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6"/>
  </p:notesMasterIdLst>
  <p:sldIdLst>
    <p:sldId id="264" r:id="rId2"/>
    <p:sldId id="265" r:id="rId3"/>
    <p:sldId id="410" r:id="rId4"/>
    <p:sldId id="411" r:id="rId5"/>
    <p:sldId id="266" r:id="rId6"/>
    <p:sldId id="395" r:id="rId7"/>
    <p:sldId id="396" r:id="rId8"/>
    <p:sldId id="397" r:id="rId9"/>
    <p:sldId id="398" r:id="rId10"/>
    <p:sldId id="359" r:id="rId11"/>
    <p:sldId id="357" r:id="rId12"/>
    <p:sldId id="256" r:id="rId13"/>
    <p:sldId id="260" r:id="rId14"/>
    <p:sldId id="259" r:id="rId15"/>
    <p:sldId id="258" r:id="rId16"/>
    <p:sldId id="257" r:id="rId17"/>
    <p:sldId id="261" r:id="rId18"/>
    <p:sldId id="263" r:id="rId19"/>
    <p:sldId id="262" r:id="rId20"/>
    <p:sldId id="358"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421" r:id="rId81"/>
    <p:sldId id="418" r:id="rId82"/>
    <p:sldId id="440" r:id="rId83"/>
    <p:sldId id="439" r:id="rId84"/>
    <p:sldId id="428" r:id="rId85"/>
    <p:sldId id="335" r:id="rId86"/>
    <p:sldId id="442" r:id="rId87"/>
    <p:sldId id="441" r:id="rId88"/>
    <p:sldId id="337" r:id="rId89"/>
    <p:sldId id="423" r:id="rId90"/>
    <p:sldId id="444" r:id="rId91"/>
    <p:sldId id="443" r:id="rId92"/>
    <p:sldId id="339" r:id="rId93"/>
    <p:sldId id="438" r:id="rId94"/>
    <p:sldId id="342" r:id="rId95"/>
    <p:sldId id="343" r:id="rId96"/>
    <p:sldId id="344" r:id="rId97"/>
    <p:sldId id="445" r:id="rId98"/>
    <p:sldId id="346" r:id="rId99"/>
    <p:sldId id="347" r:id="rId100"/>
    <p:sldId id="348" r:id="rId101"/>
    <p:sldId id="349" r:id="rId102"/>
    <p:sldId id="350" r:id="rId103"/>
    <p:sldId id="351" r:id="rId104"/>
    <p:sldId id="352" r:id="rId105"/>
    <p:sldId id="353" r:id="rId106"/>
    <p:sldId id="354" r:id="rId107"/>
    <p:sldId id="416" r:id="rId108"/>
    <p:sldId id="431" r:id="rId109"/>
    <p:sldId id="417" r:id="rId110"/>
    <p:sldId id="446" r:id="rId111"/>
    <p:sldId id="360" r:id="rId112"/>
    <p:sldId id="434" r:id="rId113"/>
    <p:sldId id="447" r:id="rId114"/>
    <p:sldId id="435" r:id="rId115"/>
    <p:sldId id="436" r:id="rId116"/>
    <p:sldId id="437" r:id="rId117"/>
    <p:sldId id="448" r:id="rId118"/>
    <p:sldId id="366" r:id="rId119"/>
    <p:sldId id="367" r:id="rId120"/>
    <p:sldId id="368" r:id="rId121"/>
    <p:sldId id="369" r:id="rId122"/>
    <p:sldId id="370" r:id="rId123"/>
    <p:sldId id="371" r:id="rId124"/>
    <p:sldId id="372" r:id="rId125"/>
    <p:sldId id="373" r:id="rId126"/>
    <p:sldId id="374" r:id="rId127"/>
    <p:sldId id="375" r:id="rId128"/>
    <p:sldId id="414" r:id="rId129"/>
    <p:sldId id="376" r:id="rId130"/>
    <p:sldId id="377" r:id="rId131"/>
    <p:sldId id="378" r:id="rId132"/>
    <p:sldId id="379" r:id="rId133"/>
    <p:sldId id="380" r:id="rId134"/>
    <p:sldId id="381" r:id="rId135"/>
    <p:sldId id="415" r:id="rId136"/>
    <p:sldId id="382" r:id="rId137"/>
    <p:sldId id="383" r:id="rId138"/>
    <p:sldId id="384" r:id="rId139"/>
    <p:sldId id="385" r:id="rId140"/>
    <p:sldId id="386" r:id="rId141"/>
    <p:sldId id="387" r:id="rId142"/>
    <p:sldId id="388" r:id="rId143"/>
    <p:sldId id="389" r:id="rId144"/>
    <p:sldId id="390" r:id="rId145"/>
    <p:sldId id="391" r:id="rId146"/>
    <p:sldId id="392" r:id="rId147"/>
    <p:sldId id="393" r:id="rId148"/>
    <p:sldId id="467" r:id="rId149"/>
    <p:sldId id="460" r:id="rId150"/>
    <p:sldId id="461" r:id="rId151"/>
    <p:sldId id="462" r:id="rId152"/>
    <p:sldId id="463" r:id="rId153"/>
    <p:sldId id="464" r:id="rId154"/>
    <p:sldId id="465" r:id="rId155"/>
    <p:sldId id="468" r:id="rId156"/>
    <p:sldId id="466" r:id="rId157"/>
    <p:sldId id="470" r:id="rId158"/>
    <p:sldId id="471" r:id="rId159"/>
    <p:sldId id="487" r:id="rId160"/>
    <p:sldId id="486" r:id="rId161"/>
    <p:sldId id="485" r:id="rId162"/>
    <p:sldId id="472" r:id="rId163"/>
    <p:sldId id="473" r:id="rId164"/>
    <p:sldId id="474" r:id="rId165"/>
    <p:sldId id="476" r:id="rId166"/>
    <p:sldId id="477" r:id="rId167"/>
    <p:sldId id="478" r:id="rId168"/>
    <p:sldId id="481" r:id="rId169"/>
    <p:sldId id="482" r:id="rId170"/>
    <p:sldId id="483" r:id="rId171"/>
    <p:sldId id="449" r:id="rId172"/>
    <p:sldId id="450" r:id="rId173"/>
    <p:sldId id="451" r:id="rId174"/>
    <p:sldId id="452" r:id="rId175"/>
    <p:sldId id="453" r:id="rId176"/>
    <p:sldId id="454" r:id="rId177"/>
    <p:sldId id="455" r:id="rId178"/>
    <p:sldId id="456" r:id="rId179"/>
    <p:sldId id="457" r:id="rId180"/>
    <p:sldId id="458" r:id="rId181"/>
    <p:sldId id="459" r:id="rId182"/>
    <p:sldId id="469" r:id="rId183"/>
    <p:sldId id="488" r:id="rId184"/>
    <p:sldId id="394" r:id="rId18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napToObjects="1">
      <p:cViewPr>
        <p:scale>
          <a:sx n="150" d="100"/>
          <a:sy n="150" d="100"/>
        </p:scale>
        <p:origin x="-72" y="233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0E81110-2778-42A5-9A28-D3D82CDC600C}" type="datetimeFigureOut">
              <a:rPr lang="el-GR"/>
              <a:pPr/>
              <a:t>24/9/2018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4D90855-113D-4E7A-AE81-6F93A8043BA1}" type="slidenum">
              <a:rPr lang="el-GR"/>
              <a:pPr/>
              <a:t>‹#›</a:t>
            </a:fld>
            <a:endParaRPr lang="el-GR"/>
          </a:p>
        </p:txBody>
      </p:sp>
    </p:spTree>
    <p:extLst>
      <p:ext uri="{BB962C8B-B14F-4D97-AF65-F5344CB8AC3E}">
        <p14:creationId xmlns="" xmlns:p14="http://schemas.microsoft.com/office/powerpoint/2010/main" val="33488015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4D90855-113D-4E7A-AE81-6F93A8043BA1}" type="slidenum">
              <a:rPr lang="el-GR" smtClean="0"/>
              <a:pPr/>
              <a:t>89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4D90855-113D-4E7A-AE81-6F93A8043BA1}" type="slidenum">
              <a:rPr lang="el-GR" smtClean="0"/>
              <a:pPr/>
              <a:t>118</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4D90855-113D-4E7A-AE81-6F93A8043BA1}" type="slidenum">
              <a:rPr lang="el-GR" smtClean="0"/>
              <a:pPr/>
              <a:t>181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0801A7A6-7BAD-458B-A2CF-AD973332B667}" type="datetime1">
              <a:rPr lang="en-US"/>
              <a:pPr/>
              <a:t>9/24/2018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F8F8302-645A-4E70-8C88-AC83A0A6316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5A40428-2F3A-4380-89C3-34108787D442}" type="datetime1">
              <a:rPr lang="en-US"/>
              <a:pPr/>
              <a:t>9/24/2018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C352142-B5E6-47DE-8655-9FF26C5DBC0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E638C20-0CC8-4AA5-9BD5-F3866041F8D4}" type="datetime1">
              <a:rPr lang="en-US"/>
              <a:pPr/>
              <a:t>9/24/2018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8304C36-DD9D-431F-A6B3-2FEC2B3E5C5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B506E69-AA88-4B69-9227-EBE44D4BF03F}" type="datetime1">
              <a:rPr lang="en-US"/>
              <a:pPr/>
              <a:t>9/24/2018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468C24-C827-434D-963D-FF10558600A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8C3101E-60D6-41B1-8A35-5024A4E757C4}" type="datetime1">
              <a:rPr lang="en-US"/>
              <a:pPr/>
              <a:t>9/24/2018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D5EDBE8-757C-4B26-8B59-31915E1733B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A1012C6-6B57-48DD-9EEF-EFCCD6BE401A}" type="datetime1">
              <a:rPr lang="en-US"/>
              <a:pPr/>
              <a:t>9/24/2018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D287042-0234-4B7B-B69A-3B916CE5EA7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B88C2A6-C3FE-4AB9-8EA6-152EAAF9BB38}" type="datetime1">
              <a:rPr lang="en-US"/>
              <a:pPr/>
              <a:t>9/24/2018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5AFE777-B958-4186-AEC3-91A2A1F055C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1767269-AC20-4FB6-AC3B-E0444917DE29}" type="datetime1">
              <a:rPr lang="en-US"/>
              <a:pPr/>
              <a:t>9/24/2018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5C6870C-F82E-463F-8813-FDB618EEB7F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13F952D-AD11-463B-A78D-AF0CA765537E}" type="datetime1">
              <a:rPr lang="en-US"/>
              <a:pPr/>
              <a:t>9/24/2018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4FF20D7-FAB4-4631-A604-C9924140D69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12DFCA6-A857-4B32-8B09-8F0FA8D36F84}" type="datetime1">
              <a:rPr lang="en-US"/>
              <a:pPr/>
              <a:t>9/24/2018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3FC556C-7604-47BC-9CA5-211E89EED12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FB3BA637-F82E-4C6F-876B-0BBF86B1087F}" type="datetime1">
              <a:rPr lang="en-US"/>
              <a:pPr/>
              <a:t>9/24/2018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B9726AA-5A27-4D50-9EB9-6DFB8754C3E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0"/>
            <a:lum/>
          </a:blip>
          <a:srcRect/>
          <a:stretch>
            <a:fillRect l="-3000" t="-1000" r="-1000"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3126F17B-D206-4047-B523-02E462C00F37}" type="datetime1">
              <a:rPr lang="en-US"/>
              <a:pPr/>
              <a:t>9/24/2018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6D56CFA-052C-4A95-95F8-F9FA3C5A1E2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asylumineurope.org/"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refworld.org/docid/42ce7d444.html" TargetMode="Externa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hyperlink" Target="https://www.taxheaven.gr/laws/circular/view/id/17456"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www.ika.gr/gr/infopages/news/20131114_kepa.pdf" TargetMode="External"/><Relationship Id="rId2" Type="http://schemas.openxmlformats.org/officeDocument/2006/relationships/hyperlink" Target="https://www.ika.gr/gr/infopages/kepa/home.cfm"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8" Type="http://schemas.openxmlformats.org/officeDocument/2006/relationships/hyperlink" Target="https://www.refugee.info/greece/" TargetMode="External"/><Relationship Id="rId13" Type="http://schemas.openxmlformats.org/officeDocument/2006/relationships/image" Target="../media/image7.png"/><Relationship Id="rId3" Type="http://schemas.openxmlformats.org/officeDocument/2006/relationships/hyperlink" Target="http://asylo.gov.gr/en/" TargetMode="External"/><Relationship Id="rId7" Type="http://schemas.openxmlformats.org/officeDocument/2006/relationships/hyperlink" Target="https://refugees.gr/asylum-en/" TargetMode="External"/><Relationship Id="rId12" Type="http://schemas.openxmlformats.org/officeDocument/2006/relationships/hyperlink" Target="file:///C:\Users\user\Downloads\handbook-law-asylum-migration-borders-2nded_en.pdf" TargetMode="External"/><Relationship Id="rId2" Type="http://schemas.openxmlformats.org/officeDocument/2006/relationships/hyperlink" Target="http://www.asylumineurope.org/reports/country/greece" TargetMode="External"/><Relationship Id="rId1" Type="http://schemas.openxmlformats.org/officeDocument/2006/relationships/slideLayout" Target="../slideLayouts/slideLayout2.xml"/><Relationship Id="rId6" Type="http://schemas.openxmlformats.org/officeDocument/2006/relationships/hyperlink" Target="https://www.gcr.gr/en/" TargetMode="External"/><Relationship Id="rId11" Type="http://schemas.openxmlformats.org/officeDocument/2006/relationships/hyperlink" Target="https://www.echr.coe.int/Documents/COURTalks_Asyl_Talk_ENG.PDF" TargetMode="External"/><Relationship Id="rId5" Type="http://schemas.openxmlformats.org/officeDocument/2006/relationships/hyperlink" Target="https://www.taxheaven.gr/laws/law/index/law/877" TargetMode="External"/><Relationship Id="rId10" Type="http://schemas.openxmlformats.org/officeDocument/2006/relationships/hyperlink" Target="https://www.echr.coe.int/Documents/FS_Dublin_ENG.pdf" TargetMode="External"/><Relationship Id="rId4" Type="http://schemas.openxmlformats.org/officeDocument/2006/relationships/hyperlink" Target="http://asylo.gov.gr/?page_id=141" TargetMode="External"/><Relationship Id="rId9" Type="http://schemas.openxmlformats.org/officeDocument/2006/relationships/hyperlink" Target="http://www.unhcr.org/greece.html" TargetMode="External"/></Relationships>
</file>

<file path=ppt/slides/_rels/slide183.xml.rels><?xml version="1.0" encoding="UTF-8" standalone="yes"?>
<Relationships xmlns="http://schemas.openxmlformats.org/package/2006/relationships"><Relationship Id="rId8" Type="http://schemas.openxmlformats.org/officeDocument/2006/relationships/hyperlink" Target="https://hudoc.echr.coe.int/eng" TargetMode="External"/><Relationship Id="rId3" Type="http://schemas.openxmlformats.org/officeDocument/2006/relationships/hyperlink" Target="http://www.refworld.org/pdfid/558803c44.pdf" TargetMode="External"/><Relationship Id="rId7" Type="http://schemas.openxmlformats.org/officeDocument/2006/relationships/hyperlink" Target="https://eur-lex.europa.eu/homepage.html" TargetMode="External"/><Relationship Id="rId2" Type="http://schemas.openxmlformats.org/officeDocument/2006/relationships/hyperlink" Target="http://www.refugeelegalaidinformation.org/guide-access-regional-human-rights-european-court-human-rights" TargetMode="External"/><Relationship Id="rId1" Type="http://schemas.openxmlformats.org/officeDocument/2006/relationships/slideLayout" Target="../slideLayouts/slideLayout2.xml"/><Relationship Id="rId6" Type="http://schemas.openxmlformats.org/officeDocument/2006/relationships/hyperlink" Target="http://www.asylumlawdatabase.eu/en/case-law-search" TargetMode="External"/><Relationship Id="rId5" Type="http://schemas.openxmlformats.org/officeDocument/2006/relationships/hyperlink" Target="http://www.unhcr.org/publications/legal/3d4aba564/refugee-protection-guide-international-refugee-law-handbook-parliamentarians.html" TargetMode="External"/><Relationship Id="rId4" Type="http://schemas.openxmlformats.org/officeDocument/2006/relationships/hyperlink" Target="https://greece.iom.int/sites/default/files/IOM%20Legal%20Guide_English.pdf" TargetMode="External"/><Relationship Id="rId9" Type="http://schemas.openxmlformats.org/officeDocument/2006/relationships/image" Target="../media/image7.png"/></Relationships>
</file>

<file path=ppt/slides/_rels/slide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unhcr.org/uk/publications/legal/3d58e13b4/handbook-procedures-criteria-determining-refugee-status-under-1951-convention.html"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5 - Εικόνα" descr="picture 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4338" name="4 - Εικόνα" descr="all logos.jpg"/>
          <p:cNvPicPr>
            <a:picLocks noChangeAspect="1"/>
          </p:cNvPicPr>
          <p:nvPr/>
        </p:nvPicPr>
        <p:blipFill>
          <a:blip r:embed="rId3"/>
          <a:srcRect/>
          <a:stretch>
            <a:fillRect/>
          </a:stretch>
        </p:blipFill>
        <p:spPr bwMode="auto">
          <a:xfrm>
            <a:off x="0" y="6062663"/>
            <a:ext cx="9144000" cy="795337"/>
          </a:xfrm>
          <a:prstGeom prst="rect">
            <a:avLst/>
          </a:prstGeom>
          <a:noFill/>
          <a:ln w="9525">
            <a:noFill/>
            <a:miter lim="800000"/>
            <a:headEnd/>
            <a:tailEnd/>
          </a:ln>
        </p:spPr>
      </p:pic>
      <p:sp>
        <p:nvSpPr>
          <p:cNvPr id="2" name="1 - Τίτλος"/>
          <p:cNvSpPr>
            <a:spLocks noGrp="1"/>
          </p:cNvSpPr>
          <p:nvPr>
            <p:ph type="title"/>
          </p:nvPr>
        </p:nvSpPr>
        <p:spPr>
          <a:xfrm>
            <a:off x="2281238" y="1847850"/>
            <a:ext cx="5573712" cy="2162175"/>
          </a:xfrm>
        </p:spPr>
        <p:txBody>
          <a:bodyPr rtlCol="0">
            <a:normAutofit fontScale="90000"/>
          </a:bodyPr>
          <a:lstStyle/>
          <a:p>
            <a:pPr eaLnBrk="1" fontAlgn="auto" hangingPunct="1">
              <a:spcAft>
                <a:spcPts val="0"/>
              </a:spcAft>
              <a:defRPr/>
            </a:pPr>
            <a:r>
              <a:rPr lang="en-US" sz="3600" b="1" dirty="0" smtClean="0">
                <a:solidFill>
                  <a:schemeClr val="accent6">
                    <a:lumMod val="75000"/>
                  </a:schemeClr>
                </a:solidFill>
                <a:ea typeface="+mj-ea"/>
                <a:cs typeface="+mj-cs"/>
              </a:rPr>
              <a:t>Supporting Refugees on </a:t>
            </a:r>
            <a:br>
              <a:rPr lang="en-US" sz="3600" b="1" dirty="0" smtClean="0">
                <a:solidFill>
                  <a:schemeClr val="accent6">
                    <a:lumMod val="75000"/>
                  </a:schemeClr>
                </a:solidFill>
                <a:ea typeface="+mj-ea"/>
                <a:cs typeface="+mj-cs"/>
              </a:rPr>
            </a:br>
            <a:r>
              <a:rPr lang="en-US" sz="3600" b="1" dirty="0" smtClean="0">
                <a:solidFill>
                  <a:schemeClr val="accent6">
                    <a:lumMod val="75000"/>
                  </a:schemeClr>
                </a:solidFill>
                <a:ea typeface="+mj-ea"/>
                <a:cs typeface="+mj-cs"/>
              </a:rPr>
              <a:t>Health and Law Issues</a:t>
            </a:r>
            <a:br>
              <a:rPr lang="en-US" sz="3600" b="1" dirty="0" smtClean="0">
                <a:solidFill>
                  <a:schemeClr val="accent6">
                    <a:lumMod val="75000"/>
                  </a:schemeClr>
                </a:solidFill>
                <a:ea typeface="+mj-ea"/>
                <a:cs typeface="+mj-cs"/>
              </a:rPr>
            </a:br>
            <a:r>
              <a:rPr lang="en-US" sz="3600" b="1" dirty="0" smtClean="0">
                <a:solidFill>
                  <a:schemeClr val="accent6">
                    <a:lumMod val="75000"/>
                  </a:schemeClr>
                </a:solidFill>
                <a:ea typeface="+mj-ea"/>
                <a:cs typeface="+mj-cs"/>
              </a:rPr>
              <a:t/>
            </a:r>
            <a:br>
              <a:rPr lang="en-US" sz="3600" b="1" dirty="0" smtClean="0">
                <a:solidFill>
                  <a:schemeClr val="accent6">
                    <a:lumMod val="75000"/>
                  </a:schemeClr>
                </a:solidFill>
                <a:ea typeface="+mj-ea"/>
                <a:cs typeface="+mj-cs"/>
              </a:rPr>
            </a:br>
            <a:r>
              <a:rPr lang="en-US" sz="1600" b="1" dirty="0" smtClean="0">
                <a:solidFill>
                  <a:srgbClr val="0070C0"/>
                </a:solidFill>
                <a:ea typeface="+mj-ea"/>
                <a:cs typeface="+mj-cs"/>
              </a:rPr>
              <a:t> </a:t>
            </a:r>
            <a:br>
              <a:rPr lang="en-US" sz="1600" b="1" dirty="0" smtClean="0">
                <a:solidFill>
                  <a:srgbClr val="0070C0"/>
                </a:solidFill>
                <a:ea typeface="+mj-ea"/>
                <a:cs typeface="+mj-cs"/>
              </a:rPr>
            </a:br>
            <a:r>
              <a:rPr lang="en-US" sz="1300" b="1" dirty="0" smtClean="0">
                <a:ea typeface="+mj-ea"/>
                <a:cs typeface="+mj-cs"/>
              </a:rPr>
              <a:t>Developing training modules on issues related to Legal services</a:t>
            </a:r>
            <a:br>
              <a:rPr lang="en-US" sz="1300" b="1" dirty="0" smtClean="0">
                <a:ea typeface="+mj-ea"/>
                <a:cs typeface="+mj-cs"/>
              </a:rPr>
            </a:br>
            <a:r>
              <a:rPr lang="en-US" sz="1300" b="1" dirty="0" smtClean="0">
                <a:ea typeface="+mj-ea"/>
                <a:cs typeface="+mj-cs"/>
              </a:rPr>
              <a:t>and</a:t>
            </a:r>
            <a:br>
              <a:rPr lang="en-US" sz="1300" b="1" dirty="0" smtClean="0">
                <a:ea typeface="+mj-ea"/>
                <a:cs typeface="+mj-cs"/>
              </a:rPr>
            </a:br>
            <a:r>
              <a:rPr lang="en-US" sz="1300" b="1" dirty="0" smtClean="0">
                <a:ea typeface="+mj-ea"/>
                <a:cs typeface="+mj-cs"/>
              </a:rPr>
              <a:t>Developing training modules on issues related to health care and legal services</a:t>
            </a:r>
            <a:endParaRPr lang="el-GR" sz="1300" b="1" dirty="0">
              <a:ea typeface="+mj-ea"/>
              <a:cs typeface="+mj-cs"/>
            </a:endParaRPr>
          </a:p>
        </p:txBody>
      </p:sp>
      <p:pic>
        <p:nvPicPr>
          <p:cNvPr id="14340" name="6 - Εικόνα" descr="SUCRE-final-transp.png"/>
          <p:cNvPicPr>
            <a:picLocks noChangeAspect="1"/>
          </p:cNvPicPr>
          <p:nvPr/>
        </p:nvPicPr>
        <p:blipFill>
          <a:blip r:embed="rId4"/>
          <a:srcRect/>
          <a:stretch>
            <a:fillRect/>
          </a:stretch>
        </p:blipFill>
        <p:spPr bwMode="auto">
          <a:xfrm>
            <a:off x="-609600" y="-342900"/>
            <a:ext cx="3908425" cy="3038475"/>
          </a:xfrm>
          <a:prstGeom prst="rect">
            <a:avLst/>
          </a:prstGeom>
          <a:noFill/>
          <a:ln w="9525">
            <a:noFill/>
            <a:miter lim="800000"/>
            <a:headEnd/>
            <a:tailEnd/>
          </a:ln>
        </p:spPr>
      </p:pic>
      <p:pic>
        <p:nvPicPr>
          <p:cNvPr id="14341" name="Picture 27"/>
          <p:cNvPicPr>
            <a:picLocks noChangeAspect="1" noChangeArrowheads="1"/>
          </p:cNvPicPr>
          <p:nvPr/>
        </p:nvPicPr>
        <p:blipFill>
          <a:blip r:embed="rId5"/>
          <a:srcRect/>
          <a:stretch>
            <a:fillRect/>
          </a:stretch>
        </p:blipFill>
        <p:spPr bwMode="auto">
          <a:xfrm>
            <a:off x="1600200" y="123825"/>
            <a:ext cx="6648450" cy="236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000250" y="1219200"/>
            <a:ext cx="4686300" cy="1570038"/>
          </a:xfrm>
          <a:prstGeom prst="rect">
            <a:avLst/>
          </a:prstGeom>
          <a:noFill/>
        </p:spPr>
        <p:txBody>
          <a:bodyPr>
            <a:spAutoFit/>
          </a:bodyPr>
          <a:lstStyle/>
          <a:p>
            <a:pPr algn="ctr" fontAlgn="auto">
              <a:spcBef>
                <a:spcPts val="0"/>
              </a:spcBef>
              <a:spcAft>
                <a:spcPts val="0"/>
              </a:spcAft>
              <a:defRPr/>
            </a:pPr>
            <a:r>
              <a:rPr lang="en-US" sz="2400" b="1" dirty="0">
                <a:solidFill>
                  <a:schemeClr val="accent2">
                    <a:lumMod val="75000"/>
                  </a:schemeClr>
                </a:solidFill>
                <a:latin typeface="+mn-lt"/>
                <a:ea typeface="+mn-ea"/>
              </a:rPr>
              <a:t>Activity 1:</a:t>
            </a:r>
          </a:p>
          <a:p>
            <a:pPr algn="ctr" fontAlgn="auto">
              <a:spcBef>
                <a:spcPts val="0"/>
              </a:spcBef>
              <a:spcAft>
                <a:spcPts val="0"/>
              </a:spcAft>
              <a:defRPr/>
            </a:pPr>
            <a:r>
              <a:rPr lang="en-US" sz="2400" dirty="0">
                <a:latin typeface="+mn-lt"/>
                <a:ea typeface="+mn-ea"/>
              </a:rPr>
              <a:t>Developing training modules on issues related to Legal services</a:t>
            </a:r>
            <a:endParaRPr lang="en-US" sz="2400" b="1" dirty="0">
              <a:solidFill>
                <a:schemeClr val="accent2">
                  <a:lumMod val="75000"/>
                </a:schemeClr>
              </a:solidFill>
              <a:latin typeface="+mn-lt"/>
              <a:ea typeface="+mn-ea"/>
            </a:endParaRPr>
          </a:p>
          <a:p>
            <a:pPr algn="ctr" fontAlgn="auto">
              <a:spcBef>
                <a:spcPts val="0"/>
              </a:spcBef>
              <a:spcAft>
                <a:spcPts val="0"/>
              </a:spcAft>
              <a:defRPr/>
            </a:pPr>
            <a:endParaRPr lang="el-GR" sz="2400" b="1" dirty="0">
              <a:solidFill>
                <a:schemeClr val="accent2">
                  <a:lumMod val="75000"/>
                </a:schemeClr>
              </a:solidFill>
              <a:latin typeface="+mn-lt"/>
              <a:ea typeface="+mn-ea"/>
            </a:endParaRPr>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154237" y="528810"/>
            <a:ext cx="8107114" cy="6678751"/>
          </a:xfrm>
          <a:prstGeom prst="rect">
            <a:avLst/>
          </a:prstGeom>
          <a:noFill/>
        </p:spPr>
        <p:txBody>
          <a:bodyPr wrap="square">
            <a:spAutoFit/>
          </a:bodyPr>
          <a:lstStyle/>
          <a:p>
            <a:pPr algn="ctr"/>
            <a:r>
              <a:rPr lang="en-US" sz="2000" b="1" dirty="0">
                <a:solidFill>
                  <a:srgbClr val="0070C0"/>
                </a:solidFill>
              </a:rPr>
              <a:t>B. </a:t>
            </a:r>
            <a:r>
              <a:rPr lang="el-GR" sz="2000" b="1" dirty="0" err="1">
                <a:solidFill>
                  <a:srgbClr val="0070C0"/>
                </a:solidFill>
              </a:rPr>
              <a:t>Grounds</a:t>
            </a:r>
            <a:r>
              <a:rPr lang="el-GR" sz="2000" b="1" dirty="0">
                <a:solidFill>
                  <a:srgbClr val="0070C0"/>
                </a:solidFill>
              </a:rPr>
              <a:t> </a:t>
            </a:r>
            <a:r>
              <a:rPr lang="el-GR" sz="2000" b="1" dirty="0" err="1">
                <a:solidFill>
                  <a:srgbClr val="0070C0"/>
                </a:solidFill>
              </a:rPr>
              <a:t>for</a:t>
            </a:r>
            <a:r>
              <a:rPr lang="el-GR" sz="2000" b="1" dirty="0">
                <a:solidFill>
                  <a:srgbClr val="0070C0"/>
                </a:solidFill>
              </a:rPr>
              <a:t> </a:t>
            </a:r>
            <a:r>
              <a:rPr lang="el-GR" sz="2000" b="1" dirty="0" err="1">
                <a:solidFill>
                  <a:srgbClr val="0070C0"/>
                </a:solidFill>
              </a:rPr>
              <a:t>detention</a:t>
            </a:r>
            <a:endParaRPr lang="en-US" sz="2000" b="1" dirty="0">
              <a:solidFill>
                <a:srgbClr val="0070C0"/>
              </a:solidFill>
            </a:endParaRPr>
          </a:p>
          <a:p>
            <a:pPr algn="just"/>
            <a:r>
              <a:rPr lang="el-GR" dirty="0" err="1" smtClean="0"/>
              <a:t>According</a:t>
            </a:r>
            <a:r>
              <a:rPr lang="el-GR" dirty="0" smtClean="0"/>
              <a:t> </a:t>
            </a:r>
            <a:r>
              <a:rPr lang="el-GR" dirty="0" err="1"/>
              <a:t>to</a:t>
            </a:r>
            <a:r>
              <a:rPr lang="el-GR" dirty="0"/>
              <a:t> </a:t>
            </a:r>
            <a:r>
              <a:rPr lang="el-GR" b="1" dirty="0" err="1">
                <a:solidFill>
                  <a:srgbClr val="0070C0"/>
                </a:solidFill>
              </a:rPr>
              <a:t>article</a:t>
            </a:r>
            <a:r>
              <a:rPr lang="el-GR" b="1" dirty="0">
                <a:solidFill>
                  <a:srgbClr val="0070C0"/>
                </a:solidFill>
              </a:rPr>
              <a:t> 46 </a:t>
            </a:r>
            <a:r>
              <a:rPr lang="el-GR" b="1" dirty="0" err="1">
                <a:solidFill>
                  <a:srgbClr val="0070C0"/>
                </a:solidFill>
              </a:rPr>
              <a:t>of</a:t>
            </a:r>
            <a:r>
              <a:rPr lang="el-GR" b="1" dirty="0">
                <a:solidFill>
                  <a:srgbClr val="0070C0"/>
                </a:solidFill>
              </a:rPr>
              <a:t> </a:t>
            </a:r>
            <a:r>
              <a:rPr lang="el-GR" b="1" dirty="0" err="1">
                <a:solidFill>
                  <a:srgbClr val="0070C0"/>
                </a:solidFill>
              </a:rPr>
              <a:t>Law</a:t>
            </a:r>
            <a:r>
              <a:rPr lang="el-GR" b="1" dirty="0">
                <a:solidFill>
                  <a:srgbClr val="0070C0"/>
                </a:solidFill>
              </a:rPr>
              <a:t> 4375/2016 </a:t>
            </a:r>
            <a:r>
              <a:rPr lang="el-GR" dirty="0" err="1"/>
              <a:t>an</a:t>
            </a:r>
            <a:r>
              <a:rPr lang="el-GR" dirty="0"/>
              <a:t> </a:t>
            </a:r>
            <a:r>
              <a:rPr lang="el-GR" dirty="0" err="1"/>
              <a:t>alien</a:t>
            </a:r>
            <a:r>
              <a:rPr lang="el-GR" dirty="0"/>
              <a:t> </a:t>
            </a:r>
            <a:r>
              <a:rPr lang="el-GR" dirty="0" err="1"/>
              <a:t>or</a:t>
            </a:r>
            <a:r>
              <a:rPr lang="el-GR" dirty="0"/>
              <a:t> a </a:t>
            </a:r>
            <a:r>
              <a:rPr lang="el-GR" dirty="0" err="1"/>
              <a:t>stateless</a:t>
            </a:r>
            <a:r>
              <a:rPr lang="el-GR" dirty="0"/>
              <a:t> </a:t>
            </a:r>
            <a:r>
              <a:rPr lang="el-GR" dirty="0" err="1"/>
              <a:t>person</a:t>
            </a:r>
            <a:r>
              <a:rPr lang="el-GR" dirty="0"/>
              <a:t> </a:t>
            </a:r>
            <a:r>
              <a:rPr lang="el-GR" dirty="0" err="1"/>
              <a:t>who</a:t>
            </a:r>
            <a:r>
              <a:rPr lang="el-GR" dirty="0"/>
              <a:t> </a:t>
            </a:r>
            <a:r>
              <a:rPr lang="el-GR" dirty="0" err="1"/>
              <a:t>submits</a:t>
            </a:r>
            <a:r>
              <a:rPr lang="el-GR" dirty="0"/>
              <a:t> </a:t>
            </a:r>
            <a:r>
              <a:rPr lang="el-GR" dirty="0" err="1"/>
              <a:t>an</a:t>
            </a:r>
            <a:r>
              <a:rPr lang="el-GR" dirty="0"/>
              <a:t> </a:t>
            </a:r>
            <a:r>
              <a:rPr lang="el-GR" dirty="0" err="1"/>
              <a:t>application</a:t>
            </a:r>
            <a:r>
              <a:rPr lang="el-GR" dirty="0"/>
              <a:t> </a:t>
            </a:r>
            <a:r>
              <a:rPr lang="el-GR" dirty="0" err="1"/>
              <a:t>for</a:t>
            </a:r>
            <a:r>
              <a:rPr lang="el-GR" dirty="0"/>
              <a:t> </a:t>
            </a:r>
            <a:r>
              <a:rPr lang="el-GR" dirty="0" err="1"/>
              <a:t>international</a:t>
            </a:r>
            <a:r>
              <a:rPr lang="el-GR" dirty="0"/>
              <a:t> </a:t>
            </a:r>
            <a:r>
              <a:rPr lang="el-GR" dirty="0" err="1"/>
              <a:t>protection</a:t>
            </a:r>
            <a:r>
              <a:rPr lang="el-GR" dirty="0"/>
              <a:t> </a:t>
            </a:r>
            <a:r>
              <a:rPr lang="el-GR" dirty="0" err="1"/>
              <a:t>while</a:t>
            </a:r>
            <a:r>
              <a:rPr lang="el-GR" dirty="0"/>
              <a:t> </a:t>
            </a:r>
            <a:r>
              <a:rPr lang="el-GR" dirty="0" err="1"/>
              <a:t>in</a:t>
            </a:r>
            <a:r>
              <a:rPr lang="el-GR" dirty="0"/>
              <a:t> </a:t>
            </a:r>
            <a:r>
              <a:rPr lang="el-GR" dirty="0" err="1"/>
              <a:t>detention</a:t>
            </a:r>
            <a:r>
              <a:rPr lang="el-GR" dirty="0"/>
              <a:t> </a:t>
            </a:r>
            <a:r>
              <a:rPr lang="el-GR" dirty="0" err="1"/>
              <a:t>in</a:t>
            </a:r>
            <a:r>
              <a:rPr lang="el-GR" dirty="0"/>
              <a:t> </a:t>
            </a:r>
            <a:r>
              <a:rPr lang="el-GR" dirty="0" err="1"/>
              <a:t>view</a:t>
            </a:r>
            <a:r>
              <a:rPr lang="el-GR" dirty="0"/>
              <a:t> </a:t>
            </a:r>
            <a:r>
              <a:rPr lang="el-GR" dirty="0" err="1"/>
              <a:t>of</a:t>
            </a:r>
            <a:r>
              <a:rPr lang="el-GR" dirty="0"/>
              <a:t> </a:t>
            </a:r>
            <a:r>
              <a:rPr lang="el-GR" dirty="0" err="1"/>
              <a:t>return</a:t>
            </a:r>
            <a:r>
              <a:rPr lang="el-GR" dirty="0"/>
              <a:t> (</a:t>
            </a:r>
            <a:r>
              <a:rPr lang="el-GR" dirty="0" err="1"/>
              <a:t>Law</a:t>
            </a:r>
            <a:r>
              <a:rPr lang="el-GR" dirty="0"/>
              <a:t> 3907/2011) </a:t>
            </a:r>
            <a:r>
              <a:rPr lang="el-GR" dirty="0" err="1"/>
              <a:t>or</a:t>
            </a:r>
            <a:r>
              <a:rPr lang="el-GR" dirty="0"/>
              <a:t> </a:t>
            </a:r>
            <a:r>
              <a:rPr lang="el-GR" dirty="0" err="1"/>
              <a:t>administrative</a:t>
            </a:r>
            <a:r>
              <a:rPr lang="el-GR" dirty="0"/>
              <a:t> </a:t>
            </a:r>
            <a:r>
              <a:rPr lang="el-GR" dirty="0" err="1"/>
              <a:t>expulsion</a:t>
            </a:r>
            <a:r>
              <a:rPr lang="el-GR" dirty="0"/>
              <a:t> (</a:t>
            </a:r>
            <a:r>
              <a:rPr lang="el-GR" dirty="0" err="1"/>
              <a:t>Law</a:t>
            </a:r>
            <a:r>
              <a:rPr lang="el-GR" dirty="0"/>
              <a:t> 3386/2005) </a:t>
            </a:r>
            <a:r>
              <a:rPr lang="el-GR" dirty="0" err="1"/>
              <a:t>shall</a:t>
            </a:r>
            <a:r>
              <a:rPr lang="el-GR" dirty="0"/>
              <a:t> </a:t>
            </a:r>
            <a:r>
              <a:rPr lang="el-GR" dirty="0" err="1"/>
              <a:t>remain</a:t>
            </a:r>
            <a:r>
              <a:rPr lang="el-GR" dirty="0"/>
              <a:t> </a:t>
            </a:r>
            <a:r>
              <a:rPr lang="el-GR" dirty="0" err="1"/>
              <a:t>in</a:t>
            </a:r>
            <a:r>
              <a:rPr lang="el-GR" dirty="0"/>
              <a:t> </a:t>
            </a:r>
            <a:r>
              <a:rPr lang="el-GR" dirty="0" err="1"/>
              <a:t>detention</a:t>
            </a:r>
            <a:r>
              <a:rPr lang="el-GR" dirty="0"/>
              <a:t>, </a:t>
            </a:r>
            <a:r>
              <a:rPr lang="el-GR" dirty="0" err="1"/>
              <a:t>exceptionally</a:t>
            </a:r>
            <a:r>
              <a:rPr lang="el-GR" dirty="0"/>
              <a:t> </a:t>
            </a:r>
            <a:r>
              <a:rPr lang="el-GR" dirty="0" err="1"/>
              <a:t>and</a:t>
            </a:r>
            <a:r>
              <a:rPr lang="el-GR" dirty="0"/>
              <a:t> </a:t>
            </a:r>
            <a:r>
              <a:rPr lang="el-GR" dirty="0" err="1"/>
              <a:t>if</a:t>
            </a:r>
            <a:r>
              <a:rPr lang="el-GR" dirty="0"/>
              <a:t> </a:t>
            </a:r>
            <a:r>
              <a:rPr lang="el-GR" dirty="0" err="1"/>
              <a:t>this</a:t>
            </a:r>
            <a:r>
              <a:rPr lang="el-GR" dirty="0"/>
              <a:t> </a:t>
            </a:r>
            <a:r>
              <a:rPr lang="el-GR" dirty="0" err="1"/>
              <a:t>is</a:t>
            </a:r>
            <a:r>
              <a:rPr lang="el-GR" dirty="0"/>
              <a:t> </a:t>
            </a:r>
            <a:r>
              <a:rPr lang="el-GR" dirty="0" err="1"/>
              <a:t>considered</a:t>
            </a:r>
            <a:r>
              <a:rPr lang="el-GR" dirty="0"/>
              <a:t> </a:t>
            </a:r>
            <a:r>
              <a:rPr lang="el-GR" dirty="0" err="1"/>
              <a:t>necessary</a:t>
            </a:r>
            <a:r>
              <a:rPr lang="el-GR" dirty="0"/>
              <a:t> </a:t>
            </a:r>
            <a:r>
              <a:rPr lang="el-GR" dirty="0" err="1"/>
              <a:t>after</a:t>
            </a:r>
            <a:r>
              <a:rPr lang="el-GR" dirty="0"/>
              <a:t> </a:t>
            </a:r>
            <a:r>
              <a:rPr lang="el-GR" dirty="0" err="1"/>
              <a:t>an</a:t>
            </a:r>
            <a:r>
              <a:rPr lang="el-GR" dirty="0"/>
              <a:t> </a:t>
            </a:r>
            <a:r>
              <a:rPr lang="el-GR" dirty="0" err="1"/>
              <a:t>individual</a:t>
            </a:r>
            <a:r>
              <a:rPr lang="el-GR" dirty="0"/>
              <a:t> </a:t>
            </a:r>
            <a:r>
              <a:rPr lang="el-GR" dirty="0" err="1"/>
              <a:t>assessment</a:t>
            </a:r>
            <a:r>
              <a:rPr lang="el-GR" dirty="0"/>
              <a:t> </a:t>
            </a:r>
            <a:r>
              <a:rPr lang="el-GR" dirty="0" err="1"/>
              <a:t>under</a:t>
            </a:r>
            <a:r>
              <a:rPr lang="el-GR" dirty="0"/>
              <a:t> </a:t>
            </a:r>
            <a:r>
              <a:rPr lang="el-GR" dirty="0" err="1"/>
              <a:t>the</a:t>
            </a:r>
            <a:r>
              <a:rPr lang="el-GR" dirty="0"/>
              <a:t> </a:t>
            </a:r>
            <a:r>
              <a:rPr lang="el-GR" dirty="0" err="1"/>
              <a:t>condition</a:t>
            </a:r>
            <a:r>
              <a:rPr lang="el-GR" dirty="0"/>
              <a:t> </a:t>
            </a:r>
            <a:r>
              <a:rPr lang="el-GR" dirty="0" err="1"/>
              <a:t>that</a:t>
            </a:r>
            <a:r>
              <a:rPr lang="el-GR" dirty="0"/>
              <a:t> </a:t>
            </a:r>
            <a:r>
              <a:rPr lang="el-GR" dirty="0" err="1"/>
              <a:t>no</a:t>
            </a:r>
            <a:r>
              <a:rPr lang="el-GR" dirty="0"/>
              <a:t> </a:t>
            </a:r>
            <a:r>
              <a:rPr lang="el-GR" dirty="0" err="1"/>
              <a:t>alternative</a:t>
            </a:r>
            <a:r>
              <a:rPr lang="el-GR" dirty="0"/>
              <a:t> </a:t>
            </a:r>
            <a:r>
              <a:rPr lang="el-GR" dirty="0" err="1"/>
              <a:t>measures</a:t>
            </a:r>
            <a:r>
              <a:rPr lang="el-GR" dirty="0"/>
              <a:t> </a:t>
            </a:r>
            <a:r>
              <a:rPr lang="el-GR" dirty="0" err="1"/>
              <a:t>can</a:t>
            </a:r>
            <a:r>
              <a:rPr lang="el-GR" dirty="0"/>
              <a:t> </a:t>
            </a:r>
            <a:r>
              <a:rPr lang="el-GR" dirty="0" err="1"/>
              <a:t>be</a:t>
            </a:r>
            <a:r>
              <a:rPr lang="en-US" dirty="0"/>
              <a:t> </a:t>
            </a:r>
            <a:r>
              <a:rPr lang="el-GR" dirty="0" err="1"/>
              <a:t>applied</a:t>
            </a:r>
            <a:r>
              <a:rPr lang="el-GR" dirty="0"/>
              <a:t>, </a:t>
            </a:r>
            <a:r>
              <a:rPr lang="el-GR" dirty="0" err="1"/>
              <a:t>for</a:t>
            </a:r>
            <a:r>
              <a:rPr lang="el-GR" dirty="0"/>
              <a:t> </a:t>
            </a:r>
            <a:r>
              <a:rPr lang="el-GR" dirty="0" err="1"/>
              <a:t>one</a:t>
            </a:r>
            <a:r>
              <a:rPr lang="el-GR" dirty="0"/>
              <a:t> </a:t>
            </a:r>
            <a:r>
              <a:rPr lang="el-GR" dirty="0" err="1"/>
              <a:t>of</a:t>
            </a:r>
            <a:r>
              <a:rPr lang="el-GR" dirty="0"/>
              <a:t> </a:t>
            </a:r>
            <a:r>
              <a:rPr lang="el-GR" dirty="0" err="1"/>
              <a:t>the</a:t>
            </a:r>
            <a:r>
              <a:rPr lang="el-GR" dirty="0"/>
              <a:t> </a:t>
            </a:r>
            <a:r>
              <a:rPr lang="el-GR" dirty="0" err="1"/>
              <a:t>following</a:t>
            </a:r>
            <a:r>
              <a:rPr lang="el-GR" dirty="0"/>
              <a:t> </a:t>
            </a:r>
            <a:r>
              <a:rPr lang="el-GR" dirty="0" err="1"/>
              <a:t>reasons</a:t>
            </a:r>
            <a:r>
              <a:rPr lang="el-GR" dirty="0"/>
              <a:t>:</a:t>
            </a:r>
          </a:p>
          <a:p>
            <a:pPr algn="just">
              <a:buFont typeface="Calibri" pitchFamily="34" charset="0"/>
              <a:buAutoNum type="arabicParenR"/>
            </a:pPr>
            <a:r>
              <a:rPr lang="el-GR" dirty="0" err="1"/>
              <a:t>in</a:t>
            </a:r>
            <a:r>
              <a:rPr lang="el-GR" dirty="0"/>
              <a:t> </a:t>
            </a:r>
            <a:r>
              <a:rPr lang="el-GR" dirty="0" err="1"/>
              <a:t>order</a:t>
            </a:r>
            <a:r>
              <a:rPr lang="el-GR" dirty="0"/>
              <a:t> </a:t>
            </a:r>
            <a:r>
              <a:rPr lang="el-GR" dirty="0" err="1"/>
              <a:t>to</a:t>
            </a:r>
            <a:r>
              <a:rPr lang="el-GR" dirty="0"/>
              <a:t> </a:t>
            </a:r>
            <a:r>
              <a:rPr lang="el-GR" dirty="0" err="1"/>
              <a:t>determine</a:t>
            </a:r>
            <a:r>
              <a:rPr lang="el-GR" dirty="0"/>
              <a:t> </a:t>
            </a:r>
            <a:r>
              <a:rPr lang="el-GR" dirty="0" err="1"/>
              <a:t>his</a:t>
            </a:r>
            <a:r>
              <a:rPr lang="el-GR" dirty="0"/>
              <a:t> /</a:t>
            </a:r>
            <a:r>
              <a:rPr lang="el-GR" dirty="0" err="1"/>
              <a:t>her</a:t>
            </a:r>
            <a:r>
              <a:rPr lang="el-GR" dirty="0"/>
              <a:t> </a:t>
            </a:r>
            <a:r>
              <a:rPr lang="el-GR" dirty="0" err="1"/>
              <a:t>identity</a:t>
            </a:r>
            <a:r>
              <a:rPr lang="el-GR" dirty="0"/>
              <a:t> </a:t>
            </a:r>
            <a:r>
              <a:rPr lang="el-GR" dirty="0" err="1"/>
              <a:t>or</a:t>
            </a:r>
            <a:r>
              <a:rPr lang="el-GR" dirty="0"/>
              <a:t> </a:t>
            </a:r>
            <a:r>
              <a:rPr lang="el-GR" dirty="0" err="1"/>
              <a:t>nationality</a:t>
            </a:r>
            <a:r>
              <a:rPr lang="el-GR" dirty="0"/>
              <a:t>, </a:t>
            </a:r>
            <a:r>
              <a:rPr lang="el-GR" dirty="0" err="1"/>
              <a:t>or</a:t>
            </a:r>
            <a:endParaRPr lang="el-GR" dirty="0"/>
          </a:p>
          <a:p>
            <a:pPr algn="just">
              <a:buFont typeface="Calibri" pitchFamily="34" charset="0"/>
              <a:buAutoNum type="arabicParenR"/>
            </a:pPr>
            <a:r>
              <a:rPr lang="el-GR" dirty="0" err="1"/>
              <a:t>in</a:t>
            </a:r>
            <a:r>
              <a:rPr lang="el-GR" dirty="0"/>
              <a:t> </a:t>
            </a:r>
            <a:r>
              <a:rPr lang="el-GR" dirty="0" err="1"/>
              <a:t>order</a:t>
            </a:r>
            <a:r>
              <a:rPr lang="el-GR" dirty="0"/>
              <a:t> </a:t>
            </a:r>
            <a:r>
              <a:rPr lang="el-GR" dirty="0" err="1"/>
              <a:t>to</a:t>
            </a:r>
            <a:r>
              <a:rPr lang="el-GR" dirty="0"/>
              <a:t> </a:t>
            </a:r>
            <a:r>
              <a:rPr lang="el-GR" dirty="0" err="1"/>
              <a:t>determine</a:t>
            </a:r>
            <a:r>
              <a:rPr lang="el-GR" dirty="0"/>
              <a:t> </a:t>
            </a:r>
            <a:r>
              <a:rPr lang="el-GR" dirty="0" err="1"/>
              <a:t>those</a:t>
            </a:r>
            <a:r>
              <a:rPr lang="el-GR" dirty="0"/>
              <a:t> </a:t>
            </a:r>
            <a:r>
              <a:rPr lang="el-GR" dirty="0" err="1"/>
              <a:t>elements</a:t>
            </a:r>
            <a:r>
              <a:rPr lang="el-GR" dirty="0"/>
              <a:t> </a:t>
            </a:r>
            <a:r>
              <a:rPr lang="el-GR" dirty="0" err="1"/>
              <a:t>on</a:t>
            </a:r>
            <a:r>
              <a:rPr lang="el-GR" dirty="0"/>
              <a:t> </a:t>
            </a:r>
            <a:r>
              <a:rPr lang="el-GR" dirty="0" err="1"/>
              <a:t>which</a:t>
            </a:r>
            <a:r>
              <a:rPr lang="el-GR" dirty="0"/>
              <a:t> </a:t>
            </a:r>
            <a:r>
              <a:rPr lang="el-GR" dirty="0" err="1"/>
              <a:t>the</a:t>
            </a:r>
            <a:r>
              <a:rPr lang="el-GR" dirty="0"/>
              <a:t> </a:t>
            </a:r>
            <a:r>
              <a:rPr lang="el-GR" dirty="0" err="1"/>
              <a:t>application</a:t>
            </a:r>
            <a:r>
              <a:rPr lang="el-GR" dirty="0"/>
              <a:t> </a:t>
            </a:r>
            <a:r>
              <a:rPr lang="el-GR" dirty="0" err="1"/>
              <a:t>for</a:t>
            </a:r>
            <a:r>
              <a:rPr lang="en-US" dirty="0"/>
              <a:t> </a:t>
            </a:r>
            <a:r>
              <a:rPr lang="el-GR" dirty="0" err="1"/>
              <a:t>international</a:t>
            </a:r>
            <a:r>
              <a:rPr lang="el-GR" dirty="0"/>
              <a:t> </a:t>
            </a:r>
            <a:r>
              <a:rPr lang="el-GR" dirty="0" err="1"/>
              <a:t>protection</a:t>
            </a:r>
            <a:r>
              <a:rPr lang="el-GR" dirty="0"/>
              <a:t> </a:t>
            </a:r>
            <a:r>
              <a:rPr lang="el-GR" dirty="0" err="1"/>
              <a:t>is</a:t>
            </a:r>
            <a:r>
              <a:rPr lang="el-GR" dirty="0"/>
              <a:t> </a:t>
            </a:r>
            <a:r>
              <a:rPr lang="el-GR" dirty="0" err="1"/>
              <a:t>based</a:t>
            </a:r>
            <a:r>
              <a:rPr lang="el-GR" dirty="0"/>
              <a:t> </a:t>
            </a:r>
            <a:r>
              <a:rPr lang="el-GR" dirty="0" err="1"/>
              <a:t>which</a:t>
            </a:r>
            <a:r>
              <a:rPr lang="el-GR" dirty="0"/>
              <a:t> </a:t>
            </a:r>
            <a:r>
              <a:rPr lang="el-GR" dirty="0" err="1"/>
              <a:t>could</a:t>
            </a:r>
            <a:r>
              <a:rPr lang="el-GR" dirty="0"/>
              <a:t> </a:t>
            </a:r>
            <a:r>
              <a:rPr lang="el-GR" dirty="0" err="1"/>
              <a:t>not</a:t>
            </a:r>
            <a:r>
              <a:rPr lang="el-GR" dirty="0"/>
              <a:t> </a:t>
            </a:r>
            <a:r>
              <a:rPr lang="el-GR" dirty="0" err="1"/>
              <a:t>be</a:t>
            </a:r>
            <a:r>
              <a:rPr lang="el-GR" dirty="0"/>
              <a:t> </a:t>
            </a:r>
            <a:r>
              <a:rPr lang="el-GR" dirty="0" err="1"/>
              <a:t>obtained</a:t>
            </a:r>
            <a:r>
              <a:rPr lang="el-GR" dirty="0"/>
              <a:t> </a:t>
            </a:r>
            <a:r>
              <a:rPr lang="el-GR" dirty="0" err="1"/>
              <a:t>otherwise</a:t>
            </a:r>
            <a:r>
              <a:rPr lang="el-GR" dirty="0"/>
              <a:t>, </a:t>
            </a:r>
            <a:r>
              <a:rPr lang="el-GR" dirty="0" err="1"/>
              <a:t>in</a:t>
            </a:r>
            <a:r>
              <a:rPr lang="en-US" dirty="0"/>
              <a:t> </a:t>
            </a:r>
            <a:r>
              <a:rPr lang="el-GR" dirty="0" err="1"/>
              <a:t>particular</a:t>
            </a:r>
            <a:r>
              <a:rPr lang="el-GR" dirty="0"/>
              <a:t> </a:t>
            </a:r>
            <a:r>
              <a:rPr lang="el-GR" dirty="0" err="1"/>
              <a:t>when</a:t>
            </a:r>
            <a:r>
              <a:rPr lang="el-GR" dirty="0"/>
              <a:t> </a:t>
            </a:r>
            <a:r>
              <a:rPr lang="el-GR" dirty="0" err="1"/>
              <a:t>there</a:t>
            </a:r>
            <a:r>
              <a:rPr lang="el-GR" dirty="0"/>
              <a:t> </a:t>
            </a:r>
            <a:r>
              <a:rPr lang="el-GR" dirty="0" err="1"/>
              <a:t>is</a:t>
            </a:r>
            <a:r>
              <a:rPr lang="el-GR" dirty="0"/>
              <a:t> a </a:t>
            </a:r>
            <a:r>
              <a:rPr lang="el-GR" dirty="0" err="1"/>
              <a:t>risk</a:t>
            </a:r>
            <a:r>
              <a:rPr lang="el-GR" dirty="0"/>
              <a:t> </a:t>
            </a:r>
            <a:r>
              <a:rPr lang="el-GR" dirty="0" err="1"/>
              <a:t>of</a:t>
            </a:r>
            <a:r>
              <a:rPr lang="el-GR" dirty="0"/>
              <a:t> </a:t>
            </a:r>
            <a:r>
              <a:rPr lang="el-GR" dirty="0" err="1" smtClean="0"/>
              <a:t>absconding</a:t>
            </a:r>
            <a:r>
              <a:rPr lang="el-GR" dirty="0" smtClean="0">
                <a:solidFill>
                  <a:srgbClr val="FF0000"/>
                </a:solidFill>
              </a:rPr>
              <a:t>*</a:t>
            </a:r>
            <a:endParaRPr lang="en-US" dirty="0">
              <a:solidFill>
                <a:srgbClr val="FF0000"/>
              </a:solidFill>
            </a:endParaRPr>
          </a:p>
          <a:p>
            <a:pPr algn="just">
              <a:buFont typeface="Calibri" pitchFamily="34" charset="0"/>
              <a:buAutoNum type="arabicParenR"/>
            </a:pPr>
            <a:r>
              <a:rPr lang="el-GR" dirty="0" err="1"/>
              <a:t>when</a:t>
            </a:r>
            <a:r>
              <a:rPr lang="el-GR" dirty="0"/>
              <a:t> </a:t>
            </a:r>
            <a:r>
              <a:rPr lang="el-GR" dirty="0" err="1"/>
              <a:t>it</a:t>
            </a:r>
            <a:r>
              <a:rPr lang="el-GR" dirty="0"/>
              <a:t> </a:t>
            </a:r>
            <a:r>
              <a:rPr lang="el-GR" dirty="0" err="1"/>
              <a:t>is</a:t>
            </a:r>
            <a:r>
              <a:rPr lang="el-GR" dirty="0"/>
              <a:t> </a:t>
            </a:r>
            <a:r>
              <a:rPr lang="el-GR" dirty="0" err="1"/>
              <a:t>ascertained</a:t>
            </a:r>
            <a:r>
              <a:rPr lang="el-GR" dirty="0"/>
              <a:t> </a:t>
            </a:r>
            <a:r>
              <a:rPr lang="el-GR" dirty="0" err="1"/>
              <a:t>on</a:t>
            </a:r>
            <a:r>
              <a:rPr lang="el-GR" dirty="0"/>
              <a:t> </a:t>
            </a:r>
            <a:r>
              <a:rPr lang="el-GR" dirty="0" err="1"/>
              <a:t>the</a:t>
            </a:r>
            <a:r>
              <a:rPr lang="el-GR" dirty="0"/>
              <a:t> </a:t>
            </a:r>
            <a:r>
              <a:rPr lang="el-GR" dirty="0" err="1"/>
              <a:t>basis</a:t>
            </a:r>
            <a:r>
              <a:rPr lang="el-GR" dirty="0"/>
              <a:t> </a:t>
            </a:r>
            <a:r>
              <a:rPr lang="el-GR" dirty="0" err="1"/>
              <a:t>of</a:t>
            </a:r>
            <a:r>
              <a:rPr lang="el-GR" dirty="0"/>
              <a:t> </a:t>
            </a:r>
            <a:r>
              <a:rPr lang="el-GR" dirty="0" err="1"/>
              <a:t>objective</a:t>
            </a:r>
            <a:r>
              <a:rPr lang="el-GR" dirty="0"/>
              <a:t> </a:t>
            </a:r>
            <a:r>
              <a:rPr lang="el-GR" dirty="0" err="1"/>
              <a:t>criteria</a:t>
            </a:r>
            <a:r>
              <a:rPr lang="el-GR" dirty="0"/>
              <a:t>, </a:t>
            </a:r>
            <a:r>
              <a:rPr lang="el-GR" dirty="0" err="1"/>
              <a:t>including</a:t>
            </a:r>
            <a:r>
              <a:rPr lang="el-GR" dirty="0"/>
              <a:t> </a:t>
            </a:r>
            <a:r>
              <a:rPr lang="el-GR" dirty="0" err="1"/>
              <a:t>that</a:t>
            </a:r>
            <a:r>
              <a:rPr lang="fr-FR" dirty="0"/>
              <a:t> </a:t>
            </a:r>
            <a:r>
              <a:rPr lang="el-GR" dirty="0" err="1"/>
              <a:t>he</a:t>
            </a:r>
            <a:r>
              <a:rPr lang="el-GR" dirty="0"/>
              <a:t>/</a:t>
            </a:r>
            <a:r>
              <a:rPr lang="el-GR" dirty="0" err="1"/>
              <a:t>she</a:t>
            </a:r>
            <a:r>
              <a:rPr lang="el-GR" dirty="0"/>
              <a:t> </a:t>
            </a:r>
            <a:r>
              <a:rPr lang="el-GR" dirty="0" err="1"/>
              <a:t>already</a:t>
            </a:r>
            <a:r>
              <a:rPr lang="el-GR" dirty="0"/>
              <a:t> </a:t>
            </a:r>
            <a:r>
              <a:rPr lang="el-GR" dirty="0" err="1"/>
              <a:t>had</a:t>
            </a:r>
            <a:r>
              <a:rPr lang="el-GR" dirty="0"/>
              <a:t> </a:t>
            </a:r>
            <a:r>
              <a:rPr lang="el-GR" dirty="0" err="1"/>
              <a:t>the</a:t>
            </a:r>
            <a:r>
              <a:rPr lang="el-GR" dirty="0"/>
              <a:t> </a:t>
            </a:r>
            <a:r>
              <a:rPr lang="el-GR" dirty="0" err="1"/>
              <a:t>opportunity</a:t>
            </a:r>
            <a:r>
              <a:rPr lang="el-GR" dirty="0"/>
              <a:t> </a:t>
            </a:r>
            <a:r>
              <a:rPr lang="el-GR" dirty="0" err="1"/>
              <a:t>to</a:t>
            </a:r>
            <a:r>
              <a:rPr lang="el-GR" dirty="0"/>
              <a:t> </a:t>
            </a:r>
            <a:r>
              <a:rPr lang="el-GR" dirty="0" err="1"/>
              <a:t>access</a:t>
            </a:r>
            <a:r>
              <a:rPr lang="el-GR" dirty="0"/>
              <a:t> </a:t>
            </a:r>
            <a:r>
              <a:rPr lang="el-GR" dirty="0" err="1"/>
              <a:t>the</a:t>
            </a:r>
            <a:r>
              <a:rPr lang="el-GR" dirty="0"/>
              <a:t> </a:t>
            </a:r>
            <a:r>
              <a:rPr lang="el-GR" dirty="0" err="1"/>
              <a:t>asylum</a:t>
            </a:r>
            <a:r>
              <a:rPr lang="el-GR" dirty="0"/>
              <a:t> </a:t>
            </a:r>
            <a:r>
              <a:rPr lang="el-GR" dirty="0" err="1"/>
              <a:t>procedure</a:t>
            </a:r>
            <a:r>
              <a:rPr lang="el-GR" dirty="0"/>
              <a:t>, </a:t>
            </a:r>
            <a:r>
              <a:rPr lang="el-GR" dirty="0" err="1"/>
              <a:t>that</a:t>
            </a:r>
            <a:r>
              <a:rPr lang="fr-FR" dirty="0"/>
              <a:t> </a:t>
            </a:r>
            <a:r>
              <a:rPr lang="el-GR" dirty="0" err="1"/>
              <a:t>there</a:t>
            </a:r>
            <a:r>
              <a:rPr lang="el-GR" dirty="0"/>
              <a:t> </a:t>
            </a:r>
            <a:r>
              <a:rPr lang="el-GR" dirty="0" err="1"/>
              <a:t>are</a:t>
            </a:r>
            <a:r>
              <a:rPr lang="el-GR" dirty="0"/>
              <a:t> </a:t>
            </a:r>
            <a:r>
              <a:rPr lang="el-GR" dirty="0" err="1"/>
              <a:t>reasonable</a:t>
            </a:r>
            <a:r>
              <a:rPr lang="el-GR" dirty="0"/>
              <a:t> </a:t>
            </a:r>
            <a:r>
              <a:rPr lang="el-GR" dirty="0" err="1"/>
              <a:t>grounds</a:t>
            </a:r>
            <a:r>
              <a:rPr lang="el-GR" dirty="0"/>
              <a:t> </a:t>
            </a:r>
            <a:r>
              <a:rPr lang="el-GR" dirty="0" err="1"/>
              <a:t>to</a:t>
            </a:r>
            <a:r>
              <a:rPr lang="el-GR" dirty="0"/>
              <a:t> </a:t>
            </a:r>
            <a:r>
              <a:rPr lang="el-GR" dirty="0" err="1"/>
              <a:t>believe</a:t>
            </a:r>
            <a:r>
              <a:rPr lang="el-GR" dirty="0"/>
              <a:t> </a:t>
            </a:r>
            <a:r>
              <a:rPr lang="el-GR" dirty="0" err="1"/>
              <a:t>that</a:t>
            </a:r>
            <a:r>
              <a:rPr lang="el-GR" dirty="0"/>
              <a:t> </a:t>
            </a:r>
            <a:r>
              <a:rPr lang="el-GR" dirty="0" err="1"/>
              <a:t>the</a:t>
            </a:r>
            <a:r>
              <a:rPr lang="el-GR" dirty="0"/>
              <a:t> </a:t>
            </a:r>
            <a:r>
              <a:rPr lang="el-GR" dirty="0" err="1"/>
              <a:t>applicant</a:t>
            </a:r>
            <a:r>
              <a:rPr lang="el-GR" dirty="0"/>
              <a:t> </a:t>
            </a:r>
            <a:r>
              <a:rPr lang="el-GR" dirty="0" err="1"/>
              <a:t>is</a:t>
            </a:r>
            <a:r>
              <a:rPr lang="el-GR" dirty="0"/>
              <a:t> </a:t>
            </a:r>
            <a:r>
              <a:rPr lang="el-GR" dirty="0" err="1"/>
              <a:t>making</a:t>
            </a:r>
            <a:r>
              <a:rPr lang="el-GR" dirty="0"/>
              <a:t> </a:t>
            </a:r>
            <a:r>
              <a:rPr lang="el-GR" dirty="0" err="1"/>
              <a:t>the</a:t>
            </a:r>
            <a:r>
              <a:rPr lang="fr-FR" dirty="0"/>
              <a:t> </a:t>
            </a:r>
            <a:r>
              <a:rPr lang="el-GR" dirty="0" err="1"/>
              <a:t>application</a:t>
            </a:r>
            <a:r>
              <a:rPr lang="el-GR" dirty="0"/>
              <a:t> </a:t>
            </a:r>
            <a:r>
              <a:rPr lang="el-GR" dirty="0" err="1"/>
              <a:t>for</a:t>
            </a:r>
            <a:r>
              <a:rPr lang="el-GR" dirty="0"/>
              <a:t> </a:t>
            </a:r>
            <a:r>
              <a:rPr lang="el-GR" dirty="0" err="1"/>
              <a:t>international</a:t>
            </a:r>
            <a:r>
              <a:rPr lang="el-GR" dirty="0"/>
              <a:t> </a:t>
            </a:r>
            <a:r>
              <a:rPr lang="el-GR" dirty="0" err="1"/>
              <a:t>protection</a:t>
            </a:r>
            <a:r>
              <a:rPr lang="el-GR" dirty="0"/>
              <a:t> </a:t>
            </a:r>
            <a:r>
              <a:rPr lang="el-GR" dirty="0" err="1"/>
              <a:t>merely</a:t>
            </a:r>
            <a:r>
              <a:rPr lang="el-GR" dirty="0"/>
              <a:t> </a:t>
            </a:r>
            <a:r>
              <a:rPr lang="el-GR" dirty="0" err="1"/>
              <a:t>in</a:t>
            </a:r>
            <a:r>
              <a:rPr lang="el-GR" dirty="0"/>
              <a:t> </a:t>
            </a:r>
            <a:r>
              <a:rPr lang="el-GR" dirty="0" err="1"/>
              <a:t>order</a:t>
            </a:r>
            <a:r>
              <a:rPr lang="el-GR" dirty="0"/>
              <a:t> </a:t>
            </a:r>
            <a:r>
              <a:rPr lang="el-GR" dirty="0" err="1"/>
              <a:t>to</a:t>
            </a:r>
            <a:r>
              <a:rPr lang="el-GR" dirty="0"/>
              <a:t> </a:t>
            </a:r>
            <a:r>
              <a:rPr lang="el-GR" dirty="0" err="1"/>
              <a:t>delay</a:t>
            </a:r>
            <a:r>
              <a:rPr lang="el-GR" dirty="0"/>
              <a:t> </a:t>
            </a:r>
            <a:r>
              <a:rPr lang="el-GR" dirty="0" err="1"/>
              <a:t>or</a:t>
            </a:r>
            <a:r>
              <a:rPr lang="el-GR" dirty="0"/>
              <a:t> </a:t>
            </a:r>
            <a:r>
              <a:rPr lang="el-GR" dirty="0" err="1"/>
              <a:t>frustrate</a:t>
            </a:r>
            <a:r>
              <a:rPr lang="fr-FR" dirty="0"/>
              <a:t> </a:t>
            </a:r>
            <a:r>
              <a:rPr lang="el-GR" dirty="0" err="1"/>
              <a:t>the</a:t>
            </a:r>
            <a:r>
              <a:rPr lang="el-GR" dirty="0"/>
              <a:t> </a:t>
            </a:r>
            <a:r>
              <a:rPr lang="el-GR" dirty="0" err="1"/>
              <a:t>enforcement</a:t>
            </a:r>
            <a:r>
              <a:rPr lang="el-GR" dirty="0"/>
              <a:t> </a:t>
            </a:r>
            <a:r>
              <a:rPr lang="el-GR" dirty="0" err="1"/>
              <a:t>of</a:t>
            </a:r>
            <a:r>
              <a:rPr lang="el-GR" dirty="0"/>
              <a:t> a </a:t>
            </a:r>
            <a:r>
              <a:rPr lang="el-GR" dirty="0" err="1"/>
              <a:t>return</a:t>
            </a:r>
            <a:r>
              <a:rPr lang="el-GR" dirty="0"/>
              <a:t> </a:t>
            </a:r>
            <a:r>
              <a:rPr lang="el-GR" dirty="0" err="1"/>
              <a:t>decision</a:t>
            </a:r>
            <a:r>
              <a:rPr lang="el-GR" dirty="0"/>
              <a:t>, </a:t>
            </a:r>
            <a:r>
              <a:rPr lang="el-GR" dirty="0" err="1"/>
              <a:t>if</a:t>
            </a:r>
            <a:r>
              <a:rPr lang="el-GR" dirty="0"/>
              <a:t> </a:t>
            </a:r>
            <a:r>
              <a:rPr lang="el-GR" dirty="0" err="1"/>
              <a:t>it</a:t>
            </a:r>
            <a:r>
              <a:rPr lang="el-GR" dirty="0"/>
              <a:t> </a:t>
            </a:r>
            <a:r>
              <a:rPr lang="el-GR" dirty="0" err="1"/>
              <a:t>is</a:t>
            </a:r>
            <a:r>
              <a:rPr lang="el-GR" dirty="0"/>
              <a:t> </a:t>
            </a:r>
            <a:r>
              <a:rPr lang="el-GR" dirty="0" err="1"/>
              <a:t>probable</a:t>
            </a:r>
            <a:r>
              <a:rPr lang="el-GR" dirty="0"/>
              <a:t> </a:t>
            </a:r>
            <a:r>
              <a:rPr lang="el-GR" dirty="0" err="1"/>
              <a:t>that</a:t>
            </a:r>
            <a:r>
              <a:rPr lang="el-GR" dirty="0"/>
              <a:t> </a:t>
            </a:r>
            <a:r>
              <a:rPr lang="el-GR" dirty="0" err="1"/>
              <a:t>the</a:t>
            </a:r>
            <a:r>
              <a:rPr lang="el-GR" dirty="0"/>
              <a:t> </a:t>
            </a:r>
            <a:r>
              <a:rPr lang="el-GR" dirty="0" err="1"/>
              <a:t>enforcement</a:t>
            </a:r>
            <a:r>
              <a:rPr lang="fr-FR" dirty="0"/>
              <a:t> </a:t>
            </a:r>
            <a:r>
              <a:rPr lang="el-GR" dirty="0" err="1"/>
              <a:t>of</a:t>
            </a:r>
            <a:r>
              <a:rPr lang="el-GR" dirty="0"/>
              <a:t> </a:t>
            </a:r>
            <a:r>
              <a:rPr lang="el-GR" dirty="0" err="1"/>
              <a:t>such</a:t>
            </a:r>
            <a:r>
              <a:rPr lang="el-GR" dirty="0"/>
              <a:t> a </a:t>
            </a:r>
            <a:r>
              <a:rPr lang="el-GR" dirty="0" err="1"/>
              <a:t>measure</a:t>
            </a:r>
            <a:r>
              <a:rPr lang="el-GR" dirty="0"/>
              <a:t> </a:t>
            </a:r>
            <a:r>
              <a:rPr lang="el-GR" dirty="0" err="1"/>
              <a:t>can</a:t>
            </a:r>
            <a:r>
              <a:rPr lang="el-GR" dirty="0"/>
              <a:t> </a:t>
            </a:r>
            <a:r>
              <a:rPr lang="el-GR" dirty="0" err="1"/>
              <a:t>be</a:t>
            </a:r>
            <a:r>
              <a:rPr lang="el-GR" dirty="0"/>
              <a:t> </a:t>
            </a:r>
            <a:r>
              <a:rPr lang="el-GR" dirty="0" err="1"/>
              <a:t>effected</a:t>
            </a:r>
            <a:r>
              <a:rPr lang="el-GR" dirty="0"/>
              <a:t>;</a:t>
            </a:r>
            <a:endParaRPr lang="en-US" dirty="0"/>
          </a:p>
          <a:p>
            <a:pPr algn="just">
              <a:buFont typeface="Calibri" pitchFamily="34" charset="0"/>
              <a:buAutoNum type="arabicParenR"/>
            </a:pPr>
            <a:r>
              <a:rPr lang="el-GR" dirty="0" err="1"/>
              <a:t>when</a:t>
            </a:r>
            <a:r>
              <a:rPr lang="el-GR" dirty="0"/>
              <a:t> </a:t>
            </a:r>
            <a:r>
              <a:rPr lang="el-GR" dirty="0" err="1"/>
              <a:t>he</a:t>
            </a:r>
            <a:r>
              <a:rPr lang="el-GR" dirty="0"/>
              <a:t>/</a:t>
            </a:r>
            <a:r>
              <a:rPr lang="el-GR" dirty="0" err="1"/>
              <a:t>she</a:t>
            </a:r>
            <a:r>
              <a:rPr lang="el-GR" dirty="0"/>
              <a:t> </a:t>
            </a:r>
            <a:r>
              <a:rPr lang="el-GR" dirty="0" err="1"/>
              <a:t>constitutes</a:t>
            </a:r>
            <a:r>
              <a:rPr lang="el-GR" dirty="0"/>
              <a:t> a </a:t>
            </a:r>
            <a:r>
              <a:rPr lang="el-GR" dirty="0" err="1"/>
              <a:t>danger</a:t>
            </a:r>
            <a:r>
              <a:rPr lang="el-GR" dirty="0"/>
              <a:t> </a:t>
            </a:r>
            <a:r>
              <a:rPr lang="el-GR" dirty="0" err="1"/>
              <a:t>for</a:t>
            </a:r>
            <a:r>
              <a:rPr lang="el-GR" dirty="0"/>
              <a:t> </a:t>
            </a:r>
            <a:r>
              <a:rPr lang="el-GR" dirty="0" err="1"/>
              <a:t>national</a:t>
            </a:r>
            <a:r>
              <a:rPr lang="el-GR" dirty="0"/>
              <a:t> </a:t>
            </a:r>
            <a:r>
              <a:rPr lang="el-GR" dirty="0" err="1"/>
              <a:t>security</a:t>
            </a:r>
            <a:r>
              <a:rPr lang="el-GR" dirty="0"/>
              <a:t> </a:t>
            </a:r>
            <a:r>
              <a:rPr lang="el-GR" dirty="0" err="1"/>
              <a:t>or</a:t>
            </a:r>
            <a:r>
              <a:rPr lang="el-GR" dirty="0"/>
              <a:t> </a:t>
            </a:r>
            <a:r>
              <a:rPr lang="el-GR" dirty="0" err="1"/>
              <a:t>public</a:t>
            </a:r>
            <a:r>
              <a:rPr lang="el-GR" dirty="0"/>
              <a:t> </a:t>
            </a:r>
            <a:r>
              <a:rPr lang="el-GR" dirty="0" err="1"/>
              <a:t>order</a:t>
            </a:r>
            <a:r>
              <a:rPr lang="el-GR" dirty="0"/>
              <a:t>,</a:t>
            </a:r>
            <a:r>
              <a:rPr lang="fr-FR" dirty="0"/>
              <a:t> </a:t>
            </a:r>
            <a:r>
              <a:rPr lang="el-GR" dirty="0" err="1"/>
              <a:t>according</a:t>
            </a:r>
            <a:r>
              <a:rPr lang="el-GR" dirty="0"/>
              <a:t> </a:t>
            </a:r>
            <a:r>
              <a:rPr lang="el-GR" dirty="0" err="1"/>
              <a:t>to</a:t>
            </a:r>
            <a:r>
              <a:rPr lang="el-GR" dirty="0"/>
              <a:t> </a:t>
            </a:r>
            <a:r>
              <a:rPr lang="el-GR" dirty="0" err="1"/>
              <a:t>the</a:t>
            </a:r>
            <a:r>
              <a:rPr lang="el-GR" dirty="0"/>
              <a:t> </a:t>
            </a:r>
            <a:r>
              <a:rPr lang="el-GR" dirty="0" err="1"/>
              <a:t>reasoned</a:t>
            </a:r>
            <a:r>
              <a:rPr lang="el-GR" dirty="0"/>
              <a:t> </a:t>
            </a:r>
            <a:r>
              <a:rPr lang="el-GR" dirty="0" err="1"/>
              <a:t>judgment</a:t>
            </a:r>
            <a:r>
              <a:rPr lang="el-GR" dirty="0"/>
              <a:t> </a:t>
            </a:r>
            <a:r>
              <a:rPr lang="el-GR" dirty="0" err="1"/>
              <a:t>of</a:t>
            </a:r>
            <a:r>
              <a:rPr lang="el-GR" dirty="0"/>
              <a:t> </a:t>
            </a:r>
            <a:r>
              <a:rPr lang="el-GR" dirty="0" err="1"/>
              <a:t>the</a:t>
            </a:r>
            <a:r>
              <a:rPr lang="el-GR" dirty="0"/>
              <a:t> </a:t>
            </a:r>
            <a:r>
              <a:rPr lang="el-GR" dirty="0" err="1"/>
              <a:t>Police</a:t>
            </a:r>
            <a:r>
              <a:rPr lang="el-GR" dirty="0"/>
              <a:t> </a:t>
            </a:r>
            <a:r>
              <a:rPr lang="el-GR" dirty="0" err="1"/>
              <a:t>Director</a:t>
            </a:r>
            <a:r>
              <a:rPr lang="el-GR" dirty="0"/>
              <a:t>, </a:t>
            </a:r>
            <a:r>
              <a:rPr lang="el-GR" dirty="0" err="1"/>
              <a:t>or</a:t>
            </a:r>
            <a:endParaRPr lang="en-US" dirty="0"/>
          </a:p>
          <a:p>
            <a:pPr algn="just">
              <a:buFont typeface="Calibri" pitchFamily="34" charset="0"/>
              <a:buAutoNum type="arabicParenR"/>
            </a:pPr>
            <a:r>
              <a:rPr lang="el-GR" dirty="0" err="1"/>
              <a:t>when</a:t>
            </a:r>
            <a:r>
              <a:rPr lang="el-GR" dirty="0"/>
              <a:t> </a:t>
            </a:r>
            <a:r>
              <a:rPr lang="el-GR" dirty="0" err="1"/>
              <a:t>there</a:t>
            </a:r>
            <a:r>
              <a:rPr lang="el-GR" dirty="0"/>
              <a:t> </a:t>
            </a:r>
            <a:r>
              <a:rPr lang="el-GR" dirty="0" err="1"/>
              <a:t>is</a:t>
            </a:r>
            <a:r>
              <a:rPr lang="el-GR" dirty="0"/>
              <a:t> a </a:t>
            </a:r>
            <a:r>
              <a:rPr lang="el-GR" dirty="0" err="1"/>
              <a:t>serious</a:t>
            </a:r>
            <a:r>
              <a:rPr lang="el-GR" dirty="0"/>
              <a:t> </a:t>
            </a:r>
            <a:r>
              <a:rPr lang="el-GR" dirty="0" err="1"/>
              <a:t>risk</a:t>
            </a:r>
            <a:r>
              <a:rPr lang="el-GR" dirty="0"/>
              <a:t> </a:t>
            </a:r>
            <a:r>
              <a:rPr lang="el-GR" dirty="0" err="1"/>
              <a:t>of</a:t>
            </a:r>
            <a:r>
              <a:rPr lang="el-GR" dirty="0"/>
              <a:t> </a:t>
            </a:r>
            <a:r>
              <a:rPr lang="el-GR" dirty="0" err="1" smtClean="0"/>
              <a:t>absconding</a:t>
            </a:r>
            <a:r>
              <a:rPr lang="el-GR" dirty="0" smtClean="0">
                <a:solidFill>
                  <a:srgbClr val="FF0000"/>
                </a:solidFill>
              </a:rPr>
              <a:t>*</a:t>
            </a:r>
            <a:r>
              <a:rPr lang="el-GR" dirty="0" smtClean="0"/>
              <a:t> </a:t>
            </a:r>
            <a:r>
              <a:rPr lang="el-GR" dirty="0" err="1"/>
              <a:t>and</a:t>
            </a:r>
            <a:r>
              <a:rPr lang="el-GR" dirty="0"/>
              <a:t> </a:t>
            </a:r>
            <a:r>
              <a:rPr lang="el-GR" dirty="0" err="1"/>
              <a:t>in</a:t>
            </a:r>
            <a:r>
              <a:rPr lang="el-GR" dirty="0"/>
              <a:t> </a:t>
            </a:r>
            <a:r>
              <a:rPr lang="el-GR" dirty="0" err="1"/>
              <a:t>order</a:t>
            </a:r>
            <a:r>
              <a:rPr lang="el-GR" dirty="0"/>
              <a:t> </a:t>
            </a:r>
            <a:r>
              <a:rPr lang="el-GR" dirty="0" err="1"/>
              <a:t>to</a:t>
            </a:r>
            <a:r>
              <a:rPr lang="el-GR" dirty="0"/>
              <a:t> </a:t>
            </a:r>
            <a:r>
              <a:rPr lang="el-GR" dirty="0" err="1"/>
              <a:t>ensure</a:t>
            </a:r>
            <a:r>
              <a:rPr lang="el-GR" dirty="0"/>
              <a:t> </a:t>
            </a:r>
            <a:r>
              <a:rPr lang="el-GR" dirty="0" err="1"/>
              <a:t>the</a:t>
            </a:r>
            <a:r>
              <a:rPr lang="el-GR" dirty="0"/>
              <a:t> </a:t>
            </a:r>
            <a:r>
              <a:rPr lang="el-GR" dirty="0" err="1"/>
              <a:t>enforcement</a:t>
            </a:r>
            <a:r>
              <a:rPr lang="el-GR" dirty="0"/>
              <a:t> </a:t>
            </a:r>
            <a:r>
              <a:rPr lang="el-GR" dirty="0" err="1"/>
              <a:t>of</a:t>
            </a:r>
            <a:r>
              <a:rPr lang="el-GR" dirty="0"/>
              <a:t> a </a:t>
            </a:r>
            <a:r>
              <a:rPr lang="el-GR" dirty="0" err="1"/>
              <a:t>transfer</a:t>
            </a:r>
            <a:r>
              <a:rPr lang="el-GR" dirty="0"/>
              <a:t> </a:t>
            </a:r>
            <a:r>
              <a:rPr lang="el-GR" dirty="0" err="1"/>
              <a:t>decision</a:t>
            </a:r>
            <a:r>
              <a:rPr lang="el-GR" dirty="0"/>
              <a:t> </a:t>
            </a:r>
            <a:r>
              <a:rPr lang="el-GR" dirty="0" err="1"/>
              <a:t>according</a:t>
            </a:r>
            <a:r>
              <a:rPr lang="el-GR" dirty="0"/>
              <a:t> </a:t>
            </a:r>
            <a:r>
              <a:rPr lang="el-GR" dirty="0" err="1"/>
              <a:t>to</a:t>
            </a:r>
            <a:r>
              <a:rPr lang="el-GR" dirty="0"/>
              <a:t> </a:t>
            </a:r>
            <a:r>
              <a:rPr lang="el-GR" dirty="0" err="1"/>
              <a:t>the</a:t>
            </a:r>
            <a:r>
              <a:rPr lang="el-GR" dirty="0"/>
              <a:t> </a:t>
            </a:r>
            <a:r>
              <a:rPr lang="fr-FR" dirty="0"/>
              <a:t>Dublin </a:t>
            </a:r>
            <a:r>
              <a:rPr lang="el-GR" dirty="0" err="1"/>
              <a:t>Regulation</a:t>
            </a:r>
            <a:r>
              <a:rPr lang="el-GR" dirty="0"/>
              <a:t>.</a:t>
            </a:r>
          </a:p>
          <a:p>
            <a:pPr algn="just">
              <a:buFont typeface="Calibri" pitchFamily="34" charset="0"/>
              <a:buAutoNum type="arabicParenR"/>
            </a:pPr>
            <a:endParaRPr lang="el-GR" sz="1600" dirty="0"/>
          </a:p>
          <a:p>
            <a:endParaRPr lang="el-GR" sz="1600" dirty="0"/>
          </a:p>
        </p:txBody>
      </p:sp>
      <p:pic>
        <p:nvPicPr>
          <p:cNvPr id="4" name="5 - Εικόνα" descr="Εικόνα2.png"/>
          <p:cNvPicPr>
            <a:picLocks noChangeAspect="1"/>
          </p:cNvPicPr>
          <p:nvPr/>
        </p:nvPicPr>
        <p:blipFill>
          <a:blip r:embed="rId2"/>
          <a:srcRect/>
          <a:stretch>
            <a:fillRect/>
          </a:stretch>
        </p:blipFill>
        <p:spPr bwMode="auto">
          <a:xfrm>
            <a:off x="946150" y="6402387"/>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813" y="1041400"/>
            <a:ext cx="7845425" cy="5094995"/>
          </a:xfrm>
        </p:spPr>
        <p:txBody>
          <a:bodyPr rtlCol="0">
            <a:noAutofit/>
          </a:bodyPr>
          <a:lstStyle/>
          <a:p>
            <a:pPr marL="0" indent="0" algn="just" eaLnBrk="1" fontAlgn="auto" hangingPunct="1">
              <a:spcAft>
                <a:spcPts val="0"/>
              </a:spcAft>
              <a:buFont typeface="Arial"/>
              <a:buNone/>
              <a:defRPr/>
            </a:pPr>
            <a:r>
              <a:rPr lang="el-GR" sz="1600" b="1" dirty="0" smtClean="0">
                <a:solidFill>
                  <a:srgbClr val="FF0000"/>
                </a:solidFill>
                <a:ea typeface="+mn-ea"/>
                <a:cs typeface="+mn-cs"/>
              </a:rPr>
              <a:t>*</a:t>
            </a:r>
            <a:r>
              <a:rPr lang="en-US" sz="2000" b="1" dirty="0" smtClean="0">
                <a:solidFill>
                  <a:srgbClr val="0070C0"/>
                </a:solidFill>
                <a:ea typeface="+mn-ea"/>
                <a:cs typeface="+mn-cs"/>
              </a:rPr>
              <a:t>C. </a:t>
            </a:r>
            <a:r>
              <a:rPr lang="el-GR" sz="2000" b="1" dirty="0" smtClean="0">
                <a:solidFill>
                  <a:srgbClr val="0070C0"/>
                </a:solidFill>
                <a:ea typeface="+mn-ea"/>
                <a:cs typeface="+mn-cs"/>
              </a:rPr>
              <a:t> </a:t>
            </a:r>
            <a:r>
              <a:rPr lang="el-GR" sz="2000" b="1" dirty="0" err="1" smtClean="0">
                <a:solidFill>
                  <a:srgbClr val="0070C0"/>
                </a:solidFill>
                <a:ea typeface="+mn-ea"/>
                <a:cs typeface="+mn-cs"/>
              </a:rPr>
              <a:t>Risk</a:t>
            </a:r>
            <a:r>
              <a:rPr lang="el-GR" sz="2000" b="1" dirty="0" smtClean="0">
                <a:solidFill>
                  <a:srgbClr val="0070C0"/>
                </a:solidFill>
                <a:ea typeface="+mn-ea"/>
                <a:cs typeface="+mn-cs"/>
              </a:rPr>
              <a:t> </a:t>
            </a:r>
            <a:r>
              <a:rPr lang="el-GR" sz="2000" b="1" dirty="0" err="1" smtClean="0">
                <a:solidFill>
                  <a:srgbClr val="0070C0"/>
                </a:solidFill>
                <a:ea typeface="+mn-ea"/>
                <a:cs typeface="+mn-cs"/>
              </a:rPr>
              <a:t>of</a:t>
            </a:r>
            <a:r>
              <a:rPr lang="el-GR" sz="2000" b="1" dirty="0" smtClean="0">
                <a:solidFill>
                  <a:srgbClr val="0070C0"/>
                </a:solidFill>
                <a:ea typeface="+mn-ea"/>
                <a:cs typeface="+mn-cs"/>
              </a:rPr>
              <a:t> </a:t>
            </a:r>
            <a:r>
              <a:rPr lang="el-GR" sz="2000" b="1" dirty="0" err="1" smtClean="0">
                <a:solidFill>
                  <a:srgbClr val="0070C0"/>
                </a:solidFill>
                <a:ea typeface="+mn-ea"/>
                <a:cs typeface="+mn-cs"/>
              </a:rPr>
              <a:t>absconding</a:t>
            </a:r>
            <a:endParaRPr lang="en-US" sz="1600" i="1" dirty="0" smtClean="0">
              <a:ea typeface="+mn-ea"/>
              <a:cs typeface="+mn-cs"/>
            </a:endParaRPr>
          </a:p>
          <a:p>
            <a:pPr marL="0" indent="0" algn="just" eaLnBrk="1" fontAlgn="auto" hangingPunct="1">
              <a:spcAft>
                <a:spcPts val="0"/>
              </a:spcAft>
              <a:buFont typeface="Arial"/>
              <a:buNone/>
              <a:defRPr/>
            </a:pPr>
            <a:r>
              <a:rPr lang="el-GR" sz="1800" b="1" i="1" dirty="0" err="1" smtClean="0">
                <a:solidFill>
                  <a:srgbClr val="0070C0"/>
                </a:solidFill>
                <a:ea typeface="+mn-ea"/>
                <a:cs typeface="+mn-cs"/>
              </a:rPr>
              <a:t>Risk</a:t>
            </a:r>
            <a:r>
              <a:rPr lang="el-GR" sz="1800" b="1" i="1" dirty="0" smtClean="0">
                <a:solidFill>
                  <a:srgbClr val="0070C0"/>
                </a:solidFill>
                <a:ea typeface="+mn-ea"/>
                <a:cs typeface="+mn-cs"/>
              </a:rPr>
              <a:t> </a:t>
            </a:r>
            <a:r>
              <a:rPr lang="el-GR" sz="1800" b="1" i="1" dirty="0">
                <a:solidFill>
                  <a:srgbClr val="0070C0"/>
                </a:solidFill>
                <a:ea typeface="+mn-ea"/>
                <a:cs typeface="+mn-cs"/>
              </a:rPr>
              <a:t>of absconding</a:t>
            </a:r>
            <a:r>
              <a:rPr lang="el-GR" sz="1800" b="1" dirty="0">
                <a:solidFill>
                  <a:srgbClr val="0070C0"/>
                </a:solidFill>
                <a:ea typeface="+mn-ea"/>
                <a:cs typeface="+mn-cs"/>
              </a:rPr>
              <a:t> </a:t>
            </a:r>
            <a:r>
              <a:rPr lang="el-GR" sz="1800" dirty="0">
                <a:ea typeface="+mn-ea"/>
                <a:cs typeface="+mn-cs"/>
              </a:rPr>
              <a:t>means the reasonable guess, based on a combination of objective criteria, that, in a particular case, the third-country national who is subject to a return procedure, may escape. Such objective criteria may indicatively be:</a:t>
            </a:r>
          </a:p>
          <a:p>
            <a:pPr marL="361950" indent="-361950" algn="just" eaLnBrk="1" fontAlgn="auto" hangingPunct="1">
              <a:spcAft>
                <a:spcPts val="0"/>
              </a:spcAft>
              <a:buFont typeface="Arial"/>
              <a:buBlip>
                <a:blip r:embed="rId2"/>
              </a:buBlip>
              <a:defRPr/>
            </a:pPr>
            <a:r>
              <a:rPr lang="el-GR" sz="1800" dirty="0" err="1" smtClean="0">
                <a:ea typeface="+mn-ea"/>
                <a:cs typeface="+mn-cs"/>
              </a:rPr>
              <a:t>the</a:t>
            </a:r>
            <a:r>
              <a:rPr lang="el-GR" sz="1800" dirty="0" smtClean="0">
                <a:ea typeface="+mn-ea"/>
                <a:cs typeface="+mn-cs"/>
              </a:rPr>
              <a:t> </a:t>
            </a:r>
            <a:r>
              <a:rPr lang="el-GR" sz="1800" dirty="0">
                <a:ea typeface="+mn-ea"/>
                <a:cs typeface="+mn-cs"/>
              </a:rPr>
              <a:t>non-compliance with an obligation of voluntary departure</a:t>
            </a:r>
          </a:p>
          <a:p>
            <a:pPr marL="361950" indent="-361950" algn="just" eaLnBrk="1" fontAlgn="auto" hangingPunct="1">
              <a:spcAft>
                <a:spcPts val="0"/>
              </a:spcAft>
              <a:buFont typeface="Arial"/>
              <a:buBlip>
                <a:blip r:embed="rId2"/>
              </a:buBlip>
              <a:defRPr/>
            </a:pPr>
            <a:r>
              <a:rPr lang="el-GR" sz="1800" dirty="0" err="1" smtClean="0">
                <a:ea typeface="+mn-ea"/>
                <a:cs typeface="+mn-cs"/>
              </a:rPr>
              <a:t>the</a:t>
            </a:r>
            <a:r>
              <a:rPr lang="el-GR" sz="1800" dirty="0" smtClean="0">
                <a:ea typeface="+mn-ea"/>
                <a:cs typeface="+mn-cs"/>
              </a:rPr>
              <a:t> </a:t>
            </a:r>
            <a:r>
              <a:rPr lang="el-GR" sz="1800" dirty="0">
                <a:ea typeface="+mn-ea"/>
                <a:cs typeface="+mn-cs"/>
              </a:rPr>
              <a:t>explicit expression of intent for non-compliance with the return</a:t>
            </a:r>
          </a:p>
          <a:p>
            <a:pPr marL="361950" indent="-361950" algn="just" eaLnBrk="1" fontAlgn="auto" hangingPunct="1">
              <a:spcAft>
                <a:spcPts val="0"/>
              </a:spcAft>
              <a:buFont typeface="Arial"/>
              <a:buBlip>
                <a:blip r:embed="rId2"/>
              </a:buBlip>
              <a:defRPr/>
            </a:pPr>
            <a:r>
              <a:rPr lang="el-GR" sz="1800" dirty="0" smtClean="0">
                <a:ea typeface="+mn-ea"/>
                <a:cs typeface="+mn-cs"/>
              </a:rPr>
              <a:t>decision</a:t>
            </a:r>
            <a:endParaRPr lang="el-GR" sz="1800" dirty="0">
              <a:ea typeface="+mn-ea"/>
              <a:cs typeface="+mn-cs"/>
            </a:endParaRPr>
          </a:p>
          <a:p>
            <a:pPr marL="361950" indent="-361950" algn="just" eaLnBrk="1" fontAlgn="auto" hangingPunct="1">
              <a:spcAft>
                <a:spcPts val="0"/>
              </a:spcAft>
              <a:buFont typeface="Arial"/>
              <a:buBlip>
                <a:blip r:embed="rId2"/>
              </a:buBlip>
              <a:defRPr/>
            </a:pPr>
            <a:r>
              <a:rPr lang="el-GR" sz="1800" dirty="0" err="1" smtClean="0">
                <a:ea typeface="+mn-ea"/>
                <a:cs typeface="+mn-cs"/>
              </a:rPr>
              <a:t>the</a:t>
            </a:r>
            <a:r>
              <a:rPr lang="el-GR" sz="1800" dirty="0" smtClean="0">
                <a:ea typeface="+mn-ea"/>
                <a:cs typeface="+mn-cs"/>
              </a:rPr>
              <a:t> </a:t>
            </a:r>
            <a:r>
              <a:rPr lang="el-GR" sz="1800" dirty="0">
                <a:ea typeface="+mn-ea"/>
                <a:cs typeface="+mn-cs"/>
              </a:rPr>
              <a:t>possession of </a:t>
            </a:r>
            <a:r>
              <a:rPr lang="el-GR" sz="1800" dirty="0" err="1">
                <a:ea typeface="+mn-ea"/>
                <a:cs typeface="+mn-cs"/>
              </a:rPr>
              <a:t>false</a:t>
            </a:r>
            <a:r>
              <a:rPr lang="el-GR" sz="1800" dirty="0">
                <a:ea typeface="+mn-ea"/>
                <a:cs typeface="+mn-cs"/>
              </a:rPr>
              <a:t> </a:t>
            </a:r>
            <a:r>
              <a:rPr lang="el-GR" sz="1800" dirty="0" err="1" smtClean="0">
                <a:ea typeface="+mn-ea"/>
                <a:cs typeface="+mn-cs"/>
              </a:rPr>
              <a:t>documents</a:t>
            </a:r>
            <a:endParaRPr lang="en-US" sz="1800" dirty="0" smtClean="0">
              <a:ea typeface="+mn-ea"/>
              <a:cs typeface="+mn-cs"/>
            </a:endParaRPr>
          </a:p>
          <a:p>
            <a:pPr marL="361950" indent="-361950" eaLnBrk="1" fontAlgn="auto" hangingPunct="1">
              <a:spcAft>
                <a:spcPts val="0"/>
              </a:spcAft>
              <a:buFont typeface="Arial"/>
              <a:buBlip>
                <a:blip r:embed="rId2"/>
              </a:buBlip>
              <a:defRPr/>
            </a:pPr>
            <a:r>
              <a:rPr lang="el-GR" sz="1800" dirty="0" err="1" smtClean="0">
                <a:ea typeface="+mn-ea"/>
                <a:cs typeface="+mn-cs"/>
              </a:rPr>
              <a:t>the</a:t>
            </a:r>
            <a:r>
              <a:rPr lang="el-GR" sz="1800" dirty="0" smtClean="0">
                <a:ea typeface="+mn-ea"/>
                <a:cs typeface="+mn-cs"/>
              </a:rPr>
              <a:t> </a:t>
            </a:r>
            <a:r>
              <a:rPr lang="el-GR" sz="1800" dirty="0" err="1" smtClean="0">
                <a:ea typeface="+mn-ea"/>
                <a:cs typeface="+mn-cs"/>
              </a:rPr>
              <a:t>provision</a:t>
            </a:r>
            <a:r>
              <a:rPr lang="el-GR" sz="1800" dirty="0" smtClean="0">
                <a:ea typeface="+mn-ea"/>
                <a:cs typeface="+mn-cs"/>
              </a:rPr>
              <a:t> </a:t>
            </a:r>
            <a:r>
              <a:rPr lang="el-GR" sz="1800" dirty="0" err="1" smtClean="0">
                <a:ea typeface="+mn-ea"/>
                <a:cs typeface="+mn-cs"/>
              </a:rPr>
              <a:t>of</a:t>
            </a:r>
            <a:r>
              <a:rPr lang="el-GR" sz="1800" dirty="0" smtClean="0">
                <a:ea typeface="+mn-ea"/>
                <a:cs typeface="+mn-cs"/>
              </a:rPr>
              <a:t> </a:t>
            </a:r>
            <a:r>
              <a:rPr lang="el-GR" sz="1800" dirty="0" err="1" smtClean="0">
                <a:ea typeface="+mn-ea"/>
                <a:cs typeface="+mn-cs"/>
              </a:rPr>
              <a:t>false</a:t>
            </a:r>
            <a:r>
              <a:rPr lang="el-GR" sz="1800" dirty="0" smtClean="0">
                <a:ea typeface="+mn-ea"/>
                <a:cs typeface="+mn-cs"/>
              </a:rPr>
              <a:t> </a:t>
            </a:r>
            <a:r>
              <a:rPr lang="el-GR" sz="1800" dirty="0" err="1" smtClean="0">
                <a:ea typeface="+mn-ea"/>
                <a:cs typeface="+mn-cs"/>
              </a:rPr>
              <a:t>information</a:t>
            </a:r>
            <a:r>
              <a:rPr lang="el-GR" sz="1800" dirty="0" smtClean="0">
                <a:ea typeface="+mn-ea"/>
                <a:cs typeface="+mn-cs"/>
              </a:rPr>
              <a:t> </a:t>
            </a:r>
            <a:r>
              <a:rPr lang="el-GR" sz="1800" dirty="0" err="1" smtClean="0">
                <a:ea typeface="+mn-ea"/>
                <a:cs typeface="+mn-cs"/>
              </a:rPr>
              <a:t>to</a:t>
            </a:r>
            <a:r>
              <a:rPr lang="el-GR" sz="1800" dirty="0" smtClean="0">
                <a:ea typeface="+mn-ea"/>
                <a:cs typeface="+mn-cs"/>
              </a:rPr>
              <a:t> </a:t>
            </a:r>
            <a:r>
              <a:rPr lang="el-GR" sz="1800" dirty="0" err="1" smtClean="0">
                <a:ea typeface="+mn-ea"/>
                <a:cs typeface="+mn-cs"/>
              </a:rPr>
              <a:t>authorities</a:t>
            </a:r>
            <a:endParaRPr lang="el-GR" sz="1800" dirty="0" smtClean="0">
              <a:ea typeface="+mn-ea"/>
              <a:cs typeface="+mn-cs"/>
            </a:endParaRPr>
          </a:p>
          <a:p>
            <a:pPr marL="361950" indent="-361950" eaLnBrk="1" fontAlgn="auto" hangingPunct="1">
              <a:spcAft>
                <a:spcPts val="0"/>
              </a:spcAft>
              <a:buFont typeface="Arial"/>
              <a:buBlip>
                <a:blip r:embed="rId2"/>
              </a:buBlip>
              <a:defRPr/>
            </a:pPr>
            <a:r>
              <a:rPr lang="el-GR" sz="1800" dirty="0" err="1" smtClean="0">
                <a:ea typeface="+mn-ea"/>
                <a:cs typeface="+mn-cs"/>
              </a:rPr>
              <a:t>the</a:t>
            </a:r>
            <a:r>
              <a:rPr lang="el-GR" sz="1800" dirty="0" smtClean="0">
                <a:ea typeface="+mn-ea"/>
                <a:cs typeface="+mn-cs"/>
              </a:rPr>
              <a:t> </a:t>
            </a:r>
            <a:r>
              <a:rPr lang="el-GR" sz="1800" dirty="0" err="1" smtClean="0">
                <a:ea typeface="+mn-ea"/>
                <a:cs typeface="+mn-cs"/>
              </a:rPr>
              <a:t>existence</a:t>
            </a:r>
            <a:r>
              <a:rPr lang="el-GR" sz="1800" dirty="0" smtClean="0">
                <a:ea typeface="+mn-ea"/>
                <a:cs typeface="+mn-cs"/>
              </a:rPr>
              <a:t> </a:t>
            </a:r>
            <a:r>
              <a:rPr lang="el-GR" sz="1800" dirty="0" err="1" smtClean="0">
                <a:ea typeface="+mn-ea"/>
                <a:cs typeface="+mn-cs"/>
              </a:rPr>
              <a:t>of</a:t>
            </a:r>
            <a:r>
              <a:rPr lang="el-GR" sz="1800" dirty="0" smtClean="0">
                <a:ea typeface="+mn-ea"/>
                <a:cs typeface="+mn-cs"/>
              </a:rPr>
              <a:t> </a:t>
            </a:r>
            <a:r>
              <a:rPr lang="el-GR" sz="1800" dirty="0" err="1" smtClean="0">
                <a:ea typeface="+mn-ea"/>
                <a:cs typeface="+mn-cs"/>
              </a:rPr>
              <a:t>convictions</a:t>
            </a:r>
            <a:r>
              <a:rPr lang="el-GR" sz="1800" dirty="0" smtClean="0">
                <a:ea typeface="+mn-ea"/>
                <a:cs typeface="+mn-cs"/>
              </a:rPr>
              <a:t> </a:t>
            </a:r>
            <a:r>
              <a:rPr lang="el-GR" sz="1800" dirty="0" err="1" smtClean="0">
                <a:ea typeface="+mn-ea"/>
                <a:cs typeface="+mn-cs"/>
              </a:rPr>
              <a:t>for</a:t>
            </a:r>
            <a:r>
              <a:rPr lang="el-GR" sz="1800" dirty="0" smtClean="0">
                <a:ea typeface="+mn-ea"/>
                <a:cs typeface="+mn-cs"/>
              </a:rPr>
              <a:t> </a:t>
            </a:r>
            <a:r>
              <a:rPr lang="el-GR" sz="1800" dirty="0" err="1" smtClean="0">
                <a:ea typeface="+mn-ea"/>
                <a:cs typeface="+mn-cs"/>
              </a:rPr>
              <a:t>criminal</a:t>
            </a:r>
            <a:r>
              <a:rPr lang="el-GR" sz="1800" dirty="0" smtClean="0">
                <a:ea typeface="+mn-ea"/>
                <a:cs typeface="+mn-cs"/>
              </a:rPr>
              <a:t> </a:t>
            </a:r>
            <a:r>
              <a:rPr lang="el-GR" sz="1800" dirty="0" err="1" smtClean="0">
                <a:ea typeface="+mn-ea"/>
                <a:cs typeface="+mn-cs"/>
              </a:rPr>
              <a:t>offenses</a:t>
            </a:r>
            <a:r>
              <a:rPr lang="el-GR" sz="1800" dirty="0" smtClean="0">
                <a:ea typeface="+mn-ea"/>
                <a:cs typeface="+mn-cs"/>
              </a:rPr>
              <a:t>, </a:t>
            </a:r>
            <a:r>
              <a:rPr lang="el-GR" sz="1800" dirty="0" err="1" smtClean="0">
                <a:ea typeface="+mn-ea"/>
                <a:cs typeface="+mn-cs"/>
              </a:rPr>
              <a:t>pending</a:t>
            </a:r>
            <a:r>
              <a:rPr lang="el-GR" sz="1800" dirty="0" smtClean="0">
                <a:ea typeface="+mn-ea"/>
                <a:cs typeface="+mn-cs"/>
              </a:rPr>
              <a:t> </a:t>
            </a:r>
            <a:r>
              <a:rPr lang="el-GR" sz="1800" dirty="0" err="1" smtClean="0">
                <a:ea typeface="+mn-ea"/>
                <a:cs typeface="+mn-cs"/>
              </a:rPr>
              <a:t>prosecutions</a:t>
            </a:r>
            <a:r>
              <a:rPr lang="el-GR" sz="1800" dirty="0" smtClean="0">
                <a:ea typeface="+mn-ea"/>
                <a:cs typeface="+mn-cs"/>
              </a:rPr>
              <a:t> </a:t>
            </a:r>
            <a:r>
              <a:rPr lang="el-GR" sz="1800" dirty="0" err="1" smtClean="0">
                <a:ea typeface="+mn-ea"/>
                <a:cs typeface="+mn-cs"/>
              </a:rPr>
              <a:t>or</a:t>
            </a:r>
            <a:endParaRPr lang="el-GR" sz="1800" dirty="0" smtClean="0">
              <a:ea typeface="+mn-ea"/>
              <a:cs typeface="+mn-cs"/>
            </a:endParaRPr>
          </a:p>
          <a:p>
            <a:pPr marL="361950" indent="-361950" eaLnBrk="1" fontAlgn="auto" hangingPunct="1">
              <a:spcAft>
                <a:spcPts val="0"/>
              </a:spcAft>
              <a:buFont typeface="Arial"/>
              <a:buBlip>
                <a:blip r:embed="rId2"/>
              </a:buBlip>
              <a:defRPr/>
            </a:pPr>
            <a:r>
              <a:rPr lang="el-GR" sz="1800" dirty="0" err="1" smtClean="0">
                <a:ea typeface="+mn-ea"/>
                <a:cs typeface="+mn-cs"/>
              </a:rPr>
              <a:t>serious</a:t>
            </a:r>
            <a:r>
              <a:rPr lang="el-GR" sz="1800" dirty="0" smtClean="0">
                <a:ea typeface="+mn-ea"/>
                <a:cs typeface="+mn-cs"/>
              </a:rPr>
              <a:t> </a:t>
            </a:r>
            <a:r>
              <a:rPr lang="el-GR" sz="1800" dirty="0" err="1" smtClean="0">
                <a:ea typeface="+mn-ea"/>
                <a:cs typeface="+mn-cs"/>
              </a:rPr>
              <a:t>indications</a:t>
            </a:r>
            <a:r>
              <a:rPr lang="el-GR" sz="1800" dirty="0" smtClean="0">
                <a:ea typeface="+mn-ea"/>
                <a:cs typeface="+mn-cs"/>
              </a:rPr>
              <a:t> </a:t>
            </a:r>
            <a:r>
              <a:rPr lang="el-GR" sz="1800" dirty="0" err="1" smtClean="0">
                <a:ea typeface="+mn-ea"/>
                <a:cs typeface="+mn-cs"/>
              </a:rPr>
              <a:t>that</a:t>
            </a:r>
            <a:r>
              <a:rPr lang="el-GR" sz="1800" dirty="0" smtClean="0">
                <a:ea typeface="+mn-ea"/>
                <a:cs typeface="+mn-cs"/>
              </a:rPr>
              <a:t> a </a:t>
            </a:r>
            <a:r>
              <a:rPr lang="el-GR" sz="1800" dirty="0" err="1" smtClean="0">
                <a:ea typeface="+mn-ea"/>
                <a:cs typeface="+mn-cs"/>
              </a:rPr>
              <a:t>criminal</a:t>
            </a:r>
            <a:r>
              <a:rPr lang="el-GR" sz="1800" dirty="0" smtClean="0">
                <a:ea typeface="+mn-ea"/>
                <a:cs typeface="+mn-cs"/>
              </a:rPr>
              <a:t> </a:t>
            </a:r>
            <a:r>
              <a:rPr lang="el-GR" sz="1800" dirty="0" err="1" smtClean="0">
                <a:ea typeface="+mn-ea"/>
                <a:cs typeface="+mn-cs"/>
              </a:rPr>
              <a:t>offense</a:t>
            </a:r>
            <a:r>
              <a:rPr lang="el-GR" sz="1800" dirty="0" smtClean="0">
                <a:ea typeface="+mn-ea"/>
                <a:cs typeface="+mn-cs"/>
              </a:rPr>
              <a:t> </a:t>
            </a:r>
            <a:r>
              <a:rPr lang="el-GR" sz="1800" dirty="0" err="1" smtClean="0">
                <a:ea typeface="+mn-ea"/>
                <a:cs typeface="+mn-cs"/>
              </a:rPr>
              <a:t>has</a:t>
            </a:r>
            <a:r>
              <a:rPr lang="el-GR" sz="1800" dirty="0" smtClean="0">
                <a:ea typeface="+mn-ea"/>
                <a:cs typeface="+mn-cs"/>
              </a:rPr>
              <a:t> </a:t>
            </a:r>
            <a:r>
              <a:rPr lang="el-GR" sz="1800" dirty="0" err="1" smtClean="0">
                <a:ea typeface="+mn-ea"/>
                <a:cs typeface="+mn-cs"/>
              </a:rPr>
              <a:t>been</a:t>
            </a:r>
            <a:r>
              <a:rPr lang="el-GR" sz="1800" dirty="0" smtClean="0">
                <a:ea typeface="+mn-ea"/>
                <a:cs typeface="+mn-cs"/>
              </a:rPr>
              <a:t> </a:t>
            </a:r>
            <a:r>
              <a:rPr lang="el-GR" sz="1800" dirty="0" err="1" smtClean="0">
                <a:ea typeface="+mn-ea"/>
                <a:cs typeface="+mn-cs"/>
              </a:rPr>
              <a:t>committed</a:t>
            </a:r>
            <a:r>
              <a:rPr lang="el-GR" sz="1800" dirty="0" smtClean="0">
                <a:ea typeface="+mn-ea"/>
                <a:cs typeface="+mn-cs"/>
              </a:rPr>
              <a:t> </a:t>
            </a:r>
            <a:r>
              <a:rPr lang="el-GR" sz="1800" dirty="0" err="1" smtClean="0">
                <a:ea typeface="+mn-ea"/>
                <a:cs typeface="+mn-cs"/>
              </a:rPr>
              <a:t>or</a:t>
            </a:r>
            <a:r>
              <a:rPr lang="el-GR" sz="1800" dirty="0" smtClean="0">
                <a:ea typeface="+mn-ea"/>
                <a:cs typeface="+mn-cs"/>
              </a:rPr>
              <a:t> </a:t>
            </a:r>
            <a:r>
              <a:rPr lang="el-GR" sz="1800" dirty="0" err="1" smtClean="0">
                <a:ea typeface="+mn-ea"/>
                <a:cs typeface="+mn-cs"/>
              </a:rPr>
              <a:t>is</a:t>
            </a:r>
            <a:r>
              <a:rPr lang="el-GR" sz="1800" dirty="0" smtClean="0">
                <a:ea typeface="+mn-ea"/>
                <a:cs typeface="+mn-cs"/>
              </a:rPr>
              <a:t> </a:t>
            </a:r>
            <a:r>
              <a:rPr lang="el-GR" sz="1800" dirty="0" err="1" smtClean="0">
                <a:ea typeface="+mn-ea"/>
                <a:cs typeface="+mn-cs"/>
              </a:rPr>
              <a:t>about</a:t>
            </a:r>
            <a:r>
              <a:rPr lang="el-GR" sz="1800" dirty="0" smtClean="0">
                <a:ea typeface="+mn-ea"/>
                <a:cs typeface="+mn-cs"/>
              </a:rPr>
              <a:t> </a:t>
            </a:r>
            <a:r>
              <a:rPr lang="el-GR" sz="1800" dirty="0" err="1" smtClean="0">
                <a:ea typeface="+mn-ea"/>
                <a:cs typeface="+mn-cs"/>
              </a:rPr>
              <a:t>to</a:t>
            </a:r>
            <a:r>
              <a:rPr lang="en-US" sz="1800" dirty="0" smtClean="0">
                <a:ea typeface="+mn-ea"/>
                <a:cs typeface="+mn-cs"/>
              </a:rPr>
              <a:t> </a:t>
            </a:r>
            <a:r>
              <a:rPr lang="el-GR" sz="1800" dirty="0" err="1" smtClean="0">
                <a:ea typeface="+mn-ea"/>
                <a:cs typeface="+mn-cs"/>
              </a:rPr>
              <a:t>be</a:t>
            </a:r>
            <a:r>
              <a:rPr lang="el-GR" sz="1800" dirty="0" smtClean="0">
                <a:ea typeface="+mn-ea"/>
                <a:cs typeface="+mn-cs"/>
              </a:rPr>
              <a:t> </a:t>
            </a:r>
            <a:r>
              <a:rPr lang="el-GR" sz="1800" dirty="0" err="1" smtClean="0">
                <a:ea typeface="+mn-ea"/>
                <a:cs typeface="+mn-cs"/>
              </a:rPr>
              <a:t>committed</a:t>
            </a:r>
            <a:r>
              <a:rPr lang="el-GR" sz="1800" dirty="0" smtClean="0">
                <a:ea typeface="+mn-ea"/>
                <a:cs typeface="+mn-cs"/>
              </a:rPr>
              <a:t> </a:t>
            </a:r>
            <a:r>
              <a:rPr lang="el-GR" sz="1800" dirty="0" err="1" smtClean="0">
                <a:ea typeface="+mn-ea"/>
                <a:cs typeface="+mn-cs"/>
              </a:rPr>
              <a:t>by</a:t>
            </a:r>
            <a:r>
              <a:rPr lang="el-GR" sz="1800" dirty="0" smtClean="0">
                <a:ea typeface="+mn-ea"/>
                <a:cs typeface="+mn-cs"/>
              </a:rPr>
              <a:t> a </a:t>
            </a:r>
            <a:r>
              <a:rPr lang="el-GR" sz="1800" dirty="0" err="1" smtClean="0">
                <a:ea typeface="+mn-ea"/>
                <a:cs typeface="+mn-cs"/>
              </a:rPr>
              <a:t>specific</a:t>
            </a:r>
            <a:r>
              <a:rPr lang="el-GR" sz="1800" dirty="0" smtClean="0">
                <a:ea typeface="+mn-ea"/>
                <a:cs typeface="+mn-cs"/>
              </a:rPr>
              <a:t> </a:t>
            </a:r>
            <a:r>
              <a:rPr lang="el-GR" sz="1800" dirty="0" err="1" smtClean="0">
                <a:ea typeface="+mn-ea"/>
                <a:cs typeface="+mn-cs"/>
              </a:rPr>
              <a:t>person</a:t>
            </a:r>
            <a:r>
              <a:rPr lang="el-GR" sz="1800" dirty="0" smtClean="0">
                <a:ea typeface="+mn-ea"/>
                <a:cs typeface="+mn-cs"/>
              </a:rPr>
              <a:t>,</a:t>
            </a:r>
          </a:p>
          <a:p>
            <a:pPr marL="361950" indent="-361950" eaLnBrk="1" fontAlgn="auto" hangingPunct="1">
              <a:spcAft>
                <a:spcPts val="0"/>
              </a:spcAft>
              <a:buFont typeface="Arial"/>
              <a:buBlip>
                <a:blip r:embed="rId2"/>
              </a:buBlip>
              <a:defRPr/>
            </a:pPr>
            <a:r>
              <a:rPr lang="el-GR" sz="1800" dirty="0" err="1" smtClean="0">
                <a:ea typeface="+mn-ea"/>
                <a:cs typeface="+mn-cs"/>
              </a:rPr>
              <a:t>the</a:t>
            </a:r>
            <a:r>
              <a:rPr lang="el-GR" sz="1800" dirty="0" smtClean="0">
                <a:ea typeface="+mn-ea"/>
                <a:cs typeface="+mn-cs"/>
              </a:rPr>
              <a:t> </a:t>
            </a:r>
            <a:r>
              <a:rPr lang="el-GR" sz="1800" dirty="0" err="1" smtClean="0">
                <a:ea typeface="+mn-ea"/>
                <a:cs typeface="+mn-cs"/>
              </a:rPr>
              <a:t>lack</a:t>
            </a:r>
            <a:r>
              <a:rPr lang="el-GR" sz="1800" dirty="0" smtClean="0">
                <a:ea typeface="+mn-ea"/>
                <a:cs typeface="+mn-cs"/>
              </a:rPr>
              <a:t> </a:t>
            </a:r>
            <a:r>
              <a:rPr lang="el-GR" sz="1800" dirty="0" err="1" smtClean="0">
                <a:ea typeface="+mn-ea"/>
                <a:cs typeface="+mn-cs"/>
              </a:rPr>
              <a:t>of</a:t>
            </a:r>
            <a:r>
              <a:rPr lang="el-GR" sz="1800" dirty="0" smtClean="0">
                <a:ea typeface="+mn-ea"/>
                <a:cs typeface="+mn-cs"/>
              </a:rPr>
              <a:t> </a:t>
            </a:r>
            <a:r>
              <a:rPr lang="el-GR" sz="1800" dirty="0" err="1" smtClean="0">
                <a:ea typeface="+mn-ea"/>
                <a:cs typeface="+mn-cs"/>
              </a:rPr>
              <a:t>travel</a:t>
            </a:r>
            <a:r>
              <a:rPr lang="el-GR" sz="1800" dirty="0" smtClean="0">
                <a:ea typeface="+mn-ea"/>
                <a:cs typeface="+mn-cs"/>
              </a:rPr>
              <a:t> </a:t>
            </a:r>
            <a:r>
              <a:rPr lang="el-GR" sz="1800" dirty="0" err="1" smtClean="0">
                <a:ea typeface="+mn-ea"/>
                <a:cs typeface="+mn-cs"/>
              </a:rPr>
              <a:t>or</a:t>
            </a:r>
            <a:r>
              <a:rPr lang="el-GR" sz="1800" dirty="0" smtClean="0">
                <a:ea typeface="+mn-ea"/>
                <a:cs typeface="+mn-cs"/>
              </a:rPr>
              <a:t> </a:t>
            </a:r>
            <a:r>
              <a:rPr lang="el-GR" sz="1800" dirty="0" err="1" smtClean="0">
                <a:ea typeface="+mn-ea"/>
                <a:cs typeface="+mn-cs"/>
              </a:rPr>
              <a:t>other</a:t>
            </a:r>
            <a:r>
              <a:rPr lang="el-GR" sz="1800" dirty="0" smtClean="0">
                <a:ea typeface="+mn-ea"/>
                <a:cs typeface="+mn-cs"/>
              </a:rPr>
              <a:t> </a:t>
            </a:r>
            <a:r>
              <a:rPr lang="el-GR" sz="1800" dirty="0" err="1" smtClean="0">
                <a:ea typeface="+mn-ea"/>
                <a:cs typeface="+mn-cs"/>
              </a:rPr>
              <a:t>confirmatory</a:t>
            </a:r>
            <a:r>
              <a:rPr lang="el-GR" sz="1800" dirty="0" smtClean="0">
                <a:ea typeface="+mn-ea"/>
                <a:cs typeface="+mn-cs"/>
              </a:rPr>
              <a:t> </a:t>
            </a:r>
            <a:r>
              <a:rPr lang="el-GR" sz="1800" dirty="0" err="1" smtClean="0">
                <a:ea typeface="+mn-ea"/>
                <a:cs typeface="+mn-cs"/>
              </a:rPr>
              <a:t>identity</a:t>
            </a:r>
            <a:r>
              <a:rPr lang="el-GR" sz="1800" dirty="0" smtClean="0">
                <a:ea typeface="+mn-ea"/>
                <a:cs typeface="+mn-cs"/>
              </a:rPr>
              <a:t> </a:t>
            </a:r>
            <a:r>
              <a:rPr lang="el-GR" sz="1800" dirty="0" err="1" smtClean="0">
                <a:ea typeface="+mn-ea"/>
                <a:cs typeface="+mn-cs"/>
              </a:rPr>
              <a:t>documents</a:t>
            </a:r>
            <a:endParaRPr lang="en-US" sz="1800" dirty="0" smtClean="0">
              <a:ea typeface="+mn-ea"/>
              <a:cs typeface="+mn-cs"/>
            </a:endParaRPr>
          </a:p>
          <a:p>
            <a:pPr marL="361950" indent="-361950" eaLnBrk="1" fontAlgn="auto" hangingPunct="1">
              <a:spcAft>
                <a:spcPts val="0"/>
              </a:spcAft>
              <a:buFont typeface="Arial"/>
              <a:buBlip>
                <a:blip r:embed="rId2"/>
              </a:buBlip>
              <a:defRPr/>
            </a:pPr>
            <a:r>
              <a:rPr lang="el-GR" sz="1800" dirty="0" err="1" smtClean="0">
                <a:ea typeface="+mn-ea"/>
                <a:cs typeface="+mn-cs"/>
              </a:rPr>
              <a:t>the</a:t>
            </a:r>
            <a:r>
              <a:rPr lang="el-GR" sz="1800" dirty="0" smtClean="0">
                <a:ea typeface="+mn-ea"/>
                <a:cs typeface="+mn-cs"/>
              </a:rPr>
              <a:t> </a:t>
            </a:r>
            <a:r>
              <a:rPr lang="el-GR" sz="1800" dirty="0" err="1" smtClean="0">
                <a:ea typeface="+mn-ea"/>
                <a:cs typeface="+mn-cs"/>
              </a:rPr>
              <a:t>previous</a:t>
            </a:r>
            <a:r>
              <a:rPr lang="el-GR" sz="1800" dirty="0" smtClean="0">
                <a:ea typeface="+mn-ea"/>
                <a:cs typeface="+mn-cs"/>
              </a:rPr>
              <a:t> </a:t>
            </a:r>
            <a:r>
              <a:rPr lang="el-GR" sz="1800" dirty="0" err="1" smtClean="0">
                <a:ea typeface="+mn-ea"/>
                <a:cs typeface="+mn-cs"/>
              </a:rPr>
              <a:t>escape</a:t>
            </a:r>
            <a:r>
              <a:rPr lang="el-GR" sz="1800" dirty="0" smtClean="0">
                <a:ea typeface="+mn-ea"/>
                <a:cs typeface="+mn-cs"/>
              </a:rPr>
              <a:t> </a:t>
            </a:r>
            <a:r>
              <a:rPr lang="el-GR" sz="1800" dirty="0" err="1" smtClean="0">
                <a:ea typeface="+mn-ea"/>
                <a:cs typeface="+mn-cs"/>
              </a:rPr>
              <a:t>and</a:t>
            </a:r>
            <a:endParaRPr lang="el-GR" sz="1800" dirty="0" smtClean="0">
              <a:ea typeface="+mn-ea"/>
              <a:cs typeface="+mn-cs"/>
            </a:endParaRPr>
          </a:p>
          <a:p>
            <a:pPr marL="361950" indent="-361950" eaLnBrk="1" fontAlgn="auto" hangingPunct="1">
              <a:spcAft>
                <a:spcPts val="0"/>
              </a:spcAft>
              <a:buFont typeface="Arial"/>
              <a:buBlip>
                <a:blip r:embed="rId2"/>
              </a:buBlip>
              <a:defRPr/>
            </a:pPr>
            <a:r>
              <a:rPr lang="el-GR" sz="1800" dirty="0" err="1" smtClean="0">
                <a:ea typeface="+mn-ea"/>
                <a:cs typeface="+mn-cs"/>
              </a:rPr>
              <a:t>the</a:t>
            </a:r>
            <a:r>
              <a:rPr lang="el-GR" sz="1800" dirty="0" smtClean="0">
                <a:ea typeface="+mn-ea"/>
                <a:cs typeface="+mn-cs"/>
              </a:rPr>
              <a:t> </a:t>
            </a:r>
            <a:r>
              <a:rPr lang="el-GR" sz="1800" dirty="0" err="1" smtClean="0">
                <a:ea typeface="+mn-ea"/>
                <a:cs typeface="+mn-cs"/>
              </a:rPr>
              <a:t>non</a:t>
            </a:r>
            <a:r>
              <a:rPr lang="el-GR" sz="1800" dirty="0" smtClean="0">
                <a:ea typeface="+mn-ea"/>
                <a:cs typeface="+mn-cs"/>
              </a:rPr>
              <a:t>-</a:t>
            </a:r>
            <a:r>
              <a:rPr lang="el-GR" sz="1800" dirty="0" err="1" smtClean="0">
                <a:ea typeface="+mn-ea"/>
                <a:cs typeface="+mn-cs"/>
              </a:rPr>
              <a:t>compliance</a:t>
            </a:r>
            <a:r>
              <a:rPr lang="el-GR" sz="1800" dirty="0" smtClean="0">
                <a:ea typeface="+mn-ea"/>
                <a:cs typeface="+mn-cs"/>
              </a:rPr>
              <a:t> </a:t>
            </a:r>
            <a:r>
              <a:rPr lang="el-GR" sz="1800" dirty="0" err="1" smtClean="0">
                <a:ea typeface="+mn-ea"/>
                <a:cs typeface="+mn-cs"/>
              </a:rPr>
              <a:t>with</a:t>
            </a:r>
            <a:r>
              <a:rPr lang="el-GR" sz="1800" dirty="0" smtClean="0">
                <a:ea typeface="+mn-ea"/>
                <a:cs typeface="+mn-cs"/>
              </a:rPr>
              <a:t> </a:t>
            </a:r>
            <a:r>
              <a:rPr lang="el-GR" sz="1800" dirty="0" err="1" smtClean="0">
                <a:ea typeface="+mn-ea"/>
                <a:cs typeface="+mn-cs"/>
              </a:rPr>
              <a:t>an</a:t>
            </a:r>
            <a:r>
              <a:rPr lang="el-GR" sz="1800" dirty="0" smtClean="0">
                <a:ea typeface="+mn-ea"/>
                <a:cs typeface="+mn-cs"/>
              </a:rPr>
              <a:t> </a:t>
            </a:r>
            <a:r>
              <a:rPr lang="el-GR" sz="1800" dirty="0" err="1" smtClean="0">
                <a:ea typeface="+mn-ea"/>
                <a:cs typeface="+mn-cs"/>
              </a:rPr>
              <a:t>existing</a:t>
            </a:r>
            <a:r>
              <a:rPr lang="el-GR" sz="1800" dirty="0" smtClean="0">
                <a:ea typeface="+mn-ea"/>
                <a:cs typeface="+mn-cs"/>
              </a:rPr>
              <a:t> </a:t>
            </a:r>
            <a:r>
              <a:rPr lang="el-GR" sz="1800" dirty="0" err="1" smtClean="0">
                <a:ea typeface="+mn-ea"/>
                <a:cs typeface="+mn-cs"/>
              </a:rPr>
              <a:t>entry</a:t>
            </a:r>
            <a:r>
              <a:rPr lang="el-GR" sz="1800" dirty="0" smtClean="0">
                <a:ea typeface="+mn-ea"/>
                <a:cs typeface="+mn-cs"/>
              </a:rPr>
              <a:t> </a:t>
            </a:r>
            <a:r>
              <a:rPr lang="el-GR" sz="1800" dirty="0" err="1" smtClean="0">
                <a:ea typeface="+mn-ea"/>
                <a:cs typeface="+mn-cs"/>
              </a:rPr>
              <a:t>ban</a:t>
            </a:r>
            <a:r>
              <a:rPr lang="el-GR" sz="1800" dirty="0" smtClean="0">
                <a:ea typeface="+mn-ea"/>
                <a:cs typeface="+mn-cs"/>
              </a:rPr>
              <a:t>.</a:t>
            </a:r>
          </a:p>
          <a:p>
            <a:pPr marL="361950" indent="-361950" algn="just" eaLnBrk="1" fontAlgn="auto" hangingPunct="1">
              <a:spcAft>
                <a:spcPts val="0"/>
              </a:spcAft>
              <a:buFont typeface="Arial"/>
              <a:buBlip>
                <a:blip r:embed="rId2"/>
              </a:buBlip>
              <a:defRPr/>
            </a:pPr>
            <a:endParaRPr lang="el-GR" sz="1800" dirty="0">
              <a:ea typeface="+mn-ea"/>
              <a:cs typeface="+mn-cs"/>
            </a:endParaRPr>
          </a:p>
          <a:p>
            <a:pPr marL="0" indent="0" eaLnBrk="1" fontAlgn="auto" hangingPunct="1">
              <a:spcAft>
                <a:spcPts val="0"/>
              </a:spcAft>
              <a:buFont typeface="Arial"/>
              <a:buNone/>
              <a:defRPr/>
            </a:pPr>
            <a:endParaRPr lang="en-US" sz="1600" dirty="0">
              <a:ea typeface="+mn-ea"/>
              <a:cs typeface="+mn-cs"/>
            </a:endParaRPr>
          </a:p>
        </p:txBody>
      </p:sp>
      <p:pic>
        <p:nvPicPr>
          <p:cNvPr id="113666" name="4 - Εικόνα" descr="Εικόνα2.png"/>
          <p:cNvPicPr>
            <a:picLocks noChangeAspect="1"/>
          </p:cNvPicPr>
          <p:nvPr/>
        </p:nvPicPr>
        <p:blipFill>
          <a:blip r:embed="rId3"/>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Content Placeholder 2"/>
          <p:cNvSpPr>
            <a:spLocks noGrp="1"/>
          </p:cNvSpPr>
          <p:nvPr>
            <p:ph idx="1"/>
          </p:nvPr>
        </p:nvSpPr>
        <p:spPr>
          <a:xfrm>
            <a:off x="457200" y="1084263"/>
            <a:ext cx="7580313" cy="4545356"/>
          </a:xfrm>
        </p:spPr>
        <p:txBody>
          <a:bodyPr/>
          <a:lstStyle/>
          <a:p>
            <a:pPr marL="0" indent="0" algn="just" eaLnBrk="1" hangingPunct="1">
              <a:buFont typeface="Arial" pitchFamily="34" charset="0"/>
              <a:buNone/>
            </a:pPr>
            <a:r>
              <a:rPr lang="en-US" sz="2000" b="1" dirty="0" smtClean="0">
                <a:solidFill>
                  <a:srgbClr val="0070C0"/>
                </a:solidFill>
              </a:rPr>
              <a:t>D. Detention order</a:t>
            </a:r>
          </a:p>
          <a:p>
            <a:pPr marL="0" indent="0" algn="just" eaLnBrk="1" hangingPunct="1">
              <a:buFont typeface="Arial" pitchFamily="34" charset="0"/>
              <a:buNone/>
            </a:pPr>
            <a:endParaRPr lang="en-US" sz="1600" b="1" dirty="0" smtClean="0">
              <a:solidFill>
                <a:srgbClr val="0070C0"/>
              </a:solidFill>
            </a:endParaRPr>
          </a:p>
          <a:p>
            <a:pPr marL="0" indent="0" algn="just" eaLnBrk="1" hangingPunct="1">
              <a:buFont typeface="Arial" pitchFamily="34" charset="0"/>
              <a:buNone/>
            </a:pPr>
            <a:r>
              <a:rPr lang="el-GR" sz="2000" dirty="0" err="1" smtClean="0"/>
              <a:t>The</a:t>
            </a:r>
            <a:r>
              <a:rPr lang="el-GR" sz="2000" dirty="0" smtClean="0"/>
              <a:t> </a:t>
            </a:r>
            <a:r>
              <a:rPr lang="el-GR" sz="2000" dirty="0" err="1" smtClean="0"/>
              <a:t>detention</a:t>
            </a:r>
            <a:r>
              <a:rPr lang="el-GR" sz="2000" dirty="0" smtClean="0"/>
              <a:t> </a:t>
            </a:r>
            <a:r>
              <a:rPr lang="el-GR" sz="2000" dirty="0" err="1" smtClean="0"/>
              <a:t>order</a:t>
            </a:r>
            <a:r>
              <a:rPr lang="el-GR" sz="2000" dirty="0" smtClean="0"/>
              <a:t> </a:t>
            </a:r>
            <a:r>
              <a:rPr lang="el-GR" sz="2000" dirty="0" err="1" smtClean="0"/>
              <a:t>is</a:t>
            </a:r>
            <a:r>
              <a:rPr lang="el-GR" sz="2000" dirty="0" smtClean="0"/>
              <a:t> </a:t>
            </a:r>
            <a:r>
              <a:rPr lang="el-GR" sz="2000" dirty="0" err="1" smtClean="0"/>
              <a:t>taken</a:t>
            </a:r>
            <a:r>
              <a:rPr lang="el-GR" sz="2000" dirty="0" smtClean="0"/>
              <a:t> </a:t>
            </a:r>
            <a:r>
              <a:rPr lang="el-GR" sz="2000" dirty="0" err="1" smtClean="0"/>
              <a:t>by</a:t>
            </a:r>
            <a:r>
              <a:rPr lang="el-GR" sz="2000" dirty="0" smtClean="0"/>
              <a:t> </a:t>
            </a:r>
            <a:r>
              <a:rPr lang="el-GR" sz="2000" dirty="0" err="1" smtClean="0"/>
              <a:t>the</a:t>
            </a:r>
            <a:r>
              <a:rPr lang="el-GR" sz="2000" dirty="0" smtClean="0"/>
              <a:t> </a:t>
            </a:r>
            <a:r>
              <a:rPr lang="el-GR" sz="2000" dirty="0" err="1" smtClean="0"/>
              <a:t>respective</a:t>
            </a:r>
            <a:r>
              <a:rPr lang="el-GR" sz="2000" dirty="0" smtClean="0"/>
              <a:t> </a:t>
            </a:r>
            <a:r>
              <a:rPr lang="el-GR" sz="2000" dirty="0" err="1" smtClean="0"/>
              <a:t>Police</a:t>
            </a:r>
            <a:r>
              <a:rPr lang="el-GR" sz="2000" dirty="0" smtClean="0"/>
              <a:t> </a:t>
            </a:r>
            <a:r>
              <a:rPr lang="el-GR" sz="2000" dirty="0" err="1" smtClean="0"/>
              <a:t>Director</a:t>
            </a:r>
            <a:r>
              <a:rPr lang="el-GR" sz="2000" dirty="0" smtClean="0"/>
              <a:t> </a:t>
            </a:r>
            <a:r>
              <a:rPr lang="el-GR" sz="2000" dirty="0" err="1" smtClean="0"/>
              <a:t>and</a:t>
            </a:r>
            <a:r>
              <a:rPr lang="el-GR" sz="2000" dirty="0" smtClean="0"/>
              <a:t>, </a:t>
            </a:r>
            <a:r>
              <a:rPr lang="el-GR" sz="2000" dirty="0" err="1" smtClean="0"/>
              <a:t>in</a:t>
            </a:r>
            <a:r>
              <a:rPr lang="el-GR" sz="2000" dirty="0" smtClean="0"/>
              <a:t> </a:t>
            </a:r>
            <a:r>
              <a:rPr lang="el-GR" sz="2000" dirty="0" err="1" smtClean="0"/>
              <a:t>the</a:t>
            </a:r>
            <a:r>
              <a:rPr lang="el-GR" sz="2000" dirty="0" smtClean="0"/>
              <a:t> </a:t>
            </a:r>
            <a:r>
              <a:rPr lang="el-GR" sz="2000" dirty="0" err="1" smtClean="0"/>
              <a:t>cases</a:t>
            </a:r>
            <a:r>
              <a:rPr lang="el-GR" sz="2000" dirty="0" smtClean="0"/>
              <a:t> </a:t>
            </a:r>
            <a:r>
              <a:rPr lang="el-GR" sz="2000" dirty="0" err="1" smtClean="0"/>
              <a:t>of</a:t>
            </a:r>
            <a:r>
              <a:rPr lang="el-GR" sz="2000" dirty="0" smtClean="0"/>
              <a:t> </a:t>
            </a:r>
            <a:r>
              <a:rPr lang="el-GR" sz="2000" dirty="0" err="1" smtClean="0"/>
              <a:t>the</a:t>
            </a:r>
            <a:r>
              <a:rPr lang="el-GR" sz="2000" dirty="0" smtClean="0"/>
              <a:t> </a:t>
            </a:r>
            <a:r>
              <a:rPr lang="el-GR" sz="2000" dirty="0" err="1" smtClean="0"/>
              <a:t>General</a:t>
            </a:r>
            <a:r>
              <a:rPr lang="el-GR" sz="2000" dirty="0" smtClean="0"/>
              <a:t> </a:t>
            </a:r>
            <a:r>
              <a:rPr lang="el-GR" sz="2000" dirty="0" err="1" smtClean="0"/>
              <a:t>Police</a:t>
            </a:r>
            <a:r>
              <a:rPr lang="el-GR" sz="2000" dirty="0" smtClean="0"/>
              <a:t> </a:t>
            </a:r>
            <a:r>
              <a:rPr lang="el-GR" sz="2000" dirty="0" err="1" smtClean="0"/>
              <a:t>Directorates</a:t>
            </a:r>
            <a:r>
              <a:rPr lang="el-GR" sz="2000" dirty="0" smtClean="0"/>
              <a:t> </a:t>
            </a:r>
            <a:r>
              <a:rPr lang="el-GR" sz="2000" dirty="0" err="1" smtClean="0"/>
              <a:t>of</a:t>
            </a:r>
            <a:r>
              <a:rPr lang="el-GR" sz="2000" dirty="0" smtClean="0"/>
              <a:t> </a:t>
            </a:r>
            <a:r>
              <a:rPr lang="el-GR" sz="2000" dirty="0" err="1" smtClean="0"/>
              <a:t>Attica</a:t>
            </a:r>
            <a:r>
              <a:rPr lang="el-GR" sz="2000" dirty="0" smtClean="0"/>
              <a:t> </a:t>
            </a:r>
            <a:r>
              <a:rPr lang="el-GR" sz="2000" dirty="0" err="1" smtClean="0"/>
              <a:t>and</a:t>
            </a:r>
            <a:r>
              <a:rPr lang="el-GR" sz="2000" dirty="0" smtClean="0"/>
              <a:t> </a:t>
            </a:r>
            <a:r>
              <a:rPr lang="el-GR" sz="2000" dirty="0" err="1" smtClean="0"/>
              <a:t>Thessaloniki</a:t>
            </a:r>
            <a:r>
              <a:rPr lang="el-GR" sz="2000" dirty="0" smtClean="0"/>
              <a:t>, </a:t>
            </a:r>
            <a:r>
              <a:rPr lang="el-GR" sz="2000" dirty="0" err="1" smtClean="0"/>
              <a:t>by</a:t>
            </a:r>
            <a:r>
              <a:rPr lang="el-GR" sz="2000" dirty="0" smtClean="0"/>
              <a:t> </a:t>
            </a:r>
            <a:r>
              <a:rPr lang="el-GR" sz="2000" dirty="0" err="1" smtClean="0"/>
              <a:t>the</a:t>
            </a:r>
            <a:r>
              <a:rPr lang="el-GR" sz="2000" dirty="0" smtClean="0"/>
              <a:t> </a:t>
            </a:r>
            <a:r>
              <a:rPr lang="el-GR" sz="2000" dirty="0" err="1" smtClean="0"/>
              <a:t>competent</a:t>
            </a:r>
            <a:r>
              <a:rPr lang="el-GR" sz="2000" dirty="0" smtClean="0"/>
              <a:t> </a:t>
            </a:r>
            <a:r>
              <a:rPr lang="el-GR" sz="2000" dirty="0" err="1" smtClean="0"/>
              <a:t>Police</a:t>
            </a:r>
            <a:r>
              <a:rPr lang="el-GR" sz="2000" dirty="0" smtClean="0"/>
              <a:t> </a:t>
            </a:r>
            <a:r>
              <a:rPr lang="el-GR" sz="2000" dirty="0" err="1" smtClean="0"/>
              <a:t>Director</a:t>
            </a:r>
            <a:r>
              <a:rPr lang="el-GR" sz="2000" dirty="0" smtClean="0"/>
              <a:t> </a:t>
            </a:r>
            <a:r>
              <a:rPr lang="el-GR" sz="2000" dirty="0" err="1" smtClean="0"/>
              <a:t>for</a:t>
            </a:r>
            <a:r>
              <a:rPr lang="el-GR" sz="2000" dirty="0" smtClean="0"/>
              <a:t> </a:t>
            </a:r>
            <a:r>
              <a:rPr lang="el-GR" sz="2000" dirty="0" err="1" smtClean="0"/>
              <a:t>Aliens</a:t>
            </a:r>
            <a:r>
              <a:rPr lang="en-US" sz="2000" dirty="0" smtClean="0"/>
              <a:t>’</a:t>
            </a:r>
            <a:r>
              <a:rPr lang="el-GR" sz="2000" dirty="0" smtClean="0"/>
              <a:t> </a:t>
            </a:r>
            <a:r>
              <a:rPr lang="el-GR" sz="2000" dirty="0" err="1" smtClean="0"/>
              <a:t>matters</a:t>
            </a:r>
            <a:r>
              <a:rPr lang="el-GR" sz="2000" dirty="0" smtClean="0"/>
              <a:t> </a:t>
            </a:r>
            <a:r>
              <a:rPr lang="el-GR" sz="2000" dirty="0" err="1" smtClean="0"/>
              <a:t>and</a:t>
            </a:r>
            <a:r>
              <a:rPr lang="el-GR" sz="2000" dirty="0" smtClean="0"/>
              <a:t> </a:t>
            </a:r>
            <a:r>
              <a:rPr lang="el-GR" sz="2000" dirty="0" err="1" smtClean="0"/>
              <a:t>shall</a:t>
            </a:r>
            <a:r>
              <a:rPr lang="el-GR" sz="2000" dirty="0" smtClean="0"/>
              <a:t> </a:t>
            </a:r>
            <a:r>
              <a:rPr lang="el-GR" sz="2000" dirty="0" err="1" smtClean="0"/>
              <a:t>include</a:t>
            </a:r>
            <a:r>
              <a:rPr lang="el-GR" sz="2000" dirty="0" smtClean="0"/>
              <a:t> a </a:t>
            </a:r>
            <a:r>
              <a:rPr lang="el-GR" sz="2000" dirty="0" err="1" smtClean="0"/>
              <a:t>complete</a:t>
            </a:r>
            <a:r>
              <a:rPr lang="el-GR" sz="2000" dirty="0" smtClean="0"/>
              <a:t> </a:t>
            </a:r>
            <a:r>
              <a:rPr lang="el-GR" sz="2000" dirty="0" err="1" smtClean="0"/>
              <a:t>and</a:t>
            </a:r>
            <a:r>
              <a:rPr lang="el-GR" sz="2000" dirty="0" smtClean="0"/>
              <a:t> </a:t>
            </a:r>
            <a:r>
              <a:rPr lang="el-GR" sz="2000" dirty="0" err="1" smtClean="0"/>
              <a:t>comprehensive</a:t>
            </a:r>
            <a:r>
              <a:rPr lang="el-GR" sz="2000" dirty="0" smtClean="0"/>
              <a:t> </a:t>
            </a:r>
            <a:r>
              <a:rPr lang="el-GR" sz="2000" dirty="0" err="1" smtClean="0"/>
              <a:t>reasoning</a:t>
            </a:r>
            <a:r>
              <a:rPr lang="el-GR" sz="2000" dirty="0" smtClean="0"/>
              <a:t>. </a:t>
            </a:r>
            <a:r>
              <a:rPr lang="el-GR" sz="2000" dirty="0" err="1" smtClean="0"/>
              <a:t>The</a:t>
            </a:r>
            <a:r>
              <a:rPr lang="el-GR" sz="2000" dirty="0" smtClean="0"/>
              <a:t> </a:t>
            </a:r>
            <a:r>
              <a:rPr lang="el-GR" sz="2000" dirty="0" err="1" smtClean="0"/>
              <a:t>detention</a:t>
            </a:r>
            <a:r>
              <a:rPr lang="el-GR" sz="2000" dirty="0" smtClean="0"/>
              <a:t> </a:t>
            </a:r>
            <a:r>
              <a:rPr lang="el-GR" sz="2000" dirty="0" err="1" smtClean="0"/>
              <a:t>order</a:t>
            </a:r>
            <a:r>
              <a:rPr lang="el-GR" sz="2000" dirty="0" smtClean="0"/>
              <a:t> </a:t>
            </a:r>
            <a:r>
              <a:rPr lang="el-GR" sz="2000" dirty="0" err="1" smtClean="0"/>
              <a:t>is</a:t>
            </a:r>
            <a:r>
              <a:rPr lang="el-GR" sz="2000" dirty="0" smtClean="0"/>
              <a:t> </a:t>
            </a:r>
            <a:r>
              <a:rPr lang="el-GR" sz="2000" dirty="0" err="1" smtClean="0"/>
              <a:t>taken</a:t>
            </a:r>
            <a:r>
              <a:rPr lang="el-GR" sz="2000" dirty="0" smtClean="0"/>
              <a:t> </a:t>
            </a:r>
            <a:r>
              <a:rPr lang="el-GR" sz="2000" dirty="0" err="1" smtClean="0"/>
              <a:t>upon</a:t>
            </a:r>
            <a:r>
              <a:rPr lang="el-GR" sz="2000" dirty="0" smtClean="0"/>
              <a:t> a </a:t>
            </a:r>
            <a:r>
              <a:rPr lang="el-GR" sz="2000" dirty="0" err="1" smtClean="0"/>
              <a:t>recommendation</a:t>
            </a:r>
            <a:r>
              <a:rPr lang="el-GR" sz="2000" dirty="0" smtClean="0"/>
              <a:t> </a:t>
            </a:r>
            <a:r>
              <a:rPr lang="el-GR" sz="2000" dirty="0" err="1" smtClean="0"/>
              <a:t>of</a:t>
            </a:r>
            <a:r>
              <a:rPr lang="el-GR" sz="2000" dirty="0" smtClean="0"/>
              <a:t> </a:t>
            </a:r>
            <a:r>
              <a:rPr lang="el-GR" sz="2000" dirty="0" err="1" smtClean="0"/>
              <a:t>the</a:t>
            </a:r>
            <a:r>
              <a:rPr lang="el-GR" sz="2000" dirty="0" smtClean="0"/>
              <a:t> </a:t>
            </a:r>
            <a:r>
              <a:rPr lang="el-GR" sz="2000" dirty="0" err="1" smtClean="0"/>
              <a:t>Head</a:t>
            </a:r>
            <a:r>
              <a:rPr lang="el-GR" sz="2000" dirty="0" smtClean="0"/>
              <a:t> </a:t>
            </a:r>
            <a:r>
              <a:rPr lang="el-GR" sz="2000" dirty="0" err="1" smtClean="0"/>
              <a:t>of</a:t>
            </a:r>
            <a:r>
              <a:rPr lang="el-GR" sz="2000" dirty="0" smtClean="0"/>
              <a:t> </a:t>
            </a:r>
            <a:r>
              <a:rPr lang="el-GR" sz="2000" dirty="0" err="1" smtClean="0"/>
              <a:t>the</a:t>
            </a:r>
            <a:r>
              <a:rPr lang="el-GR" sz="2000" dirty="0" smtClean="0"/>
              <a:t> </a:t>
            </a:r>
            <a:r>
              <a:rPr lang="el-GR" sz="2000" dirty="0" err="1" smtClean="0"/>
              <a:t>competent</a:t>
            </a:r>
            <a:r>
              <a:rPr lang="el-GR" sz="2000" dirty="0" smtClean="0"/>
              <a:t> </a:t>
            </a:r>
            <a:r>
              <a:rPr lang="en-US" sz="2000" dirty="0" err="1" smtClean="0"/>
              <a:t>r</a:t>
            </a:r>
            <a:r>
              <a:rPr lang="el-GR" sz="2000" dirty="0" err="1" smtClean="0"/>
              <a:t>eceiving</a:t>
            </a:r>
            <a:r>
              <a:rPr lang="el-GR" sz="2000" dirty="0" smtClean="0"/>
              <a:t> </a:t>
            </a:r>
            <a:r>
              <a:rPr lang="el-GR" sz="2000" dirty="0" err="1" smtClean="0"/>
              <a:t>Authority</a:t>
            </a:r>
            <a:r>
              <a:rPr lang="el-GR" sz="2000" dirty="0" smtClean="0"/>
              <a:t>. </a:t>
            </a:r>
            <a:r>
              <a:rPr lang="el-GR" sz="2000" dirty="0" err="1" smtClean="0"/>
              <a:t>This</a:t>
            </a:r>
            <a:r>
              <a:rPr lang="el-GR" sz="2000" dirty="0" smtClean="0"/>
              <a:t> </a:t>
            </a:r>
            <a:r>
              <a:rPr lang="el-GR" sz="2000" dirty="0" err="1" smtClean="0"/>
              <a:t>recommandation</a:t>
            </a:r>
            <a:r>
              <a:rPr lang="el-GR" sz="2000" dirty="0" smtClean="0"/>
              <a:t> </a:t>
            </a:r>
            <a:r>
              <a:rPr lang="el-GR" sz="2000" dirty="0" err="1" smtClean="0"/>
              <a:t>is</a:t>
            </a:r>
            <a:r>
              <a:rPr lang="el-GR" sz="2000" dirty="0" smtClean="0"/>
              <a:t> </a:t>
            </a:r>
            <a:r>
              <a:rPr lang="el-GR" sz="2000" dirty="0" err="1" smtClean="0"/>
              <a:t>not</a:t>
            </a:r>
            <a:r>
              <a:rPr lang="el-GR" sz="2000" dirty="0" smtClean="0"/>
              <a:t> </a:t>
            </a:r>
            <a:r>
              <a:rPr lang="el-GR" sz="2000" dirty="0" err="1" smtClean="0"/>
              <a:t>provided</a:t>
            </a:r>
            <a:r>
              <a:rPr lang="el-GR" sz="2000" dirty="0" smtClean="0"/>
              <a:t> </a:t>
            </a:r>
            <a:r>
              <a:rPr lang="el-GR" sz="2000" dirty="0" err="1" smtClean="0"/>
              <a:t>by</a:t>
            </a:r>
            <a:r>
              <a:rPr lang="el-GR" sz="2000" dirty="0" smtClean="0"/>
              <a:t> </a:t>
            </a:r>
            <a:r>
              <a:rPr lang="el-GR" sz="2000" dirty="0" err="1" smtClean="0"/>
              <a:t>law</a:t>
            </a:r>
            <a:r>
              <a:rPr lang="el-GR" sz="2000" dirty="0" smtClean="0"/>
              <a:t> </a:t>
            </a:r>
            <a:r>
              <a:rPr lang="el-GR" sz="2000" dirty="0" err="1" smtClean="0"/>
              <a:t>when</a:t>
            </a:r>
            <a:r>
              <a:rPr lang="el-GR" sz="2000" dirty="0" smtClean="0"/>
              <a:t> </a:t>
            </a:r>
            <a:r>
              <a:rPr lang="el-GR" sz="2000" dirty="0" err="1" smtClean="0"/>
              <a:t>the</a:t>
            </a:r>
            <a:r>
              <a:rPr lang="el-GR" sz="2000" dirty="0" smtClean="0"/>
              <a:t> </a:t>
            </a:r>
            <a:r>
              <a:rPr lang="el-GR" sz="2000" dirty="0" err="1" smtClean="0"/>
              <a:t>applicant</a:t>
            </a:r>
            <a:r>
              <a:rPr lang="el-GR" sz="2000" dirty="0" smtClean="0"/>
              <a:t> </a:t>
            </a:r>
            <a:r>
              <a:rPr lang="el-GR" sz="2000" dirty="0" err="1" smtClean="0"/>
              <a:t>constitutes</a:t>
            </a:r>
            <a:r>
              <a:rPr lang="el-GR" sz="2000" dirty="0" smtClean="0"/>
              <a:t> a </a:t>
            </a:r>
            <a:r>
              <a:rPr lang="el-GR" sz="2000" dirty="0" err="1" smtClean="0"/>
              <a:t>danger</a:t>
            </a:r>
            <a:r>
              <a:rPr lang="el-GR" sz="2000" dirty="0" smtClean="0"/>
              <a:t> </a:t>
            </a:r>
            <a:r>
              <a:rPr lang="el-GR" sz="2000" dirty="0" err="1" smtClean="0"/>
              <a:t>for</a:t>
            </a:r>
            <a:r>
              <a:rPr lang="el-GR" sz="2000" dirty="0" smtClean="0"/>
              <a:t> </a:t>
            </a:r>
            <a:r>
              <a:rPr lang="el-GR" sz="2000" dirty="0" err="1" smtClean="0"/>
              <a:t>national</a:t>
            </a:r>
            <a:r>
              <a:rPr lang="el-GR" sz="2000" dirty="0" smtClean="0"/>
              <a:t> </a:t>
            </a:r>
            <a:r>
              <a:rPr lang="el-GR" sz="2000" dirty="0" err="1" smtClean="0"/>
              <a:t>security</a:t>
            </a:r>
            <a:r>
              <a:rPr lang="el-GR" sz="2000" dirty="0" smtClean="0"/>
              <a:t> </a:t>
            </a:r>
            <a:r>
              <a:rPr lang="el-GR" sz="2000" dirty="0" err="1" smtClean="0"/>
              <a:t>or</a:t>
            </a:r>
            <a:r>
              <a:rPr lang="el-GR" sz="2000" dirty="0" smtClean="0"/>
              <a:t> </a:t>
            </a:r>
            <a:r>
              <a:rPr lang="el-GR" sz="2000" dirty="0" err="1" smtClean="0"/>
              <a:t>public</a:t>
            </a:r>
            <a:r>
              <a:rPr lang="el-GR" sz="2000" dirty="0" smtClean="0"/>
              <a:t> </a:t>
            </a:r>
            <a:r>
              <a:rPr lang="el-GR" sz="2000" dirty="0" err="1" smtClean="0"/>
              <a:t>order</a:t>
            </a:r>
            <a:r>
              <a:rPr lang="el-GR" sz="2000" dirty="0" smtClean="0"/>
              <a:t>, </a:t>
            </a:r>
            <a:r>
              <a:rPr lang="el-GR" sz="2000" dirty="0" err="1" smtClean="0"/>
              <a:t>according</a:t>
            </a:r>
            <a:r>
              <a:rPr lang="el-GR" sz="2000" dirty="0" smtClean="0"/>
              <a:t> </a:t>
            </a:r>
            <a:r>
              <a:rPr lang="el-GR" sz="2000" dirty="0" err="1" smtClean="0"/>
              <a:t>to</a:t>
            </a:r>
            <a:r>
              <a:rPr lang="el-GR" sz="2000" dirty="0" smtClean="0"/>
              <a:t> </a:t>
            </a:r>
            <a:r>
              <a:rPr lang="el-GR" sz="2000" dirty="0" err="1" smtClean="0"/>
              <a:t>the</a:t>
            </a:r>
            <a:r>
              <a:rPr lang="el-GR" sz="2000" dirty="0" smtClean="0"/>
              <a:t> </a:t>
            </a:r>
            <a:r>
              <a:rPr lang="el-GR" sz="2000" dirty="0" err="1" smtClean="0"/>
              <a:t>reasoned</a:t>
            </a:r>
            <a:r>
              <a:rPr lang="el-GR" sz="2000" dirty="0" smtClean="0"/>
              <a:t> </a:t>
            </a:r>
            <a:r>
              <a:rPr lang="el-GR" sz="2000" dirty="0" err="1" smtClean="0"/>
              <a:t>judgment</a:t>
            </a:r>
            <a:r>
              <a:rPr lang="el-GR" sz="2000" dirty="0" smtClean="0"/>
              <a:t> </a:t>
            </a:r>
            <a:r>
              <a:rPr lang="el-GR" sz="2000" dirty="0" err="1" smtClean="0"/>
              <a:t>of</a:t>
            </a:r>
            <a:r>
              <a:rPr lang="el-GR" sz="2000" dirty="0" smtClean="0"/>
              <a:t> </a:t>
            </a:r>
            <a:r>
              <a:rPr lang="el-GR" sz="2000" dirty="0" err="1" smtClean="0"/>
              <a:t>the</a:t>
            </a:r>
            <a:r>
              <a:rPr lang="el-GR" sz="2000" dirty="0" smtClean="0"/>
              <a:t> </a:t>
            </a:r>
            <a:r>
              <a:rPr lang="el-GR" sz="2000" dirty="0" err="1" smtClean="0"/>
              <a:t>Police</a:t>
            </a:r>
            <a:r>
              <a:rPr lang="el-GR" sz="2000" dirty="0" smtClean="0"/>
              <a:t> </a:t>
            </a:r>
            <a:r>
              <a:rPr lang="el-GR" sz="2000" dirty="0" err="1" smtClean="0"/>
              <a:t>Director</a:t>
            </a:r>
            <a:r>
              <a:rPr lang="el-GR" sz="2000" dirty="0" smtClean="0"/>
              <a:t>.</a:t>
            </a:r>
          </a:p>
          <a:p>
            <a:pPr marL="0" indent="0" eaLnBrk="1" hangingPunct="1">
              <a:buFont typeface="Arial" pitchFamily="34" charset="0"/>
              <a:buNone/>
            </a:pPr>
            <a:endParaRPr lang="en-US" sz="1600" dirty="0" smtClean="0"/>
          </a:p>
        </p:txBody>
      </p:sp>
      <p:pic>
        <p:nvPicPr>
          <p:cNvPr id="114690" name="3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25418"/>
            <a:ext cx="8405870" cy="5354732"/>
          </a:xfrm>
        </p:spPr>
        <p:txBody>
          <a:bodyPr>
            <a:noAutofit/>
          </a:bodyPr>
          <a:lstStyle/>
          <a:p>
            <a:pPr marL="0" indent="0" algn="just" eaLnBrk="1" hangingPunct="1">
              <a:buFont typeface="Arial" pitchFamily="34" charset="0"/>
              <a:buNone/>
            </a:pPr>
            <a:r>
              <a:rPr lang="en-US" sz="1800" b="1" dirty="0" smtClean="0">
                <a:solidFill>
                  <a:srgbClr val="452E1F"/>
                </a:solidFill>
              </a:rPr>
              <a:t>1. Length of detention</a:t>
            </a:r>
          </a:p>
          <a:p>
            <a:pPr marL="0" indent="0" algn="just" eaLnBrk="1" hangingPunct="1">
              <a:buFont typeface="Arial" pitchFamily="34" charset="0"/>
              <a:buNone/>
            </a:pPr>
            <a:r>
              <a:rPr lang="el-GR" sz="1800" dirty="0" err="1" smtClean="0"/>
              <a:t>The</a:t>
            </a:r>
            <a:r>
              <a:rPr lang="el-GR" sz="1800" dirty="0" smtClean="0"/>
              <a:t> </a:t>
            </a:r>
            <a:r>
              <a:rPr lang="el-GR" sz="1800" dirty="0" err="1" smtClean="0"/>
              <a:t>detention</a:t>
            </a:r>
            <a:r>
              <a:rPr lang="el-GR" sz="1800" dirty="0" smtClean="0"/>
              <a:t> </a:t>
            </a:r>
            <a:r>
              <a:rPr lang="el-GR" sz="1800" dirty="0" err="1" smtClean="0"/>
              <a:t>of</a:t>
            </a:r>
            <a:r>
              <a:rPr lang="el-GR" sz="1800" dirty="0" smtClean="0"/>
              <a:t> </a:t>
            </a:r>
            <a:r>
              <a:rPr lang="el-GR" sz="1800" dirty="0" err="1" smtClean="0"/>
              <a:t>applicants</a:t>
            </a:r>
            <a:r>
              <a:rPr lang="el-GR" sz="1800" dirty="0" smtClean="0"/>
              <a:t> </a:t>
            </a:r>
            <a:r>
              <a:rPr lang="el-GR" sz="1800" dirty="0" err="1" smtClean="0"/>
              <a:t>for</a:t>
            </a:r>
            <a:r>
              <a:rPr lang="el-GR" sz="1800" dirty="0" smtClean="0"/>
              <a:t> </a:t>
            </a:r>
            <a:r>
              <a:rPr lang="el-GR" sz="1800" dirty="0" err="1" smtClean="0"/>
              <a:t>international</a:t>
            </a:r>
            <a:r>
              <a:rPr lang="el-GR" sz="1800" dirty="0" smtClean="0"/>
              <a:t> </a:t>
            </a:r>
            <a:r>
              <a:rPr lang="el-GR" sz="1800" dirty="0" err="1" smtClean="0"/>
              <a:t>protection</a:t>
            </a:r>
            <a:r>
              <a:rPr lang="el-GR" sz="1800" dirty="0" smtClean="0"/>
              <a:t> </a:t>
            </a:r>
            <a:r>
              <a:rPr lang="el-GR" sz="1800" dirty="0" err="1" smtClean="0"/>
              <a:t>shall</a:t>
            </a:r>
            <a:r>
              <a:rPr lang="el-GR" sz="1800" dirty="0" smtClean="0"/>
              <a:t> </a:t>
            </a:r>
            <a:r>
              <a:rPr lang="el-GR" sz="1800" dirty="0" err="1" smtClean="0"/>
              <a:t>be</a:t>
            </a:r>
            <a:r>
              <a:rPr lang="el-GR" sz="1800" dirty="0" smtClean="0"/>
              <a:t> </a:t>
            </a:r>
            <a:r>
              <a:rPr lang="el-GR" sz="1800" dirty="0" err="1" smtClean="0"/>
              <a:t>imposed</a:t>
            </a:r>
            <a:r>
              <a:rPr lang="el-GR" sz="1800" dirty="0" smtClean="0"/>
              <a:t> </a:t>
            </a:r>
            <a:r>
              <a:rPr lang="el-GR" sz="1800" dirty="0" err="1" smtClean="0"/>
              <a:t>for</a:t>
            </a:r>
            <a:r>
              <a:rPr lang="el-GR" sz="1800" dirty="0" smtClean="0"/>
              <a:t> </a:t>
            </a:r>
            <a:r>
              <a:rPr lang="el-GR" sz="1800" dirty="0" err="1" smtClean="0"/>
              <a:t>the</a:t>
            </a:r>
            <a:r>
              <a:rPr lang="el-GR" sz="1800" dirty="0" smtClean="0"/>
              <a:t> </a:t>
            </a:r>
            <a:r>
              <a:rPr lang="el-GR" sz="1800" dirty="0" err="1" smtClean="0"/>
              <a:t>minimum</a:t>
            </a:r>
            <a:r>
              <a:rPr lang="el-GR" sz="1800" dirty="0" smtClean="0"/>
              <a:t> </a:t>
            </a:r>
            <a:r>
              <a:rPr lang="el-GR" sz="1800" dirty="0" err="1" smtClean="0"/>
              <a:t>necessary</a:t>
            </a:r>
            <a:r>
              <a:rPr lang="el-GR" sz="1800" dirty="0" smtClean="0"/>
              <a:t> </a:t>
            </a:r>
            <a:r>
              <a:rPr lang="el-GR" sz="1800" dirty="0" err="1" smtClean="0"/>
              <a:t>period</a:t>
            </a:r>
            <a:r>
              <a:rPr lang="el-GR" sz="1800" dirty="0" smtClean="0"/>
              <a:t> </a:t>
            </a:r>
            <a:r>
              <a:rPr lang="el-GR" sz="1800" dirty="0" err="1" smtClean="0"/>
              <a:t>of</a:t>
            </a:r>
            <a:r>
              <a:rPr lang="el-GR" sz="1800" dirty="0" smtClean="0"/>
              <a:t> </a:t>
            </a:r>
            <a:r>
              <a:rPr lang="el-GR" sz="1800" dirty="0" err="1" smtClean="0"/>
              <a:t>time</a:t>
            </a:r>
            <a:r>
              <a:rPr lang="el-GR" sz="1800" dirty="0" smtClean="0"/>
              <a:t>. </a:t>
            </a:r>
            <a:r>
              <a:rPr lang="el-GR" sz="1800" dirty="0" err="1" smtClean="0"/>
              <a:t>Delays</a:t>
            </a:r>
            <a:r>
              <a:rPr lang="el-GR" sz="1800" dirty="0" smtClean="0"/>
              <a:t> </a:t>
            </a:r>
            <a:r>
              <a:rPr lang="el-GR" sz="1800" dirty="0" err="1" smtClean="0"/>
              <a:t>in</a:t>
            </a:r>
            <a:r>
              <a:rPr lang="el-GR" sz="1800" dirty="0" smtClean="0"/>
              <a:t> </a:t>
            </a:r>
            <a:r>
              <a:rPr lang="el-GR" sz="1800" dirty="0" err="1" smtClean="0"/>
              <a:t>administrative</a:t>
            </a:r>
            <a:r>
              <a:rPr lang="el-GR" sz="1800" dirty="0" smtClean="0"/>
              <a:t> </a:t>
            </a:r>
            <a:r>
              <a:rPr lang="el-GR" sz="1800" dirty="0" err="1" smtClean="0"/>
              <a:t>procedures</a:t>
            </a:r>
            <a:r>
              <a:rPr lang="el-GR" sz="1800" dirty="0" smtClean="0"/>
              <a:t> </a:t>
            </a:r>
            <a:r>
              <a:rPr lang="el-GR" sz="1800" dirty="0" err="1" smtClean="0"/>
              <a:t>that</a:t>
            </a:r>
            <a:r>
              <a:rPr lang="el-GR" sz="1800" dirty="0" smtClean="0"/>
              <a:t> </a:t>
            </a:r>
            <a:r>
              <a:rPr lang="el-GR" sz="1800" dirty="0" err="1" smtClean="0"/>
              <a:t>cannot</a:t>
            </a:r>
            <a:r>
              <a:rPr lang="el-GR" sz="1800" dirty="0" smtClean="0"/>
              <a:t> </a:t>
            </a:r>
            <a:r>
              <a:rPr lang="el-GR" sz="1800" dirty="0" err="1" smtClean="0"/>
              <a:t>be</a:t>
            </a:r>
            <a:r>
              <a:rPr lang="el-GR" sz="1800" dirty="0" smtClean="0"/>
              <a:t> </a:t>
            </a:r>
            <a:r>
              <a:rPr lang="el-GR" sz="1800" dirty="0" err="1" smtClean="0"/>
              <a:t>attributed</a:t>
            </a:r>
            <a:r>
              <a:rPr lang="el-GR" sz="1800" dirty="0" smtClean="0"/>
              <a:t> </a:t>
            </a:r>
            <a:r>
              <a:rPr lang="el-GR" sz="1800" dirty="0" err="1" smtClean="0"/>
              <a:t>to</a:t>
            </a:r>
            <a:r>
              <a:rPr lang="el-GR" sz="1800" dirty="0" smtClean="0"/>
              <a:t> </a:t>
            </a:r>
            <a:r>
              <a:rPr lang="el-GR" sz="1800" dirty="0" err="1" smtClean="0"/>
              <a:t>the</a:t>
            </a:r>
            <a:r>
              <a:rPr lang="el-GR" sz="1800" dirty="0" smtClean="0"/>
              <a:t> </a:t>
            </a:r>
            <a:r>
              <a:rPr lang="el-GR" sz="1800" dirty="0" err="1" smtClean="0"/>
              <a:t>applicant</a:t>
            </a:r>
            <a:r>
              <a:rPr lang="el-GR" sz="1800" dirty="0" smtClean="0"/>
              <a:t> </a:t>
            </a:r>
            <a:r>
              <a:rPr lang="el-GR" sz="1800" dirty="0" err="1" smtClean="0"/>
              <a:t>shall</a:t>
            </a:r>
            <a:r>
              <a:rPr lang="el-GR" sz="1800" dirty="0" smtClean="0"/>
              <a:t> </a:t>
            </a:r>
            <a:r>
              <a:rPr lang="el-GR" sz="1800" dirty="0" err="1" smtClean="0"/>
              <a:t>not</a:t>
            </a:r>
            <a:r>
              <a:rPr lang="el-GR" sz="1800" dirty="0" smtClean="0"/>
              <a:t> </a:t>
            </a:r>
            <a:r>
              <a:rPr lang="el-GR" sz="1800" dirty="0" err="1" smtClean="0"/>
              <a:t>justify</a:t>
            </a:r>
            <a:r>
              <a:rPr lang="el-GR" sz="1800" dirty="0" smtClean="0"/>
              <a:t> a </a:t>
            </a:r>
            <a:r>
              <a:rPr lang="el-GR" sz="1800" dirty="0" err="1" smtClean="0"/>
              <a:t>continuation</a:t>
            </a:r>
            <a:r>
              <a:rPr lang="el-GR" sz="1800" dirty="0" smtClean="0"/>
              <a:t> </a:t>
            </a:r>
            <a:r>
              <a:rPr lang="el-GR" sz="1800" dirty="0" err="1" smtClean="0"/>
              <a:t>of</a:t>
            </a:r>
            <a:r>
              <a:rPr lang="el-GR" sz="1800" dirty="0" smtClean="0"/>
              <a:t> </a:t>
            </a:r>
            <a:r>
              <a:rPr lang="el-GR" sz="1800" dirty="0" err="1" smtClean="0"/>
              <a:t>detention</a:t>
            </a:r>
            <a:r>
              <a:rPr lang="el-GR" sz="1800" dirty="0" smtClean="0"/>
              <a:t>.</a:t>
            </a:r>
            <a:endParaRPr lang="en-US" sz="1800" dirty="0" smtClean="0"/>
          </a:p>
          <a:p>
            <a:pPr marL="0" indent="0" algn="just" eaLnBrk="1" hangingPunct="1">
              <a:buFont typeface="Arial" pitchFamily="34" charset="0"/>
              <a:buNone/>
            </a:pPr>
            <a:endParaRPr lang="en-US" sz="1800" dirty="0" smtClean="0"/>
          </a:p>
          <a:p>
            <a:pPr marL="0" indent="0" algn="just" eaLnBrk="1" hangingPunct="1">
              <a:buFont typeface="Arial" pitchFamily="34" charset="0"/>
              <a:buNone/>
            </a:pPr>
            <a:r>
              <a:rPr lang="el-GR" sz="1800" b="1" dirty="0" err="1" smtClean="0"/>
              <a:t>The</a:t>
            </a:r>
            <a:r>
              <a:rPr lang="el-GR" sz="1800" b="1" dirty="0" smtClean="0"/>
              <a:t> </a:t>
            </a:r>
            <a:r>
              <a:rPr lang="el-GR" sz="1800" b="1" dirty="0" err="1" smtClean="0"/>
              <a:t>detention</a:t>
            </a:r>
            <a:r>
              <a:rPr lang="el-GR" sz="1800" b="1" dirty="0" smtClean="0"/>
              <a:t> </a:t>
            </a:r>
            <a:r>
              <a:rPr lang="el-GR" sz="1800" b="1" dirty="0" err="1" smtClean="0"/>
              <a:t>of</a:t>
            </a:r>
            <a:r>
              <a:rPr lang="el-GR" sz="1800" b="1" dirty="0" smtClean="0"/>
              <a:t> </a:t>
            </a:r>
            <a:r>
              <a:rPr lang="el-GR" sz="1800" b="1" dirty="0" err="1" smtClean="0"/>
              <a:t>applicants</a:t>
            </a:r>
            <a:r>
              <a:rPr lang="el-GR" sz="1800" b="1" dirty="0" smtClean="0"/>
              <a:t> </a:t>
            </a:r>
            <a:r>
              <a:rPr lang="el-GR" sz="1800" b="1" dirty="0" err="1" smtClean="0"/>
              <a:t>imposed</a:t>
            </a:r>
            <a:r>
              <a:rPr lang="el-GR" sz="1800" b="1" dirty="0" smtClean="0"/>
              <a:t> </a:t>
            </a:r>
            <a:r>
              <a:rPr lang="el-GR" sz="1800" b="1" dirty="0" err="1" smtClean="0"/>
              <a:t>on</a:t>
            </a:r>
            <a:r>
              <a:rPr lang="el-GR" sz="1800" b="1" dirty="0" smtClean="0"/>
              <a:t> </a:t>
            </a:r>
            <a:r>
              <a:rPr lang="el-GR" sz="1800" b="1" dirty="0" err="1" smtClean="0"/>
              <a:t>the</a:t>
            </a:r>
            <a:r>
              <a:rPr lang="el-GR" sz="1800" b="1" dirty="0" smtClean="0"/>
              <a:t> </a:t>
            </a:r>
            <a:r>
              <a:rPr lang="el-GR" sz="1800" b="1" dirty="0" err="1" smtClean="0"/>
              <a:t>following</a:t>
            </a:r>
            <a:r>
              <a:rPr lang="el-GR" sz="1800" b="1" dirty="0" smtClean="0"/>
              <a:t> </a:t>
            </a:r>
            <a:r>
              <a:rPr lang="el-GR" sz="1800" b="1" dirty="0" err="1" smtClean="0"/>
              <a:t>grounds</a:t>
            </a:r>
            <a:r>
              <a:rPr lang="en-US" sz="1800" b="1" dirty="0" smtClean="0"/>
              <a:t>:</a:t>
            </a:r>
            <a:endParaRPr lang="el-GR" sz="1800" b="1" dirty="0" smtClean="0"/>
          </a:p>
          <a:p>
            <a:pPr marL="0" indent="0" algn="just" eaLnBrk="1" hangingPunct="1">
              <a:buFont typeface="Calibri" pitchFamily="34" charset="0"/>
              <a:buAutoNum type="alphaLcParenR"/>
            </a:pPr>
            <a:r>
              <a:rPr lang="el-GR" sz="1800" dirty="0" err="1" smtClean="0"/>
              <a:t>in</a:t>
            </a:r>
            <a:r>
              <a:rPr lang="el-GR" sz="1800" dirty="0" smtClean="0"/>
              <a:t> </a:t>
            </a:r>
            <a:r>
              <a:rPr lang="el-GR" sz="1800" dirty="0" err="1" smtClean="0"/>
              <a:t>order</a:t>
            </a:r>
            <a:r>
              <a:rPr lang="el-GR" sz="1800" dirty="0" smtClean="0"/>
              <a:t> </a:t>
            </a:r>
            <a:r>
              <a:rPr lang="el-GR" sz="1800" dirty="0" err="1" smtClean="0"/>
              <a:t>to</a:t>
            </a:r>
            <a:r>
              <a:rPr lang="el-GR" sz="1800" dirty="0" smtClean="0"/>
              <a:t> </a:t>
            </a:r>
            <a:r>
              <a:rPr lang="el-GR" sz="1800" dirty="0" err="1" smtClean="0"/>
              <a:t>determine</a:t>
            </a:r>
            <a:r>
              <a:rPr lang="el-GR" sz="1800" dirty="0" smtClean="0"/>
              <a:t> </a:t>
            </a:r>
            <a:r>
              <a:rPr lang="el-GR" sz="1800" dirty="0" err="1" smtClean="0"/>
              <a:t>their</a:t>
            </a:r>
            <a:r>
              <a:rPr lang="el-GR" sz="1800" dirty="0" smtClean="0"/>
              <a:t> </a:t>
            </a:r>
            <a:r>
              <a:rPr lang="el-GR" sz="1800" dirty="0" err="1" smtClean="0"/>
              <a:t>identity</a:t>
            </a:r>
            <a:r>
              <a:rPr lang="el-GR" sz="1800" dirty="0" smtClean="0"/>
              <a:t> </a:t>
            </a:r>
            <a:r>
              <a:rPr lang="el-GR" sz="1800" dirty="0" err="1" smtClean="0"/>
              <a:t>or</a:t>
            </a:r>
            <a:r>
              <a:rPr lang="el-GR" sz="1800" dirty="0" smtClean="0"/>
              <a:t> </a:t>
            </a:r>
            <a:r>
              <a:rPr lang="el-GR" sz="1800" dirty="0" err="1" smtClean="0"/>
              <a:t>nationality</a:t>
            </a:r>
            <a:r>
              <a:rPr lang="el-GR" sz="1800" dirty="0" smtClean="0"/>
              <a:t>, </a:t>
            </a:r>
            <a:r>
              <a:rPr lang="el-GR" sz="1800" dirty="0" err="1" smtClean="0"/>
              <a:t>or</a:t>
            </a:r>
            <a:r>
              <a:rPr lang="el-GR" sz="1800" dirty="0" smtClean="0"/>
              <a:t> </a:t>
            </a:r>
          </a:p>
          <a:p>
            <a:pPr marL="0" indent="0" algn="just" eaLnBrk="1" hangingPunct="1">
              <a:buFont typeface="Calibri" pitchFamily="34" charset="0"/>
              <a:buAutoNum type="alphaLcParenR"/>
            </a:pPr>
            <a:r>
              <a:rPr lang="el-GR" sz="1800" dirty="0" err="1" smtClean="0"/>
              <a:t>in</a:t>
            </a:r>
            <a:r>
              <a:rPr lang="el-GR" sz="1800" dirty="0" smtClean="0"/>
              <a:t> </a:t>
            </a:r>
            <a:r>
              <a:rPr lang="el-GR" sz="1800" dirty="0" err="1" smtClean="0"/>
              <a:t>order</a:t>
            </a:r>
            <a:r>
              <a:rPr lang="el-GR" sz="1800" dirty="0" smtClean="0"/>
              <a:t> </a:t>
            </a:r>
            <a:r>
              <a:rPr lang="el-GR" sz="1800" dirty="0" err="1" smtClean="0"/>
              <a:t>to</a:t>
            </a:r>
            <a:r>
              <a:rPr lang="el-GR" sz="1800" dirty="0" smtClean="0"/>
              <a:t> </a:t>
            </a:r>
            <a:r>
              <a:rPr lang="el-GR" sz="1800" dirty="0" err="1" smtClean="0"/>
              <a:t>determine</a:t>
            </a:r>
            <a:r>
              <a:rPr lang="el-GR" sz="1800" dirty="0" smtClean="0"/>
              <a:t> </a:t>
            </a:r>
            <a:r>
              <a:rPr lang="el-GR" sz="1800" dirty="0" err="1" smtClean="0"/>
              <a:t>those</a:t>
            </a:r>
            <a:r>
              <a:rPr lang="el-GR" sz="1800" dirty="0" smtClean="0"/>
              <a:t> </a:t>
            </a:r>
            <a:r>
              <a:rPr lang="el-GR" sz="1800" dirty="0" err="1" smtClean="0"/>
              <a:t>elements</a:t>
            </a:r>
            <a:r>
              <a:rPr lang="el-GR" sz="1800" dirty="0" smtClean="0"/>
              <a:t> </a:t>
            </a:r>
            <a:r>
              <a:rPr lang="el-GR" sz="1800" dirty="0" err="1" smtClean="0"/>
              <a:t>on</a:t>
            </a:r>
            <a:r>
              <a:rPr lang="el-GR" sz="1800" dirty="0" smtClean="0"/>
              <a:t> </a:t>
            </a:r>
            <a:r>
              <a:rPr lang="el-GR" sz="1800" dirty="0" err="1" smtClean="0"/>
              <a:t>which</a:t>
            </a:r>
            <a:r>
              <a:rPr lang="el-GR" sz="1800" dirty="0" smtClean="0"/>
              <a:t> </a:t>
            </a:r>
            <a:r>
              <a:rPr lang="el-GR" sz="1800" dirty="0" err="1" smtClean="0"/>
              <a:t>the</a:t>
            </a:r>
            <a:r>
              <a:rPr lang="el-GR" sz="1800" dirty="0" smtClean="0"/>
              <a:t> </a:t>
            </a:r>
            <a:r>
              <a:rPr lang="el-GR" sz="1800" dirty="0" err="1" smtClean="0"/>
              <a:t>application</a:t>
            </a:r>
            <a:r>
              <a:rPr lang="el-GR" sz="1800" dirty="0" smtClean="0"/>
              <a:t> </a:t>
            </a:r>
            <a:r>
              <a:rPr lang="el-GR" sz="1800" dirty="0" err="1" smtClean="0"/>
              <a:t>for</a:t>
            </a:r>
            <a:r>
              <a:rPr lang="el-GR" sz="1800" dirty="0" smtClean="0"/>
              <a:t> </a:t>
            </a:r>
            <a:r>
              <a:rPr lang="el-GR" sz="1800" dirty="0" err="1" smtClean="0"/>
              <a:t>international</a:t>
            </a:r>
            <a:r>
              <a:rPr lang="el-GR" sz="1800" dirty="0" smtClean="0"/>
              <a:t> </a:t>
            </a:r>
            <a:r>
              <a:rPr lang="el-GR" sz="1800" dirty="0" err="1" smtClean="0"/>
              <a:t>protection</a:t>
            </a:r>
            <a:r>
              <a:rPr lang="el-GR" sz="1800" dirty="0" smtClean="0"/>
              <a:t> </a:t>
            </a:r>
            <a:r>
              <a:rPr lang="el-GR" sz="1800" dirty="0" err="1" smtClean="0"/>
              <a:t>is</a:t>
            </a:r>
            <a:r>
              <a:rPr lang="el-GR" sz="1800" dirty="0" smtClean="0"/>
              <a:t> </a:t>
            </a:r>
            <a:r>
              <a:rPr lang="el-GR" sz="1800" dirty="0" err="1" smtClean="0"/>
              <a:t>based</a:t>
            </a:r>
            <a:r>
              <a:rPr lang="el-GR" sz="1800" dirty="0" smtClean="0"/>
              <a:t> </a:t>
            </a:r>
            <a:r>
              <a:rPr lang="el-GR" sz="1800" dirty="0" err="1" smtClean="0"/>
              <a:t>which</a:t>
            </a:r>
            <a:r>
              <a:rPr lang="el-GR" sz="1800" dirty="0" smtClean="0"/>
              <a:t> </a:t>
            </a:r>
            <a:r>
              <a:rPr lang="el-GR" sz="1800" dirty="0" err="1" smtClean="0"/>
              <a:t>could</a:t>
            </a:r>
            <a:r>
              <a:rPr lang="el-GR" sz="1800" dirty="0" smtClean="0"/>
              <a:t> </a:t>
            </a:r>
            <a:r>
              <a:rPr lang="el-GR" sz="1800" dirty="0" err="1" smtClean="0"/>
              <a:t>not</a:t>
            </a:r>
            <a:r>
              <a:rPr lang="el-GR" sz="1800" dirty="0" smtClean="0"/>
              <a:t> </a:t>
            </a:r>
            <a:r>
              <a:rPr lang="el-GR" sz="1800" dirty="0" err="1" smtClean="0"/>
              <a:t>be</a:t>
            </a:r>
            <a:r>
              <a:rPr lang="el-GR" sz="1800" dirty="0" smtClean="0"/>
              <a:t> </a:t>
            </a:r>
            <a:r>
              <a:rPr lang="el-GR" sz="1800" dirty="0" err="1" smtClean="0"/>
              <a:t>obtained</a:t>
            </a:r>
            <a:r>
              <a:rPr lang="el-GR" sz="1800" dirty="0" smtClean="0"/>
              <a:t> </a:t>
            </a:r>
            <a:r>
              <a:rPr lang="el-GR" sz="1800" dirty="0" err="1" smtClean="0"/>
              <a:t>otherwise</a:t>
            </a:r>
            <a:r>
              <a:rPr lang="el-GR" sz="1800" dirty="0" smtClean="0"/>
              <a:t>, </a:t>
            </a:r>
            <a:r>
              <a:rPr lang="el-GR" sz="1800" dirty="0" err="1" smtClean="0"/>
              <a:t>in</a:t>
            </a:r>
            <a:r>
              <a:rPr lang="el-GR" sz="1800" dirty="0" smtClean="0"/>
              <a:t> </a:t>
            </a:r>
            <a:r>
              <a:rPr lang="el-GR" sz="1800" dirty="0" err="1" smtClean="0"/>
              <a:t>particular</a:t>
            </a:r>
            <a:r>
              <a:rPr lang="el-GR" sz="1800" dirty="0" smtClean="0"/>
              <a:t> </a:t>
            </a:r>
            <a:r>
              <a:rPr lang="el-GR" sz="1800" dirty="0" err="1" smtClean="0"/>
              <a:t>when</a:t>
            </a:r>
            <a:r>
              <a:rPr lang="el-GR" sz="1800" dirty="0" smtClean="0"/>
              <a:t> </a:t>
            </a:r>
            <a:r>
              <a:rPr lang="el-GR" sz="1800" dirty="0" err="1" smtClean="0"/>
              <a:t>there</a:t>
            </a:r>
            <a:r>
              <a:rPr lang="el-GR" sz="1800" dirty="0" smtClean="0"/>
              <a:t> </a:t>
            </a:r>
            <a:r>
              <a:rPr lang="el-GR" sz="1800" dirty="0" err="1" smtClean="0"/>
              <a:t>is</a:t>
            </a:r>
            <a:r>
              <a:rPr lang="el-GR" sz="1800" dirty="0" smtClean="0"/>
              <a:t> a </a:t>
            </a:r>
            <a:r>
              <a:rPr lang="el-GR" sz="1800" dirty="0" err="1" smtClean="0"/>
              <a:t>risk</a:t>
            </a:r>
            <a:r>
              <a:rPr lang="el-GR" sz="1800" dirty="0" smtClean="0"/>
              <a:t> </a:t>
            </a:r>
            <a:r>
              <a:rPr lang="el-GR" sz="1800" dirty="0" err="1" smtClean="0"/>
              <a:t>of</a:t>
            </a:r>
            <a:r>
              <a:rPr lang="el-GR" sz="1800" dirty="0" smtClean="0"/>
              <a:t> </a:t>
            </a:r>
            <a:r>
              <a:rPr lang="el-GR" sz="1800" dirty="0" err="1" smtClean="0"/>
              <a:t>absconding</a:t>
            </a:r>
            <a:r>
              <a:rPr lang="el-GR" sz="1800" dirty="0" smtClean="0"/>
              <a:t> </a:t>
            </a:r>
            <a:r>
              <a:rPr lang="el-GR" sz="1800" dirty="0" err="1" smtClean="0"/>
              <a:t>or</a:t>
            </a:r>
            <a:r>
              <a:rPr lang="el-GR" sz="1800" dirty="0" smtClean="0"/>
              <a:t> </a:t>
            </a:r>
          </a:p>
          <a:p>
            <a:pPr marL="0" indent="0" algn="just" eaLnBrk="1" hangingPunct="1">
              <a:buFont typeface="Calibri" pitchFamily="34" charset="0"/>
              <a:buAutoNum type="alphaLcParenR"/>
            </a:pPr>
            <a:r>
              <a:rPr lang="el-GR" sz="1800" dirty="0" err="1" smtClean="0"/>
              <a:t>when</a:t>
            </a:r>
            <a:r>
              <a:rPr lang="el-GR" sz="1800" dirty="0" smtClean="0"/>
              <a:t> </a:t>
            </a:r>
            <a:r>
              <a:rPr lang="el-GR" sz="1800" dirty="0" err="1" smtClean="0"/>
              <a:t>it</a:t>
            </a:r>
            <a:r>
              <a:rPr lang="el-GR" sz="1800" dirty="0" smtClean="0"/>
              <a:t> </a:t>
            </a:r>
            <a:r>
              <a:rPr lang="el-GR" sz="1800" dirty="0" err="1" smtClean="0"/>
              <a:t>is</a:t>
            </a:r>
            <a:r>
              <a:rPr lang="el-GR" sz="1800" dirty="0" smtClean="0"/>
              <a:t> </a:t>
            </a:r>
            <a:r>
              <a:rPr lang="el-GR" sz="1800" dirty="0" err="1" smtClean="0"/>
              <a:t>ascertained</a:t>
            </a:r>
            <a:r>
              <a:rPr lang="el-GR" sz="1800" dirty="0" smtClean="0"/>
              <a:t> </a:t>
            </a:r>
            <a:r>
              <a:rPr lang="el-GR" sz="1800" dirty="0" err="1" smtClean="0"/>
              <a:t>on</a:t>
            </a:r>
            <a:r>
              <a:rPr lang="el-GR" sz="1800" dirty="0" smtClean="0"/>
              <a:t> </a:t>
            </a:r>
            <a:r>
              <a:rPr lang="el-GR" sz="1800" dirty="0" err="1" smtClean="0"/>
              <a:t>the</a:t>
            </a:r>
            <a:r>
              <a:rPr lang="el-GR" sz="1800" dirty="0" smtClean="0"/>
              <a:t> </a:t>
            </a:r>
            <a:r>
              <a:rPr lang="el-GR" sz="1800" dirty="0" err="1" smtClean="0"/>
              <a:t>basis</a:t>
            </a:r>
            <a:r>
              <a:rPr lang="el-GR" sz="1800" dirty="0" smtClean="0"/>
              <a:t> </a:t>
            </a:r>
            <a:r>
              <a:rPr lang="el-GR" sz="1800" dirty="0" err="1" smtClean="0"/>
              <a:t>of</a:t>
            </a:r>
            <a:r>
              <a:rPr lang="el-GR" sz="1800" dirty="0" smtClean="0"/>
              <a:t> </a:t>
            </a:r>
            <a:r>
              <a:rPr lang="el-GR" sz="1800" dirty="0" err="1" smtClean="0"/>
              <a:t>objective</a:t>
            </a:r>
            <a:r>
              <a:rPr lang="el-GR" sz="1800" dirty="0" smtClean="0"/>
              <a:t> </a:t>
            </a:r>
            <a:r>
              <a:rPr lang="el-GR" sz="1800" dirty="0" err="1" smtClean="0"/>
              <a:t>criteria</a:t>
            </a:r>
            <a:r>
              <a:rPr lang="el-GR" sz="1800" dirty="0" smtClean="0"/>
              <a:t>, </a:t>
            </a:r>
            <a:r>
              <a:rPr lang="el-GR" sz="1800" dirty="0" err="1" smtClean="0"/>
              <a:t>including</a:t>
            </a:r>
            <a:r>
              <a:rPr lang="el-GR" sz="1800" dirty="0" smtClean="0"/>
              <a:t> </a:t>
            </a:r>
            <a:r>
              <a:rPr lang="el-GR" sz="1800" dirty="0" err="1" smtClean="0"/>
              <a:t>that</a:t>
            </a:r>
            <a:r>
              <a:rPr lang="el-GR" sz="1800" dirty="0" smtClean="0"/>
              <a:t> </a:t>
            </a:r>
            <a:r>
              <a:rPr lang="el-GR" sz="1800" dirty="0" err="1" smtClean="0"/>
              <a:t>they</a:t>
            </a:r>
            <a:r>
              <a:rPr lang="el-GR" sz="1800" dirty="0" smtClean="0"/>
              <a:t> </a:t>
            </a:r>
            <a:r>
              <a:rPr lang="el-GR" sz="1800" dirty="0" err="1" smtClean="0"/>
              <a:t>already</a:t>
            </a:r>
            <a:r>
              <a:rPr lang="el-GR" sz="1800" dirty="0" smtClean="0"/>
              <a:t> </a:t>
            </a:r>
            <a:r>
              <a:rPr lang="el-GR" sz="1800" dirty="0" err="1" smtClean="0"/>
              <a:t>had</a:t>
            </a:r>
            <a:r>
              <a:rPr lang="el-GR" sz="1800" dirty="0" smtClean="0"/>
              <a:t> </a:t>
            </a:r>
            <a:r>
              <a:rPr lang="el-GR" sz="1800" dirty="0" err="1" smtClean="0"/>
              <a:t>the</a:t>
            </a:r>
            <a:r>
              <a:rPr lang="el-GR" sz="1800" dirty="0" smtClean="0"/>
              <a:t> </a:t>
            </a:r>
            <a:r>
              <a:rPr lang="el-GR" sz="1800" dirty="0" err="1" smtClean="0"/>
              <a:t>opportunity</a:t>
            </a:r>
            <a:r>
              <a:rPr lang="el-GR" sz="1800" dirty="0" smtClean="0"/>
              <a:t> </a:t>
            </a:r>
            <a:r>
              <a:rPr lang="el-GR" sz="1800" dirty="0" err="1" smtClean="0"/>
              <a:t>to</a:t>
            </a:r>
            <a:r>
              <a:rPr lang="el-GR" sz="1800" dirty="0" smtClean="0"/>
              <a:t> </a:t>
            </a:r>
            <a:r>
              <a:rPr lang="el-GR" sz="1800" dirty="0" err="1" smtClean="0"/>
              <a:t>access</a:t>
            </a:r>
            <a:r>
              <a:rPr lang="el-GR" sz="1800" dirty="0" smtClean="0"/>
              <a:t> </a:t>
            </a:r>
            <a:r>
              <a:rPr lang="el-GR" sz="1800" dirty="0" err="1" smtClean="0"/>
              <a:t>the</a:t>
            </a:r>
            <a:r>
              <a:rPr lang="el-GR" sz="1800" dirty="0" smtClean="0"/>
              <a:t> </a:t>
            </a:r>
            <a:r>
              <a:rPr lang="el-GR" sz="1800" dirty="0" err="1" smtClean="0"/>
              <a:t>asylum</a:t>
            </a:r>
            <a:r>
              <a:rPr lang="el-GR" sz="1800" dirty="0" smtClean="0"/>
              <a:t> </a:t>
            </a:r>
            <a:r>
              <a:rPr lang="el-GR" sz="1800" dirty="0" err="1" smtClean="0"/>
              <a:t>procedure</a:t>
            </a:r>
            <a:r>
              <a:rPr lang="el-GR" sz="1800" dirty="0" smtClean="0"/>
              <a:t>, </a:t>
            </a:r>
            <a:r>
              <a:rPr lang="el-GR" sz="1800" dirty="0" err="1" smtClean="0"/>
              <a:t>that</a:t>
            </a:r>
            <a:r>
              <a:rPr lang="el-GR" sz="1800" dirty="0" smtClean="0"/>
              <a:t> </a:t>
            </a:r>
            <a:r>
              <a:rPr lang="el-GR" sz="1800" dirty="0" err="1" smtClean="0"/>
              <a:t>there</a:t>
            </a:r>
            <a:r>
              <a:rPr lang="el-GR" sz="1800" dirty="0" smtClean="0"/>
              <a:t> </a:t>
            </a:r>
            <a:r>
              <a:rPr lang="el-GR" sz="1800" dirty="0" err="1" smtClean="0"/>
              <a:t>are</a:t>
            </a:r>
            <a:r>
              <a:rPr lang="el-GR" sz="1800" dirty="0" smtClean="0"/>
              <a:t> </a:t>
            </a:r>
            <a:r>
              <a:rPr lang="el-GR" sz="1800" dirty="0" err="1" smtClean="0"/>
              <a:t>reasonable</a:t>
            </a:r>
            <a:r>
              <a:rPr lang="el-GR" sz="1800" dirty="0" smtClean="0"/>
              <a:t> </a:t>
            </a:r>
            <a:r>
              <a:rPr lang="el-GR" sz="1800" dirty="0" err="1" smtClean="0"/>
              <a:t>grounds</a:t>
            </a:r>
            <a:r>
              <a:rPr lang="el-GR" sz="1800" dirty="0" smtClean="0"/>
              <a:t> </a:t>
            </a:r>
            <a:r>
              <a:rPr lang="el-GR" sz="1800" dirty="0" err="1" smtClean="0"/>
              <a:t>to</a:t>
            </a:r>
            <a:r>
              <a:rPr lang="el-GR" sz="1800" dirty="0" smtClean="0"/>
              <a:t> </a:t>
            </a:r>
            <a:r>
              <a:rPr lang="el-GR" sz="1800" dirty="0" err="1" smtClean="0"/>
              <a:t>believe</a:t>
            </a:r>
            <a:r>
              <a:rPr lang="el-GR" sz="1800" dirty="0" smtClean="0"/>
              <a:t> </a:t>
            </a:r>
            <a:r>
              <a:rPr lang="el-GR" sz="1800" dirty="0" err="1" smtClean="0"/>
              <a:t>that</a:t>
            </a:r>
            <a:r>
              <a:rPr lang="el-GR" sz="1800" dirty="0" smtClean="0"/>
              <a:t> </a:t>
            </a:r>
            <a:r>
              <a:rPr lang="el-GR" sz="1800" dirty="0" err="1" smtClean="0"/>
              <a:t>they</a:t>
            </a:r>
            <a:r>
              <a:rPr lang="el-GR" sz="1800" dirty="0" smtClean="0"/>
              <a:t> </a:t>
            </a:r>
            <a:r>
              <a:rPr lang="el-GR" sz="1800" dirty="0" err="1" smtClean="0"/>
              <a:t>are</a:t>
            </a:r>
            <a:r>
              <a:rPr lang="el-GR" sz="1800" dirty="0" smtClean="0"/>
              <a:t> </a:t>
            </a:r>
            <a:r>
              <a:rPr lang="el-GR" sz="1800" dirty="0" err="1" smtClean="0"/>
              <a:t>making</a:t>
            </a:r>
            <a:r>
              <a:rPr lang="el-GR" sz="1800" dirty="0" smtClean="0"/>
              <a:t> </a:t>
            </a:r>
            <a:r>
              <a:rPr lang="el-GR" sz="1800" dirty="0" err="1" smtClean="0"/>
              <a:t>the</a:t>
            </a:r>
            <a:r>
              <a:rPr lang="el-GR" sz="1800" dirty="0" smtClean="0"/>
              <a:t> </a:t>
            </a:r>
            <a:r>
              <a:rPr lang="el-GR" sz="1800" dirty="0" err="1" smtClean="0"/>
              <a:t>application</a:t>
            </a:r>
            <a:r>
              <a:rPr lang="el-GR" sz="1800" dirty="0" smtClean="0"/>
              <a:t> </a:t>
            </a:r>
            <a:r>
              <a:rPr lang="el-GR" sz="1800" dirty="0" err="1" smtClean="0"/>
              <a:t>for</a:t>
            </a:r>
            <a:r>
              <a:rPr lang="el-GR" sz="1800" dirty="0" smtClean="0"/>
              <a:t> </a:t>
            </a:r>
            <a:r>
              <a:rPr lang="el-GR" sz="1800" dirty="0" err="1" smtClean="0"/>
              <a:t>international</a:t>
            </a:r>
            <a:r>
              <a:rPr lang="el-GR" sz="1800" dirty="0" smtClean="0"/>
              <a:t> </a:t>
            </a:r>
            <a:r>
              <a:rPr lang="el-GR" sz="1800" dirty="0" err="1" smtClean="0"/>
              <a:t>protection</a:t>
            </a:r>
            <a:r>
              <a:rPr lang="el-GR" sz="1800" dirty="0" smtClean="0"/>
              <a:t> </a:t>
            </a:r>
            <a:r>
              <a:rPr lang="el-GR" sz="1800" dirty="0" err="1" smtClean="0"/>
              <a:t>merely</a:t>
            </a:r>
            <a:r>
              <a:rPr lang="el-GR" sz="1800" dirty="0" smtClean="0"/>
              <a:t> </a:t>
            </a:r>
            <a:r>
              <a:rPr lang="el-GR" sz="1800" dirty="0" err="1" smtClean="0"/>
              <a:t>in</a:t>
            </a:r>
            <a:r>
              <a:rPr lang="el-GR" sz="1800" dirty="0" smtClean="0"/>
              <a:t> </a:t>
            </a:r>
            <a:r>
              <a:rPr lang="el-GR" sz="1800" dirty="0" err="1" smtClean="0"/>
              <a:t>order</a:t>
            </a:r>
            <a:r>
              <a:rPr lang="el-GR" sz="1800" dirty="0" smtClean="0"/>
              <a:t> </a:t>
            </a:r>
            <a:r>
              <a:rPr lang="el-GR" sz="1800" dirty="0" err="1" smtClean="0"/>
              <a:t>to</a:t>
            </a:r>
            <a:r>
              <a:rPr lang="el-GR" sz="1800" dirty="0" smtClean="0"/>
              <a:t> </a:t>
            </a:r>
            <a:r>
              <a:rPr lang="el-GR" sz="1800" dirty="0" err="1" smtClean="0"/>
              <a:t>delay</a:t>
            </a:r>
            <a:r>
              <a:rPr lang="el-GR" sz="1800" dirty="0" smtClean="0"/>
              <a:t> </a:t>
            </a:r>
            <a:r>
              <a:rPr lang="el-GR" sz="1800" dirty="0" err="1" smtClean="0"/>
              <a:t>or</a:t>
            </a:r>
            <a:r>
              <a:rPr lang="el-GR" sz="1800" dirty="0" smtClean="0"/>
              <a:t> </a:t>
            </a:r>
            <a:r>
              <a:rPr lang="el-GR" sz="1800" dirty="0" err="1" smtClean="0"/>
              <a:t>frustrate</a:t>
            </a:r>
            <a:r>
              <a:rPr lang="el-GR" sz="1800" dirty="0" smtClean="0"/>
              <a:t> </a:t>
            </a:r>
            <a:r>
              <a:rPr lang="el-GR" sz="1800" dirty="0" err="1" smtClean="0"/>
              <a:t>the</a:t>
            </a:r>
            <a:r>
              <a:rPr lang="el-GR" sz="1800" dirty="0" smtClean="0"/>
              <a:t> </a:t>
            </a:r>
            <a:r>
              <a:rPr lang="el-GR" sz="1800" dirty="0" err="1" smtClean="0"/>
              <a:t>enforcement</a:t>
            </a:r>
            <a:r>
              <a:rPr lang="el-GR" sz="1800" dirty="0" smtClean="0"/>
              <a:t> </a:t>
            </a:r>
            <a:r>
              <a:rPr lang="el-GR" sz="1800" dirty="0" err="1" smtClean="0"/>
              <a:t>of</a:t>
            </a:r>
            <a:r>
              <a:rPr lang="el-GR" sz="1800" dirty="0" smtClean="0"/>
              <a:t> a </a:t>
            </a:r>
            <a:r>
              <a:rPr lang="el-GR" sz="1800" dirty="0" err="1" smtClean="0"/>
              <a:t>return</a:t>
            </a:r>
            <a:r>
              <a:rPr lang="el-GR" sz="1800" dirty="0" smtClean="0"/>
              <a:t> </a:t>
            </a:r>
            <a:r>
              <a:rPr lang="el-GR" sz="1800" dirty="0" err="1" smtClean="0"/>
              <a:t>decision</a:t>
            </a:r>
            <a:r>
              <a:rPr lang="el-GR" sz="1800" dirty="0" smtClean="0"/>
              <a:t>, </a:t>
            </a:r>
            <a:r>
              <a:rPr lang="el-GR" sz="1800" dirty="0" err="1" smtClean="0"/>
              <a:t>if</a:t>
            </a:r>
            <a:r>
              <a:rPr lang="el-GR" sz="1800" dirty="0" smtClean="0"/>
              <a:t> </a:t>
            </a:r>
            <a:r>
              <a:rPr lang="el-GR" sz="1800" dirty="0" err="1" smtClean="0"/>
              <a:t>it</a:t>
            </a:r>
            <a:r>
              <a:rPr lang="el-GR" sz="1800" dirty="0" smtClean="0"/>
              <a:t> </a:t>
            </a:r>
            <a:r>
              <a:rPr lang="el-GR" sz="1800" dirty="0" err="1" smtClean="0"/>
              <a:t>is</a:t>
            </a:r>
            <a:r>
              <a:rPr lang="el-GR" sz="1800" dirty="0" smtClean="0"/>
              <a:t> </a:t>
            </a:r>
            <a:r>
              <a:rPr lang="el-GR" sz="1800" dirty="0" err="1" smtClean="0"/>
              <a:t>probable</a:t>
            </a:r>
            <a:r>
              <a:rPr lang="el-GR" sz="1800" dirty="0" smtClean="0"/>
              <a:t> </a:t>
            </a:r>
            <a:r>
              <a:rPr lang="el-GR" sz="1800" dirty="0" err="1" smtClean="0"/>
              <a:t>that</a:t>
            </a:r>
            <a:r>
              <a:rPr lang="el-GR" sz="1800" dirty="0" smtClean="0"/>
              <a:t> </a:t>
            </a:r>
            <a:r>
              <a:rPr lang="el-GR" sz="1800" dirty="0" err="1" smtClean="0"/>
              <a:t>the</a:t>
            </a:r>
            <a:r>
              <a:rPr lang="el-GR" sz="1800" dirty="0" smtClean="0"/>
              <a:t> </a:t>
            </a:r>
            <a:r>
              <a:rPr lang="el-GR" sz="1800" dirty="0" err="1" smtClean="0"/>
              <a:t>enforcement</a:t>
            </a:r>
            <a:r>
              <a:rPr lang="el-GR" sz="1800" dirty="0" smtClean="0"/>
              <a:t> </a:t>
            </a:r>
            <a:r>
              <a:rPr lang="el-GR" sz="1800" dirty="0" err="1" smtClean="0"/>
              <a:t>of</a:t>
            </a:r>
            <a:r>
              <a:rPr lang="el-GR" sz="1800" dirty="0" smtClean="0"/>
              <a:t> </a:t>
            </a:r>
            <a:r>
              <a:rPr lang="el-GR" sz="1800" dirty="0" err="1" smtClean="0"/>
              <a:t>such</a:t>
            </a:r>
            <a:r>
              <a:rPr lang="el-GR" sz="1800" dirty="0" smtClean="0"/>
              <a:t> a </a:t>
            </a:r>
            <a:r>
              <a:rPr lang="el-GR" sz="1800" dirty="0" err="1" smtClean="0"/>
              <a:t>measure</a:t>
            </a:r>
            <a:r>
              <a:rPr lang="el-GR" sz="1800" dirty="0" smtClean="0"/>
              <a:t> </a:t>
            </a:r>
            <a:r>
              <a:rPr lang="el-GR" sz="1800" dirty="0" err="1" smtClean="0"/>
              <a:t>can</a:t>
            </a:r>
            <a:r>
              <a:rPr lang="el-GR" sz="1800" dirty="0" smtClean="0"/>
              <a:t> </a:t>
            </a:r>
            <a:r>
              <a:rPr lang="el-GR" sz="1800" dirty="0" err="1" smtClean="0"/>
              <a:t>be</a:t>
            </a:r>
            <a:r>
              <a:rPr lang="el-GR" sz="1800" dirty="0" smtClean="0"/>
              <a:t> </a:t>
            </a:r>
            <a:r>
              <a:rPr lang="el-GR" sz="1800" dirty="0" err="1" smtClean="0"/>
              <a:t>effected</a:t>
            </a:r>
            <a:r>
              <a:rPr lang="en-US" sz="1800" dirty="0" smtClean="0"/>
              <a:t> </a:t>
            </a:r>
            <a:r>
              <a:rPr lang="el-GR" sz="1800" dirty="0" err="1" smtClean="0"/>
              <a:t>shall</a:t>
            </a:r>
            <a:r>
              <a:rPr lang="el-GR" sz="1800" dirty="0" smtClean="0"/>
              <a:t>, </a:t>
            </a:r>
            <a:r>
              <a:rPr lang="el-GR" sz="1800" dirty="0" err="1" smtClean="0"/>
              <a:t>initially</a:t>
            </a:r>
            <a:r>
              <a:rPr lang="el-GR" sz="1800" dirty="0" smtClean="0"/>
              <a:t>, </a:t>
            </a:r>
            <a:r>
              <a:rPr lang="el-GR" sz="1800" dirty="0" err="1" smtClean="0"/>
              <a:t>not</a:t>
            </a:r>
            <a:r>
              <a:rPr lang="el-GR" sz="1800" dirty="0" smtClean="0"/>
              <a:t> </a:t>
            </a:r>
            <a:r>
              <a:rPr lang="el-GR" sz="1800" dirty="0" err="1" smtClean="0"/>
              <a:t>exceed</a:t>
            </a:r>
            <a:r>
              <a:rPr lang="el-GR" sz="1800" dirty="0" smtClean="0"/>
              <a:t> 45 </a:t>
            </a:r>
            <a:r>
              <a:rPr lang="el-GR" sz="1800" dirty="0" err="1" smtClean="0"/>
              <a:t>days</a:t>
            </a:r>
            <a:r>
              <a:rPr lang="el-GR" sz="1800" dirty="0" smtClean="0"/>
              <a:t> </a:t>
            </a:r>
            <a:r>
              <a:rPr lang="el-GR" sz="1800" dirty="0" err="1" smtClean="0"/>
              <a:t>and</a:t>
            </a:r>
            <a:r>
              <a:rPr lang="el-GR" sz="1800" dirty="0" smtClean="0"/>
              <a:t> </a:t>
            </a:r>
            <a:r>
              <a:rPr lang="el-GR" sz="1800" dirty="0" err="1" smtClean="0"/>
              <a:t>can</a:t>
            </a:r>
            <a:r>
              <a:rPr lang="el-GR" sz="1800" dirty="0" smtClean="0"/>
              <a:t> </a:t>
            </a:r>
            <a:r>
              <a:rPr lang="el-GR" sz="1800" dirty="0" err="1" smtClean="0"/>
              <a:t>later</a:t>
            </a:r>
            <a:r>
              <a:rPr lang="el-GR" sz="1800" dirty="0" smtClean="0"/>
              <a:t> </a:t>
            </a:r>
            <a:r>
              <a:rPr lang="el-GR" sz="1800" dirty="0" err="1" smtClean="0"/>
              <a:t>be</a:t>
            </a:r>
            <a:r>
              <a:rPr lang="el-GR" sz="1800" dirty="0" smtClean="0"/>
              <a:t> </a:t>
            </a:r>
            <a:r>
              <a:rPr lang="el-GR" sz="1800" dirty="0" err="1" smtClean="0"/>
              <a:t>prolonged</a:t>
            </a:r>
            <a:r>
              <a:rPr lang="el-GR" sz="1800" dirty="0" smtClean="0"/>
              <a:t> </a:t>
            </a:r>
            <a:r>
              <a:rPr lang="el-GR" sz="1800" dirty="0" err="1" smtClean="0"/>
              <a:t>by</a:t>
            </a:r>
            <a:r>
              <a:rPr lang="el-GR" sz="1800" dirty="0" smtClean="0"/>
              <a:t> a </a:t>
            </a:r>
            <a:r>
              <a:rPr lang="el-GR" sz="1800" dirty="0" err="1" smtClean="0"/>
              <a:t>further</a:t>
            </a:r>
            <a:r>
              <a:rPr lang="el-GR" sz="1800" dirty="0" smtClean="0"/>
              <a:t> 45 </a:t>
            </a:r>
            <a:r>
              <a:rPr lang="el-GR" sz="1800" dirty="0" err="1" smtClean="0"/>
              <a:t>days</a:t>
            </a:r>
            <a:r>
              <a:rPr lang="el-GR" sz="1800" dirty="0" smtClean="0"/>
              <a:t>, </a:t>
            </a:r>
            <a:r>
              <a:rPr lang="el-GR" sz="1800" dirty="0" err="1" smtClean="0"/>
              <a:t>as</a:t>
            </a:r>
            <a:r>
              <a:rPr lang="el-GR" sz="1800" dirty="0" smtClean="0"/>
              <a:t> </a:t>
            </a:r>
            <a:r>
              <a:rPr lang="el-GR" sz="1800" dirty="0" err="1" smtClean="0"/>
              <a:t>long</a:t>
            </a:r>
            <a:r>
              <a:rPr lang="el-GR" sz="1800" dirty="0" smtClean="0"/>
              <a:t> </a:t>
            </a:r>
            <a:r>
              <a:rPr lang="el-GR" sz="1800" dirty="0" err="1" smtClean="0"/>
              <a:t>as</a:t>
            </a:r>
            <a:r>
              <a:rPr lang="el-GR" sz="1800" dirty="0" smtClean="0"/>
              <a:t> </a:t>
            </a:r>
            <a:r>
              <a:rPr lang="el-GR" sz="1800" dirty="0" err="1" smtClean="0"/>
              <a:t>the</a:t>
            </a:r>
            <a:r>
              <a:rPr lang="el-GR" sz="1800" dirty="0" smtClean="0"/>
              <a:t> </a:t>
            </a:r>
            <a:r>
              <a:rPr lang="el-GR" sz="1800" dirty="0" err="1" smtClean="0"/>
              <a:t>recommendation</a:t>
            </a:r>
            <a:r>
              <a:rPr lang="el-GR" sz="1800" dirty="0" smtClean="0"/>
              <a:t> </a:t>
            </a:r>
            <a:r>
              <a:rPr lang="el-GR" sz="1800" dirty="0" err="1" smtClean="0"/>
              <a:t>of</a:t>
            </a:r>
            <a:r>
              <a:rPr lang="el-GR" sz="1800" dirty="0" smtClean="0"/>
              <a:t> </a:t>
            </a:r>
            <a:r>
              <a:rPr lang="el-GR" sz="1800" dirty="0" err="1" smtClean="0"/>
              <a:t>the</a:t>
            </a:r>
            <a:r>
              <a:rPr lang="el-GR" sz="1800" dirty="0" smtClean="0"/>
              <a:t> </a:t>
            </a:r>
            <a:r>
              <a:rPr lang="el-GR" sz="1800" dirty="0" err="1" smtClean="0"/>
              <a:t>Head</a:t>
            </a:r>
            <a:r>
              <a:rPr lang="el-GR" sz="1800" dirty="0" smtClean="0"/>
              <a:t> </a:t>
            </a:r>
            <a:r>
              <a:rPr lang="el-GR" sz="1800" dirty="0" err="1" smtClean="0"/>
              <a:t>of</a:t>
            </a:r>
            <a:r>
              <a:rPr lang="el-GR" sz="1800" dirty="0" smtClean="0"/>
              <a:t> </a:t>
            </a:r>
            <a:r>
              <a:rPr lang="el-GR" sz="1800" dirty="0" err="1" smtClean="0"/>
              <a:t>the</a:t>
            </a:r>
            <a:r>
              <a:rPr lang="el-GR" sz="1800" dirty="0" smtClean="0"/>
              <a:t> </a:t>
            </a:r>
            <a:r>
              <a:rPr lang="el-GR" sz="1800" dirty="0" err="1" smtClean="0"/>
              <a:t>competent</a:t>
            </a:r>
            <a:r>
              <a:rPr lang="el-GR" sz="1800" dirty="0" smtClean="0"/>
              <a:t> </a:t>
            </a:r>
            <a:r>
              <a:rPr lang="el-GR" sz="1800" dirty="0" err="1" smtClean="0"/>
              <a:t>Receiving</a:t>
            </a:r>
            <a:r>
              <a:rPr lang="el-GR" sz="1800" dirty="0" smtClean="0"/>
              <a:t> </a:t>
            </a:r>
            <a:r>
              <a:rPr lang="el-GR" sz="1800" dirty="0" err="1" smtClean="0"/>
              <a:t>Authority</a:t>
            </a:r>
            <a:r>
              <a:rPr lang="el-GR" sz="1800" dirty="0" smtClean="0"/>
              <a:t> </a:t>
            </a:r>
            <a:r>
              <a:rPr lang="el-GR" sz="1800" dirty="0" err="1" smtClean="0"/>
              <a:t>is</a:t>
            </a:r>
            <a:r>
              <a:rPr lang="el-GR" sz="1800" dirty="0" smtClean="0"/>
              <a:t> </a:t>
            </a:r>
            <a:r>
              <a:rPr lang="el-GR" sz="1800" dirty="0" err="1" smtClean="0"/>
              <a:t>not</a:t>
            </a:r>
            <a:r>
              <a:rPr lang="el-GR" sz="1800" dirty="0" smtClean="0"/>
              <a:t> </a:t>
            </a:r>
            <a:r>
              <a:rPr lang="el-GR" sz="1800" dirty="0" err="1" smtClean="0"/>
              <a:t>recalled</a:t>
            </a:r>
            <a:r>
              <a:rPr lang="el-GR" sz="1800" dirty="0" smtClean="0"/>
              <a:t>.</a:t>
            </a:r>
          </a:p>
          <a:p>
            <a:pPr marL="0" indent="0" algn="just" eaLnBrk="1" hangingPunct="1">
              <a:buFont typeface="Arial" pitchFamily="34" charset="0"/>
              <a:buNone/>
            </a:pPr>
            <a:endParaRPr lang="el-GR" sz="1800" dirty="0" smtClean="0"/>
          </a:p>
          <a:p>
            <a:pPr marL="0" indent="0" algn="just" eaLnBrk="1" hangingPunct="1"/>
            <a:endParaRPr lang="en-US" sz="1600" dirty="0" smtClean="0"/>
          </a:p>
        </p:txBody>
      </p:sp>
      <p:pic>
        <p:nvPicPr>
          <p:cNvPr id="115714" name="4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975" y="561860"/>
            <a:ext cx="7889875" cy="3409835"/>
          </a:xfrm>
        </p:spPr>
        <p:txBody>
          <a:bodyPr>
            <a:noAutofit/>
          </a:bodyPr>
          <a:lstStyle/>
          <a:p>
            <a:pPr marL="0" indent="0" algn="just" eaLnBrk="1" hangingPunct="1">
              <a:buFont typeface="Arial" pitchFamily="34" charset="0"/>
              <a:buNone/>
            </a:pPr>
            <a:r>
              <a:rPr lang="en-GB" sz="1800" b="1" dirty="0" smtClean="0"/>
              <a:t>The detention of applicants for international protection on the following grounds:</a:t>
            </a:r>
            <a:endParaRPr lang="el-GR" sz="1800" dirty="0" smtClean="0"/>
          </a:p>
          <a:p>
            <a:pPr marL="0" indent="0" algn="just" eaLnBrk="1" hangingPunct="1">
              <a:buFont typeface="Calibri" pitchFamily="34" charset="0"/>
              <a:buAutoNum type="alphaLcParenR"/>
            </a:pPr>
            <a:r>
              <a:rPr lang="en-GB" sz="1800" dirty="0" smtClean="0"/>
              <a:t>when they constitute a danger for national security or public order, according to the reasoned judgment of the Police Director, or</a:t>
            </a:r>
            <a:endParaRPr lang="el-GR" sz="1800" dirty="0" smtClean="0"/>
          </a:p>
          <a:p>
            <a:pPr marL="0" indent="0" algn="just" eaLnBrk="1" hangingPunct="1">
              <a:buFont typeface="Calibri" pitchFamily="34" charset="0"/>
              <a:buAutoNum type="alphaLcParenR"/>
            </a:pPr>
            <a:r>
              <a:rPr lang="en-GB" sz="1800" dirty="0" smtClean="0"/>
              <a:t>when there is a serious risk of absconding and detention is imposed in order to ensure the enforcement of a transfer decision according to the Dublin Regulation</a:t>
            </a:r>
            <a:r>
              <a:rPr lang="en-US" sz="1800" dirty="0" smtClean="0"/>
              <a:t> </a:t>
            </a:r>
            <a:r>
              <a:rPr lang="en-GB" sz="1800" dirty="0" smtClean="0"/>
              <a:t>shall not exceed three (3) months.</a:t>
            </a:r>
            <a:endParaRPr lang="el-GR" sz="1800" dirty="0" smtClean="0"/>
          </a:p>
          <a:p>
            <a:pPr marL="0" indent="0" algn="just" eaLnBrk="1" hangingPunct="1">
              <a:buFont typeface="Arial" pitchFamily="34" charset="0"/>
              <a:buNone/>
            </a:pPr>
            <a:r>
              <a:rPr lang="en-GB" sz="1800" dirty="0" smtClean="0"/>
              <a:t>In any case, and independently of whether the time limits for the above-mentioned grounds for detention have been completed or not, the total detention period may not exceed in any case the maximum time limits for detention, as they are foreseen in Article 30 of Law 3907/2011 (18 months).</a:t>
            </a:r>
            <a:endParaRPr lang="el-GR" sz="1800" dirty="0" smtClean="0"/>
          </a:p>
        </p:txBody>
      </p:sp>
      <p:sp>
        <p:nvSpPr>
          <p:cNvPr id="5" name="Content Placeholder 2"/>
          <p:cNvSpPr txBox="1">
            <a:spLocks/>
          </p:cNvSpPr>
          <p:nvPr/>
        </p:nvSpPr>
        <p:spPr>
          <a:xfrm>
            <a:off x="307975" y="3762375"/>
            <a:ext cx="7889875" cy="2538413"/>
          </a:xfrm>
          <a:prstGeom prst="rect">
            <a:avLst/>
          </a:prstGeom>
        </p:spPr>
        <p:txBody>
          <a:bodyPr/>
          <a:lstStyle/>
          <a:p>
            <a:pPr algn="just">
              <a:spcBef>
                <a:spcPct val="20000"/>
              </a:spcBef>
              <a:buFont typeface="Arial" pitchFamily="34" charset="0"/>
              <a:buNone/>
            </a:pPr>
            <a:r>
              <a:rPr lang="en-US" b="1" dirty="0">
                <a:solidFill>
                  <a:srgbClr val="452E1F"/>
                </a:solidFill>
              </a:rPr>
              <a:t>2. Automatic judicial </a:t>
            </a:r>
            <a:r>
              <a:rPr lang="en-US" b="1" dirty="0" smtClean="0">
                <a:solidFill>
                  <a:srgbClr val="452E1F"/>
                </a:solidFill>
              </a:rPr>
              <a:t>review</a:t>
            </a:r>
            <a:endParaRPr lang="en-US" dirty="0"/>
          </a:p>
          <a:p>
            <a:pPr algn="just">
              <a:spcBef>
                <a:spcPct val="20000"/>
              </a:spcBef>
              <a:buFont typeface="Arial" pitchFamily="34" charset="0"/>
              <a:buNone/>
            </a:pPr>
            <a:r>
              <a:rPr lang="el-GR" dirty="0" err="1" smtClean="0"/>
              <a:t>The</a:t>
            </a:r>
            <a:r>
              <a:rPr lang="el-GR" dirty="0" smtClean="0"/>
              <a:t> </a:t>
            </a:r>
            <a:r>
              <a:rPr lang="el-GR" dirty="0" err="1"/>
              <a:t>initial</a:t>
            </a:r>
            <a:r>
              <a:rPr lang="el-GR" dirty="0"/>
              <a:t> </a:t>
            </a:r>
            <a:r>
              <a:rPr lang="el-GR" dirty="0" err="1"/>
              <a:t>detention</a:t>
            </a:r>
            <a:r>
              <a:rPr lang="el-GR" dirty="0"/>
              <a:t> </a:t>
            </a:r>
            <a:r>
              <a:rPr lang="el-GR" dirty="0" err="1"/>
              <a:t>order</a:t>
            </a:r>
            <a:r>
              <a:rPr lang="el-GR" dirty="0"/>
              <a:t> </a:t>
            </a:r>
            <a:r>
              <a:rPr lang="el-GR" dirty="0" err="1"/>
              <a:t>and</a:t>
            </a:r>
            <a:r>
              <a:rPr lang="el-GR" dirty="0"/>
              <a:t> </a:t>
            </a:r>
            <a:r>
              <a:rPr lang="el-GR" dirty="0" err="1"/>
              <a:t>the</a:t>
            </a:r>
            <a:r>
              <a:rPr lang="el-GR" dirty="0"/>
              <a:t> </a:t>
            </a:r>
            <a:r>
              <a:rPr lang="el-GR" dirty="0" err="1"/>
              <a:t>order</a:t>
            </a:r>
            <a:r>
              <a:rPr lang="el-GR" dirty="0"/>
              <a:t> </a:t>
            </a:r>
            <a:r>
              <a:rPr lang="el-GR" dirty="0" err="1"/>
              <a:t>for</a:t>
            </a:r>
            <a:r>
              <a:rPr lang="el-GR" dirty="0"/>
              <a:t> </a:t>
            </a:r>
            <a:r>
              <a:rPr lang="el-GR" dirty="0" err="1"/>
              <a:t>the</a:t>
            </a:r>
            <a:r>
              <a:rPr lang="el-GR" dirty="0"/>
              <a:t> </a:t>
            </a:r>
            <a:r>
              <a:rPr lang="el-GR" dirty="0" err="1"/>
              <a:t>prolongation</a:t>
            </a:r>
            <a:r>
              <a:rPr lang="el-GR" dirty="0"/>
              <a:t> </a:t>
            </a:r>
            <a:r>
              <a:rPr lang="el-GR" dirty="0" err="1"/>
              <a:t>of</a:t>
            </a:r>
            <a:r>
              <a:rPr lang="el-GR" dirty="0"/>
              <a:t> </a:t>
            </a:r>
            <a:r>
              <a:rPr lang="el-GR" dirty="0" err="1"/>
              <a:t>detention</a:t>
            </a:r>
            <a:r>
              <a:rPr lang="fr-FR" dirty="0"/>
              <a:t> </a:t>
            </a:r>
            <a:r>
              <a:rPr lang="el-GR" dirty="0" err="1"/>
              <a:t>shall</a:t>
            </a:r>
            <a:r>
              <a:rPr lang="el-GR" dirty="0"/>
              <a:t> </a:t>
            </a:r>
            <a:r>
              <a:rPr lang="el-GR" dirty="0" err="1"/>
              <a:t>be</a:t>
            </a:r>
            <a:r>
              <a:rPr lang="el-GR" dirty="0"/>
              <a:t> </a:t>
            </a:r>
            <a:r>
              <a:rPr lang="el-GR" dirty="0" err="1"/>
              <a:t>transmitted</a:t>
            </a:r>
            <a:r>
              <a:rPr lang="el-GR" dirty="0"/>
              <a:t> </a:t>
            </a:r>
            <a:r>
              <a:rPr lang="el-GR" dirty="0" err="1"/>
              <a:t>to</a:t>
            </a:r>
            <a:r>
              <a:rPr lang="el-GR" dirty="0"/>
              <a:t> </a:t>
            </a:r>
            <a:r>
              <a:rPr lang="el-GR" dirty="0" err="1"/>
              <a:t>the</a:t>
            </a:r>
            <a:r>
              <a:rPr lang="el-GR" dirty="0"/>
              <a:t> </a:t>
            </a:r>
            <a:r>
              <a:rPr lang="el-GR" dirty="0" err="1"/>
              <a:t>President</a:t>
            </a:r>
            <a:r>
              <a:rPr lang="el-GR" dirty="0"/>
              <a:t> </a:t>
            </a:r>
            <a:r>
              <a:rPr lang="el-GR" dirty="0" err="1"/>
              <a:t>of</a:t>
            </a:r>
            <a:r>
              <a:rPr lang="el-GR" dirty="0"/>
              <a:t> </a:t>
            </a:r>
            <a:r>
              <a:rPr lang="el-GR" dirty="0" err="1"/>
              <a:t>the</a:t>
            </a:r>
            <a:r>
              <a:rPr lang="el-GR" dirty="0"/>
              <a:t> </a:t>
            </a:r>
            <a:r>
              <a:rPr lang="el-GR" dirty="0" err="1"/>
              <a:t>Administrative</a:t>
            </a:r>
            <a:r>
              <a:rPr lang="el-GR" dirty="0"/>
              <a:t> </a:t>
            </a:r>
            <a:r>
              <a:rPr lang="el-GR" dirty="0" err="1"/>
              <a:t>Court</a:t>
            </a:r>
            <a:r>
              <a:rPr lang="el-GR" dirty="0"/>
              <a:t> </a:t>
            </a:r>
            <a:r>
              <a:rPr lang="el-GR" dirty="0" err="1"/>
              <a:t>of</a:t>
            </a:r>
            <a:r>
              <a:rPr lang="el-GR" dirty="0"/>
              <a:t> </a:t>
            </a:r>
            <a:r>
              <a:rPr lang="el-GR" dirty="0" err="1"/>
              <a:t>First</a:t>
            </a:r>
            <a:r>
              <a:rPr lang="fr-FR" dirty="0"/>
              <a:t> </a:t>
            </a:r>
            <a:r>
              <a:rPr lang="el-GR" dirty="0" err="1"/>
              <a:t>Instance</a:t>
            </a:r>
            <a:r>
              <a:rPr lang="el-GR" dirty="0"/>
              <a:t>, </a:t>
            </a:r>
            <a:r>
              <a:rPr lang="el-GR" dirty="0" err="1"/>
              <a:t>or</a:t>
            </a:r>
            <a:r>
              <a:rPr lang="el-GR" dirty="0"/>
              <a:t> </a:t>
            </a:r>
            <a:r>
              <a:rPr lang="el-GR" dirty="0" err="1"/>
              <a:t>the</a:t>
            </a:r>
            <a:r>
              <a:rPr lang="el-GR" dirty="0"/>
              <a:t> </a:t>
            </a:r>
            <a:r>
              <a:rPr lang="el-GR" dirty="0" err="1"/>
              <a:t>judge</a:t>
            </a:r>
            <a:r>
              <a:rPr lang="el-GR" dirty="0"/>
              <a:t> </a:t>
            </a:r>
            <a:r>
              <a:rPr lang="el-GR" dirty="0" err="1"/>
              <a:t>appointed</a:t>
            </a:r>
            <a:r>
              <a:rPr lang="el-GR" dirty="0"/>
              <a:t> </a:t>
            </a:r>
            <a:r>
              <a:rPr lang="el-GR" dirty="0" err="1"/>
              <a:t>by</a:t>
            </a:r>
            <a:r>
              <a:rPr lang="el-GR" dirty="0"/>
              <a:t> </a:t>
            </a:r>
            <a:r>
              <a:rPr lang="el-GR" dirty="0" err="1"/>
              <a:t>this</a:t>
            </a:r>
            <a:r>
              <a:rPr lang="el-GR" dirty="0"/>
              <a:t> </a:t>
            </a:r>
            <a:r>
              <a:rPr lang="el-GR" dirty="0" err="1"/>
              <a:t>former</a:t>
            </a:r>
            <a:r>
              <a:rPr lang="el-GR" dirty="0"/>
              <a:t>, </a:t>
            </a:r>
            <a:r>
              <a:rPr lang="el-GR" dirty="0" err="1"/>
              <a:t>who</a:t>
            </a:r>
            <a:r>
              <a:rPr lang="el-GR" dirty="0"/>
              <a:t> </a:t>
            </a:r>
            <a:r>
              <a:rPr lang="el-GR" dirty="0" err="1"/>
              <a:t>is</a:t>
            </a:r>
            <a:r>
              <a:rPr lang="el-GR" dirty="0"/>
              <a:t> </a:t>
            </a:r>
            <a:r>
              <a:rPr lang="el-GR" dirty="0" err="1"/>
              <a:t>territorially</a:t>
            </a:r>
            <a:r>
              <a:rPr lang="fr-FR" dirty="0"/>
              <a:t> </a:t>
            </a:r>
            <a:r>
              <a:rPr lang="el-GR" dirty="0" err="1"/>
              <a:t>competent</a:t>
            </a:r>
            <a:r>
              <a:rPr lang="el-GR" dirty="0"/>
              <a:t> </a:t>
            </a:r>
            <a:r>
              <a:rPr lang="el-GR" dirty="0" err="1"/>
              <a:t>for</a:t>
            </a:r>
            <a:r>
              <a:rPr lang="el-GR" dirty="0"/>
              <a:t> </a:t>
            </a:r>
            <a:r>
              <a:rPr lang="el-GR" dirty="0" err="1"/>
              <a:t>the</a:t>
            </a:r>
            <a:r>
              <a:rPr lang="el-GR" dirty="0"/>
              <a:t> </a:t>
            </a:r>
            <a:r>
              <a:rPr lang="el-GR" dirty="0" err="1"/>
              <a:t>applicant</a:t>
            </a:r>
            <a:r>
              <a:rPr lang="el-GR" altLang="en-US" dirty="0" err="1"/>
              <a:t>’</a:t>
            </a:r>
            <a:r>
              <a:rPr lang="el-GR" dirty="0" err="1"/>
              <a:t>s</a:t>
            </a:r>
            <a:r>
              <a:rPr lang="el-GR" dirty="0"/>
              <a:t> </a:t>
            </a:r>
            <a:r>
              <a:rPr lang="el-GR" dirty="0" err="1"/>
              <a:t>place</a:t>
            </a:r>
            <a:r>
              <a:rPr lang="el-GR" dirty="0"/>
              <a:t> </a:t>
            </a:r>
            <a:r>
              <a:rPr lang="el-GR" dirty="0" err="1"/>
              <a:t>of</a:t>
            </a:r>
            <a:r>
              <a:rPr lang="el-GR" dirty="0"/>
              <a:t> </a:t>
            </a:r>
            <a:r>
              <a:rPr lang="el-GR" dirty="0" err="1"/>
              <a:t>detention</a:t>
            </a:r>
            <a:r>
              <a:rPr lang="el-GR" dirty="0"/>
              <a:t> </a:t>
            </a:r>
            <a:r>
              <a:rPr lang="el-GR" dirty="0" err="1"/>
              <a:t>and</a:t>
            </a:r>
            <a:r>
              <a:rPr lang="el-GR" dirty="0"/>
              <a:t> </a:t>
            </a:r>
            <a:r>
              <a:rPr lang="el-GR" dirty="0" err="1"/>
              <a:t>who</a:t>
            </a:r>
            <a:r>
              <a:rPr lang="el-GR" dirty="0"/>
              <a:t> </a:t>
            </a:r>
            <a:r>
              <a:rPr lang="el-GR" dirty="0" err="1"/>
              <a:t>decides</a:t>
            </a:r>
            <a:r>
              <a:rPr lang="el-GR" dirty="0"/>
              <a:t> </a:t>
            </a:r>
            <a:r>
              <a:rPr lang="el-GR" dirty="0" err="1"/>
              <a:t>on</a:t>
            </a:r>
            <a:r>
              <a:rPr lang="el-GR" dirty="0"/>
              <a:t> </a:t>
            </a:r>
            <a:r>
              <a:rPr lang="el-GR" dirty="0" err="1"/>
              <a:t>the</a:t>
            </a:r>
            <a:r>
              <a:rPr lang="fr-FR" dirty="0"/>
              <a:t> </a:t>
            </a:r>
            <a:r>
              <a:rPr lang="el-GR" dirty="0" err="1"/>
              <a:t>legality</a:t>
            </a:r>
            <a:r>
              <a:rPr lang="el-GR" dirty="0"/>
              <a:t> </a:t>
            </a:r>
            <a:r>
              <a:rPr lang="el-GR" dirty="0" err="1"/>
              <a:t>of</a:t>
            </a:r>
            <a:r>
              <a:rPr lang="el-GR" dirty="0"/>
              <a:t> </a:t>
            </a:r>
            <a:r>
              <a:rPr lang="el-GR" dirty="0" err="1"/>
              <a:t>the</a:t>
            </a:r>
            <a:r>
              <a:rPr lang="el-GR" dirty="0"/>
              <a:t> </a:t>
            </a:r>
            <a:r>
              <a:rPr lang="el-GR" dirty="0" err="1"/>
              <a:t>detention</a:t>
            </a:r>
            <a:r>
              <a:rPr lang="el-GR" dirty="0"/>
              <a:t> </a:t>
            </a:r>
            <a:r>
              <a:rPr lang="el-GR" dirty="0" err="1"/>
              <a:t>measure</a:t>
            </a:r>
            <a:r>
              <a:rPr lang="el-GR" dirty="0"/>
              <a:t> </a:t>
            </a:r>
            <a:r>
              <a:rPr lang="el-GR" dirty="0" err="1"/>
              <a:t>and</a:t>
            </a:r>
            <a:r>
              <a:rPr lang="el-GR" dirty="0"/>
              <a:t> </a:t>
            </a:r>
            <a:r>
              <a:rPr lang="el-GR" dirty="0" err="1"/>
              <a:t>issues</a:t>
            </a:r>
            <a:r>
              <a:rPr lang="el-GR" dirty="0"/>
              <a:t> </a:t>
            </a:r>
            <a:r>
              <a:rPr lang="el-GR" dirty="0" err="1"/>
              <a:t>immediately</a:t>
            </a:r>
            <a:r>
              <a:rPr lang="el-GR" dirty="0"/>
              <a:t> </a:t>
            </a:r>
            <a:r>
              <a:rPr lang="el-GR" dirty="0" err="1"/>
              <a:t>his</a:t>
            </a:r>
            <a:r>
              <a:rPr lang="el-GR" dirty="0"/>
              <a:t> </a:t>
            </a:r>
            <a:r>
              <a:rPr lang="el-GR" dirty="0" err="1"/>
              <a:t>decision</a:t>
            </a:r>
            <a:r>
              <a:rPr lang="el-GR" dirty="0"/>
              <a:t>, </a:t>
            </a:r>
            <a:r>
              <a:rPr lang="el-GR" dirty="0" err="1"/>
              <a:t>in</a:t>
            </a:r>
            <a:r>
              <a:rPr lang="el-GR" dirty="0"/>
              <a:t> a</a:t>
            </a:r>
            <a:r>
              <a:rPr lang="fr-FR" dirty="0"/>
              <a:t> </a:t>
            </a:r>
            <a:r>
              <a:rPr lang="el-GR" dirty="0" err="1"/>
              <a:t>brief</a:t>
            </a:r>
            <a:r>
              <a:rPr lang="el-GR" dirty="0"/>
              <a:t> </a:t>
            </a:r>
            <a:r>
              <a:rPr lang="el-GR" dirty="0" err="1"/>
              <a:t>record</a:t>
            </a:r>
            <a:r>
              <a:rPr lang="el-GR" dirty="0"/>
              <a:t>, a </a:t>
            </a:r>
            <a:r>
              <a:rPr lang="el-GR" dirty="0" err="1"/>
              <a:t>copy</a:t>
            </a:r>
            <a:r>
              <a:rPr lang="el-GR" dirty="0"/>
              <a:t> </a:t>
            </a:r>
            <a:r>
              <a:rPr lang="el-GR" dirty="0" err="1"/>
              <a:t>of</a:t>
            </a:r>
            <a:r>
              <a:rPr lang="el-GR" dirty="0"/>
              <a:t> </a:t>
            </a:r>
            <a:r>
              <a:rPr lang="el-GR" dirty="0" err="1"/>
              <a:t>which</a:t>
            </a:r>
            <a:r>
              <a:rPr lang="el-GR" dirty="0"/>
              <a:t> </a:t>
            </a:r>
            <a:r>
              <a:rPr lang="el-GR" dirty="0" err="1"/>
              <a:t>he</a:t>
            </a:r>
            <a:r>
              <a:rPr lang="el-GR" dirty="0"/>
              <a:t>/</a:t>
            </a:r>
            <a:r>
              <a:rPr lang="el-GR" dirty="0" err="1"/>
              <a:t>she</a:t>
            </a:r>
            <a:r>
              <a:rPr lang="el-GR" dirty="0"/>
              <a:t> </a:t>
            </a:r>
            <a:r>
              <a:rPr lang="el-GR" dirty="0" err="1"/>
              <a:t>immediately</a:t>
            </a:r>
            <a:r>
              <a:rPr lang="el-GR" dirty="0"/>
              <a:t> </a:t>
            </a:r>
            <a:r>
              <a:rPr lang="el-GR" dirty="0" err="1"/>
              <a:t>delivers</a:t>
            </a:r>
            <a:r>
              <a:rPr lang="el-GR" dirty="0"/>
              <a:t> </a:t>
            </a:r>
            <a:r>
              <a:rPr lang="el-GR" dirty="0" err="1"/>
              <a:t>to</a:t>
            </a:r>
            <a:r>
              <a:rPr lang="el-GR" dirty="0"/>
              <a:t> </a:t>
            </a:r>
            <a:r>
              <a:rPr lang="el-GR" dirty="0" err="1"/>
              <a:t>the</a:t>
            </a:r>
            <a:r>
              <a:rPr lang="el-GR" dirty="0"/>
              <a:t> </a:t>
            </a:r>
            <a:r>
              <a:rPr lang="el-GR" dirty="0" err="1"/>
              <a:t>competent</a:t>
            </a:r>
            <a:r>
              <a:rPr lang="fr-FR" dirty="0"/>
              <a:t> </a:t>
            </a:r>
            <a:r>
              <a:rPr lang="el-GR" dirty="0" err="1"/>
              <a:t>police</a:t>
            </a:r>
            <a:r>
              <a:rPr lang="el-GR" dirty="0"/>
              <a:t> </a:t>
            </a:r>
            <a:r>
              <a:rPr lang="el-GR" dirty="0" err="1"/>
              <a:t>authority</a:t>
            </a:r>
            <a:r>
              <a:rPr lang="el-GR" dirty="0"/>
              <a:t>. </a:t>
            </a:r>
            <a:r>
              <a:rPr lang="el-GR" dirty="0" err="1"/>
              <a:t>In</a:t>
            </a:r>
            <a:r>
              <a:rPr lang="el-GR" dirty="0"/>
              <a:t> </a:t>
            </a:r>
            <a:r>
              <a:rPr lang="el-GR" dirty="0" err="1"/>
              <a:t>case</a:t>
            </a:r>
            <a:r>
              <a:rPr lang="el-GR" dirty="0"/>
              <a:t> </a:t>
            </a:r>
            <a:r>
              <a:rPr lang="el-GR" dirty="0" err="1"/>
              <a:t>this</a:t>
            </a:r>
            <a:r>
              <a:rPr lang="el-GR" dirty="0"/>
              <a:t> </a:t>
            </a:r>
            <a:r>
              <a:rPr lang="el-GR" dirty="0" err="1"/>
              <a:t>is</a:t>
            </a:r>
            <a:r>
              <a:rPr lang="el-GR" dirty="0"/>
              <a:t> </a:t>
            </a:r>
            <a:r>
              <a:rPr lang="el-GR" dirty="0" err="1"/>
              <a:t>requested</a:t>
            </a:r>
            <a:r>
              <a:rPr lang="el-GR" dirty="0"/>
              <a:t>, </a:t>
            </a:r>
            <a:r>
              <a:rPr lang="el-GR" dirty="0" err="1"/>
              <a:t>the</a:t>
            </a:r>
            <a:r>
              <a:rPr lang="el-GR" dirty="0"/>
              <a:t> </a:t>
            </a:r>
            <a:r>
              <a:rPr lang="el-GR" dirty="0" err="1"/>
              <a:t>applicant</a:t>
            </a:r>
            <a:r>
              <a:rPr lang="el-GR" dirty="0"/>
              <a:t> </a:t>
            </a:r>
            <a:r>
              <a:rPr lang="el-GR" dirty="0" err="1"/>
              <a:t>or</a:t>
            </a:r>
            <a:r>
              <a:rPr lang="el-GR" dirty="0"/>
              <a:t> </a:t>
            </a:r>
            <a:r>
              <a:rPr lang="el-GR" dirty="0" err="1"/>
              <a:t>his</a:t>
            </a:r>
            <a:r>
              <a:rPr lang="el-GR" dirty="0"/>
              <a:t>/</a:t>
            </a:r>
            <a:r>
              <a:rPr lang="el-GR" dirty="0" err="1"/>
              <a:t>her</a:t>
            </a:r>
            <a:r>
              <a:rPr lang="el-GR" dirty="0"/>
              <a:t> </a:t>
            </a:r>
            <a:r>
              <a:rPr lang="el-GR" dirty="0" err="1"/>
              <a:t>legal</a:t>
            </a:r>
            <a:r>
              <a:rPr lang="fr-FR" dirty="0"/>
              <a:t> </a:t>
            </a:r>
            <a:r>
              <a:rPr lang="el-GR" dirty="0" err="1"/>
              <a:t>representative</a:t>
            </a:r>
            <a:r>
              <a:rPr lang="el-GR" dirty="0"/>
              <a:t> </a:t>
            </a:r>
            <a:r>
              <a:rPr lang="el-GR" dirty="0" err="1"/>
              <a:t>must</a:t>
            </a:r>
            <a:r>
              <a:rPr lang="el-GR" dirty="0"/>
              <a:t> </a:t>
            </a:r>
            <a:r>
              <a:rPr lang="el-GR" dirty="0" err="1"/>
              <a:t>mandatorily</a:t>
            </a:r>
            <a:r>
              <a:rPr lang="el-GR" dirty="0"/>
              <a:t> </a:t>
            </a:r>
            <a:r>
              <a:rPr lang="el-GR" dirty="0" err="1"/>
              <a:t>be</a:t>
            </a:r>
            <a:r>
              <a:rPr lang="el-GR" dirty="0"/>
              <a:t> </a:t>
            </a:r>
            <a:r>
              <a:rPr lang="el-GR" dirty="0" err="1"/>
              <a:t>heard</a:t>
            </a:r>
            <a:r>
              <a:rPr lang="el-GR" dirty="0"/>
              <a:t> </a:t>
            </a:r>
            <a:r>
              <a:rPr lang="el-GR" dirty="0" err="1"/>
              <a:t>in</a:t>
            </a:r>
            <a:r>
              <a:rPr lang="el-GR" dirty="0"/>
              <a:t> </a:t>
            </a:r>
            <a:r>
              <a:rPr lang="el-GR" dirty="0" err="1"/>
              <a:t>court</a:t>
            </a:r>
            <a:r>
              <a:rPr lang="el-GR" dirty="0"/>
              <a:t> </a:t>
            </a:r>
            <a:r>
              <a:rPr lang="el-GR" dirty="0" err="1"/>
              <a:t>by</a:t>
            </a:r>
            <a:r>
              <a:rPr lang="el-GR" dirty="0"/>
              <a:t> </a:t>
            </a:r>
            <a:r>
              <a:rPr lang="el-GR" dirty="0" err="1"/>
              <a:t>the</a:t>
            </a:r>
            <a:r>
              <a:rPr lang="el-GR" dirty="0"/>
              <a:t> </a:t>
            </a:r>
            <a:r>
              <a:rPr lang="el-GR" dirty="0" err="1"/>
              <a:t>judge</a:t>
            </a:r>
            <a:r>
              <a:rPr lang="el-GR" dirty="0"/>
              <a:t>. </a:t>
            </a:r>
            <a:r>
              <a:rPr lang="el-GR" dirty="0" err="1"/>
              <a:t>This</a:t>
            </a:r>
            <a:r>
              <a:rPr lang="el-GR" dirty="0"/>
              <a:t> </a:t>
            </a:r>
            <a:r>
              <a:rPr lang="el-GR" dirty="0" err="1"/>
              <a:t>can</a:t>
            </a:r>
            <a:r>
              <a:rPr lang="el-GR" dirty="0"/>
              <a:t> </a:t>
            </a:r>
            <a:r>
              <a:rPr lang="el-GR" dirty="0" err="1"/>
              <a:t>also</a:t>
            </a:r>
            <a:r>
              <a:rPr lang="el-GR" dirty="0"/>
              <a:t> </a:t>
            </a:r>
            <a:r>
              <a:rPr lang="fr-FR" dirty="0"/>
              <a:t> </a:t>
            </a:r>
            <a:r>
              <a:rPr lang="el-GR" dirty="0" err="1"/>
              <a:t>be</a:t>
            </a:r>
            <a:r>
              <a:rPr lang="el-GR" dirty="0"/>
              <a:t> </a:t>
            </a:r>
            <a:r>
              <a:rPr lang="el-GR" dirty="0" err="1"/>
              <a:t>ordered</a:t>
            </a:r>
            <a:r>
              <a:rPr lang="el-GR" dirty="0"/>
              <a:t>, </a:t>
            </a:r>
            <a:r>
              <a:rPr lang="el-GR" dirty="0" err="1"/>
              <a:t>in</a:t>
            </a:r>
            <a:r>
              <a:rPr lang="el-GR" dirty="0"/>
              <a:t> </a:t>
            </a:r>
            <a:r>
              <a:rPr lang="el-GR" dirty="0" err="1"/>
              <a:t>all</a:t>
            </a:r>
            <a:r>
              <a:rPr lang="el-GR" dirty="0"/>
              <a:t> </a:t>
            </a:r>
            <a:r>
              <a:rPr lang="el-GR" dirty="0" err="1"/>
              <a:t>cases</a:t>
            </a:r>
            <a:r>
              <a:rPr lang="el-GR" dirty="0"/>
              <a:t>, </a:t>
            </a:r>
            <a:r>
              <a:rPr lang="el-GR" dirty="0" err="1"/>
              <a:t>by</a:t>
            </a:r>
            <a:r>
              <a:rPr lang="el-GR" dirty="0"/>
              <a:t> </a:t>
            </a:r>
            <a:r>
              <a:rPr lang="el-GR" dirty="0" err="1"/>
              <a:t>the</a:t>
            </a:r>
            <a:r>
              <a:rPr lang="el-GR" dirty="0"/>
              <a:t> </a:t>
            </a:r>
            <a:r>
              <a:rPr lang="el-GR" dirty="0" err="1"/>
              <a:t>judge</a:t>
            </a:r>
            <a:r>
              <a:rPr lang="el-GR" dirty="0"/>
              <a:t>. </a:t>
            </a:r>
            <a:endParaRPr lang="en-US" dirty="0"/>
          </a:p>
        </p:txBody>
      </p:sp>
      <p:pic>
        <p:nvPicPr>
          <p:cNvPr id="116739" name="5 - Εικόνα" descr="Εικόνα2.png"/>
          <p:cNvPicPr>
            <a:picLocks noChangeAspect="1"/>
          </p:cNvPicPr>
          <p:nvPr/>
        </p:nvPicPr>
        <p:blipFill>
          <a:blip r:embed="rId2"/>
          <a:srcRect/>
          <a:stretch>
            <a:fillRect/>
          </a:stretch>
        </p:blipFill>
        <p:spPr bwMode="auto">
          <a:xfrm>
            <a:off x="946150" y="6402387"/>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1130299"/>
            <a:ext cx="7710488" cy="2923907"/>
          </a:xfrm>
          <a:prstGeom prst="rect">
            <a:avLst/>
          </a:prstGeom>
        </p:spPr>
        <p:txBody>
          <a:bodyPr>
            <a:normAutofit/>
          </a:bodyPr>
          <a:lstStyle/>
          <a:p>
            <a:pPr algn="just">
              <a:spcBef>
                <a:spcPct val="20000"/>
              </a:spcBef>
              <a:buFont typeface="Arial" pitchFamily="34" charset="0"/>
              <a:buNone/>
            </a:pPr>
            <a:r>
              <a:rPr lang="el-GR" b="1" dirty="0">
                <a:solidFill>
                  <a:srgbClr val="452E1F"/>
                </a:solidFill>
              </a:rPr>
              <a:t>3. </a:t>
            </a:r>
            <a:r>
              <a:rPr lang="en-US" b="1" dirty="0">
                <a:solidFill>
                  <a:srgbClr val="452E1F"/>
                </a:solidFill>
              </a:rPr>
              <a:t>Challenge of detention decisions</a:t>
            </a:r>
            <a:endParaRPr lang="el-GR" b="1" dirty="0">
              <a:solidFill>
                <a:srgbClr val="452E1F"/>
              </a:solidFill>
            </a:endParaRPr>
          </a:p>
          <a:p>
            <a:pPr algn="just">
              <a:spcBef>
                <a:spcPct val="20000"/>
              </a:spcBef>
              <a:buFont typeface="Arial" pitchFamily="34" charset="0"/>
              <a:buNone/>
            </a:pPr>
            <a:r>
              <a:rPr lang="el-GR" dirty="0" err="1"/>
              <a:t>Asylum</a:t>
            </a:r>
            <a:r>
              <a:rPr lang="el-GR" dirty="0"/>
              <a:t> </a:t>
            </a:r>
            <a:r>
              <a:rPr lang="el-GR" dirty="0" err="1"/>
              <a:t>seekers</a:t>
            </a:r>
            <a:r>
              <a:rPr lang="el-GR" dirty="0"/>
              <a:t> </a:t>
            </a:r>
            <a:r>
              <a:rPr lang="el-GR" dirty="0" err="1"/>
              <a:t>may</a:t>
            </a:r>
            <a:r>
              <a:rPr lang="el-GR" dirty="0"/>
              <a:t> </a:t>
            </a:r>
            <a:r>
              <a:rPr lang="el-GR" dirty="0" err="1"/>
              <a:t>challenge</a:t>
            </a:r>
            <a:r>
              <a:rPr lang="el-GR" dirty="0"/>
              <a:t> </a:t>
            </a:r>
            <a:r>
              <a:rPr lang="el-GR" dirty="0" err="1"/>
              <a:t>detention</a:t>
            </a:r>
            <a:r>
              <a:rPr lang="el-GR" dirty="0"/>
              <a:t> </a:t>
            </a:r>
            <a:r>
              <a:rPr lang="el-GR" dirty="0" err="1"/>
              <a:t>through</a:t>
            </a:r>
            <a:r>
              <a:rPr lang="el-GR" dirty="0"/>
              <a:t> </a:t>
            </a:r>
            <a:r>
              <a:rPr lang="el-GR" altLang="en-US" dirty="0"/>
              <a:t>“</a:t>
            </a:r>
            <a:r>
              <a:rPr lang="el-GR" altLang="ja-JP" dirty="0" err="1"/>
              <a:t>objections</a:t>
            </a:r>
            <a:r>
              <a:rPr lang="el-GR" altLang="ja-JP" dirty="0"/>
              <a:t> </a:t>
            </a:r>
            <a:r>
              <a:rPr lang="el-GR" altLang="ja-JP" dirty="0" err="1"/>
              <a:t>against</a:t>
            </a:r>
            <a:r>
              <a:rPr lang="el-GR" altLang="ja-JP" dirty="0"/>
              <a:t> </a:t>
            </a:r>
            <a:r>
              <a:rPr lang="el-GR" altLang="ja-JP" dirty="0" err="1"/>
              <a:t>detention</a:t>
            </a:r>
            <a:r>
              <a:rPr lang="el-GR" altLang="en-US" dirty="0"/>
              <a:t>”</a:t>
            </a:r>
            <a:r>
              <a:rPr lang="el-GR" altLang="ja-JP" dirty="0"/>
              <a:t> </a:t>
            </a:r>
            <a:r>
              <a:rPr lang="el-GR" altLang="ja-JP" dirty="0" err="1"/>
              <a:t>before</a:t>
            </a:r>
            <a:r>
              <a:rPr lang="el-GR" altLang="ja-JP" dirty="0"/>
              <a:t> </a:t>
            </a:r>
            <a:r>
              <a:rPr lang="el-GR" altLang="ja-JP" dirty="0" err="1"/>
              <a:t>the</a:t>
            </a:r>
            <a:r>
              <a:rPr lang="el-GR" altLang="ja-JP" dirty="0"/>
              <a:t> </a:t>
            </a:r>
            <a:r>
              <a:rPr lang="el-GR" altLang="ja-JP" dirty="0" err="1"/>
              <a:t>Administrative</a:t>
            </a:r>
            <a:r>
              <a:rPr lang="el-GR" altLang="ja-JP" dirty="0"/>
              <a:t> </a:t>
            </a:r>
            <a:r>
              <a:rPr lang="el-GR" altLang="ja-JP" dirty="0" err="1"/>
              <a:t>Court</a:t>
            </a:r>
            <a:r>
              <a:rPr lang="el-GR" altLang="ja-JP" dirty="0"/>
              <a:t> </a:t>
            </a:r>
            <a:r>
              <a:rPr lang="el-GR" altLang="ja-JP" dirty="0" err="1"/>
              <a:t>of</a:t>
            </a:r>
            <a:r>
              <a:rPr lang="el-GR" altLang="ja-JP" dirty="0"/>
              <a:t> </a:t>
            </a:r>
            <a:r>
              <a:rPr lang="en-US" altLang="ja-JP" dirty="0" err="1" smtClean="0"/>
              <a:t>F</a:t>
            </a:r>
            <a:r>
              <a:rPr lang="el-GR" altLang="ja-JP" dirty="0" err="1" smtClean="0"/>
              <a:t>irst</a:t>
            </a:r>
            <a:r>
              <a:rPr lang="el-GR" altLang="ja-JP" dirty="0" smtClean="0"/>
              <a:t> </a:t>
            </a:r>
            <a:r>
              <a:rPr lang="en-US" altLang="ja-JP" dirty="0" err="1" smtClean="0"/>
              <a:t>I</a:t>
            </a:r>
            <a:r>
              <a:rPr lang="el-GR" altLang="ja-JP" dirty="0" err="1" smtClean="0"/>
              <a:t>nstance</a:t>
            </a:r>
            <a:r>
              <a:rPr lang="el-GR" altLang="ja-JP" dirty="0"/>
              <a:t>. </a:t>
            </a:r>
            <a:r>
              <a:rPr lang="el-GR" altLang="ja-JP" dirty="0" err="1"/>
              <a:t>Objections</a:t>
            </a:r>
            <a:r>
              <a:rPr lang="el-GR" altLang="ja-JP" dirty="0"/>
              <a:t> </a:t>
            </a:r>
            <a:r>
              <a:rPr lang="el-GR" altLang="ja-JP" dirty="0" err="1"/>
              <a:t>against</a:t>
            </a:r>
            <a:r>
              <a:rPr lang="el-GR" altLang="ja-JP" dirty="0"/>
              <a:t> </a:t>
            </a:r>
            <a:r>
              <a:rPr lang="el-GR" altLang="ja-JP" dirty="0" err="1"/>
              <a:t>detention</a:t>
            </a:r>
            <a:r>
              <a:rPr lang="el-GR" altLang="ja-JP" dirty="0"/>
              <a:t> </a:t>
            </a:r>
            <a:r>
              <a:rPr lang="el-GR" altLang="ja-JP" dirty="0" err="1"/>
              <a:t>are</a:t>
            </a:r>
            <a:r>
              <a:rPr lang="el-GR" altLang="ja-JP" dirty="0"/>
              <a:t> </a:t>
            </a:r>
            <a:r>
              <a:rPr lang="el-GR" altLang="ja-JP" dirty="0" err="1"/>
              <a:t>examined</a:t>
            </a:r>
            <a:r>
              <a:rPr lang="el-GR" altLang="ja-JP" dirty="0"/>
              <a:t> </a:t>
            </a:r>
            <a:r>
              <a:rPr lang="el-GR" altLang="ja-JP" dirty="0" err="1"/>
              <a:t>by</a:t>
            </a:r>
            <a:r>
              <a:rPr lang="el-GR" altLang="ja-JP" dirty="0"/>
              <a:t> </a:t>
            </a:r>
            <a:r>
              <a:rPr lang="el-GR" altLang="ja-JP" dirty="0" err="1"/>
              <a:t>the</a:t>
            </a:r>
            <a:r>
              <a:rPr lang="el-GR" altLang="ja-JP" dirty="0"/>
              <a:t> </a:t>
            </a:r>
            <a:r>
              <a:rPr lang="el-GR" altLang="ja-JP" dirty="0" err="1"/>
              <a:t>President</a:t>
            </a:r>
            <a:r>
              <a:rPr lang="el-GR" altLang="ja-JP" dirty="0"/>
              <a:t> </a:t>
            </a:r>
            <a:r>
              <a:rPr lang="el-GR" altLang="ja-JP" dirty="0" err="1"/>
              <a:t>of</a:t>
            </a:r>
            <a:r>
              <a:rPr lang="el-GR" altLang="ja-JP" dirty="0"/>
              <a:t> </a:t>
            </a:r>
            <a:r>
              <a:rPr lang="el-GR" altLang="ja-JP" dirty="0" err="1"/>
              <a:t>the</a:t>
            </a:r>
            <a:r>
              <a:rPr lang="el-GR" altLang="ja-JP" dirty="0"/>
              <a:t> </a:t>
            </a:r>
            <a:r>
              <a:rPr lang="el-GR" altLang="ja-JP" dirty="0" err="1"/>
              <a:t>Administrative</a:t>
            </a:r>
            <a:r>
              <a:rPr lang="el-GR" altLang="ja-JP" dirty="0"/>
              <a:t> </a:t>
            </a:r>
            <a:r>
              <a:rPr lang="el-GR" altLang="ja-JP" dirty="0" err="1"/>
              <a:t>Court</a:t>
            </a:r>
            <a:r>
              <a:rPr lang="el-GR" altLang="ja-JP" dirty="0"/>
              <a:t>, </a:t>
            </a:r>
            <a:r>
              <a:rPr lang="el-GR" altLang="ja-JP" dirty="0" err="1"/>
              <a:t>whose</a:t>
            </a:r>
            <a:r>
              <a:rPr lang="el-GR" altLang="ja-JP" dirty="0"/>
              <a:t> </a:t>
            </a:r>
            <a:r>
              <a:rPr lang="el-GR" altLang="ja-JP" dirty="0" err="1"/>
              <a:t>decision</a:t>
            </a:r>
            <a:r>
              <a:rPr lang="el-GR" altLang="ja-JP" dirty="0"/>
              <a:t> </a:t>
            </a:r>
            <a:r>
              <a:rPr lang="el-GR" altLang="ja-JP" dirty="0" err="1"/>
              <a:t>is</a:t>
            </a:r>
            <a:r>
              <a:rPr lang="el-GR" altLang="ja-JP" dirty="0"/>
              <a:t> </a:t>
            </a:r>
            <a:r>
              <a:rPr lang="el-GR" altLang="ja-JP" dirty="0" err="1"/>
              <a:t>non</a:t>
            </a:r>
            <a:r>
              <a:rPr lang="el-GR" altLang="ja-JP" dirty="0"/>
              <a:t>-</a:t>
            </a:r>
            <a:r>
              <a:rPr lang="el-GR" altLang="ja-JP" dirty="0" err="1"/>
              <a:t>appealable</a:t>
            </a:r>
            <a:r>
              <a:rPr lang="el-GR" altLang="ja-JP" dirty="0"/>
              <a:t>. </a:t>
            </a:r>
            <a:r>
              <a:rPr lang="en-GB" altLang="ja-JP" dirty="0"/>
              <a:t>If so requested, the judge must hear the applicant or his representative or even order the hearing. The allegations put forth during the process must be substantiated immediately.  The judge shall decide on the lawfulness of the detention or the extension of it and issue immediately a judgement on the objection which must be stated briefly in the minutes. A copy of the minutes must be handed over immediately to the police authorities. </a:t>
            </a:r>
            <a:endParaRPr lang="el-GR" altLang="ja-JP" dirty="0"/>
          </a:p>
          <a:p>
            <a:pPr>
              <a:spcBef>
                <a:spcPct val="20000"/>
              </a:spcBef>
              <a:buFont typeface="Arial" pitchFamily="34" charset="0"/>
              <a:buChar char="•"/>
            </a:pPr>
            <a:endParaRPr lang="en-US" sz="1600" dirty="0"/>
          </a:p>
        </p:txBody>
      </p:sp>
      <p:sp>
        <p:nvSpPr>
          <p:cNvPr id="6" name="Content Placeholder 2"/>
          <p:cNvSpPr>
            <a:spLocks noGrp="1"/>
          </p:cNvSpPr>
          <p:nvPr>
            <p:ph idx="1"/>
          </p:nvPr>
        </p:nvSpPr>
        <p:spPr>
          <a:xfrm>
            <a:off x="457200" y="4199683"/>
            <a:ext cx="7710488" cy="1749425"/>
          </a:xfrm>
        </p:spPr>
        <p:txBody>
          <a:bodyPr rtlCol="0">
            <a:normAutofit/>
          </a:bodyPr>
          <a:lstStyle/>
          <a:p>
            <a:pPr marL="0" indent="0" algn="just" eaLnBrk="1" fontAlgn="auto" hangingPunct="1">
              <a:spcAft>
                <a:spcPts val="0"/>
              </a:spcAft>
              <a:buFont typeface="Arial"/>
              <a:buNone/>
              <a:defRPr/>
            </a:pPr>
            <a:r>
              <a:rPr lang="el-GR" sz="1800" b="1" dirty="0" smtClean="0">
                <a:solidFill>
                  <a:schemeClr val="accent5">
                    <a:lumMod val="50000"/>
                  </a:schemeClr>
                </a:solidFill>
                <a:ea typeface="+mn-ea"/>
                <a:cs typeface="+mn-cs"/>
              </a:rPr>
              <a:t>4.  </a:t>
            </a:r>
            <a:r>
              <a:rPr lang="en-US" sz="1800" b="1" dirty="0" smtClean="0">
                <a:solidFill>
                  <a:schemeClr val="accent5">
                    <a:lumMod val="50000"/>
                  </a:schemeClr>
                </a:solidFill>
                <a:ea typeface="+mn-ea"/>
                <a:cs typeface="+mn-cs"/>
              </a:rPr>
              <a:t>Legal aid</a:t>
            </a:r>
            <a:endParaRPr lang="el-GR" sz="1800" b="1" dirty="0" smtClean="0">
              <a:solidFill>
                <a:schemeClr val="accent5">
                  <a:lumMod val="50000"/>
                </a:schemeClr>
              </a:solidFill>
              <a:ea typeface="+mn-ea"/>
              <a:cs typeface="+mn-cs"/>
            </a:endParaRPr>
          </a:p>
          <a:p>
            <a:pPr marL="0" indent="0" algn="just" eaLnBrk="1" fontAlgn="auto" hangingPunct="1">
              <a:spcAft>
                <a:spcPts val="0"/>
              </a:spcAft>
              <a:buFont typeface="Arial"/>
              <a:buNone/>
              <a:defRPr/>
            </a:pPr>
            <a:r>
              <a:rPr lang="el-GR" sz="1800" dirty="0" err="1" smtClean="0">
                <a:ea typeface="+mn-ea"/>
                <a:cs typeface="+mn-cs"/>
              </a:rPr>
              <a:t>Detainees</a:t>
            </a:r>
            <a:r>
              <a:rPr lang="el-GR" sz="1800" dirty="0" smtClean="0">
                <a:ea typeface="+mn-ea"/>
                <a:cs typeface="+mn-cs"/>
              </a:rPr>
              <a:t> </a:t>
            </a:r>
            <a:r>
              <a:rPr lang="el-GR" sz="1800" dirty="0">
                <a:ea typeface="+mn-ea"/>
                <a:cs typeface="+mn-cs"/>
              </a:rPr>
              <a:t>who are applicants for international protection shall be </a:t>
            </a:r>
            <a:r>
              <a:rPr lang="el-GR" sz="1800" dirty="0" smtClean="0">
                <a:ea typeface="+mn-ea"/>
                <a:cs typeface="+mn-cs"/>
              </a:rPr>
              <a:t>entitled</a:t>
            </a:r>
            <a:r>
              <a:rPr lang="fr-FR" sz="1800" dirty="0" smtClean="0">
                <a:ea typeface="+mn-ea"/>
                <a:cs typeface="+mn-cs"/>
              </a:rPr>
              <a:t> </a:t>
            </a:r>
            <a:r>
              <a:rPr lang="el-GR" sz="1800" dirty="0" smtClean="0">
                <a:ea typeface="+mn-ea"/>
                <a:cs typeface="+mn-cs"/>
              </a:rPr>
              <a:t>to </a:t>
            </a:r>
            <a:r>
              <a:rPr lang="el-GR" sz="1800" dirty="0">
                <a:ea typeface="+mn-ea"/>
                <a:cs typeface="+mn-cs"/>
              </a:rPr>
              <a:t>free legal assistance and representation to challenge the detention </a:t>
            </a:r>
            <a:r>
              <a:rPr lang="el-GR" sz="1800" dirty="0" smtClean="0">
                <a:ea typeface="+mn-ea"/>
                <a:cs typeface="+mn-cs"/>
              </a:rPr>
              <a:t>order</a:t>
            </a:r>
            <a:r>
              <a:rPr lang="fr-FR" sz="1800" dirty="0" smtClean="0">
                <a:ea typeface="+mn-ea"/>
                <a:cs typeface="+mn-cs"/>
              </a:rPr>
              <a:t> </a:t>
            </a:r>
            <a:r>
              <a:rPr lang="el-GR" sz="1800" dirty="0" smtClean="0">
                <a:ea typeface="+mn-ea"/>
                <a:cs typeface="+mn-cs"/>
              </a:rPr>
              <a:t>according </a:t>
            </a:r>
            <a:r>
              <a:rPr lang="el-GR" sz="1800" dirty="0">
                <a:ea typeface="+mn-ea"/>
                <a:cs typeface="+mn-cs"/>
              </a:rPr>
              <a:t>to the provisions valid for third country nationals in detention (provisions set in law 3226/</a:t>
            </a:r>
            <a:r>
              <a:rPr lang="el-GR" sz="1800" dirty="0" smtClean="0">
                <a:ea typeface="+mn-ea"/>
                <a:cs typeface="+mn-cs"/>
              </a:rPr>
              <a:t>2004</a:t>
            </a:r>
            <a:r>
              <a:rPr lang="fr-FR" sz="1800" dirty="0" smtClean="0">
                <a:ea typeface="+mn-ea"/>
                <a:cs typeface="+mn-cs"/>
              </a:rPr>
              <a:t> </a:t>
            </a:r>
            <a:r>
              <a:rPr lang="el-GR" sz="1800" dirty="0" smtClean="0">
                <a:ea typeface="+mn-ea"/>
                <a:cs typeface="+mn-cs"/>
              </a:rPr>
              <a:t>apply </a:t>
            </a:r>
            <a:r>
              <a:rPr lang="el-GR" sz="1800" dirty="0">
                <a:ea typeface="+mn-ea"/>
                <a:cs typeface="+mn-cs"/>
              </a:rPr>
              <a:t>accordingly).</a:t>
            </a:r>
          </a:p>
          <a:p>
            <a:pPr eaLnBrk="1" fontAlgn="auto" hangingPunct="1">
              <a:spcAft>
                <a:spcPts val="0"/>
              </a:spcAft>
              <a:buFont typeface="Arial"/>
              <a:buChar char="•"/>
              <a:defRPr/>
            </a:pPr>
            <a:endParaRPr lang="en-US" sz="1600" dirty="0">
              <a:ea typeface="+mn-ea"/>
              <a:cs typeface="+mn-cs"/>
            </a:endParaRPr>
          </a:p>
        </p:txBody>
      </p:sp>
      <p:pic>
        <p:nvPicPr>
          <p:cNvPr id="117763" name="6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388" y="1091664"/>
            <a:ext cx="7780950" cy="3360145"/>
          </a:xfrm>
        </p:spPr>
        <p:txBody>
          <a:bodyPr>
            <a:normAutofit/>
          </a:bodyPr>
          <a:lstStyle/>
          <a:p>
            <a:pPr marL="0" indent="0" algn="just" eaLnBrk="1" hangingPunct="1">
              <a:lnSpc>
                <a:spcPct val="90000"/>
              </a:lnSpc>
              <a:buFont typeface="Arial" pitchFamily="34" charset="0"/>
              <a:buNone/>
            </a:pPr>
            <a:r>
              <a:rPr lang="fr-FR" sz="1800" b="1" dirty="0" smtClean="0">
                <a:solidFill>
                  <a:srgbClr val="0070C0"/>
                </a:solidFill>
              </a:rPr>
              <a:t>F. A</a:t>
            </a:r>
            <a:r>
              <a:rPr lang="el-GR" sz="1800" b="1" dirty="0" err="1" smtClean="0">
                <a:solidFill>
                  <a:srgbClr val="0070C0"/>
                </a:solidFill>
              </a:rPr>
              <a:t>cceleration</a:t>
            </a:r>
            <a:r>
              <a:rPr lang="el-GR" sz="1800" b="1" dirty="0" smtClean="0">
                <a:solidFill>
                  <a:srgbClr val="0070C0"/>
                </a:solidFill>
              </a:rPr>
              <a:t> </a:t>
            </a:r>
            <a:r>
              <a:rPr lang="el-GR" sz="1800" b="1" dirty="0" err="1" smtClean="0">
                <a:solidFill>
                  <a:srgbClr val="0070C0"/>
                </a:solidFill>
              </a:rPr>
              <a:t>of</a:t>
            </a:r>
            <a:r>
              <a:rPr lang="fr-FR" sz="1800" b="1" dirty="0" smtClean="0">
                <a:solidFill>
                  <a:srgbClr val="0070C0"/>
                </a:solidFill>
              </a:rPr>
              <a:t> </a:t>
            </a:r>
            <a:r>
              <a:rPr lang="el-GR" sz="1800" b="1" dirty="0" err="1" smtClean="0">
                <a:solidFill>
                  <a:srgbClr val="0070C0"/>
                </a:solidFill>
              </a:rPr>
              <a:t>asylum</a:t>
            </a:r>
            <a:r>
              <a:rPr lang="el-GR" sz="1800" b="1" dirty="0" smtClean="0">
                <a:solidFill>
                  <a:srgbClr val="0070C0"/>
                </a:solidFill>
              </a:rPr>
              <a:t> </a:t>
            </a:r>
            <a:r>
              <a:rPr lang="el-GR" sz="1800" b="1" dirty="0" err="1" smtClean="0">
                <a:solidFill>
                  <a:srgbClr val="0070C0"/>
                </a:solidFill>
              </a:rPr>
              <a:t>procedure</a:t>
            </a:r>
            <a:r>
              <a:rPr lang="el-GR" sz="1800" b="1" dirty="0" smtClean="0">
                <a:solidFill>
                  <a:srgbClr val="0070C0"/>
                </a:solidFill>
              </a:rPr>
              <a:t> </a:t>
            </a:r>
          </a:p>
          <a:p>
            <a:pPr marL="0" indent="0" algn="just" eaLnBrk="1" hangingPunct="1">
              <a:lnSpc>
                <a:spcPct val="90000"/>
              </a:lnSpc>
              <a:buFont typeface="Arial" pitchFamily="34" charset="0"/>
              <a:buNone/>
            </a:pPr>
            <a:endParaRPr lang="el-GR" sz="1800" b="1" dirty="0" smtClean="0">
              <a:solidFill>
                <a:srgbClr val="0070C0"/>
              </a:solidFill>
            </a:endParaRPr>
          </a:p>
          <a:p>
            <a:pPr marL="0" indent="0" algn="just" eaLnBrk="1" hangingPunct="1">
              <a:lnSpc>
                <a:spcPct val="90000"/>
              </a:lnSpc>
              <a:buFont typeface="Arial" pitchFamily="34" charset="0"/>
              <a:buNone/>
            </a:pPr>
            <a:r>
              <a:rPr lang="el-GR" sz="1800" dirty="0" err="1" smtClean="0"/>
              <a:t>The</a:t>
            </a:r>
            <a:r>
              <a:rPr lang="el-GR" sz="1800" dirty="0" smtClean="0"/>
              <a:t> </a:t>
            </a:r>
            <a:r>
              <a:rPr lang="el-GR" sz="1800" dirty="0" err="1" smtClean="0"/>
              <a:t>detention</a:t>
            </a:r>
            <a:r>
              <a:rPr lang="el-GR" sz="1800" dirty="0" smtClean="0"/>
              <a:t> </a:t>
            </a:r>
            <a:r>
              <a:rPr lang="el-GR" sz="1800" dirty="0" err="1" smtClean="0"/>
              <a:t>of</a:t>
            </a:r>
            <a:r>
              <a:rPr lang="el-GR" sz="1800" dirty="0" smtClean="0"/>
              <a:t> </a:t>
            </a:r>
            <a:r>
              <a:rPr lang="el-GR" sz="1800" dirty="0" err="1" smtClean="0"/>
              <a:t>an</a:t>
            </a:r>
            <a:r>
              <a:rPr lang="el-GR" sz="1800" dirty="0" smtClean="0"/>
              <a:t> </a:t>
            </a:r>
            <a:r>
              <a:rPr lang="el-GR" sz="1800" dirty="0" err="1" smtClean="0"/>
              <a:t>applicant</a:t>
            </a:r>
            <a:r>
              <a:rPr lang="el-GR" sz="1800" dirty="0" smtClean="0"/>
              <a:t> </a:t>
            </a:r>
            <a:r>
              <a:rPr lang="el-GR" sz="1800" dirty="0" err="1" smtClean="0"/>
              <a:t>constitutes</a:t>
            </a:r>
            <a:r>
              <a:rPr lang="el-GR" sz="1800" dirty="0" smtClean="0"/>
              <a:t> a </a:t>
            </a:r>
            <a:r>
              <a:rPr lang="el-GR" sz="1800" dirty="0" err="1" smtClean="0"/>
              <a:t>reason</a:t>
            </a:r>
            <a:r>
              <a:rPr lang="el-GR" sz="1800" dirty="0" smtClean="0"/>
              <a:t> </a:t>
            </a:r>
            <a:r>
              <a:rPr lang="el-GR" sz="1800" dirty="0" err="1" smtClean="0"/>
              <a:t>for</a:t>
            </a:r>
            <a:r>
              <a:rPr lang="el-GR" sz="1800" dirty="0" smtClean="0"/>
              <a:t> </a:t>
            </a:r>
            <a:r>
              <a:rPr lang="el-GR" sz="1800" dirty="0" err="1" smtClean="0"/>
              <a:t>the</a:t>
            </a:r>
            <a:r>
              <a:rPr lang="el-GR" sz="1800" dirty="0" smtClean="0"/>
              <a:t> </a:t>
            </a:r>
            <a:r>
              <a:rPr lang="el-GR" sz="1800" dirty="0" err="1" smtClean="0"/>
              <a:t>acceleration</a:t>
            </a:r>
            <a:r>
              <a:rPr lang="el-GR" sz="1800" dirty="0" smtClean="0"/>
              <a:t> </a:t>
            </a:r>
            <a:r>
              <a:rPr lang="el-GR" sz="1800" dirty="0" err="1" smtClean="0"/>
              <a:t>of</a:t>
            </a:r>
            <a:r>
              <a:rPr lang="el-GR" sz="1800" dirty="0" smtClean="0"/>
              <a:t> </a:t>
            </a:r>
            <a:r>
              <a:rPr lang="el-GR" sz="1800" dirty="0" err="1" smtClean="0"/>
              <a:t>the</a:t>
            </a:r>
            <a:r>
              <a:rPr lang="el-GR" sz="1800" dirty="0" smtClean="0"/>
              <a:t> </a:t>
            </a:r>
            <a:r>
              <a:rPr lang="el-GR" sz="1800" dirty="0" err="1" smtClean="0"/>
              <a:t>asylum</a:t>
            </a:r>
            <a:r>
              <a:rPr lang="el-GR" sz="1800" dirty="0" smtClean="0"/>
              <a:t> </a:t>
            </a:r>
            <a:r>
              <a:rPr lang="el-GR" sz="1800" dirty="0" err="1" smtClean="0"/>
              <a:t>procedure</a:t>
            </a:r>
            <a:r>
              <a:rPr lang="el-GR" sz="1800" dirty="0" smtClean="0"/>
              <a:t>, </a:t>
            </a:r>
            <a:r>
              <a:rPr lang="el-GR" sz="1800" dirty="0" err="1" smtClean="0"/>
              <a:t>taking</a:t>
            </a:r>
            <a:r>
              <a:rPr lang="el-GR" sz="1800" dirty="0" smtClean="0"/>
              <a:t> </a:t>
            </a:r>
            <a:r>
              <a:rPr lang="el-GR" sz="1800" dirty="0" err="1" smtClean="0"/>
              <a:t>into</a:t>
            </a:r>
            <a:r>
              <a:rPr lang="el-GR" sz="1800" dirty="0" smtClean="0"/>
              <a:t> </a:t>
            </a:r>
            <a:r>
              <a:rPr lang="el-GR" sz="1800" dirty="0" err="1" smtClean="0"/>
              <a:t>account</a:t>
            </a:r>
            <a:r>
              <a:rPr lang="el-GR" sz="1800" dirty="0" smtClean="0"/>
              <a:t> </a:t>
            </a:r>
            <a:r>
              <a:rPr lang="el-GR" sz="1800" dirty="0" err="1" smtClean="0"/>
              <a:t>possible</a:t>
            </a:r>
            <a:r>
              <a:rPr lang="el-GR" sz="1800" dirty="0" smtClean="0"/>
              <a:t> </a:t>
            </a:r>
            <a:r>
              <a:rPr lang="el-GR" sz="1800" dirty="0" err="1" smtClean="0"/>
              <a:t>shortages</a:t>
            </a:r>
            <a:r>
              <a:rPr lang="el-GR" sz="1800" dirty="0" smtClean="0"/>
              <a:t> </a:t>
            </a:r>
            <a:r>
              <a:rPr lang="el-GR" sz="1800" dirty="0" err="1" smtClean="0"/>
              <a:t>in</a:t>
            </a:r>
            <a:r>
              <a:rPr lang="el-GR" sz="1800" dirty="0" smtClean="0"/>
              <a:t> </a:t>
            </a:r>
            <a:r>
              <a:rPr lang="el-GR" sz="1800" dirty="0" err="1" smtClean="0"/>
              <a:t>adequate</a:t>
            </a:r>
            <a:r>
              <a:rPr lang="el-GR" sz="1800" dirty="0" smtClean="0"/>
              <a:t> </a:t>
            </a:r>
            <a:r>
              <a:rPr lang="el-GR" sz="1800" dirty="0" err="1" smtClean="0"/>
              <a:t>premises</a:t>
            </a:r>
            <a:r>
              <a:rPr lang="el-GR" sz="1800" dirty="0" smtClean="0"/>
              <a:t> </a:t>
            </a:r>
            <a:r>
              <a:rPr lang="el-GR" sz="1800" dirty="0" err="1" smtClean="0"/>
              <a:t>and</a:t>
            </a:r>
            <a:r>
              <a:rPr lang="el-GR" sz="1800" dirty="0" smtClean="0"/>
              <a:t> </a:t>
            </a:r>
            <a:r>
              <a:rPr lang="el-GR" sz="1800" dirty="0" err="1" smtClean="0"/>
              <a:t>the</a:t>
            </a:r>
            <a:r>
              <a:rPr lang="el-GR" sz="1800" dirty="0" smtClean="0"/>
              <a:t> </a:t>
            </a:r>
            <a:r>
              <a:rPr lang="el-GR" sz="1800" dirty="0" err="1" smtClean="0"/>
              <a:t>difficulties</a:t>
            </a:r>
            <a:r>
              <a:rPr lang="el-GR" sz="1800" dirty="0" smtClean="0"/>
              <a:t> </a:t>
            </a:r>
            <a:r>
              <a:rPr lang="el-GR" sz="1800" dirty="0" err="1" smtClean="0"/>
              <a:t>in</a:t>
            </a:r>
            <a:r>
              <a:rPr lang="el-GR" sz="1800" dirty="0" smtClean="0"/>
              <a:t> </a:t>
            </a:r>
            <a:r>
              <a:rPr lang="el-GR" sz="1800" dirty="0" err="1" smtClean="0"/>
              <a:t>ensuring</a:t>
            </a:r>
            <a:r>
              <a:rPr lang="el-GR" sz="1800" dirty="0" smtClean="0"/>
              <a:t> </a:t>
            </a:r>
            <a:r>
              <a:rPr lang="el-GR" sz="1800" dirty="0" err="1" smtClean="0"/>
              <a:t>decent</a:t>
            </a:r>
            <a:r>
              <a:rPr lang="el-GR" sz="1800" dirty="0" smtClean="0"/>
              <a:t> </a:t>
            </a:r>
            <a:r>
              <a:rPr lang="el-GR" sz="1800" dirty="0" err="1" smtClean="0"/>
              <a:t>living</a:t>
            </a:r>
            <a:r>
              <a:rPr lang="el-GR" sz="1800" dirty="0" smtClean="0"/>
              <a:t> </a:t>
            </a:r>
            <a:r>
              <a:rPr lang="el-GR" sz="1800" dirty="0" err="1" smtClean="0"/>
              <a:t>conditions</a:t>
            </a:r>
            <a:r>
              <a:rPr lang="el-GR" sz="1800" dirty="0" smtClean="0"/>
              <a:t> </a:t>
            </a:r>
            <a:r>
              <a:rPr lang="el-GR" sz="1800" dirty="0" err="1" smtClean="0"/>
              <a:t>for</a:t>
            </a:r>
            <a:r>
              <a:rPr lang="el-GR" sz="1800" dirty="0" smtClean="0"/>
              <a:t> </a:t>
            </a:r>
            <a:r>
              <a:rPr lang="el-GR" sz="1800" dirty="0" err="1" smtClean="0"/>
              <a:t>detainees</a:t>
            </a:r>
            <a:r>
              <a:rPr lang="el-GR" sz="1800" dirty="0" smtClean="0"/>
              <a:t>. </a:t>
            </a:r>
            <a:r>
              <a:rPr lang="el-GR" sz="1800" dirty="0" err="1" smtClean="0"/>
              <a:t>These</a:t>
            </a:r>
            <a:r>
              <a:rPr lang="el-GR" sz="1800" dirty="0" smtClean="0"/>
              <a:t> </a:t>
            </a:r>
            <a:r>
              <a:rPr lang="el-GR" sz="1800" dirty="0" err="1" smtClean="0"/>
              <a:t>difficulties</a:t>
            </a:r>
            <a:r>
              <a:rPr lang="el-GR" sz="1800" dirty="0" smtClean="0"/>
              <a:t>, </a:t>
            </a:r>
            <a:r>
              <a:rPr lang="el-GR" sz="1800" dirty="0" err="1" smtClean="0"/>
              <a:t>as</a:t>
            </a:r>
            <a:r>
              <a:rPr lang="el-GR" sz="1800" dirty="0" smtClean="0"/>
              <a:t> </a:t>
            </a:r>
            <a:r>
              <a:rPr lang="el-GR" sz="1800" dirty="0" err="1" smtClean="0"/>
              <a:t>well</a:t>
            </a:r>
            <a:r>
              <a:rPr lang="el-GR" sz="1800" dirty="0" smtClean="0"/>
              <a:t> </a:t>
            </a:r>
            <a:r>
              <a:rPr lang="el-GR" sz="1800" dirty="0" err="1" smtClean="0"/>
              <a:t>as</a:t>
            </a:r>
            <a:r>
              <a:rPr lang="el-GR" sz="1800" dirty="0" smtClean="0"/>
              <a:t> </a:t>
            </a:r>
            <a:r>
              <a:rPr lang="el-GR" sz="1800" dirty="0" err="1" smtClean="0"/>
              <a:t>the</a:t>
            </a:r>
            <a:r>
              <a:rPr lang="el-GR" sz="1800" dirty="0" smtClean="0"/>
              <a:t> </a:t>
            </a:r>
            <a:r>
              <a:rPr lang="el-GR" sz="1800" dirty="0" err="1" smtClean="0"/>
              <a:t>vulnerability</a:t>
            </a:r>
            <a:r>
              <a:rPr lang="el-GR" sz="1800" dirty="0" smtClean="0"/>
              <a:t> </a:t>
            </a:r>
            <a:r>
              <a:rPr lang="el-GR" sz="1800" dirty="0" err="1" smtClean="0"/>
              <a:t>of</a:t>
            </a:r>
            <a:r>
              <a:rPr lang="el-GR" sz="1800" dirty="0" smtClean="0"/>
              <a:t> </a:t>
            </a:r>
            <a:r>
              <a:rPr lang="el-GR" sz="1800" dirty="0" err="1" smtClean="0"/>
              <a:t>applicants</a:t>
            </a:r>
            <a:r>
              <a:rPr lang="el-GR" sz="1800" dirty="0" smtClean="0"/>
              <a:t>, </a:t>
            </a:r>
            <a:r>
              <a:rPr lang="el-GR" sz="1800" dirty="0" err="1" smtClean="0"/>
              <a:t>shall</a:t>
            </a:r>
            <a:r>
              <a:rPr lang="el-GR" sz="1800" dirty="0" smtClean="0"/>
              <a:t> </a:t>
            </a:r>
            <a:r>
              <a:rPr lang="el-GR" sz="1800" dirty="0" err="1" smtClean="0"/>
              <a:t>be</a:t>
            </a:r>
            <a:r>
              <a:rPr lang="el-GR" sz="1800" dirty="0" smtClean="0"/>
              <a:t> </a:t>
            </a:r>
            <a:r>
              <a:rPr lang="el-GR" sz="1800" dirty="0" err="1" smtClean="0"/>
              <a:t>taken</a:t>
            </a:r>
            <a:r>
              <a:rPr lang="el-GR" sz="1800" dirty="0" smtClean="0"/>
              <a:t> </a:t>
            </a:r>
            <a:r>
              <a:rPr lang="el-GR" sz="1800" dirty="0" err="1" smtClean="0"/>
              <a:t>into</a:t>
            </a:r>
            <a:r>
              <a:rPr lang="el-GR" sz="1800" dirty="0" smtClean="0"/>
              <a:t> </a:t>
            </a:r>
            <a:r>
              <a:rPr lang="el-GR" sz="1800" dirty="0" err="1" smtClean="0"/>
              <a:t>account</a:t>
            </a:r>
            <a:r>
              <a:rPr lang="el-GR" sz="1800" dirty="0" smtClean="0"/>
              <a:t> </a:t>
            </a:r>
            <a:r>
              <a:rPr lang="el-GR" sz="1800" dirty="0" err="1" smtClean="0"/>
              <a:t>when</a:t>
            </a:r>
            <a:r>
              <a:rPr lang="el-GR" sz="1800" dirty="0" smtClean="0"/>
              <a:t> </a:t>
            </a:r>
            <a:r>
              <a:rPr lang="el-GR" sz="1800" dirty="0" err="1" smtClean="0"/>
              <a:t>deciding</a:t>
            </a:r>
            <a:r>
              <a:rPr lang="el-GR" sz="1800" dirty="0" smtClean="0"/>
              <a:t> </a:t>
            </a:r>
            <a:r>
              <a:rPr lang="el-GR" sz="1800" dirty="0" err="1" smtClean="0"/>
              <a:t>to</a:t>
            </a:r>
            <a:r>
              <a:rPr lang="el-GR" sz="1800" dirty="0" smtClean="0"/>
              <a:t> </a:t>
            </a:r>
            <a:r>
              <a:rPr lang="el-GR" sz="1800" dirty="0" err="1" smtClean="0"/>
              <a:t>detain</a:t>
            </a:r>
            <a:r>
              <a:rPr lang="el-GR" sz="1800" dirty="0" smtClean="0"/>
              <a:t> </a:t>
            </a:r>
            <a:r>
              <a:rPr lang="el-GR" sz="1800" dirty="0" err="1" smtClean="0"/>
              <a:t>or</a:t>
            </a:r>
            <a:r>
              <a:rPr lang="el-GR" sz="1800" dirty="0" smtClean="0"/>
              <a:t> </a:t>
            </a:r>
            <a:r>
              <a:rPr lang="el-GR" sz="1800" dirty="0" err="1" smtClean="0"/>
              <a:t>to</a:t>
            </a:r>
            <a:r>
              <a:rPr lang="el-GR" sz="1800" dirty="0" smtClean="0"/>
              <a:t> </a:t>
            </a:r>
            <a:r>
              <a:rPr lang="el-GR" sz="1800" dirty="0" err="1" smtClean="0"/>
              <a:t>prolong</a:t>
            </a:r>
            <a:r>
              <a:rPr lang="el-GR" sz="1800" dirty="0" smtClean="0"/>
              <a:t> </a:t>
            </a:r>
            <a:r>
              <a:rPr lang="el-GR" sz="1800" dirty="0" err="1" smtClean="0"/>
              <a:t>detention</a:t>
            </a:r>
            <a:r>
              <a:rPr lang="el-GR" sz="1800" dirty="0" smtClean="0"/>
              <a:t>. </a:t>
            </a:r>
            <a:r>
              <a:rPr lang="el-GR" sz="1800" dirty="0" err="1" smtClean="0"/>
              <a:t>When</a:t>
            </a:r>
            <a:r>
              <a:rPr lang="el-GR" sz="1800" dirty="0" smtClean="0"/>
              <a:t> </a:t>
            </a:r>
            <a:r>
              <a:rPr lang="el-GR" sz="1800" dirty="0" err="1" smtClean="0"/>
              <a:t>an</a:t>
            </a:r>
            <a:r>
              <a:rPr lang="el-GR" sz="1800" dirty="0" smtClean="0"/>
              <a:t> </a:t>
            </a:r>
            <a:r>
              <a:rPr lang="el-GR" sz="1800" dirty="0" err="1" smtClean="0"/>
              <a:t>alien</a:t>
            </a:r>
            <a:r>
              <a:rPr lang="el-GR" sz="1800" dirty="0" smtClean="0"/>
              <a:t> </a:t>
            </a:r>
            <a:r>
              <a:rPr lang="el-GR" sz="1800" dirty="0" err="1" smtClean="0"/>
              <a:t>or</a:t>
            </a:r>
            <a:r>
              <a:rPr lang="el-GR" sz="1800" dirty="0" smtClean="0"/>
              <a:t> </a:t>
            </a:r>
            <a:r>
              <a:rPr lang="el-GR" sz="1800" dirty="0" err="1" smtClean="0"/>
              <a:t>stateless</a:t>
            </a:r>
            <a:r>
              <a:rPr lang="el-GR" sz="1800" dirty="0" smtClean="0"/>
              <a:t> </a:t>
            </a:r>
            <a:r>
              <a:rPr lang="el-GR" sz="1800" dirty="0" err="1" smtClean="0"/>
              <a:t>person</a:t>
            </a:r>
            <a:r>
              <a:rPr lang="el-GR" sz="1800" dirty="0" smtClean="0"/>
              <a:t> </a:t>
            </a:r>
            <a:r>
              <a:rPr lang="el-GR" sz="1800" dirty="0" err="1" smtClean="0"/>
              <a:t>applies</a:t>
            </a:r>
            <a:r>
              <a:rPr lang="el-GR" sz="1800" dirty="0" smtClean="0"/>
              <a:t> </a:t>
            </a:r>
            <a:r>
              <a:rPr lang="el-GR" sz="1800" dirty="0" err="1" smtClean="0"/>
              <a:t>for</a:t>
            </a:r>
            <a:r>
              <a:rPr lang="el-GR" sz="1800" dirty="0" smtClean="0"/>
              <a:t> </a:t>
            </a:r>
            <a:r>
              <a:rPr lang="el-GR" sz="1800" dirty="0" err="1" smtClean="0"/>
              <a:t>international</a:t>
            </a:r>
            <a:r>
              <a:rPr lang="el-GR" sz="1800" dirty="0" smtClean="0"/>
              <a:t> </a:t>
            </a:r>
            <a:r>
              <a:rPr lang="el-GR" sz="1800" dirty="0" err="1" smtClean="0"/>
              <a:t>protection</a:t>
            </a:r>
            <a:r>
              <a:rPr lang="el-GR" sz="1800" dirty="0" smtClean="0"/>
              <a:t> </a:t>
            </a:r>
            <a:r>
              <a:rPr lang="el-GR" sz="1800" dirty="0" err="1" smtClean="0"/>
              <a:t>while</a:t>
            </a:r>
            <a:r>
              <a:rPr lang="el-GR" sz="1800" dirty="0" smtClean="0"/>
              <a:t> </a:t>
            </a:r>
            <a:r>
              <a:rPr lang="el-GR" sz="1800" dirty="0" err="1" smtClean="0"/>
              <a:t>in</a:t>
            </a:r>
            <a:r>
              <a:rPr lang="el-GR" sz="1800" dirty="0" smtClean="0"/>
              <a:t> </a:t>
            </a:r>
            <a:r>
              <a:rPr lang="el-GR" sz="1800" dirty="0" err="1" smtClean="0"/>
              <a:t>detention</a:t>
            </a:r>
            <a:r>
              <a:rPr lang="el-GR" sz="1800" dirty="0" smtClean="0"/>
              <a:t>, </a:t>
            </a:r>
            <a:r>
              <a:rPr lang="el-GR" sz="1800" dirty="0" err="1" smtClean="0"/>
              <a:t>the</a:t>
            </a:r>
            <a:r>
              <a:rPr lang="el-GR" sz="1800" dirty="0" smtClean="0"/>
              <a:t> </a:t>
            </a:r>
            <a:r>
              <a:rPr lang="el-GR" sz="1800" dirty="0" err="1" smtClean="0"/>
              <a:t>Head</a:t>
            </a:r>
            <a:r>
              <a:rPr lang="el-GR" sz="1800" dirty="0" smtClean="0"/>
              <a:t> </a:t>
            </a:r>
            <a:r>
              <a:rPr lang="el-GR" sz="1800" dirty="0" err="1" smtClean="0"/>
              <a:t>of</a:t>
            </a:r>
            <a:r>
              <a:rPr lang="el-GR" sz="1800" dirty="0" smtClean="0"/>
              <a:t> </a:t>
            </a:r>
            <a:r>
              <a:rPr lang="el-GR" sz="1800" dirty="0" err="1" smtClean="0"/>
              <a:t>the</a:t>
            </a:r>
            <a:r>
              <a:rPr lang="el-GR" sz="1800" dirty="0" smtClean="0"/>
              <a:t> </a:t>
            </a:r>
            <a:r>
              <a:rPr lang="el-GR" sz="1800" dirty="0" err="1" smtClean="0"/>
              <a:t>competent</a:t>
            </a:r>
            <a:r>
              <a:rPr lang="el-GR" sz="1800" dirty="0" smtClean="0"/>
              <a:t> </a:t>
            </a:r>
            <a:r>
              <a:rPr lang="el-GR" sz="1800" dirty="0" err="1" smtClean="0"/>
              <a:t>Receiving</a:t>
            </a:r>
            <a:r>
              <a:rPr lang="el-GR" sz="1800" dirty="0" smtClean="0"/>
              <a:t> </a:t>
            </a:r>
            <a:r>
              <a:rPr lang="el-GR" sz="1800" dirty="0" err="1" smtClean="0"/>
              <a:t>Authority</a:t>
            </a:r>
            <a:r>
              <a:rPr lang="el-GR" sz="1800" dirty="0" smtClean="0"/>
              <a:t> </a:t>
            </a:r>
            <a:r>
              <a:rPr lang="el-GR" sz="1800" dirty="0" err="1" smtClean="0"/>
              <a:t>and</a:t>
            </a:r>
            <a:r>
              <a:rPr lang="el-GR" sz="1800" dirty="0" smtClean="0"/>
              <a:t>/</a:t>
            </a:r>
            <a:r>
              <a:rPr lang="el-GR" sz="1800" dirty="0" err="1" smtClean="0"/>
              <a:t>or</a:t>
            </a:r>
            <a:r>
              <a:rPr lang="el-GR" sz="1800" dirty="0" smtClean="0"/>
              <a:t> </a:t>
            </a:r>
            <a:r>
              <a:rPr lang="el-GR" sz="1800" dirty="0" err="1" smtClean="0"/>
              <a:t>the</a:t>
            </a:r>
            <a:r>
              <a:rPr lang="el-GR" sz="1800" dirty="0" smtClean="0"/>
              <a:t> </a:t>
            </a:r>
            <a:r>
              <a:rPr lang="el-GR" sz="1800" dirty="0" err="1" smtClean="0"/>
              <a:t>Administrative</a:t>
            </a:r>
            <a:r>
              <a:rPr lang="el-GR" sz="1800" dirty="0" smtClean="0"/>
              <a:t> </a:t>
            </a:r>
            <a:r>
              <a:rPr lang="el-GR" sz="1800" dirty="0" err="1" smtClean="0"/>
              <a:t>Director</a:t>
            </a:r>
            <a:r>
              <a:rPr lang="el-GR" sz="1800" dirty="0" smtClean="0"/>
              <a:t> </a:t>
            </a:r>
            <a:r>
              <a:rPr lang="el-GR" sz="1800" dirty="0" err="1" smtClean="0"/>
              <a:t>of</a:t>
            </a:r>
            <a:r>
              <a:rPr lang="el-GR" sz="1800" dirty="0" smtClean="0"/>
              <a:t> </a:t>
            </a:r>
            <a:r>
              <a:rPr lang="el-GR" sz="1800" dirty="0" err="1" smtClean="0"/>
              <a:t>the</a:t>
            </a:r>
            <a:r>
              <a:rPr lang="el-GR" sz="1800" dirty="0" smtClean="0"/>
              <a:t> </a:t>
            </a:r>
            <a:r>
              <a:rPr lang="el-GR" sz="1800" dirty="0" err="1" smtClean="0"/>
              <a:t>Appeals</a:t>
            </a:r>
            <a:r>
              <a:rPr lang="el-GR" sz="1800" dirty="0" smtClean="0"/>
              <a:t> </a:t>
            </a:r>
            <a:r>
              <a:rPr lang="el-GR" sz="1800" dirty="0" err="1" smtClean="0"/>
              <a:t>Authority</a:t>
            </a:r>
            <a:r>
              <a:rPr lang="el-GR" sz="1800" dirty="0" smtClean="0"/>
              <a:t> </a:t>
            </a:r>
            <a:r>
              <a:rPr lang="el-GR" sz="1800" dirty="0" err="1" smtClean="0"/>
              <a:t>shall</a:t>
            </a:r>
            <a:r>
              <a:rPr lang="el-GR" sz="1800" dirty="0" smtClean="0"/>
              <a:t> </a:t>
            </a:r>
            <a:r>
              <a:rPr lang="el-GR" sz="1800" dirty="0" err="1" smtClean="0"/>
              <a:t>be</a:t>
            </a:r>
            <a:r>
              <a:rPr lang="el-GR" sz="1800" dirty="0" smtClean="0"/>
              <a:t> </a:t>
            </a:r>
            <a:r>
              <a:rPr lang="el-GR" sz="1800" dirty="0" err="1" smtClean="0"/>
              <a:t>immediately</a:t>
            </a:r>
            <a:r>
              <a:rPr lang="el-GR" sz="1800" dirty="0" smtClean="0"/>
              <a:t> </a:t>
            </a:r>
            <a:r>
              <a:rPr lang="el-GR" sz="1800" dirty="0" err="1" smtClean="0"/>
              <a:t>informed</a:t>
            </a:r>
            <a:r>
              <a:rPr lang="el-GR" sz="1800" dirty="0" smtClean="0"/>
              <a:t> </a:t>
            </a:r>
            <a:r>
              <a:rPr lang="el-GR" sz="1800" dirty="0" err="1" smtClean="0"/>
              <a:t>and</a:t>
            </a:r>
            <a:r>
              <a:rPr lang="el-GR" sz="1800" dirty="0" smtClean="0"/>
              <a:t> </a:t>
            </a:r>
            <a:r>
              <a:rPr lang="el-GR" sz="1800" dirty="0" err="1" smtClean="0"/>
              <a:t>shall</a:t>
            </a:r>
            <a:r>
              <a:rPr lang="el-GR" sz="1800" dirty="0" smtClean="0"/>
              <a:t> </a:t>
            </a:r>
            <a:r>
              <a:rPr lang="el-GR" sz="1800" dirty="0" err="1" smtClean="0"/>
              <a:t>ensure</a:t>
            </a:r>
            <a:r>
              <a:rPr lang="el-GR" sz="1800" dirty="0" smtClean="0"/>
              <a:t> </a:t>
            </a:r>
            <a:r>
              <a:rPr lang="el-GR" sz="1800" dirty="0" err="1" smtClean="0"/>
              <a:t>the</a:t>
            </a:r>
            <a:r>
              <a:rPr lang="el-GR" sz="1800" dirty="0" smtClean="0"/>
              <a:t> </a:t>
            </a:r>
            <a:r>
              <a:rPr lang="el-GR" sz="1800" dirty="0" err="1" smtClean="0"/>
              <a:t>prioritized</a:t>
            </a:r>
            <a:r>
              <a:rPr lang="el-GR" sz="1800" dirty="0" smtClean="0"/>
              <a:t> </a:t>
            </a:r>
            <a:r>
              <a:rPr lang="el-GR" sz="1800" dirty="0" err="1" smtClean="0"/>
              <a:t>examination</a:t>
            </a:r>
            <a:r>
              <a:rPr lang="el-GR" sz="1800" dirty="0" smtClean="0"/>
              <a:t> </a:t>
            </a:r>
            <a:r>
              <a:rPr lang="el-GR" sz="1800" dirty="0" err="1" smtClean="0"/>
              <a:t>of</a:t>
            </a:r>
            <a:r>
              <a:rPr lang="el-GR" sz="1800" dirty="0" smtClean="0"/>
              <a:t> </a:t>
            </a:r>
            <a:r>
              <a:rPr lang="el-GR" sz="1800" dirty="0" err="1" smtClean="0"/>
              <a:t>the</a:t>
            </a:r>
            <a:r>
              <a:rPr lang="el-GR" sz="1800" dirty="0" smtClean="0"/>
              <a:t> </a:t>
            </a:r>
            <a:r>
              <a:rPr lang="el-GR" sz="1800" dirty="0" err="1" smtClean="0"/>
              <a:t>application</a:t>
            </a:r>
            <a:r>
              <a:rPr lang="el-GR" sz="1800" dirty="0" smtClean="0"/>
              <a:t> </a:t>
            </a:r>
            <a:r>
              <a:rPr lang="el-GR" sz="1800" dirty="0" err="1" smtClean="0"/>
              <a:t>or</a:t>
            </a:r>
            <a:r>
              <a:rPr lang="el-GR" sz="1800" dirty="0" smtClean="0"/>
              <a:t> </a:t>
            </a:r>
            <a:r>
              <a:rPr lang="el-GR" sz="1800" dirty="0" err="1" smtClean="0"/>
              <a:t>the</a:t>
            </a:r>
            <a:r>
              <a:rPr lang="el-GR" sz="1800" dirty="0" smtClean="0"/>
              <a:t> </a:t>
            </a:r>
            <a:r>
              <a:rPr lang="el-GR" sz="1800" dirty="0" err="1" smtClean="0"/>
              <a:t>appeal</a:t>
            </a:r>
            <a:r>
              <a:rPr lang="el-GR" sz="1800" dirty="0" smtClean="0"/>
              <a:t>.</a:t>
            </a:r>
          </a:p>
          <a:p>
            <a:pPr marL="0" indent="0" eaLnBrk="1" hangingPunct="1">
              <a:lnSpc>
                <a:spcPct val="90000"/>
              </a:lnSpc>
              <a:buFont typeface="Arial" pitchFamily="34" charset="0"/>
              <a:buNone/>
            </a:pPr>
            <a:endParaRPr lang="en-US" sz="1600" dirty="0" smtClean="0"/>
          </a:p>
        </p:txBody>
      </p:sp>
      <p:sp>
        <p:nvSpPr>
          <p:cNvPr id="118786" name="Content Placeholder 2"/>
          <p:cNvSpPr txBox="1">
            <a:spLocks/>
          </p:cNvSpPr>
          <p:nvPr/>
        </p:nvSpPr>
        <p:spPr bwMode="auto">
          <a:xfrm>
            <a:off x="253389" y="4451809"/>
            <a:ext cx="7780950" cy="1530350"/>
          </a:xfrm>
          <a:prstGeom prst="rect">
            <a:avLst/>
          </a:prstGeom>
          <a:noFill/>
          <a:ln w="9525">
            <a:noFill/>
            <a:miter lim="800000"/>
            <a:headEnd/>
            <a:tailEnd/>
          </a:ln>
        </p:spPr>
        <p:txBody>
          <a:bodyPr/>
          <a:lstStyle/>
          <a:p>
            <a:pPr algn="just">
              <a:spcBef>
                <a:spcPct val="20000"/>
              </a:spcBef>
              <a:buFont typeface="Arial" pitchFamily="34" charset="0"/>
              <a:buNone/>
            </a:pPr>
            <a:r>
              <a:rPr lang="en-US" b="1" dirty="0">
                <a:solidFill>
                  <a:srgbClr val="0070C0"/>
                </a:solidFill>
              </a:rPr>
              <a:t>G. Place of </a:t>
            </a:r>
            <a:r>
              <a:rPr lang="en-US" b="1" dirty="0" smtClean="0">
                <a:solidFill>
                  <a:srgbClr val="0070C0"/>
                </a:solidFill>
              </a:rPr>
              <a:t>detention</a:t>
            </a:r>
            <a:endParaRPr lang="el-GR" b="1" dirty="0">
              <a:solidFill>
                <a:srgbClr val="0070C0"/>
              </a:solidFill>
            </a:endParaRPr>
          </a:p>
          <a:p>
            <a:pPr algn="just">
              <a:spcBef>
                <a:spcPct val="20000"/>
              </a:spcBef>
              <a:buFont typeface="Arial" pitchFamily="34" charset="0"/>
              <a:buNone/>
            </a:pPr>
            <a:r>
              <a:rPr lang="el-GR" dirty="0" err="1"/>
              <a:t>Applicants</a:t>
            </a:r>
            <a:r>
              <a:rPr lang="el-GR" dirty="0"/>
              <a:t> </a:t>
            </a:r>
            <a:r>
              <a:rPr lang="el-GR" dirty="0" err="1"/>
              <a:t>are</a:t>
            </a:r>
            <a:r>
              <a:rPr lang="el-GR" dirty="0"/>
              <a:t> </a:t>
            </a:r>
            <a:r>
              <a:rPr lang="el-GR" dirty="0" err="1"/>
              <a:t>detained</a:t>
            </a:r>
            <a:r>
              <a:rPr lang="el-GR" dirty="0"/>
              <a:t> </a:t>
            </a:r>
            <a:r>
              <a:rPr lang="el-GR" dirty="0" err="1"/>
              <a:t>in</a:t>
            </a:r>
            <a:r>
              <a:rPr lang="el-GR" dirty="0"/>
              <a:t> </a:t>
            </a:r>
            <a:r>
              <a:rPr lang="el-GR" dirty="0" err="1"/>
              <a:t>detention</a:t>
            </a:r>
            <a:r>
              <a:rPr lang="el-GR" dirty="0"/>
              <a:t> </a:t>
            </a:r>
            <a:r>
              <a:rPr lang="el-GR" dirty="0" err="1"/>
              <a:t>areas</a:t>
            </a:r>
            <a:r>
              <a:rPr lang="el-GR" dirty="0"/>
              <a:t> </a:t>
            </a:r>
            <a:r>
              <a:rPr lang="el-GR" dirty="0" err="1"/>
              <a:t>as</a:t>
            </a:r>
            <a:r>
              <a:rPr lang="el-GR" dirty="0"/>
              <a:t> </a:t>
            </a:r>
            <a:r>
              <a:rPr lang="el-GR" dirty="0" err="1"/>
              <a:t>provided</a:t>
            </a:r>
            <a:r>
              <a:rPr lang="el-GR" dirty="0"/>
              <a:t> </a:t>
            </a:r>
            <a:r>
              <a:rPr lang="el-GR" dirty="0" err="1"/>
              <a:t>in</a:t>
            </a:r>
            <a:r>
              <a:rPr lang="el-GR" dirty="0"/>
              <a:t> </a:t>
            </a:r>
            <a:r>
              <a:rPr lang="el-GR" dirty="0" err="1"/>
              <a:t>Article</a:t>
            </a:r>
            <a:r>
              <a:rPr lang="el-GR" dirty="0"/>
              <a:t> 31 </a:t>
            </a:r>
            <a:r>
              <a:rPr lang="el-GR" dirty="0" err="1"/>
              <a:t>of</a:t>
            </a:r>
            <a:r>
              <a:rPr lang="el-GR" dirty="0"/>
              <a:t> </a:t>
            </a:r>
            <a:r>
              <a:rPr lang="el-GR" dirty="0" err="1"/>
              <a:t>Law</a:t>
            </a:r>
            <a:r>
              <a:rPr lang="fr-FR" dirty="0"/>
              <a:t> </a:t>
            </a:r>
            <a:r>
              <a:rPr lang="el-GR" dirty="0"/>
              <a:t>3907/2011 (</a:t>
            </a:r>
            <a:r>
              <a:rPr lang="el-GR" dirty="0" err="1"/>
              <a:t>pre</a:t>
            </a:r>
            <a:r>
              <a:rPr lang="el-GR" dirty="0"/>
              <a:t>-</a:t>
            </a:r>
            <a:r>
              <a:rPr lang="el-GR" dirty="0" err="1"/>
              <a:t>removal</a:t>
            </a:r>
            <a:r>
              <a:rPr lang="el-GR" dirty="0"/>
              <a:t> </a:t>
            </a:r>
            <a:r>
              <a:rPr lang="el-GR" dirty="0" err="1"/>
              <a:t>detention</a:t>
            </a:r>
            <a:r>
              <a:rPr lang="el-GR" dirty="0"/>
              <a:t> </a:t>
            </a:r>
            <a:r>
              <a:rPr lang="el-GR" dirty="0" err="1"/>
              <a:t>centres</a:t>
            </a:r>
            <a:r>
              <a:rPr lang="el-GR" dirty="0"/>
              <a:t> </a:t>
            </a:r>
            <a:r>
              <a:rPr lang="el-GR" dirty="0" err="1"/>
              <a:t>established</a:t>
            </a:r>
            <a:r>
              <a:rPr lang="el-GR" dirty="0"/>
              <a:t> </a:t>
            </a:r>
            <a:r>
              <a:rPr lang="el-GR" dirty="0" err="1"/>
              <a:t>in</a:t>
            </a:r>
            <a:r>
              <a:rPr lang="el-GR" dirty="0"/>
              <a:t> </a:t>
            </a:r>
            <a:r>
              <a:rPr lang="el-GR" dirty="0" err="1"/>
              <a:t>accordance</a:t>
            </a:r>
            <a:r>
              <a:rPr lang="el-GR" dirty="0"/>
              <a:t> </a:t>
            </a:r>
            <a:r>
              <a:rPr lang="el-GR" dirty="0" err="1"/>
              <a:t>with</a:t>
            </a:r>
            <a:r>
              <a:rPr lang="fr-FR" dirty="0"/>
              <a:t> </a:t>
            </a:r>
            <a:r>
              <a:rPr lang="el-GR" dirty="0" err="1"/>
              <a:t>the</a:t>
            </a:r>
            <a:r>
              <a:rPr lang="el-GR" dirty="0"/>
              <a:t> </a:t>
            </a:r>
            <a:r>
              <a:rPr lang="el-GR" dirty="0" err="1"/>
              <a:t>provisions</a:t>
            </a:r>
            <a:r>
              <a:rPr lang="el-GR" dirty="0"/>
              <a:t> </a:t>
            </a:r>
            <a:r>
              <a:rPr lang="el-GR" dirty="0" err="1"/>
              <a:t>of</a:t>
            </a:r>
            <a:r>
              <a:rPr lang="el-GR" dirty="0"/>
              <a:t> </a:t>
            </a:r>
            <a:r>
              <a:rPr lang="el-GR" dirty="0" err="1"/>
              <a:t>the</a:t>
            </a:r>
            <a:r>
              <a:rPr lang="el-GR" dirty="0"/>
              <a:t> </a:t>
            </a:r>
            <a:r>
              <a:rPr lang="el-GR" dirty="0" err="1"/>
              <a:t>Return</a:t>
            </a:r>
            <a:r>
              <a:rPr lang="el-GR" dirty="0"/>
              <a:t> </a:t>
            </a:r>
            <a:r>
              <a:rPr lang="el-GR" dirty="0" err="1"/>
              <a:t>Directive</a:t>
            </a:r>
            <a:r>
              <a:rPr lang="el-GR" dirty="0"/>
              <a:t>).</a:t>
            </a:r>
          </a:p>
          <a:p>
            <a:pPr algn="just">
              <a:spcBef>
                <a:spcPct val="20000"/>
              </a:spcBef>
              <a:buFont typeface="Arial" pitchFamily="34" charset="0"/>
              <a:buNone/>
            </a:pPr>
            <a:r>
              <a:rPr lang="el-GR" dirty="0"/>
              <a:t> </a:t>
            </a:r>
          </a:p>
          <a:p>
            <a:pPr>
              <a:spcBef>
                <a:spcPct val="20000"/>
              </a:spcBef>
              <a:buFont typeface="Arial" pitchFamily="34" charset="0"/>
              <a:buNone/>
            </a:pPr>
            <a:endParaRPr lang="en-US" sz="1600" dirty="0"/>
          </a:p>
        </p:txBody>
      </p:sp>
      <p:pic>
        <p:nvPicPr>
          <p:cNvPr id="118787" name="4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a:xfrm>
            <a:off x="182563" y="367095"/>
            <a:ext cx="8229600" cy="580356"/>
          </a:xfrm>
        </p:spPr>
        <p:txBody>
          <a:bodyPr/>
          <a:lstStyle/>
          <a:p>
            <a:pPr eaLnBrk="1" hangingPunct="1">
              <a:lnSpc>
                <a:spcPct val="120000"/>
              </a:lnSpc>
            </a:pPr>
            <a:r>
              <a:rPr lang="en-US" sz="1600" b="1" dirty="0" smtClean="0">
                <a:solidFill>
                  <a:srgbClr val="000000"/>
                </a:solidFill>
              </a:rPr>
              <a:t/>
            </a:r>
            <a:br>
              <a:rPr lang="en-US" sz="1600" b="1" dirty="0" smtClean="0">
                <a:solidFill>
                  <a:srgbClr val="000000"/>
                </a:solidFill>
              </a:rPr>
            </a:br>
            <a:r>
              <a:rPr lang="en-US" sz="2000" b="1" dirty="0" smtClean="0">
                <a:solidFill>
                  <a:srgbClr val="000000"/>
                </a:solidFill>
              </a:rPr>
              <a:t>H. Guarantees for detained asylum seekers</a:t>
            </a:r>
            <a:r>
              <a:rPr lang="el-GR" sz="1800" b="1" dirty="0" smtClean="0">
                <a:solidFill>
                  <a:srgbClr val="000000"/>
                </a:solidFill>
              </a:rPr>
              <a:t/>
            </a:r>
            <a:br>
              <a:rPr lang="el-GR" sz="1800" b="1" dirty="0" smtClean="0">
                <a:solidFill>
                  <a:srgbClr val="000000"/>
                </a:solidFill>
              </a:rPr>
            </a:br>
            <a:r>
              <a:rPr lang="el-GR" sz="1600" dirty="0" smtClean="0">
                <a:solidFill>
                  <a:srgbClr val="000000"/>
                </a:solidFill>
              </a:rPr>
              <a:t/>
            </a:r>
            <a:br>
              <a:rPr lang="el-GR" sz="1600" dirty="0" smtClean="0">
                <a:solidFill>
                  <a:srgbClr val="000000"/>
                </a:solidFill>
              </a:rPr>
            </a:br>
            <a:endParaRPr lang="en-US" sz="1600" dirty="0" smtClean="0">
              <a:solidFill>
                <a:srgbClr val="000000"/>
              </a:solidFill>
            </a:endParaRPr>
          </a:p>
        </p:txBody>
      </p:sp>
      <p:sp>
        <p:nvSpPr>
          <p:cNvPr id="3" name="Content Placeholder 2"/>
          <p:cNvSpPr>
            <a:spLocks noGrp="1"/>
          </p:cNvSpPr>
          <p:nvPr>
            <p:ph idx="1"/>
          </p:nvPr>
        </p:nvSpPr>
        <p:spPr>
          <a:xfrm>
            <a:off x="0" y="947452"/>
            <a:ext cx="8412163" cy="5704174"/>
          </a:xfrm>
        </p:spPr>
        <p:txBody>
          <a:bodyPr/>
          <a:lstStyle/>
          <a:p>
            <a:pPr algn="just"/>
            <a:r>
              <a:rPr lang="el-GR" sz="1800" dirty="0" err="1" smtClean="0">
                <a:solidFill>
                  <a:srgbClr val="000000"/>
                </a:solidFill>
              </a:rPr>
              <a:t>In</a:t>
            </a:r>
            <a:r>
              <a:rPr lang="el-GR" sz="1800" dirty="0" smtClean="0">
                <a:solidFill>
                  <a:srgbClr val="000000"/>
                </a:solidFill>
              </a:rPr>
              <a:t> </a:t>
            </a:r>
            <a:r>
              <a:rPr lang="el-GR" sz="1800" dirty="0" err="1" smtClean="0">
                <a:solidFill>
                  <a:srgbClr val="000000"/>
                </a:solidFill>
              </a:rPr>
              <a:t>cases</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t>
            </a:r>
            <a:r>
              <a:rPr lang="el-GR" sz="1800" dirty="0" err="1" smtClean="0">
                <a:solidFill>
                  <a:srgbClr val="000000"/>
                </a:solidFill>
              </a:rPr>
              <a:t>detention</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t>
            </a:r>
            <a:r>
              <a:rPr lang="el-GR" sz="1800" dirty="0" err="1" smtClean="0">
                <a:solidFill>
                  <a:srgbClr val="000000"/>
                </a:solidFill>
              </a:rPr>
              <a:t>asylum</a:t>
            </a:r>
            <a:r>
              <a:rPr lang="el-GR" sz="1800" dirty="0" smtClean="0">
                <a:solidFill>
                  <a:srgbClr val="000000"/>
                </a:solidFill>
              </a:rPr>
              <a:t> </a:t>
            </a:r>
            <a:r>
              <a:rPr lang="el-GR" sz="1800" dirty="0" err="1" smtClean="0">
                <a:solidFill>
                  <a:srgbClr val="000000"/>
                </a:solidFill>
              </a:rPr>
              <a:t>seekers</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competent</a:t>
            </a:r>
            <a:r>
              <a:rPr lang="el-GR" sz="1800" dirty="0" smtClean="0">
                <a:solidFill>
                  <a:srgbClr val="000000"/>
                </a:solidFill>
              </a:rPr>
              <a:t> </a:t>
            </a:r>
            <a:r>
              <a:rPr lang="el-GR" sz="1800" dirty="0" err="1" smtClean="0">
                <a:solidFill>
                  <a:srgbClr val="000000"/>
                </a:solidFill>
              </a:rPr>
              <a:t>authorities</a:t>
            </a:r>
            <a:r>
              <a:rPr lang="el-GR" sz="1800" dirty="0" smtClean="0">
                <a:solidFill>
                  <a:srgbClr val="000000"/>
                </a:solidFill>
              </a:rPr>
              <a:t> </a:t>
            </a:r>
            <a:r>
              <a:rPr lang="el-GR" sz="1800" dirty="0" err="1" smtClean="0">
                <a:solidFill>
                  <a:srgbClr val="000000"/>
                </a:solidFill>
              </a:rPr>
              <a:t>shall</a:t>
            </a:r>
            <a:r>
              <a:rPr lang="el-GR" sz="1800" dirty="0" smtClean="0">
                <a:solidFill>
                  <a:srgbClr val="000000"/>
                </a:solidFill>
              </a:rPr>
              <a:t> </a:t>
            </a:r>
            <a:r>
              <a:rPr lang="el-GR" sz="1800" dirty="0" err="1" smtClean="0">
                <a:solidFill>
                  <a:srgbClr val="000000"/>
                </a:solidFill>
              </a:rPr>
              <a:t>apply</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following</a:t>
            </a:r>
            <a:r>
              <a:rPr lang="en-US" sz="1800" dirty="0" smtClean="0">
                <a:solidFill>
                  <a:srgbClr val="000000"/>
                </a:solidFill>
              </a:rPr>
              <a:t> (art. 46, par. 10 of Law 4375/2016 as amended by Law art. 9 of Law 4045/2018)</a:t>
            </a:r>
            <a:r>
              <a:rPr lang="el-GR" sz="1800" dirty="0" smtClean="0">
                <a:solidFill>
                  <a:srgbClr val="000000"/>
                </a:solidFill>
              </a:rPr>
              <a:t>:</a:t>
            </a:r>
            <a:endParaRPr lang="en-US" sz="1800" dirty="0" smtClean="0">
              <a:solidFill>
                <a:srgbClr val="000000"/>
              </a:solidFill>
            </a:endParaRPr>
          </a:p>
          <a:p>
            <a:pPr algn="just">
              <a:buFont typeface="Arial" pitchFamily="34" charset="0"/>
              <a:buAutoNum type="arabicPeriod"/>
            </a:pPr>
            <a:r>
              <a:rPr lang="en-US" sz="1800" dirty="0" smtClean="0">
                <a:solidFill>
                  <a:srgbClr val="000000"/>
                </a:solidFill>
              </a:rPr>
              <a:t>Detention of applicants shall take place, as a rule, in </a:t>
            </a:r>
            <a:r>
              <a:rPr lang="en-US" sz="1800" dirty="0" err="1" smtClean="0">
                <a:solidFill>
                  <a:srgbClr val="000000"/>
                </a:solidFill>
              </a:rPr>
              <a:t>specialised</a:t>
            </a:r>
            <a:r>
              <a:rPr lang="en-US" sz="1800" dirty="0" smtClean="0">
                <a:solidFill>
                  <a:srgbClr val="000000"/>
                </a:solidFill>
              </a:rPr>
              <a:t> detention facilities. Where accommodation cannot be provided in a </a:t>
            </a:r>
            <a:r>
              <a:rPr lang="en-US" sz="1800" dirty="0" err="1" smtClean="0">
                <a:solidFill>
                  <a:srgbClr val="000000"/>
                </a:solidFill>
              </a:rPr>
              <a:t>specialised</a:t>
            </a:r>
            <a:r>
              <a:rPr lang="en-US" sz="1800" dirty="0" smtClean="0">
                <a:solidFill>
                  <a:srgbClr val="000000"/>
                </a:solidFill>
              </a:rPr>
              <a:t> detention facility and is obliged to resort to prison accommodation, the detained applicant shall be kept separately from ordinary prisoners.</a:t>
            </a:r>
          </a:p>
          <a:p>
            <a:pPr indent="0" algn="just">
              <a:buFont typeface="Arial" pitchFamily="34" charset="0"/>
              <a:buNone/>
            </a:pPr>
            <a:r>
              <a:rPr lang="en-US" sz="1800" dirty="0" smtClean="0">
                <a:solidFill>
                  <a:srgbClr val="000000"/>
                </a:solidFill>
              </a:rPr>
              <a:t>As far as possible, detained applicants shall be kept separately from other third-country nationals who have not lodged an application for international protection. </a:t>
            </a:r>
          </a:p>
          <a:p>
            <a:pPr algn="just">
              <a:buFont typeface="Arial" pitchFamily="34" charset="0"/>
              <a:buNone/>
            </a:pPr>
            <a:r>
              <a:rPr lang="en-US" sz="1800" dirty="0" smtClean="0">
                <a:solidFill>
                  <a:srgbClr val="000000"/>
                </a:solidFill>
              </a:rPr>
              <a:t>2.  Detained applicants shall have access to open-airspaces. </a:t>
            </a:r>
          </a:p>
          <a:p>
            <a:pPr algn="just">
              <a:buFont typeface="Arial" pitchFamily="34" charset="0"/>
              <a:buNone/>
            </a:pPr>
            <a:r>
              <a:rPr lang="en-US" sz="1800" dirty="0" smtClean="0">
                <a:solidFill>
                  <a:srgbClr val="000000"/>
                </a:solidFill>
              </a:rPr>
              <a:t>3.  Persons representing the United Nations High Commissioner for Refugees (UNHCR), as well as organizations, which on the basis of a special agreement, act on behalf of the UNHCR in Greece have the possibility to communicate with and visit applicants in detention and in conditions that respect privacy. </a:t>
            </a:r>
          </a:p>
          <a:p>
            <a:pPr>
              <a:buFont typeface="Arial" pitchFamily="34" charset="0"/>
              <a:buNone/>
            </a:pPr>
            <a:endParaRPr lang="en-US" sz="1100" dirty="0" smtClean="0"/>
          </a:p>
          <a:p>
            <a:pPr>
              <a:buFont typeface="Arial" pitchFamily="34" charset="0"/>
              <a:buAutoNum type="arabicPeriod"/>
            </a:pPr>
            <a:endParaRPr lang="en-US" sz="1100" dirty="0" smtClean="0"/>
          </a:p>
          <a:p>
            <a:endParaRPr lang="en-US" dirty="0" smtClean="0"/>
          </a:p>
        </p:txBody>
      </p:sp>
      <p:pic>
        <p:nvPicPr>
          <p:cNvPr id="4"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Content Placeholder 2"/>
          <p:cNvSpPr>
            <a:spLocks noGrp="1"/>
          </p:cNvSpPr>
          <p:nvPr>
            <p:ph idx="1"/>
          </p:nvPr>
        </p:nvSpPr>
        <p:spPr>
          <a:xfrm>
            <a:off x="0" y="1081088"/>
            <a:ext cx="8229600" cy="5045075"/>
          </a:xfrm>
        </p:spPr>
        <p:txBody>
          <a:bodyPr/>
          <a:lstStyle/>
          <a:p>
            <a:pPr marL="0" indent="0" algn="just">
              <a:buFont typeface="Arial" pitchFamily="34" charset="0"/>
              <a:buNone/>
            </a:pPr>
            <a:r>
              <a:rPr lang="en-US" sz="1800" dirty="0" smtClean="0">
                <a:solidFill>
                  <a:srgbClr val="000000"/>
                </a:solidFill>
              </a:rPr>
              <a:t>4. Family members, legal advisers or counselors and persons representing relevant non-governmental organizations </a:t>
            </a:r>
            <a:r>
              <a:rPr lang="en-US" sz="1800" dirty="0" err="1" smtClean="0">
                <a:solidFill>
                  <a:srgbClr val="000000"/>
                </a:solidFill>
              </a:rPr>
              <a:t>recognised</a:t>
            </a:r>
            <a:r>
              <a:rPr lang="en-US" sz="1800" dirty="0" smtClean="0">
                <a:solidFill>
                  <a:srgbClr val="000000"/>
                </a:solidFill>
              </a:rPr>
              <a:t> officially, have the possibility to communicate with and visit applicants in conditions that respect privacy. Limits to access to the detention facility may be imposed only where, by virtue of national law, they are objectively necessary for the security, public order or administrative management of the detention facility, provided that access is not thereby severely restricted or rendered impossible. </a:t>
            </a:r>
          </a:p>
          <a:p>
            <a:pPr marL="0" indent="0" algn="just">
              <a:buFont typeface="Arial" pitchFamily="34" charset="0"/>
              <a:buNone/>
            </a:pPr>
            <a:r>
              <a:rPr lang="en-US" sz="1800" dirty="0" smtClean="0">
                <a:solidFill>
                  <a:srgbClr val="000000"/>
                </a:solidFill>
              </a:rPr>
              <a:t>5. Applicants in detention are systematically provided with information, which explains the rules applied in the facility and sets out their rights and obligations in a language which they understand, or are reasonably supposed to understand, according to Law 4375/2016. </a:t>
            </a:r>
          </a:p>
          <a:p>
            <a:pPr marL="0" indent="0" algn="just">
              <a:buFont typeface="Arial" pitchFamily="34" charset="0"/>
              <a:buNone/>
            </a:pPr>
            <a:r>
              <a:rPr lang="en-US" sz="1800" dirty="0" smtClean="0">
                <a:solidFill>
                  <a:srgbClr val="000000"/>
                </a:solidFill>
              </a:rPr>
              <a:t>Applicants are provided with appropriate medical care and they maintain the right to legal representation.</a:t>
            </a:r>
          </a:p>
          <a:p>
            <a:pPr marL="0" indent="0" algn="just">
              <a:buFont typeface="Arial" pitchFamily="34" charset="0"/>
              <a:buNone/>
            </a:pPr>
            <a:endParaRPr lang="en-US" sz="1600" dirty="0" smtClean="0">
              <a:solidFill>
                <a:srgbClr val="C991CB"/>
              </a:solidFill>
            </a:endParaRPr>
          </a:p>
          <a:p>
            <a:pPr marL="0" indent="0" algn="just">
              <a:buFont typeface="Arial" pitchFamily="34" charset="0"/>
              <a:buNone/>
            </a:pPr>
            <a:endParaRPr lang="en-US" sz="1600" dirty="0" smtClean="0">
              <a:solidFill>
                <a:srgbClr val="C991CB"/>
              </a:solidFill>
            </a:endParaRPr>
          </a:p>
          <a:p>
            <a:pPr marL="0" indent="0" algn="just">
              <a:buFont typeface="Arial" pitchFamily="34" charset="0"/>
              <a:buNone/>
            </a:pPr>
            <a:endParaRPr lang="en-US" sz="1400" dirty="0" smtClean="0"/>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p:nvPr>
        </p:nvSpPr>
        <p:spPr/>
        <p:txBody>
          <a:bodyPr/>
          <a:lstStyle/>
          <a:p>
            <a:r>
              <a:rPr lang="en-US" sz="1600" b="1" dirty="0" smtClean="0">
                <a:solidFill>
                  <a:srgbClr val="C991CB"/>
                </a:solidFill>
              </a:rPr>
              <a:t/>
            </a:r>
            <a:br>
              <a:rPr lang="en-US" sz="1600" b="1" dirty="0" smtClean="0">
                <a:solidFill>
                  <a:srgbClr val="C991CB"/>
                </a:solidFill>
              </a:rPr>
            </a:br>
            <a:r>
              <a:rPr lang="en-US" sz="2000" b="1" dirty="0" smtClean="0">
                <a:solidFill>
                  <a:srgbClr val="000000"/>
                </a:solidFill>
              </a:rPr>
              <a:t>I. Provisions for minors </a:t>
            </a:r>
            <a:br>
              <a:rPr lang="en-US" sz="2000" b="1" dirty="0" smtClean="0">
                <a:solidFill>
                  <a:srgbClr val="000000"/>
                </a:solidFill>
              </a:rPr>
            </a:br>
            <a:r>
              <a:rPr lang="en-US" sz="2000" dirty="0" smtClean="0">
                <a:solidFill>
                  <a:srgbClr val="000000"/>
                </a:solidFill>
              </a:rPr>
              <a:t>(art. 46, par. 10A of Law 4375/2016 as induced by Law art. 9 of Law 4045/2018)</a:t>
            </a:r>
            <a:r>
              <a:rPr lang="el-GR" sz="2000" b="1" dirty="0" smtClean="0">
                <a:solidFill>
                  <a:srgbClr val="000000"/>
                </a:solidFill>
              </a:rPr>
              <a:t/>
            </a:r>
            <a:br>
              <a:rPr lang="el-GR" sz="2000" b="1" dirty="0" smtClean="0">
                <a:solidFill>
                  <a:srgbClr val="000000"/>
                </a:solidFill>
              </a:rPr>
            </a:br>
            <a:endParaRPr lang="en-US" sz="2000" dirty="0" smtClean="0">
              <a:solidFill>
                <a:srgbClr val="000000"/>
              </a:solidFill>
            </a:endParaRPr>
          </a:p>
        </p:txBody>
      </p:sp>
      <p:sp>
        <p:nvSpPr>
          <p:cNvPr id="121858" name="Content Placeholder 2"/>
          <p:cNvSpPr>
            <a:spLocks noGrp="1"/>
          </p:cNvSpPr>
          <p:nvPr>
            <p:ph idx="1"/>
          </p:nvPr>
        </p:nvSpPr>
        <p:spPr>
          <a:xfrm>
            <a:off x="155575" y="1047750"/>
            <a:ext cx="8229600" cy="5319999"/>
          </a:xfrm>
        </p:spPr>
        <p:txBody>
          <a:bodyPr/>
          <a:lstStyle/>
          <a:p>
            <a:pPr marL="0" indent="0" algn="just">
              <a:buFont typeface="Arial" pitchFamily="34" charset="0"/>
              <a:buNone/>
            </a:pPr>
            <a:endParaRPr lang="en-US" sz="1600" dirty="0" smtClean="0">
              <a:solidFill>
                <a:srgbClr val="C991CB"/>
              </a:solidFill>
            </a:endParaRPr>
          </a:p>
          <a:p>
            <a:pPr marL="0" indent="0" algn="just">
              <a:buFont typeface="Arial" pitchFamily="34" charset="0"/>
              <a:buNone/>
            </a:pPr>
            <a:endParaRPr lang="en-US" sz="1600" dirty="0" smtClean="0">
              <a:solidFill>
                <a:srgbClr val="000000"/>
              </a:solidFill>
            </a:endParaRPr>
          </a:p>
          <a:p>
            <a:pPr marL="0" indent="0" algn="just">
              <a:buFont typeface="Arial" pitchFamily="34" charset="0"/>
              <a:buNone/>
            </a:pPr>
            <a:r>
              <a:rPr lang="en-US" sz="1800" dirty="0" smtClean="0">
                <a:solidFill>
                  <a:srgbClr val="000000"/>
                </a:solidFill>
              </a:rPr>
              <a:t>1.The health, including mental health, of applicants in detention who are vulnerable persons shall be of primary concern to national authorities. </a:t>
            </a:r>
          </a:p>
          <a:p>
            <a:pPr marL="0" indent="0" algn="just">
              <a:buFont typeface="Arial" pitchFamily="34" charset="0"/>
              <a:buNone/>
            </a:pPr>
            <a:endParaRPr lang="en-US" sz="1800" dirty="0" smtClean="0">
              <a:solidFill>
                <a:srgbClr val="000000"/>
              </a:solidFill>
            </a:endParaRPr>
          </a:p>
          <a:p>
            <a:pPr marL="0" indent="0" algn="just">
              <a:buFont typeface="Arial" pitchFamily="34" charset="0"/>
              <a:buNone/>
            </a:pPr>
            <a:r>
              <a:rPr lang="en-US" sz="1800" dirty="0" smtClean="0">
                <a:solidFill>
                  <a:srgbClr val="000000"/>
                </a:solidFill>
              </a:rPr>
              <a:t>Where vulnerable persons are detained, regular monitoring and adequate support takes into account their particular situation, including their health. </a:t>
            </a:r>
          </a:p>
          <a:p>
            <a:pPr marL="0" indent="0" algn="just">
              <a:buFont typeface="Arial" pitchFamily="34" charset="0"/>
              <a:buNone/>
            </a:pPr>
            <a:endParaRPr lang="en-US" sz="1800" dirty="0" smtClean="0">
              <a:solidFill>
                <a:srgbClr val="000000"/>
              </a:solidFill>
            </a:endParaRPr>
          </a:p>
          <a:p>
            <a:pPr marL="0" indent="0" algn="just">
              <a:buFont typeface="Arial" pitchFamily="34" charset="0"/>
              <a:buNone/>
            </a:pPr>
            <a:r>
              <a:rPr lang="en-US" sz="1800" dirty="0" smtClean="0">
                <a:solidFill>
                  <a:srgbClr val="000000"/>
                </a:solidFill>
              </a:rPr>
              <a:t>2. The minor shall be detained only as a measure of last resort and after it having been established that other less coercive alternative measures cannot be applied effectively. Such detention shall be for the shortest period of time and all efforts shall be made to release the detained minors and place them in accommodation suitable for minors. In any case, the </a:t>
            </a:r>
            <a:r>
              <a:rPr lang="en-US" sz="1800" dirty="0" err="1" smtClean="0">
                <a:solidFill>
                  <a:srgbClr val="000000"/>
                </a:solidFill>
              </a:rPr>
              <a:t>the</a:t>
            </a:r>
            <a:r>
              <a:rPr lang="en-US" sz="1800" dirty="0" smtClean="0">
                <a:solidFill>
                  <a:srgbClr val="000000"/>
                </a:solidFill>
              </a:rPr>
              <a:t> period up to the completion of the referral procedure for minors to hosting </a:t>
            </a:r>
            <a:r>
              <a:rPr lang="en-US" sz="1800" dirty="0" err="1" smtClean="0">
                <a:solidFill>
                  <a:srgbClr val="000000"/>
                </a:solidFill>
              </a:rPr>
              <a:t>centres</a:t>
            </a:r>
            <a:r>
              <a:rPr lang="en-US" sz="1800" dirty="0" smtClean="0">
                <a:solidFill>
                  <a:srgbClr val="000000"/>
                </a:solidFill>
              </a:rPr>
              <a:t> may not exceed 25 days and the minor</a:t>
            </a:r>
            <a:r>
              <a:rPr lang="en-US" altLang="en-US" sz="1800" dirty="0" smtClean="0">
                <a:solidFill>
                  <a:srgbClr val="000000"/>
                </a:solidFill>
              </a:rPr>
              <a:t>’</a:t>
            </a:r>
            <a:r>
              <a:rPr lang="en-US" sz="1800" dirty="0" smtClean="0">
                <a:solidFill>
                  <a:srgbClr val="000000"/>
                </a:solidFill>
              </a:rPr>
              <a:t>s best interests, shall be a primary consideration. </a:t>
            </a:r>
          </a:p>
          <a:p>
            <a:pPr marL="0" indent="0" algn="just">
              <a:buFont typeface="Arial" pitchFamily="34" charset="0"/>
              <a:buNone/>
            </a:pPr>
            <a:r>
              <a:rPr lang="en-US" sz="1800" dirty="0" smtClean="0">
                <a:solidFill>
                  <a:srgbClr val="000000"/>
                </a:solidFill>
              </a:rPr>
              <a:t>Furthermore, where minors are detained, they shall have the possibility to engage in leisure activities, including play and recreational activities appropriate to their age. </a:t>
            </a:r>
          </a:p>
          <a:p>
            <a:pPr marL="0" indent="0" algn="just">
              <a:buFont typeface="Arial" pitchFamily="34" charset="0"/>
              <a:buNone/>
            </a:pPr>
            <a:endParaRPr lang="en-US" sz="1600" dirty="0" smtClean="0">
              <a:solidFill>
                <a:srgbClr val="C991CB"/>
              </a:solidFill>
            </a:endParaRPr>
          </a:p>
        </p:txBody>
      </p:sp>
      <p:pic>
        <p:nvPicPr>
          <p:cNvPr id="4"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00350" y="1524000"/>
            <a:ext cx="2895600" cy="830263"/>
          </a:xfrm>
          <a:prstGeom prst="rect">
            <a:avLst/>
          </a:prstGeom>
          <a:noFill/>
        </p:spPr>
        <p:txBody>
          <a:bodyPr>
            <a:spAutoFit/>
          </a:bodyPr>
          <a:lstStyle/>
          <a:p>
            <a:pPr algn="ctr" fontAlgn="auto">
              <a:spcBef>
                <a:spcPts val="0"/>
              </a:spcBef>
              <a:spcAft>
                <a:spcPts val="0"/>
              </a:spcAft>
              <a:defRPr/>
            </a:pPr>
            <a:r>
              <a:rPr lang="en-US" sz="2400" b="1" dirty="0">
                <a:solidFill>
                  <a:schemeClr val="accent2">
                    <a:lumMod val="75000"/>
                  </a:schemeClr>
                </a:solidFill>
                <a:latin typeface="+mn-lt"/>
                <a:ea typeface="+mn-ea"/>
              </a:rPr>
              <a:t>PART I</a:t>
            </a:r>
          </a:p>
          <a:p>
            <a:pPr algn="ctr" fontAlgn="auto">
              <a:spcBef>
                <a:spcPts val="0"/>
              </a:spcBef>
              <a:spcAft>
                <a:spcPts val="0"/>
              </a:spcAft>
              <a:defRPr/>
            </a:pPr>
            <a:r>
              <a:rPr lang="en-US" sz="2400" b="1" cap="all" dirty="0">
                <a:solidFill>
                  <a:schemeClr val="accent2">
                    <a:lumMod val="75000"/>
                  </a:schemeClr>
                </a:solidFill>
                <a:latin typeface="+mn-lt"/>
                <a:ea typeface="+mn-ea"/>
              </a:rPr>
              <a:t>Definitions</a:t>
            </a:r>
            <a:endParaRPr lang="el-GR" sz="2400" b="1" cap="all" dirty="0">
              <a:solidFill>
                <a:schemeClr val="accent2">
                  <a:lumMod val="75000"/>
                </a:schemeClr>
              </a:solidFill>
              <a:latin typeface="+mn-lt"/>
              <a:ea typeface="+mn-ea"/>
            </a:endParaRPr>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0" y="1600200"/>
            <a:ext cx="8543581" cy="5120089"/>
          </a:xfrm>
        </p:spPr>
        <p:txBody>
          <a:bodyPr/>
          <a:lstStyle/>
          <a:p>
            <a:pPr marL="0" indent="0" algn="just">
              <a:buNone/>
            </a:pPr>
            <a:r>
              <a:rPr lang="en-US" sz="1800" dirty="0" smtClean="0">
                <a:solidFill>
                  <a:srgbClr val="000000"/>
                </a:solidFill>
              </a:rPr>
              <a:t>3. Unaccompanied minors shall be detained only in exceptional circumstances. All efforts shall be made to release the detained unaccompanied minor as soon as possible. </a:t>
            </a:r>
          </a:p>
          <a:p>
            <a:pPr marL="0" indent="0" algn="just">
              <a:buNone/>
            </a:pPr>
            <a:r>
              <a:rPr lang="en-US" sz="1800" dirty="0" smtClean="0">
                <a:solidFill>
                  <a:srgbClr val="000000"/>
                </a:solidFill>
              </a:rPr>
              <a:t>Unaccompanied minors shall never be detained in prison accommodation. As far as possible, unaccompanied minors shall be provided with accommodation in institutions provided with personnel and facilities which take into account the needs of persons of their age. </a:t>
            </a:r>
          </a:p>
          <a:p>
            <a:pPr marL="0" indent="0" algn="just">
              <a:buNone/>
            </a:pPr>
            <a:r>
              <a:rPr lang="en-US" sz="1800" dirty="0" smtClean="0">
                <a:solidFill>
                  <a:srgbClr val="000000"/>
                </a:solidFill>
              </a:rPr>
              <a:t>Where unaccompanied minors are detained, they are accommodated separately from adults. </a:t>
            </a:r>
          </a:p>
          <a:p>
            <a:pPr marL="0" indent="0" algn="just">
              <a:buNone/>
            </a:pPr>
            <a:endParaRPr lang="en-US" sz="1800" dirty="0" smtClean="0">
              <a:solidFill>
                <a:srgbClr val="000000"/>
              </a:solidFill>
            </a:endParaRPr>
          </a:p>
          <a:p>
            <a:pPr marL="0" indent="0" algn="just">
              <a:buNone/>
            </a:pPr>
            <a:r>
              <a:rPr lang="en-US" sz="1800" dirty="0" smtClean="0">
                <a:solidFill>
                  <a:srgbClr val="000000"/>
                </a:solidFill>
              </a:rPr>
              <a:t>4. Detained families shall be provided with separate accommodation guaranteeing adequate privacy. </a:t>
            </a:r>
          </a:p>
          <a:p>
            <a:pPr marL="0" indent="0" algn="just">
              <a:buNone/>
            </a:pPr>
            <a:endParaRPr lang="en-US" sz="1800" dirty="0" smtClean="0">
              <a:solidFill>
                <a:srgbClr val="000000"/>
              </a:solidFill>
            </a:endParaRPr>
          </a:p>
          <a:p>
            <a:pPr marL="0" indent="0" algn="just">
              <a:buNone/>
            </a:pPr>
            <a:r>
              <a:rPr lang="en-US" sz="1800" dirty="0" smtClean="0">
                <a:solidFill>
                  <a:srgbClr val="000000"/>
                </a:solidFill>
              </a:rPr>
              <a:t>5. Female detained applicants must be accommodated separately from male applicants, unless the latter are family members and all individuals concerned consent thereto. The detention during pregnancy shall be prevented and for three months after the childbirth.  </a:t>
            </a:r>
          </a:p>
          <a:p>
            <a:endParaRPr lang="el-GR" sz="1800" dirty="0"/>
          </a:p>
        </p:txBody>
      </p:sp>
      <p:pic>
        <p:nvPicPr>
          <p:cNvPr id="4"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000250" y="1219200"/>
            <a:ext cx="4686300" cy="1938338"/>
          </a:xfrm>
          <a:prstGeom prst="rect">
            <a:avLst/>
          </a:prstGeom>
          <a:noFill/>
        </p:spPr>
        <p:txBody>
          <a:bodyPr>
            <a:spAutoFit/>
          </a:bodyPr>
          <a:lstStyle/>
          <a:p>
            <a:pPr algn="ctr" fontAlgn="auto">
              <a:spcBef>
                <a:spcPts val="0"/>
              </a:spcBef>
              <a:spcAft>
                <a:spcPts val="0"/>
              </a:spcAft>
              <a:defRPr/>
            </a:pPr>
            <a:r>
              <a:rPr lang="en-US" sz="2400" b="1" dirty="0">
                <a:solidFill>
                  <a:schemeClr val="accent2">
                    <a:lumMod val="75000"/>
                  </a:schemeClr>
                </a:solidFill>
                <a:latin typeface="+mn-lt"/>
                <a:ea typeface="+mn-ea"/>
              </a:rPr>
              <a:t>Activity 3:</a:t>
            </a:r>
          </a:p>
          <a:p>
            <a:pPr algn="ctr" fontAlgn="auto">
              <a:spcBef>
                <a:spcPts val="0"/>
              </a:spcBef>
              <a:spcAft>
                <a:spcPts val="0"/>
              </a:spcAft>
              <a:defRPr/>
            </a:pPr>
            <a:r>
              <a:rPr lang="en-US" sz="2400" dirty="0">
                <a:latin typeface="+mn-lt"/>
                <a:ea typeface="+mn-ea"/>
              </a:rPr>
              <a:t>Developing training modules on issues related to health care and legal services</a:t>
            </a:r>
            <a:endParaRPr lang="en-US" sz="2400" b="1" dirty="0">
              <a:solidFill>
                <a:schemeClr val="accent2">
                  <a:lumMod val="75000"/>
                </a:schemeClr>
              </a:solidFill>
              <a:latin typeface="+mn-lt"/>
              <a:ea typeface="+mn-ea"/>
            </a:endParaRPr>
          </a:p>
          <a:p>
            <a:pPr algn="ctr" fontAlgn="auto">
              <a:spcBef>
                <a:spcPts val="0"/>
              </a:spcBef>
              <a:spcAft>
                <a:spcPts val="0"/>
              </a:spcAft>
              <a:defRPr/>
            </a:pPr>
            <a:endParaRPr lang="el-GR" sz="2400" b="1" dirty="0">
              <a:solidFill>
                <a:schemeClr val="accent2">
                  <a:lumMod val="75000"/>
                </a:schemeClr>
              </a:solidFill>
              <a:latin typeface="+mn-lt"/>
              <a:ea typeface="+mn-ea"/>
            </a:endParaRPr>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381250" y="1476375"/>
            <a:ext cx="3886200" cy="708025"/>
          </a:xfrm>
          <a:prstGeom prst="rect">
            <a:avLst/>
          </a:prstGeom>
          <a:noFill/>
        </p:spPr>
        <p:txBody>
          <a:bodyPr>
            <a:spAutoFit/>
          </a:bodyPr>
          <a:lstStyle/>
          <a:p>
            <a:pPr algn="ctr" fontAlgn="auto">
              <a:spcBef>
                <a:spcPts val="0"/>
              </a:spcBef>
              <a:spcAft>
                <a:spcPts val="0"/>
              </a:spcAft>
              <a:defRPr/>
            </a:pPr>
            <a:r>
              <a:rPr lang="en-US" sz="2000" b="1" cap="all" dirty="0">
                <a:solidFill>
                  <a:schemeClr val="accent2">
                    <a:lumMod val="75000"/>
                  </a:schemeClr>
                </a:solidFill>
                <a:latin typeface="+mn-lt"/>
                <a:ea typeface="+mn-ea"/>
              </a:rPr>
              <a:t>Part I</a:t>
            </a:r>
          </a:p>
          <a:p>
            <a:pPr algn="ctr" fontAlgn="auto">
              <a:spcBef>
                <a:spcPts val="0"/>
              </a:spcBef>
              <a:spcAft>
                <a:spcPts val="0"/>
              </a:spcAft>
              <a:defRPr/>
            </a:pPr>
            <a:r>
              <a:rPr lang="en-US" sz="2000" cap="all" dirty="0">
                <a:solidFill>
                  <a:schemeClr val="accent2">
                    <a:lumMod val="75000"/>
                  </a:schemeClr>
                </a:solidFill>
                <a:latin typeface="+mn-lt"/>
                <a:ea typeface="+mn-ea"/>
              </a:rPr>
              <a:t>Access to Health</a:t>
            </a:r>
            <a:endParaRPr lang="el-GR" sz="2000" cap="all" dirty="0">
              <a:solidFill>
                <a:schemeClr val="accent2">
                  <a:lumMod val="75000"/>
                </a:schemeClr>
              </a:solidFill>
              <a:latin typeface="+mn-lt"/>
              <a:ea typeface="+mn-ea"/>
            </a:endParaRPr>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39827" y="1311007"/>
            <a:ext cx="7656722" cy="4118050"/>
          </a:xfrm>
          <a:prstGeom prst="rect">
            <a:avLst/>
          </a:prstGeom>
        </p:spPr>
        <p:txBody>
          <a:bodyPr wrap="square">
            <a:spAutoFit/>
          </a:bodyPr>
          <a:lstStyle/>
          <a:p>
            <a:pPr>
              <a:spcBef>
                <a:spcPct val="20000"/>
              </a:spcBef>
              <a:buFont typeface="Arial" pitchFamily="34" charset="0"/>
              <a:buNone/>
            </a:pPr>
            <a:r>
              <a:rPr lang="fr-FR" b="1" dirty="0" err="1" smtClean="0">
                <a:solidFill>
                  <a:srgbClr val="452E1F"/>
                </a:solidFill>
              </a:rPr>
              <a:t>Health</a:t>
            </a:r>
            <a:r>
              <a:rPr lang="fr-FR" b="1" dirty="0" smtClean="0">
                <a:solidFill>
                  <a:srgbClr val="452E1F"/>
                </a:solidFill>
              </a:rPr>
              <a:t> care (art.</a:t>
            </a:r>
            <a:r>
              <a:rPr lang="el-GR" b="1" dirty="0" smtClean="0">
                <a:solidFill>
                  <a:srgbClr val="452E1F"/>
                </a:solidFill>
              </a:rPr>
              <a:t> 33 </a:t>
            </a:r>
            <a:r>
              <a:rPr lang="el-GR" b="1" dirty="0" err="1" smtClean="0">
                <a:solidFill>
                  <a:srgbClr val="452E1F"/>
                </a:solidFill>
              </a:rPr>
              <a:t>Law</a:t>
            </a:r>
            <a:r>
              <a:rPr lang="el-GR" b="1" dirty="0" smtClean="0">
                <a:solidFill>
                  <a:srgbClr val="452E1F"/>
                </a:solidFill>
              </a:rPr>
              <a:t> 4368/2016</a:t>
            </a:r>
            <a:r>
              <a:rPr lang="en-US" b="1" dirty="0" smtClean="0">
                <a:solidFill>
                  <a:srgbClr val="452E1F"/>
                </a:solidFill>
              </a:rPr>
              <a:t> and art. 17 Law 4540/2018</a:t>
            </a:r>
            <a:r>
              <a:rPr lang="el-GR" b="1" dirty="0" smtClean="0">
                <a:solidFill>
                  <a:srgbClr val="452E1F"/>
                </a:solidFill>
              </a:rPr>
              <a:t> </a:t>
            </a:r>
            <a:r>
              <a:rPr lang="fr-FR" b="1" dirty="0" smtClean="0">
                <a:solidFill>
                  <a:srgbClr val="452E1F"/>
                </a:solidFill>
              </a:rPr>
              <a:t>)</a:t>
            </a:r>
            <a:r>
              <a:rPr lang="el-GR" b="1" dirty="0" smtClean="0">
                <a:solidFill>
                  <a:srgbClr val="452E1F"/>
                </a:solidFill>
              </a:rPr>
              <a:t> </a:t>
            </a:r>
            <a:endParaRPr lang="en-US" b="1" dirty="0" smtClean="0">
              <a:solidFill>
                <a:srgbClr val="452E1F"/>
              </a:solidFill>
            </a:endParaRPr>
          </a:p>
          <a:p>
            <a:pPr>
              <a:spcBef>
                <a:spcPct val="20000"/>
              </a:spcBef>
              <a:buFont typeface="Arial" pitchFamily="34" charset="0"/>
              <a:buNone/>
            </a:pPr>
            <a:endParaRPr lang="en-US" sz="1400" dirty="0" smtClean="0"/>
          </a:p>
          <a:p>
            <a:pPr>
              <a:spcBef>
                <a:spcPct val="20000"/>
              </a:spcBef>
              <a:buFont typeface="Arial" pitchFamily="34" charset="0"/>
              <a:buNone/>
            </a:pPr>
            <a:r>
              <a:rPr lang="el-GR" dirty="0" err="1" smtClean="0"/>
              <a:t>Article</a:t>
            </a:r>
            <a:r>
              <a:rPr lang="el-GR" dirty="0" smtClean="0"/>
              <a:t> 33 </a:t>
            </a:r>
            <a:r>
              <a:rPr lang="el-GR" dirty="0" err="1" smtClean="0"/>
              <a:t>of</a:t>
            </a:r>
            <a:r>
              <a:rPr lang="el-GR" dirty="0" smtClean="0"/>
              <a:t> </a:t>
            </a:r>
            <a:r>
              <a:rPr lang="el-GR" dirty="0" err="1" smtClean="0"/>
              <a:t>Law</a:t>
            </a:r>
            <a:r>
              <a:rPr lang="el-GR" dirty="0" smtClean="0"/>
              <a:t> 4368/2016 </a:t>
            </a:r>
            <a:r>
              <a:rPr lang="el-GR" dirty="0" err="1" smtClean="0"/>
              <a:t>provides</a:t>
            </a:r>
            <a:r>
              <a:rPr lang="el-GR" dirty="0" smtClean="0"/>
              <a:t> </a:t>
            </a:r>
            <a:r>
              <a:rPr lang="el-GR" dirty="0" err="1" smtClean="0"/>
              <a:t>free</a:t>
            </a:r>
            <a:r>
              <a:rPr lang="el-GR" dirty="0" smtClean="0"/>
              <a:t> </a:t>
            </a:r>
            <a:r>
              <a:rPr lang="el-GR" dirty="0" err="1" smtClean="0"/>
              <a:t>access</a:t>
            </a:r>
            <a:r>
              <a:rPr lang="el-GR" dirty="0" smtClean="0"/>
              <a:t> </a:t>
            </a:r>
            <a:r>
              <a:rPr lang="el-GR" dirty="0" err="1" smtClean="0"/>
              <a:t>to</a:t>
            </a:r>
            <a:r>
              <a:rPr lang="el-GR" dirty="0" smtClean="0"/>
              <a:t> </a:t>
            </a:r>
            <a:r>
              <a:rPr lang="el-GR" dirty="0" err="1" smtClean="0"/>
              <a:t>public</a:t>
            </a:r>
            <a:r>
              <a:rPr lang="el-GR" dirty="0" smtClean="0"/>
              <a:t> </a:t>
            </a:r>
            <a:r>
              <a:rPr lang="el-GR" dirty="0" err="1" smtClean="0"/>
              <a:t>health</a:t>
            </a:r>
            <a:r>
              <a:rPr lang="el-GR" dirty="0" smtClean="0"/>
              <a:t> </a:t>
            </a:r>
            <a:r>
              <a:rPr lang="el-GR" dirty="0" err="1" smtClean="0"/>
              <a:t>services</a:t>
            </a:r>
            <a:r>
              <a:rPr lang="el-GR" dirty="0" smtClean="0"/>
              <a:t> </a:t>
            </a:r>
            <a:r>
              <a:rPr lang="el-GR" dirty="0" err="1" smtClean="0"/>
              <a:t>for</a:t>
            </a:r>
            <a:r>
              <a:rPr lang="el-GR" dirty="0" smtClean="0"/>
              <a:t> </a:t>
            </a:r>
            <a:r>
              <a:rPr lang="el-GR" dirty="0" err="1" smtClean="0"/>
              <a:t>persons</a:t>
            </a:r>
            <a:r>
              <a:rPr lang="el-GR" dirty="0" smtClean="0"/>
              <a:t> </a:t>
            </a:r>
            <a:r>
              <a:rPr lang="el-GR" dirty="0" err="1" smtClean="0"/>
              <a:t>without</a:t>
            </a:r>
            <a:r>
              <a:rPr lang="el-GR" dirty="0" smtClean="0"/>
              <a:t> </a:t>
            </a:r>
            <a:r>
              <a:rPr lang="el-GR" dirty="0" err="1" smtClean="0"/>
              <a:t>social</a:t>
            </a:r>
            <a:r>
              <a:rPr lang="el-GR" dirty="0" smtClean="0"/>
              <a:t> </a:t>
            </a:r>
            <a:r>
              <a:rPr lang="el-GR" dirty="0" err="1" smtClean="0"/>
              <a:t>insurance</a:t>
            </a:r>
            <a:r>
              <a:rPr lang="el-GR" dirty="0" smtClean="0"/>
              <a:t> </a:t>
            </a:r>
            <a:r>
              <a:rPr lang="el-GR" dirty="0" err="1" smtClean="0"/>
              <a:t>and</a:t>
            </a:r>
            <a:r>
              <a:rPr lang="el-GR" dirty="0" smtClean="0"/>
              <a:t> </a:t>
            </a:r>
            <a:r>
              <a:rPr lang="en-US" dirty="0" smtClean="0"/>
              <a:t>for persons belonging to </a:t>
            </a:r>
            <a:r>
              <a:rPr lang="el-GR" dirty="0" err="1" smtClean="0"/>
              <a:t>vulnerable</a:t>
            </a:r>
            <a:r>
              <a:rPr lang="en-US" dirty="0" smtClean="0"/>
              <a:t> groups</a:t>
            </a:r>
            <a:r>
              <a:rPr lang="el-GR" dirty="0" smtClean="0"/>
              <a:t>. </a:t>
            </a:r>
            <a:r>
              <a:rPr lang="el-GR" dirty="0" err="1" smtClean="0"/>
              <a:t>Among</a:t>
            </a:r>
            <a:r>
              <a:rPr lang="el-GR" dirty="0" smtClean="0"/>
              <a:t> </a:t>
            </a:r>
            <a:r>
              <a:rPr lang="el-GR" dirty="0" err="1" smtClean="0"/>
              <a:t>others</a:t>
            </a:r>
            <a:r>
              <a:rPr lang="el-GR" dirty="0" smtClean="0"/>
              <a:t>, </a:t>
            </a:r>
            <a:r>
              <a:rPr lang="el-GR" dirty="0" err="1" smtClean="0"/>
              <a:t>asylum</a:t>
            </a:r>
            <a:r>
              <a:rPr lang="el-GR" dirty="0" smtClean="0"/>
              <a:t> </a:t>
            </a:r>
            <a:r>
              <a:rPr lang="el-GR" dirty="0" err="1" smtClean="0"/>
              <a:t>seekers</a:t>
            </a:r>
            <a:r>
              <a:rPr lang="el-GR" dirty="0" smtClean="0"/>
              <a:t> </a:t>
            </a:r>
            <a:r>
              <a:rPr lang="el-GR" dirty="0" err="1" smtClean="0"/>
              <a:t>and</a:t>
            </a:r>
            <a:r>
              <a:rPr lang="el-GR" dirty="0" smtClean="0"/>
              <a:t> </a:t>
            </a:r>
            <a:r>
              <a:rPr lang="el-GR" dirty="0" err="1" smtClean="0"/>
              <a:t>members</a:t>
            </a:r>
            <a:r>
              <a:rPr lang="el-GR" dirty="0" smtClean="0"/>
              <a:t> </a:t>
            </a:r>
            <a:r>
              <a:rPr lang="el-GR" dirty="0" err="1" smtClean="0"/>
              <a:t>of</a:t>
            </a:r>
            <a:r>
              <a:rPr lang="el-GR" dirty="0" smtClean="0"/>
              <a:t> </a:t>
            </a:r>
            <a:r>
              <a:rPr lang="el-GR" dirty="0" err="1" smtClean="0"/>
              <a:t>their</a:t>
            </a:r>
            <a:r>
              <a:rPr lang="el-GR" dirty="0" smtClean="0"/>
              <a:t> </a:t>
            </a:r>
            <a:r>
              <a:rPr lang="el-GR" dirty="0" err="1" smtClean="0"/>
              <a:t>families</a:t>
            </a:r>
            <a:r>
              <a:rPr lang="el-GR" dirty="0" smtClean="0"/>
              <a:t> </a:t>
            </a:r>
            <a:r>
              <a:rPr lang="el-GR" dirty="0" err="1" smtClean="0"/>
              <a:t>are</a:t>
            </a:r>
            <a:r>
              <a:rPr lang="el-GR" dirty="0" smtClean="0"/>
              <a:t> </a:t>
            </a:r>
            <a:r>
              <a:rPr lang="el-GR" dirty="0" err="1" smtClean="0"/>
              <a:t>considered</a:t>
            </a:r>
            <a:r>
              <a:rPr lang="el-GR" dirty="0" smtClean="0"/>
              <a:t> </a:t>
            </a:r>
            <a:r>
              <a:rPr lang="el-GR" dirty="0" err="1" smtClean="0"/>
              <a:t>as</a:t>
            </a:r>
            <a:r>
              <a:rPr lang="el-GR" dirty="0" smtClean="0"/>
              <a:t> </a:t>
            </a:r>
            <a:r>
              <a:rPr lang="el-GR" dirty="0" err="1" smtClean="0"/>
              <a:t>persons</a:t>
            </a:r>
            <a:r>
              <a:rPr lang="el-GR" dirty="0" smtClean="0"/>
              <a:t> </a:t>
            </a:r>
            <a:r>
              <a:rPr lang="el-GR" dirty="0" err="1" smtClean="0"/>
              <a:t>belonging</a:t>
            </a:r>
            <a:r>
              <a:rPr lang="el-GR" dirty="0" smtClean="0"/>
              <a:t> </a:t>
            </a:r>
            <a:r>
              <a:rPr lang="el-GR" dirty="0" err="1" smtClean="0"/>
              <a:t>to</a:t>
            </a:r>
            <a:r>
              <a:rPr lang="el-GR" dirty="0" smtClean="0"/>
              <a:t> </a:t>
            </a:r>
            <a:r>
              <a:rPr lang="en-US" dirty="0" smtClean="0"/>
              <a:t>a </a:t>
            </a:r>
            <a:r>
              <a:rPr lang="el-GR" dirty="0" err="1" smtClean="0"/>
              <a:t>vulnerable</a:t>
            </a:r>
            <a:r>
              <a:rPr lang="el-GR" dirty="0" smtClean="0"/>
              <a:t> </a:t>
            </a:r>
            <a:r>
              <a:rPr lang="el-GR" dirty="0" err="1" smtClean="0"/>
              <a:t>group</a:t>
            </a:r>
            <a:r>
              <a:rPr lang="en-US" dirty="0" smtClean="0"/>
              <a:t>,</a:t>
            </a:r>
            <a:r>
              <a:rPr lang="el-GR" dirty="0" smtClean="0"/>
              <a:t> </a:t>
            </a:r>
            <a:r>
              <a:rPr lang="el-GR" dirty="0" err="1" smtClean="0"/>
              <a:t>and</a:t>
            </a:r>
            <a:r>
              <a:rPr lang="el-GR" dirty="0" smtClean="0"/>
              <a:t> </a:t>
            </a:r>
            <a:r>
              <a:rPr lang="en-US" dirty="0" smtClean="0"/>
              <a:t>are </a:t>
            </a:r>
            <a:r>
              <a:rPr lang="el-GR" dirty="0" err="1" smtClean="0"/>
              <a:t>entitled</a:t>
            </a:r>
            <a:r>
              <a:rPr lang="el-GR" dirty="0" smtClean="0"/>
              <a:t> </a:t>
            </a:r>
            <a:r>
              <a:rPr lang="el-GR" dirty="0" err="1" smtClean="0"/>
              <a:t>to</a:t>
            </a:r>
            <a:r>
              <a:rPr lang="el-GR" dirty="0" smtClean="0"/>
              <a:t> </a:t>
            </a:r>
            <a:r>
              <a:rPr lang="el-GR" dirty="0" err="1" smtClean="0"/>
              <a:t>have</a:t>
            </a:r>
            <a:r>
              <a:rPr lang="el-GR" dirty="0" smtClean="0"/>
              <a:t> </a:t>
            </a:r>
            <a:r>
              <a:rPr lang="el-GR" dirty="0" err="1" smtClean="0"/>
              <a:t>free</a:t>
            </a:r>
            <a:r>
              <a:rPr lang="el-GR" dirty="0" smtClean="0"/>
              <a:t> </a:t>
            </a:r>
            <a:r>
              <a:rPr lang="el-GR" dirty="0" err="1" smtClean="0"/>
              <a:t>access</a:t>
            </a:r>
            <a:r>
              <a:rPr lang="el-GR" dirty="0" smtClean="0"/>
              <a:t> </a:t>
            </a:r>
            <a:r>
              <a:rPr lang="el-GR" dirty="0" err="1" smtClean="0"/>
              <a:t>to</a:t>
            </a:r>
            <a:r>
              <a:rPr lang="el-GR" dirty="0" smtClean="0"/>
              <a:t> </a:t>
            </a:r>
            <a:r>
              <a:rPr lang="en-US" dirty="0" smtClean="0"/>
              <a:t>the </a:t>
            </a:r>
            <a:r>
              <a:rPr lang="el-GR" dirty="0" err="1" smtClean="0"/>
              <a:t>public</a:t>
            </a:r>
            <a:r>
              <a:rPr lang="el-GR" dirty="0" smtClean="0"/>
              <a:t> </a:t>
            </a:r>
            <a:r>
              <a:rPr lang="el-GR" dirty="0" err="1" smtClean="0"/>
              <a:t>health</a:t>
            </a:r>
            <a:r>
              <a:rPr lang="el-GR" dirty="0" smtClean="0"/>
              <a:t> </a:t>
            </a:r>
            <a:r>
              <a:rPr lang="el-GR" dirty="0" err="1" smtClean="0"/>
              <a:t>system</a:t>
            </a:r>
            <a:r>
              <a:rPr lang="el-GR" dirty="0" smtClean="0"/>
              <a:t> </a:t>
            </a:r>
            <a:r>
              <a:rPr lang="el-GR" dirty="0" err="1" smtClean="0"/>
              <a:t>and</a:t>
            </a:r>
            <a:r>
              <a:rPr lang="el-GR" dirty="0" smtClean="0"/>
              <a:t> </a:t>
            </a:r>
            <a:r>
              <a:rPr lang="en-US" dirty="0" smtClean="0"/>
              <a:t>be granted free </a:t>
            </a:r>
            <a:r>
              <a:rPr lang="el-GR" dirty="0" err="1" smtClean="0"/>
              <a:t>pharmaceutical</a:t>
            </a:r>
            <a:r>
              <a:rPr lang="el-GR" dirty="0" smtClean="0"/>
              <a:t> </a:t>
            </a:r>
            <a:r>
              <a:rPr lang="el-GR" dirty="0" err="1" smtClean="0"/>
              <a:t>treatment</a:t>
            </a:r>
            <a:r>
              <a:rPr lang="el-GR" dirty="0" smtClean="0"/>
              <a:t>.</a:t>
            </a:r>
          </a:p>
          <a:p>
            <a:pPr>
              <a:spcBef>
                <a:spcPct val="20000"/>
              </a:spcBef>
              <a:buFont typeface="Arial" pitchFamily="34" charset="0"/>
              <a:buNone/>
            </a:pPr>
            <a:endParaRPr lang="el-GR" dirty="0" smtClean="0"/>
          </a:p>
          <a:p>
            <a:pPr>
              <a:spcBef>
                <a:spcPct val="20000"/>
              </a:spcBef>
            </a:pPr>
            <a:r>
              <a:rPr lang="en-US" dirty="0" smtClean="0">
                <a:solidFill>
                  <a:srgbClr val="000000"/>
                </a:solidFill>
              </a:rPr>
              <a:t>Art.17 of Law 4540/2018</a:t>
            </a:r>
            <a:r>
              <a:rPr lang="en-US" dirty="0" smtClean="0"/>
              <a:t> provides that</a:t>
            </a:r>
            <a:r>
              <a:rPr lang="el-GR" dirty="0" smtClean="0"/>
              <a:t> </a:t>
            </a:r>
            <a:r>
              <a:rPr lang="el-GR" dirty="0" err="1" smtClean="0"/>
              <a:t>all</a:t>
            </a:r>
            <a:r>
              <a:rPr lang="el-GR" dirty="0" smtClean="0"/>
              <a:t> </a:t>
            </a:r>
            <a:r>
              <a:rPr lang="el-GR" dirty="0" err="1" smtClean="0"/>
              <a:t>or</a:t>
            </a:r>
            <a:r>
              <a:rPr lang="el-GR" dirty="0" smtClean="0"/>
              <a:t> </a:t>
            </a:r>
            <a:r>
              <a:rPr lang="el-GR" dirty="0" err="1" smtClean="0"/>
              <a:t>part</a:t>
            </a:r>
            <a:r>
              <a:rPr lang="el-GR" dirty="0" smtClean="0"/>
              <a:t> </a:t>
            </a:r>
            <a:r>
              <a:rPr lang="el-GR" dirty="0" err="1" smtClean="0"/>
              <a:t>of</a:t>
            </a:r>
            <a:r>
              <a:rPr lang="el-GR" dirty="0" smtClean="0"/>
              <a:t> </a:t>
            </a:r>
            <a:r>
              <a:rPr lang="el-GR" dirty="0" err="1" smtClean="0"/>
              <a:t>the</a:t>
            </a:r>
            <a:r>
              <a:rPr lang="el-GR" dirty="0" smtClean="0"/>
              <a:t> </a:t>
            </a:r>
            <a:r>
              <a:rPr lang="el-GR" dirty="0" err="1" smtClean="0"/>
              <a:t>material</a:t>
            </a:r>
            <a:r>
              <a:rPr lang="el-GR" dirty="0" smtClean="0"/>
              <a:t> </a:t>
            </a:r>
            <a:r>
              <a:rPr lang="el-GR" dirty="0" err="1" smtClean="0"/>
              <a:t>conditions</a:t>
            </a:r>
            <a:r>
              <a:rPr lang="el-GR" dirty="0" smtClean="0"/>
              <a:t> </a:t>
            </a:r>
            <a:r>
              <a:rPr lang="el-GR" dirty="0" err="1" smtClean="0"/>
              <a:t>is</a:t>
            </a:r>
            <a:r>
              <a:rPr lang="el-GR" dirty="0" smtClean="0"/>
              <a:t> </a:t>
            </a:r>
            <a:r>
              <a:rPr lang="el-GR" dirty="0" err="1" smtClean="0"/>
              <a:t>subject</a:t>
            </a:r>
            <a:r>
              <a:rPr lang="el-GR" dirty="0" smtClean="0"/>
              <a:t> </a:t>
            </a:r>
            <a:r>
              <a:rPr lang="el-GR" dirty="0" err="1" smtClean="0"/>
              <a:t>to</a:t>
            </a:r>
            <a:r>
              <a:rPr lang="el-GR" dirty="0" smtClean="0"/>
              <a:t> </a:t>
            </a:r>
            <a:r>
              <a:rPr lang="el-GR" dirty="0" err="1" smtClean="0"/>
              <a:t>the</a:t>
            </a:r>
            <a:r>
              <a:rPr lang="el-GR" dirty="0" smtClean="0"/>
              <a:t> </a:t>
            </a:r>
            <a:r>
              <a:rPr lang="el-GR" dirty="0" err="1" smtClean="0"/>
              <a:t>condition</a:t>
            </a:r>
            <a:r>
              <a:rPr lang="el-GR" dirty="0" smtClean="0"/>
              <a:t> </a:t>
            </a:r>
            <a:r>
              <a:rPr lang="el-GR" dirty="0" err="1" smtClean="0"/>
              <a:t>that</a:t>
            </a:r>
            <a:r>
              <a:rPr lang="el-GR" dirty="0" smtClean="0"/>
              <a:t> </a:t>
            </a:r>
            <a:r>
              <a:rPr lang="el-GR" dirty="0" err="1" smtClean="0"/>
              <a:t>applicants</a:t>
            </a:r>
            <a:r>
              <a:rPr lang="el-GR" dirty="0" smtClean="0"/>
              <a:t> </a:t>
            </a:r>
            <a:r>
              <a:rPr lang="el-GR" dirty="0" err="1" smtClean="0"/>
              <a:t>do</a:t>
            </a:r>
            <a:r>
              <a:rPr lang="el-GR" dirty="0" smtClean="0"/>
              <a:t> </a:t>
            </a:r>
            <a:r>
              <a:rPr lang="el-GR" dirty="0" err="1" smtClean="0"/>
              <a:t>not</a:t>
            </a:r>
            <a:r>
              <a:rPr lang="el-GR" dirty="0" smtClean="0"/>
              <a:t> </a:t>
            </a:r>
            <a:r>
              <a:rPr lang="el-GR" dirty="0" err="1" smtClean="0"/>
              <a:t>work</a:t>
            </a:r>
            <a:r>
              <a:rPr lang="el-GR" dirty="0" smtClean="0"/>
              <a:t> </a:t>
            </a:r>
            <a:r>
              <a:rPr lang="el-GR" dirty="0" err="1" smtClean="0"/>
              <a:t>or</a:t>
            </a:r>
            <a:r>
              <a:rPr lang="el-GR" dirty="0" smtClean="0"/>
              <a:t> </a:t>
            </a:r>
            <a:r>
              <a:rPr lang="el-GR" dirty="0" err="1" smtClean="0"/>
              <a:t>that</a:t>
            </a:r>
            <a:r>
              <a:rPr lang="el-GR" dirty="0" smtClean="0"/>
              <a:t> </a:t>
            </a:r>
            <a:r>
              <a:rPr lang="el-GR" dirty="0" err="1" smtClean="0"/>
              <a:t>their</a:t>
            </a:r>
            <a:r>
              <a:rPr lang="el-GR" dirty="0" smtClean="0"/>
              <a:t> </a:t>
            </a:r>
            <a:r>
              <a:rPr lang="el-GR" dirty="0" err="1" smtClean="0"/>
              <a:t>work</a:t>
            </a:r>
            <a:r>
              <a:rPr lang="el-GR" dirty="0" smtClean="0"/>
              <a:t> </a:t>
            </a:r>
            <a:r>
              <a:rPr lang="el-GR" dirty="0" err="1" smtClean="0"/>
              <a:t>does</a:t>
            </a:r>
            <a:r>
              <a:rPr lang="el-GR" dirty="0" smtClean="0"/>
              <a:t> </a:t>
            </a:r>
            <a:r>
              <a:rPr lang="el-GR" dirty="0" err="1" smtClean="0"/>
              <a:t>not</a:t>
            </a:r>
            <a:r>
              <a:rPr lang="el-GR" dirty="0" smtClean="0"/>
              <a:t> </a:t>
            </a:r>
            <a:r>
              <a:rPr lang="el-GR" dirty="0" err="1" smtClean="0"/>
              <a:t>provide</a:t>
            </a:r>
            <a:r>
              <a:rPr lang="el-GR" dirty="0" smtClean="0"/>
              <a:t> </a:t>
            </a:r>
            <a:r>
              <a:rPr lang="el-GR" dirty="0" err="1" smtClean="0"/>
              <a:t>them</a:t>
            </a:r>
            <a:r>
              <a:rPr lang="el-GR" dirty="0" smtClean="0"/>
              <a:t> </a:t>
            </a:r>
            <a:r>
              <a:rPr lang="el-GR" dirty="0" err="1" smtClean="0"/>
              <a:t>with</a:t>
            </a:r>
            <a:r>
              <a:rPr lang="el-GR" dirty="0" smtClean="0"/>
              <a:t> </a:t>
            </a:r>
            <a:r>
              <a:rPr lang="el-GR" dirty="0" err="1" smtClean="0"/>
              <a:t>sufficient</a:t>
            </a:r>
            <a:r>
              <a:rPr lang="el-GR" dirty="0" smtClean="0"/>
              <a:t> </a:t>
            </a:r>
            <a:r>
              <a:rPr lang="el-GR" dirty="0" err="1" smtClean="0"/>
              <a:t>resources</a:t>
            </a:r>
            <a:r>
              <a:rPr lang="el-GR" dirty="0" smtClean="0"/>
              <a:t> </a:t>
            </a:r>
            <a:r>
              <a:rPr lang="el-GR" dirty="0" err="1" smtClean="0"/>
              <a:t>which</a:t>
            </a:r>
            <a:r>
              <a:rPr lang="el-GR" dirty="0" smtClean="0"/>
              <a:t> </a:t>
            </a:r>
            <a:r>
              <a:rPr lang="el-GR" dirty="0" err="1" smtClean="0"/>
              <a:t>could</a:t>
            </a:r>
            <a:r>
              <a:rPr lang="el-GR" dirty="0" smtClean="0"/>
              <a:t> </a:t>
            </a:r>
            <a:r>
              <a:rPr lang="el-GR" dirty="0" err="1" smtClean="0"/>
              <a:t>ensure</a:t>
            </a:r>
            <a:r>
              <a:rPr lang="el-GR" dirty="0" smtClean="0"/>
              <a:t> </a:t>
            </a:r>
            <a:r>
              <a:rPr lang="el-GR" dirty="0" err="1" smtClean="0"/>
              <a:t>an</a:t>
            </a:r>
            <a:r>
              <a:rPr lang="el-GR" dirty="0" smtClean="0"/>
              <a:t> </a:t>
            </a:r>
            <a:r>
              <a:rPr lang="el-GR" dirty="0" err="1" smtClean="0"/>
              <a:t>adequate</a:t>
            </a:r>
            <a:r>
              <a:rPr lang="el-GR" dirty="0" smtClean="0"/>
              <a:t> </a:t>
            </a:r>
            <a:r>
              <a:rPr lang="el-GR" dirty="0" err="1" smtClean="0"/>
              <a:t>standard</a:t>
            </a:r>
            <a:r>
              <a:rPr lang="el-GR" dirty="0" smtClean="0"/>
              <a:t> </a:t>
            </a:r>
            <a:r>
              <a:rPr lang="el-GR" dirty="0" err="1" smtClean="0"/>
              <a:t>of</a:t>
            </a:r>
            <a:r>
              <a:rPr lang="el-GR" dirty="0" smtClean="0"/>
              <a:t> </a:t>
            </a:r>
            <a:r>
              <a:rPr lang="el-GR" dirty="0" err="1" smtClean="0"/>
              <a:t>living</a:t>
            </a:r>
            <a:r>
              <a:rPr lang="el-GR" dirty="0" smtClean="0"/>
              <a:t> </a:t>
            </a:r>
            <a:r>
              <a:rPr lang="el-GR" dirty="0" err="1" smtClean="0"/>
              <a:t>sufficient</a:t>
            </a:r>
            <a:r>
              <a:rPr lang="el-GR" dirty="0" smtClean="0"/>
              <a:t> </a:t>
            </a:r>
            <a:r>
              <a:rPr lang="el-GR" dirty="0" err="1" smtClean="0"/>
              <a:t>for</a:t>
            </a:r>
            <a:r>
              <a:rPr lang="el-GR" dirty="0" smtClean="0"/>
              <a:t> </a:t>
            </a:r>
            <a:r>
              <a:rPr lang="el-GR" dirty="0" err="1" smtClean="0"/>
              <a:t>preserving</a:t>
            </a:r>
            <a:r>
              <a:rPr lang="el-GR" dirty="0" smtClean="0"/>
              <a:t> </a:t>
            </a:r>
            <a:r>
              <a:rPr lang="el-GR" dirty="0" err="1" smtClean="0"/>
              <a:t>their</a:t>
            </a:r>
            <a:r>
              <a:rPr lang="el-GR" dirty="0" smtClean="0"/>
              <a:t> </a:t>
            </a:r>
            <a:r>
              <a:rPr lang="el-GR" dirty="0" err="1" smtClean="0"/>
              <a:t>health</a:t>
            </a:r>
            <a:r>
              <a:rPr lang="el-GR" dirty="0" smtClean="0"/>
              <a:t> </a:t>
            </a:r>
            <a:r>
              <a:rPr lang="el-GR" dirty="0" err="1" smtClean="0"/>
              <a:t>and</a:t>
            </a:r>
            <a:r>
              <a:rPr lang="el-GR" dirty="0" smtClean="0"/>
              <a:t> </a:t>
            </a:r>
            <a:r>
              <a:rPr lang="el-GR" dirty="0" err="1" smtClean="0"/>
              <a:t>their</a:t>
            </a:r>
            <a:r>
              <a:rPr lang="el-GR" dirty="0" smtClean="0"/>
              <a:t> </a:t>
            </a:r>
            <a:r>
              <a:rPr lang="el-GR" dirty="0" err="1" smtClean="0"/>
              <a:t>subsistence</a:t>
            </a:r>
            <a:r>
              <a:rPr lang="el-GR" dirty="0" smtClean="0"/>
              <a:t>, </a:t>
            </a:r>
            <a:r>
              <a:rPr lang="el-GR" dirty="0" err="1" smtClean="0"/>
              <a:t>according</a:t>
            </a:r>
            <a:r>
              <a:rPr lang="el-GR" dirty="0" smtClean="0"/>
              <a:t> </a:t>
            </a:r>
            <a:r>
              <a:rPr lang="el-GR" dirty="0" err="1" smtClean="0"/>
              <a:t>to</a:t>
            </a:r>
            <a:r>
              <a:rPr lang="el-GR" dirty="0" smtClean="0"/>
              <a:t> </a:t>
            </a:r>
            <a:r>
              <a:rPr lang="el-GR" dirty="0" err="1" smtClean="0"/>
              <a:t>the</a:t>
            </a:r>
            <a:r>
              <a:rPr lang="el-GR" dirty="0" smtClean="0"/>
              <a:t> </a:t>
            </a:r>
            <a:r>
              <a:rPr lang="el-GR" dirty="0" err="1" smtClean="0"/>
              <a:t>income</a:t>
            </a:r>
            <a:r>
              <a:rPr lang="el-GR" dirty="0" smtClean="0"/>
              <a:t> </a:t>
            </a:r>
            <a:r>
              <a:rPr lang="el-GR" dirty="0" err="1" smtClean="0"/>
              <a:t>criteria</a:t>
            </a:r>
            <a:r>
              <a:rPr lang="el-GR" dirty="0" smtClean="0"/>
              <a:t> </a:t>
            </a:r>
            <a:r>
              <a:rPr lang="el-GR" dirty="0" err="1" smtClean="0"/>
              <a:t>set</a:t>
            </a:r>
            <a:r>
              <a:rPr lang="el-GR" dirty="0" smtClean="0"/>
              <a:t> </a:t>
            </a:r>
            <a:r>
              <a:rPr lang="el-GR" dirty="0" err="1" smtClean="0"/>
              <a:t>by</a:t>
            </a:r>
            <a:r>
              <a:rPr lang="el-GR" dirty="0" smtClean="0"/>
              <a:t> </a:t>
            </a:r>
            <a:r>
              <a:rPr lang="el-GR" dirty="0" err="1" smtClean="0"/>
              <a:t>article</a:t>
            </a:r>
            <a:r>
              <a:rPr lang="el-GR" dirty="0" smtClean="0"/>
              <a:t> 235 </a:t>
            </a:r>
            <a:r>
              <a:rPr lang="el-GR" dirty="0" err="1" smtClean="0"/>
              <a:t>of</a:t>
            </a:r>
            <a:r>
              <a:rPr lang="el-GR" dirty="0" smtClean="0"/>
              <a:t> </a:t>
            </a:r>
            <a:r>
              <a:rPr lang="el-GR" dirty="0" err="1" smtClean="0"/>
              <a:t>Law</a:t>
            </a:r>
            <a:r>
              <a:rPr lang="el-GR" dirty="0" smtClean="0"/>
              <a:t> 4389/2016.</a:t>
            </a:r>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57288" y="5740400"/>
            <a:ext cx="7040562" cy="1371600"/>
          </a:xfrm>
        </p:spPr>
        <p:txBody>
          <a:bodyPr>
            <a:normAutofit/>
          </a:bodyPr>
          <a:lstStyle/>
          <a:p>
            <a:pPr eaLnBrk="1" hangingPunct="1"/>
            <a:r>
              <a:rPr lang="el-GR" sz="4000" smtClean="0"/>
              <a:t/>
            </a:r>
            <a:br>
              <a:rPr lang="el-GR" sz="4000" smtClean="0"/>
            </a:br>
            <a:endParaRPr lang="el-GR" sz="4000" smtClean="0"/>
          </a:p>
        </p:txBody>
      </p:sp>
      <p:sp>
        <p:nvSpPr>
          <p:cNvPr id="3" name="Υπότιτλος 2"/>
          <p:cNvSpPr>
            <a:spLocks noGrp="1"/>
          </p:cNvSpPr>
          <p:nvPr>
            <p:ph type="subTitle" idx="1"/>
          </p:nvPr>
        </p:nvSpPr>
        <p:spPr>
          <a:xfrm>
            <a:off x="935038" y="590550"/>
            <a:ext cx="6950075" cy="2932113"/>
          </a:xfrm>
        </p:spPr>
        <p:txBody>
          <a:bodyPr>
            <a:normAutofit/>
          </a:bodyPr>
          <a:lstStyle/>
          <a:p>
            <a:pPr eaLnBrk="1" hangingPunct="1"/>
            <a:r>
              <a:rPr lang="en-US" sz="2000" b="1" dirty="0" smtClean="0">
                <a:solidFill>
                  <a:srgbClr val="000000"/>
                </a:solidFill>
              </a:rPr>
              <a:t>Access to health care</a:t>
            </a:r>
            <a:endParaRPr lang="el-GR" sz="2000" dirty="0" smtClean="0">
              <a:solidFill>
                <a:srgbClr val="000000"/>
              </a:solidFill>
            </a:endParaRPr>
          </a:p>
          <a:p>
            <a:pPr eaLnBrk="1" hangingPunct="1"/>
            <a:r>
              <a:rPr lang="en-US" sz="1600" i="1" dirty="0" smtClean="0">
                <a:solidFill>
                  <a:srgbClr val="000000"/>
                </a:solidFill>
              </a:rPr>
              <a:t>Article 19 recast Reception Conditions Directive</a:t>
            </a:r>
            <a:endParaRPr lang="el-GR" sz="1600" dirty="0" smtClean="0">
              <a:solidFill>
                <a:srgbClr val="000000"/>
              </a:solidFill>
            </a:endParaRPr>
          </a:p>
          <a:p>
            <a:pPr algn="just" eaLnBrk="1" hangingPunct="1"/>
            <a:r>
              <a:rPr lang="en-US" sz="1600" dirty="0" smtClean="0">
                <a:solidFill>
                  <a:srgbClr val="000000"/>
                </a:solidFill>
              </a:rPr>
              <a:t>Access to health care is guaranteed in law in all AIDA countries. In practice there is only full access to health care in </a:t>
            </a:r>
            <a:r>
              <a:rPr lang="en-US" sz="1600" b="1" dirty="0" smtClean="0">
                <a:solidFill>
                  <a:srgbClr val="000000"/>
                </a:solidFill>
              </a:rPr>
              <a:t>Belgium</a:t>
            </a:r>
            <a:r>
              <a:rPr lang="en-US" sz="1600" dirty="0" smtClean="0">
                <a:solidFill>
                  <a:srgbClr val="000000"/>
                </a:solidFill>
              </a:rPr>
              <a:t>, </a:t>
            </a:r>
            <a:r>
              <a:rPr lang="en-US" sz="1600" b="1" dirty="0" smtClean="0">
                <a:solidFill>
                  <a:srgbClr val="000000"/>
                </a:solidFill>
              </a:rPr>
              <a:t>Spain</a:t>
            </a:r>
            <a:r>
              <a:rPr lang="en-US" sz="1600" dirty="0" smtClean="0">
                <a:solidFill>
                  <a:srgbClr val="000000"/>
                </a:solidFill>
              </a:rPr>
              <a:t>, </a:t>
            </a:r>
            <a:r>
              <a:rPr lang="en-US" sz="1600" b="1" dirty="0" smtClean="0">
                <a:solidFill>
                  <a:srgbClr val="000000"/>
                </a:solidFill>
              </a:rPr>
              <a:t>Greece</a:t>
            </a:r>
            <a:r>
              <a:rPr lang="en-US" sz="1600" dirty="0" smtClean="0">
                <a:solidFill>
                  <a:srgbClr val="000000"/>
                </a:solidFill>
              </a:rPr>
              <a:t>, </a:t>
            </a:r>
            <a:r>
              <a:rPr lang="en-US" sz="1600" b="1" dirty="0" smtClean="0">
                <a:solidFill>
                  <a:srgbClr val="000000"/>
                </a:solidFill>
              </a:rPr>
              <a:t>Ireland</a:t>
            </a:r>
            <a:r>
              <a:rPr lang="en-US" sz="1600" dirty="0" smtClean="0">
                <a:solidFill>
                  <a:srgbClr val="000000"/>
                </a:solidFill>
              </a:rPr>
              <a:t>, </a:t>
            </a:r>
            <a:r>
              <a:rPr lang="en-US" sz="1600" b="1" dirty="0" smtClean="0">
                <a:solidFill>
                  <a:srgbClr val="000000"/>
                </a:solidFill>
              </a:rPr>
              <a:t>Italy</a:t>
            </a:r>
            <a:r>
              <a:rPr lang="en-US" sz="1600" u="sng" dirty="0" smtClean="0">
                <a:solidFill>
                  <a:srgbClr val="000000"/>
                </a:solidFill>
              </a:rPr>
              <a:t> </a:t>
            </a:r>
            <a:r>
              <a:rPr lang="en-US" sz="1600" dirty="0" smtClean="0">
                <a:solidFill>
                  <a:srgbClr val="000000"/>
                </a:solidFill>
              </a:rPr>
              <a:t>and </a:t>
            </a:r>
            <a:r>
              <a:rPr lang="en-US" sz="1600" b="1" dirty="0" smtClean="0">
                <a:solidFill>
                  <a:srgbClr val="000000"/>
                </a:solidFill>
              </a:rPr>
              <a:t>Serbia</a:t>
            </a:r>
            <a:r>
              <a:rPr lang="en-US" sz="1600" dirty="0" smtClean="0">
                <a:solidFill>
                  <a:srgbClr val="000000"/>
                </a:solidFill>
              </a:rPr>
              <a:t>. The remaining countries have only limited access.</a:t>
            </a:r>
            <a:endParaRPr lang="el-GR" sz="1600" dirty="0" smtClean="0">
              <a:solidFill>
                <a:srgbClr val="000000"/>
              </a:solidFill>
            </a:endParaRPr>
          </a:p>
          <a:p>
            <a:pPr algn="just" eaLnBrk="1" hangingPunct="1"/>
            <a:r>
              <a:rPr lang="en-US" sz="1600" dirty="0" smtClean="0">
                <a:solidFill>
                  <a:srgbClr val="000000"/>
                </a:solidFill>
              </a:rPr>
              <a:t>In practice, several obstacles to effective access to healthcare have been reported in most Member States:</a:t>
            </a:r>
            <a:endParaRPr lang="el-GR" sz="1600" dirty="0" smtClean="0">
              <a:solidFill>
                <a:srgbClr val="000000"/>
              </a:solidFill>
            </a:endParaRPr>
          </a:p>
          <a:p>
            <a:pPr eaLnBrk="1" hangingPunct="1"/>
            <a:r>
              <a:rPr lang="en-US" sz="1600" dirty="0" smtClean="0">
                <a:solidFill>
                  <a:srgbClr val="000000"/>
                </a:solidFill>
              </a:rPr>
              <a:t>More details at:</a:t>
            </a:r>
          </a:p>
          <a:p>
            <a:pPr eaLnBrk="1" hangingPunct="1"/>
            <a:r>
              <a:rPr lang="en-US" sz="1600" b="1" dirty="0" smtClean="0">
                <a:solidFill>
                  <a:srgbClr val="000000"/>
                </a:solidFill>
              </a:rPr>
              <a:t>http://www.asylumineurope.org/</a:t>
            </a:r>
            <a:endParaRPr lang="el-GR" sz="1600" dirty="0" smtClean="0">
              <a:solidFill>
                <a:srgbClr val="000000"/>
              </a:solidFill>
            </a:endParaRPr>
          </a:p>
        </p:txBody>
      </p:sp>
      <p:pic>
        <p:nvPicPr>
          <p:cNvPr id="169987" name="5 - Εικόνα" descr="capture-20170917-191618.png">
            <a:hlinkClick r:id="rId2"/>
          </p:cNvPr>
          <p:cNvPicPr>
            <a:picLocks noChangeAspect="1"/>
          </p:cNvPicPr>
          <p:nvPr/>
        </p:nvPicPr>
        <p:blipFill>
          <a:blip r:embed="rId3"/>
          <a:srcRect/>
          <a:stretch>
            <a:fillRect/>
          </a:stretch>
        </p:blipFill>
        <p:spPr bwMode="auto">
          <a:xfrm>
            <a:off x="2249488" y="3543300"/>
            <a:ext cx="4546600" cy="2705100"/>
          </a:xfrm>
          <a:prstGeom prst="rect">
            <a:avLst/>
          </a:prstGeom>
          <a:noFill/>
          <a:ln w="9525">
            <a:noFill/>
            <a:miter lim="800000"/>
            <a:headEnd/>
            <a:tailEnd/>
          </a:ln>
        </p:spPr>
      </p:pic>
      <p:pic>
        <p:nvPicPr>
          <p:cNvPr id="169988" name="6 - Εικόνα" descr="Εικόνα2.png"/>
          <p:cNvPicPr>
            <a:picLocks noChangeAspect="1"/>
          </p:cNvPicPr>
          <p:nvPr/>
        </p:nvPicPr>
        <p:blipFill>
          <a:blip r:embed="rId4"/>
          <a:srcRect/>
          <a:stretch>
            <a:fillRect/>
          </a:stretch>
        </p:blipFill>
        <p:spPr bwMode="auto">
          <a:xfrm>
            <a:off x="930275" y="6472238"/>
            <a:ext cx="6654800" cy="242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eaLnBrk="1" hangingPunct="1"/>
            <a:r>
              <a:rPr lang="el-GR" sz="4000" smtClean="0"/>
              <a:t/>
            </a:r>
            <a:br>
              <a:rPr lang="el-GR" sz="4000" smtClean="0"/>
            </a:br>
            <a:endParaRPr lang="el-GR" sz="4000" smtClean="0"/>
          </a:p>
        </p:txBody>
      </p:sp>
      <p:sp>
        <p:nvSpPr>
          <p:cNvPr id="171010" name="Θέση περιεχομένου 2"/>
          <p:cNvSpPr>
            <a:spLocks noGrp="1"/>
          </p:cNvSpPr>
          <p:nvPr>
            <p:ph idx="1"/>
          </p:nvPr>
        </p:nvSpPr>
        <p:spPr>
          <a:xfrm>
            <a:off x="350838" y="1069975"/>
            <a:ext cx="7886700" cy="4559644"/>
          </a:xfrm>
        </p:spPr>
        <p:txBody>
          <a:bodyPr/>
          <a:lstStyle/>
          <a:p>
            <a:pPr eaLnBrk="1" hangingPunct="1">
              <a:buFont typeface="Arial" pitchFamily="34" charset="0"/>
              <a:buNone/>
            </a:pPr>
            <a:r>
              <a:rPr lang="en-US" sz="1800" b="1" dirty="0" smtClean="0">
                <a:solidFill>
                  <a:srgbClr val="000000"/>
                </a:solidFill>
              </a:rPr>
              <a:t>1. Specialized treatment for victims of torture:</a:t>
            </a:r>
            <a:endParaRPr lang="en-US" sz="1800" b="1" i="1" dirty="0" smtClean="0">
              <a:solidFill>
                <a:srgbClr val="000000"/>
              </a:solidFill>
            </a:endParaRPr>
          </a:p>
          <a:p>
            <a:pPr eaLnBrk="1" hangingPunct="1">
              <a:buFont typeface="Arial" pitchFamily="34" charset="0"/>
              <a:buBlip>
                <a:blip r:embed="rId2"/>
              </a:buBlip>
            </a:pPr>
            <a:r>
              <a:rPr lang="en-US" sz="1800" i="1" dirty="0" smtClean="0">
                <a:solidFill>
                  <a:srgbClr val="000000"/>
                </a:solidFill>
              </a:rPr>
              <a:t>Article 25 Recast Reception Conditions Directive</a:t>
            </a:r>
            <a:endParaRPr lang="en-US" sz="1800" dirty="0" smtClean="0">
              <a:solidFill>
                <a:srgbClr val="000000"/>
              </a:solidFill>
            </a:endParaRPr>
          </a:p>
          <a:p>
            <a:pPr eaLnBrk="1" hangingPunct="1">
              <a:buFont typeface="Arial" pitchFamily="34" charset="0"/>
              <a:buBlip>
                <a:blip r:embed="rId2"/>
              </a:buBlip>
            </a:pPr>
            <a:r>
              <a:rPr lang="en-US" sz="1800" dirty="0" smtClean="0">
                <a:solidFill>
                  <a:srgbClr val="000000"/>
                </a:solidFill>
              </a:rPr>
              <a:t>Specialized treatment for victims of torture is required by Article 25 of the </a:t>
            </a:r>
            <a:r>
              <a:rPr lang="en-US" sz="1800" u="sng" dirty="0" smtClean="0">
                <a:solidFill>
                  <a:srgbClr val="000000"/>
                </a:solidFill>
              </a:rPr>
              <a:t>Recast Reception Conditions Directive</a:t>
            </a:r>
            <a:r>
              <a:rPr lang="en-US" sz="1800" dirty="0" smtClean="0">
                <a:solidFill>
                  <a:srgbClr val="000000"/>
                </a:solidFill>
              </a:rPr>
              <a:t> but not provided:</a:t>
            </a:r>
          </a:p>
          <a:p>
            <a:pPr algn="just" eaLnBrk="1" hangingPunct="1">
              <a:buFont typeface="Arial" pitchFamily="34" charset="0"/>
              <a:buNone/>
            </a:pPr>
            <a:r>
              <a:rPr lang="en-US" sz="1800" dirty="0" smtClean="0">
                <a:solidFill>
                  <a:srgbClr val="000000"/>
                </a:solidFill>
              </a:rPr>
              <a:t>     In </a:t>
            </a:r>
            <a:r>
              <a:rPr lang="en-US" sz="1800" b="1" dirty="0" smtClean="0">
                <a:solidFill>
                  <a:srgbClr val="000000"/>
                </a:solidFill>
              </a:rPr>
              <a:t>Bulgaria</a:t>
            </a:r>
            <a:r>
              <a:rPr lang="en-US" sz="1800" dirty="0" smtClean="0">
                <a:solidFill>
                  <a:srgbClr val="000000"/>
                </a:solidFill>
              </a:rPr>
              <a:t>, </a:t>
            </a:r>
            <a:r>
              <a:rPr lang="en-US" sz="1800" b="1" dirty="0" smtClean="0">
                <a:solidFill>
                  <a:srgbClr val="000000"/>
                </a:solidFill>
              </a:rPr>
              <a:t>Croatia</a:t>
            </a:r>
            <a:r>
              <a:rPr lang="en-US" sz="1800" dirty="0" smtClean="0">
                <a:solidFill>
                  <a:srgbClr val="000000"/>
                </a:solidFill>
              </a:rPr>
              <a:t>, </a:t>
            </a:r>
            <a:r>
              <a:rPr lang="en-US" sz="1800" b="1" dirty="0" smtClean="0">
                <a:solidFill>
                  <a:srgbClr val="000000"/>
                </a:solidFill>
              </a:rPr>
              <a:t>Malta </a:t>
            </a:r>
            <a:r>
              <a:rPr lang="en-US" sz="1800" dirty="0" smtClean="0">
                <a:solidFill>
                  <a:srgbClr val="000000"/>
                </a:solidFill>
              </a:rPr>
              <a:t>and </a:t>
            </a:r>
            <a:r>
              <a:rPr lang="en-US" sz="1800" b="1" dirty="0" smtClean="0">
                <a:solidFill>
                  <a:srgbClr val="000000"/>
                </a:solidFill>
              </a:rPr>
              <a:t>Serbia</a:t>
            </a:r>
            <a:r>
              <a:rPr lang="en-US" sz="1800" dirty="0" smtClean="0">
                <a:solidFill>
                  <a:srgbClr val="000000"/>
                </a:solidFill>
              </a:rPr>
              <a:t>. </a:t>
            </a:r>
            <a:r>
              <a:rPr lang="en-US" sz="1800" b="1" dirty="0" smtClean="0">
                <a:solidFill>
                  <a:srgbClr val="000000"/>
                </a:solidFill>
              </a:rPr>
              <a:t>Germany </a:t>
            </a:r>
            <a:r>
              <a:rPr lang="en-US" sz="1800" dirty="0" smtClean="0">
                <a:solidFill>
                  <a:srgbClr val="000000"/>
                </a:solidFill>
              </a:rPr>
              <a:t>and </a:t>
            </a:r>
            <a:r>
              <a:rPr lang="en-US" sz="1800" b="1" dirty="0" smtClean="0">
                <a:solidFill>
                  <a:srgbClr val="000000"/>
                </a:solidFill>
              </a:rPr>
              <a:t>Ireland </a:t>
            </a:r>
            <a:r>
              <a:rPr lang="en-US" sz="1800" dirty="0" smtClean="0">
                <a:solidFill>
                  <a:srgbClr val="000000"/>
                </a:solidFill>
              </a:rPr>
              <a:t>provide specialized treatment whereas the other AIDA countries only provide limited specialized treatment for victims of torture. </a:t>
            </a:r>
            <a:r>
              <a:rPr lang="en-US" sz="1800" b="1" dirty="0" smtClean="0">
                <a:solidFill>
                  <a:srgbClr val="000000"/>
                </a:solidFill>
              </a:rPr>
              <a:t>Spain </a:t>
            </a:r>
            <a:r>
              <a:rPr lang="en-US" sz="1800" dirty="0" smtClean="0">
                <a:solidFill>
                  <a:srgbClr val="000000"/>
                </a:solidFill>
              </a:rPr>
              <a:t>legally foresees this, but in practice there is no specialized medical centre for treatment of victims of torture. </a:t>
            </a:r>
          </a:p>
          <a:p>
            <a:pPr algn="just" eaLnBrk="1" hangingPunct="1">
              <a:buFont typeface="Arial" pitchFamily="34" charset="0"/>
              <a:buNone/>
            </a:pPr>
            <a:r>
              <a:rPr lang="en-US" sz="1800" dirty="0" smtClean="0">
                <a:solidFill>
                  <a:srgbClr val="000000"/>
                </a:solidFill>
              </a:rPr>
              <a:t>     The specialized treatment for victims of torture is usually provided by NGOs or independent charities and usually lacks the required capacity. This was reported in </a:t>
            </a:r>
            <a:r>
              <a:rPr lang="en-US" sz="1800" b="1" dirty="0" smtClean="0">
                <a:solidFill>
                  <a:srgbClr val="000000"/>
                </a:solidFill>
              </a:rPr>
              <a:t>Austria</a:t>
            </a:r>
            <a:r>
              <a:rPr lang="en-US" sz="1800" dirty="0" smtClean="0">
                <a:solidFill>
                  <a:srgbClr val="000000"/>
                </a:solidFill>
              </a:rPr>
              <a:t>, </a:t>
            </a:r>
            <a:r>
              <a:rPr lang="en-US" sz="1800" b="1" dirty="0" smtClean="0">
                <a:solidFill>
                  <a:srgbClr val="000000"/>
                </a:solidFill>
              </a:rPr>
              <a:t>Cyprus</a:t>
            </a:r>
            <a:r>
              <a:rPr lang="en-US" sz="1800" dirty="0" smtClean="0">
                <a:solidFill>
                  <a:srgbClr val="000000"/>
                </a:solidFill>
              </a:rPr>
              <a:t>, </a:t>
            </a:r>
            <a:r>
              <a:rPr lang="en-US" sz="1800" b="1" dirty="0" smtClean="0">
                <a:solidFill>
                  <a:srgbClr val="000000"/>
                </a:solidFill>
              </a:rPr>
              <a:t>Germany</a:t>
            </a:r>
            <a:r>
              <a:rPr lang="en-US" sz="1800" dirty="0" smtClean="0">
                <a:solidFill>
                  <a:srgbClr val="000000"/>
                </a:solidFill>
              </a:rPr>
              <a:t>, </a:t>
            </a:r>
            <a:r>
              <a:rPr lang="en-US" sz="1800" b="1" dirty="0" smtClean="0">
                <a:solidFill>
                  <a:srgbClr val="000000"/>
                </a:solidFill>
              </a:rPr>
              <a:t>France</a:t>
            </a:r>
            <a:r>
              <a:rPr lang="en-US" sz="1800" dirty="0" smtClean="0">
                <a:solidFill>
                  <a:srgbClr val="000000"/>
                </a:solidFill>
              </a:rPr>
              <a:t>, </a:t>
            </a:r>
            <a:r>
              <a:rPr lang="en-US" sz="1800" b="1" dirty="0" smtClean="0">
                <a:solidFill>
                  <a:srgbClr val="000000"/>
                </a:solidFill>
              </a:rPr>
              <a:t>Greece</a:t>
            </a:r>
            <a:r>
              <a:rPr lang="en-US" sz="1800" dirty="0" smtClean="0">
                <a:solidFill>
                  <a:srgbClr val="000000"/>
                </a:solidFill>
              </a:rPr>
              <a:t>, </a:t>
            </a:r>
            <a:r>
              <a:rPr lang="en-US" sz="1800" b="1" dirty="0" smtClean="0">
                <a:solidFill>
                  <a:srgbClr val="000000"/>
                </a:solidFill>
              </a:rPr>
              <a:t>Ireland</a:t>
            </a:r>
            <a:r>
              <a:rPr lang="en-US" sz="1800" dirty="0" smtClean="0">
                <a:solidFill>
                  <a:srgbClr val="000000"/>
                </a:solidFill>
              </a:rPr>
              <a:t>, </a:t>
            </a:r>
            <a:r>
              <a:rPr lang="en-US" sz="1800" b="1" dirty="0" smtClean="0">
                <a:solidFill>
                  <a:srgbClr val="000000"/>
                </a:solidFill>
              </a:rPr>
              <a:t>Italy</a:t>
            </a:r>
            <a:r>
              <a:rPr lang="en-US" sz="1800" dirty="0" smtClean="0">
                <a:solidFill>
                  <a:srgbClr val="000000"/>
                </a:solidFill>
              </a:rPr>
              <a:t> and the </a:t>
            </a:r>
            <a:r>
              <a:rPr lang="en-US" sz="1800" b="1" dirty="0" smtClean="0">
                <a:solidFill>
                  <a:srgbClr val="000000"/>
                </a:solidFill>
              </a:rPr>
              <a:t>United Kingdom</a:t>
            </a:r>
            <a:r>
              <a:rPr lang="en-US" sz="1800" dirty="0" smtClean="0">
                <a:solidFill>
                  <a:srgbClr val="000000"/>
                </a:solidFill>
              </a:rPr>
              <a:t>.</a:t>
            </a:r>
            <a:endParaRPr lang="el-GR" sz="1800" dirty="0" smtClean="0">
              <a:solidFill>
                <a:srgbClr val="000000"/>
              </a:solidFill>
            </a:endParaRPr>
          </a:p>
          <a:p>
            <a:pPr eaLnBrk="1" hangingPunct="1">
              <a:buFont typeface="Arial" pitchFamily="34" charset="0"/>
              <a:buNone/>
            </a:pPr>
            <a:endParaRPr lang="el-GR" sz="1800" dirty="0" smtClean="0"/>
          </a:p>
        </p:txBody>
      </p:sp>
      <p:pic>
        <p:nvPicPr>
          <p:cNvPr id="171011" name="3 - Εικόνα" descr="Εικόνα2.png"/>
          <p:cNvPicPr>
            <a:picLocks noChangeAspect="1"/>
          </p:cNvPicPr>
          <p:nvPr/>
        </p:nvPicPr>
        <p:blipFill>
          <a:blip r:embed="rId3"/>
          <a:srcRect/>
          <a:stretch>
            <a:fillRect/>
          </a:stretch>
        </p:blipFill>
        <p:spPr bwMode="auto">
          <a:xfrm>
            <a:off x="930275" y="6472238"/>
            <a:ext cx="6654800" cy="242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54125" y="460375"/>
            <a:ext cx="6686550" cy="382588"/>
          </a:xfrm>
        </p:spPr>
        <p:txBody>
          <a:bodyPr rtlCol="0">
            <a:noAutofit/>
          </a:bodyPr>
          <a:lstStyle/>
          <a:p>
            <a:pPr eaLnBrk="1" fontAlgn="auto" hangingPunct="1">
              <a:spcAft>
                <a:spcPts val="0"/>
              </a:spcAft>
              <a:defRPr/>
            </a:pPr>
            <a:r>
              <a:rPr lang="en-US" sz="1600" b="1" dirty="0" smtClean="0">
                <a:solidFill>
                  <a:srgbClr val="0070C0"/>
                </a:solidFill>
                <a:latin typeface="+mn-lt"/>
                <a:ea typeface="+mj-ea"/>
                <a:cs typeface="+mj-cs"/>
              </a:rPr>
              <a:t>2. Organizations providing specialized treatment for victims of torture</a:t>
            </a:r>
            <a:r>
              <a:rPr lang="el-GR" sz="1600" b="1" dirty="0" smtClean="0">
                <a:solidFill>
                  <a:srgbClr val="0070C0"/>
                </a:solidFill>
                <a:latin typeface="+mn-lt"/>
                <a:ea typeface="Calibri" panose="020F0502020204030204" pitchFamily="34" charset="0"/>
                <a:cs typeface="Times New Roman" panose="02020603050405020304" pitchFamily="18" charset="0"/>
              </a:rPr>
              <a:t/>
            </a:r>
            <a:br>
              <a:rPr lang="el-GR" sz="1600" b="1" dirty="0" smtClean="0">
                <a:solidFill>
                  <a:srgbClr val="0070C0"/>
                </a:solidFill>
                <a:latin typeface="+mn-lt"/>
                <a:ea typeface="Calibri" panose="020F0502020204030204" pitchFamily="34" charset="0"/>
                <a:cs typeface="Times New Roman" panose="02020603050405020304" pitchFamily="18" charset="0"/>
              </a:rPr>
            </a:br>
            <a:endParaRPr lang="el-GR" sz="1600" b="1" dirty="0">
              <a:solidFill>
                <a:srgbClr val="0070C0"/>
              </a:solidFill>
              <a:latin typeface="+mn-lt"/>
              <a:ea typeface="+mj-ea"/>
              <a:cs typeface="+mj-cs"/>
            </a:endParaRPr>
          </a:p>
        </p:txBody>
      </p:sp>
      <p:graphicFrame>
        <p:nvGraphicFramePr>
          <p:cNvPr id="5" name="4 - Πίνακας"/>
          <p:cNvGraphicFramePr>
            <a:graphicFrameLocks noGrp="1"/>
          </p:cNvGraphicFramePr>
          <p:nvPr/>
        </p:nvGraphicFramePr>
        <p:xfrm>
          <a:off x="771525" y="912813"/>
          <a:ext cx="7385050" cy="5164900"/>
        </p:xfrm>
        <a:graphic>
          <a:graphicData uri="http://schemas.openxmlformats.org/drawingml/2006/table">
            <a:tbl>
              <a:tblPr/>
              <a:tblGrid>
                <a:gridCol w="1131888"/>
                <a:gridCol w="6253162"/>
              </a:tblGrid>
              <a:tr h="41433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dirty="0" smtClean="0">
                          <a:ln>
                            <a:noFill/>
                          </a:ln>
                          <a:solidFill>
                            <a:srgbClr val="FFFFFF"/>
                          </a:solidFill>
                          <a:effectLst/>
                          <a:latin typeface="Calibri" pitchFamily="34" charset="0"/>
                          <a:ea typeface="Calibri" pitchFamily="34" charset="0"/>
                        </a:rPr>
                        <a:t>CY</a:t>
                      </a:r>
                      <a:endParaRPr kumimoji="0" lang="el-GR" sz="1400" b="0" i="0" u="none" strike="noStrike" cap="none" normalizeH="0" baseline="0" dirty="0" smtClean="0">
                        <a:ln>
                          <a:noFill/>
                        </a:ln>
                        <a:solidFill>
                          <a:schemeClr val="tx1"/>
                        </a:solidFill>
                        <a:effectLst/>
                        <a:latin typeface="Calibri" pitchFamily="34" charset="0"/>
                        <a:ea typeface="Calibri" pitchFamily="34" charset="0"/>
                      </a:endParaRPr>
                    </a:p>
                  </a:txBody>
                  <a:tcPr marL="65186" marR="651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dirty="0" smtClean="0">
                          <a:ln>
                            <a:noFill/>
                          </a:ln>
                          <a:solidFill>
                            <a:srgbClr val="FFFFFF"/>
                          </a:solidFill>
                          <a:effectLst/>
                          <a:latin typeface="Calibri" pitchFamily="34" charset="0"/>
                          <a:ea typeface="Calibri" pitchFamily="34" charset="0"/>
                        </a:rPr>
                        <a:t>Future Worlds Center</a:t>
                      </a:r>
                      <a:endParaRPr kumimoji="0" lang="el-GR" sz="1400" b="0" i="0" u="none" strike="noStrike" cap="none" normalizeH="0" baseline="0" dirty="0" smtClean="0">
                        <a:ln>
                          <a:noFill/>
                        </a:ln>
                        <a:solidFill>
                          <a:schemeClr val="tx1"/>
                        </a:solidFill>
                        <a:effectLst/>
                        <a:latin typeface="Calibri" pitchFamily="34" charset="0"/>
                        <a:ea typeface="Calibri" pitchFamily="34" charset="0"/>
                      </a:endParaRPr>
                    </a:p>
                  </a:txBody>
                  <a:tcPr marL="65186" marR="651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BACC6"/>
                    </a:solidFill>
                  </a:tcPr>
                </a:tc>
              </a:tr>
              <a:tr h="981075">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smtClean="0">
                          <a:ln>
                            <a:noFill/>
                          </a:ln>
                          <a:solidFill>
                            <a:srgbClr val="FFFFFF"/>
                          </a:solidFill>
                          <a:effectLst/>
                          <a:latin typeface="Calibri" pitchFamily="34" charset="0"/>
                          <a:ea typeface="Calibri" pitchFamily="34" charset="0"/>
                        </a:rPr>
                        <a:t>FR</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rPr>
                        <a:t>Primo Levi Centre</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rPr>
                        <a:t>Osiris</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rPr>
                        <a:t>Mana</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rPr>
                        <a:t>Forum Réfugiés-Cosi Essor Centre</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r>
              <a:tr h="736600">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smtClean="0">
                          <a:ln>
                            <a:noFill/>
                          </a:ln>
                          <a:solidFill>
                            <a:srgbClr val="FFFFFF"/>
                          </a:solidFill>
                          <a:effectLst/>
                          <a:latin typeface="Calibri" pitchFamily="34" charset="0"/>
                          <a:ea typeface="Calibri" pitchFamily="34" charset="0"/>
                        </a:rPr>
                        <a:t>GR</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rPr>
                        <a:t>Médecins Sans Frontières</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rPr>
                        <a:t>Greek Council for Refugees</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Calibri" pitchFamily="34" charset="0"/>
                          <a:ea typeface="Calibri" pitchFamily="34" charset="0"/>
                        </a:rPr>
                        <a:t>Babel Day Centre</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81075">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smtClean="0">
                          <a:ln>
                            <a:noFill/>
                          </a:ln>
                          <a:solidFill>
                            <a:srgbClr val="FFFFFF"/>
                          </a:solidFill>
                          <a:effectLst/>
                          <a:latin typeface="Calibri" pitchFamily="34" charset="0"/>
                          <a:ea typeface="Calibri" pitchFamily="34" charset="0"/>
                        </a:rPr>
                        <a:t>HR</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rPr>
                        <a:t>Croatian Law Centre</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rPr>
                        <a:t>Croatian Red Cross</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rPr>
                        <a:t>Rehabilitation Centre for Stress and Trauma</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rPr>
                        <a:t>Society for Psychological Assistance (SPA)</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r>
              <a:tr h="292100">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smtClean="0">
                          <a:ln>
                            <a:noFill/>
                          </a:ln>
                          <a:solidFill>
                            <a:srgbClr val="FFFFFF"/>
                          </a:solidFill>
                          <a:effectLst/>
                          <a:latin typeface="Calibri" pitchFamily="34" charset="0"/>
                          <a:ea typeface="Calibri" pitchFamily="34" charset="0"/>
                        </a:rPr>
                        <a:t>HU</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Calibri" pitchFamily="34" charset="0"/>
                          <a:ea typeface="Calibri" pitchFamily="34" charset="0"/>
                        </a:rPr>
                        <a:t>Cordelia Foundation</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5750">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smtClean="0">
                          <a:ln>
                            <a:noFill/>
                          </a:ln>
                          <a:solidFill>
                            <a:srgbClr val="FFFFFF"/>
                          </a:solidFill>
                          <a:effectLst/>
                          <a:latin typeface="Calibri" pitchFamily="34" charset="0"/>
                          <a:ea typeface="Calibri" pitchFamily="34" charset="0"/>
                        </a:rPr>
                        <a:t>IE</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Calibri" pitchFamily="34" charset="0"/>
                          <a:ea typeface="Calibri" pitchFamily="34" charset="0"/>
                        </a:rPr>
                        <a:t>Spirasi</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r>
              <a:tr h="736600">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smtClean="0">
                          <a:ln>
                            <a:noFill/>
                          </a:ln>
                          <a:solidFill>
                            <a:srgbClr val="FFFFFF"/>
                          </a:solidFill>
                          <a:effectLst/>
                          <a:latin typeface="Calibri" pitchFamily="34" charset="0"/>
                          <a:ea typeface="Calibri" pitchFamily="34" charset="0"/>
                        </a:rPr>
                        <a:t>IT</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rPr>
                        <a:t>Italian Council for Refugees (CIR)</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Calibri" pitchFamily="34" charset="0"/>
                          <a:ea typeface="Calibri" pitchFamily="34" charset="0"/>
                        </a:rPr>
                        <a:t>MSF</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Calibri" pitchFamily="34" charset="0"/>
                          <a:ea typeface="Calibri" pitchFamily="34" charset="0"/>
                        </a:rPr>
                        <a:t>ASGI</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6600">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smtClean="0">
                          <a:ln>
                            <a:noFill/>
                          </a:ln>
                          <a:solidFill>
                            <a:srgbClr val="FFFFFF"/>
                          </a:solidFill>
                          <a:effectLst/>
                          <a:latin typeface="Calibri" pitchFamily="34" charset="0"/>
                          <a:ea typeface="Calibri" pitchFamily="34" charset="0"/>
                        </a:rPr>
                        <a:t>UK</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rPr>
                        <a:t>Freedom from Torture</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rPr>
                        <a:t>Helen Bamber Foundations</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smtClean="0">
                          <a:ln>
                            <a:noFill/>
                          </a:ln>
                          <a:solidFill>
                            <a:schemeClr val="tx1"/>
                          </a:solidFill>
                          <a:effectLst/>
                          <a:latin typeface="Calibri" pitchFamily="34" charset="0"/>
                          <a:ea typeface="Calibri" pitchFamily="34" charset="0"/>
                        </a:rPr>
                        <a:t>Refugee Therapy Centre</a:t>
                      </a:r>
                      <a:endParaRPr kumimoji="0" lang="el-GR" sz="1400" b="0" i="0" u="none" strike="noStrike" cap="none" normalizeH="0" baseline="0" smtClean="0">
                        <a:ln>
                          <a:noFill/>
                        </a:ln>
                        <a:solidFill>
                          <a:schemeClr val="tx1"/>
                        </a:solidFill>
                        <a:effectLst/>
                        <a:latin typeface="Calibri" pitchFamily="34" charset="0"/>
                        <a:ea typeface="Calibri" pitchFamily="34" charset="0"/>
                      </a:endParaRPr>
                    </a:p>
                  </a:txBody>
                  <a:tcPr marL="65186" marR="6518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r>
            </a:tbl>
          </a:graphicData>
        </a:graphic>
      </p:graphicFrame>
      <p:pic>
        <p:nvPicPr>
          <p:cNvPr id="172067" name="6 - Εικόνα" descr="Εικόνα2.png"/>
          <p:cNvPicPr>
            <a:picLocks noChangeAspect="1"/>
          </p:cNvPicPr>
          <p:nvPr/>
        </p:nvPicPr>
        <p:blipFill>
          <a:blip r:embed="rId2"/>
          <a:srcRect/>
          <a:stretch>
            <a:fillRect/>
          </a:stretch>
        </p:blipFill>
        <p:spPr bwMode="auto">
          <a:xfrm>
            <a:off x="930275" y="6472238"/>
            <a:ext cx="6654800" cy="242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05080" y="274638"/>
            <a:ext cx="7981720" cy="849082"/>
          </a:xfrm>
        </p:spPr>
        <p:txBody>
          <a:bodyPr/>
          <a:lstStyle/>
          <a:p>
            <a:r>
              <a:rPr lang="fr-FR" sz="2400" b="1" dirty="0" err="1" smtClean="0">
                <a:solidFill>
                  <a:srgbClr val="452E1F"/>
                </a:solidFill>
              </a:rPr>
              <a:t>Health</a:t>
            </a:r>
            <a:r>
              <a:rPr lang="fr-FR" sz="2400" b="1" dirty="0" smtClean="0">
                <a:solidFill>
                  <a:srgbClr val="452E1F"/>
                </a:solidFill>
              </a:rPr>
              <a:t> Care in </a:t>
            </a:r>
            <a:r>
              <a:rPr lang="fr-FR" sz="2400" b="1" dirty="0" err="1" smtClean="0">
                <a:solidFill>
                  <a:srgbClr val="452E1F"/>
                </a:solidFill>
              </a:rPr>
              <a:t>Greece</a:t>
            </a:r>
            <a:r>
              <a:rPr lang="en-US" sz="2400" b="1" dirty="0" smtClean="0">
                <a:solidFill>
                  <a:srgbClr val="452E1F"/>
                </a:solidFill>
              </a:rPr>
              <a:t/>
            </a:r>
            <a:br>
              <a:rPr lang="en-US" sz="2400" b="1" dirty="0" smtClean="0">
                <a:solidFill>
                  <a:srgbClr val="452E1F"/>
                </a:solidFill>
              </a:rPr>
            </a:br>
            <a:endParaRPr lang="el-GR" sz="2400" dirty="0"/>
          </a:p>
        </p:txBody>
      </p:sp>
      <p:sp>
        <p:nvSpPr>
          <p:cNvPr id="3" name="2 - Θέση περιεχομένου"/>
          <p:cNvSpPr>
            <a:spLocks noGrp="1"/>
          </p:cNvSpPr>
          <p:nvPr>
            <p:ph idx="1"/>
          </p:nvPr>
        </p:nvSpPr>
        <p:spPr>
          <a:xfrm>
            <a:off x="457200" y="1600200"/>
            <a:ext cx="8014771" cy="4525963"/>
          </a:xfrm>
        </p:spPr>
        <p:txBody>
          <a:bodyPr/>
          <a:lstStyle/>
          <a:p>
            <a:pPr>
              <a:buNone/>
            </a:pPr>
            <a:endParaRPr lang="en-US" sz="1800" dirty="0" smtClean="0"/>
          </a:p>
          <a:p>
            <a:pPr>
              <a:buFont typeface="Wingdings" pitchFamily="2" charset="2"/>
              <a:buChar char="§"/>
            </a:pPr>
            <a:r>
              <a:rPr lang="en-US" sz="2000" dirty="0" smtClean="0"/>
              <a:t>More specifically in Greece, </a:t>
            </a:r>
            <a:r>
              <a:rPr lang="el-GR" sz="2000" dirty="0" err="1" smtClean="0"/>
              <a:t>Article</a:t>
            </a:r>
            <a:r>
              <a:rPr lang="el-GR" sz="2000" dirty="0" smtClean="0"/>
              <a:t> 33 </a:t>
            </a:r>
            <a:r>
              <a:rPr lang="el-GR" sz="2000" dirty="0" err="1" smtClean="0"/>
              <a:t>of</a:t>
            </a:r>
            <a:r>
              <a:rPr lang="el-GR" sz="2000" dirty="0" smtClean="0"/>
              <a:t> </a:t>
            </a:r>
            <a:r>
              <a:rPr lang="el-GR" sz="2000" dirty="0" err="1" smtClean="0"/>
              <a:t>Law</a:t>
            </a:r>
            <a:r>
              <a:rPr lang="el-GR" sz="2000" dirty="0" smtClean="0"/>
              <a:t> 4368/2016 </a:t>
            </a:r>
            <a:r>
              <a:rPr lang="el-GR" sz="2000" dirty="0" err="1" smtClean="0"/>
              <a:t>provides</a:t>
            </a:r>
            <a:r>
              <a:rPr lang="el-GR" sz="2000" dirty="0" smtClean="0"/>
              <a:t> </a:t>
            </a:r>
            <a:r>
              <a:rPr lang="el-GR" sz="2000" dirty="0" err="1" smtClean="0"/>
              <a:t>free</a:t>
            </a:r>
            <a:r>
              <a:rPr lang="el-GR" sz="2000" dirty="0" smtClean="0"/>
              <a:t> </a:t>
            </a:r>
            <a:r>
              <a:rPr lang="el-GR" sz="2000" dirty="0" err="1" smtClean="0"/>
              <a:t>access</a:t>
            </a:r>
            <a:r>
              <a:rPr lang="el-GR" sz="2000" dirty="0" smtClean="0"/>
              <a:t> </a:t>
            </a:r>
            <a:r>
              <a:rPr lang="el-GR" sz="2000" dirty="0" err="1" smtClean="0"/>
              <a:t>to</a:t>
            </a:r>
            <a:r>
              <a:rPr lang="el-GR" sz="2000" dirty="0" smtClean="0"/>
              <a:t> </a:t>
            </a:r>
            <a:r>
              <a:rPr lang="el-GR" sz="2000" dirty="0" err="1" smtClean="0"/>
              <a:t>public</a:t>
            </a:r>
            <a:r>
              <a:rPr lang="el-GR" sz="2000" dirty="0" smtClean="0"/>
              <a:t> </a:t>
            </a:r>
            <a:r>
              <a:rPr lang="el-GR" sz="2000" dirty="0" err="1" smtClean="0"/>
              <a:t>health</a:t>
            </a:r>
            <a:r>
              <a:rPr lang="el-GR" sz="2000" dirty="0" smtClean="0"/>
              <a:t> </a:t>
            </a:r>
            <a:r>
              <a:rPr lang="el-GR" sz="2000" dirty="0" err="1" smtClean="0"/>
              <a:t>services</a:t>
            </a:r>
            <a:r>
              <a:rPr lang="el-GR" sz="2000" dirty="0" smtClean="0"/>
              <a:t> </a:t>
            </a:r>
            <a:r>
              <a:rPr lang="el-GR" sz="2000" dirty="0" err="1" smtClean="0"/>
              <a:t>for</a:t>
            </a:r>
            <a:r>
              <a:rPr lang="el-GR" sz="2000" dirty="0" smtClean="0"/>
              <a:t> </a:t>
            </a:r>
            <a:r>
              <a:rPr lang="el-GR" sz="2000" dirty="0" err="1" smtClean="0"/>
              <a:t>persons</a:t>
            </a:r>
            <a:r>
              <a:rPr lang="el-GR" sz="2000" dirty="0" smtClean="0"/>
              <a:t> </a:t>
            </a:r>
            <a:r>
              <a:rPr lang="el-GR" sz="2000" dirty="0" err="1" smtClean="0"/>
              <a:t>without</a:t>
            </a:r>
            <a:r>
              <a:rPr lang="el-GR" sz="2000" dirty="0" smtClean="0"/>
              <a:t> </a:t>
            </a:r>
            <a:r>
              <a:rPr lang="el-GR" sz="2000" dirty="0" err="1" smtClean="0"/>
              <a:t>social</a:t>
            </a:r>
            <a:r>
              <a:rPr lang="el-GR" sz="2000" dirty="0" smtClean="0"/>
              <a:t> </a:t>
            </a:r>
            <a:r>
              <a:rPr lang="el-GR" sz="2000" dirty="0" err="1" smtClean="0"/>
              <a:t>insurance</a:t>
            </a:r>
            <a:r>
              <a:rPr lang="el-GR" sz="2000" dirty="0" smtClean="0"/>
              <a:t> </a:t>
            </a:r>
            <a:r>
              <a:rPr lang="el-GR" sz="2000" dirty="0" err="1" smtClean="0"/>
              <a:t>and</a:t>
            </a:r>
            <a:r>
              <a:rPr lang="el-GR" sz="2000" dirty="0" smtClean="0"/>
              <a:t> </a:t>
            </a:r>
            <a:r>
              <a:rPr lang="en-US" sz="2000" dirty="0" smtClean="0"/>
              <a:t>for persons belonging to </a:t>
            </a:r>
            <a:r>
              <a:rPr lang="el-GR" sz="2000" dirty="0" err="1" smtClean="0"/>
              <a:t>vulnerable</a:t>
            </a:r>
            <a:r>
              <a:rPr lang="en-US" sz="2000" dirty="0" smtClean="0"/>
              <a:t> groups, such as </a:t>
            </a:r>
            <a:r>
              <a:rPr lang="el-GR" sz="2000" dirty="0" err="1" smtClean="0"/>
              <a:t>asylum</a:t>
            </a:r>
            <a:r>
              <a:rPr lang="el-GR" sz="2000" dirty="0" smtClean="0"/>
              <a:t> </a:t>
            </a:r>
            <a:r>
              <a:rPr lang="el-GR" sz="2000" dirty="0" err="1" smtClean="0"/>
              <a:t>seekers</a:t>
            </a:r>
            <a:r>
              <a:rPr lang="el-GR" sz="2000" dirty="0" smtClean="0"/>
              <a:t> </a:t>
            </a:r>
            <a:r>
              <a:rPr lang="el-GR" sz="2000" dirty="0" err="1" smtClean="0"/>
              <a:t>and</a:t>
            </a:r>
            <a:r>
              <a:rPr lang="el-GR" sz="2000" dirty="0" smtClean="0"/>
              <a:t> </a:t>
            </a:r>
            <a:r>
              <a:rPr lang="el-GR" sz="2000" dirty="0" err="1" smtClean="0"/>
              <a:t>members</a:t>
            </a:r>
            <a:r>
              <a:rPr lang="el-GR" sz="2000" dirty="0" smtClean="0"/>
              <a:t> </a:t>
            </a:r>
            <a:r>
              <a:rPr lang="el-GR" sz="2000" dirty="0" err="1" smtClean="0"/>
              <a:t>of</a:t>
            </a:r>
            <a:r>
              <a:rPr lang="el-GR" sz="2000" dirty="0" smtClean="0"/>
              <a:t> </a:t>
            </a:r>
            <a:r>
              <a:rPr lang="el-GR" sz="2000" dirty="0" err="1" smtClean="0"/>
              <a:t>their</a:t>
            </a:r>
            <a:r>
              <a:rPr lang="el-GR" sz="2000" dirty="0" smtClean="0"/>
              <a:t> </a:t>
            </a:r>
            <a:r>
              <a:rPr lang="el-GR" sz="2000" dirty="0" err="1" smtClean="0"/>
              <a:t>families</a:t>
            </a:r>
            <a:r>
              <a:rPr lang="en-US" sz="2000" dirty="0" smtClean="0"/>
              <a:t> and </a:t>
            </a:r>
            <a:r>
              <a:rPr lang="en-US" sz="2000" dirty="0" smtClean="0">
                <a:solidFill>
                  <a:srgbClr val="000000"/>
                </a:solidFill>
              </a:rPr>
              <a:t>Art.17 of Law 4540/2018</a:t>
            </a:r>
            <a:r>
              <a:rPr lang="en-US" sz="2000" dirty="0" smtClean="0"/>
              <a:t> provides that</a:t>
            </a:r>
            <a:r>
              <a:rPr lang="el-GR" sz="2000" dirty="0" smtClean="0"/>
              <a:t> </a:t>
            </a:r>
            <a:r>
              <a:rPr lang="el-GR" sz="2000" dirty="0" err="1" smtClean="0"/>
              <a:t>all</a:t>
            </a:r>
            <a:r>
              <a:rPr lang="el-GR" sz="2000" dirty="0" smtClean="0"/>
              <a:t> </a:t>
            </a:r>
            <a:r>
              <a:rPr lang="el-GR" sz="2000" dirty="0" err="1" smtClean="0"/>
              <a:t>or</a:t>
            </a:r>
            <a:r>
              <a:rPr lang="el-GR" sz="2000" dirty="0" smtClean="0"/>
              <a:t> </a:t>
            </a:r>
            <a:r>
              <a:rPr lang="el-GR" sz="2000" dirty="0" err="1" smtClean="0"/>
              <a:t>part</a:t>
            </a:r>
            <a:r>
              <a:rPr lang="el-GR" sz="2000" dirty="0" smtClean="0"/>
              <a:t> </a:t>
            </a:r>
            <a:r>
              <a:rPr lang="el-GR" sz="2000" dirty="0" err="1" smtClean="0"/>
              <a:t>of</a:t>
            </a:r>
            <a:r>
              <a:rPr lang="el-GR" sz="2000" dirty="0" smtClean="0"/>
              <a:t> </a:t>
            </a:r>
            <a:r>
              <a:rPr lang="el-GR" sz="2000" dirty="0" err="1" smtClean="0"/>
              <a:t>the</a:t>
            </a:r>
            <a:r>
              <a:rPr lang="el-GR" sz="2000" dirty="0" smtClean="0"/>
              <a:t> </a:t>
            </a:r>
            <a:r>
              <a:rPr lang="el-GR" sz="2000" dirty="0" err="1" smtClean="0"/>
              <a:t>material</a:t>
            </a:r>
            <a:r>
              <a:rPr lang="el-GR" sz="2000" dirty="0" smtClean="0"/>
              <a:t> </a:t>
            </a:r>
            <a:r>
              <a:rPr lang="el-GR" sz="2000" dirty="0" err="1" smtClean="0"/>
              <a:t>conditions</a:t>
            </a:r>
            <a:r>
              <a:rPr lang="el-GR" sz="2000" dirty="0" smtClean="0"/>
              <a:t> </a:t>
            </a:r>
            <a:r>
              <a:rPr lang="el-GR" sz="2000" dirty="0" err="1" smtClean="0"/>
              <a:t>is</a:t>
            </a:r>
            <a:r>
              <a:rPr lang="el-GR" sz="2000" dirty="0" smtClean="0"/>
              <a:t> </a:t>
            </a:r>
            <a:r>
              <a:rPr lang="el-GR" sz="2000" dirty="0" err="1" smtClean="0"/>
              <a:t>subject</a:t>
            </a:r>
            <a:r>
              <a:rPr lang="el-GR" sz="2000" dirty="0" smtClean="0"/>
              <a:t> </a:t>
            </a:r>
            <a:r>
              <a:rPr lang="el-GR" sz="2000" dirty="0" err="1" smtClean="0"/>
              <a:t>to</a:t>
            </a:r>
            <a:r>
              <a:rPr lang="el-GR" sz="2000" dirty="0" smtClean="0"/>
              <a:t> </a:t>
            </a:r>
            <a:r>
              <a:rPr lang="el-GR" sz="2000" dirty="0" err="1" smtClean="0"/>
              <a:t>the</a:t>
            </a:r>
            <a:r>
              <a:rPr lang="el-GR" sz="2000" dirty="0" smtClean="0"/>
              <a:t> </a:t>
            </a:r>
            <a:r>
              <a:rPr lang="el-GR" sz="2000" dirty="0" err="1" smtClean="0"/>
              <a:t>condition</a:t>
            </a:r>
            <a:r>
              <a:rPr lang="el-GR" sz="2000" dirty="0" smtClean="0"/>
              <a:t> </a:t>
            </a:r>
            <a:r>
              <a:rPr lang="el-GR" sz="2000" dirty="0" err="1" smtClean="0"/>
              <a:t>that</a:t>
            </a:r>
            <a:r>
              <a:rPr lang="el-GR" sz="2000" dirty="0" smtClean="0"/>
              <a:t> </a:t>
            </a:r>
            <a:r>
              <a:rPr lang="el-GR" sz="2000" dirty="0" err="1" smtClean="0"/>
              <a:t>applicants</a:t>
            </a:r>
            <a:r>
              <a:rPr lang="el-GR" sz="2000" dirty="0" smtClean="0"/>
              <a:t> </a:t>
            </a:r>
            <a:r>
              <a:rPr lang="el-GR" sz="2000" dirty="0" err="1" smtClean="0"/>
              <a:t>do</a:t>
            </a:r>
            <a:r>
              <a:rPr lang="el-GR" sz="2000" dirty="0" smtClean="0"/>
              <a:t> </a:t>
            </a:r>
            <a:r>
              <a:rPr lang="el-GR" sz="2000" dirty="0" err="1" smtClean="0"/>
              <a:t>not</a:t>
            </a:r>
            <a:r>
              <a:rPr lang="el-GR" sz="2000" dirty="0" smtClean="0"/>
              <a:t> </a:t>
            </a:r>
            <a:r>
              <a:rPr lang="el-GR" sz="2000" dirty="0" err="1" smtClean="0"/>
              <a:t>work</a:t>
            </a:r>
            <a:r>
              <a:rPr lang="el-GR" sz="2000" dirty="0" smtClean="0"/>
              <a:t> </a:t>
            </a:r>
            <a:r>
              <a:rPr lang="el-GR" sz="2000" dirty="0" err="1" smtClean="0"/>
              <a:t>or</a:t>
            </a:r>
            <a:r>
              <a:rPr lang="el-GR" sz="2000" dirty="0" smtClean="0"/>
              <a:t> </a:t>
            </a:r>
            <a:r>
              <a:rPr lang="el-GR" sz="2000" dirty="0" err="1" smtClean="0"/>
              <a:t>that</a:t>
            </a:r>
            <a:r>
              <a:rPr lang="el-GR" sz="2000" dirty="0" smtClean="0"/>
              <a:t> </a:t>
            </a:r>
            <a:r>
              <a:rPr lang="el-GR" sz="2000" dirty="0" err="1" smtClean="0"/>
              <a:t>their</a:t>
            </a:r>
            <a:r>
              <a:rPr lang="el-GR" sz="2000" dirty="0" smtClean="0"/>
              <a:t> </a:t>
            </a:r>
            <a:r>
              <a:rPr lang="el-GR" sz="2000" dirty="0" err="1" smtClean="0"/>
              <a:t>work</a:t>
            </a:r>
            <a:r>
              <a:rPr lang="el-GR" sz="2000" dirty="0" smtClean="0"/>
              <a:t> </a:t>
            </a:r>
            <a:r>
              <a:rPr lang="el-GR" sz="2000" dirty="0" err="1" smtClean="0"/>
              <a:t>does</a:t>
            </a:r>
            <a:r>
              <a:rPr lang="el-GR" sz="2000" dirty="0" smtClean="0"/>
              <a:t> </a:t>
            </a:r>
            <a:r>
              <a:rPr lang="el-GR" sz="2000" dirty="0" err="1" smtClean="0"/>
              <a:t>not</a:t>
            </a:r>
            <a:r>
              <a:rPr lang="el-GR" sz="2000" dirty="0" smtClean="0"/>
              <a:t> </a:t>
            </a:r>
            <a:r>
              <a:rPr lang="el-GR" sz="2000" dirty="0" err="1" smtClean="0"/>
              <a:t>provide</a:t>
            </a:r>
            <a:r>
              <a:rPr lang="el-GR" sz="2000" dirty="0" smtClean="0"/>
              <a:t> </a:t>
            </a:r>
            <a:r>
              <a:rPr lang="el-GR" sz="2000" dirty="0" err="1" smtClean="0"/>
              <a:t>them</a:t>
            </a:r>
            <a:r>
              <a:rPr lang="el-GR" sz="2000" dirty="0" smtClean="0"/>
              <a:t> </a:t>
            </a:r>
            <a:r>
              <a:rPr lang="el-GR" sz="2000" dirty="0" err="1" smtClean="0"/>
              <a:t>with</a:t>
            </a:r>
            <a:r>
              <a:rPr lang="el-GR" sz="2000" dirty="0" smtClean="0"/>
              <a:t> </a:t>
            </a:r>
            <a:r>
              <a:rPr lang="el-GR" sz="2000" dirty="0" err="1" smtClean="0"/>
              <a:t>sufficient</a:t>
            </a:r>
            <a:r>
              <a:rPr lang="el-GR" sz="2000" dirty="0" smtClean="0"/>
              <a:t> </a:t>
            </a:r>
            <a:r>
              <a:rPr lang="el-GR" sz="2000" dirty="0" err="1" smtClean="0"/>
              <a:t>resources</a:t>
            </a:r>
            <a:r>
              <a:rPr lang="el-GR" sz="2000" dirty="0" smtClean="0"/>
              <a:t> </a:t>
            </a:r>
            <a:r>
              <a:rPr lang="el-GR" sz="2000" dirty="0" err="1" smtClean="0"/>
              <a:t>which</a:t>
            </a:r>
            <a:r>
              <a:rPr lang="el-GR" sz="2000" dirty="0" smtClean="0"/>
              <a:t> </a:t>
            </a:r>
            <a:r>
              <a:rPr lang="el-GR" sz="2000" dirty="0" err="1" smtClean="0"/>
              <a:t>could</a:t>
            </a:r>
            <a:r>
              <a:rPr lang="el-GR" sz="2000" dirty="0" smtClean="0"/>
              <a:t> </a:t>
            </a:r>
            <a:r>
              <a:rPr lang="el-GR" sz="2000" dirty="0" err="1" smtClean="0"/>
              <a:t>ensure</a:t>
            </a:r>
            <a:r>
              <a:rPr lang="el-GR" sz="2000" dirty="0" smtClean="0"/>
              <a:t> </a:t>
            </a:r>
            <a:r>
              <a:rPr lang="el-GR" sz="2000" dirty="0" err="1" smtClean="0"/>
              <a:t>an</a:t>
            </a:r>
            <a:r>
              <a:rPr lang="el-GR" sz="2000" dirty="0" smtClean="0"/>
              <a:t> </a:t>
            </a:r>
            <a:r>
              <a:rPr lang="el-GR" sz="2000" dirty="0" err="1" smtClean="0"/>
              <a:t>adequate</a:t>
            </a:r>
            <a:r>
              <a:rPr lang="el-GR" sz="2000" dirty="0" smtClean="0"/>
              <a:t> </a:t>
            </a:r>
            <a:r>
              <a:rPr lang="el-GR" sz="2000" dirty="0" err="1" smtClean="0"/>
              <a:t>standard</a:t>
            </a:r>
            <a:r>
              <a:rPr lang="el-GR" sz="2000" dirty="0" smtClean="0"/>
              <a:t> </a:t>
            </a:r>
            <a:r>
              <a:rPr lang="el-GR" sz="2000" dirty="0" err="1" smtClean="0"/>
              <a:t>of</a:t>
            </a:r>
            <a:r>
              <a:rPr lang="el-GR" sz="2000" dirty="0" smtClean="0"/>
              <a:t> </a:t>
            </a:r>
            <a:r>
              <a:rPr lang="el-GR" sz="2000" dirty="0" err="1" smtClean="0"/>
              <a:t>living</a:t>
            </a:r>
            <a:r>
              <a:rPr lang="el-GR" sz="2000" dirty="0" smtClean="0"/>
              <a:t> </a:t>
            </a:r>
            <a:r>
              <a:rPr lang="el-GR" sz="2000" dirty="0" err="1" smtClean="0"/>
              <a:t>sufficient</a:t>
            </a:r>
            <a:r>
              <a:rPr lang="el-GR" sz="2000" dirty="0" smtClean="0"/>
              <a:t> </a:t>
            </a:r>
            <a:r>
              <a:rPr lang="el-GR" sz="2000" dirty="0" err="1" smtClean="0"/>
              <a:t>for</a:t>
            </a:r>
            <a:r>
              <a:rPr lang="el-GR" sz="2000" dirty="0" smtClean="0"/>
              <a:t> </a:t>
            </a:r>
            <a:r>
              <a:rPr lang="el-GR" sz="2000" dirty="0" err="1" smtClean="0"/>
              <a:t>preserving</a:t>
            </a:r>
            <a:r>
              <a:rPr lang="el-GR" sz="2000" dirty="0" smtClean="0"/>
              <a:t> </a:t>
            </a:r>
            <a:r>
              <a:rPr lang="el-GR" sz="2000" dirty="0" err="1" smtClean="0"/>
              <a:t>their</a:t>
            </a:r>
            <a:r>
              <a:rPr lang="el-GR" sz="2000" dirty="0" smtClean="0"/>
              <a:t> </a:t>
            </a:r>
            <a:r>
              <a:rPr lang="el-GR" sz="2000" dirty="0" err="1" smtClean="0"/>
              <a:t>health</a:t>
            </a:r>
            <a:r>
              <a:rPr lang="el-GR" sz="2000" dirty="0" smtClean="0"/>
              <a:t> </a:t>
            </a:r>
            <a:r>
              <a:rPr lang="el-GR" sz="2000" dirty="0" err="1" smtClean="0"/>
              <a:t>and</a:t>
            </a:r>
            <a:r>
              <a:rPr lang="el-GR" sz="2000" dirty="0" smtClean="0"/>
              <a:t> </a:t>
            </a:r>
            <a:r>
              <a:rPr lang="el-GR" sz="2000" dirty="0" err="1" smtClean="0"/>
              <a:t>their</a:t>
            </a:r>
            <a:r>
              <a:rPr lang="el-GR" sz="2000" dirty="0" smtClean="0"/>
              <a:t> </a:t>
            </a:r>
            <a:r>
              <a:rPr lang="el-GR" sz="2000" dirty="0" err="1" smtClean="0"/>
              <a:t>subsistence</a:t>
            </a:r>
            <a:r>
              <a:rPr lang="en-US" sz="2000" dirty="0" smtClean="0"/>
              <a:t>.</a:t>
            </a:r>
            <a:endParaRPr lang="el-GR" sz="2000" dirty="0" smtClean="0"/>
          </a:p>
          <a:p>
            <a:pPr>
              <a:buNone/>
            </a:pPr>
            <a:endParaRPr lang="el-GR" sz="20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25475" y="1476375"/>
            <a:ext cx="7402513" cy="1016000"/>
          </a:xfrm>
          <a:prstGeom prst="rect">
            <a:avLst/>
          </a:prstGeom>
          <a:noFill/>
        </p:spPr>
        <p:txBody>
          <a:bodyPr>
            <a:spAutoFit/>
          </a:bodyPr>
          <a:lstStyle/>
          <a:p>
            <a:pPr algn="ctr"/>
            <a:r>
              <a:rPr lang="en-US" sz="2000" b="1">
                <a:solidFill>
                  <a:srgbClr val="326064"/>
                </a:solidFill>
              </a:rPr>
              <a:t>Part I</a:t>
            </a:r>
            <a:r>
              <a:rPr lang="el-GR" sz="2000" b="1">
                <a:solidFill>
                  <a:srgbClr val="326064"/>
                </a:solidFill>
              </a:rPr>
              <a:t>Ι</a:t>
            </a:r>
            <a:endParaRPr lang="en-US" sz="2000" b="1">
              <a:solidFill>
                <a:srgbClr val="326064"/>
              </a:solidFill>
            </a:endParaRPr>
          </a:p>
          <a:p>
            <a:pPr algn="ctr"/>
            <a:r>
              <a:rPr lang="en-US" sz="2000">
                <a:solidFill>
                  <a:srgbClr val="326064"/>
                </a:solidFill>
              </a:rPr>
              <a:t>Pension for uninsured adults - Requirements </a:t>
            </a:r>
          </a:p>
          <a:p>
            <a:pPr algn="ctr"/>
            <a:r>
              <a:rPr lang="en-US" sz="2000">
                <a:solidFill>
                  <a:srgbClr val="326064"/>
                </a:solidFill>
              </a:rPr>
              <a:t>&amp; Supporting Documents </a:t>
            </a:r>
            <a:endParaRPr lang="el-GR" sz="2000" b="1">
              <a:solidFill>
                <a:srgbClr val="326064"/>
              </a:solidFill>
            </a:endParaRPr>
          </a:p>
        </p:txBody>
      </p:sp>
      <p:pic>
        <p:nvPicPr>
          <p:cNvPr id="3" name="5 - Εικόνα" descr="Εικόνα2.png"/>
          <p:cNvPicPr>
            <a:picLocks noChangeAspect="1"/>
          </p:cNvPicPr>
          <p:nvPr/>
        </p:nvPicPr>
        <p:blipFill>
          <a:blip r:embed="rId3"/>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27100" y="528638"/>
            <a:ext cx="6858000" cy="869950"/>
          </a:xfrm>
        </p:spPr>
        <p:txBody>
          <a:bodyPr rtlCol="0">
            <a:normAutofit/>
          </a:bodyPr>
          <a:lstStyle/>
          <a:p>
            <a:pPr eaLnBrk="1" fontAlgn="auto" hangingPunct="1">
              <a:spcAft>
                <a:spcPts val="0"/>
              </a:spcAft>
              <a:defRPr/>
            </a:pPr>
            <a:r>
              <a:rPr lang="en-US" sz="2000" b="1" dirty="0">
                <a:solidFill>
                  <a:srgbClr val="006666"/>
                </a:solidFill>
                <a:latin typeface="+mn-lt"/>
                <a:ea typeface="+mj-ea"/>
                <a:cs typeface="+mj-cs"/>
              </a:rPr>
              <a:t>Pension for uninsured adults - Requirements </a:t>
            </a:r>
            <a:r>
              <a:rPr lang="en-US" sz="2000" b="1" dirty="0" smtClean="0">
                <a:solidFill>
                  <a:srgbClr val="006666"/>
                </a:solidFill>
                <a:latin typeface="+mn-lt"/>
                <a:ea typeface="+mj-ea"/>
                <a:cs typeface="+mj-cs"/>
              </a:rPr>
              <a:t/>
            </a:r>
            <a:br>
              <a:rPr lang="en-US" sz="2000" b="1" dirty="0" smtClean="0">
                <a:solidFill>
                  <a:srgbClr val="006666"/>
                </a:solidFill>
                <a:latin typeface="+mn-lt"/>
                <a:ea typeface="+mj-ea"/>
                <a:cs typeface="+mj-cs"/>
              </a:rPr>
            </a:br>
            <a:r>
              <a:rPr lang="en-US" sz="2000" b="1" dirty="0" smtClean="0">
                <a:solidFill>
                  <a:srgbClr val="006666"/>
                </a:solidFill>
                <a:latin typeface="+mn-lt"/>
                <a:ea typeface="+mj-ea"/>
                <a:cs typeface="+mj-cs"/>
              </a:rPr>
              <a:t>&amp; </a:t>
            </a:r>
            <a:r>
              <a:rPr lang="en-US" sz="2000" b="1" dirty="0">
                <a:solidFill>
                  <a:srgbClr val="006666"/>
                </a:solidFill>
                <a:latin typeface="+mn-lt"/>
                <a:ea typeface="+mj-ea"/>
                <a:cs typeface="+mj-cs"/>
              </a:rPr>
              <a:t>Supporting </a:t>
            </a:r>
            <a:r>
              <a:rPr lang="en-US" sz="2000" b="1" dirty="0" smtClean="0">
                <a:solidFill>
                  <a:srgbClr val="006666"/>
                </a:solidFill>
                <a:latin typeface="+mn-lt"/>
                <a:ea typeface="+mj-ea"/>
                <a:cs typeface="+mj-cs"/>
              </a:rPr>
              <a:t>Documents </a:t>
            </a:r>
            <a:endParaRPr lang="el-GR" sz="2000" dirty="0">
              <a:solidFill>
                <a:srgbClr val="FF0000"/>
              </a:solidFill>
              <a:ea typeface="+mj-ea"/>
              <a:cs typeface="+mj-cs"/>
            </a:endParaRPr>
          </a:p>
        </p:txBody>
      </p:sp>
      <p:sp>
        <p:nvSpPr>
          <p:cNvPr id="7" name="Θέση περιεχομένου 2"/>
          <p:cNvSpPr txBox="1">
            <a:spLocks/>
          </p:cNvSpPr>
          <p:nvPr/>
        </p:nvSpPr>
        <p:spPr>
          <a:xfrm>
            <a:off x="296863" y="1628775"/>
            <a:ext cx="7583487" cy="4189413"/>
          </a:xfrm>
          <a:prstGeom prst="rect">
            <a:avLst/>
          </a:prstGeom>
        </p:spPr>
        <p:txBody>
          <a:bodyPr/>
          <a:lstStyle/>
          <a:p>
            <a:pPr algn="just" defTabSz="914400">
              <a:lnSpc>
                <a:spcPct val="110000"/>
              </a:lnSpc>
              <a:spcBef>
                <a:spcPts val="1000"/>
              </a:spcBef>
            </a:pPr>
            <a:r>
              <a:rPr lang="en-US" sz="1600" dirty="0"/>
              <a:t>Article 93 of the Law </a:t>
            </a:r>
            <a:r>
              <a:rPr lang="el-GR" sz="1600" dirty="0"/>
              <a:t>4387/2016</a:t>
            </a:r>
            <a:r>
              <a:rPr lang="en-US" dirty="0"/>
              <a:t> </a:t>
            </a:r>
            <a:r>
              <a:rPr lang="en-US" sz="1600" dirty="0"/>
              <a:t>provides that the monthly pension of uninsured elderly shall be granted or re-allocated to those who apply after the entry into force of this law, provided that the </a:t>
            </a:r>
            <a:r>
              <a:rPr lang="en-US" sz="1600" b="1" dirty="0"/>
              <a:t>following conditions </a:t>
            </a:r>
            <a:r>
              <a:rPr lang="en-US" sz="1600" dirty="0"/>
              <a:t>are met:</a:t>
            </a:r>
            <a:endParaRPr lang="el-GR" sz="1600" dirty="0"/>
          </a:p>
          <a:p>
            <a:pPr algn="just" defTabSz="914400">
              <a:lnSpc>
                <a:spcPct val="110000"/>
              </a:lnSpc>
              <a:spcBef>
                <a:spcPts val="1000"/>
              </a:spcBef>
              <a:buFont typeface="Calibri" pitchFamily="34" charset="0"/>
              <a:buAutoNum type="alphaLcParenR"/>
            </a:pPr>
            <a:r>
              <a:rPr lang="en-US" sz="1600" dirty="0"/>
              <a:t>They have reached the age of 67.</a:t>
            </a:r>
          </a:p>
          <a:p>
            <a:pPr algn="just" defTabSz="914400">
              <a:lnSpc>
                <a:spcPct val="110000"/>
              </a:lnSpc>
              <a:spcBef>
                <a:spcPts val="1000"/>
              </a:spcBef>
              <a:buFont typeface="Calibri" pitchFamily="34" charset="0"/>
              <a:buAutoNum type="alphaLcParenR"/>
            </a:pPr>
            <a:r>
              <a:rPr lang="en-US" sz="1600" dirty="0"/>
              <a:t>They do not receive or are not entitled to a pension by any social security institution or in Greece or abroad, irrespective of amount, and also, in the case of married persons, their spouse does not receive a pension higher than the full amount of the pension benefit, Due to old age.</a:t>
            </a:r>
          </a:p>
          <a:p>
            <a:pPr algn="just" defTabSz="914400">
              <a:lnSpc>
                <a:spcPct val="110000"/>
              </a:lnSpc>
              <a:spcBef>
                <a:spcPts val="1000"/>
              </a:spcBef>
              <a:buFont typeface="Calibri" pitchFamily="34" charset="0"/>
              <a:buAutoNum type="alphaLcParenR"/>
            </a:pPr>
            <a:r>
              <a:rPr lang="en-US" sz="1600" dirty="0"/>
              <a:t>They have been permanently and legally resident in Greece for the last 15 years (with 10 of them consecutive) before applying for retirement and are still staying during their retirement.</a:t>
            </a:r>
          </a:p>
          <a:p>
            <a:pPr algn="just" defTabSz="914400">
              <a:lnSpc>
                <a:spcPct val="110000"/>
              </a:lnSpc>
              <a:spcBef>
                <a:spcPts val="1000"/>
              </a:spcBef>
              <a:buFont typeface="Calibri" pitchFamily="34" charset="0"/>
              <a:buAutoNum type="alphaLcParenR"/>
            </a:pPr>
            <a:r>
              <a:rPr lang="en-US" sz="1600" dirty="0"/>
              <a:t>Their total annual personal income tax and their exempt or specially taxed income does not exceed EUR 4,320 or, in the case of married persons, the total annual family taxable income, as well as the exempt or taxable income does not exceed €8,640.</a:t>
            </a:r>
            <a:endParaRPr lang="el-GR" sz="1600" dirty="0"/>
          </a:p>
          <a:p>
            <a:pPr algn="just" defTabSz="914400">
              <a:lnSpc>
                <a:spcPct val="110000"/>
              </a:lnSpc>
              <a:spcBef>
                <a:spcPts val="1000"/>
              </a:spcBef>
              <a:buFont typeface="Arial" pitchFamily="34" charset="0"/>
              <a:buNone/>
            </a:pPr>
            <a:endParaRPr lang="el-GR" sz="1600" dirty="0"/>
          </a:p>
        </p:txBody>
      </p:sp>
      <p:pic>
        <p:nvPicPr>
          <p:cNvPr id="125955" name="7 - Εικόνα" descr="Εικόνα2.png"/>
          <p:cNvPicPr>
            <a:picLocks noChangeAspect="1"/>
          </p:cNvPicPr>
          <p:nvPr/>
        </p:nvPicPr>
        <p:blipFill>
          <a:blip r:embed="rId2"/>
          <a:srcRect/>
          <a:stretch>
            <a:fillRect/>
          </a:stretch>
        </p:blipFill>
        <p:spPr bwMode="auto">
          <a:xfrm>
            <a:off x="939800" y="6283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7"/>
          <p:cNvPicPr>
            <a:picLocks noChangeAspect="1" noChangeArrowheads="1"/>
          </p:cNvPicPr>
          <p:nvPr/>
        </p:nvPicPr>
        <p:blipFill>
          <a:blip r:embed="rId2"/>
          <a:srcRect/>
          <a:stretch>
            <a:fillRect/>
          </a:stretch>
        </p:blipFill>
        <p:spPr bwMode="auto">
          <a:xfrm>
            <a:off x="1028700" y="6477000"/>
            <a:ext cx="6648450" cy="236538"/>
          </a:xfrm>
          <a:prstGeom prst="rect">
            <a:avLst/>
          </a:prstGeom>
          <a:noFill/>
          <a:ln w="9525">
            <a:noFill/>
            <a:miter lim="800000"/>
            <a:headEnd/>
            <a:tailEnd/>
          </a:ln>
        </p:spPr>
      </p:pic>
      <p:sp>
        <p:nvSpPr>
          <p:cNvPr id="25602" name="Title 1"/>
          <p:cNvSpPr>
            <a:spLocks noGrp="1"/>
          </p:cNvSpPr>
          <p:nvPr>
            <p:ph type="ctrTitle"/>
          </p:nvPr>
        </p:nvSpPr>
        <p:spPr>
          <a:xfrm>
            <a:off x="533400" y="1077913"/>
            <a:ext cx="7772400" cy="1470025"/>
          </a:xfrm>
        </p:spPr>
        <p:txBody>
          <a:bodyPr/>
          <a:lstStyle/>
          <a:p>
            <a:pPr eaLnBrk="1" hangingPunct="1"/>
            <a:r>
              <a:rPr lang="fr-FR" sz="2200" b="1" smtClean="0"/>
              <a:t>For the Basic Definitions: </a:t>
            </a:r>
            <a:r>
              <a:rPr lang="fr-FR" b="1" smtClean="0"/>
              <a:t/>
            </a:r>
            <a:br>
              <a:rPr lang="fr-FR" b="1" smtClean="0"/>
            </a:br>
            <a:r>
              <a:rPr lang="el-GR" sz="1400" b="1" smtClean="0"/>
              <a:t>UN High Commissioner for Refugees (UNHCR), </a:t>
            </a:r>
            <a:r>
              <a:rPr lang="el-GR" sz="1400" b="1" i="1" smtClean="0"/>
              <a:t>UNHCR Master Glossary of Terms</a:t>
            </a:r>
            <a:r>
              <a:rPr lang="el-GR" sz="1400" b="1" smtClean="0"/>
              <a:t>, June 2006, Rev.1, available at: </a:t>
            </a:r>
            <a:r>
              <a:rPr lang="el-GR" sz="1400" b="1" smtClean="0">
                <a:solidFill>
                  <a:srgbClr val="0070C0"/>
                </a:solidFill>
                <a:hlinkClick r:id="rId3"/>
              </a:rPr>
              <a:t>http://www.refworld.org/docid/42ce7d444.html</a:t>
            </a:r>
            <a:r>
              <a:rPr lang="en-US" sz="1400" b="1" smtClean="0"/>
              <a:t> </a:t>
            </a:r>
            <a:r>
              <a:rPr lang="el-GR" sz="1400" b="1" smtClean="0"/>
              <a:t>[accessed 17 March 2016]</a:t>
            </a:r>
            <a:r>
              <a:rPr lang="el-GR" sz="2000" smtClean="0"/>
              <a:t/>
            </a:r>
            <a:br>
              <a:rPr lang="el-GR" sz="2000" smtClean="0"/>
            </a:br>
            <a:endParaRPr lang="en-US" sz="2000" smtClean="0"/>
          </a:p>
        </p:txBody>
      </p:sp>
      <p:pic>
        <p:nvPicPr>
          <p:cNvPr id="25603" name="8 - Εικόνα" descr="capture-20170915-211138.png">
            <a:hlinkClick r:id="rId3"/>
          </p:cNvPr>
          <p:cNvPicPr>
            <a:picLocks noChangeAspect="1"/>
          </p:cNvPicPr>
          <p:nvPr/>
        </p:nvPicPr>
        <p:blipFill>
          <a:blip r:embed="rId4"/>
          <a:srcRect/>
          <a:stretch>
            <a:fillRect/>
          </a:stretch>
        </p:blipFill>
        <p:spPr bwMode="auto">
          <a:xfrm>
            <a:off x="533400" y="2547938"/>
            <a:ext cx="7772400" cy="193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Θέση περιεχομένου 2"/>
          <p:cNvSpPr>
            <a:spLocks noGrp="1"/>
          </p:cNvSpPr>
          <p:nvPr>
            <p:ph idx="1"/>
          </p:nvPr>
        </p:nvSpPr>
        <p:spPr>
          <a:xfrm>
            <a:off x="395288" y="1046163"/>
            <a:ext cx="7672387" cy="3678237"/>
          </a:xfrm>
        </p:spPr>
        <p:txBody>
          <a:bodyPr/>
          <a:lstStyle/>
          <a:p>
            <a:pPr marL="0" indent="0" algn="just" eaLnBrk="1" hangingPunct="1">
              <a:buFont typeface="Arial" pitchFamily="34" charset="0"/>
              <a:buNone/>
            </a:pPr>
            <a:r>
              <a:rPr lang="en-US" sz="1600" b="1" dirty="0" smtClean="0">
                <a:solidFill>
                  <a:srgbClr val="0070C0"/>
                </a:solidFill>
              </a:rPr>
              <a:t>Additionally:</a:t>
            </a:r>
          </a:p>
          <a:p>
            <a:pPr marL="0" indent="0" algn="just" eaLnBrk="1" hangingPunct="1">
              <a:buFont typeface="Arial" pitchFamily="34" charset="0"/>
              <a:buNone/>
            </a:pPr>
            <a:r>
              <a:rPr lang="en-US" sz="1600" dirty="0" smtClean="0"/>
              <a:t>For the purposes of checking the income criteria, the Law </a:t>
            </a:r>
            <a:r>
              <a:rPr lang="el-GR" sz="1600" dirty="0" smtClean="0"/>
              <a:t>4387/2016</a:t>
            </a:r>
            <a:r>
              <a:rPr lang="en-US" sz="1600" dirty="0" smtClean="0"/>
              <a:t> provides that this will be made on the basis of the income for the financial year preceding that in which the application for retirement is being submitted or the audit is carried out.</a:t>
            </a:r>
            <a:endParaRPr lang="el-GR" sz="1600" dirty="0" smtClean="0"/>
          </a:p>
          <a:p>
            <a:pPr marL="0" indent="0" algn="just" eaLnBrk="1" hangingPunct="1">
              <a:buFont typeface="Arial" pitchFamily="34" charset="0"/>
              <a:buNone/>
            </a:pPr>
            <a:r>
              <a:rPr lang="en-US" sz="1600" dirty="0" smtClean="0"/>
              <a:t>In addition to the income declared in the income tax statement, personal and family income includes the amounts received or entitled to be paid by the spouse or the wife for married couples, financial aid or other pensions or benefits in Greece or abroad, irrespective of whether they are welfare or not, from interest on deposits, from a legal sustentation and from any other income that has not been declared, even if they are exempt or not has the legal obligation to declare them, which date back to the year whose income tested.</a:t>
            </a:r>
            <a:endParaRPr lang="el-GR" sz="1600" dirty="0" smtClean="0"/>
          </a:p>
          <a:p>
            <a:pPr marL="0" indent="0" algn="just" eaLnBrk="1" hangingPunct="1">
              <a:buFont typeface="Arial" pitchFamily="34" charset="0"/>
              <a:buNone/>
            </a:pPr>
            <a:r>
              <a:rPr lang="en-US" sz="1600" dirty="0" smtClean="0"/>
              <a:t>When one of the spouses already receives an uninsured old-age pension from the OGA, his annual pensions are counted towards family income in order to judge whether the other spouse will retire as an uninsured elderly person.</a:t>
            </a:r>
            <a:endParaRPr lang="el-GR" sz="1600" dirty="0" smtClean="0"/>
          </a:p>
          <a:p>
            <a:pPr marL="0" indent="0" eaLnBrk="1" hangingPunct="1">
              <a:buFont typeface="Arial" pitchFamily="34" charset="0"/>
              <a:buNone/>
            </a:pPr>
            <a:r>
              <a:rPr lang="en-US" sz="1600" dirty="0" smtClean="0"/>
              <a:t>	</a:t>
            </a:r>
            <a:endParaRPr lang="el-GR" sz="1600" dirty="0" smtClean="0"/>
          </a:p>
        </p:txBody>
      </p:sp>
      <p:pic>
        <p:nvPicPr>
          <p:cNvPr id="126978" name="5 - Εικόνα" descr="Εικόνα2.png"/>
          <p:cNvPicPr>
            <a:picLocks noChangeAspect="1"/>
          </p:cNvPicPr>
          <p:nvPr/>
        </p:nvPicPr>
        <p:blipFill>
          <a:blip r:embed="rId2"/>
          <a:srcRect/>
          <a:stretch>
            <a:fillRect/>
          </a:stretch>
        </p:blipFill>
        <p:spPr bwMode="auto">
          <a:xfrm>
            <a:off x="939800" y="6283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Θέση περιεχομένου 2"/>
          <p:cNvSpPr>
            <a:spLocks noGrp="1"/>
          </p:cNvSpPr>
          <p:nvPr>
            <p:ph idx="1"/>
          </p:nvPr>
        </p:nvSpPr>
        <p:spPr>
          <a:xfrm>
            <a:off x="412750" y="1143000"/>
            <a:ext cx="7886700" cy="4102100"/>
          </a:xfrm>
        </p:spPr>
        <p:txBody>
          <a:bodyPr/>
          <a:lstStyle/>
          <a:p>
            <a:pPr marL="0" indent="0" eaLnBrk="1" hangingPunct="1">
              <a:lnSpc>
                <a:spcPct val="120000"/>
              </a:lnSpc>
              <a:buFont typeface="Arial" pitchFamily="34" charset="0"/>
              <a:buNone/>
            </a:pPr>
            <a:r>
              <a:rPr lang="en-US" sz="1600" b="1" smtClean="0">
                <a:solidFill>
                  <a:srgbClr val="0070C0"/>
                </a:solidFill>
              </a:rPr>
              <a:t>Furthermore:</a:t>
            </a:r>
          </a:p>
          <a:p>
            <a:pPr marL="0" indent="0" algn="just" eaLnBrk="1" hangingPunct="1">
              <a:buFont typeface="Arial" pitchFamily="34" charset="0"/>
              <a:buNone/>
            </a:pPr>
            <a:r>
              <a:rPr lang="en-US" sz="1600" smtClean="0"/>
              <a:t>The amount of the benefit paid to unsecured senior persons is not taken into account when considering the assumptions for the continued payment of the benefit.	</a:t>
            </a:r>
            <a:endParaRPr lang="el-GR" sz="1600" smtClean="0"/>
          </a:p>
          <a:p>
            <a:pPr marL="0" indent="0" algn="just" eaLnBrk="1" hangingPunct="1">
              <a:buFont typeface="Arial" pitchFamily="34" charset="0"/>
              <a:buNone/>
            </a:pPr>
            <a:r>
              <a:rPr lang="en-US" sz="1600" smtClean="0"/>
              <a:t>In case of resignation from receipt of a periodic allowance or an allowance or pension, the periodic benefits or allowances paid before termination are not taken into account for the calculation of income when checking the income criteria, both when granting the benefit and during the re-check.</a:t>
            </a:r>
          </a:p>
          <a:p>
            <a:pPr marL="0" indent="0" algn="just" eaLnBrk="1" hangingPunct="1">
              <a:buFont typeface="Arial" pitchFamily="34" charset="0"/>
              <a:buNone/>
            </a:pPr>
            <a:r>
              <a:rPr lang="en-US" sz="1600" smtClean="0"/>
              <a:t>Even the main owner-occupied residence of up to 100 square meters will be taken into account, since the objective cost resulting therefrom is not calculated on the income.</a:t>
            </a:r>
          </a:p>
          <a:p>
            <a:pPr marL="0" indent="0" algn="just" eaLnBrk="1" hangingPunct="1">
              <a:buFont typeface="Arial" pitchFamily="34" charset="0"/>
              <a:buNone/>
            </a:pPr>
            <a:r>
              <a:rPr lang="en-US" sz="1600" smtClean="0"/>
              <a:t>The income criteria set are to be met cumulatively and otherwise the person concerned or the beneficiary is excluded from the receipt or continuation of the benefit.</a:t>
            </a:r>
          </a:p>
          <a:p>
            <a:pPr marL="0" indent="0" algn="just" eaLnBrk="1" hangingPunct="1">
              <a:buFont typeface="Arial" pitchFamily="34" charset="0"/>
              <a:buNone/>
            </a:pPr>
            <a:r>
              <a:rPr lang="en-US" sz="1600" smtClean="0"/>
              <a:t>For those who submit inaccurate or false statements, the amounts of pensions they have received unduly are charged against them plus 10%.</a:t>
            </a:r>
            <a:endParaRPr lang="el-GR" sz="1600" smtClean="0"/>
          </a:p>
        </p:txBody>
      </p:sp>
      <p:pic>
        <p:nvPicPr>
          <p:cNvPr id="128002" name="4 - Εικόνα" descr="Εικόνα2.png"/>
          <p:cNvPicPr>
            <a:picLocks noChangeAspect="1"/>
          </p:cNvPicPr>
          <p:nvPr/>
        </p:nvPicPr>
        <p:blipFill>
          <a:blip r:embed="rId2"/>
          <a:srcRect/>
          <a:stretch>
            <a:fillRect/>
          </a:stretch>
        </p:blipFill>
        <p:spPr bwMode="auto">
          <a:xfrm>
            <a:off x="939800" y="6283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95288" y="995363"/>
            <a:ext cx="7886700" cy="5064125"/>
          </a:xfrm>
        </p:spPr>
        <p:txBody>
          <a:bodyPr>
            <a:normAutofit/>
          </a:bodyPr>
          <a:lstStyle/>
          <a:p>
            <a:pPr marL="0" indent="0" algn="ctr" eaLnBrk="1" hangingPunct="1">
              <a:lnSpc>
                <a:spcPct val="80000"/>
              </a:lnSpc>
              <a:buFont typeface="Arial" pitchFamily="34" charset="0"/>
              <a:buNone/>
            </a:pPr>
            <a:r>
              <a:rPr lang="en-US" sz="1500" b="1" dirty="0" smtClean="0">
                <a:solidFill>
                  <a:srgbClr val="0070C0"/>
                </a:solidFill>
              </a:rPr>
              <a:t>1. Documents</a:t>
            </a:r>
          </a:p>
          <a:p>
            <a:pPr marL="0" indent="0" algn="just" eaLnBrk="1" hangingPunct="1">
              <a:lnSpc>
                <a:spcPct val="80000"/>
              </a:lnSpc>
              <a:buFont typeface="Arial" pitchFamily="34" charset="0"/>
              <a:buNone/>
            </a:pPr>
            <a:r>
              <a:rPr lang="en-US" sz="1500" b="1" dirty="0" smtClean="0"/>
              <a:t>Checking Income Criteria:</a:t>
            </a:r>
          </a:p>
          <a:p>
            <a:pPr marL="0" indent="0" algn="just" eaLnBrk="1" hangingPunct="1">
              <a:lnSpc>
                <a:spcPct val="80000"/>
              </a:lnSpc>
              <a:buFont typeface="Arial" pitchFamily="34" charset="0"/>
              <a:buBlip>
                <a:blip r:embed="rId2"/>
              </a:buBlip>
            </a:pPr>
            <a:r>
              <a:rPr lang="en-US" sz="1500" dirty="0" smtClean="0"/>
              <a:t>The check of the income criterion is based on the income declared in the income tax statement for the financial year preceding that in which the application for retirement is submitted or the audit is carried out.</a:t>
            </a:r>
          </a:p>
          <a:p>
            <a:pPr marL="0" indent="0" algn="just" eaLnBrk="1" hangingPunct="1">
              <a:lnSpc>
                <a:spcPct val="80000"/>
              </a:lnSpc>
              <a:buFont typeface="Arial" pitchFamily="34" charset="0"/>
              <a:buBlip>
                <a:blip r:embed="rId2"/>
              </a:buBlip>
            </a:pPr>
            <a:r>
              <a:rPr lang="en-US" sz="1500" dirty="0" smtClean="0"/>
              <a:t>Both personal and family income, in addition to income declared in the income tax statement, includes the amounts received or entitled to be received by the person himself and his / her spouse on the marriage, from aids, financial aid or other pensions or benefits in Greece or abroad, whether or not of a provident nature, from interest on deposits, from a legal sustentation and from any other income which has not been declared, even if they are exempt or not the statutory requirement to declare them, which date back to the year whose income tested.</a:t>
            </a:r>
          </a:p>
          <a:p>
            <a:pPr marL="0" indent="0" algn="just" eaLnBrk="1" hangingPunct="1">
              <a:lnSpc>
                <a:spcPct val="80000"/>
              </a:lnSpc>
              <a:buFont typeface="Arial" pitchFamily="34" charset="0"/>
              <a:buBlip>
                <a:blip r:embed="rId2"/>
              </a:buBlip>
            </a:pPr>
            <a:r>
              <a:rPr lang="en-US" sz="1500" dirty="0" smtClean="0"/>
              <a:t>When one of the spouses is entitled to the unpaid old-age pension from OGA, his annual pensions are counted towards family income, in order to determine whether the other spouse will retire from OGA as an uninsured old-age.</a:t>
            </a:r>
          </a:p>
          <a:p>
            <a:pPr marL="0" indent="0" algn="just" eaLnBrk="1" hangingPunct="1">
              <a:lnSpc>
                <a:spcPct val="80000"/>
              </a:lnSpc>
              <a:buFont typeface="Arial" pitchFamily="34" charset="0"/>
              <a:buBlip>
                <a:blip r:embed="rId2"/>
              </a:buBlip>
            </a:pPr>
            <a:r>
              <a:rPr lang="en-US" sz="1500" dirty="0" smtClean="0"/>
              <a:t>The amount of the benefit paid to unsecured senior persons is not taken into account when considering the assumptions for the continued payment of the benefit.</a:t>
            </a:r>
          </a:p>
          <a:p>
            <a:pPr marL="0" indent="0" algn="just" eaLnBrk="1" hangingPunct="1">
              <a:lnSpc>
                <a:spcPct val="80000"/>
              </a:lnSpc>
              <a:buFont typeface="Arial" pitchFamily="34" charset="0"/>
              <a:buBlip>
                <a:blip r:embed="rId2"/>
              </a:buBlip>
            </a:pPr>
            <a:r>
              <a:rPr lang="en-US" sz="1500" dirty="0" smtClean="0"/>
              <a:t>In the event of resignation from receipt of a periodic allowance or an allowance or pension, the periodic benefits or allowances paid before termination are not taken into account for the calculation of income when checking the income criterion, both when granting the benefit and during the re-check.</a:t>
            </a:r>
          </a:p>
          <a:p>
            <a:pPr marL="0" indent="0" algn="just" eaLnBrk="1" hangingPunct="1">
              <a:lnSpc>
                <a:spcPct val="80000"/>
              </a:lnSpc>
              <a:buFont typeface="Arial" pitchFamily="34" charset="0"/>
              <a:buBlip>
                <a:blip r:embed="rId2"/>
              </a:buBlip>
            </a:pPr>
            <a:r>
              <a:rPr lang="en-US" sz="1500" dirty="0" smtClean="0"/>
              <a:t>When one of the spouses already receives an uninsured old-age pension from the OGA, his annual pensions are counted towards family income in order to judge whether the other spouse will retire as an uninsured elderly person.</a:t>
            </a:r>
            <a:endParaRPr lang="el-GR" sz="1500" dirty="0" smtClean="0"/>
          </a:p>
          <a:p>
            <a:pPr marL="0" indent="0" algn="just" eaLnBrk="1" hangingPunct="1">
              <a:lnSpc>
                <a:spcPct val="80000"/>
              </a:lnSpc>
              <a:buFont typeface="Arial" pitchFamily="34" charset="0"/>
              <a:buBlip>
                <a:blip r:embed="rId2"/>
              </a:buBlip>
            </a:pPr>
            <a:endParaRPr lang="en-US" sz="1500" dirty="0" smtClean="0"/>
          </a:p>
          <a:p>
            <a:pPr marL="0" indent="0" algn="just" eaLnBrk="1" hangingPunct="1">
              <a:lnSpc>
                <a:spcPct val="80000"/>
              </a:lnSpc>
              <a:buFont typeface="Arial" pitchFamily="34" charset="0"/>
              <a:buNone/>
            </a:pPr>
            <a:endParaRPr lang="el-GR" sz="1500" dirty="0" smtClean="0"/>
          </a:p>
          <a:p>
            <a:pPr marL="0" indent="0" eaLnBrk="1" hangingPunct="1">
              <a:lnSpc>
                <a:spcPct val="80000"/>
              </a:lnSpc>
            </a:pPr>
            <a:endParaRPr lang="el-GR" sz="1500" dirty="0" smtClean="0"/>
          </a:p>
        </p:txBody>
      </p:sp>
      <p:pic>
        <p:nvPicPr>
          <p:cNvPr id="129026" name="4 - Εικόνα" descr="Εικόνα2.png"/>
          <p:cNvPicPr>
            <a:picLocks noChangeAspect="1"/>
          </p:cNvPicPr>
          <p:nvPr/>
        </p:nvPicPr>
        <p:blipFill>
          <a:blip r:embed="rId3"/>
          <a:srcRect/>
          <a:stretch>
            <a:fillRect/>
          </a:stretch>
        </p:blipFill>
        <p:spPr bwMode="auto">
          <a:xfrm>
            <a:off x="939800" y="6283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79400" y="946150"/>
            <a:ext cx="7869238" cy="5410200"/>
          </a:xfrm>
        </p:spPr>
        <p:txBody>
          <a:bodyPr>
            <a:normAutofit/>
          </a:bodyPr>
          <a:lstStyle/>
          <a:p>
            <a:pPr marL="0" indent="0" algn="just" eaLnBrk="1" hangingPunct="1">
              <a:buFont typeface="Arial" pitchFamily="34" charset="0"/>
              <a:buNone/>
            </a:pPr>
            <a:r>
              <a:rPr lang="en-US" sz="1600" b="1" dirty="0" smtClean="0">
                <a:solidFill>
                  <a:srgbClr val="0070C0"/>
                </a:solidFill>
              </a:rPr>
              <a:t>Moreover:</a:t>
            </a:r>
            <a:endParaRPr lang="el-GR" sz="1600" b="1" dirty="0" smtClean="0">
              <a:solidFill>
                <a:srgbClr val="0070C0"/>
              </a:solidFill>
            </a:endParaRPr>
          </a:p>
          <a:p>
            <a:pPr marL="0" indent="0" algn="just" eaLnBrk="1" hangingPunct="1">
              <a:buFont typeface="Arial" pitchFamily="34" charset="0"/>
              <a:buNone/>
            </a:pPr>
            <a:r>
              <a:rPr lang="en-US" sz="1600" dirty="0" smtClean="0"/>
              <a:t>The documentation required to demonstrate that the conditions for granting the uninsured overage pension for applicants to supply after the power of the Law. 4093/2012 provisions are as follows:</a:t>
            </a:r>
          </a:p>
          <a:p>
            <a:pPr marL="179388" lvl="1" indent="0" algn="just" eaLnBrk="1" hangingPunct="1">
              <a:buFont typeface="Arial" pitchFamily="34" charset="0"/>
              <a:buNone/>
            </a:pPr>
            <a:r>
              <a:rPr lang="en-US" sz="1600" dirty="0" smtClean="0">
                <a:solidFill>
                  <a:srgbClr val="0070C0"/>
                </a:solidFill>
              </a:rPr>
              <a:t>1)</a:t>
            </a:r>
            <a:r>
              <a:rPr lang="en-US" sz="1600" dirty="0" smtClean="0"/>
              <a:t>  Recent family status certificate.</a:t>
            </a:r>
          </a:p>
          <a:p>
            <a:pPr marL="179388" lvl="1" indent="0" algn="just" eaLnBrk="1" hangingPunct="1">
              <a:buFont typeface="Arial" pitchFamily="34" charset="0"/>
              <a:buNone/>
            </a:pPr>
            <a:r>
              <a:rPr lang="en-US" sz="1600" dirty="0" smtClean="0">
                <a:solidFill>
                  <a:srgbClr val="0070C0"/>
                </a:solidFill>
              </a:rPr>
              <a:t>2)</a:t>
            </a:r>
            <a:r>
              <a:rPr lang="en-US" sz="1600" dirty="0" smtClean="0"/>
              <a:t>  A certified copy of the form E1 income tax declaration and Clearance of the competent Tax Authority (DOY) for the year preceding that in which the application is submitted. The submission of these supporting documents is mandatory and no affirmative statement, even if accepted by the Tax Office, on the non-obligation to file a tax return will be accepted.</a:t>
            </a:r>
          </a:p>
          <a:p>
            <a:pPr marL="179388" lvl="1" indent="0" algn="just" eaLnBrk="1" hangingPunct="1">
              <a:buFont typeface="Arial" pitchFamily="34" charset="0"/>
              <a:buNone/>
            </a:pPr>
            <a:r>
              <a:rPr lang="en-US" sz="1600" dirty="0" smtClean="0">
                <a:solidFill>
                  <a:srgbClr val="0070C0"/>
                </a:solidFill>
              </a:rPr>
              <a:t>3)</a:t>
            </a:r>
            <a:r>
              <a:rPr lang="en-US" sz="1600" dirty="0" smtClean="0"/>
              <a:t>  Responsible Statement of the applicant stating:</a:t>
            </a:r>
            <a:endParaRPr lang="el-GR" sz="1600" dirty="0" smtClean="0"/>
          </a:p>
          <a:p>
            <a:pPr marL="0" indent="0" algn="just" eaLnBrk="1" hangingPunct="1">
              <a:buFont typeface="Arial" pitchFamily="34" charset="0"/>
              <a:buNone/>
            </a:pPr>
            <a:r>
              <a:rPr lang="en-US" sz="1600" dirty="0" smtClean="0">
                <a:solidFill>
                  <a:srgbClr val="006666"/>
                </a:solidFill>
              </a:rPr>
              <a:t>   (a)</a:t>
            </a:r>
            <a:r>
              <a:rPr lang="en-US" sz="1600" dirty="0" smtClean="0"/>
              <a:t> if he receives or is entitled to a pension from any source and whether he or she  was insured with another insurance institution and who and</a:t>
            </a:r>
            <a:endParaRPr lang="el-GR" sz="1600" dirty="0" smtClean="0"/>
          </a:p>
          <a:p>
            <a:pPr marL="0" indent="0" algn="just" eaLnBrk="1" hangingPunct="1">
              <a:buFont typeface="Arial" pitchFamily="34" charset="0"/>
              <a:buNone/>
            </a:pPr>
            <a:r>
              <a:rPr lang="en-US" sz="1600" dirty="0" smtClean="0"/>
              <a:t>   </a:t>
            </a:r>
            <a:r>
              <a:rPr lang="en-US" sz="1600" dirty="0" smtClean="0">
                <a:solidFill>
                  <a:srgbClr val="006666"/>
                </a:solidFill>
              </a:rPr>
              <a:t>(b)</a:t>
            </a:r>
            <a:r>
              <a:rPr lang="en-US" sz="1600" dirty="0" smtClean="0"/>
              <a:t> the sums received or to be received by the person himself and his spouse on the marriage, from allowances, financial aids or other pensions or allowances in Greece or abroad, whether or not welfare, from interest on deposits, statutory maintenance and any other income that has not been declared, even if they are exempt from tax or there is no statutory obligation to declare them in the year in which the income is controlled.</a:t>
            </a:r>
            <a:endParaRPr lang="el-GR" sz="1600" dirty="0" smtClean="0"/>
          </a:p>
          <a:p>
            <a:pPr marL="0" indent="0" algn="just" eaLnBrk="1" hangingPunct="1"/>
            <a:endParaRPr lang="el-GR" sz="1600" dirty="0" smtClean="0"/>
          </a:p>
        </p:txBody>
      </p:sp>
      <p:pic>
        <p:nvPicPr>
          <p:cNvPr id="130050" name="4 - Εικόνα" descr="Εικόνα2.png"/>
          <p:cNvPicPr>
            <a:picLocks noChangeAspect="1"/>
          </p:cNvPicPr>
          <p:nvPr/>
        </p:nvPicPr>
        <p:blipFill>
          <a:blip r:embed="rId2"/>
          <a:srcRect/>
          <a:stretch>
            <a:fillRect/>
          </a:stretch>
        </p:blipFill>
        <p:spPr bwMode="auto">
          <a:xfrm>
            <a:off x="939800" y="6283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23850" y="995363"/>
            <a:ext cx="7886700" cy="4616450"/>
          </a:xfrm>
        </p:spPr>
        <p:txBody>
          <a:bodyPr>
            <a:normAutofit/>
          </a:bodyPr>
          <a:lstStyle/>
          <a:p>
            <a:pPr marL="0" indent="0" algn="just" eaLnBrk="1" hangingPunct="1">
              <a:lnSpc>
                <a:spcPct val="110000"/>
              </a:lnSpc>
              <a:buFont typeface="Arial" pitchFamily="34" charset="0"/>
              <a:buNone/>
            </a:pPr>
            <a:endParaRPr lang="en-US" sz="1600" smtClean="0"/>
          </a:p>
          <a:p>
            <a:pPr marL="0" indent="0" algn="just" eaLnBrk="1" hangingPunct="1">
              <a:lnSpc>
                <a:spcPct val="110000"/>
              </a:lnSpc>
              <a:buFont typeface="Arial" pitchFamily="34" charset="0"/>
              <a:buNone/>
            </a:pPr>
            <a:r>
              <a:rPr lang="en-US" sz="1600" smtClean="0">
                <a:solidFill>
                  <a:srgbClr val="0070C0"/>
                </a:solidFill>
              </a:rPr>
              <a:t>4)</a:t>
            </a:r>
            <a:r>
              <a:rPr lang="en-US" sz="1600" smtClean="0"/>
              <a:t> If the applicant was insured with another insurance institution, a certificate from the institution showing the length of the insurance period, the occupation for which he was insured, whether or not he or she is entitled to a pension or not.</a:t>
            </a:r>
          </a:p>
          <a:p>
            <a:pPr marL="0" indent="0" algn="just" eaLnBrk="1" hangingPunct="1">
              <a:lnSpc>
                <a:spcPct val="110000"/>
              </a:lnSpc>
              <a:buFont typeface="Arial" pitchFamily="34" charset="0"/>
              <a:buNone/>
            </a:pPr>
            <a:r>
              <a:rPr lang="en-US" sz="1600" smtClean="0">
                <a:solidFill>
                  <a:srgbClr val="0070C0"/>
                </a:solidFill>
              </a:rPr>
              <a:t>5)</a:t>
            </a:r>
            <a:r>
              <a:rPr lang="en-US" sz="1600" smtClean="0"/>
              <a:t> If the applicant is married and his/her spouse is a pensioner of another insurer or of the State, Greece or abroad, a certified copy of his / her original retirement decision is submitted, or, if he is a national of another country, a certified statement of the competent insurer, duly authenticated and officially translated, showing whether the spouse is retiring and the amount of the pension received.</a:t>
            </a:r>
            <a:endParaRPr lang="el-GR" sz="1600" smtClean="0"/>
          </a:p>
          <a:p>
            <a:pPr marL="0" indent="0" algn="just" eaLnBrk="1" hangingPunct="1">
              <a:lnSpc>
                <a:spcPct val="110000"/>
              </a:lnSpc>
              <a:buFont typeface="Arial" pitchFamily="34" charset="0"/>
              <a:buNone/>
            </a:pPr>
            <a:r>
              <a:rPr lang="en-US" sz="1600" smtClean="0">
                <a:solidFill>
                  <a:srgbClr val="0070C0"/>
                </a:solidFill>
              </a:rPr>
              <a:t>6) </a:t>
            </a:r>
            <a:r>
              <a:rPr lang="en-US" sz="1600" smtClean="0"/>
              <a:t>For the purposes of checking the permanent and legal ten-year residence in Greece, the following documents shall be submitted by the applicant:</a:t>
            </a:r>
            <a:endParaRPr lang="el-GR" sz="1600" smtClean="0"/>
          </a:p>
          <a:p>
            <a:pPr marL="0" indent="0" algn="just" eaLnBrk="1" hangingPunct="1">
              <a:lnSpc>
                <a:spcPct val="110000"/>
              </a:lnSpc>
              <a:buFont typeface="Arial" pitchFamily="34" charset="0"/>
              <a:buNone/>
            </a:pPr>
            <a:r>
              <a:rPr lang="en-US" sz="1600" smtClean="0">
                <a:solidFill>
                  <a:srgbClr val="006666"/>
                </a:solidFill>
              </a:rPr>
              <a:t>(a)</a:t>
            </a:r>
            <a:r>
              <a:rPr lang="en-US" sz="1600" smtClean="0"/>
              <a:t> Certified photocopies of all passport (s) of both Hellenic and foreign (in the case of citizens and other countries) of the last twenty years prior to the filing of the application.</a:t>
            </a:r>
            <a:endParaRPr lang="el-GR" sz="1600" smtClean="0"/>
          </a:p>
        </p:txBody>
      </p:sp>
      <p:pic>
        <p:nvPicPr>
          <p:cNvPr id="131074" name="4 - Εικόνα" descr="Εικόνα2.png"/>
          <p:cNvPicPr>
            <a:picLocks noChangeAspect="1"/>
          </p:cNvPicPr>
          <p:nvPr/>
        </p:nvPicPr>
        <p:blipFill>
          <a:blip r:embed="rId2"/>
          <a:srcRect/>
          <a:stretch>
            <a:fillRect/>
          </a:stretch>
        </p:blipFill>
        <p:spPr bwMode="auto">
          <a:xfrm>
            <a:off x="939800" y="6283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23850" y="925513"/>
            <a:ext cx="7886700" cy="4533900"/>
          </a:xfrm>
        </p:spPr>
        <p:txBody>
          <a:bodyPr rtlCol="0">
            <a:noAutofit/>
          </a:bodyPr>
          <a:lstStyle/>
          <a:p>
            <a:pPr marL="627063" indent="-268288" algn="just" eaLnBrk="1" fontAlgn="auto" hangingPunct="1">
              <a:spcAft>
                <a:spcPts val="0"/>
              </a:spcAft>
              <a:buFont typeface="Arial"/>
              <a:buNone/>
              <a:defRPr/>
            </a:pPr>
            <a:r>
              <a:rPr lang="en-US" sz="1600" dirty="0" smtClean="0">
                <a:solidFill>
                  <a:srgbClr val="006666"/>
                </a:solidFill>
                <a:ea typeface="+mn-ea"/>
                <a:cs typeface="+mn-cs"/>
              </a:rPr>
              <a:t>(b)</a:t>
            </a:r>
            <a:r>
              <a:rPr lang="en-US" sz="1600" dirty="0" smtClean="0">
                <a:ea typeface="+mn-ea"/>
                <a:cs typeface="+mn-cs"/>
              </a:rPr>
              <a:t> </a:t>
            </a:r>
            <a:r>
              <a:rPr lang="en-US" sz="1600" dirty="0">
                <a:ea typeface="+mn-ea"/>
                <a:cs typeface="+mn-cs"/>
              </a:rPr>
              <a:t>Also, the applicant must provide any of the following supporting documents to show his / her </a:t>
            </a:r>
            <a:r>
              <a:rPr lang="en-US" sz="1600" dirty="0" smtClean="0">
                <a:ea typeface="+mn-ea"/>
                <a:cs typeface="+mn-cs"/>
              </a:rPr>
              <a:t>residence </a:t>
            </a:r>
            <a:r>
              <a:rPr lang="en-US" sz="1600" dirty="0">
                <a:ea typeface="+mn-ea"/>
                <a:cs typeface="+mn-cs"/>
              </a:rPr>
              <a:t>in </a:t>
            </a:r>
            <a:r>
              <a:rPr lang="en-US" sz="1600" dirty="0" smtClean="0">
                <a:ea typeface="+mn-ea"/>
                <a:cs typeface="+mn-cs"/>
              </a:rPr>
              <a:t>Greece </a:t>
            </a:r>
            <a:r>
              <a:rPr lang="en-US" sz="1600" dirty="0">
                <a:ea typeface="+mn-ea"/>
                <a:cs typeface="+mn-cs"/>
              </a:rPr>
              <a:t>during the last 10 years prior to the submission of the </a:t>
            </a:r>
            <a:r>
              <a:rPr lang="en-US" sz="1600" dirty="0" smtClean="0">
                <a:ea typeface="+mn-ea"/>
                <a:cs typeface="+mn-cs"/>
              </a:rPr>
              <a:t>application:</a:t>
            </a:r>
          </a:p>
          <a:p>
            <a:pPr marL="538163" indent="-358775" algn="just" eaLnBrk="1" fontAlgn="auto" hangingPunct="1">
              <a:spcAft>
                <a:spcPts val="0"/>
              </a:spcAft>
              <a:buFont typeface="Arial"/>
              <a:buBlip>
                <a:blip r:embed="rId2"/>
              </a:buBlip>
              <a:defRPr/>
            </a:pPr>
            <a:r>
              <a:rPr lang="en-US" sz="1600" dirty="0" smtClean="0">
                <a:ea typeface="+mn-ea"/>
                <a:cs typeface="+mn-cs"/>
              </a:rPr>
              <a:t>Copies </a:t>
            </a:r>
            <a:r>
              <a:rPr lang="en-US" sz="1600" dirty="0">
                <a:ea typeface="+mn-ea"/>
                <a:cs typeface="+mn-cs"/>
              </a:rPr>
              <a:t>of income tax return forms E1 or validated statements of the last decade or </a:t>
            </a:r>
            <a:r>
              <a:rPr lang="en-US" sz="1600" dirty="0" smtClean="0">
                <a:ea typeface="+mn-ea"/>
                <a:cs typeface="+mn-cs"/>
              </a:rPr>
              <a:t>E9 forms</a:t>
            </a:r>
            <a:r>
              <a:rPr lang="en-US" sz="1600" dirty="0">
                <a:ea typeface="+mn-ea"/>
                <a:cs typeface="+mn-cs"/>
              </a:rPr>
              <a:t>, if they </a:t>
            </a:r>
            <a:r>
              <a:rPr lang="en-US" sz="1600" dirty="0" smtClean="0">
                <a:ea typeface="+mn-ea"/>
                <a:cs typeface="+mn-cs"/>
              </a:rPr>
              <a:t>have </a:t>
            </a:r>
            <a:r>
              <a:rPr lang="en-US" sz="1600" dirty="0">
                <a:ea typeface="+mn-ea"/>
                <a:cs typeface="+mn-cs"/>
              </a:rPr>
              <a:t>been submitted or</a:t>
            </a:r>
            <a:endParaRPr lang="el-GR" sz="1600" dirty="0">
              <a:ea typeface="+mn-ea"/>
              <a:cs typeface="+mn-cs"/>
            </a:endParaRPr>
          </a:p>
          <a:p>
            <a:pPr marL="538163" indent="-358775" algn="just" eaLnBrk="1" fontAlgn="auto" hangingPunct="1">
              <a:spcAft>
                <a:spcPts val="0"/>
              </a:spcAft>
              <a:buFont typeface="Arial"/>
              <a:buBlip>
                <a:blip r:embed="rId2"/>
              </a:buBlip>
              <a:defRPr/>
            </a:pPr>
            <a:r>
              <a:rPr lang="en-US" sz="1600" dirty="0" smtClean="0">
                <a:ea typeface="+mn-ea"/>
                <a:cs typeface="+mn-cs"/>
              </a:rPr>
              <a:t>Requesting </a:t>
            </a:r>
            <a:r>
              <a:rPr lang="en-US" sz="1600" dirty="0">
                <a:ea typeface="+mn-ea"/>
                <a:cs typeface="+mn-cs"/>
              </a:rPr>
              <a:t>an insurer from whom the insured person is insured and the married or </a:t>
            </a:r>
            <a:r>
              <a:rPr lang="en-US" sz="1600" dirty="0" smtClean="0">
                <a:ea typeface="+mn-ea"/>
                <a:cs typeface="+mn-cs"/>
              </a:rPr>
              <a:t>insured </a:t>
            </a:r>
            <a:r>
              <a:rPr lang="en-US" sz="1600" dirty="0">
                <a:ea typeface="+mn-ea"/>
                <a:cs typeface="+mn-cs"/>
              </a:rPr>
              <a:t>spouse </a:t>
            </a:r>
            <a:r>
              <a:rPr lang="en-US" sz="1600" dirty="0" smtClean="0">
                <a:ea typeface="+mn-ea"/>
                <a:cs typeface="+mn-cs"/>
              </a:rPr>
              <a:t>or</a:t>
            </a:r>
            <a:endParaRPr lang="el-GR" sz="1600" dirty="0">
              <a:ea typeface="+mn-ea"/>
              <a:cs typeface="+mn-cs"/>
            </a:endParaRPr>
          </a:p>
          <a:p>
            <a:pPr marL="538163" indent="-358775" algn="just" eaLnBrk="1" fontAlgn="auto" hangingPunct="1">
              <a:spcAft>
                <a:spcPts val="0"/>
              </a:spcAft>
              <a:buFont typeface="Arial"/>
              <a:buBlip>
                <a:blip r:embed="rId2"/>
              </a:buBlip>
              <a:defRPr/>
            </a:pPr>
            <a:r>
              <a:rPr lang="en-US" sz="1600" dirty="0" smtClean="0">
                <a:ea typeface="+mn-ea"/>
                <a:cs typeface="+mn-cs"/>
              </a:rPr>
              <a:t>Certificate </a:t>
            </a:r>
            <a:r>
              <a:rPr lang="en-US" sz="1600" dirty="0">
                <a:ea typeface="+mn-ea"/>
                <a:cs typeface="+mn-cs"/>
              </a:rPr>
              <a:t>of the beginning and continuation of practicing a liberal profession by the </a:t>
            </a:r>
            <a:r>
              <a:rPr lang="en-US" sz="1600" dirty="0" smtClean="0">
                <a:ea typeface="+mn-ea"/>
                <a:cs typeface="+mn-cs"/>
              </a:rPr>
              <a:t>Registry Department </a:t>
            </a:r>
            <a:r>
              <a:rPr lang="en-US" sz="1600" dirty="0">
                <a:ea typeface="+mn-ea"/>
                <a:cs typeface="+mn-cs"/>
              </a:rPr>
              <a:t>of the competent tax office. </a:t>
            </a:r>
            <a:endParaRPr lang="en-US" sz="1600" dirty="0" smtClean="0">
              <a:ea typeface="+mn-ea"/>
              <a:cs typeface="+mn-cs"/>
            </a:endParaRPr>
          </a:p>
          <a:p>
            <a:pPr marL="538163" indent="-358775" algn="just" eaLnBrk="1" fontAlgn="auto" hangingPunct="1">
              <a:spcAft>
                <a:spcPts val="0"/>
              </a:spcAft>
              <a:buFont typeface="Arial"/>
              <a:buBlip>
                <a:blip r:embed="rId2"/>
              </a:buBlip>
              <a:defRPr/>
            </a:pPr>
            <a:r>
              <a:rPr lang="en-US" sz="1600" dirty="0" smtClean="0">
                <a:ea typeface="+mn-ea"/>
                <a:cs typeface="+mn-cs"/>
              </a:rPr>
              <a:t>Or </a:t>
            </a:r>
            <a:r>
              <a:rPr lang="en-US" sz="1600" dirty="0">
                <a:ea typeface="+mn-ea"/>
                <a:cs typeface="+mn-cs"/>
              </a:rPr>
              <a:t>certificate for Tax Registration Number or</a:t>
            </a:r>
            <a:endParaRPr lang="el-GR" sz="1600" dirty="0">
              <a:ea typeface="+mn-ea"/>
              <a:cs typeface="+mn-cs"/>
            </a:endParaRPr>
          </a:p>
          <a:p>
            <a:pPr marL="538163" indent="-358775" algn="just" eaLnBrk="1" fontAlgn="auto" hangingPunct="1">
              <a:spcAft>
                <a:spcPts val="0"/>
              </a:spcAft>
              <a:buFont typeface="Arial"/>
              <a:buBlip>
                <a:blip r:embed="rId2"/>
              </a:buBlip>
              <a:defRPr/>
            </a:pPr>
            <a:r>
              <a:rPr lang="en-US" sz="1600" dirty="0" smtClean="0">
                <a:ea typeface="+mn-ea"/>
                <a:cs typeface="+mn-cs"/>
              </a:rPr>
              <a:t>Execution </a:t>
            </a:r>
            <a:r>
              <a:rPr lang="en-US" sz="1600" dirty="0">
                <a:ea typeface="+mn-ea"/>
                <a:cs typeface="+mn-cs"/>
              </a:rPr>
              <a:t>of a certified health book of the beneficiary or spouse by the competent services or</a:t>
            </a:r>
            <a:endParaRPr lang="el-GR" sz="1600" dirty="0">
              <a:ea typeface="+mn-ea"/>
              <a:cs typeface="+mn-cs"/>
            </a:endParaRPr>
          </a:p>
          <a:p>
            <a:pPr marL="538163" indent="-358775" algn="just" eaLnBrk="1" fontAlgn="auto" hangingPunct="1">
              <a:spcAft>
                <a:spcPts val="0"/>
              </a:spcAft>
              <a:buFont typeface="Arial"/>
              <a:buBlip>
                <a:blip r:embed="rId2"/>
              </a:buBlip>
              <a:defRPr/>
            </a:pPr>
            <a:r>
              <a:rPr lang="en-US" sz="1600" dirty="0" smtClean="0">
                <a:ea typeface="+mn-ea"/>
                <a:cs typeface="+mn-cs"/>
              </a:rPr>
              <a:t>Hiring </a:t>
            </a:r>
            <a:r>
              <a:rPr lang="en-US" sz="1600" dirty="0">
                <a:ea typeface="+mn-ea"/>
                <a:cs typeface="+mn-cs"/>
              </a:rPr>
              <a:t>contract with tenant or his / her spouse, deposited and certified by the competent </a:t>
            </a:r>
            <a:r>
              <a:rPr lang="en-US" sz="1600" dirty="0" smtClean="0">
                <a:ea typeface="+mn-ea"/>
                <a:cs typeface="+mn-cs"/>
              </a:rPr>
              <a:t>tax authority</a:t>
            </a:r>
            <a:r>
              <a:rPr lang="en-US" sz="1600" dirty="0">
                <a:ea typeface="+mn-ea"/>
                <a:cs typeface="+mn-cs"/>
              </a:rPr>
              <a:t>. </a:t>
            </a:r>
            <a:endParaRPr lang="en-US" sz="1600" dirty="0" smtClean="0">
              <a:ea typeface="+mn-ea"/>
              <a:cs typeface="+mn-cs"/>
            </a:endParaRPr>
          </a:p>
        </p:txBody>
      </p:sp>
      <p:pic>
        <p:nvPicPr>
          <p:cNvPr id="132098" name="4 - Εικόνα" descr="Εικόνα2.png"/>
          <p:cNvPicPr>
            <a:picLocks noChangeAspect="1"/>
          </p:cNvPicPr>
          <p:nvPr/>
        </p:nvPicPr>
        <p:blipFill>
          <a:blip r:embed="rId3"/>
          <a:srcRect/>
          <a:stretch>
            <a:fillRect/>
          </a:stretch>
        </p:blipFill>
        <p:spPr bwMode="auto">
          <a:xfrm>
            <a:off x="939800" y="6283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381250" y="1476375"/>
            <a:ext cx="3886200" cy="708025"/>
          </a:xfrm>
          <a:prstGeom prst="rect">
            <a:avLst/>
          </a:prstGeom>
          <a:noFill/>
        </p:spPr>
        <p:txBody>
          <a:bodyPr>
            <a:spAutoFit/>
          </a:bodyPr>
          <a:lstStyle/>
          <a:p>
            <a:pPr algn="ctr"/>
            <a:r>
              <a:rPr lang="en-US" sz="2000" b="1">
                <a:solidFill>
                  <a:srgbClr val="326064"/>
                </a:solidFill>
              </a:rPr>
              <a:t>Part II</a:t>
            </a:r>
            <a:r>
              <a:rPr lang="el-GR" sz="2000" b="1">
                <a:solidFill>
                  <a:srgbClr val="326064"/>
                </a:solidFill>
              </a:rPr>
              <a:t>Ι</a:t>
            </a:r>
            <a:r>
              <a:rPr lang="en-US" sz="2000">
                <a:solidFill>
                  <a:srgbClr val="326064"/>
                </a:solidFill>
              </a:rPr>
              <a:t/>
            </a:r>
            <a:br>
              <a:rPr lang="en-US" sz="2000">
                <a:solidFill>
                  <a:srgbClr val="326064"/>
                </a:solidFill>
              </a:rPr>
            </a:br>
            <a:r>
              <a:rPr lang="en-US" sz="2000">
                <a:solidFill>
                  <a:srgbClr val="326064"/>
                </a:solidFill>
              </a:rPr>
              <a:t>Recognized refugees rights</a:t>
            </a:r>
            <a:endParaRPr lang="el-GR" sz="2000" b="1">
              <a:solidFill>
                <a:srgbClr val="326064"/>
              </a:solidFill>
            </a:endParaRPr>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Τίτλος 1"/>
          <p:cNvSpPr>
            <a:spLocks noGrp="1"/>
          </p:cNvSpPr>
          <p:nvPr>
            <p:ph type="ctrTitle"/>
          </p:nvPr>
        </p:nvSpPr>
        <p:spPr>
          <a:xfrm>
            <a:off x="409575" y="676275"/>
            <a:ext cx="7886700" cy="842963"/>
          </a:xfrm>
        </p:spPr>
        <p:txBody>
          <a:bodyPr/>
          <a:lstStyle/>
          <a:p>
            <a:pPr eaLnBrk="1" hangingPunct="1"/>
            <a:r>
              <a:rPr lang="en-US" sz="2400" b="1" dirty="0" smtClean="0">
                <a:solidFill>
                  <a:srgbClr val="008080"/>
                </a:solidFill>
              </a:rPr>
              <a:t>Part II</a:t>
            </a:r>
            <a:r>
              <a:rPr lang="el-GR" sz="2400" b="1" dirty="0" smtClean="0">
                <a:solidFill>
                  <a:srgbClr val="008080"/>
                </a:solidFill>
              </a:rPr>
              <a:t>Ι</a:t>
            </a:r>
            <a:r>
              <a:rPr lang="en-US" sz="2400" b="1" dirty="0" smtClean="0">
                <a:solidFill>
                  <a:srgbClr val="008080"/>
                </a:solidFill>
              </a:rPr>
              <a:t>. Rights for recognized refugees</a:t>
            </a:r>
            <a:endParaRPr lang="el-GR" sz="2400" b="1" dirty="0" smtClean="0">
              <a:solidFill>
                <a:srgbClr val="008080"/>
              </a:solidFill>
            </a:endParaRPr>
          </a:p>
        </p:txBody>
      </p:sp>
      <p:sp>
        <p:nvSpPr>
          <p:cNvPr id="134146" name="Θέση περιεχομένου 2"/>
          <p:cNvSpPr txBox="1">
            <a:spLocks/>
          </p:cNvSpPr>
          <p:nvPr/>
        </p:nvSpPr>
        <p:spPr bwMode="auto">
          <a:xfrm>
            <a:off x="409575" y="1905918"/>
            <a:ext cx="7712075" cy="3865792"/>
          </a:xfrm>
          <a:prstGeom prst="rect">
            <a:avLst/>
          </a:prstGeom>
          <a:noFill/>
          <a:ln w="9525">
            <a:noFill/>
            <a:miter lim="800000"/>
            <a:headEnd/>
            <a:tailEnd/>
          </a:ln>
        </p:spPr>
        <p:txBody>
          <a:bodyPr/>
          <a:lstStyle/>
          <a:p>
            <a:pPr algn="just">
              <a:spcBef>
                <a:spcPct val="20000"/>
              </a:spcBef>
              <a:buFont typeface="Arial" pitchFamily="34" charset="0"/>
              <a:buNone/>
            </a:pPr>
            <a:r>
              <a:rPr lang="en-US" sz="2000" dirty="0" smtClean="0"/>
              <a:t>The </a:t>
            </a:r>
            <a:r>
              <a:rPr lang="en-US" sz="2000" dirty="0"/>
              <a:t>situation of recognized refugees in Greece, should be taken into consideration in the light of the overall state of </a:t>
            </a:r>
            <a:r>
              <a:rPr lang="en-US" sz="2000" dirty="0" smtClean="0"/>
              <a:t>socio-economic </a:t>
            </a:r>
            <a:r>
              <a:rPr lang="en-US" sz="2000" dirty="0"/>
              <a:t>rights in Greece in times of strong economic and social crisis (shrinking of welfare state, cuts in salaries, increase of unemployment, etc.). The general situation has a detrimental effect on the most vulnerable groups of the population, especially refugees with no family links and supportive social network in the country. Refugees </a:t>
            </a:r>
            <a:r>
              <a:rPr lang="en-US" sz="2000" dirty="0" smtClean="0"/>
              <a:t>expect </a:t>
            </a:r>
            <a:r>
              <a:rPr lang="en-US" sz="2000" dirty="0"/>
              <a:t>limited support </a:t>
            </a:r>
            <a:r>
              <a:rPr lang="en-US" sz="2000" dirty="0" smtClean="0"/>
              <a:t>by </a:t>
            </a:r>
            <a:r>
              <a:rPr lang="en-US" sz="2000" dirty="0"/>
              <a:t>the </a:t>
            </a:r>
            <a:r>
              <a:rPr lang="en-US" sz="2000" dirty="0" smtClean="0"/>
              <a:t>State</a:t>
            </a:r>
            <a:r>
              <a:rPr lang="en-US" sz="2000" dirty="0"/>
              <a:t> during their integration procedure.</a:t>
            </a:r>
            <a:endParaRPr lang="el-GR" sz="2000" dirty="0"/>
          </a:p>
          <a:p>
            <a:pPr algn="just">
              <a:spcBef>
                <a:spcPct val="20000"/>
              </a:spcBef>
              <a:buFont typeface="Arial" pitchFamily="34" charset="0"/>
              <a:buNone/>
            </a:pPr>
            <a:endParaRPr lang="en-US" sz="2000" dirty="0"/>
          </a:p>
          <a:p>
            <a:pPr algn="just">
              <a:spcBef>
                <a:spcPct val="20000"/>
              </a:spcBef>
              <a:buFont typeface="Arial" pitchFamily="34" charset="0"/>
              <a:buNone/>
            </a:pPr>
            <a:endParaRPr lang="en-US" sz="1600" dirty="0"/>
          </a:p>
          <a:p>
            <a:pPr algn="just">
              <a:spcBef>
                <a:spcPct val="20000"/>
              </a:spcBef>
              <a:buFont typeface="Arial" pitchFamily="34" charset="0"/>
              <a:buNone/>
            </a:pPr>
            <a:endParaRPr lang="el-GR" sz="1600" dirty="0"/>
          </a:p>
        </p:txBody>
      </p:sp>
      <p:pic>
        <p:nvPicPr>
          <p:cNvPr id="134147" name="7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p:cNvSpPr>
            <a:spLocks noGrp="1"/>
          </p:cNvSpPr>
          <p:nvPr>
            <p:ph type="title"/>
          </p:nvPr>
        </p:nvSpPr>
        <p:spPr/>
        <p:txBody>
          <a:bodyPr/>
          <a:lstStyle/>
          <a:p>
            <a:pPr algn="l" eaLnBrk="1" hangingPunct="1"/>
            <a:r>
              <a:rPr lang="el-GR" sz="2000" smtClean="0">
                <a:solidFill>
                  <a:srgbClr val="3366FF"/>
                </a:solidFill>
              </a:rPr>
              <a:t/>
            </a:r>
            <a:br>
              <a:rPr lang="el-GR" sz="2000" smtClean="0">
                <a:solidFill>
                  <a:srgbClr val="3366FF"/>
                </a:solidFill>
              </a:rPr>
            </a:br>
            <a:r>
              <a:rPr lang="en-US" sz="2000" smtClean="0">
                <a:solidFill>
                  <a:srgbClr val="3366FF"/>
                </a:solidFill>
              </a:rPr>
              <a:t>According to </a:t>
            </a:r>
            <a:r>
              <a:rPr lang="en-US" sz="2000" b="1" smtClean="0">
                <a:solidFill>
                  <a:srgbClr val="3366FF"/>
                </a:solidFill>
              </a:rPr>
              <a:t>Article Art. 29 and 30 of P.D. 141/2013</a:t>
            </a:r>
            <a:r>
              <a:rPr lang="el-GR" sz="2000" smtClean="0">
                <a:solidFill>
                  <a:srgbClr val="3366FF"/>
                </a:solidFill>
              </a:rPr>
              <a:t>:</a:t>
            </a:r>
            <a:endParaRPr lang="en-US" sz="2000" smtClean="0">
              <a:solidFill>
                <a:srgbClr val="3366FF"/>
              </a:solidFill>
            </a:endParaRPr>
          </a:p>
        </p:txBody>
      </p:sp>
      <p:sp>
        <p:nvSpPr>
          <p:cNvPr id="135170" name="Content Placeholder 2"/>
          <p:cNvSpPr>
            <a:spLocks noGrp="1"/>
          </p:cNvSpPr>
          <p:nvPr>
            <p:ph idx="1"/>
          </p:nvPr>
        </p:nvSpPr>
        <p:spPr>
          <a:xfrm>
            <a:off x="0" y="1590675"/>
            <a:ext cx="8229600" cy="4525963"/>
          </a:xfrm>
        </p:spPr>
        <p:txBody>
          <a:bodyPr/>
          <a:lstStyle/>
          <a:p>
            <a:pPr algn="just" eaLnBrk="1" hangingPunct="1">
              <a:buFont typeface="Wingdings" pitchFamily="2" charset="2"/>
              <a:buChar char="§"/>
            </a:pPr>
            <a:r>
              <a:rPr lang="el-GR" sz="2100" smtClean="0"/>
              <a:t>Β</a:t>
            </a:r>
            <a:r>
              <a:rPr lang="en-US" sz="2100" smtClean="0"/>
              <a:t>eneficiaries of international protection should enjoy the same rights as Greek Citizens and receive the necessary social assistance according to the terms that apply for Greek citizens. However, not all of them have access to social rights and welfare benefits. What has been recorded is either the difficult access of rights (bureaucracy and basically no provision for the inability of refugees to submit certain documents, like family status, birth certificates, diplomas etc) or sometimes the refusal from civil servants to grant them the benefits provided, thus violating Greek or European law and the principle of equal treatment (Law 3304/2005).</a:t>
            </a:r>
            <a:endParaRPr lang="el-GR" sz="2100" smtClean="0"/>
          </a:p>
          <a:p>
            <a:pPr eaLnBrk="1" hangingPunct="1"/>
            <a:endParaRPr lang="en-US" smtClean="0"/>
          </a:p>
        </p:txBody>
      </p:sp>
      <p:pic>
        <p:nvPicPr>
          <p:cNvPr id="4"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Θέση περιεχομένου 2"/>
          <p:cNvSpPr>
            <a:spLocks noGrp="1"/>
          </p:cNvSpPr>
          <p:nvPr>
            <p:ph idx="1"/>
          </p:nvPr>
        </p:nvSpPr>
        <p:spPr>
          <a:xfrm>
            <a:off x="342900" y="696913"/>
            <a:ext cx="7886700" cy="5713412"/>
          </a:xfrm>
        </p:spPr>
        <p:txBody>
          <a:bodyPr/>
          <a:lstStyle/>
          <a:p>
            <a:pPr marL="514350" indent="-514350" algn="ctr" eaLnBrk="1" hangingPunct="1">
              <a:buFont typeface="Arial" pitchFamily="34" charset="0"/>
              <a:buNone/>
            </a:pPr>
            <a:r>
              <a:rPr lang="en-US" sz="1600" b="1" dirty="0" smtClean="0">
                <a:solidFill>
                  <a:srgbClr val="0070C0"/>
                </a:solidFill>
              </a:rPr>
              <a:t>A. An indicative list of refugees' social rights and the difficulties they face is presented below:</a:t>
            </a:r>
            <a:endParaRPr lang="en-US" sz="1600" dirty="0" smtClean="0">
              <a:solidFill>
                <a:srgbClr val="0070C0"/>
              </a:solidFill>
            </a:endParaRPr>
          </a:p>
          <a:p>
            <a:pPr marL="514350" indent="-514350" algn="just" eaLnBrk="1" hangingPunct="1">
              <a:buFont typeface="Arial" pitchFamily="34" charset="0"/>
              <a:buNone/>
            </a:pPr>
            <a:endParaRPr lang="el-GR" sz="1600" dirty="0" smtClean="0"/>
          </a:p>
          <a:p>
            <a:pPr marL="514350" indent="-514350" algn="just" eaLnBrk="1" hangingPunct="1">
              <a:buFont typeface="Arial" pitchFamily="34" charset="0"/>
              <a:buBlip>
                <a:blip r:embed="rId2"/>
              </a:buBlip>
            </a:pPr>
            <a:r>
              <a:rPr lang="en-US" sz="1600" b="1" dirty="0" smtClean="0">
                <a:solidFill>
                  <a:srgbClr val="3366FF"/>
                </a:solidFill>
              </a:rPr>
              <a:t>Family allowances</a:t>
            </a:r>
            <a:r>
              <a:rPr lang="en-US" sz="1600" dirty="0" smtClean="0"/>
              <a:t> are provided to families, who can show a 10 years permanent and continuous stay in Greece. As a result, the majority of refugees and beneficiaries of international protection are excluded from this benefit.</a:t>
            </a:r>
            <a:endParaRPr lang="el-GR" sz="1600" dirty="0" smtClean="0"/>
          </a:p>
          <a:p>
            <a:pPr marL="514350" indent="-514350" algn="just" eaLnBrk="1" hangingPunct="1">
              <a:buFont typeface="Arial" pitchFamily="34" charset="0"/>
              <a:buBlip>
                <a:blip r:embed="rId2"/>
              </a:buBlip>
            </a:pPr>
            <a:r>
              <a:rPr lang="en-US" sz="1600" b="1" dirty="0" smtClean="0">
                <a:solidFill>
                  <a:srgbClr val="3366FF"/>
                </a:solidFill>
              </a:rPr>
              <a:t>Allowance to single mothers </a:t>
            </a:r>
            <a:r>
              <a:rPr lang="en-US" sz="1600" dirty="0" smtClean="0"/>
              <a:t>is provided to those who can provide proof (divorce, death certificate, birth certificates etc) of their family situation. With no access to any authority of their country and no provision in law or in practice from the Greek State many of them are excluded because they cannot provide the necessary documents.</a:t>
            </a:r>
            <a:endParaRPr lang="el-GR" sz="1600" dirty="0" smtClean="0"/>
          </a:p>
          <a:p>
            <a:pPr marL="514350" indent="-514350" algn="just" eaLnBrk="1" hangingPunct="1">
              <a:buFont typeface="Arial" pitchFamily="34" charset="0"/>
              <a:buBlip>
                <a:blip r:embed="rId2"/>
              </a:buBlip>
            </a:pPr>
            <a:r>
              <a:rPr lang="en-US" sz="1600" dirty="0" smtClean="0"/>
              <a:t>Typically, the beneficiaries of international protection have </a:t>
            </a:r>
            <a:r>
              <a:rPr lang="en-US" sz="1600" b="1" dirty="0" smtClean="0">
                <a:solidFill>
                  <a:srgbClr val="3366FF"/>
                </a:solidFill>
              </a:rPr>
              <a:t>access to accommodation </a:t>
            </a:r>
            <a:r>
              <a:rPr lang="en-US" sz="1600" dirty="0" smtClean="0"/>
              <a:t>with the conditions and limitations applicable to third-country nationals residing legally in the country, according to Article 33, P.D. 141/2013 (Article 21 of the Geneva Convention of 1951). However, in practice there are limited accommodation places for homeless people in Greece and generally beneficiaries of international protection are not admitted to them. Moreover, those in need of shelter, who lack the financial resources to continue to rent a house, remain homeless or reside in abandoned houses, informal hotels or unsuitable homes. In other words, there are no shelters, exclusively for recognized refugees, where they could be part of integration activities. Additionally, there is no provision for financial support for living costs.</a:t>
            </a:r>
            <a:endParaRPr lang="el-GR" sz="1600" dirty="0" smtClean="0"/>
          </a:p>
          <a:p>
            <a:pPr marL="514350" indent="-514350" algn="just" eaLnBrk="1" hangingPunct="1">
              <a:buFont typeface="Calibri" pitchFamily="34" charset="0"/>
              <a:buAutoNum type="alphaLcParenR"/>
            </a:pPr>
            <a:endParaRPr lang="el-GR" sz="1600" dirty="0" smtClean="0"/>
          </a:p>
        </p:txBody>
      </p:sp>
      <p:pic>
        <p:nvPicPr>
          <p:cNvPr id="136194" name="4 - Εικόνα" descr="Εικόνα2.png"/>
          <p:cNvPicPr>
            <a:picLocks noChangeAspect="1"/>
          </p:cNvPicPr>
          <p:nvPr/>
        </p:nvPicPr>
        <p:blipFill>
          <a:blip r:embed="rId3"/>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1038225"/>
            <a:ext cx="6086475" cy="609600"/>
          </a:xfrm>
        </p:spPr>
        <p:txBody>
          <a:bodyPr rtlCol="0">
            <a:normAutofit/>
          </a:bodyPr>
          <a:lstStyle/>
          <a:p>
            <a:pPr algn="l" eaLnBrk="1" fontAlgn="auto" hangingPunct="1">
              <a:spcAft>
                <a:spcPts val="0"/>
              </a:spcAft>
              <a:defRPr/>
            </a:pPr>
            <a:r>
              <a:rPr lang="en-US" sz="2000" b="1" dirty="0" smtClean="0">
                <a:solidFill>
                  <a:schemeClr val="accent2">
                    <a:lumMod val="75000"/>
                  </a:schemeClr>
                </a:solidFill>
                <a:ea typeface="+mj-ea"/>
                <a:cs typeface="+mj-cs"/>
              </a:rPr>
              <a:t>Basic Definitions (1)</a:t>
            </a:r>
            <a:endParaRPr lang="en-US" sz="2000" b="1" dirty="0">
              <a:solidFill>
                <a:schemeClr val="accent2">
                  <a:lumMod val="75000"/>
                </a:schemeClr>
              </a:solidFill>
              <a:ea typeface="+mj-ea"/>
              <a:cs typeface="+mj-cs"/>
            </a:endParaRPr>
          </a:p>
        </p:txBody>
      </p:sp>
      <p:sp>
        <p:nvSpPr>
          <p:cNvPr id="26626" name="Content Placeholder 2"/>
          <p:cNvSpPr>
            <a:spLocks noGrp="1"/>
          </p:cNvSpPr>
          <p:nvPr>
            <p:ph idx="1"/>
          </p:nvPr>
        </p:nvSpPr>
        <p:spPr>
          <a:xfrm>
            <a:off x="142875" y="1647825"/>
            <a:ext cx="8172450" cy="3905250"/>
          </a:xfrm>
        </p:spPr>
        <p:txBody>
          <a:bodyPr/>
          <a:lstStyle/>
          <a:p>
            <a:pPr algn="just" eaLnBrk="1" hangingPunct="1">
              <a:buFont typeface="Arial" pitchFamily="34" charset="0"/>
              <a:buBlip>
                <a:blip r:embed="rId2"/>
              </a:buBlip>
            </a:pPr>
            <a:r>
              <a:rPr lang="el-GR" sz="1600" b="1" smtClean="0">
                <a:solidFill>
                  <a:srgbClr val="0070C0"/>
                </a:solidFill>
              </a:rPr>
              <a:t>Asylum:</a:t>
            </a:r>
            <a:r>
              <a:rPr lang="el-GR" sz="1600" smtClean="0"/>
              <a:t> The grant, by a State, of protection on its territory to persons from another State who are fleeing persecution or serious danger. Asylum encompasses a variety of elements, including nonrefoulement, permission to remain on the territory of the asylum country, and humane standards of treatment.</a:t>
            </a:r>
            <a:endParaRPr lang="en-US" sz="1600" smtClean="0"/>
          </a:p>
          <a:p>
            <a:pPr algn="just" eaLnBrk="1" hangingPunct="1">
              <a:buFont typeface="Arial" pitchFamily="34" charset="0"/>
              <a:buBlip>
                <a:blip r:embed="rId2"/>
              </a:buBlip>
            </a:pPr>
            <a:endParaRPr lang="el-GR" sz="1600" smtClean="0"/>
          </a:p>
          <a:p>
            <a:pPr algn="just" eaLnBrk="1" hangingPunct="1">
              <a:buFont typeface="Arial" pitchFamily="34" charset="0"/>
              <a:buBlip>
                <a:blip r:embed="rId2"/>
              </a:buBlip>
            </a:pPr>
            <a:r>
              <a:rPr lang="el-GR" sz="1600" b="1" smtClean="0">
                <a:solidFill>
                  <a:srgbClr val="0070C0"/>
                </a:solidFill>
              </a:rPr>
              <a:t>Asylum-Seeker:</a:t>
            </a:r>
            <a:r>
              <a:rPr lang="el-GR" sz="1600" smtClean="0"/>
              <a:t> An asylum-seeker is an individual who is seeking international protection. In countries with individualized procedures, an asylum-seeker is someone whose claim has not yet been finally decided on by the country in which he or she has submitted it. Not every asylumseeker will ultimately be recognized as a refugee, but every refugee is initially an asylum-seeker.</a:t>
            </a:r>
          </a:p>
          <a:p>
            <a:pPr algn="just" eaLnBrk="1" hangingPunct="1">
              <a:buFont typeface="Arial" pitchFamily="34" charset="0"/>
              <a:buNone/>
            </a:pPr>
            <a:endParaRPr lang="el-GR" sz="1600" smtClean="0"/>
          </a:p>
          <a:p>
            <a:pPr algn="just" eaLnBrk="1" hangingPunct="1">
              <a:buFont typeface="Arial" pitchFamily="34" charset="0"/>
              <a:buBlip>
                <a:blip r:embed="rId2"/>
              </a:buBlip>
            </a:pPr>
            <a:r>
              <a:rPr lang="el-GR" sz="1600" b="1" smtClean="0">
                <a:solidFill>
                  <a:srgbClr val="0070C0"/>
                </a:solidFill>
              </a:rPr>
              <a:t>Conventions:</a:t>
            </a:r>
            <a:r>
              <a:rPr lang="el-GR" sz="1600" smtClean="0"/>
              <a:t> Formal international agreements among nations (to which states become party), which create binding legal obligations. Such agreements may have different names: treaty, convention, covenant, or pact. </a:t>
            </a:r>
          </a:p>
          <a:p>
            <a:pPr eaLnBrk="1" hangingPunct="1">
              <a:buFont typeface="Arial" pitchFamily="34" charset="0"/>
              <a:buNone/>
            </a:pPr>
            <a:endParaRPr lang="en-US" sz="1600" smtClean="0"/>
          </a:p>
        </p:txBody>
      </p:sp>
      <p:pic>
        <p:nvPicPr>
          <p:cNvPr id="26627" name="Picture 27"/>
          <p:cNvPicPr>
            <a:picLocks noChangeAspect="1" noChangeArrowheads="1"/>
          </p:cNvPicPr>
          <p:nvPr/>
        </p:nvPicPr>
        <p:blipFill>
          <a:blip r:embed="rId3"/>
          <a:srcRect/>
          <a:stretch>
            <a:fillRect/>
          </a:stretch>
        </p:blipFill>
        <p:spPr bwMode="auto">
          <a:xfrm>
            <a:off x="1028700" y="6477000"/>
            <a:ext cx="6648450" cy="236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68275" y="530919"/>
            <a:ext cx="8080375" cy="6001643"/>
          </a:xfrm>
          <a:prstGeom prst="rect">
            <a:avLst/>
          </a:prstGeom>
          <a:noFill/>
        </p:spPr>
        <p:txBody>
          <a:bodyPr wrap="square">
            <a:spAutoFit/>
          </a:bodyPr>
          <a:lstStyle/>
          <a:p>
            <a:pPr marL="85725" algn="just"/>
            <a:endParaRPr lang="el-GR" sz="1600" i="1" dirty="0"/>
          </a:p>
          <a:p>
            <a:pPr marL="85725" algn="just">
              <a:buFontTx/>
              <a:buBlip>
                <a:blip r:embed="rId2"/>
              </a:buBlip>
            </a:pPr>
            <a:r>
              <a:rPr lang="en-US" sz="1600" dirty="0"/>
              <a:t>Although a refugee can apply for the acquisition of citizenship 3 years after recognition, yet and especially</a:t>
            </a:r>
            <a:r>
              <a:rPr lang="el-GR" sz="1600" dirty="0"/>
              <a:t> </a:t>
            </a:r>
            <a:r>
              <a:rPr lang="en-US" sz="1600" dirty="0"/>
              <a:t>in case of </a:t>
            </a:r>
            <a:r>
              <a:rPr lang="en-US" sz="1600" dirty="0" smtClean="0"/>
              <a:t>adult </a:t>
            </a:r>
            <a:r>
              <a:rPr lang="en-US" sz="1600" dirty="0"/>
              <a:t>refugees residing in Greece, one must undergo a lasting, complex and demanding exam procedure, that involves deep knowledge of the Greek history, culture, politics and literature etc. Finally, </a:t>
            </a:r>
            <a:r>
              <a:rPr lang="en-US" sz="1600" b="1" dirty="0">
                <a:solidFill>
                  <a:srgbClr val="3366FF"/>
                </a:solidFill>
              </a:rPr>
              <a:t>the acquisition of nationality</a:t>
            </a:r>
            <a:r>
              <a:rPr lang="en-US" sz="1600" dirty="0">
                <a:solidFill>
                  <a:srgbClr val="3366FF"/>
                </a:solidFill>
              </a:rPr>
              <a:t> </a:t>
            </a:r>
            <a:r>
              <a:rPr lang="en-US" sz="1600" dirty="0"/>
              <a:t>remains under the discretion of the Greek State.</a:t>
            </a:r>
            <a:endParaRPr lang="el-GR" sz="1600" dirty="0"/>
          </a:p>
          <a:p>
            <a:pPr marL="85725" algn="just">
              <a:buFontTx/>
              <a:buBlip>
                <a:blip r:embed="rId2"/>
              </a:buBlip>
            </a:pPr>
            <a:r>
              <a:rPr lang="en-US" sz="1600" dirty="0"/>
              <a:t>There is </a:t>
            </a:r>
            <a:r>
              <a:rPr lang="en-US" sz="1600" b="1" dirty="0">
                <a:solidFill>
                  <a:srgbClr val="3366FF"/>
                </a:solidFill>
              </a:rPr>
              <a:t>free access to medical care </a:t>
            </a:r>
            <a:r>
              <a:rPr lang="en-US" sz="1600" dirty="0"/>
              <a:t>for beneficiaries of international protection under the Law 4368/2016. However, there are no translators or cultural mediators in public hospitals, which means that the access is becoming from hard to impossible for cases that do not speak English or Greek.</a:t>
            </a:r>
          </a:p>
          <a:p>
            <a:pPr marL="85725" algn="just">
              <a:buFontTx/>
              <a:buBlip>
                <a:blip r:embed="rId2"/>
              </a:buBlip>
            </a:pPr>
            <a:r>
              <a:rPr lang="en-US" sz="1600" dirty="0"/>
              <a:t>There are </a:t>
            </a:r>
            <a:r>
              <a:rPr lang="en-US" sz="1600" b="1" dirty="0">
                <a:solidFill>
                  <a:srgbClr val="3366FF"/>
                </a:solidFill>
              </a:rPr>
              <a:t>no special and fixed allowances </a:t>
            </a:r>
            <a:r>
              <a:rPr lang="en-US" sz="1600" dirty="0"/>
              <a:t>for refugees and beneficiaries of international protection,</a:t>
            </a:r>
            <a:endParaRPr lang="el-GR" sz="1600" dirty="0"/>
          </a:p>
          <a:p>
            <a:pPr marL="85725" algn="just">
              <a:buFontTx/>
              <a:buBlip>
                <a:blip r:embed="rId2"/>
              </a:buBlip>
            </a:pPr>
            <a:r>
              <a:rPr lang="en-US" sz="1600" dirty="0"/>
              <a:t>There </a:t>
            </a:r>
            <a:r>
              <a:rPr lang="en-US" sz="1600" b="1" dirty="0">
                <a:solidFill>
                  <a:srgbClr val="3366FF"/>
                </a:solidFill>
              </a:rPr>
              <a:t>is no provision of social support for vulnerable refugee cases</a:t>
            </a:r>
            <a:r>
              <a:rPr lang="en-US" sz="1600" dirty="0"/>
              <a:t>, such as victims of torture, by the State. The only psychosocial and legal support addressed on the identification and rehabilitation of torture victims in Greece is offered by three NGOs GCR, Day Centre Babel and Doctors without Borders, which means that the continuity of the program depends on funding.</a:t>
            </a:r>
            <a:endParaRPr lang="el-GR" sz="1600" dirty="0"/>
          </a:p>
          <a:p>
            <a:pPr marL="85725" algn="just">
              <a:buFontTx/>
              <a:buBlip>
                <a:blip r:embed="rId2"/>
              </a:buBlip>
            </a:pPr>
            <a:r>
              <a:rPr lang="en-US" sz="1600" b="1" dirty="0" smtClean="0">
                <a:solidFill>
                  <a:srgbClr val="3366FF"/>
                </a:solidFill>
              </a:rPr>
              <a:t>There are no free Greek language courses </a:t>
            </a:r>
            <a:r>
              <a:rPr lang="en-US" sz="1600" dirty="0" smtClean="0"/>
              <a:t>funded</a:t>
            </a:r>
            <a:r>
              <a:rPr lang="en-US" sz="1600" b="1" dirty="0" smtClean="0"/>
              <a:t> </a:t>
            </a:r>
            <a:r>
              <a:rPr lang="en-US" sz="1600" dirty="0" smtClean="0"/>
              <a:t>by </a:t>
            </a:r>
            <a:r>
              <a:rPr lang="en-US" sz="1600" dirty="0"/>
              <a:t>the </a:t>
            </a:r>
            <a:r>
              <a:rPr lang="en-US" sz="1600" dirty="0" smtClean="0"/>
              <a:t>State: </a:t>
            </a:r>
            <a:r>
              <a:rPr lang="en-US" sz="1600" dirty="0"/>
              <a:t>The </a:t>
            </a:r>
            <a:r>
              <a:rPr lang="en-US" sz="1600" dirty="0" err="1" smtClean="0"/>
              <a:t>programme</a:t>
            </a:r>
            <a:r>
              <a:rPr lang="en-US" sz="1600" dirty="0"/>
              <a:t> organized by the University of Athens charges a fee for participation in Greek Language courses, ranging from 500 to 670 Euros per academic year for immigrants and refugees. </a:t>
            </a:r>
            <a:r>
              <a:rPr lang="en-US" sz="1600" dirty="0" smtClean="0"/>
              <a:t>Greek language courses are also offered by the School of Modern Greek Language of the Aristotle University of Thessaloniki. Free </a:t>
            </a:r>
            <a:r>
              <a:rPr lang="en-US" sz="1600" dirty="0"/>
              <a:t>Greek language courses </a:t>
            </a:r>
            <a:r>
              <a:rPr lang="en-US" sz="1600" dirty="0" smtClean="0"/>
              <a:t>are only </a:t>
            </a:r>
            <a:r>
              <a:rPr lang="en-US" sz="1600" dirty="0"/>
              <a:t>offered at the moment </a:t>
            </a:r>
            <a:r>
              <a:rPr lang="en-US" sz="1600" dirty="0" smtClean="0"/>
              <a:t>by </a:t>
            </a:r>
            <a:r>
              <a:rPr lang="en-US" sz="1600" dirty="0"/>
              <a:t>non­governmental </a:t>
            </a:r>
            <a:r>
              <a:rPr lang="en-US" sz="1600" dirty="0" smtClean="0"/>
              <a:t>organizations.</a:t>
            </a:r>
            <a:endParaRPr lang="el-GR" sz="1600" dirty="0"/>
          </a:p>
          <a:p>
            <a:pPr marL="85725"/>
            <a:endParaRPr lang="el-GR" sz="1600" dirty="0"/>
          </a:p>
        </p:txBody>
      </p:sp>
      <p:pic>
        <p:nvPicPr>
          <p:cNvPr id="137218" name="3 - Εικόνα" descr="Εικόνα2.png"/>
          <p:cNvPicPr>
            <a:picLocks noChangeAspect="1"/>
          </p:cNvPicPr>
          <p:nvPr/>
        </p:nvPicPr>
        <p:blipFill>
          <a:blip r:embed="rId3"/>
          <a:srcRect/>
          <a:stretch>
            <a:fillRect/>
          </a:stretch>
        </p:blipFill>
        <p:spPr bwMode="auto">
          <a:xfrm>
            <a:off x="1092544" y="6532562"/>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Θέση περιεχομένου 2"/>
          <p:cNvSpPr>
            <a:spLocks noGrp="1"/>
          </p:cNvSpPr>
          <p:nvPr>
            <p:ph idx="1"/>
          </p:nvPr>
        </p:nvSpPr>
        <p:spPr>
          <a:xfrm>
            <a:off x="228600" y="914400"/>
            <a:ext cx="7886700" cy="5029200"/>
          </a:xfrm>
        </p:spPr>
        <p:txBody>
          <a:bodyPr/>
          <a:lstStyle/>
          <a:p>
            <a:pPr algn="just" eaLnBrk="1" hangingPunct="1">
              <a:buFont typeface="Arial" pitchFamily="34" charset="0"/>
              <a:buBlip>
                <a:blip r:embed="rId2"/>
              </a:buBlip>
            </a:pPr>
            <a:r>
              <a:rPr lang="en-US" sz="1600" dirty="0" smtClean="0"/>
              <a:t>Law 4375/2016, articles 69 and</a:t>
            </a:r>
            <a:r>
              <a:rPr lang="en-US" sz="1600" dirty="0" smtClean="0">
                <a:solidFill>
                  <a:srgbClr val="000000"/>
                </a:solidFill>
              </a:rPr>
              <a:t> 71</a:t>
            </a:r>
            <a:r>
              <a:rPr lang="el-GR" sz="1600" dirty="0" smtClean="0">
                <a:solidFill>
                  <a:srgbClr val="000000"/>
                </a:solidFill>
              </a:rPr>
              <a:t> </a:t>
            </a:r>
            <a:r>
              <a:rPr lang="en-US" sz="1600" dirty="0" smtClean="0">
                <a:solidFill>
                  <a:srgbClr val="000000"/>
                </a:solidFill>
              </a:rPr>
              <a:t>and Law 4540/2018, art. 15, provide </a:t>
            </a:r>
            <a:r>
              <a:rPr lang="en-US" sz="1600" dirty="0" smtClean="0"/>
              <a:t>for </a:t>
            </a:r>
            <a:r>
              <a:rPr lang="en-US" sz="1600" b="1" dirty="0" smtClean="0">
                <a:solidFill>
                  <a:srgbClr val="3366FF"/>
                </a:solidFill>
              </a:rPr>
              <a:t>complete and automatic access to the </a:t>
            </a:r>
            <a:r>
              <a:rPr lang="en-US" sz="1600" b="1" dirty="0" err="1" smtClean="0">
                <a:solidFill>
                  <a:srgbClr val="3366FF"/>
                </a:solidFill>
              </a:rPr>
              <a:t>labour</a:t>
            </a:r>
            <a:r>
              <a:rPr lang="en-US" sz="1600" b="1" dirty="0" smtClean="0">
                <a:solidFill>
                  <a:srgbClr val="3366FF"/>
                </a:solidFill>
              </a:rPr>
              <a:t> market</a:t>
            </a:r>
            <a:r>
              <a:rPr lang="en-US" sz="1600" dirty="0" smtClean="0"/>
              <a:t> for recognized refugees, but in practice unemployment rates are so high, and competition from workers who speak Greek is so intense, that it is extremely difficult for newly recognized refugees that do not speak the language to find employment. Additionally, refugees face obstacles in enrolling in vocational training programs as the majority of them cannot provide evidence (high school degrees, diplomas e.tc.) of their educational background, which are prerequisites for participating.</a:t>
            </a:r>
          </a:p>
          <a:p>
            <a:pPr algn="just" eaLnBrk="1" hangingPunct="1">
              <a:buFont typeface="Arial" pitchFamily="34" charset="0"/>
              <a:buBlip>
                <a:blip r:embed="rId2"/>
              </a:buBlip>
            </a:pPr>
            <a:r>
              <a:rPr lang="en-US" sz="1600" dirty="0" smtClean="0"/>
              <a:t>In principle, Law 4387/2016 article 93 </a:t>
            </a:r>
            <a:r>
              <a:rPr lang="en-US" sz="1600" b="1" dirty="0" smtClean="0">
                <a:solidFill>
                  <a:srgbClr val="3366FF"/>
                </a:solidFill>
              </a:rPr>
              <a:t>provides for pension rights for uninsured seniors</a:t>
            </a:r>
            <a:r>
              <a:rPr lang="en-US" sz="1600" dirty="0" smtClean="0"/>
              <a:t>, but the requirement of 15 years of residence in Greece in practice excludes seniors who are newly recognized refugees.</a:t>
            </a:r>
          </a:p>
          <a:p>
            <a:pPr algn="just" eaLnBrk="1" hangingPunct="1">
              <a:buFont typeface="Arial" pitchFamily="34" charset="0"/>
              <a:buBlip>
                <a:blip r:embed="rId2"/>
              </a:buBlip>
            </a:pPr>
            <a:r>
              <a:rPr lang="en-US" sz="1600" dirty="0" smtClean="0"/>
              <a:t>According to article 23 of P.D. 141/2013 and article 21 of Law 4375/2016 family members of the beneficiary of international protection who do not individually qualify for such protection are entitled to a renewable residence permit which must be valid for as long as the beneficiary</a:t>
            </a:r>
            <a:r>
              <a:rPr lang="en-US" altLang="en-US" sz="1600" dirty="0" smtClean="0"/>
              <a:t>’</a:t>
            </a:r>
            <a:r>
              <a:rPr lang="en-US" sz="1600" dirty="0" smtClean="0"/>
              <a:t>s. However, if the family was created after entering the country in case of spouses both of them must have a valid residence permit at the time that the wedding ceremony took place. These provisions are in direct violation of article 8 ECHR and extremely impractical since in order to qualify for a residence permit as a refugee family member they must already have a residence permit.</a:t>
            </a:r>
            <a:endParaRPr lang="el-GR" sz="1600" dirty="0" smtClean="0"/>
          </a:p>
          <a:p>
            <a:pPr eaLnBrk="1" hangingPunct="1">
              <a:buFont typeface="Arial" pitchFamily="34" charset="0"/>
              <a:buNone/>
            </a:pPr>
            <a:endParaRPr lang="en-US" sz="1600" dirty="0" smtClean="0"/>
          </a:p>
          <a:p>
            <a:pPr eaLnBrk="1" hangingPunct="1"/>
            <a:endParaRPr lang="el-GR" sz="1600" dirty="0" smtClean="0"/>
          </a:p>
        </p:txBody>
      </p:sp>
      <p:pic>
        <p:nvPicPr>
          <p:cNvPr id="138242" name="4 - Εικόνα" descr="Εικόνα2.png"/>
          <p:cNvPicPr>
            <a:picLocks noChangeAspect="1"/>
          </p:cNvPicPr>
          <p:nvPr/>
        </p:nvPicPr>
        <p:blipFill>
          <a:blip r:embed="rId3"/>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Τίτλος 1"/>
          <p:cNvSpPr>
            <a:spLocks noGrp="1"/>
          </p:cNvSpPr>
          <p:nvPr>
            <p:ph type="title"/>
          </p:nvPr>
        </p:nvSpPr>
        <p:spPr>
          <a:xfrm>
            <a:off x="1295400" y="154236"/>
            <a:ext cx="6610350" cy="1388125"/>
          </a:xfrm>
        </p:spPr>
        <p:txBody>
          <a:bodyPr/>
          <a:lstStyle/>
          <a:p>
            <a:pPr eaLnBrk="1" hangingPunct="1"/>
            <a:r>
              <a:rPr lang="en-US" sz="1600" b="1" dirty="0" smtClean="0">
                <a:solidFill>
                  <a:srgbClr val="008080"/>
                </a:solidFill>
              </a:rPr>
              <a:t>1. Article 13 of P.D. 141/2013 and article 63 of Law 4375/2016 provide an inflexible list of reasons for the revocation of  refugee status. The determining authority shall withdraw or refuse the renewal of the refugee status if it is  established:</a:t>
            </a:r>
            <a:br>
              <a:rPr lang="en-US" sz="1600" b="1" dirty="0" smtClean="0">
                <a:solidFill>
                  <a:srgbClr val="008080"/>
                </a:solidFill>
              </a:rPr>
            </a:br>
            <a:r>
              <a:rPr lang="el-GR" sz="1600" dirty="0" smtClean="0"/>
              <a:t/>
            </a:r>
            <a:br>
              <a:rPr lang="el-GR" sz="1600" dirty="0" smtClean="0"/>
            </a:br>
            <a:endParaRPr lang="el-GR" sz="1600" dirty="0" smtClean="0"/>
          </a:p>
        </p:txBody>
      </p:sp>
      <p:sp>
        <p:nvSpPr>
          <p:cNvPr id="6" name="5 - TextBox"/>
          <p:cNvSpPr txBox="1"/>
          <p:nvPr/>
        </p:nvSpPr>
        <p:spPr>
          <a:xfrm>
            <a:off x="166688" y="1189822"/>
            <a:ext cx="8034337" cy="5570756"/>
          </a:xfrm>
          <a:prstGeom prst="rect">
            <a:avLst/>
          </a:prstGeom>
          <a:noFill/>
        </p:spPr>
        <p:txBody>
          <a:bodyPr wrap="square">
            <a:spAutoFit/>
          </a:bodyPr>
          <a:lstStyle/>
          <a:p>
            <a:pPr marL="342900" indent="-342900" algn="just">
              <a:buFontTx/>
              <a:buBlip>
                <a:blip r:embed="rId2"/>
              </a:buBlip>
            </a:pPr>
            <a:r>
              <a:rPr lang="en-US" dirty="0" smtClean="0"/>
              <a:t>that the  </a:t>
            </a:r>
            <a:r>
              <a:rPr lang="en-US" dirty="0"/>
              <a:t>person should </a:t>
            </a:r>
            <a:r>
              <a:rPr lang="en-US" dirty="0" smtClean="0"/>
              <a:t>have </a:t>
            </a:r>
            <a:r>
              <a:rPr lang="en-US" dirty="0"/>
              <a:t>been excluded from being a refugee according </a:t>
            </a:r>
            <a:r>
              <a:rPr lang="en-US" dirty="0" smtClean="0"/>
              <a:t>to </a:t>
            </a:r>
            <a:r>
              <a:rPr lang="en-US" dirty="0"/>
              <a:t>Article 12 of </a:t>
            </a:r>
            <a:r>
              <a:rPr lang="en-US" dirty="0" smtClean="0"/>
              <a:t>P.D.141/2013 </a:t>
            </a:r>
            <a:r>
              <a:rPr lang="en-US" dirty="0"/>
              <a:t>that excludes </a:t>
            </a:r>
            <a:r>
              <a:rPr lang="en-US" dirty="0" smtClean="0"/>
              <a:t>from </a:t>
            </a:r>
            <a:r>
              <a:rPr lang="en-US" dirty="0"/>
              <a:t>the refugee </a:t>
            </a:r>
            <a:r>
              <a:rPr lang="en-US" dirty="0" smtClean="0"/>
              <a:t>status </a:t>
            </a:r>
            <a:r>
              <a:rPr lang="en-US" dirty="0"/>
              <a:t>those who have committed crimes  against peace, war crimes, crimes against humanity, serious non-political crimes prior entering the Greek territory or </a:t>
            </a:r>
            <a:r>
              <a:rPr lang="en-US" dirty="0" smtClean="0"/>
              <a:t>they are </a:t>
            </a:r>
            <a:r>
              <a:rPr lang="en-US" dirty="0"/>
              <a:t>guilty of acts contrary to the purposes and principles of  United Nations</a:t>
            </a:r>
            <a:r>
              <a:rPr lang="en-US" dirty="0" smtClean="0"/>
              <a:t>.</a:t>
            </a:r>
            <a:endParaRPr lang="el-GR" dirty="0"/>
          </a:p>
          <a:p>
            <a:pPr marL="342900" indent="-342900" algn="just">
              <a:buFontTx/>
              <a:buBlip>
                <a:blip r:embed="rId2"/>
              </a:buBlip>
            </a:pPr>
            <a:r>
              <a:rPr lang="en-US" dirty="0"/>
              <a:t>that the person concerned has committed </a:t>
            </a:r>
            <a:r>
              <a:rPr lang="en-US" dirty="0" smtClean="0"/>
              <a:t>falsification, </a:t>
            </a:r>
            <a:r>
              <a:rPr lang="en-US" dirty="0"/>
              <a:t>or has omitted  facts, including the use of false </a:t>
            </a:r>
            <a:r>
              <a:rPr lang="en-US" dirty="0" smtClean="0"/>
              <a:t>documents that </a:t>
            </a:r>
            <a:r>
              <a:rPr lang="en-US" dirty="0"/>
              <a:t>were decisive for the granting of </a:t>
            </a:r>
            <a:r>
              <a:rPr lang="en-US" dirty="0" smtClean="0"/>
              <a:t>the refugee status or it is reasonably believed that </a:t>
            </a:r>
            <a:r>
              <a:rPr lang="en-US" dirty="0"/>
              <a:t>a) </a:t>
            </a:r>
            <a:r>
              <a:rPr lang="en-US" dirty="0" smtClean="0"/>
              <a:t>the </a:t>
            </a:r>
            <a:r>
              <a:rPr lang="en-US" dirty="0"/>
              <a:t>person constitutes danger to the national security of the country, b) </a:t>
            </a:r>
            <a:r>
              <a:rPr lang="en-US" dirty="0" smtClean="0"/>
              <a:t>the </a:t>
            </a:r>
            <a:r>
              <a:rPr lang="en-US" dirty="0"/>
              <a:t>person constitutes a risk for society especially after a final conviction for particularly serious </a:t>
            </a:r>
            <a:r>
              <a:rPr lang="en-US" dirty="0" smtClean="0"/>
              <a:t>crimes. </a:t>
            </a:r>
            <a:r>
              <a:rPr lang="en-US" dirty="0"/>
              <a:t>T</a:t>
            </a:r>
            <a:r>
              <a:rPr lang="en-US" dirty="0" smtClean="0"/>
              <a:t>he following crimes are considered as particularly serious: </a:t>
            </a:r>
            <a:r>
              <a:rPr lang="en-US" dirty="0"/>
              <a:t>f</a:t>
            </a:r>
            <a:r>
              <a:rPr lang="en-US" dirty="0" smtClean="0"/>
              <a:t>elony </a:t>
            </a:r>
            <a:r>
              <a:rPr lang="en-US" dirty="0"/>
              <a:t>or misdemeanor punishable by at least three years </a:t>
            </a:r>
            <a:r>
              <a:rPr lang="en-US" dirty="0" smtClean="0"/>
              <a:t>imprisonment, grievous </a:t>
            </a:r>
            <a:r>
              <a:rPr lang="en-US" dirty="0"/>
              <a:t>bodily injury </a:t>
            </a:r>
            <a:r>
              <a:rPr lang="en-US" dirty="0" smtClean="0"/>
              <a:t>[Article 310 of the Greek Penal Code (GPC)],</a:t>
            </a:r>
            <a:r>
              <a:rPr lang="en-US" dirty="0"/>
              <a:t>child abduction </a:t>
            </a:r>
            <a:r>
              <a:rPr lang="en-US" dirty="0" smtClean="0"/>
              <a:t>(Article 324 GPC), </a:t>
            </a:r>
            <a:r>
              <a:rPr lang="en-US" dirty="0"/>
              <a:t>accidental discharge </a:t>
            </a:r>
            <a:r>
              <a:rPr lang="en-US" dirty="0" smtClean="0"/>
              <a:t>(Article 327 of the GPC), </a:t>
            </a:r>
            <a:r>
              <a:rPr lang="en-US" dirty="0"/>
              <a:t>sexual dignity attack </a:t>
            </a:r>
            <a:r>
              <a:rPr lang="en-US" dirty="0" smtClean="0"/>
              <a:t>(Article 337 GPC), seduction </a:t>
            </a:r>
            <a:r>
              <a:rPr lang="en-US" dirty="0"/>
              <a:t>of children </a:t>
            </a:r>
            <a:r>
              <a:rPr lang="en-US" dirty="0" smtClean="0"/>
              <a:t>(Article 339 GPC), abuse </a:t>
            </a:r>
            <a:r>
              <a:rPr lang="en-US" dirty="0"/>
              <a:t>of minors in lechery </a:t>
            </a:r>
            <a:r>
              <a:rPr lang="en-US" dirty="0" smtClean="0"/>
              <a:t>(Article 342 GPC), </a:t>
            </a:r>
            <a:r>
              <a:rPr lang="en-US" dirty="0"/>
              <a:t>child pornography </a:t>
            </a:r>
            <a:r>
              <a:rPr lang="en-US" dirty="0" smtClean="0"/>
              <a:t>(Article 348A GPC), </a:t>
            </a:r>
            <a:r>
              <a:rPr lang="en-US" dirty="0"/>
              <a:t>pimping </a:t>
            </a:r>
            <a:r>
              <a:rPr lang="en-US" dirty="0" smtClean="0"/>
              <a:t>(Article 350 GPC), </a:t>
            </a:r>
            <a:r>
              <a:rPr lang="en-US" dirty="0"/>
              <a:t>prostitute exploitation </a:t>
            </a:r>
            <a:r>
              <a:rPr lang="en-US" dirty="0" smtClean="0"/>
              <a:t>(Article 351 GPC), sexual </a:t>
            </a:r>
            <a:r>
              <a:rPr lang="en-US" dirty="0"/>
              <a:t>intercourse with a minor </a:t>
            </a:r>
            <a:r>
              <a:rPr lang="en-US" dirty="0" smtClean="0"/>
              <a:t>(Article 351A GPC), </a:t>
            </a:r>
            <a:r>
              <a:rPr lang="en-US" dirty="0"/>
              <a:t>and extortion </a:t>
            </a:r>
            <a:r>
              <a:rPr lang="en-US" dirty="0" smtClean="0"/>
              <a:t>(Article 385 GPC).</a:t>
            </a:r>
            <a:endParaRPr lang="en-US" dirty="0"/>
          </a:p>
          <a:p>
            <a:pPr marL="342900" indent="-342900" algn="just">
              <a:buFontTx/>
              <a:buBlip>
                <a:blip r:embed="rId2"/>
              </a:buBlip>
            </a:pPr>
            <a:endParaRPr lang="el-GR" sz="1600" dirty="0"/>
          </a:p>
          <a:p>
            <a:pPr marL="342900" indent="-342900" algn="just">
              <a:buFontTx/>
              <a:buBlip>
                <a:blip r:embed="rId2"/>
              </a:buBlip>
            </a:pPr>
            <a:endParaRPr lang="el-GR" sz="1600" dirty="0"/>
          </a:p>
        </p:txBody>
      </p:sp>
      <p:pic>
        <p:nvPicPr>
          <p:cNvPr id="139267" name="7 - Εικόνα" descr="Εικόνα2.png"/>
          <p:cNvPicPr>
            <a:picLocks noChangeAspect="1"/>
          </p:cNvPicPr>
          <p:nvPr/>
        </p:nvPicPr>
        <p:blipFill>
          <a:blip r:embed="rId3"/>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Θέση περιεχομένου 2"/>
          <p:cNvSpPr txBox="1">
            <a:spLocks/>
          </p:cNvSpPr>
          <p:nvPr/>
        </p:nvSpPr>
        <p:spPr bwMode="auto">
          <a:xfrm>
            <a:off x="342900" y="958850"/>
            <a:ext cx="7886700" cy="5097463"/>
          </a:xfrm>
          <a:prstGeom prst="rect">
            <a:avLst/>
          </a:prstGeom>
          <a:noFill/>
          <a:ln w="9525">
            <a:noFill/>
            <a:miter lim="800000"/>
            <a:headEnd/>
            <a:tailEnd/>
          </a:ln>
        </p:spPr>
        <p:txBody>
          <a:bodyPr/>
          <a:lstStyle/>
          <a:p>
            <a:pPr marL="342900" indent="-342900" algn="just">
              <a:spcBef>
                <a:spcPct val="20000"/>
              </a:spcBef>
              <a:buFont typeface="Arial" pitchFamily="34" charset="0"/>
              <a:buBlip>
                <a:blip r:embed="rId2"/>
              </a:buBlip>
            </a:pPr>
            <a:r>
              <a:rPr lang="en-US" dirty="0"/>
              <a:t>In other words, there is no legal basis for any kind of consequence on his refugee status. </a:t>
            </a:r>
            <a:r>
              <a:rPr lang="en-US" b="1" dirty="0"/>
              <a:t>Moreover, applying for asylum in another EU country is not considered waiving the international protection status since article 63 of Law 4375/2016 requires </a:t>
            </a:r>
            <a:r>
              <a:rPr lang="en-US" b="1" dirty="0" smtClean="0"/>
              <a:t>that the </a:t>
            </a:r>
            <a:r>
              <a:rPr lang="en-US" b="1" dirty="0"/>
              <a:t>beneficiary explicitly relinquishes the international protection status  in a written declaration, which has to be personally presented to the relevant </a:t>
            </a:r>
            <a:r>
              <a:rPr lang="en-US" b="1" dirty="0" smtClean="0"/>
              <a:t>authorities.</a:t>
            </a:r>
            <a:r>
              <a:rPr lang="en-US" dirty="0"/>
              <a:t> In </a:t>
            </a:r>
            <a:r>
              <a:rPr lang="en-US" dirty="0" smtClean="0"/>
              <a:t>practice, </a:t>
            </a:r>
            <a:r>
              <a:rPr lang="en-US" dirty="0"/>
              <a:t>if the  residence permit of a refugee expires </a:t>
            </a:r>
            <a:r>
              <a:rPr lang="en-US" dirty="0" smtClean="0"/>
              <a:t>he/she </a:t>
            </a:r>
            <a:r>
              <a:rPr lang="en-US" dirty="0"/>
              <a:t>will be asked to give </a:t>
            </a:r>
            <a:r>
              <a:rPr lang="en-US" dirty="0" smtClean="0"/>
              <a:t>explanation </a:t>
            </a:r>
            <a:r>
              <a:rPr lang="en-US" dirty="0"/>
              <a:t>for his/her delay and </a:t>
            </a:r>
            <a:r>
              <a:rPr lang="en-US" dirty="0" smtClean="0"/>
              <a:t>whereabouts. </a:t>
            </a:r>
            <a:r>
              <a:rPr lang="en-US" dirty="0"/>
              <a:t>The beneficiary of international protection is entitled to a personal interview and a written statement to the competent Receiving Authority, </a:t>
            </a:r>
            <a:r>
              <a:rPr lang="en-US" dirty="0" smtClean="0"/>
              <a:t>explaining the </a:t>
            </a:r>
            <a:r>
              <a:rPr lang="en-US" dirty="0"/>
              <a:t>reasons why </a:t>
            </a:r>
            <a:r>
              <a:rPr lang="en-US" dirty="0" smtClean="0"/>
              <a:t>his/her </a:t>
            </a:r>
            <a:r>
              <a:rPr lang="en-US" dirty="0"/>
              <a:t>refugee status should not be revoked.</a:t>
            </a:r>
          </a:p>
          <a:p>
            <a:pPr marL="342900" indent="-342900" algn="just">
              <a:spcBef>
                <a:spcPct val="20000"/>
              </a:spcBef>
            </a:pPr>
            <a:endParaRPr lang="el-GR" dirty="0"/>
          </a:p>
          <a:p>
            <a:pPr marL="342900" indent="-342900" algn="just">
              <a:spcBef>
                <a:spcPct val="20000"/>
              </a:spcBef>
              <a:buFont typeface="Arial" pitchFamily="34" charset="0"/>
              <a:buBlip>
                <a:blip r:embed="rId2"/>
              </a:buBlip>
            </a:pPr>
            <a:r>
              <a:rPr lang="en-US" dirty="0"/>
              <a:t>Directive 2013/32/EU in recital 43 and article 33 </a:t>
            </a:r>
            <a:r>
              <a:rPr lang="en-US" dirty="0" smtClean="0"/>
              <a:t>provides </a:t>
            </a:r>
            <a:r>
              <a:rPr lang="en-US" dirty="0"/>
              <a:t>that </a:t>
            </a:r>
            <a:r>
              <a:rPr lang="en-US" dirty="0" smtClean="0"/>
              <a:t>EU Member </a:t>
            </a:r>
            <a:r>
              <a:rPr lang="en-US" dirty="0"/>
              <a:t>S</a:t>
            </a:r>
            <a:r>
              <a:rPr lang="en-US" dirty="0" smtClean="0"/>
              <a:t>tates </a:t>
            </a:r>
            <a:r>
              <a:rPr lang="en-US" dirty="0"/>
              <a:t>should not be obliged to assess the substance of an application for international protection where a first country of asylum has granted the applicant refugee status or otherwise sufficient protection and the applicant will be readmitted to that country. This provision considers the legal basis for any readmissions to a </a:t>
            </a:r>
            <a:r>
              <a:rPr lang="en-US" altLang="en-US" dirty="0"/>
              <a:t>“</a:t>
            </a:r>
            <a:r>
              <a:rPr lang="en-US" dirty="0"/>
              <a:t>first country of asylum</a:t>
            </a:r>
            <a:r>
              <a:rPr lang="en-US" altLang="en-US" dirty="0"/>
              <a:t>”</a:t>
            </a:r>
            <a:r>
              <a:rPr lang="en-US" dirty="0"/>
              <a:t> as Greece.</a:t>
            </a:r>
            <a:endParaRPr lang="el-GR" dirty="0"/>
          </a:p>
          <a:p>
            <a:pPr marL="342900" indent="-342900" algn="just">
              <a:spcBef>
                <a:spcPct val="20000"/>
              </a:spcBef>
            </a:pPr>
            <a:endParaRPr lang="el-GR" dirty="0"/>
          </a:p>
        </p:txBody>
      </p:sp>
      <p:pic>
        <p:nvPicPr>
          <p:cNvPr id="140290" name="2 - Εικόνα" descr="Εικόνα2.png"/>
          <p:cNvPicPr>
            <a:picLocks noChangeAspect="1"/>
          </p:cNvPicPr>
          <p:nvPr/>
        </p:nvPicPr>
        <p:blipFill>
          <a:blip r:embed="rId3"/>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Θέση περιεχομένου 2"/>
          <p:cNvSpPr>
            <a:spLocks noGrp="1"/>
          </p:cNvSpPr>
          <p:nvPr>
            <p:ph idx="1"/>
          </p:nvPr>
        </p:nvSpPr>
        <p:spPr>
          <a:xfrm>
            <a:off x="295275" y="1373188"/>
            <a:ext cx="7886700" cy="5267325"/>
          </a:xfrm>
        </p:spPr>
        <p:txBody>
          <a:bodyPr/>
          <a:lstStyle/>
          <a:p>
            <a:pPr algn="just" eaLnBrk="1" hangingPunct="1">
              <a:buFont typeface="Arial" pitchFamily="34" charset="0"/>
              <a:buBlip>
                <a:blip r:embed="rId2"/>
              </a:buBlip>
            </a:pPr>
            <a:r>
              <a:rPr lang="en-US" sz="1800" dirty="0" smtClean="0"/>
              <a:t>Integration for refugees in Greece was primarily the responsibility of the pertinent Greek Ministry responsible for the management of the European Refugee Fund. A fraction of the allotted ERF funds was directed to integration assisting programs, given that priority was placed on Reception issues of Asylum Seekers. Since the funds transformation to ANIIF, there was a newly appointed state authority responsible for managing it. In the last years absolutely nothing has happened regarding integration matters. In the absence of State sponsored integration programs, NGO's are struggling to assist refugees. Yet, given the current situation in Greece where over 50000 people have been added to those who were recognized as refugees and to those who are in the process of being recognized (asylum seekers), the emphasis of the NGOs is placed upon meeting the needs of the newly arrived. In essence, the assistance in terms of integrating refugees in Greece is </a:t>
            </a:r>
            <a:r>
              <a:rPr lang="en-US" sz="1800" dirty="0" err="1" smtClean="0"/>
              <a:t>ver</a:t>
            </a:r>
            <a:r>
              <a:rPr lang="en-US" sz="1800" dirty="0" smtClean="0"/>
              <a:t> limited.</a:t>
            </a:r>
            <a:endParaRPr lang="el-GR" sz="1800" dirty="0" smtClean="0"/>
          </a:p>
        </p:txBody>
      </p:sp>
      <p:pic>
        <p:nvPicPr>
          <p:cNvPr id="141314" name="4 - Εικόνα" descr="Εικόνα2.png"/>
          <p:cNvPicPr>
            <a:picLocks noChangeAspect="1"/>
          </p:cNvPicPr>
          <p:nvPr/>
        </p:nvPicPr>
        <p:blipFill>
          <a:blip r:embed="rId3"/>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p:cNvSpPr>
            <a:spLocks noGrp="1"/>
          </p:cNvSpPr>
          <p:nvPr>
            <p:ph type="title"/>
          </p:nvPr>
        </p:nvSpPr>
        <p:spPr>
          <a:xfrm>
            <a:off x="457200" y="592138"/>
            <a:ext cx="8229600" cy="1143000"/>
          </a:xfrm>
        </p:spPr>
        <p:txBody>
          <a:bodyPr/>
          <a:lstStyle/>
          <a:p>
            <a:pPr algn="l" eaLnBrk="1" hangingPunct="1"/>
            <a:r>
              <a:rPr lang="en-US" sz="2000" i="1" smtClean="0"/>
              <a:t>Consequently,</a:t>
            </a:r>
          </a:p>
        </p:txBody>
      </p:sp>
      <p:sp>
        <p:nvSpPr>
          <p:cNvPr id="142338" name="Content Placeholder 2"/>
          <p:cNvSpPr>
            <a:spLocks noGrp="1"/>
          </p:cNvSpPr>
          <p:nvPr>
            <p:ph idx="1"/>
          </p:nvPr>
        </p:nvSpPr>
        <p:spPr>
          <a:xfrm>
            <a:off x="173038" y="1624013"/>
            <a:ext cx="8229600" cy="4525962"/>
          </a:xfrm>
        </p:spPr>
        <p:txBody>
          <a:bodyPr/>
          <a:lstStyle/>
          <a:p>
            <a:pPr algn="just" eaLnBrk="1" hangingPunct="1">
              <a:buFont typeface="Wingdings" pitchFamily="2" charset="2"/>
              <a:buChar char="§"/>
            </a:pPr>
            <a:r>
              <a:rPr lang="en-US" sz="2100" dirty="0" smtClean="0"/>
              <a:t>newly recognized refugees have not much to expect for, and most likely will continue to face living conditions, which do not facilitate their integration but on the contrary present the basic characteristics of social exclusion. No housing is foreseen based on Refugees’ status, nor is there a financial support envisioned until someone manages to find employment. Moreover, UNHCR can fund an extremely limited number of projects for providing information, legal counseling, and social assistance to refugees. The possibility for direct financial assistance to recognized refugees arising from such projects is extremely limited and framed within the duration of each project. Therefore, such financial assistance can only have an extremely limited effect.</a:t>
            </a:r>
            <a:endParaRPr lang="el-GR" sz="2100" dirty="0" smtClean="0"/>
          </a:p>
          <a:p>
            <a:pPr algn="just" eaLnBrk="1" hangingPunct="1"/>
            <a:endParaRPr lang="en-US" dirty="0" smtClean="0"/>
          </a:p>
        </p:txBody>
      </p:sp>
      <p:pic>
        <p:nvPicPr>
          <p:cNvPr id="4"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7650" y="1066800"/>
            <a:ext cx="7904163" cy="4278094"/>
          </a:xfrm>
          <a:prstGeom prst="rect">
            <a:avLst/>
          </a:prstGeom>
          <a:noFill/>
        </p:spPr>
        <p:txBody>
          <a:bodyPr>
            <a:spAutoFit/>
          </a:bodyPr>
          <a:lstStyle/>
          <a:p>
            <a:pPr marL="628650" indent="-628650" algn="just"/>
            <a:r>
              <a:rPr lang="en-US" sz="1600" dirty="0"/>
              <a:t>     </a:t>
            </a:r>
            <a:r>
              <a:rPr lang="en-US" sz="1600" dirty="0">
                <a:solidFill>
                  <a:srgbClr val="0070C0"/>
                </a:solidFill>
                <a:sym typeface="Wingdings" pitchFamily="2" charset="2"/>
              </a:rPr>
              <a:t>  </a:t>
            </a:r>
            <a:r>
              <a:rPr lang="el-GR" sz="1600" dirty="0"/>
              <a:t>Τ</a:t>
            </a:r>
            <a:r>
              <a:rPr lang="en-US" sz="2000" dirty="0"/>
              <a:t>he recognition of asylum seekers as beneficiaries of international protection does not result in any improvement of their social status. </a:t>
            </a:r>
            <a:r>
              <a:rPr lang="en-US" sz="2000" dirty="0" smtClean="0"/>
              <a:t>Instead, </a:t>
            </a:r>
            <a:r>
              <a:rPr lang="en-US" sz="2000" dirty="0"/>
              <a:t>many of them continue to be homeless and unemployed with no future possibility of improvement. The majority of recognized refugees have never received adequate reception facilities, like housing and financial support. As a </a:t>
            </a:r>
            <a:r>
              <a:rPr lang="en-US" sz="2000" dirty="0" smtClean="0"/>
              <a:t>result, </a:t>
            </a:r>
            <a:r>
              <a:rPr lang="en-US" sz="2000" dirty="0"/>
              <a:t>they keep facing serious welfare problems (poverty, </a:t>
            </a:r>
            <a:r>
              <a:rPr lang="en-US" sz="2000" dirty="0" smtClean="0"/>
              <a:t>homelessness, </a:t>
            </a:r>
            <a:r>
              <a:rPr lang="en-US" sz="2000" dirty="0"/>
              <a:t>unemployment etc) and most of the times they cannot cover their basic needs. The lack of national integration policy for refugees combined with the strong economic and social crisis in Greece creates an environment for refugees, non-conducive to integration but rather to social exclusion.</a:t>
            </a:r>
            <a:endParaRPr lang="el-GR" sz="2000" dirty="0"/>
          </a:p>
          <a:p>
            <a:pPr marL="628650" indent="-628650" algn="just">
              <a:buFontTx/>
              <a:buBlip>
                <a:blip r:embed="rId2"/>
              </a:buBlip>
            </a:pPr>
            <a:endParaRPr lang="el-GR" sz="1600" dirty="0"/>
          </a:p>
          <a:p>
            <a:pPr marL="628650" indent="-628650"/>
            <a:endParaRPr lang="el-GR" sz="1600" dirty="0"/>
          </a:p>
        </p:txBody>
      </p:sp>
      <p:pic>
        <p:nvPicPr>
          <p:cNvPr id="143362" name="2 - Εικόνα" descr="Εικόνα2.png"/>
          <p:cNvPicPr>
            <a:picLocks noChangeAspect="1"/>
          </p:cNvPicPr>
          <p:nvPr/>
        </p:nvPicPr>
        <p:blipFill>
          <a:blip r:embed="rId3"/>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Τίτλος 1"/>
          <p:cNvSpPr>
            <a:spLocks noGrp="1"/>
          </p:cNvSpPr>
          <p:nvPr>
            <p:ph type="ctrTitle"/>
          </p:nvPr>
        </p:nvSpPr>
        <p:spPr>
          <a:xfrm>
            <a:off x="1069975" y="517525"/>
            <a:ext cx="6858000" cy="701675"/>
          </a:xfrm>
        </p:spPr>
        <p:txBody>
          <a:bodyPr/>
          <a:lstStyle/>
          <a:p>
            <a:pPr eaLnBrk="1" hangingPunct="1"/>
            <a:r>
              <a:rPr lang="en-US" sz="2400" b="1" dirty="0" smtClean="0">
                <a:solidFill>
                  <a:srgbClr val="008080"/>
                </a:solidFill>
              </a:rPr>
              <a:t>B. Recognized Refugees: Rights and Difficulties</a:t>
            </a:r>
            <a:endParaRPr lang="el-GR" sz="2400" dirty="0" smtClean="0"/>
          </a:p>
        </p:txBody>
      </p:sp>
      <p:sp>
        <p:nvSpPr>
          <p:cNvPr id="9" name="Θέση περιεχομένου 2"/>
          <p:cNvSpPr txBox="1">
            <a:spLocks/>
          </p:cNvSpPr>
          <p:nvPr/>
        </p:nvSpPr>
        <p:spPr>
          <a:xfrm>
            <a:off x="276225" y="1466850"/>
            <a:ext cx="7981950" cy="3138201"/>
          </a:xfrm>
          <a:prstGeom prst="rect">
            <a:avLst/>
          </a:prstGeom>
        </p:spPr>
        <p:txBody>
          <a:bodyPr>
            <a:normAutofit/>
          </a:bodyPr>
          <a:lstStyle/>
          <a:p>
            <a:pPr algn="just">
              <a:lnSpc>
                <a:spcPct val="90000"/>
              </a:lnSpc>
              <a:spcBef>
                <a:spcPct val="20000"/>
              </a:spcBef>
              <a:buFont typeface="Arial" pitchFamily="34" charset="0"/>
              <a:buNone/>
            </a:pPr>
            <a:r>
              <a:rPr lang="en-US" sz="2000" dirty="0"/>
              <a:t>As of 20 March 2016, all recognized refugees, holders of subsidiary protection and holders of humanitarian status do not issue a work permit, as long as the residence permit is sufficient. The only work permit they need, is the one that is required when </a:t>
            </a:r>
            <a:r>
              <a:rPr lang="en-US" sz="2000" dirty="0" smtClean="0"/>
              <a:t>they </a:t>
            </a:r>
            <a:r>
              <a:rPr lang="en-US" sz="2000" dirty="0"/>
              <a:t>want to work in restaurants or hotels (work permit in </a:t>
            </a:r>
            <a:r>
              <a:rPr lang="en-US" sz="2000" dirty="0" smtClean="0"/>
              <a:t>stores with a health care interest). </a:t>
            </a:r>
            <a:r>
              <a:rPr lang="en-US" sz="2000" dirty="0"/>
              <a:t>However, high unemployment rates and the fact that most refugees have not learned Greek at a satisfactory level, make them less competitive on the </a:t>
            </a:r>
            <a:r>
              <a:rPr lang="en-US" sz="2000" dirty="0" err="1" smtClean="0"/>
              <a:t>labour</a:t>
            </a:r>
            <a:r>
              <a:rPr lang="en-US" sz="2000" dirty="0" smtClean="0"/>
              <a:t> </a:t>
            </a:r>
            <a:r>
              <a:rPr lang="en-US" sz="2000" dirty="0"/>
              <a:t>market than Greek citizens or foreigners who </a:t>
            </a:r>
            <a:r>
              <a:rPr lang="en-US" sz="2000" dirty="0" smtClean="0"/>
              <a:t>have lived for </a:t>
            </a:r>
            <a:r>
              <a:rPr lang="en-US" sz="2000" dirty="0"/>
              <a:t>many years in Greece.</a:t>
            </a:r>
            <a:endParaRPr lang="el-GR" sz="2000" dirty="0"/>
          </a:p>
          <a:p>
            <a:pPr algn="just">
              <a:lnSpc>
                <a:spcPct val="90000"/>
              </a:lnSpc>
              <a:spcBef>
                <a:spcPct val="20000"/>
              </a:spcBef>
              <a:buFont typeface="Arial" pitchFamily="34" charset="0"/>
              <a:buNone/>
            </a:pPr>
            <a:endParaRPr lang="el-GR" sz="2000" dirty="0"/>
          </a:p>
        </p:txBody>
      </p:sp>
      <p:pic>
        <p:nvPicPr>
          <p:cNvPr id="144387" name="10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42900" y="1020763"/>
            <a:ext cx="7858125" cy="5381625"/>
          </a:xfrm>
        </p:spPr>
        <p:txBody>
          <a:bodyPr>
            <a:normAutofit/>
          </a:bodyPr>
          <a:lstStyle/>
          <a:p>
            <a:pPr marL="0" indent="0" algn="just" eaLnBrk="1" hangingPunct="1">
              <a:lnSpc>
                <a:spcPct val="90000"/>
              </a:lnSpc>
              <a:buFont typeface="Arial" pitchFamily="34" charset="0"/>
              <a:buNone/>
            </a:pPr>
            <a:r>
              <a:rPr lang="en-US" sz="1600" b="1" dirty="0" smtClean="0">
                <a:solidFill>
                  <a:srgbClr val="0070C0"/>
                </a:solidFill>
              </a:rPr>
              <a:t>1. About the benefits</a:t>
            </a:r>
            <a:r>
              <a:rPr lang="en-US" sz="1600" dirty="0" smtClean="0">
                <a:solidFill>
                  <a:srgbClr val="0070C0"/>
                </a:solidFill>
              </a:rPr>
              <a:t>: </a:t>
            </a:r>
            <a:endParaRPr lang="el-GR" sz="1600" dirty="0" smtClean="0">
              <a:solidFill>
                <a:srgbClr val="0070C0"/>
              </a:solidFill>
            </a:endParaRPr>
          </a:p>
          <a:p>
            <a:pPr marL="0" indent="0" algn="just" eaLnBrk="1" hangingPunct="1">
              <a:lnSpc>
                <a:spcPct val="90000"/>
              </a:lnSpc>
              <a:buFont typeface="Arial" pitchFamily="34" charset="0"/>
              <a:buNone/>
            </a:pPr>
            <a:r>
              <a:rPr lang="en-US" sz="1600" dirty="0" smtClean="0"/>
              <a:t>According to Greek law, recognized refugees, holders of subsidiary protection and holders of humanitarian status have access to social assistance benefits under the same conditions applicable to Greek citizens.</a:t>
            </a:r>
            <a:endParaRPr lang="el-GR" sz="1600" dirty="0" smtClean="0"/>
          </a:p>
          <a:p>
            <a:pPr marL="0" indent="0" algn="just" eaLnBrk="1" hangingPunct="1">
              <a:lnSpc>
                <a:spcPct val="90000"/>
              </a:lnSpc>
              <a:buFont typeface="Arial" pitchFamily="34" charset="0"/>
              <a:buNone/>
            </a:pPr>
            <a:r>
              <a:rPr lang="en-US" sz="1600" b="1" dirty="0" smtClean="0">
                <a:solidFill>
                  <a:srgbClr val="008080"/>
                </a:solidFill>
              </a:rPr>
              <a:t>Basic benefits in Greece are the following:</a:t>
            </a:r>
          </a:p>
          <a:p>
            <a:pPr marL="0" indent="0" algn="just" eaLnBrk="1" hangingPunct="1">
              <a:lnSpc>
                <a:spcPct val="90000"/>
              </a:lnSpc>
              <a:buFont typeface="Arial" pitchFamily="34" charset="0"/>
              <a:buBlip>
                <a:blip r:embed="rId2"/>
              </a:buBlip>
            </a:pPr>
            <a:r>
              <a:rPr lang="en-US" sz="1600" dirty="0" smtClean="0"/>
              <a:t>Disability allowance for those with a disability rating of 67% and above or 50% if they are HIV-positive</a:t>
            </a:r>
            <a:endParaRPr lang="el-GR" sz="1600" dirty="0" smtClean="0"/>
          </a:p>
          <a:p>
            <a:pPr marL="0" indent="0" algn="just" eaLnBrk="1" hangingPunct="1">
              <a:lnSpc>
                <a:spcPct val="90000"/>
              </a:lnSpc>
              <a:buFont typeface="Arial" pitchFamily="34" charset="0"/>
              <a:buBlip>
                <a:blip r:embed="rId2"/>
              </a:buBlip>
            </a:pPr>
            <a:r>
              <a:rPr lang="en-US" altLang="el-GR" sz="1600" dirty="0" smtClean="0"/>
              <a:t>Allowance for unprotected children in divorced, widowed, single mothers </a:t>
            </a:r>
          </a:p>
          <a:p>
            <a:pPr marL="0" indent="0" algn="just" eaLnBrk="1" hangingPunct="1">
              <a:lnSpc>
                <a:spcPct val="90000"/>
              </a:lnSpc>
              <a:buFont typeface="Arial" pitchFamily="34" charset="0"/>
              <a:buBlip>
                <a:blip r:embed="rId2"/>
              </a:buBlip>
            </a:pPr>
            <a:r>
              <a:rPr lang="en-US" altLang="el-GR" sz="1600" dirty="0" smtClean="0"/>
              <a:t>Single Child Support Benefit and Special Benefit for Tortured and Long-Family Families provided that parents have a permanent and continuous 10-year stay in Greece (evidenced by specific supporting documents set by the OGA, </a:t>
            </a:r>
            <a:r>
              <a:rPr lang="en-US" altLang="el-GR" sz="1600" dirty="0" err="1" smtClean="0"/>
              <a:t>eg</a:t>
            </a:r>
            <a:r>
              <a:rPr lang="en-US" altLang="el-GR" sz="1600" dirty="0" smtClean="0"/>
              <a:t> E1, Children's certificates). Circular OGA No. 7/30.10.2013 </a:t>
            </a:r>
          </a:p>
          <a:p>
            <a:pPr marL="0" indent="0" algn="just" eaLnBrk="1" hangingPunct="1">
              <a:lnSpc>
                <a:spcPct val="90000"/>
              </a:lnSpc>
              <a:buFont typeface="Arial" pitchFamily="34" charset="0"/>
              <a:buNone/>
            </a:pPr>
            <a:r>
              <a:rPr lang="en-US" altLang="el-GR" sz="1600" dirty="0" smtClean="0"/>
              <a:t>        (</a:t>
            </a:r>
            <a:r>
              <a:rPr lang="en-US" altLang="el-GR" sz="1600" dirty="0" smtClean="0">
                <a:hlinkClick r:id="rId3"/>
              </a:rPr>
              <a:t>https://www.taxheaven.gr/laws/circular/view/id/17456</a:t>
            </a:r>
            <a:r>
              <a:rPr lang="en-US" altLang="el-GR" sz="1600" dirty="0" smtClean="0"/>
              <a:t>)</a:t>
            </a:r>
          </a:p>
          <a:p>
            <a:pPr marL="0" indent="0" algn="just" eaLnBrk="1" hangingPunct="1">
              <a:lnSpc>
                <a:spcPct val="90000"/>
              </a:lnSpc>
              <a:buFont typeface="Arial" pitchFamily="34" charset="0"/>
              <a:buBlip>
                <a:blip r:embed="rId2"/>
              </a:buBlip>
            </a:pPr>
            <a:r>
              <a:rPr lang="en-US" altLang="el-GR" sz="1600" dirty="0" smtClean="0"/>
              <a:t>Pension of uninsured elderly (over 67 years old) ONLY FOR RECOGNIZED REFUGEES by OGA, provided, among other things, proof of a permanent and legal 15-year residence in Greece. More specifically: To reside permanently and legally in Greece fifteen (15) consecutive years prior to the application for the allowance or fifteen (15) years between the age of 17 and 67, of which ten (10) continuously prior to the application and still reside in Greece after the receipt of the benefit. (According to the article 93 of Law 4387/2016 Government Gazette A 85 / 12.5.2016).</a:t>
            </a:r>
          </a:p>
          <a:p>
            <a:pPr marL="0" indent="0" algn="just" eaLnBrk="1" hangingPunct="1">
              <a:lnSpc>
                <a:spcPct val="90000"/>
              </a:lnSpc>
              <a:buFont typeface="Arial" pitchFamily="34" charset="0"/>
              <a:buBlip>
                <a:blip r:embed="rId2"/>
              </a:buBlip>
            </a:pPr>
            <a:r>
              <a:rPr lang="en-US" altLang="el-GR" sz="1600" dirty="0" smtClean="0"/>
              <a:t>Unemployment benefit for those who were employed, dismissed or terminated their contract of employment.</a:t>
            </a:r>
            <a:r>
              <a:rPr lang="el-GR" altLang="el-GR" sz="1600" dirty="0" smtClean="0"/>
              <a:t> </a:t>
            </a:r>
          </a:p>
          <a:p>
            <a:pPr marL="0" indent="0" eaLnBrk="1" hangingPunct="1">
              <a:lnSpc>
                <a:spcPct val="90000"/>
              </a:lnSpc>
            </a:pPr>
            <a:endParaRPr lang="el-GR" sz="1600" dirty="0" smtClean="0"/>
          </a:p>
        </p:txBody>
      </p:sp>
      <p:pic>
        <p:nvPicPr>
          <p:cNvPr id="145410" name="4 - Εικόνα" descr="Εικόνα2.png"/>
          <p:cNvPicPr>
            <a:picLocks noChangeAspect="1"/>
          </p:cNvPicPr>
          <p:nvPr/>
        </p:nvPicPr>
        <p:blipFill>
          <a:blip r:embed="rId4"/>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33375" y="1066800"/>
            <a:ext cx="7905750" cy="2933700"/>
          </a:xfrm>
        </p:spPr>
        <p:txBody>
          <a:bodyPr>
            <a:normAutofit/>
          </a:bodyPr>
          <a:lstStyle/>
          <a:p>
            <a:pPr algn="just" eaLnBrk="1" hangingPunct="1">
              <a:buFont typeface="Arial" pitchFamily="34" charset="0"/>
              <a:buBlip>
                <a:blip r:embed="rId2"/>
              </a:buBlip>
            </a:pPr>
            <a:r>
              <a:rPr lang="en-US" sz="1600" smtClean="0"/>
              <a:t>No specific benefits are provided for beneficiaries of international protection (subject to the acquisition of the status) in order to provide them with social support for further smooth integration. No social benefits are provided for vulnerable refugees (eg victims of torture or violence).</a:t>
            </a:r>
          </a:p>
          <a:p>
            <a:pPr algn="just" eaLnBrk="1" hangingPunct="1">
              <a:buFont typeface="Arial" pitchFamily="34" charset="0"/>
              <a:buBlip>
                <a:blip r:embed="rId2"/>
              </a:buBlip>
            </a:pPr>
            <a:r>
              <a:rPr lang="en-US" altLang="el-GR" sz="1600" smtClean="0"/>
              <a:t>For accommodation, there is no specific provision for accommodation to recognized refugees or for the provision of apartments to families of refugees with many or other criteria of vulnerability. They can only apply for housing in homeless hostels to which Greek citizens who face housing problems or who are completely homeless are also applying. In order to apply for housing, a number of supporting documents (VAT, AMKA, Clearance) and medical examinations are required to certify that the individual can cohabit with others.</a:t>
            </a:r>
            <a:r>
              <a:rPr lang="el-GR" altLang="el-GR" sz="1600" smtClean="0"/>
              <a:t> </a:t>
            </a:r>
          </a:p>
          <a:p>
            <a:pPr algn="just" eaLnBrk="1" hangingPunct="1">
              <a:buFont typeface="Arial" pitchFamily="34" charset="0"/>
              <a:buBlip>
                <a:blip r:embed="rId2"/>
              </a:buBlip>
            </a:pPr>
            <a:endParaRPr lang="el-GR" sz="1600" smtClean="0"/>
          </a:p>
        </p:txBody>
      </p:sp>
      <p:sp>
        <p:nvSpPr>
          <p:cNvPr id="146434" name="Rectangle 4"/>
          <p:cNvSpPr>
            <a:spLocks noChangeArrowheads="1"/>
          </p:cNvSpPr>
          <p:nvPr/>
        </p:nvSpPr>
        <p:spPr bwMode="auto">
          <a:xfrm>
            <a:off x="0" y="66675"/>
            <a:ext cx="184150" cy="323850"/>
          </a:xfrm>
          <a:prstGeom prst="rect">
            <a:avLst/>
          </a:prstGeom>
          <a:solidFill>
            <a:srgbClr val="FFFFFF"/>
          </a:solidFill>
          <a:ln w="9525">
            <a:noFill/>
            <a:miter lim="800000"/>
            <a:headEnd/>
            <a:tailEnd/>
          </a:ln>
          <a:effectLst/>
        </p:spPr>
        <p:txBody>
          <a:bodyPr wrap="none" bIns="0" anchor="ctr">
            <a:spAutoFit/>
          </a:bodyPr>
          <a:lstStyle/>
          <a:p>
            <a:pPr defTabSz="914400" eaLnBrk="0" hangingPunct="0"/>
            <a:endParaRPr lang="el-GR">
              <a:latin typeface="Arial" pitchFamily="34" charset="0"/>
            </a:endParaRPr>
          </a:p>
        </p:txBody>
      </p:sp>
      <p:pic>
        <p:nvPicPr>
          <p:cNvPr id="146435" name="5 - Εικόνα" descr="Εικόνα2.png"/>
          <p:cNvPicPr>
            <a:picLocks noChangeAspect="1"/>
          </p:cNvPicPr>
          <p:nvPr/>
        </p:nvPicPr>
        <p:blipFill>
          <a:blip r:embed="rId3"/>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 y="1600200"/>
            <a:ext cx="8096250" cy="3486150"/>
          </a:xfrm>
        </p:spPr>
        <p:txBody>
          <a:bodyPr>
            <a:normAutofit/>
          </a:bodyPr>
          <a:lstStyle/>
          <a:p>
            <a:pPr algn="just" eaLnBrk="1" hangingPunct="1">
              <a:buFont typeface="Arial" pitchFamily="34" charset="0"/>
              <a:buBlip>
                <a:blip r:embed="rId2"/>
              </a:buBlip>
            </a:pPr>
            <a:r>
              <a:rPr lang="el-GR" sz="1600" b="1" smtClean="0">
                <a:solidFill>
                  <a:srgbClr val="0070C0"/>
                </a:solidFill>
              </a:rPr>
              <a:t>Convention Grounds:</a:t>
            </a:r>
            <a:r>
              <a:rPr lang="el-GR" sz="1600" smtClean="0"/>
              <a:t> The refugee definition in the 1951 Convention requires that the fear of persecution be linked to one or more of the following five grounds: race, religion, nationality, membership of a particular social group, or political opinion.</a:t>
            </a:r>
          </a:p>
          <a:p>
            <a:pPr algn="just" eaLnBrk="1" hangingPunct="1">
              <a:buFont typeface="Arial" pitchFamily="34" charset="0"/>
              <a:buBlip>
                <a:blip r:embed="rId2"/>
              </a:buBlip>
            </a:pPr>
            <a:endParaRPr lang="el-GR" sz="1600" smtClean="0"/>
          </a:p>
          <a:p>
            <a:pPr algn="just" eaLnBrk="1" hangingPunct="1">
              <a:buFont typeface="Arial" pitchFamily="34" charset="0"/>
              <a:buBlip>
                <a:blip r:embed="rId2"/>
              </a:buBlip>
            </a:pPr>
            <a:r>
              <a:rPr lang="el-GR" sz="1600" b="1" smtClean="0">
                <a:solidFill>
                  <a:srgbClr val="0070C0"/>
                </a:solidFill>
              </a:rPr>
              <a:t>Convention Relating to the Status of Refugees: </a:t>
            </a:r>
            <a:r>
              <a:rPr lang="el-GR" sz="1600" smtClean="0"/>
              <a:t>A Convention that establishes the most widely applicable framework for the protection of refugees. The Convention was adopted in July 1951 and entered into force in April 1954. Article 1 of the 1951 Convention limits its scope to </a:t>
            </a:r>
            <a:r>
              <a:rPr lang="el-GR" altLang="en-US" sz="1600" smtClean="0"/>
              <a:t>“</a:t>
            </a:r>
            <a:r>
              <a:rPr lang="el-GR" sz="1600" smtClean="0"/>
              <a:t>events occurring before 1 January 1951</a:t>
            </a:r>
            <a:r>
              <a:rPr lang="el-GR" altLang="en-US" sz="1600" smtClean="0"/>
              <a:t>”</a:t>
            </a:r>
            <a:r>
              <a:rPr lang="el-GR" sz="1600" smtClean="0"/>
              <a:t>. This restriction is removed by the 1967 Protocol relating to the</a:t>
            </a:r>
            <a:r>
              <a:rPr lang="en-US" sz="1600" smtClean="0"/>
              <a:t> Status of Refugees.</a:t>
            </a:r>
          </a:p>
          <a:p>
            <a:pPr algn="just" eaLnBrk="1" hangingPunct="1">
              <a:buFont typeface="Arial" pitchFamily="34" charset="0"/>
              <a:buNone/>
            </a:pPr>
            <a:endParaRPr lang="el-GR" sz="1600" smtClean="0"/>
          </a:p>
          <a:p>
            <a:pPr algn="just" eaLnBrk="1" hangingPunct="1">
              <a:buFont typeface="Arial" pitchFamily="34" charset="0"/>
              <a:buBlip>
                <a:blip r:embed="rId2"/>
              </a:buBlip>
            </a:pPr>
            <a:r>
              <a:rPr lang="el-GR" sz="1600" b="1" smtClean="0">
                <a:solidFill>
                  <a:srgbClr val="0070C0"/>
                </a:solidFill>
              </a:rPr>
              <a:t>Status of Refugees</a:t>
            </a:r>
            <a:r>
              <a:rPr lang="en-US" sz="1600" b="1" smtClean="0">
                <a:solidFill>
                  <a:srgbClr val="0070C0"/>
                </a:solidFill>
              </a:rPr>
              <a:t>: </a:t>
            </a:r>
            <a:r>
              <a:rPr lang="el-GR" sz="1600" smtClean="0"/>
              <a:t>As of 1 July 2005, there are 145 States who are parties to the 1951 Convention and/or the 1967 Protocol.</a:t>
            </a:r>
          </a:p>
          <a:p>
            <a:pPr eaLnBrk="1" hangingPunct="1">
              <a:buFont typeface="Arial" pitchFamily="34" charset="0"/>
              <a:buBlip>
                <a:blip r:embed="rId2"/>
              </a:buBlip>
            </a:pPr>
            <a:endParaRPr lang="en-US" sz="1600" smtClean="0"/>
          </a:p>
        </p:txBody>
      </p:sp>
      <p:sp>
        <p:nvSpPr>
          <p:cNvPr id="4" name="Title 1"/>
          <p:cNvSpPr>
            <a:spLocks noGrp="1"/>
          </p:cNvSpPr>
          <p:nvPr>
            <p:ph type="title"/>
          </p:nvPr>
        </p:nvSpPr>
        <p:spPr>
          <a:xfrm>
            <a:off x="180975" y="1057275"/>
            <a:ext cx="6086475" cy="609600"/>
          </a:xfrm>
        </p:spPr>
        <p:txBody>
          <a:bodyPr rtlCol="0">
            <a:normAutofit/>
          </a:bodyPr>
          <a:lstStyle/>
          <a:p>
            <a:pPr algn="l" eaLnBrk="1" fontAlgn="auto" hangingPunct="1">
              <a:spcAft>
                <a:spcPts val="0"/>
              </a:spcAft>
              <a:defRPr/>
            </a:pPr>
            <a:r>
              <a:rPr lang="en-US" sz="2000" b="1" dirty="0" smtClean="0">
                <a:solidFill>
                  <a:schemeClr val="accent2">
                    <a:lumMod val="75000"/>
                  </a:schemeClr>
                </a:solidFill>
                <a:ea typeface="+mj-ea"/>
                <a:cs typeface="+mj-cs"/>
              </a:rPr>
              <a:t>Basic Definitions (2)</a:t>
            </a:r>
            <a:endParaRPr lang="en-US" sz="2000" b="1" dirty="0">
              <a:solidFill>
                <a:schemeClr val="accent2">
                  <a:lumMod val="75000"/>
                </a:schemeClr>
              </a:solidFill>
              <a:ea typeface="+mj-ea"/>
              <a:cs typeface="+mj-cs"/>
            </a:endParaRPr>
          </a:p>
        </p:txBody>
      </p:sp>
      <p:pic>
        <p:nvPicPr>
          <p:cNvPr id="27651" name="Picture 27"/>
          <p:cNvPicPr>
            <a:picLocks noChangeAspect="1" noChangeArrowheads="1"/>
          </p:cNvPicPr>
          <p:nvPr/>
        </p:nvPicPr>
        <p:blipFill>
          <a:blip r:embed="rId3"/>
          <a:srcRect/>
          <a:stretch>
            <a:fillRect/>
          </a:stretch>
        </p:blipFill>
        <p:spPr bwMode="auto">
          <a:xfrm>
            <a:off x="1028700" y="6477000"/>
            <a:ext cx="6648450" cy="236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a:xfrm>
            <a:off x="257175" y="1189195"/>
            <a:ext cx="7896225" cy="4478149"/>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bIns="0" rtlCol="0" anchor="ctr">
            <a:spAutoFit/>
          </a:bodyPr>
          <a:lstStyle/>
          <a:p>
            <a:pPr marL="0" indent="0" algn="just">
              <a:spcBef>
                <a:spcPct val="0"/>
              </a:spcBef>
              <a:buFont typeface="Arial"/>
              <a:buNone/>
              <a:defRPr/>
            </a:pPr>
            <a:r>
              <a:rPr lang="en-US" altLang="el-GR" sz="1600" b="1" dirty="0" smtClean="0">
                <a:solidFill>
                  <a:srgbClr val="0070C0"/>
                </a:solidFill>
                <a:ea typeface="Calibri" panose="020F0502020204030204" pitchFamily="34" charset="0"/>
                <a:cs typeface="Arial" panose="020B0604020202020204" pitchFamily="34" charset="0"/>
              </a:rPr>
              <a:t>2. Other problems:</a:t>
            </a:r>
          </a:p>
          <a:p>
            <a:pPr marL="0" indent="0" algn="just">
              <a:spcBef>
                <a:spcPct val="0"/>
              </a:spcBef>
              <a:buFont typeface="Arial"/>
              <a:buNone/>
              <a:defRPr/>
            </a:pPr>
            <a:r>
              <a:rPr lang="en-US" altLang="el-GR" sz="1600" dirty="0" smtClean="0">
                <a:solidFill>
                  <a:srgbClr val="212121"/>
                </a:solidFill>
                <a:ea typeface="Calibri" panose="020F0502020204030204" pitchFamily="34" charset="0"/>
                <a:cs typeface="Arial" panose="020B0604020202020204" pitchFamily="34" charset="0"/>
              </a:rPr>
              <a:t>As announced by the OAED headquarters at the end of February </a:t>
            </a:r>
            <a:r>
              <a:rPr lang="en-US" altLang="el-GR" sz="1600" dirty="0" smtClean="0">
                <a:solidFill>
                  <a:srgbClr val="000000"/>
                </a:solidFill>
                <a:ea typeface="Calibri" panose="020F0502020204030204" pitchFamily="34" charset="0"/>
                <a:cs typeface="Arial" panose="020B0604020202020204" pitchFamily="34" charset="0"/>
              </a:rPr>
              <a:t>2018, a refugee  in order to be registered at the OAED and  receive an unemployment card, must have a residential lease agreement in his name or must be referred as a guest. With the new decision, OAED accepts certificates of hospitality from NGOs’ accommodation structures, plus certificates from services provided to homeless citizens, as day </a:t>
            </a:r>
            <a:r>
              <a:rPr lang="en-US" altLang="el-GR" sz="1600" dirty="0" err="1" smtClean="0">
                <a:solidFill>
                  <a:srgbClr val="000000"/>
                </a:solidFill>
                <a:ea typeface="Calibri" panose="020F0502020204030204" pitchFamily="34" charset="0"/>
                <a:cs typeface="Arial" panose="020B0604020202020204" pitchFamily="34" charset="0"/>
              </a:rPr>
              <a:t>centres</a:t>
            </a:r>
            <a:r>
              <a:rPr lang="en-US" altLang="el-GR" sz="1600" dirty="0" smtClean="0">
                <a:solidFill>
                  <a:srgbClr val="000000"/>
                </a:solidFill>
                <a:ea typeface="Calibri" panose="020F0502020204030204" pitchFamily="34" charset="0"/>
                <a:cs typeface="Arial" panose="020B0604020202020204" pitchFamily="34" charset="0"/>
              </a:rPr>
              <a:t>, municipal or from NGOs.</a:t>
            </a:r>
            <a:endParaRPr lang="en-US" altLang="el-GR" sz="1600" dirty="0" smtClean="0">
              <a:solidFill>
                <a:srgbClr val="000000"/>
              </a:solidFill>
              <a:ea typeface="+mn-ea"/>
              <a:cs typeface="+mn-cs"/>
            </a:endParaRPr>
          </a:p>
          <a:p>
            <a:pPr marL="0" indent="0" algn="just">
              <a:spcBef>
                <a:spcPct val="0"/>
              </a:spcBef>
              <a:buFont typeface="Arial"/>
              <a:buNone/>
              <a:defRPr/>
            </a:pPr>
            <a:endParaRPr lang="en-US" altLang="el-GR" sz="1600" dirty="0" smtClean="0">
              <a:ea typeface="+mn-ea"/>
              <a:cs typeface="+mn-cs"/>
            </a:endParaRPr>
          </a:p>
          <a:p>
            <a:pPr marL="0" indent="0" algn="just">
              <a:spcBef>
                <a:spcPct val="0"/>
              </a:spcBef>
              <a:buFont typeface="Arial"/>
              <a:buNone/>
              <a:defRPr/>
            </a:pPr>
            <a:r>
              <a:rPr lang="en-US" altLang="el-GR" sz="1600" b="1" dirty="0" smtClean="0">
                <a:solidFill>
                  <a:srgbClr val="0070C0"/>
                </a:solidFill>
                <a:ea typeface="Calibri" panose="020F0502020204030204" pitchFamily="34" charset="0"/>
                <a:cs typeface="Arial" panose="020B0604020202020204" pitchFamily="34" charset="0"/>
              </a:rPr>
              <a:t>3. Access </a:t>
            </a:r>
            <a:r>
              <a:rPr lang="en-US" altLang="el-GR" sz="1600" b="1" dirty="0">
                <a:solidFill>
                  <a:srgbClr val="0070C0"/>
                </a:solidFill>
                <a:ea typeface="Calibri" panose="020F0502020204030204" pitchFamily="34" charset="0"/>
                <a:cs typeface="Arial" panose="020B0604020202020204" pitchFamily="34" charset="0"/>
              </a:rPr>
              <a:t>to services: </a:t>
            </a:r>
            <a:endParaRPr lang="en-US" altLang="el-GR" sz="1600" b="1" dirty="0" smtClean="0">
              <a:solidFill>
                <a:srgbClr val="0070C0"/>
              </a:solidFill>
              <a:ea typeface="Calibri" panose="020F0502020204030204" pitchFamily="34" charset="0"/>
              <a:cs typeface="Arial" panose="020B0604020202020204" pitchFamily="34" charset="0"/>
            </a:endParaRPr>
          </a:p>
          <a:p>
            <a:pPr marL="0" indent="0" algn="just">
              <a:spcBef>
                <a:spcPct val="0"/>
              </a:spcBef>
              <a:buFont typeface="Arial"/>
              <a:buNone/>
              <a:defRPr/>
            </a:pPr>
            <a:r>
              <a:rPr lang="en-US" sz="1600" dirty="0" smtClean="0">
                <a:solidFill>
                  <a:srgbClr val="212121"/>
                </a:solidFill>
                <a:ea typeface="Calibri" panose="020F0502020204030204" pitchFamily="34" charset="0"/>
                <a:cs typeface="Arial" panose="020B0604020202020204" pitchFamily="34" charset="0"/>
              </a:rPr>
              <a:t>Tax </a:t>
            </a:r>
            <a:r>
              <a:rPr lang="en-US" sz="1600" dirty="0">
                <a:solidFill>
                  <a:srgbClr val="212121"/>
                </a:solidFill>
                <a:ea typeface="Calibri" panose="020F0502020204030204" pitchFamily="34" charset="0"/>
                <a:cs typeface="Arial" panose="020B0604020202020204" pitchFamily="34" charset="0"/>
              </a:rPr>
              <a:t>offices need to have a residence permit with a registered address (home contract) to issue TAX REGISTRATION NUMBER. Because the Residence Permits issued by the Asylum Service do not provide a residence address, </a:t>
            </a:r>
            <a:r>
              <a:rPr lang="en-US" sz="1600" dirty="0" smtClean="0">
                <a:solidFill>
                  <a:srgbClr val="212121"/>
                </a:solidFill>
                <a:ea typeface="Calibri" panose="020F0502020204030204" pitchFamily="34" charset="0"/>
                <a:cs typeface="Arial" panose="020B0604020202020204" pitchFamily="34" charset="0"/>
              </a:rPr>
              <a:t>recognized </a:t>
            </a:r>
            <a:r>
              <a:rPr lang="en-US" sz="1600" dirty="0">
                <a:solidFill>
                  <a:srgbClr val="212121"/>
                </a:solidFill>
                <a:ea typeface="Calibri" panose="020F0502020204030204" pitchFamily="34" charset="0"/>
                <a:cs typeface="Arial" panose="020B0604020202020204" pitchFamily="34" charset="0"/>
              </a:rPr>
              <a:t>refugees </a:t>
            </a:r>
            <a:r>
              <a:rPr lang="en-US" sz="1600" dirty="0" smtClean="0">
                <a:solidFill>
                  <a:srgbClr val="212121"/>
                </a:solidFill>
                <a:ea typeface="Calibri" panose="020F0502020204030204" pitchFamily="34" charset="0"/>
                <a:cs typeface="Arial" panose="020B0604020202020204" pitchFamily="34" charset="0"/>
              </a:rPr>
              <a:t>fill </a:t>
            </a:r>
            <a:r>
              <a:rPr lang="en-US" sz="1600" dirty="0">
                <a:solidFill>
                  <a:srgbClr val="212121"/>
                </a:solidFill>
                <a:ea typeface="Calibri" panose="020F0502020204030204" pitchFamily="34" charset="0"/>
                <a:cs typeface="Arial" panose="020B0604020202020204" pitchFamily="34" charset="0"/>
              </a:rPr>
              <a:t>in a statement with their residence address stamped by the Asylum Service and then </a:t>
            </a:r>
            <a:r>
              <a:rPr lang="en-US" sz="1600" dirty="0" smtClean="0">
                <a:solidFill>
                  <a:srgbClr val="212121"/>
                </a:solidFill>
                <a:ea typeface="Calibri" panose="020F0502020204030204" pitchFamily="34" charset="0"/>
                <a:cs typeface="Arial" panose="020B0604020202020204" pitchFamily="34" charset="0"/>
              </a:rPr>
              <a:t>go </a:t>
            </a:r>
            <a:r>
              <a:rPr lang="en-US" sz="1600" dirty="0">
                <a:solidFill>
                  <a:srgbClr val="212121"/>
                </a:solidFill>
                <a:ea typeface="Calibri" panose="020F0502020204030204" pitchFamily="34" charset="0"/>
                <a:cs typeface="Arial" panose="020B0604020202020204" pitchFamily="34" charset="0"/>
              </a:rPr>
              <a:t>to the Tax Office for TAX REGISTRATION NUMBER. However, the Asylum Service has recently stopped giving such assertions. Tax offices receive a certificate of hospitality by NGOs when refugees are left in their structures. They also accept a </a:t>
            </a:r>
            <a:r>
              <a:rPr lang="en-US" sz="1600" dirty="0" smtClean="0">
                <a:solidFill>
                  <a:srgbClr val="212121"/>
                </a:solidFill>
                <a:ea typeface="Calibri" panose="020F0502020204030204" pitchFamily="34" charset="0"/>
                <a:cs typeface="Arial" panose="020B0604020202020204" pitchFamily="34" charset="0"/>
              </a:rPr>
              <a:t>solemn declaration </a:t>
            </a:r>
            <a:r>
              <a:rPr lang="en-US" sz="1600" dirty="0">
                <a:solidFill>
                  <a:srgbClr val="212121"/>
                </a:solidFill>
                <a:ea typeface="Calibri" panose="020F0502020204030204" pitchFamily="34" charset="0"/>
                <a:cs typeface="Arial" panose="020B0604020202020204" pitchFamily="34" charset="0"/>
              </a:rPr>
              <a:t>of the </a:t>
            </a:r>
            <a:r>
              <a:rPr lang="en-US" sz="1600" dirty="0" smtClean="0">
                <a:solidFill>
                  <a:srgbClr val="212121"/>
                </a:solidFill>
                <a:ea typeface="Calibri" panose="020F0502020204030204" pitchFamily="34" charset="0"/>
                <a:cs typeface="Arial" panose="020B0604020202020204" pitchFamily="34" charset="0"/>
              </a:rPr>
              <a:t>1599/1986 </a:t>
            </a:r>
            <a:r>
              <a:rPr lang="en-US" sz="1600" dirty="0">
                <a:solidFill>
                  <a:srgbClr val="212121"/>
                </a:solidFill>
                <a:ea typeface="Calibri" panose="020F0502020204030204" pitchFamily="34" charset="0"/>
                <a:cs typeface="Arial" panose="020B0604020202020204" pitchFamily="34" charset="0"/>
              </a:rPr>
              <a:t>law when a refugee is hosted in someone else's home, as long as the host </a:t>
            </a:r>
            <a:r>
              <a:rPr lang="en-US" sz="1600" dirty="0" smtClean="0">
                <a:solidFill>
                  <a:srgbClr val="212121"/>
                </a:solidFill>
                <a:ea typeface="Calibri" panose="020F0502020204030204" pitchFamily="34" charset="0"/>
                <a:cs typeface="Arial" panose="020B0604020202020204" pitchFamily="34" charset="0"/>
              </a:rPr>
              <a:t>holds </a:t>
            </a:r>
            <a:r>
              <a:rPr lang="en-US" sz="1600" dirty="0">
                <a:solidFill>
                  <a:srgbClr val="212121"/>
                </a:solidFill>
                <a:ea typeface="Calibri" panose="020F0502020204030204" pitchFamily="34" charset="0"/>
                <a:cs typeface="Arial" panose="020B0604020202020204" pitchFamily="34" charset="0"/>
              </a:rPr>
              <a:t>a </a:t>
            </a:r>
            <a:r>
              <a:rPr lang="en-US" sz="1600" dirty="0" smtClean="0">
                <a:solidFill>
                  <a:srgbClr val="212121"/>
                </a:solidFill>
                <a:ea typeface="Calibri" panose="020F0502020204030204" pitchFamily="34" charset="0"/>
                <a:cs typeface="Arial" panose="020B0604020202020204" pitchFamily="34" charset="0"/>
              </a:rPr>
              <a:t>house </a:t>
            </a:r>
            <a:r>
              <a:rPr lang="en-US" sz="1600" dirty="0">
                <a:solidFill>
                  <a:srgbClr val="212121"/>
                </a:solidFill>
                <a:ea typeface="Calibri" panose="020F0502020204030204" pitchFamily="34" charset="0"/>
                <a:cs typeface="Arial" panose="020B0604020202020204" pitchFamily="34" charset="0"/>
              </a:rPr>
              <a:t>contract in his name.</a:t>
            </a:r>
            <a:endParaRPr lang="el-GR" sz="1600" dirty="0">
              <a:solidFill>
                <a:srgbClr val="212121"/>
              </a:solidFill>
              <a:ea typeface="Calibri" panose="020F0502020204030204" pitchFamily="34" charset="0"/>
              <a:cs typeface="Arial" panose="020B0604020202020204" pitchFamily="34" charset="0"/>
            </a:endParaRPr>
          </a:p>
          <a:p>
            <a:pPr marL="0" indent="0" algn="just">
              <a:spcBef>
                <a:spcPct val="0"/>
              </a:spcBef>
              <a:buFont typeface="Arial"/>
              <a:buNone/>
              <a:defRPr/>
            </a:pPr>
            <a:endParaRPr lang="en-US" sz="1600" dirty="0" smtClean="0">
              <a:solidFill>
                <a:srgbClr val="212121"/>
              </a:solidFill>
              <a:ea typeface="Calibri" panose="020F0502020204030204" pitchFamily="34" charset="0"/>
              <a:cs typeface="Arial" panose="020B0604020202020204" pitchFamily="34" charset="0"/>
            </a:endParaRPr>
          </a:p>
          <a:p>
            <a:pPr marL="0" indent="0" algn="just" defTabSz="914400">
              <a:spcBef>
                <a:spcPct val="0"/>
              </a:spcBef>
              <a:buFontTx/>
              <a:buNone/>
              <a:defRPr/>
            </a:pPr>
            <a:endParaRPr lang="el-GR" altLang="el-GR" sz="1600" dirty="0" smtClean="0">
              <a:ea typeface="+mn-ea"/>
              <a:cs typeface="+mn-cs"/>
            </a:endParaRPr>
          </a:p>
        </p:txBody>
      </p:sp>
      <p:pic>
        <p:nvPicPr>
          <p:cNvPr id="147458" name="5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114425"/>
            <a:ext cx="7800975" cy="3127069"/>
          </a:xfrm>
        </p:spPr>
        <p:txBody>
          <a:bodyPr>
            <a:normAutofit lnSpcReduction="10000"/>
          </a:bodyPr>
          <a:lstStyle/>
          <a:p>
            <a:pPr marL="0" indent="0" algn="just" eaLnBrk="1" hangingPunct="1">
              <a:lnSpc>
                <a:spcPct val="90000"/>
              </a:lnSpc>
              <a:buFont typeface="Arial" pitchFamily="34" charset="0"/>
              <a:buNone/>
            </a:pPr>
            <a:r>
              <a:rPr lang="en-US" sz="2000" dirty="0" smtClean="0">
                <a:ea typeface="Calibri" pitchFamily="34" charset="0"/>
              </a:rPr>
              <a:t>Greek language courses</a:t>
            </a:r>
          </a:p>
          <a:p>
            <a:pPr marL="0" indent="0" algn="just" eaLnBrk="1" hangingPunct="1">
              <a:lnSpc>
                <a:spcPct val="90000"/>
              </a:lnSpc>
              <a:buFont typeface="Arial" pitchFamily="34" charset="0"/>
              <a:buNone/>
            </a:pPr>
            <a:r>
              <a:rPr lang="en-US" sz="2000" dirty="0" smtClean="0">
                <a:solidFill>
                  <a:srgbClr val="212121"/>
                </a:solidFill>
                <a:ea typeface="Calibri" pitchFamily="34" charset="0"/>
              </a:rPr>
              <a:t>There is no formal governmental structure to offer free Greek language courses to refugees, in order for them to obtain a language certificate of different levels (B2, C1, etc.). The only governmental structure is the tuition fee courses at the University of Athens. Also, courses that lead to a certificate of language skills are </a:t>
            </a:r>
            <a:r>
              <a:rPr lang="en-US" sz="2000" dirty="0" err="1" smtClean="0">
                <a:solidFill>
                  <a:srgbClr val="212121"/>
                </a:solidFill>
                <a:ea typeface="Calibri" pitchFamily="34" charset="0"/>
              </a:rPr>
              <a:t>organised</a:t>
            </a:r>
            <a:r>
              <a:rPr lang="en-US" sz="2000" dirty="0" smtClean="0">
                <a:solidFill>
                  <a:srgbClr val="212121"/>
                </a:solidFill>
                <a:ea typeface="Calibri" pitchFamily="34" charset="0"/>
              </a:rPr>
              <a:t> by the Hellenic American Union, again with tuition fees. The School of Modern Greek Language at Aristotle University of Thessaloniki offers Greek language courses to all foreign students who are enrolled as full-time students. The Hellenic Open University also offers similar Greek language </a:t>
            </a:r>
            <a:r>
              <a:rPr lang="en-US" sz="2000" dirty="0" err="1" smtClean="0">
                <a:solidFill>
                  <a:srgbClr val="212121"/>
                </a:solidFill>
                <a:ea typeface="Calibri" pitchFamily="34" charset="0"/>
              </a:rPr>
              <a:t>programmes</a:t>
            </a:r>
            <a:r>
              <a:rPr lang="en-US" sz="2000" dirty="0" smtClean="0">
                <a:solidFill>
                  <a:srgbClr val="212121"/>
                </a:solidFill>
                <a:ea typeface="Calibri" pitchFamily="34" charset="0"/>
              </a:rPr>
              <a:t> to refugees.</a:t>
            </a:r>
            <a:endParaRPr lang="el-GR" altLang="el-GR" sz="2000" dirty="0" smtClean="0"/>
          </a:p>
          <a:p>
            <a:pPr marL="0" indent="0" algn="just" eaLnBrk="1" hangingPunct="1">
              <a:lnSpc>
                <a:spcPct val="90000"/>
              </a:lnSpc>
            </a:pPr>
            <a:endParaRPr lang="en-US" sz="1600" dirty="0" smtClean="0"/>
          </a:p>
        </p:txBody>
      </p:sp>
      <p:pic>
        <p:nvPicPr>
          <p:cNvPr id="148482" name="3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838325" y="1476375"/>
            <a:ext cx="5014913" cy="708025"/>
          </a:xfrm>
          <a:prstGeom prst="rect">
            <a:avLst/>
          </a:prstGeom>
          <a:noFill/>
        </p:spPr>
        <p:txBody>
          <a:bodyPr>
            <a:spAutoFit/>
          </a:bodyPr>
          <a:lstStyle/>
          <a:p>
            <a:pPr algn="ctr" fontAlgn="auto">
              <a:spcBef>
                <a:spcPts val="0"/>
              </a:spcBef>
              <a:spcAft>
                <a:spcPts val="0"/>
              </a:spcAft>
              <a:defRPr/>
            </a:pPr>
            <a:r>
              <a:rPr lang="en-US" sz="2000" b="1" cap="all" dirty="0">
                <a:solidFill>
                  <a:schemeClr val="accent2">
                    <a:lumMod val="75000"/>
                  </a:schemeClr>
                </a:solidFill>
                <a:latin typeface="+mn-lt"/>
                <a:ea typeface="+mn-ea"/>
              </a:rPr>
              <a:t>Part IV</a:t>
            </a:r>
          </a:p>
          <a:p>
            <a:pPr algn="ctr" fontAlgn="auto">
              <a:spcBef>
                <a:spcPts val="0"/>
              </a:spcBef>
              <a:spcAft>
                <a:spcPts val="0"/>
              </a:spcAft>
              <a:defRPr/>
            </a:pPr>
            <a:r>
              <a:rPr lang="en-US" sz="2000" cap="all" dirty="0">
                <a:solidFill>
                  <a:schemeClr val="accent2">
                    <a:lumMod val="75000"/>
                  </a:schemeClr>
                </a:solidFill>
                <a:latin typeface="+mn-lt"/>
                <a:ea typeface="+mn-ea"/>
              </a:rPr>
              <a:t>Benefits and allowances in Greece</a:t>
            </a:r>
            <a:endParaRPr lang="el-GR" sz="2000" b="1" cap="all" dirty="0">
              <a:solidFill>
                <a:schemeClr val="accent2">
                  <a:lumMod val="75000"/>
                </a:schemeClr>
              </a:solidFill>
              <a:latin typeface="+mn-lt"/>
              <a:ea typeface="+mn-ea"/>
            </a:endParaRPr>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09638" y="701675"/>
            <a:ext cx="6858000" cy="723900"/>
          </a:xfrm>
        </p:spPr>
        <p:txBody>
          <a:bodyPr rtlCol="0">
            <a:normAutofit/>
          </a:bodyPr>
          <a:lstStyle/>
          <a:p>
            <a:pPr eaLnBrk="1" fontAlgn="auto" hangingPunct="1">
              <a:spcAft>
                <a:spcPts val="0"/>
              </a:spcAft>
              <a:defRPr/>
            </a:pPr>
            <a:r>
              <a:rPr lang="en-US" sz="2000" b="1" dirty="0" smtClean="0">
                <a:solidFill>
                  <a:srgbClr val="008080"/>
                </a:solidFill>
                <a:latin typeface="+mn-lt"/>
                <a:ea typeface="+mj-ea"/>
                <a:cs typeface="+mj-cs"/>
              </a:rPr>
              <a:t>Benefits and allowances in Greece</a:t>
            </a:r>
            <a:endParaRPr lang="el-GR" sz="2000" b="1" dirty="0">
              <a:solidFill>
                <a:srgbClr val="008080"/>
              </a:solidFill>
              <a:latin typeface="+mn-lt"/>
              <a:ea typeface="+mj-ea"/>
              <a:cs typeface="+mj-cs"/>
            </a:endParaRPr>
          </a:p>
        </p:txBody>
      </p:sp>
      <p:sp>
        <p:nvSpPr>
          <p:cNvPr id="3" name="Υπότιτλος 2"/>
          <p:cNvSpPr>
            <a:spLocks noGrp="1"/>
          </p:cNvSpPr>
          <p:nvPr>
            <p:ph type="subTitle" idx="1"/>
          </p:nvPr>
        </p:nvSpPr>
        <p:spPr>
          <a:xfrm>
            <a:off x="938213" y="1498600"/>
            <a:ext cx="6721475" cy="798513"/>
          </a:xfrm>
        </p:spPr>
        <p:txBody>
          <a:bodyPr rtlCol="0">
            <a:normAutofit fontScale="62500" lnSpcReduction="20000"/>
          </a:bodyPr>
          <a:lstStyle/>
          <a:p>
            <a:pPr eaLnBrk="1" fontAlgn="auto" hangingPunct="1">
              <a:spcAft>
                <a:spcPts val="0"/>
              </a:spcAft>
              <a:buFont typeface="Arial"/>
              <a:buNone/>
              <a:defRPr/>
            </a:pPr>
            <a:r>
              <a:rPr lang="en-US" dirty="0" smtClean="0">
                <a:solidFill>
                  <a:schemeClr val="tx1">
                    <a:lumMod val="95000"/>
                    <a:lumOff val="5000"/>
                  </a:schemeClr>
                </a:solidFill>
                <a:ea typeface="+mn-ea"/>
                <a:cs typeface="+mn-cs"/>
              </a:rPr>
              <a:t>No special benefits are given to refugees. </a:t>
            </a:r>
            <a:endParaRPr lang="en-US" dirty="0">
              <a:solidFill>
                <a:schemeClr val="tx1">
                  <a:lumMod val="95000"/>
                  <a:lumOff val="5000"/>
                </a:schemeClr>
              </a:solidFill>
              <a:ea typeface="+mn-ea"/>
              <a:cs typeface="+mn-cs"/>
            </a:endParaRPr>
          </a:p>
          <a:p>
            <a:pPr eaLnBrk="1" fontAlgn="auto" hangingPunct="1">
              <a:spcAft>
                <a:spcPts val="0"/>
              </a:spcAft>
              <a:buFont typeface="Arial"/>
              <a:buNone/>
              <a:defRPr/>
            </a:pPr>
            <a:r>
              <a:rPr lang="en-US" dirty="0" smtClean="0">
                <a:solidFill>
                  <a:schemeClr val="tx1">
                    <a:lumMod val="95000"/>
                    <a:lumOff val="5000"/>
                  </a:schemeClr>
                </a:solidFill>
                <a:ea typeface="+mn-ea"/>
                <a:cs typeface="+mn-cs"/>
              </a:rPr>
              <a:t>Refugees have the same rights and benefits as Greek citizens</a:t>
            </a:r>
            <a:endParaRPr lang="el-GR" dirty="0">
              <a:solidFill>
                <a:schemeClr val="tx1">
                  <a:lumMod val="95000"/>
                  <a:lumOff val="5000"/>
                </a:schemeClr>
              </a:solidFill>
              <a:ea typeface="+mn-ea"/>
              <a:cs typeface="+mn-cs"/>
            </a:endParaRPr>
          </a:p>
        </p:txBody>
      </p:sp>
      <p:pic>
        <p:nvPicPr>
          <p:cNvPr id="150531" name="5 - Εικόνα" descr="Εικόνα2.png"/>
          <p:cNvPicPr>
            <a:picLocks noChangeAspect="1"/>
          </p:cNvPicPr>
          <p:nvPr/>
        </p:nvPicPr>
        <p:blipFill>
          <a:blip r:embed="rId2"/>
          <a:srcRect/>
          <a:stretch>
            <a:fillRect/>
          </a:stretch>
        </p:blipFill>
        <p:spPr bwMode="auto">
          <a:xfrm>
            <a:off x="957263" y="6408738"/>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850" y="974725"/>
            <a:ext cx="7886700" cy="576263"/>
          </a:xfrm>
        </p:spPr>
        <p:txBody>
          <a:bodyPr rtlCol="0">
            <a:noAutofit/>
          </a:bodyPr>
          <a:lstStyle/>
          <a:p>
            <a:pPr eaLnBrk="1" fontAlgn="auto" hangingPunct="1">
              <a:spcAft>
                <a:spcPts val="0"/>
              </a:spcAft>
              <a:defRPr/>
            </a:pPr>
            <a:r>
              <a:rPr lang="en-US" sz="2400" b="1" dirty="0" smtClean="0">
                <a:solidFill>
                  <a:srgbClr val="0070C0"/>
                </a:solidFill>
                <a:latin typeface="+mn-lt"/>
                <a:ea typeface="+mj-ea"/>
                <a:cs typeface="+mj-cs"/>
              </a:rPr>
              <a:t>1. Benefits for Persons with Disability of 67% and above:</a:t>
            </a:r>
            <a:r>
              <a:rPr lang="en-US" sz="2400" dirty="0" smtClean="0">
                <a:solidFill>
                  <a:srgbClr val="0070C0"/>
                </a:solidFill>
                <a:latin typeface="+mn-lt"/>
                <a:ea typeface="+mj-ea"/>
                <a:cs typeface="+mj-cs"/>
              </a:rPr>
              <a:t/>
            </a:r>
            <a:br>
              <a:rPr lang="en-US" sz="2400" dirty="0" smtClean="0">
                <a:solidFill>
                  <a:srgbClr val="0070C0"/>
                </a:solidFill>
                <a:latin typeface="+mn-lt"/>
                <a:ea typeface="+mj-ea"/>
                <a:cs typeface="+mj-cs"/>
              </a:rPr>
            </a:br>
            <a:endParaRPr lang="el-GR" sz="2400" dirty="0">
              <a:solidFill>
                <a:srgbClr val="0070C0"/>
              </a:solidFill>
              <a:latin typeface="+mn-lt"/>
              <a:ea typeface="+mj-ea"/>
              <a:cs typeface="+mj-cs"/>
            </a:endParaRPr>
          </a:p>
        </p:txBody>
      </p:sp>
      <p:sp>
        <p:nvSpPr>
          <p:cNvPr id="3" name="Θέση περιεχομένου 2"/>
          <p:cNvSpPr>
            <a:spLocks noGrp="1"/>
          </p:cNvSpPr>
          <p:nvPr>
            <p:ph idx="1"/>
          </p:nvPr>
        </p:nvSpPr>
        <p:spPr>
          <a:xfrm>
            <a:off x="412750" y="1417638"/>
            <a:ext cx="7527925" cy="4991100"/>
          </a:xfrm>
        </p:spPr>
        <p:txBody>
          <a:bodyPr rtlCol="0">
            <a:noAutofit/>
          </a:bodyPr>
          <a:lstStyle/>
          <a:p>
            <a:pPr algn="just" eaLnBrk="1" fontAlgn="auto" hangingPunct="1">
              <a:spcBef>
                <a:spcPts val="0"/>
              </a:spcBef>
              <a:spcAft>
                <a:spcPts val="0"/>
              </a:spcAft>
              <a:buFont typeface="Arial"/>
              <a:buChar char="•"/>
              <a:defRPr/>
            </a:pPr>
            <a:endParaRPr lang="en-US" sz="1600" dirty="0" smtClean="0">
              <a:ea typeface="+mn-ea"/>
              <a:cs typeface="+mn-cs"/>
            </a:endParaRPr>
          </a:p>
          <a:p>
            <a:pPr algn="just" eaLnBrk="1" fontAlgn="auto" hangingPunct="1">
              <a:spcBef>
                <a:spcPts val="0"/>
              </a:spcBef>
              <a:spcAft>
                <a:spcPts val="0"/>
              </a:spcAft>
              <a:buFont typeface="Arial"/>
              <a:buBlip>
                <a:blip r:embed="rId2"/>
              </a:buBlip>
              <a:defRPr/>
            </a:pPr>
            <a:r>
              <a:rPr lang="en-US" sz="2000" dirty="0" smtClean="0">
                <a:ea typeface="+mn-ea"/>
                <a:cs typeface="+mn-cs"/>
              </a:rPr>
              <a:t>Benefit from welfare</a:t>
            </a:r>
          </a:p>
          <a:p>
            <a:pPr algn="just" eaLnBrk="1" fontAlgn="auto" hangingPunct="1">
              <a:spcBef>
                <a:spcPts val="0"/>
              </a:spcBef>
              <a:spcAft>
                <a:spcPts val="0"/>
              </a:spcAft>
              <a:buFont typeface="Arial"/>
              <a:buBlip>
                <a:blip r:embed="rId2"/>
              </a:buBlip>
              <a:defRPr/>
            </a:pPr>
            <a:r>
              <a:rPr lang="en-US" sz="2000" dirty="0" smtClean="0">
                <a:ea typeface="+mn-ea"/>
                <a:cs typeface="+mn-cs"/>
              </a:rPr>
              <a:t>Free travel with urban transport</a:t>
            </a:r>
          </a:p>
          <a:p>
            <a:pPr algn="just" eaLnBrk="1" fontAlgn="auto" hangingPunct="1">
              <a:spcBef>
                <a:spcPts val="0"/>
              </a:spcBef>
              <a:spcAft>
                <a:spcPts val="0"/>
              </a:spcAft>
              <a:buFont typeface="Arial"/>
              <a:buBlip>
                <a:blip r:embed="rId2"/>
              </a:buBlip>
              <a:defRPr/>
            </a:pPr>
            <a:r>
              <a:rPr lang="en-US" sz="2000" dirty="0" smtClean="0">
                <a:ea typeface="+mn-ea"/>
                <a:cs typeface="+mn-cs"/>
              </a:rPr>
              <a:t>Discount on utility bills:</a:t>
            </a:r>
          </a:p>
          <a:p>
            <a:pPr marL="538163" lvl="1" indent="-80963" algn="just" eaLnBrk="1" fontAlgn="auto" hangingPunct="1">
              <a:spcBef>
                <a:spcPts val="0"/>
              </a:spcBef>
              <a:spcAft>
                <a:spcPts val="0"/>
              </a:spcAft>
              <a:buFont typeface="Arial"/>
              <a:buChar char="–"/>
              <a:defRPr/>
            </a:pPr>
            <a:r>
              <a:rPr lang="en-US" sz="2000" dirty="0" smtClean="0">
                <a:ea typeface="+mn-ea"/>
              </a:rPr>
              <a:t>PPC (Social Invoice)</a:t>
            </a:r>
          </a:p>
          <a:p>
            <a:pPr marL="538163" lvl="1" indent="-80963" algn="just" eaLnBrk="1" fontAlgn="auto" hangingPunct="1">
              <a:spcBef>
                <a:spcPts val="0"/>
              </a:spcBef>
              <a:spcAft>
                <a:spcPts val="0"/>
              </a:spcAft>
              <a:buFont typeface="Arial"/>
              <a:buChar char="–"/>
              <a:defRPr/>
            </a:pPr>
            <a:r>
              <a:rPr lang="en-US" sz="2000" dirty="0" smtClean="0">
                <a:ea typeface="+mn-ea"/>
              </a:rPr>
              <a:t>Municipal fees</a:t>
            </a:r>
          </a:p>
          <a:p>
            <a:pPr marL="538163" lvl="1" indent="-80963" algn="just" eaLnBrk="1" fontAlgn="auto" hangingPunct="1">
              <a:spcBef>
                <a:spcPts val="0"/>
              </a:spcBef>
              <a:spcAft>
                <a:spcPts val="0"/>
              </a:spcAft>
              <a:buFont typeface="Arial"/>
              <a:buChar char="–"/>
              <a:defRPr/>
            </a:pPr>
            <a:r>
              <a:rPr lang="en-US" sz="2000" dirty="0" smtClean="0">
                <a:ea typeface="+mn-ea"/>
              </a:rPr>
              <a:t>EYDAP (depending on the Municipality)</a:t>
            </a:r>
          </a:p>
          <a:p>
            <a:pPr algn="just" eaLnBrk="1" fontAlgn="auto" hangingPunct="1">
              <a:spcBef>
                <a:spcPts val="0"/>
              </a:spcBef>
              <a:spcAft>
                <a:spcPts val="0"/>
              </a:spcAft>
              <a:buFont typeface="Arial"/>
              <a:buBlip>
                <a:blip r:embed="rId2"/>
              </a:buBlip>
              <a:defRPr/>
            </a:pPr>
            <a:r>
              <a:rPr lang="en-US" sz="2000" dirty="0" smtClean="0">
                <a:ea typeface="+mn-ea"/>
                <a:cs typeface="+mn-cs"/>
              </a:rPr>
              <a:t> OAED</a:t>
            </a:r>
          </a:p>
          <a:p>
            <a:pPr marL="538163" lvl="1" indent="-80963" algn="just" eaLnBrk="1" fontAlgn="auto" hangingPunct="1">
              <a:spcBef>
                <a:spcPts val="0"/>
              </a:spcBef>
              <a:spcAft>
                <a:spcPts val="0"/>
              </a:spcAft>
              <a:buFont typeface="Arial"/>
              <a:buChar char="–"/>
              <a:defRPr/>
            </a:pPr>
            <a:r>
              <a:rPr lang="en-US" sz="2000" dirty="0" smtClean="0">
                <a:ea typeface="+mn-ea"/>
              </a:rPr>
              <a:t>Special unemployment card</a:t>
            </a:r>
          </a:p>
          <a:p>
            <a:pPr marL="538163" lvl="1" indent="-80963" algn="just" eaLnBrk="1" fontAlgn="auto" hangingPunct="1">
              <a:spcBef>
                <a:spcPts val="0"/>
              </a:spcBef>
              <a:spcAft>
                <a:spcPts val="0"/>
              </a:spcAft>
              <a:buFont typeface="Arial"/>
              <a:buChar char="–"/>
              <a:defRPr/>
            </a:pPr>
            <a:r>
              <a:rPr lang="en-US" sz="2000" dirty="0" smtClean="0">
                <a:ea typeface="+mn-ea"/>
              </a:rPr>
              <a:t>Participation in employment programs for people with disabilities</a:t>
            </a:r>
          </a:p>
          <a:p>
            <a:pPr algn="just" eaLnBrk="1" fontAlgn="auto" hangingPunct="1">
              <a:spcBef>
                <a:spcPts val="0"/>
              </a:spcBef>
              <a:spcAft>
                <a:spcPts val="0"/>
              </a:spcAft>
              <a:buFont typeface="Arial"/>
              <a:buBlip>
                <a:blip r:embed="rId2"/>
              </a:buBlip>
              <a:defRPr/>
            </a:pPr>
            <a:r>
              <a:rPr lang="en-US" sz="2000" dirty="0" smtClean="0">
                <a:ea typeface="+mn-ea"/>
                <a:cs typeface="+mn-cs"/>
              </a:rPr>
              <a:t>Tax-deductions</a:t>
            </a:r>
            <a:endParaRPr lang="el-GR" sz="2000" dirty="0" smtClean="0">
              <a:ea typeface="+mn-ea"/>
              <a:cs typeface="+mn-cs"/>
            </a:endParaRPr>
          </a:p>
          <a:p>
            <a:pPr algn="just" eaLnBrk="1" fontAlgn="auto" hangingPunct="1">
              <a:spcBef>
                <a:spcPts val="0"/>
              </a:spcBef>
              <a:spcAft>
                <a:spcPts val="0"/>
              </a:spcAft>
              <a:buFont typeface="Arial"/>
              <a:buBlip>
                <a:blip r:embed="rId2"/>
              </a:buBlip>
              <a:defRPr/>
            </a:pPr>
            <a:r>
              <a:rPr lang="en-US" sz="2000" dirty="0" smtClean="0">
                <a:ea typeface="+mn-ea"/>
                <a:cs typeface="+mn-cs"/>
              </a:rPr>
              <a:t>Prioritization to social assistance programs when they exist (social grocery store, rent subsidy etc.)</a:t>
            </a:r>
          </a:p>
          <a:p>
            <a:pPr marL="268288" indent="-268288" algn="just" eaLnBrk="1" fontAlgn="auto" hangingPunct="1">
              <a:spcBef>
                <a:spcPts val="0"/>
              </a:spcBef>
              <a:spcAft>
                <a:spcPts val="0"/>
              </a:spcAft>
              <a:buFont typeface="Arial"/>
              <a:buBlip>
                <a:blip r:embed="rId2"/>
              </a:buBlip>
              <a:defRPr/>
            </a:pPr>
            <a:r>
              <a:rPr lang="el-GR" sz="2000" dirty="0" smtClean="0">
                <a:ea typeface="+mn-ea"/>
                <a:cs typeface="+mn-cs"/>
              </a:rPr>
              <a:t> </a:t>
            </a:r>
            <a:r>
              <a:rPr lang="en-US" sz="2000" dirty="0" smtClean="0">
                <a:ea typeface="+mn-ea"/>
                <a:cs typeface="+mn-cs"/>
              </a:rPr>
              <a:t>Access to higher education for children attending the Greek school, without examinations</a:t>
            </a:r>
            <a:endParaRPr lang="el-GR" sz="2000" dirty="0">
              <a:ea typeface="+mn-ea"/>
              <a:cs typeface="+mn-cs"/>
            </a:endParaRPr>
          </a:p>
        </p:txBody>
      </p:sp>
      <p:pic>
        <p:nvPicPr>
          <p:cNvPr id="151555" name="3 - Εικόνα" descr="Εικόνα2.png"/>
          <p:cNvPicPr>
            <a:picLocks noChangeAspect="1"/>
          </p:cNvPicPr>
          <p:nvPr/>
        </p:nvPicPr>
        <p:blipFill>
          <a:blip r:embed="rId3"/>
          <a:srcRect/>
          <a:stretch>
            <a:fillRect/>
          </a:stretch>
        </p:blipFill>
        <p:spPr bwMode="auto">
          <a:xfrm>
            <a:off x="957263" y="6408738"/>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77238" y="253388"/>
            <a:ext cx="7788275" cy="287338"/>
          </a:xfrm>
        </p:spPr>
        <p:txBody>
          <a:bodyPr rtlCol="0">
            <a:noAutofit/>
          </a:bodyPr>
          <a:lstStyle/>
          <a:p>
            <a:pPr eaLnBrk="1" fontAlgn="auto" hangingPunct="1">
              <a:spcAft>
                <a:spcPts val="0"/>
              </a:spcAft>
              <a:defRPr/>
            </a:pPr>
            <a:r>
              <a:rPr lang="en-US" sz="2400" b="1" dirty="0" smtClean="0">
                <a:solidFill>
                  <a:srgbClr val="0070C0"/>
                </a:solidFill>
                <a:latin typeface="+mn-lt"/>
                <a:ea typeface="+mj-ea"/>
                <a:cs typeface="+mj-cs"/>
              </a:rPr>
              <a:t>How to apply for disability allowance</a:t>
            </a:r>
            <a:endParaRPr lang="el-GR" sz="2400" b="1" dirty="0">
              <a:solidFill>
                <a:srgbClr val="0070C0"/>
              </a:solidFill>
              <a:latin typeface="+mn-lt"/>
              <a:ea typeface="+mj-ea"/>
              <a:cs typeface="+mj-cs"/>
            </a:endParaRPr>
          </a:p>
        </p:txBody>
      </p:sp>
      <p:sp>
        <p:nvSpPr>
          <p:cNvPr id="3" name="Θέση περιεχομένου 2"/>
          <p:cNvSpPr>
            <a:spLocks noGrp="1"/>
          </p:cNvSpPr>
          <p:nvPr>
            <p:ph idx="1"/>
          </p:nvPr>
        </p:nvSpPr>
        <p:spPr>
          <a:xfrm>
            <a:off x="143219" y="540726"/>
            <a:ext cx="8222294" cy="7424469"/>
          </a:xfrm>
        </p:spPr>
        <p:txBody>
          <a:bodyPr>
            <a:noAutofit/>
          </a:bodyPr>
          <a:lstStyle/>
          <a:p>
            <a:pPr algn="just" eaLnBrk="1" hangingPunct="1">
              <a:spcBef>
                <a:spcPct val="0"/>
              </a:spcBef>
              <a:buFont typeface="Arial" pitchFamily="34" charset="0"/>
              <a:buNone/>
            </a:pPr>
            <a:r>
              <a:rPr lang="en-US" sz="1800" b="1" dirty="0" smtClean="0">
                <a:solidFill>
                  <a:srgbClr val="008080"/>
                </a:solidFill>
              </a:rPr>
              <a:t>To receive a disability allowance, one must:</a:t>
            </a:r>
          </a:p>
          <a:p>
            <a:pPr algn="just" eaLnBrk="1" hangingPunct="1">
              <a:spcBef>
                <a:spcPct val="0"/>
              </a:spcBef>
              <a:buFont typeface="Arial" pitchFamily="34" charset="0"/>
              <a:buNone/>
            </a:pPr>
            <a:r>
              <a:rPr lang="en-US" sz="1800" dirty="0" smtClean="0"/>
              <a:t>1. Submit an application to a Disability Certification Center (KEPA) of his/her area</a:t>
            </a:r>
          </a:p>
          <a:p>
            <a:pPr algn="just" eaLnBrk="1" hangingPunct="1">
              <a:spcBef>
                <a:spcPct val="0"/>
              </a:spcBef>
              <a:buFont typeface="Arial" pitchFamily="34" charset="0"/>
              <a:buNone/>
            </a:pPr>
            <a:r>
              <a:rPr lang="en-US" sz="1800" dirty="0" smtClean="0"/>
              <a:t>2. Have a decision for a disability rate of 67% or more (or 50% for HIV)</a:t>
            </a:r>
          </a:p>
          <a:p>
            <a:pPr algn="just" eaLnBrk="1" hangingPunct="1">
              <a:spcBef>
                <a:spcPct val="0"/>
              </a:spcBef>
              <a:buFont typeface="Arial" pitchFamily="34" charset="0"/>
              <a:buNone/>
            </a:pPr>
            <a:r>
              <a:rPr lang="en-US" sz="1800" dirty="0" smtClean="0"/>
              <a:t>3. Submit an application for an allowance to the relevant department of his/her municipality.</a:t>
            </a:r>
          </a:p>
          <a:p>
            <a:pPr algn="just" eaLnBrk="1" hangingPunct="1">
              <a:spcBef>
                <a:spcPct val="0"/>
              </a:spcBef>
              <a:buFont typeface="Arial" pitchFamily="34" charset="0"/>
              <a:buNone/>
            </a:pPr>
            <a:r>
              <a:rPr lang="en-US" sz="1800" b="1" dirty="0" smtClean="0">
                <a:solidFill>
                  <a:srgbClr val="008080"/>
                </a:solidFill>
              </a:rPr>
              <a:t>For Stage (1) </a:t>
            </a:r>
            <a:r>
              <a:rPr lang="en-US" sz="1800" dirty="0" smtClean="0"/>
              <a:t>regarding the application for assessment and the disability rate, one must present to the competent KEPA:</a:t>
            </a:r>
          </a:p>
          <a:p>
            <a:pPr algn="just" eaLnBrk="1" hangingPunct="1">
              <a:spcBef>
                <a:spcPct val="0"/>
              </a:spcBef>
              <a:buFont typeface="Calibri" pitchFamily="34" charset="0"/>
              <a:buAutoNum type="alphaLcParenR"/>
            </a:pPr>
            <a:r>
              <a:rPr lang="en-US" sz="1800" dirty="0" smtClean="0"/>
              <a:t>His/her completed application (the relevant form is given in the KEPA, but there is also an electronic version here: </a:t>
            </a:r>
            <a:r>
              <a:rPr lang="en-US" sz="1800" u="sng" dirty="0" smtClean="0">
                <a:hlinkClick r:id="rId2"/>
              </a:rPr>
              <a:t>https://www.ika.gr/gr/infopages/kepa/home.cfm</a:t>
            </a:r>
            <a:r>
              <a:rPr lang="en-US" sz="1800" dirty="0" smtClean="0"/>
              <a:t>);</a:t>
            </a:r>
          </a:p>
          <a:p>
            <a:pPr eaLnBrk="1" hangingPunct="1">
              <a:spcBef>
                <a:spcPct val="0"/>
              </a:spcBef>
              <a:buFont typeface="Calibri" pitchFamily="34" charset="0"/>
              <a:buAutoNum type="alphaLcParenR"/>
            </a:pPr>
            <a:r>
              <a:rPr lang="en-US" sz="1800" dirty="0" smtClean="0"/>
              <a:t>A completed recommendatory attestation from a doctor with an authentic and certified signature (the prints can be found here: </a:t>
            </a:r>
            <a:r>
              <a:rPr lang="en-US" sz="1800" u="sng" dirty="0" smtClean="0">
                <a:hlinkClick r:id="rId3"/>
              </a:rPr>
              <a:t>https://www.ika.gr/gr/infopages/news/20131114_kepa.pdf</a:t>
            </a:r>
            <a:r>
              <a:rPr lang="en-US" sz="1800" dirty="0" smtClean="0"/>
              <a:t>)</a:t>
            </a:r>
          </a:p>
          <a:p>
            <a:pPr algn="just" eaLnBrk="1" hangingPunct="1">
              <a:spcBef>
                <a:spcPct val="0"/>
              </a:spcBef>
              <a:buFont typeface="Calibri" pitchFamily="34" charset="0"/>
              <a:buAutoNum type="alphaLcParenR"/>
            </a:pPr>
            <a:r>
              <a:rPr lang="en-US" sz="1800" dirty="0" smtClean="0"/>
              <a:t>His/her residence permit or passport;</a:t>
            </a:r>
          </a:p>
          <a:p>
            <a:pPr algn="just" eaLnBrk="1" hangingPunct="1">
              <a:spcBef>
                <a:spcPct val="0"/>
              </a:spcBef>
              <a:buFont typeface="Calibri" pitchFamily="34" charset="0"/>
              <a:buAutoNum type="alphaLcParenR"/>
            </a:pPr>
            <a:r>
              <a:rPr lang="en-US" sz="1800" dirty="0" smtClean="0"/>
              <a:t>His/her Health record (</a:t>
            </a:r>
            <a:r>
              <a:rPr lang="el-GR" sz="1800" dirty="0" smtClean="0"/>
              <a:t>Βιβλιάριο ασθενείας του φορέα ασφάλισης</a:t>
            </a:r>
            <a:r>
              <a:rPr lang="en-US" sz="1800" dirty="0" smtClean="0"/>
              <a:t>) (applies only to policy holders); </a:t>
            </a:r>
          </a:p>
          <a:p>
            <a:pPr algn="just" eaLnBrk="1" hangingPunct="1">
              <a:spcBef>
                <a:spcPct val="0"/>
              </a:spcBef>
              <a:buFont typeface="Calibri" pitchFamily="34" charset="0"/>
              <a:buAutoNum type="alphaLcParenR"/>
            </a:pPr>
            <a:r>
              <a:rPr lang="en-US" sz="1800" dirty="0" smtClean="0"/>
              <a:t>Health Insurance Brochure. (Applies only to insured persons)</a:t>
            </a:r>
          </a:p>
          <a:p>
            <a:pPr algn="just" eaLnBrk="1" hangingPunct="1">
              <a:spcBef>
                <a:spcPct val="0"/>
              </a:spcBef>
              <a:buFont typeface="Calibri" pitchFamily="34" charset="0"/>
              <a:buAutoNum type="alphaLcParenR"/>
            </a:pPr>
            <a:r>
              <a:rPr lang="en-US" sz="1800" dirty="0" smtClean="0"/>
              <a:t>If he/she has an insurance agent or if he/she does not have an insurance company, he/she will have to pay a fee of € 46.14 to the same KEPA he/she submits the application</a:t>
            </a:r>
          </a:p>
          <a:p>
            <a:pPr algn="just" eaLnBrk="1" hangingPunct="1">
              <a:spcBef>
                <a:spcPct val="0"/>
              </a:spcBef>
              <a:buFont typeface="Calibri" pitchFamily="34" charset="0"/>
              <a:buAutoNum type="alphaLcParenR"/>
            </a:pPr>
            <a:r>
              <a:rPr lang="en-US" sz="1800" dirty="0" smtClean="0"/>
              <a:t>His/her social security number (AMKA)</a:t>
            </a:r>
            <a:endParaRPr lang="el-GR" sz="1800" dirty="0" smtClean="0"/>
          </a:p>
          <a:p>
            <a:pPr algn="just" eaLnBrk="1" hangingPunct="1">
              <a:spcBef>
                <a:spcPct val="0"/>
              </a:spcBef>
              <a:buFont typeface="Wingdings" pitchFamily="2" charset="2"/>
              <a:buChar char="§"/>
            </a:pPr>
            <a:endParaRPr lang="en-US" sz="1800" dirty="0" smtClean="0"/>
          </a:p>
        </p:txBody>
      </p:sp>
      <p:pic>
        <p:nvPicPr>
          <p:cNvPr id="152579" name="3 - Εικόνα" descr="Εικόνα2.png"/>
          <p:cNvPicPr>
            <a:picLocks noChangeAspect="1"/>
          </p:cNvPicPr>
          <p:nvPr/>
        </p:nvPicPr>
        <p:blipFill>
          <a:blip r:embed="rId4"/>
          <a:srcRect/>
          <a:stretch>
            <a:fillRect/>
          </a:stretch>
        </p:blipFill>
        <p:spPr bwMode="auto">
          <a:xfrm>
            <a:off x="803026" y="6455884"/>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23850" y="954088"/>
            <a:ext cx="7751514" cy="4939936"/>
          </a:xfrm>
        </p:spPr>
        <p:txBody>
          <a:bodyPr rtlCol="0">
            <a:normAutofit/>
          </a:bodyPr>
          <a:lstStyle/>
          <a:p>
            <a:pPr marL="0" indent="0" algn="just" eaLnBrk="1" fontAlgn="auto" hangingPunct="1">
              <a:spcBef>
                <a:spcPts val="0"/>
              </a:spcBef>
              <a:spcAft>
                <a:spcPts val="0"/>
              </a:spcAft>
              <a:buFont typeface="Arial"/>
              <a:buNone/>
              <a:defRPr/>
            </a:pPr>
            <a:r>
              <a:rPr lang="en-US" sz="2000" dirty="0" smtClean="0">
                <a:ea typeface="+mn-ea"/>
                <a:cs typeface="+mn-cs"/>
              </a:rPr>
              <a:t>Since </a:t>
            </a:r>
            <a:r>
              <a:rPr lang="en-US" sz="2000" dirty="0">
                <a:ea typeface="+mn-ea"/>
                <a:cs typeface="+mn-cs"/>
              </a:rPr>
              <a:t>the </a:t>
            </a:r>
            <a:r>
              <a:rPr lang="en-US" sz="2000" dirty="0" smtClean="0">
                <a:ea typeface="+mn-ea"/>
                <a:cs typeface="+mn-cs"/>
              </a:rPr>
              <a:t>application is submitted, he/she needs </a:t>
            </a:r>
            <a:r>
              <a:rPr lang="en-US" sz="2000" dirty="0">
                <a:ea typeface="+mn-ea"/>
                <a:cs typeface="+mn-cs"/>
              </a:rPr>
              <a:t>approximately 2 months, until </a:t>
            </a:r>
            <a:r>
              <a:rPr lang="en-US" sz="2000" dirty="0" smtClean="0">
                <a:ea typeface="+mn-ea"/>
                <a:cs typeface="+mn-cs"/>
              </a:rPr>
              <a:t>he/she gets </a:t>
            </a:r>
            <a:r>
              <a:rPr lang="en-US" sz="2000" dirty="0">
                <a:ea typeface="+mn-ea"/>
                <a:cs typeface="+mn-cs"/>
              </a:rPr>
              <a:t>informed by phone for the appointment with the </a:t>
            </a:r>
            <a:r>
              <a:rPr lang="en-US" sz="2000" dirty="0" smtClean="0">
                <a:ea typeface="+mn-ea"/>
                <a:cs typeface="+mn-cs"/>
              </a:rPr>
              <a:t>Commission. The </a:t>
            </a:r>
            <a:r>
              <a:rPr lang="en-US" sz="2000" dirty="0">
                <a:ea typeface="+mn-ea"/>
                <a:cs typeface="+mn-cs"/>
              </a:rPr>
              <a:t>decision on the disability rate is </a:t>
            </a:r>
            <a:r>
              <a:rPr lang="en-US" sz="2000" dirty="0" smtClean="0">
                <a:ea typeface="+mn-ea"/>
                <a:cs typeface="+mn-cs"/>
              </a:rPr>
              <a:t>taken after one month.</a:t>
            </a:r>
            <a:endParaRPr lang="el-GR" sz="2000" dirty="0">
              <a:ea typeface="+mn-ea"/>
              <a:cs typeface="+mn-cs"/>
            </a:endParaRPr>
          </a:p>
          <a:p>
            <a:pPr marL="0" indent="0" algn="just" eaLnBrk="1" fontAlgn="auto" hangingPunct="1">
              <a:spcBef>
                <a:spcPts val="0"/>
              </a:spcBef>
              <a:spcAft>
                <a:spcPts val="0"/>
              </a:spcAft>
              <a:buFont typeface="Arial"/>
              <a:buNone/>
              <a:defRPr/>
            </a:pPr>
            <a:endParaRPr lang="en-US" sz="2000" dirty="0" smtClean="0">
              <a:ea typeface="+mn-ea"/>
              <a:cs typeface="+mn-cs"/>
            </a:endParaRPr>
          </a:p>
          <a:p>
            <a:pPr marL="0" indent="0" algn="just" eaLnBrk="1" fontAlgn="auto" hangingPunct="1">
              <a:spcBef>
                <a:spcPts val="0"/>
              </a:spcBef>
              <a:spcAft>
                <a:spcPts val="0"/>
              </a:spcAft>
              <a:buFont typeface="Arial"/>
              <a:buNone/>
              <a:defRPr/>
            </a:pPr>
            <a:r>
              <a:rPr lang="en-US" sz="2000" b="1" dirty="0" smtClean="0">
                <a:solidFill>
                  <a:srgbClr val="008080"/>
                </a:solidFill>
                <a:ea typeface="+mn-ea"/>
                <a:cs typeface="+mn-cs"/>
              </a:rPr>
              <a:t>For Stage (3)</a:t>
            </a:r>
            <a:r>
              <a:rPr lang="en-US" sz="2000" dirty="0" smtClean="0">
                <a:ea typeface="+mn-ea"/>
                <a:cs typeface="+mn-cs"/>
              </a:rPr>
              <a:t>, he/she should contact his/her City of Permanent residence to be informed of the required supporting documents. Indicatively, one should have the following documents:</a:t>
            </a:r>
          </a:p>
          <a:p>
            <a:pPr algn="just" eaLnBrk="1" fontAlgn="auto" hangingPunct="1">
              <a:spcBef>
                <a:spcPts val="0"/>
              </a:spcBef>
              <a:spcAft>
                <a:spcPts val="0"/>
              </a:spcAft>
              <a:buFont typeface="Arial"/>
              <a:buBlip>
                <a:blip r:embed="rId2"/>
              </a:buBlip>
              <a:defRPr/>
            </a:pPr>
            <a:r>
              <a:rPr lang="en-US" sz="2000" dirty="0">
                <a:ea typeface="+mn-ea"/>
                <a:cs typeface="+mn-cs"/>
              </a:rPr>
              <a:t>D</a:t>
            </a:r>
            <a:r>
              <a:rPr lang="en-US" sz="2000" dirty="0" smtClean="0">
                <a:ea typeface="+mn-ea"/>
                <a:cs typeface="+mn-cs"/>
              </a:rPr>
              <a:t>ecision of disability from KEPA</a:t>
            </a:r>
          </a:p>
          <a:p>
            <a:pPr algn="just" eaLnBrk="1" fontAlgn="auto" hangingPunct="1">
              <a:spcBef>
                <a:spcPts val="0"/>
              </a:spcBef>
              <a:spcAft>
                <a:spcPts val="0"/>
              </a:spcAft>
              <a:buFont typeface="Arial"/>
              <a:buBlip>
                <a:blip r:embed="rId2"/>
              </a:buBlip>
              <a:defRPr/>
            </a:pPr>
            <a:r>
              <a:rPr lang="en-US" sz="2000" dirty="0" smtClean="0">
                <a:ea typeface="+mn-ea"/>
                <a:cs typeface="+mn-cs"/>
              </a:rPr>
              <a:t>Residence permit in force</a:t>
            </a:r>
          </a:p>
          <a:p>
            <a:pPr algn="just" eaLnBrk="1" fontAlgn="auto" hangingPunct="1">
              <a:spcBef>
                <a:spcPts val="0"/>
              </a:spcBef>
              <a:spcAft>
                <a:spcPts val="0"/>
              </a:spcAft>
              <a:buFont typeface="Arial"/>
              <a:buBlip>
                <a:blip r:embed="rId2"/>
              </a:buBlip>
              <a:defRPr/>
            </a:pPr>
            <a:r>
              <a:rPr lang="en-US" sz="2000" dirty="0" smtClean="0">
                <a:ea typeface="+mn-ea"/>
                <a:cs typeface="+mn-cs"/>
              </a:rPr>
              <a:t>Tax declaration</a:t>
            </a:r>
          </a:p>
          <a:p>
            <a:pPr algn="just" eaLnBrk="1" fontAlgn="auto" hangingPunct="1">
              <a:spcBef>
                <a:spcPts val="0"/>
              </a:spcBef>
              <a:spcAft>
                <a:spcPts val="0"/>
              </a:spcAft>
              <a:buFont typeface="Arial"/>
              <a:buBlip>
                <a:blip r:embed="rId2"/>
              </a:buBlip>
              <a:defRPr/>
            </a:pPr>
            <a:r>
              <a:rPr lang="en-US" sz="2000" dirty="0" smtClean="0">
                <a:ea typeface="+mn-ea"/>
                <a:cs typeface="+mn-cs"/>
              </a:rPr>
              <a:t>Proof of permanent residence</a:t>
            </a:r>
          </a:p>
          <a:p>
            <a:pPr algn="just" eaLnBrk="1" fontAlgn="auto" hangingPunct="1">
              <a:spcBef>
                <a:spcPts val="0"/>
              </a:spcBef>
              <a:spcAft>
                <a:spcPts val="0"/>
              </a:spcAft>
              <a:buFont typeface="Arial"/>
              <a:buBlip>
                <a:blip r:embed="rId2"/>
              </a:buBlip>
              <a:defRPr/>
            </a:pPr>
            <a:r>
              <a:rPr lang="en-US" sz="2000" dirty="0" smtClean="0">
                <a:ea typeface="+mn-ea"/>
                <a:cs typeface="+mn-cs"/>
              </a:rPr>
              <a:t>Bank account</a:t>
            </a:r>
          </a:p>
          <a:p>
            <a:pPr algn="just" eaLnBrk="1" fontAlgn="auto" hangingPunct="1">
              <a:spcBef>
                <a:spcPts val="0"/>
              </a:spcBef>
              <a:spcAft>
                <a:spcPts val="0"/>
              </a:spcAft>
              <a:buFont typeface="Arial"/>
              <a:buBlip>
                <a:blip r:embed="rId2"/>
              </a:buBlip>
              <a:defRPr/>
            </a:pPr>
            <a:r>
              <a:rPr lang="en-US" sz="2000" dirty="0" smtClean="0">
                <a:ea typeface="+mn-ea"/>
                <a:cs typeface="+mn-cs"/>
              </a:rPr>
              <a:t>Info: If one does not agree with the disability percentage he/she has been given, he/she has the right to appeal within 10 days</a:t>
            </a:r>
            <a:endParaRPr lang="el-GR" sz="2000" dirty="0">
              <a:ea typeface="+mn-ea"/>
              <a:cs typeface="+mn-cs"/>
            </a:endParaRPr>
          </a:p>
        </p:txBody>
      </p:sp>
      <p:pic>
        <p:nvPicPr>
          <p:cNvPr id="153602" name="4 - Εικόνα" descr="Εικόνα2.png"/>
          <p:cNvPicPr>
            <a:picLocks noChangeAspect="1"/>
          </p:cNvPicPr>
          <p:nvPr/>
        </p:nvPicPr>
        <p:blipFill>
          <a:blip r:embed="rId3"/>
          <a:srcRect/>
          <a:stretch>
            <a:fillRect/>
          </a:stretch>
        </p:blipFill>
        <p:spPr bwMode="auto">
          <a:xfrm>
            <a:off x="957263" y="6408738"/>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41313" y="363557"/>
            <a:ext cx="7977188" cy="519112"/>
          </a:xfrm>
        </p:spPr>
        <p:txBody>
          <a:bodyPr>
            <a:noAutofit/>
          </a:bodyPr>
          <a:lstStyle/>
          <a:p>
            <a:pPr eaLnBrk="1" hangingPunct="1"/>
            <a:r>
              <a:rPr lang="en-US" sz="2000" b="1" dirty="0" smtClean="0">
                <a:solidFill>
                  <a:srgbClr val="0070C0"/>
                </a:solidFill>
              </a:rPr>
              <a:t>2. Allowance for Unprotected Children</a:t>
            </a:r>
            <a:r>
              <a:rPr lang="el-GR" sz="2000" dirty="0" smtClean="0"/>
              <a:t/>
            </a:r>
            <a:br>
              <a:rPr lang="el-GR" sz="2000" dirty="0" smtClean="0"/>
            </a:br>
            <a:endParaRPr lang="el-GR" sz="2000" dirty="0" smtClean="0"/>
          </a:p>
        </p:txBody>
      </p:sp>
      <p:sp>
        <p:nvSpPr>
          <p:cNvPr id="3" name="Θέση περιεχομένου 2"/>
          <p:cNvSpPr>
            <a:spLocks noGrp="1"/>
          </p:cNvSpPr>
          <p:nvPr>
            <p:ph idx="1"/>
          </p:nvPr>
        </p:nvSpPr>
        <p:spPr>
          <a:xfrm>
            <a:off x="132202" y="882668"/>
            <a:ext cx="8339769" cy="5648307"/>
          </a:xfrm>
        </p:spPr>
        <p:txBody>
          <a:bodyPr>
            <a:noAutofit/>
          </a:bodyPr>
          <a:lstStyle/>
          <a:p>
            <a:pPr marL="0" indent="0" algn="just" eaLnBrk="1" hangingPunct="1">
              <a:spcBef>
                <a:spcPct val="0"/>
              </a:spcBef>
              <a:buFont typeface="Arial" pitchFamily="34" charset="0"/>
              <a:buNone/>
            </a:pPr>
            <a:r>
              <a:rPr lang="en-US" sz="1600" dirty="0" smtClean="0"/>
              <a:t>This allowance is only for low-income mothers and</a:t>
            </a:r>
            <a:r>
              <a:rPr lang="el-GR" sz="1600" dirty="0" smtClean="0"/>
              <a:t> </a:t>
            </a:r>
            <a:r>
              <a:rPr lang="en-US" sz="1600" dirty="0" smtClean="0"/>
              <a:t>for its issuance, one should contact their City of Residence. The monthly allowance is € 44.02 for each child up to 16 years old (living with the applicant) and is deprived of parental protection due to: death, disability (67% or more), abandonment, imprisonment for more than three months, or out of marriage.</a:t>
            </a:r>
          </a:p>
          <a:p>
            <a:pPr marL="0" indent="0" algn="just" eaLnBrk="1" hangingPunct="1">
              <a:spcBef>
                <a:spcPct val="0"/>
              </a:spcBef>
              <a:buFont typeface="Arial" pitchFamily="34" charset="0"/>
              <a:buNone/>
            </a:pPr>
            <a:endParaRPr lang="en-US" sz="1600" dirty="0" smtClean="0">
              <a:effectLst>
                <a:outerShdw blurRad="38100" dist="38100" dir="2700000" algn="tl">
                  <a:srgbClr val="C0C0C0"/>
                </a:outerShdw>
              </a:effectLst>
            </a:endParaRPr>
          </a:p>
          <a:p>
            <a:pPr marL="0" indent="0" algn="just" eaLnBrk="1" hangingPunct="1">
              <a:spcBef>
                <a:spcPct val="0"/>
              </a:spcBef>
              <a:buFont typeface="Arial" pitchFamily="34" charset="0"/>
              <a:buNone/>
            </a:pPr>
            <a:r>
              <a:rPr lang="en-US" sz="1600" b="1" dirty="0" smtClean="0">
                <a:solidFill>
                  <a:srgbClr val="008080"/>
                </a:solidFill>
              </a:rPr>
              <a:t>EDITION PROCEDURE</a:t>
            </a:r>
            <a:endParaRPr lang="el-GR" sz="1600" b="1" dirty="0" smtClean="0">
              <a:solidFill>
                <a:srgbClr val="008080"/>
              </a:solidFill>
            </a:endParaRPr>
          </a:p>
          <a:p>
            <a:pPr marL="0" indent="0" algn="just" eaLnBrk="1" hangingPunct="1">
              <a:spcBef>
                <a:spcPct val="0"/>
              </a:spcBef>
              <a:buFont typeface="Arial" pitchFamily="34" charset="0"/>
              <a:buBlip>
                <a:blip r:embed="rId2"/>
              </a:buBlip>
            </a:pPr>
            <a:r>
              <a:rPr lang="en-US" sz="1600" dirty="0" smtClean="0"/>
              <a:t>The necessary conditions for the issuance of the allowance are:</a:t>
            </a:r>
            <a:endParaRPr lang="el-GR" sz="1600" dirty="0" smtClean="0"/>
          </a:p>
          <a:p>
            <a:pPr marL="0" indent="0" algn="just" eaLnBrk="1" hangingPunct="1">
              <a:spcBef>
                <a:spcPct val="0"/>
              </a:spcBef>
              <a:buFont typeface="Arial" pitchFamily="34" charset="0"/>
              <a:buBlip>
                <a:blip r:embed="rId2"/>
              </a:buBlip>
            </a:pPr>
            <a:r>
              <a:rPr lang="en-US" sz="1600" dirty="0" smtClean="0"/>
              <a:t>Proof of absence of parental protection. Where appropriate:</a:t>
            </a:r>
            <a:endParaRPr lang="el-GR" sz="1600" dirty="0" smtClean="0"/>
          </a:p>
          <a:p>
            <a:pPr marL="0" indent="0" algn="just" eaLnBrk="1" hangingPunct="1">
              <a:spcBef>
                <a:spcPct val="0"/>
              </a:spcBef>
              <a:buFont typeface="Arial" pitchFamily="34" charset="0"/>
              <a:buBlip>
                <a:blip r:embed="rId2"/>
              </a:buBlip>
            </a:pPr>
            <a:r>
              <a:rPr lang="en-US" sz="1600" dirty="0" smtClean="0"/>
              <a:t>Divorce - Abandonment – Out of marriage Recognized:</a:t>
            </a:r>
            <a:endParaRPr lang="el-GR" sz="1600" dirty="0" smtClean="0"/>
          </a:p>
          <a:p>
            <a:pPr marL="800100" lvl="1" indent="-342900" algn="just" eaLnBrk="1" hangingPunct="1">
              <a:spcBef>
                <a:spcPct val="0"/>
              </a:spcBef>
              <a:buFont typeface="Calibri" pitchFamily="34" charset="0"/>
              <a:buAutoNum type="arabicParenR"/>
            </a:pPr>
            <a:r>
              <a:rPr lang="el-GR" sz="1600" dirty="0" err="1" smtClean="0"/>
              <a:t>Divorce</a:t>
            </a:r>
            <a:endParaRPr lang="el-GR" sz="1600" dirty="0" smtClean="0"/>
          </a:p>
          <a:p>
            <a:pPr marL="800100" lvl="1" indent="-342900" algn="just" eaLnBrk="1" hangingPunct="1">
              <a:spcBef>
                <a:spcPct val="0"/>
              </a:spcBef>
              <a:buFont typeface="Calibri" pitchFamily="34" charset="0"/>
              <a:buAutoNum type="arabicParenR"/>
            </a:pPr>
            <a:r>
              <a:rPr lang="en-US" sz="1600" dirty="0" smtClean="0"/>
              <a:t>Judicial Decision on Custody and sustenance or Responsible Statement of the spouse on the amount of sustenance he pays (with the authenticity of the signature signed) or attorney's attestation on marital status and sustenance</a:t>
            </a:r>
            <a:endParaRPr lang="el-GR" sz="1600" dirty="0" smtClean="0"/>
          </a:p>
          <a:p>
            <a:pPr marL="0" indent="0" algn="just" eaLnBrk="1" hangingPunct="1">
              <a:spcBef>
                <a:spcPct val="0"/>
              </a:spcBef>
              <a:buFont typeface="Arial" pitchFamily="34" charset="0"/>
              <a:buBlip>
                <a:blip r:embed="rId2"/>
              </a:buBlip>
            </a:pPr>
            <a:r>
              <a:rPr lang="en-US" sz="1600" dirty="0" smtClean="0"/>
              <a:t>ORPHANHOOD: Father's death certificate</a:t>
            </a:r>
            <a:endParaRPr lang="el-GR" sz="1600" dirty="0" smtClean="0"/>
          </a:p>
          <a:p>
            <a:pPr marL="0" indent="0" algn="just" eaLnBrk="1" hangingPunct="1">
              <a:spcBef>
                <a:spcPct val="0"/>
              </a:spcBef>
              <a:buFont typeface="Arial" pitchFamily="34" charset="0"/>
              <a:buBlip>
                <a:blip r:embed="rId2"/>
              </a:buBlip>
            </a:pPr>
            <a:r>
              <a:rPr lang="en-US" sz="1600" dirty="0" smtClean="0"/>
              <a:t>FATHER DISABILITIES: Health Committee's advice from KEPA with a disability percentage of more than 67%</a:t>
            </a:r>
            <a:endParaRPr lang="el-GR" sz="1600" dirty="0" smtClean="0"/>
          </a:p>
          <a:p>
            <a:pPr marL="0" indent="0" algn="just" eaLnBrk="1" hangingPunct="1">
              <a:spcBef>
                <a:spcPct val="0"/>
              </a:spcBef>
              <a:buFont typeface="Arial" pitchFamily="34" charset="0"/>
              <a:buBlip>
                <a:blip r:embed="rId2"/>
              </a:buBlip>
            </a:pPr>
            <a:r>
              <a:rPr lang="en-US" sz="1600" dirty="0" smtClean="0"/>
              <a:t>FATHER FAMILY: Certification from prison with probable release date</a:t>
            </a:r>
            <a:endParaRPr lang="el-GR" sz="1600" dirty="0" smtClean="0"/>
          </a:p>
          <a:p>
            <a:pPr marL="800100" lvl="1" indent="-342900" algn="just" eaLnBrk="1" hangingPunct="1">
              <a:spcBef>
                <a:spcPct val="0"/>
              </a:spcBef>
              <a:buFont typeface="Calibri" pitchFamily="34" charset="0"/>
              <a:buAutoNum type="arabicParenR"/>
            </a:pPr>
            <a:r>
              <a:rPr lang="en-US" sz="1600" dirty="0" smtClean="0"/>
              <a:t>Residence permit in force</a:t>
            </a:r>
            <a:endParaRPr lang="el-GR" sz="1600" dirty="0" smtClean="0"/>
          </a:p>
          <a:p>
            <a:pPr marL="800100" lvl="1" indent="-342900" algn="just" eaLnBrk="1" hangingPunct="1">
              <a:spcBef>
                <a:spcPct val="0"/>
              </a:spcBef>
              <a:buFont typeface="Calibri" pitchFamily="34" charset="0"/>
              <a:buAutoNum type="arabicParenR"/>
            </a:pPr>
            <a:r>
              <a:rPr lang="en-US" sz="1600" dirty="0" smtClean="0"/>
              <a:t>Tax declaration</a:t>
            </a:r>
            <a:endParaRPr lang="el-GR" sz="1600" dirty="0" smtClean="0"/>
          </a:p>
          <a:p>
            <a:pPr marL="800100" lvl="1" indent="-342900" algn="just" eaLnBrk="1" hangingPunct="1">
              <a:spcBef>
                <a:spcPct val="0"/>
              </a:spcBef>
              <a:buFont typeface="Calibri" pitchFamily="34" charset="0"/>
              <a:buAutoNum type="arabicParenR"/>
            </a:pPr>
            <a:r>
              <a:rPr lang="en-US" sz="1600" dirty="0" smtClean="0"/>
              <a:t>Proof of permanent residence</a:t>
            </a:r>
            <a:endParaRPr lang="el-GR" sz="1600" dirty="0" smtClean="0"/>
          </a:p>
          <a:p>
            <a:pPr marL="800100" lvl="1" indent="-342900" algn="just" eaLnBrk="1" hangingPunct="1">
              <a:spcBef>
                <a:spcPct val="0"/>
              </a:spcBef>
              <a:buFont typeface="Calibri" pitchFamily="34" charset="0"/>
              <a:buAutoNum type="arabicParenR"/>
            </a:pPr>
            <a:r>
              <a:rPr lang="en-US" sz="1600" dirty="0" smtClean="0"/>
              <a:t>Bank account</a:t>
            </a:r>
            <a:endParaRPr lang="el-GR" sz="1600" dirty="0" smtClean="0"/>
          </a:p>
          <a:p>
            <a:pPr marL="800100" lvl="1" indent="-342900" algn="just" eaLnBrk="1" hangingPunct="1">
              <a:spcBef>
                <a:spcPct val="0"/>
              </a:spcBef>
              <a:buFont typeface="Calibri" pitchFamily="34" charset="0"/>
              <a:buAutoNum type="arabicParenR"/>
            </a:pPr>
            <a:r>
              <a:rPr lang="en-US" sz="1600" dirty="0" smtClean="0"/>
              <a:t>Unemployment card or employer's statement with monthly net earnings</a:t>
            </a:r>
            <a:endParaRPr lang="el-GR" sz="1600" dirty="0" smtClean="0"/>
          </a:p>
          <a:p>
            <a:pPr marL="0" indent="0" algn="just" eaLnBrk="1" hangingPunct="1">
              <a:spcBef>
                <a:spcPct val="0"/>
              </a:spcBef>
            </a:pPr>
            <a:endParaRPr lang="el-GR" sz="1600" dirty="0" smtClean="0"/>
          </a:p>
        </p:txBody>
      </p:sp>
      <p:pic>
        <p:nvPicPr>
          <p:cNvPr id="154627" name="3 - Εικόνα" descr="Εικόνα2.png"/>
          <p:cNvPicPr>
            <a:picLocks noChangeAspect="1"/>
          </p:cNvPicPr>
          <p:nvPr/>
        </p:nvPicPr>
        <p:blipFill>
          <a:blip r:embed="rId3"/>
          <a:srcRect/>
          <a:stretch>
            <a:fillRect/>
          </a:stretch>
        </p:blipFill>
        <p:spPr bwMode="auto">
          <a:xfrm>
            <a:off x="957263" y="6530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smtClean="0"/>
              <a:t>APPENDIX I</a:t>
            </a:r>
            <a:endParaRPr lang="el-GR" b="1" dirty="0"/>
          </a:p>
        </p:txBody>
      </p:sp>
      <p:sp>
        <p:nvSpPr>
          <p:cNvPr id="3" name="2 - Θέση περιεχομένου"/>
          <p:cNvSpPr>
            <a:spLocks noGrp="1"/>
          </p:cNvSpPr>
          <p:nvPr>
            <p:ph idx="1"/>
          </p:nvPr>
        </p:nvSpPr>
        <p:spPr/>
        <p:txBody>
          <a:bodyPr/>
          <a:lstStyle/>
          <a:p>
            <a:r>
              <a:rPr lang="en-US" b="1" dirty="0" smtClean="0"/>
              <a:t>Leading Cases of the European Court of Human Rights (</a:t>
            </a:r>
            <a:r>
              <a:rPr lang="en-US" b="1" dirty="0" err="1" smtClean="0"/>
              <a:t>ECtHR</a:t>
            </a:r>
            <a:r>
              <a:rPr lang="en-US" b="1" dirty="0" smtClean="0"/>
              <a:t>)</a:t>
            </a:r>
            <a:endParaRPr lang="el-GR"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97456" y="316735"/>
            <a:ext cx="8229600" cy="826265"/>
          </a:xfrm>
        </p:spPr>
        <p:txBody>
          <a:bodyPr/>
          <a:lstStyle/>
          <a:p>
            <a:r>
              <a:rPr lang="en-US" sz="2400" b="1" dirty="0" smtClean="0"/>
              <a:t>M.S.S. v. Belgium and Greece (2011):</a:t>
            </a:r>
            <a:endParaRPr lang="el-GR" sz="2400" b="1" dirty="0"/>
          </a:p>
        </p:txBody>
      </p:sp>
      <p:sp>
        <p:nvSpPr>
          <p:cNvPr id="3" name="2 - Θέση περιεχομένου"/>
          <p:cNvSpPr>
            <a:spLocks noGrp="1"/>
          </p:cNvSpPr>
          <p:nvPr>
            <p:ph idx="1"/>
          </p:nvPr>
        </p:nvSpPr>
        <p:spPr>
          <a:xfrm>
            <a:off x="165254" y="1143000"/>
            <a:ext cx="8361802" cy="5440362"/>
          </a:xfrm>
        </p:spPr>
        <p:txBody>
          <a:bodyPr/>
          <a:lstStyle/>
          <a:p>
            <a:pPr algn="just" eaLnBrk="1" hangingPunct="1"/>
            <a:r>
              <a:rPr lang="en-US" sz="2000" dirty="0" smtClean="0"/>
              <a:t>The </a:t>
            </a:r>
            <a:r>
              <a:rPr lang="en-US" sz="2000" dirty="0" err="1" smtClean="0"/>
              <a:t>ECtHR</a:t>
            </a:r>
            <a:r>
              <a:rPr lang="en-US" sz="2000" dirty="0" smtClean="0"/>
              <a:t> held that Greece and Belgium violated three articles of the European Convention of Human Rights and Fundamental Freedoms pertaining to right to life, prohibition of inhuman and degrading treatment, and right to an effective remedy.</a:t>
            </a:r>
          </a:p>
          <a:p>
            <a:pPr algn="just" eaLnBrk="1" hangingPunct="1"/>
            <a:r>
              <a:rPr lang="en-US" sz="2000" dirty="0" smtClean="0"/>
              <a:t>The applicant in this case, an Afghan national, was an interpreter for air force troops in Kabul who fled his country in 2008 and entered the EU via Greece. He later moved to Belgium, where he filed an application for asylum. Belgium, in applying the criteria established by the EC "Dublin II" Regulation, which requires that the first EU Member State that an asylum seeker enters becomes responsible for granting asylum, forwarded the application to the Greek authorities.</a:t>
            </a:r>
          </a:p>
          <a:p>
            <a:endParaRPr lang="el-GR"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 y="1600200"/>
            <a:ext cx="8172450" cy="3638550"/>
          </a:xfrm>
        </p:spPr>
        <p:txBody>
          <a:bodyPr>
            <a:normAutofit/>
          </a:bodyPr>
          <a:lstStyle/>
          <a:p>
            <a:pPr algn="just" eaLnBrk="1" hangingPunct="1">
              <a:buFont typeface="Arial" pitchFamily="34" charset="0"/>
              <a:buBlip>
                <a:blip r:embed="rId2"/>
              </a:buBlip>
            </a:pPr>
            <a:r>
              <a:rPr lang="el-GR" sz="1600" b="1" smtClean="0">
                <a:solidFill>
                  <a:srgbClr val="0070C0"/>
                </a:solidFill>
              </a:rPr>
              <a:t>Family Reunification: </a:t>
            </a:r>
            <a:r>
              <a:rPr lang="el-GR" sz="1600" smtClean="0"/>
              <a:t>The process of bringing together families, particularly children and elderly dependents with previous care-providers for the purpose of establishing or re-establishing long-term care. Separation of families occurs most often during armed conflicts or massive displacements of people. </a:t>
            </a:r>
            <a:endParaRPr lang="en-US" sz="1600" smtClean="0"/>
          </a:p>
          <a:p>
            <a:pPr algn="just" eaLnBrk="1" hangingPunct="1">
              <a:buFont typeface="Arial" pitchFamily="34" charset="0"/>
              <a:buBlip>
                <a:blip r:embed="rId2"/>
              </a:buBlip>
            </a:pPr>
            <a:endParaRPr lang="el-GR" sz="1600" smtClean="0"/>
          </a:p>
          <a:p>
            <a:pPr algn="just" eaLnBrk="1" hangingPunct="1">
              <a:buFont typeface="Arial" pitchFamily="34" charset="0"/>
              <a:buBlip>
                <a:blip r:embed="rId2"/>
              </a:buBlip>
            </a:pPr>
            <a:r>
              <a:rPr lang="el-GR" sz="1600" b="1" smtClean="0">
                <a:solidFill>
                  <a:srgbClr val="0070C0"/>
                </a:solidFill>
              </a:rPr>
              <a:t>International Protection: </a:t>
            </a:r>
            <a:r>
              <a:rPr lang="el-GR" sz="1600" smtClean="0"/>
              <a:t>The actions by the international community on the basis of international law, aimed at protecting the fundamental rights of a specific category of persons outside their countries of origin, who lack the national protection of their own countries.</a:t>
            </a:r>
          </a:p>
          <a:p>
            <a:pPr algn="just" eaLnBrk="1" hangingPunct="1">
              <a:buFont typeface="Arial" pitchFamily="34" charset="0"/>
              <a:buNone/>
            </a:pPr>
            <a:endParaRPr lang="el-GR" sz="1600" smtClean="0"/>
          </a:p>
          <a:p>
            <a:pPr algn="just" eaLnBrk="1" hangingPunct="1">
              <a:buFont typeface="Arial" pitchFamily="34" charset="0"/>
              <a:buBlip>
                <a:blip r:embed="rId2"/>
              </a:buBlip>
            </a:pPr>
            <a:r>
              <a:rPr lang="el-GR" sz="1600" b="1" smtClean="0">
                <a:solidFill>
                  <a:srgbClr val="0070C0"/>
                </a:solidFill>
              </a:rPr>
              <a:t>International Refugee Law: </a:t>
            </a:r>
            <a:r>
              <a:rPr lang="el-GR" sz="1600" smtClean="0"/>
              <a:t>The body of customary international law and international instruments that establishes standards for refugee protection. The cornerstone of refugee law is the 1951 Convention and its 1967 Protocol relating to the Status of Refugees.</a:t>
            </a:r>
          </a:p>
          <a:p>
            <a:pPr eaLnBrk="1" hangingPunct="1">
              <a:buFont typeface="Arial" pitchFamily="34" charset="0"/>
              <a:buBlip>
                <a:blip r:embed="rId2"/>
              </a:buBlip>
            </a:pPr>
            <a:endParaRPr lang="en-US" sz="1600" smtClean="0"/>
          </a:p>
        </p:txBody>
      </p:sp>
      <p:sp>
        <p:nvSpPr>
          <p:cNvPr id="4" name="Title 1"/>
          <p:cNvSpPr>
            <a:spLocks noGrp="1"/>
          </p:cNvSpPr>
          <p:nvPr>
            <p:ph type="title"/>
          </p:nvPr>
        </p:nvSpPr>
        <p:spPr>
          <a:xfrm>
            <a:off x="180975" y="1057275"/>
            <a:ext cx="6086475" cy="609600"/>
          </a:xfrm>
        </p:spPr>
        <p:txBody>
          <a:bodyPr rtlCol="0">
            <a:normAutofit/>
          </a:bodyPr>
          <a:lstStyle/>
          <a:p>
            <a:pPr algn="l" eaLnBrk="1" fontAlgn="auto" hangingPunct="1">
              <a:spcAft>
                <a:spcPts val="0"/>
              </a:spcAft>
              <a:defRPr/>
            </a:pPr>
            <a:r>
              <a:rPr lang="en-US" sz="2000" b="1" dirty="0" smtClean="0">
                <a:solidFill>
                  <a:schemeClr val="accent2">
                    <a:lumMod val="75000"/>
                  </a:schemeClr>
                </a:solidFill>
                <a:ea typeface="+mj-ea"/>
                <a:cs typeface="+mj-cs"/>
              </a:rPr>
              <a:t>Basic Definitions (3)</a:t>
            </a:r>
            <a:endParaRPr lang="en-US" sz="2000" b="1" dirty="0">
              <a:solidFill>
                <a:schemeClr val="accent2">
                  <a:lumMod val="75000"/>
                </a:schemeClr>
              </a:solidFill>
              <a:ea typeface="+mj-ea"/>
              <a:cs typeface="+mj-cs"/>
            </a:endParaRPr>
          </a:p>
        </p:txBody>
      </p:sp>
      <p:pic>
        <p:nvPicPr>
          <p:cNvPr id="28675" name="Picture 27"/>
          <p:cNvPicPr>
            <a:picLocks noChangeAspect="1" noChangeArrowheads="1"/>
          </p:cNvPicPr>
          <p:nvPr/>
        </p:nvPicPr>
        <p:blipFill>
          <a:blip r:embed="rId3"/>
          <a:srcRect/>
          <a:stretch>
            <a:fillRect/>
          </a:stretch>
        </p:blipFill>
        <p:spPr bwMode="auto">
          <a:xfrm>
            <a:off x="1028700" y="6477000"/>
            <a:ext cx="6648450" cy="236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2800" b="1" dirty="0" smtClean="0"/>
              <a:t>M.S.S. v. Belgium and Greece (continued)</a:t>
            </a:r>
            <a:endParaRPr lang="el-GR" sz="2800" b="1" dirty="0"/>
          </a:p>
        </p:txBody>
      </p:sp>
      <p:sp>
        <p:nvSpPr>
          <p:cNvPr id="3" name="2 - Θέση περιεχομένου"/>
          <p:cNvSpPr>
            <a:spLocks noGrp="1"/>
          </p:cNvSpPr>
          <p:nvPr>
            <p:ph idx="1"/>
          </p:nvPr>
        </p:nvSpPr>
        <p:spPr>
          <a:xfrm>
            <a:off x="209320" y="1600200"/>
            <a:ext cx="8251634" cy="4932802"/>
          </a:xfrm>
        </p:spPr>
        <p:txBody>
          <a:bodyPr/>
          <a:lstStyle/>
          <a:p>
            <a:pPr algn="just"/>
            <a:r>
              <a:rPr lang="en-US" sz="2000" dirty="0" smtClean="0"/>
              <a:t>The Afghan national protested, claiming that the detention facilities were appalling in Greece and that he was likely to be sent back to his country without examination of the merits of his case. He had argued that his life was threatened should he be returned to Afghanistan. In 2009, the applicant was sent to Greece and was immediately taken to a detention center. He was released several days later and became homeless. The applicant filed an application to the </a:t>
            </a:r>
            <a:r>
              <a:rPr lang="en-US" sz="2000" dirty="0" err="1" smtClean="0"/>
              <a:t>ECtHR</a:t>
            </a:r>
            <a:r>
              <a:rPr lang="en-US" sz="2000" dirty="0" smtClean="0"/>
              <a:t>, arguing that Belgium exposed him to the danger of inhuman and degrading treatment by sending him to Greece, where he faced deportation without a proper hearing of his case. He also claimed that Belgium lacked a proper remedy for asylum seekers whose initial applications were rejected.</a:t>
            </a:r>
          </a:p>
          <a:p>
            <a:endParaRPr lang="el-GR" sz="2400" dirty="0"/>
          </a:p>
        </p:txBody>
      </p:sp>
      <p:pic>
        <p:nvPicPr>
          <p:cNvPr id="4" name="4 - Εικόνα" descr="Εικόνα2.png"/>
          <p:cNvPicPr>
            <a:picLocks noChangeAspect="1"/>
          </p:cNvPicPr>
          <p:nvPr/>
        </p:nvPicPr>
        <p:blipFill>
          <a:blip r:embed="rId2"/>
          <a:srcRect/>
          <a:stretch>
            <a:fillRect/>
          </a:stretch>
        </p:blipFill>
        <p:spPr bwMode="auto">
          <a:xfrm>
            <a:off x="949325" y="6532562"/>
            <a:ext cx="6654800" cy="244475"/>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2800" b="1" dirty="0" smtClean="0"/>
              <a:t>M.S.S. v. Belgium and Greece (continued)</a:t>
            </a:r>
            <a:endParaRPr lang="el-GR" sz="2800" dirty="0"/>
          </a:p>
        </p:txBody>
      </p:sp>
      <p:sp>
        <p:nvSpPr>
          <p:cNvPr id="3" name="2 - Θέση περιεχομένου"/>
          <p:cNvSpPr>
            <a:spLocks noGrp="1"/>
          </p:cNvSpPr>
          <p:nvPr>
            <p:ph idx="1"/>
          </p:nvPr>
        </p:nvSpPr>
        <p:spPr>
          <a:xfrm>
            <a:off x="0" y="1600200"/>
            <a:ext cx="8372819" cy="5065005"/>
          </a:xfrm>
        </p:spPr>
        <p:txBody>
          <a:bodyPr/>
          <a:lstStyle/>
          <a:p>
            <a:pPr marL="274320" indent="-274320" algn="just" eaLnBrk="1" fontAlgn="auto" hangingPunct="1">
              <a:spcAft>
                <a:spcPts val="0"/>
              </a:spcAft>
              <a:buFont typeface="Wingdings 2"/>
              <a:buChar char=""/>
              <a:defRPr/>
            </a:pPr>
            <a:r>
              <a:rPr lang="en-US" sz="1800" dirty="0" smtClean="0"/>
              <a:t>The </a:t>
            </a:r>
            <a:r>
              <a:rPr lang="en-US" sz="1800" dirty="0" err="1" smtClean="0"/>
              <a:t>ECtHR</a:t>
            </a:r>
            <a:r>
              <a:rPr lang="en-US" sz="1800" dirty="0" smtClean="0"/>
              <a:t>, in finding for the Afghan national, imposed fines of €6,000 (about US$8,172) on Greece and €30,000 on Belgium. It upheld that inhumane treatment is degrading “when it humiliates or debases an individual showing  a lack of respect for, or diminishes his or her human dignity…”.</a:t>
            </a:r>
          </a:p>
          <a:p>
            <a:pPr marL="274320" indent="-274320" algn="just" eaLnBrk="1" fontAlgn="auto" hangingPunct="1">
              <a:spcAft>
                <a:spcPts val="0"/>
              </a:spcAft>
              <a:buFont typeface="Wingdings 2"/>
              <a:buChar char=""/>
              <a:defRPr/>
            </a:pPr>
            <a:r>
              <a:rPr lang="en-US" sz="1800" dirty="0" smtClean="0"/>
              <a:t>Meanwhile, on January 18, 2011, Greece, in an effort to deal with the country's tremendous influx of asylum seekers and the socio-economic and human rights issues that have been generated, adopted a Law on Establishing a New Asylum Unit and Service of First Reception, in order to harmonize its legislation with Directive 2008/115/EC on Common Standards and Procedures in Member States for Returning Illegally Staying Third Country Nationals</a:t>
            </a:r>
          </a:p>
          <a:p>
            <a:pPr marL="274320" indent="-274320" algn="just" eaLnBrk="1" fontAlgn="auto" hangingPunct="1">
              <a:spcAft>
                <a:spcPts val="0"/>
              </a:spcAft>
              <a:buFont typeface="Wingdings 2"/>
              <a:buChar char=""/>
              <a:defRPr/>
            </a:pPr>
            <a:r>
              <a:rPr lang="en-US" sz="1800" dirty="0" smtClean="0"/>
              <a:t>This Law removed the asylum procedure from the ambit of the police and assigned it to a new, independent authority, called the Asylum Unit, under the Ministry for the Protection of Citizens. This unit became responsible for the application and implementation of asylum procedures and other forms of international protection for foreigners and stateless persons. The Law also created a service to examine appeals against rejections of asylum applications by the Asylum Unit.</a:t>
            </a:r>
          </a:p>
          <a:p>
            <a:endParaRPr lang="el-GR"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2800" b="1" dirty="0" smtClean="0"/>
              <a:t/>
            </a:r>
            <a:br>
              <a:rPr lang="en-US" sz="2800" b="1" dirty="0" smtClean="0"/>
            </a:br>
            <a:r>
              <a:rPr lang="en-US" sz="2800" b="1" dirty="0" smtClean="0"/>
              <a:t/>
            </a:r>
            <a:br>
              <a:rPr lang="en-US" sz="2800" b="1" dirty="0" smtClean="0"/>
            </a:br>
            <a:r>
              <a:rPr lang="en-US" sz="2800" b="1" dirty="0" smtClean="0"/>
              <a:t>Case </a:t>
            </a:r>
            <a:r>
              <a:rPr lang="en-US" sz="2800" b="1" dirty="0" err="1" smtClean="0"/>
              <a:t>Sharifi</a:t>
            </a:r>
            <a:r>
              <a:rPr lang="en-US" sz="2800" b="1" dirty="0" smtClean="0"/>
              <a:t> and Others v. Italy and Greece (2014):</a:t>
            </a:r>
            <a:r>
              <a:rPr lang="en-US" b="1" dirty="0" smtClean="0"/>
              <a:t/>
            </a:r>
            <a:br>
              <a:rPr lang="en-US" b="1" dirty="0" smtClean="0"/>
            </a:br>
            <a:endParaRPr lang="el-GR" dirty="0"/>
          </a:p>
        </p:txBody>
      </p:sp>
      <p:sp>
        <p:nvSpPr>
          <p:cNvPr id="3" name="2 - Θέση περιεχομένου"/>
          <p:cNvSpPr>
            <a:spLocks noGrp="1"/>
          </p:cNvSpPr>
          <p:nvPr>
            <p:ph idx="1"/>
          </p:nvPr>
        </p:nvSpPr>
        <p:spPr>
          <a:xfrm>
            <a:off x="187287" y="1600200"/>
            <a:ext cx="8240617" cy="4525963"/>
          </a:xfrm>
        </p:spPr>
        <p:txBody>
          <a:bodyPr/>
          <a:lstStyle/>
          <a:p>
            <a:pPr algn="just"/>
            <a:r>
              <a:rPr lang="en-US" sz="2800" dirty="0" smtClean="0"/>
              <a:t>The case concerned 32 Afghan nationals, two Sudanese nationals and one Eritrean national, who alleged, in particular that they had entered Italy illegally from Greece and been returned to that country immediately, with the fear of subsequent deportation to their respective countries of origin, where they faced the risk of death, torture or inhuman or degrading treatment.</a:t>
            </a:r>
          </a:p>
          <a:p>
            <a:endParaRPr lang="el-GR"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2400" b="1" dirty="0" err="1" smtClean="0"/>
              <a:t>Sharifi</a:t>
            </a:r>
            <a:r>
              <a:rPr lang="en-US" sz="2400" b="1" dirty="0" smtClean="0"/>
              <a:t> and Others v. Italy and Greece (continued)</a:t>
            </a:r>
            <a:endParaRPr lang="el-GR" sz="2400" b="1" dirty="0"/>
          </a:p>
        </p:txBody>
      </p:sp>
      <p:sp>
        <p:nvSpPr>
          <p:cNvPr id="3" name="2 - Θέση περιεχομένου"/>
          <p:cNvSpPr>
            <a:spLocks noGrp="1"/>
          </p:cNvSpPr>
          <p:nvPr>
            <p:ph idx="1"/>
          </p:nvPr>
        </p:nvSpPr>
        <p:spPr>
          <a:xfrm>
            <a:off x="0" y="1145754"/>
            <a:ext cx="8499512" cy="7094863"/>
          </a:xfrm>
        </p:spPr>
        <p:txBody>
          <a:bodyPr/>
          <a:lstStyle/>
          <a:p>
            <a:pPr algn="just"/>
            <a:r>
              <a:rPr lang="en-US" sz="1800" dirty="0" smtClean="0"/>
              <a:t>The </a:t>
            </a:r>
            <a:r>
              <a:rPr lang="en-US" sz="1800" dirty="0" err="1" smtClean="0"/>
              <a:t>ECtHR</a:t>
            </a:r>
            <a:r>
              <a:rPr lang="en-US" sz="1800" dirty="0" smtClean="0"/>
              <a:t> held, by a majority, concerning four of the applicants, who had maintained regular contact with their lawyer that there had been:</a:t>
            </a:r>
            <a:endParaRPr lang="el-GR" sz="1800" dirty="0" smtClean="0"/>
          </a:p>
          <a:p>
            <a:pPr algn="just"/>
            <a:r>
              <a:rPr lang="en-US" sz="1800" dirty="0" smtClean="0"/>
              <a:t>a violation by Greece of Article 13 (right to an effective remedy) combined with Article 3 (prohibition of inhuman or regarding treatment) of the European Convention on Human Rights on account of the lack of access to the asylum procedure for the above-named applicants and the risk of deportation to Afghanistan, where they were likely to be subjected to ill-treatment; </a:t>
            </a:r>
          </a:p>
          <a:p>
            <a:pPr algn="just"/>
            <a:r>
              <a:rPr lang="en-US" sz="1800" dirty="0" smtClean="0"/>
              <a:t>a violation by Italy of Article 4 of Protocol No. 4 (prohibition of collective expulsion of aliens); a violation by Italy of Article 3, as the Italian authorities, by returning these applicants to Greece, had exposed them to the risks arising from the shortcomings in that country’s asylum procedure; and, a violation by Italy of Article 13 combined with Article 3 of the Convention and Article 4 of Protocol No. 4 on account of the lack of access to the asylum procedure or to any other remedy in the port of </a:t>
            </a:r>
            <a:r>
              <a:rPr lang="en-US" sz="1800" dirty="0" err="1" smtClean="0"/>
              <a:t>Ancona</a:t>
            </a:r>
            <a:r>
              <a:rPr lang="en-US" sz="1800" dirty="0" smtClean="0"/>
              <a:t>.</a:t>
            </a:r>
            <a:endParaRPr lang="el-GR" sz="1800" dirty="0" smtClean="0"/>
          </a:p>
          <a:p>
            <a:endParaRPr lang="el-GR" sz="2000" dirty="0" smtClean="0"/>
          </a:p>
          <a:p>
            <a:endParaRPr lang="el-GR" sz="2000"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2400" b="1" dirty="0" err="1" smtClean="0"/>
              <a:t>Sharifi</a:t>
            </a:r>
            <a:r>
              <a:rPr lang="en-US" sz="2400" b="1" dirty="0" smtClean="0"/>
              <a:t> and Others v. Italy and Greece (continued)</a:t>
            </a:r>
            <a:endParaRPr lang="el-GR" sz="2400" dirty="0"/>
          </a:p>
        </p:txBody>
      </p:sp>
      <p:sp>
        <p:nvSpPr>
          <p:cNvPr id="3" name="2 - Θέση περιεχομένου"/>
          <p:cNvSpPr>
            <a:spLocks noGrp="1"/>
          </p:cNvSpPr>
          <p:nvPr>
            <p:ph idx="1"/>
          </p:nvPr>
        </p:nvSpPr>
        <p:spPr>
          <a:xfrm>
            <a:off x="457200" y="1600200"/>
            <a:ext cx="7937653" cy="4921786"/>
          </a:xfrm>
        </p:spPr>
        <p:txBody>
          <a:bodyPr/>
          <a:lstStyle/>
          <a:p>
            <a:pPr algn="just"/>
            <a:r>
              <a:rPr lang="en-US" sz="2400" dirty="0" smtClean="0"/>
              <a:t>The </a:t>
            </a:r>
            <a:r>
              <a:rPr lang="en-US" sz="2400" dirty="0" err="1" smtClean="0"/>
              <a:t>ECtHR</a:t>
            </a:r>
            <a:r>
              <a:rPr lang="en-US" sz="2400" dirty="0" smtClean="0"/>
              <a:t> reiterated that the Dublin system – which serves to determine which European Union Member State is responsible for examining an asylum application lodged in one of the Member States by a third-country national – must be applied in a manner compatible with the Convention: no form of collective and indiscriminate returns could be justified by reference to that system, and it was for the State carrying out the return to ensure that the destination country offered sufficient guarantees in the application of its asylum policy to prevent the person concerned being removed to his country of origin without an assessment of the risks faced.</a:t>
            </a:r>
            <a:endParaRPr lang="el-GR" sz="2400" dirty="0" smtClean="0"/>
          </a:p>
          <a:p>
            <a:pPr algn="just"/>
            <a:endParaRPr lang="el-GR"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smtClean="0"/>
              <a:t>APPENDIX II</a:t>
            </a:r>
            <a:endParaRPr lang="el-GR" b="1" dirty="0"/>
          </a:p>
        </p:txBody>
      </p:sp>
      <p:sp>
        <p:nvSpPr>
          <p:cNvPr id="3" name="2 - Θέση περιεχομένου"/>
          <p:cNvSpPr>
            <a:spLocks noGrp="1"/>
          </p:cNvSpPr>
          <p:nvPr>
            <p:ph idx="1"/>
          </p:nvPr>
        </p:nvSpPr>
        <p:spPr/>
        <p:txBody>
          <a:bodyPr/>
          <a:lstStyle/>
          <a:p>
            <a:r>
              <a:rPr lang="en-US" b="1" dirty="0" smtClean="0"/>
              <a:t>Leading cases of the Court of Justice of the European Union (CJEU)</a:t>
            </a:r>
            <a:endParaRPr lang="el-GR"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2400" b="1" dirty="0" smtClean="0"/>
              <a:t>Leading cases of the Court of the European Union (CJEU)</a:t>
            </a:r>
            <a:endParaRPr lang="el-GR" sz="2400" b="1" dirty="0"/>
          </a:p>
        </p:txBody>
      </p:sp>
      <p:sp>
        <p:nvSpPr>
          <p:cNvPr id="3" name="2 - Θέση περιεχομένου"/>
          <p:cNvSpPr>
            <a:spLocks noGrp="1"/>
          </p:cNvSpPr>
          <p:nvPr>
            <p:ph idx="1"/>
          </p:nvPr>
        </p:nvSpPr>
        <p:spPr>
          <a:xfrm>
            <a:off x="165253" y="1417638"/>
            <a:ext cx="8229600" cy="5104348"/>
          </a:xfrm>
        </p:spPr>
        <p:txBody>
          <a:bodyPr/>
          <a:lstStyle/>
          <a:p>
            <a:pPr algn="just"/>
            <a:r>
              <a:rPr lang="en-US" b="1" dirty="0" smtClean="0"/>
              <a:t>NS case (C-411/10)</a:t>
            </a:r>
            <a:r>
              <a:rPr lang="en-US" dirty="0" smtClean="0"/>
              <a:t/>
            </a:r>
            <a:br>
              <a:rPr lang="en-US" dirty="0" smtClean="0"/>
            </a:br>
            <a:r>
              <a:rPr lang="en-US" sz="2000" dirty="0" smtClean="0"/>
              <a:t>This case concerned an Afghan national who came to the UK after travelling via Greece. He was arrested in Greece in 2008 but did not make an asylum claim there. He was released from detention in Greece and ordered to leave the country and later was arrested by the police and expelled to Turkey where he was detained for 2 months in appalling conditions. He escaped detention in Turkey and came to the UK where he claimed asylum. He was subsequently placed in a Dublin II procedure and the UK issued a transfer decision with respect to Greece. The applicant requested the Secretary of State to accept responsibility for examining his asylum claim on the ground that there was a risk that his fundamental rights under EU law, the ECHR and/or Geneva Convention would be breached if he returned to Greece. This was refused and judicial review was sought whereby the Court of appeal then requested a preliminary reference to the CJEU. </a:t>
            </a:r>
          </a:p>
          <a:p>
            <a:endParaRPr lang="el-GR" sz="2000"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2800" b="1" dirty="0" smtClean="0"/>
              <a:t>NS case (continued</a:t>
            </a:r>
            <a:r>
              <a:rPr lang="en-US" sz="2800" dirty="0"/>
              <a:t>)</a:t>
            </a:r>
            <a:endParaRPr lang="el-GR" sz="2800" dirty="0"/>
          </a:p>
        </p:txBody>
      </p:sp>
      <p:sp>
        <p:nvSpPr>
          <p:cNvPr id="3" name="2 - Θέση περιεχομένου"/>
          <p:cNvSpPr>
            <a:spLocks noGrp="1"/>
          </p:cNvSpPr>
          <p:nvPr>
            <p:ph idx="1"/>
          </p:nvPr>
        </p:nvSpPr>
        <p:spPr>
          <a:xfrm>
            <a:off x="67733" y="1451505"/>
            <a:ext cx="8229600" cy="4525963"/>
          </a:xfrm>
        </p:spPr>
        <p:txBody>
          <a:bodyPr/>
          <a:lstStyle/>
          <a:p>
            <a:pPr algn="just"/>
            <a:r>
              <a:rPr lang="en-US" sz="2400" dirty="0" smtClean="0"/>
              <a:t>CJEU: Article 4 of the Charter of Fundamental Rights of the European Union must be interpreted as meaning that the Member States, including the national courts, may not transfer an asylum seeker to the ‘Member State responsible’ within the meaning of Regulation No 343/2003 where they cannot be unaware that systemic deficiencies in the asylum procedure and in the reception conditions of asylum seekers in that Member State amount to substantial grounds for believing that the asylum seeker would face a real risk of being subjected to inhuman or degrading treatment within the meaning of that provision.</a:t>
            </a:r>
          </a:p>
          <a:p>
            <a:endParaRPr lang="el-GR" sz="2400"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2800" b="1" dirty="0" smtClean="0"/>
              <a:t>NS case (continued)</a:t>
            </a:r>
            <a:endParaRPr lang="el-GR" sz="2800" b="1" dirty="0"/>
          </a:p>
        </p:txBody>
      </p:sp>
      <p:sp>
        <p:nvSpPr>
          <p:cNvPr id="3" name="2 - Θέση περιεχομένου"/>
          <p:cNvSpPr>
            <a:spLocks noGrp="1"/>
          </p:cNvSpPr>
          <p:nvPr>
            <p:ph idx="1"/>
          </p:nvPr>
        </p:nvSpPr>
        <p:spPr>
          <a:xfrm>
            <a:off x="24685" y="1600200"/>
            <a:ext cx="8334261" cy="4866701"/>
          </a:xfrm>
        </p:spPr>
        <p:txBody>
          <a:bodyPr/>
          <a:lstStyle/>
          <a:p>
            <a:pPr algn="just"/>
            <a:r>
              <a:rPr lang="en-US" sz="2800" dirty="0" smtClean="0"/>
              <a:t>The </a:t>
            </a:r>
            <a:r>
              <a:rPr lang="en-US" sz="2400" dirty="0" smtClean="0"/>
              <a:t>Dublin III Recast Regulation 604/2013 has incorporated the NS case wording into recast Article 3(2) whereby </a:t>
            </a:r>
            <a:r>
              <a:rPr lang="en-US" sz="2400" i="1" dirty="0" smtClean="0"/>
              <a:t>“Where it is impossible to transfer an application to the Member State primarily designated as responsible because there are substantial grounds for believing that there are systemic flaws in the asylum procedure and in the reception conditions for applicants in that Member State, resulting in a risk of inhuman or degrading treatment within the meaning of Article 4 of the Charter, the determining Member State shall continue to examine the criteria set out in Chapter III in order to establish whether another Member State can be designated as responsible”.</a:t>
            </a:r>
            <a:endParaRPr lang="en-US" sz="2400" dirty="0" smtClean="0"/>
          </a:p>
          <a:p>
            <a:endParaRPr lang="el-GR"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38130" y="274638"/>
            <a:ext cx="7210540" cy="617728"/>
          </a:xfrm>
        </p:spPr>
        <p:txBody>
          <a:bodyPr/>
          <a:lstStyle/>
          <a:p>
            <a:r>
              <a:rPr lang="en-US" sz="2800" b="1" dirty="0" smtClean="0"/>
              <a:t>Sexual Orientation Cases</a:t>
            </a:r>
            <a:endParaRPr lang="el-GR" sz="2800" dirty="0"/>
          </a:p>
        </p:txBody>
      </p:sp>
      <p:sp>
        <p:nvSpPr>
          <p:cNvPr id="3" name="2 - Θέση περιεχομένου"/>
          <p:cNvSpPr>
            <a:spLocks noGrp="1"/>
          </p:cNvSpPr>
          <p:nvPr>
            <p:ph idx="1"/>
          </p:nvPr>
        </p:nvSpPr>
        <p:spPr>
          <a:xfrm>
            <a:off x="0" y="892366"/>
            <a:ext cx="8427904" cy="5831461"/>
          </a:xfrm>
        </p:spPr>
        <p:txBody>
          <a:bodyPr/>
          <a:lstStyle/>
          <a:p>
            <a:r>
              <a:rPr lang="en-US" sz="2300" dirty="0" smtClean="0"/>
              <a:t>That a particular social group, which is entitled to international protection, may be a group whose members have a common characteristic, such as sexual orientation, has been clarified by the CJEU already in its judgment in Joined Cases X, Y and Z (</a:t>
            </a:r>
            <a:r>
              <a:rPr lang="el-GR" sz="2300" dirty="0" smtClean="0"/>
              <a:t>C-199</a:t>
            </a:r>
            <a:r>
              <a:rPr lang="en-US" sz="2300" dirty="0" smtClean="0"/>
              <a:t>-201</a:t>
            </a:r>
            <a:r>
              <a:rPr lang="el-GR" sz="2300" dirty="0" smtClean="0"/>
              <a:t>/12</a:t>
            </a:r>
            <a:r>
              <a:rPr lang="en-US" sz="2300" dirty="0" smtClean="0"/>
              <a:t>) . In its judgment in Joined Cases A, B and C (C-148-150/13), the CJEU clarified the conditions under which national authorities can assess the reliability of asylum seekers as regards their sexual orientation. Concerning the possibility for the national authorities to accept as admissible evidence of homosexuality, the submission of the applicants to "tests" in order to prove their homosexuality, or even the voluntary production of evidence such as video footage of their sexual intercourse, the CJEU emphasized that the evidence in question is not necessarily probative, and may further undermine human dignity, the respect of which is enshrined in the Charter of Fundamental Rights of the EU.</a:t>
            </a:r>
            <a:endParaRPr lang="el-GR" sz="2300"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 y="1600200"/>
            <a:ext cx="8143875" cy="3771900"/>
          </a:xfrm>
        </p:spPr>
        <p:txBody>
          <a:bodyPr>
            <a:normAutofit/>
          </a:bodyPr>
          <a:lstStyle/>
          <a:p>
            <a:pPr algn="just" eaLnBrk="1" hangingPunct="1">
              <a:buFont typeface="Arial" pitchFamily="34" charset="0"/>
              <a:buBlip>
                <a:blip r:embed="rId2"/>
              </a:buBlip>
            </a:pPr>
            <a:r>
              <a:rPr lang="el-GR" sz="1600" b="1" smtClean="0">
                <a:solidFill>
                  <a:srgbClr val="0070C0"/>
                </a:solidFill>
              </a:rPr>
              <a:t>Irregular Movement of Refugees: </a:t>
            </a:r>
            <a:r>
              <a:rPr lang="el-GR" sz="1600" smtClean="0"/>
              <a:t>The phenomenon of refugees or asylum-seekers moving illegally from a first country of asylum, in order to seek asylum or permanent settlement in another country.</a:t>
            </a:r>
          </a:p>
          <a:p>
            <a:pPr algn="just" eaLnBrk="1" hangingPunct="1">
              <a:buFont typeface="Arial" pitchFamily="34" charset="0"/>
              <a:buBlip>
                <a:blip r:embed="rId2"/>
              </a:buBlip>
            </a:pPr>
            <a:endParaRPr lang="el-GR" sz="1600" smtClean="0"/>
          </a:p>
          <a:p>
            <a:pPr algn="just" eaLnBrk="1" hangingPunct="1">
              <a:buFont typeface="Arial" pitchFamily="34" charset="0"/>
              <a:buBlip>
                <a:blip r:embed="rId2"/>
              </a:buBlip>
            </a:pPr>
            <a:r>
              <a:rPr lang="el-GR" sz="1600" b="1" smtClean="0">
                <a:solidFill>
                  <a:srgbClr val="0070C0"/>
                </a:solidFill>
              </a:rPr>
              <a:t>Migrants (Economic): </a:t>
            </a:r>
            <a:r>
              <a:rPr lang="el-GR" sz="1600" smtClean="0"/>
              <a:t>Persons who leave their countries of origin purely for economic reasons not in any way related to the refugee definition, or in order to seek material improvements in their livelihood. Economic migrants do not fall within the criteria for refugee status and are therefore not entitled to benefit from international protection as refugees.</a:t>
            </a:r>
            <a:endParaRPr lang="en-US" sz="1600" smtClean="0"/>
          </a:p>
          <a:p>
            <a:pPr algn="just" eaLnBrk="1" hangingPunct="1">
              <a:buFont typeface="Arial" pitchFamily="34" charset="0"/>
              <a:buNone/>
            </a:pPr>
            <a:endParaRPr lang="el-GR" sz="1600" smtClean="0"/>
          </a:p>
          <a:p>
            <a:pPr algn="just" eaLnBrk="1" hangingPunct="1">
              <a:buFont typeface="Arial" pitchFamily="34" charset="0"/>
              <a:buNone/>
            </a:pPr>
            <a:r>
              <a:rPr lang="el-GR" sz="1400" b="1" smtClean="0">
                <a:solidFill>
                  <a:srgbClr val="FF0000"/>
                </a:solidFill>
              </a:rPr>
              <a:t>*</a:t>
            </a:r>
            <a:r>
              <a:rPr lang="el-GR" sz="1400" b="1" smtClean="0">
                <a:solidFill>
                  <a:srgbClr val="0070C0"/>
                </a:solidFill>
              </a:rPr>
              <a:t> </a:t>
            </a:r>
            <a:r>
              <a:rPr lang="el-GR" sz="1400" smtClean="0"/>
              <a:t>Migrants choose to move not because of a direct threat of persecution or death, but mainly to improve their lives by finding work, or in some cases for education, family reunion, or other reasons. Unlike refugees who cannot safely return home, migrants face no such impediment to return. If they choose to return home, they will continue to receive the protection of their government.</a:t>
            </a:r>
          </a:p>
          <a:p>
            <a:pPr eaLnBrk="1" hangingPunct="1">
              <a:buFont typeface="Arial" pitchFamily="34" charset="0"/>
              <a:buBlip>
                <a:blip r:embed="rId2"/>
              </a:buBlip>
            </a:pPr>
            <a:endParaRPr lang="en-US" sz="1600" smtClean="0"/>
          </a:p>
        </p:txBody>
      </p:sp>
      <p:sp>
        <p:nvSpPr>
          <p:cNvPr id="4" name="Title 1"/>
          <p:cNvSpPr>
            <a:spLocks noGrp="1"/>
          </p:cNvSpPr>
          <p:nvPr>
            <p:ph type="title"/>
          </p:nvPr>
        </p:nvSpPr>
        <p:spPr>
          <a:xfrm>
            <a:off x="180975" y="1057275"/>
            <a:ext cx="6086475" cy="609600"/>
          </a:xfrm>
        </p:spPr>
        <p:txBody>
          <a:bodyPr rtlCol="0">
            <a:normAutofit/>
          </a:bodyPr>
          <a:lstStyle/>
          <a:p>
            <a:pPr algn="l" eaLnBrk="1" fontAlgn="auto" hangingPunct="1">
              <a:spcAft>
                <a:spcPts val="0"/>
              </a:spcAft>
              <a:defRPr/>
            </a:pPr>
            <a:r>
              <a:rPr lang="en-US" sz="2000" b="1" dirty="0" smtClean="0">
                <a:solidFill>
                  <a:schemeClr val="accent2">
                    <a:lumMod val="75000"/>
                  </a:schemeClr>
                </a:solidFill>
                <a:ea typeface="+mj-ea"/>
                <a:cs typeface="+mj-cs"/>
              </a:rPr>
              <a:t>Basic Definitions (4)</a:t>
            </a:r>
            <a:endParaRPr lang="en-US" sz="2000" b="1" dirty="0">
              <a:solidFill>
                <a:schemeClr val="accent2">
                  <a:lumMod val="75000"/>
                </a:schemeClr>
              </a:solidFill>
              <a:ea typeface="+mj-ea"/>
              <a:cs typeface="+mj-cs"/>
            </a:endParaRPr>
          </a:p>
        </p:txBody>
      </p:sp>
      <p:pic>
        <p:nvPicPr>
          <p:cNvPr id="29699" name="Picture 27"/>
          <p:cNvPicPr>
            <a:picLocks noChangeAspect="1" noChangeArrowheads="1"/>
          </p:cNvPicPr>
          <p:nvPr/>
        </p:nvPicPr>
        <p:blipFill>
          <a:blip r:embed="rId3"/>
          <a:srcRect/>
          <a:stretch>
            <a:fillRect/>
          </a:stretch>
        </p:blipFill>
        <p:spPr bwMode="auto">
          <a:xfrm>
            <a:off x="1028700" y="6477000"/>
            <a:ext cx="6648450" cy="236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3200" b="1" dirty="0" smtClean="0"/>
              <a:t>Case F v Hungary</a:t>
            </a:r>
            <a:endParaRPr lang="el-GR" sz="3200" b="1" dirty="0"/>
          </a:p>
        </p:txBody>
      </p:sp>
      <p:sp>
        <p:nvSpPr>
          <p:cNvPr id="3" name="2 - Θέση περιεχομένου"/>
          <p:cNvSpPr>
            <a:spLocks noGrp="1"/>
          </p:cNvSpPr>
          <p:nvPr>
            <p:ph idx="1"/>
          </p:nvPr>
        </p:nvSpPr>
        <p:spPr>
          <a:xfrm>
            <a:off x="198304" y="1600200"/>
            <a:ext cx="8229600" cy="4525963"/>
          </a:xfrm>
        </p:spPr>
        <p:txBody>
          <a:bodyPr/>
          <a:lstStyle/>
          <a:p>
            <a:r>
              <a:rPr lang="en-US" sz="2400" dirty="0" smtClean="0"/>
              <a:t>In case F v Hungary, </a:t>
            </a:r>
            <a:r>
              <a:rPr lang="el-GR" sz="2400" dirty="0" smtClean="0"/>
              <a:t>C-473/16</a:t>
            </a:r>
            <a:r>
              <a:rPr lang="en-US" sz="2400" dirty="0" smtClean="0"/>
              <a:t>, judgment of</a:t>
            </a:r>
            <a:r>
              <a:rPr lang="el-GR" sz="2400" dirty="0" smtClean="0"/>
              <a:t> 25.01.2018</a:t>
            </a:r>
            <a:r>
              <a:rPr lang="en-US" sz="2400" dirty="0" smtClean="0"/>
              <a:t>, the CJEU has ruled that sexual orientation tests can't be used to rule on asylum applications. Hungarian officials sought to examine a Nigerian man's application on the grounds that he is gay. His claim was that, as a homosexual man, he faced prosecution back home in Nigeria, where homosexuality is illegal and where the maximum penalty in some northern states is death by stoning.</a:t>
            </a:r>
          </a:p>
          <a:p>
            <a:r>
              <a:rPr lang="en-US" sz="2400" dirty="0" smtClean="0"/>
              <a:t>Hungarian authorities rejected the application based on psychological tests that required the man to draw a picture of a person in the rain and describe his perceptions of inkblots.</a:t>
            </a:r>
          </a:p>
          <a:p>
            <a:endParaRPr lang="el-GR" sz="2400"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3200" b="1" dirty="0" smtClean="0"/>
              <a:t>Case F v Hungary (continued)</a:t>
            </a:r>
            <a:endParaRPr lang="el-GR" sz="3200" b="1" dirty="0"/>
          </a:p>
        </p:txBody>
      </p:sp>
      <p:sp>
        <p:nvSpPr>
          <p:cNvPr id="3" name="2 - Θέση περιεχομένου"/>
          <p:cNvSpPr>
            <a:spLocks noGrp="1"/>
          </p:cNvSpPr>
          <p:nvPr>
            <p:ph idx="1"/>
          </p:nvPr>
        </p:nvSpPr>
        <p:spPr>
          <a:xfrm>
            <a:off x="-76200" y="1598708"/>
            <a:ext cx="8488496" cy="4811617"/>
          </a:xfrm>
        </p:spPr>
        <p:txBody>
          <a:bodyPr/>
          <a:lstStyle/>
          <a:p>
            <a:pPr algn="just"/>
            <a:r>
              <a:rPr lang="en-US" sz="2400" dirty="0" smtClean="0"/>
              <a:t>The CJEU ruled that, though it is acceptable for authorities to seek expert opinions, these should be obtained in a way that is consistent with human rights standards and  that "the performance of such a test amounts to a disproportionate interference in the private life of the asylum-seeker.“ Such interference is "particularly serious because it is intended to give an insight into the most intimate aspects of the asylum-seeker's life." The reliability of such assessments was, in any case, disputed. The court said authorities and courts could not "base their decision solely on the conclusions of an expert’s report and must not be bound by them."</a:t>
            </a:r>
          </a:p>
          <a:p>
            <a:endParaRPr lang="el-GR"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smtClean="0"/>
              <a:t>APPENDIX III</a:t>
            </a:r>
            <a:endParaRPr lang="el-GR" b="1" dirty="0"/>
          </a:p>
        </p:txBody>
      </p:sp>
      <p:sp>
        <p:nvSpPr>
          <p:cNvPr id="3" name="2 - Θέση περιεχομένου"/>
          <p:cNvSpPr>
            <a:spLocks noGrp="1"/>
          </p:cNvSpPr>
          <p:nvPr>
            <p:ph idx="1"/>
          </p:nvPr>
        </p:nvSpPr>
        <p:spPr>
          <a:xfrm>
            <a:off x="242371" y="1600200"/>
            <a:ext cx="8229600" cy="4525963"/>
          </a:xfrm>
        </p:spPr>
        <p:txBody>
          <a:bodyPr/>
          <a:lstStyle/>
          <a:p>
            <a:r>
              <a:rPr lang="en-US" b="1" dirty="0" smtClean="0"/>
              <a:t>Selected International and EU Law Provisions</a:t>
            </a:r>
            <a:endParaRPr lang="el-GR" b="1" dirty="0"/>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n-US" sz="2800" b="1" dirty="0" smtClean="0"/>
              <a:t>The 1951 Geneva Convention on Refugees</a:t>
            </a:r>
            <a:endParaRPr lang="el-GR" sz="2800" b="1" dirty="0"/>
          </a:p>
        </p:txBody>
      </p:sp>
      <p:sp>
        <p:nvSpPr>
          <p:cNvPr id="39939" name="2 - Θέση περιεχομένου"/>
          <p:cNvSpPr>
            <a:spLocks noGrp="1"/>
          </p:cNvSpPr>
          <p:nvPr>
            <p:ph sz="quarter" idx="1"/>
          </p:nvPr>
        </p:nvSpPr>
        <p:spPr>
          <a:xfrm>
            <a:off x="-118533" y="1527175"/>
            <a:ext cx="8534400" cy="5141913"/>
          </a:xfrm>
        </p:spPr>
        <p:txBody>
          <a:bodyPr/>
          <a:lstStyle/>
          <a:p>
            <a:pPr algn="just"/>
            <a:r>
              <a:rPr lang="el-GR" sz="2000" dirty="0" err="1" smtClean="0">
                <a:ea typeface="ＭＳ Ｐゴシック" pitchFamily="34" charset="-128"/>
              </a:rPr>
              <a:t>Article</a:t>
            </a:r>
            <a:r>
              <a:rPr lang="el-GR" sz="2000" dirty="0" smtClean="0">
                <a:ea typeface="ＭＳ Ｐゴシック" pitchFamily="34" charset="-128"/>
              </a:rPr>
              <a:t> 1 </a:t>
            </a:r>
            <a:r>
              <a:rPr lang="el-GR" sz="2000" dirty="0" err="1" smtClean="0">
                <a:ea typeface="ＭＳ Ｐゴシック" pitchFamily="34" charset="-128"/>
              </a:rPr>
              <a:t>of</a:t>
            </a:r>
            <a:r>
              <a:rPr lang="el-GR" sz="2000" dirty="0" smtClean="0">
                <a:ea typeface="ＭＳ Ｐゴシック" pitchFamily="34" charset="-128"/>
              </a:rPr>
              <a:t> </a:t>
            </a:r>
            <a:r>
              <a:rPr lang="el-GR" sz="2000" dirty="0" err="1" smtClean="0">
                <a:ea typeface="ＭＳ Ｐゴシック" pitchFamily="34" charset="-128"/>
              </a:rPr>
              <a:t>the</a:t>
            </a:r>
            <a:r>
              <a:rPr lang="el-GR" sz="2000" dirty="0" smtClean="0">
                <a:ea typeface="ＭＳ Ｐゴシック" pitchFamily="34" charset="-128"/>
              </a:rPr>
              <a:t> </a:t>
            </a:r>
            <a:r>
              <a:rPr lang="el-GR" sz="2000" dirty="0" err="1" smtClean="0">
                <a:ea typeface="ＭＳ Ｐゴシック" pitchFamily="34" charset="-128"/>
              </a:rPr>
              <a:t>Convention</a:t>
            </a:r>
            <a:r>
              <a:rPr lang="el-GR" sz="2000" dirty="0" smtClean="0">
                <a:ea typeface="ＭＳ Ｐゴシック" pitchFamily="34" charset="-128"/>
              </a:rPr>
              <a:t>, </a:t>
            </a:r>
            <a:r>
              <a:rPr lang="el-GR" sz="2000" dirty="0" err="1" smtClean="0">
                <a:ea typeface="ＭＳ Ｐゴシック" pitchFamily="34" charset="-128"/>
              </a:rPr>
              <a:t>as</a:t>
            </a:r>
            <a:r>
              <a:rPr lang="el-GR" sz="2000" dirty="0" smtClean="0">
                <a:ea typeface="ＭＳ Ｐゴシック" pitchFamily="34" charset="-128"/>
              </a:rPr>
              <a:t> </a:t>
            </a:r>
            <a:r>
              <a:rPr lang="el-GR" sz="2000" dirty="0" err="1" smtClean="0">
                <a:ea typeface="ＭＳ Ｐゴシック" pitchFamily="34" charset="-128"/>
              </a:rPr>
              <a:t>amended</a:t>
            </a:r>
            <a:r>
              <a:rPr lang="el-GR" sz="2000" dirty="0" smtClean="0">
                <a:ea typeface="ＭＳ Ｐゴシック" pitchFamily="34" charset="-128"/>
              </a:rPr>
              <a:t> </a:t>
            </a:r>
            <a:r>
              <a:rPr lang="el-GR" sz="2000" dirty="0" err="1" smtClean="0">
                <a:ea typeface="ＭＳ Ｐゴシック" pitchFamily="34" charset="-128"/>
              </a:rPr>
              <a:t>by</a:t>
            </a:r>
            <a:r>
              <a:rPr lang="el-GR" sz="2000" dirty="0" smtClean="0">
                <a:ea typeface="ＭＳ Ｐゴシック" pitchFamily="34" charset="-128"/>
              </a:rPr>
              <a:t> </a:t>
            </a:r>
            <a:r>
              <a:rPr lang="el-GR" sz="2000" dirty="0" err="1" smtClean="0">
                <a:ea typeface="ＭＳ Ｐゴシック" pitchFamily="34" charset="-128"/>
              </a:rPr>
              <a:t>the</a:t>
            </a:r>
            <a:r>
              <a:rPr lang="el-GR" sz="2000" dirty="0" smtClean="0">
                <a:ea typeface="ＭＳ Ｐゴシック" pitchFamily="34" charset="-128"/>
              </a:rPr>
              <a:t> 1967 </a:t>
            </a:r>
            <a:r>
              <a:rPr lang="el-GR" sz="2000" dirty="0" err="1" smtClean="0">
                <a:ea typeface="ＭＳ Ｐゴシック" pitchFamily="34" charset="-128"/>
              </a:rPr>
              <a:t>Protocol</a:t>
            </a:r>
            <a:r>
              <a:rPr lang="el-GR" sz="2000" dirty="0" smtClean="0">
                <a:ea typeface="ＭＳ Ｐゴシック" pitchFamily="34" charset="-128"/>
              </a:rPr>
              <a:t>, </a:t>
            </a:r>
            <a:r>
              <a:rPr lang="el-GR" sz="2000" dirty="0" err="1" smtClean="0">
                <a:ea typeface="ＭＳ Ｐゴシック" pitchFamily="34" charset="-128"/>
              </a:rPr>
              <a:t>defines</a:t>
            </a:r>
            <a:r>
              <a:rPr lang="el-GR" sz="2000" dirty="0" smtClean="0">
                <a:ea typeface="ＭＳ Ｐゴシック" pitchFamily="34" charset="-128"/>
              </a:rPr>
              <a:t> a </a:t>
            </a:r>
            <a:r>
              <a:rPr lang="el-GR" sz="2000" dirty="0" err="1" smtClean="0">
                <a:ea typeface="ＭＳ Ｐゴシック" pitchFamily="34" charset="-128"/>
              </a:rPr>
              <a:t>refugee</a:t>
            </a:r>
            <a:r>
              <a:rPr lang="el-GR" sz="2000" dirty="0" smtClean="0">
                <a:ea typeface="ＭＳ Ｐゴシック" pitchFamily="34" charset="-128"/>
              </a:rPr>
              <a:t> </a:t>
            </a:r>
            <a:r>
              <a:rPr lang="el-GR" sz="2000" dirty="0" err="1" smtClean="0">
                <a:ea typeface="ＭＳ Ｐゴシック" pitchFamily="34" charset="-128"/>
              </a:rPr>
              <a:t>as</a:t>
            </a:r>
            <a:r>
              <a:rPr lang="el-GR" sz="2000" dirty="0" smtClean="0">
                <a:ea typeface="ＭＳ Ｐゴシック" pitchFamily="34" charset="-128"/>
              </a:rPr>
              <a:t>:</a:t>
            </a:r>
          </a:p>
          <a:p>
            <a:pPr algn="just"/>
            <a:r>
              <a:rPr lang="el-GR" sz="2000" i="1" dirty="0" smtClean="0">
                <a:ea typeface="ＭＳ Ｐゴシック" pitchFamily="34" charset="-128"/>
              </a:rPr>
              <a:t>"A </a:t>
            </a:r>
            <a:r>
              <a:rPr lang="el-GR" sz="2000" i="1" dirty="0" err="1" smtClean="0">
                <a:ea typeface="ＭＳ Ｐゴシック" pitchFamily="34" charset="-128"/>
              </a:rPr>
              <a:t>person</a:t>
            </a:r>
            <a:r>
              <a:rPr lang="el-GR" sz="2000" i="1" dirty="0" smtClean="0">
                <a:ea typeface="ＭＳ Ｐゴシック" pitchFamily="34" charset="-128"/>
              </a:rPr>
              <a:t> </a:t>
            </a:r>
            <a:r>
              <a:rPr lang="el-GR" sz="2000" i="1" dirty="0" err="1" smtClean="0">
                <a:ea typeface="ＭＳ Ｐゴシック" pitchFamily="34" charset="-128"/>
              </a:rPr>
              <a:t>who</a:t>
            </a:r>
            <a:r>
              <a:rPr lang="el-GR" sz="2000" i="1" dirty="0" smtClean="0">
                <a:ea typeface="ＭＳ Ｐゴシック" pitchFamily="34" charset="-128"/>
              </a:rPr>
              <a:t> </a:t>
            </a:r>
            <a:r>
              <a:rPr lang="el-GR" sz="2000" i="1" dirty="0" err="1" smtClean="0">
                <a:ea typeface="ＭＳ Ｐゴシック" pitchFamily="34" charset="-128"/>
              </a:rPr>
              <a:t>owing</a:t>
            </a:r>
            <a:r>
              <a:rPr lang="el-GR" sz="2000" i="1" dirty="0" smtClean="0">
                <a:ea typeface="ＭＳ Ｐゴシック" pitchFamily="34" charset="-128"/>
              </a:rPr>
              <a:t> </a:t>
            </a:r>
            <a:r>
              <a:rPr lang="el-GR" sz="2000" i="1" dirty="0" err="1" smtClean="0">
                <a:ea typeface="ＭＳ Ｐゴシック" pitchFamily="34" charset="-128"/>
              </a:rPr>
              <a:t>to</a:t>
            </a:r>
            <a:r>
              <a:rPr lang="el-GR" sz="2000" i="1" dirty="0" smtClean="0">
                <a:ea typeface="ＭＳ Ｐゴシック" pitchFamily="34" charset="-128"/>
              </a:rPr>
              <a:t> a </a:t>
            </a:r>
            <a:r>
              <a:rPr lang="el-GR" sz="2000" i="1" dirty="0" err="1" smtClean="0">
                <a:ea typeface="ＭＳ Ｐゴシック" pitchFamily="34" charset="-128"/>
              </a:rPr>
              <a:t>well</a:t>
            </a:r>
            <a:r>
              <a:rPr lang="el-GR" sz="2000" i="1" dirty="0" smtClean="0">
                <a:ea typeface="ＭＳ Ｐゴシック" pitchFamily="34" charset="-128"/>
              </a:rPr>
              <a:t>-</a:t>
            </a:r>
            <a:r>
              <a:rPr lang="el-GR" sz="2000" i="1" dirty="0" err="1" smtClean="0">
                <a:ea typeface="ＭＳ Ｐゴシック" pitchFamily="34" charset="-128"/>
              </a:rPr>
              <a:t>founded</a:t>
            </a:r>
            <a:r>
              <a:rPr lang="el-GR" sz="2000" i="1" dirty="0" smtClean="0">
                <a:ea typeface="ＭＳ Ｐゴシック" pitchFamily="34" charset="-128"/>
              </a:rPr>
              <a:t> </a:t>
            </a:r>
            <a:r>
              <a:rPr lang="el-GR" sz="2000" i="1" dirty="0" err="1" smtClean="0">
                <a:ea typeface="ＭＳ Ｐゴシック" pitchFamily="34" charset="-128"/>
              </a:rPr>
              <a:t>fear</a:t>
            </a:r>
            <a:r>
              <a:rPr lang="el-GR" sz="2000" i="1" dirty="0" smtClean="0">
                <a:ea typeface="ＭＳ Ｐゴシック" pitchFamily="34" charset="-128"/>
              </a:rPr>
              <a:t> </a:t>
            </a:r>
            <a:r>
              <a:rPr lang="el-GR" sz="2000" i="1" dirty="0" err="1" smtClean="0">
                <a:ea typeface="ＭＳ Ｐゴシック" pitchFamily="34" charset="-128"/>
              </a:rPr>
              <a:t>of</a:t>
            </a:r>
            <a:r>
              <a:rPr lang="el-GR" sz="2000" i="1" dirty="0" smtClean="0">
                <a:ea typeface="ＭＳ Ｐゴシック" pitchFamily="34" charset="-128"/>
              </a:rPr>
              <a:t> </a:t>
            </a:r>
            <a:r>
              <a:rPr lang="el-GR" sz="2000" i="1" dirty="0" err="1" smtClean="0">
                <a:ea typeface="ＭＳ Ｐゴシック" pitchFamily="34" charset="-128"/>
              </a:rPr>
              <a:t>being</a:t>
            </a:r>
            <a:r>
              <a:rPr lang="el-GR" sz="2000" i="1" dirty="0" smtClean="0">
                <a:ea typeface="ＭＳ Ｐゴシック" pitchFamily="34" charset="-128"/>
              </a:rPr>
              <a:t> </a:t>
            </a:r>
            <a:r>
              <a:rPr lang="el-GR" sz="2000" i="1" dirty="0" err="1" smtClean="0">
                <a:ea typeface="ＭＳ Ｐゴシック" pitchFamily="34" charset="-128"/>
              </a:rPr>
              <a:t>persecuted</a:t>
            </a:r>
            <a:r>
              <a:rPr lang="el-GR" sz="2000" i="1" dirty="0" smtClean="0">
                <a:ea typeface="ＭＳ Ｐゴシック" pitchFamily="34" charset="-128"/>
              </a:rPr>
              <a:t> </a:t>
            </a:r>
            <a:r>
              <a:rPr lang="el-GR" sz="2000" i="1" dirty="0" err="1" smtClean="0">
                <a:ea typeface="ＭＳ Ｐゴシック" pitchFamily="34" charset="-128"/>
              </a:rPr>
              <a:t>for</a:t>
            </a:r>
            <a:r>
              <a:rPr lang="el-GR" sz="2000" i="1" dirty="0" smtClean="0">
                <a:ea typeface="ＭＳ Ｐゴシック" pitchFamily="34" charset="-128"/>
              </a:rPr>
              <a:t> </a:t>
            </a:r>
            <a:r>
              <a:rPr lang="el-GR" sz="2000" i="1" dirty="0" err="1" smtClean="0">
                <a:ea typeface="ＭＳ Ｐゴシック" pitchFamily="34" charset="-128"/>
              </a:rPr>
              <a:t>reasons</a:t>
            </a:r>
            <a:r>
              <a:rPr lang="el-GR" sz="2000" i="1" dirty="0" smtClean="0">
                <a:ea typeface="ＭＳ Ｐゴシック" pitchFamily="34" charset="-128"/>
              </a:rPr>
              <a:t> </a:t>
            </a:r>
            <a:r>
              <a:rPr lang="el-GR" sz="2000" i="1" dirty="0" err="1" smtClean="0">
                <a:ea typeface="ＭＳ Ｐゴシック" pitchFamily="34" charset="-128"/>
              </a:rPr>
              <a:t>of</a:t>
            </a:r>
            <a:r>
              <a:rPr lang="el-GR" sz="2000" i="1" dirty="0" smtClean="0">
                <a:ea typeface="ＭＳ Ｐゴシック" pitchFamily="34" charset="-128"/>
              </a:rPr>
              <a:t> </a:t>
            </a:r>
            <a:r>
              <a:rPr lang="el-GR" sz="2000" i="1" dirty="0" err="1" smtClean="0">
                <a:ea typeface="ＭＳ Ｐゴシック" pitchFamily="34" charset="-128"/>
              </a:rPr>
              <a:t>race</a:t>
            </a:r>
            <a:r>
              <a:rPr lang="el-GR" sz="2000" i="1" dirty="0" smtClean="0">
                <a:ea typeface="ＭＳ Ｐゴシック" pitchFamily="34" charset="-128"/>
              </a:rPr>
              <a:t>, </a:t>
            </a:r>
            <a:r>
              <a:rPr lang="el-GR" sz="2000" i="1" dirty="0" err="1" smtClean="0">
                <a:ea typeface="ＭＳ Ｐゴシック" pitchFamily="34" charset="-128"/>
              </a:rPr>
              <a:t>religion</a:t>
            </a:r>
            <a:r>
              <a:rPr lang="el-GR" sz="2000" i="1" dirty="0" smtClean="0">
                <a:ea typeface="ＭＳ Ｐゴシック" pitchFamily="34" charset="-128"/>
              </a:rPr>
              <a:t>, </a:t>
            </a:r>
            <a:r>
              <a:rPr lang="el-GR" sz="2000" i="1" dirty="0" err="1" smtClean="0">
                <a:ea typeface="ＭＳ Ｐゴシック" pitchFamily="34" charset="-128"/>
              </a:rPr>
              <a:t>nationality</a:t>
            </a:r>
            <a:r>
              <a:rPr lang="el-GR" sz="2000" i="1" dirty="0" smtClean="0">
                <a:ea typeface="ＭＳ Ｐゴシック" pitchFamily="34" charset="-128"/>
              </a:rPr>
              <a:t>, </a:t>
            </a:r>
            <a:r>
              <a:rPr lang="el-GR" sz="2000" i="1" dirty="0" err="1" smtClean="0">
                <a:ea typeface="ＭＳ Ｐゴシック" pitchFamily="34" charset="-128"/>
              </a:rPr>
              <a:t>membership</a:t>
            </a:r>
            <a:r>
              <a:rPr lang="el-GR" sz="2000" i="1" dirty="0" smtClean="0">
                <a:ea typeface="ＭＳ Ｐゴシック" pitchFamily="34" charset="-128"/>
              </a:rPr>
              <a:t> </a:t>
            </a:r>
            <a:r>
              <a:rPr lang="el-GR" sz="2000" i="1" dirty="0" err="1" smtClean="0">
                <a:ea typeface="ＭＳ Ｐゴシック" pitchFamily="34" charset="-128"/>
              </a:rPr>
              <a:t>of</a:t>
            </a:r>
            <a:r>
              <a:rPr lang="el-GR" sz="2000" i="1" dirty="0" smtClean="0">
                <a:ea typeface="ＭＳ Ｐゴシック" pitchFamily="34" charset="-128"/>
              </a:rPr>
              <a:t> a </a:t>
            </a:r>
            <a:r>
              <a:rPr lang="el-GR" sz="2000" i="1" dirty="0" err="1" smtClean="0">
                <a:ea typeface="ＭＳ Ｐゴシック" pitchFamily="34" charset="-128"/>
              </a:rPr>
              <a:t>particular</a:t>
            </a:r>
            <a:r>
              <a:rPr lang="el-GR" sz="2000" i="1" dirty="0" smtClean="0">
                <a:ea typeface="ＭＳ Ｐゴシック" pitchFamily="34" charset="-128"/>
              </a:rPr>
              <a:t> </a:t>
            </a:r>
            <a:r>
              <a:rPr lang="el-GR" sz="2000" i="1" dirty="0" err="1" smtClean="0">
                <a:ea typeface="ＭＳ Ｐゴシック" pitchFamily="34" charset="-128"/>
              </a:rPr>
              <a:t>social</a:t>
            </a:r>
            <a:r>
              <a:rPr lang="el-GR" sz="2000" i="1" dirty="0" smtClean="0">
                <a:ea typeface="ＭＳ Ｐゴシック" pitchFamily="34" charset="-128"/>
              </a:rPr>
              <a:t> </a:t>
            </a:r>
            <a:r>
              <a:rPr lang="el-GR" sz="2000" i="1" dirty="0" err="1" smtClean="0">
                <a:ea typeface="ＭＳ Ｐゴシック" pitchFamily="34" charset="-128"/>
              </a:rPr>
              <a:t>group</a:t>
            </a:r>
            <a:r>
              <a:rPr lang="el-GR" sz="2000" i="1" dirty="0" smtClean="0">
                <a:ea typeface="ＭＳ Ｐゴシック" pitchFamily="34" charset="-128"/>
              </a:rPr>
              <a:t> </a:t>
            </a:r>
            <a:r>
              <a:rPr lang="el-GR" sz="2000" i="1" dirty="0" err="1" smtClean="0">
                <a:ea typeface="ＭＳ Ｐゴシック" pitchFamily="34" charset="-128"/>
              </a:rPr>
              <a:t>or</a:t>
            </a:r>
            <a:r>
              <a:rPr lang="el-GR" sz="2000" i="1" dirty="0" smtClean="0">
                <a:ea typeface="ＭＳ Ｐゴシック" pitchFamily="34" charset="-128"/>
              </a:rPr>
              <a:t> </a:t>
            </a:r>
            <a:r>
              <a:rPr lang="el-GR" sz="2000" i="1" dirty="0" err="1" smtClean="0">
                <a:ea typeface="ＭＳ Ｐゴシック" pitchFamily="34" charset="-128"/>
              </a:rPr>
              <a:t>political</a:t>
            </a:r>
            <a:r>
              <a:rPr lang="el-GR" sz="2000" i="1" dirty="0" smtClean="0">
                <a:ea typeface="ＭＳ Ｐゴシック" pitchFamily="34" charset="-128"/>
              </a:rPr>
              <a:t> </a:t>
            </a:r>
            <a:r>
              <a:rPr lang="el-GR" sz="2000" i="1" dirty="0" err="1" smtClean="0">
                <a:ea typeface="ＭＳ Ｐゴシック" pitchFamily="34" charset="-128"/>
              </a:rPr>
              <a:t>opinion</a:t>
            </a:r>
            <a:r>
              <a:rPr lang="el-GR" sz="2000" i="1" dirty="0" smtClean="0">
                <a:ea typeface="ＭＳ Ｐゴシック" pitchFamily="34" charset="-128"/>
              </a:rPr>
              <a:t>, </a:t>
            </a:r>
            <a:r>
              <a:rPr lang="el-GR" sz="2000" i="1" dirty="0" err="1" smtClean="0">
                <a:ea typeface="ＭＳ Ｐゴシック" pitchFamily="34" charset="-128"/>
              </a:rPr>
              <a:t>is</a:t>
            </a:r>
            <a:r>
              <a:rPr lang="el-GR" sz="2000" i="1" dirty="0" smtClean="0">
                <a:ea typeface="ＭＳ Ｐゴシック" pitchFamily="34" charset="-128"/>
              </a:rPr>
              <a:t> </a:t>
            </a:r>
            <a:r>
              <a:rPr lang="el-GR" sz="2000" i="1" dirty="0" err="1" smtClean="0">
                <a:ea typeface="ＭＳ Ｐゴシック" pitchFamily="34" charset="-128"/>
              </a:rPr>
              <a:t>outside</a:t>
            </a:r>
            <a:r>
              <a:rPr lang="el-GR" sz="2000" i="1" dirty="0" smtClean="0">
                <a:ea typeface="ＭＳ Ｐゴシック" pitchFamily="34" charset="-128"/>
              </a:rPr>
              <a:t> </a:t>
            </a:r>
            <a:r>
              <a:rPr lang="el-GR" sz="2000" i="1" dirty="0" err="1" smtClean="0">
                <a:ea typeface="ＭＳ Ｐゴシック" pitchFamily="34" charset="-128"/>
              </a:rPr>
              <a:t>the</a:t>
            </a:r>
            <a:r>
              <a:rPr lang="el-GR" sz="2000" i="1" dirty="0" smtClean="0">
                <a:ea typeface="ＭＳ Ｐゴシック" pitchFamily="34" charset="-128"/>
              </a:rPr>
              <a:t> </a:t>
            </a:r>
            <a:r>
              <a:rPr lang="el-GR" sz="2000" i="1" dirty="0" err="1" smtClean="0">
                <a:ea typeface="ＭＳ Ｐゴシック" pitchFamily="34" charset="-128"/>
              </a:rPr>
              <a:t>country</a:t>
            </a:r>
            <a:r>
              <a:rPr lang="el-GR" sz="2000" i="1" dirty="0" smtClean="0">
                <a:ea typeface="ＭＳ Ｐゴシック" pitchFamily="34" charset="-128"/>
              </a:rPr>
              <a:t> </a:t>
            </a:r>
            <a:r>
              <a:rPr lang="el-GR" sz="2000" i="1" dirty="0" err="1" smtClean="0">
                <a:ea typeface="ＭＳ Ｐゴシック" pitchFamily="34" charset="-128"/>
              </a:rPr>
              <a:t>of</a:t>
            </a:r>
            <a:r>
              <a:rPr lang="el-GR" sz="2000" i="1" dirty="0" smtClean="0">
                <a:ea typeface="ＭＳ Ｐゴシック" pitchFamily="34" charset="-128"/>
              </a:rPr>
              <a:t> </a:t>
            </a:r>
            <a:r>
              <a:rPr lang="el-GR" sz="2000" i="1" dirty="0" err="1" smtClean="0">
                <a:ea typeface="ＭＳ Ｐゴシック" pitchFamily="34" charset="-128"/>
              </a:rPr>
              <a:t>his</a:t>
            </a:r>
            <a:r>
              <a:rPr lang="el-GR" sz="2000" i="1" dirty="0" smtClean="0">
                <a:ea typeface="ＭＳ Ｐゴシック" pitchFamily="34" charset="-128"/>
              </a:rPr>
              <a:t> </a:t>
            </a:r>
            <a:r>
              <a:rPr lang="el-GR" sz="2000" i="1" dirty="0" err="1" smtClean="0">
                <a:ea typeface="ＭＳ Ｐゴシック" pitchFamily="34" charset="-128"/>
              </a:rPr>
              <a:t>nationality</a:t>
            </a:r>
            <a:r>
              <a:rPr lang="el-GR" sz="2000" i="1" dirty="0" smtClean="0">
                <a:ea typeface="ＭＳ Ｐゴシック" pitchFamily="34" charset="-128"/>
              </a:rPr>
              <a:t> </a:t>
            </a:r>
            <a:r>
              <a:rPr lang="el-GR" sz="2000" i="1" dirty="0" err="1" smtClean="0">
                <a:ea typeface="ＭＳ Ｐゴシック" pitchFamily="34" charset="-128"/>
              </a:rPr>
              <a:t>and</a:t>
            </a:r>
            <a:r>
              <a:rPr lang="el-GR" sz="2000" i="1" dirty="0" smtClean="0">
                <a:ea typeface="ＭＳ Ｐゴシック" pitchFamily="34" charset="-128"/>
              </a:rPr>
              <a:t> </a:t>
            </a:r>
            <a:r>
              <a:rPr lang="el-GR" sz="2000" i="1" dirty="0" err="1" smtClean="0">
                <a:ea typeface="ＭＳ Ｐゴシック" pitchFamily="34" charset="-128"/>
              </a:rPr>
              <a:t>is</a:t>
            </a:r>
            <a:r>
              <a:rPr lang="el-GR" sz="2000" i="1" dirty="0" smtClean="0">
                <a:ea typeface="ＭＳ Ｐゴシック" pitchFamily="34" charset="-128"/>
              </a:rPr>
              <a:t> </a:t>
            </a:r>
            <a:r>
              <a:rPr lang="el-GR" sz="2000" i="1" dirty="0" err="1" smtClean="0">
                <a:ea typeface="ＭＳ Ｐゴシック" pitchFamily="34" charset="-128"/>
              </a:rPr>
              <a:t>unable</a:t>
            </a:r>
            <a:r>
              <a:rPr lang="el-GR" sz="2000" i="1" dirty="0" smtClean="0">
                <a:ea typeface="ＭＳ Ｐゴシック" pitchFamily="34" charset="-128"/>
              </a:rPr>
              <a:t> </a:t>
            </a:r>
            <a:r>
              <a:rPr lang="el-GR" sz="2000" i="1" dirty="0" err="1" smtClean="0">
                <a:ea typeface="ＭＳ Ｐゴシック" pitchFamily="34" charset="-128"/>
              </a:rPr>
              <a:t>or</a:t>
            </a:r>
            <a:r>
              <a:rPr lang="el-GR" sz="2000" i="1" dirty="0" smtClean="0">
                <a:ea typeface="ＭＳ Ｐゴシック" pitchFamily="34" charset="-128"/>
              </a:rPr>
              <a:t>, </a:t>
            </a:r>
            <a:r>
              <a:rPr lang="el-GR" sz="2000" i="1" dirty="0" err="1" smtClean="0">
                <a:ea typeface="ＭＳ Ｐゴシック" pitchFamily="34" charset="-128"/>
              </a:rPr>
              <a:t>owing</a:t>
            </a:r>
            <a:r>
              <a:rPr lang="el-GR" sz="2000" i="1" dirty="0" smtClean="0">
                <a:ea typeface="ＭＳ Ｐゴシック" pitchFamily="34" charset="-128"/>
              </a:rPr>
              <a:t> </a:t>
            </a:r>
            <a:r>
              <a:rPr lang="el-GR" sz="2000" i="1" dirty="0" err="1" smtClean="0">
                <a:ea typeface="ＭＳ Ｐゴシック" pitchFamily="34" charset="-128"/>
              </a:rPr>
              <a:t>to</a:t>
            </a:r>
            <a:r>
              <a:rPr lang="el-GR" sz="2000" i="1" dirty="0" smtClean="0">
                <a:ea typeface="ＭＳ Ｐゴシック" pitchFamily="34" charset="-128"/>
              </a:rPr>
              <a:t> </a:t>
            </a:r>
            <a:r>
              <a:rPr lang="el-GR" sz="2000" i="1" dirty="0" err="1" smtClean="0">
                <a:ea typeface="ＭＳ Ｐゴシック" pitchFamily="34" charset="-128"/>
              </a:rPr>
              <a:t>such</a:t>
            </a:r>
            <a:r>
              <a:rPr lang="el-GR" sz="2000" i="1" dirty="0" smtClean="0">
                <a:ea typeface="ＭＳ Ｐゴシック" pitchFamily="34" charset="-128"/>
              </a:rPr>
              <a:t> </a:t>
            </a:r>
            <a:r>
              <a:rPr lang="el-GR" sz="2000" i="1" dirty="0" err="1" smtClean="0">
                <a:ea typeface="ＭＳ Ｐゴシック" pitchFamily="34" charset="-128"/>
              </a:rPr>
              <a:t>fear</a:t>
            </a:r>
            <a:r>
              <a:rPr lang="el-GR" sz="2000" i="1" dirty="0" smtClean="0">
                <a:ea typeface="ＭＳ Ｐゴシック" pitchFamily="34" charset="-128"/>
              </a:rPr>
              <a:t>, </a:t>
            </a:r>
            <a:r>
              <a:rPr lang="el-GR" sz="2000" i="1" dirty="0" err="1" smtClean="0">
                <a:ea typeface="ＭＳ Ｐゴシック" pitchFamily="34" charset="-128"/>
              </a:rPr>
              <a:t>is</a:t>
            </a:r>
            <a:r>
              <a:rPr lang="el-GR" sz="2000" i="1" dirty="0" smtClean="0">
                <a:ea typeface="ＭＳ Ｐゴシック" pitchFamily="34" charset="-128"/>
              </a:rPr>
              <a:t> </a:t>
            </a:r>
            <a:r>
              <a:rPr lang="el-GR" sz="2000" i="1" dirty="0" err="1" smtClean="0">
                <a:ea typeface="ＭＳ Ｐゴシック" pitchFamily="34" charset="-128"/>
              </a:rPr>
              <a:t>unwilling</a:t>
            </a:r>
            <a:r>
              <a:rPr lang="el-GR" sz="2000" i="1" dirty="0" smtClean="0">
                <a:ea typeface="ＭＳ Ｐゴシック" pitchFamily="34" charset="-128"/>
              </a:rPr>
              <a:t> </a:t>
            </a:r>
            <a:r>
              <a:rPr lang="el-GR" sz="2000" i="1" dirty="0" err="1" smtClean="0">
                <a:ea typeface="ＭＳ Ｐゴシック" pitchFamily="34" charset="-128"/>
              </a:rPr>
              <a:t>to</a:t>
            </a:r>
            <a:r>
              <a:rPr lang="el-GR" sz="2000" i="1" dirty="0" smtClean="0">
                <a:ea typeface="ＭＳ Ｐゴシック" pitchFamily="34" charset="-128"/>
              </a:rPr>
              <a:t> </a:t>
            </a:r>
            <a:r>
              <a:rPr lang="el-GR" sz="2000" i="1" dirty="0" err="1" smtClean="0">
                <a:ea typeface="ＭＳ Ｐゴシック" pitchFamily="34" charset="-128"/>
              </a:rPr>
              <a:t>avail</a:t>
            </a:r>
            <a:r>
              <a:rPr lang="el-GR" sz="2000" i="1" dirty="0" smtClean="0">
                <a:ea typeface="ＭＳ Ｐゴシック" pitchFamily="34" charset="-128"/>
              </a:rPr>
              <a:t> </a:t>
            </a:r>
            <a:r>
              <a:rPr lang="el-GR" sz="2000" i="1" dirty="0" err="1" smtClean="0">
                <a:ea typeface="ＭＳ Ｐゴシック" pitchFamily="34" charset="-128"/>
              </a:rPr>
              <a:t>himself</a:t>
            </a:r>
            <a:r>
              <a:rPr lang="el-GR" sz="2000" i="1" dirty="0" smtClean="0">
                <a:ea typeface="ＭＳ Ｐゴシック" pitchFamily="34" charset="-128"/>
              </a:rPr>
              <a:t> </a:t>
            </a:r>
            <a:r>
              <a:rPr lang="el-GR" sz="2000" i="1" dirty="0" err="1" smtClean="0">
                <a:ea typeface="ＭＳ Ｐゴシック" pitchFamily="34" charset="-128"/>
              </a:rPr>
              <a:t>of</a:t>
            </a:r>
            <a:r>
              <a:rPr lang="el-GR" sz="2000" i="1" dirty="0" smtClean="0">
                <a:ea typeface="ＭＳ Ｐゴシック" pitchFamily="34" charset="-128"/>
              </a:rPr>
              <a:t> </a:t>
            </a:r>
            <a:r>
              <a:rPr lang="el-GR" sz="2000" i="1" dirty="0" err="1" smtClean="0">
                <a:ea typeface="ＭＳ Ｐゴシック" pitchFamily="34" charset="-128"/>
              </a:rPr>
              <a:t>the</a:t>
            </a:r>
            <a:r>
              <a:rPr lang="el-GR" sz="2000" i="1" dirty="0" smtClean="0">
                <a:ea typeface="ＭＳ Ｐゴシック" pitchFamily="34" charset="-128"/>
              </a:rPr>
              <a:t> </a:t>
            </a:r>
            <a:r>
              <a:rPr lang="el-GR" sz="2000" i="1" dirty="0" err="1" smtClean="0">
                <a:ea typeface="ＭＳ Ｐゴシック" pitchFamily="34" charset="-128"/>
              </a:rPr>
              <a:t>protection</a:t>
            </a:r>
            <a:r>
              <a:rPr lang="el-GR" sz="2000" i="1" dirty="0" smtClean="0">
                <a:ea typeface="ＭＳ Ｐゴシック" pitchFamily="34" charset="-128"/>
              </a:rPr>
              <a:t> </a:t>
            </a:r>
            <a:r>
              <a:rPr lang="el-GR" sz="2000" i="1" dirty="0" err="1" smtClean="0">
                <a:ea typeface="ＭＳ Ｐゴシック" pitchFamily="34" charset="-128"/>
              </a:rPr>
              <a:t>of</a:t>
            </a:r>
            <a:r>
              <a:rPr lang="el-GR" sz="2000" i="1" dirty="0" smtClean="0">
                <a:ea typeface="ＭＳ Ｐゴシック" pitchFamily="34" charset="-128"/>
              </a:rPr>
              <a:t> </a:t>
            </a:r>
            <a:r>
              <a:rPr lang="el-GR" sz="2000" i="1" dirty="0" err="1" smtClean="0">
                <a:ea typeface="ＭＳ Ｐゴシック" pitchFamily="34" charset="-128"/>
              </a:rPr>
              <a:t>that</a:t>
            </a:r>
            <a:r>
              <a:rPr lang="el-GR" sz="2000" i="1" dirty="0" smtClean="0">
                <a:ea typeface="ＭＳ Ｐゴシック" pitchFamily="34" charset="-128"/>
              </a:rPr>
              <a:t> </a:t>
            </a:r>
            <a:r>
              <a:rPr lang="el-GR" sz="2000" i="1" dirty="0" err="1" smtClean="0">
                <a:ea typeface="ＭＳ Ｐゴシック" pitchFamily="34" charset="-128"/>
              </a:rPr>
              <a:t>country</a:t>
            </a:r>
            <a:r>
              <a:rPr lang="el-GR" sz="2000" i="1" dirty="0" smtClean="0">
                <a:ea typeface="ＭＳ Ｐゴシック" pitchFamily="34" charset="-128"/>
              </a:rPr>
              <a:t>; </a:t>
            </a:r>
            <a:r>
              <a:rPr lang="el-GR" sz="2000" i="1" dirty="0" err="1" smtClean="0">
                <a:ea typeface="ＭＳ Ｐゴシック" pitchFamily="34" charset="-128"/>
              </a:rPr>
              <a:t>or</a:t>
            </a:r>
            <a:r>
              <a:rPr lang="el-GR" sz="2000" i="1" dirty="0" smtClean="0">
                <a:ea typeface="ＭＳ Ｐゴシック" pitchFamily="34" charset="-128"/>
              </a:rPr>
              <a:t> </a:t>
            </a:r>
            <a:r>
              <a:rPr lang="el-GR" sz="2000" i="1" dirty="0" err="1" smtClean="0">
                <a:ea typeface="ＭＳ Ｐゴシック" pitchFamily="34" charset="-128"/>
              </a:rPr>
              <a:t>who</a:t>
            </a:r>
            <a:r>
              <a:rPr lang="el-GR" sz="2000" i="1" dirty="0" smtClean="0">
                <a:ea typeface="ＭＳ Ｐゴシック" pitchFamily="34" charset="-128"/>
              </a:rPr>
              <a:t>, </a:t>
            </a:r>
            <a:r>
              <a:rPr lang="el-GR" sz="2000" i="1" dirty="0" err="1" smtClean="0">
                <a:ea typeface="ＭＳ Ｐゴシック" pitchFamily="34" charset="-128"/>
              </a:rPr>
              <a:t>not</a:t>
            </a:r>
            <a:r>
              <a:rPr lang="el-GR" sz="2000" i="1" dirty="0" smtClean="0">
                <a:ea typeface="ＭＳ Ｐゴシック" pitchFamily="34" charset="-128"/>
              </a:rPr>
              <a:t> </a:t>
            </a:r>
            <a:r>
              <a:rPr lang="el-GR" sz="2000" i="1" dirty="0" err="1" smtClean="0">
                <a:ea typeface="ＭＳ Ｐゴシック" pitchFamily="34" charset="-128"/>
              </a:rPr>
              <a:t>having</a:t>
            </a:r>
            <a:r>
              <a:rPr lang="el-GR" sz="2000" i="1" dirty="0" smtClean="0">
                <a:ea typeface="ＭＳ Ｐゴシック" pitchFamily="34" charset="-128"/>
              </a:rPr>
              <a:t> a </a:t>
            </a:r>
            <a:r>
              <a:rPr lang="el-GR" sz="2000" i="1" dirty="0" err="1" smtClean="0">
                <a:ea typeface="ＭＳ Ｐゴシック" pitchFamily="34" charset="-128"/>
              </a:rPr>
              <a:t>nationality</a:t>
            </a:r>
            <a:r>
              <a:rPr lang="el-GR" sz="2000" i="1" dirty="0" smtClean="0">
                <a:ea typeface="ＭＳ Ｐゴシック" pitchFamily="34" charset="-128"/>
              </a:rPr>
              <a:t> </a:t>
            </a:r>
            <a:r>
              <a:rPr lang="el-GR" sz="2000" i="1" dirty="0" err="1" smtClean="0">
                <a:ea typeface="ＭＳ Ｐゴシック" pitchFamily="34" charset="-128"/>
              </a:rPr>
              <a:t>and</a:t>
            </a:r>
            <a:r>
              <a:rPr lang="el-GR" sz="2000" i="1" dirty="0" smtClean="0">
                <a:ea typeface="ＭＳ Ｐゴシック" pitchFamily="34" charset="-128"/>
              </a:rPr>
              <a:t> </a:t>
            </a:r>
            <a:r>
              <a:rPr lang="el-GR" sz="2000" i="1" dirty="0" err="1" smtClean="0">
                <a:ea typeface="ＭＳ Ｐゴシック" pitchFamily="34" charset="-128"/>
              </a:rPr>
              <a:t>being</a:t>
            </a:r>
            <a:r>
              <a:rPr lang="el-GR" sz="2000" i="1" dirty="0" smtClean="0">
                <a:ea typeface="ＭＳ Ｐゴシック" pitchFamily="34" charset="-128"/>
              </a:rPr>
              <a:t> </a:t>
            </a:r>
            <a:r>
              <a:rPr lang="el-GR" sz="2000" i="1" dirty="0" err="1" smtClean="0">
                <a:ea typeface="ＭＳ Ｐゴシック" pitchFamily="34" charset="-128"/>
              </a:rPr>
              <a:t>outside</a:t>
            </a:r>
            <a:r>
              <a:rPr lang="el-GR" sz="2000" i="1" dirty="0" smtClean="0">
                <a:ea typeface="ＭＳ Ｐゴシック" pitchFamily="34" charset="-128"/>
              </a:rPr>
              <a:t> </a:t>
            </a:r>
            <a:r>
              <a:rPr lang="el-GR" sz="2000" i="1" dirty="0" err="1" smtClean="0">
                <a:ea typeface="ＭＳ Ｐゴシック" pitchFamily="34" charset="-128"/>
              </a:rPr>
              <a:t>the</a:t>
            </a:r>
            <a:r>
              <a:rPr lang="el-GR" sz="2000" i="1" dirty="0" smtClean="0">
                <a:ea typeface="ＭＳ Ｐゴシック" pitchFamily="34" charset="-128"/>
              </a:rPr>
              <a:t> </a:t>
            </a:r>
            <a:r>
              <a:rPr lang="el-GR" sz="2000" i="1" dirty="0" err="1" smtClean="0">
                <a:ea typeface="ＭＳ Ｐゴシック" pitchFamily="34" charset="-128"/>
              </a:rPr>
              <a:t>country</a:t>
            </a:r>
            <a:r>
              <a:rPr lang="el-GR" sz="2000" i="1" dirty="0" smtClean="0">
                <a:ea typeface="ＭＳ Ｐゴシック" pitchFamily="34" charset="-128"/>
              </a:rPr>
              <a:t> </a:t>
            </a:r>
            <a:r>
              <a:rPr lang="el-GR" sz="2000" i="1" dirty="0" err="1" smtClean="0">
                <a:ea typeface="ＭＳ Ｐゴシック" pitchFamily="34" charset="-128"/>
              </a:rPr>
              <a:t>of</a:t>
            </a:r>
            <a:r>
              <a:rPr lang="el-GR" sz="2000" i="1" dirty="0" smtClean="0">
                <a:ea typeface="ＭＳ Ｐゴシック" pitchFamily="34" charset="-128"/>
              </a:rPr>
              <a:t> </a:t>
            </a:r>
            <a:r>
              <a:rPr lang="el-GR" sz="2000" i="1" dirty="0" err="1" smtClean="0">
                <a:ea typeface="ＭＳ Ｐゴシック" pitchFamily="34" charset="-128"/>
              </a:rPr>
              <a:t>his</a:t>
            </a:r>
            <a:r>
              <a:rPr lang="el-GR" sz="2000" i="1" dirty="0" smtClean="0">
                <a:ea typeface="ＭＳ Ｐゴシック" pitchFamily="34" charset="-128"/>
              </a:rPr>
              <a:t> </a:t>
            </a:r>
            <a:r>
              <a:rPr lang="el-GR" sz="2000" i="1" dirty="0" err="1" smtClean="0">
                <a:ea typeface="ＭＳ Ｐゴシック" pitchFamily="34" charset="-128"/>
              </a:rPr>
              <a:t>former</a:t>
            </a:r>
            <a:r>
              <a:rPr lang="el-GR" sz="2000" i="1" dirty="0" smtClean="0">
                <a:ea typeface="ＭＳ Ｐゴシック" pitchFamily="34" charset="-128"/>
              </a:rPr>
              <a:t> </a:t>
            </a:r>
            <a:r>
              <a:rPr lang="el-GR" sz="2000" i="1" dirty="0" err="1" smtClean="0">
                <a:ea typeface="ＭＳ Ｐゴシック" pitchFamily="34" charset="-128"/>
              </a:rPr>
              <a:t>habitual</a:t>
            </a:r>
            <a:r>
              <a:rPr lang="el-GR" sz="2000" i="1" dirty="0" smtClean="0">
                <a:ea typeface="ＭＳ Ｐゴシック" pitchFamily="34" charset="-128"/>
              </a:rPr>
              <a:t> </a:t>
            </a:r>
            <a:r>
              <a:rPr lang="el-GR" sz="2000" i="1" dirty="0" err="1" smtClean="0">
                <a:ea typeface="ＭＳ Ｐゴシック" pitchFamily="34" charset="-128"/>
              </a:rPr>
              <a:t>residence</a:t>
            </a:r>
            <a:r>
              <a:rPr lang="el-GR" sz="2000" i="1" dirty="0" smtClean="0">
                <a:ea typeface="ＭＳ Ｐゴシック" pitchFamily="34" charset="-128"/>
              </a:rPr>
              <a:t> </a:t>
            </a:r>
            <a:r>
              <a:rPr lang="el-GR" sz="2000" i="1" dirty="0" err="1" smtClean="0">
                <a:ea typeface="ＭＳ Ｐゴシック" pitchFamily="34" charset="-128"/>
              </a:rPr>
              <a:t>as</a:t>
            </a:r>
            <a:r>
              <a:rPr lang="el-GR" sz="2000" i="1" dirty="0" smtClean="0">
                <a:ea typeface="ＭＳ Ｐゴシック" pitchFamily="34" charset="-128"/>
              </a:rPr>
              <a:t> a </a:t>
            </a:r>
            <a:r>
              <a:rPr lang="el-GR" sz="2000" i="1" dirty="0" err="1" smtClean="0">
                <a:ea typeface="ＭＳ Ｐゴシック" pitchFamily="34" charset="-128"/>
              </a:rPr>
              <a:t>result</a:t>
            </a:r>
            <a:r>
              <a:rPr lang="el-GR" sz="2000" i="1" dirty="0" smtClean="0">
                <a:ea typeface="ＭＳ Ｐゴシック" pitchFamily="34" charset="-128"/>
              </a:rPr>
              <a:t> </a:t>
            </a:r>
            <a:r>
              <a:rPr lang="el-GR" sz="2000" i="1" dirty="0" err="1" smtClean="0">
                <a:ea typeface="ＭＳ Ｐゴシック" pitchFamily="34" charset="-128"/>
              </a:rPr>
              <a:t>of</a:t>
            </a:r>
            <a:r>
              <a:rPr lang="el-GR" sz="2000" i="1" dirty="0" smtClean="0">
                <a:ea typeface="ＭＳ Ｐゴシック" pitchFamily="34" charset="-128"/>
              </a:rPr>
              <a:t> </a:t>
            </a:r>
            <a:r>
              <a:rPr lang="el-GR" sz="2000" i="1" dirty="0" err="1" smtClean="0">
                <a:ea typeface="ＭＳ Ｐゴシック" pitchFamily="34" charset="-128"/>
              </a:rPr>
              <a:t>such</a:t>
            </a:r>
            <a:r>
              <a:rPr lang="el-GR" sz="2000" i="1" dirty="0" smtClean="0">
                <a:ea typeface="ＭＳ Ｐゴシック" pitchFamily="34" charset="-128"/>
              </a:rPr>
              <a:t> </a:t>
            </a:r>
            <a:r>
              <a:rPr lang="el-GR" sz="2000" i="1" dirty="0" err="1" smtClean="0">
                <a:ea typeface="ＭＳ Ｐゴシック" pitchFamily="34" charset="-128"/>
              </a:rPr>
              <a:t>events</a:t>
            </a:r>
            <a:r>
              <a:rPr lang="el-GR" sz="2000" i="1" dirty="0" smtClean="0">
                <a:ea typeface="ＭＳ Ｐゴシック" pitchFamily="34" charset="-128"/>
              </a:rPr>
              <a:t>, </a:t>
            </a:r>
            <a:r>
              <a:rPr lang="el-GR" sz="2000" i="1" dirty="0" err="1" smtClean="0">
                <a:ea typeface="ＭＳ Ｐゴシック" pitchFamily="34" charset="-128"/>
              </a:rPr>
              <a:t>is</a:t>
            </a:r>
            <a:r>
              <a:rPr lang="el-GR" sz="2000" i="1" dirty="0" smtClean="0">
                <a:ea typeface="ＭＳ Ｐゴシック" pitchFamily="34" charset="-128"/>
              </a:rPr>
              <a:t> </a:t>
            </a:r>
            <a:r>
              <a:rPr lang="el-GR" sz="2000" i="1" dirty="0" err="1" smtClean="0">
                <a:ea typeface="ＭＳ Ｐゴシック" pitchFamily="34" charset="-128"/>
              </a:rPr>
              <a:t>unable</a:t>
            </a:r>
            <a:r>
              <a:rPr lang="el-GR" sz="2000" i="1" dirty="0" smtClean="0">
                <a:ea typeface="ＭＳ Ｐゴシック" pitchFamily="34" charset="-128"/>
              </a:rPr>
              <a:t> </a:t>
            </a:r>
            <a:r>
              <a:rPr lang="el-GR" sz="2000" i="1" dirty="0" err="1" smtClean="0">
                <a:ea typeface="ＭＳ Ｐゴシック" pitchFamily="34" charset="-128"/>
              </a:rPr>
              <a:t>or</a:t>
            </a:r>
            <a:r>
              <a:rPr lang="el-GR" sz="2000" i="1" dirty="0" smtClean="0">
                <a:ea typeface="ＭＳ Ｐゴシック" pitchFamily="34" charset="-128"/>
              </a:rPr>
              <a:t>, </a:t>
            </a:r>
            <a:r>
              <a:rPr lang="el-GR" sz="2000" i="1" dirty="0" err="1" smtClean="0">
                <a:ea typeface="ＭＳ Ｐゴシック" pitchFamily="34" charset="-128"/>
              </a:rPr>
              <a:t>owing</a:t>
            </a:r>
            <a:r>
              <a:rPr lang="el-GR" sz="2000" i="1" dirty="0" smtClean="0">
                <a:ea typeface="ＭＳ Ｐゴシック" pitchFamily="34" charset="-128"/>
              </a:rPr>
              <a:t> </a:t>
            </a:r>
            <a:r>
              <a:rPr lang="el-GR" sz="2000" i="1" dirty="0" err="1" smtClean="0">
                <a:ea typeface="ＭＳ Ｐゴシック" pitchFamily="34" charset="-128"/>
              </a:rPr>
              <a:t>to</a:t>
            </a:r>
            <a:r>
              <a:rPr lang="el-GR" sz="2000" i="1" dirty="0" smtClean="0">
                <a:ea typeface="ＭＳ Ｐゴシック" pitchFamily="34" charset="-128"/>
              </a:rPr>
              <a:t> </a:t>
            </a:r>
            <a:r>
              <a:rPr lang="el-GR" sz="2000" i="1" dirty="0" err="1" smtClean="0">
                <a:ea typeface="ＭＳ Ｐゴシック" pitchFamily="34" charset="-128"/>
              </a:rPr>
              <a:t>such</a:t>
            </a:r>
            <a:r>
              <a:rPr lang="el-GR" sz="2000" i="1" dirty="0" smtClean="0">
                <a:ea typeface="ＭＳ Ｐゴシック" pitchFamily="34" charset="-128"/>
              </a:rPr>
              <a:t> </a:t>
            </a:r>
            <a:r>
              <a:rPr lang="el-GR" sz="2000" i="1" dirty="0" err="1" smtClean="0">
                <a:ea typeface="ＭＳ Ｐゴシック" pitchFamily="34" charset="-128"/>
              </a:rPr>
              <a:t>fear</a:t>
            </a:r>
            <a:r>
              <a:rPr lang="el-GR" sz="2000" i="1" dirty="0" smtClean="0">
                <a:ea typeface="ＭＳ Ｐゴシック" pitchFamily="34" charset="-128"/>
              </a:rPr>
              <a:t>, </a:t>
            </a:r>
            <a:r>
              <a:rPr lang="el-GR" sz="2000" i="1" dirty="0" err="1" smtClean="0">
                <a:ea typeface="ＭＳ Ｐゴシック" pitchFamily="34" charset="-128"/>
              </a:rPr>
              <a:t>is</a:t>
            </a:r>
            <a:r>
              <a:rPr lang="el-GR" sz="2000" i="1" dirty="0" smtClean="0">
                <a:ea typeface="ＭＳ Ｐゴシック" pitchFamily="34" charset="-128"/>
              </a:rPr>
              <a:t> </a:t>
            </a:r>
            <a:r>
              <a:rPr lang="el-GR" sz="2000" i="1" dirty="0" err="1" smtClean="0">
                <a:ea typeface="ＭＳ Ｐゴシック" pitchFamily="34" charset="-128"/>
              </a:rPr>
              <a:t>unwilling</a:t>
            </a:r>
            <a:r>
              <a:rPr lang="el-GR" sz="2000" i="1" dirty="0" smtClean="0">
                <a:ea typeface="ＭＳ Ｐゴシック" pitchFamily="34" charset="-128"/>
              </a:rPr>
              <a:t> </a:t>
            </a:r>
            <a:r>
              <a:rPr lang="el-GR" sz="2000" i="1" dirty="0" err="1" smtClean="0">
                <a:ea typeface="ＭＳ Ｐゴシック" pitchFamily="34" charset="-128"/>
              </a:rPr>
              <a:t>to</a:t>
            </a:r>
            <a:r>
              <a:rPr lang="el-GR" sz="2000" i="1" dirty="0" smtClean="0">
                <a:ea typeface="ＭＳ Ｐゴシック" pitchFamily="34" charset="-128"/>
              </a:rPr>
              <a:t> </a:t>
            </a:r>
            <a:r>
              <a:rPr lang="el-GR" sz="2000" i="1" dirty="0" err="1" smtClean="0">
                <a:ea typeface="ＭＳ Ｐゴシック" pitchFamily="34" charset="-128"/>
              </a:rPr>
              <a:t>return</a:t>
            </a:r>
            <a:r>
              <a:rPr lang="el-GR" sz="2000" i="1" dirty="0" smtClean="0">
                <a:ea typeface="ＭＳ Ｐゴシック" pitchFamily="34" charset="-128"/>
              </a:rPr>
              <a:t> </a:t>
            </a:r>
            <a:r>
              <a:rPr lang="el-GR" sz="2000" i="1" dirty="0" err="1" smtClean="0">
                <a:ea typeface="ＭＳ Ｐゴシック" pitchFamily="34" charset="-128"/>
              </a:rPr>
              <a:t>to</a:t>
            </a:r>
            <a:r>
              <a:rPr lang="el-GR" sz="2000" i="1" dirty="0" smtClean="0">
                <a:ea typeface="ＭＳ Ｐゴシック" pitchFamily="34" charset="-128"/>
              </a:rPr>
              <a:t> </a:t>
            </a:r>
            <a:r>
              <a:rPr lang="el-GR" sz="2000" i="1" dirty="0" err="1" smtClean="0">
                <a:ea typeface="ＭＳ Ｐゴシック" pitchFamily="34" charset="-128"/>
              </a:rPr>
              <a:t>it</a:t>
            </a:r>
            <a:r>
              <a:rPr lang="el-GR" sz="2000" i="1" dirty="0" smtClean="0">
                <a:ea typeface="ＭＳ Ｐゴシック" pitchFamily="34" charset="-128"/>
              </a:rPr>
              <a:t>."</a:t>
            </a:r>
            <a:endParaRPr lang="el-GR" sz="2000" dirty="0" smtClean="0">
              <a:ea typeface="ＭＳ Ｐゴシック" pitchFamily="34" charset="-128"/>
            </a:endParaRPr>
          </a:p>
          <a:p>
            <a:endParaRPr lang="el-GR" dirty="0" smtClean="0">
              <a:ea typeface="ＭＳ Ｐゴシック" pitchFamily="34" charset="-128"/>
            </a:endParaRPr>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n-US" sz="2800" b="1" dirty="0" smtClean="0"/>
              <a:t/>
            </a:r>
            <a:br>
              <a:rPr lang="en-US" sz="2800" b="1" dirty="0" smtClean="0"/>
            </a:br>
            <a:r>
              <a:rPr lang="el-GR" sz="2800" b="1" dirty="0" err="1" smtClean="0"/>
              <a:t>The</a:t>
            </a:r>
            <a:r>
              <a:rPr lang="el-GR" sz="2800" b="1" dirty="0" smtClean="0"/>
              <a:t> </a:t>
            </a:r>
            <a:r>
              <a:rPr lang="el-GR" sz="2800" b="1" dirty="0" err="1" smtClean="0"/>
              <a:t>principle</a:t>
            </a:r>
            <a:r>
              <a:rPr lang="el-GR" sz="2800" b="1" dirty="0" smtClean="0"/>
              <a:t> </a:t>
            </a:r>
            <a:r>
              <a:rPr lang="el-GR" sz="2800" b="1" dirty="0" err="1" smtClean="0"/>
              <a:t>of</a:t>
            </a:r>
            <a:r>
              <a:rPr lang="el-GR" sz="2800" b="1" dirty="0" smtClean="0"/>
              <a:t> </a:t>
            </a:r>
            <a:r>
              <a:rPr lang="el-GR" sz="2800" b="1" dirty="0" err="1" smtClean="0"/>
              <a:t>non</a:t>
            </a:r>
            <a:r>
              <a:rPr lang="el-GR" sz="2800" b="1" dirty="0" smtClean="0"/>
              <a:t>-</a:t>
            </a:r>
            <a:r>
              <a:rPr lang="el-GR" sz="2800" b="1" dirty="0" err="1" smtClean="0"/>
              <a:t>refoulement</a:t>
            </a:r>
            <a:endParaRPr lang="el-GR" sz="2800" b="1" dirty="0"/>
          </a:p>
        </p:txBody>
      </p:sp>
      <p:sp>
        <p:nvSpPr>
          <p:cNvPr id="40963" name="2 - Θέση περιεχομένου"/>
          <p:cNvSpPr>
            <a:spLocks noGrp="1"/>
          </p:cNvSpPr>
          <p:nvPr>
            <p:ph sz="quarter" idx="1"/>
          </p:nvPr>
        </p:nvSpPr>
        <p:spPr>
          <a:xfrm>
            <a:off x="187287" y="1277957"/>
            <a:ext cx="7998246" cy="4748270"/>
          </a:xfrm>
        </p:spPr>
        <p:txBody>
          <a:bodyPr/>
          <a:lstStyle/>
          <a:p>
            <a:pPr>
              <a:buFont typeface="Wingdings 2" pitchFamily="18" charset="2"/>
              <a:buNone/>
            </a:pPr>
            <a:endParaRPr lang="el-GR" dirty="0" smtClean="0">
              <a:ea typeface="ＭＳ Ｐゴシック" pitchFamily="34" charset="-128"/>
            </a:endParaRPr>
          </a:p>
          <a:p>
            <a:pPr algn="just"/>
            <a:r>
              <a:rPr lang="el-GR" sz="2800" dirty="0" smtClean="0">
                <a:ea typeface="ＭＳ Ｐゴシック" pitchFamily="34" charset="-128"/>
              </a:rPr>
              <a:t>A </a:t>
            </a:r>
            <a:r>
              <a:rPr lang="el-GR" sz="2800" dirty="0" err="1" smtClean="0">
                <a:ea typeface="ＭＳ Ｐゴシック" pitchFamily="34" charset="-128"/>
              </a:rPr>
              <a:t>refugee's</a:t>
            </a:r>
            <a:r>
              <a:rPr lang="el-GR" sz="2800" dirty="0" smtClean="0">
                <a:ea typeface="ＭＳ Ｐゴシック" pitchFamily="34" charset="-128"/>
              </a:rPr>
              <a:t> </a:t>
            </a:r>
            <a:r>
              <a:rPr lang="el-GR" sz="2800" dirty="0" err="1" smtClean="0">
                <a:ea typeface="ＭＳ Ｐゴシック" pitchFamily="34" charset="-128"/>
              </a:rPr>
              <a:t>right</a:t>
            </a:r>
            <a:r>
              <a:rPr lang="el-GR" sz="2800" dirty="0" smtClean="0">
                <a:ea typeface="ＭＳ Ｐゴシック" pitchFamily="34" charset="-128"/>
              </a:rPr>
              <a:t> </a:t>
            </a:r>
            <a:r>
              <a:rPr lang="el-GR" sz="2800" dirty="0" err="1" smtClean="0">
                <a:ea typeface="ＭＳ Ｐゴシック" pitchFamily="34" charset="-128"/>
              </a:rPr>
              <a:t>to</a:t>
            </a:r>
            <a:r>
              <a:rPr lang="el-GR" sz="2800" dirty="0" smtClean="0">
                <a:ea typeface="ＭＳ Ｐゴシック" pitchFamily="34" charset="-128"/>
              </a:rPr>
              <a:t> </a:t>
            </a:r>
            <a:r>
              <a:rPr lang="el-GR" sz="2800" dirty="0" err="1" smtClean="0">
                <a:ea typeface="ＭＳ Ｐゴシック" pitchFamily="34" charset="-128"/>
              </a:rPr>
              <a:t>be</a:t>
            </a:r>
            <a:r>
              <a:rPr lang="el-GR" sz="2800" dirty="0" smtClean="0">
                <a:ea typeface="ＭＳ Ｐゴシック" pitchFamily="34" charset="-128"/>
              </a:rPr>
              <a:t> </a:t>
            </a:r>
            <a:r>
              <a:rPr lang="el-GR" sz="2800" dirty="0" err="1" smtClean="0">
                <a:ea typeface="ＭＳ Ｐゴシック" pitchFamily="34" charset="-128"/>
              </a:rPr>
              <a:t>protected</a:t>
            </a:r>
            <a:r>
              <a:rPr lang="el-GR" sz="2800" dirty="0" smtClean="0">
                <a:ea typeface="ＭＳ Ｐゴシック" pitchFamily="34" charset="-128"/>
              </a:rPr>
              <a:t> </a:t>
            </a:r>
            <a:r>
              <a:rPr lang="el-GR" sz="2800" dirty="0" err="1" smtClean="0">
                <a:ea typeface="ＭＳ Ｐゴシック" pitchFamily="34" charset="-128"/>
              </a:rPr>
              <a:t>against</a:t>
            </a:r>
            <a:r>
              <a:rPr lang="el-GR" sz="2800" dirty="0" smtClean="0">
                <a:ea typeface="ＭＳ Ｐゴシック" pitchFamily="34" charset="-128"/>
              </a:rPr>
              <a:t> </a:t>
            </a:r>
            <a:r>
              <a:rPr lang="el-GR" sz="2800" dirty="0" err="1" smtClean="0">
                <a:ea typeface="ＭＳ Ｐゴシック" pitchFamily="34" charset="-128"/>
              </a:rPr>
              <a:t>forcible</a:t>
            </a:r>
            <a:r>
              <a:rPr lang="el-GR" sz="2800" dirty="0" smtClean="0">
                <a:ea typeface="ＭＳ Ｐゴシック" pitchFamily="34" charset="-128"/>
              </a:rPr>
              <a:t> </a:t>
            </a:r>
            <a:r>
              <a:rPr lang="el-GR" sz="2800" dirty="0" err="1" smtClean="0">
                <a:ea typeface="ＭＳ Ｐゴシック" pitchFamily="34" charset="-128"/>
              </a:rPr>
              <a:t>return</a:t>
            </a:r>
            <a:r>
              <a:rPr lang="el-GR" sz="2800" dirty="0" smtClean="0">
                <a:ea typeface="ＭＳ Ｐゴシック" pitchFamily="34" charset="-128"/>
              </a:rPr>
              <a:t>, </a:t>
            </a:r>
            <a:r>
              <a:rPr lang="el-GR" sz="2800" dirty="0" err="1" smtClean="0">
                <a:ea typeface="ＭＳ Ｐゴシック" pitchFamily="34" charset="-128"/>
              </a:rPr>
              <a:t>or</a:t>
            </a:r>
            <a:r>
              <a:rPr lang="el-GR" sz="2800" dirty="0" smtClean="0">
                <a:ea typeface="ＭＳ Ｐゴシック" pitchFamily="34" charset="-128"/>
              </a:rPr>
              <a:t> </a:t>
            </a:r>
            <a:r>
              <a:rPr lang="el-GR" sz="2800" dirty="0" err="1" smtClean="0">
                <a:ea typeface="ＭＳ Ｐゴシック" pitchFamily="34" charset="-128"/>
              </a:rPr>
              <a:t>refoulement</a:t>
            </a:r>
            <a:r>
              <a:rPr lang="el-GR" sz="2800" dirty="0" smtClean="0">
                <a:ea typeface="ＭＳ Ｐゴシック" pitchFamily="34" charset="-128"/>
              </a:rPr>
              <a:t>, </a:t>
            </a:r>
            <a:r>
              <a:rPr lang="el-GR" sz="2800" dirty="0" err="1" smtClean="0">
                <a:ea typeface="ＭＳ Ｐゴシック" pitchFamily="34" charset="-128"/>
              </a:rPr>
              <a:t>is</a:t>
            </a:r>
            <a:r>
              <a:rPr lang="el-GR" sz="2800" dirty="0" smtClean="0">
                <a:ea typeface="ＭＳ Ｐゴシック" pitchFamily="34" charset="-128"/>
              </a:rPr>
              <a:t> </a:t>
            </a:r>
            <a:r>
              <a:rPr lang="el-GR" sz="2800" dirty="0" err="1" smtClean="0">
                <a:ea typeface="ＭＳ Ｐゴシック" pitchFamily="34" charset="-128"/>
              </a:rPr>
              <a:t>set</a:t>
            </a:r>
            <a:r>
              <a:rPr lang="el-GR" sz="2800" dirty="0" smtClean="0">
                <a:ea typeface="ＭＳ Ｐゴシック" pitchFamily="34" charset="-128"/>
              </a:rPr>
              <a:t> </a:t>
            </a:r>
            <a:r>
              <a:rPr lang="el-GR" sz="2800" dirty="0" err="1" smtClean="0">
                <a:ea typeface="ＭＳ Ｐゴシック" pitchFamily="34" charset="-128"/>
              </a:rPr>
              <a:t>out</a:t>
            </a:r>
            <a:r>
              <a:rPr lang="el-GR" sz="2800" dirty="0" smtClean="0">
                <a:ea typeface="ＭＳ Ｐゴシック" pitchFamily="34" charset="-128"/>
              </a:rPr>
              <a:t> </a:t>
            </a:r>
            <a:r>
              <a:rPr lang="el-GR" sz="2800" dirty="0" err="1" smtClean="0">
                <a:ea typeface="ＭＳ Ｐゴシック" pitchFamily="34" charset="-128"/>
              </a:rPr>
              <a:t>in</a:t>
            </a:r>
            <a:r>
              <a:rPr lang="el-GR" sz="2800" dirty="0" smtClean="0">
                <a:ea typeface="ＭＳ Ｐゴシック" pitchFamily="34" charset="-128"/>
              </a:rPr>
              <a:t> </a:t>
            </a:r>
            <a:r>
              <a:rPr lang="el-GR" sz="2800" dirty="0" err="1" smtClean="0">
                <a:ea typeface="ＭＳ Ｐゴシック" pitchFamily="34" charset="-128"/>
              </a:rPr>
              <a:t>the</a:t>
            </a:r>
            <a:r>
              <a:rPr lang="el-GR" sz="2800" dirty="0" smtClean="0">
                <a:ea typeface="ＭＳ Ｐゴシック" pitchFamily="34" charset="-128"/>
              </a:rPr>
              <a:t> 1951 </a:t>
            </a:r>
            <a:r>
              <a:rPr lang="el-GR" sz="2800" dirty="0" err="1" smtClean="0">
                <a:ea typeface="ＭＳ Ｐゴシック" pitchFamily="34" charset="-128"/>
              </a:rPr>
              <a:t>Convention</a:t>
            </a:r>
            <a:r>
              <a:rPr lang="el-GR" sz="2800" dirty="0" smtClean="0">
                <a:ea typeface="ＭＳ Ｐゴシック" pitchFamily="34" charset="-128"/>
              </a:rPr>
              <a:t> </a:t>
            </a:r>
            <a:r>
              <a:rPr lang="el-GR" sz="2800" dirty="0" err="1" smtClean="0">
                <a:ea typeface="ＭＳ Ｐゴシック" pitchFamily="34" charset="-128"/>
              </a:rPr>
              <a:t>relating</a:t>
            </a:r>
            <a:r>
              <a:rPr lang="el-GR" sz="2800" dirty="0" smtClean="0">
                <a:ea typeface="ＭＳ Ｐゴシック" pitchFamily="34" charset="-128"/>
              </a:rPr>
              <a:t> </a:t>
            </a:r>
            <a:r>
              <a:rPr lang="el-GR" sz="2800" dirty="0" err="1" smtClean="0">
                <a:ea typeface="ＭＳ Ｐゴシック" pitchFamily="34" charset="-128"/>
              </a:rPr>
              <a:t>to</a:t>
            </a:r>
            <a:r>
              <a:rPr lang="el-GR" sz="2800" dirty="0" smtClean="0">
                <a:ea typeface="ＭＳ Ｐゴシック" pitchFamily="34" charset="-128"/>
              </a:rPr>
              <a:t> </a:t>
            </a:r>
            <a:r>
              <a:rPr lang="el-GR" sz="2800" dirty="0" err="1" smtClean="0">
                <a:ea typeface="ＭＳ Ｐゴシック" pitchFamily="34" charset="-128"/>
              </a:rPr>
              <a:t>the</a:t>
            </a:r>
            <a:r>
              <a:rPr lang="el-GR" sz="2800" dirty="0" smtClean="0">
                <a:ea typeface="ＭＳ Ｐゴシック" pitchFamily="34" charset="-128"/>
              </a:rPr>
              <a:t> </a:t>
            </a:r>
            <a:r>
              <a:rPr lang="el-GR" sz="2800" dirty="0" err="1" smtClean="0">
                <a:ea typeface="ＭＳ Ｐゴシック" pitchFamily="34" charset="-128"/>
              </a:rPr>
              <a:t>Status</a:t>
            </a:r>
            <a:r>
              <a:rPr lang="el-GR" sz="2800" dirty="0" smtClean="0">
                <a:ea typeface="ＭＳ Ｐゴシック" pitchFamily="34" charset="-128"/>
              </a:rPr>
              <a:t> </a:t>
            </a:r>
            <a:r>
              <a:rPr lang="el-GR" sz="2800" dirty="0" err="1" smtClean="0">
                <a:ea typeface="ＭＳ Ｐゴシック" pitchFamily="34" charset="-128"/>
              </a:rPr>
              <a:t>of</a:t>
            </a:r>
            <a:r>
              <a:rPr lang="el-GR" sz="2800" dirty="0" smtClean="0">
                <a:ea typeface="ＭＳ Ｐゴシック" pitchFamily="34" charset="-128"/>
              </a:rPr>
              <a:t> </a:t>
            </a:r>
            <a:r>
              <a:rPr lang="el-GR" sz="2800" dirty="0" err="1" smtClean="0">
                <a:ea typeface="ＭＳ Ｐゴシック" pitchFamily="34" charset="-128"/>
              </a:rPr>
              <a:t>Refugees</a:t>
            </a:r>
            <a:r>
              <a:rPr lang="el-GR" sz="2800" dirty="0" smtClean="0">
                <a:ea typeface="ＭＳ Ｐゴシック" pitchFamily="34" charset="-128"/>
              </a:rPr>
              <a:t>:</a:t>
            </a:r>
          </a:p>
          <a:p>
            <a:pPr algn="just"/>
            <a:r>
              <a:rPr lang="el-GR" sz="2800" dirty="0" smtClean="0">
                <a:ea typeface="ＭＳ Ｐゴシック" pitchFamily="34" charset="-128"/>
              </a:rPr>
              <a:t>"</a:t>
            </a:r>
            <a:r>
              <a:rPr lang="el-GR" sz="2800" dirty="0" err="1" smtClean="0">
                <a:ea typeface="ＭＳ Ｐゴシック" pitchFamily="34" charset="-128"/>
              </a:rPr>
              <a:t>No</a:t>
            </a:r>
            <a:r>
              <a:rPr lang="el-GR" sz="2800" dirty="0" smtClean="0">
                <a:ea typeface="ＭＳ Ｐゴシック" pitchFamily="34" charset="-128"/>
              </a:rPr>
              <a:t> </a:t>
            </a:r>
            <a:r>
              <a:rPr lang="el-GR" sz="2800" dirty="0" err="1" smtClean="0">
                <a:ea typeface="ＭＳ Ｐゴシック" pitchFamily="34" charset="-128"/>
              </a:rPr>
              <a:t>Contracting</a:t>
            </a:r>
            <a:r>
              <a:rPr lang="el-GR" sz="2800" dirty="0" smtClean="0">
                <a:ea typeface="ＭＳ Ｐゴシック" pitchFamily="34" charset="-128"/>
              </a:rPr>
              <a:t> </a:t>
            </a:r>
            <a:r>
              <a:rPr lang="el-GR" sz="2800" dirty="0" err="1" smtClean="0">
                <a:ea typeface="ＭＳ Ｐゴシック" pitchFamily="34" charset="-128"/>
              </a:rPr>
              <a:t>State</a:t>
            </a:r>
            <a:r>
              <a:rPr lang="el-GR" sz="2800" dirty="0" smtClean="0">
                <a:ea typeface="ＭＳ Ｐゴシック" pitchFamily="34" charset="-128"/>
              </a:rPr>
              <a:t> </a:t>
            </a:r>
            <a:r>
              <a:rPr lang="el-GR" sz="2800" dirty="0" err="1" smtClean="0">
                <a:ea typeface="ＭＳ Ｐゴシック" pitchFamily="34" charset="-128"/>
              </a:rPr>
              <a:t>shall</a:t>
            </a:r>
            <a:r>
              <a:rPr lang="el-GR" sz="2800" dirty="0" smtClean="0">
                <a:ea typeface="ＭＳ Ｐゴシック" pitchFamily="34" charset="-128"/>
              </a:rPr>
              <a:t> </a:t>
            </a:r>
            <a:r>
              <a:rPr lang="el-GR" sz="2800" dirty="0" err="1" smtClean="0">
                <a:ea typeface="ＭＳ Ｐゴシック" pitchFamily="34" charset="-128"/>
              </a:rPr>
              <a:t>expel</a:t>
            </a:r>
            <a:r>
              <a:rPr lang="el-GR" sz="2800" dirty="0" smtClean="0">
                <a:ea typeface="ＭＳ Ｐゴシック" pitchFamily="34" charset="-128"/>
              </a:rPr>
              <a:t> </a:t>
            </a:r>
            <a:r>
              <a:rPr lang="el-GR" sz="2800" dirty="0" err="1" smtClean="0">
                <a:ea typeface="ＭＳ Ｐゴシック" pitchFamily="34" charset="-128"/>
              </a:rPr>
              <a:t>or</a:t>
            </a:r>
            <a:r>
              <a:rPr lang="el-GR" sz="2800" dirty="0" smtClean="0">
                <a:ea typeface="ＭＳ Ｐゴシック" pitchFamily="34" charset="-128"/>
              </a:rPr>
              <a:t> </a:t>
            </a:r>
            <a:r>
              <a:rPr lang="el-GR" sz="2800" dirty="0" err="1" smtClean="0">
                <a:ea typeface="ＭＳ Ｐゴシック" pitchFamily="34" charset="-128"/>
              </a:rPr>
              <a:t>return</a:t>
            </a:r>
            <a:r>
              <a:rPr lang="el-GR" sz="2800" dirty="0" smtClean="0">
                <a:ea typeface="ＭＳ Ｐゴシック" pitchFamily="34" charset="-128"/>
              </a:rPr>
              <a:t> ('</a:t>
            </a:r>
            <a:r>
              <a:rPr lang="el-GR" sz="2800" dirty="0" err="1" smtClean="0">
                <a:ea typeface="ＭＳ Ｐゴシック" pitchFamily="34" charset="-128"/>
              </a:rPr>
              <a:t>refouler</a:t>
            </a:r>
            <a:r>
              <a:rPr lang="el-GR" sz="2800" dirty="0" smtClean="0">
                <a:ea typeface="ＭＳ Ｐゴシック" pitchFamily="34" charset="-128"/>
              </a:rPr>
              <a:t>') a </a:t>
            </a:r>
            <a:r>
              <a:rPr lang="el-GR" sz="2800" dirty="0" err="1" smtClean="0">
                <a:ea typeface="ＭＳ Ｐゴシック" pitchFamily="34" charset="-128"/>
              </a:rPr>
              <a:t>refugee</a:t>
            </a:r>
            <a:r>
              <a:rPr lang="el-GR" sz="2800" dirty="0" smtClean="0">
                <a:ea typeface="ＭＳ Ｐゴシック" pitchFamily="34" charset="-128"/>
              </a:rPr>
              <a:t> </a:t>
            </a:r>
            <a:r>
              <a:rPr lang="el-GR" sz="2800" dirty="0" err="1" smtClean="0">
                <a:ea typeface="ＭＳ Ｐゴシック" pitchFamily="34" charset="-128"/>
              </a:rPr>
              <a:t>in</a:t>
            </a:r>
            <a:r>
              <a:rPr lang="el-GR" sz="2800" dirty="0" smtClean="0">
                <a:ea typeface="ＭＳ Ｐゴシック" pitchFamily="34" charset="-128"/>
              </a:rPr>
              <a:t> </a:t>
            </a:r>
            <a:r>
              <a:rPr lang="el-GR" sz="2800" dirty="0" err="1" smtClean="0">
                <a:ea typeface="ＭＳ Ｐゴシック" pitchFamily="34" charset="-128"/>
              </a:rPr>
              <a:t>any</a:t>
            </a:r>
            <a:r>
              <a:rPr lang="el-GR" sz="2800" dirty="0" smtClean="0">
                <a:ea typeface="ＭＳ Ｐゴシック" pitchFamily="34" charset="-128"/>
              </a:rPr>
              <a:t> </a:t>
            </a:r>
            <a:r>
              <a:rPr lang="el-GR" sz="2800" dirty="0" err="1" smtClean="0">
                <a:ea typeface="ＭＳ Ｐゴシック" pitchFamily="34" charset="-128"/>
              </a:rPr>
              <a:t>manner</a:t>
            </a:r>
            <a:r>
              <a:rPr lang="el-GR" sz="2800" dirty="0" smtClean="0">
                <a:ea typeface="ＭＳ Ｐゴシック" pitchFamily="34" charset="-128"/>
              </a:rPr>
              <a:t> </a:t>
            </a:r>
            <a:r>
              <a:rPr lang="el-GR" sz="2800" dirty="0" err="1" smtClean="0">
                <a:ea typeface="ＭＳ Ｐゴシック" pitchFamily="34" charset="-128"/>
              </a:rPr>
              <a:t>whatsoever</a:t>
            </a:r>
            <a:r>
              <a:rPr lang="el-GR" sz="2800" dirty="0" smtClean="0">
                <a:ea typeface="ＭＳ Ｐゴシック" pitchFamily="34" charset="-128"/>
              </a:rPr>
              <a:t> </a:t>
            </a:r>
            <a:r>
              <a:rPr lang="el-GR" sz="2800" dirty="0" err="1" smtClean="0">
                <a:ea typeface="ＭＳ Ｐゴシック" pitchFamily="34" charset="-128"/>
              </a:rPr>
              <a:t>to</a:t>
            </a:r>
            <a:r>
              <a:rPr lang="el-GR" sz="2800" dirty="0" smtClean="0">
                <a:ea typeface="ＭＳ Ｐゴシック" pitchFamily="34" charset="-128"/>
              </a:rPr>
              <a:t> </a:t>
            </a:r>
            <a:r>
              <a:rPr lang="el-GR" sz="2800" dirty="0" err="1" smtClean="0">
                <a:ea typeface="ＭＳ Ｐゴシック" pitchFamily="34" charset="-128"/>
              </a:rPr>
              <a:t>the</a:t>
            </a:r>
            <a:r>
              <a:rPr lang="el-GR" sz="2800" dirty="0" smtClean="0">
                <a:ea typeface="ＭＳ Ｐゴシック" pitchFamily="34" charset="-128"/>
              </a:rPr>
              <a:t> </a:t>
            </a:r>
            <a:r>
              <a:rPr lang="el-GR" sz="2800" dirty="0" err="1" smtClean="0">
                <a:ea typeface="ＭＳ Ｐゴシック" pitchFamily="34" charset="-128"/>
              </a:rPr>
              <a:t>frontiers</a:t>
            </a:r>
            <a:r>
              <a:rPr lang="el-GR" sz="2800" dirty="0" smtClean="0">
                <a:ea typeface="ＭＳ Ｐゴシック" pitchFamily="34" charset="-128"/>
              </a:rPr>
              <a:t> </a:t>
            </a:r>
            <a:r>
              <a:rPr lang="el-GR" sz="2800" dirty="0" err="1" smtClean="0">
                <a:ea typeface="ＭＳ Ｐゴシック" pitchFamily="34" charset="-128"/>
              </a:rPr>
              <a:t>of</a:t>
            </a:r>
            <a:r>
              <a:rPr lang="el-GR" sz="2800" dirty="0" smtClean="0">
                <a:ea typeface="ＭＳ Ｐゴシック" pitchFamily="34" charset="-128"/>
              </a:rPr>
              <a:t> </a:t>
            </a:r>
            <a:r>
              <a:rPr lang="el-GR" sz="2800" dirty="0" err="1" smtClean="0">
                <a:ea typeface="ＭＳ Ｐゴシック" pitchFamily="34" charset="-128"/>
              </a:rPr>
              <a:t>territories</a:t>
            </a:r>
            <a:r>
              <a:rPr lang="el-GR" sz="2800" dirty="0" smtClean="0">
                <a:ea typeface="ＭＳ Ｐゴシック" pitchFamily="34" charset="-128"/>
              </a:rPr>
              <a:t> </a:t>
            </a:r>
            <a:r>
              <a:rPr lang="el-GR" sz="2800" dirty="0" err="1" smtClean="0">
                <a:ea typeface="ＭＳ Ｐゴシック" pitchFamily="34" charset="-128"/>
              </a:rPr>
              <a:t>where</a:t>
            </a:r>
            <a:r>
              <a:rPr lang="el-GR" sz="2800" dirty="0" smtClean="0">
                <a:ea typeface="ＭＳ Ｐゴシック" pitchFamily="34" charset="-128"/>
              </a:rPr>
              <a:t> </a:t>
            </a:r>
            <a:r>
              <a:rPr lang="el-GR" sz="2800" dirty="0" err="1" smtClean="0">
                <a:ea typeface="ＭＳ Ｐゴシック" pitchFamily="34" charset="-128"/>
              </a:rPr>
              <a:t>his</a:t>
            </a:r>
            <a:r>
              <a:rPr lang="el-GR" sz="2800" dirty="0" smtClean="0">
                <a:ea typeface="ＭＳ Ｐゴシック" pitchFamily="34" charset="-128"/>
              </a:rPr>
              <a:t> </a:t>
            </a:r>
            <a:r>
              <a:rPr lang="el-GR" sz="2800" dirty="0" err="1" smtClean="0">
                <a:ea typeface="ＭＳ Ｐゴシック" pitchFamily="34" charset="-128"/>
              </a:rPr>
              <a:t>life</a:t>
            </a:r>
            <a:r>
              <a:rPr lang="el-GR" sz="2800" dirty="0" smtClean="0">
                <a:ea typeface="ＭＳ Ｐゴシック" pitchFamily="34" charset="-128"/>
              </a:rPr>
              <a:t> </a:t>
            </a:r>
            <a:r>
              <a:rPr lang="el-GR" sz="2800" dirty="0" err="1" smtClean="0">
                <a:ea typeface="ＭＳ Ｐゴシック" pitchFamily="34" charset="-128"/>
              </a:rPr>
              <a:t>or</a:t>
            </a:r>
            <a:r>
              <a:rPr lang="el-GR" sz="2800" dirty="0" smtClean="0">
                <a:ea typeface="ＭＳ Ｐゴシック" pitchFamily="34" charset="-128"/>
              </a:rPr>
              <a:t> </a:t>
            </a:r>
            <a:r>
              <a:rPr lang="el-GR" sz="2800" dirty="0" err="1" smtClean="0">
                <a:ea typeface="ＭＳ Ｐゴシック" pitchFamily="34" charset="-128"/>
              </a:rPr>
              <a:t>freedom</a:t>
            </a:r>
            <a:r>
              <a:rPr lang="el-GR" sz="2800" dirty="0" smtClean="0">
                <a:ea typeface="ＭＳ Ｐゴシック" pitchFamily="34" charset="-128"/>
              </a:rPr>
              <a:t> </a:t>
            </a:r>
            <a:r>
              <a:rPr lang="el-GR" sz="2800" dirty="0" err="1" smtClean="0">
                <a:ea typeface="ＭＳ Ｐゴシック" pitchFamily="34" charset="-128"/>
              </a:rPr>
              <a:t>would</a:t>
            </a:r>
            <a:r>
              <a:rPr lang="el-GR" sz="2800" dirty="0" smtClean="0">
                <a:ea typeface="ＭＳ Ｐゴシック" pitchFamily="34" charset="-128"/>
              </a:rPr>
              <a:t> </a:t>
            </a:r>
            <a:r>
              <a:rPr lang="el-GR" sz="2800" dirty="0" err="1" smtClean="0">
                <a:ea typeface="ＭＳ Ｐゴシック" pitchFamily="34" charset="-128"/>
              </a:rPr>
              <a:t>be</a:t>
            </a:r>
            <a:r>
              <a:rPr lang="el-GR" sz="2800" dirty="0" smtClean="0">
                <a:ea typeface="ＭＳ Ｐゴシック" pitchFamily="34" charset="-128"/>
              </a:rPr>
              <a:t> </a:t>
            </a:r>
            <a:r>
              <a:rPr lang="el-GR" sz="2800" dirty="0" err="1" smtClean="0">
                <a:ea typeface="ＭＳ Ｐゴシック" pitchFamily="34" charset="-128"/>
              </a:rPr>
              <a:t>threatened</a:t>
            </a:r>
            <a:r>
              <a:rPr lang="el-GR" sz="2800" dirty="0" smtClean="0">
                <a:ea typeface="ＭＳ Ｐゴシック" pitchFamily="34" charset="-128"/>
              </a:rPr>
              <a:t> </a:t>
            </a:r>
            <a:r>
              <a:rPr lang="el-GR" sz="2800" dirty="0" err="1" smtClean="0">
                <a:ea typeface="ＭＳ Ｐゴシック" pitchFamily="34" charset="-128"/>
              </a:rPr>
              <a:t>on</a:t>
            </a:r>
            <a:r>
              <a:rPr lang="el-GR" sz="2800" dirty="0" smtClean="0">
                <a:ea typeface="ＭＳ Ｐゴシック" pitchFamily="34" charset="-128"/>
              </a:rPr>
              <a:t> </a:t>
            </a:r>
            <a:r>
              <a:rPr lang="el-GR" sz="2800" dirty="0" err="1" smtClean="0">
                <a:ea typeface="ＭＳ Ｐゴシック" pitchFamily="34" charset="-128"/>
              </a:rPr>
              <a:t>account</a:t>
            </a:r>
            <a:r>
              <a:rPr lang="el-GR" sz="2800" dirty="0" smtClean="0">
                <a:ea typeface="ＭＳ Ｐゴシック" pitchFamily="34" charset="-128"/>
              </a:rPr>
              <a:t> </a:t>
            </a:r>
            <a:r>
              <a:rPr lang="el-GR" sz="2800" dirty="0" err="1" smtClean="0">
                <a:ea typeface="ＭＳ Ｐゴシック" pitchFamily="34" charset="-128"/>
              </a:rPr>
              <a:t>of</a:t>
            </a:r>
            <a:r>
              <a:rPr lang="el-GR" sz="2800" dirty="0" smtClean="0">
                <a:ea typeface="ＭＳ Ｐゴシック" pitchFamily="34" charset="-128"/>
              </a:rPr>
              <a:t> </a:t>
            </a:r>
            <a:r>
              <a:rPr lang="el-GR" sz="2800" dirty="0" err="1" smtClean="0">
                <a:ea typeface="ＭＳ Ｐゴシック" pitchFamily="34" charset="-128"/>
              </a:rPr>
              <a:t>his</a:t>
            </a:r>
            <a:r>
              <a:rPr lang="el-GR" sz="2800" dirty="0" smtClean="0">
                <a:ea typeface="ＭＳ Ｐゴシック" pitchFamily="34" charset="-128"/>
              </a:rPr>
              <a:t> </a:t>
            </a:r>
            <a:r>
              <a:rPr lang="el-GR" sz="2800" dirty="0" err="1" smtClean="0">
                <a:ea typeface="ＭＳ Ｐゴシック" pitchFamily="34" charset="-128"/>
              </a:rPr>
              <a:t>race</a:t>
            </a:r>
            <a:r>
              <a:rPr lang="el-GR" sz="2800" dirty="0" smtClean="0">
                <a:ea typeface="ＭＳ Ｐゴシック" pitchFamily="34" charset="-128"/>
              </a:rPr>
              <a:t>, </a:t>
            </a:r>
            <a:r>
              <a:rPr lang="el-GR" sz="2800" dirty="0" err="1" smtClean="0">
                <a:ea typeface="ＭＳ Ｐゴシック" pitchFamily="34" charset="-128"/>
              </a:rPr>
              <a:t>religion</a:t>
            </a:r>
            <a:r>
              <a:rPr lang="el-GR" sz="2800" dirty="0" smtClean="0">
                <a:ea typeface="ＭＳ Ｐゴシック" pitchFamily="34" charset="-128"/>
              </a:rPr>
              <a:t>, </a:t>
            </a:r>
            <a:r>
              <a:rPr lang="el-GR" sz="2800" dirty="0" err="1" smtClean="0">
                <a:ea typeface="ＭＳ Ｐゴシック" pitchFamily="34" charset="-128"/>
              </a:rPr>
              <a:t>nationality</a:t>
            </a:r>
            <a:r>
              <a:rPr lang="el-GR" sz="2800" dirty="0" smtClean="0">
                <a:ea typeface="ＭＳ Ｐゴシック" pitchFamily="34" charset="-128"/>
              </a:rPr>
              <a:t>, </a:t>
            </a:r>
            <a:r>
              <a:rPr lang="el-GR" sz="2800" dirty="0" err="1" smtClean="0">
                <a:ea typeface="ＭＳ Ｐゴシック" pitchFamily="34" charset="-128"/>
              </a:rPr>
              <a:t>membership</a:t>
            </a:r>
            <a:r>
              <a:rPr lang="el-GR" sz="2800" dirty="0" smtClean="0">
                <a:ea typeface="ＭＳ Ｐゴシック" pitchFamily="34" charset="-128"/>
              </a:rPr>
              <a:t> </a:t>
            </a:r>
            <a:r>
              <a:rPr lang="el-GR" sz="2800" dirty="0" err="1" smtClean="0">
                <a:ea typeface="ＭＳ Ｐゴシック" pitchFamily="34" charset="-128"/>
              </a:rPr>
              <a:t>of</a:t>
            </a:r>
            <a:r>
              <a:rPr lang="el-GR" sz="2800" dirty="0" smtClean="0">
                <a:ea typeface="ＭＳ Ｐゴシック" pitchFamily="34" charset="-128"/>
              </a:rPr>
              <a:t> a </a:t>
            </a:r>
            <a:r>
              <a:rPr lang="el-GR" sz="2800" dirty="0" err="1" smtClean="0">
                <a:ea typeface="ＭＳ Ｐゴシック" pitchFamily="34" charset="-128"/>
              </a:rPr>
              <a:t>particular</a:t>
            </a:r>
            <a:r>
              <a:rPr lang="el-GR" sz="2800" dirty="0" smtClean="0">
                <a:ea typeface="ＭＳ Ｐゴシック" pitchFamily="34" charset="-128"/>
              </a:rPr>
              <a:t> </a:t>
            </a:r>
            <a:r>
              <a:rPr lang="el-GR" sz="2800" dirty="0" err="1" smtClean="0">
                <a:ea typeface="ＭＳ Ｐゴシック" pitchFamily="34" charset="-128"/>
              </a:rPr>
              <a:t>social</a:t>
            </a:r>
            <a:r>
              <a:rPr lang="el-GR" sz="2800" dirty="0" smtClean="0">
                <a:ea typeface="ＭＳ Ｐゴシック" pitchFamily="34" charset="-128"/>
              </a:rPr>
              <a:t> </a:t>
            </a:r>
            <a:r>
              <a:rPr lang="el-GR" sz="2800" dirty="0" err="1" smtClean="0">
                <a:ea typeface="ＭＳ Ｐゴシック" pitchFamily="34" charset="-128"/>
              </a:rPr>
              <a:t>group</a:t>
            </a:r>
            <a:r>
              <a:rPr lang="el-GR" sz="2800" dirty="0" smtClean="0">
                <a:ea typeface="ＭＳ Ｐゴシック" pitchFamily="34" charset="-128"/>
              </a:rPr>
              <a:t> </a:t>
            </a:r>
            <a:r>
              <a:rPr lang="el-GR" sz="2800" dirty="0" err="1" smtClean="0">
                <a:ea typeface="ＭＳ Ｐゴシック" pitchFamily="34" charset="-128"/>
              </a:rPr>
              <a:t>or</a:t>
            </a:r>
            <a:r>
              <a:rPr lang="el-GR" sz="2800" dirty="0" smtClean="0">
                <a:ea typeface="ＭＳ Ｐゴシック" pitchFamily="34" charset="-128"/>
              </a:rPr>
              <a:t> </a:t>
            </a:r>
            <a:r>
              <a:rPr lang="el-GR" sz="2800" dirty="0" err="1" smtClean="0">
                <a:ea typeface="ＭＳ Ｐゴシック" pitchFamily="34" charset="-128"/>
              </a:rPr>
              <a:t>political</a:t>
            </a:r>
            <a:r>
              <a:rPr lang="el-GR" sz="2800" dirty="0" smtClean="0">
                <a:ea typeface="ＭＳ Ｐゴシック" pitchFamily="34" charset="-128"/>
              </a:rPr>
              <a:t> </a:t>
            </a:r>
            <a:r>
              <a:rPr lang="el-GR" sz="2800" dirty="0" err="1" smtClean="0">
                <a:ea typeface="ＭＳ Ｐゴシック" pitchFamily="34" charset="-128"/>
              </a:rPr>
              <a:t>opinion</a:t>
            </a:r>
            <a:r>
              <a:rPr lang="el-GR" sz="2800" dirty="0" smtClean="0">
                <a:ea typeface="ＭＳ Ｐゴシック" pitchFamily="34" charset="-128"/>
              </a:rPr>
              <a:t>» </a:t>
            </a:r>
            <a:r>
              <a:rPr lang="en-US" sz="2800" dirty="0" smtClean="0">
                <a:ea typeface="ＭＳ Ｐゴシック" pitchFamily="34" charset="-128"/>
              </a:rPr>
              <a:t>[</a:t>
            </a:r>
            <a:r>
              <a:rPr lang="el-GR" sz="2800" dirty="0" err="1" smtClean="0">
                <a:ea typeface="ＭＳ Ｐゴシック" pitchFamily="34" charset="-128"/>
              </a:rPr>
              <a:t>Article</a:t>
            </a:r>
            <a:r>
              <a:rPr lang="el-GR" sz="2800" dirty="0" smtClean="0">
                <a:ea typeface="ＭＳ Ｐゴシック" pitchFamily="34" charset="-128"/>
              </a:rPr>
              <a:t> 33(1)</a:t>
            </a:r>
            <a:r>
              <a:rPr lang="en-US" sz="2800" dirty="0" smtClean="0">
                <a:ea typeface="ＭＳ Ｐゴシック" pitchFamily="34" charset="-128"/>
              </a:rPr>
              <a:t>]</a:t>
            </a:r>
            <a:r>
              <a:rPr lang="el-GR" sz="2800" dirty="0" smtClean="0">
                <a:ea typeface="ＭＳ Ｐゴシック" pitchFamily="34" charset="-128"/>
              </a:rPr>
              <a:t>.</a:t>
            </a:r>
          </a:p>
          <a:p>
            <a:endParaRPr lang="el-GR" sz="2800" dirty="0" smtClean="0">
              <a:ea typeface="ＭＳ Ｐゴシック" pitchFamily="34" charset="-128"/>
            </a:endParaRPr>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l-GR" sz="2800" b="1" dirty="0" err="1" smtClean="0"/>
              <a:t>The</a:t>
            </a:r>
            <a:r>
              <a:rPr lang="el-GR" sz="2800" b="1" dirty="0" smtClean="0"/>
              <a:t> </a:t>
            </a:r>
            <a:r>
              <a:rPr lang="el-GR" sz="2800" b="1" dirty="0" err="1" smtClean="0"/>
              <a:t>principle</a:t>
            </a:r>
            <a:r>
              <a:rPr lang="el-GR" sz="2800" b="1" dirty="0" smtClean="0"/>
              <a:t> </a:t>
            </a:r>
            <a:r>
              <a:rPr lang="el-GR" sz="2800" b="1" dirty="0" err="1" smtClean="0"/>
              <a:t>of</a:t>
            </a:r>
            <a:r>
              <a:rPr lang="el-GR" sz="2800" b="1" dirty="0" smtClean="0"/>
              <a:t> </a:t>
            </a:r>
            <a:r>
              <a:rPr lang="el-GR" sz="2800" b="1" dirty="0" err="1" smtClean="0"/>
              <a:t>non</a:t>
            </a:r>
            <a:r>
              <a:rPr lang="el-GR" sz="2800" b="1" dirty="0" smtClean="0"/>
              <a:t>-</a:t>
            </a:r>
            <a:r>
              <a:rPr lang="el-GR" sz="2800" b="1" dirty="0" err="1" smtClean="0"/>
              <a:t>refoulement</a:t>
            </a:r>
            <a:r>
              <a:rPr lang="en-US" sz="2800" b="1" dirty="0" smtClean="0"/>
              <a:t> (continued)</a:t>
            </a:r>
            <a:endParaRPr lang="el-GR" sz="2800" b="1" dirty="0"/>
          </a:p>
        </p:txBody>
      </p:sp>
      <p:sp>
        <p:nvSpPr>
          <p:cNvPr id="43011" name="2 - Θέση περιεχομένου"/>
          <p:cNvSpPr>
            <a:spLocks noGrp="1"/>
          </p:cNvSpPr>
          <p:nvPr>
            <p:ph sz="quarter" idx="1"/>
          </p:nvPr>
        </p:nvSpPr>
        <p:spPr>
          <a:xfrm>
            <a:off x="-67733" y="1527175"/>
            <a:ext cx="8504238" cy="4572000"/>
          </a:xfrm>
        </p:spPr>
        <p:txBody>
          <a:bodyPr/>
          <a:lstStyle/>
          <a:p>
            <a:pPr algn="just"/>
            <a:r>
              <a:rPr lang="el-GR" sz="2400" dirty="0" err="1" smtClean="0">
                <a:ea typeface="ＭＳ Ｐゴシック" pitchFamily="34" charset="-128"/>
              </a:rPr>
              <a:t>It</a:t>
            </a:r>
            <a:r>
              <a:rPr lang="el-GR" sz="2400" dirty="0" smtClean="0">
                <a:ea typeface="ＭＳ Ｐゴシック" pitchFamily="34" charset="-128"/>
              </a:rPr>
              <a:t> </a:t>
            </a:r>
            <a:r>
              <a:rPr lang="el-GR" sz="2400" dirty="0" err="1" smtClean="0">
                <a:ea typeface="ＭＳ Ｐゴシック" pitchFamily="34" charset="-128"/>
              </a:rPr>
              <a:t>is</a:t>
            </a:r>
            <a:r>
              <a:rPr lang="el-GR" sz="2400" dirty="0" smtClean="0">
                <a:ea typeface="ＭＳ Ｐゴシック" pitchFamily="34" charset="-128"/>
              </a:rPr>
              <a:t> </a:t>
            </a:r>
            <a:r>
              <a:rPr lang="el-GR" sz="2400" dirty="0" err="1" smtClean="0">
                <a:ea typeface="ＭＳ Ｐゴシック" pitchFamily="34" charset="-128"/>
              </a:rPr>
              <a:t>widely</a:t>
            </a:r>
            <a:r>
              <a:rPr lang="el-GR" sz="2400" dirty="0" smtClean="0">
                <a:ea typeface="ＭＳ Ｐゴシック" pitchFamily="34" charset="-128"/>
              </a:rPr>
              <a:t> </a:t>
            </a:r>
            <a:r>
              <a:rPr lang="el-GR" sz="2400" dirty="0" err="1" smtClean="0">
                <a:ea typeface="ＭＳ Ｐゴシック" pitchFamily="34" charset="-128"/>
              </a:rPr>
              <a:t>accepted</a:t>
            </a:r>
            <a:r>
              <a:rPr lang="el-GR" sz="2400" dirty="0" smtClean="0">
                <a:ea typeface="ＭＳ Ｐゴシック" pitchFamily="34" charset="-128"/>
              </a:rPr>
              <a:t> </a:t>
            </a:r>
            <a:r>
              <a:rPr lang="el-GR" sz="2400" dirty="0" err="1" smtClean="0">
                <a:ea typeface="ＭＳ Ｐゴシック" pitchFamily="34" charset="-128"/>
              </a:rPr>
              <a:t>that</a:t>
            </a:r>
            <a:r>
              <a:rPr lang="el-GR" sz="2400" dirty="0" smtClean="0">
                <a:ea typeface="ＭＳ Ｐゴシック" pitchFamily="34" charset="-128"/>
              </a:rPr>
              <a:t> </a:t>
            </a:r>
            <a:r>
              <a:rPr lang="el-GR" sz="2400" dirty="0" err="1" smtClean="0">
                <a:ea typeface="ＭＳ Ｐゴシック" pitchFamily="34" charset="-128"/>
              </a:rPr>
              <a:t>the</a:t>
            </a:r>
            <a:r>
              <a:rPr lang="el-GR" sz="2400" dirty="0" smtClean="0">
                <a:ea typeface="ＭＳ Ｐゴシック" pitchFamily="34" charset="-128"/>
              </a:rPr>
              <a:t> </a:t>
            </a:r>
            <a:r>
              <a:rPr lang="el-GR" sz="2400" dirty="0" err="1" smtClean="0">
                <a:ea typeface="ＭＳ Ｐゴシック" pitchFamily="34" charset="-128"/>
              </a:rPr>
              <a:t>prohibition</a:t>
            </a:r>
            <a:r>
              <a:rPr lang="el-GR" sz="2400" dirty="0" smtClean="0">
                <a:ea typeface="ＭＳ Ｐゴシック" pitchFamily="34" charset="-128"/>
              </a:rPr>
              <a:t> </a:t>
            </a:r>
            <a:r>
              <a:rPr lang="el-GR" sz="2400" dirty="0" err="1" smtClean="0">
                <a:ea typeface="ＭＳ Ｐゴシック" pitchFamily="34" charset="-128"/>
              </a:rPr>
              <a:t>of</a:t>
            </a:r>
            <a:r>
              <a:rPr lang="el-GR" sz="2400" dirty="0" smtClean="0">
                <a:ea typeface="ＭＳ Ｐゴシック" pitchFamily="34" charset="-128"/>
              </a:rPr>
              <a:t> </a:t>
            </a:r>
            <a:r>
              <a:rPr lang="el-GR" sz="2400" dirty="0" err="1" smtClean="0">
                <a:ea typeface="ＭＳ Ｐゴシック" pitchFamily="34" charset="-128"/>
              </a:rPr>
              <a:t>forcible</a:t>
            </a:r>
            <a:r>
              <a:rPr lang="el-GR" sz="2400" dirty="0" smtClean="0">
                <a:ea typeface="ＭＳ Ｐゴシック" pitchFamily="34" charset="-128"/>
              </a:rPr>
              <a:t> </a:t>
            </a:r>
            <a:r>
              <a:rPr lang="el-GR" sz="2400" dirty="0" err="1" smtClean="0">
                <a:ea typeface="ＭＳ Ｐゴシック" pitchFamily="34" charset="-128"/>
              </a:rPr>
              <a:t>return</a:t>
            </a:r>
            <a:r>
              <a:rPr lang="el-GR" sz="2400" dirty="0" smtClean="0">
                <a:ea typeface="ＭＳ Ｐゴシック" pitchFamily="34" charset="-128"/>
              </a:rPr>
              <a:t> </a:t>
            </a:r>
            <a:r>
              <a:rPr lang="el-GR" sz="2400" dirty="0" err="1" smtClean="0">
                <a:ea typeface="ＭＳ Ｐゴシック" pitchFamily="34" charset="-128"/>
              </a:rPr>
              <a:t>is</a:t>
            </a:r>
            <a:r>
              <a:rPr lang="el-GR" sz="2400" dirty="0" smtClean="0">
                <a:ea typeface="ＭＳ Ｐゴシック" pitchFamily="34" charset="-128"/>
              </a:rPr>
              <a:t> </a:t>
            </a:r>
            <a:r>
              <a:rPr lang="el-GR" sz="2400" dirty="0" err="1" smtClean="0">
                <a:ea typeface="ＭＳ Ｐゴシック" pitchFamily="34" charset="-128"/>
              </a:rPr>
              <a:t>part</a:t>
            </a:r>
            <a:r>
              <a:rPr lang="el-GR" sz="2400" dirty="0" smtClean="0">
                <a:ea typeface="ＭＳ Ｐゴシック" pitchFamily="34" charset="-128"/>
              </a:rPr>
              <a:t> </a:t>
            </a:r>
            <a:r>
              <a:rPr lang="el-GR" sz="2400" dirty="0" err="1" smtClean="0">
                <a:ea typeface="ＭＳ Ｐゴシック" pitchFamily="34" charset="-128"/>
              </a:rPr>
              <a:t>of</a:t>
            </a:r>
            <a:r>
              <a:rPr lang="el-GR" sz="2400" dirty="0" smtClean="0">
                <a:ea typeface="ＭＳ Ｐゴシック" pitchFamily="34" charset="-128"/>
              </a:rPr>
              <a:t> </a:t>
            </a:r>
            <a:r>
              <a:rPr lang="el-GR" sz="2400" dirty="0" err="1" smtClean="0">
                <a:ea typeface="ＭＳ Ｐゴシック" pitchFamily="34" charset="-128"/>
              </a:rPr>
              <a:t>customary</a:t>
            </a:r>
            <a:r>
              <a:rPr lang="el-GR" sz="2400" dirty="0" smtClean="0">
                <a:ea typeface="ＭＳ Ｐゴシック" pitchFamily="34" charset="-128"/>
              </a:rPr>
              <a:t> </a:t>
            </a:r>
            <a:r>
              <a:rPr lang="el-GR" sz="2400" dirty="0" err="1" smtClean="0">
                <a:ea typeface="ＭＳ Ｐゴシック" pitchFamily="34" charset="-128"/>
              </a:rPr>
              <a:t>international</a:t>
            </a:r>
            <a:r>
              <a:rPr lang="el-GR" sz="2400" dirty="0" smtClean="0">
                <a:ea typeface="ＭＳ Ｐゴシック" pitchFamily="34" charset="-128"/>
              </a:rPr>
              <a:t> </a:t>
            </a:r>
            <a:r>
              <a:rPr lang="el-GR" sz="2400" dirty="0" err="1" smtClean="0">
                <a:ea typeface="ＭＳ Ｐゴシック" pitchFamily="34" charset="-128"/>
              </a:rPr>
              <a:t>law</a:t>
            </a:r>
            <a:r>
              <a:rPr lang="el-GR" sz="2400" dirty="0" smtClean="0">
                <a:ea typeface="ＭＳ Ｐゴシック" pitchFamily="34" charset="-128"/>
              </a:rPr>
              <a:t>. </a:t>
            </a:r>
            <a:r>
              <a:rPr lang="el-GR" sz="2400" dirty="0" err="1" smtClean="0">
                <a:ea typeface="ＭＳ Ｐゴシック" pitchFamily="34" charset="-128"/>
              </a:rPr>
              <a:t>This</a:t>
            </a:r>
            <a:r>
              <a:rPr lang="el-GR" sz="2400" dirty="0" smtClean="0">
                <a:ea typeface="ＭＳ Ｐゴシック" pitchFamily="34" charset="-128"/>
              </a:rPr>
              <a:t> </a:t>
            </a:r>
            <a:r>
              <a:rPr lang="el-GR" sz="2400" dirty="0" err="1" smtClean="0">
                <a:ea typeface="ＭＳ Ｐゴシック" pitchFamily="34" charset="-128"/>
              </a:rPr>
              <a:t>means</a:t>
            </a:r>
            <a:r>
              <a:rPr lang="el-GR" sz="2400" dirty="0" smtClean="0">
                <a:ea typeface="ＭＳ Ｐゴシック" pitchFamily="34" charset="-128"/>
              </a:rPr>
              <a:t> </a:t>
            </a:r>
            <a:r>
              <a:rPr lang="el-GR" sz="2400" dirty="0" err="1" smtClean="0">
                <a:ea typeface="ＭＳ Ｐゴシック" pitchFamily="34" charset="-128"/>
              </a:rPr>
              <a:t>that</a:t>
            </a:r>
            <a:r>
              <a:rPr lang="el-GR" sz="2400" dirty="0" smtClean="0">
                <a:ea typeface="ＭＳ Ｐゴシック" pitchFamily="34" charset="-128"/>
              </a:rPr>
              <a:t> </a:t>
            </a:r>
            <a:r>
              <a:rPr lang="el-GR" sz="2400" dirty="0" err="1" smtClean="0">
                <a:ea typeface="ＭＳ Ｐゴシック" pitchFamily="34" charset="-128"/>
              </a:rPr>
              <a:t>even</a:t>
            </a:r>
            <a:r>
              <a:rPr lang="el-GR" sz="2400" dirty="0" smtClean="0">
                <a:ea typeface="ＭＳ Ｐゴシック" pitchFamily="34" charset="-128"/>
              </a:rPr>
              <a:t> </a:t>
            </a:r>
            <a:r>
              <a:rPr lang="el-GR" sz="2400" dirty="0" err="1" smtClean="0">
                <a:ea typeface="ＭＳ Ｐゴシック" pitchFamily="34" charset="-128"/>
              </a:rPr>
              <a:t>States</a:t>
            </a:r>
            <a:r>
              <a:rPr lang="el-GR" sz="2400" dirty="0" smtClean="0">
                <a:ea typeface="ＭＳ Ｐゴシック" pitchFamily="34" charset="-128"/>
              </a:rPr>
              <a:t> </a:t>
            </a:r>
            <a:r>
              <a:rPr lang="el-GR" sz="2400" dirty="0" err="1" smtClean="0">
                <a:ea typeface="ＭＳ Ｐゴシック" pitchFamily="34" charset="-128"/>
              </a:rPr>
              <a:t>that</a:t>
            </a:r>
            <a:r>
              <a:rPr lang="el-GR" sz="2400" dirty="0" smtClean="0">
                <a:ea typeface="ＭＳ Ｐゴシック" pitchFamily="34" charset="-128"/>
              </a:rPr>
              <a:t> </a:t>
            </a:r>
            <a:r>
              <a:rPr lang="el-GR" sz="2400" dirty="0" err="1" smtClean="0">
                <a:ea typeface="ＭＳ Ｐゴシック" pitchFamily="34" charset="-128"/>
              </a:rPr>
              <a:t>are</a:t>
            </a:r>
            <a:r>
              <a:rPr lang="el-GR" sz="2400" dirty="0" smtClean="0">
                <a:ea typeface="ＭＳ Ｐゴシック" pitchFamily="34" charset="-128"/>
              </a:rPr>
              <a:t> </a:t>
            </a:r>
            <a:r>
              <a:rPr lang="el-GR" sz="2400" dirty="0" err="1" smtClean="0">
                <a:ea typeface="ＭＳ Ｐゴシック" pitchFamily="34" charset="-128"/>
              </a:rPr>
              <a:t>not</a:t>
            </a:r>
            <a:r>
              <a:rPr lang="el-GR" sz="2400" dirty="0" smtClean="0">
                <a:ea typeface="ＭＳ Ｐゴシック" pitchFamily="34" charset="-128"/>
              </a:rPr>
              <a:t> </a:t>
            </a:r>
            <a:r>
              <a:rPr lang="el-GR" sz="2400" dirty="0" err="1" smtClean="0">
                <a:ea typeface="ＭＳ Ｐゴシック" pitchFamily="34" charset="-128"/>
              </a:rPr>
              <a:t>party</a:t>
            </a:r>
            <a:r>
              <a:rPr lang="el-GR" sz="2400" dirty="0" smtClean="0">
                <a:ea typeface="ＭＳ Ｐゴシック" pitchFamily="34" charset="-128"/>
              </a:rPr>
              <a:t> </a:t>
            </a:r>
            <a:r>
              <a:rPr lang="el-GR" sz="2400" dirty="0" err="1" smtClean="0">
                <a:ea typeface="ＭＳ Ｐゴシック" pitchFamily="34" charset="-128"/>
              </a:rPr>
              <a:t>to</a:t>
            </a:r>
            <a:r>
              <a:rPr lang="el-GR" sz="2400" dirty="0" smtClean="0">
                <a:ea typeface="ＭＳ Ｐゴシック" pitchFamily="34" charset="-128"/>
              </a:rPr>
              <a:t> </a:t>
            </a:r>
            <a:r>
              <a:rPr lang="el-GR" sz="2400" dirty="0" err="1" smtClean="0">
                <a:ea typeface="ＭＳ Ｐゴシック" pitchFamily="34" charset="-128"/>
              </a:rPr>
              <a:t>the</a:t>
            </a:r>
            <a:r>
              <a:rPr lang="el-GR" sz="2400" dirty="0" smtClean="0">
                <a:ea typeface="ＭＳ Ｐゴシック" pitchFamily="34" charset="-128"/>
              </a:rPr>
              <a:t> 1951 </a:t>
            </a:r>
            <a:r>
              <a:rPr lang="el-GR" sz="2400" dirty="0" err="1" smtClean="0">
                <a:ea typeface="ＭＳ Ｐゴシック" pitchFamily="34" charset="-128"/>
              </a:rPr>
              <a:t>Refugee</a:t>
            </a:r>
            <a:r>
              <a:rPr lang="el-GR" sz="2400" dirty="0" smtClean="0">
                <a:ea typeface="ＭＳ Ｐゴシック" pitchFamily="34" charset="-128"/>
              </a:rPr>
              <a:t> </a:t>
            </a:r>
            <a:r>
              <a:rPr lang="el-GR" sz="2400" dirty="0" err="1" smtClean="0">
                <a:ea typeface="ＭＳ Ｐゴシック" pitchFamily="34" charset="-128"/>
              </a:rPr>
              <a:t>Convention</a:t>
            </a:r>
            <a:r>
              <a:rPr lang="el-GR" sz="2400" dirty="0" smtClean="0">
                <a:ea typeface="ＭＳ Ｐゴシック" pitchFamily="34" charset="-128"/>
              </a:rPr>
              <a:t> </a:t>
            </a:r>
            <a:r>
              <a:rPr lang="el-GR" sz="2400" dirty="0" err="1" smtClean="0">
                <a:ea typeface="ＭＳ Ｐゴシック" pitchFamily="34" charset="-128"/>
              </a:rPr>
              <a:t>must</a:t>
            </a:r>
            <a:r>
              <a:rPr lang="el-GR" sz="2400" dirty="0" smtClean="0">
                <a:ea typeface="ＭＳ Ｐゴシック" pitchFamily="34" charset="-128"/>
              </a:rPr>
              <a:t> </a:t>
            </a:r>
            <a:r>
              <a:rPr lang="el-GR" sz="2400" dirty="0" err="1" smtClean="0">
                <a:ea typeface="ＭＳ Ｐゴシック" pitchFamily="34" charset="-128"/>
              </a:rPr>
              <a:t>respect</a:t>
            </a:r>
            <a:r>
              <a:rPr lang="el-GR" sz="2400" dirty="0" smtClean="0">
                <a:ea typeface="ＭＳ Ｐゴシック" pitchFamily="34" charset="-128"/>
              </a:rPr>
              <a:t> </a:t>
            </a:r>
            <a:r>
              <a:rPr lang="el-GR" sz="2400" dirty="0" err="1" smtClean="0">
                <a:ea typeface="ＭＳ Ｐゴシック" pitchFamily="34" charset="-128"/>
              </a:rPr>
              <a:t>the</a:t>
            </a:r>
            <a:r>
              <a:rPr lang="el-GR" sz="2400" dirty="0" smtClean="0">
                <a:ea typeface="ＭＳ Ｐゴシック" pitchFamily="34" charset="-128"/>
              </a:rPr>
              <a:t> </a:t>
            </a:r>
            <a:r>
              <a:rPr lang="el-GR" sz="2400" dirty="0" err="1" smtClean="0">
                <a:ea typeface="ＭＳ Ｐゴシック" pitchFamily="34" charset="-128"/>
              </a:rPr>
              <a:t>principle</a:t>
            </a:r>
            <a:r>
              <a:rPr lang="el-GR" sz="2400" dirty="0" smtClean="0">
                <a:ea typeface="ＭＳ Ｐゴシック" pitchFamily="34" charset="-128"/>
              </a:rPr>
              <a:t> </a:t>
            </a:r>
            <a:r>
              <a:rPr lang="el-GR" sz="2400" dirty="0" err="1" smtClean="0">
                <a:ea typeface="ＭＳ Ｐゴシック" pitchFamily="34" charset="-128"/>
              </a:rPr>
              <a:t>of</a:t>
            </a:r>
            <a:r>
              <a:rPr lang="el-GR" sz="2400" dirty="0" smtClean="0">
                <a:ea typeface="ＭＳ Ｐゴシック" pitchFamily="34" charset="-128"/>
              </a:rPr>
              <a:t> </a:t>
            </a:r>
            <a:r>
              <a:rPr lang="el-GR" sz="2400" dirty="0" err="1" smtClean="0">
                <a:ea typeface="ＭＳ Ｐゴシック" pitchFamily="34" charset="-128"/>
              </a:rPr>
              <a:t>non</a:t>
            </a:r>
            <a:r>
              <a:rPr lang="el-GR" sz="2400" dirty="0" smtClean="0">
                <a:ea typeface="ＭＳ Ｐゴシック" pitchFamily="34" charset="-128"/>
              </a:rPr>
              <a:t>-</a:t>
            </a:r>
            <a:r>
              <a:rPr lang="el-GR" sz="2400" dirty="0" err="1" smtClean="0">
                <a:ea typeface="ＭＳ Ｐゴシック" pitchFamily="34" charset="-128"/>
              </a:rPr>
              <a:t>refoulement</a:t>
            </a:r>
            <a:r>
              <a:rPr lang="el-GR" sz="2400" dirty="0" smtClean="0">
                <a:ea typeface="ＭＳ Ｐゴシック" pitchFamily="34" charset="-128"/>
              </a:rPr>
              <a:t>. </a:t>
            </a:r>
            <a:r>
              <a:rPr lang="el-GR" sz="2400" dirty="0" err="1" smtClean="0">
                <a:ea typeface="ＭＳ Ｐゴシック" pitchFamily="34" charset="-128"/>
              </a:rPr>
              <a:t>Therefore</a:t>
            </a:r>
            <a:r>
              <a:rPr lang="el-GR" sz="2400" dirty="0" smtClean="0">
                <a:ea typeface="ＭＳ Ｐゴシック" pitchFamily="34" charset="-128"/>
              </a:rPr>
              <a:t>, </a:t>
            </a:r>
            <a:r>
              <a:rPr lang="el-GR" sz="2400" dirty="0" err="1" smtClean="0">
                <a:ea typeface="ＭＳ Ｐゴシック" pitchFamily="34" charset="-128"/>
              </a:rPr>
              <a:t>States</a:t>
            </a:r>
            <a:r>
              <a:rPr lang="el-GR" sz="2400" dirty="0" smtClean="0">
                <a:ea typeface="ＭＳ Ｐゴシック" pitchFamily="34" charset="-128"/>
              </a:rPr>
              <a:t> </a:t>
            </a:r>
            <a:r>
              <a:rPr lang="el-GR" sz="2400" dirty="0" err="1" smtClean="0">
                <a:ea typeface="ＭＳ Ｐゴシック" pitchFamily="34" charset="-128"/>
              </a:rPr>
              <a:t>are</a:t>
            </a:r>
            <a:r>
              <a:rPr lang="el-GR" sz="2400" dirty="0" smtClean="0">
                <a:ea typeface="ＭＳ Ｐゴシック" pitchFamily="34" charset="-128"/>
              </a:rPr>
              <a:t> </a:t>
            </a:r>
            <a:r>
              <a:rPr lang="el-GR" sz="2400" dirty="0" err="1" smtClean="0">
                <a:ea typeface="ＭＳ Ｐゴシック" pitchFamily="34" charset="-128"/>
              </a:rPr>
              <a:t>obligated</a:t>
            </a:r>
            <a:r>
              <a:rPr lang="el-GR" sz="2400" dirty="0" smtClean="0">
                <a:ea typeface="ＭＳ Ｐゴシック" pitchFamily="34" charset="-128"/>
              </a:rPr>
              <a:t> </a:t>
            </a:r>
            <a:r>
              <a:rPr lang="el-GR" sz="2400" dirty="0" err="1" smtClean="0">
                <a:ea typeface="ＭＳ Ｐゴシック" pitchFamily="34" charset="-128"/>
              </a:rPr>
              <a:t>under</a:t>
            </a:r>
            <a:r>
              <a:rPr lang="el-GR" sz="2400" dirty="0" smtClean="0">
                <a:ea typeface="ＭＳ Ｐゴシック" pitchFamily="34" charset="-128"/>
              </a:rPr>
              <a:t> </a:t>
            </a:r>
            <a:r>
              <a:rPr lang="el-GR" sz="2400" dirty="0" err="1" smtClean="0">
                <a:ea typeface="ＭＳ Ｐゴシック" pitchFamily="34" charset="-128"/>
              </a:rPr>
              <a:t>the</a:t>
            </a:r>
            <a:r>
              <a:rPr lang="el-GR" sz="2400" dirty="0" smtClean="0">
                <a:ea typeface="ＭＳ Ｐゴシック" pitchFamily="34" charset="-128"/>
              </a:rPr>
              <a:t> </a:t>
            </a:r>
            <a:r>
              <a:rPr lang="el-GR" sz="2400" dirty="0" err="1" smtClean="0">
                <a:ea typeface="ＭＳ Ｐゴシック" pitchFamily="34" charset="-128"/>
              </a:rPr>
              <a:t>Convention</a:t>
            </a:r>
            <a:r>
              <a:rPr lang="el-GR" sz="2400" dirty="0" smtClean="0">
                <a:ea typeface="ＭＳ Ｐゴシック" pitchFamily="34" charset="-128"/>
              </a:rPr>
              <a:t> </a:t>
            </a:r>
            <a:r>
              <a:rPr lang="el-GR" sz="2400" dirty="0" err="1" smtClean="0">
                <a:ea typeface="ＭＳ Ｐゴシック" pitchFamily="34" charset="-128"/>
              </a:rPr>
              <a:t>and</a:t>
            </a:r>
            <a:r>
              <a:rPr lang="el-GR" sz="2400" dirty="0" smtClean="0">
                <a:ea typeface="ＭＳ Ｐゴシック" pitchFamily="34" charset="-128"/>
              </a:rPr>
              <a:t> </a:t>
            </a:r>
            <a:r>
              <a:rPr lang="el-GR" sz="2400" dirty="0" err="1" smtClean="0">
                <a:ea typeface="ＭＳ Ｐゴシック" pitchFamily="34" charset="-128"/>
              </a:rPr>
              <a:t>under</a:t>
            </a:r>
            <a:r>
              <a:rPr lang="el-GR" sz="2400" dirty="0" smtClean="0">
                <a:ea typeface="ＭＳ Ｐゴシック" pitchFamily="34" charset="-128"/>
              </a:rPr>
              <a:t> </a:t>
            </a:r>
            <a:r>
              <a:rPr lang="el-GR" sz="2400" dirty="0" err="1" smtClean="0">
                <a:ea typeface="ＭＳ Ｐゴシック" pitchFamily="34" charset="-128"/>
              </a:rPr>
              <a:t>customary</a:t>
            </a:r>
            <a:r>
              <a:rPr lang="el-GR" sz="2400" dirty="0" smtClean="0">
                <a:ea typeface="ＭＳ Ｐゴシック" pitchFamily="34" charset="-128"/>
              </a:rPr>
              <a:t> </a:t>
            </a:r>
            <a:r>
              <a:rPr lang="el-GR" sz="2400" dirty="0" err="1" smtClean="0">
                <a:ea typeface="ＭＳ Ｐゴシック" pitchFamily="34" charset="-128"/>
              </a:rPr>
              <a:t>international</a:t>
            </a:r>
            <a:r>
              <a:rPr lang="el-GR" sz="2400" dirty="0" smtClean="0">
                <a:ea typeface="ＭＳ Ｐゴシック" pitchFamily="34" charset="-128"/>
              </a:rPr>
              <a:t> </a:t>
            </a:r>
            <a:r>
              <a:rPr lang="el-GR" sz="2400" dirty="0" err="1" smtClean="0">
                <a:ea typeface="ＭＳ Ｐゴシック" pitchFamily="34" charset="-128"/>
              </a:rPr>
              <a:t>law</a:t>
            </a:r>
            <a:r>
              <a:rPr lang="el-GR" sz="2400" dirty="0" smtClean="0">
                <a:ea typeface="ＭＳ Ｐゴシック" pitchFamily="34" charset="-128"/>
              </a:rPr>
              <a:t> </a:t>
            </a:r>
            <a:r>
              <a:rPr lang="el-GR" sz="2400" dirty="0" err="1" smtClean="0">
                <a:ea typeface="ＭＳ Ｐゴシック" pitchFamily="34" charset="-128"/>
              </a:rPr>
              <a:t>to</a:t>
            </a:r>
            <a:r>
              <a:rPr lang="el-GR" sz="2400" dirty="0" smtClean="0">
                <a:ea typeface="ＭＳ Ｐゴシック" pitchFamily="34" charset="-128"/>
              </a:rPr>
              <a:t> </a:t>
            </a:r>
            <a:r>
              <a:rPr lang="el-GR" sz="2400" dirty="0" err="1" smtClean="0">
                <a:ea typeface="ＭＳ Ｐゴシック" pitchFamily="34" charset="-128"/>
              </a:rPr>
              <a:t>respect</a:t>
            </a:r>
            <a:r>
              <a:rPr lang="el-GR" sz="2400" dirty="0" smtClean="0">
                <a:ea typeface="ＭＳ Ｐゴシック" pitchFamily="34" charset="-128"/>
              </a:rPr>
              <a:t> </a:t>
            </a:r>
            <a:r>
              <a:rPr lang="el-GR" sz="2400" dirty="0" err="1" smtClean="0">
                <a:ea typeface="ＭＳ Ｐゴシック" pitchFamily="34" charset="-128"/>
              </a:rPr>
              <a:t>the</a:t>
            </a:r>
            <a:r>
              <a:rPr lang="el-GR" sz="2400" dirty="0" smtClean="0">
                <a:ea typeface="ＭＳ Ｐゴシック" pitchFamily="34" charset="-128"/>
              </a:rPr>
              <a:t> </a:t>
            </a:r>
            <a:r>
              <a:rPr lang="el-GR" sz="2400" dirty="0" err="1" smtClean="0">
                <a:ea typeface="ＭＳ Ｐゴシック" pitchFamily="34" charset="-128"/>
              </a:rPr>
              <a:t>principle</a:t>
            </a:r>
            <a:r>
              <a:rPr lang="el-GR" sz="2400" dirty="0" smtClean="0">
                <a:ea typeface="ＭＳ Ｐゴシック" pitchFamily="34" charset="-128"/>
              </a:rPr>
              <a:t> </a:t>
            </a:r>
            <a:r>
              <a:rPr lang="el-GR" sz="2400" dirty="0" err="1" smtClean="0">
                <a:ea typeface="ＭＳ Ｐゴシック" pitchFamily="34" charset="-128"/>
              </a:rPr>
              <a:t>of</a:t>
            </a:r>
            <a:r>
              <a:rPr lang="el-GR" sz="2400" dirty="0" smtClean="0">
                <a:ea typeface="ＭＳ Ｐゴシック" pitchFamily="34" charset="-128"/>
              </a:rPr>
              <a:t> </a:t>
            </a:r>
            <a:r>
              <a:rPr lang="en-US" sz="2400" dirty="0" smtClean="0">
                <a:ea typeface="ＭＳ Ｐゴシック" pitchFamily="34" charset="-128"/>
              </a:rPr>
              <a:t>non-</a:t>
            </a:r>
            <a:r>
              <a:rPr lang="el-GR" sz="2400" dirty="0" err="1" smtClean="0">
                <a:ea typeface="ＭＳ Ｐゴシック" pitchFamily="34" charset="-128"/>
              </a:rPr>
              <a:t>refoulement</a:t>
            </a:r>
            <a:r>
              <a:rPr lang="el-GR" sz="2400" dirty="0" smtClean="0">
                <a:ea typeface="ＭＳ Ｐゴシック" pitchFamily="34" charset="-128"/>
              </a:rPr>
              <a:t>. </a:t>
            </a:r>
            <a:r>
              <a:rPr lang="el-GR" sz="2400" dirty="0" err="1" smtClean="0">
                <a:ea typeface="ＭＳ Ｐゴシック" pitchFamily="34" charset="-128"/>
              </a:rPr>
              <a:t>If</a:t>
            </a:r>
            <a:r>
              <a:rPr lang="el-GR" sz="2400" dirty="0" smtClean="0">
                <a:ea typeface="ＭＳ Ｐゴシック" pitchFamily="34" charset="-128"/>
              </a:rPr>
              <a:t> </a:t>
            </a:r>
            <a:r>
              <a:rPr lang="el-GR" sz="2400" dirty="0" err="1" smtClean="0">
                <a:ea typeface="ＭＳ Ｐゴシック" pitchFamily="34" charset="-128"/>
              </a:rPr>
              <a:t>and</a:t>
            </a:r>
            <a:r>
              <a:rPr lang="el-GR" sz="2400" dirty="0" smtClean="0">
                <a:ea typeface="ＭＳ Ｐゴシック" pitchFamily="34" charset="-128"/>
              </a:rPr>
              <a:t> </a:t>
            </a:r>
            <a:r>
              <a:rPr lang="el-GR" sz="2400" dirty="0" err="1" smtClean="0">
                <a:ea typeface="ＭＳ Ｐゴシック" pitchFamily="34" charset="-128"/>
              </a:rPr>
              <a:t>when</a:t>
            </a:r>
            <a:r>
              <a:rPr lang="el-GR" sz="2400" dirty="0" smtClean="0">
                <a:ea typeface="ＭＳ Ｐゴシック" pitchFamily="34" charset="-128"/>
              </a:rPr>
              <a:t> </a:t>
            </a:r>
            <a:r>
              <a:rPr lang="el-GR" sz="2400" dirty="0" err="1" smtClean="0">
                <a:ea typeface="ＭＳ Ｐゴシック" pitchFamily="34" charset="-128"/>
              </a:rPr>
              <a:t>this</a:t>
            </a:r>
            <a:r>
              <a:rPr lang="el-GR" sz="2400" dirty="0" smtClean="0">
                <a:ea typeface="ＭＳ Ｐゴシック" pitchFamily="34" charset="-128"/>
              </a:rPr>
              <a:t> </a:t>
            </a:r>
            <a:r>
              <a:rPr lang="el-GR" sz="2400" dirty="0" err="1" smtClean="0">
                <a:ea typeface="ＭＳ Ｐゴシック" pitchFamily="34" charset="-128"/>
              </a:rPr>
              <a:t>principle</a:t>
            </a:r>
            <a:r>
              <a:rPr lang="el-GR" sz="2400" dirty="0" smtClean="0">
                <a:ea typeface="ＭＳ Ｐゴシック" pitchFamily="34" charset="-128"/>
              </a:rPr>
              <a:t> </a:t>
            </a:r>
            <a:r>
              <a:rPr lang="el-GR" sz="2400" dirty="0" err="1" smtClean="0">
                <a:ea typeface="ＭＳ Ｐゴシック" pitchFamily="34" charset="-128"/>
              </a:rPr>
              <a:t>is</a:t>
            </a:r>
            <a:r>
              <a:rPr lang="el-GR" sz="2400" dirty="0" smtClean="0">
                <a:ea typeface="ＭＳ Ｐゴシック" pitchFamily="34" charset="-128"/>
              </a:rPr>
              <a:t> </a:t>
            </a:r>
            <a:r>
              <a:rPr lang="el-GR" sz="2400" dirty="0" err="1" smtClean="0">
                <a:ea typeface="ＭＳ Ｐゴシック" pitchFamily="34" charset="-128"/>
              </a:rPr>
              <a:t>threatened</a:t>
            </a:r>
            <a:r>
              <a:rPr lang="el-GR" sz="2400" dirty="0" smtClean="0">
                <a:ea typeface="ＭＳ Ｐゴシック" pitchFamily="34" charset="-128"/>
              </a:rPr>
              <a:t>, UNHR</a:t>
            </a:r>
            <a:r>
              <a:rPr lang="en-US" sz="2400" dirty="0" smtClean="0">
                <a:ea typeface="ＭＳ Ｐゴシック" pitchFamily="34" charset="-128"/>
              </a:rPr>
              <a:t>C</a:t>
            </a:r>
            <a:r>
              <a:rPr lang="el-GR" sz="2400" dirty="0" smtClean="0">
                <a:ea typeface="ＭＳ Ｐゴシック" pitchFamily="34" charset="-128"/>
              </a:rPr>
              <a:t> </a:t>
            </a:r>
            <a:r>
              <a:rPr lang="el-GR" sz="2400" dirty="0" err="1" smtClean="0">
                <a:ea typeface="ＭＳ Ｐゴシック" pitchFamily="34" charset="-128"/>
              </a:rPr>
              <a:t>can</a:t>
            </a:r>
            <a:r>
              <a:rPr lang="el-GR" sz="2400" dirty="0" smtClean="0">
                <a:ea typeface="ＭＳ Ｐゴシック" pitchFamily="34" charset="-128"/>
              </a:rPr>
              <a:t> </a:t>
            </a:r>
            <a:r>
              <a:rPr lang="el-GR" sz="2400" dirty="0" err="1" smtClean="0">
                <a:ea typeface="ＭＳ Ｐゴシック" pitchFamily="34" charset="-128"/>
              </a:rPr>
              <a:t>respond</a:t>
            </a:r>
            <a:r>
              <a:rPr lang="el-GR" sz="2400" dirty="0" smtClean="0">
                <a:ea typeface="ＭＳ Ｐゴシック" pitchFamily="34" charset="-128"/>
              </a:rPr>
              <a:t> </a:t>
            </a:r>
            <a:r>
              <a:rPr lang="el-GR" sz="2400" dirty="0" err="1" smtClean="0">
                <a:ea typeface="ＭＳ Ｐゴシック" pitchFamily="34" charset="-128"/>
              </a:rPr>
              <a:t>by</a:t>
            </a:r>
            <a:r>
              <a:rPr lang="el-GR" sz="2400" dirty="0" smtClean="0">
                <a:ea typeface="ＭＳ Ｐゴシック" pitchFamily="34" charset="-128"/>
              </a:rPr>
              <a:t> </a:t>
            </a:r>
            <a:r>
              <a:rPr lang="el-GR" sz="2400" dirty="0" err="1" smtClean="0">
                <a:ea typeface="ＭＳ Ｐゴシック" pitchFamily="34" charset="-128"/>
              </a:rPr>
              <a:t>intervening</a:t>
            </a:r>
            <a:r>
              <a:rPr lang="el-GR" sz="2400" dirty="0" smtClean="0">
                <a:ea typeface="ＭＳ Ｐゴシック" pitchFamily="34" charset="-128"/>
              </a:rPr>
              <a:t> </a:t>
            </a:r>
            <a:r>
              <a:rPr lang="el-GR" sz="2400" dirty="0" err="1" smtClean="0">
                <a:ea typeface="ＭＳ Ｐゴシック" pitchFamily="34" charset="-128"/>
              </a:rPr>
              <a:t>with</a:t>
            </a:r>
            <a:r>
              <a:rPr lang="el-GR" sz="2400" dirty="0" smtClean="0">
                <a:ea typeface="ＭＳ Ｐゴシック" pitchFamily="34" charset="-128"/>
              </a:rPr>
              <a:t> </a:t>
            </a:r>
            <a:r>
              <a:rPr lang="el-GR" sz="2400" dirty="0" err="1" smtClean="0">
                <a:ea typeface="ＭＳ Ｐゴシック" pitchFamily="34" charset="-128"/>
              </a:rPr>
              <a:t>relevant</a:t>
            </a:r>
            <a:r>
              <a:rPr lang="el-GR" sz="2400" dirty="0" smtClean="0">
                <a:ea typeface="ＭＳ Ｐゴシック" pitchFamily="34" charset="-128"/>
              </a:rPr>
              <a:t> </a:t>
            </a:r>
            <a:r>
              <a:rPr lang="el-GR" sz="2400" dirty="0" err="1" smtClean="0">
                <a:ea typeface="ＭＳ Ｐゴシック" pitchFamily="34" charset="-128"/>
              </a:rPr>
              <a:t>authorities</a:t>
            </a:r>
            <a:r>
              <a:rPr lang="el-GR" sz="2400" dirty="0" smtClean="0">
                <a:ea typeface="ＭＳ Ｐゴシック" pitchFamily="34" charset="-128"/>
              </a:rPr>
              <a:t>, </a:t>
            </a:r>
            <a:r>
              <a:rPr lang="el-GR" sz="2400" dirty="0" err="1" smtClean="0">
                <a:ea typeface="ＭＳ Ｐゴシック" pitchFamily="34" charset="-128"/>
              </a:rPr>
              <a:t>and</a:t>
            </a:r>
            <a:r>
              <a:rPr lang="el-GR" sz="2400" dirty="0" smtClean="0">
                <a:ea typeface="ＭＳ Ｐゴシック" pitchFamily="34" charset="-128"/>
              </a:rPr>
              <a:t> </a:t>
            </a:r>
            <a:r>
              <a:rPr lang="el-GR" sz="2400" dirty="0" err="1" smtClean="0">
                <a:ea typeface="ＭＳ Ｐゴシック" pitchFamily="34" charset="-128"/>
              </a:rPr>
              <a:t>if</a:t>
            </a:r>
            <a:r>
              <a:rPr lang="el-GR" sz="2400" dirty="0" smtClean="0">
                <a:ea typeface="ＭＳ Ｐゴシック" pitchFamily="34" charset="-128"/>
              </a:rPr>
              <a:t> </a:t>
            </a:r>
            <a:r>
              <a:rPr lang="el-GR" sz="2400" dirty="0" err="1" smtClean="0">
                <a:ea typeface="ＭＳ Ｐゴシック" pitchFamily="34" charset="-128"/>
              </a:rPr>
              <a:t>it</a:t>
            </a:r>
            <a:r>
              <a:rPr lang="el-GR" sz="2400" dirty="0" smtClean="0">
                <a:ea typeface="ＭＳ Ｐゴシック" pitchFamily="34" charset="-128"/>
              </a:rPr>
              <a:t> </a:t>
            </a:r>
            <a:r>
              <a:rPr lang="el-GR" sz="2400" dirty="0" err="1" smtClean="0">
                <a:ea typeface="ＭＳ Ｐゴシック" pitchFamily="34" charset="-128"/>
              </a:rPr>
              <a:t>deems</a:t>
            </a:r>
            <a:r>
              <a:rPr lang="el-GR" sz="2400" dirty="0" smtClean="0">
                <a:ea typeface="ＭＳ Ｐゴシック" pitchFamily="34" charset="-128"/>
              </a:rPr>
              <a:t> </a:t>
            </a:r>
            <a:r>
              <a:rPr lang="el-GR" sz="2400" dirty="0" err="1" smtClean="0">
                <a:ea typeface="ＭＳ Ｐゴシック" pitchFamily="34" charset="-128"/>
              </a:rPr>
              <a:t>necessary</a:t>
            </a:r>
            <a:r>
              <a:rPr lang="el-GR" sz="2400" dirty="0" smtClean="0">
                <a:ea typeface="ＭＳ Ｐゴシック" pitchFamily="34" charset="-128"/>
              </a:rPr>
              <a:t>, </a:t>
            </a:r>
            <a:r>
              <a:rPr lang="el-GR" sz="2400" dirty="0" err="1" smtClean="0">
                <a:ea typeface="ＭＳ Ｐゴシック" pitchFamily="34" charset="-128"/>
              </a:rPr>
              <a:t>will</a:t>
            </a:r>
            <a:r>
              <a:rPr lang="el-GR" sz="2400" dirty="0" smtClean="0">
                <a:ea typeface="ＭＳ Ｐゴシック" pitchFamily="34" charset="-128"/>
              </a:rPr>
              <a:t> </a:t>
            </a:r>
            <a:r>
              <a:rPr lang="el-GR" sz="2400" dirty="0" err="1" smtClean="0">
                <a:ea typeface="ＭＳ Ｐゴシック" pitchFamily="34" charset="-128"/>
              </a:rPr>
              <a:t>inform</a:t>
            </a:r>
            <a:r>
              <a:rPr lang="el-GR" sz="2400" dirty="0" smtClean="0">
                <a:ea typeface="ＭＳ Ｐゴシック" pitchFamily="34" charset="-128"/>
              </a:rPr>
              <a:t> </a:t>
            </a:r>
            <a:r>
              <a:rPr lang="el-GR" sz="2400" dirty="0" err="1" smtClean="0">
                <a:ea typeface="ＭＳ Ｐゴシック" pitchFamily="34" charset="-128"/>
              </a:rPr>
              <a:t>the</a:t>
            </a:r>
            <a:r>
              <a:rPr lang="el-GR" sz="2400" dirty="0" smtClean="0">
                <a:ea typeface="ＭＳ Ｐゴシック" pitchFamily="34" charset="-128"/>
              </a:rPr>
              <a:t> </a:t>
            </a:r>
            <a:r>
              <a:rPr lang="el-GR" sz="2400" dirty="0" err="1" smtClean="0">
                <a:ea typeface="ＭＳ Ｐゴシック" pitchFamily="34" charset="-128"/>
              </a:rPr>
              <a:t>public</a:t>
            </a:r>
            <a:r>
              <a:rPr lang="en-US" dirty="0" smtClean="0">
                <a:ea typeface="ＭＳ Ｐゴシック" pitchFamily="34" charset="-128"/>
              </a:rPr>
              <a:t>.</a:t>
            </a:r>
            <a:endParaRPr lang="el-GR" dirty="0" smtClean="0">
              <a:ea typeface="ＭＳ Ｐゴシック" pitchFamily="34" charset="-128"/>
            </a:endParaRPr>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n-US" sz="2800" b="1" dirty="0" smtClean="0"/>
              <a:t>THE EU AND SHENGEN</a:t>
            </a:r>
            <a:endParaRPr lang="el-GR" sz="2800" b="1" dirty="0"/>
          </a:p>
        </p:txBody>
      </p:sp>
      <p:sp>
        <p:nvSpPr>
          <p:cNvPr id="44035" name="2 - Θέση περιεχομένου"/>
          <p:cNvSpPr>
            <a:spLocks noGrp="1"/>
          </p:cNvSpPr>
          <p:nvPr>
            <p:ph sz="quarter" idx="1"/>
          </p:nvPr>
        </p:nvSpPr>
        <p:spPr>
          <a:xfrm>
            <a:off x="0" y="1196975"/>
            <a:ext cx="8504238" cy="5141913"/>
          </a:xfrm>
        </p:spPr>
        <p:txBody>
          <a:bodyPr/>
          <a:lstStyle/>
          <a:p>
            <a:r>
              <a:rPr lang="en-US" sz="2400" dirty="0" smtClean="0">
                <a:ea typeface="ＭＳ Ｐゴシック" pitchFamily="34" charset="-128"/>
              </a:rPr>
              <a:t>The </a:t>
            </a:r>
            <a:r>
              <a:rPr lang="en-US" sz="2400" dirty="0" err="1" smtClean="0">
                <a:ea typeface="ＭＳ Ｐゴシック" pitchFamily="34" charset="-128"/>
              </a:rPr>
              <a:t>Schengen</a:t>
            </a:r>
            <a:r>
              <a:rPr lang="en-US" sz="2400" dirty="0" smtClean="0">
                <a:ea typeface="ＭＳ Ｐゴシック" pitchFamily="34" charset="-128"/>
              </a:rPr>
              <a:t> Agreement was signed on 14 June 1985 by five of the then ten EU member states</a:t>
            </a:r>
          </a:p>
          <a:p>
            <a:pPr algn="just"/>
            <a:r>
              <a:rPr lang="en-US" sz="2400" dirty="0" smtClean="0">
                <a:ea typeface="ＭＳ Ｐゴシック" pitchFamily="34" charset="-128"/>
              </a:rPr>
              <a:t>In 1990 the Agreement was supplemented by the </a:t>
            </a:r>
            <a:r>
              <a:rPr lang="en-US" sz="2400" dirty="0" err="1" smtClean="0">
                <a:ea typeface="ＭＳ Ｐゴシック" pitchFamily="34" charset="-128"/>
              </a:rPr>
              <a:t>Schengen</a:t>
            </a:r>
            <a:r>
              <a:rPr lang="en-US" sz="2400" dirty="0" smtClean="0">
                <a:ea typeface="ＭＳ Ｐゴシック" pitchFamily="34" charset="-128"/>
              </a:rPr>
              <a:t> Convention, which proposed the abolition of internal border controls and a common visa policy. As more EU member states signed the </a:t>
            </a:r>
            <a:r>
              <a:rPr lang="en-US" sz="2400" dirty="0" err="1" smtClean="0">
                <a:ea typeface="ＭＳ Ｐゴシック" pitchFamily="34" charset="-128"/>
              </a:rPr>
              <a:t>Schengen</a:t>
            </a:r>
            <a:r>
              <a:rPr lang="en-US" sz="2400" dirty="0" smtClean="0">
                <a:ea typeface="ＭＳ Ｐゴシック" pitchFamily="34" charset="-128"/>
              </a:rPr>
              <a:t> Convention, agreement was reached on absorbing it into the procedures of the EU. The Agreement and its related conventions were incorporated into the mainstream of European Union law by the Amsterdam Treaty in 1997. UK could not accept abolishing border controls, and was given a full opt-out from the area.</a:t>
            </a:r>
          </a:p>
          <a:p>
            <a:endParaRPr lang="el-GR" sz="2400" dirty="0" smtClean="0">
              <a:ea typeface="ＭＳ Ｐゴシック" pitchFamily="34" charset="-128"/>
            </a:endParaRPr>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n-US" sz="2800" b="1" dirty="0" smtClean="0"/>
              <a:t>Border Controls</a:t>
            </a:r>
            <a:endParaRPr lang="el-GR" sz="2800" b="1" dirty="0"/>
          </a:p>
        </p:txBody>
      </p:sp>
      <p:sp>
        <p:nvSpPr>
          <p:cNvPr id="45059" name="2 - Θέση περιεχομένου"/>
          <p:cNvSpPr>
            <a:spLocks noGrp="1"/>
          </p:cNvSpPr>
          <p:nvPr>
            <p:ph sz="quarter" idx="1"/>
          </p:nvPr>
        </p:nvSpPr>
        <p:spPr>
          <a:xfrm>
            <a:off x="0" y="1013552"/>
            <a:ext cx="8405870" cy="5591060"/>
          </a:xfrm>
        </p:spPr>
        <p:txBody>
          <a:bodyPr/>
          <a:lstStyle/>
          <a:p>
            <a:pPr algn="just"/>
            <a:r>
              <a:rPr lang="en-US" sz="2400" dirty="0" smtClean="0">
                <a:ea typeface="ＭＳ Ｐゴシック" pitchFamily="34" charset="-128"/>
              </a:rPr>
              <a:t>As a result of the on-going migration crisis and terrorist attacks in Paris, a number of countries have temporarily reintroduced controls on some or all of their borders with other </a:t>
            </a:r>
            <a:r>
              <a:rPr lang="en-US" sz="2400" dirty="0" err="1" smtClean="0">
                <a:ea typeface="ＭＳ Ｐゴシック" pitchFamily="34" charset="-128"/>
              </a:rPr>
              <a:t>Schengen</a:t>
            </a:r>
            <a:r>
              <a:rPr lang="en-US" sz="2400" dirty="0" smtClean="0">
                <a:ea typeface="ＭＳ Ｐゴシック" pitchFamily="34" charset="-128"/>
              </a:rPr>
              <a:t> states. As of 16 February 2016 Austria, Denmark, France, Germany, Norway, and Sweden have imposed controls on some or all of their borders with other </a:t>
            </a:r>
            <a:r>
              <a:rPr lang="en-US" sz="2400" dirty="0" err="1" smtClean="0">
                <a:ea typeface="ＭＳ Ｐゴシック" pitchFamily="34" charset="-128"/>
              </a:rPr>
              <a:t>Schengen</a:t>
            </a:r>
            <a:r>
              <a:rPr lang="en-US" sz="2400" dirty="0" smtClean="0">
                <a:ea typeface="ＭＳ Ｐゴシック" pitchFamily="34" charset="-128"/>
              </a:rPr>
              <a:t> states.</a:t>
            </a:r>
          </a:p>
          <a:p>
            <a:pPr algn="just"/>
            <a:r>
              <a:rPr lang="en-GB" sz="2400" dirty="0" smtClean="0">
                <a:ea typeface="ＭＳ Ｐゴシック" pitchFamily="34" charset="-128"/>
              </a:rPr>
              <a:t>The</a:t>
            </a:r>
            <a:r>
              <a:rPr lang="el-GR" sz="2400" dirty="0" smtClean="0">
                <a:ea typeface="ＭＳ Ｐゴシック" pitchFamily="34" charset="-128"/>
              </a:rPr>
              <a:t> closing of the Balkan refugee route was announced in the </a:t>
            </a:r>
            <a:r>
              <a:rPr lang="en-US" sz="2400" dirty="0" err="1">
                <a:ea typeface="ＭＳ Ｐゴシック" pitchFamily="34" charset="-128"/>
              </a:rPr>
              <a:t>C</a:t>
            </a:r>
            <a:r>
              <a:rPr lang="el-GR" sz="2400" dirty="0" smtClean="0">
                <a:ea typeface="ＭＳ Ｐゴシック" pitchFamily="34" charset="-128"/>
              </a:rPr>
              <a:t>ommuniqué of the </a:t>
            </a:r>
            <a:r>
              <a:rPr lang="en-US" sz="2400" dirty="0" smtClean="0">
                <a:ea typeface="ＭＳ Ｐゴシック" pitchFamily="34" charset="-128"/>
              </a:rPr>
              <a:t>EU </a:t>
            </a:r>
            <a:r>
              <a:rPr lang="el-GR" sz="2400" dirty="0" err="1" smtClean="0">
                <a:ea typeface="ＭＳ Ｐゴシック" pitchFamily="34" charset="-128"/>
              </a:rPr>
              <a:t>Summit</a:t>
            </a:r>
            <a:r>
              <a:rPr lang="el-GR" sz="2400" dirty="0" smtClean="0">
                <a:ea typeface="ＭＳ Ｐゴシック" pitchFamily="34" charset="-128"/>
              </a:rPr>
              <a:t> </a:t>
            </a:r>
            <a:r>
              <a:rPr lang="el-GR" sz="2400" dirty="0" err="1" smtClean="0">
                <a:ea typeface="ＭＳ Ｐゴシック" pitchFamily="34" charset="-128"/>
              </a:rPr>
              <a:t>of</a:t>
            </a:r>
            <a:r>
              <a:rPr lang="el-GR" sz="2400" dirty="0" smtClean="0">
                <a:ea typeface="ＭＳ Ｐゴシック" pitchFamily="34" charset="-128"/>
              </a:rPr>
              <a:t> 25 </a:t>
            </a:r>
            <a:r>
              <a:rPr lang="el-GR" sz="2400" dirty="0" err="1" smtClean="0">
                <a:ea typeface="ＭＳ Ｐゴシック" pitchFamily="34" charset="-128"/>
              </a:rPr>
              <a:t>October</a:t>
            </a:r>
            <a:r>
              <a:rPr lang="el-GR" sz="2400" dirty="0" smtClean="0">
                <a:ea typeface="ＭＳ Ｐゴシック" pitchFamily="34" charset="-128"/>
              </a:rPr>
              <a:t> 2015. </a:t>
            </a:r>
            <a:r>
              <a:rPr lang="en-US" sz="2400" dirty="0" smtClean="0">
                <a:ea typeface="ＭＳ Ｐゴシック" pitchFamily="34" charset="-128"/>
              </a:rPr>
              <a:t>I</a:t>
            </a:r>
            <a:r>
              <a:rPr lang="el-GR" sz="2400" dirty="0" smtClean="0">
                <a:ea typeface="ＭＳ Ｐゴシック" pitchFamily="34" charset="-128"/>
              </a:rPr>
              <a:t>t </a:t>
            </a:r>
            <a:r>
              <a:rPr lang="el-GR" sz="2400" dirty="0" err="1" smtClean="0">
                <a:ea typeface="ＭＳ Ｐゴシック" pitchFamily="34" charset="-128"/>
              </a:rPr>
              <a:t>was</a:t>
            </a:r>
            <a:r>
              <a:rPr lang="el-GR" sz="2400" dirty="0" smtClean="0">
                <a:ea typeface="ＭＳ Ｐゴシック" pitchFamily="34" charset="-128"/>
              </a:rPr>
              <a:t> </a:t>
            </a:r>
            <a:r>
              <a:rPr lang="el-GR" sz="2400" dirty="0" err="1" smtClean="0">
                <a:ea typeface="ＭＳ Ｐゴシック" pitchFamily="34" charset="-128"/>
              </a:rPr>
              <a:t>decided</a:t>
            </a:r>
            <a:r>
              <a:rPr lang="el-GR" sz="2400" dirty="0" smtClean="0">
                <a:ea typeface="ＭＳ Ｐゴシック" pitchFamily="34" charset="-128"/>
              </a:rPr>
              <a:t> </a:t>
            </a:r>
            <a:r>
              <a:rPr lang="el-GR" sz="2400" dirty="0" err="1" smtClean="0">
                <a:ea typeface="ＭＳ Ｐゴシック" pitchFamily="34" charset="-128"/>
              </a:rPr>
              <a:t>that</a:t>
            </a:r>
            <a:r>
              <a:rPr lang="el-GR" sz="2400" dirty="0" smtClean="0">
                <a:ea typeface="ＭＳ Ｐゴシック" pitchFamily="34" charset="-128"/>
              </a:rPr>
              <a:t> "</a:t>
            </a:r>
            <a:r>
              <a:rPr lang="el-GR" sz="2400" dirty="0" err="1" smtClean="0">
                <a:ea typeface="ＭＳ Ｐゴシック" pitchFamily="34" charset="-128"/>
              </a:rPr>
              <a:t>an</a:t>
            </a:r>
            <a:r>
              <a:rPr lang="el-GR" sz="2400" dirty="0" smtClean="0">
                <a:ea typeface="ＭＳ Ｐゴシック" pitchFamily="34" charset="-128"/>
              </a:rPr>
              <a:t> </a:t>
            </a:r>
            <a:r>
              <a:rPr lang="el-GR" sz="2400" dirty="0" err="1" smtClean="0">
                <a:ea typeface="ＭＳ Ｐゴシック" pitchFamily="34" charset="-128"/>
              </a:rPr>
              <a:t>uncontrolled</a:t>
            </a:r>
            <a:r>
              <a:rPr lang="el-GR" sz="2400" dirty="0" smtClean="0">
                <a:ea typeface="ＭＳ Ｐゴシック" pitchFamily="34" charset="-128"/>
              </a:rPr>
              <a:t> </a:t>
            </a:r>
            <a:r>
              <a:rPr lang="el-GR" sz="2400" dirty="0" err="1" smtClean="0">
                <a:ea typeface="ＭＳ Ｐゴシック" pitchFamily="34" charset="-128"/>
              </a:rPr>
              <a:t>flow</a:t>
            </a:r>
            <a:r>
              <a:rPr lang="el-GR" sz="2400" dirty="0" smtClean="0">
                <a:ea typeface="ＭＳ Ｐゴシック" pitchFamily="34" charset="-128"/>
              </a:rPr>
              <a:t> </a:t>
            </a:r>
            <a:r>
              <a:rPr lang="el-GR" sz="2400" dirty="0" err="1" smtClean="0">
                <a:ea typeface="ＭＳ Ｐゴシック" pitchFamily="34" charset="-128"/>
              </a:rPr>
              <a:t>policy</a:t>
            </a:r>
            <a:r>
              <a:rPr lang="el-GR" sz="2400" dirty="0" smtClean="0">
                <a:ea typeface="ＭＳ Ｐゴシック" pitchFamily="34" charset="-128"/>
              </a:rPr>
              <a:t> </a:t>
            </a:r>
            <a:r>
              <a:rPr lang="el-GR" sz="2400" dirty="0" err="1" smtClean="0">
                <a:ea typeface="ＭＳ Ｐゴシック" pitchFamily="34" charset="-128"/>
              </a:rPr>
              <a:t>without</a:t>
            </a:r>
            <a:r>
              <a:rPr lang="el-GR" sz="2400" dirty="0" smtClean="0">
                <a:ea typeface="ＭＳ Ｐゴシック" pitchFamily="34" charset="-128"/>
              </a:rPr>
              <a:t> </a:t>
            </a:r>
            <a:r>
              <a:rPr lang="el-GR" sz="2400" dirty="0" err="1" smtClean="0">
                <a:ea typeface="ＭＳ Ｐゴシック" pitchFamily="34" charset="-128"/>
              </a:rPr>
              <a:t>the</a:t>
            </a:r>
            <a:r>
              <a:rPr lang="el-GR" sz="2400" dirty="0" smtClean="0">
                <a:ea typeface="ＭＳ Ｐゴシック" pitchFamily="34" charset="-128"/>
              </a:rPr>
              <a:t> </a:t>
            </a:r>
            <a:r>
              <a:rPr lang="el-GR" sz="2400" dirty="0" err="1" smtClean="0">
                <a:ea typeface="ＭＳ Ｐゴシック" pitchFamily="34" charset="-128"/>
              </a:rPr>
              <a:t>prior</a:t>
            </a:r>
            <a:r>
              <a:rPr lang="el-GR" sz="2400" dirty="0" smtClean="0">
                <a:ea typeface="ＭＳ Ｐゴシック" pitchFamily="34" charset="-128"/>
              </a:rPr>
              <a:t> </a:t>
            </a:r>
            <a:r>
              <a:rPr lang="el-GR" sz="2400" dirty="0" err="1" smtClean="0">
                <a:ea typeface="ＭＳ Ｐゴシック" pitchFamily="34" charset="-128"/>
              </a:rPr>
              <a:t>information</a:t>
            </a:r>
            <a:r>
              <a:rPr lang="el-GR" sz="2400" dirty="0" smtClean="0">
                <a:ea typeface="ＭＳ Ｐゴシック" pitchFamily="34" charset="-128"/>
              </a:rPr>
              <a:t> </a:t>
            </a:r>
            <a:r>
              <a:rPr lang="el-GR" sz="2400" dirty="0" err="1" smtClean="0">
                <a:ea typeface="ＭＳ Ｐゴシック" pitchFamily="34" charset="-128"/>
              </a:rPr>
              <a:t>of</a:t>
            </a:r>
            <a:r>
              <a:rPr lang="el-GR" sz="2400" dirty="0" smtClean="0">
                <a:ea typeface="ＭＳ Ｐゴシック" pitchFamily="34" charset="-128"/>
              </a:rPr>
              <a:t> </a:t>
            </a:r>
            <a:r>
              <a:rPr lang="el-GR" sz="2400" dirty="0" err="1" smtClean="0">
                <a:ea typeface="ＭＳ Ｐゴシック" pitchFamily="34" charset="-128"/>
              </a:rPr>
              <a:t>the</a:t>
            </a:r>
            <a:r>
              <a:rPr lang="el-GR" sz="2400" dirty="0" smtClean="0">
                <a:ea typeface="ＭＳ Ｐゴシック" pitchFamily="34" charset="-128"/>
              </a:rPr>
              <a:t> </a:t>
            </a:r>
            <a:r>
              <a:rPr lang="el-GR" sz="2400" dirty="0" err="1" smtClean="0">
                <a:ea typeface="ＭＳ Ｐゴシック" pitchFamily="34" charset="-128"/>
              </a:rPr>
              <a:t>neighbo</a:t>
            </a:r>
            <a:r>
              <a:rPr lang="en-US" sz="2400" dirty="0" smtClean="0">
                <a:ea typeface="ＭＳ Ｐゴシック" pitchFamily="34" charset="-128"/>
              </a:rPr>
              <a:t>u</a:t>
            </a:r>
            <a:r>
              <a:rPr lang="el-GR" sz="2400" dirty="0" err="1" smtClean="0">
                <a:ea typeface="ＭＳ Ｐゴシック" pitchFamily="34" charset="-128"/>
              </a:rPr>
              <a:t>ring</a:t>
            </a:r>
            <a:r>
              <a:rPr lang="el-GR" sz="2400" dirty="0" smtClean="0">
                <a:ea typeface="ＭＳ Ｐゴシック" pitchFamily="34" charset="-128"/>
              </a:rPr>
              <a:t> </a:t>
            </a:r>
            <a:r>
              <a:rPr lang="el-GR" sz="2400" dirty="0" err="1" smtClean="0">
                <a:ea typeface="ＭＳ Ｐゴシック" pitchFamily="34" charset="-128"/>
              </a:rPr>
              <a:t>country</a:t>
            </a:r>
            <a:r>
              <a:rPr lang="el-GR" sz="2400" dirty="0" smtClean="0">
                <a:ea typeface="ＭＳ Ｐゴシック" pitchFamily="34" charset="-128"/>
              </a:rPr>
              <a:t> </a:t>
            </a:r>
            <a:r>
              <a:rPr lang="el-GR" sz="2400" dirty="0" err="1" smtClean="0">
                <a:ea typeface="ＭＳ Ｐゴシック" pitchFamily="34" charset="-128"/>
              </a:rPr>
              <a:t>is</a:t>
            </a:r>
            <a:r>
              <a:rPr lang="el-GR" sz="2400" dirty="0" smtClean="0">
                <a:ea typeface="ＭＳ Ｐゴシック" pitchFamily="34" charset="-128"/>
              </a:rPr>
              <a:t> </a:t>
            </a:r>
            <a:r>
              <a:rPr lang="el-GR" sz="2400" dirty="0" err="1" smtClean="0">
                <a:ea typeface="ＭＳ Ｐゴシック" pitchFamily="34" charset="-128"/>
              </a:rPr>
              <a:t>not</a:t>
            </a:r>
            <a:r>
              <a:rPr lang="el-GR" sz="2400" dirty="0" smtClean="0">
                <a:ea typeface="ＭＳ Ｐゴシック" pitchFamily="34" charset="-128"/>
              </a:rPr>
              <a:t> </a:t>
            </a:r>
            <a:r>
              <a:rPr lang="el-GR" sz="2400" dirty="0" err="1" smtClean="0">
                <a:ea typeface="ＭＳ Ｐゴシック" pitchFamily="34" charset="-128"/>
              </a:rPr>
              <a:t>acceptable</a:t>
            </a:r>
            <a:r>
              <a:rPr lang="el-GR" sz="2400" dirty="0" smtClean="0">
                <a:ea typeface="ＭＳ Ｐゴシック" pitchFamily="34" charset="-128"/>
              </a:rPr>
              <a:t>. </a:t>
            </a:r>
            <a:r>
              <a:rPr lang="el-GR" sz="2400" dirty="0" err="1" smtClean="0">
                <a:ea typeface="ＭＳ Ｐゴシック" pitchFamily="34" charset="-128"/>
              </a:rPr>
              <a:t>This</a:t>
            </a:r>
            <a:r>
              <a:rPr lang="el-GR" sz="2400" dirty="0" smtClean="0">
                <a:ea typeface="ＭＳ Ｐゴシック" pitchFamily="34" charset="-128"/>
              </a:rPr>
              <a:t> </a:t>
            </a:r>
            <a:r>
              <a:rPr lang="el-GR" sz="2400" dirty="0" err="1" smtClean="0">
                <a:ea typeface="ＭＳ Ｐゴシック" pitchFamily="34" charset="-128"/>
              </a:rPr>
              <a:t>should</a:t>
            </a:r>
            <a:r>
              <a:rPr lang="el-GR" sz="2400" dirty="0" smtClean="0">
                <a:ea typeface="ＭＳ Ｐゴシック" pitchFamily="34" charset="-128"/>
              </a:rPr>
              <a:t> </a:t>
            </a:r>
            <a:r>
              <a:rPr lang="el-GR" sz="2400" dirty="0" err="1" smtClean="0">
                <a:ea typeface="ＭＳ Ｐゴシック" pitchFamily="34" charset="-128"/>
              </a:rPr>
              <a:t>be</a:t>
            </a:r>
            <a:r>
              <a:rPr lang="el-GR" sz="2400" dirty="0" smtClean="0">
                <a:ea typeface="ＭＳ Ｐゴシック" pitchFamily="34" charset="-128"/>
              </a:rPr>
              <a:t> </a:t>
            </a:r>
            <a:r>
              <a:rPr lang="el-GR" sz="2400" dirty="0" err="1" smtClean="0">
                <a:ea typeface="ＭＳ Ｐゴシック" pitchFamily="34" charset="-128"/>
              </a:rPr>
              <a:t>applied</a:t>
            </a:r>
            <a:r>
              <a:rPr lang="el-GR" sz="2400" dirty="0" smtClean="0">
                <a:ea typeface="ＭＳ Ｐゴシック" pitchFamily="34" charset="-128"/>
              </a:rPr>
              <a:t> </a:t>
            </a:r>
            <a:r>
              <a:rPr lang="el-GR" sz="2400" dirty="0" err="1" smtClean="0">
                <a:ea typeface="ＭＳ Ｐゴシック" pitchFamily="34" charset="-128"/>
              </a:rPr>
              <a:t>by</a:t>
            </a:r>
            <a:r>
              <a:rPr lang="el-GR" sz="2400" dirty="0" smtClean="0">
                <a:ea typeface="ＭＳ Ｐゴシック" pitchFamily="34" charset="-128"/>
              </a:rPr>
              <a:t> </a:t>
            </a:r>
            <a:r>
              <a:rPr lang="el-GR" sz="2400" dirty="0" err="1" smtClean="0">
                <a:ea typeface="ＭＳ Ｐゴシック" pitchFamily="34" charset="-128"/>
              </a:rPr>
              <a:t>all</a:t>
            </a:r>
            <a:r>
              <a:rPr lang="el-GR" sz="2400" dirty="0" smtClean="0">
                <a:ea typeface="ＭＳ Ｐゴシック" pitchFamily="34" charset="-128"/>
              </a:rPr>
              <a:t> </a:t>
            </a:r>
            <a:r>
              <a:rPr lang="el-GR" sz="2400" dirty="0" err="1" smtClean="0">
                <a:ea typeface="ＭＳ Ｐゴシック" pitchFamily="34" charset="-128"/>
              </a:rPr>
              <a:t>Member</a:t>
            </a:r>
            <a:r>
              <a:rPr lang="el-GR" sz="2400" dirty="0" smtClean="0">
                <a:ea typeface="ＭＳ Ｐゴシック" pitchFamily="34" charset="-128"/>
              </a:rPr>
              <a:t> </a:t>
            </a:r>
            <a:r>
              <a:rPr lang="el-GR" sz="2400" dirty="0" err="1" smtClean="0">
                <a:ea typeface="ＭＳ Ｐゴシック" pitchFamily="34" charset="-128"/>
              </a:rPr>
              <a:t>States</a:t>
            </a:r>
            <a:r>
              <a:rPr lang="el-GR" sz="2400" dirty="0" smtClean="0">
                <a:ea typeface="ＭＳ Ｐゴシック" pitchFamily="34" charset="-128"/>
              </a:rPr>
              <a:t> </a:t>
            </a:r>
            <a:r>
              <a:rPr lang="el-GR" sz="2400" dirty="0" err="1" smtClean="0">
                <a:ea typeface="ＭＳ Ｐゴシック" pitchFamily="34" charset="-128"/>
              </a:rPr>
              <a:t>of</a:t>
            </a:r>
            <a:r>
              <a:rPr lang="el-GR" sz="2400" dirty="0" smtClean="0">
                <a:ea typeface="ＭＳ Ｐゴシック" pitchFamily="34" charset="-128"/>
              </a:rPr>
              <a:t> </a:t>
            </a:r>
            <a:r>
              <a:rPr lang="el-GR" sz="2400" dirty="0" err="1" smtClean="0">
                <a:ea typeface="ＭＳ Ｐゴシック" pitchFamily="34" charset="-128"/>
              </a:rPr>
              <a:t>the</a:t>
            </a:r>
            <a:r>
              <a:rPr lang="el-GR" sz="2400" dirty="0" smtClean="0">
                <a:ea typeface="ＭＳ Ｐゴシック" pitchFamily="34" charset="-128"/>
              </a:rPr>
              <a:t> </a:t>
            </a:r>
            <a:r>
              <a:rPr lang="el-GR" sz="2400" dirty="0" err="1" smtClean="0">
                <a:ea typeface="ＭＳ Ｐゴシック" pitchFamily="34" charset="-128"/>
              </a:rPr>
              <a:t>route</a:t>
            </a:r>
            <a:r>
              <a:rPr lang="el-GR" sz="2400" dirty="0" smtClean="0">
                <a:ea typeface="ＭＳ Ｐゴシック" pitchFamily="34" charset="-128"/>
              </a:rPr>
              <a:t> “</a:t>
            </a:r>
            <a:r>
              <a:rPr lang="en-US" sz="2400" dirty="0" smtClean="0">
                <a:ea typeface="ＭＳ Ｐゴシック" pitchFamily="34" charset="-128"/>
              </a:rPr>
              <a:t>.</a:t>
            </a:r>
            <a:r>
              <a:rPr lang="el-GR" sz="2400" dirty="0" smtClean="0">
                <a:ea typeface="ＭＳ Ｐゴシック" pitchFamily="34" charset="-128"/>
              </a:rPr>
              <a:t> </a:t>
            </a:r>
            <a:r>
              <a:rPr lang="el-GR" sz="2400" dirty="0" err="1" smtClean="0">
                <a:ea typeface="ＭＳ Ｐゴシック" pitchFamily="34" charset="-128"/>
              </a:rPr>
              <a:t>It</a:t>
            </a:r>
            <a:r>
              <a:rPr lang="el-GR" sz="2400" dirty="0" smtClean="0">
                <a:ea typeface="ＭＳ Ｐゴシック" pitchFamily="34" charset="-128"/>
              </a:rPr>
              <a:t> </a:t>
            </a:r>
            <a:r>
              <a:rPr lang="el-GR" sz="2400" dirty="0" err="1" smtClean="0">
                <a:ea typeface="ＭＳ Ｐゴシック" pitchFamily="34" charset="-128"/>
              </a:rPr>
              <a:t>was</a:t>
            </a:r>
            <a:r>
              <a:rPr lang="el-GR" sz="2400" dirty="0" smtClean="0">
                <a:ea typeface="ＭＳ Ｐゴシック" pitchFamily="34" charset="-128"/>
              </a:rPr>
              <a:t> </a:t>
            </a:r>
            <a:r>
              <a:rPr lang="el-GR" sz="2400" dirty="0" err="1" smtClean="0">
                <a:ea typeface="ＭＳ Ｐゴシック" pitchFamily="34" charset="-128"/>
              </a:rPr>
              <a:t>also</a:t>
            </a:r>
            <a:r>
              <a:rPr lang="el-GR" sz="2400" dirty="0" smtClean="0">
                <a:ea typeface="ＭＳ Ｐゴシック" pitchFamily="34" charset="-128"/>
              </a:rPr>
              <a:t> </a:t>
            </a:r>
            <a:r>
              <a:rPr lang="el-GR" sz="2400" dirty="0" err="1" smtClean="0">
                <a:ea typeface="ＭＳ Ｐゴシック" pitchFamily="34" charset="-128"/>
              </a:rPr>
              <a:t>decided</a:t>
            </a:r>
            <a:r>
              <a:rPr lang="el-GR" sz="2400" dirty="0" smtClean="0">
                <a:ea typeface="ＭＳ Ｐゴシック" pitchFamily="34" charset="-128"/>
              </a:rPr>
              <a:t> </a:t>
            </a:r>
            <a:r>
              <a:rPr lang="el-GR" sz="2400" dirty="0" err="1" smtClean="0">
                <a:ea typeface="ＭＳ Ｐゴシック" pitchFamily="34" charset="-128"/>
              </a:rPr>
              <a:t>that</a:t>
            </a:r>
            <a:r>
              <a:rPr lang="el-GR" sz="2400" dirty="0" smtClean="0">
                <a:ea typeface="ＭＳ Ｐゴシック" pitchFamily="34" charset="-128"/>
              </a:rPr>
              <a:t> "a </a:t>
            </a:r>
            <a:r>
              <a:rPr lang="el-GR" sz="2400" dirty="0" err="1" smtClean="0">
                <a:ea typeface="ＭＳ Ｐゴシック" pitchFamily="34" charset="-128"/>
              </a:rPr>
              <a:t>country</a:t>
            </a:r>
            <a:r>
              <a:rPr lang="el-GR" sz="2400" dirty="0" smtClean="0">
                <a:ea typeface="ＭＳ Ｐゴシック" pitchFamily="34" charset="-128"/>
              </a:rPr>
              <a:t> </a:t>
            </a:r>
            <a:r>
              <a:rPr lang="el-GR" sz="2400" dirty="0" err="1" smtClean="0">
                <a:ea typeface="ＭＳ Ｐゴシック" pitchFamily="34" charset="-128"/>
              </a:rPr>
              <a:t>can</a:t>
            </a:r>
            <a:r>
              <a:rPr lang="el-GR" sz="2400" dirty="0" smtClean="0">
                <a:ea typeface="ＭＳ Ｐゴシック" pitchFamily="34" charset="-128"/>
              </a:rPr>
              <a:t> </a:t>
            </a:r>
            <a:r>
              <a:rPr lang="el-GR" sz="2400" dirty="0" err="1" smtClean="0">
                <a:ea typeface="ＭＳ Ｐゴシック" pitchFamily="34" charset="-128"/>
              </a:rPr>
              <a:t>refuse</a:t>
            </a:r>
            <a:r>
              <a:rPr lang="el-GR" sz="2400" dirty="0" smtClean="0">
                <a:ea typeface="ＭＳ Ｐゴシック" pitchFamily="34" charset="-128"/>
              </a:rPr>
              <a:t> </a:t>
            </a:r>
            <a:r>
              <a:rPr lang="el-GR" sz="2400" dirty="0" err="1" smtClean="0">
                <a:ea typeface="ＭＳ Ｐゴシック" pitchFamily="34" charset="-128"/>
              </a:rPr>
              <a:t>third</a:t>
            </a:r>
            <a:r>
              <a:rPr lang="el-GR" sz="2400" dirty="0" smtClean="0">
                <a:ea typeface="ＭＳ Ｐゴシック" pitchFamily="34" charset="-128"/>
              </a:rPr>
              <a:t> </a:t>
            </a:r>
            <a:r>
              <a:rPr lang="el-GR" sz="2400" dirty="0" err="1" smtClean="0">
                <a:ea typeface="ＭＳ Ｐゴシック" pitchFamily="34" charset="-128"/>
              </a:rPr>
              <a:t>country</a:t>
            </a:r>
            <a:r>
              <a:rPr lang="el-GR" sz="2400" dirty="0" smtClean="0">
                <a:ea typeface="ＭＳ Ｐゴシック" pitchFamily="34" charset="-128"/>
              </a:rPr>
              <a:t> </a:t>
            </a:r>
            <a:r>
              <a:rPr lang="el-GR" sz="2400" dirty="0" err="1" smtClean="0">
                <a:ea typeface="ＭＳ Ｐゴシック" pitchFamily="34" charset="-128"/>
              </a:rPr>
              <a:t>nationals</a:t>
            </a:r>
            <a:r>
              <a:rPr lang="el-GR" sz="2400" dirty="0" smtClean="0">
                <a:ea typeface="ＭＳ Ｐゴシック" pitchFamily="34" charset="-128"/>
              </a:rPr>
              <a:t> </a:t>
            </a:r>
            <a:r>
              <a:rPr lang="el-GR" sz="2400" dirty="0" err="1" smtClean="0">
                <a:ea typeface="ＭＳ Ｐゴシック" pitchFamily="34" charset="-128"/>
              </a:rPr>
              <a:t>entering</a:t>
            </a:r>
            <a:r>
              <a:rPr lang="el-GR" sz="2400" dirty="0" smtClean="0">
                <a:ea typeface="ＭＳ Ｐゴシック" pitchFamily="34" charset="-128"/>
              </a:rPr>
              <a:t> </a:t>
            </a:r>
            <a:r>
              <a:rPr lang="el-GR" sz="2400" dirty="0" err="1" smtClean="0">
                <a:ea typeface="ＭＳ Ｐゴシック" pitchFamily="34" charset="-128"/>
              </a:rPr>
              <a:t>when</a:t>
            </a:r>
            <a:r>
              <a:rPr lang="el-GR" sz="2400" dirty="0" smtClean="0">
                <a:ea typeface="ＭＳ Ｐゴシック" pitchFamily="34" charset="-128"/>
              </a:rPr>
              <a:t> </a:t>
            </a:r>
            <a:r>
              <a:rPr lang="el-GR" sz="2400" dirty="0" err="1" smtClean="0">
                <a:ea typeface="ＭＳ Ｐゴシック" pitchFamily="34" charset="-128"/>
              </a:rPr>
              <a:t>they</a:t>
            </a:r>
            <a:r>
              <a:rPr lang="el-GR" sz="2400" dirty="0" smtClean="0">
                <a:ea typeface="ＭＳ Ｐゴシック" pitchFamily="34" charset="-128"/>
              </a:rPr>
              <a:t> </a:t>
            </a:r>
            <a:r>
              <a:rPr lang="el-GR" sz="2400" dirty="0" err="1" smtClean="0">
                <a:ea typeface="ＭＳ Ｐゴシック" pitchFamily="34" charset="-128"/>
              </a:rPr>
              <a:t>do</a:t>
            </a:r>
            <a:r>
              <a:rPr lang="el-GR" sz="2400" dirty="0" smtClean="0">
                <a:ea typeface="ＭＳ Ｐゴシック" pitchFamily="34" charset="-128"/>
              </a:rPr>
              <a:t> </a:t>
            </a:r>
            <a:r>
              <a:rPr lang="el-GR" sz="2400" dirty="0" err="1" smtClean="0">
                <a:ea typeface="ＭＳ Ｐゴシック" pitchFamily="34" charset="-128"/>
              </a:rPr>
              <a:t>not</a:t>
            </a:r>
            <a:r>
              <a:rPr lang="el-GR" sz="2400" dirty="0" smtClean="0">
                <a:ea typeface="ＭＳ Ｐゴシック" pitchFamily="34" charset="-128"/>
              </a:rPr>
              <a:t> </a:t>
            </a:r>
            <a:r>
              <a:rPr lang="el-GR" sz="2400" dirty="0" err="1" smtClean="0">
                <a:ea typeface="ＭＳ Ｐゴシック" pitchFamily="34" charset="-128"/>
              </a:rPr>
              <a:t>confirm</a:t>
            </a:r>
            <a:r>
              <a:rPr lang="el-GR" sz="2400" dirty="0" smtClean="0">
                <a:ea typeface="ＭＳ Ｐゴシック" pitchFamily="34" charset="-128"/>
              </a:rPr>
              <a:t> </a:t>
            </a:r>
            <a:r>
              <a:rPr lang="el-GR" sz="2400" dirty="0" err="1" smtClean="0">
                <a:ea typeface="ＭＳ Ｐゴシック" pitchFamily="34" charset="-128"/>
              </a:rPr>
              <a:t>their</a:t>
            </a:r>
            <a:r>
              <a:rPr lang="el-GR" sz="2400" dirty="0" smtClean="0">
                <a:ea typeface="ＭＳ Ｐゴシック" pitchFamily="34" charset="-128"/>
              </a:rPr>
              <a:t> </a:t>
            </a:r>
            <a:r>
              <a:rPr lang="el-GR" sz="2400" dirty="0" err="1" smtClean="0">
                <a:ea typeface="ＭＳ Ｐゴシック" pitchFamily="34" charset="-128"/>
              </a:rPr>
              <a:t>wish</a:t>
            </a:r>
            <a:r>
              <a:rPr lang="el-GR" sz="2400" dirty="0" smtClean="0">
                <a:ea typeface="ＭＳ Ｐゴシック" pitchFamily="34" charset="-128"/>
              </a:rPr>
              <a:t> </a:t>
            </a:r>
            <a:r>
              <a:rPr lang="el-GR" sz="2400" dirty="0" err="1" smtClean="0">
                <a:ea typeface="ＭＳ Ｐゴシック" pitchFamily="34" charset="-128"/>
              </a:rPr>
              <a:t>to</a:t>
            </a:r>
            <a:r>
              <a:rPr lang="el-GR" sz="2400" dirty="0" smtClean="0">
                <a:ea typeface="ＭＳ Ｐゴシック" pitchFamily="34" charset="-128"/>
              </a:rPr>
              <a:t> </a:t>
            </a:r>
            <a:r>
              <a:rPr lang="el-GR" sz="2400" dirty="0" err="1" smtClean="0">
                <a:ea typeface="ＭＳ Ｐゴシック" pitchFamily="34" charset="-128"/>
              </a:rPr>
              <a:t>request</a:t>
            </a:r>
            <a:r>
              <a:rPr lang="el-GR" sz="2400" dirty="0" smtClean="0">
                <a:ea typeface="ＭＳ Ｐゴシック" pitchFamily="34" charset="-128"/>
              </a:rPr>
              <a:t> </a:t>
            </a:r>
            <a:r>
              <a:rPr lang="el-GR" sz="2400" dirty="0" err="1" smtClean="0">
                <a:ea typeface="ＭＳ Ｐゴシック" pitchFamily="34" charset="-128"/>
              </a:rPr>
              <a:t>international</a:t>
            </a:r>
            <a:r>
              <a:rPr lang="el-GR" sz="2400" dirty="0" smtClean="0">
                <a:ea typeface="ＭＳ Ｐゴシック" pitchFamily="34" charset="-128"/>
              </a:rPr>
              <a:t> </a:t>
            </a:r>
            <a:r>
              <a:rPr lang="el-GR" sz="2400" dirty="0" err="1" smtClean="0">
                <a:ea typeface="ＭＳ Ｐゴシック" pitchFamily="34" charset="-128"/>
              </a:rPr>
              <a:t>protection</a:t>
            </a:r>
            <a:r>
              <a:rPr lang="el-GR" sz="2400" dirty="0" smtClean="0">
                <a:ea typeface="ＭＳ Ｐゴシック" pitchFamily="34" charset="-128"/>
              </a:rPr>
              <a:t>“</a:t>
            </a:r>
          </a:p>
          <a:p>
            <a:endParaRPr lang="el-GR" sz="2400" dirty="0" smtClean="0">
              <a:ea typeface="ＭＳ Ｐゴシック" pitchFamily="34" charset="-128"/>
            </a:endParaRPr>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n-US" sz="2400" b="1" dirty="0" smtClean="0"/>
              <a:t>The Right to Asylum on the EU Charter of Fundamental Rights</a:t>
            </a:r>
            <a:endParaRPr lang="el-GR" sz="2400" b="1" dirty="0"/>
          </a:p>
        </p:txBody>
      </p:sp>
      <p:sp>
        <p:nvSpPr>
          <p:cNvPr id="48131" name="2 - Θέση περιεχομένου"/>
          <p:cNvSpPr>
            <a:spLocks noGrp="1"/>
          </p:cNvSpPr>
          <p:nvPr>
            <p:ph sz="quarter" idx="1"/>
          </p:nvPr>
        </p:nvSpPr>
        <p:spPr>
          <a:xfrm>
            <a:off x="301625" y="1412875"/>
            <a:ext cx="8137295" cy="5445125"/>
          </a:xfrm>
        </p:spPr>
        <p:txBody>
          <a:bodyPr/>
          <a:lstStyle/>
          <a:p>
            <a:pPr algn="just"/>
            <a:r>
              <a:rPr lang="en-US" sz="2400" dirty="0" smtClean="0">
                <a:ea typeface="ＭＳ Ｐゴシック" pitchFamily="34" charset="-128"/>
              </a:rPr>
              <a:t>Article 18: The right to asylum shall be guaranteed with due respect for the rules of the Geneva Convention of 28 July 1951 and the Protocol of 31 January 1967 relating to the status of refugees and in accordance with the Treaty on European Union and the Treaty on the Functioning of the European Union. </a:t>
            </a:r>
          </a:p>
          <a:p>
            <a:pPr algn="just"/>
            <a:r>
              <a:rPr lang="en-US" sz="2400" dirty="0" smtClean="0">
                <a:ea typeface="ＭＳ Ｐゴシック" pitchFamily="34" charset="-128"/>
              </a:rPr>
              <a:t>Article 19: 1. Collective expulsions are prohibited. 2. No one may be removed, expelled or extradited to a State where there is a serious risk that he or she would be subjected to the death penalty, torture or other inhuman or degrading treatment or punishment</a:t>
            </a:r>
            <a:endParaRPr lang="el-GR" sz="2400" dirty="0" smtClean="0">
              <a:ea typeface="ＭＳ Ｐゴシック" pitchFamily="34" charset="-128"/>
            </a:endParaRPr>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n-US" sz="2800" b="1" dirty="0" smtClean="0"/>
              <a:t>Asylum Procedures Directive (2013/32/EU)</a:t>
            </a:r>
            <a:endParaRPr lang="el-GR" sz="2800" b="1" dirty="0"/>
          </a:p>
        </p:txBody>
      </p:sp>
      <p:sp>
        <p:nvSpPr>
          <p:cNvPr id="49155" name="2 - Θέση περιεχομένου"/>
          <p:cNvSpPr>
            <a:spLocks noGrp="1"/>
          </p:cNvSpPr>
          <p:nvPr>
            <p:ph sz="quarter" idx="1"/>
          </p:nvPr>
        </p:nvSpPr>
        <p:spPr>
          <a:xfrm>
            <a:off x="0" y="1527174"/>
            <a:ext cx="8504238" cy="4796507"/>
          </a:xfrm>
        </p:spPr>
        <p:txBody>
          <a:bodyPr/>
          <a:lstStyle/>
          <a:p>
            <a:pPr algn="just"/>
            <a:r>
              <a:rPr lang="en-US" sz="2800" dirty="0" smtClean="0">
                <a:ea typeface="ＭＳ Ｐゴシック" pitchFamily="34" charset="-128"/>
              </a:rPr>
              <a:t>The Asylum Procedures Directive (APD) in Article 27 gives the possibility to Member States to apply the safe third country concept. The safe third country notion, as set out in the APD, is the concept that Member States may send applicants to third countries with which the applicant has a connection, such that it would be reasonable for him/her to go there, and in which the possibility exists to request refugee status and if s/he is found to be a refugee, it must be possible for him/her to receive protection in accordance with the 1951 Convention.</a:t>
            </a:r>
            <a:endParaRPr lang="el-GR" sz="2800" dirty="0" smtClean="0">
              <a:ea typeface="ＭＳ Ｐゴシック" pitchFamily="34" charset="-128"/>
            </a:endParaRPr>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 y="1600200"/>
            <a:ext cx="8105775" cy="3095625"/>
          </a:xfrm>
        </p:spPr>
        <p:txBody>
          <a:bodyPr>
            <a:normAutofit/>
          </a:bodyPr>
          <a:lstStyle/>
          <a:p>
            <a:pPr algn="just" eaLnBrk="1" hangingPunct="1">
              <a:buFont typeface="Arial" pitchFamily="34" charset="0"/>
              <a:buBlip>
                <a:blip r:embed="rId2"/>
              </a:buBlip>
            </a:pPr>
            <a:r>
              <a:rPr lang="el-GR" sz="1600" b="1" smtClean="0">
                <a:solidFill>
                  <a:srgbClr val="0070C0"/>
                </a:solidFill>
              </a:rPr>
              <a:t>Non-Refoulement:</a:t>
            </a:r>
            <a:r>
              <a:rPr lang="el-GR" sz="1600" smtClean="0"/>
              <a:t> A core principle of international refugee law that prohibits States from returning refugees in any manner whatsoever to countries or territories in which their lives or freedom may be threatened. The principle of non-refoulement is a part of customary international law and is therefore binding on all States, whether or not they are parties to the 1951 Convention.</a:t>
            </a:r>
          </a:p>
          <a:p>
            <a:pPr algn="just" eaLnBrk="1" hangingPunct="1">
              <a:buFont typeface="Arial" pitchFamily="34" charset="0"/>
              <a:buBlip>
                <a:blip r:embed="rId2"/>
              </a:buBlip>
            </a:pPr>
            <a:endParaRPr lang="el-GR" sz="1600" smtClean="0"/>
          </a:p>
          <a:p>
            <a:pPr algn="just" eaLnBrk="1" hangingPunct="1">
              <a:buFont typeface="Arial" pitchFamily="34" charset="0"/>
              <a:buBlip>
                <a:blip r:embed="rId2"/>
              </a:buBlip>
            </a:pPr>
            <a:r>
              <a:rPr lang="el-GR" sz="1600" b="1" smtClean="0">
                <a:solidFill>
                  <a:srgbClr val="0070C0"/>
                </a:solidFill>
              </a:rPr>
              <a:t>Persecution: </a:t>
            </a:r>
            <a:r>
              <a:rPr lang="el-GR" sz="1600" smtClean="0"/>
              <a:t>The core concept of persecution was deliberately not defined in the 1951 Convention, suggesting that the drafters intended it to be interpreted in a sufficiently flexible manner so as to encompass ever-changing forms of persecution. It is understood to comprise human rights abuses or other serious harm, often, but not always, with a systematic or repetitive element.</a:t>
            </a:r>
          </a:p>
          <a:p>
            <a:pPr eaLnBrk="1" hangingPunct="1">
              <a:buFont typeface="Arial" pitchFamily="34" charset="0"/>
              <a:buBlip>
                <a:blip r:embed="rId2"/>
              </a:buBlip>
            </a:pPr>
            <a:endParaRPr lang="en-US" sz="1600" smtClean="0"/>
          </a:p>
        </p:txBody>
      </p:sp>
      <p:sp>
        <p:nvSpPr>
          <p:cNvPr id="4" name="Title 1"/>
          <p:cNvSpPr>
            <a:spLocks noGrp="1"/>
          </p:cNvSpPr>
          <p:nvPr>
            <p:ph type="title"/>
          </p:nvPr>
        </p:nvSpPr>
        <p:spPr>
          <a:xfrm>
            <a:off x="180975" y="1057275"/>
            <a:ext cx="6086475" cy="609600"/>
          </a:xfrm>
        </p:spPr>
        <p:txBody>
          <a:bodyPr rtlCol="0">
            <a:normAutofit/>
          </a:bodyPr>
          <a:lstStyle/>
          <a:p>
            <a:pPr algn="l" eaLnBrk="1" fontAlgn="auto" hangingPunct="1">
              <a:spcAft>
                <a:spcPts val="0"/>
              </a:spcAft>
              <a:defRPr/>
            </a:pPr>
            <a:r>
              <a:rPr lang="en-US" sz="2000" b="1" dirty="0" smtClean="0">
                <a:solidFill>
                  <a:schemeClr val="accent2">
                    <a:lumMod val="75000"/>
                  </a:schemeClr>
                </a:solidFill>
                <a:ea typeface="+mj-ea"/>
                <a:cs typeface="+mj-cs"/>
              </a:rPr>
              <a:t>Basic Definitions (5)</a:t>
            </a:r>
            <a:endParaRPr lang="en-US" sz="2000" b="1" dirty="0">
              <a:solidFill>
                <a:schemeClr val="accent2">
                  <a:lumMod val="75000"/>
                </a:schemeClr>
              </a:solidFill>
              <a:ea typeface="+mj-ea"/>
              <a:cs typeface="+mj-cs"/>
            </a:endParaRPr>
          </a:p>
        </p:txBody>
      </p:sp>
      <p:pic>
        <p:nvPicPr>
          <p:cNvPr id="30723" name="Picture 27"/>
          <p:cNvPicPr>
            <a:picLocks noChangeAspect="1" noChangeArrowheads="1"/>
          </p:cNvPicPr>
          <p:nvPr/>
        </p:nvPicPr>
        <p:blipFill>
          <a:blip r:embed="rId3"/>
          <a:srcRect/>
          <a:stretch>
            <a:fillRect/>
          </a:stretch>
        </p:blipFill>
        <p:spPr bwMode="auto">
          <a:xfrm>
            <a:off x="1028700" y="6477000"/>
            <a:ext cx="6648450" cy="236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n-US" sz="2800" b="1" dirty="0" smtClean="0"/>
              <a:t>EU - Turkey Deal on Refugees</a:t>
            </a:r>
            <a:r>
              <a:rPr lang="en-US" sz="2800" b="1" dirty="0" smtClean="0">
                <a:ea typeface="ＭＳ Ｐゴシック" pitchFamily="34" charset="-128"/>
              </a:rPr>
              <a:t> (18-19 March 2016)</a:t>
            </a:r>
            <a:endParaRPr lang="el-GR" sz="2800" b="1" dirty="0"/>
          </a:p>
        </p:txBody>
      </p:sp>
      <p:sp>
        <p:nvSpPr>
          <p:cNvPr id="50179" name="2 - Θέση περιεχομένου"/>
          <p:cNvSpPr>
            <a:spLocks noGrp="1"/>
          </p:cNvSpPr>
          <p:nvPr>
            <p:ph sz="quarter" idx="1"/>
          </p:nvPr>
        </p:nvSpPr>
        <p:spPr>
          <a:xfrm>
            <a:off x="0" y="1205123"/>
            <a:ext cx="8262651" cy="5464366"/>
          </a:xfrm>
        </p:spPr>
        <p:txBody>
          <a:bodyPr/>
          <a:lstStyle/>
          <a:p>
            <a:pPr>
              <a:buNone/>
            </a:pPr>
            <a:endParaRPr lang="en-US" sz="2800" dirty="0" smtClean="0">
              <a:ea typeface="ＭＳ Ｐゴシック" pitchFamily="34" charset="-128"/>
            </a:endParaRPr>
          </a:p>
          <a:p>
            <a:pPr algn="just"/>
            <a:r>
              <a:rPr lang="en-US" sz="2400" dirty="0" smtClean="0">
                <a:ea typeface="ＭＳ Ｐゴシック" pitchFamily="34" charset="-128"/>
              </a:rPr>
              <a:t>All "new irregular migrants" crossing from Turkey the Aegean Sea to Greece will be sent back. That is, people arriving after this deal is sealed who do not apply for asylum or whose applications are deemed inadmissible. The EU will pay the transport costs. Migrants already in Greece will be transferred from the Greek islands to reception centers on the mainland. Due to legal concerns and fears of mass deportation, emphasis is placed on people being sent back on an individual basis.</a:t>
            </a:r>
          </a:p>
          <a:p>
            <a:pPr>
              <a:buNone/>
            </a:pPr>
            <a:endParaRPr lang="el-GR" sz="2400" dirty="0" smtClean="0">
              <a:ea typeface="ＭＳ Ｐゴシック" pitchFamily="34" charset="-128"/>
            </a:endParaRPr>
          </a:p>
        </p:txBody>
      </p:sp>
      <p:pic>
        <p:nvPicPr>
          <p:cNvPr id="4"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705100" y="476250"/>
            <a:ext cx="3152775" cy="584775"/>
          </a:xfrm>
          <a:prstGeom prst="rect">
            <a:avLst/>
          </a:prstGeom>
          <a:noFill/>
        </p:spPr>
        <p:txBody>
          <a:bodyPr>
            <a:spAutoFit/>
          </a:bodyPr>
          <a:lstStyle/>
          <a:p>
            <a:pPr algn="ctr" fontAlgn="auto">
              <a:spcBef>
                <a:spcPts val="0"/>
              </a:spcBef>
              <a:spcAft>
                <a:spcPts val="0"/>
              </a:spcAft>
              <a:defRPr/>
            </a:pPr>
            <a:r>
              <a:rPr lang="en-US" sz="3200" b="1" dirty="0" smtClean="0">
                <a:solidFill>
                  <a:schemeClr val="accent2">
                    <a:lumMod val="75000"/>
                  </a:schemeClr>
                </a:solidFill>
                <a:latin typeface="+mn-lt"/>
                <a:ea typeface="+mn-ea"/>
              </a:rPr>
              <a:t>Bibliography</a:t>
            </a:r>
            <a:endParaRPr lang="el-GR" sz="3200" b="1" dirty="0">
              <a:solidFill>
                <a:schemeClr val="accent2">
                  <a:lumMod val="75000"/>
                </a:schemeClr>
              </a:solidFill>
              <a:latin typeface="+mn-lt"/>
              <a:ea typeface="+mn-ea"/>
            </a:endParaRPr>
          </a:p>
        </p:txBody>
      </p:sp>
      <p:sp>
        <p:nvSpPr>
          <p:cNvPr id="4" name="3 - TextBox"/>
          <p:cNvSpPr txBox="1"/>
          <p:nvPr/>
        </p:nvSpPr>
        <p:spPr>
          <a:xfrm>
            <a:off x="238125" y="1135063"/>
            <a:ext cx="7634288" cy="4031873"/>
          </a:xfrm>
          <a:prstGeom prst="rect">
            <a:avLst/>
          </a:prstGeom>
          <a:noFill/>
        </p:spPr>
        <p:txBody>
          <a:bodyPr>
            <a:spAutoFit/>
          </a:bodyPr>
          <a:lstStyle/>
          <a:p>
            <a:pPr algn="just"/>
            <a:r>
              <a:rPr lang="en-GB" sz="1400" b="1" u="sng" dirty="0">
                <a:solidFill>
                  <a:srgbClr val="0070C0"/>
                </a:solidFill>
              </a:rPr>
              <a:t>English &amp; French</a:t>
            </a:r>
          </a:p>
          <a:p>
            <a:pPr algn="just"/>
            <a:endParaRPr lang="en-GB" sz="1400" dirty="0"/>
          </a:p>
          <a:p>
            <a:pPr algn="just">
              <a:lnSpc>
                <a:spcPct val="130000"/>
              </a:lnSpc>
            </a:pPr>
            <a:r>
              <a:rPr lang="en-GB" sz="1400" dirty="0"/>
              <a:t>ANDERSSON (R.), ROBINSON (V.) &amp; MUSTERD (S.), Spreading the burden?: A review of policies to disperse asylum-seekers and refugees, Bristol, Policy Press, 2003. </a:t>
            </a:r>
            <a:endParaRPr lang="el-GR" sz="1400" dirty="0"/>
          </a:p>
          <a:p>
            <a:pPr algn="just">
              <a:lnSpc>
                <a:spcPct val="130000"/>
              </a:lnSpc>
            </a:pPr>
            <a:r>
              <a:rPr lang="en-GB" sz="1400" dirty="0"/>
              <a:t>BALDACCINI (A.), Guild (E.) &amp; TONER (H.), Whose freedom, security and justice? : EU immigration and asylum law and policy, Oxford, Hart Publishing, 2007.</a:t>
            </a:r>
            <a:endParaRPr lang="el-GR" sz="1400" dirty="0"/>
          </a:p>
          <a:p>
            <a:pPr algn="just">
              <a:lnSpc>
                <a:spcPct val="130000"/>
              </a:lnSpc>
            </a:pPr>
            <a:r>
              <a:rPr lang="en-GB" sz="1400" dirty="0" err="1"/>
              <a:t>Balzacq</a:t>
            </a:r>
            <a:r>
              <a:rPr lang="en-GB" sz="1400" dirty="0"/>
              <a:t> (T.) &amp; </a:t>
            </a:r>
            <a:r>
              <a:rPr lang="en-GB" sz="1400" dirty="0" err="1"/>
              <a:t>Carrera</a:t>
            </a:r>
            <a:r>
              <a:rPr lang="en-GB" sz="1400" dirty="0"/>
              <a:t> (S.), Security versus freedom? : a challenge for Europe's future, </a:t>
            </a:r>
            <a:r>
              <a:rPr lang="en-GB" sz="1400" dirty="0" err="1"/>
              <a:t>Ashgate</a:t>
            </a:r>
            <a:r>
              <a:rPr lang="en-GB" sz="1400" dirty="0"/>
              <a:t>, 2006.</a:t>
            </a:r>
            <a:endParaRPr lang="el-GR" sz="1400" dirty="0"/>
          </a:p>
          <a:p>
            <a:pPr algn="just">
              <a:lnSpc>
                <a:spcPct val="130000"/>
              </a:lnSpc>
            </a:pPr>
            <a:r>
              <a:rPr lang="en-GB" sz="1400" dirty="0"/>
              <a:t>BATTJES (H.), European asylum law and international law, Leiden, Boston, </a:t>
            </a:r>
            <a:r>
              <a:rPr lang="en-GB" sz="1400" dirty="0" err="1"/>
              <a:t>Martinus</a:t>
            </a:r>
            <a:r>
              <a:rPr lang="en-GB" sz="1400" dirty="0"/>
              <a:t> </a:t>
            </a:r>
            <a:r>
              <a:rPr lang="en-GB" sz="1400" dirty="0" err="1"/>
              <a:t>Nijhoff</a:t>
            </a:r>
            <a:r>
              <a:rPr lang="en-GB" sz="1400" dirty="0"/>
              <a:t> Publishers, 2006.</a:t>
            </a:r>
            <a:endParaRPr lang="el-GR" sz="1400" dirty="0"/>
          </a:p>
          <a:p>
            <a:pPr algn="just">
              <a:lnSpc>
                <a:spcPct val="130000"/>
              </a:lnSpc>
            </a:pPr>
            <a:r>
              <a:rPr lang="en-GB" sz="1400" dirty="0"/>
              <a:t>BAYEFSKY (A.) (ed.), Human rights and refugees, internally displaced persons, and migrant workers: essays in memory of Joan Fitzpatrick and Arthur Helton, Leiden, Boston, </a:t>
            </a:r>
            <a:r>
              <a:rPr lang="en-GB" sz="1400" dirty="0" err="1"/>
              <a:t>Martinus</a:t>
            </a:r>
            <a:r>
              <a:rPr lang="en-GB" sz="1400" dirty="0"/>
              <a:t> </a:t>
            </a:r>
            <a:r>
              <a:rPr lang="en-GB" sz="1400" dirty="0" err="1"/>
              <a:t>Nijhoff</a:t>
            </a:r>
            <a:r>
              <a:rPr lang="en-GB" sz="1400" dirty="0"/>
              <a:t> Publishers, 2006.</a:t>
            </a:r>
          </a:p>
          <a:p>
            <a:endParaRPr lang="el-GR" sz="1600" dirty="0"/>
          </a:p>
          <a:p>
            <a:pPr algn="just"/>
            <a:r>
              <a:rPr lang="en-GB" sz="1600" dirty="0"/>
              <a:t> </a:t>
            </a:r>
          </a:p>
          <a:p>
            <a:pPr algn="just"/>
            <a:r>
              <a:rPr lang="en-GB" sz="1400" dirty="0"/>
              <a:t> </a:t>
            </a:r>
          </a:p>
        </p:txBody>
      </p:sp>
      <p:pic>
        <p:nvPicPr>
          <p:cNvPr id="5"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2 - TextBox"/>
          <p:cNvSpPr txBox="1">
            <a:spLocks noChangeArrowheads="1"/>
          </p:cNvSpPr>
          <p:nvPr/>
        </p:nvSpPr>
        <p:spPr bwMode="auto">
          <a:xfrm>
            <a:off x="219075" y="1030288"/>
            <a:ext cx="8001000" cy="3933825"/>
          </a:xfrm>
          <a:prstGeom prst="rect">
            <a:avLst/>
          </a:prstGeom>
          <a:noFill/>
          <a:ln w="9525">
            <a:noFill/>
            <a:miter lim="800000"/>
            <a:headEnd/>
            <a:tailEnd/>
          </a:ln>
        </p:spPr>
        <p:txBody>
          <a:bodyPr>
            <a:spAutoFit/>
          </a:bodyPr>
          <a:lstStyle/>
          <a:p>
            <a:pPr algn="just">
              <a:lnSpc>
                <a:spcPct val="200000"/>
              </a:lnSpc>
            </a:pPr>
            <a:r>
              <a:rPr lang="fr-FR" sz="1400" dirty="0"/>
              <a:t>BETTS (A.), Protection by Persuasion: International </a:t>
            </a:r>
            <a:r>
              <a:rPr lang="fr-FR" sz="1400" dirty="0" err="1"/>
              <a:t>Cooperation</a:t>
            </a:r>
            <a:r>
              <a:rPr lang="fr-FR" sz="1400" dirty="0"/>
              <a:t> in the </a:t>
            </a:r>
            <a:r>
              <a:rPr lang="fr-FR" sz="1400" dirty="0" err="1"/>
              <a:t>Refugee</a:t>
            </a:r>
            <a:r>
              <a:rPr lang="fr-FR" sz="1400" dirty="0"/>
              <a:t> </a:t>
            </a:r>
            <a:r>
              <a:rPr lang="fr-FR" sz="1400" dirty="0" err="1"/>
              <a:t>Regime</a:t>
            </a:r>
            <a:r>
              <a:rPr lang="fr-FR" sz="1400" dirty="0"/>
              <a:t>, Ithaca, London, </a:t>
            </a:r>
            <a:r>
              <a:rPr lang="fr-FR" sz="1400" dirty="0" err="1"/>
              <a:t>Cornell</a:t>
            </a:r>
            <a:r>
              <a:rPr lang="fr-FR" sz="1400" dirty="0"/>
              <a:t> </a:t>
            </a:r>
            <a:r>
              <a:rPr lang="fr-FR" sz="1400" dirty="0" err="1"/>
              <a:t>University</a:t>
            </a:r>
            <a:r>
              <a:rPr lang="fr-FR" sz="1400" dirty="0"/>
              <a:t> </a:t>
            </a:r>
            <a:r>
              <a:rPr lang="fr-FR" sz="1400" dirty="0" err="1"/>
              <a:t>Press</a:t>
            </a:r>
            <a:r>
              <a:rPr lang="fr-FR" sz="1400" dirty="0"/>
              <a:t>, 2009.</a:t>
            </a:r>
            <a:endParaRPr lang="el-GR" sz="1400" dirty="0"/>
          </a:p>
          <a:p>
            <a:pPr algn="just">
              <a:lnSpc>
                <a:spcPct val="200000"/>
              </a:lnSpc>
            </a:pPr>
            <a:r>
              <a:rPr lang="en-GB" sz="1400" dirty="0"/>
              <a:t>BLAKE (N.) &amp; HOUSAIN (R.), Immigration, asylum and human rights, Oxford University Press, 2003.  </a:t>
            </a:r>
            <a:endParaRPr lang="el-GR" sz="1400" dirty="0"/>
          </a:p>
          <a:p>
            <a:pPr algn="just">
              <a:lnSpc>
                <a:spcPct val="200000"/>
              </a:lnSpc>
            </a:pPr>
            <a:r>
              <a:rPr lang="fr-FR" sz="1400" dirty="0"/>
              <a:t>BOSSUYT (M. –J.), Strasbourg et les demandeurs d'asile : des juges sur un terrain glissant,  Bruxelles,</a:t>
            </a:r>
            <a:r>
              <a:rPr lang="el-GR" sz="1400" dirty="0"/>
              <a:t> 2010</a:t>
            </a:r>
            <a:r>
              <a:rPr lang="fr-FR" sz="1400" dirty="0"/>
              <a:t>.</a:t>
            </a:r>
            <a:endParaRPr lang="el-GR" sz="1400" dirty="0"/>
          </a:p>
          <a:p>
            <a:pPr algn="just">
              <a:lnSpc>
                <a:spcPct val="200000"/>
              </a:lnSpc>
            </a:pPr>
            <a:r>
              <a:rPr lang="en-GB" sz="1400" dirty="0"/>
              <a:t>BYRNE (R.), NOLL (G.) &amp; VEDSTED-HANSEN, (J.), New Asylum Countries? Migration Control and Refugee Protection in an Enlarged European Union, The Hague, </a:t>
            </a:r>
            <a:r>
              <a:rPr lang="en-GB" sz="1400" dirty="0" err="1"/>
              <a:t>Kluwer</a:t>
            </a:r>
            <a:r>
              <a:rPr lang="en-GB" sz="1400" dirty="0"/>
              <a:t>, 2002.</a:t>
            </a:r>
            <a:endParaRPr lang="el-GR" sz="1400" dirty="0"/>
          </a:p>
          <a:p>
            <a:pPr algn="just">
              <a:lnSpc>
                <a:spcPct val="200000"/>
              </a:lnSpc>
            </a:pPr>
            <a:r>
              <a:rPr lang="en-GB" sz="1400" dirty="0"/>
              <a:t>BROUWER (E. -R.), Digital borders and real rights: effective remedies for Third-country nationals in the </a:t>
            </a:r>
            <a:r>
              <a:rPr lang="en-GB" sz="1400" dirty="0" err="1"/>
              <a:t>Schengen</a:t>
            </a:r>
            <a:r>
              <a:rPr lang="en-GB" sz="1400" dirty="0"/>
              <a:t> Information System, Leiden/London, </a:t>
            </a:r>
            <a:r>
              <a:rPr lang="en-GB" sz="1400" dirty="0" err="1"/>
              <a:t>Martinus</a:t>
            </a:r>
            <a:r>
              <a:rPr lang="en-GB" sz="1400" dirty="0"/>
              <a:t> </a:t>
            </a:r>
            <a:r>
              <a:rPr lang="en-GB" sz="1400" dirty="0" err="1"/>
              <a:t>Nijhoff</a:t>
            </a:r>
            <a:r>
              <a:rPr lang="en-GB" sz="1400" dirty="0"/>
              <a:t> Publishers , 2009.</a:t>
            </a:r>
            <a:endParaRPr lang="el-GR" sz="1400" dirty="0"/>
          </a:p>
          <a:p>
            <a:pPr>
              <a:lnSpc>
                <a:spcPct val="200000"/>
              </a:lnSpc>
            </a:pPr>
            <a:endParaRPr lang="el-GR" sz="1400" dirty="0"/>
          </a:p>
        </p:txBody>
      </p:sp>
      <p:pic>
        <p:nvPicPr>
          <p:cNvPr id="3"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1 - TextBox"/>
          <p:cNvSpPr txBox="1">
            <a:spLocks noChangeArrowheads="1"/>
          </p:cNvSpPr>
          <p:nvPr/>
        </p:nvSpPr>
        <p:spPr bwMode="auto">
          <a:xfrm>
            <a:off x="260350" y="1049338"/>
            <a:ext cx="8002588" cy="3503612"/>
          </a:xfrm>
          <a:prstGeom prst="rect">
            <a:avLst/>
          </a:prstGeom>
          <a:noFill/>
          <a:ln w="9525">
            <a:noFill/>
            <a:miter lim="800000"/>
            <a:headEnd/>
            <a:tailEnd/>
          </a:ln>
        </p:spPr>
        <p:txBody>
          <a:bodyPr>
            <a:spAutoFit/>
          </a:bodyPr>
          <a:lstStyle/>
          <a:p>
            <a:pPr algn="just">
              <a:lnSpc>
                <a:spcPct val="200000"/>
              </a:lnSpc>
            </a:pPr>
            <a:r>
              <a:rPr lang="fr-FR" sz="1400" dirty="0"/>
              <a:t>CARLIER (J.-Y.), La condition des personnes dans l'Union européenne</a:t>
            </a:r>
            <a:r>
              <a:rPr lang="en-US" sz="1400" dirty="0"/>
              <a:t>: </a:t>
            </a:r>
            <a:r>
              <a:rPr lang="en-US" sz="1400" dirty="0" err="1"/>
              <a:t>recueil</a:t>
            </a:r>
            <a:r>
              <a:rPr lang="en-US" sz="1400" dirty="0"/>
              <a:t> de jurisprudence</a:t>
            </a:r>
            <a:r>
              <a:rPr lang="fr-FR" sz="1400" dirty="0"/>
              <a:t>, Bruxelles, </a:t>
            </a:r>
            <a:r>
              <a:rPr lang="fr-FR" sz="1400" dirty="0" err="1"/>
              <a:t>Bruylant</a:t>
            </a:r>
            <a:r>
              <a:rPr lang="fr-FR" sz="1400" dirty="0"/>
              <a:t>, 2012.</a:t>
            </a:r>
            <a:endParaRPr lang="el-GR" sz="1400" dirty="0"/>
          </a:p>
          <a:p>
            <a:pPr algn="just">
              <a:lnSpc>
                <a:spcPct val="200000"/>
              </a:lnSpc>
            </a:pPr>
            <a:r>
              <a:rPr lang="fr-FR" sz="1400" dirty="0"/>
              <a:t>CHETAIL (V.) &amp; FLAUSS (J.-F.), La Convention de Genève du 28 juillet 1951 relative au statut des réfugiés 50 ans après : bilan et perspectives, Bruxelles, </a:t>
            </a:r>
            <a:r>
              <a:rPr lang="fr-FR" sz="1400" dirty="0" err="1"/>
              <a:t>Bruylant</a:t>
            </a:r>
            <a:r>
              <a:rPr lang="fr-FR" sz="1400" dirty="0"/>
              <a:t>, 2001. </a:t>
            </a:r>
            <a:endParaRPr lang="el-GR" sz="1400" dirty="0"/>
          </a:p>
          <a:p>
            <a:pPr algn="just">
              <a:lnSpc>
                <a:spcPct val="200000"/>
              </a:lnSpc>
            </a:pPr>
            <a:r>
              <a:rPr lang="en-GB" sz="1400" dirty="0"/>
              <a:t>COLEMAN (N.), European readmission policy: third country interests and refugee rights, Leiden/London, </a:t>
            </a:r>
            <a:r>
              <a:rPr lang="en-GB" sz="1400" dirty="0" err="1"/>
              <a:t>Martinus</a:t>
            </a:r>
            <a:r>
              <a:rPr lang="en-GB" sz="1400" dirty="0"/>
              <a:t> </a:t>
            </a:r>
            <a:r>
              <a:rPr lang="en-GB" sz="1400" dirty="0" err="1"/>
              <a:t>Nijhoff</a:t>
            </a:r>
            <a:r>
              <a:rPr lang="en-GB" sz="1400" dirty="0"/>
              <a:t> Publishers , 2009.</a:t>
            </a:r>
            <a:endParaRPr lang="el-GR" sz="1400" dirty="0"/>
          </a:p>
          <a:p>
            <a:pPr algn="just">
              <a:lnSpc>
                <a:spcPct val="200000"/>
              </a:lnSpc>
            </a:pPr>
            <a:r>
              <a:rPr lang="fr-FR" sz="1400" dirty="0"/>
              <a:t>CREPEAU (F.), Droit d</a:t>
            </a:r>
            <a:r>
              <a:rPr lang="fr-FR" altLang="en-US" sz="1400" dirty="0"/>
              <a:t>’</a:t>
            </a:r>
            <a:r>
              <a:rPr lang="fr-FR" sz="1400" dirty="0"/>
              <a:t>asile: de l</a:t>
            </a:r>
            <a:r>
              <a:rPr lang="fr-FR" altLang="en-US" sz="1400" dirty="0"/>
              <a:t>’</a:t>
            </a:r>
            <a:r>
              <a:rPr lang="fr-FR" sz="1400" dirty="0"/>
              <a:t>hospitalité aux contrôles migratoires, Bruxelles, </a:t>
            </a:r>
            <a:r>
              <a:rPr lang="fr-FR" sz="1400" dirty="0" err="1"/>
              <a:t>Bruylant</a:t>
            </a:r>
            <a:r>
              <a:rPr lang="fr-FR" sz="1400" dirty="0"/>
              <a:t> / ULB, 1995.</a:t>
            </a:r>
            <a:endParaRPr lang="el-GR" sz="1400" dirty="0"/>
          </a:p>
          <a:p>
            <a:pPr algn="just">
              <a:lnSpc>
                <a:spcPct val="200000"/>
              </a:lnSpc>
            </a:pPr>
            <a:r>
              <a:rPr lang="en-GB" sz="1400" dirty="0"/>
              <a:t>DA LOMBA (S.), The Right to Seek Refugee Status in the European Union, Antwerp, </a:t>
            </a:r>
            <a:r>
              <a:rPr lang="en-GB" sz="1400" dirty="0" err="1"/>
              <a:t>Intersentia</a:t>
            </a:r>
            <a:r>
              <a:rPr lang="en-GB" sz="1400" dirty="0"/>
              <a:t>, 2004. </a:t>
            </a:r>
            <a:endParaRPr lang="fr-FR" sz="1400" dirty="0"/>
          </a:p>
        </p:txBody>
      </p:sp>
      <p:pic>
        <p:nvPicPr>
          <p:cNvPr id="3"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1 - TextBox"/>
          <p:cNvSpPr txBox="1">
            <a:spLocks noChangeArrowheads="1"/>
          </p:cNvSpPr>
          <p:nvPr/>
        </p:nvSpPr>
        <p:spPr bwMode="auto">
          <a:xfrm>
            <a:off x="201613" y="1106488"/>
            <a:ext cx="7970837" cy="4940300"/>
          </a:xfrm>
          <a:prstGeom prst="rect">
            <a:avLst/>
          </a:prstGeom>
          <a:noFill/>
          <a:ln w="9525">
            <a:noFill/>
            <a:miter lim="800000"/>
            <a:headEnd/>
            <a:tailEnd/>
          </a:ln>
        </p:spPr>
        <p:txBody>
          <a:bodyPr>
            <a:spAutoFit/>
          </a:bodyPr>
          <a:lstStyle/>
          <a:p>
            <a:pPr algn="just">
              <a:lnSpc>
                <a:spcPct val="150000"/>
              </a:lnSpc>
            </a:pPr>
            <a:r>
              <a:rPr lang="fr-FR" sz="1400" dirty="0"/>
              <a:t>DE BAUCHE (L.), </a:t>
            </a:r>
            <a:r>
              <a:rPr lang="fr-FR" sz="1400" dirty="0" err="1"/>
              <a:t>Vulnerability</a:t>
            </a:r>
            <a:r>
              <a:rPr lang="fr-FR" sz="1400" dirty="0"/>
              <a:t> in </a:t>
            </a:r>
            <a:r>
              <a:rPr lang="fr-FR" sz="1400" dirty="0" err="1"/>
              <a:t>European</a:t>
            </a:r>
            <a:r>
              <a:rPr lang="fr-FR" sz="1400" dirty="0"/>
              <a:t> </a:t>
            </a:r>
            <a:r>
              <a:rPr lang="fr-FR" sz="1400" dirty="0" err="1"/>
              <a:t>law</a:t>
            </a:r>
            <a:r>
              <a:rPr lang="fr-FR" sz="1400" dirty="0"/>
              <a:t> on </a:t>
            </a:r>
            <a:r>
              <a:rPr lang="fr-FR" sz="1400" dirty="0" err="1"/>
              <a:t>asylum</a:t>
            </a:r>
            <a:r>
              <a:rPr lang="fr-FR" sz="1400" dirty="0"/>
              <a:t> : a </a:t>
            </a:r>
            <a:r>
              <a:rPr lang="fr-FR" sz="1400" dirty="0" err="1"/>
              <a:t>conceptualization</a:t>
            </a:r>
            <a:r>
              <a:rPr lang="fr-FR" sz="1400" dirty="0"/>
              <a:t> </a:t>
            </a:r>
            <a:r>
              <a:rPr lang="fr-FR" sz="1400" dirty="0" err="1"/>
              <a:t>under</a:t>
            </a:r>
            <a:r>
              <a:rPr lang="fr-FR" sz="1400" dirty="0"/>
              <a:t> construction. </a:t>
            </a:r>
            <a:r>
              <a:rPr lang="fr-FR" sz="1400" dirty="0" err="1"/>
              <a:t>Study</a:t>
            </a:r>
            <a:r>
              <a:rPr lang="fr-FR" sz="1400" dirty="0"/>
              <a:t> on </a:t>
            </a:r>
            <a:r>
              <a:rPr lang="fr-FR" sz="1400" dirty="0" err="1"/>
              <a:t>reception</a:t>
            </a:r>
            <a:r>
              <a:rPr lang="fr-FR" sz="1400" dirty="0"/>
              <a:t> conditions for </a:t>
            </a:r>
            <a:r>
              <a:rPr lang="fr-FR" sz="1400" dirty="0" err="1"/>
              <a:t>asylum</a:t>
            </a:r>
            <a:r>
              <a:rPr lang="fr-FR" sz="1400" dirty="0"/>
              <a:t> </a:t>
            </a:r>
            <a:r>
              <a:rPr lang="fr-FR" sz="1400" dirty="0" err="1"/>
              <a:t>seekers</a:t>
            </a:r>
            <a:r>
              <a:rPr lang="fr-FR" sz="1400" dirty="0"/>
              <a:t>. / La vulnérabilité en droit européen de l'asile : une conceptualisation en construction. Etude en matière de conditions d'accueil des demandeurs d'asile, Bruxelles, </a:t>
            </a:r>
            <a:r>
              <a:rPr lang="fr-FR" sz="1400" dirty="0" err="1"/>
              <a:t>Bruylant</a:t>
            </a:r>
            <a:r>
              <a:rPr lang="fr-FR" sz="1400" dirty="0"/>
              <a:t>, 2012.</a:t>
            </a:r>
            <a:endParaRPr lang="el-GR" sz="1400" dirty="0"/>
          </a:p>
          <a:p>
            <a:pPr algn="just">
              <a:lnSpc>
                <a:spcPct val="150000"/>
              </a:lnSpc>
            </a:pPr>
            <a:r>
              <a:rPr lang="fr-FR" sz="1400" dirty="0"/>
              <a:t>DE BRUYCKER (P.), FOBLETS (M. -C.) &amp; MAES (M.) (</a:t>
            </a:r>
            <a:r>
              <a:rPr lang="fr-FR" sz="1400" dirty="0" err="1"/>
              <a:t>dir</a:t>
            </a:r>
            <a:r>
              <a:rPr lang="fr-FR" sz="1400" dirty="0"/>
              <a:t>.), </a:t>
            </a:r>
            <a:r>
              <a:rPr lang="fr-FR" sz="1400" dirty="0" err="1"/>
              <a:t>External</a:t>
            </a:r>
            <a:r>
              <a:rPr lang="fr-FR" sz="1400" dirty="0"/>
              <a:t> dimensions of EU Migration and </a:t>
            </a:r>
            <a:r>
              <a:rPr lang="fr-FR" sz="1400" dirty="0" err="1"/>
              <a:t>Asylum</a:t>
            </a:r>
            <a:r>
              <a:rPr lang="fr-FR" sz="1400" dirty="0"/>
              <a:t> Law and Policy / Dimensions externes du droit et de la politique d</a:t>
            </a:r>
            <a:r>
              <a:rPr lang="fr-FR" altLang="en-US" sz="1400" dirty="0"/>
              <a:t>’</a:t>
            </a:r>
            <a:r>
              <a:rPr lang="fr-FR" sz="1400" dirty="0"/>
              <a:t>immigration et d</a:t>
            </a:r>
            <a:r>
              <a:rPr lang="fr-FR" altLang="en-US" sz="1400" dirty="0"/>
              <a:t>’</a:t>
            </a:r>
            <a:r>
              <a:rPr lang="fr-FR" sz="1400" dirty="0"/>
              <a:t>asile de l</a:t>
            </a:r>
            <a:r>
              <a:rPr lang="fr-FR" altLang="en-US" sz="1400" dirty="0"/>
              <a:t>’</a:t>
            </a:r>
            <a:r>
              <a:rPr lang="fr-FR" sz="1400" dirty="0"/>
              <a:t>UE, Bruxelles, </a:t>
            </a:r>
            <a:r>
              <a:rPr lang="fr-FR" sz="1400" dirty="0" err="1"/>
              <a:t>Bruylant</a:t>
            </a:r>
            <a:r>
              <a:rPr lang="fr-FR" sz="1400" dirty="0"/>
              <a:t>, 2011.</a:t>
            </a:r>
            <a:endParaRPr lang="el-GR" sz="1400" dirty="0"/>
          </a:p>
          <a:p>
            <a:pPr algn="just">
              <a:lnSpc>
                <a:spcPct val="150000"/>
              </a:lnSpc>
            </a:pPr>
            <a:r>
              <a:rPr lang="fr-FR" sz="1400" dirty="0"/>
              <a:t>DORMOY (D.),  &amp; SLIM (H.) (</a:t>
            </a:r>
            <a:r>
              <a:rPr lang="fr-FR" sz="1400" dirty="0" err="1"/>
              <a:t>dir</a:t>
            </a:r>
            <a:r>
              <a:rPr lang="fr-FR" sz="1400" dirty="0"/>
              <a:t>.), Réfugiés, immigration clandestine et centres de rétention des immigrés clandestins en droit international, Bruxelles, </a:t>
            </a:r>
            <a:r>
              <a:rPr lang="fr-FR" sz="1400" dirty="0" err="1"/>
              <a:t>Bruylant</a:t>
            </a:r>
            <a:r>
              <a:rPr lang="fr-FR" sz="1400" dirty="0"/>
              <a:t>, 2008.</a:t>
            </a:r>
            <a:endParaRPr lang="el-GR" sz="1400" dirty="0"/>
          </a:p>
          <a:p>
            <a:pPr algn="just">
              <a:lnSpc>
                <a:spcPct val="150000"/>
              </a:lnSpc>
            </a:pPr>
            <a:r>
              <a:rPr lang="en-GB" sz="1400" dirty="0"/>
              <a:t>FELLER (E.), TÜRK (V.) &amp; NICHOLSON (F.) (ed.), Refugee protection in international law: UNHCR's global consultations on international protection, Cambridge, Cambridge University Press, 2003.</a:t>
            </a:r>
            <a:endParaRPr lang="el-GR" sz="1400" dirty="0"/>
          </a:p>
          <a:p>
            <a:pPr algn="just">
              <a:lnSpc>
                <a:spcPct val="150000"/>
              </a:lnSpc>
            </a:pPr>
            <a:r>
              <a:rPr lang="en-GB" sz="1400" dirty="0"/>
              <a:t>FOSTER (M.), International refugee law and socio-economic rights: refuge from deprivation, Cambridge University Press 2007. </a:t>
            </a:r>
            <a:endParaRPr lang="el-GR" sz="1400" dirty="0"/>
          </a:p>
          <a:p>
            <a:endParaRPr lang="fr-FR" sz="1400" dirty="0"/>
          </a:p>
          <a:p>
            <a:endParaRPr lang="el-GR" sz="1400" dirty="0"/>
          </a:p>
          <a:p>
            <a:endParaRPr lang="el-GR" sz="1400" dirty="0"/>
          </a:p>
        </p:txBody>
      </p:sp>
      <p:pic>
        <p:nvPicPr>
          <p:cNvPr id="3"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1 - TextBox"/>
          <p:cNvSpPr txBox="1">
            <a:spLocks noChangeArrowheads="1"/>
          </p:cNvSpPr>
          <p:nvPr/>
        </p:nvSpPr>
        <p:spPr bwMode="auto">
          <a:xfrm>
            <a:off x="220663" y="1011238"/>
            <a:ext cx="8040687" cy="4400550"/>
          </a:xfrm>
          <a:prstGeom prst="rect">
            <a:avLst/>
          </a:prstGeom>
          <a:noFill/>
          <a:ln w="9525">
            <a:noFill/>
            <a:miter lim="800000"/>
            <a:headEnd/>
            <a:tailEnd/>
          </a:ln>
        </p:spPr>
        <p:txBody>
          <a:bodyPr>
            <a:spAutoFit/>
          </a:bodyPr>
          <a:lstStyle/>
          <a:p>
            <a:pPr algn="just">
              <a:lnSpc>
                <a:spcPct val="200000"/>
              </a:lnSpc>
            </a:pPr>
            <a:r>
              <a:rPr lang="el-GR" sz="1400" dirty="0"/>
              <a:t>GAMMELTOFT-HANSEN</a:t>
            </a:r>
            <a:r>
              <a:rPr lang="fr-FR" sz="1400" dirty="0"/>
              <a:t> (</a:t>
            </a:r>
            <a:r>
              <a:rPr lang="fr-FR" sz="1400" dirty="0" err="1"/>
              <a:t>T</a:t>
            </a:r>
            <a:r>
              <a:rPr lang="fr-FR" sz="1400" dirty="0"/>
              <a:t>.), Access to </a:t>
            </a:r>
            <a:r>
              <a:rPr lang="fr-FR" sz="1400" dirty="0" err="1"/>
              <a:t>Asylum</a:t>
            </a:r>
            <a:r>
              <a:rPr lang="fr-FR" sz="1400" dirty="0"/>
              <a:t>: International </a:t>
            </a:r>
            <a:r>
              <a:rPr lang="fr-FR" sz="1400" dirty="0" err="1"/>
              <a:t>Refugee</a:t>
            </a:r>
            <a:r>
              <a:rPr lang="fr-FR" sz="1400" dirty="0"/>
              <a:t> Law and the </a:t>
            </a:r>
            <a:r>
              <a:rPr lang="fr-FR" sz="1400" dirty="0" err="1"/>
              <a:t>Globalization</a:t>
            </a:r>
            <a:r>
              <a:rPr lang="fr-FR" sz="1400" dirty="0"/>
              <a:t> of Migration Control, Cambridge, New York, Cambridge </a:t>
            </a:r>
            <a:r>
              <a:rPr lang="fr-FR" sz="1400" dirty="0" err="1"/>
              <a:t>University</a:t>
            </a:r>
            <a:r>
              <a:rPr lang="fr-FR" sz="1400" dirty="0"/>
              <a:t> </a:t>
            </a:r>
            <a:r>
              <a:rPr lang="fr-FR" sz="1400" dirty="0" err="1"/>
              <a:t>Press</a:t>
            </a:r>
            <a:r>
              <a:rPr lang="fr-FR" sz="1400" dirty="0"/>
              <a:t>, 2011. </a:t>
            </a:r>
            <a:endParaRPr lang="el-GR" sz="1400" dirty="0"/>
          </a:p>
          <a:p>
            <a:pPr algn="just">
              <a:lnSpc>
                <a:spcPct val="200000"/>
              </a:lnSpc>
            </a:pPr>
            <a:r>
              <a:rPr lang="fr-FR" sz="1400" dirty="0"/>
              <a:t>GORTAZAR (C.), PARRA (M. –C.), SEGAERT (B.) &amp; TIMMERMAN (C.), </a:t>
            </a:r>
            <a:r>
              <a:rPr lang="fr-FR" sz="1400" dirty="0" err="1"/>
              <a:t>European</a:t>
            </a:r>
            <a:r>
              <a:rPr lang="fr-FR" sz="1400" dirty="0"/>
              <a:t> migration and </a:t>
            </a:r>
            <a:r>
              <a:rPr lang="fr-FR" sz="1400" dirty="0" err="1"/>
              <a:t>asylum</a:t>
            </a:r>
            <a:r>
              <a:rPr lang="fr-FR" sz="1400" dirty="0"/>
              <a:t> </a:t>
            </a:r>
            <a:r>
              <a:rPr lang="fr-FR" sz="1400" dirty="0" err="1"/>
              <a:t>policies</a:t>
            </a:r>
            <a:r>
              <a:rPr lang="fr-FR" sz="1400" dirty="0"/>
              <a:t> : </a:t>
            </a:r>
            <a:r>
              <a:rPr lang="fr-FR" sz="1400" dirty="0" err="1"/>
              <a:t>coherence</a:t>
            </a:r>
            <a:r>
              <a:rPr lang="fr-FR" sz="1400" dirty="0"/>
              <a:t> or contradiction ? An </a:t>
            </a:r>
            <a:r>
              <a:rPr lang="fr-FR" sz="1400" dirty="0" err="1"/>
              <a:t>interdisciplinary</a:t>
            </a:r>
            <a:r>
              <a:rPr lang="fr-FR" sz="1400" dirty="0"/>
              <a:t> </a:t>
            </a:r>
            <a:r>
              <a:rPr lang="fr-FR" sz="1400" dirty="0" err="1"/>
              <a:t>evaluation</a:t>
            </a:r>
            <a:r>
              <a:rPr lang="fr-FR" sz="1400" dirty="0"/>
              <a:t> of the EU programmes of Tampere (1999), The Hague (2004) and Stockholm (2009), Bruxelles, </a:t>
            </a:r>
            <a:r>
              <a:rPr lang="fr-FR" sz="1400" dirty="0" err="1"/>
              <a:t>Bruyllant</a:t>
            </a:r>
            <a:r>
              <a:rPr lang="fr-FR" sz="1400" dirty="0"/>
              <a:t>, 2012.</a:t>
            </a:r>
            <a:endParaRPr lang="el-GR" sz="1400" dirty="0"/>
          </a:p>
          <a:p>
            <a:pPr algn="just">
              <a:lnSpc>
                <a:spcPct val="200000"/>
              </a:lnSpc>
            </a:pPr>
            <a:r>
              <a:rPr lang="fr-FR" sz="1400" dirty="0"/>
              <a:t>GIBNEY (M.), The </a:t>
            </a:r>
            <a:r>
              <a:rPr lang="fr-FR" sz="1400" dirty="0" err="1"/>
              <a:t>ethics</a:t>
            </a:r>
            <a:r>
              <a:rPr lang="fr-FR" sz="1400" dirty="0"/>
              <a:t> and </a:t>
            </a:r>
            <a:r>
              <a:rPr lang="fr-FR" sz="1400" dirty="0" err="1"/>
              <a:t>politics</a:t>
            </a:r>
            <a:r>
              <a:rPr lang="fr-FR" sz="1400" dirty="0"/>
              <a:t> of </a:t>
            </a:r>
            <a:r>
              <a:rPr lang="fr-FR" sz="1400" dirty="0" err="1"/>
              <a:t>asylum</a:t>
            </a:r>
            <a:r>
              <a:rPr lang="fr-FR" sz="1400" dirty="0"/>
              <a:t> : </a:t>
            </a:r>
            <a:r>
              <a:rPr lang="fr-FR" sz="1400" dirty="0" err="1"/>
              <a:t>liberal</a:t>
            </a:r>
            <a:r>
              <a:rPr lang="fr-FR" sz="1400" dirty="0"/>
              <a:t> </a:t>
            </a:r>
            <a:r>
              <a:rPr lang="fr-FR" sz="1400" dirty="0" err="1"/>
              <a:t>democracy</a:t>
            </a:r>
            <a:r>
              <a:rPr lang="fr-FR" sz="1400" dirty="0"/>
              <a:t> and the </a:t>
            </a:r>
            <a:r>
              <a:rPr lang="fr-FR" sz="1400" dirty="0" err="1"/>
              <a:t>response</a:t>
            </a:r>
            <a:r>
              <a:rPr lang="fr-FR" sz="1400" dirty="0"/>
              <a:t> to </a:t>
            </a:r>
            <a:r>
              <a:rPr lang="fr-FR" sz="1400" dirty="0" err="1"/>
              <a:t>refugees</a:t>
            </a:r>
            <a:r>
              <a:rPr lang="fr-FR" sz="1400" dirty="0"/>
              <a:t>, Cambridge </a:t>
            </a:r>
            <a:r>
              <a:rPr lang="fr-FR" sz="1400" dirty="0" err="1"/>
              <a:t>University</a:t>
            </a:r>
            <a:r>
              <a:rPr lang="fr-FR" sz="1400" dirty="0"/>
              <a:t> </a:t>
            </a:r>
            <a:r>
              <a:rPr lang="fr-FR" sz="1400" dirty="0" err="1"/>
              <a:t>Press</a:t>
            </a:r>
            <a:r>
              <a:rPr lang="fr-FR" sz="1400" dirty="0"/>
              <a:t>, 2004.</a:t>
            </a:r>
            <a:endParaRPr lang="el-GR" sz="1400" dirty="0"/>
          </a:p>
          <a:p>
            <a:pPr algn="just">
              <a:lnSpc>
                <a:spcPct val="200000"/>
              </a:lnSpc>
            </a:pPr>
            <a:r>
              <a:rPr lang="fr-FR" sz="1400" dirty="0"/>
              <a:t>G</a:t>
            </a:r>
            <a:r>
              <a:rPr lang="en-GB" sz="1400" dirty="0"/>
              <a:t>OOD (A.), Anthropology and expertise in the asylum courts, </a:t>
            </a:r>
            <a:r>
              <a:rPr lang="en-GB" sz="1400" dirty="0" err="1"/>
              <a:t>Routledge</a:t>
            </a:r>
            <a:r>
              <a:rPr lang="en-GB" sz="1400" dirty="0"/>
              <a:t>-Cavendish, 2007.</a:t>
            </a:r>
            <a:endParaRPr lang="el-GR" sz="1400" dirty="0"/>
          </a:p>
          <a:p>
            <a:pPr algn="just">
              <a:lnSpc>
                <a:spcPct val="200000"/>
              </a:lnSpc>
            </a:pPr>
            <a:r>
              <a:rPr lang="en-GB" sz="1400" dirty="0"/>
              <a:t>GOODWIN –GILL (G.) &amp; </a:t>
            </a:r>
            <a:r>
              <a:rPr lang="en-GB" sz="1400" dirty="0" err="1"/>
              <a:t>McADAM</a:t>
            </a:r>
            <a:r>
              <a:rPr lang="en-GB" sz="1400" dirty="0"/>
              <a:t> (J.), The refugee in International Law, Oxford University Press, 2007.</a:t>
            </a:r>
            <a:endParaRPr lang="el-GR" sz="1400" dirty="0"/>
          </a:p>
          <a:p>
            <a:endParaRPr lang="el-GR" sz="1400" dirty="0"/>
          </a:p>
          <a:p>
            <a:pPr algn="just"/>
            <a:endParaRPr lang="el-GR" sz="1400" dirty="0"/>
          </a:p>
        </p:txBody>
      </p:sp>
      <p:pic>
        <p:nvPicPr>
          <p:cNvPr id="3"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2 - TextBox"/>
          <p:cNvSpPr txBox="1">
            <a:spLocks noChangeArrowheads="1"/>
          </p:cNvSpPr>
          <p:nvPr/>
        </p:nvSpPr>
        <p:spPr bwMode="auto">
          <a:xfrm>
            <a:off x="173038" y="1001713"/>
            <a:ext cx="8297862" cy="3933825"/>
          </a:xfrm>
          <a:prstGeom prst="rect">
            <a:avLst/>
          </a:prstGeom>
          <a:noFill/>
          <a:ln w="9525">
            <a:noFill/>
            <a:miter lim="800000"/>
            <a:headEnd/>
            <a:tailEnd/>
          </a:ln>
        </p:spPr>
        <p:txBody>
          <a:bodyPr>
            <a:spAutoFit/>
          </a:bodyPr>
          <a:lstStyle/>
          <a:p>
            <a:pPr algn="just">
              <a:lnSpc>
                <a:spcPct val="200000"/>
              </a:lnSpc>
            </a:pPr>
            <a:r>
              <a:rPr lang="en-US" sz="1400" dirty="0"/>
              <a:t>GOODWIN –GILL (G.) &amp; </a:t>
            </a:r>
            <a:r>
              <a:rPr lang="fr-FR" sz="1400" dirty="0"/>
              <a:t>LAMBERT (H.) (</a:t>
            </a:r>
            <a:r>
              <a:rPr lang="fr-FR" sz="1400" dirty="0" err="1"/>
              <a:t>ed</a:t>
            </a:r>
            <a:r>
              <a:rPr lang="fr-FR" sz="1400" dirty="0"/>
              <a:t>.), The </a:t>
            </a:r>
            <a:r>
              <a:rPr lang="fr-FR" sz="1400" dirty="0" err="1"/>
              <a:t>limits</a:t>
            </a:r>
            <a:r>
              <a:rPr lang="fr-FR" sz="1400" dirty="0"/>
              <a:t> of transnational </a:t>
            </a:r>
            <a:r>
              <a:rPr lang="fr-FR" sz="1400" dirty="0" err="1"/>
              <a:t>law</a:t>
            </a:r>
            <a:r>
              <a:rPr lang="fr-FR" sz="1400" dirty="0"/>
              <a:t> : </a:t>
            </a:r>
            <a:r>
              <a:rPr lang="fr-FR" sz="1400" dirty="0" err="1"/>
              <a:t>Refugee</a:t>
            </a:r>
            <a:r>
              <a:rPr lang="fr-FR" sz="1400" dirty="0"/>
              <a:t> Law, </a:t>
            </a:r>
            <a:r>
              <a:rPr lang="fr-FR" sz="1400" dirty="0" err="1"/>
              <a:t>policy</a:t>
            </a:r>
            <a:r>
              <a:rPr lang="fr-FR" sz="1400" dirty="0"/>
              <a:t> </a:t>
            </a:r>
            <a:r>
              <a:rPr lang="fr-FR" sz="1400" dirty="0" err="1"/>
              <a:t>harmonization</a:t>
            </a:r>
            <a:r>
              <a:rPr lang="fr-FR" sz="1400" dirty="0"/>
              <a:t> and </a:t>
            </a:r>
            <a:r>
              <a:rPr lang="fr-FR" sz="1400" dirty="0" err="1"/>
              <a:t>judicial</a:t>
            </a:r>
            <a:r>
              <a:rPr lang="fr-FR" sz="1400" dirty="0"/>
              <a:t> dialogue in the </a:t>
            </a:r>
            <a:r>
              <a:rPr lang="fr-FR" sz="1400" dirty="0" err="1"/>
              <a:t>European</a:t>
            </a:r>
            <a:r>
              <a:rPr lang="fr-FR" sz="1400" dirty="0"/>
              <a:t> Union, Cambridge </a:t>
            </a:r>
            <a:r>
              <a:rPr lang="fr-FR" sz="1400" dirty="0" err="1"/>
              <a:t>University</a:t>
            </a:r>
            <a:r>
              <a:rPr lang="fr-FR" sz="1400" dirty="0"/>
              <a:t> </a:t>
            </a:r>
            <a:r>
              <a:rPr lang="fr-FR" sz="1400" dirty="0" err="1"/>
              <a:t>Press</a:t>
            </a:r>
            <a:r>
              <a:rPr lang="fr-FR" sz="1400" dirty="0"/>
              <a:t>, 2010. </a:t>
            </a:r>
            <a:endParaRPr lang="el-GR" sz="1400" dirty="0"/>
          </a:p>
          <a:p>
            <a:pPr algn="just">
              <a:lnSpc>
                <a:spcPct val="200000"/>
              </a:lnSpc>
            </a:pPr>
            <a:r>
              <a:rPr lang="en-US" sz="1400" dirty="0"/>
              <a:t>GOUDAPPEL (F.) </a:t>
            </a:r>
            <a:r>
              <a:rPr lang="en-GB" sz="1400" dirty="0"/>
              <a:t>&amp;</a:t>
            </a:r>
            <a:r>
              <a:rPr lang="en-US" sz="1400" dirty="0"/>
              <a:t> RAULUS (H.) (ed.), The future of asylum in the European Union : problems, proposals and human rights, The Hague, T.M.C. Asser Press, 2011. </a:t>
            </a:r>
            <a:endParaRPr lang="el-GR" sz="1400" dirty="0"/>
          </a:p>
          <a:p>
            <a:pPr algn="just">
              <a:lnSpc>
                <a:spcPct val="200000"/>
              </a:lnSpc>
            </a:pPr>
            <a:r>
              <a:rPr lang="fr-FR" sz="1400" dirty="0"/>
              <a:t>GUILLON (M.), LEGOUX (L.), MA MUNG (E.) (</a:t>
            </a:r>
            <a:r>
              <a:rPr lang="fr-FR" sz="1400" dirty="0" err="1"/>
              <a:t>dir</a:t>
            </a:r>
            <a:r>
              <a:rPr lang="fr-FR" sz="1400" dirty="0"/>
              <a:t>.), L</a:t>
            </a:r>
            <a:r>
              <a:rPr lang="fr-FR" altLang="en-US" sz="1400" dirty="0"/>
              <a:t>’</a:t>
            </a:r>
            <a:r>
              <a:rPr lang="fr-FR" sz="1400" dirty="0"/>
              <a:t>asile politique entre deux chaises. Droits de l</a:t>
            </a:r>
            <a:r>
              <a:rPr lang="fr-FR" altLang="en-US" sz="1400" dirty="0"/>
              <a:t>’</a:t>
            </a:r>
            <a:r>
              <a:rPr lang="fr-FR" sz="1400" dirty="0"/>
              <a:t>homme et gestion des flux, Paris, </a:t>
            </a:r>
            <a:r>
              <a:rPr lang="en-GB" sz="1400" dirty="0" err="1"/>
              <a:t>L</a:t>
            </a:r>
            <a:r>
              <a:rPr lang="en-GB" altLang="en-US" sz="1400" dirty="0" err="1"/>
              <a:t>’</a:t>
            </a:r>
            <a:r>
              <a:rPr lang="en-GB" sz="1400" dirty="0" err="1"/>
              <a:t>Harmattan</a:t>
            </a:r>
            <a:r>
              <a:rPr lang="en-GB" sz="1400" dirty="0"/>
              <a:t>, 2003.</a:t>
            </a:r>
            <a:endParaRPr lang="el-GR" sz="1400" dirty="0"/>
          </a:p>
          <a:p>
            <a:pPr algn="just">
              <a:lnSpc>
                <a:spcPct val="200000"/>
              </a:lnSpc>
            </a:pPr>
            <a:r>
              <a:rPr lang="en-GB" sz="1400" dirty="0"/>
              <a:t>HATHAWAY (J.), The Rights of Refugees under International Law, Cambridge University Press, 2005.</a:t>
            </a:r>
            <a:endParaRPr lang="el-GR" sz="1400" dirty="0"/>
          </a:p>
          <a:p>
            <a:pPr algn="just">
              <a:lnSpc>
                <a:spcPct val="200000"/>
              </a:lnSpc>
            </a:pPr>
            <a:r>
              <a:rPr lang="en-GB" sz="1400" dirty="0"/>
              <a:t>HATHAWAY (J.) (ed.), Reconceiving international refugee law, The Hague, Boston, </a:t>
            </a:r>
            <a:r>
              <a:rPr lang="en-GB" sz="1400" dirty="0" err="1"/>
              <a:t>Martinus</a:t>
            </a:r>
            <a:r>
              <a:rPr lang="en-GB" sz="1400" dirty="0"/>
              <a:t> </a:t>
            </a:r>
            <a:r>
              <a:rPr lang="en-GB" sz="1400" dirty="0" err="1"/>
              <a:t>Nijhoff</a:t>
            </a:r>
            <a:r>
              <a:rPr lang="en-GB" sz="1400" dirty="0"/>
              <a:t> Publishers, 1997.</a:t>
            </a:r>
            <a:endParaRPr lang="el-GR" sz="1400" dirty="0"/>
          </a:p>
        </p:txBody>
      </p:sp>
      <p:pic>
        <p:nvPicPr>
          <p:cNvPr id="3"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1 - TextBox"/>
          <p:cNvSpPr txBox="1">
            <a:spLocks noChangeArrowheads="1"/>
          </p:cNvSpPr>
          <p:nvPr/>
        </p:nvSpPr>
        <p:spPr bwMode="auto">
          <a:xfrm>
            <a:off x="118005" y="891647"/>
            <a:ext cx="8143875" cy="4795837"/>
          </a:xfrm>
          <a:prstGeom prst="rect">
            <a:avLst/>
          </a:prstGeom>
          <a:noFill/>
          <a:ln w="9525">
            <a:noFill/>
            <a:miter lim="800000"/>
            <a:headEnd/>
            <a:tailEnd/>
          </a:ln>
        </p:spPr>
        <p:txBody>
          <a:bodyPr>
            <a:spAutoFit/>
          </a:bodyPr>
          <a:lstStyle/>
          <a:p>
            <a:pPr algn="just">
              <a:lnSpc>
                <a:spcPct val="200000"/>
              </a:lnSpc>
            </a:pPr>
            <a:r>
              <a:rPr lang="en-GB" sz="1400" dirty="0"/>
              <a:t>HENDERSON (M.), Best practice guide to asylum and human rights appeals, London, ILPA &amp; Refugee Legal Group, 2003.</a:t>
            </a:r>
            <a:endParaRPr lang="el-GR" sz="1400" dirty="0"/>
          </a:p>
          <a:p>
            <a:pPr algn="just">
              <a:lnSpc>
                <a:spcPct val="200000"/>
              </a:lnSpc>
            </a:pPr>
            <a:r>
              <a:rPr lang="en-GB" sz="1400" dirty="0"/>
              <a:t>HURWITZ (A. –G.), The collective responsibility of states to protect refugees, Oxford University Press, 2009.</a:t>
            </a:r>
            <a:endParaRPr lang="el-GR" sz="1400" dirty="0"/>
          </a:p>
          <a:p>
            <a:pPr algn="just">
              <a:lnSpc>
                <a:spcPct val="200000"/>
              </a:lnSpc>
            </a:pPr>
            <a:r>
              <a:rPr lang="en-GB" sz="1400" dirty="0"/>
              <a:t>KNEEBONE (S.) &amp; RAWLINGS –SANAEI (F.) (ed.), New regionalism and asylum seekers: challenges ahead, New York, Oxford, </a:t>
            </a:r>
            <a:r>
              <a:rPr lang="en-GB" sz="1400" dirty="0" err="1"/>
              <a:t>Berghahn</a:t>
            </a:r>
            <a:r>
              <a:rPr lang="en-GB" sz="1400" dirty="0"/>
              <a:t> Books, 2007. </a:t>
            </a:r>
            <a:endParaRPr lang="el-GR" sz="1400" dirty="0"/>
          </a:p>
          <a:p>
            <a:pPr algn="just">
              <a:lnSpc>
                <a:spcPct val="200000"/>
              </a:lnSpc>
            </a:pPr>
            <a:r>
              <a:rPr lang="en-GB" sz="1400" dirty="0"/>
              <a:t>KNEEBONE (S.) (ed.), Refugees, asylum seekers and the rule of law, Cambridge University Press, 2009.</a:t>
            </a:r>
            <a:endParaRPr lang="el-GR" sz="1400" dirty="0"/>
          </a:p>
          <a:p>
            <a:pPr algn="just">
              <a:lnSpc>
                <a:spcPct val="200000"/>
              </a:lnSpc>
            </a:pPr>
            <a:r>
              <a:rPr lang="fr-FR" sz="1400" dirty="0"/>
              <a:t>LAMBERT (H.), International </a:t>
            </a:r>
            <a:r>
              <a:rPr lang="fr-FR" sz="1400" dirty="0" err="1"/>
              <a:t>refugee</a:t>
            </a:r>
            <a:r>
              <a:rPr lang="fr-FR" sz="1400" dirty="0"/>
              <a:t> </a:t>
            </a:r>
            <a:r>
              <a:rPr lang="fr-FR" sz="1400" dirty="0" err="1"/>
              <a:t>law</a:t>
            </a:r>
            <a:r>
              <a:rPr lang="fr-FR" sz="1400" dirty="0"/>
              <a:t>, </a:t>
            </a:r>
            <a:r>
              <a:rPr lang="fr-FR" sz="1400" dirty="0" err="1"/>
              <a:t>Ashgate</a:t>
            </a:r>
            <a:r>
              <a:rPr lang="fr-FR" sz="1400" dirty="0"/>
              <a:t>, 2010.</a:t>
            </a:r>
          </a:p>
          <a:p>
            <a:pPr algn="just">
              <a:lnSpc>
                <a:spcPct val="200000"/>
              </a:lnSpc>
            </a:pPr>
            <a:r>
              <a:rPr lang="fr-FR" sz="1400" dirty="0"/>
              <a:t>LAMBERT (H.), La situation des étrangers au regard de la Convention européenne des droits de l'homme, Editions du Conseil de l'Europe, 2007.</a:t>
            </a:r>
            <a:endParaRPr lang="el-GR" sz="1400" dirty="0"/>
          </a:p>
          <a:p>
            <a:pPr algn="just">
              <a:lnSpc>
                <a:spcPct val="200000"/>
              </a:lnSpc>
            </a:pPr>
            <a:r>
              <a:rPr lang="fr-FR" sz="1400" dirty="0"/>
              <a:t>LAMBERT (P.)  &amp; PETTITI (C.) (</a:t>
            </a:r>
            <a:r>
              <a:rPr lang="fr-FR" sz="1400" dirty="0" err="1"/>
              <a:t>dir</a:t>
            </a:r>
            <a:r>
              <a:rPr lang="fr-FR" sz="1400" dirty="0"/>
              <a:t>.), Les mesures relatives aux étrangers à l'épreuve de la Convention européenne des droits de l'homme, Bruxelles, </a:t>
            </a:r>
            <a:r>
              <a:rPr lang="fr-FR" sz="1400" dirty="0" err="1"/>
              <a:t>Bruylant</a:t>
            </a:r>
            <a:r>
              <a:rPr lang="fr-FR" sz="1400" dirty="0"/>
              <a:t>, 2003.</a:t>
            </a:r>
            <a:endParaRPr lang="el-GR" sz="1400" dirty="0"/>
          </a:p>
        </p:txBody>
      </p:sp>
      <p:pic>
        <p:nvPicPr>
          <p:cNvPr id="3"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1 - TextBox"/>
          <p:cNvSpPr txBox="1">
            <a:spLocks noChangeArrowheads="1"/>
          </p:cNvSpPr>
          <p:nvPr/>
        </p:nvSpPr>
        <p:spPr bwMode="auto">
          <a:xfrm>
            <a:off x="288925" y="1068388"/>
            <a:ext cx="7969250" cy="4795837"/>
          </a:xfrm>
          <a:prstGeom prst="rect">
            <a:avLst/>
          </a:prstGeom>
          <a:noFill/>
          <a:ln w="9525">
            <a:noFill/>
            <a:miter lim="800000"/>
            <a:headEnd/>
            <a:tailEnd/>
          </a:ln>
        </p:spPr>
        <p:txBody>
          <a:bodyPr>
            <a:spAutoFit/>
          </a:bodyPr>
          <a:lstStyle/>
          <a:p>
            <a:pPr algn="just">
              <a:lnSpc>
                <a:spcPct val="200000"/>
              </a:lnSpc>
            </a:pPr>
            <a:r>
              <a:rPr lang="en-GB" sz="1400" dirty="0" err="1"/>
              <a:t>McADAM</a:t>
            </a:r>
            <a:r>
              <a:rPr lang="en-GB" sz="1400" dirty="0"/>
              <a:t> (J.), Complementary protection in international refugee law, Oxford University Press, 2007. </a:t>
            </a:r>
            <a:endParaRPr lang="el-GR" sz="1400" dirty="0"/>
          </a:p>
          <a:p>
            <a:pPr algn="just">
              <a:lnSpc>
                <a:spcPct val="200000"/>
              </a:lnSpc>
            </a:pPr>
            <a:r>
              <a:rPr lang="en-GB" sz="1400" dirty="0" err="1"/>
              <a:t>McADAM</a:t>
            </a:r>
            <a:r>
              <a:rPr lang="en-GB" sz="1400" dirty="0"/>
              <a:t> (J.) (ed.), Forced migration, human rights and security, Oxford, Portland (Or.), Hart Publishing, 2008. </a:t>
            </a:r>
            <a:endParaRPr lang="el-GR" sz="1400" dirty="0"/>
          </a:p>
          <a:p>
            <a:pPr algn="just">
              <a:lnSpc>
                <a:spcPct val="200000"/>
              </a:lnSpc>
            </a:pPr>
            <a:r>
              <a:rPr lang="fr-FR" sz="1400" dirty="0" err="1"/>
              <a:t>McBRIDE</a:t>
            </a:r>
            <a:r>
              <a:rPr lang="en-US" sz="1400" dirty="0"/>
              <a:t> (</a:t>
            </a:r>
            <a:r>
              <a:rPr lang="fr-FR" sz="1400" dirty="0"/>
              <a:t>J</a:t>
            </a:r>
            <a:r>
              <a:rPr lang="en-US" sz="1400" dirty="0"/>
              <a:t>.), </a:t>
            </a:r>
            <a:r>
              <a:rPr lang="fr-FR" sz="1400" dirty="0"/>
              <a:t>Access to justice for migrants and </a:t>
            </a:r>
            <a:r>
              <a:rPr lang="fr-FR" sz="1400" dirty="0" err="1"/>
              <a:t>asylum</a:t>
            </a:r>
            <a:r>
              <a:rPr lang="fr-FR" sz="1400" dirty="0"/>
              <a:t> </a:t>
            </a:r>
            <a:r>
              <a:rPr lang="fr-FR" sz="1400" dirty="0" err="1"/>
              <a:t>seekers</a:t>
            </a:r>
            <a:r>
              <a:rPr lang="fr-FR" sz="1400" dirty="0"/>
              <a:t> in Europe</a:t>
            </a:r>
            <a:r>
              <a:rPr lang="en-US" sz="1400" dirty="0"/>
              <a:t>, </a:t>
            </a:r>
            <a:r>
              <a:rPr lang="fr-FR" sz="1400" dirty="0"/>
              <a:t>Strasbourg</a:t>
            </a:r>
            <a:r>
              <a:rPr lang="en-US" sz="1400" dirty="0"/>
              <a:t>, </a:t>
            </a:r>
            <a:r>
              <a:rPr lang="en-US" sz="1400" dirty="0" err="1"/>
              <a:t>É</a:t>
            </a:r>
            <a:r>
              <a:rPr lang="fr-FR" sz="1400" dirty="0"/>
              <a:t>d</a:t>
            </a:r>
            <a:r>
              <a:rPr lang="en-US" sz="1400" dirty="0"/>
              <a:t>. </a:t>
            </a:r>
            <a:r>
              <a:rPr lang="fr-FR" sz="1400" dirty="0"/>
              <a:t>du Conseil de l</a:t>
            </a:r>
            <a:r>
              <a:rPr lang="en-US" sz="1400" dirty="0"/>
              <a:t>'</a:t>
            </a:r>
            <a:r>
              <a:rPr lang="fr-FR" sz="1400" dirty="0"/>
              <a:t>Europe</a:t>
            </a:r>
            <a:r>
              <a:rPr lang="en-US" sz="1400" dirty="0"/>
              <a:t>, 2009. </a:t>
            </a:r>
            <a:endParaRPr lang="el-GR" sz="1400" dirty="0"/>
          </a:p>
          <a:p>
            <a:pPr algn="just">
              <a:lnSpc>
                <a:spcPct val="200000"/>
              </a:lnSpc>
            </a:pPr>
            <a:r>
              <a:rPr lang="fr-FR" sz="1400" dirty="0"/>
              <a:t>MOLE (N.), Le droit d'asile et la Convention européenne des droits de l'homme, Ed. du Conseil de l'Europe,  2008. </a:t>
            </a:r>
            <a:endParaRPr lang="el-GR" sz="1400" dirty="0"/>
          </a:p>
          <a:p>
            <a:pPr algn="just">
              <a:lnSpc>
                <a:spcPct val="200000"/>
              </a:lnSpc>
            </a:pPr>
            <a:r>
              <a:rPr lang="en-GB" sz="1400" dirty="0"/>
              <a:t>NOLL (G.) (ed.), Proof, evidentiary assessment and credibility in asylum procedures, </a:t>
            </a:r>
            <a:r>
              <a:rPr lang="en-GB" sz="1400" dirty="0" err="1"/>
              <a:t>Martinus</a:t>
            </a:r>
            <a:r>
              <a:rPr lang="en-GB" sz="1400" dirty="0"/>
              <a:t> </a:t>
            </a:r>
            <a:r>
              <a:rPr lang="en-GB" sz="1400" dirty="0" err="1"/>
              <a:t>Nijhoff</a:t>
            </a:r>
            <a:r>
              <a:rPr lang="en-GB" sz="1400" dirty="0"/>
              <a:t> Publishers, 2005. </a:t>
            </a:r>
            <a:endParaRPr lang="el-GR" sz="1400" dirty="0"/>
          </a:p>
          <a:p>
            <a:pPr algn="just">
              <a:lnSpc>
                <a:spcPct val="200000"/>
              </a:lnSpc>
            </a:pPr>
            <a:r>
              <a:rPr lang="en-GB" sz="1400" dirty="0"/>
              <a:t>OXFAM, Foreign territory: the internationalisation of EU asylum policy, Oxford, Oxfam, 2005. </a:t>
            </a:r>
            <a:r>
              <a:rPr lang="fr-FR" sz="1400" dirty="0"/>
              <a:t> </a:t>
            </a:r>
          </a:p>
          <a:p>
            <a:pPr algn="just">
              <a:lnSpc>
                <a:spcPct val="200000"/>
              </a:lnSpc>
            </a:pPr>
            <a:endParaRPr lang="el-GR" sz="1400" dirty="0"/>
          </a:p>
        </p:txBody>
      </p:sp>
      <p:pic>
        <p:nvPicPr>
          <p:cNvPr id="3"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1 - TextBox"/>
          <p:cNvSpPr txBox="1">
            <a:spLocks noChangeArrowheads="1"/>
          </p:cNvSpPr>
          <p:nvPr/>
        </p:nvSpPr>
        <p:spPr bwMode="auto">
          <a:xfrm>
            <a:off x="211138" y="935038"/>
            <a:ext cx="8105775" cy="4364037"/>
          </a:xfrm>
          <a:prstGeom prst="rect">
            <a:avLst/>
          </a:prstGeom>
          <a:noFill/>
          <a:ln w="9525">
            <a:noFill/>
            <a:miter lim="800000"/>
            <a:headEnd/>
            <a:tailEnd/>
          </a:ln>
        </p:spPr>
        <p:txBody>
          <a:bodyPr>
            <a:spAutoFit/>
          </a:bodyPr>
          <a:lstStyle/>
          <a:p>
            <a:pPr algn="just">
              <a:lnSpc>
                <a:spcPct val="200000"/>
              </a:lnSpc>
            </a:pPr>
            <a:r>
              <a:rPr lang="en-GB" sz="1400" dirty="0"/>
              <a:t>PEERS (S.) &amp; ROGERS (N.), EU immigration and Asylum Law-Text and Commentary, Leiden/Boston, </a:t>
            </a:r>
            <a:r>
              <a:rPr lang="en-GB" sz="1400" dirty="0" err="1"/>
              <a:t>Martinus</a:t>
            </a:r>
            <a:r>
              <a:rPr lang="en-GB" sz="1400" dirty="0"/>
              <a:t> </a:t>
            </a:r>
            <a:r>
              <a:rPr lang="en-GB" sz="1400" dirty="0" err="1"/>
              <a:t>Nijhoff</a:t>
            </a:r>
            <a:r>
              <a:rPr lang="en-GB" sz="1400" dirty="0"/>
              <a:t> Publishers, 2006.</a:t>
            </a:r>
            <a:endParaRPr lang="el-GR" sz="1400" dirty="0"/>
          </a:p>
          <a:p>
            <a:pPr algn="just">
              <a:lnSpc>
                <a:spcPct val="200000"/>
              </a:lnSpc>
            </a:pPr>
            <a:r>
              <a:rPr lang="en-GB" sz="1400" dirty="0"/>
              <a:t>PEERS (S.), GUILD (E.) &amp; TOMKIN (J.) (ed.), EU Immigration and Asylum Law (Text and Commentary) : Second revised edition. Volume 1: Visas and border control, Leiden/Boston, </a:t>
            </a:r>
            <a:r>
              <a:rPr lang="en-GB" sz="1400" dirty="0" err="1"/>
              <a:t>Martinus</a:t>
            </a:r>
            <a:r>
              <a:rPr lang="en-GB" sz="1400" dirty="0"/>
              <a:t> </a:t>
            </a:r>
            <a:r>
              <a:rPr lang="en-GB" sz="1400" dirty="0" err="1"/>
              <a:t>Nijhoff</a:t>
            </a:r>
            <a:r>
              <a:rPr lang="en-GB" sz="1400" dirty="0"/>
              <a:t> Publishers, 2012.</a:t>
            </a:r>
            <a:endParaRPr lang="el-GR" sz="1400" dirty="0"/>
          </a:p>
          <a:p>
            <a:pPr algn="just">
              <a:lnSpc>
                <a:spcPct val="200000"/>
              </a:lnSpc>
            </a:pPr>
            <a:r>
              <a:rPr lang="en-GB" sz="1400" dirty="0"/>
              <a:t>PEERS (S.), GUILD (E.) &amp; TOMKIN (J.) (ed.), EU Immigration and Asylum Law (Text and Commentary) : Second revised edition. Volume 2: EU Immigration Law, Leiden/Boston, </a:t>
            </a:r>
            <a:r>
              <a:rPr lang="en-GB" sz="1400" dirty="0" err="1"/>
              <a:t>Martinus</a:t>
            </a:r>
            <a:r>
              <a:rPr lang="en-GB" sz="1400" dirty="0"/>
              <a:t> </a:t>
            </a:r>
            <a:r>
              <a:rPr lang="en-GB" sz="1400" dirty="0" err="1"/>
              <a:t>Nijhoff</a:t>
            </a:r>
            <a:r>
              <a:rPr lang="en-GB" sz="1400" dirty="0"/>
              <a:t> Publishers, 2012.</a:t>
            </a:r>
            <a:endParaRPr lang="el-GR" sz="1400" dirty="0"/>
          </a:p>
          <a:p>
            <a:pPr algn="just">
              <a:lnSpc>
                <a:spcPct val="200000"/>
              </a:lnSpc>
            </a:pPr>
            <a:r>
              <a:rPr lang="en-GB" sz="1400" dirty="0"/>
              <a:t>PRICE (M. –E.), Rethinking asylum: history, purpose, and limits, Cambridge University Press, 2009. </a:t>
            </a:r>
            <a:endParaRPr lang="el-GR" sz="1400" dirty="0"/>
          </a:p>
          <a:p>
            <a:pPr algn="just">
              <a:lnSpc>
                <a:spcPct val="200000"/>
              </a:lnSpc>
            </a:pPr>
            <a:r>
              <a:rPr lang="en-GB" sz="1400" dirty="0"/>
              <a:t>SHAH (P. –A.) (ed.), The challenge of asylum to legal systems, London, Portland (Or. ), Cavendish, 2005. </a:t>
            </a:r>
            <a:endParaRPr lang="el-GR" sz="1400" dirty="0"/>
          </a:p>
          <a:p>
            <a:pPr algn="just">
              <a:lnSpc>
                <a:spcPct val="200000"/>
              </a:lnSpc>
            </a:pPr>
            <a:r>
              <a:rPr lang="en-GB" sz="1400" dirty="0"/>
              <a:t>SIDORENKO (O. –F.), The common European asylum system : background, current state of affairs, future direction, The Hague, T.M.C. Asser Press, 2007.</a:t>
            </a:r>
            <a:endParaRPr lang="el-GR" sz="1400" dirty="0"/>
          </a:p>
        </p:txBody>
      </p:sp>
      <p:pic>
        <p:nvPicPr>
          <p:cNvPr id="3"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 y="1600200"/>
            <a:ext cx="8048625" cy="2762250"/>
          </a:xfrm>
        </p:spPr>
        <p:txBody>
          <a:bodyPr>
            <a:normAutofit/>
          </a:bodyPr>
          <a:lstStyle/>
          <a:p>
            <a:pPr algn="just" eaLnBrk="1" hangingPunct="1">
              <a:buFont typeface="Arial" pitchFamily="34" charset="0"/>
              <a:buBlip>
                <a:blip r:embed="rId2"/>
              </a:buBlip>
            </a:pPr>
            <a:r>
              <a:rPr lang="el-GR" sz="1600" b="1" smtClean="0">
                <a:solidFill>
                  <a:srgbClr val="0070C0"/>
                </a:solidFill>
              </a:rPr>
              <a:t>Refugee: </a:t>
            </a:r>
            <a:r>
              <a:rPr lang="el-GR" sz="1600" smtClean="0"/>
              <a:t>A person who meets the eligibility criteria under the applicable refugee definition, as provided for in international or regional refugee instruments, under UNHCR</a:t>
            </a:r>
            <a:r>
              <a:rPr lang="el-GR" altLang="en-US" sz="1600" smtClean="0"/>
              <a:t>’</a:t>
            </a:r>
            <a:r>
              <a:rPr lang="el-GR" sz="1600" smtClean="0"/>
              <a:t>s mandate, and/or in national legislation.</a:t>
            </a:r>
          </a:p>
          <a:p>
            <a:pPr algn="just" eaLnBrk="1" hangingPunct="1">
              <a:buFont typeface="Arial" pitchFamily="34" charset="0"/>
              <a:buNone/>
            </a:pPr>
            <a:endParaRPr lang="en-US" sz="1600" smtClean="0"/>
          </a:p>
          <a:p>
            <a:pPr algn="just" eaLnBrk="1" hangingPunct="1">
              <a:buFont typeface="Arial" pitchFamily="34" charset="0"/>
              <a:buNone/>
            </a:pPr>
            <a:r>
              <a:rPr lang="el-GR" sz="1600" b="1" smtClean="0">
                <a:solidFill>
                  <a:srgbClr val="FF0000"/>
                </a:solidFill>
              </a:rPr>
              <a:t>*</a:t>
            </a:r>
            <a:r>
              <a:rPr lang="el-GR" sz="1600" smtClean="0"/>
              <a:t> </a:t>
            </a:r>
            <a:r>
              <a:rPr lang="el-GR" sz="1400" smtClean="0"/>
              <a:t>Refugees are persons fleeing armed conflict or persecution. There were 19.5 million of them worldwide at the end of 2014. Their situation is often so perilous and intolerable that they cross national borders to seek safety in nearby countries, and thus become internationally recognized as "refugees" with access to assistance from States, UNHCR, and other organizations. They are so recognized precisely because it is too dangerous for them to return home, and they need sanctuary elsewhere. These are people for whom denial of asylum has potentially deadly consequences.</a:t>
            </a:r>
            <a:endParaRPr lang="el-GR" sz="1600" smtClean="0"/>
          </a:p>
          <a:p>
            <a:pPr eaLnBrk="1" hangingPunct="1">
              <a:buFont typeface="Arial" pitchFamily="34" charset="0"/>
              <a:buBlip>
                <a:blip r:embed="rId2"/>
              </a:buBlip>
            </a:pPr>
            <a:endParaRPr lang="en-US" sz="1600" smtClean="0"/>
          </a:p>
        </p:txBody>
      </p:sp>
      <p:sp>
        <p:nvSpPr>
          <p:cNvPr id="4" name="Title 1"/>
          <p:cNvSpPr>
            <a:spLocks noGrp="1"/>
          </p:cNvSpPr>
          <p:nvPr>
            <p:ph type="title"/>
          </p:nvPr>
        </p:nvSpPr>
        <p:spPr>
          <a:xfrm>
            <a:off x="180975" y="1057275"/>
            <a:ext cx="6086475" cy="609600"/>
          </a:xfrm>
        </p:spPr>
        <p:txBody>
          <a:bodyPr rtlCol="0">
            <a:normAutofit/>
          </a:bodyPr>
          <a:lstStyle/>
          <a:p>
            <a:pPr algn="l" eaLnBrk="1" fontAlgn="auto" hangingPunct="1">
              <a:spcAft>
                <a:spcPts val="0"/>
              </a:spcAft>
              <a:defRPr/>
            </a:pPr>
            <a:r>
              <a:rPr lang="en-US" sz="2000" b="1" dirty="0" smtClean="0">
                <a:solidFill>
                  <a:schemeClr val="accent2">
                    <a:lumMod val="75000"/>
                  </a:schemeClr>
                </a:solidFill>
                <a:ea typeface="+mj-ea"/>
                <a:cs typeface="+mj-cs"/>
              </a:rPr>
              <a:t>Basic Definitions (6)</a:t>
            </a:r>
            <a:endParaRPr lang="en-US" sz="2000" b="1" dirty="0">
              <a:solidFill>
                <a:schemeClr val="accent2">
                  <a:lumMod val="75000"/>
                </a:schemeClr>
              </a:solidFill>
              <a:ea typeface="+mj-ea"/>
              <a:cs typeface="+mj-cs"/>
            </a:endParaRPr>
          </a:p>
        </p:txBody>
      </p:sp>
      <p:pic>
        <p:nvPicPr>
          <p:cNvPr id="31747" name="Picture 27"/>
          <p:cNvPicPr>
            <a:picLocks noChangeAspect="1" noChangeArrowheads="1"/>
          </p:cNvPicPr>
          <p:nvPr/>
        </p:nvPicPr>
        <p:blipFill>
          <a:blip r:embed="rId3"/>
          <a:srcRect/>
          <a:stretch>
            <a:fillRect/>
          </a:stretch>
        </p:blipFill>
        <p:spPr bwMode="auto">
          <a:xfrm>
            <a:off x="1028700" y="6477000"/>
            <a:ext cx="6648450" cy="236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1 - TextBox"/>
          <p:cNvSpPr txBox="1">
            <a:spLocks noChangeArrowheads="1"/>
          </p:cNvSpPr>
          <p:nvPr/>
        </p:nvSpPr>
        <p:spPr bwMode="auto">
          <a:xfrm>
            <a:off x="173038" y="923925"/>
            <a:ext cx="8162925" cy="5262563"/>
          </a:xfrm>
          <a:prstGeom prst="rect">
            <a:avLst/>
          </a:prstGeom>
          <a:noFill/>
          <a:ln w="9525">
            <a:noFill/>
            <a:miter lim="800000"/>
            <a:headEnd/>
            <a:tailEnd/>
          </a:ln>
        </p:spPr>
        <p:txBody>
          <a:bodyPr>
            <a:spAutoFit/>
          </a:bodyPr>
          <a:lstStyle/>
          <a:p>
            <a:pPr algn="just">
              <a:lnSpc>
                <a:spcPct val="200000"/>
              </a:lnSpc>
            </a:pPr>
            <a:r>
              <a:rPr lang="en-GB" sz="1400" dirty="0"/>
              <a:t>SQUIRE (V.), The exclusionary politics of asylum, Basingstoke,  New York, Palgrave Macmillan, 2009. </a:t>
            </a:r>
            <a:endParaRPr lang="el-GR" sz="1400" dirty="0"/>
          </a:p>
          <a:p>
            <a:pPr algn="just">
              <a:lnSpc>
                <a:spcPct val="200000"/>
              </a:lnSpc>
            </a:pPr>
            <a:r>
              <a:rPr lang="fr-FR" sz="1400" dirty="0"/>
              <a:t>SYMES (M.) </a:t>
            </a:r>
            <a:r>
              <a:rPr lang="en-GB" sz="1400" dirty="0"/>
              <a:t>&amp; JORRO (P.), Asylum law and practice, </a:t>
            </a:r>
            <a:r>
              <a:rPr lang="en-US" sz="1400" dirty="0" err="1"/>
              <a:t>Tottel</a:t>
            </a:r>
            <a:r>
              <a:rPr lang="en-US" sz="1400" dirty="0"/>
              <a:t> publishing, 2007.</a:t>
            </a:r>
            <a:endParaRPr lang="el-GR" sz="1400" dirty="0"/>
          </a:p>
          <a:p>
            <a:pPr algn="just">
              <a:lnSpc>
                <a:spcPct val="200000"/>
              </a:lnSpc>
            </a:pPr>
            <a:r>
              <a:rPr lang="fr-FR" sz="1400" dirty="0"/>
              <a:t>VALLUY (J.), Rejet des exilés : le grand retournement du droit de l'asile, Editions du Croquant , 2009. </a:t>
            </a:r>
            <a:endParaRPr lang="el-GR" sz="1400" dirty="0"/>
          </a:p>
          <a:p>
            <a:pPr algn="just">
              <a:lnSpc>
                <a:spcPct val="200000"/>
              </a:lnSpc>
            </a:pPr>
            <a:r>
              <a:rPr lang="en-GB" sz="1400" dirty="0"/>
              <a:t>WALKER (N.) (ed.), Europe</a:t>
            </a:r>
            <a:r>
              <a:rPr lang="en-GB" altLang="en-US" sz="1400" dirty="0"/>
              <a:t>’</a:t>
            </a:r>
            <a:r>
              <a:rPr lang="en-GB" sz="1400" dirty="0"/>
              <a:t>s Area of Freedom, Security and Justice, Oxford, OUP, 2004.</a:t>
            </a:r>
            <a:endParaRPr lang="el-GR" sz="1400" dirty="0"/>
          </a:p>
          <a:p>
            <a:pPr algn="just">
              <a:lnSpc>
                <a:spcPct val="200000"/>
              </a:lnSpc>
            </a:pPr>
            <a:r>
              <a:rPr lang="en-GB" sz="1400" dirty="0"/>
              <a:t>WEISSBRODT (D.), The human rights of non-citizens, Oxford University Press, 2008. </a:t>
            </a:r>
            <a:endParaRPr lang="el-GR" sz="1400" dirty="0"/>
          </a:p>
          <a:p>
            <a:pPr algn="just">
              <a:lnSpc>
                <a:spcPct val="200000"/>
              </a:lnSpc>
            </a:pPr>
            <a:r>
              <a:rPr lang="en-GB" sz="1400" dirty="0"/>
              <a:t>WHITTAKER (J. –D.), Asylum seekers and refugees in the contemporary world, Abingdon, Oxon, New York, </a:t>
            </a:r>
            <a:r>
              <a:rPr lang="en-GB" sz="1400" dirty="0" err="1"/>
              <a:t>Routledge</a:t>
            </a:r>
            <a:r>
              <a:rPr lang="en-GB" sz="1400" dirty="0"/>
              <a:t>, 2006. </a:t>
            </a:r>
            <a:endParaRPr lang="el-GR" sz="1400" dirty="0"/>
          </a:p>
          <a:p>
            <a:pPr algn="just">
              <a:lnSpc>
                <a:spcPct val="200000"/>
              </a:lnSpc>
            </a:pPr>
            <a:r>
              <a:rPr lang="fr-FR" sz="1400" dirty="0"/>
              <a:t>WILSHER (D.), Immigration </a:t>
            </a:r>
            <a:r>
              <a:rPr lang="fr-FR" sz="1400" dirty="0" err="1"/>
              <a:t>detention</a:t>
            </a:r>
            <a:r>
              <a:rPr lang="fr-FR" sz="1400" dirty="0"/>
              <a:t> : Law, </a:t>
            </a:r>
            <a:r>
              <a:rPr lang="fr-FR" sz="1400" dirty="0" err="1"/>
              <a:t>history</a:t>
            </a:r>
            <a:r>
              <a:rPr lang="fr-FR" sz="1400" dirty="0"/>
              <a:t>, </a:t>
            </a:r>
            <a:r>
              <a:rPr lang="fr-FR" sz="1400" dirty="0" err="1"/>
              <a:t>politics</a:t>
            </a:r>
            <a:r>
              <a:rPr lang="fr-FR" sz="1400" dirty="0"/>
              <a:t>, Cambridge </a:t>
            </a:r>
            <a:r>
              <a:rPr lang="fr-FR" sz="1400" dirty="0" err="1"/>
              <a:t>University</a:t>
            </a:r>
            <a:r>
              <a:rPr lang="fr-FR" sz="1400" dirty="0"/>
              <a:t> </a:t>
            </a:r>
            <a:r>
              <a:rPr lang="fr-FR" sz="1400" dirty="0" err="1"/>
              <a:t>Press</a:t>
            </a:r>
            <a:r>
              <a:rPr lang="fr-FR" sz="1400" dirty="0"/>
              <a:t>, New York, 2012.</a:t>
            </a:r>
            <a:endParaRPr lang="el-GR" sz="1400" dirty="0"/>
          </a:p>
          <a:p>
            <a:pPr algn="just">
              <a:lnSpc>
                <a:spcPct val="200000"/>
              </a:lnSpc>
            </a:pPr>
            <a:r>
              <a:rPr lang="en-GB" sz="1400" dirty="0"/>
              <a:t>WOUTERS (C. –W.), International legal standards for the protection from </a:t>
            </a:r>
            <a:r>
              <a:rPr lang="en-GB" sz="1400" dirty="0" err="1"/>
              <a:t>refoulement</a:t>
            </a:r>
            <a:r>
              <a:rPr lang="en-GB" sz="1400" dirty="0"/>
              <a:t>, </a:t>
            </a:r>
            <a:r>
              <a:rPr lang="en-GB" sz="1400" dirty="0" err="1"/>
              <a:t>Intersentia</a:t>
            </a:r>
            <a:r>
              <a:rPr lang="en-GB" sz="1400" dirty="0"/>
              <a:t>, 2009. </a:t>
            </a:r>
            <a:endParaRPr lang="el-GR" sz="1400" dirty="0"/>
          </a:p>
          <a:p>
            <a:pPr algn="just">
              <a:lnSpc>
                <a:spcPct val="200000"/>
              </a:lnSpc>
            </a:pPr>
            <a:r>
              <a:rPr lang="en-GB" sz="1400" dirty="0"/>
              <a:t>ZWAAN (K.), UNHCR and the European asylum law, Wolf Legal Publishers, 2005.</a:t>
            </a:r>
            <a:endParaRPr lang="el-GR" sz="1400" dirty="0"/>
          </a:p>
          <a:p>
            <a:pPr algn="just"/>
            <a:endParaRPr lang="en-GB" sz="1400" dirty="0"/>
          </a:p>
          <a:p>
            <a:endParaRPr lang="el-GR" sz="1400" dirty="0"/>
          </a:p>
          <a:p>
            <a:pPr algn="just"/>
            <a:endParaRPr lang="en-GB" sz="1400" dirty="0"/>
          </a:p>
          <a:p>
            <a:pPr algn="just"/>
            <a:endParaRPr lang="el-GR" sz="1400" dirty="0"/>
          </a:p>
        </p:txBody>
      </p:sp>
      <p:pic>
        <p:nvPicPr>
          <p:cNvPr id="3" name="4 - Εικόνα" descr="Εικόνα2.png"/>
          <p:cNvPicPr>
            <a:picLocks noChangeAspect="1"/>
          </p:cNvPicPr>
          <p:nvPr/>
        </p:nvPicPr>
        <p:blipFill>
          <a:blip r:embed="rId2"/>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1 - TextBox"/>
          <p:cNvSpPr txBox="1">
            <a:spLocks noChangeArrowheads="1"/>
          </p:cNvSpPr>
          <p:nvPr/>
        </p:nvSpPr>
        <p:spPr bwMode="auto">
          <a:xfrm>
            <a:off x="173038" y="923925"/>
            <a:ext cx="8162925" cy="6124575"/>
          </a:xfrm>
          <a:prstGeom prst="rect">
            <a:avLst/>
          </a:prstGeom>
          <a:noFill/>
          <a:ln w="9525">
            <a:noFill/>
            <a:miter lim="800000"/>
            <a:headEnd/>
            <a:tailEnd/>
          </a:ln>
        </p:spPr>
        <p:txBody>
          <a:bodyPr>
            <a:spAutoFit/>
          </a:bodyPr>
          <a:lstStyle/>
          <a:p>
            <a:pPr algn="just"/>
            <a:endParaRPr lang="en-GB" sz="1400" dirty="0"/>
          </a:p>
          <a:p>
            <a:pPr algn="just"/>
            <a:r>
              <a:rPr lang="en-GB" sz="1400" b="1" u="sng" dirty="0"/>
              <a:t>Greek</a:t>
            </a:r>
          </a:p>
          <a:p>
            <a:pPr algn="just"/>
            <a:endParaRPr lang="en-GB" sz="1400" b="1" u="sng" dirty="0"/>
          </a:p>
          <a:p>
            <a:pPr algn="just">
              <a:lnSpc>
                <a:spcPct val="200000"/>
              </a:lnSpc>
            </a:pPr>
            <a:r>
              <a:rPr lang="el-GR" sz="1400" dirty="0"/>
              <a:t>Ελληνικό Συβούλιο για τους Πρόσφυγες, Η διοικητική κράτηση για τους αλλοδαπούς, νομολογία-νομοθεσία, εκδ. Νομική Βιβλιοθήκη, 2015.  </a:t>
            </a:r>
          </a:p>
          <a:p>
            <a:pPr algn="just">
              <a:lnSpc>
                <a:spcPct val="200000"/>
              </a:lnSpc>
            </a:pPr>
            <a:r>
              <a:rPr lang="el-GR" sz="1400" dirty="0"/>
              <a:t>Κτιστάκις Γιάννης, Μετανάστες και Ευρωπαϊκό δίκαιο δικαιωμάτων του ανθρώπου, εκδ. Σάκκουλας, 2014.</a:t>
            </a:r>
          </a:p>
          <a:p>
            <a:pPr algn="just">
              <a:lnSpc>
                <a:spcPct val="200000"/>
              </a:lnSpc>
            </a:pPr>
            <a:r>
              <a:rPr lang="el-GR" sz="1400" dirty="0"/>
              <a:t>Μαρούδα- Σαράντη, Προσφυγικό Δίκαιο, ερμηνεία, διαγράμματα, υποδείγματα, εκδ. Νομική Βιβλιοθήκη 2016.  </a:t>
            </a:r>
          </a:p>
          <a:p>
            <a:pPr algn="just">
              <a:lnSpc>
                <a:spcPct val="200000"/>
              </a:lnSpc>
            </a:pPr>
            <a:r>
              <a:rPr lang="el-GR" sz="1400" dirty="0"/>
              <a:t>Μπαξεβάνης Χρήστος, Νάσκου –Περράκη Παρούλα, Παπαγεωργίου Γιάννης, Πρόσφυγες και αιτούντες άσυλο, εκδ. Σάκκουλα, 2017.</a:t>
            </a:r>
          </a:p>
          <a:p>
            <a:pPr algn="just">
              <a:lnSpc>
                <a:spcPct val="200000"/>
              </a:lnSpc>
            </a:pPr>
            <a:r>
              <a:rPr lang="el-GR" sz="1400" dirty="0"/>
              <a:t>Σπυροπούλου Αντιγόνη-Μαρία, Οι ασυνόδευτοι ανήλικοι ως πρόσφυγες και μετανάστες, εκδ. Νομική Βιβλιοθήκη, 2016.</a:t>
            </a:r>
            <a:br>
              <a:rPr lang="el-GR" sz="1400" dirty="0"/>
            </a:br>
            <a:r>
              <a:rPr lang="el-GR" sz="1400" dirty="0"/>
              <a:t>Χ. Συνοδινός, Η επίδραση του δικαίου της ΕΕ στο καθεστώς ασύλου των προσφύγων, εκδ. Νομική Βιβλιοθήκη, 2012.</a:t>
            </a:r>
          </a:p>
          <a:p>
            <a:endParaRPr lang="el-GR" sz="1400" dirty="0"/>
          </a:p>
          <a:p>
            <a:pPr algn="just"/>
            <a:endParaRPr lang="en-GB" sz="1400" dirty="0"/>
          </a:p>
          <a:p>
            <a:pPr algn="just"/>
            <a:endParaRPr lang="el-GR" sz="1400" dirty="0"/>
          </a:p>
        </p:txBody>
      </p:sp>
      <p:pic>
        <p:nvPicPr>
          <p:cNvPr id="3" name="4 - Εικόνα" descr="Εικόνα2.png"/>
          <p:cNvPicPr>
            <a:picLocks noChangeAspect="1"/>
          </p:cNvPicPr>
          <p:nvPr/>
        </p:nvPicPr>
        <p:blipFill>
          <a:blip r:embed="rId3"/>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72813"/>
          </a:xfrm>
        </p:spPr>
        <p:txBody>
          <a:bodyPr/>
          <a:lstStyle/>
          <a:p>
            <a:r>
              <a:rPr lang="en-US" sz="4000" b="1" u="sng" dirty="0" smtClean="0"/>
              <a:t>Useful Links</a:t>
            </a:r>
            <a:endParaRPr lang="el-GR" sz="4000" b="1" u="sng" dirty="0"/>
          </a:p>
        </p:txBody>
      </p:sp>
      <p:sp>
        <p:nvSpPr>
          <p:cNvPr id="3" name="2 - Θέση περιεχομένου"/>
          <p:cNvSpPr>
            <a:spLocks noGrp="1"/>
          </p:cNvSpPr>
          <p:nvPr>
            <p:ph idx="1"/>
          </p:nvPr>
        </p:nvSpPr>
        <p:spPr>
          <a:xfrm>
            <a:off x="231354" y="947451"/>
            <a:ext cx="8130448" cy="5679195"/>
          </a:xfrm>
        </p:spPr>
        <p:txBody>
          <a:bodyPr/>
          <a:lstStyle/>
          <a:p>
            <a:r>
              <a:rPr lang="en-US" sz="2000" dirty="0" smtClean="0">
                <a:hlinkClick r:id="rId2"/>
              </a:rPr>
              <a:t>http://sucre.auth.gr/</a:t>
            </a:r>
          </a:p>
          <a:p>
            <a:r>
              <a:rPr lang="en-US" sz="2000" dirty="0" smtClean="0">
                <a:hlinkClick r:id="rId2"/>
              </a:rPr>
              <a:t>http://www.asylumineurope.org/reports/country/greece</a:t>
            </a:r>
            <a:endParaRPr lang="en-US" sz="2000" dirty="0" smtClean="0"/>
          </a:p>
          <a:p>
            <a:r>
              <a:rPr lang="en-US" sz="2000" dirty="0" smtClean="0">
                <a:hlinkClick r:id="rId3"/>
              </a:rPr>
              <a:t>http://asylo.gov.gr/en/</a:t>
            </a:r>
            <a:endParaRPr lang="en-US" sz="2000" dirty="0" smtClean="0"/>
          </a:p>
          <a:p>
            <a:r>
              <a:rPr lang="en-US" sz="2000" dirty="0" smtClean="0">
                <a:hlinkClick r:id="rId4"/>
              </a:rPr>
              <a:t>http://asylo.gov.gr/?page_id=141</a:t>
            </a:r>
            <a:endParaRPr lang="en-US" sz="2000" dirty="0" smtClean="0"/>
          </a:p>
          <a:p>
            <a:r>
              <a:rPr lang="en-US" sz="2000" dirty="0" smtClean="0">
                <a:hlinkClick r:id="rId5"/>
              </a:rPr>
              <a:t>https://www.taxheaven.gr/laws/law/index/law/877</a:t>
            </a:r>
            <a:endParaRPr lang="en-US" sz="2000" dirty="0" smtClean="0"/>
          </a:p>
          <a:p>
            <a:r>
              <a:rPr lang="en-US" sz="2000" dirty="0" smtClean="0">
                <a:hlinkClick r:id="rId6"/>
              </a:rPr>
              <a:t>https://www.gcr.gr/en/</a:t>
            </a:r>
            <a:endParaRPr lang="en-US" sz="2000" dirty="0" smtClean="0"/>
          </a:p>
          <a:p>
            <a:r>
              <a:rPr lang="en-US" sz="2000" dirty="0" smtClean="0">
                <a:hlinkClick r:id="rId7"/>
              </a:rPr>
              <a:t>https://refugees.gr/asylum-en/#procedure</a:t>
            </a:r>
            <a:endParaRPr lang="en-US" sz="2000" dirty="0" smtClean="0"/>
          </a:p>
          <a:p>
            <a:r>
              <a:rPr lang="en-US" sz="2000" dirty="0" smtClean="0">
                <a:hlinkClick r:id="rId8"/>
              </a:rPr>
              <a:t>https://www.refugee.info/greece/</a:t>
            </a:r>
            <a:endParaRPr lang="en-US" sz="2000" dirty="0" smtClean="0"/>
          </a:p>
          <a:p>
            <a:r>
              <a:rPr lang="en-US" sz="2000" dirty="0" smtClean="0">
                <a:hlinkClick r:id="rId9"/>
              </a:rPr>
              <a:t>http://www.unhcr.org/greece.html</a:t>
            </a:r>
            <a:endParaRPr lang="en-US" sz="2000" dirty="0" smtClean="0"/>
          </a:p>
          <a:p>
            <a:r>
              <a:rPr lang="en-US" sz="2000" dirty="0" smtClean="0">
                <a:hlinkClick r:id="rId10"/>
              </a:rPr>
              <a:t>https://www.echr.coe.int/Documents/FS_Dublin_ENG.pdf</a:t>
            </a:r>
            <a:endParaRPr lang="en-US" sz="2000" dirty="0" smtClean="0"/>
          </a:p>
          <a:p>
            <a:r>
              <a:rPr lang="en-US" sz="2000" dirty="0" smtClean="0">
                <a:hlinkClick r:id="rId11"/>
              </a:rPr>
              <a:t>https://www.echr.coe.int/Documents/COURTalks_Asyl_Talk_ENG.PDF</a:t>
            </a:r>
            <a:endParaRPr lang="en-US" sz="2000" dirty="0" smtClean="0"/>
          </a:p>
          <a:p>
            <a:r>
              <a:rPr lang="en-US" sz="2000" dirty="0" smtClean="0">
                <a:hlinkClick r:id="rId12" action="ppaction://hlinkfile"/>
              </a:rPr>
              <a:t>file:///C:/Users/user/Downloads/handbook-law-asylum-migration-borders-2nded_en.pdf</a:t>
            </a:r>
            <a:endParaRPr lang="en-US" sz="2000" dirty="0" smtClean="0"/>
          </a:p>
          <a:p>
            <a:endParaRPr lang="en-US" sz="2000" dirty="0" smtClean="0"/>
          </a:p>
          <a:p>
            <a:endParaRPr lang="en-US" sz="2000" dirty="0" smtClean="0"/>
          </a:p>
          <a:p>
            <a:endParaRPr lang="en-US" sz="2000" dirty="0" smtClean="0"/>
          </a:p>
          <a:p>
            <a:endParaRPr lang="en-US" sz="2000" dirty="0" smtClean="0"/>
          </a:p>
          <a:p>
            <a:endParaRPr lang="en-US" dirty="0" smtClean="0"/>
          </a:p>
          <a:p>
            <a:endParaRPr lang="el-GR" dirty="0"/>
          </a:p>
        </p:txBody>
      </p:sp>
      <p:pic>
        <p:nvPicPr>
          <p:cNvPr id="5" name="4 - Εικόνα" descr="Εικόνα2.png"/>
          <p:cNvPicPr>
            <a:picLocks noChangeAspect="1"/>
          </p:cNvPicPr>
          <p:nvPr/>
        </p:nvPicPr>
        <p:blipFill>
          <a:blip r:embed="rId13"/>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u="sng" dirty="0" smtClean="0"/>
              <a:t>Useful Links (continued)</a:t>
            </a:r>
            <a:endParaRPr lang="el-GR" dirty="0"/>
          </a:p>
        </p:txBody>
      </p:sp>
      <p:sp>
        <p:nvSpPr>
          <p:cNvPr id="3" name="2 - Θέση περιεχομένου"/>
          <p:cNvSpPr>
            <a:spLocks noGrp="1"/>
          </p:cNvSpPr>
          <p:nvPr>
            <p:ph idx="1"/>
          </p:nvPr>
        </p:nvSpPr>
        <p:spPr>
          <a:xfrm>
            <a:off x="457200" y="1600200"/>
            <a:ext cx="7948670" cy="4866701"/>
          </a:xfrm>
        </p:spPr>
        <p:txBody>
          <a:bodyPr/>
          <a:lstStyle/>
          <a:p>
            <a:r>
              <a:rPr lang="en-US" sz="2000" dirty="0" smtClean="0">
                <a:hlinkClick r:id="rId2"/>
              </a:rPr>
              <a:t>http://www.refugeelegalaidinformation.org/guide-access-regional-human-rights-european-court-human-rights</a:t>
            </a:r>
            <a:endParaRPr lang="en-US" sz="2000" dirty="0" smtClean="0"/>
          </a:p>
          <a:p>
            <a:r>
              <a:rPr lang="en-US" sz="2000" dirty="0" smtClean="0">
                <a:hlinkClick r:id="rId3"/>
              </a:rPr>
              <a:t>http://www.refworld.org/pdfid/558803c44.pdf</a:t>
            </a:r>
            <a:endParaRPr lang="en-US" sz="2000" dirty="0" smtClean="0"/>
          </a:p>
          <a:p>
            <a:r>
              <a:rPr lang="en-US" sz="2000" dirty="0" smtClean="0">
                <a:hlinkClick r:id="rId4"/>
              </a:rPr>
              <a:t>https://greece.iom.int/sites/default/files/IOM%20Legal%20Guide_English.pdf</a:t>
            </a:r>
            <a:endParaRPr lang="en-US" sz="2000" dirty="0" smtClean="0"/>
          </a:p>
          <a:p>
            <a:r>
              <a:rPr lang="en-US" sz="2000" dirty="0" smtClean="0">
                <a:hlinkClick r:id="rId5"/>
              </a:rPr>
              <a:t>http://www.unhcr.org/publications/legal/3d4aba564/refugee-protection-guide-international-refugee-law-handbook-parliamentarians.html</a:t>
            </a:r>
            <a:endParaRPr lang="en-US" sz="2000" dirty="0" smtClean="0"/>
          </a:p>
          <a:p>
            <a:r>
              <a:rPr lang="en-US" sz="2000" dirty="0" smtClean="0">
                <a:hlinkClick r:id="rId6"/>
              </a:rPr>
              <a:t>http://www.asylumlawdatabase.eu/en/case-law-search</a:t>
            </a:r>
            <a:endParaRPr lang="en-US" sz="2000" dirty="0" smtClean="0"/>
          </a:p>
          <a:p>
            <a:r>
              <a:rPr lang="en-US" sz="2000" dirty="0" smtClean="0">
                <a:hlinkClick r:id="rId7"/>
              </a:rPr>
              <a:t>https://eur-lex.europa.eu/homepage.html</a:t>
            </a:r>
            <a:endParaRPr lang="en-US" sz="2000" dirty="0" smtClean="0"/>
          </a:p>
          <a:p>
            <a:r>
              <a:rPr lang="en-US" sz="2000" dirty="0" smtClean="0">
                <a:hlinkClick r:id="rId8"/>
              </a:rPr>
              <a:t>https://hudoc.echr.coe.int/eng#{%22documentcollectionid2%22:[%22GRANDCHAMBER%22,%22CHAMBER%22]}</a:t>
            </a:r>
            <a:endParaRPr lang="en-US" sz="2000" dirty="0" smtClean="0"/>
          </a:p>
          <a:p>
            <a:endParaRPr lang="el-GR" sz="2400" dirty="0"/>
          </a:p>
        </p:txBody>
      </p:sp>
      <p:pic>
        <p:nvPicPr>
          <p:cNvPr id="4" name="4 - Εικόνα" descr="Εικόνα2.png"/>
          <p:cNvPicPr>
            <a:picLocks noChangeAspect="1"/>
          </p:cNvPicPr>
          <p:nvPr/>
        </p:nvPicPr>
        <p:blipFill>
          <a:blip r:embed="rId9"/>
          <a:srcRect/>
          <a:stretch>
            <a:fillRect/>
          </a:stretch>
        </p:blipFill>
        <p:spPr bwMode="auto">
          <a:xfrm>
            <a:off x="949325" y="6410325"/>
            <a:ext cx="6654800" cy="244475"/>
          </a:xfrm>
          <a:prstGeom prst="rect">
            <a:avLst/>
          </a:prstGeom>
          <a:noFill/>
          <a:ln w="9525">
            <a:noFill/>
            <a:miter lim="800000"/>
            <a:headEnd/>
            <a:tailEnd/>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5 - Εικόνα" descr="picture 1.jpg"/>
          <p:cNvPicPr>
            <a:picLocks noChangeAspect="1"/>
          </p:cNvPicPr>
          <p:nvPr/>
        </p:nvPicPr>
        <p:blipFill>
          <a:blip r:embed="rId2"/>
          <a:srcRect/>
          <a:stretch>
            <a:fillRect/>
          </a:stretch>
        </p:blipFill>
        <p:spPr bwMode="auto">
          <a:xfrm>
            <a:off x="0" y="0"/>
            <a:ext cx="9144000" cy="6867525"/>
          </a:xfrm>
          <a:prstGeom prst="rect">
            <a:avLst/>
          </a:prstGeom>
          <a:noFill/>
          <a:ln w="9525">
            <a:noFill/>
            <a:miter lim="800000"/>
            <a:headEnd/>
            <a:tailEnd/>
          </a:ln>
        </p:spPr>
      </p:pic>
      <p:pic>
        <p:nvPicPr>
          <p:cNvPr id="167938" name="6 - Εικόνα" descr="SUCRE-final-transp.png"/>
          <p:cNvPicPr>
            <a:picLocks noChangeAspect="1"/>
          </p:cNvPicPr>
          <p:nvPr/>
        </p:nvPicPr>
        <p:blipFill>
          <a:blip r:embed="rId3"/>
          <a:srcRect/>
          <a:stretch>
            <a:fillRect/>
          </a:stretch>
        </p:blipFill>
        <p:spPr bwMode="auto">
          <a:xfrm>
            <a:off x="2838450" y="900113"/>
            <a:ext cx="3908425" cy="303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975" y="1600200"/>
            <a:ext cx="8191500" cy="2133600"/>
          </a:xfrm>
        </p:spPr>
        <p:txBody>
          <a:bodyPr rtlCol="0">
            <a:normAutofit/>
          </a:bodyPr>
          <a:lstStyle/>
          <a:p>
            <a:pPr algn="just" eaLnBrk="1" fontAlgn="auto" hangingPunct="1">
              <a:spcAft>
                <a:spcPts val="0"/>
              </a:spcAft>
              <a:buFont typeface="Arial"/>
              <a:buBlip>
                <a:blip r:embed="rId2"/>
              </a:buBlip>
              <a:defRPr/>
            </a:pPr>
            <a:r>
              <a:rPr lang="el-GR" sz="1600" b="1" dirty="0">
                <a:solidFill>
                  <a:srgbClr val="0070C0"/>
                </a:solidFill>
                <a:ea typeface="+mn-ea"/>
                <a:cs typeface="+mn-cs"/>
              </a:rPr>
              <a:t>Refugee Status Determination Procedures: </a:t>
            </a:r>
            <a:r>
              <a:rPr lang="el-GR" sz="1600" dirty="0">
                <a:ea typeface="+mn-ea"/>
                <a:cs typeface="+mn-cs"/>
              </a:rPr>
              <a:t>Legal and administrative procedures undertaken by UNHCR and/or States to determine whether an individual should be recognized as a refugee in accordance with national and international law.</a:t>
            </a:r>
          </a:p>
          <a:p>
            <a:pPr marL="0" indent="0" algn="just" eaLnBrk="1" fontAlgn="auto" hangingPunct="1">
              <a:spcAft>
                <a:spcPts val="0"/>
              </a:spcAft>
              <a:buFont typeface="Arial"/>
              <a:buNone/>
              <a:defRPr/>
            </a:pPr>
            <a:endParaRPr lang="el-GR" sz="1600" dirty="0">
              <a:ea typeface="+mn-ea"/>
              <a:cs typeface="+mn-cs"/>
            </a:endParaRPr>
          </a:p>
          <a:p>
            <a:pPr algn="just" eaLnBrk="1" fontAlgn="auto" hangingPunct="1">
              <a:spcAft>
                <a:spcPts val="0"/>
              </a:spcAft>
              <a:buFont typeface="Arial"/>
              <a:buBlip>
                <a:blip r:embed="rId2"/>
              </a:buBlip>
              <a:defRPr/>
            </a:pPr>
            <a:r>
              <a:rPr lang="el-GR" sz="1600" b="1" dirty="0">
                <a:solidFill>
                  <a:srgbClr val="0070C0"/>
                </a:solidFill>
                <a:ea typeface="+mn-ea"/>
                <a:cs typeface="+mn-cs"/>
              </a:rPr>
              <a:t>Safe Third Country: </a:t>
            </a:r>
            <a:r>
              <a:rPr lang="el-GR" sz="1600" dirty="0">
                <a:ea typeface="+mn-ea"/>
                <a:cs typeface="+mn-cs"/>
              </a:rPr>
              <a:t>A country in which an asylum-seeker could have had access to an effective asylum regime, and in which he/she has been physically present prior to arriving in the country in which she/he is applying for asylum.</a:t>
            </a:r>
          </a:p>
          <a:p>
            <a:pPr eaLnBrk="1" fontAlgn="auto" hangingPunct="1">
              <a:spcAft>
                <a:spcPts val="0"/>
              </a:spcAft>
              <a:buFont typeface="Arial"/>
              <a:buBlip>
                <a:blip r:embed="rId2"/>
              </a:buBlip>
              <a:defRPr/>
            </a:pPr>
            <a:endParaRPr lang="en-US" sz="1600" dirty="0">
              <a:ea typeface="+mn-ea"/>
              <a:cs typeface="+mn-cs"/>
            </a:endParaRPr>
          </a:p>
        </p:txBody>
      </p:sp>
      <p:sp>
        <p:nvSpPr>
          <p:cNvPr id="4" name="Title 1"/>
          <p:cNvSpPr>
            <a:spLocks noGrp="1"/>
          </p:cNvSpPr>
          <p:nvPr>
            <p:ph type="title"/>
          </p:nvPr>
        </p:nvSpPr>
        <p:spPr>
          <a:xfrm>
            <a:off x="180975" y="1057275"/>
            <a:ext cx="6086475" cy="609600"/>
          </a:xfrm>
        </p:spPr>
        <p:txBody>
          <a:bodyPr rtlCol="0">
            <a:normAutofit/>
          </a:bodyPr>
          <a:lstStyle/>
          <a:p>
            <a:pPr algn="l" eaLnBrk="1" fontAlgn="auto" hangingPunct="1">
              <a:spcAft>
                <a:spcPts val="0"/>
              </a:spcAft>
              <a:defRPr/>
            </a:pPr>
            <a:r>
              <a:rPr lang="en-US" sz="2000" b="1" dirty="0" smtClean="0">
                <a:solidFill>
                  <a:schemeClr val="accent2">
                    <a:lumMod val="75000"/>
                  </a:schemeClr>
                </a:solidFill>
                <a:ea typeface="+mj-ea"/>
                <a:cs typeface="+mj-cs"/>
              </a:rPr>
              <a:t>Basic Definitions (6)</a:t>
            </a:r>
            <a:endParaRPr lang="en-US" sz="2000" b="1" dirty="0">
              <a:solidFill>
                <a:schemeClr val="accent2">
                  <a:lumMod val="75000"/>
                </a:schemeClr>
              </a:solidFill>
              <a:ea typeface="+mj-ea"/>
              <a:cs typeface="+mj-cs"/>
            </a:endParaRPr>
          </a:p>
        </p:txBody>
      </p:sp>
      <p:pic>
        <p:nvPicPr>
          <p:cNvPr id="32771" name="Picture 27"/>
          <p:cNvPicPr>
            <a:picLocks noChangeAspect="1" noChangeArrowheads="1"/>
          </p:cNvPicPr>
          <p:nvPr/>
        </p:nvPicPr>
        <p:blipFill>
          <a:blip r:embed="rId3"/>
          <a:srcRect/>
          <a:stretch>
            <a:fillRect/>
          </a:stretch>
        </p:blipFill>
        <p:spPr bwMode="auto">
          <a:xfrm>
            <a:off x="1028700" y="6477000"/>
            <a:ext cx="6648450" cy="236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428625" y="1514475"/>
            <a:ext cx="7753350" cy="1323975"/>
          </a:xfrm>
          <a:prstGeom prst="rect">
            <a:avLst/>
          </a:prstGeom>
          <a:noFill/>
        </p:spPr>
        <p:txBody>
          <a:bodyPr>
            <a:spAutoFit/>
          </a:bodyPr>
          <a:lstStyle/>
          <a:p>
            <a:pPr algn="just"/>
            <a:r>
              <a:rPr lang="en-US" sz="2000"/>
              <a:t>The following module is part of the Erasmus+ KA2 Strategic Partnership Project: </a:t>
            </a:r>
            <a:r>
              <a:rPr lang="en-US" altLang="en-US" sz="2000"/>
              <a:t>“</a:t>
            </a:r>
            <a:r>
              <a:rPr lang="en-US" altLang="ja-JP" sz="2000" b="1" i="1">
                <a:solidFill>
                  <a:srgbClr val="326064"/>
                </a:solidFill>
              </a:rPr>
              <a:t>S.U.C.RE.: Supporting University Community Pathways for Refugees-migrants</a:t>
            </a:r>
            <a:r>
              <a:rPr lang="en-US" altLang="en-US" sz="2000" b="1" i="1">
                <a:solidFill>
                  <a:srgbClr val="326064"/>
                </a:solidFill>
              </a:rPr>
              <a:t>”</a:t>
            </a:r>
            <a:r>
              <a:rPr lang="en-US" altLang="ja-JP" sz="2000"/>
              <a:t>. S.U.C.RE. is funded by the European Commission through the Hellenic National Agency (IKY).</a:t>
            </a:r>
            <a:endParaRPr lang="el-GR" sz="2000"/>
          </a:p>
        </p:txBody>
      </p:sp>
      <p:pic>
        <p:nvPicPr>
          <p:cNvPr id="15362" name="4 - Εικόνα" descr="all logos.jpg"/>
          <p:cNvPicPr>
            <a:picLocks noChangeAspect="1"/>
          </p:cNvPicPr>
          <p:nvPr/>
        </p:nvPicPr>
        <p:blipFill>
          <a:blip r:embed="rId2"/>
          <a:srcRect/>
          <a:stretch>
            <a:fillRect/>
          </a:stretch>
        </p:blipFill>
        <p:spPr bwMode="auto">
          <a:xfrm>
            <a:off x="104775" y="6143625"/>
            <a:ext cx="8267700" cy="657225"/>
          </a:xfrm>
          <a:prstGeom prst="rect">
            <a:avLst/>
          </a:prstGeom>
          <a:noFill/>
          <a:ln w="9525">
            <a:noFill/>
            <a:miter lim="800000"/>
            <a:headEnd/>
            <a:tailEnd/>
          </a:ln>
        </p:spPr>
      </p:pic>
      <p:sp>
        <p:nvSpPr>
          <p:cNvPr id="6" name="5 - TextBox"/>
          <p:cNvSpPr txBox="1"/>
          <p:nvPr/>
        </p:nvSpPr>
        <p:spPr>
          <a:xfrm>
            <a:off x="428625" y="3181350"/>
            <a:ext cx="5172075" cy="1477963"/>
          </a:xfrm>
          <a:prstGeom prst="rect">
            <a:avLst/>
          </a:prstGeom>
          <a:noFill/>
        </p:spPr>
        <p:txBody>
          <a:bodyPr>
            <a:spAutoFit/>
          </a:bodyPr>
          <a:lstStyle/>
          <a:p>
            <a:pPr fontAlgn="auto">
              <a:spcBef>
                <a:spcPts val="0"/>
              </a:spcBef>
              <a:spcAft>
                <a:spcPts val="0"/>
              </a:spcAft>
              <a:defRPr/>
            </a:pPr>
            <a:r>
              <a:rPr lang="en-US" b="1" dirty="0">
                <a:solidFill>
                  <a:schemeClr val="accent2">
                    <a:lumMod val="75000"/>
                  </a:schemeClr>
                </a:solidFill>
                <a:latin typeface="+mn-lt"/>
                <a:ea typeface="+mn-ea"/>
              </a:rPr>
              <a:t>Consortium:</a:t>
            </a:r>
          </a:p>
          <a:p>
            <a:pPr fontAlgn="auto">
              <a:spcBef>
                <a:spcPts val="0"/>
              </a:spcBef>
              <a:spcAft>
                <a:spcPts val="0"/>
              </a:spcAft>
              <a:buFontTx/>
              <a:buBlip>
                <a:blip r:embed="rId3"/>
              </a:buBlip>
              <a:defRPr/>
            </a:pPr>
            <a:r>
              <a:rPr lang="en-US" dirty="0">
                <a:latin typeface="+mn-lt"/>
                <a:ea typeface="+mn-ea"/>
              </a:rPr>
              <a:t> Aristotle University of Thessaloniki, Greece</a:t>
            </a:r>
          </a:p>
          <a:p>
            <a:pPr fontAlgn="auto">
              <a:spcBef>
                <a:spcPts val="0"/>
              </a:spcBef>
              <a:spcAft>
                <a:spcPts val="0"/>
              </a:spcAft>
              <a:buFontTx/>
              <a:buBlip>
                <a:blip r:embed="rId3"/>
              </a:buBlip>
              <a:defRPr/>
            </a:pPr>
            <a:r>
              <a:rPr lang="en-US" dirty="0">
                <a:latin typeface="+mn-lt"/>
                <a:ea typeface="+mn-ea"/>
              </a:rPr>
              <a:t> </a:t>
            </a:r>
            <a:r>
              <a:rPr lang="en-US" dirty="0" err="1">
                <a:latin typeface="+mn-lt"/>
                <a:ea typeface="+mn-ea"/>
              </a:rPr>
              <a:t>Vrije</a:t>
            </a:r>
            <a:r>
              <a:rPr lang="en-US" dirty="0">
                <a:latin typeface="+mn-lt"/>
                <a:ea typeface="+mn-ea"/>
              </a:rPr>
              <a:t> </a:t>
            </a:r>
            <a:r>
              <a:rPr lang="en-US" dirty="0" err="1">
                <a:latin typeface="+mn-lt"/>
                <a:ea typeface="+mn-ea"/>
              </a:rPr>
              <a:t>Universiteit</a:t>
            </a:r>
            <a:r>
              <a:rPr lang="en-US" dirty="0">
                <a:latin typeface="+mn-lt"/>
                <a:ea typeface="+mn-ea"/>
              </a:rPr>
              <a:t> Amsterdam, The Netherlands</a:t>
            </a:r>
          </a:p>
          <a:p>
            <a:pPr fontAlgn="auto">
              <a:spcBef>
                <a:spcPts val="0"/>
              </a:spcBef>
              <a:spcAft>
                <a:spcPts val="0"/>
              </a:spcAft>
              <a:buFontTx/>
              <a:buBlip>
                <a:blip r:embed="rId3"/>
              </a:buBlip>
              <a:defRPr/>
            </a:pPr>
            <a:r>
              <a:rPr lang="en-US" dirty="0">
                <a:latin typeface="+mn-lt"/>
                <a:ea typeface="+mn-ea"/>
              </a:rPr>
              <a:t> University of Cologne, Germany</a:t>
            </a:r>
          </a:p>
          <a:p>
            <a:pPr fontAlgn="auto">
              <a:spcBef>
                <a:spcPts val="0"/>
              </a:spcBef>
              <a:spcAft>
                <a:spcPts val="0"/>
              </a:spcAft>
              <a:buFontTx/>
              <a:buBlip>
                <a:blip r:embed="rId3"/>
              </a:buBlip>
              <a:defRPr/>
            </a:pPr>
            <a:r>
              <a:rPr lang="en-US" dirty="0">
                <a:latin typeface="+mn-lt"/>
                <a:ea typeface="+mn-ea"/>
              </a:rPr>
              <a:t> Greek Council for Refugees, Greece</a:t>
            </a:r>
            <a:endParaRPr lang="el-GR" dirty="0">
              <a:latin typeface="+mn-lt"/>
              <a:ea typeface="+mn-e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52425" y="1285875"/>
            <a:ext cx="7934325" cy="1323975"/>
          </a:xfrm>
          <a:prstGeom prst="rect">
            <a:avLst/>
          </a:prstGeom>
          <a:noFill/>
        </p:spPr>
        <p:txBody>
          <a:bodyPr>
            <a:spAutoFit/>
          </a:bodyPr>
          <a:lstStyle/>
          <a:p>
            <a:pPr algn="ctr" fontAlgn="auto">
              <a:spcBef>
                <a:spcPts val="0"/>
              </a:spcBef>
              <a:spcAft>
                <a:spcPts val="0"/>
              </a:spcAft>
              <a:defRPr/>
            </a:pPr>
            <a:r>
              <a:rPr lang="en-US" sz="2000" b="1" dirty="0">
                <a:solidFill>
                  <a:schemeClr val="accent2">
                    <a:lumMod val="75000"/>
                  </a:schemeClr>
                </a:solidFill>
                <a:latin typeface="+mn-lt"/>
                <a:ea typeface="+mn-ea"/>
              </a:rPr>
              <a:t>PART II</a:t>
            </a:r>
          </a:p>
          <a:p>
            <a:pPr algn="ctr" fontAlgn="auto">
              <a:spcBef>
                <a:spcPts val="0"/>
              </a:spcBef>
              <a:spcAft>
                <a:spcPts val="0"/>
              </a:spcAft>
              <a:defRPr/>
            </a:pPr>
            <a:r>
              <a:rPr lang="en-US" sz="2000" b="1" cap="all" spc="300" dirty="0">
                <a:solidFill>
                  <a:schemeClr val="accent2">
                    <a:lumMod val="75000"/>
                  </a:schemeClr>
                </a:solidFill>
                <a:latin typeface="+mn-lt"/>
                <a:ea typeface="+mn-ea"/>
              </a:rPr>
              <a:t>The Refugee Status Determination (RSD)</a:t>
            </a:r>
            <a:br>
              <a:rPr lang="en-US" sz="2000" b="1" cap="all" spc="300" dirty="0">
                <a:solidFill>
                  <a:schemeClr val="accent2">
                    <a:lumMod val="75000"/>
                  </a:schemeClr>
                </a:solidFill>
                <a:latin typeface="+mn-lt"/>
                <a:ea typeface="+mn-ea"/>
              </a:rPr>
            </a:br>
            <a:r>
              <a:rPr lang="en-US" sz="2000" b="1" cap="all" spc="300" dirty="0">
                <a:solidFill>
                  <a:schemeClr val="accent2">
                    <a:lumMod val="75000"/>
                  </a:schemeClr>
                </a:solidFill>
                <a:latin typeface="+mn-lt"/>
                <a:ea typeface="+mn-ea"/>
              </a:rPr>
              <a:t>(Under The 1951 Convention And The 1967 Protocol)</a:t>
            </a:r>
            <a:endParaRPr lang="el-GR" sz="2000" b="1" cap="all" dirty="0">
              <a:solidFill>
                <a:schemeClr val="accent2">
                  <a:lumMod val="75000"/>
                </a:schemeClr>
              </a:solidFill>
              <a:latin typeface="+mn-lt"/>
              <a:ea typeface="+mn-ea"/>
            </a:endParaRPr>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1475" y="255588"/>
            <a:ext cx="7772400" cy="4335462"/>
          </a:xfrm>
        </p:spPr>
        <p:txBody>
          <a:bodyPr>
            <a:normAutofit/>
          </a:bodyPr>
          <a:lstStyle/>
          <a:p>
            <a:pPr eaLnBrk="1" hangingPunct="1"/>
            <a:r>
              <a:rPr lang="en-US" sz="2000" b="1" smtClean="0">
                <a:solidFill>
                  <a:srgbClr val="452E1F"/>
                </a:solidFill>
              </a:rPr>
              <a:t/>
            </a:r>
            <a:br>
              <a:rPr lang="en-US" sz="2000" b="1" smtClean="0">
                <a:solidFill>
                  <a:srgbClr val="452E1F"/>
                </a:solidFill>
              </a:rPr>
            </a:br>
            <a:r>
              <a:rPr lang="en-US" sz="2000" b="1" smtClean="0">
                <a:solidFill>
                  <a:srgbClr val="452E1F"/>
                </a:solidFill>
              </a:rPr>
              <a:t>The Refugee Status Determination (RSD)</a:t>
            </a:r>
            <a:br>
              <a:rPr lang="en-US" sz="2000" b="1" smtClean="0">
                <a:solidFill>
                  <a:srgbClr val="452E1F"/>
                </a:solidFill>
              </a:rPr>
            </a:br>
            <a:r>
              <a:rPr lang="en-US" sz="2000" b="1" smtClean="0">
                <a:solidFill>
                  <a:srgbClr val="452E1F"/>
                </a:solidFill>
              </a:rPr>
              <a:t>(Under The 1951 Convention And The 1967 Protocol)</a:t>
            </a:r>
            <a:r>
              <a:rPr lang="el-GR" sz="1800" b="1" smtClean="0"/>
              <a:t/>
            </a:r>
            <a:br>
              <a:rPr lang="el-GR" sz="1800" b="1" smtClean="0"/>
            </a:br>
            <a:r>
              <a:rPr lang="el-GR" sz="1800" b="1" smtClean="0"/>
              <a:t/>
            </a:r>
            <a:br>
              <a:rPr lang="el-GR" sz="1800" b="1" smtClean="0"/>
            </a:br>
            <a:r>
              <a:rPr lang="en-US" sz="1800" b="1" i="1" smtClean="0">
                <a:solidFill>
                  <a:srgbClr val="452E1F"/>
                </a:solidFill>
              </a:rPr>
              <a:t>Criteria, Procedure, Cessation and Exclusion clauses</a:t>
            </a:r>
            <a:r>
              <a:rPr lang="el-GR" sz="1800" smtClean="0"/>
              <a:t/>
            </a:r>
            <a:br>
              <a:rPr lang="el-GR" sz="1800" smtClean="0"/>
            </a:br>
            <a:r>
              <a:rPr lang="en-US" sz="4000" smtClean="0"/>
              <a:t/>
            </a:r>
            <a:br>
              <a:rPr lang="en-US" sz="4000" smtClean="0"/>
            </a:br>
            <a:r>
              <a:rPr lang="en-US" sz="1800" smtClean="0">
                <a:solidFill>
                  <a:srgbClr val="FF0000"/>
                </a:solidFill>
              </a:rPr>
              <a:t>*</a:t>
            </a:r>
            <a:r>
              <a:rPr lang="en-US" sz="1800" smtClean="0"/>
              <a:t>according to UNHCR Refugees Determination Status handbook:</a:t>
            </a:r>
            <a:br>
              <a:rPr lang="en-US" sz="1800" smtClean="0"/>
            </a:br>
            <a:r>
              <a:rPr lang="en-US" sz="1800" smtClean="0"/>
              <a:t> </a:t>
            </a:r>
            <a:r>
              <a:rPr lang="en-US" sz="1800" smtClean="0">
                <a:hlinkClick r:id="rId2"/>
              </a:rPr>
              <a:t>http://www.unhcr.org/uk/publications/legal/3d58e13b4/handbook-procedures-criteria-determining-refugee-status-under-1951-convention.html</a:t>
            </a:r>
            <a:r>
              <a:rPr lang="en-US" sz="1800" smtClean="0"/>
              <a:t> </a:t>
            </a:r>
            <a:br>
              <a:rPr lang="en-US" sz="1800" smtClean="0"/>
            </a:br>
            <a:r>
              <a:rPr lang="en-US" sz="1800" smtClean="0"/>
              <a:t/>
            </a:r>
            <a:br>
              <a:rPr lang="en-US" sz="1800" smtClean="0"/>
            </a:br>
            <a:endParaRPr lang="en-US" sz="1800" smtClean="0"/>
          </a:p>
        </p:txBody>
      </p:sp>
      <p:pic>
        <p:nvPicPr>
          <p:cNvPr id="34818" name="4 - Εικόνα" descr="capture-20170915-235756.png">
            <a:hlinkClick r:id="rId2"/>
          </p:cNvPr>
          <p:cNvPicPr>
            <a:picLocks noChangeAspect="1"/>
          </p:cNvPicPr>
          <p:nvPr/>
        </p:nvPicPr>
        <p:blipFill>
          <a:blip r:embed="rId3"/>
          <a:srcRect/>
          <a:stretch>
            <a:fillRect/>
          </a:stretch>
        </p:blipFill>
        <p:spPr bwMode="auto">
          <a:xfrm>
            <a:off x="2400300" y="4010025"/>
            <a:ext cx="3919538" cy="1784350"/>
          </a:xfrm>
          <a:prstGeom prst="rect">
            <a:avLst/>
          </a:prstGeom>
          <a:noFill/>
          <a:ln w="9525">
            <a:noFill/>
            <a:miter lim="800000"/>
            <a:headEnd/>
            <a:tailEnd/>
          </a:ln>
        </p:spPr>
      </p:pic>
      <p:pic>
        <p:nvPicPr>
          <p:cNvPr id="34819" name="6 - Εικόνα" descr="Εικόνα2.png"/>
          <p:cNvPicPr>
            <a:picLocks noChangeAspect="1"/>
          </p:cNvPicPr>
          <p:nvPr/>
        </p:nvPicPr>
        <p:blipFill>
          <a:blip r:embed="rId4"/>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514350" y="1276350"/>
            <a:ext cx="7534275" cy="1016000"/>
          </a:xfrm>
        </p:spPr>
        <p:txBody>
          <a:bodyPr/>
          <a:lstStyle/>
          <a:p>
            <a:pPr eaLnBrk="1" hangingPunct="1"/>
            <a:r>
              <a:rPr lang="en-US" sz="1800" smtClean="0"/>
              <a:t/>
            </a:r>
            <a:br>
              <a:rPr lang="en-US" sz="1800" smtClean="0"/>
            </a:br>
            <a:r>
              <a:rPr lang="en-US" sz="1800" b="1" smtClean="0"/>
              <a:t>D</a:t>
            </a:r>
            <a:r>
              <a:rPr lang="el-GR" sz="1800" b="1" smtClean="0"/>
              <a:t>efining who is a refugee consists of three parts, which have been termed respectively </a:t>
            </a:r>
            <a:r>
              <a:rPr lang="el-GR" altLang="en-US" sz="1800" b="1" smtClean="0"/>
              <a:t>“</a:t>
            </a:r>
            <a:r>
              <a:rPr lang="el-GR" sz="1800" b="1" smtClean="0"/>
              <a:t>inclusion</a:t>
            </a:r>
            <a:r>
              <a:rPr lang="el-GR" altLang="en-US" sz="1800" b="1" smtClean="0"/>
              <a:t>”</a:t>
            </a:r>
            <a:r>
              <a:rPr lang="el-GR" sz="1800" b="1" smtClean="0"/>
              <a:t>, </a:t>
            </a:r>
            <a:r>
              <a:rPr lang="el-GR" altLang="en-US" sz="1800" b="1" smtClean="0"/>
              <a:t>“</a:t>
            </a:r>
            <a:r>
              <a:rPr lang="el-GR" sz="1800" b="1" smtClean="0"/>
              <a:t>cessation</a:t>
            </a:r>
            <a:r>
              <a:rPr lang="el-GR" altLang="en-US" sz="1800" b="1" smtClean="0"/>
              <a:t>”</a:t>
            </a:r>
            <a:r>
              <a:rPr lang="en-US" altLang="ja-JP" sz="1800" b="1" smtClean="0"/>
              <a:t> </a:t>
            </a:r>
            <a:r>
              <a:rPr lang="el-GR" altLang="ja-JP" sz="1800" b="1" smtClean="0"/>
              <a:t>and </a:t>
            </a:r>
            <a:r>
              <a:rPr lang="el-GR" altLang="en-US" sz="1800" b="1" smtClean="0"/>
              <a:t>“</a:t>
            </a:r>
            <a:r>
              <a:rPr lang="el-GR" altLang="ja-JP" sz="1800" b="1" smtClean="0"/>
              <a:t>exclusion</a:t>
            </a:r>
            <a:r>
              <a:rPr lang="el-GR" altLang="en-US" sz="1800" b="1" smtClean="0"/>
              <a:t>”</a:t>
            </a:r>
            <a:r>
              <a:rPr lang="el-GR" altLang="ja-JP" sz="1800" b="1" smtClean="0"/>
              <a:t> clauses. </a:t>
            </a:r>
            <a:r>
              <a:rPr lang="el-GR" altLang="ja-JP" sz="1800" smtClean="0"/>
              <a:t/>
            </a:r>
            <a:br>
              <a:rPr lang="el-GR" altLang="ja-JP" sz="1800" smtClean="0"/>
            </a:br>
            <a:endParaRPr lang="en-US" sz="1800" smtClean="0"/>
          </a:p>
        </p:txBody>
      </p:sp>
      <p:sp>
        <p:nvSpPr>
          <p:cNvPr id="3" name="Content Placeholder 2"/>
          <p:cNvSpPr>
            <a:spLocks noGrp="1"/>
          </p:cNvSpPr>
          <p:nvPr>
            <p:ph idx="1"/>
          </p:nvPr>
        </p:nvSpPr>
        <p:spPr>
          <a:xfrm>
            <a:off x="209550" y="2133600"/>
            <a:ext cx="8229600" cy="2460625"/>
          </a:xfrm>
        </p:spPr>
        <p:txBody>
          <a:bodyPr>
            <a:normAutofit/>
          </a:bodyPr>
          <a:lstStyle/>
          <a:p>
            <a:pPr algn="just" eaLnBrk="1" hangingPunct="1">
              <a:buFont typeface="Arial" pitchFamily="34" charset="0"/>
              <a:buBlip>
                <a:blip r:embed="rId2"/>
              </a:buBlip>
            </a:pPr>
            <a:endParaRPr lang="en-US" sz="1400" b="1" smtClean="0"/>
          </a:p>
          <a:p>
            <a:pPr algn="just" eaLnBrk="1" hangingPunct="1">
              <a:buFont typeface="Arial" pitchFamily="34" charset="0"/>
              <a:buBlip>
                <a:blip r:embed="rId2"/>
              </a:buBlip>
            </a:pPr>
            <a:r>
              <a:rPr lang="en-US" altLang="en-US" sz="1600" smtClean="0">
                <a:solidFill>
                  <a:srgbClr val="0070C0"/>
                </a:solidFill>
              </a:rPr>
              <a:t>‘’</a:t>
            </a:r>
            <a:r>
              <a:rPr lang="el-GR" altLang="ja-JP" sz="1600" b="1" i="1" smtClean="0">
                <a:solidFill>
                  <a:srgbClr val="0070C0"/>
                </a:solidFill>
              </a:rPr>
              <a:t>The inclusion clauses</a:t>
            </a:r>
            <a:r>
              <a:rPr lang="en-US" altLang="en-US" sz="1600" b="1" i="1" smtClean="0">
                <a:solidFill>
                  <a:srgbClr val="0070C0"/>
                </a:solidFill>
              </a:rPr>
              <a:t>’’</a:t>
            </a:r>
            <a:r>
              <a:rPr lang="el-GR" altLang="ja-JP" sz="1600" b="1" i="1" smtClean="0">
                <a:solidFill>
                  <a:srgbClr val="0070C0"/>
                </a:solidFill>
              </a:rPr>
              <a:t> </a:t>
            </a:r>
            <a:r>
              <a:rPr lang="el-GR" altLang="ja-JP" sz="1600" smtClean="0"/>
              <a:t>define the criteria that a person must satisfy in order to be a refugee. They form the positive basis upon which the determination of refugee status is made.</a:t>
            </a:r>
            <a:endParaRPr lang="en-US" altLang="ja-JP" sz="1600" smtClean="0"/>
          </a:p>
          <a:p>
            <a:pPr algn="just" eaLnBrk="1" hangingPunct="1">
              <a:buFont typeface="Arial" pitchFamily="34" charset="0"/>
              <a:buNone/>
            </a:pPr>
            <a:endParaRPr lang="en-US" sz="1600" smtClean="0"/>
          </a:p>
          <a:p>
            <a:pPr algn="just" eaLnBrk="1" hangingPunct="1">
              <a:buFont typeface="Arial" pitchFamily="34" charset="0"/>
              <a:buBlip>
                <a:blip r:embed="rId2"/>
              </a:buBlip>
            </a:pPr>
            <a:r>
              <a:rPr lang="en-US" altLang="en-US" sz="1600" smtClean="0">
                <a:solidFill>
                  <a:srgbClr val="0070C0"/>
                </a:solidFill>
              </a:rPr>
              <a:t>‘’</a:t>
            </a:r>
            <a:r>
              <a:rPr lang="en-US" altLang="ja-JP" sz="1600" b="1" i="1" smtClean="0">
                <a:solidFill>
                  <a:srgbClr val="0070C0"/>
                </a:solidFill>
              </a:rPr>
              <a:t>The so-called cessation and exclusion clauses</a:t>
            </a:r>
            <a:r>
              <a:rPr lang="en-US" altLang="en-US" sz="1600" b="1" i="1" smtClean="0">
                <a:solidFill>
                  <a:srgbClr val="0070C0"/>
                </a:solidFill>
              </a:rPr>
              <a:t>’’</a:t>
            </a:r>
            <a:r>
              <a:rPr lang="en-US" altLang="ja-JP" sz="1600" smtClean="0">
                <a:solidFill>
                  <a:srgbClr val="0070C0"/>
                </a:solidFill>
              </a:rPr>
              <a:t> </a:t>
            </a:r>
            <a:r>
              <a:rPr lang="en-US" altLang="ja-JP" sz="1600" smtClean="0"/>
              <a:t>have a negative significance; the former indicate the conditions under which a refugee ceases to be a refugee and the latter enumerate the circumstances in which a person is excluded from the application of the 1951 Convention although meeting the positive criteria of the inclusion clauses.</a:t>
            </a:r>
            <a:r>
              <a:rPr lang="el-GR" altLang="ja-JP" sz="1600" smtClean="0"/>
              <a:t> </a:t>
            </a:r>
            <a:endParaRPr lang="en-US" sz="1600" smtClean="0"/>
          </a:p>
        </p:txBody>
      </p:sp>
      <p:pic>
        <p:nvPicPr>
          <p:cNvPr id="35843" name="3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161925" y="1104900"/>
            <a:ext cx="8229600" cy="523875"/>
          </a:xfrm>
        </p:spPr>
        <p:txBody>
          <a:bodyPr/>
          <a:lstStyle/>
          <a:p>
            <a:pPr eaLnBrk="1" hangingPunct="1"/>
            <a:r>
              <a:rPr lang="en-US" sz="2000" b="1" u="sng" dirty="0" smtClean="0"/>
              <a:t>A. The status of refugee – inclusion clauses</a:t>
            </a:r>
            <a:r>
              <a:rPr lang="el-GR" sz="2000" dirty="0" smtClean="0"/>
              <a:t/>
            </a:r>
            <a:br>
              <a:rPr lang="el-GR" sz="2000" dirty="0" smtClean="0"/>
            </a:br>
            <a:r>
              <a:rPr lang="el-GR" sz="2000" dirty="0" smtClean="0"/>
              <a:t/>
            </a:r>
            <a:br>
              <a:rPr lang="el-GR" sz="2000" dirty="0" smtClean="0"/>
            </a:br>
            <a:endParaRPr lang="en-US" sz="2000" dirty="0" smtClean="0"/>
          </a:p>
        </p:txBody>
      </p:sp>
      <p:sp>
        <p:nvSpPr>
          <p:cNvPr id="3" name="Content Placeholder 2"/>
          <p:cNvSpPr>
            <a:spLocks noGrp="1"/>
          </p:cNvSpPr>
          <p:nvPr>
            <p:ph idx="1"/>
          </p:nvPr>
        </p:nvSpPr>
        <p:spPr>
          <a:xfrm>
            <a:off x="161925" y="1628775"/>
            <a:ext cx="8229600" cy="2800350"/>
          </a:xfrm>
        </p:spPr>
        <p:txBody>
          <a:bodyPr rtlCol="0">
            <a:normAutofit/>
          </a:bodyPr>
          <a:lstStyle/>
          <a:p>
            <a:pPr marL="0" indent="0" eaLnBrk="1" fontAlgn="auto" hangingPunct="1">
              <a:spcAft>
                <a:spcPts val="0"/>
              </a:spcAft>
              <a:buFont typeface="Arial"/>
              <a:buNone/>
              <a:defRPr/>
            </a:pPr>
            <a:r>
              <a:rPr lang="en-US" sz="1600" b="1" dirty="0">
                <a:ea typeface="+mn-ea"/>
                <a:cs typeface="+mn-cs"/>
              </a:rPr>
              <a:t>1</a:t>
            </a:r>
            <a:r>
              <a:rPr lang="en-US" sz="1600" b="1" dirty="0" smtClean="0">
                <a:ea typeface="+mn-ea"/>
                <a:cs typeface="+mn-cs"/>
              </a:rPr>
              <a:t>. The status of refugee according to 1951 Convention:</a:t>
            </a:r>
            <a:endParaRPr lang="el-GR" sz="1600" dirty="0" smtClean="0">
              <a:ea typeface="+mn-ea"/>
              <a:cs typeface="+mn-cs"/>
            </a:endParaRPr>
          </a:p>
          <a:p>
            <a:pPr eaLnBrk="1" fontAlgn="auto" hangingPunct="1">
              <a:spcAft>
                <a:spcPts val="0"/>
              </a:spcAft>
              <a:buFont typeface="Arial"/>
              <a:buBlip>
                <a:blip r:embed="rId2"/>
              </a:buBlip>
              <a:defRPr/>
            </a:pPr>
            <a:endParaRPr lang="el-GR" sz="1600" dirty="0" smtClean="0">
              <a:ea typeface="+mn-ea"/>
              <a:cs typeface="+mn-cs"/>
            </a:endParaRPr>
          </a:p>
          <a:p>
            <a:pPr algn="just" eaLnBrk="1" fontAlgn="auto" hangingPunct="1">
              <a:spcAft>
                <a:spcPts val="0"/>
              </a:spcAft>
              <a:buFont typeface="Arial"/>
              <a:buBlip>
                <a:blip r:embed="rId2"/>
              </a:buBlip>
              <a:defRPr/>
            </a:pPr>
            <a:r>
              <a:rPr lang="el-GR" sz="1600" dirty="0" smtClean="0">
                <a:ea typeface="+mn-ea"/>
                <a:cs typeface="+mn-cs"/>
              </a:rPr>
              <a:t>A person is a </a:t>
            </a:r>
            <a:r>
              <a:rPr lang="el-GR" sz="1600" b="1" i="1" u="sng" dirty="0" smtClean="0">
                <a:solidFill>
                  <a:srgbClr val="0070C0"/>
                </a:solidFill>
                <a:ea typeface="+mn-ea"/>
                <a:cs typeface="+mn-cs"/>
              </a:rPr>
              <a:t>refugee</a:t>
            </a:r>
            <a:r>
              <a:rPr lang="el-GR" sz="1600" dirty="0" smtClean="0">
                <a:ea typeface="+mn-ea"/>
                <a:cs typeface="+mn-cs"/>
              </a:rPr>
              <a:t> within the meaning of the 1951 Convention as soon as he/she fulfils the criteria contained in the definition of article 1a(1) and 1a(2) of the Convention of </a:t>
            </a:r>
            <a:r>
              <a:rPr lang="en-US" sz="1600" dirty="0" smtClean="0">
                <a:ea typeface="+mn-ea"/>
                <a:cs typeface="+mn-cs"/>
              </a:rPr>
              <a:t>U</a:t>
            </a:r>
            <a:r>
              <a:rPr lang="el-GR" sz="1600" dirty="0" smtClean="0">
                <a:ea typeface="+mn-ea"/>
                <a:cs typeface="+mn-cs"/>
              </a:rPr>
              <a:t>nited Nations 1951. </a:t>
            </a:r>
            <a:endParaRPr lang="en-US" sz="1600" dirty="0" smtClean="0">
              <a:ea typeface="+mn-ea"/>
              <a:cs typeface="+mn-cs"/>
            </a:endParaRPr>
          </a:p>
          <a:p>
            <a:pPr algn="just" eaLnBrk="1" fontAlgn="auto" hangingPunct="1">
              <a:spcAft>
                <a:spcPts val="0"/>
              </a:spcAft>
              <a:buFont typeface="Arial"/>
              <a:buBlip>
                <a:blip r:embed="rId2"/>
              </a:buBlip>
              <a:defRPr/>
            </a:pPr>
            <a:endParaRPr lang="el-GR" sz="1600" dirty="0" smtClean="0">
              <a:ea typeface="+mn-ea"/>
              <a:cs typeface="+mn-cs"/>
            </a:endParaRPr>
          </a:p>
          <a:p>
            <a:pPr algn="just" eaLnBrk="1" fontAlgn="auto" hangingPunct="1">
              <a:spcAft>
                <a:spcPts val="0"/>
              </a:spcAft>
              <a:buFont typeface="Arial"/>
              <a:buBlip>
                <a:blip r:embed="rId2"/>
              </a:buBlip>
              <a:defRPr/>
            </a:pPr>
            <a:r>
              <a:rPr lang="el-GR" sz="1600" i="1" dirty="0" smtClean="0">
                <a:ea typeface="+mn-ea"/>
                <a:cs typeface="+mn-cs"/>
              </a:rPr>
              <a:t>Recognition of his</a:t>
            </a:r>
            <a:r>
              <a:rPr lang="en-US" sz="1600" i="1" dirty="0" smtClean="0">
                <a:ea typeface="+mn-ea"/>
                <a:cs typeface="+mn-cs"/>
              </a:rPr>
              <a:t>/her</a:t>
            </a:r>
            <a:r>
              <a:rPr lang="el-GR" sz="1600" i="1" dirty="0" smtClean="0">
                <a:ea typeface="+mn-ea"/>
                <a:cs typeface="+mn-cs"/>
              </a:rPr>
              <a:t> </a:t>
            </a:r>
            <a:r>
              <a:rPr lang="el-GR" sz="1600" b="1" i="1" dirty="0" smtClean="0">
                <a:solidFill>
                  <a:srgbClr val="0070C0"/>
                </a:solidFill>
                <a:ea typeface="+mn-ea"/>
                <a:cs typeface="+mn-cs"/>
              </a:rPr>
              <a:t>refugee status </a:t>
            </a:r>
            <a:r>
              <a:rPr lang="el-GR" sz="1600" dirty="0" smtClean="0">
                <a:ea typeface="+mn-ea"/>
                <a:cs typeface="+mn-cs"/>
              </a:rPr>
              <a:t>does not therefore make him</a:t>
            </a:r>
            <a:r>
              <a:rPr lang="en-US" sz="1600" dirty="0" smtClean="0">
                <a:ea typeface="+mn-ea"/>
                <a:cs typeface="+mn-cs"/>
              </a:rPr>
              <a:t>/her</a:t>
            </a:r>
            <a:r>
              <a:rPr lang="el-GR" sz="1600" dirty="0" smtClean="0">
                <a:ea typeface="+mn-ea"/>
                <a:cs typeface="+mn-cs"/>
              </a:rPr>
              <a:t> a refugee but declares him/</a:t>
            </a:r>
            <a:r>
              <a:rPr lang="en-US" sz="1600" dirty="0" smtClean="0">
                <a:ea typeface="+mn-ea"/>
                <a:cs typeface="+mn-cs"/>
              </a:rPr>
              <a:t>her</a:t>
            </a:r>
            <a:r>
              <a:rPr lang="el-GR" sz="1600" dirty="0" smtClean="0">
                <a:ea typeface="+mn-ea"/>
                <a:cs typeface="+mn-cs"/>
              </a:rPr>
              <a:t> to be one. </a:t>
            </a:r>
            <a:r>
              <a:rPr lang="el-GR" sz="1600" b="1" dirty="0" smtClean="0">
                <a:ea typeface="+mn-ea"/>
                <a:cs typeface="+mn-cs"/>
              </a:rPr>
              <a:t>A person does not become a refugee because of recognition, but is recognized because he/she is a refugee.  </a:t>
            </a:r>
          </a:p>
          <a:p>
            <a:pPr eaLnBrk="1" fontAlgn="auto" hangingPunct="1">
              <a:spcAft>
                <a:spcPts val="0"/>
              </a:spcAft>
              <a:buFont typeface="Arial"/>
              <a:buNone/>
              <a:defRPr/>
            </a:pPr>
            <a:endParaRPr lang="en-US" sz="1600" dirty="0">
              <a:ea typeface="+mn-ea"/>
              <a:cs typeface="+mn-cs"/>
            </a:endParaRPr>
          </a:p>
        </p:txBody>
      </p:sp>
      <p:pic>
        <p:nvPicPr>
          <p:cNvPr id="36867" name="3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609600" y="723900"/>
            <a:ext cx="7515225" cy="857250"/>
          </a:xfrm>
        </p:spPr>
        <p:txBody>
          <a:bodyPr/>
          <a:lstStyle/>
          <a:p>
            <a:pPr eaLnBrk="1" hangingPunct="1"/>
            <a:r>
              <a:rPr lang="en-US" sz="2000" b="1" smtClean="0"/>
              <a:t>According to the 1951 Convention of United Nations: </a:t>
            </a:r>
            <a:r>
              <a:rPr lang="el-GR" sz="2000" smtClean="0"/>
              <a:t/>
            </a:r>
            <a:br>
              <a:rPr lang="el-GR" sz="2000" smtClean="0"/>
            </a:br>
            <a:r>
              <a:rPr lang="en-US" sz="2000" smtClean="0"/>
              <a:t>Article 1 a (1) of the 1951: </a:t>
            </a:r>
            <a:r>
              <a:rPr lang="el-GR" sz="2000" smtClean="0"/>
              <a:t/>
            </a:r>
            <a:br>
              <a:rPr lang="el-GR" sz="2000" smtClean="0"/>
            </a:br>
            <a:endParaRPr lang="en-US" sz="2000" smtClean="0"/>
          </a:p>
        </p:txBody>
      </p:sp>
      <p:sp>
        <p:nvSpPr>
          <p:cNvPr id="37890" name="Content Placeholder 2"/>
          <p:cNvSpPr>
            <a:spLocks noGrp="1"/>
          </p:cNvSpPr>
          <p:nvPr>
            <p:ph idx="1"/>
          </p:nvPr>
        </p:nvSpPr>
        <p:spPr>
          <a:xfrm>
            <a:off x="276225" y="1600200"/>
            <a:ext cx="7905750" cy="4525963"/>
          </a:xfrm>
        </p:spPr>
        <p:txBody>
          <a:bodyPr/>
          <a:lstStyle/>
          <a:p>
            <a:pPr algn="just" eaLnBrk="1" hangingPunct="1">
              <a:buFont typeface="Arial" pitchFamily="34" charset="0"/>
              <a:buNone/>
            </a:pPr>
            <a:r>
              <a:rPr lang="en-US" sz="1600" b="1" smtClean="0"/>
              <a:t>«</a:t>
            </a:r>
            <a:r>
              <a:rPr lang="en-US" sz="1600" i="1" smtClean="0"/>
              <a:t>For the purposes of the present Convention, the term </a:t>
            </a:r>
            <a:r>
              <a:rPr lang="en-US" altLang="en-US" sz="1600" i="1" smtClean="0"/>
              <a:t>‘’</a:t>
            </a:r>
            <a:r>
              <a:rPr lang="en-US" sz="1600" i="1" smtClean="0"/>
              <a:t>refugee</a:t>
            </a:r>
            <a:r>
              <a:rPr lang="en-US" altLang="en-US" sz="1600" i="1" smtClean="0"/>
              <a:t>’’</a:t>
            </a:r>
            <a:r>
              <a:rPr lang="en-US" sz="1600" i="1" smtClean="0"/>
              <a:t> shall apply to any person who: </a:t>
            </a:r>
          </a:p>
          <a:p>
            <a:pPr algn="just" eaLnBrk="1" hangingPunct="1">
              <a:buFont typeface="Arial" pitchFamily="34" charset="0"/>
              <a:buNone/>
            </a:pPr>
            <a:endParaRPr lang="en-US" sz="1600" b="1" i="1" smtClean="0"/>
          </a:p>
          <a:p>
            <a:pPr algn="just" eaLnBrk="1" hangingPunct="1">
              <a:buFont typeface="Arial" pitchFamily="34" charset="0"/>
              <a:buNone/>
            </a:pPr>
            <a:r>
              <a:rPr lang="en-US" sz="1600" b="1" smtClean="0">
                <a:solidFill>
                  <a:srgbClr val="0070C0"/>
                </a:solidFill>
              </a:rPr>
              <a:t>(1) </a:t>
            </a:r>
            <a:r>
              <a:rPr lang="en-US" sz="1600" i="1" smtClean="0"/>
              <a:t>Has been considered a refugee under the arrangements of 12 May 1926 and 30 June 1928 or under the Conventions of 28 October 1933 and 10 February 1938, the Protocol of 14 September 1939 or the Constitution of the international Refugee Organization; Decisions of non-eligibility taken by the International Refugee Organization during the period of its activities shall not prevent the status of refugees being accorded to persons who fulfill the conditions of paragraph 2 of this section</a:t>
            </a:r>
            <a:r>
              <a:rPr lang="en-US" sz="1600" smtClean="0"/>
              <a:t>». </a:t>
            </a:r>
          </a:p>
          <a:p>
            <a:pPr algn="just" eaLnBrk="1" hangingPunct="1">
              <a:buFont typeface="Arial" pitchFamily="34" charset="0"/>
              <a:buNone/>
            </a:pPr>
            <a:endParaRPr lang="en-US" sz="1600" smtClean="0"/>
          </a:p>
          <a:p>
            <a:pPr algn="just" eaLnBrk="1" hangingPunct="1">
              <a:buFont typeface="Arial" pitchFamily="34" charset="0"/>
              <a:buNone/>
            </a:pPr>
            <a:r>
              <a:rPr lang="en-US" sz="1600" b="1" smtClean="0">
                <a:solidFill>
                  <a:srgbClr val="0070C0"/>
                </a:solidFill>
              </a:rPr>
              <a:t>(2)</a:t>
            </a:r>
            <a:r>
              <a:rPr lang="en-US" sz="1600" b="1" i="1" smtClean="0">
                <a:solidFill>
                  <a:srgbClr val="0070C0"/>
                </a:solidFill>
              </a:rPr>
              <a:t> </a:t>
            </a:r>
            <a:r>
              <a:rPr lang="en-US" sz="1600" i="1" smtClean="0"/>
              <a:t>«as a result of events occurring before 1 January 1951 and owing to well founded fear of being persecuted for reasons of race, religion, nationality, membership of a particular social group or political opinion, is outside the country of his nationality and is unable or, owing to such fear, is unwilling to avail himself of the protection of that country; or who, not having a nationality and being outside the country of his former habitual residence as a result of such events, is unable or, owing to such fear, is unwilling to return to it.</a:t>
            </a:r>
            <a:r>
              <a:rPr lang="en-US" sz="1600" b="1" i="1" smtClean="0"/>
              <a:t>»</a:t>
            </a:r>
            <a:endParaRPr lang="en-US" sz="1600" smtClean="0"/>
          </a:p>
          <a:p>
            <a:pPr eaLnBrk="1" hangingPunct="1">
              <a:buFont typeface="Arial" pitchFamily="34" charset="0"/>
              <a:buNone/>
            </a:pPr>
            <a:endParaRPr lang="en-US" sz="1600" smtClean="0"/>
          </a:p>
        </p:txBody>
      </p:sp>
      <p:pic>
        <p:nvPicPr>
          <p:cNvPr id="37891" name="4 - Εικόνα" descr="Εικόνα2.png"/>
          <p:cNvPicPr>
            <a:picLocks noChangeAspect="1"/>
          </p:cNvPicPr>
          <p:nvPr/>
        </p:nvPicPr>
        <p:blipFill>
          <a:blip r:embed="rId2"/>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628650" y="457200"/>
            <a:ext cx="7629525" cy="1019175"/>
          </a:xfrm>
        </p:spPr>
        <p:txBody>
          <a:bodyPr/>
          <a:lstStyle/>
          <a:p>
            <a:pPr eaLnBrk="1" hangingPunct="1"/>
            <a:r>
              <a:rPr lang="en-US" sz="2000" b="1" u="sng" dirty="0" smtClean="0"/>
              <a:t/>
            </a:r>
            <a:br>
              <a:rPr lang="en-US" sz="2000" b="1" u="sng" dirty="0" smtClean="0"/>
            </a:br>
            <a:r>
              <a:rPr lang="el-GR" sz="2000" b="1" u="sng" dirty="0" smtClean="0"/>
              <a:t>The criteria for the determination of refugee status</a:t>
            </a:r>
            <a:r>
              <a:rPr lang="el-GR" sz="2000" dirty="0" smtClean="0"/>
              <a:t/>
            </a:r>
            <a:br>
              <a:rPr lang="el-GR" sz="2000" dirty="0" smtClean="0"/>
            </a:br>
            <a:endParaRPr lang="en-US" sz="2000" dirty="0" smtClean="0"/>
          </a:p>
        </p:txBody>
      </p:sp>
      <p:sp>
        <p:nvSpPr>
          <p:cNvPr id="3" name="Content Placeholder 2"/>
          <p:cNvSpPr>
            <a:spLocks noGrp="1"/>
          </p:cNvSpPr>
          <p:nvPr>
            <p:ph idx="1"/>
          </p:nvPr>
        </p:nvSpPr>
        <p:spPr>
          <a:xfrm>
            <a:off x="457200" y="1600200"/>
            <a:ext cx="7800975" cy="2867025"/>
          </a:xfrm>
        </p:spPr>
        <p:txBody>
          <a:bodyPr>
            <a:normAutofit/>
          </a:bodyPr>
          <a:lstStyle/>
          <a:p>
            <a:pPr marL="0" indent="0" algn="just" eaLnBrk="1" hangingPunct="1">
              <a:buFont typeface="Arial" pitchFamily="34" charset="0"/>
              <a:buBlip>
                <a:blip r:embed="rId2"/>
              </a:buBlip>
            </a:pPr>
            <a:r>
              <a:rPr lang="en-US" sz="1900" b="1" smtClean="0"/>
              <a:t>  </a:t>
            </a:r>
            <a:r>
              <a:rPr lang="en-US" sz="1900" b="1" smtClean="0">
                <a:solidFill>
                  <a:srgbClr val="0070C0"/>
                </a:solidFill>
              </a:rPr>
              <a:t>E</a:t>
            </a:r>
            <a:r>
              <a:rPr lang="el-GR" sz="1900" b="1" smtClean="0">
                <a:solidFill>
                  <a:srgbClr val="0070C0"/>
                </a:solidFill>
              </a:rPr>
              <a:t>xistence of «Events»: </a:t>
            </a:r>
            <a:r>
              <a:rPr lang="el-GR" altLang="en-US" sz="1900" smtClean="0"/>
              <a:t>“</a:t>
            </a:r>
            <a:r>
              <a:rPr lang="el-GR" sz="1900" smtClean="0"/>
              <a:t>happenings of major importance involving territorial or profound political changes as well as systematic programmes of persecution which are after-effects of earlier changes</a:t>
            </a:r>
            <a:r>
              <a:rPr lang="el-GR" altLang="en-US" sz="1900" smtClean="0"/>
              <a:t>”</a:t>
            </a:r>
            <a:r>
              <a:rPr lang="el-GR" sz="1900" smtClean="0"/>
              <a:t>. </a:t>
            </a:r>
            <a:endParaRPr lang="en-US" sz="1900" smtClean="0"/>
          </a:p>
          <a:p>
            <a:pPr marL="0" indent="0" algn="just" eaLnBrk="1" hangingPunct="1">
              <a:buFont typeface="Arial" pitchFamily="34" charset="0"/>
              <a:buBlip>
                <a:blip r:embed="rId2"/>
              </a:buBlip>
            </a:pPr>
            <a:endParaRPr lang="el-GR" sz="1900" smtClean="0"/>
          </a:p>
          <a:p>
            <a:pPr marL="0" indent="0" algn="just" eaLnBrk="1" hangingPunct="1">
              <a:buFont typeface="Arial" pitchFamily="34" charset="0"/>
              <a:buBlip>
                <a:blip r:embed="rId2"/>
              </a:buBlip>
            </a:pPr>
            <a:r>
              <a:rPr lang="en-US" sz="1900" smtClean="0"/>
              <a:t>  </a:t>
            </a:r>
            <a:r>
              <a:rPr lang="el-GR" sz="1900" b="1" smtClean="0">
                <a:solidFill>
                  <a:srgbClr val="0070C0"/>
                </a:solidFill>
              </a:rPr>
              <a:t>Existence of well founded fear</a:t>
            </a:r>
            <a:r>
              <a:rPr lang="el-GR" sz="1900" b="1" i="1" smtClean="0">
                <a:solidFill>
                  <a:srgbClr val="0070C0"/>
                </a:solidFill>
              </a:rPr>
              <a:t>: </a:t>
            </a:r>
            <a:r>
              <a:rPr lang="el-GR" sz="1900" smtClean="0"/>
              <a:t>it contains an objective and subjective element. The objective element is defined as </a:t>
            </a:r>
            <a:r>
              <a:rPr lang="el-GR" altLang="en-US" sz="1900" smtClean="0"/>
              <a:t>“</a:t>
            </a:r>
            <a:r>
              <a:rPr lang="el-GR" sz="1900" smtClean="0"/>
              <a:t>owing to well</a:t>
            </a:r>
            <a:r>
              <a:rPr lang="en-US" sz="1900" smtClean="0"/>
              <a:t> </a:t>
            </a:r>
            <a:r>
              <a:rPr lang="el-GR" sz="1900" smtClean="0"/>
              <a:t>- founded fear of being persecuted</a:t>
            </a:r>
            <a:r>
              <a:rPr lang="el-GR" altLang="en-US" sz="1900" smtClean="0"/>
              <a:t>”</a:t>
            </a:r>
            <a:r>
              <a:rPr lang="el-GR" sz="1900" smtClean="0"/>
              <a:t>, the subjective element is an assessment of credibility is indispensable where the case is not suficiently clear from the facts on record. </a:t>
            </a:r>
          </a:p>
        </p:txBody>
      </p:sp>
      <p:pic>
        <p:nvPicPr>
          <p:cNvPr id="38915" name="3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966788"/>
            <a:ext cx="4076700" cy="581025"/>
          </a:xfrm>
        </p:spPr>
        <p:txBody>
          <a:bodyPr rtlCol="0">
            <a:normAutofit fontScale="90000"/>
          </a:bodyPr>
          <a:lstStyle/>
          <a:p>
            <a:pPr algn="l" eaLnBrk="1" fontAlgn="auto" hangingPunct="1">
              <a:spcAft>
                <a:spcPts val="0"/>
              </a:spcAft>
              <a:defRPr/>
            </a:pPr>
            <a:r>
              <a:rPr lang="en-US" b="1" i="1" dirty="0" smtClean="0">
                <a:solidFill>
                  <a:schemeClr val="accent5">
                    <a:lumMod val="50000"/>
                  </a:schemeClr>
                </a:solidFill>
                <a:ea typeface="+mj-ea"/>
                <a:cs typeface="+mj-cs"/>
              </a:rPr>
              <a:t/>
            </a:r>
            <a:br>
              <a:rPr lang="en-US" b="1" i="1" dirty="0" smtClean="0">
                <a:solidFill>
                  <a:schemeClr val="accent5">
                    <a:lumMod val="50000"/>
                  </a:schemeClr>
                </a:solidFill>
                <a:ea typeface="+mj-ea"/>
                <a:cs typeface="+mj-cs"/>
              </a:rPr>
            </a:br>
            <a:r>
              <a:rPr lang="en-US" sz="1600" b="1" i="1" dirty="0" smtClean="0">
                <a:solidFill>
                  <a:schemeClr val="accent5">
                    <a:lumMod val="50000"/>
                  </a:schemeClr>
                </a:solidFill>
                <a:ea typeface="+mj-ea"/>
                <a:cs typeface="+mj-cs"/>
              </a:rPr>
              <a:t>2. Further explanation of the criteria:</a:t>
            </a:r>
            <a:br>
              <a:rPr lang="en-US" sz="1600" b="1" i="1" dirty="0" smtClean="0">
                <a:solidFill>
                  <a:schemeClr val="accent5">
                    <a:lumMod val="50000"/>
                  </a:schemeClr>
                </a:solidFill>
                <a:ea typeface="+mj-ea"/>
                <a:cs typeface="+mj-cs"/>
              </a:rPr>
            </a:br>
            <a:r>
              <a:rPr lang="el-GR" sz="2700" dirty="0" smtClean="0">
                <a:solidFill>
                  <a:schemeClr val="accent5">
                    <a:lumMod val="50000"/>
                  </a:schemeClr>
                </a:solidFill>
                <a:ea typeface="+mj-ea"/>
                <a:cs typeface="+mj-cs"/>
              </a:rPr>
              <a:t/>
            </a:r>
            <a:br>
              <a:rPr lang="el-GR" sz="2700" dirty="0" smtClean="0">
                <a:solidFill>
                  <a:schemeClr val="accent5">
                    <a:lumMod val="50000"/>
                  </a:schemeClr>
                </a:solidFill>
                <a:ea typeface="+mj-ea"/>
                <a:cs typeface="+mj-cs"/>
              </a:rPr>
            </a:br>
            <a:endParaRPr lang="en-US" sz="2700" dirty="0">
              <a:solidFill>
                <a:schemeClr val="accent5">
                  <a:lumMod val="50000"/>
                </a:schemeClr>
              </a:solidFill>
              <a:ea typeface="+mj-ea"/>
              <a:cs typeface="+mj-cs"/>
            </a:endParaRPr>
          </a:p>
        </p:txBody>
      </p:sp>
      <p:sp>
        <p:nvSpPr>
          <p:cNvPr id="3" name="Content Placeholder 2"/>
          <p:cNvSpPr>
            <a:spLocks noGrp="1"/>
          </p:cNvSpPr>
          <p:nvPr>
            <p:ph idx="1"/>
          </p:nvPr>
        </p:nvSpPr>
        <p:spPr>
          <a:xfrm>
            <a:off x="285750" y="1257300"/>
            <a:ext cx="7762875" cy="4419600"/>
          </a:xfrm>
        </p:spPr>
        <p:txBody>
          <a:bodyPr>
            <a:noAutofit/>
          </a:bodyPr>
          <a:lstStyle/>
          <a:p>
            <a:pPr marL="0" indent="0" algn="just" eaLnBrk="1" hangingPunct="1">
              <a:buFont typeface="Arial" pitchFamily="34" charset="0"/>
              <a:buNone/>
            </a:pPr>
            <a:endParaRPr lang="en-US" sz="1600" smtClean="0"/>
          </a:p>
          <a:p>
            <a:pPr marL="0" indent="0" algn="just" eaLnBrk="1" hangingPunct="1">
              <a:buFont typeface="Arial" pitchFamily="34" charset="0"/>
              <a:buBlip>
                <a:blip r:embed="rId2"/>
              </a:buBlip>
            </a:pPr>
            <a:r>
              <a:rPr lang="en-US" sz="1600" smtClean="0"/>
              <a:t> </a:t>
            </a:r>
            <a:r>
              <a:rPr lang="el-GR" sz="1600" smtClean="0"/>
              <a:t>It will be necessary to take into account the </a:t>
            </a:r>
            <a:r>
              <a:rPr lang="el-GR" sz="1600" b="1" i="1" smtClean="0">
                <a:solidFill>
                  <a:srgbClr val="0070C0"/>
                </a:solidFill>
              </a:rPr>
              <a:t>personal and family background</a:t>
            </a:r>
            <a:r>
              <a:rPr lang="el-GR" sz="1600" smtClean="0"/>
              <a:t> of the applicant, his</a:t>
            </a:r>
            <a:r>
              <a:rPr lang="en-US" sz="1600" smtClean="0"/>
              <a:t>/her</a:t>
            </a:r>
            <a:r>
              <a:rPr lang="el-GR" sz="1600" smtClean="0"/>
              <a:t> membership of a particular racial, religious, national, social or political group, his</a:t>
            </a:r>
            <a:r>
              <a:rPr lang="en-US" sz="1600" smtClean="0"/>
              <a:t>/her</a:t>
            </a:r>
            <a:r>
              <a:rPr lang="el-GR" sz="1600" smtClean="0"/>
              <a:t> own interpretation of his</a:t>
            </a:r>
            <a:r>
              <a:rPr lang="en-US" sz="1600" smtClean="0"/>
              <a:t>/her</a:t>
            </a:r>
            <a:r>
              <a:rPr lang="el-GR" sz="1600" smtClean="0"/>
              <a:t> situation, and his</a:t>
            </a:r>
            <a:r>
              <a:rPr lang="en-US" sz="1600" smtClean="0"/>
              <a:t>/her</a:t>
            </a:r>
            <a:r>
              <a:rPr lang="el-GR" sz="1600" smtClean="0"/>
              <a:t> personal experiences – in other words, everything that may serve to indicate that the predominant motive for his application is fear.</a:t>
            </a:r>
            <a:endParaRPr lang="en-US" sz="1600" smtClean="0"/>
          </a:p>
          <a:p>
            <a:pPr marL="0" indent="0" algn="just" eaLnBrk="1" hangingPunct="1">
              <a:buFont typeface="Arial" pitchFamily="34" charset="0"/>
              <a:buBlip>
                <a:blip r:embed="rId2"/>
              </a:buBlip>
            </a:pPr>
            <a:r>
              <a:rPr lang="en-US" sz="1600" smtClean="0"/>
              <a:t>T</a:t>
            </a:r>
            <a:r>
              <a:rPr lang="el-GR" sz="1600" smtClean="0"/>
              <a:t>he </a:t>
            </a:r>
            <a:r>
              <a:rPr lang="el-GR" sz="1600" b="1" smtClean="0">
                <a:solidFill>
                  <a:srgbClr val="0070C0"/>
                </a:solidFill>
              </a:rPr>
              <a:t>applicant</a:t>
            </a:r>
            <a:r>
              <a:rPr lang="el-GR" altLang="en-US" sz="1600" b="1" smtClean="0">
                <a:solidFill>
                  <a:srgbClr val="0070C0"/>
                </a:solidFill>
              </a:rPr>
              <a:t>’</a:t>
            </a:r>
            <a:r>
              <a:rPr lang="el-GR" sz="1600" b="1" smtClean="0">
                <a:solidFill>
                  <a:srgbClr val="0070C0"/>
                </a:solidFill>
              </a:rPr>
              <a:t>s fear </a:t>
            </a:r>
            <a:r>
              <a:rPr lang="el-GR" sz="1600" smtClean="0"/>
              <a:t>should be considered well-founded if he</a:t>
            </a:r>
            <a:r>
              <a:rPr lang="en-US" sz="1600" smtClean="0"/>
              <a:t>/she</a:t>
            </a:r>
            <a:r>
              <a:rPr lang="el-GR" sz="1600" smtClean="0"/>
              <a:t> can establish, to a reasonable degree, that his</a:t>
            </a:r>
            <a:r>
              <a:rPr lang="en-US" sz="1600" smtClean="0"/>
              <a:t>/her</a:t>
            </a:r>
            <a:r>
              <a:rPr lang="el-GR" sz="1600" smtClean="0"/>
              <a:t> continued stay in his country of origin has become intolerable to him</a:t>
            </a:r>
            <a:r>
              <a:rPr lang="en-US" sz="1600" smtClean="0"/>
              <a:t>/her</a:t>
            </a:r>
            <a:r>
              <a:rPr lang="el-GR" sz="1600" smtClean="0"/>
              <a:t> for the reasons stated in the definition, or would for the same reasons be intolerable if he returned there. </a:t>
            </a:r>
            <a:endParaRPr lang="en-US" sz="1600" smtClean="0"/>
          </a:p>
          <a:p>
            <a:pPr marL="0" indent="0" algn="just" eaLnBrk="1" hangingPunct="1">
              <a:buFont typeface="Arial" pitchFamily="34" charset="0"/>
              <a:buBlip>
                <a:blip r:embed="rId2"/>
              </a:buBlip>
            </a:pPr>
            <a:r>
              <a:rPr lang="en-US" sz="1600" b="1" smtClean="0">
                <a:solidFill>
                  <a:srgbClr val="0070C0"/>
                </a:solidFill>
              </a:rPr>
              <a:t>W</a:t>
            </a:r>
            <a:r>
              <a:rPr lang="el-GR" sz="1600" b="1" smtClean="0">
                <a:solidFill>
                  <a:srgbClr val="0070C0"/>
                </a:solidFill>
              </a:rPr>
              <a:t>ell founded fear </a:t>
            </a:r>
            <a:r>
              <a:rPr lang="el-GR" sz="1600" smtClean="0"/>
              <a:t>of being percecuted: within the meaning of a threat to life or freedom on account of race, religion, nationality, political opinion or membership of a particular social group is always persecution. Other serious violations of human rights – for the same reasons – would also constitute persecution.</a:t>
            </a:r>
            <a:endParaRPr lang="en-US" sz="1600" smtClean="0"/>
          </a:p>
          <a:p>
            <a:pPr marL="0" indent="0" algn="just" eaLnBrk="1" hangingPunct="1">
              <a:buFont typeface="Arial" pitchFamily="34" charset="0"/>
              <a:buBlip>
                <a:blip r:embed="rId2"/>
              </a:buBlip>
            </a:pPr>
            <a:r>
              <a:rPr lang="en-US" sz="1600" b="1" smtClean="0">
                <a:solidFill>
                  <a:srgbClr val="0070C0"/>
                </a:solidFill>
              </a:rPr>
              <a:t>D</a:t>
            </a:r>
            <a:r>
              <a:rPr lang="el-GR" sz="1600" b="1" smtClean="0">
                <a:solidFill>
                  <a:srgbClr val="0070C0"/>
                </a:solidFill>
              </a:rPr>
              <a:t>iscrimination: </a:t>
            </a:r>
            <a:r>
              <a:rPr lang="el-GR" sz="1600" smtClean="0"/>
              <a:t>meaning that this would be so if measures of discrimination lead to consequences of a substantially prejudicial nature for the person concerned. </a:t>
            </a:r>
          </a:p>
          <a:p>
            <a:pPr marL="0" indent="0" algn="just" eaLnBrk="1" hangingPunct="1">
              <a:buFont typeface="Arial" pitchFamily="34" charset="0"/>
              <a:buNone/>
            </a:pPr>
            <a:endParaRPr lang="en-US" sz="1600" smtClean="0"/>
          </a:p>
          <a:p>
            <a:pPr marL="0" indent="0" algn="just" eaLnBrk="1" hangingPunct="1">
              <a:buFont typeface="Arial" pitchFamily="34" charset="0"/>
              <a:buNone/>
            </a:pPr>
            <a:endParaRPr lang="en-US" sz="1600" smtClean="0"/>
          </a:p>
          <a:p>
            <a:pPr marL="0" indent="0" algn="just" eaLnBrk="1" hangingPunct="1">
              <a:buFont typeface="Arial" pitchFamily="34" charset="0"/>
              <a:buNone/>
            </a:pPr>
            <a:endParaRPr lang="el-GR" sz="1600" smtClean="0"/>
          </a:p>
          <a:p>
            <a:pPr marL="0" indent="0" eaLnBrk="1" hangingPunct="1">
              <a:buFont typeface="Arial" pitchFamily="34" charset="0"/>
              <a:buNone/>
            </a:pPr>
            <a:endParaRPr lang="en-US" sz="1600" smtClean="0"/>
          </a:p>
        </p:txBody>
      </p:sp>
      <p:pic>
        <p:nvPicPr>
          <p:cNvPr id="39939" name="4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28625" y="1295400"/>
            <a:ext cx="7829550" cy="2895600"/>
          </a:xfrm>
        </p:spPr>
        <p:txBody>
          <a:bodyPr/>
          <a:lstStyle/>
          <a:p>
            <a:pPr algn="l" eaLnBrk="1" hangingPunct="1"/>
            <a:r>
              <a:rPr lang="en-US" sz="1600" smtClean="0"/>
              <a:t/>
            </a:r>
            <a:br>
              <a:rPr lang="en-US" sz="1600" smtClean="0"/>
            </a:br>
            <a:r>
              <a:rPr lang="el-GR" sz="1600" smtClean="0"/>
              <a:t/>
            </a:r>
            <a:br>
              <a:rPr lang="el-GR" sz="1600" smtClean="0"/>
            </a:br>
            <a:r>
              <a:rPr lang="el-GR" sz="1600" smtClean="0"/>
              <a:t/>
            </a:r>
            <a:br>
              <a:rPr lang="el-GR" sz="1600" smtClean="0"/>
            </a:br>
            <a:r>
              <a:rPr lang="en-US" sz="1600" smtClean="0"/>
              <a:t/>
            </a:r>
            <a:br>
              <a:rPr lang="en-US" sz="1600" smtClean="0"/>
            </a:br>
            <a:endParaRPr lang="en-US" sz="1600" smtClean="0"/>
          </a:p>
        </p:txBody>
      </p:sp>
      <p:sp>
        <p:nvSpPr>
          <p:cNvPr id="8" name="7 - TextBox"/>
          <p:cNvSpPr txBox="1"/>
          <p:nvPr/>
        </p:nvSpPr>
        <p:spPr>
          <a:xfrm>
            <a:off x="590550" y="1085850"/>
            <a:ext cx="7553325" cy="2062163"/>
          </a:xfrm>
          <a:prstGeom prst="rect">
            <a:avLst/>
          </a:prstGeom>
          <a:noFill/>
        </p:spPr>
        <p:txBody>
          <a:bodyPr>
            <a:spAutoFit/>
          </a:bodyPr>
          <a:lstStyle/>
          <a:p>
            <a:pPr marL="180975" indent="-180975" algn="just">
              <a:buFontTx/>
              <a:buBlip>
                <a:blip r:embed="rId2"/>
              </a:buBlip>
            </a:pPr>
            <a:r>
              <a:rPr lang="el-GR" sz="1600" b="1"/>
              <a:t> </a:t>
            </a:r>
            <a:r>
              <a:rPr lang="el-GR" sz="1600" b="1">
                <a:solidFill>
                  <a:srgbClr val="0070C0"/>
                </a:solidFill>
              </a:rPr>
              <a:t>Punishement:</a:t>
            </a:r>
            <a:r>
              <a:rPr lang="el-GR" sz="1600"/>
              <a:t> a person guilty of a common law offence may be liable to excessive punishment, which may amount to persecution within the meaning of the denition, furthermore  besides fearing prosecution or punishment for a common law crime, may also have </a:t>
            </a:r>
            <a:r>
              <a:rPr lang="el-GR" altLang="en-US" sz="1600"/>
              <a:t>“</a:t>
            </a:r>
            <a:r>
              <a:rPr lang="el-GR" altLang="ja-JP" sz="1600"/>
              <a:t>well founded fear of persecution</a:t>
            </a:r>
            <a:r>
              <a:rPr lang="el-GR" altLang="en-US" sz="1600"/>
              <a:t>”</a:t>
            </a:r>
            <a:r>
              <a:rPr lang="el-GR" altLang="ja-JP" sz="1600"/>
              <a:t>.</a:t>
            </a:r>
          </a:p>
          <a:p>
            <a:pPr marL="180975" indent="-180975" algn="just"/>
            <a:endParaRPr lang="el-GR" sz="1600"/>
          </a:p>
          <a:p>
            <a:pPr marL="180975" indent="-180975" algn="just">
              <a:buFontTx/>
              <a:buBlip>
                <a:blip r:embed="rId2"/>
              </a:buBlip>
            </a:pPr>
            <a:r>
              <a:rPr lang="el-GR" sz="1600"/>
              <a:t> </a:t>
            </a:r>
            <a:r>
              <a:rPr lang="el-GR" sz="1600" b="1">
                <a:solidFill>
                  <a:srgbClr val="0070C0"/>
                </a:solidFill>
              </a:rPr>
              <a:t>Consequences of unlawful departure or unauthorized stay outside country of origin</a:t>
            </a:r>
            <a:r>
              <a:rPr lang="en-US" sz="1600" b="1">
                <a:solidFill>
                  <a:srgbClr val="0070C0"/>
                </a:solidFill>
              </a:rPr>
              <a:t>:</a:t>
            </a:r>
            <a:r>
              <a:rPr lang="el-GR" sz="1600" b="1">
                <a:solidFill>
                  <a:srgbClr val="0070C0"/>
                </a:solidFill>
              </a:rPr>
              <a:t> </a:t>
            </a:r>
            <a:r>
              <a:rPr lang="el-GR" sz="1600"/>
              <a:t>The legislation of certain states imposes severe penalties on nationals who depart from the country in an unlawful manner or remain abroad without authorization.</a:t>
            </a:r>
          </a:p>
        </p:txBody>
      </p:sp>
      <p:pic>
        <p:nvPicPr>
          <p:cNvPr id="40963" name="8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143000"/>
            <a:ext cx="7762875" cy="5191125"/>
          </a:xfrm>
        </p:spPr>
        <p:txBody>
          <a:bodyPr>
            <a:normAutofit/>
          </a:bodyPr>
          <a:lstStyle/>
          <a:p>
            <a:pPr marL="285750" indent="-285750" algn="just" eaLnBrk="1" hangingPunct="1">
              <a:buFont typeface="Arial" pitchFamily="34" charset="0"/>
              <a:buBlip>
                <a:blip r:embed="rId2"/>
              </a:buBlip>
            </a:pPr>
            <a:r>
              <a:rPr lang="el-GR" altLang="en-US" sz="1600" b="1" smtClean="0">
                <a:solidFill>
                  <a:srgbClr val="0070C0"/>
                </a:solidFill>
              </a:rPr>
              <a:t>“</a:t>
            </a:r>
            <a:r>
              <a:rPr lang="el-GR" sz="1600" b="1" smtClean="0">
                <a:solidFill>
                  <a:srgbClr val="0070C0"/>
                </a:solidFill>
              </a:rPr>
              <a:t>for reasons of race, religion, nationality, membership of a particular social group or political opinion</a:t>
            </a:r>
            <a:r>
              <a:rPr lang="el-GR" altLang="en-US" sz="1600" b="1" smtClean="0">
                <a:solidFill>
                  <a:srgbClr val="0070C0"/>
                </a:solidFill>
              </a:rPr>
              <a:t>”</a:t>
            </a:r>
            <a:r>
              <a:rPr lang="el-GR" sz="1600" b="1" smtClean="0">
                <a:solidFill>
                  <a:srgbClr val="0070C0"/>
                </a:solidFill>
              </a:rPr>
              <a:t> </a:t>
            </a:r>
            <a:r>
              <a:rPr lang="el-GR" sz="1600" smtClean="0"/>
              <a:t>usually there will be more than one element combined in one person, such as: </a:t>
            </a:r>
          </a:p>
          <a:p>
            <a:pPr marL="285750" indent="-285750" algn="just" eaLnBrk="1" hangingPunct="1">
              <a:buFont typeface="Arial" pitchFamily="34" charset="0"/>
              <a:buNone/>
            </a:pPr>
            <a:r>
              <a:rPr lang="el-GR" sz="1600" i="1" smtClean="0"/>
              <a:t>       </a:t>
            </a:r>
            <a:r>
              <a:rPr lang="el-GR" sz="1600" b="1" i="1" smtClean="0">
                <a:solidFill>
                  <a:srgbClr val="FF0000"/>
                </a:solidFill>
              </a:rPr>
              <a:t>*</a:t>
            </a:r>
            <a:r>
              <a:rPr lang="el-GR" sz="1600" i="1" smtClean="0"/>
              <a:t>Race, religion, nationality, membership of a particular social group, political opinion (</a:t>
            </a:r>
            <a:r>
              <a:rPr lang="en-US" sz="1600" i="1" smtClean="0"/>
              <a:t>in the meaning of non tolerable opinions by the government</a:t>
            </a:r>
            <a:r>
              <a:rPr lang="el-GR" sz="1600" i="1" smtClean="0"/>
              <a:t>).</a:t>
            </a:r>
            <a:endParaRPr lang="el-GR" sz="1600" smtClean="0"/>
          </a:p>
          <a:p>
            <a:pPr marL="285750" indent="-285750" algn="just" eaLnBrk="1" hangingPunct="1">
              <a:buFont typeface="Arial" pitchFamily="34" charset="0"/>
              <a:buBlip>
                <a:blip r:embed="rId2"/>
              </a:buBlip>
            </a:pPr>
            <a:r>
              <a:rPr lang="el-GR" altLang="en-US" sz="1600" b="1" smtClean="0">
                <a:solidFill>
                  <a:srgbClr val="0070C0"/>
                </a:solidFill>
              </a:rPr>
              <a:t>“</a:t>
            </a:r>
            <a:r>
              <a:rPr lang="el-GR" sz="1600" b="1" smtClean="0">
                <a:solidFill>
                  <a:srgbClr val="0070C0"/>
                </a:solidFill>
              </a:rPr>
              <a:t>is outside the country of his nationality</a:t>
            </a:r>
            <a:r>
              <a:rPr lang="el-GR" altLang="en-US" sz="1600" b="1" smtClean="0">
                <a:solidFill>
                  <a:srgbClr val="0070C0"/>
                </a:solidFill>
              </a:rPr>
              <a:t>”</a:t>
            </a:r>
            <a:r>
              <a:rPr lang="el-GR" sz="1600" b="1" smtClean="0">
                <a:solidFill>
                  <a:srgbClr val="0070C0"/>
                </a:solidFill>
              </a:rPr>
              <a:t>: </a:t>
            </a:r>
            <a:r>
              <a:rPr lang="el-GR" altLang="en-US" sz="1600" smtClean="0"/>
              <a:t>“</a:t>
            </a:r>
            <a:r>
              <a:rPr lang="el-GR" sz="1600" smtClean="0"/>
              <a:t>nationality</a:t>
            </a:r>
            <a:r>
              <a:rPr lang="el-GR" altLang="en-US" sz="1600" smtClean="0"/>
              <a:t>”</a:t>
            </a:r>
            <a:r>
              <a:rPr lang="el-GR" sz="1600" smtClean="0"/>
              <a:t> refers to </a:t>
            </a:r>
            <a:r>
              <a:rPr lang="el-GR" altLang="en-US" sz="1600" smtClean="0"/>
              <a:t>“</a:t>
            </a:r>
            <a:r>
              <a:rPr lang="el-GR" sz="1600" smtClean="0"/>
              <a:t>citizenship</a:t>
            </a:r>
            <a:r>
              <a:rPr lang="el-GR" altLang="en-US" sz="1600" smtClean="0"/>
              <a:t>”</a:t>
            </a:r>
            <a:r>
              <a:rPr lang="el-GR" sz="1600" smtClean="0"/>
              <a:t>. </a:t>
            </a:r>
            <a:r>
              <a:rPr lang="en-US" sz="1600" smtClean="0"/>
              <a:t>N</a:t>
            </a:r>
            <a:r>
              <a:rPr lang="el-GR" sz="1600" smtClean="0"/>
              <a:t>ationality may be proved by the possession of a national passport or </a:t>
            </a:r>
            <a:r>
              <a:rPr lang="el-GR" altLang="en-US" sz="1600" smtClean="0"/>
              <a:t>“</a:t>
            </a:r>
            <a:r>
              <a:rPr lang="el-GR" sz="1600" smtClean="0"/>
              <a:t>passport of convenience</a:t>
            </a:r>
            <a:r>
              <a:rPr lang="el-GR" altLang="en-US" sz="1600" smtClean="0"/>
              <a:t>”</a:t>
            </a:r>
            <a:r>
              <a:rPr lang="el-GR" sz="1600" smtClean="0"/>
              <a:t>. </a:t>
            </a:r>
          </a:p>
          <a:p>
            <a:pPr marL="285750" indent="-285750" algn="just" eaLnBrk="1" hangingPunct="1">
              <a:buFont typeface="Arial" pitchFamily="34" charset="0"/>
              <a:buBlip>
                <a:blip r:embed="rId2"/>
              </a:buBlip>
            </a:pPr>
            <a:r>
              <a:rPr lang="en-US" sz="1600" b="1" smtClean="0">
                <a:solidFill>
                  <a:srgbClr val="0070C0"/>
                </a:solidFill>
              </a:rPr>
              <a:t>Another category of refugees is </a:t>
            </a:r>
            <a:r>
              <a:rPr lang="el-GR" sz="1600" b="1" i="1" smtClean="0">
                <a:solidFill>
                  <a:srgbClr val="0070C0"/>
                </a:solidFill>
              </a:rPr>
              <a:t>Refugees </a:t>
            </a:r>
            <a:r>
              <a:rPr lang="el-GR" altLang="en-US" sz="1600" b="1" i="1" smtClean="0">
                <a:solidFill>
                  <a:srgbClr val="0070C0"/>
                </a:solidFill>
              </a:rPr>
              <a:t>“</a:t>
            </a:r>
            <a:r>
              <a:rPr lang="el-GR" altLang="ja-JP" sz="1600" b="1" i="1" smtClean="0">
                <a:solidFill>
                  <a:srgbClr val="0070C0"/>
                </a:solidFill>
              </a:rPr>
              <a:t>sur place</a:t>
            </a:r>
            <a:r>
              <a:rPr lang="el-GR" altLang="en-US" sz="1600" b="1" i="1" smtClean="0">
                <a:solidFill>
                  <a:srgbClr val="0070C0"/>
                </a:solidFill>
              </a:rPr>
              <a:t>”</a:t>
            </a:r>
            <a:r>
              <a:rPr lang="el-GR" altLang="ja-JP" sz="1600" b="1" smtClean="0">
                <a:solidFill>
                  <a:srgbClr val="0070C0"/>
                </a:solidFill>
              </a:rPr>
              <a:t>: </a:t>
            </a:r>
            <a:r>
              <a:rPr lang="en-US" altLang="ja-JP" sz="1600" smtClean="0"/>
              <a:t>Refugee </a:t>
            </a:r>
            <a:r>
              <a:rPr lang="en-US" altLang="en-US" sz="1600" smtClean="0"/>
              <a:t>“</a:t>
            </a:r>
            <a:r>
              <a:rPr lang="en-US" altLang="ja-JP" sz="1600" smtClean="0"/>
              <a:t>sur place</a:t>
            </a:r>
            <a:r>
              <a:rPr lang="en-US" altLang="en-US" sz="1600" smtClean="0"/>
              <a:t>”</a:t>
            </a:r>
            <a:r>
              <a:rPr lang="el-GR" altLang="ja-JP" sz="1600" smtClean="0"/>
              <a:t> </a:t>
            </a:r>
            <a:r>
              <a:rPr lang="en-US" altLang="ja-JP" sz="1600" smtClean="0"/>
              <a:t>i</a:t>
            </a:r>
            <a:r>
              <a:rPr lang="el-GR" altLang="ja-JP" sz="1600" smtClean="0"/>
              <a:t>s a person who was not a refugee when he left his country, but who becomes a refugee at a later date. A person becomes a refugee </a:t>
            </a:r>
            <a:r>
              <a:rPr lang="el-GR" altLang="en-US" sz="1600" i="1" smtClean="0"/>
              <a:t>“</a:t>
            </a:r>
            <a:r>
              <a:rPr lang="el-GR" altLang="ja-JP" sz="1600" i="1" smtClean="0"/>
              <a:t>sur place</a:t>
            </a:r>
            <a:r>
              <a:rPr lang="el-GR" altLang="en-US" sz="1600" i="1" smtClean="0"/>
              <a:t>”</a:t>
            </a:r>
            <a:r>
              <a:rPr lang="el-GR" altLang="ja-JP" sz="1600" i="1" smtClean="0"/>
              <a:t> </a:t>
            </a:r>
            <a:r>
              <a:rPr lang="el-GR" altLang="ja-JP" sz="1600" smtClean="0"/>
              <a:t>due to circumstances arising in his country of origin during his absence. Diplomats and other oficials serving abroad, prisoners of war, students, migrant workers and others have applied for refugee status during their residence abroad and have been recognized as refugees. </a:t>
            </a:r>
          </a:p>
          <a:p>
            <a:pPr marL="285750" indent="-285750" algn="just" eaLnBrk="1" hangingPunct="1">
              <a:buFont typeface="Arial" pitchFamily="34" charset="0"/>
              <a:buBlip>
                <a:blip r:embed="rId2"/>
              </a:buBlip>
            </a:pPr>
            <a:r>
              <a:rPr lang="el-GR" altLang="en-US" sz="1600" b="1" smtClean="0">
                <a:solidFill>
                  <a:srgbClr val="0070C0"/>
                </a:solidFill>
              </a:rPr>
              <a:t>“</a:t>
            </a:r>
            <a:r>
              <a:rPr lang="el-GR" altLang="ja-JP" sz="1600" b="1" smtClean="0">
                <a:solidFill>
                  <a:srgbClr val="0070C0"/>
                </a:solidFill>
              </a:rPr>
              <a:t>and is unable or, owing to such fear, is unwilling to avail himself of the protection of that country</a:t>
            </a:r>
            <a:r>
              <a:rPr lang="el-GR" altLang="en-US" sz="1600" b="1" smtClean="0">
                <a:solidFill>
                  <a:srgbClr val="0070C0"/>
                </a:solidFill>
              </a:rPr>
              <a:t>”</a:t>
            </a:r>
            <a:r>
              <a:rPr lang="el-GR" altLang="ja-JP" sz="1600" b="1" smtClean="0">
                <a:solidFill>
                  <a:srgbClr val="0070C0"/>
                </a:solidFill>
              </a:rPr>
              <a:t>. </a:t>
            </a:r>
            <a:endParaRPr lang="el-GR" altLang="ja-JP" sz="1600" smtClean="0">
              <a:solidFill>
                <a:srgbClr val="0070C0"/>
              </a:solidFill>
            </a:endParaRPr>
          </a:p>
          <a:p>
            <a:pPr marL="285750" indent="-285750" algn="just" eaLnBrk="1" hangingPunct="1">
              <a:buFont typeface="Arial" pitchFamily="34" charset="0"/>
              <a:buBlip>
                <a:blip r:embed="rId2"/>
              </a:buBlip>
            </a:pPr>
            <a:r>
              <a:rPr lang="el-GR" altLang="en-US" sz="1600" b="1" smtClean="0">
                <a:solidFill>
                  <a:srgbClr val="0070C0"/>
                </a:solidFill>
              </a:rPr>
              <a:t>“</a:t>
            </a:r>
            <a:r>
              <a:rPr lang="el-GR" altLang="ja-JP" sz="1600" b="1" smtClean="0">
                <a:solidFill>
                  <a:srgbClr val="0070C0"/>
                </a:solidFill>
              </a:rPr>
              <a:t>or who, not having a nationality and being outside the country of his former habitual residence as a result of such events, is unable or, owing to such fear, is unwilling to return to it</a:t>
            </a:r>
            <a:r>
              <a:rPr lang="el-GR" altLang="en-US" sz="1600" b="1" smtClean="0">
                <a:solidFill>
                  <a:srgbClr val="0070C0"/>
                </a:solidFill>
              </a:rPr>
              <a:t>”</a:t>
            </a:r>
            <a:r>
              <a:rPr lang="el-GR" altLang="ja-JP" sz="1600" b="1" smtClean="0">
                <a:solidFill>
                  <a:srgbClr val="0070C0"/>
                </a:solidFill>
              </a:rPr>
              <a:t>. </a:t>
            </a:r>
            <a:endParaRPr lang="el-GR" altLang="ja-JP" sz="1600" smtClean="0">
              <a:solidFill>
                <a:srgbClr val="0070C0"/>
              </a:solidFill>
            </a:endParaRPr>
          </a:p>
          <a:p>
            <a:pPr marL="285750" indent="-285750" algn="just" eaLnBrk="1" hangingPunct="1">
              <a:buFont typeface="Arial" pitchFamily="34" charset="0"/>
              <a:buBlip>
                <a:blip r:embed="rId2"/>
              </a:buBlip>
            </a:pPr>
            <a:endParaRPr lang="el-GR" sz="1600" smtClean="0"/>
          </a:p>
          <a:p>
            <a:pPr marL="285750" indent="-285750" eaLnBrk="1" hangingPunct="1">
              <a:buFont typeface="Arial" pitchFamily="34" charset="0"/>
              <a:buNone/>
            </a:pPr>
            <a:endParaRPr lang="en-US" sz="1600" smtClean="0"/>
          </a:p>
        </p:txBody>
      </p:sp>
      <p:pic>
        <p:nvPicPr>
          <p:cNvPr id="41986" name="3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457200" y="695325"/>
            <a:ext cx="8229600" cy="1143000"/>
          </a:xfrm>
        </p:spPr>
        <p:txBody>
          <a:bodyPr/>
          <a:lstStyle/>
          <a:p>
            <a:pPr eaLnBrk="1" hangingPunct="1"/>
            <a:r>
              <a:rPr lang="en-US" sz="2000" b="1" dirty="0" smtClean="0"/>
              <a:t/>
            </a:r>
            <a:br>
              <a:rPr lang="en-US" sz="2000" b="1" dirty="0" smtClean="0"/>
            </a:br>
            <a:r>
              <a:rPr lang="en-US" sz="2000" b="1" dirty="0" smtClean="0"/>
              <a:t/>
            </a:r>
            <a:br>
              <a:rPr lang="en-US" sz="2000" b="1" dirty="0" smtClean="0"/>
            </a:br>
            <a:r>
              <a:rPr lang="en-US" sz="2000" b="1" dirty="0" smtClean="0"/>
              <a:t>3. The</a:t>
            </a:r>
            <a:r>
              <a:rPr lang="el-GR" sz="2000" b="1" dirty="0" smtClean="0"/>
              <a:t> case of </a:t>
            </a:r>
            <a:r>
              <a:rPr lang="en-US" sz="2000" b="1" dirty="0" smtClean="0"/>
              <a:t>d</a:t>
            </a:r>
            <a:r>
              <a:rPr lang="el-GR" sz="2000" b="1" dirty="0" smtClean="0"/>
              <a:t>ual or multiple nationality:</a:t>
            </a:r>
            <a:r>
              <a:rPr lang="el-GR" sz="2000" dirty="0" smtClean="0"/>
              <a:t> </a:t>
            </a:r>
            <a:br>
              <a:rPr lang="el-GR" sz="2000" dirty="0" smtClean="0"/>
            </a:br>
            <a:r>
              <a:rPr lang="el-GR" sz="2000" dirty="0" smtClean="0"/>
              <a:t>According to article 1 a (2), paragraph 2, of the 1951 Convention: </a:t>
            </a:r>
            <a:br>
              <a:rPr lang="el-GR" sz="2000" dirty="0" smtClean="0"/>
            </a:br>
            <a:r>
              <a:rPr lang="en-US" sz="2000" dirty="0" smtClean="0"/>
              <a:t/>
            </a:r>
            <a:br>
              <a:rPr lang="en-US" sz="2000" dirty="0" smtClean="0"/>
            </a:br>
            <a:endParaRPr lang="en-US" sz="2000" dirty="0" smtClean="0"/>
          </a:p>
        </p:txBody>
      </p:sp>
      <p:sp>
        <p:nvSpPr>
          <p:cNvPr id="3" name="Content Placeholder 2"/>
          <p:cNvSpPr>
            <a:spLocks noGrp="1"/>
          </p:cNvSpPr>
          <p:nvPr>
            <p:ph idx="1"/>
          </p:nvPr>
        </p:nvSpPr>
        <p:spPr>
          <a:xfrm>
            <a:off x="266700" y="2057400"/>
            <a:ext cx="7670800" cy="1514475"/>
          </a:xfrm>
        </p:spPr>
        <p:txBody>
          <a:bodyPr>
            <a:normAutofit/>
          </a:bodyPr>
          <a:lstStyle/>
          <a:p>
            <a:pPr algn="just" eaLnBrk="1" hangingPunct="1">
              <a:buFont typeface="Arial" pitchFamily="34" charset="0"/>
              <a:buNone/>
            </a:pPr>
            <a:r>
              <a:rPr lang="en-US" sz="1600" smtClean="0">
                <a:solidFill>
                  <a:srgbClr val="452E1F"/>
                </a:solidFill>
              </a:rPr>
              <a:t>	</a:t>
            </a:r>
            <a:r>
              <a:rPr lang="en-US" altLang="en-US" sz="1600" smtClean="0">
                <a:solidFill>
                  <a:srgbClr val="452E1F"/>
                </a:solidFill>
              </a:rPr>
              <a:t>“</a:t>
            </a:r>
            <a:r>
              <a:rPr lang="el-GR" altLang="ja-JP" sz="1600" smtClean="0">
                <a:solidFill>
                  <a:srgbClr val="452E1F"/>
                </a:solidFill>
              </a:rPr>
              <a:t>Ιn the case of a person who has more than one nationality, the term </a:t>
            </a:r>
            <a:r>
              <a:rPr lang="el-GR" altLang="en-US" sz="1600" smtClean="0">
                <a:solidFill>
                  <a:srgbClr val="452E1F"/>
                </a:solidFill>
              </a:rPr>
              <a:t>“</a:t>
            </a:r>
            <a:r>
              <a:rPr lang="el-GR" altLang="ja-JP" sz="1600" smtClean="0">
                <a:solidFill>
                  <a:srgbClr val="452E1F"/>
                </a:solidFill>
              </a:rPr>
              <a:t>the country of his nationality</a:t>
            </a:r>
            <a:r>
              <a:rPr lang="el-GR" altLang="en-US" sz="1600" smtClean="0">
                <a:solidFill>
                  <a:srgbClr val="452E1F"/>
                </a:solidFill>
              </a:rPr>
              <a:t>”</a:t>
            </a:r>
            <a:r>
              <a:rPr lang="el-GR" altLang="ja-JP" sz="1600" smtClean="0">
                <a:solidFill>
                  <a:srgbClr val="452E1F"/>
                </a:solidFill>
              </a:rPr>
              <a:t> shall mean each of the countries of which he is a national, and a person shall not be deemed to be lacking the protection of the country of his nationality if, without any valid reason based on well-founded fear, he has not availed himself of the protection of one of the countries of which he is a</a:t>
            </a:r>
            <a:r>
              <a:rPr lang="en-US" altLang="ja-JP" sz="1600" smtClean="0">
                <a:solidFill>
                  <a:srgbClr val="452E1F"/>
                </a:solidFill>
              </a:rPr>
              <a:t> </a:t>
            </a:r>
            <a:r>
              <a:rPr lang="el-GR" altLang="ja-JP" sz="1600" smtClean="0">
                <a:solidFill>
                  <a:srgbClr val="452E1F"/>
                </a:solidFill>
              </a:rPr>
              <a:t>national</a:t>
            </a:r>
            <a:r>
              <a:rPr lang="el-GR" altLang="ja-JP" sz="1600" i="1" smtClean="0">
                <a:solidFill>
                  <a:srgbClr val="452E1F"/>
                </a:solidFill>
              </a:rPr>
              <a:t>.</a:t>
            </a:r>
            <a:r>
              <a:rPr lang="en-US" altLang="en-US" sz="1600" i="1" smtClean="0">
                <a:solidFill>
                  <a:srgbClr val="452E1F"/>
                </a:solidFill>
              </a:rPr>
              <a:t>”</a:t>
            </a:r>
            <a:endParaRPr lang="el-GR" altLang="ja-JP" sz="1600" smtClean="0">
              <a:solidFill>
                <a:srgbClr val="452E1F"/>
              </a:solidFill>
            </a:endParaRPr>
          </a:p>
          <a:p>
            <a:pPr eaLnBrk="1" hangingPunct="1">
              <a:buFont typeface="Arial" pitchFamily="34" charset="0"/>
              <a:buNone/>
            </a:pPr>
            <a:endParaRPr lang="en-US" sz="1600" smtClean="0"/>
          </a:p>
        </p:txBody>
      </p:sp>
      <p:pic>
        <p:nvPicPr>
          <p:cNvPr id="43011" name="3 - Εικόνα" descr="Εικόνα2.png"/>
          <p:cNvPicPr>
            <a:picLocks noChangeAspect="1"/>
          </p:cNvPicPr>
          <p:nvPr/>
        </p:nvPicPr>
        <p:blipFill>
          <a:blip r:embed="rId2"/>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27025" y="539750"/>
            <a:ext cx="7989888" cy="5663089"/>
          </a:xfrm>
          <a:prstGeom prst="rect">
            <a:avLst/>
          </a:prstGeom>
          <a:noFill/>
        </p:spPr>
        <p:txBody>
          <a:bodyPr>
            <a:spAutoFit/>
          </a:bodyPr>
          <a:lstStyle/>
          <a:p>
            <a:pPr algn="just" fontAlgn="auto">
              <a:spcBef>
                <a:spcPts val="0"/>
              </a:spcBef>
              <a:spcAft>
                <a:spcPts val="0"/>
              </a:spcAft>
              <a:defRPr/>
            </a:pPr>
            <a:endParaRPr lang="en-US" sz="1600" b="1" dirty="0">
              <a:solidFill>
                <a:srgbClr val="0070C0"/>
              </a:solidFill>
              <a:latin typeface="+mn-lt"/>
              <a:ea typeface="+mn-ea"/>
            </a:endParaRPr>
          </a:p>
          <a:p>
            <a:pPr algn="ctr" fontAlgn="auto">
              <a:spcBef>
                <a:spcPts val="0"/>
              </a:spcBef>
              <a:spcAft>
                <a:spcPts val="0"/>
              </a:spcAft>
              <a:defRPr/>
            </a:pPr>
            <a:r>
              <a:rPr lang="en-US" b="1" dirty="0">
                <a:solidFill>
                  <a:schemeClr val="accent2">
                    <a:lumMod val="75000"/>
                  </a:schemeClr>
                </a:solidFill>
                <a:latin typeface="+mn-lt"/>
                <a:ea typeface="+mn-ea"/>
              </a:rPr>
              <a:t>Working group of Intellectual Output 5</a:t>
            </a:r>
          </a:p>
          <a:p>
            <a:pPr algn="just" fontAlgn="auto">
              <a:spcBef>
                <a:spcPts val="0"/>
              </a:spcBef>
              <a:spcAft>
                <a:spcPts val="0"/>
              </a:spcAft>
              <a:defRPr/>
            </a:pPr>
            <a:endParaRPr lang="en-US" sz="1600" dirty="0">
              <a:latin typeface="+mn-lt"/>
              <a:ea typeface="+mn-ea"/>
            </a:endParaRPr>
          </a:p>
          <a:p>
            <a:pPr algn="just" fontAlgn="auto">
              <a:spcBef>
                <a:spcPts val="0"/>
              </a:spcBef>
              <a:spcAft>
                <a:spcPts val="0"/>
              </a:spcAft>
              <a:defRPr/>
            </a:pPr>
            <a:r>
              <a:rPr lang="en-US" sz="1600" b="1" dirty="0">
                <a:solidFill>
                  <a:schemeClr val="accent2">
                    <a:lumMod val="75000"/>
                  </a:schemeClr>
                </a:solidFill>
                <a:latin typeface="+mn-lt"/>
                <a:ea typeface="+mn-ea"/>
              </a:rPr>
              <a:t>Project Supervisor: </a:t>
            </a:r>
            <a:r>
              <a:rPr lang="en-US" sz="1600" b="1" i="1" dirty="0" err="1">
                <a:latin typeface="+mn-lt"/>
                <a:ea typeface="+mn-ea"/>
              </a:rPr>
              <a:t>Ariadni</a:t>
            </a:r>
            <a:r>
              <a:rPr lang="en-US" sz="1600" b="1" i="1" dirty="0">
                <a:latin typeface="+mn-lt"/>
                <a:ea typeface="+mn-ea"/>
              </a:rPr>
              <a:t> </a:t>
            </a:r>
            <a:r>
              <a:rPr lang="en-US" sz="1600" b="1" i="1" dirty="0" err="1">
                <a:latin typeface="+mn-lt"/>
                <a:ea typeface="+mn-ea"/>
              </a:rPr>
              <a:t>Stogiannidou</a:t>
            </a:r>
            <a:r>
              <a:rPr lang="en-US" sz="1600" dirty="0">
                <a:latin typeface="+mn-lt"/>
                <a:ea typeface="+mn-ea"/>
              </a:rPr>
              <a:t>, Vice-Rector of Academic and Student Affairs, Professor, School of Psychology, Aristotle University of Thessaloniki</a:t>
            </a:r>
          </a:p>
          <a:p>
            <a:pPr algn="just" fontAlgn="auto">
              <a:spcBef>
                <a:spcPts val="0"/>
              </a:spcBef>
              <a:spcAft>
                <a:spcPts val="0"/>
              </a:spcAft>
              <a:defRPr/>
            </a:pPr>
            <a:endParaRPr lang="en-US" sz="800" dirty="0">
              <a:latin typeface="+mn-lt"/>
              <a:ea typeface="+mn-ea"/>
            </a:endParaRPr>
          </a:p>
          <a:p>
            <a:pPr algn="just" fontAlgn="auto">
              <a:spcBef>
                <a:spcPts val="0"/>
              </a:spcBef>
              <a:spcAft>
                <a:spcPts val="0"/>
              </a:spcAft>
              <a:defRPr/>
            </a:pPr>
            <a:r>
              <a:rPr lang="en-US" sz="1600" b="1" dirty="0">
                <a:solidFill>
                  <a:schemeClr val="accent2">
                    <a:lumMod val="75000"/>
                  </a:schemeClr>
                </a:solidFill>
                <a:latin typeface="+mn-lt"/>
                <a:ea typeface="+mn-ea"/>
              </a:rPr>
              <a:t>Scientific Responsible/Project Coordinator: </a:t>
            </a:r>
            <a:r>
              <a:rPr lang="en-US" sz="1600" b="1" i="1" dirty="0" err="1">
                <a:latin typeface="+mn-lt"/>
                <a:ea typeface="+mn-ea"/>
              </a:rPr>
              <a:t>Alexandros</a:t>
            </a:r>
            <a:r>
              <a:rPr lang="en-US" sz="1600" b="1" i="1" dirty="0">
                <a:latin typeface="+mn-lt"/>
                <a:ea typeface="+mn-ea"/>
              </a:rPr>
              <a:t> </a:t>
            </a:r>
            <a:r>
              <a:rPr lang="en-US" sz="1600" b="1" i="1" dirty="0" err="1">
                <a:latin typeface="+mn-lt"/>
                <a:ea typeface="+mn-ea"/>
              </a:rPr>
              <a:t>Triantafyllidis</a:t>
            </a:r>
            <a:r>
              <a:rPr lang="en-US" sz="1600" dirty="0">
                <a:latin typeface="+mn-lt"/>
                <a:ea typeface="+mn-ea"/>
              </a:rPr>
              <a:t>, Associate Professor, School of Biology, Aristotle University of Thessaloniki</a:t>
            </a:r>
          </a:p>
          <a:p>
            <a:pPr algn="just" fontAlgn="auto">
              <a:spcBef>
                <a:spcPts val="0"/>
              </a:spcBef>
              <a:spcAft>
                <a:spcPts val="0"/>
              </a:spcAft>
              <a:defRPr/>
            </a:pPr>
            <a:endParaRPr lang="en-US" sz="800" dirty="0">
              <a:latin typeface="+mn-lt"/>
              <a:ea typeface="+mn-ea"/>
            </a:endParaRPr>
          </a:p>
          <a:p>
            <a:pPr algn="just" fontAlgn="auto">
              <a:spcBef>
                <a:spcPts val="0"/>
              </a:spcBef>
              <a:spcAft>
                <a:spcPts val="0"/>
              </a:spcAft>
              <a:defRPr/>
            </a:pPr>
            <a:r>
              <a:rPr lang="en-US" sz="1600" b="1" dirty="0">
                <a:solidFill>
                  <a:schemeClr val="accent2">
                    <a:lumMod val="75000"/>
                  </a:schemeClr>
                </a:solidFill>
                <a:latin typeface="+mn-lt"/>
                <a:ea typeface="+mn-ea"/>
              </a:rPr>
              <a:t>Law (Activity 1 and 3):</a:t>
            </a:r>
          </a:p>
          <a:p>
            <a:pPr marL="342900" indent="-342900" algn="just" fontAlgn="auto">
              <a:spcBef>
                <a:spcPts val="0"/>
              </a:spcBef>
              <a:spcAft>
                <a:spcPts val="0"/>
              </a:spcAft>
              <a:buFontTx/>
              <a:buAutoNum type="arabicParenR"/>
              <a:defRPr/>
            </a:pPr>
            <a:r>
              <a:rPr lang="en-US" sz="1600" b="1" i="1" dirty="0">
                <a:latin typeface="+mn-lt"/>
                <a:ea typeface="+mn-ea"/>
              </a:rPr>
              <a:t>Anna-Maria </a:t>
            </a:r>
            <a:r>
              <a:rPr lang="en-US" sz="1600" b="1" i="1" dirty="0" err="1">
                <a:latin typeface="+mn-lt"/>
                <a:ea typeface="+mn-ea"/>
              </a:rPr>
              <a:t>Konsta</a:t>
            </a:r>
            <a:r>
              <a:rPr lang="en-US" sz="1600" dirty="0">
                <a:latin typeface="+mn-lt"/>
                <a:ea typeface="+mn-ea"/>
              </a:rPr>
              <a:t>, Lecturer, School of Law, Aristotle University of Thessaloniki</a:t>
            </a:r>
          </a:p>
          <a:p>
            <a:pPr marL="342900" indent="-342900" algn="just" fontAlgn="auto">
              <a:spcBef>
                <a:spcPts val="0"/>
              </a:spcBef>
              <a:spcAft>
                <a:spcPts val="0"/>
              </a:spcAft>
              <a:buFontTx/>
              <a:buAutoNum type="arabicParenR"/>
              <a:defRPr/>
            </a:pPr>
            <a:r>
              <a:rPr lang="en-US" sz="1600" b="1" i="1" dirty="0" err="1">
                <a:latin typeface="+mn-lt"/>
                <a:ea typeface="+mn-ea"/>
              </a:rPr>
              <a:t>Despoina</a:t>
            </a:r>
            <a:r>
              <a:rPr lang="en-US" sz="1600" b="1" i="1" dirty="0">
                <a:latin typeface="+mn-lt"/>
                <a:ea typeface="+mn-ea"/>
              </a:rPr>
              <a:t> </a:t>
            </a:r>
            <a:r>
              <a:rPr lang="en-US" sz="1600" b="1" i="1" dirty="0" err="1">
                <a:latin typeface="+mn-lt"/>
                <a:ea typeface="+mn-ea"/>
              </a:rPr>
              <a:t>Kiltidou</a:t>
            </a:r>
            <a:r>
              <a:rPr lang="en-US" sz="1600" dirty="0">
                <a:latin typeface="+mn-lt"/>
                <a:ea typeface="+mn-ea"/>
              </a:rPr>
              <a:t>, PhD Candidate, School of Law, Aristotle University of Thessaloniki</a:t>
            </a:r>
          </a:p>
          <a:p>
            <a:pPr marL="342900" indent="-342900" algn="just" fontAlgn="auto">
              <a:spcBef>
                <a:spcPts val="0"/>
              </a:spcBef>
              <a:spcAft>
                <a:spcPts val="0"/>
              </a:spcAft>
              <a:buFontTx/>
              <a:buAutoNum type="arabicParenR"/>
              <a:defRPr/>
            </a:pPr>
            <a:r>
              <a:rPr lang="en-US" sz="1600" b="1" i="1" dirty="0">
                <a:latin typeface="+mn-lt"/>
                <a:ea typeface="+mn-ea"/>
              </a:rPr>
              <a:t>Eleni </a:t>
            </a:r>
            <a:r>
              <a:rPr lang="en-US" sz="1600" b="1" i="1" dirty="0" err="1">
                <a:latin typeface="+mn-lt"/>
                <a:ea typeface="+mn-ea"/>
              </a:rPr>
              <a:t>Koutsouraki</a:t>
            </a:r>
            <a:r>
              <a:rPr lang="en-US" sz="1600" dirty="0">
                <a:latin typeface="+mn-lt"/>
                <a:ea typeface="+mn-ea"/>
              </a:rPr>
              <a:t>, PhD, Attorney at Law, Greek Council for Refugees</a:t>
            </a:r>
          </a:p>
          <a:p>
            <a:pPr marL="342900" indent="-342900" algn="just" fontAlgn="auto">
              <a:spcBef>
                <a:spcPts val="0"/>
              </a:spcBef>
              <a:spcAft>
                <a:spcPts val="0"/>
              </a:spcAft>
              <a:buFontTx/>
              <a:buAutoNum type="arabicParenR"/>
              <a:defRPr/>
            </a:pPr>
            <a:r>
              <a:rPr lang="en-US" sz="1600" b="1" i="1" dirty="0" err="1">
                <a:latin typeface="+mn-lt"/>
                <a:ea typeface="+mn-ea"/>
              </a:rPr>
              <a:t>Dimitris</a:t>
            </a:r>
            <a:r>
              <a:rPr lang="en-US" sz="1600" b="1" i="1" dirty="0">
                <a:latin typeface="+mn-lt"/>
                <a:ea typeface="+mn-ea"/>
              </a:rPr>
              <a:t> </a:t>
            </a:r>
            <a:r>
              <a:rPr lang="en-US" sz="1600" b="1" i="1" dirty="0" err="1">
                <a:latin typeface="+mn-lt"/>
                <a:ea typeface="+mn-ea"/>
              </a:rPr>
              <a:t>Voutirakis</a:t>
            </a:r>
            <a:r>
              <a:rPr lang="en-US" sz="1600" dirty="0">
                <a:latin typeface="+mn-lt"/>
                <a:ea typeface="+mn-ea"/>
              </a:rPr>
              <a:t>, Social Worker, Greek Council for Refugees</a:t>
            </a:r>
          </a:p>
          <a:p>
            <a:pPr marL="342900" indent="-342900" algn="just" fontAlgn="auto">
              <a:spcBef>
                <a:spcPts val="0"/>
              </a:spcBef>
              <a:spcAft>
                <a:spcPts val="0"/>
              </a:spcAft>
              <a:buFontTx/>
              <a:buAutoNum type="arabicParenR"/>
              <a:defRPr/>
            </a:pPr>
            <a:endParaRPr lang="en-US" sz="1600" dirty="0">
              <a:latin typeface="+mn-lt"/>
              <a:ea typeface="+mn-ea"/>
            </a:endParaRPr>
          </a:p>
          <a:p>
            <a:pPr marL="342900" indent="-342900" algn="just" fontAlgn="auto">
              <a:spcBef>
                <a:spcPts val="0"/>
              </a:spcBef>
              <a:spcAft>
                <a:spcPts val="0"/>
              </a:spcAft>
              <a:defRPr/>
            </a:pPr>
            <a:endParaRPr lang="en-US" sz="800" dirty="0">
              <a:latin typeface="+mn-lt"/>
              <a:ea typeface="+mn-ea"/>
            </a:endParaRPr>
          </a:p>
          <a:p>
            <a:pPr marL="342900" indent="-342900" algn="just" fontAlgn="auto">
              <a:spcBef>
                <a:spcPts val="0"/>
              </a:spcBef>
              <a:spcAft>
                <a:spcPts val="0"/>
              </a:spcAft>
              <a:defRPr/>
            </a:pPr>
            <a:r>
              <a:rPr lang="en-US" sz="1600" b="1" dirty="0">
                <a:solidFill>
                  <a:schemeClr val="accent2">
                    <a:lumMod val="75000"/>
                  </a:schemeClr>
                </a:solidFill>
                <a:latin typeface="+mn-lt"/>
                <a:ea typeface="+mn-ea"/>
              </a:rPr>
              <a:t>Health (Activity 2):</a:t>
            </a:r>
          </a:p>
          <a:p>
            <a:pPr marL="342900" indent="-342900" algn="just" fontAlgn="auto">
              <a:spcBef>
                <a:spcPts val="0"/>
              </a:spcBef>
              <a:spcAft>
                <a:spcPts val="0"/>
              </a:spcAft>
              <a:buFontTx/>
              <a:buAutoNum type="arabicParenR"/>
              <a:defRPr/>
            </a:pPr>
            <a:r>
              <a:rPr lang="en-US" sz="1600" b="1" i="1" dirty="0">
                <a:latin typeface="+mn-lt"/>
                <a:ea typeface="+mn-ea"/>
              </a:rPr>
              <a:t>Dorothea </a:t>
            </a:r>
            <a:r>
              <a:rPr lang="en-US" sz="1600" b="1" i="1" dirty="0" err="1">
                <a:latin typeface="+mn-lt"/>
                <a:ea typeface="+mn-ea"/>
              </a:rPr>
              <a:t>Kapoukranidiou</a:t>
            </a:r>
            <a:r>
              <a:rPr lang="en-US" sz="1600" dirty="0">
                <a:latin typeface="+mn-lt"/>
                <a:ea typeface="+mn-ea"/>
              </a:rPr>
              <a:t>, Associate Professor, School of Medicine, Aristotle University of Thessaloniki</a:t>
            </a:r>
          </a:p>
          <a:p>
            <a:pPr marL="342900" indent="-342900" algn="just" fontAlgn="auto">
              <a:spcBef>
                <a:spcPts val="0"/>
              </a:spcBef>
              <a:spcAft>
                <a:spcPts val="0"/>
              </a:spcAft>
              <a:buFontTx/>
              <a:buAutoNum type="arabicParenR"/>
              <a:defRPr/>
            </a:pPr>
            <a:r>
              <a:rPr lang="en-US" sz="1600" b="1" i="1" dirty="0" err="1">
                <a:latin typeface="+mn-lt"/>
                <a:ea typeface="+mn-ea"/>
              </a:rPr>
              <a:t>Theofanis</a:t>
            </a:r>
            <a:r>
              <a:rPr lang="en-US" sz="1600" b="1" i="1" dirty="0">
                <a:latin typeface="+mn-lt"/>
                <a:ea typeface="+mn-ea"/>
              </a:rPr>
              <a:t> </a:t>
            </a:r>
            <a:r>
              <a:rPr lang="en-US" sz="1600" b="1" i="1" dirty="0" err="1" smtClean="0">
                <a:latin typeface="+mn-lt"/>
                <a:ea typeface="+mn-ea"/>
              </a:rPr>
              <a:t>Vavilis</a:t>
            </a:r>
            <a:r>
              <a:rPr lang="en-US" sz="1600" dirty="0" smtClean="0">
                <a:latin typeface="+mn-lt"/>
                <a:ea typeface="+mn-ea"/>
              </a:rPr>
              <a:t>, Post-doc </a:t>
            </a:r>
            <a:r>
              <a:rPr lang="en-US" sz="1600" dirty="0">
                <a:latin typeface="+mn-lt"/>
                <a:ea typeface="+mn-ea"/>
              </a:rPr>
              <a:t>Researcher, School of Medicine, Aristotle University of Thessaloniki</a:t>
            </a:r>
          </a:p>
          <a:p>
            <a:pPr marL="342900" indent="-342900" algn="just" fontAlgn="auto">
              <a:spcBef>
                <a:spcPts val="0"/>
              </a:spcBef>
              <a:spcAft>
                <a:spcPts val="0"/>
              </a:spcAft>
              <a:defRPr/>
            </a:pPr>
            <a:endParaRPr lang="en-US" sz="1600" dirty="0">
              <a:latin typeface="+mn-lt"/>
              <a:ea typeface="+mn-ea"/>
            </a:endParaRPr>
          </a:p>
          <a:p>
            <a:pPr marL="342900" indent="-342900" algn="just" fontAlgn="auto">
              <a:spcBef>
                <a:spcPts val="0"/>
              </a:spcBef>
              <a:spcAft>
                <a:spcPts val="0"/>
              </a:spcAft>
              <a:defRPr/>
            </a:pPr>
            <a:endParaRPr lang="en-US" sz="1600" b="1" dirty="0">
              <a:solidFill>
                <a:schemeClr val="accent2">
                  <a:lumMod val="75000"/>
                </a:schemeClr>
              </a:solidFill>
              <a:latin typeface="+mn-lt"/>
              <a:ea typeface="+mn-ea"/>
            </a:endParaRPr>
          </a:p>
          <a:p>
            <a:pPr marL="342900" indent="-342900" algn="just" fontAlgn="auto">
              <a:spcBef>
                <a:spcPts val="0"/>
              </a:spcBef>
              <a:spcAft>
                <a:spcPts val="0"/>
              </a:spcAft>
              <a:defRPr/>
            </a:pPr>
            <a:r>
              <a:rPr lang="en-US" sz="1600" b="1" dirty="0">
                <a:solidFill>
                  <a:schemeClr val="accent2">
                    <a:lumMod val="75000"/>
                  </a:schemeClr>
                </a:solidFill>
                <a:latin typeface="+mn-lt"/>
                <a:ea typeface="+mn-ea"/>
              </a:rPr>
              <a:t>Editor:</a:t>
            </a:r>
            <a:r>
              <a:rPr lang="en-US" sz="1600" dirty="0">
                <a:latin typeface="+mn-lt"/>
                <a:ea typeface="+mn-ea"/>
              </a:rPr>
              <a:t> </a:t>
            </a:r>
            <a:r>
              <a:rPr lang="en-US" sz="1600" b="1" i="1" dirty="0">
                <a:latin typeface="+mn-lt"/>
                <a:ea typeface="+mn-ea"/>
              </a:rPr>
              <a:t>Maria </a:t>
            </a:r>
            <a:r>
              <a:rPr lang="en-US" sz="1600" b="1" i="1" dirty="0" err="1">
                <a:latin typeface="+mn-lt"/>
                <a:ea typeface="+mn-ea"/>
              </a:rPr>
              <a:t>Mylona</a:t>
            </a:r>
            <a:endParaRPr lang="el-GR" sz="1600" b="1" i="1" dirty="0">
              <a:latin typeface="+mn-lt"/>
              <a:ea typeface="+mn-ea"/>
            </a:endParaRPr>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eaLnBrk="1" hangingPunct="1"/>
            <a:r>
              <a:rPr lang="en-US" sz="2000" b="1" dirty="0" smtClean="0"/>
              <a:t/>
            </a:r>
            <a:br>
              <a:rPr lang="en-US" sz="2000" b="1" dirty="0" smtClean="0"/>
            </a:br>
            <a:r>
              <a:rPr lang="en-US" sz="2000" b="1" dirty="0" smtClean="0"/>
              <a:t/>
            </a:r>
            <a:br>
              <a:rPr lang="en-US" sz="2000" b="1" dirty="0" smtClean="0"/>
            </a:br>
            <a:r>
              <a:rPr lang="en-US" sz="2000" b="1" dirty="0" smtClean="0"/>
              <a:t>4. </a:t>
            </a:r>
            <a:r>
              <a:rPr lang="el-GR" sz="2000" b="1" dirty="0" smtClean="0"/>
              <a:t>T</a:t>
            </a:r>
            <a:r>
              <a:rPr lang="en-US" sz="2000" b="1" dirty="0" smtClean="0"/>
              <a:t>he Principle of Family Unity</a:t>
            </a:r>
            <a:r>
              <a:rPr lang="el-GR" sz="2000" dirty="0" smtClean="0"/>
              <a:t/>
            </a:r>
            <a:br>
              <a:rPr lang="el-GR" sz="2000" dirty="0" smtClean="0"/>
            </a:br>
            <a:r>
              <a:rPr lang="el-GR" sz="2000" b="1" dirty="0" smtClean="0"/>
              <a:t> </a:t>
            </a:r>
            <a:r>
              <a:rPr lang="el-GR" sz="2000" dirty="0" smtClean="0"/>
              <a:t>The Final act of the Conference that adopted the 1951 Convention: </a:t>
            </a:r>
            <a:br>
              <a:rPr lang="el-GR" sz="2000" dirty="0" smtClean="0"/>
            </a:br>
            <a:r>
              <a:rPr lang="en-US" sz="2000" dirty="0" smtClean="0"/>
              <a:t/>
            </a:r>
            <a:br>
              <a:rPr lang="en-US" sz="2000" dirty="0" smtClean="0"/>
            </a:br>
            <a:endParaRPr lang="en-US" sz="2000" dirty="0" smtClean="0"/>
          </a:p>
        </p:txBody>
      </p:sp>
      <p:sp>
        <p:nvSpPr>
          <p:cNvPr id="3" name="Content Placeholder 2"/>
          <p:cNvSpPr>
            <a:spLocks noGrp="1"/>
          </p:cNvSpPr>
          <p:nvPr>
            <p:ph idx="1"/>
          </p:nvPr>
        </p:nvSpPr>
        <p:spPr>
          <a:xfrm>
            <a:off x="457200" y="1676400"/>
            <a:ext cx="7772400" cy="2733675"/>
          </a:xfrm>
        </p:spPr>
        <p:txBody>
          <a:bodyPr>
            <a:normAutofit/>
          </a:bodyPr>
          <a:lstStyle/>
          <a:p>
            <a:pPr algn="just" eaLnBrk="1" hangingPunct="1">
              <a:buFont typeface="Arial" pitchFamily="34" charset="0"/>
              <a:buNone/>
            </a:pPr>
            <a:r>
              <a:rPr lang="el-GR" sz="1600" smtClean="0"/>
              <a:t>Recommends Governments to take the necessary measures for the protection of the refugee</a:t>
            </a:r>
            <a:r>
              <a:rPr lang="el-GR" altLang="en-US" sz="1600" smtClean="0"/>
              <a:t>’</a:t>
            </a:r>
            <a:r>
              <a:rPr lang="el-GR" sz="1600" smtClean="0"/>
              <a:t>s family, especially with a view to:</a:t>
            </a:r>
            <a:endParaRPr lang="en-US" sz="1600" smtClean="0"/>
          </a:p>
          <a:p>
            <a:pPr algn="just" eaLnBrk="1" hangingPunct="1">
              <a:buFont typeface="Arial" pitchFamily="34" charset="0"/>
              <a:buNone/>
            </a:pPr>
            <a:endParaRPr lang="el-GR" sz="1600" smtClean="0"/>
          </a:p>
          <a:p>
            <a:pPr algn="just" eaLnBrk="1" hangingPunct="1">
              <a:buFont typeface="Arial" pitchFamily="34" charset="0"/>
              <a:buBlip>
                <a:blip r:embed="rId2"/>
              </a:buBlip>
            </a:pPr>
            <a:r>
              <a:rPr lang="el-GR" sz="1600" b="1" i="1" smtClean="0">
                <a:solidFill>
                  <a:srgbClr val="0070C0"/>
                </a:solidFill>
              </a:rPr>
              <a:t>(1)</a:t>
            </a:r>
            <a:r>
              <a:rPr lang="el-GR" sz="1600" i="1" smtClean="0"/>
              <a:t> ensuring that the unity of the refugee</a:t>
            </a:r>
            <a:r>
              <a:rPr lang="el-GR" altLang="en-US" sz="1600" i="1" smtClean="0"/>
              <a:t>’</a:t>
            </a:r>
            <a:r>
              <a:rPr lang="el-GR" sz="1600" i="1" smtClean="0"/>
              <a:t>s family is maintained particularly in cases where the head of the family has fulfilled the necessary conditions for admission to a particular country.</a:t>
            </a:r>
            <a:endParaRPr lang="en-US" sz="1600" i="1" smtClean="0"/>
          </a:p>
          <a:p>
            <a:pPr algn="just" eaLnBrk="1" hangingPunct="1">
              <a:buFont typeface="Arial" pitchFamily="34" charset="0"/>
              <a:buNone/>
            </a:pPr>
            <a:r>
              <a:rPr lang="el-GR" sz="1600" i="1" smtClean="0"/>
              <a:t> </a:t>
            </a:r>
          </a:p>
          <a:p>
            <a:pPr algn="just" eaLnBrk="1" hangingPunct="1">
              <a:buFont typeface="Arial" pitchFamily="34" charset="0"/>
              <a:buBlip>
                <a:blip r:embed="rId2"/>
              </a:buBlip>
            </a:pPr>
            <a:r>
              <a:rPr lang="el-GR" sz="1600" b="1" i="1" smtClean="0">
                <a:solidFill>
                  <a:srgbClr val="0070C0"/>
                </a:solidFill>
              </a:rPr>
              <a:t>(2) </a:t>
            </a:r>
            <a:r>
              <a:rPr lang="el-GR" sz="1600" i="1" smtClean="0"/>
              <a:t>The protection of refugees who are minors, in particular unaccompanied children and girls, with special reference to guardianship and adoption. </a:t>
            </a:r>
            <a:endParaRPr lang="el-GR" sz="1600" smtClean="0"/>
          </a:p>
          <a:p>
            <a:pPr eaLnBrk="1" hangingPunct="1">
              <a:buFont typeface="Arial" pitchFamily="34" charset="0"/>
              <a:buBlip>
                <a:blip r:embed="rId2"/>
              </a:buBlip>
            </a:pPr>
            <a:endParaRPr lang="en-US" sz="1600" smtClean="0"/>
          </a:p>
        </p:txBody>
      </p:sp>
      <p:pic>
        <p:nvPicPr>
          <p:cNvPr id="44035" name="3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285750" y="627063"/>
            <a:ext cx="8229600" cy="1143000"/>
          </a:xfrm>
        </p:spPr>
        <p:txBody>
          <a:bodyPr/>
          <a:lstStyle/>
          <a:p>
            <a:pPr eaLnBrk="1" hangingPunct="1"/>
            <a:r>
              <a:rPr lang="en-US" sz="2000" b="1" u="sng" smtClean="0"/>
              <a:t/>
            </a:r>
            <a:br>
              <a:rPr lang="en-US" sz="2000" b="1" u="sng" smtClean="0"/>
            </a:br>
            <a:r>
              <a:rPr lang="en-US" sz="2000" b="1" u="sng" smtClean="0"/>
              <a:t/>
            </a:r>
            <a:br>
              <a:rPr lang="en-US" sz="2000" b="1" u="sng" smtClean="0"/>
            </a:br>
            <a:r>
              <a:rPr lang="en-US" sz="2000" b="1" u="sng" smtClean="0"/>
              <a:t/>
            </a:r>
            <a:br>
              <a:rPr lang="en-US" sz="2000" b="1" u="sng" smtClean="0"/>
            </a:br>
            <a:r>
              <a:rPr lang="en-US" sz="2000" b="1" u="sng" smtClean="0"/>
              <a:t/>
            </a:r>
            <a:br>
              <a:rPr lang="en-US" sz="2000" b="1" u="sng" smtClean="0"/>
            </a:br>
            <a:r>
              <a:rPr lang="en-US" sz="2000" b="1" u="sng" smtClean="0"/>
              <a:t>B</a:t>
            </a:r>
            <a:r>
              <a:rPr lang="el-GR" sz="2000" b="1" u="sng" smtClean="0"/>
              <a:t>. Procedures for the determination of refugee status </a:t>
            </a:r>
            <a:r>
              <a:rPr lang="el-GR" sz="2000" smtClean="0"/>
              <a:t/>
            </a:r>
            <a:br>
              <a:rPr lang="el-GR" sz="2000" smtClean="0"/>
            </a:br>
            <a:r>
              <a:rPr lang="el-GR" sz="2000" b="1" smtClean="0"/>
              <a:t>IN GENERAL:</a:t>
            </a:r>
            <a:r>
              <a:rPr lang="el-GR" sz="2000" smtClean="0"/>
              <a:t/>
            </a:r>
            <a:br>
              <a:rPr lang="el-GR" sz="2000" smtClean="0"/>
            </a:br>
            <a:r>
              <a:rPr lang="en-US" sz="2000" smtClean="0"/>
              <a:t/>
            </a:r>
            <a:br>
              <a:rPr lang="en-US" sz="2000" smtClean="0"/>
            </a:br>
            <a:endParaRPr lang="en-US" sz="2000" smtClean="0"/>
          </a:p>
        </p:txBody>
      </p:sp>
      <p:sp>
        <p:nvSpPr>
          <p:cNvPr id="45058" name="Content Placeholder 2"/>
          <p:cNvSpPr>
            <a:spLocks noGrp="1"/>
          </p:cNvSpPr>
          <p:nvPr>
            <p:ph idx="1"/>
          </p:nvPr>
        </p:nvSpPr>
        <p:spPr>
          <a:xfrm>
            <a:off x="285750" y="1800225"/>
            <a:ext cx="7991475" cy="3457575"/>
          </a:xfrm>
        </p:spPr>
        <p:txBody>
          <a:bodyPr/>
          <a:lstStyle/>
          <a:p>
            <a:pPr algn="just" eaLnBrk="1" hangingPunct="1">
              <a:buFont typeface="Arial" pitchFamily="34" charset="0"/>
              <a:buNone/>
            </a:pPr>
            <a:r>
              <a:rPr lang="el-GR" sz="1600" i="1" smtClean="0"/>
              <a:t>Firstly</a:t>
            </a:r>
            <a:r>
              <a:rPr lang="en-US" sz="1600" i="1" smtClean="0"/>
              <a:t>,</a:t>
            </a:r>
            <a:r>
              <a:rPr lang="el-GR" sz="1600" smtClean="0"/>
              <a:t> to enable states parties to the Convention and to the Protocol to implement their provisions, refugees have to be identified. Such identification</a:t>
            </a:r>
            <a:r>
              <a:rPr lang="en-US" sz="1600" smtClean="0"/>
              <a:t> is</a:t>
            </a:r>
            <a:r>
              <a:rPr lang="el-GR" sz="1600" smtClean="0"/>
              <a:t>, i.e. the determination of refugee status. </a:t>
            </a:r>
            <a:endParaRPr lang="en-US" sz="1600" smtClean="0"/>
          </a:p>
          <a:p>
            <a:pPr algn="just" eaLnBrk="1" hangingPunct="1"/>
            <a:endParaRPr lang="el-GR" sz="1600" smtClean="0"/>
          </a:p>
          <a:p>
            <a:pPr algn="just" eaLnBrk="1" hangingPunct="1">
              <a:buFont typeface="Arial" pitchFamily="34" charset="0"/>
              <a:buNone/>
            </a:pPr>
            <a:r>
              <a:rPr lang="el-GR" sz="1600" i="1" smtClean="0"/>
              <a:t>It must be mentioned that it is therefore left to each Contracting </a:t>
            </a:r>
            <a:r>
              <a:rPr lang="en-US" sz="1600" i="1" smtClean="0"/>
              <a:t>S</a:t>
            </a:r>
            <a:r>
              <a:rPr lang="el-GR" sz="1600" i="1" smtClean="0"/>
              <a:t>tate to establish the procedure that it considers most appropriate. </a:t>
            </a:r>
            <a:endParaRPr lang="en-US" sz="1600" i="1" smtClean="0"/>
          </a:p>
          <a:p>
            <a:pPr algn="just" eaLnBrk="1" hangingPunct="1">
              <a:buFont typeface="Arial" pitchFamily="34" charset="0"/>
              <a:buNone/>
            </a:pPr>
            <a:endParaRPr lang="el-GR" sz="1600" smtClean="0"/>
          </a:p>
          <a:p>
            <a:pPr algn="just" eaLnBrk="1" hangingPunct="1">
              <a:buFont typeface="Arial" pitchFamily="34" charset="0"/>
              <a:buNone/>
            </a:pPr>
            <a:r>
              <a:rPr lang="en-US" sz="1600" smtClean="0"/>
              <a:t>I</a:t>
            </a:r>
            <a:r>
              <a:rPr lang="el-GR" sz="1600" smtClean="0"/>
              <a:t>n a number of countries, refugee status is determined under </a:t>
            </a:r>
            <a:r>
              <a:rPr lang="el-GR" sz="1600" b="1" i="1" smtClean="0">
                <a:solidFill>
                  <a:srgbClr val="0070C0"/>
                </a:solidFill>
              </a:rPr>
              <a:t>formal procedures </a:t>
            </a:r>
            <a:r>
              <a:rPr lang="el-GR" sz="1600" smtClean="0"/>
              <a:t>specifically established for this purpose. In other countries, the question of refugee status is considered within the framework of </a:t>
            </a:r>
            <a:r>
              <a:rPr lang="el-GR" sz="1600" b="1" i="1" smtClean="0">
                <a:solidFill>
                  <a:srgbClr val="0070C0"/>
                </a:solidFill>
              </a:rPr>
              <a:t>general procedures</a:t>
            </a:r>
            <a:r>
              <a:rPr lang="el-GR" sz="1600" smtClean="0">
                <a:solidFill>
                  <a:srgbClr val="0070C0"/>
                </a:solidFill>
              </a:rPr>
              <a:t> </a:t>
            </a:r>
            <a:r>
              <a:rPr lang="el-GR" sz="1600" smtClean="0"/>
              <a:t>for the admission of aliens. In yet other countries, refugee status is determined under </a:t>
            </a:r>
            <a:r>
              <a:rPr lang="el-GR" sz="1600" b="1" i="1" smtClean="0">
                <a:solidFill>
                  <a:srgbClr val="0070C0"/>
                </a:solidFill>
              </a:rPr>
              <a:t>informal arrangements, or ad hoc for speci</a:t>
            </a:r>
            <a:r>
              <a:rPr lang="en-US" sz="1600" b="1" i="1" smtClean="0">
                <a:solidFill>
                  <a:srgbClr val="0070C0"/>
                </a:solidFill>
              </a:rPr>
              <a:t>fi</a:t>
            </a:r>
            <a:r>
              <a:rPr lang="el-GR" sz="1600" b="1" i="1" smtClean="0">
                <a:solidFill>
                  <a:srgbClr val="0070C0"/>
                </a:solidFill>
              </a:rPr>
              <a:t>c purposes</a:t>
            </a:r>
            <a:r>
              <a:rPr lang="el-GR" sz="1600" smtClean="0"/>
              <a:t>, such as the issuance of travel documents. </a:t>
            </a:r>
          </a:p>
          <a:p>
            <a:pPr eaLnBrk="1" hangingPunct="1"/>
            <a:endParaRPr lang="en-US" sz="1600" smtClean="0"/>
          </a:p>
        </p:txBody>
      </p:sp>
      <p:pic>
        <p:nvPicPr>
          <p:cNvPr id="45059" name="3 - Εικόνα" descr="Εικόνα2.png"/>
          <p:cNvPicPr>
            <a:picLocks noChangeAspect="1"/>
          </p:cNvPicPr>
          <p:nvPr/>
        </p:nvPicPr>
        <p:blipFill>
          <a:blip r:embed="rId2"/>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28725"/>
            <a:ext cx="7734300" cy="3619500"/>
          </a:xfrm>
        </p:spPr>
        <p:txBody>
          <a:bodyPr>
            <a:normAutofit/>
          </a:bodyPr>
          <a:lstStyle/>
          <a:p>
            <a:pPr algn="just" eaLnBrk="1" hangingPunct="1">
              <a:buFont typeface="Arial" pitchFamily="34" charset="0"/>
              <a:buBlip>
                <a:blip r:embed="rId2"/>
              </a:buBlip>
            </a:pPr>
            <a:r>
              <a:rPr lang="el-GR" sz="1600" smtClean="0"/>
              <a:t>Executive Committee of the High Commissioner</a:t>
            </a:r>
            <a:r>
              <a:rPr lang="el-GR" altLang="en-US" sz="1600" smtClean="0"/>
              <a:t>’</a:t>
            </a:r>
            <a:r>
              <a:rPr lang="el-GR" sz="1600" smtClean="0"/>
              <a:t>s Programme, at its twenty-eighth session in October 1977, recommended that procedures should satisfy certain </a:t>
            </a:r>
            <a:r>
              <a:rPr lang="el-GR" sz="1600" b="1" smtClean="0">
                <a:solidFill>
                  <a:srgbClr val="0070C0"/>
                </a:solidFill>
              </a:rPr>
              <a:t>basic requirements</a:t>
            </a:r>
            <a:r>
              <a:rPr lang="el-GR" sz="1600" smtClean="0"/>
              <a:t>, such as: </a:t>
            </a:r>
            <a:endParaRPr lang="en-US" sz="1600" smtClean="0"/>
          </a:p>
          <a:p>
            <a:pPr algn="just" eaLnBrk="1" hangingPunct="1"/>
            <a:endParaRPr lang="el-GR" sz="1600" smtClean="0"/>
          </a:p>
          <a:p>
            <a:pPr algn="just" eaLnBrk="1" hangingPunct="1">
              <a:buFont typeface="Arial" pitchFamily="34" charset="0"/>
              <a:buAutoNum type="romanLcParenBoth"/>
            </a:pPr>
            <a:r>
              <a:rPr lang="el-GR" sz="1600" i="1" smtClean="0"/>
              <a:t>The competent oficial (e.g., immigration oficer or border police of cer) to whom the applicant addresses himself at the border or in the territory of a Contracting state should have clear instructions for dealing with cases which might come within the purview of the relevant international instruments. He should be required to act in accordance with the principle of non- refoulement and to refer such cases to a higher authority. </a:t>
            </a:r>
            <a:endParaRPr lang="en-US" sz="1600" i="1" smtClean="0"/>
          </a:p>
          <a:p>
            <a:pPr algn="just" eaLnBrk="1" hangingPunct="1"/>
            <a:endParaRPr lang="el-GR" sz="1600" smtClean="0"/>
          </a:p>
          <a:p>
            <a:pPr algn="just" eaLnBrk="1" hangingPunct="1">
              <a:buFont typeface="Arial" pitchFamily="34" charset="0"/>
              <a:buNone/>
            </a:pPr>
            <a:r>
              <a:rPr lang="el-GR" sz="1600" i="1" smtClean="0"/>
              <a:t>(ii) </a:t>
            </a:r>
            <a:r>
              <a:rPr lang="en-US" sz="1600" i="1" smtClean="0"/>
              <a:t> </a:t>
            </a:r>
            <a:r>
              <a:rPr lang="el-GR" sz="1600" i="1" smtClean="0"/>
              <a:t>The applicant should receive the necessary guidance as to the procedure to be followed. </a:t>
            </a:r>
            <a:endParaRPr lang="el-GR" sz="1600" smtClean="0"/>
          </a:p>
          <a:p>
            <a:pPr eaLnBrk="1" hangingPunct="1"/>
            <a:endParaRPr lang="en-US" sz="1600" smtClean="0"/>
          </a:p>
        </p:txBody>
      </p:sp>
      <p:pic>
        <p:nvPicPr>
          <p:cNvPr id="46082" name="3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ontent Placeholder 2"/>
          <p:cNvSpPr>
            <a:spLocks noGrp="1"/>
          </p:cNvSpPr>
          <p:nvPr>
            <p:ph idx="1"/>
          </p:nvPr>
        </p:nvSpPr>
        <p:spPr>
          <a:xfrm>
            <a:off x="304800" y="1362075"/>
            <a:ext cx="7791450" cy="3286125"/>
          </a:xfrm>
        </p:spPr>
        <p:txBody>
          <a:bodyPr/>
          <a:lstStyle/>
          <a:p>
            <a:pPr algn="just" eaLnBrk="1" hangingPunct="1">
              <a:buFont typeface="Arial" pitchFamily="34" charset="0"/>
              <a:buNone/>
            </a:pPr>
            <a:r>
              <a:rPr lang="el-GR" sz="1600" i="1" smtClean="0"/>
              <a:t>(iii) There should be a clearly identified authority – wherever possible a single central authority – with responsibility for examining requests for refugee status and taking a decision in the </a:t>
            </a:r>
            <a:r>
              <a:rPr lang="en-US" sz="1600" i="1" smtClean="0"/>
              <a:t>fi</a:t>
            </a:r>
            <a:r>
              <a:rPr lang="el-GR" sz="1600" i="1" smtClean="0"/>
              <a:t>rst instance. </a:t>
            </a:r>
            <a:endParaRPr lang="en-US" sz="1600" i="1" smtClean="0"/>
          </a:p>
          <a:p>
            <a:pPr algn="just" eaLnBrk="1" hangingPunct="1">
              <a:buFont typeface="Arial" pitchFamily="34" charset="0"/>
              <a:buNone/>
            </a:pPr>
            <a:endParaRPr lang="el-GR" sz="1600" smtClean="0"/>
          </a:p>
          <a:p>
            <a:pPr algn="just" eaLnBrk="1" hangingPunct="1">
              <a:buFont typeface="Arial" pitchFamily="34" charset="0"/>
              <a:buNone/>
            </a:pPr>
            <a:r>
              <a:rPr lang="el-GR" sz="1600" i="1" smtClean="0"/>
              <a:t>(iv) The applicant should be given the necessary facilities, including the services of a competent interpreter, for submitting his case to the authorities concerned. applicants should also be given the opportunity, of which they should be duly informed, to contact a representative of </a:t>
            </a:r>
            <a:r>
              <a:rPr lang="fr-FR" sz="1600" i="1" smtClean="0"/>
              <a:t>UN</a:t>
            </a:r>
            <a:r>
              <a:rPr lang="el-GR" sz="1600" i="1" smtClean="0"/>
              <a:t>HCR. </a:t>
            </a:r>
            <a:endParaRPr lang="en-US" sz="1600" i="1" smtClean="0"/>
          </a:p>
          <a:p>
            <a:pPr algn="just" eaLnBrk="1" hangingPunct="1">
              <a:buFont typeface="Arial" pitchFamily="34" charset="0"/>
              <a:buNone/>
            </a:pPr>
            <a:endParaRPr lang="el-GR" sz="1600" smtClean="0"/>
          </a:p>
          <a:p>
            <a:pPr algn="just" eaLnBrk="1" hangingPunct="1">
              <a:buFont typeface="Arial" pitchFamily="34" charset="0"/>
              <a:buNone/>
            </a:pPr>
            <a:r>
              <a:rPr lang="el-GR" sz="1600" i="1" smtClean="0"/>
              <a:t>(v)</a:t>
            </a:r>
            <a:r>
              <a:rPr lang="fr-FR" sz="1600" i="1" smtClean="0"/>
              <a:t>  </a:t>
            </a:r>
            <a:r>
              <a:rPr lang="el-GR" sz="1600" i="1" smtClean="0"/>
              <a:t> </a:t>
            </a:r>
            <a:r>
              <a:rPr lang="fr-FR" sz="1600" i="1" smtClean="0"/>
              <a:t>I</a:t>
            </a:r>
            <a:r>
              <a:rPr lang="el-GR" sz="1600" i="1" smtClean="0"/>
              <a:t>f the applicant is recognized as a refugee, he should be informed accordingly and issued</a:t>
            </a:r>
            <a:r>
              <a:rPr lang="fr-FR" sz="1600" i="1" smtClean="0"/>
              <a:t> </a:t>
            </a:r>
            <a:r>
              <a:rPr lang="el-GR" sz="1600" i="1" smtClean="0"/>
              <a:t>with documentation certifying his refugee status. </a:t>
            </a:r>
            <a:endParaRPr lang="el-GR" sz="1600" smtClean="0"/>
          </a:p>
          <a:p>
            <a:pPr eaLnBrk="1" hangingPunct="1">
              <a:buFont typeface="Arial" pitchFamily="34" charset="0"/>
              <a:buNone/>
            </a:pPr>
            <a:endParaRPr lang="en-US" sz="1600" smtClean="0"/>
          </a:p>
        </p:txBody>
      </p:sp>
      <p:pic>
        <p:nvPicPr>
          <p:cNvPr id="47106" name="3 - Εικόνα" descr="Εικόνα2.png"/>
          <p:cNvPicPr>
            <a:picLocks noChangeAspect="1"/>
          </p:cNvPicPr>
          <p:nvPr/>
        </p:nvPicPr>
        <p:blipFill>
          <a:blip r:embed="rId2"/>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2"/>
          <p:cNvSpPr>
            <a:spLocks noGrp="1"/>
          </p:cNvSpPr>
          <p:nvPr>
            <p:ph idx="1"/>
          </p:nvPr>
        </p:nvSpPr>
        <p:spPr>
          <a:xfrm>
            <a:off x="209550" y="1228725"/>
            <a:ext cx="8020050" cy="2581275"/>
          </a:xfrm>
        </p:spPr>
        <p:txBody>
          <a:bodyPr/>
          <a:lstStyle/>
          <a:p>
            <a:pPr algn="just" eaLnBrk="1" hangingPunct="1">
              <a:buFont typeface="Arial" pitchFamily="34" charset="0"/>
              <a:buNone/>
            </a:pPr>
            <a:r>
              <a:rPr lang="el-GR" sz="1600" i="1" smtClean="0"/>
              <a:t>(vi) </a:t>
            </a:r>
            <a:r>
              <a:rPr lang="fr-FR" sz="1600" i="1" smtClean="0"/>
              <a:t>I</a:t>
            </a:r>
            <a:r>
              <a:rPr lang="el-GR" sz="1600" i="1" smtClean="0"/>
              <a:t>f the applicant is not recognized, he should be given a reasonable time to appeal for a formal reconsideration of the, either to the same or to a different authority, whether administrative or judicial, according to the prevailing system. </a:t>
            </a:r>
          </a:p>
          <a:p>
            <a:pPr algn="just" eaLnBrk="1" hangingPunct="1">
              <a:buFont typeface="Arial" pitchFamily="34" charset="0"/>
              <a:buNone/>
            </a:pPr>
            <a:endParaRPr lang="el-GR" sz="1600" smtClean="0"/>
          </a:p>
          <a:p>
            <a:pPr algn="just" eaLnBrk="1" hangingPunct="1">
              <a:buFont typeface="Arial" pitchFamily="34" charset="0"/>
              <a:buNone/>
            </a:pPr>
            <a:r>
              <a:rPr lang="el-GR" sz="1600" i="1" smtClean="0"/>
              <a:t>(vii) The applicant should be permitted to remain in the country pending a decision on his initial request by the competent authority referred to in paragraph (iii) above, unless it has been established by that authority that his request is clearly abusive. He should also be permitted to remain in the country while an appeal to a higher administrative authority or to the courts is pending</a:t>
            </a:r>
            <a:r>
              <a:rPr lang="el-GR" sz="1600" smtClean="0"/>
              <a:t>.</a:t>
            </a:r>
          </a:p>
          <a:p>
            <a:pPr eaLnBrk="1" hangingPunct="1">
              <a:buFont typeface="Arial" pitchFamily="34" charset="0"/>
              <a:buNone/>
            </a:pPr>
            <a:endParaRPr lang="en-US" sz="1600" smtClean="0"/>
          </a:p>
        </p:txBody>
      </p:sp>
      <p:pic>
        <p:nvPicPr>
          <p:cNvPr id="48130" name="3 - Εικόνα" descr="Εικόνα2.png"/>
          <p:cNvPicPr>
            <a:picLocks noChangeAspect="1"/>
          </p:cNvPicPr>
          <p:nvPr/>
        </p:nvPicPr>
        <p:blipFill>
          <a:blip r:embed="rId2"/>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0363"/>
            <a:ext cx="7572375" cy="877887"/>
          </a:xfrm>
        </p:spPr>
        <p:txBody>
          <a:bodyPr>
            <a:normAutofit fontScale="90000"/>
          </a:bodyPr>
          <a:lstStyle/>
          <a:p>
            <a:pPr eaLnBrk="1" hangingPunct="1"/>
            <a:r>
              <a:rPr lang="en-US" sz="4000" b="1" smtClean="0"/>
              <a:t/>
            </a:r>
            <a:br>
              <a:rPr lang="en-US" sz="4000" b="1" smtClean="0"/>
            </a:br>
            <a:r>
              <a:rPr lang="en-US" sz="2400" b="1" smtClean="0"/>
              <a:t>1.  </a:t>
            </a:r>
            <a:r>
              <a:rPr lang="el-GR" sz="2400" b="1" smtClean="0"/>
              <a:t>The examiner</a:t>
            </a:r>
            <a:r>
              <a:rPr lang="el-GR" altLang="en-US" sz="2400" b="1" smtClean="0"/>
              <a:t>’</a:t>
            </a:r>
            <a:r>
              <a:rPr lang="el-GR" sz="2400" b="1" smtClean="0"/>
              <a:t>s duties:</a:t>
            </a:r>
            <a:r>
              <a:rPr lang="el-GR" sz="2400" smtClean="0"/>
              <a:t/>
            </a:r>
            <a:br>
              <a:rPr lang="el-GR" sz="2400" smtClean="0"/>
            </a:br>
            <a:r>
              <a:rPr lang="en-US" sz="2400" smtClean="0"/>
              <a:t/>
            </a:r>
            <a:br>
              <a:rPr lang="en-US" sz="2400" smtClean="0"/>
            </a:br>
            <a:endParaRPr lang="en-US" sz="2400" smtClean="0"/>
          </a:p>
        </p:txBody>
      </p:sp>
      <p:sp>
        <p:nvSpPr>
          <p:cNvPr id="3" name="Content Placeholder 2"/>
          <p:cNvSpPr>
            <a:spLocks noGrp="1"/>
          </p:cNvSpPr>
          <p:nvPr>
            <p:ph idx="1"/>
          </p:nvPr>
        </p:nvSpPr>
        <p:spPr>
          <a:xfrm>
            <a:off x="257175" y="1123950"/>
            <a:ext cx="7924800" cy="5019675"/>
          </a:xfrm>
        </p:spPr>
        <p:txBody>
          <a:bodyPr>
            <a:noAutofit/>
          </a:bodyPr>
          <a:lstStyle/>
          <a:p>
            <a:pPr marL="285750" indent="-285750" algn="just" eaLnBrk="1" hangingPunct="1">
              <a:buFont typeface="Arial" pitchFamily="34" charset="0"/>
              <a:buBlip>
                <a:blip r:embed="rId2"/>
              </a:buBlip>
            </a:pPr>
            <a:r>
              <a:rPr lang="el-GR" sz="1600" smtClean="0"/>
              <a:t>Ιt may be for the examiner to use all the means at his disposal to produce the necessary evidence in support of the application. </a:t>
            </a:r>
          </a:p>
          <a:p>
            <a:pPr marL="285750" indent="-285750" algn="just" eaLnBrk="1" hangingPunct="1">
              <a:buFont typeface="Arial" pitchFamily="34" charset="0"/>
              <a:buBlip>
                <a:blip r:embed="rId2"/>
              </a:buBlip>
            </a:pPr>
            <a:r>
              <a:rPr lang="el-GR" sz="1600" smtClean="0"/>
              <a:t>Untrue statements by themselves are not a reason for refusal of refugee status and it is the examiner</a:t>
            </a:r>
            <a:r>
              <a:rPr lang="el-GR" altLang="en-US" sz="1600" smtClean="0"/>
              <a:t>’</a:t>
            </a:r>
            <a:r>
              <a:rPr lang="el-GR" sz="1600" smtClean="0"/>
              <a:t>s responsibility to evaluate such statements in the light of all the circumstances of the case. </a:t>
            </a:r>
          </a:p>
          <a:p>
            <a:pPr marL="285750" indent="-285750" algn="just" eaLnBrk="1" hangingPunct="1">
              <a:buFont typeface="Arial" pitchFamily="34" charset="0"/>
              <a:buBlip>
                <a:blip r:embed="rId2"/>
              </a:buBlip>
            </a:pPr>
            <a:r>
              <a:rPr lang="el-GR" sz="1600" smtClean="0"/>
              <a:t>The examiner has to clarify any apparent inconsistencies. </a:t>
            </a:r>
          </a:p>
          <a:p>
            <a:pPr marL="285750" indent="-285750" algn="just" eaLnBrk="1" hangingPunct="1">
              <a:buFont typeface="Arial" pitchFamily="34" charset="0"/>
              <a:buBlip>
                <a:blip r:embed="rId2"/>
              </a:buBlip>
            </a:pPr>
            <a:r>
              <a:rPr lang="el-GR" sz="1600" smtClean="0"/>
              <a:t>He/she is completing a standard questionnaire. Such basic information will normally not be suficient to enable the examiner to reach a decision, and one or more personal interviews will be required. </a:t>
            </a:r>
          </a:p>
          <a:p>
            <a:pPr marL="285750" indent="-285750" algn="just" eaLnBrk="1" hangingPunct="1">
              <a:buFont typeface="Arial" pitchFamily="34" charset="0"/>
              <a:buBlip>
                <a:blip r:embed="rId2"/>
              </a:buBlip>
            </a:pPr>
            <a:r>
              <a:rPr lang="el-GR" sz="1600" smtClean="0"/>
              <a:t>It will be necessary for the examiner to gain the confidence of the applicant in order to assist the latter in putting forward his case and in fully explaining his opinions and feelings. In creating such a climate of confidence. </a:t>
            </a:r>
          </a:p>
          <a:p>
            <a:pPr marL="285750" indent="-285750" algn="just" eaLnBrk="1" hangingPunct="1">
              <a:buFont typeface="Arial" pitchFamily="34" charset="0"/>
              <a:buBlip>
                <a:blip r:embed="rId2"/>
              </a:buBlip>
            </a:pPr>
            <a:r>
              <a:rPr lang="el-GR" sz="1600" smtClean="0"/>
              <a:t>Ensure that the applicant presents his case as fully as possible and with all available evidence. </a:t>
            </a:r>
          </a:p>
          <a:p>
            <a:pPr marL="285750" indent="-285750" algn="just" eaLnBrk="1" hangingPunct="1">
              <a:buFont typeface="Arial" pitchFamily="34" charset="0"/>
              <a:buBlip>
                <a:blip r:embed="rId2"/>
              </a:buBlip>
            </a:pPr>
            <a:r>
              <a:rPr lang="el-GR" sz="1600" smtClean="0"/>
              <a:t>Assess the applicant</a:t>
            </a:r>
            <a:r>
              <a:rPr lang="el-GR" altLang="en-US" sz="1600" smtClean="0"/>
              <a:t>’</a:t>
            </a:r>
            <a:r>
              <a:rPr lang="el-GR" sz="1600" smtClean="0"/>
              <a:t>s credibility and evaluate the evidence (if necessary giving the applicant the bene t of the doubt), in order to establish the objective and the subjective elements of the case. </a:t>
            </a:r>
          </a:p>
          <a:p>
            <a:pPr marL="285750" indent="-285750" algn="just" eaLnBrk="1" hangingPunct="1">
              <a:buFont typeface="Arial" pitchFamily="34" charset="0"/>
              <a:buBlip>
                <a:blip r:embed="rId2"/>
              </a:buBlip>
            </a:pPr>
            <a:r>
              <a:rPr lang="el-GR" sz="1600" smtClean="0"/>
              <a:t>Relate these elements to the relevant criteria of the 1951 Convention, in order to arrive at a correct conclusion as to the applicant</a:t>
            </a:r>
            <a:r>
              <a:rPr lang="el-GR" altLang="en-US" sz="1600" smtClean="0"/>
              <a:t>’</a:t>
            </a:r>
            <a:r>
              <a:rPr lang="el-GR" sz="1600" smtClean="0"/>
              <a:t>s refugee status. </a:t>
            </a:r>
          </a:p>
          <a:p>
            <a:pPr marL="285750" indent="-285750" eaLnBrk="1" hangingPunct="1">
              <a:buFont typeface="Arial" pitchFamily="34" charset="0"/>
              <a:buBlip>
                <a:blip r:embed="rId2"/>
              </a:buBlip>
            </a:pPr>
            <a:endParaRPr lang="en-US" sz="1600" smtClean="0"/>
          </a:p>
        </p:txBody>
      </p:sp>
      <p:pic>
        <p:nvPicPr>
          <p:cNvPr id="49155" name="3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57200" y="514350"/>
            <a:ext cx="7886700" cy="782638"/>
          </a:xfrm>
        </p:spPr>
        <p:txBody>
          <a:bodyPr/>
          <a:lstStyle/>
          <a:p>
            <a:pPr eaLnBrk="1" hangingPunct="1"/>
            <a:r>
              <a:rPr lang="en-US" sz="2000" b="1" smtClean="0"/>
              <a:t/>
            </a:r>
            <a:br>
              <a:rPr lang="en-US" sz="2000" b="1" smtClean="0"/>
            </a:br>
            <a:r>
              <a:rPr lang="en-US" sz="2000" b="1" smtClean="0"/>
              <a:t>2. </a:t>
            </a:r>
            <a:r>
              <a:rPr lang="el-GR" sz="2000" b="1" smtClean="0"/>
              <a:t>The applicant</a:t>
            </a:r>
            <a:r>
              <a:rPr lang="el-GR" altLang="en-US" sz="2000" b="1" smtClean="0"/>
              <a:t>’</a:t>
            </a:r>
            <a:r>
              <a:rPr lang="el-GR" sz="2000" b="1" smtClean="0"/>
              <a:t>s duties: </a:t>
            </a:r>
            <a:r>
              <a:rPr lang="el-GR" sz="2000" smtClean="0"/>
              <a:t/>
            </a:r>
            <a:br>
              <a:rPr lang="el-GR" sz="2000" smtClean="0"/>
            </a:br>
            <a:r>
              <a:rPr lang="en-US" sz="2000" smtClean="0"/>
              <a:t/>
            </a:r>
            <a:br>
              <a:rPr lang="en-US" sz="2000" smtClean="0"/>
            </a:br>
            <a:endParaRPr lang="en-US" sz="2000" smtClean="0"/>
          </a:p>
        </p:txBody>
      </p:sp>
      <p:sp>
        <p:nvSpPr>
          <p:cNvPr id="3" name="Content Placeholder 2"/>
          <p:cNvSpPr>
            <a:spLocks noGrp="1"/>
          </p:cNvSpPr>
          <p:nvPr>
            <p:ph idx="1"/>
          </p:nvPr>
        </p:nvSpPr>
        <p:spPr>
          <a:xfrm>
            <a:off x="295275" y="1296988"/>
            <a:ext cx="7772400" cy="3865562"/>
          </a:xfrm>
        </p:spPr>
        <p:txBody>
          <a:bodyPr>
            <a:normAutofit/>
          </a:bodyPr>
          <a:lstStyle/>
          <a:p>
            <a:pPr marL="285750" indent="-285750" algn="just" eaLnBrk="1" hangingPunct="1">
              <a:buFont typeface="Arial" pitchFamily="34" charset="0"/>
              <a:buBlip>
                <a:blip r:embed="rId2"/>
              </a:buBlip>
            </a:pPr>
            <a:r>
              <a:rPr lang="el-GR" sz="1600" smtClean="0"/>
              <a:t>Tell the truth and assist the examiner to the full in establishing the facts of his case. </a:t>
            </a:r>
            <a:endParaRPr lang="en-US" sz="1600" smtClean="0"/>
          </a:p>
          <a:p>
            <a:pPr marL="285750" indent="-285750" algn="just" eaLnBrk="1" hangingPunct="1">
              <a:buFont typeface="Arial" pitchFamily="34" charset="0"/>
              <a:buBlip>
                <a:blip r:embed="rId2"/>
              </a:buBlip>
            </a:pPr>
            <a:endParaRPr lang="el-GR" sz="1600" smtClean="0"/>
          </a:p>
          <a:p>
            <a:pPr marL="285750" indent="-285750" algn="just" eaLnBrk="1" hangingPunct="1">
              <a:buFont typeface="Arial" pitchFamily="34" charset="0"/>
              <a:buBlip>
                <a:blip r:embed="rId2"/>
              </a:buBlip>
            </a:pPr>
            <a:r>
              <a:rPr lang="el-GR" sz="1600" smtClean="0"/>
              <a:t>Make an effort to support his statements by any available evidence and give a satisfactory explanation for any lack of evidence. If necessary he must make an effort to procure additional evidence. </a:t>
            </a:r>
            <a:endParaRPr lang="en-US" sz="1600" smtClean="0"/>
          </a:p>
          <a:p>
            <a:pPr marL="285750" indent="-285750" algn="just" eaLnBrk="1" hangingPunct="1">
              <a:buFont typeface="Arial" pitchFamily="34" charset="0"/>
              <a:buBlip>
                <a:blip r:embed="rId2"/>
              </a:buBlip>
            </a:pPr>
            <a:endParaRPr lang="el-GR" sz="1600" smtClean="0"/>
          </a:p>
          <a:p>
            <a:pPr marL="285750" indent="-285750" algn="just" eaLnBrk="1" hangingPunct="1">
              <a:buFont typeface="Arial" pitchFamily="34" charset="0"/>
              <a:buBlip>
                <a:blip r:embed="rId2"/>
              </a:buBlip>
            </a:pPr>
            <a:r>
              <a:rPr lang="el-GR" sz="1600" smtClean="0"/>
              <a:t>Supply all pertinent information concerning himself and his past experience in as much detail as is necessary to enable the examiner to establish the relevant facts. He should be asked to give a coherent explanation of all the reasons invoked in support of his application for refugee status and he should answer any questions put to him. </a:t>
            </a:r>
            <a:endParaRPr lang="en-US" sz="1600" smtClean="0"/>
          </a:p>
          <a:p>
            <a:pPr marL="285750" indent="-285750" algn="just" eaLnBrk="1" hangingPunct="1">
              <a:buFont typeface="Arial" pitchFamily="34" charset="0"/>
              <a:buBlip>
                <a:blip r:embed="rId2"/>
              </a:buBlip>
            </a:pPr>
            <a:endParaRPr lang="el-GR" sz="1600" smtClean="0"/>
          </a:p>
          <a:p>
            <a:pPr marL="285750" indent="-285750" algn="just" eaLnBrk="1" hangingPunct="1">
              <a:buFont typeface="Arial" pitchFamily="34" charset="0"/>
              <a:buBlip>
                <a:blip r:embed="rId2"/>
              </a:buBlip>
            </a:pPr>
            <a:r>
              <a:rPr lang="el-GR" sz="1600" smtClean="0"/>
              <a:t>The subjective element of fear and the objective element of its well-foundedness need to be established.  </a:t>
            </a:r>
          </a:p>
          <a:p>
            <a:pPr marL="285750" indent="-285750" eaLnBrk="1" hangingPunct="1">
              <a:buFont typeface="Arial" pitchFamily="34" charset="0"/>
              <a:buBlip>
                <a:blip r:embed="rId2"/>
              </a:buBlip>
            </a:pPr>
            <a:endParaRPr lang="en-US" sz="1600" smtClean="0"/>
          </a:p>
        </p:txBody>
      </p:sp>
      <p:pic>
        <p:nvPicPr>
          <p:cNvPr id="50179" name="3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457200" y="274638"/>
            <a:ext cx="7829550" cy="992187"/>
          </a:xfrm>
        </p:spPr>
        <p:txBody>
          <a:bodyPr/>
          <a:lstStyle/>
          <a:p>
            <a:pPr eaLnBrk="1" hangingPunct="1"/>
            <a:r>
              <a:rPr lang="en-US" sz="2000" b="1" u="sng" dirty="0" smtClean="0"/>
              <a:t>C. </a:t>
            </a:r>
            <a:r>
              <a:rPr lang="el-GR" sz="2000" b="1" u="sng" dirty="0" smtClean="0"/>
              <a:t> Special categories of refugees</a:t>
            </a:r>
            <a:r>
              <a:rPr lang="el-GR" sz="2000" dirty="0" smtClean="0"/>
              <a:t/>
            </a:r>
            <a:br>
              <a:rPr lang="el-GR" sz="2000" dirty="0" smtClean="0"/>
            </a:br>
            <a:endParaRPr lang="en-US" sz="2000" dirty="0" smtClean="0"/>
          </a:p>
        </p:txBody>
      </p:sp>
      <p:sp>
        <p:nvSpPr>
          <p:cNvPr id="3" name="Content Placeholder 2"/>
          <p:cNvSpPr>
            <a:spLocks noGrp="1"/>
          </p:cNvSpPr>
          <p:nvPr>
            <p:ph idx="1"/>
          </p:nvPr>
        </p:nvSpPr>
        <p:spPr>
          <a:xfrm>
            <a:off x="304800" y="1266825"/>
            <a:ext cx="7981950" cy="3895725"/>
          </a:xfrm>
        </p:spPr>
        <p:txBody>
          <a:bodyPr>
            <a:normAutofit/>
          </a:bodyPr>
          <a:lstStyle/>
          <a:p>
            <a:pPr marL="0" indent="0" eaLnBrk="1" hangingPunct="1">
              <a:buFont typeface="Arial" pitchFamily="34" charset="0"/>
              <a:buNone/>
            </a:pPr>
            <a:r>
              <a:rPr lang="en-US" sz="1600" b="1" dirty="0" smtClean="0">
                <a:solidFill>
                  <a:srgbClr val="0070C0"/>
                </a:solidFill>
              </a:rPr>
              <a:t>1. </a:t>
            </a:r>
            <a:r>
              <a:rPr lang="el-GR" sz="1600" b="1" dirty="0" err="1" smtClean="0">
                <a:solidFill>
                  <a:srgbClr val="0070C0"/>
                </a:solidFill>
              </a:rPr>
              <a:t>Mentally</a:t>
            </a:r>
            <a:r>
              <a:rPr lang="el-GR" sz="1600" b="1" dirty="0" smtClean="0">
                <a:solidFill>
                  <a:srgbClr val="0070C0"/>
                </a:solidFill>
              </a:rPr>
              <a:t> </a:t>
            </a:r>
            <a:r>
              <a:rPr lang="el-GR" sz="1600" b="1" dirty="0" err="1" smtClean="0">
                <a:solidFill>
                  <a:srgbClr val="0070C0"/>
                </a:solidFill>
              </a:rPr>
              <a:t>disturbed</a:t>
            </a:r>
            <a:r>
              <a:rPr lang="el-GR" sz="1600" b="1" dirty="0" smtClean="0">
                <a:solidFill>
                  <a:srgbClr val="0070C0"/>
                </a:solidFill>
              </a:rPr>
              <a:t> </a:t>
            </a:r>
            <a:r>
              <a:rPr lang="el-GR" sz="1600" b="1" dirty="0" err="1" smtClean="0">
                <a:solidFill>
                  <a:srgbClr val="0070C0"/>
                </a:solidFill>
              </a:rPr>
              <a:t>persons</a:t>
            </a:r>
            <a:r>
              <a:rPr lang="el-GR" sz="1600" b="1" dirty="0" smtClean="0">
                <a:solidFill>
                  <a:srgbClr val="0070C0"/>
                </a:solidFill>
              </a:rPr>
              <a:t> </a:t>
            </a:r>
            <a:endParaRPr lang="en-US" sz="1600" b="1" dirty="0" smtClean="0">
              <a:solidFill>
                <a:srgbClr val="0070C0"/>
              </a:solidFill>
            </a:endParaRPr>
          </a:p>
          <a:p>
            <a:pPr marL="0" indent="0" eaLnBrk="1" hangingPunct="1">
              <a:buFont typeface="Arial" pitchFamily="34" charset="0"/>
              <a:buBlip>
                <a:blip r:embed="rId2"/>
              </a:buBlip>
            </a:pPr>
            <a:endParaRPr lang="el-GR" sz="1600" b="1" dirty="0" smtClean="0"/>
          </a:p>
          <a:p>
            <a:pPr marL="0" indent="0" algn="just" eaLnBrk="1" hangingPunct="1">
              <a:buFont typeface="Arial" pitchFamily="34" charset="0"/>
              <a:buBlip>
                <a:blip r:embed="rId2"/>
              </a:buBlip>
            </a:pPr>
            <a:r>
              <a:rPr lang="el-GR" sz="1600" dirty="0" smtClean="0"/>
              <a:t>A </a:t>
            </a:r>
            <a:r>
              <a:rPr lang="el-GR" sz="1600" dirty="0" err="1" smtClean="0"/>
              <a:t>mentally</a:t>
            </a:r>
            <a:r>
              <a:rPr lang="el-GR" sz="1600" dirty="0" smtClean="0"/>
              <a:t> </a:t>
            </a:r>
            <a:r>
              <a:rPr lang="el-GR" sz="1600" dirty="0" err="1" smtClean="0"/>
              <a:t>disturbed</a:t>
            </a:r>
            <a:r>
              <a:rPr lang="el-GR" sz="1600" dirty="0" smtClean="0"/>
              <a:t> </a:t>
            </a:r>
            <a:r>
              <a:rPr lang="el-GR" sz="1600" dirty="0" err="1" smtClean="0"/>
              <a:t>person</a:t>
            </a:r>
            <a:r>
              <a:rPr lang="el-GR" sz="1600" dirty="0" smtClean="0"/>
              <a:t> </a:t>
            </a:r>
            <a:r>
              <a:rPr lang="el-GR" sz="1600" dirty="0" err="1" smtClean="0"/>
              <a:t>may</a:t>
            </a:r>
            <a:r>
              <a:rPr lang="el-GR" sz="1600" dirty="0" smtClean="0"/>
              <a:t>, </a:t>
            </a:r>
            <a:r>
              <a:rPr lang="el-GR" sz="1600" dirty="0" err="1" smtClean="0"/>
              <a:t>however</a:t>
            </a:r>
            <a:r>
              <a:rPr lang="el-GR" sz="1600" dirty="0" smtClean="0"/>
              <a:t>, </a:t>
            </a:r>
            <a:r>
              <a:rPr lang="el-GR" sz="1600" dirty="0" err="1" smtClean="0"/>
              <a:t>be</a:t>
            </a:r>
            <a:r>
              <a:rPr lang="el-GR" sz="1600" dirty="0" smtClean="0"/>
              <a:t> a </a:t>
            </a:r>
            <a:r>
              <a:rPr lang="el-GR" sz="1600" dirty="0" err="1" smtClean="0"/>
              <a:t>refugee</a:t>
            </a:r>
            <a:r>
              <a:rPr lang="el-GR" sz="1600" dirty="0" smtClean="0"/>
              <a:t>, </a:t>
            </a:r>
            <a:r>
              <a:rPr lang="el-GR" sz="1600" dirty="0" err="1" smtClean="0"/>
              <a:t>and</a:t>
            </a:r>
            <a:r>
              <a:rPr lang="el-GR" sz="1600" dirty="0" smtClean="0"/>
              <a:t> </a:t>
            </a:r>
            <a:r>
              <a:rPr lang="el-GR" sz="1600" dirty="0" err="1" smtClean="0"/>
              <a:t>while</a:t>
            </a:r>
            <a:r>
              <a:rPr lang="el-GR" sz="1600" dirty="0" smtClean="0"/>
              <a:t> </a:t>
            </a:r>
            <a:r>
              <a:rPr lang="el-GR" sz="1600" dirty="0" err="1" smtClean="0"/>
              <a:t>his</a:t>
            </a:r>
            <a:r>
              <a:rPr lang="en-US" sz="1600" dirty="0" smtClean="0"/>
              <a:t>/her</a:t>
            </a:r>
            <a:r>
              <a:rPr lang="el-GR" sz="1600" dirty="0" smtClean="0"/>
              <a:t> </a:t>
            </a:r>
            <a:r>
              <a:rPr lang="el-GR" sz="1600" dirty="0" err="1" smtClean="0"/>
              <a:t>claim</a:t>
            </a:r>
            <a:r>
              <a:rPr lang="el-GR" sz="1600" dirty="0" smtClean="0"/>
              <a:t> </a:t>
            </a:r>
            <a:r>
              <a:rPr lang="el-GR" sz="1600" dirty="0" err="1" smtClean="0"/>
              <a:t>cannot</a:t>
            </a:r>
            <a:r>
              <a:rPr lang="el-GR" sz="1600" dirty="0" smtClean="0"/>
              <a:t> </a:t>
            </a:r>
            <a:r>
              <a:rPr lang="el-GR" sz="1600" dirty="0" err="1" smtClean="0"/>
              <a:t>therefore</a:t>
            </a:r>
            <a:r>
              <a:rPr lang="el-GR" sz="1600" dirty="0" smtClean="0"/>
              <a:t> </a:t>
            </a:r>
            <a:r>
              <a:rPr lang="el-GR" sz="1600" dirty="0" err="1" smtClean="0"/>
              <a:t>be</a:t>
            </a:r>
            <a:r>
              <a:rPr lang="el-GR" sz="1600" dirty="0" smtClean="0"/>
              <a:t> </a:t>
            </a:r>
            <a:r>
              <a:rPr lang="el-GR" sz="1600" dirty="0" err="1" smtClean="0"/>
              <a:t>disregarded</a:t>
            </a:r>
            <a:r>
              <a:rPr lang="el-GR" sz="1600" dirty="0" smtClean="0"/>
              <a:t>, </a:t>
            </a:r>
            <a:r>
              <a:rPr lang="el-GR" sz="1600" dirty="0" err="1" smtClean="0"/>
              <a:t>it</a:t>
            </a:r>
            <a:r>
              <a:rPr lang="el-GR" sz="1600" dirty="0" smtClean="0"/>
              <a:t> </a:t>
            </a:r>
            <a:r>
              <a:rPr lang="el-GR" sz="1600" dirty="0" err="1" smtClean="0"/>
              <a:t>will</a:t>
            </a:r>
            <a:r>
              <a:rPr lang="el-GR" sz="1600" dirty="0" smtClean="0"/>
              <a:t> </a:t>
            </a:r>
            <a:r>
              <a:rPr lang="el-GR" sz="1600" dirty="0" err="1" smtClean="0"/>
              <a:t>call</a:t>
            </a:r>
            <a:r>
              <a:rPr lang="el-GR" sz="1600" dirty="0" smtClean="0"/>
              <a:t> </a:t>
            </a:r>
            <a:r>
              <a:rPr lang="el-GR" sz="1600" dirty="0" err="1" smtClean="0"/>
              <a:t>for</a:t>
            </a:r>
            <a:r>
              <a:rPr lang="el-GR" sz="1600" dirty="0" smtClean="0"/>
              <a:t> </a:t>
            </a:r>
            <a:r>
              <a:rPr lang="el-GR" sz="1600" dirty="0" err="1" smtClean="0"/>
              <a:t>different</a:t>
            </a:r>
            <a:r>
              <a:rPr lang="el-GR" sz="1600" dirty="0" smtClean="0"/>
              <a:t> </a:t>
            </a:r>
            <a:r>
              <a:rPr lang="el-GR" sz="1600" dirty="0" err="1" smtClean="0"/>
              <a:t>techniques</a:t>
            </a:r>
            <a:r>
              <a:rPr lang="el-GR" sz="1600" dirty="0" smtClean="0"/>
              <a:t> </a:t>
            </a:r>
            <a:r>
              <a:rPr lang="el-GR" sz="1600" dirty="0" err="1" smtClean="0"/>
              <a:t>of</a:t>
            </a:r>
            <a:r>
              <a:rPr lang="el-GR" sz="1600" dirty="0" smtClean="0"/>
              <a:t> </a:t>
            </a:r>
            <a:r>
              <a:rPr lang="el-GR" sz="1600" dirty="0" err="1" smtClean="0"/>
              <a:t>examination</a:t>
            </a:r>
            <a:r>
              <a:rPr lang="el-GR" sz="1600" dirty="0" smtClean="0"/>
              <a:t>. </a:t>
            </a:r>
            <a:endParaRPr lang="en-US" sz="1600" dirty="0" smtClean="0"/>
          </a:p>
          <a:p>
            <a:pPr marL="0" indent="0" algn="just" eaLnBrk="1" hangingPunct="1">
              <a:buFont typeface="Arial" pitchFamily="34" charset="0"/>
              <a:buBlip>
                <a:blip r:embed="rId2"/>
              </a:buBlip>
            </a:pPr>
            <a:endParaRPr lang="el-GR" sz="1600" dirty="0" smtClean="0"/>
          </a:p>
          <a:p>
            <a:pPr marL="0" indent="0" algn="just" eaLnBrk="1" hangingPunct="1">
              <a:buFont typeface="Arial" pitchFamily="34" charset="0"/>
              <a:buBlip>
                <a:blip r:embed="rId2"/>
              </a:buBlip>
            </a:pPr>
            <a:r>
              <a:rPr lang="el-GR" sz="1600" dirty="0" err="1" smtClean="0"/>
              <a:t>The</a:t>
            </a:r>
            <a:r>
              <a:rPr lang="el-GR" sz="1600" dirty="0" smtClean="0"/>
              <a:t> </a:t>
            </a:r>
            <a:r>
              <a:rPr lang="el-GR" sz="1600" dirty="0" err="1" smtClean="0"/>
              <a:t>examiner</a:t>
            </a:r>
            <a:r>
              <a:rPr lang="el-GR" sz="1600" dirty="0" smtClean="0"/>
              <a:t> </a:t>
            </a:r>
            <a:r>
              <a:rPr lang="el-GR" sz="1600" dirty="0" err="1" smtClean="0"/>
              <a:t>should</a:t>
            </a:r>
            <a:r>
              <a:rPr lang="el-GR" sz="1600" dirty="0" smtClean="0"/>
              <a:t>, </a:t>
            </a:r>
            <a:r>
              <a:rPr lang="el-GR" sz="1600" dirty="0" err="1" smtClean="0"/>
              <a:t>in</a:t>
            </a:r>
            <a:r>
              <a:rPr lang="el-GR" sz="1600" dirty="0" smtClean="0"/>
              <a:t> </a:t>
            </a:r>
            <a:r>
              <a:rPr lang="el-GR" sz="1600" dirty="0" err="1" smtClean="0"/>
              <a:t>such</a:t>
            </a:r>
            <a:r>
              <a:rPr lang="el-GR" sz="1600" dirty="0" smtClean="0"/>
              <a:t> </a:t>
            </a:r>
            <a:r>
              <a:rPr lang="el-GR" sz="1600" dirty="0" err="1" smtClean="0"/>
              <a:t>cases</a:t>
            </a:r>
            <a:r>
              <a:rPr lang="el-GR" sz="1600" dirty="0" smtClean="0"/>
              <a:t>, </a:t>
            </a:r>
            <a:r>
              <a:rPr lang="el-GR" sz="1600" dirty="0" err="1" smtClean="0"/>
              <a:t>whenever</a:t>
            </a:r>
            <a:r>
              <a:rPr lang="el-GR" sz="1600" dirty="0" smtClean="0"/>
              <a:t> </a:t>
            </a:r>
            <a:r>
              <a:rPr lang="el-GR" sz="1600" dirty="0" err="1" smtClean="0"/>
              <a:t>possible</a:t>
            </a:r>
            <a:r>
              <a:rPr lang="el-GR" sz="1600" dirty="0" smtClean="0"/>
              <a:t>, </a:t>
            </a:r>
            <a:r>
              <a:rPr lang="el-GR" sz="1600" dirty="0" err="1" smtClean="0"/>
              <a:t>obtain</a:t>
            </a:r>
            <a:r>
              <a:rPr lang="el-GR" sz="1600" dirty="0" smtClean="0"/>
              <a:t> </a:t>
            </a:r>
            <a:r>
              <a:rPr lang="el-GR" sz="1600" dirty="0" err="1" smtClean="0"/>
              <a:t>expert</a:t>
            </a:r>
            <a:r>
              <a:rPr lang="el-GR" sz="1600" dirty="0" smtClean="0"/>
              <a:t> </a:t>
            </a:r>
            <a:r>
              <a:rPr lang="el-GR" sz="1600" dirty="0" err="1" smtClean="0"/>
              <a:t>medical</a:t>
            </a:r>
            <a:r>
              <a:rPr lang="el-GR" sz="1600" dirty="0" smtClean="0"/>
              <a:t> </a:t>
            </a:r>
            <a:r>
              <a:rPr lang="el-GR" sz="1600" dirty="0" err="1" smtClean="0"/>
              <a:t>advice</a:t>
            </a:r>
            <a:r>
              <a:rPr lang="el-GR" sz="1600" dirty="0" smtClean="0"/>
              <a:t>. </a:t>
            </a:r>
            <a:r>
              <a:rPr lang="el-GR" sz="1600" dirty="0" err="1" smtClean="0"/>
              <a:t>The</a:t>
            </a:r>
            <a:r>
              <a:rPr lang="el-GR" sz="1600" dirty="0" smtClean="0"/>
              <a:t> </a:t>
            </a:r>
            <a:r>
              <a:rPr lang="el-GR" sz="1600" dirty="0" err="1" smtClean="0"/>
              <a:t>medical</a:t>
            </a:r>
            <a:r>
              <a:rPr lang="el-GR" sz="1600" dirty="0" smtClean="0"/>
              <a:t> </a:t>
            </a:r>
            <a:r>
              <a:rPr lang="el-GR" sz="1600" dirty="0" err="1" smtClean="0"/>
              <a:t>report</a:t>
            </a:r>
            <a:r>
              <a:rPr lang="el-GR" sz="1600" dirty="0" smtClean="0"/>
              <a:t> </a:t>
            </a:r>
            <a:r>
              <a:rPr lang="el-GR" sz="1600" dirty="0" err="1" smtClean="0"/>
              <a:t>should</a:t>
            </a:r>
            <a:r>
              <a:rPr lang="el-GR" sz="1600" dirty="0" smtClean="0"/>
              <a:t> </a:t>
            </a:r>
            <a:r>
              <a:rPr lang="el-GR" sz="1600" dirty="0" err="1" smtClean="0"/>
              <a:t>provide</a:t>
            </a:r>
            <a:r>
              <a:rPr lang="el-GR" sz="1600" dirty="0" smtClean="0"/>
              <a:t> </a:t>
            </a:r>
            <a:r>
              <a:rPr lang="el-GR" sz="1600" dirty="0" err="1" smtClean="0"/>
              <a:t>information</a:t>
            </a:r>
            <a:r>
              <a:rPr lang="el-GR" sz="1600" dirty="0" smtClean="0"/>
              <a:t> </a:t>
            </a:r>
            <a:r>
              <a:rPr lang="el-GR" sz="1600" dirty="0" err="1" smtClean="0"/>
              <a:t>on</a:t>
            </a:r>
            <a:r>
              <a:rPr lang="el-GR" sz="1600" dirty="0" smtClean="0"/>
              <a:t> </a:t>
            </a:r>
            <a:r>
              <a:rPr lang="el-GR" sz="1600" dirty="0" err="1" smtClean="0"/>
              <a:t>the</a:t>
            </a:r>
            <a:r>
              <a:rPr lang="el-GR" sz="1600" dirty="0" smtClean="0"/>
              <a:t> </a:t>
            </a:r>
            <a:r>
              <a:rPr lang="el-GR" sz="1600" dirty="0" err="1" smtClean="0"/>
              <a:t>nature</a:t>
            </a:r>
            <a:r>
              <a:rPr lang="el-GR" sz="1600" dirty="0" smtClean="0"/>
              <a:t> </a:t>
            </a:r>
            <a:r>
              <a:rPr lang="el-GR" sz="1600" dirty="0" err="1" smtClean="0"/>
              <a:t>and</a:t>
            </a:r>
            <a:r>
              <a:rPr lang="el-GR" sz="1600" dirty="0" smtClean="0"/>
              <a:t> </a:t>
            </a:r>
            <a:r>
              <a:rPr lang="el-GR" sz="1600" dirty="0" err="1" smtClean="0"/>
              <a:t>degree</a:t>
            </a:r>
            <a:r>
              <a:rPr lang="el-GR" sz="1600" dirty="0" smtClean="0"/>
              <a:t> </a:t>
            </a:r>
            <a:r>
              <a:rPr lang="el-GR" sz="1600" dirty="0" err="1" smtClean="0"/>
              <a:t>of</a:t>
            </a:r>
            <a:r>
              <a:rPr lang="el-GR" sz="1600" dirty="0" smtClean="0"/>
              <a:t> </a:t>
            </a:r>
            <a:r>
              <a:rPr lang="el-GR" sz="1600" dirty="0" err="1" smtClean="0"/>
              <a:t>mental</a:t>
            </a:r>
            <a:r>
              <a:rPr lang="el-GR" sz="1600" dirty="0" smtClean="0"/>
              <a:t> </a:t>
            </a:r>
            <a:r>
              <a:rPr lang="el-GR" sz="1600" dirty="0" err="1" smtClean="0"/>
              <a:t>illness</a:t>
            </a:r>
            <a:r>
              <a:rPr lang="el-GR" sz="1600" dirty="0" smtClean="0"/>
              <a:t> </a:t>
            </a:r>
            <a:r>
              <a:rPr lang="el-GR" sz="1600" dirty="0" err="1" smtClean="0"/>
              <a:t>and</a:t>
            </a:r>
            <a:r>
              <a:rPr lang="el-GR" sz="1600" dirty="0" smtClean="0"/>
              <a:t> </a:t>
            </a:r>
            <a:r>
              <a:rPr lang="el-GR" sz="1600" dirty="0" err="1" smtClean="0"/>
              <a:t>should</a:t>
            </a:r>
            <a:r>
              <a:rPr lang="el-GR" sz="1600" dirty="0" smtClean="0"/>
              <a:t> </a:t>
            </a:r>
            <a:r>
              <a:rPr lang="el-GR" sz="1600" dirty="0" err="1" smtClean="0"/>
              <a:t>assess</a:t>
            </a:r>
            <a:r>
              <a:rPr lang="el-GR" sz="1600" dirty="0" smtClean="0"/>
              <a:t> </a:t>
            </a:r>
            <a:r>
              <a:rPr lang="el-GR" sz="1600" dirty="0" err="1" smtClean="0"/>
              <a:t>the</a:t>
            </a:r>
            <a:r>
              <a:rPr lang="el-GR" sz="1600" dirty="0" smtClean="0"/>
              <a:t> </a:t>
            </a:r>
            <a:r>
              <a:rPr lang="el-GR" sz="1600" dirty="0" err="1" smtClean="0"/>
              <a:t>applicant</a:t>
            </a:r>
            <a:r>
              <a:rPr lang="el-GR" altLang="en-US" sz="1600" dirty="0" err="1" smtClean="0"/>
              <a:t>’</a:t>
            </a:r>
            <a:r>
              <a:rPr lang="el-GR" sz="1600" dirty="0" err="1" smtClean="0"/>
              <a:t>s</a:t>
            </a:r>
            <a:r>
              <a:rPr lang="el-GR" sz="1600" dirty="0" smtClean="0"/>
              <a:t> </a:t>
            </a:r>
            <a:r>
              <a:rPr lang="el-GR" sz="1600" dirty="0" err="1" smtClean="0"/>
              <a:t>ability</a:t>
            </a:r>
            <a:r>
              <a:rPr lang="el-GR" sz="1600" dirty="0" smtClean="0"/>
              <a:t> </a:t>
            </a:r>
            <a:r>
              <a:rPr lang="el-GR" sz="1600" dirty="0" err="1" smtClean="0"/>
              <a:t>to</a:t>
            </a:r>
            <a:r>
              <a:rPr lang="el-GR" sz="1600" dirty="0" smtClean="0"/>
              <a:t> </a:t>
            </a:r>
            <a:r>
              <a:rPr lang="el-GR" sz="1600" dirty="0" err="1" smtClean="0"/>
              <a:t>fulfil</a:t>
            </a:r>
            <a:r>
              <a:rPr lang="el-GR" sz="1600" dirty="0" smtClean="0"/>
              <a:t> </a:t>
            </a:r>
            <a:r>
              <a:rPr lang="el-GR" sz="1600" dirty="0" err="1" smtClean="0"/>
              <a:t>the</a:t>
            </a:r>
            <a:r>
              <a:rPr lang="el-GR" sz="1600" dirty="0" smtClean="0"/>
              <a:t> </a:t>
            </a:r>
            <a:r>
              <a:rPr lang="el-GR" sz="1600" dirty="0" err="1" smtClean="0"/>
              <a:t>requirements</a:t>
            </a:r>
            <a:r>
              <a:rPr lang="el-GR" sz="1600" dirty="0" smtClean="0"/>
              <a:t> </a:t>
            </a:r>
            <a:r>
              <a:rPr lang="el-GR" sz="1600" dirty="0" err="1" smtClean="0"/>
              <a:t>normally</a:t>
            </a:r>
            <a:r>
              <a:rPr lang="el-GR" sz="1600" dirty="0" smtClean="0"/>
              <a:t> </a:t>
            </a:r>
            <a:r>
              <a:rPr lang="el-GR" sz="1600" dirty="0" err="1" smtClean="0"/>
              <a:t>expected</a:t>
            </a:r>
            <a:r>
              <a:rPr lang="el-GR" sz="1600" dirty="0" smtClean="0"/>
              <a:t> </a:t>
            </a:r>
            <a:r>
              <a:rPr lang="el-GR" sz="1600" dirty="0" err="1" smtClean="0"/>
              <a:t>of</a:t>
            </a:r>
            <a:r>
              <a:rPr lang="el-GR" sz="1600" dirty="0" smtClean="0"/>
              <a:t> </a:t>
            </a:r>
            <a:r>
              <a:rPr lang="el-GR" sz="1600" dirty="0" err="1" smtClean="0"/>
              <a:t>an</a:t>
            </a:r>
            <a:r>
              <a:rPr lang="el-GR" sz="1600" dirty="0" smtClean="0"/>
              <a:t> </a:t>
            </a:r>
            <a:r>
              <a:rPr lang="el-GR" sz="1600" dirty="0" err="1" smtClean="0"/>
              <a:t>applicant</a:t>
            </a:r>
            <a:r>
              <a:rPr lang="el-GR" sz="1600" dirty="0" smtClean="0"/>
              <a:t> </a:t>
            </a:r>
            <a:r>
              <a:rPr lang="el-GR" sz="1600" dirty="0" err="1" smtClean="0"/>
              <a:t>in</a:t>
            </a:r>
            <a:r>
              <a:rPr lang="el-GR" sz="1600" dirty="0" smtClean="0"/>
              <a:t> </a:t>
            </a:r>
            <a:r>
              <a:rPr lang="el-GR" sz="1600" dirty="0" err="1" smtClean="0"/>
              <a:t>presenting</a:t>
            </a:r>
            <a:r>
              <a:rPr lang="el-GR" sz="1600" dirty="0" smtClean="0"/>
              <a:t> </a:t>
            </a:r>
            <a:r>
              <a:rPr lang="el-GR" sz="1600" dirty="0" err="1" smtClean="0"/>
              <a:t>his</a:t>
            </a:r>
            <a:r>
              <a:rPr lang="en-US" sz="1600" dirty="0" smtClean="0"/>
              <a:t>/her</a:t>
            </a:r>
            <a:r>
              <a:rPr lang="el-GR" sz="1600" dirty="0" smtClean="0"/>
              <a:t> </a:t>
            </a:r>
            <a:r>
              <a:rPr lang="el-GR" sz="1600" dirty="0" err="1" smtClean="0"/>
              <a:t>case</a:t>
            </a:r>
            <a:r>
              <a:rPr lang="el-GR" sz="1600" dirty="0" smtClean="0"/>
              <a:t>.</a:t>
            </a:r>
            <a:endParaRPr lang="en-US" sz="1600" dirty="0" smtClean="0"/>
          </a:p>
          <a:p>
            <a:pPr marL="0" indent="0" algn="just" eaLnBrk="1" hangingPunct="1">
              <a:buFont typeface="Arial" pitchFamily="34" charset="0"/>
              <a:buBlip>
                <a:blip r:embed="rId2"/>
              </a:buBlip>
            </a:pPr>
            <a:endParaRPr lang="el-GR" sz="1600" dirty="0" smtClean="0"/>
          </a:p>
          <a:p>
            <a:pPr marL="0" indent="0" algn="just" eaLnBrk="1" hangingPunct="1">
              <a:buFont typeface="Arial" pitchFamily="34" charset="0"/>
              <a:buBlip>
                <a:blip r:embed="rId2"/>
              </a:buBlip>
            </a:pPr>
            <a:r>
              <a:rPr lang="el-GR" sz="1600" dirty="0" err="1" smtClean="0"/>
              <a:t>It</a:t>
            </a:r>
            <a:r>
              <a:rPr lang="el-GR" sz="1600" dirty="0" smtClean="0"/>
              <a:t> </a:t>
            </a:r>
            <a:r>
              <a:rPr lang="el-GR" sz="1600" dirty="0" err="1" smtClean="0"/>
              <a:t>will</a:t>
            </a:r>
            <a:r>
              <a:rPr lang="el-GR" sz="1600" dirty="0" smtClean="0"/>
              <a:t>, </a:t>
            </a:r>
            <a:r>
              <a:rPr lang="el-GR" sz="1600" dirty="0" err="1" smtClean="0"/>
              <a:t>in</a:t>
            </a:r>
            <a:r>
              <a:rPr lang="el-GR" sz="1600" dirty="0" smtClean="0"/>
              <a:t> </a:t>
            </a:r>
            <a:r>
              <a:rPr lang="el-GR" sz="1600" dirty="0" err="1" smtClean="0"/>
              <a:t>any</a:t>
            </a:r>
            <a:r>
              <a:rPr lang="el-GR" sz="1600" dirty="0" smtClean="0"/>
              <a:t> </a:t>
            </a:r>
            <a:r>
              <a:rPr lang="el-GR" sz="1600" dirty="0" err="1" smtClean="0"/>
              <a:t>event</a:t>
            </a:r>
            <a:r>
              <a:rPr lang="el-GR" sz="1600" dirty="0" smtClean="0"/>
              <a:t>, </a:t>
            </a:r>
            <a:r>
              <a:rPr lang="el-GR" sz="1600" dirty="0" err="1" smtClean="0"/>
              <a:t>be</a:t>
            </a:r>
            <a:r>
              <a:rPr lang="el-GR" sz="1600" dirty="0" smtClean="0"/>
              <a:t> </a:t>
            </a:r>
            <a:r>
              <a:rPr lang="el-GR" sz="1600" dirty="0" err="1" smtClean="0"/>
              <a:t>necessary</a:t>
            </a:r>
            <a:r>
              <a:rPr lang="el-GR" sz="1600" dirty="0" smtClean="0"/>
              <a:t> </a:t>
            </a:r>
            <a:r>
              <a:rPr lang="el-GR" sz="1600" dirty="0" err="1" smtClean="0"/>
              <a:t>to</a:t>
            </a:r>
            <a:r>
              <a:rPr lang="el-GR" sz="1600" dirty="0" smtClean="0"/>
              <a:t> </a:t>
            </a:r>
            <a:r>
              <a:rPr lang="el-GR" sz="1600" dirty="0" err="1" smtClean="0"/>
              <a:t>lighten</a:t>
            </a:r>
            <a:r>
              <a:rPr lang="el-GR" sz="1600" dirty="0" smtClean="0"/>
              <a:t> </a:t>
            </a:r>
            <a:r>
              <a:rPr lang="el-GR" sz="1600" dirty="0" err="1" smtClean="0"/>
              <a:t>the</a:t>
            </a:r>
            <a:r>
              <a:rPr lang="el-GR" sz="1600" dirty="0" smtClean="0"/>
              <a:t> </a:t>
            </a:r>
            <a:r>
              <a:rPr lang="el-GR" sz="1600" dirty="0" err="1" smtClean="0"/>
              <a:t>burden</a:t>
            </a:r>
            <a:r>
              <a:rPr lang="el-GR" sz="1600" dirty="0" smtClean="0"/>
              <a:t> </a:t>
            </a:r>
            <a:r>
              <a:rPr lang="el-GR" sz="1600" dirty="0" err="1" smtClean="0"/>
              <a:t>of</a:t>
            </a:r>
            <a:r>
              <a:rPr lang="el-GR" sz="1600" dirty="0" smtClean="0"/>
              <a:t> </a:t>
            </a:r>
            <a:r>
              <a:rPr lang="el-GR" sz="1600" dirty="0" err="1" smtClean="0"/>
              <a:t>proof</a:t>
            </a:r>
            <a:r>
              <a:rPr lang="el-GR" sz="1600" dirty="0" smtClean="0"/>
              <a:t> </a:t>
            </a:r>
            <a:r>
              <a:rPr lang="el-GR" sz="1600" dirty="0" err="1" smtClean="0"/>
              <a:t>normally</a:t>
            </a:r>
            <a:r>
              <a:rPr lang="el-GR" sz="1600" dirty="0" smtClean="0"/>
              <a:t> </a:t>
            </a:r>
            <a:r>
              <a:rPr lang="el-GR" sz="1600" dirty="0" err="1" smtClean="0"/>
              <a:t>incumbent</a:t>
            </a:r>
            <a:r>
              <a:rPr lang="el-GR" sz="1600" dirty="0" smtClean="0"/>
              <a:t> </a:t>
            </a:r>
            <a:r>
              <a:rPr lang="el-GR" sz="1600" dirty="0" err="1" smtClean="0"/>
              <a:t>upon</a:t>
            </a:r>
            <a:r>
              <a:rPr lang="el-GR" sz="1600" dirty="0" smtClean="0"/>
              <a:t> </a:t>
            </a:r>
            <a:r>
              <a:rPr lang="el-GR" sz="1600" dirty="0" err="1" smtClean="0"/>
              <a:t>the</a:t>
            </a:r>
            <a:r>
              <a:rPr lang="el-GR" sz="1600" dirty="0" smtClean="0"/>
              <a:t> </a:t>
            </a:r>
            <a:r>
              <a:rPr lang="el-GR" sz="1600" dirty="0" err="1" smtClean="0"/>
              <a:t>applicant</a:t>
            </a:r>
            <a:r>
              <a:rPr lang="el-GR" sz="1600" dirty="0" smtClean="0"/>
              <a:t>, </a:t>
            </a:r>
            <a:r>
              <a:rPr lang="el-GR" sz="1600" dirty="0" err="1" smtClean="0"/>
              <a:t>and</a:t>
            </a:r>
            <a:r>
              <a:rPr lang="el-GR" sz="1600" dirty="0" smtClean="0"/>
              <a:t> </a:t>
            </a:r>
            <a:r>
              <a:rPr lang="el-GR" sz="1600" dirty="0" err="1" smtClean="0"/>
              <a:t>information</a:t>
            </a:r>
            <a:r>
              <a:rPr lang="el-GR" sz="1600" dirty="0" smtClean="0"/>
              <a:t> </a:t>
            </a:r>
            <a:r>
              <a:rPr lang="el-GR" sz="1600" dirty="0" err="1" smtClean="0"/>
              <a:t>that</a:t>
            </a:r>
            <a:r>
              <a:rPr lang="el-GR" sz="1600" dirty="0" smtClean="0"/>
              <a:t> </a:t>
            </a:r>
            <a:r>
              <a:rPr lang="el-GR" sz="1600" dirty="0" err="1" smtClean="0"/>
              <a:t>cannot</a:t>
            </a:r>
            <a:r>
              <a:rPr lang="el-GR" sz="1600" dirty="0" smtClean="0"/>
              <a:t> </a:t>
            </a:r>
            <a:r>
              <a:rPr lang="el-GR" sz="1600" dirty="0" err="1" smtClean="0"/>
              <a:t>easily</a:t>
            </a:r>
            <a:r>
              <a:rPr lang="el-GR" sz="1600" dirty="0" smtClean="0"/>
              <a:t> </a:t>
            </a:r>
            <a:r>
              <a:rPr lang="el-GR" sz="1600" dirty="0" err="1" smtClean="0"/>
              <a:t>be</a:t>
            </a:r>
            <a:r>
              <a:rPr lang="el-GR" sz="1600" dirty="0" smtClean="0"/>
              <a:t> </a:t>
            </a:r>
            <a:r>
              <a:rPr lang="el-GR" sz="1600" dirty="0" err="1" smtClean="0"/>
              <a:t>obtained</a:t>
            </a:r>
            <a:r>
              <a:rPr lang="el-GR" sz="1600" dirty="0" smtClean="0"/>
              <a:t> </a:t>
            </a:r>
            <a:r>
              <a:rPr lang="el-GR" sz="1600" dirty="0" err="1" smtClean="0"/>
              <a:t>from</a:t>
            </a:r>
            <a:r>
              <a:rPr lang="el-GR" sz="1600" dirty="0" smtClean="0"/>
              <a:t> </a:t>
            </a:r>
            <a:r>
              <a:rPr lang="el-GR" sz="1600" dirty="0" err="1" smtClean="0"/>
              <a:t>the</a:t>
            </a:r>
            <a:r>
              <a:rPr lang="el-GR" sz="1600" dirty="0" smtClean="0"/>
              <a:t> </a:t>
            </a:r>
            <a:r>
              <a:rPr lang="el-GR" sz="1600" dirty="0" err="1" smtClean="0"/>
              <a:t>applicant</a:t>
            </a:r>
            <a:r>
              <a:rPr lang="el-GR" sz="1600" dirty="0" smtClean="0"/>
              <a:t> </a:t>
            </a:r>
            <a:r>
              <a:rPr lang="el-GR" sz="1600" dirty="0" err="1" smtClean="0"/>
              <a:t>may</a:t>
            </a:r>
            <a:r>
              <a:rPr lang="el-GR" sz="1600" dirty="0" smtClean="0"/>
              <a:t> </a:t>
            </a:r>
            <a:r>
              <a:rPr lang="el-GR" sz="1600" dirty="0" err="1" smtClean="0"/>
              <a:t>have</a:t>
            </a:r>
            <a:r>
              <a:rPr lang="el-GR" sz="1600" dirty="0" smtClean="0"/>
              <a:t> </a:t>
            </a:r>
            <a:r>
              <a:rPr lang="el-GR" sz="1600" dirty="0" err="1" smtClean="0"/>
              <a:t>to</a:t>
            </a:r>
            <a:r>
              <a:rPr lang="el-GR" sz="1600" dirty="0" smtClean="0"/>
              <a:t> </a:t>
            </a:r>
            <a:r>
              <a:rPr lang="el-GR" sz="1600" dirty="0" err="1" smtClean="0"/>
              <a:t>be</a:t>
            </a:r>
            <a:r>
              <a:rPr lang="el-GR" sz="1600" dirty="0" smtClean="0"/>
              <a:t> </a:t>
            </a:r>
            <a:r>
              <a:rPr lang="el-GR" sz="1600" dirty="0" err="1" smtClean="0"/>
              <a:t>sought</a:t>
            </a:r>
            <a:r>
              <a:rPr lang="el-GR" sz="1600" dirty="0" smtClean="0"/>
              <a:t> </a:t>
            </a:r>
            <a:r>
              <a:rPr lang="el-GR" sz="1600" dirty="0" err="1" smtClean="0"/>
              <a:t>elsewhere</a:t>
            </a:r>
            <a:r>
              <a:rPr lang="el-GR" sz="1600" dirty="0" smtClean="0"/>
              <a:t>, </a:t>
            </a:r>
            <a:r>
              <a:rPr lang="el-GR" sz="1600" dirty="0" err="1" smtClean="0"/>
              <a:t>e.g</a:t>
            </a:r>
            <a:r>
              <a:rPr lang="el-GR" sz="1600" dirty="0" smtClean="0"/>
              <a:t>. </a:t>
            </a:r>
            <a:r>
              <a:rPr lang="el-GR" sz="1600" dirty="0" err="1" smtClean="0"/>
              <a:t>from</a:t>
            </a:r>
            <a:r>
              <a:rPr lang="el-GR" sz="1600" dirty="0" smtClean="0"/>
              <a:t> </a:t>
            </a:r>
            <a:r>
              <a:rPr lang="el-GR" sz="1600" dirty="0" err="1" smtClean="0"/>
              <a:t>friends</a:t>
            </a:r>
            <a:r>
              <a:rPr lang="el-GR" sz="1600" dirty="0" smtClean="0"/>
              <a:t>, </a:t>
            </a:r>
            <a:r>
              <a:rPr lang="el-GR" sz="1600" dirty="0" err="1" smtClean="0"/>
              <a:t>relatives</a:t>
            </a:r>
            <a:r>
              <a:rPr lang="el-GR" sz="1600" dirty="0" smtClean="0"/>
              <a:t> </a:t>
            </a:r>
            <a:r>
              <a:rPr lang="el-GR" sz="1600" dirty="0" err="1" smtClean="0"/>
              <a:t>and</a:t>
            </a:r>
            <a:r>
              <a:rPr lang="el-GR" sz="1600" dirty="0" smtClean="0"/>
              <a:t> </a:t>
            </a:r>
            <a:r>
              <a:rPr lang="el-GR" sz="1600" dirty="0" err="1" smtClean="0"/>
              <a:t>other</a:t>
            </a:r>
            <a:r>
              <a:rPr lang="el-GR" sz="1600" dirty="0" smtClean="0"/>
              <a:t> </a:t>
            </a:r>
            <a:r>
              <a:rPr lang="el-GR" sz="1600" dirty="0" err="1" smtClean="0"/>
              <a:t>persons</a:t>
            </a:r>
            <a:r>
              <a:rPr lang="el-GR" sz="1600" dirty="0" smtClean="0"/>
              <a:t> </a:t>
            </a:r>
            <a:r>
              <a:rPr lang="el-GR" sz="1600" dirty="0" err="1" smtClean="0"/>
              <a:t>closely</a:t>
            </a:r>
            <a:r>
              <a:rPr lang="el-GR" sz="1600" dirty="0" smtClean="0"/>
              <a:t> </a:t>
            </a:r>
            <a:r>
              <a:rPr lang="el-GR" sz="1600" dirty="0" err="1" smtClean="0"/>
              <a:t>acquainted</a:t>
            </a:r>
            <a:r>
              <a:rPr lang="el-GR" sz="1600" dirty="0" smtClean="0"/>
              <a:t> </a:t>
            </a:r>
            <a:r>
              <a:rPr lang="el-GR" sz="1600" dirty="0" err="1" smtClean="0"/>
              <a:t>with</a:t>
            </a:r>
            <a:r>
              <a:rPr lang="el-GR" sz="1600" dirty="0" smtClean="0"/>
              <a:t> </a:t>
            </a:r>
            <a:r>
              <a:rPr lang="el-GR" sz="1600" dirty="0" err="1" smtClean="0"/>
              <a:t>the</a:t>
            </a:r>
            <a:r>
              <a:rPr lang="el-GR" sz="1600" dirty="0" smtClean="0"/>
              <a:t> </a:t>
            </a:r>
            <a:r>
              <a:rPr lang="el-GR" sz="1600" dirty="0" err="1" smtClean="0"/>
              <a:t>applicant</a:t>
            </a:r>
            <a:r>
              <a:rPr lang="el-GR" sz="1600" dirty="0" smtClean="0"/>
              <a:t>. </a:t>
            </a:r>
          </a:p>
          <a:p>
            <a:pPr marL="0" indent="0" eaLnBrk="1" hangingPunct="1">
              <a:buFont typeface="Arial" pitchFamily="34" charset="0"/>
              <a:buBlip>
                <a:blip r:embed="rId2"/>
              </a:buBlip>
            </a:pPr>
            <a:endParaRPr lang="en-US" sz="1600" dirty="0" smtClean="0"/>
          </a:p>
        </p:txBody>
      </p:sp>
      <p:pic>
        <p:nvPicPr>
          <p:cNvPr id="51203" name="3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1247775"/>
            <a:ext cx="8029575" cy="4143375"/>
          </a:xfrm>
        </p:spPr>
        <p:txBody>
          <a:bodyPr>
            <a:normAutofit/>
          </a:bodyPr>
          <a:lstStyle/>
          <a:p>
            <a:pPr marL="285750" indent="-285750" algn="just" eaLnBrk="1" hangingPunct="1">
              <a:buFont typeface="Arial" pitchFamily="34" charset="0"/>
              <a:buNone/>
            </a:pPr>
            <a:r>
              <a:rPr lang="en-US" sz="1600" b="1" dirty="0" smtClean="0">
                <a:solidFill>
                  <a:srgbClr val="0070C0"/>
                </a:solidFill>
              </a:rPr>
              <a:t>2. </a:t>
            </a:r>
            <a:r>
              <a:rPr lang="el-GR" sz="1600" b="1" dirty="0" err="1" smtClean="0">
                <a:solidFill>
                  <a:srgbClr val="0070C0"/>
                </a:solidFill>
              </a:rPr>
              <a:t>Unaccompanied</a:t>
            </a:r>
            <a:r>
              <a:rPr lang="el-GR" sz="1600" b="1" dirty="0" smtClean="0">
                <a:solidFill>
                  <a:srgbClr val="0070C0"/>
                </a:solidFill>
              </a:rPr>
              <a:t> </a:t>
            </a:r>
            <a:r>
              <a:rPr lang="el-GR" sz="1600" b="1" dirty="0" err="1" smtClean="0">
                <a:solidFill>
                  <a:srgbClr val="0070C0"/>
                </a:solidFill>
              </a:rPr>
              <a:t>minors</a:t>
            </a:r>
            <a:endParaRPr lang="el-GR" sz="1600" b="1" dirty="0" smtClean="0">
              <a:solidFill>
                <a:srgbClr val="0070C0"/>
              </a:solidFill>
            </a:endParaRPr>
          </a:p>
          <a:p>
            <a:pPr marL="285750" indent="-285750" algn="just" eaLnBrk="1" hangingPunct="1">
              <a:buFont typeface="Arial" pitchFamily="34" charset="0"/>
              <a:buBlip>
                <a:blip r:embed="rId2"/>
              </a:buBlip>
            </a:pPr>
            <a:endParaRPr lang="el-GR" sz="1600" dirty="0" smtClean="0"/>
          </a:p>
          <a:p>
            <a:pPr marL="285750" indent="-285750" algn="just" eaLnBrk="1" hangingPunct="1">
              <a:buFont typeface="Arial" pitchFamily="34" charset="0"/>
              <a:buBlip>
                <a:blip r:embed="rId2"/>
              </a:buBlip>
            </a:pPr>
            <a:r>
              <a:rPr lang="el-GR" sz="1600" dirty="0" err="1" smtClean="0"/>
              <a:t>There</a:t>
            </a:r>
            <a:r>
              <a:rPr lang="el-GR" sz="1600" dirty="0" smtClean="0"/>
              <a:t> </a:t>
            </a:r>
            <a:r>
              <a:rPr lang="el-GR" sz="1600" dirty="0" err="1" smtClean="0"/>
              <a:t>is</a:t>
            </a:r>
            <a:r>
              <a:rPr lang="el-GR" sz="1600" dirty="0" smtClean="0"/>
              <a:t> </a:t>
            </a:r>
            <a:r>
              <a:rPr lang="el-GR" sz="1600" dirty="0" err="1" smtClean="0"/>
              <a:t>no</a:t>
            </a:r>
            <a:r>
              <a:rPr lang="el-GR" sz="1600" dirty="0" smtClean="0"/>
              <a:t> </a:t>
            </a:r>
            <a:r>
              <a:rPr lang="el-GR" sz="1600" dirty="0" err="1" smtClean="0"/>
              <a:t>special</a:t>
            </a:r>
            <a:r>
              <a:rPr lang="el-GR" sz="1600" dirty="0" smtClean="0"/>
              <a:t> </a:t>
            </a:r>
            <a:r>
              <a:rPr lang="el-GR" sz="1600" dirty="0" err="1" smtClean="0"/>
              <a:t>provision</a:t>
            </a:r>
            <a:r>
              <a:rPr lang="el-GR" sz="1600" dirty="0" smtClean="0"/>
              <a:t> </a:t>
            </a:r>
            <a:r>
              <a:rPr lang="el-GR" sz="1600" dirty="0" err="1" smtClean="0"/>
              <a:t>in</a:t>
            </a:r>
            <a:r>
              <a:rPr lang="el-GR" sz="1600" dirty="0" smtClean="0"/>
              <a:t> </a:t>
            </a:r>
            <a:r>
              <a:rPr lang="el-GR" sz="1600" dirty="0" err="1" smtClean="0"/>
              <a:t>the</a:t>
            </a:r>
            <a:r>
              <a:rPr lang="el-GR" sz="1600" dirty="0" smtClean="0"/>
              <a:t> 1951 </a:t>
            </a:r>
            <a:r>
              <a:rPr lang="el-GR" sz="1600" dirty="0" err="1" smtClean="0"/>
              <a:t>Convention</a:t>
            </a:r>
            <a:r>
              <a:rPr lang="el-GR" sz="1600" dirty="0" smtClean="0"/>
              <a:t> </a:t>
            </a:r>
            <a:r>
              <a:rPr lang="el-GR" sz="1600" dirty="0" err="1" smtClean="0"/>
              <a:t>regarding</a:t>
            </a:r>
            <a:r>
              <a:rPr lang="el-GR" sz="1600" dirty="0" smtClean="0"/>
              <a:t> </a:t>
            </a:r>
            <a:r>
              <a:rPr lang="el-GR" sz="1600" dirty="0" err="1" smtClean="0"/>
              <a:t>the</a:t>
            </a:r>
            <a:r>
              <a:rPr lang="el-GR" sz="1600" dirty="0" smtClean="0"/>
              <a:t> </a:t>
            </a:r>
            <a:r>
              <a:rPr lang="el-GR" sz="1600" dirty="0" err="1" smtClean="0"/>
              <a:t>refugee</a:t>
            </a:r>
            <a:r>
              <a:rPr lang="el-GR" sz="1600" dirty="0" smtClean="0"/>
              <a:t> </a:t>
            </a:r>
            <a:r>
              <a:rPr lang="el-GR" sz="1600" dirty="0" err="1" smtClean="0"/>
              <a:t>status</a:t>
            </a:r>
            <a:r>
              <a:rPr lang="el-GR" sz="1600" dirty="0" smtClean="0"/>
              <a:t> </a:t>
            </a:r>
            <a:r>
              <a:rPr lang="el-GR" sz="1600" dirty="0" err="1" smtClean="0"/>
              <a:t>of</a:t>
            </a:r>
            <a:r>
              <a:rPr lang="el-GR" sz="1600" dirty="0" smtClean="0"/>
              <a:t> </a:t>
            </a:r>
            <a:r>
              <a:rPr lang="el-GR" sz="1600" dirty="0" err="1" smtClean="0"/>
              <a:t>persons</a:t>
            </a:r>
            <a:r>
              <a:rPr lang="el-GR" sz="1600" dirty="0" smtClean="0"/>
              <a:t> </a:t>
            </a:r>
            <a:r>
              <a:rPr lang="el-GR" sz="1600" dirty="0" err="1" smtClean="0"/>
              <a:t>under</a:t>
            </a:r>
            <a:r>
              <a:rPr lang="el-GR" sz="1600" dirty="0" smtClean="0"/>
              <a:t> </a:t>
            </a:r>
            <a:r>
              <a:rPr lang="el-GR" sz="1600" dirty="0" err="1" smtClean="0"/>
              <a:t>age</a:t>
            </a:r>
            <a:r>
              <a:rPr lang="el-GR" sz="1600" dirty="0" smtClean="0"/>
              <a:t>. </a:t>
            </a:r>
            <a:endParaRPr lang="en-US" sz="1600" dirty="0" smtClean="0"/>
          </a:p>
          <a:p>
            <a:pPr marL="285750" indent="-285750" algn="just" eaLnBrk="1" hangingPunct="1">
              <a:buFont typeface="Arial" pitchFamily="34" charset="0"/>
              <a:buBlip>
                <a:blip r:embed="rId2"/>
              </a:buBlip>
            </a:pPr>
            <a:endParaRPr lang="el-GR" sz="1600" dirty="0" smtClean="0"/>
          </a:p>
          <a:p>
            <a:pPr marL="285750" indent="-285750" algn="just" eaLnBrk="1" hangingPunct="1">
              <a:buFont typeface="Arial" pitchFamily="34" charset="0"/>
              <a:buBlip>
                <a:blip r:embed="rId2"/>
              </a:buBlip>
            </a:pPr>
            <a:r>
              <a:rPr lang="el-GR" sz="1600" dirty="0" err="1" smtClean="0"/>
              <a:t>If</a:t>
            </a:r>
            <a:r>
              <a:rPr lang="el-GR" sz="1600" dirty="0" smtClean="0"/>
              <a:t> a </a:t>
            </a:r>
            <a:r>
              <a:rPr lang="el-GR" sz="1600" dirty="0" err="1" smtClean="0"/>
              <a:t>minor</a:t>
            </a:r>
            <a:r>
              <a:rPr lang="el-GR" sz="1600" dirty="0" smtClean="0"/>
              <a:t> </a:t>
            </a:r>
            <a:r>
              <a:rPr lang="el-GR" sz="1600" dirty="0" err="1" smtClean="0"/>
              <a:t>is</a:t>
            </a:r>
            <a:r>
              <a:rPr lang="el-GR" sz="1600" dirty="0" smtClean="0"/>
              <a:t> </a:t>
            </a:r>
            <a:r>
              <a:rPr lang="el-GR" sz="1600" dirty="0" err="1" smtClean="0"/>
              <a:t>accompanied</a:t>
            </a:r>
            <a:r>
              <a:rPr lang="el-GR" sz="1600" dirty="0" smtClean="0"/>
              <a:t> </a:t>
            </a:r>
            <a:r>
              <a:rPr lang="el-GR" sz="1600" dirty="0" err="1" smtClean="0"/>
              <a:t>by</a:t>
            </a:r>
            <a:r>
              <a:rPr lang="el-GR" sz="1600" dirty="0" smtClean="0"/>
              <a:t> </a:t>
            </a:r>
            <a:r>
              <a:rPr lang="el-GR" sz="1600" dirty="0" err="1" smtClean="0"/>
              <a:t>one</a:t>
            </a:r>
            <a:r>
              <a:rPr lang="el-GR" sz="1600" dirty="0" smtClean="0"/>
              <a:t> (</a:t>
            </a:r>
            <a:r>
              <a:rPr lang="el-GR" sz="1600" dirty="0" err="1" smtClean="0"/>
              <a:t>or</a:t>
            </a:r>
            <a:r>
              <a:rPr lang="el-GR" sz="1600" dirty="0" smtClean="0"/>
              <a:t> </a:t>
            </a:r>
            <a:r>
              <a:rPr lang="el-GR" sz="1600" dirty="0" err="1" smtClean="0"/>
              <a:t>both</a:t>
            </a:r>
            <a:r>
              <a:rPr lang="el-GR" sz="1600" dirty="0" smtClean="0"/>
              <a:t>) </a:t>
            </a:r>
            <a:r>
              <a:rPr lang="el-GR" sz="1600" dirty="0" err="1" smtClean="0"/>
              <a:t>of</a:t>
            </a:r>
            <a:r>
              <a:rPr lang="el-GR" sz="1600" dirty="0" smtClean="0"/>
              <a:t> </a:t>
            </a:r>
            <a:r>
              <a:rPr lang="el-GR" sz="1600" dirty="0" err="1" smtClean="0"/>
              <a:t>his</a:t>
            </a:r>
            <a:r>
              <a:rPr lang="el-GR" sz="1600" dirty="0" smtClean="0"/>
              <a:t> </a:t>
            </a:r>
            <a:r>
              <a:rPr lang="el-GR" sz="1600" dirty="0" err="1" smtClean="0"/>
              <a:t>parents</a:t>
            </a:r>
            <a:r>
              <a:rPr lang="el-GR" sz="1600" dirty="0" smtClean="0"/>
              <a:t>, </a:t>
            </a:r>
            <a:r>
              <a:rPr lang="el-GR" sz="1600" dirty="0" err="1" smtClean="0"/>
              <a:t>or</a:t>
            </a:r>
            <a:r>
              <a:rPr lang="el-GR" sz="1600" dirty="0" smtClean="0"/>
              <a:t> </a:t>
            </a:r>
            <a:r>
              <a:rPr lang="el-GR" sz="1600" dirty="0" err="1" smtClean="0"/>
              <a:t>another</a:t>
            </a:r>
            <a:r>
              <a:rPr lang="el-GR" sz="1600" dirty="0" smtClean="0"/>
              <a:t> </a:t>
            </a:r>
            <a:r>
              <a:rPr lang="el-GR" sz="1600" dirty="0" err="1" smtClean="0"/>
              <a:t>family</a:t>
            </a:r>
            <a:r>
              <a:rPr lang="el-GR" sz="1600" dirty="0" smtClean="0"/>
              <a:t> </a:t>
            </a:r>
            <a:r>
              <a:rPr lang="el-GR" sz="1600" dirty="0" err="1" smtClean="0"/>
              <a:t>member</a:t>
            </a:r>
            <a:r>
              <a:rPr lang="el-GR" sz="1600" dirty="0" smtClean="0"/>
              <a:t> </a:t>
            </a:r>
            <a:r>
              <a:rPr lang="el-GR" sz="1600" dirty="0" err="1" smtClean="0"/>
              <a:t>on</a:t>
            </a:r>
            <a:r>
              <a:rPr lang="el-GR" sz="1600" dirty="0" smtClean="0"/>
              <a:t> </a:t>
            </a:r>
            <a:r>
              <a:rPr lang="el-GR" sz="1600" dirty="0" err="1" smtClean="0"/>
              <a:t>whom</a:t>
            </a:r>
            <a:r>
              <a:rPr lang="el-GR" sz="1600" dirty="0" smtClean="0"/>
              <a:t> </a:t>
            </a:r>
            <a:r>
              <a:rPr lang="el-GR" sz="1600" dirty="0" err="1" smtClean="0"/>
              <a:t>he</a:t>
            </a:r>
            <a:r>
              <a:rPr lang="el-GR" sz="1600" dirty="0" smtClean="0"/>
              <a:t> </a:t>
            </a:r>
            <a:r>
              <a:rPr lang="el-GR" sz="1600" dirty="0" err="1" smtClean="0"/>
              <a:t>is</a:t>
            </a:r>
            <a:r>
              <a:rPr lang="el-GR" sz="1600" dirty="0" smtClean="0"/>
              <a:t> </a:t>
            </a:r>
            <a:r>
              <a:rPr lang="el-GR" sz="1600" dirty="0" err="1" smtClean="0"/>
              <a:t>dependent</a:t>
            </a:r>
            <a:r>
              <a:rPr lang="el-GR" sz="1600" dirty="0" smtClean="0"/>
              <a:t>, </a:t>
            </a:r>
            <a:r>
              <a:rPr lang="el-GR" sz="1600" dirty="0" err="1" smtClean="0"/>
              <a:t>who</a:t>
            </a:r>
            <a:r>
              <a:rPr lang="el-GR" sz="1600" dirty="0" smtClean="0"/>
              <a:t> </a:t>
            </a:r>
            <a:r>
              <a:rPr lang="el-GR" sz="1600" dirty="0" err="1" smtClean="0"/>
              <a:t>requests</a:t>
            </a:r>
            <a:r>
              <a:rPr lang="el-GR" sz="1600" dirty="0" smtClean="0"/>
              <a:t> </a:t>
            </a:r>
            <a:r>
              <a:rPr lang="el-GR" sz="1600" dirty="0" err="1" smtClean="0"/>
              <a:t>refugee</a:t>
            </a:r>
            <a:r>
              <a:rPr lang="el-GR" sz="1600" dirty="0" smtClean="0"/>
              <a:t> </a:t>
            </a:r>
            <a:r>
              <a:rPr lang="el-GR" sz="1600" dirty="0" err="1" smtClean="0"/>
              <a:t>status</a:t>
            </a:r>
            <a:r>
              <a:rPr lang="el-GR" sz="1600" dirty="0" smtClean="0"/>
              <a:t>, </a:t>
            </a:r>
            <a:r>
              <a:rPr lang="el-GR" sz="1600" dirty="0" err="1" smtClean="0"/>
              <a:t>the</a:t>
            </a:r>
            <a:r>
              <a:rPr lang="el-GR" sz="1600" dirty="0" smtClean="0"/>
              <a:t> </a:t>
            </a:r>
            <a:r>
              <a:rPr lang="el-GR" sz="1600" dirty="0" err="1" smtClean="0"/>
              <a:t>minor</a:t>
            </a:r>
            <a:r>
              <a:rPr lang="el-GR" altLang="en-US" sz="1600" dirty="0" err="1" smtClean="0"/>
              <a:t>’</a:t>
            </a:r>
            <a:r>
              <a:rPr lang="el-GR" sz="1600" dirty="0" err="1" smtClean="0"/>
              <a:t>s</a:t>
            </a:r>
            <a:r>
              <a:rPr lang="el-GR" sz="1600" dirty="0" smtClean="0"/>
              <a:t> </a:t>
            </a:r>
            <a:r>
              <a:rPr lang="el-GR" sz="1600" dirty="0" err="1" smtClean="0"/>
              <a:t>own</a:t>
            </a:r>
            <a:r>
              <a:rPr lang="el-GR" sz="1600" dirty="0" smtClean="0"/>
              <a:t> </a:t>
            </a:r>
            <a:r>
              <a:rPr lang="el-GR" sz="1600" dirty="0" err="1" smtClean="0"/>
              <a:t>refugee</a:t>
            </a:r>
            <a:r>
              <a:rPr lang="el-GR" sz="1600" dirty="0" smtClean="0"/>
              <a:t> </a:t>
            </a:r>
            <a:r>
              <a:rPr lang="el-GR" sz="1600" dirty="0" err="1" smtClean="0"/>
              <a:t>status</a:t>
            </a:r>
            <a:r>
              <a:rPr lang="el-GR" sz="1600" dirty="0" smtClean="0"/>
              <a:t> </a:t>
            </a:r>
            <a:r>
              <a:rPr lang="el-GR" sz="1600" dirty="0" err="1" smtClean="0"/>
              <a:t>will</a:t>
            </a:r>
            <a:r>
              <a:rPr lang="el-GR" sz="1600" dirty="0" smtClean="0"/>
              <a:t> </a:t>
            </a:r>
            <a:r>
              <a:rPr lang="el-GR" sz="1600" dirty="0" err="1" smtClean="0"/>
              <a:t>be</a:t>
            </a:r>
            <a:r>
              <a:rPr lang="el-GR" sz="1600" dirty="0" smtClean="0"/>
              <a:t> </a:t>
            </a:r>
            <a:r>
              <a:rPr lang="el-GR" sz="1600" dirty="0" err="1" smtClean="0"/>
              <a:t>determined</a:t>
            </a:r>
            <a:r>
              <a:rPr lang="el-GR" sz="1600" dirty="0" smtClean="0"/>
              <a:t> </a:t>
            </a:r>
            <a:r>
              <a:rPr lang="el-GR" sz="1600" dirty="0" err="1" smtClean="0"/>
              <a:t>according</a:t>
            </a:r>
            <a:r>
              <a:rPr lang="el-GR" sz="1600" dirty="0" smtClean="0"/>
              <a:t> </a:t>
            </a:r>
            <a:r>
              <a:rPr lang="el-GR" sz="1600" dirty="0" err="1" smtClean="0"/>
              <a:t>to</a:t>
            </a:r>
            <a:r>
              <a:rPr lang="el-GR" sz="1600" dirty="0" smtClean="0"/>
              <a:t> </a:t>
            </a:r>
            <a:r>
              <a:rPr lang="el-GR" sz="1600" dirty="0" err="1" smtClean="0"/>
              <a:t>the</a:t>
            </a:r>
            <a:r>
              <a:rPr lang="el-GR" sz="1600" dirty="0" smtClean="0"/>
              <a:t> </a:t>
            </a:r>
            <a:r>
              <a:rPr lang="el-GR" sz="1600" dirty="0" err="1" smtClean="0"/>
              <a:t>principle</a:t>
            </a:r>
            <a:r>
              <a:rPr lang="el-GR" sz="1600" dirty="0" smtClean="0"/>
              <a:t> </a:t>
            </a:r>
            <a:r>
              <a:rPr lang="el-GR" sz="1600" dirty="0" err="1" smtClean="0"/>
              <a:t>of</a:t>
            </a:r>
            <a:r>
              <a:rPr lang="el-GR" sz="1600" dirty="0" smtClean="0"/>
              <a:t> </a:t>
            </a:r>
            <a:r>
              <a:rPr lang="el-GR" sz="1600" dirty="0" err="1" smtClean="0"/>
              <a:t>family</a:t>
            </a:r>
            <a:r>
              <a:rPr lang="el-GR" sz="1600" dirty="0" smtClean="0"/>
              <a:t> </a:t>
            </a:r>
            <a:r>
              <a:rPr lang="el-GR" sz="1600" dirty="0" err="1" smtClean="0"/>
              <a:t>unity</a:t>
            </a:r>
            <a:r>
              <a:rPr lang="el-GR" sz="1600" dirty="0" smtClean="0"/>
              <a:t>.</a:t>
            </a:r>
            <a:endParaRPr lang="en-US" sz="1600" dirty="0" smtClean="0"/>
          </a:p>
          <a:p>
            <a:pPr marL="285750" indent="-285750" algn="just" eaLnBrk="1" hangingPunct="1">
              <a:buFont typeface="Arial" pitchFamily="34" charset="0"/>
              <a:buBlip>
                <a:blip r:embed="rId2"/>
              </a:buBlip>
            </a:pPr>
            <a:endParaRPr lang="el-GR" sz="1600" dirty="0" smtClean="0"/>
          </a:p>
          <a:p>
            <a:pPr marL="285750" indent="-285750" algn="just" eaLnBrk="1" hangingPunct="1">
              <a:buFont typeface="Arial" pitchFamily="34" charset="0"/>
              <a:buBlip>
                <a:blip r:embed="rId2"/>
              </a:buBlip>
            </a:pPr>
            <a:r>
              <a:rPr lang="el-GR" sz="1600" dirty="0" err="1" smtClean="0"/>
              <a:t>The</a:t>
            </a:r>
            <a:r>
              <a:rPr lang="el-GR" sz="1600" dirty="0" smtClean="0"/>
              <a:t> </a:t>
            </a:r>
            <a:r>
              <a:rPr lang="el-GR" sz="1600" dirty="0" err="1" smtClean="0"/>
              <a:t>question</a:t>
            </a:r>
            <a:r>
              <a:rPr lang="el-GR" sz="1600" dirty="0" smtClean="0"/>
              <a:t> </a:t>
            </a:r>
            <a:r>
              <a:rPr lang="el-GR" sz="1600" dirty="0" err="1" smtClean="0"/>
              <a:t>of</a:t>
            </a:r>
            <a:r>
              <a:rPr lang="el-GR" sz="1600" dirty="0" smtClean="0"/>
              <a:t> </a:t>
            </a:r>
            <a:r>
              <a:rPr lang="el-GR" sz="1600" dirty="0" err="1" smtClean="0"/>
              <a:t>whether</a:t>
            </a:r>
            <a:r>
              <a:rPr lang="el-GR" sz="1600" dirty="0" smtClean="0"/>
              <a:t> </a:t>
            </a:r>
            <a:r>
              <a:rPr lang="el-GR" sz="1600" dirty="0" err="1" smtClean="0"/>
              <a:t>an</a:t>
            </a:r>
            <a:r>
              <a:rPr lang="el-GR" sz="1600" dirty="0" smtClean="0"/>
              <a:t> </a:t>
            </a:r>
            <a:r>
              <a:rPr lang="el-GR" sz="1600" dirty="0" err="1" smtClean="0"/>
              <a:t>unaccompanied</a:t>
            </a:r>
            <a:r>
              <a:rPr lang="el-GR" sz="1600" dirty="0" smtClean="0"/>
              <a:t> </a:t>
            </a:r>
            <a:r>
              <a:rPr lang="el-GR" sz="1600" dirty="0" err="1" smtClean="0"/>
              <a:t>minor</a:t>
            </a:r>
            <a:r>
              <a:rPr lang="el-GR" sz="1600" dirty="0" smtClean="0"/>
              <a:t> </a:t>
            </a:r>
            <a:r>
              <a:rPr lang="el-GR" sz="1600" dirty="0" err="1" smtClean="0"/>
              <a:t>may</a:t>
            </a:r>
            <a:r>
              <a:rPr lang="el-GR" sz="1600" dirty="0" smtClean="0"/>
              <a:t> </a:t>
            </a:r>
            <a:r>
              <a:rPr lang="el-GR" sz="1600" dirty="0" err="1" smtClean="0"/>
              <a:t>qualify</a:t>
            </a:r>
            <a:r>
              <a:rPr lang="el-GR" sz="1600" dirty="0" smtClean="0"/>
              <a:t> </a:t>
            </a:r>
            <a:r>
              <a:rPr lang="el-GR" sz="1600" dirty="0" err="1" smtClean="0"/>
              <a:t>for</a:t>
            </a:r>
            <a:r>
              <a:rPr lang="el-GR" sz="1600" dirty="0" smtClean="0"/>
              <a:t> </a:t>
            </a:r>
            <a:r>
              <a:rPr lang="el-GR" sz="1600" dirty="0" err="1" smtClean="0"/>
              <a:t>refugee</a:t>
            </a:r>
            <a:r>
              <a:rPr lang="el-GR" sz="1600" dirty="0" smtClean="0"/>
              <a:t> </a:t>
            </a:r>
            <a:r>
              <a:rPr lang="el-GR" sz="1600" dirty="0" err="1" smtClean="0"/>
              <a:t>status</a:t>
            </a:r>
            <a:r>
              <a:rPr lang="el-GR" sz="1600" dirty="0" smtClean="0"/>
              <a:t> </a:t>
            </a:r>
            <a:r>
              <a:rPr lang="el-GR" sz="1600" dirty="0" err="1" smtClean="0"/>
              <a:t>must</a:t>
            </a:r>
            <a:r>
              <a:rPr lang="el-GR" sz="1600" dirty="0" smtClean="0"/>
              <a:t> </a:t>
            </a:r>
            <a:r>
              <a:rPr lang="el-GR" sz="1600" dirty="0" err="1" smtClean="0"/>
              <a:t>be</a:t>
            </a:r>
            <a:r>
              <a:rPr lang="el-GR" sz="1600" dirty="0" smtClean="0"/>
              <a:t> </a:t>
            </a:r>
            <a:r>
              <a:rPr lang="el-GR" sz="1600" dirty="0" err="1" smtClean="0"/>
              <a:t>determined</a:t>
            </a:r>
            <a:r>
              <a:rPr lang="el-GR" sz="1600" dirty="0" smtClean="0"/>
              <a:t> </a:t>
            </a:r>
            <a:r>
              <a:rPr lang="el-GR" sz="1600" dirty="0" err="1" smtClean="0"/>
              <a:t>in</a:t>
            </a:r>
            <a:r>
              <a:rPr lang="el-GR" sz="1600" dirty="0" smtClean="0"/>
              <a:t> </a:t>
            </a:r>
            <a:r>
              <a:rPr lang="el-GR" sz="1600" dirty="0" err="1" smtClean="0"/>
              <a:t>the</a:t>
            </a:r>
            <a:r>
              <a:rPr lang="el-GR" sz="1600" dirty="0" smtClean="0"/>
              <a:t> </a:t>
            </a:r>
            <a:r>
              <a:rPr lang="el-GR" sz="1600" dirty="0" err="1" smtClean="0"/>
              <a:t>first</a:t>
            </a:r>
            <a:r>
              <a:rPr lang="el-GR" sz="1600" dirty="0" smtClean="0"/>
              <a:t> </a:t>
            </a:r>
            <a:r>
              <a:rPr lang="el-GR" sz="1600" dirty="0" err="1" smtClean="0"/>
              <a:t>instance</a:t>
            </a:r>
            <a:r>
              <a:rPr lang="el-GR" sz="1600" dirty="0" smtClean="0"/>
              <a:t> </a:t>
            </a:r>
            <a:r>
              <a:rPr lang="el-GR" sz="1600" dirty="0" err="1" smtClean="0"/>
              <a:t>according</a:t>
            </a:r>
            <a:r>
              <a:rPr lang="el-GR" sz="1600" dirty="0" smtClean="0"/>
              <a:t> </a:t>
            </a:r>
            <a:r>
              <a:rPr lang="el-GR" sz="1600" dirty="0" err="1" smtClean="0"/>
              <a:t>to</a:t>
            </a:r>
            <a:r>
              <a:rPr lang="el-GR" sz="1600" dirty="0" smtClean="0"/>
              <a:t> </a:t>
            </a:r>
            <a:r>
              <a:rPr lang="el-GR" sz="1600" dirty="0" err="1" smtClean="0"/>
              <a:t>the</a:t>
            </a:r>
            <a:r>
              <a:rPr lang="el-GR" sz="1600" dirty="0" smtClean="0"/>
              <a:t> </a:t>
            </a:r>
            <a:r>
              <a:rPr lang="el-GR" sz="1600" dirty="0" err="1" smtClean="0"/>
              <a:t>degree</a:t>
            </a:r>
            <a:r>
              <a:rPr lang="el-GR" sz="1600" dirty="0" smtClean="0"/>
              <a:t> </a:t>
            </a:r>
            <a:r>
              <a:rPr lang="el-GR" sz="1600" dirty="0" err="1" smtClean="0"/>
              <a:t>of</a:t>
            </a:r>
            <a:r>
              <a:rPr lang="el-GR" sz="1600" dirty="0" smtClean="0"/>
              <a:t> </a:t>
            </a:r>
            <a:r>
              <a:rPr lang="el-GR" sz="1600" dirty="0" err="1" smtClean="0"/>
              <a:t>his</a:t>
            </a:r>
            <a:r>
              <a:rPr lang="en-US" sz="1600" dirty="0" smtClean="0"/>
              <a:t>/her</a:t>
            </a:r>
            <a:r>
              <a:rPr lang="el-GR" sz="1600" dirty="0" smtClean="0"/>
              <a:t> </a:t>
            </a:r>
            <a:r>
              <a:rPr lang="el-GR" sz="1600" dirty="0" err="1" smtClean="0"/>
              <a:t>mental</a:t>
            </a:r>
            <a:r>
              <a:rPr lang="el-GR" sz="1600" dirty="0" smtClean="0"/>
              <a:t> </a:t>
            </a:r>
            <a:r>
              <a:rPr lang="el-GR" sz="1600" dirty="0" err="1" smtClean="0"/>
              <a:t>development</a:t>
            </a:r>
            <a:r>
              <a:rPr lang="el-GR" sz="1600" dirty="0" smtClean="0"/>
              <a:t> </a:t>
            </a:r>
            <a:r>
              <a:rPr lang="el-GR" sz="1600" dirty="0" err="1" smtClean="0"/>
              <a:t>and</a:t>
            </a:r>
            <a:r>
              <a:rPr lang="el-GR" sz="1600" dirty="0" smtClean="0"/>
              <a:t> </a:t>
            </a:r>
            <a:r>
              <a:rPr lang="el-GR" sz="1600" dirty="0" err="1" smtClean="0"/>
              <a:t>maturity</a:t>
            </a:r>
            <a:r>
              <a:rPr lang="el-GR" sz="1600" dirty="0" smtClean="0"/>
              <a:t>. </a:t>
            </a:r>
            <a:endParaRPr lang="en-US" sz="1600" dirty="0" smtClean="0"/>
          </a:p>
          <a:p>
            <a:pPr marL="285750" indent="-285750" algn="just" eaLnBrk="1" hangingPunct="1">
              <a:buFont typeface="Arial" pitchFamily="34" charset="0"/>
              <a:buBlip>
                <a:blip r:embed="rId2"/>
              </a:buBlip>
            </a:pPr>
            <a:endParaRPr lang="el-GR" sz="1600" dirty="0" smtClean="0"/>
          </a:p>
          <a:p>
            <a:pPr marL="285750" indent="-285750" algn="just" eaLnBrk="1" hangingPunct="1">
              <a:buFont typeface="Arial" pitchFamily="34" charset="0"/>
              <a:buBlip>
                <a:blip r:embed="rId2"/>
              </a:buBlip>
            </a:pPr>
            <a:r>
              <a:rPr lang="en-US" sz="1600" dirty="0" smtClean="0"/>
              <a:t>If an unaccompanied minor finds himself/herself in the company of a group of refugees, this may – depending on the circumstances – indicate that the minor is also a refugee. </a:t>
            </a:r>
          </a:p>
          <a:p>
            <a:pPr marL="285750" indent="-285750" eaLnBrk="1" hangingPunct="1">
              <a:buFont typeface="Arial" pitchFamily="34" charset="0"/>
              <a:buBlip>
                <a:blip r:embed="rId2"/>
              </a:buBlip>
            </a:pPr>
            <a:endParaRPr lang="en-US" sz="1600" dirty="0" smtClean="0"/>
          </a:p>
        </p:txBody>
      </p:sp>
      <p:pic>
        <p:nvPicPr>
          <p:cNvPr id="52226" name="4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457200" y="457200"/>
            <a:ext cx="7877175" cy="876300"/>
          </a:xfrm>
        </p:spPr>
        <p:txBody>
          <a:bodyPr/>
          <a:lstStyle/>
          <a:p>
            <a:pPr eaLnBrk="1" hangingPunct="1"/>
            <a:r>
              <a:rPr lang="en-US" sz="2000" b="1" u="sng" dirty="0"/>
              <a:t>D</a:t>
            </a:r>
            <a:r>
              <a:rPr lang="en-US" sz="2000" b="1" u="sng" dirty="0" smtClean="0"/>
              <a:t>. </a:t>
            </a:r>
            <a:r>
              <a:rPr lang="el-GR" sz="2000" b="1" u="sng" dirty="0" smtClean="0"/>
              <a:t>Cessation clauses concerning the refugee status</a:t>
            </a:r>
            <a:r>
              <a:rPr lang="el-GR" sz="2000" dirty="0" smtClean="0"/>
              <a:t/>
            </a:r>
            <a:br>
              <a:rPr lang="el-GR" sz="2000" dirty="0" smtClean="0"/>
            </a:br>
            <a:endParaRPr lang="en-US" sz="2000" dirty="0" smtClean="0"/>
          </a:p>
        </p:txBody>
      </p:sp>
      <p:sp>
        <p:nvSpPr>
          <p:cNvPr id="3" name="Content Placeholder 2"/>
          <p:cNvSpPr>
            <a:spLocks noGrp="1"/>
          </p:cNvSpPr>
          <p:nvPr>
            <p:ph idx="1"/>
          </p:nvPr>
        </p:nvSpPr>
        <p:spPr>
          <a:xfrm>
            <a:off x="457200" y="1333500"/>
            <a:ext cx="7877175" cy="4029075"/>
          </a:xfrm>
        </p:spPr>
        <p:txBody>
          <a:bodyPr rtlCol="0">
            <a:normAutofit/>
          </a:bodyPr>
          <a:lstStyle/>
          <a:p>
            <a:pPr marL="0" indent="0" algn="just" eaLnBrk="1" fontAlgn="auto" hangingPunct="1">
              <a:spcAft>
                <a:spcPts val="0"/>
              </a:spcAft>
              <a:buFont typeface="Arial"/>
              <a:buNone/>
              <a:defRPr/>
            </a:pPr>
            <a:r>
              <a:rPr lang="en-US" sz="1600" b="1" dirty="0" smtClean="0">
                <a:solidFill>
                  <a:srgbClr val="0070C0"/>
                </a:solidFill>
                <a:ea typeface="+mn-ea"/>
                <a:cs typeface="+mn-cs"/>
              </a:rPr>
              <a:t>1. </a:t>
            </a:r>
            <a:r>
              <a:rPr lang="el-GR" sz="1600" b="1" dirty="0" smtClean="0">
                <a:solidFill>
                  <a:srgbClr val="0070C0"/>
                </a:solidFill>
                <a:ea typeface="+mn-ea"/>
                <a:cs typeface="+mn-cs"/>
              </a:rPr>
              <a:t>According to article 1 C (1) to (6) of the 1951 Convention:</a:t>
            </a:r>
            <a:endParaRPr lang="el-GR" sz="1600" dirty="0" smtClean="0">
              <a:solidFill>
                <a:srgbClr val="0070C0"/>
              </a:solidFill>
              <a:ea typeface="+mn-ea"/>
              <a:cs typeface="+mn-cs"/>
            </a:endParaRPr>
          </a:p>
          <a:p>
            <a:pPr marL="0" indent="0" algn="just" eaLnBrk="1" fontAlgn="auto" hangingPunct="1">
              <a:spcAft>
                <a:spcPts val="0"/>
              </a:spcAft>
              <a:buFont typeface="Arial"/>
              <a:buNone/>
              <a:defRPr/>
            </a:pPr>
            <a:r>
              <a:rPr lang="el-GR" sz="1600" dirty="0" smtClean="0">
                <a:ea typeface="+mn-ea"/>
                <a:cs typeface="+mn-cs"/>
              </a:rPr>
              <a:t>This Convention shall cease to apply to any person falling under the terms of section as if: </a:t>
            </a:r>
            <a:endParaRPr lang="en-US" sz="1600" dirty="0" smtClean="0">
              <a:ea typeface="+mn-ea"/>
              <a:cs typeface="+mn-cs"/>
            </a:endParaRPr>
          </a:p>
          <a:p>
            <a:pPr algn="just" eaLnBrk="1" fontAlgn="auto" hangingPunct="1">
              <a:spcAft>
                <a:spcPts val="0"/>
              </a:spcAft>
              <a:buFont typeface="Arial"/>
              <a:buChar char="•"/>
              <a:defRPr/>
            </a:pPr>
            <a:endParaRPr lang="el-GR" sz="1600" dirty="0" smtClean="0">
              <a:ea typeface="+mn-ea"/>
              <a:cs typeface="+mn-cs"/>
            </a:endParaRPr>
          </a:p>
          <a:p>
            <a:pPr algn="just" eaLnBrk="1" fontAlgn="auto" hangingPunct="1">
              <a:spcAft>
                <a:spcPts val="0"/>
              </a:spcAft>
              <a:buFont typeface="Arial"/>
              <a:buAutoNum type="arabicParenBoth"/>
              <a:defRPr/>
            </a:pPr>
            <a:r>
              <a:rPr lang="el-GR" sz="1600" dirty="0" err="1" smtClean="0">
                <a:ea typeface="+mn-ea"/>
                <a:cs typeface="+mn-cs"/>
              </a:rPr>
              <a:t>He</a:t>
            </a:r>
            <a:r>
              <a:rPr lang="en-US" sz="1600" dirty="0" smtClean="0">
                <a:ea typeface="+mn-ea"/>
                <a:cs typeface="+mn-cs"/>
              </a:rPr>
              <a:t>/She</a:t>
            </a:r>
            <a:r>
              <a:rPr lang="el-GR" sz="1600" dirty="0" smtClean="0">
                <a:ea typeface="+mn-ea"/>
                <a:cs typeface="+mn-cs"/>
              </a:rPr>
              <a:t> has voluntarily </a:t>
            </a:r>
            <a:r>
              <a:rPr lang="el-GR" sz="1600" dirty="0" err="1" smtClean="0">
                <a:ea typeface="+mn-ea"/>
                <a:cs typeface="+mn-cs"/>
              </a:rPr>
              <a:t>re</a:t>
            </a:r>
            <a:r>
              <a:rPr lang="el-GR" sz="1600" dirty="0" smtClean="0">
                <a:ea typeface="+mn-ea"/>
                <a:cs typeface="+mn-cs"/>
              </a:rPr>
              <a:t>-</a:t>
            </a:r>
            <a:r>
              <a:rPr lang="el-GR" sz="1600" dirty="0" err="1" smtClean="0">
                <a:ea typeface="+mn-ea"/>
                <a:cs typeface="+mn-cs"/>
              </a:rPr>
              <a:t>availed</a:t>
            </a:r>
            <a:r>
              <a:rPr lang="el-GR" sz="1600" dirty="0" smtClean="0">
                <a:ea typeface="+mn-ea"/>
                <a:cs typeface="+mn-cs"/>
              </a:rPr>
              <a:t> </a:t>
            </a:r>
            <a:r>
              <a:rPr lang="el-GR" sz="1600" dirty="0" err="1" smtClean="0">
                <a:ea typeface="+mn-ea"/>
                <a:cs typeface="+mn-cs"/>
              </a:rPr>
              <a:t>himself</a:t>
            </a:r>
            <a:r>
              <a:rPr lang="en-US" sz="1600" dirty="0" smtClean="0">
                <a:ea typeface="+mn-ea"/>
                <a:cs typeface="+mn-cs"/>
              </a:rPr>
              <a:t>/herself</a:t>
            </a:r>
            <a:r>
              <a:rPr lang="el-GR" sz="1600" dirty="0" smtClean="0">
                <a:ea typeface="+mn-ea"/>
                <a:cs typeface="+mn-cs"/>
              </a:rPr>
              <a:t> of the protection of the country of his nationality; This cessation clause implies three requirements: </a:t>
            </a:r>
            <a:endParaRPr lang="en-US" sz="1600" dirty="0" smtClean="0">
              <a:ea typeface="+mn-ea"/>
              <a:cs typeface="+mn-cs"/>
            </a:endParaRPr>
          </a:p>
          <a:p>
            <a:pPr algn="just" eaLnBrk="1" fontAlgn="auto" hangingPunct="1">
              <a:spcAft>
                <a:spcPts val="0"/>
              </a:spcAft>
              <a:buFont typeface="Arial"/>
              <a:buChar char="•"/>
              <a:defRPr/>
            </a:pPr>
            <a:endParaRPr lang="el-GR" sz="1600" dirty="0" smtClean="0">
              <a:ea typeface="+mn-ea"/>
              <a:cs typeface="+mn-cs"/>
            </a:endParaRPr>
          </a:p>
          <a:p>
            <a:pPr lvl="1" algn="just" eaLnBrk="1" fontAlgn="auto" hangingPunct="1">
              <a:spcAft>
                <a:spcPts val="0"/>
              </a:spcAft>
              <a:buFont typeface="Arial"/>
              <a:buNone/>
              <a:defRPr/>
            </a:pPr>
            <a:r>
              <a:rPr lang="el-GR" sz="1600" dirty="0" smtClean="0">
                <a:ea typeface="+mn-ea"/>
              </a:rPr>
              <a:t>(a) voluntariness: the refugee must act voluntarily; </a:t>
            </a:r>
          </a:p>
          <a:p>
            <a:pPr lvl="1" algn="just" eaLnBrk="1" fontAlgn="auto" hangingPunct="1">
              <a:spcAft>
                <a:spcPts val="0"/>
              </a:spcAft>
              <a:buFont typeface="Arial"/>
              <a:buNone/>
              <a:defRPr/>
            </a:pPr>
            <a:r>
              <a:rPr lang="el-GR" sz="1600" dirty="0" smtClean="0">
                <a:ea typeface="+mn-ea"/>
              </a:rPr>
              <a:t>(b) intention: the refugee must intend by his action to re-avail himself of the protection of the country of his nationality; </a:t>
            </a:r>
          </a:p>
          <a:p>
            <a:pPr lvl="1" algn="just" eaLnBrk="1" fontAlgn="auto" hangingPunct="1">
              <a:spcAft>
                <a:spcPts val="0"/>
              </a:spcAft>
              <a:buFont typeface="Arial"/>
              <a:buNone/>
              <a:defRPr/>
            </a:pPr>
            <a:r>
              <a:rPr lang="el-GR" sz="1600" dirty="0" smtClean="0">
                <a:ea typeface="+mn-ea"/>
              </a:rPr>
              <a:t>(c) re-availment: the refugee must actually obtain such protection </a:t>
            </a:r>
          </a:p>
          <a:p>
            <a:pPr marL="400050" lvl="1" indent="0" algn="just" eaLnBrk="1" fontAlgn="auto" hangingPunct="1">
              <a:spcAft>
                <a:spcPts val="0"/>
              </a:spcAft>
              <a:buFont typeface="Arial"/>
              <a:buNone/>
              <a:defRPr/>
            </a:pPr>
            <a:r>
              <a:rPr lang="en-US" sz="1600" dirty="0" smtClean="0">
                <a:ea typeface="+mn-ea"/>
              </a:rPr>
              <a:t>      </a:t>
            </a:r>
            <a:r>
              <a:rPr lang="el-GR" sz="1600" dirty="0" smtClean="0">
                <a:ea typeface="+mn-ea"/>
              </a:rPr>
              <a:t> or </a:t>
            </a:r>
            <a:endParaRPr lang="en-US" sz="1600" dirty="0" smtClean="0">
              <a:ea typeface="+mn-ea"/>
            </a:endParaRPr>
          </a:p>
          <a:p>
            <a:pPr algn="just" eaLnBrk="1" fontAlgn="auto" hangingPunct="1">
              <a:spcAft>
                <a:spcPts val="0"/>
              </a:spcAft>
              <a:buFont typeface="Arial"/>
              <a:buChar char="•"/>
              <a:defRPr/>
            </a:pPr>
            <a:endParaRPr lang="el-GR" sz="1600" dirty="0" smtClean="0">
              <a:ea typeface="+mn-ea"/>
              <a:cs typeface="+mn-cs"/>
            </a:endParaRPr>
          </a:p>
          <a:p>
            <a:pPr algn="just" eaLnBrk="1" fontAlgn="auto" hangingPunct="1">
              <a:spcAft>
                <a:spcPts val="0"/>
              </a:spcAft>
              <a:buFont typeface="Arial"/>
              <a:buNone/>
              <a:defRPr/>
            </a:pPr>
            <a:r>
              <a:rPr lang="el-GR" sz="1600" dirty="0" smtClean="0">
                <a:ea typeface="+mn-ea"/>
                <a:cs typeface="+mn-cs"/>
              </a:rPr>
              <a:t>(2) Having </a:t>
            </a:r>
            <a:r>
              <a:rPr lang="el-GR" sz="1600" dirty="0" err="1" smtClean="0">
                <a:ea typeface="+mn-ea"/>
                <a:cs typeface="+mn-cs"/>
              </a:rPr>
              <a:t>lost</a:t>
            </a:r>
            <a:r>
              <a:rPr lang="el-GR" sz="1600" dirty="0" smtClean="0">
                <a:ea typeface="+mn-ea"/>
                <a:cs typeface="+mn-cs"/>
              </a:rPr>
              <a:t> </a:t>
            </a:r>
            <a:r>
              <a:rPr lang="el-GR" sz="1600" dirty="0" err="1" smtClean="0">
                <a:ea typeface="+mn-ea"/>
                <a:cs typeface="+mn-cs"/>
              </a:rPr>
              <a:t>his</a:t>
            </a:r>
            <a:r>
              <a:rPr lang="en-US" sz="1600" dirty="0" smtClean="0">
                <a:ea typeface="+mn-ea"/>
                <a:cs typeface="+mn-cs"/>
              </a:rPr>
              <a:t>/her</a:t>
            </a:r>
            <a:r>
              <a:rPr lang="el-GR" sz="1600" dirty="0" smtClean="0">
                <a:ea typeface="+mn-ea"/>
                <a:cs typeface="+mn-cs"/>
              </a:rPr>
              <a:t> nationality, </a:t>
            </a:r>
            <a:r>
              <a:rPr lang="el-GR" sz="1600" dirty="0" err="1" smtClean="0">
                <a:ea typeface="+mn-ea"/>
                <a:cs typeface="+mn-cs"/>
              </a:rPr>
              <a:t>he</a:t>
            </a:r>
            <a:r>
              <a:rPr lang="en-US" sz="1600" dirty="0" smtClean="0">
                <a:ea typeface="+mn-ea"/>
                <a:cs typeface="+mn-cs"/>
              </a:rPr>
              <a:t>/she</a:t>
            </a:r>
            <a:r>
              <a:rPr lang="el-GR" sz="1600" dirty="0" smtClean="0">
                <a:ea typeface="+mn-ea"/>
                <a:cs typeface="+mn-cs"/>
              </a:rPr>
              <a:t> has voluntarily re-acquired it. </a:t>
            </a:r>
          </a:p>
          <a:p>
            <a:pPr eaLnBrk="1" fontAlgn="auto" hangingPunct="1">
              <a:spcAft>
                <a:spcPts val="0"/>
              </a:spcAft>
              <a:buFont typeface="Arial"/>
              <a:buChar char="•"/>
              <a:defRPr/>
            </a:pPr>
            <a:endParaRPr lang="en-US" sz="1600" dirty="0">
              <a:ea typeface="+mn-ea"/>
              <a:cs typeface="+mn-cs"/>
            </a:endParaRPr>
          </a:p>
        </p:txBody>
      </p:sp>
      <p:pic>
        <p:nvPicPr>
          <p:cNvPr id="53251" name="3 - Εικόνα" descr="Εικόνα2.png"/>
          <p:cNvPicPr>
            <a:picLocks noChangeAspect="1"/>
          </p:cNvPicPr>
          <p:nvPr/>
        </p:nvPicPr>
        <p:blipFill>
          <a:blip r:embed="rId2"/>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74650" y="1250950"/>
            <a:ext cx="7932738" cy="2554288"/>
          </a:xfrm>
          <a:prstGeom prst="rect">
            <a:avLst/>
          </a:prstGeom>
          <a:noFill/>
        </p:spPr>
        <p:txBody>
          <a:bodyPr>
            <a:spAutoFit/>
          </a:bodyPr>
          <a:lstStyle/>
          <a:p>
            <a:pPr algn="ctr" fontAlgn="auto">
              <a:spcBef>
                <a:spcPts val="0"/>
              </a:spcBef>
              <a:spcAft>
                <a:spcPts val="0"/>
              </a:spcAft>
              <a:defRPr/>
            </a:pPr>
            <a:r>
              <a:rPr lang="en-US" sz="1600" b="1" dirty="0">
                <a:solidFill>
                  <a:schemeClr val="accent2">
                    <a:lumMod val="75000"/>
                  </a:schemeClr>
                </a:solidFill>
                <a:latin typeface="+mn-lt"/>
                <a:ea typeface="+mn-ea"/>
              </a:rPr>
              <a:t>Acknowledgements</a:t>
            </a:r>
          </a:p>
          <a:p>
            <a:pPr algn="just" fontAlgn="auto">
              <a:spcBef>
                <a:spcPts val="0"/>
              </a:spcBef>
              <a:spcAft>
                <a:spcPts val="0"/>
              </a:spcAft>
              <a:defRPr/>
            </a:pPr>
            <a:endParaRPr lang="en-US" sz="1600" dirty="0">
              <a:latin typeface="+mn-lt"/>
              <a:ea typeface="+mn-ea"/>
            </a:endParaRPr>
          </a:p>
          <a:p>
            <a:pPr algn="just" fontAlgn="auto">
              <a:spcBef>
                <a:spcPts val="0"/>
              </a:spcBef>
              <a:spcAft>
                <a:spcPts val="0"/>
              </a:spcAft>
              <a:defRPr/>
            </a:pPr>
            <a:r>
              <a:rPr lang="en-US" sz="1600" dirty="0">
                <a:latin typeface="+mn-lt"/>
                <a:ea typeface="+mn-ea"/>
              </a:rPr>
              <a:t>We would like to thank the Hellenic National Agency (IKY) for funding and supporting this project through the Erasmus+ KA2 Strategic Partnerships </a:t>
            </a:r>
            <a:r>
              <a:rPr lang="en-US" sz="1600" dirty="0" err="1" smtClean="0">
                <a:latin typeface="+mn-lt"/>
                <a:ea typeface="+mn-ea"/>
              </a:rPr>
              <a:t>Programme</a:t>
            </a:r>
            <a:r>
              <a:rPr lang="en-US" sz="1600" dirty="0" smtClean="0">
                <a:latin typeface="+mn-lt"/>
                <a:ea typeface="+mn-ea"/>
              </a:rPr>
              <a:t>.</a:t>
            </a:r>
            <a:endParaRPr lang="en-US" sz="1600" dirty="0">
              <a:latin typeface="+mn-lt"/>
              <a:ea typeface="+mn-ea"/>
            </a:endParaRPr>
          </a:p>
          <a:p>
            <a:pPr algn="just" fontAlgn="auto">
              <a:spcBef>
                <a:spcPts val="0"/>
              </a:spcBef>
              <a:spcAft>
                <a:spcPts val="0"/>
              </a:spcAft>
              <a:defRPr/>
            </a:pPr>
            <a:r>
              <a:rPr lang="en-US" sz="1600" dirty="0">
                <a:latin typeface="+mn-lt"/>
                <a:ea typeface="+mn-ea"/>
              </a:rPr>
              <a:t>We would also like to thank the whole consortium of S.U.C.RE. and the working groups  of each Partner for the hard work towards the implementation of the current module.</a:t>
            </a:r>
          </a:p>
          <a:p>
            <a:pPr algn="just" fontAlgn="auto">
              <a:spcBef>
                <a:spcPts val="0"/>
              </a:spcBef>
              <a:spcAft>
                <a:spcPts val="0"/>
              </a:spcAft>
              <a:defRPr/>
            </a:pPr>
            <a:r>
              <a:rPr lang="en-US" sz="1600" dirty="0">
                <a:latin typeface="+mn-lt"/>
                <a:ea typeface="+mn-ea"/>
              </a:rPr>
              <a:t>Last but not least we feel great gratitude towards all the external stakeholders:  The Greek Ministry of Education</a:t>
            </a:r>
            <a:r>
              <a:rPr lang="el-GR" sz="1600" dirty="0">
                <a:latin typeface="+mn-lt"/>
                <a:ea typeface="+mn-ea"/>
              </a:rPr>
              <a:t>, </a:t>
            </a:r>
            <a:r>
              <a:rPr lang="en-US" sz="1600" dirty="0">
                <a:latin typeface="+mn-lt"/>
                <a:ea typeface="+mn-ea"/>
              </a:rPr>
              <a:t>Research and Religious Affairs, all the European Universities that responded to our questionnaires, the cooperating NGOs, the Refugee Welcome Centres, and all the individuals that helped with their valuable input the realisation of this module.</a:t>
            </a:r>
            <a:endParaRPr lang="el-GR" sz="1600" dirty="0">
              <a:latin typeface="+mn-lt"/>
              <a:ea typeface="+mn-ea"/>
            </a:endParaRPr>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175" y="1219200"/>
            <a:ext cx="8029575" cy="3286125"/>
          </a:xfrm>
        </p:spPr>
        <p:txBody>
          <a:bodyPr rtlCol="0">
            <a:normAutofit/>
          </a:bodyPr>
          <a:lstStyle/>
          <a:p>
            <a:pPr algn="just" eaLnBrk="1" fontAlgn="auto" hangingPunct="1">
              <a:spcAft>
                <a:spcPts val="0"/>
              </a:spcAft>
              <a:buFont typeface="Arial"/>
              <a:buNone/>
              <a:defRPr/>
            </a:pPr>
            <a:r>
              <a:rPr lang="en-US" sz="1600" b="1" dirty="0" smtClean="0">
                <a:solidFill>
                  <a:srgbClr val="0070C0"/>
                </a:solidFill>
                <a:ea typeface="+mn-ea"/>
                <a:cs typeface="+mn-cs"/>
              </a:rPr>
              <a:t>2. </a:t>
            </a:r>
            <a:r>
              <a:rPr lang="el-GR" sz="1600" b="1" dirty="0" err="1" smtClean="0">
                <a:solidFill>
                  <a:srgbClr val="0070C0"/>
                </a:solidFill>
                <a:ea typeface="+mn-ea"/>
                <a:cs typeface="+mn-cs"/>
              </a:rPr>
              <a:t>According</a:t>
            </a:r>
            <a:r>
              <a:rPr lang="el-GR" sz="1600" b="1" dirty="0" smtClean="0">
                <a:solidFill>
                  <a:srgbClr val="0070C0"/>
                </a:solidFill>
                <a:ea typeface="+mn-ea"/>
                <a:cs typeface="+mn-cs"/>
              </a:rPr>
              <a:t> </a:t>
            </a:r>
            <a:r>
              <a:rPr lang="el-GR" sz="1600" b="1" dirty="0" err="1" smtClean="0">
                <a:solidFill>
                  <a:srgbClr val="0070C0"/>
                </a:solidFill>
                <a:ea typeface="+mn-ea"/>
                <a:cs typeface="+mn-cs"/>
              </a:rPr>
              <a:t>to</a:t>
            </a:r>
            <a:r>
              <a:rPr lang="el-GR" sz="1600" b="1" dirty="0" smtClean="0">
                <a:solidFill>
                  <a:srgbClr val="0070C0"/>
                </a:solidFill>
                <a:ea typeface="+mn-ea"/>
                <a:cs typeface="+mn-cs"/>
              </a:rPr>
              <a:t> </a:t>
            </a:r>
            <a:r>
              <a:rPr lang="el-GR" sz="1600" b="1" dirty="0" err="1" smtClean="0">
                <a:solidFill>
                  <a:srgbClr val="0070C0"/>
                </a:solidFill>
                <a:ea typeface="+mn-ea"/>
                <a:cs typeface="+mn-cs"/>
              </a:rPr>
              <a:t>article</a:t>
            </a:r>
            <a:r>
              <a:rPr lang="el-GR" sz="1600" b="1" dirty="0" smtClean="0">
                <a:solidFill>
                  <a:srgbClr val="0070C0"/>
                </a:solidFill>
                <a:ea typeface="+mn-ea"/>
                <a:cs typeface="+mn-cs"/>
              </a:rPr>
              <a:t> 1 C (2) </a:t>
            </a:r>
            <a:r>
              <a:rPr lang="el-GR" sz="1600" b="1" dirty="0" err="1" smtClean="0">
                <a:solidFill>
                  <a:srgbClr val="0070C0"/>
                </a:solidFill>
                <a:ea typeface="+mn-ea"/>
                <a:cs typeface="+mn-cs"/>
              </a:rPr>
              <a:t>of</a:t>
            </a:r>
            <a:r>
              <a:rPr lang="el-GR" sz="1600" b="1" dirty="0" smtClean="0">
                <a:solidFill>
                  <a:srgbClr val="0070C0"/>
                </a:solidFill>
                <a:ea typeface="+mn-ea"/>
                <a:cs typeface="+mn-cs"/>
              </a:rPr>
              <a:t> </a:t>
            </a:r>
            <a:r>
              <a:rPr lang="el-GR" sz="1600" b="1" dirty="0" err="1" smtClean="0">
                <a:solidFill>
                  <a:srgbClr val="0070C0"/>
                </a:solidFill>
                <a:ea typeface="+mn-ea"/>
                <a:cs typeface="+mn-cs"/>
              </a:rPr>
              <a:t>the</a:t>
            </a:r>
            <a:r>
              <a:rPr lang="el-GR" sz="1600" b="1" dirty="0" smtClean="0">
                <a:solidFill>
                  <a:srgbClr val="0070C0"/>
                </a:solidFill>
                <a:ea typeface="+mn-ea"/>
                <a:cs typeface="+mn-cs"/>
              </a:rPr>
              <a:t> 1951 </a:t>
            </a:r>
            <a:r>
              <a:rPr lang="el-GR" sz="1600" b="1" dirty="0" err="1" smtClean="0">
                <a:solidFill>
                  <a:srgbClr val="0070C0"/>
                </a:solidFill>
                <a:ea typeface="+mn-ea"/>
                <a:cs typeface="+mn-cs"/>
              </a:rPr>
              <a:t>Convention</a:t>
            </a:r>
            <a:r>
              <a:rPr lang="el-GR" sz="1600" b="1" dirty="0" smtClean="0">
                <a:solidFill>
                  <a:srgbClr val="0070C0"/>
                </a:solidFill>
                <a:ea typeface="+mn-ea"/>
                <a:cs typeface="+mn-cs"/>
              </a:rPr>
              <a:t>:</a:t>
            </a:r>
            <a:endParaRPr lang="el-GR" sz="1600" i="1" dirty="0" smtClean="0">
              <a:ea typeface="+mn-ea"/>
              <a:cs typeface="+mn-cs"/>
            </a:endParaRPr>
          </a:p>
          <a:p>
            <a:pPr algn="just" eaLnBrk="1" fontAlgn="auto" hangingPunct="1">
              <a:spcAft>
                <a:spcPts val="0"/>
              </a:spcAft>
              <a:buFont typeface="Arial"/>
              <a:buNone/>
              <a:defRPr/>
            </a:pPr>
            <a:endParaRPr lang="el-GR" sz="1600" i="1" dirty="0" smtClean="0">
              <a:ea typeface="+mn-ea"/>
              <a:cs typeface="+mn-cs"/>
            </a:endParaRPr>
          </a:p>
          <a:p>
            <a:pPr marL="266700" indent="-266700" algn="just" eaLnBrk="1" fontAlgn="auto" hangingPunct="1">
              <a:spcAft>
                <a:spcPts val="0"/>
              </a:spcAft>
              <a:buFont typeface="Arial"/>
              <a:buNone/>
              <a:defRPr/>
            </a:pPr>
            <a:r>
              <a:rPr lang="el-GR" sz="1600" i="1" dirty="0" smtClean="0">
                <a:ea typeface="+mn-ea"/>
                <a:cs typeface="+mn-cs"/>
              </a:rPr>
              <a:t>(3) </a:t>
            </a:r>
            <a:r>
              <a:rPr lang="el-GR" sz="1600" i="1" dirty="0" err="1" smtClean="0">
                <a:ea typeface="+mn-ea"/>
                <a:cs typeface="+mn-cs"/>
              </a:rPr>
              <a:t>He</a:t>
            </a:r>
            <a:r>
              <a:rPr lang="en-US" sz="1600" i="1" dirty="0" smtClean="0">
                <a:ea typeface="+mn-ea"/>
                <a:cs typeface="+mn-cs"/>
              </a:rPr>
              <a:t>/She</a:t>
            </a:r>
            <a:r>
              <a:rPr lang="el-GR" sz="1600" i="1" dirty="0" smtClean="0">
                <a:ea typeface="+mn-ea"/>
                <a:cs typeface="+mn-cs"/>
              </a:rPr>
              <a:t> has acquired a new nationality, and enjoys the protection of the country of his new nationality;</a:t>
            </a:r>
            <a:endParaRPr lang="el-GR" sz="1600" dirty="0" smtClean="0">
              <a:ea typeface="+mn-ea"/>
              <a:cs typeface="+mn-cs"/>
            </a:endParaRPr>
          </a:p>
          <a:p>
            <a:pPr algn="just" eaLnBrk="1" fontAlgn="auto" hangingPunct="1">
              <a:spcAft>
                <a:spcPts val="0"/>
              </a:spcAft>
              <a:buFont typeface="Arial"/>
              <a:buNone/>
              <a:defRPr/>
            </a:pPr>
            <a:r>
              <a:rPr lang="el-GR" sz="1600" b="1" dirty="0" smtClean="0">
                <a:ea typeface="+mn-ea"/>
                <a:cs typeface="+mn-cs"/>
              </a:rPr>
              <a:t>        </a:t>
            </a:r>
            <a:r>
              <a:rPr lang="el-GR" sz="1600" b="1" dirty="0" smtClean="0">
                <a:solidFill>
                  <a:srgbClr val="FF0000"/>
                </a:solidFill>
                <a:ea typeface="+mn-ea"/>
                <a:cs typeface="+mn-cs"/>
              </a:rPr>
              <a:t>*</a:t>
            </a:r>
            <a:r>
              <a:rPr lang="el-GR" sz="1600" b="1" dirty="0" err="1" smtClean="0">
                <a:ea typeface="+mn-ea"/>
                <a:cs typeface="+mn-cs"/>
              </a:rPr>
              <a:t>in</a:t>
            </a:r>
            <a:r>
              <a:rPr lang="el-GR" sz="1600" b="1" dirty="0" smtClean="0">
                <a:ea typeface="+mn-ea"/>
                <a:cs typeface="+mn-cs"/>
              </a:rPr>
              <a:t> the  meaning of article 1 C (3) of the 1951 </a:t>
            </a:r>
            <a:r>
              <a:rPr lang="el-GR" sz="1600" b="1" dirty="0" err="1" smtClean="0">
                <a:ea typeface="+mn-ea"/>
                <a:cs typeface="+mn-cs"/>
              </a:rPr>
              <a:t>Convention</a:t>
            </a:r>
            <a:r>
              <a:rPr lang="el-GR" sz="1600" b="1" dirty="0" smtClean="0">
                <a:ea typeface="+mn-ea"/>
                <a:cs typeface="+mn-cs"/>
              </a:rPr>
              <a:t>:</a:t>
            </a:r>
          </a:p>
          <a:p>
            <a:pPr algn="just" eaLnBrk="1" fontAlgn="auto" hangingPunct="1">
              <a:spcAft>
                <a:spcPts val="0"/>
              </a:spcAft>
              <a:buFont typeface="Arial"/>
              <a:buNone/>
              <a:defRPr/>
            </a:pPr>
            <a:r>
              <a:rPr lang="el-GR" sz="1600" i="1" dirty="0" err="1" smtClean="0">
                <a:ea typeface="+mn-ea"/>
                <a:cs typeface="+mn-cs"/>
              </a:rPr>
              <a:t>He</a:t>
            </a:r>
            <a:r>
              <a:rPr lang="en-US" sz="1600" i="1" dirty="0" smtClean="0">
                <a:ea typeface="+mn-ea"/>
                <a:cs typeface="+mn-cs"/>
              </a:rPr>
              <a:t>/she</a:t>
            </a:r>
            <a:r>
              <a:rPr lang="el-GR" sz="1600" i="1" dirty="0" smtClean="0">
                <a:ea typeface="+mn-ea"/>
                <a:cs typeface="+mn-cs"/>
              </a:rPr>
              <a:t> has acquired a new nationality and enjoys the protection of the country of his new nationality; </a:t>
            </a:r>
            <a:endParaRPr lang="el-GR" sz="1600" dirty="0" smtClean="0">
              <a:ea typeface="+mn-ea"/>
              <a:cs typeface="+mn-cs"/>
            </a:endParaRPr>
          </a:p>
          <a:p>
            <a:pPr algn="just" eaLnBrk="1" fontAlgn="auto" hangingPunct="1">
              <a:spcAft>
                <a:spcPts val="0"/>
              </a:spcAft>
              <a:buFont typeface="Arial"/>
              <a:buNone/>
              <a:defRPr/>
            </a:pPr>
            <a:r>
              <a:rPr lang="el-GR" sz="1600" i="1" dirty="0" err="1" smtClean="0">
                <a:ea typeface="+mn-ea"/>
                <a:cs typeface="+mn-cs"/>
              </a:rPr>
              <a:t>or</a:t>
            </a:r>
            <a:r>
              <a:rPr lang="el-GR" sz="1600" i="1" dirty="0" smtClean="0">
                <a:ea typeface="+mn-ea"/>
                <a:cs typeface="+mn-cs"/>
              </a:rPr>
              <a:t> </a:t>
            </a:r>
          </a:p>
          <a:p>
            <a:pPr algn="just" eaLnBrk="1" fontAlgn="auto" hangingPunct="1">
              <a:spcAft>
                <a:spcPts val="0"/>
              </a:spcAft>
              <a:buFont typeface="Arial"/>
              <a:buNone/>
              <a:defRPr/>
            </a:pPr>
            <a:endParaRPr lang="el-GR" sz="1600" i="1" dirty="0" smtClean="0">
              <a:ea typeface="+mn-ea"/>
              <a:cs typeface="+mn-cs"/>
            </a:endParaRPr>
          </a:p>
          <a:p>
            <a:pPr algn="just" eaLnBrk="1" fontAlgn="auto" hangingPunct="1">
              <a:spcAft>
                <a:spcPts val="0"/>
              </a:spcAft>
              <a:buFont typeface="Arial"/>
              <a:buNone/>
              <a:defRPr/>
            </a:pPr>
            <a:r>
              <a:rPr lang="el-GR" sz="1600" i="1" dirty="0" smtClean="0">
                <a:ea typeface="+mn-ea"/>
                <a:cs typeface="+mn-cs"/>
              </a:rPr>
              <a:t>(4) </a:t>
            </a:r>
            <a:r>
              <a:rPr lang="el-GR" sz="1600" i="1" dirty="0" err="1" smtClean="0">
                <a:ea typeface="+mn-ea"/>
                <a:cs typeface="+mn-cs"/>
              </a:rPr>
              <a:t>He</a:t>
            </a:r>
            <a:r>
              <a:rPr lang="en-US" sz="1600" i="1" dirty="0" smtClean="0">
                <a:ea typeface="+mn-ea"/>
                <a:cs typeface="+mn-cs"/>
              </a:rPr>
              <a:t>/she</a:t>
            </a:r>
            <a:r>
              <a:rPr lang="el-GR" sz="1600" i="1" dirty="0" smtClean="0">
                <a:ea typeface="+mn-ea"/>
                <a:cs typeface="+mn-cs"/>
              </a:rPr>
              <a:t> has voluntarily </a:t>
            </a:r>
            <a:r>
              <a:rPr lang="el-GR" sz="1600" i="1" dirty="0" err="1" smtClean="0">
                <a:ea typeface="+mn-ea"/>
                <a:cs typeface="+mn-cs"/>
              </a:rPr>
              <a:t>re</a:t>
            </a:r>
            <a:r>
              <a:rPr lang="el-GR" sz="1600" i="1" dirty="0" smtClean="0">
                <a:ea typeface="+mn-ea"/>
                <a:cs typeface="+mn-cs"/>
              </a:rPr>
              <a:t>-</a:t>
            </a:r>
            <a:r>
              <a:rPr lang="el-GR" sz="1600" i="1" dirty="0" err="1" smtClean="0">
                <a:ea typeface="+mn-ea"/>
                <a:cs typeface="+mn-cs"/>
              </a:rPr>
              <a:t>established</a:t>
            </a:r>
            <a:r>
              <a:rPr lang="el-GR" sz="1600" i="1" dirty="0" smtClean="0">
                <a:ea typeface="+mn-ea"/>
                <a:cs typeface="+mn-cs"/>
              </a:rPr>
              <a:t> </a:t>
            </a:r>
            <a:r>
              <a:rPr lang="el-GR" sz="1600" i="1" dirty="0" err="1" smtClean="0">
                <a:ea typeface="+mn-ea"/>
                <a:cs typeface="+mn-cs"/>
              </a:rPr>
              <a:t>himself</a:t>
            </a:r>
            <a:r>
              <a:rPr lang="en-US" sz="1600" i="1" dirty="0" smtClean="0">
                <a:ea typeface="+mn-ea"/>
                <a:cs typeface="+mn-cs"/>
              </a:rPr>
              <a:t>/herself</a:t>
            </a:r>
            <a:r>
              <a:rPr lang="el-GR" sz="1600" i="1" dirty="0" smtClean="0">
                <a:ea typeface="+mn-ea"/>
                <a:cs typeface="+mn-cs"/>
              </a:rPr>
              <a:t> in the country </a:t>
            </a:r>
            <a:r>
              <a:rPr lang="el-GR" sz="1600" i="1" dirty="0" err="1" smtClean="0">
                <a:ea typeface="+mn-ea"/>
                <a:cs typeface="+mn-cs"/>
              </a:rPr>
              <a:t>which</a:t>
            </a:r>
            <a:r>
              <a:rPr lang="el-GR" sz="1600" i="1" dirty="0" smtClean="0">
                <a:ea typeface="+mn-ea"/>
                <a:cs typeface="+mn-cs"/>
              </a:rPr>
              <a:t> </a:t>
            </a:r>
            <a:r>
              <a:rPr lang="el-GR" sz="1600" i="1" dirty="0" err="1" smtClean="0">
                <a:ea typeface="+mn-ea"/>
                <a:cs typeface="+mn-cs"/>
              </a:rPr>
              <a:t>he</a:t>
            </a:r>
            <a:r>
              <a:rPr lang="en-US" sz="1600" i="1" dirty="0" smtClean="0">
                <a:ea typeface="+mn-ea"/>
                <a:cs typeface="+mn-cs"/>
              </a:rPr>
              <a:t>/she</a:t>
            </a:r>
            <a:r>
              <a:rPr lang="el-GR" sz="1600" i="1" dirty="0" smtClean="0">
                <a:ea typeface="+mn-ea"/>
                <a:cs typeface="+mn-cs"/>
              </a:rPr>
              <a:t> left or outside </a:t>
            </a:r>
            <a:r>
              <a:rPr lang="el-GR" sz="1600" i="1" dirty="0" err="1" smtClean="0">
                <a:ea typeface="+mn-ea"/>
                <a:cs typeface="+mn-cs"/>
              </a:rPr>
              <a:t>which</a:t>
            </a:r>
            <a:r>
              <a:rPr lang="el-GR" sz="1600" i="1" dirty="0" smtClean="0">
                <a:ea typeface="+mn-ea"/>
                <a:cs typeface="+mn-cs"/>
              </a:rPr>
              <a:t> </a:t>
            </a:r>
            <a:r>
              <a:rPr lang="el-GR" sz="1600" i="1" dirty="0" err="1" smtClean="0">
                <a:ea typeface="+mn-ea"/>
                <a:cs typeface="+mn-cs"/>
              </a:rPr>
              <a:t>he</a:t>
            </a:r>
            <a:r>
              <a:rPr lang="en-US" sz="1600" i="1" dirty="0" smtClean="0">
                <a:ea typeface="+mn-ea"/>
                <a:cs typeface="+mn-cs"/>
              </a:rPr>
              <a:t>/she</a:t>
            </a:r>
            <a:r>
              <a:rPr lang="el-GR" sz="1600" i="1" dirty="0" smtClean="0">
                <a:ea typeface="+mn-ea"/>
                <a:cs typeface="+mn-cs"/>
              </a:rPr>
              <a:t> remained owing to fear of persecution; </a:t>
            </a:r>
            <a:endParaRPr lang="el-GR" sz="1600" dirty="0" smtClean="0">
              <a:ea typeface="+mn-ea"/>
              <a:cs typeface="+mn-cs"/>
            </a:endParaRPr>
          </a:p>
          <a:p>
            <a:pPr eaLnBrk="1" fontAlgn="auto" hangingPunct="1">
              <a:spcAft>
                <a:spcPts val="0"/>
              </a:spcAft>
              <a:buFont typeface="Arial"/>
              <a:buChar char="•"/>
              <a:defRPr/>
            </a:pPr>
            <a:endParaRPr lang="en-US" sz="1600" dirty="0">
              <a:ea typeface="+mn-ea"/>
              <a:cs typeface="+mn-cs"/>
            </a:endParaRPr>
          </a:p>
        </p:txBody>
      </p:sp>
      <p:pic>
        <p:nvPicPr>
          <p:cNvPr id="54274" name="4 - Εικόνα" descr="Εικόνα2.png"/>
          <p:cNvPicPr>
            <a:picLocks noChangeAspect="1"/>
          </p:cNvPicPr>
          <p:nvPr/>
        </p:nvPicPr>
        <p:blipFill>
          <a:blip r:embed="rId2"/>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225" y="1238250"/>
            <a:ext cx="7867650" cy="4525963"/>
          </a:xfrm>
        </p:spPr>
        <p:txBody>
          <a:bodyPr>
            <a:normAutofit/>
          </a:bodyPr>
          <a:lstStyle/>
          <a:p>
            <a:pPr marL="0" indent="0" eaLnBrk="1" hangingPunct="1">
              <a:buFont typeface="Arial" pitchFamily="34" charset="0"/>
              <a:buNone/>
            </a:pPr>
            <a:r>
              <a:rPr lang="en-US" sz="1600" b="1" dirty="0" smtClean="0">
                <a:solidFill>
                  <a:srgbClr val="0070C0"/>
                </a:solidFill>
              </a:rPr>
              <a:t>3. </a:t>
            </a:r>
            <a:r>
              <a:rPr lang="el-GR" sz="1600" b="1" dirty="0" smtClean="0">
                <a:solidFill>
                  <a:srgbClr val="0070C0"/>
                </a:solidFill>
              </a:rPr>
              <a:t>A</a:t>
            </a:r>
            <a:r>
              <a:rPr lang="en-US" sz="1600" b="1" dirty="0" err="1" smtClean="0">
                <a:solidFill>
                  <a:srgbClr val="0070C0"/>
                </a:solidFill>
              </a:rPr>
              <a:t>ccording</a:t>
            </a:r>
            <a:r>
              <a:rPr lang="en-US" sz="1600" b="1" dirty="0" smtClean="0">
                <a:solidFill>
                  <a:srgbClr val="0070C0"/>
                </a:solidFill>
              </a:rPr>
              <a:t> to</a:t>
            </a:r>
            <a:r>
              <a:rPr lang="el-GR" sz="1600" b="1" dirty="0" smtClean="0">
                <a:solidFill>
                  <a:srgbClr val="0070C0"/>
                </a:solidFill>
              </a:rPr>
              <a:t> </a:t>
            </a:r>
            <a:r>
              <a:rPr lang="el-GR" sz="1600" b="1" dirty="0" err="1" smtClean="0">
                <a:solidFill>
                  <a:srgbClr val="0070C0"/>
                </a:solidFill>
              </a:rPr>
              <a:t>the</a:t>
            </a:r>
            <a:r>
              <a:rPr lang="el-GR" sz="1600" b="1" dirty="0" smtClean="0">
                <a:solidFill>
                  <a:srgbClr val="0070C0"/>
                </a:solidFill>
              </a:rPr>
              <a:t> </a:t>
            </a:r>
            <a:r>
              <a:rPr lang="el-GR" sz="1600" b="1" dirty="0" err="1" smtClean="0">
                <a:solidFill>
                  <a:srgbClr val="0070C0"/>
                </a:solidFill>
              </a:rPr>
              <a:t>article</a:t>
            </a:r>
            <a:r>
              <a:rPr lang="el-GR" sz="1600" b="1" dirty="0" smtClean="0">
                <a:solidFill>
                  <a:srgbClr val="0070C0"/>
                </a:solidFill>
              </a:rPr>
              <a:t> 1 C (4) </a:t>
            </a:r>
            <a:r>
              <a:rPr lang="el-GR" sz="1600" b="1" dirty="0" err="1" smtClean="0">
                <a:solidFill>
                  <a:srgbClr val="0070C0"/>
                </a:solidFill>
              </a:rPr>
              <a:t>of</a:t>
            </a:r>
            <a:r>
              <a:rPr lang="el-GR" sz="1600" b="1" dirty="0" smtClean="0">
                <a:solidFill>
                  <a:srgbClr val="0070C0"/>
                </a:solidFill>
              </a:rPr>
              <a:t> </a:t>
            </a:r>
            <a:r>
              <a:rPr lang="el-GR" sz="1600" b="1" dirty="0" err="1" smtClean="0">
                <a:solidFill>
                  <a:srgbClr val="0070C0"/>
                </a:solidFill>
              </a:rPr>
              <a:t>the</a:t>
            </a:r>
            <a:r>
              <a:rPr lang="el-GR" sz="1600" b="1" dirty="0" smtClean="0">
                <a:solidFill>
                  <a:srgbClr val="0070C0"/>
                </a:solidFill>
              </a:rPr>
              <a:t> 1951 </a:t>
            </a:r>
            <a:r>
              <a:rPr lang="el-GR" sz="1600" b="1" dirty="0" err="1" smtClean="0">
                <a:solidFill>
                  <a:srgbClr val="0070C0"/>
                </a:solidFill>
              </a:rPr>
              <a:t>Convention</a:t>
            </a:r>
            <a:r>
              <a:rPr lang="el-GR" sz="1600" b="1" dirty="0" smtClean="0">
                <a:solidFill>
                  <a:srgbClr val="0070C0"/>
                </a:solidFill>
              </a:rPr>
              <a:t>: </a:t>
            </a:r>
            <a:endParaRPr lang="en-US" sz="1600" b="1" dirty="0" smtClean="0">
              <a:solidFill>
                <a:srgbClr val="0070C0"/>
              </a:solidFill>
            </a:endParaRPr>
          </a:p>
          <a:p>
            <a:pPr marL="0" indent="0" eaLnBrk="1" hangingPunct="1"/>
            <a:endParaRPr lang="en-US" sz="1600" b="1" dirty="0" smtClean="0"/>
          </a:p>
          <a:p>
            <a:pPr marL="0" indent="0" algn="just" eaLnBrk="1" hangingPunct="1">
              <a:buFont typeface="Arial" pitchFamily="34" charset="0"/>
              <a:buNone/>
            </a:pPr>
            <a:r>
              <a:rPr lang="el-GR" sz="1600" i="1" dirty="0" err="1" smtClean="0"/>
              <a:t>He</a:t>
            </a:r>
            <a:r>
              <a:rPr lang="en-US" sz="1600" i="1" dirty="0" smtClean="0"/>
              <a:t>/She</a:t>
            </a:r>
            <a:r>
              <a:rPr lang="el-GR" sz="1600" i="1" dirty="0" smtClean="0"/>
              <a:t> </a:t>
            </a:r>
            <a:r>
              <a:rPr lang="el-GR" sz="1600" i="1" dirty="0" err="1" smtClean="0"/>
              <a:t>has</a:t>
            </a:r>
            <a:r>
              <a:rPr lang="el-GR" sz="1600" i="1" dirty="0" smtClean="0"/>
              <a:t> </a:t>
            </a:r>
            <a:r>
              <a:rPr lang="el-GR" sz="1600" i="1" dirty="0" err="1" smtClean="0"/>
              <a:t>voluntarily</a:t>
            </a:r>
            <a:r>
              <a:rPr lang="el-GR" sz="1600" i="1" dirty="0" smtClean="0"/>
              <a:t> </a:t>
            </a:r>
            <a:r>
              <a:rPr lang="el-GR" sz="1600" i="1" dirty="0" err="1" smtClean="0"/>
              <a:t>re</a:t>
            </a:r>
            <a:r>
              <a:rPr lang="el-GR" sz="1600" i="1" dirty="0" smtClean="0"/>
              <a:t>-</a:t>
            </a:r>
            <a:r>
              <a:rPr lang="el-GR" sz="1600" i="1" dirty="0" err="1" smtClean="0"/>
              <a:t>established</a:t>
            </a:r>
            <a:r>
              <a:rPr lang="el-GR" sz="1600" i="1" dirty="0" smtClean="0"/>
              <a:t> </a:t>
            </a:r>
            <a:r>
              <a:rPr lang="el-GR" sz="1600" i="1" dirty="0" err="1" smtClean="0"/>
              <a:t>himself</a:t>
            </a:r>
            <a:r>
              <a:rPr lang="en-US" sz="1600" i="1" dirty="0" smtClean="0"/>
              <a:t>/herself</a:t>
            </a:r>
            <a:r>
              <a:rPr lang="el-GR" sz="1600" i="1" dirty="0" smtClean="0"/>
              <a:t> </a:t>
            </a:r>
            <a:r>
              <a:rPr lang="el-GR" sz="1600" i="1" dirty="0" err="1" smtClean="0"/>
              <a:t>in</a:t>
            </a:r>
            <a:r>
              <a:rPr lang="el-GR" sz="1600" i="1" dirty="0" smtClean="0"/>
              <a:t> </a:t>
            </a:r>
            <a:r>
              <a:rPr lang="el-GR" sz="1600" i="1" dirty="0" err="1" smtClean="0"/>
              <a:t>the</a:t>
            </a:r>
            <a:r>
              <a:rPr lang="el-GR" sz="1600" i="1" dirty="0" smtClean="0"/>
              <a:t> </a:t>
            </a:r>
            <a:r>
              <a:rPr lang="el-GR" sz="1600" i="1" dirty="0" err="1" smtClean="0"/>
              <a:t>country</a:t>
            </a:r>
            <a:r>
              <a:rPr lang="el-GR" sz="1600" i="1" dirty="0" smtClean="0"/>
              <a:t> </a:t>
            </a:r>
            <a:r>
              <a:rPr lang="el-GR" sz="1600" i="1" dirty="0" err="1" smtClean="0"/>
              <a:t>which</a:t>
            </a:r>
            <a:r>
              <a:rPr lang="el-GR" sz="1600" i="1" dirty="0" smtClean="0"/>
              <a:t> </a:t>
            </a:r>
            <a:r>
              <a:rPr lang="el-GR" sz="1600" i="1" dirty="0" err="1" smtClean="0"/>
              <a:t>he</a:t>
            </a:r>
            <a:r>
              <a:rPr lang="en-US" sz="1600" i="1" dirty="0" smtClean="0"/>
              <a:t>/she</a:t>
            </a:r>
            <a:r>
              <a:rPr lang="el-GR" sz="1600" i="1" dirty="0" smtClean="0"/>
              <a:t> </a:t>
            </a:r>
            <a:r>
              <a:rPr lang="el-GR" sz="1600" i="1" dirty="0" err="1" smtClean="0"/>
              <a:t>left</a:t>
            </a:r>
            <a:r>
              <a:rPr lang="el-GR" sz="1600" i="1" dirty="0" smtClean="0"/>
              <a:t> </a:t>
            </a:r>
            <a:r>
              <a:rPr lang="el-GR" sz="1600" i="1" dirty="0" err="1" smtClean="0"/>
              <a:t>or</a:t>
            </a:r>
            <a:r>
              <a:rPr lang="el-GR" sz="1600" i="1" dirty="0" smtClean="0"/>
              <a:t> </a:t>
            </a:r>
            <a:r>
              <a:rPr lang="el-GR" sz="1600" i="1" dirty="0" err="1" smtClean="0"/>
              <a:t>outside</a:t>
            </a:r>
            <a:r>
              <a:rPr lang="el-GR" sz="1600" i="1" dirty="0" smtClean="0"/>
              <a:t> </a:t>
            </a:r>
            <a:r>
              <a:rPr lang="el-GR" sz="1600" i="1" dirty="0" err="1" smtClean="0"/>
              <a:t>which</a:t>
            </a:r>
            <a:r>
              <a:rPr lang="el-GR" sz="1600" i="1" dirty="0" smtClean="0"/>
              <a:t> </a:t>
            </a:r>
            <a:r>
              <a:rPr lang="el-GR" sz="1600" i="1" dirty="0" err="1" smtClean="0"/>
              <a:t>he</a:t>
            </a:r>
            <a:r>
              <a:rPr lang="en-US" sz="1600" i="1" dirty="0" smtClean="0"/>
              <a:t>/she</a:t>
            </a:r>
            <a:r>
              <a:rPr lang="el-GR" sz="1600" i="1" dirty="0" smtClean="0"/>
              <a:t> </a:t>
            </a:r>
            <a:r>
              <a:rPr lang="el-GR" sz="1600" i="1" dirty="0" err="1" smtClean="0"/>
              <a:t>remained</a:t>
            </a:r>
            <a:r>
              <a:rPr lang="el-GR" sz="1600" i="1" dirty="0" smtClean="0"/>
              <a:t> </a:t>
            </a:r>
            <a:r>
              <a:rPr lang="el-GR" sz="1600" i="1" dirty="0" err="1" smtClean="0"/>
              <a:t>owing</a:t>
            </a:r>
            <a:r>
              <a:rPr lang="el-GR" sz="1600" i="1" dirty="0" smtClean="0"/>
              <a:t> </a:t>
            </a:r>
            <a:r>
              <a:rPr lang="el-GR" sz="1600" i="1" dirty="0" err="1" smtClean="0"/>
              <a:t>to</a:t>
            </a:r>
            <a:r>
              <a:rPr lang="el-GR" sz="1600" i="1" dirty="0" smtClean="0"/>
              <a:t> </a:t>
            </a:r>
            <a:r>
              <a:rPr lang="el-GR" sz="1600" i="1" dirty="0" err="1" smtClean="0"/>
              <a:t>fear</a:t>
            </a:r>
            <a:r>
              <a:rPr lang="el-GR" sz="1600" i="1" dirty="0" smtClean="0"/>
              <a:t> </a:t>
            </a:r>
            <a:r>
              <a:rPr lang="el-GR" sz="1600" i="1" dirty="0" err="1" smtClean="0"/>
              <a:t>of</a:t>
            </a:r>
            <a:r>
              <a:rPr lang="el-GR" sz="1600" i="1" dirty="0" smtClean="0"/>
              <a:t> </a:t>
            </a:r>
            <a:r>
              <a:rPr lang="el-GR" sz="1600" i="1" dirty="0" err="1" smtClean="0"/>
              <a:t>persecution</a:t>
            </a:r>
            <a:r>
              <a:rPr lang="el-GR" sz="1600" i="1" dirty="0" smtClean="0"/>
              <a:t>; </a:t>
            </a:r>
            <a:r>
              <a:rPr lang="el-GR" sz="1600" i="1" dirty="0" err="1" smtClean="0"/>
              <a:t>it</a:t>
            </a:r>
            <a:r>
              <a:rPr lang="el-GR" sz="1600" i="1" dirty="0" smtClean="0"/>
              <a:t> </a:t>
            </a:r>
            <a:r>
              <a:rPr lang="el-GR" sz="1600" i="1" dirty="0" err="1" smtClean="0"/>
              <a:t>relates</a:t>
            </a:r>
            <a:r>
              <a:rPr lang="el-GR" sz="1600" i="1" dirty="0" smtClean="0"/>
              <a:t> </a:t>
            </a:r>
            <a:r>
              <a:rPr lang="el-GR" sz="1600" i="1" dirty="0" err="1" smtClean="0"/>
              <a:t>to</a:t>
            </a:r>
            <a:r>
              <a:rPr lang="el-GR" sz="1600" i="1" dirty="0" smtClean="0"/>
              <a:t> </a:t>
            </a:r>
            <a:r>
              <a:rPr lang="el-GR" sz="1600" i="1" dirty="0" err="1" smtClean="0"/>
              <a:t>refugees</a:t>
            </a:r>
            <a:r>
              <a:rPr lang="el-GR" sz="1600" i="1" dirty="0" smtClean="0"/>
              <a:t> </a:t>
            </a:r>
            <a:r>
              <a:rPr lang="el-GR" sz="1600" i="1" dirty="0" err="1" smtClean="0"/>
              <a:t>who</a:t>
            </a:r>
            <a:r>
              <a:rPr lang="el-GR" sz="1600" i="1" dirty="0" smtClean="0"/>
              <a:t>, </a:t>
            </a:r>
            <a:r>
              <a:rPr lang="el-GR" sz="1600" i="1" dirty="0" err="1" smtClean="0"/>
              <a:t>having</a:t>
            </a:r>
            <a:r>
              <a:rPr lang="el-GR" sz="1600" i="1" dirty="0" smtClean="0"/>
              <a:t> </a:t>
            </a:r>
            <a:r>
              <a:rPr lang="el-GR" sz="1600" i="1" dirty="0" err="1" smtClean="0"/>
              <a:t>returned</a:t>
            </a:r>
            <a:r>
              <a:rPr lang="el-GR" sz="1600" i="1" dirty="0" smtClean="0"/>
              <a:t> </a:t>
            </a:r>
            <a:r>
              <a:rPr lang="el-GR" sz="1600" i="1" dirty="0" err="1" smtClean="0"/>
              <a:t>to</a:t>
            </a:r>
            <a:r>
              <a:rPr lang="el-GR" sz="1600" i="1" dirty="0" smtClean="0"/>
              <a:t> </a:t>
            </a:r>
            <a:r>
              <a:rPr lang="el-GR" sz="1600" i="1" dirty="0" err="1" smtClean="0"/>
              <a:t>their</a:t>
            </a:r>
            <a:r>
              <a:rPr lang="el-GR" sz="1600" i="1" dirty="0" smtClean="0"/>
              <a:t> </a:t>
            </a:r>
            <a:r>
              <a:rPr lang="el-GR" sz="1600" i="1" dirty="0" err="1" smtClean="0"/>
              <a:t>country</a:t>
            </a:r>
            <a:r>
              <a:rPr lang="el-GR" sz="1600" i="1" dirty="0" smtClean="0"/>
              <a:t> </a:t>
            </a:r>
            <a:r>
              <a:rPr lang="el-GR" sz="1600" i="1" dirty="0" err="1" smtClean="0"/>
              <a:t>of</a:t>
            </a:r>
            <a:r>
              <a:rPr lang="el-GR" sz="1600" i="1" dirty="0" smtClean="0"/>
              <a:t> </a:t>
            </a:r>
            <a:r>
              <a:rPr lang="el-GR" sz="1600" i="1" dirty="0" err="1" smtClean="0"/>
              <a:t>origin</a:t>
            </a:r>
            <a:r>
              <a:rPr lang="el-GR" sz="1600" i="1" dirty="0" smtClean="0"/>
              <a:t> </a:t>
            </a:r>
            <a:r>
              <a:rPr lang="el-GR" sz="1600" i="1" dirty="0" err="1" smtClean="0"/>
              <a:t>or</a:t>
            </a:r>
            <a:r>
              <a:rPr lang="el-GR" sz="1600" i="1" dirty="0" smtClean="0"/>
              <a:t> </a:t>
            </a:r>
            <a:r>
              <a:rPr lang="el-GR" sz="1600" i="1" dirty="0" err="1" smtClean="0"/>
              <a:t>previous</a:t>
            </a:r>
            <a:r>
              <a:rPr lang="el-GR" sz="1600" i="1" dirty="0" smtClean="0"/>
              <a:t> </a:t>
            </a:r>
            <a:r>
              <a:rPr lang="el-GR" sz="1600" i="1" dirty="0" err="1" smtClean="0"/>
              <a:t>residence</a:t>
            </a:r>
            <a:r>
              <a:rPr lang="el-GR" sz="1600" i="1" dirty="0" smtClean="0"/>
              <a:t>, </a:t>
            </a:r>
            <a:r>
              <a:rPr lang="el-GR" sz="1600" i="1" dirty="0" err="1" smtClean="0"/>
              <a:t>have</a:t>
            </a:r>
            <a:r>
              <a:rPr lang="el-GR" sz="1600" i="1" dirty="0" smtClean="0"/>
              <a:t> </a:t>
            </a:r>
            <a:r>
              <a:rPr lang="el-GR" sz="1600" i="1" dirty="0" err="1" smtClean="0"/>
              <a:t>not</a:t>
            </a:r>
            <a:r>
              <a:rPr lang="el-GR" sz="1600" i="1" dirty="0" smtClean="0"/>
              <a:t> </a:t>
            </a:r>
            <a:r>
              <a:rPr lang="el-GR" sz="1600" i="1" dirty="0" err="1" smtClean="0"/>
              <a:t>previously</a:t>
            </a:r>
            <a:r>
              <a:rPr lang="el-GR" sz="1600" i="1" dirty="0" smtClean="0"/>
              <a:t> </a:t>
            </a:r>
            <a:r>
              <a:rPr lang="el-GR" sz="1600" i="1" dirty="0" err="1" smtClean="0"/>
              <a:t>ceased</a:t>
            </a:r>
            <a:r>
              <a:rPr lang="el-GR" sz="1600" i="1" dirty="0" smtClean="0"/>
              <a:t> </a:t>
            </a:r>
            <a:r>
              <a:rPr lang="el-GR" sz="1600" i="1" dirty="0" err="1" smtClean="0"/>
              <a:t>to</a:t>
            </a:r>
            <a:r>
              <a:rPr lang="el-GR" sz="1600" i="1" dirty="0" smtClean="0"/>
              <a:t> </a:t>
            </a:r>
            <a:r>
              <a:rPr lang="el-GR" sz="1600" i="1" dirty="0" err="1" smtClean="0"/>
              <a:t>be</a:t>
            </a:r>
            <a:r>
              <a:rPr lang="el-GR" sz="1600" i="1" dirty="0" smtClean="0"/>
              <a:t> </a:t>
            </a:r>
            <a:r>
              <a:rPr lang="el-GR" sz="1600" i="1" dirty="0" err="1" smtClean="0"/>
              <a:t>refugees</a:t>
            </a:r>
            <a:r>
              <a:rPr lang="el-GR" sz="1600" i="1" dirty="0" smtClean="0"/>
              <a:t> </a:t>
            </a:r>
            <a:r>
              <a:rPr lang="el-GR" sz="1600" i="1" dirty="0" err="1" smtClean="0"/>
              <a:t>under</a:t>
            </a:r>
            <a:r>
              <a:rPr lang="el-GR" sz="1600" i="1" dirty="0" smtClean="0"/>
              <a:t> </a:t>
            </a:r>
            <a:r>
              <a:rPr lang="el-GR" sz="1600" i="1" dirty="0" err="1" smtClean="0"/>
              <a:t>the</a:t>
            </a:r>
            <a:r>
              <a:rPr lang="el-GR" sz="1600" i="1" dirty="0" smtClean="0"/>
              <a:t> </a:t>
            </a:r>
            <a:r>
              <a:rPr lang="el-GR" sz="1600" i="1" dirty="0" err="1" smtClean="0"/>
              <a:t>first</a:t>
            </a:r>
            <a:r>
              <a:rPr lang="el-GR" sz="1600" i="1" dirty="0" smtClean="0"/>
              <a:t> </a:t>
            </a:r>
            <a:r>
              <a:rPr lang="el-GR" sz="1600" i="1" dirty="0" err="1" smtClean="0"/>
              <a:t>or</a:t>
            </a:r>
            <a:r>
              <a:rPr lang="el-GR" sz="1600" i="1" dirty="0" smtClean="0"/>
              <a:t> </a:t>
            </a:r>
            <a:r>
              <a:rPr lang="el-GR" sz="1600" i="1" dirty="0" err="1" smtClean="0"/>
              <a:t>second</a:t>
            </a:r>
            <a:r>
              <a:rPr lang="el-GR" sz="1600" i="1" dirty="0" smtClean="0"/>
              <a:t> </a:t>
            </a:r>
            <a:r>
              <a:rPr lang="el-GR" sz="1600" i="1" dirty="0" err="1" smtClean="0"/>
              <a:t>cessation</a:t>
            </a:r>
            <a:r>
              <a:rPr lang="el-GR" sz="1600" i="1" dirty="0" smtClean="0"/>
              <a:t> </a:t>
            </a:r>
            <a:r>
              <a:rPr lang="el-GR" sz="1600" i="1" dirty="0" err="1" smtClean="0"/>
              <a:t>clauses</a:t>
            </a:r>
            <a:r>
              <a:rPr lang="el-GR" sz="1600" i="1" dirty="0" smtClean="0"/>
              <a:t> </a:t>
            </a:r>
            <a:r>
              <a:rPr lang="el-GR" sz="1600" i="1" dirty="0" err="1" smtClean="0"/>
              <a:t>while</a:t>
            </a:r>
            <a:r>
              <a:rPr lang="el-GR" sz="1600" i="1" dirty="0" smtClean="0"/>
              <a:t> </a:t>
            </a:r>
            <a:r>
              <a:rPr lang="el-GR" sz="1600" i="1" dirty="0" err="1" smtClean="0"/>
              <a:t>still</a:t>
            </a:r>
            <a:r>
              <a:rPr lang="el-GR" sz="1600" i="1" dirty="0" smtClean="0"/>
              <a:t> </a:t>
            </a:r>
            <a:r>
              <a:rPr lang="el-GR" sz="1600" i="1" dirty="0" err="1" smtClean="0"/>
              <a:t>in</a:t>
            </a:r>
            <a:r>
              <a:rPr lang="el-GR" sz="1600" i="1" dirty="0" smtClean="0"/>
              <a:t> </a:t>
            </a:r>
            <a:r>
              <a:rPr lang="el-GR" sz="1600" i="1" dirty="0" err="1" smtClean="0"/>
              <a:t>their</a:t>
            </a:r>
            <a:r>
              <a:rPr lang="el-GR" sz="1600" i="1" dirty="0" smtClean="0"/>
              <a:t> </a:t>
            </a:r>
            <a:r>
              <a:rPr lang="el-GR" sz="1600" i="1" dirty="0" err="1" smtClean="0"/>
              <a:t>country</a:t>
            </a:r>
            <a:r>
              <a:rPr lang="el-GR" sz="1600" i="1" dirty="0" smtClean="0"/>
              <a:t> </a:t>
            </a:r>
            <a:r>
              <a:rPr lang="el-GR" sz="1600" i="1" dirty="0" err="1" smtClean="0"/>
              <a:t>of</a:t>
            </a:r>
            <a:r>
              <a:rPr lang="el-GR" sz="1600" i="1" dirty="0" smtClean="0"/>
              <a:t> </a:t>
            </a:r>
            <a:r>
              <a:rPr lang="el-GR" sz="1600" i="1" dirty="0" err="1" smtClean="0"/>
              <a:t>refuge</a:t>
            </a:r>
            <a:r>
              <a:rPr lang="en-US" sz="1600" i="1" dirty="0" smtClean="0"/>
              <a:t>e</a:t>
            </a:r>
            <a:r>
              <a:rPr lang="el-GR" sz="1600" i="1" dirty="0" smtClean="0"/>
              <a:t>. </a:t>
            </a:r>
            <a:r>
              <a:rPr lang="el-GR" sz="1600" i="1" dirty="0" err="1" smtClean="0"/>
              <a:t>It</a:t>
            </a:r>
            <a:r>
              <a:rPr lang="el-GR" sz="1600" i="1" dirty="0" smtClean="0"/>
              <a:t> </a:t>
            </a:r>
            <a:r>
              <a:rPr lang="el-GR" sz="1600" i="1" dirty="0" err="1" smtClean="0"/>
              <a:t>does</a:t>
            </a:r>
            <a:r>
              <a:rPr lang="el-GR" sz="1600" i="1" dirty="0" smtClean="0"/>
              <a:t> </a:t>
            </a:r>
            <a:r>
              <a:rPr lang="el-GR" sz="1600" i="1" dirty="0" err="1" smtClean="0"/>
              <a:t>not</a:t>
            </a:r>
            <a:r>
              <a:rPr lang="el-GR" sz="1600" i="1" dirty="0" smtClean="0"/>
              <a:t> </a:t>
            </a:r>
            <a:r>
              <a:rPr lang="el-GR" sz="1600" i="1" dirty="0" err="1" smtClean="0"/>
              <a:t>refer</a:t>
            </a:r>
            <a:r>
              <a:rPr lang="el-GR" sz="1600" i="1" dirty="0" smtClean="0"/>
              <a:t> </a:t>
            </a:r>
            <a:r>
              <a:rPr lang="el-GR" sz="1600" i="1" dirty="0" err="1" smtClean="0"/>
              <a:t>to</a:t>
            </a:r>
            <a:r>
              <a:rPr lang="el-GR" sz="1600" i="1" dirty="0" smtClean="0"/>
              <a:t> </a:t>
            </a:r>
            <a:r>
              <a:rPr lang="el-GR" sz="1600" i="1" dirty="0" err="1" smtClean="0"/>
              <a:t>temporary</a:t>
            </a:r>
            <a:r>
              <a:rPr lang="el-GR" sz="1600" i="1" dirty="0" smtClean="0"/>
              <a:t> </a:t>
            </a:r>
            <a:r>
              <a:rPr lang="el-GR" sz="1600" i="1" dirty="0" err="1" smtClean="0"/>
              <a:t>visit</a:t>
            </a:r>
            <a:r>
              <a:rPr lang="el-GR" sz="1600" i="1" dirty="0" smtClean="0"/>
              <a:t> </a:t>
            </a:r>
            <a:r>
              <a:rPr lang="el-GR" sz="1600" i="1" dirty="0" err="1" smtClean="0"/>
              <a:t>to</a:t>
            </a:r>
            <a:r>
              <a:rPr lang="el-GR" sz="1600" i="1" dirty="0" smtClean="0"/>
              <a:t> </a:t>
            </a:r>
            <a:r>
              <a:rPr lang="el-GR" sz="1600" i="1" dirty="0" err="1" smtClean="0"/>
              <a:t>this</a:t>
            </a:r>
            <a:r>
              <a:rPr lang="el-GR" sz="1600" i="1" dirty="0" smtClean="0"/>
              <a:t> </a:t>
            </a:r>
            <a:r>
              <a:rPr lang="el-GR" sz="1600" i="1" dirty="0" err="1" smtClean="0"/>
              <a:t>country</a:t>
            </a:r>
            <a:r>
              <a:rPr lang="en-US" sz="1600" i="1" dirty="0" smtClean="0"/>
              <a:t>.</a:t>
            </a:r>
            <a:r>
              <a:rPr lang="el-GR" sz="1600" i="1" dirty="0" smtClean="0"/>
              <a:t> </a:t>
            </a:r>
            <a:endParaRPr lang="el-GR" sz="1600" dirty="0" smtClean="0"/>
          </a:p>
          <a:p>
            <a:pPr marL="0" indent="0" algn="just" eaLnBrk="1" hangingPunct="1">
              <a:buFont typeface="Arial" pitchFamily="34" charset="0"/>
              <a:buNone/>
            </a:pPr>
            <a:r>
              <a:rPr lang="el-GR" sz="1600" i="1" dirty="0" smtClean="0"/>
              <a:t> </a:t>
            </a:r>
            <a:r>
              <a:rPr lang="el-GR" sz="1600" i="1" dirty="0" err="1" smtClean="0"/>
              <a:t>or</a:t>
            </a:r>
            <a:r>
              <a:rPr lang="el-GR" sz="1600" i="1" dirty="0" smtClean="0"/>
              <a:t> </a:t>
            </a:r>
            <a:endParaRPr lang="en-US" sz="1600" i="1" dirty="0" smtClean="0"/>
          </a:p>
          <a:p>
            <a:pPr marL="0" indent="0" algn="just" eaLnBrk="1" hangingPunct="1"/>
            <a:endParaRPr lang="el-GR" sz="1600" dirty="0" smtClean="0"/>
          </a:p>
          <a:p>
            <a:pPr marL="0" indent="0" algn="just" eaLnBrk="1" hangingPunct="1">
              <a:buFont typeface="Arial" pitchFamily="34" charset="0"/>
              <a:buNone/>
            </a:pPr>
            <a:r>
              <a:rPr lang="el-GR" sz="1600" i="1" dirty="0" smtClean="0"/>
              <a:t>(5) </a:t>
            </a:r>
            <a:r>
              <a:rPr lang="el-GR" sz="1600" i="1" dirty="0" err="1" smtClean="0"/>
              <a:t>He</a:t>
            </a:r>
            <a:r>
              <a:rPr lang="en-US" sz="1600" i="1" dirty="0" smtClean="0"/>
              <a:t>/She</a:t>
            </a:r>
            <a:r>
              <a:rPr lang="el-GR" sz="1600" i="1" dirty="0" smtClean="0"/>
              <a:t> </a:t>
            </a:r>
            <a:r>
              <a:rPr lang="el-GR" sz="1600" i="1" dirty="0" err="1" smtClean="0"/>
              <a:t>can</a:t>
            </a:r>
            <a:r>
              <a:rPr lang="el-GR" sz="1600" i="1" dirty="0" smtClean="0"/>
              <a:t> </a:t>
            </a:r>
            <a:r>
              <a:rPr lang="el-GR" sz="1600" i="1" dirty="0" err="1" smtClean="0"/>
              <a:t>no</a:t>
            </a:r>
            <a:r>
              <a:rPr lang="el-GR" sz="1600" i="1" dirty="0" smtClean="0"/>
              <a:t> </a:t>
            </a:r>
            <a:r>
              <a:rPr lang="el-GR" sz="1600" i="1" dirty="0" err="1" smtClean="0"/>
              <a:t>longer</a:t>
            </a:r>
            <a:r>
              <a:rPr lang="el-GR" sz="1600" i="1" dirty="0" smtClean="0"/>
              <a:t>, </a:t>
            </a:r>
            <a:r>
              <a:rPr lang="el-GR" sz="1600" i="1" dirty="0" err="1" smtClean="0"/>
              <a:t>because</a:t>
            </a:r>
            <a:r>
              <a:rPr lang="el-GR" sz="1600" i="1" dirty="0" smtClean="0"/>
              <a:t> </a:t>
            </a:r>
            <a:r>
              <a:rPr lang="el-GR" sz="1600" i="1" dirty="0" err="1" smtClean="0"/>
              <a:t>the</a:t>
            </a:r>
            <a:r>
              <a:rPr lang="el-GR" sz="1600" i="1" dirty="0" smtClean="0"/>
              <a:t> </a:t>
            </a:r>
            <a:r>
              <a:rPr lang="el-GR" sz="1600" i="1" dirty="0" err="1" smtClean="0"/>
              <a:t>circumstances</a:t>
            </a:r>
            <a:r>
              <a:rPr lang="el-GR" sz="1600" i="1" dirty="0" smtClean="0"/>
              <a:t> </a:t>
            </a:r>
            <a:r>
              <a:rPr lang="el-GR" sz="1600" i="1" dirty="0" err="1" smtClean="0"/>
              <a:t>in</a:t>
            </a:r>
            <a:r>
              <a:rPr lang="el-GR" sz="1600" i="1" dirty="0" smtClean="0"/>
              <a:t> </a:t>
            </a:r>
            <a:r>
              <a:rPr lang="el-GR" sz="1600" i="1" dirty="0" err="1" smtClean="0"/>
              <a:t>connexion</a:t>
            </a:r>
            <a:r>
              <a:rPr lang="el-GR" sz="1600" i="1" dirty="0" smtClean="0"/>
              <a:t> </a:t>
            </a:r>
            <a:r>
              <a:rPr lang="el-GR" sz="1600" i="1" dirty="0" err="1" smtClean="0"/>
              <a:t>with</a:t>
            </a:r>
            <a:r>
              <a:rPr lang="el-GR" sz="1600" i="1" dirty="0" smtClean="0"/>
              <a:t> </a:t>
            </a:r>
            <a:r>
              <a:rPr lang="el-GR" sz="1600" i="1" dirty="0" err="1" smtClean="0"/>
              <a:t>which</a:t>
            </a:r>
            <a:r>
              <a:rPr lang="el-GR" sz="1600" i="1" dirty="0" smtClean="0"/>
              <a:t> </a:t>
            </a:r>
            <a:r>
              <a:rPr lang="el-GR" sz="1600" i="1" dirty="0" err="1" smtClean="0"/>
              <a:t>he</a:t>
            </a:r>
            <a:r>
              <a:rPr lang="el-GR" sz="1600" i="1" dirty="0" smtClean="0"/>
              <a:t> </a:t>
            </a:r>
            <a:r>
              <a:rPr lang="el-GR" sz="1600" i="1" dirty="0" err="1" smtClean="0"/>
              <a:t>has</a:t>
            </a:r>
            <a:r>
              <a:rPr lang="el-GR" sz="1600" i="1" dirty="0" smtClean="0"/>
              <a:t> </a:t>
            </a:r>
            <a:r>
              <a:rPr lang="el-GR" sz="1600" i="1" dirty="0" err="1" smtClean="0"/>
              <a:t>been</a:t>
            </a:r>
            <a:r>
              <a:rPr lang="el-GR" sz="1600" i="1" dirty="0" smtClean="0"/>
              <a:t> </a:t>
            </a:r>
            <a:r>
              <a:rPr lang="el-GR" sz="1600" i="1" dirty="0" err="1" smtClean="0"/>
              <a:t>recognized</a:t>
            </a:r>
            <a:r>
              <a:rPr lang="el-GR" sz="1600" i="1" dirty="0" smtClean="0"/>
              <a:t> </a:t>
            </a:r>
            <a:r>
              <a:rPr lang="el-GR" sz="1600" i="1" dirty="0" err="1" smtClean="0"/>
              <a:t>as</a:t>
            </a:r>
            <a:r>
              <a:rPr lang="el-GR" sz="1600" i="1" dirty="0" smtClean="0"/>
              <a:t> a </a:t>
            </a:r>
            <a:r>
              <a:rPr lang="el-GR" sz="1600" i="1" dirty="0" err="1" smtClean="0"/>
              <a:t>refugee</a:t>
            </a:r>
            <a:r>
              <a:rPr lang="el-GR" sz="1600" i="1" dirty="0" smtClean="0"/>
              <a:t> </a:t>
            </a:r>
            <a:r>
              <a:rPr lang="el-GR" sz="1600" i="1" dirty="0" err="1" smtClean="0"/>
              <a:t>have</a:t>
            </a:r>
            <a:r>
              <a:rPr lang="el-GR" sz="1600" i="1" dirty="0" smtClean="0"/>
              <a:t> </a:t>
            </a:r>
            <a:r>
              <a:rPr lang="el-GR" sz="1600" i="1" dirty="0" err="1" smtClean="0"/>
              <a:t>ceased</a:t>
            </a:r>
            <a:r>
              <a:rPr lang="el-GR" sz="1600" i="1" dirty="0" smtClean="0"/>
              <a:t> </a:t>
            </a:r>
            <a:r>
              <a:rPr lang="el-GR" sz="1600" i="1" dirty="0" err="1" smtClean="0"/>
              <a:t>to</a:t>
            </a:r>
            <a:r>
              <a:rPr lang="el-GR" sz="1600" i="1" dirty="0" smtClean="0"/>
              <a:t> </a:t>
            </a:r>
            <a:r>
              <a:rPr lang="el-GR" sz="1600" i="1" dirty="0" err="1" smtClean="0"/>
              <a:t>exist</a:t>
            </a:r>
            <a:r>
              <a:rPr lang="el-GR" sz="1600" i="1" dirty="0" smtClean="0"/>
              <a:t>, </a:t>
            </a:r>
            <a:r>
              <a:rPr lang="el-GR" sz="1600" i="1" dirty="0" err="1" smtClean="0"/>
              <a:t>continue</a:t>
            </a:r>
            <a:r>
              <a:rPr lang="el-GR" sz="1600" i="1" dirty="0" smtClean="0"/>
              <a:t> </a:t>
            </a:r>
            <a:r>
              <a:rPr lang="el-GR" sz="1600" i="1" dirty="0" err="1" smtClean="0"/>
              <a:t>to</a:t>
            </a:r>
            <a:r>
              <a:rPr lang="el-GR" sz="1600" i="1" dirty="0" smtClean="0"/>
              <a:t> </a:t>
            </a:r>
            <a:r>
              <a:rPr lang="el-GR" sz="1600" i="1" dirty="0" err="1" smtClean="0"/>
              <a:t>refuse</a:t>
            </a:r>
            <a:r>
              <a:rPr lang="el-GR" sz="1600" i="1" dirty="0" smtClean="0"/>
              <a:t> </a:t>
            </a:r>
            <a:r>
              <a:rPr lang="el-GR" sz="1600" i="1" dirty="0" err="1" smtClean="0"/>
              <a:t>to</a:t>
            </a:r>
            <a:r>
              <a:rPr lang="el-GR" sz="1600" i="1" dirty="0" smtClean="0"/>
              <a:t> </a:t>
            </a:r>
            <a:r>
              <a:rPr lang="el-GR" sz="1600" i="1" dirty="0" err="1" smtClean="0"/>
              <a:t>avail</a:t>
            </a:r>
            <a:r>
              <a:rPr lang="el-GR" sz="1600" i="1" dirty="0" smtClean="0"/>
              <a:t> </a:t>
            </a:r>
            <a:r>
              <a:rPr lang="el-GR" sz="1600" i="1" dirty="0" err="1" smtClean="0"/>
              <a:t>himself</a:t>
            </a:r>
            <a:r>
              <a:rPr lang="el-GR" sz="1600" i="1" dirty="0" smtClean="0"/>
              <a:t> </a:t>
            </a:r>
            <a:r>
              <a:rPr lang="el-GR" sz="1600" i="1" dirty="0" err="1" smtClean="0"/>
              <a:t>of</a:t>
            </a:r>
            <a:r>
              <a:rPr lang="el-GR" sz="1600" i="1" dirty="0" smtClean="0"/>
              <a:t> </a:t>
            </a:r>
            <a:r>
              <a:rPr lang="el-GR" sz="1600" i="1" dirty="0" err="1" smtClean="0"/>
              <a:t>the</a:t>
            </a:r>
            <a:r>
              <a:rPr lang="el-GR" sz="1600" i="1" dirty="0" smtClean="0"/>
              <a:t> </a:t>
            </a:r>
            <a:r>
              <a:rPr lang="el-GR" sz="1600" i="1" dirty="0" err="1" smtClean="0"/>
              <a:t>protection</a:t>
            </a:r>
            <a:r>
              <a:rPr lang="el-GR" sz="1600" i="1" dirty="0" smtClean="0"/>
              <a:t> </a:t>
            </a:r>
            <a:r>
              <a:rPr lang="el-GR" sz="1600" i="1" dirty="0" err="1" smtClean="0"/>
              <a:t>of</a:t>
            </a:r>
            <a:r>
              <a:rPr lang="el-GR" sz="1600" i="1" dirty="0" smtClean="0"/>
              <a:t> </a:t>
            </a:r>
            <a:r>
              <a:rPr lang="el-GR" sz="1600" i="1" dirty="0" err="1" smtClean="0"/>
              <a:t>the</a:t>
            </a:r>
            <a:r>
              <a:rPr lang="el-GR" sz="1600" i="1" dirty="0" smtClean="0"/>
              <a:t> </a:t>
            </a:r>
            <a:r>
              <a:rPr lang="el-GR" sz="1600" i="1" dirty="0" err="1" smtClean="0"/>
              <a:t>country</a:t>
            </a:r>
            <a:r>
              <a:rPr lang="el-GR" sz="1600" i="1" dirty="0" smtClean="0"/>
              <a:t> </a:t>
            </a:r>
            <a:r>
              <a:rPr lang="el-GR" sz="1600" i="1" dirty="0" err="1" smtClean="0"/>
              <a:t>of</a:t>
            </a:r>
            <a:r>
              <a:rPr lang="el-GR" sz="1600" i="1" dirty="0" smtClean="0"/>
              <a:t> </a:t>
            </a:r>
            <a:r>
              <a:rPr lang="el-GR" sz="1600" i="1" dirty="0" err="1" smtClean="0"/>
              <a:t>his</a:t>
            </a:r>
            <a:r>
              <a:rPr lang="el-GR" sz="1600" i="1" dirty="0" smtClean="0"/>
              <a:t> </a:t>
            </a:r>
            <a:r>
              <a:rPr lang="el-GR" sz="1600" i="1" dirty="0" err="1" smtClean="0"/>
              <a:t>nationality</a:t>
            </a:r>
            <a:r>
              <a:rPr lang="el-GR" sz="1600" i="1" dirty="0" smtClean="0"/>
              <a:t>; </a:t>
            </a:r>
            <a:endParaRPr lang="el-GR" sz="1600" dirty="0" smtClean="0"/>
          </a:p>
          <a:p>
            <a:pPr marL="0" indent="0" eaLnBrk="1" hangingPunct="1"/>
            <a:endParaRPr lang="en-US" sz="1600" dirty="0" smtClean="0"/>
          </a:p>
        </p:txBody>
      </p:sp>
      <p:pic>
        <p:nvPicPr>
          <p:cNvPr id="55298" name="3 - Εικόνα" descr="Εικόνα2.png"/>
          <p:cNvPicPr>
            <a:picLocks noChangeAspect="1"/>
          </p:cNvPicPr>
          <p:nvPr/>
        </p:nvPicPr>
        <p:blipFill>
          <a:blip r:embed="rId2"/>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476375"/>
            <a:ext cx="7800975" cy="2867025"/>
          </a:xfrm>
        </p:spPr>
        <p:txBody>
          <a:bodyPr>
            <a:normAutofit/>
          </a:bodyPr>
          <a:lstStyle/>
          <a:p>
            <a:pPr marL="0" indent="0" eaLnBrk="1" hangingPunct="1">
              <a:buFont typeface="Arial" pitchFamily="34" charset="0"/>
              <a:buNone/>
            </a:pPr>
            <a:r>
              <a:rPr lang="en-US" sz="1600" b="1" dirty="0" smtClean="0">
                <a:solidFill>
                  <a:srgbClr val="0070C0"/>
                </a:solidFill>
              </a:rPr>
              <a:t>4. According to </a:t>
            </a:r>
            <a:r>
              <a:rPr lang="el-GR" sz="1600" b="1" dirty="0" err="1" smtClean="0">
                <a:solidFill>
                  <a:srgbClr val="0070C0"/>
                </a:solidFill>
              </a:rPr>
              <a:t>article</a:t>
            </a:r>
            <a:r>
              <a:rPr lang="el-GR" sz="1600" b="1" dirty="0" smtClean="0">
                <a:solidFill>
                  <a:srgbClr val="0070C0"/>
                </a:solidFill>
              </a:rPr>
              <a:t> 1 C (5) </a:t>
            </a:r>
            <a:r>
              <a:rPr lang="el-GR" sz="1600" b="1" dirty="0" err="1" smtClean="0">
                <a:solidFill>
                  <a:srgbClr val="0070C0"/>
                </a:solidFill>
              </a:rPr>
              <a:t>of</a:t>
            </a:r>
            <a:r>
              <a:rPr lang="el-GR" sz="1600" b="1" dirty="0" smtClean="0">
                <a:solidFill>
                  <a:srgbClr val="0070C0"/>
                </a:solidFill>
              </a:rPr>
              <a:t> </a:t>
            </a:r>
            <a:r>
              <a:rPr lang="el-GR" sz="1600" b="1" dirty="0" err="1" smtClean="0">
                <a:solidFill>
                  <a:srgbClr val="0070C0"/>
                </a:solidFill>
              </a:rPr>
              <a:t>the</a:t>
            </a:r>
            <a:r>
              <a:rPr lang="el-GR" sz="1600" b="1" dirty="0" smtClean="0">
                <a:solidFill>
                  <a:srgbClr val="0070C0"/>
                </a:solidFill>
              </a:rPr>
              <a:t> 1951 </a:t>
            </a:r>
            <a:r>
              <a:rPr lang="el-GR" sz="1600" b="1" dirty="0" err="1" smtClean="0">
                <a:solidFill>
                  <a:srgbClr val="0070C0"/>
                </a:solidFill>
              </a:rPr>
              <a:t>Convention</a:t>
            </a:r>
            <a:r>
              <a:rPr lang="el-GR" sz="1600" b="1" dirty="0" smtClean="0">
                <a:solidFill>
                  <a:srgbClr val="0070C0"/>
                </a:solidFill>
              </a:rPr>
              <a:t>: </a:t>
            </a:r>
            <a:endParaRPr lang="en-US" sz="1600" b="1" dirty="0" smtClean="0">
              <a:solidFill>
                <a:srgbClr val="0070C0"/>
              </a:solidFill>
            </a:endParaRPr>
          </a:p>
          <a:p>
            <a:pPr marL="0" indent="0" eaLnBrk="1" hangingPunct="1">
              <a:buFont typeface="Arial" pitchFamily="34" charset="0"/>
              <a:buNone/>
            </a:pPr>
            <a:endParaRPr lang="el-GR" sz="1600" dirty="0" smtClean="0"/>
          </a:p>
          <a:p>
            <a:pPr marL="0" indent="0" algn="just" eaLnBrk="1" hangingPunct="1">
              <a:buFont typeface="Arial" pitchFamily="34" charset="0"/>
              <a:buNone/>
            </a:pPr>
            <a:r>
              <a:rPr lang="el-GR" sz="1600" i="1" dirty="0" err="1" smtClean="0"/>
              <a:t>He</a:t>
            </a:r>
            <a:r>
              <a:rPr lang="en-US" sz="1600" i="1" dirty="0" smtClean="0"/>
              <a:t>/She</a:t>
            </a:r>
            <a:r>
              <a:rPr lang="el-GR" sz="1600" i="1" dirty="0" smtClean="0"/>
              <a:t> </a:t>
            </a:r>
            <a:r>
              <a:rPr lang="el-GR" sz="1600" i="1" dirty="0" err="1" smtClean="0"/>
              <a:t>can</a:t>
            </a:r>
            <a:r>
              <a:rPr lang="el-GR" sz="1600" i="1" dirty="0" smtClean="0"/>
              <a:t> </a:t>
            </a:r>
            <a:r>
              <a:rPr lang="el-GR" sz="1600" i="1" dirty="0" err="1" smtClean="0"/>
              <a:t>no</a:t>
            </a:r>
            <a:r>
              <a:rPr lang="el-GR" sz="1600" i="1" dirty="0" smtClean="0"/>
              <a:t> </a:t>
            </a:r>
            <a:r>
              <a:rPr lang="el-GR" sz="1600" i="1" dirty="0" err="1" smtClean="0"/>
              <a:t>longer</a:t>
            </a:r>
            <a:r>
              <a:rPr lang="el-GR" sz="1600" i="1" dirty="0" smtClean="0"/>
              <a:t>, </a:t>
            </a:r>
            <a:r>
              <a:rPr lang="el-GR" sz="1600" i="1" dirty="0" err="1" smtClean="0"/>
              <a:t>because</a:t>
            </a:r>
            <a:r>
              <a:rPr lang="el-GR" sz="1600" i="1" dirty="0" smtClean="0"/>
              <a:t> </a:t>
            </a:r>
            <a:r>
              <a:rPr lang="el-GR" sz="1600" i="1" dirty="0" err="1" smtClean="0"/>
              <a:t>the</a:t>
            </a:r>
            <a:r>
              <a:rPr lang="el-GR" sz="1600" i="1" dirty="0" smtClean="0"/>
              <a:t> </a:t>
            </a:r>
            <a:r>
              <a:rPr lang="el-GR" sz="1600" i="1" dirty="0" err="1" smtClean="0"/>
              <a:t>circumstances</a:t>
            </a:r>
            <a:r>
              <a:rPr lang="el-GR" sz="1600" i="1" dirty="0" smtClean="0"/>
              <a:t> </a:t>
            </a:r>
            <a:r>
              <a:rPr lang="el-GR" sz="1600" i="1" dirty="0" err="1" smtClean="0"/>
              <a:t>in</a:t>
            </a:r>
            <a:r>
              <a:rPr lang="el-GR" sz="1600" i="1" dirty="0" smtClean="0"/>
              <a:t> </a:t>
            </a:r>
            <a:r>
              <a:rPr lang="el-GR" sz="1600" i="1" dirty="0" err="1" smtClean="0"/>
              <a:t>connexion</a:t>
            </a:r>
            <a:r>
              <a:rPr lang="el-GR" sz="1600" i="1" dirty="0" smtClean="0"/>
              <a:t> </a:t>
            </a:r>
            <a:r>
              <a:rPr lang="el-GR" sz="1600" i="1" dirty="0" err="1" smtClean="0"/>
              <a:t>with</a:t>
            </a:r>
            <a:r>
              <a:rPr lang="el-GR" sz="1600" i="1" dirty="0" smtClean="0"/>
              <a:t> </a:t>
            </a:r>
            <a:r>
              <a:rPr lang="el-GR" sz="1600" i="1" dirty="0" err="1" smtClean="0"/>
              <a:t>which</a:t>
            </a:r>
            <a:r>
              <a:rPr lang="el-GR" sz="1600" i="1" dirty="0" smtClean="0"/>
              <a:t> </a:t>
            </a:r>
            <a:r>
              <a:rPr lang="el-GR" sz="1600" i="1" dirty="0" err="1" smtClean="0"/>
              <a:t>he</a:t>
            </a:r>
            <a:r>
              <a:rPr lang="en-US" sz="1600" i="1" dirty="0" smtClean="0"/>
              <a:t>/she</a:t>
            </a:r>
            <a:r>
              <a:rPr lang="el-GR" sz="1600" i="1" dirty="0" smtClean="0"/>
              <a:t> </a:t>
            </a:r>
            <a:r>
              <a:rPr lang="el-GR" sz="1600" i="1" dirty="0" err="1" smtClean="0"/>
              <a:t>has</a:t>
            </a:r>
            <a:r>
              <a:rPr lang="el-GR" sz="1600" i="1" dirty="0" smtClean="0"/>
              <a:t> </a:t>
            </a:r>
            <a:r>
              <a:rPr lang="el-GR" sz="1600" i="1" dirty="0" err="1" smtClean="0"/>
              <a:t>been</a:t>
            </a:r>
            <a:r>
              <a:rPr lang="el-GR" sz="1600" i="1" dirty="0" smtClean="0"/>
              <a:t> </a:t>
            </a:r>
            <a:r>
              <a:rPr lang="el-GR" sz="1600" i="1" dirty="0" err="1" smtClean="0"/>
              <a:t>recognized</a:t>
            </a:r>
            <a:r>
              <a:rPr lang="el-GR" sz="1600" i="1" dirty="0" smtClean="0"/>
              <a:t> </a:t>
            </a:r>
            <a:r>
              <a:rPr lang="el-GR" sz="1600" i="1" dirty="0" err="1" smtClean="0"/>
              <a:t>as</a:t>
            </a:r>
            <a:r>
              <a:rPr lang="el-GR" sz="1600" i="1" dirty="0" smtClean="0"/>
              <a:t> a </a:t>
            </a:r>
            <a:r>
              <a:rPr lang="el-GR" sz="1600" i="1" dirty="0" err="1" smtClean="0"/>
              <a:t>refugee</a:t>
            </a:r>
            <a:r>
              <a:rPr lang="el-GR" sz="1600" i="1" dirty="0" smtClean="0"/>
              <a:t> </a:t>
            </a:r>
            <a:r>
              <a:rPr lang="el-GR" sz="1600" i="1" dirty="0" err="1" smtClean="0"/>
              <a:t>have</a:t>
            </a:r>
            <a:r>
              <a:rPr lang="el-GR" sz="1600" i="1" dirty="0" smtClean="0"/>
              <a:t> </a:t>
            </a:r>
            <a:r>
              <a:rPr lang="el-GR" sz="1600" i="1" dirty="0" err="1" smtClean="0"/>
              <a:t>ceased</a:t>
            </a:r>
            <a:r>
              <a:rPr lang="el-GR" sz="1600" i="1" dirty="0" smtClean="0"/>
              <a:t> </a:t>
            </a:r>
            <a:r>
              <a:rPr lang="el-GR" sz="1600" i="1" dirty="0" err="1" smtClean="0"/>
              <a:t>to</a:t>
            </a:r>
            <a:r>
              <a:rPr lang="el-GR" sz="1600" i="1" dirty="0" smtClean="0"/>
              <a:t> </a:t>
            </a:r>
            <a:r>
              <a:rPr lang="el-GR" sz="1600" i="1" dirty="0" err="1" smtClean="0"/>
              <a:t>exist</a:t>
            </a:r>
            <a:r>
              <a:rPr lang="el-GR" sz="1600" i="1" dirty="0" smtClean="0"/>
              <a:t>, </a:t>
            </a:r>
            <a:r>
              <a:rPr lang="el-GR" sz="1600" i="1" dirty="0" err="1" smtClean="0"/>
              <a:t>continue</a:t>
            </a:r>
            <a:r>
              <a:rPr lang="el-GR" sz="1600" i="1" dirty="0" smtClean="0"/>
              <a:t> </a:t>
            </a:r>
            <a:r>
              <a:rPr lang="el-GR" sz="1600" i="1" dirty="0" err="1" smtClean="0"/>
              <a:t>to</a:t>
            </a:r>
            <a:r>
              <a:rPr lang="el-GR" sz="1600" i="1" dirty="0" smtClean="0"/>
              <a:t> </a:t>
            </a:r>
            <a:r>
              <a:rPr lang="el-GR" sz="1600" i="1" dirty="0" err="1" smtClean="0"/>
              <a:t>refuse</a:t>
            </a:r>
            <a:r>
              <a:rPr lang="el-GR" sz="1600" i="1" dirty="0" smtClean="0"/>
              <a:t> </a:t>
            </a:r>
            <a:r>
              <a:rPr lang="el-GR" sz="1600" i="1" dirty="0" err="1" smtClean="0"/>
              <a:t>to</a:t>
            </a:r>
            <a:r>
              <a:rPr lang="el-GR" sz="1600" i="1" dirty="0" smtClean="0"/>
              <a:t> </a:t>
            </a:r>
            <a:r>
              <a:rPr lang="el-GR" sz="1600" i="1" dirty="0" err="1" smtClean="0"/>
              <a:t>avail</a:t>
            </a:r>
            <a:r>
              <a:rPr lang="el-GR" sz="1600" i="1" dirty="0" smtClean="0"/>
              <a:t> </a:t>
            </a:r>
            <a:r>
              <a:rPr lang="el-GR" sz="1600" i="1" dirty="0" err="1" smtClean="0"/>
              <a:t>himself</a:t>
            </a:r>
            <a:r>
              <a:rPr lang="en-US" sz="1600" i="1" dirty="0" smtClean="0"/>
              <a:t>/herself</a:t>
            </a:r>
            <a:r>
              <a:rPr lang="el-GR" sz="1600" i="1" dirty="0" smtClean="0"/>
              <a:t> </a:t>
            </a:r>
            <a:r>
              <a:rPr lang="el-GR" sz="1600" i="1" dirty="0" err="1" smtClean="0"/>
              <a:t>of</a:t>
            </a:r>
            <a:r>
              <a:rPr lang="el-GR" sz="1600" i="1" dirty="0" smtClean="0"/>
              <a:t> </a:t>
            </a:r>
            <a:r>
              <a:rPr lang="el-GR" sz="1600" i="1" dirty="0" err="1" smtClean="0"/>
              <a:t>the</a:t>
            </a:r>
            <a:r>
              <a:rPr lang="el-GR" sz="1600" i="1" dirty="0" smtClean="0"/>
              <a:t> </a:t>
            </a:r>
            <a:r>
              <a:rPr lang="el-GR" sz="1600" i="1" dirty="0" err="1" smtClean="0"/>
              <a:t>protection</a:t>
            </a:r>
            <a:r>
              <a:rPr lang="el-GR" sz="1600" i="1" dirty="0" smtClean="0"/>
              <a:t> </a:t>
            </a:r>
            <a:r>
              <a:rPr lang="el-GR" sz="1600" i="1" dirty="0" err="1" smtClean="0"/>
              <a:t>of</a:t>
            </a:r>
            <a:r>
              <a:rPr lang="el-GR" sz="1600" i="1" dirty="0" smtClean="0"/>
              <a:t> </a:t>
            </a:r>
            <a:r>
              <a:rPr lang="el-GR" sz="1600" i="1" dirty="0" err="1" smtClean="0"/>
              <a:t>the</a:t>
            </a:r>
            <a:r>
              <a:rPr lang="el-GR" sz="1600" i="1" dirty="0" smtClean="0"/>
              <a:t> </a:t>
            </a:r>
            <a:r>
              <a:rPr lang="el-GR" sz="1600" i="1" dirty="0" err="1" smtClean="0"/>
              <a:t>country</a:t>
            </a:r>
            <a:r>
              <a:rPr lang="el-GR" sz="1600" i="1" dirty="0" smtClean="0"/>
              <a:t> </a:t>
            </a:r>
            <a:r>
              <a:rPr lang="el-GR" sz="1600" i="1" dirty="0" err="1" smtClean="0"/>
              <a:t>of</a:t>
            </a:r>
            <a:r>
              <a:rPr lang="el-GR" sz="1600" i="1" dirty="0" smtClean="0"/>
              <a:t> </a:t>
            </a:r>
            <a:r>
              <a:rPr lang="el-GR" sz="1600" i="1" dirty="0" err="1" smtClean="0"/>
              <a:t>his</a:t>
            </a:r>
            <a:r>
              <a:rPr lang="en-US" sz="1600" i="1" dirty="0" smtClean="0"/>
              <a:t>/her</a:t>
            </a:r>
            <a:r>
              <a:rPr lang="el-GR" sz="1600" i="1" dirty="0" smtClean="0"/>
              <a:t> </a:t>
            </a:r>
            <a:r>
              <a:rPr lang="el-GR" sz="1600" i="1" dirty="0" err="1" smtClean="0"/>
              <a:t>nationality</a:t>
            </a:r>
            <a:r>
              <a:rPr lang="el-GR" sz="1600" i="1" dirty="0" smtClean="0"/>
              <a:t>; </a:t>
            </a:r>
            <a:r>
              <a:rPr lang="el-GR" sz="1600" i="1" dirty="0" err="1" smtClean="0"/>
              <a:t>Circumstances</a:t>
            </a:r>
            <a:r>
              <a:rPr lang="el-GR" altLang="en-US" sz="1600" i="1" dirty="0" smtClean="0"/>
              <a:t>”</a:t>
            </a:r>
            <a:r>
              <a:rPr lang="el-GR" sz="1600" i="1" dirty="0" smtClean="0"/>
              <a:t> </a:t>
            </a:r>
            <a:r>
              <a:rPr lang="el-GR" sz="1600" i="1" dirty="0" err="1" smtClean="0"/>
              <a:t>refer</a:t>
            </a:r>
            <a:r>
              <a:rPr lang="el-GR" sz="1600" i="1" dirty="0" smtClean="0"/>
              <a:t> </a:t>
            </a:r>
            <a:r>
              <a:rPr lang="el-GR" sz="1600" i="1" dirty="0" err="1" smtClean="0"/>
              <a:t>to</a:t>
            </a:r>
            <a:r>
              <a:rPr lang="el-GR" sz="1600" i="1" dirty="0" smtClean="0"/>
              <a:t> </a:t>
            </a:r>
            <a:r>
              <a:rPr lang="el-GR" sz="1600" i="1" dirty="0" err="1" smtClean="0"/>
              <a:t>fundamental</a:t>
            </a:r>
            <a:r>
              <a:rPr lang="el-GR" sz="1600" i="1" dirty="0" smtClean="0"/>
              <a:t> </a:t>
            </a:r>
            <a:r>
              <a:rPr lang="el-GR" sz="1600" i="1" dirty="0" err="1" smtClean="0"/>
              <a:t>changes</a:t>
            </a:r>
            <a:r>
              <a:rPr lang="el-GR" sz="1600" i="1" dirty="0" smtClean="0"/>
              <a:t> </a:t>
            </a:r>
            <a:r>
              <a:rPr lang="el-GR" sz="1600" i="1" dirty="0" err="1" smtClean="0"/>
              <a:t>in</a:t>
            </a:r>
            <a:r>
              <a:rPr lang="el-GR" sz="1600" i="1" dirty="0" smtClean="0"/>
              <a:t> </a:t>
            </a:r>
            <a:r>
              <a:rPr lang="el-GR" sz="1600" i="1" dirty="0" err="1" smtClean="0"/>
              <a:t>the</a:t>
            </a:r>
            <a:r>
              <a:rPr lang="el-GR" sz="1600" i="1" dirty="0" smtClean="0"/>
              <a:t> </a:t>
            </a:r>
            <a:r>
              <a:rPr lang="el-GR" sz="1600" i="1" dirty="0" err="1" smtClean="0"/>
              <a:t>country</a:t>
            </a:r>
            <a:r>
              <a:rPr lang="el-GR" sz="1600" i="1" dirty="0" smtClean="0"/>
              <a:t>, </a:t>
            </a:r>
            <a:r>
              <a:rPr lang="el-GR" sz="1600" i="1" dirty="0" err="1" smtClean="0"/>
              <a:t>which</a:t>
            </a:r>
            <a:r>
              <a:rPr lang="el-GR" sz="1600" i="1" dirty="0" smtClean="0"/>
              <a:t> </a:t>
            </a:r>
            <a:r>
              <a:rPr lang="el-GR" sz="1600" i="1" dirty="0" err="1" smtClean="0"/>
              <a:t>can</a:t>
            </a:r>
            <a:r>
              <a:rPr lang="el-GR" sz="1600" i="1" dirty="0" smtClean="0"/>
              <a:t> </a:t>
            </a:r>
            <a:r>
              <a:rPr lang="el-GR" sz="1600" i="1" dirty="0" err="1" smtClean="0"/>
              <a:t>be</a:t>
            </a:r>
            <a:r>
              <a:rPr lang="el-GR" sz="1600" i="1" dirty="0" smtClean="0"/>
              <a:t> </a:t>
            </a:r>
            <a:r>
              <a:rPr lang="el-GR" sz="1600" i="1" dirty="0" err="1" smtClean="0"/>
              <a:t>assumed</a:t>
            </a:r>
            <a:r>
              <a:rPr lang="el-GR" sz="1600" i="1" dirty="0" smtClean="0"/>
              <a:t> </a:t>
            </a:r>
            <a:r>
              <a:rPr lang="el-GR" sz="1600" i="1" dirty="0" err="1" smtClean="0"/>
              <a:t>to</a:t>
            </a:r>
            <a:r>
              <a:rPr lang="el-GR" sz="1600" i="1" dirty="0" smtClean="0"/>
              <a:t> </a:t>
            </a:r>
            <a:r>
              <a:rPr lang="el-GR" sz="1600" i="1" dirty="0" err="1" smtClean="0"/>
              <a:t>remove</a:t>
            </a:r>
            <a:r>
              <a:rPr lang="el-GR" sz="1600" i="1" dirty="0" smtClean="0"/>
              <a:t> </a:t>
            </a:r>
            <a:r>
              <a:rPr lang="el-GR" sz="1600" i="1" dirty="0" err="1" smtClean="0"/>
              <a:t>the</a:t>
            </a:r>
            <a:r>
              <a:rPr lang="el-GR" sz="1600" i="1" dirty="0" smtClean="0"/>
              <a:t> </a:t>
            </a:r>
            <a:r>
              <a:rPr lang="el-GR" sz="1600" i="1" dirty="0" err="1" smtClean="0"/>
              <a:t>basis</a:t>
            </a:r>
            <a:r>
              <a:rPr lang="el-GR" sz="1600" i="1" dirty="0" smtClean="0"/>
              <a:t> </a:t>
            </a:r>
            <a:r>
              <a:rPr lang="el-GR" sz="1600" i="1" dirty="0" err="1" smtClean="0"/>
              <a:t>of</a:t>
            </a:r>
            <a:r>
              <a:rPr lang="el-GR" sz="1600" i="1" dirty="0" smtClean="0"/>
              <a:t> </a:t>
            </a:r>
            <a:r>
              <a:rPr lang="el-GR" sz="1600" i="1" dirty="0" err="1" smtClean="0"/>
              <a:t>the</a:t>
            </a:r>
            <a:r>
              <a:rPr lang="el-GR" sz="1600" i="1" dirty="0" smtClean="0"/>
              <a:t> </a:t>
            </a:r>
            <a:r>
              <a:rPr lang="el-GR" sz="1600" i="1" dirty="0" err="1" smtClean="0"/>
              <a:t>fear</a:t>
            </a:r>
            <a:r>
              <a:rPr lang="el-GR" sz="1600" i="1" dirty="0" smtClean="0"/>
              <a:t> </a:t>
            </a:r>
            <a:r>
              <a:rPr lang="el-GR" sz="1600" i="1" dirty="0" err="1" smtClean="0"/>
              <a:t>of</a:t>
            </a:r>
            <a:r>
              <a:rPr lang="el-GR" sz="1600" i="1" dirty="0" smtClean="0"/>
              <a:t> </a:t>
            </a:r>
            <a:r>
              <a:rPr lang="el-GR" sz="1600" i="1" dirty="0" err="1" smtClean="0"/>
              <a:t>persecution</a:t>
            </a:r>
            <a:r>
              <a:rPr lang="el-GR" sz="1600" i="1" dirty="0" smtClean="0"/>
              <a:t> </a:t>
            </a:r>
            <a:endParaRPr lang="en-US" sz="1600" i="1" dirty="0" smtClean="0"/>
          </a:p>
          <a:p>
            <a:pPr marL="0" indent="0" algn="just" eaLnBrk="1" hangingPunct="1"/>
            <a:endParaRPr lang="el-GR" sz="1600" dirty="0" smtClean="0"/>
          </a:p>
          <a:p>
            <a:pPr marL="0" indent="0" algn="just" eaLnBrk="1" hangingPunct="1">
              <a:buFont typeface="Arial" pitchFamily="34" charset="0"/>
              <a:buNone/>
            </a:pPr>
            <a:r>
              <a:rPr lang="el-GR" sz="1600" i="1" dirty="0" err="1" smtClean="0"/>
              <a:t>Provided</a:t>
            </a:r>
            <a:r>
              <a:rPr lang="el-GR" sz="1600" i="1" dirty="0" smtClean="0"/>
              <a:t> </a:t>
            </a:r>
            <a:r>
              <a:rPr lang="el-GR" sz="1600" i="1" dirty="0" err="1" smtClean="0"/>
              <a:t>that</a:t>
            </a:r>
            <a:r>
              <a:rPr lang="el-GR" sz="1600" i="1" dirty="0" smtClean="0"/>
              <a:t> </a:t>
            </a:r>
            <a:r>
              <a:rPr lang="el-GR" sz="1600" i="1" dirty="0" err="1" smtClean="0"/>
              <a:t>this</a:t>
            </a:r>
            <a:r>
              <a:rPr lang="el-GR" sz="1600" i="1" dirty="0" smtClean="0"/>
              <a:t> </a:t>
            </a:r>
            <a:r>
              <a:rPr lang="el-GR" sz="1600" i="1" dirty="0" err="1" smtClean="0"/>
              <a:t>paragraph</a:t>
            </a:r>
            <a:r>
              <a:rPr lang="el-GR" sz="1600" i="1" dirty="0" smtClean="0"/>
              <a:t> </a:t>
            </a:r>
            <a:r>
              <a:rPr lang="el-GR" sz="1600" i="1" dirty="0" err="1" smtClean="0"/>
              <a:t>shall</a:t>
            </a:r>
            <a:r>
              <a:rPr lang="el-GR" sz="1600" i="1" dirty="0" smtClean="0"/>
              <a:t> </a:t>
            </a:r>
            <a:r>
              <a:rPr lang="el-GR" sz="1600" i="1" dirty="0" err="1" smtClean="0"/>
              <a:t>not</a:t>
            </a:r>
            <a:r>
              <a:rPr lang="el-GR" sz="1600" i="1" dirty="0" smtClean="0"/>
              <a:t> </a:t>
            </a:r>
            <a:r>
              <a:rPr lang="el-GR" sz="1600" i="1" dirty="0" err="1" smtClean="0"/>
              <a:t>apply</a:t>
            </a:r>
            <a:r>
              <a:rPr lang="el-GR" sz="1600" i="1" dirty="0" smtClean="0"/>
              <a:t> </a:t>
            </a:r>
            <a:r>
              <a:rPr lang="el-GR" sz="1600" i="1" dirty="0" err="1" smtClean="0"/>
              <a:t>to</a:t>
            </a:r>
            <a:r>
              <a:rPr lang="el-GR" sz="1600" i="1" dirty="0" smtClean="0"/>
              <a:t> a </a:t>
            </a:r>
            <a:r>
              <a:rPr lang="el-GR" sz="1600" i="1" dirty="0" err="1" smtClean="0"/>
              <a:t>refugee</a:t>
            </a:r>
            <a:r>
              <a:rPr lang="el-GR" sz="1600" i="1" dirty="0" smtClean="0"/>
              <a:t> </a:t>
            </a:r>
            <a:r>
              <a:rPr lang="el-GR" sz="1600" i="1" dirty="0" err="1" smtClean="0"/>
              <a:t>falling</a:t>
            </a:r>
            <a:r>
              <a:rPr lang="el-GR" sz="1600" i="1" dirty="0" smtClean="0"/>
              <a:t> </a:t>
            </a:r>
            <a:r>
              <a:rPr lang="el-GR" sz="1600" i="1" dirty="0" err="1" smtClean="0"/>
              <a:t>under</a:t>
            </a:r>
            <a:r>
              <a:rPr lang="el-GR" sz="1600" i="1" dirty="0" smtClean="0"/>
              <a:t> </a:t>
            </a:r>
            <a:r>
              <a:rPr lang="el-GR" sz="1600" i="1" dirty="0" err="1" smtClean="0"/>
              <a:t>section</a:t>
            </a:r>
            <a:r>
              <a:rPr lang="el-GR" sz="1600" i="1" dirty="0" smtClean="0"/>
              <a:t> a (1) </a:t>
            </a:r>
            <a:r>
              <a:rPr lang="el-GR" sz="1600" i="1" dirty="0" err="1" smtClean="0"/>
              <a:t>of</a:t>
            </a:r>
            <a:r>
              <a:rPr lang="el-GR" sz="1600" i="1" dirty="0" smtClean="0"/>
              <a:t> </a:t>
            </a:r>
            <a:r>
              <a:rPr lang="el-GR" sz="1600" i="1" dirty="0" err="1" smtClean="0"/>
              <a:t>this</a:t>
            </a:r>
            <a:r>
              <a:rPr lang="el-GR" sz="1600" i="1" dirty="0" smtClean="0"/>
              <a:t> </a:t>
            </a:r>
            <a:r>
              <a:rPr lang="el-GR" sz="1600" i="1" dirty="0" err="1" smtClean="0"/>
              <a:t>article</a:t>
            </a:r>
            <a:r>
              <a:rPr lang="el-GR" sz="1600" i="1" dirty="0" smtClean="0"/>
              <a:t> </a:t>
            </a:r>
            <a:r>
              <a:rPr lang="el-GR" sz="1600" i="1" dirty="0" err="1" smtClean="0"/>
              <a:t>who</a:t>
            </a:r>
            <a:r>
              <a:rPr lang="el-GR" sz="1600" i="1" dirty="0" smtClean="0"/>
              <a:t> </a:t>
            </a:r>
            <a:r>
              <a:rPr lang="el-GR" sz="1600" i="1" dirty="0" err="1" smtClean="0"/>
              <a:t>is</a:t>
            </a:r>
            <a:r>
              <a:rPr lang="el-GR" sz="1600" i="1" dirty="0" smtClean="0"/>
              <a:t> </a:t>
            </a:r>
            <a:r>
              <a:rPr lang="el-GR" sz="1600" i="1" dirty="0" err="1" smtClean="0"/>
              <a:t>able</a:t>
            </a:r>
            <a:r>
              <a:rPr lang="el-GR" sz="1600" i="1" dirty="0" smtClean="0"/>
              <a:t> </a:t>
            </a:r>
            <a:r>
              <a:rPr lang="el-GR" sz="1600" i="1" dirty="0" err="1" smtClean="0"/>
              <a:t>to</a:t>
            </a:r>
            <a:r>
              <a:rPr lang="el-GR" sz="1600" i="1" dirty="0" smtClean="0"/>
              <a:t> </a:t>
            </a:r>
            <a:r>
              <a:rPr lang="el-GR" sz="1600" i="1" dirty="0" err="1" smtClean="0"/>
              <a:t>invoke</a:t>
            </a:r>
            <a:r>
              <a:rPr lang="el-GR" sz="1600" i="1" dirty="0" smtClean="0"/>
              <a:t> </a:t>
            </a:r>
            <a:r>
              <a:rPr lang="el-GR" sz="1600" i="1" dirty="0" err="1" smtClean="0"/>
              <a:t>compelling</a:t>
            </a:r>
            <a:r>
              <a:rPr lang="el-GR" sz="1600" i="1" dirty="0" smtClean="0"/>
              <a:t> </a:t>
            </a:r>
            <a:r>
              <a:rPr lang="el-GR" sz="1600" i="1" dirty="0" err="1" smtClean="0"/>
              <a:t>reasons</a:t>
            </a:r>
            <a:r>
              <a:rPr lang="el-GR" sz="1600" i="1" dirty="0" smtClean="0"/>
              <a:t> </a:t>
            </a:r>
            <a:r>
              <a:rPr lang="el-GR" sz="1600" i="1" dirty="0" err="1" smtClean="0"/>
              <a:t>arising</a:t>
            </a:r>
            <a:r>
              <a:rPr lang="el-GR" sz="1600" i="1" dirty="0" smtClean="0"/>
              <a:t> </a:t>
            </a:r>
            <a:r>
              <a:rPr lang="el-GR" sz="1600" i="1" dirty="0" err="1" smtClean="0"/>
              <a:t>out</a:t>
            </a:r>
            <a:r>
              <a:rPr lang="el-GR" sz="1600" i="1" dirty="0" smtClean="0"/>
              <a:t> </a:t>
            </a:r>
            <a:r>
              <a:rPr lang="el-GR" sz="1600" i="1" dirty="0" err="1" smtClean="0"/>
              <a:t>of</a:t>
            </a:r>
            <a:r>
              <a:rPr lang="el-GR" sz="1600" i="1" dirty="0" smtClean="0"/>
              <a:t> </a:t>
            </a:r>
            <a:r>
              <a:rPr lang="el-GR" sz="1600" i="1" dirty="0" err="1" smtClean="0"/>
              <a:t>previous</a:t>
            </a:r>
            <a:r>
              <a:rPr lang="el-GR" sz="1600" i="1" dirty="0" smtClean="0"/>
              <a:t> </a:t>
            </a:r>
            <a:r>
              <a:rPr lang="el-GR" sz="1600" i="1" dirty="0" err="1" smtClean="0"/>
              <a:t>persecution</a:t>
            </a:r>
            <a:r>
              <a:rPr lang="el-GR" sz="1600" i="1" dirty="0" smtClean="0"/>
              <a:t> </a:t>
            </a:r>
            <a:r>
              <a:rPr lang="el-GR" sz="1600" i="1" dirty="0" err="1" smtClean="0"/>
              <a:t>for</a:t>
            </a:r>
            <a:r>
              <a:rPr lang="el-GR" sz="1600" i="1" dirty="0" smtClean="0"/>
              <a:t> </a:t>
            </a:r>
            <a:r>
              <a:rPr lang="el-GR" sz="1600" i="1" dirty="0" err="1" smtClean="0"/>
              <a:t>refusing</a:t>
            </a:r>
            <a:r>
              <a:rPr lang="el-GR" sz="1600" i="1" dirty="0" smtClean="0"/>
              <a:t> </a:t>
            </a:r>
            <a:r>
              <a:rPr lang="el-GR" sz="1600" i="1" dirty="0" err="1" smtClean="0"/>
              <a:t>to</a:t>
            </a:r>
            <a:r>
              <a:rPr lang="el-GR" sz="1600" i="1" dirty="0" smtClean="0"/>
              <a:t> </a:t>
            </a:r>
            <a:r>
              <a:rPr lang="el-GR" sz="1600" i="1" dirty="0" err="1" smtClean="0"/>
              <a:t>avail</a:t>
            </a:r>
            <a:r>
              <a:rPr lang="el-GR" sz="1600" i="1" dirty="0" smtClean="0"/>
              <a:t> </a:t>
            </a:r>
            <a:r>
              <a:rPr lang="el-GR" sz="1600" i="1" dirty="0" err="1" smtClean="0"/>
              <a:t>himself</a:t>
            </a:r>
            <a:r>
              <a:rPr lang="en-US" sz="1600" i="1" dirty="0" smtClean="0"/>
              <a:t>/herself</a:t>
            </a:r>
            <a:r>
              <a:rPr lang="el-GR" sz="1600" i="1" dirty="0" smtClean="0"/>
              <a:t> </a:t>
            </a:r>
            <a:r>
              <a:rPr lang="el-GR" sz="1600" i="1" dirty="0" err="1" smtClean="0"/>
              <a:t>of</a:t>
            </a:r>
            <a:r>
              <a:rPr lang="el-GR" sz="1600" i="1" dirty="0" smtClean="0"/>
              <a:t> </a:t>
            </a:r>
            <a:r>
              <a:rPr lang="el-GR" sz="1600" i="1" dirty="0" err="1" smtClean="0"/>
              <a:t>the</a:t>
            </a:r>
            <a:r>
              <a:rPr lang="el-GR" sz="1600" i="1" dirty="0" smtClean="0"/>
              <a:t> </a:t>
            </a:r>
            <a:r>
              <a:rPr lang="el-GR" sz="1600" i="1" dirty="0" err="1" smtClean="0"/>
              <a:t>protection</a:t>
            </a:r>
            <a:r>
              <a:rPr lang="el-GR" sz="1600" i="1" dirty="0" smtClean="0"/>
              <a:t> </a:t>
            </a:r>
            <a:r>
              <a:rPr lang="el-GR" sz="1600" i="1" dirty="0" err="1" smtClean="0"/>
              <a:t>of</a:t>
            </a:r>
            <a:r>
              <a:rPr lang="el-GR" sz="1600" i="1" dirty="0" smtClean="0"/>
              <a:t> </a:t>
            </a:r>
            <a:r>
              <a:rPr lang="el-GR" sz="1600" i="1" dirty="0" err="1" smtClean="0"/>
              <a:t>the</a:t>
            </a:r>
            <a:r>
              <a:rPr lang="el-GR" sz="1600" i="1" dirty="0" smtClean="0"/>
              <a:t> </a:t>
            </a:r>
            <a:r>
              <a:rPr lang="el-GR" sz="1600" i="1" dirty="0" err="1" smtClean="0"/>
              <a:t>country</a:t>
            </a:r>
            <a:r>
              <a:rPr lang="el-GR" sz="1600" i="1" dirty="0" smtClean="0"/>
              <a:t> </a:t>
            </a:r>
            <a:r>
              <a:rPr lang="el-GR" sz="1600" i="1" dirty="0" err="1" smtClean="0"/>
              <a:t>of</a:t>
            </a:r>
            <a:r>
              <a:rPr lang="el-GR" sz="1600" i="1" dirty="0" smtClean="0"/>
              <a:t> </a:t>
            </a:r>
            <a:r>
              <a:rPr lang="el-GR" sz="1600" i="1" dirty="0" err="1" smtClean="0"/>
              <a:t>nationality</a:t>
            </a:r>
            <a:r>
              <a:rPr lang="el-GR" sz="1600" i="1" dirty="0" smtClean="0"/>
              <a:t>; </a:t>
            </a:r>
            <a:endParaRPr lang="el-GR" sz="1600" dirty="0" smtClean="0"/>
          </a:p>
          <a:p>
            <a:pPr marL="0" indent="0" eaLnBrk="1" hangingPunct="1"/>
            <a:endParaRPr lang="en-US" sz="1600" dirty="0" smtClean="0"/>
          </a:p>
        </p:txBody>
      </p:sp>
      <p:pic>
        <p:nvPicPr>
          <p:cNvPr id="56322" name="3 - Εικόνα" descr="Εικόνα2.png"/>
          <p:cNvPicPr>
            <a:picLocks noChangeAspect="1"/>
          </p:cNvPicPr>
          <p:nvPr/>
        </p:nvPicPr>
        <p:blipFill>
          <a:blip r:embed="rId2"/>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257300"/>
            <a:ext cx="7686675" cy="4229100"/>
          </a:xfrm>
        </p:spPr>
        <p:txBody>
          <a:bodyPr rtlCol="0">
            <a:normAutofit fontScale="47500" lnSpcReduction="20000"/>
          </a:bodyPr>
          <a:lstStyle/>
          <a:p>
            <a:pPr algn="just" eaLnBrk="1" fontAlgn="auto" hangingPunct="1">
              <a:spcAft>
                <a:spcPts val="0"/>
              </a:spcAft>
              <a:buFont typeface="Arial"/>
              <a:buNone/>
              <a:defRPr/>
            </a:pPr>
            <a:r>
              <a:rPr lang="en-US" b="1" dirty="0" smtClean="0">
                <a:solidFill>
                  <a:srgbClr val="0070C0"/>
                </a:solidFill>
                <a:ea typeface="+mn-ea"/>
                <a:cs typeface="+mn-cs"/>
              </a:rPr>
              <a:t>5. According to</a:t>
            </a:r>
            <a:r>
              <a:rPr lang="en-US" dirty="0" smtClean="0">
                <a:solidFill>
                  <a:srgbClr val="0070C0"/>
                </a:solidFill>
                <a:ea typeface="+mn-ea"/>
                <a:cs typeface="+mn-cs"/>
              </a:rPr>
              <a:t> </a:t>
            </a:r>
            <a:r>
              <a:rPr lang="el-GR" b="1" dirty="0" err="1" smtClean="0">
                <a:solidFill>
                  <a:srgbClr val="0070C0"/>
                </a:solidFill>
                <a:ea typeface="+mn-ea"/>
                <a:cs typeface="+mn-cs"/>
              </a:rPr>
              <a:t>article</a:t>
            </a:r>
            <a:r>
              <a:rPr lang="el-GR" b="1" dirty="0" smtClean="0">
                <a:solidFill>
                  <a:srgbClr val="0070C0"/>
                </a:solidFill>
                <a:ea typeface="+mn-ea"/>
                <a:cs typeface="+mn-cs"/>
              </a:rPr>
              <a:t> 1 C (6) </a:t>
            </a:r>
            <a:r>
              <a:rPr lang="el-GR" b="1" dirty="0" err="1" smtClean="0">
                <a:solidFill>
                  <a:srgbClr val="0070C0"/>
                </a:solidFill>
                <a:ea typeface="+mn-ea"/>
                <a:cs typeface="+mn-cs"/>
              </a:rPr>
              <a:t>of</a:t>
            </a:r>
            <a:r>
              <a:rPr lang="el-GR" b="1" dirty="0" smtClean="0">
                <a:solidFill>
                  <a:srgbClr val="0070C0"/>
                </a:solidFill>
                <a:ea typeface="+mn-ea"/>
                <a:cs typeface="+mn-cs"/>
              </a:rPr>
              <a:t> </a:t>
            </a:r>
            <a:r>
              <a:rPr lang="el-GR" b="1" dirty="0" err="1" smtClean="0">
                <a:solidFill>
                  <a:srgbClr val="0070C0"/>
                </a:solidFill>
                <a:ea typeface="+mn-ea"/>
                <a:cs typeface="+mn-cs"/>
              </a:rPr>
              <a:t>the</a:t>
            </a:r>
            <a:r>
              <a:rPr lang="el-GR" b="1" dirty="0" smtClean="0">
                <a:solidFill>
                  <a:srgbClr val="0070C0"/>
                </a:solidFill>
                <a:ea typeface="+mn-ea"/>
                <a:cs typeface="+mn-cs"/>
              </a:rPr>
              <a:t> 1951 </a:t>
            </a:r>
            <a:r>
              <a:rPr lang="el-GR" b="1" dirty="0" err="1" smtClean="0">
                <a:solidFill>
                  <a:srgbClr val="0070C0"/>
                </a:solidFill>
                <a:ea typeface="+mn-ea"/>
                <a:cs typeface="+mn-cs"/>
              </a:rPr>
              <a:t>Convention</a:t>
            </a:r>
            <a:r>
              <a:rPr lang="el-GR" b="1" dirty="0" smtClean="0">
                <a:solidFill>
                  <a:srgbClr val="0070C0"/>
                </a:solidFill>
                <a:ea typeface="+mn-ea"/>
                <a:cs typeface="+mn-cs"/>
              </a:rPr>
              <a:t>:</a:t>
            </a:r>
          </a:p>
          <a:p>
            <a:pPr algn="just" eaLnBrk="1" fontAlgn="auto" hangingPunct="1">
              <a:spcAft>
                <a:spcPts val="0"/>
              </a:spcAft>
              <a:buFont typeface="Arial"/>
              <a:buBlip>
                <a:blip r:embed="rId2"/>
              </a:buBlip>
              <a:defRPr/>
            </a:pPr>
            <a:endParaRPr lang="el-GR" i="1" dirty="0" smtClean="0">
              <a:ea typeface="+mn-ea"/>
              <a:cs typeface="+mn-cs"/>
            </a:endParaRPr>
          </a:p>
          <a:p>
            <a:pPr algn="just" eaLnBrk="1" fontAlgn="auto" hangingPunct="1">
              <a:spcAft>
                <a:spcPts val="0"/>
              </a:spcAft>
              <a:buFont typeface="Arial"/>
              <a:buBlip>
                <a:blip r:embed="rId2"/>
              </a:buBlip>
              <a:defRPr/>
            </a:pPr>
            <a:r>
              <a:rPr lang="el-GR" i="1" dirty="0" err="1" smtClean="0">
                <a:ea typeface="+mn-ea"/>
                <a:cs typeface="+mn-cs"/>
              </a:rPr>
              <a:t>Being</a:t>
            </a:r>
            <a:r>
              <a:rPr lang="el-GR" i="1" dirty="0" smtClean="0">
                <a:ea typeface="+mn-ea"/>
                <a:cs typeface="+mn-cs"/>
              </a:rPr>
              <a:t> a person who has no </a:t>
            </a:r>
            <a:r>
              <a:rPr lang="el-GR" i="1" dirty="0" err="1" smtClean="0">
                <a:ea typeface="+mn-ea"/>
                <a:cs typeface="+mn-cs"/>
              </a:rPr>
              <a:t>nationality</a:t>
            </a:r>
            <a:r>
              <a:rPr lang="el-GR" i="1" dirty="0" smtClean="0">
                <a:ea typeface="+mn-ea"/>
                <a:cs typeface="+mn-cs"/>
              </a:rPr>
              <a:t> </a:t>
            </a:r>
            <a:r>
              <a:rPr lang="el-GR" i="1" dirty="0" err="1" smtClean="0">
                <a:ea typeface="+mn-ea"/>
                <a:cs typeface="+mn-cs"/>
              </a:rPr>
              <a:t>he</a:t>
            </a:r>
            <a:r>
              <a:rPr lang="en-US" i="1" dirty="0" smtClean="0">
                <a:ea typeface="+mn-ea"/>
                <a:cs typeface="+mn-cs"/>
              </a:rPr>
              <a:t>/she</a:t>
            </a:r>
            <a:r>
              <a:rPr lang="el-GR" i="1" dirty="0" smtClean="0">
                <a:ea typeface="+mn-ea"/>
                <a:cs typeface="+mn-cs"/>
              </a:rPr>
              <a:t> i</a:t>
            </a:r>
            <a:r>
              <a:rPr lang="en-US" i="1" dirty="0" smtClean="0">
                <a:ea typeface="+mn-ea"/>
                <a:cs typeface="+mn-cs"/>
              </a:rPr>
              <a:t>s </a:t>
            </a:r>
            <a:r>
              <a:rPr lang="el-GR" i="1" dirty="0" err="1" smtClean="0">
                <a:ea typeface="+mn-ea"/>
                <a:cs typeface="+mn-cs"/>
              </a:rPr>
              <a:t>able</a:t>
            </a:r>
            <a:r>
              <a:rPr lang="el-GR" i="1" dirty="0" smtClean="0">
                <a:ea typeface="+mn-ea"/>
                <a:cs typeface="+mn-cs"/>
              </a:rPr>
              <a:t> to return to the country </a:t>
            </a:r>
            <a:r>
              <a:rPr lang="el-GR" i="1" dirty="0" err="1" smtClean="0">
                <a:ea typeface="+mn-ea"/>
                <a:cs typeface="+mn-cs"/>
              </a:rPr>
              <a:t>of</a:t>
            </a:r>
            <a:r>
              <a:rPr lang="el-GR" i="1" dirty="0" smtClean="0">
                <a:ea typeface="+mn-ea"/>
                <a:cs typeface="+mn-cs"/>
              </a:rPr>
              <a:t> </a:t>
            </a:r>
            <a:r>
              <a:rPr lang="el-GR" i="1" dirty="0" err="1" smtClean="0">
                <a:ea typeface="+mn-ea"/>
                <a:cs typeface="+mn-cs"/>
              </a:rPr>
              <a:t>his</a:t>
            </a:r>
            <a:r>
              <a:rPr lang="en-US" i="1" dirty="0" smtClean="0">
                <a:ea typeface="+mn-ea"/>
                <a:cs typeface="+mn-cs"/>
              </a:rPr>
              <a:t>/her</a:t>
            </a:r>
            <a:r>
              <a:rPr lang="el-GR" i="1" dirty="0" smtClean="0">
                <a:ea typeface="+mn-ea"/>
                <a:cs typeface="+mn-cs"/>
              </a:rPr>
              <a:t> former </a:t>
            </a:r>
            <a:r>
              <a:rPr lang="el-GR" i="1" dirty="0" err="1" smtClean="0">
                <a:ea typeface="+mn-ea"/>
                <a:cs typeface="+mn-cs"/>
              </a:rPr>
              <a:t>habitual</a:t>
            </a:r>
            <a:r>
              <a:rPr lang="el-GR" i="1" dirty="0" smtClean="0">
                <a:ea typeface="+mn-ea"/>
                <a:cs typeface="+mn-cs"/>
              </a:rPr>
              <a:t> </a:t>
            </a:r>
            <a:r>
              <a:rPr lang="el-GR" i="1" dirty="0" err="1" smtClean="0">
                <a:ea typeface="+mn-ea"/>
                <a:cs typeface="+mn-cs"/>
              </a:rPr>
              <a:t>residence</a:t>
            </a:r>
            <a:r>
              <a:rPr lang="en-US" i="1" dirty="0" smtClean="0">
                <a:ea typeface="+mn-ea"/>
                <a:cs typeface="+mn-cs"/>
              </a:rPr>
              <a:t>, </a:t>
            </a:r>
            <a:r>
              <a:rPr lang="el-GR" i="1" dirty="0" err="1" smtClean="0"/>
              <a:t>because</a:t>
            </a:r>
            <a:r>
              <a:rPr lang="el-GR" i="1" dirty="0" smtClean="0"/>
              <a:t> </a:t>
            </a:r>
            <a:r>
              <a:rPr lang="el-GR" i="1" dirty="0" err="1" smtClean="0"/>
              <a:t>the</a:t>
            </a:r>
            <a:r>
              <a:rPr lang="el-GR" i="1" dirty="0" smtClean="0"/>
              <a:t> </a:t>
            </a:r>
            <a:r>
              <a:rPr lang="el-GR" i="1" dirty="0" err="1" smtClean="0"/>
              <a:t>circumstances</a:t>
            </a:r>
            <a:r>
              <a:rPr lang="el-GR" i="1" dirty="0" smtClean="0"/>
              <a:t> </a:t>
            </a:r>
            <a:r>
              <a:rPr lang="el-GR" i="1" dirty="0" err="1" smtClean="0"/>
              <a:t>in</a:t>
            </a:r>
            <a:r>
              <a:rPr lang="el-GR" i="1" dirty="0" smtClean="0"/>
              <a:t> </a:t>
            </a:r>
            <a:r>
              <a:rPr lang="el-GR" i="1" dirty="0" err="1" smtClean="0"/>
              <a:t>connexion</a:t>
            </a:r>
            <a:r>
              <a:rPr lang="el-GR" i="1" dirty="0" smtClean="0"/>
              <a:t> </a:t>
            </a:r>
            <a:r>
              <a:rPr lang="el-GR" i="1" dirty="0" err="1" smtClean="0"/>
              <a:t>with</a:t>
            </a:r>
            <a:r>
              <a:rPr lang="el-GR" i="1" dirty="0" smtClean="0"/>
              <a:t> </a:t>
            </a:r>
            <a:r>
              <a:rPr lang="el-GR" i="1" dirty="0" err="1" smtClean="0"/>
              <a:t>which</a:t>
            </a:r>
            <a:r>
              <a:rPr lang="el-GR" i="1" dirty="0" smtClean="0"/>
              <a:t> </a:t>
            </a:r>
            <a:r>
              <a:rPr lang="el-GR" i="1" dirty="0" err="1" smtClean="0"/>
              <a:t>he</a:t>
            </a:r>
            <a:r>
              <a:rPr lang="en-US" i="1" dirty="0" smtClean="0"/>
              <a:t>/she</a:t>
            </a:r>
            <a:r>
              <a:rPr lang="el-GR" i="1" dirty="0" smtClean="0"/>
              <a:t> </a:t>
            </a:r>
            <a:r>
              <a:rPr lang="el-GR" i="1" dirty="0" err="1" smtClean="0"/>
              <a:t>has</a:t>
            </a:r>
            <a:r>
              <a:rPr lang="el-GR" i="1" dirty="0" smtClean="0"/>
              <a:t> </a:t>
            </a:r>
            <a:r>
              <a:rPr lang="el-GR" i="1" dirty="0" err="1" smtClean="0"/>
              <a:t>been</a:t>
            </a:r>
            <a:r>
              <a:rPr lang="el-GR" i="1" dirty="0" smtClean="0"/>
              <a:t> </a:t>
            </a:r>
            <a:r>
              <a:rPr lang="el-GR" i="1" dirty="0" err="1" smtClean="0"/>
              <a:t>recognized</a:t>
            </a:r>
            <a:r>
              <a:rPr lang="el-GR" i="1" dirty="0" smtClean="0"/>
              <a:t> </a:t>
            </a:r>
            <a:r>
              <a:rPr lang="el-GR" i="1" dirty="0" err="1" smtClean="0"/>
              <a:t>as</a:t>
            </a:r>
            <a:r>
              <a:rPr lang="el-GR" i="1" dirty="0" smtClean="0"/>
              <a:t> a </a:t>
            </a:r>
            <a:r>
              <a:rPr lang="el-GR" i="1" dirty="0" err="1" smtClean="0"/>
              <a:t>refugee</a:t>
            </a:r>
            <a:r>
              <a:rPr lang="el-GR" i="1" dirty="0" smtClean="0"/>
              <a:t> </a:t>
            </a:r>
            <a:r>
              <a:rPr lang="el-GR" i="1" dirty="0" err="1" smtClean="0"/>
              <a:t>have</a:t>
            </a:r>
            <a:r>
              <a:rPr lang="el-GR" i="1" dirty="0" smtClean="0"/>
              <a:t> </a:t>
            </a:r>
            <a:r>
              <a:rPr lang="el-GR" i="1" dirty="0" err="1" smtClean="0"/>
              <a:t>ceased</a:t>
            </a:r>
            <a:r>
              <a:rPr lang="el-GR" i="1" dirty="0" smtClean="0"/>
              <a:t> </a:t>
            </a:r>
            <a:r>
              <a:rPr lang="el-GR" i="1" dirty="0" err="1" smtClean="0"/>
              <a:t>to</a:t>
            </a:r>
            <a:r>
              <a:rPr lang="el-GR" i="1" dirty="0" smtClean="0"/>
              <a:t> </a:t>
            </a:r>
            <a:r>
              <a:rPr lang="el-GR" i="1" dirty="0" err="1" smtClean="0"/>
              <a:t>exist</a:t>
            </a:r>
            <a:endParaRPr lang="en-US" i="1" dirty="0" smtClean="0">
              <a:ea typeface="+mn-ea"/>
              <a:cs typeface="+mn-cs"/>
            </a:endParaRPr>
          </a:p>
          <a:p>
            <a:pPr algn="just" eaLnBrk="1" fontAlgn="auto" hangingPunct="1">
              <a:spcAft>
                <a:spcPts val="0"/>
              </a:spcAft>
              <a:buFont typeface="Arial"/>
              <a:buBlip>
                <a:blip r:embed="rId2"/>
              </a:buBlip>
              <a:defRPr/>
            </a:pPr>
            <a:endParaRPr lang="el-GR" dirty="0" smtClean="0">
              <a:ea typeface="+mn-ea"/>
              <a:cs typeface="+mn-cs"/>
            </a:endParaRPr>
          </a:p>
          <a:p>
            <a:pPr algn="just" eaLnBrk="1" fontAlgn="auto" hangingPunct="1">
              <a:spcAft>
                <a:spcPts val="0"/>
              </a:spcAft>
              <a:buFont typeface="Arial"/>
              <a:buBlip>
                <a:blip r:embed="rId2"/>
              </a:buBlip>
              <a:defRPr/>
            </a:pPr>
            <a:r>
              <a:rPr lang="el-GR" i="1" dirty="0" smtClean="0">
                <a:ea typeface="+mn-ea"/>
                <a:cs typeface="+mn-cs"/>
              </a:rPr>
              <a:t>Provided that this paragraph shall not apply to a refugee falling under section a (1) of this article who is able to invoke compelling reasons arising out of previous persecution for refusing to return to the country </a:t>
            </a:r>
            <a:r>
              <a:rPr lang="el-GR" i="1" dirty="0" err="1" smtClean="0">
                <a:ea typeface="+mn-ea"/>
                <a:cs typeface="+mn-cs"/>
              </a:rPr>
              <a:t>of</a:t>
            </a:r>
            <a:r>
              <a:rPr lang="el-GR" i="1" dirty="0" smtClean="0">
                <a:ea typeface="+mn-ea"/>
                <a:cs typeface="+mn-cs"/>
              </a:rPr>
              <a:t> </a:t>
            </a:r>
            <a:r>
              <a:rPr lang="el-GR" i="1" dirty="0" err="1" smtClean="0">
                <a:ea typeface="+mn-ea"/>
                <a:cs typeface="+mn-cs"/>
              </a:rPr>
              <a:t>his</a:t>
            </a:r>
            <a:r>
              <a:rPr lang="en-US" i="1" dirty="0" smtClean="0">
                <a:ea typeface="+mn-ea"/>
                <a:cs typeface="+mn-cs"/>
              </a:rPr>
              <a:t>/her</a:t>
            </a:r>
            <a:r>
              <a:rPr lang="el-GR" i="1" dirty="0" smtClean="0">
                <a:ea typeface="+mn-ea"/>
                <a:cs typeface="+mn-cs"/>
              </a:rPr>
              <a:t> former habitual residence.</a:t>
            </a:r>
            <a:endParaRPr lang="en-US" i="1" dirty="0" smtClean="0">
              <a:ea typeface="+mn-ea"/>
              <a:cs typeface="+mn-cs"/>
            </a:endParaRPr>
          </a:p>
          <a:p>
            <a:pPr algn="just" eaLnBrk="1" fontAlgn="auto" hangingPunct="1">
              <a:spcAft>
                <a:spcPts val="0"/>
              </a:spcAft>
              <a:buFont typeface="Arial"/>
              <a:buBlip>
                <a:blip r:embed="rId2"/>
              </a:buBlip>
              <a:defRPr/>
            </a:pPr>
            <a:endParaRPr lang="el-GR" dirty="0" smtClean="0">
              <a:ea typeface="+mn-ea"/>
              <a:cs typeface="+mn-cs"/>
            </a:endParaRPr>
          </a:p>
          <a:p>
            <a:pPr algn="just" eaLnBrk="1" fontAlgn="auto" hangingPunct="1">
              <a:spcAft>
                <a:spcPts val="0"/>
              </a:spcAft>
              <a:buFont typeface="Arial"/>
              <a:buBlip>
                <a:blip r:embed="rId2"/>
              </a:buBlip>
              <a:defRPr/>
            </a:pPr>
            <a:r>
              <a:rPr lang="el-GR" i="1" dirty="0" smtClean="0">
                <a:ea typeface="+mn-ea"/>
                <a:cs typeface="+mn-cs"/>
              </a:rPr>
              <a:t>The present clause deals exclusively with </a:t>
            </a:r>
            <a:r>
              <a:rPr lang="el-GR" b="1" i="1" dirty="0" smtClean="0">
                <a:ea typeface="+mn-ea"/>
                <a:cs typeface="+mn-cs"/>
              </a:rPr>
              <a:t>stateless persons </a:t>
            </a:r>
            <a:r>
              <a:rPr lang="el-GR" i="1" dirty="0" smtClean="0">
                <a:ea typeface="+mn-ea"/>
                <a:cs typeface="+mn-cs"/>
              </a:rPr>
              <a:t>who are able to return to the country of their former habitual residence. </a:t>
            </a:r>
            <a:endParaRPr lang="en-US" i="1" dirty="0" smtClean="0">
              <a:ea typeface="+mn-ea"/>
              <a:cs typeface="+mn-cs"/>
            </a:endParaRPr>
          </a:p>
          <a:p>
            <a:pPr algn="just" eaLnBrk="1" fontAlgn="auto" hangingPunct="1">
              <a:spcAft>
                <a:spcPts val="0"/>
              </a:spcAft>
              <a:buFont typeface="Arial"/>
              <a:buBlip>
                <a:blip r:embed="rId2"/>
              </a:buBlip>
              <a:defRPr/>
            </a:pPr>
            <a:endParaRPr lang="el-GR" dirty="0" smtClean="0">
              <a:ea typeface="+mn-ea"/>
              <a:cs typeface="+mn-cs"/>
            </a:endParaRPr>
          </a:p>
          <a:p>
            <a:pPr algn="just" eaLnBrk="1" fontAlgn="auto" hangingPunct="1">
              <a:spcAft>
                <a:spcPts val="0"/>
              </a:spcAft>
              <a:buFont typeface="Arial"/>
              <a:buBlip>
                <a:blip r:embed="rId2"/>
              </a:buBlip>
              <a:defRPr/>
            </a:pPr>
            <a:r>
              <a:rPr lang="el-GR" i="1" dirty="0" smtClean="0">
                <a:ea typeface="+mn-ea"/>
                <a:cs typeface="+mn-cs"/>
              </a:rPr>
              <a:t>Provided that this paragraph shall not apply to a refugee falling under section a (1) of this article who is able to invoke compelling reasons arising out of previous persecution for refusing to return to the country </a:t>
            </a:r>
            <a:r>
              <a:rPr lang="el-GR" i="1" dirty="0" err="1" smtClean="0">
                <a:ea typeface="+mn-ea"/>
                <a:cs typeface="+mn-cs"/>
              </a:rPr>
              <a:t>of</a:t>
            </a:r>
            <a:r>
              <a:rPr lang="el-GR" i="1" dirty="0" smtClean="0">
                <a:ea typeface="+mn-ea"/>
                <a:cs typeface="+mn-cs"/>
              </a:rPr>
              <a:t> </a:t>
            </a:r>
            <a:r>
              <a:rPr lang="el-GR" i="1" dirty="0" err="1" smtClean="0">
                <a:ea typeface="+mn-ea"/>
                <a:cs typeface="+mn-cs"/>
              </a:rPr>
              <a:t>his</a:t>
            </a:r>
            <a:r>
              <a:rPr lang="en-US" i="1" dirty="0" smtClean="0">
                <a:ea typeface="+mn-ea"/>
                <a:cs typeface="+mn-cs"/>
              </a:rPr>
              <a:t>/her</a:t>
            </a:r>
            <a:r>
              <a:rPr lang="el-GR" i="1" dirty="0" smtClean="0">
                <a:ea typeface="+mn-ea"/>
                <a:cs typeface="+mn-cs"/>
              </a:rPr>
              <a:t> former habitual </a:t>
            </a:r>
            <a:r>
              <a:rPr lang="el-GR" i="1" dirty="0" err="1" smtClean="0">
                <a:ea typeface="+mn-ea"/>
                <a:cs typeface="+mn-cs"/>
              </a:rPr>
              <a:t>residence</a:t>
            </a:r>
            <a:r>
              <a:rPr lang="el-GR" i="1" dirty="0" smtClean="0">
                <a:ea typeface="+mn-ea"/>
                <a:cs typeface="+mn-cs"/>
              </a:rPr>
              <a:t>.</a:t>
            </a:r>
          </a:p>
          <a:p>
            <a:pPr algn="just" eaLnBrk="1" fontAlgn="auto" hangingPunct="1">
              <a:spcAft>
                <a:spcPts val="0"/>
              </a:spcAft>
              <a:buFont typeface="Arial"/>
              <a:buBlip>
                <a:blip r:embed="rId2"/>
              </a:buBlip>
              <a:defRPr/>
            </a:pPr>
            <a:endParaRPr lang="en-US" i="1" dirty="0" smtClean="0">
              <a:ea typeface="+mn-ea"/>
              <a:cs typeface="+mn-cs"/>
            </a:endParaRPr>
          </a:p>
          <a:p>
            <a:pPr algn="just" eaLnBrk="1" fontAlgn="auto" hangingPunct="1">
              <a:spcAft>
                <a:spcPts val="0"/>
              </a:spcAft>
              <a:buFont typeface="Arial"/>
              <a:buBlip>
                <a:blip r:embed="rId2"/>
              </a:buBlip>
              <a:defRPr/>
            </a:pPr>
            <a:r>
              <a:rPr lang="en-US" i="1" dirty="0" smtClean="0">
                <a:ea typeface="+mn-ea"/>
                <a:cs typeface="+mn-cs"/>
              </a:rPr>
              <a:t>In the case of stateless persons the New York Convention of 28 September on the legal status of stateless persons is applicable. </a:t>
            </a:r>
            <a:r>
              <a:rPr lang="el-GR" dirty="0" smtClean="0">
                <a:ea typeface="+mn-ea"/>
                <a:cs typeface="+mn-cs"/>
              </a:rPr>
              <a:t> </a:t>
            </a:r>
          </a:p>
          <a:p>
            <a:pPr eaLnBrk="1" fontAlgn="auto" hangingPunct="1">
              <a:spcAft>
                <a:spcPts val="0"/>
              </a:spcAft>
              <a:buFont typeface="Arial"/>
              <a:buBlip>
                <a:blip r:embed="rId2"/>
              </a:buBlip>
              <a:defRPr/>
            </a:pPr>
            <a:endParaRPr lang="en-US" dirty="0">
              <a:ea typeface="+mn-ea"/>
              <a:cs typeface="+mn-cs"/>
            </a:endParaRPr>
          </a:p>
        </p:txBody>
      </p:sp>
      <p:pic>
        <p:nvPicPr>
          <p:cNvPr id="57346" name="4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685800" y="457200"/>
            <a:ext cx="7315200" cy="1143000"/>
          </a:xfrm>
        </p:spPr>
        <p:txBody>
          <a:bodyPr/>
          <a:lstStyle/>
          <a:p>
            <a:pPr eaLnBrk="1" hangingPunct="1"/>
            <a:r>
              <a:rPr lang="en-US" sz="2000" b="1" dirty="0"/>
              <a:t>E</a:t>
            </a:r>
            <a:r>
              <a:rPr lang="en-US" sz="2000" b="1" dirty="0" smtClean="0"/>
              <a:t>. </a:t>
            </a:r>
            <a:r>
              <a:rPr lang="el-GR" sz="2000" b="1" dirty="0" smtClean="0"/>
              <a:t>EXCLUSION </a:t>
            </a:r>
            <a:r>
              <a:rPr lang="en-US" sz="2000" b="1" dirty="0" smtClean="0"/>
              <a:t>  </a:t>
            </a:r>
            <a:r>
              <a:rPr lang="el-GR" sz="2000" b="1" dirty="0" smtClean="0"/>
              <a:t>CLAUSES </a:t>
            </a:r>
            <a:endParaRPr lang="en-US" sz="2000" dirty="0" smtClean="0"/>
          </a:p>
        </p:txBody>
      </p:sp>
      <p:sp>
        <p:nvSpPr>
          <p:cNvPr id="3" name="Content Placeholder 2"/>
          <p:cNvSpPr>
            <a:spLocks noGrp="1"/>
          </p:cNvSpPr>
          <p:nvPr>
            <p:ph idx="1"/>
          </p:nvPr>
        </p:nvSpPr>
        <p:spPr>
          <a:xfrm>
            <a:off x="457200" y="1600200"/>
            <a:ext cx="7886700" cy="1647825"/>
          </a:xfrm>
        </p:spPr>
        <p:txBody>
          <a:bodyPr rtlCol="0">
            <a:normAutofit/>
          </a:bodyPr>
          <a:lstStyle/>
          <a:p>
            <a:pPr marL="0" indent="0" algn="just" eaLnBrk="1" fontAlgn="auto" hangingPunct="1">
              <a:spcAft>
                <a:spcPts val="0"/>
              </a:spcAft>
              <a:buFont typeface="Arial"/>
              <a:buNone/>
              <a:defRPr/>
            </a:pPr>
            <a:r>
              <a:rPr lang="el-GR" sz="1600" dirty="0" smtClean="0">
                <a:ea typeface="+mn-ea"/>
                <a:cs typeface="+mn-cs"/>
              </a:rPr>
              <a:t>The 1951 Convention, in sections d, e and F of article 1, contains provisions whereby persons otherwise having the characteristics of refugees, </a:t>
            </a:r>
            <a:r>
              <a:rPr lang="el-GR" sz="1600" dirty="0" err="1" smtClean="0">
                <a:ea typeface="+mn-ea"/>
                <a:cs typeface="+mn-cs"/>
              </a:rPr>
              <a:t>as</a:t>
            </a:r>
            <a:r>
              <a:rPr lang="el-GR" sz="1600" dirty="0" smtClean="0">
                <a:ea typeface="+mn-ea"/>
                <a:cs typeface="+mn-cs"/>
              </a:rPr>
              <a:t> </a:t>
            </a:r>
            <a:r>
              <a:rPr lang="el-GR" sz="1600" dirty="0" err="1" smtClean="0">
                <a:ea typeface="+mn-ea"/>
                <a:cs typeface="+mn-cs"/>
              </a:rPr>
              <a:t>defined</a:t>
            </a:r>
            <a:r>
              <a:rPr lang="el-GR" sz="1600" dirty="0" smtClean="0">
                <a:ea typeface="+mn-ea"/>
                <a:cs typeface="+mn-cs"/>
              </a:rPr>
              <a:t> in Article 1, section a, are excluded from refugee status. </a:t>
            </a:r>
            <a:endParaRPr lang="en-US" sz="1600" b="1" dirty="0" smtClean="0">
              <a:ea typeface="+mn-ea"/>
              <a:cs typeface="+mn-cs"/>
            </a:endParaRPr>
          </a:p>
          <a:p>
            <a:pPr algn="just" eaLnBrk="1" fontAlgn="auto" hangingPunct="1">
              <a:spcAft>
                <a:spcPts val="0"/>
              </a:spcAft>
              <a:buFont typeface="Arial"/>
              <a:buNone/>
              <a:defRPr/>
            </a:pPr>
            <a:endParaRPr lang="en-US" sz="1600" b="1" dirty="0" smtClean="0">
              <a:ea typeface="+mn-ea"/>
              <a:cs typeface="+mn-cs"/>
            </a:endParaRPr>
          </a:p>
          <a:p>
            <a:pPr algn="just" eaLnBrk="1" fontAlgn="auto" hangingPunct="1">
              <a:spcAft>
                <a:spcPts val="0"/>
              </a:spcAft>
              <a:buFont typeface="Arial"/>
              <a:buNone/>
              <a:defRPr/>
            </a:pPr>
            <a:r>
              <a:rPr lang="en-US" sz="1600" b="1" dirty="0" smtClean="0">
                <a:solidFill>
                  <a:srgbClr val="0070C0"/>
                </a:solidFill>
                <a:ea typeface="+mn-ea"/>
                <a:cs typeface="+mn-cs"/>
              </a:rPr>
              <a:t>S</a:t>
            </a:r>
            <a:r>
              <a:rPr lang="el-GR" sz="1600" b="1" dirty="0" err="1" smtClean="0">
                <a:solidFill>
                  <a:srgbClr val="0070C0"/>
                </a:solidFill>
                <a:ea typeface="+mn-ea"/>
                <a:cs typeface="+mn-cs"/>
              </a:rPr>
              <a:t>uch</a:t>
            </a:r>
            <a:r>
              <a:rPr lang="el-GR" sz="1600" b="1" dirty="0" smtClean="0">
                <a:solidFill>
                  <a:srgbClr val="0070C0"/>
                </a:solidFill>
                <a:ea typeface="+mn-ea"/>
                <a:cs typeface="+mn-cs"/>
              </a:rPr>
              <a:t> persons fall into three groups: </a:t>
            </a:r>
            <a:endParaRPr lang="en-US" sz="1600" b="1" dirty="0" smtClean="0">
              <a:solidFill>
                <a:srgbClr val="0070C0"/>
              </a:solidFill>
              <a:ea typeface="+mn-ea"/>
              <a:cs typeface="+mn-cs"/>
            </a:endParaRPr>
          </a:p>
          <a:p>
            <a:pPr eaLnBrk="1" fontAlgn="auto" hangingPunct="1">
              <a:spcAft>
                <a:spcPts val="0"/>
              </a:spcAft>
              <a:buFont typeface="Arial"/>
              <a:buChar char="•"/>
              <a:defRPr/>
            </a:pPr>
            <a:endParaRPr lang="en-US" sz="1600" dirty="0">
              <a:ea typeface="+mn-ea"/>
              <a:cs typeface="+mn-cs"/>
            </a:endParaRPr>
          </a:p>
        </p:txBody>
      </p:sp>
      <p:pic>
        <p:nvPicPr>
          <p:cNvPr id="58371" name="3 - Εικόνα" descr="Εικόνα2.png"/>
          <p:cNvPicPr>
            <a:picLocks noChangeAspect="1"/>
          </p:cNvPicPr>
          <p:nvPr/>
        </p:nvPicPr>
        <p:blipFill>
          <a:blip r:embed="rId2"/>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457200" y="590550"/>
            <a:ext cx="7934325" cy="1284288"/>
          </a:xfrm>
        </p:spPr>
        <p:txBody>
          <a:bodyPr/>
          <a:lstStyle/>
          <a:p>
            <a:pPr algn="just" eaLnBrk="1" hangingPunct="1"/>
            <a:r>
              <a:rPr lang="en-US" sz="1600" b="1" dirty="0" smtClean="0">
                <a:solidFill>
                  <a:srgbClr val="0070C0"/>
                </a:solidFill>
              </a:rPr>
              <a:t>1. </a:t>
            </a:r>
            <a:r>
              <a:rPr lang="el-GR" sz="1600" b="1" dirty="0" smtClean="0">
                <a:solidFill>
                  <a:srgbClr val="0070C0"/>
                </a:solidFill>
              </a:rPr>
              <a:t>The first group:</a:t>
            </a:r>
            <a:r>
              <a:rPr lang="el-GR" sz="1600" dirty="0" smtClean="0">
                <a:solidFill>
                  <a:srgbClr val="0070C0"/>
                </a:solidFill>
              </a:rPr>
              <a:t> </a:t>
            </a:r>
            <a:r>
              <a:rPr lang="el-GR" sz="1600" dirty="0" smtClean="0"/>
              <a:t>(Article 1 </a:t>
            </a:r>
            <a:r>
              <a:rPr lang="en-US" sz="1600" dirty="0" smtClean="0"/>
              <a:t>d</a:t>
            </a:r>
            <a:r>
              <a:rPr lang="el-GR" sz="1600" dirty="0" smtClean="0"/>
              <a:t>) consists of persons already receiving United Nations protection or assistance; It means protection from organs or agencies of the </a:t>
            </a:r>
            <a:r>
              <a:rPr lang="en-US" sz="1600" dirty="0" smtClean="0"/>
              <a:t>U</a:t>
            </a:r>
            <a:r>
              <a:rPr lang="el-GR" sz="1600" dirty="0" err="1" smtClean="0"/>
              <a:t>nited</a:t>
            </a:r>
            <a:r>
              <a:rPr lang="el-GR" sz="1600" dirty="0" smtClean="0"/>
              <a:t> </a:t>
            </a:r>
            <a:r>
              <a:rPr lang="en-US" sz="1600" dirty="0" smtClean="0"/>
              <a:t>Na</a:t>
            </a:r>
            <a:r>
              <a:rPr lang="el-GR" sz="1600" dirty="0" err="1" smtClean="0"/>
              <a:t>tions</a:t>
            </a:r>
            <a:endParaRPr lang="en-US" sz="1600" dirty="0" smtClean="0"/>
          </a:p>
        </p:txBody>
      </p:sp>
      <p:sp>
        <p:nvSpPr>
          <p:cNvPr id="3" name="Content Placeholder 2"/>
          <p:cNvSpPr>
            <a:spLocks noGrp="1"/>
          </p:cNvSpPr>
          <p:nvPr>
            <p:ph idx="1"/>
          </p:nvPr>
        </p:nvSpPr>
        <p:spPr>
          <a:xfrm>
            <a:off x="457200" y="1600200"/>
            <a:ext cx="7762875" cy="2828925"/>
          </a:xfrm>
        </p:spPr>
        <p:txBody>
          <a:bodyPr>
            <a:normAutofit/>
          </a:bodyPr>
          <a:lstStyle/>
          <a:p>
            <a:pPr marL="0" indent="0" algn="just" eaLnBrk="1" hangingPunct="1">
              <a:buFont typeface="Arial" pitchFamily="34" charset="0"/>
              <a:buNone/>
            </a:pPr>
            <a:r>
              <a:rPr lang="en-US" sz="1600" i="1" dirty="0" smtClean="0"/>
              <a:t> According to art.1 d of the Convention: </a:t>
            </a:r>
          </a:p>
          <a:p>
            <a:pPr marL="0" indent="0" algn="just" eaLnBrk="1" hangingPunct="1">
              <a:buFont typeface="Arial" pitchFamily="34" charset="0"/>
              <a:buNone/>
            </a:pPr>
            <a:endParaRPr lang="en-US" sz="1600" i="1" dirty="0" smtClean="0"/>
          </a:p>
          <a:p>
            <a:pPr marL="0" indent="0" algn="just" eaLnBrk="1" hangingPunct="1">
              <a:buFont typeface="Arial" pitchFamily="34" charset="0"/>
              <a:buBlip>
                <a:blip r:embed="rId2"/>
              </a:buBlip>
            </a:pPr>
            <a:r>
              <a:rPr lang="en-US" altLang="en-US" sz="1600" i="1" dirty="0" smtClean="0"/>
              <a:t>“</a:t>
            </a:r>
            <a:r>
              <a:rPr lang="el-GR" altLang="ja-JP" sz="1600" i="1" dirty="0" err="1" smtClean="0"/>
              <a:t>This</a:t>
            </a:r>
            <a:r>
              <a:rPr lang="el-GR" altLang="ja-JP" sz="1600" i="1" dirty="0" smtClean="0"/>
              <a:t> </a:t>
            </a:r>
            <a:r>
              <a:rPr lang="el-GR" altLang="ja-JP" sz="1600" i="1" dirty="0" err="1" smtClean="0"/>
              <a:t>Convention</a:t>
            </a:r>
            <a:r>
              <a:rPr lang="el-GR" altLang="ja-JP" sz="1600" i="1" dirty="0" smtClean="0"/>
              <a:t> </a:t>
            </a:r>
            <a:r>
              <a:rPr lang="el-GR" altLang="ja-JP" sz="1600" i="1" dirty="0" err="1" smtClean="0"/>
              <a:t>shall</a:t>
            </a:r>
            <a:r>
              <a:rPr lang="el-GR" altLang="ja-JP" sz="1600" i="1" dirty="0" smtClean="0"/>
              <a:t> </a:t>
            </a:r>
            <a:r>
              <a:rPr lang="el-GR" altLang="ja-JP" sz="1600" i="1" dirty="0" err="1" smtClean="0"/>
              <a:t>not</a:t>
            </a:r>
            <a:r>
              <a:rPr lang="el-GR" altLang="ja-JP" sz="1600" i="1" dirty="0" smtClean="0"/>
              <a:t> </a:t>
            </a:r>
            <a:r>
              <a:rPr lang="el-GR" altLang="ja-JP" sz="1600" i="1" dirty="0" err="1" smtClean="0"/>
              <a:t>apply</a:t>
            </a:r>
            <a:r>
              <a:rPr lang="el-GR" altLang="ja-JP" sz="1600" i="1" dirty="0" smtClean="0"/>
              <a:t> </a:t>
            </a:r>
            <a:r>
              <a:rPr lang="el-GR" altLang="ja-JP" sz="1600" i="1" dirty="0" err="1" smtClean="0"/>
              <a:t>to</a:t>
            </a:r>
            <a:r>
              <a:rPr lang="el-GR" altLang="ja-JP" sz="1600" i="1" dirty="0" smtClean="0"/>
              <a:t> </a:t>
            </a:r>
            <a:r>
              <a:rPr lang="el-GR" altLang="ja-JP" sz="1600" i="1" dirty="0" err="1" smtClean="0"/>
              <a:t>persons</a:t>
            </a:r>
            <a:r>
              <a:rPr lang="el-GR" altLang="ja-JP" sz="1600" i="1" dirty="0" smtClean="0"/>
              <a:t> </a:t>
            </a:r>
            <a:r>
              <a:rPr lang="el-GR" altLang="ja-JP" sz="1600" i="1" dirty="0" err="1" smtClean="0"/>
              <a:t>who</a:t>
            </a:r>
            <a:r>
              <a:rPr lang="el-GR" altLang="ja-JP" sz="1600" i="1" dirty="0" smtClean="0"/>
              <a:t> </a:t>
            </a:r>
            <a:r>
              <a:rPr lang="el-GR" altLang="ja-JP" sz="1600" i="1" dirty="0" err="1" smtClean="0"/>
              <a:t>are</a:t>
            </a:r>
            <a:r>
              <a:rPr lang="el-GR" altLang="ja-JP" sz="1600" i="1" dirty="0" smtClean="0"/>
              <a:t> </a:t>
            </a:r>
            <a:r>
              <a:rPr lang="el-GR" altLang="ja-JP" sz="1600" i="1" dirty="0" err="1" smtClean="0"/>
              <a:t>at</a:t>
            </a:r>
            <a:r>
              <a:rPr lang="el-GR" altLang="ja-JP" sz="1600" i="1" dirty="0" smtClean="0"/>
              <a:t> </a:t>
            </a:r>
            <a:r>
              <a:rPr lang="el-GR" altLang="ja-JP" sz="1600" i="1" dirty="0" err="1" smtClean="0"/>
              <a:t>present</a:t>
            </a:r>
            <a:r>
              <a:rPr lang="el-GR" altLang="ja-JP" sz="1600" i="1" dirty="0" smtClean="0"/>
              <a:t> </a:t>
            </a:r>
            <a:r>
              <a:rPr lang="el-GR" altLang="ja-JP" sz="1600" i="1" dirty="0" err="1" smtClean="0"/>
              <a:t>receiving</a:t>
            </a:r>
            <a:r>
              <a:rPr lang="el-GR" altLang="ja-JP" sz="1600" i="1" dirty="0" smtClean="0"/>
              <a:t> </a:t>
            </a:r>
            <a:r>
              <a:rPr lang="el-GR" altLang="ja-JP" sz="1600" i="1" dirty="0" err="1" smtClean="0"/>
              <a:t>from</a:t>
            </a:r>
            <a:r>
              <a:rPr lang="el-GR" altLang="ja-JP" sz="1600" i="1" dirty="0" smtClean="0"/>
              <a:t> </a:t>
            </a:r>
            <a:r>
              <a:rPr lang="el-GR" altLang="ja-JP" sz="1600" i="1" dirty="0" err="1" smtClean="0"/>
              <a:t>organs</a:t>
            </a:r>
            <a:r>
              <a:rPr lang="el-GR" altLang="ja-JP" sz="1600" i="1" dirty="0" smtClean="0"/>
              <a:t> </a:t>
            </a:r>
            <a:r>
              <a:rPr lang="el-GR" altLang="ja-JP" sz="1600" i="1" dirty="0" err="1" smtClean="0"/>
              <a:t>or</a:t>
            </a:r>
            <a:r>
              <a:rPr lang="el-GR" altLang="ja-JP" sz="1600" i="1" dirty="0" smtClean="0"/>
              <a:t> </a:t>
            </a:r>
            <a:r>
              <a:rPr lang="el-GR" altLang="ja-JP" sz="1600" i="1" dirty="0" err="1" smtClean="0"/>
              <a:t>agencies</a:t>
            </a:r>
            <a:r>
              <a:rPr lang="el-GR" altLang="ja-JP" sz="1600" i="1" dirty="0" smtClean="0"/>
              <a:t> </a:t>
            </a:r>
            <a:r>
              <a:rPr lang="el-GR" altLang="ja-JP" sz="1600" i="1" dirty="0" err="1" smtClean="0"/>
              <a:t>of</a:t>
            </a:r>
            <a:r>
              <a:rPr lang="el-GR" altLang="ja-JP" sz="1600" i="1" dirty="0" smtClean="0"/>
              <a:t> </a:t>
            </a:r>
            <a:r>
              <a:rPr lang="el-GR" altLang="ja-JP" sz="1600" i="1" dirty="0" err="1" smtClean="0"/>
              <a:t>the</a:t>
            </a:r>
            <a:r>
              <a:rPr lang="el-GR" altLang="ja-JP" sz="1600" i="1" dirty="0" smtClean="0"/>
              <a:t> </a:t>
            </a:r>
            <a:r>
              <a:rPr lang="en-US" altLang="ja-JP" sz="1600" i="1" dirty="0" err="1" smtClean="0"/>
              <a:t>U</a:t>
            </a:r>
            <a:r>
              <a:rPr lang="el-GR" altLang="ja-JP" sz="1600" i="1" dirty="0" err="1" smtClean="0"/>
              <a:t>nited</a:t>
            </a:r>
            <a:r>
              <a:rPr lang="el-GR" altLang="ja-JP" sz="1600" i="1" dirty="0" smtClean="0"/>
              <a:t> </a:t>
            </a:r>
            <a:r>
              <a:rPr lang="en-US" altLang="ja-JP" sz="1600" i="1" dirty="0" err="1" smtClean="0"/>
              <a:t>N</a:t>
            </a:r>
            <a:r>
              <a:rPr lang="el-GR" altLang="ja-JP" sz="1600" i="1" dirty="0" err="1" smtClean="0"/>
              <a:t>ations</a:t>
            </a:r>
            <a:r>
              <a:rPr lang="el-GR" altLang="ja-JP" sz="1600" i="1" dirty="0" smtClean="0"/>
              <a:t> </a:t>
            </a:r>
            <a:r>
              <a:rPr lang="el-GR" altLang="ja-JP" sz="1600" i="1" dirty="0" err="1" smtClean="0"/>
              <a:t>other</a:t>
            </a:r>
            <a:r>
              <a:rPr lang="el-GR" altLang="ja-JP" sz="1600" i="1" dirty="0" smtClean="0"/>
              <a:t> </a:t>
            </a:r>
            <a:r>
              <a:rPr lang="el-GR" altLang="ja-JP" sz="1600" i="1" dirty="0" err="1" smtClean="0"/>
              <a:t>than</a:t>
            </a:r>
            <a:r>
              <a:rPr lang="el-GR" altLang="ja-JP" sz="1600" i="1" dirty="0" smtClean="0"/>
              <a:t> </a:t>
            </a:r>
            <a:r>
              <a:rPr lang="el-GR" altLang="ja-JP" sz="1600" i="1" dirty="0" err="1" smtClean="0"/>
              <a:t>the</a:t>
            </a:r>
            <a:r>
              <a:rPr lang="el-GR" altLang="ja-JP" sz="1600" i="1" dirty="0" smtClean="0"/>
              <a:t> </a:t>
            </a:r>
            <a:r>
              <a:rPr lang="en-US" altLang="ja-JP" sz="1600" i="1" dirty="0" err="1" smtClean="0"/>
              <a:t>U</a:t>
            </a:r>
            <a:r>
              <a:rPr lang="el-GR" altLang="ja-JP" sz="1600" i="1" dirty="0" err="1" smtClean="0"/>
              <a:t>nited</a:t>
            </a:r>
            <a:r>
              <a:rPr lang="el-GR" altLang="ja-JP" sz="1600" i="1" dirty="0" smtClean="0"/>
              <a:t> </a:t>
            </a:r>
            <a:r>
              <a:rPr lang="en-US" altLang="ja-JP" sz="1600" i="1" dirty="0" err="1" smtClean="0"/>
              <a:t>N</a:t>
            </a:r>
            <a:r>
              <a:rPr lang="el-GR" altLang="ja-JP" sz="1600" i="1" dirty="0" err="1" smtClean="0"/>
              <a:t>ations</a:t>
            </a:r>
            <a:r>
              <a:rPr lang="el-GR" altLang="ja-JP" sz="1600" i="1" dirty="0" smtClean="0"/>
              <a:t> </a:t>
            </a:r>
            <a:r>
              <a:rPr lang="el-GR" altLang="ja-JP" sz="1600" i="1" dirty="0" err="1" smtClean="0"/>
              <a:t>High</a:t>
            </a:r>
            <a:r>
              <a:rPr lang="el-GR" altLang="ja-JP" sz="1600" i="1" dirty="0" smtClean="0"/>
              <a:t> </a:t>
            </a:r>
            <a:r>
              <a:rPr lang="el-GR" altLang="ja-JP" sz="1600" i="1" dirty="0" err="1" smtClean="0"/>
              <a:t>Commissioner</a:t>
            </a:r>
            <a:r>
              <a:rPr lang="el-GR" altLang="ja-JP" sz="1600" i="1" dirty="0" smtClean="0"/>
              <a:t> </a:t>
            </a:r>
            <a:r>
              <a:rPr lang="el-GR" altLang="ja-JP" sz="1600" i="1" dirty="0" err="1" smtClean="0"/>
              <a:t>for</a:t>
            </a:r>
            <a:r>
              <a:rPr lang="el-GR" altLang="ja-JP" sz="1600" i="1" dirty="0" smtClean="0"/>
              <a:t> </a:t>
            </a:r>
            <a:r>
              <a:rPr lang="el-GR" altLang="ja-JP" sz="1600" i="1" dirty="0" err="1" smtClean="0"/>
              <a:t>Refugees</a:t>
            </a:r>
            <a:r>
              <a:rPr lang="el-GR" altLang="ja-JP" sz="1600" i="1" dirty="0" smtClean="0"/>
              <a:t> </a:t>
            </a:r>
            <a:r>
              <a:rPr lang="el-GR" altLang="ja-JP" sz="1600" i="1" dirty="0" err="1" smtClean="0"/>
              <a:t>protection</a:t>
            </a:r>
            <a:r>
              <a:rPr lang="el-GR" altLang="ja-JP" sz="1600" i="1" dirty="0" smtClean="0"/>
              <a:t> </a:t>
            </a:r>
            <a:r>
              <a:rPr lang="el-GR" altLang="ja-JP" sz="1600" i="1" dirty="0" err="1" smtClean="0"/>
              <a:t>or</a:t>
            </a:r>
            <a:r>
              <a:rPr lang="el-GR" altLang="ja-JP" sz="1600" i="1" dirty="0" smtClean="0"/>
              <a:t> </a:t>
            </a:r>
            <a:r>
              <a:rPr lang="el-GR" altLang="ja-JP" sz="1600" i="1" dirty="0" err="1" smtClean="0"/>
              <a:t>assistance</a:t>
            </a:r>
            <a:r>
              <a:rPr lang="el-GR" altLang="ja-JP" sz="1600" i="1" dirty="0" smtClean="0"/>
              <a:t>. </a:t>
            </a:r>
            <a:endParaRPr lang="en-US" altLang="ja-JP" sz="1600" i="1" dirty="0" smtClean="0"/>
          </a:p>
          <a:p>
            <a:pPr marL="0" indent="0" algn="just" eaLnBrk="1" hangingPunct="1">
              <a:buFont typeface="Arial" pitchFamily="34" charset="0"/>
              <a:buNone/>
            </a:pPr>
            <a:endParaRPr lang="el-GR" sz="1600" dirty="0" smtClean="0"/>
          </a:p>
          <a:p>
            <a:pPr marL="0" indent="0" algn="just" eaLnBrk="1" hangingPunct="1">
              <a:buFont typeface="Arial" pitchFamily="34" charset="0"/>
              <a:buBlip>
                <a:blip r:embed="rId2"/>
              </a:buBlip>
            </a:pPr>
            <a:r>
              <a:rPr lang="el-GR" sz="1600" i="1" dirty="0" err="1" smtClean="0"/>
              <a:t>When</a:t>
            </a:r>
            <a:r>
              <a:rPr lang="el-GR" sz="1600" i="1" dirty="0" smtClean="0"/>
              <a:t> </a:t>
            </a:r>
            <a:r>
              <a:rPr lang="el-GR" sz="1600" i="1" dirty="0" err="1" smtClean="0"/>
              <a:t>such</a:t>
            </a:r>
            <a:r>
              <a:rPr lang="el-GR" sz="1600" i="1" dirty="0" smtClean="0"/>
              <a:t> </a:t>
            </a:r>
            <a:r>
              <a:rPr lang="el-GR" sz="1600" i="1" dirty="0" err="1" smtClean="0"/>
              <a:t>protection</a:t>
            </a:r>
            <a:r>
              <a:rPr lang="el-GR" sz="1600" i="1" dirty="0" smtClean="0"/>
              <a:t> </a:t>
            </a:r>
            <a:r>
              <a:rPr lang="el-GR" sz="1600" i="1" dirty="0" err="1" smtClean="0"/>
              <a:t>or</a:t>
            </a:r>
            <a:r>
              <a:rPr lang="el-GR" sz="1600" i="1" dirty="0" smtClean="0"/>
              <a:t> </a:t>
            </a:r>
            <a:r>
              <a:rPr lang="el-GR" sz="1600" i="1" dirty="0" err="1" smtClean="0"/>
              <a:t>assistance</a:t>
            </a:r>
            <a:r>
              <a:rPr lang="el-GR" sz="1600" i="1" dirty="0" smtClean="0"/>
              <a:t> </a:t>
            </a:r>
            <a:r>
              <a:rPr lang="el-GR" sz="1600" i="1" dirty="0" err="1" smtClean="0"/>
              <a:t>has</a:t>
            </a:r>
            <a:r>
              <a:rPr lang="el-GR" sz="1600" i="1" dirty="0" smtClean="0"/>
              <a:t> </a:t>
            </a:r>
            <a:r>
              <a:rPr lang="el-GR" sz="1600" i="1" dirty="0" err="1" smtClean="0"/>
              <a:t>ceased</a:t>
            </a:r>
            <a:r>
              <a:rPr lang="el-GR" sz="1600" i="1" dirty="0" smtClean="0"/>
              <a:t> </a:t>
            </a:r>
            <a:r>
              <a:rPr lang="el-GR" sz="1600" i="1" dirty="0" err="1" smtClean="0"/>
              <a:t>for</a:t>
            </a:r>
            <a:r>
              <a:rPr lang="el-GR" sz="1600" i="1" dirty="0" smtClean="0"/>
              <a:t> </a:t>
            </a:r>
            <a:r>
              <a:rPr lang="el-GR" sz="1600" i="1" dirty="0" err="1" smtClean="0"/>
              <a:t>any</a:t>
            </a:r>
            <a:r>
              <a:rPr lang="el-GR" sz="1600" i="1" dirty="0" smtClean="0"/>
              <a:t> </a:t>
            </a:r>
            <a:r>
              <a:rPr lang="el-GR" sz="1600" i="1" dirty="0" err="1" smtClean="0"/>
              <a:t>reason</a:t>
            </a:r>
            <a:r>
              <a:rPr lang="el-GR" sz="1600" i="1" dirty="0" smtClean="0"/>
              <a:t>, </a:t>
            </a:r>
            <a:r>
              <a:rPr lang="el-GR" sz="1600" i="1" dirty="0" err="1" smtClean="0"/>
              <a:t>without</a:t>
            </a:r>
            <a:r>
              <a:rPr lang="el-GR" sz="1600" i="1" dirty="0" smtClean="0"/>
              <a:t> </a:t>
            </a:r>
            <a:r>
              <a:rPr lang="el-GR" sz="1600" i="1" dirty="0" err="1" smtClean="0"/>
              <a:t>the</a:t>
            </a:r>
            <a:r>
              <a:rPr lang="el-GR" sz="1600" i="1" dirty="0" smtClean="0"/>
              <a:t> </a:t>
            </a:r>
            <a:r>
              <a:rPr lang="el-GR" sz="1600" i="1" dirty="0" err="1" smtClean="0"/>
              <a:t>position</a:t>
            </a:r>
            <a:r>
              <a:rPr lang="el-GR" sz="1600" i="1" dirty="0" smtClean="0"/>
              <a:t> </a:t>
            </a:r>
            <a:r>
              <a:rPr lang="el-GR" sz="1600" i="1" dirty="0" err="1" smtClean="0"/>
              <a:t>of</a:t>
            </a:r>
            <a:r>
              <a:rPr lang="el-GR" sz="1600" i="1" dirty="0" smtClean="0"/>
              <a:t> </a:t>
            </a:r>
            <a:r>
              <a:rPr lang="el-GR" sz="1600" i="1" dirty="0" err="1" smtClean="0"/>
              <a:t>such</a:t>
            </a:r>
            <a:r>
              <a:rPr lang="el-GR" sz="1600" i="1" dirty="0" smtClean="0"/>
              <a:t> </a:t>
            </a:r>
            <a:r>
              <a:rPr lang="el-GR" sz="1600" i="1" dirty="0" err="1" smtClean="0"/>
              <a:t>persons</a:t>
            </a:r>
            <a:r>
              <a:rPr lang="el-GR" sz="1600" i="1" dirty="0" smtClean="0"/>
              <a:t> </a:t>
            </a:r>
            <a:r>
              <a:rPr lang="el-GR" sz="1600" i="1" dirty="0" err="1" smtClean="0"/>
              <a:t>being</a:t>
            </a:r>
            <a:r>
              <a:rPr lang="el-GR" sz="1600" i="1" dirty="0" smtClean="0"/>
              <a:t> </a:t>
            </a:r>
            <a:r>
              <a:rPr lang="el-GR" sz="1600" i="1" dirty="0" err="1" smtClean="0"/>
              <a:t>definitively</a:t>
            </a:r>
            <a:r>
              <a:rPr lang="el-GR" sz="1600" i="1" dirty="0" smtClean="0"/>
              <a:t> </a:t>
            </a:r>
            <a:r>
              <a:rPr lang="el-GR" sz="1600" i="1" dirty="0" err="1" smtClean="0"/>
              <a:t>settled</a:t>
            </a:r>
            <a:r>
              <a:rPr lang="el-GR" sz="1600" i="1" dirty="0" smtClean="0"/>
              <a:t> </a:t>
            </a:r>
            <a:r>
              <a:rPr lang="el-GR" sz="1600" i="1" dirty="0" err="1" smtClean="0"/>
              <a:t>in</a:t>
            </a:r>
            <a:r>
              <a:rPr lang="el-GR" sz="1600" i="1" dirty="0" smtClean="0"/>
              <a:t> </a:t>
            </a:r>
            <a:r>
              <a:rPr lang="el-GR" sz="1600" i="1" dirty="0" err="1" smtClean="0"/>
              <a:t>accordance</a:t>
            </a:r>
            <a:r>
              <a:rPr lang="el-GR" sz="1600" i="1" dirty="0" smtClean="0"/>
              <a:t> </a:t>
            </a:r>
            <a:r>
              <a:rPr lang="el-GR" sz="1600" i="1" dirty="0" err="1" smtClean="0"/>
              <a:t>with</a:t>
            </a:r>
            <a:r>
              <a:rPr lang="el-GR" sz="1600" i="1" dirty="0" smtClean="0"/>
              <a:t> </a:t>
            </a:r>
            <a:r>
              <a:rPr lang="el-GR" sz="1600" i="1" dirty="0" err="1" smtClean="0"/>
              <a:t>the</a:t>
            </a:r>
            <a:r>
              <a:rPr lang="el-GR" sz="1600" i="1" dirty="0" smtClean="0"/>
              <a:t> </a:t>
            </a:r>
            <a:r>
              <a:rPr lang="el-GR" sz="1600" i="1" dirty="0" err="1" smtClean="0"/>
              <a:t>relevant</a:t>
            </a:r>
            <a:r>
              <a:rPr lang="el-GR" sz="1600" i="1" dirty="0" smtClean="0"/>
              <a:t> </a:t>
            </a:r>
            <a:r>
              <a:rPr lang="el-GR" sz="1600" i="1" dirty="0" err="1" smtClean="0"/>
              <a:t>resolutions</a:t>
            </a:r>
            <a:r>
              <a:rPr lang="el-GR" sz="1600" i="1" dirty="0" smtClean="0"/>
              <a:t> </a:t>
            </a:r>
            <a:r>
              <a:rPr lang="el-GR" sz="1600" i="1" dirty="0" err="1" smtClean="0"/>
              <a:t>adopted</a:t>
            </a:r>
            <a:r>
              <a:rPr lang="el-GR" sz="1600" i="1" dirty="0" smtClean="0"/>
              <a:t> </a:t>
            </a:r>
            <a:r>
              <a:rPr lang="el-GR" sz="1600" i="1" dirty="0" err="1" smtClean="0"/>
              <a:t>by</a:t>
            </a:r>
            <a:r>
              <a:rPr lang="el-GR" sz="1600" i="1" dirty="0" smtClean="0"/>
              <a:t> </a:t>
            </a:r>
            <a:r>
              <a:rPr lang="el-GR" sz="1600" i="1" dirty="0" err="1" smtClean="0"/>
              <a:t>the</a:t>
            </a:r>
            <a:r>
              <a:rPr lang="el-GR" sz="1600" i="1" dirty="0" smtClean="0"/>
              <a:t> </a:t>
            </a:r>
            <a:r>
              <a:rPr lang="el-GR" sz="1600" i="1" dirty="0" err="1" smtClean="0"/>
              <a:t>General</a:t>
            </a:r>
            <a:r>
              <a:rPr lang="el-GR" sz="1600" i="1" dirty="0" smtClean="0"/>
              <a:t> </a:t>
            </a:r>
            <a:r>
              <a:rPr lang="en-US" sz="1600" i="1" dirty="0" err="1" smtClean="0"/>
              <a:t>A</a:t>
            </a:r>
            <a:r>
              <a:rPr lang="el-GR" sz="1600" i="1" dirty="0" err="1" smtClean="0"/>
              <a:t>ssembly</a:t>
            </a:r>
            <a:r>
              <a:rPr lang="el-GR" sz="1600" i="1" dirty="0" smtClean="0"/>
              <a:t> </a:t>
            </a:r>
            <a:r>
              <a:rPr lang="el-GR" sz="1600" i="1" dirty="0" err="1" smtClean="0"/>
              <a:t>of</a:t>
            </a:r>
            <a:r>
              <a:rPr lang="el-GR" sz="1600" i="1" dirty="0" smtClean="0"/>
              <a:t> </a:t>
            </a:r>
            <a:r>
              <a:rPr lang="el-GR" sz="1600" i="1" dirty="0" err="1" smtClean="0"/>
              <a:t>the</a:t>
            </a:r>
            <a:r>
              <a:rPr lang="el-GR" sz="1600" i="1" dirty="0" smtClean="0"/>
              <a:t> </a:t>
            </a:r>
            <a:r>
              <a:rPr lang="en-US" sz="1600" i="1" dirty="0" err="1" smtClean="0"/>
              <a:t>U</a:t>
            </a:r>
            <a:r>
              <a:rPr lang="el-GR" sz="1600" i="1" dirty="0" err="1" smtClean="0"/>
              <a:t>nited</a:t>
            </a:r>
            <a:r>
              <a:rPr lang="el-GR" sz="1600" i="1" dirty="0" smtClean="0"/>
              <a:t> </a:t>
            </a:r>
            <a:r>
              <a:rPr lang="en-US" sz="1600" i="1" dirty="0" err="1" smtClean="0"/>
              <a:t>N</a:t>
            </a:r>
            <a:r>
              <a:rPr lang="el-GR" sz="1600" i="1" dirty="0" err="1" smtClean="0"/>
              <a:t>ations</a:t>
            </a:r>
            <a:r>
              <a:rPr lang="el-GR" sz="1600" i="1" dirty="0" smtClean="0"/>
              <a:t>, </a:t>
            </a:r>
            <a:r>
              <a:rPr lang="el-GR" sz="1600" i="1" dirty="0" err="1" smtClean="0"/>
              <a:t>these</a:t>
            </a:r>
            <a:r>
              <a:rPr lang="el-GR" sz="1600" i="1" dirty="0" smtClean="0"/>
              <a:t> </a:t>
            </a:r>
            <a:r>
              <a:rPr lang="el-GR" sz="1600" i="1" dirty="0" err="1" smtClean="0"/>
              <a:t>persons</a:t>
            </a:r>
            <a:r>
              <a:rPr lang="el-GR" sz="1600" i="1" dirty="0" smtClean="0"/>
              <a:t> </a:t>
            </a:r>
            <a:r>
              <a:rPr lang="el-GR" sz="1600" i="1" dirty="0" err="1" smtClean="0"/>
              <a:t>shall</a:t>
            </a:r>
            <a:r>
              <a:rPr lang="el-GR" sz="1600" i="1" dirty="0" smtClean="0"/>
              <a:t> </a:t>
            </a:r>
            <a:r>
              <a:rPr lang="el-GR" sz="1600" i="1" dirty="0" err="1" smtClean="0"/>
              <a:t>ipso</a:t>
            </a:r>
            <a:r>
              <a:rPr lang="el-GR" sz="1600" i="1" dirty="0" smtClean="0"/>
              <a:t> </a:t>
            </a:r>
            <a:r>
              <a:rPr lang="el-GR" sz="1600" i="1" dirty="0" err="1" smtClean="0"/>
              <a:t>facto</a:t>
            </a:r>
            <a:r>
              <a:rPr lang="el-GR" sz="1600" i="1" dirty="0" smtClean="0"/>
              <a:t> </a:t>
            </a:r>
            <a:r>
              <a:rPr lang="el-GR" sz="1600" i="1" dirty="0" err="1" smtClean="0"/>
              <a:t>be</a:t>
            </a:r>
            <a:r>
              <a:rPr lang="el-GR" sz="1600" i="1" dirty="0" smtClean="0"/>
              <a:t> </a:t>
            </a:r>
            <a:r>
              <a:rPr lang="el-GR" sz="1600" i="1" dirty="0" err="1" smtClean="0"/>
              <a:t>entitled</a:t>
            </a:r>
            <a:r>
              <a:rPr lang="el-GR" sz="1600" i="1" dirty="0" smtClean="0"/>
              <a:t> </a:t>
            </a:r>
            <a:r>
              <a:rPr lang="el-GR" sz="1600" i="1" dirty="0" err="1" smtClean="0"/>
              <a:t>to</a:t>
            </a:r>
            <a:r>
              <a:rPr lang="el-GR" sz="1600" i="1" dirty="0" smtClean="0"/>
              <a:t> </a:t>
            </a:r>
            <a:r>
              <a:rPr lang="el-GR" sz="1600" i="1" dirty="0" err="1" smtClean="0"/>
              <a:t>the</a:t>
            </a:r>
            <a:r>
              <a:rPr lang="el-GR" sz="1600" i="1" dirty="0" smtClean="0"/>
              <a:t> </a:t>
            </a:r>
            <a:r>
              <a:rPr lang="el-GR" sz="1600" i="1" dirty="0" err="1" smtClean="0"/>
              <a:t>benefits</a:t>
            </a:r>
            <a:r>
              <a:rPr lang="el-GR" sz="1600" i="1" dirty="0" smtClean="0"/>
              <a:t> </a:t>
            </a:r>
            <a:r>
              <a:rPr lang="el-GR" sz="1600" i="1" dirty="0" err="1" smtClean="0"/>
              <a:t>of</a:t>
            </a:r>
            <a:r>
              <a:rPr lang="el-GR" sz="1600" i="1" dirty="0" smtClean="0"/>
              <a:t> </a:t>
            </a:r>
            <a:r>
              <a:rPr lang="el-GR" sz="1600" i="1" dirty="0" err="1" smtClean="0"/>
              <a:t>this</a:t>
            </a:r>
            <a:r>
              <a:rPr lang="el-GR" sz="1600" i="1" dirty="0" smtClean="0"/>
              <a:t> </a:t>
            </a:r>
            <a:r>
              <a:rPr lang="el-GR" sz="1600" i="1" dirty="0" err="1" smtClean="0"/>
              <a:t>Convention</a:t>
            </a:r>
            <a:r>
              <a:rPr lang="en-US" sz="1600" i="1" dirty="0" smtClean="0"/>
              <a:t>.</a:t>
            </a:r>
            <a:r>
              <a:rPr lang="en-US" altLang="en-US" sz="1600" i="1" dirty="0" smtClean="0"/>
              <a:t>”</a:t>
            </a:r>
            <a:r>
              <a:rPr lang="el-GR" altLang="ja-JP" sz="1600" i="1" dirty="0" smtClean="0"/>
              <a:t> </a:t>
            </a:r>
            <a:endParaRPr lang="el-GR" altLang="ja-JP" sz="1600" dirty="0" smtClean="0"/>
          </a:p>
          <a:p>
            <a:pPr marL="0" indent="0" eaLnBrk="1" hangingPunct="1"/>
            <a:endParaRPr lang="en-US" sz="1600" dirty="0" smtClean="0"/>
          </a:p>
        </p:txBody>
      </p:sp>
      <p:pic>
        <p:nvPicPr>
          <p:cNvPr id="59395" name="3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200150"/>
            <a:ext cx="7791450" cy="2447925"/>
          </a:xfrm>
        </p:spPr>
        <p:txBody>
          <a:bodyPr>
            <a:normAutofit/>
          </a:bodyPr>
          <a:lstStyle/>
          <a:p>
            <a:pPr marL="0" indent="0" algn="just" eaLnBrk="1" hangingPunct="1">
              <a:buFont typeface="Arial" pitchFamily="34" charset="0"/>
              <a:buNone/>
            </a:pPr>
            <a:r>
              <a:rPr lang="en-US" sz="1600" b="1" dirty="0" smtClean="0">
                <a:solidFill>
                  <a:srgbClr val="0070C0"/>
                </a:solidFill>
              </a:rPr>
              <a:t>2. T</a:t>
            </a:r>
            <a:r>
              <a:rPr lang="el-GR" sz="1600" b="1" dirty="0" err="1" smtClean="0">
                <a:solidFill>
                  <a:srgbClr val="0070C0"/>
                </a:solidFill>
              </a:rPr>
              <a:t>he</a:t>
            </a:r>
            <a:r>
              <a:rPr lang="el-GR" sz="1600" b="1" dirty="0" smtClean="0">
                <a:solidFill>
                  <a:srgbClr val="0070C0"/>
                </a:solidFill>
              </a:rPr>
              <a:t> </a:t>
            </a:r>
            <a:r>
              <a:rPr lang="el-GR" sz="1600" b="1" dirty="0" err="1" smtClean="0">
                <a:solidFill>
                  <a:srgbClr val="0070C0"/>
                </a:solidFill>
              </a:rPr>
              <a:t>second</a:t>
            </a:r>
            <a:r>
              <a:rPr lang="el-GR" sz="1600" b="1" dirty="0" smtClean="0">
                <a:solidFill>
                  <a:srgbClr val="0070C0"/>
                </a:solidFill>
              </a:rPr>
              <a:t> </a:t>
            </a:r>
            <a:r>
              <a:rPr lang="el-GR" sz="1600" b="1" dirty="0" err="1" smtClean="0">
                <a:solidFill>
                  <a:srgbClr val="0070C0"/>
                </a:solidFill>
              </a:rPr>
              <a:t>group</a:t>
            </a:r>
            <a:r>
              <a:rPr lang="el-GR" sz="1600" b="1" dirty="0" smtClean="0">
                <a:solidFill>
                  <a:srgbClr val="0070C0"/>
                </a:solidFill>
              </a:rPr>
              <a:t> </a:t>
            </a:r>
            <a:r>
              <a:rPr lang="el-GR" sz="1600" dirty="0" smtClean="0"/>
              <a:t>(</a:t>
            </a:r>
            <a:r>
              <a:rPr lang="el-GR" sz="1600" dirty="0" err="1" smtClean="0"/>
              <a:t>article</a:t>
            </a:r>
            <a:r>
              <a:rPr lang="el-GR" sz="1600" dirty="0" smtClean="0"/>
              <a:t> 1 e) </a:t>
            </a:r>
            <a:r>
              <a:rPr lang="el-GR" sz="1600" dirty="0" err="1" smtClean="0"/>
              <a:t>deals</a:t>
            </a:r>
            <a:r>
              <a:rPr lang="el-GR" sz="1600" dirty="0" smtClean="0"/>
              <a:t> </a:t>
            </a:r>
            <a:r>
              <a:rPr lang="el-GR" sz="1600" dirty="0" err="1" smtClean="0"/>
              <a:t>with</a:t>
            </a:r>
            <a:r>
              <a:rPr lang="el-GR" sz="1600" dirty="0" smtClean="0"/>
              <a:t> </a:t>
            </a:r>
            <a:r>
              <a:rPr lang="el-GR" sz="1600" dirty="0" err="1" smtClean="0"/>
              <a:t>persons</a:t>
            </a:r>
            <a:r>
              <a:rPr lang="el-GR" sz="1600" dirty="0" smtClean="0"/>
              <a:t> </a:t>
            </a:r>
            <a:r>
              <a:rPr lang="el-GR" sz="1600" dirty="0" err="1" smtClean="0"/>
              <a:t>who</a:t>
            </a:r>
            <a:r>
              <a:rPr lang="el-GR" sz="1600" dirty="0" smtClean="0"/>
              <a:t> </a:t>
            </a:r>
            <a:r>
              <a:rPr lang="el-GR" sz="1600" dirty="0" err="1" smtClean="0"/>
              <a:t>are</a:t>
            </a:r>
            <a:r>
              <a:rPr lang="el-GR" sz="1600" dirty="0" smtClean="0"/>
              <a:t> </a:t>
            </a:r>
            <a:r>
              <a:rPr lang="el-GR" sz="1600" dirty="0" err="1" smtClean="0"/>
              <a:t>not</a:t>
            </a:r>
            <a:r>
              <a:rPr lang="el-GR" sz="1600" dirty="0" smtClean="0"/>
              <a:t> </a:t>
            </a:r>
            <a:r>
              <a:rPr lang="el-GR" sz="1600" dirty="0" err="1" smtClean="0"/>
              <a:t>considered</a:t>
            </a:r>
            <a:r>
              <a:rPr lang="el-GR" sz="1600" dirty="0" smtClean="0"/>
              <a:t> </a:t>
            </a:r>
            <a:r>
              <a:rPr lang="el-GR" sz="1600" dirty="0" err="1" smtClean="0"/>
              <a:t>to</a:t>
            </a:r>
            <a:r>
              <a:rPr lang="el-GR" sz="1600" dirty="0" smtClean="0"/>
              <a:t> </a:t>
            </a:r>
            <a:r>
              <a:rPr lang="el-GR" sz="1600" dirty="0" err="1" smtClean="0"/>
              <a:t>be</a:t>
            </a:r>
            <a:r>
              <a:rPr lang="el-GR" sz="1600" dirty="0" smtClean="0"/>
              <a:t> </a:t>
            </a:r>
            <a:r>
              <a:rPr lang="el-GR" sz="1600" dirty="0" err="1" smtClean="0"/>
              <a:t>in</a:t>
            </a:r>
            <a:r>
              <a:rPr lang="el-GR" sz="1600" dirty="0" smtClean="0"/>
              <a:t> </a:t>
            </a:r>
            <a:r>
              <a:rPr lang="el-GR" sz="1600" dirty="0" err="1" smtClean="0"/>
              <a:t>need</a:t>
            </a:r>
            <a:r>
              <a:rPr lang="el-GR" sz="1600" dirty="0" smtClean="0"/>
              <a:t> </a:t>
            </a:r>
            <a:r>
              <a:rPr lang="el-GR" sz="1600" dirty="0" err="1" smtClean="0"/>
              <a:t>of</a:t>
            </a:r>
            <a:r>
              <a:rPr lang="el-GR" sz="1600" dirty="0" smtClean="0"/>
              <a:t> </a:t>
            </a:r>
            <a:r>
              <a:rPr lang="el-GR" sz="1600" dirty="0" err="1" smtClean="0"/>
              <a:t>international</a:t>
            </a:r>
            <a:r>
              <a:rPr lang="el-GR" sz="1600" dirty="0" smtClean="0"/>
              <a:t> </a:t>
            </a:r>
            <a:r>
              <a:rPr lang="el-GR" sz="1600" dirty="0" err="1" smtClean="0"/>
              <a:t>protection</a:t>
            </a:r>
            <a:r>
              <a:rPr lang="el-GR" sz="1600" dirty="0" smtClean="0"/>
              <a:t>; </a:t>
            </a:r>
            <a:endParaRPr lang="en-US" sz="1600" dirty="0" smtClean="0"/>
          </a:p>
          <a:p>
            <a:pPr marL="0" indent="0" algn="just" eaLnBrk="1" hangingPunct="1">
              <a:buFontTx/>
              <a:buChar char="-"/>
            </a:pPr>
            <a:endParaRPr lang="el-GR" sz="1600" dirty="0" smtClean="0"/>
          </a:p>
          <a:p>
            <a:pPr marL="0" indent="0" algn="just" eaLnBrk="1" hangingPunct="1">
              <a:buFont typeface="Arial" pitchFamily="34" charset="0"/>
              <a:buNone/>
            </a:pPr>
            <a:r>
              <a:rPr lang="el-GR" sz="1600" dirty="0" err="1" smtClean="0"/>
              <a:t>According</a:t>
            </a:r>
            <a:r>
              <a:rPr lang="el-GR" sz="1600" dirty="0" smtClean="0"/>
              <a:t> </a:t>
            </a:r>
            <a:r>
              <a:rPr lang="el-GR" sz="1600" dirty="0" err="1" smtClean="0"/>
              <a:t>to</a:t>
            </a:r>
            <a:r>
              <a:rPr lang="el-GR" sz="1600" dirty="0" smtClean="0"/>
              <a:t> </a:t>
            </a:r>
            <a:r>
              <a:rPr lang="el-GR" sz="1600" dirty="0" err="1" smtClean="0"/>
              <a:t>the</a:t>
            </a:r>
            <a:r>
              <a:rPr lang="el-GR" sz="1600" dirty="0" smtClean="0"/>
              <a:t> </a:t>
            </a:r>
            <a:r>
              <a:rPr lang="el-GR" sz="1600" dirty="0" err="1" smtClean="0"/>
              <a:t>article</a:t>
            </a:r>
            <a:r>
              <a:rPr lang="el-GR" sz="1600" dirty="0" smtClean="0"/>
              <a:t> 1 e </a:t>
            </a:r>
            <a:r>
              <a:rPr lang="el-GR" sz="1600" dirty="0" err="1" smtClean="0"/>
              <a:t>of</a:t>
            </a:r>
            <a:r>
              <a:rPr lang="el-GR" sz="1600" dirty="0" smtClean="0"/>
              <a:t> </a:t>
            </a:r>
            <a:r>
              <a:rPr lang="el-GR" sz="1600" dirty="0" err="1" smtClean="0"/>
              <a:t>the</a:t>
            </a:r>
            <a:r>
              <a:rPr lang="el-GR" sz="1600" dirty="0" smtClean="0"/>
              <a:t> 1951 </a:t>
            </a:r>
            <a:r>
              <a:rPr lang="el-GR" sz="1600" dirty="0" err="1" smtClean="0"/>
              <a:t>Convention</a:t>
            </a:r>
            <a:r>
              <a:rPr lang="el-GR" sz="1600" dirty="0" smtClean="0"/>
              <a:t>: </a:t>
            </a:r>
            <a:endParaRPr lang="en-US" sz="1600" dirty="0" smtClean="0"/>
          </a:p>
          <a:p>
            <a:pPr marL="0" indent="0" algn="just" eaLnBrk="1" hangingPunct="1">
              <a:buFont typeface="Arial" pitchFamily="34" charset="0"/>
              <a:buBlip>
                <a:blip r:embed="rId2"/>
              </a:buBlip>
            </a:pPr>
            <a:endParaRPr lang="el-GR" sz="1600" dirty="0" smtClean="0"/>
          </a:p>
          <a:p>
            <a:pPr marL="0" indent="0" algn="just" eaLnBrk="1" hangingPunct="1">
              <a:buFont typeface="Arial" pitchFamily="34" charset="0"/>
              <a:buBlip>
                <a:blip r:embed="rId2"/>
              </a:buBlip>
            </a:pPr>
            <a:r>
              <a:rPr lang="en-US" altLang="en-US" sz="1600" i="1" dirty="0" smtClean="0"/>
              <a:t>“</a:t>
            </a:r>
            <a:r>
              <a:rPr lang="el-GR" altLang="ja-JP" sz="1600" i="1" dirty="0" err="1" smtClean="0"/>
              <a:t>This</a:t>
            </a:r>
            <a:r>
              <a:rPr lang="el-GR" altLang="ja-JP" sz="1600" i="1" dirty="0" smtClean="0"/>
              <a:t> </a:t>
            </a:r>
            <a:r>
              <a:rPr lang="el-GR" altLang="ja-JP" sz="1600" i="1" dirty="0" err="1" smtClean="0"/>
              <a:t>Convention</a:t>
            </a:r>
            <a:r>
              <a:rPr lang="el-GR" altLang="ja-JP" sz="1600" i="1" dirty="0" smtClean="0"/>
              <a:t> </a:t>
            </a:r>
            <a:r>
              <a:rPr lang="el-GR" altLang="ja-JP" sz="1600" i="1" dirty="0" err="1" smtClean="0"/>
              <a:t>shall</a:t>
            </a:r>
            <a:r>
              <a:rPr lang="el-GR" altLang="ja-JP" sz="1600" i="1" dirty="0" smtClean="0"/>
              <a:t> </a:t>
            </a:r>
            <a:r>
              <a:rPr lang="el-GR" altLang="ja-JP" sz="1600" i="1" dirty="0" err="1" smtClean="0"/>
              <a:t>not</a:t>
            </a:r>
            <a:r>
              <a:rPr lang="el-GR" altLang="ja-JP" sz="1600" i="1" dirty="0" smtClean="0"/>
              <a:t> </a:t>
            </a:r>
            <a:r>
              <a:rPr lang="el-GR" altLang="ja-JP" sz="1600" i="1" dirty="0" err="1" smtClean="0"/>
              <a:t>apply</a:t>
            </a:r>
            <a:r>
              <a:rPr lang="el-GR" altLang="ja-JP" sz="1600" i="1" dirty="0" smtClean="0"/>
              <a:t> </a:t>
            </a:r>
            <a:r>
              <a:rPr lang="el-GR" altLang="ja-JP" sz="1600" i="1" dirty="0" err="1" smtClean="0"/>
              <a:t>to</a:t>
            </a:r>
            <a:r>
              <a:rPr lang="el-GR" altLang="ja-JP" sz="1600" i="1" dirty="0" smtClean="0"/>
              <a:t> a </a:t>
            </a:r>
            <a:r>
              <a:rPr lang="el-GR" altLang="ja-JP" sz="1600" i="1" dirty="0" err="1" smtClean="0"/>
              <a:t>person</a:t>
            </a:r>
            <a:r>
              <a:rPr lang="el-GR" altLang="ja-JP" sz="1600" i="1" dirty="0" smtClean="0"/>
              <a:t> </a:t>
            </a:r>
            <a:r>
              <a:rPr lang="el-GR" altLang="ja-JP" sz="1600" i="1" dirty="0" err="1" smtClean="0"/>
              <a:t>who</a:t>
            </a:r>
            <a:r>
              <a:rPr lang="el-GR" altLang="ja-JP" sz="1600" i="1" dirty="0" smtClean="0"/>
              <a:t> </a:t>
            </a:r>
            <a:r>
              <a:rPr lang="el-GR" altLang="ja-JP" sz="1600" i="1" dirty="0" err="1" smtClean="0"/>
              <a:t>is</a:t>
            </a:r>
            <a:r>
              <a:rPr lang="el-GR" altLang="ja-JP" sz="1600" i="1" dirty="0" smtClean="0"/>
              <a:t> </a:t>
            </a:r>
            <a:r>
              <a:rPr lang="el-GR" altLang="ja-JP" sz="1600" i="1" dirty="0" err="1" smtClean="0"/>
              <a:t>recognized</a:t>
            </a:r>
            <a:r>
              <a:rPr lang="el-GR" altLang="ja-JP" sz="1600" i="1" dirty="0" smtClean="0"/>
              <a:t> </a:t>
            </a:r>
            <a:r>
              <a:rPr lang="el-GR" altLang="ja-JP" sz="1600" i="1" dirty="0" err="1" smtClean="0"/>
              <a:t>by</a:t>
            </a:r>
            <a:r>
              <a:rPr lang="el-GR" altLang="ja-JP" sz="1600" i="1" dirty="0" smtClean="0"/>
              <a:t> </a:t>
            </a:r>
            <a:r>
              <a:rPr lang="el-GR" altLang="ja-JP" sz="1600" i="1" dirty="0" err="1" smtClean="0"/>
              <a:t>the</a:t>
            </a:r>
            <a:r>
              <a:rPr lang="el-GR" altLang="ja-JP" sz="1600" i="1" dirty="0" smtClean="0"/>
              <a:t> </a:t>
            </a:r>
            <a:r>
              <a:rPr lang="el-GR" altLang="ja-JP" sz="1600" i="1" dirty="0" err="1" smtClean="0"/>
              <a:t>competent</a:t>
            </a:r>
            <a:r>
              <a:rPr lang="el-GR" altLang="ja-JP" sz="1600" i="1" dirty="0" smtClean="0"/>
              <a:t> </a:t>
            </a:r>
            <a:r>
              <a:rPr lang="el-GR" altLang="ja-JP" sz="1600" i="1" dirty="0" err="1" smtClean="0"/>
              <a:t>authorities</a:t>
            </a:r>
            <a:r>
              <a:rPr lang="el-GR" altLang="ja-JP" sz="1600" i="1" dirty="0" smtClean="0"/>
              <a:t> </a:t>
            </a:r>
            <a:r>
              <a:rPr lang="el-GR" altLang="ja-JP" sz="1600" i="1" dirty="0" err="1" smtClean="0"/>
              <a:t>of</a:t>
            </a:r>
            <a:r>
              <a:rPr lang="el-GR" altLang="ja-JP" sz="1600" i="1" dirty="0" smtClean="0"/>
              <a:t> </a:t>
            </a:r>
            <a:r>
              <a:rPr lang="el-GR" altLang="ja-JP" sz="1600" i="1" dirty="0" err="1" smtClean="0"/>
              <a:t>the</a:t>
            </a:r>
            <a:r>
              <a:rPr lang="el-GR" altLang="ja-JP" sz="1600" i="1" dirty="0" smtClean="0"/>
              <a:t> </a:t>
            </a:r>
            <a:r>
              <a:rPr lang="el-GR" altLang="ja-JP" sz="1600" i="1" dirty="0" err="1" smtClean="0"/>
              <a:t>country</a:t>
            </a:r>
            <a:r>
              <a:rPr lang="el-GR" altLang="ja-JP" sz="1600" i="1" dirty="0" smtClean="0"/>
              <a:t> </a:t>
            </a:r>
            <a:r>
              <a:rPr lang="el-GR" altLang="ja-JP" sz="1600" i="1" dirty="0" err="1" smtClean="0"/>
              <a:t>in</a:t>
            </a:r>
            <a:r>
              <a:rPr lang="el-GR" altLang="ja-JP" sz="1600" i="1" dirty="0" smtClean="0"/>
              <a:t> </a:t>
            </a:r>
            <a:r>
              <a:rPr lang="el-GR" altLang="ja-JP" sz="1600" i="1" dirty="0" err="1" smtClean="0"/>
              <a:t>which</a:t>
            </a:r>
            <a:r>
              <a:rPr lang="el-GR" altLang="ja-JP" sz="1600" i="1" dirty="0" smtClean="0"/>
              <a:t> </a:t>
            </a:r>
            <a:r>
              <a:rPr lang="el-GR" altLang="ja-JP" sz="1600" i="1" dirty="0" err="1" smtClean="0"/>
              <a:t>he</a:t>
            </a:r>
            <a:r>
              <a:rPr lang="en-US" altLang="ja-JP" sz="1600" i="1" dirty="0" smtClean="0"/>
              <a:t>/she</a:t>
            </a:r>
            <a:r>
              <a:rPr lang="el-GR" altLang="ja-JP" sz="1600" i="1" dirty="0" smtClean="0"/>
              <a:t> </a:t>
            </a:r>
            <a:r>
              <a:rPr lang="el-GR" altLang="ja-JP" sz="1600" i="1" dirty="0" err="1" smtClean="0"/>
              <a:t>has</a:t>
            </a:r>
            <a:r>
              <a:rPr lang="el-GR" altLang="ja-JP" sz="1600" i="1" dirty="0" smtClean="0"/>
              <a:t> </a:t>
            </a:r>
            <a:r>
              <a:rPr lang="el-GR" altLang="ja-JP" sz="1600" i="1" dirty="0" err="1" smtClean="0"/>
              <a:t>taken</a:t>
            </a:r>
            <a:r>
              <a:rPr lang="el-GR" altLang="ja-JP" sz="1600" i="1" dirty="0" smtClean="0"/>
              <a:t> </a:t>
            </a:r>
            <a:r>
              <a:rPr lang="el-GR" altLang="ja-JP" sz="1600" i="1" dirty="0" err="1" smtClean="0"/>
              <a:t>residence</a:t>
            </a:r>
            <a:r>
              <a:rPr lang="el-GR" altLang="ja-JP" sz="1600" i="1" dirty="0" smtClean="0"/>
              <a:t> </a:t>
            </a:r>
            <a:r>
              <a:rPr lang="el-GR" altLang="ja-JP" sz="1600" i="1" dirty="0" err="1" smtClean="0"/>
              <a:t>as</a:t>
            </a:r>
            <a:r>
              <a:rPr lang="el-GR" altLang="ja-JP" sz="1600" i="1" dirty="0" smtClean="0"/>
              <a:t> </a:t>
            </a:r>
            <a:r>
              <a:rPr lang="el-GR" altLang="ja-JP" sz="1600" i="1" dirty="0" err="1" smtClean="0"/>
              <a:t>having</a:t>
            </a:r>
            <a:r>
              <a:rPr lang="el-GR" altLang="ja-JP" sz="1600" i="1" dirty="0" smtClean="0"/>
              <a:t> </a:t>
            </a:r>
            <a:r>
              <a:rPr lang="el-GR" altLang="ja-JP" sz="1600" i="1" dirty="0" err="1" smtClean="0"/>
              <a:t>the</a:t>
            </a:r>
            <a:r>
              <a:rPr lang="el-GR" altLang="ja-JP" sz="1600" i="1" dirty="0" smtClean="0"/>
              <a:t> </a:t>
            </a:r>
            <a:r>
              <a:rPr lang="el-GR" altLang="ja-JP" sz="1600" i="1" dirty="0" err="1" smtClean="0"/>
              <a:t>rights</a:t>
            </a:r>
            <a:r>
              <a:rPr lang="el-GR" altLang="ja-JP" sz="1600" i="1" dirty="0" smtClean="0"/>
              <a:t> </a:t>
            </a:r>
            <a:r>
              <a:rPr lang="el-GR" altLang="ja-JP" sz="1600" i="1" dirty="0" err="1" smtClean="0"/>
              <a:t>and</a:t>
            </a:r>
            <a:r>
              <a:rPr lang="el-GR" altLang="ja-JP" sz="1600" i="1" dirty="0" smtClean="0"/>
              <a:t> </a:t>
            </a:r>
            <a:r>
              <a:rPr lang="el-GR" altLang="ja-JP" sz="1600" i="1" dirty="0" err="1" smtClean="0"/>
              <a:t>obligations</a:t>
            </a:r>
            <a:r>
              <a:rPr lang="el-GR" altLang="ja-JP" sz="1600" i="1" dirty="0" smtClean="0"/>
              <a:t> </a:t>
            </a:r>
            <a:r>
              <a:rPr lang="el-GR" altLang="ja-JP" sz="1600" i="1" dirty="0" err="1" smtClean="0"/>
              <a:t>which</a:t>
            </a:r>
            <a:r>
              <a:rPr lang="el-GR" altLang="ja-JP" sz="1600" i="1" dirty="0" smtClean="0"/>
              <a:t> </a:t>
            </a:r>
            <a:r>
              <a:rPr lang="el-GR" altLang="ja-JP" sz="1600" i="1" dirty="0" err="1" smtClean="0"/>
              <a:t>are</a:t>
            </a:r>
            <a:r>
              <a:rPr lang="el-GR" altLang="ja-JP" sz="1600" i="1" dirty="0" smtClean="0"/>
              <a:t> </a:t>
            </a:r>
            <a:r>
              <a:rPr lang="el-GR" altLang="ja-JP" sz="1600" i="1" dirty="0" err="1" smtClean="0"/>
              <a:t>attached</a:t>
            </a:r>
            <a:r>
              <a:rPr lang="el-GR" altLang="ja-JP" sz="1600" i="1" dirty="0" smtClean="0"/>
              <a:t> </a:t>
            </a:r>
            <a:r>
              <a:rPr lang="el-GR" altLang="ja-JP" sz="1600" i="1" dirty="0" err="1" smtClean="0"/>
              <a:t>to</a:t>
            </a:r>
            <a:r>
              <a:rPr lang="el-GR" altLang="ja-JP" sz="1600" i="1" dirty="0" smtClean="0"/>
              <a:t> </a:t>
            </a:r>
            <a:r>
              <a:rPr lang="el-GR" altLang="ja-JP" sz="1600" i="1" dirty="0" err="1" smtClean="0"/>
              <a:t>the</a:t>
            </a:r>
            <a:r>
              <a:rPr lang="el-GR" altLang="ja-JP" sz="1600" i="1" dirty="0" smtClean="0"/>
              <a:t> </a:t>
            </a:r>
            <a:r>
              <a:rPr lang="el-GR" altLang="ja-JP" sz="1600" i="1" dirty="0" err="1" smtClean="0"/>
              <a:t>possession</a:t>
            </a:r>
            <a:r>
              <a:rPr lang="el-GR" altLang="ja-JP" sz="1600" i="1" dirty="0" smtClean="0"/>
              <a:t> </a:t>
            </a:r>
            <a:r>
              <a:rPr lang="el-GR" altLang="ja-JP" sz="1600" i="1" dirty="0" err="1" smtClean="0"/>
              <a:t>of</a:t>
            </a:r>
            <a:r>
              <a:rPr lang="el-GR" altLang="ja-JP" sz="1600" i="1" dirty="0" smtClean="0"/>
              <a:t> </a:t>
            </a:r>
            <a:r>
              <a:rPr lang="el-GR" altLang="ja-JP" sz="1600" i="1" dirty="0" err="1" smtClean="0"/>
              <a:t>the</a:t>
            </a:r>
            <a:r>
              <a:rPr lang="el-GR" altLang="ja-JP" sz="1600" i="1" dirty="0" smtClean="0"/>
              <a:t> </a:t>
            </a:r>
            <a:r>
              <a:rPr lang="el-GR" altLang="ja-JP" sz="1600" i="1" dirty="0" err="1" smtClean="0"/>
              <a:t>nationality</a:t>
            </a:r>
            <a:r>
              <a:rPr lang="el-GR" altLang="ja-JP" sz="1600" i="1" dirty="0" smtClean="0"/>
              <a:t> </a:t>
            </a:r>
            <a:r>
              <a:rPr lang="el-GR" altLang="ja-JP" sz="1600" i="1" dirty="0" err="1" smtClean="0"/>
              <a:t>of</a:t>
            </a:r>
            <a:r>
              <a:rPr lang="el-GR" altLang="ja-JP" sz="1600" i="1" dirty="0" smtClean="0"/>
              <a:t> </a:t>
            </a:r>
            <a:r>
              <a:rPr lang="el-GR" altLang="ja-JP" sz="1600" i="1" dirty="0" err="1" smtClean="0"/>
              <a:t>that</a:t>
            </a:r>
            <a:r>
              <a:rPr lang="el-GR" altLang="ja-JP" sz="1600" i="1" dirty="0" smtClean="0"/>
              <a:t> </a:t>
            </a:r>
            <a:r>
              <a:rPr lang="el-GR" altLang="ja-JP" sz="1600" i="1" dirty="0" err="1" smtClean="0"/>
              <a:t>country</a:t>
            </a:r>
            <a:r>
              <a:rPr lang="en-US" altLang="en-US" sz="1600" i="1" dirty="0" smtClean="0"/>
              <a:t>”</a:t>
            </a:r>
            <a:r>
              <a:rPr lang="el-GR" altLang="ja-JP" sz="1600" i="1" dirty="0" smtClean="0"/>
              <a:t>. </a:t>
            </a:r>
            <a:endParaRPr lang="el-GR" altLang="ja-JP" sz="1600" dirty="0" smtClean="0"/>
          </a:p>
          <a:p>
            <a:pPr marL="0" indent="0" eaLnBrk="1" hangingPunct="1"/>
            <a:endParaRPr lang="en-US" sz="1600" dirty="0" smtClean="0"/>
          </a:p>
        </p:txBody>
      </p:sp>
      <p:pic>
        <p:nvPicPr>
          <p:cNvPr id="60418" name="3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7886700" cy="4410075"/>
          </a:xfrm>
        </p:spPr>
        <p:txBody>
          <a:bodyPr>
            <a:normAutofit/>
          </a:bodyPr>
          <a:lstStyle/>
          <a:p>
            <a:pPr marL="0" indent="0" algn="just" eaLnBrk="1" hangingPunct="1">
              <a:lnSpc>
                <a:spcPct val="90000"/>
              </a:lnSpc>
              <a:buFont typeface="Arial" pitchFamily="34" charset="0"/>
              <a:buNone/>
            </a:pPr>
            <a:r>
              <a:rPr lang="en-US" sz="1600" b="1" dirty="0" smtClean="0">
                <a:solidFill>
                  <a:srgbClr val="0070C0"/>
                </a:solidFill>
              </a:rPr>
              <a:t>3. T</a:t>
            </a:r>
            <a:r>
              <a:rPr lang="el-GR" sz="1600" b="1" dirty="0" smtClean="0">
                <a:solidFill>
                  <a:srgbClr val="0070C0"/>
                </a:solidFill>
              </a:rPr>
              <a:t>he third group </a:t>
            </a:r>
            <a:r>
              <a:rPr lang="el-GR" sz="1600" dirty="0" smtClean="0"/>
              <a:t>(article 1 </a:t>
            </a:r>
            <a:r>
              <a:rPr lang="en-US" sz="1600" dirty="0" smtClean="0"/>
              <a:t>f</a:t>
            </a:r>
            <a:r>
              <a:rPr lang="el-GR" sz="1600" dirty="0" smtClean="0"/>
              <a:t>) enumerates the categories of persons who are not considered to be deserving of international protection</a:t>
            </a:r>
            <a:r>
              <a:rPr lang="en-US" sz="1600" dirty="0" smtClean="0"/>
              <a:t>.</a:t>
            </a:r>
          </a:p>
          <a:p>
            <a:pPr marL="0" indent="0" algn="just" eaLnBrk="1" hangingPunct="1">
              <a:lnSpc>
                <a:spcPct val="90000"/>
              </a:lnSpc>
            </a:pPr>
            <a:endParaRPr lang="el-GR" sz="1600" dirty="0" smtClean="0"/>
          </a:p>
          <a:p>
            <a:pPr marL="0" indent="0" algn="just" eaLnBrk="1" hangingPunct="1">
              <a:lnSpc>
                <a:spcPct val="90000"/>
              </a:lnSpc>
              <a:buFont typeface="Arial" pitchFamily="34" charset="0"/>
              <a:buNone/>
            </a:pPr>
            <a:r>
              <a:rPr lang="el-GR" sz="1600" dirty="0" smtClean="0"/>
              <a:t>According to the article 1 </a:t>
            </a:r>
            <a:r>
              <a:rPr lang="en-US" sz="1600" dirty="0" smtClean="0"/>
              <a:t>(f)</a:t>
            </a:r>
            <a:r>
              <a:rPr lang="el-GR" sz="1600" dirty="0" smtClean="0"/>
              <a:t> of the 1951 Convention: </a:t>
            </a:r>
            <a:endParaRPr lang="en-US" sz="1600" dirty="0" smtClean="0"/>
          </a:p>
          <a:p>
            <a:pPr marL="0" indent="0" algn="just" eaLnBrk="1" hangingPunct="1">
              <a:lnSpc>
                <a:spcPct val="90000"/>
              </a:lnSpc>
            </a:pPr>
            <a:endParaRPr lang="el-GR" sz="1600" dirty="0" smtClean="0"/>
          </a:p>
          <a:p>
            <a:pPr marL="0" indent="0" algn="just" eaLnBrk="1" hangingPunct="1">
              <a:lnSpc>
                <a:spcPct val="90000"/>
              </a:lnSpc>
              <a:buFont typeface="Arial" pitchFamily="34" charset="0"/>
              <a:buNone/>
            </a:pPr>
            <a:r>
              <a:rPr lang="en-US" altLang="en-US" sz="1600" i="1" dirty="0" smtClean="0"/>
              <a:t>“</a:t>
            </a:r>
            <a:r>
              <a:rPr lang="el-GR" altLang="ja-JP" sz="1600" i="1" dirty="0" err="1" smtClean="0"/>
              <a:t>The</a:t>
            </a:r>
            <a:r>
              <a:rPr lang="el-GR" altLang="ja-JP" sz="1600" i="1" dirty="0" smtClean="0"/>
              <a:t> </a:t>
            </a:r>
            <a:r>
              <a:rPr lang="el-GR" altLang="ja-JP" sz="1600" i="1" dirty="0" err="1" smtClean="0"/>
              <a:t>provisions</a:t>
            </a:r>
            <a:r>
              <a:rPr lang="el-GR" altLang="ja-JP" sz="1600" i="1" dirty="0" smtClean="0"/>
              <a:t> </a:t>
            </a:r>
            <a:r>
              <a:rPr lang="el-GR" altLang="ja-JP" sz="1600" i="1" dirty="0" err="1" smtClean="0"/>
              <a:t>of</a:t>
            </a:r>
            <a:r>
              <a:rPr lang="el-GR" altLang="ja-JP" sz="1600" i="1" dirty="0" smtClean="0"/>
              <a:t> </a:t>
            </a:r>
            <a:r>
              <a:rPr lang="el-GR" altLang="ja-JP" sz="1600" i="1" dirty="0" err="1" smtClean="0"/>
              <a:t>this</a:t>
            </a:r>
            <a:r>
              <a:rPr lang="el-GR" altLang="ja-JP" sz="1600" i="1" dirty="0" smtClean="0"/>
              <a:t> </a:t>
            </a:r>
            <a:r>
              <a:rPr lang="el-GR" altLang="ja-JP" sz="1600" i="1" dirty="0" err="1" smtClean="0"/>
              <a:t>Convention</a:t>
            </a:r>
            <a:r>
              <a:rPr lang="el-GR" altLang="ja-JP" sz="1600" i="1" dirty="0" smtClean="0"/>
              <a:t> </a:t>
            </a:r>
            <a:r>
              <a:rPr lang="el-GR" altLang="ja-JP" sz="1600" i="1" dirty="0" err="1" smtClean="0"/>
              <a:t>shall</a:t>
            </a:r>
            <a:r>
              <a:rPr lang="el-GR" altLang="ja-JP" sz="1600" i="1" dirty="0" smtClean="0"/>
              <a:t> </a:t>
            </a:r>
            <a:r>
              <a:rPr lang="el-GR" altLang="ja-JP" sz="1600" i="1" dirty="0" err="1" smtClean="0"/>
              <a:t>not</a:t>
            </a:r>
            <a:r>
              <a:rPr lang="el-GR" altLang="ja-JP" sz="1600" i="1" dirty="0" smtClean="0"/>
              <a:t> </a:t>
            </a:r>
            <a:r>
              <a:rPr lang="el-GR" altLang="ja-JP" sz="1600" i="1" dirty="0" err="1" smtClean="0"/>
              <a:t>apply</a:t>
            </a:r>
            <a:r>
              <a:rPr lang="el-GR" altLang="ja-JP" sz="1600" i="1" dirty="0" smtClean="0"/>
              <a:t> </a:t>
            </a:r>
            <a:r>
              <a:rPr lang="el-GR" altLang="ja-JP" sz="1600" i="1" dirty="0" err="1" smtClean="0"/>
              <a:t>to</a:t>
            </a:r>
            <a:r>
              <a:rPr lang="el-GR" altLang="ja-JP" sz="1600" i="1" dirty="0" smtClean="0"/>
              <a:t> </a:t>
            </a:r>
            <a:r>
              <a:rPr lang="el-GR" altLang="ja-JP" sz="1600" i="1" dirty="0" err="1" smtClean="0"/>
              <a:t>any</a:t>
            </a:r>
            <a:r>
              <a:rPr lang="el-GR" altLang="ja-JP" sz="1600" i="1" dirty="0" smtClean="0"/>
              <a:t> </a:t>
            </a:r>
            <a:r>
              <a:rPr lang="el-GR" altLang="ja-JP" sz="1600" i="1" dirty="0" err="1" smtClean="0"/>
              <a:t>person</a:t>
            </a:r>
            <a:r>
              <a:rPr lang="el-GR" altLang="ja-JP" sz="1600" i="1" dirty="0" smtClean="0"/>
              <a:t> </a:t>
            </a:r>
            <a:r>
              <a:rPr lang="el-GR" altLang="ja-JP" sz="1600" i="1" dirty="0" err="1" smtClean="0"/>
              <a:t>with</a:t>
            </a:r>
            <a:r>
              <a:rPr lang="el-GR" altLang="ja-JP" sz="1600" i="1" dirty="0" smtClean="0"/>
              <a:t> </a:t>
            </a:r>
            <a:r>
              <a:rPr lang="el-GR" altLang="ja-JP" sz="1600" i="1" dirty="0" err="1" smtClean="0"/>
              <a:t>respect</a:t>
            </a:r>
            <a:r>
              <a:rPr lang="el-GR" altLang="ja-JP" sz="1600" i="1" dirty="0" smtClean="0"/>
              <a:t> </a:t>
            </a:r>
            <a:r>
              <a:rPr lang="el-GR" altLang="ja-JP" sz="1600" i="1" dirty="0" err="1" smtClean="0"/>
              <a:t>to</a:t>
            </a:r>
            <a:r>
              <a:rPr lang="el-GR" altLang="ja-JP" sz="1600" i="1" dirty="0" smtClean="0"/>
              <a:t> </a:t>
            </a:r>
            <a:r>
              <a:rPr lang="el-GR" altLang="ja-JP" sz="1600" i="1" dirty="0" err="1" smtClean="0"/>
              <a:t>whom</a:t>
            </a:r>
            <a:r>
              <a:rPr lang="el-GR" altLang="ja-JP" sz="1600" i="1" dirty="0" smtClean="0"/>
              <a:t> </a:t>
            </a:r>
            <a:r>
              <a:rPr lang="el-GR" altLang="ja-JP" sz="1600" i="1" dirty="0" err="1" smtClean="0"/>
              <a:t>there</a:t>
            </a:r>
            <a:r>
              <a:rPr lang="el-GR" altLang="ja-JP" sz="1600" i="1" dirty="0" smtClean="0"/>
              <a:t> </a:t>
            </a:r>
            <a:r>
              <a:rPr lang="el-GR" altLang="ja-JP" sz="1600" i="1" dirty="0" err="1" smtClean="0"/>
              <a:t>are</a:t>
            </a:r>
            <a:r>
              <a:rPr lang="el-GR" altLang="ja-JP" sz="1600" i="1" dirty="0" smtClean="0"/>
              <a:t> </a:t>
            </a:r>
            <a:r>
              <a:rPr lang="el-GR" altLang="ja-JP" sz="1600" i="1" dirty="0" err="1" smtClean="0"/>
              <a:t>serious</a:t>
            </a:r>
            <a:r>
              <a:rPr lang="el-GR" altLang="ja-JP" sz="1600" i="1" dirty="0" smtClean="0"/>
              <a:t> </a:t>
            </a:r>
            <a:r>
              <a:rPr lang="el-GR" altLang="ja-JP" sz="1600" i="1" dirty="0" err="1" smtClean="0"/>
              <a:t>reasons</a:t>
            </a:r>
            <a:r>
              <a:rPr lang="el-GR" altLang="ja-JP" sz="1600" i="1" dirty="0" smtClean="0"/>
              <a:t> </a:t>
            </a:r>
            <a:r>
              <a:rPr lang="el-GR" altLang="ja-JP" sz="1600" i="1" dirty="0" err="1" smtClean="0"/>
              <a:t>for</a:t>
            </a:r>
            <a:r>
              <a:rPr lang="el-GR" altLang="ja-JP" sz="1600" i="1" dirty="0" smtClean="0"/>
              <a:t> </a:t>
            </a:r>
            <a:r>
              <a:rPr lang="el-GR" altLang="ja-JP" sz="1600" i="1" dirty="0" err="1" smtClean="0"/>
              <a:t>considering</a:t>
            </a:r>
            <a:r>
              <a:rPr lang="el-GR" altLang="ja-JP" sz="1600" i="1" dirty="0" smtClean="0"/>
              <a:t> </a:t>
            </a:r>
            <a:r>
              <a:rPr lang="el-GR" altLang="ja-JP" sz="1600" i="1" dirty="0" err="1" smtClean="0"/>
              <a:t>that</a:t>
            </a:r>
            <a:r>
              <a:rPr lang="el-GR" altLang="ja-JP" sz="1600" i="1" dirty="0" smtClean="0"/>
              <a:t>: </a:t>
            </a:r>
            <a:endParaRPr lang="el-GR" altLang="ja-JP" sz="1600" dirty="0" smtClean="0"/>
          </a:p>
          <a:p>
            <a:pPr marL="0" indent="0" algn="just" eaLnBrk="1" hangingPunct="1">
              <a:lnSpc>
                <a:spcPct val="90000"/>
              </a:lnSpc>
              <a:buFont typeface="Arial" pitchFamily="34" charset="0"/>
              <a:buAutoNum type="alphaLcParenBoth"/>
            </a:pPr>
            <a:r>
              <a:rPr lang="en-US" sz="1600" i="1" dirty="0" smtClean="0"/>
              <a:t>H</a:t>
            </a:r>
            <a:r>
              <a:rPr lang="el-GR" sz="1600" i="1" dirty="0" smtClean="0"/>
              <a:t>e</a:t>
            </a:r>
            <a:r>
              <a:rPr lang="en-US" sz="1600" i="1" dirty="0" smtClean="0"/>
              <a:t>/she</a:t>
            </a:r>
            <a:r>
              <a:rPr lang="el-GR" sz="1600" i="1" dirty="0" smtClean="0"/>
              <a:t> </a:t>
            </a:r>
            <a:r>
              <a:rPr lang="el-GR" sz="1600" i="1" dirty="0" err="1" smtClean="0"/>
              <a:t>has</a:t>
            </a:r>
            <a:r>
              <a:rPr lang="el-GR" sz="1600" i="1" dirty="0" smtClean="0"/>
              <a:t> </a:t>
            </a:r>
            <a:r>
              <a:rPr lang="el-GR" sz="1600" i="1" dirty="0" err="1" smtClean="0"/>
              <a:t>committed</a:t>
            </a:r>
            <a:r>
              <a:rPr lang="el-GR" sz="1600" i="1" dirty="0" smtClean="0"/>
              <a:t> a </a:t>
            </a:r>
            <a:r>
              <a:rPr lang="el-GR" sz="1600" i="1" dirty="0" err="1" smtClean="0"/>
              <a:t>crime</a:t>
            </a:r>
            <a:r>
              <a:rPr lang="el-GR" sz="1600" i="1" dirty="0" smtClean="0"/>
              <a:t> </a:t>
            </a:r>
            <a:r>
              <a:rPr lang="el-GR" sz="1600" i="1" dirty="0" err="1" smtClean="0"/>
              <a:t>against</a:t>
            </a:r>
            <a:r>
              <a:rPr lang="el-GR" sz="1600" i="1" dirty="0" smtClean="0"/>
              <a:t> </a:t>
            </a:r>
            <a:r>
              <a:rPr lang="el-GR" sz="1600" i="1" dirty="0" err="1" smtClean="0"/>
              <a:t>peace</a:t>
            </a:r>
            <a:r>
              <a:rPr lang="el-GR" sz="1600" i="1" dirty="0" smtClean="0"/>
              <a:t>, a </a:t>
            </a:r>
            <a:r>
              <a:rPr lang="el-GR" sz="1600" i="1" dirty="0" err="1" smtClean="0"/>
              <a:t>war</a:t>
            </a:r>
            <a:r>
              <a:rPr lang="el-GR" sz="1600" i="1" dirty="0" smtClean="0"/>
              <a:t> </a:t>
            </a:r>
            <a:r>
              <a:rPr lang="el-GR" sz="1600" i="1" dirty="0" err="1" smtClean="0"/>
              <a:t>crime</a:t>
            </a:r>
            <a:r>
              <a:rPr lang="el-GR" sz="1600" i="1" dirty="0" smtClean="0"/>
              <a:t>, </a:t>
            </a:r>
            <a:r>
              <a:rPr lang="el-GR" sz="1600" i="1" dirty="0" err="1" smtClean="0"/>
              <a:t>or</a:t>
            </a:r>
            <a:r>
              <a:rPr lang="el-GR" sz="1600" i="1" dirty="0" smtClean="0"/>
              <a:t> a </a:t>
            </a:r>
            <a:r>
              <a:rPr lang="el-GR" sz="1600" i="1" dirty="0" err="1" smtClean="0"/>
              <a:t>crime</a:t>
            </a:r>
            <a:r>
              <a:rPr lang="el-GR" sz="1600" i="1" dirty="0" smtClean="0"/>
              <a:t> </a:t>
            </a:r>
            <a:r>
              <a:rPr lang="el-GR" sz="1600" i="1" dirty="0" err="1" smtClean="0"/>
              <a:t>against</a:t>
            </a:r>
            <a:r>
              <a:rPr lang="el-GR" sz="1600" i="1" dirty="0" smtClean="0"/>
              <a:t> </a:t>
            </a:r>
            <a:r>
              <a:rPr lang="el-GR" sz="1600" i="1" dirty="0" err="1" smtClean="0"/>
              <a:t>humanity</a:t>
            </a:r>
            <a:r>
              <a:rPr lang="el-GR" sz="1600" i="1" dirty="0" smtClean="0"/>
              <a:t>, </a:t>
            </a:r>
            <a:r>
              <a:rPr lang="el-GR" sz="1600" i="1" dirty="0" err="1" smtClean="0"/>
              <a:t>as</a:t>
            </a:r>
            <a:r>
              <a:rPr lang="el-GR" sz="1600" i="1" dirty="0" smtClean="0"/>
              <a:t> </a:t>
            </a:r>
            <a:r>
              <a:rPr lang="el-GR" sz="1600" i="1" dirty="0" err="1" smtClean="0"/>
              <a:t>defined</a:t>
            </a:r>
            <a:r>
              <a:rPr lang="el-GR" sz="1600" i="1" dirty="0" smtClean="0"/>
              <a:t> </a:t>
            </a:r>
            <a:r>
              <a:rPr lang="el-GR" sz="1600" i="1" dirty="0" err="1" smtClean="0"/>
              <a:t>in</a:t>
            </a:r>
            <a:r>
              <a:rPr lang="el-GR" sz="1600" i="1" dirty="0" smtClean="0"/>
              <a:t> </a:t>
            </a:r>
            <a:r>
              <a:rPr lang="el-GR" sz="1600" i="1" dirty="0" err="1" smtClean="0"/>
              <a:t>the</a:t>
            </a:r>
            <a:r>
              <a:rPr lang="el-GR" sz="1600" i="1" dirty="0" smtClean="0"/>
              <a:t> </a:t>
            </a:r>
            <a:r>
              <a:rPr lang="el-GR" sz="1600" i="1" dirty="0" err="1" smtClean="0"/>
              <a:t>international</a:t>
            </a:r>
            <a:r>
              <a:rPr lang="el-GR" sz="1600" i="1" dirty="0" smtClean="0"/>
              <a:t> </a:t>
            </a:r>
            <a:r>
              <a:rPr lang="el-GR" sz="1600" i="1" dirty="0" err="1" smtClean="0"/>
              <a:t>instruments</a:t>
            </a:r>
            <a:r>
              <a:rPr lang="el-GR" sz="1600" i="1" dirty="0" smtClean="0"/>
              <a:t> </a:t>
            </a:r>
            <a:r>
              <a:rPr lang="el-GR" sz="1600" i="1" dirty="0" err="1" smtClean="0"/>
              <a:t>drawn</a:t>
            </a:r>
            <a:r>
              <a:rPr lang="el-GR" sz="1600" i="1" dirty="0" smtClean="0"/>
              <a:t> </a:t>
            </a:r>
            <a:r>
              <a:rPr lang="el-GR" sz="1600" i="1" dirty="0" err="1" smtClean="0"/>
              <a:t>up</a:t>
            </a:r>
            <a:r>
              <a:rPr lang="el-GR" sz="1600" i="1" dirty="0" smtClean="0"/>
              <a:t> </a:t>
            </a:r>
            <a:r>
              <a:rPr lang="el-GR" sz="1600" i="1" dirty="0" err="1" smtClean="0"/>
              <a:t>to</a:t>
            </a:r>
            <a:r>
              <a:rPr lang="el-GR" sz="1600" i="1" dirty="0" smtClean="0"/>
              <a:t> </a:t>
            </a:r>
            <a:r>
              <a:rPr lang="el-GR" sz="1600" i="1" dirty="0" err="1" smtClean="0"/>
              <a:t>make</a:t>
            </a:r>
            <a:r>
              <a:rPr lang="el-GR" sz="1600" i="1" dirty="0" smtClean="0"/>
              <a:t> </a:t>
            </a:r>
            <a:r>
              <a:rPr lang="el-GR" sz="1600" i="1" dirty="0" err="1" smtClean="0"/>
              <a:t>provision</a:t>
            </a:r>
            <a:r>
              <a:rPr lang="el-GR" sz="1600" i="1" dirty="0" smtClean="0"/>
              <a:t> </a:t>
            </a:r>
            <a:r>
              <a:rPr lang="el-GR" sz="1600" i="1" dirty="0" err="1" smtClean="0"/>
              <a:t>in</a:t>
            </a:r>
            <a:r>
              <a:rPr lang="el-GR" sz="1600" i="1" dirty="0" smtClean="0"/>
              <a:t> </a:t>
            </a:r>
            <a:r>
              <a:rPr lang="el-GR" sz="1600" i="1" dirty="0" err="1" smtClean="0"/>
              <a:t>respect</a:t>
            </a:r>
            <a:r>
              <a:rPr lang="el-GR" sz="1600" i="1" dirty="0" smtClean="0"/>
              <a:t> </a:t>
            </a:r>
            <a:r>
              <a:rPr lang="el-GR" sz="1600" i="1" dirty="0" err="1" smtClean="0"/>
              <a:t>of</a:t>
            </a:r>
            <a:r>
              <a:rPr lang="el-GR" sz="1600" i="1" dirty="0" smtClean="0"/>
              <a:t> </a:t>
            </a:r>
            <a:r>
              <a:rPr lang="el-GR" sz="1600" i="1" dirty="0" err="1" smtClean="0"/>
              <a:t>such</a:t>
            </a:r>
            <a:r>
              <a:rPr lang="el-GR" sz="1600" i="1" dirty="0" smtClean="0"/>
              <a:t> </a:t>
            </a:r>
            <a:r>
              <a:rPr lang="el-GR" sz="1600" i="1" dirty="0" err="1" smtClean="0"/>
              <a:t>crimes</a:t>
            </a:r>
            <a:r>
              <a:rPr lang="el-GR" sz="1600" i="1" dirty="0" smtClean="0"/>
              <a:t>; </a:t>
            </a:r>
            <a:endParaRPr lang="en-US" sz="1600" i="1" dirty="0" smtClean="0"/>
          </a:p>
          <a:p>
            <a:pPr marL="0" indent="0" algn="just" eaLnBrk="1" hangingPunct="1">
              <a:lnSpc>
                <a:spcPct val="90000"/>
              </a:lnSpc>
              <a:buFont typeface="Arial" pitchFamily="34" charset="0"/>
              <a:buNone/>
            </a:pPr>
            <a:r>
              <a:rPr lang="el-GR" sz="1600" i="1" dirty="0" smtClean="0"/>
              <a:t>b) </a:t>
            </a:r>
            <a:r>
              <a:rPr lang="el-GR" sz="1600" i="1" dirty="0" err="1" smtClean="0"/>
              <a:t>he</a:t>
            </a:r>
            <a:r>
              <a:rPr lang="en-US" sz="1600" i="1" dirty="0" smtClean="0"/>
              <a:t>/she</a:t>
            </a:r>
            <a:r>
              <a:rPr lang="el-GR" sz="1600" i="1" dirty="0" smtClean="0"/>
              <a:t> </a:t>
            </a:r>
            <a:r>
              <a:rPr lang="el-GR" sz="1600" i="1" dirty="0" err="1" smtClean="0"/>
              <a:t>has</a:t>
            </a:r>
            <a:r>
              <a:rPr lang="el-GR" sz="1600" i="1" dirty="0" smtClean="0"/>
              <a:t> </a:t>
            </a:r>
            <a:r>
              <a:rPr lang="el-GR" sz="1600" i="1" dirty="0" err="1" smtClean="0"/>
              <a:t>committed</a:t>
            </a:r>
            <a:r>
              <a:rPr lang="el-GR" sz="1600" i="1" dirty="0" smtClean="0"/>
              <a:t> a </a:t>
            </a:r>
            <a:r>
              <a:rPr lang="el-GR" sz="1600" i="1" dirty="0" err="1" smtClean="0"/>
              <a:t>serious</a:t>
            </a:r>
            <a:r>
              <a:rPr lang="el-GR" sz="1600" i="1" dirty="0" smtClean="0"/>
              <a:t> </a:t>
            </a:r>
            <a:r>
              <a:rPr lang="el-GR" sz="1600" i="1" dirty="0" err="1" smtClean="0"/>
              <a:t>non</a:t>
            </a:r>
            <a:r>
              <a:rPr lang="el-GR" sz="1600" i="1" dirty="0" smtClean="0"/>
              <a:t>-</a:t>
            </a:r>
            <a:r>
              <a:rPr lang="el-GR" sz="1600" i="1" dirty="0" err="1" smtClean="0"/>
              <a:t>political</a:t>
            </a:r>
            <a:r>
              <a:rPr lang="el-GR" sz="1600" i="1" dirty="0" smtClean="0"/>
              <a:t> </a:t>
            </a:r>
            <a:r>
              <a:rPr lang="el-GR" sz="1600" i="1" dirty="0" err="1" smtClean="0"/>
              <a:t>crime</a:t>
            </a:r>
            <a:r>
              <a:rPr lang="el-GR" sz="1600" i="1" dirty="0" smtClean="0"/>
              <a:t> </a:t>
            </a:r>
            <a:r>
              <a:rPr lang="el-GR" sz="1600" i="1" dirty="0" err="1" smtClean="0"/>
              <a:t>outside</a:t>
            </a:r>
            <a:r>
              <a:rPr lang="el-GR" sz="1600" i="1" dirty="0" smtClean="0"/>
              <a:t> </a:t>
            </a:r>
            <a:r>
              <a:rPr lang="el-GR" sz="1600" i="1" dirty="0" err="1" smtClean="0"/>
              <a:t>the</a:t>
            </a:r>
            <a:r>
              <a:rPr lang="el-GR" sz="1600" i="1" dirty="0" smtClean="0"/>
              <a:t> </a:t>
            </a:r>
            <a:r>
              <a:rPr lang="el-GR" sz="1600" i="1" dirty="0" err="1" smtClean="0"/>
              <a:t>country</a:t>
            </a:r>
            <a:r>
              <a:rPr lang="el-GR" sz="1600" i="1" dirty="0" smtClean="0"/>
              <a:t> </a:t>
            </a:r>
            <a:r>
              <a:rPr lang="el-GR" sz="1600" i="1" dirty="0" err="1" smtClean="0"/>
              <a:t>of</a:t>
            </a:r>
            <a:r>
              <a:rPr lang="el-GR" sz="1600" i="1" dirty="0" smtClean="0"/>
              <a:t> </a:t>
            </a:r>
            <a:r>
              <a:rPr lang="el-GR" sz="1600" i="1" dirty="0" err="1" smtClean="0"/>
              <a:t>refuge</a:t>
            </a:r>
            <a:r>
              <a:rPr lang="en-US" sz="1600" i="1" dirty="0" smtClean="0"/>
              <a:t>e</a:t>
            </a:r>
            <a:r>
              <a:rPr lang="el-GR" sz="1600" i="1" dirty="0" smtClean="0"/>
              <a:t> </a:t>
            </a:r>
            <a:r>
              <a:rPr lang="el-GR" sz="1600" i="1" dirty="0" err="1" smtClean="0"/>
              <a:t>prior</a:t>
            </a:r>
            <a:r>
              <a:rPr lang="el-GR" sz="1600" i="1" dirty="0" smtClean="0"/>
              <a:t> </a:t>
            </a:r>
            <a:r>
              <a:rPr lang="el-GR" sz="1600" i="1" dirty="0" err="1" smtClean="0"/>
              <a:t>to</a:t>
            </a:r>
            <a:r>
              <a:rPr lang="el-GR" sz="1600" i="1" dirty="0" smtClean="0"/>
              <a:t> </a:t>
            </a:r>
            <a:r>
              <a:rPr lang="el-GR" sz="1600" i="1" dirty="0" err="1" smtClean="0"/>
              <a:t>his</a:t>
            </a:r>
            <a:r>
              <a:rPr lang="en-US" sz="1600" i="1" dirty="0" smtClean="0"/>
              <a:t>/her</a:t>
            </a:r>
            <a:r>
              <a:rPr lang="el-GR" sz="1600" i="1" dirty="0" smtClean="0"/>
              <a:t> </a:t>
            </a:r>
            <a:r>
              <a:rPr lang="el-GR" sz="1600" i="1" dirty="0" err="1" smtClean="0"/>
              <a:t>admission</a:t>
            </a:r>
            <a:r>
              <a:rPr lang="el-GR" sz="1600" i="1" dirty="0" smtClean="0"/>
              <a:t> </a:t>
            </a:r>
            <a:r>
              <a:rPr lang="el-GR" sz="1600" i="1" dirty="0" err="1" smtClean="0"/>
              <a:t>to</a:t>
            </a:r>
            <a:r>
              <a:rPr lang="el-GR" sz="1600" i="1" dirty="0" smtClean="0"/>
              <a:t> </a:t>
            </a:r>
            <a:r>
              <a:rPr lang="el-GR" sz="1600" i="1" dirty="0" err="1" smtClean="0"/>
              <a:t>that</a:t>
            </a:r>
            <a:r>
              <a:rPr lang="el-GR" sz="1600" i="1" dirty="0" smtClean="0"/>
              <a:t> </a:t>
            </a:r>
            <a:r>
              <a:rPr lang="el-GR" sz="1600" i="1" dirty="0" err="1" smtClean="0"/>
              <a:t>country</a:t>
            </a:r>
            <a:r>
              <a:rPr lang="el-GR" sz="1600" i="1" dirty="0" smtClean="0"/>
              <a:t> </a:t>
            </a:r>
            <a:r>
              <a:rPr lang="el-GR" sz="1600" i="1" dirty="0" err="1" smtClean="0"/>
              <a:t>as</a:t>
            </a:r>
            <a:r>
              <a:rPr lang="el-GR" sz="1600" i="1" dirty="0" smtClean="0"/>
              <a:t> a </a:t>
            </a:r>
            <a:r>
              <a:rPr lang="el-GR" sz="1600" i="1" dirty="0" err="1" smtClean="0"/>
              <a:t>refugee</a:t>
            </a:r>
            <a:r>
              <a:rPr lang="el-GR" sz="1600" i="1" dirty="0" smtClean="0"/>
              <a:t>; </a:t>
            </a:r>
            <a:endParaRPr lang="en-US" sz="1600" i="1" dirty="0" smtClean="0"/>
          </a:p>
          <a:p>
            <a:pPr marL="0" indent="0" algn="just" eaLnBrk="1" hangingPunct="1">
              <a:lnSpc>
                <a:spcPct val="90000"/>
              </a:lnSpc>
              <a:buFont typeface="Arial" pitchFamily="34" charset="0"/>
              <a:buNone/>
            </a:pPr>
            <a:r>
              <a:rPr lang="el-GR" sz="1600" i="1" dirty="0" smtClean="0"/>
              <a:t>(c) </a:t>
            </a:r>
            <a:r>
              <a:rPr lang="el-GR" sz="1600" i="1" dirty="0" err="1" smtClean="0"/>
              <a:t>he</a:t>
            </a:r>
            <a:r>
              <a:rPr lang="en-US" sz="1600" i="1" dirty="0" smtClean="0"/>
              <a:t>/she</a:t>
            </a:r>
            <a:r>
              <a:rPr lang="el-GR" sz="1600" i="1" dirty="0" smtClean="0"/>
              <a:t> </a:t>
            </a:r>
            <a:r>
              <a:rPr lang="el-GR" sz="1600" i="1" dirty="0" err="1" smtClean="0"/>
              <a:t>has</a:t>
            </a:r>
            <a:r>
              <a:rPr lang="el-GR" sz="1600" i="1" dirty="0" smtClean="0"/>
              <a:t> </a:t>
            </a:r>
            <a:r>
              <a:rPr lang="el-GR" sz="1600" i="1" dirty="0" err="1" smtClean="0"/>
              <a:t>been</a:t>
            </a:r>
            <a:r>
              <a:rPr lang="el-GR" sz="1600" i="1" dirty="0" smtClean="0"/>
              <a:t> </a:t>
            </a:r>
            <a:r>
              <a:rPr lang="el-GR" sz="1600" i="1" dirty="0" err="1" smtClean="0"/>
              <a:t>guilty</a:t>
            </a:r>
            <a:r>
              <a:rPr lang="el-GR" sz="1600" i="1" dirty="0" smtClean="0"/>
              <a:t> </a:t>
            </a:r>
            <a:r>
              <a:rPr lang="el-GR" sz="1600" i="1" dirty="0" err="1" smtClean="0"/>
              <a:t>of</a:t>
            </a:r>
            <a:r>
              <a:rPr lang="el-GR" sz="1600" i="1" dirty="0" smtClean="0"/>
              <a:t> </a:t>
            </a:r>
            <a:r>
              <a:rPr lang="el-GR" sz="1600" i="1" dirty="0" err="1" smtClean="0"/>
              <a:t>acts</a:t>
            </a:r>
            <a:r>
              <a:rPr lang="el-GR" sz="1600" i="1" dirty="0" smtClean="0"/>
              <a:t> </a:t>
            </a:r>
            <a:r>
              <a:rPr lang="el-GR" sz="1600" i="1" dirty="0" err="1" smtClean="0"/>
              <a:t>contrary</a:t>
            </a:r>
            <a:r>
              <a:rPr lang="el-GR" sz="1600" i="1" dirty="0" smtClean="0"/>
              <a:t> </a:t>
            </a:r>
            <a:r>
              <a:rPr lang="el-GR" sz="1600" i="1" dirty="0" err="1" smtClean="0"/>
              <a:t>to</a:t>
            </a:r>
            <a:r>
              <a:rPr lang="el-GR" sz="1600" i="1" dirty="0" smtClean="0"/>
              <a:t> </a:t>
            </a:r>
            <a:r>
              <a:rPr lang="el-GR" sz="1600" i="1" dirty="0" err="1" smtClean="0"/>
              <a:t>the</a:t>
            </a:r>
            <a:r>
              <a:rPr lang="el-GR" sz="1600" i="1" dirty="0" smtClean="0"/>
              <a:t> </a:t>
            </a:r>
            <a:r>
              <a:rPr lang="el-GR" sz="1600" i="1" dirty="0" err="1" smtClean="0"/>
              <a:t>purposes</a:t>
            </a:r>
            <a:r>
              <a:rPr lang="el-GR" sz="1600" i="1" dirty="0" smtClean="0"/>
              <a:t> </a:t>
            </a:r>
            <a:r>
              <a:rPr lang="el-GR" sz="1600" i="1" dirty="0" err="1" smtClean="0"/>
              <a:t>and</a:t>
            </a:r>
            <a:r>
              <a:rPr lang="el-GR" sz="1600" i="1" dirty="0" smtClean="0"/>
              <a:t> </a:t>
            </a:r>
            <a:r>
              <a:rPr lang="el-GR" sz="1600" i="1" dirty="0" err="1" smtClean="0"/>
              <a:t>principles</a:t>
            </a:r>
            <a:r>
              <a:rPr lang="el-GR" sz="1600" i="1" dirty="0" smtClean="0"/>
              <a:t> </a:t>
            </a:r>
            <a:r>
              <a:rPr lang="el-GR" sz="1600" i="1" dirty="0" err="1" smtClean="0"/>
              <a:t>of</a:t>
            </a:r>
            <a:r>
              <a:rPr lang="el-GR" sz="1600" i="1" dirty="0" smtClean="0"/>
              <a:t> </a:t>
            </a:r>
            <a:r>
              <a:rPr lang="el-GR" sz="1600" i="1" dirty="0" err="1" smtClean="0"/>
              <a:t>the</a:t>
            </a:r>
            <a:r>
              <a:rPr lang="el-GR" sz="1600" i="1" dirty="0" smtClean="0"/>
              <a:t> </a:t>
            </a:r>
            <a:r>
              <a:rPr lang="en-US" sz="1600" i="1" dirty="0" err="1" smtClean="0"/>
              <a:t>U</a:t>
            </a:r>
            <a:r>
              <a:rPr lang="el-GR" sz="1600" i="1" dirty="0" err="1" smtClean="0"/>
              <a:t>nited</a:t>
            </a:r>
            <a:r>
              <a:rPr lang="el-GR" sz="1600" i="1" dirty="0" smtClean="0"/>
              <a:t> </a:t>
            </a:r>
            <a:r>
              <a:rPr lang="en-US" sz="1600" i="1" dirty="0" err="1" smtClean="0"/>
              <a:t>N</a:t>
            </a:r>
            <a:r>
              <a:rPr lang="el-GR" sz="1600" i="1" dirty="0" err="1" smtClean="0"/>
              <a:t>ations</a:t>
            </a:r>
            <a:r>
              <a:rPr lang="en-US" sz="1600" i="1" dirty="0" smtClean="0"/>
              <a:t>.</a:t>
            </a:r>
            <a:r>
              <a:rPr lang="en-US" altLang="en-US" sz="1600" i="1" dirty="0" smtClean="0"/>
              <a:t>”</a:t>
            </a:r>
            <a:r>
              <a:rPr lang="el-GR" altLang="ja-JP" sz="1600" i="1" dirty="0" smtClean="0"/>
              <a:t> </a:t>
            </a:r>
            <a:endParaRPr lang="en-US" altLang="ja-JP" sz="1600" i="1" dirty="0" smtClean="0"/>
          </a:p>
          <a:p>
            <a:pPr marL="0" indent="0" algn="just" eaLnBrk="1" hangingPunct="1">
              <a:lnSpc>
                <a:spcPct val="90000"/>
              </a:lnSpc>
              <a:buFont typeface="Arial" pitchFamily="34" charset="0"/>
              <a:buNone/>
            </a:pPr>
            <a:endParaRPr lang="en-US" sz="1600" dirty="0" smtClean="0"/>
          </a:p>
          <a:p>
            <a:pPr marL="0" indent="0" algn="just" eaLnBrk="1" hangingPunct="1">
              <a:lnSpc>
                <a:spcPct val="90000"/>
              </a:lnSpc>
              <a:buFont typeface="Arial" pitchFamily="34" charset="0"/>
              <a:buNone/>
            </a:pPr>
            <a:r>
              <a:rPr lang="en-US" sz="1600" dirty="0" smtClean="0"/>
              <a:t>	T</a:t>
            </a:r>
            <a:r>
              <a:rPr lang="el-GR" sz="1600" dirty="0" err="1" smtClean="0"/>
              <a:t>he</a:t>
            </a:r>
            <a:r>
              <a:rPr lang="el-GR" sz="1600" dirty="0" smtClean="0"/>
              <a:t> </a:t>
            </a:r>
            <a:r>
              <a:rPr lang="el-GR" sz="1600" dirty="0" err="1" smtClean="0"/>
              <a:t>interpretation</a:t>
            </a:r>
            <a:r>
              <a:rPr lang="el-GR" sz="1600" dirty="0" smtClean="0"/>
              <a:t> </a:t>
            </a:r>
            <a:r>
              <a:rPr lang="el-GR" sz="1600" dirty="0" err="1" smtClean="0"/>
              <a:t>of</a:t>
            </a:r>
            <a:r>
              <a:rPr lang="el-GR" sz="1600" dirty="0" smtClean="0"/>
              <a:t> </a:t>
            </a:r>
            <a:r>
              <a:rPr lang="el-GR" sz="1600" dirty="0" err="1" smtClean="0"/>
              <a:t>these</a:t>
            </a:r>
            <a:r>
              <a:rPr lang="el-GR" sz="1600" dirty="0" smtClean="0"/>
              <a:t> </a:t>
            </a:r>
            <a:r>
              <a:rPr lang="el-GR" sz="1600" dirty="0" err="1" smtClean="0"/>
              <a:t>exclusion</a:t>
            </a:r>
            <a:r>
              <a:rPr lang="el-GR" sz="1600" dirty="0" smtClean="0"/>
              <a:t> </a:t>
            </a:r>
            <a:r>
              <a:rPr lang="el-GR" sz="1600" dirty="0" err="1" smtClean="0"/>
              <a:t>clauses</a:t>
            </a:r>
            <a:r>
              <a:rPr lang="el-GR" sz="1600" dirty="0" smtClean="0"/>
              <a:t> </a:t>
            </a:r>
            <a:r>
              <a:rPr lang="el-GR" sz="1600" dirty="0" err="1" smtClean="0"/>
              <a:t>must</a:t>
            </a:r>
            <a:r>
              <a:rPr lang="el-GR" sz="1600" dirty="0" smtClean="0"/>
              <a:t> </a:t>
            </a:r>
            <a:r>
              <a:rPr lang="el-GR" sz="1600" dirty="0" err="1" smtClean="0"/>
              <a:t>be</a:t>
            </a:r>
            <a:r>
              <a:rPr lang="el-GR" sz="1600" dirty="0" smtClean="0"/>
              <a:t> </a:t>
            </a:r>
            <a:r>
              <a:rPr lang="el-GR" sz="1600" dirty="0" err="1" smtClean="0"/>
              <a:t>restrictive</a:t>
            </a:r>
            <a:r>
              <a:rPr lang="el-GR" sz="1600" dirty="0" smtClean="0"/>
              <a:t>, </a:t>
            </a:r>
            <a:r>
              <a:rPr lang="en-US" sz="1600" dirty="0" smtClean="0"/>
              <a:t>(</a:t>
            </a:r>
            <a:r>
              <a:rPr lang="el-GR" sz="1600" b="1" dirty="0" smtClean="0"/>
              <a:t>a)</a:t>
            </a:r>
            <a:r>
              <a:rPr lang="el-GR" sz="1600" dirty="0" smtClean="0"/>
              <a:t>  </a:t>
            </a:r>
            <a:r>
              <a:rPr lang="en-US" sz="1600" b="1" dirty="0" smtClean="0"/>
              <a:t>w</a:t>
            </a:r>
            <a:r>
              <a:rPr lang="el-GR" sz="1600" b="1" dirty="0" err="1" smtClean="0"/>
              <a:t>ar</a:t>
            </a:r>
            <a:r>
              <a:rPr lang="el-GR" sz="1600" b="1" dirty="0" smtClean="0"/>
              <a:t> </a:t>
            </a:r>
            <a:r>
              <a:rPr lang="el-GR" sz="1600" b="1" dirty="0" err="1" smtClean="0"/>
              <a:t>crimes</a:t>
            </a:r>
            <a:r>
              <a:rPr lang="el-GR" sz="1600" b="1" dirty="0" smtClean="0"/>
              <a:t>, </a:t>
            </a:r>
            <a:r>
              <a:rPr lang="el-GR" sz="1600" b="1" dirty="0" err="1" smtClean="0"/>
              <a:t>etc</a:t>
            </a:r>
            <a:r>
              <a:rPr lang="el-GR" sz="1600" b="1" dirty="0" smtClean="0"/>
              <a:t>., (b)</a:t>
            </a:r>
            <a:r>
              <a:rPr lang="fr-FR" sz="1600" b="1" dirty="0" smtClean="0"/>
              <a:t> </a:t>
            </a:r>
            <a:r>
              <a:rPr lang="en-US" sz="1600" b="1" dirty="0" smtClean="0"/>
              <a:t>c</a:t>
            </a:r>
            <a:r>
              <a:rPr lang="el-GR" sz="1600" b="1" dirty="0" err="1" smtClean="0"/>
              <a:t>ommon</a:t>
            </a:r>
            <a:r>
              <a:rPr lang="el-GR" sz="1600" b="1" dirty="0" smtClean="0"/>
              <a:t> </a:t>
            </a:r>
            <a:r>
              <a:rPr lang="el-GR" sz="1600" b="1" dirty="0" err="1" smtClean="0"/>
              <a:t>crimes</a:t>
            </a:r>
            <a:r>
              <a:rPr lang="el-GR" sz="1600" b="1" dirty="0" smtClean="0"/>
              <a:t>,  (c) </a:t>
            </a:r>
            <a:r>
              <a:rPr lang="en-US" sz="1600" b="1" dirty="0" smtClean="0"/>
              <a:t>a</a:t>
            </a:r>
            <a:r>
              <a:rPr lang="el-GR" sz="1600" b="1" dirty="0" err="1" smtClean="0"/>
              <a:t>cts</a:t>
            </a:r>
            <a:r>
              <a:rPr lang="el-GR" sz="1600" b="1" dirty="0" smtClean="0"/>
              <a:t> </a:t>
            </a:r>
            <a:r>
              <a:rPr lang="el-GR" sz="1600" b="1" dirty="0" err="1" smtClean="0"/>
              <a:t>contrary</a:t>
            </a:r>
            <a:r>
              <a:rPr lang="el-GR" sz="1600" b="1" dirty="0" smtClean="0"/>
              <a:t> </a:t>
            </a:r>
            <a:r>
              <a:rPr lang="el-GR" sz="1600" b="1" dirty="0" err="1" smtClean="0"/>
              <a:t>to</a:t>
            </a:r>
            <a:r>
              <a:rPr lang="el-GR" sz="1600" b="1" dirty="0" smtClean="0"/>
              <a:t> </a:t>
            </a:r>
            <a:r>
              <a:rPr lang="el-GR" sz="1600" b="1" dirty="0" err="1" smtClean="0"/>
              <a:t>the</a:t>
            </a:r>
            <a:r>
              <a:rPr lang="el-GR" sz="1600" b="1" dirty="0" smtClean="0"/>
              <a:t> </a:t>
            </a:r>
            <a:r>
              <a:rPr lang="el-GR" sz="1600" b="1" dirty="0" err="1" smtClean="0"/>
              <a:t>purposes</a:t>
            </a:r>
            <a:r>
              <a:rPr lang="el-GR" sz="1600" b="1" dirty="0" smtClean="0"/>
              <a:t> </a:t>
            </a:r>
            <a:r>
              <a:rPr lang="el-GR" sz="1600" b="1" dirty="0" err="1" smtClean="0"/>
              <a:t>and</a:t>
            </a:r>
            <a:r>
              <a:rPr lang="el-GR" sz="1600" b="1" dirty="0" smtClean="0"/>
              <a:t> </a:t>
            </a:r>
            <a:r>
              <a:rPr lang="el-GR" sz="1600" b="1" dirty="0" err="1" smtClean="0"/>
              <a:t>principles</a:t>
            </a:r>
            <a:r>
              <a:rPr lang="el-GR" sz="1600" b="1" dirty="0" smtClean="0"/>
              <a:t> </a:t>
            </a:r>
            <a:r>
              <a:rPr lang="el-GR" sz="1600" b="1" dirty="0" err="1" smtClean="0"/>
              <a:t>of</a:t>
            </a:r>
            <a:r>
              <a:rPr lang="el-GR" sz="1600" b="1" dirty="0" smtClean="0"/>
              <a:t> </a:t>
            </a:r>
            <a:r>
              <a:rPr lang="el-GR" sz="1600" b="1" dirty="0" err="1" smtClean="0"/>
              <a:t>the</a:t>
            </a:r>
            <a:r>
              <a:rPr lang="el-GR" sz="1600" b="1" dirty="0" smtClean="0"/>
              <a:t> </a:t>
            </a:r>
            <a:r>
              <a:rPr lang="el-GR" sz="1600" b="1" dirty="0" err="1" smtClean="0"/>
              <a:t>United</a:t>
            </a:r>
            <a:r>
              <a:rPr lang="el-GR" sz="1600" b="1" dirty="0" smtClean="0"/>
              <a:t> </a:t>
            </a:r>
            <a:r>
              <a:rPr lang="el-GR" sz="1600" b="1" dirty="0" err="1" smtClean="0"/>
              <a:t>Nations</a:t>
            </a:r>
            <a:r>
              <a:rPr lang="el-GR" sz="1600" b="1" dirty="0" smtClean="0"/>
              <a:t>.  </a:t>
            </a:r>
            <a:endParaRPr lang="el-GR" sz="1600" dirty="0" smtClean="0"/>
          </a:p>
          <a:p>
            <a:pPr marL="0" indent="0" algn="just" eaLnBrk="1" hangingPunct="1">
              <a:lnSpc>
                <a:spcPct val="90000"/>
              </a:lnSpc>
              <a:buFont typeface="Arial" pitchFamily="34" charset="0"/>
              <a:buAutoNum type="alphaLcParenBoth"/>
            </a:pPr>
            <a:endParaRPr lang="en-US" sz="1600" i="1" dirty="0" smtClean="0"/>
          </a:p>
          <a:p>
            <a:pPr marL="0" indent="0" algn="just" eaLnBrk="1" hangingPunct="1">
              <a:lnSpc>
                <a:spcPct val="90000"/>
              </a:lnSpc>
            </a:pPr>
            <a:endParaRPr lang="el-GR" sz="1600" dirty="0" smtClean="0"/>
          </a:p>
          <a:p>
            <a:pPr marL="0" indent="0" eaLnBrk="1" hangingPunct="1">
              <a:lnSpc>
                <a:spcPct val="90000"/>
              </a:lnSpc>
            </a:pPr>
            <a:endParaRPr lang="en-US" sz="1600" dirty="0" smtClean="0"/>
          </a:p>
        </p:txBody>
      </p:sp>
      <p:pic>
        <p:nvPicPr>
          <p:cNvPr id="61442" name="3 - Εικόνα" descr="Εικόνα2.png"/>
          <p:cNvPicPr>
            <a:picLocks noChangeAspect="1"/>
          </p:cNvPicPr>
          <p:nvPr/>
        </p:nvPicPr>
        <p:blipFill>
          <a:blip r:embed="rId2"/>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276225" y="590550"/>
            <a:ext cx="8229600" cy="1009650"/>
          </a:xfrm>
        </p:spPr>
        <p:txBody>
          <a:bodyPr/>
          <a:lstStyle/>
          <a:p>
            <a:pPr eaLnBrk="1" hangingPunct="1"/>
            <a:r>
              <a:rPr lang="en-US" sz="2000" b="1" dirty="0" smtClean="0"/>
              <a:t> </a:t>
            </a:r>
            <a:r>
              <a:rPr lang="en-US" sz="2000" b="1" u="sng" dirty="0"/>
              <a:t>F</a:t>
            </a:r>
            <a:r>
              <a:rPr lang="en-US" sz="2000" b="1" u="sng" dirty="0" smtClean="0"/>
              <a:t>. </a:t>
            </a:r>
            <a:r>
              <a:rPr lang="el-GR" sz="2000" b="1" u="sng" dirty="0" smtClean="0"/>
              <a:t>Legal Documents related to RSD</a:t>
            </a:r>
            <a:endParaRPr lang="en-US" sz="2000" dirty="0" smtClean="0"/>
          </a:p>
        </p:txBody>
      </p:sp>
      <p:sp>
        <p:nvSpPr>
          <p:cNvPr id="3" name="Content Placeholder 2"/>
          <p:cNvSpPr>
            <a:spLocks noGrp="1"/>
          </p:cNvSpPr>
          <p:nvPr>
            <p:ph idx="1"/>
          </p:nvPr>
        </p:nvSpPr>
        <p:spPr>
          <a:xfrm>
            <a:off x="457200" y="1600200"/>
            <a:ext cx="7772400" cy="3581400"/>
          </a:xfrm>
        </p:spPr>
        <p:txBody>
          <a:bodyPr>
            <a:normAutofit/>
          </a:bodyPr>
          <a:lstStyle/>
          <a:p>
            <a:pPr marL="285750" indent="-285750" algn="just" eaLnBrk="1" hangingPunct="1">
              <a:buFont typeface="Arial" pitchFamily="34" charset="0"/>
              <a:buBlip>
                <a:blip r:embed="rId2"/>
              </a:buBlip>
            </a:pPr>
            <a:r>
              <a:rPr lang="el-GR" sz="1600" dirty="0" err="1" smtClean="0">
                <a:solidFill>
                  <a:srgbClr val="000000"/>
                </a:solidFill>
              </a:rPr>
              <a:t>Convention</a:t>
            </a:r>
            <a:r>
              <a:rPr lang="el-GR" sz="1600" dirty="0" smtClean="0">
                <a:solidFill>
                  <a:srgbClr val="000000"/>
                </a:solidFill>
              </a:rPr>
              <a:t> </a:t>
            </a:r>
            <a:r>
              <a:rPr lang="el-GR" sz="1600" dirty="0" err="1" smtClean="0">
                <a:solidFill>
                  <a:srgbClr val="000000"/>
                </a:solidFill>
              </a:rPr>
              <a:t>Relating</a:t>
            </a:r>
            <a:r>
              <a:rPr lang="el-GR" sz="1600" dirty="0" smtClean="0">
                <a:solidFill>
                  <a:srgbClr val="000000"/>
                </a:solidFill>
              </a:rPr>
              <a:t> </a:t>
            </a:r>
            <a:r>
              <a:rPr lang="el-GR" sz="1600" dirty="0" err="1" smtClean="0">
                <a:solidFill>
                  <a:srgbClr val="000000"/>
                </a:solidFill>
              </a:rPr>
              <a:t>to</a:t>
            </a:r>
            <a:r>
              <a:rPr lang="el-GR" sz="1600" dirty="0" smtClean="0">
                <a:solidFill>
                  <a:srgbClr val="000000"/>
                </a:solidFill>
              </a:rPr>
              <a:t> </a:t>
            </a:r>
            <a:r>
              <a:rPr lang="el-GR" sz="1600" dirty="0" err="1" smtClean="0">
                <a:solidFill>
                  <a:srgbClr val="000000"/>
                </a:solidFill>
              </a:rPr>
              <a:t>the</a:t>
            </a:r>
            <a:r>
              <a:rPr lang="el-GR" sz="1600" dirty="0" smtClean="0">
                <a:solidFill>
                  <a:srgbClr val="000000"/>
                </a:solidFill>
              </a:rPr>
              <a:t> </a:t>
            </a:r>
            <a:r>
              <a:rPr lang="el-GR" sz="1600" dirty="0" err="1" smtClean="0">
                <a:solidFill>
                  <a:srgbClr val="000000"/>
                </a:solidFill>
              </a:rPr>
              <a:t>Status</a:t>
            </a:r>
            <a:r>
              <a:rPr lang="el-GR" sz="1600" dirty="0" smtClean="0">
                <a:solidFill>
                  <a:srgbClr val="000000"/>
                </a:solidFill>
              </a:rPr>
              <a:t> </a:t>
            </a:r>
            <a:r>
              <a:rPr lang="el-GR" sz="1600" dirty="0" err="1" smtClean="0">
                <a:solidFill>
                  <a:srgbClr val="000000"/>
                </a:solidFill>
              </a:rPr>
              <a:t>of</a:t>
            </a:r>
            <a:r>
              <a:rPr lang="el-GR" sz="1600" dirty="0" smtClean="0">
                <a:solidFill>
                  <a:srgbClr val="000000"/>
                </a:solidFill>
              </a:rPr>
              <a:t> </a:t>
            </a:r>
            <a:r>
              <a:rPr lang="el-GR" sz="1600" dirty="0" err="1" smtClean="0">
                <a:solidFill>
                  <a:srgbClr val="000000"/>
                </a:solidFill>
              </a:rPr>
              <a:t>Refugees</a:t>
            </a:r>
            <a:r>
              <a:rPr lang="el-GR" sz="1600" dirty="0" smtClean="0">
                <a:solidFill>
                  <a:srgbClr val="000000"/>
                </a:solidFill>
              </a:rPr>
              <a:t>, 28 </a:t>
            </a:r>
            <a:r>
              <a:rPr lang="el-GR" sz="1600" dirty="0" err="1" smtClean="0">
                <a:solidFill>
                  <a:srgbClr val="000000"/>
                </a:solidFill>
              </a:rPr>
              <a:t>July</a:t>
            </a:r>
            <a:r>
              <a:rPr lang="el-GR" sz="1600" dirty="0" smtClean="0">
                <a:solidFill>
                  <a:srgbClr val="000000"/>
                </a:solidFill>
              </a:rPr>
              <a:t> 1951</a:t>
            </a:r>
            <a:endParaRPr lang="en-US" sz="1600" dirty="0" smtClean="0">
              <a:solidFill>
                <a:srgbClr val="000000"/>
              </a:solidFill>
            </a:endParaRPr>
          </a:p>
          <a:p>
            <a:pPr marL="285750" indent="-285750" algn="just" eaLnBrk="1" hangingPunct="1">
              <a:buFont typeface="Arial" pitchFamily="34" charset="0"/>
              <a:buBlip>
                <a:blip r:embed="rId2"/>
              </a:buBlip>
            </a:pPr>
            <a:r>
              <a:rPr lang="en-US" sz="1600" dirty="0" smtClean="0">
                <a:solidFill>
                  <a:srgbClr val="000000"/>
                </a:solidFill>
              </a:rPr>
              <a:t>Protocol Relating to the Status of Refugees, 30 January 1967 </a:t>
            </a:r>
          </a:p>
          <a:p>
            <a:pPr marL="285750" indent="-285750" algn="just" eaLnBrk="1" hangingPunct="1">
              <a:buFont typeface="Arial" pitchFamily="34" charset="0"/>
              <a:buBlip>
                <a:blip r:embed="rId2"/>
              </a:buBlip>
            </a:pPr>
            <a:r>
              <a:rPr lang="en-US" sz="1600" dirty="0" smtClean="0">
                <a:solidFill>
                  <a:srgbClr val="000000"/>
                </a:solidFill>
              </a:rPr>
              <a:t>Statute of the Office of the United Nations High Commissioner for Refugees, 14 December 1950</a:t>
            </a:r>
          </a:p>
          <a:p>
            <a:pPr marL="285750" indent="-285750" algn="just" eaLnBrk="1" hangingPunct="1">
              <a:buFont typeface="Arial" pitchFamily="34" charset="0"/>
              <a:buBlip>
                <a:blip r:embed="rId2"/>
              </a:buBlip>
            </a:pPr>
            <a:r>
              <a:rPr lang="en-US" sz="1600" dirty="0" smtClean="0">
                <a:solidFill>
                  <a:srgbClr val="000000"/>
                </a:solidFill>
              </a:rPr>
              <a:t>Convention Governing the Specific Aspects of Refugee Problems in Africa (</a:t>
            </a:r>
            <a:r>
              <a:rPr lang="en-US" altLang="en-US" sz="1600" dirty="0" smtClean="0">
                <a:solidFill>
                  <a:srgbClr val="000000"/>
                </a:solidFill>
              </a:rPr>
              <a:t>“</a:t>
            </a:r>
            <a:r>
              <a:rPr lang="en-US" sz="1600" dirty="0" smtClean="0">
                <a:solidFill>
                  <a:srgbClr val="000000"/>
                </a:solidFill>
              </a:rPr>
              <a:t>OAU Convention</a:t>
            </a:r>
            <a:r>
              <a:rPr lang="en-US" altLang="en-US" sz="1600" dirty="0" smtClean="0">
                <a:solidFill>
                  <a:srgbClr val="000000"/>
                </a:solidFill>
              </a:rPr>
              <a:t>”</a:t>
            </a:r>
            <a:r>
              <a:rPr lang="en-US" sz="1600" dirty="0" smtClean="0">
                <a:solidFill>
                  <a:srgbClr val="000000"/>
                </a:solidFill>
              </a:rPr>
              <a:t>), 10 September 1969</a:t>
            </a:r>
          </a:p>
          <a:p>
            <a:pPr marL="285750" indent="-285750" algn="just" eaLnBrk="1" hangingPunct="1">
              <a:buFont typeface="Arial" pitchFamily="34" charset="0"/>
              <a:buBlip>
                <a:blip r:embed="rId2"/>
              </a:buBlip>
            </a:pPr>
            <a:r>
              <a:rPr lang="en-US" sz="1600" dirty="0" smtClean="0">
                <a:solidFill>
                  <a:srgbClr val="000000"/>
                </a:solidFill>
              </a:rPr>
              <a:t>Cartagena Declaration on Refugees, 22 November 1984</a:t>
            </a:r>
          </a:p>
          <a:p>
            <a:pPr marL="285750" indent="-285750" algn="just" eaLnBrk="1" hangingPunct="1">
              <a:buFont typeface="Arial" pitchFamily="34" charset="0"/>
              <a:buBlip>
                <a:blip r:embed="rId2"/>
              </a:buBlip>
            </a:pPr>
            <a:r>
              <a:rPr lang="en-US" sz="1600" dirty="0" smtClean="0">
                <a:solidFill>
                  <a:srgbClr val="000000"/>
                </a:solidFill>
              </a:rPr>
              <a:t>Directive 2011/95/EU of the European Parliament and of the Council of 13 December 2011 on standards for the qualification of third-country nationals or stateless persons as beneficiaries of international protection, for a uniform status for refugees or for persons eligible for subsidiary protection, and for the content of the protection granted (recast), European Union: Council of the European Union, OJ L 337; December 2011, pp 9-26, 20 December 2011.</a:t>
            </a:r>
            <a:endParaRPr lang="el-GR" sz="1600" dirty="0" smtClean="0">
              <a:solidFill>
                <a:srgbClr val="000000"/>
              </a:solidFill>
            </a:endParaRPr>
          </a:p>
          <a:p>
            <a:pPr marL="285750" indent="-285750" eaLnBrk="1" hangingPunct="1">
              <a:buFont typeface="Arial" pitchFamily="34" charset="0"/>
              <a:buBlip>
                <a:blip r:embed="rId2"/>
              </a:buBlip>
            </a:pPr>
            <a:endParaRPr lang="en-US" sz="1600" dirty="0" smtClean="0"/>
          </a:p>
        </p:txBody>
      </p:sp>
      <p:pic>
        <p:nvPicPr>
          <p:cNvPr id="62467" name="3 - Εικόνα" descr="Εικόνα2.png"/>
          <p:cNvPicPr>
            <a:picLocks noChangeAspect="1"/>
          </p:cNvPicPr>
          <p:nvPr/>
        </p:nvPicPr>
        <p:blipFill>
          <a:blip r:embed="rId3"/>
          <a:srcRect/>
          <a:stretch>
            <a:fillRect/>
          </a:stretch>
        </p:blipFill>
        <p:spPr bwMode="auto">
          <a:xfrm>
            <a:off x="1063625" y="6276975"/>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625" y="1495425"/>
            <a:ext cx="7772400" cy="974725"/>
          </a:xfrm>
        </p:spPr>
        <p:txBody>
          <a:bodyPr rtlCol="0">
            <a:normAutofit/>
          </a:bodyPr>
          <a:lstStyle/>
          <a:p>
            <a:pPr eaLnBrk="1" fontAlgn="auto" hangingPunct="1">
              <a:spcAft>
                <a:spcPts val="0"/>
              </a:spcAft>
              <a:defRPr/>
            </a:pPr>
            <a:r>
              <a:rPr lang="en-US" sz="2000" b="1" dirty="0" smtClean="0">
                <a:solidFill>
                  <a:schemeClr val="accent2">
                    <a:lumMod val="75000"/>
                  </a:schemeClr>
                </a:solidFill>
                <a:ea typeface="+mj-ea"/>
                <a:cs typeface="+mj-cs"/>
              </a:rPr>
              <a:t>PART III</a:t>
            </a:r>
            <a:br>
              <a:rPr lang="en-US" sz="2000" b="1" dirty="0" smtClean="0">
                <a:solidFill>
                  <a:schemeClr val="accent2">
                    <a:lumMod val="75000"/>
                  </a:schemeClr>
                </a:solidFill>
                <a:ea typeface="+mj-ea"/>
                <a:cs typeface="+mj-cs"/>
              </a:rPr>
            </a:br>
            <a:r>
              <a:rPr lang="en-US" sz="2000" b="1" dirty="0" smtClean="0">
                <a:solidFill>
                  <a:schemeClr val="accent2">
                    <a:lumMod val="75000"/>
                  </a:schemeClr>
                </a:solidFill>
                <a:ea typeface="+mj-ea"/>
                <a:cs typeface="+mj-cs"/>
              </a:rPr>
              <a:t>ASYLUM PROCEDURES</a:t>
            </a:r>
            <a:endParaRPr lang="en-US" sz="2000" b="1" dirty="0">
              <a:solidFill>
                <a:schemeClr val="accent2">
                  <a:lumMod val="75000"/>
                </a:schemeClr>
              </a:solidFill>
              <a:ea typeface="+mj-ea"/>
              <a:cs typeface="+mj-cs"/>
            </a:endParaRPr>
          </a:p>
        </p:txBody>
      </p:sp>
      <p:pic>
        <p:nvPicPr>
          <p:cNvPr id="63490"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 TextBox"/>
          <p:cNvSpPr txBox="1">
            <a:spLocks noChangeArrowheads="1"/>
          </p:cNvSpPr>
          <p:nvPr/>
        </p:nvSpPr>
        <p:spPr bwMode="auto">
          <a:xfrm>
            <a:off x="1506538" y="125413"/>
            <a:ext cx="6324600" cy="368300"/>
          </a:xfrm>
          <a:prstGeom prst="rect">
            <a:avLst/>
          </a:prstGeom>
          <a:noFill/>
          <a:ln w="9525">
            <a:noFill/>
            <a:miter lim="800000"/>
            <a:headEnd/>
            <a:tailEnd/>
          </a:ln>
        </p:spPr>
        <p:txBody>
          <a:bodyPr>
            <a:spAutoFit/>
          </a:bodyPr>
          <a:lstStyle/>
          <a:p>
            <a:pPr algn="ctr"/>
            <a:r>
              <a:rPr lang="en-US" b="1" u="sng">
                <a:solidFill>
                  <a:srgbClr val="0070C0"/>
                </a:solidFill>
              </a:rPr>
              <a:t>Table of Contents</a:t>
            </a:r>
            <a:endParaRPr lang="el-GR" b="1" u="sng">
              <a:solidFill>
                <a:srgbClr val="0070C0"/>
              </a:solidFill>
            </a:endParaRPr>
          </a:p>
        </p:txBody>
      </p:sp>
      <p:sp>
        <p:nvSpPr>
          <p:cNvPr id="3" name="2 - TextBox"/>
          <p:cNvSpPr txBox="1"/>
          <p:nvPr/>
        </p:nvSpPr>
        <p:spPr>
          <a:xfrm>
            <a:off x="1114425" y="493713"/>
            <a:ext cx="7124700" cy="6232525"/>
          </a:xfrm>
          <a:prstGeom prst="rect">
            <a:avLst/>
          </a:prstGeom>
          <a:noFill/>
        </p:spPr>
        <p:txBody>
          <a:bodyPr>
            <a:spAutoFit/>
          </a:bodyPr>
          <a:lstStyle/>
          <a:p>
            <a:r>
              <a:rPr lang="en-US" sz="1200" b="1"/>
              <a:t>Activity 1: Developing training modules on issues related to Legal services</a:t>
            </a:r>
          </a:p>
          <a:p>
            <a:endParaRPr lang="en-US" sz="1200" b="1"/>
          </a:p>
          <a:p>
            <a:r>
              <a:rPr lang="en-US" sz="1200" b="1"/>
              <a:t>Part I. DEFINITIONS</a:t>
            </a:r>
            <a:br>
              <a:rPr lang="en-US" sz="1200" b="1"/>
            </a:br>
            <a:endParaRPr lang="en-US" sz="1200" b="1"/>
          </a:p>
          <a:p>
            <a:r>
              <a:rPr lang="en-US" sz="1200" b="1"/>
              <a:t>Part II. The Refugee Status Determination (RSD)</a:t>
            </a:r>
            <a:br>
              <a:rPr lang="en-US" sz="1200" b="1"/>
            </a:br>
            <a:r>
              <a:rPr lang="en-US" sz="1200" b="1"/>
              <a:t>             (Under The 1951 Convention And The 1967 Protocol)</a:t>
            </a:r>
            <a:r>
              <a:rPr lang="el-GR" sz="1200" b="1"/>
              <a:t/>
            </a:r>
            <a:br>
              <a:rPr lang="el-GR" sz="1200" b="1"/>
            </a:br>
            <a:r>
              <a:rPr lang="el-GR" sz="1200" b="1"/>
              <a:t/>
            </a:r>
            <a:br>
              <a:rPr lang="el-GR" sz="1200" b="1"/>
            </a:br>
            <a:r>
              <a:rPr lang="en-US" sz="1200"/>
              <a:t>Criteria, the Procedure, Cessation and Εxclusion clauses</a:t>
            </a:r>
            <a:r>
              <a:rPr lang="el-GR" sz="1200"/>
              <a:t/>
            </a:r>
            <a:br>
              <a:rPr lang="el-GR" sz="1200"/>
            </a:br>
            <a:r>
              <a:rPr lang="en-US" sz="1200"/>
              <a:t/>
            </a:r>
            <a:br>
              <a:rPr lang="en-US" sz="1200"/>
            </a:br>
            <a:r>
              <a:rPr lang="en-US" sz="1200" b="1"/>
              <a:t>A. </a:t>
            </a:r>
            <a:r>
              <a:rPr lang="en-US" altLang="en-US" sz="1200" b="1"/>
              <a:t>‘’</a:t>
            </a:r>
            <a:r>
              <a:rPr lang="el-GR" altLang="ja-JP" sz="1200" b="1"/>
              <a:t>The inclusion clauses</a:t>
            </a:r>
            <a:r>
              <a:rPr lang="en-US" altLang="en-US" sz="1200" b="1"/>
              <a:t>”</a:t>
            </a:r>
            <a:r>
              <a:rPr lang="en-US" altLang="ja-JP" sz="1200"/>
              <a:t/>
            </a:r>
            <a:br>
              <a:rPr lang="en-US" altLang="ja-JP" sz="1200"/>
            </a:br>
            <a:r>
              <a:rPr lang="en-US" altLang="ja-JP" sz="1200"/>
              <a:t>1. The status of refugee according to 1951 Convention</a:t>
            </a:r>
            <a:br>
              <a:rPr lang="en-US" altLang="ja-JP" sz="1200"/>
            </a:br>
            <a:r>
              <a:rPr lang="en-US" altLang="ja-JP" sz="1200"/>
              <a:t>2. Further explanation of the criteria</a:t>
            </a:r>
            <a:r>
              <a:rPr lang="el-GR" altLang="ja-JP" sz="1200"/>
              <a:t/>
            </a:r>
            <a:br>
              <a:rPr lang="el-GR" altLang="ja-JP" sz="1200"/>
            </a:br>
            <a:r>
              <a:rPr lang="en-US" altLang="ja-JP" sz="1200"/>
              <a:t>3. The</a:t>
            </a:r>
            <a:r>
              <a:rPr lang="el-GR" altLang="ja-JP" sz="1200"/>
              <a:t> case of </a:t>
            </a:r>
            <a:r>
              <a:rPr lang="en-US" altLang="ja-JP" sz="1200"/>
              <a:t>d</a:t>
            </a:r>
            <a:r>
              <a:rPr lang="el-GR" altLang="ja-JP" sz="1200"/>
              <a:t>ual or multiple nationality</a:t>
            </a:r>
            <a:r>
              <a:rPr lang="en-US" altLang="ja-JP" sz="1200"/>
              <a:t> </a:t>
            </a:r>
            <a:br>
              <a:rPr lang="en-US" altLang="ja-JP" sz="1200"/>
            </a:br>
            <a:r>
              <a:rPr lang="en-US" altLang="ja-JP" sz="1200"/>
              <a:t>4. The principle of family unity</a:t>
            </a:r>
          </a:p>
          <a:p>
            <a:endParaRPr lang="en-US" sz="1200"/>
          </a:p>
          <a:p>
            <a:r>
              <a:rPr lang="en-US" sz="1200" b="1"/>
              <a:t>B.</a:t>
            </a:r>
            <a:r>
              <a:rPr lang="el-GR" sz="1200" b="1"/>
              <a:t> Procedures for the determination of refugee status </a:t>
            </a:r>
            <a:r>
              <a:rPr lang="el-GR" sz="1200"/>
              <a:t/>
            </a:r>
            <a:br>
              <a:rPr lang="el-GR" sz="1200"/>
            </a:br>
            <a:r>
              <a:rPr lang="el-GR" sz="1200"/>
              <a:t>IN GENERA</a:t>
            </a:r>
            <a:r>
              <a:rPr lang="en-US" sz="1200"/>
              <a:t>L</a:t>
            </a:r>
          </a:p>
          <a:p>
            <a:r>
              <a:rPr lang="en-US" sz="1200"/>
              <a:t>1. The examiner</a:t>
            </a:r>
            <a:r>
              <a:rPr lang="en-US" altLang="en-US" sz="1200"/>
              <a:t>’</a:t>
            </a:r>
            <a:r>
              <a:rPr lang="en-US" sz="1200"/>
              <a:t>s duty</a:t>
            </a:r>
          </a:p>
          <a:p>
            <a:r>
              <a:rPr lang="en-US" sz="1200"/>
              <a:t>2. The applicant</a:t>
            </a:r>
            <a:r>
              <a:rPr lang="en-US" altLang="en-US" sz="1200"/>
              <a:t>’</a:t>
            </a:r>
            <a:r>
              <a:rPr lang="en-US" sz="1200"/>
              <a:t>s duty</a:t>
            </a:r>
          </a:p>
          <a:p>
            <a:endParaRPr lang="en-US" sz="1200"/>
          </a:p>
          <a:p>
            <a:r>
              <a:rPr lang="en-US" sz="1200" b="1"/>
              <a:t>C. Special categories of refugees</a:t>
            </a:r>
          </a:p>
          <a:p>
            <a:r>
              <a:rPr lang="en-US" sz="1200"/>
              <a:t>1. Mentally disturbed persons</a:t>
            </a:r>
          </a:p>
          <a:p>
            <a:r>
              <a:rPr lang="en-US" sz="1200"/>
              <a:t>2. Unaccompanied minors </a:t>
            </a:r>
          </a:p>
          <a:p>
            <a:pPr algn="just"/>
            <a:endParaRPr lang="en-US" sz="1200"/>
          </a:p>
          <a:p>
            <a:pPr algn="just"/>
            <a:r>
              <a:rPr lang="en-US" sz="1200" b="1"/>
              <a:t>D. </a:t>
            </a:r>
            <a:r>
              <a:rPr lang="en-US" altLang="en-US" sz="1200" b="1"/>
              <a:t>“</a:t>
            </a:r>
            <a:r>
              <a:rPr lang="en-US" sz="1200" b="1"/>
              <a:t>The  Cessation clauses</a:t>
            </a:r>
            <a:r>
              <a:rPr lang="en-US" altLang="en-US" sz="1200" b="1"/>
              <a:t>”</a:t>
            </a:r>
            <a:r>
              <a:rPr lang="en-US" sz="1200" b="1"/>
              <a:t>   </a:t>
            </a:r>
          </a:p>
          <a:p>
            <a:pPr algn="just">
              <a:buFontTx/>
              <a:buAutoNum type="arabicPeriod"/>
            </a:pPr>
            <a:r>
              <a:rPr lang="en-US" sz="1200"/>
              <a:t> </a:t>
            </a:r>
            <a:r>
              <a:rPr lang="el-GR" sz="1200"/>
              <a:t>According to article 1 C (1) to (6) of the 1951 Convention</a:t>
            </a:r>
          </a:p>
          <a:p>
            <a:pPr algn="just">
              <a:buFontTx/>
              <a:buAutoNum type="arabicPeriod"/>
            </a:pPr>
            <a:r>
              <a:rPr lang="el-GR" sz="1200"/>
              <a:t> According to article 1 C (2) of the 1951 Convention</a:t>
            </a:r>
            <a:endParaRPr lang="en-US" sz="1200"/>
          </a:p>
          <a:p>
            <a:pPr algn="just">
              <a:buFontTx/>
              <a:buAutoNum type="arabicPeriod" startAt="3"/>
            </a:pPr>
            <a:r>
              <a:rPr lang="en-US" sz="1200"/>
              <a:t> </a:t>
            </a:r>
            <a:r>
              <a:rPr lang="el-GR" sz="1200"/>
              <a:t>As it is stated in the article 1 C (4) of the 1951 Convention</a:t>
            </a:r>
            <a:endParaRPr lang="en-US" sz="1200"/>
          </a:p>
          <a:p>
            <a:pPr algn="just">
              <a:buFontTx/>
              <a:buAutoNum type="arabicPeriod" startAt="3"/>
            </a:pPr>
            <a:r>
              <a:rPr lang="en-US" sz="1200"/>
              <a:t> According to </a:t>
            </a:r>
            <a:r>
              <a:rPr lang="el-GR" sz="1200"/>
              <a:t>article 1 C (5) of the 1951 Convention </a:t>
            </a:r>
            <a:endParaRPr lang="en-US" sz="1200"/>
          </a:p>
          <a:p>
            <a:pPr algn="just">
              <a:buFontTx/>
              <a:buAutoNum type="arabicPeriod" startAt="3"/>
            </a:pPr>
            <a:r>
              <a:rPr lang="en-US" sz="1200"/>
              <a:t> According to </a:t>
            </a:r>
            <a:r>
              <a:rPr lang="el-GR" sz="1200"/>
              <a:t>article 1 C (6) of the 1951 Convention</a:t>
            </a:r>
            <a:endParaRPr lang="en-US" sz="1200"/>
          </a:p>
          <a:p>
            <a:endParaRPr lang="en-US" sz="1200"/>
          </a:p>
          <a:p>
            <a:endParaRPr lang="en-US" sz="1200" b="1"/>
          </a:p>
          <a:p>
            <a:endParaRPr lang="el-GR" sz="1200" b="1"/>
          </a:p>
        </p:txBody>
      </p:sp>
      <p:pic>
        <p:nvPicPr>
          <p:cNvPr id="4"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90525"/>
            <a:ext cx="7972425" cy="1447800"/>
          </a:xfrm>
        </p:spPr>
        <p:txBody>
          <a:bodyPr>
            <a:normAutofit/>
          </a:bodyPr>
          <a:lstStyle/>
          <a:p>
            <a:pPr eaLnBrk="1" hangingPunct="1"/>
            <a:r>
              <a:rPr lang="en-GB" sz="1600" b="1" u="sng" smtClean="0">
                <a:solidFill>
                  <a:srgbClr val="224043"/>
                </a:solidFill>
              </a:rPr>
              <a:t>A. Asylum Procedures </a:t>
            </a:r>
            <a:r>
              <a:rPr lang="el-GR" sz="1600" b="1" u="sng" smtClean="0">
                <a:solidFill>
                  <a:srgbClr val="224043"/>
                </a:solidFill>
              </a:rPr>
              <a:t>Directive</a:t>
            </a:r>
            <a:r>
              <a:rPr lang="fr-FR" sz="1600" b="1" u="sng" smtClean="0">
                <a:solidFill>
                  <a:srgbClr val="224043"/>
                </a:solidFill>
              </a:rPr>
              <a:t> </a:t>
            </a:r>
            <a:r>
              <a:rPr lang="fr-FR" sz="1600" b="1" smtClean="0">
                <a:solidFill>
                  <a:srgbClr val="224043"/>
                </a:solidFill>
              </a:rPr>
              <a:t/>
            </a:r>
            <a:br>
              <a:rPr lang="fr-FR" sz="1600" b="1" smtClean="0">
                <a:solidFill>
                  <a:srgbClr val="224043"/>
                </a:solidFill>
              </a:rPr>
            </a:br>
            <a:r>
              <a:rPr lang="fr-FR" sz="1600" smtClean="0">
                <a:solidFill>
                  <a:srgbClr val="000000"/>
                </a:solidFill>
              </a:rPr>
              <a:t/>
            </a:r>
            <a:br>
              <a:rPr lang="fr-FR" sz="1600" smtClean="0">
                <a:solidFill>
                  <a:srgbClr val="000000"/>
                </a:solidFill>
              </a:rPr>
            </a:br>
            <a:r>
              <a:rPr lang="el-GR" sz="1600" smtClean="0">
                <a:solidFill>
                  <a:srgbClr val="000000"/>
                </a:solidFill>
              </a:rPr>
              <a:t>Directive 2013/32/EU of the European Parliament and of the Council of 26 June 2013 on common procedures for granting and withdrawing international protection</a:t>
            </a:r>
            <a:endParaRPr lang="en-US" sz="1600" smtClean="0">
              <a:solidFill>
                <a:srgbClr val="000000"/>
              </a:solidFill>
            </a:endParaRPr>
          </a:p>
        </p:txBody>
      </p:sp>
      <p:sp>
        <p:nvSpPr>
          <p:cNvPr id="3" name="Content Placeholder 2"/>
          <p:cNvSpPr>
            <a:spLocks noGrp="1"/>
          </p:cNvSpPr>
          <p:nvPr>
            <p:ph idx="1"/>
          </p:nvPr>
        </p:nvSpPr>
        <p:spPr>
          <a:xfrm>
            <a:off x="254000" y="1838325"/>
            <a:ext cx="8061325" cy="2724150"/>
          </a:xfrm>
        </p:spPr>
        <p:txBody>
          <a:bodyPr rtlCol="0">
            <a:noAutofit/>
          </a:bodyPr>
          <a:lstStyle/>
          <a:p>
            <a:pPr marL="0" indent="0" algn="just" eaLnBrk="1" fontAlgn="auto" hangingPunct="1">
              <a:lnSpc>
                <a:spcPct val="150000"/>
              </a:lnSpc>
              <a:spcAft>
                <a:spcPts val="0"/>
              </a:spcAft>
              <a:buFont typeface="Arial"/>
              <a:buNone/>
              <a:defRPr/>
            </a:pPr>
            <a:endParaRPr lang="fr-FR" sz="1600" dirty="0" smtClean="0">
              <a:solidFill>
                <a:schemeClr val="tx1">
                  <a:lumMod val="95000"/>
                  <a:lumOff val="5000"/>
                </a:schemeClr>
              </a:solidFill>
              <a:ea typeface="+mn-ea"/>
              <a:cs typeface="+mn-cs"/>
            </a:endParaRPr>
          </a:p>
          <a:p>
            <a:pPr marL="0" indent="0" algn="just" eaLnBrk="1" fontAlgn="auto" hangingPunct="1">
              <a:lnSpc>
                <a:spcPct val="150000"/>
              </a:lnSpc>
              <a:spcAft>
                <a:spcPts val="0"/>
              </a:spcAft>
              <a:buFont typeface="Arial"/>
              <a:buNone/>
              <a:defRPr/>
            </a:pPr>
            <a:r>
              <a:rPr lang="el-GR" sz="1600" dirty="0" smtClean="0">
                <a:solidFill>
                  <a:schemeClr val="tx1">
                    <a:lumMod val="95000"/>
                    <a:lumOff val="5000"/>
                  </a:schemeClr>
                </a:solidFill>
                <a:ea typeface="+mn-ea"/>
                <a:cs typeface="+mn-cs"/>
              </a:rPr>
              <a:t>The</a:t>
            </a:r>
            <a:r>
              <a:rPr lang="el-GR" sz="1600" dirty="0" smtClean="0">
                <a:solidFill>
                  <a:schemeClr val="bg2"/>
                </a:solidFill>
                <a:ea typeface="+mn-ea"/>
                <a:cs typeface="+mn-cs"/>
              </a:rPr>
              <a:t> </a:t>
            </a:r>
            <a:r>
              <a:rPr lang="fr-FR" sz="1600" b="1" dirty="0" err="1">
                <a:solidFill>
                  <a:srgbClr val="0070C0"/>
                </a:solidFill>
                <a:ea typeface="+mn-ea"/>
                <a:cs typeface="+mn-cs"/>
              </a:rPr>
              <a:t>Asylum</a:t>
            </a:r>
            <a:r>
              <a:rPr lang="fr-FR" sz="1600" b="1" dirty="0">
                <a:solidFill>
                  <a:srgbClr val="0070C0"/>
                </a:solidFill>
                <a:ea typeface="+mn-ea"/>
                <a:cs typeface="+mn-cs"/>
              </a:rPr>
              <a:t> </a:t>
            </a:r>
            <a:r>
              <a:rPr lang="fr-FR" sz="1600" b="1" dirty="0" err="1">
                <a:solidFill>
                  <a:srgbClr val="0070C0"/>
                </a:solidFill>
                <a:ea typeface="+mn-ea"/>
                <a:cs typeface="+mn-cs"/>
              </a:rPr>
              <a:t>Procedures</a:t>
            </a:r>
            <a:r>
              <a:rPr lang="fr-FR" sz="1600" b="1" dirty="0">
                <a:solidFill>
                  <a:srgbClr val="0070C0"/>
                </a:solidFill>
                <a:ea typeface="+mn-ea"/>
                <a:cs typeface="+mn-cs"/>
              </a:rPr>
              <a:t> </a:t>
            </a:r>
            <a:r>
              <a:rPr lang="el-GR" sz="1600" b="1" dirty="0">
                <a:solidFill>
                  <a:srgbClr val="0070C0"/>
                </a:solidFill>
                <a:ea typeface="+mn-ea"/>
                <a:cs typeface="+mn-cs"/>
              </a:rPr>
              <a:t>Directive </a:t>
            </a:r>
            <a:r>
              <a:rPr lang="el-GR" sz="1600" dirty="0">
                <a:solidFill>
                  <a:schemeClr val="tx1">
                    <a:lumMod val="95000"/>
                    <a:lumOff val="5000"/>
                  </a:schemeClr>
                </a:solidFill>
                <a:ea typeface="+mn-ea"/>
                <a:cs typeface="+mn-cs"/>
              </a:rPr>
              <a:t>aims to harmonize procedural guarantees during the asylum procedure and to uphold the quality of decision-making in the Member States</a:t>
            </a:r>
            <a:r>
              <a:rPr lang="fr-FR" sz="1600" dirty="0">
                <a:solidFill>
                  <a:schemeClr val="tx1">
                    <a:lumMod val="95000"/>
                    <a:lumOff val="5000"/>
                  </a:schemeClr>
                </a:solidFill>
                <a:ea typeface="+mn-ea"/>
                <a:cs typeface="+mn-cs"/>
              </a:rPr>
              <a:t> of the EU</a:t>
            </a:r>
            <a:r>
              <a:rPr lang="el-GR" sz="1600" dirty="0">
                <a:solidFill>
                  <a:schemeClr val="tx1">
                    <a:lumMod val="95000"/>
                    <a:lumOff val="5000"/>
                  </a:schemeClr>
                </a:solidFill>
                <a:ea typeface="+mn-ea"/>
                <a:cs typeface="+mn-cs"/>
              </a:rPr>
              <a:t>. </a:t>
            </a:r>
            <a:r>
              <a:rPr lang="el-GR" sz="1600" b="1" u="sng" dirty="0">
                <a:solidFill>
                  <a:schemeClr val="tx1">
                    <a:lumMod val="95000"/>
                    <a:lumOff val="5000"/>
                  </a:schemeClr>
                </a:solidFill>
                <a:ea typeface="+mn-ea"/>
                <a:cs typeface="+mn-cs"/>
              </a:rPr>
              <a:t>The Directive confirms certain basic procedural guarantees</a:t>
            </a:r>
            <a:r>
              <a:rPr lang="el-GR" sz="1600" dirty="0">
                <a:solidFill>
                  <a:schemeClr val="tx1">
                    <a:lumMod val="95000"/>
                    <a:lumOff val="5000"/>
                  </a:schemeClr>
                </a:solidFill>
                <a:ea typeface="+mn-ea"/>
                <a:cs typeface="+mn-cs"/>
              </a:rPr>
              <a:t> </a:t>
            </a:r>
            <a:r>
              <a:rPr lang="el-GR" sz="1600" dirty="0" smtClean="0">
                <a:solidFill>
                  <a:schemeClr val="tx1">
                    <a:lumMod val="95000"/>
                    <a:lumOff val="5000"/>
                  </a:schemeClr>
                </a:solidFill>
                <a:ea typeface="+mn-ea"/>
                <a:cs typeface="+mn-cs"/>
              </a:rPr>
              <a:t>such </a:t>
            </a:r>
            <a:r>
              <a:rPr lang="el-GR" sz="1600" dirty="0">
                <a:solidFill>
                  <a:schemeClr val="tx1">
                    <a:lumMod val="95000"/>
                    <a:lumOff val="5000"/>
                  </a:schemeClr>
                </a:solidFill>
                <a:ea typeface="+mn-ea"/>
                <a:cs typeface="+mn-cs"/>
              </a:rPr>
              <a:t>as the right to a personal interview, the right to receive information and to communicate with UNHCR, the right to a lawyer, and the right to appeal</a:t>
            </a:r>
            <a:r>
              <a:rPr lang="el-GR" sz="1600" dirty="0" smtClean="0">
                <a:solidFill>
                  <a:schemeClr val="tx1">
                    <a:lumMod val="95000"/>
                    <a:lumOff val="5000"/>
                  </a:schemeClr>
                </a:solidFill>
                <a:ea typeface="+mn-ea"/>
                <a:cs typeface="+mn-cs"/>
              </a:rPr>
              <a:t>.</a:t>
            </a:r>
            <a:endParaRPr lang="en-US" sz="1600" dirty="0" smtClean="0">
              <a:solidFill>
                <a:schemeClr val="tx1">
                  <a:lumMod val="95000"/>
                  <a:lumOff val="5000"/>
                </a:schemeClr>
              </a:solidFill>
              <a:ea typeface="+mn-ea"/>
              <a:cs typeface="+mn-cs"/>
            </a:endParaRPr>
          </a:p>
        </p:txBody>
      </p:sp>
      <p:pic>
        <p:nvPicPr>
          <p:cNvPr id="64515"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838200" y="390525"/>
            <a:ext cx="7362825" cy="1162050"/>
          </a:xfrm>
        </p:spPr>
        <p:txBody>
          <a:bodyPr/>
          <a:lstStyle/>
          <a:p>
            <a:pPr eaLnBrk="1" hangingPunct="1"/>
            <a:r>
              <a:rPr lang="en-GB" sz="2000" b="1" dirty="0" smtClean="0"/>
              <a:t>Asylum Procedures </a:t>
            </a:r>
            <a:r>
              <a:rPr lang="el-GR" sz="2000" b="1" dirty="0" err="1" smtClean="0"/>
              <a:t>Directive</a:t>
            </a:r>
            <a:r>
              <a:rPr lang="fr-FR" sz="2000" b="1" dirty="0" smtClean="0"/>
              <a:t> </a:t>
            </a:r>
            <a:r>
              <a:rPr lang="fr-FR" sz="1600" dirty="0" smtClean="0"/>
              <a:t/>
            </a:r>
            <a:br>
              <a:rPr lang="fr-FR" sz="1600" dirty="0" smtClean="0"/>
            </a:br>
            <a:r>
              <a:rPr lang="fr-FR" sz="1600" dirty="0" smtClean="0"/>
              <a:t>(</a:t>
            </a:r>
            <a:r>
              <a:rPr lang="el-GR" sz="1600" b="1" dirty="0" err="1" smtClean="0"/>
              <a:t>Directive</a:t>
            </a:r>
            <a:r>
              <a:rPr lang="el-GR" sz="1600" b="1" dirty="0" smtClean="0"/>
              <a:t> 2013/32/EU </a:t>
            </a:r>
            <a:r>
              <a:rPr lang="el-GR" sz="1600" b="1" dirty="0" err="1" smtClean="0"/>
              <a:t>of</a:t>
            </a:r>
            <a:r>
              <a:rPr lang="el-GR" sz="1600" b="1" dirty="0" smtClean="0"/>
              <a:t> </a:t>
            </a:r>
            <a:r>
              <a:rPr lang="el-GR" sz="1600" b="1" dirty="0" err="1" smtClean="0"/>
              <a:t>the</a:t>
            </a:r>
            <a:r>
              <a:rPr lang="el-GR" sz="1600" b="1" dirty="0" smtClean="0"/>
              <a:t> </a:t>
            </a:r>
            <a:r>
              <a:rPr lang="el-GR" sz="1600" b="1" dirty="0" err="1" smtClean="0"/>
              <a:t>European</a:t>
            </a:r>
            <a:r>
              <a:rPr lang="el-GR" sz="1600" b="1" dirty="0" smtClean="0"/>
              <a:t> </a:t>
            </a:r>
            <a:r>
              <a:rPr lang="el-GR" sz="1600" b="1" dirty="0" err="1" smtClean="0"/>
              <a:t>Parliament</a:t>
            </a:r>
            <a:r>
              <a:rPr lang="el-GR" sz="1600" b="1" dirty="0" smtClean="0"/>
              <a:t> </a:t>
            </a:r>
            <a:r>
              <a:rPr lang="el-GR" sz="1600" b="1" dirty="0" err="1" smtClean="0"/>
              <a:t>and</a:t>
            </a:r>
            <a:r>
              <a:rPr lang="el-GR" sz="1600" b="1" dirty="0" smtClean="0"/>
              <a:t> </a:t>
            </a:r>
            <a:r>
              <a:rPr lang="el-GR" sz="1600" b="1" dirty="0" err="1" smtClean="0"/>
              <a:t>of</a:t>
            </a:r>
            <a:r>
              <a:rPr lang="el-GR" sz="1600" b="1" dirty="0" smtClean="0"/>
              <a:t> </a:t>
            </a:r>
            <a:r>
              <a:rPr lang="el-GR" sz="1600" b="1" dirty="0" err="1" smtClean="0"/>
              <a:t>the</a:t>
            </a:r>
            <a:r>
              <a:rPr lang="el-GR" sz="1600" b="1" dirty="0" smtClean="0"/>
              <a:t> </a:t>
            </a:r>
            <a:r>
              <a:rPr lang="el-GR" sz="1600" b="1" dirty="0" err="1" smtClean="0"/>
              <a:t>Council</a:t>
            </a:r>
            <a:r>
              <a:rPr lang="el-GR" sz="1600" b="1" dirty="0" smtClean="0"/>
              <a:t> </a:t>
            </a:r>
            <a:r>
              <a:rPr lang="el-GR" sz="1600" b="1" dirty="0" err="1" smtClean="0"/>
              <a:t>of</a:t>
            </a:r>
            <a:r>
              <a:rPr lang="el-GR" sz="1600" b="1" dirty="0" smtClean="0"/>
              <a:t> 26 </a:t>
            </a:r>
            <a:r>
              <a:rPr lang="el-GR" sz="1600" b="1" dirty="0" err="1" smtClean="0"/>
              <a:t>June</a:t>
            </a:r>
            <a:r>
              <a:rPr lang="el-GR" sz="1600" b="1" dirty="0" smtClean="0"/>
              <a:t> 2013 </a:t>
            </a:r>
            <a:r>
              <a:rPr lang="el-GR" sz="1600" b="1" dirty="0" err="1" smtClean="0"/>
              <a:t>on</a:t>
            </a:r>
            <a:r>
              <a:rPr lang="el-GR" sz="1600" b="1" dirty="0" smtClean="0"/>
              <a:t> </a:t>
            </a:r>
            <a:r>
              <a:rPr lang="el-GR" sz="1600" b="1" dirty="0" err="1" smtClean="0"/>
              <a:t>common</a:t>
            </a:r>
            <a:r>
              <a:rPr lang="el-GR" sz="1600" b="1" dirty="0" smtClean="0"/>
              <a:t> </a:t>
            </a:r>
            <a:r>
              <a:rPr lang="el-GR" sz="1600" b="1" dirty="0" err="1" smtClean="0"/>
              <a:t>procedures</a:t>
            </a:r>
            <a:r>
              <a:rPr lang="el-GR" sz="1600" b="1" dirty="0" smtClean="0"/>
              <a:t> </a:t>
            </a:r>
            <a:r>
              <a:rPr lang="el-GR" sz="1600" b="1" dirty="0" err="1" smtClean="0"/>
              <a:t>for</a:t>
            </a:r>
            <a:r>
              <a:rPr lang="el-GR" sz="1600" b="1" dirty="0" smtClean="0"/>
              <a:t> </a:t>
            </a:r>
            <a:r>
              <a:rPr lang="el-GR" sz="1600" b="1" dirty="0" err="1" smtClean="0"/>
              <a:t>granting</a:t>
            </a:r>
            <a:r>
              <a:rPr lang="el-GR" sz="1600" b="1" dirty="0" smtClean="0"/>
              <a:t> </a:t>
            </a:r>
            <a:r>
              <a:rPr lang="el-GR" sz="1600" b="1" dirty="0" err="1" smtClean="0"/>
              <a:t>and</a:t>
            </a:r>
            <a:r>
              <a:rPr lang="el-GR" sz="1600" b="1" dirty="0" smtClean="0"/>
              <a:t> </a:t>
            </a:r>
            <a:r>
              <a:rPr lang="el-GR" sz="1600" b="1" dirty="0" err="1" smtClean="0"/>
              <a:t>withdrawing</a:t>
            </a:r>
            <a:r>
              <a:rPr lang="el-GR" sz="1600" b="1" dirty="0" smtClean="0"/>
              <a:t> </a:t>
            </a:r>
            <a:r>
              <a:rPr lang="el-GR" sz="1600" b="1" dirty="0" err="1" smtClean="0"/>
              <a:t>international</a:t>
            </a:r>
            <a:r>
              <a:rPr lang="el-GR" sz="1600" b="1" dirty="0" smtClean="0"/>
              <a:t> </a:t>
            </a:r>
            <a:r>
              <a:rPr lang="el-GR" sz="1600" b="1" dirty="0" err="1" smtClean="0"/>
              <a:t>protection</a:t>
            </a:r>
            <a:r>
              <a:rPr lang="fr-FR" sz="1600" b="1" dirty="0" smtClean="0"/>
              <a:t>)</a:t>
            </a:r>
            <a:r>
              <a:rPr lang="el-GR" sz="1600" b="1" dirty="0" smtClean="0"/>
              <a:t> </a:t>
            </a:r>
            <a:endParaRPr lang="en-US" sz="1600" b="1" dirty="0" smtClean="0"/>
          </a:p>
        </p:txBody>
      </p:sp>
      <p:sp>
        <p:nvSpPr>
          <p:cNvPr id="3" name="Content Placeholder 2"/>
          <p:cNvSpPr>
            <a:spLocks noGrp="1"/>
          </p:cNvSpPr>
          <p:nvPr>
            <p:ph idx="1"/>
          </p:nvPr>
        </p:nvSpPr>
        <p:spPr>
          <a:xfrm>
            <a:off x="541338" y="1685925"/>
            <a:ext cx="7659687" cy="3910644"/>
          </a:xfrm>
        </p:spPr>
        <p:txBody>
          <a:bodyPr>
            <a:normAutofit/>
          </a:bodyPr>
          <a:lstStyle/>
          <a:p>
            <a:pPr marL="0" indent="0" algn="just" eaLnBrk="1" hangingPunct="1">
              <a:lnSpc>
                <a:spcPct val="150000"/>
              </a:lnSpc>
              <a:buFont typeface="Arial" pitchFamily="34" charset="0"/>
              <a:buNone/>
            </a:pPr>
            <a:r>
              <a:rPr lang="en-GB" sz="2000" dirty="0" smtClean="0">
                <a:solidFill>
                  <a:srgbClr val="0D0D0D"/>
                </a:solidFill>
              </a:rPr>
              <a:t>According to NGOs</a:t>
            </a:r>
            <a:r>
              <a:rPr lang="en-GB" altLang="en-US" sz="2000" dirty="0" smtClean="0">
                <a:solidFill>
                  <a:srgbClr val="0D0D0D"/>
                </a:solidFill>
              </a:rPr>
              <a:t>’</a:t>
            </a:r>
            <a:r>
              <a:rPr lang="en-GB" sz="2000" dirty="0" smtClean="0">
                <a:solidFill>
                  <a:srgbClr val="0D0D0D"/>
                </a:solidFill>
              </a:rPr>
              <a:t> criticism, </a:t>
            </a:r>
            <a:r>
              <a:rPr lang="en-GB" sz="2000" b="1" u="sng" dirty="0" smtClean="0">
                <a:solidFill>
                  <a:srgbClr val="0D0D0D"/>
                </a:solidFill>
              </a:rPr>
              <a:t>the Directive does not contain any constraining engagement but rather a framework in which the Member States can adopt or continue their practices.</a:t>
            </a:r>
            <a:r>
              <a:rPr lang="en-GB" sz="2000" b="1" dirty="0" smtClean="0">
                <a:solidFill>
                  <a:srgbClr val="0D0D0D"/>
                </a:solidFill>
              </a:rPr>
              <a:t> </a:t>
            </a:r>
            <a:r>
              <a:rPr lang="en-GB" sz="2000" dirty="0" smtClean="0">
                <a:solidFill>
                  <a:srgbClr val="0D0D0D"/>
                </a:solidFill>
              </a:rPr>
              <a:t>Its most controversial provisions intend to prevent the access to the procedures and to facilitate the transfer of asylum seekers outside the EU. For this purpose, the Directive establishes a distinction between </a:t>
            </a:r>
            <a:r>
              <a:rPr lang="en-GB" altLang="en-US" sz="2000" dirty="0" smtClean="0">
                <a:solidFill>
                  <a:srgbClr val="0D0D0D"/>
                </a:solidFill>
              </a:rPr>
              <a:t>“</a:t>
            </a:r>
            <a:r>
              <a:rPr lang="en-GB" sz="2000" dirty="0" smtClean="0">
                <a:solidFill>
                  <a:srgbClr val="0D0D0D"/>
                </a:solidFill>
              </a:rPr>
              <a:t>normal</a:t>
            </a:r>
            <a:r>
              <a:rPr lang="en-GB" altLang="en-US" sz="2000" dirty="0" smtClean="0">
                <a:solidFill>
                  <a:srgbClr val="0D0D0D"/>
                </a:solidFill>
              </a:rPr>
              <a:t>”</a:t>
            </a:r>
            <a:r>
              <a:rPr lang="en-GB" sz="2000" dirty="0" smtClean="0">
                <a:solidFill>
                  <a:srgbClr val="0D0D0D"/>
                </a:solidFill>
              </a:rPr>
              <a:t> and </a:t>
            </a:r>
            <a:r>
              <a:rPr lang="en-GB" altLang="en-US" sz="2000" dirty="0" smtClean="0">
                <a:solidFill>
                  <a:srgbClr val="0D0D0D"/>
                </a:solidFill>
              </a:rPr>
              <a:t>“</a:t>
            </a:r>
            <a:r>
              <a:rPr lang="en-GB" sz="2000" dirty="0" smtClean="0">
                <a:solidFill>
                  <a:srgbClr val="0D0D0D"/>
                </a:solidFill>
              </a:rPr>
              <a:t>special</a:t>
            </a:r>
            <a:r>
              <a:rPr lang="en-GB" altLang="en-US" sz="2000" dirty="0" smtClean="0">
                <a:solidFill>
                  <a:srgbClr val="0D0D0D"/>
                </a:solidFill>
              </a:rPr>
              <a:t>”</a:t>
            </a:r>
            <a:r>
              <a:rPr lang="en-GB" sz="2000" dirty="0" smtClean="0">
                <a:solidFill>
                  <a:srgbClr val="0D0D0D"/>
                </a:solidFill>
              </a:rPr>
              <a:t> procedures. The protection standards are rather different according to the procedure followed in each case. </a:t>
            </a:r>
            <a:endParaRPr lang="en-US" sz="2000" dirty="0" smtClean="0">
              <a:solidFill>
                <a:srgbClr val="0D0D0D"/>
              </a:solidFill>
            </a:endParaRPr>
          </a:p>
        </p:txBody>
      </p:sp>
      <p:pic>
        <p:nvPicPr>
          <p:cNvPr id="65539"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6905625" cy="619125"/>
          </a:xfrm>
        </p:spPr>
        <p:txBody>
          <a:bodyPr rtlCol="0">
            <a:normAutofit/>
          </a:bodyPr>
          <a:lstStyle/>
          <a:p>
            <a:pPr eaLnBrk="1" fontAlgn="auto" hangingPunct="1">
              <a:spcAft>
                <a:spcPts val="0"/>
              </a:spcAft>
              <a:defRPr/>
            </a:pPr>
            <a:r>
              <a:rPr lang="en-US" sz="2000" b="1" u="sng" dirty="0" smtClean="0">
                <a:solidFill>
                  <a:schemeClr val="accent2">
                    <a:lumMod val="50000"/>
                  </a:schemeClr>
                </a:solidFill>
                <a:ea typeface="+mj-ea"/>
                <a:cs typeface="+mj-cs"/>
              </a:rPr>
              <a:t>B. Law 4375/2016</a:t>
            </a:r>
            <a:endParaRPr lang="en-US" sz="2000" b="1" u="sng" dirty="0">
              <a:solidFill>
                <a:schemeClr val="accent2">
                  <a:lumMod val="50000"/>
                </a:schemeClr>
              </a:solidFill>
              <a:ea typeface="+mj-ea"/>
              <a:cs typeface="+mj-cs"/>
            </a:endParaRPr>
          </a:p>
        </p:txBody>
      </p:sp>
      <p:sp>
        <p:nvSpPr>
          <p:cNvPr id="3" name="Content Placeholder 2"/>
          <p:cNvSpPr>
            <a:spLocks noGrp="1"/>
          </p:cNvSpPr>
          <p:nvPr>
            <p:ph idx="1"/>
          </p:nvPr>
        </p:nvSpPr>
        <p:spPr>
          <a:xfrm>
            <a:off x="457200" y="1076324"/>
            <a:ext cx="7810500" cy="4277873"/>
          </a:xfrm>
        </p:spPr>
        <p:txBody>
          <a:bodyPr rtlCol="0">
            <a:normAutofit/>
          </a:bodyPr>
          <a:lstStyle/>
          <a:p>
            <a:pPr marL="0" indent="0" algn="just" eaLnBrk="1" fontAlgn="auto" hangingPunct="1">
              <a:lnSpc>
                <a:spcPct val="150000"/>
              </a:lnSpc>
              <a:spcAft>
                <a:spcPts val="0"/>
              </a:spcAft>
              <a:buFont typeface="Arial"/>
              <a:buNone/>
              <a:defRPr/>
            </a:pPr>
            <a:endParaRPr lang="en-US" sz="1600" dirty="0" smtClean="0">
              <a:solidFill>
                <a:schemeClr val="tx1">
                  <a:lumMod val="95000"/>
                  <a:lumOff val="5000"/>
                </a:schemeClr>
              </a:solidFill>
              <a:ea typeface="+mn-ea"/>
              <a:cs typeface="+mn-cs"/>
            </a:endParaRPr>
          </a:p>
          <a:p>
            <a:pPr marL="0" indent="0" algn="just" eaLnBrk="1" fontAlgn="auto" hangingPunct="1">
              <a:lnSpc>
                <a:spcPct val="150000"/>
              </a:lnSpc>
              <a:spcAft>
                <a:spcPts val="0"/>
              </a:spcAft>
              <a:buFont typeface="Arial"/>
              <a:buNone/>
              <a:defRPr/>
            </a:pPr>
            <a:r>
              <a:rPr lang="en-US" sz="2000" dirty="0" smtClean="0">
                <a:solidFill>
                  <a:schemeClr val="tx1">
                    <a:lumMod val="95000"/>
                    <a:lumOff val="5000"/>
                  </a:schemeClr>
                </a:solidFill>
                <a:ea typeface="+mn-ea"/>
                <a:cs typeface="+mn-cs"/>
              </a:rPr>
              <a:t>Asylum Procedures in Greece are provided by Law 4375/</a:t>
            </a:r>
            <a:r>
              <a:rPr lang="en-US" sz="2000" dirty="0">
                <a:solidFill>
                  <a:schemeClr val="tx1">
                    <a:lumMod val="95000"/>
                    <a:lumOff val="5000"/>
                  </a:schemeClr>
                </a:solidFill>
                <a:ea typeface="+mn-ea"/>
                <a:cs typeface="+mn-cs"/>
              </a:rPr>
              <a:t>2016</a:t>
            </a:r>
            <a:r>
              <a:rPr lang="en-US" sz="2000" dirty="0">
                <a:solidFill>
                  <a:srgbClr val="000000"/>
                </a:solidFill>
                <a:ea typeface="+mn-ea"/>
                <a:cs typeface="+mn-cs"/>
              </a:rPr>
              <a:t> </a:t>
            </a:r>
            <a:r>
              <a:rPr lang="en-US" sz="2000" dirty="0">
                <a:solidFill>
                  <a:srgbClr val="000000"/>
                </a:solidFill>
                <a:ea typeface="ＭＳ Ｐゴシック" charset="0"/>
              </a:rPr>
              <a:t>on </a:t>
            </a:r>
            <a:r>
              <a:rPr lang="en-US" sz="2000" dirty="0">
                <a:solidFill>
                  <a:schemeClr val="tx1">
                    <a:lumMod val="95000"/>
                    <a:lumOff val="5000"/>
                  </a:schemeClr>
                </a:solidFill>
                <a:ea typeface="ＭＳ Ｐゴシック" charset="0"/>
              </a:rPr>
              <a:t>the organization and operation of the Asylum Service, the Appeals Authority, the Reception and Identification Service, the establishment of the General Secretariat for Reception, </a:t>
            </a:r>
            <a:r>
              <a:rPr lang="en-US" sz="2000" b="1" u="sng" dirty="0">
                <a:solidFill>
                  <a:schemeClr val="tx1">
                    <a:lumMod val="95000"/>
                    <a:lumOff val="5000"/>
                  </a:schemeClr>
                </a:solidFill>
                <a:ea typeface="ＭＳ Ｐゴシック" charset="0"/>
              </a:rPr>
              <a:t>the transposition into Greek legislation of the provisions of Directive 2013/32/</a:t>
            </a:r>
            <a:r>
              <a:rPr lang="en-US" sz="2000" b="1" u="sng" dirty="0" smtClean="0">
                <a:solidFill>
                  <a:schemeClr val="tx1">
                    <a:lumMod val="95000"/>
                    <a:lumOff val="5000"/>
                  </a:schemeClr>
                </a:solidFill>
                <a:ea typeface="ＭＳ Ｐゴシック" charset="0"/>
              </a:rPr>
              <a:t>EU </a:t>
            </a:r>
            <a:r>
              <a:rPr lang="en-US" sz="2000" dirty="0" smtClean="0">
                <a:ea typeface="+mn-ea"/>
                <a:cs typeface="+mn-cs"/>
              </a:rPr>
              <a:t>in combination with Law 4540/2018 on the standards of the reception of applicants  for international protection and </a:t>
            </a:r>
            <a:r>
              <a:rPr lang="en-US" sz="2000" b="1" u="sng" dirty="0" smtClean="0">
                <a:ea typeface="+mn-ea"/>
                <a:cs typeface="+mn-cs"/>
              </a:rPr>
              <a:t>the transposition into Greek legislation of the provisions of Directive 2013/33/EU</a:t>
            </a:r>
            <a:r>
              <a:rPr lang="en-US" sz="2000" dirty="0" smtClean="0">
                <a:ea typeface="+mn-ea"/>
                <a:cs typeface="+mn-cs"/>
              </a:rPr>
              <a:t>.</a:t>
            </a:r>
            <a:endParaRPr lang="en-US" sz="2000" dirty="0">
              <a:ea typeface="+mn-ea"/>
              <a:cs typeface="+mn-cs"/>
            </a:endParaRPr>
          </a:p>
        </p:txBody>
      </p:sp>
      <p:pic>
        <p:nvPicPr>
          <p:cNvPr id="66563"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7725" y="381000"/>
            <a:ext cx="7505700" cy="685800"/>
          </a:xfrm>
        </p:spPr>
        <p:txBody>
          <a:bodyPr rtlCol="0">
            <a:normAutofit/>
          </a:bodyPr>
          <a:lstStyle/>
          <a:p>
            <a:pPr marL="0" indent="0" algn="ctr" eaLnBrk="1" fontAlgn="auto" hangingPunct="1">
              <a:spcAft>
                <a:spcPts val="0"/>
              </a:spcAft>
              <a:buFont typeface="Arial"/>
              <a:buNone/>
              <a:defRPr/>
            </a:pPr>
            <a:r>
              <a:rPr lang="en-US" sz="1600" b="1" u="sng" dirty="0" smtClean="0">
                <a:solidFill>
                  <a:schemeClr val="accent2">
                    <a:lumMod val="50000"/>
                  </a:schemeClr>
                </a:solidFill>
                <a:latin typeface="+mj-lt"/>
                <a:ea typeface="+mj-ea"/>
                <a:cs typeface="+mj-cs"/>
              </a:rPr>
              <a:t>C.  GUARANTEES FOR APPLICANTS</a:t>
            </a:r>
            <a:endParaRPr lang="en-US" sz="1600" b="1" u="sng" dirty="0">
              <a:solidFill>
                <a:schemeClr val="accent2">
                  <a:lumMod val="50000"/>
                </a:schemeClr>
              </a:solidFill>
              <a:latin typeface="+mj-lt"/>
              <a:ea typeface="+mj-ea"/>
              <a:cs typeface="+mj-cs"/>
            </a:endParaRPr>
          </a:p>
        </p:txBody>
      </p:sp>
      <p:sp>
        <p:nvSpPr>
          <p:cNvPr id="4" name="Title 1"/>
          <p:cNvSpPr>
            <a:spLocks noGrp="1"/>
          </p:cNvSpPr>
          <p:nvPr>
            <p:ph type="title"/>
          </p:nvPr>
        </p:nvSpPr>
        <p:spPr>
          <a:xfrm>
            <a:off x="304800" y="1066800"/>
            <a:ext cx="5105400" cy="371475"/>
          </a:xfrm>
        </p:spPr>
        <p:txBody>
          <a:bodyPr rtlCol="0">
            <a:noAutofit/>
          </a:bodyPr>
          <a:lstStyle/>
          <a:p>
            <a:pPr algn="l" eaLnBrk="1" fontAlgn="auto" hangingPunct="1">
              <a:spcAft>
                <a:spcPts val="0"/>
              </a:spcAft>
              <a:defRPr/>
            </a:pPr>
            <a:r>
              <a:rPr lang="fr-FR" sz="1600" b="1" dirty="0" smtClean="0">
                <a:solidFill>
                  <a:schemeClr val="accent2">
                    <a:lumMod val="75000"/>
                  </a:schemeClr>
                </a:solidFill>
                <a:ea typeface="+mj-ea"/>
                <a:cs typeface="+mj-cs"/>
              </a:rPr>
              <a:t>I. </a:t>
            </a:r>
            <a:r>
              <a:rPr lang="el-GR" sz="1600" b="1" dirty="0" smtClean="0">
                <a:solidFill>
                  <a:schemeClr val="accent2">
                    <a:lumMod val="75000"/>
                  </a:schemeClr>
                </a:solidFill>
                <a:ea typeface="+mj-ea"/>
                <a:cs typeface="+mj-cs"/>
              </a:rPr>
              <a:t>General </a:t>
            </a:r>
            <a:r>
              <a:rPr lang="el-GR" sz="1600" b="1" dirty="0">
                <a:solidFill>
                  <a:schemeClr val="accent2">
                    <a:lumMod val="75000"/>
                  </a:schemeClr>
                </a:solidFill>
                <a:ea typeface="+mj-ea"/>
                <a:cs typeface="+mj-cs"/>
              </a:rPr>
              <a:t>Principles and Guarantees of Law 4375/2016</a:t>
            </a:r>
            <a:r>
              <a:rPr lang="el-GR" sz="1600" dirty="0">
                <a:solidFill>
                  <a:schemeClr val="accent2">
                    <a:lumMod val="75000"/>
                  </a:schemeClr>
                </a:solidFill>
                <a:ea typeface="+mj-ea"/>
                <a:cs typeface="+mj-cs"/>
              </a:rPr>
              <a:t/>
            </a:r>
            <a:br>
              <a:rPr lang="el-GR" sz="1600" dirty="0">
                <a:solidFill>
                  <a:schemeClr val="accent2">
                    <a:lumMod val="75000"/>
                  </a:schemeClr>
                </a:solidFill>
                <a:ea typeface="+mj-ea"/>
                <a:cs typeface="+mj-cs"/>
              </a:rPr>
            </a:br>
            <a:endParaRPr lang="en-US" sz="1600" dirty="0">
              <a:solidFill>
                <a:schemeClr val="accent2">
                  <a:lumMod val="75000"/>
                </a:schemeClr>
              </a:solidFill>
              <a:ea typeface="+mj-ea"/>
              <a:cs typeface="+mj-cs"/>
            </a:endParaRPr>
          </a:p>
        </p:txBody>
      </p:sp>
      <p:sp>
        <p:nvSpPr>
          <p:cNvPr id="5" name="Content Placeholder 2"/>
          <p:cNvSpPr txBox="1">
            <a:spLocks/>
          </p:cNvSpPr>
          <p:nvPr/>
        </p:nvSpPr>
        <p:spPr>
          <a:xfrm>
            <a:off x="352425" y="1438275"/>
            <a:ext cx="7820025" cy="4810125"/>
          </a:xfrm>
          <a:prstGeom prst="rect">
            <a:avLst/>
          </a:prstGeom>
        </p:spPr>
        <p:txBody>
          <a:bodyPr anchor="ctr">
            <a:normAutofit/>
          </a:bodyPr>
          <a:lstStyle/>
          <a:p>
            <a:pPr algn="just" defTabSz="914400">
              <a:lnSpc>
                <a:spcPct val="90000"/>
              </a:lnSpc>
              <a:spcBef>
                <a:spcPct val="20000"/>
              </a:spcBef>
              <a:buFont typeface="Arial" pitchFamily="34" charset="0"/>
              <a:buNone/>
            </a:pPr>
            <a:r>
              <a:rPr lang="en-US" sz="1600" b="1" dirty="0">
                <a:solidFill>
                  <a:srgbClr val="0070C0"/>
                </a:solidFill>
              </a:rPr>
              <a:t>1 .</a:t>
            </a:r>
            <a:r>
              <a:rPr lang="el-GR" sz="1600" b="1" dirty="0">
                <a:solidFill>
                  <a:srgbClr val="0070C0"/>
                </a:solidFill>
              </a:rPr>
              <a:t>Access </a:t>
            </a:r>
            <a:r>
              <a:rPr lang="el-GR" sz="1600" b="1" dirty="0" err="1">
                <a:solidFill>
                  <a:srgbClr val="0070C0"/>
                </a:solidFill>
              </a:rPr>
              <a:t>to</a:t>
            </a:r>
            <a:r>
              <a:rPr lang="el-GR" sz="1600" b="1" dirty="0">
                <a:solidFill>
                  <a:srgbClr val="0070C0"/>
                </a:solidFill>
              </a:rPr>
              <a:t> </a:t>
            </a:r>
            <a:r>
              <a:rPr lang="el-GR" sz="1600" b="1" dirty="0" err="1">
                <a:solidFill>
                  <a:srgbClr val="0070C0"/>
                </a:solidFill>
              </a:rPr>
              <a:t>the</a:t>
            </a:r>
            <a:r>
              <a:rPr lang="el-GR" sz="1600" b="1" dirty="0">
                <a:solidFill>
                  <a:srgbClr val="0070C0"/>
                </a:solidFill>
              </a:rPr>
              <a:t> </a:t>
            </a:r>
            <a:r>
              <a:rPr lang="el-GR" sz="1600" b="1" dirty="0" err="1">
                <a:solidFill>
                  <a:srgbClr val="0070C0"/>
                </a:solidFill>
              </a:rPr>
              <a:t>procedure</a:t>
            </a:r>
            <a:r>
              <a:rPr lang="el-GR" sz="1600" b="1" dirty="0">
                <a:solidFill>
                  <a:srgbClr val="0070C0"/>
                </a:solidFill>
              </a:rPr>
              <a:t> (</a:t>
            </a:r>
            <a:r>
              <a:rPr lang="el-GR" sz="1600" b="1" dirty="0" err="1">
                <a:solidFill>
                  <a:srgbClr val="0070C0"/>
                </a:solidFill>
              </a:rPr>
              <a:t>art</a:t>
            </a:r>
            <a:r>
              <a:rPr lang="el-GR" sz="1600" b="1" dirty="0">
                <a:solidFill>
                  <a:srgbClr val="0070C0"/>
                </a:solidFill>
              </a:rPr>
              <a:t>. 36)</a:t>
            </a:r>
            <a:endParaRPr lang="en-US" sz="1600" b="1" dirty="0">
              <a:solidFill>
                <a:srgbClr val="0070C0"/>
              </a:solidFill>
            </a:endParaRPr>
          </a:p>
          <a:p>
            <a:pPr algn="just" defTabSz="914400">
              <a:lnSpc>
                <a:spcPct val="90000"/>
              </a:lnSpc>
              <a:spcBef>
                <a:spcPct val="20000"/>
              </a:spcBef>
              <a:buFont typeface="Arial" pitchFamily="34" charset="0"/>
              <a:buNone/>
            </a:pPr>
            <a:endParaRPr lang="en-US" sz="1600" dirty="0">
              <a:solidFill>
                <a:schemeClr val="bg2"/>
              </a:solidFill>
            </a:endParaRPr>
          </a:p>
          <a:p>
            <a:pPr algn="just" defTabSz="914400">
              <a:lnSpc>
                <a:spcPct val="90000"/>
              </a:lnSpc>
              <a:spcBef>
                <a:spcPct val="20000"/>
              </a:spcBef>
              <a:buFont typeface="Calibri" pitchFamily="34" charset="0"/>
              <a:buAutoNum type="alphaLcParenR"/>
            </a:pPr>
            <a:r>
              <a:rPr lang="el-GR" sz="1600" dirty="0" err="1">
                <a:solidFill>
                  <a:srgbClr val="0D0D0D"/>
                </a:solidFill>
              </a:rPr>
              <a:t>Any</a:t>
            </a:r>
            <a:r>
              <a:rPr lang="el-GR" sz="1600" dirty="0">
                <a:solidFill>
                  <a:srgbClr val="0D0D0D"/>
                </a:solidFill>
              </a:rPr>
              <a:t> </a:t>
            </a:r>
            <a:r>
              <a:rPr lang="el-GR" sz="1600" dirty="0" err="1">
                <a:solidFill>
                  <a:srgbClr val="0D0D0D"/>
                </a:solidFill>
              </a:rPr>
              <a:t>alien</a:t>
            </a:r>
            <a:r>
              <a:rPr lang="el-GR" sz="1600" dirty="0">
                <a:solidFill>
                  <a:srgbClr val="0D0D0D"/>
                </a:solidFill>
              </a:rPr>
              <a:t> </a:t>
            </a:r>
            <a:r>
              <a:rPr lang="el-GR" sz="1600" dirty="0" err="1">
                <a:solidFill>
                  <a:srgbClr val="0D0D0D"/>
                </a:solidFill>
              </a:rPr>
              <a:t>or</a:t>
            </a:r>
            <a:r>
              <a:rPr lang="el-GR" sz="1600" dirty="0">
                <a:solidFill>
                  <a:srgbClr val="0D0D0D"/>
                </a:solidFill>
              </a:rPr>
              <a:t> </a:t>
            </a:r>
            <a:r>
              <a:rPr lang="el-GR" sz="1600" dirty="0" err="1">
                <a:solidFill>
                  <a:srgbClr val="0D0D0D"/>
                </a:solidFill>
              </a:rPr>
              <a:t>stateless</a:t>
            </a:r>
            <a:r>
              <a:rPr lang="el-GR" sz="1600" dirty="0">
                <a:solidFill>
                  <a:srgbClr val="0D0D0D"/>
                </a:solidFill>
              </a:rPr>
              <a:t> </a:t>
            </a:r>
            <a:r>
              <a:rPr lang="el-GR" sz="1600" dirty="0" err="1">
                <a:solidFill>
                  <a:srgbClr val="0D0D0D"/>
                </a:solidFill>
              </a:rPr>
              <a:t>person</a:t>
            </a:r>
            <a:r>
              <a:rPr lang="el-GR" sz="1600" dirty="0">
                <a:solidFill>
                  <a:srgbClr val="0D0D0D"/>
                </a:solidFill>
              </a:rPr>
              <a:t> </a:t>
            </a:r>
            <a:r>
              <a:rPr lang="el-GR" sz="1600" dirty="0" err="1">
                <a:solidFill>
                  <a:srgbClr val="0D0D0D"/>
                </a:solidFill>
              </a:rPr>
              <a:t>has</a:t>
            </a:r>
            <a:r>
              <a:rPr lang="el-GR" sz="1600" dirty="0">
                <a:solidFill>
                  <a:srgbClr val="0D0D0D"/>
                </a:solidFill>
              </a:rPr>
              <a:t> </a:t>
            </a:r>
            <a:r>
              <a:rPr lang="el-GR" sz="1600" dirty="0" err="1">
                <a:solidFill>
                  <a:srgbClr val="0D0D0D"/>
                </a:solidFill>
              </a:rPr>
              <a:t>the</a:t>
            </a:r>
            <a:r>
              <a:rPr lang="el-GR" sz="1600" dirty="0">
                <a:solidFill>
                  <a:srgbClr val="0D0D0D"/>
                </a:solidFill>
              </a:rPr>
              <a:t> </a:t>
            </a:r>
            <a:r>
              <a:rPr lang="el-GR" sz="1600" dirty="0" err="1">
                <a:solidFill>
                  <a:srgbClr val="0D0D0D"/>
                </a:solidFill>
              </a:rPr>
              <a:t>right</a:t>
            </a:r>
            <a:r>
              <a:rPr lang="el-GR" sz="1600" dirty="0">
                <a:solidFill>
                  <a:srgbClr val="0D0D0D"/>
                </a:solidFill>
              </a:rPr>
              <a:t> </a:t>
            </a:r>
            <a:r>
              <a:rPr lang="el-GR" sz="1600" dirty="0" err="1">
                <a:solidFill>
                  <a:srgbClr val="0D0D0D"/>
                </a:solidFill>
              </a:rPr>
              <a:t>to</a:t>
            </a:r>
            <a:r>
              <a:rPr lang="el-GR" sz="1600" dirty="0">
                <a:solidFill>
                  <a:srgbClr val="0D0D0D"/>
                </a:solidFill>
              </a:rPr>
              <a:t> </a:t>
            </a:r>
            <a:r>
              <a:rPr lang="el-GR" sz="1600" dirty="0" err="1">
                <a:solidFill>
                  <a:srgbClr val="0D0D0D"/>
                </a:solidFill>
              </a:rPr>
              <a:t>apply</a:t>
            </a:r>
            <a:r>
              <a:rPr lang="el-GR" sz="1600" dirty="0">
                <a:solidFill>
                  <a:srgbClr val="0D0D0D"/>
                </a:solidFill>
              </a:rPr>
              <a:t> </a:t>
            </a:r>
            <a:r>
              <a:rPr lang="el-GR" sz="1600" dirty="0" err="1">
                <a:solidFill>
                  <a:srgbClr val="0D0D0D"/>
                </a:solidFill>
              </a:rPr>
              <a:t>for</a:t>
            </a:r>
            <a:r>
              <a:rPr lang="el-GR" sz="1600" dirty="0">
                <a:solidFill>
                  <a:srgbClr val="0D0D0D"/>
                </a:solidFill>
              </a:rPr>
              <a:t> </a:t>
            </a:r>
            <a:r>
              <a:rPr lang="el-GR" sz="1600" dirty="0" err="1">
                <a:solidFill>
                  <a:srgbClr val="0D0D0D"/>
                </a:solidFill>
              </a:rPr>
              <a:t>international</a:t>
            </a:r>
            <a:r>
              <a:rPr lang="fr-FR" sz="1600" dirty="0">
                <a:solidFill>
                  <a:srgbClr val="0D0D0D"/>
                </a:solidFill>
              </a:rPr>
              <a:t> </a:t>
            </a:r>
            <a:r>
              <a:rPr lang="el-GR" sz="1600" dirty="0" err="1">
                <a:solidFill>
                  <a:srgbClr val="0D0D0D"/>
                </a:solidFill>
              </a:rPr>
              <a:t>protection</a:t>
            </a:r>
            <a:r>
              <a:rPr lang="el-GR" sz="1600" dirty="0">
                <a:solidFill>
                  <a:srgbClr val="0D0D0D"/>
                </a:solidFill>
              </a:rPr>
              <a:t>. </a:t>
            </a:r>
            <a:endParaRPr lang="en-US" sz="1600" dirty="0">
              <a:solidFill>
                <a:srgbClr val="0D0D0D"/>
              </a:solidFill>
            </a:endParaRPr>
          </a:p>
          <a:p>
            <a:pPr algn="just" defTabSz="914400">
              <a:lnSpc>
                <a:spcPct val="90000"/>
              </a:lnSpc>
              <a:spcBef>
                <a:spcPct val="20000"/>
              </a:spcBef>
              <a:buFont typeface="Calibri" pitchFamily="34" charset="0"/>
              <a:buAutoNum type="alphaLcParenR"/>
            </a:pPr>
            <a:endParaRPr lang="en-US" sz="1600" dirty="0">
              <a:solidFill>
                <a:srgbClr val="0D0D0D"/>
              </a:solidFill>
            </a:endParaRPr>
          </a:p>
          <a:p>
            <a:pPr algn="just" defTabSz="914400">
              <a:lnSpc>
                <a:spcPct val="90000"/>
              </a:lnSpc>
              <a:spcBef>
                <a:spcPct val="20000"/>
              </a:spcBef>
              <a:buFont typeface="Calibri" pitchFamily="34" charset="0"/>
              <a:buAutoNum type="alphaLcParenR"/>
            </a:pPr>
            <a:r>
              <a:rPr lang="el-GR" sz="1600" dirty="0" err="1">
                <a:solidFill>
                  <a:srgbClr val="0D0D0D"/>
                </a:solidFill>
              </a:rPr>
              <a:t>The</a:t>
            </a:r>
            <a:r>
              <a:rPr lang="el-GR" sz="1600" dirty="0">
                <a:solidFill>
                  <a:srgbClr val="0D0D0D"/>
                </a:solidFill>
              </a:rPr>
              <a:t> </a:t>
            </a:r>
            <a:r>
              <a:rPr lang="el-GR" sz="1600" dirty="0" err="1">
                <a:solidFill>
                  <a:srgbClr val="0D0D0D"/>
                </a:solidFill>
              </a:rPr>
              <a:t>application</a:t>
            </a:r>
            <a:r>
              <a:rPr lang="el-GR" sz="1600" dirty="0">
                <a:solidFill>
                  <a:srgbClr val="0D0D0D"/>
                </a:solidFill>
              </a:rPr>
              <a:t> </a:t>
            </a:r>
            <a:r>
              <a:rPr lang="el-GR" sz="1600" dirty="0" err="1">
                <a:solidFill>
                  <a:srgbClr val="0D0D0D"/>
                </a:solidFill>
              </a:rPr>
              <a:t>is</a:t>
            </a:r>
            <a:r>
              <a:rPr lang="el-GR" sz="1600" dirty="0">
                <a:solidFill>
                  <a:srgbClr val="0D0D0D"/>
                </a:solidFill>
              </a:rPr>
              <a:t> </a:t>
            </a:r>
            <a:r>
              <a:rPr lang="el-GR" sz="1600" dirty="0" err="1">
                <a:solidFill>
                  <a:srgbClr val="0D0D0D"/>
                </a:solidFill>
              </a:rPr>
              <a:t>submitted</a:t>
            </a:r>
            <a:r>
              <a:rPr lang="el-GR" sz="1600" dirty="0">
                <a:solidFill>
                  <a:srgbClr val="0D0D0D"/>
                </a:solidFill>
              </a:rPr>
              <a:t> </a:t>
            </a:r>
            <a:r>
              <a:rPr lang="el-GR" sz="1600" dirty="0" err="1">
                <a:solidFill>
                  <a:srgbClr val="0D0D0D"/>
                </a:solidFill>
              </a:rPr>
              <a:t>before</a:t>
            </a:r>
            <a:r>
              <a:rPr lang="el-GR" sz="1600" dirty="0">
                <a:solidFill>
                  <a:srgbClr val="0D0D0D"/>
                </a:solidFill>
              </a:rPr>
              <a:t> </a:t>
            </a:r>
            <a:r>
              <a:rPr lang="el-GR" sz="1600" dirty="0" err="1">
                <a:solidFill>
                  <a:srgbClr val="0D0D0D"/>
                </a:solidFill>
              </a:rPr>
              <a:t>the</a:t>
            </a:r>
            <a:r>
              <a:rPr lang="el-GR" sz="1600" dirty="0">
                <a:solidFill>
                  <a:srgbClr val="0D0D0D"/>
                </a:solidFill>
              </a:rPr>
              <a:t> </a:t>
            </a:r>
            <a:r>
              <a:rPr lang="el-GR" sz="1600" dirty="0" err="1">
                <a:solidFill>
                  <a:srgbClr val="0D0D0D"/>
                </a:solidFill>
              </a:rPr>
              <a:t>competent</a:t>
            </a:r>
            <a:r>
              <a:rPr lang="el-GR" sz="1600" dirty="0">
                <a:solidFill>
                  <a:srgbClr val="0D0D0D"/>
                </a:solidFill>
              </a:rPr>
              <a:t> </a:t>
            </a:r>
            <a:r>
              <a:rPr lang="el-GR" sz="1600" dirty="0" err="1">
                <a:solidFill>
                  <a:srgbClr val="0D0D0D"/>
                </a:solidFill>
              </a:rPr>
              <a:t>receiving</a:t>
            </a:r>
            <a:r>
              <a:rPr lang="fr-FR" sz="1600" dirty="0">
                <a:solidFill>
                  <a:srgbClr val="0D0D0D"/>
                </a:solidFill>
              </a:rPr>
              <a:t> </a:t>
            </a:r>
            <a:r>
              <a:rPr lang="el-GR" sz="1600" dirty="0" err="1">
                <a:solidFill>
                  <a:srgbClr val="0D0D0D"/>
                </a:solidFill>
              </a:rPr>
              <a:t>authorities</a:t>
            </a:r>
            <a:r>
              <a:rPr lang="el-GR" sz="1600" dirty="0">
                <a:solidFill>
                  <a:srgbClr val="0D0D0D"/>
                </a:solidFill>
              </a:rPr>
              <a:t> (</a:t>
            </a:r>
            <a:r>
              <a:rPr lang="el-GR" sz="1600" dirty="0" err="1">
                <a:solidFill>
                  <a:srgbClr val="0D0D0D"/>
                </a:solidFill>
              </a:rPr>
              <a:t>Regional</a:t>
            </a:r>
            <a:r>
              <a:rPr lang="el-GR" sz="1600" dirty="0">
                <a:solidFill>
                  <a:srgbClr val="0D0D0D"/>
                </a:solidFill>
              </a:rPr>
              <a:t> </a:t>
            </a:r>
            <a:r>
              <a:rPr lang="el-GR" sz="1600" dirty="0" err="1">
                <a:solidFill>
                  <a:srgbClr val="0D0D0D"/>
                </a:solidFill>
              </a:rPr>
              <a:t>Asylum</a:t>
            </a:r>
            <a:r>
              <a:rPr lang="el-GR" sz="1600" dirty="0">
                <a:solidFill>
                  <a:srgbClr val="0D0D0D"/>
                </a:solidFill>
              </a:rPr>
              <a:t> </a:t>
            </a:r>
            <a:r>
              <a:rPr lang="el-GR" sz="1600" dirty="0" err="1">
                <a:solidFill>
                  <a:srgbClr val="0D0D0D"/>
                </a:solidFill>
              </a:rPr>
              <a:t>Offices</a:t>
            </a:r>
            <a:r>
              <a:rPr lang="el-GR" sz="1600" dirty="0">
                <a:solidFill>
                  <a:srgbClr val="0D0D0D"/>
                </a:solidFill>
              </a:rPr>
              <a:t>, </a:t>
            </a:r>
            <a:r>
              <a:rPr lang="el-GR" sz="1600" dirty="0" err="1">
                <a:solidFill>
                  <a:srgbClr val="0D0D0D"/>
                </a:solidFill>
              </a:rPr>
              <a:t>autonomous</a:t>
            </a:r>
            <a:r>
              <a:rPr lang="el-GR" sz="1600" dirty="0">
                <a:solidFill>
                  <a:srgbClr val="0D0D0D"/>
                </a:solidFill>
              </a:rPr>
              <a:t> </a:t>
            </a:r>
            <a:r>
              <a:rPr lang="el-GR" sz="1600" dirty="0" err="1">
                <a:solidFill>
                  <a:srgbClr val="0D0D0D"/>
                </a:solidFill>
              </a:rPr>
              <a:t>units</a:t>
            </a:r>
            <a:r>
              <a:rPr lang="el-GR" sz="1600" dirty="0">
                <a:solidFill>
                  <a:srgbClr val="0D0D0D"/>
                </a:solidFill>
              </a:rPr>
              <a:t> </a:t>
            </a:r>
            <a:r>
              <a:rPr lang="el-GR" sz="1600" dirty="0" err="1">
                <a:solidFill>
                  <a:srgbClr val="0D0D0D"/>
                </a:solidFill>
              </a:rPr>
              <a:t>of</a:t>
            </a:r>
            <a:r>
              <a:rPr lang="el-GR" sz="1600" dirty="0">
                <a:solidFill>
                  <a:srgbClr val="0D0D0D"/>
                </a:solidFill>
              </a:rPr>
              <a:t> </a:t>
            </a:r>
            <a:r>
              <a:rPr lang="el-GR" sz="1600" dirty="0" err="1">
                <a:solidFill>
                  <a:srgbClr val="0D0D0D"/>
                </a:solidFill>
              </a:rPr>
              <a:t>the</a:t>
            </a:r>
            <a:r>
              <a:rPr lang="el-GR" sz="1600" dirty="0">
                <a:solidFill>
                  <a:srgbClr val="0D0D0D"/>
                </a:solidFill>
              </a:rPr>
              <a:t> </a:t>
            </a:r>
            <a:r>
              <a:rPr lang="el-GR" sz="1600" dirty="0" err="1">
                <a:solidFill>
                  <a:srgbClr val="0D0D0D"/>
                </a:solidFill>
              </a:rPr>
              <a:t>Asylum</a:t>
            </a:r>
            <a:r>
              <a:rPr lang="el-GR" sz="1600" dirty="0">
                <a:solidFill>
                  <a:srgbClr val="0D0D0D"/>
                </a:solidFill>
              </a:rPr>
              <a:t> </a:t>
            </a:r>
            <a:r>
              <a:rPr lang="el-GR" sz="1600" dirty="0" err="1">
                <a:solidFill>
                  <a:srgbClr val="0D0D0D"/>
                </a:solidFill>
              </a:rPr>
              <a:t>Service</a:t>
            </a:r>
            <a:r>
              <a:rPr lang="el-GR" sz="1600" dirty="0">
                <a:solidFill>
                  <a:srgbClr val="0D0D0D"/>
                </a:solidFill>
              </a:rPr>
              <a:t>, </a:t>
            </a:r>
            <a:r>
              <a:rPr lang="el-GR" sz="1600" dirty="0" err="1">
                <a:solidFill>
                  <a:srgbClr val="0D0D0D"/>
                </a:solidFill>
              </a:rPr>
              <a:t>Mobile</a:t>
            </a:r>
            <a:r>
              <a:rPr lang="el-GR" sz="1600" dirty="0">
                <a:solidFill>
                  <a:srgbClr val="0D0D0D"/>
                </a:solidFill>
              </a:rPr>
              <a:t> </a:t>
            </a:r>
            <a:r>
              <a:rPr lang="el-GR" sz="1600" dirty="0" err="1">
                <a:solidFill>
                  <a:srgbClr val="0D0D0D"/>
                </a:solidFill>
              </a:rPr>
              <a:t>Asylum</a:t>
            </a:r>
            <a:r>
              <a:rPr lang="el-GR" sz="1600" dirty="0">
                <a:solidFill>
                  <a:srgbClr val="0D0D0D"/>
                </a:solidFill>
              </a:rPr>
              <a:t> </a:t>
            </a:r>
            <a:r>
              <a:rPr lang="el-GR" sz="1600" dirty="0" err="1">
                <a:solidFill>
                  <a:srgbClr val="0D0D0D"/>
                </a:solidFill>
              </a:rPr>
              <a:t>Units</a:t>
            </a:r>
            <a:r>
              <a:rPr lang="el-GR" sz="1600" dirty="0">
                <a:solidFill>
                  <a:srgbClr val="0D0D0D"/>
                </a:solidFill>
              </a:rPr>
              <a:t>), </a:t>
            </a:r>
            <a:r>
              <a:rPr lang="el-GR" sz="1600" dirty="0" err="1">
                <a:solidFill>
                  <a:srgbClr val="0D0D0D"/>
                </a:solidFill>
              </a:rPr>
              <a:t>which</a:t>
            </a:r>
            <a:r>
              <a:rPr lang="el-GR" sz="1600" dirty="0">
                <a:solidFill>
                  <a:srgbClr val="0D0D0D"/>
                </a:solidFill>
              </a:rPr>
              <a:t> </a:t>
            </a:r>
            <a:r>
              <a:rPr lang="el-GR" sz="1600" dirty="0" err="1">
                <a:solidFill>
                  <a:srgbClr val="0D0D0D"/>
                </a:solidFill>
              </a:rPr>
              <a:t>shall</a:t>
            </a:r>
            <a:r>
              <a:rPr lang="el-GR" sz="1600" dirty="0">
                <a:solidFill>
                  <a:srgbClr val="0D0D0D"/>
                </a:solidFill>
              </a:rPr>
              <a:t> </a:t>
            </a:r>
            <a:r>
              <a:rPr lang="el-GR" sz="1600" dirty="0" err="1">
                <a:solidFill>
                  <a:srgbClr val="0D0D0D"/>
                </a:solidFill>
              </a:rPr>
              <a:t>immediately</a:t>
            </a:r>
            <a:r>
              <a:rPr lang="el-GR" sz="1600" dirty="0">
                <a:solidFill>
                  <a:srgbClr val="0D0D0D"/>
                </a:solidFill>
              </a:rPr>
              <a:t> </a:t>
            </a:r>
            <a:r>
              <a:rPr lang="el-GR" sz="1600" dirty="0" err="1">
                <a:solidFill>
                  <a:srgbClr val="0D0D0D"/>
                </a:solidFill>
              </a:rPr>
              <a:t>proceed</a:t>
            </a:r>
            <a:r>
              <a:rPr lang="el-GR" sz="1600" dirty="0">
                <a:solidFill>
                  <a:srgbClr val="0D0D0D"/>
                </a:solidFill>
              </a:rPr>
              <a:t> </a:t>
            </a:r>
            <a:r>
              <a:rPr lang="el-GR" sz="1600" dirty="0" err="1">
                <a:solidFill>
                  <a:srgbClr val="0D0D0D"/>
                </a:solidFill>
              </a:rPr>
              <a:t>to</a:t>
            </a:r>
            <a:r>
              <a:rPr lang="el-GR" sz="1600" dirty="0">
                <a:solidFill>
                  <a:srgbClr val="0D0D0D"/>
                </a:solidFill>
              </a:rPr>
              <a:t> </a:t>
            </a:r>
            <a:r>
              <a:rPr lang="el-GR" sz="1600" dirty="0" err="1">
                <a:solidFill>
                  <a:srgbClr val="0D0D0D"/>
                </a:solidFill>
              </a:rPr>
              <a:t>register</a:t>
            </a:r>
            <a:r>
              <a:rPr lang="el-GR" sz="1600" dirty="0">
                <a:solidFill>
                  <a:srgbClr val="0D0D0D"/>
                </a:solidFill>
              </a:rPr>
              <a:t> </a:t>
            </a:r>
            <a:r>
              <a:rPr lang="el-GR" sz="1600" dirty="0" err="1">
                <a:solidFill>
                  <a:srgbClr val="0D0D0D"/>
                </a:solidFill>
              </a:rPr>
              <a:t>it</a:t>
            </a:r>
            <a:r>
              <a:rPr lang="el-GR" sz="1600" dirty="0">
                <a:solidFill>
                  <a:srgbClr val="0D0D0D"/>
                </a:solidFill>
              </a:rPr>
              <a:t> </a:t>
            </a:r>
            <a:r>
              <a:rPr lang="el-GR" sz="1600" dirty="0" err="1">
                <a:solidFill>
                  <a:srgbClr val="0D0D0D"/>
                </a:solidFill>
              </a:rPr>
              <a:t>fully</a:t>
            </a:r>
            <a:r>
              <a:rPr lang="el-GR" sz="1600" dirty="0">
                <a:solidFill>
                  <a:srgbClr val="0D0D0D"/>
                </a:solidFill>
              </a:rPr>
              <a:t>. </a:t>
            </a:r>
            <a:r>
              <a:rPr lang="el-GR" sz="1600" dirty="0" err="1">
                <a:solidFill>
                  <a:srgbClr val="0D0D0D"/>
                </a:solidFill>
              </a:rPr>
              <a:t>When</a:t>
            </a:r>
            <a:r>
              <a:rPr lang="el-GR" sz="1600" dirty="0">
                <a:solidFill>
                  <a:srgbClr val="0D0D0D"/>
                </a:solidFill>
              </a:rPr>
              <a:t> </a:t>
            </a:r>
            <a:r>
              <a:rPr lang="el-GR" sz="1600" dirty="0" err="1">
                <a:solidFill>
                  <a:srgbClr val="0D0D0D"/>
                </a:solidFill>
              </a:rPr>
              <a:t>it</a:t>
            </a:r>
            <a:r>
              <a:rPr lang="el-GR" sz="1600" dirty="0">
                <a:solidFill>
                  <a:srgbClr val="0D0D0D"/>
                </a:solidFill>
              </a:rPr>
              <a:t> </a:t>
            </a:r>
            <a:r>
              <a:rPr lang="el-GR" sz="1600" dirty="0" err="1">
                <a:solidFill>
                  <a:srgbClr val="0D0D0D"/>
                </a:solidFill>
              </a:rPr>
              <a:t>is</a:t>
            </a:r>
            <a:r>
              <a:rPr lang="el-GR" sz="1600" dirty="0">
                <a:solidFill>
                  <a:srgbClr val="0D0D0D"/>
                </a:solidFill>
              </a:rPr>
              <a:t> </a:t>
            </a:r>
            <a:r>
              <a:rPr lang="el-GR" sz="1600" dirty="0" err="1">
                <a:solidFill>
                  <a:srgbClr val="0D0D0D"/>
                </a:solidFill>
              </a:rPr>
              <a:t>not</a:t>
            </a:r>
            <a:r>
              <a:rPr lang="el-GR" sz="1600" dirty="0">
                <a:solidFill>
                  <a:srgbClr val="0D0D0D"/>
                </a:solidFill>
              </a:rPr>
              <a:t> </a:t>
            </a:r>
            <a:r>
              <a:rPr lang="el-GR" sz="1600" dirty="0" err="1">
                <a:solidFill>
                  <a:srgbClr val="0D0D0D"/>
                </a:solidFill>
              </a:rPr>
              <a:t>possible</a:t>
            </a:r>
            <a:r>
              <a:rPr lang="el-GR" sz="1600" dirty="0">
                <a:solidFill>
                  <a:srgbClr val="0D0D0D"/>
                </a:solidFill>
              </a:rPr>
              <a:t> </a:t>
            </a:r>
            <a:r>
              <a:rPr lang="el-GR" sz="1600" dirty="0" err="1">
                <a:solidFill>
                  <a:srgbClr val="0D0D0D"/>
                </a:solidFill>
              </a:rPr>
              <a:t>to</a:t>
            </a:r>
            <a:r>
              <a:rPr lang="el-GR" sz="1600" dirty="0">
                <a:solidFill>
                  <a:srgbClr val="0D0D0D"/>
                </a:solidFill>
              </a:rPr>
              <a:t> </a:t>
            </a:r>
            <a:r>
              <a:rPr lang="el-GR" sz="1600" dirty="0" err="1">
                <a:solidFill>
                  <a:srgbClr val="0D0D0D"/>
                </a:solidFill>
              </a:rPr>
              <a:t>proceed</a:t>
            </a:r>
            <a:r>
              <a:rPr lang="el-GR" sz="1600" dirty="0">
                <a:solidFill>
                  <a:srgbClr val="0D0D0D"/>
                </a:solidFill>
              </a:rPr>
              <a:t> </a:t>
            </a:r>
            <a:r>
              <a:rPr lang="el-GR" sz="1600" dirty="0" err="1">
                <a:solidFill>
                  <a:srgbClr val="0D0D0D"/>
                </a:solidFill>
              </a:rPr>
              <a:t>to</a:t>
            </a:r>
            <a:r>
              <a:rPr lang="el-GR" sz="1600" dirty="0">
                <a:solidFill>
                  <a:srgbClr val="0D0D0D"/>
                </a:solidFill>
              </a:rPr>
              <a:t> </a:t>
            </a:r>
            <a:r>
              <a:rPr lang="el-GR" sz="1600" dirty="0" err="1">
                <a:solidFill>
                  <a:srgbClr val="0D0D0D"/>
                </a:solidFill>
              </a:rPr>
              <a:t>the</a:t>
            </a:r>
            <a:r>
              <a:rPr lang="el-GR" sz="1600" dirty="0">
                <a:solidFill>
                  <a:srgbClr val="0D0D0D"/>
                </a:solidFill>
              </a:rPr>
              <a:t> </a:t>
            </a:r>
            <a:r>
              <a:rPr lang="el-GR" sz="1600" dirty="0" err="1">
                <a:solidFill>
                  <a:srgbClr val="0D0D0D"/>
                </a:solidFill>
              </a:rPr>
              <a:t>full</a:t>
            </a:r>
            <a:r>
              <a:rPr lang="el-GR" sz="1600" dirty="0">
                <a:solidFill>
                  <a:srgbClr val="0D0D0D"/>
                </a:solidFill>
              </a:rPr>
              <a:t> </a:t>
            </a:r>
            <a:r>
              <a:rPr lang="el-GR" sz="1600" dirty="0" err="1">
                <a:solidFill>
                  <a:srgbClr val="0D0D0D"/>
                </a:solidFill>
              </a:rPr>
              <a:t>registration</a:t>
            </a:r>
            <a:r>
              <a:rPr lang="el-GR" sz="1600" dirty="0">
                <a:solidFill>
                  <a:srgbClr val="0D0D0D"/>
                </a:solidFill>
              </a:rPr>
              <a:t>, </a:t>
            </a:r>
            <a:r>
              <a:rPr lang="el-GR" sz="1600" dirty="0" err="1">
                <a:solidFill>
                  <a:srgbClr val="0D0D0D"/>
                </a:solidFill>
              </a:rPr>
              <a:t>the</a:t>
            </a:r>
            <a:r>
              <a:rPr lang="el-GR" sz="1600" dirty="0">
                <a:solidFill>
                  <a:srgbClr val="0D0D0D"/>
                </a:solidFill>
              </a:rPr>
              <a:t> </a:t>
            </a:r>
            <a:r>
              <a:rPr lang="el-GR" sz="1600" dirty="0" err="1">
                <a:solidFill>
                  <a:srgbClr val="0D0D0D"/>
                </a:solidFill>
              </a:rPr>
              <a:t>Receiving</a:t>
            </a:r>
            <a:r>
              <a:rPr lang="el-GR" sz="1600" dirty="0">
                <a:solidFill>
                  <a:srgbClr val="0D0D0D"/>
                </a:solidFill>
              </a:rPr>
              <a:t> </a:t>
            </a:r>
            <a:r>
              <a:rPr lang="el-GR" sz="1600" dirty="0" err="1">
                <a:solidFill>
                  <a:srgbClr val="0D0D0D"/>
                </a:solidFill>
              </a:rPr>
              <a:t>Authorities</a:t>
            </a:r>
            <a:r>
              <a:rPr lang="el-GR" sz="1600" dirty="0">
                <a:solidFill>
                  <a:srgbClr val="0D0D0D"/>
                </a:solidFill>
              </a:rPr>
              <a:t> </a:t>
            </a:r>
            <a:r>
              <a:rPr lang="el-GR" sz="1600" dirty="0" err="1">
                <a:solidFill>
                  <a:srgbClr val="0D0D0D"/>
                </a:solidFill>
              </a:rPr>
              <a:t>may</a:t>
            </a:r>
            <a:r>
              <a:rPr lang="el-GR" sz="1600" dirty="0">
                <a:solidFill>
                  <a:srgbClr val="0D0D0D"/>
                </a:solidFill>
              </a:rPr>
              <a:t> </a:t>
            </a:r>
            <a:r>
              <a:rPr lang="el-GR" sz="1600" dirty="0" err="1">
                <a:solidFill>
                  <a:srgbClr val="0D0D0D"/>
                </a:solidFill>
              </a:rPr>
              <a:t>proceed</a:t>
            </a:r>
            <a:r>
              <a:rPr lang="el-GR" sz="1600" dirty="0">
                <a:solidFill>
                  <a:srgbClr val="0D0D0D"/>
                </a:solidFill>
              </a:rPr>
              <a:t>, </a:t>
            </a:r>
            <a:r>
              <a:rPr lang="el-GR" sz="1600" dirty="0" err="1">
                <a:solidFill>
                  <a:srgbClr val="0D0D0D"/>
                </a:solidFill>
              </a:rPr>
              <a:t>no</a:t>
            </a:r>
            <a:r>
              <a:rPr lang="el-GR" sz="1600" dirty="0">
                <a:solidFill>
                  <a:srgbClr val="0D0D0D"/>
                </a:solidFill>
              </a:rPr>
              <a:t> </a:t>
            </a:r>
            <a:r>
              <a:rPr lang="el-GR" sz="1600" dirty="0" err="1">
                <a:solidFill>
                  <a:srgbClr val="0D0D0D"/>
                </a:solidFill>
              </a:rPr>
              <a:t>later</a:t>
            </a:r>
            <a:r>
              <a:rPr lang="el-GR" sz="1600" dirty="0">
                <a:solidFill>
                  <a:srgbClr val="0D0D0D"/>
                </a:solidFill>
              </a:rPr>
              <a:t> </a:t>
            </a:r>
            <a:r>
              <a:rPr lang="el-GR" sz="1600" dirty="0" err="1">
                <a:solidFill>
                  <a:srgbClr val="0D0D0D"/>
                </a:solidFill>
              </a:rPr>
              <a:t>than</a:t>
            </a:r>
            <a:r>
              <a:rPr lang="el-GR" sz="1600" dirty="0">
                <a:solidFill>
                  <a:srgbClr val="0D0D0D"/>
                </a:solidFill>
              </a:rPr>
              <a:t> 3 </a:t>
            </a:r>
            <a:r>
              <a:rPr lang="el-GR" sz="1600" dirty="0" err="1">
                <a:solidFill>
                  <a:srgbClr val="0D0D0D"/>
                </a:solidFill>
              </a:rPr>
              <a:t>working</a:t>
            </a:r>
            <a:r>
              <a:rPr lang="el-GR" sz="1600" dirty="0">
                <a:solidFill>
                  <a:srgbClr val="0D0D0D"/>
                </a:solidFill>
              </a:rPr>
              <a:t> </a:t>
            </a:r>
            <a:r>
              <a:rPr lang="el-GR" sz="1600" dirty="0" err="1">
                <a:solidFill>
                  <a:srgbClr val="0D0D0D"/>
                </a:solidFill>
              </a:rPr>
              <a:t>days</a:t>
            </a:r>
            <a:r>
              <a:rPr lang="el-GR" sz="1600" dirty="0">
                <a:solidFill>
                  <a:srgbClr val="0D0D0D"/>
                </a:solidFill>
              </a:rPr>
              <a:t> </a:t>
            </a:r>
            <a:r>
              <a:rPr lang="el-GR" sz="1600" dirty="0" err="1">
                <a:solidFill>
                  <a:srgbClr val="0D0D0D"/>
                </a:solidFill>
              </a:rPr>
              <a:t>after</a:t>
            </a:r>
            <a:r>
              <a:rPr lang="el-GR" sz="1600" dirty="0">
                <a:solidFill>
                  <a:srgbClr val="0D0D0D"/>
                </a:solidFill>
              </a:rPr>
              <a:t> </a:t>
            </a:r>
            <a:r>
              <a:rPr lang="el-GR" sz="1600" dirty="0" err="1">
                <a:solidFill>
                  <a:srgbClr val="0D0D0D"/>
                </a:solidFill>
              </a:rPr>
              <a:t>the</a:t>
            </a:r>
            <a:r>
              <a:rPr lang="el-GR" sz="1600" dirty="0">
                <a:solidFill>
                  <a:srgbClr val="0D0D0D"/>
                </a:solidFill>
              </a:rPr>
              <a:t> </a:t>
            </a:r>
            <a:r>
              <a:rPr lang="el-GR" sz="1600" dirty="0" err="1">
                <a:solidFill>
                  <a:srgbClr val="0D0D0D"/>
                </a:solidFill>
              </a:rPr>
              <a:t>application</a:t>
            </a:r>
            <a:r>
              <a:rPr lang="el-GR" sz="1600" dirty="0">
                <a:solidFill>
                  <a:srgbClr val="0D0D0D"/>
                </a:solidFill>
              </a:rPr>
              <a:t> </a:t>
            </a:r>
            <a:r>
              <a:rPr lang="el-GR" sz="1600" dirty="0" err="1">
                <a:solidFill>
                  <a:srgbClr val="0D0D0D"/>
                </a:solidFill>
              </a:rPr>
              <a:t>is</a:t>
            </a:r>
            <a:r>
              <a:rPr lang="el-GR" sz="1600" dirty="0">
                <a:solidFill>
                  <a:srgbClr val="0D0D0D"/>
                </a:solidFill>
              </a:rPr>
              <a:t> </a:t>
            </a:r>
            <a:r>
              <a:rPr lang="el-GR" sz="1600" dirty="0" err="1">
                <a:solidFill>
                  <a:srgbClr val="0D0D0D"/>
                </a:solidFill>
              </a:rPr>
              <a:t>made</a:t>
            </a:r>
            <a:r>
              <a:rPr lang="el-GR" sz="1600" dirty="0">
                <a:solidFill>
                  <a:srgbClr val="0D0D0D"/>
                </a:solidFill>
              </a:rPr>
              <a:t>, </a:t>
            </a:r>
            <a:r>
              <a:rPr lang="el-GR" sz="1600" dirty="0" err="1">
                <a:solidFill>
                  <a:srgbClr val="0D0D0D"/>
                </a:solidFill>
              </a:rPr>
              <a:t>to</a:t>
            </a:r>
            <a:r>
              <a:rPr lang="el-GR" sz="1600" dirty="0">
                <a:solidFill>
                  <a:srgbClr val="0D0D0D"/>
                </a:solidFill>
              </a:rPr>
              <a:t> a </a:t>
            </a:r>
            <a:r>
              <a:rPr lang="el-GR" sz="1600" dirty="0" err="1">
                <a:solidFill>
                  <a:srgbClr val="0D0D0D"/>
                </a:solidFill>
              </a:rPr>
              <a:t>simple</a:t>
            </a:r>
            <a:r>
              <a:rPr lang="el-GR" sz="1600" dirty="0">
                <a:solidFill>
                  <a:srgbClr val="0D0D0D"/>
                </a:solidFill>
              </a:rPr>
              <a:t> </a:t>
            </a:r>
            <a:r>
              <a:rPr lang="el-GR" sz="1600" dirty="0" err="1">
                <a:solidFill>
                  <a:srgbClr val="0D0D0D"/>
                </a:solidFill>
              </a:rPr>
              <a:t>registration</a:t>
            </a:r>
            <a:r>
              <a:rPr lang="el-GR" sz="1600" dirty="0">
                <a:solidFill>
                  <a:srgbClr val="0D0D0D"/>
                </a:solidFill>
              </a:rPr>
              <a:t> </a:t>
            </a:r>
            <a:r>
              <a:rPr lang="el-GR" sz="1600" dirty="0" err="1">
                <a:solidFill>
                  <a:srgbClr val="0D0D0D"/>
                </a:solidFill>
              </a:rPr>
              <a:t>of</a:t>
            </a:r>
            <a:r>
              <a:rPr lang="el-GR" sz="1600" dirty="0">
                <a:solidFill>
                  <a:srgbClr val="0D0D0D"/>
                </a:solidFill>
              </a:rPr>
              <a:t> </a:t>
            </a:r>
            <a:r>
              <a:rPr lang="el-GR" sz="1600" dirty="0" err="1">
                <a:solidFill>
                  <a:srgbClr val="0D0D0D"/>
                </a:solidFill>
              </a:rPr>
              <a:t>the</a:t>
            </a:r>
            <a:r>
              <a:rPr lang="el-GR" sz="1600" dirty="0">
                <a:solidFill>
                  <a:srgbClr val="0D0D0D"/>
                </a:solidFill>
              </a:rPr>
              <a:t> </a:t>
            </a:r>
            <a:r>
              <a:rPr lang="el-GR" sz="1600" dirty="0" err="1">
                <a:solidFill>
                  <a:srgbClr val="0D0D0D"/>
                </a:solidFill>
              </a:rPr>
              <a:t>minimum</a:t>
            </a:r>
            <a:r>
              <a:rPr lang="el-GR" sz="1600" dirty="0">
                <a:solidFill>
                  <a:srgbClr val="0D0D0D"/>
                </a:solidFill>
              </a:rPr>
              <a:t> </a:t>
            </a:r>
            <a:r>
              <a:rPr lang="el-GR" sz="1600" dirty="0" err="1">
                <a:solidFill>
                  <a:srgbClr val="0D0D0D"/>
                </a:solidFill>
              </a:rPr>
              <a:t>necessary</a:t>
            </a:r>
            <a:r>
              <a:rPr lang="el-GR" sz="1600" dirty="0">
                <a:solidFill>
                  <a:srgbClr val="0D0D0D"/>
                </a:solidFill>
              </a:rPr>
              <a:t> </a:t>
            </a:r>
            <a:r>
              <a:rPr lang="el-GR" sz="1600" dirty="0" err="1">
                <a:solidFill>
                  <a:srgbClr val="0D0D0D"/>
                </a:solidFill>
              </a:rPr>
              <a:t>elements</a:t>
            </a:r>
            <a:r>
              <a:rPr lang="el-GR" sz="1600" dirty="0">
                <a:solidFill>
                  <a:srgbClr val="0D0D0D"/>
                </a:solidFill>
              </a:rPr>
              <a:t> </a:t>
            </a:r>
            <a:r>
              <a:rPr lang="el-GR" sz="1600" dirty="0" err="1">
                <a:solidFill>
                  <a:srgbClr val="0D0D0D"/>
                </a:solidFill>
              </a:rPr>
              <a:t>and</a:t>
            </a:r>
            <a:r>
              <a:rPr lang="el-GR" sz="1600" dirty="0">
                <a:solidFill>
                  <a:srgbClr val="0D0D0D"/>
                </a:solidFill>
              </a:rPr>
              <a:t> </a:t>
            </a:r>
            <a:r>
              <a:rPr lang="el-GR" sz="1600" dirty="0" err="1">
                <a:solidFill>
                  <a:srgbClr val="0D0D0D"/>
                </a:solidFill>
              </a:rPr>
              <a:t>proceed</a:t>
            </a:r>
            <a:r>
              <a:rPr lang="el-GR" sz="1600" dirty="0">
                <a:solidFill>
                  <a:srgbClr val="0D0D0D"/>
                </a:solidFill>
              </a:rPr>
              <a:t> </a:t>
            </a:r>
            <a:r>
              <a:rPr lang="el-GR" sz="1600" dirty="0" err="1">
                <a:solidFill>
                  <a:srgbClr val="0D0D0D"/>
                </a:solidFill>
              </a:rPr>
              <a:t>to</a:t>
            </a:r>
            <a:r>
              <a:rPr lang="el-GR" sz="1600" dirty="0">
                <a:solidFill>
                  <a:srgbClr val="0D0D0D"/>
                </a:solidFill>
              </a:rPr>
              <a:t> </a:t>
            </a:r>
            <a:r>
              <a:rPr lang="el-GR" sz="1600" dirty="0" err="1">
                <a:solidFill>
                  <a:srgbClr val="0D0D0D"/>
                </a:solidFill>
              </a:rPr>
              <a:t>the</a:t>
            </a:r>
            <a:r>
              <a:rPr lang="el-GR" sz="1600" dirty="0">
                <a:solidFill>
                  <a:srgbClr val="0D0D0D"/>
                </a:solidFill>
              </a:rPr>
              <a:t> </a:t>
            </a:r>
            <a:r>
              <a:rPr lang="el-GR" sz="1600" dirty="0" err="1">
                <a:solidFill>
                  <a:srgbClr val="0D0D0D"/>
                </a:solidFill>
              </a:rPr>
              <a:t>full</a:t>
            </a:r>
            <a:r>
              <a:rPr lang="el-GR" sz="1600" dirty="0">
                <a:solidFill>
                  <a:srgbClr val="0D0D0D"/>
                </a:solidFill>
              </a:rPr>
              <a:t> </a:t>
            </a:r>
            <a:r>
              <a:rPr lang="el-GR" sz="1600" dirty="0" err="1">
                <a:solidFill>
                  <a:srgbClr val="0D0D0D"/>
                </a:solidFill>
              </a:rPr>
              <a:t>registration</a:t>
            </a:r>
            <a:r>
              <a:rPr lang="el-GR" sz="1600" dirty="0">
                <a:solidFill>
                  <a:srgbClr val="0D0D0D"/>
                </a:solidFill>
              </a:rPr>
              <a:t> </a:t>
            </a:r>
            <a:r>
              <a:rPr lang="el-GR" sz="1600" dirty="0" err="1">
                <a:solidFill>
                  <a:srgbClr val="0D0D0D"/>
                </a:solidFill>
              </a:rPr>
              <a:t>as</a:t>
            </a:r>
            <a:r>
              <a:rPr lang="el-GR" sz="1600" dirty="0">
                <a:solidFill>
                  <a:srgbClr val="0D0D0D"/>
                </a:solidFill>
              </a:rPr>
              <a:t> </a:t>
            </a:r>
            <a:r>
              <a:rPr lang="el-GR" sz="1600" dirty="0" err="1">
                <a:solidFill>
                  <a:srgbClr val="0D0D0D"/>
                </a:solidFill>
              </a:rPr>
              <a:t>soon</a:t>
            </a:r>
            <a:r>
              <a:rPr lang="el-GR" sz="1600" dirty="0">
                <a:solidFill>
                  <a:srgbClr val="0D0D0D"/>
                </a:solidFill>
              </a:rPr>
              <a:t> </a:t>
            </a:r>
            <a:r>
              <a:rPr lang="el-GR" sz="1600" dirty="0" err="1">
                <a:solidFill>
                  <a:srgbClr val="0D0D0D"/>
                </a:solidFill>
              </a:rPr>
              <a:t>as</a:t>
            </a:r>
            <a:r>
              <a:rPr lang="el-GR" sz="1600" dirty="0">
                <a:solidFill>
                  <a:srgbClr val="0D0D0D"/>
                </a:solidFill>
              </a:rPr>
              <a:t> </a:t>
            </a:r>
            <a:r>
              <a:rPr lang="el-GR" sz="1600" dirty="0" err="1">
                <a:solidFill>
                  <a:srgbClr val="0D0D0D"/>
                </a:solidFill>
              </a:rPr>
              <a:t>possible</a:t>
            </a:r>
            <a:r>
              <a:rPr lang="el-GR" sz="1600" dirty="0">
                <a:solidFill>
                  <a:srgbClr val="0D0D0D"/>
                </a:solidFill>
              </a:rPr>
              <a:t>.</a:t>
            </a:r>
            <a:endParaRPr lang="en-US" sz="1600" dirty="0">
              <a:solidFill>
                <a:srgbClr val="0D0D0D"/>
              </a:solidFill>
            </a:endParaRPr>
          </a:p>
          <a:p>
            <a:pPr algn="just" defTabSz="914400">
              <a:lnSpc>
                <a:spcPct val="90000"/>
              </a:lnSpc>
              <a:spcBef>
                <a:spcPct val="20000"/>
              </a:spcBef>
              <a:buFont typeface="Calibri" pitchFamily="34" charset="0"/>
              <a:buAutoNum type="alphaLcParenR"/>
            </a:pPr>
            <a:endParaRPr lang="en-US" sz="1600" dirty="0">
              <a:solidFill>
                <a:srgbClr val="0D0D0D"/>
              </a:solidFill>
            </a:endParaRPr>
          </a:p>
          <a:p>
            <a:pPr algn="just" defTabSz="914400">
              <a:lnSpc>
                <a:spcPct val="90000"/>
              </a:lnSpc>
              <a:spcBef>
                <a:spcPct val="20000"/>
              </a:spcBef>
              <a:buFont typeface="Calibri" pitchFamily="34" charset="0"/>
              <a:buAutoNum type="alphaLcParenR"/>
            </a:pPr>
            <a:r>
              <a:rPr lang="el-GR" sz="1600" dirty="0" err="1">
                <a:solidFill>
                  <a:srgbClr val="0D0D0D"/>
                </a:solidFill>
              </a:rPr>
              <a:t>Where</a:t>
            </a:r>
            <a:r>
              <a:rPr lang="el-GR" sz="1600" dirty="0">
                <a:solidFill>
                  <a:srgbClr val="0D0D0D"/>
                </a:solidFill>
              </a:rPr>
              <a:t> </a:t>
            </a:r>
            <a:r>
              <a:rPr lang="el-GR" sz="1600" dirty="0" err="1">
                <a:solidFill>
                  <a:srgbClr val="0D0D0D"/>
                </a:solidFill>
              </a:rPr>
              <a:t>simultaneous</a:t>
            </a:r>
            <a:r>
              <a:rPr lang="el-GR" sz="1600" dirty="0">
                <a:solidFill>
                  <a:srgbClr val="0D0D0D"/>
                </a:solidFill>
              </a:rPr>
              <a:t> </a:t>
            </a:r>
            <a:r>
              <a:rPr lang="el-GR" sz="1600" dirty="0" err="1">
                <a:solidFill>
                  <a:srgbClr val="0D0D0D"/>
                </a:solidFill>
              </a:rPr>
              <a:t>applications</a:t>
            </a:r>
            <a:r>
              <a:rPr lang="el-GR" sz="1600" dirty="0">
                <a:solidFill>
                  <a:srgbClr val="0D0D0D"/>
                </a:solidFill>
              </a:rPr>
              <a:t> </a:t>
            </a:r>
            <a:r>
              <a:rPr lang="el-GR" sz="1600" dirty="0" err="1">
                <a:solidFill>
                  <a:srgbClr val="0D0D0D"/>
                </a:solidFill>
              </a:rPr>
              <a:t>for</a:t>
            </a:r>
            <a:r>
              <a:rPr lang="el-GR" sz="1600" dirty="0">
                <a:solidFill>
                  <a:srgbClr val="0D0D0D"/>
                </a:solidFill>
              </a:rPr>
              <a:t> </a:t>
            </a:r>
            <a:r>
              <a:rPr lang="el-GR" sz="1600" dirty="0" err="1">
                <a:solidFill>
                  <a:srgbClr val="0D0D0D"/>
                </a:solidFill>
              </a:rPr>
              <a:t>international</a:t>
            </a:r>
            <a:r>
              <a:rPr lang="el-GR" sz="1600" dirty="0">
                <a:solidFill>
                  <a:srgbClr val="0D0D0D"/>
                </a:solidFill>
              </a:rPr>
              <a:t> </a:t>
            </a:r>
            <a:r>
              <a:rPr lang="el-GR" sz="1600" dirty="0" err="1">
                <a:solidFill>
                  <a:srgbClr val="0D0D0D"/>
                </a:solidFill>
              </a:rPr>
              <a:t>protection</a:t>
            </a:r>
            <a:r>
              <a:rPr lang="el-GR" sz="1600" dirty="0">
                <a:solidFill>
                  <a:srgbClr val="0D0D0D"/>
                </a:solidFill>
              </a:rPr>
              <a:t> </a:t>
            </a:r>
            <a:r>
              <a:rPr lang="el-GR" sz="1600" dirty="0" err="1">
                <a:solidFill>
                  <a:srgbClr val="0D0D0D"/>
                </a:solidFill>
              </a:rPr>
              <a:t>by</a:t>
            </a:r>
            <a:r>
              <a:rPr lang="el-GR" sz="1600" dirty="0">
                <a:solidFill>
                  <a:srgbClr val="0D0D0D"/>
                </a:solidFill>
              </a:rPr>
              <a:t> a </a:t>
            </a:r>
            <a:r>
              <a:rPr lang="el-GR" sz="1600" dirty="0" err="1">
                <a:solidFill>
                  <a:srgbClr val="0D0D0D"/>
                </a:solidFill>
              </a:rPr>
              <a:t>large</a:t>
            </a:r>
            <a:r>
              <a:rPr lang="el-GR" sz="1600" dirty="0">
                <a:solidFill>
                  <a:srgbClr val="0D0D0D"/>
                </a:solidFill>
              </a:rPr>
              <a:t> </a:t>
            </a:r>
            <a:r>
              <a:rPr lang="el-GR" sz="1600" dirty="0" err="1">
                <a:solidFill>
                  <a:srgbClr val="0D0D0D"/>
                </a:solidFill>
              </a:rPr>
              <a:t>number</a:t>
            </a:r>
            <a:r>
              <a:rPr lang="el-GR" sz="1600" dirty="0">
                <a:solidFill>
                  <a:srgbClr val="0D0D0D"/>
                </a:solidFill>
              </a:rPr>
              <a:t> </a:t>
            </a:r>
            <a:r>
              <a:rPr lang="el-GR" sz="1600" dirty="0" err="1">
                <a:solidFill>
                  <a:srgbClr val="0D0D0D"/>
                </a:solidFill>
              </a:rPr>
              <a:t>of</a:t>
            </a:r>
            <a:r>
              <a:rPr lang="el-GR" sz="1600" dirty="0">
                <a:solidFill>
                  <a:srgbClr val="0D0D0D"/>
                </a:solidFill>
              </a:rPr>
              <a:t> </a:t>
            </a:r>
            <a:r>
              <a:rPr lang="el-GR" sz="1600" dirty="0" err="1">
                <a:solidFill>
                  <a:srgbClr val="0D0D0D"/>
                </a:solidFill>
              </a:rPr>
              <a:t>third</a:t>
            </a:r>
            <a:r>
              <a:rPr lang="el-GR" sz="1600" dirty="0">
                <a:solidFill>
                  <a:srgbClr val="0D0D0D"/>
                </a:solidFill>
              </a:rPr>
              <a:t> </a:t>
            </a:r>
            <a:r>
              <a:rPr lang="el-GR" sz="1600" dirty="0" err="1">
                <a:solidFill>
                  <a:srgbClr val="0D0D0D"/>
                </a:solidFill>
              </a:rPr>
              <a:t>country</a:t>
            </a:r>
            <a:r>
              <a:rPr lang="el-GR" sz="1600" dirty="0">
                <a:solidFill>
                  <a:srgbClr val="0D0D0D"/>
                </a:solidFill>
              </a:rPr>
              <a:t> </a:t>
            </a:r>
            <a:r>
              <a:rPr lang="el-GR" sz="1600" dirty="0" err="1">
                <a:solidFill>
                  <a:srgbClr val="0D0D0D"/>
                </a:solidFill>
              </a:rPr>
              <a:t>nationals</a:t>
            </a:r>
            <a:r>
              <a:rPr lang="el-GR" sz="1600" dirty="0">
                <a:solidFill>
                  <a:srgbClr val="0D0D0D"/>
                </a:solidFill>
              </a:rPr>
              <a:t> </a:t>
            </a:r>
            <a:r>
              <a:rPr lang="el-GR" sz="1600" dirty="0" err="1">
                <a:solidFill>
                  <a:srgbClr val="0D0D0D"/>
                </a:solidFill>
              </a:rPr>
              <a:t>or</a:t>
            </a:r>
            <a:r>
              <a:rPr lang="el-GR" sz="1600" dirty="0">
                <a:solidFill>
                  <a:srgbClr val="0D0D0D"/>
                </a:solidFill>
              </a:rPr>
              <a:t> </a:t>
            </a:r>
            <a:r>
              <a:rPr lang="el-GR" sz="1600" dirty="0" err="1">
                <a:solidFill>
                  <a:srgbClr val="0D0D0D"/>
                </a:solidFill>
              </a:rPr>
              <a:t>stateless</a:t>
            </a:r>
            <a:r>
              <a:rPr lang="el-GR" sz="1600" dirty="0">
                <a:solidFill>
                  <a:srgbClr val="0D0D0D"/>
                </a:solidFill>
              </a:rPr>
              <a:t> </a:t>
            </a:r>
            <a:r>
              <a:rPr lang="el-GR" sz="1600" dirty="0" err="1">
                <a:solidFill>
                  <a:srgbClr val="0D0D0D"/>
                </a:solidFill>
              </a:rPr>
              <a:t>persons</a:t>
            </a:r>
            <a:r>
              <a:rPr lang="el-GR" sz="1600" dirty="0">
                <a:solidFill>
                  <a:srgbClr val="0D0D0D"/>
                </a:solidFill>
              </a:rPr>
              <a:t> </a:t>
            </a:r>
            <a:r>
              <a:rPr lang="el-GR" sz="1600" dirty="0" err="1">
                <a:solidFill>
                  <a:srgbClr val="0D0D0D"/>
                </a:solidFill>
              </a:rPr>
              <a:t>make</a:t>
            </a:r>
            <a:r>
              <a:rPr lang="el-GR" sz="1600" dirty="0">
                <a:solidFill>
                  <a:srgbClr val="0D0D0D"/>
                </a:solidFill>
              </a:rPr>
              <a:t> </a:t>
            </a:r>
            <a:r>
              <a:rPr lang="el-GR" sz="1600" dirty="0" err="1">
                <a:solidFill>
                  <a:srgbClr val="0D0D0D"/>
                </a:solidFill>
              </a:rPr>
              <a:t>the</a:t>
            </a:r>
            <a:r>
              <a:rPr lang="el-GR" sz="1600" dirty="0">
                <a:solidFill>
                  <a:srgbClr val="0D0D0D"/>
                </a:solidFill>
              </a:rPr>
              <a:t> </a:t>
            </a:r>
            <a:r>
              <a:rPr lang="el-GR" sz="1600" dirty="0" err="1">
                <a:solidFill>
                  <a:srgbClr val="0D0D0D"/>
                </a:solidFill>
              </a:rPr>
              <a:t>registration</a:t>
            </a:r>
            <a:r>
              <a:rPr lang="el-GR" sz="1600" dirty="0">
                <a:solidFill>
                  <a:srgbClr val="0D0D0D"/>
                </a:solidFill>
              </a:rPr>
              <a:t> </a:t>
            </a:r>
            <a:r>
              <a:rPr lang="el-GR" sz="1600" dirty="0" err="1">
                <a:solidFill>
                  <a:srgbClr val="0D0D0D"/>
                </a:solidFill>
              </a:rPr>
              <a:t>very</a:t>
            </a:r>
            <a:r>
              <a:rPr lang="el-GR" sz="1600" dirty="0">
                <a:solidFill>
                  <a:srgbClr val="0D0D0D"/>
                </a:solidFill>
              </a:rPr>
              <a:t> </a:t>
            </a:r>
            <a:r>
              <a:rPr lang="el-GR" sz="1600" dirty="0" err="1">
                <a:solidFill>
                  <a:srgbClr val="0D0D0D"/>
                </a:solidFill>
              </a:rPr>
              <a:t>difficult</a:t>
            </a:r>
            <a:r>
              <a:rPr lang="el-GR" sz="1600" dirty="0">
                <a:solidFill>
                  <a:srgbClr val="0D0D0D"/>
                </a:solidFill>
              </a:rPr>
              <a:t>, </a:t>
            </a:r>
            <a:r>
              <a:rPr lang="el-GR" sz="1600" dirty="0" err="1">
                <a:solidFill>
                  <a:srgbClr val="0D0D0D"/>
                </a:solidFill>
              </a:rPr>
              <a:t>the</a:t>
            </a:r>
            <a:r>
              <a:rPr lang="el-GR" sz="1600" dirty="0">
                <a:solidFill>
                  <a:srgbClr val="0D0D0D"/>
                </a:solidFill>
              </a:rPr>
              <a:t> </a:t>
            </a:r>
            <a:r>
              <a:rPr lang="el-GR" sz="1600" dirty="0" err="1">
                <a:solidFill>
                  <a:srgbClr val="0D0D0D"/>
                </a:solidFill>
              </a:rPr>
              <a:t>registration</a:t>
            </a:r>
            <a:r>
              <a:rPr lang="el-GR" sz="1600" dirty="0">
                <a:solidFill>
                  <a:srgbClr val="0D0D0D"/>
                </a:solidFill>
              </a:rPr>
              <a:t> </a:t>
            </a:r>
            <a:r>
              <a:rPr lang="el-GR" sz="1600" dirty="0" err="1">
                <a:solidFill>
                  <a:srgbClr val="0D0D0D"/>
                </a:solidFill>
              </a:rPr>
              <a:t>of</a:t>
            </a:r>
            <a:r>
              <a:rPr lang="el-GR" sz="1600" dirty="0">
                <a:solidFill>
                  <a:srgbClr val="0D0D0D"/>
                </a:solidFill>
              </a:rPr>
              <a:t> </a:t>
            </a:r>
            <a:r>
              <a:rPr lang="el-GR" sz="1600" dirty="0" err="1">
                <a:solidFill>
                  <a:srgbClr val="0D0D0D"/>
                </a:solidFill>
              </a:rPr>
              <a:t>an</a:t>
            </a:r>
            <a:r>
              <a:rPr lang="el-GR" sz="1600" dirty="0">
                <a:solidFill>
                  <a:srgbClr val="0D0D0D"/>
                </a:solidFill>
              </a:rPr>
              <a:t> </a:t>
            </a:r>
            <a:r>
              <a:rPr lang="el-GR" sz="1600" dirty="0" err="1">
                <a:solidFill>
                  <a:srgbClr val="0D0D0D"/>
                </a:solidFill>
              </a:rPr>
              <a:t>application</a:t>
            </a:r>
            <a:r>
              <a:rPr lang="el-GR" sz="1600" dirty="0">
                <a:solidFill>
                  <a:srgbClr val="0D0D0D"/>
                </a:solidFill>
              </a:rPr>
              <a:t> </a:t>
            </a:r>
            <a:r>
              <a:rPr lang="el-GR" sz="1600" dirty="0" err="1">
                <a:solidFill>
                  <a:srgbClr val="0D0D0D"/>
                </a:solidFill>
              </a:rPr>
              <a:t>may</a:t>
            </a:r>
            <a:r>
              <a:rPr lang="el-GR" sz="1600" dirty="0">
                <a:solidFill>
                  <a:srgbClr val="0D0D0D"/>
                </a:solidFill>
              </a:rPr>
              <a:t> </a:t>
            </a:r>
            <a:r>
              <a:rPr lang="el-GR" sz="1600" dirty="0" err="1">
                <a:solidFill>
                  <a:srgbClr val="0D0D0D"/>
                </a:solidFill>
              </a:rPr>
              <a:t>take</a:t>
            </a:r>
            <a:r>
              <a:rPr lang="el-GR" sz="1600" dirty="0">
                <a:solidFill>
                  <a:srgbClr val="0D0D0D"/>
                </a:solidFill>
              </a:rPr>
              <a:t> </a:t>
            </a:r>
            <a:r>
              <a:rPr lang="el-GR" sz="1600" dirty="0" err="1">
                <a:solidFill>
                  <a:srgbClr val="0D0D0D"/>
                </a:solidFill>
              </a:rPr>
              <a:t>place</a:t>
            </a:r>
            <a:r>
              <a:rPr lang="el-GR" sz="1600" dirty="0">
                <a:solidFill>
                  <a:srgbClr val="0D0D0D"/>
                </a:solidFill>
              </a:rPr>
              <a:t> </a:t>
            </a:r>
            <a:r>
              <a:rPr lang="el-GR" sz="1600" dirty="0" err="1">
                <a:solidFill>
                  <a:srgbClr val="0D0D0D"/>
                </a:solidFill>
              </a:rPr>
              <a:t>within</a:t>
            </a:r>
            <a:r>
              <a:rPr lang="el-GR" sz="1600" dirty="0">
                <a:solidFill>
                  <a:srgbClr val="0D0D0D"/>
                </a:solidFill>
              </a:rPr>
              <a:t> 10 </a:t>
            </a:r>
            <a:r>
              <a:rPr lang="el-GR" sz="1600" dirty="0" err="1">
                <a:solidFill>
                  <a:srgbClr val="0D0D0D"/>
                </a:solidFill>
              </a:rPr>
              <a:t>working</a:t>
            </a:r>
            <a:r>
              <a:rPr lang="el-GR" sz="1600" dirty="0">
                <a:solidFill>
                  <a:srgbClr val="0D0D0D"/>
                </a:solidFill>
              </a:rPr>
              <a:t> </a:t>
            </a:r>
            <a:r>
              <a:rPr lang="el-GR" sz="1600" dirty="0" err="1">
                <a:solidFill>
                  <a:srgbClr val="0D0D0D"/>
                </a:solidFill>
              </a:rPr>
              <a:t>days</a:t>
            </a:r>
            <a:r>
              <a:rPr lang="el-GR" sz="1600" dirty="0">
                <a:solidFill>
                  <a:srgbClr val="0D0D0D"/>
                </a:solidFill>
              </a:rPr>
              <a:t>. </a:t>
            </a:r>
            <a:endParaRPr lang="en-US" sz="1600" dirty="0">
              <a:solidFill>
                <a:srgbClr val="0D0D0D"/>
              </a:solidFill>
            </a:endParaRPr>
          </a:p>
          <a:p>
            <a:pPr algn="just" defTabSz="914400">
              <a:lnSpc>
                <a:spcPct val="90000"/>
              </a:lnSpc>
              <a:spcBef>
                <a:spcPct val="20000"/>
              </a:spcBef>
              <a:buFont typeface="Calibri" pitchFamily="34" charset="0"/>
              <a:buAutoNum type="alphaLcParenR"/>
            </a:pPr>
            <a:endParaRPr lang="en-US" sz="1600" dirty="0">
              <a:solidFill>
                <a:srgbClr val="0D0D0D"/>
              </a:solidFill>
            </a:endParaRPr>
          </a:p>
          <a:p>
            <a:pPr algn="just" defTabSz="914400">
              <a:lnSpc>
                <a:spcPct val="90000"/>
              </a:lnSpc>
              <a:spcBef>
                <a:spcPct val="20000"/>
              </a:spcBef>
              <a:buFont typeface="Calibri" pitchFamily="34" charset="0"/>
              <a:buAutoNum type="alphaLcParenR"/>
            </a:pPr>
            <a:r>
              <a:rPr lang="el-GR" sz="1600" dirty="0" err="1">
                <a:solidFill>
                  <a:srgbClr val="0D0D0D"/>
                </a:solidFill>
              </a:rPr>
              <a:t>The</a:t>
            </a:r>
            <a:r>
              <a:rPr lang="el-GR" sz="1600" dirty="0">
                <a:solidFill>
                  <a:srgbClr val="0D0D0D"/>
                </a:solidFill>
              </a:rPr>
              <a:t> </a:t>
            </a:r>
            <a:r>
              <a:rPr lang="el-GR" sz="1600" dirty="0" err="1">
                <a:solidFill>
                  <a:srgbClr val="0D0D0D"/>
                </a:solidFill>
              </a:rPr>
              <a:t>applicant</a:t>
            </a:r>
            <a:r>
              <a:rPr lang="el-GR" sz="1600" dirty="0">
                <a:solidFill>
                  <a:srgbClr val="0D0D0D"/>
                </a:solidFill>
              </a:rPr>
              <a:t> </a:t>
            </a:r>
            <a:r>
              <a:rPr lang="el-GR" sz="1600" dirty="0" err="1">
                <a:solidFill>
                  <a:srgbClr val="0D0D0D"/>
                </a:solidFill>
              </a:rPr>
              <a:t>may</a:t>
            </a:r>
            <a:r>
              <a:rPr lang="el-GR" sz="1600" dirty="0">
                <a:solidFill>
                  <a:srgbClr val="0D0D0D"/>
                </a:solidFill>
              </a:rPr>
              <a:t> </a:t>
            </a:r>
            <a:r>
              <a:rPr lang="el-GR" sz="1600" dirty="0" err="1">
                <a:solidFill>
                  <a:srgbClr val="0D0D0D"/>
                </a:solidFill>
              </a:rPr>
              <a:t>submit</a:t>
            </a:r>
            <a:r>
              <a:rPr lang="el-GR" sz="1600" dirty="0">
                <a:solidFill>
                  <a:srgbClr val="0D0D0D"/>
                </a:solidFill>
              </a:rPr>
              <a:t> </a:t>
            </a:r>
            <a:r>
              <a:rPr lang="el-GR" sz="1600" dirty="0" err="1">
                <a:solidFill>
                  <a:srgbClr val="0D0D0D"/>
                </a:solidFill>
              </a:rPr>
              <a:t>an</a:t>
            </a:r>
            <a:r>
              <a:rPr lang="el-GR" sz="1600" dirty="0">
                <a:solidFill>
                  <a:srgbClr val="0D0D0D"/>
                </a:solidFill>
              </a:rPr>
              <a:t> </a:t>
            </a:r>
            <a:r>
              <a:rPr lang="el-GR" sz="1600" dirty="0" err="1">
                <a:solidFill>
                  <a:srgbClr val="0D0D0D"/>
                </a:solidFill>
              </a:rPr>
              <a:t>application</a:t>
            </a:r>
            <a:r>
              <a:rPr lang="el-GR" sz="1600" dirty="0">
                <a:solidFill>
                  <a:srgbClr val="0D0D0D"/>
                </a:solidFill>
              </a:rPr>
              <a:t> </a:t>
            </a:r>
            <a:r>
              <a:rPr lang="el-GR" sz="1600" dirty="0" err="1">
                <a:solidFill>
                  <a:srgbClr val="0D0D0D"/>
                </a:solidFill>
              </a:rPr>
              <a:t>on</a:t>
            </a:r>
            <a:r>
              <a:rPr lang="el-GR" sz="1600" dirty="0">
                <a:solidFill>
                  <a:srgbClr val="0D0D0D"/>
                </a:solidFill>
              </a:rPr>
              <a:t> </a:t>
            </a:r>
            <a:r>
              <a:rPr lang="el-GR" sz="1600" dirty="0" err="1">
                <a:solidFill>
                  <a:srgbClr val="0D0D0D"/>
                </a:solidFill>
              </a:rPr>
              <a:t>behalf</a:t>
            </a:r>
            <a:r>
              <a:rPr lang="el-GR" sz="1600" dirty="0">
                <a:solidFill>
                  <a:srgbClr val="0D0D0D"/>
                </a:solidFill>
              </a:rPr>
              <a:t> </a:t>
            </a:r>
            <a:r>
              <a:rPr lang="el-GR" sz="1600" dirty="0" err="1">
                <a:solidFill>
                  <a:srgbClr val="0D0D0D"/>
                </a:solidFill>
              </a:rPr>
              <a:t>of</a:t>
            </a:r>
            <a:r>
              <a:rPr lang="el-GR" sz="1600" dirty="0">
                <a:solidFill>
                  <a:srgbClr val="0D0D0D"/>
                </a:solidFill>
              </a:rPr>
              <a:t> </a:t>
            </a:r>
            <a:r>
              <a:rPr lang="el-GR" sz="1600" dirty="0" err="1">
                <a:solidFill>
                  <a:srgbClr val="0D0D0D"/>
                </a:solidFill>
              </a:rPr>
              <a:t>his</a:t>
            </a:r>
            <a:r>
              <a:rPr lang="el-GR" sz="1600" dirty="0">
                <a:solidFill>
                  <a:srgbClr val="0D0D0D"/>
                </a:solidFill>
              </a:rPr>
              <a:t>/</a:t>
            </a:r>
            <a:r>
              <a:rPr lang="el-GR" sz="1600" dirty="0" err="1">
                <a:solidFill>
                  <a:srgbClr val="0D0D0D"/>
                </a:solidFill>
              </a:rPr>
              <a:t>her</a:t>
            </a:r>
            <a:r>
              <a:rPr lang="el-GR" sz="1600" dirty="0">
                <a:solidFill>
                  <a:srgbClr val="0D0D0D"/>
                </a:solidFill>
              </a:rPr>
              <a:t> </a:t>
            </a:r>
            <a:r>
              <a:rPr lang="el-GR" sz="1600" dirty="0" err="1">
                <a:solidFill>
                  <a:srgbClr val="0D0D0D"/>
                </a:solidFill>
              </a:rPr>
              <a:t>family</a:t>
            </a:r>
            <a:r>
              <a:rPr lang="el-GR" sz="1600" dirty="0">
                <a:solidFill>
                  <a:srgbClr val="0D0D0D"/>
                </a:solidFill>
              </a:rPr>
              <a:t> </a:t>
            </a:r>
            <a:r>
              <a:rPr lang="el-GR" sz="1600" dirty="0" err="1">
                <a:solidFill>
                  <a:srgbClr val="0D0D0D"/>
                </a:solidFill>
              </a:rPr>
              <a:t>members</a:t>
            </a:r>
            <a:r>
              <a:rPr lang="el-GR" sz="1600" dirty="0">
                <a:solidFill>
                  <a:srgbClr val="0D0D0D"/>
                </a:solidFill>
              </a:rPr>
              <a:t>. A </a:t>
            </a:r>
            <a:r>
              <a:rPr lang="el-GR" sz="1600" dirty="0" err="1">
                <a:solidFill>
                  <a:srgbClr val="0D0D0D"/>
                </a:solidFill>
              </a:rPr>
              <a:t>minor</a:t>
            </a:r>
            <a:r>
              <a:rPr lang="el-GR" sz="1600" dirty="0">
                <a:solidFill>
                  <a:srgbClr val="0D0D0D"/>
                </a:solidFill>
              </a:rPr>
              <a:t> </a:t>
            </a:r>
            <a:r>
              <a:rPr lang="el-GR" sz="1600" dirty="0" err="1">
                <a:solidFill>
                  <a:srgbClr val="0D0D0D"/>
                </a:solidFill>
              </a:rPr>
              <a:t>above</a:t>
            </a:r>
            <a:r>
              <a:rPr lang="el-GR" sz="1600" dirty="0">
                <a:solidFill>
                  <a:srgbClr val="0D0D0D"/>
                </a:solidFill>
              </a:rPr>
              <a:t> 15 </a:t>
            </a:r>
            <a:r>
              <a:rPr lang="el-GR" sz="1600" dirty="0" err="1">
                <a:solidFill>
                  <a:srgbClr val="0D0D0D"/>
                </a:solidFill>
              </a:rPr>
              <a:t>years</a:t>
            </a:r>
            <a:r>
              <a:rPr lang="el-GR" sz="1600" dirty="0">
                <a:solidFill>
                  <a:srgbClr val="0D0D0D"/>
                </a:solidFill>
              </a:rPr>
              <a:t>, </a:t>
            </a:r>
            <a:r>
              <a:rPr lang="el-GR" sz="1600" dirty="0" err="1">
                <a:solidFill>
                  <a:srgbClr val="0D0D0D"/>
                </a:solidFill>
              </a:rPr>
              <a:t>can</a:t>
            </a:r>
            <a:r>
              <a:rPr lang="el-GR" sz="1600" dirty="0">
                <a:solidFill>
                  <a:srgbClr val="0D0D0D"/>
                </a:solidFill>
              </a:rPr>
              <a:t> </a:t>
            </a:r>
            <a:r>
              <a:rPr lang="el-GR" sz="1600" dirty="0" err="1">
                <a:solidFill>
                  <a:srgbClr val="0D0D0D"/>
                </a:solidFill>
              </a:rPr>
              <a:t>lodge</a:t>
            </a:r>
            <a:r>
              <a:rPr lang="el-GR" sz="1600" dirty="0">
                <a:solidFill>
                  <a:srgbClr val="0D0D0D"/>
                </a:solidFill>
              </a:rPr>
              <a:t> </a:t>
            </a:r>
            <a:r>
              <a:rPr lang="el-GR" sz="1600" dirty="0" err="1">
                <a:solidFill>
                  <a:srgbClr val="0D0D0D"/>
                </a:solidFill>
              </a:rPr>
              <a:t>an</a:t>
            </a:r>
            <a:r>
              <a:rPr lang="el-GR" sz="1600" dirty="0">
                <a:solidFill>
                  <a:srgbClr val="0D0D0D"/>
                </a:solidFill>
              </a:rPr>
              <a:t> </a:t>
            </a:r>
            <a:r>
              <a:rPr lang="el-GR" sz="1600" dirty="0" err="1">
                <a:solidFill>
                  <a:srgbClr val="0D0D0D"/>
                </a:solidFill>
              </a:rPr>
              <a:t>application</a:t>
            </a:r>
            <a:r>
              <a:rPr lang="el-GR" sz="1600" dirty="0">
                <a:solidFill>
                  <a:srgbClr val="0D0D0D"/>
                </a:solidFill>
              </a:rPr>
              <a:t> </a:t>
            </a:r>
            <a:r>
              <a:rPr lang="el-GR" sz="1600" dirty="0" err="1">
                <a:solidFill>
                  <a:srgbClr val="0D0D0D"/>
                </a:solidFill>
              </a:rPr>
              <a:t>in</a:t>
            </a:r>
            <a:r>
              <a:rPr lang="el-GR" sz="1600" dirty="0">
                <a:solidFill>
                  <a:srgbClr val="0D0D0D"/>
                </a:solidFill>
              </a:rPr>
              <a:t> </a:t>
            </a:r>
            <a:r>
              <a:rPr lang="el-GR" sz="1600" dirty="0" err="1">
                <a:solidFill>
                  <a:srgbClr val="0D0D0D"/>
                </a:solidFill>
              </a:rPr>
              <a:t>person</a:t>
            </a:r>
            <a:r>
              <a:rPr lang="el-GR" sz="1600" dirty="0">
                <a:solidFill>
                  <a:srgbClr val="0D0D0D"/>
                </a:solidFill>
              </a:rPr>
              <a:t>. </a:t>
            </a:r>
            <a:r>
              <a:rPr lang="el-GR" sz="1600" dirty="0" err="1">
                <a:solidFill>
                  <a:srgbClr val="0D0D0D"/>
                </a:solidFill>
              </a:rPr>
              <a:t>An</a:t>
            </a:r>
            <a:r>
              <a:rPr lang="el-GR" sz="1600" dirty="0">
                <a:solidFill>
                  <a:srgbClr val="0D0D0D"/>
                </a:solidFill>
              </a:rPr>
              <a:t> </a:t>
            </a:r>
            <a:r>
              <a:rPr lang="el-GR" sz="1600" dirty="0" err="1">
                <a:solidFill>
                  <a:srgbClr val="0D0D0D"/>
                </a:solidFill>
              </a:rPr>
              <a:t>unaccompanied</a:t>
            </a:r>
            <a:r>
              <a:rPr lang="el-GR" sz="1600" dirty="0">
                <a:solidFill>
                  <a:srgbClr val="0D0D0D"/>
                </a:solidFill>
              </a:rPr>
              <a:t> </a:t>
            </a:r>
            <a:r>
              <a:rPr lang="el-GR" sz="1600" dirty="0" err="1">
                <a:solidFill>
                  <a:srgbClr val="0D0D0D"/>
                </a:solidFill>
              </a:rPr>
              <a:t>minor</a:t>
            </a:r>
            <a:r>
              <a:rPr lang="el-GR" sz="1600" dirty="0">
                <a:solidFill>
                  <a:srgbClr val="0D0D0D"/>
                </a:solidFill>
              </a:rPr>
              <a:t>, </a:t>
            </a:r>
            <a:r>
              <a:rPr lang="el-GR" sz="1600" dirty="0" err="1">
                <a:solidFill>
                  <a:srgbClr val="0D0D0D"/>
                </a:solidFill>
              </a:rPr>
              <a:t>under</a:t>
            </a:r>
            <a:r>
              <a:rPr lang="el-GR" sz="1600" dirty="0">
                <a:solidFill>
                  <a:srgbClr val="0D0D0D"/>
                </a:solidFill>
              </a:rPr>
              <a:t> 15 </a:t>
            </a:r>
            <a:r>
              <a:rPr lang="el-GR" sz="1600" dirty="0" err="1">
                <a:solidFill>
                  <a:srgbClr val="0D0D0D"/>
                </a:solidFill>
              </a:rPr>
              <a:t>years</a:t>
            </a:r>
            <a:r>
              <a:rPr lang="el-GR" sz="1600" dirty="0">
                <a:solidFill>
                  <a:srgbClr val="0D0D0D"/>
                </a:solidFill>
              </a:rPr>
              <a:t>, </a:t>
            </a:r>
            <a:r>
              <a:rPr lang="el-GR" sz="1600" dirty="0" err="1">
                <a:solidFill>
                  <a:srgbClr val="0D0D0D"/>
                </a:solidFill>
              </a:rPr>
              <a:t>lodges</a:t>
            </a:r>
            <a:r>
              <a:rPr lang="el-GR" sz="1600" dirty="0">
                <a:solidFill>
                  <a:srgbClr val="0D0D0D"/>
                </a:solidFill>
              </a:rPr>
              <a:t> </a:t>
            </a:r>
            <a:r>
              <a:rPr lang="el-GR" sz="1600" dirty="0" err="1">
                <a:solidFill>
                  <a:srgbClr val="0D0D0D"/>
                </a:solidFill>
              </a:rPr>
              <a:t>an</a:t>
            </a:r>
            <a:r>
              <a:rPr lang="el-GR" sz="1600" dirty="0">
                <a:solidFill>
                  <a:srgbClr val="0D0D0D"/>
                </a:solidFill>
              </a:rPr>
              <a:t> </a:t>
            </a:r>
            <a:r>
              <a:rPr lang="el-GR" sz="1600" dirty="0" err="1">
                <a:solidFill>
                  <a:srgbClr val="0D0D0D"/>
                </a:solidFill>
              </a:rPr>
              <a:t>application</a:t>
            </a:r>
            <a:r>
              <a:rPr lang="el-GR" sz="1600" dirty="0">
                <a:solidFill>
                  <a:srgbClr val="0D0D0D"/>
                </a:solidFill>
              </a:rPr>
              <a:t> </a:t>
            </a:r>
            <a:r>
              <a:rPr lang="el-GR" sz="1600" dirty="0" err="1">
                <a:solidFill>
                  <a:srgbClr val="0D0D0D"/>
                </a:solidFill>
              </a:rPr>
              <a:t>through</a:t>
            </a:r>
            <a:r>
              <a:rPr lang="el-GR" sz="1600" dirty="0">
                <a:solidFill>
                  <a:srgbClr val="0D0D0D"/>
                </a:solidFill>
              </a:rPr>
              <a:t> a </a:t>
            </a:r>
            <a:r>
              <a:rPr lang="el-GR" sz="1600" dirty="0" err="1">
                <a:solidFill>
                  <a:srgbClr val="0D0D0D"/>
                </a:solidFill>
              </a:rPr>
              <a:t>representative</a:t>
            </a:r>
            <a:r>
              <a:rPr lang="el-GR" sz="1600" dirty="0">
                <a:solidFill>
                  <a:srgbClr val="0D0D0D"/>
                </a:solidFill>
              </a:rPr>
              <a:t>.</a:t>
            </a:r>
          </a:p>
          <a:p>
            <a:pPr algn="just" defTabSz="914400">
              <a:lnSpc>
                <a:spcPct val="90000"/>
              </a:lnSpc>
              <a:spcBef>
                <a:spcPct val="20000"/>
              </a:spcBef>
              <a:buFont typeface="Arial" pitchFamily="34" charset="0"/>
              <a:buNone/>
            </a:pPr>
            <a:endParaRPr lang="en-US" sz="1600" dirty="0"/>
          </a:p>
        </p:txBody>
      </p:sp>
      <p:pic>
        <p:nvPicPr>
          <p:cNvPr id="67588" name="5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275" y="1000125"/>
            <a:ext cx="7962900" cy="1990725"/>
          </a:xfrm>
        </p:spPr>
        <p:txBody>
          <a:bodyPr>
            <a:noAutofit/>
          </a:bodyPr>
          <a:lstStyle/>
          <a:p>
            <a:pPr marL="0" indent="0" algn="just" eaLnBrk="1" hangingPunct="1">
              <a:buFont typeface="Arial" pitchFamily="34" charset="0"/>
              <a:buNone/>
            </a:pPr>
            <a:r>
              <a:rPr lang="en-US" sz="1600" b="1" smtClean="0">
                <a:solidFill>
                  <a:srgbClr val="0070C0"/>
                </a:solidFill>
              </a:rPr>
              <a:t>2. </a:t>
            </a:r>
            <a:r>
              <a:rPr lang="el-GR" sz="1600" b="1" smtClean="0">
                <a:solidFill>
                  <a:srgbClr val="0070C0"/>
                </a:solidFill>
              </a:rPr>
              <a:t>Right to remain (art. 37)</a:t>
            </a:r>
            <a:endParaRPr lang="en-US" sz="1600" b="1" smtClean="0">
              <a:solidFill>
                <a:srgbClr val="0070C0"/>
              </a:solidFill>
            </a:endParaRPr>
          </a:p>
          <a:p>
            <a:pPr marL="0" indent="0" algn="just" eaLnBrk="1" hangingPunct="1">
              <a:buFont typeface="Arial" pitchFamily="34" charset="0"/>
              <a:buNone/>
            </a:pPr>
            <a:endParaRPr lang="el-GR" sz="1600" b="1" smtClean="0">
              <a:solidFill>
                <a:srgbClr val="0070C0"/>
              </a:solidFill>
            </a:endParaRPr>
          </a:p>
          <a:p>
            <a:pPr marL="0" indent="0" algn="just" eaLnBrk="1" hangingPunct="1">
              <a:lnSpc>
                <a:spcPct val="150000"/>
              </a:lnSpc>
              <a:buFont typeface="Arial" pitchFamily="34" charset="0"/>
              <a:buNone/>
            </a:pPr>
            <a:r>
              <a:rPr lang="el-GR" sz="1600" smtClean="0">
                <a:solidFill>
                  <a:srgbClr val="0D0D0D"/>
                </a:solidFill>
              </a:rPr>
              <a:t>Asylum applicants are allowed to remain in Greece until their application is examined and they shall not be removed in any way. This right does not constitute an entitlement to be granted a residence permit.</a:t>
            </a:r>
            <a:r>
              <a:rPr lang="fr-FR" sz="1600" smtClean="0">
                <a:solidFill>
                  <a:srgbClr val="0D0D0D"/>
                </a:solidFill>
              </a:rPr>
              <a:t> </a:t>
            </a:r>
            <a:r>
              <a:rPr lang="el-GR" sz="1600" smtClean="0">
                <a:solidFill>
                  <a:srgbClr val="0D0D0D"/>
                </a:solidFill>
              </a:rPr>
              <a:t>The International Protection Applicant Card does not constitute an entitlement to issue a residence permit</a:t>
            </a:r>
            <a:r>
              <a:rPr lang="fr-FR" sz="1600" smtClean="0">
                <a:solidFill>
                  <a:srgbClr val="0D0D0D"/>
                </a:solidFill>
              </a:rPr>
              <a:t> but</a:t>
            </a:r>
            <a:r>
              <a:rPr lang="el-GR" sz="1600" smtClean="0">
                <a:solidFill>
                  <a:srgbClr val="0D0D0D"/>
                </a:solidFill>
              </a:rPr>
              <a:t> ensures the</a:t>
            </a:r>
            <a:r>
              <a:rPr lang="fr-FR" sz="1600" smtClean="0">
                <a:solidFill>
                  <a:srgbClr val="0D0D0D"/>
                </a:solidFill>
              </a:rPr>
              <a:t> </a:t>
            </a:r>
            <a:r>
              <a:rPr lang="el-GR" sz="1600" smtClean="0">
                <a:solidFill>
                  <a:srgbClr val="0D0D0D"/>
                </a:solidFill>
              </a:rPr>
              <a:t>enjoyment of the applicants</a:t>
            </a:r>
            <a:r>
              <a:rPr lang="el-GR" altLang="en-US" sz="1600" smtClean="0">
                <a:solidFill>
                  <a:srgbClr val="0D0D0D"/>
                </a:solidFill>
              </a:rPr>
              <a:t>’</a:t>
            </a:r>
            <a:r>
              <a:rPr lang="el-GR" sz="1600" smtClean="0">
                <a:solidFill>
                  <a:srgbClr val="0D0D0D"/>
                </a:solidFill>
              </a:rPr>
              <a:t> during its validity period and</a:t>
            </a:r>
            <a:r>
              <a:rPr lang="fr-FR" sz="1600" smtClean="0">
                <a:solidFill>
                  <a:srgbClr val="0D0D0D"/>
                </a:solidFill>
              </a:rPr>
              <a:t> </a:t>
            </a:r>
            <a:r>
              <a:rPr lang="el-GR" sz="1600" smtClean="0">
                <a:solidFill>
                  <a:srgbClr val="0D0D0D"/>
                </a:solidFill>
              </a:rPr>
              <a:t>allows residence in the Greek territory </a:t>
            </a:r>
            <a:r>
              <a:rPr lang="fr-FR" sz="1600" smtClean="0">
                <a:solidFill>
                  <a:srgbClr val="0D0D0D"/>
                </a:solidFill>
              </a:rPr>
              <a:t>(See art. 41 par. 1 d).</a:t>
            </a:r>
            <a:endParaRPr lang="el-GR" sz="1600" smtClean="0">
              <a:solidFill>
                <a:srgbClr val="0D0D0D"/>
              </a:solidFill>
            </a:endParaRPr>
          </a:p>
        </p:txBody>
      </p:sp>
      <p:pic>
        <p:nvPicPr>
          <p:cNvPr id="68610"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038" y="990600"/>
            <a:ext cx="8094662" cy="4819650"/>
          </a:xfrm>
        </p:spPr>
        <p:txBody>
          <a:bodyPr>
            <a:noAutofit/>
          </a:bodyPr>
          <a:lstStyle/>
          <a:p>
            <a:pPr marL="0" indent="0" algn="just" eaLnBrk="1" hangingPunct="1">
              <a:buFont typeface="Arial" pitchFamily="34" charset="0"/>
              <a:buNone/>
            </a:pPr>
            <a:r>
              <a:rPr lang="en-US" sz="1600" b="1" dirty="0" smtClean="0">
                <a:solidFill>
                  <a:srgbClr val="0070C0"/>
                </a:solidFill>
              </a:rPr>
              <a:t>3. </a:t>
            </a:r>
            <a:r>
              <a:rPr lang="el-GR" sz="1600" b="1" dirty="0" smtClean="0">
                <a:solidFill>
                  <a:srgbClr val="0070C0"/>
                </a:solidFill>
              </a:rPr>
              <a:t>Right to information and counselling in detention facilities and at border entry points (art. 38)</a:t>
            </a:r>
            <a:endParaRPr lang="en-US" sz="1600" b="1" dirty="0" smtClean="0">
              <a:solidFill>
                <a:srgbClr val="0070C0"/>
              </a:solidFill>
            </a:endParaRPr>
          </a:p>
          <a:p>
            <a:pPr marL="0" indent="0" algn="just" eaLnBrk="1" hangingPunct="1">
              <a:buFont typeface="Arial" pitchFamily="34" charset="0"/>
              <a:buNone/>
            </a:pPr>
            <a:endParaRPr lang="el-GR" sz="1600" b="1" dirty="0" smtClean="0">
              <a:solidFill>
                <a:srgbClr val="0070C0"/>
              </a:solidFill>
            </a:endParaRPr>
          </a:p>
          <a:p>
            <a:pPr marL="0" indent="0" algn="just" eaLnBrk="1" hangingPunct="1">
              <a:buFont typeface="Arial" pitchFamily="34" charset="0"/>
              <a:buAutoNum type="alphaLcParenR"/>
            </a:pPr>
            <a:r>
              <a:rPr lang="el-GR" sz="1600" dirty="0" smtClean="0">
                <a:solidFill>
                  <a:srgbClr val="0D0D0D"/>
                </a:solidFill>
              </a:rPr>
              <a:t>Persons held in detention facilities or present at border crossing points, including transit zones, shall receive information on the possibility to submit an application for international protection. The Asylum Service, in cooperation with the authorities operating in these places, and/or civil society </a:t>
            </a:r>
            <a:r>
              <a:rPr lang="en-US" sz="1600" dirty="0" smtClean="0">
                <a:solidFill>
                  <a:srgbClr val="0D0D0D"/>
                </a:solidFill>
              </a:rPr>
              <a:t>organizations</a:t>
            </a:r>
            <a:r>
              <a:rPr lang="el-GR" sz="1600" dirty="0" smtClean="0">
                <a:solidFill>
                  <a:srgbClr val="0D0D0D"/>
                </a:solidFill>
              </a:rPr>
              <a:t> shall ensure the provision of information on the possibility to submit an application for international protection. In those detention facilities and crossing points, interpretation services shall be provided to the extent that this is necessary for the facilitation of access to the asylum procedure. </a:t>
            </a:r>
            <a:endParaRPr lang="en-US" sz="1600" dirty="0" smtClean="0">
              <a:solidFill>
                <a:srgbClr val="0D0D0D"/>
              </a:solidFill>
            </a:endParaRPr>
          </a:p>
          <a:p>
            <a:pPr marL="0" indent="0" algn="just" eaLnBrk="1" hangingPunct="1">
              <a:buFont typeface="Arial" pitchFamily="34" charset="0"/>
              <a:buAutoNum type="alphaLcParenR"/>
            </a:pPr>
            <a:endParaRPr lang="en-US" sz="1600" dirty="0" smtClean="0">
              <a:solidFill>
                <a:srgbClr val="0D0D0D"/>
              </a:solidFill>
            </a:endParaRPr>
          </a:p>
          <a:p>
            <a:pPr marL="0" indent="0" algn="just" eaLnBrk="1" hangingPunct="1">
              <a:buFont typeface="Arial" pitchFamily="34" charset="0"/>
              <a:buAutoNum type="alphaLcParenR"/>
            </a:pPr>
            <a:r>
              <a:rPr lang="el-GR" sz="1600" dirty="0" smtClean="0">
                <a:solidFill>
                  <a:srgbClr val="0D0D0D"/>
                </a:solidFill>
              </a:rPr>
              <a:t>Organi</a:t>
            </a:r>
            <a:r>
              <a:rPr lang="en-US" sz="1600" dirty="0" smtClean="0">
                <a:solidFill>
                  <a:srgbClr val="0D0D0D"/>
                </a:solidFill>
              </a:rPr>
              <a:t>z</a:t>
            </a:r>
            <a:r>
              <a:rPr lang="el-GR" sz="1600" dirty="0" smtClean="0">
                <a:solidFill>
                  <a:srgbClr val="0D0D0D"/>
                </a:solidFill>
              </a:rPr>
              <a:t>ations and persons providing advice and counselling to aliens or stateless persons shall have effective access to border crossing points, including transit zones, at external borders, unless there are reasons related to national security, or public order or reasons that are determined by the administrative management of the crossing point concerned and impose the limitation of such access. Such limitations must not result in access being rendered impossible to these points for the abovementioned </a:t>
            </a:r>
            <a:r>
              <a:rPr lang="en-US" sz="1600" dirty="0" smtClean="0">
                <a:solidFill>
                  <a:srgbClr val="0D0D0D"/>
                </a:solidFill>
              </a:rPr>
              <a:t>organizations</a:t>
            </a:r>
            <a:r>
              <a:rPr lang="el-GR" sz="1600" dirty="0" smtClean="0">
                <a:solidFill>
                  <a:srgbClr val="0D0D0D"/>
                </a:solidFill>
              </a:rPr>
              <a:t> or persons.</a:t>
            </a:r>
          </a:p>
          <a:p>
            <a:pPr marL="0" indent="0" algn="just" eaLnBrk="1" hangingPunct="1">
              <a:buFont typeface="Arial" pitchFamily="34" charset="0"/>
              <a:buAutoNum type="alphaLcParenR"/>
            </a:pPr>
            <a:endParaRPr lang="en-US" sz="1600" dirty="0" smtClean="0">
              <a:solidFill>
                <a:schemeClr val="bg2"/>
              </a:solidFill>
            </a:endParaRPr>
          </a:p>
          <a:p>
            <a:pPr marL="0" indent="0" algn="just" eaLnBrk="1" hangingPunct="1">
              <a:buFont typeface="Arial" pitchFamily="34" charset="0"/>
              <a:buNone/>
            </a:pPr>
            <a:endParaRPr lang="el-GR" sz="1600" dirty="0" smtClean="0"/>
          </a:p>
        </p:txBody>
      </p:sp>
      <p:pic>
        <p:nvPicPr>
          <p:cNvPr id="69634"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Content Placeholder 2"/>
          <p:cNvSpPr>
            <a:spLocks noGrp="1"/>
          </p:cNvSpPr>
          <p:nvPr>
            <p:ph idx="1"/>
          </p:nvPr>
        </p:nvSpPr>
        <p:spPr>
          <a:xfrm>
            <a:off x="173038" y="1095375"/>
            <a:ext cx="8104187" cy="4832350"/>
          </a:xfrm>
        </p:spPr>
        <p:txBody>
          <a:bodyPr/>
          <a:lstStyle/>
          <a:p>
            <a:pPr marL="0" indent="0" eaLnBrk="1" hangingPunct="1">
              <a:buFont typeface="Arial" pitchFamily="34" charset="0"/>
              <a:buNone/>
            </a:pPr>
            <a:r>
              <a:rPr lang="el-GR" sz="1600" smtClean="0"/>
              <a:t> </a:t>
            </a:r>
          </a:p>
          <a:p>
            <a:pPr marL="0" indent="0" algn="just" eaLnBrk="1" hangingPunct="1">
              <a:buFont typeface="Arial" pitchFamily="34" charset="0"/>
              <a:buNone/>
            </a:pPr>
            <a:r>
              <a:rPr lang="en-US" sz="1600" b="1" smtClean="0">
                <a:solidFill>
                  <a:srgbClr val="0070C0"/>
                </a:solidFill>
              </a:rPr>
              <a:t>4. </a:t>
            </a:r>
            <a:r>
              <a:rPr lang="el-GR" sz="1600" b="1" smtClean="0">
                <a:solidFill>
                  <a:srgbClr val="0070C0"/>
                </a:solidFill>
              </a:rPr>
              <a:t>Reasoning and notification of decisions and other procedural documents (art. 40)</a:t>
            </a:r>
            <a:endParaRPr lang="en-US" sz="1600" b="1" smtClean="0">
              <a:solidFill>
                <a:srgbClr val="0070C0"/>
              </a:solidFill>
            </a:endParaRPr>
          </a:p>
          <a:p>
            <a:pPr marL="0" indent="0" algn="just" eaLnBrk="1" hangingPunct="1">
              <a:buFont typeface="Arial" pitchFamily="34" charset="0"/>
              <a:buNone/>
            </a:pPr>
            <a:endParaRPr lang="el-GR" sz="1600" b="1" smtClean="0">
              <a:solidFill>
                <a:srgbClr val="0070C0"/>
              </a:solidFill>
            </a:endParaRPr>
          </a:p>
          <a:p>
            <a:pPr marL="0" indent="0" algn="just" eaLnBrk="1" hangingPunct="1">
              <a:buFont typeface="Arial" pitchFamily="34" charset="0"/>
              <a:buAutoNum type="alphaLcParenR"/>
            </a:pPr>
            <a:r>
              <a:rPr lang="el-GR" sz="1600" smtClean="0">
                <a:solidFill>
                  <a:srgbClr val="0D0D0D"/>
                </a:solidFill>
              </a:rPr>
              <a:t>The decisions on the application for international protection, including decisions to transfer a person in accordance with Dublin Regulation, are notified to the applicant in due diligence of the competent Receiving Authority. When the notification is made, the applicant is informed by an interpreter in a language he/she understands, and reference is made in the relevant notification report.</a:t>
            </a:r>
            <a:endParaRPr lang="en-US" sz="1600" smtClean="0">
              <a:solidFill>
                <a:srgbClr val="0D0D0D"/>
              </a:solidFill>
            </a:endParaRPr>
          </a:p>
          <a:p>
            <a:pPr marL="0" indent="0" algn="just" eaLnBrk="1" hangingPunct="1">
              <a:buFont typeface="Arial" pitchFamily="34" charset="0"/>
              <a:buAutoNum type="alphaLcParenR"/>
            </a:pPr>
            <a:endParaRPr lang="en-US" sz="1600" smtClean="0">
              <a:solidFill>
                <a:srgbClr val="0D0D0D"/>
              </a:solidFill>
            </a:endParaRPr>
          </a:p>
          <a:p>
            <a:pPr marL="0" indent="0" algn="just" eaLnBrk="1" hangingPunct="1">
              <a:buFont typeface="Arial" pitchFamily="34" charset="0"/>
              <a:buAutoNum type="alphaLcParenR"/>
            </a:pPr>
            <a:r>
              <a:rPr lang="el-GR" sz="1600" smtClean="0">
                <a:solidFill>
                  <a:srgbClr val="0D0D0D"/>
                </a:solidFill>
              </a:rPr>
              <a:t>The decision rejecting the application for international protection shall state the reasons in fact and in law for rejection. The negative decision shall mention the time limit for lodging an appeal, the body before which such appeal may be lodged, the consequences of letting this time limit expire without taking action as well as the possibility and conditions for receiving free legal aid in the procedures before the Appeals</a:t>
            </a:r>
            <a:r>
              <a:rPr lang="el-GR" altLang="en-US" sz="1600" smtClean="0">
                <a:solidFill>
                  <a:srgbClr val="0D0D0D"/>
                </a:solidFill>
              </a:rPr>
              <a:t>’</a:t>
            </a:r>
            <a:r>
              <a:rPr lang="el-GR" sz="1600" smtClean="0">
                <a:solidFill>
                  <a:srgbClr val="0D0D0D"/>
                </a:solidFill>
              </a:rPr>
              <a:t> Authority. </a:t>
            </a:r>
            <a:endParaRPr lang="en-US" sz="1600" smtClean="0">
              <a:solidFill>
                <a:srgbClr val="0D0D0D"/>
              </a:solidFill>
            </a:endParaRPr>
          </a:p>
          <a:p>
            <a:pPr marL="0" indent="0" algn="just" eaLnBrk="1" hangingPunct="1">
              <a:buFont typeface="Arial" pitchFamily="34" charset="0"/>
              <a:buAutoNum type="alphaLcParenR"/>
            </a:pPr>
            <a:endParaRPr lang="en-US" sz="1600" smtClean="0">
              <a:solidFill>
                <a:srgbClr val="0D0D0D"/>
              </a:solidFill>
            </a:endParaRPr>
          </a:p>
          <a:p>
            <a:pPr marL="0" indent="0" algn="just" eaLnBrk="1" hangingPunct="1">
              <a:buFont typeface="Arial" pitchFamily="34" charset="0"/>
              <a:buAutoNum type="alphaLcParenR"/>
            </a:pPr>
            <a:r>
              <a:rPr lang="el-GR" sz="1600" smtClean="0">
                <a:solidFill>
                  <a:srgbClr val="0D0D0D"/>
                </a:solidFill>
              </a:rPr>
              <a:t>The invitations by the competent Receiving Authority to the applicant to the interview and by the Appeals Authority to the hearing, shall be made through any appropriate means, which ensures that the applicant is aware of the invitation. </a:t>
            </a:r>
          </a:p>
          <a:p>
            <a:pPr marL="0" indent="0" algn="just" eaLnBrk="1" hangingPunct="1">
              <a:buFont typeface="Arial" pitchFamily="34" charset="0"/>
              <a:buAutoNum type="alphaLcParenR"/>
            </a:pPr>
            <a:endParaRPr lang="el-GR" sz="1600" smtClean="0">
              <a:solidFill>
                <a:schemeClr val="bg2"/>
              </a:solidFill>
            </a:endParaRPr>
          </a:p>
          <a:p>
            <a:pPr marL="0" indent="0" algn="just" eaLnBrk="1" hangingPunct="1">
              <a:buFont typeface="Arial" pitchFamily="34" charset="0"/>
              <a:buNone/>
            </a:pPr>
            <a:r>
              <a:rPr lang="el-GR" sz="1600" smtClean="0"/>
              <a:t> </a:t>
            </a:r>
          </a:p>
          <a:p>
            <a:pPr marL="0" indent="0" algn="just" eaLnBrk="1" hangingPunct="1"/>
            <a:endParaRPr lang="el-GR" sz="1600" smtClean="0"/>
          </a:p>
        </p:txBody>
      </p:sp>
      <p:pic>
        <p:nvPicPr>
          <p:cNvPr id="70658"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8450" y="1047750"/>
            <a:ext cx="7988300" cy="5229225"/>
          </a:xfrm>
        </p:spPr>
        <p:txBody>
          <a:bodyPr>
            <a:noAutofit/>
          </a:bodyPr>
          <a:lstStyle/>
          <a:p>
            <a:pPr marL="0" indent="0" eaLnBrk="1" hangingPunct="1">
              <a:buFont typeface="Arial" pitchFamily="34" charset="0"/>
              <a:buNone/>
            </a:pPr>
            <a:r>
              <a:rPr lang="en-US" sz="1600" b="1" dirty="0" smtClean="0">
                <a:solidFill>
                  <a:srgbClr val="0070C0"/>
                </a:solidFill>
              </a:rPr>
              <a:t>5. </a:t>
            </a:r>
            <a:r>
              <a:rPr lang="el-GR" sz="1600" b="1" dirty="0" smtClean="0">
                <a:solidFill>
                  <a:srgbClr val="0070C0"/>
                </a:solidFill>
              </a:rPr>
              <a:t>Guarantees for applicants</a:t>
            </a:r>
            <a:r>
              <a:rPr lang="fr-FR" sz="1600" b="1" dirty="0" smtClean="0">
                <a:solidFill>
                  <a:srgbClr val="0070C0"/>
                </a:solidFill>
              </a:rPr>
              <a:t> : information, </a:t>
            </a:r>
            <a:r>
              <a:rPr lang="fr-FR" sz="1600" b="1" dirty="0" err="1" smtClean="0">
                <a:solidFill>
                  <a:srgbClr val="0070C0"/>
                </a:solidFill>
              </a:rPr>
              <a:t>interpretation</a:t>
            </a:r>
            <a:r>
              <a:rPr lang="fr-FR" sz="1600" b="1" dirty="0" smtClean="0">
                <a:solidFill>
                  <a:srgbClr val="0070C0"/>
                </a:solidFill>
              </a:rPr>
              <a:t>, communication </a:t>
            </a:r>
            <a:r>
              <a:rPr lang="el-GR" sz="1600" b="1" dirty="0" smtClean="0">
                <a:solidFill>
                  <a:srgbClr val="0070C0"/>
                </a:solidFill>
              </a:rPr>
              <a:t> (art. 41)</a:t>
            </a:r>
            <a:endParaRPr lang="en-US" sz="1600" dirty="0" smtClean="0">
              <a:solidFill>
                <a:schemeClr val="bg2"/>
              </a:solidFill>
            </a:endParaRPr>
          </a:p>
          <a:p>
            <a:pPr marL="0" indent="0" eaLnBrk="1" hangingPunct="1">
              <a:buFont typeface="Arial" pitchFamily="34" charset="0"/>
              <a:buNone/>
            </a:pPr>
            <a:endParaRPr lang="en-US" sz="1600" dirty="0" smtClean="0">
              <a:solidFill>
                <a:srgbClr val="0D0D0D"/>
              </a:solidFill>
            </a:endParaRPr>
          </a:p>
          <a:p>
            <a:pPr marL="0" indent="0" eaLnBrk="1" hangingPunct="1">
              <a:buFont typeface="Arial" pitchFamily="34" charset="0"/>
              <a:buNone/>
            </a:pPr>
            <a:r>
              <a:rPr lang="el-GR" sz="1600" dirty="0" smtClean="0">
                <a:solidFill>
                  <a:srgbClr val="0D0D0D"/>
                </a:solidFill>
              </a:rPr>
              <a:t>Applicants have the following rights:</a:t>
            </a:r>
          </a:p>
          <a:p>
            <a:pPr marL="0" indent="0" algn="just" eaLnBrk="1" hangingPunct="1">
              <a:buFont typeface="Arial" pitchFamily="34" charset="0"/>
              <a:buAutoNum type="alphaLcParenR"/>
            </a:pPr>
            <a:r>
              <a:rPr lang="en-US" sz="1600" dirty="0" smtClean="0">
                <a:solidFill>
                  <a:srgbClr val="0D0D0D"/>
                </a:solidFill>
              </a:rPr>
              <a:t> </a:t>
            </a:r>
            <a:r>
              <a:rPr lang="el-GR" sz="1600" dirty="0" smtClean="0">
                <a:solidFill>
                  <a:srgbClr val="0D0D0D"/>
                </a:solidFill>
              </a:rPr>
              <a:t>to be informed, in a language which they understand, on the procedure to be followed, their rights and obligations, the authorities</a:t>
            </a:r>
            <a:r>
              <a:rPr lang="el-GR" altLang="en-US" sz="1600" dirty="0" smtClean="0">
                <a:solidFill>
                  <a:srgbClr val="0D0D0D"/>
                </a:solidFill>
              </a:rPr>
              <a:t>’</a:t>
            </a:r>
            <a:r>
              <a:rPr lang="el-GR" sz="1600" dirty="0" smtClean="0">
                <a:solidFill>
                  <a:srgbClr val="0D0D0D"/>
                </a:solidFill>
              </a:rPr>
              <a:t> obligation to confidentiality and the fact that the information they provide to the authorities during the examination of their application shall not be revealed to the alleged actors of persecution or of serious harm, the consequences of not complying with their obligations and not cooperating with the authorities, as well as the consequences of the explicit or implicit withdrawal of their application. They shall also be informed of the time limits as well as the means at their disposal for fulfilling the obligation to submit the necessary data for substantiating their claims. The information shall be given in time to enable them to exercise the rights and to comply with their obligations. </a:t>
            </a:r>
            <a:endParaRPr lang="en-US" sz="1600" dirty="0" smtClean="0">
              <a:solidFill>
                <a:srgbClr val="0D0D0D"/>
              </a:solidFill>
            </a:endParaRPr>
          </a:p>
          <a:p>
            <a:pPr marL="0" indent="0" algn="just" eaLnBrk="1" hangingPunct="1">
              <a:buFont typeface="Arial" pitchFamily="34" charset="0"/>
              <a:buAutoNum type="alphaLcParenR"/>
            </a:pPr>
            <a:r>
              <a:rPr lang="en-US" sz="1600" dirty="0" smtClean="0">
                <a:solidFill>
                  <a:srgbClr val="0D0D0D"/>
                </a:solidFill>
              </a:rPr>
              <a:t> </a:t>
            </a:r>
            <a:r>
              <a:rPr lang="el-GR" sz="1600" dirty="0" smtClean="0">
                <a:solidFill>
                  <a:srgbClr val="0D0D0D"/>
                </a:solidFill>
              </a:rPr>
              <a:t>to be provided with the services of an interpreter in order to submit their application and present their case to the competent Receiving Authorities, for the conduct of the interview or oral hearing at all stages of the procedure, at first and second instance, if the necessary communication cannot be ensured without such services.</a:t>
            </a:r>
            <a:endParaRPr lang="en-US" sz="1600" dirty="0" smtClean="0">
              <a:solidFill>
                <a:srgbClr val="0D0D0D"/>
              </a:solidFill>
            </a:endParaRPr>
          </a:p>
          <a:p>
            <a:pPr marL="0" indent="0" algn="just" eaLnBrk="1" hangingPunct="1">
              <a:buFont typeface="Arial" pitchFamily="34" charset="0"/>
              <a:buAutoNum type="alphaLcParenR"/>
            </a:pPr>
            <a:r>
              <a:rPr lang="en-US" sz="1600" dirty="0" smtClean="0">
                <a:solidFill>
                  <a:srgbClr val="0D0D0D"/>
                </a:solidFill>
              </a:rPr>
              <a:t> </a:t>
            </a:r>
            <a:r>
              <a:rPr lang="el-GR" sz="1600" dirty="0" smtClean="0">
                <a:solidFill>
                  <a:srgbClr val="0D0D0D"/>
                </a:solidFill>
              </a:rPr>
              <a:t>to communicate with the UNHCR or any other organization providing legal, medical and psychological assistance</a:t>
            </a:r>
            <a:r>
              <a:rPr lang="en-US" sz="1600" dirty="0" smtClean="0">
                <a:solidFill>
                  <a:srgbClr val="0D0D0D"/>
                </a:solidFill>
              </a:rPr>
              <a:t>.</a:t>
            </a:r>
            <a:endParaRPr lang="el-GR" sz="1600" dirty="0" smtClean="0">
              <a:solidFill>
                <a:srgbClr val="0D0D0D"/>
              </a:solidFill>
            </a:endParaRPr>
          </a:p>
          <a:p>
            <a:pPr marL="0" indent="0" algn="just" eaLnBrk="1" hangingPunct="1"/>
            <a:endParaRPr lang="el-GR" sz="1600" dirty="0" smtClean="0"/>
          </a:p>
        </p:txBody>
      </p:sp>
      <p:pic>
        <p:nvPicPr>
          <p:cNvPr id="71682"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038" y="990600"/>
            <a:ext cx="8094662" cy="4314825"/>
          </a:xfrm>
        </p:spPr>
        <p:txBody>
          <a:bodyPr>
            <a:noAutofit/>
          </a:bodyPr>
          <a:lstStyle/>
          <a:p>
            <a:pPr marL="0" indent="0" algn="just" eaLnBrk="1" hangingPunct="1">
              <a:buFont typeface="Arial" pitchFamily="34" charset="0"/>
              <a:buNone/>
            </a:pPr>
            <a:r>
              <a:rPr lang="en-US" sz="1600" b="1" smtClean="0">
                <a:solidFill>
                  <a:srgbClr val="0070C0"/>
                </a:solidFill>
              </a:rPr>
              <a:t>6. </a:t>
            </a:r>
            <a:r>
              <a:rPr lang="el-GR" sz="1600" b="1" smtClean="0">
                <a:solidFill>
                  <a:srgbClr val="0070C0"/>
                </a:solidFill>
              </a:rPr>
              <a:t>Provision of information - Legal representation and assistance </a:t>
            </a:r>
            <a:r>
              <a:rPr lang="fr-FR" sz="1600" b="1" smtClean="0">
                <a:solidFill>
                  <a:srgbClr val="0070C0"/>
                </a:solidFill>
              </a:rPr>
              <a:t>(art. 44)</a:t>
            </a:r>
          </a:p>
          <a:p>
            <a:pPr marL="0" indent="0" algn="just" eaLnBrk="1" hangingPunct="1">
              <a:buFont typeface="Arial" pitchFamily="34" charset="0"/>
              <a:buNone/>
            </a:pPr>
            <a:endParaRPr lang="fr-FR" sz="1600" u="sng" smtClean="0">
              <a:solidFill>
                <a:schemeClr val="bg2"/>
              </a:solidFill>
            </a:endParaRPr>
          </a:p>
          <a:p>
            <a:pPr marL="0" indent="0" algn="just" eaLnBrk="1" hangingPunct="1">
              <a:buFont typeface="Arial" pitchFamily="34" charset="0"/>
              <a:buNone/>
            </a:pPr>
            <a:r>
              <a:rPr lang="fr-FR" sz="1600" u="sng" smtClean="0">
                <a:solidFill>
                  <a:srgbClr val="0D0D0D"/>
                </a:solidFill>
              </a:rPr>
              <a:t>Rights of applicants</a:t>
            </a:r>
            <a:endParaRPr lang="el-GR" sz="1600" u="sng" smtClean="0">
              <a:solidFill>
                <a:srgbClr val="0D0D0D"/>
              </a:solidFill>
            </a:endParaRPr>
          </a:p>
          <a:p>
            <a:pPr marL="0" indent="0" algn="just" eaLnBrk="1" hangingPunct="1">
              <a:buFont typeface="Arial" pitchFamily="34" charset="0"/>
              <a:buBlip>
                <a:blip r:embed="rId2"/>
              </a:buBlip>
            </a:pPr>
            <a:r>
              <a:rPr lang="fr-FR" sz="1600" smtClean="0">
                <a:solidFill>
                  <a:srgbClr val="0D0D0D"/>
                </a:solidFill>
              </a:rPr>
              <a:t>T</a:t>
            </a:r>
            <a:r>
              <a:rPr lang="el-GR" sz="1600" smtClean="0">
                <a:solidFill>
                  <a:srgbClr val="0D0D0D"/>
                </a:solidFill>
              </a:rPr>
              <a:t>o consult, at their own expenses, a lawyer or</a:t>
            </a:r>
            <a:r>
              <a:rPr lang="fr-FR" sz="1600" smtClean="0">
                <a:solidFill>
                  <a:srgbClr val="0D0D0D"/>
                </a:solidFill>
              </a:rPr>
              <a:t> </a:t>
            </a:r>
            <a:r>
              <a:rPr lang="el-GR" sz="1600" smtClean="0">
                <a:solidFill>
                  <a:srgbClr val="0D0D0D"/>
                </a:solidFill>
              </a:rPr>
              <a:t>other counsellor on matters relating to their applications. </a:t>
            </a:r>
            <a:endParaRPr lang="fr-FR" sz="1600" smtClean="0">
              <a:solidFill>
                <a:srgbClr val="0D0D0D"/>
              </a:solidFill>
            </a:endParaRPr>
          </a:p>
          <a:p>
            <a:pPr marL="0" indent="0" algn="just" eaLnBrk="1" hangingPunct="1">
              <a:buFont typeface="Arial" pitchFamily="34" charset="0"/>
              <a:buBlip>
                <a:blip r:embed="rId2"/>
              </a:buBlip>
            </a:pPr>
            <a:r>
              <a:rPr lang="fr-FR" sz="1600" smtClean="0">
                <a:solidFill>
                  <a:srgbClr val="0D0D0D"/>
                </a:solidFill>
              </a:rPr>
              <a:t>F</a:t>
            </a:r>
            <a:r>
              <a:rPr lang="el-GR" sz="1600" smtClean="0">
                <a:solidFill>
                  <a:srgbClr val="0D0D0D"/>
                </a:solidFill>
              </a:rPr>
              <a:t>ollowing a request, in the context of the 1st instance procedures, are provided with legal and procedural information free of charge on the procedure. In the event of a negative decision on an application at first instance, applicants, following a relevant request, are provided with a specific updating on the reasons for such decision and the possibility to appeal against it. </a:t>
            </a:r>
          </a:p>
          <a:p>
            <a:pPr marL="0" indent="0" algn="just" eaLnBrk="1" hangingPunct="1">
              <a:buFont typeface="Arial" pitchFamily="34" charset="0"/>
              <a:buBlip>
                <a:blip r:embed="rId2"/>
              </a:buBlip>
            </a:pPr>
            <a:r>
              <a:rPr lang="el-GR" sz="1600" smtClean="0">
                <a:solidFill>
                  <a:srgbClr val="0D0D0D"/>
                </a:solidFill>
              </a:rPr>
              <a:t>In procedures before the Appeals Authority, applicants are provided</a:t>
            </a:r>
            <a:r>
              <a:rPr lang="fr-FR" sz="1600" smtClean="0">
                <a:solidFill>
                  <a:srgbClr val="0D0D0D"/>
                </a:solidFill>
              </a:rPr>
              <a:t> </a:t>
            </a:r>
            <a:r>
              <a:rPr lang="el-GR" sz="1600" smtClean="0">
                <a:solidFill>
                  <a:srgbClr val="0D0D0D"/>
                </a:solidFill>
              </a:rPr>
              <a:t>with free legal assistance (terms and conditions set by ministerial decision). In the cases of an application before a court, applicants may receive free legal assistance under the terms and conditions set in law 3226/2004. </a:t>
            </a:r>
          </a:p>
          <a:p>
            <a:pPr marL="0" indent="0" algn="just" eaLnBrk="1" hangingPunct="1">
              <a:buFont typeface="Arial" pitchFamily="34" charset="0"/>
              <a:buNone/>
            </a:pPr>
            <a:endParaRPr lang="el-GR" sz="1600" smtClean="0"/>
          </a:p>
        </p:txBody>
      </p:sp>
      <p:pic>
        <p:nvPicPr>
          <p:cNvPr id="72706" name="3 - Εικόνα" descr="Εικόνα2.png"/>
          <p:cNvPicPr>
            <a:picLocks noChangeAspect="1"/>
          </p:cNvPicPr>
          <p:nvPr/>
        </p:nvPicPr>
        <p:blipFill>
          <a:blip r:embed="rId3"/>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038" y="971550"/>
            <a:ext cx="7970837" cy="4981575"/>
          </a:xfrm>
        </p:spPr>
        <p:txBody>
          <a:bodyPr>
            <a:noAutofit/>
          </a:bodyPr>
          <a:lstStyle/>
          <a:p>
            <a:pPr marL="0" indent="0" algn="just" eaLnBrk="1" hangingPunct="1">
              <a:buFont typeface="Arial" pitchFamily="34" charset="0"/>
              <a:buNone/>
            </a:pPr>
            <a:r>
              <a:rPr lang="el-GR" sz="1600" b="1" smtClean="0">
                <a:solidFill>
                  <a:srgbClr val="0070C0"/>
                </a:solidFill>
              </a:rPr>
              <a:t>Provision of information - Legal representation and assistance </a:t>
            </a:r>
            <a:r>
              <a:rPr lang="fr-FR" sz="1600" b="1" smtClean="0">
                <a:solidFill>
                  <a:srgbClr val="0070C0"/>
                </a:solidFill>
              </a:rPr>
              <a:t>(art. 44)</a:t>
            </a:r>
          </a:p>
          <a:p>
            <a:pPr marL="0" indent="0" algn="just" eaLnBrk="1" hangingPunct="1">
              <a:buFont typeface="Arial" pitchFamily="34" charset="0"/>
              <a:buNone/>
            </a:pPr>
            <a:endParaRPr lang="fr-FR" sz="1600" b="1" u="sng" smtClean="0">
              <a:solidFill>
                <a:srgbClr val="0070C0"/>
              </a:solidFill>
            </a:endParaRPr>
          </a:p>
          <a:p>
            <a:pPr marL="0" indent="0" algn="just" eaLnBrk="1" hangingPunct="1">
              <a:buFont typeface="Arial" pitchFamily="34" charset="0"/>
              <a:buNone/>
            </a:pPr>
            <a:r>
              <a:rPr lang="el-GR" sz="1600" u="sng" smtClean="0">
                <a:solidFill>
                  <a:srgbClr val="0D0D0D"/>
                </a:solidFill>
              </a:rPr>
              <a:t>Provisions for lawyers and counsellors</a:t>
            </a:r>
            <a:endParaRPr lang="en-US" sz="1600" u="sng" smtClean="0">
              <a:solidFill>
                <a:srgbClr val="0D0D0D"/>
              </a:solidFill>
            </a:endParaRPr>
          </a:p>
          <a:p>
            <a:pPr marL="0" indent="0" algn="just" eaLnBrk="1" hangingPunct="1">
              <a:buFont typeface="Arial" pitchFamily="34" charset="0"/>
              <a:buNone/>
            </a:pPr>
            <a:endParaRPr lang="el-GR" sz="1600" u="sng" smtClean="0">
              <a:solidFill>
                <a:srgbClr val="0D0D0D"/>
              </a:solidFill>
            </a:endParaRPr>
          </a:p>
          <a:p>
            <a:pPr marL="0" indent="0" algn="just" eaLnBrk="1" hangingPunct="1">
              <a:buFont typeface="Calibri" pitchFamily="34" charset="0"/>
              <a:buAutoNum type="alphaLcParenR"/>
            </a:pPr>
            <a:r>
              <a:rPr lang="el-GR" sz="1600" smtClean="0">
                <a:solidFill>
                  <a:srgbClr val="0D0D0D"/>
                </a:solidFill>
              </a:rPr>
              <a:t>Lawyers who represent applicants have access to the information of</a:t>
            </a:r>
            <a:r>
              <a:rPr lang="fr-FR" sz="1600" smtClean="0">
                <a:solidFill>
                  <a:srgbClr val="0D0D0D"/>
                </a:solidFill>
              </a:rPr>
              <a:t> </a:t>
            </a:r>
            <a:r>
              <a:rPr lang="el-GR" sz="1600" smtClean="0">
                <a:solidFill>
                  <a:srgbClr val="0D0D0D"/>
                </a:solidFill>
              </a:rPr>
              <a:t>their file. Other counsellors, who provide assistance to applicants, shall have access to their files</a:t>
            </a:r>
            <a:r>
              <a:rPr lang="el-GR" altLang="en-US" sz="1600" smtClean="0">
                <a:solidFill>
                  <a:srgbClr val="0D0D0D"/>
                </a:solidFill>
              </a:rPr>
              <a:t>’</a:t>
            </a:r>
            <a:r>
              <a:rPr lang="el-GR" sz="1600" smtClean="0">
                <a:solidFill>
                  <a:srgbClr val="0D0D0D"/>
                </a:solidFill>
              </a:rPr>
              <a:t> data, if these are relevant to the assistance provided. </a:t>
            </a:r>
            <a:r>
              <a:rPr lang="fr-FR" sz="1600" smtClean="0">
                <a:solidFill>
                  <a:srgbClr val="0D0D0D"/>
                </a:solidFill>
              </a:rPr>
              <a:t> </a:t>
            </a:r>
            <a:r>
              <a:rPr lang="el-GR" sz="1600" smtClean="0">
                <a:solidFill>
                  <a:srgbClr val="0D0D0D"/>
                </a:solidFill>
              </a:rPr>
              <a:t>The Head of the competent Receiving Authority may, with a reasoned decision,</a:t>
            </a:r>
            <a:r>
              <a:rPr lang="fr-FR" sz="1600" smtClean="0">
                <a:solidFill>
                  <a:srgbClr val="0D0D0D"/>
                </a:solidFill>
              </a:rPr>
              <a:t> </a:t>
            </a:r>
            <a:r>
              <a:rPr lang="el-GR" sz="1600" smtClean="0">
                <a:solidFill>
                  <a:srgbClr val="0D0D0D"/>
                </a:solidFill>
              </a:rPr>
              <a:t>prohibit the disclosure of information or its sources, if he/she considers that</a:t>
            </a:r>
            <a:r>
              <a:rPr lang="fr-FR" sz="1600" smtClean="0">
                <a:solidFill>
                  <a:srgbClr val="0D0D0D"/>
                </a:solidFill>
              </a:rPr>
              <a:t> </a:t>
            </a:r>
            <a:r>
              <a:rPr lang="el-GR" sz="1600" smtClean="0">
                <a:solidFill>
                  <a:srgbClr val="0D0D0D"/>
                </a:solidFill>
              </a:rPr>
              <a:t>their disclosure may compromise national security, the safety of organizations who provide this information, or the safety of the persons whom this information concern or the country</a:t>
            </a:r>
            <a:r>
              <a:rPr lang="el-GR" altLang="en-US" sz="1600" smtClean="0">
                <a:solidFill>
                  <a:srgbClr val="0D0D0D"/>
                </a:solidFill>
              </a:rPr>
              <a:t>’</a:t>
            </a:r>
            <a:r>
              <a:rPr lang="el-GR" sz="1600" smtClean="0">
                <a:solidFill>
                  <a:srgbClr val="0D0D0D"/>
                </a:solidFill>
              </a:rPr>
              <a:t>s international relations. This prohibition must not disproportionately restrict the right of the applicant to representation, legal support and defence. </a:t>
            </a:r>
            <a:endParaRPr lang="en-US" sz="1600" smtClean="0">
              <a:solidFill>
                <a:srgbClr val="0D0D0D"/>
              </a:solidFill>
            </a:endParaRPr>
          </a:p>
          <a:p>
            <a:pPr marL="0" indent="0" algn="just" eaLnBrk="1" hangingPunct="1">
              <a:buFont typeface="Calibri" pitchFamily="34" charset="0"/>
              <a:buAutoNum type="alphaLcParenR"/>
            </a:pPr>
            <a:r>
              <a:rPr lang="el-GR" sz="1600" smtClean="0">
                <a:solidFill>
                  <a:srgbClr val="0D0D0D"/>
                </a:solidFill>
              </a:rPr>
              <a:t>Lawyers who represent and counsellors who assist applicants have</a:t>
            </a:r>
            <a:r>
              <a:rPr lang="fr-FR" sz="1600" smtClean="0">
                <a:solidFill>
                  <a:srgbClr val="0D0D0D"/>
                </a:solidFill>
              </a:rPr>
              <a:t> </a:t>
            </a:r>
            <a:r>
              <a:rPr lang="el-GR" sz="1600" smtClean="0">
                <a:solidFill>
                  <a:srgbClr val="0D0D0D"/>
                </a:solidFill>
              </a:rPr>
              <a:t>access to the Regional Reception and Identification services under the</a:t>
            </a:r>
            <a:r>
              <a:rPr lang="fr-FR" sz="1600" smtClean="0">
                <a:solidFill>
                  <a:srgbClr val="0D0D0D"/>
                </a:solidFill>
              </a:rPr>
              <a:t> </a:t>
            </a:r>
            <a:r>
              <a:rPr lang="el-GR" sz="1600" smtClean="0">
                <a:solidFill>
                  <a:srgbClr val="0D0D0D"/>
                </a:solidFill>
              </a:rPr>
              <a:t>special conditions of the General Operation Regulation of the Reception and</a:t>
            </a:r>
            <a:r>
              <a:rPr lang="fr-FR" sz="1600" smtClean="0">
                <a:solidFill>
                  <a:srgbClr val="0D0D0D"/>
                </a:solidFill>
              </a:rPr>
              <a:t> </a:t>
            </a:r>
            <a:r>
              <a:rPr lang="el-GR" sz="1600" smtClean="0">
                <a:solidFill>
                  <a:srgbClr val="0D0D0D"/>
                </a:solidFill>
              </a:rPr>
              <a:t>Identification Service. Furthermore, they have access to detention</a:t>
            </a:r>
            <a:r>
              <a:rPr lang="fr-FR" sz="1600" smtClean="0">
                <a:solidFill>
                  <a:srgbClr val="0D0D0D"/>
                </a:solidFill>
              </a:rPr>
              <a:t> </a:t>
            </a:r>
            <a:r>
              <a:rPr lang="el-GR" sz="1600" smtClean="0">
                <a:solidFill>
                  <a:srgbClr val="0D0D0D"/>
                </a:solidFill>
              </a:rPr>
              <a:t>facilities and transit zones, in order to communicate with the applicants in a</a:t>
            </a:r>
            <a:r>
              <a:rPr lang="fr-FR" sz="1600" smtClean="0">
                <a:solidFill>
                  <a:srgbClr val="0D0D0D"/>
                </a:solidFill>
              </a:rPr>
              <a:t> </a:t>
            </a:r>
            <a:r>
              <a:rPr lang="el-GR" sz="1600" smtClean="0">
                <a:solidFill>
                  <a:srgbClr val="0D0D0D"/>
                </a:solidFill>
              </a:rPr>
              <a:t>specially arranged area. </a:t>
            </a:r>
            <a:endParaRPr lang="en-US" sz="1600" smtClean="0">
              <a:solidFill>
                <a:srgbClr val="0D0D0D"/>
              </a:solidFill>
            </a:endParaRPr>
          </a:p>
          <a:p>
            <a:pPr marL="0" indent="0" algn="just" eaLnBrk="1" hangingPunct="1">
              <a:buFont typeface="Arial" pitchFamily="34" charset="0"/>
              <a:buNone/>
            </a:pPr>
            <a:endParaRPr lang="el-GR" sz="1600" smtClean="0">
              <a:solidFill>
                <a:schemeClr val="bg2"/>
              </a:solidFill>
            </a:endParaRPr>
          </a:p>
        </p:txBody>
      </p:sp>
      <p:pic>
        <p:nvPicPr>
          <p:cNvPr id="73730"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133475" y="385763"/>
            <a:ext cx="7115175" cy="5797550"/>
          </a:xfrm>
          <a:prstGeom prst="rect">
            <a:avLst/>
          </a:prstGeom>
          <a:noFill/>
        </p:spPr>
        <p:txBody>
          <a:bodyPr>
            <a:spAutoFit/>
          </a:bodyPr>
          <a:lstStyle/>
          <a:p>
            <a:pPr algn="just"/>
            <a:r>
              <a:rPr lang="en-US" sz="1200" b="1" dirty="0"/>
              <a:t>E. </a:t>
            </a:r>
            <a:r>
              <a:rPr lang="en-US" altLang="en-US" sz="1200" b="1" dirty="0"/>
              <a:t>“</a:t>
            </a:r>
            <a:r>
              <a:rPr lang="en-US" sz="1200" b="1" dirty="0"/>
              <a:t>The exclusion clauses</a:t>
            </a:r>
            <a:r>
              <a:rPr lang="en-US" altLang="en-US" sz="1200" b="1" dirty="0"/>
              <a:t>”</a:t>
            </a:r>
            <a:endParaRPr lang="en-US" sz="1200" b="1" dirty="0"/>
          </a:p>
          <a:p>
            <a:pPr algn="just">
              <a:buFontTx/>
              <a:buAutoNum type="arabicPeriod"/>
            </a:pPr>
            <a:r>
              <a:rPr lang="en-US" sz="1200" dirty="0"/>
              <a:t> According to art.1 </a:t>
            </a:r>
            <a:r>
              <a:rPr lang="en-US" sz="1200" dirty="0" smtClean="0"/>
              <a:t>(d) </a:t>
            </a:r>
            <a:r>
              <a:rPr lang="en-US" sz="1200" dirty="0"/>
              <a:t>of the Convention </a:t>
            </a:r>
          </a:p>
          <a:p>
            <a:pPr algn="just">
              <a:buFontTx/>
              <a:buAutoNum type="arabicPeriod"/>
            </a:pPr>
            <a:r>
              <a:rPr lang="en-US" sz="1200" dirty="0"/>
              <a:t> </a:t>
            </a:r>
            <a:r>
              <a:rPr lang="el-GR" sz="1200" dirty="0"/>
              <a:t>According to the article 1 </a:t>
            </a:r>
            <a:r>
              <a:rPr lang="en-US" sz="1200" dirty="0" smtClean="0"/>
              <a:t>(e)</a:t>
            </a:r>
            <a:r>
              <a:rPr lang="el-GR" sz="1200" dirty="0" smtClean="0"/>
              <a:t> </a:t>
            </a:r>
            <a:r>
              <a:rPr lang="el-GR" sz="1200" dirty="0"/>
              <a:t>of the 1951 Convention</a:t>
            </a:r>
            <a:endParaRPr lang="en-US" sz="1200" dirty="0"/>
          </a:p>
          <a:p>
            <a:pPr algn="just">
              <a:buFontTx/>
              <a:buAutoNum type="arabicPeriod"/>
            </a:pPr>
            <a:r>
              <a:rPr lang="en-US" sz="1200" dirty="0"/>
              <a:t> </a:t>
            </a:r>
            <a:r>
              <a:rPr lang="el-GR" sz="1200" dirty="0"/>
              <a:t>According to the article 1 </a:t>
            </a:r>
            <a:r>
              <a:rPr lang="en-US" sz="1200" dirty="0" smtClean="0"/>
              <a:t>(</a:t>
            </a:r>
            <a:r>
              <a:rPr lang="en-US" sz="1200" dirty="0"/>
              <a:t>f</a:t>
            </a:r>
            <a:r>
              <a:rPr lang="en-US" sz="1200" dirty="0" smtClean="0"/>
              <a:t>)</a:t>
            </a:r>
            <a:r>
              <a:rPr lang="el-GR" sz="1200" dirty="0" smtClean="0"/>
              <a:t> </a:t>
            </a:r>
            <a:r>
              <a:rPr lang="el-GR" sz="1200" dirty="0"/>
              <a:t>of the 1951 Convention</a:t>
            </a:r>
            <a:endParaRPr lang="en-US" sz="1200" dirty="0"/>
          </a:p>
          <a:p>
            <a:pPr algn="just"/>
            <a:endParaRPr lang="en-US" sz="1200" dirty="0"/>
          </a:p>
          <a:p>
            <a:r>
              <a:rPr lang="en-US" sz="1200" b="1" dirty="0"/>
              <a:t>F. </a:t>
            </a:r>
            <a:r>
              <a:rPr lang="el-GR" sz="1200" b="1" dirty="0"/>
              <a:t>Legal Documents related to RSD</a:t>
            </a:r>
            <a:endParaRPr lang="en-US" sz="1200" b="1" dirty="0"/>
          </a:p>
          <a:p>
            <a:endParaRPr lang="en-US" sz="1200" dirty="0"/>
          </a:p>
          <a:p>
            <a:r>
              <a:rPr lang="en-US" sz="1200" b="1" dirty="0"/>
              <a:t>PART III. ASYLUM PROCEDURES</a:t>
            </a:r>
            <a:r>
              <a:rPr lang="el-GR" sz="1200" b="1" dirty="0"/>
              <a:t/>
            </a:r>
            <a:br>
              <a:rPr lang="el-GR" sz="1200" b="1" dirty="0"/>
            </a:br>
            <a:endParaRPr lang="en-US" sz="1200" b="1" dirty="0"/>
          </a:p>
          <a:p>
            <a:pPr>
              <a:lnSpc>
                <a:spcPct val="130000"/>
              </a:lnSpc>
            </a:pPr>
            <a:r>
              <a:rPr lang="en-GB" sz="1200" b="1" dirty="0"/>
              <a:t>A. Asylum Procedures </a:t>
            </a:r>
            <a:r>
              <a:rPr lang="el-GR" sz="1200" b="1" dirty="0"/>
              <a:t>Directive</a:t>
            </a:r>
            <a:r>
              <a:rPr lang="fr-FR" sz="1200" b="1" dirty="0"/>
              <a:t> </a:t>
            </a:r>
            <a:r>
              <a:rPr lang="fr-FR" sz="1200" dirty="0"/>
              <a:t/>
            </a:r>
            <a:br>
              <a:rPr lang="fr-FR" sz="1200" dirty="0"/>
            </a:br>
            <a:r>
              <a:rPr lang="fr-FR" sz="1200" dirty="0"/>
              <a:t>(</a:t>
            </a:r>
            <a:r>
              <a:rPr lang="el-GR" sz="1200" dirty="0"/>
              <a:t>Directive 2013/32/EU of the European Parliament and of the Council of 26 June 2013 on common procedures for granting and withdrawing international protection</a:t>
            </a:r>
            <a:r>
              <a:rPr lang="fr-FR" sz="1200" dirty="0"/>
              <a:t>)</a:t>
            </a:r>
            <a:r>
              <a:rPr lang="el-GR" sz="1200" dirty="0"/>
              <a:t> </a:t>
            </a:r>
            <a:endParaRPr lang="en-US" sz="1200" dirty="0"/>
          </a:p>
          <a:p>
            <a:pPr algn="just"/>
            <a:endParaRPr lang="el-GR" sz="1200" dirty="0"/>
          </a:p>
          <a:p>
            <a:r>
              <a:rPr lang="en-US" sz="1200" b="1" dirty="0"/>
              <a:t>B. Law 4375/2016</a:t>
            </a:r>
          </a:p>
          <a:p>
            <a:endParaRPr lang="en-US" sz="1200" b="1" u="sng" dirty="0"/>
          </a:p>
          <a:p>
            <a:pPr algn="just"/>
            <a:r>
              <a:rPr lang="en-GB" sz="1200" b="1" dirty="0"/>
              <a:t>C. </a:t>
            </a:r>
            <a:r>
              <a:rPr lang="en-US" sz="1200" b="1" dirty="0"/>
              <a:t>GUARANTEES FOR APPLICANTS</a:t>
            </a:r>
          </a:p>
          <a:p>
            <a:pPr algn="just">
              <a:buFontTx/>
              <a:buAutoNum type="romanUcPeriod"/>
            </a:pPr>
            <a:r>
              <a:rPr lang="en-US" sz="1200" b="1" dirty="0"/>
              <a:t> </a:t>
            </a:r>
            <a:r>
              <a:rPr lang="el-GR" sz="1200" b="1" dirty="0"/>
              <a:t>General Principles and Guarantees of Law 4375/2016</a:t>
            </a:r>
            <a:endParaRPr lang="en-US" sz="1200" b="1" dirty="0"/>
          </a:p>
          <a:p>
            <a:pPr algn="just"/>
            <a:r>
              <a:rPr lang="en-US" sz="1200" dirty="0"/>
              <a:t>1.</a:t>
            </a:r>
            <a:r>
              <a:rPr lang="el-GR" sz="1200" dirty="0"/>
              <a:t> Access to the procedure (art. 36)</a:t>
            </a:r>
            <a:endParaRPr lang="en-US" sz="1200" dirty="0"/>
          </a:p>
          <a:p>
            <a:pPr algn="just"/>
            <a:r>
              <a:rPr lang="en-US" sz="1200" dirty="0"/>
              <a:t>2.</a:t>
            </a:r>
            <a:r>
              <a:rPr lang="el-GR" sz="1200" dirty="0"/>
              <a:t> Right to remain (art. 37)</a:t>
            </a:r>
          </a:p>
          <a:p>
            <a:pPr algn="just"/>
            <a:r>
              <a:rPr lang="en-US" sz="1200" dirty="0"/>
              <a:t>3. </a:t>
            </a:r>
            <a:r>
              <a:rPr lang="el-GR" sz="1200" dirty="0"/>
              <a:t>Right to information </a:t>
            </a:r>
            <a:r>
              <a:rPr lang="el-GR" sz="1200" dirty="0">
                <a:solidFill>
                  <a:srgbClr val="000000"/>
                </a:solidFill>
              </a:rPr>
              <a:t>and counselling in detention facilities and at border entry points (art. 38)</a:t>
            </a:r>
            <a:endParaRPr lang="en-US" sz="1200" dirty="0">
              <a:solidFill>
                <a:srgbClr val="000000"/>
              </a:solidFill>
            </a:endParaRPr>
          </a:p>
          <a:p>
            <a:pPr algn="just"/>
            <a:r>
              <a:rPr lang="en-US" sz="1200" dirty="0">
                <a:solidFill>
                  <a:srgbClr val="000000"/>
                </a:solidFill>
              </a:rPr>
              <a:t>4. </a:t>
            </a:r>
            <a:r>
              <a:rPr lang="el-GR" sz="1200" dirty="0">
                <a:solidFill>
                  <a:srgbClr val="000000"/>
                </a:solidFill>
              </a:rPr>
              <a:t>Reasoning and notification of decisions and other procedural documents (art. 40)</a:t>
            </a:r>
            <a:endParaRPr lang="en-US" sz="1200" dirty="0">
              <a:solidFill>
                <a:srgbClr val="000000"/>
              </a:solidFill>
            </a:endParaRPr>
          </a:p>
          <a:p>
            <a:pPr algn="just"/>
            <a:r>
              <a:rPr lang="en-US" sz="1200" dirty="0">
                <a:solidFill>
                  <a:srgbClr val="000000"/>
                </a:solidFill>
              </a:rPr>
              <a:t>5. </a:t>
            </a:r>
            <a:r>
              <a:rPr lang="el-GR" sz="1200" dirty="0">
                <a:solidFill>
                  <a:srgbClr val="000000"/>
                </a:solidFill>
              </a:rPr>
              <a:t>Guarantees for applicants</a:t>
            </a:r>
            <a:r>
              <a:rPr lang="fr-FR" sz="1200" dirty="0">
                <a:solidFill>
                  <a:srgbClr val="000000"/>
                </a:solidFill>
              </a:rPr>
              <a:t> : information, </a:t>
            </a:r>
            <a:r>
              <a:rPr lang="fr-FR" sz="1200" dirty="0" err="1">
                <a:solidFill>
                  <a:srgbClr val="000000"/>
                </a:solidFill>
              </a:rPr>
              <a:t>interpretation</a:t>
            </a:r>
            <a:r>
              <a:rPr lang="fr-FR" sz="1200" dirty="0">
                <a:solidFill>
                  <a:srgbClr val="000000"/>
                </a:solidFill>
              </a:rPr>
              <a:t>, </a:t>
            </a:r>
            <a:r>
              <a:rPr lang="fr-FR" sz="1200" dirty="0" err="1">
                <a:solidFill>
                  <a:srgbClr val="000000"/>
                </a:solidFill>
              </a:rPr>
              <a:t>commncation</a:t>
            </a:r>
            <a:r>
              <a:rPr lang="fr-FR" sz="1200" dirty="0">
                <a:solidFill>
                  <a:srgbClr val="000000"/>
                </a:solidFill>
              </a:rPr>
              <a:t> </a:t>
            </a:r>
            <a:r>
              <a:rPr lang="el-GR" sz="1200" dirty="0">
                <a:solidFill>
                  <a:srgbClr val="000000"/>
                </a:solidFill>
              </a:rPr>
              <a:t> (art. 41)</a:t>
            </a:r>
            <a:endParaRPr lang="en-US" sz="1200" dirty="0">
              <a:solidFill>
                <a:srgbClr val="000000"/>
              </a:solidFill>
            </a:endParaRPr>
          </a:p>
          <a:p>
            <a:pPr algn="just"/>
            <a:r>
              <a:rPr lang="en-US" sz="1200" dirty="0">
                <a:solidFill>
                  <a:srgbClr val="000000"/>
                </a:solidFill>
              </a:rPr>
              <a:t>6. </a:t>
            </a:r>
            <a:r>
              <a:rPr lang="el-GR" sz="1200" dirty="0">
                <a:solidFill>
                  <a:srgbClr val="000000"/>
                </a:solidFill>
              </a:rPr>
              <a:t>Provision of information - Legal representation and assistance </a:t>
            </a:r>
            <a:r>
              <a:rPr lang="fr-FR" sz="1200" dirty="0">
                <a:solidFill>
                  <a:srgbClr val="000000"/>
                </a:solidFill>
              </a:rPr>
              <a:t>(art. 44)</a:t>
            </a:r>
          </a:p>
          <a:p>
            <a:pPr algn="just"/>
            <a:r>
              <a:rPr lang="en-US" sz="1200" dirty="0"/>
              <a:t>7. </a:t>
            </a:r>
            <a:r>
              <a:rPr lang="el-GR" sz="1200" dirty="0"/>
              <a:t>Personal interview (art. 52</a:t>
            </a:r>
            <a:r>
              <a:rPr lang="en-US" sz="1200" dirty="0"/>
              <a:t>) </a:t>
            </a:r>
          </a:p>
          <a:p>
            <a:pPr algn="just"/>
            <a:endParaRPr lang="en-US" sz="1200" dirty="0"/>
          </a:p>
          <a:p>
            <a:pPr algn="just"/>
            <a:r>
              <a:rPr lang="en-US" sz="1200" dirty="0"/>
              <a:t> </a:t>
            </a:r>
            <a:r>
              <a:rPr lang="en-US" sz="1200" b="1" dirty="0"/>
              <a:t>II. Special guarantees for unaccompanied minors (art. 45)</a:t>
            </a:r>
          </a:p>
          <a:p>
            <a:r>
              <a:rPr lang="en-US" sz="1200" b="1" dirty="0"/>
              <a:t>III. Special guarantees for victims of torture </a:t>
            </a:r>
            <a:r>
              <a:rPr lang="el-GR" sz="1200" b="1" dirty="0"/>
              <a:t>or other serious forms of </a:t>
            </a:r>
            <a:r>
              <a:rPr lang="fr-FR" sz="1200" b="1" dirty="0"/>
              <a:t>violence </a:t>
            </a:r>
            <a:r>
              <a:rPr lang="en-US" sz="1200" b="1" dirty="0"/>
              <a:t>(art. 50)</a:t>
            </a:r>
          </a:p>
          <a:p>
            <a:endParaRPr lang="en-US" sz="1200" dirty="0"/>
          </a:p>
          <a:p>
            <a:endParaRPr lang="en-US" sz="1200" b="1" dirty="0"/>
          </a:p>
          <a:p>
            <a:endParaRPr lang="el-GR" sz="1200" b="1" dirty="0"/>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038" y="1104900"/>
            <a:ext cx="8075612" cy="3857625"/>
          </a:xfrm>
        </p:spPr>
        <p:txBody>
          <a:bodyPr>
            <a:noAutofit/>
          </a:bodyPr>
          <a:lstStyle/>
          <a:p>
            <a:pPr marL="180975" indent="-180975" algn="just" eaLnBrk="1" hangingPunct="1">
              <a:buFont typeface="Arial" pitchFamily="34" charset="0"/>
              <a:buNone/>
            </a:pPr>
            <a:r>
              <a:rPr lang="en-US" sz="1600" smtClean="0">
                <a:solidFill>
                  <a:srgbClr val="0D0D0D"/>
                </a:solidFill>
              </a:rPr>
              <a:t>c) </a:t>
            </a:r>
            <a:r>
              <a:rPr lang="el-GR" sz="1600" smtClean="0">
                <a:solidFill>
                  <a:srgbClr val="0D0D0D"/>
                </a:solidFill>
              </a:rPr>
              <a:t>The access in these areas shall be limited, when this is deemed objectively necessary by the competent authorities for the security, public order or administrative management of the area or the safety of the applicants, provided that the applicant</a:t>
            </a:r>
            <a:r>
              <a:rPr lang="el-GR" altLang="en-US" sz="1600" smtClean="0">
                <a:solidFill>
                  <a:srgbClr val="0D0D0D"/>
                </a:solidFill>
              </a:rPr>
              <a:t>’</a:t>
            </a:r>
            <a:r>
              <a:rPr lang="el-GR" sz="1600" smtClean="0">
                <a:solidFill>
                  <a:srgbClr val="0D0D0D"/>
                </a:solidFill>
              </a:rPr>
              <a:t>s right to representation and legal assistance is not restricted or impeded, in particular when lawyers</a:t>
            </a:r>
            <a:r>
              <a:rPr lang="el-GR" altLang="en-US" sz="1600" smtClean="0">
                <a:solidFill>
                  <a:srgbClr val="0D0D0D"/>
                </a:solidFill>
              </a:rPr>
              <a:t>’</a:t>
            </a:r>
            <a:r>
              <a:rPr lang="el-GR" sz="1600" smtClean="0">
                <a:solidFill>
                  <a:srgbClr val="0D0D0D"/>
                </a:solidFill>
              </a:rPr>
              <a:t> and counsellors</a:t>
            </a:r>
            <a:r>
              <a:rPr lang="el-GR" altLang="en-US" sz="1600" smtClean="0">
                <a:solidFill>
                  <a:srgbClr val="0D0D0D"/>
                </a:solidFill>
              </a:rPr>
              <a:t>’</a:t>
            </a:r>
            <a:r>
              <a:rPr lang="el-GR" sz="1600" smtClean="0">
                <a:solidFill>
                  <a:srgbClr val="0D0D0D"/>
                </a:solidFill>
              </a:rPr>
              <a:t> access is excessively restricted or rendered impossible.</a:t>
            </a:r>
          </a:p>
          <a:p>
            <a:pPr marL="180975" indent="-180975" algn="just" eaLnBrk="1" hangingPunct="1">
              <a:buFont typeface="Arial" pitchFamily="34" charset="0"/>
              <a:buNone/>
            </a:pPr>
            <a:endParaRPr lang="fr-FR" sz="1600" smtClean="0">
              <a:solidFill>
                <a:srgbClr val="0D0D0D"/>
              </a:solidFill>
            </a:endParaRPr>
          </a:p>
          <a:p>
            <a:pPr marL="180975" indent="-180975" algn="just" eaLnBrk="1" hangingPunct="1">
              <a:buFont typeface="Arial" pitchFamily="34" charset="0"/>
              <a:buNone/>
            </a:pPr>
            <a:r>
              <a:rPr lang="en-US" sz="1600" smtClean="0">
                <a:solidFill>
                  <a:srgbClr val="0D0D0D"/>
                </a:solidFill>
              </a:rPr>
              <a:t>d) </a:t>
            </a:r>
            <a:r>
              <a:rPr lang="el-GR" sz="1600" smtClean="0">
                <a:solidFill>
                  <a:srgbClr val="0D0D0D"/>
                </a:solidFill>
              </a:rPr>
              <a:t>Lawyers or other counsellors have the right to provide legal assistance to the applicant at all stages</a:t>
            </a:r>
            <a:r>
              <a:rPr lang="en-US" sz="1600" smtClean="0">
                <a:solidFill>
                  <a:srgbClr val="0D0D0D"/>
                </a:solidFill>
              </a:rPr>
              <a:t> </a:t>
            </a:r>
            <a:r>
              <a:rPr lang="el-GR" sz="1600" smtClean="0">
                <a:solidFill>
                  <a:srgbClr val="0D0D0D"/>
                </a:solidFill>
              </a:rPr>
              <a:t>of the procedure. Applicants are entitled to attend the personal interview with their lawyer who represents them or the counsellor who provides them with assistance. The absence of a lawyer or other counsellor shall not prevent the conduct of the personal interview, as long as this absence is not considered an important reason to suspend.</a:t>
            </a:r>
          </a:p>
        </p:txBody>
      </p:sp>
      <p:pic>
        <p:nvPicPr>
          <p:cNvPr id="74754"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001713"/>
            <a:ext cx="6543675" cy="549275"/>
          </a:xfrm>
        </p:spPr>
        <p:txBody>
          <a:bodyPr rtlCol="0">
            <a:noAutofit/>
          </a:bodyPr>
          <a:lstStyle/>
          <a:p>
            <a:pPr algn="l" eaLnBrk="1" fontAlgn="auto" hangingPunct="1">
              <a:spcAft>
                <a:spcPts val="0"/>
              </a:spcAft>
              <a:defRPr/>
            </a:pPr>
            <a:r>
              <a:rPr lang="en-US" sz="1600" b="1" dirty="0" smtClean="0">
                <a:solidFill>
                  <a:srgbClr val="0070C0"/>
                </a:solidFill>
                <a:latin typeface="+mn-lt"/>
                <a:ea typeface="+mn-ea"/>
                <a:cs typeface="+mn-cs"/>
              </a:rPr>
              <a:t>7. </a:t>
            </a:r>
            <a:r>
              <a:rPr lang="el-GR" sz="1600" b="1" dirty="0" smtClean="0">
                <a:solidFill>
                  <a:srgbClr val="0070C0"/>
                </a:solidFill>
                <a:latin typeface="+mn-lt"/>
                <a:ea typeface="+mn-ea"/>
                <a:cs typeface="+mn-cs"/>
              </a:rPr>
              <a:t>Personal </a:t>
            </a:r>
            <a:r>
              <a:rPr lang="el-GR" sz="1600" b="1" dirty="0">
                <a:solidFill>
                  <a:srgbClr val="0070C0"/>
                </a:solidFill>
                <a:latin typeface="+mn-lt"/>
                <a:ea typeface="+mn-ea"/>
                <a:cs typeface="+mn-cs"/>
              </a:rPr>
              <a:t>interview (art. 52</a:t>
            </a:r>
            <a:r>
              <a:rPr lang="el-GR" sz="1600" b="1" dirty="0" smtClean="0">
                <a:solidFill>
                  <a:srgbClr val="0070C0"/>
                </a:solidFill>
                <a:latin typeface="+mn-lt"/>
                <a:ea typeface="+mn-ea"/>
                <a:cs typeface="+mn-cs"/>
              </a:rPr>
              <a:t>)</a:t>
            </a:r>
            <a:endParaRPr lang="en-US" sz="1600" b="1" dirty="0">
              <a:solidFill>
                <a:srgbClr val="0070C0"/>
              </a:solidFill>
              <a:latin typeface="+mn-lt"/>
              <a:ea typeface="+mn-ea"/>
              <a:cs typeface="+mn-cs"/>
            </a:endParaRPr>
          </a:p>
        </p:txBody>
      </p:sp>
      <p:sp>
        <p:nvSpPr>
          <p:cNvPr id="3" name="Content Placeholder 2"/>
          <p:cNvSpPr>
            <a:spLocks noGrp="1"/>
          </p:cNvSpPr>
          <p:nvPr>
            <p:ph idx="1"/>
          </p:nvPr>
        </p:nvSpPr>
        <p:spPr>
          <a:xfrm>
            <a:off x="250825" y="1381125"/>
            <a:ext cx="7893050" cy="4135438"/>
          </a:xfrm>
        </p:spPr>
        <p:txBody>
          <a:bodyPr>
            <a:normAutofit/>
          </a:bodyPr>
          <a:lstStyle/>
          <a:p>
            <a:pPr marL="361950" indent="-361950" algn="just" eaLnBrk="1" hangingPunct="1">
              <a:buFont typeface="Calibri" pitchFamily="34" charset="0"/>
              <a:buAutoNum type="alphaLcParenR"/>
            </a:pPr>
            <a:r>
              <a:rPr lang="el-GR" sz="1600" smtClean="0">
                <a:solidFill>
                  <a:srgbClr val="0D0D0D"/>
                </a:solidFill>
              </a:rPr>
              <a:t>The interview shall be conducted with the assistance of an interpreter</a:t>
            </a:r>
            <a:r>
              <a:rPr lang="fr-FR" sz="1600" smtClean="0">
                <a:solidFill>
                  <a:srgbClr val="0D0D0D"/>
                </a:solidFill>
              </a:rPr>
              <a:t>.</a:t>
            </a:r>
            <a:endParaRPr lang="el-GR" sz="1600" smtClean="0">
              <a:solidFill>
                <a:srgbClr val="0D0D0D"/>
              </a:solidFill>
            </a:endParaRPr>
          </a:p>
          <a:p>
            <a:pPr marL="361950" indent="-361950" algn="just" eaLnBrk="1" hangingPunct="1">
              <a:buFont typeface="Calibri" pitchFamily="34" charset="0"/>
              <a:buAutoNum type="alphaLcParenR"/>
            </a:pPr>
            <a:r>
              <a:rPr lang="el-GR" sz="1600" smtClean="0">
                <a:solidFill>
                  <a:srgbClr val="0D0D0D"/>
                </a:solidFill>
              </a:rPr>
              <a:t>Before the interview, the applicant is given a reasonable amount of time in order to sufficiently prepare and to consult a legal or other counsellor (3-7 days)</a:t>
            </a:r>
            <a:r>
              <a:rPr lang="fr-FR" sz="1600" smtClean="0">
                <a:solidFill>
                  <a:srgbClr val="0D0D0D"/>
                </a:solidFill>
              </a:rPr>
              <a:t>.</a:t>
            </a:r>
            <a:endParaRPr lang="el-GR" sz="1600" smtClean="0">
              <a:solidFill>
                <a:srgbClr val="0D0D0D"/>
              </a:solidFill>
            </a:endParaRPr>
          </a:p>
          <a:p>
            <a:pPr marL="361950" indent="-361950" algn="just" eaLnBrk="1" hangingPunct="1">
              <a:buFont typeface="Calibri" pitchFamily="34" charset="0"/>
              <a:buAutoNum type="alphaLcParenR"/>
            </a:pPr>
            <a:r>
              <a:rPr lang="el-GR" sz="1600" smtClean="0">
                <a:solidFill>
                  <a:srgbClr val="0D0D0D"/>
                </a:solidFill>
              </a:rPr>
              <a:t>Each case-handler must be sufficiently qualified to take into account the personal or general circumstances regarding the application, including the applicant</a:t>
            </a:r>
            <a:r>
              <a:rPr lang="el-GR" altLang="en-US" sz="1600" smtClean="0">
                <a:solidFill>
                  <a:srgbClr val="0D0D0D"/>
                </a:solidFill>
              </a:rPr>
              <a:t>’</a:t>
            </a:r>
            <a:r>
              <a:rPr lang="el-GR" sz="1600" smtClean="0">
                <a:solidFill>
                  <a:srgbClr val="0D0D0D"/>
                </a:solidFill>
              </a:rPr>
              <a:t>s cultural origin. In particular, case- handler shall be trained</a:t>
            </a:r>
            <a:r>
              <a:rPr lang="fr-FR" sz="1600" smtClean="0">
                <a:solidFill>
                  <a:srgbClr val="0D0D0D"/>
                </a:solidFill>
              </a:rPr>
              <a:t> </a:t>
            </a:r>
            <a:r>
              <a:rPr lang="el-GR" sz="1600" smtClean="0">
                <a:solidFill>
                  <a:srgbClr val="0D0D0D"/>
                </a:solidFill>
              </a:rPr>
              <a:t>especially concerning the special needs of women, children and victims of violence and torture.</a:t>
            </a:r>
          </a:p>
          <a:p>
            <a:pPr marL="361950" indent="-361950" algn="just" eaLnBrk="1" hangingPunct="1">
              <a:buFont typeface="Calibri" pitchFamily="34" charset="0"/>
              <a:buAutoNum type="alphaLcParenR"/>
            </a:pPr>
            <a:r>
              <a:rPr lang="el-GR" sz="1600" smtClean="0">
                <a:solidFill>
                  <a:srgbClr val="0D0D0D"/>
                </a:solidFill>
              </a:rPr>
              <a:t>The interview shall be conducted with the assistance of an interpreter. The selected interpreter must be able to ensure appropriate communication in a language understood by the applicant.</a:t>
            </a:r>
          </a:p>
          <a:p>
            <a:pPr marL="361950" indent="-361950" algn="just" eaLnBrk="1" hangingPunct="1">
              <a:buFont typeface="Calibri" pitchFamily="34" charset="0"/>
              <a:buAutoNum type="alphaLcParenR"/>
            </a:pPr>
            <a:r>
              <a:rPr lang="el-GR" sz="1600" smtClean="0">
                <a:solidFill>
                  <a:srgbClr val="0D0D0D"/>
                </a:solidFill>
              </a:rPr>
              <a:t>When the interview concerns a female applicant, special attention is taken so that the interview is conducted by a specialised female case handler, in the presence of a woman interpreter, if so requested.</a:t>
            </a:r>
          </a:p>
          <a:p>
            <a:pPr marL="361950" indent="-361950" eaLnBrk="1" hangingPunct="1">
              <a:lnSpc>
                <a:spcPct val="120000"/>
              </a:lnSpc>
              <a:buFont typeface="Arial" pitchFamily="34" charset="0"/>
              <a:buNone/>
            </a:pPr>
            <a:endParaRPr lang="en-US" sz="1600" smtClean="0"/>
          </a:p>
        </p:txBody>
      </p:sp>
      <p:pic>
        <p:nvPicPr>
          <p:cNvPr id="75779"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463" y="1228725"/>
            <a:ext cx="8123237" cy="3505200"/>
          </a:xfrm>
        </p:spPr>
        <p:txBody>
          <a:bodyPr>
            <a:normAutofit/>
          </a:bodyPr>
          <a:lstStyle/>
          <a:p>
            <a:pPr marL="266700" indent="-266700" algn="just" eaLnBrk="1" hangingPunct="1">
              <a:buFont typeface="Arial" pitchFamily="34" charset="0"/>
              <a:buNone/>
            </a:pPr>
            <a:r>
              <a:rPr lang="el-GR" sz="1600" smtClean="0">
                <a:solidFill>
                  <a:srgbClr val="0D0D0D"/>
                </a:solidFill>
              </a:rPr>
              <a:t>f) A separate personal interview shall be conducted for every adult family member. The personal interview shall take place under conditions, which ensure appropriate confidentiality.</a:t>
            </a:r>
          </a:p>
          <a:p>
            <a:pPr marL="266700" indent="-266700" algn="just" eaLnBrk="1" hangingPunct="1">
              <a:buFont typeface="Arial" pitchFamily="34" charset="0"/>
              <a:buNone/>
            </a:pPr>
            <a:r>
              <a:rPr lang="el-GR" sz="1600" smtClean="0">
                <a:solidFill>
                  <a:srgbClr val="0D0D0D"/>
                </a:solidFill>
              </a:rPr>
              <a:t>g) The interview shall be audio recorded while a report shall be drawn for every personal interview, which shall include the main claims of the applicant for international protection and all its essential elements. </a:t>
            </a:r>
          </a:p>
          <a:p>
            <a:pPr marL="266700" indent="-266700" algn="just" eaLnBrk="1" hangingPunct="1">
              <a:buFont typeface="Arial" pitchFamily="34" charset="0"/>
              <a:buNone/>
            </a:pPr>
            <a:r>
              <a:rPr lang="el-GR" sz="1600" smtClean="0">
                <a:solidFill>
                  <a:srgbClr val="0D0D0D"/>
                </a:solidFill>
              </a:rPr>
              <a:t>h) When an audio recording is not possible, the report shall include a full transcript of the interview.</a:t>
            </a:r>
          </a:p>
          <a:p>
            <a:pPr marL="266700" indent="-266700" algn="just" eaLnBrk="1" hangingPunct="1">
              <a:buFont typeface="Arial" pitchFamily="34" charset="0"/>
              <a:buNone/>
            </a:pPr>
            <a:r>
              <a:rPr lang="el-GR" sz="1600" smtClean="0">
                <a:solidFill>
                  <a:srgbClr val="0D0D0D"/>
                </a:solidFill>
              </a:rPr>
              <a:t>i) </a:t>
            </a:r>
            <a:r>
              <a:rPr lang="en-US" sz="1600" smtClean="0">
                <a:solidFill>
                  <a:srgbClr val="0D0D0D"/>
                </a:solidFill>
              </a:rPr>
              <a:t>  </a:t>
            </a:r>
            <a:r>
              <a:rPr lang="el-GR" sz="1600" smtClean="0">
                <a:solidFill>
                  <a:srgbClr val="0D0D0D"/>
                </a:solidFill>
              </a:rPr>
              <a:t>The applicant shall have the right to receive, at any time, copy of the transcript or the report drafted and the audio recording.</a:t>
            </a:r>
          </a:p>
          <a:p>
            <a:pPr marL="266700" indent="-266700" algn="just" eaLnBrk="1" hangingPunct="1">
              <a:buFont typeface="Arial" pitchFamily="34" charset="0"/>
              <a:buNone/>
            </a:pPr>
            <a:r>
              <a:rPr lang="el-GR" sz="1600" smtClean="0">
                <a:solidFill>
                  <a:srgbClr val="0D0D0D"/>
                </a:solidFill>
              </a:rPr>
              <a:t>j) </a:t>
            </a:r>
            <a:r>
              <a:rPr lang="en-US" sz="1600" smtClean="0">
                <a:solidFill>
                  <a:srgbClr val="0D0D0D"/>
                </a:solidFill>
              </a:rPr>
              <a:t>  </a:t>
            </a:r>
            <a:r>
              <a:rPr lang="el-GR" sz="1600" smtClean="0">
                <a:solidFill>
                  <a:srgbClr val="0D0D0D"/>
                </a:solidFill>
              </a:rPr>
              <a:t>The above-mentioned guarantees shall also apply during the procedure for the examination of appeals, as well as during any supplementary examination or</a:t>
            </a:r>
            <a:r>
              <a:rPr lang="fr-FR" sz="1600" smtClean="0">
                <a:solidFill>
                  <a:srgbClr val="0D0D0D"/>
                </a:solidFill>
              </a:rPr>
              <a:t> </a:t>
            </a:r>
            <a:r>
              <a:rPr lang="el-GR" sz="1600" smtClean="0">
                <a:solidFill>
                  <a:srgbClr val="0D0D0D"/>
                </a:solidFill>
              </a:rPr>
              <a:t>hearing.</a:t>
            </a:r>
          </a:p>
          <a:p>
            <a:pPr marL="266700" indent="-266700" algn="just" eaLnBrk="1" hangingPunct="1">
              <a:buFont typeface="Arial" pitchFamily="34" charset="0"/>
              <a:buNone/>
            </a:pPr>
            <a:r>
              <a:rPr lang="el-GR" sz="1600" smtClean="0">
                <a:solidFill>
                  <a:schemeClr val="bg2"/>
                </a:solidFill>
              </a:rPr>
              <a:t> </a:t>
            </a:r>
          </a:p>
          <a:p>
            <a:pPr marL="266700" indent="-266700" eaLnBrk="1" hangingPunct="1"/>
            <a:endParaRPr lang="en-US" sz="1600" smtClean="0"/>
          </a:p>
        </p:txBody>
      </p:sp>
      <p:pic>
        <p:nvPicPr>
          <p:cNvPr id="76802" name="4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314325" y="585788"/>
            <a:ext cx="8229600" cy="447675"/>
          </a:xfrm>
        </p:spPr>
        <p:txBody>
          <a:bodyPr/>
          <a:lstStyle/>
          <a:p>
            <a:pPr eaLnBrk="1" hangingPunct="1"/>
            <a:r>
              <a:rPr lang="en-US" sz="2000" b="1" smtClean="0">
                <a:solidFill>
                  <a:srgbClr val="0070C0"/>
                </a:solidFill>
              </a:rPr>
              <a:t>II. Special guarantees for unaccompanied minors (art. 45)</a:t>
            </a:r>
          </a:p>
        </p:txBody>
      </p:sp>
      <p:sp>
        <p:nvSpPr>
          <p:cNvPr id="3" name="Content Placeholder 2"/>
          <p:cNvSpPr>
            <a:spLocks noGrp="1"/>
          </p:cNvSpPr>
          <p:nvPr>
            <p:ph idx="1"/>
          </p:nvPr>
        </p:nvSpPr>
        <p:spPr>
          <a:xfrm>
            <a:off x="314325" y="1314450"/>
            <a:ext cx="8058150" cy="4886325"/>
          </a:xfrm>
        </p:spPr>
        <p:txBody>
          <a:bodyPr>
            <a:normAutofit/>
          </a:bodyPr>
          <a:lstStyle/>
          <a:p>
            <a:pPr algn="just" eaLnBrk="1" hangingPunct="1">
              <a:lnSpc>
                <a:spcPct val="90000"/>
              </a:lnSpc>
              <a:buFont typeface="Calibri" pitchFamily="34" charset="0"/>
              <a:buAutoNum type="alphaLcParenR"/>
            </a:pPr>
            <a:r>
              <a:rPr lang="el-GR" sz="1600" smtClean="0">
                <a:solidFill>
                  <a:srgbClr val="0D0D0D"/>
                </a:solidFill>
              </a:rPr>
              <a:t>When an unaccompanied minor applies for international protection, the competent authorities appoint a guardian in conformity with par. 1 of Article 19 of presidential decree 220/2007. </a:t>
            </a:r>
            <a:r>
              <a:rPr lang="fr-FR" sz="1600" smtClean="0">
                <a:solidFill>
                  <a:srgbClr val="0D0D0D"/>
                </a:solidFill>
              </a:rPr>
              <a:t> </a:t>
            </a:r>
            <a:r>
              <a:rPr lang="el-GR" sz="1600" smtClean="0">
                <a:solidFill>
                  <a:srgbClr val="0D0D0D"/>
                </a:solidFill>
              </a:rPr>
              <a:t>The guardian represents the minor, ensures that his/her rights are safeguarded during the asylum procedure and that he/she receives adequate legal assistance and representation before the competent authorities. </a:t>
            </a:r>
          </a:p>
          <a:p>
            <a:pPr algn="just" eaLnBrk="1" hangingPunct="1">
              <a:lnSpc>
                <a:spcPct val="90000"/>
              </a:lnSpc>
              <a:buFont typeface="Calibri" pitchFamily="34" charset="0"/>
              <a:buAutoNum type="alphaLcParenR"/>
            </a:pPr>
            <a:r>
              <a:rPr lang="el-GR" sz="1600" smtClean="0">
                <a:solidFill>
                  <a:srgbClr val="0D0D0D"/>
                </a:solidFill>
              </a:rPr>
              <a:t>The persons who conduct interviews with unaccompanied minors</a:t>
            </a:r>
            <a:r>
              <a:rPr lang="fr-FR" sz="1600" smtClean="0">
                <a:solidFill>
                  <a:srgbClr val="0D0D0D"/>
                </a:solidFill>
              </a:rPr>
              <a:t> </a:t>
            </a:r>
            <a:r>
              <a:rPr lang="el-GR" sz="1600" smtClean="0">
                <a:solidFill>
                  <a:srgbClr val="0D0D0D"/>
                </a:solidFill>
              </a:rPr>
              <a:t>and take relevant decisions shall have the necessary knowledge regarding</a:t>
            </a:r>
            <a:r>
              <a:rPr lang="fr-FR" sz="1600" smtClean="0">
                <a:solidFill>
                  <a:srgbClr val="0D0D0D"/>
                </a:solidFill>
              </a:rPr>
              <a:t> </a:t>
            </a:r>
            <a:r>
              <a:rPr lang="el-GR" sz="1600" smtClean="0">
                <a:solidFill>
                  <a:srgbClr val="0D0D0D"/>
                </a:solidFill>
              </a:rPr>
              <a:t>the special needs of the minors and must conduct the interview in such a</a:t>
            </a:r>
            <a:r>
              <a:rPr lang="fr-FR" sz="1600" smtClean="0">
                <a:solidFill>
                  <a:srgbClr val="0D0D0D"/>
                </a:solidFill>
              </a:rPr>
              <a:t> </a:t>
            </a:r>
            <a:r>
              <a:rPr lang="el-GR" sz="1600" smtClean="0">
                <a:solidFill>
                  <a:srgbClr val="0D0D0D"/>
                </a:solidFill>
              </a:rPr>
              <a:t>way as to make it fully understandable by the applicant, taking in particular</a:t>
            </a:r>
            <a:r>
              <a:rPr lang="fr-FR" sz="1600" smtClean="0">
                <a:solidFill>
                  <a:srgbClr val="0D0D0D"/>
                </a:solidFill>
              </a:rPr>
              <a:t> </a:t>
            </a:r>
            <a:r>
              <a:rPr lang="el-GR" sz="1600" smtClean="0">
                <a:solidFill>
                  <a:srgbClr val="0D0D0D"/>
                </a:solidFill>
              </a:rPr>
              <a:t>account of his/her age.</a:t>
            </a:r>
          </a:p>
          <a:p>
            <a:pPr algn="just" eaLnBrk="1" hangingPunct="1">
              <a:lnSpc>
                <a:spcPct val="90000"/>
              </a:lnSpc>
              <a:buFont typeface="Calibri" pitchFamily="34" charset="0"/>
              <a:buAutoNum type="alphaLcParenR"/>
            </a:pPr>
            <a:r>
              <a:rPr lang="el-GR" sz="1600" smtClean="0">
                <a:solidFill>
                  <a:srgbClr val="0D0D0D"/>
                </a:solidFill>
              </a:rPr>
              <a:t>If the guardian or the person exercising a particular guardianship act is a</a:t>
            </a:r>
            <a:r>
              <a:rPr lang="fr-FR" sz="1600" smtClean="0">
                <a:solidFill>
                  <a:srgbClr val="0D0D0D"/>
                </a:solidFill>
              </a:rPr>
              <a:t> </a:t>
            </a:r>
            <a:r>
              <a:rPr lang="el-GR" sz="1600" smtClean="0">
                <a:solidFill>
                  <a:srgbClr val="0D0D0D"/>
                </a:solidFill>
              </a:rPr>
              <a:t>lawyer, the applicant cannot be the beneficiary of free legal assistance.</a:t>
            </a:r>
            <a:endParaRPr lang="en-US" sz="1600" smtClean="0">
              <a:solidFill>
                <a:srgbClr val="0D0D0D"/>
              </a:solidFill>
            </a:endParaRPr>
          </a:p>
          <a:p>
            <a:pPr algn="just" eaLnBrk="1" hangingPunct="1">
              <a:lnSpc>
                <a:spcPct val="90000"/>
              </a:lnSpc>
              <a:buFont typeface="Calibri" pitchFamily="34" charset="0"/>
              <a:buAutoNum type="alphaLcParenR"/>
            </a:pPr>
            <a:r>
              <a:rPr lang="el-GR" sz="1600" smtClean="0">
                <a:solidFill>
                  <a:srgbClr val="0D0D0D"/>
                </a:solidFill>
              </a:rPr>
              <a:t>The competent Receiving Authorities may, when in doubt, refer unaccompanied minors for age determination examinations according to the provisions of the Joint Ministerial Decision 1982/16.2.2016. </a:t>
            </a:r>
          </a:p>
          <a:p>
            <a:pPr algn="just" eaLnBrk="1" hangingPunct="1">
              <a:lnSpc>
                <a:spcPct val="90000"/>
              </a:lnSpc>
              <a:buFont typeface="Calibri" pitchFamily="34" charset="0"/>
              <a:buAutoNum type="alphaLcParenR"/>
            </a:pPr>
            <a:r>
              <a:rPr lang="el-GR" sz="1600" smtClean="0">
                <a:solidFill>
                  <a:srgbClr val="0D0D0D"/>
                </a:solidFill>
              </a:rPr>
              <a:t>If after the age determination procedure</a:t>
            </a:r>
            <a:r>
              <a:rPr lang="fr-FR" sz="1600" smtClean="0">
                <a:solidFill>
                  <a:srgbClr val="0D0D0D"/>
                </a:solidFill>
              </a:rPr>
              <a:t> </a:t>
            </a:r>
            <a:r>
              <a:rPr lang="el-GR" sz="1600" smtClean="0">
                <a:solidFill>
                  <a:srgbClr val="0D0D0D"/>
                </a:solidFill>
              </a:rPr>
              <a:t>does not transpire with</a:t>
            </a:r>
            <a:r>
              <a:rPr lang="fr-FR" sz="1600" smtClean="0">
                <a:solidFill>
                  <a:srgbClr val="0D0D0D"/>
                </a:solidFill>
              </a:rPr>
              <a:t> </a:t>
            </a:r>
            <a:r>
              <a:rPr lang="el-GR" sz="1600" smtClean="0">
                <a:solidFill>
                  <a:srgbClr val="0D0D0D"/>
                </a:solidFill>
              </a:rPr>
              <a:t>certainty that the applicant is an adult, he/she shall be treated as a minor.</a:t>
            </a:r>
            <a:r>
              <a:rPr lang="fr-FR" sz="1600" smtClean="0">
                <a:solidFill>
                  <a:srgbClr val="0D0D0D"/>
                </a:solidFill>
              </a:rPr>
              <a:t> </a:t>
            </a:r>
          </a:p>
          <a:p>
            <a:pPr algn="just" eaLnBrk="1" hangingPunct="1">
              <a:lnSpc>
                <a:spcPct val="90000"/>
              </a:lnSpc>
              <a:buFont typeface="Calibri" pitchFamily="34" charset="0"/>
              <a:buAutoNum type="alphaLcParenR"/>
            </a:pPr>
            <a:r>
              <a:rPr lang="el-GR" sz="1600" smtClean="0">
                <a:solidFill>
                  <a:srgbClr val="0D0D0D"/>
                </a:solidFill>
              </a:rPr>
              <a:t>Applications for international protection of unaccompanied minors are</a:t>
            </a:r>
            <a:r>
              <a:rPr lang="fr-FR" sz="1600" smtClean="0">
                <a:solidFill>
                  <a:srgbClr val="0D0D0D"/>
                </a:solidFill>
              </a:rPr>
              <a:t> </a:t>
            </a:r>
            <a:r>
              <a:rPr lang="el-GR" sz="1600" smtClean="0">
                <a:solidFill>
                  <a:srgbClr val="0D0D0D"/>
                </a:solidFill>
              </a:rPr>
              <a:t>always examined under the regular procedure.</a:t>
            </a:r>
            <a:endParaRPr lang="fr-FR" sz="1600" smtClean="0">
              <a:solidFill>
                <a:srgbClr val="0D0D0D"/>
              </a:solidFill>
            </a:endParaRPr>
          </a:p>
          <a:p>
            <a:pPr algn="just" eaLnBrk="1" hangingPunct="1">
              <a:lnSpc>
                <a:spcPct val="90000"/>
              </a:lnSpc>
              <a:buFont typeface="Calibri" pitchFamily="34" charset="0"/>
              <a:buAutoNum type="alphaLcParenR"/>
            </a:pPr>
            <a:r>
              <a:rPr lang="el-GR" sz="1600" smtClean="0">
                <a:solidFill>
                  <a:srgbClr val="0D0D0D"/>
                </a:solidFill>
              </a:rPr>
              <a:t>Ensuring the child</a:t>
            </a:r>
            <a:r>
              <a:rPr lang="el-GR" altLang="en-US" sz="1600" smtClean="0">
                <a:solidFill>
                  <a:srgbClr val="0D0D0D"/>
                </a:solidFill>
              </a:rPr>
              <a:t>’</a:t>
            </a:r>
            <a:r>
              <a:rPr lang="el-GR" sz="1600" smtClean="0">
                <a:solidFill>
                  <a:srgbClr val="0D0D0D"/>
                </a:solidFill>
              </a:rPr>
              <a:t>s best interest is a primary obligation when</a:t>
            </a:r>
            <a:r>
              <a:rPr lang="fr-FR" sz="1600" smtClean="0">
                <a:solidFill>
                  <a:srgbClr val="0D0D0D"/>
                </a:solidFill>
              </a:rPr>
              <a:t> </a:t>
            </a:r>
            <a:r>
              <a:rPr lang="el-GR" sz="1600" smtClean="0">
                <a:solidFill>
                  <a:srgbClr val="0D0D0D"/>
                </a:solidFill>
              </a:rPr>
              <a:t>implementing the provisions of this article.</a:t>
            </a:r>
          </a:p>
          <a:p>
            <a:pPr algn="just" eaLnBrk="1" hangingPunct="1">
              <a:lnSpc>
                <a:spcPct val="80000"/>
              </a:lnSpc>
              <a:buFont typeface="Calibri" pitchFamily="34" charset="0"/>
              <a:buAutoNum type="alphaLcParenR"/>
            </a:pPr>
            <a:endParaRPr lang="el-GR" sz="1500" smtClean="0">
              <a:solidFill>
                <a:schemeClr val="bg2"/>
              </a:solidFill>
            </a:endParaRPr>
          </a:p>
          <a:p>
            <a:pPr eaLnBrk="1" hangingPunct="1">
              <a:buFont typeface="Calibri" pitchFamily="34" charset="0"/>
              <a:buAutoNum type="alphaLcParenR"/>
            </a:pPr>
            <a:endParaRPr lang="en-US" sz="1500" smtClean="0"/>
          </a:p>
        </p:txBody>
      </p:sp>
      <p:pic>
        <p:nvPicPr>
          <p:cNvPr id="77827"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457200" y="758825"/>
            <a:ext cx="8229600" cy="736600"/>
          </a:xfrm>
        </p:spPr>
        <p:txBody>
          <a:bodyPr/>
          <a:lstStyle/>
          <a:p>
            <a:pPr eaLnBrk="1" hangingPunct="1"/>
            <a:r>
              <a:rPr lang="en-US" sz="2000" b="1" smtClean="0">
                <a:solidFill>
                  <a:srgbClr val="0070C0"/>
                </a:solidFill>
              </a:rPr>
              <a:t>III. Special guarantees for victims of torture </a:t>
            </a:r>
            <a:r>
              <a:rPr lang="el-GR" sz="2000" b="1" smtClean="0">
                <a:solidFill>
                  <a:srgbClr val="0070C0"/>
                </a:solidFill>
              </a:rPr>
              <a:t>or other serious forms of </a:t>
            </a:r>
            <a:r>
              <a:rPr lang="fr-FR" sz="2000" b="1" smtClean="0">
                <a:solidFill>
                  <a:srgbClr val="0070C0"/>
                </a:solidFill>
              </a:rPr>
              <a:t>violence </a:t>
            </a:r>
            <a:r>
              <a:rPr lang="en-US" sz="2000" b="1" smtClean="0">
                <a:solidFill>
                  <a:srgbClr val="0070C0"/>
                </a:solidFill>
              </a:rPr>
              <a:t>(art. 50)</a:t>
            </a:r>
          </a:p>
        </p:txBody>
      </p:sp>
      <p:sp>
        <p:nvSpPr>
          <p:cNvPr id="3" name="Content Placeholder 2"/>
          <p:cNvSpPr>
            <a:spLocks noGrp="1"/>
          </p:cNvSpPr>
          <p:nvPr>
            <p:ph idx="1"/>
          </p:nvPr>
        </p:nvSpPr>
        <p:spPr>
          <a:xfrm>
            <a:off x="258763" y="1495425"/>
            <a:ext cx="8066087" cy="3352800"/>
          </a:xfrm>
        </p:spPr>
        <p:txBody>
          <a:bodyPr>
            <a:normAutofit/>
          </a:bodyPr>
          <a:lstStyle/>
          <a:p>
            <a:pPr algn="just" eaLnBrk="1" hangingPunct="1">
              <a:buFont typeface="Calibri" pitchFamily="34" charset="0"/>
              <a:buAutoNum type="alphaLcParenR"/>
            </a:pPr>
            <a:endParaRPr lang="fr-FR" sz="1600" smtClean="0">
              <a:solidFill>
                <a:schemeClr val="bg2"/>
              </a:solidFill>
            </a:endParaRPr>
          </a:p>
          <a:p>
            <a:pPr algn="just" eaLnBrk="1" hangingPunct="1">
              <a:buFont typeface="Calibri" pitchFamily="34" charset="0"/>
              <a:buAutoNum type="alphaLcParenR"/>
            </a:pPr>
            <a:r>
              <a:rPr lang="el-GR" sz="1600" smtClean="0">
                <a:solidFill>
                  <a:srgbClr val="0D0D0D"/>
                </a:solidFill>
              </a:rPr>
              <a:t>The Receiving Authorities shall assess within a reasonable period of time after an application for international protection is made, or at any point of the procedure the relevant need arises, whether the applicant is in need of special procedural guarantees, especially when there are indications or claims that he/she is a victim of torture, rape or other serious forms of psychological, physical or sexual violence. </a:t>
            </a:r>
            <a:endParaRPr lang="fr-FR" sz="1600" smtClean="0">
              <a:solidFill>
                <a:srgbClr val="0D0D0D"/>
              </a:solidFill>
            </a:endParaRPr>
          </a:p>
          <a:p>
            <a:pPr algn="just" eaLnBrk="1" hangingPunct="1">
              <a:buFont typeface="Calibri" pitchFamily="34" charset="0"/>
              <a:buAutoNum type="alphaLcParenR"/>
            </a:pPr>
            <a:r>
              <a:rPr lang="el-GR" sz="1600" smtClean="0">
                <a:solidFill>
                  <a:srgbClr val="0D0D0D"/>
                </a:solidFill>
              </a:rPr>
              <a:t>When it is assessed that applicants have been identified as in need of special procedural guarantees, they are provided with adequate support in order to allow them to benefit from the rights and comply with the obligations of this part throughout the duration of the procedure.</a:t>
            </a:r>
            <a:endParaRPr lang="fr-FR" sz="1600" smtClean="0">
              <a:solidFill>
                <a:srgbClr val="0D0D0D"/>
              </a:solidFill>
            </a:endParaRPr>
          </a:p>
          <a:p>
            <a:pPr algn="just" eaLnBrk="1" hangingPunct="1">
              <a:buFont typeface="Calibri" pitchFamily="34" charset="0"/>
              <a:buAutoNum type="alphaLcParenR"/>
            </a:pPr>
            <a:r>
              <a:rPr lang="el-GR" sz="1600" smtClean="0">
                <a:solidFill>
                  <a:srgbClr val="0D0D0D"/>
                </a:solidFill>
              </a:rPr>
              <a:t>Applications for international protection from persons in need of special procedural guarantees shall always be examined under the regular procedure.</a:t>
            </a:r>
          </a:p>
          <a:p>
            <a:pPr eaLnBrk="1" hangingPunct="1">
              <a:buFont typeface="Calibri" pitchFamily="34" charset="0"/>
              <a:buAutoNum type="alphaLcParenR"/>
            </a:pPr>
            <a:endParaRPr lang="en-US" sz="1600" smtClean="0"/>
          </a:p>
        </p:txBody>
      </p:sp>
      <p:pic>
        <p:nvPicPr>
          <p:cNvPr id="78851"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152400" y="566738"/>
            <a:ext cx="8229600" cy="542925"/>
          </a:xfrm>
        </p:spPr>
        <p:txBody>
          <a:bodyPr/>
          <a:lstStyle/>
          <a:p>
            <a:pPr eaLnBrk="1" hangingPunct="1"/>
            <a:r>
              <a:rPr lang="en-US" sz="2000" b="1" smtClean="0">
                <a:solidFill>
                  <a:srgbClr val="0070C0"/>
                </a:solidFill>
              </a:rPr>
              <a:t>IV. Attention: </a:t>
            </a:r>
            <a:r>
              <a:rPr lang="el-GR" sz="2000" b="1" smtClean="0">
                <a:solidFill>
                  <a:srgbClr val="0070C0"/>
                </a:solidFill>
              </a:rPr>
              <a:t>Withdrawal of application</a:t>
            </a:r>
            <a:r>
              <a:rPr lang="fr-FR" sz="2000" b="1" smtClean="0">
                <a:solidFill>
                  <a:srgbClr val="0070C0"/>
                </a:solidFill>
              </a:rPr>
              <a:t>s</a:t>
            </a:r>
            <a:r>
              <a:rPr lang="el-GR" sz="2000" b="1" smtClean="0">
                <a:solidFill>
                  <a:srgbClr val="0070C0"/>
                </a:solidFill>
              </a:rPr>
              <a:t> (art. 47)</a:t>
            </a:r>
            <a:r>
              <a:rPr lang="el-GR" sz="3200" smtClean="0">
                <a:solidFill>
                  <a:schemeClr val="bg2"/>
                </a:solidFill>
              </a:rPr>
              <a:t/>
            </a:r>
            <a:br>
              <a:rPr lang="el-GR" sz="3200" smtClean="0">
                <a:solidFill>
                  <a:schemeClr val="bg2"/>
                </a:solidFill>
              </a:rPr>
            </a:br>
            <a:endParaRPr lang="en-US" sz="3200" smtClean="0">
              <a:solidFill>
                <a:schemeClr val="bg2"/>
              </a:solidFill>
            </a:endParaRPr>
          </a:p>
        </p:txBody>
      </p:sp>
      <p:sp>
        <p:nvSpPr>
          <p:cNvPr id="4" name="3 - TextBox"/>
          <p:cNvSpPr txBox="1"/>
          <p:nvPr/>
        </p:nvSpPr>
        <p:spPr>
          <a:xfrm>
            <a:off x="152400" y="1449388"/>
            <a:ext cx="8048625" cy="3540125"/>
          </a:xfrm>
          <a:prstGeom prst="rect">
            <a:avLst/>
          </a:prstGeom>
          <a:noFill/>
        </p:spPr>
        <p:txBody>
          <a:bodyPr>
            <a:spAutoFit/>
          </a:bodyPr>
          <a:lstStyle/>
          <a:p>
            <a:pPr marL="342900" indent="-342900" algn="just" fontAlgn="auto">
              <a:spcBef>
                <a:spcPts val="0"/>
              </a:spcBef>
              <a:spcAft>
                <a:spcPts val="0"/>
              </a:spcAft>
              <a:buFontTx/>
              <a:buAutoNum type="arabicPeriod"/>
              <a:defRPr/>
            </a:pPr>
            <a:r>
              <a:rPr lang="fr-FR" sz="1600" b="1" dirty="0">
                <a:solidFill>
                  <a:schemeClr val="accent2">
                    <a:lumMod val="50000"/>
                  </a:schemeClr>
                </a:solidFill>
                <a:latin typeface="+mn-lt"/>
                <a:ea typeface="+mn-ea"/>
              </a:rPr>
              <a:t>Explicit </a:t>
            </a:r>
            <a:r>
              <a:rPr lang="fr-FR" sz="1600" b="1" dirty="0" err="1">
                <a:solidFill>
                  <a:schemeClr val="accent2">
                    <a:lumMod val="50000"/>
                  </a:schemeClr>
                </a:solidFill>
                <a:latin typeface="+mn-lt"/>
                <a:ea typeface="+mn-ea"/>
              </a:rPr>
              <a:t>withdrawal</a:t>
            </a:r>
            <a:endParaRPr lang="fr-FR" sz="1600" b="1" dirty="0">
              <a:solidFill>
                <a:schemeClr val="accent2">
                  <a:lumMod val="50000"/>
                </a:schemeClr>
              </a:solidFill>
              <a:latin typeface="+mn-lt"/>
              <a:ea typeface="+mn-ea"/>
            </a:endParaRPr>
          </a:p>
          <a:p>
            <a:pPr marL="342900" indent="-342900" algn="just" fontAlgn="auto">
              <a:spcBef>
                <a:spcPts val="0"/>
              </a:spcBef>
              <a:spcAft>
                <a:spcPts val="0"/>
              </a:spcAft>
              <a:buFontTx/>
              <a:buAutoNum type="arabicPeriod"/>
              <a:defRPr/>
            </a:pPr>
            <a:endParaRPr lang="fr-FR" sz="1600" b="1" dirty="0">
              <a:solidFill>
                <a:schemeClr val="bg2"/>
              </a:solidFill>
              <a:latin typeface="+mn-lt"/>
              <a:ea typeface="+mn-ea"/>
            </a:endParaRPr>
          </a:p>
          <a:p>
            <a:pPr algn="just" fontAlgn="auto">
              <a:spcBef>
                <a:spcPts val="0"/>
              </a:spcBef>
              <a:spcAft>
                <a:spcPts val="0"/>
              </a:spcAft>
              <a:defRPr/>
            </a:pPr>
            <a:r>
              <a:rPr lang="el-GR" sz="1600" dirty="0" err="1">
                <a:solidFill>
                  <a:schemeClr val="tx1">
                    <a:lumMod val="95000"/>
                    <a:lumOff val="5000"/>
                  </a:schemeClr>
                </a:solidFill>
                <a:latin typeface="+mn-lt"/>
                <a:ea typeface="+mn-ea"/>
              </a:rPr>
              <a:t>When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applicants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withdraw</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their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application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throughout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duration</a:t>
            </a:r>
            <a:r>
              <a:rPr lang="fr-F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procedure</a:t>
            </a:r>
            <a:r>
              <a:rPr lang="el-GR" sz="1600" dirty="0">
                <a:solidFill>
                  <a:schemeClr val="tx1">
                    <a:lumMod val="95000"/>
                    <a:lumOff val="5000"/>
                  </a:schemeClr>
                </a:solidFill>
                <a:latin typeface="+mn-lt"/>
                <a:ea typeface="+mn-ea"/>
              </a:rPr>
              <a:t>:</a:t>
            </a:r>
            <a:endParaRPr lang="en-US" sz="1600" dirty="0">
              <a:solidFill>
                <a:schemeClr val="tx1">
                  <a:lumMod val="95000"/>
                  <a:lumOff val="5000"/>
                </a:schemeClr>
              </a:solidFill>
              <a:latin typeface="+mn-lt"/>
              <a:ea typeface="+mn-ea"/>
            </a:endParaRPr>
          </a:p>
          <a:p>
            <a:pPr algn="just" fontAlgn="auto">
              <a:spcBef>
                <a:spcPts val="0"/>
              </a:spcBef>
              <a:spcAft>
                <a:spcPts val="0"/>
              </a:spcAft>
              <a:defRPr/>
            </a:pPr>
            <a:endParaRPr lang="el-GR" sz="1600" dirty="0">
              <a:solidFill>
                <a:schemeClr val="tx1">
                  <a:lumMod val="95000"/>
                  <a:lumOff val="5000"/>
                </a:schemeClr>
              </a:solidFill>
              <a:latin typeface="+mn-lt"/>
              <a:ea typeface="+mn-ea"/>
            </a:endParaRPr>
          </a:p>
          <a:p>
            <a:pPr marL="266700" indent="-266700" algn="just" fontAlgn="auto">
              <a:spcBef>
                <a:spcPts val="0"/>
              </a:spcBef>
              <a:spcAft>
                <a:spcPts val="0"/>
              </a:spcAft>
              <a:buFontTx/>
              <a:buBlip>
                <a:blip r:embed="rId2"/>
              </a:buBlip>
              <a:defRPr/>
            </a:pPr>
            <a:r>
              <a:rPr lang="el-GR" sz="1600" dirty="0" err="1">
                <a:solidFill>
                  <a:schemeClr val="tx1">
                    <a:lumMod val="95000"/>
                    <a:lumOff val="5000"/>
                  </a:schemeClr>
                </a:solidFill>
                <a:latin typeface="+mn-lt"/>
                <a:ea typeface="+mn-ea"/>
              </a:rPr>
              <a:t>they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submit</a:t>
            </a:r>
            <a:r>
              <a:rPr lang="el-GR" sz="1600" dirty="0">
                <a:solidFill>
                  <a:schemeClr val="tx1">
                    <a:lumMod val="95000"/>
                    <a:lumOff val="5000"/>
                  </a:schemeClr>
                </a:solidFill>
                <a:latin typeface="+mn-lt"/>
                <a:ea typeface="+mn-ea"/>
              </a:rPr>
              <a:t> a </a:t>
            </a:r>
            <a:r>
              <a:rPr lang="el-GR" sz="1600" dirty="0" err="1">
                <a:solidFill>
                  <a:schemeClr val="tx1">
                    <a:lumMod val="95000"/>
                    <a:lumOff val="5000"/>
                  </a:schemeClr>
                </a:solidFill>
                <a:latin typeface="+mn-lt"/>
                <a:ea typeface="+mn-ea"/>
              </a:rPr>
              <a:t>written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statement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before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competent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Receiving</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Authorities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and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hand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over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their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Card</a:t>
            </a:r>
            <a:r>
              <a:rPr lang="el-GR" sz="1600" dirty="0">
                <a:solidFill>
                  <a:schemeClr val="tx1">
                    <a:lumMod val="95000"/>
                    <a:lumOff val="5000"/>
                  </a:schemeClr>
                </a:solidFill>
                <a:latin typeface="+mn-lt"/>
                <a:ea typeface="+mn-ea"/>
              </a:rPr>
              <a:t> </a:t>
            </a:r>
          </a:p>
          <a:p>
            <a:pPr marL="266700" indent="-266700" algn="just" fontAlgn="auto">
              <a:spcBef>
                <a:spcPts val="0"/>
              </a:spcBef>
              <a:spcAft>
                <a:spcPts val="0"/>
              </a:spcAft>
              <a:buFontTx/>
              <a:buBlip>
                <a:blip r:embed="rId2"/>
              </a:buBlip>
              <a:defRPr/>
            </a:pPr>
            <a:r>
              <a:rPr lang="el-GR" sz="1600" dirty="0">
                <a:solidFill>
                  <a:schemeClr val="tx1">
                    <a:lumMod val="95000"/>
                    <a:lumOff val="5000"/>
                  </a:schemeClr>
                </a:solidFill>
                <a:latin typeface="+mn-lt"/>
                <a:ea typeface="+mn-ea"/>
              </a:rPr>
              <a:t>a </a:t>
            </a:r>
            <a:r>
              <a:rPr lang="el-GR" sz="1600" dirty="0" err="1">
                <a:solidFill>
                  <a:schemeClr val="tx1">
                    <a:lumMod val="95000"/>
                    <a:lumOff val="5000"/>
                  </a:schemeClr>
                </a:solidFill>
                <a:latin typeface="+mn-lt"/>
                <a:ea typeface="+mn-ea"/>
              </a:rPr>
              <a:t>relevant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record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drafted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presence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interpreter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who</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confirms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by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signature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its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content</a:t>
            </a:r>
            <a:endParaRPr lang="el-GR" sz="1600" dirty="0">
              <a:solidFill>
                <a:schemeClr val="tx1">
                  <a:lumMod val="95000"/>
                  <a:lumOff val="5000"/>
                </a:schemeClr>
              </a:solidFill>
              <a:latin typeface="+mn-lt"/>
              <a:ea typeface="+mn-ea"/>
            </a:endParaRPr>
          </a:p>
          <a:p>
            <a:pPr marL="266700" indent="-266700" algn="just" fontAlgn="auto">
              <a:spcBef>
                <a:spcPts val="0"/>
              </a:spcBef>
              <a:spcAft>
                <a:spcPts val="0"/>
              </a:spcAft>
              <a:buFontTx/>
              <a:buBlip>
                <a:blip r:embed="rId2"/>
              </a:buBlip>
              <a:defRPr/>
            </a:pP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applicants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are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informed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consequences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withdrawal</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and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fact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that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have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to</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leave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country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are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not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holding</a:t>
            </a:r>
            <a:r>
              <a:rPr lang="el-GR" sz="1600" dirty="0">
                <a:solidFill>
                  <a:schemeClr val="tx1">
                    <a:lumMod val="95000"/>
                    <a:lumOff val="5000"/>
                  </a:schemeClr>
                </a:solidFill>
                <a:latin typeface="+mn-lt"/>
                <a:ea typeface="+mn-ea"/>
              </a:rPr>
              <a:t> a </a:t>
            </a:r>
            <a:r>
              <a:rPr lang="el-GR" sz="1600" dirty="0" err="1">
                <a:solidFill>
                  <a:schemeClr val="tx1">
                    <a:lumMod val="95000"/>
                    <a:lumOff val="5000"/>
                  </a:schemeClr>
                </a:solidFill>
                <a:latin typeface="+mn-lt"/>
                <a:ea typeface="+mn-ea"/>
              </a:rPr>
              <a:t>residence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permit</a:t>
            </a:r>
            <a:r>
              <a:rPr lang="el-GR" sz="1600" dirty="0">
                <a:solidFill>
                  <a:schemeClr val="tx1">
                    <a:lumMod val="95000"/>
                    <a:lumOff val="5000"/>
                  </a:schemeClr>
                </a:solidFill>
                <a:latin typeface="+mn-lt"/>
                <a:ea typeface="+mn-ea"/>
              </a:rPr>
              <a:t>.</a:t>
            </a:r>
          </a:p>
          <a:p>
            <a:pPr algn="just" fontAlgn="auto">
              <a:spcBef>
                <a:spcPts val="0"/>
              </a:spcBef>
              <a:spcAft>
                <a:spcPts val="0"/>
              </a:spcAft>
              <a:defRPr/>
            </a:pPr>
            <a:endParaRPr lang="en-US" sz="1600" dirty="0">
              <a:solidFill>
                <a:schemeClr val="tx1">
                  <a:lumMod val="95000"/>
                  <a:lumOff val="5000"/>
                </a:schemeClr>
              </a:solidFill>
              <a:latin typeface="+mn-lt"/>
              <a:ea typeface="+mn-ea"/>
            </a:endParaRPr>
          </a:p>
          <a:p>
            <a:pPr algn="just" fontAlgn="auto">
              <a:spcBef>
                <a:spcPts val="0"/>
              </a:spcBef>
              <a:spcAft>
                <a:spcPts val="0"/>
              </a:spcAft>
              <a:defRPr/>
            </a:pP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same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procedure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applies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when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applicants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who</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have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only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had</a:t>
            </a:r>
            <a:r>
              <a:rPr lang="el-GR" sz="1600" dirty="0">
                <a:solidFill>
                  <a:schemeClr val="tx1">
                    <a:lumMod val="95000"/>
                    <a:lumOff val="5000"/>
                  </a:schemeClr>
                </a:solidFill>
                <a:latin typeface="+mn-lt"/>
                <a:ea typeface="+mn-ea"/>
              </a:rPr>
              <a:t> a </a:t>
            </a:r>
            <a:r>
              <a:rPr lang="el-GR" sz="1600" dirty="0" err="1">
                <a:solidFill>
                  <a:schemeClr val="tx1">
                    <a:lumMod val="95000"/>
                    <a:lumOff val="5000"/>
                  </a:schemeClr>
                </a:solidFill>
                <a:latin typeface="+mn-lt"/>
                <a:ea typeface="+mn-ea"/>
              </a:rPr>
              <a:t>simple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registration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declare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that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do</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not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wish</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to</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have</a:t>
            </a:r>
            <a:r>
              <a:rPr lang="el-GR" sz="1600" dirty="0">
                <a:solidFill>
                  <a:schemeClr val="tx1">
                    <a:lumMod val="95000"/>
                    <a:lumOff val="5000"/>
                  </a:schemeClr>
                </a:solidFill>
                <a:latin typeface="+mn-lt"/>
                <a:ea typeface="+mn-ea"/>
              </a:rPr>
              <a:t> a </a:t>
            </a:r>
            <a:r>
              <a:rPr lang="el-GR" sz="1600" dirty="0" err="1">
                <a:solidFill>
                  <a:schemeClr val="tx1">
                    <a:lumMod val="95000"/>
                    <a:lumOff val="5000"/>
                  </a:schemeClr>
                </a:solidFill>
                <a:latin typeface="+mn-lt"/>
                <a:ea typeface="+mn-ea"/>
              </a:rPr>
              <a:t>full</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registration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their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application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for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international</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protection</a:t>
            </a:r>
            <a:r>
              <a:rPr lang="el-GR" sz="1600" dirty="0">
                <a:solidFill>
                  <a:schemeClr val="tx1">
                    <a:lumMod val="95000"/>
                    <a:lumOff val="5000"/>
                  </a:schemeClr>
                </a:solidFill>
                <a:latin typeface="+mn-lt"/>
                <a:ea typeface="+mn-ea"/>
              </a:rPr>
              <a:t>.</a:t>
            </a:r>
          </a:p>
          <a:p>
            <a:pPr algn="just" fontAlgn="auto">
              <a:spcBef>
                <a:spcPts val="0"/>
              </a:spcBef>
              <a:spcAft>
                <a:spcPts val="0"/>
              </a:spcAft>
              <a:defRPr/>
            </a:pPr>
            <a:endParaRPr lang="el-GR" sz="1600" dirty="0">
              <a:latin typeface="+mn-lt"/>
              <a:ea typeface="+mn-ea"/>
            </a:endParaRPr>
          </a:p>
        </p:txBody>
      </p:sp>
      <p:pic>
        <p:nvPicPr>
          <p:cNvPr id="79875" name="4 - Εικόνα" descr="Εικόνα2.png"/>
          <p:cNvPicPr>
            <a:picLocks noChangeAspect="1"/>
          </p:cNvPicPr>
          <p:nvPr/>
        </p:nvPicPr>
        <p:blipFill>
          <a:blip r:embed="rId3"/>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47663" y="1085850"/>
            <a:ext cx="7742237" cy="4770438"/>
          </a:xfrm>
          <a:prstGeom prst="rect">
            <a:avLst/>
          </a:prstGeom>
          <a:noFill/>
        </p:spPr>
        <p:txBody>
          <a:bodyPr>
            <a:spAutoFit/>
          </a:bodyPr>
          <a:lstStyle/>
          <a:p>
            <a:pPr algn="just" fontAlgn="auto">
              <a:spcBef>
                <a:spcPts val="0"/>
              </a:spcBef>
              <a:spcAft>
                <a:spcPts val="0"/>
              </a:spcAft>
              <a:defRPr/>
            </a:pPr>
            <a:endParaRPr lang="fr-FR" sz="1600" b="1" u="sng" dirty="0">
              <a:solidFill>
                <a:schemeClr val="bg1"/>
              </a:solidFill>
              <a:latin typeface="+mn-lt"/>
              <a:ea typeface="+mn-ea"/>
            </a:endParaRPr>
          </a:p>
          <a:p>
            <a:pPr algn="just" fontAlgn="auto">
              <a:spcBef>
                <a:spcPts val="0"/>
              </a:spcBef>
              <a:spcAft>
                <a:spcPts val="0"/>
              </a:spcAft>
              <a:defRPr/>
            </a:pPr>
            <a:r>
              <a:rPr lang="fr-FR" sz="1600" b="1" dirty="0">
                <a:solidFill>
                  <a:schemeClr val="accent2">
                    <a:lumMod val="50000"/>
                  </a:schemeClr>
                </a:solidFill>
                <a:latin typeface="+mn-lt"/>
                <a:ea typeface="+mn-ea"/>
              </a:rPr>
              <a:t>2.  </a:t>
            </a:r>
            <a:r>
              <a:rPr lang="fr-FR" sz="1600" b="1" dirty="0" err="1">
                <a:solidFill>
                  <a:schemeClr val="accent2">
                    <a:lumMod val="50000"/>
                  </a:schemeClr>
                </a:solidFill>
                <a:latin typeface="+mn-lt"/>
                <a:ea typeface="+mn-ea"/>
              </a:rPr>
              <a:t>Implicit</a:t>
            </a:r>
            <a:r>
              <a:rPr lang="fr-FR" sz="1600" b="1" dirty="0">
                <a:solidFill>
                  <a:schemeClr val="accent2">
                    <a:lumMod val="50000"/>
                  </a:schemeClr>
                </a:solidFill>
                <a:latin typeface="+mn-lt"/>
                <a:ea typeface="+mn-ea"/>
              </a:rPr>
              <a:t> </a:t>
            </a:r>
            <a:r>
              <a:rPr lang="fr-FR" sz="1600" b="1" dirty="0" err="1">
                <a:solidFill>
                  <a:schemeClr val="accent2">
                    <a:lumMod val="50000"/>
                  </a:schemeClr>
                </a:solidFill>
                <a:latin typeface="+mn-lt"/>
                <a:ea typeface="+mn-ea"/>
              </a:rPr>
              <a:t>withdrawal</a:t>
            </a:r>
            <a:endParaRPr lang="el-GR" sz="1600" dirty="0">
              <a:solidFill>
                <a:schemeClr val="accent2">
                  <a:lumMod val="50000"/>
                </a:schemeClr>
              </a:solidFill>
              <a:latin typeface="+mn-lt"/>
              <a:ea typeface="+mn-ea"/>
            </a:endParaRPr>
          </a:p>
          <a:p>
            <a:pPr algn="just" fontAlgn="auto">
              <a:spcBef>
                <a:spcPts val="0"/>
              </a:spcBef>
              <a:spcAft>
                <a:spcPts val="0"/>
              </a:spcAft>
              <a:defRPr/>
            </a:pPr>
            <a:endParaRPr lang="en-US" sz="1600" dirty="0">
              <a:solidFill>
                <a:schemeClr val="tx1">
                  <a:lumMod val="95000"/>
                  <a:lumOff val="5000"/>
                </a:schemeClr>
              </a:solidFill>
              <a:latin typeface="+mn-lt"/>
              <a:ea typeface="+mn-ea"/>
            </a:endParaRPr>
          </a:p>
          <a:p>
            <a:pPr algn="just" fontAlgn="auto">
              <a:spcBef>
                <a:spcPts val="0"/>
              </a:spcBef>
              <a:spcAft>
                <a:spcPts val="0"/>
              </a:spcAft>
              <a:defRPr/>
            </a:pPr>
            <a:r>
              <a:rPr lang="el-GR" sz="1600" dirty="0" err="1">
                <a:solidFill>
                  <a:schemeClr val="tx1">
                    <a:lumMod val="95000"/>
                    <a:lumOff val="5000"/>
                  </a:schemeClr>
                </a:solidFill>
                <a:latin typeface="+mn-lt"/>
                <a:ea typeface="+mn-ea"/>
              </a:rPr>
              <a:t>An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implicit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withdrawal</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considered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to</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exist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when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concluded</a:t>
            </a:r>
            <a:r>
              <a:rPr lang="fr-F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that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applicants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without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justifying</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that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this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caused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by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circumstances</a:t>
            </a:r>
            <a:r>
              <a:rPr lang="fr-F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independent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their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will</a:t>
            </a:r>
            <a:r>
              <a:rPr lang="el-GR" sz="1600" dirty="0">
                <a:solidFill>
                  <a:schemeClr val="tx1">
                    <a:lumMod val="95000"/>
                    <a:lumOff val="5000"/>
                  </a:schemeClr>
                </a:solidFill>
                <a:latin typeface="+mn-lt"/>
                <a:ea typeface="+mn-ea"/>
              </a:rPr>
              <a:t>:</a:t>
            </a:r>
            <a:endParaRPr lang="en-US" sz="1600" dirty="0">
              <a:solidFill>
                <a:schemeClr val="tx1">
                  <a:lumMod val="95000"/>
                  <a:lumOff val="5000"/>
                </a:schemeClr>
              </a:solidFill>
              <a:latin typeface="+mn-lt"/>
              <a:ea typeface="+mn-ea"/>
            </a:endParaRPr>
          </a:p>
          <a:p>
            <a:pPr algn="just" fontAlgn="auto">
              <a:spcBef>
                <a:spcPts val="0"/>
              </a:spcBef>
              <a:spcAft>
                <a:spcPts val="0"/>
              </a:spcAft>
              <a:defRPr/>
            </a:pPr>
            <a:endParaRPr lang="el-GR" sz="1600" dirty="0">
              <a:solidFill>
                <a:schemeClr val="tx1">
                  <a:lumMod val="95000"/>
                  <a:lumOff val="5000"/>
                </a:schemeClr>
              </a:solidFill>
              <a:latin typeface="+mn-lt"/>
              <a:ea typeface="+mn-ea"/>
            </a:endParaRPr>
          </a:p>
          <a:p>
            <a:pPr marL="342900" indent="-342900" algn="just" fontAlgn="auto">
              <a:spcBef>
                <a:spcPts val="0"/>
              </a:spcBef>
              <a:spcAft>
                <a:spcPts val="0"/>
              </a:spcAft>
              <a:buFont typeface="+mj-lt"/>
              <a:buAutoNum type="alphaLcParenR"/>
              <a:defRPr/>
            </a:pPr>
            <a:r>
              <a:rPr lang="el-GR" sz="1600" dirty="0" err="1">
                <a:solidFill>
                  <a:schemeClr val="tx1">
                    <a:lumMod val="95000"/>
                    <a:lumOff val="5000"/>
                  </a:schemeClr>
                </a:solidFill>
                <a:latin typeface="+mn-lt"/>
                <a:ea typeface="+mn-ea"/>
              </a:rPr>
              <a:t>did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not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respond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to</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calls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for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provision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information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significant</a:t>
            </a:r>
            <a:r>
              <a:rPr lang="fr-F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importance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for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their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application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or</a:t>
            </a:r>
            <a:endParaRPr lang="el-GR" sz="1600" dirty="0">
              <a:solidFill>
                <a:schemeClr val="tx1">
                  <a:lumMod val="95000"/>
                  <a:lumOff val="5000"/>
                </a:schemeClr>
              </a:solidFill>
              <a:latin typeface="+mn-lt"/>
              <a:ea typeface="+mn-ea"/>
            </a:endParaRPr>
          </a:p>
          <a:p>
            <a:pPr marL="342900" indent="-342900" algn="just" fontAlgn="auto">
              <a:spcBef>
                <a:spcPts val="0"/>
              </a:spcBef>
              <a:spcAft>
                <a:spcPts val="0"/>
              </a:spcAft>
              <a:buFont typeface="+mj-lt"/>
              <a:buAutoNum type="alphaLcParenR"/>
              <a:defRPr/>
            </a:pPr>
            <a:r>
              <a:rPr lang="el-GR" sz="1600" dirty="0" err="1">
                <a:solidFill>
                  <a:schemeClr val="tx1">
                    <a:lumMod val="95000"/>
                    <a:lumOff val="5000"/>
                  </a:schemeClr>
                </a:solidFill>
                <a:latin typeface="+mn-lt"/>
                <a:ea typeface="+mn-ea"/>
              </a:rPr>
              <a:t>were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not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present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personal</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interview</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hearing</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before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Appeals</a:t>
            </a:r>
            <a:r>
              <a:rPr lang="fr-F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Authority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despite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fact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that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were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lawfully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summoned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and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without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indicating</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plausible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reasons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for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their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absence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or</a:t>
            </a:r>
            <a:endParaRPr lang="el-GR" sz="1600" dirty="0">
              <a:solidFill>
                <a:schemeClr val="tx1">
                  <a:lumMod val="95000"/>
                  <a:lumOff val="5000"/>
                </a:schemeClr>
              </a:solidFill>
              <a:latin typeface="+mn-lt"/>
              <a:ea typeface="+mn-ea"/>
            </a:endParaRPr>
          </a:p>
          <a:p>
            <a:pPr marL="342900" indent="-342900" algn="just" fontAlgn="auto">
              <a:spcBef>
                <a:spcPts val="0"/>
              </a:spcBef>
              <a:spcAft>
                <a:spcPts val="0"/>
              </a:spcAft>
              <a:buFont typeface="+mj-lt"/>
              <a:buAutoNum type="alphaLcParenR"/>
              <a:defRPr/>
            </a:pPr>
            <a:r>
              <a:rPr lang="el-GR" sz="1600" dirty="0" err="1">
                <a:solidFill>
                  <a:schemeClr val="tx1">
                    <a:lumMod val="95000"/>
                    <a:lumOff val="5000"/>
                  </a:schemeClr>
                </a:solidFill>
                <a:latin typeface="+mn-lt"/>
                <a:ea typeface="+mn-ea"/>
              </a:rPr>
              <a:t>escaped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from</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location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where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were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detained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did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not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comply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with</a:t>
            </a:r>
            <a:r>
              <a:rPr lang="fr-F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alternative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measures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imposed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or</a:t>
            </a:r>
            <a:endParaRPr lang="el-GR" sz="1600" dirty="0">
              <a:solidFill>
                <a:schemeClr val="tx1">
                  <a:lumMod val="95000"/>
                  <a:lumOff val="5000"/>
                </a:schemeClr>
              </a:solidFill>
              <a:latin typeface="+mn-lt"/>
              <a:ea typeface="+mn-ea"/>
            </a:endParaRPr>
          </a:p>
          <a:p>
            <a:pPr marL="342900" indent="-342900" algn="just" fontAlgn="auto">
              <a:spcBef>
                <a:spcPts val="0"/>
              </a:spcBef>
              <a:spcAft>
                <a:spcPts val="0"/>
              </a:spcAft>
              <a:buFont typeface="+mj-lt"/>
              <a:buAutoNum type="alphaLcParenR"/>
              <a:defRPr/>
            </a:pPr>
            <a:r>
              <a:rPr lang="el-GR" sz="1600" dirty="0">
                <a:solidFill>
                  <a:schemeClr val="tx1">
                    <a:lumMod val="95000"/>
                    <a:lumOff val="5000"/>
                  </a:schemeClr>
                </a:solidFill>
                <a:latin typeface="+mn-lt"/>
                <a:ea typeface="+mn-ea"/>
              </a:rPr>
              <a:t>departed from the location where they were residing, without asking for</a:t>
            </a:r>
            <a:r>
              <a:rPr lang="fr-F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permission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informing</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competent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authorities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left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country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without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receiving</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permission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competent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Receiving</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Authority</a:t>
            </a:r>
            <a:r>
              <a:rPr lang="el-GR" sz="1600" dirty="0">
                <a:solidFill>
                  <a:schemeClr val="tx1">
                    <a:lumMod val="95000"/>
                    <a:lumOff val="5000"/>
                  </a:schemeClr>
                </a:solidFill>
                <a:latin typeface="+mn-lt"/>
                <a:ea typeface="+mn-ea"/>
              </a:rPr>
              <a:t> </a:t>
            </a:r>
            <a:endParaRPr lang="en-US" sz="1600" dirty="0">
              <a:solidFill>
                <a:schemeClr val="tx1">
                  <a:lumMod val="95000"/>
                  <a:lumOff val="5000"/>
                </a:schemeClr>
              </a:solidFill>
              <a:latin typeface="+mn-lt"/>
              <a:ea typeface="+mn-ea"/>
            </a:endParaRPr>
          </a:p>
          <a:p>
            <a:pPr marL="342900" indent="-342900" algn="just" fontAlgn="auto">
              <a:spcBef>
                <a:spcPts val="0"/>
              </a:spcBef>
              <a:spcAft>
                <a:spcPts val="0"/>
              </a:spcAft>
              <a:defRPr/>
            </a:pPr>
            <a:endParaRPr lang="en-US" sz="1600" dirty="0">
              <a:solidFill>
                <a:schemeClr val="bg1"/>
              </a:solidFill>
              <a:latin typeface="+mn-lt"/>
              <a:ea typeface="+mn-ea"/>
            </a:endParaRPr>
          </a:p>
          <a:p>
            <a:pPr marL="342900" indent="-342900" algn="just" fontAlgn="auto">
              <a:spcBef>
                <a:spcPts val="0"/>
              </a:spcBef>
              <a:spcAft>
                <a:spcPts val="0"/>
              </a:spcAft>
              <a:defRPr/>
            </a:pPr>
            <a:r>
              <a:rPr lang="el-GR" sz="1600" b="1" dirty="0" err="1">
                <a:solidFill>
                  <a:srgbClr val="0070C0"/>
                </a:solidFill>
                <a:latin typeface="+mn-lt"/>
                <a:ea typeface="+mn-ea"/>
              </a:rPr>
              <a:t>or</a:t>
            </a:r>
            <a:endParaRPr lang="el-GR" sz="1600" b="1" dirty="0">
              <a:solidFill>
                <a:srgbClr val="0070C0"/>
              </a:solidFill>
              <a:latin typeface="+mn-lt"/>
              <a:ea typeface="+mn-ea"/>
            </a:endParaRPr>
          </a:p>
          <a:p>
            <a:pPr algn="just" fontAlgn="auto">
              <a:spcBef>
                <a:spcPts val="0"/>
              </a:spcBef>
              <a:spcAft>
                <a:spcPts val="0"/>
              </a:spcAft>
              <a:defRPr/>
            </a:pPr>
            <a:endParaRPr lang="el-GR" sz="1600" dirty="0">
              <a:solidFill>
                <a:schemeClr val="bg1"/>
              </a:solidFill>
              <a:latin typeface="+mn-lt"/>
              <a:ea typeface="+mn-ea"/>
            </a:endParaRPr>
          </a:p>
        </p:txBody>
      </p:sp>
      <p:pic>
        <p:nvPicPr>
          <p:cNvPr id="80898" name="5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475" y="914400"/>
            <a:ext cx="7861300" cy="4475071"/>
          </a:xfrm>
        </p:spPr>
        <p:txBody>
          <a:bodyPr>
            <a:spAutoFit/>
          </a:bodyPr>
          <a:lstStyle/>
          <a:p>
            <a:pPr marL="0" indent="0" algn="just" eaLnBrk="1" hangingPunct="1">
              <a:buFont typeface="Arial" pitchFamily="34" charset="0"/>
              <a:buNone/>
            </a:pPr>
            <a:endParaRPr lang="fr-FR" sz="1600" b="1" u="sng" dirty="0" smtClean="0">
              <a:solidFill>
                <a:schemeClr val="bg1"/>
              </a:solidFill>
            </a:endParaRPr>
          </a:p>
          <a:p>
            <a:pPr marL="0" indent="0" algn="just" eaLnBrk="1" hangingPunct="1">
              <a:buFont typeface="Arial" pitchFamily="34" charset="0"/>
              <a:buNone/>
            </a:pPr>
            <a:endParaRPr lang="fr-FR" sz="1600" dirty="0" smtClean="0">
              <a:solidFill>
                <a:schemeClr val="bg1"/>
              </a:solidFill>
            </a:endParaRPr>
          </a:p>
          <a:p>
            <a:pPr marL="0" indent="0" algn="just" eaLnBrk="1" hangingPunct="1">
              <a:buFont typeface="Arial" pitchFamily="34" charset="0"/>
              <a:buNone/>
            </a:pPr>
            <a:r>
              <a:rPr lang="fr-FR" sz="1600" b="1" dirty="0" smtClean="0">
                <a:solidFill>
                  <a:srgbClr val="224043"/>
                </a:solidFill>
              </a:rPr>
              <a:t> </a:t>
            </a:r>
            <a:r>
              <a:rPr lang="fr-FR" sz="1600" b="1" dirty="0" err="1" smtClean="0">
                <a:solidFill>
                  <a:srgbClr val="224043"/>
                </a:solidFill>
              </a:rPr>
              <a:t>Implicit</a:t>
            </a:r>
            <a:r>
              <a:rPr lang="fr-FR" sz="1600" b="1" dirty="0" smtClean="0">
                <a:solidFill>
                  <a:srgbClr val="224043"/>
                </a:solidFill>
              </a:rPr>
              <a:t> </a:t>
            </a:r>
            <a:r>
              <a:rPr lang="fr-FR" sz="1600" b="1" dirty="0" err="1" smtClean="0">
                <a:solidFill>
                  <a:srgbClr val="224043"/>
                </a:solidFill>
              </a:rPr>
              <a:t>withdrawal</a:t>
            </a:r>
            <a:endParaRPr lang="el-GR" sz="1600" b="1" dirty="0" smtClean="0">
              <a:solidFill>
                <a:srgbClr val="0D0D0D"/>
              </a:solidFill>
            </a:endParaRPr>
          </a:p>
          <a:p>
            <a:pPr marL="0" indent="0" algn="just" eaLnBrk="1" hangingPunct="1">
              <a:buFont typeface="Arial" pitchFamily="34" charset="0"/>
              <a:buNone/>
            </a:pPr>
            <a:endParaRPr lang="en-US" sz="1600" dirty="0" smtClean="0">
              <a:solidFill>
                <a:srgbClr val="0D0D0D"/>
              </a:solidFill>
            </a:endParaRPr>
          </a:p>
          <a:p>
            <a:pPr marL="0" indent="0" algn="just" eaLnBrk="1" hangingPunct="1">
              <a:buFont typeface="Calibri" pitchFamily="34" charset="0"/>
              <a:buAutoNum type="alphaLcParenR"/>
            </a:pPr>
            <a:r>
              <a:rPr lang="el-GR" sz="1600" dirty="0" smtClean="0">
                <a:solidFill>
                  <a:srgbClr val="0D0D0D"/>
                </a:solidFill>
              </a:rPr>
              <a:t>did not comply with their obligations to hand over travel document and any other document related to the examination and to data that certify their identity, their country of provenance and place of origin and family status, to inform the competent Receiving Authorities of their address or residence and other contact details and any changes thereof and to communicate or to deliver a document that they evidently possess or should have at their possession and can deliver or</a:t>
            </a:r>
          </a:p>
          <a:p>
            <a:pPr marL="0" indent="0" algn="just" eaLnBrk="1" hangingPunct="1">
              <a:buFont typeface="Calibri" pitchFamily="34" charset="0"/>
              <a:buAutoNum type="alphaLcParenR"/>
            </a:pPr>
            <a:endParaRPr lang="en-US" sz="1600" dirty="0" smtClean="0">
              <a:solidFill>
                <a:srgbClr val="0D0D0D"/>
              </a:solidFill>
            </a:endParaRPr>
          </a:p>
          <a:p>
            <a:pPr marL="0" indent="0" algn="just" eaLnBrk="1" hangingPunct="1">
              <a:buFont typeface="Calibri" pitchFamily="34" charset="0"/>
              <a:buAutoNum type="alphaLcParenR"/>
            </a:pPr>
            <a:r>
              <a:rPr lang="el-GR" sz="1600" dirty="0" smtClean="0">
                <a:solidFill>
                  <a:srgbClr val="0D0D0D"/>
                </a:solidFill>
              </a:rPr>
              <a:t>did not appear to renew their Card, at the latest the next working day</a:t>
            </a:r>
            <a:r>
              <a:rPr lang="fr-FR" sz="1600" dirty="0" smtClean="0">
                <a:solidFill>
                  <a:srgbClr val="0D0D0D"/>
                </a:solidFill>
              </a:rPr>
              <a:t> </a:t>
            </a:r>
            <a:r>
              <a:rPr lang="el-GR" sz="1600" dirty="0" smtClean="0">
                <a:solidFill>
                  <a:srgbClr val="0D0D0D"/>
                </a:solidFill>
              </a:rPr>
              <a:t>after its expiration.</a:t>
            </a:r>
            <a:endParaRPr lang="fr-FR" sz="1600" dirty="0" smtClean="0">
              <a:solidFill>
                <a:srgbClr val="0D0D0D"/>
              </a:solidFill>
            </a:endParaRPr>
          </a:p>
          <a:p>
            <a:pPr marL="0" indent="0" algn="just" eaLnBrk="1" hangingPunct="1">
              <a:buFont typeface="Arial" pitchFamily="34" charset="0"/>
              <a:buNone/>
            </a:pPr>
            <a:endParaRPr lang="en-US" sz="1600" dirty="0" smtClean="0">
              <a:solidFill>
                <a:srgbClr val="0D0D0D"/>
              </a:solidFill>
            </a:endParaRPr>
          </a:p>
          <a:p>
            <a:pPr marL="0" indent="0" algn="just" eaLnBrk="1" hangingPunct="1">
              <a:buFont typeface="Arial" pitchFamily="34" charset="0"/>
              <a:buNone/>
            </a:pPr>
            <a:r>
              <a:rPr lang="el-GR" sz="1600" b="1" dirty="0" smtClean="0">
                <a:solidFill>
                  <a:srgbClr val="0D0D0D"/>
                </a:solidFill>
              </a:rPr>
              <a:t>Remember: </a:t>
            </a:r>
            <a:r>
              <a:rPr lang="en-US" sz="1600" dirty="0" smtClean="0">
                <a:solidFill>
                  <a:srgbClr val="0D0D0D"/>
                </a:solidFill>
              </a:rPr>
              <a:t>the submission and the examination of an asylum application does not require the submission of documentary evidence! (art. 42 par. 1 b Law 4375/2016)</a:t>
            </a:r>
          </a:p>
          <a:p>
            <a:pPr marL="0" indent="0" algn="just" eaLnBrk="1" hangingPunct="1">
              <a:buFont typeface="Arial" pitchFamily="34" charset="0"/>
              <a:buNone/>
            </a:pPr>
            <a:r>
              <a:rPr lang="el-GR" sz="1600" dirty="0" smtClean="0">
                <a:solidFill>
                  <a:schemeClr val="bg1"/>
                </a:solidFill>
              </a:rPr>
              <a:t>does not require the submission of documentary evidence!</a:t>
            </a:r>
            <a:r>
              <a:rPr lang="fr-FR" sz="1600" dirty="0" smtClean="0">
                <a:solidFill>
                  <a:schemeClr val="bg1"/>
                </a:solidFill>
              </a:rPr>
              <a:t> (art. 42 par. 1 b Law 4375/2016)</a:t>
            </a:r>
            <a:endParaRPr lang="el-GR" sz="1600" dirty="0" smtClean="0">
              <a:solidFill>
                <a:schemeClr val="bg1"/>
              </a:solidFill>
            </a:endParaRPr>
          </a:p>
        </p:txBody>
      </p:sp>
      <p:pic>
        <p:nvPicPr>
          <p:cNvPr id="81922"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95275" y="1123950"/>
            <a:ext cx="7734300" cy="3887788"/>
          </a:xfrm>
          <a:prstGeom prst="rect">
            <a:avLst/>
          </a:prstGeom>
          <a:noFill/>
        </p:spPr>
        <p:txBody>
          <a:bodyPr>
            <a:spAutoFit/>
          </a:bodyPr>
          <a:lstStyle/>
          <a:p>
            <a:pPr algn="just"/>
            <a:r>
              <a:rPr lang="fr-FR" sz="1600" b="1" dirty="0"/>
              <a:t>3. Challenge of </a:t>
            </a:r>
            <a:r>
              <a:rPr lang="fr-FR" sz="1600" b="1" dirty="0" err="1"/>
              <a:t>decisions</a:t>
            </a:r>
            <a:r>
              <a:rPr lang="fr-FR" sz="1600" b="1" dirty="0"/>
              <a:t> </a:t>
            </a:r>
            <a:r>
              <a:rPr lang="fr-FR" sz="1600" b="1" dirty="0" err="1"/>
              <a:t>following</a:t>
            </a:r>
            <a:r>
              <a:rPr lang="fr-FR" sz="1600" b="1" dirty="0"/>
              <a:t> explicit or </a:t>
            </a:r>
            <a:r>
              <a:rPr lang="fr-FR" sz="1600" b="1" dirty="0" err="1"/>
              <a:t>implicit</a:t>
            </a:r>
            <a:r>
              <a:rPr lang="fr-FR" sz="1600" b="1" dirty="0"/>
              <a:t> </a:t>
            </a:r>
            <a:r>
              <a:rPr lang="fr-FR" sz="1600" b="1" dirty="0" err="1"/>
              <a:t>withdrawal</a:t>
            </a:r>
            <a:endParaRPr lang="fr-FR" sz="1600" b="1" dirty="0"/>
          </a:p>
          <a:p>
            <a:pPr algn="just"/>
            <a:endParaRPr lang="fr-FR" sz="1600" b="1" dirty="0">
              <a:solidFill>
                <a:srgbClr val="0D0D0D"/>
              </a:solidFill>
            </a:endParaRPr>
          </a:p>
          <a:p>
            <a:pPr algn="just">
              <a:lnSpc>
                <a:spcPct val="150000"/>
              </a:lnSpc>
            </a:pPr>
            <a:r>
              <a:rPr lang="el-GR" sz="1600" dirty="0">
                <a:solidFill>
                  <a:srgbClr val="0D0D0D"/>
                </a:solidFill>
              </a:rPr>
              <a:t>Applicants have the right to request only once the continuation of the examination within 9 months from the date of the discontinuation act or submission of the  withdrawal from the authority which took the decision. Until the final decision they will not be deported and return decisions will not be executed. </a:t>
            </a:r>
          </a:p>
          <a:p>
            <a:pPr algn="just">
              <a:lnSpc>
                <a:spcPct val="150000"/>
              </a:lnSpc>
            </a:pPr>
            <a:endParaRPr lang="en-US" sz="1600" dirty="0">
              <a:solidFill>
                <a:srgbClr val="0D0D0D"/>
              </a:solidFill>
            </a:endParaRPr>
          </a:p>
          <a:p>
            <a:pPr algn="just">
              <a:lnSpc>
                <a:spcPct val="150000"/>
              </a:lnSpc>
            </a:pPr>
            <a:r>
              <a:rPr lang="el-GR" sz="1600" dirty="0">
                <a:solidFill>
                  <a:srgbClr val="0D0D0D"/>
                </a:solidFill>
              </a:rPr>
              <a:t>In cases of transfer of applicants in Greece from other Member States according to the Dublin Regulation, any interruption decision issued pursuant to withdrawal of applications will be automatically revoked and the examination procedure will continue.</a:t>
            </a:r>
          </a:p>
          <a:p>
            <a:pPr>
              <a:lnSpc>
                <a:spcPct val="150000"/>
              </a:lnSpc>
            </a:pPr>
            <a:endParaRPr lang="el-GR" sz="1600" dirty="0"/>
          </a:p>
        </p:txBody>
      </p:sp>
      <p:pic>
        <p:nvPicPr>
          <p:cNvPr id="82946" name="4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681038"/>
            <a:ext cx="7159625" cy="525462"/>
          </a:xfrm>
        </p:spPr>
        <p:txBody>
          <a:bodyPr rtlCol="0">
            <a:normAutofit fontScale="90000"/>
          </a:bodyPr>
          <a:lstStyle/>
          <a:p>
            <a:pPr eaLnBrk="1" fontAlgn="auto" hangingPunct="1">
              <a:spcAft>
                <a:spcPts val="0"/>
              </a:spcAft>
              <a:defRPr/>
            </a:pPr>
            <a:r>
              <a:rPr lang="en-US" sz="2200" b="1" dirty="0" smtClean="0">
                <a:solidFill>
                  <a:srgbClr val="0070C0"/>
                </a:solidFill>
                <a:ea typeface="+mj-ea"/>
                <a:cs typeface="+mj-cs"/>
              </a:rPr>
              <a:t>V. </a:t>
            </a:r>
            <a:r>
              <a:rPr lang="el-GR" sz="2200" b="1" dirty="0" smtClean="0">
                <a:solidFill>
                  <a:srgbClr val="0070C0"/>
                </a:solidFill>
                <a:ea typeface="+mj-ea"/>
                <a:cs typeface="+mj-cs"/>
              </a:rPr>
              <a:t>Confidentiality </a:t>
            </a:r>
            <a:r>
              <a:rPr lang="el-GR" sz="2200" b="1" dirty="0">
                <a:solidFill>
                  <a:srgbClr val="0070C0"/>
                </a:solidFill>
                <a:ea typeface="+mj-ea"/>
                <a:cs typeface="+mj-cs"/>
              </a:rPr>
              <a:t>(art. </a:t>
            </a:r>
            <a:r>
              <a:rPr lang="el-GR" sz="2200" b="1" dirty="0" smtClean="0">
                <a:solidFill>
                  <a:srgbClr val="0070C0"/>
                </a:solidFill>
                <a:ea typeface="+mj-ea"/>
                <a:cs typeface="+mj-cs"/>
              </a:rPr>
              <a:t>49)</a:t>
            </a:r>
            <a:r>
              <a:rPr lang="el-GR" dirty="0" smtClean="0">
                <a:solidFill>
                  <a:schemeClr val="bg2"/>
                </a:solidFill>
                <a:ea typeface="+mj-ea"/>
                <a:cs typeface="+mj-cs"/>
              </a:rPr>
              <a:t/>
            </a:r>
            <a:br>
              <a:rPr lang="el-GR" dirty="0" smtClean="0">
                <a:solidFill>
                  <a:schemeClr val="bg2"/>
                </a:solidFill>
                <a:ea typeface="+mj-ea"/>
                <a:cs typeface="+mj-cs"/>
              </a:rPr>
            </a:br>
            <a:endParaRPr lang="en-US" dirty="0">
              <a:solidFill>
                <a:schemeClr val="bg2"/>
              </a:solidFill>
              <a:ea typeface="+mj-ea"/>
              <a:cs typeface="+mj-cs"/>
            </a:endParaRPr>
          </a:p>
        </p:txBody>
      </p:sp>
      <p:sp>
        <p:nvSpPr>
          <p:cNvPr id="4" name="3 - TextBox"/>
          <p:cNvSpPr txBox="1"/>
          <p:nvPr/>
        </p:nvSpPr>
        <p:spPr>
          <a:xfrm>
            <a:off x="320675" y="1371600"/>
            <a:ext cx="7802563" cy="3292475"/>
          </a:xfrm>
          <a:prstGeom prst="rect">
            <a:avLst/>
          </a:prstGeom>
          <a:noFill/>
        </p:spPr>
        <p:txBody>
          <a:bodyPr>
            <a:spAutoFit/>
          </a:bodyPr>
          <a:lstStyle/>
          <a:p>
            <a:pPr algn="just" fontAlgn="auto">
              <a:spcBef>
                <a:spcPts val="0"/>
              </a:spcBef>
              <a:spcAft>
                <a:spcPts val="0"/>
              </a:spcAft>
              <a:defRPr/>
            </a:pPr>
            <a:r>
              <a:rPr lang="el-GR" sz="1600" b="1" dirty="0" err="1">
                <a:solidFill>
                  <a:schemeClr val="tx1">
                    <a:lumMod val="95000"/>
                    <a:lumOff val="5000"/>
                  </a:schemeClr>
                </a:solidFill>
                <a:latin typeface="+mn-lt"/>
                <a:ea typeface="+mn-ea"/>
              </a:rPr>
              <a:t>For</a:t>
            </a:r>
            <a:r>
              <a:rPr lang="el-GR" sz="1600" b="1" dirty="0">
                <a:solidFill>
                  <a:schemeClr val="tx1">
                    <a:lumMod val="95000"/>
                    <a:lumOff val="5000"/>
                  </a:schemeClr>
                </a:solidFill>
                <a:latin typeface="+mn-lt"/>
                <a:ea typeface="+mn-ea"/>
              </a:rPr>
              <a:t> </a:t>
            </a:r>
            <a:r>
              <a:rPr lang="el-GR" sz="1600" b="1" dirty="0" err="1">
                <a:solidFill>
                  <a:schemeClr val="tx1">
                    <a:lumMod val="95000"/>
                    <a:lumOff val="5000"/>
                  </a:schemeClr>
                </a:solidFill>
                <a:latin typeface="+mn-lt"/>
                <a:ea typeface="+mn-ea"/>
              </a:rPr>
              <a:t>the</a:t>
            </a:r>
            <a:r>
              <a:rPr lang="el-GR" sz="1600" b="1" dirty="0">
                <a:solidFill>
                  <a:schemeClr val="tx1">
                    <a:lumMod val="95000"/>
                    <a:lumOff val="5000"/>
                  </a:schemeClr>
                </a:solidFill>
                <a:latin typeface="+mn-lt"/>
                <a:ea typeface="+mn-ea"/>
              </a:rPr>
              <a:t> </a:t>
            </a:r>
            <a:r>
              <a:rPr lang="el-GR" sz="1600" b="1" dirty="0" err="1">
                <a:solidFill>
                  <a:schemeClr val="tx1">
                    <a:lumMod val="95000"/>
                    <a:lumOff val="5000"/>
                  </a:schemeClr>
                </a:solidFill>
                <a:latin typeface="+mn-lt"/>
                <a:ea typeface="+mn-ea"/>
              </a:rPr>
              <a:t>purposes</a:t>
            </a:r>
            <a:r>
              <a:rPr lang="el-GR" sz="1600" b="1" dirty="0">
                <a:solidFill>
                  <a:schemeClr val="tx1">
                    <a:lumMod val="95000"/>
                    <a:lumOff val="5000"/>
                  </a:schemeClr>
                </a:solidFill>
                <a:latin typeface="+mn-lt"/>
                <a:ea typeface="+mn-ea"/>
              </a:rPr>
              <a:t> </a:t>
            </a:r>
            <a:r>
              <a:rPr lang="el-GR" sz="1600" b="1" dirty="0" err="1">
                <a:solidFill>
                  <a:schemeClr val="tx1">
                    <a:lumMod val="95000"/>
                    <a:lumOff val="5000"/>
                  </a:schemeClr>
                </a:solidFill>
                <a:latin typeface="+mn-lt"/>
                <a:ea typeface="+mn-ea"/>
              </a:rPr>
              <a:t>of</a:t>
            </a:r>
            <a:r>
              <a:rPr lang="el-GR" sz="1600" b="1" dirty="0">
                <a:solidFill>
                  <a:schemeClr val="tx1">
                    <a:lumMod val="95000"/>
                    <a:lumOff val="5000"/>
                  </a:schemeClr>
                </a:solidFill>
                <a:latin typeface="+mn-lt"/>
                <a:ea typeface="+mn-ea"/>
              </a:rPr>
              <a:t> </a:t>
            </a:r>
            <a:r>
              <a:rPr lang="el-GR" sz="1600" b="1" dirty="0" err="1">
                <a:solidFill>
                  <a:schemeClr val="tx1">
                    <a:lumMod val="95000"/>
                    <a:lumOff val="5000"/>
                  </a:schemeClr>
                </a:solidFill>
                <a:latin typeface="+mn-lt"/>
                <a:ea typeface="+mn-ea"/>
              </a:rPr>
              <a:t>examining</a:t>
            </a:r>
            <a:r>
              <a:rPr lang="el-GR" sz="1600" b="1" dirty="0">
                <a:solidFill>
                  <a:schemeClr val="tx1">
                    <a:lumMod val="95000"/>
                    <a:lumOff val="5000"/>
                  </a:schemeClr>
                </a:solidFill>
                <a:latin typeface="+mn-lt"/>
                <a:ea typeface="+mn-ea"/>
              </a:rPr>
              <a:t> </a:t>
            </a:r>
            <a:r>
              <a:rPr lang="el-GR" sz="1600" b="1" dirty="0" err="1">
                <a:solidFill>
                  <a:schemeClr val="tx1">
                    <a:lumMod val="95000"/>
                    <a:lumOff val="5000"/>
                  </a:schemeClr>
                </a:solidFill>
                <a:latin typeface="+mn-lt"/>
                <a:ea typeface="+mn-ea"/>
              </a:rPr>
              <a:t>international</a:t>
            </a:r>
            <a:r>
              <a:rPr lang="el-GR" sz="1600" b="1" dirty="0">
                <a:solidFill>
                  <a:schemeClr val="tx1">
                    <a:lumMod val="95000"/>
                    <a:lumOff val="5000"/>
                  </a:schemeClr>
                </a:solidFill>
                <a:latin typeface="+mn-lt"/>
                <a:ea typeface="+mn-ea"/>
              </a:rPr>
              <a:t> </a:t>
            </a:r>
            <a:r>
              <a:rPr lang="el-GR" sz="1600" b="1" dirty="0" err="1">
                <a:solidFill>
                  <a:schemeClr val="tx1">
                    <a:lumMod val="95000"/>
                    <a:lumOff val="5000"/>
                  </a:schemeClr>
                </a:solidFill>
                <a:latin typeface="+mn-lt"/>
                <a:ea typeface="+mn-ea"/>
              </a:rPr>
              <a:t>protection</a:t>
            </a:r>
            <a:r>
              <a:rPr lang="el-GR" sz="1600" b="1" dirty="0">
                <a:solidFill>
                  <a:schemeClr val="tx1">
                    <a:lumMod val="95000"/>
                    <a:lumOff val="5000"/>
                  </a:schemeClr>
                </a:solidFill>
                <a:latin typeface="+mn-lt"/>
                <a:ea typeface="+mn-ea"/>
              </a:rPr>
              <a:t> </a:t>
            </a:r>
            <a:r>
              <a:rPr lang="el-GR" sz="1600" b="1" dirty="0" err="1">
                <a:solidFill>
                  <a:schemeClr val="tx1">
                    <a:lumMod val="95000"/>
                    <a:lumOff val="5000"/>
                  </a:schemeClr>
                </a:solidFill>
                <a:latin typeface="+mn-lt"/>
                <a:ea typeface="+mn-ea"/>
              </a:rPr>
              <a:t>applications</a:t>
            </a:r>
            <a:r>
              <a:rPr lang="el-GR" sz="1600" b="1" dirty="0">
                <a:solidFill>
                  <a:schemeClr val="tx1">
                    <a:lumMod val="95000"/>
                    <a:lumOff val="5000"/>
                  </a:schemeClr>
                </a:solidFill>
                <a:latin typeface="+mn-lt"/>
                <a:ea typeface="+mn-ea"/>
              </a:rPr>
              <a:t>, </a:t>
            </a:r>
            <a:r>
              <a:rPr lang="el-GR" sz="1600" b="1" dirty="0" err="1">
                <a:solidFill>
                  <a:schemeClr val="tx1">
                    <a:lumMod val="95000"/>
                    <a:lumOff val="5000"/>
                  </a:schemeClr>
                </a:solidFill>
                <a:latin typeface="+mn-lt"/>
                <a:ea typeface="+mn-ea"/>
              </a:rPr>
              <a:t>all</a:t>
            </a:r>
            <a:r>
              <a:rPr lang="fr-FR" sz="1600" b="1" dirty="0">
                <a:solidFill>
                  <a:schemeClr val="tx1">
                    <a:lumMod val="95000"/>
                    <a:lumOff val="5000"/>
                  </a:schemeClr>
                </a:solidFill>
                <a:latin typeface="+mn-lt"/>
                <a:ea typeface="+mn-ea"/>
              </a:rPr>
              <a:t> </a:t>
            </a:r>
            <a:r>
              <a:rPr lang="el-GR" sz="1600" b="1" dirty="0" err="1">
                <a:solidFill>
                  <a:schemeClr val="tx1">
                    <a:lumMod val="95000"/>
                    <a:lumOff val="5000"/>
                  </a:schemeClr>
                </a:solidFill>
                <a:latin typeface="+mn-lt"/>
                <a:ea typeface="+mn-ea"/>
              </a:rPr>
              <a:t>competent</a:t>
            </a:r>
            <a:r>
              <a:rPr lang="el-GR" sz="1600" b="1" dirty="0">
                <a:solidFill>
                  <a:schemeClr val="tx1">
                    <a:lumMod val="95000"/>
                    <a:lumOff val="5000"/>
                  </a:schemeClr>
                </a:solidFill>
                <a:latin typeface="+mn-lt"/>
                <a:ea typeface="+mn-ea"/>
              </a:rPr>
              <a:t> </a:t>
            </a:r>
            <a:r>
              <a:rPr lang="el-GR" sz="1600" b="1" dirty="0" err="1">
                <a:solidFill>
                  <a:schemeClr val="tx1">
                    <a:lumMod val="95000"/>
                    <a:lumOff val="5000"/>
                  </a:schemeClr>
                </a:solidFill>
                <a:latin typeface="+mn-lt"/>
                <a:ea typeface="+mn-ea"/>
              </a:rPr>
              <a:t>authorities</a:t>
            </a:r>
            <a:r>
              <a:rPr lang="el-GR" sz="1600" b="1" dirty="0">
                <a:solidFill>
                  <a:schemeClr val="tx1">
                    <a:lumMod val="95000"/>
                    <a:lumOff val="5000"/>
                  </a:schemeClr>
                </a:solidFill>
                <a:latin typeface="+mn-lt"/>
                <a:ea typeface="+mn-ea"/>
              </a:rPr>
              <a:t> </a:t>
            </a:r>
            <a:r>
              <a:rPr lang="el-GR" sz="1600" b="1" dirty="0" err="1">
                <a:solidFill>
                  <a:schemeClr val="tx1">
                    <a:lumMod val="95000"/>
                    <a:lumOff val="5000"/>
                  </a:schemeClr>
                </a:solidFill>
                <a:latin typeface="+mn-lt"/>
                <a:ea typeface="+mn-ea"/>
              </a:rPr>
              <a:t>are</a:t>
            </a:r>
            <a:r>
              <a:rPr lang="el-GR" sz="1600" b="1" dirty="0">
                <a:solidFill>
                  <a:schemeClr val="tx1">
                    <a:lumMod val="95000"/>
                    <a:lumOff val="5000"/>
                  </a:schemeClr>
                </a:solidFill>
                <a:latin typeface="+mn-lt"/>
                <a:ea typeface="+mn-ea"/>
              </a:rPr>
              <a:t> </a:t>
            </a:r>
            <a:r>
              <a:rPr lang="el-GR" sz="1600" b="1" dirty="0" err="1">
                <a:solidFill>
                  <a:schemeClr val="tx1">
                    <a:lumMod val="95000"/>
                    <a:lumOff val="5000"/>
                  </a:schemeClr>
                </a:solidFill>
                <a:latin typeface="+mn-lt"/>
                <a:ea typeface="+mn-ea"/>
              </a:rPr>
              <a:t>required</a:t>
            </a:r>
            <a:r>
              <a:rPr lang="el-GR" sz="1600" b="1" dirty="0">
                <a:solidFill>
                  <a:schemeClr val="tx1">
                    <a:lumMod val="95000"/>
                    <a:lumOff val="5000"/>
                  </a:schemeClr>
                </a:solidFill>
                <a:latin typeface="+mn-lt"/>
                <a:ea typeface="+mn-ea"/>
              </a:rPr>
              <a:t> </a:t>
            </a:r>
            <a:r>
              <a:rPr lang="el-GR" sz="1600" b="1" dirty="0" err="1">
                <a:solidFill>
                  <a:schemeClr val="tx1">
                    <a:lumMod val="95000"/>
                    <a:lumOff val="5000"/>
                  </a:schemeClr>
                </a:solidFill>
                <a:latin typeface="+mn-lt"/>
                <a:ea typeface="+mn-ea"/>
              </a:rPr>
              <a:t>to</a:t>
            </a:r>
            <a:r>
              <a:rPr lang="el-GR" sz="1600" b="1" dirty="0">
                <a:solidFill>
                  <a:schemeClr val="tx1">
                    <a:lumMod val="95000"/>
                    <a:lumOff val="5000"/>
                  </a:schemeClr>
                </a:solidFill>
                <a:latin typeface="+mn-lt"/>
                <a:ea typeface="+mn-ea"/>
              </a:rPr>
              <a:t>:</a:t>
            </a:r>
            <a:endParaRPr lang="en-US" sz="1600" b="1" dirty="0">
              <a:solidFill>
                <a:schemeClr val="tx1">
                  <a:lumMod val="95000"/>
                  <a:lumOff val="5000"/>
                </a:schemeClr>
              </a:solidFill>
              <a:latin typeface="+mn-lt"/>
              <a:ea typeface="+mn-ea"/>
            </a:endParaRPr>
          </a:p>
          <a:p>
            <a:pPr algn="just" fontAlgn="auto">
              <a:spcBef>
                <a:spcPts val="0"/>
              </a:spcBef>
              <a:spcAft>
                <a:spcPts val="0"/>
              </a:spcAft>
              <a:defRPr/>
            </a:pPr>
            <a:endParaRPr lang="el-GR" sz="1600" dirty="0">
              <a:solidFill>
                <a:schemeClr val="tx1">
                  <a:lumMod val="95000"/>
                  <a:lumOff val="5000"/>
                </a:schemeClr>
              </a:solidFill>
              <a:latin typeface="+mn-lt"/>
              <a:ea typeface="+mn-ea"/>
            </a:endParaRPr>
          </a:p>
          <a:p>
            <a:pPr marL="342900" indent="-342900" algn="just" fontAlgn="auto">
              <a:spcBef>
                <a:spcPts val="0"/>
              </a:spcBef>
              <a:spcAft>
                <a:spcPts val="0"/>
              </a:spcAft>
              <a:buFont typeface="+mj-lt"/>
              <a:buAutoNum type="alphaLcParenR"/>
              <a:defRPr/>
            </a:pPr>
            <a:r>
              <a:rPr lang="el-GR" sz="1600" dirty="0" err="1">
                <a:solidFill>
                  <a:schemeClr val="tx1">
                    <a:lumMod val="95000"/>
                    <a:lumOff val="5000"/>
                  </a:schemeClr>
                </a:solidFill>
                <a:latin typeface="+mn-lt"/>
                <a:ea typeface="+mn-ea"/>
              </a:rPr>
              <a:t>Not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disclose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information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regarding</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individual</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applications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fact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that</a:t>
            </a:r>
            <a:r>
              <a:rPr lang="en-US"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application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has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been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submitted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to</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alleged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actors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persecution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n-US"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serious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harm</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applicant</a:t>
            </a:r>
            <a:r>
              <a:rPr lang="el-GR" sz="1600" dirty="0">
                <a:solidFill>
                  <a:schemeClr val="tx1">
                    <a:lumMod val="95000"/>
                    <a:lumOff val="5000"/>
                  </a:schemeClr>
                </a:solidFill>
                <a:latin typeface="+mn-lt"/>
                <a:ea typeface="+mn-ea"/>
              </a:rPr>
              <a:t>.</a:t>
            </a:r>
            <a:endParaRPr lang="en-US" sz="1600" dirty="0">
              <a:solidFill>
                <a:schemeClr val="tx1">
                  <a:lumMod val="95000"/>
                  <a:lumOff val="5000"/>
                </a:schemeClr>
              </a:solidFill>
              <a:latin typeface="+mn-lt"/>
              <a:ea typeface="+mn-ea"/>
            </a:endParaRPr>
          </a:p>
          <a:p>
            <a:pPr marL="342900" indent="-342900" algn="just" fontAlgn="auto">
              <a:spcBef>
                <a:spcPts val="0"/>
              </a:spcBef>
              <a:spcAft>
                <a:spcPts val="0"/>
              </a:spcAft>
              <a:buFont typeface="+mj-lt"/>
              <a:buAutoNum type="alphaLcParenR"/>
              <a:defRPr/>
            </a:pPr>
            <a:endParaRPr lang="el-GR" sz="1600" dirty="0">
              <a:solidFill>
                <a:schemeClr val="tx1">
                  <a:lumMod val="95000"/>
                  <a:lumOff val="5000"/>
                </a:schemeClr>
              </a:solidFill>
              <a:latin typeface="+mn-lt"/>
              <a:ea typeface="+mn-ea"/>
            </a:endParaRPr>
          </a:p>
          <a:p>
            <a:pPr marL="342900" indent="-342900" algn="just" fontAlgn="auto">
              <a:spcBef>
                <a:spcPts val="0"/>
              </a:spcBef>
              <a:spcAft>
                <a:spcPts val="0"/>
              </a:spcAft>
              <a:buFont typeface="+mj-lt"/>
              <a:buAutoNum type="alphaLcParenR"/>
              <a:defRPr/>
            </a:pPr>
            <a:r>
              <a:rPr lang="el-GR" sz="1600" dirty="0" err="1">
                <a:solidFill>
                  <a:schemeClr val="tx1">
                    <a:lumMod val="95000"/>
                    <a:lumOff val="5000"/>
                  </a:schemeClr>
                </a:solidFill>
                <a:latin typeface="+mn-lt"/>
                <a:ea typeface="+mn-ea"/>
              </a:rPr>
              <a:t>Not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to</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request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information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by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alleged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actors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persecution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fr-F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serious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harm</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applicant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a:t>
            </a:r>
            <a:r>
              <a:rPr lang="el-GR" sz="1600" dirty="0">
                <a:solidFill>
                  <a:schemeClr val="tx1">
                    <a:lumMod val="95000"/>
                    <a:lumOff val="5000"/>
                  </a:schemeClr>
                </a:solidFill>
                <a:latin typeface="+mn-lt"/>
                <a:ea typeface="+mn-ea"/>
              </a:rPr>
              <a:t> a </a:t>
            </a:r>
            <a:r>
              <a:rPr lang="el-GR" sz="1600" dirty="0" err="1">
                <a:solidFill>
                  <a:schemeClr val="tx1">
                    <a:lumMod val="95000"/>
                    <a:lumOff val="5000"/>
                  </a:schemeClr>
                </a:solidFill>
                <a:latin typeface="+mn-lt"/>
                <a:ea typeface="+mn-ea"/>
              </a:rPr>
              <a:t>manner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that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would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result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direct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or</a:t>
            </a:r>
            <a:r>
              <a:rPr lang="fr-F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indirect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disclosure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fact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that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applicants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has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submitted</a:t>
            </a:r>
            <a:r>
              <a:rPr lang="el-GR" sz="1600" dirty="0">
                <a:solidFill>
                  <a:schemeClr val="tx1">
                    <a:lumMod val="95000"/>
                    <a:lumOff val="5000"/>
                  </a:schemeClr>
                </a:solidFill>
                <a:latin typeface="+mn-lt"/>
                <a:ea typeface="+mn-ea"/>
              </a:rPr>
              <a:t> a </a:t>
            </a:r>
            <a:r>
              <a:rPr lang="el-GR" sz="1600" dirty="0" err="1">
                <a:solidFill>
                  <a:schemeClr val="tx1">
                    <a:lumMod val="95000"/>
                    <a:lumOff val="5000"/>
                  </a:schemeClr>
                </a:solidFill>
                <a:latin typeface="+mn-lt"/>
                <a:ea typeface="+mn-ea"/>
              </a:rPr>
              <a:t>claim</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and</a:t>
            </a:r>
            <a:r>
              <a:rPr lang="fr-F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would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jeopardize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physical</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integrity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applicant</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and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his</a:t>
            </a:r>
            <a:r>
              <a:rPr lang="el-GR" sz="1600" dirty="0">
                <a:solidFill>
                  <a:schemeClr val="tx1">
                    <a:lumMod val="95000"/>
                    <a:lumOff val="5000"/>
                  </a:schemeClr>
                </a:solidFill>
                <a:latin typeface="+mn-lt"/>
                <a:ea typeface="+mn-ea"/>
              </a:rPr>
              <a:t>/</a:t>
            </a:r>
            <a:r>
              <a:rPr lang="el-GR" sz="1600" dirty="0" err="1">
                <a:solidFill>
                  <a:schemeClr val="tx1">
                    <a:lumMod val="95000"/>
                    <a:lumOff val="5000"/>
                  </a:schemeClr>
                </a:solidFill>
                <a:latin typeface="+mn-lt"/>
                <a:ea typeface="+mn-ea"/>
              </a:rPr>
              <a:t>her</a:t>
            </a:r>
            <a:r>
              <a:rPr lang="fr-F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dependents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liberty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and</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security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his</a:t>
            </a:r>
            <a:r>
              <a:rPr lang="el-GR" sz="1600" dirty="0">
                <a:solidFill>
                  <a:schemeClr val="tx1">
                    <a:lumMod val="95000"/>
                    <a:lumOff val="5000"/>
                  </a:schemeClr>
                </a:solidFill>
                <a:latin typeface="+mn-lt"/>
                <a:ea typeface="+mn-ea"/>
              </a:rPr>
              <a:t>/</a:t>
            </a:r>
            <a:r>
              <a:rPr lang="el-GR" sz="1600" dirty="0" err="1">
                <a:solidFill>
                  <a:schemeClr val="tx1">
                    <a:lumMod val="95000"/>
                    <a:lumOff val="5000"/>
                  </a:schemeClr>
                </a:solidFill>
                <a:latin typeface="+mn-lt"/>
                <a:ea typeface="+mn-ea"/>
              </a:rPr>
              <a:t>her</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family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members</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still</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living</a:t>
            </a:r>
            <a:r>
              <a:rPr lang="fr-F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in</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the</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country</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of</a:t>
            </a:r>
            <a:r>
              <a:rPr lang="el-GR" sz="1600" dirty="0">
                <a:solidFill>
                  <a:schemeClr val="tx1">
                    <a:lumMod val="95000"/>
                    <a:lumOff val="5000"/>
                  </a:schemeClr>
                </a:solidFill>
                <a:latin typeface="+mn-lt"/>
                <a:ea typeface="+mn-ea"/>
              </a:rPr>
              <a:t> </a:t>
            </a:r>
            <a:r>
              <a:rPr lang="el-GR" sz="1600" dirty="0" err="1">
                <a:solidFill>
                  <a:schemeClr val="tx1">
                    <a:lumMod val="95000"/>
                    <a:lumOff val="5000"/>
                  </a:schemeClr>
                </a:solidFill>
                <a:latin typeface="+mn-lt"/>
                <a:ea typeface="+mn-ea"/>
              </a:rPr>
              <a:t>origin</a:t>
            </a:r>
            <a:r>
              <a:rPr lang="el-GR" sz="1600" dirty="0">
                <a:solidFill>
                  <a:schemeClr val="tx1">
                    <a:lumMod val="95000"/>
                    <a:lumOff val="5000"/>
                  </a:schemeClr>
                </a:solidFill>
                <a:latin typeface="+mn-lt"/>
                <a:ea typeface="+mn-ea"/>
              </a:rPr>
              <a:t>.</a:t>
            </a:r>
          </a:p>
          <a:p>
            <a:pPr fontAlgn="auto">
              <a:spcBef>
                <a:spcPts val="0"/>
              </a:spcBef>
              <a:spcAft>
                <a:spcPts val="0"/>
              </a:spcAft>
              <a:defRPr/>
            </a:pPr>
            <a:endParaRPr lang="el-GR" sz="1600" dirty="0">
              <a:solidFill>
                <a:schemeClr val="bg1"/>
              </a:solidFill>
              <a:latin typeface="+mn-lt"/>
              <a:ea typeface="+mn-ea"/>
            </a:endParaRPr>
          </a:p>
        </p:txBody>
      </p:sp>
      <p:pic>
        <p:nvPicPr>
          <p:cNvPr id="83971" name="4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171575" y="295275"/>
            <a:ext cx="7077075" cy="6469063"/>
          </a:xfrm>
          <a:prstGeom prst="rect">
            <a:avLst/>
          </a:prstGeom>
          <a:noFill/>
        </p:spPr>
        <p:txBody>
          <a:bodyPr>
            <a:spAutoFit/>
          </a:bodyPr>
          <a:lstStyle/>
          <a:p>
            <a:r>
              <a:rPr lang="en-US" sz="1200" b="1" dirty="0"/>
              <a:t>IV. Attention: </a:t>
            </a:r>
            <a:r>
              <a:rPr lang="el-GR" sz="1200" b="1" dirty="0" err="1"/>
              <a:t>Withdrawal</a:t>
            </a:r>
            <a:r>
              <a:rPr lang="el-GR" sz="1200" b="1" dirty="0"/>
              <a:t> </a:t>
            </a:r>
            <a:r>
              <a:rPr lang="el-GR" sz="1200" b="1" dirty="0" err="1"/>
              <a:t>of</a:t>
            </a:r>
            <a:r>
              <a:rPr lang="el-GR" sz="1200" b="1" dirty="0"/>
              <a:t> </a:t>
            </a:r>
            <a:r>
              <a:rPr lang="el-GR" sz="1200" b="1" dirty="0" err="1"/>
              <a:t>application</a:t>
            </a:r>
            <a:r>
              <a:rPr lang="fr-FR" sz="1200" b="1" dirty="0"/>
              <a:t>s</a:t>
            </a:r>
            <a:r>
              <a:rPr lang="el-GR" sz="1200" b="1" dirty="0"/>
              <a:t> (</a:t>
            </a:r>
            <a:r>
              <a:rPr lang="el-GR" sz="1200" b="1" dirty="0" err="1"/>
              <a:t>art</a:t>
            </a:r>
            <a:r>
              <a:rPr lang="el-GR" sz="1200" b="1" dirty="0"/>
              <a:t>. 47)</a:t>
            </a:r>
            <a:r>
              <a:rPr lang="el-GR" sz="1200" dirty="0"/>
              <a:t/>
            </a:r>
            <a:br>
              <a:rPr lang="el-GR" sz="1200" dirty="0"/>
            </a:br>
            <a:r>
              <a:rPr lang="en-US" sz="1200" dirty="0"/>
              <a:t>1. Explicit withdrawal</a:t>
            </a:r>
          </a:p>
          <a:p>
            <a:r>
              <a:rPr lang="en-US" sz="1200" dirty="0"/>
              <a:t>2. </a:t>
            </a:r>
            <a:r>
              <a:rPr lang="fr-FR" sz="1200" dirty="0" err="1"/>
              <a:t>Implicit</a:t>
            </a:r>
            <a:r>
              <a:rPr lang="fr-FR" sz="1200" dirty="0"/>
              <a:t> </a:t>
            </a:r>
            <a:r>
              <a:rPr lang="fr-FR" sz="1200" dirty="0" err="1"/>
              <a:t>withdrawal</a:t>
            </a:r>
            <a:endParaRPr lang="fr-FR" sz="1200" dirty="0"/>
          </a:p>
          <a:p>
            <a:r>
              <a:rPr lang="fr-FR" sz="1200" dirty="0"/>
              <a:t>3. Challenge of </a:t>
            </a:r>
            <a:r>
              <a:rPr lang="fr-FR" sz="1200" dirty="0" err="1"/>
              <a:t>decisions</a:t>
            </a:r>
            <a:r>
              <a:rPr lang="fr-FR" sz="1200" dirty="0"/>
              <a:t> </a:t>
            </a:r>
            <a:r>
              <a:rPr lang="fr-FR" sz="1200" dirty="0" err="1"/>
              <a:t>following</a:t>
            </a:r>
            <a:r>
              <a:rPr lang="fr-FR" sz="1200" dirty="0"/>
              <a:t> explicit or </a:t>
            </a:r>
            <a:r>
              <a:rPr lang="fr-FR" sz="1200" dirty="0" err="1"/>
              <a:t>implicit</a:t>
            </a:r>
            <a:r>
              <a:rPr lang="fr-FR" sz="1200" dirty="0"/>
              <a:t> </a:t>
            </a:r>
            <a:r>
              <a:rPr lang="fr-FR" sz="1200" dirty="0" err="1"/>
              <a:t>withdrawal</a:t>
            </a:r>
            <a:endParaRPr lang="fr-FR" sz="1200" dirty="0"/>
          </a:p>
          <a:p>
            <a:endParaRPr lang="fr-FR" sz="1200" dirty="0"/>
          </a:p>
          <a:p>
            <a:r>
              <a:rPr lang="fr-FR" sz="1200" b="1" dirty="0"/>
              <a:t>V. </a:t>
            </a:r>
            <a:r>
              <a:rPr lang="el-GR" sz="1200" b="1" dirty="0" err="1"/>
              <a:t>Confidentiality</a:t>
            </a:r>
            <a:r>
              <a:rPr lang="el-GR" sz="1200" b="1" dirty="0"/>
              <a:t> (</a:t>
            </a:r>
            <a:r>
              <a:rPr lang="el-GR" sz="1200" b="1" dirty="0" err="1"/>
              <a:t>art</a:t>
            </a:r>
            <a:r>
              <a:rPr lang="el-GR" sz="1200" b="1" dirty="0"/>
              <a:t>. 49)</a:t>
            </a:r>
            <a:r>
              <a:rPr lang="el-GR" sz="1200" dirty="0"/>
              <a:t/>
            </a:r>
            <a:br>
              <a:rPr lang="el-GR" sz="1200" dirty="0"/>
            </a:br>
            <a:endParaRPr lang="en-US" sz="1200" dirty="0"/>
          </a:p>
          <a:p>
            <a:r>
              <a:rPr lang="en-US" sz="1200" b="1" dirty="0"/>
              <a:t>D. NORMAL AND SPECIAL PROCEDURES</a:t>
            </a:r>
          </a:p>
          <a:p>
            <a:r>
              <a:rPr lang="en-US" sz="1200" dirty="0"/>
              <a:t>1. Regular procedures (art. 51)</a:t>
            </a:r>
          </a:p>
          <a:p>
            <a:r>
              <a:rPr lang="en-US" sz="1200" dirty="0"/>
              <a:t>2. </a:t>
            </a:r>
            <a:r>
              <a:rPr lang="en-GB" sz="1200" dirty="0"/>
              <a:t>Accelerated procedures (art. 51)</a:t>
            </a:r>
          </a:p>
          <a:p>
            <a:r>
              <a:rPr lang="en-GB" sz="1200" dirty="0"/>
              <a:t>3. Border Procedures (art. 60)</a:t>
            </a:r>
            <a:r>
              <a:rPr lang="el-GR" sz="1200" dirty="0"/>
              <a:t/>
            </a:r>
            <a:br>
              <a:rPr lang="el-GR" sz="1200" dirty="0"/>
            </a:br>
            <a:r>
              <a:rPr lang="en-US" sz="1200" dirty="0"/>
              <a:t>4. </a:t>
            </a:r>
            <a:r>
              <a:rPr lang="en-GB" sz="1200" dirty="0"/>
              <a:t>Special Border Procedures –applicants arriving in the Greek islands after the EU-Turkey Statement (art. 60)</a:t>
            </a:r>
            <a:r>
              <a:rPr lang="el-GR" sz="1200" dirty="0"/>
              <a:t/>
            </a:r>
            <a:br>
              <a:rPr lang="el-GR" sz="1200" dirty="0"/>
            </a:br>
            <a:endParaRPr lang="en-US" sz="1200" dirty="0"/>
          </a:p>
          <a:p>
            <a:r>
              <a:rPr lang="en-US" sz="1200" b="1" dirty="0"/>
              <a:t>E. Challenges of negative decision</a:t>
            </a:r>
          </a:p>
          <a:p>
            <a:r>
              <a:rPr lang="en-US" sz="1200" dirty="0"/>
              <a:t>1. Appeals before Asylum Appeals Commissions </a:t>
            </a:r>
            <a:r>
              <a:rPr lang="el-GR" sz="1200" dirty="0"/>
              <a:t>(</a:t>
            </a:r>
            <a:r>
              <a:rPr lang="el-GR" sz="1200" dirty="0" err="1"/>
              <a:t>art</a:t>
            </a:r>
            <a:r>
              <a:rPr lang="el-GR" sz="1200" dirty="0"/>
              <a:t>. 61-62)</a:t>
            </a:r>
            <a:endParaRPr lang="en-US" sz="1200" dirty="0"/>
          </a:p>
          <a:p>
            <a:pPr>
              <a:buFontTx/>
              <a:buAutoNum type="arabicPeriod" startAt="2"/>
            </a:pPr>
            <a:r>
              <a:rPr lang="en-US" sz="1200" dirty="0" smtClean="0"/>
              <a:t> Judicial </a:t>
            </a:r>
            <a:r>
              <a:rPr lang="en-US" sz="1200" dirty="0"/>
              <a:t>challenge</a:t>
            </a:r>
          </a:p>
          <a:p>
            <a:endParaRPr lang="en-US" sz="1200" dirty="0"/>
          </a:p>
          <a:p>
            <a:r>
              <a:rPr lang="en-US" sz="1200" b="1" dirty="0"/>
              <a:t>PART IV. RECEPTION CONDITIONS</a:t>
            </a:r>
          </a:p>
          <a:p>
            <a:pPr>
              <a:buFontTx/>
              <a:buAutoNum type="alphaUcPeriod"/>
            </a:pPr>
            <a:r>
              <a:rPr lang="en-GB" sz="1200" b="1" dirty="0"/>
              <a:t> Minimum Standards for Reception Directive </a:t>
            </a:r>
            <a:r>
              <a:rPr lang="en-GB" sz="1200" dirty="0"/>
              <a:t/>
            </a:r>
            <a:br>
              <a:rPr lang="en-GB" sz="1200" dirty="0"/>
            </a:br>
            <a:r>
              <a:rPr lang="en-GB" sz="1200" dirty="0"/>
              <a:t>(Directive 2013/33/EU of the European Parliament and of the Council of 26 June 2013)</a:t>
            </a:r>
          </a:p>
          <a:p>
            <a:endParaRPr lang="en-US" sz="1200" b="1" dirty="0"/>
          </a:p>
          <a:p>
            <a:r>
              <a:rPr lang="en-US" sz="1200" b="1" dirty="0"/>
              <a:t>B. Reception Conditions for Asylum Seekers</a:t>
            </a:r>
          </a:p>
          <a:p>
            <a:r>
              <a:rPr lang="en-US" sz="1200" dirty="0">
                <a:solidFill>
                  <a:srgbClr val="000000"/>
                </a:solidFill>
              </a:rPr>
              <a:t>1.General rules on material reception conditions and health care (art. 17 of the Law 4540/2018)</a:t>
            </a:r>
          </a:p>
          <a:p>
            <a:r>
              <a:rPr lang="en-US" sz="1200" dirty="0"/>
              <a:t>2. </a:t>
            </a:r>
            <a:r>
              <a:rPr lang="en-US" sz="1200" dirty="0">
                <a:solidFill>
                  <a:srgbClr val="000000"/>
                </a:solidFill>
              </a:rPr>
              <a:t>Modalities for material reception conditions (art. 18 of the Law 4540/2018)</a:t>
            </a:r>
          </a:p>
          <a:p>
            <a:r>
              <a:rPr lang="en-US" sz="1200" dirty="0"/>
              <a:t>3. Housing according to the Law 4375/2016</a:t>
            </a:r>
            <a:r>
              <a:rPr lang="el-GR" sz="1200" dirty="0"/>
              <a:t> </a:t>
            </a:r>
            <a:endParaRPr lang="en-US" sz="1200" dirty="0"/>
          </a:p>
          <a:p>
            <a:pPr>
              <a:spcBef>
                <a:spcPct val="20000"/>
              </a:spcBef>
              <a:buFont typeface="Arial" pitchFamily="34" charset="0"/>
              <a:buNone/>
            </a:pPr>
            <a:r>
              <a:rPr lang="en-US" sz="1200" dirty="0"/>
              <a:t>4</a:t>
            </a:r>
            <a:r>
              <a:rPr lang="en-US" sz="1200" dirty="0">
                <a:solidFill>
                  <a:srgbClr val="000000"/>
                </a:solidFill>
              </a:rPr>
              <a:t>. </a:t>
            </a:r>
            <a:r>
              <a:rPr lang="fr-FR" sz="1200" dirty="0" err="1" smtClean="0">
                <a:solidFill>
                  <a:srgbClr val="000000"/>
                </a:solidFill>
              </a:rPr>
              <a:t>Health</a:t>
            </a:r>
            <a:r>
              <a:rPr lang="fr-FR" sz="1200" dirty="0" smtClean="0">
                <a:solidFill>
                  <a:srgbClr val="000000"/>
                </a:solidFill>
              </a:rPr>
              <a:t> </a:t>
            </a:r>
            <a:r>
              <a:rPr lang="fr-FR" sz="1200" dirty="0">
                <a:solidFill>
                  <a:srgbClr val="000000"/>
                </a:solidFill>
              </a:rPr>
              <a:t>care (art.</a:t>
            </a:r>
            <a:r>
              <a:rPr lang="el-GR" sz="1200" dirty="0">
                <a:solidFill>
                  <a:srgbClr val="000000"/>
                </a:solidFill>
              </a:rPr>
              <a:t> 33 Law 4368/2016 </a:t>
            </a:r>
            <a:r>
              <a:rPr lang="en-US" sz="1200" dirty="0" smtClean="0">
                <a:solidFill>
                  <a:srgbClr val="000000"/>
                </a:solidFill>
              </a:rPr>
              <a:t>and art. 17 Law 4540/2018</a:t>
            </a:r>
            <a:r>
              <a:rPr lang="fr-FR" sz="1200" dirty="0" smtClean="0">
                <a:solidFill>
                  <a:srgbClr val="000000"/>
                </a:solidFill>
              </a:rPr>
              <a:t>)</a:t>
            </a:r>
            <a:r>
              <a:rPr lang="el-GR" sz="1200" dirty="0" smtClean="0">
                <a:solidFill>
                  <a:srgbClr val="000000"/>
                </a:solidFill>
              </a:rPr>
              <a:t> </a:t>
            </a:r>
            <a:endParaRPr lang="en-US" sz="1200" dirty="0">
              <a:solidFill>
                <a:srgbClr val="000000"/>
              </a:solidFill>
            </a:endParaRPr>
          </a:p>
          <a:p>
            <a:r>
              <a:rPr lang="en-US" sz="1200" dirty="0"/>
              <a:t>5. Employment (art. 71 Law 4375/</a:t>
            </a:r>
            <a:r>
              <a:rPr lang="en-US" sz="1200" dirty="0" smtClean="0"/>
              <a:t>2016 and art. 15 Law 4540/2018) </a:t>
            </a:r>
            <a:endParaRPr lang="en-US" sz="1200" dirty="0"/>
          </a:p>
          <a:p>
            <a:r>
              <a:rPr lang="en-US" sz="1200" dirty="0"/>
              <a:t>6. Vocational </a:t>
            </a:r>
            <a:r>
              <a:rPr lang="en-US" sz="1200" dirty="0" err="1"/>
              <a:t>trainning</a:t>
            </a:r>
            <a:r>
              <a:rPr lang="en-US" sz="1200" dirty="0"/>
              <a:t> (art. 16 of the law 4540/2018)</a:t>
            </a:r>
          </a:p>
          <a:p>
            <a:r>
              <a:rPr lang="en-US" sz="1200" dirty="0"/>
              <a:t>7. Schooling and education of minors (art. 38 of the Law 4415/2016, art. 13 and 14 of the Law 4540/2018) </a:t>
            </a:r>
          </a:p>
          <a:p>
            <a:r>
              <a:rPr lang="en-US" sz="1200" dirty="0"/>
              <a:t>8. Information (art. </a:t>
            </a:r>
            <a:r>
              <a:rPr lang="el-GR" sz="1200" dirty="0"/>
              <a:t>5 </a:t>
            </a:r>
            <a:r>
              <a:rPr lang="en-US" sz="1200" dirty="0"/>
              <a:t>of the Law 4540/2018)</a:t>
            </a:r>
          </a:p>
          <a:p>
            <a:r>
              <a:rPr lang="en-US" sz="1200" dirty="0"/>
              <a:t>9. Documentation (art. 6 of the Law 4540/2018)</a:t>
            </a:r>
          </a:p>
          <a:p>
            <a:r>
              <a:rPr lang="en-US" sz="1200" dirty="0"/>
              <a:t>10. Residence and freedom of movement (art. 7 of the Law of 4540/2018)</a:t>
            </a:r>
          </a:p>
          <a:p>
            <a:r>
              <a:rPr lang="en-US" sz="1200" dirty="0"/>
              <a:t>11. </a:t>
            </a:r>
            <a:r>
              <a:rPr lang="el-GR" sz="1200" dirty="0" err="1"/>
              <a:t>Reduction</a:t>
            </a:r>
            <a:r>
              <a:rPr lang="el-GR" sz="1200" dirty="0"/>
              <a:t> </a:t>
            </a:r>
            <a:r>
              <a:rPr lang="el-GR" sz="1200" dirty="0" err="1"/>
              <a:t>or</a:t>
            </a:r>
            <a:r>
              <a:rPr lang="el-GR" sz="1200" dirty="0"/>
              <a:t> </a:t>
            </a:r>
            <a:r>
              <a:rPr lang="el-GR" sz="1200" dirty="0" err="1"/>
              <a:t>withdrawal</a:t>
            </a:r>
            <a:r>
              <a:rPr lang="el-GR" sz="1200" dirty="0"/>
              <a:t> </a:t>
            </a:r>
            <a:r>
              <a:rPr lang="el-GR" sz="1200" dirty="0" err="1"/>
              <a:t>of</a:t>
            </a:r>
            <a:r>
              <a:rPr lang="el-GR" sz="1200" dirty="0"/>
              <a:t> </a:t>
            </a:r>
            <a:r>
              <a:rPr lang="el-GR" sz="1200" dirty="0" err="1"/>
              <a:t>reception</a:t>
            </a:r>
            <a:r>
              <a:rPr lang="el-GR" sz="1200" dirty="0"/>
              <a:t> </a:t>
            </a:r>
            <a:r>
              <a:rPr lang="el-GR" sz="1200" dirty="0" err="1"/>
              <a:t>conditions</a:t>
            </a:r>
            <a:r>
              <a:rPr lang="el-GR" sz="1200" dirty="0"/>
              <a:t> (</a:t>
            </a:r>
            <a:r>
              <a:rPr lang="el-GR" sz="1200" dirty="0" err="1"/>
              <a:t>art</a:t>
            </a:r>
            <a:r>
              <a:rPr lang="el-GR" sz="1200" dirty="0"/>
              <a:t>. </a:t>
            </a:r>
            <a:r>
              <a:rPr lang="en-US" sz="1200" dirty="0"/>
              <a:t>19 of the Law 4540/2018</a:t>
            </a:r>
            <a:r>
              <a:rPr lang="el-GR" sz="1200" dirty="0"/>
              <a:t>)</a:t>
            </a:r>
          </a:p>
        </p:txBody>
      </p:sp>
      <p:pic>
        <p:nvPicPr>
          <p:cNvPr id="3" name="5 - Εικόνα" descr="Εικόνα2.png"/>
          <p:cNvPicPr>
            <a:picLocks noChangeAspect="1"/>
          </p:cNvPicPr>
          <p:nvPr/>
        </p:nvPicPr>
        <p:blipFill>
          <a:blip r:embed="rId2"/>
          <a:srcRect/>
          <a:stretch>
            <a:fillRect/>
          </a:stretch>
        </p:blipFill>
        <p:spPr bwMode="auto">
          <a:xfrm>
            <a:off x="946150" y="6519863"/>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3525" y="342900"/>
            <a:ext cx="5753100" cy="661988"/>
          </a:xfrm>
        </p:spPr>
        <p:txBody>
          <a:bodyPr rtlCol="0">
            <a:normAutofit/>
          </a:bodyPr>
          <a:lstStyle/>
          <a:p>
            <a:pPr marL="0" indent="0" algn="ctr" eaLnBrk="1" fontAlgn="auto" hangingPunct="1">
              <a:spcAft>
                <a:spcPts val="0"/>
              </a:spcAft>
              <a:buFont typeface="Arial"/>
              <a:buNone/>
              <a:defRPr/>
            </a:pPr>
            <a:r>
              <a:rPr lang="en-US" sz="1600" b="1" u="sng" dirty="0" smtClean="0">
                <a:solidFill>
                  <a:schemeClr val="accent2">
                    <a:lumMod val="50000"/>
                  </a:schemeClr>
                </a:solidFill>
                <a:latin typeface="+mj-lt"/>
                <a:ea typeface="+mj-ea"/>
                <a:cs typeface="+mj-cs"/>
              </a:rPr>
              <a:t>D. NORMAL AND SPECIAL PROCEDURES</a:t>
            </a:r>
            <a:endParaRPr lang="en-US" sz="1600" b="1" u="sng" dirty="0">
              <a:solidFill>
                <a:schemeClr val="accent2">
                  <a:lumMod val="50000"/>
                </a:schemeClr>
              </a:solidFill>
              <a:latin typeface="+mj-lt"/>
              <a:ea typeface="+mj-ea"/>
              <a:cs typeface="+mj-cs"/>
            </a:endParaRPr>
          </a:p>
        </p:txBody>
      </p:sp>
      <p:sp>
        <p:nvSpPr>
          <p:cNvPr id="84994" name="Content Placeholder 2"/>
          <p:cNvSpPr txBox="1">
            <a:spLocks/>
          </p:cNvSpPr>
          <p:nvPr/>
        </p:nvSpPr>
        <p:spPr bwMode="auto">
          <a:xfrm>
            <a:off x="400050" y="1181100"/>
            <a:ext cx="7781925" cy="4938713"/>
          </a:xfrm>
          <a:prstGeom prst="rect">
            <a:avLst/>
          </a:prstGeom>
          <a:noFill/>
          <a:ln w="9525">
            <a:noFill/>
            <a:miter lim="800000"/>
            <a:headEnd/>
            <a:tailEnd/>
          </a:ln>
        </p:spPr>
        <p:txBody>
          <a:bodyPr anchor="ctr"/>
          <a:lstStyle/>
          <a:p>
            <a:pPr marL="342900" indent="-342900" algn="just" defTabSz="914400">
              <a:spcBef>
                <a:spcPct val="20000"/>
              </a:spcBef>
              <a:buFont typeface="Arial" pitchFamily="34" charset="0"/>
              <a:buAutoNum type="arabicPeriod"/>
            </a:pPr>
            <a:r>
              <a:rPr lang="en-US" sz="1600" b="1">
                <a:solidFill>
                  <a:srgbClr val="0070C0"/>
                </a:solidFill>
              </a:rPr>
              <a:t>Regular procedures (art. 51)</a:t>
            </a:r>
          </a:p>
          <a:p>
            <a:pPr marL="342900" indent="-342900" algn="just" defTabSz="914400">
              <a:spcBef>
                <a:spcPct val="20000"/>
              </a:spcBef>
            </a:pPr>
            <a:endParaRPr lang="en-GB" sz="1600" b="1">
              <a:solidFill>
                <a:srgbClr val="0D0D0D"/>
              </a:solidFill>
            </a:endParaRPr>
          </a:p>
          <a:p>
            <a:pPr marL="342900" indent="-342900" algn="just" defTabSz="914400">
              <a:spcBef>
                <a:spcPct val="20000"/>
              </a:spcBef>
              <a:buFont typeface="Calibri" pitchFamily="34" charset="0"/>
              <a:buAutoNum type="alphaUcPeriod"/>
            </a:pPr>
            <a:r>
              <a:rPr lang="en-GB" sz="1600">
                <a:solidFill>
                  <a:srgbClr val="0D0D0D"/>
                </a:solidFill>
              </a:rPr>
              <a:t>Asylum application should be examined as </a:t>
            </a:r>
            <a:r>
              <a:rPr lang="en-GB" altLang="en-US" sz="1600">
                <a:solidFill>
                  <a:srgbClr val="0D0D0D"/>
                </a:solidFill>
              </a:rPr>
              <a:t>“</a:t>
            </a:r>
            <a:r>
              <a:rPr lang="en-GB" sz="1600">
                <a:solidFill>
                  <a:srgbClr val="0D0D0D"/>
                </a:solidFill>
              </a:rPr>
              <a:t>the soonest possible</a:t>
            </a:r>
            <a:r>
              <a:rPr lang="en-GB" altLang="en-US" sz="1600">
                <a:solidFill>
                  <a:srgbClr val="0D0D0D"/>
                </a:solidFill>
              </a:rPr>
              <a:t>”</a:t>
            </a:r>
            <a:r>
              <a:rPr lang="en-GB" sz="1600">
                <a:solidFill>
                  <a:srgbClr val="0D0D0D"/>
                </a:solidFill>
              </a:rPr>
              <a:t> and, in any case, within 6 months when regular procedures apply. This time limit may be extended for a period not exceeding a further 9 months, where:</a:t>
            </a:r>
            <a:endParaRPr lang="el-GR" sz="1600">
              <a:solidFill>
                <a:srgbClr val="0D0D0D"/>
              </a:solidFill>
            </a:endParaRPr>
          </a:p>
          <a:p>
            <a:pPr marL="447675" lvl="1" indent="9525" algn="just" defTabSz="914400">
              <a:spcBef>
                <a:spcPct val="20000"/>
              </a:spcBef>
              <a:buFontTx/>
              <a:buBlip>
                <a:blip r:embed="rId2"/>
              </a:buBlip>
            </a:pPr>
            <a:r>
              <a:rPr lang="en-GB" sz="1600">
                <a:solidFill>
                  <a:srgbClr val="0D0D0D"/>
                </a:solidFill>
              </a:rPr>
              <a:t>   Complex issues of fact and/or law are involved; Or </a:t>
            </a:r>
            <a:endParaRPr lang="fr-FR" sz="1600">
              <a:solidFill>
                <a:srgbClr val="0D0D0D"/>
              </a:solidFill>
            </a:endParaRPr>
          </a:p>
          <a:p>
            <a:pPr marL="447675" lvl="1" indent="9525" algn="just" defTabSz="914400">
              <a:spcBef>
                <a:spcPct val="20000"/>
              </a:spcBef>
              <a:buFontTx/>
              <a:buBlip>
                <a:blip r:embed="rId2"/>
              </a:buBlip>
            </a:pPr>
            <a:r>
              <a:rPr lang="en-GB" sz="1600">
                <a:solidFill>
                  <a:srgbClr val="0D0D0D"/>
                </a:solidFill>
              </a:rPr>
              <a:t>A large number of third country nationals or stateless persons simultaneously apply for   international protection. </a:t>
            </a:r>
          </a:p>
          <a:p>
            <a:pPr marL="342900" indent="-342900" algn="just" defTabSz="914400">
              <a:lnSpc>
                <a:spcPct val="120000"/>
              </a:lnSpc>
              <a:spcBef>
                <a:spcPct val="20000"/>
              </a:spcBef>
              <a:buFont typeface="Calibri" pitchFamily="34" charset="0"/>
              <a:buAutoNum type="alphaUcPeriod"/>
            </a:pPr>
            <a:r>
              <a:rPr lang="en-GB" sz="1600">
                <a:solidFill>
                  <a:srgbClr val="0D0D0D"/>
                </a:solidFill>
              </a:rPr>
              <a:t>A further extension of 3 months is provided </a:t>
            </a:r>
            <a:r>
              <a:rPr lang="en-GB" altLang="en-US" sz="1600">
                <a:solidFill>
                  <a:srgbClr val="0D0D0D"/>
                </a:solidFill>
              </a:rPr>
              <a:t>“</a:t>
            </a:r>
            <a:r>
              <a:rPr lang="en-GB" sz="1600">
                <a:solidFill>
                  <a:srgbClr val="0D0D0D"/>
                </a:solidFill>
              </a:rPr>
              <a:t>where necessary due to exceptional circumstances and in order to ensure an adequate and complete examination of the application for international protection.</a:t>
            </a:r>
            <a:r>
              <a:rPr lang="en-GB" altLang="en-US" sz="1600">
                <a:solidFill>
                  <a:srgbClr val="0D0D0D"/>
                </a:solidFill>
              </a:rPr>
              <a:t>”</a:t>
            </a:r>
            <a:r>
              <a:rPr lang="en-GB" sz="1600">
                <a:solidFill>
                  <a:srgbClr val="0D0D0D"/>
                </a:solidFill>
              </a:rPr>
              <a:t>  </a:t>
            </a:r>
          </a:p>
          <a:p>
            <a:pPr marL="342900" indent="-342900" algn="just" defTabSz="914400">
              <a:lnSpc>
                <a:spcPct val="120000"/>
              </a:lnSpc>
              <a:spcBef>
                <a:spcPct val="20000"/>
              </a:spcBef>
              <a:buFont typeface="Calibri" pitchFamily="34" charset="0"/>
              <a:buAutoNum type="alphaUcPeriod"/>
            </a:pPr>
            <a:r>
              <a:rPr lang="en-GB" sz="1600">
                <a:solidFill>
                  <a:srgbClr val="0D0D0D"/>
                </a:solidFill>
              </a:rPr>
              <a:t>Where no decision is issued within the maximum time limit fixed in each case, the asylum seeker has the right to request information from the Asylum Service on the timeframe within which a decision is expected to be issued. As expressly foreseen in the law, </a:t>
            </a:r>
            <a:r>
              <a:rPr lang="en-GB" altLang="en-US" sz="1600">
                <a:solidFill>
                  <a:srgbClr val="0D0D0D"/>
                </a:solidFill>
              </a:rPr>
              <a:t>“</a:t>
            </a:r>
            <a:r>
              <a:rPr lang="en-GB" sz="1600">
                <a:solidFill>
                  <a:srgbClr val="0D0D0D"/>
                </a:solidFill>
              </a:rPr>
              <a:t>this does not constitute an obligation on the part of the Asylum Service to take a decision within a specific time limit.</a:t>
            </a:r>
            <a:r>
              <a:rPr lang="en-GB" altLang="en-US" sz="1600">
                <a:solidFill>
                  <a:srgbClr val="0D0D0D"/>
                </a:solidFill>
              </a:rPr>
              <a:t>”</a:t>
            </a:r>
            <a:r>
              <a:rPr lang="en-GB" sz="1600">
                <a:solidFill>
                  <a:srgbClr val="0D0D0D"/>
                </a:solidFill>
              </a:rPr>
              <a:t> </a:t>
            </a:r>
            <a:endParaRPr lang="el-GR" sz="1600">
              <a:solidFill>
                <a:srgbClr val="0D0D0D"/>
              </a:solidFill>
            </a:endParaRPr>
          </a:p>
          <a:p>
            <a:pPr marL="342900" indent="-342900" algn="just" defTabSz="914400">
              <a:spcBef>
                <a:spcPct val="20000"/>
              </a:spcBef>
              <a:buFont typeface="Arial" pitchFamily="34" charset="0"/>
              <a:buNone/>
            </a:pPr>
            <a:endParaRPr lang="en-GB" sz="1600">
              <a:solidFill>
                <a:schemeClr val="bg2"/>
              </a:solidFill>
            </a:endParaRPr>
          </a:p>
          <a:p>
            <a:pPr marL="342900" indent="-342900" algn="just" defTabSz="914400">
              <a:spcBef>
                <a:spcPct val="20000"/>
              </a:spcBef>
              <a:buFont typeface="Arial" pitchFamily="34" charset="0"/>
              <a:buNone/>
            </a:pPr>
            <a:r>
              <a:rPr lang="en-GB" sz="1600"/>
              <a:t>	</a:t>
            </a:r>
            <a:endParaRPr lang="en-US" sz="1600"/>
          </a:p>
        </p:txBody>
      </p:sp>
      <p:pic>
        <p:nvPicPr>
          <p:cNvPr id="84995" name="4 - Εικόνα" descr="Εικόνα2.png"/>
          <p:cNvPicPr>
            <a:picLocks noChangeAspect="1"/>
          </p:cNvPicPr>
          <p:nvPr/>
        </p:nvPicPr>
        <p:blipFill>
          <a:blip r:embed="rId3"/>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047750"/>
            <a:ext cx="7924800" cy="4381500"/>
          </a:xfrm>
        </p:spPr>
        <p:txBody>
          <a:bodyPr rtlCol="0">
            <a:normAutofit/>
          </a:bodyPr>
          <a:lstStyle/>
          <a:p>
            <a:pPr marL="0" indent="0" algn="just" eaLnBrk="1" fontAlgn="auto" hangingPunct="1">
              <a:lnSpc>
                <a:spcPct val="120000"/>
              </a:lnSpc>
              <a:spcAft>
                <a:spcPts val="0"/>
              </a:spcAft>
              <a:buFont typeface="Arial"/>
              <a:buNone/>
              <a:defRPr/>
            </a:pPr>
            <a:r>
              <a:rPr lang="en-GB" sz="1600" dirty="0" smtClean="0">
                <a:solidFill>
                  <a:schemeClr val="tx1">
                    <a:lumMod val="95000"/>
                    <a:lumOff val="5000"/>
                  </a:schemeClr>
                </a:solidFill>
                <a:ea typeface="+mn-ea"/>
                <a:cs typeface="+mn-cs"/>
              </a:rPr>
              <a:t>An </a:t>
            </a:r>
            <a:r>
              <a:rPr lang="en-GB" sz="1600" dirty="0">
                <a:solidFill>
                  <a:schemeClr val="tx1">
                    <a:lumMod val="95000"/>
                    <a:lumOff val="5000"/>
                  </a:schemeClr>
                </a:solidFill>
                <a:ea typeface="+mn-ea"/>
                <a:cs typeface="+mn-cs"/>
              </a:rPr>
              <a:t>application </a:t>
            </a:r>
            <a:r>
              <a:rPr lang="en-GB" sz="1600" b="1" u="sng" dirty="0">
                <a:solidFill>
                  <a:srgbClr val="0070C0"/>
                </a:solidFill>
                <a:ea typeface="+mn-ea"/>
                <a:cs typeface="+mn-cs"/>
              </a:rPr>
              <a:t>may</a:t>
            </a:r>
            <a:r>
              <a:rPr lang="en-GB" sz="1600" dirty="0">
                <a:solidFill>
                  <a:schemeClr val="bg2"/>
                </a:solidFill>
                <a:ea typeface="+mn-ea"/>
                <a:cs typeface="+mn-cs"/>
              </a:rPr>
              <a:t> </a:t>
            </a:r>
            <a:r>
              <a:rPr lang="en-GB" sz="1600" dirty="0">
                <a:solidFill>
                  <a:schemeClr val="tx1">
                    <a:lumMod val="95000"/>
                    <a:lumOff val="5000"/>
                  </a:schemeClr>
                </a:solidFill>
                <a:ea typeface="+mn-ea"/>
                <a:cs typeface="+mn-cs"/>
              </a:rPr>
              <a:t>be registered and examined by way of priority for persons who:</a:t>
            </a:r>
            <a:endParaRPr lang="el-GR" sz="1600" dirty="0">
              <a:solidFill>
                <a:schemeClr val="tx1">
                  <a:lumMod val="95000"/>
                  <a:lumOff val="5000"/>
                </a:schemeClr>
              </a:solidFill>
              <a:ea typeface="+mn-ea"/>
              <a:cs typeface="+mn-cs"/>
            </a:endParaRPr>
          </a:p>
          <a:p>
            <a:pPr algn="just" eaLnBrk="1" fontAlgn="auto" hangingPunct="1">
              <a:lnSpc>
                <a:spcPct val="120000"/>
              </a:lnSpc>
              <a:spcAft>
                <a:spcPts val="0"/>
              </a:spcAft>
              <a:buFont typeface="Arial"/>
              <a:buChar char="•"/>
              <a:defRPr/>
            </a:pPr>
            <a:r>
              <a:rPr lang="en-GB" sz="1600" dirty="0">
                <a:solidFill>
                  <a:schemeClr val="tx1">
                    <a:lumMod val="95000"/>
                    <a:lumOff val="5000"/>
                  </a:schemeClr>
                </a:solidFill>
                <a:ea typeface="+mn-ea"/>
                <a:cs typeface="+mn-cs"/>
              </a:rPr>
              <a:t>b</a:t>
            </a:r>
            <a:r>
              <a:rPr lang="en-GB" sz="1600" dirty="0" smtClean="0">
                <a:solidFill>
                  <a:schemeClr val="tx1">
                    <a:lumMod val="95000"/>
                    <a:lumOff val="5000"/>
                  </a:schemeClr>
                </a:solidFill>
                <a:ea typeface="+mn-ea"/>
                <a:cs typeface="+mn-cs"/>
              </a:rPr>
              <a:t>elong </a:t>
            </a:r>
            <a:r>
              <a:rPr lang="en-GB" sz="1600" dirty="0">
                <a:solidFill>
                  <a:schemeClr val="tx1">
                    <a:lumMod val="95000"/>
                    <a:lumOff val="5000"/>
                  </a:schemeClr>
                </a:solidFill>
                <a:ea typeface="+mn-ea"/>
                <a:cs typeface="+mn-cs"/>
              </a:rPr>
              <a:t>to vulnerable groups or are in need of special procedural guarantees;</a:t>
            </a:r>
            <a:endParaRPr lang="el-GR" sz="1600" dirty="0">
              <a:solidFill>
                <a:schemeClr val="tx1">
                  <a:lumMod val="95000"/>
                  <a:lumOff val="5000"/>
                </a:schemeClr>
              </a:solidFill>
              <a:ea typeface="+mn-ea"/>
              <a:cs typeface="+mn-cs"/>
            </a:endParaRPr>
          </a:p>
          <a:p>
            <a:pPr algn="just" eaLnBrk="1" fontAlgn="auto" hangingPunct="1">
              <a:lnSpc>
                <a:spcPct val="120000"/>
              </a:lnSpc>
              <a:spcAft>
                <a:spcPts val="0"/>
              </a:spcAft>
              <a:buFont typeface="Arial"/>
              <a:buChar char="•"/>
              <a:defRPr/>
            </a:pPr>
            <a:r>
              <a:rPr lang="en-GB" sz="1600" dirty="0">
                <a:solidFill>
                  <a:schemeClr val="tx1">
                    <a:lumMod val="95000"/>
                    <a:lumOff val="5000"/>
                  </a:schemeClr>
                </a:solidFill>
                <a:ea typeface="+mn-ea"/>
                <a:cs typeface="+mn-cs"/>
              </a:rPr>
              <a:t>a</a:t>
            </a:r>
            <a:r>
              <a:rPr lang="en-GB" sz="1600" dirty="0" smtClean="0">
                <a:solidFill>
                  <a:schemeClr val="tx1">
                    <a:lumMod val="95000"/>
                    <a:lumOff val="5000"/>
                  </a:schemeClr>
                </a:solidFill>
                <a:ea typeface="+mn-ea"/>
                <a:cs typeface="+mn-cs"/>
              </a:rPr>
              <a:t>pply </a:t>
            </a:r>
            <a:r>
              <a:rPr lang="en-GB" sz="1600" dirty="0">
                <a:solidFill>
                  <a:schemeClr val="tx1">
                    <a:lumMod val="95000"/>
                    <a:lumOff val="5000"/>
                  </a:schemeClr>
                </a:solidFill>
                <a:ea typeface="+mn-ea"/>
                <a:cs typeface="+mn-cs"/>
              </a:rPr>
              <a:t>from detention, at the border or from a Reception and Identification Centre;</a:t>
            </a:r>
            <a:endParaRPr lang="el-GR" sz="1600" dirty="0">
              <a:solidFill>
                <a:schemeClr val="tx1">
                  <a:lumMod val="95000"/>
                  <a:lumOff val="5000"/>
                </a:schemeClr>
              </a:solidFill>
              <a:ea typeface="+mn-ea"/>
              <a:cs typeface="+mn-cs"/>
            </a:endParaRPr>
          </a:p>
          <a:p>
            <a:pPr algn="just" eaLnBrk="1" fontAlgn="auto" hangingPunct="1">
              <a:lnSpc>
                <a:spcPct val="120000"/>
              </a:lnSpc>
              <a:spcAft>
                <a:spcPts val="0"/>
              </a:spcAft>
              <a:buFont typeface="Arial"/>
              <a:buChar char="•"/>
              <a:defRPr/>
            </a:pPr>
            <a:r>
              <a:rPr lang="en-GB" sz="1600" dirty="0">
                <a:solidFill>
                  <a:schemeClr val="tx1">
                    <a:lumMod val="95000"/>
                    <a:lumOff val="5000"/>
                  </a:schemeClr>
                </a:solidFill>
                <a:ea typeface="+mn-ea"/>
                <a:cs typeface="+mn-cs"/>
              </a:rPr>
              <a:t>a</a:t>
            </a:r>
            <a:r>
              <a:rPr lang="en-GB" sz="1600" dirty="0" smtClean="0">
                <a:solidFill>
                  <a:schemeClr val="tx1">
                    <a:lumMod val="95000"/>
                    <a:lumOff val="5000"/>
                  </a:schemeClr>
                </a:solidFill>
                <a:ea typeface="+mn-ea"/>
                <a:cs typeface="+mn-cs"/>
              </a:rPr>
              <a:t>re </a:t>
            </a:r>
            <a:r>
              <a:rPr lang="en-GB" sz="1600" dirty="0">
                <a:solidFill>
                  <a:schemeClr val="tx1">
                    <a:lumMod val="95000"/>
                    <a:lumOff val="5000"/>
                  </a:schemeClr>
                </a:solidFill>
                <a:ea typeface="+mn-ea"/>
                <a:cs typeface="+mn-cs"/>
              </a:rPr>
              <a:t>likely to fall within the Dublin procedure;</a:t>
            </a:r>
            <a:endParaRPr lang="el-GR" sz="1600" dirty="0">
              <a:solidFill>
                <a:schemeClr val="tx1">
                  <a:lumMod val="95000"/>
                  <a:lumOff val="5000"/>
                </a:schemeClr>
              </a:solidFill>
              <a:ea typeface="+mn-ea"/>
              <a:cs typeface="+mn-cs"/>
            </a:endParaRPr>
          </a:p>
          <a:p>
            <a:pPr algn="just" eaLnBrk="1" fontAlgn="auto" hangingPunct="1">
              <a:lnSpc>
                <a:spcPct val="120000"/>
              </a:lnSpc>
              <a:spcAft>
                <a:spcPts val="0"/>
              </a:spcAft>
              <a:buFont typeface="Arial"/>
              <a:buChar char="•"/>
              <a:defRPr/>
            </a:pPr>
            <a:r>
              <a:rPr lang="en-GB" sz="1600" dirty="0">
                <a:solidFill>
                  <a:schemeClr val="tx1">
                    <a:lumMod val="95000"/>
                    <a:lumOff val="5000"/>
                  </a:schemeClr>
                </a:solidFill>
                <a:ea typeface="+mn-ea"/>
                <a:cs typeface="+mn-cs"/>
              </a:rPr>
              <a:t>h</a:t>
            </a:r>
            <a:r>
              <a:rPr lang="en-GB" sz="1600" dirty="0" smtClean="0">
                <a:solidFill>
                  <a:schemeClr val="tx1">
                    <a:lumMod val="95000"/>
                    <a:lumOff val="5000"/>
                  </a:schemeClr>
                </a:solidFill>
                <a:ea typeface="+mn-ea"/>
                <a:cs typeface="+mn-cs"/>
              </a:rPr>
              <a:t>ave </a:t>
            </a:r>
            <a:r>
              <a:rPr lang="en-GB" sz="1600" dirty="0">
                <a:solidFill>
                  <a:schemeClr val="tx1">
                    <a:lumMod val="95000"/>
                    <a:lumOff val="5000"/>
                  </a:schemeClr>
                </a:solidFill>
                <a:ea typeface="+mn-ea"/>
                <a:cs typeface="+mn-cs"/>
              </a:rPr>
              <a:t>cases reasonably believed to be well-founded;</a:t>
            </a:r>
            <a:endParaRPr lang="el-GR" sz="1600" dirty="0">
              <a:solidFill>
                <a:schemeClr val="tx1">
                  <a:lumMod val="95000"/>
                  <a:lumOff val="5000"/>
                </a:schemeClr>
              </a:solidFill>
              <a:ea typeface="+mn-ea"/>
              <a:cs typeface="+mn-cs"/>
            </a:endParaRPr>
          </a:p>
          <a:p>
            <a:pPr algn="just" eaLnBrk="1" fontAlgn="auto" hangingPunct="1">
              <a:lnSpc>
                <a:spcPct val="120000"/>
              </a:lnSpc>
              <a:spcAft>
                <a:spcPts val="0"/>
              </a:spcAft>
              <a:buFont typeface="Arial"/>
              <a:buChar char="•"/>
              <a:defRPr/>
            </a:pPr>
            <a:r>
              <a:rPr lang="en-GB" sz="1600" dirty="0">
                <a:solidFill>
                  <a:schemeClr val="tx1">
                    <a:lumMod val="95000"/>
                    <a:lumOff val="5000"/>
                  </a:schemeClr>
                </a:solidFill>
                <a:ea typeface="+mn-ea"/>
                <a:cs typeface="+mn-cs"/>
              </a:rPr>
              <a:t>h</a:t>
            </a:r>
            <a:r>
              <a:rPr lang="en-GB" sz="1600" dirty="0" smtClean="0">
                <a:solidFill>
                  <a:schemeClr val="tx1">
                    <a:lumMod val="95000"/>
                    <a:lumOff val="5000"/>
                  </a:schemeClr>
                </a:solidFill>
                <a:ea typeface="+mn-ea"/>
                <a:cs typeface="+mn-cs"/>
              </a:rPr>
              <a:t>ave </a:t>
            </a:r>
            <a:r>
              <a:rPr lang="en-GB" sz="1600" dirty="0">
                <a:solidFill>
                  <a:schemeClr val="tx1">
                    <a:lumMod val="95000"/>
                    <a:lumOff val="5000"/>
                  </a:schemeClr>
                </a:solidFill>
                <a:ea typeface="+mn-ea"/>
                <a:cs typeface="+mn-cs"/>
              </a:rPr>
              <a:t>cases which may be considered as manifestly unfounded;</a:t>
            </a:r>
            <a:endParaRPr lang="el-GR" sz="1600" dirty="0">
              <a:solidFill>
                <a:schemeClr val="tx1">
                  <a:lumMod val="95000"/>
                  <a:lumOff val="5000"/>
                </a:schemeClr>
              </a:solidFill>
              <a:ea typeface="+mn-ea"/>
              <a:cs typeface="+mn-cs"/>
            </a:endParaRPr>
          </a:p>
          <a:p>
            <a:pPr algn="just" eaLnBrk="1" fontAlgn="auto" hangingPunct="1">
              <a:lnSpc>
                <a:spcPct val="120000"/>
              </a:lnSpc>
              <a:spcAft>
                <a:spcPts val="0"/>
              </a:spcAft>
              <a:buFont typeface="Arial"/>
              <a:buChar char="•"/>
              <a:defRPr/>
            </a:pPr>
            <a:r>
              <a:rPr lang="en-GB" sz="1600" dirty="0">
                <a:solidFill>
                  <a:schemeClr val="tx1">
                    <a:lumMod val="95000"/>
                    <a:lumOff val="5000"/>
                  </a:schemeClr>
                </a:solidFill>
                <a:ea typeface="+mn-ea"/>
                <a:cs typeface="+mn-cs"/>
              </a:rPr>
              <a:t>r</a:t>
            </a:r>
            <a:r>
              <a:rPr lang="en-GB" sz="1600" dirty="0" smtClean="0">
                <a:solidFill>
                  <a:schemeClr val="tx1">
                    <a:lumMod val="95000"/>
                    <a:lumOff val="5000"/>
                  </a:schemeClr>
                </a:solidFill>
                <a:ea typeface="+mn-ea"/>
                <a:cs typeface="+mn-cs"/>
              </a:rPr>
              <a:t>epresent </a:t>
            </a:r>
            <a:r>
              <a:rPr lang="en-GB" sz="1600" dirty="0">
                <a:solidFill>
                  <a:schemeClr val="tx1">
                    <a:lumMod val="95000"/>
                    <a:lumOff val="5000"/>
                  </a:schemeClr>
                </a:solidFill>
                <a:ea typeface="+mn-ea"/>
                <a:cs typeface="+mn-cs"/>
              </a:rPr>
              <a:t>a threat to national security or public order; or</a:t>
            </a:r>
            <a:endParaRPr lang="el-GR" sz="1600" dirty="0">
              <a:solidFill>
                <a:schemeClr val="tx1">
                  <a:lumMod val="95000"/>
                  <a:lumOff val="5000"/>
                </a:schemeClr>
              </a:solidFill>
              <a:ea typeface="+mn-ea"/>
              <a:cs typeface="+mn-cs"/>
            </a:endParaRPr>
          </a:p>
          <a:p>
            <a:pPr algn="just" eaLnBrk="1" fontAlgn="auto" hangingPunct="1">
              <a:lnSpc>
                <a:spcPct val="120000"/>
              </a:lnSpc>
              <a:spcAft>
                <a:spcPts val="0"/>
              </a:spcAft>
              <a:buFont typeface="Arial"/>
              <a:buChar char="•"/>
              <a:defRPr/>
            </a:pPr>
            <a:r>
              <a:rPr lang="en-GB" sz="1600" dirty="0">
                <a:solidFill>
                  <a:schemeClr val="tx1">
                    <a:lumMod val="95000"/>
                    <a:lumOff val="5000"/>
                  </a:schemeClr>
                </a:solidFill>
                <a:ea typeface="+mn-ea"/>
                <a:cs typeface="+mn-cs"/>
              </a:rPr>
              <a:t>f</a:t>
            </a:r>
            <a:r>
              <a:rPr lang="en-GB" sz="1600" dirty="0" smtClean="0">
                <a:solidFill>
                  <a:schemeClr val="tx1">
                    <a:lumMod val="95000"/>
                    <a:lumOff val="5000"/>
                  </a:schemeClr>
                </a:solidFill>
                <a:ea typeface="+mn-ea"/>
                <a:cs typeface="+mn-cs"/>
              </a:rPr>
              <a:t>ile </a:t>
            </a:r>
            <a:r>
              <a:rPr lang="en-GB" sz="1600" dirty="0">
                <a:solidFill>
                  <a:schemeClr val="tx1">
                    <a:lumMod val="95000"/>
                    <a:lumOff val="5000"/>
                  </a:schemeClr>
                </a:solidFill>
                <a:ea typeface="+mn-ea"/>
                <a:cs typeface="+mn-cs"/>
              </a:rPr>
              <a:t>a </a:t>
            </a:r>
            <a:r>
              <a:rPr lang="en-GB" sz="1600" dirty="0" smtClean="0">
                <a:solidFill>
                  <a:schemeClr val="tx1">
                    <a:lumMod val="95000"/>
                    <a:lumOff val="5000"/>
                  </a:schemeClr>
                </a:solidFill>
                <a:ea typeface="+mn-ea"/>
                <a:cs typeface="+mn-cs"/>
              </a:rPr>
              <a:t>subsequent application.</a:t>
            </a:r>
          </a:p>
          <a:p>
            <a:pPr marL="0" indent="0" algn="just" eaLnBrk="1" fontAlgn="auto" hangingPunct="1">
              <a:lnSpc>
                <a:spcPct val="120000"/>
              </a:lnSpc>
              <a:spcAft>
                <a:spcPts val="0"/>
              </a:spcAft>
              <a:buFont typeface="Arial"/>
              <a:buNone/>
              <a:defRPr/>
            </a:pPr>
            <a:r>
              <a:rPr lang="en-GB" sz="1600" i="1" dirty="0">
                <a:solidFill>
                  <a:schemeClr val="tx1">
                    <a:lumMod val="95000"/>
                    <a:lumOff val="5000"/>
                  </a:schemeClr>
                </a:solidFill>
                <a:ea typeface="+mn-ea"/>
                <a:cs typeface="+mn-cs"/>
              </a:rPr>
              <a:t>A</a:t>
            </a:r>
            <a:r>
              <a:rPr lang="en-GB" sz="1600" i="1" dirty="0">
                <a:solidFill>
                  <a:schemeClr val="bg2"/>
                </a:solidFill>
                <a:ea typeface="+mn-ea"/>
                <a:cs typeface="+mn-cs"/>
              </a:rPr>
              <a:t> </a:t>
            </a:r>
            <a:r>
              <a:rPr lang="en-GB" sz="1600" b="1" i="1" dirty="0">
                <a:solidFill>
                  <a:srgbClr val="0070C0"/>
                </a:solidFill>
                <a:ea typeface="+mn-ea"/>
                <a:cs typeface="+mn-cs"/>
              </a:rPr>
              <a:t>fast-track procedure </a:t>
            </a:r>
            <a:r>
              <a:rPr lang="en-GB" sz="1600" i="1" dirty="0">
                <a:solidFill>
                  <a:schemeClr val="tx1">
                    <a:lumMod val="95000"/>
                    <a:lumOff val="5000"/>
                  </a:schemeClr>
                </a:solidFill>
                <a:ea typeface="+mn-ea"/>
                <a:cs typeface="+mn-cs"/>
              </a:rPr>
              <a:t>for the </a:t>
            </a:r>
            <a:r>
              <a:rPr lang="en-GB" sz="1600" i="1" dirty="0" smtClean="0">
                <a:solidFill>
                  <a:schemeClr val="tx1">
                    <a:lumMod val="95000"/>
                    <a:lumOff val="5000"/>
                  </a:schemeClr>
                </a:solidFill>
                <a:ea typeface="+mn-ea"/>
                <a:cs typeface="+mn-cs"/>
              </a:rPr>
              <a:t>examination </a:t>
            </a:r>
            <a:r>
              <a:rPr lang="en-GB" sz="1600" i="1" dirty="0">
                <a:solidFill>
                  <a:schemeClr val="tx1">
                    <a:lumMod val="95000"/>
                    <a:lumOff val="5000"/>
                  </a:schemeClr>
                </a:solidFill>
                <a:ea typeface="+mn-ea"/>
                <a:cs typeface="+mn-cs"/>
              </a:rPr>
              <a:t>and the granting of refugee status to Syrian nationals and stateless persons with former habitual residence in Syria, is in place since September 2014.</a:t>
            </a:r>
            <a:endParaRPr lang="el-GR" sz="1600" i="1" dirty="0">
              <a:solidFill>
                <a:schemeClr val="tx1">
                  <a:lumMod val="95000"/>
                  <a:lumOff val="5000"/>
                </a:schemeClr>
              </a:solidFill>
              <a:ea typeface="+mn-ea"/>
              <a:cs typeface="+mn-cs"/>
            </a:endParaRPr>
          </a:p>
          <a:p>
            <a:pPr algn="just" eaLnBrk="1" fontAlgn="auto" hangingPunct="1">
              <a:lnSpc>
                <a:spcPct val="120000"/>
              </a:lnSpc>
              <a:spcAft>
                <a:spcPts val="0"/>
              </a:spcAft>
              <a:buFont typeface="Arial"/>
              <a:buChar char="•"/>
              <a:defRPr/>
            </a:pPr>
            <a:endParaRPr lang="el-GR" sz="1600" dirty="0">
              <a:ea typeface="+mn-ea"/>
              <a:cs typeface="+mn-cs"/>
            </a:endParaRPr>
          </a:p>
          <a:p>
            <a:pPr eaLnBrk="1" fontAlgn="auto" hangingPunct="1">
              <a:lnSpc>
                <a:spcPct val="120000"/>
              </a:lnSpc>
              <a:spcAft>
                <a:spcPts val="0"/>
              </a:spcAft>
              <a:buFont typeface="Arial"/>
              <a:buChar char="•"/>
              <a:defRPr/>
            </a:pPr>
            <a:endParaRPr lang="en-US" sz="1600" dirty="0">
              <a:ea typeface="+mn-ea"/>
              <a:cs typeface="+mn-cs"/>
            </a:endParaRPr>
          </a:p>
        </p:txBody>
      </p:sp>
      <p:pic>
        <p:nvPicPr>
          <p:cNvPr id="86018"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425" y="1114425"/>
            <a:ext cx="8042275" cy="5143500"/>
          </a:xfrm>
        </p:spPr>
        <p:txBody>
          <a:bodyPr rtlCol="0">
            <a:noAutofit/>
          </a:bodyPr>
          <a:lstStyle/>
          <a:p>
            <a:pPr marL="0" indent="0" eaLnBrk="1" fontAlgn="auto" hangingPunct="1">
              <a:lnSpc>
                <a:spcPct val="120000"/>
              </a:lnSpc>
              <a:spcAft>
                <a:spcPts val="0"/>
              </a:spcAft>
              <a:buFont typeface="Arial"/>
              <a:buNone/>
              <a:defRPr/>
            </a:pPr>
            <a:r>
              <a:rPr lang="en-GB" sz="1600" b="1" dirty="0" smtClean="0">
                <a:solidFill>
                  <a:srgbClr val="0070C0"/>
                </a:solidFill>
                <a:ea typeface="+mn-ea"/>
                <a:cs typeface="+mn-cs"/>
              </a:rPr>
              <a:t>2. Accelerated procedures (art. 51)</a:t>
            </a:r>
            <a:r>
              <a:rPr lang="el-GR" sz="1600" b="1" dirty="0" smtClean="0">
                <a:solidFill>
                  <a:srgbClr val="0070C0"/>
                </a:solidFill>
                <a:ea typeface="+mn-ea"/>
                <a:cs typeface="+mn-cs"/>
              </a:rPr>
              <a:t/>
            </a:r>
            <a:br>
              <a:rPr lang="el-GR" sz="1600" b="1" dirty="0" smtClean="0">
                <a:solidFill>
                  <a:srgbClr val="0070C0"/>
                </a:solidFill>
                <a:ea typeface="+mn-ea"/>
                <a:cs typeface="+mn-cs"/>
              </a:rPr>
            </a:br>
            <a:r>
              <a:rPr lang="en-GB" sz="1600" dirty="0" smtClean="0">
                <a:solidFill>
                  <a:schemeClr val="tx1">
                    <a:lumMod val="95000"/>
                    <a:lumOff val="5000"/>
                  </a:schemeClr>
                </a:solidFill>
                <a:ea typeface="+mn-ea"/>
                <a:cs typeface="+mn-cs"/>
              </a:rPr>
              <a:t>An </a:t>
            </a:r>
            <a:r>
              <a:rPr lang="en-GB" sz="1600" dirty="0">
                <a:solidFill>
                  <a:schemeClr val="tx1">
                    <a:lumMod val="95000"/>
                    <a:lumOff val="5000"/>
                  </a:schemeClr>
                </a:solidFill>
                <a:ea typeface="+mn-ea"/>
                <a:cs typeface="+mn-cs"/>
              </a:rPr>
              <a:t>application is being examined under the accelerated procedure</a:t>
            </a:r>
            <a:r>
              <a:rPr lang="en-GB" sz="1600" b="1" dirty="0">
                <a:solidFill>
                  <a:schemeClr val="tx1">
                    <a:lumMod val="95000"/>
                    <a:lumOff val="5000"/>
                  </a:schemeClr>
                </a:solidFill>
                <a:ea typeface="+mn-ea"/>
                <a:cs typeface="+mn-cs"/>
              </a:rPr>
              <a:t> </a:t>
            </a:r>
            <a:r>
              <a:rPr lang="en-GB" sz="1600" dirty="0">
                <a:solidFill>
                  <a:schemeClr val="tx1">
                    <a:lumMod val="95000"/>
                    <a:lumOff val="5000"/>
                  </a:schemeClr>
                </a:solidFill>
                <a:ea typeface="+mn-ea"/>
                <a:cs typeface="+mn-cs"/>
              </a:rPr>
              <a:t>when:</a:t>
            </a:r>
            <a:endParaRPr lang="el-GR" sz="1600" dirty="0">
              <a:solidFill>
                <a:schemeClr val="tx1">
                  <a:lumMod val="95000"/>
                  <a:lumOff val="5000"/>
                </a:schemeClr>
              </a:solidFill>
              <a:ea typeface="+mn-ea"/>
              <a:cs typeface="+mn-cs"/>
            </a:endParaRPr>
          </a:p>
          <a:p>
            <a:pPr algn="just" eaLnBrk="1" fontAlgn="auto" hangingPunct="1">
              <a:lnSpc>
                <a:spcPct val="120000"/>
              </a:lnSpc>
              <a:spcAft>
                <a:spcPts val="0"/>
              </a:spcAft>
              <a:buFont typeface="+mj-lt"/>
              <a:buAutoNum type="alphaLcParenR"/>
              <a:defRPr/>
            </a:pPr>
            <a:r>
              <a:rPr lang="en-GB" sz="1600" dirty="0" smtClean="0">
                <a:solidFill>
                  <a:schemeClr val="tx1">
                    <a:lumMod val="95000"/>
                    <a:lumOff val="5000"/>
                  </a:schemeClr>
                </a:solidFill>
                <a:ea typeface="+mn-ea"/>
                <a:cs typeface="+mn-cs"/>
              </a:rPr>
              <a:t>the </a:t>
            </a:r>
            <a:r>
              <a:rPr lang="en-GB" sz="1600" dirty="0">
                <a:solidFill>
                  <a:schemeClr val="tx1">
                    <a:lumMod val="95000"/>
                    <a:lumOff val="5000"/>
                  </a:schemeClr>
                </a:solidFill>
                <a:ea typeface="+mn-ea"/>
                <a:cs typeface="+mn-cs"/>
              </a:rPr>
              <a:t>applicant comes from a Safe Country of Origin;  </a:t>
            </a:r>
            <a:endParaRPr lang="el-GR" sz="1600" dirty="0">
              <a:solidFill>
                <a:schemeClr val="tx1">
                  <a:lumMod val="95000"/>
                  <a:lumOff val="5000"/>
                </a:schemeClr>
              </a:solidFill>
              <a:ea typeface="+mn-ea"/>
              <a:cs typeface="+mn-cs"/>
            </a:endParaRPr>
          </a:p>
          <a:p>
            <a:pPr algn="just" eaLnBrk="1" fontAlgn="auto" hangingPunct="1">
              <a:lnSpc>
                <a:spcPct val="120000"/>
              </a:lnSpc>
              <a:spcAft>
                <a:spcPts val="0"/>
              </a:spcAft>
              <a:buFont typeface="+mj-lt"/>
              <a:buAutoNum type="alphaLcParenR"/>
              <a:defRPr/>
            </a:pPr>
            <a:r>
              <a:rPr lang="en-GB" sz="1600" dirty="0" smtClean="0">
                <a:solidFill>
                  <a:schemeClr val="tx1">
                    <a:lumMod val="95000"/>
                    <a:lumOff val="5000"/>
                  </a:schemeClr>
                </a:solidFill>
                <a:ea typeface="+mn-ea"/>
                <a:cs typeface="+mn-cs"/>
              </a:rPr>
              <a:t>the </a:t>
            </a:r>
            <a:r>
              <a:rPr lang="en-GB" sz="1600" dirty="0">
                <a:solidFill>
                  <a:schemeClr val="tx1">
                    <a:lumMod val="95000"/>
                    <a:lumOff val="5000"/>
                  </a:schemeClr>
                </a:solidFill>
                <a:ea typeface="+mn-ea"/>
                <a:cs typeface="+mn-cs"/>
              </a:rPr>
              <a:t>application is manifestly unfounded;</a:t>
            </a:r>
            <a:endParaRPr lang="el-GR" sz="1600" dirty="0">
              <a:solidFill>
                <a:schemeClr val="tx1">
                  <a:lumMod val="95000"/>
                  <a:lumOff val="5000"/>
                </a:schemeClr>
              </a:solidFill>
              <a:ea typeface="+mn-ea"/>
              <a:cs typeface="+mn-cs"/>
            </a:endParaRPr>
          </a:p>
          <a:p>
            <a:pPr algn="just" eaLnBrk="1" fontAlgn="auto" hangingPunct="1">
              <a:lnSpc>
                <a:spcPct val="120000"/>
              </a:lnSpc>
              <a:spcAft>
                <a:spcPts val="0"/>
              </a:spcAft>
              <a:buFont typeface="+mj-lt"/>
              <a:buAutoNum type="alphaLcParenR"/>
              <a:defRPr/>
            </a:pPr>
            <a:r>
              <a:rPr lang="en-GB" sz="1600" dirty="0" smtClean="0">
                <a:solidFill>
                  <a:schemeClr val="tx1">
                    <a:lumMod val="95000"/>
                    <a:lumOff val="5000"/>
                  </a:schemeClr>
                </a:solidFill>
                <a:ea typeface="+mn-ea"/>
                <a:cs typeface="+mn-cs"/>
              </a:rPr>
              <a:t>the </a:t>
            </a:r>
            <a:r>
              <a:rPr lang="en-GB" sz="1600" dirty="0">
                <a:solidFill>
                  <a:schemeClr val="tx1">
                    <a:lumMod val="95000"/>
                    <a:lumOff val="5000"/>
                  </a:schemeClr>
                </a:solidFill>
                <a:ea typeface="+mn-ea"/>
                <a:cs typeface="+mn-cs"/>
              </a:rPr>
              <a:t>applicant has misled the authorities by presenting false information or documents or by withholding relevant information or documents regarding his/her identity and/or nationality which could adversely affect the decision;   </a:t>
            </a:r>
            <a:endParaRPr lang="el-GR" sz="1600" dirty="0">
              <a:solidFill>
                <a:schemeClr val="tx1">
                  <a:lumMod val="95000"/>
                  <a:lumOff val="5000"/>
                </a:schemeClr>
              </a:solidFill>
              <a:ea typeface="+mn-ea"/>
              <a:cs typeface="+mn-cs"/>
            </a:endParaRPr>
          </a:p>
          <a:p>
            <a:pPr algn="just" eaLnBrk="1" fontAlgn="auto" hangingPunct="1">
              <a:lnSpc>
                <a:spcPct val="120000"/>
              </a:lnSpc>
              <a:spcAft>
                <a:spcPts val="0"/>
              </a:spcAft>
              <a:buFont typeface="+mj-lt"/>
              <a:buAutoNum type="alphaLcParenR"/>
              <a:defRPr/>
            </a:pPr>
            <a:r>
              <a:rPr lang="en-GB" sz="1600" dirty="0" smtClean="0">
                <a:solidFill>
                  <a:schemeClr val="tx1">
                    <a:lumMod val="95000"/>
                    <a:lumOff val="5000"/>
                  </a:schemeClr>
                </a:solidFill>
                <a:ea typeface="+mn-ea"/>
                <a:cs typeface="+mn-cs"/>
              </a:rPr>
              <a:t>the </a:t>
            </a:r>
            <a:r>
              <a:rPr lang="en-GB" sz="1600" dirty="0">
                <a:solidFill>
                  <a:schemeClr val="tx1">
                    <a:lumMod val="95000"/>
                    <a:lumOff val="5000"/>
                  </a:schemeClr>
                </a:solidFill>
                <a:ea typeface="+mn-ea"/>
                <a:cs typeface="+mn-cs"/>
              </a:rPr>
              <a:t>applicant has likely destroyed or disposed in bad faith documents of identity or travel which would help determine his/her identity or </a:t>
            </a:r>
            <a:r>
              <a:rPr lang="en-GB" sz="1600" dirty="0" smtClean="0">
                <a:solidFill>
                  <a:schemeClr val="tx1">
                    <a:lumMod val="95000"/>
                    <a:lumOff val="5000"/>
                  </a:schemeClr>
                </a:solidFill>
                <a:ea typeface="+mn-ea"/>
                <a:cs typeface="+mn-cs"/>
              </a:rPr>
              <a:t>nationality;</a:t>
            </a:r>
          </a:p>
          <a:p>
            <a:pPr algn="just" eaLnBrk="1" fontAlgn="auto" hangingPunct="1">
              <a:lnSpc>
                <a:spcPct val="120000"/>
              </a:lnSpc>
              <a:spcAft>
                <a:spcPts val="0"/>
              </a:spcAft>
              <a:buFont typeface="+mj-lt"/>
              <a:buAutoNum type="alphaLcParenR"/>
              <a:defRPr/>
            </a:pPr>
            <a:r>
              <a:rPr lang="en-GB" sz="1600" dirty="0" smtClean="0">
                <a:solidFill>
                  <a:schemeClr val="tx1">
                    <a:lumMod val="95000"/>
                    <a:lumOff val="5000"/>
                  </a:schemeClr>
                </a:solidFill>
                <a:ea typeface="+mn-ea"/>
                <a:cs typeface="+mn-cs"/>
              </a:rPr>
              <a:t>the applicant has submitted the application only to delay or impede the enforcement of an earlier or imminent deportation decision or removal by other means;  </a:t>
            </a:r>
            <a:endParaRPr lang="en-US" sz="1600" dirty="0" smtClean="0">
              <a:solidFill>
                <a:schemeClr val="tx1">
                  <a:lumMod val="95000"/>
                  <a:lumOff val="5000"/>
                </a:schemeClr>
              </a:solidFill>
              <a:ea typeface="+mn-ea"/>
              <a:cs typeface="+mn-cs"/>
            </a:endParaRPr>
          </a:p>
          <a:p>
            <a:pPr algn="just" eaLnBrk="1" fontAlgn="auto" hangingPunct="1">
              <a:lnSpc>
                <a:spcPct val="120000"/>
              </a:lnSpc>
              <a:spcAft>
                <a:spcPts val="0"/>
              </a:spcAft>
              <a:buFont typeface="+mj-lt"/>
              <a:buAutoNum type="alphaLcParenR"/>
              <a:defRPr/>
            </a:pPr>
            <a:r>
              <a:rPr lang="en-GB" sz="1600" dirty="0" smtClean="0">
                <a:solidFill>
                  <a:schemeClr val="tx1">
                    <a:lumMod val="95000"/>
                    <a:lumOff val="5000"/>
                  </a:schemeClr>
                </a:solidFill>
                <a:ea typeface="+mn-ea"/>
                <a:cs typeface="+mn-cs"/>
              </a:rPr>
              <a:t>the applicant refuses to comply with the obligation to have his or her fingerprints taken.</a:t>
            </a:r>
          </a:p>
          <a:p>
            <a:pPr marL="0" indent="0" algn="just" eaLnBrk="1" fontAlgn="auto" hangingPunct="1">
              <a:lnSpc>
                <a:spcPct val="120000"/>
              </a:lnSpc>
              <a:spcAft>
                <a:spcPts val="0"/>
              </a:spcAft>
              <a:buFont typeface="Arial"/>
              <a:buNone/>
              <a:defRPr/>
            </a:pPr>
            <a:r>
              <a:rPr lang="en-GB" sz="1600" b="1" dirty="0" smtClean="0">
                <a:solidFill>
                  <a:srgbClr val="0070C0"/>
                </a:solidFill>
                <a:ea typeface="+mn-ea"/>
                <a:cs typeface="+mn-cs"/>
              </a:rPr>
              <a:t>The </a:t>
            </a:r>
            <a:r>
              <a:rPr lang="en-GB" sz="1600" b="1" dirty="0">
                <a:solidFill>
                  <a:srgbClr val="0070C0"/>
                </a:solidFill>
                <a:ea typeface="+mn-ea"/>
                <a:cs typeface="+mn-cs"/>
              </a:rPr>
              <a:t>basic principles and guarantees applicable to the regular procedure are also applied to the accelerated </a:t>
            </a:r>
            <a:r>
              <a:rPr lang="en-GB" sz="1600" b="1" dirty="0" smtClean="0">
                <a:solidFill>
                  <a:srgbClr val="0070C0"/>
                </a:solidFill>
                <a:ea typeface="+mn-ea"/>
                <a:cs typeface="+mn-cs"/>
              </a:rPr>
              <a:t>procedure. </a:t>
            </a:r>
            <a:r>
              <a:rPr lang="en-GB" sz="1600" dirty="0" smtClean="0">
                <a:solidFill>
                  <a:schemeClr val="tx1">
                    <a:lumMod val="95000"/>
                    <a:lumOff val="5000"/>
                  </a:schemeClr>
                </a:solidFill>
                <a:ea typeface="+mn-ea"/>
                <a:cs typeface="+mn-cs"/>
              </a:rPr>
              <a:t>The examination of an application under the accelerated procedure must be concluded within 3 months, although the possibility to extend the time limits applies as in the Regular Procedure. 	</a:t>
            </a:r>
            <a:endParaRPr lang="en-US" sz="1600" dirty="0" smtClean="0">
              <a:solidFill>
                <a:schemeClr val="tx1">
                  <a:lumMod val="95000"/>
                  <a:lumOff val="5000"/>
                </a:schemeClr>
              </a:solidFill>
              <a:ea typeface="+mn-ea"/>
              <a:cs typeface="+mn-cs"/>
            </a:endParaRPr>
          </a:p>
          <a:p>
            <a:pPr algn="just" eaLnBrk="1" fontAlgn="auto" hangingPunct="1">
              <a:lnSpc>
                <a:spcPct val="120000"/>
              </a:lnSpc>
              <a:spcAft>
                <a:spcPts val="0"/>
              </a:spcAft>
              <a:buFont typeface="Arial"/>
              <a:buNone/>
              <a:defRPr/>
            </a:pPr>
            <a:endParaRPr lang="el-GR" sz="1600" dirty="0" smtClean="0">
              <a:solidFill>
                <a:schemeClr val="bg2"/>
              </a:solidFill>
              <a:ea typeface="+mn-ea"/>
              <a:cs typeface="+mn-cs"/>
            </a:endParaRPr>
          </a:p>
        </p:txBody>
      </p:sp>
      <p:pic>
        <p:nvPicPr>
          <p:cNvPr id="87042"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695325" y="595313"/>
            <a:ext cx="7181850" cy="596900"/>
          </a:xfrm>
        </p:spPr>
        <p:txBody>
          <a:bodyPr/>
          <a:lstStyle/>
          <a:p>
            <a:pPr eaLnBrk="1" hangingPunct="1"/>
            <a:r>
              <a:rPr lang="en-GB" sz="2000" b="1" smtClean="0">
                <a:solidFill>
                  <a:srgbClr val="0070C0"/>
                </a:solidFill>
              </a:rPr>
              <a:t>III. Border Procedures (art. 60)</a:t>
            </a:r>
            <a:endParaRPr lang="en-US" sz="2000" b="1" smtClean="0">
              <a:solidFill>
                <a:srgbClr val="0070C0"/>
              </a:solidFill>
            </a:endParaRPr>
          </a:p>
        </p:txBody>
      </p:sp>
      <p:sp>
        <p:nvSpPr>
          <p:cNvPr id="3" name="Content Placeholder 2"/>
          <p:cNvSpPr>
            <a:spLocks noGrp="1"/>
          </p:cNvSpPr>
          <p:nvPr>
            <p:ph idx="1"/>
          </p:nvPr>
        </p:nvSpPr>
        <p:spPr>
          <a:xfrm>
            <a:off x="333375" y="1038225"/>
            <a:ext cx="7800975" cy="4510088"/>
          </a:xfrm>
        </p:spPr>
        <p:txBody>
          <a:bodyPr>
            <a:normAutofit/>
          </a:bodyPr>
          <a:lstStyle/>
          <a:p>
            <a:pPr marL="0" indent="0" algn="just" eaLnBrk="1" hangingPunct="1">
              <a:lnSpc>
                <a:spcPct val="120000"/>
              </a:lnSpc>
              <a:buFont typeface="Arial" pitchFamily="34" charset="0"/>
              <a:buNone/>
            </a:pPr>
            <a:r>
              <a:rPr lang="en-GB" sz="1600" smtClean="0">
                <a:solidFill>
                  <a:srgbClr val="0D0D0D"/>
                </a:solidFill>
              </a:rPr>
              <a:t>Where applications for international protection are submitted in transit zones of ports or airports deadlines are shorter: applicants have no more than 3 days for interview preparation and consultation of a legal or other counsellor to assist them during the procedure and, when an appeal is lodged, its examination can be carried out at the earliest 5 days after its submission. </a:t>
            </a:r>
            <a:endParaRPr lang="el-GR" sz="1600" smtClean="0">
              <a:solidFill>
                <a:srgbClr val="0D0D0D"/>
              </a:solidFill>
            </a:endParaRPr>
          </a:p>
          <a:p>
            <a:pPr marL="0" indent="0" algn="just" eaLnBrk="1" hangingPunct="1">
              <a:lnSpc>
                <a:spcPct val="120000"/>
              </a:lnSpc>
              <a:buFont typeface="Arial" pitchFamily="34" charset="0"/>
              <a:buNone/>
            </a:pPr>
            <a:endParaRPr lang="nl-BE" sz="1000" smtClean="0">
              <a:solidFill>
                <a:srgbClr val="0D0D0D"/>
              </a:solidFill>
            </a:endParaRPr>
          </a:p>
          <a:p>
            <a:pPr marL="0" indent="0" algn="just" eaLnBrk="1" hangingPunct="1">
              <a:lnSpc>
                <a:spcPct val="120000"/>
              </a:lnSpc>
              <a:buFont typeface="Arial" pitchFamily="34" charset="0"/>
              <a:buNone/>
            </a:pPr>
            <a:r>
              <a:rPr lang="nl-BE" sz="1600" smtClean="0">
                <a:solidFill>
                  <a:srgbClr val="0D0D0D"/>
                </a:solidFill>
              </a:rPr>
              <a:t>If no decision is taken within 28 days, applicants are allowed entry into the Greek territory for their application to be examined according to the provisions concerning the Regular Procedure</a:t>
            </a:r>
          </a:p>
          <a:p>
            <a:pPr marL="0" indent="0" algn="just" eaLnBrk="1" hangingPunct="1">
              <a:lnSpc>
                <a:spcPct val="120000"/>
              </a:lnSpc>
              <a:buFont typeface="Arial" pitchFamily="34" charset="0"/>
              <a:buNone/>
            </a:pPr>
            <a:endParaRPr lang="el-GR" sz="1000" smtClean="0">
              <a:solidFill>
                <a:srgbClr val="0D0D0D"/>
              </a:solidFill>
            </a:endParaRPr>
          </a:p>
          <a:p>
            <a:pPr marL="0" indent="0" algn="just" eaLnBrk="1" hangingPunct="1">
              <a:lnSpc>
                <a:spcPct val="120000"/>
              </a:lnSpc>
              <a:buFont typeface="Arial" pitchFamily="34" charset="0"/>
              <a:buNone/>
            </a:pPr>
            <a:r>
              <a:rPr lang="en-GB" sz="1600" b="1" i="1" u="sng" smtClean="0">
                <a:solidFill>
                  <a:srgbClr val="0D0D0D"/>
                </a:solidFill>
              </a:rPr>
              <a:t>During Border Procedures asylum seekers enjoy the same rights and guarantees with those whose applications are lodged in the mainland.</a:t>
            </a:r>
            <a:endParaRPr lang="el-GR" sz="1600" b="1" u="sng" smtClean="0">
              <a:solidFill>
                <a:srgbClr val="0D0D0D"/>
              </a:solidFill>
            </a:endParaRPr>
          </a:p>
        </p:txBody>
      </p:sp>
      <p:pic>
        <p:nvPicPr>
          <p:cNvPr id="88067"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457200" y="0"/>
            <a:ext cx="8229600" cy="957263"/>
          </a:xfrm>
        </p:spPr>
        <p:txBody>
          <a:bodyPr/>
          <a:lstStyle/>
          <a:p>
            <a:pPr algn="l" eaLnBrk="1" hangingPunct="1">
              <a:lnSpc>
                <a:spcPct val="90000"/>
              </a:lnSpc>
            </a:pPr>
            <a:r>
              <a:rPr lang="el-GR" sz="2400" smtClean="0">
                <a:solidFill>
                  <a:schemeClr val="bg2"/>
                </a:solidFill>
              </a:rPr>
              <a:t/>
            </a:r>
            <a:br>
              <a:rPr lang="el-GR" sz="2400" smtClean="0">
                <a:solidFill>
                  <a:schemeClr val="bg2"/>
                </a:solidFill>
              </a:rPr>
            </a:br>
            <a:endParaRPr lang="en-US" sz="2400" smtClean="0">
              <a:solidFill>
                <a:schemeClr val="bg2"/>
              </a:solidFill>
            </a:endParaRPr>
          </a:p>
        </p:txBody>
      </p:sp>
      <p:sp>
        <p:nvSpPr>
          <p:cNvPr id="3" name="Content Placeholder 2"/>
          <p:cNvSpPr>
            <a:spLocks noGrp="1"/>
          </p:cNvSpPr>
          <p:nvPr>
            <p:ph idx="1"/>
          </p:nvPr>
        </p:nvSpPr>
        <p:spPr>
          <a:xfrm>
            <a:off x="457200" y="928688"/>
            <a:ext cx="7781925" cy="5443537"/>
          </a:xfrm>
        </p:spPr>
        <p:txBody>
          <a:bodyPr>
            <a:noAutofit/>
          </a:bodyPr>
          <a:lstStyle/>
          <a:p>
            <a:pPr marL="266700" indent="-266700" algn="just" eaLnBrk="1" hangingPunct="1">
              <a:buFont typeface="Arial" pitchFamily="34" charset="0"/>
              <a:buNone/>
            </a:pPr>
            <a:r>
              <a:rPr lang="en-GB" sz="1600" b="1" smtClean="0">
                <a:solidFill>
                  <a:srgbClr val="0070C0"/>
                </a:solidFill>
              </a:rPr>
              <a:t>3. Special Border Procedures –applicants arriving in the Greek islands after the EU-Turkey Statement (art. 60)</a:t>
            </a:r>
            <a:endParaRPr lang="en-GB" sz="1600" smtClean="0">
              <a:solidFill>
                <a:schemeClr val="bg2"/>
              </a:solidFill>
            </a:endParaRPr>
          </a:p>
          <a:p>
            <a:pPr marL="266700" indent="-266700" algn="just" eaLnBrk="1" hangingPunct="1">
              <a:buFont typeface="Calibri" pitchFamily="34" charset="0"/>
              <a:buAutoNum type="alphaLcParenR"/>
            </a:pPr>
            <a:r>
              <a:rPr lang="en-GB" sz="1600" smtClean="0">
                <a:solidFill>
                  <a:srgbClr val="0D0D0D"/>
                </a:solidFill>
              </a:rPr>
              <a:t>The time given to applicants in order to exercise their right to </a:t>
            </a:r>
            <a:r>
              <a:rPr lang="en-GB" altLang="en-US" sz="1600" smtClean="0">
                <a:solidFill>
                  <a:srgbClr val="0D0D0D"/>
                </a:solidFill>
              </a:rPr>
              <a:t>“</a:t>
            </a:r>
            <a:r>
              <a:rPr lang="en-GB" sz="1600" smtClean="0">
                <a:solidFill>
                  <a:srgbClr val="0D0D0D"/>
                </a:solidFill>
              </a:rPr>
              <a:t>sufficiently prepare and consult a legal or other counsellor who shall assist them during the procedure</a:t>
            </a:r>
            <a:r>
              <a:rPr lang="en-GB" altLang="en-US" sz="1600" smtClean="0">
                <a:solidFill>
                  <a:srgbClr val="0D0D0D"/>
                </a:solidFill>
              </a:rPr>
              <a:t>”</a:t>
            </a:r>
            <a:r>
              <a:rPr lang="en-GB" sz="1600" smtClean="0">
                <a:solidFill>
                  <a:srgbClr val="0D0D0D"/>
                </a:solidFill>
              </a:rPr>
              <a:t> is limited to one day;</a:t>
            </a:r>
            <a:endParaRPr lang="el-GR" sz="1600" smtClean="0">
              <a:solidFill>
                <a:srgbClr val="0D0D0D"/>
              </a:solidFill>
            </a:endParaRPr>
          </a:p>
          <a:p>
            <a:pPr marL="266700" indent="-266700" algn="just" eaLnBrk="1" hangingPunct="1">
              <a:buFont typeface="Calibri" pitchFamily="34" charset="0"/>
              <a:buAutoNum type="alphaLcParenR"/>
            </a:pPr>
            <a:r>
              <a:rPr lang="en-GB" sz="1600" smtClean="0">
                <a:solidFill>
                  <a:srgbClr val="0D0D0D"/>
                </a:solidFill>
              </a:rPr>
              <a:t>Decisions shall be issued, at the latest, the day following the conduct of the interview and shall be notified, at the latest, the day following its issuance;</a:t>
            </a:r>
            <a:endParaRPr lang="el-GR" sz="1600" smtClean="0">
              <a:solidFill>
                <a:srgbClr val="0D0D0D"/>
              </a:solidFill>
            </a:endParaRPr>
          </a:p>
          <a:p>
            <a:pPr marL="266700" indent="-266700" algn="just" eaLnBrk="1" hangingPunct="1">
              <a:buFont typeface="Calibri" pitchFamily="34" charset="0"/>
              <a:buAutoNum type="alphaLcParenR"/>
            </a:pPr>
            <a:r>
              <a:rPr lang="en-GB" sz="1600" smtClean="0">
                <a:solidFill>
                  <a:srgbClr val="0D0D0D"/>
                </a:solidFill>
              </a:rPr>
              <a:t>The deadline to submit an appeal against a negative decision is 5 days from the notification of this decision;</a:t>
            </a:r>
          </a:p>
          <a:p>
            <a:pPr marL="266700" indent="-266700" algn="just" eaLnBrk="1" hangingPunct="1">
              <a:buFont typeface="Calibri" pitchFamily="34" charset="0"/>
              <a:buAutoNum type="alphaLcParenR"/>
            </a:pPr>
            <a:r>
              <a:rPr lang="en-GB" sz="1600" smtClean="0">
                <a:solidFill>
                  <a:srgbClr val="0D0D0D"/>
                </a:solidFill>
              </a:rPr>
              <a:t>When an appeal is lodged, its examination is carried out no earlier than 2 days and no later than 3 days after its submission </a:t>
            </a:r>
            <a:r>
              <a:rPr lang="el-GR" sz="1600" smtClean="0">
                <a:solidFill>
                  <a:srgbClr val="0D0D0D"/>
                </a:solidFill>
              </a:rPr>
              <a:t>[</a:t>
            </a:r>
            <a:r>
              <a:rPr lang="en-GB" sz="1600" smtClean="0">
                <a:solidFill>
                  <a:srgbClr val="0D0D0D"/>
                </a:solidFill>
              </a:rPr>
              <a:t>in the first case appellants must submit any supplementary evidence or a written submission the day after the notification of a first instance negative decision; or within 2 days maximum if the appeal is examined within 3 days]; </a:t>
            </a:r>
            <a:endParaRPr lang="el-GR" sz="1600" smtClean="0">
              <a:solidFill>
                <a:srgbClr val="0D0D0D"/>
              </a:solidFill>
            </a:endParaRPr>
          </a:p>
          <a:p>
            <a:pPr marL="266700" indent="-266700" algn="just" eaLnBrk="1" hangingPunct="1">
              <a:buFont typeface="Calibri" pitchFamily="34" charset="0"/>
              <a:buAutoNum type="alphaLcParenR"/>
            </a:pPr>
            <a:r>
              <a:rPr lang="en-GB" sz="1600" smtClean="0">
                <a:solidFill>
                  <a:srgbClr val="0D0D0D"/>
                </a:solidFill>
              </a:rPr>
              <a:t>In case the Appeals Authority decides to conduct an oral hearing, the appellant is invited before the competent Committee one day before the date of the examination of their appeal and they can be given, after the conclusion of the oral hearing, one day to submit supplementary evidence or a written submission. Decisions on appeals shall be issued, at the latest, 2 days following the day of the appeal examination or the deposit of submissions and shall be notified, at the latest, the day following their issuance. </a:t>
            </a:r>
            <a:endParaRPr lang="el-GR" sz="1600" smtClean="0">
              <a:solidFill>
                <a:srgbClr val="0D0D0D"/>
              </a:solidFill>
            </a:endParaRPr>
          </a:p>
          <a:p>
            <a:pPr marL="266700" indent="-266700" algn="just" eaLnBrk="1" hangingPunct="1">
              <a:buFont typeface="Arial" pitchFamily="34" charset="0"/>
              <a:buNone/>
            </a:pPr>
            <a:endParaRPr lang="el-GR" sz="1600" smtClean="0">
              <a:solidFill>
                <a:schemeClr val="bg2"/>
              </a:solidFill>
            </a:endParaRPr>
          </a:p>
        </p:txBody>
      </p:sp>
      <p:pic>
        <p:nvPicPr>
          <p:cNvPr id="89091"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0575" y="428625"/>
            <a:ext cx="7324725" cy="809625"/>
          </a:xfrm>
        </p:spPr>
        <p:txBody>
          <a:bodyPr rtlCol="0">
            <a:normAutofit/>
          </a:bodyPr>
          <a:lstStyle/>
          <a:p>
            <a:pPr marL="0" indent="0" algn="ctr" eaLnBrk="1" fontAlgn="auto" hangingPunct="1">
              <a:spcAft>
                <a:spcPts val="0"/>
              </a:spcAft>
              <a:buFont typeface="Arial"/>
              <a:buNone/>
              <a:defRPr/>
            </a:pPr>
            <a:r>
              <a:rPr lang="en-US" sz="2000" b="1" dirty="0" smtClean="0">
                <a:solidFill>
                  <a:schemeClr val="accent2">
                    <a:lumMod val="50000"/>
                  </a:schemeClr>
                </a:solidFill>
                <a:ea typeface="+mn-ea"/>
                <a:cs typeface="+mn-cs"/>
              </a:rPr>
              <a:t>E. CHALLENGE OF NEGATIVE DECISIONS</a:t>
            </a:r>
            <a:endParaRPr lang="en-US" sz="2000" b="1" dirty="0">
              <a:solidFill>
                <a:schemeClr val="accent2">
                  <a:lumMod val="50000"/>
                </a:schemeClr>
              </a:solidFill>
              <a:ea typeface="+mn-ea"/>
              <a:cs typeface="+mn-cs"/>
            </a:endParaRPr>
          </a:p>
        </p:txBody>
      </p:sp>
      <p:sp>
        <p:nvSpPr>
          <p:cNvPr id="90114" name="Title 1"/>
          <p:cNvSpPr>
            <a:spLocks noGrp="1"/>
          </p:cNvSpPr>
          <p:nvPr>
            <p:ph type="title"/>
          </p:nvPr>
        </p:nvSpPr>
        <p:spPr>
          <a:xfrm>
            <a:off x="561975" y="1100138"/>
            <a:ext cx="7800975" cy="519112"/>
          </a:xfrm>
        </p:spPr>
        <p:txBody>
          <a:bodyPr/>
          <a:lstStyle/>
          <a:p>
            <a:pPr eaLnBrk="1" hangingPunct="1"/>
            <a:r>
              <a:rPr lang="en-US" sz="2000" b="1" smtClean="0">
                <a:solidFill>
                  <a:srgbClr val="0070C0"/>
                </a:solidFill>
              </a:rPr>
              <a:t>1. Appeals before Asylum Appeals Commissions </a:t>
            </a:r>
            <a:r>
              <a:rPr lang="el-GR" sz="2000" b="1" smtClean="0">
                <a:solidFill>
                  <a:srgbClr val="0070C0"/>
                </a:solidFill>
              </a:rPr>
              <a:t>(art. 61-62)</a:t>
            </a:r>
            <a:endParaRPr lang="en-US" sz="2000" b="1" smtClean="0">
              <a:solidFill>
                <a:srgbClr val="0070C0"/>
              </a:solidFill>
            </a:endParaRPr>
          </a:p>
        </p:txBody>
      </p:sp>
      <p:sp>
        <p:nvSpPr>
          <p:cNvPr id="5" name="Content Placeholder 2"/>
          <p:cNvSpPr txBox="1">
            <a:spLocks/>
          </p:cNvSpPr>
          <p:nvPr/>
        </p:nvSpPr>
        <p:spPr>
          <a:xfrm>
            <a:off x="242888" y="1838325"/>
            <a:ext cx="8234362" cy="3819525"/>
          </a:xfrm>
          <a:prstGeom prst="rect">
            <a:avLst/>
          </a:prstGeom>
        </p:spPr>
        <p:txBody>
          <a:bodyPr anchor="ctr">
            <a:normAutofit/>
          </a:bodyPr>
          <a:lstStyle/>
          <a:p>
            <a:pPr algn="just" defTabSz="914400">
              <a:spcBef>
                <a:spcPct val="20000"/>
              </a:spcBef>
              <a:buFont typeface="Arial" pitchFamily="34" charset="0"/>
              <a:buNone/>
            </a:pPr>
            <a:r>
              <a:rPr lang="el-GR" sz="1600">
                <a:solidFill>
                  <a:srgbClr val="0D0D0D"/>
                </a:solidFill>
              </a:rPr>
              <a:t>Decisions rejecting an application (as well as against the part of the decision that grants subsidiary protection for the part rejecting refugee status) or withdrawing international protection status may be challenged under the provisions for the quasi-judicial appeal :</a:t>
            </a:r>
            <a:endParaRPr lang="en-US" sz="1600">
              <a:solidFill>
                <a:srgbClr val="0D0D0D"/>
              </a:solidFill>
            </a:endParaRPr>
          </a:p>
          <a:p>
            <a:pPr algn="just" defTabSz="914400">
              <a:spcBef>
                <a:spcPct val="20000"/>
              </a:spcBef>
              <a:buFont typeface="Arial" pitchFamily="34" charset="0"/>
              <a:buNone/>
            </a:pPr>
            <a:endParaRPr lang="el-GR" sz="1600">
              <a:solidFill>
                <a:srgbClr val="0D0D0D"/>
              </a:solidFill>
            </a:endParaRPr>
          </a:p>
          <a:p>
            <a:pPr algn="just" defTabSz="914400">
              <a:spcBef>
                <a:spcPct val="20000"/>
              </a:spcBef>
              <a:buFont typeface="Arial" pitchFamily="34" charset="0"/>
              <a:buBlip>
                <a:blip r:embed="rId2"/>
              </a:buBlip>
            </a:pPr>
            <a:r>
              <a:rPr lang="el-GR" sz="1600">
                <a:solidFill>
                  <a:srgbClr val="0D0D0D"/>
                </a:solidFill>
              </a:rPr>
              <a:t>within thirty (30) days from the notification of the decision.</a:t>
            </a:r>
          </a:p>
          <a:p>
            <a:pPr algn="just" defTabSz="914400">
              <a:spcBef>
                <a:spcPct val="20000"/>
              </a:spcBef>
              <a:buFont typeface="Arial" pitchFamily="34" charset="0"/>
              <a:buBlip>
                <a:blip r:embed="rId2"/>
              </a:buBlip>
            </a:pPr>
            <a:r>
              <a:rPr lang="el-GR" sz="1600">
                <a:solidFill>
                  <a:srgbClr val="0D0D0D"/>
                </a:solidFill>
              </a:rPr>
              <a:t>against the decision rejecting the application for international protection under the accelerated procedure, or as inadmissible, or against the decision rejecting the application for the continuation of the examination procedure after an interruption decision has been made, as well as in cases where the appeal is submitted while the applicant is in detention, within 15 days from the notification of the decision.</a:t>
            </a:r>
          </a:p>
          <a:p>
            <a:pPr algn="just" defTabSz="914400">
              <a:spcBef>
                <a:spcPct val="20000"/>
              </a:spcBef>
              <a:buFont typeface="Arial" pitchFamily="34" charset="0"/>
              <a:buBlip>
                <a:blip r:embed="rId2"/>
              </a:buBlip>
            </a:pPr>
            <a:r>
              <a:rPr lang="el-GR" sz="1600">
                <a:solidFill>
                  <a:srgbClr val="0D0D0D"/>
                </a:solidFill>
              </a:rPr>
              <a:t>against the decision rejecting an application for international protection in border procedures or when the appeal is submitted in a Reception and Identification procedure, within 5 days from the notification of the decision.</a:t>
            </a:r>
          </a:p>
          <a:p>
            <a:pPr defTabSz="914400">
              <a:spcBef>
                <a:spcPct val="20000"/>
              </a:spcBef>
              <a:buFont typeface="Arial" pitchFamily="34" charset="0"/>
              <a:buChar char="•"/>
            </a:pPr>
            <a:endParaRPr lang="el-GR" sz="1600"/>
          </a:p>
        </p:txBody>
      </p:sp>
      <p:pic>
        <p:nvPicPr>
          <p:cNvPr id="90116" name="5 - Εικόνα" descr="Εικόνα2.png"/>
          <p:cNvPicPr>
            <a:picLocks noChangeAspect="1"/>
          </p:cNvPicPr>
          <p:nvPr/>
        </p:nvPicPr>
        <p:blipFill>
          <a:blip r:embed="rId3"/>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675" y="1349375"/>
            <a:ext cx="8064500" cy="3433763"/>
          </a:xfrm>
        </p:spPr>
        <p:txBody>
          <a:bodyPr rtlCol="0">
            <a:normAutofit/>
          </a:bodyPr>
          <a:lstStyle/>
          <a:p>
            <a:pPr algn="just" eaLnBrk="1" fontAlgn="auto" hangingPunct="1">
              <a:spcAft>
                <a:spcPts val="0"/>
              </a:spcAft>
              <a:buFont typeface="Arial"/>
              <a:buBlip>
                <a:blip r:embed="rId2"/>
              </a:buBlip>
              <a:defRPr/>
            </a:pPr>
            <a:r>
              <a:rPr lang="el-GR" sz="1600" dirty="0">
                <a:solidFill>
                  <a:schemeClr val="tx1">
                    <a:lumMod val="95000"/>
                    <a:lumOff val="5000"/>
                  </a:schemeClr>
                </a:solidFill>
                <a:ea typeface="+mn-ea"/>
                <a:cs typeface="+mn-cs"/>
              </a:rPr>
              <a:t>When an appeal is lodged, the competent Receiving Authority shall inform, on the same day, the appellant on the date the appeal will be examined.</a:t>
            </a:r>
          </a:p>
          <a:p>
            <a:pPr algn="just" eaLnBrk="1" fontAlgn="auto" hangingPunct="1">
              <a:spcAft>
                <a:spcPts val="0"/>
              </a:spcAft>
              <a:buFont typeface="Arial"/>
              <a:buBlip>
                <a:blip r:embed="rId2"/>
              </a:buBlip>
              <a:defRPr/>
            </a:pPr>
            <a:r>
              <a:rPr lang="el-GR" sz="1600" dirty="0">
                <a:solidFill>
                  <a:schemeClr val="tx1">
                    <a:lumMod val="95000"/>
                    <a:lumOff val="5000"/>
                  </a:schemeClr>
                </a:solidFill>
                <a:ea typeface="+mn-ea"/>
                <a:cs typeface="+mn-cs"/>
              </a:rPr>
              <a:t>The procedure before the Appeals Committee shall be, as a rule, in writing and the examination of the appeals shall be performed based on the elements from the case file, without the presence of the appellant. </a:t>
            </a:r>
          </a:p>
          <a:p>
            <a:pPr algn="just" eaLnBrk="1" fontAlgn="auto" hangingPunct="1">
              <a:spcAft>
                <a:spcPts val="0"/>
              </a:spcAft>
              <a:buFont typeface="Arial"/>
              <a:buBlip>
                <a:blip r:embed="rId2"/>
              </a:buBlip>
              <a:defRPr/>
            </a:pPr>
            <a:r>
              <a:rPr lang="el-GR" sz="1600" dirty="0">
                <a:solidFill>
                  <a:schemeClr val="tx1">
                    <a:lumMod val="95000"/>
                    <a:lumOff val="5000"/>
                  </a:schemeClr>
                </a:solidFill>
                <a:ea typeface="+mn-ea"/>
                <a:cs typeface="+mn-cs"/>
              </a:rPr>
              <a:t>The appellant may submit any supplementary evidence or a written memorandum up till the day before the examination date.</a:t>
            </a:r>
          </a:p>
          <a:p>
            <a:pPr algn="just" eaLnBrk="1" fontAlgn="auto" hangingPunct="1">
              <a:spcAft>
                <a:spcPts val="0"/>
              </a:spcAft>
              <a:buFont typeface="Arial"/>
              <a:buBlip>
                <a:blip r:embed="rId2"/>
              </a:buBlip>
              <a:defRPr/>
            </a:pPr>
            <a:r>
              <a:rPr lang="el-GR" sz="1600" dirty="0">
                <a:solidFill>
                  <a:schemeClr val="tx1">
                    <a:lumMod val="95000"/>
                    <a:lumOff val="5000"/>
                  </a:schemeClr>
                </a:solidFill>
                <a:ea typeface="+mn-ea"/>
                <a:cs typeface="+mn-cs"/>
              </a:rPr>
              <a:t>When the appeal is examined through the oral hearing procedure, the Appeals Authority shall invite the appellant at least 5 working days before the date of the </a:t>
            </a:r>
            <a:r>
              <a:rPr lang="el-GR" sz="1600" dirty="0" err="1">
                <a:solidFill>
                  <a:schemeClr val="tx1">
                    <a:lumMod val="95000"/>
                    <a:lumOff val="5000"/>
                  </a:schemeClr>
                </a:solidFill>
                <a:ea typeface="+mn-ea"/>
                <a:cs typeface="+mn-cs"/>
              </a:rPr>
              <a:t>examination</a:t>
            </a:r>
            <a:r>
              <a:rPr lang="el-GR" sz="1600" dirty="0" smtClean="0">
                <a:solidFill>
                  <a:schemeClr val="tx1">
                    <a:lumMod val="95000"/>
                    <a:lumOff val="5000"/>
                  </a:schemeClr>
                </a:solidFill>
                <a:ea typeface="+mn-ea"/>
                <a:cs typeface="+mn-cs"/>
              </a:rPr>
              <a:t>.</a:t>
            </a:r>
            <a:endParaRPr lang="el-GR" sz="1600" dirty="0">
              <a:solidFill>
                <a:schemeClr val="tx1">
                  <a:lumMod val="95000"/>
                  <a:lumOff val="5000"/>
                </a:schemeClr>
              </a:solidFill>
              <a:ea typeface="+mn-ea"/>
              <a:cs typeface="+mn-cs"/>
            </a:endParaRPr>
          </a:p>
        </p:txBody>
      </p:sp>
      <p:pic>
        <p:nvPicPr>
          <p:cNvPr id="91138" name="4 - Εικόνα" descr="Εικόνα2.png"/>
          <p:cNvPicPr>
            <a:picLocks noChangeAspect="1"/>
          </p:cNvPicPr>
          <p:nvPr/>
        </p:nvPicPr>
        <p:blipFill>
          <a:blip r:embed="rId3"/>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619125" y="665163"/>
            <a:ext cx="7372350" cy="636587"/>
          </a:xfrm>
        </p:spPr>
        <p:txBody>
          <a:bodyPr/>
          <a:lstStyle/>
          <a:p>
            <a:pPr eaLnBrk="1" hangingPunct="1"/>
            <a:r>
              <a:rPr lang="en-US" sz="2000" b="1" smtClean="0">
                <a:solidFill>
                  <a:srgbClr val="0070C0"/>
                </a:solidFill>
              </a:rPr>
              <a:t>2. Judicial challenge</a:t>
            </a:r>
          </a:p>
        </p:txBody>
      </p:sp>
      <p:sp>
        <p:nvSpPr>
          <p:cNvPr id="3" name="Content Placeholder 2"/>
          <p:cNvSpPr>
            <a:spLocks noGrp="1"/>
          </p:cNvSpPr>
          <p:nvPr>
            <p:ph idx="1"/>
          </p:nvPr>
        </p:nvSpPr>
        <p:spPr>
          <a:xfrm>
            <a:off x="457200" y="1301750"/>
            <a:ext cx="7686675" cy="2822575"/>
          </a:xfrm>
        </p:spPr>
        <p:txBody>
          <a:bodyPr>
            <a:normAutofit/>
          </a:bodyPr>
          <a:lstStyle/>
          <a:p>
            <a:pPr marL="0" indent="0" algn="just" eaLnBrk="1" hangingPunct="1">
              <a:lnSpc>
                <a:spcPct val="120000"/>
              </a:lnSpc>
              <a:buFont typeface="Arial" pitchFamily="34" charset="0"/>
              <a:buNone/>
            </a:pPr>
            <a:r>
              <a:rPr lang="el-GR" sz="1600" dirty="0" smtClean="0">
                <a:solidFill>
                  <a:srgbClr val="0D0D0D"/>
                </a:solidFill>
              </a:rPr>
              <a:t>The applicants for international protection can apply for the annulment of second instance decisions before the competent court</a:t>
            </a:r>
            <a:r>
              <a:rPr lang="fr-FR" sz="1600" dirty="0" smtClean="0">
                <a:solidFill>
                  <a:srgbClr val="0D0D0D"/>
                </a:solidFill>
              </a:rPr>
              <a:t> – Administrative Court of </a:t>
            </a:r>
            <a:r>
              <a:rPr lang="fr-FR" sz="1600" dirty="0" err="1" smtClean="0">
                <a:solidFill>
                  <a:srgbClr val="0D0D0D"/>
                </a:solidFill>
              </a:rPr>
              <a:t>Appeal</a:t>
            </a:r>
            <a:r>
              <a:rPr lang="fr-FR" sz="1600" dirty="0" smtClean="0">
                <a:solidFill>
                  <a:srgbClr val="0D0D0D"/>
                </a:solidFill>
              </a:rPr>
              <a:t> -</a:t>
            </a:r>
            <a:r>
              <a:rPr lang="el-GR" sz="1600" dirty="0" smtClean="0">
                <a:solidFill>
                  <a:srgbClr val="0D0D0D"/>
                </a:solidFill>
              </a:rPr>
              <a:t>, in accordance with the provisions of Article 15 paragraph (3) of Law 3068/2002 (O.G. A</a:t>
            </a:r>
            <a:r>
              <a:rPr lang="el-GR" altLang="en-US" sz="1600" dirty="0" smtClean="0">
                <a:solidFill>
                  <a:srgbClr val="0D0D0D"/>
                </a:solidFill>
              </a:rPr>
              <a:t>’</a:t>
            </a:r>
            <a:r>
              <a:rPr lang="el-GR" sz="1600" dirty="0" smtClean="0">
                <a:solidFill>
                  <a:srgbClr val="0D0D0D"/>
                </a:solidFill>
              </a:rPr>
              <a:t> 274), as amended by Article </a:t>
            </a:r>
            <a:r>
              <a:rPr lang="en-US" sz="1600" dirty="0" smtClean="0">
                <a:solidFill>
                  <a:srgbClr val="0D0D0D"/>
                </a:solidFill>
              </a:rPr>
              <a:t>2</a:t>
            </a:r>
            <a:r>
              <a:rPr lang="el-GR" sz="1600" dirty="0" smtClean="0">
                <a:solidFill>
                  <a:srgbClr val="0D0D0D"/>
                </a:solidFill>
              </a:rPr>
              <a:t>9 of Law </a:t>
            </a:r>
            <a:r>
              <a:rPr lang="en-US" sz="1600" dirty="0" smtClean="0">
                <a:solidFill>
                  <a:srgbClr val="0D0D0D"/>
                </a:solidFill>
              </a:rPr>
              <a:t>4540</a:t>
            </a:r>
            <a:r>
              <a:rPr lang="el-GR" sz="1600" dirty="0" smtClean="0">
                <a:solidFill>
                  <a:srgbClr val="0D0D0D"/>
                </a:solidFill>
              </a:rPr>
              <a:t>/201</a:t>
            </a:r>
            <a:r>
              <a:rPr lang="en-US" sz="1600" dirty="0" smtClean="0">
                <a:solidFill>
                  <a:srgbClr val="0D0D0D"/>
                </a:solidFill>
              </a:rPr>
              <a:t>8</a:t>
            </a:r>
            <a:r>
              <a:rPr lang="el-GR" sz="1600" dirty="0" smtClean="0">
                <a:solidFill>
                  <a:srgbClr val="0D0D0D"/>
                </a:solidFill>
              </a:rPr>
              <a:t> as in force. This possibility, the relevant time limit and the competent court shall be explicitly referred to in the decision.</a:t>
            </a:r>
            <a:endParaRPr lang="en-US" sz="1600" dirty="0" smtClean="0">
              <a:solidFill>
                <a:srgbClr val="0D0D0D"/>
              </a:solidFill>
            </a:endParaRPr>
          </a:p>
          <a:p>
            <a:pPr marL="0" indent="0" algn="just" eaLnBrk="1" hangingPunct="1">
              <a:lnSpc>
                <a:spcPct val="120000"/>
              </a:lnSpc>
              <a:buFont typeface="Arial" pitchFamily="34" charset="0"/>
              <a:buNone/>
            </a:pPr>
            <a:endParaRPr lang="fr-FR" sz="1600" dirty="0" smtClean="0">
              <a:solidFill>
                <a:srgbClr val="0D0D0D"/>
              </a:solidFill>
            </a:endParaRPr>
          </a:p>
          <a:p>
            <a:pPr marL="0" indent="0" algn="just" eaLnBrk="1" hangingPunct="1">
              <a:lnSpc>
                <a:spcPct val="120000"/>
              </a:lnSpc>
              <a:buFont typeface="Arial" pitchFamily="34" charset="0"/>
              <a:buNone/>
            </a:pPr>
            <a:r>
              <a:rPr lang="fr-FR" sz="1200" dirty="0" smtClean="0">
                <a:solidFill>
                  <a:srgbClr val="0070C0"/>
                </a:solidFill>
                <a:latin typeface="Wingdings" pitchFamily="2" charset="2"/>
                <a:sym typeface="Wingdings" pitchFamily="2" charset="2"/>
              </a:rPr>
              <a:t></a:t>
            </a:r>
            <a:r>
              <a:rPr lang="fr-FR" sz="1600" dirty="0" smtClean="0">
                <a:solidFill>
                  <a:srgbClr val="0D0D0D"/>
                </a:solidFill>
                <a:sym typeface="Wingdings" pitchFamily="2" charset="2"/>
              </a:rPr>
              <a:t> </a:t>
            </a:r>
            <a:r>
              <a:rPr lang="fr-FR" sz="1600" dirty="0" smtClean="0">
                <a:solidFill>
                  <a:srgbClr val="0D0D0D"/>
                </a:solidFill>
              </a:rPr>
              <a:t>The application for </a:t>
            </a:r>
            <a:r>
              <a:rPr lang="fr-FR" sz="1600" dirty="0" err="1" smtClean="0">
                <a:solidFill>
                  <a:srgbClr val="0D0D0D"/>
                </a:solidFill>
              </a:rPr>
              <a:t>annulment</a:t>
            </a:r>
            <a:r>
              <a:rPr lang="fr-FR" sz="1600" dirty="0" smtClean="0">
                <a:solidFill>
                  <a:srgbClr val="0D0D0D"/>
                </a:solidFill>
              </a:rPr>
              <a:t> </a:t>
            </a:r>
            <a:r>
              <a:rPr lang="fr-FR" sz="1600" dirty="0" err="1" smtClean="0">
                <a:solidFill>
                  <a:srgbClr val="0D0D0D"/>
                </a:solidFill>
              </a:rPr>
              <a:t>does</a:t>
            </a:r>
            <a:r>
              <a:rPr lang="fr-FR" sz="1600" dirty="0" smtClean="0">
                <a:solidFill>
                  <a:srgbClr val="0D0D0D"/>
                </a:solidFill>
              </a:rPr>
              <a:t> not have suspensive </a:t>
            </a:r>
            <a:r>
              <a:rPr lang="fr-FR" sz="1600" dirty="0" err="1" smtClean="0">
                <a:solidFill>
                  <a:srgbClr val="0D0D0D"/>
                </a:solidFill>
              </a:rPr>
              <a:t>effect</a:t>
            </a:r>
            <a:r>
              <a:rPr lang="fr-FR" sz="1600" dirty="0" smtClean="0">
                <a:solidFill>
                  <a:srgbClr val="0D0D0D"/>
                </a:solidFill>
              </a:rPr>
              <a:t>. A </a:t>
            </a:r>
            <a:r>
              <a:rPr lang="fr-FR" sz="1600" dirty="0" err="1" smtClean="0">
                <a:solidFill>
                  <a:srgbClr val="0D0D0D"/>
                </a:solidFill>
              </a:rPr>
              <a:t>separate</a:t>
            </a:r>
            <a:r>
              <a:rPr lang="fr-FR" sz="1600" dirty="0" smtClean="0">
                <a:solidFill>
                  <a:srgbClr val="0D0D0D"/>
                </a:solidFill>
              </a:rPr>
              <a:t> application for the suspension of the </a:t>
            </a:r>
            <a:r>
              <a:rPr lang="fr-FR" sz="1600" dirty="0" err="1" smtClean="0">
                <a:solidFill>
                  <a:srgbClr val="0D0D0D"/>
                </a:solidFill>
              </a:rPr>
              <a:t>negative</a:t>
            </a:r>
            <a:r>
              <a:rPr lang="fr-FR" sz="1600" dirty="0" smtClean="0">
                <a:solidFill>
                  <a:srgbClr val="0D0D0D"/>
                </a:solidFill>
              </a:rPr>
              <a:t> </a:t>
            </a:r>
            <a:r>
              <a:rPr lang="fr-FR" sz="1600" dirty="0" err="1" smtClean="0">
                <a:solidFill>
                  <a:srgbClr val="0D0D0D"/>
                </a:solidFill>
              </a:rPr>
              <a:t>decision</a:t>
            </a:r>
            <a:r>
              <a:rPr lang="fr-FR" sz="1600" dirty="0" smtClean="0">
                <a:solidFill>
                  <a:srgbClr val="0D0D0D"/>
                </a:solidFill>
              </a:rPr>
              <a:t> must </a:t>
            </a:r>
            <a:r>
              <a:rPr lang="fr-FR" sz="1600" dirty="0" err="1" smtClean="0">
                <a:solidFill>
                  <a:srgbClr val="0D0D0D"/>
                </a:solidFill>
              </a:rPr>
              <a:t>be</a:t>
            </a:r>
            <a:r>
              <a:rPr lang="fr-FR" sz="1600" dirty="0" smtClean="0">
                <a:solidFill>
                  <a:srgbClr val="0D0D0D"/>
                </a:solidFill>
              </a:rPr>
              <a:t> </a:t>
            </a:r>
            <a:r>
              <a:rPr lang="fr-FR" sz="1600" dirty="0" err="1" smtClean="0">
                <a:solidFill>
                  <a:srgbClr val="0D0D0D"/>
                </a:solidFill>
              </a:rPr>
              <a:t>submitted</a:t>
            </a:r>
            <a:r>
              <a:rPr lang="fr-FR" sz="1600" dirty="0" smtClean="0">
                <a:solidFill>
                  <a:srgbClr val="0D0D0D"/>
                </a:solidFill>
              </a:rPr>
              <a:t> </a:t>
            </a:r>
            <a:r>
              <a:rPr lang="fr-FR" sz="1600" dirty="0" err="1" smtClean="0">
                <a:solidFill>
                  <a:srgbClr val="0D0D0D"/>
                </a:solidFill>
              </a:rPr>
              <a:t>before</a:t>
            </a:r>
            <a:r>
              <a:rPr lang="fr-FR" sz="1600" dirty="0" smtClean="0">
                <a:solidFill>
                  <a:srgbClr val="0D0D0D"/>
                </a:solidFill>
              </a:rPr>
              <a:t> the </a:t>
            </a:r>
            <a:r>
              <a:rPr lang="fr-FR" sz="1600" dirty="0" err="1" smtClean="0">
                <a:solidFill>
                  <a:srgbClr val="0D0D0D"/>
                </a:solidFill>
              </a:rPr>
              <a:t>same</a:t>
            </a:r>
            <a:r>
              <a:rPr lang="fr-FR" sz="1600" dirty="0" smtClean="0">
                <a:solidFill>
                  <a:srgbClr val="0D0D0D"/>
                </a:solidFill>
              </a:rPr>
              <a:t> Court. </a:t>
            </a:r>
          </a:p>
        </p:txBody>
      </p:sp>
      <p:pic>
        <p:nvPicPr>
          <p:cNvPr id="92163" name="3 - Εικόνα" descr="Εικόνα2.png"/>
          <p:cNvPicPr>
            <a:picLocks noChangeAspect="1"/>
          </p:cNvPicPr>
          <p:nvPr/>
        </p:nvPicPr>
        <p:blipFill>
          <a:blip r:embed="rId2"/>
          <a:srcRect/>
          <a:stretch>
            <a:fillRect/>
          </a:stretch>
        </p:blipFill>
        <p:spPr bwMode="auto">
          <a:xfrm>
            <a:off x="958850" y="6261100"/>
            <a:ext cx="6654800"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7050" y="1054100"/>
            <a:ext cx="7772400" cy="1470025"/>
          </a:xfrm>
        </p:spPr>
        <p:txBody>
          <a:bodyPr rtlCol="0">
            <a:normAutofit/>
          </a:bodyPr>
          <a:lstStyle/>
          <a:p>
            <a:pPr eaLnBrk="1" fontAlgn="auto" hangingPunct="1">
              <a:spcAft>
                <a:spcPts val="0"/>
              </a:spcAft>
              <a:defRPr/>
            </a:pPr>
            <a:r>
              <a:rPr lang="en-US" sz="2000" b="1" dirty="0" smtClean="0">
                <a:solidFill>
                  <a:schemeClr val="accent2">
                    <a:lumMod val="75000"/>
                  </a:schemeClr>
                </a:solidFill>
                <a:ea typeface="+mj-ea"/>
                <a:cs typeface="+mj-cs"/>
              </a:rPr>
              <a:t>PART IV.</a:t>
            </a:r>
            <a:br>
              <a:rPr lang="en-US" sz="2000" b="1" dirty="0" smtClean="0">
                <a:solidFill>
                  <a:schemeClr val="accent2">
                    <a:lumMod val="75000"/>
                  </a:schemeClr>
                </a:solidFill>
                <a:ea typeface="+mj-ea"/>
                <a:cs typeface="+mj-cs"/>
              </a:rPr>
            </a:br>
            <a:r>
              <a:rPr lang="en-US" sz="2000" b="1" dirty="0" smtClean="0">
                <a:solidFill>
                  <a:schemeClr val="accent2">
                    <a:lumMod val="75000"/>
                  </a:schemeClr>
                </a:solidFill>
                <a:ea typeface="+mj-ea"/>
                <a:cs typeface="+mj-cs"/>
              </a:rPr>
              <a:t>RECEPTION CONDITIONS</a:t>
            </a:r>
            <a:endParaRPr lang="en-US" sz="2000" b="1" dirty="0">
              <a:solidFill>
                <a:schemeClr val="accent2">
                  <a:lumMod val="75000"/>
                </a:schemeClr>
              </a:solidFill>
              <a:ea typeface="+mj-ea"/>
              <a:cs typeface="+mj-cs"/>
            </a:endParaRPr>
          </a:p>
        </p:txBody>
      </p:sp>
      <p:pic>
        <p:nvPicPr>
          <p:cNvPr id="93186" name="3 - Εικόνα" descr="Εικόνα2.png"/>
          <p:cNvPicPr>
            <a:picLocks noChangeAspect="1"/>
          </p:cNvPicPr>
          <p:nvPr/>
        </p:nvPicPr>
        <p:blipFill>
          <a:blip r:embed="rId2"/>
          <a:srcRect/>
          <a:stretch>
            <a:fillRect/>
          </a:stretch>
        </p:blipFill>
        <p:spPr bwMode="auto">
          <a:xfrm>
            <a:off x="966788" y="6337300"/>
            <a:ext cx="6656387"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457200" y="669925"/>
            <a:ext cx="7899400" cy="1477963"/>
          </a:xfrm>
        </p:spPr>
        <p:txBody>
          <a:bodyPr/>
          <a:lstStyle/>
          <a:p>
            <a:pPr eaLnBrk="1" hangingPunct="1"/>
            <a:r>
              <a:rPr lang="en-GB" sz="1600" b="1" smtClean="0">
                <a:solidFill>
                  <a:srgbClr val="0070C0"/>
                </a:solidFill>
              </a:rPr>
              <a:t>A. Minimum Standards for Reception Directive </a:t>
            </a:r>
            <a:r>
              <a:rPr lang="en-GB" sz="1600" smtClean="0"/>
              <a:t/>
            </a:r>
            <a:br>
              <a:rPr lang="en-GB" sz="1600" smtClean="0"/>
            </a:br>
            <a:r>
              <a:rPr lang="en-GB" sz="1600" smtClean="0"/>
              <a:t/>
            </a:r>
            <a:br>
              <a:rPr lang="en-GB" sz="1600" smtClean="0"/>
            </a:br>
            <a:r>
              <a:rPr lang="en-GB" sz="1400" smtClean="0"/>
              <a:t>(Directive 2013/33/EU of the European Parliament and of the Council of 26 June 2013 laying down standards for the reception of applicants for international protection)</a:t>
            </a:r>
            <a:r>
              <a:rPr lang="en-GB" sz="1600" smtClean="0"/>
              <a:t/>
            </a:r>
            <a:br>
              <a:rPr lang="en-GB" sz="1600" smtClean="0"/>
            </a:br>
            <a:endParaRPr lang="en-US" sz="1600" smtClean="0"/>
          </a:p>
        </p:txBody>
      </p:sp>
      <p:sp>
        <p:nvSpPr>
          <p:cNvPr id="94210" name="Content Placeholder 2"/>
          <p:cNvSpPr>
            <a:spLocks noGrp="1"/>
          </p:cNvSpPr>
          <p:nvPr>
            <p:ph idx="1"/>
          </p:nvPr>
        </p:nvSpPr>
        <p:spPr>
          <a:xfrm>
            <a:off x="307975" y="1881188"/>
            <a:ext cx="8048625" cy="1412875"/>
          </a:xfrm>
        </p:spPr>
        <p:txBody>
          <a:bodyPr/>
          <a:lstStyle/>
          <a:p>
            <a:pPr marL="0" indent="0" algn="just" eaLnBrk="1" hangingPunct="1">
              <a:buFont typeface="Arial" pitchFamily="34" charset="0"/>
              <a:buNone/>
            </a:pPr>
            <a:r>
              <a:rPr lang="el-GR" sz="1600" smtClean="0"/>
              <a:t>The purpose of the </a:t>
            </a:r>
            <a:r>
              <a:rPr lang="fr-FR" sz="1600" smtClean="0"/>
              <a:t>Reception </a:t>
            </a:r>
            <a:r>
              <a:rPr lang="el-GR" sz="1600" smtClean="0"/>
              <a:t>Directive is to set </a:t>
            </a:r>
            <a:r>
              <a:rPr lang="el-GR" sz="1600" b="1" smtClean="0"/>
              <a:t>minimum standards for the reception of asylum seekers </a:t>
            </a:r>
            <a:r>
              <a:rPr lang="el-GR" sz="1600" smtClean="0"/>
              <a:t>including housing, health care and the right to work during the asylum procedure. </a:t>
            </a:r>
            <a:r>
              <a:rPr lang="fr-FR" sz="1600" smtClean="0"/>
              <a:t>A</a:t>
            </a:r>
            <a:r>
              <a:rPr lang="el-GR" sz="1600" smtClean="0"/>
              <a:t>sylum seekers have very different reception conditions across Europe. In some countries their basic needs are not met and face significant obstacles to access </a:t>
            </a:r>
            <a:r>
              <a:rPr lang="fr-FR" sz="1600" smtClean="0"/>
              <a:t>housing, </a:t>
            </a:r>
            <a:r>
              <a:rPr lang="el-GR" sz="1600" smtClean="0"/>
              <a:t>employment, education and health care.</a:t>
            </a:r>
            <a:endParaRPr lang="en-US" sz="1600" smtClean="0"/>
          </a:p>
        </p:txBody>
      </p:sp>
      <p:sp>
        <p:nvSpPr>
          <p:cNvPr id="4" name="Title 1"/>
          <p:cNvSpPr txBox="1">
            <a:spLocks/>
          </p:cNvSpPr>
          <p:nvPr/>
        </p:nvSpPr>
        <p:spPr>
          <a:xfrm>
            <a:off x="457200" y="3294063"/>
            <a:ext cx="7899400" cy="792162"/>
          </a:xfrm>
          <a:prstGeom prst="rect">
            <a:avLst/>
          </a:prstGeom>
        </p:spPr>
        <p:txBody>
          <a:bodyPr anchor="ctr">
            <a:normAutofit/>
          </a:bodyPr>
          <a:lstStyle/>
          <a:p>
            <a:pPr algn="ctr" fontAlgn="auto">
              <a:spcAft>
                <a:spcPts val="0"/>
              </a:spcAft>
              <a:defRPr/>
            </a:pPr>
            <a:endParaRPr lang="en-US" sz="1600" b="1" dirty="0">
              <a:solidFill>
                <a:srgbClr val="FF0000"/>
              </a:solidFill>
              <a:latin typeface="+mj-lt"/>
              <a:ea typeface="+mj-ea"/>
              <a:cs typeface="+mj-cs"/>
            </a:endParaRPr>
          </a:p>
        </p:txBody>
      </p:sp>
      <p:sp>
        <p:nvSpPr>
          <p:cNvPr id="94212" name="Content Placeholder 2"/>
          <p:cNvSpPr txBox="1">
            <a:spLocks/>
          </p:cNvSpPr>
          <p:nvPr/>
        </p:nvSpPr>
        <p:spPr bwMode="auto">
          <a:xfrm>
            <a:off x="307975" y="3614738"/>
            <a:ext cx="8048625" cy="1520825"/>
          </a:xfrm>
          <a:prstGeom prst="rect">
            <a:avLst/>
          </a:prstGeom>
          <a:noFill/>
          <a:ln w="9525">
            <a:noFill/>
            <a:miter lim="800000"/>
            <a:headEnd/>
            <a:tailEnd/>
          </a:ln>
        </p:spPr>
        <p:txBody>
          <a:bodyPr/>
          <a:lstStyle/>
          <a:p>
            <a:pPr algn="just">
              <a:spcBef>
                <a:spcPct val="20000"/>
              </a:spcBef>
              <a:buFont typeface="Arial" pitchFamily="34" charset="0"/>
              <a:buNone/>
            </a:pPr>
            <a:r>
              <a:rPr lang="en-US" sz="1600" dirty="0"/>
              <a:t>The provisions of the Directive </a:t>
            </a:r>
            <a:r>
              <a:rPr lang="en-US" sz="1600" dirty="0" smtClean="0"/>
              <a:t>2013/</a:t>
            </a:r>
            <a:r>
              <a:rPr lang="en-US" sz="1600" dirty="0" smtClean="0">
                <a:solidFill>
                  <a:srgbClr val="000000"/>
                </a:solidFill>
              </a:rPr>
              <a:t>33/EU </a:t>
            </a:r>
            <a:r>
              <a:rPr lang="en-US" sz="1600" dirty="0">
                <a:solidFill>
                  <a:srgbClr val="000000"/>
                </a:solidFill>
              </a:rPr>
              <a:t>have been transposed into Greek legislation by the Law 4540/2018</a:t>
            </a:r>
            <a:r>
              <a:rPr lang="fr-FR" sz="1600" dirty="0">
                <a:solidFill>
                  <a:srgbClr val="000000"/>
                </a:solidFill>
              </a:rPr>
              <a:t>. As regards </a:t>
            </a:r>
            <a:r>
              <a:rPr lang="fr-FR" sz="1600" dirty="0" err="1">
                <a:solidFill>
                  <a:srgbClr val="000000"/>
                </a:solidFill>
              </a:rPr>
              <a:t>applicants</a:t>
            </a:r>
            <a:r>
              <a:rPr lang="fr-FR" altLang="en-US" sz="1600" dirty="0">
                <a:solidFill>
                  <a:srgbClr val="000000"/>
                </a:solidFill>
              </a:rPr>
              <a:t>’</a:t>
            </a:r>
            <a:r>
              <a:rPr lang="el-GR" altLang="ja-JP" sz="1600" dirty="0">
                <a:solidFill>
                  <a:srgbClr val="000000"/>
                </a:solidFill>
              </a:rPr>
              <a:t> </a:t>
            </a:r>
            <a:r>
              <a:rPr lang="en-US" altLang="ja-JP" sz="1600" dirty="0" err="1">
                <a:solidFill>
                  <a:srgbClr val="000000"/>
                </a:solidFill>
              </a:rPr>
              <a:t>d</a:t>
            </a:r>
            <a:r>
              <a:rPr lang="el-GR" altLang="ja-JP" sz="1600" dirty="0" smtClean="0">
                <a:solidFill>
                  <a:srgbClr val="000000"/>
                </a:solidFill>
              </a:rPr>
              <a:t>etention</a:t>
            </a:r>
            <a:r>
              <a:rPr lang="el-GR" altLang="ja-JP" sz="1600" dirty="0">
                <a:solidFill>
                  <a:srgbClr val="000000"/>
                </a:solidFill>
              </a:rPr>
              <a:t>,</a:t>
            </a:r>
            <a:r>
              <a:rPr lang="en-US" altLang="ja-JP" sz="1600" dirty="0">
                <a:solidFill>
                  <a:srgbClr val="000000"/>
                </a:solidFill>
              </a:rPr>
              <a:t> the applicable law is the </a:t>
            </a:r>
            <a:r>
              <a:rPr lang="el-GR" altLang="ja-JP" sz="1600" dirty="0">
                <a:solidFill>
                  <a:srgbClr val="000000"/>
                </a:solidFill>
              </a:rPr>
              <a:t>L</a:t>
            </a:r>
            <a:r>
              <a:rPr lang="fr-FR" altLang="ja-JP" sz="1600" dirty="0" err="1">
                <a:solidFill>
                  <a:srgbClr val="000000"/>
                </a:solidFill>
              </a:rPr>
              <a:t>aw</a:t>
            </a:r>
            <a:r>
              <a:rPr lang="el-GR" altLang="ja-JP" sz="1600" dirty="0">
                <a:solidFill>
                  <a:srgbClr val="000000"/>
                </a:solidFill>
              </a:rPr>
              <a:t> 4375/2016</a:t>
            </a:r>
            <a:r>
              <a:rPr lang="en-US" altLang="ja-JP" sz="1600" dirty="0">
                <a:solidFill>
                  <a:srgbClr val="000000"/>
                </a:solidFill>
              </a:rPr>
              <a:t> as it is amended by the Law 4540/2018. </a:t>
            </a:r>
            <a:endParaRPr lang="en-US" sz="1600" dirty="0">
              <a:solidFill>
                <a:srgbClr val="000000"/>
              </a:solidFill>
            </a:endParaRPr>
          </a:p>
        </p:txBody>
      </p:sp>
      <p:pic>
        <p:nvPicPr>
          <p:cNvPr id="94213" name="6 - Εικόνα" descr="Εικόνα2.png"/>
          <p:cNvPicPr>
            <a:picLocks noChangeAspect="1"/>
          </p:cNvPicPr>
          <p:nvPr/>
        </p:nvPicPr>
        <p:blipFill>
          <a:blip r:embed="rId2"/>
          <a:srcRect/>
          <a:stretch>
            <a:fillRect/>
          </a:stretch>
        </p:blipFill>
        <p:spPr bwMode="auto">
          <a:xfrm>
            <a:off x="966788" y="6337300"/>
            <a:ext cx="6656387"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200150" y="180975"/>
            <a:ext cx="7038975" cy="4505848"/>
          </a:xfrm>
          <a:prstGeom prst="rect">
            <a:avLst/>
          </a:prstGeom>
          <a:noFill/>
        </p:spPr>
        <p:txBody>
          <a:bodyPr>
            <a:spAutoFit/>
          </a:bodyPr>
          <a:lstStyle/>
          <a:p>
            <a:r>
              <a:rPr lang="en-US" sz="1200" b="1" dirty="0"/>
              <a:t>C</a:t>
            </a:r>
            <a:r>
              <a:rPr lang="en-US" sz="1200" b="1" dirty="0" smtClean="0"/>
              <a:t>. </a:t>
            </a:r>
            <a:r>
              <a:rPr lang="en-US" sz="1200" b="1" dirty="0"/>
              <a:t>PROVISIONS FOR PERSONS </a:t>
            </a:r>
            <a:r>
              <a:rPr lang="en-US" sz="1200" b="1" dirty="0" smtClean="0"/>
              <a:t>BELONGING TO VULNERABLE GROUPS</a:t>
            </a:r>
            <a:r>
              <a:rPr lang="en-US" sz="1200" dirty="0"/>
              <a:t/>
            </a:r>
            <a:br>
              <a:rPr lang="en-US" sz="1200" dirty="0"/>
            </a:br>
            <a:r>
              <a:rPr lang="en-US" sz="1200" dirty="0"/>
              <a:t>1.</a:t>
            </a:r>
            <a:r>
              <a:rPr lang="fr-FR" sz="1200" dirty="0"/>
              <a:t> </a:t>
            </a:r>
            <a:r>
              <a:rPr lang="fr-FR" sz="1200" dirty="0">
                <a:solidFill>
                  <a:srgbClr val="000000"/>
                </a:solidFill>
              </a:rPr>
              <a:t>General provisions (art. 20 of the Law 4540/2018)</a:t>
            </a:r>
            <a:r>
              <a:rPr lang="el-GR" sz="1200" dirty="0"/>
              <a:t/>
            </a:r>
            <a:br>
              <a:rPr lang="el-GR" sz="1200" dirty="0"/>
            </a:br>
            <a:r>
              <a:rPr lang="en-US" sz="1200" dirty="0"/>
              <a:t>2. Minors (</a:t>
            </a:r>
            <a:r>
              <a:rPr lang="en-US" sz="1200" dirty="0">
                <a:solidFill>
                  <a:srgbClr val="000000"/>
                </a:solidFill>
              </a:rPr>
              <a:t>art.21 of the Law 4540/2018</a:t>
            </a:r>
            <a:r>
              <a:rPr lang="en-US" sz="1200" dirty="0"/>
              <a:t>)</a:t>
            </a:r>
            <a:br>
              <a:rPr lang="en-US" sz="1200" dirty="0"/>
            </a:br>
            <a:r>
              <a:rPr lang="en-US" sz="1200" dirty="0"/>
              <a:t>3. Unaccompanied minors (art. 22 of the Law 4540/2018)</a:t>
            </a:r>
          </a:p>
          <a:p>
            <a:r>
              <a:rPr lang="en-US" sz="1200" dirty="0"/>
              <a:t>4. Victims of torture and violence (art. 23 of the Law 4540/2018)</a:t>
            </a:r>
          </a:p>
          <a:p>
            <a:pPr algn="just">
              <a:lnSpc>
                <a:spcPct val="130000"/>
              </a:lnSpc>
            </a:pPr>
            <a:endParaRPr lang="en-US" sz="1200" dirty="0"/>
          </a:p>
          <a:p>
            <a:pPr>
              <a:lnSpc>
                <a:spcPct val="130000"/>
              </a:lnSpc>
            </a:pPr>
            <a:r>
              <a:rPr lang="en-US" sz="1200" b="1" dirty="0"/>
              <a:t>Part V: ADMINISTRATIVE DETENTION OF ASYLUM SEEKERS</a:t>
            </a:r>
            <a:r>
              <a:rPr lang="en-US" sz="1200" dirty="0"/>
              <a:t> (</a:t>
            </a:r>
            <a:r>
              <a:rPr lang="en-US" sz="1200" dirty="0">
                <a:solidFill>
                  <a:srgbClr val="000000"/>
                </a:solidFill>
              </a:rPr>
              <a:t>art. 46 of Law 4375/2016 and art. 8,9,10 of Law 4540/2018</a:t>
            </a:r>
            <a:r>
              <a:rPr lang="en-US" sz="1200" dirty="0"/>
              <a:t>)</a:t>
            </a:r>
          </a:p>
          <a:p>
            <a:r>
              <a:rPr lang="el-GR" sz="1200" b="1" dirty="0"/>
              <a:t>A</a:t>
            </a:r>
            <a:r>
              <a:rPr lang="en-US" sz="1200" b="1" dirty="0"/>
              <a:t>. A</a:t>
            </a:r>
            <a:r>
              <a:rPr lang="el-GR" sz="1200" b="1" dirty="0" err="1"/>
              <a:t>lternative</a:t>
            </a:r>
            <a:r>
              <a:rPr lang="el-GR" sz="1200" b="1" dirty="0"/>
              <a:t> </a:t>
            </a:r>
            <a:r>
              <a:rPr lang="el-GR" sz="1200" b="1" dirty="0" err="1"/>
              <a:t>to</a:t>
            </a:r>
            <a:r>
              <a:rPr lang="el-GR" sz="1200" b="1" dirty="0"/>
              <a:t> </a:t>
            </a:r>
            <a:r>
              <a:rPr lang="el-GR" sz="1200" b="1" dirty="0" err="1"/>
              <a:t>detention</a:t>
            </a:r>
            <a:r>
              <a:rPr lang="el-GR" sz="1200" b="1" dirty="0"/>
              <a:t> </a:t>
            </a:r>
            <a:r>
              <a:rPr lang="el-GR" sz="1200" b="1" dirty="0" err="1"/>
              <a:t>measures</a:t>
            </a:r>
            <a:endParaRPr lang="en-US" sz="1200" b="1" dirty="0"/>
          </a:p>
          <a:p>
            <a:r>
              <a:rPr lang="en-US" sz="1200" b="1" dirty="0"/>
              <a:t>B. </a:t>
            </a:r>
            <a:r>
              <a:rPr lang="el-GR" sz="1200" b="1" dirty="0" err="1"/>
              <a:t>Grounds</a:t>
            </a:r>
            <a:r>
              <a:rPr lang="el-GR" sz="1200" b="1" dirty="0"/>
              <a:t> </a:t>
            </a:r>
            <a:r>
              <a:rPr lang="el-GR" sz="1200" b="1" dirty="0" err="1"/>
              <a:t>for</a:t>
            </a:r>
            <a:r>
              <a:rPr lang="el-GR" sz="1200" b="1" dirty="0"/>
              <a:t> </a:t>
            </a:r>
            <a:r>
              <a:rPr lang="el-GR" sz="1200" b="1" dirty="0" err="1"/>
              <a:t>detention</a:t>
            </a:r>
            <a:endParaRPr lang="en-US" sz="1200" b="1" dirty="0"/>
          </a:p>
          <a:p>
            <a:pPr>
              <a:buFontTx/>
              <a:buAutoNum type="alphaUcPeriod" startAt="3"/>
            </a:pPr>
            <a:r>
              <a:rPr lang="el-GR" sz="1200" b="1" dirty="0" smtClean="0"/>
              <a:t> Risk </a:t>
            </a:r>
            <a:r>
              <a:rPr lang="el-GR" sz="1200" b="1" dirty="0"/>
              <a:t>of absconding</a:t>
            </a:r>
            <a:endParaRPr lang="en-US" sz="1200" b="1" dirty="0"/>
          </a:p>
          <a:p>
            <a:r>
              <a:rPr lang="en-US" sz="1200" b="1" dirty="0"/>
              <a:t>D. Detention order</a:t>
            </a:r>
          </a:p>
          <a:p>
            <a:pPr>
              <a:buFontTx/>
              <a:buAutoNum type="arabicPeriod"/>
            </a:pPr>
            <a:r>
              <a:rPr lang="en-US" sz="1200" dirty="0"/>
              <a:t>Length of detention</a:t>
            </a:r>
          </a:p>
          <a:p>
            <a:r>
              <a:rPr lang="en-US" sz="1200" dirty="0"/>
              <a:t>2. Automatic judicial review</a:t>
            </a:r>
          </a:p>
          <a:p>
            <a:r>
              <a:rPr lang="en-US" sz="1200" dirty="0"/>
              <a:t>3. Challenge of detention decisions</a:t>
            </a:r>
          </a:p>
          <a:p>
            <a:r>
              <a:rPr lang="en-US" sz="1200" b="1" dirty="0"/>
              <a:t>E. Legal aid</a:t>
            </a:r>
          </a:p>
          <a:p>
            <a:r>
              <a:rPr lang="en-US" sz="1200" b="1" dirty="0"/>
              <a:t>F. </a:t>
            </a:r>
            <a:r>
              <a:rPr lang="fr-FR" sz="1200" b="1" dirty="0"/>
              <a:t>A</a:t>
            </a:r>
            <a:r>
              <a:rPr lang="el-GR" sz="1200" b="1" dirty="0" err="1"/>
              <a:t>cceleration</a:t>
            </a:r>
            <a:r>
              <a:rPr lang="el-GR" sz="1200" b="1" dirty="0"/>
              <a:t> </a:t>
            </a:r>
            <a:r>
              <a:rPr lang="el-GR" sz="1200" b="1" dirty="0" err="1"/>
              <a:t>of</a:t>
            </a:r>
            <a:r>
              <a:rPr lang="fr-FR" sz="1200" b="1" dirty="0"/>
              <a:t> </a:t>
            </a:r>
            <a:r>
              <a:rPr lang="el-GR" sz="1200" b="1" dirty="0" err="1"/>
              <a:t>asylum</a:t>
            </a:r>
            <a:r>
              <a:rPr lang="el-GR" sz="1200" b="1" dirty="0"/>
              <a:t> </a:t>
            </a:r>
            <a:r>
              <a:rPr lang="el-GR" sz="1200" b="1" dirty="0" err="1"/>
              <a:t>procedure</a:t>
            </a:r>
            <a:r>
              <a:rPr lang="el-GR" sz="1200" b="1" dirty="0"/>
              <a:t> </a:t>
            </a:r>
            <a:endParaRPr lang="en-US" sz="1200" b="1" dirty="0"/>
          </a:p>
          <a:p>
            <a:r>
              <a:rPr lang="en-US" sz="1200" b="1" dirty="0"/>
              <a:t>G. Place of detention</a:t>
            </a:r>
          </a:p>
          <a:p>
            <a:r>
              <a:rPr lang="en-US" sz="1200" b="1" dirty="0"/>
              <a:t>H. Guarantees for detained asylum seekers</a:t>
            </a:r>
            <a:endParaRPr lang="el-GR" sz="1200" b="1" dirty="0"/>
          </a:p>
          <a:p>
            <a:r>
              <a:rPr lang="el-GR" sz="1200" b="1" dirty="0"/>
              <a:t>Ι. </a:t>
            </a:r>
            <a:r>
              <a:rPr lang="en-US" sz="1200" b="1" dirty="0"/>
              <a:t>Provisions for </a:t>
            </a:r>
            <a:r>
              <a:rPr lang="en-US" sz="1200" b="1" dirty="0" smtClean="0"/>
              <a:t>minors </a:t>
            </a:r>
            <a:r>
              <a:rPr lang="en-US" sz="1200" dirty="0" smtClean="0">
                <a:solidFill>
                  <a:srgbClr val="000000"/>
                </a:solidFill>
              </a:rPr>
              <a:t>(</a:t>
            </a:r>
            <a:r>
              <a:rPr lang="en-US" sz="1200" dirty="0">
                <a:solidFill>
                  <a:srgbClr val="000000"/>
                </a:solidFill>
              </a:rPr>
              <a:t>art. 46, par. 10A of Law 4375/2016 as induced by Law art. 9 of Law 4045/2018)</a:t>
            </a:r>
            <a:r>
              <a:rPr lang="el-GR" sz="1200" b="1" dirty="0">
                <a:solidFill>
                  <a:srgbClr val="000000"/>
                </a:solidFill>
              </a:rPr>
              <a:t/>
            </a:r>
            <a:br>
              <a:rPr lang="el-GR" sz="1200" b="1" dirty="0">
                <a:solidFill>
                  <a:srgbClr val="000000"/>
                </a:solidFill>
              </a:rPr>
            </a:br>
            <a:endParaRPr lang="en-US" sz="1200" b="1" dirty="0" smtClean="0"/>
          </a:p>
          <a:p>
            <a:endParaRPr lang="en-US" sz="1200" dirty="0" smtClean="0"/>
          </a:p>
          <a:p>
            <a:endParaRPr lang="en-US" sz="1200" b="1" dirty="0"/>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274638" y="446088"/>
            <a:ext cx="8229600" cy="1143000"/>
          </a:xfrm>
        </p:spPr>
        <p:txBody>
          <a:bodyPr/>
          <a:lstStyle/>
          <a:p>
            <a:r>
              <a:rPr lang="en-US" sz="1600" b="1" dirty="0" smtClean="0">
                <a:solidFill>
                  <a:srgbClr val="0070C0"/>
                </a:solidFill>
              </a:rPr>
              <a:t>B. RECEPTION CONDITIONS FOR ASYLUM SEEKERS</a:t>
            </a:r>
            <a:br>
              <a:rPr lang="en-US" sz="1600" b="1" dirty="0" smtClean="0">
                <a:solidFill>
                  <a:srgbClr val="0070C0"/>
                </a:solidFill>
              </a:rPr>
            </a:br>
            <a:r>
              <a:rPr lang="en-US" sz="1600" b="1" dirty="0" smtClean="0">
                <a:solidFill>
                  <a:srgbClr val="C991CB"/>
                </a:solidFill>
              </a:rPr>
              <a:t/>
            </a:r>
            <a:br>
              <a:rPr lang="en-US" sz="1600" b="1" dirty="0" smtClean="0">
                <a:solidFill>
                  <a:srgbClr val="C991CB"/>
                </a:solidFill>
              </a:rPr>
            </a:br>
            <a:r>
              <a:rPr lang="en-US" sz="1600" b="1" dirty="0" smtClean="0">
                <a:solidFill>
                  <a:srgbClr val="000000"/>
                </a:solidFill>
              </a:rPr>
              <a:t>1. General rules on material reception conditions and health care </a:t>
            </a:r>
            <a:br>
              <a:rPr lang="en-US" sz="1600" b="1" dirty="0" smtClean="0">
                <a:solidFill>
                  <a:srgbClr val="000000"/>
                </a:solidFill>
              </a:rPr>
            </a:br>
            <a:r>
              <a:rPr lang="en-US" sz="1600" b="1" dirty="0" smtClean="0">
                <a:solidFill>
                  <a:srgbClr val="000000"/>
                </a:solidFill>
              </a:rPr>
              <a:t>(art. 17 of the Law 4540/2018)</a:t>
            </a:r>
          </a:p>
        </p:txBody>
      </p:sp>
      <p:sp>
        <p:nvSpPr>
          <p:cNvPr id="96258" name="Content Placeholder 2"/>
          <p:cNvSpPr>
            <a:spLocks noGrp="1"/>
          </p:cNvSpPr>
          <p:nvPr>
            <p:ph idx="1"/>
          </p:nvPr>
        </p:nvSpPr>
        <p:spPr>
          <a:xfrm>
            <a:off x="117475" y="1589088"/>
            <a:ext cx="8229600" cy="4525962"/>
          </a:xfrm>
        </p:spPr>
        <p:txBody>
          <a:bodyPr/>
          <a:lstStyle/>
          <a:p>
            <a:pPr algn="just">
              <a:buFont typeface="Wingdings" pitchFamily="2" charset="2"/>
              <a:buChar char="§"/>
            </a:pPr>
            <a:r>
              <a:rPr lang="en-US" sz="1600" smtClean="0">
                <a:solidFill>
                  <a:srgbClr val="000000"/>
                </a:solidFill>
              </a:rPr>
              <a:t>The authorities shall ensure that material reception conditions are available to applicants when they make their application for international protection. The authorities shall ensure that material reception conditions provide an adequate standard of living for applicants, which guarantees their subsistence and protects their physical and mental health. </a:t>
            </a:r>
            <a:r>
              <a:rPr lang="el-GR" sz="1600" smtClean="0">
                <a:solidFill>
                  <a:srgbClr val="000000"/>
                </a:solidFill>
              </a:rPr>
              <a:t>The above mentioned standard shall also be provided for persons who are in detention.</a:t>
            </a:r>
          </a:p>
          <a:p>
            <a:pPr algn="just">
              <a:buFont typeface="Wingdings" pitchFamily="2" charset="2"/>
              <a:buChar char="§"/>
            </a:pPr>
            <a:endParaRPr lang="en-US" sz="1600" smtClean="0">
              <a:solidFill>
                <a:srgbClr val="000000"/>
              </a:solidFill>
            </a:endParaRPr>
          </a:p>
          <a:p>
            <a:pPr algn="just">
              <a:buFont typeface="Wingdings" pitchFamily="2" charset="2"/>
              <a:buChar char="§"/>
            </a:pPr>
            <a:r>
              <a:rPr lang="en-US" sz="1600" smtClean="0">
                <a:solidFill>
                  <a:srgbClr val="000000"/>
                </a:solidFill>
              </a:rPr>
              <a:t>According to art. 33 of the Law 4368/2016, the applicants have the right to free access to public health system and they receive the necessary health care which shall include, at least, emergency care and essential treatment of illnesses and of serious mental disorders.  </a:t>
            </a:r>
          </a:p>
          <a:p>
            <a:pPr algn="just">
              <a:buFont typeface="Arial" pitchFamily="34" charset="0"/>
              <a:buNone/>
            </a:pPr>
            <a:endParaRPr lang="en-US" sz="1600" smtClean="0">
              <a:solidFill>
                <a:srgbClr val="000000"/>
              </a:solidFill>
            </a:endParaRPr>
          </a:p>
          <a:p>
            <a:pPr algn="just">
              <a:buFont typeface="Wingdings" pitchFamily="2" charset="2"/>
              <a:buChar char="§"/>
            </a:pPr>
            <a:r>
              <a:rPr lang="el-GR" sz="1600" smtClean="0">
                <a:solidFill>
                  <a:srgbClr val="000000"/>
                </a:solidFill>
              </a:rPr>
              <a:t>The provision of all or some of the material reception conditions and health</a:t>
            </a:r>
            <a:r>
              <a:rPr lang="fr-FR" sz="1600" smtClean="0">
                <a:solidFill>
                  <a:srgbClr val="000000"/>
                </a:solidFill>
              </a:rPr>
              <a:t> </a:t>
            </a:r>
            <a:r>
              <a:rPr lang="el-GR" sz="1600" smtClean="0">
                <a:solidFill>
                  <a:srgbClr val="000000"/>
                </a:solidFill>
              </a:rPr>
              <a:t>care is subject to the condition that applicants do not themselves have sufficient</a:t>
            </a:r>
            <a:r>
              <a:rPr lang="fr-FR" sz="1600" smtClean="0">
                <a:solidFill>
                  <a:srgbClr val="000000"/>
                </a:solidFill>
              </a:rPr>
              <a:t> resources</a:t>
            </a:r>
            <a:r>
              <a:rPr lang="el-GR" sz="1600" smtClean="0">
                <a:solidFill>
                  <a:srgbClr val="000000"/>
                </a:solidFill>
              </a:rPr>
              <a:t>, allowing them to maintain an adequate standard of living</a:t>
            </a:r>
            <a:r>
              <a:rPr lang="en-US" sz="1600" smtClean="0">
                <a:solidFill>
                  <a:srgbClr val="000000"/>
                </a:solidFill>
              </a:rPr>
              <a:t>, for example, if they have not been working for a reasonable period of time or their work do not allow them to maintain an adequate standard of living, according to art. 235 of the Law 4389/2016. </a:t>
            </a:r>
          </a:p>
          <a:p>
            <a:endParaRPr lang="en-US" smtClean="0"/>
          </a:p>
        </p:txBody>
      </p:sp>
      <p:pic>
        <p:nvPicPr>
          <p:cNvPr id="4"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169863" y="0"/>
            <a:ext cx="8229600" cy="1143000"/>
          </a:xfrm>
        </p:spPr>
        <p:txBody>
          <a:bodyPr/>
          <a:lstStyle/>
          <a:p>
            <a:r>
              <a:rPr lang="en-US" sz="1800" b="1" dirty="0" smtClean="0">
                <a:solidFill>
                  <a:srgbClr val="000000"/>
                </a:solidFill>
              </a:rPr>
              <a:t>2. Modalities for material reception conditions </a:t>
            </a:r>
            <a:r>
              <a:rPr lang="en-US" sz="1800" dirty="0" smtClean="0">
                <a:solidFill>
                  <a:srgbClr val="000000"/>
                </a:solidFill>
              </a:rPr>
              <a:t/>
            </a:r>
            <a:br>
              <a:rPr lang="en-US" sz="1800" dirty="0" smtClean="0">
                <a:solidFill>
                  <a:srgbClr val="000000"/>
                </a:solidFill>
              </a:rPr>
            </a:br>
            <a:r>
              <a:rPr lang="en-US" sz="1800" dirty="0" smtClean="0">
                <a:solidFill>
                  <a:srgbClr val="000000"/>
                </a:solidFill>
              </a:rPr>
              <a:t>(art. 18 of the Law 4540/2018)</a:t>
            </a:r>
          </a:p>
        </p:txBody>
      </p:sp>
      <p:sp>
        <p:nvSpPr>
          <p:cNvPr id="3" name="Content Placeholder 2"/>
          <p:cNvSpPr>
            <a:spLocks noGrp="1"/>
          </p:cNvSpPr>
          <p:nvPr>
            <p:ph idx="1"/>
          </p:nvPr>
        </p:nvSpPr>
        <p:spPr>
          <a:xfrm>
            <a:off x="0" y="1143000"/>
            <a:ext cx="8399463" cy="5440362"/>
          </a:xfrm>
        </p:spPr>
        <p:txBody>
          <a:bodyPr/>
          <a:lstStyle/>
          <a:p>
            <a:pPr marL="0" indent="0" algn="just">
              <a:buFont typeface="Arial" pitchFamily="34" charset="0"/>
              <a:buNone/>
            </a:pPr>
            <a:r>
              <a:rPr lang="en-US" sz="1800" dirty="0" smtClean="0">
                <a:solidFill>
                  <a:srgbClr val="000000"/>
                </a:solidFill>
              </a:rPr>
              <a:t>1. Where housing is provided in kind, it should take one or a combination of the following forms: </a:t>
            </a:r>
          </a:p>
          <a:p>
            <a:pPr marL="0" indent="0" algn="just">
              <a:buFont typeface="Arial" pitchFamily="34" charset="0"/>
              <a:buNone/>
            </a:pPr>
            <a:r>
              <a:rPr lang="en-US" sz="1800" dirty="0" smtClean="0">
                <a:solidFill>
                  <a:srgbClr val="000000"/>
                </a:solidFill>
              </a:rPr>
              <a:t>(a)  premises used for the purpose of housing applicants during the examination of an application for international protection made at the border or in transit zones; </a:t>
            </a:r>
          </a:p>
          <a:p>
            <a:pPr marL="0" indent="0" algn="just">
              <a:buFont typeface="Arial" pitchFamily="34" charset="0"/>
              <a:buNone/>
            </a:pPr>
            <a:r>
              <a:rPr lang="en-US" sz="1800" dirty="0" smtClean="0">
                <a:solidFill>
                  <a:srgbClr val="000000"/>
                </a:solidFill>
              </a:rPr>
              <a:t>(b)  accommodation centers which guarantee an adequate standard of living; </a:t>
            </a:r>
          </a:p>
          <a:p>
            <a:pPr marL="0" indent="0" algn="just">
              <a:buFont typeface="Arial" pitchFamily="34" charset="0"/>
              <a:buNone/>
            </a:pPr>
            <a:r>
              <a:rPr lang="en-US" sz="1800" dirty="0" smtClean="0">
                <a:solidFill>
                  <a:srgbClr val="000000"/>
                </a:solidFill>
              </a:rPr>
              <a:t>(c)  private houses, flats, hotels or other premises adapted for housing applicants. </a:t>
            </a:r>
          </a:p>
          <a:p>
            <a:pPr marL="0" indent="0" algn="just">
              <a:buFont typeface="Arial" pitchFamily="34" charset="0"/>
              <a:buNone/>
            </a:pPr>
            <a:r>
              <a:rPr lang="en-US" sz="1800" dirty="0" smtClean="0">
                <a:solidFill>
                  <a:srgbClr val="000000"/>
                </a:solidFill>
              </a:rPr>
              <a:t>2. Without prejudice to any specific conditions of detention as provided for in Articles 10 and 11 of the Directive 2013/33/EU, in relation to housing referred to in paragraph 1(a), (b) and (c) of this Article authorities shall ensure that: </a:t>
            </a:r>
          </a:p>
          <a:p>
            <a:pPr marL="0" indent="0" algn="just">
              <a:buFont typeface="Arial" pitchFamily="34" charset="0"/>
              <a:buNone/>
            </a:pPr>
            <a:r>
              <a:rPr lang="en-US" sz="1800" dirty="0" smtClean="0">
                <a:solidFill>
                  <a:srgbClr val="000000"/>
                </a:solidFill>
              </a:rPr>
              <a:t>(a)  applicants are guaranteed protection of their family life; </a:t>
            </a:r>
          </a:p>
          <a:p>
            <a:pPr marL="0" indent="0" algn="just">
              <a:buFont typeface="Arial" pitchFamily="34" charset="0"/>
              <a:buNone/>
            </a:pPr>
            <a:r>
              <a:rPr lang="en-US" sz="1800" dirty="0" smtClean="0">
                <a:solidFill>
                  <a:srgbClr val="000000"/>
                </a:solidFill>
              </a:rPr>
              <a:t>(b) applicants have the possibility of communicating with relatives, legal advisers or </a:t>
            </a:r>
            <a:r>
              <a:rPr lang="en-US" sz="1800" dirty="0" err="1" smtClean="0">
                <a:solidFill>
                  <a:srgbClr val="000000"/>
                </a:solidFill>
              </a:rPr>
              <a:t>counsellors</a:t>
            </a:r>
            <a:r>
              <a:rPr lang="en-US" sz="1800" dirty="0" smtClean="0">
                <a:solidFill>
                  <a:srgbClr val="000000"/>
                </a:solidFill>
              </a:rPr>
              <a:t>, persons representing UNHCR and other relevant national, international and non- governmental organizations and bodies; </a:t>
            </a:r>
          </a:p>
          <a:p>
            <a:pPr marL="0" indent="0" algn="just">
              <a:buFont typeface="Arial" pitchFamily="34" charset="0"/>
              <a:buNone/>
            </a:pPr>
            <a:r>
              <a:rPr lang="en-US" sz="1800" dirty="0" smtClean="0">
                <a:solidFill>
                  <a:srgbClr val="000000"/>
                </a:solidFill>
              </a:rPr>
              <a:t>(c)  family members, legal advisers or counselors, persons representing UNHCR and relevant non-governmental organizations </a:t>
            </a:r>
            <a:r>
              <a:rPr lang="en-US" sz="1800" dirty="0" err="1" smtClean="0">
                <a:solidFill>
                  <a:srgbClr val="000000"/>
                </a:solidFill>
              </a:rPr>
              <a:t>recognised</a:t>
            </a:r>
            <a:r>
              <a:rPr lang="en-US" sz="1800" dirty="0" smtClean="0">
                <a:solidFill>
                  <a:srgbClr val="000000"/>
                </a:solidFill>
              </a:rPr>
              <a:t> by the Member State concerned are granted access in order to assist the applicants. Limits on such access may be imposed only on grounds relating to the security of the premises and of the applicants. </a:t>
            </a:r>
          </a:p>
          <a:p>
            <a:pPr marL="0" indent="0" algn="just">
              <a:buFont typeface="Arial" pitchFamily="34" charset="0"/>
              <a:buNone/>
            </a:pPr>
            <a:endParaRPr lang="en-US" sz="1800" dirty="0" smtClean="0">
              <a:solidFill>
                <a:srgbClr val="9394BE"/>
              </a:solidFill>
            </a:endParaRPr>
          </a:p>
          <a:p>
            <a:pPr marL="0" indent="0" algn="just">
              <a:buFontTx/>
              <a:buChar char="-"/>
            </a:pPr>
            <a:endParaRPr lang="en-US" sz="1400" dirty="0" smtClean="0">
              <a:solidFill>
                <a:srgbClr val="9394BE"/>
              </a:solidFill>
            </a:endParaRPr>
          </a:p>
          <a:p>
            <a:pPr marL="0" indent="0" algn="just">
              <a:buFont typeface="Arial" pitchFamily="34" charset="0"/>
              <a:buNone/>
            </a:pPr>
            <a:endParaRPr lang="en-US" dirty="0" smtClean="0"/>
          </a:p>
        </p:txBody>
      </p:sp>
      <p:pic>
        <p:nvPicPr>
          <p:cNvPr id="4" name="5 - Εικόνα" descr="Εικόνα2.png"/>
          <p:cNvPicPr>
            <a:picLocks noChangeAspect="1"/>
          </p:cNvPicPr>
          <p:nvPr/>
        </p:nvPicPr>
        <p:blipFill>
          <a:blip r:embed="rId2"/>
          <a:srcRect/>
          <a:stretch>
            <a:fillRect/>
          </a:stretch>
        </p:blipFill>
        <p:spPr bwMode="auto">
          <a:xfrm>
            <a:off x="946150" y="6524625"/>
            <a:ext cx="6656388" cy="244475"/>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165253" y="1417638"/>
            <a:ext cx="8240617" cy="5192482"/>
          </a:xfrm>
        </p:spPr>
        <p:txBody>
          <a:bodyPr/>
          <a:lstStyle/>
          <a:p>
            <a:pPr marL="0" indent="0" algn="just">
              <a:buNone/>
            </a:pPr>
            <a:r>
              <a:rPr lang="en-US" sz="2000" dirty="0" smtClean="0">
                <a:solidFill>
                  <a:srgbClr val="000000"/>
                </a:solidFill>
              </a:rPr>
              <a:t>The authorities shall take into consideration:</a:t>
            </a:r>
          </a:p>
          <a:p>
            <a:pPr marL="0" indent="0" algn="just">
              <a:buFont typeface="Wingdings" pitchFamily="2" charset="2"/>
              <a:buChar char="§"/>
            </a:pPr>
            <a:r>
              <a:rPr lang="en-US" sz="2000" dirty="0" smtClean="0">
                <a:solidFill>
                  <a:srgbClr val="000000"/>
                </a:solidFill>
              </a:rPr>
              <a:t> gender and age-specific concerns and the situation of vulnerable persons in relation to applicants within the premises and accommodation centers. </a:t>
            </a:r>
          </a:p>
          <a:p>
            <a:pPr marL="0" indent="0" algn="just">
              <a:buFont typeface="Wingdings" pitchFamily="2" charset="2"/>
              <a:buChar char="§"/>
            </a:pPr>
            <a:r>
              <a:rPr lang="en-US" sz="2000" dirty="0" smtClean="0">
                <a:solidFill>
                  <a:srgbClr val="000000"/>
                </a:solidFill>
              </a:rPr>
              <a:t>take appropriate measures to prevent assault and gender-based violence, including sexual assault and harassment</a:t>
            </a:r>
          </a:p>
          <a:p>
            <a:pPr marL="0" indent="0" algn="just">
              <a:buFont typeface="Wingdings" pitchFamily="2" charset="2"/>
              <a:buChar char="§"/>
            </a:pPr>
            <a:r>
              <a:rPr lang="en-US" sz="2000" dirty="0" smtClean="0">
                <a:solidFill>
                  <a:srgbClr val="000000"/>
                </a:solidFill>
              </a:rPr>
              <a:t>take under consideration that dependent adult applicants with special reception needs are accommodated together with close adult relatives</a:t>
            </a:r>
          </a:p>
          <a:p>
            <a:pPr marL="0" indent="0" algn="just">
              <a:buFont typeface="Wingdings" pitchFamily="2" charset="2"/>
              <a:buChar char="§"/>
            </a:pPr>
            <a:r>
              <a:rPr lang="en-US" sz="2000" dirty="0" smtClean="0">
                <a:solidFill>
                  <a:srgbClr val="000000"/>
                </a:solidFill>
              </a:rPr>
              <a:t>that dependent adult applicants with special reception needs are accommodated together with close adult relatives</a:t>
            </a:r>
          </a:p>
          <a:p>
            <a:pPr marL="0" indent="0" algn="just">
              <a:buFont typeface="Wingdings" pitchFamily="2" charset="2"/>
              <a:buChar char="§"/>
            </a:pPr>
            <a:r>
              <a:rPr lang="en-US" sz="2000" dirty="0" smtClean="0">
                <a:solidFill>
                  <a:srgbClr val="000000"/>
                </a:solidFill>
              </a:rPr>
              <a:t>that transfers of applicants from one housing facility to another take place only when necessary. Authorities, shall provide for the possibility for applicants to inform their legal advisers or counselors of the transfer and of their new address. </a:t>
            </a:r>
          </a:p>
          <a:p>
            <a:endParaRPr lang="el-GR" dirty="0"/>
          </a:p>
        </p:txBody>
      </p:sp>
      <p:pic>
        <p:nvPicPr>
          <p:cNvPr id="4"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1600200"/>
            <a:ext cx="7904602" cy="4910769"/>
          </a:xfrm>
        </p:spPr>
        <p:txBody>
          <a:bodyPr/>
          <a:lstStyle/>
          <a:p>
            <a:pPr marL="0" indent="0" algn="just">
              <a:buNone/>
            </a:pPr>
            <a:r>
              <a:rPr lang="en-US" sz="1800" dirty="0" smtClean="0">
                <a:solidFill>
                  <a:srgbClr val="000000"/>
                </a:solidFill>
              </a:rPr>
              <a:t>3.  Persons working in accommodation centers shall be adequately trained and shall be bound by the confidentiality rules provided for in national law in relation to any information they obtain in the course of their work. </a:t>
            </a:r>
          </a:p>
          <a:p>
            <a:pPr marL="0" indent="0" algn="just">
              <a:buNone/>
            </a:pPr>
            <a:endParaRPr lang="en-US" sz="1800" dirty="0" smtClean="0">
              <a:solidFill>
                <a:srgbClr val="000000"/>
              </a:solidFill>
            </a:endParaRPr>
          </a:p>
          <a:p>
            <a:pPr marL="0" indent="0" algn="just">
              <a:buNone/>
            </a:pPr>
            <a:r>
              <a:rPr lang="en-US" sz="1800" dirty="0" smtClean="0">
                <a:solidFill>
                  <a:srgbClr val="000000"/>
                </a:solidFill>
              </a:rPr>
              <a:t>4. Authorities may involve applicants in managing the material resources and non-material aspects of life in the centre through an advisory board or council representing residents. </a:t>
            </a:r>
          </a:p>
          <a:p>
            <a:pPr marL="0" indent="0" algn="just"/>
            <a:endParaRPr lang="en-US" sz="1800" dirty="0" smtClean="0">
              <a:solidFill>
                <a:srgbClr val="000000"/>
              </a:solidFill>
            </a:endParaRPr>
          </a:p>
          <a:p>
            <a:pPr marL="0" indent="0" algn="just">
              <a:buNone/>
            </a:pPr>
            <a:r>
              <a:rPr lang="en-US" sz="1800" dirty="0" smtClean="0">
                <a:solidFill>
                  <a:srgbClr val="000000"/>
                </a:solidFill>
              </a:rPr>
              <a:t>5. In duly justified cases, the Minister of Immigration can exceptionally set modalities for material reception conditions different from those provided for in this Article, for a reasonable period which shall be as short as possible, when: </a:t>
            </a:r>
          </a:p>
          <a:p>
            <a:pPr marL="0" indent="0" algn="just">
              <a:buNone/>
            </a:pPr>
            <a:r>
              <a:rPr lang="en-US" sz="1800" dirty="0" smtClean="0">
                <a:solidFill>
                  <a:srgbClr val="000000"/>
                </a:solidFill>
              </a:rPr>
              <a:t>(a)  an assessment of the specific needs of the applicant is required, in accordance with Article 20 of the Law 4540/2018; </a:t>
            </a:r>
          </a:p>
          <a:p>
            <a:pPr marL="0" indent="0" algn="just">
              <a:buNone/>
            </a:pPr>
            <a:r>
              <a:rPr lang="en-US" sz="1800" dirty="0" smtClean="0">
                <a:solidFill>
                  <a:srgbClr val="000000"/>
                </a:solidFill>
              </a:rPr>
              <a:t>(b)  housing capacities normally available are temporarily exhausted. </a:t>
            </a:r>
          </a:p>
          <a:p>
            <a:pPr marL="0" indent="0" algn="just">
              <a:buNone/>
            </a:pPr>
            <a:r>
              <a:rPr lang="en-US" sz="1800" dirty="0" smtClean="0">
                <a:solidFill>
                  <a:srgbClr val="000000"/>
                </a:solidFill>
              </a:rPr>
              <a:t>Such different conditions shall in any event cover basic needs. </a:t>
            </a:r>
          </a:p>
          <a:p>
            <a:endParaRPr lang="el-GR" dirty="0"/>
          </a:p>
        </p:txBody>
      </p:sp>
      <p:pic>
        <p:nvPicPr>
          <p:cNvPr id="4"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3875"/>
            <a:ext cx="8229600" cy="1143000"/>
          </a:xfrm>
        </p:spPr>
        <p:txBody>
          <a:bodyPr/>
          <a:lstStyle/>
          <a:p>
            <a:pPr>
              <a:defRPr/>
            </a:pPr>
            <a:r>
              <a:rPr lang="en-US" sz="2000" b="1" dirty="0" smtClean="0">
                <a:ea typeface="ＭＳ Ｐゴシック" charset="0"/>
              </a:rPr>
              <a:t>3. Housing according to the Law 4375/2016</a:t>
            </a:r>
            <a:r>
              <a:rPr lang="el-GR" sz="2000" b="1" dirty="0" smtClean="0">
                <a:ea typeface="ＭＳ Ｐゴシック" charset="0"/>
              </a:rPr>
              <a:t> </a:t>
            </a:r>
            <a:r>
              <a:rPr lang="en-US" sz="2000" b="1" dirty="0" smtClean="0">
                <a:solidFill>
                  <a:schemeClr val="accent5">
                    <a:lumMod val="50000"/>
                  </a:schemeClr>
                </a:solidFill>
                <a:ea typeface="ＭＳ Ｐゴシック" charset="0"/>
              </a:rPr>
              <a:t/>
            </a:r>
            <a:br>
              <a:rPr lang="en-US" sz="2000" b="1" dirty="0" smtClean="0">
                <a:solidFill>
                  <a:schemeClr val="accent5">
                    <a:lumMod val="50000"/>
                  </a:schemeClr>
                </a:solidFill>
                <a:ea typeface="ＭＳ Ｐゴシック" charset="0"/>
              </a:rPr>
            </a:br>
            <a:endParaRPr lang="en-US" sz="2000" dirty="0">
              <a:ea typeface="ＭＳ Ｐゴシック" charset="0"/>
            </a:endParaRPr>
          </a:p>
        </p:txBody>
      </p:sp>
      <p:sp>
        <p:nvSpPr>
          <p:cNvPr id="3" name="Content Placeholder 2"/>
          <p:cNvSpPr>
            <a:spLocks noGrp="1"/>
          </p:cNvSpPr>
          <p:nvPr>
            <p:ph idx="1"/>
          </p:nvPr>
        </p:nvSpPr>
        <p:spPr>
          <a:xfrm>
            <a:off x="1" y="1204913"/>
            <a:ext cx="8361802" cy="5653087"/>
          </a:xfrm>
        </p:spPr>
        <p:txBody>
          <a:bodyPr/>
          <a:lstStyle/>
          <a:p>
            <a:pPr marL="0" indent="0" algn="just" eaLnBrk="1" hangingPunct="1">
              <a:buFont typeface="Arial" pitchFamily="34" charset="0"/>
              <a:buNone/>
            </a:pPr>
            <a:endParaRPr lang="en-US" sz="1200" dirty="0" smtClean="0"/>
          </a:p>
          <a:p>
            <a:pPr marL="0" indent="0" algn="just" eaLnBrk="1" hangingPunct="1">
              <a:buFont typeface="Arial" pitchFamily="34" charset="0"/>
              <a:buBlip>
                <a:blip r:embed="rId2"/>
              </a:buBlip>
            </a:pPr>
            <a:r>
              <a:rPr lang="el-GR" sz="1800" dirty="0" err="1" smtClean="0">
                <a:solidFill>
                  <a:srgbClr val="000000"/>
                </a:solidFill>
              </a:rPr>
              <a:t>Law</a:t>
            </a:r>
            <a:r>
              <a:rPr lang="el-GR" sz="1800" dirty="0" smtClean="0">
                <a:solidFill>
                  <a:srgbClr val="000000"/>
                </a:solidFill>
              </a:rPr>
              <a:t> 4375/2016 (</a:t>
            </a:r>
            <a:r>
              <a:rPr lang="el-GR" sz="1800" dirty="0" err="1" smtClean="0">
                <a:solidFill>
                  <a:srgbClr val="000000"/>
                </a:solidFill>
              </a:rPr>
              <a:t>art</a:t>
            </a:r>
            <a:r>
              <a:rPr lang="el-GR" sz="1800" dirty="0" smtClean="0">
                <a:solidFill>
                  <a:srgbClr val="000000"/>
                </a:solidFill>
              </a:rPr>
              <a:t>. 10) </a:t>
            </a:r>
            <a:r>
              <a:rPr lang="el-GR" sz="1800" dirty="0" err="1" smtClean="0">
                <a:solidFill>
                  <a:srgbClr val="000000"/>
                </a:solidFill>
              </a:rPr>
              <a:t>has</a:t>
            </a:r>
            <a:r>
              <a:rPr lang="el-GR" sz="1800" dirty="0" smtClean="0">
                <a:solidFill>
                  <a:srgbClr val="000000"/>
                </a:solidFill>
              </a:rPr>
              <a:t> </a:t>
            </a:r>
            <a:r>
              <a:rPr lang="el-GR" sz="1800" dirty="0" err="1" smtClean="0">
                <a:solidFill>
                  <a:srgbClr val="000000"/>
                </a:solidFill>
              </a:rPr>
              <a:t>provided</a:t>
            </a:r>
            <a:r>
              <a:rPr lang="el-GR" sz="1800" dirty="0" smtClean="0">
                <a:solidFill>
                  <a:srgbClr val="000000"/>
                </a:solidFill>
              </a:rPr>
              <a:t> a </a:t>
            </a:r>
            <a:r>
              <a:rPr lang="el-GR" sz="1800" dirty="0" err="1" smtClean="0">
                <a:solidFill>
                  <a:srgbClr val="000000"/>
                </a:solidFill>
              </a:rPr>
              <a:t>legal</a:t>
            </a:r>
            <a:r>
              <a:rPr lang="el-GR" sz="1800" dirty="0" smtClean="0">
                <a:solidFill>
                  <a:srgbClr val="000000"/>
                </a:solidFill>
              </a:rPr>
              <a:t> </a:t>
            </a:r>
            <a:r>
              <a:rPr lang="el-GR" sz="1800" dirty="0" err="1" smtClean="0">
                <a:solidFill>
                  <a:srgbClr val="000000"/>
                </a:solidFill>
              </a:rPr>
              <a:t>basis</a:t>
            </a:r>
            <a:r>
              <a:rPr lang="el-GR" sz="1800" dirty="0" smtClean="0">
                <a:solidFill>
                  <a:srgbClr val="000000"/>
                </a:solidFill>
              </a:rPr>
              <a:t> </a:t>
            </a:r>
            <a:r>
              <a:rPr lang="el-GR" sz="1800" dirty="0" err="1" smtClean="0">
                <a:solidFill>
                  <a:srgbClr val="000000"/>
                </a:solidFill>
              </a:rPr>
              <a:t>for</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establishment</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t>
            </a:r>
            <a:r>
              <a:rPr lang="el-GR" sz="1800" dirty="0" err="1" smtClean="0">
                <a:solidFill>
                  <a:srgbClr val="000000"/>
                </a:solidFill>
              </a:rPr>
              <a:t>different</a:t>
            </a:r>
            <a:r>
              <a:rPr lang="el-GR" sz="1800" dirty="0" smtClean="0">
                <a:solidFill>
                  <a:srgbClr val="000000"/>
                </a:solidFill>
              </a:rPr>
              <a:t> </a:t>
            </a:r>
            <a:r>
              <a:rPr lang="el-GR" sz="1800" dirty="0" err="1" smtClean="0">
                <a:solidFill>
                  <a:srgbClr val="000000"/>
                </a:solidFill>
              </a:rPr>
              <a:t>accommodation</a:t>
            </a:r>
            <a:r>
              <a:rPr lang="el-GR" sz="1800" dirty="0" smtClean="0">
                <a:solidFill>
                  <a:srgbClr val="000000"/>
                </a:solidFill>
              </a:rPr>
              <a:t> </a:t>
            </a:r>
            <a:r>
              <a:rPr lang="el-GR" sz="1800" dirty="0" err="1" smtClean="0">
                <a:solidFill>
                  <a:srgbClr val="000000"/>
                </a:solidFill>
              </a:rPr>
              <a:t>facilities</a:t>
            </a:r>
            <a:r>
              <a:rPr lang="el-GR" sz="1800" dirty="0" smtClean="0">
                <a:solidFill>
                  <a:srgbClr val="000000"/>
                </a:solidFill>
              </a:rPr>
              <a:t>. </a:t>
            </a:r>
          </a:p>
          <a:p>
            <a:pPr marL="0" indent="0" algn="just" eaLnBrk="1" hangingPunct="1">
              <a:buFont typeface="Arial" pitchFamily="34" charset="0"/>
              <a:buNone/>
            </a:pPr>
            <a:endParaRPr lang="el-GR" sz="1800" dirty="0" smtClean="0">
              <a:solidFill>
                <a:srgbClr val="000000"/>
              </a:solidFill>
            </a:endParaRPr>
          </a:p>
          <a:p>
            <a:pPr marL="0" indent="0" algn="just" eaLnBrk="1" hangingPunct="1">
              <a:buFont typeface="Arial" pitchFamily="34" charset="0"/>
              <a:buNone/>
            </a:pPr>
            <a:endParaRPr lang="fr-FR" sz="1800" dirty="0" smtClean="0">
              <a:solidFill>
                <a:srgbClr val="000000"/>
              </a:solidFill>
            </a:endParaRPr>
          </a:p>
          <a:p>
            <a:pPr marL="0" indent="0" algn="just" eaLnBrk="1" hangingPunct="1">
              <a:buFont typeface="Arial" pitchFamily="34" charset="0"/>
              <a:buBlip>
                <a:blip r:embed="rId2"/>
              </a:buBlip>
            </a:pPr>
            <a:r>
              <a:rPr lang="el-GR" sz="1800" dirty="0" err="1" smtClean="0">
                <a:solidFill>
                  <a:srgbClr val="000000"/>
                </a:solidFill>
              </a:rPr>
              <a:t>In</a:t>
            </a:r>
            <a:r>
              <a:rPr lang="el-GR" sz="1800" dirty="0" smtClean="0">
                <a:solidFill>
                  <a:srgbClr val="000000"/>
                </a:solidFill>
              </a:rPr>
              <a:t> </a:t>
            </a:r>
            <a:r>
              <a:rPr lang="el-GR" sz="1800" dirty="0" err="1" smtClean="0">
                <a:solidFill>
                  <a:srgbClr val="000000"/>
                </a:solidFill>
              </a:rPr>
              <a:t>addition</a:t>
            </a:r>
            <a:r>
              <a:rPr lang="el-GR" sz="1800" dirty="0" smtClean="0">
                <a:solidFill>
                  <a:srgbClr val="000000"/>
                </a:solidFill>
              </a:rPr>
              <a:t> </a:t>
            </a:r>
            <a:r>
              <a:rPr lang="el-GR" sz="1800" dirty="0" err="1" smtClean="0">
                <a:solidFill>
                  <a:srgbClr val="000000"/>
                </a:solidFill>
              </a:rPr>
              <a:t>to</a:t>
            </a:r>
            <a:r>
              <a:rPr lang="el-GR" sz="1800" dirty="0" smtClean="0">
                <a:solidFill>
                  <a:srgbClr val="000000"/>
                </a:solidFill>
              </a:rPr>
              <a:t> </a:t>
            </a:r>
            <a:r>
              <a:rPr lang="el-GR" sz="1800" dirty="0" err="1" smtClean="0">
                <a:solidFill>
                  <a:srgbClr val="000000"/>
                </a:solidFill>
              </a:rPr>
              <a:t>Reception</a:t>
            </a:r>
            <a:r>
              <a:rPr lang="el-GR" sz="1800" dirty="0" smtClean="0">
                <a:solidFill>
                  <a:srgbClr val="000000"/>
                </a:solidFill>
              </a:rPr>
              <a:t> </a:t>
            </a:r>
            <a:r>
              <a:rPr lang="el-GR" sz="1800" dirty="0" err="1" smtClean="0">
                <a:solidFill>
                  <a:srgbClr val="000000"/>
                </a:solidFill>
              </a:rPr>
              <a:t>and</a:t>
            </a:r>
            <a:r>
              <a:rPr lang="el-GR" sz="1800" dirty="0" smtClean="0">
                <a:solidFill>
                  <a:srgbClr val="000000"/>
                </a:solidFill>
              </a:rPr>
              <a:t> </a:t>
            </a:r>
            <a:r>
              <a:rPr lang="el-GR" sz="1800" dirty="0" err="1" smtClean="0">
                <a:solidFill>
                  <a:srgbClr val="000000"/>
                </a:solidFill>
              </a:rPr>
              <a:t>Identification</a:t>
            </a:r>
            <a:r>
              <a:rPr lang="el-GR" sz="1800" dirty="0" smtClean="0">
                <a:solidFill>
                  <a:srgbClr val="000000"/>
                </a:solidFill>
              </a:rPr>
              <a:t> </a:t>
            </a:r>
            <a:r>
              <a:rPr lang="el-GR" sz="1800" dirty="0" err="1" smtClean="0">
                <a:solidFill>
                  <a:srgbClr val="000000"/>
                </a:solidFill>
              </a:rPr>
              <a:t>Centres</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Ministry</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t>
            </a:r>
            <a:r>
              <a:rPr lang="el-GR" sz="1800" dirty="0" err="1" smtClean="0">
                <a:solidFill>
                  <a:srgbClr val="000000"/>
                </a:solidFill>
              </a:rPr>
              <a:t>Economy</a:t>
            </a:r>
            <a:r>
              <a:rPr lang="el-GR" sz="1800" dirty="0" smtClean="0">
                <a:solidFill>
                  <a:srgbClr val="000000"/>
                </a:solidFill>
              </a:rPr>
              <a:t> </a:t>
            </a:r>
            <a:r>
              <a:rPr lang="el-GR" sz="1800" dirty="0" err="1" smtClean="0">
                <a:solidFill>
                  <a:srgbClr val="000000"/>
                </a:solidFill>
              </a:rPr>
              <a:t>and</a:t>
            </a:r>
            <a:r>
              <a:rPr lang="el-GR" sz="1800" dirty="0" smtClean="0">
                <a:solidFill>
                  <a:srgbClr val="000000"/>
                </a:solidFill>
              </a:rPr>
              <a:t> </a:t>
            </a:r>
            <a:r>
              <a:rPr lang="el-GR" sz="1800" dirty="0" err="1" smtClean="0">
                <a:solidFill>
                  <a:srgbClr val="000000"/>
                </a:solidFill>
              </a:rPr>
              <a:t>Ministry</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t>
            </a:r>
            <a:r>
              <a:rPr lang="el-GR" sz="1800" dirty="0" err="1" smtClean="0">
                <a:solidFill>
                  <a:srgbClr val="000000"/>
                </a:solidFill>
              </a:rPr>
              <a:t>Migration</a:t>
            </a:r>
            <a:r>
              <a:rPr lang="el-GR" sz="1800" dirty="0" smtClean="0">
                <a:solidFill>
                  <a:srgbClr val="000000"/>
                </a:solidFill>
              </a:rPr>
              <a:t> </a:t>
            </a:r>
            <a:r>
              <a:rPr lang="el-GR" sz="1800" dirty="0" err="1" smtClean="0">
                <a:solidFill>
                  <a:srgbClr val="000000"/>
                </a:solidFill>
              </a:rPr>
              <a:t>Policy</a:t>
            </a:r>
            <a:r>
              <a:rPr lang="el-GR" sz="1800" dirty="0" smtClean="0">
                <a:solidFill>
                  <a:srgbClr val="000000"/>
                </a:solidFill>
              </a:rPr>
              <a:t> </a:t>
            </a:r>
            <a:r>
              <a:rPr lang="el-GR" sz="1800" dirty="0" err="1" smtClean="0">
                <a:solidFill>
                  <a:srgbClr val="000000"/>
                </a:solidFill>
              </a:rPr>
              <a:t>may</a:t>
            </a:r>
            <a:r>
              <a:rPr lang="el-GR" sz="1800" dirty="0" smtClean="0">
                <a:solidFill>
                  <a:srgbClr val="000000"/>
                </a:solidFill>
              </a:rPr>
              <a:t>, </a:t>
            </a:r>
            <a:r>
              <a:rPr lang="el-GR" sz="1800" dirty="0" err="1" smtClean="0">
                <a:solidFill>
                  <a:srgbClr val="000000"/>
                </a:solidFill>
              </a:rPr>
              <a:t>by</a:t>
            </a:r>
            <a:r>
              <a:rPr lang="el-GR" sz="1800" dirty="0" smtClean="0">
                <a:solidFill>
                  <a:srgbClr val="000000"/>
                </a:solidFill>
              </a:rPr>
              <a:t> </a:t>
            </a:r>
            <a:r>
              <a:rPr lang="el-GR" sz="1800" dirty="0" err="1" smtClean="0">
                <a:solidFill>
                  <a:srgbClr val="000000"/>
                </a:solidFill>
              </a:rPr>
              <a:t>joint</a:t>
            </a:r>
            <a:r>
              <a:rPr lang="el-GR" sz="1800" dirty="0" smtClean="0">
                <a:solidFill>
                  <a:srgbClr val="000000"/>
                </a:solidFill>
              </a:rPr>
              <a:t> </a:t>
            </a:r>
            <a:r>
              <a:rPr lang="el-GR" sz="1800" dirty="0" err="1" smtClean="0">
                <a:solidFill>
                  <a:srgbClr val="000000"/>
                </a:solidFill>
              </a:rPr>
              <a:t>decision</a:t>
            </a:r>
            <a:r>
              <a:rPr lang="el-GR" sz="1800" dirty="0" smtClean="0">
                <a:solidFill>
                  <a:srgbClr val="000000"/>
                </a:solidFill>
              </a:rPr>
              <a:t>, </a:t>
            </a:r>
            <a:r>
              <a:rPr lang="el-GR" sz="1800" dirty="0" err="1" smtClean="0">
                <a:solidFill>
                  <a:srgbClr val="000000"/>
                </a:solidFill>
              </a:rPr>
              <a:t>establish</a:t>
            </a:r>
            <a:r>
              <a:rPr lang="el-GR" sz="1800" dirty="0" smtClean="0">
                <a:solidFill>
                  <a:srgbClr val="000000"/>
                </a:solidFill>
              </a:rPr>
              <a:t> </a:t>
            </a:r>
            <a:r>
              <a:rPr lang="el-GR" sz="1800" dirty="0" err="1" smtClean="0">
                <a:solidFill>
                  <a:srgbClr val="000000"/>
                </a:solidFill>
              </a:rPr>
              <a:t>open</a:t>
            </a:r>
            <a:r>
              <a:rPr lang="el-GR" sz="1800" dirty="0" smtClean="0">
                <a:solidFill>
                  <a:srgbClr val="000000"/>
                </a:solidFill>
              </a:rPr>
              <a:t> </a:t>
            </a:r>
            <a:r>
              <a:rPr lang="el-GR" sz="1800" dirty="0" err="1" smtClean="0">
                <a:solidFill>
                  <a:srgbClr val="000000"/>
                </a:solidFill>
              </a:rPr>
              <a:t>Temporary</a:t>
            </a:r>
            <a:r>
              <a:rPr lang="el-GR" sz="1800" dirty="0" smtClean="0">
                <a:solidFill>
                  <a:srgbClr val="000000"/>
                </a:solidFill>
              </a:rPr>
              <a:t> </a:t>
            </a:r>
            <a:r>
              <a:rPr lang="el-GR" sz="1800" dirty="0" err="1" smtClean="0">
                <a:solidFill>
                  <a:srgbClr val="000000"/>
                </a:solidFill>
              </a:rPr>
              <a:t>Reception</a:t>
            </a:r>
            <a:r>
              <a:rPr lang="el-GR" sz="1800" dirty="0" smtClean="0">
                <a:solidFill>
                  <a:srgbClr val="000000"/>
                </a:solidFill>
              </a:rPr>
              <a:t> </a:t>
            </a:r>
            <a:r>
              <a:rPr lang="el-GR" sz="1800" dirty="0" err="1" smtClean="0">
                <a:solidFill>
                  <a:srgbClr val="000000"/>
                </a:solidFill>
              </a:rPr>
              <a:t>Facilities</a:t>
            </a:r>
            <a:r>
              <a:rPr lang="el-GR" sz="1800" dirty="0" smtClean="0">
                <a:solidFill>
                  <a:srgbClr val="000000"/>
                </a:solidFill>
              </a:rPr>
              <a:t> </a:t>
            </a:r>
            <a:r>
              <a:rPr lang="el-GR" sz="1800" dirty="0" err="1" smtClean="0">
                <a:solidFill>
                  <a:srgbClr val="000000"/>
                </a:solidFill>
              </a:rPr>
              <a:t>for</a:t>
            </a:r>
            <a:r>
              <a:rPr lang="el-GR" sz="1800" dirty="0" smtClean="0">
                <a:solidFill>
                  <a:srgbClr val="000000"/>
                </a:solidFill>
              </a:rPr>
              <a:t> </a:t>
            </a:r>
            <a:r>
              <a:rPr lang="el-GR" sz="1800" dirty="0" err="1" smtClean="0">
                <a:solidFill>
                  <a:srgbClr val="000000"/>
                </a:solidFill>
              </a:rPr>
              <a:t>Asylum</a:t>
            </a:r>
            <a:r>
              <a:rPr lang="el-GR" sz="1800" dirty="0" smtClean="0">
                <a:solidFill>
                  <a:srgbClr val="000000"/>
                </a:solidFill>
              </a:rPr>
              <a:t> </a:t>
            </a:r>
            <a:r>
              <a:rPr lang="el-GR" sz="1800" dirty="0" err="1" smtClean="0">
                <a:solidFill>
                  <a:srgbClr val="000000"/>
                </a:solidFill>
              </a:rPr>
              <a:t>Seekers</a:t>
            </a:r>
            <a:r>
              <a:rPr lang="el-GR" sz="1800" dirty="0" smtClean="0">
                <a:solidFill>
                  <a:srgbClr val="000000"/>
                </a:solidFill>
              </a:rPr>
              <a:t>, </a:t>
            </a:r>
            <a:r>
              <a:rPr lang="el-GR" sz="1800" dirty="0" err="1" smtClean="0">
                <a:solidFill>
                  <a:srgbClr val="000000"/>
                </a:solidFill>
              </a:rPr>
              <a:t>as</a:t>
            </a:r>
            <a:r>
              <a:rPr lang="el-GR" sz="1800" dirty="0" smtClean="0">
                <a:solidFill>
                  <a:srgbClr val="000000"/>
                </a:solidFill>
              </a:rPr>
              <a:t> </a:t>
            </a:r>
            <a:r>
              <a:rPr lang="el-GR" sz="1800" dirty="0" err="1" smtClean="0">
                <a:solidFill>
                  <a:srgbClr val="000000"/>
                </a:solidFill>
              </a:rPr>
              <a:t>well</a:t>
            </a:r>
            <a:r>
              <a:rPr lang="el-GR" sz="1800" dirty="0" smtClean="0">
                <a:solidFill>
                  <a:srgbClr val="000000"/>
                </a:solidFill>
              </a:rPr>
              <a:t> </a:t>
            </a:r>
            <a:r>
              <a:rPr lang="el-GR" sz="1800" dirty="0" err="1" smtClean="0">
                <a:solidFill>
                  <a:srgbClr val="000000"/>
                </a:solidFill>
              </a:rPr>
              <a:t>as</a:t>
            </a:r>
            <a:r>
              <a:rPr lang="el-GR" sz="1800" dirty="0" smtClean="0">
                <a:solidFill>
                  <a:srgbClr val="000000"/>
                </a:solidFill>
              </a:rPr>
              <a:t> </a:t>
            </a:r>
            <a:r>
              <a:rPr lang="el-GR" sz="1800" dirty="0" err="1" smtClean="0">
                <a:solidFill>
                  <a:srgbClr val="000000"/>
                </a:solidFill>
              </a:rPr>
              <a:t>open</a:t>
            </a:r>
            <a:r>
              <a:rPr lang="el-GR" sz="1800" dirty="0" smtClean="0">
                <a:solidFill>
                  <a:srgbClr val="000000"/>
                </a:solidFill>
              </a:rPr>
              <a:t> </a:t>
            </a:r>
            <a:r>
              <a:rPr lang="el-GR" sz="1800" dirty="0" err="1" smtClean="0">
                <a:solidFill>
                  <a:srgbClr val="000000"/>
                </a:solidFill>
              </a:rPr>
              <a:t>Temporary</a:t>
            </a:r>
            <a:r>
              <a:rPr lang="el-GR" sz="1800" dirty="0" smtClean="0">
                <a:solidFill>
                  <a:srgbClr val="000000"/>
                </a:solidFill>
              </a:rPr>
              <a:t> </a:t>
            </a:r>
            <a:r>
              <a:rPr lang="el-GR" sz="1800" dirty="0" err="1" smtClean="0">
                <a:solidFill>
                  <a:srgbClr val="000000"/>
                </a:solidFill>
              </a:rPr>
              <a:t>Accommodation</a:t>
            </a:r>
            <a:r>
              <a:rPr lang="el-GR" sz="1800" dirty="0" smtClean="0">
                <a:solidFill>
                  <a:srgbClr val="000000"/>
                </a:solidFill>
              </a:rPr>
              <a:t> </a:t>
            </a:r>
            <a:r>
              <a:rPr lang="el-GR" sz="1800" dirty="0" err="1" smtClean="0">
                <a:solidFill>
                  <a:srgbClr val="000000"/>
                </a:solidFill>
              </a:rPr>
              <a:t>Facilities</a:t>
            </a:r>
            <a:r>
              <a:rPr lang="el-GR" sz="1800" dirty="0" smtClean="0">
                <a:solidFill>
                  <a:srgbClr val="000000"/>
                </a:solidFill>
              </a:rPr>
              <a:t> </a:t>
            </a:r>
            <a:r>
              <a:rPr lang="el-GR" sz="1800" dirty="0" err="1" smtClean="0">
                <a:solidFill>
                  <a:srgbClr val="000000"/>
                </a:solidFill>
              </a:rPr>
              <a:t>for</a:t>
            </a:r>
            <a:r>
              <a:rPr lang="el-GR" sz="1800" dirty="0" smtClean="0">
                <a:solidFill>
                  <a:srgbClr val="000000"/>
                </a:solidFill>
              </a:rPr>
              <a:t> </a:t>
            </a:r>
            <a:r>
              <a:rPr lang="el-GR" sz="1800" dirty="0" err="1" smtClean="0">
                <a:solidFill>
                  <a:srgbClr val="000000"/>
                </a:solidFill>
              </a:rPr>
              <a:t>persons</a:t>
            </a:r>
            <a:r>
              <a:rPr lang="el-GR" sz="1800" dirty="0" smtClean="0">
                <a:solidFill>
                  <a:srgbClr val="000000"/>
                </a:solidFill>
              </a:rPr>
              <a:t> </a:t>
            </a:r>
            <a:r>
              <a:rPr lang="el-GR" sz="1800" dirty="0" err="1" smtClean="0">
                <a:solidFill>
                  <a:srgbClr val="000000"/>
                </a:solidFill>
              </a:rPr>
              <a:t>subject</a:t>
            </a:r>
            <a:r>
              <a:rPr lang="el-GR" sz="1800" dirty="0" smtClean="0">
                <a:solidFill>
                  <a:srgbClr val="000000"/>
                </a:solidFill>
              </a:rPr>
              <a:t> </a:t>
            </a:r>
            <a:r>
              <a:rPr lang="el-GR" sz="1800" dirty="0" err="1" smtClean="0">
                <a:solidFill>
                  <a:srgbClr val="000000"/>
                </a:solidFill>
              </a:rPr>
              <a:t>to</a:t>
            </a:r>
            <a:r>
              <a:rPr lang="el-GR" sz="1800" dirty="0" smtClean="0">
                <a:solidFill>
                  <a:srgbClr val="000000"/>
                </a:solidFill>
              </a:rPr>
              <a:t> </a:t>
            </a:r>
            <a:r>
              <a:rPr lang="el-GR" sz="1800" dirty="0" err="1" smtClean="0">
                <a:solidFill>
                  <a:srgbClr val="000000"/>
                </a:solidFill>
              </a:rPr>
              <a:t>return</a:t>
            </a:r>
            <a:r>
              <a:rPr lang="el-GR" sz="1800" dirty="0" smtClean="0">
                <a:solidFill>
                  <a:srgbClr val="000000"/>
                </a:solidFill>
              </a:rPr>
              <a:t> </a:t>
            </a:r>
            <a:r>
              <a:rPr lang="el-GR" sz="1800" dirty="0" err="1" smtClean="0">
                <a:solidFill>
                  <a:srgbClr val="000000"/>
                </a:solidFill>
              </a:rPr>
              <a:t>procedures</a:t>
            </a:r>
            <a:r>
              <a:rPr lang="el-GR" sz="1800" dirty="0" smtClean="0">
                <a:solidFill>
                  <a:srgbClr val="000000"/>
                </a:solidFill>
              </a:rPr>
              <a:t> </a:t>
            </a:r>
            <a:r>
              <a:rPr lang="el-GR" sz="1800" dirty="0" err="1" smtClean="0">
                <a:solidFill>
                  <a:srgbClr val="000000"/>
                </a:solidFill>
              </a:rPr>
              <a:t>or</a:t>
            </a:r>
            <a:r>
              <a:rPr lang="el-GR" sz="1800" dirty="0" smtClean="0">
                <a:solidFill>
                  <a:srgbClr val="000000"/>
                </a:solidFill>
              </a:rPr>
              <a:t> </a:t>
            </a:r>
            <a:r>
              <a:rPr lang="el-GR" sz="1800" dirty="0" err="1" smtClean="0">
                <a:solidFill>
                  <a:srgbClr val="000000"/>
                </a:solidFill>
              </a:rPr>
              <a:t>whose</a:t>
            </a:r>
            <a:r>
              <a:rPr lang="el-GR" sz="1800" dirty="0" smtClean="0">
                <a:solidFill>
                  <a:srgbClr val="000000"/>
                </a:solidFill>
              </a:rPr>
              <a:t> </a:t>
            </a:r>
            <a:r>
              <a:rPr lang="el-GR" sz="1800" dirty="0" err="1" smtClean="0">
                <a:solidFill>
                  <a:srgbClr val="000000"/>
                </a:solidFill>
              </a:rPr>
              <a:t>return</a:t>
            </a:r>
            <a:r>
              <a:rPr lang="el-GR" sz="1800" dirty="0" smtClean="0">
                <a:solidFill>
                  <a:srgbClr val="000000"/>
                </a:solidFill>
              </a:rPr>
              <a:t> </a:t>
            </a:r>
            <a:r>
              <a:rPr lang="el-GR" sz="1800" dirty="0" err="1" smtClean="0">
                <a:solidFill>
                  <a:srgbClr val="000000"/>
                </a:solidFill>
              </a:rPr>
              <a:t>has</a:t>
            </a:r>
            <a:r>
              <a:rPr lang="el-GR" sz="1800" dirty="0" smtClean="0">
                <a:solidFill>
                  <a:srgbClr val="000000"/>
                </a:solidFill>
              </a:rPr>
              <a:t> </a:t>
            </a:r>
            <a:r>
              <a:rPr lang="el-GR" sz="1800" dirty="0" err="1" smtClean="0">
                <a:solidFill>
                  <a:srgbClr val="000000"/>
                </a:solidFill>
              </a:rPr>
              <a:t>been</a:t>
            </a:r>
            <a:r>
              <a:rPr lang="el-GR" sz="1800" dirty="0" smtClean="0">
                <a:solidFill>
                  <a:srgbClr val="000000"/>
                </a:solidFill>
              </a:rPr>
              <a:t> </a:t>
            </a:r>
            <a:r>
              <a:rPr lang="el-GR" sz="1800" dirty="0" err="1" smtClean="0">
                <a:solidFill>
                  <a:srgbClr val="000000"/>
                </a:solidFill>
              </a:rPr>
              <a:t>suspended</a:t>
            </a:r>
            <a:r>
              <a:rPr lang="el-GR" sz="1800" dirty="0" smtClean="0">
                <a:solidFill>
                  <a:srgbClr val="000000"/>
                </a:solidFill>
              </a:rPr>
              <a:t>. </a:t>
            </a:r>
          </a:p>
          <a:p>
            <a:pPr marL="0" indent="0" algn="just" eaLnBrk="1" hangingPunct="1">
              <a:buFont typeface="Arial" pitchFamily="34" charset="0"/>
              <a:buNone/>
            </a:pPr>
            <a:endParaRPr lang="el-GR" sz="1800" dirty="0" smtClean="0">
              <a:solidFill>
                <a:srgbClr val="000000"/>
              </a:solidFill>
            </a:endParaRPr>
          </a:p>
          <a:p>
            <a:pPr marL="0" indent="0" algn="just" eaLnBrk="1" hangingPunct="1">
              <a:buFont typeface="Arial" pitchFamily="34" charset="0"/>
              <a:buNone/>
            </a:pPr>
            <a:endParaRPr lang="fr-FR" sz="1800" dirty="0" smtClean="0">
              <a:solidFill>
                <a:srgbClr val="000000"/>
              </a:solidFill>
            </a:endParaRPr>
          </a:p>
          <a:p>
            <a:pPr marL="0" indent="0" algn="just" eaLnBrk="1" hangingPunct="1">
              <a:buFont typeface="Arial" pitchFamily="34" charset="0"/>
              <a:buBlip>
                <a:blip r:embed="rId2"/>
              </a:buBlip>
            </a:pPr>
            <a:r>
              <a:rPr lang="el-GR" sz="1800" dirty="0" err="1" smtClean="0">
                <a:solidFill>
                  <a:srgbClr val="000000"/>
                </a:solidFill>
              </a:rPr>
              <a:t>In</a:t>
            </a:r>
            <a:r>
              <a:rPr lang="el-GR" sz="1800" dirty="0" smtClean="0">
                <a:solidFill>
                  <a:srgbClr val="000000"/>
                </a:solidFill>
              </a:rPr>
              <a:t> </a:t>
            </a:r>
            <a:r>
              <a:rPr lang="el-GR" sz="1800" dirty="0" err="1" smtClean="0">
                <a:solidFill>
                  <a:srgbClr val="000000"/>
                </a:solidFill>
              </a:rPr>
              <a:t>practice</a:t>
            </a:r>
            <a:r>
              <a:rPr lang="el-GR" sz="1800" dirty="0" smtClean="0">
                <a:solidFill>
                  <a:srgbClr val="000000"/>
                </a:solidFill>
              </a:rPr>
              <a:t>, </a:t>
            </a:r>
            <a:r>
              <a:rPr lang="el-GR" sz="1800" dirty="0" err="1" smtClean="0">
                <a:solidFill>
                  <a:srgbClr val="000000"/>
                </a:solidFill>
              </a:rPr>
              <a:t>most</a:t>
            </a:r>
            <a:r>
              <a:rPr lang="el-GR" sz="1800" dirty="0" smtClean="0">
                <a:solidFill>
                  <a:srgbClr val="000000"/>
                </a:solidFill>
              </a:rPr>
              <a:t> </a:t>
            </a:r>
            <a:r>
              <a:rPr lang="el-GR" sz="1800" dirty="0" err="1" smtClean="0">
                <a:solidFill>
                  <a:srgbClr val="000000"/>
                </a:solidFill>
              </a:rPr>
              <a:t>temporary</a:t>
            </a:r>
            <a:r>
              <a:rPr lang="el-GR" sz="1800" dirty="0" smtClean="0">
                <a:solidFill>
                  <a:srgbClr val="000000"/>
                </a:solidFill>
              </a:rPr>
              <a:t> </a:t>
            </a:r>
            <a:r>
              <a:rPr lang="el-GR" sz="1800" dirty="0" err="1" smtClean="0">
                <a:solidFill>
                  <a:srgbClr val="000000"/>
                </a:solidFill>
              </a:rPr>
              <a:t>accommodation</a:t>
            </a:r>
            <a:r>
              <a:rPr lang="el-GR" sz="1800" dirty="0" smtClean="0">
                <a:solidFill>
                  <a:srgbClr val="000000"/>
                </a:solidFill>
              </a:rPr>
              <a:t> </a:t>
            </a:r>
            <a:r>
              <a:rPr lang="el-GR" sz="1800" dirty="0" err="1" smtClean="0">
                <a:solidFill>
                  <a:srgbClr val="000000"/>
                </a:solidFill>
              </a:rPr>
              <a:t>centres</a:t>
            </a:r>
            <a:r>
              <a:rPr lang="el-GR" sz="1800" dirty="0" smtClean="0">
                <a:solidFill>
                  <a:srgbClr val="000000"/>
                </a:solidFill>
              </a:rPr>
              <a:t> </a:t>
            </a:r>
            <a:r>
              <a:rPr lang="el-GR" sz="1800" dirty="0" err="1" smtClean="0">
                <a:solidFill>
                  <a:srgbClr val="000000"/>
                </a:solidFill>
              </a:rPr>
              <a:t>and</a:t>
            </a:r>
            <a:r>
              <a:rPr lang="el-GR" sz="1800" dirty="0" smtClean="0">
                <a:solidFill>
                  <a:srgbClr val="000000"/>
                </a:solidFill>
              </a:rPr>
              <a:t> </a:t>
            </a:r>
            <a:r>
              <a:rPr lang="el-GR" sz="1800" dirty="0" err="1" smtClean="0">
                <a:solidFill>
                  <a:srgbClr val="000000"/>
                </a:solidFill>
              </a:rPr>
              <a:t>emergency</a:t>
            </a:r>
            <a:r>
              <a:rPr lang="el-GR" sz="1800" dirty="0" smtClean="0">
                <a:solidFill>
                  <a:srgbClr val="000000"/>
                </a:solidFill>
              </a:rPr>
              <a:t> </a:t>
            </a:r>
            <a:r>
              <a:rPr lang="el-GR" sz="1800" dirty="0" err="1" smtClean="0">
                <a:solidFill>
                  <a:srgbClr val="000000"/>
                </a:solidFill>
              </a:rPr>
              <a:t>facilities</a:t>
            </a:r>
            <a:r>
              <a:rPr lang="el-GR" sz="1800" dirty="0" smtClean="0">
                <a:solidFill>
                  <a:srgbClr val="000000"/>
                </a:solidFill>
              </a:rPr>
              <a:t> </a:t>
            </a:r>
            <a:r>
              <a:rPr lang="el-GR" sz="1800" dirty="0" err="1" smtClean="0">
                <a:solidFill>
                  <a:srgbClr val="000000"/>
                </a:solidFill>
              </a:rPr>
              <a:t>operate</a:t>
            </a:r>
            <a:r>
              <a:rPr lang="el-GR" sz="1800" dirty="0" smtClean="0">
                <a:solidFill>
                  <a:srgbClr val="000000"/>
                </a:solidFill>
              </a:rPr>
              <a:t> </a:t>
            </a:r>
            <a:r>
              <a:rPr lang="el-GR" sz="1800" dirty="0" err="1" smtClean="0">
                <a:solidFill>
                  <a:srgbClr val="000000"/>
                </a:solidFill>
              </a:rPr>
              <a:t>without</a:t>
            </a:r>
            <a:r>
              <a:rPr lang="el-GR" sz="1800" dirty="0" smtClean="0">
                <a:solidFill>
                  <a:srgbClr val="000000"/>
                </a:solidFill>
              </a:rPr>
              <a:t> a </a:t>
            </a:r>
            <a:r>
              <a:rPr lang="el-GR" sz="1800" dirty="0" err="1" smtClean="0">
                <a:solidFill>
                  <a:srgbClr val="000000"/>
                </a:solidFill>
              </a:rPr>
              <a:t>prior</a:t>
            </a:r>
            <a:r>
              <a:rPr lang="el-GR" sz="1800" dirty="0" smtClean="0">
                <a:solidFill>
                  <a:srgbClr val="000000"/>
                </a:solidFill>
              </a:rPr>
              <a:t> </a:t>
            </a:r>
            <a:r>
              <a:rPr lang="el-GR" sz="1800" dirty="0" err="1" smtClean="0">
                <a:solidFill>
                  <a:srgbClr val="000000"/>
                </a:solidFill>
              </a:rPr>
              <a:t>Ministerial</a:t>
            </a:r>
            <a:r>
              <a:rPr lang="el-GR" sz="1800" dirty="0" smtClean="0">
                <a:solidFill>
                  <a:srgbClr val="000000"/>
                </a:solidFill>
              </a:rPr>
              <a:t> </a:t>
            </a:r>
            <a:r>
              <a:rPr lang="el-GR" sz="1800" dirty="0" err="1" smtClean="0">
                <a:solidFill>
                  <a:srgbClr val="000000"/>
                </a:solidFill>
              </a:rPr>
              <a:t>Decision</a:t>
            </a:r>
            <a:r>
              <a:rPr lang="el-GR" sz="1800" dirty="0" smtClean="0">
                <a:solidFill>
                  <a:srgbClr val="000000"/>
                </a:solidFill>
              </a:rPr>
              <a:t> </a:t>
            </a:r>
            <a:r>
              <a:rPr lang="el-GR" sz="1800" dirty="0" err="1" smtClean="0">
                <a:solidFill>
                  <a:srgbClr val="000000"/>
                </a:solidFill>
              </a:rPr>
              <a:t>and</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requisite</a:t>
            </a:r>
            <a:r>
              <a:rPr lang="el-GR" sz="1800" dirty="0" smtClean="0">
                <a:solidFill>
                  <a:srgbClr val="000000"/>
                </a:solidFill>
              </a:rPr>
              <a:t> </a:t>
            </a:r>
            <a:r>
              <a:rPr lang="el-GR" sz="1800" dirty="0" err="1" smtClean="0">
                <a:solidFill>
                  <a:srgbClr val="000000"/>
                </a:solidFill>
              </a:rPr>
              <a:t>legal</a:t>
            </a:r>
            <a:r>
              <a:rPr lang="el-GR" sz="1800" dirty="0" smtClean="0">
                <a:solidFill>
                  <a:srgbClr val="000000"/>
                </a:solidFill>
              </a:rPr>
              <a:t> </a:t>
            </a:r>
            <a:r>
              <a:rPr lang="el-GR" sz="1800" dirty="0" err="1" smtClean="0">
                <a:solidFill>
                  <a:srgbClr val="000000"/>
                </a:solidFill>
              </a:rPr>
              <a:t>basis</a:t>
            </a:r>
            <a:r>
              <a:rPr lang="el-GR" sz="1800" dirty="0" smtClean="0">
                <a:solidFill>
                  <a:srgbClr val="000000"/>
                </a:solidFill>
              </a:rPr>
              <a:t>.</a:t>
            </a:r>
          </a:p>
          <a:p>
            <a:pPr marL="0" indent="0"/>
            <a:endParaRPr lang="en-US" sz="1800" dirty="0" smtClean="0"/>
          </a:p>
        </p:txBody>
      </p:sp>
      <p:pic>
        <p:nvPicPr>
          <p:cNvPr id="4" name="5 - Εικόνα" descr="Εικόνα2.png"/>
          <p:cNvPicPr>
            <a:picLocks noChangeAspect="1"/>
          </p:cNvPicPr>
          <p:nvPr/>
        </p:nvPicPr>
        <p:blipFill>
          <a:blip r:embed="rId3"/>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7975" y="1257300"/>
            <a:ext cx="7953375" cy="4916488"/>
          </a:xfrm>
          <a:prstGeom prst="rect">
            <a:avLst/>
          </a:prstGeom>
        </p:spPr>
        <p:txBody>
          <a:bodyPr>
            <a:normAutofit/>
          </a:bodyPr>
          <a:lstStyle/>
          <a:p>
            <a:pPr>
              <a:spcBef>
                <a:spcPct val="20000"/>
              </a:spcBef>
              <a:buFont typeface="Arial" pitchFamily="34" charset="0"/>
              <a:buNone/>
            </a:pPr>
            <a:r>
              <a:rPr lang="en-US" sz="2000" b="1" dirty="0">
                <a:solidFill>
                  <a:srgbClr val="452E1F"/>
                </a:solidFill>
              </a:rPr>
              <a:t>4</a:t>
            </a:r>
            <a:r>
              <a:rPr lang="fr-FR" sz="2000" b="1" dirty="0">
                <a:solidFill>
                  <a:srgbClr val="452E1F"/>
                </a:solidFill>
              </a:rPr>
              <a:t>. </a:t>
            </a:r>
            <a:r>
              <a:rPr lang="fr-FR" sz="2000" b="1" dirty="0" err="1">
                <a:solidFill>
                  <a:srgbClr val="452E1F"/>
                </a:solidFill>
              </a:rPr>
              <a:t>Health</a:t>
            </a:r>
            <a:r>
              <a:rPr lang="fr-FR" sz="2000" b="1" dirty="0">
                <a:solidFill>
                  <a:srgbClr val="452E1F"/>
                </a:solidFill>
              </a:rPr>
              <a:t> care (art.</a:t>
            </a:r>
            <a:r>
              <a:rPr lang="el-GR" sz="2000" b="1" dirty="0">
                <a:solidFill>
                  <a:srgbClr val="452E1F"/>
                </a:solidFill>
              </a:rPr>
              <a:t> 33 </a:t>
            </a:r>
            <a:r>
              <a:rPr lang="el-GR" sz="2000" b="1" dirty="0" err="1">
                <a:solidFill>
                  <a:srgbClr val="452E1F"/>
                </a:solidFill>
              </a:rPr>
              <a:t>Law</a:t>
            </a:r>
            <a:r>
              <a:rPr lang="el-GR" sz="2000" b="1" dirty="0">
                <a:solidFill>
                  <a:srgbClr val="452E1F"/>
                </a:solidFill>
              </a:rPr>
              <a:t> </a:t>
            </a:r>
            <a:r>
              <a:rPr lang="el-GR" sz="2000" b="1" dirty="0" smtClean="0">
                <a:solidFill>
                  <a:srgbClr val="452E1F"/>
                </a:solidFill>
              </a:rPr>
              <a:t>4368/2016</a:t>
            </a:r>
            <a:r>
              <a:rPr lang="en-US" sz="2000" b="1" dirty="0" smtClean="0">
                <a:solidFill>
                  <a:srgbClr val="452E1F"/>
                </a:solidFill>
              </a:rPr>
              <a:t> and art. 17 Law 4540/2018</a:t>
            </a:r>
            <a:r>
              <a:rPr lang="el-GR" sz="2000" b="1" dirty="0" smtClean="0">
                <a:solidFill>
                  <a:srgbClr val="452E1F"/>
                </a:solidFill>
              </a:rPr>
              <a:t> </a:t>
            </a:r>
            <a:r>
              <a:rPr lang="fr-FR" sz="2000" b="1" dirty="0">
                <a:solidFill>
                  <a:srgbClr val="452E1F"/>
                </a:solidFill>
              </a:rPr>
              <a:t>)</a:t>
            </a:r>
            <a:r>
              <a:rPr lang="el-GR" sz="2000" b="1" dirty="0">
                <a:solidFill>
                  <a:srgbClr val="452E1F"/>
                </a:solidFill>
              </a:rPr>
              <a:t> </a:t>
            </a:r>
            <a:endParaRPr lang="en-US" sz="2000" b="1" dirty="0">
              <a:solidFill>
                <a:srgbClr val="452E1F"/>
              </a:solidFill>
            </a:endParaRPr>
          </a:p>
          <a:p>
            <a:pPr>
              <a:spcBef>
                <a:spcPct val="20000"/>
              </a:spcBef>
              <a:buFont typeface="Arial" pitchFamily="34" charset="0"/>
              <a:buNone/>
            </a:pPr>
            <a:endParaRPr lang="en-US" sz="1600" dirty="0"/>
          </a:p>
          <a:p>
            <a:pPr>
              <a:spcBef>
                <a:spcPct val="20000"/>
              </a:spcBef>
              <a:buFont typeface="Arial" pitchFamily="34" charset="0"/>
              <a:buNone/>
            </a:pPr>
            <a:r>
              <a:rPr lang="el-GR" dirty="0" err="1"/>
              <a:t>Article</a:t>
            </a:r>
            <a:r>
              <a:rPr lang="el-GR" dirty="0"/>
              <a:t> 33 </a:t>
            </a:r>
            <a:r>
              <a:rPr lang="el-GR" dirty="0" err="1"/>
              <a:t>of</a:t>
            </a:r>
            <a:r>
              <a:rPr lang="el-GR" dirty="0"/>
              <a:t> </a:t>
            </a:r>
            <a:r>
              <a:rPr lang="el-GR" dirty="0" err="1"/>
              <a:t>Law</a:t>
            </a:r>
            <a:r>
              <a:rPr lang="el-GR" dirty="0"/>
              <a:t> 4368/2016 </a:t>
            </a:r>
            <a:r>
              <a:rPr lang="el-GR" dirty="0" err="1"/>
              <a:t>provides</a:t>
            </a:r>
            <a:r>
              <a:rPr lang="el-GR" dirty="0"/>
              <a:t> </a:t>
            </a:r>
            <a:r>
              <a:rPr lang="el-GR" dirty="0" err="1"/>
              <a:t>free</a:t>
            </a:r>
            <a:r>
              <a:rPr lang="el-GR" dirty="0"/>
              <a:t> </a:t>
            </a:r>
            <a:r>
              <a:rPr lang="el-GR" dirty="0" err="1"/>
              <a:t>access</a:t>
            </a:r>
            <a:r>
              <a:rPr lang="el-GR" dirty="0"/>
              <a:t> </a:t>
            </a:r>
            <a:r>
              <a:rPr lang="el-GR" dirty="0" err="1"/>
              <a:t>to</a:t>
            </a:r>
            <a:r>
              <a:rPr lang="el-GR" dirty="0"/>
              <a:t> </a:t>
            </a:r>
            <a:r>
              <a:rPr lang="el-GR" dirty="0" err="1"/>
              <a:t>public</a:t>
            </a:r>
            <a:r>
              <a:rPr lang="el-GR" dirty="0"/>
              <a:t> </a:t>
            </a:r>
            <a:r>
              <a:rPr lang="el-GR" dirty="0" err="1"/>
              <a:t>health</a:t>
            </a:r>
            <a:r>
              <a:rPr lang="el-GR" dirty="0"/>
              <a:t> </a:t>
            </a:r>
            <a:r>
              <a:rPr lang="el-GR" dirty="0" err="1"/>
              <a:t>services</a:t>
            </a:r>
            <a:r>
              <a:rPr lang="el-GR" dirty="0"/>
              <a:t> </a:t>
            </a:r>
            <a:r>
              <a:rPr lang="el-GR" dirty="0" err="1"/>
              <a:t>for</a:t>
            </a:r>
            <a:r>
              <a:rPr lang="el-GR" dirty="0"/>
              <a:t> </a:t>
            </a:r>
            <a:r>
              <a:rPr lang="el-GR" dirty="0" err="1"/>
              <a:t>persons</a:t>
            </a:r>
            <a:r>
              <a:rPr lang="el-GR" dirty="0"/>
              <a:t> </a:t>
            </a:r>
            <a:r>
              <a:rPr lang="el-GR" dirty="0" err="1"/>
              <a:t>without</a:t>
            </a:r>
            <a:r>
              <a:rPr lang="el-GR" dirty="0"/>
              <a:t> </a:t>
            </a:r>
            <a:r>
              <a:rPr lang="el-GR" dirty="0" err="1"/>
              <a:t>social</a:t>
            </a:r>
            <a:r>
              <a:rPr lang="el-GR" dirty="0"/>
              <a:t> </a:t>
            </a:r>
            <a:r>
              <a:rPr lang="el-GR" dirty="0" err="1"/>
              <a:t>insurance</a:t>
            </a:r>
            <a:r>
              <a:rPr lang="el-GR" dirty="0"/>
              <a:t> </a:t>
            </a:r>
            <a:r>
              <a:rPr lang="el-GR" dirty="0" err="1"/>
              <a:t>and</a:t>
            </a:r>
            <a:r>
              <a:rPr lang="el-GR" dirty="0"/>
              <a:t> </a:t>
            </a:r>
            <a:r>
              <a:rPr lang="en-US" dirty="0" smtClean="0"/>
              <a:t>for persons belonging to </a:t>
            </a:r>
            <a:r>
              <a:rPr lang="el-GR" dirty="0" err="1" smtClean="0"/>
              <a:t>vulnerable</a:t>
            </a:r>
            <a:r>
              <a:rPr lang="en-US" dirty="0" smtClean="0"/>
              <a:t> groups</a:t>
            </a:r>
            <a:r>
              <a:rPr lang="el-GR" dirty="0" smtClean="0"/>
              <a:t>. </a:t>
            </a:r>
            <a:r>
              <a:rPr lang="el-GR" dirty="0" err="1"/>
              <a:t>Among</a:t>
            </a:r>
            <a:r>
              <a:rPr lang="el-GR" dirty="0"/>
              <a:t> </a:t>
            </a:r>
            <a:r>
              <a:rPr lang="el-GR" dirty="0" err="1"/>
              <a:t>others</a:t>
            </a:r>
            <a:r>
              <a:rPr lang="el-GR" dirty="0"/>
              <a:t>, </a:t>
            </a:r>
            <a:r>
              <a:rPr lang="el-GR" dirty="0" err="1"/>
              <a:t>asylum</a:t>
            </a:r>
            <a:r>
              <a:rPr lang="el-GR" dirty="0"/>
              <a:t> </a:t>
            </a:r>
            <a:r>
              <a:rPr lang="el-GR" dirty="0" err="1"/>
              <a:t>seekers</a:t>
            </a:r>
            <a:r>
              <a:rPr lang="el-GR" dirty="0"/>
              <a:t> </a:t>
            </a:r>
            <a:r>
              <a:rPr lang="el-GR" dirty="0" err="1"/>
              <a:t>and</a:t>
            </a:r>
            <a:r>
              <a:rPr lang="el-GR" dirty="0"/>
              <a:t> </a:t>
            </a:r>
            <a:r>
              <a:rPr lang="el-GR" dirty="0" err="1"/>
              <a:t>members</a:t>
            </a:r>
            <a:r>
              <a:rPr lang="el-GR" dirty="0"/>
              <a:t> </a:t>
            </a:r>
            <a:r>
              <a:rPr lang="el-GR" dirty="0" err="1"/>
              <a:t>of</a:t>
            </a:r>
            <a:r>
              <a:rPr lang="el-GR" dirty="0"/>
              <a:t> </a:t>
            </a:r>
            <a:r>
              <a:rPr lang="el-GR" dirty="0" err="1"/>
              <a:t>their</a:t>
            </a:r>
            <a:r>
              <a:rPr lang="el-GR" dirty="0"/>
              <a:t> </a:t>
            </a:r>
            <a:r>
              <a:rPr lang="el-GR" dirty="0" err="1"/>
              <a:t>families</a:t>
            </a:r>
            <a:r>
              <a:rPr lang="el-GR" dirty="0"/>
              <a:t> </a:t>
            </a:r>
            <a:r>
              <a:rPr lang="el-GR" dirty="0" err="1"/>
              <a:t>are</a:t>
            </a:r>
            <a:r>
              <a:rPr lang="el-GR" dirty="0"/>
              <a:t> </a:t>
            </a:r>
            <a:r>
              <a:rPr lang="el-GR" dirty="0" err="1"/>
              <a:t>considered</a:t>
            </a:r>
            <a:r>
              <a:rPr lang="el-GR" dirty="0"/>
              <a:t> </a:t>
            </a:r>
            <a:r>
              <a:rPr lang="el-GR" dirty="0" err="1"/>
              <a:t>as</a:t>
            </a:r>
            <a:r>
              <a:rPr lang="el-GR" dirty="0"/>
              <a:t> </a:t>
            </a:r>
            <a:r>
              <a:rPr lang="el-GR" dirty="0" err="1"/>
              <a:t>persons</a:t>
            </a:r>
            <a:r>
              <a:rPr lang="el-GR" dirty="0"/>
              <a:t> </a:t>
            </a:r>
            <a:r>
              <a:rPr lang="el-GR" dirty="0" err="1"/>
              <a:t>belonging</a:t>
            </a:r>
            <a:r>
              <a:rPr lang="el-GR" dirty="0"/>
              <a:t> </a:t>
            </a:r>
            <a:r>
              <a:rPr lang="el-GR" dirty="0" err="1"/>
              <a:t>to</a:t>
            </a:r>
            <a:r>
              <a:rPr lang="el-GR" dirty="0"/>
              <a:t> </a:t>
            </a:r>
            <a:r>
              <a:rPr lang="en-US" dirty="0" smtClean="0"/>
              <a:t>a </a:t>
            </a:r>
            <a:r>
              <a:rPr lang="el-GR" dirty="0" err="1" smtClean="0"/>
              <a:t>vulnerable</a:t>
            </a:r>
            <a:r>
              <a:rPr lang="el-GR" dirty="0" smtClean="0"/>
              <a:t> </a:t>
            </a:r>
            <a:r>
              <a:rPr lang="el-GR" dirty="0" err="1" smtClean="0"/>
              <a:t>group</a:t>
            </a:r>
            <a:r>
              <a:rPr lang="en-US" dirty="0" smtClean="0"/>
              <a:t>,</a:t>
            </a:r>
            <a:r>
              <a:rPr lang="el-GR" dirty="0" smtClean="0"/>
              <a:t> </a:t>
            </a:r>
            <a:r>
              <a:rPr lang="el-GR" dirty="0" err="1"/>
              <a:t>and</a:t>
            </a:r>
            <a:r>
              <a:rPr lang="el-GR" dirty="0"/>
              <a:t> </a:t>
            </a:r>
            <a:r>
              <a:rPr lang="en-US" dirty="0" smtClean="0"/>
              <a:t>are </a:t>
            </a:r>
            <a:r>
              <a:rPr lang="el-GR" dirty="0" err="1" smtClean="0"/>
              <a:t>entitled</a:t>
            </a:r>
            <a:r>
              <a:rPr lang="el-GR" dirty="0" smtClean="0"/>
              <a:t> </a:t>
            </a:r>
            <a:r>
              <a:rPr lang="el-GR" dirty="0" err="1"/>
              <a:t>to</a:t>
            </a:r>
            <a:r>
              <a:rPr lang="el-GR" dirty="0"/>
              <a:t> </a:t>
            </a:r>
            <a:r>
              <a:rPr lang="el-GR" dirty="0" err="1"/>
              <a:t>have</a:t>
            </a:r>
            <a:r>
              <a:rPr lang="el-GR" dirty="0"/>
              <a:t> </a:t>
            </a:r>
            <a:r>
              <a:rPr lang="el-GR" dirty="0" err="1"/>
              <a:t>free</a:t>
            </a:r>
            <a:r>
              <a:rPr lang="el-GR" dirty="0"/>
              <a:t> </a:t>
            </a:r>
            <a:r>
              <a:rPr lang="el-GR" dirty="0" err="1"/>
              <a:t>access</a:t>
            </a:r>
            <a:r>
              <a:rPr lang="el-GR" dirty="0"/>
              <a:t> </a:t>
            </a:r>
            <a:r>
              <a:rPr lang="el-GR" dirty="0" err="1"/>
              <a:t>to</a:t>
            </a:r>
            <a:r>
              <a:rPr lang="el-GR" dirty="0"/>
              <a:t> </a:t>
            </a:r>
            <a:r>
              <a:rPr lang="en-US" dirty="0" smtClean="0"/>
              <a:t>the </a:t>
            </a:r>
            <a:r>
              <a:rPr lang="el-GR" dirty="0" err="1" smtClean="0"/>
              <a:t>public</a:t>
            </a:r>
            <a:r>
              <a:rPr lang="el-GR" dirty="0" smtClean="0"/>
              <a:t> </a:t>
            </a:r>
            <a:r>
              <a:rPr lang="el-GR" dirty="0" err="1"/>
              <a:t>health</a:t>
            </a:r>
            <a:r>
              <a:rPr lang="el-GR" dirty="0"/>
              <a:t> </a:t>
            </a:r>
            <a:r>
              <a:rPr lang="el-GR" dirty="0" err="1"/>
              <a:t>system</a:t>
            </a:r>
            <a:r>
              <a:rPr lang="el-GR" dirty="0"/>
              <a:t> </a:t>
            </a:r>
            <a:r>
              <a:rPr lang="el-GR" dirty="0" err="1"/>
              <a:t>and</a:t>
            </a:r>
            <a:r>
              <a:rPr lang="el-GR" dirty="0"/>
              <a:t> </a:t>
            </a:r>
            <a:r>
              <a:rPr lang="en-US" dirty="0" smtClean="0"/>
              <a:t>be granted free </a:t>
            </a:r>
            <a:r>
              <a:rPr lang="el-GR" dirty="0" err="1" smtClean="0"/>
              <a:t>pharmaceutical</a:t>
            </a:r>
            <a:r>
              <a:rPr lang="el-GR" dirty="0" smtClean="0"/>
              <a:t> </a:t>
            </a:r>
            <a:r>
              <a:rPr lang="el-GR" dirty="0" err="1"/>
              <a:t>treatment</a:t>
            </a:r>
            <a:r>
              <a:rPr lang="el-GR" dirty="0"/>
              <a:t>.</a:t>
            </a:r>
          </a:p>
          <a:p>
            <a:pPr>
              <a:spcBef>
                <a:spcPct val="20000"/>
              </a:spcBef>
              <a:buFont typeface="Arial" pitchFamily="34" charset="0"/>
              <a:buNone/>
            </a:pPr>
            <a:endParaRPr lang="el-GR" dirty="0"/>
          </a:p>
          <a:p>
            <a:pPr>
              <a:spcBef>
                <a:spcPct val="20000"/>
              </a:spcBef>
            </a:pPr>
            <a:r>
              <a:rPr lang="en-US" dirty="0" smtClean="0">
                <a:solidFill>
                  <a:srgbClr val="000000"/>
                </a:solidFill>
              </a:rPr>
              <a:t>Art.17 </a:t>
            </a:r>
            <a:r>
              <a:rPr lang="en-US" dirty="0">
                <a:solidFill>
                  <a:srgbClr val="000000"/>
                </a:solidFill>
              </a:rPr>
              <a:t>of </a:t>
            </a:r>
            <a:r>
              <a:rPr lang="en-US" dirty="0" smtClean="0">
                <a:solidFill>
                  <a:srgbClr val="000000"/>
                </a:solidFill>
              </a:rPr>
              <a:t>Law 4540/2018</a:t>
            </a:r>
            <a:r>
              <a:rPr lang="en-US" dirty="0" smtClean="0"/>
              <a:t> provides that</a:t>
            </a:r>
            <a:r>
              <a:rPr lang="el-GR" dirty="0" smtClean="0"/>
              <a:t> </a:t>
            </a:r>
            <a:r>
              <a:rPr lang="el-GR" dirty="0" err="1" smtClean="0"/>
              <a:t>all</a:t>
            </a:r>
            <a:r>
              <a:rPr lang="el-GR" dirty="0" smtClean="0"/>
              <a:t> </a:t>
            </a:r>
            <a:r>
              <a:rPr lang="el-GR" dirty="0" err="1" smtClean="0"/>
              <a:t>or</a:t>
            </a:r>
            <a:r>
              <a:rPr lang="el-GR" dirty="0" smtClean="0"/>
              <a:t> </a:t>
            </a:r>
            <a:r>
              <a:rPr lang="el-GR" dirty="0" err="1" smtClean="0"/>
              <a:t>part</a:t>
            </a:r>
            <a:r>
              <a:rPr lang="el-GR" dirty="0" smtClean="0"/>
              <a:t> </a:t>
            </a:r>
            <a:r>
              <a:rPr lang="el-GR" dirty="0" err="1" smtClean="0"/>
              <a:t>of</a:t>
            </a:r>
            <a:r>
              <a:rPr lang="el-GR" dirty="0" smtClean="0"/>
              <a:t> </a:t>
            </a:r>
            <a:r>
              <a:rPr lang="el-GR" dirty="0" err="1" smtClean="0"/>
              <a:t>the</a:t>
            </a:r>
            <a:r>
              <a:rPr lang="el-GR" dirty="0" smtClean="0"/>
              <a:t> </a:t>
            </a:r>
            <a:r>
              <a:rPr lang="el-GR" dirty="0" err="1" smtClean="0"/>
              <a:t>material</a:t>
            </a:r>
            <a:r>
              <a:rPr lang="el-GR" dirty="0" smtClean="0"/>
              <a:t> </a:t>
            </a:r>
            <a:r>
              <a:rPr lang="el-GR" dirty="0" err="1" smtClean="0"/>
              <a:t>conditions</a:t>
            </a:r>
            <a:r>
              <a:rPr lang="el-GR" dirty="0" smtClean="0"/>
              <a:t> </a:t>
            </a:r>
            <a:r>
              <a:rPr lang="el-GR" dirty="0" err="1" smtClean="0"/>
              <a:t>is</a:t>
            </a:r>
            <a:r>
              <a:rPr lang="el-GR" dirty="0" smtClean="0"/>
              <a:t> </a:t>
            </a:r>
            <a:r>
              <a:rPr lang="el-GR" dirty="0" err="1" smtClean="0"/>
              <a:t>subject</a:t>
            </a:r>
            <a:r>
              <a:rPr lang="el-GR" dirty="0" smtClean="0"/>
              <a:t> </a:t>
            </a:r>
            <a:r>
              <a:rPr lang="el-GR" dirty="0" err="1" smtClean="0"/>
              <a:t>to</a:t>
            </a:r>
            <a:r>
              <a:rPr lang="el-GR" dirty="0" smtClean="0"/>
              <a:t> </a:t>
            </a:r>
            <a:r>
              <a:rPr lang="el-GR" dirty="0" err="1" smtClean="0"/>
              <a:t>the</a:t>
            </a:r>
            <a:r>
              <a:rPr lang="el-GR" dirty="0" smtClean="0"/>
              <a:t> </a:t>
            </a:r>
            <a:r>
              <a:rPr lang="el-GR" dirty="0" err="1" smtClean="0"/>
              <a:t>condition</a:t>
            </a:r>
            <a:r>
              <a:rPr lang="el-GR" dirty="0" smtClean="0"/>
              <a:t> </a:t>
            </a:r>
            <a:r>
              <a:rPr lang="el-GR" dirty="0" err="1" smtClean="0"/>
              <a:t>that</a:t>
            </a:r>
            <a:r>
              <a:rPr lang="el-GR" dirty="0" smtClean="0"/>
              <a:t> </a:t>
            </a:r>
            <a:r>
              <a:rPr lang="el-GR" dirty="0" err="1" smtClean="0"/>
              <a:t>applicants</a:t>
            </a:r>
            <a:r>
              <a:rPr lang="el-GR" dirty="0" smtClean="0"/>
              <a:t> </a:t>
            </a:r>
            <a:r>
              <a:rPr lang="el-GR" dirty="0" err="1" smtClean="0"/>
              <a:t>do</a:t>
            </a:r>
            <a:r>
              <a:rPr lang="el-GR" dirty="0" smtClean="0"/>
              <a:t> </a:t>
            </a:r>
            <a:r>
              <a:rPr lang="el-GR" dirty="0" err="1" smtClean="0"/>
              <a:t>not</a:t>
            </a:r>
            <a:r>
              <a:rPr lang="el-GR" dirty="0" smtClean="0"/>
              <a:t> </a:t>
            </a:r>
            <a:r>
              <a:rPr lang="el-GR" dirty="0" err="1" smtClean="0"/>
              <a:t>work</a:t>
            </a:r>
            <a:r>
              <a:rPr lang="el-GR" dirty="0" smtClean="0"/>
              <a:t> </a:t>
            </a:r>
            <a:r>
              <a:rPr lang="el-GR" dirty="0" err="1" smtClean="0"/>
              <a:t>or</a:t>
            </a:r>
            <a:r>
              <a:rPr lang="el-GR" dirty="0" smtClean="0"/>
              <a:t> </a:t>
            </a:r>
            <a:r>
              <a:rPr lang="el-GR" dirty="0" err="1" smtClean="0"/>
              <a:t>that</a:t>
            </a:r>
            <a:r>
              <a:rPr lang="el-GR" dirty="0" smtClean="0"/>
              <a:t> </a:t>
            </a:r>
            <a:r>
              <a:rPr lang="el-GR" dirty="0" err="1" smtClean="0"/>
              <a:t>their</a:t>
            </a:r>
            <a:r>
              <a:rPr lang="el-GR" dirty="0" smtClean="0"/>
              <a:t> </a:t>
            </a:r>
            <a:r>
              <a:rPr lang="el-GR" dirty="0" err="1" smtClean="0"/>
              <a:t>work</a:t>
            </a:r>
            <a:r>
              <a:rPr lang="el-GR" dirty="0" smtClean="0"/>
              <a:t> </a:t>
            </a:r>
            <a:r>
              <a:rPr lang="el-GR" dirty="0" err="1" smtClean="0"/>
              <a:t>does</a:t>
            </a:r>
            <a:r>
              <a:rPr lang="el-GR" dirty="0" smtClean="0"/>
              <a:t> </a:t>
            </a:r>
            <a:r>
              <a:rPr lang="el-GR" dirty="0" err="1" smtClean="0"/>
              <a:t>not</a:t>
            </a:r>
            <a:r>
              <a:rPr lang="el-GR" dirty="0" smtClean="0"/>
              <a:t> </a:t>
            </a:r>
            <a:r>
              <a:rPr lang="el-GR" dirty="0" err="1" smtClean="0"/>
              <a:t>provide</a:t>
            </a:r>
            <a:r>
              <a:rPr lang="el-GR" dirty="0" smtClean="0"/>
              <a:t> </a:t>
            </a:r>
            <a:r>
              <a:rPr lang="el-GR" dirty="0" err="1" smtClean="0"/>
              <a:t>them</a:t>
            </a:r>
            <a:r>
              <a:rPr lang="el-GR" dirty="0" smtClean="0"/>
              <a:t> </a:t>
            </a:r>
            <a:r>
              <a:rPr lang="el-GR" dirty="0" err="1" smtClean="0"/>
              <a:t>with</a:t>
            </a:r>
            <a:r>
              <a:rPr lang="el-GR" dirty="0" smtClean="0"/>
              <a:t> </a:t>
            </a:r>
            <a:r>
              <a:rPr lang="el-GR" dirty="0" err="1" smtClean="0"/>
              <a:t>sufficient</a:t>
            </a:r>
            <a:r>
              <a:rPr lang="el-GR" dirty="0" smtClean="0"/>
              <a:t> </a:t>
            </a:r>
            <a:r>
              <a:rPr lang="el-GR" dirty="0" err="1" smtClean="0"/>
              <a:t>resources</a:t>
            </a:r>
            <a:r>
              <a:rPr lang="el-GR" dirty="0" smtClean="0"/>
              <a:t> </a:t>
            </a:r>
            <a:r>
              <a:rPr lang="el-GR" dirty="0" err="1" smtClean="0"/>
              <a:t>which</a:t>
            </a:r>
            <a:r>
              <a:rPr lang="el-GR" dirty="0" smtClean="0"/>
              <a:t> </a:t>
            </a:r>
            <a:r>
              <a:rPr lang="el-GR" dirty="0" err="1" smtClean="0"/>
              <a:t>could</a:t>
            </a:r>
            <a:r>
              <a:rPr lang="el-GR" dirty="0" smtClean="0"/>
              <a:t> </a:t>
            </a:r>
            <a:r>
              <a:rPr lang="el-GR" dirty="0" err="1" smtClean="0"/>
              <a:t>ensure</a:t>
            </a:r>
            <a:r>
              <a:rPr lang="el-GR" dirty="0" smtClean="0"/>
              <a:t> </a:t>
            </a:r>
            <a:r>
              <a:rPr lang="el-GR" dirty="0" err="1" smtClean="0"/>
              <a:t>an</a:t>
            </a:r>
            <a:r>
              <a:rPr lang="el-GR" dirty="0" smtClean="0"/>
              <a:t> </a:t>
            </a:r>
            <a:r>
              <a:rPr lang="el-GR" dirty="0" err="1" smtClean="0"/>
              <a:t>adequate</a:t>
            </a:r>
            <a:r>
              <a:rPr lang="el-GR" dirty="0" smtClean="0"/>
              <a:t> </a:t>
            </a:r>
            <a:r>
              <a:rPr lang="el-GR" dirty="0" err="1" smtClean="0"/>
              <a:t>standard</a:t>
            </a:r>
            <a:r>
              <a:rPr lang="el-GR" dirty="0" smtClean="0"/>
              <a:t> </a:t>
            </a:r>
            <a:r>
              <a:rPr lang="el-GR" dirty="0" err="1" smtClean="0"/>
              <a:t>of</a:t>
            </a:r>
            <a:r>
              <a:rPr lang="el-GR" dirty="0" smtClean="0"/>
              <a:t> </a:t>
            </a:r>
            <a:r>
              <a:rPr lang="el-GR" dirty="0" err="1" smtClean="0"/>
              <a:t>living</a:t>
            </a:r>
            <a:r>
              <a:rPr lang="el-GR" dirty="0" smtClean="0"/>
              <a:t> </a:t>
            </a:r>
            <a:r>
              <a:rPr lang="el-GR" dirty="0" err="1" smtClean="0"/>
              <a:t>sufficient</a:t>
            </a:r>
            <a:r>
              <a:rPr lang="el-GR" dirty="0" smtClean="0"/>
              <a:t> </a:t>
            </a:r>
            <a:r>
              <a:rPr lang="el-GR" dirty="0" err="1" smtClean="0"/>
              <a:t>for</a:t>
            </a:r>
            <a:r>
              <a:rPr lang="el-GR" dirty="0" smtClean="0"/>
              <a:t> </a:t>
            </a:r>
            <a:r>
              <a:rPr lang="el-GR" dirty="0" err="1" smtClean="0"/>
              <a:t>preserving</a:t>
            </a:r>
            <a:r>
              <a:rPr lang="el-GR" dirty="0" smtClean="0"/>
              <a:t> </a:t>
            </a:r>
            <a:r>
              <a:rPr lang="el-GR" dirty="0" err="1" smtClean="0"/>
              <a:t>their</a:t>
            </a:r>
            <a:r>
              <a:rPr lang="el-GR" dirty="0" smtClean="0"/>
              <a:t> </a:t>
            </a:r>
            <a:r>
              <a:rPr lang="el-GR" dirty="0" err="1" smtClean="0"/>
              <a:t>health</a:t>
            </a:r>
            <a:r>
              <a:rPr lang="el-GR" dirty="0" smtClean="0"/>
              <a:t> </a:t>
            </a:r>
            <a:r>
              <a:rPr lang="el-GR" dirty="0" err="1" smtClean="0"/>
              <a:t>and</a:t>
            </a:r>
            <a:r>
              <a:rPr lang="el-GR" dirty="0" smtClean="0"/>
              <a:t> </a:t>
            </a:r>
            <a:r>
              <a:rPr lang="el-GR" dirty="0" err="1" smtClean="0"/>
              <a:t>their</a:t>
            </a:r>
            <a:r>
              <a:rPr lang="el-GR" dirty="0" smtClean="0"/>
              <a:t> </a:t>
            </a:r>
            <a:r>
              <a:rPr lang="el-GR" dirty="0" err="1" smtClean="0"/>
              <a:t>subsistence</a:t>
            </a:r>
            <a:r>
              <a:rPr lang="el-GR" dirty="0" smtClean="0"/>
              <a:t>, </a:t>
            </a:r>
            <a:r>
              <a:rPr lang="el-GR" dirty="0" err="1" smtClean="0"/>
              <a:t>according</a:t>
            </a:r>
            <a:r>
              <a:rPr lang="el-GR" dirty="0" smtClean="0"/>
              <a:t> </a:t>
            </a:r>
            <a:r>
              <a:rPr lang="el-GR" dirty="0" err="1" smtClean="0"/>
              <a:t>to</a:t>
            </a:r>
            <a:r>
              <a:rPr lang="el-GR" dirty="0" smtClean="0"/>
              <a:t> </a:t>
            </a:r>
            <a:r>
              <a:rPr lang="el-GR" dirty="0" err="1" smtClean="0"/>
              <a:t>the</a:t>
            </a:r>
            <a:r>
              <a:rPr lang="el-GR" dirty="0" smtClean="0"/>
              <a:t> </a:t>
            </a:r>
            <a:r>
              <a:rPr lang="el-GR" dirty="0" err="1" smtClean="0"/>
              <a:t>income</a:t>
            </a:r>
            <a:r>
              <a:rPr lang="el-GR" dirty="0" smtClean="0"/>
              <a:t> </a:t>
            </a:r>
            <a:r>
              <a:rPr lang="el-GR" dirty="0" err="1" smtClean="0"/>
              <a:t>criteria</a:t>
            </a:r>
            <a:r>
              <a:rPr lang="el-GR" dirty="0" smtClean="0"/>
              <a:t> </a:t>
            </a:r>
            <a:r>
              <a:rPr lang="el-GR" dirty="0" err="1" smtClean="0"/>
              <a:t>set</a:t>
            </a:r>
            <a:r>
              <a:rPr lang="el-GR" dirty="0" smtClean="0"/>
              <a:t> </a:t>
            </a:r>
            <a:r>
              <a:rPr lang="el-GR" dirty="0" err="1" smtClean="0"/>
              <a:t>by</a:t>
            </a:r>
            <a:r>
              <a:rPr lang="el-GR" dirty="0" smtClean="0"/>
              <a:t> </a:t>
            </a:r>
            <a:r>
              <a:rPr lang="el-GR" dirty="0" err="1" smtClean="0"/>
              <a:t>article</a:t>
            </a:r>
            <a:r>
              <a:rPr lang="el-GR" dirty="0" smtClean="0"/>
              <a:t> 235 </a:t>
            </a:r>
            <a:r>
              <a:rPr lang="el-GR" dirty="0" err="1" smtClean="0"/>
              <a:t>of</a:t>
            </a:r>
            <a:r>
              <a:rPr lang="el-GR" dirty="0" smtClean="0"/>
              <a:t> </a:t>
            </a:r>
            <a:r>
              <a:rPr lang="el-GR" dirty="0" err="1" smtClean="0"/>
              <a:t>Law</a:t>
            </a:r>
            <a:r>
              <a:rPr lang="el-GR" dirty="0" smtClean="0"/>
              <a:t> 4389/2016.</a:t>
            </a:r>
          </a:p>
          <a:p>
            <a:pPr>
              <a:spcBef>
                <a:spcPct val="20000"/>
              </a:spcBef>
              <a:buFont typeface="Arial" pitchFamily="34" charset="0"/>
              <a:buNone/>
            </a:pPr>
            <a:endParaRPr lang="el-GR" dirty="0">
              <a:solidFill>
                <a:srgbClr val="FF0000"/>
              </a:solidFill>
            </a:endParaRPr>
          </a:p>
          <a:p>
            <a:pPr>
              <a:spcBef>
                <a:spcPct val="20000"/>
              </a:spcBef>
              <a:buFont typeface="Arial" pitchFamily="34" charset="0"/>
              <a:buNone/>
            </a:pPr>
            <a:endParaRPr lang="en-US" sz="1600" dirty="0"/>
          </a:p>
        </p:txBody>
      </p:sp>
      <p:pic>
        <p:nvPicPr>
          <p:cNvPr id="99330" name="4 - Εικόνα" descr="Εικόνα2.png"/>
          <p:cNvPicPr>
            <a:picLocks noChangeAspect="1"/>
          </p:cNvPicPr>
          <p:nvPr/>
        </p:nvPicPr>
        <p:blipFill>
          <a:blip r:embed="rId2"/>
          <a:srcRect/>
          <a:stretch>
            <a:fillRect/>
          </a:stretch>
        </p:blipFill>
        <p:spPr bwMode="auto">
          <a:xfrm>
            <a:off x="966788" y="6337300"/>
            <a:ext cx="6656387"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3388" y="264404"/>
            <a:ext cx="8053330" cy="1600200"/>
          </a:xfrm>
        </p:spPr>
        <p:txBody>
          <a:bodyPr/>
          <a:lstStyle/>
          <a:p>
            <a:r>
              <a:rPr lang="en-US" b="1" dirty="0" smtClean="0">
                <a:solidFill>
                  <a:srgbClr val="452E1F"/>
                </a:solidFill>
              </a:rPr>
              <a:t/>
            </a:r>
            <a:br>
              <a:rPr lang="en-US" b="1" dirty="0" smtClean="0">
                <a:solidFill>
                  <a:srgbClr val="452E1F"/>
                </a:solidFill>
              </a:rPr>
            </a:br>
            <a:r>
              <a:rPr lang="en-US" sz="2800" b="1" dirty="0" smtClean="0">
                <a:solidFill>
                  <a:srgbClr val="452E1F"/>
                </a:solidFill>
              </a:rPr>
              <a:t>5. Employment </a:t>
            </a:r>
            <a:r>
              <a:rPr lang="en-US" sz="2800" b="1" dirty="0" smtClean="0">
                <a:solidFill>
                  <a:srgbClr val="9394BE"/>
                </a:solidFill>
              </a:rPr>
              <a:t> </a:t>
            </a:r>
            <a:br>
              <a:rPr lang="en-US" sz="2800" b="1" dirty="0" smtClean="0">
                <a:solidFill>
                  <a:srgbClr val="9394BE"/>
                </a:solidFill>
              </a:rPr>
            </a:br>
            <a:r>
              <a:rPr lang="en-US" sz="2800" b="1" dirty="0" smtClean="0">
                <a:solidFill>
                  <a:srgbClr val="452E1F"/>
                </a:solidFill>
              </a:rPr>
              <a:t>(art. 71 Law 4375/2016 and art. 15 Law 4540/2018)</a:t>
            </a:r>
            <a:r>
              <a:rPr lang="en-US" b="1" dirty="0" smtClean="0">
                <a:solidFill>
                  <a:srgbClr val="452E1F"/>
                </a:solidFill>
              </a:rPr>
              <a:t/>
            </a:r>
            <a:br>
              <a:rPr lang="en-US" b="1" dirty="0" smtClean="0">
                <a:solidFill>
                  <a:srgbClr val="452E1F"/>
                </a:solidFill>
              </a:rPr>
            </a:br>
            <a:endParaRPr lang="el-GR" dirty="0"/>
          </a:p>
        </p:txBody>
      </p:sp>
      <p:sp>
        <p:nvSpPr>
          <p:cNvPr id="3" name="2 - Θέση περιεχομένου"/>
          <p:cNvSpPr>
            <a:spLocks noGrp="1"/>
          </p:cNvSpPr>
          <p:nvPr>
            <p:ph idx="1"/>
          </p:nvPr>
        </p:nvSpPr>
        <p:spPr>
          <a:xfrm>
            <a:off x="253388" y="1600200"/>
            <a:ext cx="8053330" cy="4580263"/>
          </a:xfrm>
        </p:spPr>
        <p:txBody>
          <a:bodyPr/>
          <a:lstStyle/>
          <a:p>
            <a:pPr marL="0" indent="0" algn="just" eaLnBrk="1" hangingPunct="1">
              <a:lnSpc>
                <a:spcPct val="80000"/>
              </a:lnSpc>
              <a:buNone/>
            </a:pPr>
            <a:endParaRPr lang="en-US" dirty="0" smtClean="0"/>
          </a:p>
          <a:p>
            <a:pPr marL="0" indent="0" algn="just" eaLnBrk="1" hangingPunct="1">
              <a:lnSpc>
                <a:spcPct val="80000"/>
              </a:lnSpc>
              <a:buNone/>
            </a:pPr>
            <a:r>
              <a:rPr lang="el-GR" sz="1800" dirty="0" err="1" smtClean="0"/>
              <a:t>Applicants</a:t>
            </a:r>
            <a:r>
              <a:rPr lang="el-GR" sz="1800" dirty="0" smtClean="0"/>
              <a:t> </a:t>
            </a:r>
            <a:r>
              <a:rPr lang="el-GR" sz="1800" dirty="0" err="1" smtClean="0"/>
              <a:t>for</a:t>
            </a:r>
            <a:r>
              <a:rPr lang="el-GR" sz="1800" dirty="0" smtClean="0"/>
              <a:t> </a:t>
            </a:r>
            <a:r>
              <a:rPr lang="el-GR" sz="1800" dirty="0" err="1" smtClean="0"/>
              <a:t>international</a:t>
            </a:r>
            <a:r>
              <a:rPr lang="el-GR" sz="1800" dirty="0" smtClean="0"/>
              <a:t> </a:t>
            </a:r>
            <a:r>
              <a:rPr lang="el-GR" sz="1800" dirty="0" err="1" smtClean="0"/>
              <a:t>protection</a:t>
            </a:r>
            <a:r>
              <a:rPr lang="el-GR" sz="1800" dirty="0" smtClean="0"/>
              <a:t> </a:t>
            </a:r>
            <a:r>
              <a:rPr lang="el-GR" sz="1800" dirty="0" err="1" smtClean="0"/>
              <a:t>after</a:t>
            </a:r>
            <a:r>
              <a:rPr lang="el-GR" sz="1800" dirty="0" smtClean="0"/>
              <a:t> </a:t>
            </a:r>
            <a:r>
              <a:rPr lang="el-GR" sz="1800" dirty="0" err="1" smtClean="0"/>
              <a:t>completing</a:t>
            </a:r>
            <a:r>
              <a:rPr lang="el-GR" sz="1800" dirty="0" smtClean="0"/>
              <a:t> </a:t>
            </a:r>
            <a:r>
              <a:rPr lang="el-GR" sz="1800" dirty="0" err="1" smtClean="0"/>
              <a:t>the</a:t>
            </a:r>
            <a:r>
              <a:rPr lang="el-GR" sz="1800" dirty="0" smtClean="0"/>
              <a:t> </a:t>
            </a:r>
            <a:r>
              <a:rPr lang="el-GR" sz="1800" dirty="0" err="1" smtClean="0"/>
              <a:t>procedure</a:t>
            </a:r>
            <a:r>
              <a:rPr lang="el-GR" sz="1800" dirty="0" smtClean="0"/>
              <a:t> </a:t>
            </a:r>
            <a:r>
              <a:rPr lang="el-GR" sz="1800" dirty="0" err="1" smtClean="0"/>
              <a:t>for</a:t>
            </a:r>
            <a:r>
              <a:rPr lang="el-GR" sz="1800" dirty="0" smtClean="0"/>
              <a:t> </a:t>
            </a:r>
            <a:r>
              <a:rPr lang="el-GR" sz="1800" dirty="0" err="1" smtClean="0"/>
              <a:t>lodging</a:t>
            </a:r>
            <a:r>
              <a:rPr lang="el-GR" sz="1800" dirty="0" smtClean="0"/>
              <a:t> </a:t>
            </a:r>
            <a:r>
              <a:rPr lang="el-GR" sz="1800" dirty="0" err="1" smtClean="0"/>
              <a:t>the</a:t>
            </a:r>
            <a:r>
              <a:rPr lang="en-US" sz="1800" dirty="0" err="1" smtClean="0"/>
              <a:t>ir</a:t>
            </a:r>
            <a:r>
              <a:rPr lang="el-GR" sz="1800" dirty="0" smtClean="0"/>
              <a:t> </a:t>
            </a:r>
            <a:r>
              <a:rPr lang="el-GR" sz="1800" dirty="0" err="1" smtClean="0"/>
              <a:t>application</a:t>
            </a:r>
            <a:r>
              <a:rPr lang="el-GR" sz="1800" dirty="0" smtClean="0"/>
              <a:t>, </a:t>
            </a:r>
            <a:r>
              <a:rPr lang="el-GR" sz="1800" dirty="0" err="1" smtClean="0"/>
              <a:t>and</a:t>
            </a:r>
            <a:r>
              <a:rPr lang="el-GR" sz="1800" dirty="0" smtClean="0"/>
              <a:t> </a:t>
            </a:r>
            <a:r>
              <a:rPr lang="el-GR" sz="1800" dirty="0" err="1" smtClean="0"/>
              <a:t>if</a:t>
            </a:r>
            <a:r>
              <a:rPr lang="el-GR" sz="1800" dirty="0" smtClean="0"/>
              <a:t> </a:t>
            </a:r>
            <a:r>
              <a:rPr lang="el-GR" sz="1800" dirty="0" err="1" smtClean="0"/>
              <a:t>they</a:t>
            </a:r>
            <a:r>
              <a:rPr lang="el-GR" sz="1800" dirty="0" smtClean="0"/>
              <a:t> </a:t>
            </a:r>
            <a:r>
              <a:rPr lang="el-GR" sz="1800" dirty="0" err="1" smtClean="0"/>
              <a:t>are</a:t>
            </a:r>
            <a:r>
              <a:rPr lang="el-GR" sz="1800" dirty="0" smtClean="0"/>
              <a:t> </a:t>
            </a:r>
            <a:r>
              <a:rPr lang="el-GR" sz="1800" dirty="0" err="1" smtClean="0"/>
              <a:t>in</a:t>
            </a:r>
            <a:r>
              <a:rPr lang="el-GR" sz="1800" dirty="0" smtClean="0"/>
              <a:t> </a:t>
            </a:r>
            <a:r>
              <a:rPr lang="el-GR" sz="1800" dirty="0" err="1" smtClean="0"/>
              <a:t>possession</a:t>
            </a:r>
            <a:r>
              <a:rPr lang="el-GR" sz="1800" dirty="0" smtClean="0"/>
              <a:t> </a:t>
            </a:r>
            <a:r>
              <a:rPr lang="el-GR" sz="1800" dirty="0" err="1" smtClean="0"/>
              <a:t>of</a:t>
            </a:r>
            <a:r>
              <a:rPr lang="el-GR" sz="1800" dirty="0" smtClean="0"/>
              <a:t> </a:t>
            </a:r>
            <a:r>
              <a:rPr lang="el-GR" sz="1800" dirty="0" err="1" smtClean="0"/>
              <a:t>the</a:t>
            </a:r>
            <a:r>
              <a:rPr lang="el-GR" sz="1800" dirty="0" smtClean="0"/>
              <a:t> </a:t>
            </a:r>
            <a:r>
              <a:rPr lang="el-GR" altLang="en-US" sz="1800" dirty="0" smtClean="0"/>
              <a:t>“</a:t>
            </a:r>
            <a:r>
              <a:rPr lang="el-GR" sz="1800" dirty="0" err="1" smtClean="0"/>
              <a:t>international</a:t>
            </a:r>
            <a:r>
              <a:rPr lang="el-GR" sz="1800" dirty="0" smtClean="0"/>
              <a:t> </a:t>
            </a:r>
            <a:r>
              <a:rPr lang="el-GR" sz="1800" dirty="0" err="1" smtClean="0"/>
              <a:t>protection</a:t>
            </a:r>
            <a:r>
              <a:rPr lang="el-GR" sz="1800" dirty="0" smtClean="0"/>
              <a:t> </a:t>
            </a:r>
            <a:r>
              <a:rPr lang="el-GR" sz="1800" dirty="0" err="1" smtClean="0"/>
              <a:t>applicant</a:t>
            </a:r>
            <a:r>
              <a:rPr lang="el-GR" sz="1800" dirty="0" smtClean="0"/>
              <a:t> </a:t>
            </a:r>
            <a:r>
              <a:rPr lang="el-GR" sz="1800" dirty="0" err="1" smtClean="0"/>
              <a:t>card</a:t>
            </a:r>
            <a:r>
              <a:rPr lang="el-GR" sz="1800" dirty="0" smtClean="0"/>
              <a:t>" </a:t>
            </a:r>
            <a:r>
              <a:rPr lang="el-GR" sz="1800" dirty="0" err="1" smtClean="0"/>
              <a:t>or</a:t>
            </a:r>
            <a:r>
              <a:rPr lang="el-GR" sz="1800" dirty="0" smtClean="0"/>
              <a:t> "</a:t>
            </a:r>
            <a:r>
              <a:rPr lang="el-GR" sz="1800" dirty="0" err="1" smtClean="0"/>
              <a:t>asylum</a:t>
            </a:r>
            <a:r>
              <a:rPr lang="el-GR" sz="1800" dirty="0" smtClean="0"/>
              <a:t> </a:t>
            </a:r>
            <a:r>
              <a:rPr lang="el-GR" sz="1800" dirty="0" err="1" smtClean="0"/>
              <a:t>seeker</a:t>
            </a:r>
            <a:r>
              <a:rPr lang="el-GR" altLang="en-US" sz="1800" dirty="0" err="1" smtClean="0"/>
              <a:t>’</a:t>
            </a:r>
            <a:r>
              <a:rPr lang="el-GR" sz="1800" dirty="0" err="1" smtClean="0"/>
              <a:t>s</a:t>
            </a:r>
            <a:r>
              <a:rPr lang="el-GR" sz="1800" dirty="0" smtClean="0"/>
              <a:t> </a:t>
            </a:r>
            <a:r>
              <a:rPr lang="el-GR" sz="1800" dirty="0" err="1" smtClean="0"/>
              <a:t>card</a:t>
            </a:r>
            <a:r>
              <a:rPr lang="el-GR" sz="1800" dirty="0" smtClean="0"/>
              <a:t>", </a:t>
            </a:r>
            <a:r>
              <a:rPr lang="el-GR" sz="1800" dirty="0" err="1" smtClean="0"/>
              <a:t>shall</a:t>
            </a:r>
            <a:r>
              <a:rPr lang="el-GR" sz="1800" dirty="0" smtClean="0"/>
              <a:t> </a:t>
            </a:r>
            <a:r>
              <a:rPr lang="el-GR" sz="1800" dirty="0" err="1" smtClean="0"/>
              <a:t>have</a:t>
            </a:r>
            <a:r>
              <a:rPr lang="el-GR" sz="1800" dirty="0" smtClean="0"/>
              <a:t> </a:t>
            </a:r>
            <a:r>
              <a:rPr lang="el-GR" sz="1800" dirty="0" err="1" smtClean="0"/>
              <a:t>access</a:t>
            </a:r>
            <a:r>
              <a:rPr lang="el-GR" sz="1800" dirty="0" smtClean="0"/>
              <a:t> </a:t>
            </a:r>
            <a:r>
              <a:rPr lang="el-GR" sz="1800" dirty="0" err="1" smtClean="0"/>
              <a:t>to</a:t>
            </a:r>
            <a:r>
              <a:rPr lang="el-GR" sz="1800" dirty="0" smtClean="0"/>
              <a:t> </a:t>
            </a:r>
            <a:r>
              <a:rPr lang="el-GR" sz="1800" dirty="0" err="1" smtClean="0"/>
              <a:t>salaried</a:t>
            </a:r>
            <a:r>
              <a:rPr lang="el-GR" sz="1800" dirty="0" smtClean="0"/>
              <a:t> </a:t>
            </a:r>
            <a:r>
              <a:rPr lang="el-GR" sz="1800" dirty="0" err="1" smtClean="0"/>
              <a:t>employment</a:t>
            </a:r>
            <a:r>
              <a:rPr lang="el-GR" sz="1800" dirty="0" smtClean="0"/>
              <a:t> </a:t>
            </a:r>
            <a:r>
              <a:rPr lang="el-GR" sz="1800" dirty="0" err="1" smtClean="0"/>
              <a:t>or</a:t>
            </a:r>
            <a:r>
              <a:rPr lang="el-GR" sz="1800" dirty="0" smtClean="0"/>
              <a:t> </a:t>
            </a:r>
            <a:r>
              <a:rPr lang="el-GR" sz="1800" dirty="0" err="1" smtClean="0"/>
              <a:t>to</a:t>
            </a:r>
            <a:r>
              <a:rPr lang="el-GR" sz="1800" dirty="0" smtClean="0"/>
              <a:t> </a:t>
            </a:r>
            <a:r>
              <a:rPr lang="el-GR" sz="1800" dirty="0" err="1" smtClean="0"/>
              <a:t>the</a:t>
            </a:r>
            <a:r>
              <a:rPr lang="el-GR" sz="1800" dirty="0" smtClean="0"/>
              <a:t> </a:t>
            </a:r>
            <a:r>
              <a:rPr lang="el-GR" sz="1800" dirty="0" err="1" smtClean="0"/>
              <a:t>provision</a:t>
            </a:r>
            <a:r>
              <a:rPr lang="el-GR" sz="1800" dirty="0" smtClean="0"/>
              <a:t> </a:t>
            </a:r>
            <a:r>
              <a:rPr lang="el-GR" sz="1800" dirty="0" err="1" smtClean="0"/>
              <a:t>of</a:t>
            </a:r>
            <a:r>
              <a:rPr lang="el-GR" sz="1800" dirty="0" smtClean="0"/>
              <a:t> </a:t>
            </a:r>
            <a:r>
              <a:rPr lang="el-GR" sz="1800" dirty="0" err="1" smtClean="0"/>
              <a:t>services</a:t>
            </a:r>
            <a:r>
              <a:rPr lang="el-GR" sz="1800" dirty="0" smtClean="0"/>
              <a:t> </a:t>
            </a:r>
            <a:r>
              <a:rPr lang="el-GR" sz="1800" dirty="0" err="1" smtClean="0"/>
              <a:t>or</a:t>
            </a:r>
            <a:r>
              <a:rPr lang="el-GR" sz="1800" dirty="0" smtClean="0"/>
              <a:t> </a:t>
            </a:r>
            <a:r>
              <a:rPr lang="el-GR" sz="1800" dirty="0" err="1" smtClean="0"/>
              <a:t>works</a:t>
            </a:r>
            <a:r>
              <a:rPr lang="el-GR" sz="1800" dirty="0" smtClean="0"/>
              <a:t>.</a:t>
            </a:r>
            <a:endParaRPr lang="en-US" sz="1800" dirty="0" smtClean="0"/>
          </a:p>
          <a:p>
            <a:pPr marL="0" indent="0" algn="just" eaLnBrk="1" hangingPunct="1">
              <a:lnSpc>
                <a:spcPct val="80000"/>
              </a:lnSpc>
              <a:buNone/>
            </a:pPr>
            <a:endParaRPr lang="en-US" sz="1800" dirty="0" smtClean="0"/>
          </a:p>
          <a:p>
            <a:pPr marL="0" indent="0">
              <a:lnSpc>
                <a:spcPct val="80000"/>
              </a:lnSpc>
              <a:buNone/>
            </a:pPr>
            <a:r>
              <a:rPr lang="en-US" sz="1800" dirty="0" smtClean="0"/>
              <a:t>According to art. 15 of the law 4540/2018: </a:t>
            </a:r>
          </a:p>
          <a:p>
            <a:pPr marL="0" indent="0">
              <a:lnSpc>
                <a:spcPct val="80000"/>
              </a:lnSpc>
              <a:buNone/>
            </a:pPr>
            <a:r>
              <a:rPr lang="el-GR" sz="1800" dirty="0" err="1" smtClean="0"/>
              <a:t>The</a:t>
            </a:r>
            <a:r>
              <a:rPr lang="el-GR" sz="1800" dirty="0" smtClean="0"/>
              <a:t> </a:t>
            </a:r>
            <a:r>
              <a:rPr lang="el-GR" sz="1800" dirty="0" err="1" smtClean="0"/>
              <a:t>right</a:t>
            </a:r>
            <a:r>
              <a:rPr lang="el-GR" sz="1800" dirty="0" smtClean="0"/>
              <a:t> </a:t>
            </a:r>
            <a:r>
              <a:rPr lang="el-GR" sz="1800" dirty="0" err="1" smtClean="0"/>
              <a:t>to</a:t>
            </a:r>
            <a:r>
              <a:rPr lang="el-GR" sz="1800" dirty="0" smtClean="0"/>
              <a:t> </a:t>
            </a:r>
            <a:r>
              <a:rPr lang="el-GR" sz="1800" dirty="0" err="1" smtClean="0"/>
              <a:t>access</a:t>
            </a:r>
            <a:r>
              <a:rPr lang="el-GR" sz="1800" dirty="0" smtClean="0"/>
              <a:t> </a:t>
            </a:r>
            <a:r>
              <a:rPr lang="el-GR" sz="1800" dirty="0" err="1" smtClean="0"/>
              <a:t>the</a:t>
            </a:r>
            <a:r>
              <a:rPr lang="el-GR" sz="1800" dirty="0" smtClean="0"/>
              <a:t> </a:t>
            </a:r>
            <a:r>
              <a:rPr lang="el-GR" sz="1800" dirty="0" err="1" smtClean="0"/>
              <a:t>labor</a:t>
            </a:r>
            <a:r>
              <a:rPr lang="el-GR" sz="1800" dirty="0" smtClean="0"/>
              <a:t> </a:t>
            </a:r>
            <a:r>
              <a:rPr lang="el-GR" sz="1800" dirty="0" err="1" smtClean="0"/>
              <a:t>market</a:t>
            </a:r>
            <a:r>
              <a:rPr lang="el-GR" sz="1800" dirty="0" smtClean="0"/>
              <a:t> </a:t>
            </a:r>
            <a:r>
              <a:rPr lang="el-GR" sz="1800" dirty="0" err="1" smtClean="0"/>
              <a:t>shall</a:t>
            </a:r>
            <a:r>
              <a:rPr lang="el-GR" sz="1800" dirty="0" smtClean="0"/>
              <a:t> </a:t>
            </a:r>
            <a:r>
              <a:rPr lang="el-GR" sz="1800" dirty="0" err="1" smtClean="0"/>
              <a:t>not</a:t>
            </a:r>
            <a:r>
              <a:rPr lang="el-GR" sz="1800" dirty="0" smtClean="0"/>
              <a:t> </a:t>
            </a:r>
            <a:r>
              <a:rPr lang="el-GR" sz="1800" dirty="0" err="1" smtClean="0"/>
              <a:t>be</a:t>
            </a:r>
            <a:r>
              <a:rPr lang="el-GR" sz="1800" dirty="0" smtClean="0"/>
              <a:t> </a:t>
            </a:r>
            <a:r>
              <a:rPr lang="en-US" sz="1800" dirty="0" smtClean="0"/>
              <a:t>suspended</a:t>
            </a:r>
            <a:r>
              <a:rPr lang="el-GR" sz="1800" dirty="0" smtClean="0"/>
              <a:t> </a:t>
            </a:r>
            <a:r>
              <a:rPr lang="el-GR" sz="1800" dirty="0" err="1" smtClean="0"/>
              <a:t>during</a:t>
            </a:r>
            <a:r>
              <a:rPr lang="el-GR" sz="1800" dirty="0" smtClean="0"/>
              <a:t> </a:t>
            </a:r>
            <a:r>
              <a:rPr lang="el-GR" sz="1800" dirty="0" err="1" smtClean="0"/>
              <a:t>the</a:t>
            </a:r>
            <a:r>
              <a:rPr lang="el-GR" sz="1800" dirty="0" smtClean="0"/>
              <a:t> </a:t>
            </a:r>
            <a:r>
              <a:rPr lang="el-GR" sz="1800" dirty="0" err="1" smtClean="0"/>
              <a:t>appeal</a:t>
            </a:r>
            <a:r>
              <a:rPr lang="el-GR" sz="1800" dirty="0" smtClean="0"/>
              <a:t> </a:t>
            </a:r>
            <a:r>
              <a:rPr lang="el-GR" sz="1800" dirty="0" err="1" smtClean="0"/>
              <a:t>proceedings</a:t>
            </a:r>
            <a:r>
              <a:rPr lang="en-US" sz="1800" dirty="0" smtClean="0"/>
              <a:t> </a:t>
            </a:r>
            <a:r>
              <a:rPr lang="el-GR" sz="1800" dirty="0" err="1" smtClean="0"/>
              <a:t>until</a:t>
            </a:r>
            <a:r>
              <a:rPr lang="el-GR" sz="1800" dirty="0" smtClean="0"/>
              <a:t> a </a:t>
            </a:r>
            <a:r>
              <a:rPr lang="el-GR" sz="1800" dirty="0" err="1" smtClean="0"/>
              <a:t>negative</a:t>
            </a:r>
            <a:r>
              <a:rPr lang="el-GR" sz="1800" dirty="0" smtClean="0"/>
              <a:t> </a:t>
            </a:r>
            <a:r>
              <a:rPr lang="el-GR" sz="1800" dirty="0" err="1" smtClean="0"/>
              <a:t>decision</a:t>
            </a:r>
            <a:r>
              <a:rPr lang="el-GR" sz="1800" dirty="0" smtClean="0"/>
              <a:t> </a:t>
            </a:r>
            <a:r>
              <a:rPr lang="el-GR" sz="1800" dirty="0" err="1" smtClean="0"/>
              <a:t>on</a:t>
            </a:r>
            <a:r>
              <a:rPr lang="el-GR" sz="1800" dirty="0" smtClean="0"/>
              <a:t> </a:t>
            </a:r>
            <a:r>
              <a:rPr lang="el-GR" sz="1800" dirty="0" err="1" smtClean="0"/>
              <a:t>the</a:t>
            </a:r>
            <a:r>
              <a:rPr lang="el-GR" sz="1800" dirty="0" smtClean="0"/>
              <a:t> </a:t>
            </a:r>
            <a:r>
              <a:rPr lang="el-GR" sz="1800" dirty="0" err="1" smtClean="0"/>
              <a:t>appeal</a:t>
            </a:r>
            <a:r>
              <a:rPr lang="el-GR" sz="1800" dirty="0" smtClean="0"/>
              <a:t> </a:t>
            </a:r>
            <a:r>
              <a:rPr lang="el-GR" sz="1800" dirty="0" err="1" smtClean="0"/>
              <a:t>is</a:t>
            </a:r>
            <a:r>
              <a:rPr lang="el-GR" sz="1800" dirty="0" smtClean="0"/>
              <a:t> </a:t>
            </a:r>
            <a:r>
              <a:rPr lang="el-GR" sz="1800" dirty="0" err="1" smtClean="0"/>
              <a:t>notified</a:t>
            </a:r>
            <a:r>
              <a:rPr lang="el-GR" sz="1800" dirty="0" smtClean="0"/>
              <a:t>.</a:t>
            </a:r>
            <a:endParaRPr lang="el-GR" sz="1800" dirty="0"/>
          </a:p>
        </p:txBody>
      </p:sp>
      <p:pic>
        <p:nvPicPr>
          <p:cNvPr id="4"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2800" b="1" dirty="0" smtClean="0">
                <a:solidFill>
                  <a:srgbClr val="000000"/>
                </a:solidFill>
              </a:rPr>
              <a:t>6. Vocational </a:t>
            </a:r>
            <a:r>
              <a:rPr lang="en-US" sz="2800" b="1" dirty="0" err="1" smtClean="0">
                <a:solidFill>
                  <a:srgbClr val="000000"/>
                </a:solidFill>
              </a:rPr>
              <a:t>trainning</a:t>
            </a:r>
            <a:r>
              <a:rPr lang="en-US" sz="2800" b="1" dirty="0" smtClean="0">
                <a:solidFill>
                  <a:srgbClr val="000000"/>
                </a:solidFill>
              </a:rPr>
              <a:t> (art. 16 of law 4540/2018)</a:t>
            </a:r>
            <a:endParaRPr lang="el-GR" sz="2800" dirty="0"/>
          </a:p>
        </p:txBody>
      </p:sp>
      <p:sp>
        <p:nvSpPr>
          <p:cNvPr id="3" name="2 - Θέση περιεχομένου"/>
          <p:cNvSpPr>
            <a:spLocks noGrp="1"/>
          </p:cNvSpPr>
          <p:nvPr>
            <p:ph idx="1"/>
          </p:nvPr>
        </p:nvSpPr>
        <p:spPr>
          <a:xfrm>
            <a:off x="286440" y="1600200"/>
            <a:ext cx="8053330" cy="4734500"/>
          </a:xfrm>
        </p:spPr>
        <p:txBody>
          <a:bodyPr/>
          <a:lstStyle/>
          <a:p>
            <a:pPr>
              <a:buNone/>
            </a:pPr>
            <a:endParaRPr lang="en-US" baseline="30000" dirty="0" smtClean="0">
              <a:solidFill>
                <a:srgbClr val="000000"/>
              </a:solidFill>
            </a:endParaRPr>
          </a:p>
          <a:p>
            <a:pPr algn="just"/>
            <a:r>
              <a:rPr lang="en-US" sz="1800" dirty="0">
                <a:solidFill>
                  <a:srgbClr val="000000"/>
                </a:solidFill>
              </a:rPr>
              <a:t>A</a:t>
            </a:r>
            <a:r>
              <a:rPr lang="en-US" sz="1800" dirty="0" smtClean="0">
                <a:solidFill>
                  <a:srgbClr val="000000"/>
                </a:solidFill>
              </a:rPr>
              <a:t>pplicants have access to vocational training,  irrespective of whether they have access to the </a:t>
            </a:r>
            <a:r>
              <a:rPr lang="en-US" sz="1800" dirty="0" err="1" smtClean="0">
                <a:solidFill>
                  <a:srgbClr val="000000"/>
                </a:solidFill>
              </a:rPr>
              <a:t>labour</a:t>
            </a:r>
            <a:r>
              <a:rPr lang="en-US" sz="1800" dirty="0" smtClean="0">
                <a:solidFill>
                  <a:srgbClr val="000000"/>
                </a:solidFill>
              </a:rPr>
              <a:t> market. Access to vocational training relating to an employment contract shall depend on the extent to which the applicant has access to the </a:t>
            </a:r>
            <a:r>
              <a:rPr lang="en-US" sz="1800" dirty="0" err="1" smtClean="0">
                <a:solidFill>
                  <a:srgbClr val="000000"/>
                </a:solidFill>
              </a:rPr>
              <a:t>labour</a:t>
            </a:r>
            <a:r>
              <a:rPr lang="en-US" sz="1800" dirty="0" smtClean="0">
                <a:solidFill>
                  <a:srgbClr val="000000"/>
                </a:solidFill>
              </a:rPr>
              <a:t> market in accordance with Article 15.</a:t>
            </a:r>
          </a:p>
          <a:p>
            <a:pPr algn="just"/>
            <a:r>
              <a:rPr lang="en-US" sz="1800" dirty="0" smtClean="0">
                <a:solidFill>
                  <a:srgbClr val="000000"/>
                </a:solidFill>
              </a:rPr>
              <a:t>By joint decision of the Minister of </a:t>
            </a:r>
            <a:r>
              <a:rPr lang="en-US" sz="1800" dirty="0" err="1" smtClean="0">
                <a:solidFill>
                  <a:srgbClr val="000000"/>
                </a:solidFill>
              </a:rPr>
              <a:t>Labour</a:t>
            </a:r>
            <a:r>
              <a:rPr lang="en-US" sz="1800" dirty="0" smtClean="0">
                <a:solidFill>
                  <a:srgbClr val="000000"/>
                </a:solidFill>
              </a:rPr>
              <a:t>, Social Insurance and Social Solidarity, the Minister of Education, Research and Religious Affairs and the Minister of Immigration Policy, the specific conditions of the evaluation of qualifications are provided, in case that the applicants do not have the necessary supporting documents.   </a:t>
            </a:r>
          </a:p>
          <a:p>
            <a:endParaRPr lang="el-GR" dirty="0"/>
          </a:p>
        </p:txBody>
      </p:sp>
      <p:pic>
        <p:nvPicPr>
          <p:cNvPr id="4"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1538"/>
            <a:ext cx="7729538" cy="5072062"/>
          </a:xfrm>
        </p:spPr>
        <p:txBody>
          <a:bodyPr>
            <a:noAutofit/>
          </a:bodyPr>
          <a:lstStyle/>
          <a:p>
            <a:pPr algn="just" eaLnBrk="1" hangingPunct="1">
              <a:buFont typeface="Arial" pitchFamily="34" charset="0"/>
              <a:buNone/>
            </a:pPr>
            <a:endParaRPr lang="en-US" sz="1600" dirty="0" smtClean="0"/>
          </a:p>
          <a:p>
            <a:pPr algn="just" eaLnBrk="1" hangingPunct="1">
              <a:buFont typeface="Arial" pitchFamily="34" charset="0"/>
              <a:buNone/>
            </a:pPr>
            <a:r>
              <a:rPr lang="en-US" sz="2000" b="1" dirty="0" smtClean="0">
                <a:solidFill>
                  <a:srgbClr val="000000"/>
                </a:solidFill>
              </a:rPr>
              <a:t>7. Schooling and education of minors (art. Law 15/2016, art. 13 and 14 Law 4540/2018)</a:t>
            </a:r>
          </a:p>
          <a:p>
            <a:pPr algn="just" eaLnBrk="1" hangingPunct="1">
              <a:buFont typeface="Arial" pitchFamily="34" charset="0"/>
              <a:buNone/>
            </a:pPr>
            <a:endParaRPr lang="en-US" sz="1200" dirty="0" smtClean="0"/>
          </a:p>
          <a:p>
            <a:pPr algn="just" eaLnBrk="1" hangingPunct="1"/>
            <a:r>
              <a:rPr lang="el-GR" sz="1800" dirty="0" err="1" smtClean="0">
                <a:solidFill>
                  <a:srgbClr val="000000"/>
                </a:solidFill>
              </a:rPr>
              <a:t>According</a:t>
            </a:r>
            <a:r>
              <a:rPr lang="el-GR" sz="1800" dirty="0" smtClean="0">
                <a:solidFill>
                  <a:srgbClr val="000000"/>
                </a:solidFill>
              </a:rPr>
              <a:t> </a:t>
            </a:r>
            <a:r>
              <a:rPr lang="el-GR" sz="1800" dirty="0" err="1" smtClean="0">
                <a:solidFill>
                  <a:srgbClr val="000000"/>
                </a:solidFill>
              </a:rPr>
              <a:t>to</a:t>
            </a:r>
            <a:r>
              <a:rPr lang="el-GR" sz="1800" dirty="0" smtClean="0">
                <a:solidFill>
                  <a:srgbClr val="000000"/>
                </a:solidFill>
              </a:rPr>
              <a:t> </a:t>
            </a:r>
            <a:r>
              <a:rPr lang="el-GR" sz="1800" dirty="0" err="1" smtClean="0">
                <a:solidFill>
                  <a:srgbClr val="000000"/>
                </a:solidFill>
              </a:rPr>
              <a:t>article</a:t>
            </a:r>
            <a:r>
              <a:rPr lang="el-GR" sz="1800" dirty="0" smtClean="0">
                <a:solidFill>
                  <a:srgbClr val="000000"/>
                </a:solidFill>
              </a:rPr>
              <a:t> 21(8) </a:t>
            </a:r>
            <a:r>
              <a:rPr lang="el-GR" sz="1800" dirty="0" err="1" smtClean="0">
                <a:solidFill>
                  <a:srgbClr val="000000"/>
                </a:solidFill>
              </a:rPr>
              <a:t>Law</a:t>
            </a:r>
            <a:r>
              <a:rPr lang="el-GR" sz="1800" dirty="0" smtClean="0">
                <a:solidFill>
                  <a:srgbClr val="000000"/>
                </a:solidFill>
              </a:rPr>
              <a:t> 4251/2014 (</a:t>
            </a:r>
            <a:r>
              <a:rPr lang="el-GR" sz="1800" dirty="0" err="1" smtClean="0">
                <a:solidFill>
                  <a:srgbClr val="000000"/>
                </a:solidFill>
              </a:rPr>
              <a:t>Immigration</a:t>
            </a:r>
            <a:r>
              <a:rPr lang="el-GR" sz="1800" dirty="0" smtClean="0">
                <a:solidFill>
                  <a:srgbClr val="000000"/>
                </a:solidFill>
              </a:rPr>
              <a:t> </a:t>
            </a:r>
            <a:r>
              <a:rPr lang="el-GR" sz="1800" dirty="0" err="1" smtClean="0">
                <a:solidFill>
                  <a:srgbClr val="000000"/>
                </a:solidFill>
              </a:rPr>
              <a:t>Code</a:t>
            </a:r>
            <a:r>
              <a:rPr lang="el-GR" sz="1800" dirty="0" smtClean="0">
                <a:solidFill>
                  <a:srgbClr val="000000"/>
                </a:solidFill>
              </a:rPr>
              <a:t>), </a:t>
            </a:r>
            <a:r>
              <a:rPr lang="el-GR" sz="1800" dirty="0" err="1" smtClean="0">
                <a:solidFill>
                  <a:srgbClr val="000000"/>
                </a:solidFill>
              </a:rPr>
              <a:t>children</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t>
            </a:r>
            <a:r>
              <a:rPr lang="el-GR" sz="1800" dirty="0" err="1" smtClean="0">
                <a:solidFill>
                  <a:srgbClr val="000000"/>
                </a:solidFill>
              </a:rPr>
              <a:t>citizens</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 </a:t>
            </a:r>
            <a:r>
              <a:rPr lang="el-GR" sz="1800" dirty="0" err="1" smtClean="0">
                <a:solidFill>
                  <a:srgbClr val="000000"/>
                </a:solidFill>
              </a:rPr>
              <a:t>third</a:t>
            </a:r>
            <a:r>
              <a:rPr lang="el-GR" sz="1800" dirty="0" smtClean="0">
                <a:solidFill>
                  <a:srgbClr val="000000"/>
                </a:solidFill>
              </a:rPr>
              <a:t> </a:t>
            </a:r>
            <a:r>
              <a:rPr lang="el-GR" sz="1800" dirty="0" err="1" smtClean="0">
                <a:solidFill>
                  <a:srgbClr val="000000"/>
                </a:solidFill>
              </a:rPr>
              <a:t>country</a:t>
            </a:r>
            <a:r>
              <a:rPr lang="el-GR" sz="1800" dirty="0" smtClean="0">
                <a:solidFill>
                  <a:srgbClr val="000000"/>
                </a:solidFill>
              </a:rPr>
              <a:t> </a:t>
            </a:r>
            <a:r>
              <a:rPr lang="el-GR" sz="1800" dirty="0" err="1" smtClean="0">
                <a:solidFill>
                  <a:srgbClr val="000000"/>
                </a:solidFill>
              </a:rPr>
              <a:t>can</a:t>
            </a:r>
            <a:r>
              <a:rPr lang="el-GR" sz="1800" dirty="0" smtClean="0">
                <a:solidFill>
                  <a:srgbClr val="000000"/>
                </a:solidFill>
              </a:rPr>
              <a:t> </a:t>
            </a:r>
            <a:r>
              <a:rPr lang="el-GR" sz="1800" dirty="0" err="1" smtClean="0">
                <a:solidFill>
                  <a:srgbClr val="000000"/>
                </a:solidFill>
              </a:rPr>
              <a:t>enrol</a:t>
            </a:r>
            <a:r>
              <a:rPr lang="el-GR" sz="1800" dirty="0" smtClean="0">
                <a:solidFill>
                  <a:srgbClr val="000000"/>
                </a:solidFill>
              </a:rPr>
              <a:t> </a:t>
            </a:r>
            <a:r>
              <a:rPr lang="el-GR" sz="1800" dirty="0" err="1" smtClean="0">
                <a:solidFill>
                  <a:srgbClr val="000000"/>
                </a:solidFill>
              </a:rPr>
              <a:t>at</a:t>
            </a:r>
            <a:r>
              <a:rPr lang="el-GR" sz="1800" dirty="0" smtClean="0">
                <a:solidFill>
                  <a:srgbClr val="000000"/>
                </a:solidFill>
              </a:rPr>
              <a:t> </a:t>
            </a:r>
            <a:r>
              <a:rPr lang="el-GR" sz="1800" dirty="0" err="1" smtClean="0">
                <a:solidFill>
                  <a:srgbClr val="000000"/>
                </a:solidFill>
              </a:rPr>
              <a:t>public</a:t>
            </a:r>
            <a:r>
              <a:rPr lang="el-GR" sz="1800" dirty="0" smtClean="0">
                <a:solidFill>
                  <a:srgbClr val="000000"/>
                </a:solidFill>
              </a:rPr>
              <a:t> </a:t>
            </a:r>
            <a:r>
              <a:rPr lang="el-GR" sz="1800" dirty="0" err="1" smtClean="0">
                <a:solidFill>
                  <a:srgbClr val="000000"/>
                </a:solidFill>
              </a:rPr>
              <a:t>schools</a:t>
            </a:r>
            <a:r>
              <a:rPr lang="el-GR" sz="1800" dirty="0" smtClean="0">
                <a:solidFill>
                  <a:srgbClr val="000000"/>
                </a:solidFill>
              </a:rPr>
              <a:t> </a:t>
            </a:r>
            <a:r>
              <a:rPr lang="el-GR" sz="1800" dirty="0" err="1" smtClean="0">
                <a:solidFill>
                  <a:srgbClr val="000000"/>
                </a:solidFill>
              </a:rPr>
              <a:t>with</a:t>
            </a:r>
            <a:r>
              <a:rPr lang="el-GR" sz="1800" dirty="0" smtClean="0">
                <a:solidFill>
                  <a:srgbClr val="000000"/>
                </a:solidFill>
              </a:rPr>
              <a:t> </a:t>
            </a:r>
            <a:r>
              <a:rPr lang="el-GR" sz="1800" dirty="0" err="1" smtClean="0">
                <a:solidFill>
                  <a:srgbClr val="000000"/>
                </a:solidFill>
              </a:rPr>
              <a:t>incomplete</a:t>
            </a:r>
            <a:r>
              <a:rPr lang="el-GR" sz="1800" dirty="0" smtClean="0">
                <a:solidFill>
                  <a:srgbClr val="000000"/>
                </a:solidFill>
              </a:rPr>
              <a:t> </a:t>
            </a:r>
            <a:r>
              <a:rPr lang="el-GR" sz="1800" dirty="0" err="1" smtClean="0">
                <a:solidFill>
                  <a:srgbClr val="000000"/>
                </a:solidFill>
              </a:rPr>
              <a:t>documentation</a:t>
            </a:r>
            <a:r>
              <a:rPr lang="el-GR" sz="1800" dirty="0" smtClean="0">
                <a:solidFill>
                  <a:srgbClr val="000000"/>
                </a:solidFill>
              </a:rPr>
              <a:t> </a:t>
            </a:r>
            <a:r>
              <a:rPr lang="el-GR" sz="1800" dirty="0" err="1" smtClean="0">
                <a:solidFill>
                  <a:srgbClr val="000000"/>
                </a:solidFill>
              </a:rPr>
              <a:t>if</a:t>
            </a:r>
            <a:r>
              <a:rPr lang="el-GR" sz="1800" dirty="0" smtClean="0">
                <a:solidFill>
                  <a:srgbClr val="000000"/>
                </a:solidFill>
              </a:rPr>
              <a:t> </a:t>
            </a:r>
            <a:r>
              <a:rPr lang="el-GR" sz="1800" dirty="0" err="1" smtClean="0">
                <a:solidFill>
                  <a:srgbClr val="000000"/>
                </a:solidFill>
              </a:rPr>
              <a:t>they</a:t>
            </a:r>
            <a:r>
              <a:rPr lang="el-GR" sz="1800" dirty="0" smtClean="0">
                <a:solidFill>
                  <a:srgbClr val="000000"/>
                </a:solidFill>
              </a:rPr>
              <a:t> </a:t>
            </a:r>
            <a:r>
              <a:rPr lang="el-GR" sz="1800" dirty="0" err="1" smtClean="0">
                <a:solidFill>
                  <a:srgbClr val="000000"/>
                </a:solidFill>
              </a:rPr>
              <a:t>have</a:t>
            </a:r>
            <a:r>
              <a:rPr lang="el-GR" sz="1800" dirty="0" smtClean="0">
                <a:solidFill>
                  <a:srgbClr val="000000"/>
                </a:solidFill>
              </a:rPr>
              <a:t> </a:t>
            </a:r>
            <a:r>
              <a:rPr lang="el-GR" sz="1800" dirty="0" err="1" smtClean="0">
                <a:solidFill>
                  <a:srgbClr val="000000"/>
                </a:solidFill>
              </a:rPr>
              <a:t>filed</a:t>
            </a:r>
            <a:r>
              <a:rPr lang="el-GR" sz="1800" dirty="0" smtClean="0">
                <a:solidFill>
                  <a:srgbClr val="000000"/>
                </a:solidFill>
              </a:rPr>
              <a:t> </a:t>
            </a:r>
            <a:r>
              <a:rPr lang="el-GR" sz="1800" dirty="0" err="1" smtClean="0">
                <a:solidFill>
                  <a:srgbClr val="000000"/>
                </a:solidFill>
              </a:rPr>
              <a:t>an</a:t>
            </a:r>
            <a:r>
              <a:rPr lang="el-GR" sz="1800" dirty="0" smtClean="0">
                <a:solidFill>
                  <a:srgbClr val="000000"/>
                </a:solidFill>
              </a:rPr>
              <a:t> </a:t>
            </a:r>
            <a:r>
              <a:rPr lang="el-GR" sz="1800" dirty="0" err="1" smtClean="0">
                <a:solidFill>
                  <a:srgbClr val="000000"/>
                </a:solidFill>
              </a:rPr>
              <a:t>asylum</a:t>
            </a:r>
            <a:r>
              <a:rPr lang="el-GR" sz="1800" dirty="0" smtClean="0">
                <a:solidFill>
                  <a:srgbClr val="000000"/>
                </a:solidFill>
              </a:rPr>
              <a:t> </a:t>
            </a:r>
            <a:r>
              <a:rPr lang="el-GR" sz="1800" dirty="0" err="1" smtClean="0">
                <a:solidFill>
                  <a:srgbClr val="000000"/>
                </a:solidFill>
              </a:rPr>
              <a:t>claim</a:t>
            </a:r>
            <a:r>
              <a:rPr lang="fr-FR" sz="1800" dirty="0" smtClean="0">
                <a:solidFill>
                  <a:srgbClr val="000000"/>
                </a:solidFill>
              </a:rPr>
              <a:t>.</a:t>
            </a:r>
            <a:r>
              <a:rPr lang="el-GR" sz="1800" dirty="0" smtClean="0">
                <a:solidFill>
                  <a:srgbClr val="000000"/>
                </a:solidFill>
              </a:rPr>
              <a:t> </a:t>
            </a:r>
            <a:endParaRPr lang="fr-FR" sz="1800" dirty="0" smtClean="0">
              <a:solidFill>
                <a:srgbClr val="000000"/>
              </a:solidFill>
            </a:endParaRPr>
          </a:p>
          <a:p>
            <a:pPr eaLnBrk="1" hangingPunct="1">
              <a:buFont typeface="Arial" pitchFamily="34" charset="0"/>
              <a:buNone/>
            </a:pPr>
            <a:endParaRPr lang="en-US" sz="1800" dirty="0" smtClean="0"/>
          </a:p>
          <a:p>
            <a:pPr algn="just" eaLnBrk="1" hangingPunct="1"/>
            <a:r>
              <a:rPr lang="en-US" sz="1800" dirty="0" smtClean="0">
                <a:solidFill>
                  <a:srgbClr val="000000"/>
                </a:solidFill>
              </a:rPr>
              <a:t>According to art. 38 of Law 4415/2016: </a:t>
            </a:r>
            <a:r>
              <a:rPr lang="el-GR" sz="1800" dirty="0" err="1" smtClean="0">
                <a:solidFill>
                  <a:srgbClr val="000000"/>
                </a:solidFill>
              </a:rPr>
              <a:t>With</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decision</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Minister</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t>
            </a:r>
            <a:r>
              <a:rPr lang="el-GR" sz="1800" dirty="0" err="1" smtClean="0">
                <a:solidFill>
                  <a:srgbClr val="000000"/>
                </a:solidFill>
              </a:rPr>
              <a:t>Finance</a:t>
            </a:r>
            <a:r>
              <a:rPr lang="el-GR" sz="1800" dirty="0" smtClean="0">
                <a:solidFill>
                  <a:srgbClr val="000000"/>
                </a:solidFill>
              </a:rPr>
              <a:t> </a:t>
            </a:r>
            <a:r>
              <a:rPr lang="el-GR" sz="1800" dirty="0" err="1" smtClean="0">
                <a:solidFill>
                  <a:srgbClr val="000000"/>
                </a:solidFill>
              </a:rPr>
              <a:t>and</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Ministry</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t>
            </a:r>
            <a:r>
              <a:rPr lang="el-GR" sz="1800" dirty="0" err="1" smtClean="0">
                <a:solidFill>
                  <a:srgbClr val="000000"/>
                </a:solidFill>
              </a:rPr>
              <a:t>Education</a:t>
            </a:r>
            <a:r>
              <a:rPr lang="el-GR" sz="1800" dirty="0" smtClean="0">
                <a:solidFill>
                  <a:srgbClr val="000000"/>
                </a:solidFill>
              </a:rPr>
              <a:t>, </a:t>
            </a:r>
            <a:r>
              <a:rPr lang="el-GR" sz="1800" dirty="0" err="1" smtClean="0">
                <a:solidFill>
                  <a:srgbClr val="000000"/>
                </a:solidFill>
              </a:rPr>
              <a:t>Research</a:t>
            </a:r>
            <a:r>
              <a:rPr lang="el-GR" sz="1800" dirty="0" smtClean="0">
                <a:solidFill>
                  <a:srgbClr val="000000"/>
                </a:solidFill>
              </a:rPr>
              <a:t> </a:t>
            </a:r>
            <a:r>
              <a:rPr lang="el-GR" sz="1800" dirty="0" err="1" smtClean="0">
                <a:solidFill>
                  <a:srgbClr val="000000"/>
                </a:solidFill>
              </a:rPr>
              <a:t>and</a:t>
            </a:r>
            <a:r>
              <a:rPr lang="el-GR" sz="1800" dirty="0" smtClean="0">
                <a:solidFill>
                  <a:srgbClr val="000000"/>
                </a:solidFill>
              </a:rPr>
              <a:t> </a:t>
            </a:r>
            <a:r>
              <a:rPr lang="el-GR" sz="1800" dirty="0" err="1" smtClean="0">
                <a:solidFill>
                  <a:srgbClr val="000000"/>
                </a:solidFill>
              </a:rPr>
              <a:t>Religious</a:t>
            </a:r>
            <a:r>
              <a:rPr lang="el-GR" sz="1800" dirty="0" smtClean="0">
                <a:solidFill>
                  <a:srgbClr val="000000"/>
                </a:solidFill>
              </a:rPr>
              <a:t> </a:t>
            </a:r>
            <a:r>
              <a:rPr lang="el-GR" sz="1800" dirty="0" err="1" smtClean="0">
                <a:solidFill>
                  <a:srgbClr val="000000"/>
                </a:solidFill>
              </a:rPr>
              <a:t>Affairs</a:t>
            </a:r>
            <a:r>
              <a:rPr lang="el-GR" sz="1800" dirty="0" smtClean="0">
                <a:solidFill>
                  <a:srgbClr val="000000"/>
                </a:solidFill>
              </a:rPr>
              <a:t>, </a:t>
            </a:r>
            <a:r>
              <a:rPr lang="el-GR" sz="1800" dirty="0" err="1" smtClean="0">
                <a:solidFill>
                  <a:srgbClr val="000000"/>
                </a:solidFill>
              </a:rPr>
              <a:t>reception</a:t>
            </a:r>
            <a:r>
              <a:rPr lang="el-GR" sz="1800" dirty="0" smtClean="0">
                <a:solidFill>
                  <a:srgbClr val="000000"/>
                </a:solidFill>
              </a:rPr>
              <a:t> </a:t>
            </a:r>
            <a:r>
              <a:rPr lang="el-GR" sz="1800" dirty="0" err="1" smtClean="0">
                <a:solidFill>
                  <a:srgbClr val="000000"/>
                </a:solidFill>
              </a:rPr>
              <a:t>structures</a:t>
            </a:r>
            <a:r>
              <a:rPr lang="el-GR" sz="1800" dirty="0" smtClean="0">
                <a:solidFill>
                  <a:srgbClr val="000000"/>
                </a:solidFill>
              </a:rPr>
              <a:t> </a:t>
            </a:r>
            <a:r>
              <a:rPr lang="el-GR" sz="1800" dirty="0" err="1" smtClean="0">
                <a:solidFill>
                  <a:srgbClr val="000000"/>
                </a:solidFill>
              </a:rPr>
              <a:t>for</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education</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t>
            </a:r>
            <a:r>
              <a:rPr lang="el-GR" sz="1800" dirty="0" err="1" smtClean="0">
                <a:solidFill>
                  <a:srgbClr val="000000"/>
                </a:solidFill>
              </a:rPr>
              <a:t>refugees</a:t>
            </a:r>
            <a:r>
              <a:rPr lang="el-GR" sz="1800" dirty="0" smtClean="0">
                <a:solidFill>
                  <a:srgbClr val="000000"/>
                </a:solidFill>
              </a:rPr>
              <a:t> </a:t>
            </a:r>
            <a:r>
              <a:rPr lang="el-GR" sz="1800" dirty="0" err="1" smtClean="0">
                <a:solidFill>
                  <a:srgbClr val="000000"/>
                </a:solidFill>
              </a:rPr>
              <a:t>are</a:t>
            </a:r>
            <a:r>
              <a:rPr lang="el-GR" sz="1800" dirty="0" smtClean="0">
                <a:solidFill>
                  <a:srgbClr val="000000"/>
                </a:solidFill>
              </a:rPr>
              <a:t> </a:t>
            </a:r>
            <a:r>
              <a:rPr lang="el-GR" sz="1800" dirty="0" err="1" smtClean="0">
                <a:solidFill>
                  <a:srgbClr val="000000"/>
                </a:solidFill>
              </a:rPr>
              <a:t>established</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organization</a:t>
            </a:r>
            <a:r>
              <a:rPr lang="el-GR" sz="1800" dirty="0" smtClean="0">
                <a:solidFill>
                  <a:srgbClr val="000000"/>
                </a:solidFill>
              </a:rPr>
              <a:t>, </a:t>
            </a:r>
            <a:r>
              <a:rPr lang="el-GR" sz="1800" dirty="0" err="1" smtClean="0">
                <a:solidFill>
                  <a:srgbClr val="000000"/>
                </a:solidFill>
              </a:rPr>
              <a:t>operation</a:t>
            </a:r>
            <a:r>
              <a:rPr lang="el-GR" sz="1800" dirty="0" smtClean="0">
                <a:solidFill>
                  <a:srgbClr val="000000"/>
                </a:solidFill>
              </a:rPr>
              <a:t>, </a:t>
            </a:r>
            <a:r>
              <a:rPr lang="el-GR" sz="1800" dirty="0" err="1" smtClean="0">
                <a:solidFill>
                  <a:srgbClr val="000000"/>
                </a:solidFill>
              </a:rPr>
              <a:t>coordination</a:t>
            </a:r>
            <a:r>
              <a:rPr lang="el-GR" sz="1800" dirty="0" smtClean="0">
                <a:solidFill>
                  <a:srgbClr val="000000"/>
                </a:solidFill>
              </a:rPr>
              <a:t> </a:t>
            </a:r>
            <a:r>
              <a:rPr lang="el-GR" sz="1800" dirty="0" err="1" smtClean="0">
                <a:solidFill>
                  <a:srgbClr val="000000"/>
                </a:solidFill>
              </a:rPr>
              <a:t>and</a:t>
            </a:r>
            <a:r>
              <a:rPr lang="el-GR" sz="1800" dirty="0" smtClean="0">
                <a:solidFill>
                  <a:srgbClr val="000000"/>
                </a:solidFill>
              </a:rPr>
              <a:t> </a:t>
            </a:r>
            <a:r>
              <a:rPr lang="el-GR" sz="1800" dirty="0" err="1" smtClean="0">
                <a:solidFill>
                  <a:srgbClr val="000000"/>
                </a:solidFill>
              </a:rPr>
              <a:t>training</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above</a:t>
            </a:r>
            <a:r>
              <a:rPr lang="el-GR" sz="1800" dirty="0" smtClean="0">
                <a:solidFill>
                  <a:srgbClr val="000000"/>
                </a:solidFill>
              </a:rPr>
              <a:t> </a:t>
            </a:r>
            <a:r>
              <a:rPr lang="el-GR" sz="1800" dirty="0" err="1" smtClean="0">
                <a:solidFill>
                  <a:srgbClr val="000000"/>
                </a:solidFill>
              </a:rPr>
              <a:t>structures</a:t>
            </a:r>
            <a:r>
              <a:rPr lang="el-GR" sz="1800" dirty="0" smtClean="0">
                <a:solidFill>
                  <a:srgbClr val="000000"/>
                </a:solidFill>
              </a:rPr>
              <a:t>, </a:t>
            </a:r>
            <a:r>
              <a:rPr lang="el-GR" sz="1800" dirty="0" err="1" smtClean="0">
                <a:solidFill>
                  <a:srgbClr val="000000"/>
                </a:solidFill>
              </a:rPr>
              <a:t>as</a:t>
            </a:r>
            <a:r>
              <a:rPr lang="el-GR" sz="1800" dirty="0" smtClean="0">
                <a:solidFill>
                  <a:srgbClr val="000000"/>
                </a:solidFill>
              </a:rPr>
              <a:t> </a:t>
            </a:r>
            <a:r>
              <a:rPr lang="el-GR" sz="1800" dirty="0" err="1" smtClean="0">
                <a:solidFill>
                  <a:srgbClr val="000000"/>
                </a:solidFill>
              </a:rPr>
              <a:t>well</a:t>
            </a:r>
            <a:r>
              <a:rPr lang="el-GR" sz="1800" dirty="0" smtClean="0">
                <a:solidFill>
                  <a:srgbClr val="000000"/>
                </a:solidFill>
              </a:rPr>
              <a:t> </a:t>
            </a:r>
            <a:r>
              <a:rPr lang="el-GR" sz="1800" dirty="0" err="1" smtClean="0">
                <a:solidFill>
                  <a:srgbClr val="000000"/>
                </a:solidFill>
              </a:rPr>
              <a:t>as</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criteria</a:t>
            </a:r>
            <a:r>
              <a:rPr lang="el-GR" sz="1800" dirty="0" smtClean="0">
                <a:solidFill>
                  <a:srgbClr val="000000"/>
                </a:solidFill>
              </a:rPr>
              <a:t> </a:t>
            </a:r>
            <a:r>
              <a:rPr lang="el-GR" sz="1800" dirty="0" err="1" smtClean="0">
                <a:solidFill>
                  <a:srgbClr val="000000"/>
                </a:solidFill>
              </a:rPr>
              <a:t>and</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procedure</a:t>
            </a:r>
            <a:r>
              <a:rPr lang="el-GR" sz="1800" dirty="0" smtClean="0">
                <a:solidFill>
                  <a:srgbClr val="000000"/>
                </a:solidFill>
              </a:rPr>
              <a:t> </a:t>
            </a:r>
            <a:r>
              <a:rPr lang="el-GR" sz="1800" dirty="0" err="1" smtClean="0">
                <a:solidFill>
                  <a:srgbClr val="000000"/>
                </a:solidFill>
              </a:rPr>
              <a:t>for</a:t>
            </a:r>
            <a:r>
              <a:rPr lang="el-GR" sz="1800" dirty="0" smtClean="0">
                <a:solidFill>
                  <a:srgbClr val="000000"/>
                </a:solidFill>
              </a:rPr>
              <a:t> </a:t>
            </a:r>
            <a:r>
              <a:rPr lang="el-GR" sz="1800" dirty="0" err="1" smtClean="0">
                <a:solidFill>
                  <a:srgbClr val="000000"/>
                </a:solidFill>
              </a:rPr>
              <a:t>their</a:t>
            </a:r>
            <a:r>
              <a:rPr lang="el-GR" sz="1800" dirty="0" smtClean="0">
                <a:solidFill>
                  <a:srgbClr val="000000"/>
                </a:solidFill>
              </a:rPr>
              <a:t> </a:t>
            </a:r>
            <a:r>
              <a:rPr lang="el-GR" sz="1800" dirty="0" err="1" smtClean="0">
                <a:solidFill>
                  <a:srgbClr val="000000"/>
                </a:solidFill>
              </a:rPr>
              <a:t>staffing</a:t>
            </a:r>
            <a:r>
              <a:rPr lang="en-US" sz="1800" dirty="0" smtClean="0">
                <a:solidFill>
                  <a:srgbClr val="000000"/>
                </a:solidFill>
              </a:rPr>
              <a:t>, e.g. Ministerial Decision 563/2018 for the reception structures for the education of refugees for the school year 2017-2018. </a:t>
            </a:r>
            <a:endParaRPr lang="el-GR" sz="1800" dirty="0" smtClean="0">
              <a:solidFill>
                <a:srgbClr val="000000"/>
              </a:solidFill>
            </a:endParaRPr>
          </a:p>
          <a:p>
            <a:pPr eaLnBrk="1" hangingPunct="1"/>
            <a:endParaRPr lang="el-GR" sz="1600" dirty="0" smtClean="0"/>
          </a:p>
          <a:p>
            <a:pPr eaLnBrk="1" hangingPunct="1"/>
            <a:endParaRPr lang="en-US" sz="1200" dirty="0" smtClean="0"/>
          </a:p>
        </p:txBody>
      </p:sp>
      <p:pic>
        <p:nvPicPr>
          <p:cNvPr id="101378" name="3 - Εικόνα" descr="Εικόνα2.png"/>
          <p:cNvPicPr>
            <a:picLocks noChangeAspect="1"/>
          </p:cNvPicPr>
          <p:nvPr/>
        </p:nvPicPr>
        <p:blipFill>
          <a:blip r:embed="rId2"/>
          <a:srcRect/>
          <a:stretch>
            <a:fillRect/>
          </a:stretch>
        </p:blipFill>
        <p:spPr bwMode="auto">
          <a:xfrm>
            <a:off x="966788" y="6337300"/>
            <a:ext cx="6656387"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457200" y="274638"/>
            <a:ext cx="8229600" cy="893150"/>
          </a:xfrm>
        </p:spPr>
        <p:txBody>
          <a:bodyPr/>
          <a:lstStyle/>
          <a:p>
            <a:r>
              <a:rPr lang="en-US" sz="1600" b="1" dirty="0" smtClean="0">
                <a:solidFill>
                  <a:srgbClr val="9394BE"/>
                </a:solidFill>
              </a:rPr>
              <a:t/>
            </a:r>
            <a:br>
              <a:rPr lang="en-US" sz="1600" b="1" dirty="0" smtClean="0">
                <a:solidFill>
                  <a:srgbClr val="9394BE"/>
                </a:solidFill>
              </a:rPr>
            </a:br>
            <a:r>
              <a:rPr lang="en-US" sz="1600" b="1" dirty="0" smtClean="0">
                <a:solidFill>
                  <a:srgbClr val="9394BE"/>
                </a:solidFill>
              </a:rPr>
              <a:t/>
            </a:r>
            <a:br>
              <a:rPr lang="en-US" sz="1600" b="1" dirty="0" smtClean="0">
                <a:solidFill>
                  <a:srgbClr val="9394BE"/>
                </a:solidFill>
              </a:rPr>
            </a:br>
            <a:r>
              <a:rPr lang="en-US" sz="1600" b="1" dirty="0" smtClean="0">
                <a:solidFill>
                  <a:srgbClr val="9394BE"/>
                </a:solidFill>
              </a:rPr>
              <a:t/>
            </a:r>
            <a:br>
              <a:rPr lang="en-US" sz="1600" b="1" dirty="0" smtClean="0">
                <a:solidFill>
                  <a:srgbClr val="9394BE"/>
                </a:solidFill>
              </a:rPr>
            </a:br>
            <a:r>
              <a:rPr lang="en-US" sz="1600" b="1" dirty="0" smtClean="0">
                <a:solidFill>
                  <a:srgbClr val="9394BE"/>
                </a:solidFill>
              </a:rPr>
              <a:t/>
            </a:r>
            <a:br>
              <a:rPr lang="en-US" sz="1600" b="1" dirty="0" smtClean="0">
                <a:solidFill>
                  <a:srgbClr val="9394BE"/>
                </a:solidFill>
              </a:rPr>
            </a:br>
            <a:r>
              <a:rPr lang="en-US" sz="2400" b="1" dirty="0" smtClean="0">
                <a:solidFill>
                  <a:srgbClr val="000000"/>
                </a:solidFill>
              </a:rPr>
              <a:t>Articles 13 and 14 of Law 4540/2018</a:t>
            </a:r>
            <a:r>
              <a:rPr lang="en-US" sz="2400" dirty="0" smtClean="0">
                <a:solidFill>
                  <a:srgbClr val="000000"/>
                </a:solidFill>
              </a:rPr>
              <a:t/>
            </a:r>
            <a:br>
              <a:rPr lang="en-US" sz="2400" dirty="0" smtClean="0">
                <a:solidFill>
                  <a:srgbClr val="000000"/>
                </a:solidFill>
              </a:rPr>
            </a:br>
            <a:endParaRPr lang="en-US" sz="2400" dirty="0" smtClean="0">
              <a:solidFill>
                <a:srgbClr val="000000"/>
              </a:solidFill>
            </a:endParaRPr>
          </a:p>
        </p:txBody>
      </p:sp>
      <p:sp>
        <p:nvSpPr>
          <p:cNvPr id="3" name="Content Placeholder 2"/>
          <p:cNvSpPr>
            <a:spLocks noGrp="1"/>
          </p:cNvSpPr>
          <p:nvPr>
            <p:ph idx="1"/>
          </p:nvPr>
        </p:nvSpPr>
        <p:spPr>
          <a:xfrm>
            <a:off x="0" y="1366092"/>
            <a:ext cx="8439150" cy="5491908"/>
          </a:xfrm>
        </p:spPr>
        <p:txBody>
          <a:bodyPr/>
          <a:lstStyle/>
          <a:p>
            <a:pPr marL="228600" indent="-228600" algn="just">
              <a:buFont typeface="Arial" pitchFamily="34" charset="0"/>
              <a:buAutoNum type="arabicPeriod"/>
            </a:pPr>
            <a:r>
              <a:rPr lang="en-US" sz="1600" dirty="0" smtClean="0">
                <a:solidFill>
                  <a:srgbClr val="000000"/>
                </a:solidFill>
              </a:rPr>
              <a:t>Minor children of applicants and applicants who are minors have the right to access the education system under similar conditions as Greek citizens, as long as an expulsion measure against them or their parents is not actually enforced. Such education may be provided in accommodation centers. Registration will be facilitated in case the minor faces difficulties in submitting the required documents. The right to access the secondary education system shall not be withdrawn for the sole reason that the minor has reached the age of majority. </a:t>
            </a:r>
          </a:p>
          <a:p>
            <a:pPr marL="228600" indent="-228600" algn="just">
              <a:buFont typeface="Arial" pitchFamily="34" charset="0"/>
              <a:buNone/>
            </a:pPr>
            <a:r>
              <a:rPr lang="en-US" sz="1600" dirty="0" smtClean="0">
                <a:solidFill>
                  <a:srgbClr val="000000"/>
                </a:solidFill>
              </a:rPr>
              <a:t>2. Access to the education system shall not be postponed for more than three months from the date on which the application for international protection was lodged by or on behalf of the minor. </a:t>
            </a:r>
          </a:p>
          <a:p>
            <a:pPr marL="228600" indent="-228600" algn="just">
              <a:buFont typeface="Arial" pitchFamily="34" charset="0"/>
              <a:buNone/>
            </a:pPr>
            <a:r>
              <a:rPr lang="en-US" sz="1600" dirty="0" smtClean="0">
                <a:solidFill>
                  <a:srgbClr val="000000"/>
                </a:solidFill>
              </a:rPr>
              <a:t>3. Preparatory classes, including language classes, shall be provided to minors where it is necessary to facilitate their access to and participation in the education system. </a:t>
            </a:r>
          </a:p>
          <a:p>
            <a:pPr marL="228600" indent="-228600" algn="just">
              <a:buFont typeface="Arial" pitchFamily="34" charset="0"/>
              <a:buNone/>
            </a:pPr>
            <a:r>
              <a:rPr lang="en-US" sz="1600" dirty="0" smtClean="0">
                <a:solidFill>
                  <a:srgbClr val="000000"/>
                </a:solidFill>
              </a:rPr>
              <a:t>4. Where access to the education system is not possible due to the specific situation of the minor, the authorities concerned shall offer other educational arrangements in accordance with Greek law and practice. </a:t>
            </a:r>
          </a:p>
          <a:p>
            <a:pPr marL="228600" indent="-228600" algn="just">
              <a:buFont typeface="Arial" pitchFamily="34" charset="0"/>
              <a:buNone/>
            </a:pPr>
            <a:r>
              <a:rPr lang="en-US" sz="1600" dirty="0" smtClean="0">
                <a:solidFill>
                  <a:srgbClr val="000000"/>
                </a:solidFill>
              </a:rPr>
              <a:t>5. The special terms of par. 3 and 4, may be regulated by  joint decision of the Minister of </a:t>
            </a:r>
            <a:r>
              <a:rPr lang="en-US" sz="1600" dirty="0" err="1" smtClean="0">
                <a:solidFill>
                  <a:srgbClr val="000000"/>
                </a:solidFill>
              </a:rPr>
              <a:t>Labour</a:t>
            </a:r>
            <a:r>
              <a:rPr lang="en-US" sz="1600" dirty="0" smtClean="0">
                <a:solidFill>
                  <a:srgbClr val="000000"/>
                </a:solidFill>
              </a:rPr>
              <a:t>, Social Insurance and Social solidarity, the Minister of Immigration Policy and the Minister of Education, Research and Religious Affairs.  </a:t>
            </a:r>
          </a:p>
          <a:p>
            <a:pPr marL="228600" indent="-228600" algn="just">
              <a:buFont typeface="Arial" pitchFamily="34" charset="0"/>
              <a:buNone/>
            </a:pPr>
            <a:r>
              <a:rPr lang="en-US" sz="1600" b="1" dirty="0" smtClean="0">
                <a:solidFill>
                  <a:srgbClr val="000000"/>
                </a:solidFill>
              </a:rPr>
              <a:t>According to art. 14 of Law 4540/2018 </a:t>
            </a:r>
            <a:r>
              <a:rPr lang="el-GR" sz="1600" dirty="0" smtClean="0">
                <a:solidFill>
                  <a:srgbClr val="000000"/>
                </a:solidFill>
              </a:rPr>
              <a:t>Access </a:t>
            </a:r>
            <a:r>
              <a:rPr lang="el-GR" sz="1600" dirty="0" err="1" smtClean="0">
                <a:solidFill>
                  <a:srgbClr val="000000"/>
                </a:solidFill>
              </a:rPr>
              <a:t>to</a:t>
            </a:r>
            <a:r>
              <a:rPr lang="el-GR" sz="1600" dirty="0" smtClean="0">
                <a:solidFill>
                  <a:srgbClr val="000000"/>
                </a:solidFill>
              </a:rPr>
              <a:t> </a:t>
            </a:r>
            <a:r>
              <a:rPr lang="el-GR" sz="1600" dirty="0" err="1" smtClean="0">
                <a:solidFill>
                  <a:srgbClr val="000000"/>
                </a:solidFill>
              </a:rPr>
              <a:t>secondary</a:t>
            </a:r>
            <a:r>
              <a:rPr lang="el-GR" sz="1600" dirty="0" smtClean="0">
                <a:solidFill>
                  <a:srgbClr val="000000"/>
                </a:solidFill>
              </a:rPr>
              <a:t> </a:t>
            </a:r>
            <a:r>
              <a:rPr lang="el-GR" sz="1600" dirty="0" err="1" smtClean="0">
                <a:solidFill>
                  <a:srgbClr val="000000"/>
                </a:solidFill>
              </a:rPr>
              <a:t>education</a:t>
            </a:r>
            <a:r>
              <a:rPr lang="el-GR" sz="1600" dirty="0" smtClean="0">
                <a:solidFill>
                  <a:srgbClr val="000000"/>
                </a:solidFill>
              </a:rPr>
              <a:t> </a:t>
            </a:r>
            <a:r>
              <a:rPr lang="el-GR" sz="1600" dirty="0" err="1" smtClean="0">
                <a:solidFill>
                  <a:srgbClr val="000000"/>
                </a:solidFill>
              </a:rPr>
              <a:t>is</a:t>
            </a:r>
            <a:r>
              <a:rPr lang="el-GR" sz="1600" dirty="0" smtClean="0">
                <a:solidFill>
                  <a:srgbClr val="000000"/>
                </a:solidFill>
              </a:rPr>
              <a:t> </a:t>
            </a:r>
            <a:r>
              <a:rPr lang="el-GR" sz="1600" dirty="0" err="1" smtClean="0">
                <a:solidFill>
                  <a:srgbClr val="000000"/>
                </a:solidFill>
              </a:rPr>
              <a:t>not</a:t>
            </a:r>
            <a:r>
              <a:rPr lang="el-GR" sz="1600" dirty="0" smtClean="0">
                <a:solidFill>
                  <a:srgbClr val="000000"/>
                </a:solidFill>
              </a:rPr>
              <a:t> </a:t>
            </a:r>
            <a:r>
              <a:rPr lang="el-GR" sz="1600" dirty="0" err="1" smtClean="0">
                <a:solidFill>
                  <a:srgbClr val="000000"/>
                </a:solidFill>
              </a:rPr>
              <a:t>restricted</a:t>
            </a:r>
            <a:r>
              <a:rPr lang="el-GR" sz="1600" dirty="0" smtClean="0">
                <a:solidFill>
                  <a:srgbClr val="000000"/>
                </a:solidFill>
              </a:rPr>
              <a:t> </a:t>
            </a:r>
            <a:r>
              <a:rPr lang="el-GR" sz="1600" dirty="0" err="1" smtClean="0">
                <a:solidFill>
                  <a:srgbClr val="000000"/>
                </a:solidFill>
              </a:rPr>
              <a:t>to</a:t>
            </a:r>
            <a:r>
              <a:rPr lang="el-GR" sz="1600" dirty="0" smtClean="0">
                <a:solidFill>
                  <a:srgbClr val="000000"/>
                </a:solidFill>
              </a:rPr>
              <a:t> </a:t>
            </a:r>
            <a:r>
              <a:rPr lang="el-GR" sz="1600" dirty="0" err="1" smtClean="0">
                <a:solidFill>
                  <a:srgbClr val="000000"/>
                </a:solidFill>
              </a:rPr>
              <a:t>minors</a:t>
            </a:r>
            <a:r>
              <a:rPr lang="el-GR" sz="1600" dirty="0" smtClean="0">
                <a:solidFill>
                  <a:srgbClr val="000000"/>
                </a:solidFill>
              </a:rPr>
              <a:t>, </a:t>
            </a:r>
            <a:r>
              <a:rPr lang="el-GR" sz="1600" dirty="0" err="1" smtClean="0">
                <a:solidFill>
                  <a:srgbClr val="000000"/>
                </a:solidFill>
              </a:rPr>
              <a:t>but</a:t>
            </a:r>
            <a:r>
              <a:rPr lang="el-GR" sz="1600" dirty="0" smtClean="0">
                <a:solidFill>
                  <a:srgbClr val="000000"/>
                </a:solidFill>
              </a:rPr>
              <a:t> </a:t>
            </a:r>
            <a:r>
              <a:rPr lang="el-GR" sz="1600" dirty="0" err="1" smtClean="0">
                <a:solidFill>
                  <a:srgbClr val="000000"/>
                </a:solidFill>
              </a:rPr>
              <a:t>may</a:t>
            </a:r>
            <a:r>
              <a:rPr lang="el-GR" sz="1600" dirty="0" smtClean="0">
                <a:solidFill>
                  <a:srgbClr val="000000"/>
                </a:solidFill>
              </a:rPr>
              <a:t> </a:t>
            </a:r>
            <a:r>
              <a:rPr lang="el-GR" sz="1600" dirty="0" err="1" smtClean="0">
                <a:solidFill>
                  <a:srgbClr val="000000"/>
                </a:solidFill>
              </a:rPr>
              <a:t>also</a:t>
            </a:r>
            <a:r>
              <a:rPr lang="el-GR" sz="1600" dirty="0" smtClean="0">
                <a:solidFill>
                  <a:srgbClr val="000000"/>
                </a:solidFill>
              </a:rPr>
              <a:t> </a:t>
            </a:r>
            <a:r>
              <a:rPr lang="el-GR" sz="1600" dirty="0" err="1" smtClean="0">
                <a:solidFill>
                  <a:srgbClr val="000000"/>
                </a:solidFill>
              </a:rPr>
              <a:t>apply</a:t>
            </a:r>
            <a:r>
              <a:rPr lang="el-GR" sz="1600" dirty="0" smtClean="0">
                <a:solidFill>
                  <a:srgbClr val="000000"/>
                </a:solidFill>
              </a:rPr>
              <a:t> </a:t>
            </a:r>
            <a:r>
              <a:rPr lang="el-GR" sz="1600" dirty="0" err="1" smtClean="0">
                <a:solidFill>
                  <a:srgbClr val="000000"/>
                </a:solidFill>
              </a:rPr>
              <a:t>to</a:t>
            </a:r>
            <a:r>
              <a:rPr lang="el-GR" sz="1600" dirty="0" smtClean="0">
                <a:solidFill>
                  <a:srgbClr val="000000"/>
                </a:solidFill>
              </a:rPr>
              <a:t> </a:t>
            </a:r>
            <a:r>
              <a:rPr lang="el-GR" sz="1600" dirty="0" err="1" smtClean="0">
                <a:solidFill>
                  <a:srgbClr val="000000"/>
                </a:solidFill>
              </a:rPr>
              <a:t>adult</a:t>
            </a:r>
            <a:r>
              <a:rPr lang="el-GR" sz="1600" dirty="0" smtClean="0">
                <a:solidFill>
                  <a:srgbClr val="000000"/>
                </a:solidFill>
              </a:rPr>
              <a:t> </a:t>
            </a:r>
            <a:r>
              <a:rPr lang="el-GR" sz="1600" dirty="0" err="1" smtClean="0">
                <a:solidFill>
                  <a:srgbClr val="000000"/>
                </a:solidFill>
              </a:rPr>
              <a:t>applicants</a:t>
            </a:r>
            <a:r>
              <a:rPr lang="el-GR" sz="1600" dirty="0" smtClean="0">
                <a:solidFill>
                  <a:srgbClr val="000000"/>
                </a:solidFill>
              </a:rPr>
              <a:t> </a:t>
            </a:r>
            <a:r>
              <a:rPr lang="en-US" sz="1600" dirty="0" smtClean="0">
                <a:solidFill>
                  <a:srgbClr val="000000"/>
                </a:solidFill>
              </a:rPr>
              <a:t>p</a:t>
            </a:r>
            <a:r>
              <a:rPr lang="el-GR" sz="1600" dirty="0" err="1" smtClean="0">
                <a:solidFill>
                  <a:srgbClr val="000000"/>
                </a:solidFill>
              </a:rPr>
              <a:t>ovided</a:t>
            </a:r>
            <a:r>
              <a:rPr lang="el-GR" sz="1600" dirty="0" smtClean="0">
                <a:solidFill>
                  <a:srgbClr val="000000"/>
                </a:solidFill>
              </a:rPr>
              <a:t> </a:t>
            </a:r>
            <a:r>
              <a:rPr lang="el-GR" sz="1600" dirty="0" err="1" smtClean="0">
                <a:solidFill>
                  <a:srgbClr val="000000"/>
                </a:solidFill>
              </a:rPr>
              <a:t>they</a:t>
            </a:r>
            <a:r>
              <a:rPr lang="el-GR" sz="1600" dirty="0" smtClean="0">
                <a:solidFill>
                  <a:srgbClr val="000000"/>
                </a:solidFill>
              </a:rPr>
              <a:t> </a:t>
            </a:r>
            <a:r>
              <a:rPr lang="el-GR" sz="1600" dirty="0" err="1" smtClean="0">
                <a:solidFill>
                  <a:srgbClr val="000000"/>
                </a:solidFill>
              </a:rPr>
              <a:t>are</a:t>
            </a:r>
            <a:r>
              <a:rPr lang="el-GR" sz="1600" dirty="0" smtClean="0">
                <a:solidFill>
                  <a:srgbClr val="000000"/>
                </a:solidFill>
              </a:rPr>
              <a:t> </a:t>
            </a:r>
            <a:r>
              <a:rPr lang="el-GR" sz="1600" dirty="0" err="1" smtClean="0">
                <a:solidFill>
                  <a:srgbClr val="000000"/>
                </a:solidFill>
              </a:rPr>
              <a:t>legally</a:t>
            </a:r>
            <a:r>
              <a:rPr lang="el-GR" sz="1600" dirty="0" smtClean="0">
                <a:solidFill>
                  <a:srgbClr val="000000"/>
                </a:solidFill>
              </a:rPr>
              <a:t> </a:t>
            </a:r>
            <a:r>
              <a:rPr lang="el-GR" sz="1600" dirty="0" err="1" smtClean="0">
                <a:solidFill>
                  <a:srgbClr val="000000"/>
                </a:solidFill>
              </a:rPr>
              <a:t>resid</a:t>
            </a:r>
            <a:r>
              <a:rPr lang="en-US" sz="1600" dirty="0" err="1" smtClean="0">
                <a:solidFill>
                  <a:srgbClr val="000000"/>
                </a:solidFill>
              </a:rPr>
              <a:t>ing</a:t>
            </a:r>
            <a:r>
              <a:rPr lang="el-GR" sz="1600" dirty="0" smtClean="0">
                <a:solidFill>
                  <a:srgbClr val="000000"/>
                </a:solidFill>
              </a:rPr>
              <a:t> </a:t>
            </a:r>
            <a:r>
              <a:rPr lang="el-GR" sz="1600" dirty="0" err="1" smtClean="0">
                <a:solidFill>
                  <a:srgbClr val="000000"/>
                </a:solidFill>
              </a:rPr>
              <a:t>in</a:t>
            </a:r>
            <a:r>
              <a:rPr lang="el-GR" sz="1600" dirty="0" smtClean="0">
                <a:solidFill>
                  <a:srgbClr val="000000"/>
                </a:solidFill>
              </a:rPr>
              <a:t> </a:t>
            </a:r>
            <a:r>
              <a:rPr lang="el-GR" sz="1600" dirty="0" err="1" smtClean="0">
                <a:solidFill>
                  <a:srgbClr val="000000"/>
                </a:solidFill>
              </a:rPr>
              <a:t>the</a:t>
            </a:r>
            <a:r>
              <a:rPr lang="el-GR" sz="1600" dirty="0" smtClean="0">
                <a:solidFill>
                  <a:srgbClr val="000000"/>
                </a:solidFill>
              </a:rPr>
              <a:t> </a:t>
            </a:r>
            <a:r>
              <a:rPr lang="el-GR" sz="1600" dirty="0" err="1" smtClean="0">
                <a:solidFill>
                  <a:srgbClr val="000000"/>
                </a:solidFill>
              </a:rPr>
              <a:t>country</a:t>
            </a:r>
            <a:r>
              <a:rPr lang="el-GR" sz="1600" dirty="0" smtClean="0">
                <a:solidFill>
                  <a:srgbClr val="000000"/>
                </a:solidFill>
              </a:rPr>
              <a:t>.</a:t>
            </a:r>
          </a:p>
          <a:p>
            <a:pPr marL="228600" indent="-228600" algn="just"/>
            <a:endParaRPr lang="en-US" sz="1600" dirty="0" smtClean="0">
              <a:solidFill>
                <a:srgbClr val="9394BE"/>
              </a:solidFill>
            </a:endParaRPr>
          </a:p>
          <a:p>
            <a:pPr marL="228600" indent="-228600"/>
            <a:endParaRPr lang="en-US" sz="1600" dirty="0" smtClean="0"/>
          </a:p>
        </p:txBody>
      </p:sp>
      <p:pic>
        <p:nvPicPr>
          <p:cNvPr id="4" name="5 - Εικόνα" descr="Εικόνα2.png"/>
          <p:cNvPicPr>
            <a:picLocks noChangeAspect="1"/>
          </p:cNvPicPr>
          <p:nvPr/>
        </p:nvPicPr>
        <p:blipFill>
          <a:blip r:embed="rId3"/>
          <a:srcRect/>
          <a:stretch>
            <a:fillRect/>
          </a:stretch>
        </p:blipFill>
        <p:spPr bwMode="auto">
          <a:xfrm>
            <a:off x="946150" y="6402387"/>
            <a:ext cx="6656388" cy="2444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 TextBox"/>
          <p:cNvSpPr txBox="1">
            <a:spLocks noChangeArrowheads="1"/>
          </p:cNvSpPr>
          <p:nvPr/>
        </p:nvSpPr>
        <p:spPr bwMode="auto">
          <a:xfrm>
            <a:off x="1200150" y="385763"/>
            <a:ext cx="7077075" cy="5447645"/>
          </a:xfrm>
          <a:prstGeom prst="rect">
            <a:avLst/>
          </a:prstGeom>
          <a:noFill/>
          <a:ln w="9525">
            <a:noFill/>
            <a:miter lim="800000"/>
            <a:headEnd/>
            <a:tailEnd/>
          </a:ln>
        </p:spPr>
        <p:txBody>
          <a:bodyPr>
            <a:spAutoFit/>
          </a:bodyPr>
          <a:lstStyle/>
          <a:p>
            <a:r>
              <a:rPr lang="en-US" sz="1200" b="1" dirty="0"/>
              <a:t>Activity 3: Developing training modules on issues related to health care and legal services</a:t>
            </a:r>
          </a:p>
          <a:p>
            <a:endParaRPr lang="en-US" sz="1200" b="1" dirty="0"/>
          </a:p>
          <a:p>
            <a:r>
              <a:rPr lang="en-US" sz="1200" b="1" dirty="0"/>
              <a:t>PART I</a:t>
            </a:r>
            <a:r>
              <a:rPr lang="en-US" sz="1200" dirty="0"/>
              <a:t>. Access to health </a:t>
            </a:r>
          </a:p>
          <a:p>
            <a:pPr>
              <a:buFontTx/>
              <a:buAutoNum type="arabicPeriod"/>
            </a:pPr>
            <a:r>
              <a:rPr lang="en-US" sz="1200" dirty="0"/>
              <a:t>Specialized treatment for victims of torture </a:t>
            </a:r>
          </a:p>
          <a:p>
            <a:pPr>
              <a:buFontTx/>
              <a:buAutoNum type="arabicPeriod"/>
            </a:pPr>
            <a:r>
              <a:rPr lang="en-US" sz="1200" dirty="0"/>
              <a:t>Organizations providing specialized treatment for victims of torture  </a:t>
            </a:r>
          </a:p>
          <a:p>
            <a:endParaRPr lang="en-US" sz="1200" dirty="0"/>
          </a:p>
          <a:p>
            <a:r>
              <a:rPr lang="en-US" sz="1200" b="1" dirty="0"/>
              <a:t>PART II</a:t>
            </a:r>
            <a:r>
              <a:rPr lang="en-US" sz="1200" dirty="0"/>
              <a:t>. Pension for uninsured adults - Requirements &amp; Supporting Documents</a:t>
            </a:r>
          </a:p>
          <a:p>
            <a:pPr>
              <a:buFontTx/>
              <a:buAutoNum type="arabicPeriod"/>
            </a:pPr>
            <a:r>
              <a:rPr lang="en-US" sz="1200" dirty="0"/>
              <a:t>Documents</a:t>
            </a:r>
          </a:p>
          <a:p>
            <a:endParaRPr lang="en-US" sz="1200" dirty="0"/>
          </a:p>
          <a:p>
            <a:r>
              <a:rPr lang="en-US" sz="1200" b="1" dirty="0"/>
              <a:t>PART III</a:t>
            </a:r>
            <a:r>
              <a:rPr lang="en-US" sz="1200" dirty="0"/>
              <a:t>. Recognized refugees rights</a:t>
            </a:r>
          </a:p>
          <a:p>
            <a:r>
              <a:rPr lang="en-US" sz="1200" b="1" dirty="0"/>
              <a:t>A.     </a:t>
            </a:r>
            <a:r>
              <a:rPr lang="en-US" sz="1200" b="1" dirty="0" smtClean="0"/>
              <a:t>An indicative list </a:t>
            </a:r>
            <a:r>
              <a:rPr lang="en-US" sz="1200" b="1" dirty="0"/>
              <a:t>of Social Rights and Difficulties</a:t>
            </a:r>
          </a:p>
          <a:p>
            <a:r>
              <a:rPr lang="en-US" sz="1200" dirty="0" smtClean="0"/>
              <a:t>1.     List of reasons for the revocation of  refugee status</a:t>
            </a:r>
            <a:endParaRPr lang="en-US" sz="1200" dirty="0"/>
          </a:p>
          <a:p>
            <a:r>
              <a:rPr lang="en-US" sz="1200" b="1" dirty="0"/>
              <a:t>B.     Recognized refugees  - Rights and the difficulties </a:t>
            </a:r>
          </a:p>
          <a:p>
            <a:r>
              <a:rPr lang="en-US" sz="1200" dirty="0"/>
              <a:t>1.     About the benefits </a:t>
            </a:r>
          </a:p>
          <a:p>
            <a:r>
              <a:rPr lang="en-US" sz="1200" dirty="0"/>
              <a:t>2.     Other problems</a:t>
            </a:r>
          </a:p>
          <a:p>
            <a:pPr>
              <a:buFontTx/>
              <a:buAutoNum type="arabicPeriod" startAt="3"/>
            </a:pPr>
            <a:r>
              <a:rPr lang="en-US" sz="1200" dirty="0" smtClean="0"/>
              <a:t>     Access </a:t>
            </a:r>
            <a:r>
              <a:rPr lang="en-US" sz="1200" dirty="0"/>
              <a:t>to services</a:t>
            </a:r>
          </a:p>
          <a:p>
            <a:endParaRPr lang="en-US" sz="1200" dirty="0"/>
          </a:p>
          <a:p>
            <a:r>
              <a:rPr lang="en-US" sz="1200" b="1" dirty="0"/>
              <a:t>PART IV. </a:t>
            </a:r>
            <a:r>
              <a:rPr lang="en-US" sz="1200" dirty="0"/>
              <a:t>Benefits and allowances in Greece</a:t>
            </a:r>
          </a:p>
          <a:p>
            <a:pPr>
              <a:buFontTx/>
              <a:buAutoNum type="arabicPeriod"/>
            </a:pPr>
            <a:r>
              <a:rPr lang="en-US" sz="1200" dirty="0"/>
              <a:t>Benefits for persons with disability of 67% and above </a:t>
            </a:r>
          </a:p>
          <a:p>
            <a:pPr>
              <a:buFontTx/>
              <a:buAutoNum type="arabicPeriod"/>
            </a:pPr>
            <a:r>
              <a:rPr lang="en-US" sz="1200" dirty="0"/>
              <a:t>Allowance for unprotected </a:t>
            </a:r>
            <a:r>
              <a:rPr lang="en-US" sz="1200" dirty="0" smtClean="0"/>
              <a:t>children</a:t>
            </a:r>
          </a:p>
          <a:p>
            <a:endParaRPr lang="en-US" sz="1200" dirty="0" smtClean="0"/>
          </a:p>
          <a:p>
            <a:r>
              <a:rPr lang="en-US" sz="1200" b="1" dirty="0" smtClean="0"/>
              <a:t>APPENDIX I:</a:t>
            </a:r>
            <a:r>
              <a:rPr lang="en-US" sz="1200" dirty="0" smtClean="0"/>
              <a:t> Leading cases of the European Court of Human Rights</a:t>
            </a:r>
          </a:p>
          <a:p>
            <a:r>
              <a:rPr lang="en-US" sz="1200" b="1" dirty="0" smtClean="0"/>
              <a:t>APPENDIX II:</a:t>
            </a:r>
            <a:r>
              <a:rPr lang="en-US" sz="1200" dirty="0" smtClean="0"/>
              <a:t> Leading cases of the Court of Justice of the EU</a:t>
            </a:r>
          </a:p>
          <a:p>
            <a:r>
              <a:rPr lang="en-US" sz="1200" b="1" dirty="0" smtClean="0"/>
              <a:t>APPENDIX III: </a:t>
            </a:r>
            <a:r>
              <a:rPr lang="en-US" sz="1200" dirty="0" smtClean="0"/>
              <a:t>Selected International and EU Law Provisions</a:t>
            </a:r>
          </a:p>
          <a:p>
            <a:endParaRPr lang="en-US" sz="1200" dirty="0" smtClean="0"/>
          </a:p>
          <a:p>
            <a:r>
              <a:rPr lang="en-US" sz="1200" b="1" dirty="0" smtClean="0"/>
              <a:t>BIBLIOGRAPHY</a:t>
            </a:r>
          </a:p>
          <a:p>
            <a:endParaRPr lang="en-US" sz="1200" dirty="0" smtClean="0"/>
          </a:p>
          <a:p>
            <a:r>
              <a:rPr lang="en-US" sz="1200" b="1" dirty="0" smtClean="0"/>
              <a:t>USEFUL LINKS</a:t>
            </a:r>
            <a:endParaRPr lang="en-US" sz="1200" dirty="0"/>
          </a:p>
          <a:p>
            <a:endParaRPr lang="en-US" sz="1200" dirty="0"/>
          </a:p>
        </p:txBody>
      </p:sp>
      <p:pic>
        <p:nvPicPr>
          <p:cNvPr id="3"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2800" b="1" dirty="0" smtClean="0">
                <a:solidFill>
                  <a:srgbClr val="000000"/>
                </a:solidFill>
              </a:rPr>
              <a:t>8. Information (art. </a:t>
            </a:r>
            <a:r>
              <a:rPr lang="el-GR" sz="2800" b="1" dirty="0" smtClean="0">
                <a:solidFill>
                  <a:srgbClr val="000000"/>
                </a:solidFill>
              </a:rPr>
              <a:t>5 </a:t>
            </a:r>
            <a:r>
              <a:rPr lang="en-US" sz="2800" b="1" dirty="0" smtClean="0">
                <a:solidFill>
                  <a:srgbClr val="000000"/>
                </a:solidFill>
              </a:rPr>
              <a:t>of the Law 4540/2018)</a:t>
            </a:r>
            <a:r>
              <a:rPr lang="en-US" b="1" dirty="0" smtClean="0">
                <a:solidFill>
                  <a:srgbClr val="000000"/>
                </a:solidFill>
              </a:rPr>
              <a:t/>
            </a:r>
            <a:br>
              <a:rPr lang="en-US" b="1" dirty="0" smtClean="0">
                <a:solidFill>
                  <a:srgbClr val="000000"/>
                </a:solidFill>
              </a:rPr>
            </a:br>
            <a:endParaRPr lang="el-GR" dirty="0"/>
          </a:p>
        </p:txBody>
      </p:sp>
      <p:sp>
        <p:nvSpPr>
          <p:cNvPr id="3" name="2 - Θέση περιεχομένου"/>
          <p:cNvSpPr>
            <a:spLocks noGrp="1"/>
          </p:cNvSpPr>
          <p:nvPr>
            <p:ph idx="1"/>
          </p:nvPr>
        </p:nvSpPr>
        <p:spPr>
          <a:xfrm>
            <a:off x="-1" y="1417638"/>
            <a:ext cx="8394853" cy="5440362"/>
          </a:xfrm>
        </p:spPr>
        <p:txBody>
          <a:bodyPr/>
          <a:lstStyle/>
          <a:p>
            <a:pPr marL="0" indent="0" algn="just" eaLnBrk="1" hangingPunct="1">
              <a:lnSpc>
                <a:spcPct val="80000"/>
              </a:lnSpc>
              <a:buNone/>
            </a:pPr>
            <a:endParaRPr lang="en-US" sz="2800" b="1" dirty="0" smtClean="0">
              <a:solidFill>
                <a:srgbClr val="000000"/>
              </a:solidFill>
            </a:endParaRPr>
          </a:p>
          <a:p>
            <a:pPr marL="0" indent="0" algn="just" eaLnBrk="1" hangingPunct="1">
              <a:lnSpc>
                <a:spcPct val="80000"/>
              </a:lnSpc>
              <a:buFont typeface="Arial" pitchFamily="34" charset="0"/>
              <a:buAutoNum type="arabicPeriod"/>
            </a:pPr>
            <a:r>
              <a:rPr lang="en-US" sz="2400" dirty="0" smtClean="0">
                <a:solidFill>
                  <a:srgbClr val="000000"/>
                </a:solidFill>
              </a:rPr>
              <a:t>Applicants shall be informed within a reasonable time not exceeding 15 days after they have lodged their application for international protection, of at least any established benefits and of the obligations with which they must comply relating to reception conditions. Applicants are provided with information on organizations or groups of persons that provide specific legal assistance and organizations that might be able to help or inform them concerning the available reception conditions, including health care. </a:t>
            </a:r>
          </a:p>
          <a:p>
            <a:pPr marL="0" indent="0">
              <a:lnSpc>
                <a:spcPct val="80000"/>
              </a:lnSpc>
              <a:buNone/>
            </a:pPr>
            <a:endParaRPr lang="en-US" sz="2400" dirty="0" smtClean="0">
              <a:solidFill>
                <a:srgbClr val="000000"/>
              </a:solidFill>
            </a:endParaRPr>
          </a:p>
          <a:p>
            <a:pPr marL="0" indent="0">
              <a:lnSpc>
                <a:spcPct val="80000"/>
              </a:lnSpc>
              <a:buNone/>
            </a:pPr>
            <a:r>
              <a:rPr lang="en-US" sz="2400" dirty="0" smtClean="0">
                <a:solidFill>
                  <a:srgbClr val="000000"/>
                </a:solidFill>
              </a:rPr>
              <a:t>2. Applicants are provided with the information in writing and, in a language that the applicant understands or is reasonably supposed to understand. Where appropriate, this information may also be supplied orally. </a:t>
            </a:r>
          </a:p>
          <a:p>
            <a:endParaRPr lang="el-GR" sz="2400" dirty="0"/>
          </a:p>
        </p:txBody>
      </p:sp>
      <p:pic>
        <p:nvPicPr>
          <p:cNvPr id="4" name="5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2800" b="1" dirty="0" smtClean="0">
                <a:solidFill>
                  <a:srgbClr val="000000"/>
                </a:solidFill>
              </a:rPr>
              <a:t/>
            </a:r>
            <a:br>
              <a:rPr lang="en-US" sz="2800" b="1" dirty="0" smtClean="0">
                <a:solidFill>
                  <a:srgbClr val="000000"/>
                </a:solidFill>
              </a:rPr>
            </a:br>
            <a:r>
              <a:rPr lang="en-US" sz="2800" b="1" dirty="0" smtClean="0">
                <a:solidFill>
                  <a:srgbClr val="000000"/>
                </a:solidFill>
              </a:rPr>
              <a:t/>
            </a:r>
            <a:br>
              <a:rPr lang="en-US" sz="2800" b="1" dirty="0" smtClean="0">
                <a:solidFill>
                  <a:srgbClr val="000000"/>
                </a:solidFill>
              </a:rPr>
            </a:br>
            <a:r>
              <a:rPr lang="en-US" sz="2800" b="1" dirty="0" smtClean="0">
                <a:solidFill>
                  <a:srgbClr val="000000"/>
                </a:solidFill>
              </a:rPr>
              <a:t>9. Documentation (art. </a:t>
            </a:r>
            <a:r>
              <a:rPr lang="el-GR" sz="2800" b="1" dirty="0" smtClean="0">
                <a:solidFill>
                  <a:srgbClr val="000000"/>
                </a:solidFill>
              </a:rPr>
              <a:t>6 </a:t>
            </a:r>
            <a:r>
              <a:rPr lang="en-US" sz="2800" b="1" dirty="0" smtClean="0">
                <a:solidFill>
                  <a:srgbClr val="000000"/>
                </a:solidFill>
              </a:rPr>
              <a:t>of the Law of 4540/2018)</a:t>
            </a:r>
            <a:r>
              <a:rPr lang="en-US" b="1" dirty="0" smtClean="0">
                <a:solidFill>
                  <a:srgbClr val="000000"/>
                </a:solidFill>
              </a:rPr>
              <a:t/>
            </a:r>
            <a:br>
              <a:rPr lang="en-US" b="1" dirty="0" smtClean="0">
                <a:solidFill>
                  <a:srgbClr val="000000"/>
                </a:solidFill>
              </a:rPr>
            </a:br>
            <a:endParaRPr lang="el-GR" dirty="0"/>
          </a:p>
        </p:txBody>
      </p:sp>
      <p:sp>
        <p:nvSpPr>
          <p:cNvPr id="3" name="2 - Θέση περιεχομένου"/>
          <p:cNvSpPr>
            <a:spLocks noGrp="1"/>
          </p:cNvSpPr>
          <p:nvPr>
            <p:ph idx="1"/>
          </p:nvPr>
        </p:nvSpPr>
        <p:spPr>
          <a:xfrm>
            <a:off x="0" y="1600200"/>
            <a:ext cx="8416887" cy="5257800"/>
          </a:xfrm>
        </p:spPr>
        <p:txBody>
          <a:bodyPr/>
          <a:lstStyle/>
          <a:p>
            <a:pPr algn="just">
              <a:lnSpc>
                <a:spcPct val="80000"/>
              </a:lnSpc>
              <a:buNone/>
            </a:pPr>
            <a:endParaRPr lang="en-US" sz="1400" dirty="0" smtClean="0">
              <a:solidFill>
                <a:srgbClr val="000000"/>
              </a:solidFill>
            </a:endParaRPr>
          </a:p>
          <a:p>
            <a:pPr algn="just">
              <a:lnSpc>
                <a:spcPct val="80000"/>
              </a:lnSpc>
              <a:buBlip>
                <a:blip r:embed="rId2"/>
              </a:buBlip>
            </a:pPr>
            <a:r>
              <a:rPr lang="en-US" sz="2800" dirty="0" smtClean="0">
                <a:solidFill>
                  <a:srgbClr val="000000"/>
                </a:solidFill>
              </a:rPr>
              <a:t>The competent authorities must </a:t>
            </a:r>
            <a:r>
              <a:rPr lang="el-GR" sz="2800" dirty="0" err="1" smtClean="0">
                <a:solidFill>
                  <a:srgbClr val="000000"/>
                </a:solidFill>
              </a:rPr>
              <a:t>provide</a:t>
            </a:r>
            <a:r>
              <a:rPr lang="el-GR" sz="2800" dirty="0" smtClean="0">
                <a:solidFill>
                  <a:srgbClr val="000000"/>
                </a:solidFill>
              </a:rPr>
              <a:t> </a:t>
            </a:r>
            <a:r>
              <a:rPr lang="el-GR" sz="2800" dirty="0" err="1" smtClean="0">
                <a:solidFill>
                  <a:srgbClr val="000000"/>
                </a:solidFill>
              </a:rPr>
              <a:t>the</a:t>
            </a:r>
            <a:r>
              <a:rPr lang="el-GR" sz="2800" dirty="0" smtClean="0">
                <a:solidFill>
                  <a:srgbClr val="000000"/>
                </a:solidFill>
              </a:rPr>
              <a:t> </a:t>
            </a:r>
            <a:r>
              <a:rPr lang="el-GR" sz="2800" dirty="0" err="1" smtClean="0">
                <a:solidFill>
                  <a:srgbClr val="000000"/>
                </a:solidFill>
              </a:rPr>
              <a:t>applicant</a:t>
            </a:r>
            <a:r>
              <a:rPr lang="el-GR" sz="2800" dirty="0" smtClean="0">
                <a:solidFill>
                  <a:srgbClr val="000000"/>
                </a:solidFill>
              </a:rPr>
              <a:t>, </a:t>
            </a:r>
            <a:r>
              <a:rPr lang="el-GR" sz="2800" dirty="0" err="1" smtClean="0">
                <a:solidFill>
                  <a:srgbClr val="000000"/>
                </a:solidFill>
              </a:rPr>
              <a:t>free</a:t>
            </a:r>
            <a:r>
              <a:rPr lang="el-GR" sz="2800" dirty="0" smtClean="0">
                <a:solidFill>
                  <a:srgbClr val="000000"/>
                </a:solidFill>
              </a:rPr>
              <a:t> </a:t>
            </a:r>
            <a:r>
              <a:rPr lang="el-GR" sz="2800" dirty="0" err="1" smtClean="0">
                <a:solidFill>
                  <a:srgbClr val="000000"/>
                </a:solidFill>
              </a:rPr>
              <a:t>of</a:t>
            </a:r>
            <a:r>
              <a:rPr lang="el-GR" sz="2800" dirty="0" smtClean="0">
                <a:solidFill>
                  <a:srgbClr val="000000"/>
                </a:solidFill>
              </a:rPr>
              <a:t> </a:t>
            </a:r>
            <a:r>
              <a:rPr lang="el-GR" sz="2800" dirty="0" err="1" smtClean="0">
                <a:solidFill>
                  <a:srgbClr val="000000"/>
                </a:solidFill>
              </a:rPr>
              <a:t>charge</a:t>
            </a:r>
            <a:r>
              <a:rPr lang="el-GR" sz="2800" dirty="0" smtClean="0">
                <a:solidFill>
                  <a:srgbClr val="000000"/>
                </a:solidFill>
              </a:rPr>
              <a:t>, </a:t>
            </a:r>
            <a:r>
              <a:rPr lang="el-GR" sz="2800" dirty="0" err="1" smtClean="0">
                <a:solidFill>
                  <a:srgbClr val="000000"/>
                </a:solidFill>
              </a:rPr>
              <a:t>with</a:t>
            </a:r>
            <a:r>
              <a:rPr lang="el-GR" sz="2800" dirty="0" smtClean="0">
                <a:solidFill>
                  <a:srgbClr val="000000"/>
                </a:solidFill>
              </a:rPr>
              <a:t> a </a:t>
            </a:r>
            <a:r>
              <a:rPr lang="el-GR" sz="2800" dirty="0" err="1" smtClean="0">
                <a:solidFill>
                  <a:srgbClr val="000000"/>
                </a:solidFill>
              </a:rPr>
              <a:t>special</a:t>
            </a:r>
            <a:r>
              <a:rPr lang="el-GR" sz="2800" dirty="0" smtClean="0">
                <a:solidFill>
                  <a:srgbClr val="000000"/>
                </a:solidFill>
              </a:rPr>
              <a:t> </a:t>
            </a:r>
            <a:r>
              <a:rPr lang="el-GR" sz="2800" dirty="0" err="1" smtClean="0">
                <a:solidFill>
                  <a:srgbClr val="000000"/>
                </a:solidFill>
              </a:rPr>
              <a:t>identity</a:t>
            </a:r>
            <a:r>
              <a:rPr lang="el-GR" sz="2800" dirty="0" smtClean="0">
                <a:solidFill>
                  <a:srgbClr val="000000"/>
                </a:solidFill>
              </a:rPr>
              <a:t> </a:t>
            </a:r>
            <a:r>
              <a:rPr lang="el-GR" sz="2800" dirty="0" err="1" smtClean="0">
                <a:solidFill>
                  <a:srgbClr val="000000"/>
                </a:solidFill>
              </a:rPr>
              <a:t>card</a:t>
            </a:r>
            <a:r>
              <a:rPr lang="el-GR" sz="2800" dirty="0" smtClean="0">
                <a:solidFill>
                  <a:srgbClr val="000000"/>
                </a:solidFill>
              </a:rPr>
              <a:t> </a:t>
            </a:r>
            <a:r>
              <a:rPr lang="el-GR" sz="2800" dirty="0" err="1" smtClean="0">
                <a:solidFill>
                  <a:srgbClr val="000000"/>
                </a:solidFill>
              </a:rPr>
              <a:t>of</a:t>
            </a:r>
            <a:r>
              <a:rPr lang="el-GR" sz="2800" dirty="0" smtClean="0">
                <a:solidFill>
                  <a:srgbClr val="000000"/>
                </a:solidFill>
              </a:rPr>
              <a:t> a </a:t>
            </a:r>
            <a:r>
              <a:rPr lang="el-GR" sz="2800" dirty="0" err="1" smtClean="0">
                <a:solidFill>
                  <a:srgbClr val="000000"/>
                </a:solidFill>
              </a:rPr>
              <a:t>foreign</a:t>
            </a:r>
            <a:r>
              <a:rPr lang="el-GR" sz="2800" dirty="0" smtClean="0">
                <a:solidFill>
                  <a:srgbClr val="000000"/>
                </a:solidFill>
              </a:rPr>
              <a:t> </a:t>
            </a:r>
            <a:r>
              <a:rPr lang="el-GR" sz="2800" dirty="0" err="1" smtClean="0">
                <a:solidFill>
                  <a:srgbClr val="000000"/>
                </a:solidFill>
              </a:rPr>
              <a:t>national</a:t>
            </a:r>
            <a:r>
              <a:rPr lang="el-GR" sz="2800" dirty="0" smtClean="0">
                <a:solidFill>
                  <a:srgbClr val="000000"/>
                </a:solidFill>
              </a:rPr>
              <a:t> </a:t>
            </a:r>
            <a:r>
              <a:rPr lang="el-GR" sz="2800" dirty="0" err="1" smtClean="0">
                <a:solidFill>
                  <a:srgbClr val="000000"/>
                </a:solidFill>
              </a:rPr>
              <a:t>who</a:t>
            </a:r>
            <a:r>
              <a:rPr lang="el-GR" sz="2800" dirty="0" smtClean="0">
                <a:solidFill>
                  <a:srgbClr val="000000"/>
                </a:solidFill>
              </a:rPr>
              <a:t> </a:t>
            </a:r>
            <a:r>
              <a:rPr lang="el-GR" sz="2800" dirty="0" err="1" smtClean="0">
                <a:solidFill>
                  <a:srgbClr val="000000"/>
                </a:solidFill>
              </a:rPr>
              <a:t>applied</a:t>
            </a:r>
            <a:r>
              <a:rPr lang="el-GR" sz="2800" dirty="0" smtClean="0">
                <a:solidFill>
                  <a:srgbClr val="000000"/>
                </a:solidFill>
              </a:rPr>
              <a:t> </a:t>
            </a:r>
            <a:r>
              <a:rPr lang="el-GR" sz="2800" dirty="0" err="1" smtClean="0">
                <a:solidFill>
                  <a:srgbClr val="000000"/>
                </a:solidFill>
              </a:rPr>
              <a:t>for</a:t>
            </a:r>
            <a:r>
              <a:rPr lang="el-GR" sz="2800" dirty="0" smtClean="0">
                <a:solidFill>
                  <a:srgbClr val="000000"/>
                </a:solidFill>
              </a:rPr>
              <a:t> </a:t>
            </a:r>
            <a:r>
              <a:rPr lang="el-GR" sz="2800" dirty="0" err="1" smtClean="0">
                <a:solidFill>
                  <a:srgbClr val="000000"/>
                </a:solidFill>
              </a:rPr>
              <a:t>asylum</a:t>
            </a:r>
            <a:r>
              <a:rPr lang="en-US" sz="2800" dirty="0" smtClean="0">
                <a:solidFill>
                  <a:srgbClr val="000000"/>
                </a:solidFill>
              </a:rPr>
              <a:t>, according to Law 4375/2016.</a:t>
            </a:r>
            <a:endParaRPr lang="el-GR" sz="2800" dirty="0" smtClean="0">
              <a:solidFill>
                <a:srgbClr val="000000"/>
              </a:solidFill>
            </a:endParaRPr>
          </a:p>
          <a:p>
            <a:pPr algn="just">
              <a:lnSpc>
                <a:spcPct val="80000"/>
              </a:lnSpc>
              <a:buBlip>
                <a:blip r:embed="rId2"/>
              </a:buBlip>
            </a:pPr>
            <a:r>
              <a:rPr lang="el-GR" sz="2800" dirty="0" err="1" smtClean="0">
                <a:solidFill>
                  <a:srgbClr val="000000"/>
                </a:solidFill>
              </a:rPr>
              <a:t>Whenever</a:t>
            </a:r>
            <a:r>
              <a:rPr lang="el-GR" sz="2800" dirty="0" smtClean="0">
                <a:solidFill>
                  <a:srgbClr val="000000"/>
                </a:solidFill>
              </a:rPr>
              <a:t> </a:t>
            </a:r>
            <a:r>
              <a:rPr lang="el-GR" sz="2800" dirty="0" err="1" smtClean="0">
                <a:solidFill>
                  <a:srgbClr val="000000"/>
                </a:solidFill>
              </a:rPr>
              <a:t>serious</a:t>
            </a:r>
            <a:r>
              <a:rPr lang="el-GR" sz="2800" dirty="0" smtClean="0">
                <a:solidFill>
                  <a:srgbClr val="000000"/>
                </a:solidFill>
              </a:rPr>
              <a:t> </a:t>
            </a:r>
            <a:r>
              <a:rPr lang="el-GR" sz="2800" dirty="0" err="1" smtClean="0">
                <a:solidFill>
                  <a:srgbClr val="000000"/>
                </a:solidFill>
              </a:rPr>
              <a:t>humanitarian</a:t>
            </a:r>
            <a:r>
              <a:rPr lang="el-GR" sz="2800" dirty="0" smtClean="0">
                <a:solidFill>
                  <a:srgbClr val="000000"/>
                </a:solidFill>
              </a:rPr>
              <a:t> </a:t>
            </a:r>
            <a:r>
              <a:rPr lang="el-GR" sz="2800" dirty="0" err="1" smtClean="0">
                <a:solidFill>
                  <a:srgbClr val="000000"/>
                </a:solidFill>
              </a:rPr>
              <a:t>reasons</a:t>
            </a:r>
            <a:r>
              <a:rPr lang="el-GR" sz="2800" dirty="0" smtClean="0">
                <a:solidFill>
                  <a:srgbClr val="000000"/>
                </a:solidFill>
              </a:rPr>
              <a:t> </a:t>
            </a:r>
            <a:r>
              <a:rPr lang="el-GR" sz="2800" dirty="0" err="1" smtClean="0">
                <a:solidFill>
                  <a:srgbClr val="000000"/>
                </a:solidFill>
              </a:rPr>
              <a:t>arise</a:t>
            </a:r>
            <a:r>
              <a:rPr lang="el-GR" sz="2800" dirty="0" smtClean="0">
                <a:solidFill>
                  <a:srgbClr val="000000"/>
                </a:solidFill>
              </a:rPr>
              <a:t> </a:t>
            </a:r>
            <a:r>
              <a:rPr lang="el-GR" sz="2800" dirty="0" err="1" smtClean="0">
                <a:solidFill>
                  <a:srgbClr val="000000"/>
                </a:solidFill>
              </a:rPr>
              <a:t>that</a:t>
            </a:r>
            <a:r>
              <a:rPr lang="el-GR" sz="2800" dirty="0" smtClean="0">
                <a:solidFill>
                  <a:srgbClr val="000000"/>
                </a:solidFill>
              </a:rPr>
              <a:t> </a:t>
            </a:r>
            <a:r>
              <a:rPr lang="el-GR" sz="2800" dirty="0" err="1" smtClean="0">
                <a:solidFill>
                  <a:srgbClr val="000000"/>
                </a:solidFill>
              </a:rPr>
              <a:t>require</a:t>
            </a:r>
            <a:r>
              <a:rPr lang="el-GR" sz="2800" dirty="0" smtClean="0">
                <a:solidFill>
                  <a:srgbClr val="000000"/>
                </a:solidFill>
              </a:rPr>
              <a:t> </a:t>
            </a:r>
            <a:r>
              <a:rPr lang="el-GR" sz="2800" dirty="0" err="1" smtClean="0">
                <a:solidFill>
                  <a:srgbClr val="000000"/>
                </a:solidFill>
              </a:rPr>
              <a:t>the</a:t>
            </a:r>
            <a:r>
              <a:rPr lang="el-GR" sz="2800" dirty="0" smtClean="0">
                <a:solidFill>
                  <a:srgbClr val="000000"/>
                </a:solidFill>
              </a:rPr>
              <a:t> </a:t>
            </a:r>
            <a:r>
              <a:rPr lang="el-GR" sz="2800" dirty="0" err="1" smtClean="0">
                <a:solidFill>
                  <a:srgbClr val="000000"/>
                </a:solidFill>
              </a:rPr>
              <a:t>applicant</a:t>
            </a:r>
            <a:r>
              <a:rPr lang="el-GR" altLang="en-US" sz="2800" dirty="0" err="1" smtClean="0">
                <a:solidFill>
                  <a:srgbClr val="000000"/>
                </a:solidFill>
              </a:rPr>
              <a:t>’</a:t>
            </a:r>
            <a:r>
              <a:rPr lang="el-GR" sz="2800" dirty="0" err="1" smtClean="0">
                <a:solidFill>
                  <a:srgbClr val="000000"/>
                </a:solidFill>
              </a:rPr>
              <a:t>s</a:t>
            </a:r>
            <a:r>
              <a:rPr lang="el-GR" sz="2800" dirty="0" smtClean="0">
                <a:solidFill>
                  <a:srgbClr val="000000"/>
                </a:solidFill>
              </a:rPr>
              <a:t> </a:t>
            </a:r>
            <a:r>
              <a:rPr lang="el-GR" sz="2800" dirty="0" err="1" smtClean="0">
                <a:solidFill>
                  <a:srgbClr val="000000"/>
                </a:solidFill>
              </a:rPr>
              <a:t>presence</a:t>
            </a:r>
            <a:r>
              <a:rPr lang="el-GR" sz="2800" dirty="0" smtClean="0">
                <a:solidFill>
                  <a:srgbClr val="000000"/>
                </a:solidFill>
              </a:rPr>
              <a:t> </a:t>
            </a:r>
            <a:r>
              <a:rPr lang="el-GR" sz="2800" dirty="0" err="1" smtClean="0">
                <a:solidFill>
                  <a:srgbClr val="000000"/>
                </a:solidFill>
              </a:rPr>
              <a:t>in</a:t>
            </a:r>
            <a:r>
              <a:rPr lang="el-GR" sz="2800" dirty="0" smtClean="0">
                <a:solidFill>
                  <a:srgbClr val="000000"/>
                </a:solidFill>
              </a:rPr>
              <a:t> </a:t>
            </a:r>
            <a:r>
              <a:rPr lang="el-GR" sz="2800" dirty="0" err="1" smtClean="0">
                <a:solidFill>
                  <a:srgbClr val="000000"/>
                </a:solidFill>
              </a:rPr>
              <a:t>another</a:t>
            </a:r>
            <a:r>
              <a:rPr lang="el-GR" sz="2800" dirty="0" smtClean="0">
                <a:solidFill>
                  <a:srgbClr val="000000"/>
                </a:solidFill>
              </a:rPr>
              <a:t> </a:t>
            </a:r>
            <a:r>
              <a:rPr lang="en-US" sz="2800" dirty="0" err="1" smtClean="0">
                <a:solidFill>
                  <a:srgbClr val="000000"/>
                </a:solidFill>
              </a:rPr>
              <a:t>s</a:t>
            </a:r>
            <a:r>
              <a:rPr lang="el-GR" sz="2800" dirty="0" err="1" smtClean="0">
                <a:solidFill>
                  <a:srgbClr val="000000"/>
                </a:solidFill>
              </a:rPr>
              <a:t>tate</a:t>
            </a:r>
            <a:r>
              <a:rPr lang="el-GR" sz="2800" dirty="0" smtClean="0">
                <a:solidFill>
                  <a:srgbClr val="000000"/>
                </a:solidFill>
              </a:rPr>
              <a:t>, </a:t>
            </a:r>
            <a:r>
              <a:rPr lang="el-GR" sz="2800" dirty="0" err="1" smtClean="0">
                <a:solidFill>
                  <a:srgbClr val="000000"/>
                </a:solidFill>
              </a:rPr>
              <a:t>the</a:t>
            </a:r>
            <a:r>
              <a:rPr lang="el-GR" sz="2800" dirty="0" smtClean="0">
                <a:solidFill>
                  <a:srgbClr val="000000"/>
                </a:solidFill>
              </a:rPr>
              <a:t> </a:t>
            </a:r>
            <a:r>
              <a:rPr lang="el-GR" sz="2800" dirty="0" err="1" smtClean="0">
                <a:solidFill>
                  <a:srgbClr val="000000"/>
                </a:solidFill>
              </a:rPr>
              <a:t>Central</a:t>
            </a:r>
            <a:r>
              <a:rPr lang="el-GR" sz="2800" dirty="0" smtClean="0">
                <a:solidFill>
                  <a:srgbClr val="000000"/>
                </a:solidFill>
              </a:rPr>
              <a:t> </a:t>
            </a:r>
            <a:r>
              <a:rPr lang="el-GR" sz="2800" dirty="0" err="1" smtClean="0">
                <a:solidFill>
                  <a:srgbClr val="000000"/>
                </a:solidFill>
              </a:rPr>
              <a:t>Authority</a:t>
            </a:r>
            <a:r>
              <a:rPr lang="el-GR" sz="2800" dirty="0" smtClean="0">
                <a:solidFill>
                  <a:srgbClr val="000000"/>
                </a:solidFill>
              </a:rPr>
              <a:t> </a:t>
            </a:r>
            <a:r>
              <a:rPr lang="el-GR" sz="2800" dirty="0" err="1" smtClean="0">
                <a:solidFill>
                  <a:srgbClr val="000000"/>
                </a:solidFill>
              </a:rPr>
              <a:t>shall</a:t>
            </a:r>
            <a:r>
              <a:rPr lang="el-GR" sz="2800" dirty="0" smtClean="0">
                <a:solidFill>
                  <a:srgbClr val="000000"/>
                </a:solidFill>
              </a:rPr>
              <a:t> </a:t>
            </a:r>
            <a:r>
              <a:rPr lang="el-GR" sz="2800" dirty="0" err="1" smtClean="0">
                <a:solidFill>
                  <a:srgbClr val="000000"/>
                </a:solidFill>
              </a:rPr>
              <a:t>issue</a:t>
            </a:r>
            <a:r>
              <a:rPr lang="el-GR" sz="2800" dirty="0" smtClean="0">
                <a:solidFill>
                  <a:srgbClr val="000000"/>
                </a:solidFill>
              </a:rPr>
              <a:t> </a:t>
            </a:r>
            <a:r>
              <a:rPr lang="el-GR" sz="2800" dirty="0" err="1" smtClean="0">
                <a:solidFill>
                  <a:srgbClr val="000000"/>
                </a:solidFill>
              </a:rPr>
              <a:t>to</a:t>
            </a:r>
            <a:r>
              <a:rPr lang="el-GR" sz="2800" dirty="0" smtClean="0">
                <a:solidFill>
                  <a:srgbClr val="000000"/>
                </a:solidFill>
              </a:rPr>
              <a:t> </a:t>
            </a:r>
            <a:r>
              <a:rPr lang="el-GR" sz="2800" dirty="0" err="1" smtClean="0">
                <a:solidFill>
                  <a:srgbClr val="000000"/>
                </a:solidFill>
              </a:rPr>
              <a:t>the</a:t>
            </a:r>
            <a:r>
              <a:rPr lang="el-GR" sz="2800" dirty="0" smtClean="0">
                <a:solidFill>
                  <a:srgbClr val="000000"/>
                </a:solidFill>
              </a:rPr>
              <a:t> </a:t>
            </a:r>
            <a:r>
              <a:rPr lang="el-GR" sz="2800" dirty="0" err="1" smtClean="0">
                <a:solidFill>
                  <a:srgbClr val="000000"/>
                </a:solidFill>
              </a:rPr>
              <a:t>applicant</a:t>
            </a:r>
            <a:r>
              <a:rPr lang="el-GR" sz="2800" dirty="0" smtClean="0">
                <a:solidFill>
                  <a:srgbClr val="000000"/>
                </a:solidFill>
              </a:rPr>
              <a:t> a </a:t>
            </a:r>
            <a:r>
              <a:rPr lang="el-GR" sz="2800" dirty="0" err="1" smtClean="0">
                <a:solidFill>
                  <a:srgbClr val="000000"/>
                </a:solidFill>
              </a:rPr>
              <a:t>travel</a:t>
            </a:r>
            <a:r>
              <a:rPr lang="fr-FR" sz="2800" dirty="0" smtClean="0">
                <a:solidFill>
                  <a:srgbClr val="000000"/>
                </a:solidFill>
              </a:rPr>
              <a:t> </a:t>
            </a:r>
            <a:r>
              <a:rPr lang="el-GR" sz="2800" dirty="0" err="1" smtClean="0">
                <a:solidFill>
                  <a:srgbClr val="000000"/>
                </a:solidFill>
              </a:rPr>
              <a:t>document</a:t>
            </a:r>
            <a:r>
              <a:rPr lang="el-GR" sz="2800" dirty="0" smtClean="0">
                <a:solidFill>
                  <a:srgbClr val="000000"/>
                </a:solidFill>
              </a:rPr>
              <a:t>, </a:t>
            </a:r>
            <a:r>
              <a:rPr lang="el-GR" sz="2800" dirty="0" err="1" smtClean="0">
                <a:solidFill>
                  <a:srgbClr val="000000"/>
                </a:solidFill>
              </a:rPr>
              <a:t>following</a:t>
            </a:r>
            <a:r>
              <a:rPr lang="el-GR" sz="2800" dirty="0" smtClean="0">
                <a:solidFill>
                  <a:srgbClr val="000000"/>
                </a:solidFill>
              </a:rPr>
              <a:t> a </a:t>
            </a:r>
            <a:r>
              <a:rPr lang="el-GR" sz="2800" dirty="0" err="1" smtClean="0">
                <a:solidFill>
                  <a:srgbClr val="000000"/>
                </a:solidFill>
              </a:rPr>
              <a:t>request</a:t>
            </a:r>
            <a:r>
              <a:rPr lang="el-GR" sz="2800" dirty="0" smtClean="0">
                <a:solidFill>
                  <a:srgbClr val="000000"/>
                </a:solidFill>
              </a:rPr>
              <a:t> </a:t>
            </a:r>
            <a:r>
              <a:rPr lang="el-GR" sz="2800" dirty="0" err="1" smtClean="0">
                <a:solidFill>
                  <a:srgbClr val="000000"/>
                </a:solidFill>
              </a:rPr>
              <a:t>lodged</a:t>
            </a:r>
            <a:r>
              <a:rPr lang="el-GR" sz="2800" dirty="0" smtClean="0">
                <a:solidFill>
                  <a:srgbClr val="000000"/>
                </a:solidFill>
              </a:rPr>
              <a:t> </a:t>
            </a:r>
            <a:r>
              <a:rPr lang="el-GR" sz="2800" dirty="0" err="1" smtClean="0">
                <a:solidFill>
                  <a:srgbClr val="000000"/>
                </a:solidFill>
              </a:rPr>
              <a:t>by</a:t>
            </a:r>
            <a:r>
              <a:rPr lang="el-GR" sz="2800" dirty="0" smtClean="0">
                <a:solidFill>
                  <a:srgbClr val="000000"/>
                </a:solidFill>
              </a:rPr>
              <a:t> </a:t>
            </a:r>
            <a:r>
              <a:rPr lang="el-GR" sz="2800" dirty="0" err="1" smtClean="0">
                <a:solidFill>
                  <a:srgbClr val="000000"/>
                </a:solidFill>
              </a:rPr>
              <a:t>him</a:t>
            </a:r>
            <a:r>
              <a:rPr lang="el-GR" sz="2800" dirty="0" smtClean="0">
                <a:solidFill>
                  <a:srgbClr val="000000"/>
                </a:solidFill>
              </a:rPr>
              <a:t>/</a:t>
            </a:r>
            <a:r>
              <a:rPr lang="el-GR" sz="2800" dirty="0" err="1" smtClean="0">
                <a:solidFill>
                  <a:srgbClr val="000000"/>
                </a:solidFill>
              </a:rPr>
              <a:t>her</a:t>
            </a:r>
            <a:r>
              <a:rPr lang="el-GR" sz="2800" dirty="0" smtClean="0">
                <a:solidFill>
                  <a:srgbClr val="000000"/>
                </a:solidFill>
              </a:rPr>
              <a:t> </a:t>
            </a:r>
            <a:r>
              <a:rPr lang="el-GR" sz="2800" dirty="0" err="1" smtClean="0">
                <a:solidFill>
                  <a:srgbClr val="000000"/>
                </a:solidFill>
              </a:rPr>
              <a:t>before</a:t>
            </a:r>
            <a:r>
              <a:rPr lang="el-GR" sz="2800" dirty="0" smtClean="0">
                <a:solidFill>
                  <a:srgbClr val="000000"/>
                </a:solidFill>
              </a:rPr>
              <a:t> </a:t>
            </a:r>
            <a:r>
              <a:rPr lang="el-GR" sz="2800" dirty="0" err="1" smtClean="0">
                <a:solidFill>
                  <a:srgbClr val="000000"/>
                </a:solidFill>
              </a:rPr>
              <a:t>the</a:t>
            </a:r>
            <a:r>
              <a:rPr lang="el-GR" sz="2800" dirty="0" smtClean="0">
                <a:solidFill>
                  <a:srgbClr val="000000"/>
                </a:solidFill>
              </a:rPr>
              <a:t> </a:t>
            </a:r>
            <a:r>
              <a:rPr lang="el-GR" sz="2800" dirty="0" err="1" smtClean="0">
                <a:solidFill>
                  <a:srgbClr val="000000"/>
                </a:solidFill>
              </a:rPr>
              <a:t>competent</a:t>
            </a:r>
            <a:r>
              <a:rPr lang="el-GR" sz="2800" dirty="0" smtClean="0">
                <a:solidFill>
                  <a:srgbClr val="000000"/>
                </a:solidFill>
              </a:rPr>
              <a:t> </a:t>
            </a:r>
            <a:r>
              <a:rPr lang="el-GR" sz="2800" dirty="0" err="1" smtClean="0">
                <a:solidFill>
                  <a:srgbClr val="000000"/>
                </a:solidFill>
              </a:rPr>
              <a:t>authorities</a:t>
            </a:r>
            <a:r>
              <a:rPr lang="el-GR" sz="2800" dirty="0" smtClean="0">
                <a:solidFill>
                  <a:srgbClr val="000000"/>
                </a:solidFill>
              </a:rPr>
              <a:t> </a:t>
            </a:r>
            <a:r>
              <a:rPr lang="el-GR" sz="2800" dirty="0" err="1" smtClean="0">
                <a:solidFill>
                  <a:srgbClr val="000000"/>
                </a:solidFill>
              </a:rPr>
              <a:t>to</a:t>
            </a:r>
            <a:r>
              <a:rPr lang="fr-FR" sz="2800" dirty="0" smtClean="0">
                <a:solidFill>
                  <a:srgbClr val="000000"/>
                </a:solidFill>
              </a:rPr>
              <a:t> </a:t>
            </a:r>
            <a:r>
              <a:rPr lang="el-GR" sz="2800" dirty="0" err="1" smtClean="0">
                <a:solidFill>
                  <a:srgbClr val="000000"/>
                </a:solidFill>
              </a:rPr>
              <a:t>receive</a:t>
            </a:r>
            <a:r>
              <a:rPr lang="el-GR" sz="2800" dirty="0" smtClean="0">
                <a:solidFill>
                  <a:srgbClr val="000000"/>
                </a:solidFill>
              </a:rPr>
              <a:t> </a:t>
            </a:r>
            <a:r>
              <a:rPr lang="el-GR" sz="2800" dirty="0" err="1" smtClean="0">
                <a:solidFill>
                  <a:srgbClr val="000000"/>
                </a:solidFill>
              </a:rPr>
              <a:t>and</a:t>
            </a:r>
            <a:r>
              <a:rPr lang="el-GR" sz="2800" dirty="0" smtClean="0">
                <a:solidFill>
                  <a:srgbClr val="000000"/>
                </a:solidFill>
              </a:rPr>
              <a:t> </a:t>
            </a:r>
            <a:r>
              <a:rPr lang="el-GR" sz="2800" dirty="0" err="1" smtClean="0">
                <a:solidFill>
                  <a:srgbClr val="000000"/>
                </a:solidFill>
              </a:rPr>
              <a:t>examine</a:t>
            </a:r>
            <a:r>
              <a:rPr lang="el-GR" sz="2800" dirty="0" smtClean="0">
                <a:solidFill>
                  <a:srgbClr val="000000"/>
                </a:solidFill>
              </a:rPr>
              <a:t> </a:t>
            </a:r>
            <a:r>
              <a:rPr lang="el-GR" sz="2800" dirty="0" err="1" smtClean="0">
                <a:solidFill>
                  <a:srgbClr val="000000"/>
                </a:solidFill>
              </a:rPr>
              <a:t>the</a:t>
            </a:r>
            <a:r>
              <a:rPr lang="el-GR" sz="2800" dirty="0" smtClean="0">
                <a:solidFill>
                  <a:srgbClr val="000000"/>
                </a:solidFill>
              </a:rPr>
              <a:t> </a:t>
            </a:r>
            <a:r>
              <a:rPr lang="el-GR" sz="2800" dirty="0" err="1" smtClean="0">
                <a:solidFill>
                  <a:srgbClr val="000000"/>
                </a:solidFill>
              </a:rPr>
              <a:t>application</a:t>
            </a:r>
            <a:r>
              <a:rPr lang="en-US" sz="2800" dirty="0" smtClean="0">
                <a:solidFill>
                  <a:srgbClr val="000000"/>
                </a:solidFill>
              </a:rPr>
              <a:t> (according to art. 25 of the P.D. 141/2003)</a:t>
            </a:r>
            <a:r>
              <a:rPr lang="el-GR" sz="2800" dirty="0" smtClean="0">
                <a:solidFill>
                  <a:srgbClr val="000000"/>
                </a:solidFill>
              </a:rPr>
              <a:t>.</a:t>
            </a:r>
          </a:p>
          <a:p>
            <a:endParaRPr lang="el-GR" dirty="0"/>
          </a:p>
        </p:txBody>
      </p:sp>
      <p:pic>
        <p:nvPicPr>
          <p:cNvPr id="4" name="5 - Εικόνα" descr="Εικόνα2.png"/>
          <p:cNvPicPr>
            <a:picLocks noChangeAspect="1"/>
          </p:cNvPicPr>
          <p:nvPr/>
        </p:nvPicPr>
        <p:blipFill>
          <a:blip r:embed="rId3"/>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79400" y="419100"/>
            <a:ext cx="7897813" cy="5918200"/>
          </a:xfrm>
          <a:prstGeom prst="rect">
            <a:avLst/>
          </a:prstGeom>
        </p:spPr>
        <p:txBody>
          <a:bodyPr/>
          <a:lstStyle/>
          <a:p>
            <a:pPr algn="just">
              <a:spcBef>
                <a:spcPct val="20000"/>
              </a:spcBef>
              <a:buFont typeface="Arial" pitchFamily="34" charset="0"/>
              <a:buNone/>
            </a:pPr>
            <a:endParaRPr lang="en-US" sz="1600" b="1" dirty="0">
              <a:solidFill>
                <a:srgbClr val="452E1F"/>
              </a:solidFill>
            </a:endParaRPr>
          </a:p>
          <a:p>
            <a:pPr algn="ctr">
              <a:spcBef>
                <a:spcPct val="20000"/>
              </a:spcBef>
              <a:buFont typeface="Arial" pitchFamily="34" charset="0"/>
              <a:buNone/>
            </a:pPr>
            <a:r>
              <a:rPr lang="el-GR" sz="1600" b="1" dirty="0">
                <a:solidFill>
                  <a:srgbClr val="C991CB"/>
                </a:solidFill>
              </a:rPr>
              <a:t>     </a:t>
            </a:r>
            <a:r>
              <a:rPr lang="en-US" sz="2000" b="1" dirty="0">
                <a:solidFill>
                  <a:srgbClr val="000000"/>
                </a:solidFill>
              </a:rPr>
              <a:t>10. Residence and freedom of movement </a:t>
            </a:r>
            <a:endParaRPr lang="en-US" sz="2000" b="1" dirty="0" smtClean="0">
              <a:solidFill>
                <a:srgbClr val="000000"/>
              </a:solidFill>
            </a:endParaRPr>
          </a:p>
          <a:p>
            <a:pPr algn="ctr">
              <a:spcBef>
                <a:spcPct val="20000"/>
              </a:spcBef>
              <a:buFont typeface="Arial" pitchFamily="34" charset="0"/>
              <a:buNone/>
            </a:pPr>
            <a:r>
              <a:rPr lang="en-US" sz="2000" b="1" dirty="0" smtClean="0">
                <a:solidFill>
                  <a:srgbClr val="000000"/>
                </a:solidFill>
              </a:rPr>
              <a:t>(</a:t>
            </a:r>
            <a:r>
              <a:rPr lang="en-US" sz="2000" b="1" dirty="0">
                <a:solidFill>
                  <a:srgbClr val="000000"/>
                </a:solidFill>
              </a:rPr>
              <a:t>art. 7 of the Law of 4540/2018)</a:t>
            </a:r>
          </a:p>
          <a:p>
            <a:pPr algn="just">
              <a:spcBef>
                <a:spcPct val="20000"/>
              </a:spcBef>
              <a:buFont typeface="Arial" pitchFamily="34" charset="0"/>
              <a:buNone/>
            </a:pPr>
            <a:endParaRPr lang="en-US" sz="1600" dirty="0">
              <a:solidFill>
                <a:srgbClr val="000000"/>
              </a:solidFill>
            </a:endParaRPr>
          </a:p>
          <a:p>
            <a:pPr algn="just">
              <a:spcBef>
                <a:spcPct val="20000"/>
              </a:spcBef>
              <a:buFontTx/>
              <a:buBlip>
                <a:blip r:embed="rId2"/>
              </a:buBlip>
            </a:pPr>
            <a:r>
              <a:rPr lang="en-US" sz="1600" dirty="0" smtClean="0">
                <a:solidFill>
                  <a:srgbClr val="000000"/>
                </a:solidFill>
              </a:rPr>
              <a:t>the </a:t>
            </a:r>
            <a:r>
              <a:rPr lang="en-US" sz="1600" dirty="0">
                <a:solidFill>
                  <a:srgbClr val="000000"/>
                </a:solidFill>
              </a:rPr>
              <a:t>residence of the applicant may be decided by the authorities, for reasons of public interest, public order or, when necessary, for the swift processing and effective monitoring of his or her application for international protection. </a:t>
            </a:r>
          </a:p>
          <a:p>
            <a:pPr algn="just">
              <a:spcBef>
                <a:spcPct val="20000"/>
              </a:spcBef>
              <a:buFontTx/>
              <a:buBlip>
                <a:blip r:embed="rId2"/>
              </a:buBlip>
            </a:pPr>
            <a:r>
              <a:rPr lang="en-US" sz="1600" dirty="0">
                <a:solidFill>
                  <a:srgbClr val="000000"/>
                </a:solidFill>
              </a:rPr>
              <a:t>To the applicants subject to restriction of residence, the material reception conditions can be provided in the specific place which is determined by decision. In case of breach of the terms of the decision, the material reception conditions are withdrawn. </a:t>
            </a:r>
          </a:p>
          <a:p>
            <a:pPr algn="just">
              <a:spcBef>
                <a:spcPct val="20000"/>
              </a:spcBef>
              <a:buFontTx/>
              <a:buBlip>
                <a:blip r:embed="rId2"/>
              </a:buBlip>
            </a:pPr>
            <a:r>
              <a:rPr lang="en-US" sz="1600" dirty="0">
                <a:solidFill>
                  <a:srgbClr val="000000"/>
                </a:solidFill>
              </a:rPr>
              <a:t>applicants can be provided with  temporary permission to leave </a:t>
            </a:r>
            <a:r>
              <a:rPr lang="en-US" sz="1600" dirty="0" smtClean="0">
                <a:solidFill>
                  <a:srgbClr val="000000"/>
                </a:solidFill>
              </a:rPr>
              <a:t>their </a:t>
            </a:r>
            <a:r>
              <a:rPr lang="en-US" sz="1600" dirty="0">
                <a:solidFill>
                  <a:srgbClr val="000000"/>
                </a:solidFill>
              </a:rPr>
              <a:t>place of residence </a:t>
            </a:r>
            <a:r>
              <a:rPr lang="en-US" sz="1600" dirty="0" smtClean="0">
                <a:solidFill>
                  <a:srgbClr val="000000"/>
                </a:solidFill>
              </a:rPr>
              <a:t>and/or </a:t>
            </a:r>
            <a:r>
              <a:rPr lang="en-US" sz="1600" dirty="0">
                <a:solidFill>
                  <a:srgbClr val="000000"/>
                </a:solidFill>
              </a:rPr>
              <a:t>the assigned </a:t>
            </a:r>
            <a:r>
              <a:rPr lang="en-US" sz="1600" dirty="0" smtClean="0">
                <a:solidFill>
                  <a:srgbClr val="000000"/>
                </a:solidFill>
              </a:rPr>
              <a:t>area. Decisions </a:t>
            </a:r>
            <a:r>
              <a:rPr lang="en-US" sz="1600" dirty="0">
                <a:solidFill>
                  <a:srgbClr val="000000"/>
                </a:solidFill>
              </a:rPr>
              <a:t>shall be taken individually, objectively and impartially and reasons shall be given if they are negative. </a:t>
            </a:r>
          </a:p>
          <a:p>
            <a:pPr algn="just">
              <a:spcBef>
                <a:spcPct val="20000"/>
              </a:spcBef>
              <a:buFontTx/>
              <a:buBlip>
                <a:blip r:embed="rId2"/>
              </a:buBlip>
            </a:pPr>
            <a:r>
              <a:rPr lang="en-US" sz="1600" dirty="0">
                <a:solidFill>
                  <a:srgbClr val="000000"/>
                </a:solidFill>
              </a:rPr>
              <a:t>The applicant shall not require permission to keep appointments with authorities and courts if his or her appearance is necessary. </a:t>
            </a:r>
          </a:p>
          <a:p>
            <a:pPr algn="just">
              <a:spcBef>
                <a:spcPct val="20000"/>
              </a:spcBef>
              <a:buFontTx/>
              <a:buBlip>
                <a:blip r:embed="rId2"/>
              </a:buBlip>
            </a:pPr>
            <a:r>
              <a:rPr lang="en-US" sz="1600" dirty="0">
                <a:solidFill>
                  <a:srgbClr val="000000"/>
                </a:solidFill>
              </a:rPr>
              <a:t>applicants must inform the competent authorities of their current address and notify any change of address to such authorities as soon as possible. </a:t>
            </a:r>
          </a:p>
          <a:p>
            <a:pPr algn="just">
              <a:spcBef>
                <a:spcPct val="20000"/>
              </a:spcBef>
              <a:buFont typeface="Arial" pitchFamily="34" charset="0"/>
              <a:buBlip>
                <a:blip r:embed="rId2"/>
              </a:buBlip>
            </a:pPr>
            <a:r>
              <a:rPr lang="el-GR" sz="1600" dirty="0" err="1" smtClean="0">
                <a:solidFill>
                  <a:srgbClr val="000000"/>
                </a:solidFill>
              </a:rPr>
              <a:t>Applicants</a:t>
            </a:r>
            <a:r>
              <a:rPr lang="el-GR" sz="1600" dirty="0" smtClean="0">
                <a:solidFill>
                  <a:srgbClr val="000000"/>
                </a:solidFill>
              </a:rPr>
              <a:t> </a:t>
            </a:r>
            <a:r>
              <a:rPr lang="el-GR" sz="1600" dirty="0" err="1" smtClean="0">
                <a:solidFill>
                  <a:srgbClr val="000000"/>
                </a:solidFill>
              </a:rPr>
              <a:t>may</a:t>
            </a:r>
            <a:r>
              <a:rPr lang="el-GR" sz="1600" dirty="0" smtClean="0">
                <a:solidFill>
                  <a:srgbClr val="000000"/>
                </a:solidFill>
              </a:rPr>
              <a:t> </a:t>
            </a:r>
            <a:r>
              <a:rPr lang="el-GR" sz="1600" dirty="0" err="1" smtClean="0">
                <a:solidFill>
                  <a:srgbClr val="000000"/>
                </a:solidFill>
              </a:rPr>
              <a:t>move</a:t>
            </a:r>
            <a:r>
              <a:rPr lang="el-GR" sz="1600" dirty="0" smtClean="0">
                <a:solidFill>
                  <a:srgbClr val="000000"/>
                </a:solidFill>
              </a:rPr>
              <a:t> </a:t>
            </a:r>
            <a:r>
              <a:rPr lang="el-GR" sz="1600" dirty="0" err="1" smtClean="0">
                <a:solidFill>
                  <a:srgbClr val="000000"/>
                </a:solidFill>
              </a:rPr>
              <a:t>freely</a:t>
            </a:r>
            <a:r>
              <a:rPr lang="el-GR" sz="1600" dirty="0" smtClean="0">
                <a:solidFill>
                  <a:srgbClr val="000000"/>
                </a:solidFill>
              </a:rPr>
              <a:t> </a:t>
            </a:r>
            <a:r>
              <a:rPr lang="el-GR" sz="1600" dirty="0" err="1" smtClean="0">
                <a:solidFill>
                  <a:srgbClr val="000000"/>
                </a:solidFill>
              </a:rPr>
              <a:t>within</a:t>
            </a:r>
            <a:r>
              <a:rPr lang="el-GR" sz="1600" dirty="0" smtClean="0">
                <a:solidFill>
                  <a:srgbClr val="000000"/>
                </a:solidFill>
              </a:rPr>
              <a:t> </a:t>
            </a:r>
            <a:r>
              <a:rPr lang="el-GR" sz="1600" dirty="0" err="1" smtClean="0">
                <a:solidFill>
                  <a:srgbClr val="000000"/>
                </a:solidFill>
              </a:rPr>
              <a:t>the</a:t>
            </a:r>
            <a:r>
              <a:rPr lang="el-GR" sz="1600" dirty="0" smtClean="0">
                <a:solidFill>
                  <a:srgbClr val="000000"/>
                </a:solidFill>
              </a:rPr>
              <a:t> </a:t>
            </a:r>
            <a:r>
              <a:rPr lang="el-GR" sz="1600" dirty="0" err="1" smtClean="0">
                <a:solidFill>
                  <a:srgbClr val="000000"/>
                </a:solidFill>
              </a:rPr>
              <a:t>territory</a:t>
            </a:r>
            <a:r>
              <a:rPr lang="el-GR" sz="1600" dirty="0" smtClean="0">
                <a:solidFill>
                  <a:srgbClr val="000000"/>
                </a:solidFill>
              </a:rPr>
              <a:t> </a:t>
            </a:r>
            <a:r>
              <a:rPr lang="el-GR" sz="1600" dirty="0" err="1" smtClean="0">
                <a:solidFill>
                  <a:srgbClr val="000000"/>
                </a:solidFill>
              </a:rPr>
              <a:t>or</a:t>
            </a:r>
            <a:r>
              <a:rPr lang="el-GR" sz="1600" dirty="0" smtClean="0">
                <a:solidFill>
                  <a:srgbClr val="000000"/>
                </a:solidFill>
              </a:rPr>
              <a:t> </a:t>
            </a:r>
            <a:r>
              <a:rPr lang="el-GR" sz="1600" dirty="0" err="1" smtClean="0">
                <a:solidFill>
                  <a:srgbClr val="000000"/>
                </a:solidFill>
              </a:rPr>
              <a:t>within</a:t>
            </a:r>
            <a:r>
              <a:rPr lang="el-GR" sz="1600" dirty="0" smtClean="0">
                <a:solidFill>
                  <a:srgbClr val="000000"/>
                </a:solidFill>
              </a:rPr>
              <a:t> </a:t>
            </a:r>
            <a:r>
              <a:rPr lang="el-GR" sz="1600" dirty="0" err="1" smtClean="0">
                <a:solidFill>
                  <a:srgbClr val="000000"/>
                </a:solidFill>
              </a:rPr>
              <a:t>the</a:t>
            </a:r>
            <a:r>
              <a:rPr lang="el-GR" sz="1600" dirty="0" smtClean="0">
                <a:solidFill>
                  <a:srgbClr val="000000"/>
                </a:solidFill>
              </a:rPr>
              <a:t> </a:t>
            </a:r>
            <a:r>
              <a:rPr lang="el-GR" sz="1600" dirty="0" err="1" smtClean="0">
                <a:solidFill>
                  <a:srgbClr val="000000"/>
                </a:solidFill>
              </a:rPr>
              <a:t>area</a:t>
            </a:r>
            <a:r>
              <a:rPr lang="el-GR" sz="1600" dirty="0" smtClean="0">
                <a:solidFill>
                  <a:srgbClr val="000000"/>
                </a:solidFill>
              </a:rPr>
              <a:t> </a:t>
            </a:r>
            <a:r>
              <a:rPr lang="el-GR" sz="1600" dirty="0" err="1" smtClean="0">
                <a:solidFill>
                  <a:srgbClr val="000000"/>
                </a:solidFill>
              </a:rPr>
              <a:t>assigned</a:t>
            </a:r>
            <a:r>
              <a:rPr lang="el-GR" sz="1600" dirty="0" smtClean="0">
                <a:solidFill>
                  <a:srgbClr val="000000"/>
                </a:solidFill>
              </a:rPr>
              <a:t> </a:t>
            </a:r>
            <a:r>
              <a:rPr lang="el-GR" sz="1600" dirty="0" err="1" smtClean="0">
                <a:solidFill>
                  <a:srgbClr val="000000"/>
                </a:solidFill>
              </a:rPr>
              <a:t>to</a:t>
            </a:r>
            <a:r>
              <a:rPr lang="el-GR" sz="1600" dirty="0" smtClean="0">
                <a:solidFill>
                  <a:srgbClr val="000000"/>
                </a:solidFill>
              </a:rPr>
              <a:t> </a:t>
            </a:r>
            <a:r>
              <a:rPr lang="el-GR" sz="1600" dirty="0" err="1" smtClean="0">
                <a:solidFill>
                  <a:srgbClr val="000000"/>
                </a:solidFill>
              </a:rPr>
              <a:t>them</a:t>
            </a:r>
            <a:r>
              <a:rPr lang="el-GR" sz="1600" dirty="0" smtClean="0">
                <a:solidFill>
                  <a:srgbClr val="000000"/>
                </a:solidFill>
              </a:rPr>
              <a:t> </a:t>
            </a:r>
            <a:r>
              <a:rPr lang="el-GR" sz="1600" dirty="0" err="1" smtClean="0">
                <a:solidFill>
                  <a:srgbClr val="000000"/>
                </a:solidFill>
              </a:rPr>
              <a:t>and</a:t>
            </a:r>
            <a:r>
              <a:rPr lang="el-GR" sz="1600" dirty="0" smtClean="0">
                <a:solidFill>
                  <a:srgbClr val="000000"/>
                </a:solidFill>
              </a:rPr>
              <a:t> </a:t>
            </a:r>
            <a:r>
              <a:rPr lang="el-GR" sz="1600" dirty="0" err="1" smtClean="0">
                <a:solidFill>
                  <a:srgbClr val="000000"/>
                </a:solidFill>
              </a:rPr>
              <a:t>choose</a:t>
            </a:r>
            <a:r>
              <a:rPr lang="el-GR" sz="1600" dirty="0" smtClean="0">
                <a:solidFill>
                  <a:srgbClr val="000000"/>
                </a:solidFill>
              </a:rPr>
              <a:t> </a:t>
            </a:r>
            <a:r>
              <a:rPr lang="el-GR" sz="1600" dirty="0" err="1" smtClean="0">
                <a:solidFill>
                  <a:srgbClr val="000000"/>
                </a:solidFill>
              </a:rPr>
              <a:t>their</a:t>
            </a:r>
            <a:r>
              <a:rPr lang="el-GR" sz="1600" dirty="0" smtClean="0">
                <a:solidFill>
                  <a:srgbClr val="000000"/>
                </a:solidFill>
              </a:rPr>
              <a:t> </a:t>
            </a:r>
            <a:r>
              <a:rPr lang="el-GR" sz="1600" dirty="0" err="1" smtClean="0">
                <a:solidFill>
                  <a:srgbClr val="000000"/>
                </a:solidFill>
              </a:rPr>
              <a:t>place</a:t>
            </a:r>
            <a:r>
              <a:rPr lang="el-GR" sz="1600" dirty="0" smtClean="0">
                <a:solidFill>
                  <a:srgbClr val="000000"/>
                </a:solidFill>
              </a:rPr>
              <a:t> </a:t>
            </a:r>
            <a:r>
              <a:rPr lang="el-GR" sz="1600" dirty="0" err="1" smtClean="0">
                <a:solidFill>
                  <a:srgbClr val="000000"/>
                </a:solidFill>
              </a:rPr>
              <a:t>of</a:t>
            </a:r>
            <a:r>
              <a:rPr lang="el-GR" sz="1600" dirty="0" smtClean="0">
                <a:solidFill>
                  <a:srgbClr val="000000"/>
                </a:solidFill>
              </a:rPr>
              <a:t> </a:t>
            </a:r>
            <a:r>
              <a:rPr lang="el-GR" sz="1600" dirty="0" err="1" smtClean="0">
                <a:solidFill>
                  <a:srgbClr val="000000"/>
                </a:solidFill>
              </a:rPr>
              <a:t>residence</a:t>
            </a:r>
            <a:r>
              <a:rPr lang="el-GR" sz="1600" dirty="0" smtClean="0">
                <a:solidFill>
                  <a:srgbClr val="000000"/>
                </a:solidFill>
              </a:rPr>
              <a:t>. </a:t>
            </a:r>
            <a:r>
              <a:rPr lang="el-GR" sz="1600" dirty="0" err="1" smtClean="0">
                <a:solidFill>
                  <a:srgbClr val="000000"/>
                </a:solidFill>
              </a:rPr>
              <a:t>The</a:t>
            </a:r>
            <a:r>
              <a:rPr lang="el-GR" sz="1600" dirty="0" smtClean="0">
                <a:solidFill>
                  <a:srgbClr val="000000"/>
                </a:solidFill>
              </a:rPr>
              <a:t> </a:t>
            </a:r>
            <a:r>
              <a:rPr lang="el-GR" sz="1600" dirty="0" err="1" smtClean="0">
                <a:solidFill>
                  <a:srgbClr val="000000"/>
                </a:solidFill>
              </a:rPr>
              <a:t>assigned</a:t>
            </a:r>
            <a:r>
              <a:rPr lang="el-GR" sz="1600" dirty="0" smtClean="0">
                <a:solidFill>
                  <a:srgbClr val="000000"/>
                </a:solidFill>
              </a:rPr>
              <a:t> </a:t>
            </a:r>
            <a:r>
              <a:rPr lang="el-GR" sz="1600" dirty="0" err="1" smtClean="0">
                <a:solidFill>
                  <a:srgbClr val="000000"/>
                </a:solidFill>
              </a:rPr>
              <a:t>area</a:t>
            </a:r>
            <a:r>
              <a:rPr lang="el-GR" sz="1600" dirty="0" smtClean="0">
                <a:solidFill>
                  <a:srgbClr val="000000"/>
                </a:solidFill>
              </a:rPr>
              <a:t> </a:t>
            </a:r>
            <a:r>
              <a:rPr lang="el-GR" sz="1600" dirty="0" err="1" smtClean="0">
                <a:solidFill>
                  <a:srgbClr val="000000"/>
                </a:solidFill>
              </a:rPr>
              <a:t>cannot</a:t>
            </a:r>
            <a:r>
              <a:rPr lang="el-GR" sz="1600" dirty="0" smtClean="0">
                <a:solidFill>
                  <a:srgbClr val="000000"/>
                </a:solidFill>
              </a:rPr>
              <a:t> </a:t>
            </a:r>
            <a:r>
              <a:rPr lang="el-GR" sz="1600" dirty="0" err="1" smtClean="0">
                <a:solidFill>
                  <a:srgbClr val="000000"/>
                </a:solidFill>
              </a:rPr>
              <a:t>affect</a:t>
            </a:r>
            <a:r>
              <a:rPr lang="el-GR" sz="1600" dirty="0" smtClean="0">
                <a:solidFill>
                  <a:srgbClr val="000000"/>
                </a:solidFill>
              </a:rPr>
              <a:t> </a:t>
            </a:r>
            <a:r>
              <a:rPr lang="el-GR" sz="1600" dirty="0" err="1" smtClean="0">
                <a:solidFill>
                  <a:srgbClr val="000000"/>
                </a:solidFill>
              </a:rPr>
              <a:t>their</a:t>
            </a:r>
            <a:r>
              <a:rPr lang="el-GR" sz="1600" dirty="0" smtClean="0">
                <a:solidFill>
                  <a:srgbClr val="000000"/>
                </a:solidFill>
              </a:rPr>
              <a:t> </a:t>
            </a:r>
            <a:r>
              <a:rPr lang="el-GR" sz="1600" dirty="0" err="1" smtClean="0">
                <a:solidFill>
                  <a:srgbClr val="000000"/>
                </a:solidFill>
              </a:rPr>
              <a:t>private</a:t>
            </a:r>
            <a:r>
              <a:rPr lang="el-GR" sz="1600" dirty="0" smtClean="0">
                <a:solidFill>
                  <a:srgbClr val="000000"/>
                </a:solidFill>
              </a:rPr>
              <a:t> </a:t>
            </a:r>
            <a:r>
              <a:rPr lang="el-GR" sz="1600" dirty="0" err="1" smtClean="0">
                <a:solidFill>
                  <a:srgbClr val="000000"/>
                </a:solidFill>
              </a:rPr>
              <a:t>life</a:t>
            </a:r>
            <a:r>
              <a:rPr lang="el-GR" sz="1600" dirty="0" smtClean="0">
                <a:solidFill>
                  <a:srgbClr val="000000"/>
                </a:solidFill>
              </a:rPr>
              <a:t> </a:t>
            </a:r>
            <a:r>
              <a:rPr lang="el-GR" sz="1600" dirty="0" err="1" smtClean="0">
                <a:solidFill>
                  <a:srgbClr val="000000"/>
                </a:solidFill>
              </a:rPr>
              <a:t>and</a:t>
            </a:r>
            <a:r>
              <a:rPr lang="el-GR" sz="1600" dirty="0" smtClean="0">
                <a:solidFill>
                  <a:srgbClr val="000000"/>
                </a:solidFill>
              </a:rPr>
              <a:t> </a:t>
            </a:r>
            <a:r>
              <a:rPr lang="el-GR" sz="1600" dirty="0" err="1" smtClean="0">
                <a:solidFill>
                  <a:srgbClr val="000000"/>
                </a:solidFill>
              </a:rPr>
              <a:t>must</a:t>
            </a:r>
            <a:r>
              <a:rPr lang="el-GR" sz="1600" dirty="0" smtClean="0">
                <a:solidFill>
                  <a:srgbClr val="000000"/>
                </a:solidFill>
              </a:rPr>
              <a:t> </a:t>
            </a:r>
            <a:r>
              <a:rPr lang="el-GR" sz="1600" dirty="0" err="1" smtClean="0">
                <a:solidFill>
                  <a:srgbClr val="000000"/>
                </a:solidFill>
              </a:rPr>
              <a:t>allow</a:t>
            </a:r>
            <a:r>
              <a:rPr lang="el-GR" sz="1600" dirty="0" smtClean="0">
                <a:solidFill>
                  <a:srgbClr val="000000"/>
                </a:solidFill>
              </a:rPr>
              <a:t> </a:t>
            </a:r>
            <a:r>
              <a:rPr lang="el-GR" sz="1600" dirty="0" err="1" smtClean="0">
                <a:solidFill>
                  <a:srgbClr val="000000"/>
                </a:solidFill>
              </a:rPr>
              <a:t>them</a:t>
            </a:r>
            <a:r>
              <a:rPr lang="el-GR" sz="1600" dirty="0" smtClean="0">
                <a:solidFill>
                  <a:srgbClr val="000000"/>
                </a:solidFill>
              </a:rPr>
              <a:t> </a:t>
            </a:r>
            <a:r>
              <a:rPr lang="el-GR" sz="1600" dirty="0" err="1" smtClean="0">
                <a:solidFill>
                  <a:srgbClr val="000000"/>
                </a:solidFill>
              </a:rPr>
              <a:t>to</a:t>
            </a:r>
            <a:r>
              <a:rPr lang="el-GR" sz="1600" dirty="0" smtClean="0">
                <a:solidFill>
                  <a:srgbClr val="000000"/>
                </a:solidFill>
              </a:rPr>
              <a:t> </a:t>
            </a:r>
            <a:r>
              <a:rPr lang="el-GR" sz="1600" dirty="0" err="1" smtClean="0">
                <a:solidFill>
                  <a:srgbClr val="000000"/>
                </a:solidFill>
              </a:rPr>
              <a:t>enjoy</a:t>
            </a:r>
            <a:r>
              <a:rPr lang="el-GR" sz="1600" dirty="0" smtClean="0">
                <a:solidFill>
                  <a:srgbClr val="000000"/>
                </a:solidFill>
              </a:rPr>
              <a:t> </a:t>
            </a:r>
            <a:r>
              <a:rPr lang="el-GR" sz="1600" dirty="0" err="1" smtClean="0">
                <a:solidFill>
                  <a:srgbClr val="000000"/>
                </a:solidFill>
              </a:rPr>
              <a:t>access</a:t>
            </a:r>
            <a:r>
              <a:rPr lang="el-GR" sz="1600" dirty="0" smtClean="0">
                <a:solidFill>
                  <a:srgbClr val="000000"/>
                </a:solidFill>
              </a:rPr>
              <a:t> </a:t>
            </a:r>
            <a:r>
              <a:rPr lang="el-GR" sz="1600" dirty="0" err="1" smtClean="0">
                <a:solidFill>
                  <a:srgbClr val="000000"/>
                </a:solidFill>
              </a:rPr>
              <a:t>to</a:t>
            </a:r>
            <a:r>
              <a:rPr lang="el-GR" sz="1600" dirty="0" smtClean="0">
                <a:solidFill>
                  <a:srgbClr val="000000"/>
                </a:solidFill>
              </a:rPr>
              <a:t> </a:t>
            </a:r>
            <a:r>
              <a:rPr lang="el-GR" sz="1600" dirty="0" err="1" smtClean="0">
                <a:solidFill>
                  <a:srgbClr val="000000"/>
                </a:solidFill>
              </a:rPr>
              <a:t>all</a:t>
            </a:r>
            <a:r>
              <a:rPr lang="el-GR" sz="1600" dirty="0" smtClean="0">
                <a:solidFill>
                  <a:srgbClr val="000000"/>
                </a:solidFill>
              </a:rPr>
              <a:t> </a:t>
            </a:r>
            <a:r>
              <a:rPr lang="el-GR" sz="1600" dirty="0" err="1" smtClean="0">
                <a:solidFill>
                  <a:srgbClr val="000000"/>
                </a:solidFill>
              </a:rPr>
              <a:t>benefits</a:t>
            </a:r>
            <a:r>
              <a:rPr lang="el-GR" sz="1600" dirty="0" smtClean="0">
                <a:solidFill>
                  <a:srgbClr val="000000"/>
                </a:solidFill>
              </a:rPr>
              <a:t> </a:t>
            </a:r>
            <a:r>
              <a:rPr lang="el-GR" sz="1600" dirty="0" err="1" smtClean="0">
                <a:solidFill>
                  <a:srgbClr val="000000"/>
                </a:solidFill>
              </a:rPr>
              <a:t>under</a:t>
            </a:r>
            <a:r>
              <a:rPr lang="el-GR" sz="1600" dirty="0" smtClean="0">
                <a:solidFill>
                  <a:srgbClr val="000000"/>
                </a:solidFill>
              </a:rPr>
              <a:t> PD 220/2007.</a:t>
            </a:r>
            <a:endParaRPr lang="en-US" sz="1600" dirty="0" smtClean="0">
              <a:solidFill>
                <a:srgbClr val="000000"/>
              </a:solidFill>
            </a:endParaRPr>
          </a:p>
          <a:p>
            <a:pPr algn="just">
              <a:spcBef>
                <a:spcPct val="20000"/>
              </a:spcBef>
            </a:pPr>
            <a:endParaRPr lang="en-US" sz="1600" dirty="0">
              <a:solidFill>
                <a:srgbClr val="000000"/>
              </a:solidFill>
            </a:endParaRPr>
          </a:p>
          <a:p>
            <a:pPr algn="just">
              <a:spcBef>
                <a:spcPct val="20000"/>
              </a:spcBef>
              <a:buFontTx/>
              <a:buBlip>
                <a:blip r:embed="rId2"/>
              </a:buBlip>
            </a:pPr>
            <a:endParaRPr lang="en-US" sz="1600" dirty="0">
              <a:solidFill>
                <a:srgbClr val="9394BE"/>
              </a:solidFill>
            </a:endParaRPr>
          </a:p>
          <a:p>
            <a:pPr algn="just">
              <a:spcBef>
                <a:spcPct val="20000"/>
              </a:spcBef>
              <a:buFont typeface="Arial" pitchFamily="34" charset="0"/>
              <a:buBlip>
                <a:blip r:embed="rId2"/>
              </a:buBlip>
            </a:pPr>
            <a:endParaRPr lang="fr-FR" sz="1600" dirty="0">
              <a:solidFill>
                <a:srgbClr val="FF0000"/>
              </a:solidFill>
            </a:endParaRPr>
          </a:p>
          <a:p>
            <a:pPr algn="just">
              <a:spcBef>
                <a:spcPct val="20000"/>
              </a:spcBef>
              <a:buFont typeface="Arial" pitchFamily="34" charset="0"/>
              <a:buBlip>
                <a:blip r:embed="rId2"/>
              </a:buBlip>
            </a:pPr>
            <a:endParaRPr lang="el-GR" sz="1600" dirty="0"/>
          </a:p>
          <a:p>
            <a:pPr algn="just">
              <a:spcBef>
                <a:spcPct val="20000"/>
              </a:spcBef>
              <a:buFont typeface="Arial" pitchFamily="34" charset="0"/>
              <a:buChar char="•"/>
            </a:pPr>
            <a:endParaRPr lang="el-GR" sz="1600" dirty="0"/>
          </a:p>
        </p:txBody>
      </p:sp>
      <p:pic>
        <p:nvPicPr>
          <p:cNvPr id="104450" name="5 - Εικόνα" descr="Εικόνα2.png"/>
          <p:cNvPicPr>
            <a:picLocks noChangeAspect="1"/>
          </p:cNvPicPr>
          <p:nvPr/>
        </p:nvPicPr>
        <p:blipFill>
          <a:blip r:embed="rId3"/>
          <a:srcRect/>
          <a:stretch>
            <a:fillRect/>
          </a:stretch>
        </p:blipFill>
        <p:spPr bwMode="auto">
          <a:xfrm>
            <a:off x="966788" y="6337300"/>
            <a:ext cx="6656387"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594910" y="274638"/>
            <a:ext cx="8091889" cy="694846"/>
          </a:xfrm>
        </p:spPr>
        <p:txBody>
          <a:bodyPr/>
          <a:lstStyle/>
          <a:p>
            <a:r>
              <a:rPr lang="en-US" sz="2000" b="1" dirty="0" smtClean="0">
                <a:solidFill>
                  <a:srgbClr val="000000"/>
                </a:solidFill>
              </a:rPr>
              <a:t>11. Reduction or withdrawal of material reception conditions </a:t>
            </a:r>
            <a:br>
              <a:rPr lang="en-US" sz="2000" b="1" dirty="0" smtClean="0">
                <a:solidFill>
                  <a:srgbClr val="000000"/>
                </a:solidFill>
              </a:rPr>
            </a:br>
            <a:r>
              <a:rPr lang="en-US" sz="2000" b="1" dirty="0" smtClean="0">
                <a:solidFill>
                  <a:srgbClr val="000000"/>
                </a:solidFill>
              </a:rPr>
              <a:t>(art. 19 of the Law 4540/2018)</a:t>
            </a:r>
          </a:p>
        </p:txBody>
      </p:sp>
      <p:sp>
        <p:nvSpPr>
          <p:cNvPr id="100354" name="Content Placeholder 2"/>
          <p:cNvSpPr>
            <a:spLocks noGrp="1"/>
          </p:cNvSpPr>
          <p:nvPr>
            <p:ph idx="1"/>
          </p:nvPr>
        </p:nvSpPr>
        <p:spPr>
          <a:xfrm>
            <a:off x="0" y="969484"/>
            <a:ext cx="8427904" cy="5888516"/>
          </a:xfrm>
        </p:spPr>
        <p:txBody>
          <a:bodyPr/>
          <a:lstStyle/>
          <a:p>
            <a:pPr marL="0" indent="0">
              <a:buFont typeface="Arial" pitchFamily="34" charset="0"/>
              <a:buNone/>
            </a:pPr>
            <a:r>
              <a:rPr lang="en-US" sz="1400" dirty="0" smtClean="0">
                <a:solidFill>
                  <a:srgbClr val="C991CB"/>
                </a:solidFill>
              </a:rPr>
              <a:t> </a:t>
            </a:r>
            <a:r>
              <a:rPr lang="en-US" sz="1400" dirty="0" smtClean="0">
                <a:solidFill>
                  <a:srgbClr val="000000"/>
                </a:solidFill>
              </a:rPr>
              <a:t>1. </a:t>
            </a:r>
            <a:r>
              <a:rPr lang="en-US" sz="1600" dirty="0" smtClean="0">
                <a:solidFill>
                  <a:srgbClr val="000000"/>
                </a:solidFill>
              </a:rPr>
              <a:t>The material of reception conditions may be reduced or withdrawn, in exceptional and duly justified cases, where an applicant: </a:t>
            </a:r>
          </a:p>
          <a:p>
            <a:pPr marL="0" indent="0">
              <a:buFont typeface="Arial" pitchFamily="34" charset="0"/>
              <a:buNone/>
            </a:pPr>
            <a:r>
              <a:rPr lang="en-US" sz="1600" dirty="0" smtClean="0">
                <a:solidFill>
                  <a:srgbClr val="000000"/>
                </a:solidFill>
              </a:rPr>
              <a:t>(a)  abandons the place of residence determined by the competent authority without informing it or, if requested, without permission; or </a:t>
            </a:r>
          </a:p>
          <a:p>
            <a:pPr marL="0" indent="0">
              <a:buFont typeface="Arial" pitchFamily="34" charset="0"/>
              <a:buNone/>
            </a:pPr>
            <a:r>
              <a:rPr lang="en-US" sz="1600" dirty="0" smtClean="0">
                <a:solidFill>
                  <a:srgbClr val="000000"/>
                </a:solidFill>
              </a:rPr>
              <a:t>(b)  does not comply with reporting duties or with requests to provide information or to appear for personal interviews concerning the asylum procedure during a reasonable period laid down in national law; or </a:t>
            </a:r>
          </a:p>
          <a:p>
            <a:pPr marL="0" indent="0" algn="just">
              <a:buFont typeface="Arial" pitchFamily="34" charset="0"/>
              <a:buNone/>
            </a:pPr>
            <a:r>
              <a:rPr lang="en-US" sz="1600" dirty="0" smtClean="0">
                <a:solidFill>
                  <a:srgbClr val="000000"/>
                </a:solidFill>
              </a:rPr>
              <a:t>(c) has lodged a subsequent application as defined in Article 2(q) of Directive 2013/32/EU, according to Greek Law 4375/2016 (art. 34). </a:t>
            </a:r>
          </a:p>
          <a:p>
            <a:pPr marL="0" indent="0" algn="just">
              <a:buFont typeface="Arial" pitchFamily="34" charset="0"/>
              <a:buNone/>
            </a:pPr>
            <a:r>
              <a:rPr lang="en-US" sz="1600" dirty="0" smtClean="0">
                <a:solidFill>
                  <a:srgbClr val="000000"/>
                </a:solidFill>
              </a:rPr>
              <a:t>2. The material of reception conditions may be reduced when the applicant hasn</a:t>
            </a:r>
            <a:r>
              <a:rPr lang="en-US" altLang="en-US" sz="1600" dirty="0" smtClean="0">
                <a:solidFill>
                  <a:srgbClr val="000000"/>
                </a:solidFill>
              </a:rPr>
              <a:t>’</a:t>
            </a:r>
            <a:r>
              <a:rPr lang="en-US" sz="1600" dirty="0" smtClean="0">
                <a:solidFill>
                  <a:srgbClr val="000000"/>
                </a:solidFill>
              </a:rPr>
              <a:t>t lodged an application for international protection as soon as reasonably practicable after his/her arrival at the Greek territory. </a:t>
            </a:r>
          </a:p>
          <a:p>
            <a:pPr marL="0" indent="0" algn="just">
              <a:buFont typeface="Arial" pitchFamily="34" charset="0"/>
              <a:buNone/>
            </a:pPr>
            <a:r>
              <a:rPr lang="en-US" sz="1600" dirty="0" smtClean="0">
                <a:solidFill>
                  <a:srgbClr val="000000"/>
                </a:solidFill>
              </a:rPr>
              <a:t>3. The material of reception conditions may be reduced or withdrawn when the applicant had concealed financial resources and has consequently benefited unfairly from the material reception conditions</a:t>
            </a:r>
          </a:p>
          <a:p>
            <a:pPr marL="0" indent="0" algn="just">
              <a:buFont typeface="Arial" pitchFamily="34" charset="0"/>
              <a:buNone/>
            </a:pPr>
            <a:r>
              <a:rPr lang="en-US" sz="1600" dirty="0" smtClean="0">
                <a:solidFill>
                  <a:srgbClr val="000000"/>
                </a:solidFill>
              </a:rPr>
              <a:t>4. The material of reception conditions may be withdrawn when the applicant  breaches the rules of the accommodation centers as well as when he/she demonstrates a violent </a:t>
            </a:r>
            <a:r>
              <a:rPr lang="en-US" sz="1600" dirty="0" err="1" smtClean="0">
                <a:solidFill>
                  <a:srgbClr val="000000"/>
                </a:solidFill>
              </a:rPr>
              <a:t>behaviour</a:t>
            </a:r>
            <a:r>
              <a:rPr lang="en-US" sz="1600" dirty="0" smtClean="0">
                <a:solidFill>
                  <a:srgbClr val="000000"/>
                </a:solidFill>
              </a:rPr>
              <a:t>. </a:t>
            </a:r>
          </a:p>
          <a:p>
            <a:pPr marL="0" indent="0" algn="just">
              <a:buFont typeface="Arial" pitchFamily="34" charset="0"/>
              <a:buNone/>
            </a:pPr>
            <a:r>
              <a:rPr lang="en-US" sz="1600" dirty="0" smtClean="0">
                <a:solidFill>
                  <a:srgbClr val="000000"/>
                </a:solidFill>
              </a:rPr>
              <a:t>5. Decisions for reduction or withdrawal of material reception conditions or sanctions shall be taken individually, objectively and impartially and reasons shall be given. Decisions shall be based on the particular situation of the person concerned, especially with regard to vulnerable persons. Under all circumstances the decision cannot prevent access to health care in accordance with Article 17, par. 2, and cannot deprive the applicant from a dignified standard of living. </a:t>
            </a:r>
            <a:endParaRPr lang="en-US" sz="1600" dirty="0" smtClean="0">
              <a:solidFill>
                <a:srgbClr val="C991CB"/>
              </a:solidFill>
            </a:endParaRPr>
          </a:p>
          <a:p>
            <a:pPr marL="0" indent="0" algn="just">
              <a:buFont typeface="Arial" pitchFamily="34" charset="0"/>
              <a:buNone/>
            </a:pPr>
            <a:r>
              <a:rPr lang="en-US" sz="1600" dirty="0" smtClean="0"/>
              <a:t>6.  </a:t>
            </a:r>
            <a:endParaRPr lang="en-US" sz="1100" dirty="0" smtClean="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9150" y="552450"/>
            <a:ext cx="7462838" cy="642938"/>
          </a:xfrm>
        </p:spPr>
        <p:txBody>
          <a:bodyPr rtlCol="0">
            <a:normAutofit/>
          </a:bodyPr>
          <a:lstStyle/>
          <a:p>
            <a:pPr marL="0" indent="0" algn="ctr" eaLnBrk="1" fontAlgn="auto" hangingPunct="1">
              <a:lnSpc>
                <a:spcPct val="130000"/>
              </a:lnSpc>
              <a:spcAft>
                <a:spcPts val="0"/>
              </a:spcAft>
              <a:buFont typeface="Arial"/>
              <a:buNone/>
              <a:defRPr/>
            </a:pPr>
            <a:r>
              <a:rPr lang="en-US" sz="2000" b="1" dirty="0" smtClean="0">
                <a:solidFill>
                  <a:schemeClr val="accent5">
                    <a:lumMod val="50000"/>
                  </a:schemeClr>
                </a:solidFill>
                <a:ea typeface="+mn-ea"/>
                <a:cs typeface="+mn-cs"/>
              </a:rPr>
              <a:t>C. PROVISIONS FOR PERSONS BELONGING TO VULNERABLE GROUPS</a:t>
            </a:r>
            <a:endParaRPr lang="en-US" sz="2000" b="1" dirty="0">
              <a:solidFill>
                <a:schemeClr val="accent5">
                  <a:lumMod val="50000"/>
                </a:schemeClr>
              </a:solidFill>
              <a:ea typeface="+mn-ea"/>
              <a:cs typeface="+mn-cs"/>
            </a:endParaRPr>
          </a:p>
        </p:txBody>
      </p:sp>
      <p:sp>
        <p:nvSpPr>
          <p:cNvPr id="4" name="Content Placeholder 2"/>
          <p:cNvSpPr txBox="1">
            <a:spLocks/>
          </p:cNvSpPr>
          <p:nvPr/>
        </p:nvSpPr>
        <p:spPr>
          <a:xfrm>
            <a:off x="141288" y="1371600"/>
            <a:ext cx="8140700" cy="4830896"/>
          </a:xfrm>
          <a:prstGeom prst="rect">
            <a:avLst/>
          </a:prstGeom>
        </p:spPr>
        <p:txBody>
          <a:bodyPr>
            <a:normAutofit/>
          </a:bodyPr>
          <a:lstStyle/>
          <a:p>
            <a:pPr marL="342900" indent="-342900" algn="just">
              <a:lnSpc>
                <a:spcPct val="90000"/>
              </a:lnSpc>
              <a:spcBef>
                <a:spcPct val="20000"/>
              </a:spcBef>
              <a:buFont typeface="Arial" pitchFamily="34" charset="0"/>
              <a:buNone/>
            </a:pPr>
            <a:r>
              <a:rPr lang="fr-FR" b="1" dirty="0">
                <a:solidFill>
                  <a:srgbClr val="000000"/>
                </a:solidFill>
              </a:rPr>
              <a:t>1. General provisions (art. 20 of </a:t>
            </a:r>
            <a:r>
              <a:rPr lang="fr-FR" b="1" dirty="0" smtClean="0">
                <a:solidFill>
                  <a:srgbClr val="000000"/>
                </a:solidFill>
              </a:rPr>
              <a:t>Law </a:t>
            </a:r>
            <a:r>
              <a:rPr lang="fr-FR" b="1" dirty="0">
                <a:solidFill>
                  <a:srgbClr val="000000"/>
                </a:solidFill>
              </a:rPr>
              <a:t>4540/2018):</a:t>
            </a:r>
            <a:endParaRPr lang="en-US" b="1" dirty="0">
              <a:solidFill>
                <a:srgbClr val="000000"/>
              </a:solidFill>
            </a:endParaRPr>
          </a:p>
          <a:p>
            <a:pPr marL="342900" indent="-342900" algn="just">
              <a:lnSpc>
                <a:spcPct val="90000"/>
              </a:lnSpc>
              <a:spcBef>
                <a:spcPct val="20000"/>
              </a:spcBef>
              <a:buFontTx/>
              <a:buBlip>
                <a:blip r:embed="rId2"/>
              </a:buBlip>
            </a:pPr>
            <a:r>
              <a:rPr lang="el-GR" dirty="0" err="1">
                <a:solidFill>
                  <a:srgbClr val="000000"/>
                </a:solidFill>
              </a:rPr>
              <a:t>While</a:t>
            </a:r>
            <a:r>
              <a:rPr lang="el-GR" dirty="0">
                <a:solidFill>
                  <a:srgbClr val="000000"/>
                </a:solidFill>
              </a:rPr>
              <a:t> </a:t>
            </a:r>
            <a:r>
              <a:rPr lang="el-GR" dirty="0" err="1">
                <a:solidFill>
                  <a:srgbClr val="000000"/>
                </a:solidFill>
              </a:rPr>
              <a:t>applying</a:t>
            </a:r>
            <a:r>
              <a:rPr lang="el-GR" dirty="0">
                <a:solidFill>
                  <a:srgbClr val="000000"/>
                </a:solidFill>
              </a:rPr>
              <a:t> </a:t>
            </a:r>
            <a:r>
              <a:rPr lang="el-GR" dirty="0" err="1">
                <a:solidFill>
                  <a:srgbClr val="000000"/>
                </a:solidFill>
              </a:rPr>
              <a:t>the</a:t>
            </a:r>
            <a:r>
              <a:rPr lang="el-GR" dirty="0">
                <a:solidFill>
                  <a:srgbClr val="000000"/>
                </a:solidFill>
              </a:rPr>
              <a:t> </a:t>
            </a:r>
            <a:r>
              <a:rPr lang="el-GR" dirty="0" err="1">
                <a:solidFill>
                  <a:srgbClr val="000000"/>
                </a:solidFill>
              </a:rPr>
              <a:t>provisions</a:t>
            </a:r>
            <a:r>
              <a:rPr lang="el-GR" dirty="0">
                <a:solidFill>
                  <a:srgbClr val="000000"/>
                </a:solidFill>
              </a:rPr>
              <a:t> </a:t>
            </a:r>
            <a:r>
              <a:rPr lang="el-GR" dirty="0" err="1">
                <a:solidFill>
                  <a:srgbClr val="000000"/>
                </a:solidFill>
              </a:rPr>
              <a:t>on</a:t>
            </a:r>
            <a:r>
              <a:rPr lang="el-GR" dirty="0">
                <a:solidFill>
                  <a:srgbClr val="000000"/>
                </a:solidFill>
              </a:rPr>
              <a:t> </a:t>
            </a:r>
            <a:r>
              <a:rPr lang="el-GR" dirty="0" err="1">
                <a:solidFill>
                  <a:srgbClr val="000000"/>
                </a:solidFill>
              </a:rPr>
              <a:t>reception</a:t>
            </a:r>
            <a:r>
              <a:rPr lang="el-GR" dirty="0">
                <a:solidFill>
                  <a:srgbClr val="000000"/>
                </a:solidFill>
              </a:rPr>
              <a:t> </a:t>
            </a:r>
            <a:r>
              <a:rPr lang="el-GR" dirty="0" err="1">
                <a:solidFill>
                  <a:srgbClr val="000000"/>
                </a:solidFill>
              </a:rPr>
              <a:t>conditions</a:t>
            </a:r>
            <a:r>
              <a:rPr lang="el-GR" dirty="0">
                <a:solidFill>
                  <a:srgbClr val="000000"/>
                </a:solidFill>
              </a:rPr>
              <a:t>, </a:t>
            </a:r>
            <a:r>
              <a:rPr lang="el-GR" dirty="0" err="1">
                <a:solidFill>
                  <a:srgbClr val="000000"/>
                </a:solidFill>
              </a:rPr>
              <a:t>the</a:t>
            </a:r>
            <a:r>
              <a:rPr lang="el-GR" dirty="0">
                <a:solidFill>
                  <a:srgbClr val="000000"/>
                </a:solidFill>
              </a:rPr>
              <a:t> </a:t>
            </a:r>
            <a:r>
              <a:rPr lang="el-GR" dirty="0" err="1">
                <a:solidFill>
                  <a:srgbClr val="000000"/>
                </a:solidFill>
              </a:rPr>
              <a:t>competent</a:t>
            </a:r>
            <a:r>
              <a:rPr lang="el-GR" dirty="0">
                <a:solidFill>
                  <a:srgbClr val="000000"/>
                </a:solidFill>
              </a:rPr>
              <a:t> </a:t>
            </a:r>
            <a:r>
              <a:rPr lang="el-GR" dirty="0" err="1">
                <a:solidFill>
                  <a:srgbClr val="000000"/>
                </a:solidFill>
              </a:rPr>
              <a:t>authorities</a:t>
            </a:r>
            <a:r>
              <a:rPr lang="el-GR" dirty="0">
                <a:solidFill>
                  <a:srgbClr val="000000"/>
                </a:solidFill>
              </a:rPr>
              <a:t> </a:t>
            </a:r>
            <a:r>
              <a:rPr lang="el-GR" dirty="0" err="1">
                <a:solidFill>
                  <a:srgbClr val="000000"/>
                </a:solidFill>
              </a:rPr>
              <a:t>and</a:t>
            </a:r>
            <a:r>
              <a:rPr lang="el-GR" dirty="0">
                <a:solidFill>
                  <a:srgbClr val="000000"/>
                </a:solidFill>
              </a:rPr>
              <a:t> </a:t>
            </a:r>
            <a:r>
              <a:rPr lang="el-GR" dirty="0" err="1">
                <a:solidFill>
                  <a:srgbClr val="000000"/>
                </a:solidFill>
              </a:rPr>
              <a:t>local</a:t>
            </a:r>
            <a:r>
              <a:rPr lang="el-GR" dirty="0">
                <a:solidFill>
                  <a:srgbClr val="000000"/>
                </a:solidFill>
              </a:rPr>
              <a:t> </a:t>
            </a:r>
            <a:r>
              <a:rPr lang="el-GR" dirty="0" err="1">
                <a:solidFill>
                  <a:srgbClr val="000000"/>
                </a:solidFill>
              </a:rPr>
              <a:t>administrations</a:t>
            </a:r>
            <a:r>
              <a:rPr lang="el-GR" dirty="0">
                <a:solidFill>
                  <a:srgbClr val="000000"/>
                </a:solidFill>
              </a:rPr>
              <a:t> </a:t>
            </a:r>
            <a:r>
              <a:rPr lang="el-GR" dirty="0" err="1">
                <a:solidFill>
                  <a:srgbClr val="000000"/>
                </a:solidFill>
              </a:rPr>
              <a:t>shall</a:t>
            </a:r>
            <a:r>
              <a:rPr lang="el-GR" dirty="0">
                <a:solidFill>
                  <a:srgbClr val="000000"/>
                </a:solidFill>
              </a:rPr>
              <a:t> </a:t>
            </a:r>
            <a:r>
              <a:rPr lang="el-GR" dirty="0" err="1">
                <a:solidFill>
                  <a:srgbClr val="000000"/>
                </a:solidFill>
              </a:rPr>
              <a:t>take</a:t>
            </a:r>
            <a:r>
              <a:rPr lang="el-GR" dirty="0">
                <a:solidFill>
                  <a:srgbClr val="000000"/>
                </a:solidFill>
              </a:rPr>
              <a:t> </a:t>
            </a:r>
            <a:r>
              <a:rPr lang="el-GR" dirty="0" err="1">
                <a:solidFill>
                  <a:srgbClr val="000000"/>
                </a:solidFill>
              </a:rPr>
              <a:t>care</a:t>
            </a:r>
            <a:r>
              <a:rPr lang="el-GR" dirty="0">
                <a:solidFill>
                  <a:srgbClr val="000000"/>
                </a:solidFill>
              </a:rPr>
              <a:t> </a:t>
            </a:r>
            <a:r>
              <a:rPr lang="el-GR" dirty="0" err="1">
                <a:solidFill>
                  <a:srgbClr val="000000"/>
                </a:solidFill>
              </a:rPr>
              <a:t>to</a:t>
            </a:r>
            <a:r>
              <a:rPr lang="el-GR" dirty="0">
                <a:solidFill>
                  <a:srgbClr val="000000"/>
                </a:solidFill>
              </a:rPr>
              <a:t> </a:t>
            </a:r>
            <a:r>
              <a:rPr lang="el-GR" dirty="0" err="1">
                <a:solidFill>
                  <a:srgbClr val="000000"/>
                </a:solidFill>
              </a:rPr>
              <a:t>provide</a:t>
            </a:r>
            <a:r>
              <a:rPr lang="el-GR" dirty="0">
                <a:solidFill>
                  <a:srgbClr val="000000"/>
                </a:solidFill>
              </a:rPr>
              <a:t> </a:t>
            </a:r>
            <a:r>
              <a:rPr lang="el-GR" dirty="0" err="1">
                <a:solidFill>
                  <a:srgbClr val="000000"/>
                </a:solidFill>
              </a:rPr>
              <a:t>special</a:t>
            </a:r>
            <a:r>
              <a:rPr lang="el-GR" dirty="0">
                <a:solidFill>
                  <a:srgbClr val="000000"/>
                </a:solidFill>
              </a:rPr>
              <a:t> </a:t>
            </a:r>
            <a:r>
              <a:rPr lang="el-GR" dirty="0" err="1">
                <a:solidFill>
                  <a:srgbClr val="000000"/>
                </a:solidFill>
              </a:rPr>
              <a:t>treatment</a:t>
            </a:r>
            <a:r>
              <a:rPr lang="el-GR" dirty="0">
                <a:solidFill>
                  <a:srgbClr val="000000"/>
                </a:solidFill>
              </a:rPr>
              <a:t> </a:t>
            </a:r>
            <a:r>
              <a:rPr lang="el-GR" dirty="0" err="1">
                <a:solidFill>
                  <a:srgbClr val="000000"/>
                </a:solidFill>
              </a:rPr>
              <a:t>to</a:t>
            </a:r>
            <a:r>
              <a:rPr lang="el-GR" dirty="0">
                <a:solidFill>
                  <a:srgbClr val="000000"/>
                </a:solidFill>
              </a:rPr>
              <a:t> </a:t>
            </a:r>
            <a:r>
              <a:rPr lang="el-GR" dirty="0" err="1">
                <a:solidFill>
                  <a:srgbClr val="000000"/>
                </a:solidFill>
              </a:rPr>
              <a:t>applicants</a:t>
            </a:r>
            <a:r>
              <a:rPr lang="el-GR" dirty="0">
                <a:solidFill>
                  <a:srgbClr val="000000"/>
                </a:solidFill>
              </a:rPr>
              <a:t> </a:t>
            </a:r>
            <a:r>
              <a:rPr lang="el-GR" dirty="0" err="1">
                <a:solidFill>
                  <a:srgbClr val="000000"/>
                </a:solidFill>
              </a:rPr>
              <a:t>belonging</a:t>
            </a:r>
            <a:r>
              <a:rPr lang="el-GR" dirty="0">
                <a:solidFill>
                  <a:srgbClr val="000000"/>
                </a:solidFill>
              </a:rPr>
              <a:t> </a:t>
            </a:r>
            <a:r>
              <a:rPr lang="el-GR" dirty="0" err="1">
                <a:solidFill>
                  <a:srgbClr val="000000"/>
                </a:solidFill>
              </a:rPr>
              <a:t>to</a:t>
            </a:r>
            <a:r>
              <a:rPr lang="el-GR" dirty="0">
                <a:solidFill>
                  <a:srgbClr val="000000"/>
                </a:solidFill>
              </a:rPr>
              <a:t> </a:t>
            </a:r>
            <a:r>
              <a:rPr lang="el-GR" dirty="0" err="1">
                <a:solidFill>
                  <a:srgbClr val="000000"/>
                </a:solidFill>
              </a:rPr>
              <a:t>vulnerable</a:t>
            </a:r>
            <a:r>
              <a:rPr lang="el-GR" dirty="0">
                <a:solidFill>
                  <a:srgbClr val="000000"/>
                </a:solidFill>
              </a:rPr>
              <a:t> </a:t>
            </a:r>
            <a:r>
              <a:rPr lang="el-GR" dirty="0" err="1">
                <a:solidFill>
                  <a:srgbClr val="000000"/>
                </a:solidFill>
              </a:rPr>
              <a:t>groups</a:t>
            </a:r>
            <a:r>
              <a:rPr lang="el-GR" dirty="0">
                <a:solidFill>
                  <a:srgbClr val="000000"/>
                </a:solidFill>
              </a:rPr>
              <a:t> </a:t>
            </a:r>
            <a:r>
              <a:rPr lang="el-GR" dirty="0" err="1">
                <a:solidFill>
                  <a:srgbClr val="000000"/>
                </a:solidFill>
              </a:rPr>
              <a:t>such</a:t>
            </a:r>
            <a:r>
              <a:rPr lang="el-GR" dirty="0">
                <a:solidFill>
                  <a:srgbClr val="000000"/>
                </a:solidFill>
              </a:rPr>
              <a:t> </a:t>
            </a:r>
            <a:r>
              <a:rPr lang="el-GR" dirty="0" err="1">
                <a:solidFill>
                  <a:srgbClr val="000000"/>
                </a:solidFill>
              </a:rPr>
              <a:t>as</a:t>
            </a:r>
            <a:r>
              <a:rPr lang="el-GR" dirty="0">
                <a:solidFill>
                  <a:srgbClr val="000000"/>
                </a:solidFill>
              </a:rPr>
              <a:t> </a:t>
            </a:r>
            <a:r>
              <a:rPr lang="el-GR" dirty="0" err="1">
                <a:solidFill>
                  <a:srgbClr val="000000"/>
                </a:solidFill>
              </a:rPr>
              <a:t>minors</a:t>
            </a:r>
            <a:r>
              <a:rPr lang="el-GR" dirty="0">
                <a:solidFill>
                  <a:srgbClr val="000000"/>
                </a:solidFill>
              </a:rPr>
              <a:t>, </a:t>
            </a:r>
            <a:r>
              <a:rPr lang="el-GR" dirty="0" err="1">
                <a:solidFill>
                  <a:srgbClr val="000000"/>
                </a:solidFill>
              </a:rPr>
              <a:t>in</a:t>
            </a:r>
            <a:r>
              <a:rPr lang="el-GR" dirty="0">
                <a:solidFill>
                  <a:srgbClr val="000000"/>
                </a:solidFill>
              </a:rPr>
              <a:t> </a:t>
            </a:r>
            <a:r>
              <a:rPr lang="el-GR" dirty="0" err="1">
                <a:solidFill>
                  <a:srgbClr val="000000"/>
                </a:solidFill>
              </a:rPr>
              <a:t>particular</a:t>
            </a:r>
            <a:r>
              <a:rPr lang="fr-FR" dirty="0">
                <a:solidFill>
                  <a:srgbClr val="000000"/>
                </a:solidFill>
              </a:rPr>
              <a:t> </a:t>
            </a:r>
            <a:r>
              <a:rPr lang="el-GR" dirty="0" err="1">
                <a:solidFill>
                  <a:srgbClr val="000000"/>
                </a:solidFill>
              </a:rPr>
              <a:t>unaccompanied</a:t>
            </a:r>
            <a:r>
              <a:rPr lang="el-GR" dirty="0">
                <a:solidFill>
                  <a:srgbClr val="000000"/>
                </a:solidFill>
              </a:rPr>
              <a:t> </a:t>
            </a:r>
            <a:r>
              <a:rPr lang="el-GR" dirty="0" err="1">
                <a:solidFill>
                  <a:srgbClr val="000000"/>
                </a:solidFill>
              </a:rPr>
              <a:t>minors</a:t>
            </a:r>
            <a:r>
              <a:rPr lang="el-GR" dirty="0">
                <a:solidFill>
                  <a:srgbClr val="000000"/>
                </a:solidFill>
              </a:rPr>
              <a:t>, </a:t>
            </a:r>
            <a:r>
              <a:rPr lang="el-GR" dirty="0" err="1">
                <a:solidFill>
                  <a:srgbClr val="000000"/>
                </a:solidFill>
              </a:rPr>
              <a:t>disabled</a:t>
            </a:r>
            <a:r>
              <a:rPr lang="el-GR" dirty="0">
                <a:solidFill>
                  <a:srgbClr val="000000"/>
                </a:solidFill>
              </a:rPr>
              <a:t> </a:t>
            </a:r>
            <a:r>
              <a:rPr lang="el-GR" dirty="0" err="1">
                <a:solidFill>
                  <a:srgbClr val="000000"/>
                </a:solidFill>
              </a:rPr>
              <a:t>people</a:t>
            </a:r>
            <a:r>
              <a:rPr lang="el-GR" dirty="0">
                <a:solidFill>
                  <a:srgbClr val="000000"/>
                </a:solidFill>
              </a:rPr>
              <a:t>, </a:t>
            </a:r>
            <a:r>
              <a:rPr lang="el-GR" dirty="0" err="1">
                <a:solidFill>
                  <a:srgbClr val="000000"/>
                </a:solidFill>
              </a:rPr>
              <a:t>elderly</a:t>
            </a:r>
            <a:r>
              <a:rPr lang="el-GR" dirty="0">
                <a:solidFill>
                  <a:srgbClr val="000000"/>
                </a:solidFill>
              </a:rPr>
              <a:t> </a:t>
            </a:r>
            <a:r>
              <a:rPr lang="el-GR" dirty="0" err="1">
                <a:solidFill>
                  <a:srgbClr val="000000"/>
                </a:solidFill>
              </a:rPr>
              <a:t>people</a:t>
            </a:r>
            <a:r>
              <a:rPr lang="el-GR" dirty="0">
                <a:solidFill>
                  <a:srgbClr val="000000"/>
                </a:solidFill>
              </a:rPr>
              <a:t>, </a:t>
            </a:r>
            <a:r>
              <a:rPr lang="el-GR" dirty="0" err="1">
                <a:solidFill>
                  <a:srgbClr val="000000"/>
                </a:solidFill>
              </a:rPr>
              <a:t>pregnant</a:t>
            </a:r>
            <a:r>
              <a:rPr lang="el-GR" dirty="0">
                <a:solidFill>
                  <a:srgbClr val="000000"/>
                </a:solidFill>
              </a:rPr>
              <a:t> </a:t>
            </a:r>
            <a:r>
              <a:rPr lang="el-GR" dirty="0" err="1">
                <a:solidFill>
                  <a:srgbClr val="000000"/>
                </a:solidFill>
              </a:rPr>
              <a:t>women</a:t>
            </a:r>
            <a:r>
              <a:rPr lang="el-GR" dirty="0">
                <a:solidFill>
                  <a:srgbClr val="000000"/>
                </a:solidFill>
              </a:rPr>
              <a:t>, </a:t>
            </a:r>
            <a:r>
              <a:rPr lang="el-GR" dirty="0" err="1">
                <a:solidFill>
                  <a:srgbClr val="000000"/>
                </a:solidFill>
              </a:rPr>
              <a:t>single</a:t>
            </a:r>
            <a:r>
              <a:rPr lang="fr-FR" dirty="0">
                <a:solidFill>
                  <a:srgbClr val="000000"/>
                </a:solidFill>
              </a:rPr>
              <a:t> </a:t>
            </a:r>
            <a:r>
              <a:rPr lang="el-GR" dirty="0" err="1">
                <a:solidFill>
                  <a:srgbClr val="000000"/>
                </a:solidFill>
              </a:rPr>
              <a:t>parents</a:t>
            </a:r>
            <a:r>
              <a:rPr lang="el-GR" dirty="0">
                <a:solidFill>
                  <a:srgbClr val="000000"/>
                </a:solidFill>
              </a:rPr>
              <a:t> </a:t>
            </a:r>
            <a:r>
              <a:rPr lang="el-GR" dirty="0" err="1">
                <a:solidFill>
                  <a:srgbClr val="000000"/>
                </a:solidFill>
              </a:rPr>
              <a:t>with</a:t>
            </a:r>
            <a:r>
              <a:rPr lang="el-GR" dirty="0">
                <a:solidFill>
                  <a:srgbClr val="000000"/>
                </a:solidFill>
              </a:rPr>
              <a:t> </a:t>
            </a:r>
            <a:r>
              <a:rPr lang="el-GR" dirty="0" err="1">
                <a:solidFill>
                  <a:srgbClr val="000000"/>
                </a:solidFill>
              </a:rPr>
              <a:t>minor</a:t>
            </a:r>
            <a:r>
              <a:rPr lang="el-GR" dirty="0">
                <a:solidFill>
                  <a:srgbClr val="000000"/>
                </a:solidFill>
              </a:rPr>
              <a:t> </a:t>
            </a:r>
            <a:r>
              <a:rPr lang="el-GR" dirty="0" err="1">
                <a:solidFill>
                  <a:srgbClr val="000000"/>
                </a:solidFill>
              </a:rPr>
              <a:t>children</a:t>
            </a:r>
            <a:r>
              <a:rPr lang="el-GR" dirty="0">
                <a:solidFill>
                  <a:srgbClr val="000000"/>
                </a:solidFill>
              </a:rPr>
              <a:t>, </a:t>
            </a:r>
            <a:r>
              <a:rPr lang="en-US" dirty="0">
                <a:solidFill>
                  <a:srgbClr val="000000"/>
                </a:solidFill>
              </a:rPr>
              <a:t>victims of human trafficking, persons with serious illnesses, persons with mental disorders</a:t>
            </a:r>
            <a:r>
              <a:rPr lang="el-GR" dirty="0">
                <a:solidFill>
                  <a:srgbClr val="000000"/>
                </a:solidFill>
              </a:rPr>
              <a:t> </a:t>
            </a:r>
            <a:r>
              <a:rPr lang="en-US" dirty="0" smtClean="0">
                <a:solidFill>
                  <a:srgbClr val="000000"/>
                </a:solidFill>
              </a:rPr>
              <a:t>and</a:t>
            </a:r>
            <a:r>
              <a:rPr lang="el-GR" dirty="0" smtClean="0">
                <a:solidFill>
                  <a:srgbClr val="000000"/>
                </a:solidFill>
              </a:rPr>
              <a:t> </a:t>
            </a:r>
            <a:r>
              <a:rPr lang="el-GR" dirty="0" err="1">
                <a:solidFill>
                  <a:srgbClr val="000000"/>
                </a:solidFill>
              </a:rPr>
              <a:t>persons</a:t>
            </a:r>
            <a:r>
              <a:rPr lang="el-GR" dirty="0">
                <a:solidFill>
                  <a:srgbClr val="000000"/>
                </a:solidFill>
              </a:rPr>
              <a:t> </a:t>
            </a:r>
            <a:r>
              <a:rPr lang="el-GR" dirty="0" err="1">
                <a:solidFill>
                  <a:srgbClr val="000000"/>
                </a:solidFill>
              </a:rPr>
              <a:t>who</a:t>
            </a:r>
            <a:r>
              <a:rPr lang="el-GR" dirty="0">
                <a:solidFill>
                  <a:srgbClr val="000000"/>
                </a:solidFill>
              </a:rPr>
              <a:t> </a:t>
            </a:r>
            <a:r>
              <a:rPr lang="el-GR" dirty="0" err="1">
                <a:solidFill>
                  <a:srgbClr val="000000"/>
                </a:solidFill>
              </a:rPr>
              <a:t>have</a:t>
            </a:r>
            <a:r>
              <a:rPr lang="el-GR" dirty="0">
                <a:solidFill>
                  <a:srgbClr val="000000"/>
                </a:solidFill>
              </a:rPr>
              <a:t> </a:t>
            </a:r>
            <a:r>
              <a:rPr lang="el-GR" dirty="0" err="1">
                <a:solidFill>
                  <a:srgbClr val="000000"/>
                </a:solidFill>
              </a:rPr>
              <a:t>been</a:t>
            </a:r>
            <a:r>
              <a:rPr lang="el-GR" dirty="0">
                <a:solidFill>
                  <a:srgbClr val="000000"/>
                </a:solidFill>
              </a:rPr>
              <a:t> </a:t>
            </a:r>
            <a:r>
              <a:rPr lang="el-GR" dirty="0" err="1">
                <a:solidFill>
                  <a:srgbClr val="000000"/>
                </a:solidFill>
              </a:rPr>
              <a:t>subjected</a:t>
            </a:r>
            <a:r>
              <a:rPr lang="el-GR" dirty="0">
                <a:solidFill>
                  <a:srgbClr val="000000"/>
                </a:solidFill>
              </a:rPr>
              <a:t> </a:t>
            </a:r>
            <a:r>
              <a:rPr lang="el-GR" dirty="0" err="1">
                <a:solidFill>
                  <a:srgbClr val="000000"/>
                </a:solidFill>
              </a:rPr>
              <a:t>to</a:t>
            </a:r>
            <a:r>
              <a:rPr lang="el-GR" dirty="0">
                <a:solidFill>
                  <a:srgbClr val="000000"/>
                </a:solidFill>
              </a:rPr>
              <a:t> </a:t>
            </a:r>
            <a:r>
              <a:rPr lang="el-GR" dirty="0" err="1">
                <a:solidFill>
                  <a:srgbClr val="000000"/>
                </a:solidFill>
              </a:rPr>
              <a:t>torture</a:t>
            </a:r>
            <a:r>
              <a:rPr lang="el-GR" dirty="0">
                <a:solidFill>
                  <a:srgbClr val="000000"/>
                </a:solidFill>
              </a:rPr>
              <a:t>, </a:t>
            </a:r>
            <a:r>
              <a:rPr lang="el-GR" dirty="0" err="1">
                <a:solidFill>
                  <a:srgbClr val="000000"/>
                </a:solidFill>
              </a:rPr>
              <a:t>rape</a:t>
            </a:r>
            <a:r>
              <a:rPr lang="el-GR" dirty="0">
                <a:solidFill>
                  <a:srgbClr val="000000"/>
                </a:solidFill>
              </a:rPr>
              <a:t> </a:t>
            </a:r>
            <a:r>
              <a:rPr lang="el-GR" dirty="0" err="1">
                <a:solidFill>
                  <a:srgbClr val="000000"/>
                </a:solidFill>
              </a:rPr>
              <a:t>or</a:t>
            </a:r>
            <a:r>
              <a:rPr lang="el-GR" dirty="0">
                <a:solidFill>
                  <a:srgbClr val="000000"/>
                </a:solidFill>
              </a:rPr>
              <a:t> </a:t>
            </a:r>
            <a:r>
              <a:rPr lang="el-GR" dirty="0" err="1">
                <a:solidFill>
                  <a:srgbClr val="000000"/>
                </a:solidFill>
              </a:rPr>
              <a:t>other</a:t>
            </a:r>
            <a:r>
              <a:rPr lang="el-GR" dirty="0">
                <a:solidFill>
                  <a:srgbClr val="000000"/>
                </a:solidFill>
              </a:rPr>
              <a:t> </a:t>
            </a:r>
            <a:r>
              <a:rPr lang="el-GR" dirty="0" err="1">
                <a:solidFill>
                  <a:srgbClr val="000000"/>
                </a:solidFill>
              </a:rPr>
              <a:t>serious</a:t>
            </a:r>
            <a:r>
              <a:rPr lang="el-GR" dirty="0">
                <a:solidFill>
                  <a:srgbClr val="000000"/>
                </a:solidFill>
              </a:rPr>
              <a:t> </a:t>
            </a:r>
            <a:r>
              <a:rPr lang="el-GR" dirty="0" err="1">
                <a:solidFill>
                  <a:srgbClr val="000000"/>
                </a:solidFill>
              </a:rPr>
              <a:t>forms</a:t>
            </a:r>
            <a:r>
              <a:rPr lang="el-GR" dirty="0">
                <a:solidFill>
                  <a:srgbClr val="000000"/>
                </a:solidFill>
              </a:rPr>
              <a:t> </a:t>
            </a:r>
            <a:r>
              <a:rPr lang="el-GR" dirty="0" err="1">
                <a:solidFill>
                  <a:srgbClr val="000000"/>
                </a:solidFill>
              </a:rPr>
              <a:t>of</a:t>
            </a:r>
            <a:r>
              <a:rPr lang="el-GR" dirty="0">
                <a:solidFill>
                  <a:srgbClr val="000000"/>
                </a:solidFill>
              </a:rPr>
              <a:t> </a:t>
            </a:r>
            <a:r>
              <a:rPr lang="el-GR" dirty="0" err="1">
                <a:solidFill>
                  <a:srgbClr val="000000"/>
                </a:solidFill>
              </a:rPr>
              <a:t>psychological</a:t>
            </a:r>
            <a:r>
              <a:rPr lang="el-GR" dirty="0">
                <a:solidFill>
                  <a:srgbClr val="000000"/>
                </a:solidFill>
              </a:rPr>
              <a:t>, </a:t>
            </a:r>
            <a:r>
              <a:rPr lang="el-GR" dirty="0" err="1">
                <a:solidFill>
                  <a:srgbClr val="000000"/>
                </a:solidFill>
              </a:rPr>
              <a:t>physical</a:t>
            </a:r>
            <a:r>
              <a:rPr lang="el-GR" dirty="0">
                <a:solidFill>
                  <a:srgbClr val="000000"/>
                </a:solidFill>
              </a:rPr>
              <a:t> </a:t>
            </a:r>
            <a:r>
              <a:rPr lang="el-GR" dirty="0" err="1">
                <a:solidFill>
                  <a:srgbClr val="000000"/>
                </a:solidFill>
              </a:rPr>
              <a:t>or</a:t>
            </a:r>
            <a:r>
              <a:rPr lang="el-GR" dirty="0">
                <a:solidFill>
                  <a:srgbClr val="000000"/>
                </a:solidFill>
              </a:rPr>
              <a:t> </a:t>
            </a:r>
            <a:r>
              <a:rPr lang="el-GR" dirty="0" err="1">
                <a:solidFill>
                  <a:srgbClr val="000000"/>
                </a:solidFill>
              </a:rPr>
              <a:t>sexual</a:t>
            </a:r>
            <a:r>
              <a:rPr lang="el-GR" dirty="0">
                <a:solidFill>
                  <a:srgbClr val="000000"/>
                </a:solidFill>
              </a:rPr>
              <a:t> </a:t>
            </a:r>
            <a:r>
              <a:rPr lang="el-GR" dirty="0" err="1">
                <a:solidFill>
                  <a:srgbClr val="000000"/>
                </a:solidFill>
              </a:rPr>
              <a:t>violence</a:t>
            </a:r>
            <a:r>
              <a:rPr lang="el-GR" dirty="0">
                <a:solidFill>
                  <a:srgbClr val="000000"/>
                </a:solidFill>
              </a:rPr>
              <a:t>,</a:t>
            </a:r>
            <a:r>
              <a:rPr lang="en-US" dirty="0">
                <a:solidFill>
                  <a:srgbClr val="000000"/>
                </a:solidFill>
              </a:rPr>
              <a:t> such as </a:t>
            </a:r>
            <a:r>
              <a:rPr lang="en-US" dirty="0" smtClean="0">
                <a:solidFill>
                  <a:srgbClr val="000000"/>
                </a:solidFill>
              </a:rPr>
              <a:t>victims </a:t>
            </a:r>
            <a:r>
              <a:rPr lang="en-US" dirty="0">
                <a:solidFill>
                  <a:srgbClr val="000000"/>
                </a:solidFill>
              </a:rPr>
              <a:t>of female genital mutilation. The support provided to </a:t>
            </a:r>
            <a:r>
              <a:rPr lang="en-US" dirty="0" smtClean="0">
                <a:solidFill>
                  <a:srgbClr val="000000"/>
                </a:solidFill>
              </a:rPr>
              <a:t>these applicants takes </a:t>
            </a:r>
            <a:r>
              <a:rPr lang="en-US" dirty="0">
                <a:solidFill>
                  <a:srgbClr val="000000"/>
                </a:solidFill>
              </a:rPr>
              <a:t>into account their special reception needs throughout the duration of the asylum procedure and shall provide for appropriate monitoring of their situation. </a:t>
            </a:r>
          </a:p>
          <a:p>
            <a:pPr marL="342900" indent="-342900" algn="just">
              <a:lnSpc>
                <a:spcPct val="90000"/>
              </a:lnSpc>
              <a:spcBef>
                <a:spcPct val="20000"/>
              </a:spcBef>
              <a:buFontTx/>
              <a:buBlip>
                <a:blip r:embed="rId2"/>
              </a:buBlip>
            </a:pPr>
            <a:r>
              <a:rPr lang="en-US" dirty="0">
                <a:solidFill>
                  <a:srgbClr val="000000"/>
                </a:solidFill>
              </a:rPr>
              <a:t>The assessment whether the applicant is an applicant with special reception needs is evaluated during the process of identification (art. 9, Law 4375/2016). </a:t>
            </a:r>
          </a:p>
          <a:p>
            <a:pPr marL="342900" indent="-342900" algn="just">
              <a:lnSpc>
                <a:spcPct val="90000"/>
              </a:lnSpc>
              <a:spcBef>
                <a:spcPct val="20000"/>
              </a:spcBef>
              <a:buFontTx/>
              <a:buBlip>
                <a:blip r:embed="rId2"/>
              </a:buBlip>
            </a:pPr>
            <a:r>
              <a:rPr lang="en-US" dirty="0">
                <a:solidFill>
                  <a:srgbClr val="000000"/>
                </a:solidFill>
              </a:rPr>
              <a:t>The competent authorities must inform immediately the National Authority for the Recognition and Referral of Victims and Trafficking (art. 6 Law 4198/2013), in case they </a:t>
            </a:r>
            <a:r>
              <a:rPr lang="en-US" dirty="0" smtClean="0">
                <a:solidFill>
                  <a:srgbClr val="000000"/>
                </a:solidFill>
              </a:rPr>
              <a:t>indentify </a:t>
            </a:r>
            <a:r>
              <a:rPr lang="en-US" dirty="0">
                <a:solidFill>
                  <a:srgbClr val="000000"/>
                </a:solidFill>
              </a:rPr>
              <a:t>victims of </a:t>
            </a:r>
            <a:r>
              <a:rPr lang="en-US" dirty="0" smtClean="0">
                <a:solidFill>
                  <a:srgbClr val="000000"/>
                </a:solidFill>
              </a:rPr>
              <a:t>trafficking.</a:t>
            </a:r>
            <a:endParaRPr lang="en-US" dirty="0">
              <a:solidFill>
                <a:srgbClr val="000000"/>
              </a:solidFill>
            </a:endParaRPr>
          </a:p>
          <a:p>
            <a:pPr marL="342900" indent="-342900" algn="just">
              <a:lnSpc>
                <a:spcPct val="90000"/>
              </a:lnSpc>
              <a:spcBef>
                <a:spcPct val="20000"/>
              </a:spcBef>
            </a:pPr>
            <a:endParaRPr lang="fr-FR" sz="1500" dirty="0">
              <a:solidFill>
                <a:srgbClr val="FF6600"/>
              </a:solidFill>
            </a:endParaRPr>
          </a:p>
          <a:p>
            <a:pPr marL="342900" indent="-342900" algn="just">
              <a:lnSpc>
                <a:spcPct val="90000"/>
              </a:lnSpc>
              <a:spcBef>
                <a:spcPct val="20000"/>
              </a:spcBef>
            </a:pPr>
            <a:endParaRPr lang="fr-FR" sz="1500" dirty="0">
              <a:solidFill>
                <a:srgbClr val="FF6600"/>
              </a:solidFill>
            </a:endParaRPr>
          </a:p>
          <a:p>
            <a:pPr marL="342900" indent="-342900" algn="just">
              <a:lnSpc>
                <a:spcPct val="90000"/>
              </a:lnSpc>
              <a:spcBef>
                <a:spcPct val="20000"/>
              </a:spcBef>
              <a:buFontTx/>
              <a:buBlip>
                <a:blip r:embed="rId2"/>
              </a:buBlip>
            </a:pPr>
            <a:endParaRPr lang="en-US" sz="1500" dirty="0">
              <a:solidFill>
                <a:srgbClr val="FF6600"/>
              </a:solidFill>
            </a:endParaRPr>
          </a:p>
          <a:p>
            <a:pPr marL="342900" indent="-342900" algn="just">
              <a:lnSpc>
                <a:spcPct val="90000"/>
              </a:lnSpc>
              <a:spcBef>
                <a:spcPct val="20000"/>
              </a:spcBef>
            </a:pPr>
            <a:endParaRPr lang="el-GR" sz="1300" dirty="0">
              <a:solidFill>
                <a:srgbClr val="9394BE"/>
              </a:solidFill>
            </a:endParaRPr>
          </a:p>
          <a:p>
            <a:pPr marL="342900" indent="-342900" algn="just">
              <a:lnSpc>
                <a:spcPct val="90000"/>
              </a:lnSpc>
              <a:spcBef>
                <a:spcPct val="20000"/>
              </a:spcBef>
            </a:pPr>
            <a:endParaRPr lang="el-GR" sz="1300" dirty="0"/>
          </a:p>
          <a:p>
            <a:pPr marL="342900" indent="-342900">
              <a:lnSpc>
                <a:spcPct val="90000"/>
              </a:lnSpc>
              <a:spcBef>
                <a:spcPct val="20000"/>
              </a:spcBef>
              <a:buFont typeface="Arial" pitchFamily="34" charset="0"/>
              <a:buNone/>
            </a:pPr>
            <a:endParaRPr lang="en-US" sz="1700" dirty="0"/>
          </a:p>
        </p:txBody>
      </p:sp>
      <p:pic>
        <p:nvPicPr>
          <p:cNvPr id="106499" name="4 - Εικόνα" descr="Εικόνα2.png"/>
          <p:cNvPicPr>
            <a:picLocks noChangeAspect="1"/>
          </p:cNvPicPr>
          <p:nvPr/>
        </p:nvPicPr>
        <p:blipFill>
          <a:blip r:embed="rId3"/>
          <a:srcRect/>
          <a:stretch>
            <a:fillRect/>
          </a:stretch>
        </p:blipFill>
        <p:spPr bwMode="auto">
          <a:xfrm>
            <a:off x="966788" y="6337300"/>
            <a:ext cx="6656387"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220" y="1106488"/>
            <a:ext cx="8284684" cy="5230812"/>
          </a:xfrm>
        </p:spPr>
        <p:txBody>
          <a:bodyPr>
            <a:normAutofit lnSpcReduction="10000"/>
          </a:bodyPr>
          <a:lstStyle/>
          <a:p>
            <a:pPr algn="just" eaLnBrk="1" hangingPunct="1">
              <a:lnSpc>
                <a:spcPct val="80000"/>
              </a:lnSpc>
              <a:buFont typeface="Arial" pitchFamily="34" charset="0"/>
              <a:buNone/>
            </a:pPr>
            <a:r>
              <a:rPr lang="en-US" sz="2100" b="1" dirty="0" smtClean="0">
                <a:solidFill>
                  <a:srgbClr val="000000"/>
                </a:solidFill>
              </a:rPr>
              <a:t>2. Minors (art.21 of Law 4540/2018)</a:t>
            </a:r>
          </a:p>
          <a:p>
            <a:pPr indent="0" algn="just" eaLnBrk="1" hangingPunct="1">
              <a:lnSpc>
                <a:spcPct val="80000"/>
              </a:lnSpc>
              <a:buFont typeface="Arial" pitchFamily="34" charset="0"/>
              <a:buNone/>
            </a:pPr>
            <a:r>
              <a:rPr lang="en-US" sz="1800" dirty="0" smtClean="0">
                <a:solidFill>
                  <a:srgbClr val="000000"/>
                </a:solidFill>
              </a:rPr>
              <a:t>The best interests of the child shall be a primary consideration. A standard of living adequate for the minor</a:t>
            </a:r>
            <a:r>
              <a:rPr lang="en-US" altLang="en-US" sz="1800" dirty="0" smtClean="0">
                <a:solidFill>
                  <a:srgbClr val="000000"/>
                </a:solidFill>
              </a:rPr>
              <a:t>’</a:t>
            </a:r>
            <a:r>
              <a:rPr lang="en-US" sz="1800" dirty="0" smtClean="0">
                <a:solidFill>
                  <a:srgbClr val="000000"/>
                </a:solidFill>
              </a:rPr>
              <a:t>s physical, mental, spiritual, moral and social development must be ensured. In assessing the best interests of the child, the competent authorities shall in particular take due account of the following factors: </a:t>
            </a:r>
          </a:p>
          <a:p>
            <a:pPr indent="342900">
              <a:lnSpc>
                <a:spcPct val="80000"/>
              </a:lnSpc>
              <a:buNone/>
            </a:pPr>
            <a:r>
              <a:rPr lang="en-US" sz="1800" dirty="0" smtClean="0">
                <a:solidFill>
                  <a:srgbClr val="000000"/>
                </a:solidFill>
              </a:rPr>
              <a:t>(a)  family reunification possibilities; </a:t>
            </a:r>
          </a:p>
          <a:p>
            <a:pPr indent="342900">
              <a:lnSpc>
                <a:spcPct val="80000"/>
              </a:lnSpc>
              <a:buNone/>
            </a:pPr>
            <a:r>
              <a:rPr lang="en-US" sz="1800" dirty="0" smtClean="0">
                <a:solidFill>
                  <a:srgbClr val="000000"/>
                </a:solidFill>
              </a:rPr>
              <a:t>(b)  the minor</a:t>
            </a:r>
            <a:r>
              <a:rPr lang="en-US" altLang="en-US" sz="1800" dirty="0" smtClean="0">
                <a:solidFill>
                  <a:srgbClr val="000000"/>
                </a:solidFill>
              </a:rPr>
              <a:t>’</a:t>
            </a:r>
            <a:r>
              <a:rPr lang="en-US" sz="1800" dirty="0" smtClean="0">
                <a:solidFill>
                  <a:srgbClr val="000000"/>
                </a:solidFill>
              </a:rPr>
              <a:t>s well-being and social development, taking into particular consideration of the minor</a:t>
            </a:r>
            <a:r>
              <a:rPr lang="en-US" altLang="en-US" sz="1800" dirty="0" smtClean="0">
                <a:solidFill>
                  <a:srgbClr val="000000"/>
                </a:solidFill>
              </a:rPr>
              <a:t>’</a:t>
            </a:r>
            <a:r>
              <a:rPr lang="en-US" sz="1800" dirty="0" smtClean="0">
                <a:solidFill>
                  <a:srgbClr val="000000"/>
                </a:solidFill>
              </a:rPr>
              <a:t>s background; </a:t>
            </a:r>
          </a:p>
          <a:p>
            <a:pPr indent="342900">
              <a:lnSpc>
                <a:spcPct val="80000"/>
              </a:lnSpc>
              <a:buNone/>
            </a:pPr>
            <a:r>
              <a:rPr lang="en-US" sz="1800" dirty="0" smtClean="0">
                <a:solidFill>
                  <a:srgbClr val="000000"/>
                </a:solidFill>
              </a:rPr>
              <a:t>(c)  safety and security considerations, in particular where there is a risk of the minor being a victim of human trafficking; </a:t>
            </a:r>
            <a:endParaRPr lang="el-GR" sz="1800" dirty="0" smtClean="0">
              <a:solidFill>
                <a:srgbClr val="000000"/>
              </a:solidFill>
            </a:endParaRPr>
          </a:p>
          <a:p>
            <a:pPr indent="342900">
              <a:lnSpc>
                <a:spcPct val="80000"/>
              </a:lnSpc>
              <a:buNone/>
            </a:pPr>
            <a:r>
              <a:rPr lang="el-GR" sz="1800" dirty="0" smtClean="0">
                <a:solidFill>
                  <a:srgbClr val="000000"/>
                </a:solidFill>
              </a:rPr>
              <a:t> </a:t>
            </a:r>
            <a:r>
              <a:rPr lang="en-US" sz="1800" dirty="0" smtClean="0">
                <a:solidFill>
                  <a:srgbClr val="000000"/>
                </a:solidFill>
              </a:rPr>
              <a:t>(d) the views of the minor in accordance with his or her age and maturity. </a:t>
            </a:r>
          </a:p>
          <a:p>
            <a:pPr algn="just" eaLnBrk="1" hangingPunct="1">
              <a:lnSpc>
                <a:spcPct val="80000"/>
              </a:lnSpc>
              <a:buFont typeface="Arial" pitchFamily="34" charset="0"/>
              <a:buNone/>
            </a:pPr>
            <a:r>
              <a:rPr lang="en-US" sz="1800" dirty="0" smtClean="0">
                <a:solidFill>
                  <a:srgbClr val="000000"/>
                </a:solidFill>
              </a:rPr>
              <a:t> </a:t>
            </a:r>
          </a:p>
          <a:p>
            <a:pPr algn="just" eaLnBrk="1" hangingPunct="1">
              <a:lnSpc>
                <a:spcPct val="80000"/>
              </a:lnSpc>
              <a:buFont typeface="Arial" pitchFamily="34" charset="0"/>
              <a:buBlip>
                <a:blip r:embed="rId2"/>
              </a:buBlip>
            </a:pP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competent</a:t>
            </a:r>
            <a:r>
              <a:rPr lang="el-GR" sz="1800" dirty="0" smtClean="0">
                <a:solidFill>
                  <a:srgbClr val="000000"/>
                </a:solidFill>
              </a:rPr>
              <a:t> </a:t>
            </a:r>
            <a:r>
              <a:rPr lang="el-GR" sz="1800" dirty="0" err="1" smtClean="0">
                <a:solidFill>
                  <a:srgbClr val="000000"/>
                </a:solidFill>
              </a:rPr>
              <a:t>authorities</a:t>
            </a:r>
            <a:r>
              <a:rPr lang="el-GR" sz="1800" dirty="0" smtClean="0">
                <a:solidFill>
                  <a:srgbClr val="000000"/>
                </a:solidFill>
              </a:rPr>
              <a:t> </a:t>
            </a:r>
            <a:r>
              <a:rPr lang="el-GR" sz="1800" dirty="0" err="1" smtClean="0">
                <a:solidFill>
                  <a:srgbClr val="000000"/>
                </a:solidFill>
              </a:rPr>
              <a:t>shall</a:t>
            </a:r>
            <a:r>
              <a:rPr lang="el-GR" sz="1800" dirty="0" smtClean="0">
                <a:solidFill>
                  <a:srgbClr val="000000"/>
                </a:solidFill>
              </a:rPr>
              <a:t> </a:t>
            </a:r>
            <a:r>
              <a:rPr lang="el-GR" sz="1800" dirty="0" err="1" smtClean="0">
                <a:solidFill>
                  <a:srgbClr val="000000"/>
                </a:solidFill>
              </a:rPr>
              <a:t>ensure</a:t>
            </a:r>
            <a:r>
              <a:rPr lang="el-GR" sz="1800" dirty="0" smtClean="0">
                <a:solidFill>
                  <a:srgbClr val="000000"/>
                </a:solidFill>
              </a:rPr>
              <a:t> </a:t>
            </a:r>
            <a:r>
              <a:rPr lang="el-GR" sz="1800" dirty="0" err="1" smtClean="0">
                <a:solidFill>
                  <a:srgbClr val="000000"/>
                </a:solidFill>
              </a:rPr>
              <a:t>access</a:t>
            </a:r>
            <a:r>
              <a:rPr lang="fr-FR" sz="1800" dirty="0" smtClean="0">
                <a:solidFill>
                  <a:srgbClr val="000000"/>
                </a:solidFill>
              </a:rPr>
              <a:t> </a:t>
            </a:r>
            <a:r>
              <a:rPr lang="el-GR" sz="1800" dirty="0" err="1" smtClean="0">
                <a:solidFill>
                  <a:srgbClr val="000000"/>
                </a:solidFill>
              </a:rPr>
              <a:t>to</a:t>
            </a:r>
            <a:r>
              <a:rPr lang="el-GR" sz="1800" dirty="0" smtClean="0">
                <a:solidFill>
                  <a:srgbClr val="000000"/>
                </a:solidFill>
              </a:rPr>
              <a:t> </a:t>
            </a:r>
            <a:r>
              <a:rPr lang="el-GR" sz="1800" dirty="0" err="1" smtClean="0">
                <a:solidFill>
                  <a:srgbClr val="000000"/>
                </a:solidFill>
              </a:rPr>
              <a:t>Social</a:t>
            </a:r>
            <a:r>
              <a:rPr lang="el-GR" sz="1800" dirty="0" smtClean="0">
                <a:solidFill>
                  <a:srgbClr val="000000"/>
                </a:solidFill>
              </a:rPr>
              <a:t> </a:t>
            </a:r>
            <a:r>
              <a:rPr lang="el-GR" sz="1800" dirty="0" err="1" smtClean="0">
                <a:solidFill>
                  <a:srgbClr val="000000"/>
                </a:solidFill>
              </a:rPr>
              <a:t>Care</a:t>
            </a:r>
            <a:r>
              <a:rPr lang="el-GR" sz="1800" dirty="0" smtClean="0">
                <a:solidFill>
                  <a:srgbClr val="000000"/>
                </a:solidFill>
              </a:rPr>
              <a:t> </a:t>
            </a:r>
            <a:r>
              <a:rPr lang="el-GR" sz="1800" dirty="0" err="1" smtClean="0">
                <a:solidFill>
                  <a:srgbClr val="000000"/>
                </a:solidFill>
              </a:rPr>
              <a:t>Services</a:t>
            </a:r>
            <a:r>
              <a:rPr lang="el-GR" sz="1800" dirty="0" smtClean="0">
                <a:solidFill>
                  <a:srgbClr val="000000"/>
                </a:solidFill>
              </a:rPr>
              <a:t> </a:t>
            </a:r>
            <a:r>
              <a:rPr lang="el-GR" sz="1800" dirty="0" err="1" smtClean="0">
                <a:solidFill>
                  <a:srgbClr val="000000"/>
                </a:solidFill>
              </a:rPr>
              <a:t>for</a:t>
            </a:r>
            <a:r>
              <a:rPr lang="el-GR" sz="1800" dirty="0" smtClean="0">
                <a:solidFill>
                  <a:srgbClr val="000000"/>
                </a:solidFill>
              </a:rPr>
              <a:t> </a:t>
            </a:r>
            <a:r>
              <a:rPr lang="el-GR" sz="1800" dirty="0" err="1" smtClean="0">
                <a:solidFill>
                  <a:srgbClr val="000000"/>
                </a:solidFill>
              </a:rPr>
              <a:t>minors</a:t>
            </a:r>
            <a:r>
              <a:rPr lang="el-GR" sz="1800" dirty="0" smtClean="0">
                <a:solidFill>
                  <a:srgbClr val="000000"/>
                </a:solidFill>
              </a:rPr>
              <a:t> </a:t>
            </a:r>
            <a:r>
              <a:rPr lang="el-GR" sz="1800" dirty="0" err="1" smtClean="0">
                <a:solidFill>
                  <a:srgbClr val="000000"/>
                </a:solidFill>
              </a:rPr>
              <a:t>who</a:t>
            </a:r>
            <a:r>
              <a:rPr lang="el-GR" sz="1800" dirty="0" smtClean="0">
                <a:solidFill>
                  <a:srgbClr val="000000"/>
                </a:solidFill>
              </a:rPr>
              <a:t> </a:t>
            </a:r>
            <a:r>
              <a:rPr lang="el-GR" sz="1800" dirty="0" err="1" smtClean="0">
                <a:solidFill>
                  <a:srgbClr val="000000"/>
                </a:solidFill>
              </a:rPr>
              <a:t>have</a:t>
            </a:r>
            <a:r>
              <a:rPr lang="el-GR" sz="1800" dirty="0" smtClean="0">
                <a:solidFill>
                  <a:srgbClr val="000000"/>
                </a:solidFill>
              </a:rPr>
              <a:t> </a:t>
            </a:r>
            <a:r>
              <a:rPr lang="el-GR" sz="1800" dirty="0" err="1" smtClean="0">
                <a:solidFill>
                  <a:srgbClr val="000000"/>
                </a:solidFill>
              </a:rPr>
              <a:t>been</a:t>
            </a:r>
            <a:r>
              <a:rPr lang="el-GR" sz="1800" dirty="0" smtClean="0">
                <a:solidFill>
                  <a:srgbClr val="000000"/>
                </a:solidFill>
              </a:rPr>
              <a:t> </a:t>
            </a:r>
            <a:r>
              <a:rPr lang="el-GR" sz="1800" dirty="0" err="1" smtClean="0">
                <a:solidFill>
                  <a:srgbClr val="000000"/>
                </a:solidFill>
              </a:rPr>
              <a:t>victims</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t>
            </a:r>
            <a:r>
              <a:rPr lang="el-GR" sz="1800" dirty="0" err="1" smtClean="0">
                <a:solidFill>
                  <a:srgbClr val="000000"/>
                </a:solidFill>
              </a:rPr>
              <a:t>any</a:t>
            </a:r>
            <a:r>
              <a:rPr lang="el-GR" sz="1800" dirty="0" smtClean="0">
                <a:solidFill>
                  <a:srgbClr val="000000"/>
                </a:solidFill>
              </a:rPr>
              <a:t> </a:t>
            </a:r>
            <a:r>
              <a:rPr lang="el-GR" sz="1800" dirty="0" err="1" smtClean="0">
                <a:solidFill>
                  <a:srgbClr val="000000"/>
                </a:solidFill>
              </a:rPr>
              <a:t>form</a:t>
            </a:r>
            <a:r>
              <a:rPr lang="el-GR" sz="1800" dirty="0" smtClean="0">
                <a:solidFill>
                  <a:srgbClr val="000000"/>
                </a:solidFill>
              </a:rPr>
              <a:t> </a:t>
            </a:r>
            <a:r>
              <a:rPr lang="el-GR" sz="1800" dirty="0" err="1" smtClean="0">
                <a:solidFill>
                  <a:srgbClr val="000000"/>
                </a:solidFill>
              </a:rPr>
              <a:t>of</a:t>
            </a:r>
            <a:r>
              <a:rPr lang="el-GR" sz="1800" dirty="0" smtClean="0">
                <a:solidFill>
                  <a:srgbClr val="000000"/>
                </a:solidFill>
              </a:rPr>
              <a:t> </a:t>
            </a:r>
            <a:r>
              <a:rPr lang="el-GR" sz="1800" dirty="0" err="1" smtClean="0">
                <a:solidFill>
                  <a:srgbClr val="000000"/>
                </a:solidFill>
              </a:rPr>
              <a:t>abuse</a:t>
            </a:r>
            <a:r>
              <a:rPr lang="el-GR" sz="1800" dirty="0" smtClean="0">
                <a:solidFill>
                  <a:srgbClr val="000000"/>
                </a:solidFill>
              </a:rPr>
              <a:t>,</a:t>
            </a:r>
            <a:r>
              <a:rPr lang="fr-FR" sz="1800" dirty="0" smtClean="0">
                <a:solidFill>
                  <a:srgbClr val="000000"/>
                </a:solidFill>
              </a:rPr>
              <a:t> </a:t>
            </a:r>
            <a:r>
              <a:rPr lang="el-GR" sz="1800" dirty="0" err="1" smtClean="0">
                <a:solidFill>
                  <a:srgbClr val="000000"/>
                </a:solidFill>
              </a:rPr>
              <a:t>neglect</a:t>
            </a:r>
            <a:r>
              <a:rPr lang="el-GR" sz="1800" dirty="0" smtClean="0">
                <a:solidFill>
                  <a:srgbClr val="000000"/>
                </a:solidFill>
              </a:rPr>
              <a:t>, </a:t>
            </a:r>
            <a:r>
              <a:rPr lang="el-GR" sz="1800" dirty="0" err="1" smtClean="0">
                <a:solidFill>
                  <a:srgbClr val="000000"/>
                </a:solidFill>
              </a:rPr>
              <a:t>exploitation</a:t>
            </a:r>
            <a:r>
              <a:rPr lang="el-GR" sz="1800" dirty="0" smtClean="0">
                <a:solidFill>
                  <a:srgbClr val="000000"/>
                </a:solidFill>
              </a:rPr>
              <a:t>, </a:t>
            </a:r>
            <a:r>
              <a:rPr lang="el-GR" sz="1800" dirty="0" err="1" smtClean="0">
                <a:solidFill>
                  <a:srgbClr val="000000"/>
                </a:solidFill>
              </a:rPr>
              <a:t>torture</a:t>
            </a:r>
            <a:r>
              <a:rPr lang="el-GR" sz="1800" dirty="0" smtClean="0">
                <a:solidFill>
                  <a:srgbClr val="000000"/>
                </a:solidFill>
              </a:rPr>
              <a:t> </a:t>
            </a:r>
            <a:r>
              <a:rPr lang="el-GR" sz="1800" dirty="0" err="1" smtClean="0">
                <a:solidFill>
                  <a:srgbClr val="000000"/>
                </a:solidFill>
              </a:rPr>
              <a:t>or</a:t>
            </a:r>
            <a:r>
              <a:rPr lang="el-GR" sz="1800" dirty="0" smtClean="0">
                <a:solidFill>
                  <a:srgbClr val="000000"/>
                </a:solidFill>
              </a:rPr>
              <a:t> </a:t>
            </a:r>
            <a:r>
              <a:rPr lang="el-GR" sz="1800" dirty="0" err="1" smtClean="0">
                <a:solidFill>
                  <a:srgbClr val="000000"/>
                </a:solidFill>
              </a:rPr>
              <a:t>cruel</a:t>
            </a:r>
            <a:r>
              <a:rPr lang="el-GR" sz="1800" dirty="0" smtClean="0">
                <a:solidFill>
                  <a:srgbClr val="000000"/>
                </a:solidFill>
              </a:rPr>
              <a:t>, </a:t>
            </a:r>
            <a:r>
              <a:rPr lang="el-GR" sz="1800" dirty="0" err="1" smtClean="0">
                <a:solidFill>
                  <a:srgbClr val="000000"/>
                </a:solidFill>
              </a:rPr>
              <a:t>inhuman</a:t>
            </a:r>
            <a:r>
              <a:rPr lang="el-GR" sz="1800" dirty="0" smtClean="0">
                <a:solidFill>
                  <a:srgbClr val="000000"/>
                </a:solidFill>
              </a:rPr>
              <a:t> </a:t>
            </a:r>
            <a:r>
              <a:rPr lang="el-GR" sz="1800" dirty="0" err="1" smtClean="0">
                <a:solidFill>
                  <a:srgbClr val="000000"/>
                </a:solidFill>
              </a:rPr>
              <a:t>and</a:t>
            </a:r>
            <a:r>
              <a:rPr lang="el-GR" sz="1800" dirty="0" smtClean="0">
                <a:solidFill>
                  <a:srgbClr val="000000"/>
                </a:solidFill>
              </a:rPr>
              <a:t> </a:t>
            </a:r>
            <a:r>
              <a:rPr lang="el-GR" sz="1800" dirty="0" err="1" smtClean="0">
                <a:solidFill>
                  <a:srgbClr val="000000"/>
                </a:solidFill>
              </a:rPr>
              <a:t>degrading</a:t>
            </a:r>
            <a:r>
              <a:rPr lang="el-GR" sz="1800" dirty="0" smtClean="0">
                <a:solidFill>
                  <a:srgbClr val="000000"/>
                </a:solidFill>
              </a:rPr>
              <a:t> </a:t>
            </a:r>
            <a:r>
              <a:rPr lang="el-GR" sz="1800" dirty="0" err="1" smtClean="0">
                <a:solidFill>
                  <a:srgbClr val="000000"/>
                </a:solidFill>
              </a:rPr>
              <a:t>treatment</a:t>
            </a:r>
            <a:r>
              <a:rPr lang="el-GR" sz="1800" dirty="0" smtClean="0">
                <a:solidFill>
                  <a:srgbClr val="000000"/>
                </a:solidFill>
              </a:rPr>
              <a:t>, </a:t>
            </a:r>
            <a:r>
              <a:rPr lang="el-GR" sz="1800" dirty="0" err="1" smtClean="0">
                <a:solidFill>
                  <a:srgbClr val="000000"/>
                </a:solidFill>
              </a:rPr>
              <a:t>or</a:t>
            </a:r>
            <a:r>
              <a:rPr lang="el-GR" sz="1800" dirty="0" smtClean="0">
                <a:solidFill>
                  <a:srgbClr val="000000"/>
                </a:solidFill>
              </a:rPr>
              <a:t> </a:t>
            </a:r>
            <a:r>
              <a:rPr lang="el-GR" sz="1800" dirty="0" err="1" smtClean="0">
                <a:solidFill>
                  <a:srgbClr val="000000"/>
                </a:solidFill>
              </a:rPr>
              <a:t>who</a:t>
            </a:r>
            <a:r>
              <a:rPr lang="el-GR" sz="1800" dirty="0" smtClean="0">
                <a:solidFill>
                  <a:srgbClr val="000000"/>
                </a:solidFill>
              </a:rPr>
              <a:t> </a:t>
            </a:r>
            <a:r>
              <a:rPr lang="el-GR" sz="1800" dirty="0" err="1" smtClean="0">
                <a:solidFill>
                  <a:srgbClr val="000000"/>
                </a:solidFill>
              </a:rPr>
              <a:t>have</a:t>
            </a:r>
            <a:r>
              <a:rPr lang="el-GR" sz="1800" dirty="0" smtClean="0">
                <a:solidFill>
                  <a:srgbClr val="000000"/>
                </a:solidFill>
              </a:rPr>
              <a:t> </a:t>
            </a:r>
            <a:r>
              <a:rPr lang="el-GR" sz="1800" dirty="0" err="1" smtClean="0">
                <a:solidFill>
                  <a:srgbClr val="000000"/>
                </a:solidFill>
              </a:rPr>
              <a:t>suffered</a:t>
            </a:r>
            <a:r>
              <a:rPr lang="el-GR" sz="1800" dirty="0" smtClean="0">
                <a:solidFill>
                  <a:srgbClr val="000000"/>
                </a:solidFill>
              </a:rPr>
              <a:t> </a:t>
            </a:r>
            <a:r>
              <a:rPr lang="el-GR" sz="1800" dirty="0" err="1" smtClean="0">
                <a:solidFill>
                  <a:srgbClr val="000000"/>
                </a:solidFill>
              </a:rPr>
              <a:t>from</a:t>
            </a:r>
            <a:r>
              <a:rPr lang="el-GR" sz="1800" dirty="0" smtClean="0">
                <a:solidFill>
                  <a:srgbClr val="000000"/>
                </a:solidFill>
              </a:rPr>
              <a:t> </a:t>
            </a:r>
            <a:r>
              <a:rPr lang="el-GR" sz="1800" dirty="0" err="1" smtClean="0">
                <a:solidFill>
                  <a:srgbClr val="000000"/>
                </a:solidFill>
              </a:rPr>
              <a:t>armed</a:t>
            </a:r>
            <a:r>
              <a:rPr lang="el-GR" sz="1800" dirty="0" smtClean="0">
                <a:solidFill>
                  <a:srgbClr val="000000"/>
                </a:solidFill>
              </a:rPr>
              <a:t> </a:t>
            </a:r>
            <a:r>
              <a:rPr lang="el-GR" sz="1800" dirty="0" err="1" smtClean="0">
                <a:solidFill>
                  <a:srgbClr val="000000"/>
                </a:solidFill>
              </a:rPr>
              <a:t>conflicts</a:t>
            </a:r>
            <a:r>
              <a:rPr lang="el-GR" sz="1800" dirty="0" smtClean="0">
                <a:solidFill>
                  <a:srgbClr val="000000"/>
                </a:solidFill>
              </a:rPr>
              <a:t>, </a:t>
            </a:r>
            <a:r>
              <a:rPr lang="el-GR" sz="1800" dirty="0" err="1" smtClean="0">
                <a:solidFill>
                  <a:srgbClr val="000000"/>
                </a:solidFill>
              </a:rPr>
              <a:t>and</a:t>
            </a:r>
            <a:r>
              <a:rPr lang="el-GR" sz="1800" dirty="0" smtClean="0">
                <a:solidFill>
                  <a:srgbClr val="000000"/>
                </a:solidFill>
              </a:rPr>
              <a:t>, </a:t>
            </a:r>
            <a:r>
              <a:rPr lang="el-GR" sz="1800" dirty="0" err="1" smtClean="0">
                <a:solidFill>
                  <a:srgbClr val="000000"/>
                </a:solidFill>
              </a:rPr>
              <a:t>if</a:t>
            </a:r>
            <a:r>
              <a:rPr lang="el-GR" sz="1800" dirty="0" smtClean="0">
                <a:solidFill>
                  <a:srgbClr val="000000"/>
                </a:solidFill>
              </a:rPr>
              <a:t> </a:t>
            </a:r>
            <a:r>
              <a:rPr lang="el-GR" sz="1800" dirty="0" err="1" smtClean="0">
                <a:solidFill>
                  <a:srgbClr val="000000"/>
                </a:solidFill>
              </a:rPr>
              <a:t>necessary</a:t>
            </a:r>
            <a:r>
              <a:rPr lang="el-GR" sz="1800" dirty="0" smtClean="0">
                <a:solidFill>
                  <a:srgbClr val="000000"/>
                </a:solidFill>
              </a:rPr>
              <a:t>, </a:t>
            </a:r>
            <a:r>
              <a:rPr lang="el-GR" sz="1800" dirty="0" err="1" smtClean="0">
                <a:solidFill>
                  <a:srgbClr val="000000"/>
                </a:solidFill>
              </a:rPr>
              <a:t>shall</a:t>
            </a:r>
            <a:r>
              <a:rPr lang="el-GR" sz="1800" dirty="0" smtClean="0">
                <a:solidFill>
                  <a:srgbClr val="000000"/>
                </a:solidFill>
              </a:rPr>
              <a:t> </a:t>
            </a:r>
            <a:r>
              <a:rPr lang="el-GR" sz="1800" dirty="0" err="1" smtClean="0">
                <a:solidFill>
                  <a:srgbClr val="000000"/>
                </a:solidFill>
              </a:rPr>
              <a:t>ensure</a:t>
            </a:r>
            <a:r>
              <a:rPr lang="el-GR" sz="1800" dirty="0" smtClean="0">
                <a:solidFill>
                  <a:srgbClr val="000000"/>
                </a:solidFill>
              </a:rPr>
              <a:t> </a:t>
            </a:r>
            <a:r>
              <a:rPr lang="el-GR" sz="1800" dirty="0" err="1" smtClean="0">
                <a:solidFill>
                  <a:srgbClr val="000000"/>
                </a:solidFill>
              </a:rPr>
              <a:t>that</a:t>
            </a:r>
            <a:r>
              <a:rPr lang="el-GR" sz="1800" dirty="0" smtClean="0">
                <a:solidFill>
                  <a:srgbClr val="000000"/>
                </a:solidFill>
              </a:rPr>
              <a:t> </a:t>
            </a:r>
            <a:r>
              <a:rPr lang="el-GR" sz="1800" dirty="0" err="1" smtClean="0">
                <a:solidFill>
                  <a:srgbClr val="000000"/>
                </a:solidFill>
              </a:rPr>
              <a:t>they</a:t>
            </a:r>
            <a:r>
              <a:rPr lang="el-GR" sz="1800" dirty="0" smtClean="0">
                <a:solidFill>
                  <a:srgbClr val="000000"/>
                </a:solidFill>
              </a:rPr>
              <a:t> </a:t>
            </a:r>
            <a:r>
              <a:rPr lang="el-GR" sz="1800" dirty="0" err="1" smtClean="0">
                <a:solidFill>
                  <a:srgbClr val="000000"/>
                </a:solidFill>
              </a:rPr>
              <a:t>receive</a:t>
            </a:r>
            <a:r>
              <a:rPr lang="el-GR" sz="1800" dirty="0" smtClean="0">
                <a:solidFill>
                  <a:srgbClr val="000000"/>
                </a:solidFill>
              </a:rPr>
              <a:t> </a:t>
            </a:r>
            <a:r>
              <a:rPr lang="el-GR" sz="1800" dirty="0" err="1" smtClean="0">
                <a:solidFill>
                  <a:srgbClr val="000000"/>
                </a:solidFill>
              </a:rPr>
              <a:t>appropriate</a:t>
            </a:r>
            <a:r>
              <a:rPr lang="el-GR" sz="1800" dirty="0" smtClean="0">
                <a:solidFill>
                  <a:srgbClr val="000000"/>
                </a:solidFill>
              </a:rPr>
              <a:t> </a:t>
            </a:r>
            <a:r>
              <a:rPr lang="el-GR" sz="1800" dirty="0" err="1" smtClean="0">
                <a:solidFill>
                  <a:srgbClr val="000000"/>
                </a:solidFill>
              </a:rPr>
              <a:t>mental</a:t>
            </a:r>
            <a:r>
              <a:rPr lang="el-GR" sz="1800" dirty="0" smtClean="0">
                <a:solidFill>
                  <a:srgbClr val="000000"/>
                </a:solidFill>
              </a:rPr>
              <a:t> </a:t>
            </a:r>
            <a:r>
              <a:rPr lang="el-GR" sz="1800" dirty="0" err="1" smtClean="0">
                <a:solidFill>
                  <a:srgbClr val="000000"/>
                </a:solidFill>
              </a:rPr>
              <a:t>health</a:t>
            </a:r>
            <a:r>
              <a:rPr lang="el-GR" sz="1800" dirty="0" smtClean="0">
                <a:solidFill>
                  <a:srgbClr val="000000"/>
                </a:solidFill>
              </a:rPr>
              <a:t> </a:t>
            </a:r>
            <a:r>
              <a:rPr lang="el-GR" sz="1800" dirty="0" err="1" smtClean="0">
                <a:solidFill>
                  <a:srgbClr val="000000"/>
                </a:solidFill>
              </a:rPr>
              <a:t>care</a:t>
            </a:r>
            <a:r>
              <a:rPr lang="el-GR" sz="1800" dirty="0" smtClean="0">
                <a:solidFill>
                  <a:srgbClr val="000000"/>
                </a:solidFill>
              </a:rPr>
              <a:t> </a:t>
            </a:r>
            <a:r>
              <a:rPr lang="el-GR" sz="1800" dirty="0" err="1" smtClean="0">
                <a:solidFill>
                  <a:srgbClr val="000000"/>
                </a:solidFill>
              </a:rPr>
              <a:t>and</a:t>
            </a:r>
            <a:r>
              <a:rPr lang="el-GR" sz="1800" dirty="0" smtClean="0">
                <a:solidFill>
                  <a:srgbClr val="000000"/>
                </a:solidFill>
              </a:rPr>
              <a:t> </a:t>
            </a:r>
            <a:r>
              <a:rPr lang="el-GR" sz="1800" dirty="0" err="1" smtClean="0">
                <a:solidFill>
                  <a:srgbClr val="000000"/>
                </a:solidFill>
              </a:rPr>
              <a:t>qualified</a:t>
            </a:r>
            <a:r>
              <a:rPr lang="el-GR" sz="1800" dirty="0" smtClean="0">
                <a:solidFill>
                  <a:srgbClr val="000000"/>
                </a:solidFill>
              </a:rPr>
              <a:t> </a:t>
            </a:r>
            <a:r>
              <a:rPr lang="el-GR" sz="1800" dirty="0" err="1" smtClean="0">
                <a:solidFill>
                  <a:srgbClr val="000000"/>
                </a:solidFill>
              </a:rPr>
              <a:t>counseling</a:t>
            </a:r>
            <a:r>
              <a:rPr lang="el-GR" sz="1800" dirty="0" smtClean="0">
                <a:solidFill>
                  <a:srgbClr val="000000"/>
                </a:solidFill>
              </a:rPr>
              <a:t>.</a:t>
            </a:r>
            <a:endParaRPr lang="en-US" sz="1800" dirty="0" smtClean="0">
              <a:solidFill>
                <a:srgbClr val="000000"/>
              </a:solidFill>
            </a:endParaRPr>
          </a:p>
          <a:p>
            <a:pPr algn="just" eaLnBrk="1" hangingPunct="1">
              <a:lnSpc>
                <a:spcPct val="80000"/>
              </a:lnSpc>
              <a:buFont typeface="Arial" pitchFamily="34" charset="0"/>
              <a:buNone/>
            </a:pPr>
            <a:endParaRPr lang="en-US" sz="1800" dirty="0" smtClean="0">
              <a:solidFill>
                <a:srgbClr val="000000"/>
              </a:solidFill>
            </a:endParaRPr>
          </a:p>
          <a:p>
            <a:pPr algn="just" eaLnBrk="1" hangingPunct="1">
              <a:lnSpc>
                <a:spcPct val="80000"/>
              </a:lnSpc>
              <a:buFont typeface="Arial" pitchFamily="34" charset="0"/>
              <a:buBlip>
                <a:blip r:embed="rId2"/>
              </a:buBlip>
            </a:pPr>
            <a:r>
              <a:rPr lang="en-US" sz="1800" dirty="0" smtClean="0">
                <a:solidFill>
                  <a:srgbClr val="000000"/>
                </a:solidFill>
              </a:rPr>
              <a:t>Minors have access to leisure activities, including play and recreational activities appropriate to their age within the premises and accommodation </a:t>
            </a:r>
            <a:r>
              <a:rPr lang="en-US" sz="1800" dirty="0" err="1" smtClean="0">
                <a:solidFill>
                  <a:srgbClr val="000000"/>
                </a:solidFill>
              </a:rPr>
              <a:t>centres</a:t>
            </a:r>
            <a:r>
              <a:rPr lang="en-US" sz="1800" dirty="0" smtClean="0">
                <a:solidFill>
                  <a:srgbClr val="000000"/>
                </a:solidFill>
              </a:rPr>
              <a:t> and to open-air activities. </a:t>
            </a:r>
          </a:p>
          <a:p>
            <a:pPr>
              <a:lnSpc>
                <a:spcPct val="80000"/>
              </a:lnSpc>
              <a:buFont typeface="Arial" pitchFamily="34" charset="0"/>
              <a:buNone/>
            </a:pPr>
            <a:r>
              <a:rPr lang="en-US" sz="1800" dirty="0" smtClean="0">
                <a:solidFill>
                  <a:srgbClr val="9394BE"/>
                </a:solidFill>
              </a:rPr>
              <a:t>. </a:t>
            </a:r>
          </a:p>
        </p:txBody>
      </p:sp>
      <p:pic>
        <p:nvPicPr>
          <p:cNvPr id="107522" name="4 - Εικόνα" descr="Εικόνα2.png"/>
          <p:cNvPicPr>
            <a:picLocks noChangeAspect="1"/>
          </p:cNvPicPr>
          <p:nvPr/>
        </p:nvPicPr>
        <p:blipFill>
          <a:blip r:embed="rId3"/>
          <a:srcRect/>
          <a:stretch>
            <a:fillRect/>
          </a:stretch>
        </p:blipFill>
        <p:spPr bwMode="auto">
          <a:xfrm>
            <a:off x="966788" y="6337300"/>
            <a:ext cx="6656387"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Content Placeholder 2"/>
          <p:cNvSpPr txBox="1">
            <a:spLocks/>
          </p:cNvSpPr>
          <p:nvPr/>
        </p:nvSpPr>
        <p:spPr bwMode="auto">
          <a:xfrm>
            <a:off x="330200" y="693738"/>
            <a:ext cx="7781925" cy="5643562"/>
          </a:xfrm>
          <a:prstGeom prst="rect">
            <a:avLst/>
          </a:prstGeom>
          <a:noFill/>
          <a:ln w="9525">
            <a:noFill/>
            <a:miter lim="800000"/>
            <a:headEnd/>
            <a:tailEnd/>
          </a:ln>
        </p:spPr>
        <p:txBody>
          <a:bodyPr/>
          <a:lstStyle/>
          <a:p>
            <a:pPr marL="342900" indent="-342900" algn="just">
              <a:lnSpc>
                <a:spcPct val="90000"/>
              </a:lnSpc>
              <a:spcBef>
                <a:spcPct val="20000"/>
              </a:spcBef>
              <a:buFont typeface="Arial" pitchFamily="34" charset="0"/>
              <a:buNone/>
            </a:pPr>
            <a:r>
              <a:rPr lang="en-US" sz="1500" b="1" dirty="0">
                <a:solidFill>
                  <a:srgbClr val="9394BE"/>
                </a:solidFill>
              </a:rPr>
              <a:t>      </a:t>
            </a:r>
            <a:r>
              <a:rPr lang="en-US" sz="2400" b="1" dirty="0">
                <a:solidFill>
                  <a:srgbClr val="C991CB"/>
                </a:solidFill>
              </a:rPr>
              <a:t> </a:t>
            </a:r>
            <a:r>
              <a:rPr lang="en-US" sz="2400" b="1" dirty="0">
                <a:solidFill>
                  <a:srgbClr val="000000"/>
                </a:solidFill>
              </a:rPr>
              <a:t> 3.  Unaccompanied and separated minors (art. 22 </a:t>
            </a:r>
            <a:r>
              <a:rPr lang="en-US" sz="2400" b="1" dirty="0" smtClean="0">
                <a:solidFill>
                  <a:srgbClr val="000000"/>
                </a:solidFill>
              </a:rPr>
              <a:t>of </a:t>
            </a:r>
            <a:r>
              <a:rPr lang="en-US" sz="2400" b="1" dirty="0">
                <a:solidFill>
                  <a:srgbClr val="000000"/>
                </a:solidFill>
              </a:rPr>
              <a:t>Law 4540/2018):</a:t>
            </a:r>
          </a:p>
          <a:p>
            <a:pPr marL="342900" indent="-342900" algn="just">
              <a:lnSpc>
                <a:spcPct val="90000"/>
              </a:lnSpc>
              <a:spcBef>
                <a:spcPct val="20000"/>
              </a:spcBef>
              <a:buFont typeface="Arial" pitchFamily="34" charset="0"/>
              <a:buBlip>
                <a:blip r:embed="rId2"/>
              </a:buBlip>
            </a:pPr>
            <a:endParaRPr lang="en-US" sz="1500" dirty="0">
              <a:solidFill>
                <a:srgbClr val="000000"/>
              </a:solidFill>
            </a:endParaRPr>
          </a:p>
          <a:p>
            <a:pPr marL="342900" indent="-342900" algn="just">
              <a:lnSpc>
                <a:spcPct val="90000"/>
              </a:lnSpc>
              <a:spcBef>
                <a:spcPct val="20000"/>
              </a:spcBef>
              <a:buFontTx/>
              <a:buBlip>
                <a:blip r:embed="rId2"/>
              </a:buBlip>
            </a:pPr>
            <a:r>
              <a:rPr lang="en-US" sz="2000" dirty="0">
                <a:solidFill>
                  <a:srgbClr val="000000"/>
                </a:solidFill>
              </a:rPr>
              <a:t>The competent authorities</a:t>
            </a:r>
            <a:r>
              <a:rPr lang="el-GR" sz="2000" dirty="0">
                <a:solidFill>
                  <a:srgbClr val="000000"/>
                </a:solidFill>
              </a:rPr>
              <a:t> </a:t>
            </a:r>
            <a:r>
              <a:rPr lang="en-US" sz="2000" dirty="0">
                <a:solidFill>
                  <a:srgbClr val="000000"/>
                </a:solidFill>
              </a:rPr>
              <a:t>must inform the closest Public Prosecutor about the existence of unaccompanied minors. The </a:t>
            </a:r>
            <a:r>
              <a:rPr lang="en-US" sz="2000" dirty="0" smtClean="0">
                <a:solidFill>
                  <a:srgbClr val="000000"/>
                </a:solidFill>
              </a:rPr>
              <a:t>Reception </a:t>
            </a:r>
            <a:r>
              <a:rPr lang="en-US" sz="2000" dirty="0">
                <a:solidFill>
                  <a:srgbClr val="000000"/>
                </a:solidFill>
              </a:rPr>
              <a:t>and </a:t>
            </a:r>
            <a:r>
              <a:rPr lang="en-US" sz="2000" dirty="0" smtClean="0">
                <a:solidFill>
                  <a:srgbClr val="000000"/>
                </a:solidFill>
              </a:rPr>
              <a:t>Identification </a:t>
            </a:r>
            <a:r>
              <a:rPr lang="en-US" sz="2000" dirty="0">
                <a:solidFill>
                  <a:srgbClr val="000000"/>
                </a:solidFill>
              </a:rPr>
              <a:t>S</a:t>
            </a:r>
            <a:r>
              <a:rPr lang="en-US" sz="2000" dirty="0" smtClean="0">
                <a:solidFill>
                  <a:srgbClr val="000000"/>
                </a:solidFill>
              </a:rPr>
              <a:t>ervice </a:t>
            </a:r>
            <a:r>
              <a:rPr lang="en-US" sz="2000" dirty="0">
                <a:solidFill>
                  <a:srgbClr val="000000"/>
                </a:solidFill>
              </a:rPr>
              <a:t>is responsible for the reception and identification of the unaccompanied </a:t>
            </a:r>
            <a:r>
              <a:rPr lang="en-US" sz="2000" dirty="0" smtClean="0">
                <a:solidFill>
                  <a:srgbClr val="000000"/>
                </a:solidFill>
              </a:rPr>
              <a:t>minor. The competent authorities shall immediately inform the minor of the appointment of a representative, and</a:t>
            </a:r>
            <a:r>
              <a:rPr lang="en-US" sz="2000" dirty="0" smtClean="0"/>
              <a:t> shall make efforts</a:t>
            </a:r>
            <a:r>
              <a:rPr lang="el-GR" sz="2000" dirty="0" smtClean="0">
                <a:solidFill>
                  <a:srgbClr val="000000"/>
                </a:solidFill>
              </a:rPr>
              <a:t> </a:t>
            </a:r>
            <a:r>
              <a:rPr lang="el-GR" sz="2000" dirty="0" err="1">
                <a:solidFill>
                  <a:srgbClr val="000000"/>
                </a:solidFill>
              </a:rPr>
              <a:t>to</a:t>
            </a:r>
            <a:r>
              <a:rPr lang="el-GR" sz="2000" dirty="0">
                <a:solidFill>
                  <a:srgbClr val="000000"/>
                </a:solidFill>
              </a:rPr>
              <a:t> </a:t>
            </a:r>
            <a:r>
              <a:rPr lang="el-GR" sz="2000" dirty="0" err="1">
                <a:solidFill>
                  <a:srgbClr val="000000"/>
                </a:solidFill>
              </a:rPr>
              <a:t>trace</a:t>
            </a:r>
            <a:r>
              <a:rPr lang="el-GR" sz="2000" dirty="0">
                <a:solidFill>
                  <a:srgbClr val="000000"/>
                </a:solidFill>
              </a:rPr>
              <a:t> </a:t>
            </a:r>
            <a:r>
              <a:rPr lang="el-GR" sz="2000" dirty="0" err="1">
                <a:solidFill>
                  <a:srgbClr val="000000"/>
                </a:solidFill>
              </a:rPr>
              <a:t>the</a:t>
            </a:r>
            <a:r>
              <a:rPr lang="el-GR" sz="2000" dirty="0">
                <a:solidFill>
                  <a:srgbClr val="000000"/>
                </a:solidFill>
              </a:rPr>
              <a:t> </a:t>
            </a:r>
            <a:r>
              <a:rPr lang="el-GR" sz="2000" dirty="0" err="1">
                <a:solidFill>
                  <a:srgbClr val="000000"/>
                </a:solidFill>
              </a:rPr>
              <a:t>members</a:t>
            </a:r>
            <a:r>
              <a:rPr lang="el-GR" sz="2000" dirty="0">
                <a:solidFill>
                  <a:srgbClr val="000000"/>
                </a:solidFill>
              </a:rPr>
              <a:t> </a:t>
            </a:r>
            <a:r>
              <a:rPr lang="el-GR" sz="2000" dirty="0" err="1">
                <a:solidFill>
                  <a:srgbClr val="000000"/>
                </a:solidFill>
              </a:rPr>
              <a:t>of</a:t>
            </a:r>
            <a:r>
              <a:rPr lang="el-GR" sz="2000" dirty="0">
                <a:solidFill>
                  <a:srgbClr val="000000"/>
                </a:solidFill>
              </a:rPr>
              <a:t> </a:t>
            </a:r>
            <a:r>
              <a:rPr lang="el-GR" sz="2000" dirty="0" err="1">
                <a:solidFill>
                  <a:srgbClr val="000000"/>
                </a:solidFill>
              </a:rPr>
              <a:t>the</a:t>
            </a:r>
            <a:r>
              <a:rPr lang="el-GR" sz="2000" dirty="0">
                <a:solidFill>
                  <a:srgbClr val="000000"/>
                </a:solidFill>
              </a:rPr>
              <a:t> </a:t>
            </a:r>
            <a:r>
              <a:rPr lang="el-GR" sz="2000" dirty="0" err="1" smtClean="0">
                <a:solidFill>
                  <a:srgbClr val="000000"/>
                </a:solidFill>
              </a:rPr>
              <a:t>minor</a:t>
            </a:r>
            <a:r>
              <a:rPr lang="en-US" sz="2000" dirty="0" smtClean="0">
                <a:solidFill>
                  <a:srgbClr val="000000"/>
                </a:solidFill>
              </a:rPr>
              <a:t>’s</a:t>
            </a:r>
            <a:r>
              <a:rPr lang="el-GR" sz="2000" dirty="0" smtClean="0">
                <a:solidFill>
                  <a:srgbClr val="000000"/>
                </a:solidFill>
              </a:rPr>
              <a:t> </a:t>
            </a:r>
            <a:r>
              <a:rPr lang="el-GR" sz="2000" dirty="0" err="1">
                <a:solidFill>
                  <a:srgbClr val="000000"/>
                </a:solidFill>
              </a:rPr>
              <a:t>family</a:t>
            </a:r>
            <a:r>
              <a:rPr lang="el-GR" sz="2000" dirty="0">
                <a:solidFill>
                  <a:srgbClr val="000000"/>
                </a:solidFill>
              </a:rPr>
              <a:t> </a:t>
            </a:r>
            <a:r>
              <a:rPr lang="el-GR" sz="2000" dirty="0" err="1">
                <a:solidFill>
                  <a:srgbClr val="000000"/>
                </a:solidFill>
              </a:rPr>
              <a:t>as</a:t>
            </a:r>
            <a:r>
              <a:rPr lang="el-GR" sz="2000" dirty="0">
                <a:solidFill>
                  <a:srgbClr val="000000"/>
                </a:solidFill>
              </a:rPr>
              <a:t> </a:t>
            </a:r>
            <a:r>
              <a:rPr lang="el-GR" sz="2000" dirty="0" err="1">
                <a:solidFill>
                  <a:srgbClr val="000000"/>
                </a:solidFill>
              </a:rPr>
              <a:t>soon</a:t>
            </a:r>
            <a:r>
              <a:rPr lang="el-GR" sz="2000" dirty="0">
                <a:solidFill>
                  <a:srgbClr val="000000"/>
                </a:solidFill>
              </a:rPr>
              <a:t> </a:t>
            </a:r>
            <a:r>
              <a:rPr lang="el-GR" sz="2000" dirty="0" err="1">
                <a:solidFill>
                  <a:srgbClr val="000000"/>
                </a:solidFill>
              </a:rPr>
              <a:t>as</a:t>
            </a:r>
            <a:r>
              <a:rPr lang="el-GR" sz="2000" dirty="0">
                <a:solidFill>
                  <a:srgbClr val="000000"/>
                </a:solidFill>
              </a:rPr>
              <a:t> </a:t>
            </a:r>
            <a:r>
              <a:rPr lang="el-GR" sz="2000" dirty="0" err="1">
                <a:solidFill>
                  <a:srgbClr val="000000"/>
                </a:solidFill>
              </a:rPr>
              <a:t>possible</a:t>
            </a:r>
            <a:r>
              <a:rPr lang="en-US" sz="2000" dirty="0">
                <a:solidFill>
                  <a:srgbClr val="000000"/>
                </a:solidFill>
              </a:rPr>
              <a:t>. When a relative of the minor is traced, he/she becomes the representative of the </a:t>
            </a:r>
            <a:r>
              <a:rPr lang="en-US" sz="2000" dirty="0" smtClean="0">
                <a:solidFill>
                  <a:srgbClr val="000000"/>
                </a:solidFill>
              </a:rPr>
              <a:t>minor. The </a:t>
            </a:r>
            <a:r>
              <a:rPr lang="en-US" sz="2000" dirty="0">
                <a:solidFill>
                  <a:srgbClr val="000000"/>
                </a:solidFill>
              </a:rPr>
              <a:t>representative shall perform his or her duties in accordance with the principle of the best interests of the </a:t>
            </a:r>
            <a:r>
              <a:rPr lang="en-US" sz="2000" dirty="0" smtClean="0">
                <a:solidFill>
                  <a:srgbClr val="000000"/>
                </a:solidFill>
              </a:rPr>
              <a:t>child, and </a:t>
            </a:r>
            <a:r>
              <a:rPr lang="en-US" sz="2000" dirty="0">
                <a:solidFill>
                  <a:srgbClr val="000000"/>
                </a:solidFill>
              </a:rPr>
              <a:t>shall have the necessary expertise to that end. In order to ensure the minor</a:t>
            </a:r>
            <a:r>
              <a:rPr lang="en-US" altLang="en-US" sz="2000" dirty="0">
                <a:solidFill>
                  <a:srgbClr val="000000"/>
                </a:solidFill>
              </a:rPr>
              <a:t>’</a:t>
            </a:r>
            <a:r>
              <a:rPr lang="en-US" sz="2000" dirty="0">
                <a:solidFill>
                  <a:srgbClr val="000000"/>
                </a:solidFill>
              </a:rPr>
              <a:t>s well-being and social development, the person acting as representative shall be changed only when necessary. O</a:t>
            </a:r>
            <a:r>
              <a:rPr lang="en-US" sz="2000" dirty="0" smtClean="0">
                <a:solidFill>
                  <a:srgbClr val="000000"/>
                </a:solidFill>
              </a:rPr>
              <a:t>rganizations </a:t>
            </a:r>
            <a:r>
              <a:rPr lang="en-US" sz="2000" dirty="0">
                <a:solidFill>
                  <a:srgbClr val="000000"/>
                </a:solidFill>
              </a:rPr>
              <a:t>or individuals whose interests conflict or could potentially conflict with those of the unaccompanied minor shall not be eligible to become representatives. </a:t>
            </a:r>
          </a:p>
          <a:p>
            <a:pPr marL="342900" indent="-342900" algn="just">
              <a:lnSpc>
                <a:spcPct val="90000"/>
              </a:lnSpc>
              <a:spcBef>
                <a:spcPct val="20000"/>
              </a:spcBef>
              <a:buFontTx/>
              <a:buBlip>
                <a:blip r:embed="rId2"/>
              </a:buBlip>
            </a:pPr>
            <a:endParaRPr lang="en-US" dirty="0">
              <a:solidFill>
                <a:srgbClr val="C991CB"/>
              </a:solidFill>
            </a:endParaRPr>
          </a:p>
          <a:p>
            <a:pPr marL="342900" indent="-342900" algn="just">
              <a:lnSpc>
                <a:spcPct val="90000"/>
              </a:lnSpc>
              <a:spcBef>
                <a:spcPct val="20000"/>
              </a:spcBef>
              <a:buFontTx/>
              <a:buBlip>
                <a:blip r:embed="rId2"/>
              </a:buBlip>
            </a:pPr>
            <a:endParaRPr lang="en-US" dirty="0">
              <a:solidFill>
                <a:srgbClr val="9394BE"/>
              </a:solidFill>
            </a:endParaRPr>
          </a:p>
          <a:p>
            <a:pPr marL="342900" indent="-342900" algn="just">
              <a:lnSpc>
                <a:spcPct val="90000"/>
              </a:lnSpc>
              <a:spcBef>
                <a:spcPct val="20000"/>
              </a:spcBef>
              <a:buFontTx/>
              <a:buBlip>
                <a:blip r:embed="rId2"/>
              </a:buBlip>
            </a:pPr>
            <a:endParaRPr lang="en-US" dirty="0">
              <a:solidFill>
                <a:srgbClr val="9394BE"/>
              </a:solidFill>
            </a:endParaRPr>
          </a:p>
          <a:p>
            <a:pPr marL="342900" indent="-342900" algn="just">
              <a:lnSpc>
                <a:spcPct val="90000"/>
              </a:lnSpc>
              <a:spcBef>
                <a:spcPct val="20000"/>
              </a:spcBef>
              <a:buFontTx/>
              <a:buBlip>
                <a:blip r:embed="rId2"/>
              </a:buBlip>
            </a:pPr>
            <a:endParaRPr lang="en-US" dirty="0">
              <a:solidFill>
                <a:srgbClr val="9394BE"/>
              </a:solidFill>
            </a:endParaRPr>
          </a:p>
          <a:p>
            <a:pPr marL="342900" indent="-342900" algn="just">
              <a:lnSpc>
                <a:spcPct val="90000"/>
              </a:lnSpc>
              <a:spcBef>
                <a:spcPct val="20000"/>
              </a:spcBef>
              <a:buFontTx/>
              <a:buBlip>
                <a:blip r:embed="rId2"/>
              </a:buBlip>
            </a:pPr>
            <a:endParaRPr lang="en-US" dirty="0">
              <a:solidFill>
                <a:srgbClr val="9394BE"/>
              </a:solidFill>
            </a:endParaRPr>
          </a:p>
          <a:p>
            <a:pPr marL="342900" indent="-342900" algn="just">
              <a:lnSpc>
                <a:spcPct val="90000"/>
              </a:lnSpc>
              <a:spcBef>
                <a:spcPct val="20000"/>
              </a:spcBef>
            </a:pPr>
            <a:endParaRPr lang="el-GR" dirty="0"/>
          </a:p>
          <a:p>
            <a:pPr marL="342900" indent="-342900">
              <a:lnSpc>
                <a:spcPct val="90000"/>
              </a:lnSpc>
              <a:spcBef>
                <a:spcPct val="20000"/>
              </a:spcBef>
              <a:buFont typeface="Arial" pitchFamily="34" charset="0"/>
              <a:buNone/>
            </a:pPr>
            <a:endParaRPr lang="en-US" sz="1500" dirty="0"/>
          </a:p>
        </p:txBody>
      </p:sp>
      <p:pic>
        <p:nvPicPr>
          <p:cNvPr id="108546" name="5 - Εικόνα" descr="Εικόνα2.png"/>
          <p:cNvPicPr>
            <a:picLocks noChangeAspect="1"/>
          </p:cNvPicPr>
          <p:nvPr/>
        </p:nvPicPr>
        <p:blipFill>
          <a:blip r:embed="rId3"/>
          <a:srcRect/>
          <a:stretch>
            <a:fillRect/>
          </a:stretch>
        </p:blipFill>
        <p:spPr bwMode="auto">
          <a:xfrm>
            <a:off x="966788" y="6337300"/>
            <a:ext cx="6656387"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65189"/>
          </a:xfrm>
        </p:spPr>
        <p:txBody>
          <a:bodyPr/>
          <a:lstStyle/>
          <a:p>
            <a:endParaRPr lang="el-GR" dirty="0"/>
          </a:p>
        </p:txBody>
      </p:sp>
      <p:sp>
        <p:nvSpPr>
          <p:cNvPr id="3" name="2 - Θέση περιεχομένου"/>
          <p:cNvSpPr>
            <a:spLocks noGrp="1"/>
          </p:cNvSpPr>
          <p:nvPr>
            <p:ph idx="1"/>
          </p:nvPr>
        </p:nvSpPr>
        <p:spPr>
          <a:xfrm>
            <a:off x="1" y="958467"/>
            <a:ext cx="8438920" cy="5899533"/>
          </a:xfrm>
        </p:spPr>
        <p:txBody>
          <a:bodyPr/>
          <a:lstStyle/>
          <a:p>
            <a:pPr algn="just">
              <a:buBlip>
                <a:blip r:embed="rId2"/>
              </a:buBlip>
            </a:pPr>
            <a:r>
              <a:rPr lang="en-US" sz="1800" dirty="0" smtClean="0">
                <a:solidFill>
                  <a:srgbClr val="000000"/>
                </a:solidFill>
              </a:rPr>
              <a:t>The competent authority for the protection of minors and separated minors is Directorate General for Social Solidarity of the Ministry of </a:t>
            </a:r>
            <a:r>
              <a:rPr lang="en-US" sz="1800" dirty="0" err="1" smtClean="0">
                <a:solidFill>
                  <a:srgbClr val="000000"/>
                </a:solidFill>
              </a:rPr>
              <a:t>Labour</a:t>
            </a:r>
            <a:r>
              <a:rPr lang="en-US" sz="1800" dirty="0" smtClean="0">
                <a:solidFill>
                  <a:srgbClr val="000000"/>
                </a:solidFill>
              </a:rPr>
              <a:t>, Social Insurance and Social Solidarity, which </a:t>
            </a:r>
            <a:r>
              <a:rPr lang="el-GR" sz="1800" dirty="0" err="1" smtClean="0">
                <a:solidFill>
                  <a:srgbClr val="000000"/>
                </a:solidFill>
              </a:rPr>
              <a:t>shall</a:t>
            </a:r>
            <a:r>
              <a:rPr lang="el-GR" sz="1800" dirty="0" smtClean="0">
                <a:solidFill>
                  <a:srgbClr val="000000"/>
                </a:solidFill>
              </a:rPr>
              <a:t> </a:t>
            </a:r>
            <a:r>
              <a:rPr lang="el-GR" sz="1800" dirty="0" err="1" smtClean="0">
                <a:solidFill>
                  <a:srgbClr val="000000"/>
                </a:solidFill>
              </a:rPr>
              <a:t>take</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appropriate</a:t>
            </a:r>
            <a:r>
              <a:rPr lang="el-GR" sz="1800" dirty="0" smtClean="0">
                <a:solidFill>
                  <a:srgbClr val="000000"/>
                </a:solidFill>
              </a:rPr>
              <a:t> </a:t>
            </a:r>
            <a:r>
              <a:rPr lang="el-GR" sz="1800" dirty="0" err="1" smtClean="0">
                <a:solidFill>
                  <a:srgbClr val="000000"/>
                </a:solidFill>
              </a:rPr>
              <a:t>measures</a:t>
            </a:r>
            <a:r>
              <a:rPr lang="el-GR" sz="1800" dirty="0" smtClean="0">
                <a:solidFill>
                  <a:srgbClr val="000000"/>
                </a:solidFill>
              </a:rPr>
              <a:t> </a:t>
            </a:r>
            <a:r>
              <a:rPr lang="el-GR" sz="1800" dirty="0" err="1" smtClean="0">
                <a:solidFill>
                  <a:srgbClr val="000000"/>
                </a:solidFill>
              </a:rPr>
              <a:t>to</a:t>
            </a:r>
            <a:r>
              <a:rPr lang="el-GR" sz="1800" dirty="0" smtClean="0">
                <a:solidFill>
                  <a:srgbClr val="000000"/>
                </a:solidFill>
              </a:rPr>
              <a:t> </a:t>
            </a:r>
            <a:r>
              <a:rPr lang="el-GR" sz="1800" dirty="0" err="1" smtClean="0">
                <a:solidFill>
                  <a:srgbClr val="000000"/>
                </a:solidFill>
              </a:rPr>
              <a:t>ensure</a:t>
            </a:r>
            <a:r>
              <a:rPr lang="el-GR" sz="1800" dirty="0" smtClean="0">
                <a:solidFill>
                  <a:srgbClr val="000000"/>
                </a:solidFill>
              </a:rPr>
              <a:t> </a:t>
            </a:r>
            <a:r>
              <a:rPr lang="el-GR" sz="1800" dirty="0" err="1" smtClean="0">
                <a:solidFill>
                  <a:srgbClr val="000000"/>
                </a:solidFill>
              </a:rPr>
              <a:t>the</a:t>
            </a:r>
            <a:r>
              <a:rPr lang="el-GR" sz="1800" dirty="0" smtClean="0">
                <a:solidFill>
                  <a:srgbClr val="000000"/>
                </a:solidFill>
              </a:rPr>
              <a:t> </a:t>
            </a:r>
            <a:r>
              <a:rPr lang="el-GR" sz="1800" dirty="0" err="1" smtClean="0">
                <a:solidFill>
                  <a:srgbClr val="000000"/>
                </a:solidFill>
              </a:rPr>
              <a:t>minor</a:t>
            </a:r>
            <a:r>
              <a:rPr lang="el-GR" altLang="en-US" sz="1800" dirty="0" err="1" smtClean="0">
                <a:solidFill>
                  <a:srgbClr val="000000"/>
                </a:solidFill>
              </a:rPr>
              <a:t>’</a:t>
            </a:r>
            <a:r>
              <a:rPr lang="el-GR" sz="1800" dirty="0" err="1" smtClean="0">
                <a:solidFill>
                  <a:srgbClr val="000000"/>
                </a:solidFill>
              </a:rPr>
              <a:t>s</a:t>
            </a:r>
            <a:r>
              <a:rPr lang="el-GR" sz="1800" dirty="0" smtClean="0">
                <a:solidFill>
                  <a:srgbClr val="000000"/>
                </a:solidFill>
              </a:rPr>
              <a:t> </a:t>
            </a:r>
            <a:r>
              <a:rPr lang="el-GR" sz="1800" dirty="0" err="1" smtClean="0">
                <a:solidFill>
                  <a:srgbClr val="000000"/>
                </a:solidFill>
              </a:rPr>
              <a:t>necessary</a:t>
            </a:r>
            <a:r>
              <a:rPr lang="el-GR" sz="1800" dirty="0" smtClean="0">
                <a:solidFill>
                  <a:srgbClr val="000000"/>
                </a:solidFill>
              </a:rPr>
              <a:t> </a:t>
            </a:r>
            <a:r>
              <a:rPr lang="el-GR" sz="1800" dirty="0" err="1" smtClean="0">
                <a:solidFill>
                  <a:srgbClr val="000000"/>
                </a:solidFill>
              </a:rPr>
              <a:t>representation</a:t>
            </a:r>
            <a:r>
              <a:rPr lang="el-GR" sz="1800" dirty="0" smtClean="0">
                <a:solidFill>
                  <a:srgbClr val="000000"/>
                </a:solidFill>
              </a:rPr>
              <a:t>,</a:t>
            </a:r>
            <a:r>
              <a:rPr lang="en-US" sz="1800" dirty="0" smtClean="0">
                <a:solidFill>
                  <a:srgbClr val="000000"/>
                </a:solidFill>
              </a:rPr>
              <a:t> examines in regular periods the appropriateness of the representative and shall start tracing the members of the unaccompanied minor</a:t>
            </a:r>
            <a:r>
              <a:rPr lang="en-US" altLang="en-US" sz="1800" dirty="0" smtClean="0">
                <a:solidFill>
                  <a:srgbClr val="000000"/>
                </a:solidFill>
              </a:rPr>
              <a:t>’</a:t>
            </a:r>
            <a:r>
              <a:rPr lang="en-US" sz="1800" dirty="0" smtClean="0">
                <a:solidFill>
                  <a:srgbClr val="000000"/>
                </a:solidFill>
              </a:rPr>
              <a:t>s family, where necessary with the assistance of international or other relevant organizations, as soon as possible after an application for international protection is made, whilst protecting his or her best interests. In cases where there may be a threat to the life or integrity of the minor or his or her close relatives, particularly if they have remained in the country of origin, care must be taken to ensure that the collection, processing and circulation of information concerning those persons is undertaken on a confidential basis, so as to avoid </a:t>
            </a:r>
            <a:r>
              <a:rPr lang="en-US" sz="1800" dirty="0" err="1" smtClean="0">
                <a:solidFill>
                  <a:srgbClr val="000000"/>
                </a:solidFill>
              </a:rPr>
              <a:t>jeopardising</a:t>
            </a:r>
            <a:r>
              <a:rPr lang="en-US" sz="1800" dirty="0" smtClean="0">
                <a:solidFill>
                  <a:srgbClr val="000000"/>
                </a:solidFill>
              </a:rPr>
              <a:t> their safety. </a:t>
            </a:r>
          </a:p>
          <a:p>
            <a:pPr algn="just">
              <a:buBlip>
                <a:blip r:embed="rId2"/>
              </a:buBlip>
            </a:pPr>
            <a:r>
              <a:rPr lang="en-US" sz="1800" dirty="0" smtClean="0">
                <a:solidFill>
                  <a:srgbClr val="000000"/>
                </a:solidFill>
              </a:rPr>
              <a:t>Also,  the competent authority ensures the placement of the minors: </a:t>
            </a:r>
          </a:p>
          <a:p>
            <a:pPr algn="just">
              <a:buNone/>
            </a:pPr>
            <a:r>
              <a:rPr lang="en-US" sz="1800" dirty="0" smtClean="0">
                <a:solidFill>
                  <a:srgbClr val="000000"/>
                </a:solidFill>
              </a:rPr>
              <a:t>       a) with an adult relative, b) in foster families, c) in accommodation </a:t>
            </a:r>
            <a:r>
              <a:rPr lang="en-US" sz="1800" dirty="0" err="1" smtClean="0">
                <a:solidFill>
                  <a:srgbClr val="000000"/>
                </a:solidFill>
              </a:rPr>
              <a:t>centres</a:t>
            </a:r>
            <a:r>
              <a:rPr lang="en-US" sz="1800" dirty="0" smtClean="0">
                <a:solidFill>
                  <a:srgbClr val="000000"/>
                </a:solidFill>
              </a:rPr>
              <a:t> with special provisions for minors, or in other accommodation suitable for minors, d) in accommodation </a:t>
            </a:r>
            <a:r>
              <a:rPr lang="en-US" sz="1800" dirty="0" err="1" smtClean="0">
                <a:solidFill>
                  <a:srgbClr val="000000"/>
                </a:solidFill>
              </a:rPr>
              <a:t>centres</a:t>
            </a:r>
            <a:r>
              <a:rPr lang="en-US" sz="1800" dirty="0" smtClean="0">
                <a:solidFill>
                  <a:srgbClr val="000000"/>
                </a:solidFill>
              </a:rPr>
              <a:t> for adult applicants. </a:t>
            </a:r>
          </a:p>
          <a:p>
            <a:pPr indent="0" algn="just">
              <a:buNone/>
            </a:pPr>
            <a:r>
              <a:rPr lang="en-US" sz="1800" dirty="0" smtClean="0">
                <a:solidFill>
                  <a:srgbClr val="000000"/>
                </a:solidFill>
              </a:rPr>
              <a:t>Those working with unaccompanied minors shall have had and shall continue to receive appropriate training concerning their needs, and shall be bound by the confidentiality rules provided for in national law, in relation to any information they obtain in the course of their work.</a:t>
            </a:r>
          </a:p>
          <a:p>
            <a:endParaRPr lang="el-GR" sz="16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225" y="1073150"/>
            <a:ext cx="7964488" cy="5264150"/>
          </a:xfrm>
        </p:spPr>
        <p:txBody>
          <a:bodyPr>
            <a:normAutofit/>
          </a:bodyPr>
          <a:lstStyle/>
          <a:p>
            <a:pPr algn="just" eaLnBrk="1" hangingPunct="1">
              <a:buFont typeface="Arial" pitchFamily="34" charset="0"/>
              <a:buNone/>
            </a:pPr>
            <a:r>
              <a:rPr lang="en-US" sz="2100" b="1" dirty="0" smtClean="0">
                <a:solidFill>
                  <a:srgbClr val="000000"/>
                </a:solidFill>
              </a:rPr>
              <a:t>4. Victims of torture and violence (art. 23 of Law 4540/2018):</a:t>
            </a:r>
          </a:p>
          <a:p>
            <a:pPr algn="just" eaLnBrk="1" hangingPunct="1">
              <a:buFont typeface="Arial" pitchFamily="34" charset="0"/>
              <a:buNone/>
            </a:pPr>
            <a:endParaRPr lang="en-US" sz="1600" dirty="0" smtClean="0">
              <a:solidFill>
                <a:srgbClr val="000000"/>
              </a:solidFill>
            </a:endParaRPr>
          </a:p>
          <a:p>
            <a:pPr algn="just" eaLnBrk="1" hangingPunct="1">
              <a:buFont typeface="Arial" pitchFamily="34" charset="0"/>
              <a:buBlip>
                <a:blip r:embed="rId2"/>
              </a:buBlip>
            </a:pPr>
            <a:r>
              <a:rPr lang="el-GR" sz="2000" dirty="0" err="1" smtClean="0">
                <a:solidFill>
                  <a:srgbClr val="000000"/>
                </a:solidFill>
              </a:rPr>
              <a:t>The</a:t>
            </a:r>
            <a:r>
              <a:rPr lang="el-GR" sz="2000" dirty="0" smtClean="0">
                <a:solidFill>
                  <a:srgbClr val="000000"/>
                </a:solidFill>
              </a:rPr>
              <a:t> </a:t>
            </a:r>
            <a:r>
              <a:rPr lang="el-GR" sz="2000" dirty="0" err="1" smtClean="0">
                <a:solidFill>
                  <a:srgbClr val="000000"/>
                </a:solidFill>
              </a:rPr>
              <a:t>competent</a:t>
            </a:r>
            <a:r>
              <a:rPr lang="el-GR" sz="2000" dirty="0" smtClean="0">
                <a:solidFill>
                  <a:srgbClr val="000000"/>
                </a:solidFill>
              </a:rPr>
              <a:t> </a:t>
            </a:r>
            <a:r>
              <a:rPr lang="el-GR" sz="2000" dirty="0" err="1" smtClean="0">
                <a:solidFill>
                  <a:srgbClr val="000000"/>
                </a:solidFill>
              </a:rPr>
              <a:t>authorities</a:t>
            </a:r>
            <a:r>
              <a:rPr lang="el-GR" sz="2000" dirty="0" smtClean="0">
                <a:solidFill>
                  <a:srgbClr val="000000"/>
                </a:solidFill>
              </a:rPr>
              <a:t> </a:t>
            </a:r>
            <a:r>
              <a:rPr lang="en-US" sz="2000" dirty="0" smtClean="0">
                <a:solidFill>
                  <a:srgbClr val="000000"/>
                </a:solidFill>
              </a:rPr>
              <a:t>shall ensure that persons who have been subjected to torture, rape or other serious acts of violence receive the necessary treatment for the damage caused by such acts, in particular access to appropriate medical and psychological treatment or care. </a:t>
            </a:r>
          </a:p>
          <a:p>
            <a:pPr algn="just" eaLnBrk="1" hangingPunct="1">
              <a:buFont typeface="Arial" pitchFamily="34" charset="0"/>
              <a:buBlip>
                <a:blip r:embed="rId2"/>
              </a:buBlip>
            </a:pPr>
            <a:r>
              <a:rPr lang="en-US" sz="2000" dirty="0" smtClean="0">
                <a:solidFill>
                  <a:srgbClr val="000000"/>
                </a:solidFill>
              </a:rPr>
              <a:t>Those working with victims of torture, rape or other serious acts of violence shall have had and shall continue to receive appropriate training concerning their needs, and shall be bound by the confidentiality rules provided for in national law, in relation to any information they obtain in the course of their work. </a:t>
            </a:r>
          </a:p>
          <a:p>
            <a:pPr algn="just" eaLnBrk="1" hangingPunct="1">
              <a:buFont typeface="Arial" pitchFamily="34" charset="0"/>
              <a:buBlip>
                <a:blip r:embed="rId2"/>
              </a:buBlip>
            </a:pPr>
            <a:endParaRPr lang="en-US" sz="2000" dirty="0" smtClean="0">
              <a:solidFill>
                <a:srgbClr val="C991CB"/>
              </a:solidFill>
            </a:endParaRPr>
          </a:p>
          <a:p>
            <a:pPr>
              <a:buFont typeface="Arial" pitchFamily="34" charset="0"/>
              <a:buNone/>
            </a:pPr>
            <a:endParaRPr lang="el-GR" sz="2000" dirty="0" smtClean="0"/>
          </a:p>
          <a:p>
            <a:pPr eaLnBrk="1" hangingPunct="1">
              <a:buFont typeface="Arial" pitchFamily="34" charset="0"/>
              <a:buNone/>
            </a:pPr>
            <a:endParaRPr lang="en-US" sz="2000" dirty="0" smtClean="0"/>
          </a:p>
        </p:txBody>
      </p:sp>
      <p:pic>
        <p:nvPicPr>
          <p:cNvPr id="110594" name="3 - Εικόνα" descr="Εικόνα2.png"/>
          <p:cNvPicPr>
            <a:picLocks noChangeAspect="1"/>
          </p:cNvPicPr>
          <p:nvPr/>
        </p:nvPicPr>
        <p:blipFill>
          <a:blip r:embed="rId3"/>
          <a:srcRect/>
          <a:stretch>
            <a:fillRect/>
          </a:stretch>
        </p:blipFill>
        <p:spPr bwMode="auto">
          <a:xfrm>
            <a:off x="966788" y="6337300"/>
            <a:ext cx="6656387"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450" y="765175"/>
            <a:ext cx="7994650" cy="998538"/>
          </a:xfrm>
        </p:spPr>
        <p:txBody>
          <a:bodyPr rtlCol="0">
            <a:noAutofit/>
          </a:bodyPr>
          <a:lstStyle/>
          <a:p>
            <a:pPr eaLnBrk="1" fontAlgn="auto" hangingPunct="1">
              <a:spcAft>
                <a:spcPts val="0"/>
              </a:spcAft>
              <a:defRPr/>
            </a:pPr>
            <a:r>
              <a:rPr lang="en-US" sz="2000" b="1" dirty="0" smtClean="0">
                <a:solidFill>
                  <a:srgbClr val="000000"/>
                </a:solidFill>
                <a:ea typeface="+mj-ea"/>
                <a:cs typeface="+mj-cs"/>
              </a:rPr>
              <a:t>V.  ADMINISTRATIVE DETENTION OF ASYLUM SEEKERS</a:t>
            </a:r>
            <a:br>
              <a:rPr lang="en-US" sz="2000" b="1" dirty="0" smtClean="0">
                <a:solidFill>
                  <a:srgbClr val="000000"/>
                </a:solidFill>
                <a:ea typeface="+mj-ea"/>
                <a:cs typeface="+mj-cs"/>
              </a:rPr>
            </a:br>
            <a:r>
              <a:rPr lang="en-US" sz="2000" b="1" dirty="0" smtClean="0">
                <a:solidFill>
                  <a:srgbClr val="000000"/>
                </a:solidFill>
                <a:ea typeface="+mj-ea"/>
                <a:cs typeface="+mj-cs"/>
              </a:rPr>
              <a:t> (art. 46 of Law 4375/2016 and art. 8,9,10 of Law 4540/2018)</a:t>
            </a:r>
            <a:endParaRPr lang="en-US" sz="2000" b="1" dirty="0">
              <a:solidFill>
                <a:srgbClr val="000000"/>
              </a:solidFill>
              <a:ea typeface="+mj-ea"/>
              <a:cs typeface="+mj-cs"/>
            </a:endParaRPr>
          </a:p>
        </p:txBody>
      </p:sp>
      <p:sp>
        <p:nvSpPr>
          <p:cNvPr id="3" name="Content Placeholder 2"/>
          <p:cNvSpPr txBox="1">
            <a:spLocks/>
          </p:cNvSpPr>
          <p:nvPr/>
        </p:nvSpPr>
        <p:spPr>
          <a:xfrm>
            <a:off x="276225" y="1903413"/>
            <a:ext cx="8016875" cy="3869426"/>
          </a:xfrm>
          <a:prstGeom prst="rect">
            <a:avLst/>
          </a:prstGeom>
        </p:spPr>
        <p:txBody>
          <a:bodyPr/>
          <a:lstStyle/>
          <a:p>
            <a:pPr marL="342900" indent="-342900" algn="just">
              <a:spcBef>
                <a:spcPct val="20000"/>
              </a:spcBef>
              <a:buFont typeface="Arial" pitchFamily="34" charset="0"/>
              <a:buAutoNum type="alphaUcPeriod"/>
            </a:pPr>
            <a:r>
              <a:rPr lang="el-GR" sz="2400" b="1" dirty="0" err="1">
                <a:solidFill>
                  <a:srgbClr val="0070C0"/>
                </a:solidFill>
              </a:rPr>
              <a:t>Alternative</a:t>
            </a:r>
            <a:r>
              <a:rPr lang="el-GR" sz="2400" b="1" dirty="0">
                <a:solidFill>
                  <a:srgbClr val="0070C0"/>
                </a:solidFill>
              </a:rPr>
              <a:t> </a:t>
            </a:r>
            <a:r>
              <a:rPr lang="el-GR" sz="2400" b="1" dirty="0" err="1">
                <a:solidFill>
                  <a:srgbClr val="0070C0"/>
                </a:solidFill>
              </a:rPr>
              <a:t>to</a:t>
            </a:r>
            <a:r>
              <a:rPr lang="el-GR" sz="2400" b="1" dirty="0">
                <a:solidFill>
                  <a:srgbClr val="0070C0"/>
                </a:solidFill>
              </a:rPr>
              <a:t> </a:t>
            </a:r>
            <a:r>
              <a:rPr lang="el-GR" sz="2400" b="1" dirty="0" err="1">
                <a:solidFill>
                  <a:srgbClr val="0070C0"/>
                </a:solidFill>
              </a:rPr>
              <a:t>detention</a:t>
            </a:r>
            <a:r>
              <a:rPr lang="el-GR" sz="2400" b="1" dirty="0">
                <a:solidFill>
                  <a:srgbClr val="0070C0"/>
                </a:solidFill>
              </a:rPr>
              <a:t> </a:t>
            </a:r>
            <a:r>
              <a:rPr lang="el-GR" sz="2400" b="1" dirty="0" err="1">
                <a:solidFill>
                  <a:srgbClr val="0070C0"/>
                </a:solidFill>
              </a:rPr>
              <a:t>measures</a:t>
            </a:r>
            <a:endParaRPr lang="en-US" sz="2400" b="1" dirty="0">
              <a:solidFill>
                <a:srgbClr val="0070C0"/>
              </a:solidFill>
            </a:endParaRPr>
          </a:p>
          <a:p>
            <a:pPr marL="342900" indent="-342900" algn="just">
              <a:spcBef>
                <a:spcPct val="20000"/>
              </a:spcBef>
            </a:pPr>
            <a:endParaRPr lang="en-US" sz="2400" b="1" dirty="0">
              <a:solidFill>
                <a:srgbClr val="000000"/>
              </a:solidFill>
            </a:endParaRPr>
          </a:p>
          <a:p>
            <a:pPr marL="342900" algn="just">
              <a:spcBef>
                <a:spcPct val="20000"/>
              </a:spcBef>
              <a:buFont typeface="Arial" pitchFamily="34" charset="0"/>
              <a:buNone/>
            </a:pPr>
            <a:r>
              <a:rPr lang="el-GR" sz="2400" dirty="0" err="1">
                <a:solidFill>
                  <a:srgbClr val="000000"/>
                </a:solidFill>
              </a:rPr>
              <a:t>According</a:t>
            </a:r>
            <a:r>
              <a:rPr lang="el-GR" sz="2400" dirty="0">
                <a:solidFill>
                  <a:srgbClr val="000000"/>
                </a:solidFill>
              </a:rPr>
              <a:t> </a:t>
            </a:r>
            <a:r>
              <a:rPr lang="el-GR" sz="2400" dirty="0" err="1">
                <a:solidFill>
                  <a:srgbClr val="000000"/>
                </a:solidFill>
              </a:rPr>
              <a:t>to</a:t>
            </a:r>
            <a:r>
              <a:rPr lang="el-GR" sz="2400" dirty="0">
                <a:solidFill>
                  <a:srgbClr val="000000"/>
                </a:solidFill>
              </a:rPr>
              <a:t> </a:t>
            </a:r>
            <a:r>
              <a:rPr lang="el-GR" sz="2400" dirty="0" err="1">
                <a:solidFill>
                  <a:srgbClr val="000000"/>
                </a:solidFill>
              </a:rPr>
              <a:t>article</a:t>
            </a:r>
            <a:r>
              <a:rPr lang="el-GR" sz="2400" dirty="0">
                <a:solidFill>
                  <a:srgbClr val="000000"/>
                </a:solidFill>
              </a:rPr>
              <a:t> 46 </a:t>
            </a:r>
            <a:r>
              <a:rPr lang="el-GR" sz="2400" dirty="0" err="1">
                <a:solidFill>
                  <a:srgbClr val="000000"/>
                </a:solidFill>
              </a:rPr>
              <a:t>par</a:t>
            </a:r>
            <a:r>
              <a:rPr lang="el-GR" sz="2400" dirty="0">
                <a:solidFill>
                  <a:srgbClr val="000000"/>
                </a:solidFill>
              </a:rPr>
              <a:t>. 1 </a:t>
            </a:r>
            <a:r>
              <a:rPr lang="el-GR" sz="2400" dirty="0" err="1">
                <a:solidFill>
                  <a:srgbClr val="000000"/>
                </a:solidFill>
              </a:rPr>
              <a:t>of</a:t>
            </a:r>
            <a:r>
              <a:rPr lang="el-GR" sz="2400" dirty="0">
                <a:solidFill>
                  <a:srgbClr val="000000"/>
                </a:solidFill>
              </a:rPr>
              <a:t> </a:t>
            </a:r>
            <a:r>
              <a:rPr lang="el-GR" sz="2400" dirty="0" err="1">
                <a:solidFill>
                  <a:srgbClr val="000000"/>
                </a:solidFill>
              </a:rPr>
              <a:t>Law</a:t>
            </a:r>
            <a:r>
              <a:rPr lang="el-GR" sz="2400" dirty="0">
                <a:solidFill>
                  <a:srgbClr val="000000"/>
                </a:solidFill>
              </a:rPr>
              <a:t> 4375/2016 </a:t>
            </a:r>
            <a:r>
              <a:rPr lang="el-GR" sz="2400" dirty="0" err="1">
                <a:solidFill>
                  <a:srgbClr val="000000"/>
                </a:solidFill>
              </a:rPr>
              <a:t>detention</a:t>
            </a:r>
            <a:r>
              <a:rPr lang="el-GR" sz="2400" dirty="0">
                <a:solidFill>
                  <a:srgbClr val="000000"/>
                </a:solidFill>
              </a:rPr>
              <a:t> </a:t>
            </a:r>
            <a:r>
              <a:rPr lang="el-GR" sz="2400" dirty="0" err="1">
                <a:solidFill>
                  <a:srgbClr val="000000"/>
                </a:solidFill>
              </a:rPr>
              <a:t>must</a:t>
            </a:r>
            <a:r>
              <a:rPr lang="el-GR" sz="2400" dirty="0">
                <a:solidFill>
                  <a:srgbClr val="000000"/>
                </a:solidFill>
              </a:rPr>
              <a:t> </a:t>
            </a:r>
            <a:r>
              <a:rPr lang="el-GR" sz="2400" dirty="0" err="1">
                <a:solidFill>
                  <a:srgbClr val="000000"/>
                </a:solidFill>
              </a:rPr>
              <a:t>not</a:t>
            </a:r>
            <a:r>
              <a:rPr lang="el-GR" sz="2400" dirty="0">
                <a:solidFill>
                  <a:srgbClr val="000000"/>
                </a:solidFill>
              </a:rPr>
              <a:t> </a:t>
            </a:r>
            <a:r>
              <a:rPr lang="el-GR" sz="2400" dirty="0" err="1">
                <a:solidFill>
                  <a:srgbClr val="000000"/>
                </a:solidFill>
              </a:rPr>
              <a:t>be</a:t>
            </a:r>
            <a:r>
              <a:rPr lang="el-GR" sz="2400" dirty="0">
                <a:solidFill>
                  <a:srgbClr val="000000"/>
                </a:solidFill>
              </a:rPr>
              <a:t> </a:t>
            </a:r>
            <a:r>
              <a:rPr lang="el-GR" sz="2400" dirty="0" err="1">
                <a:solidFill>
                  <a:srgbClr val="000000"/>
                </a:solidFill>
              </a:rPr>
              <a:t>imposed</a:t>
            </a:r>
            <a:r>
              <a:rPr lang="el-GR" sz="2400" dirty="0">
                <a:solidFill>
                  <a:srgbClr val="000000"/>
                </a:solidFill>
              </a:rPr>
              <a:t> </a:t>
            </a:r>
            <a:r>
              <a:rPr lang="el-GR" sz="2400" dirty="0" err="1">
                <a:solidFill>
                  <a:srgbClr val="000000"/>
                </a:solidFill>
              </a:rPr>
              <a:t>when</a:t>
            </a:r>
            <a:r>
              <a:rPr lang="el-GR" sz="2400" dirty="0">
                <a:solidFill>
                  <a:srgbClr val="000000"/>
                </a:solidFill>
              </a:rPr>
              <a:t> </a:t>
            </a:r>
            <a:r>
              <a:rPr lang="el-GR" sz="2400" dirty="0" err="1">
                <a:solidFill>
                  <a:srgbClr val="000000"/>
                </a:solidFill>
              </a:rPr>
              <a:t>alternative</a:t>
            </a:r>
            <a:r>
              <a:rPr lang="el-GR" sz="2400" dirty="0">
                <a:solidFill>
                  <a:srgbClr val="000000"/>
                </a:solidFill>
              </a:rPr>
              <a:t> </a:t>
            </a:r>
            <a:r>
              <a:rPr lang="el-GR" sz="2400" dirty="0" err="1">
                <a:solidFill>
                  <a:srgbClr val="000000"/>
                </a:solidFill>
              </a:rPr>
              <a:t>to</a:t>
            </a:r>
            <a:r>
              <a:rPr lang="el-GR" sz="2400" dirty="0">
                <a:solidFill>
                  <a:srgbClr val="000000"/>
                </a:solidFill>
              </a:rPr>
              <a:t> </a:t>
            </a:r>
            <a:r>
              <a:rPr lang="el-GR" sz="2400" dirty="0" err="1">
                <a:solidFill>
                  <a:srgbClr val="000000"/>
                </a:solidFill>
              </a:rPr>
              <a:t>detention</a:t>
            </a:r>
            <a:r>
              <a:rPr lang="el-GR" sz="2400" dirty="0">
                <a:solidFill>
                  <a:srgbClr val="000000"/>
                </a:solidFill>
              </a:rPr>
              <a:t> </a:t>
            </a:r>
            <a:r>
              <a:rPr lang="el-GR" sz="2400" dirty="0" err="1">
                <a:solidFill>
                  <a:srgbClr val="000000"/>
                </a:solidFill>
              </a:rPr>
              <a:t>measures</a:t>
            </a:r>
            <a:r>
              <a:rPr lang="el-GR" sz="2400" dirty="0">
                <a:solidFill>
                  <a:srgbClr val="000000"/>
                </a:solidFill>
              </a:rPr>
              <a:t> </a:t>
            </a:r>
            <a:r>
              <a:rPr lang="el-GR" sz="2400" dirty="0" err="1">
                <a:solidFill>
                  <a:srgbClr val="000000"/>
                </a:solidFill>
              </a:rPr>
              <a:t>such</a:t>
            </a:r>
            <a:r>
              <a:rPr lang="el-GR" sz="2400" dirty="0">
                <a:solidFill>
                  <a:srgbClr val="000000"/>
                </a:solidFill>
              </a:rPr>
              <a:t> </a:t>
            </a:r>
            <a:r>
              <a:rPr lang="el-GR" sz="2400" dirty="0" err="1">
                <a:solidFill>
                  <a:srgbClr val="000000"/>
                </a:solidFill>
              </a:rPr>
              <a:t>as</a:t>
            </a:r>
            <a:r>
              <a:rPr lang="el-GR" sz="2400" dirty="0">
                <a:solidFill>
                  <a:srgbClr val="000000"/>
                </a:solidFill>
              </a:rPr>
              <a:t> </a:t>
            </a:r>
            <a:r>
              <a:rPr lang="el-GR" sz="2400" dirty="0" err="1">
                <a:solidFill>
                  <a:srgbClr val="000000"/>
                </a:solidFill>
              </a:rPr>
              <a:t>regular</a:t>
            </a:r>
            <a:r>
              <a:rPr lang="el-GR" sz="2400" dirty="0">
                <a:solidFill>
                  <a:srgbClr val="000000"/>
                </a:solidFill>
              </a:rPr>
              <a:t> </a:t>
            </a:r>
            <a:r>
              <a:rPr lang="el-GR" sz="2400" dirty="0" err="1">
                <a:solidFill>
                  <a:srgbClr val="000000"/>
                </a:solidFill>
              </a:rPr>
              <a:t>reporting</a:t>
            </a:r>
            <a:r>
              <a:rPr lang="el-GR" sz="2400" dirty="0">
                <a:solidFill>
                  <a:srgbClr val="000000"/>
                </a:solidFill>
              </a:rPr>
              <a:t> </a:t>
            </a:r>
            <a:r>
              <a:rPr lang="el-GR" sz="2400" dirty="0" err="1">
                <a:solidFill>
                  <a:srgbClr val="000000"/>
                </a:solidFill>
              </a:rPr>
              <a:t>to</a:t>
            </a:r>
            <a:r>
              <a:rPr lang="el-GR" sz="2400" dirty="0">
                <a:solidFill>
                  <a:srgbClr val="000000"/>
                </a:solidFill>
              </a:rPr>
              <a:t> </a:t>
            </a:r>
            <a:r>
              <a:rPr lang="el-GR" sz="2400" dirty="0" err="1">
                <a:solidFill>
                  <a:srgbClr val="000000"/>
                </a:solidFill>
              </a:rPr>
              <a:t>the</a:t>
            </a:r>
            <a:r>
              <a:rPr lang="el-GR" sz="2400" dirty="0">
                <a:solidFill>
                  <a:srgbClr val="000000"/>
                </a:solidFill>
              </a:rPr>
              <a:t> </a:t>
            </a:r>
            <a:r>
              <a:rPr lang="el-GR" sz="2400" dirty="0" err="1">
                <a:solidFill>
                  <a:srgbClr val="000000"/>
                </a:solidFill>
              </a:rPr>
              <a:t>authorities</a:t>
            </a:r>
            <a:r>
              <a:rPr lang="el-GR" sz="2400" dirty="0">
                <a:solidFill>
                  <a:srgbClr val="000000"/>
                </a:solidFill>
              </a:rPr>
              <a:t>, </a:t>
            </a:r>
            <a:r>
              <a:rPr lang="el-GR" sz="2400" dirty="0" err="1">
                <a:solidFill>
                  <a:srgbClr val="000000"/>
                </a:solidFill>
              </a:rPr>
              <a:t>deposit</a:t>
            </a:r>
            <a:r>
              <a:rPr lang="el-GR" sz="2400" dirty="0">
                <a:solidFill>
                  <a:srgbClr val="000000"/>
                </a:solidFill>
              </a:rPr>
              <a:t> </a:t>
            </a:r>
            <a:r>
              <a:rPr lang="el-GR" sz="2400" dirty="0" err="1">
                <a:solidFill>
                  <a:srgbClr val="000000"/>
                </a:solidFill>
              </a:rPr>
              <a:t>of</a:t>
            </a:r>
            <a:r>
              <a:rPr lang="el-GR" sz="2400" dirty="0">
                <a:solidFill>
                  <a:srgbClr val="000000"/>
                </a:solidFill>
              </a:rPr>
              <a:t> </a:t>
            </a:r>
            <a:r>
              <a:rPr lang="el-GR" sz="2400" dirty="0" err="1">
                <a:solidFill>
                  <a:srgbClr val="000000"/>
                </a:solidFill>
              </a:rPr>
              <a:t>an</a:t>
            </a:r>
            <a:r>
              <a:rPr lang="el-GR" sz="2400" dirty="0">
                <a:solidFill>
                  <a:srgbClr val="000000"/>
                </a:solidFill>
              </a:rPr>
              <a:t> </a:t>
            </a:r>
            <a:r>
              <a:rPr lang="el-GR" sz="2400" dirty="0" err="1">
                <a:solidFill>
                  <a:srgbClr val="000000"/>
                </a:solidFill>
              </a:rPr>
              <a:t>adequate</a:t>
            </a:r>
            <a:r>
              <a:rPr lang="el-GR" sz="2400" dirty="0">
                <a:solidFill>
                  <a:srgbClr val="000000"/>
                </a:solidFill>
              </a:rPr>
              <a:t> </a:t>
            </a:r>
            <a:r>
              <a:rPr lang="el-GR" sz="2400" dirty="0" err="1">
                <a:solidFill>
                  <a:srgbClr val="000000"/>
                </a:solidFill>
              </a:rPr>
              <a:t>financial</a:t>
            </a:r>
            <a:r>
              <a:rPr lang="el-GR" sz="2400" dirty="0">
                <a:solidFill>
                  <a:srgbClr val="000000"/>
                </a:solidFill>
              </a:rPr>
              <a:t> </a:t>
            </a:r>
            <a:r>
              <a:rPr lang="el-GR" sz="2400" dirty="0" err="1">
                <a:solidFill>
                  <a:srgbClr val="000000"/>
                </a:solidFill>
              </a:rPr>
              <a:t>guarantee</a:t>
            </a:r>
            <a:r>
              <a:rPr lang="el-GR" sz="2400" dirty="0">
                <a:solidFill>
                  <a:srgbClr val="000000"/>
                </a:solidFill>
              </a:rPr>
              <a:t>, </a:t>
            </a:r>
            <a:r>
              <a:rPr lang="el-GR" sz="2400" dirty="0" err="1">
                <a:solidFill>
                  <a:srgbClr val="000000"/>
                </a:solidFill>
              </a:rPr>
              <a:t>submission</a:t>
            </a:r>
            <a:r>
              <a:rPr lang="el-GR" sz="2400" dirty="0">
                <a:solidFill>
                  <a:srgbClr val="000000"/>
                </a:solidFill>
              </a:rPr>
              <a:t> </a:t>
            </a:r>
            <a:r>
              <a:rPr lang="el-GR" sz="2400" dirty="0" err="1">
                <a:solidFill>
                  <a:srgbClr val="000000"/>
                </a:solidFill>
              </a:rPr>
              <a:t>of</a:t>
            </a:r>
            <a:r>
              <a:rPr lang="el-GR" sz="2400" dirty="0">
                <a:solidFill>
                  <a:srgbClr val="000000"/>
                </a:solidFill>
              </a:rPr>
              <a:t> </a:t>
            </a:r>
            <a:r>
              <a:rPr lang="el-GR" sz="2400" dirty="0" err="1">
                <a:solidFill>
                  <a:srgbClr val="000000"/>
                </a:solidFill>
              </a:rPr>
              <a:t>documents</a:t>
            </a:r>
            <a:r>
              <a:rPr lang="el-GR" sz="2400" dirty="0">
                <a:solidFill>
                  <a:srgbClr val="000000"/>
                </a:solidFill>
              </a:rPr>
              <a:t> </a:t>
            </a:r>
            <a:r>
              <a:rPr lang="el-GR" sz="2400" dirty="0" err="1">
                <a:solidFill>
                  <a:srgbClr val="000000"/>
                </a:solidFill>
              </a:rPr>
              <a:t>or</a:t>
            </a:r>
            <a:r>
              <a:rPr lang="el-GR" sz="2400" dirty="0">
                <a:solidFill>
                  <a:srgbClr val="000000"/>
                </a:solidFill>
              </a:rPr>
              <a:t> </a:t>
            </a:r>
            <a:r>
              <a:rPr lang="el-GR" sz="2400" dirty="0" err="1">
                <a:solidFill>
                  <a:srgbClr val="000000"/>
                </a:solidFill>
              </a:rPr>
              <a:t>the</a:t>
            </a:r>
            <a:r>
              <a:rPr lang="el-GR" sz="2400" dirty="0">
                <a:solidFill>
                  <a:srgbClr val="000000"/>
                </a:solidFill>
              </a:rPr>
              <a:t> </a:t>
            </a:r>
            <a:r>
              <a:rPr lang="el-GR" sz="2400" dirty="0" err="1">
                <a:solidFill>
                  <a:srgbClr val="000000"/>
                </a:solidFill>
              </a:rPr>
              <a:t>obligation</a:t>
            </a:r>
            <a:r>
              <a:rPr lang="el-GR" sz="2400" dirty="0">
                <a:solidFill>
                  <a:srgbClr val="000000"/>
                </a:solidFill>
              </a:rPr>
              <a:t> </a:t>
            </a:r>
            <a:r>
              <a:rPr lang="el-GR" sz="2400" dirty="0" err="1">
                <a:solidFill>
                  <a:srgbClr val="000000"/>
                </a:solidFill>
              </a:rPr>
              <a:t>to</a:t>
            </a:r>
            <a:r>
              <a:rPr lang="el-GR" sz="2400" dirty="0">
                <a:solidFill>
                  <a:srgbClr val="000000"/>
                </a:solidFill>
              </a:rPr>
              <a:t> </a:t>
            </a:r>
            <a:r>
              <a:rPr lang="el-GR" sz="2400" dirty="0" err="1">
                <a:solidFill>
                  <a:srgbClr val="000000"/>
                </a:solidFill>
              </a:rPr>
              <a:t>stay</a:t>
            </a:r>
            <a:r>
              <a:rPr lang="el-GR" sz="2400" dirty="0">
                <a:solidFill>
                  <a:srgbClr val="000000"/>
                </a:solidFill>
              </a:rPr>
              <a:t> </a:t>
            </a:r>
            <a:r>
              <a:rPr lang="el-GR" sz="2400" dirty="0" err="1">
                <a:solidFill>
                  <a:srgbClr val="000000"/>
                </a:solidFill>
              </a:rPr>
              <a:t>at</a:t>
            </a:r>
            <a:r>
              <a:rPr lang="el-GR" sz="2400" dirty="0">
                <a:solidFill>
                  <a:srgbClr val="000000"/>
                </a:solidFill>
              </a:rPr>
              <a:t> a </a:t>
            </a:r>
            <a:r>
              <a:rPr lang="el-GR" sz="2400" dirty="0" err="1">
                <a:solidFill>
                  <a:srgbClr val="000000"/>
                </a:solidFill>
              </a:rPr>
              <a:t>certain</a:t>
            </a:r>
            <a:r>
              <a:rPr lang="el-GR" sz="2400" dirty="0">
                <a:solidFill>
                  <a:srgbClr val="000000"/>
                </a:solidFill>
              </a:rPr>
              <a:t> </a:t>
            </a:r>
            <a:r>
              <a:rPr lang="el-GR" sz="2400" dirty="0" err="1">
                <a:solidFill>
                  <a:srgbClr val="000000"/>
                </a:solidFill>
              </a:rPr>
              <a:t>place</a:t>
            </a:r>
            <a:r>
              <a:rPr lang="el-GR" sz="2400" dirty="0">
                <a:solidFill>
                  <a:srgbClr val="000000"/>
                </a:solidFill>
              </a:rPr>
              <a:t> </a:t>
            </a:r>
            <a:r>
              <a:rPr lang="el-GR" sz="2400" dirty="0" err="1">
                <a:solidFill>
                  <a:srgbClr val="000000"/>
                </a:solidFill>
              </a:rPr>
              <a:t>can</a:t>
            </a:r>
            <a:r>
              <a:rPr lang="el-GR" sz="2400" dirty="0">
                <a:solidFill>
                  <a:srgbClr val="000000"/>
                </a:solidFill>
              </a:rPr>
              <a:t> </a:t>
            </a:r>
            <a:r>
              <a:rPr lang="el-GR" sz="2400" dirty="0" err="1">
                <a:solidFill>
                  <a:srgbClr val="000000"/>
                </a:solidFill>
              </a:rPr>
              <a:t>be</a:t>
            </a:r>
            <a:r>
              <a:rPr lang="el-GR" sz="2400" dirty="0">
                <a:solidFill>
                  <a:srgbClr val="000000"/>
                </a:solidFill>
              </a:rPr>
              <a:t> </a:t>
            </a:r>
            <a:r>
              <a:rPr lang="el-GR" sz="2400" dirty="0" err="1">
                <a:solidFill>
                  <a:srgbClr val="000000"/>
                </a:solidFill>
              </a:rPr>
              <a:t>applied</a:t>
            </a:r>
            <a:r>
              <a:rPr lang="el-GR" sz="2400" dirty="0">
                <a:solidFill>
                  <a:srgbClr val="000000"/>
                </a:solidFill>
              </a:rPr>
              <a:t>.</a:t>
            </a:r>
            <a:endParaRPr lang="en-US" sz="2400" dirty="0">
              <a:solidFill>
                <a:srgbClr val="000000"/>
              </a:solidFill>
            </a:endParaRPr>
          </a:p>
          <a:p>
            <a:pPr marL="342900" indent="-342900" algn="just">
              <a:spcBef>
                <a:spcPct val="20000"/>
              </a:spcBef>
              <a:buFont typeface="Arial" pitchFamily="34" charset="0"/>
              <a:buNone/>
            </a:pPr>
            <a:endParaRPr lang="el-GR" sz="1600" dirty="0">
              <a:solidFill>
                <a:srgbClr val="000000"/>
              </a:solidFill>
            </a:endParaRPr>
          </a:p>
          <a:p>
            <a:pPr marL="342900" indent="-342900" algn="ctr">
              <a:spcBef>
                <a:spcPct val="20000"/>
              </a:spcBef>
              <a:buFont typeface="Arial" pitchFamily="34" charset="0"/>
              <a:buNone/>
            </a:pPr>
            <a:endParaRPr lang="en-US" sz="1600" dirty="0">
              <a:solidFill>
                <a:srgbClr val="000000"/>
              </a:solidFill>
            </a:endParaRPr>
          </a:p>
        </p:txBody>
      </p:sp>
      <p:pic>
        <p:nvPicPr>
          <p:cNvPr id="111619" name="3 - Εικόνα" descr="Εικόνα2.png"/>
          <p:cNvPicPr>
            <a:picLocks noChangeAspect="1"/>
          </p:cNvPicPr>
          <p:nvPr/>
        </p:nvPicPr>
        <p:blipFill>
          <a:blip r:embed="rId2"/>
          <a:srcRect/>
          <a:stretch>
            <a:fillRect/>
          </a:stretch>
        </p:blipFill>
        <p:spPr bwMode="auto">
          <a:xfrm>
            <a:off x="946150" y="6280150"/>
            <a:ext cx="6656388" cy="24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Αστικό">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9522</TotalTime>
  <Words>19967</Words>
  <Application>Microsoft Macintosh PowerPoint</Application>
  <PresentationFormat>Προβολή στην οθόνη (4:3)</PresentationFormat>
  <Paragraphs>1139</Paragraphs>
  <Slides>184</Slides>
  <Notes>3</Notes>
  <HiddenSlides>0</HiddenSlides>
  <MMClips>0</MMClips>
  <ScaleCrop>false</ScaleCrop>
  <HeadingPairs>
    <vt:vector size="4" baseType="variant">
      <vt:variant>
        <vt:lpstr>Θέμα</vt:lpstr>
      </vt:variant>
      <vt:variant>
        <vt:i4>1</vt:i4>
      </vt:variant>
      <vt:variant>
        <vt:lpstr>Τίτλοι διαφανειών</vt:lpstr>
      </vt:variant>
      <vt:variant>
        <vt:i4>184</vt:i4>
      </vt:variant>
    </vt:vector>
  </HeadingPairs>
  <TitlesOfParts>
    <vt:vector size="185" baseType="lpstr">
      <vt:lpstr>Office Theme</vt:lpstr>
      <vt:lpstr>Supporting Refugees on  Health and Law Issues    Developing training modules on issues related to Legal services and Developing training modules on issues related to health care and legal services</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For the Basic Definitions:  UN High Commissioner for Refugees (UNHCR), UNHCR Master Glossary of Terms, June 2006, Rev.1, available at: http://www.refworld.org/docid/42ce7d444.html [accessed 17 March 2016] </vt:lpstr>
      <vt:lpstr>Basic Definitions (1)</vt:lpstr>
      <vt:lpstr>Basic Definitions (2)</vt:lpstr>
      <vt:lpstr>Basic Definitions (3)</vt:lpstr>
      <vt:lpstr>Basic Definitions (4)</vt:lpstr>
      <vt:lpstr>Basic Definitions (5)</vt:lpstr>
      <vt:lpstr>Basic Definitions (6)</vt:lpstr>
      <vt:lpstr>Basic Definitions (6)</vt:lpstr>
      <vt:lpstr>Διαφάνεια 20</vt:lpstr>
      <vt:lpstr> The Refugee Status Determination (RSD) (Under The 1951 Convention And The 1967 Protocol)  Criteria, Procedure, Cessation and Exclusion clauses  *according to UNHCR Refugees Determination Status handbook:  http://www.unhcr.org/uk/publications/legal/3d58e13b4/handbook-procedures-criteria-determining-refugee-status-under-1951-convention.html   </vt:lpstr>
      <vt:lpstr> Defining who is a refugee consists of three parts, which have been termed respectively “inclusion”, “cessation” and “exclusion” clauses.  </vt:lpstr>
      <vt:lpstr>A. The status of refugee – inclusion clauses  </vt:lpstr>
      <vt:lpstr>According to the 1951 Convention of United Nations:  Article 1 a (1) of the 1951:  </vt:lpstr>
      <vt:lpstr> The criteria for the determination of refugee status </vt:lpstr>
      <vt:lpstr> 2. Further explanation of the criteria:  </vt:lpstr>
      <vt:lpstr>    </vt:lpstr>
      <vt:lpstr>Διαφάνεια 28</vt:lpstr>
      <vt:lpstr>  3. The case of dual or multiple nationality:  According to article 1 a (2), paragraph 2, of the 1951 Convention:   </vt:lpstr>
      <vt:lpstr>  4. The Principle of Family Unity  The Final act of the Conference that adopted the 1951 Convention:   </vt:lpstr>
      <vt:lpstr>    B. Procedures for the determination of refugee status  IN GENERAL:  </vt:lpstr>
      <vt:lpstr>Διαφάνεια 32</vt:lpstr>
      <vt:lpstr>Διαφάνεια 33</vt:lpstr>
      <vt:lpstr>Διαφάνεια 34</vt:lpstr>
      <vt:lpstr> 1.  The examiner’s duties:  </vt:lpstr>
      <vt:lpstr> 2. The applicant’s duties:   </vt:lpstr>
      <vt:lpstr>C.  Special categories of refugees </vt:lpstr>
      <vt:lpstr>Διαφάνεια 38</vt:lpstr>
      <vt:lpstr>D. Cessation clauses concerning the refugee status </vt:lpstr>
      <vt:lpstr>Διαφάνεια 40</vt:lpstr>
      <vt:lpstr>Διαφάνεια 41</vt:lpstr>
      <vt:lpstr>Διαφάνεια 42</vt:lpstr>
      <vt:lpstr>Διαφάνεια 43</vt:lpstr>
      <vt:lpstr>E. EXCLUSION   CLAUSES </vt:lpstr>
      <vt:lpstr>1. The first group: (Article 1 d) consists of persons already receiving United Nations protection or assistance; It means protection from organs or agencies of the United Nations</vt:lpstr>
      <vt:lpstr>Διαφάνεια 46</vt:lpstr>
      <vt:lpstr>Διαφάνεια 47</vt:lpstr>
      <vt:lpstr> F. Legal Documents related to RSD</vt:lpstr>
      <vt:lpstr>PART III ASYLUM PROCEDURES</vt:lpstr>
      <vt:lpstr>A. Asylum Procedures Directive   Directive 2013/32/EU of the European Parliament and of the Council of 26 June 2013 on common procedures for granting and withdrawing international protection</vt:lpstr>
      <vt:lpstr>Asylum Procedures Directive  (Directive 2013/32/EU of the European Parliament and of the Council of 26 June 2013 on common procedures for granting and withdrawing international protection) </vt:lpstr>
      <vt:lpstr>B. Law 4375/2016</vt:lpstr>
      <vt:lpstr>I. General Principles and Guarantees of Law 4375/2016 </vt:lpstr>
      <vt:lpstr>Διαφάνεια 54</vt:lpstr>
      <vt:lpstr>Διαφάνεια 55</vt:lpstr>
      <vt:lpstr>Διαφάνεια 56</vt:lpstr>
      <vt:lpstr>Διαφάνεια 57</vt:lpstr>
      <vt:lpstr>Διαφάνεια 58</vt:lpstr>
      <vt:lpstr>Διαφάνεια 59</vt:lpstr>
      <vt:lpstr>Διαφάνεια 60</vt:lpstr>
      <vt:lpstr>7. Personal interview (art. 52)</vt:lpstr>
      <vt:lpstr>Διαφάνεια 62</vt:lpstr>
      <vt:lpstr>II. Special guarantees for unaccompanied minors (art. 45)</vt:lpstr>
      <vt:lpstr>III. Special guarantees for victims of torture or other serious forms of violence (art. 50)</vt:lpstr>
      <vt:lpstr>IV. Attention: Withdrawal of applications (art. 47) </vt:lpstr>
      <vt:lpstr>Διαφάνεια 66</vt:lpstr>
      <vt:lpstr>Διαφάνεια 67</vt:lpstr>
      <vt:lpstr>Διαφάνεια 68</vt:lpstr>
      <vt:lpstr>V. Confidentiality (art. 49) </vt:lpstr>
      <vt:lpstr>Διαφάνεια 70</vt:lpstr>
      <vt:lpstr>Διαφάνεια 71</vt:lpstr>
      <vt:lpstr>Διαφάνεια 72</vt:lpstr>
      <vt:lpstr>III. Border Procedures (art. 60)</vt:lpstr>
      <vt:lpstr> </vt:lpstr>
      <vt:lpstr>1. Appeals before Asylum Appeals Commissions (art. 61-62)</vt:lpstr>
      <vt:lpstr>Διαφάνεια 76</vt:lpstr>
      <vt:lpstr>2. Judicial challenge</vt:lpstr>
      <vt:lpstr>PART IV. RECEPTION CONDITIONS</vt:lpstr>
      <vt:lpstr>A. Minimum Standards for Reception Directive   (Directive 2013/33/EU of the European Parliament and of the Council of 26 June 2013 laying down standards for the reception of applicants for international protection) </vt:lpstr>
      <vt:lpstr>B. RECEPTION CONDITIONS FOR ASYLUM SEEKERS  1. General rules on material reception conditions and health care  (art. 17 of the Law 4540/2018)</vt:lpstr>
      <vt:lpstr>2. Modalities for material reception conditions  (art. 18 of the Law 4540/2018)</vt:lpstr>
      <vt:lpstr>Διαφάνεια 82</vt:lpstr>
      <vt:lpstr>Διαφάνεια 83</vt:lpstr>
      <vt:lpstr>3. Housing according to the Law 4375/2016  </vt:lpstr>
      <vt:lpstr>Διαφάνεια 85</vt:lpstr>
      <vt:lpstr> 5. Employment   (art. 71 Law 4375/2016 and art. 15 Law 4540/2018) </vt:lpstr>
      <vt:lpstr>6. Vocational trainning (art. 16 of law 4540/2018)</vt:lpstr>
      <vt:lpstr>Διαφάνεια 88</vt:lpstr>
      <vt:lpstr>    Articles 13 and 14 of Law 4540/2018 </vt:lpstr>
      <vt:lpstr>8. Information (art. 5 of the Law 4540/2018) </vt:lpstr>
      <vt:lpstr>  9. Documentation (art. 6 of the Law of 4540/2018) </vt:lpstr>
      <vt:lpstr>Διαφάνεια 92</vt:lpstr>
      <vt:lpstr>11. Reduction or withdrawal of material reception conditions  (art. 19 of the Law 4540/2018)</vt:lpstr>
      <vt:lpstr>Διαφάνεια 94</vt:lpstr>
      <vt:lpstr>Διαφάνεια 95</vt:lpstr>
      <vt:lpstr>Διαφάνεια 96</vt:lpstr>
      <vt:lpstr>Διαφάνεια 97</vt:lpstr>
      <vt:lpstr>Διαφάνεια 98</vt:lpstr>
      <vt:lpstr>V.  ADMINISTRATIVE DETENTION OF ASYLUM SEEKERS  (art. 46 of Law 4375/2016 and art. 8,9,10 of Law 4540/2018)</vt:lpstr>
      <vt:lpstr>Διαφάνεια 100</vt:lpstr>
      <vt:lpstr>Διαφάνεια 101</vt:lpstr>
      <vt:lpstr>Διαφάνεια 102</vt:lpstr>
      <vt:lpstr>Διαφάνεια 103</vt:lpstr>
      <vt:lpstr>Διαφάνεια 104</vt:lpstr>
      <vt:lpstr>Διαφάνεια 105</vt:lpstr>
      <vt:lpstr>Διαφάνεια 106</vt:lpstr>
      <vt:lpstr> H. Guarantees for detained asylum seekers  </vt:lpstr>
      <vt:lpstr>Διαφάνεια 108</vt:lpstr>
      <vt:lpstr> I. Provisions for minors  (art. 46, par. 10A of Law 4375/2016 as induced by Law art. 9 of Law 4045/2018) </vt:lpstr>
      <vt:lpstr>Διαφάνεια 110</vt:lpstr>
      <vt:lpstr>Διαφάνεια 111</vt:lpstr>
      <vt:lpstr>Διαφάνεια 112</vt:lpstr>
      <vt:lpstr>Διαφάνεια 113</vt:lpstr>
      <vt:lpstr> </vt:lpstr>
      <vt:lpstr> </vt:lpstr>
      <vt:lpstr>2. Organizations providing specialized treatment for victims of torture </vt:lpstr>
      <vt:lpstr>Health Care in Greece </vt:lpstr>
      <vt:lpstr>Διαφάνεια 118</vt:lpstr>
      <vt:lpstr>Pension for uninsured adults - Requirements  &amp; Supporting Documents </vt:lpstr>
      <vt:lpstr>Διαφάνεια 120</vt:lpstr>
      <vt:lpstr>Διαφάνεια 121</vt:lpstr>
      <vt:lpstr>Διαφάνεια 122</vt:lpstr>
      <vt:lpstr>Διαφάνεια 123</vt:lpstr>
      <vt:lpstr>Διαφάνεια 124</vt:lpstr>
      <vt:lpstr>Διαφάνεια 125</vt:lpstr>
      <vt:lpstr>Διαφάνεια 126</vt:lpstr>
      <vt:lpstr>Part IIΙ. Rights for recognized refugees</vt:lpstr>
      <vt:lpstr> According to Article Art. 29 and 30 of P.D. 141/2013:</vt:lpstr>
      <vt:lpstr>Διαφάνεια 129</vt:lpstr>
      <vt:lpstr>Διαφάνεια 130</vt:lpstr>
      <vt:lpstr>Διαφάνεια 131</vt:lpstr>
      <vt:lpstr>1. Article 13 of P.D. 141/2013 and article 63 of Law 4375/2016 provide an inflexible list of reasons for the revocation of  refugee status. The determining authority shall withdraw or refuse the renewal of the refugee status if it is  established:  </vt:lpstr>
      <vt:lpstr>Διαφάνεια 133</vt:lpstr>
      <vt:lpstr>Διαφάνεια 134</vt:lpstr>
      <vt:lpstr>Consequently,</vt:lpstr>
      <vt:lpstr>Διαφάνεια 136</vt:lpstr>
      <vt:lpstr>B. Recognized Refugees: Rights and Difficulties</vt:lpstr>
      <vt:lpstr>Διαφάνεια 138</vt:lpstr>
      <vt:lpstr>Διαφάνεια 139</vt:lpstr>
      <vt:lpstr>Διαφάνεια 140</vt:lpstr>
      <vt:lpstr>Διαφάνεια 141</vt:lpstr>
      <vt:lpstr>Διαφάνεια 142</vt:lpstr>
      <vt:lpstr>Benefits and allowances in Greece</vt:lpstr>
      <vt:lpstr>1. Benefits for Persons with Disability of 67% and above: </vt:lpstr>
      <vt:lpstr>How to apply for disability allowance</vt:lpstr>
      <vt:lpstr>Διαφάνεια 146</vt:lpstr>
      <vt:lpstr>2. Allowance for Unprotected Children </vt:lpstr>
      <vt:lpstr>APPENDIX I</vt:lpstr>
      <vt:lpstr>M.S.S. v. Belgium and Greece (2011):</vt:lpstr>
      <vt:lpstr>M.S.S. v. Belgium and Greece (continued)</vt:lpstr>
      <vt:lpstr>M.S.S. v. Belgium and Greece (continued)</vt:lpstr>
      <vt:lpstr>  Case Sharifi and Others v. Italy and Greece (2014): </vt:lpstr>
      <vt:lpstr>Sharifi and Others v. Italy and Greece (continued)</vt:lpstr>
      <vt:lpstr>Sharifi and Others v. Italy and Greece (continued)</vt:lpstr>
      <vt:lpstr>APPENDIX II</vt:lpstr>
      <vt:lpstr>Leading cases of the Court of the European Union (CJEU)</vt:lpstr>
      <vt:lpstr>NS case (continued)</vt:lpstr>
      <vt:lpstr>NS case (continued)</vt:lpstr>
      <vt:lpstr>Sexual Orientation Cases</vt:lpstr>
      <vt:lpstr>Case F v Hungary</vt:lpstr>
      <vt:lpstr>Case F v Hungary (continued)</vt:lpstr>
      <vt:lpstr>APPENDIX III</vt:lpstr>
      <vt:lpstr>The 1951 Geneva Convention on Refugees</vt:lpstr>
      <vt:lpstr> The principle of non-refoulement</vt:lpstr>
      <vt:lpstr>The principle of non-refoulement (continued)</vt:lpstr>
      <vt:lpstr>THE EU AND SHENGEN</vt:lpstr>
      <vt:lpstr>Border Controls</vt:lpstr>
      <vt:lpstr>The Right to Asylum on the EU Charter of Fundamental Rights</vt:lpstr>
      <vt:lpstr>Asylum Procedures Directive (2013/32/EU)</vt:lpstr>
      <vt:lpstr>EU - Turkey Deal on Refugees (18-19 March 2016)</vt:lpstr>
      <vt:lpstr>Διαφάνεια 171</vt:lpstr>
      <vt:lpstr>Διαφάνεια 172</vt:lpstr>
      <vt:lpstr>Διαφάνεια 173</vt:lpstr>
      <vt:lpstr>Διαφάνεια 174</vt:lpstr>
      <vt:lpstr>Διαφάνεια 175</vt:lpstr>
      <vt:lpstr>Διαφάνεια 176</vt:lpstr>
      <vt:lpstr>Διαφάνεια 177</vt:lpstr>
      <vt:lpstr>Διαφάνεια 178</vt:lpstr>
      <vt:lpstr>Διαφάνεια 179</vt:lpstr>
      <vt:lpstr>Διαφάνεια 180</vt:lpstr>
      <vt:lpstr>Διαφάνεια 181</vt:lpstr>
      <vt:lpstr>Useful Links</vt:lpstr>
      <vt:lpstr>Useful Links (continued)</vt:lpstr>
      <vt:lpstr>Διαφάνεια 184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Despoina Kiltidou</dc:creator>
  <cp:lastModifiedBy>User</cp:lastModifiedBy>
  <cp:revision>319</cp:revision>
  <cp:lastPrinted>2018-06-10T10:28:31Z</cp:lastPrinted>
  <dcterms:created xsi:type="dcterms:W3CDTF">2017-08-29T21:06:51Z</dcterms:created>
  <dcterms:modified xsi:type="dcterms:W3CDTF">2018-09-24T17:22:20Z</dcterms:modified>
</cp:coreProperties>
</file>