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embeddedFontLst>
    <p:embeddedFont>
      <p:font typeface="Montserrat SemiBold"/>
      <p:regular r:id="rId36"/>
      <p:bold r:id="rId37"/>
      <p:italic r:id="rId38"/>
      <p:boldItalic r:id="rId39"/>
    </p:embeddedFont>
    <p:embeddedFont>
      <p:font typeface="Montserrat"/>
      <p:regular r:id="rId40"/>
      <p:bold r:id="rId41"/>
      <p:italic r:id="rId42"/>
      <p:boldItalic r:id="rId43"/>
    </p:embeddedFont>
    <p:embeddedFont>
      <p:font typeface="Fira Sans Extra Condensed Medium"/>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8" roundtripDataSignature="AMtx7mhTYZyOdeKIpvVN5f773nJvy3IZ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20" Type="http://schemas.openxmlformats.org/officeDocument/2006/relationships/slide" Target="slides/slide16.xml"/><Relationship Id="rId42" Type="http://schemas.openxmlformats.org/officeDocument/2006/relationships/font" Target="fonts/Montserrat-italic.fntdata"/><Relationship Id="rId41" Type="http://schemas.openxmlformats.org/officeDocument/2006/relationships/font" Target="fonts/Montserrat-bold.fntdata"/><Relationship Id="rId22" Type="http://schemas.openxmlformats.org/officeDocument/2006/relationships/slide" Target="slides/slide18.xml"/><Relationship Id="rId44" Type="http://schemas.openxmlformats.org/officeDocument/2006/relationships/font" Target="fonts/FiraSansExtraCondensedMedium-regular.fntdata"/><Relationship Id="rId21" Type="http://schemas.openxmlformats.org/officeDocument/2006/relationships/slide" Target="slides/slide17.xml"/><Relationship Id="rId43" Type="http://schemas.openxmlformats.org/officeDocument/2006/relationships/font" Target="fonts/Montserrat-boldItalic.fntdata"/><Relationship Id="rId24" Type="http://schemas.openxmlformats.org/officeDocument/2006/relationships/slide" Target="slides/slide20.xml"/><Relationship Id="rId46" Type="http://schemas.openxmlformats.org/officeDocument/2006/relationships/font" Target="fonts/FiraSansExtraCondensedMedium-italic.fntdata"/><Relationship Id="rId23" Type="http://schemas.openxmlformats.org/officeDocument/2006/relationships/slide" Target="slides/slide19.xml"/><Relationship Id="rId45" Type="http://schemas.openxmlformats.org/officeDocument/2006/relationships/font" Target="fonts/FiraSansExtraCondensed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customschemas.google.com/relationships/presentationmetadata" Target="metadata"/><Relationship Id="rId25" Type="http://schemas.openxmlformats.org/officeDocument/2006/relationships/slide" Target="slides/slide21.xml"/><Relationship Id="rId47" Type="http://schemas.openxmlformats.org/officeDocument/2006/relationships/font" Target="fonts/FiraSansExtraCondensedMedium-boldItalic.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MontserratSemiBold-bold.fntdata"/><Relationship Id="rId14" Type="http://schemas.openxmlformats.org/officeDocument/2006/relationships/slide" Target="slides/slide10.xml"/><Relationship Id="rId36" Type="http://schemas.openxmlformats.org/officeDocument/2006/relationships/font" Target="fonts/MontserratSemiBold-regular.fntdata"/><Relationship Id="rId17" Type="http://schemas.openxmlformats.org/officeDocument/2006/relationships/slide" Target="slides/slide13.xml"/><Relationship Id="rId39" Type="http://schemas.openxmlformats.org/officeDocument/2006/relationships/font" Target="fonts/MontserratSemiBold-boldItalic.fntdata"/><Relationship Id="rId16" Type="http://schemas.openxmlformats.org/officeDocument/2006/relationships/slide" Target="slides/slide12.xml"/><Relationship Id="rId38" Type="http://schemas.openxmlformats.org/officeDocument/2006/relationships/font" Target="fonts/MontserratSemi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 name="Google Shape;22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4e3b6aa620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24e3b6aa620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4e3b6aa620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24e3b6aa620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1991a1867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g21991a1867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5885d4056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25885d4056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1a482fdae0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g21a482fdae0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1a482fdae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g21a482fdae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18be932dcc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218be932dcc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18be932dcc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g218be932dcc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18be932dcc_0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218be932dcc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18be932dcc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218be932dcc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10"/>
          <p:cNvSpPr txBox="1"/>
          <p:nvPr>
            <p:ph type="ctrTitle"/>
          </p:nvPr>
        </p:nvSpPr>
        <p:spPr>
          <a:xfrm>
            <a:off x="1643858" y="1172225"/>
            <a:ext cx="6770700" cy="20526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5200"/>
              <a:buNone/>
              <a:defRPr sz="53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10"/>
          <p:cNvSpPr txBox="1"/>
          <p:nvPr>
            <p:ph idx="1" type="subTitle"/>
          </p:nvPr>
        </p:nvSpPr>
        <p:spPr>
          <a:xfrm>
            <a:off x="1643852" y="3261775"/>
            <a:ext cx="6770700" cy="557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6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10"/>
          <p:cNvSpPr/>
          <p:nvPr/>
        </p:nvSpPr>
        <p:spPr>
          <a:xfrm>
            <a:off x="0" y="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 name="Shape 12"/>
        <p:cNvGrpSpPr/>
        <p:nvPr/>
      </p:nvGrpSpPr>
      <p:grpSpPr>
        <a:xfrm>
          <a:off x="0" y="0"/>
          <a:ext cx="0" cy="0"/>
          <a:chOff x="0" y="0"/>
          <a:chExt cx="0" cy="0"/>
        </a:xfrm>
      </p:grpSpPr>
      <p:sp>
        <p:nvSpPr>
          <p:cNvPr id="13" name="Google Shape;13;p1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Font typeface="Barlow"/>
              <a:buChar char="●"/>
              <a:defRPr sz="1200"/>
            </a:lvl1pPr>
            <a:lvl2pPr indent="-317500" lvl="1" marL="914400" algn="l">
              <a:lnSpc>
                <a:spcPct val="100000"/>
              </a:lnSpc>
              <a:spcBef>
                <a:spcPts val="1600"/>
              </a:spcBef>
              <a:spcAft>
                <a:spcPts val="0"/>
              </a:spcAft>
              <a:buSzPts val="1400"/>
              <a:buFont typeface="Barlow"/>
              <a:buChar char="○"/>
              <a:defRPr sz="1200"/>
            </a:lvl2pPr>
            <a:lvl3pPr indent="-317500" lvl="2" marL="1371600" algn="l">
              <a:lnSpc>
                <a:spcPct val="100000"/>
              </a:lnSpc>
              <a:spcBef>
                <a:spcPts val="1600"/>
              </a:spcBef>
              <a:spcAft>
                <a:spcPts val="0"/>
              </a:spcAft>
              <a:buClr>
                <a:schemeClr val="lt1"/>
              </a:buClr>
              <a:buSzPts val="1400"/>
              <a:buFont typeface="Barlow"/>
              <a:buChar char="■"/>
              <a:defRPr/>
            </a:lvl3pPr>
            <a:lvl4pPr indent="-317500" lvl="3" marL="1828800" algn="l">
              <a:lnSpc>
                <a:spcPct val="100000"/>
              </a:lnSpc>
              <a:spcBef>
                <a:spcPts val="1600"/>
              </a:spcBef>
              <a:spcAft>
                <a:spcPts val="0"/>
              </a:spcAft>
              <a:buClr>
                <a:schemeClr val="lt1"/>
              </a:buClr>
              <a:buSzPts val="1400"/>
              <a:buFont typeface="Barlow"/>
              <a:buChar char="●"/>
              <a:defRPr/>
            </a:lvl4pPr>
            <a:lvl5pPr indent="-317500" lvl="4" marL="2286000" algn="l">
              <a:lnSpc>
                <a:spcPct val="100000"/>
              </a:lnSpc>
              <a:spcBef>
                <a:spcPts val="1600"/>
              </a:spcBef>
              <a:spcAft>
                <a:spcPts val="0"/>
              </a:spcAft>
              <a:buClr>
                <a:schemeClr val="lt1"/>
              </a:buClr>
              <a:buSzPts val="1400"/>
              <a:buFont typeface="Barlow"/>
              <a:buChar char="○"/>
              <a:defRPr/>
            </a:lvl5pPr>
            <a:lvl6pPr indent="-317500" lvl="5" marL="2743200" algn="l">
              <a:lnSpc>
                <a:spcPct val="100000"/>
              </a:lnSpc>
              <a:spcBef>
                <a:spcPts val="1600"/>
              </a:spcBef>
              <a:spcAft>
                <a:spcPts val="0"/>
              </a:spcAft>
              <a:buClr>
                <a:schemeClr val="lt1"/>
              </a:buClr>
              <a:buSzPts val="1400"/>
              <a:buFont typeface="Barlow"/>
              <a:buChar char="■"/>
              <a:defRPr/>
            </a:lvl6pPr>
            <a:lvl7pPr indent="-317500" lvl="6" marL="3200400" algn="l">
              <a:lnSpc>
                <a:spcPct val="100000"/>
              </a:lnSpc>
              <a:spcBef>
                <a:spcPts val="1600"/>
              </a:spcBef>
              <a:spcAft>
                <a:spcPts val="0"/>
              </a:spcAft>
              <a:buClr>
                <a:schemeClr val="lt1"/>
              </a:buClr>
              <a:buSzPts val="1400"/>
              <a:buFont typeface="Barlow"/>
              <a:buChar char="●"/>
              <a:defRPr/>
            </a:lvl7pPr>
            <a:lvl8pPr indent="-317500" lvl="7" marL="3657600" algn="l">
              <a:lnSpc>
                <a:spcPct val="100000"/>
              </a:lnSpc>
              <a:spcBef>
                <a:spcPts val="1600"/>
              </a:spcBef>
              <a:spcAft>
                <a:spcPts val="0"/>
              </a:spcAft>
              <a:buClr>
                <a:schemeClr val="lt1"/>
              </a:buClr>
              <a:buSzPts val="1400"/>
              <a:buFont typeface="Barlow"/>
              <a:buChar char="○"/>
              <a:defRPr/>
            </a:lvl8pPr>
            <a:lvl9pPr indent="-317500" lvl="8" marL="4114800" algn="l">
              <a:lnSpc>
                <a:spcPct val="100000"/>
              </a:lnSpc>
              <a:spcBef>
                <a:spcPts val="1600"/>
              </a:spcBef>
              <a:spcAft>
                <a:spcPts val="1600"/>
              </a:spcAft>
              <a:buClr>
                <a:schemeClr val="lt1"/>
              </a:buClr>
              <a:buSzPts val="1400"/>
              <a:buFont typeface="Barlow"/>
              <a:buChar char="■"/>
              <a:defRPr/>
            </a:lvl9pPr>
          </a:lstStyle>
          <a:p/>
        </p:txBody>
      </p:sp>
      <p:sp>
        <p:nvSpPr>
          <p:cNvPr id="14" name="Google Shape;14;p11"/>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12"/>
          <p:cNvSpPr txBox="1"/>
          <p:nvPr>
            <p:ph type="title"/>
          </p:nvPr>
        </p:nvSpPr>
        <p:spPr>
          <a:xfrm>
            <a:off x="3968425" y="2227050"/>
            <a:ext cx="4462500" cy="841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600"/>
              <a:buNone/>
              <a:defRPr sz="4700">
                <a:solidFill>
                  <a:schemeClr val="accen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12"/>
          <p:cNvSpPr txBox="1"/>
          <p:nvPr>
            <p:ph idx="1" type="subTitle"/>
          </p:nvPr>
        </p:nvSpPr>
        <p:spPr>
          <a:xfrm>
            <a:off x="3968275" y="3045375"/>
            <a:ext cx="4462500" cy="67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18" name="Google Shape;18;p12"/>
          <p:cNvSpPr txBox="1"/>
          <p:nvPr>
            <p:ph idx="2" type="title"/>
          </p:nvPr>
        </p:nvSpPr>
        <p:spPr>
          <a:xfrm>
            <a:off x="3968350" y="1262325"/>
            <a:ext cx="4462500" cy="11418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7200"/>
              <a:buNone/>
              <a:defRPr sz="7200">
                <a:solidFill>
                  <a:schemeClr val="dk2"/>
                </a:solidFill>
              </a:defRPr>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19" name="Google Shape;19;p12"/>
          <p:cNvSpPr/>
          <p:nvPr/>
        </p:nvSpPr>
        <p:spPr>
          <a:xfrm flipH="1" rot="10800000">
            <a:off x="1441925" y="2571600"/>
            <a:ext cx="1216200" cy="1592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2"/>
          <p:cNvSpPr/>
          <p:nvPr/>
        </p:nvSpPr>
        <p:spPr>
          <a:xfrm flipH="1" rot="10800000">
            <a:off x="2658125" y="0"/>
            <a:ext cx="12162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14"/>
          <p:cNvSpPr txBox="1"/>
          <p:nvPr>
            <p:ph type="title"/>
          </p:nvPr>
        </p:nvSpPr>
        <p:spPr>
          <a:xfrm>
            <a:off x="717800" y="383175"/>
            <a:ext cx="7708200" cy="64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23" name="Google Shape;23;p14"/>
          <p:cNvSpPr/>
          <p:nvPr/>
        </p:nvSpPr>
        <p:spPr>
          <a:xfrm rot="5400000">
            <a:off x="6703350" y="270292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8">
    <p:spTree>
      <p:nvGrpSpPr>
        <p:cNvPr id="24" name="Shape 24"/>
        <p:cNvGrpSpPr/>
        <p:nvPr/>
      </p:nvGrpSpPr>
      <p:grpSpPr>
        <a:xfrm>
          <a:off x="0" y="0"/>
          <a:ext cx="0" cy="0"/>
          <a:chOff x="0" y="0"/>
          <a:chExt cx="0" cy="0"/>
        </a:xfrm>
      </p:grpSpPr>
      <p:sp>
        <p:nvSpPr>
          <p:cNvPr id="25" name="Google Shape;25;p15"/>
          <p:cNvSpPr txBox="1"/>
          <p:nvPr>
            <p:ph type="title"/>
          </p:nvPr>
        </p:nvSpPr>
        <p:spPr>
          <a:xfrm>
            <a:off x="2683950" y="3273525"/>
            <a:ext cx="57573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b="1"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5"/>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800"/>
              <a:buFont typeface="Didact Gothic"/>
              <a:buNone/>
              <a:defRPr sz="2800">
                <a:latin typeface="Montserrat SemiBold"/>
                <a:ea typeface="Montserrat SemiBold"/>
                <a:cs typeface="Montserrat SemiBold"/>
                <a:sym typeface="Montserrat Semi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7" name="Google Shape;27;p15"/>
          <p:cNvSpPr/>
          <p:nvPr/>
        </p:nvSpPr>
        <p:spPr>
          <a:xfrm flipH="1" rot="10800000">
            <a:off x="1216200" y="2571750"/>
            <a:ext cx="1216200" cy="2571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5"/>
          <p:cNvSpPr/>
          <p:nvPr/>
        </p:nvSpPr>
        <p:spPr>
          <a:xfrm flipH="1" rot="10800000">
            <a:off x="0" y="1061825"/>
            <a:ext cx="1216200" cy="15099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9">
    <p:spTree>
      <p:nvGrpSpPr>
        <p:cNvPr id="29" name="Shape 29"/>
        <p:cNvGrpSpPr/>
        <p:nvPr/>
      </p:nvGrpSpPr>
      <p:grpSpPr>
        <a:xfrm>
          <a:off x="0" y="0"/>
          <a:ext cx="0" cy="0"/>
          <a:chOff x="0" y="0"/>
          <a:chExt cx="0" cy="0"/>
        </a:xfrm>
      </p:grpSpPr>
      <p:sp>
        <p:nvSpPr>
          <p:cNvPr id="30" name="Google Shape;30;p17"/>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31" name="Google Shape;31;p17"/>
          <p:cNvSpPr txBox="1"/>
          <p:nvPr>
            <p:ph idx="1" type="subTitle"/>
          </p:nvPr>
        </p:nvSpPr>
        <p:spPr>
          <a:xfrm>
            <a:off x="717800" y="1255775"/>
            <a:ext cx="4631700" cy="339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sz="1400">
                <a:solidFill>
                  <a:schemeClr val="dk1"/>
                </a:solidFill>
              </a:defRPr>
            </a:lvl1pPr>
            <a:lvl2pPr lvl="1" algn="l">
              <a:lnSpc>
                <a:spcPct val="100000"/>
              </a:lnSpc>
              <a:spcBef>
                <a:spcPts val="1600"/>
              </a:spcBef>
              <a:spcAft>
                <a:spcPts val="0"/>
              </a:spcAft>
              <a:buSzPts val="1400"/>
              <a:buChar char="○"/>
              <a:defRPr/>
            </a:lvl2pPr>
            <a:lvl3pPr lvl="2" algn="l">
              <a:lnSpc>
                <a:spcPct val="100000"/>
              </a:lnSpc>
              <a:spcBef>
                <a:spcPts val="1600"/>
              </a:spcBef>
              <a:spcAft>
                <a:spcPts val="0"/>
              </a:spcAft>
              <a:buSzPts val="1400"/>
              <a:buChar char="■"/>
              <a:defRPr/>
            </a:lvl3pPr>
            <a:lvl4pPr lvl="3" algn="l">
              <a:lnSpc>
                <a:spcPct val="100000"/>
              </a:lnSpc>
              <a:spcBef>
                <a:spcPts val="1600"/>
              </a:spcBef>
              <a:spcAft>
                <a:spcPts val="0"/>
              </a:spcAft>
              <a:buSzPts val="1400"/>
              <a:buChar char="●"/>
              <a:defRPr/>
            </a:lvl4pPr>
            <a:lvl5pPr lvl="4" algn="l">
              <a:lnSpc>
                <a:spcPct val="100000"/>
              </a:lnSpc>
              <a:spcBef>
                <a:spcPts val="1600"/>
              </a:spcBef>
              <a:spcAft>
                <a:spcPts val="0"/>
              </a:spcAft>
              <a:buSzPts val="1400"/>
              <a:buChar char="○"/>
              <a:defRPr/>
            </a:lvl5pPr>
            <a:lvl6pPr lvl="5" algn="l">
              <a:lnSpc>
                <a:spcPct val="100000"/>
              </a:lnSpc>
              <a:spcBef>
                <a:spcPts val="1600"/>
              </a:spcBef>
              <a:spcAft>
                <a:spcPts val="0"/>
              </a:spcAft>
              <a:buSzPts val="1400"/>
              <a:buChar char="■"/>
              <a:defRPr/>
            </a:lvl6pPr>
            <a:lvl7pPr lvl="6" algn="l">
              <a:lnSpc>
                <a:spcPct val="100000"/>
              </a:lnSpc>
              <a:spcBef>
                <a:spcPts val="1600"/>
              </a:spcBef>
              <a:spcAft>
                <a:spcPts val="0"/>
              </a:spcAft>
              <a:buSzPts val="1400"/>
              <a:buChar char="●"/>
              <a:defRPr/>
            </a:lvl7pPr>
            <a:lvl8pPr lvl="7" algn="l">
              <a:lnSpc>
                <a:spcPct val="100000"/>
              </a:lnSpc>
              <a:spcBef>
                <a:spcPts val="1600"/>
              </a:spcBef>
              <a:spcAft>
                <a:spcPts val="0"/>
              </a:spcAft>
              <a:buSzPts val="1400"/>
              <a:buChar char="○"/>
              <a:defRPr/>
            </a:lvl8pPr>
            <a:lvl9pPr lvl="8" algn="l">
              <a:lnSpc>
                <a:spcPct val="100000"/>
              </a:lnSpc>
              <a:spcBef>
                <a:spcPts val="1600"/>
              </a:spcBef>
              <a:spcAft>
                <a:spcPts val="1600"/>
              </a:spcAft>
              <a:buSzPts val="1400"/>
              <a:buChar char="■"/>
              <a:defRPr/>
            </a:lvl9pPr>
          </a:lstStyle>
          <a:p/>
        </p:txBody>
      </p:sp>
      <p:sp>
        <p:nvSpPr>
          <p:cNvPr id="32" name="Google Shape;32;p17"/>
          <p:cNvSpPr/>
          <p:nvPr/>
        </p:nvSpPr>
        <p:spPr>
          <a:xfrm>
            <a:off x="7927800" y="257160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spTree>
      <p:nvGrpSpPr>
        <p:cNvPr id="33" name="Shape 33"/>
        <p:cNvGrpSpPr/>
        <p:nvPr/>
      </p:nvGrpSpPr>
      <p:grpSpPr>
        <a:xfrm>
          <a:off x="0" y="0"/>
          <a:ext cx="0" cy="0"/>
          <a:chOff x="0" y="0"/>
          <a:chExt cx="0" cy="0"/>
        </a:xfrm>
      </p:grpSpPr>
      <p:sp>
        <p:nvSpPr>
          <p:cNvPr id="34" name="Google Shape;34;p16"/>
          <p:cNvSpPr txBox="1"/>
          <p:nvPr>
            <p:ph type="title"/>
          </p:nvPr>
        </p:nvSpPr>
        <p:spPr>
          <a:xfrm>
            <a:off x="713225" y="445025"/>
            <a:ext cx="3858900" cy="1338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2800"/>
              <a:buNone/>
              <a:defRPr sz="7200">
                <a:solidFill>
                  <a:schemeClr val="accent1"/>
                </a:solidFill>
              </a:defRPr>
            </a:lvl1pPr>
            <a:lvl2pPr lvl="1" algn="l">
              <a:lnSpc>
                <a:spcPct val="100000"/>
              </a:lnSpc>
              <a:spcBef>
                <a:spcPts val="0"/>
              </a:spcBef>
              <a:spcAft>
                <a:spcPts val="0"/>
              </a:spcAft>
              <a:buClr>
                <a:schemeClr val="accent1"/>
              </a:buClr>
              <a:buSzPts val="2800"/>
              <a:buNone/>
              <a:defRPr>
                <a:solidFill>
                  <a:schemeClr val="accent1"/>
                </a:solidFill>
              </a:defRPr>
            </a:lvl2pPr>
            <a:lvl3pPr lvl="2" algn="l">
              <a:lnSpc>
                <a:spcPct val="100000"/>
              </a:lnSpc>
              <a:spcBef>
                <a:spcPts val="0"/>
              </a:spcBef>
              <a:spcAft>
                <a:spcPts val="0"/>
              </a:spcAft>
              <a:buClr>
                <a:schemeClr val="accent1"/>
              </a:buClr>
              <a:buSzPts val="2800"/>
              <a:buNone/>
              <a:defRPr>
                <a:solidFill>
                  <a:schemeClr val="accent1"/>
                </a:solidFill>
              </a:defRPr>
            </a:lvl3pPr>
            <a:lvl4pPr lvl="3" algn="l">
              <a:lnSpc>
                <a:spcPct val="100000"/>
              </a:lnSpc>
              <a:spcBef>
                <a:spcPts val="0"/>
              </a:spcBef>
              <a:spcAft>
                <a:spcPts val="0"/>
              </a:spcAft>
              <a:buClr>
                <a:schemeClr val="accent1"/>
              </a:buClr>
              <a:buSzPts val="2800"/>
              <a:buNone/>
              <a:defRPr>
                <a:solidFill>
                  <a:schemeClr val="accent1"/>
                </a:solidFill>
              </a:defRPr>
            </a:lvl4pPr>
            <a:lvl5pPr lvl="4" algn="l">
              <a:lnSpc>
                <a:spcPct val="100000"/>
              </a:lnSpc>
              <a:spcBef>
                <a:spcPts val="0"/>
              </a:spcBef>
              <a:spcAft>
                <a:spcPts val="0"/>
              </a:spcAft>
              <a:buClr>
                <a:schemeClr val="accent1"/>
              </a:buClr>
              <a:buSzPts val="2800"/>
              <a:buNone/>
              <a:defRPr>
                <a:solidFill>
                  <a:schemeClr val="accent1"/>
                </a:solidFill>
              </a:defRPr>
            </a:lvl5pPr>
            <a:lvl6pPr lvl="5" algn="l">
              <a:lnSpc>
                <a:spcPct val="100000"/>
              </a:lnSpc>
              <a:spcBef>
                <a:spcPts val="0"/>
              </a:spcBef>
              <a:spcAft>
                <a:spcPts val="0"/>
              </a:spcAft>
              <a:buClr>
                <a:schemeClr val="accent1"/>
              </a:buClr>
              <a:buSzPts val="2800"/>
              <a:buNone/>
              <a:defRPr>
                <a:solidFill>
                  <a:schemeClr val="accent1"/>
                </a:solidFill>
              </a:defRPr>
            </a:lvl6pPr>
            <a:lvl7pPr lvl="6" algn="l">
              <a:lnSpc>
                <a:spcPct val="100000"/>
              </a:lnSpc>
              <a:spcBef>
                <a:spcPts val="0"/>
              </a:spcBef>
              <a:spcAft>
                <a:spcPts val="0"/>
              </a:spcAft>
              <a:buClr>
                <a:schemeClr val="accent1"/>
              </a:buClr>
              <a:buSzPts val="2800"/>
              <a:buNone/>
              <a:defRPr>
                <a:solidFill>
                  <a:schemeClr val="accent1"/>
                </a:solidFill>
              </a:defRPr>
            </a:lvl7pPr>
            <a:lvl8pPr lvl="7" algn="l">
              <a:lnSpc>
                <a:spcPct val="100000"/>
              </a:lnSpc>
              <a:spcBef>
                <a:spcPts val="0"/>
              </a:spcBef>
              <a:spcAft>
                <a:spcPts val="0"/>
              </a:spcAft>
              <a:buClr>
                <a:schemeClr val="accent1"/>
              </a:buClr>
              <a:buSzPts val="2800"/>
              <a:buNone/>
              <a:defRPr>
                <a:solidFill>
                  <a:schemeClr val="accent1"/>
                </a:solidFill>
              </a:defRPr>
            </a:lvl8pPr>
            <a:lvl9pPr lvl="8" algn="l">
              <a:lnSpc>
                <a:spcPct val="100000"/>
              </a:lnSpc>
              <a:spcBef>
                <a:spcPts val="0"/>
              </a:spcBef>
              <a:spcAft>
                <a:spcPts val="0"/>
              </a:spcAft>
              <a:buClr>
                <a:schemeClr val="accent1"/>
              </a:buClr>
              <a:buSzPts val="2800"/>
              <a:buNone/>
              <a:defRPr>
                <a:solidFill>
                  <a:schemeClr val="accent1"/>
                </a:solidFill>
              </a:defRPr>
            </a:lvl9pPr>
          </a:lstStyle>
          <a:p/>
        </p:txBody>
      </p:sp>
      <p:sp>
        <p:nvSpPr>
          <p:cNvPr id="35" name="Google Shape;35;p16"/>
          <p:cNvSpPr txBox="1"/>
          <p:nvPr/>
        </p:nvSpPr>
        <p:spPr>
          <a:xfrm>
            <a:off x="713225" y="3485675"/>
            <a:ext cx="3956100" cy="61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100"/>
              <a:buFont typeface="Arial"/>
              <a:buNone/>
            </a:pPr>
            <a:r>
              <a:rPr b="0" i="0" lang="en-US" sz="1100" u="none" cap="none" strike="noStrike">
                <a:solidFill>
                  <a:schemeClr val="accent2"/>
                </a:solidFill>
                <a:latin typeface="Montserrat"/>
                <a:ea typeface="Montserrat"/>
                <a:cs typeface="Montserrat"/>
                <a:sym typeface="Montserrat"/>
              </a:rPr>
              <a:t>CREDITS: This presentation template was created by </a:t>
            </a:r>
            <a:r>
              <a:rPr b="1" i="0" lang="en-US" sz="1100" u="none" cap="none" strike="noStrike">
                <a:solidFill>
                  <a:schemeClr val="accent2"/>
                </a:solidFill>
                <a:uFill>
                  <a:noFill/>
                </a:uFill>
                <a:latin typeface="Montserrat"/>
                <a:ea typeface="Montserrat"/>
                <a:cs typeface="Montserrat"/>
                <a:sym typeface="Montserrat"/>
                <a:hlinkClick r:id="rId2">
                  <a:extLst>
                    <a:ext uri="{A12FA001-AC4F-418D-AE19-62706E023703}">
                      <ahyp:hlinkClr val="tx"/>
                    </a:ext>
                  </a:extLst>
                </a:hlinkClick>
              </a:rPr>
              <a:t>Slidesgo</a:t>
            </a:r>
            <a:r>
              <a:rPr b="0" i="0" lang="en-US" sz="1100" u="none" cap="none" strike="noStrike">
                <a:solidFill>
                  <a:schemeClr val="accent2"/>
                </a:solidFill>
                <a:latin typeface="Montserrat"/>
                <a:ea typeface="Montserrat"/>
                <a:cs typeface="Montserrat"/>
                <a:sym typeface="Montserrat"/>
              </a:rPr>
              <a:t>, including icons by </a:t>
            </a:r>
            <a:r>
              <a:rPr b="1" i="0" lang="en-US" sz="1100" u="none" cap="none" strike="noStrike">
                <a:solidFill>
                  <a:schemeClr val="accent2"/>
                </a:solidFill>
                <a:uFill>
                  <a:noFill/>
                </a:uFill>
                <a:latin typeface="Montserrat"/>
                <a:ea typeface="Montserrat"/>
                <a:cs typeface="Montserrat"/>
                <a:sym typeface="Montserrat"/>
                <a:hlinkClick r:id="rId3">
                  <a:extLst>
                    <a:ext uri="{A12FA001-AC4F-418D-AE19-62706E023703}">
                      <ahyp:hlinkClr val="tx"/>
                    </a:ext>
                  </a:extLst>
                </a:hlinkClick>
              </a:rPr>
              <a:t>Flaticon</a:t>
            </a:r>
            <a:r>
              <a:rPr b="0" i="0" lang="en-US" sz="1100" u="none" cap="none" strike="noStrike">
                <a:solidFill>
                  <a:schemeClr val="accent2"/>
                </a:solidFill>
                <a:latin typeface="Montserrat"/>
                <a:ea typeface="Montserrat"/>
                <a:cs typeface="Montserrat"/>
                <a:sym typeface="Montserrat"/>
              </a:rPr>
              <a:t>, and infographics &amp; images by </a:t>
            </a:r>
            <a:r>
              <a:rPr b="1" i="0" lang="en-US" sz="1100" u="none" cap="none" strike="noStrike">
                <a:solidFill>
                  <a:schemeClr val="accent2"/>
                </a:solidFill>
                <a:uFill>
                  <a:noFill/>
                </a:uFill>
                <a:latin typeface="Montserrat"/>
                <a:ea typeface="Montserrat"/>
                <a:cs typeface="Montserrat"/>
                <a:sym typeface="Montserrat"/>
                <a:hlinkClick r:id="rId4">
                  <a:extLst>
                    <a:ext uri="{A12FA001-AC4F-418D-AE19-62706E023703}">
                      <ahyp:hlinkClr val="tx"/>
                    </a:ext>
                  </a:extLst>
                </a:hlinkClick>
              </a:rPr>
              <a:t>Freepik</a:t>
            </a:r>
            <a:endParaRPr b="1" i="0" sz="1100" u="none" cap="none" strike="noStrike">
              <a:solidFill>
                <a:schemeClr val="accent2"/>
              </a:solidFill>
              <a:latin typeface="Montserrat"/>
              <a:ea typeface="Montserrat"/>
              <a:cs typeface="Montserrat"/>
              <a:sym typeface="Montserrat"/>
            </a:endParaRPr>
          </a:p>
        </p:txBody>
      </p:sp>
      <p:sp>
        <p:nvSpPr>
          <p:cNvPr id="36" name="Google Shape;36;p16"/>
          <p:cNvSpPr/>
          <p:nvPr/>
        </p:nvSpPr>
        <p:spPr>
          <a:xfrm>
            <a:off x="6711600" y="257160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6"/>
          <p:cNvSpPr/>
          <p:nvPr/>
        </p:nvSpPr>
        <p:spPr>
          <a:xfrm>
            <a:off x="7927800" y="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38" name="Shape 38"/>
        <p:cNvGrpSpPr/>
        <p:nvPr/>
      </p:nvGrpSpPr>
      <p:grpSpPr>
        <a:xfrm>
          <a:off x="0" y="0"/>
          <a:ext cx="0" cy="0"/>
          <a:chOff x="0" y="0"/>
          <a:chExt cx="0" cy="0"/>
        </a:xfrm>
      </p:grpSpPr>
      <p:sp>
        <p:nvSpPr>
          <p:cNvPr id="39" name="Google Shape;39;p13"/>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40" name="Google Shape;40;p13"/>
          <p:cNvSpPr txBox="1"/>
          <p:nvPr>
            <p:ph idx="2" type="ctrTitle"/>
          </p:nvPr>
        </p:nvSpPr>
        <p:spPr>
          <a:xfrm>
            <a:off x="2310350" y="1446813"/>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41" name="Google Shape;41;p13"/>
          <p:cNvSpPr txBox="1"/>
          <p:nvPr>
            <p:ph idx="3" type="title"/>
          </p:nvPr>
        </p:nvSpPr>
        <p:spPr>
          <a:xfrm>
            <a:off x="717800" y="1521025"/>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42" name="Google Shape;42;p13"/>
          <p:cNvSpPr txBox="1"/>
          <p:nvPr>
            <p:ph idx="1" type="subTitle"/>
          </p:nvPr>
        </p:nvSpPr>
        <p:spPr>
          <a:xfrm>
            <a:off x="2310350" y="1858875"/>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43" name="Google Shape;43;p13"/>
          <p:cNvSpPr txBox="1"/>
          <p:nvPr>
            <p:ph idx="4" type="ctrTitle"/>
          </p:nvPr>
        </p:nvSpPr>
        <p:spPr>
          <a:xfrm>
            <a:off x="6233050" y="1446813"/>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44" name="Google Shape;44;p13"/>
          <p:cNvSpPr txBox="1"/>
          <p:nvPr>
            <p:ph idx="5" type="title"/>
          </p:nvPr>
        </p:nvSpPr>
        <p:spPr>
          <a:xfrm>
            <a:off x="4686400" y="1521025"/>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45" name="Google Shape;45;p13"/>
          <p:cNvSpPr txBox="1"/>
          <p:nvPr>
            <p:ph idx="6" type="subTitle"/>
          </p:nvPr>
        </p:nvSpPr>
        <p:spPr>
          <a:xfrm>
            <a:off x="6275800" y="1858878"/>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46" name="Google Shape;46;p13"/>
          <p:cNvSpPr txBox="1"/>
          <p:nvPr>
            <p:ph idx="7" type="ctrTitle"/>
          </p:nvPr>
        </p:nvSpPr>
        <p:spPr>
          <a:xfrm>
            <a:off x="2310350" y="2868777"/>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47" name="Google Shape;47;p13"/>
          <p:cNvSpPr txBox="1"/>
          <p:nvPr>
            <p:ph idx="8" type="title"/>
          </p:nvPr>
        </p:nvSpPr>
        <p:spPr>
          <a:xfrm>
            <a:off x="717800" y="2960450"/>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48" name="Google Shape;48;p13"/>
          <p:cNvSpPr txBox="1"/>
          <p:nvPr>
            <p:ph idx="9" type="subTitle"/>
          </p:nvPr>
        </p:nvSpPr>
        <p:spPr>
          <a:xfrm>
            <a:off x="2310350" y="3298325"/>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49" name="Google Shape;49;p13"/>
          <p:cNvSpPr txBox="1"/>
          <p:nvPr>
            <p:ph idx="13" type="ctrTitle"/>
          </p:nvPr>
        </p:nvSpPr>
        <p:spPr>
          <a:xfrm>
            <a:off x="6275650" y="2868775"/>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50" name="Google Shape;50;p13"/>
          <p:cNvSpPr txBox="1"/>
          <p:nvPr>
            <p:ph idx="14" type="title"/>
          </p:nvPr>
        </p:nvSpPr>
        <p:spPr>
          <a:xfrm>
            <a:off x="4686400" y="2960450"/>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51" name="Google Shape;51;p13"/>
          <p:cNvSpPr txBox="1"/>
          <p:nvPr>
            <p:ph idx="15" type="subTitle"/>
          </p:nvPr>
        </p:nvSpPr>
        <p:spPr>
          <a:xfrm>
            <a:off x="6275800" y="3298325"/>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52" name="Google Shape;52;p13"/>
          <p:cNvSpPr/>
          <p:nvPr/>
        </p:nvSpPr>
        <p:spPr>
          <a:xfrm>
            <a:off x="50" y="4834275"/>
            <a:ext cx="4572000" cy="309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3"/>
          <p:cNvSpPr/>
          <p:nvPr/>
        </p:nvSpPr>
        <p:spPr>
          <a:xfrm>
            <a:off x="4572000" y="483427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2pPr>
            <a:lvl3pPr lvl="2"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3pPr>
            <a:lvl4pPr lvl="3"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4pPr>
            <a:lvl5pPr lvl="4"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5pPr>
            <a:lvl6pPr lvl="5"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6pPr>
            <a:lvl7pPr lvl="6"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7pPr>
            <a:lvl8pPr lvl="7"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8pPr>
            <a:lvl9pPr lvl="8"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9pPr>
          </a:lstStyle>
          <a:p/>
        </p:txBody>
      </p:sp>
      <p:sp>
        <p:nvSpPr>
          <p:cNvPr id="7" name="Google Shape;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1pPr>
            <a:lvl2pPr indent="-317500" lvl="1" marL="9144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2pPr>
            <a:lvl3pPr indent="-317500" lvl="2" marL="13716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17500" lvl="4" marL="22860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5pPr>
            <a:lvl6pPr indent="-317500" lvl="5" marL="27432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6pPr>
            <a:lvl7pPr indent="-317500" lvl="6" marL="32004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7pPr>
            <a:lvl8pPr indent="-317500" lvl="7" marL="36576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8pPr>
            <a:lvl9pPr indent="-317500" lvl="8" marL="4114800" marR="0" rtl="0" algn="l">
              <a:lnSpc>
                <a:spcPct val="100000"/>
              </a:lnSpc>
              <a:spcBef>
                <a:spcPts val="1600"/>
              </a:spcBef>
              <a:spcAft>
                <a:spcPts val="160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hyperlink" Target="http://www.genecounsel.eu/index.php/dissemination/newsletters-press" TargetMode="External"/><Relationship Id="rId4" Type="http://schemas.openxmlformats.org/officeDocument/2006/relationships/image" Target="../media/image24.png"/><Relationship Id="rId5"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3.png"/><Relationship Id="rId5" Type="http://schemas.openxmlformats.org/officeDocument/2006/relationships/image" Target="../media/image20.png"/><Relationship Id="rId6" Type="http://schemas.openxmlformats.org/officeDocument/2006/relationships/hyperlink" Target="https://www.facebook.com/geconeuproject/" TargetMode="External"/><Relationship Id="rId7" Type="http://schemas.openxmlformats.org/officeDocument/2006/relationships/hyperlink" Target="https://www.linkedin.com/company/geconeu-project/" TargetMode="External"/><Relationship Id="rId8" Type="http://schemas.openxmlformats.org/officeDocument/2006/relationships/hyperlink" Target="https://twitter.com/Geconeu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hyperlink" Target="http://www.genecounsel.eu/" TargetMode="External"/><Relationship Id="rId5"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hyperlink" Target="https://doi.org/10.1038/gim.2018.35" TargetMode="External"/><Relationship Id="rId5" Type="http://schemas.openxmlformats.org/officeDocument/2006/relationships/hyperlink" Target="https://eur-lex.europa.eu/legal-content/EN/TXT/?uri=CELEX%3A52018SC0126" TargetMode="External"/><Relationship Id="rId6" Type="http://schemas.openxmlformats.org/officeDocument/2006/relationships/hyperlink" Target="https://doi.org/10.1038/ejhg.2015.134" TargetMode="External"/><Relationship Id="rId7" Type="http://schemas.openxmlformats.org/officeDocument/2006/relationships/hyperlink" Target="https://doi.org/10.14283/jpad.2019.34" TargetMode="External"/><Relationship Id="rId8" Type="http://schemas.openxmlformats.org/officeDocument/2006/relationships/hyperlink" Target="https://doi.org/10.1002/jgc4.137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hyperlink" Target="https://en.wikibooks.org/wiki/Handbook_of_Genetic_Counseling" TargetMode="External"/><Relationship Id="rId4" Type="http://schemas.openxmlformats.org/officeDocument/2006/relationships/hyperlink" Target="http://www.genecounsel.eu/images/drive-download4/cshperspectmed-GEN-a036525.pdf" TargetMode="External"/><Relationship Id="rId9" Type="http://schemas.openxmlformats.org/officeDocument/2006/relationships/hyperlink" Target="https://www.eshg.org/home" TargetMode="External"/><Relationship Id="rId5" Type="http://schemas.openxmlformats.org/officeDocument/2006/relationships/hyperlink" Target="https://doi.org/10.1101/cshperspect.a036525" TargetMode="External"/><Relationship Id="rId6" Type="http://schemas.openxmlformats.org/officeDocument/2006/relationships/hyperlink" Target="http://www.genecounsel.eu/images/drive-download4/alm-38-291.pdf" TargetMode="External"/><Relationship Id="rId7" Type="http://schemas.openxmlformats.org/officeDocument/2006/relationships/hyperlink" Target="https://doi.org/10.3343/alm.2018.38.4.291" TargetMode="External"/><Relationship Id="rId8" Type="http://schemas.openxmlformats.org/officeDocument/2006/relationships/hyperlink" Target="https://www.youtube.com/watch?v=Qss-agfB0qk"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hyperlink" Target="http://www.genecounsel.eu/" TargetMode="External"/><Relationship Id="rId4" Type="http://schemas.openxmlformats.org/officeDocument/2006/relationships/hyperlink" Target="http://www.genecounsel.e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3.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1" Type="http://schemas.openxmlformats.org/officeDocument/2006/relationships/hyperlink" Target="http://www.genecounsel.eu/index.php/consortium/2-uncategorised/69-panhellenic-institute-of-neurodegenerative-diseases" TargetMode="External"/><Relationship Id="rId10" Type="http://schemas.openxmlformats.org/officeDocument/2006/relationships/hyperlink" Target="http://www.genecounsel.eu/index.php/consortium/2-uncategorised/67-aristotle-university-of-thessaloniki" TargetMode="External"/><Relationship Id="rId13" Type="http://schemas.openxmlformats.org/officeDocument/2006/relationships/hyperlink" Target="http://www.genecounsel.eu/index.php/consortium/2-uncategorised/72-ace-alzheimer-center-barcelona" TargetMode="External"/><Relationship Id="rId12" Type="http://schemas.openxmlformats.org/officeDocument/2006/relationships/hyperlink" Target="http://www.genecounsel.eu/index.php/consortium/2-uncategorised/71-ruprecht-karls-iniversitaet-heidelberg"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genecounsel.eu/index.php/consortium" TargetMode="External"/><Relationship Id="rId4" Type="http://schemas.openxmlformats.org/officeDocument/2006/relationships/image" Target="../media/image7.png"/><Relationship Id="rId9" Type="http://schemas.openxmlformats.org/officeDocument/2006/relationships/image" Target="../media/image13.png"/><Relationship Id="rId15" Type="http://schemas.openxmlformats.org/officeDocument/2006/relationships/hyperlink" Target="http://www.genecounsel.eu/index.php/consortium/2-uncategorised/68-izmir-ekonomi-universitesi" TargetMode="External"/><Relationship Id="rId14" Type="http://schemas.openxmlformats.org/officeDocument/2006/relationships/hyperlink" Target="http://www.genecounsel.eu/index.php/consortium/2-uncategorised/70-vrije-universiteit-brussel" TargetMode="External"/><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7" name="Shape 57"/>
        <p:cNvGrpSpPr/>
        <p:nvPr/>
      </p:nvGrpSpPr>
      <p:grpSpPr>
        <a:xfrm>
          <a:off x="0" y="0"/>
          <a:ext cx="0" cy="0"/>
          <a:chOff x="0" y="0"/>
          <a:chExt cx="0" cy="0"/>
        </a:xfrm>
      </p:grpSpPr>
      <p:pic>
        <p:nvPicPr>
          <p:cNvPr id="58" name="Google Shape;58;p1"/>
          <p:cNvPicPr preferRelativeResize="0"/>
          <p:nvPr/>
        </p:nvPicPr>
        <p:blipFill rotWithShape="1">
          <a:blip r:embed="rId3">
            <a:alphaModFix/>
          </a:blip>
          <a:srcRect b="0" l="0" r="0" t="0"/>
          <a:stretch/>
        </p:blipFill>
        <p:spPr>
          <a:xfrm>
            <a:off x="811375" y="4342775"/>
            <a:ext cx="7466373" cy="751000"/>
          </a:xfrm>
          <a:prstGeom prst="rect">
            <a:avLst/>
          </a:prstGeom>
          <a:noFill/>
          <a:ln>
            <a:noFill/>
          </a:ln>
        </p:spPr>
      </p:pic>
      <p:pic>
        <p:nvPicPr>
          <p:cNvPr descr="Εικόνα που περιέχει λογότυπο&#10;&#10;Περιγραφή που δημιουργήθηκε αυτόματα" id="59" name="Google Shape;59;p1"/>
          <p:cNvPicPr preferRelativeResize="0"/>
          <p:nvPr/>
        </p:nvPicPr>
        <p:blipFill rotWithShape="1">
          <a:blip r:embed="rId4">
            <a:alphaModFix/>
          </a:blip>
          <a:srcRect b="0" l="0" r="0" t="0"/>
          <a:stretch/>
        </p:blipFill>
        <p:spPr>
          <a:xfrm>
            <a:off x="6162999" y="0"/>
            <a:ext cx="2891519" cy="721577"/>
          </a:xfrm>
          <a:prstGeom prst="rect">
            <a:avLst/>
          </a:prstGeom>
          <a:noFill/>
          <a:ln>
            <a:noFill/>
          </a:ln>
        </p:spPr>
      </p:pic>
      <p:sp>
        <p:nvSpPr>
          <p:cNvPr id="60" name="Google Shape;60;p1"/>
          <p:cNvSpPr txBox="1"/>
          <p:nvPr/>
        </p:nvSpPr>
        <p:spPr>
          <a:xfrm>
            <a:off x="1087425" y="1971400"/>
            <a:ext cx="7967100" cy="1879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US" sz="3000">
                <a:solidFill>
                  <a:srgbClr val="003BA3"/>
                </a:solidFill>
              </a:rPr>
              <a:t>Unit 5: GECONEU project and Evaluation of the Course</a:t>
            </a:r>
            <a:endParaRPr b="1" sz="3000">
              <a:solidFill>
                <a:srgbClr val="003BA3"/>
              </a:solidFill>
            </a:endParaRPr>
          </a:p>
          <a:p>
            <a:pPr indent="0" lvl="0" marL="0" rtl="0" algn="ctr">
              <a:lnSpc>
                <a:spcPct val="115000"/>
              </a:lnSpc>
              <a:spcBef>
                <a:spcPts val="0"/>
              </a:spcBef>
              <a:spcAft>
                <a:spcPts val="0"/>
              </a:spcAft>
              <a:buClr>
                <a:schemeClr val="dk1"/>
              </a:buClr>
              <a:buSzPts val="1100"/>
              <a:buFont typeface="Arial"/>
              <a:buNone/>
            </a:pPr>
            <a:r>
              <a:t/>
            </a:r>
            <a:endParaRPr b="1">
              <a:solidFill>
                <a:srgbClr val="003BA3"/>
              </a:solidFill>
            </a:endParaRPr>
          </a:p>
          <a:p>
            <a:pPr indent="0" lvl="0" marL="139700" rtl="0" algn="ctr">
              <a:spcBef>
                <a:spcPts val="0"/>
              </a:spcBef>
              <a:spcAft>
                <a:spcPts val="0"/>
              </a:spcAft>
              <a:buClr>
                <a:schemeClr val="dk1"/>
              </a:buClr>
              <a:buSzPts val="1100"/>
              <a:buFont typeface="Arial"/>
              <a:buNone/>
            </a:pPr>
            <a:r>
              <a:rPr b="1" lang="en-US" sz="2500">
                <a:solidFill>
                  <a:srgbClr val="003BA3"/>
                </a:solidFill>
              </a:rPr>
              <a:t>Lesson 5.1. Learn more about GECONEU project</a:t>
            </a:r>
            <a:endParaRPr b="1" sz="2500">
              <a:solidFill>
                <a:srgbClr val="003BA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0"/>
          <p:cNvSpPr txBox="1"/>
          <p:nvPr/>
        </p:nvSpPr>
        <p:spPr>
          <a:xfrm>
            <a:off x="4886650" y="2411275"/>
            <a:ext cx="4356600" cy="95407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Project outcomes</a:t>
            </a:r>
            <a:endParaRPr b="1" i="1" sz="2000" u="none" cap="none" strike="noStrike">
              <a:solidFill>
                <a:schemeClr val="accent1"/>
              </a:solidFill>
              <a:latin typeface="Arial"/>
              <a:ea typeface="Arial"/>
              <a:cs typeface="Arial"/>
              <a:sym typeface="Arial"/>
            </a:endParaRPr>
          </a:p>
        </p:txBody>
      </p:sp>
      <p:pic>
        <p:nvPicPr>
          <p:cNvPr descr="Εικόνα που περιέχει λογότυπο&#10;&#10;Περιγραφή που δημιουργήθηκε αυτόματα" id="164" name="Google Shape;164;p30"/>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165" name="Google Shape;165;p30"/>
          <p:cNvGrpSpPr/>
          <p:nvPr/>
        </p:nvGrpSpPr>
        <p:grpSpPr>
          <a:xfrm>
            <a:off x="-4116988" y="349445"/>
            <a:ext cx="5284855" cy="4851272"/>
            <a:chOff x="-2761403" y="-624865"/>
            <a:chExt cx="5284855" cy="4851272"/>
          </a:xfrm>
        </p:grpSpPr>
        <p:sp>
          <p:nvSpPr>
            <p:cNvPr id="166" name="Google Shape;166;p30"/>
            <p:cNvSpPr/>
            <p:nvPr/>
          </p:nvSpPr>
          <p:spPr>
            <a:xfrm>
              <a:off x="-2761403"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0"/>
            <p:cNvSpPr/>
            <p:nvPr/>
          </p:nvSpPr>
          <p:spPr>
            <a:xfrm>
              <a:off x="1209254" y="341555"/>
              <a:ext cx="45702" cy="720308"/>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0"/>
            <p:cNvSpPr txBox="1"/>
            <p:nvPr/>
          </p:nvSpPr>
          <p:spPr>
            <a:xfrm>
              <a:off x="1209254" y="341555"/>
              <a:ext cx="45702" cy="720308"/>
            </a:xfrm>
            <a:prstGeom prst="rect">
              <a:avLst/>
            </a:prstGeom>
            <a:noFill/>
            <a:ln>
              <a:noFill/>
            </a:ln>
          </p:spPr>
          <p:txBody>
            <a:bodyPr anchorCtr="0" anchor="ctr" bIns="99050" lIns="571725" spcFirstLastPara="1" rIns="99050" wrap="square" tIns="99050">
              <a:noAutofit/>
            </a:bodyPr>
            <a:lstStyle/>
            <a:p>
              <a:pPr indent="0" lvl="0" marL="0" marR="0" rtl="0" algn="l">
                <a:lnSpc>
                  <a:spcPct val="90000"/>
                </a:lnSpc>
                <a:spcBef>
                  <a:spcPts val="0"/>
                </a:spcBef>
                <a:spcAft>
                  <a:spcPts val="0"/>
                </a:spcAft>
                <a:buClr>
                  <a:srgbClr val="000000"/>
                </a:buClr>
                <a:buSzPts val="3900"/>
                <a:buFont typeface="Arial"/>
                <a:buNone/>
              </a:pPr>
              <a:r>
                <a:t/>
              </a:r>
              <a:endParaRPr b="0" i="0" sz="3900" u="none" cap="none" strike="noStrike">
                <a:solidFill>
                  <a:schemeClr val="lt1"/>
                </a:solidFill>
                <a:latin typeface="Arial"/>
                <a:ea typeface="Arial"/>
                <a:cs typeface="Arial"/>
                <a:sym typeface="Arial"/>
              </a:endParaRPr>
            </a:p>
          </p:txBody>
        </p:sp>
        <p:sp>
          <p:nvSpPr>
            <p:cNvPr id="169" name="Google Shape;169;p30"/>
            <p:cNvSpPr/>
            <p:nvPr/>
          </p:nvSpPr>
          <p:spPr>
            <a:xfrm>
              <a:off x="1361235" y="270115"/>
              <a:ext cx="900385" cy="900385"/>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0"/>
            <p:cNvSpPr/>
            <p:nvPr/>
          </p:nvSpPr>
          <p:spPr>
            <a:xfrm flipH="1">
              <a:off x="1196840" y="1524309"/>
              <a:ext cx="45711" cy="720308"/>
            </a:xfrm>
            <a:prstGeom prst="rect">
              <a:avLst/>
            </a:prstGeom>
            <a:solidFill>
              <a:srgbClr val="6A96F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0"/>
            <p:cNvSpPr txBox="1"/>
            <p:nvPr/>
          </p:nvSpPr>
          <p:spPr>
            <a:xfrm>
              <a:off x="1196840" y="1524309"/>
              <a:ext cx="45711" cy="720308"/>
            </a:xfrm>
            <a:prstGeom prst="rect">
              <a:avLst/>
            </a:prstGeom>
            <a:noFill/>
            <a:ln>
              <a:noFill/>
            </a:ln>
          </p:spPr>
          <p:txBody>
            <a:bodyPr anchorCtr="0" anchor="ctr" bIns="99050" lIns="571725" spcFirstLastPara="1" rIns="99050" wrap="square" tIns="99050">
              <a:noAutofit/>
            </a:bodyPr>
            <a:lstStyle/>
            <a:p>
              <a:pPr indent="0" lvl="0" marL="0" marR="0" rtl="0" algn="l">
                <a:lnSpc>
                  <a:spcPct val="90000"/>
                </a:lnSpc>
                <a:spcBef>
                  <a:spcPts val="0"/>
                </a:spcBef>
                <a:spcAft>
                  <a:spcPts val="0"/>
                </a:spcAft>
                <a:buClr>
                  <a:srgbClr val="000000"/>
                </a:buClr>
                <a:buSzPts val="3900"/>
                <a:buFont typeface="Arial"/>
                <a:buNone/>
              </a:pPr>
              <a:r>
                <a:t/>
              </a:r>
              <a:endParaRPr b="0" i="0" sz="3900" u="none" cap="none" strike="noStrike">
                <a:solidFill>
                  <a:schemeClr val="lt1"/>
                </a:solidFill>
                <a:latin typeface="Arial"/>
                <a:ea typeface="Arial"/>
                <a:cs typeface="Arial"/>
                <a:sym typeface="Arial"/>
              </a:endParaRPr>
            </a:p>
          </p:txBody>
        </p:sp>
        <p:sp>
          <p:nvSpPr>
            <p:cNvPr id="172" name="Google Shape;172;p30"/>
            <p:cNvSpPr/>
            <p:nvPr/>
          </p:nvSpPr>
          <p:spPr>
            <a:xfrm>
              <a:off x="1623067" y="1350578"/>
              <a:ext cx="900385" cy="900385"/>
            </a:xfrm>
            <a:prstGeom prst="ellipse">
              <a:avLst/>
            </a:prstGeom>
            <a:solidFill>
              <a:srgbClr val="5087ED"/>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0"/>
            <p:cNvSpPr/>
            <p:nvPr/>
          </p:nvSpPr>
          <p:spPr>
            <a:xfrm>
              <a:off x="676883" y="2554854"/>
              <a:ext cx="51415" cy="720308"/>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0"/>
            <p:cNvSpPr txBox="1"/>
            <p:nvPr/>
          </p:nvSpPr>
          <p:spPr>
            <a:xfrm>
              <a:off x="676883" y="2554854"/>
              <a:ext cx="51415" cy="720308"/>
            </a:xfrm>
            <a:prstGeom prst="rect">
              <a:avLst/>
            </a:prstGeom>
            <a:noFill/>
            <a:ln>
              <a:noFill/>
            </a:ln>
          </p:spPr>
          <p:txBody>
            <a:bodyPr anchorCtr="0" anchor="ctr" bIns="99050" lIns="571725" spcFirstLastPara="1" rIns="99050" wrap="square" tIns="99050">
              <a:noAutofit/>
            </a:bodyPr>
            <a:lstStyle/>
            <a:p>
              <a:pPr indent="0" lvl="0" marL="0" marR="0" rtl="0" algn="l">
                <a:lnSpc>
                  <a:spcPct val="90000"/>
                </a:lnSpc>
                <a:spcBef>
                  <a:spcPts val="0"/>
                </a:spcBef>
                <a:spcAft>
                  <a:spcPts val="0"/>
                </a:spcAft>
                <a:buClr>
                  <a:srgbClr val="000000"/>
                </a:buClr>
                <a:buSzPts val="3900"/>
                <a:buFont typeface="Arial"/>
                <a:buNone/>
              </a:pPr>
              <a:r>
                <a:t/>
              </a:r>
              <a:endParaRPr b="0" i="0" sz="3900" u="none" cap="none" strike="noStrike">
                <a:solidFill>
                  <a:schemeClr val="lt1"/>
                </a:solidFill>
                <a:latin typeface="Arial"/>
                <a:ea typeface="Arial"/>
                <a:cs typeface="Arial"/>
                <a:sym typeface="Arial"/>
              </a:endParaRPr>
            </a:p>
          </p:txBody>
        </p:sp>
        <p:sp>
          <p:nvSpPr>
            <p:cNvPr id="175" name="Google Shape;175;p30"/>
            <p:cNvSpPr/>
            <p:nvPr/>
          </p:nvSpPr>
          <p:spPr>
            <a:xfrm>
              <a:off x="1361235" y="2431040"/>
              <a:ext cx="900385" cy="900385"/>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30"/>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2</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9"/>
          <p:cNvSpPr txBox="1"/>
          <p:nvPr/>
        </p:nvSpPr>
        <p:spPr>
          <a:xfrm>
            <a:off x="713224" y="1030875"/>
            <a:ext cx="8140200" cy="375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project is divided in different </a:t>
            </a:r>
            <a:r>
              <a:rPr b="0" i="0" lang="en-US" sz="1400" u="none" cap="none" strike="noStrike">
                <a:solidFill>
                  <a:srgbClr val="444746"/>
                </a:solidFill>
                <a:highlight>
                  <a:srgbClr val="FFFFFF"/>
                </a:highlight>
                <a:latin typeface="Arial"/>
                <a:ea typeface="Arial"/>
                <a:cs typeface="Arial"/>
                <a:sym typeface="Arial"/>
              </a:rPr>
              <a:t>Work Packages (WP) </a:t>
            </a:r>
            <a:r>
              <a:rPr b="0" i="0" lang="en-US" sz="1400" u="none" cap="none" strike="noStrike">
                <a:solidFill>
                  <a:srgbClr val="000000"/>
                </a:solidFill>
                <a:latin typeface="Arial"/>
                <a:ea typeface="Arial"/>
                <a:cs typeface="Arial"/>
                <a:sym typeface="Arial"/>
                <a:extLst>
                  <a:ext uri="http://customooxmlschemas.google.com/">
                    <go:slidesCustomData xmlns:go="http://customooxmlschemas.google.com/" textRoundtripDataId="1"/>
                  </a:ext>
                </a:extLst>
              </a:rPr>
              <a:t>with different</a:t>
            </a:r>
            <a:r>
              <a:rPr b="0" i="0" lang="en-US" sz="1400" u="none" cap="none" strike="noStrike">
                <a:solidFill>
                  <a:srgbClr val="000000"/>
                </a:solidFill>
                <a:latin typeface="Arial"/>
                <a:ea typeface="Arial"/>
                <a:cs typeface="Arial"/>
                <a:sym typeface="Arial"/>
              </a:rPr>
              <a:t> </a:t>
            </a:r>
            <a:r>
              <a:rPr b="0" i="0" lang="en-US" sz="1400" u="none" cap="none" strike="noStrike">
                <a:solidFill>
                  <a:srgbClr val="444746"/>
                </a:solidFill>
                <a:highlight>
                  <a:srgbClr val="FFFFFF"/>
                </a:highlight>
                <a:latin typeface="Arial"/>
                <a:ea typeface="Arial"/>
                <a:cs typeface="Arial"/>
                <a:sym typeface="Arial"/>
              </a:rPr>
              <a:t>Project Results (PR)</a:t>
            </a:r>
            <a:r>
              <a:rPr b="0" i="0" lang="en-US" sz="1400" u="none" cap="none" strike="noStrike">
                <a:solidFill>
                  <a:srgbClr val="000000"/>
                </a:solidFill>
                <a:latin typeface="Arial"/>
                <a:ea typeface="Arial"/>
                <a:cs typeface="Arial"/>
                <a:sym typeface="Arial"/>
              </a:rPr>
              <a:t>. These PRs lead to the following main 4 outcomes: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 </a:t>
            </a:r>
            <a:r>
              <a:rPr b="1" i="0" lang="en-US" sz="1400" u="none" cap="none" strike="noStrike">
                <a:solidFill>
                  <a:srgbClr val="000000"/>
                </a:solidFill>
                <a:latin typeface="Arial"/>
                <a:ea typeface="Arial"/>
                <a:cs typeface="Arial"/>
                <a:sym typeface="Arial"/>
              </a:rPr>
              <a:t>¨Best Genetic Counseling Protocol¨ </a:t>
            </a:r>
            <a:r>
              <a:rPr b="0" i="0" lang="en-US" sz="1400" u="none" cap="none" strike="noStrike">
                <a:solidFill>
                  <a:srgbClr val="000000"/>
                </a:solidFill>
                <a:latin typeface="Arial"/>
                <a:ea typeface="Arial"/>
                <a:cs typeface="Arial"/>
                <a:sym typeface="Arial"/>
              </a:rPr>
              <a:t>in Europe (PR1)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Experts in the field of GC shared their existing GC protocols and partnership created the final European Guidelines. A needs analysis, involving a large variety of participants from care and patient organizations, diagnostic institutions and genetic laboratories </a:t>
            </a:r>
            <a:r>
              <a:rPr lang="en-US"/>
              <a:t>was</a:t>
            </a:r>
            <a:r>
              <a:rPr b="0" i="0" lang="en-US" sz="1400" u="none" cap="none" strike="noStrike">
                <a:solidFill>
                  <a:srgbClr val="000000"/>
                </a:solidFill>
                <a:latin typeface="Arial"/>
                <a:ea typeface="Arial"/>
                <a:cs typeface="Arial"/>
                <a:sym typeface="Arial"/>
              </a:rPr>
              <a:t> con</a:t>
            </a:r>
            <a:r>
              <a:rPr lang="en-US"/>
              <a:t>du</a:t>
            </a:r>
            <a:r>
              <a:rPr b="0" i="0" lang="en-US" sz="1400" u="none" cap="none" strike="noStrike">
                <a:solidFill>
                  <a:srgbClr val="000000"/>
                </a:solidFill>
                <a:latin typeface="Arial"/>
                <a:ea typeface="Arial"/>
                <a:cs typeface="Arial"/>
                <a:sym typeface="Arial"/>
              </a:rPr>
              <a:t>cted in order to define their needs and the specifications of the protocol. The Methodological Guide is the final result.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 </a:t>
            </a:r>
            <a:r>
              <a:rPr b="1" i="0" lang="en-US" sz="1400" u="none" cap="none" strike="noStrike">
                <a:solidFill>
                  <a:srgbClr val="000000"/>
                </a:solidFill>
                <a:latin typeface="Arial"/>
                <a:ea typeface="Arial"/>
                <a:cs typeface="Arial"/>
                <a:sym typeface="Arial"/>
              </a:rPr>
              <a:t>An innovative creative course</a:t>
            </a:r>
            <a:r>
              <a:rPr b="0" i="0" lang="en-US" sz="1400" u="none" cap="none" strike="noStrike">
                <a:solidFill>
                  <a:srgbClr val="000000"/>
                </a:solidFill>
                <a:latin typeface="Arial"/>
                <a:ea typeface="Arial"/>
                <a:cs typeface="Arial"/>
                <a:sym typeface="Arial"/>
              </a:rPr>
              <a:t> (PR2 and PR4)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project developed an innovative interactive course that can be part of the curriculum of HEI’s in Europe. This has been done by involving care organizations, families, HCPs in the field of neurology, genetics and psychology in a co-design process, bringing theory and practice together, and taking the workplace as a starting point for new course material in education.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9"/>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Project Outcomes</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183" name="Google Shape;183;p19"/>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0"/>
          <p:cNvSpPr txBox="1"/>
          <p:nvPr/>
        </p:nvSpPr>
        <p:spPr>
          <a:xfrm>
            <a:off x="708378" y="1168035"/>
            <a:ext cx="7717501" cy="310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 </a:t>
            </a:r>
            <a:r>
              <a:rPr b="1" i="0" lang="en-US" sz="1400" u="none" cap="none" strike="noStrike">
                <a:solidFill>
                  <a:schemeClr val="dk1"/>
                </a:solidFill>
                <a:latin typeface="Arial"/>
                <a:ea typeface="Arial"/>
                <a:cs typeface="Arial"/>
                <a:sym typeface="Arial"/>
              </a:rPr>
              <a:t>Service System for Universities' e-learning platforms</a:t>
            </a:r>
            <a:r>
              <a:rPr b="1" i="0" lang="en-US" sz="1400" u="none" cap="none" strike="noStrike">
                <a:solidFill>
                  <a:schemeClr val="accent5"/>
                </a:solidFill>
                <a:latin typeface="Arial"/>
                <a:ea typeface="Arial"/>
                <a:cs typeface="Arial"/>
                <a:sym typeface="Arial"/>
              </a:rPr>
              <a:t> </a:t>
            </a:r>
            <a:r>
              <a:rPr b="0" i="0" lang="en-US" sz="1400" u="none" cap="none" strike="noStrike">
                <a:solidFill>
                  <a:srgbClr val="000000"/>
                </a:solidFill>
                <a:latin typeface="Arial"/>
                <a:ea typeface="Arial"/>
                <a:cs typeface="Arial"/>
                <a:sym typeface="Arial"/>
              </a:rPr>
              <a:t>(PR3)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training material of the course is offered through a </a:t>
            </a:r>
            <a:r>
              <a:rPr b="0" i="0" lang="en-US" sz="1400" u="none" cap="none" strike="noStrike">
                <a:solidFill>
                  <a:schemeClr val="dk1"/>
                </a:solidFill>
                <a:latin typeface="Arial"/>
                <a:ea typeface="Arial"/>
                <a:cs typeface="Arial"/>
                <a:sym typeface="Arial"/>
              </a:rPr>
              <a:t>Software</a:t>
            </a:r>
            <a:r>
              <a:rPr b="0" i="0" lang="en-US" sz="1400" u="none" cap="none" strike="noStrike">
                <a:solidFill>
                  <a:srgbClr val="000000"/>
                </a:solidFill>
                <a:latin typeface="Arial"/>
                <a:ea typeface="Arial"/>
                <a:cs typeface="Arial"/>
                <a:sym typeface="Arial"/>
              </a:rPr>
              <a:t>-as-a-Service (SaaS), which is able to integrate into any e-learning platforms, increasing the sustainability and impact of the results of the project, while promoting the competencies of students and giving them the possibility to exchange results internationally.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4. </a:t>
            </a:r>
            <a:r>
              <a:rPr b="1" i="0" lang="en-US" sz="1400" u="none" cap="none" strike="noStrike">
                <a:solidFill>
                  <a:srgbClr val="000000"/>
                </a:solidFill>
                <a:latin typeface="Arial"/>
                <a:ea typeface="Arial"/>
                <a:cs typeface="Arial"/>
                <a:sym typeface="Arial"/>
              </a:rPr>
              <a:t>Guideline handbook </a:t>
            </a:r>
            <a:r>
              <a:rPr b="0" i="0" lang="en-US" sz="1400" u="none" cap="none" strike="noStrike">
                <a:solidFill>
                  <a:srgbClr val="000000"/>
                </a:solidFill>
                <a:latin typeface="Arial"/>
                <a:ea typeface="Arial"/>
                <a:cs typeface="Arial"/>
                <a:sym typeface="Arial"/>
              </a:rPr>
              <a:t>(PR4)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Finally, the result is a guideline handbook, that helps HEIs across Europe to implement the training, the service system and the teaching material, supporting the impact, replicability and sustainability of GECONEU outcomes. This handbook has been set up based on extensive testing of the learning material and service system in pilots and experiences of 4 different faculties in 4 countries. The handbook facilitates the implementation in HEIs throughout Europe.</a:t>
            </a:r>
            <a:endParaRPr b="0" i="0" sz="1400" u="none" cap="none" strike="noStrike">
              <a:solidFill>
                <a:srgbClr val="000000"/>
              </a:solidFill>
              <a:latin typeface="Arial"/>
              <a:ea typeface="Arial"/>
              <a:cs typeface="Arial"/>
              <a:sym typeface="Arial"/>
            </a:endParaRPr>
          </a:p>
        </p:txBody>
      </p:sp>
      <p:sp>
        <p:nvSpPr>
          <p:cNvPr id="189" name="Google Shape;189;p20"/>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Project Outcomes</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190" name="Google Shape;190;p20"/>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1"/>
          <p:cNvSpPr txBox="1"/>
          <p:nvPr/>
        </p:nvSpPr>
        <p:spPr>
          <a:xfrm>
            <a:off x="4886650" y="2411275"/>
            <a:ext cx="4356600" cy="95407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Main reached results</a:t>
            </a:r>
            <a:endParaRPr b="1" i="1" sz="2000" u="none" cap="none" strike="noStrike">
              <a:solidFill>
                <a:schemeClr val="accent1"/>
              </a:solidFill>
              <a:latin typeface="Arial"/>
              <a:ea typeface="Arial"/>
              <a:cs typeface="Arial"/>
              <a:sym typeface="Arial"/>
            </a:endParaRPr>
          </a:p>
        </p:txBody>
      </p:sp>
      <p:pic>
        <p:nvPicPr>
          <p:cNvPr descr="Εικόνα που περιέχει λογότυπο&#10;&#10;Περιγραφή που δημιουργήθηκε αυτόματα" id="196" name="Google Shape;196;p31"/>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197" name="Google Shape;197;p31"/>
          <p:cNvGrpSpPr/>
          <p:nvPr/>
        </p:nvGrpSpPr>
        <p:grpSpPr>
          <a:xfrm>
            <a:off x="-4116988" y="349445"/>
            <a:ext cx="5284855" cy="4851272"/>
            <a:chOff x="-2761403" y="-624865"/>
            <a:chExt cx="5284855" cy="4851272"/>
          </a:xfrm>
        </p:grpSpPr>
        <p:sp>
          <p:nvSpPr>
            <p:cNvPr id="198" name="Google Shape;198;p31"/>
            <p:cNvSpPr/>
            <p:nvPr/>
          </p:nvSpPr>
          <p:spPr>
            <a:xfrm>
              <a:off x="-2761403"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1"/>
            <p:cNvSpPr/>
            <p:nvPr/>
          </p:nvSpPr>
          <p:spPr>
            <a:xfrm>
              <a:off x="1209254" y="341555"/>
              <a:ext cx="45702" cy="720308"/>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1"/>
            <p:cNvSpPr txBox="1"/>
            <p:nvPr/>
          </p:nvSpPr>
          <p:spPr>
            <a:xfrm>
              <a:off x="1209254" y="341555"/>
              <a:ext cx="45702" cy="720308"/>
            </a:xfrm>
            <a:prstGeom prst="rect">
              <a:avLst/>
            </a:prstGeom>
            <a:noFill/>
            <a:ln>
              <a:noFill/>
            </a:ln>
          </p:spPr>
          <p:txBody>
            <a:bodyPr anchorCtr="0" anchor="ctr" bIns="99050" lIns="571725" spcFirstLastPara="1" rIns="99050" wrap="square" tIns="99050">
              <a:noAutofit/>
            </a:bodyPr>
            <a:lstStyle/>
            <a:p>
              <a:pPr indent="0" lvl="0" marL="0" marR="0" rtl="0" algn="l">
                <a:lnSpc>
                  <a:spcPct val="90000"/>
                </a:lnSpc>
                <a:spcBef>
                  <a:spcPts val="0"/>
                </a:spcBef>
                <a:spcAft>
                  <a:spcPts val="0"/>
                </a:spcAft>
                <a:buClr>
                  <a:srgbClr val="000000"/>
                </a:buClr>
                <a:buSzPts val="3900"/>
                <a:buFont typeface="Arial"/>
                <a:buNone/>
              </a:pPr>
              <a:r>
                <a:t/>
              </a:r>
              <a:endParaRPr b="0" i="0" sz="3900" u="none" cap="none" strike="noStrike">
                <a:solidFill>
                  <a:schemeClr val="lt1"/>
                </a:solidFill>
                <a:latin typeface="Arial"/>
                <a:ea typeface="Arial"/>
                <a:cs typeface="Arial"/>
                <a:sym typeface="Arial"/>
              </a:endParaRPr>
            </a:p>
          </p:txBody>
        </p:sp>
        <p:sp>
          <p:nvSpPr>
            <p:cNvPr id="201" name="Google Shape;201;p31"/>
            <p:cNvSpPr/>
            <p:nvPr/>
          </p:nvSpPr>
          <p:spPr>
            <a:xfrm>
              <a:off x="1361235" y="270115"/>
              <a:ext cx="900385" cy="900385"/>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1"/>
            <p:cNvSpPr/>
            <p:nvPr/>
          </p:nvSpPr>
          <p:spPr>
            <a:xfrm flipH="1">
              <a:off x="1196840" y="1524309"/>
              <a:ext cx="45711" cy="720308"/>
            </a:xfrm>
            <a:prstGeom prst="rect">
              <a:avLst/>
            </a:prstGeom>
            <a:solidFill>
              <a:srgbClr val="6A96F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1"/>
            <p:cNvSpPr txBox="1"/>
            <p:nvPr/>
          </p:nvSpPr>
          <p:spPr>
            <a:xfrm>
              <a:off x="1196840" y="1524309"/>
              <a:ext cx="45711" cy="720308"/>
            </a:xfrm>
            <a:prstGeom prst="rect">
              <a:avLst/>
            </a:prstGeom>
            <a:noFill/>
            <a:ln>
              <a:noFill/>
            </a:ln>
          </p:spPr>
          <p:txBody>
            <a:bodyPr anchorCtr="0" anchor="ctr" bIns="99050" lIns="571725" spcFirstLastPara="1" rIns="99050" wrap="square" tIns="99050">
              <a:noAutofit/>
            </a:bodyPr>
            <a:lstStyle/>
            <a:p>
              <a:pPr indent="0" lvl="0" marL="0" marR="0" rtl="0" algn="l">
                <a:lnSpc>
                  <a:spcPct val="90000"/>
                </a:lnSpc>
                <a:spcBef>
                  <a:spcPts val="0"/>
                </a:spcBef>
                <a:spcAft>
                  <a:spcPts val="0"/>
                </a:spcAft>
                <a:buClr>
                  <a:srgbClr val="000000"/>
                </a:buClr>
                <a:buSzPts val="3900"/>
                <a:buFont typeface="Arial"/>
                <a:buNone/>
              </a:pPr>
              <a:r>
                <a:t/>
              </a:r>
              <a:endParaRPr b="0" i="0" sz="3900" u="none" cap="none" strike="noStrike">
                <a:solidFill>
                  <a:schemeClr val="lt1"/>
                </a:solidFill>
                <a:latin typeface="Arial"/>
                <a:ea typeface="Arial"/>
                <a:cs typeface="Arial"/>
                <a:sym typeface="Arial"/>
              </a:endParaRPr>
            </a:p>
          </p:txBody>
        </p:sp>
        <p:sp>
          <p:nvSpPr>
            <p:cNvPr id="204" name="Google Shape;204;p31"/>
            <p:cNvSpPr/>
            <p:nvPr/>
          </p:nvSpPr>
          <p:spPr>
            <a:xfrm>
              <a:off x="1623067" y="1350578"/>
              <a:ext cx="900385" cy="900385"/>
            </a:xfrm>
            <a:prstGeom prst="ellipse">
              <a:avLst/>
            </a:prstGeom>
            <a:solidFill>
              <a:srgbClr val="5087ED"/>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1"/>
            <p:cNvSpPr/>
            <p:nvPr/>
          </p:nvSpPr>
          <p:spPr>
            <a:xfrm>
              <a:off x="676883" y="2554854"/>
              <a:ext cx="51415" cy="720308"/>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1"/>
            <p:cNvSpPr txBox="1"/>
            <p:nvPr/>
          </p:nvSpPr>
          <p:spPr>
            <a:xfrm>
              <a:off x="676883" y="2554854"/>
              <a:ext cx="51415" cy="720308"/>
            </a:xfrm>
            <a:prstGeom prst="rect">
              <a:avLst/>
            </a:prstGeom>
            <a:noFill/>
            <a:ln>
              <a:noFill/>
            </a:ln>
          </p:spPr>
          <p:txBody>
            <a:bodyPr anchorCtr="0" anchor="ctr" bIns="99050" lIns="571725" spcFirstLastPara="1" rIns="99050" wrap="square" tIns="99050">
              <a:noAutofit/>
            </a:bodyPr>
            <a:lstStyle/>
            <a:p>
              <a:pPr indent="0" lvl="0" marL="0" marR="0" rtl="0" algn="l">
                <a:lnSpc>
                  <a:spcPct val="90000"/>
                </a:lnSpc>
                <a:spcBef>
                  <a:spcPts val="0"/>
                </a:spcBef>
                <a:spcAft>
                  <a:spcPts val="0"/>
                </a:spcAft>
                <a:buClr>
                  <a:srgbClr val="000000"/>
                </a:buClr>
                <a:buSzPts val="3900"/>
                <a:buFont typeface="Arial"/>
                <a:buNone/>
              </a:pPr>
              <a:r>
                <a:t/>
              </a:r>
              <a:endParaRPr b="0" i="0" sz="3900" u="none" cap="none" strike="noStrike">
                <a:solidFill>
                  <a:schemeClr val="lt1"/>
                </a:solidFill>
                <a:latin typeface="Arial"/>
                <a:ea typeface="Arial"/>
                <a:cs typeface="Arial"/>
                <a:sym typeface="Arial"/>
              </a:endParaRPr>
            </a:p>
          </p:txBody>
        </p:sp>
        <p:sp>
          <p:nvSpPr>
            <p:cNvPr id="207" name="Google Shape;207;p31"/>
            <p:cNvSpPr/>
            <p:nvPr/>
          </p:nvSpPr>
          <p:spPr>
            <a:xfrm>
              <a:off x="1361235" y="2431040"/>
              <a:ext cx="900385" cy="900385"/>
            </a:xfrm>
            <a:prstGeom prst="ellipse">
              <a:avLst/>
            </a:prstGeom>
            <a:solidFill>
              <a:srgbClr val="5E8FF2"/>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 name="Google Shape;208;p31"/>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3</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2"/>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Workplan</a:t>
            </a:r>
            <a:endParaRPr sz="3000">
              <a:latin typeface="Arial"/>
              <a:ea typeface="Arial"/>
              <a:cs typeface="Arial"/>
              <a:sym typeface="Arial"/>
            </a:endParaRPr>
          </a:p>
        </p:txBody>
      </p:sp>
      <p:pic>
        <p:nvPicPr>
          <p:cNvPr id="214" name="Google Shape;214;p22"/>
          <p:cNvPicPr preferRelativeResize="0"/>
          <p:nvPr/>
        </p:nvPicPr>
        <p:blipFill rotWithShape="1">
          <a:blip r:embed="rId3">
            <a:alphaModFix/>
          </a:blip>
          <a:srcRect b="0" l="0" r="0" t="0"/>
          <a:stretch/>
        </p:blipFill>
        <p:spPr>
          <a:xfrm>
            <a:off x="1489140" y="1548650"/>
            <a:ext cx="5917500" cy="3328595"/>
          </a:xfrm>
          <a:prstGeom prst="rect">
            <a:avLst/>
          </a:prstGeom>
          <a:noFill/>
          <a:ln>
            <a:noFill/>
          </a:ln>
        </p:spPr>
      </p:pic>
      <p:sp>
        <p:nvSpPr>
          <p:cNvPr id="215" name="Google Shape;215;p22"/>
          <p:cNvSpPr txBox="1"/>
          <p:nvPr/>
        </p:nvSpPr>
        <p:spPr>
          <a:xfrm>
            <a:off x="717800" y="1025430"/>
            <a:ext cx="7626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We choose to split the different actions we are going to undertake in seven main WPs.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3"/>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Main Results </a:t>
            </a:r>
            <a:endParaRPr sz="3000">
              <a:latin typeface="Arial"/>
              <a:ea typeface="Arial"/>
              <a:cs typeface="Arial"/>
              <a:sym typeface="Arial"/>
            </a:endParaRPr>
          </a:p>
        </p:txBody>
      </p:sp>
      <p:sp>
        <p:nvSpPr>
          <p:cNvPr id="221" name="Google Shape;221;p23"/>
          <p:cNvSpPr txBox="1"/>
          <p:nvPr/>
        </p:nvSpPr>
        <p:spPr>
          <a:xfrm>
            <a:off x="713225" y="956748"/>
            <a:ext cx="7447795" cy="34932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At this moment, the project has entered the first operational phase, and some parts of the second project result. More specifically the following tasks have been completed: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PR1: Development of Genetic counseling intervention methodology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rPr>
              <a:t>Task 1.1. Preparation of GC intervention</a:t>
            </a:r>
            <a:endParaRPr b="0" i="0" sz="1400" u="sng" cap="none" strike="noStrike">
              <a:solidFill>
                <a:srgbClr val="000000"/>
              </a:solidFill>
              <a:latin typeface="Arial"/>
              <a:ea typeface="Arial"/>
              <a:cs typeface="Arial"/>
              <a:sym typeface="Arial"/>
            </a:endParaRPr>
          </a:p>
          <a:p>
            <a:pPr indent="-285750" lvl="4" marL="28575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000000"/>
                </a:solidFill>
                <a:latin typeface="Arial"/>
                <a:ea typeface="Arial"/>
                <a:cs typeface="Arial"/>
                <a:sym typeface="Arial"/>
              </a:rPr>
              <a:t>Task 1.1.1. Collection of recommendations and existing GC protocols.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000000"/>
                </a:solidFill>
                <a:latin typeface="Arial"/>
                <a:ea typeface="Arial"/>
                <a:cs typeface="Arial"/>
                <a:sym typeface="Arial"/>
              </a:rPr>
              <a:t>Task 1.1.2. GC interventions.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000000"/>
                </a:solidFill>
                <a:latin typeface="Arial"/>
                <a:ea typeface="Arial"/>
                <a:cs typeface="Arial"/>
                <a:sym typeface="Arial"/>
              </a:rPr>
              <a:t>Task 1.1.3. First Draft of the Methodological Guide of GC intervention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rPr>
              <a:t>Task 1.2. Definition of the Needs of participants in GC</a:t>
            </a:r>
            <a:endParaRPr b="0" i="0" sz="1400" u="sng"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000000"/>
                </a:solidFill>
                <a:latin typeface="Arial"/>
                <a:ea typeface="Arial"/>
                <a:cs typeface="Arial"/>
                <a:sym typeface="Arial"/>
              </a:rPr>
              <a:t>Task 1.2.1. Qualitative research with experts in the field.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000000"/>
                </a:solidFill>
                <a:latin typeface="Arial"/>
                <a:ea typeface="Arial"/>
                <a:cs typeface="Arial"/>
                <a:sym typeface="Arial"/>
              </a:rPr>
              <a:t>Task 1.2.2. Quantitative research in families of PwND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rPr>
              <a:t>Task 1.3. Development and design of the Transnational Implementation Guidelines</a:t>
            </a:r>
            <a:endParaRPr b="0" i="0" sz="14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222" name="Google Shape;222;p23"/>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4"/>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Main Results </a:t>
            </a:r>
            <a:endParaRPr sz="3000">
              <a:latin typeface="Arial"/>
              <a:ea typeface="Arial"/>
              <a:cs typeface="Arial"/>
              <a:sym typeface="Arial"/>
            </a:endParaRPr>
          </a:p>
        </p:txBody>
      </p:sp>
      <p:sp>
        <p:nvSpPr>
          <p:cNvPr id="228" name="Google Shape;228;p24"/>
          <p:cNvSpPr txBox="1"/>
          <p:nvPr/>
        </p:nvSpPr>
        <p:spPr>
          <a:xfrm>
            <a:off x="713225" y="956748"/>
            <a:ext cx="7397174" cy="26776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PR 2: Development and design of the course and material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rPr>
              <a:t>Task 2.1. Systematic research on existing innovative materials and courses</a:t>
            </a:r>
            <a:endParaRPr b="0" i="0" sz="1400" u="sng" cap="none" strike="noStrike">
              <a:solidFill>
                <a:srgbClr val="000000"/>
              </a:solidFill>
              <a:latin typeface="Arial"/>
              <a:ea typeface="Arial"/>
              <a:cs typeface="Arial"/>
              <a:sym typeface="Arial"/>
            </a:endParaRPr>
          </a:p>
          <a:p>
            <a:pPr indent="-285750" lvl="2" marL="28575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000000"/>
                </a:solidFill>
                <a:latin typeface="Arial"/>
                <a:ea typeface="Arial"/>
                <a:cs typeface="Arial"/>
                <a:sym typeface="Arial"/>
              </a:rPr>
              <a:t>Task 2.1.1. Cross-country comparison of the courses in partnership countries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000000"/>
                </a:solidFill>
                <a:latin typeface="Arial"/>
                <a:ea typeface="Arial"/>
                <a:cs typeface="Arial"/>
                <a:sym typeface="Arial"/>
              </a:rPr>
              <a:t>Task 2.1.2. Systematic research on existing innovative material and courses across EU</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000000"/>
                </a:solidFill>
                <a:latin typeface="Arial"/>
                <a:ea typeface="Arial"/>
                <a:cs typeface="Arial"/>
                <a:sym typeface="Arial"/>
              </a:rPr>
              <a:t>Task 2.1.3. Report on the similarities and differences in courses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rPr>
              <a:t>Task 2.2. Development and design of material</a:t>
            </a:r>
            <a:endParaRPr b="0" i="0" sz="1400" u="sng"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000000"/>
                </a:solidFill>
                <a:latin typeface="Arial"/>
                <a:ea typeface="Arial"/>
                <a:cs typeface="Arial"/>
                <a:sym typeface="Arial"/>
              </a:rPr>
              <a:t>Task 2.2.1. Definition of the structure of the course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000000"/>
                </a:solidFill>
                <a:latin typeface="Arial"/>
                <a:ea typeface="Arial"/>
                <a:cs typeface="Arial"/>
                <a:sym typeface="Arial"/>
              </a:rPr>
              <a:t>Task 2.2.2. Definition of the content of the course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000000"/>
                </a:solidFill>
                <a:latin typeface="Arial"/>
                <a:ea typeface="Arial"/>
                <a:cs typeface="Arial"/>
                <a:sym typeface="Arial"/>
              </a:rPr>
              <a:t>Task 2.2.3. Design and Development of each Lesson of the course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000000"/>
                </a:solidFill>
                <a:latin typeface="Arial"/>
                <a:ea typeface="Arial"/>
                <a:cs typeface="Arial"/>
                <a:sym typeface="Arial"/>
              </a:rPr>
              <a:t>Task 2.2.4. Development of the final Lessons</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229" name="Google Shape;229;p24"/>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4e3b6aa620_0_3"/>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3000">
                <a:latin typeface="Arial"/>
                <a:ea typeface="Arial"/>
                <a:cs typeface="Arial"/>
                <a:sym typeface="Arial"/>
              </a:rPr>
              <a:t>Main Results </a:t>
            </a:r>
            <a:endParaRPr sz="3000">
              <a:latin typeface="Arial"/>
              <a:ea typeface="Arial"/>
              <a:cs typeface="Arial"/>
              <a:sym typeface="Arial"/>
            </a:endParaRPr>
          </a:p>
        </p:txBody>
      </p:sp>
      <p:sp>
        <p:nvSpPr>
          <p:cNvPr id="235" name="Google Shape;235;g24e3b6aa620_0_3"/>
          <p:cNvSpPr txBox="1"/>
          <p:nvPr/>
        </p:nvSpPr>
        <p:spPr>
          <a:xfrm>
            <a:off x="713225" y="956748"/>
            <a:ext cx="7791900" cy="384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PR 3: </a:t>
            </a:r>
            <a:r>
              <a:rPr b="1" i="0" lang="en-US" sz="1400" u="none" cap="none" strike="noStrike">
                <a:solidFill>
                  <a:srgbClr val="1F1F1F"/>
                </a:solidFill>
                <a:highlight>
                  <a:srgbClr val="FFFFFF"/>
                </a:highlight>
                <a:latin typeface="Arial"/>
                <a:ea typeface="Arial"/>
                <a:cs typeface="Arial"/>
                <a:sym typeface="Arial"/>
              </a:rPr>
              <a:t>Design, Development and Testing of a Service System for students' evaluation and learning</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sng" cap="none" strike="noStrike">
                <a:solidFill>
                  <a:schemeClr val="dk1"/>
                </a:solidFill>
                <a:highlight>
                  <a:schemeClr val="lt1"/>
                </a:highlight>
                <a:latin typeface="Arial"/>
                <a:ea typeface="Arial"/>
                <a:cs typeface="Arial"/>
                <a:sym typeface="Arial"/>
              </a:rPr>
              <a:t>Task 3.1. </a:t>
            </a:r>
            <a:r>
              <a:rPr b="0" i="0" lang="en-US" sz="1400" u="sng" cap="none" strike="noStrike">
                <a:solidFill>
                  <a:srgbClr val="1F1F1F"/>
                </a:solidFill>
                <a:highlight>
                  <a:schemeClr val="lt1"/>
                </a:highlight>
                <a:latin typeface="Arial"/>
                <a:ea typeface="Arial"/>
                <a:cs typeface="Arial"/>
                <a:sym typeface="Arial"/>
              </a:rPr>
              <a:t>Develop the functional requirements and Analyze the Stakeholder Requirements and Systems Requirements</a:t>
            </a:r>
            <a:endParaRPr b="0" i="0" sz="1400" u="sng" cap="none" strike="noStrike">
              <a:solidFill>
                <a:srgbClr val="1F1F1F"/>
              </a:solidFill>
              <a:highlight>
                <a:schemeClr val="lt1"/>
              </a:highlight>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1F1F1F"/>
                </a:solidFill>
                <a:highlight>
                  <a:schemeClr val="lt1"/>
                </a:highlight>
                <a:latin typeface="Arial"/>
                <a:ea typeface="Arial"/>
                <a:cs typeface="Arial"/>
                <a:sym typeface="Arial"/>
              </a:rPr>
              <a:t>Task 3.1.1. Collecting and allocating stakeholder requirements  </a:t>
            </a:r>
            <a:endParaRPr b="0" i="0" sz="1400" u="none" cap="none" strike="noStrike">
              <a:solidFill>
                <a:srgbClr val="1F1F1F"/>
              </a:solidFill>
              <a:highlight>
                <a:schemeClr val="lt1"/>
              </a:highlight>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1F1F1F"/>
                </a:solidFill>
                <a:highlight>
                  <a:schemeClr val="lt1"/>
                </a:highlight>
                <a:latin typeface="Arial"/>
                <a:ea typeface="Arial"/>
                <a:cs typeface="Arial"/>
                <a:sym typeface="Arial"/>
              </a:rPr>
              <a:t>Task 3.1.2. Analyze and validate Stakeholder and Systems Requirements </a:t>
            </a:r>
            <a:endParaRPr b="0" i="0" sz="1400" u="none" cap="none" strike="noStrike">
              <a:solidFill>
                <a:srgbClr val="1F1F1F"/>
              </a:solidFill>
              <a:highlight>
                <a:schemeClr val="lt1"/>
              </a:highlight>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400"/>
              <a:buFont typeface="Arial"/>
              <a:buChar char="•"/>
            </a:pPr>
            <a:r>
              <a:rPr b="0" i="0" lang="en-US" sz="1400" u="none" cap="none" strike="noStrike">
                <a:solidFill>
                  <a:schemeClr val="dk1"/>
                </a:solidFill>
                <a:highlight>
                  <a:schemeClr val="lt1"/>
                </a:highlight>
                <a:latin typeface="Arial"/>
                <a:ea typeface="Arial"/>
                <a:cs typeface="Arial"/>
                <a:sym typeface="Arial"/>
              </a:rPr>
              <a:t>Task 3.1.3. Develop the functional requirements  </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1F1F1F"/>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None/>
            </a:pPr>
            <a:r>
              <a:rPr b="0" i="0" lang="en-US" sz="1400" u="sng" cap="none" strike="noStrike">
                <a:solidFill>
                  <a:srgbClr val="1F1F1F"/>
                </a:solidFill>
                <a:highlight>
                  <a:schemeClr val="lt1"/>
                </a:highlight>
                <a:latin typeface="Arial"/>
                <a:ea typeface="Arial"/>
                <a:cs typeface="Arial"/>
                <a:sym typeface="Arial"/>
              </a:rPr>
              <a:t>Task 3.2. Develop Service System Designing </a:t>
            </a:r>
            <a:endParaRPr b="0" i="0" sz="1400" u="sng" cap="none" strike="noStrike">
              <a:solidFill>
                <a:srgbClr val="1F1F1F"/>
              </a:solidFill>
              <a:highlight>
                <a:schemeClr val="lt1"/>
              </a:highlight>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1F1F1F"/>
                </a:solidFill>
                <a:highlight>
                  <a:schemeClr val="lt1"/>
                </a:highlight>
                <a:latin typeface="Arial"/>
                <a:ea typeface="Arial"/>
                <a:cs typeface="Arial"/>
                <a:sym typeface="Arial"/>
              </a:rPr>
              <a:t>Task 3.2.1. Create a safe and effective Service System that meet the requirements  </a:t>
            </a:r>
            <a:endParaRPr b="0" i="0" sz="1400" u="none" cap="none" strike="noStrike">
              <a:solidFill>
                <a:srgbClr val="1F1F1F"/>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1F1F1F"/>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None/>
            </a:pPr>
            <a:r>
              <a:rPr b="0" i="0" lang="en-US" sz="1400" u="sng" cap="none" strike="noStrike">
                <a:solidFill>
                  <a:srgbClr val="1F1F1F"/>
                </a:solidFill>
                <a:highlight>
                  <a:schemeClr val="lt1"/>
                </a:highlight>
                <a:latin typeface="Arial"/>
                <a:ea typeface="Arial"/>
                <a:cs typeface="Arial"/>
                <a:sym typeface="Arial"/>
              </a:rPr>
              <a:t>Task 3.3. Integrate Service Systems in ΗΕΙs' e-learning platforms</a:t>
            </a:r>
            <a:endParaRPr b="0" i="0" sz="1400" u="sng" cap="none" strike="noStrike">
              <a:solidFill>
                <a:srgbClr val="1F1F1F"/>
              </a:solidFill>
              <a:highlight>
                <a:schemeClr val="lt1"/>
              </a:highlight>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1F1F1F"/>
                </a:solidFill>
                <a:highlight>
                  <a:schemeClr val="lt1"/>
                </a:highlight>
                <a:latin typeface="Arial"/>
                <a:ea typeface="Arial"/>
                <a:cs typeface="Arial"/>
                <a:sym typeface="Arial"/>
              </a:rPr>
              <a:t>Task 3.3.1. Insert the new Service System in platforms  </a:t>
            </a:r>
            <a:endParaRPr b="0" i="0" sz="1400" u="none" cap="none" strike="noStrike">
              <a:solidFill>
                <a:srgbClr val="1F1F1F"/>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None/>
            </a:pPr>
            <a:r>
              <a:rPr b="0" i="0" lang="en-US" sz="1400" u="sng" cap="none" strike="noStrike">
                <a:solidFill>
                  <a:schemeClr val="dk1"/>
                </a:solidFill>
                <a:highlight>
                  <a:schemeClr val="lt1"/>
                </a:highlight>
                <a:latin typeface="Arial"/>
                <a:ea typeface="Arial"/>
                <a:cs typeface="Arial"/>
                <a:sym typeface="Arial"/>
              </a:rPr>
              <a:t>Task 3.4. Verify and Validate Service Systems </a:t>
            </a:r>
            <a:endParaRPr b="0" i="0" sz="1400" u="sng" cap="none" strike="noStrike">
              <a:solidFill>
                <a:schemeClr val="dk1"/>
              </a:solidFill>
              <a:highlight>
                <a:schemeClr val="lt1"/>
              </a:highlight>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1F1F1F"/>
                </a:solidFill>
                <a:highlight>
                  <a:schemeClr val="lt1"/>
                </a:highlight>
                <a:latin typeface="Arial"/>
                <a:ea typeface="Arial"/>
                <a:cs typeface="Arial"/>
                <a:sym typeface="Arial"/>
              </a:rPr>
              <a:t>Task 3.4.1. Verify and Validate Service Systems</a:t>
            </a:r>
            <a:endParaRPr b="0" i="0" sz="1400" u="none" cap="none" strike="noStrike">
              <a:solidFill>
                <a:schemeClr val="dk1"/>
              </a:solidFill>
              <a:highlight>
                <a:schemeClr val="lt1"/>
              </a:highlight>
              <a:latin typeface="Arial"/>
              <a:ea typeface="Arial"/>
              <a:cs typeface="Arial"/>
              <a:sym typeface="Arial"/>
            </a:endParaRPr>
          </a:p>
        </p:txBody>
      </p:sp>
      <p:pic>
        <p:nvPicPr>
          <p:cNvPr descr="Εικόνα που περιέχει λογότυπο&#10;&#10;Περιγραφή που δημιουργήθηκε αυτόματα" id="236" name="Google Shape;236;g24e3b6aa620_0_3"/>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4e3b6aa620_0_7"/>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3000">
                <a:latin typeface="Arial"/>
                <a:ea typeface="Arial"/>
                <a:cs typeface="Arial"/>
                <a:sym typeface="Arial"/>
              </a:rPr>
              <a:t>Main Results </a:t>
            </a:r>
            <a:endParaRPr sz="3000">
              <a:latin typeface="Arial"/>
              <a:ea typeface="Arial"/>
              <a:cs typeface="Arial"/>
              <a:sym typeface="Arial"/>
            </a:endParaRPr>
          </a:p>
        </p:txBody>
      </p:sp>
      <p:sp>
        <p:nvSpPr>
          <p:cNvPr id="242" name="Google Shape;242;g24e3b6aa620_0_7"/>
          <p:cNvSpPr txBox="1"/>
          <p:nvPr/>
        </p:nvSpPr>
        <p:spPr>
          <a:xfrm>
            <a:off x="713225" y="956748"/>
            <a:ext cx="7717500" cy="276995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PR 4: </a:t>
            </a:r>
            <a:r>
              <a:rPr b="1" i="0" lang="en-US" sz="1400" u="none" cap="none" strike="noStrike">
                <a:solidFill>
                  <a:schemeClr val="dk1"/>
                </a:solidFill>
                <a:highlight>
                  <a:schemeClr val="lt1"/>
                </a:highlight>
                <a:latin typeface="Arial"/>
                <a:ea typeface="Arial"/>
                <a:cs typeface="Arial"/>
                <a:sym typeface="Arial"/>
              </a:rPr>
              <a:t>Genetic Counselling in practice </a:t>
            </a:r>
            <a:endParaRPr b="1" i="0" sz="1400" u="none" cap="none" strike="noStrike">
              <a:solidFill>
                <a:srgbClr val="1F1F1F"/>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F1F1F"/>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None/>
            </a:pPr>
            <a:r>
              <a:rPr b="0" i="0" lang="en-US" sz="1400" u="sng" cap="none" strike="noStrike">
                <a:solidFill>
                  <a:schemeClr val="dk1"/>
                </a:solidFill>
                <a:highlight>
                  <a:schemeClr val="lt1"/>
                </a:highlight>
                <a:latin typeface="Arial"/>
                <a:ea typeface="Arial"/>
                <a:cs typeface="Arial"/>
                <a:sym typeface="Arial"/>
              </a:rPr>
              <a:t>Task 4.1. </a:t>
            </a:r>
            <a:r>
              <a:rPr b="0" i="0" lang="en-US" sz="1400" u="sng" cap="none" strike="noStrike">
                <a:solidFill>
                  <a:srgbClr val="000000"/>
                </a:solidFill>
                <a:latin typeface="Arial"/>
                <a:ea typeface="Arial"/>
                <a:cs typeface="Arial"/>
                <a:sym typeface="Arial"/>
              </a:rPr>
              <a:t>Installation and pre-testing for the pilot in 2 or 3 iterative rounds</a:t>
            </a:r>
            <a:endParaRPr b="0" i="0" sz="14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rPr>
              <a:t>Task 4.2. Pilot running in 4 iterative rounds of 3 months</a:t>
            </a:r>
            <a:endParaRPr b="0" i="0" sz="14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rPr>
              <a:t>Task 4.3. Evaluation of outcomes</a:t>
            </a:r>
            <a:endParaRPr b="0" i="0" sz="14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rPr>
              <a:t>Task 4.4. Implementation of necessary adjustments and translation into guidelines</a:t>
            </a:r>
            <a:endParaRPr b="0" i="0" sz="14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rPr>
              <a:t>Task 4.5. Definition and drafting of the guidelines-Develop the final Handbook</a:t>
            </a:r>
            <a:endParaRPr b="0" i="0" sz="14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highlight>
                <a:schemeClr val="lt1"/>
              </a:highlight>
              <a:latin typeface="Arial"/>
              <a:ea typeface="Arial"/>
              <a:cs typeface="Arial"/>
              <a:sym typeface="Arial"/>
            </a:endParaRPr>
          </a:p>
        </p:txBody>
      </p:sp>
      <p:pic>
        <p:nvPicPr>
          <p:cNvPr descr="Εικόνα που περιέχει λογότυπο&#10;&#10;Περιγραφή που δημιουργήθηκε αυτόματα" id="243" name="Google Shape;243;g24e3b6aa620_0_7"/>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5"/>
          <p:cNvSpPr txBox="1"/>
          <p:nvPr/>
        </p:nvSpPr>
        <p:spPr>
          <a:xfrm>
            <a:off x="562928" y="4238000"/>
            <a:ext cx="3864292"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Kick off meeting was organized online on 14th of March 2022 </a:t>
            </a:r>
            <a:endParaRPr b="0" i="0" sz="1050" u="none" cap="none" strike="noStrike">
              <a:solidFill>
                <a:srgbClr val="000000"/>
              </a:solidFill>
              <a:latin typeface="Arial"/>
              <a:ea typeface="Arial"/>
              <a:cs typeface="Arial"/>
              <a:sym typeface="Arial"/>
            </a:endParaRPr>
          </a:p>
        </p:txBody>
      </p:sp>
      <p:pic>
        <p:nvPicPr>
          <p:cNvPr id="249" name="Google Shape;249;p25"/>
          <p:cNvPicPr preferRelativeResize="0"/>
          <p:nvPr/>
        </p:nvPicPr>
        <p:blipFill rotWithShape="1">
          <a:blip r:embed="rId3">
            <a:alphaModFix/>
          </a:blip>
          <a:srcRect b="0" l="0" r="0" t="0"/>
          <a:stretch/>
        </p:blipFill>
        <p:spPr>
          <a:xfrm>
            <a:off x="4872416" y="1169940"/>
            <a:ext cx="3379303" cy="2830830"/>
          </a:xfrm>
          <a:prstGeom prst="rect">
            <a:avLst/>
          </a:prstGeom>
          <a:noFill/>
          <a:ln>
            <a:noFill/>
          </a:ln>
        </p:spPr>
      </p:pic>
      <p:pic>
        <p:nvPicPr>
          <p:cNvPr id="250" name="Google Shape;250;p25"/>
          <p:cNvPicPr preferRelativeResize="0"/>
          <p:nvPr/>
        </p:nvPicPr>
        <p:blipFill rotWithShape="1">
          <a:blip r:embed="rId4">
            <a:alphaModFix/>
          </a:blip>
          <a:srcRect b="0" l="0" r="0" t="0"/>
          <a:stretch/>
        </p:blipFill>
        <p:spPr>
          <a:xfrm>
            <a:off x="562928" y="1030875"/>
            <a:ext cx="3708658" cy="3108960"/>
          </a:xfrm>
          <a:prstGeom prst="rect">
            <a:avLst/>
          </a:prstGeom>
          <a:noFill/>
          <a:ln>
            <a:noFill/>
          </a:ln>
        </p:spPr>
      </p:pic>
      <p:sp>
        <p:nvSpPr>
          <p:cNvPr id="251" name="Google Shape;251;p25"/>
          <p:cNvSpPr txBox="1"/>
          <p:nvPr/>
        </p:nvSpPr>
        <p:spPr>
          <a:xfrm>
            <a:off x="4773356" y="4247795"/>
            <a:ext cx="3921064" cy="4154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2nd Transnational Project Meeting in Heidelberg &amp; Symposium on 15th and 16th of December 2022</a:t>
            </a:r>
            <a:endParaRPr b="0" i="0" sz="1400" u="none" cap="none" strike="noStrike">
              <a:solidFill>
                <a:srgbClr val="000000"/>
              </a:solidFill>
              <a:latin typeface="Arial"/>
              <a:ea typeface="Arial"/>
              <a:cs typeface="Arial"/>
              <a:sym typeface="Arial"/>
            </a:endParaRPr>
          </a:p>
        </p:txBody>
      </p:sp>
      <p:sp>
        <p:nvSpPr>
          <p:cNvPr id="252" name="Google Shape;252;p25"/>
          <p:cNvSpPr txBox="1"/>
          <p:nvPr>
            <p:ph type="title"/>
          </p:nvPr>
        </p:nvSpPr>
        <p:spPr>
          <a:xfrm>
            <a:off x="717800" y="383175"/>
            <a:ext cx="7708200" cy="647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3000">
                <a:latin typeface="Arial"/>
                <a:ea typeface="Arial"/>
                <a:cs typeface="Arial"/>
                <a:sym typeface="Arial"/>
              </a:rPr>
              <a:t>Meetings/Events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g21991a18671_0_0"/>
          <p:cNvSpPr txBox="1"/>
          <p:nvPr>
            <p:ph idx="1" type="body"/>
          </p:nvPr>
        </p:nvSpPr>
        <p:spPr>
          <a:xfrm>
            <a:off x="713250" y="1230249"/>
            <a:ext cx="7717500" cy="327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400"/>
              <a:buFont typeface="Arial"/>
              <a:buNone/>
            </a:pPr>
            <a:r>
              <a:rPr lang="en-US" sz="1600">
                <a:solidFill>
                  <a:srgbClr val="0059F6"/>
                </a:solidFill>
                <a:latin typeface="Arial"/>
                <a:ea typeface="Arial"/>
                <a:cs typeface="Arial"/>
                <a:sym typeface="Arial"/>
              </a:rPr>
              <a:t>Welcome to GECONEU course! </a:t>
            </a:r>
            <a:endParaRPr/>
          </a:p>
          <a:p>
            <a:pPr indent="0" lvl="0" marL="0" rtl="0" algn="just">
              <a:lnSpc>
                <a:spcPct val="100000"/>
              </a:lnSpc>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0" lvl="0" marL="0" rtl="0" algn="just">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This lesson aims to give basic information about the GECONEU project. More specifically, the project background and outcomes as well as the main reached results will be presented.</a:t>
            </a:r>
            <a:endParaRPr/>
          </a:p>
          <a:p>
            <a:pPr indent="0" lvl="0" marL="0" rtl="0" algn="just">
              <a:lnSpc>
                <a:spcPct val="100000"/>
              </a:lnSpc>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At the end of this module the users will acquire a set of basic notions on the aim and the results of GECONEU project.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500">
              <a:latin typeface="Arial"/>
              <a:ea typeface="Arial"/>
              <a:cs typeface="Arial"/>
              <a:sym typeface="Arial"/>
            </a:endParaRPr>
          </a:p>
        </p:txBody>
      </p:sp>
      <p:sp>
        <p:nvSpPr>
          <p:cNvPr id="66" name="Google Shape;66;g21991a18671_0_0"/>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2800"/>
              <a:buFont typeface="Arial"/>
              <a:buNone/>
            </a:pPr>
            <a:r>
              <a:rPr lang="en-US" sz="3000">
                <a:latin typeface="Arial"/>
                <a:ea typeface="Arial"/>
                <a:cs typeface="Arial"/>
                <a:sym typeface="Arial"/>
              </a:rPr>
              <a:t>Introduction and Learning Outcomes</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67" name="Google Shape;67;g21991a18671_0_0"/>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pic>
        <p:nvPicPr>
          <p:cNvPr descr="Picture 4" id="68" name="Google Shape;68;g21991a18671_0_0"/>
          <p:cNvPicPr preferRelativeResize="0"/>
          <p:nvPr/>
        </p:nvPicPr>
        <p:blipFill rotWithShape="1">
          <a:blip r:embed="rId4">
            <a:alphaModFix/>
          </a:blip>
          <a:srcRect b="4368" l="25718" r="26226" t="2085"/>
          <a:stretch/>
        </p:blipFill>
        <p:spPr>
          <a:xfrm>
            <a:off x="7064514" y="2742710"/>
            <a:ext cx="1796425" cy="17033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g25885d40568_0_0"/>
          <p:cNvPicPr preferRelativeResize="0"/>
          <p:nvPr/>
        </p:nvPicPr>
        <p:blipFill rotWithShape="1">
          <a:blip r:embed="rId3">
            <a:alphaModFix/>
          </a:blip>
          <a:srcRect b="0" l="0" r="0" t="0"/>
          <a:stretch/>
        </p:blipFill>
        <p:spPr>
          <a:xfrm>
            <a:off x="2431025" y="1083725"/>
            <a:ext cx="4542329" cy="3807825"/>
          </a:xfrm>
          <a:prstGeom prst="rect">
            <a:avLst/>
          </a:prstGeom>
          <a:noFill/>
          <a:ln>
            <a:noFill/>
          </a:ln>
        </p:spPr>
      </p:pic>
      <p:sp>
        <p:nvSpPr>
          <p:cNvPr id="258" name="Google Shape;258;g25885d40568_0_0"/>
          <p:cNvSpPr txBox="1"/>
          <p:nvPr>
            <p:ph type="title"/>
          </p:nvPr>
        </p:nvSpPr>
        <p:spPr>
          <a:xfrm>
            <a:off x="717800" y="383175"/>
            <a:ext cx="7708200" cy="647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3000">
                <a:latin typeface="Arial"/>
                <a:ea typeface="Arial"/>
                <a:cs typeface="Arial"/>
                <a:sym typeface="Arial"/>
              </a:rPr>
              <a:t>Meetings/Events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6"/>
          <p:cNvSpPr txBox="1"/>
          <p:nvPr>
            <p:ph type="title"/>
          </p:nvPr>
        </p:nvSpPr>
        <p:spPr>
          <a:xfrm>
            <a:off x="717800" y="383175"/>
            <a:ext cx="7708200" cy="647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Hybrid Symposium </a:t>
            </a:r>
            <a:endParaRPr sz="3000">
              <a:latin typeface="Arial"/>
              <a:ea typeface="Arial"/>
              <a:cs typeface="Arial"/>
              <a:sym typeface="Arial"/>
            </a:endParaRPr>
          </a:p>
        </p:txBody>
      </p:sp>
      <p:pic>
        <p:nvPicPr>
          <p:cNvPr id="264" name="Google Shape;264;p26"/>
          <p:cNvPicPr preferRelativeResize="0"/>
          <p:nvPr/>
        </p:nvPicPr>
        <p:blipFill rotWithShape="1">
          <a:blip r:embed="rId3">
            <a:alphaModFix/>
          </a:blip>
          <a:srcRect b="0" l="0" r="0" t="0"/>
          <a:stretch/>
        </p:blipFill>
        <p:spPr>
          <a:xfrm>
            <a:off x="1587723" y="922898"/>
            <a:ext cx="5968554" cy="42206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7"/>
          <p:cNvSpPr txBox="1"/>
          <p:nvPr/>
        </p:nvSpPr>
        <p:spPr>
          <a:xfrm>
            <a:off x="717900" y="3813838"/>
            <a:ext cx="7708200" cy="954107"/>
          </a:xfrm>
          <a:prstGeom prst="rect">
            <a:avLst/>
          </a:prstGeom>
          <a:solidFill>
            <a:schemeClr val="lt1"/>
          </a:solidFill>
          <a:ln cap="flat" cmpd="sng" w="25400">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You can find here all the published newsletters and press releases in English and in other 5 languages: Greek, German, Spanish, Turkish and Dutch.  </a:t>
            </a:r>
            <a:r>
              <a:rPr b="0" i="0" lang="en-US" sz="1400" u="sng" cap="none" strike="noStrike">
                <a:solidFill>
                  <a:schemeClr val="dk1"/>
                </a:solidFill>
                <a:latin typeface="Arial"/>
                <a:ea typeface="Arial"/>
                <a:cs typeface="Arial"/>
                <a:sym typeface="Arial"/>
                <a:hlinkClick r:id="rId3">
                  <a:extLst>
                    <a:ext uri="{A12FA001-AC4F-418D-AE19-62706E023703}">
                      <ahyp:hlinkClr val="tx"/>
                    </a:ext>
                  </a:extLst>
                </a:hlinkClick>
              </a:rPr>
              <a:t>http://www.genecounsel.eu/index.php/dissemination/newsletters-press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270" name="Google Shape;270;p27"/>
          <p:cNvPicPr preferRelativeResize="0"/>
          <p:nvPr/>
        </p:nvPicPr>
        <p:blipFill rotWithShape="1">
          <a:blip r:embed="rId4">
            <a:alphaModFix/>
          </a:blip>
          <a:srcRect b="64000" l="0" r="0" t="0"/>
          <a:stretch/>
        </p:blipFill>
        <p:spPr>
          <a:xfrm>
            <a:off x="573771" y="1242060"/>
            <a:ext cx="3637817" cy="1851660"/>
          </a:xfrm>
          <a:prstGeom prst="rect">
            <a:avLst/>
          </a:prstGeom>
          <a:noFill/>
          <a:ln>
            <a:noFill/>
          </a:ln>
        </p:spPr>
      </p:pic>
      <p:pic>
        <p:nvPicPr>
          <p:cNvPr id="271" name="Google Shape;271;p27"/>
          <p:cNvPicPr preferRelativeResize="0"/>
          <p:nvPr/>
        </p:nvPicPr>
        <p:blipFill rotWithShape="1">
          <a:blip r:embed="rId5">
            <a:alphaModFix/>
          </a:blip>
          <a:srcRect b="45143" l="0" r="0" t="0"/>
          <a:stretch/>
        </p:blipFill>
        <p:spPr>
          <a:xfrm>
            <a:off x="4572000" y="815340"/>
            <a:ext cx="3633421" cy="2926080"/>
          </a:xfrm>
          <a:prstGeom prst="rect">
            <a:avLst/>
          </a:prstGeom>
          <a:noFill/>
          <a:ln>
            <a:noFill/>
          </a:ln>
        </p:spPr>
      </p:pic>
      <p:sp>
        <p:nvSpPr>
          <p:cNvPr id="272" name="Google Shape;272;p27"/>
          <p:cNvSpPr txBox="1"/>
          <p:nvPr>
            <p:ph type="title"/>
          </p:nvPr>
        </p:nvSpPr>
        <p:spPr>
          <a:xfrm>
            <a:off x="641600" y="375555"/>
            <a:ext cx="7708200" cy="647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Newsletters &amp; Press Release</a:t>
            </a:r>
            <a:endParaRPr sz="30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8"/>
          <p:cNvSpPr txBox="1"/>
          <p:nvPr>
            <p:ph type="title"/>
          </p:nvPr>
        </p:nvSpPr>
        <p:spPr>
          <a:xfrm>
            <a:off x="717800" y="383175"/>
            <a:ext cx="7708200" cy="647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Social Media </a:t>
            </a:r>
            <a:endParaRPr sz="3000">
              <a:latin typeface="Arial"/>
              <a:ea typeface="Arial"/>
              <a:cs typeface="Arial"/>
              <a:sym typeface="Arial"/>
            </a:endParaRPr>
          </a:p>
        </p:txBody>
      </p:sp>
      <p:pic>
        <p:nvPicPr>
          <p:cNvPr id="278" name="Google Shape;278;p28"/>
          <p:cNvPicPr preferRelativeResize="0"/>
          <p:nvPr/>
        </p:nvPicPr>
        <p:blipFill rotWithShape="1">
          <a:blip r:embed="rId3">
            <a:alphaModFix/>
          </a:blip>
          <a:srcRect b="0" l="0" r="0" t="0"/>
          <a:stretch/>
        </p:blipFill>
        <p:spPr>
          <a:xfrm>
            <a:off x="1018084" y="1866831"/>
            <a:ext cx="1409838" cy="1409838"/>
          </a:xfrm>
          <a:prstGeom prst="rect">
            <a:avLst/>
          </a:prstGeom>
          <a:noFill/>
          <a:ln>
            <a:noFill/>
          </a:ln>
        </p:spPr>
      </p:pic>
      <p:pic>
        <p:nvPicPr>
          <p:cNvPr id="279" name="Google Shape;279;p28"/>
          <p:cNvPicPr preferRelativeResize="0"/>
          <p:nvPr/>
        </p:nvPicPr>
        <p:blipFill rotWithShape="1">
          <a:blip r:embed="rId4">
            <a:alphaModFix/>
          </a:blip>
          <a:srcRect b="0" l="0" r="0" t="0"/>
          <a:stretch/>
        </p:blipFill>
        <p:spPr>
          <a:xfrm>
            <a:off x="3866981" y="1866831"/>
            <a:ext cx="1409838" cy="1409838"/>
          </a:xfrm>
          <a:prstGeom prst="rect">
            <a:avLst/>
          </a:prstGeom>
          <a:noFill/>
          <a:ln>
            <a:noFill/>
          </a:ln>
        </p:spPr>
      </p:pic>
      <p:pic>
        <p:nvPicPr>
          <p:cNvPr id="280" name="Google Shape;280;p28"/>
          <p:cNvPicPr preferRelativeResize="0"/>
          <p:nvPr/>
        </p:nvPicPr>
        <p:blipFill rotWithShape="1">
          <a:blip r:embed="rId5">
            <a:alphaModFix/>
          </a:blip>
          <a:srcRect b="0" l="0" r="0" t="0"/>
          <a:stretch/>
        </p:blipFill>
        <p:spPr>
          <a:xfrm>
            <a:off x="6280110" y="1710690"/>
            <a:ext cx="1722120" cy="1722120"/>
          </a:xfrm>
          <a:prstGeom prst="rect">
            <a:avLst/>
          </a:prstGeom>
          <a:noFill/>
          <a:ln>
            <a:noFill/>
          </a:ln>
        </p:spPr>
      </p:pic>
      <p:sp>
        <p:nvSpPr>
          <p:cNvPr id="281" name="Google Shape;281;p28"/>
          <p:cNvSpPr txBox="1"/>
          <p:nvPr/>
        </p:nvSpPr>
        <p:spPr>
          <a:xfrm>
            <a:off x="393313" y="3436620"/>
            <a:ext cx="267462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sng" cap="none" strike="noStrike">
                <a:solidFill>
                  <a:srgbClr val="000000"/>
                </a:solidFill>
                <a:latin typeface="Arial"/>
                <a:ea typeface="Arial"/>
                <a:cs typeface="Arial"/>
                <a:sym typeface="Arial"/>
                <a:hlinkClick r:id="rId6">
                  <a:extLst>
                    <a:ext uri="{A12FA001-AC4F-418D-AE19-62706E023703}">
                      <ahyp:hlinkClr val="tx"/>
                    </a:ext>
                  </a:extLst>
                </a:hlinkClick>
              </a:rPr>
              <a:t>https://www.facebook.com/geconeuproject/</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282" name="Google Shape;282;p28"/>
          <p:cNvSpPr txBox="1"/>
          <p:nvPr/>
        </p:nvSpPr>
        <p:spPr>
          <a:xfrm>
            <a:off x="3067933" y="3432810"/>
            <a:ext cx="311015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sng" cap="none" strike="noStrike">
                <a:solidFill>
                  <a:srgbClr val="000000"/>
                </a:solidFill>
                <a:latin typeface="Arial"/>
                <a:ea typeface="Arial"/>
                <a:cs typeface="Arial"/>
                <a:sym typeface="Arial"/>
                <a:hlinkClick r:id="rId7">
                  <a:extLst>
                    <a:ext uri="{A12FA001-AC4F-418D-AE19-62706E023703}">
                      <ahyp:hlinkClr val="tx"/>
                    </a:ext>
                  </a:extLst>
                </a:hlinkClick>
              </a:rPr>
              <a:t>https://www.linkedin.com/company/geconeu-project/</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283" name="Google Shape;283;p28"/>
          <p:cNvSpPr txBox="1"/>
          <p:nvPr/>
        </p:nvSpPr>
        <p:spPr>
          <a:xfrm>
            <a:off x="6280110" y="3432810"/>
            <a:ext cx="204806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sng" cap="none" strike="noStrike">
                <a:solidFill>
                  <a:srgbClr val="000000"/>
                </a:solidFill>
                <a:latin typeface="Arial"/>
                <a:ea typeface="Arial"/>
                <a:cs typeface="Arial"/>
                <a:sym typeface="Arial"/>
                <a:hlinkClick r:id="rId8">
                  <a:extLst>
                    <a:ext uri="{A12FA001-AC4F-418D-AE19-62706E023703}">
                      <ahyp:hlinkClr val="tx"/>
                    </a:ext>
                  </a:extLst>
                </a:hlinkClick>
              </a:rPr>
              <a:t>https://twitter.com/GeconeuP</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284" name="Google Shape;284;p28"/>
          <p:cNvPicPr preferRelativeResize="0"/>
          <p:nvPr/>
        </p:nvPicPr>
        <p:blipFill rotWithShape="1">
          <a:blip r:embed="rId9">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9"/>
          <p:cNvSpPr txBox="1"/>
          <p:nvPr>
            <p:ph type="title"/>
          </p:nvPr>
        </p:nvSpPr>
        <p:spPr>
          <a:xfrm>
            <a:off x="717800" y="383175"/>
            <a:ext cx="7708200" cy="647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Website </a:t>
            </a:r>
            <a:endParaRPr sz="3000">
              <a:latin typeface="Arial"/>
              <a:ea typeface="Arial"/>
              <a:cs typeface="Arial"/>
              <a:sym typeface="Arial"/>
            </a:endParaRPr>
          </a:p>
        </p:txBody>
      </p:sp>
      <p:sp>
        <p:nvSpPr>
          <p:cNvPr id="290" name="Google Shape;290;p29"/>
          <p:cNvSpPr txBox="1"/>
          <p:nvPr/>
        </p:nvSpPr>
        <p:spPr>
          <a:xfrm>
            <a:off x="732280" y="1156751"/>
            <a:ext cx="73822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You can visit our website for more information and content about GECONEU project</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91" name="Google Shape;291;p29"/>
          <p:cNvPicPr preferRelativeResize="0"/>
          <p:nvPr/>
        </p:nvPicPr>
        <p:blipFill rotWithShape="1">
          <a:blip r:embed="rId3">
            <a:alphaModFix/>
          </a:blip>
          <a:srcRect b="0" l="0" r="0" t="0"/>
          <a:stretch/>
        </p:blipFill>
        <p:spPr>
          <a:xfrm>
            <a:off x="3349228" y="1855470"/>
            <a:ext cx="1908572" cy="1908572"/>
          </a:xfrm>
          <a:prstGeom prst="rect">
            <a:avLst/>
          </a:prstGeom>
          <a:noFill/>
          <a:ln>
            <a:noFill/>
          </a:ln>
        </p:spPr>
      </p:pic>
      <p:sp>
        <p:nvSpPr>
          <p:cNvPr id="292" name="Google Shape;292;p29"/>
          <p:cNvSpPr txBox="1"/>
          <p:nvPr/>
        </p:nvSpPr>
        <p:spPr>
          <a:xfrm>
            <a:off x="3177540" y="3832860"/>
            <a:ext cx="2491740" cy="307777"/>
          </a:xfrm>
          <a:prstGeom prst="rect">
            <a:avLst/>
          </a:prstGeom>
          <a:solidFill>
            <a:schemeClr val="lt1"/>
          </a:solidFill>
          <a:ln cap="flat" cmpd="sng" w="25400">
            <a:solidFill>
              <a:srgbClr val="74A5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4">
                  <a:extLst>
                    <a:ext uri="{A12FA001-AC4F-418D-AE19-62706E023703}">
                      <ahyp:hlinkClr val="tx"/>
                    </a:ext>
                  </a:extLst>
                </a:hlinkClick>
              </a:rPr>
              <a:t>http://www.genecounsel.eu/</a:t>
            </a:r>
            <a:endParaRPr b="0" i="0" sz="1400" u="none" cap="none" strike="noStrike">
              <a:solidFill>
                <a:schemeClr val="dk1"/>
              </a:solidFill>
              <a:latin typeface="Arial"/>
              <a:ea typeface="Arial"/>
              <a:cs typeface="Arial"/>
              <a:sym typeface="Arial"/>
            </a:endParaRPr>
          </a:p>
        </p:txBody>
      </p:sp>
      <p:pic>
        <p:nvPicPr>
          <p:cNvPr descr="Εικόνα που περιέχει λογότυπο&#10;&#10;Περιγραφή που δημιουργήθηκε αυτόματα" id="293" name="Google Shape;293;p29"/>
          <p:cNvPicPr preferRelativeResize="0"/>
          <p:nvPr/>
        </p:nvPicPr>
        <p:blipFill rotWithShape="1">
          <a:blip r:embed="rId5">
            <a:alphaModFix/>
          </a:blip>
          <a:srcRect b="0" l="0" r="0" t="0"/>
          <a:stretch/>
        </p:blipFill>
        <p:spPr>
          <a:xfrm>
            <a:off x="6475413" y="4437969"/>
            <a:ext cx="2601408" cy="64918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2"/>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Check your understanding!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1a482fdae0_0_6"/>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chemeClr val="dk1"/>
              </a:buClr>
              <a:buSzPts val="1100"/>
              <a:buFont typeface="Arial"/>
              <a:buNone/>
            </a:pPr>
            <a:r>
              <a:rPr lang="en-US" sz="3000">
                <a:latin typeface="Arial"/>
                <a:ea typeface="Arial"/>
                <a:cs typeface="Arial"/>
                <a:sym typeface="Arial"/>
              </a:rPr>
              <a:t>Check your understanding!</a:t>
            </a:r>
            <a:endParaRPr sz="3000">
              <a:latin typeface="Arial"/>
              <a:ea typeface="Arial"/>
              <a:cs typeface="Arial"/>
              <a:sym typeface="Arial"/>
            </a:endParaRPr>
          </a:p>
          <a:p>
            <a:pPr indent="0" lvl="0" marL="0" rtl="0" algn="l">
              <a:lnSpc>
                <a:spcPct val="100000"/>
              </a:lnSpc>
              <a:spcBef>
                <a:spcPts val="0"/>
              </a:spcBef>
              <a:spcAft>
                <a:spcPts val="0"/>
              </a:spcAft>
              <a:buSzPts val="2800"/>
              <a:buNone/>
            </a:pPr>
            <a:r>
              <a:t/>
            </a:r>
            <a:endParaRPr sz="2500">
              <a:latin typeface="Calibri"/>
              <a:ea typeface="Calibri"/>
              <a:cs typeface="Calibri"/>
              <a:sym typeface="Calibri"/>
            </a:endParaRPr>
          </a:p>
        </p:txBody>
      </p:sp>
      <p:sp>
        <p:nvSpPr>
          <p:cNvPr id="304" name="Google Shape;304;g21a482fdae0_0_6"/>
          <p:cNvSpPr txBox="1"/>
          <p:nvPr>
            <p:ph idx="1" type="subTitle"/>
          </p:nvPr>
        </p:nvSpPr>
        <p:spPr>
          <a:xfrm>
            <a:off x="717800" y="1255775"/>
            <a:ext cx="6854764" cy="3398100"/>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SzPts val="1400"/>
              <a:buFont typeface="Arial"/>
              <a:buAutoNum type="arabicPeriod"/>
            </a:pPr>
            <a:r>
              <a:rPr lang="en-US" sz="1400">
                <a:solidFill>
                  <a:schemeClr val="accent6"/>
                </a:solidFill>
                <a:latin typeface="Arial"/>
                <a:ea typeface="Arial"/>
                <a:cs typeface="Arial"/>
                <a:sym typeface="Arial"/>
              </a:rPr>
              <a:t>The GECONEU is the acronym of the project “Genetic counseling in European universities: The case of neurodegenerative diseases”. </a:t>
            </a:r>
            <a:endParaRPr/>
          </a:p>
          <a:p>
            <a:pPr indent="-304800" lvl="0" marL="457200" rtl="0" algn="l">
              <a:lnSpc>
                <a:spcPct val="150000"/>
              </a:lnSpc>
              <a:spcBef>
                <a:spcPts val="0"/>
              </a:spcBef>
              <a:spcAft>
                <a:spcPts val="0"/>
              </a:spcAft>
              <a:buClr>
                <a:srgbClr val="000043"/>
              </a:buClr>
              <a:buSzPts val="1400"/>
              <a:buFont typeface="Arial"/>
              <a:buAutoNum type="alphaUcPeriod"/>
            </a:pPr>
            <a:r>
              <a:rPr lang="en-US" sz="1400">
                <a:solidFill>
                  <a:schemeClr val="accent6"/>
                </a:solidFill>
                <a:latin typeface="Arial"/>
                <a:ea typeface="Arial"/>
                <a:cs typeface="Arial"/>
                <a:sym typeface="Arial"/>
              </a:rPr>
              <a:t>True</a:t>
            </a:r>
            <a:endParaRPr/>
          </a:p>
          <a:p>
            <a:pPr indent="-304800" lvl="0" marL="457200" rtl="0" algn="l">
              <a:lnSpc>
                <a:spcPct val="150000"/>
              </a:lnSpc>
              <a:spcBef>
                <a:spcPts val="0"/>
              </a:spcBef>
              <a:spcAft>
                <a:spcPts val="0"/>
              </a:spcAft>
              <a:buClr>
                <a:srgbClr val="000043"/>
              </a:buClr>
              <a:buSzPts val="1400"/>
              <a:buFont typeface="Arial"/>
              <a:buAutoNum type="alphaUcPeriod"/>
            </a:pPr>
            <a:r>
              <a:rPr lang="en-US" sz="1400">
                <a:solidFill>
                  <a:schemeClr val="accent6"/>
                </a:solidFill>
                <a:latin typeface="Arial"/>
                <a:ea typeface="Arial"/>
                <a:cs typeface="Arial"/>
                <a:sym typeface="Arial"/>
              </a:rPr>
              <a:t>False</a:t>
            </a:r>
            <a:endParaRPr/>
          </a:p>
          <a:p>
            <a:pPr indent="0" lvl="0" marL="0" rtl="0" algn="l">
              <a:lnSpc>
                <a:spcPct val="100000"/>
              </a:lnSpc>
              <a:spcBef>
                <a:spcPts val="0"/>
              </a:spcBef>
              <a:spcAft>
                <a:spcPts val="0"/>
              </a:spcAft>
              <a:buSzPts val="1800"/>
              <a:buNone/>
            </a:pPr>
            <a:r>
              <a:t/>
            </a:r>
            <a:endParaRPr b="1">
              <a:solidFill>
                <a:schemeClr val="accent6"/>
              </a:solidFill>
            </a:endParaRPr>
          </a:p>
          <a:p>
            <a:pPr indent="-228600" lvl="0" marL="342900" rtl="0" algn="l">
              <a:lnSpc>
                <a:spcPct val="100000"/>
              </a:lnSpc>
              <a:spcBef>
                <a:spcPts val="0"/>
              </a:spcBef>
              <a:spcAft>
                <a:spcPts val="0"/>
              </a:spcAft>
              <a:buSzPts val="1800"/>
              <a:buFont typeface="Arial"/>
              <a:buNone/>
            </a:pPr>
            <a:r>
              <a:t/>
            </a:r>
            <a:endParaRPr b="1">
              <a:solidFill>
                <a:schemeClr val="accent6"/>
              </a:solidFill>
            </a:endParaRPr>
          </a:p>
          <a:p>
            <a:pPr indent="-342900" lvl="0" marL="342900" rtl="0" algn="l">
              <a:lnSpc>
                <a:spcPct val="100000"/>
              </a:lnSpc>
              <a:spcBef>
                <a:spcPts val="0"/>
              </a:spcBef>
              <a:spcAft>
                <a:spcPts val="0"/>
              </a:spcAft>
              <a:buSzPts val="1400"/>
              <a:buFont typeface="Arial"/>
              <a:buAutoNum type="arabicPeriod" startAt="2"/>
            </a:pPr>
            <a:r>
              <a:rPr lang="en-US" sz="1400">
                <a:solidFill>
                  <a:schemeClr val="accent6"/>
                </a:solidFill>
                <a:latin typeface="Arial"/>
                <a:ea typeface="Arial"/>
                <a:cs typeface="Arial"/>
                <a:sym typeface="Arial"/>
              </a:rPr>
              <a:t>The consortium includes six institutions from Belgium, Germany, Greece, Spain and Turkey.</a:t>
            </a:r>
            <a:endParaRPr/>
          </a:p>
          <a:p>
            <a:pPr indent="-304800" lvl="0" marL="457200" rtl="0" algn="l">
              <a:lnSpc>
                <a:spcPct val="150000"/>
              </a:lnSpc>
              <a:spcBef>
                <a:spcPts val="0"/>
              </a:spcBef>
              <a:spcAft>
                <a:spcPts val="0"/>
              </a:spcAft>
              <a:buClr>
                <a:srgbClr val="000043"/>
              </a:buClr>
              <a:buSzPts val="1400"/>
              <a:buFont typeface="Arial"/>
              <a:buAutoNum type="alphaUcPeriod"/>
            </a:pPr>
            <a:r>
              <a:rPr lang="en-US" sz="1400">
                <a:solidFill>
                  <a:schemeClr val="accent6"/>
                </a:solidFill>
                <a:latin typeface="Arial"/>
                <a:ea typeface="Arial"/>
                <a:cs typeface="Arial"/>
                <a:sym typeface="Arial"/>
              </a:rPr>
              <a:t>True</a:t>
            </a:r>
            <a:endParaRPr/>
          </a:p>
          <a:p>
            <a:pPr indent="-304800" lvl="0" marL="457200" rtl="0" algn="l">
              <a:lnSpc>
                <a:spcPct val="150000"/>
              </a:lnSpc>
              <a:spcBef>
                <a:spcPts val="0"/>
              </a:spcBef>
              <a:spcAft>
                <a:spcPts val="0"/>
              </a:spcAft>
              <a:buClr>
                <a:srgbClr val="000043"/>
              </a:buClr>
              <a:buSzPts val="1400"/>
              <a:buFont typeface="Arial"/>
              <a:buAutoNum type="alphaUcPeriod"/>
            </a:pPr>
            <a:r>
              <a:rPr lang="en-US" sz="1400">
                <a:solidFill>
                  <a:schemeClr val="accent6"/>
                </a:solidFill>
                <a:latin typeface="Arial"/>
                <a:ea typeface="Arial"/>
                <a:cs typeface="Arial"/>
                <a:sym typeface="Arial"/>
              </a:rPr>
              <a:t>False</a:t>
            </a:r>
            <a:endParaRPr b="1" sz="1400">
              <a:solidFill>
                <a:schemeClr val="accent6"/>
              </a:solidFill>
              <a:latin typeface="Arial"/>
              <a:ea typeface="Arial"/>
              <a:cs typeface="Arial"/>
              <a:sym typeface="Arial"/>
            </a:endParaRPr>
          </a:p>
          <a:p>
            <a:pPr indent="-228600" lvl="0" marL="342900" rtl="0" algn="l">
              <a:lnSpc>
                <a:spcPct val="100000"/>
              </a:lnSpc>
              <a:spcBef>
                <a:spcPts val="0"/>
              </a:spcBef>
              <a:spcAft>
                <a:spcPts val="0"/>
              </a:spcAft>
              <a:buSzPts val="1800"/>
              <a:buFont typeface="Arial"/>
              <a:buNone/>
            </a:pPr>
            <a:r>
              <a:t/>
            </a:r>
            <a:endParaRPr b="1" sz="1400">
              <a:solidFill>
                <a:schemeClr val="accent6"/>
              </a:solidFill>
              <a:latin typeface="Arial"/>
              <a:ea typeface="Arial"/>
              <a:cs typeface="Arial"/>
              <a:sym typeface="Arial"/>
            </a:endParaRPr>
          </a:p>
        </p:txBody>
      </p:sp>
      <p:pic>
        <p:nvPicPr>
          <p:cNvPr descr="Εικόνα που περιέχει λογότυπο&#10;&#10;Περιγραφή που δημιουργήθηκε αυτόματα" id="305" name="Google Shape;305;g21a482fdae0_0_6"/>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3"/>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chemeClr val="dk1"/>
              </a:buClr>
              <a:buSzPts val="1100"/>
              <a:buFont typeface="Arial"/>
              <a:buNone/>
            </a:pPr>
            <a:r>
              <a:rPr lang="en-US" sz="3000">
                <a:latin typeface="Arial"/>
                <a:ea typeface="Arial"/>
                <a:cs typeface="Arial"/>
                <a:sym typeface="Arial"/>
              </a:rPr>
              <a:t>Check your understanding!</a:t>
            </a:r>
            <a:endParaRPr sz="3000">
              <a:latin typeface="Arial"/>
              <a:ea typeface="Arial"/>
              <a:cs typeface="Arial"/>
              <a:sym typeface="Arial"/>
            </a:endParaRPr>
          </a:p>
          <a:p>
            <a:pPr indent="0" lvl="0" marL="0" rtl="0" algn="l">
              <a:lnSpc>
                <a:spcPct val="100000"/>
              </a:lnSpc>
              <a:spcBef>
                <a:spcPts val="0"/>
              </a:spcBef>
              <a:spcAft>
                <a:spcPts val="0"/>
              </a:spcAft>
              <a:buSzPts val="2800"/>
              <a:buNone/>
            </a:pPr>
            <a:r>
              <a:t/>
            </a:r>
            <a:endParaRPr sz="2500">
              <a:latin typeface="Calibri"/>
              <a:ea typeface="Calibri"/>
              <a:cs typeface="Calibri"/>
              <a:sym typeface="Calibri"/>
            </a:endParaRPr>
          </a:p>
        </p:txBody>
      </p:sp>
      <p:sp>
        <p:nvSpPr>
          <p:cNvPr id="311" name="Google Shape;311;p33"/>
          <p:cNvSpPr txBox="1"/>
          <p:nvPr>
            <p:ph idx="1" type="subTitle"/>
          </p:nvPr>
        </p:nvSpPr>
        <p:spPr>
          <a:xfrm>
            <a:off x="717800" y="1255774"/>
            <a:ext cx="6854764" cy="3649285"/>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SzPts val="1400"/>
              <a:buFont typeface="Arial"/>
              <a:buAutoNum type="arabicPeriod" startAt="3"/>
            </a:pPr>
            <a:r>
              <a:rPr lang="en-US" sz="1400">
                <a:solidFill>
                  <a:schemeClr val="dk1"/>
                </a:solidFill>
                <a:latin typeface="Arial"/>
                <a:ea typeface="Arial"/>
                <a:cs typeface="Arial"/>
                <a:sym typeface="Arial"/>
              </a:rPr>
              <a:t>This project will involve the families of people with Neurodegenerative disease.</a:t>
            </a:r>
            <a:endParaRPr/>
          </a:p>
          <a:p>
            <a:pPr indent="-304800" lvl="0" marL="457200" rtl="0" algn="l">
              <a:lnSpc>
                <a:spcPct val="150000"/>
              </a:lnSpc>
              <a:spcBef>
                <a:spcPts val="0"/>
              </a:spcBef>
              <a:spcAft>
                <a:spcPts val="0"/>
              </a:spcAft>
              <a:buClr>
                <a:srgbClr val="000043"/>
              </a:buClr>
              <a:buSzPts val="1400"/>
              <a:buFont typeface="Arial"/>
              <a:buAutoNum type="alphaUcPeriod"/>
            </a:pPr>
            <a:r>
              <a:rPr lang="en-US" sz="1400">
                <a:solidFill>
                  <a:srgbClr val="000043"/>
                </a:solidFill>
                <a:latin typeface="Arial"/>
                <a:ea typeface="Arial"/>
                <a:cs typeface="Arial"/>
                <a:sym typeface="Arial"/>
              </a:rPr>
              <a:t>True</a:t>
            </a:r>
            <a:endParaRPr/>
          </a:p>
          <a:p>
            <a:pPr indent="-304800" lvl="0" marL="457200" rtl="0" algn="l">
              <a:lnSpc>
                <a:spcPct val="150000"/>
              </a:lnSpc>
              <a:spcBef>
                <a:spcPts val="0"/>
              </a:spcBef>
              <a:spcAft>
                <a:spcPts val="0"/>
              </a:spcAft>
              <a:buClr>
                <a:srgbClr val="000043"/>
              </a:buClr>
              <a:buSzPts val="1400"/>
              <a:buFont typeface="Arial"/>
              <a:buAutoNum type="alphaUcPeriod"/>
            </a:pPr>
            <a:r>
              <a:rPr lang="en-US" sz="1400">
                <a:solidFill>
                  <a:srgbClr val="000043"/>
                </a:solidFill>
                <a:latin typeface="Arial"/>
                <a:ea typeface="Arial"/>
                <a:cs typeface="Arial"/>
                <a:sym typeface="Arial"/>
              </a:rPr>
              <a:t>False</a:t>
            </a:r>
            <a:r>
              <a:rPr lang="en-US" sz="1400">
                <a:solidFill>
                  <a:schemeClr val="dk1"/>
                </a:solidFill>
                <a:latin typeface="Arial"/>
                <a:ea typeface="Arial"/>
                <a:cs typeface="Arial"/>
                <a:sym typeface="Arial"/>
              </a:rPr>
              <a:t> </a:t>
            </a:r>
            <a:endParaRPr b="1" sz="1400">
              <a:solidFill>
                <a:schemeClr val="dk1"/>
              </a:solidFill>
              <a:latin typeface="Arial"/>
              <a:ea typeface="Arial"/>
              <a:cs typeface="Arial"/>
              <a:sym typeface="Arial"/>
            </a:endParaRPr>
          </a:p>
          <a:p>
            <a:pPr indent="-228600" lvl="0" marL="342900" rtl="0" algn="l">
              <a:lnSpc>
                <a:spcPct val="100000"/>
              </a:lnSpc>
              <a:spcBef>
                <a:spcPts val="0"/>
              </a:spcBef>
              <a:spcAft>
                <a:spcPts val="0"/>
              </a:spcAft>
              <a:buSzPts val="1800"/>
              <a:buFont typeface="Arial"/>
              <a:buNone/>
            </a:pPr>
            <a:r>
              <a:t/>
            </a:r>
            <a:endParaRPr b="1"/>
          </a:p>
          <a:p>
            <a:pPr indent="-228600" lvl="0" marL="342900" rtl="0" algn="l">
              <a:lnSpc>
                <a:spcPct val="100000"/>
              </a:lnSpc>
              <a:spcBef>
                <a:spcPts val="0"/>
              </a:spcBef>
              <a:spcAft>
                <a:spcPts val="0"/>
              </a:spcAft>
              <a:buSzPts val="1800"/>
              <a:buFont typeface="Arial"/>
              <a:buNone/>
            </a:pPr>
            <a:r>
              <a:t/>
            </a:r>
            <a:endParaRPr b="1"/>
          </a:p>
          <a:p>
            <a:pPr indent="-342900" lvl="0" marL="342900" rtl="0" algn="l">
              <a:lnSpc>
                <a:spcPct val="100000"/>
              </a:lnSpc>
              <a:spcBef>
                <a:spcPts val="0"/>
              </a:spcBef>
              <a:spcAft>
                <a:spcPts val="0"/>
              </a:spcAft>
              <a:buSzPts val="1400"/>
              <a:buFont typeface="Arial"/>
              <a:buAutoNum type="arabicPeriod" startAt="4"/>
            </a:pPr>
            <a:r>
              <a:rPr lang="en-US" sz="1400">
                <a:solidFill>
                  <a:schemeClr val="dk1"/>
                </a:solidFill>
                <a:latin typeface="Arial"/>
                <a:ea typeface="Arial"/>
                <a:cs typeface="Arial"/>
                <a:sym typeface="Arial"/>
              </a:rPr>
              <a:t>The Guideline handbook is the final project outcome. </a:t>
            </a:r>
            <a:endParaRPr/>
          </a:p>
          <a:p>
            <a:pPr indent="-304800" lvl="0" marL="457200" rtl="0" algn="l">
              <a:lnSpc>
                <a:spcPct val="150000"/>
              </a:lnSpc>
              <a:spcBef>
                <a:spcPts val="0"/>
              </a:spcBef>
              <a:spcAft>
                <a:spcPts val="0"/>
              </a:spcAft>
              <a:buClr>
                <a:srgbClr val="000043"/>
              </a:buClr>
              <a:buSzPts val="1400"/>
              <a:buFont typeface="Arial"/>
              <a:buAutoNum type="alphaUcPeriod"/>
            </a:pPr>
            <a:r>
              <a:rPr lang="en-US" sz="1400">
                <a:solidFill>
                  <a:srgbClr val="000043"/>
                </a:solidFill>
                <a:latin typeface="Arial"/>
                <a:ea typeface="Arial"/>
                <a:cs typeface="Arial"/>
                <a:sym typeface="Arial"/>
              </a:rPr>
              <a:t>True</a:t>
            </a:r>
            <a:endParaRPr/>
          </a:p>
          <a:p>
            <a:pPr indent="-304800" lvl="0" marL="457200" rtl="0" algn="l">
              <a:lnSpc>
                <a:spcPct val="150000"/>
              </a:lnSpc>
              <a:spcBef>
                <a:spcPts val="0"/>
              </a:spcBef>
              <a:spcAft>
                <a:spcPts val="0"/>
              </a:spcAft>
              <a:buClr>
                <a:srgbClr val="000043"/>
              </a:buClr>
              <a:buSzPts val="1400"/>
              <a:buFont typeface="Arial"/>
              <a:buAutoNum type="alphaUcPeriod"/>
            </a:pPr>
            <a:r>
              <a:rPr lang="en-US" sz="1400">
                <a:solidFill>
                  <a:srgbClr val="000043"/>
                </a:solidFill>
                <a:latin typeface="Arial"/>
                <a:ea typeface="Arial"/>
                <a:cs typeface="Arial"/>
                <a:sym typeface="Arial"/>
              </a:rPr>
              <a:t>False</a:t>
            </a:r>
            <a:endParaRPr/>
          </a:p>
          <a:p>
            <a:pPr indent="-228600" lvl="0" marL="342900" rtl="0" algn="l">
              <a:lnSpc>
                <a:spcPct val="100000"/>
              </a:lnSpc>
              <a:spcBef>
                <a:spcPts val="0"/>
              </a:spcBef>
              <a:spcAft>
                <a:spcPts val="0"/>
              </a:spcAft>
              <a:buSzPts val="1800"/>
              <a:buFont typeface="Arial"/>
              <a:buNone/>
            </a:pPr>
            <a:r>
              <a:t/>
            </a:r>
            <a:endParaRPr b="1" sz="1400">
              <a:solidFill>
                <a:schemeClr val="dk1"/>
              </a:solidFill>
              <a:latin typeface="Arial"/>
              <a:ea typeface="Arial"/>
              <a:cs typeface="Arial"/>
              <a:sym typeface="Arial"/>
            </a:endParaRPr>
          </a:p>
          <a:p>
            <a:pPr indent="-228600" lvl="0" marL="342900" rtl="0" algn="l">
              <a:lnSpc>
                <a:spcPct val="100000"/>
              </a:lnSpc>
              <a:spcBef>
                <a:spcPts val="0"/>
              </a:spcBef>
              <a:spcAft>
                <a:spcPts val="0"/>
              </a:spcAft>
              <a:buSzPts val="1800"/>
              <a:buFont typeface="Arial"/>
              <a:buNone/>
            </a:pPr>
            <a:r>
              <a:t/>
            </a:r>
            <a:endParaRPr b="1" sz="1400">
              <a:solidFill>
                <a:schemeClr val="dk1"/>
              </a:solidFill>
              <a:latin typeface="Arial"/>
              <a:ea typeface="Arial"/>
              <a:cs typeface="Arial"/>
              <a:sym typeface="Arial"/>
            </a:endParaRPr>
          </a:p>
          <a:p>
            <a:pPr indent="-342900" lvl="0" marL="342900" rtl="0" algn="l">
              <a:lnSpc>
                <a:spcPct val="100000"/>
              </a:lnSpc>
              <a:spcBef>
                <a:spcPts val="0"/>
              </a:spcBef>
              <a:spcAft>
                <a:spcPts val="0"/>
              </a:spcAft>
              <a:buSzPts val="1400"/>
              <a:buFont typeface="Arial"/>
              <a:buAutoNum type="arabicPeriod" startAt="5"/>
            </a:pPr>
            <a:r>
              <a:rPr lang="en-US" sz="1400">
                <a:solidFill>
                  <a:schemeClr val="dk1"/>
                </a:solidFill>
                <a:latin typeface="Arial"/>
                <a:ea typeface="Arial"/>
                <a:cs typeface="Arial"/>
                <a:sym typeface="Arial"/>
              </a:rPr>
              <a:t>There is total 4 lessons in the course. </a:t>
            </a:r>
            <a:endParaRPr/>
          </a:p>
          <a:p>
            <a:pPr indent="-304800" lvl="0" marL="457200" rtl="0" algn="l">
              <a:lnSpc>
                <a:spcPct val="150000"/>
              </a:lnSpc>
              <a:spcBef>
                <a:spcPts val="0"/>
              </a:spcBef>
              <a:spcAft>
                <a:spcPts val="0"/>
              </a:spcAft>
              <a:buClr>
                <a:srgbClr val="000043"/>
              </a:buClr>
              <a:buSzPts val="1400"/>
              <a:buFont typeface="Arial"/>
              <a:buAutoNum type="alphaUcPeriod"/>
            </a:pPr>
            <a:r>
              <a:rPr lang="en-US" sz="1400">
                <a:solidFill>
                  <a:srgbClr val="000043"/>
                </a:solidFill>
                <a:latin typeface="Arial"/>
                <a:ea typeface="Arial"/>
                <a:cs typeface="Arial"/>
                <a:sym typeface="Arial"/>
              </a:rPr>
              <a:t>True</a:t>
            </a:r>
            <a:endParaRPr/>
          </a:p>
          <a:p>
            <a:pPr indent="-304800" lvl="0" marL="457200" rtl="0" algn="l">
              <a:lnSpc>
                <a:spcPct val="150000"/>
              </a:lnSpc>
              <a:spcBef>
                <a:spcPts val="0"/>
              </a:spcBef>
              <a:spcAft>
                <a:spcPts val="0"/>
              </a:spcAft>
              <a:buClr>
                <a:srgbClr val="000043"/>
              </a:buClr>
              <a:buSzPts val="1400"/>
              <a:buFont typeface="Arial"/>
              <a:buAutoNum type="alphaUcPeriod"/>
            </a:pPr>
            <a:r>
              <a:rPr lang="en-US" sz="1400">
                <a:solidFill>
                  <a:srgbClr val="000043"/>
                </a:solidFill>
                <a:latin typeface="Arial"/>
                <a:ea typeface="Arial"/>
                <a:cs typeface="Arial"/>
                <a:sym typeface="Arial"/>
              </a:rPr>
              <a:t>False</a:t>
            </a:r>
            <a:endParaRPr/>
          </a:p>
          <a:p>
            <a:pPr indent="0" lvl="0" marL="0" rtl="0" algn="l">
              <a:lnSpc>
                <a:spcPct val="100000"/>
              </a:lnSpc>
              <a:spcBef>
                <a:spcPts val="0"/>
              </a:spcBef>
              <a:spcAft>
                <a:spcPts val="0"/>
              </a:spcAft>
              <a:buSzPts val="1400"/>
              <a:buNone/>
            </a:pPr>
            <a:r>
              <a:t/>
            </a:r>
            <a:endParaRPr/>
          </a:p>
          <a:p>
            <a:pPr indent="-228600" lvl="0" marL="342900" rtl="0" algn="l">
              <a:lnSpc>
                <a:spcPct val="100000"/>
              </a:lnSpc>
              <a:spcBef>
                <a:spcPts val="0"/>
              </a:spcBef>
              <a:spcAft>
                <a:spcPts val="0"/>
              </a:spcAft>
              <a:buSzPts val="1800"/>
              <a:buFont typeface="Arial"/>
              <a:buNone/>
            </a:pPr>
            <a:r>
              <a:t/>
            </a:r>
            <a:endParaRPr b="1" sz="1400">
              <a:solidFill>
                <a:schemeClr val="dk1"/>
              </a:solidFill>
              <a:latin typeface="Arial"/>
              <a:ea typeface="Arial"/>
              <a:cs typeface="Arial"/>
              <a:sym typeface="Arial"/>
            </a:endParaRPr>
          </a:p>
        </p:txBody>
      </p:sp>
      <p:pic>
        <p:nvPicPr>
          <p:cNvPr descr="Εικόνα που περιέχει λογότυπο&#10;&#10;Περιγραφή που δημιουργήθηκε αυτόματα" id="312" name="Google Shape;312;p33"/>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4"/>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References</a:t>
            </a:r>
            <a:endParaRPr/>
          </a:p>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Additional resources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descr="Εικόνα που περιέχει λογότυπο&#10;&#10;Περιγραφή που δημιουργήθηκε αυτόματα" id="322" name="Google Shape;322;p8"/>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
        <p:nvSpPr>
          <p:cNvPr id="323" name="Google Shape;323;p8"/>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Montserrat"/>
              <a:buNone/>
            </a:pPr>
            <a:r>
              <a:rPr lang="en-US" sz="3000">
                <a:latin typeface="Arial"/>
                <a:ea typeface="Arial"/>
                <a:cs typeface="Arial"/>
                <a:sym typeface="Arial"/>
              </a:rPr>
              <a:t>References</a:t>
            </a:r>
            <a:endParaRPr sz="3000">
              <a:latin typeface="Arial"/>
              <a:ea typeface="Arial"/>
              <a:cs typeface="Arial"/>
              <a:sym typeface="Arial"/>
            </a:endParaRPr>
          </a:p>
        </p:txBody>
      </p:sp>
      <p:sp>
        <p:nvSpPr>
          <p:cNvPr id="324" name="Google Shape;324;p8"/>
          <p:cNvSpPr txBox="1"/>
          <p:nvPr>
            <p:ph idx="1" type="subTitle"/>
          </p:nvPr>
        </p:nvSpPr>
        <p:spPr>
          <a:xfrm>
            <a:off x="717800" y="1255775"/>
            <a:ext cx="4631700" cy="3398100"/>
          </a:xfrm>
          <a:prstGeom prst="rect">
            <a:avLst/>
          </a:prstGeom>
          <a:noFill/>
          <a:ln>
            <a:noFill/>
          </a:ln>
        </p:spPr>
        <p:txBody>
          <a:bodyPr anchorCtr="0" anchor="t" bIns="91425" lIns="91425" spcFirstLastPara="1" rIns="91425" wrap="square" tIns="91425">
            <a:noAutofit/>
          </a:bodyPr>
          <a:lstStyle/>
          <a:p>
            <a:pPr indent="0" lvl="0" marL="0" marR="50800" rtl="0" algn="l">
              <a:lnSpc>
                <a:spcPct val="100000"/>
              </a:lnSpc>
              <a:spcBef>
                <a:spcPts val="1600"/>
              </a:spcBef>
              <a:spcAft>
                <a:spcPts val="0"/>
              </a:spcAft>
              <a:buClr>
                <a:schemeClr val="dk1"/>
              </a:buClr>
              <a:buSzPts val="1100"/>
              <a:buFont typeface="Arial"/>
              <a:buNone/>
            </a:pPr>
            <a:r>
              <a:t/>
            </a:r>
            <a:endParaRPr>
              <a:solidFill>
                <a:srgbClr val="000043"/>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a:latin typeface="Arial"/>
              <a:ea typeface="Arial"/>
              <a:cs typeface="Arial"/>
              <a:sym typeface="Arial"/>
            </a:endParaRPr>
          </a:p>
        </p:txBody>
      </p:sp>
      <p:sp>
        <p:nvSpPr>
          <p:cNvPr id="325" name="Google Shape;325;p8"/>
          <p:cNvSpPr txBox="1"/>
          <p:nvPr/>
        </p:nvSpPr>
        <p:spPr>
          <a:xfrm>
            <a:off x="0" y="1030050"/>
            <a:ext cx="8054236" cy="3901028"/>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chemeClr val="dk2"/>
              </a:buClr>
              <a:buSzPts val="1400"/>
              <a:buFont typeface="Arial"/>
              <a:buChar char="•"/>
            </a:pPr>
            <a:r>
              <a:rPr b="0" i="0" lang="en-US" sz="1100" u="none" cap="none" strike="noStrike">
                <a:solidFill>
                  <a:schemeClr val="accent6"/>
                </a:solidFill>
                <a:latin typeface="Arial"/>
                <a:ea typeface="Arial"/>
                <a:cs typeface="Arial"/>
                <a:sym typeface="Arial"/>
              </a:rPr>
              <a:t>Christensen, K. D., Vassy, J. L., Phillips, K. A., Blout, C. L., Azzariti, D. R., Lu, C. Y., Robinson, J. O., Lee, K., Douglas, M. P., Yeh, J. M., Machini, K., Stout, N. K., Rehm, H. L., McGuire, A. L., Green, R. C., Dukhovny, D., &amp; MedSeq Project (2018). Short-term costs of integrating whole-genome sequencing into primary care and cardiology settings: a pilot randomized trial. Genetics in medicine : official journal of the American College of Medical Genetics, 20(12), 1544–1553. </a:t>
            </a:r>
            <a:r>
              <a:rPr b="0" i="0" lang="en-US" sz="1100" u="sng" cap="none" strike="noStrike">
                <a:solidFill>
                  <a:schemeClr val="accent6"/>
                </a:solidFill>
                <a:latin typeface="Arial"/>
                <a:ea typeface="Arial"/>
                <a:cs typeface="Arial"/>
                <a:sym typeface="Arial"/>
                <a:hlinkClick r:id="rId4">
                  <a:extLst>
                    <a:ext uri="{A12FA001-AC4F-418D-AE19-62706E023703}">
                      <ahyp:hlinkClr val="tx"/>
                    </a:ext>
                  </a:extLst>
                </a:hlinkClick>
              </a:rPr>
              <a:t>https://doi.org/10.1038/gim.2018.35</a:t>
            </a:r>
            <a:endParaRPr b="0" i="0" sz="1100" u="none" cap="none" strike="noStrike">
              <a:solidFill>
                <a:schemeClr val="accent6"/>
              </a:solidFill>
              <a:latin typeface="Arial"/>
              <a:ea typeface="Arial"/>
              <a:cs typeface="Arial"/>
              <a:sym typeface="Arial"/>
            </a:endParaRPr>
          </a:p>
          <a:p>
            <a:pPr indent="-285750" lvl="0" marL="285750" marR="0" rtl="0" algn="just">
              <a:lnSpc>
                <a:spcPct val="150000"/>
              </a:lnSpc>
              <a:spcBef>
                <a:spcPts val="0"/>
              </a:spcBef>
              <a:spcAft>
                <a:spcPts val="0"/>
              </a:spcAft>
              <a:buClr>
                <a:schemeClr val="dk2"/>
              </a:buClr>
              <a:buSzPts val="1400"/>
              <a:buFont typeface="Arial"/>
              <a:buChar char="•"/>
            </a:pPr>
            <a:r>
              <a:rPr b="0" i="0" lang="en-US" sz="1100" u="none" cap="none" strike="noStrike">
                <a:solidFill>
                  <a:schemeClr val="accent6"/>
                </a:solidFill>
                <a:latin typeface="Arial"/>
                <a:ea typeface="Arial"/>
                <a:cs typeface="Arial"/>
                <a:sym typeface="Arial"/>
              </a:rPr>
              <a:t>Lex - 52018SC0126 - en - EUR-lex. EUR. (n.d.). </a:t>
            </a:r>
            <a:r>
              <a:rPr b="0" i="0" lang="en-US" sz="1100" u="sng" cap="none" strike="noStrike">
                <a:solidFill>
                  <a:schemeClr val="accent6"/>
                </a:solidFill>
                <a:latin typeface="Arial"/>
                <a:ea typeface="Arial"/>
                <a:cs typeface="Arial"/>
                <a:sym typeface="Arial"/>
                <a:hlinkClick r:id="rId5">
                  <a:extLst>
                    <a:ext uri="{A12FA001-AC4F-418D-AE19-62706E023703}">
                      <ahyp:hlinkClr val="tx"/>
                    </a:ext>
                  </a:extLst>
                </a:hlinkClick>
              </a:rPr>
              <a:t>https://eur-lex.europa.eu/legal-content/EN/TXT/?uri=CELEX%3A52018SC0126</a:t>
            </a:r>
            <a:endParaRPr b="0" i="0" sz="1100" u="none" cap="none" strike="noStrike">
              <a:solidFill>
                <a:schemeClr val="accent6"/>
              </a:solidFill>
              <a:latin typeface="Arial"/>
              <a:ea typeface="Arial"/>
              <a:cs typeface="Arial"/>
              <a:sym typeface="Arial"/>
            </a:endParaRPr>
          </a:p>
          <a:p>
            <a:pPr indent="-285750" lvl="0" marL="285750" marR="0" rtl="0" algn="just">
              <a:lnSpc>
                <a:spcPct val="150000"/>
              </a:lnSpc>
              <a:spcBef>
                <a:spcPts val="0"/>
              </a:spcBef>
              <a:spcAft>
                <a:spcPts val="0"/>
              </a:spcAft>
              <a:buClr>
                <a:schemeClr val="dk2"/>
              </a:buClr>
              <a:buSzPts val="1400"/>
              <a:buFont typeface="Arial"/>
              <a:buChar char="•"/>
            </a:pPr>
            <a:r>
              <a:rPr b="0" i="0" lang="en-US" sz="1100" u="none" cap="none" strike="noStrike">
                <a:solidFill>
                  <a:schemeClr val="accent6"/>
                </a:solidFill>
                <a:latin typeface="Arial"/>
                <a:ea typeface="Arial"/>
                <a:cs typeface="Arial"/>
                <a:sym typeface="Arial"/>
              </a:rPr>
              <a:t>McAllister, M., Moldovan, R., Paneque, M., &amp; Skirton, H. (2016). The need to develop an evidence base for genetic counselling in Europe. </a:t>
            </a:r>
            <a:r>
              <a:rPr b="0" i="1" lang="en-US" sz="1100" u="none" cap="none" strike="noStrike">
                <a:solidFill>
                  <a:schemeClr val="accent6"/>
                </a:solidFill>
                <a:latin typeface="Arial"/>
                <a:ea typeface="Arial"/>
                <a:cs typeface="Arial"/>
                <a:sym typeface="Arial"/>
              </a:rPr>
              <a:t>European journal of human genetics : EJHG, 24</a:t>
            </a:r>
            <a:r>
              <a:rPr b="0" i="0" lang="en-US" sz="1100" u="none" cap="none" strike="noStrike">
                <a:solidFill>
                  <a:schemeClr val="accent6"/>
                </a:solidFill>
                <a:latin typeface="Arial"/>
                <a:ea typeface="Arial"/>
                <a:cs typeface="Arial"/>
                <a:sym typeface="Arial"/>
              </a:rPr>
              <a:t>(4), 504–505. </a:t>
            </a:r>
            <a:r>
              <a:rPr b="0" i="0" lang="en-US" sz="1100" u="sng" cap="none" strike="noStrike">
                <a:solidFill>
                  <a:schemeClr val="accent6"/>
                </a:solidFill>
                <a:latin typeface="Arial"/>
                <a:ea typeface="Arial"/>
                <a:cs typeface="Arial"/>
                <a:sym typeface="Arial"/>
                <a:hlinkClick r:id="rId6">
                  <a:extLst>
                    <a:ext uri="{A12FA001-AC4F-418D-AE19-62706E023703}">
                      <ahyp:hlinkClr val="tx"/>
                    </a:ext>
                  </a:extLst>
                </a:hlinkClick>
              </a:rPr>
              <a:t>https://doi.org/10.1038/ejhg.2015.134</a:t>
            </a:r>
            <a:endParaRPr b="0" i="0" sz="1100" u="none" cap="none" strike="noStrike">
              <a:solidFill>
                <a:schemeClr val="accent6"/>
              </a:solidFill>
              <a:latin typeface="Arial"/>
              <a:ea typeface="Arial"/>
              <a:cs typeface="Arial"/>
              <a:sym typeface="Arial"/>
            </a:endParaRPr>
          </a:p>
          <a:p>
            <a:pPr indent="-285750" lvl="0" marL="285750" marR="0" rtl="0" algn="just">
              <a:lnSpc>
                <a:spcPct val="150000"/>
              </a:lnSpc>
              <a:spcBef>
                <a:spcPts val="0"/>
              </a:spcBef>
              <a:spcAft>
                <a:spcPts val="0"/>
              </a:spcAft>
              <a:buClr>
                <a:schemeClr val="dk2"/>
              </a:buClr>
              <a:buSzPts val="1400"/>
              <a:buFont typeface="Arial"/>
              <a:buChar char="•"/>
            </a:pPr>
            <a:r>
              <a:rPr b="0" i="0" lang="en-US" sz="1100" u="none" cap="none" strike="noStrike">
                <a:solidFill>
                  <a:schemeClr val="accent6"/>
                </a:solidFill>
                <a:latin typeface="Arial"/>
                <a:ea typeface="Arial"/>
                <a:cs typeface="Arial"/>
                <a:sym typeface="Arial"/>
              </a:rPr>
              <a:t>Rostamzadeh, A., Stapels, J., Genske, A., Haidl, T., Jünger, S., Seves, M., Woopen, C., &amp; Jessen, F. (2020). Health Literacy in Individuals at Risk for Alzheimer's Dementia: A Systematic Review. </a:t>
            </a:r>
            <a:r>
              <a:rPr b="0" i="1" lang="en-US" sz="1100" u="none" cap="none" strike="noStrike">
                <a:solidFill>
                  <a:schemeClr val="accent6"/>
                </a:solidFill>
                <a:latin typeface="Arial"/>
                <a:ea typeface="Arial"/>
                <a:cs typeface="Arial"/>
                <a:sym typeface="Arial"/>
              </a:rPr>
              <a:t>The journal of prevention of Alzheimer's disease, 7(</a:t>
            </a:r>
            <a:r>
              <a:rPr b="0" i="0" lang="en-US" sz="1100" u="none" cap="none" strike="noStrike">
                <a:solidFill>
                  <a:schemeClr val="accent6"/>
                </a:solidFill>
                <a:latin typeface="Arial"/>
                <a:ea typeface="Arial"/>
                <a:cs typeface="Arial"/>
                <a:sym typeface="Arial"/>
              </a:rPr>
              <a:t>1), 47–55. </a:t>
            </a:r>
            <a:r>
              <a:rPr b="0" i="0" lang="en-US" sz="1100" u="sng" cap="none" strike="noStrike">
                <a:solidFill>
                  <a:schemeClr val="accent6"/>
                </a:solidFill>
                <a:latin typeface="Arial"/>
                <a:ea typeface="Arial"/>
                <a:cs typeface="Arial"/>
                <a:sym typeface="Arial"/>
                <a:hlinkClick r:id="rId7">
                  <a:extLst>
                    <a:ext uri="{A12FA001-AC4F-418D-AE19-62706E023703}">
                      <ahyp:hlinkClr val="tx"/>
                    </a:ext>
                  </a:extLst>
                </a:hlinkClick>
              </a:rPr>
              <a:t>https://doi.org/10.14283/jpad.2019.34</a:t>
            </a:r>
            <a:endParaRPr b="0" i="0" sz="1100" u="none" cap="none" strike="noStrike">
              <a:solidFill>
                <a:schemeClr val="accent6"/>
              </a:solidFill>
              <a:latin typeface="Arial"/>
              <a:ea typeface="Arial"/>
              <a:cs typeface="Arial"/>
              <a:sym typeface="Arial"/>
            </a:endParaRPr>
          </a:p>
          <a:p>
            <a:pPr indent="-285750" lvl="0" marL="285750" marR="0" rtl="0" algn="just">
              <a:lnSpc>
                <a:spcPct val="150000"/>
              </a:lnSpc>
              <a:spcBef>
                <a:spcPts val="0"/>
              </a:spcBef>
              <a:spcAft>
                <a:spcPts val="0"/>
              </a:spcAft>
              <a:buClr>
                <a:schemeClr val="dk2"/>
              </a:buClr>
              <a:buSzPts val="1400"/>
              <a:buFont typeface="Arial"/>
              <a:buChar char="•"/>
            </a:pPr>
            <a:r>
              <a:rPr b="0" i="0" lang="en-US" sz="1100" u="none" cap="none" strike="noStrike">
                <a:solidFill>
                  <a:schemeClr val="accent6"/>
                </a:solidFill>
                <a:latin typeface="Arial"/>
                <a:ea typeface="Arial"/>
                <a:cs typeface="Arial"/>
                <a:sym typeface="Arial"/>
              </a:rPr>
              <a:t>Von Vaupel-Klein, A. M., &amp; Walsh, R. J. (2021). Considerations in genetic counseling of transgender patients: Cultural competencies and altered disease risk profiles. Journal of genetic counseling, 30(1), 98–109. </a:t>
            </a:r>
            <a:r>
              <a:rPr b="0" i="0" lang="en-US" sz="1100" u="sng" cap="none" strike="noStrike">
                <a:solidFill>
                  <a:schemeClr val="accent6"/>
                </a:solidFill>
                <a:latin typeface="Arial"/>
                <a:ea typeface="Arial"/>
                <a:cs typeface="Arial"/>
                <a:sym typeface="Arial"/>
                <a:hlinkClick r:id="rId8">
                  <a:extLst>
                    <a:ext uri="{A12FA001-AC4F-418D-AE19-62706E023703}">
                      <ahyp:hlinkClr val="tx"/>
                    </a:ext>
                  </a:extLst>
                </a:hlinkClick>
              </a:rPr>
              <a:t>https://doi.org/10.1002/jgc4.1372</a:t>
            </a:r>
            <a:endParaRPr b="0" i="0" sz="1100" u="none" cap="none" strike="noStrike">
              <a:solidFill>
                <a:schemeClr val="accent6"/>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4"/>
          <p:cNvSpPr txBox="1"/>
          <p:nvPr>
            <p:ph type="title"/>
          </p:nvPr>
        </p:nvSpPr>
        <p:spPr>
          <a:xfrm>
            <a:off x="713225" y="227765"/>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latin typeface="Arial"/>
                <a:ea typeface="Arial"/>
                <a:cs typeface="Arial"/>
                <a:sym typeface="Arial"/>
              </a:rPr>
              <a:t>Table of contents</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74" name="Google Shape;74;p4"/>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75" name="Google Shape;75;p4"/>
          <p:cNvGrpSpPr/>
          <p:nvPr/>
        </p:nvGrpSpPr>
        <p:grpSpPr>
          <a:xfrm>
            <a:off x="-2547119" y="377342"/>
            <a:ext cx="10119235" cy="4851272"/>
            <a:chOff x="-4071119" y="-624865"/>
            <a:chExt cx="10119235" cy="4851272"/>
          </a:xfrm>
        </p:grpSpPr>
        <p:sp>
          <p:nvSpPr>
            <p:cNvPr id="76" name="Google Shape;76;p4"/>
            <p:cNvSpPr/>
            <p:nvPr/>
          </p:nvSpPr>
          <p:spPr>
            <a:xfrm>
              <a:off x="-4071119"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p:nvPr/>
          </p:nvSpPr>
          <p:spPr>
            <a:xfrm>
              <a:off x="501712" y="360154"/>
              <a:ext cx="5546404" cy="720308"/>
            </a:xfrm>
            <a:prstGeom prst="rect">
              <a:avLst/>
            </a:prstGeom>
            <a:solidFill>
              <a:srgbClr val="427EE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
            <p:cNvSpPr txBox="1"/>
            <p:nvPr/>
          </p:nvSpPr>
          <p:spPr>
            <a:xfrm>
              <a:off x="501712" y="360154"/>
              <a:ext cx="5546404" cy="720308"/>
            </a:xfrm>
            <a:prstGeom prst="rect">
              <a:avLst/>
            </a:prstGeom>
            <a:noFill/>
            <a:ln>
              <a:noFill/>
            </a:ln>
          </p:spPr>
          <p:txBody>
            <a:bodyPr anchorCtr="0" anchor="ctr" bIns="68575" lIns="571725" spcFirstLastPara="1" rIns="68575" wrap="square" tIns="68575">
              <a:noAutofit/>
            </a:bodyPr>
            <a:lstStyle/>
            <a:p>
              <a:pPr indent="0" lvl="0" marL="0" marR="0" rtl="0" algn="l">
                <a:lnSpc>
                  <a:spcPct val="90000"/>
                </a:lnSpc>
                <a:spcBef>
                  <a:spcPts val="0"/>
                </a:spcBef>
                <a:spcAft>
                  <a:spcPts val="0"/>
                </a:spcAft>
                <a:buClr>
                  <a:srgbClr val="000000"/>
                </a:buClr>
                <a:buSzPts val="2700"/>
                <a:buFont typeface="Arial"/>
                <a:buNone/>
              </a:pPr>
              <a:r>
                <a:rPr b="0" i="0" lang="en-US" sz="2700" u="none" cap="none" strike="noStrike">
                  <a:solidFill>
                    <a:schemeClr val="lt1"/>
                  </a:solidFill>
                  <a:latin typeface="Arial"/>
                  <a:ea typeface="Arial"/>
                  <a:cs typeface="Arial"/>
                  <a:sym typeface="Arial"/>
                </a:rPr>
                <a:t>Chapter 1: </a:t>
              </a:r>
              <a:r>
                <a:rPr b="0" i="1" lang="en-US" sz="2700" u="none" cap="none" strike="noStrike">
                  <a:solidFill>
                    <a:schemeClr val="lt1"/>
                  </a:solidFill>
                  <a:latin typeface="Arial"/>
                  <a:ea typeface="Arial"/>
                  <a:cs typeface="Arial"/>
                  <a:sym typeface="Arial"/>
                </a:rPr>
                <a:t>Project background</a:t>
              </a:r>
              <a:endParaRPr/>
            </a:p>
          </p:txBody>
        </p:sp>
        <p:sp>
          <p:nvSpPr>
            <p:cNvPr id="79" name="Google Shape;79;p4"/>
            <p:cNvSpPr/>
            <p:nvPr/>
          </p:nvSpPr>
          <p:spPr>
            <a:xfrm>
              <a:off x="51520" y="270115"/>
              <a:ext cx="900385" cy="900385"/>
            </a:xfrm>
            <a:prstGeom prst="ellipse">
              <a:avLst/>
            </a:prstGeom>
            <a:solidFill>
              <a:schemeClr val="lt1"/>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p:nvPr/>
          </p:nvSpPr>
          <p:spPr>
            <a:xfrm>
              <a:off x="763544" y="1440616"/>
              <a:ext cx="5284572" cy="720308"/>
            </a:xfrm>
            <a:prstGeom prst="rect">
              <a:avLst/>
            </a:prstGeom>
            <a:solidFill>
              <a:srgbClr val="5087E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txBox="1"/>
            <p:nvPr/>
          </p:nvSpPr>
          <p:spPr>
            <a:xfrm>
              <a:off x="763544" y="1440616"/>
              <a:ext cx="5284572" cy="720308"/>
            </a:xfrm>
            <a:prstGeom prst="rect">
              <a:avLst/>
            </a:prstGeom>
            <a:noFill/>
            <a:ln>
              <a:noFill/>
            </a:ln>
          </p:spPr>
          <p:txBody>
            <a:bodyPr anchorCtr="0" anchor="ctr" bIns="68575" lIns="571725" spcFirstLastPara="1" rIns="68575" wrap="square" tIns="68575">
              <a:noAutofit/>
            </a:bodyPr>
            <a:lstStyle/>
            <a:p>
              <a:pPr indent="0" lvl="0" marL="0" marR="0" rtl="0" algn="l">
                <a:lnSpc>
                  <a:spcPct val="90000"/>
                </a:lnSpc>
                <a:spcBef>
                  <a:spcPts val="0"/>
                </a:spcBef>
                <a:spcAft>
                  <a:spcPts val="0"/>
                </a:spcAft>
                <a:buClr>
                  <a:srgbClr val="000000"/>
                </a:buClr>
                <a:buSzPts val="2700"/>
                <a:buFont typeface="Arial"/>
                <a:buNone/>
              </a:pPr>
              <a:r>
                <a:rPr b="0" i="0" lang="en-US" sz="2700" u="none" cap="none" strike="noStrike">
                  <a:solidFill>
                    <a:schemeClr val="lt1"/>
                  </a:solidFill>
                  <a:latin typeface="Arial"/>
                  <a:ea typeface="Arial"/>
                  <a:cs typeface="Arial"/>
                  <a:sym typeface="Arial"/>
                </a:rPr>
                <a:t>Chapter 2: </a:t>
              </a:r>
              <a:r>
                <a:rPr b="0" i="1" lang="en-US" sz="2700" u="none" cap="none" strike="noStrike">
                  <a:solidFill>
                    <a:schemeClr val="lt1"/>
                  </a:solidFill>
                  <a:latin typeface="Arial"/>
                  <a:ea typeface="Arial"/>
                  <a:cs typeface="Arial"/>
                  <a:sym typeface="Arial"/>
                </a:rPr>
                <a:t>Project outcomes</a:t>
              </a:r>
              <a:endParaRPr b="0" i="1" sz="2700" u="none" cap="none" strike="noStrike">
                <a:solidFill>
                  <a:schemeClr val="lt1"/>
                </a:solidFill>
                <a:latin typeface="Arial"/>
                <a:ea typeface="Arial"/>
                <a:cs typeface="Arial"/>
                <a:sym typeface="Arial"/>
              </a:endParaRPr>
            </a:p>
          </p:txBody>
        </p:sp>
        <p:sp>
          <p:nvSpPr>
            <p:cNvPr id="82" name="Google Shape;82;p4"/>
            <p:cNvSpPr/>
            <p:nvPr/>
          </p:nvSpPr>
          <p:spPr>
            <a:xfrm>
              <a:off x="313352" y="1350578"/>
              <a:ext cx="900385" cy="900385"/>
            </a:xfrm>
            <a:prstGeom prst="ellipse">
              <a:avLst/>
            </a:prstGeom>
            <a:solidFill>
              <a:schemeClr val="lt1"/>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
            <p:cNvSpPr/>
            <p:nvPr/>
          </p:nvSpPr>
          <p:spPr>
            <a:xfrm>
              <a:off x="501712" y="2521079"/>
              <a:ext cx="5546404" cy="720308"/>
            </a:xfrm>
            <a:prstGeom prst="rect">
              <a:avLst/>
            </a:prstGeom>
            <a:solidFill>
              <a:srgbClr val="5E8F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
            <p:cNvSpPr txBox="1"/>
            <p:nvPr/>
          </p:nvSpPr>
          <p:spPr>
            <a:xfrm>
              <a:off x="501712" y="2521079"/>
              <a:ext cx="5546404" cy="720308"/>
            </a:xfrm>
            <a:prstGeom prst="rect">
              <a:avLst/>
            </a:prstGeom>
            <a:noFill/>
            <a:ln>
              <a:noFill/>
            </a:ln>
          </p:spPr>
          <p:txBody>
            <a:bodyPr anchorCtr="0" anchor="ctr" bIns="68575" lIns="571725" spcFirstLastPara="1" rIns="68575" wrap="square" tIns="68575">
              <a:noAutofit/>
            </a:bodyPr>
            <a:lstStyle/>
            <a:p>
              <a:pPr indent="0" lvl="0" marL="0" marR="0" rtl="0" algn="l">
                <a:lnSpc>
                  <a:spcPct val="90000"/>
                </a:lnSpc>
                <a:spcBef>
                  <a:spcPts val="0"/>
                </a:spcBef>
                <a:spcAft>
                  <a:spcPts val="0"/>
                </a:spcAft>
                <a:buClr>
                  <a:srgbClr val="000000"/>
                </a:buClr>
                <a:buSzPts val="2700"/>
                <a:buFont typeface="Arial"/>
                <a:buNone/>
              </a:pPr>
              <a:r>
                <a:rPr b="0" i="0" lang="en-US" sz="2700" u="none" cap="none" strike="noStrike">
                  <a:solidFill>
                    <a:schemeClr val="lt1"/>
                  </a:solidFill>
                  <a:latin typeface="Arial"/>
                  <a:ea typeface="Arial"/>
                  <a:cs typeface="Arial"/>
                  <a:sym typeface="Arial"/>
                </a:rPr>
                <a:t>Chapter 3: </a:t>
              </a:r>
              <a:r>
                <a:rPr b="0" i="1" lang="en-US" sz="2700" u="none" cap="none" strike="noStrike">
                  <a:solidFill>
                    <a:schemeClr val="lt1"/>
                  </a:solidFill>
                  <a:latin typeface="Arial"/>
                  <a:ea typeface="Arial"/>
                  <a:cs typeface="Arial"/>
                  <a:sym typeface="Arial"/>
                </a:rPr>
                <a:t>Main results</a:t>
              </a:r>
              <a:endParaRPr b="0" i="0" sz="2700" u="none" cap="none" strike="noStrike">
                <a:solidFill>
                  <a:schemeClr val="lt1"/>
                </a:solidFill>
                <a:latin typeface="Arial"/>
                <a:ea typeface="Arial"/>
                <a:cs typeface="Arial"/>
                <a:sym typeface="Arial"/>
              </a:endParaRPr>
            </a:p>
          </p:txBody>
        </p:sp>
        <p:sp>
          <p:nvSpPr>
            <p:cNvPr id="85" name="Google Shape;85;p4"/>
            <p:cNvSpPr/>
            <p:nvPr/>
          </p:nvSpPr>
          <p:spPr>
            <a:xfrm>
              <a:off x="51520" y="2431040"/>
              <a:ext cx="900385" cy="900385"/>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21a482fdae0_0_0"/>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Montserrat"/>
              <a:buNone/>
            </a:pPr>
            <a:r>
              <a:rPr lang="en-US" sz="3000">
                <a:latin typeface="Arial"/>
                <a:ea typeface="Arial"/>
                <a:cs typeface="Arial"/>
                <a:sym typeface="Arial"/>
              </a:rPr>
              <a:t>Additional resources</a:t>
            </a:r>
            <a:endParaRPr/>
          </a:p>
        </p:txBody>
      </p:sp>
      <p:sp>
        <p:nvSpPr>
          <p:cNvPr id="331" name="Google Shape;331;g21a482fdae0_0_0"/>
          <p:cNvSpPr txBox="1"/>
          <p:nvPr>
            <p:ph idx="1" type="subTitle"/>
          </p:nvPr>
        </p:nvSpPr>
        <p:spPr>
          <a:xfrm>
            <a:off x="717799" y="1255775"/>
            <a:ext cx="7133323" cy="339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400">
                <a:solidFill>
                  <a:schemeClr val="accent6"/>
                </a:solidFill>
                <a:latin typeface="Arial"/>
                <a:ea typeface="Arial"/>
                <a:cs typeface="Arial"/>
                <a:sym typeface="Arial"/>
              </a:rPr>
              <a:t>Books and papers:</a:t>
            </a:r>
            <a:endParaRPr/>
          </a:p>
          <a:p>
            <a:pPr indent="-171450" lvl="0" marL="171450" rtl="0" algn="l">
              <a:lnSpc>
                <a:spcPct val="100000"/>
              </a:lnSpc>
              <a:spcBef>
                <a:spcPts val="0"/>
              </a:spcBef>
              <a:spcAft>
                <a:spcPts val="0"/>
              </a:spcAft>
              <a:buSzPts val="1400"/>
              <a:buFont typeface="Arial"/>
              <a:buChar char="•"/>
            </a:pPr>
            <a:r>
              <a:rPr lang="en-US" sz="1400" u="sng">
                <a:solidFill>
                  <a:schemeClr val="hlink"/>
                </a:solidFill>
                <a:latin typeface="Arial"/>
                <a:ea typeface="Arial"/>
                <a:cs typeface="Arial"/>
                <a:sym typeface="Arial"/>
                <a:hlinkClick r:id="rId3"/>
              </a:rPr>
              <a:t>Handbook of Genetic Counseling</a:t>
            </a:r>
            <a:endParaRPr sz="1400" u="sng">
              <a:solidFill>
                <a:schemeClr val="hlink"/>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400" u="sng">
              <a:solidFill>
                <a:schemeClr val="hlink"/>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sz="1400" u="sng">
                <a:solidFill>
                  <a:schemeClr val="hlink"/>
                </a:solidFill>
                <a:latin typeface="Arial"/>
                <a:ea typeface="Arial"/>
                <a:cs typeface="Arial"/>
                <a:sym typeface="Arial"/>
                <a:hlinkClick r:id="rId4"/>
              </a:rPr>
              <a:t>Paper</a:t>
            </a:r>
            <a:r>
              <a:rPr lang="en-US" sz="1400">
                <a:latin typeface="Arial"/>
                <a:ea typeface="Arial"/>
                <a:cs typeface="Arial"/>
                <a:sym typeface="Arial"/>
              </a:rPr>
              <a:t>: </a:t>
            </a:r>
            <a:r>
              <a:rPr lang="en-US" sz="1400">
                <a:solidFill>
                  <a:schemeClr val="accent6"/>
                </a:solidFill>
                <a:latin typeface="Arial"/>
                <a:ea typeface="Arial"/>
                <a:cs typeface="Arial"/>
                <a:sym typeface="Arial"/>
              </a:rPr>
              <a:t>Goldman J. S. (2020). Predictive Genetic Counseling for Neurodegenerative Diseases: Past, Present, and Future. </a:t>
            </a:r>
            <a:r>
              <a:rPr i="1" lang="en-US" sz="1400">
                <a:solidFill>
                  <a:schemeClr val="accent6"/>
                </a:solidFill>
                <a:latin typeface="Arial"/>
                <a:ea typeface="Arial"/>
                <a:cs typeface="Arial"/>
                <a:sym typeface="Arial"/>
              </a:rPr>
              <a:t>Cold Spring Harbor perspectives in medicine, 10</a:t>
            </a:r>
            <a:r>
              <a:rPr lang="en-US" sz="1400">
                <a:solidFill>
                  <a:schemeClr val="accent6"/>
                </a:solidFill>
                <a:latin typeface="Arial"/>
                <a:ea typeface="Arial"/>
                <a:cs typeface="Arial"/>
                <a:sym typeface="Arial"/>
              </a:rPr>
              <a:t>(7), a036525. </a:t>
            </a:r>
            <a:r>
              <a:rPr lang="en-US" sz="1400" u="sng">
                <a:solidFill>
                  <a:schemeClr val="hlink"/>
                </a:solidFill>
                <a:latin typeface="Arial"/>
                <a:ea typeface="Arial"/>
                <a:cs typeface="Arial"/>
                <a:sym typeface="Arial"/>
                <a:hlinkClick r:id="rId5"/>
              </a:rPr>
              <a:t>https://doi.org/10.1101/cshperspect.a036525</a:t>
            </a:r>
            <a:endParaRPr sz="1400" u="sng">
              <a:solidFill>
                <a:schemeClr val="hlink"/>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400" u="sng">
              <a:solidFill>
                <a:schemeClr val="hlink"/>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sz="1400" u="sng">
                <a:solidFill>
                  <a:schemeClr val="hlink"/>
                </a:solidFill>
                <a:latin typeface="Arial"/>
                <a:ea typeface="Arial"/>
                <a:cs typeface="Arial"/>
                <a:sym typeface="Arial"/>
                <a:hlinkClick r:id="rId6"/>
              </a:rPr>
              <a:t>Paper</a:t>
            </a:r>
            <a:r>
              <a:rPr lang="en-US" sz="1400">
                <a:latin typeface="Arial"/>
                <a:ea typeface="Arial"/>
                <a:cs typeface="Arial"/>
                <a:sym typeface="Arial"/>
              </a:rPr>
              <a:t>: </a:t>
            </a:r>
            <a:r>
              <a:rPr lang="en-US" sz="1400">
                <a:solidFill>
                  <a:schemeClr val="accent6"/>
                </a:solidFill>
                <a:latin typeface="Arial"/>
                <a:ea typeface="Arial"/>
                <a:cs typeface="Arial"/>
                <a:sym typeface="Arial"/>
              </a:rPr>
              <a:t>Yang, M., &amp; Kim, J. W. (2018). Principles of Genetic Counseling in the Era of Next-Generation Sequencing. </a:t>
            </a:r>
            <a:r>
              <a:rPr i="1" lang="en-US" sz="1400">
                <a:solidFill>
                  <a:schemeClr val="accent6"/>
                </a:solidFill>
                <a:latin typeface="Arial"/>
                <a:ea typeface="Arial"/>
                <a:cs typeface="Arial"/>
                <a:sym typeface="Arial"/>
              </a:rPr>
              <a:t>Annals of laboratory medicine, 38</a:t>
            </a:r>
            <a:r>
              <a:rPr lang="en-US" sz="1400">
                <a:solidFill>
                  <a:schemeClr val="accent6"/>
                </a:solidFill>
                <a:latin typeface="Arial"/>
                <a:ea typeface="Arial"/>
                <a:cs typeface="Arial"/>
                <a:sym typeface="Arial"/>
              </a:rPr>
              <a:t>(4), 291–295. </a:t>
            </a:r>
            <a:br>
              <a:rPr lang="en-US" sz="1400">
                <a:solidFill>
                  <a:schemeClr val="accent6"/>
                </a:solidFill>
                <a:latin typeface="Arial"/>
                <a:ea typeface="Arial"/>
                <a:cs typeface="Arial"/>
                <a:sym typeface="Arial"/>
              </a:rPr>
            </a:br>
            <a:r>
              <a:rPr lang="en-US" sz="1400" u="sng">
                <a:solidFill>
                  <a:schemeClr val="hlink"/>
                </a:solidFill>
                <a:latin typeface="Arial"/>
                <a:ea typeface="Arial"/>
                <a:cs typeface="Arial"/>
                <a:sym typeface="Arial"/>
                <a:hlinkClick r:id="rId7"/>
              </a:rPr>
              <a:t>https://doi.org/10.3343/alm.2018.38.4.291</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b="1" sz="1400">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b="1" sz="1400">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rPr b="1" lang="en-US" sz="1400">
                <a:solidFill>
                  <a:schemeClr val="accent6"/>
                </a:solidFill>
                <a:latin typeface="Arial"/>
                <a:ea typeface="Arial"/>
                <a:cs typeface="Arial"/>
                <a:sym typeface="Arial"/>
              </a:rPr>
              <a:t>Websites: </a:t>
            </a:r>
            <a:endParaRPr/>
          </a:p>
          <a:p>
            <a:pPr indent="-171450" lvl="0" marL="171450" rtl="0" algn="l">
              <a:lnSpc>
                <a:spcPct val="100000"/>
              </a:lnSpc>
              <a:spcBef>
                <a:spcPts val="0"/>
              </a:spcBef>
              <a:spcAft>
                <a:spcPts val="0"/>
              </a:spcAft>
              <a:buSzPts val="1400"/>
              <a:buFont typeface="Arial"/>
              <a:buChar char="•"/>
            </a:pPr>
            <a:r>
              <a:rPr lang="en-US" sz="1400">
                <a:solidFill>
                  <a:schemeClr val="accent6"/>
                </a:solidFill>
                <a:latin typeface="Arial"/>
                <a:ea typeface="Arial"/>
                <a:cs typeface="Arial"/>
                <a:sym typeface="Arial"/>
              </a:rPr>
              <a:t>YouTube:</a:t>
            </a:r>
            <a:r>
              <a:rPr lang="en-US" sz="1400">
                <a:latin typeface="Arial"/>
                <a:ea typeface="Arial"/>
                <a:cs typeface="Arial"/>
                <a:sym typeface="Arial"/>
              </a:rPr>
              <a:t> </a:t>
            </a:r>
            <a:r>
              <a:rPr lang="en-US" sz="1400" u="sng">
                <a:solidFill>
                  <a:schemeClr val="hlink"/>
                </a:solidFill>
                <a:latin typeface="Arial"/>
                <a:ea typeface="Arial"/>
                <a:cs typeface="Arial"/>
                <a:sym typeface="Arial"/>
                <a:hlinkClick r:id="rId8"/>
              </a:rPr>
              <a:t>What is genetic counseling? </a:t>
            </a:r>
            <a:endParaRPr sz="1400" u="sng">
              <a:solidFill>
                <a:schemeClr val="hlink"/>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400" u="sng">
              <a:solidFill>
                <a:schemeClr val="hlink"/>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sz="1400" u="sng">
                <a:solidFill>
                  <a:schemeClr val="hlink"/>
                </a:solidFill>
                <a:latin typeface="Arial"/>
                <a:ea typeface="Arial"/>
                <a:cs typeface="Arial"/>
                <a:sym typeface="Arial"/>
                <a:hlinkClick r:id="rId9"/>
              </a:rPr>
              <a:t>The European Society of Human Genetics</a:t>
            </a:r>
            <a:endParaRPr sz="1400" u="sng">
              <a:solidFill>
                <a:schemeClr val="hlink"/>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254000" lvl="0" marL="342900" rtl="0" algn="l">
              <a:lnSpc>
                <a:spcPct val="100000"/>
              </a:lnSpc>
              <a:spcBef>
                <a:spcPts val="0"/>
              </a:spcBef>
              <a:spcAft>
                <a:spcPts val="0"/>
              </a:spcAft>
              <a:buSzPts val="1400"/>
              <a:buNone/>
            </a:pPr>
            <a:r>
              <a:t/>
            </a:r>
            <a:endParaRPr>
              <a:latin typeface="Arial"/>
              <a:ea typeface="Arial"/>
              <a:cs typeface="Arial"/>
              <a:sym typeface="Arial"/>
            </a:endParaRPr>
          </a:p>
        </p:txBody>
      </p:sp>
      <p:pic>
        <p:nvPicPr>
          <p:cNvPr descr="Εικόνα που περιέχει λογότυπο&#10;&#10;Περιγραφή που δημιουργήθηκε αυτόματα" id="332" name="Google Shape;332;g21a482fdae0_0_0"/>
          <p:cNvPicPr preferRelativeResize="0"/>
          <p:nvPr/>
        </p:nvPicPr>
        <p:blipFill rotWithShape="1">
          <a:blip r:embed="rId10">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7"/>
          <p:cNvSpPr txBox="1"/>
          <p:nvPr>
            <p:ph type="title"/>
          </p:nvPr>
        </p:nvSpPr>
        <p:spPr>
          <a:xfrm>
            <a:off x="723425" y="485850"/>
            <a:ext cx="5554800" cy="1338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5500">
                <a:latin typeface="Arial"/>
                <a:ea typeface="Arial"/>
                <a:cs typeface="Arial"/>
                <a:sym typeface="Arial"/>
              </a:rPr>
              <a:t>Thank you</a:t>
            </a:r>
            <a:endParaRPr sz="5500">
              <a:latin typeface="Arial"/>
              <a:ea typeface="Arial"/>
              <a:cs typeface="Arial"/>
              <a:sym typeface="Arial"/>
            </a:endParaRPr>
          </a:p>
        </p:txBody>
      </p:sp>
      <p:sp>
        <p:nvSpPr>
          <p:cNvPr id="338" name="Google Shape;338;p7"/>
          <p:cNvSpPr txBox="1"/>
          <p:nvPr/>
        </p:nvSpPr>
        <p:spPr>
          <a:xfrm>
            <a:off x="855838" y="1916154"/>
            <a:ext cx="3841200" cy="1296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Arial"/>
                <a:ea typeface="Arial"/>
                <a:cs typeface="Arial"/>
                <a:sym typeface="Arial"/>
              </a:rPr>
              <a:t>Visit our website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sng" cap="none" strike="noStrike">
              <a:solidFill>
                <a:schemeClr val="accent2"/>
              </a:solidFill>
              <a:latin typeface="Arial"/>
              <a:ea typeface="Arial"/>
              <a:cs typeface="Arial"/>
              <a:sym typeface="Arial"/>
              <a:hlinkClick r:id="rId3">
                <a:extLst>
                  <a:ext uri="{A12FA001-AC4F-418D-AE19-62706E023703}">
                    <ahyp:hlinkClr val="tx"/>
                  </a:ext>
                </a:extLst>
              </a:hlinkClick>
            </a:endParaRPr>
          </a:p>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accent2"/>
                </a:solidFill>
                <a:latin typeface="Arial"/>
                <a:ea typeface="Arial"/>
                <a:cs typeface="Arial"/>
                <a:sym typeface="Arial"/>
                <a:hlinkClick r:id="rId4">
                  <a:extLst>
                    <a:ext uri="{A12FA001-AC4F-418D-AE19-62706E023703}">
                      <ahyp:hlinkClr val="tx"/>
                    </a:ext>
                  </a:extLst>
                </a:hlinkClick>
              </a:rPr>
              <a:t>http://www.genecounsel.eu/</a:t>
            </a:r>
            <a:endParaRPr b="0" i="0" sz="1400" u="none" cap="none" strike="noStrike">
              <a:solidFill>
                <a:schemeClr val="accent2"/>
              </a:solidFill>
              <a:latin typeface="Arial"/>
              <a:ea typeface="Arial"/>
              <a:cs typeface="Arial"/>
              <a:sym typeface="Arial"/>
            </a:endParaRPr>
          </a:p>
        </p:txBody>
      </p:sp>
      <p:sp>
        <p:nvSpPr>
          <p:cNvPr id="339" name="Google Shape;339;p7"/>
          <p:cNvSpPr/>
          <p:nvPr/>
        </p:nvSpPr>
        <p:spPr>
          <a:xfrm>
            <a:off x="0" y="4803407"/>
            <a:ext cx="6644081" cy="34009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00"/>
              <a:buFont typeface="Arial"/>
              <a:buNone/>
            </a:pPr>
            <a:r>
              <a:rPr b="0" i="1" lang="en-US" sz="700" u="none" cap="none" strike="noStrike">
                <a:solidFill>
                  <a:srgbClr val="000000"/>
                </a:solidFill>
                <a:latin typeface="Montserrat"/>
                <a:ea typeface="Montserrat"/>
                <a:cs typeface="Montserrat"/>
                <a:sym typeface="Montserrat"/>
              </a:rPr>
              <a:t>This project has been funded with support from the European Commission. This presentation reflects the views only of the author, and the Commission cannot be held responsible for any use which may be made of the information contained therein.</a:t>
            </a:r>
            <a:endParaRPr b="0" i="0" sz="7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nvSpPr>
        <p:spPr>
          <a:xfrm>
            <a:off x="4886650" y="2411275"/>
            <a:ext cx="4356600" cy="95407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Project background</a:t>
            </a:r>
            <a:endParaRPr b="1" i="1" sz="2000" u="none" cap="none" strike="noStrike">
              <a:solidFill>
                <a:schemeClr val="accent1"/>
              </a:solidFill>
              <a:latin typeface="Arial"/>
              <a:ea typeface="Arial"/>
              <a:cs typeface="Arial"/>
              <a:sym typeface="Arial"/>
            </a:endParaRPr>
          </a:p>
        </p:txBody>
      </p:sp>
      <p:pic>
        <p:nvPicPr>
          <p:cNvPr descr="Εικόνα που περιέχει λογότυπο&#10;&#10;Περιγραφή που δημιουργήθηκε αυτόματα" id="91" name="Google Shape;91;p5"/>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92" name="Google Shape;92;p5"/>
          <p:cNvGrpSpPr/>
          <p:nvPr/>
        </p:nvGrpSpPr>
        <p:grpSpPr>
          <a:xfrm>
            <a:off x="-4116988" y="349445"/>
            <a:ext cx="5284855" cy="4851272"/>
            <a:chOff x="-2761403" y="-624865"/>
            <a:chExt cx="5284855" cy="4851272"/>
          </a:xfrm>
        </p:grpSpPr>
        <p:sp>
          <p:nvSpPr>
            <p:cNvPr id="93" name="Google Shape;93;p5"/>
            <p:cNvSpPr/>
            <p:nvPr/>
          </p:nvSpPr>
          <p:spPr>
            <a:xfrm>
              <a:off x="-2761403"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a:off x="1209254" y="341555"/>
              <a:ext cx="45702" cy="720308"/>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5"/>
            <p:cNvSpPr txBox="1"/>
            <p:nvPr/>
          </p:nvSpPr>
          <p:spPr>
            <a:xfrm>
              <a:off x="1209254" y="341555"/>
              <a:ext cx="45702" cy="720308"/>
            </a:xfrm>
            <a:prstGeom prst="rect">
              <a:avLst/>
            </a:prstGeom>
            <a:noFill/>
            <a:ln>
              <a:noFill/>
            </a:ln>
          </p:spPr>
          <p:txBody>
            <a:bodyPr anchorCtr="0" anchor="ctr" bIns="99050" lIns="571725" spcFirstLastPara="1" rIns="99050" wrap="square" tIns="99050">
              <a:noAutofit/>
            </a:bodyPr>
            <a:lstStyle/>
            <a:p>
              <a:pPr indent="0" lvl="0" marL="0" marR="0" rtl="0" algn="l">
                <a:lnSpc>
                  <a:spcPct val="90000"/>
                </a:lnSpc>
                <a:spcBef>
                  <a:spcPts val="0"/>
                </a:spcBef>
                <a:spcAft>
                  <a:spcPts val="0"/>
                </a:spcAft>
                <a:buClr>
                  <a:srgbClr val="000000"/>
                </a:buClr>
                <a:buSzPts val="3900"/>
                <a:buFont typeface="Arial"/>
                <a:buNone/>
              </a:pPr>
              <a:r>
                <a:t/>
              </a:r>
              <a:endParaRPr b="0" i="0" sz="3900" u="none" cap="none" strike="noStrike">
                <a:solidFill>
                  <a:schemeClr val="lt1"/>
                </a:solidFill>
                <a:latin typeface="Arial"/>
                <a:ea typeface="Arial"/>
                <a:cs typeface="Arial"/>
                <a:sym typeface="Arial"/>
              </a:endParaRPr>
            </a:p>
          </p:txBody>
        </p:sp>
        <p:sp>
          <p:nvSpPr>
            <p:cNvPr id="96" name="Google Shape;96;p5"/>
            <p:cNvSpPr/>
            <p:nvPr/>
          </p:nvSpPr>
          <p:spPr>
            <a:xfrm>
              <a:off x="1361235" y="270115"/>
              <a:ext cx="900385" cy="900385"/>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5"/>
            <p:cNvSpPr/>
            <p:nvPr/>
          </p:nvSpPr>
          <p:spPr>
            <a:xfrm flipH="1">
              <a:off x="1196840" y="1524309"/>
              <a:ext cx="45711" cy="720308"/>
            </a:xfrm>
            <a:prstGeom prst="rect">
              <a:avLst/>
            </a:prstGeom>
            <a:solidFill>
              <a:srgbClr val="6A96F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5"/>
            <p:cNvSpPr txBox="1"/>
            <p:nvPr/>
          </p:nvSpPr>
          <p:spPr>
            <a:xfrm>
              <a:off x="1196840" y="1524309"/>
              <a:ext cx="45711" cy="720308"/>
            </a:xfrm>
            <a:prstGeom prst="rect">
              <a:avLst/>
            </a:prstGeom>
            <a:noFill/>
            <a:ln>
              <a:noFill/>
            </a:ln>
          </p:spPr>
          <p:txBody>
            <a:bodyPr anchorCtr="0" anchor="ctr" bIns="99050" lIns="571725" spcFirstLastPara="1" rIns="99050" wrap="square" tIns="99050">
              <a:noAutofit/>
            </a:bodyPr>
            <a:lstStyle/>
            <a:p>
              <a:pPr indent="0" lvl="0" marL="0" marR="0" rtl="0" algn="l">
                <a:lnSpc>
                  <a:spcPct val="90000"/>
                </a:lnSpc>
                <a:spcBef>
                  <a:spcPts val="0"/>
                </a:spcBef>
                <a:spcAft>
                  <a:spcPts val="0"/>
                </a:spcAft>
                <a:buClr>
                  <a:srgbClr val="000000"/>
                </a:buClr>
                <a:buSzPts val="3900"/>
                <a:buFont typeface="Arial"/>
                <a:buNone/>
              </a:pPr>
              <a:r>
                <a:t/>
              </a:r>
              <a:endParaRPr b="0" i="0" sz="3900" u="none" cap="none" strike="noStrike">
                <a:solidFill>
                  <a:schemeClr val="lt1"/>
                </a:solidFill>
                <a:latin typeface="Arial"/>
                <a:ea typeface="Arial"/>
                <a:cs typeface="Arial"/>
                <a:sym typeface="Arial"/>
              </a:endParaRPr>
            </a:p>
          </p:txBody>
        </p:sp>
        <p:sp>
          <p:nvSpPr>
            <p:cNvPr id="99" name="Google Shape;99;p5"/>
            <p:cNvSpPr/>
            <p:nvPr/>
          </p:nvSpPr>
          <p:spPr>
            <a:xfrm>
              <a:off x="1623067" y="1350578"/>
              <a:ext cx="900385" cy="900385"/>
            </a:xfrm>
            <a:prstGeom prst="ellipse">
              <a:avLst/>
            </a:prstGeom>
            <a:solidFill>
              <a:schemeClr val="lt1"/>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5"/>
            <p:cNvSpPr/>
            <p:nvPr/>
          </p:nvSpPr>
          <p:spPr>
            <a:xfrm>
              <a:off x="676883" y="2554854"/>
              <a:ext cx="51415" cy="720308"/>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5"/>
            <p:cNvSpPr txBox="1"/>
            <p:nvPr/>
          </p:nvSpPr>
          <p:spPr>
            <a:xfrm>
              <a:off x="676883" y="2554854"/>
              <a:ext cx="51415" cy="720308"/>
            </a:xfrm>
            <a:prstGeom prst="rect">
              <a:avLst/>
            </a:prstGeom>
            <a:noFill/>
            <a:ln>
              <a:noFill/>
            </a:ln>
          </p:spPr>
          <p:txBody>
            <a:bodyPr anchorCtr="0" anchor="ctr" bIns="99050" lIns="571725" spcFirstLastPara="1" rIns="99050" wrap="square" tIns="99050">
              <a:noAutofit/>
            </a:bodyPr>
            <a:lstStyle/>
            <a:p>
              <a:pPr indent="0" lvl="0" marL="0" marR="0" rtl="0" algn="l">
                <a:lnSpc>
                  <a:spcPct val="90000"/>
                </a:lnSpc>
                <a:spcBef>
                  <a:spcPts val="0"/>
                </a:spcBef>
                <a:spcAft>
                  <a:spcPts val="0"/>
                </a:spcAft>
                <a:buClr>
                  <a:srgbClr val="000000"/>
                </a:buClr>
                <a:buSzPts val="3900"/>
                <a:buFont typeface="Arial"/>
                <a:buNone/>
              </a:pPr>
              <a:r>
                <a:t/>
              </a:r>
              <a:endParaRPr b="0" i="0" sz="3900" u="none" cap="none" strike="noStrike">
                <a:solidFill>
                  <a:schemeClr val="lt1"/>
                </a:solidFill>
                <a:latin typeface="Arial"/>
                <a:ea typeface="Arial"/>
                <a:cs typeface="Arial"/>
                <a:sym typeface="Arial"/>
              </a:endParaRPr>
            </a:p>
          </p:txBody>
        </p:sp>
        <p:sp>
          <p:nvSpPr>
            <p:cNvPr id="102" name="Google Shape;102;p5"/>
            <p:cNvSpPr/>
            <p:nvPr/>
          </p:nvSpPr>
          <p:spPr>
            <a:xfrm>
              <a:off x="1361235" y="2431040"/>
              <a:ext cx="900385" cy="900385"/>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5"/>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1</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g218be932dcc_0_39"/>
          <p:cNvPicPr preferRelativeResize="0"/>
          <p:nvPr/>
        </p:nvPicPr>
        <p:blipFill rotWithShape="1">
          <a:blip r:embed="rId3">
            <a:alphaModFix/>
          </a:blip>
          <a:srcRect b="0" l="0" r="0" t="0"/>
          <a:stretch/>
        </p:blipFill>
        <p:spPr>
          <a:xfrm>
            <a:off x="0" y="4856327"/>
            <a:ext cx="9144000" cy="306970"/>
          </a:xfrm>
          <a:prstGeom prst="rect">
            <a:avLst/>
          </a:prstGeom>
          <a:noFill/>
          <a:ln>
            <a:noFill/>
          </a:ln>
        </p:spPr>
      </p:pic>
      <p:pic>
        <p:nvPicPr>
          <p:cNvPr id="109" name="Google Shape;109;g218be932dcc_0_39"/>
          <p:cNvPicPr preferRelativeResize="0"/>
          <p:nvPr/>
        </p:nvPicPr>
        <p:blipFill rotWithShape="1">
          <a:blip r:embed="rId4">
            <a:alphaModFix/>
          </a:blip>
          <a:srcRect b="0" l="0" r="0" t="0"/>
          <a:stretch/>
        </p:blipFill>
        <p:spPr>
          <a:xfrm>
            <a:off x="6502850" y="1646953"/>
            <a:ext cx="2457449" cy="2231708"/>
          </a:xfrm>
          <a:prstGeom prst="rect">
            <a:avLst/>
          </a:prstGeom>
          <a:noFill/>
          <a:ln>
            <a:noFill/>
          </a:ln>
          <a:effectLst>
            <a:outerShdw blurRad="557213" rotWithShape="0" algn="bl" dir="12840000" dist="19050">
              <a:srgbClr val="000000">
                <a:alpha val="47843"/>
              </a:srgbClr>
            </a:outerShdw>
          </a:effectLst>
        </p:spPr>
      </p:pic>
      <p:sp>
        <p:nvSpPr>
          <p:cNvPr id="110" name="Google Shape;110;g218be932dcc_0_39"/>
          <p:cNvSpPr txBox="1"/>
          <p:nvPr>
            <p:ph idx="1" type="body"/>
          </p:nvPr>
        </p:nvSpPr>
        <p:spPr>
          <a:xfrm>
            <a:off x="713225" y="1152475"/>
            <a:ext cx="5711798"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400">
                <a:solidFill>
                  <a:schemeClr val="accent6"/>
                </a:solidFill>
                <a:latin typeface="Arial"/>
                <a:ea typeface="Arial"/>
                <a:cs typeface="Arial"/>
                <a:sym typeface="Arial"/>
              </a:rPr>
              <a:t>Over the last 20 years, genetic tests have gained importance in personalized medicine and disease prevention, especially to healthy individuals who have a family history of disease or patients who may have a disease resulting from a genetic mutation.</a:t>
            </a:r>
            <a:endParaRPr>
              <a:solidFill>
                <a:schemeClr val="accent6"/>
              </a:solidFill>
            </a:endParaRPr>
          </a:p>
          <a:p>
            <a:pPr indent="-196850" lvl="0" marL="285750" rtl="0" algn="l">
              <a:lnSpc>
                <a:spcPct val="100000"/>
              </a:lnSpc>
              <a:spcBef>
                <a:spcPts val="0"/>
              </a:spcBef>
              <a:spcAft>
                <a:spcPts val="0"/>
              </a:spcAft>
              <a:buSzPts val="1400"/>
              <a:buNone/>
            </a:pPr>
            <a:r>
              <a:t/>
            </a:r>
            <a:endParaRPr sz="1400">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400">
                <a:solidFill>
                  <a:schemeClr val="accent6"/>
                </a:solidFill>
                <a:latin typeface="Arial"/>
                <a:ea typeface="Arial"/>
                <a:cs typeface="Arial"/>
                <a:sym typeface="Arial"/>
              </a:rPr>
              <a:t>At risk relatives of the 30 million Europeans affected by genetic conditions may be neither recognized nor managed appropriately due to the lack of knowledge about genetics and the few trained health care professionals (HCPs). </a:t>
            </a:r>
            <a:endParaRPr>
              <a:solidFill>
                <a:schemeClr val="accent6"/>
              </a:solidFill>
            </a:endParaRPr>
          </a:p>
          <a:p>
            <a:pPr indent="-196850" lvl="0" marL="285750" rtl="0" algn="l">
              <a:lnSpc>
                <a:spcPct val="100000"/>
              </a:lnSpc>
              <a:spcBef>
                <a:spcPts val="0"/>
              </a:spcBef>
              <a:spcAft>
                <a:spcPts val="0"/>
              </a:spcAft>
              <a:buSzPts val="1400"/>
              <a:buNone/>
            </a:pPr>
            <a:r>
              <a:t/>
            </a:r>
            <a:endParaRPr sz="1400">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400">
                <a:solidFill>
                  <a:schemeClr val="accent6"/>
                </a:solidFill>
                <a:latin typeface="Arial"/>
                <a:ea typeface="Arial"/>
                <a:cs typeface="Arial"/>
                <a:sym typeface="Arial"/>
              </a:rPr>
              <a:t>This contravenes the EU’s aim and European Society of Human Genetics’s goals to create safe, efficient, patient-centered and sustainable health-care systems.</a:t>
            </a:r>
            <a:endParaRPr sz="1400">
              <a:solidFill>
                <a:schemeClr val="accent6"/>
              </a:solidFill>
              <a:latin typeface="Arial"/>
              <a:ea typeface="Arial"/>
              <a:cs typeface="Arial"/>
              <a:sym typeface="Arial"/>
            </a:endParaRPr>
          </a:p>
        </p:txBody>
      </p:sp>
      <p:sp>
        <p:nvSpPr>
          <p:cNvPr id="111" name="Google Shape;111;g218be932dcc_0_39"/>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3000">
                <a:latin typeface="Arial"/>
                <a:ea typeface="Arial"/>
                <a:cs typeface="Arial"/>
                <a:sym typeface="Arial"/>
              </a:rPr>
              <a:t>Project Background</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112" name="Google Shape;112;g218be932dcc_0_39"/>
          <p:cNvPicPr preferRelativeResize="0"/>
          <p:nvPr/>
        </p:nvPicPr>
        <p:blipFill rotWithShape="1">
          <a:blip r:embed="rId5">
            <a:alphaModFix/>
          </a:blip>
          <a:srcRect b="0" l="0" r="0" t="0"/>
          <a:stretch/>
        </p:blipFill>
        <p:spPr>
          <a:xfrm>
            <a:off x="6475413" y="4430535"/>
            <a:ext cx="2601408" cy="649180"/>
          </a:xfrm>
          <a:prstGeom prst="rect">
            <a:avLst/>
          </a:prstGeom>
          <a:noFill/>
          <a:ln>
            <a:noFill/>
          </a:ln>
        </p:spPr>
      </p:pic>
      <p:sp>
        <p:nvSpPr>
          <p:cNvPr id="113" name="Google Shape;113;g218be932dcc_0_39"/>
          <p:cNvSpPr txBox="1"/>
          <p:nvPr/>
        </p:nvSpPr>
        <p:spPr>
          <a:xfrm>
            <a:off x="67179" y="4894396"/>
            <a:ext cx="4661646"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Klein., 2020; McAllister et al., 2015; European commission Innovation Union., 2011 </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g218be932dcc_0_63"/>
          <p:cNvPicPr preferRelativeResize="0"/>
          <p:nvPr/>
        </p:nvPicPr>
        <p:blipFill rotWithShape="1">
          <a:blip r:embed="rId3">
            <a:alphaModFix/>
          </a:blip>
          <a:srcRect b="0" l="0" r="0" t="0"/>
          <a:stretch/>
        </p:blipFill>
        <p:spPr>
          <a:xfrm>
            <a:off x="0" y="4856327"/>
            <a:ext cx="9144000" cy="306970"/>
          </a:xfrm>
          <a:prstGeom prst="rect">
            <a:avLst/>
          </a:prstGeom>
          <a:noFill/>
          <a:ln>
            <a:noFill/>
          </a:ln>
        </p:spPr>
      </p:pic>
      <p:pic>
        <p:nvPicPr>
          <p:cNvPr descr="Εικόνα που περιέχει λογότυπο&#10;&#10;Περιγραφή που δημιουργήθηκε αυτόματα" id="119" name="Google Shape;119;g218be932dcc_0_63"/>
          <p:cNvPicPr preferRelativeResize="0"/>
          <p:nvPr/>
        </p:nvPicPr>
        <p:blipFill rotWithShape="1">
          <a:blip r:embed="rId4">
            <a:alphaModFix/>
          </a:blip>
          <a:srcRect b="0" l="0" r="0" t="0"/>
          <a:stretch/>
        </p:blipFill>
        <p:spPr>
          <a:xfrm>
            <a:off x="6475413" y="4430535"/>
            <a:ext cx="2601408" cy="649180"/>
          </a:xfrm>
          <a:prstGeom prst="rect">
            <a:avLst/>
          </a:prstGeom>
          <a:noFill/>
          <a:ln>
            <a:noFill/>
          </a:ln>
        </p:spPr>
      </p:pic>
      <p:pic>
        <p:nvPicPr>
          <p:cNvPr id="120" name="Google Shape;120;g218be932dcc_0_63"/>
          <p:cNvPicPr preferRelativeResize="0"/>
          <p:nvPr/>
        </p:nvPicPr>
        <p:blipFill rotWithShape="1">
          <a:blip r:embed="rId5">
            <a:alphaModFix/>
          </a:blip>
          <a:srcRect b="0" l="0" r="0" t="0"/>
          <a:stretch/>
        </p:blipFill>
        <p:spPr>
          <a:xfrm>
            <a:off x="7886271" y="75123"/>
            <a:ext cx="1190550" cy="1190550"/>
          </a:xfrm>
          <a:prstGeom prst="rect">
            <a:avLst/>
          </a:prstGeom>
          <a:noFill/>
          <a:ln>
            <a:noFill/>
          </a:ln>
        </p:spPr>
      </p:pic>
      <p:sp>
        <p:nvSpPr>
          <p:cNvPr id="121" name="Google Shape;121;g218be932dcc_0_63"/>
          <p:cNvSpPr txBox="1"/>
          <p:nvPr>
            <p:ph idx="1" type="body"/>
          </p:nvPr>
        </p:nvSpPr>
        <p:spPr>
          <a:xfrm>
            <a:off x="323976" y="1152475"/>
            <a:ext cx="7981319"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400">
                <a:solidFill>
                  <a:schemeClr val="accent6"/>
                </a:solidFill>
                <a:latin typeface="Arial"/>
                <a:ea typeface="Arial"/>
                <a:cs typeface="Arial"/>
                <a:sym typeface="Arial"/>
              </a:rPr>
              <a:t>On the other hand, research has demonstrated that genetic testing for Neurodegenerative Disorders (ND) for asymptomatic relatives of people with neurodegenerative disorders (PwND) for specific genes and mutations can be valuable and safe in certain contexts. </a:t>
            </a:r>
            <a:endParaRPr>
              <a:solidFill>
                <a:schemeClr val="accent6"/>
              </a:solidFill>
            </a:endParaRPr>
          </a:p>
          <a:p>
            <a:pPr indent="-196850" lvl="0" marL="285750" rtl="0" algn="l">
              <a:lnSpc>
                <a:spcPct val="100000"/>
              </a:lnSpc>
              <a:spcBef>
                <a:spcPts val="0"/>
              </a:spcBef>
              <a:spcAft>
                <a:spcPts val="0"/>
              </a:spcAft>
              <a:buSzPts val="1400"/>
              <a:buNone/>
            </a:pPr>
            <a:r>
              <a:t/>
            </a:r>
            <a:endParaRPr sz="1400">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400">
                <a:solidFill>
                  <a:schemeClr val="accent6"/>
                </a:solidFill>
                <a:latin typeface="Arial"/>
                <a:ea typeface="Arial"/>
                <a:cs typeface="Arial"/>
                <a:sym typeface="Arial"/>
              </a:rPr>
              <a:t>However, individuals’ understandings about what genetic susceptibility tests can achieve, what they cannot achieve, and the risks they pose should be more realistic after testing than beforehand.</a:t>
            </a:r>
            <a:endParaRPr>
              <a:solidFill>
                <a:schemeClr val="accent6"/>
              </a:solidFill>
            </a:endParaRPr>
          </a:p>
          <a:p>
            <a:pPr indent="-196850" lvl="0" marL="285750" rtl="0" algn="l">
              <a:lnSpc>
                <a:spcPct val="100000"/>
              </a:lnSpc>
              <a:spcBef>
                <a:spcPts val="0"/>
              </a:spcBef>
              <a:spcAft>
                <a:spcPts val="0"/>
              </a:spcAft>
              <a:buSzPts val="1400"/>
              <a:buNone/>
            </a:pPr>
            <a:r>
              <a:t/>
            </a:r>
            <a:endParaRPr sz="1400">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400">
                <a:solidFill>
                  <a:schemeClr val="accent6"/>
                </a:solidFill>
                <a:latin typeface="Arial"/>
                <a:ea typeface="Arial"/>
                <a:cs typeface="Arial"/>
                <a:sym typeface="Arial"/>
              </a:rPr>
              <a:t>A lot of studies have shown that genetic testing increases risks for psychological harm, even among individuals who are at risk or positive for risk genes of ND, may elicit grief, distress, conflict, sadness, relief, guilt, uncertainty and ambivalence and that depends on the way that HCPs disclose the genetic information. </a:t>
            </a:r>
            <a:endParaRPr>
              <a:solidFill>
                <a:schemeClr val="accent6"/>
              </a:solidFill>
            </a:endParaRPr>
          </a:p>
          <a:p>
            <a:pPr indent="-196850" lvl="0" marL="285750" rtl="0" algn="l">
              <a:lnSpc>
                <a:spcPct val="100000"/>
              </a:lnSpc>
              <a:spcBef>
                <a:spcPts val="0"/>
              </a:spcBef>
              <a:spcAft>
                <a:spcPts val="0"/>
              </a:spcAft>
              <a:buSzPts val="1400"/>
              <a:buNone/>
            </a:pPr>
            <a:r>
              <a:t/>
            </a:r>
            <a:endParaRPr sz="1400">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400">
                <a:solidFill>
                  <a:schemeClr val="accent6"/>
                </a:solidFill>
                <a:latin typeface="Arial"/>
                <a:ea typeface="Arial"/>
                <a:cs typeface="Arial"/>
                <a:sym typeface="Arial"/>
              </a:rPr>
              <a:t>Nevertheless, when well informative and supported Genetic Counseling (GC) sessions take place, the genetic information can cause behavioral, day life changes (diet, vitamins/medications, physical activity) and enhance decision making that can work as predictive measures for the diseases.</a:t>
            </a:r>
            <a:endParaRPr sz="1400">
              <a:solidFill>
                <a:schemeClr val="accent6"/>
              </a:solidFill>
              <a:latin typeface="Arial"/>
              <a:ea typeface="Arial"/>
              <a:cs typeface="Arial"/>
              <a:sym typeface="Arial"/>
            </a:endParaRPr>
          </a:p>
        </p:txBody>
      </p:sp>
      <p:sp>
        <p:nvSpPr>
          <p:cNvPr id="122" name="Google Shape;122;g218be932dcc_0_63"/>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3000">
                <a:latin typeface="Arial"/>
                <a:ea typeface="Arial"/>
                <a:cs typeface="Arial"/>
                <a:sym typeface="Arial"/>
              </a:rPr>
              <a:t>Project Background</a:t>
            </a:r>
            <a:endParaRPr sz="3000">
              <a:latin typeface="Arial"/>
              <a:ea typeface="Arial"/>
              <a:cs typeface="Arial"/>
              <a:sym typeface="Arial"/>
            </a:endParaRPr>
          </a:p>
        </p:txBody>
      </p:sp>
      <p:sp>
        <p:nvSpPr>
          <p:cNvPr id="123" name="Google Shape;123;g218be932dcc_0_63"/>
          <p:cNvSpPr txBox="1"/>
          <p:nvPr/>
        </p:nvSpPr>
        <p:spPr>
          <a:xfrm>
            <a:off x="67179" y="4894396"/>
            <a:ext cx="4661646"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Christensen et al., 2018; Rostamzadeh et al., 2019  </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g218be932dcc_0_71"/>
          <p:cNvPicPr preferRelativeResize="0"/>
          <p:nvPr/>
        </p:nvPicPr>
        <p:blipFill rotWithShape="1">
          <a:blip r:embed="rId3">
            <a:alphaModFix/>
          </a:blip>
          <a:srcRect b="0" l="0" r="0" t="0"/>
          <a:stretch/>
        </p:blipFill>
        <p:spPr>
          <a:xfrm>
            <a:off x="0" y="4856327"/>
            <a:ext cx="9144000" cy="306970"/>
          </a:xfrm>
          <a:prstGeom prst="rect">
            <a:avLst/>
          </a:prstGeom>
          <a:noFill/>
          <a:ln>
            <a:noFill/>
          </a:ln>
        </p:spPr>
      </p:pic>
      <p:pic>
        <p:nvPicPr>
          <p:cNvPr descr="Εικόνα που περιέχει λογότυπο&#10;&#10;Περιγραφή που δημιουργήθηκε αυτόματα" id="129" name="Google Shape;129;g218be932dcc_0_71"/>
          <p:cNvPicPr preferRelativeResize="0"/>
          <p:nvPr/>
        </p:nvPicPr>
        <p:blipFill rotWithShape="1">
          <a:blip r:embed="rId4">
            <a:alphaModFix/>
          </a:blip>
          <a:srcRect b="0" l="0" r="0" t="0"/>
          <a:stretch/>
        </p:blipFill>
        <p:spPr>
          <a:xfrm>
            <a:off x="6475413" y="4430535"/>
            <a:ext cx="2601408" cy="649180"/>
          </a:xfrm>
          <a:prstGeom prst="rect">
            <a:avLst/>
          </a:prstGeom>
          <a:noFill/>
          <a:ln>
            <a:noFill/>
          </a:ln>
        </p:spPr>
      </p:pic>
      <p:sp>
        <p:nvSpPr>
          <p:cNvPr id="130" name="Google Shape;130;g218be932dcc_0_71"/>
          <p:cNvSpPr txBox="1"/>
          <p:nvPr>
            <p:ph idx="1" type="body"/>
          </p:nvPr>
        </p:nvSpPr>
        <p:spPr>
          <a:xfrm>
            <a:off x="626758" y="1152475"/>
            <a:ext cx="7739094"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400">
                <a:solidFill>
                  <a:schemeClr val="accent6"/>
                </a:solidFill>
                <a:latin typeface="Arial"/>
                <a:ea typeface="Arial"/>
                <a:cs typeface="Arial"/>
                <a:sym typeface="Arial"/>
              </a:rPr>
              <a:t>Nowadays, because of the lack of trainings on GC on ND, few HCPs are prepared to address the genetic risks and to manage the psychological impact of the disclosure to relatives. </a:t>
            </a:r>
            <a:endParaRPr>
              <a:solidFill>
                <a:schemeClr val="accent6"/>
              </a:solidFill>
            </a:endParaRPr>
          </a:p>
          <a:p>
            <a:pPr indent="-196850" lvl="0" marL="285750" rtl="0" algn="l">
              <a:lnSpc>
                <a:spcPct val="100000"/>
              </a:lnSpc>
              <a:spcBef>
                <a:spcPts val="0"/>
              </a:spcBef>
              <a:spcAft>
                <a:spcPts val="0"/>
              </a:spcAft>
              <a:buSzPts val="1400"/>
              <a:buNone/>
            </a:pPr>
            <a:r>
              <a:t/>
            </a:r>
            <a:endParaRPr sz="1400">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400">
                <a:solidFill>
                  <a:schemeClr val="accent6"/>
                </a:solidFill>
                <a:latin typeface="Arial"/>
                <a:ea typeface="Arial"/>
                <a:cs typeface="Arial"/>
                <a:sym typeface="Arial"/>
              </a:rPr>
              <a:t>Given the increased incidence of ND, the availability of Direct to Consumer Testing and the development of the precision medicine, an increased demand for high-quality information on ND genetics likely provided in the form of GC by well-trained HCPs, is anticipated.</a:t>
            </a:r>
            <a:endParaRPr>
              <a:solidFill>
                <a:schemeClr val="accent6"/>
              </a:solidFill>
            </a:endParaRPr>
          </a:p>
          <a:p>
            <a:pPr indent="-196850" lvl="0" marL="285750" rtl="0" algn="l">
              <a:lnSpc>
                <a:spcPct val="100000"/>
              </a:lnSpc>
              <a:spcBef>
                <a:spcPts val="0"/>
              </a:spcBef>
              <a:spcAft>
                <a:spcPts val="0"/>
              </a:spcAft>
              <a:buSzPts val="1400"/>
              <a:buNone/>
            </a:pPr>
            <a:r>
              <a:t/>
            </a:r>
            <a:endParaRPr sz="1400">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400">
                <a:solidFill>
                  <a:schemeClr val="accent6"/>
                </a:solidFill>
                <a:latin typeface="Arial"/>
                <a:ea typeface="Arial"/>
                <a:cs typeface="Arial"/>
                <a:sym typeface="Arial"/>
              </a:rPr>
              <a:t>All these global trends and challenges of genetic testing affect Higher Education Institutions (HEI)’s and their departments in the field of health as they aim to equip their students to become societal involved, well-educated HCPs. </a:t>
            </a:r>
            <a:endParaRPr>
              <a:solidFill>
                <a:schemeClr val="accent6"/>
              </a:solidFill>
            </a:endParaRPr>
          </a:p>
          <a:p>
            <a:pPr indent="-196850" lvl="0" marL="285750" rtl="0" algn="l">
              <a:lnSpc>
                <a:spcPct val="100000"/>
              </a:lnSpc>
              <a:spcBef>
                <a:spcPts val="0"/>
              </a:spcBef>
              <a:spcAft>
                <a:spcPts val="0"/>
              </a:spcAft>
              <a:buSzPts val="1400"/>
              <a:buNone/>
            </a:pPr>
            <a:r>
              <a:t/>
            </a:r>
            <a:endParaRPr sz="1400">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400">
                <a:solidFill>
                  <a:schemeClr val="accent6"/>
                </a:solidFill>
                <a:latin typeface="Arial"/>
                <a:ea typeface="Arial"/>
                <a:cs typeface="Arial"/>
                <a:sym typeface="Arial"/>
              </a:rPr>
              <a:t>There is a crucial need to use the existing knowledge and experiences from a variety of disciplines on the field of genetics to build an innovative learning method and course which will include the best practice guidelines on how future HCP need to implement GC, which is the most appropriate method to introduce genetic testing to patients and people at genetic risk. </a:t>
            </a:r>
            <a:endParaRPr sz="1400">
              <a:solidFill>
                <a:schemeClr val="accent6"/>
              </a:solidFill>
              <a:latin typeface="Arial"/>
              <a:ea typeface="Arial"/>
              <a:cs typeface="Arial"/>
              <a:sym typeface="Arial"/>
            </a:endParaRPr>
          </a:p>
        </p:txBody>
      </p:sp>
      <p:sp>
        <p:nvSpPr>
          <p:cNvPr id="131" name="Google Shape;131;g218be932dcc_0_71"/>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3000">
                <a:latin typeface="Arial"/>
                <a:ea typeface="Arial"/>
                <a:cs typeface="Arial"/>
                <a:sym typeface="Arial"/>
              </a:rPr>
              <a:t>Project Background</a:t>
            </a:r>
            <a:endParaRPr sz="3000">
              <a:latin typeface="Arial"/>
              <a:ea typeface="Arial"/>
              <a:cs typeface="Arial"/>
              <a:sym typeface="Arial"/>
            </a:endParaRPr>
          </a:p>
        </p:txBody>
      </p:sp>
      <p:sp>
        <p:nvSpPr>
          <p:cNvPr id="132" name="Google Shape;132;g218be932dcc_0_71"/>
          <p:cNvSpPr txBox="1"/>
          <p:nvPr/>
        </p:nvSpPr>
        <p:spPr>
          <a:xfrm>
            <a:off x="67179" y="4894396"/>
            <a:ext cx="4661646"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Manrique de Lara et al., 2018</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g218be932dcc_0_47"/>
          <p:cNvPicPr preferRelativeResize="0"/>
          <p:nvPr/>
        </p:nvPicPr>
        <p:blipFill rotWithShape="1">
          <a:blip r:embed="rId3">
            <a:alphaModFix/>
          </a:blip>
          <a:srcRect b="0" l="0" r="0" t="0"/>
          <a:stretch/>
        </p:blipFill>
        <p:spPr>
          <a:xfrm>
            <a:off x="5987250" y="1076275"/>
            <a:ext cx="2758175" cy="2971438"/>
          </a:xfrm>
          <a:prstGeom prst="rect">
            <a:avLst/>
          </a:prstGeom>
          <a:noFill/>
          <a:ln>
            <a:noFill/>
          </a:ln>
          <a:effectLst>
            <a:outerShdw blurRad="314325" rotWithShape="0" algn="bl" dir="5400000" dist="19050">
              <a:srgbClr val="000000">
                <a:alpha val="49019"/>
              </a:srgbClr>
            </a:outerShdw>
          </a:effectLst>
        </p:spPr>
      </p:pic>
      <p:sp>
        <p:nvSpPr>
          <p:cNvPr id="138" name="Google Shape;138;g218be932dcc_0_47"/>
          <p:cNvSpPr txBox="1"/>
          <p:nvPr>
            <p:ph idx="1" type="body"/>
          </p:nvPr>
        </p:nvSpPr>
        <p:spPr>
          <a:xfrm>
            <a:off x="398575" y="1445341"/>
            <a:ext cx="5075400" cy="2734759"/>
          </a:xfrm>
          <a:prstGeom prst="rect">
            <a:avLst/>
          </a:prstGeom>
          <a:solidFill>
            <a:schemeClr val="lt1"/>
          </a:solidFill>
          <a:ln cap="flat" cmpd="sng" w="2540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SzPts val="1400"/>
              <a:buChar char="●"/>
            </a:pPr>
            <a:r>
              <a:rPr lang="en-US" sz="1400">
                <a:solidFill>
                  <a:schemeClr val="accent6"/>
                </a:solidFill>
                <a:latin typeface="Arial"/>
                <a:ea typeface="Arial"/>
                <a:cs typeface="Arial"/>
                <a:sym typeface="Arial"/>
              </a:rPr>
              <a:t>The main aim and central impact of this project is to support people and society to better understand the aims of genetic testing and the usefulness of genetic counseling by involving students in an innovative learning and teaching setting. </a:t>
            </a:r>
            <a:endParaRPr>
              <a:solidFill>
                <a:schemeClr val="accent6"/>
              </a:solidFill>
            </a:endParaRPr>
          </a:p>
          <a:p>
            <a:pPr indent="-196850" lvl="0" marL="285750" rtl="0" algn="l">
              <a:lnSpc>
                <a:spcPct val="100000"/>
              </a:lnSpc>
              <a:spcBef>
                <a:spcPts val="0"/>
              </a:spcBef>
              <a:spcAft>
                <a:spcPts val="0"/>
              </a:spcAft>
              <a:buSzPts val="1400"/>
              <a:buNone/>
            </a:pPr>
            <a:r>
              <a:t/>
            </a:r>
            <a:endParaRPr sz="1400">
              <a:solidFill>
                <a:schemeClr val="accent6"/>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sz="1400">
                <a:solidFill>
                  <a:schemeClr val="accent6"/>
                </a:solidFill>
                <a:latin typeface="Arial"/>
                <a:ea typeface="Arial"/>
                <a:cs typeface="Arial"/>
                <a:sym typeface="Arial"/>
              </a:rPr>
              <a:t>This project will provide the opportunity to take all the factors of an appropriate training course to society into account by involving the families of PwND in the development of the learning and teaching outcomes consequently improving their visibility and enhancing their level of knowledge.</a:t>
            </a:r>
            <a:endParaRPr sz="1400">
              <a:solidFill>
                <a:schemeClr val="accent6"/>
              </a:solidFill>
              <a:latin typeface="Arial"/>
              <a:ea typeface="Arial"/>
              <a:cs typeface="Arial"/>
              <a:sym typeface="Arial"/>
            </a:endParaRPr>
          </a:p>
        </p:txBody>
      </p:sp>
      <p:sp>
        <p:nvSpPr>
          <p:cNvPr id="139" name="Google Shape;139;g218be932dcc_0_47"/>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3000">
                <a:latin typeface="Arial"/>
                <a:ea typeface="Arial"/>
                <a:cs typeface="Arial"/>
                <a:sym typeface="Arial"/>
              </a:rPr>
              <a:t>Project Background </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140" name="Google Shape;140;g218be932dcc_0_47"/>
          <p:cNvPicPr preferRelativeResize="0"/>
          <p:nvPr/>
        </p:nvPicPr>
        <p:blipFill rotWithShape="1">
          <a:blip r:embed="rId4">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nvSpPr>
        <p:spPr>
          <a:xfrm>
            <a:off x="657225" y="587175"/>
            <a:ext cx="7928700" cy="738900"/>
          </a:xfrm>
          <a:prstGeom prst="rect">
            <a:avLst/>
          </a:prstGeom>
          <a:solidFill>
            <a:schemeClr val="lt1"/>
          </a:solidFill>
          <a:ln cap="flat" cmpd="sng" w="25400">
            <a:solidFill>
              <a:srgbClr val="D7D7D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The consortium consists of 6 partners, covering all the necessary components of the ecosystem and of the innovation chain, to reach the project </a:t>
            </a:r>
            <a:r>
              <a:rPr b="0" i="0" lang="en-US" sz="1400" u="none" cap="none" strike="noStrike">
                <a:solidFill>
                  <a:schemeClr val="dk1"/>
                </a:solidFill>
                <a:latin typeface="Arial"/>
                <a:ea typeface="Arial"/>
                <a:cs typeface="Arial"/>
                <a:sym typeface="Arial"/>
                <a:extLst>
                  <a:ext uri="http://customooxmlschemas.google.com/">
                    <go:slidesCustomData xmlns:go="http://customooxmlschemas.google.com/" textRoundtripDataId="0"/>
                  </a:ext>
                </a:extLst>
              </a:rPr>
              <a:t>objectives.</a:t>
            </a:r>
            <a:r>
              <a:rPr b="0" i="0" lang="en-US" sz="1400" u="none" cap="none" strike="noStrike">
                <a:solidFill>
                  <a:schemeClr val="dk1"/>
                </a:solidFill>
                <a:latin typeface="Arial"/>
                <a:ea typeface="Arial"/>
                <a:cs typeface="Arial"/>
                <a:sym typeface="Arial"/>
              </a:rPr>
              <a:t> </a:t>
            </a:r>
            <a:r>
              <a:rPr b="0" i="0" lang="en-US" sz="1400" u="none" cap="none" strike="noStrike">
                <a:solidFill>
                  <a:srgbClr val="444746"/>
                </a:solidFill>
                <a:highlight>
                  <a:srgbClr val="FFFFFF"/>
                </a:highlight>
                <a:latin typeface="Arial"/>
                <a:ea typeface="Arial"/>
                <a:cs typeface="Arial"/>
                <a:sym typeface="Arial"/>
              </a:rPr>
              <a:t>You can find more information for our team here </a:t>
            </a:r>
            <a:r>
              <a:rPr b="0" i="0" lang="en-US" sz="1400" u="none" cap="none" strike="noStrike">
                <a:solidFill>
                  <a:srgbClr val="0B57D0"/>
                </a:solidFill>
                <a:highlight>
                  <a:srgbClr val="FFFFFF"/>
                </a:highlight>
                <a:uFill>
                  <a:noFill/>
                </a:uFill>
                <a:latin typeface="Arial"/>
                <a:ea typeface="Arial"/>
                <a:cs typeface="Arial"/>
                <a:sym typeface="Arial"/>
                <a:hlinkClick r:id="rId3">
                  <a:extLst>
                    <a:ext uri="{A12FA001-AC4F-418D-AE19-62706E023703}">
                      <ahyp:hlinkClr val="tx"/>
                    </a:ext>
                  </a:extLst>
                </a:hlinkClick>
              </a:rPr>
              <a:t>http://www.genecounsel.eu/index.php/consortium</a:t>
            </a:r>
            <a:endParaRPr b="0" i="0" sz="1400" u="none" cap="none" strike="noStrike">
              <a:solidFill>
                <a:schemeClr val="dk1"/>
              </a:solidFill>
              <a:latin typeface="Arial"/>
              <a:ea typeface="Arial"/>
              <a:cs typeface="Arial"/>
              <a:sym typeface="Arial"/>
            </a:endParaRPr>
          </a:p>
        </p:txBody>
      </p:sp>
      <p:pic>
        <p:nvPicPr>
          <p:cNvPr id="146" name="Google Shape;146;p6"/>
          <p:cNvPicPr preferRelativeResize="0"/>
          <p:nvPr/>
        </p:nvPicPr>
        <p:blipFill rotWithShape="1">
          <a:blip r:embed="rId4">
            <a:alphaModFix/>
          </a:blip>
          <a:srcRect b="0" l="0" r="0" t="0"/>
          <a:stretch/>
        </p:blipFill>
        <p:spPr>
          <a:xfrm>
            <a:off x="657223" y="1599666"/>
            <a:ext cx="2009775" cy="800100"/>
          </a:xfrm>
          <a:prstGeom prst="rect">
            <a:avLst/>
          </a:prstGeom>
          <a:noFill/>
          <a:ln>
            <a:noFill/>
          </a:ln>
        </p:spPr>
      </p:pic>
      <p:pic>
        <p:nvPicPr>
          <p:cNvPr id="147" name="Google Shape;147;p6"/>
          <p:cNvPicPr preferRelativeResize="0"/>
          <p:nvPr/>
        </p:nvPicPr>
        <p:blipFill rotWithShape="1">
          <a:blip r:embed="rId5">
            <a:alphaModFix/>
          </a:blip>
          <a:srcRect b="0" l="0" r="0" t="0"/>
          <a:stretch/>
        </p:blipFill>
        <p:spPr>
          <a:xfrm>
            <a:off x="3299837" y="1572131"/>
            <a:ext cx="1104900" cy="990600"/>
          </a:xfrm>
          <a:prstGeom prst="rect">
            <a:avLst/>
          </a:prstGeom>
          <a:noFill/>
          <a:ln>
            <a:noFill/>
          </a:ln>
        </p:spPr>
      </p:pic>
      <p:pic>
        <p:nvPicPr>
          <p:cNvPr id="148" name="Google Shape;148;p6"/>
          <p:cNvPicPr preferRelativeResize="0"/>
          <p:nvPr/>
        </p:nvPicPr>
        <p:blipFill rotWithShape="1">
          <a:blip r:embed="rId6">
            <a:alphaModFix/>
          </a:blip>
          <a:srcRect b="0" l="0" r="0" t="0"/>
          <a:stretch/>
        </p:blipFill>
        <p:spPr>
          <a:xfrm>
            <a:off x="4895852" y="1594456"/>
            <a:ext cx="3590925" cy="962025"/>
          </a:xfrm>
          <a:prstGeom prst="rect">
            <a:avLst/>
          </a:prstGeom>
          <a:noFill/>
          <a:ln>
            <a:noFill/>
          </a:ln>
        </p:spPr>
      </p:pic>
      <p:pic>
        <p:nvPicPr>
          <p:cNvPr id="149" name="Google Shape;149;p6"/>
          <p:cNvPicPr preferRelativeResize="0"/>
          <p:nvPr/>
        </p:nvPicPr>
        <p:blipFill rotWithShape="1">
          <a:blip r:embed="rId7">
            <a:alphaModFix/>
          </a:blip>
          <a:srcRect b="24349" l="0" r="0" t="21245"/>
          <a:stretch/>
        </p:blipFill>
        <p:spPr>
          <a:xfrm>
            <a:off x="641791" y="3492439"/>
            <a:ext cx="1735840" cy="801844"/>
          </a:xfrm>
          <a:prstGeom prst="rect">
            <a:avLst/>
          </a:prstGeom>
          <a:noFill/>
          <a:ln>
            <a:noFill/>
          </a:ln>
        </p:spPr>
      </p:pic>
      <p:pic>
        <p:nvPicPr>
          <p:cNvPr id="150" name="Google Shape;150;p6"/>
          <p:cNvPicPr preferRelativeResize="0"/>
          <p:nvPr/>
        </p:nvPicPr>
        <p:blipFill rotWithShape="1">
          <a:blip r:embed="rId8">
            <a:alphaModFix/>
          </a:blip>
          <a:srcRect b="0" l="0" r="0" t="0"/>
          <a:stretch/>
        </p:blipFill>
        <p:spPr>
          <a:xfrm>
            <a:off x="3189209" y="3522758"/>
            <a:ext cx="1733550" cy="771525"/>
          </a:xfrm>
          <a:prstGeom prst="rect">
            <a:avLst/>
          </a:prstGeom>
          <a:noFill/>
          <a:ln>
            <a:noFill/>
          </a:ln>
        </p:spPr>
      </p:pic>
      <p:pic>
        <p:nvPicPr>
          <p:cNvPr id="151" name="Google Shape;151;p6"/>
          <p:cNvPicPr preferRelativeResize="0"/>
          <p:nvPr/>
        </p:nvPicPr>
        <p:blipFill rotWithShape="1">
          <a:blip r:embed="rId9">
            <a:alphaModFix/>
          </a:blip>
          <a:srcRect b="0" l="0" r="0" t="0"/>
          <a:stretch/>
        </p:blipFill>
        <p:spPr>
          <a:xfrm>
            <a:off x="6053139" y="3355311"/>
            <a:ext cx="1581150" cy="876300"/>
          </a:xfrm>
          <a:prstGeom prst="rect">
            <a:avLst/>
          </a:prstGeom>
          <a:noFill/>
          <a:ln>
            <a:noFill/>
          </a:ln>
        </p:spPr>
      </p:pic>
      <p:sp>
        <p:nvSpPr>
          <p:cNvPr id="152" name="Google Shape;152;p6"/>
          <p:cNvSpPr txBox="1"/>
          <p:nvPr/>
        </p:nvSpPr>
        <p:spPr>
          <a:xfrm>
            <a:off x="657223" y="2551781"/>
            <a:ext cx="1424940" cy="6001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sng" cap="none" strike="noStrike">
                <a:solidFill>
                  <a:srgbClr val="000000"/>
                </a:solidFill>
                <a:latin typeface="Arial"/>
                <a:ea typeface="Arial"/>
                <a:cs typeface="Arial"/>
                <a:sym typeface="Arial"/>
                <a:hlinkClick r:id="rId10">
                  <a:extLst>
                    <a:ext uri="{A12FA001-AC4F-418D-AE19-62706E023703}">
                      <ahyp:hlinkClr val="tx"/>
                    </a:ext>
                  </a:extLst>
                </a:hlinkClick>
              </a:rPr>
              <a:t>Aristotle University of Thessaloniki</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(Greece)</a:t>
            </a:r>
            <a:endParaRPr b="0" i="0" sz="1400" u="none" cap="none" strike="noStrike">
              <a:solidFill>
                <a:srgbClr val="000000"/>
              </a:solidFill>
              <a:latin typeface="Arial"/>
              <a:ea typeface="Arial"/>
              <a:cs typeface="Arial"/>
              <a:sym typeface="Arial"/>
            </a:endParaRPr>
          </a:p>
        </p:txBody>
      </p:sp>
      <p:cxnSp>
        <p:nvCxnSpPr>
          <p:cNvPr id="153" name="Google Shape;153;p6"/>
          <p:cNvCxnSpPr/>
          <p:nvPr/>
        </p:nvCxnSpPr>
        <p:spPr>
          <a:xfrm>
            <a:off x="356989" y="3332176"/>
            <a:ext cx="8137406" cy="0"/>
          </a:xfrm>
          <a:prstGeom prst="straightConnector1">
            <a:avLst/>
          </a:prstGeom>
          <a:noFill/>
          <a:ln cap="flat" cmpd="sng" w="9525">
            <a:solidFill>
              <a:srgbClr val="D7D7D7"/>
            </a:solidFill>
            <a:prstDash val="solid"/>
            <a:round/>
            <a:headEnd len="sm" w="sm" type="none"/>
            <a:tailEnd len="sm" w="sm" type="none"/>
          </a:ln>
        </p:spPr>
      </p:cxnSp>
      <p:sp>
        <p:nvSpPr>
          <p:cNvPr id="154" name="Google Shape;154;p6"/>
          <p:cNvSpPr txBox="1"/>
          <p:nvPr/>
        </p:nvSpPr>
        <p:spPr>
          <a:xfrm>
            <a:off x="2674997" y="2571750"/>
            <a:ext cx="2354580" cy="6001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sng" cap="none" strike="noStrike">
                <a:solidFill>
                  <a:srgbClr val="000000"/>
                </a:solidFill>
                <a:latin typeface="Arial"/>
                <a:ea typeface="Arial"/>
                <a:cs typeface="Arial"/>
                <a:sym typeface="Arial"/>
                <a:hlinkClick r:id="rId11">
                  <a:extLst>
                    <a:ext uri="{A12FA001-AC4F-418D-AE19-62706E023703}">
                      <ahyp:hlinkClr val="tx"/>
                    </a:ext>
                  </a:extLst>
                </a:hlinkClick>
              </a:rPr>
              <a:t>Panhellenic Institute of Neurodegenerative Diseases</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(Greece)</a:t>
            </a:r>
            <a:endParaRPr b="0" i="0" sz="1100" u="none" cap="none" strike="noStrike">
              <a:solidFill>
                <a:srgbClr val="000000"/>
              </a:solidFill>
              <a:latin typeface="Arial"/>
              <a:ea typeface="Arial"/>
              <a:cs typeface="Arial"/>
              <a:sym typeface="Arial"/>
            </a:endParaRPr>
          </a:p>
        </p:txBody>
      </p:sp>
      <p:sp>
        <p:nvSpPr>
          <p:cNvPr id="155" name="Google Shape;155;p6"/>
          <p:cNvSpPr txBox="1"/>
          <p:nvPr/>
        </p:nvSpPr>
        <p:spPr>
          <a:xfrm>
            <a:off x="4477893" y="2582508"/>
            <a:ext cx="4572000"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sng" cap="none" strike="noStrike">
                <a:solidFill>
                  <a:srgbClr val="000000"/>
                </a:solidFill>
                <a:latin typeface="Arial"/>
                <a:ea typeface="Arial"/>
                <a:cs typeface="Arial"/>
                <a:sym typeface="Arial"/>
                <a:hlinkClick r:id="rId12">
                  <a:extLst>
                    <a:ext uri="{A12FA001-AC4F-418D-AE19-62706E023703}">
                      <ahyp:hlinkClr val="tx"/>
                    </a:ext>
                  </a:extLst>
                </a:hlinkClick>
              </a:rPr>
              <a:t>Ruprecht - Karls - Iniversitaet Heidelberg</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(Germany)</a:t>
            </a:r>
            <a:endParaRPr b="0" i="0" sz="1100" u="none" cap="none" strike="noStrike">
              <a:solidFill>
                <a:srgbClr val="000000"/>
              </a:solidFill>
              <a:latin typeface="Arial"/>
              <a:ea typeface="Arial"/>
              <a:cs typeface="Arial"/>
              <a:sym typeface="Arial"/>
            </a:endParaRPr>
          </a:p>
        </p:txBody>
      </p:sp>
      <p:sp>
        <p:nvSpPr>
          <p:cNvPr id="156" name="Google Shape;156;p6"/>
          <p:cNvSpPr txBox="1"/>
          <p:nvPr/>
        </p:nvSpPr>
        <p:spPr>
          <a:xfrm>
            <a:off x="47146" y="4294283"/>
            <a:ext cx="2925129"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sng" cap="none" strike="noStrike">
                <a:solidFill>
                  <a:srgbClr val="000000"/>
                </a:solidFill>
                <a:latin typeface="Arial"/>
                <a:ea typeface="Arial"/>
                <a:cs typeface="Arial"/>
                <a:sym typeface="Arial"/>
                <a:hlinkClick r:id="rId13">
                  <a:extLst>
                    <a:ext uri="{A12FA001-AC4F-418D-AE19-62706E023703}">
                      <ahyp:hlinkClr val="tx"/>
                    </a:ext>
                  </a:extLst>
                </a:hlinkClick>
              </a:rPr>
              <a:t>Ace Alzheimer Center Barcelona</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(Spain)</a:t>
            </a:r>
            <a:endParaRPr b="0" i="0" sz="1100" u="none" cap="none" strike="noStrike">
              <a:solidFill>
                <a:srgbClr val="000000"/>
              </a:solidFill>
              <a:latin typeface="Arial"/>
              <a:ea typeface="Arial"/>
              <a:cs typeface="Arial"/>
              <a:sym typeface="Arial"/>
            </a:endParaRPr>
          </a:p>
        </p:txBody>
      </p:sp>
      <p:sp>
        <p:nvSpPr>
          <p:cNvPr id="157" name="Google Shape;157;p6"/>
          <p:cNvSpPr txBox="1"/>
          <p:nvPr/>
        </p:nvSpPr>
        <p:spPr>
          <a:xfrm>
            <a:off x="3143250" y="4269826"/>
            <a:ext cx="1825468"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sng" cap="none" strike="noStrike">
                <a:solidFill>
                  <a:srgbClr val="000000"/>
                </a:solidFill>
                <a:latin typeface="Arial"/>
                <a:ea typeface="Arial"/>
                <a:cs typeface="Arial"/>
                <a:sym typeface="Arial"/>
                <a:hlinkClick r:id="rId14">
                  <a:extLst>
                    <a:ext uri="{A12FA001-AC4F-418D-AE19-62706E023703}">
                      <ahyp:hlinkClr val="tx"/>
                    </a:ext>
                  </a:extLst>
                </a:hlinkClick>
              </a:rPr>
              <a:t>Vrije Universiteit Brussel</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(Belgium)</a:t>
            </a:r>
            <a:endParaRPr b="0" i="0" sz="1100" u="none" cap="none" strike="noStrike">
              <a:solidFill>
                <a:srgbClr val="000000"/>
              </a:solidFill>
              <a:latin typeface="Arial"/>
              <a:ea typeface="Arial"/>
              <a:cs typeface="Arial"/>
              <a:sym typeface="Arial"/>
            </a:endParaRPr>
          </a:p>
        </p:txBody>
      </p:sp>
      <p:sp>
        <p:nvSpPr>
          <p:cNvPr id="158" name="Google Shape;158;p6"/>
          <p:cNvSpPr txBox="1"/>
          <p:nvPr/>
        </p:nvSpPr>
        <p:spPr>
          <a:xfrm>
            <a:off x="5833397" y="4294283"/>
            <a:ext cx="2164080"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sng" cap="none" strike="noStrike">
                <a:solidFill>
                  <a:srgbClr val="000000"/>
                </a:solidFill>
                <a:latin typeface="Arial"/>
                <a:ea typeface="Arial"/>
                <a:cs typeface="Arial"/>
                <a:sym typeface="Arial"/>
                <a:hlinkClick r:id="rId15">
                  <a:extLst>
                    <a:ext uri="{A12FA001-AC4F-418D-AE19-62706E023703}">
                      <ahyp:hlinkClr val="tx"/>
                    </a:ext>
                  </a:extLst>
                </a:hlinkClick>
              </a:rPr>
              <a:t>Izmir Ekonomi Universitesi</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(Turkey)</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nagement Consulting Toolkit by Slidesgo">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MyPc</dc:creator>
</cp:coreProperties>
</file>