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32" r:id="rId3"/>
    <p:sldMasterId id="2147483744" r:id="rId4"/>
    <p:sldMasterId id="2147483756" r:id="rId5"/>
    <p:sldMasterId id="2147483768" r:id="rId6"/>
    <p:sldMasterId id="2147483816" r:id="rId7"/>
  </p:sldMasterIdLst>
  <p:notesMasterIdLst>
    <p:notesMasterId r:id="rId85"/>
  </p:notesMasterIdLst>
  <p:sldIdLst>
    <p:sldId id="580" r:id="rId8"/>
    <p:sldId id="581" r:id="rId9"/>
    <p:sldId id="582" r:id="rId10"/>
    <p:sldId id="583" r:id="rId11"/>
    <p:sldId id="584" r:id="rId12"/>
    <p:sldId id="585" r:id="rId13"/>
    <p:sldId id="595" r:id="rId14"/>
    <p:sldId id="579" r:id="rId15"/>
    <p:sldId id="556" r:id="rId16"/>
    <p:sldId id="281" r:id="rId17"/>
    <p:sldId id="280" r:id="rId18"/>
    <p:sldId id="478" r:id="rId19"/>
    <p:sldId id="479" r:id="rId20"/>
    <p:sldId id="480" r:id="rId21"/>
    <p:sldId id="481" r:id="rId22"/>
    <p:sldId id="482" r:id="rId23"/>
    <p:sldId id="483" r:id="rId24"/>
    <p:sldId id="484" r:id="rId25"/>
    <p:sldId id="485" r:id="rId26"/>
    <p:sldId id="486" r:id="rId27"/>
    <p:sldId id="487" r:id="rId28"/>
    <p:sldId id="489" r:id="rId29"/>
    <p:sldId id="445" r:id="rId30"/>
    <p:sldId id="444" r:id="rId31"/>
    <p:sldId id="428" r:id="rId32"/>
    <p:sldId id="471" r:id="rId33"/>
    <p:sldId id="553" r:id="rId34"/>
    <p:sldId id="554" r:id="rId35"/>
    <p:sldId id="446" r:id="rId36"/>
    <p:sldId id="429" r:id="rId37"/>
    <p:sldId id="431" r:id="rId38"/>
    <p:sldId id="555" r:id="rId39"/>
    <p:sldId id="438" r:id="rId40"/>
    <p:sldId id="432" r:id="rId41"/>
    <p:sldId id="447" r:id="rId42"/>
    <p:sldId id="557" r:id="rId43"/>
    <p:sldId id="492" r:id="rId44"/>
    <p:sldId id="435" r:id="rId45"/>
    <p:sldId id="442" r:id="rId46"/>
    <p:sldId id="443" r:id="rId47"/>
    <p:sldId id="448" r:id="rId48"/>
    <p:sldId id="449" r:id="rId49"/>
    <p:sldId id="436" r:id="rId50"/>
    <p:sldId id="437" r:id="rId51"/>
    <p:sldId id="545" r:id="rId52"/>
    <p:sldId id="546" r:id="rId53"/>
    <p:sldId id="493" r:id="rId54"/>
    <p:sldId id="558" r:id="rId55"/>
    <p:sldId id="55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3" r:id="rId70"/>
    <p:sldId id="574" r:id="rId71"/>
    <p:sldId id="576" r:id="rId72"/>
    <p:sldId id="577" r:id="rId73"/>
    <p:sldId id="578" r:id="rId74"/>
    <p:sldId id="586" r:id="rId75"/>
    <p:sldId id="587" r:id="rId76"/>
    <p:sldId id="588" r:id="rId77"/>
    <p:sldId id="589" r:id="rId78"/>
    <p:sldId id="596" r:id="rId79"/>
    <p:sldId id="590" r:id="rId80"/>
    <p:sldId id="591" r:id="rId81"/>
    <p:sldId id="592" r:id="rId82"/>
    <p:sldId id="593" r:id="rId83"/>
    <p:sldId id="594" r:id="rId84"/>
  </p:sldIdLst>
  <p:sldSz cx="10287000" cy="6858000" type="35mm"/>
  <p:notesSz cx="9296400" cy="676116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EB254"/>
    <a:srgbClr val="1C1C1C"/>
    <a:srgbClr val="000066"/>
    <a:srgbClr val="CC6600"/>
    <a:srgbClr val="663300"/>
    <a:srgbClr val="FFFF66"/>
    <a:srgbClr val="CCFF33"/>
    <a:srgbClr val="0033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04" autoAdjust="0"/>
    <p:restoredTop sz="94660"/>
  </p:normalViewPr>
  <p:slideViewPr>
    <p:cSldViewPr>
      <p:cViewPr varScale="1">
        <p:scale>
          <a:sx n="82" d="100"/>
          <a:sy n="82" d="100"/>
        </p:scale>
        <p:origin x="684" y="90"/>
      </p:cViewPr>
      <p:guideLst>
        <p:guide orient="horz" pos="2160"/>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1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tableStyles" Target="tableStyle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029386" cy="338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9635" name="Rectangle 3"/>
          <p:cNvSpPr>
            <a:spLocks noGrp="1" noChangeArrowheads="1"/>
          </p:cNvSpPr>
          <p:nvPr>
            <p:ph type="dt" idx="1"/>
          </p:nvPr>
        </p:nvSpPr>
        <p:spPr bwMode="auto">
          <a:xfrm>
            <a:off x="5264831" y="0"/>
            <a:ext cx="4029386" cy="3382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64516" name="Rectangle 4"/>
          <p:cNvSpPr>
            <a:spLocks noGrp="1" noRot="1" noChangeAspect="1" noChangeArrowheads="1" noTextEdit="1"/>
          </p:cNvSpPr>
          <p:nvPr>
            <p:ph type="sldImg" idx="2"/>
          </p:nvPr>
        </p:nvSpPr>
        <p:spPr bwMode="auto">
          <a:xfrm>
            <a:off x="2746375" y="506413"/>
            <a:ext cx="3803650" cy="253523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929859" y="3212015"/>
            <a:ext cx="7436684" cy="30422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9638" name="Rectangle 6"/>
          <p:cNvSpPr>
            <a:spLocks noGrp="1" noChangeArrowheads="1"/>
          </p:cNvSpPr>
          <p:nvPr>
            <p:ph type="ftr" sz="quarter" idx="4"/>
          </p:nvPr>
        </p:nvSpPr>
        <p:spPr bwMode="auto">
          <a:xfrm>
            <a:off x="0" y="6421720"/>
            <a:ext cx="4029386" cy="3382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9639" name="Rectangle 7"/>
          <p:cNvSpPr>
            <a:spLocks noGrp="1" noChangeArrowheads="1"/>
          </p:cNvSpPr>
          <p:nvPr>
            <p:ph type="sldNum" sz="quarter" idx="5"/>
          </p:nvPr>
        </p:nvSpPr>
        <p:spPr bwMode="auto">
          <a:xfrm>
            <a:off x="5264831" y="6421720"/>
            <a:ext cx="4029386" cy="3382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1E21E1-6B6E-4F6F-8F90-C4726070DBF8}" type="slidenum">
              <a:rPr lang="en-GB"/>
              <a:pPr>
                <a:defRPr/>
              </a:pPr>
              <a:t>‹#›</a:t>
            </a:fld>
            <a:endParaRPr lang="en-GB"/>
          </a:p>
        </p:txBody>
      </p:sp>
    </p:spTree>
    <p:extLst>
      <p:ext uri="{BB962C8B-B14F-4D97-AF65-F5344CB8AC3E}">
        <p14:creationId xmlns:p14="http://schemas.microsoft.com/office/powerpoint/2010/main" val="1828732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xfrm>
            <a:off x="2744788" y="506413"/>
            <a:ext cx="3806825" cy="2536825"/>
          </a:xfrm>
          <a:prstGeom prst="rect">
            <a:avLst/>
          </a:prstGeom>
          <a:noFill/>
          <a:ln>
            <a:solidFill>
              <a:srgbClr val="000000"/>
            </a:solidFill>
            <a:miter lim="800000"/>
            <a:headEnd/>
            <a:tailEnd/>
          </a:ln>
        </p:spPr>
      </p:sp>
      <p:sp>
        <p:nvSpPr>
          <p:cNvPr id="138243"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solidFill>
                <a:srgbClr val="FF0000"/>
              </a:solidFill>
            </a:endParaRPr>
          </a:p>
        </p:txBody>
      </p:sp>
      <p:sp>
        <p:nvSpPr>
          <p:cNvPr id="122884"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68D907B1-DEC7-4145-911A-F319E588ED11}" type="slidenum">
              <a:rPr lang="el-GR" altLang="el-GR" smtClean="0">
                <a:cs typeface="Arial" charset="0"/>
              </a:rPr>
              <a:pPr fontAlgn="base">
                <a:spcBef>
                  <a:spcPct val="0"/>
                </a:spcBef>
                <a:spcAft>
                  <a:spcPct val="0"/>
                </a:spcAft>
                <a:defRPr/>
              </a:pPr>
              <a:t>1</a:t>
            </a:fld>
            <a:endParaRPr lang="el-GR" altLang="el-GR" smtClean="0">
              <a:cs typeface="Arial" charset="0"/>
            </a:endParaRPr>
          </a:p>
        </p:txBody>
      </p:sp>
    </p:spTree>
    <p:extLst>
      <p:ext uri="{BB962C8B-B14F-4D97-AF65-F5344CB8AC3E}">
        <p14:creationId xmlns:p14="http://schemas.microsoft.com/office/powerpoint/2010/main" val="225368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l-GR" smtClean="0"/>
          </a:p>
        </p:txBody>
      </p:sp>
      <p:sp>
        <p:nvSpPr>
          <p:cNvPr id="66564" name="Slide Number Placeholder 3"/>
          <p:cNvSpPr>
            <a:spLocks noGrp="1"/>
          </p:cNvSpPr>
          <p:nvPr>
            <p:ph type="sldNum" sz="quarter" idx="5"/>
          </p:nvPr>
        </p:nvSpPr>
        <p:spPr>
          <a:noFill/>
        </p:spPr>
        <p:txBody>
          <a:bodyPr/>
          <a:lstStyle/>
          <a:p>
            <a:fld id="{22E6BCD6-975E-415C-8071-200277C91C09}" type="slidenum">
              <a:rPr lang="en-GB"/>
              <a:pPr/>
              <a:t>11</a:t>
            </a:fld>
            <a:endParaRPr lang="en-GB"/>
          </a:p>
        </p:txBody>
      </p:sp>
    </p:spTree>
    <p:extLst>
      <p:ext uri="{BB962C8B-B14F-4D97-AF65-F5344CB8AC3E}">
        <p14:creationId xmlns:p14="http://schemas.microsoft.com/office/powerpoint/2010/main" val="259373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l-GR" smtClean="0"/>
          </a:p>
        </p:txBody>
      </p:sp>
      <p:sp>
        <p:nvSpPr>
          <p:cNvPr id="66564" name="Slide Number Placeholder 3"/>
          <p:cNvSpPr>
            <a:spLocks noGrp="1"/>
          </p:cNvSpPr>
          <p:nvPr>
            <p:ph type="sldNum" sz="quarter" idx="5"/>
          </p:nvPr>
        </p:nvSpPr>
        <p:spPr>
          <a:noFill/>
        </p:spPr>
        <p:txBody>
          <a:bodyPr/>
          <a:lstStyle/>
          <a:p>
            <a:fld id="{22E6BCD6-975E-415C-8071-200277C91C09}"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42036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13</a:t>
            </a:fld>
            <a:endParaRPr lang="el-GR"/>
          </a:p>
        </p:txBody>
      </p:sp>
    </p:spTree>
    <p:extLst>
      <p:ext uri="{BB962C8B-B14F-4D97-AF65-F5344CB8AC3E}">
        <p14:creationId xmlns:p14="http://schemas.microsoft.com/office/powerpoint/2010/main" val="2164958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14</a:t>
            </a:fld>
            <a:endParaRPr lang="el-GR"/>
          </a:p>
        </p:txBody>
      </p:sp>
    </p:spTree>
    <p:extLst>
      <p:ext uri="{BB962C8B-B14F-4D97-AF65-F5344CB8AC3E}">
        <p14:creationId xmlns:p14="http://schemas.microsoft.com/office/powerpoint/2010/main" val="347572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15</a:t>
            </a:fld>
            <a:endParaRPr lang="el-GR"/>
          </a:p>
        </p:txBody>
      </p:sp>
    </p:spTree>
    <p:extLst>
      <p:ext uri="{BB962C8B-B14F-4D97-AF65-F5344CB8AC3E}">
        <p14:creationId xmlns:p14="http://schemas.microsoft.com/office/powerpoint/2010/main" val="148262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16</a:t>
            </a:fld>
            <a:endParaRPr lang="el-GR"/>
          </a:p>
        </p:txBody>
      </p:sp>
    </p:spTree>
    <p:extLst>
      <p:ext uri="{BB962C8B-B14F-4D97-AF65-F5344CB8AC3E}">
        <p14:creationId xmlns:p14="http://schemas.microsoft.com/office/powerpoint/2010/main" val="418181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17</a:t>
            </a:fld>
            <a:endParaRPr lang="el-GR"/>
          </a:p>
        </p:txBody>
      </p:sp>
    </p:spTree>
    <p:extLst>
      <p:ext uri="{BB962C8B-B14F-4D97-AF65-F5344CB8AC3E}">
        <p14:creationId xmlns:p14="http://schemas.microsoft.com/office/powerpoint/2010/main" val="94814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18</a:t>
            </a:fld>
            <a:endParaRPr lang="el-GR"/>
          </a:p>
        </p:txBody>
      </p:sp>
    </p:spTree>
    <p:extLst>
      <p:ext uri="{BB962C8B-B14F-4D97-AF65-F5344CB8AC3E}">
        <p14:creationId xmlns:p14="http://schemas.microsoft.com/office/powerpoint/2010/main" val="1890990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19</a:t>
            </a:fld>
            <a:endParaRPr lang="el-GR"/>
          </a:p>
        </p:txBody>
      </p:sp>
    </p:spTree>
    <p:extLst>
      <p:ext uri="{BB962C8B-B14F-4D97-AF65-F5344CB8AC3E}">
        <p14:creationId xmlns:p14="http://schemas.microsoft.com/office/powerpoint/2010/main" val="2150054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101A1EDC-72B3-4950-9C7A-3699D3FB750D}" type="slidenum">
              <a:rPr lang="el-GR" smtClean="0"/>
              <a:pPr/>
              <a:t>20</a:t>
            </a:fld>
            <a:endParaRPr lang="el-GR"/>
          </a:p>
        </p:txBody>
      </p:sp>
    </p:spTree>
    <p:extLst>
      <p:ext uri="{BB962C8B-B14F-4D97-AF65-F5344CB8AC3E}">
        <p14:creationId xmlns:p14="http://schemas.microsoft.com/office/powerpoint/2010/main" val="380646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Θέση εικόνας διαφάνειας 1"/>
          <p:cNvSpPr>
            <a:spLocks noGrp="1" noRot="1" noChangeAspect="1" noTextEdit="1"/>
          </p:cNvSpPr>
          <p:nvPr>
            <p:ph type="sldImg"/>
          </p:nvPr>
        </p:nvSpPr>
        <p:spPr bwMode="auto">
          <a:xfrm>
            <a:off x="2747963" y="508000"/>
            <a:ext cx="3800475" cy="2533650"/>
          </a:xfrm>
          <a:prstGeom prst="rect">
            <a:avLst/>
          </a:prstGeom>
          <a:noFill/>
          <a:ln>
            <a:solidFill>
              <a:srgbClr val="000000"/>
            </a:solidFill>
            <a:miter lim="800000"/>
            <a:headEnd/>
            <a:tailEnd/>
          </a:ln>
        </p:spPr>
      </p:sp>
      <p:sp>
        <p:nvSpPr>
          <p:cNvPr id="139267"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3908"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491478E3-9138-4552-AB5C-178C59160EFD}" type="slidenum">
              <a:rPr lang="el-GR" altLang="el-GR" smtClean="0">
                <a:cs typeface="Arial" charset="0"/>
              </a:rPr>
              <a:pPr fontAlgn="base">
                <a:spcBef>
                  <a:spcPct val="0"/>
                </a:spcBef>
                <a:spcAft>
                  <a:spcPct val="0"/>
                </a:spcAft>
                <a:defRPr/>
              </a:pPr>
              <a:t>2</a:t>
            </a:fld>
            <a:endParaRPr lang="el-GR" altLang="el-GR" smtClean="0">
              <a:cs typeface="Arial" charset="0"/>
            </a:endParaRPr>
          </a:p>
        </p:txBody>
      </p:sp>
    </p:spTree>
    <p:extLst>
      <p:ext uri="{BB962C8B-B14F-4D97-AF65-F5344CB8AC3E}">
        <p14:creationId xmlns:p14="http://schemas.microsoft.com/office/powerpoint/2010/main" val="1245168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101A1EDC-72B3-4950-9C7A-3699D3FB750D}" type="slidenum">
              <a:rPr lang="el-GR" smtClean="0"/>
              <a:pPr/>
              <a:t>21</a:t>
            </a:fld>
            <a:endParaRPr lang="el-GR"/>
          </a:p>
        </p:txBody>
      </p:sp>
    </p:spTree>
    <p:extLst>
      <p:ext uri="{BB962C8B-B14F-4D97-AF65-F5344CB8AC3E}">
        <p14:creationId xmlns:p14="http://schemas.microsoft.com/office/powerpoint/2010/main" val="118937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l-GR" smtClean="0"/>
          </a:p>
        </p:txBody>
      </p:sp>
      <p:sp>
        <p:nvSpPr>
          <p:cNvPr id="66564" name="Slide Number Placeholder 3"/>
          <p:cNvSpPr>
            <a:spLocks noGrp="1"/>
          </p:cNvSpPr>
          <p:nvPr>
            <p:ph type="sldNum" sz="quarter" idx="5"/>
          </p:nvPr>
        </p:nvSpPr>
        <p:spPr>
          <a:noFill/>
        </p:spPr>
        <p:txBody>
          <a:bodyPr/>
          <a:lstStyle/>
          <a:p>
            <a:fld id="{22E6BCD6-975E-415C-8071-200277C91C09}" type="slidenum">
              <a:rPr lang="en-GB"/>
              <a:pPr/>
              <a:t>22</a:t>
            </a:fld>
            <a:endParaRPr lang="en-GB"/>
          </a:p>
        </p:txBody>
      </p:sp>
    </p:spTree>
    <p:extLst>
      <p:ext uri="{BB962C8B-B14F-4D97-AF65-F5344CB8AC3E}">
        <p14:creationId xmlns:p14="http://schemas.microsoft.com/office/powerpoint/2010/main" val="337176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4286083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24</a:t>
            </a:fld>
            <a:endParaRPr lang="en-GB">
              <a:solidFill>
                <a:prstClr val="black"/>
              </a:solidFill>
            </a:endParaRPr>
          </a:p>
        </p:txBody>
      </p:sp>
    </p:spTree>
    <p:extLst>
      <p:ext uri="{BB962C8B-B14F-4D97-AF65-F5344CB8AC3E}">
        <p14:creationId xmlns:p14="http://schemas.microsoft.com/office/powerpoint/2010/main" val="2869725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25</a:t>
            </a:fld>
            <a:endParaRPr lang="en-GB">
              <a:solidFill>
                <a:prstClr val="black"/>
              </a:solidFill>
            </a:endParaRPr>
          </a:p>
        </p:txBody>
      </p:sp>
    </p:spTree>
    <p:extLst>
      <p:ext uri="{BB962C8B-B14F-4D97-AF65-F5344CB8AC3E}">
        <p14:creationId xmlns:p14="http://schemas.microsoft.com/office/powerpoint/2010/main" val="95615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pPr>
                <a:defRPr/>
              </a:pPr>
              <a:t>26</a:t>
            </a:fld>
            <a:endParaRPr lang="en-GB"/>
          </a:p>
        </p:txBody>
      </p:sp>
    </p:spTree>
    <p:extLst>
      <p:ext uri="{BB962C8B-B14F-4D97-AF65-F5344CB8AC3E}">
        <p14:creationId xmlns:p14="http://schemas.microsoft.com/office/powerpoint/2010/main" val="1767498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28</a:t>
            </a:fld>
            <a:endParaRPr lang="en-GB">
              <a:solidFill>
                <a:prstClr val="black"/>
              </a:solidFill>
            </a:endParaRPr>
          </a:p>
        </p:txBody>
      </p:sp>
    </p:spTree>
    <p:extLst>
      <p:ext uri="{BB962C8B-B14F-4D97-AF65-F5344CB8AC3E}">
        <p14:creationId xmlns:p14="http://schemas.microsoft.com/office/powerpoint/2010/main" val="410362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29</a:t>
            </a:fld>
            <a:endParaRPr lang="en-GB">
              <a:solidFill>
                <a:prstClr val="black"/>
              </a:solidFill>
            </a:endParaRPr>
          </a:p>
        </p:txBody>
      </p:sp>
    </p:spTree>
    <p:extLst>
      <p:ext uri="{BB962C8B-B14F-4D97-AF65-F5344CB8AC3E}">
        <p14:creationId xmlns:p14="http://schemas.microsoft.com/office/powerpoint/2010/main" val="4248789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2719712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56973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bwMode="auto">
          <a:xfrm>
            <a:off x="2747963" y="508000"/>
            <a:ext cx="3800475" cy="2533650"/>
          </a:xfrm>
          <a:prstGeom prst="rect">
            <a:avLst/>
          </a:prstGeom>
          <a:noFill/>
          <a:ln>
            <a:solidFill>
              <a:srgbClr val="000000"/>
            </a:solidFill>
            <a:miter lim="800000"/>
            <a:headEnd/>
            <a:tailEnd/>
          </a:ln>
        </p:spPr>
      </p:sp>
      <p:sp>
        <p:nvSpPr>
          <p:cNvPr id="140291"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p>
        </p:txBody>
      </p:sp>
      <p:sp>
        <p:nvSpPr>
          <p:cNvPr id="124932"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B647171A-F9B5-44CE-8214-EA169C6AB008}" type="slidenum">
              <a:rPr lang="el-GR" altLang="el-GR" smtClean="0">
                <a:cs typeface="Arial" charset="0"/>
              </a:rPr>
              <a:pPr fontAlgn="base">
                <a:spcBef>
                  <a:spcPct val="0"/>
                </a:spcBef>
                <a:spcAft>
                  <a:spcPct val="0"/>
                </a:spcAft>
                <a:defRPr/>
              </a:pPr>
              <a:t>3</a:t>
            </a:fld>
            <a:endParaRPr lang="el-GR" altLang="el-GR" smtClean="0">
              <a:cs typeface="Arial" charset="0"/>
            </a:endParaRPr>
          </a:p>
        </p:txBody>
      </p:sp>
    </p:spTree>
    <p:extLst>
      <p:ext uri="{BB962C8B-B14F-4D97-AF65-F5344CB8AC3E}">
        <p14:creationId xmlns:p14="http://schemas.microsoft.com/office/powerpoint/2010/main" val="2827017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pPr>
                <a:defRPr/>
              </a:pPr>
              <a:t>33</a:t>
            </a:fld>
            <a:endParaRPr lang="en-GB"/>
          </a:p>
        </p:txBody>
      </p:sp>
    </p:spTree>
    <p:extLst>
      <p:ext uri="{BB962C8B-B14F-4D97-AF65-F5344CB8AC3E}">
        <p14:creationId xmlns:p14="http://schemas.microsoft.com/office/powerpoint/2010/main" val="2365861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l-GR" smtClean="0"/>
          </a:p>
        </p:txBody>
      </p:sp>
      <p:sp>
        <p:nvSpPr>
          <p:cNvPr id="102404" name="Slide Number Placeholder 3"/>
          <p:cNvSpPr>
            <a:spLocks noGrp="1"/>
          </p:cNvSpPr>
          <p:nvPr>
            <p:ph type="sldNum" sz="quarter" idx="5"/>
          </p:nvPr>
        </p:nvSpPr>
        <p:spPr>
          <a:noFill/>
        </p:spPr>
        <p:txBody>
          <a:bodyPr/>
          <a:lstStyle/>
          <a:p>
            <a:fld id="{9E470A34-E2F4-4F7C-8A38-07D812AFC236}" type="slidenum">
              <a:rPr lang="en-GB">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925579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l-GR" smtClean="0"/>
          </a:p>
        </p:txBody>
      </p:sp>
      <p:sp>
        <p:nvSpPr>
          <p:cNvPr id="102404" name="Slide Number Placeholder 3"/>
          <p:cNvSpPr>
            <a:spLocks noGrp="1"/>
          </p:cNvSpPr>
          <p:nvPr>
            <p:ph type="sldNum" sz="quarter" idx="5"/>
          </p:nvPr>
        </p:nvSpPr>
        <p:spPr>
          <a:noFill/>
        </p:spPr>
        <p:txBody>
          <a:bodyPr/>
          <a:lstStyle/>
          <a:p>
            <a:fld id="{9E470A34-E2F4-4F7C-8A38-07D812AFC236}" type="slidenum">
              <a:rPr lang="en-GB">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771880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36</a:t>
            </a:fld>
            <a:endParaRPr lang="en-GB">
              <a:solidFill>
                <a:prstClr val="black"/>
              </a:solidFill>
            </a:endParaRPr>
          </a:p>
        </p:txBody>
      </p:sp>
    </p:spTree>
    <p:extLst>
      <p:ext uri="{BB962C8B-B14F-4D97-AF65-F5344CB8AC3E}">
        <p14:creationId xmlns:p14="http://schemas.microsoft.com/office/powerpoint/2010/main" val="2007216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38</a:t>
            </a:fld>
            <a:endParaRPr lang="en-GB">
              <a:solidFill>
                <a:prstClr val="black"/>
              </a:solidFill>
            </a:endParaRPr>
          </a:p>
        </p:txBody>
      </p:sp>
    </p:spTree>
    <p:extLst>
      <p:ext uri="{BB962C8B-B14F-4D97-AF65-F5344CB8AC3E}">
        <p14:creationId xmlns:p14="http://schemas.microsoft.com/office/powerpoint/2010/main" val="1730305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l-GR" smtClean="0"/>
          </a:p>
        </p:txBody>
      </p:sp>
      <p:sp>
        <p:nvSpPr>
          <p:cNvPr id="95236" name="Slide Number Placeholder 3"/>
          <p:cNvSpPr>
            <a:spLocks noGrp="1"/>
          </p:cNvSpPr>
          <p:nvPr>
            <p:ph type="sldNum" sz="quarter" idx="5"/>
          </p:nvPr>
        </p:nvSpPr>
        <p:spPr>
          <a:noFill/>
        </p:spPr>
        <p:txBody>
          <a:bodyPr/>
          <a:lstStyle/>
          <a:p>
            <a:fld id="{1678315C-5A44-4987-B7A3-A1A13605F020}" type="slidenum">
              <a:rPr lang="en-GB">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3690260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l-GR" smtClean="0"/>
          </a:p>
        </p:txBody>
      </p:sp>
      <p:sp>
        <p:nvSpPr>
          <p:cNvPr id="96260" name="Slide Number Placeholder 3"/>
          <p:cNvSpPr>
            <a:spLocks noGrp="1"/>
          </p:cNvSpPr>
          <p:nvPr>
            <p:ph type="sldNum" sz="quarter" idx="5"/>
          </p:nvPr>
        </p:nvSpPr>
        <p:spPr>
          <a:noFill/>
        </p:spPr>
        <p:txBody>
          <a:bodyPr/>
          <a:lstStyle/>
          <a:p>
            <a:fld id="{701053D4-F870-4549-A7E4-12064969A164}" type="slidenum">
              <a:rPr lang="en-GB">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1165309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585D5-8F7C-4ED9-8E85-7FD2C5497C2D}" type="slidenum">
              <a:rPr lang="en-GB">
                <a:solidFill>
                  <a:prstClr val="black"/>
                </a:solidFill>
              </a:rPr>
              <a:pPr/>
              <a:t>41</a:t>
            </a:fld>
            <a:endParaRPr lang="en-GB">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l-GR"/>
              <a:t>Σχήμα Χ.11: Οι οδοί βιοσύνθεσης των άλλων λιπαρών οξέων με πρώτη ύλη το παλμιτικό οξύ. Το παλμιτικό οξύ με αποκορεσμό μετατρέπεται σε παλμιτελαϊκό οξύ και το στεαρικό με επιμήκυνση της αλειφατικής του αλυσίδας παρέχει άλλα κορεσμένα λιπαρά οξέα με μεγαλύτερη αλειφατική αλυσίδα. Οι ζωικοί οργανισμοί αδυνατούν να συνθέσουν δύο οξέα, το λινελαϊκό και το </a:t>
            </a:r>
            <a:r>
              <a:rPr lang="el-GR" i="1"/>
              <a:t>α</a:t>
            </a:r>
            <a:r>
              <a:rPr lang="el-GR"/>
              <a:t>-λινολενικό οξύ και πρέπει να τα προμηθευτούν καταναλώνοντας φυτικές τροφές (απαραίτητα λιπαρά οξέα). </a:t>
            </a:r>
            <a:endParaRPr lang="en-GB"/>
          </a:p>
        </p:txBody>
      </p:sp>
    </p:spTree>
    <p:extLst>
      <p:ext uri="{BB962C8B-B14F-4D97-AF65-F5344CB8AC3E}">
        <p14:creationId xmlns:p14="http://schemas.microsoft.com/office/powerpoint/2010/main" val="2335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pPr>
                <a:defRPr/>
              </a:pPr>
              <a:t>42</a:t>
            </a:fld>
            <a:endParaRPr lang="en-GB"/>
          </a:p>
        </p:txBody>
      </p:sp>
    </p:spTree>
    <p:extLst>
      <p:ext uri="{BB962C8B-B14F-4D97-AF65-F5344CB8AC3E}">
        <p14:creationId xmlns:p14="http://schemas.microsoft.com/office/powerpoint/2010/main" val="951740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585D5-8F7C-4ED9-8E85-7FD2C5497C2D}" type="slidenum">
              <a:rPr lang="en-GB">
                <a:solidFill>
                  <a:prstClr val="black"/>
                </a:solidFill>
              </a:rPr>
              <a:pPr/>
              <a:t>43</a:t>
            </a:fld>
            <a:endParaRPr lang="en-GB">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l-GR"/>
              <a:t>Σχήμα Χ.11: Οι οδοί βιοσύνθεσης των άλλων λιπαρών οξέων με πρώτη ύλη το παλμιτικό οξύ. Το παλμιτικό οξύ με αποκορεσμό μετατρέπεται σε παλμιτελαϊκό οξύ και το στεαρικό με επιμήκυνση της αλειφατικής του αλυσίδας παρέχει άλλα κορεσμένα λιπαρά οξέα με μεγαλύτερη αλειφατική αλυσίδα. Οι ζωικοί οργανισμοί αδυνατούν να συνθέσουν δύο οξέα, το λινελαϊκό και το </a:t>
            </a:r>
            <a:r>
              <a:rPr lang="el-GR" i="1"/>
              <a:t>α</a:t>
            </a:r>
            <a:r>
              <a:rPr lang="el-GR"/>
              <a:t>-λινολενικό οξύ και πρέπει να τα προμηθευτούν καταναλώνοντας φυτικές τροφές (απαραίτητα λιπαρά οξέα). </a:t>
            </a:r>
            <a:endParaRPr lang="en-GB"/>
          </a:p>
        </p:txBody>
      </p:sp>
    </p:spTree>
    <p:extLst>
      <p:ext uri="{BB962C8B-B14F-4D97-AF65-F5344CB8AC3E}">
        <p14:creationId xmlns:p14="http://schemas.microsoft.com/office/powerpoint/2010/main" val="421431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xfrm>
            <a:off x="2744788" y="506413"/>
            <a:ext cx="3806825" cy="2536825"/>
          </a:xfrm>
          <a:prstGeom prst="rect">
            <a:avLst/>
          </a:prstGeom>
          <a:noFill/>
          <a:ln>
            <a:solidFill>
              <a:srgbClr val="000000"/>
            </a:solidFill>
            <a:miter lim="800000"/>
            <a:headEnd/>
            <a:tailEnd/>
          </a:ln>
        </p:spPr>
      </p:sp>
      <p:sp>
        <p:nvSpPr>
          <p:cNvPr id="141315"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25956"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5E62B448-9C14-452E-80B0-9C457E063E19}" type="slidenum">
              <a:rPr lang="el-GR" altLang="el-GR" smtClean="0">
                <a:cs typeface="Arial" charset="0"/>
              </a:rPr>
              <a:pPr fontAlgn="base">
                <a:spcBef>
                  <a:spcPct val="0"/>
                </a:spcBef>
                <a:spcAft>
                  <a:spcPct val="0"/>
                </a:spcAft>
                <a:defRPr/>
              </a:pPr>
              <a:t>4</a:t>
            </a:fld>
            <a:endParaRPr lang="el-GR" altLang="el-GR" smtClean="0">
              <a:cs typeface="Arial" charset="0"/>
            </a:endParaRPr>
          </a:p>
        </p:txBody>
      </p:sp>
    </p:spTree>
    <p:extLst>
      <p:ext uri="{BB962C8B-B14F-4D97-AF65-F5344CB8AC3E}">
        <p14:creationId xmlns:p14="http://schemas.microsoft.com/office/powerpoint/2010/main" val="48392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585D5-8F7C-4ED9-8E85-7FD2C5497C2D}" type="slidenum">
              <a:rPr lang="en-GB">
                <a:solidFill>
                  <a:prstClr val="black"/>
                </a:solidFill>
              </a:rPr>
              <a:pPr/>
              <a:t>44</a:t>
            </a:fld>
            <a:endParaRPr lang="en-GB">
              <a:solidFill>
                <a:prstClr val="black"/>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l-GR"/>
              <a:t>Σχήμα Χ.11: Οι οδοί βιοσύνθεσης των άλλων λιπαρών οξέων με πρώτη ύλη το παλμιτικό οξύ. Το παλμιτικό οξύ με αποκορεσμό μετατρέπεται σε παλμιτελαϊκό οξύ και το στεαρικό με επιμήκυνση της αλειφατικής του αλυσίδας παρέχει άλλα κορεσμένα λιπαρά οξέα με μεγαλύτερη αλειφατική αλυσίδα. Οι ζωικοί οργανισμοί αδυνατούν να συνθέσουν δύο οξέα, το λινελαϊκό και το </a:t>
            </a:r>
            <a:r>
              <a:rPr lang="el-GR" i="1"/>
              <a:t>α</a:t>
            </a:r>
            <a:r>
              <a:rPr lang="el-GR"/>
              <a:t>-λινολενικό οξύ και πρέπει να τα προμηθευτούν καταναλώνοντας φυτικές τροφές (απαραίτητα λιπαρά οξέα). </a:t>
            </a:r>
            <a:endParaRPr lang="en-GB"/>
          </a:p>
        </p:txBody>
      </p:sp>
    </p:spTree>
    <p:extLst>
      <p:ext uri="{BB962C8B-B14F-4D97-AF65-F5344CB8AC3E}">
        <p14:creationId xmlns:p14="http://schemas.microsoft.com/office/powerpoint/2010/main" val="3206593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3E82-C825-4D80-BF10-D38CA5C61FD5}" type="slidenum">
              <a:rPr lang="en-GB">
                <a:solidFill>
                  <a:prstClr val="black"/>
                </a:solidFill>
              </a:rPr>
              <a:pPr/>
              <a:t>45</a:t>
            </a:fld>
            <a:endParaRPr lang="en-GB">
              <a:solidFill>
                <a:prstClr val="black"/>
              </a:solidFill>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l-GR"/>
              <a:t>Σχήμα Χ.11: Οι οδοί βιοσύνθεσης των άλλων λιπαρών οξέων με πρώτη ύλη το παλμιτικό οξύ. Το παλμιτικό οξύ με αποκορεσμό μετατρέπεται σε παλμιτελαϊκό οξύ και το στεαρικό με επιμήκυνση της αλειφατικής του αλυσίδας παρέχει άλλα κορεσμένα λιπαρά οξέα με μεγαλύτερη αλειφατική αλυσίδα. Οι ζωικοί οργανισμοί αδυνατούν να συνθέσουν δύο οξέα, το λινελαϊκό και το </a:t>
            </a:r>
            <a:r>
              <a:rPr lang="el-GR" i="1"/>
              <a:t>α</a:t>
            </a:r>
            <a:r>
              <a:rPr lang="el-GR"/>
              <a:t>-λινολενικό οξύ και πρέπει να τα προμηθευτούν καταναλώνοντας φυτικές τροφές (απαραίτητα λιπαρά οξέα). </a:t>
            </a:r>
            <a:endParaRPr lang="en-GB"/>
          </a:p>
        </p:txBody>
      </p:sp>
    </p:spTree>
    <p:extLst>
      <p:ext uri="{BB962C8B-B14F-4D97-AF65-F5344CB8AC3E}">
        <p14:creationId xmlns:p14="http://schemas.microsoft.com/office/powerpoint/2010/main" val="254470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E210733-DA80-404B-AB3F-34735AECC57D}"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848627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344437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48</a:t>
            </a:fld>
            <a:endParaRPr lang="en-GB">
              <a:solidFill>
                <a:prstClr val="black"/>
              </a:solidFill>
            </a:endParaRPr>
          </a:p>
        </p:txBody>
      </p:sp>
    </p:spTree>
    <p:extLst>
      <p:ext uri="{BB962C8B-B14F-4D97-AF65-F5344CB8AC3E}">
        <p14:creationId xmlns:p14="http://schemas.microsoft.com/office/powerpoint/2010/main" val="1650331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49</a:t>
            </a:fld>
            <a:endParaRPr lang="en-GB">
              <a:solidFill>
                <a:prstClr val="black"/>
              </a:solidFill>
            </a:endParaRPr>
          </a:p>
        </p:txBody>
      </p:sp>
    </p:spTree>
    <p:extLst>
      <p:ext uri="{BB962C8B-B14F-4D97-AF65-F5344CB8AC3E}">
        <p14:creationId xmlns:p14="http://schemas.microsoft.com/office/powerpoint/2010/main" val="738604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50</a:t>
            </a:fld>
            <a:endParaRPr lang="en-GB">
              <a:solidFill>
                <a:prstClr val="black"/>
              </a:solidFill>
            </a:endParaRPr>
          </a:p>
        </p:txBody>
      </p:sp>
    </p:spTree>
    <p:extLst>
      <p:ext uri="{BB962C8B-B14F-4D97-AF65-F5344CB8AC3E}">
        <p14:creationId xmlns:p14="http://schemas.microsoft.com/office/powerpoint/2010/main" val="42095309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51</a:t>
            </a:fld>
            <a:endParaRPr lang="en-GB">
              <a:solidFill>
                <a:prstClr val="black"/>
              </a:solidFill>
            </a:endParaRPr>
          </a:p>
        </p:txBody>
      </p:sp>
    </p:spTree>
    <p:extLst>
      <p:ext uri="{BB962C8B-B14F-4D97-AF65-F5344CB8AC3E}">
        <p14:creationId xmlns:p14="http://schemas.microsoft.com/office/powerpoint/2010/main" val="3473412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2779947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53</a:t>
            </a:fld>
            <a:endParaRPr lang="en-GB">
              <a:solidFill>
                <a:prstClr val="black"/>
              </a:solidFill>
            </a:endParaRPr>
          </a:p>
        </p:txBody>
      </p:sp>
    </p:spTree>
    <p:extLst>
      <p:ext uri="{BB962C8B-B14F-4D97-AF65-F5344CB8AC3E}">
        <p14:creationId xmlns:p14="http://schemas.microsoft.com/office/powerpoint/2010/main" val="19892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xfrm>
            <a:off x="2744788" y="506413"/>
            <a:ext cx="3806825" cy="2536825"/>
          </a:xfrm>
          <a:prstGeom prst="rect">
            <a:avLst/>
          </a:prstGeom>
          <a:noFill/>
          <a:ln>
            <a:solidFill>
              <a:srgbClr val="000000"/>
            </a:solidFill>
            <a:miter lim="800000"/>
            <a:headEnd/>
            <a:tailEnd/>
          </a:ln>
        </p:spPr>
      </p:sp>
      <p:sp>
        <p:nvSpPr>
          <p:cNvPr id="142339"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6980"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8F921FE-18D3-4D3F-A8EB-D7D6BA7C8351}" type="slidenum">
              <a:rPr lang="el-GR" altLang="el-GR" smtClean="0">
                <a:cs typeface="Arial" charset="0"/>
              </a:rPr>
              <a:pPr fontAlgn="base">
                <a:spcBef>
                  <a:spcPct val="0"/>
                </a:spcBef>
                <a:spcAft>
                  <a:spcPct val="0"/>
                </a:spcAft>
                <a:defRPr/>
              </a:pPr>
              <a:t>5</a:t>
            </a:fld>
            <a:endParaRPr lang="el-GR" altLang="el-GR" smtClean="0">
              <a:cs typeface="Arial" charset="0"/>
            </a:endParaRPr>
          </a:p>
        </p:txBody>
      </p:sp>
    </p:spTree>
    <p:extLst>
      <p:ext uri="{BB962C8B-B14F-4D97-AF65-F5344CB8AC3E}">
        <p14:creationId xmlns:p14="http://schemas.microsoft.com/office/powerpoint/2010/main" val="3047874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54</a:t>
            </a:fld>
            <a:endParaRPr lang="en-GB">
              <a:solidFill>
                <a:prstClr val="black"/>
              </a:solidFill>
            </a:endParaRPr>
          </a:p>
        </p:txBody>
      </p:sp>
    </p:spTree>
    <p:extLst>
      <p:ext uri="{BB962C8B-B14F-4D97-AF65-F5344CB8AC3E}">
        <p14:creationId xmlns:p14="http://schemas.microsoft.com/office/powerpoint/2010/main" val="172373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38312943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56</a:t>
            </a:fld>
            <a:endParaRPr lang="en-GB">
              <a:solidFill>
                <a:prstClr val="black"/>
              </a:solidFill>
            </a:endParaRPr>
          </a:p>
        </p:txBody>
      </p:sp>
    </p:spTree>
    <p:extLst>
      <p:ext uri="{BB962C8B-B14F-4D97-AF65-F5344CB8AC3E}">
        <p14:creationId xmlns:p14="http://schemas.microsoft.com/office/powerpoint/2010/main" val="35686925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61AD274-DB6F-4DD9-8560-31EF07C5E1F2}" type="slidenum">
              <a:rPr lang="en-GB" smtClean="0">
                <a:solidFill>
                  <a:prstClr val="black"/>
                </a:solidFill>
              </a:rPr>
              <a:pPr/>
              <a:t>57</a:t>
            </a:fld>
            <a:endParaRPr lang="en-GB">
              <a:solidFill>
                <a:prstClr val="black"/>
              </a:solidFill>
            </a:endParaRPr>
          </a:p>
        </p:txBody>
      </p:sp>
    </p:spTree>
    <p:extLst>
      <p:ext uri="{BB962C8B-B14F-4D97-AF65-F5344CB8AC3E}">
        <p14:creationId xmlns:p14="http://schemas.microsoft.com/office/powerpoint/2010/main" val="3035795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58</a:t>
            </a:fld>
            <a:endParaRPr lang="en-GB">
              <a:solidFill>
                <a:prstClr val="black"/>
              </a:solidFill>
            </a:endParaRPr>
          </a:p>
        </p:txBody>
      </p:sp>
    </p:spTree>
    <p:extLst>
      <p:ext uri="{BB962C8B-B14F-4D97-AF65-F5344CB8AC3E}">
        <p14:creationId xmlns:p14="http://schemas.microsoft.com/office/powerpoint/2010/main" val="3151850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59</a:t>
            </a:fld>
            <a:endParaRPr lang="en-GB">
              <a:solidFill>
                <a:prstClr val="black"/>
              </a:solidFill>
            </a:endParaRPr>
          </a:p>
        </p:txBody>
      </p:sp>
    </p:spTree>
    <p:extLst>
      <p:ext uri="{BB962C8B-B14F-4D97-AF65-F5344CB8AC3E}">
        <p14:creationId xmlns:p14="http://schemas.microsoft.com/office/powerpoint/2010/main" val="1336782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60</a:t>
            </a:fld>
            <a:endParaRPr lang="en-GB">
              <a:solidFill>
                <a:prstClr val="black"/>
              </a:solidFill>
            </a:endParaRPr>
          </a:p>
        </p:txBody>
      </p:sp>
    </p:spTree>
    <p:extLst>
      <p:ext uri="{BB962C8B-B14F-4D97-AF65-F5344CB8AC3E}">
        <p14:creationId xmlns:p14="http://schemas.microsoft.com/office/powerpoint/2010/main" val="793224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61</a:t>
            </a:fld>
            <a:endParaRPr lang="en-GB">
              <a:solidFill>
                <a:prstClr val="black"/>
              </a:solidFill>
            </a:endParaRPr>
          </a:p>
        </p:txBody>
      </p:sp>
    </p:spTree>
    <p:extLst>
      <p:ext uri="{BB962C8B-B14F-4D97-AF65-F5344CB8AC3E}">
        <p14:creationId xmlns:p14="http://schemas.microsoft.com/office/powerpoint/2010/main" val="126556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l-GR" smtClean="0"/>
          </a:p>
        </p:txBody>
      </p:sp>
      <p:sp>
        <p:nvSpPr>
          <p:cNvPr id="108548" name="Slide Number Placeholder 3"/>
          <p:cNvSpPr>
            <a:spLocks noGrp="1"/>
          </p:cNvSpPr>
          <p:nvPr>
            <p:ph type="sldNum" sz="quarter" idx="5"/>
          </p:nvPr>
        </p:nvSpPr>
        <p:spPr>
          <a:noFill/>
        </p:spPr>
        <p:txBody>
          <a:bodyPr/>
          <a:lstStyle/>
          <a:p>
            <a:fld id="{699AD5CD-3765-4D07-87DE-6DD444A9B332}" type="slidenum">
              <a:rPr lang="en-GB">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2649533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63</a:t>
            </a:fld>
            <a:endParaRPr lang="en-GB">
              <a:solidFill>
                <a:prstClr val="black"/>
              </a:solidFill>
            </a:endParaRPr>
          </a:p>
        </p:txBody>
      </p:sp>
    </p:spTree>
    <p:extLst>
      <p:ext uri="{BB962C8B-B14F-4D97-AF65-F5344CB8AC3E}">
        <p14:creationId xmlns:p14="http://schemas.microsoft.com/office/powerpoint/2010/main" val="118107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xfrm>
            <a:off x="2744788" y="506413"/>
            <a:ext cx="3806825" cy="2536825"/>
          </a:xfrm>
          <a:prstGeom prst="rect">
            <a:avLst/>
          </a:prstGeom>
          <a:noFill/>
          <a:ln>
            <a:solidFill>
              <a:srgbClr val="000000"/>
            </a:solidFill>
            <a:miter lim="800000"/>
            <a:headEnd/>
            <a:tailEnd/>
          </a:ln>
        </p:spPr>
      </p:sp>
      <p:sp>
        <p:nvSpPr>
          <p:cNvPr id="142339"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6980"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8F921FE-18D3-4D3F-A8EB-D7D6BA7C8351}" type="slidenum">
              <a:rPr lang="el-GR" altLang="el-GR" smtClean="0">
                <a:cs typeface="Arial" charset="0"/>
              </a:rPr>
              <a:pPr fontAlgn="base">
                <a:spcBef>
                  <a:spcPct val="0"/>
                </a:spcBef>
                <a:spcAft>
                  <a:spcPct val="0"/>
                </a:spcAft>
                <a:defRPr/>
              </a:pPr>
              <a:t>6</a:t>
            </a:fld>
            <a:endParaRPr lang="el-GR" altLang="el-GR" smtClean="0">
              <a:cs typeface="Arial" charset="0"/>
            </a:endParaRPr>
          </a:p>
        </p:txBody>
      </p:sp>
    </p:spTree>
    <p:extLst>
      <p:ext uri="{BB962C8B-B14F-4D97-AF65-F5344CB8AC3E}">
        <p14:creationId xmlns:p14="http://schemas.microsoft.com/office/powerpoint/2010/main" val="26983004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64</a:t>
            </a:fld>
            <a:endParaRPr lang="en-GB">
              <a:solidFill>
                <a:prstClr val="black"/>
              </a:solidFill>
            </a:endParaRPr>
          </a:p>
        </p:txBody>
      </p:sp>
    </p:spTree>
    <p:extLst>
      <p:ext uri="{BB962C8B-B14F-4D97-AF65-F5344CB8AC3E}">
        <p14:creationId xmlns:p14="http://schemas.microsoft.com/office/powerpoint/2010/main" val="1011472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65</a:t>
            </a:fld>
            <a:endParaRPr lang="en-GB">
              <a:solidFill>
                <a:prstClr val="black"/>
              </a:solidFill>
            </a:endParaRPr>
          </a:p>
        </p:txBody>
      </p:sp>
    </p:spTree>
    <p:extLst>
      <p:ext uri="{BB962C8B-B14F-4D97-AF65-F5344CB8AC3E}">
        <p14:creationId xmlns:p14="http://schemas.microsoft.com/office/powerpoint/2010/main" val="3716053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66</a:t>
            </a:fld>
            <a:endParaRPr lang="en-GB">
              <a:solidFill>
                <a:prstClr val="black"/>
              </a:solidFill>
            </a:endParaRPr>
          </a:p>
        </p:txBody>
      </p:sp>
    </p:spTree>
    <p:extLst>
      <p:ext uri="{BB962C8B-B14F-4D97-AF65-F5344CB8AC3E}">
        <p14:creationId xmlns:p14="http://schemas.microsoft.com/office/powerpoint/2010/main" val="470054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2F1E21E1-6B6E-4F6F-8F90-C4726070DBF8}" type="slidenum">
              <a:rPr lang="en-GB" smtClean="0">
                <a:solidFill>
                  <a:prstClr val="black"/>
                </a:solidFill>
              </a:rPr>
              <a:pPr>
                <a:defRPr/>
              </a:pPr>
              <a:t>67</a:t>
            </a:fld>
            <a:endParaRPr lang="en-GB">
              <a:solidFill>
                <a:prstClr val="black"/>
              </a:solidFill>
            </a:endParaRPr>
          </a:p>
        </p:txBody>
      </p:sp>
    </p:spTree>
    <p:extLst>
      <p:ext uri="{BB962C8B-B14F-4D97-AF65-F5344CB8AC3E}">
        <p14:creationId xmlns:p14="http://schemas.microsoft.com/office/powerpoint/2010/main" val="35112461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980A41-19EE-4305-B90A-58E57B4FBDFA}" type="slidenum">
              <a:rPr lang="el-GR" altLang="el-GR">
                <a:latin typeface="Calibri" panose="020F0502020204030204" pitchFamily="34" charset="0"/>
              </a:rPr>
              <a:pPr eaLnBrk="1" hangingPunct="1"/>
              <a:t>68</a:t>
            </a:fld>
            <a:endParaRPr lang="el-GR" altLang="el-GR">
              <a:latin typeface="Calibri" panose="020F0502020204030204" pitchFamily="34" charset="0"/>
            </a:endParaRPr>
          </a:p>
        </p:txBody>
      </p:sp>
    </p:spTree>
    <p:extLst>
      <p:ext uri="{BB962C8B-B14F-4D97-AF65-F5344CB8AC3E}">
        <p14:creationId xmlns:p14="http://schemas.microsoft.com/office/powerpoint/2010/main" val="35373257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4DF88-268B-43D6-A367-0B78BBA3CC7F}" type="slidenum">
              <a:rPr lang="el-GR" altLang="el-GR">
                <a:latin typeface="Calibri" panose="020F0502020204030204" pitchFamily="34" charset="0"/>
              </a:rPr>
              <a:pPr eaLnBrk="1" hangingPunct="1"/>
              <a:t>69</a:t>
            </a:fld>
            <a:endParaRPr lang="el-GR" altLang="el-GR">
              <a:latin typeface="Calibri" panose="020F0502020204030204" pitchFamily="34" charset="0"/>
            </a:endParaRPr>
          </a:p>
        </p:txBody>
      </p:sp>
    </p:spTree>
    <p:extLst>
      <p:ext uri="{BB962C8B-B14F-4D97-AF65-F5344CB8AC3E}">
        <p14:creationId xmlns:p14="http://schemas.microsoft.com/office/powerpoint/2010/main" val="24910558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4DF88-268B-43D6-A367-0B78BBA3CC7F}" type="slidenum">
              <a:rPr lang="el-GR" altLang="el-GR">
                <a:latin typeface="Calibri" panose="020F0502020204030204" pitchFamily="34" charset="0"/>
              </a:rPr>
              <a:pPr eaLnBrk="1" hangingPunct="1"/>
              <a:t>70</a:t>
            </a:fld>
            <a:endParaRPr lang="el-GR" altLang="el-GR">
              <a:latin typeface="Calibri" panose="020F0502020204030204" pitchFamily="34" charset="0"/>
            </a:endParaRPr>
          </a:p>
        </p:txBody>
      </p:sp>
    </p:spTree>
    <p:extLst>
      <p:ext uri="{BB962C8B-B14F-4D97-AF65-F5344CB8AC3E}">
        <p14:creationId xmlns:p14="http://schemas.microsoft.com/office/powerpoint/2010/main" val="24910558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4DF88-268B-43D6-A367-0B78BBA3CC7F}" type="slidenum">
              <a:rPr lang="el-GR" altLang="el-GR">
                <a:latin typeface="Calibri" panose="020F0502020204030204" pitchFamily="34" charset="0"/>
              </a:rPr>
              <a:pPr eaLnBrk="1" hangingPunct="1"/>
              <a:t>71</a:t>
            </a:fld>
            <a:endParaRPr lang="el-GR" altLang="el-GR">
              <a:latin typeface="Calibri" panose="020F0502020204030204" pitchFamily="34" charset="0"/>
            </a:endParaRPr>
          </a:p>
        </p:txBody>
      </p:sp>
    </p:spTree>
    <p:extLst>
      <p:ext uri="{BB962C8B-B14F-4D97-AF65-F5344CB8AC3E}">
        <p14:creationId xmlns:p14="http://schemas.microsoft.com/office/powerpoint/2010/main" val="2491055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B4DF88-268B-43D6-A367-0B78BBA3CC7F}" type="slidenum">
              <a:rPr lang="el-GR" altLang="el-GR">
                <a:latin typeface="Calibri" panose="020F0502020204030204" pitchFamily="34" charset="0"/>
              </a:rPr>
              <a:pPr eaLnBrk="1" hangingPunct="1"/>
              <a:t>72</a:t>
            </a:fld>
            <a:endParaRPr lang="el-GR" altLang="el-GR">
              <a:latin typeface="Calibri" panose="020F0502020204030204" pitchFamily="34" charset="0"/>
            </a:endParaRPr>
          </a:p>
        </p:txBody>
      </p:sp>
    </p:spTree>
    <p:extLst>
      <p:ext uri="{BB962C8B-B14F-4D97-AF65-F5344CB8AC3E}">
        <p14:creationId xmlns:p14="http://schemas.microsoft.com/office/powerpoint/2010/main" val="24910558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21CBA1-8CEE-47E4-B04D-4C8526D24BF9}" type="slidenum">
              <a:rPr lang="el-GR" altLang="el-GR">
                <a:latin typeface="Calibri" panose="020F0502020204030204" pitchFamily="34" charset="0"/>
              </a:rPr>
              <a:pPr eaLnBrk="1" hangingPunct="1"/>
              <a:t>73</a:t>
            </a:fld>
            <a:endParaRPr lang="el-GR" altLang="el-GR">
              <a:latin typeface="Calibri" panose="020F0502020204030204" pitchFamily="34" charset="0"/>
            </a:endParaRPr>
          </a:p>
        </p:txBody>
      </p:sp>
    </p:spTree>
    <p:extLst>
      <p:ext uri="{BB962C8B-B14F-4D97-AF65-F5344CB8AC3E}">
        <p14:creationId xmlns:p14="http://schemas.microsoft.com/office/powerpoint/2010/main" val="428069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xfrm>
            <a:off x="2744788" y="506413"/>
            <a:ext cx="3806825" cy="2536825"/>
          </a:xfrm>
          <a:prstGeom prst="rect">
            <a:avLst/>
          </a:prstGeom>
          <a:noFill/>
          <a:ln>
            <a:solidFill>
              <a:srgbClr val="000000"/>
            </a:solidFill>
            <a:miter lim="800000"/>
            <a:headEnd/>
            <a:tailEnd/>
          </a:ln>
        </p:spPr>
      </p:sp>
      <p:sp>
        <p:nvSpPr>
          <p:cNvPr id="142339" name="Θέση σημειώσεων 2"/>
          <p:cNvSpPr>
            <a:spLocks noGrp="1"/>
          </p:cNvSpPr>
          <p:nvPr>
            <p:ph type="body" idx="1"/>
          </p:nvPr>
        </p:nvSpPr>
        <p:spPr bwMode="auto">
          <a:xfrm>
            <a:off x="929640" y="3211580"/>
            <a:ext cx="7437120" cy="3042034"/>
          </a:xfrm>
          <a:prstGeom prst="rect">
            <a:avLst/>
          </a:prstGeom>
          <a:noFill/>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26980" name="Θέση αριθμού διαφάνειας 3"/>
          <p:cNvSpPr>
            <a:spLocks noGrp="1"/>
          </p:cNvSpPr>
          <p:nvPr>
            <p:ph type="sldNum" sz="quarter" idx="5"/>
          </p:nvPr>
        </p:nvSpPr>
        <p:spPr bwMode="auto">
          <a:xfrm>
            <a:off x="5265809" y="6422073"/>
            <a:ext cx="4028440" cy="338003"/>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28F921FE-18D3-4D3F-A8EB-D7D6BA7C8351}" type="slidenum">
              <a:rPr lang="el-GR" altLang="el-GR" smtClean="0">
                <a:cs typeface="Arial" charset="0"/>
              </a:rPr>
              <a:pPr fontAlgn="base">
                <a:spcBef>
                  <a:spcPct val="0"/>
                </a:spcBef>
                <a:spcAft>
                  <a:spcPct val="0"/>
                </a:spcAft>
                <a:defRPr/>
              </a:pPr>
              <a:t>7</a:t>
            </a:fld>
            <a:endParaRPr lang="el-GR" altLang="el-GR" smtClean="0">
              <a:cs typeface="Arial" charset="0"/>
            </a:endParaRPr>
          </a:p>
        </p:txBody>
      </p:sp>
    </p:spTree>
    <p:extLst>
      <p:ext uri="{BB962C8B-B14F-4D97-AF65-F5344CB8AC3E}">
        <p14:creationId xmlns:p14="http://schemas.microsoft.com/office/powerpoint/2010/main" val="918752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F1FC21-51F0-4970-81AF-99DE36A257A5}" type="slidenum">
              <a:rPr lang="el-GR" altLang="el-GR">
                <a:latin typeface="Calibri" panose="020F0502020204030204" pitchFamily="34" charset="0"/>
              </a:rPr>
              <a:pPr eaLnBrk="1" hangingPunct="1"/>
              <a:t>74</a:t>
            </a:fld>
            <a:endParaRPr lang="el-GR" altLang="el-GR">
              <a:latin typeface="Calibri" panose="020F0502020204030204" pitchFamily="34" charset="0"/>
            </a:endParaRPr>
          </a:p>
        </p:txBody>
      </p:sp>
    </p:spTree>
    <p:extLst>
      <p:ext uri="{BB962C8B-B14F-4D97-AF65-F5344CB8AC3E}">
        <p14:creationId xmlns:p14="http://schemas.microsoft.com/office/powerpoint/2010/main" val="34214099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alt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00222A-8066-4E34-94A1-FBD24592FE89}" type="slidenum">
              <a:rPr lang="el-GR" altLang="el-GR">
                <a:latin typeface="Calibri" panose="020F0502020204030204" pitchFamily="34" charset="0"/>
              </a:rPr>
              <a:pPr eaLnBrk="1" hangingPunct="1"/>
              <a:t>75</a:t>
            </a:fld>
            <a:endParaRPr lang="el-GR" altLang="el-GR">
              <a:latin typeface="Calibri" panose="020F0502020204030204" pitchFamily="34" charset="0"/>
            </a:endParaRPr>
          </a:p>
        </p:txBody>
      </p:sp>
    </p:spTree>
    <p:extLst>
      <p:ext uri="{BB962C8B-B14F-4D97-AF65-F5344CB8AC3E}">
        <p14:creationId xmlns:p14="http://schemas.microsoft.com/office/powerpoint/2010/main" val="1099535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2B55C0-497E-4146-8CEF-4928244DB956}" type="slidenum">
              <a:rPr lang="el-GR" altLang="el-GR">
                <a:latin typeface="Calibri" panose="020F0502020204030204" pitchFamily="34" charset="0"/>
              </a:rPr>
              <a:pPr eaLnBrk="1" hangingPunct="1"/>
              <a:t>76</a:t>
            </a:fld>
            <a:endParaRPr lang="el-GR" altLang="el-GR">
              <a:latin typeface="Calibri" panose="020F0502020204030204" pitchFamily="34" charset="0"/>
            </a:endParaRPr>
          </a:p>
        </p:txBody>
      </p:sp>
    </p:spTree>
    <p:extLst>
      <p:ext uri="{BB962C8B-B14F-4D97-AF65-F5344CB8AC3E}">
        <p14:creationId xmlns:p14="http://schemas.microsoft.com/office/powerpoint/2010/main" val="1629443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A2992A-7B1C-4910-8443-82F4947C267B}" type="slidenum">
              <a:rPr lang="el-GR" altLang="el-GR">
                <a:latin typeface="Calibri" panose="020F0502020204030204" pitchFamily="34" charset="0"/>
              </a:rPr>
              <a:pPr eaLnBrk="1" hangingPunct="1"/>
              <a:t>77</a:t>
            </a:fld>
            <a:endParaRPr lang="el-GR" altLang="el-GR">
              <a:latin typeface="Calibri" panose="020F0502020204030204" pitchFamily="34" charset="0"/>
            </a:endParaRPr>
          </a:p>
        </p:txBody>
      </p:sp>
    </p:spTree>
    <p:extLst>
      <p:ext uri="{BB962C8B-B14F-4D97-AF65-F5344CB8AC3E}">
        <p14:creationId xmlns:p14="http://schemas.microsoft.com/office/powerpoint/2010/main" val="127374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l-GR" smtClean="0"/>
          </a:p>
        </p:txBody>
      </p:sp>
      <p:sp>
        <p:nvSpPr>
          <p:cNvPr id="65540" name="Slide Number Placeholder 3"/>
          <p:cNvSpPr>
            <a:spLocks noGrp="1"/>
          </p:cNvSpPr>
          <p:nvPr>
            <p:ph type="sldNum" sz="quarter" idx="5"/>
          </p:nvPr>
        </p:nvSpPr>
        <p:spPr>
          <a:noFill/>
        </p:spPr>
        <p:txBody>
          <a:bodyPr/>
          <a:lstStyle/>
          <a:p>
            <a:fld id="{6BA13BCC-6EEC-4DC7-A3F2-495AE0AB6294}" type="slidenum">
              <a:rPr lang="en-GB">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63099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l-GR" smtClean="0"/>
          </a:p>
        </p:txBody>
      </p:sp>
      <p:sp>
        <p:nvSpPr>
          <p:cNvPr id="67588" name="Slide Number Placeholder 3"/>
          <p:cNvSpPr>
            <a:spLocks noGrp="1"/>
          </p:cNvSpPr>
          <p:nvPr>
            <p:ph type="sldNum" sz="quarter" idx="5"/>
          </p:nvPr>
        </p:nvSpPr>
        <p:spPr>
          <a:noFill/>
        </p:spPr>
        <p:txBody>
          <a:bodyPr/>
          <a:lstStyle/>
          <a:p>
            <a:fld id="{B10A2410-12D4-457C-86A3-41F3F4E1EECB}" type="slidenum">
              <a:rPr lang="en-GB"/>
              <a:pPr/>
              <a:t>10</a:t>
            </a:fld>
            <a:endParaRPr lang="en-GB"/>
          </a:p>
        </p:txBody>
      </p:sp>
    </p:spTree>
    <p:extLst>
      <p:ext uri="{BB962C8B-B14F-4D97-AF65-F5344CB8AC3E}">
        <p14:creationId xmlns:p14="http://schemas.microsoft.com/office/powerpoint/2010/main" val="67776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8DA70-BC50-4BE5-8C0B-977B1F3A05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28AA4E-C4B7-4120-8EB3-E4EACD2EBE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E887A-0BAF-48C5-A4C4-CCD99CD222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srcRect/>
          <a:stretch>
            <a:fillRect/>
          </a:stretch>
        </p:blipFill>
        <p:spPr bwMode="auto">
          <a:xfrm>
            <a:off x="122238" y="207963"/>
            <a:ext cx="876300" cy="781050"/>
          </a:xfrm>
          <a:prstGeom prst="rect">
            <a:avLst/>
          </a:prstGeom>
          <a:noFill/>
          <a:ln w="9525">
            <a:noFill/>
            <a:miter lim="800000"/>
            <a:headEnd/>
            <a:tailEnd/>
          </a:ln>
        </p:spPr>
      </p:pic>
      <p:sp>
        <p:nvSpPr>
          <p:cNvPr id="5" name="ΑΠΘ"/>
          <p:cNvSpPr txBox="1">
            <a:spLocks noChangeArrowheads="1"/>
          </p:cNvSpPr>
          <p:nvPr/>
        </p:nvSpPr>
        <p:spPr bwMode="auto">
          <a:xfrm>
            <a:off x="1098550"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sz="1800" dirty="0">
                <a:solidFill>
                  <a:schemeClr val="bg1"/>
                </a:solidFill>
                <a:latin typeface="Century Gothic" pitchFamily="34" charset="0"/>
              </a:rPr>
              <a:t>ΑΡΙΣΤΟΤΕΛΕΙΟ</a:t>
            </a:r>
          </a:p>
          <a:p>
            <a:pPr eaLnBrk="1" hangingPunct="1">
              <a:defRPr/>
            </a:pPr>
            <a:r>
              <a:rPr lang="el-GR" sz="1800" dirty="0">
                <a:solidFill>
                  <a:schemeClr val="bg1"/>
                </a:solidFill>
                <a:latin typeface="Century Gothic" pitchFamily="34" charset="0"/>
              </a:rPr>
              <a:t>ΠΑΝΕΠΙΣΤΗΜΙΟ</a:t>
            </a:r>
          </a:p>
          <a:p>
            <a:pPr eaLnBrk="1" hangingPunct="1">
              <a:defRPr/>
            </a:pPr>
            <a:r>
              <a:rPr lang="el-GR" sz="1800" dirty="0">
                <a:solidFill>
                  <a:schemeClr val="bg1"/>
                </a:solidFill>
                <a:latin typeface="Century Gothic" pitchFamily="34" charset="0"/>
              </a:rPr>
              <a:t>ΘΕΣΣΑΛΟΝΙΚΗΣ</a:t>
            </a:r>
          </a:p>
        </p:txBody>
      </p:sp>
      <p:pic>
        <p:nvPicPr>
          <p:cNvPr id="6" name="Opencourses Logo"/>
          <p:cNvPicPr>
            <a:picLocks noChangeAspect="1" noChangeArrowheads="1"/>
          </p:cNvPicPr>
          <p:nvPr/>
        </p:nvPicPr>
        <p:blipFill>
          <a:blip r:embed="rId3" cstate="print">
            <a:clrChange>
              <a:clrFrom>
                <a:srgbClr val="FFFFFF"/>
              </a:clrFrom>
              <a:clrTo>
                <a:srgbClr val="FFFFFF">
                  <a:alpha val="0"/>
                </a:srgbClr>
              </a:clrTo>
            </a:clrChange>
          </a:blip>
          <a:srcRect l="16202" t="3781" r="16829" b="22774"/>
          <a:stretch>
            <a:fillRect/>
          </a:stretch>
        </p:blipFill>
        <p:spPr bwMode="auto">
          <a:xfrm>
            <a:off x="8666163" y="138113"/>
            <a:ext cx="1581150" cy="1020762"/>
          </a:xfrm>
          <a:prstGeom prst="rect">
            <a:avLst/>
          </a:prstGeom>
          <a:noFill/>
          <a:ln w="9525">
            <a:noFill/>
            <a:miter lim="800000"/>
            <a:headEnd/>
            <a:tailEnd/>
          </a:ln>
        </p:spPr>
      </p:pic>
      <p:sp>
        <p:nvSpPr>
          <p:cNvPr id="7" name="Opencourses"/>
          <p:cNvSpPr txBox="1">
            <a:spLocks noChangeArrowheads="1"/>
          </p:cNvSpPr>
          <p:nvPr userDrawn="1"/>
        </p:nvSpPr>
        <p:spPr bwMode="auto">
          <a:xfrm>
            <a:off x="6240463" y="188913"/>
            <a:ext cx="2425700"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l-GR" sz="1800" dirty="0" smtClean="0">
                <a:solidFill>
                  <a:schemeClr val="bg1"/>
                </a:solidFill>
                <a:latin typeface="Century Gothic" pitchFamily="34" charset="0"/>
              </a:rPr>
              <a:t>ΑΝΟΙΚΤΑ</a:t>
            </a:r>
          </a:p>
          <a:p>
            <a:pPr algn="r">
              <a:defRPr/>
            </a:pPr>
            <a:r>
              <a:rPr lang="el-GR" sz="1800" dirty="0" smtClean="0">
                <a:solidFill>
                  <a:schemeClr val="bg1"/>
                </a:solidFill>
                <a:latin typeface="Century Gothic" pitchFamily="34" charset="0"/>
              </a:rPr>
              <a:t>ΑΚΑΔΗΜΑΪΚΑ</a:t>
            </a:r>
          </a:p>
          <a:p>
            <a:pPr algn="r">
              <a:defRPr/>
            </a:pPr>
            <a:r>
              <a:rPr lang="el-GR" sz="1800" dirty="0" smtClean="0">
                <a:solidFill>
                  <a:schemeClr val="bg1"/>
                </a:solidFill>
                <a:latin typeface="Century Gothic" pitchFamily="34" charset="0"/>
              </a:rPr>
              <a:t>ΜΑΘΗΜΑΤΑ</a:t>
            </a:r>
            <a:endParaRPr lang="el-GR" sz="1800" dirty="0">
              <a:solidFill>
                <a:schemeClr val="bg1"/>
              </a:solidFill>
              <a:latin typeface="Century Gothic" pitchFamily="34" charset="0"/>
            </a:endParaRPr>
          </a:p>
        </p:txBody>
      </p:sp>
      <p:cxnSp>
        <p:nvCxnSpPr>
          <p:cNvPr id="8" name="Grey Line"/>
          <p:cNvCxnSpPr/>
          <p:nvPr/>
        </p:nvCxnSpPr>
        <p:spPr>
          <a:xfrm>
            <a:off x="0" y="1266825"/>
            <a:ext cx="10287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noChangeArrowheads="1"/>
          </p:cNvPicPr>
          <p:nvPr userDrawn="1"/>
        </p:nvPicPr>
        <p:blipFill>
          <a:blip r:embed="rId4" cstate="print"/>
          <a:srcRect/>
          <a:stretch>
            <a:fillRect/>
          </a:stretch>
        </p:blipFill>
        <p:spPr bwMode="auto">
          <a:xfrm>
            <a:off x="2379663" y="5622925"/>
            <a:ext cx="5529262" cy="1239838"/>
          </a:xfrm>
          <a:prstGeom prst="rect">
            <a:avLst/>
          </a:prstGeom>
          <a:noFill/>
          <a:ln w="9525">
            <a:noFill/>
            <a:miter lim="800000"/>
            <a:headEnd/>
            <a:tailEnd/>
          </a:ln>
        </p:spPr>
      </p:pic>
      <p:pic>
        <p:nvPicPr>
          <p:cNvPr id="10" name="Picture 17" descr="http://www.lib.umich.edu/files/services/copyright/cc-by-sa.png"/>
          <p:cNvPicPr>
            <a:picLocks noChangeAspect="1" noChangeArrowheads="1"/>
          </p:cNvPicPr>
          <p:nvPr userDrawn="1"/>
        </p:nvPicPr>
        <p:blipFill>
          <a:blip r:embed="rId5" cstate="print"/>
          <a:srcRect/>
          <a:stretch>
            <a:fillRect/>
          </a:stretch>
        </p:blipFill>
        <p:spPr bwMode="auto">
          <a:xfrm>
            <a:off x="357188" y="5922965"/>
            <a:ext cx="1782762" cy="554037"/>
          </a:xfrm>
          <a:prstGeom prst="rect">
            <a:avLst/>
          </a:prstGeom>
          <a:noFill/>
          <a:ln w="9525">
            <a:noFill/>
            <a:miter lim="800000"/>
            <a:headEnd/>
            <a:tailEnd/>
          </a:ln>
        </p:spPr>
      </p:pic>
      <p:sp>
        <p:nvSpPr>
          <p:cNvPr id="2" name="Τίτλος"/>
          <p:cNvSpPr>
            <a:spLocks noGrp="1"/>
          </p:cNvSpPr>
          <p:nvPr>
            <p:ph type="ctrTitle"/>
          </p:nvPr>
        </p:nvSpPr>
        <p:spPr>
          <a:xfrm>
            <a:off x="771525" y="1844828"/>
            <a:ext cx="874395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769015" y="3501008"/>
            <a:ext cx="874897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srcRect l="10464" t="9230" r="9892" b="10805"/>
          <a:stretch>
            <a:fillRect/>
          </a:stretch>
        </p:blipFill>
        <p:spPr bwMode="auto">
          <a:xfrm>
            <a:off x="122239" y="6073775"/>
            <a:ext cx="525462" cy="469900"/>
          </a:xfrm>
          <a:prstGeom prst="rect">
            <a:avLst/>
          </a:prstGeom>
          <a:noFill/>
          <a:ln w="9525">
            <a:noFill/>
            <a:miter lim="800000"/>
            <a:headEnd/>
            <a:tailEnd/>
          </a:ln>
        </p:spPr>
      </p:pic>
      <p:sp>
        <p:nvSpPr>
          <p:cNvPr id="7" name="AUTh"/>
          <p:cNvSpPr txBox="1"/>
          <p:nvPr/>
        </p:nvSpPr>
        <p:spPr>
          <a:xfrm>
            <a:off x="12701" y="6543677"/>
            <a:ext cx="811213" cy="314325"/>
          </a:xfrm>
          <a:prstGeom prst="rect">
            <a:avLst/>
          </a:prstGeom>
        </p:spPr>
        <p:txBody>
          <a:bodyPr anchor="ctr">
            <a:normAutofit fontScale="25000" lnSpcReduction="20000"/>
          </a:bodyPr>
          <a:lstStyle/>
          <a:p>
            <a:pPr>
              <a:defRPr/>
            </a:pPr>
            <a:r>
              <a:rPr lang="el-GR" dirty="0">
                <a:solidFill>
                  <a:schemeClr val="bg1"/>
                </a:solidFill>
                <a:latin typeface="Century Gothic" pitchFamily="34" charset="0"/>
                <a:ea typeface="Arial Unicode MS" pitchFamily="34" charset="-128"/>
                <a:cs typeface="Arial Unicode MS" pitchFamily="34" charset="-128"/>
              </a:rPr>
              <a:t>Αριστοτέλειο</a:t>
            </a:r>
          </a:p>
          <a:p>
            <a:pPr>
              <a:defRPr/>
            </a:pPr>
            <a:r>
              <a:rPr lang="el-GR" dirty="0">
                <a:solidFill>
                  <a:schemeClr val="bg1"/>
                </a:solidFill>
                <a:latin typeface="Century Gothic" pitchFamily="34" charset="0"/>
                <a:ea typeface="Arial Unicode MS" pitchFamily="34" charset="-128"/>
                <a:cs typeface="Arial Unicode MS" pitchFamily="34" charset="-128"/>
              </a:rPr>
              <a:t>Πανεπιστήμιο</a:t>
            </a:r>
          </a:p>
          <a:p>
            <a:pPr>
              <a:defRPr/>
            </a:pPr>
            <a:r>
              <a:rPr lang="el-GR" dirty="0">
                <a:solidFill>
                  <a:schemeClr val="bg1"/>
                </a:solidFill>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255714" y="6308727"/>
            <a:ext cx="7775575"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solidFill>
                  <a:schemeClr val="bg1"/>
                </a:solidFill>
                <a:latin typeface="Century Gothic" pitchFamily="34" charset="0"/>
              </a:rPr>
              <a:t>Βιοχημεία</a:t>
            </a:r>
            <a:endParaRPr lang="el-GR" sz="1000" dirty="0">
              <a:solidFill>
                <a:schemeClr val="bg1"/>
              </a:solidFill>
              <a:latin typeface="Century Gothic" pitchFamily="34" charset="0"/>
            </a:endParaRPr>
          </a:p>
          <a:p>
            <a:pPr algn="ctr" eaLnBrk="1" hangingPunct="1">
              <a:defRPr/>
            </a:pPr>
            <a:r>
              <a:rPr lang="el-GR" sz="1000" dirty="0" smtClean="0">
                <a:solidFill>
                  <a:schemeClr val="bg1"/>
                </a:solidFill>
                <a:latin typeface="Century Gothic" pitchFamily="34" charset="0"/>
              </a:rPr>
              <a:t>Τμήμα Γεωπονίας</a:t>
            </a:r>
            <a:endParaRPr lang="el-GR" sz="1000" dirty="0">
              <a:solidFill>
                <a:schemeClr val="bg1"/>
              </a:solidFill>
              <a:latin typeface="Century Gothic" pitchFamily="34" charset="0"/>
            </a:endParaRPr>
          </a:p>
        </p:txBody>
      </p:sp>
      <p:sp>
        <p:nvSpPr>
          <p:cNvPr id="31" name="Τίτλος"/>
          <p:cNvSpPr>
            <a:spLocks noGrp="1"/>
          </p:cNvSpPr>
          <p:nvPr>
            <p:ph type="title"/>
          </p:nvPr>
        </p:nvSpPr>
        <p:spPr>
          <a:xfrm>
            <a:off x="514351" y="26082"/>
            <a:ext cx="9258300" cy="1143000"/>
          </a:xfrm>
          <a:prstGeom prst="rect">
            <a:avLst/>
          </a:prstGeom>
        </p:spPr>
        <p:txBody>
          <a:bodyPr rtlCol="0">
            <a:normAutofit/>
          </a:bodyPr>
          <a:lstStyle>
            <a:lvl1pPr>
              <a:defRPr>
                <a:solidFill>
                  <a:schemeClr val="tx1"/>
                </a:solidFill>
              </a:defRPr>
            </a:lvl1pPr>
          </a:lstStyle>
          <a:p>
            <a:r>
              <a:rPr lang="en-US" smtClean="0"/>
              <a:t>Click to edit Master title style</a:t>
            </a:r>
            <a:endParaRPr lang="el-GR" dirty="0"/>
          </a:p>
        </p:txBody>
      </p:sp>
      <p:sp>
        <p:nvSpPr>
          <p:cNvPr id="3" name="Περιεχόμενα"/>
          <p:cNvSpPr>
            <a:spLocks noGrp="1"/>
          </p:cNvSpPr>
          <p:nvPr>
            <p:ph idx="1"/>
          </p:nvPr>
        </p:nvSpPr>
        <p:spPr>
          <a:xfrm>
            <a:off x="514351" y="1440000"/>
            <a:ext cx="92583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7688" y="6456365"/>
            <a:ext cx="647700" cy="365125"/>
          </a:xfrm>
        </p:spPr>
        <p:txBody>
          <a:bodyPr/>
          <a:lstStyle>
            <a:lvl1pPr>
              <a:defRPr>
                <a:solidFill>
                  <a:schemeClr val="bg1"/>
                </a:solidFill>
                <a:latin typeface="Century Gothic" pitchFamily="34" charset="0"/>
              </a:defRPr>
            </a:lvl1pPr>
          </a:lstStyle>
          <a:p>
            <a:pPr>
              <a:defRPr/>
            </a:pPr>
            <a:fld id="{8C5D88F8-B973-4495-9C19-FF1981103BFC}" type="slidenum">
              <a:rPr lang="el-GR" altLang="el-GR" smtClean="0"/>
              <a:pPr>
                <a:defRPr/>
              </a:pPr>
              <a:t>‹#›</a:t>
            </a:fld>
            <a:endParaRPr lang="el-GR" altLang="el-G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Αρίθμιση)">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srcRect l="10464" t="9230" r="9892" b="10805"/>
          <a:stretch>
            <a:fillRect/>
          </a:stretch>
        </p:blipFill>
        <p:spPr bwMode="auto">
          <a:xfrm>
            <a:off x="122239" y="6073775"/>
            <a:ext cx="525462" cy="469900"/>
          </a:xfrm>
          <a:prstGeom prst="rect">
            <a:avLst/>
          </a:prstGeom>
          <a:noFill/>
          <a:ln w="9525">
            <a:noFill/>
            <a:miter lim="800000"/>
            <a:headEnd/>
            <a:tailEnd/>
          </a:ln>
        </p:spPr>
      </p:pic>
      <p:sp>
        <p:nvSpPr>
          <p:cNvPr id="7" name="AUTh"/>
          <p:cNvSpPr txBox="1"/>
          <p:nvPr/>
        </p:nvSpPr>
        <p:spPr>
          <a:xfrm>
            <a:off x="12701" y="6543677"/>
            <a:ext cx="811213" cy="314325"/>
          </a:xfrm>
          <a:prstGeom prst="rect">
            <a:avLst/>
          </a:prstGeom>
        </p:spPr>
        <p:txBody>
          <a:bodyPr anchor="ctr">
            <a:normAutofit fontScale="25000" lnSpcReduction="20000"/>
          </a:bodyPr>
          <a:lstStyle/>
          <a:p>
            <a:pPr>
              <a:defRPr/>
            </a:pPr>
            <a:r>
              <a:rPr lang="el-GR" dirty="0">
                <a:solidFill>
                  <a:schemeClr val="bg1"/>
                </a:solidFill>
                <a:latin typeface="Century Gothic" pitchFamily="34" charset="0"/>
                <a:ea typeface="Arial Unicode MS" pitchFamily="34" charset="-128"/>
                <a:cs typeface="Arial Unicode MS" pitchFamily="34" charset="-128"/>
              </a:rPr>
              <a:t>Αριστοτέλειο</a:t>
            </a:r>
          </a:p>
          <a:p>
            <a:pPr>
              <a:defRPr/>
            </a:pPr>
            <a:r>
              <a:rPr lang="el-GR" dirty="0">
                <a:solidFill>
                  <a:schemeClr val="bg1"/>
                </a:solidFill>
                <a:latin typeface="Century Gothic" pitchFamily="34" charset="0"/>
                <a:ea typeface="Arial Unicode MS" pitchFamily="34" charset="-128"/>
                <a:cs typeface="Arial Unicode MS" pitchFamily="34" charset="-128"/>
              </a:rPr>
              <a:t>Πανεπιστήμιο</a:t>
            </a:r>
          </a:p>
          <a:p>
            <a:pPr>
              <a:defRPr/>
            </a:pPr>
            <a:r>
              <a:rPr lang="el-GR" dirty="0">
                <a:solidFill>
                  <a:schemeClr val="bg1"/>
                </a:solidFill>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userDrawn="1"/>
        </p:nvSpPr>
        <p:spPr bwMode="auto">
          <a:xfrm>
            <a:off x="1255714" y="6308727"/>
            <a:ext cx="7775575"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solidFill>
                  <a:schemeClr val="bg1"/>
                </a:solidFill>
                <a:latin typeface="Century Gothic" pitchFamily="34" charset="0"/>
              </a:rPr>
              <a:t>Βιοχημεία</a:t>
            </a:r>
            <a:endParaRPr lang="el-GR" sz="1000" dirty="0">
              <a:solidFill>
                <a:schemeClr val="bg1"/>
              </a:solidFill>
              <a:latin typeface="Century Gothic" pitchFamily="34" charset="0"/>
            </a:endParaRPr>
          </a:p>
          <a:p>
            <a:pPr algn="ctr" eaLnBrk="1" hangingPunct="1">
              <a:defRPr/>
            </a:pPr>
            <a:r>
              <a:rPr lang="el-GR" sz="1000" dirty="0" smtClean="0">
                <a:solidFill>
                  <a:schemeClr val="bg1"/>
                </a:solidFill>
                <a:latin typeface="Century Gothic" pitchFamily="34" charset="0"/>
              </a:rPr>
              <a:t>Τμήμα Γεωπονίας</a:t>
            </a:r>
            <a:endParaRPr lang="el-GR" sz="1000" dirty="0">
              <a:solidFill>
                <a:schemeClr val="bg1"/>
              </a:solidFill>
              <a:latin typeface="Century Gothic" pitchFamily="34" charset="0"/>
            </a:endParaRPr>
          </a:p>
        </p:txBody>
      </p:sp>
      <p:sp>
        <p:nvSpPr>
          <p:cNvPr id="31" name="Τίτλος"/>
          <p:cNvSpPr>
            <a:spLocks noGrp="1"/>
          </p:cNvSpPr>
          <p:nvPr>
            <p:ph type="title"/>
          </p:nvPr>
        </p:nvSpPr>
        <p:spPr>
          <a:xfrm>
            <a:off x="514351" y="26082"/>
            <a:ext cx="9258300" cy="1143000"/>
          </a:xfrm>
          <a:prstGeom prst="rect">
            <a:avLst/>
          </a:prstGeom>
        </p:spPr>
        <p:txBody>
          <a:bodyPr rtlCol="0">
            <a:normAutofit/>
          </a:bodyPr>
          <a:lstStyle>
            <a:lvl1pPr>
              <a:defRPr>
                <a:solidFill>
                  <a:schemeClr val="tx1"/>
                </a:solidFill>
              </a:defRPr>
            </a:lvl1pPr>
          </a:lstStyle>
          <a:p>
            <a:r>
              <a:rPr lang="en-US" smtClean="0"/>
              <a:t>Click to edit Master title style</a:t>
            </a:r>
            <a:endParaRPr lang="el-GR" dirty="0"/>
          </a:p>
        </p:txBody>
      </p:sp>
      <p:sp>
        <p:nvSpPr>
          <p:cNvPr id="3" name="Περιεχομένα"/>
          <p:cNvSpPr>
            <a:spLocks noGrp="1"/>
          </p:cNvSpPr>
          <p:nvPr>
            <p:ph idx="1"/>
          </p:nvPr>
        </p:nvSpPr>
        <p:spPr>
          <a:xfrm>
            <a:off x="514351" y="1440000"/>
            <a:ext cx="92583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7688" y="6456365"/>
            <a:ext cx="647700" cy="365125"/>
          </a:xfrm>
        </p:spPr>
        <p:txBody>
          <a:bodyPr/>
          <a:lstStyle>
            <a:lvl1pPr>
              <a:defRPr>
                <a:solidFill>
                  <a:schemeClr val="bg1"/>
                </a:solidFill>
                <a:latin typeface="Century Gothic" pitchFamily="34" charset="0"/>
              </a:defRPr>
            </a:lvl1pPr>
          </a:lstStyle>
          <a:p>
            <a:pPr>
              <a:defRPr/>
            </a:pPr>
            <a:fld id="{4EBEE68B-4062-4C1A-AC60-1261B1F31876}" type="slidenum">
              <a:rPr lang="el-GR" altLang="el-GR" smtClean="0"/>
              <a:pPr>
                <a:defRPr/>
              </a:pPr>
              <a:t>‹#›</a:t>
            </a:fld>
            <a:endParaRPr lang="el-GR"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DEE583-554E-47AD-BECB-1E203E8862A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019CA-FF51-4F58-950C-82D9181113F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9A3E0D-4A01-4D3A-BAD5-393A511BA31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BA75FD-1473-4CF2-996A-60E7FD49AE3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BB114C-E990-4927-9FC8-74270462E5B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1EF9E-4338-4E2C-AB1B-B4CA51A2CC7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D8C3F-252D-4EC7-93CC-A0968BE46E4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4AFCAD9-6BE3-4AB2-BE52-B2C06D79C0A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E31481-AC7C-407E-B398-FE69FC9700B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00EB8F-F50E-4EAE-AD08-3996F72EC2F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7BA73D-8DF1-4161-8B86-8B14CF71567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6934E0-98DB-47B2-AE50-9989D48F6E8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8DA70-BC50-4BE5-8C0B-977B1F3A0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1EF9E-4338-4E2C-AB1B-B4CA51A2CC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15ADD-E499-479F-B231-DEBD4286AE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4BF2FD-DCEC-4338-AFB9-F7818985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315ADD-E499-479F-B231-DEBD4286AE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AEDA51-06BD-414F-B3DB-AC6D006491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384D47-930E-4183-BB5A-EF8005CD83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9D44D3-C853-4C82-8C22-E136760F00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31BE9-62CA-4B65-86F2-C212DC7AF1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5753E-31C2-4F20-B298-2E3EF2D33C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8AA4E-C4B7-4120-8EB3-E4EACD2EB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9E887A-0BAF-48C5-A4C4-CCD99CD222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8DA70-BC50-4BE5-8C0B-977B1F3A0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1EF9E-4338-4E2C-AB1B-B4CA51A2CC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15ADD-E499-479F-B231-DEBD4286AE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4BF2FD-DCEC-4338-AFB9-F781898500A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4BF2FD-DCEC-4338-AFB9-F7818985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AEDA51-06BD-414F-B3DB-AC6D006491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384D47-930E-4183-BB5A-EF8005CD83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9D44D3-C853-4C82-8C22-E136760F00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31BE9-62CA-4B65-86F2-C212DC7AF1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5753E-31C2-4F20-B298-2E3EF2D33C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8AA4E-C4B7-4120-8EB3-E4EACD2EB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9E887A-0BAF-48C5-A4C4-CCD99CD222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8DA70-BC50-4BE5-8C0B-977B1F3A05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1EF9E-4338-4E2C-AB1B-B4CA51A2CC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AEDA51-06BD-414F-B3DB-AC6D0064917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15ADD-E499-479F-B231-DEBD4286AE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4BF2FD-DCEC-4338-AFB9-F78189850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AEDA51-06BD-414F-B3DB-AC6D0064917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384D47-930E-4183-BB5A-EF8005CD83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9D44D3-C853-4C82-8C22-E136760F00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31BE9-62CA-4B65-86F2-C212DC7AF1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5753E-31C2-4F20-B298-2E3EF2D33C2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8AA4E-C4B7-4120-8EB3-E4EACD2EB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9E887A-0BAF-48C5-A4C4-CCD99CD2226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DEE583-554E-47AD-BECB-1E203E8862A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384D47-930E-4183-BB5A-EF8005CD830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4019CA-FF51-4F58-950C-82D9181113F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9A3E0D-4A01-4D3A-BAD5-393A511BA316}"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BA75FD-1473-4CF2-996A-60E7FD49AE3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BBB114C-E990-4927-9FC8-74270462E5B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D8C3F-252D-4EC7-93CC-A0968BE46E4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4AFCAD9-6BE3-4AB2-BE52-B2C06D79C0A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E31481-AC7C-407E-B398-FE69FC9700B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800EB8F-F50E-4EAE-AD08-3996F72EC2FA}"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7BA73D-8DF1-4161-8B86-8B14CF715679}"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6934E0-98DB-47B2-AE50-9989D48F6E8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9D44D3-C853-4C82-8C22-E136760F001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Τίτλος και Περιεχόμενο">
    <p:spTree>
      <p:nvGrpSpPr>
        <p:cNvPr id="1" name=""/>
        <p:cNvGrpSpPr/>
        <p:nvPr/>
      </p:nvGrpSpPr>
      <p:grpSpPr>
        <a:xfrm>
          <a:off x="0" y="0"/>
          <a:ext cx="0" cy="0"/>
          <a:chOff x="0" y="0"/>
          <a:chExt cx="0" cy="0"/>
        </a:xfrm>
      </p:grpSpPr>
      <p:cxnSp>
        <p:nvCxnSpPr>
          <p:cNvPr id="4" name="Red Line"/>
          <p:cNvCxnSpPr/>
          <p:nvPr/>
        </p:nvCxnSpPr>
        <p:spPr>
          <a:xfrm>
            <a:off x="0" y="1266825"/>
            <a:ext cx="10287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5" name="Red line"/>
          <p:cNvCxnSpPr/>
          <p:nvPr/>
        </p:nvCxnSpPr>
        <p:spPr>
          <a:xfrm>
            <a:off x="0" y="6381750"/>
            <a:ext cx="10287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a14="http://schemas.microsoft.com/office/drawing/2010/main" val="0"/>
              </a:ext>
            </a:extLst>
          </a:blip>
          <a:srcRect l="10464" t="9230" r="9892" b="10805"/>
          <a:stretch>
            <a:fillRect/>
          </a:stretch>
        </p:blipFill>
        <p:spPr bwMode="auto">
          <a:xfrm>
            <a:off x="121444" y="6073775"/>
            <a:ext cx="52685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h"/>
          <p:cNvSpPr txBox="1"/>
          <p:nvPr/>
        </p:nvSpPr>
        <p:spPr>
          <a:xfrm>
            <a:off x="12503" y="6543676"/>
            <a:ext cx="810816" cy="314325"/>
          </a:xfrm>
          <a:prstGeom prst="rect">
            <a:avLst/>
          </a:prstGeom>
        </p:spPr>
        <p:txBody>
          <a:bodyPr anchor="ctr">
            <a:normAutofit fontScale="32500" lnSpcReduction="20000"/>
          </a:bodyPr>
          <a:lstStyle/>
          <a:p>
            <a:pPr>
              <a:defRPr/>
            </a:pPr>
            <a:r>
              <a:rPr lang="el-GR" sz="1800" dirty="0">
                <a:solidFill>
                  <a:schemeClr val="bg1"/>
                </a:solidFill>
                <a:latin typeface="Century Gothic" pitchFamily="34" charset="0"/>
                <a:ea typeface="Arial Unicode MS" pitchFamily="34" charset="-128"/>
                <a:cs typeface="Arial Unicode MS" pitchFamily="34" charset="-128"/>
              </a:rPr>
              <a:t>Αριστοτέλειο</a:t>
            </a:r>
          </a:p>
          <a:p>
            <a:pPr>
              <a:defRPr/>
            </a:pPr>
            <a:r>
              <a:rPr lang="el-GR" sz="1800" dirty="0">
                <a:solidFill>
                  <a:schemeClr val="bg1"/>
                </a:solidFill>
                <a:latin typeface="Century Gothic" pitchFamily="34" charset="0"/>
                <a:ea typeface="Arial Unicode MS" pitchFamily="34" charset="-128"/>
                <a:cs typeface="Arial Unicode MS" pitchFamily="34" charset="-128"/>
              </a:rPr>
              <a:t>Πανεπιστήμιο</a:t>
            </a:r>
          </a:p>
          <a:p>
            <a:pPr>
              <a:defRPr/>
            </a:pPr>
            <a:r>
              <a:rPr lang="el-GR" sz="1800" dirty="0">
                <a:solidFill>
                  <a:schemeClr val="bg1"/>
                </a:solidFill>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255515" y="6308726"/>
            <a:ext cx="7775972" cy="549275"/>
          </a:xfrm>
          <a:prstGeom prst="rect">
            <a:avLst/>
          </a:prstGeom>
          <a:noFill/>
          <a:ln>
            <a:noFill/>
          </a:ln>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solidFill>
                  <a:schemeClr val="bg1"/>
                </a:solidFill>
                <a:latin typeface="Century Gothic" pitchFamily="34" charset="0"/>
                <a:cs typeface="Arial" charset="0"/>
              </a:rPr>
              <a:t>Βιοχημεία</a:t>
            </a:r>
            <a:endParaRPr lang="el-GR" sz="1000" dirty="0">
              <a:solidFill>
                <a:schemeClr val="bg1"/>
              </a:solidFill>
              <a:latin typeface="Century Gothic" pitchFamily="34" charset="0"/>
              <a:cs typeface="Arial" charset="0"/>
            </a:endParaRPr>
          </a:p>
          <a:p>
            <a:pPr algn="ctr" eaLnBrk="1" hangingPunct="1">
              <a:defRPr/>
            </a:pPr>
            <a:r>
              <a:rPr lang="el-GR" sz="1000" dirty="0" smtClean="0">
                <a:solidFill>
                  <a:schemeClr val="bg1"/>
                </a:solidFill>
                <a:latin typeface="Century Gothic" pitchFamily="34" charset="0"/>
                <a:cs typeface="Arial" charset="0"/>
              </a:rPr>
              <a:t>Τμήμα Γεωπονίας</a:t>
            </a:r>
            <a:endParaRPr lang="el-GR" sz="1000" dirty="0">
              <a:solidFill>
                <a:schemeClr val="bg1"/>
              </a:solidFill>
              <a:latin typeface="Century Gothic" pitchFamily="34" charset="0"/>
              <a:cs typeface="Arial" charset="0"/>
            </a:endParaRPr>
          </a:p>
        </p:txBody>
      </p:sp>
      <p:sp>
        <p:nvSpPr>
          <p:cNvPr id="31" name="Τίτλος"/>
          <p:cNvSpPr>
            <a:spLocks noGrp="1"/>
          </p:cNvSpPr>
          <p:nvPr>
            <p:ph type="title"/>
          </p:nvPr>
        </p:nvSpPr>
        <p:spPr>
          <a:xfrm>
            <a:off x="514350" y="26082"/>
            <a:ext cx="92583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sp>
        <p:nvSpPr>
          <p:cNvPr id="3" name="Περιεχόμενα"/>
          <p:cNvSpPr>
            <a:spLocks noGrp="1"/>
          </p:cNvSpPr>
          <p:nvPr>
            <p:ph idx="1"/>
          </p:nvPr>
        </p:nvSpPr>
        <p:spPr>
          <a:xfrm>
            <a:off x="514350" y="1440000"/>
            <a:ext cx="92583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Αριθμός διαφάνειας"/>
          <p:cNvSpPr>
            <a:spLocks noGrp="1"/>
          </p:cNvSpPr>
          <p:nvPr>
            <p:ph type="sldNum" sz="quarter" idx="10"/>
          </p:nvPr>
        </p:nvSpPr>
        <p:spPr>
          <a:xfrm>
            <a:off x="9436894" y="6456364"/>
            <a:ext cx="648296" cy="365125"/>
          </a:xfrm>
        </p:spPr>
        <p:txBody>
          <a:bodyPr/>
          <a:lstStyle>
            <a:lvl1pPr>
              <a:defRPr>
                <a:solidFill>
                  <a:schemeClr val="bg1"/>
                </a:solidFill>
                <a:latin typeface="Century Gothic" pitchFamily="34" charset="0"/>
              </a:defRPr>
            </a:lvl1pPr>
          </a:lstStyle>
          <a:p>
            <a:fld id="{F5E89C77-3339-4344-AB0C-9551BFAAFA51}" type="slidenum">
              <a:rPr lang="el-GR" altLang="el-GR" smtClean="0"/>
              <a:pPr/>
              <a:t>‹#›</a:t>
            </a:fld>
            <a:endParaRPr lang="el-GR" altLang="el-GR"/>
          </a:p>
        </p:txBody>
      </p:sp>
    </p:spTree>
    <p:extLst>
      <p:ext uri="{BB962C8B-B14F-4D97-AF65-F5344CB8AC3E}">
        <p14:creationId xmlns:p14="http://schemas.microsoft.com/office/powerpoint/2010/main" val="2214658994"/>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4" y="207963"/>
            <a:ext cx="876896"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ΑΠΘ"/>
          <p:cNvSpPr txBox="1">
            <a:spLocks noChangeArrowheads="1"/>
          </p:cNvSpPr>
          <p:nvPr/>
        </p:nvSpPr>
        <p:spPr bwMode="auto">
          <a:xfrm>
            <a:off x="1098353" y="188913"/>
            <a:ext cx="2425303"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sz="1800" dirty="0">
                <a:solidFill>
                  <a:schemeClr val="bg1"/>
                </a:solidFill>
                <a:latin typeface="Century Gothic" pitchFamily="34" charset="0"/>
                <a:cs typeface="Arial" charset="0"/>
              </a:rPr>
              <a:t>ΑΡΙΣΤΟΤΕΛΕΙΟ</a:t>
            </a:r>
          </a:p>
          <a:p>
            <a:pPr eaLnBrk="1" hangingPunct="1">
              <a:defRPr/>
            </a:pPr>
            <a:r>
              <a:rPr lang="el-GR" sz="1800" dirty="0">
                <a:solidFill>
                  <a:schemeClr val="bg1"/>
                </a:solidFill>
                <a:latin typeface="Century Gothic" pitchFamily="34" charset="0"/>
                <a:cs typeface="Arial" charset="0"/>
              </a:rPr>
              <a:t>ΠΑΝΕΠΙΣΤΗΜΙΟ</a:t>
            </a:r>
          </a:p>
          <a:p>
            <a:pPr eaLnBrk="1" hangingPunct="1">
              <a:defRPr/>
            </a:pPr>
            <a:r>
              <a:rPr lang="el-GR" sz="1800" dirty="0">
                <a:solidFill>
                  <a:schemeClr val="bg1"/>
                </a:solidFill>
                <a:latin typeface="Century Gothic" pitchFamily="34" charset="0"/>
                <a:cs typeface="Arial" charset="0"/>
              </a:rPr>
              <a:t>ΘΕΣΣΑΛΟΝΙΚΗΣ</a:t>
            </a:r>
          </a:p>
        </p:txBody>
      </p:sp>
      <p:pic>
        <p:nvPicPr>
          <p:cNvPr id="6"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202" t="3781" r="16829" b="22774"/>
          <a:stretch>
            <a:fillRect/>
          </a:stretch>
        </p:blipFill>
        <p:spPr bwMode="auto">
          <a:xfrm>
            <a:off x="8665369" y="138113"/>
            <a:ext cx="1582341"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pencourses"/>
          <p:cNvSpPr txBox="1">
            <a:spLocks noChangeArrowheads="1"/>
          </p:cNvSpPr>
          <p:nvPr userDrawn="1"/>
        </p:nvSpPr>
        <p:spPr bwMode="auto">
          <a:xfrm>
            <a:off x="6240066" y="188913"/>
            <a:ext cx="2425303" cy="85725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l-GR" sz="1800" dirty="0" smtClean="0">
                <a:solidFill>
                  <a:schemeClr val="bg1"/>
                </a:solidFill>
                <a:latin typeface="Century Gothic" pitchFamily="34" charset="0"/>
                <a:cs typeface="Arial" charset="0"/>
              </a:rPr>
              <a:t>ΑΝΟΙΚΤΑ</a:t>
            </a:r>
          </a:p>
          <a:p>
            <a:pPr algn="r">
              <a:defRPr/>
            </a:pPr>
            <a:r>
              <a:rPr lang="el-GR" sz="1800" dirty="0" smtClean="0">
                <a:solidFill>
                  <a:schemeClr val="bg1"/>
                </a:solidFill>
                <a:latin typeface="Century Gothic" pitchFamily="34" charset="0"/>
                <a:cs typeface="Arial" charset="0"/>
              </a:rPr>
              <a:t>ΑΚΑΔΗΜΑΪΚΑ</a:t>
            </a:r>
          </a:p>
          <a:p>
            <a:pPr algn="r">
              <a:defRPr/>
            </a:pPr>
            <a:r>
              <a:rPr lang="el-GR" sz="1800" dirty="0" smtClean="0">
                <a:solidFill>
                  <a:schemeClr val="bg1"/>
                </a:solidFill>
                <a:latin typeface="Century Gothic" pitchFamily="34" charset="0"/>
                <a:cs typeface="Arial" charset="0"/>
              </a:rPr>
              <a:t>ΜΑΘΗΜΑΤΑ</a:t>
            </a:r>
            <a:endParaRPr lang="el-GR" sz="1800" dirty="0">
              <a:solidFill>
                <a:schemeClr val="bg1"/>
              </a:solidFill>
              <a:latin typeface="Century Gothic" pitchFamily="34" charset="0"/>
              <a:cs typeface="Arial" charset="0"/>
            </a:endParaRPr>
          </a:p>
        </p:txBody>
      </p:sp>
      <p:cxnSp>
        <p:nvCxnSpPr>
          <p:cNvPr id="8" name="Grey Line"/>
          <p:cNvCxnSpPr/>
          <p:nvPr/>
        </p:nvCxnSpPr>
        <p:spPr>
          <a:xfrm>
            <a:off x="0" y="1266825"/>
            <a:ext cx="10287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78869" y="5622925"/>
            <a:ext cx="55292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http://www.lib.umich.edu/files/services/copyright/cc-by-s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7188" y="5922964"/>
            <a:ext cx="1782366"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p:cNvSpPr>
            <a:spLocks noGrp="1"/>
          </p:cNvSpPr>
          <p:nvPr>
            <p:ph type="ctrTitle"/>
          </p:nvPr>
        </p:nvSpPr>
        <p:spPr>
          <a:xfrm>
            <a:off x="771525" y="1844826"/>
            <a:ext cx="8743950" cy="1512167"/>
          </a:xfrm>
          <a:prstGeom prst="rect">
            <a:avLst/>
          </a:prstGeom>
        </p:spPr>
        <p:txBody>
          <a:bodyPr/>
          <a:lstStyle>
            <a:lvl1pPr>
              <a:defRPr>
                <a:solidFill>
                  <a:schemeClr val="bg1"/>
                </a:solidFill>
                <a:latin typeface="Century Gothic" pitchFamily="34" charset="0"/>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769014" y="3501008"/>
            <a:ext cx="8748972"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val="2685654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88DA70-BC50-4BE5-8C0B-977B1F3A05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134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1EF9E-4338-4E2C-AB1B-B4CA51A2CC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821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15ADD-E499-479F-B231-DEBD4286AE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163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4BF2FD-DCEC-4338-AFB9-F781898500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150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AEDA51-06BD-414F-B3DB-AC6D006491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240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384D47-930E-4183-BB5A-EF8005CD83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000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9D44D3-C853-4C82-8C22-E136760F00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4704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131BE9-62CA-4B65-86F2-C212DC7AF1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75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31BE9-62CA-4B65-86F2-C212DC7AF1E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85753E-31C2-4F20-B298-2E3EF2D33C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8119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28AA4E-C4B7-4120-8EB3-E4EACD2EB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7442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9E887A-0BAF-48C5-A4C4-CCD99CD22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43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5753E-31C2-4F20-B298-2E3EF2D33C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FD830F-85E9-4B84-AFFC-B76F98FD51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8" r:id="rId12"/>
    <p:sldLayoutId id="2147483829" r:id="rId13"/>
    <p:sldLayoutId id="214748383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C73BA3CF-3B2B-416D-939F-85C6CD312522}" type="slidenum">
              <a:rPr lang="en-GB">
                <a:solidFill>
                  <a:srgbClr val="000000"/>
                </a:solidFill>
                <a:latin typeface="Arial" charset="0"/>
              </a:rPr>
              <a:pPr eaLnBrk="1" hangingPunct="1"/>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FD830F-85E9-4B84-AFFC-B76F98FD51D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FD830F-85E9-4B84-AFFC-B76F98FD51D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FD830F-85E9-4B84-AFFC-B76F98FD51D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GB">
              <a:solidFill>
                <a:srgbClr val="000000"/>
              </a:solidFill>
              <a:latin typeface="Arial" charset="0"/>
            </a:endParaRPr>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GB">
              <a:solidFill>
                <a:srgbClr val="000000"/>
              </a:solidFill>
              <a:latin typeface="Arial" charset="0"/>
            </a:endParaRPr>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C73BA3CF-3B2B-416D-939F-85C6CD312522}" type="slidenum">
              <a:rPr lang="en-GB">
                <a:solidFill>
                  <a:srgbClr val="000000"/>
                </a:solidFill>
                <a:latin typeface="Arial" charset="0"/>
              </a:rPr>
              <a:pPr eaLnBrk="1" hangingPunct="1"/>
              <a:t>‹#›</a:t>
            </a:fld>
            <a:endParaRPr lang="en-GB">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831" r:id="rId12"/>
    <p:sldLayoutId id="2147483832"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alpha val="94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latin typeface="Times New Roman"/>
              <a:cs typeface="Arial" charset="0"/>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latin typeface="Times New Roman"/>
              <a:cs typeface="Arial" charset="0"/>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0FD830F-85E9-4B84-AFFC-B76F98FD51D3}" type="slidenum">
              <a:rPr lang="en-US">
                <a:solidFill>
                  <a:srgbClr val="000000"/>
                </a:solidFill>
                <a:latin typeface="Times New Roman"/>
                <a:cs typeface="Arial" charset="0"/>
              </a:rPr>
              <a:pPr>
                <a:defRPr/>
              </a:pPr>
              <a:t>‹#›</a:t>
            </a:fld>
            <a:endParaRPr lang="en-US">
              <a:solidFill>
                <a:srgbClr val="000000"/>
              </a:solidFill>
              <a:latin typeface="Times New Roman"/>
              <a:cs typeface="Arial" charset="0"/>
            </a:endParaRPr>
          </a:p>
        </p:txBody>
      </p:sp>
    </p:spTree>
    <p:extLst>
      <p:ext uri="{BB962C8B-B14F-4D97-AF65-F5344CB8AC3E}">
        <p14:creationId xmlns:p14="http://schemas.microsoft.com/office/powerpoint/2010/main" val="350895790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8.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4.emf"/><Relationship Id="rId4" Type="http://schemas.openxmlformats.org/officeDocument/2006/relationships/oleObject" Target="../embeddings/oleObject7.bin"/><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9.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10.bin"/><Relationship Id="rId4" Type="http://schemas.openxmlformats.org/officeDocument/2006/relationships/hyperlink" Target="file:///C:\Program%20Files%20(x86)\BIOVIA\BIOVIA%20Draw%202016\BIOVIADraw.exe" TargetMode="Externa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20.xml"/><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 Id="rId9" Type="http://schemas.openxmlformats.org/officeDocument/2006/relationships/image" Target="../media/image21.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3.wmf"/><Relationship Id="rId2" Type="http://schemas.openxmlformats.org/officeDocument/2006/relationships/slideLayout" Target="../slideLayouts/slideLayout3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2.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6.wmf"/><Relationship Id="rId2" Type="http://schemas.openxmlformats.org/officeDocument/2006/relationships/slideLayout" Target="../slideLayouts/slideLayout3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2.xml"/><Relationship Id="rId1" Type="http://schemas.openxmlformats.org/officeDocument/2006/relationships/vmlDrawing" Target="../drawings/vmlDrawing12.vml"/><Relationship Id="rId5" Type="http://schemas.openxmlformats.org/officeDocument/2006/relationships/image" Target="../media/image27.emf"/><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8.wmf"/><Relationship Id="rId2" Type="http://schemas.openxmlformats.org/officeDocument/2006/relationships/slideLayout" Target="../slideLayouts/slideLayout3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2.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vmlDrawing" Target="../drawings/vmlDrawing1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vmlDrawing" Target="../drawings/vmlDrawing1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1.xml"/><Relationship Id="rId1" Type="http://schemas.openxmlformats.org/officeDocument/2006/relationships/vmlDrawing" Target="../drawings/vmlDrawing1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1.xml"/><Relationship Id="rId1" Type="http://schemas.openxmlformats.org/officeDocument/2006/relationships/vmlDrawing" Target="../drawings/vmlDrawing1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5.wmf"/><Relationship Id="rId2" Type="http://schemas.openxmlformats.org/officeDocument/2006/relationships/slideLayout" Target="../slideLayouts/slideLayout21.xml"/><Relationship Id="rId1" Type="http://schemas.openxmlformats.org/officeDocument/2006/relationships/vmlDrawing" Target="../drawings/vmlDrawing20.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5.xml"/><Relationship Id="rId1" Type="http://schemas.openxmlformats.org/officeDocument/2006/relationships/vmlDrawing" Target="../drawings/vmlDrawing21.vml"/><Relationship Id="rId5" Type="http://schemas.openxmlformats.org/officeDocument/2006/relationships/image" Target="../media/image38.emf"/><Relationship Id="rId4" Type="http://schemas.openxmlformats.org/officeDocument/2006/relationships/oleObject" Target="../embeddings/oleObject3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5.xml"/><Relationship Id="rId1" Type="http://schemas.openxmlformats.org/officeDocument/2006/relationships/vmlDrawing" Target="../drawings/vmlDrawing22.vml"/><Relationship Id="rId5" Type="http://schemas.openxmlformats.org/officeDocument/2006/relationships/image" Target="../media/image40.wmf"/><Relationship Id="rId4" Type="http://schemas.openxmlformats.org/officeDocument/2006/relationships/oleObject" Target="../embeddings/oleObject3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41.emf"/><Relationship Id="rId2" Type="http://schemas.openxmlformats.org/officeDocument/2006/relationships/slideLayout" Target="../slideLayouts/slideLayout65.xml"/><Relationship Id="rId1" Type="http://schemas.openxmlformats.org/officeDocument/2006/relationships/vmlDrawing" Target="../drawings/vmlDrawing23.vml"/><Relationship Id="rId6" Type="http://schemas.openxmlformats.org/officeDocument/2006/relationships/oleObject" Target="../embeddings/oleObject35.bin"/><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3" Type="http://schemas.openxmlformats.org/officeDocument/2006/relationships/hyperlink" Target="https://en.wikipedia.org/wiki/List_of_vegetables" TargetMode="External"/><Relationship Id="rId2" Type="http://schemas.openxmlformats.org/officeDocument/2006/relationships/notesSlide" Target="../notesSlides/notesSlide64.xml"/><Relationship Id="rId1" Type="http://schemas.openxmlformats.org/officeDocument/2006/relationships/slideLayout" Target="../slideLayouts/slideLayout70.xml"/><Relationship Id="rId4" Type="http://schemas.openxmlformats.org/officeDocument/2006/relationships/hyperlink" Target="http://www.matis.is/"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3" Type="http://schemas.openxmlformats.org/officeDocument/2006/relationships/hyperlink" Target="https://opencourses.auth.gr/courses/OCRS508/" TargetMode="External"/><Relationship Id="rId2" Type="http://schemas.openxmlformats.org/officeDocument/2006/relationships/notesSlide" Target="../notesSlides/notesSlide69.xml"/><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70.xml"/><Relationship Id="rId5" Type="http://schemas.openxmlformats.org/officeDocument/2006/relationships/hyperlink" Target="http://creativecommons.org/licenses/by/4.0/" TargetMode="External"/><Relationship Id="rId4" Type="http://schemas.openxmlformats.org/officeDocument/2006/relationships/hyperlink" Target="http://creativecommons.org/licenses/by-sa/4.0/"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p:cNvSpPr>
            <a:spLocks noGrp="1"/>
          </p:cNvSpPr>
          <p:nvPr>
            <p:ph type="ctrTitle"/>
          </p:nvPr>
        </p:nvSpPr>
        <p:spPr>
          <a:xfrm>
            <a:off x="1257300" y="1844675"/>
            <a:ext cx="7772400" cy="1512888"/>
          </a:xfrm>
        </p:spPr>
        <p:txBody>
          <a:bodyPr anchor="t"/>
          <a:lstStyle/>
          <a:p>
            <a:pPr eaLnBrk="1" hangingPunct="1"/>
            <a:r>
              <a:rPr lang="el-GR" altLang="el-GR" b="1" dirty="0" smtClean="0">
                <a:solidFill>
                  <a:schemeClr val="bg1"/>
                </a:solidFill>
                <a:latin typeface="Calibri" pitchFamily="34" charset="0"/>
              </a:rPr>
              <a:t>Βιοχημεία</a:t>
            </a:r>
          </a:p>
        </p:txBody>
      </p:sp>
      <p:sp>
        <p:nvSpPr>
          <p:cNvPr id="3" name="Υπότιτλος"/>
          <p:cNvSpPr>
            <a:spLocks noGrp="1"/>
          </p:cNvSpPr>
          <p:nvPr>
            <p:ph type="subTitle" idx="1"/>
          </p:nvPr>
        </p:nvSpPr>
        <p:spPr>
          <a:xfrm>
            <a:off x="1255714" y="3500440"/>
            <a:ext cx="7775575" cy="2016792"/>
          </a:xfrm>
        </p:spPr>
        <p:txBody>
          <a:bodyPr rtlCol="0">
            <a:noAutofit/>
          </a:bodyPr>
          <a:lstStyle/>
          <a:p>
            <a:r>
              <a:rPr lang="el-GR" sz="2400" b="1" dirty="0" smtClean="0">
                <a:solidFill>
                  <a:schemeClr val="bg1"/>
                </a:solidFill>
                <a:latin typeface="Calibri" pitchFamily="34" charset="0"/>
              </a:rPr>
              <a:t>Ενότητα 20:</a:t>
            </a:r>
            <a:r>
              <a:rPr lang="en-US" sz="2400" dirty="0" smtClean="0">
                <a:solidFill>
                  <a:schemeClr val="bg1"/>
                </a:solidFill>
                <a:latin typeface="Calibri" pitchFamily="34" charset="0"/>
              </a:rPr>
              <a:t> </a:t>
            </a:r>
            <a:r>
              <a:rPr lang="el-GR" sz="2200" b="1" dirty="0" smtClean="0">
                <a:solidFill>
                  <a:schemeClr val="bg1"/>
                </a:solidFill>
                <a:latin typeface="Calibri" panose="020F0502020204030204" pitchFamily="34" charset="0"/>
              </a:rPr>
              <a:t>Λιπίδια: </a:t>
            </a:r>
          </a:p>
          <a:p>
            <a:r>
              <a:rPr lang="el-GR" sz="2200" b="1" dirty="0" err="1" smtClean="0">
                <a:solidFill>
                  <a:schemeClr val="bg1"/>
                </a:solidFill>
                <a:latin typeface="Calibri" panose="020F0502020204030204" pitchFamily="34" charset="0"/>
              </a:rPr>
              <a:t>Ισοπρενοειδή</a:t>
            </a:r>
            <a:r>
              <a:rPr lang="el-GR" sz="2200" b="1" dirty="0" smtClean="0">
                <a:solidFill>
                  <a:schemeClr val="bg1"/>
                </a:solidFill>
                <a:latin typeface="Calibri" panose="020F0502020204030204" pitchFamily="34" charset="0"/>
              </a:rPr>
              <a:t> και λιπαρά οξέα</a:t>
            </a:r>
            <a:endParaRPr lang="el-GR" sz="2200" dirty="0" smtClean="0">
              <a:solidFill>
                <a:schemeClr val="bg1"/>
              </a:solidFill>
              <a:latin typeface="Calibri" panose="020F0502020204030204" pitchFamily="34" charset="0"/>
            </a:endParaRPr>
          </a:p>
          <a:p>
            <a:pPr eaLnBrk="1" fontAlgn="auto" hangingPunct="1">
              <a:spcAft>
                <a:spcPts val="0"/>
              </a:spcAft>
              <a:defRPr/>
            </a:pPr>
            <a:endParaRPr lang="el-GR" sz="2200" dirty="0" smtClean="0">
              <a:solidFill>
                <a:schemeClr val="bg1"/>
              </a:solidFill>
              <a:latin typeface="Calibri" panose="020F0502020204030204" pitchFamily="34" charset="0"/>
            </a:endParaRPr>
          </a:p>
          <a:p>
            <a:pPr eaLnBrk="1" fontAlgn="auto" hangingPunct="1">
              <a:spcAft>
                <a:spcPts val="0"/>
              </a:spcAft>
              <a:defRPr/>
            </a:pPr>
            <a:r>
              <a:rPr lang="el-GR" sz="2200" dirty="0" smtClean="0">
                <a:solidFill>
                  <a:schemeClr val="bg1"/>
                </a:solidFill>
                <a:latin typeface="Calibri" panose="020F0502020204030204" pitchFamily="34" charset="0"/>
              </a:rPr>
              <a:t>Γρηγόριος </a:t>
            </a:r>
            <a:r>
              <a:rPr lang="el-GR" sz="2200" dirty="0" err="1" smtClean="0">
                <a:solidFill>
                  <a:schemeClr val="bg1"/>
                </a:solidFill>
                <a:latin typeface="Calibri" pitchFamily="34" charset="0"/>
              </a:rPr>
              <a:t>Διαμαντίδης</a:t>
            </a:r>
            <a:r>
              <a:rPr lang="el-GR" sz="2200" dirty="0" smtClean="0">
                <a:solidFill>
                  <a:schemeClr val="bg1"/>
                </a:solidFill>
                <a:latin typeface="Calibri" pitchFamily="34" charset="0"/>
              </a:rPr>
              <a:t>, Καθηγητής</a:t>
            </a:r>
          </a:p>
          <a:p>
            <a:pPr eaLnBrk="1" fontAlgn="auto" hangingPunct="1">
              <a:spcAft>
                <a:spcPts val="0"/>
              </a:spcAft>
              <a:defRPr/>
            </a:pPr>
            <a:r>
              <a:rPr lang="el-GR" sz="2200" dirty="0" smtClean="0">
                <a:solidFill>
                  <a:schemeClr val="bg1"/>
                </a:solidFill>
                <a:latin typeface="Calibri" pitchFamily="34" charset="0"/>
              </a:rPr>
              <a:t>Τμήμα Γεωπονίας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92213" y="260350"/>
            <a:ext cx="7696200" cy="1190625"/>
          </a:xfrm>
          <a:prstGeom prst="rect">
            <a:avLst/>
          </a:prstGeom>
          <a:solidFill>
            <a:srgbClr val="000066"/>
          </a:solidFill>
          <a:ln w="9525">
            <a:noFill/>
            <a:miter lim="800000"/>
            <a:headEnd/>
            <a:tailEnd/>
          </a:ln>
        </p:spPr>
        <p:txBody>
          <a:bodyPr>
            <a:spAutoFit/>
          </a:bodyPr>
          <a:lstStyle/>
          <a:p>
            <a:pPr algn="ctr"/>
            <a:r>
              <a:rPr lang="el-GR" sz="3600" b="1" dirty="0" smtClean="0">
                <a:solidFill>
                  <a:srgbClr val="FFFF66"/>
                </a:solidFill>
                <a:latin typeface="Calibri" pitchFamily="34" charset="0"/>
              </a:rPr>
              <a:t>Α.  ΚΑΤΑΤΑΞΗ ΛΙΠΙΔΙΩΝ ΜΕ </a:t>
            </a:r>
            <a:r>
              <a:rPr lang="el-GR" sz="3600" b="1" dirty="0">
                <a:solidFill>
                  <a:srgbClr val="FFFF66"/>
                </a:solidFill>
                <a:latin typeface="Calibri" pitchFamily="34" charset="0"/>
              </a:rPr>
              <a:t>ΒΑΣΗ ΤΟ ΒΙΟΛΟΓΙΚΟ </a:t>
            </a:r>
            <a:r>
              <a:rPr lang="el-GR" sz="3600" b="1" dirty="0" smtClean="0">
                <a:solidFill>
                  <a:srgbClr val="FFFF66"/>
                </a:solidFill>
                <a:latin typeface="Calibri" pitchFamily="34" charset="0"/>
              </a:rPr>
              <a:t>ΤΟΥΣ ΡΟΛΟ</a:t>
            </a:r>
            <a:endParaRPr lang="en-GB" sz="3600" b="1" dirty="0">
              <a:solidFill>
                <a:srgbClr val="FFFF66"/>
              </a:solidFill>
              <a:latin typeface="Calibri" pitchFamily="34" charset="0"/>
            </a:endParaRPr>
          </a:p>
        </p:txBody>
      </p:sp>
      <p:sp>
        <p:nvSpPr>
          <p:cNvPr id="30723" name="Text Box 3"/>
          <p:cNvSpPr txBox="1">
            <a:spLocks noChangeArrowheads="1"/>
          </p:cNvSpPr>
          <p:nvPr/>
        </p:nvSpPr>
        <p:spPr bwMode="auto">
          <a:xfrm>
            <a:off x="4443000" y="1828800"/>
            <a:ext cx="5741060" cy="1200329"/>
          </a:xfrm>
          <a:prstGeom prst="rect">
            <a:avLst/>
          </a:prstGeom>
          <a:solidFill>
            <a:srgbClr val="FF3300"/>
          </a:solidFill>
          <a:ln w="9525">
            <a:noFill/>
            <a:miter lim="800000"/>
            <a:headEnd/>
            <a:tailEnd/>
          </a:ln>
        </p:spPr>
        <p:txBody>
          <a:bodyPr wrap="none">
            <a:spAutoFit/>
          </a:bodyPr>
          <a:lstStyle/>
          <a:p>
            <a:pPr algn="ctr"/>
            <a:r>
              <a:rPr lang="el-GR" sz="3600" b="1" dirty="0">
                <a:latin typeface="Calibri" pitchFamily="34" charset="0"/>
              </a:rPr>
              <a:t>ΕΝΕΡΓΕΙΑΚΑ ΛΙΠΙΔΙΑ</a:t>
            </a:r>
          </a:p>
          <a:p>
            <a:pPr algn="ctr"/>
            <a:r>
              <a:rPr lang="el-GR" sz="3600" b="1" i="1" dirty="0" smtClean="0">
                <a:latin typeface="Calibri" pitchFamily="34" charset="0"/>
              </a:rPr>
              <a:t>(π.χ. οι τριακυλογλυκερόλες)</a:t>
            </a:r>
            <a:endParaRPr lang="en-GB" sz="3600" b="1" i="1" dirty="0">
              <a:latin typeface="Calibri" pitchFamily="34" charset="0"/>
            </a:endParaRPr>
          </a:p>
        </p:txBody>
      </p:sp>
      <p:sp>
        <p:nvSpPr>
          <p:cNvPr id="30724" name="Text Box 4"/>
          <p:cNvSpPr txBox="1">
            <a:spLocks noChangeArrowheads="1"/>
          </p:cNvSpPr>
          <p:nvPr/>
        </p:nvSpPr>
        <p:spPr bwMode="auto">
          <a:xfrm>
            <a:off x="0" y="3212976"/>
            <a:ext cx="6840760" cy="1754326"/>
          </a:xfrm>
          <a:prstGeom prst="rect">
            <a:avLst/>
          </a:prstGeom>
          <a:solidFill>
            <a:srgbClr val="660066"/>
          </a:solidFill>
          <a:ln w="9525">
            <a:noFill/>
            <a:miter lim="800000"/>
            <a:headEnd/>
            <a:tailEnd/>
          </a:ln>
        </p:spPr>
        <p:txBody>
          <a:bodyPr wrap="square">
            <a:spAutoFit/>
          </a:bodyPr>
          <a:lstStyle/>
          <a:p>
            <a:pPr algn="ctr"/>
            <a:r>
              <a:rPr lang="el-GR" sz="3600" b="1" dirty="0">
                <a:solidFill>
                  <a:srgbClr val="FFFF66"/>
                </a:solidFill>
                <a:latin typeface="Calibri" pitchFamily="34" charset="0"/>
              </a:rPr>
              <a:t>ΔΟΜΙΚΑ ΛΙΠΙΔΙΑ</a:t>
            </a:r>
          </a:p>
          <a:p>
            <a:pPr algn="ctr"/>
            <a:r>
              <a:rPr lang="el-GR" sz="3600" i="1" dirty="0" smtClean="0">
                <a:solidFill>
                  <a:srgbClr val="FFFF66"/>
                </a:solidFill>
                <a:latin typeface="Calibri" pitchFamily="34" charset="0"/>
              </a:rPr>
              <a:t>(π.χ. τα γλυκεροφωσφολιπίδια, τα </a:t>
            </a:r>
            <a:r>
              <a:rPr lang="el-GR" sz="3600" i="1" dirty="0" err="1" smtClean="0">
                <a:solidFill>
                  <a:srgbClr val="FFFF66"/>
                </a:solidFill>
                <a:latin typeface="Calibri" pitchFamily="34" charset="0"/>
              </a:rPr>
              <a:t>σφιγκολιπίδια</a:t>
            </a:r>
            <a:r>
              <a:rPr lang="el-GR" sz="3600" i="1" dirty="0" smtClean="0">
                <a:solidFill>
                  <a:srgbClr val="FFFF66"/>
                </a:solidFill>
                <a:latin typeface="Calibri" pitchFamily="34" charset="0"/>
              </a:rPr>
              <a:t>, η χοληστερόλη)</a:t>
            </a:r>
            <a:endParaRPr lang="en-GB" sz="3600" i="1" dirty="0">
              <a:solidFill>
                <a:srgbClr val="FFFF66"/>
              </a:solidFill>
              <a:latin typeface="Calibri" pitchFamily="34" charset="0"/>
            </a:endParaRPr>
          </a:p>
        </p:txBody>
      </p:sp>
      <p:sp>
        <p:nvSpPr>
          <p:cNvPr id="30725" name="Text Box 5"/>
          <p:cNvSpPr txBox="1">
            <a:spLocks noChangeArrowheads="1"/>
          </p:cNvSpPr>
          <p:nvPr/>
        </p:nvSpPr>
        <p:spPr bwMode="auto">
          <a:xfrm>
            <a:off x="4351412" y="5103674"/>
            <a:ext cx="5935588" cy="1754326"/>
          </a:xfrm>
          <a:prstGeom prst="rect">
            <a:avLst/>
          </a:prstGeom>
          <a:solidFill>
            <a:srgbClr val="666633"/>
          </a:solidFill>
          <a:ln w="9525">
            <a:noFill/>
            <a:miter lim="800000"/>
            <a:headEnd/>
            <a:tailEnd/>
          </a:ln>
        </p:spPr>
        <p:txBody>
          <a:bodyPr wrap="square">
            <a:spAutoFit/>
          </a:bodyPr>
          <a:lstStyle/>
          <a:p>
            <a:pPr algn="ctr"/>
            <a:r>
              <a:rPr lang="el-GR" sz="3600" b="1" dirty="0">
                <a:solidFill>
                  <a:srgbClr val="FFFFFF"/>
                </a:solidFill>
                <a:latin typeface="Calibri" pitchFamily="34" charset="0"/>
              </a:rPr>
              <a:t>ΒΙΟΛΟΓΙΚΩΣ ΕΝΕΡΓΑ ΛΙΠΙΔΙΑ</a:t>
            </a:r>
          </a:p>
          <a:p>
            <a:pPr algn="ctr"/>
            <a:r>
              <a:rPr lang="el-GR" sz="3600" i="1" dirty="0" smtClean="0">
                <a:solidFill>
                  <a:srgbClr val="FFFFFF"/>
                </a:solidFill>
                <a:latin typeface="Calibri" pitchFamily="34" charset="0"/>
              </a:rPr>
              <a:t>(π.χ., το αραχιδονικό </a:t>
            </a:r>
            <a:r>
              <a:rPr lang="el-GR" sz="3600" i="1" dirty="0">
                <a:solidFill>
                  <a:srgbClr val="FFFFFF"/>
                </a:solidFill>
                <a:latin typeface="Calibri" pitchFamily="34" charset="0"/>
              </a:rPr>
              <a:t>οξύ, </a:t>
            </a:r>
            <a:r>
              <a:rPr lang="el-GR" sz="3600" i="1" dirty="0" smtClean="0">
                <a:solidFill>
                  <a:srgbClr val="FFFFFF"/>
                </a:solidFill>
                <a:latin typeface="Calibri" pitchFamily="34" charset="0"/>
              </a:rPr>
              <a:t>οι βιταμίνες </a:t>
            </a:r>
            <a:r>
              <a:rPr lang="en-US" sz="3600" i="1" dirty="0">
                <a:solidFill>
                  <a:srgbClr val="FFFFFF"/>
                </a:solidFill>
                <a:latin typeface="Calibri" pitchFamily="34" charset="0"/>
              </a:rPr>
              <a:t>D</a:t>
            </a:r>
            <a:r>
              <a:rPr lang="el-GR" sz="3600" i="1" dirty="0">
                <a:solidFill>
                  <a:srgbClr val="FFFFFF"/>
                </a:solidFill>
                <a:latin typeface="Calibri" pitchFamily="34" charset="0"/>
              </a:rPr>
              <a:t>, Α, Κ, Ε &amp; </a:t>
            </a:r>
            <a:r>
              <a:rPr lang="el-GR" sz="3600" i="1" dirty="0" smtClean="0">
                <a:solidFill>
                  <a:srgbClr val="FFFFFF"/>
                </a:solidFill>
                <a:latin typeface="Calibri" pitchFamily="34" charset="0"/>
              </a:rPr>
              <a:t>άλλα)</a:t>
            </a:r>
            <a:endParaRPr lang="en-GB" sz="3600" i="1" dirty="0">
              <a:solidFill>
                <a:srgbClr val="FFFFFF"/>
              </a:solidFill>
              <a:latin typeface="Calibri" pitchFamily="34" charset="0"/>
            </a:endParaRPr>
          </a:p>
        </p:txBody>
      </p:sp>
      <p:sp>
        <p:nvSpPr>
          <p:cNvPr id="30726" name="Text Box 6"/>
          <p:cNvSpPr txBox="1">
            <a:spLocks noChangeArrowheads="1"/>
          </p:cNvSpPr>
          <p:nvPr/>
        </p:nvSpPr>
        <p:spPr bwMode="auto">
          <a:xfrm>
            <a:off x="3959225" y="2057400"/>
            <a:ext cx="470000" cy="769441"/>
          </a:xfrm>
          <a:prstGeom prst="rect">
            <a:avLst/>
          </a:prstGeom>
          <a:noFill/>
          <a:ln w="9525">
            <a:noFill/>
            <a:miter lim="800000"/>
            <a:headEnd/>
            <a:tailEnd/>
          </a:ln>
        </p:spPr>
        <p:txBody>
          <a:bodyPr wrap="none">
            <a:spAutoFit/>
          </a:bodyPr>
          <a:lstStyle/>
          <a:p>
            <a:r>
              <a:rPr lang="el-GR" sz="4400" b="1" dirty="0">
                <a:solidFill>
                  <a:schemeClr val="bg1"/>
                </a:solidFill>
                <a:latin typeface="Calibri" pitchFamily="34" charset="0"/>
              </a:rPr>
              <a:t>1</a:t>
            </a:r>
            <a:endParaRPr lang="en-GB" sz="4400" b="1" dirty="0">
              <a:solidFill>
                <a:schemeClr val="bg1"/>
              </a:solidFill>
              <a:latin typeface="Calibri" pitchFamily="34" charset="0"/>
            </a:endParaRPr>
          </a:p>
        </p:txBody>
      </p:sp>
      <p:sp>
        <p:nvSpPr>
          <p:cNvPr id="30727" name="Text Box 7"/>
          <p:cNvSpPr txBox="1">
            <a:spLocks noChangeArrowheads="1"/>
          </p:cNvSpPr>
          <p:nvPr/>
        </p:nvSpPr>
        <p:spPr bwMode="auto">
          <a:xfrm>
            <a:off x="6871692" y="3789040"/>
            <a:ext cx="470000" cy="769441"/>
          </a:xfrm>
          <a:prstGeom prst="rect">
            <a:avLst/>
          </a:prstGeom>
          <a:noFill/>
          <a:ln w="9525">
            <a:noFill/>
            <a:miter lim="800000"/>
            <a:headEnd/>
            <a:tailEnd/>
          </a:ln>
        </p:spPr>
        <p:txBody>
          <a:bodyPr wrap="none">
            <a:spAutoFit/>
          </a:bodyPr>
          <a:lstStyle/>
          <a:p>
            <a:r>
              <a:rPr lang="el-GR" sz="4400" b="1" dirty="0">
                <a:solidFill>
                  <a:schemeClr val="bg1"/>
                </a:solidFill>
                <a:latin typeface="Calibri" pitchFamily="34" charset="0"/>
              </a:rPr>
              <a:t>2</a:t>
            </a:r>
            <a:endParaRPr lang="en-GB" sz="4400" b="1" dirty="0">
              <a:solidFill>
                <a:schemeClr val="bg1"/>
              </a:solidFill>
              <a:latin typeface="Calibri" pitchFamily="34" charset="0"/>
            </a:endParaRPr>
          </a:p>
        </p:txBody>
      </p:sp>
      <p:sp>
        <p:nvSpPr>
          <p:cNvPr id="30728" name="Text Box 8"/>
          <p:cNvSpPr txBox="1">
            <a:spLocks noChangeArrowheads="1"/>
          </p:cNvSpPr>
          <p:nvPr/>
        </p:nvSpPr>
        <p:spPr bwMode="auto">
          <a:xfrm>
            <a:off x="3881412" y="5517232"/>
            <a:ext cx="470000" cy="769441"/>
          </a:xfrm>
          <a:prstGeom prst="rect">
            <a:avLst/>
          </a:prstGeom>
          <a:noFill/>
          <a:ln w="9525">
            <a:noFill/>
            <a:miter lim="800000"/>
            <a:headEnd/>
            <a:tailEnd/>
          </a:ln>
        </p:spPr>
        <p:txBody>
          <a:bodyPr wrap="none">
            <a:spAutoFit/>
          </a:bodyPr>
          <a:lstStyle/>
          <a:p>
            <a:r>
              <a:rPr lang="el-GR" sz="4400" b="1" dirty="0">
                <a:solidFill>
                  <a:schemeClr val="bg1"/>
                </a:solidFill>
                <a:latin typeface="Calibri" pitchFamily="34" charset="0"/>
              </a:rPr>
              <a:t>3</a:t>
            </a:r>
            <a:endParaRPr lang="en-GB" sz="4400" b="1" dirty="0">
              <a:solidFill>
                <a:schemeClr val="bg1"/>
              </a:solidFill>
              <a:latin typeface="Calibri" pitchFamily="34" charset="0"/>
            </a:endParaRPr>
          </a:p>
        </p:txBody>
      </p:sp>
      <p:sp>
        <p:nvSpPr>
          <p:cNvPr id="9" name="Oval 8"/>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16632"/>
            <a:ext cx="9677400" cy="1190625"/>
          </a:xfrm>
          <a:prstGeom prst="rect">
            <a:avLst/>
          </a:prstGeom>
          <a:solidFill>
            <a:srgbClr val="333399"/>
          </a:solidFill>
          <a:ln w="9525">
            <a:noFill/>
            <a:miter lim="800000"/>
            <a:headEnd/>
            <a:tailEnd/>
          </a:ln>
        </p:spPr>
        <p:txBody>
          <a:bodyPr>
            <a:spAutoFit/>
          </a:bodyPr>
          <a:lstStyle/>
          <a:p>
            <a:pPr algn="ctr"/>
            <a:r>
              <a:rPr lang="el-GR" sz="3600" b="1" dirty="0" smtClean="0">
                <a:solidFill>
                  <a:schemeClr val="bg1"/>
                </a:solidFill>
                <a:latin typeface="Calibri" pitchFamily="34" charset="0"/>
              </a:rPr>
              <a:t>Β. ΚΑΤΑΤΑΞΗ </a:t>
            </a:r>
            <a:r>
              <a:rPr lang="el-GR" sz="3600" b="1" dirty="0">
                <a:solidFill>
                  <a:schemeClr val="bg1"/>
                </a:solidFill>
                <a:latin typeface="Calibri" pitchFamily="34" charset="0"/>
              </a:rPr>
              <a:t>ΛΙΠΙΔΙΩΝ ΜΕ ΒΑΣΗ ΤΙΣ ΔΟΜΙΚΕΣ ΟΜΟΙΟΤΗΤΕΣ ΤΟΥΣ</a:t>
            </a:r>
            <a:endParaRPr lang="en-US" sz="3600" b="1" dirty="0">
              <a:solidFill>
                <a:schemeClr val="bg1"/>
              </a:solidFill>
              <a:latin typeface="Calibri" pitchFamily="34" charset="0"/>
            </a:endParaRPr>
          </a:p>
        </p:txBody>
      </p:sp>
      <p:sp>
        <p:nvSpPr>
          <p:cNvPr id="29700" name="Text Box 4"/>
          <p:cNvSpPr txBox="1">
            <a:spLocks noChangeArrowheads="1"/>
          </p:cNvSpPr>
          <p:nvPr/>
        </p:nvSpPr>
        <p:spPr bwMode="auto">
          <a:xfrm>
            <a:off x="1217745" y="4572000"/>
            <a:ext cx="3853747" cy="2062103"/>
          </a:xfrm>
          <a:prstGeom prst="rect">
            <a:avLst/>
          </a:prstGeom>
          <a:solidFill>
            <a:srgbClr val="FFFFFF"/>
          </a:solidFill>
          <a:ln w="9525">
            <a:solidFill>
              <a:schemeClr val="tx1"/>
            </a:solidFill>
            <a:miter lim="800000"/>
            <a:headEnd/>
            <a:tailEnd/>
          </a:ln>
        </p:spPr>
        <p:txBody>
          <a:bodyPr wrap="none">
            <a:spAutoFit/>
          </a:bodyPr>
          <a:lstStyle/>
          <a:p>
            <a:pPr algn="ctr"/>
            <a:r>
              <a:rPr lang="el-GR" sz="3200" b="1" dirty="0">
                <a:latin typeface="Calibri" pitchFamily="34" charset="0"/>
              </a:rPr>
              <a:t>ΛΙΠΙΔΙΑ ΠΟΥ ΔΕΝ</a:t>
            </a:r>
          </a:p>
          <a:p>
            <a:pPr algn="ctr"/>
            <a:r>
              <a:rPr lang="el-GR" sz="3200" b="1" dirty="0">
                <a:latin typeface="Calibri" pitchFamily="34" charset="0"/>
              </a:rPr>
              <a:t>ΤΡΟΠΟΠΟΙΟΥΝΤΑΙ</a:t>
            </a:r>
          </a:p>
          <a:p>
            <a:pPr algn="ctr"/>
            <a:r>
              <a:rPr lang="el-GR" sz="3200" b="1" i="1" dirty="0">
                <a:latin typeface="Calibri" pitchFamily="34" charset="0"/>
              </a:rPr>
              <a:t>Μη σαπωνοποιήσιμα</a:t>
            </a:r>
          </a:p>
          <a:p>
            <a:pPr algn="ctr"/>
            <a:r>
              <a:rPr lang="el-GR" sz="3200" b="1" i="1" dirty="0">
                <a:latin typeface="Calibri" pitchFamily="34" charset="0"/>
              </a:rPr>
              <a:t>λιπίδια</a:t>
            </a:r>
            <a:endParaRPr lang="en-GB" sz="3200" b="1" i="1" dirty="0">
              <a:latin typeface="Calibri" pitchFamily="34" charset="0"/>
            </a:endParaRPr>
          </a:p>
        </p:txBody>
      </p:sp>
      <p:sp>
        <p:nvSpPr>
          <p:cNvPr id="29701" name="Text Box 5"/>
          <p:cNvSpPr txBox="1">
            <a:spLocks noChangeArrowheads="1"/>
          </p:cNvSpPr>
          <p:nvPr/>
        </p:nvSpPr>
        <p:spPr bwMode="auto">
          <a:xfrm>
            <a:off x="5503540" y="4607257"/>
            <a:ext cx="3345788" cy="2062103"/>
          </a:xfrm>
          <a:prstGeom prst="rect">
            <a:avLst/>
          </a:prstGeom>
          <a:solidFill>
            <a:srgbClr val="FFFFFF"/>
          </a:solidFill>
          <a:ln w="9525">
            <a:solidFill>
              <a:schemeClr val="tx1"/>
            </a:solidFill>
            <a:miter lim="800000"/>
            <a:headEnd/>
            <a:tailEnd/>
          </a:ln>
        </p:spPr>
        <p:txBody>
          <a:bodyPr wrap="none">
            <a:spAutoFit/>
          </a:bodyPr>
          <a:lstStyle/>
          <a:p>
            <a:pPr algn="ctr"/>
            <a:r>
              <a:rPr lang="el-GR" sz="3200" b="1" dirty="0">
                <a:latin typeface="Calibri" pitchFamily="34" charset="0"/>
              </a:rPr>
              <a:t>ΛΙΠΙΔΙΑ ΠΟΥ</a:t>
            </a:r>
          </a:p>
          <a:p>
            <a:pPr algn="ctr"/>
            <a:r>
              <a:rPr lang="el-GR" sz="3200" b="1" dirty="0">
                <a:latin typeface="Calibri" pitchFamily="34" charset="0"/>
              </a:rPr>
              <a:t>ΤΡΟΠΟΠΟΙΟΥΝΤΑΙ</a:t>
            </a:r>
          </a:p>
          <a:p>
            <a:pPr algn="ctr"/>
            <a:r>
              <a:rPr lang="el-GR" sz="3200" b="1" i="1" dirty="0">
                <a:latin typeface="Calibri" pitchFamily="34" charset="0"/>
              </a:rPr>
              <a:t>Σαπωνοποιήσιμα</a:t>
            </a:r>
          </a:p>
          <a:p>
            <a:pPr algn="ctr"/>
            <a:r>
              <a:rPr lang="el-GR" sz="3200" b="1" i="1" dirty="0">
                <a:latin typeface="Calibri" pitchFamily="34" charset="0"/>
              </a:rPr>
              <a:t>λιπίδια</a:t>
            </a:r>
            <a:endParaRPr lang="en-GB" sz="3200" b="1" i="1" dirty="0">
              <a:latin typeface="Calibri" pitchFamily="34" charset="0"/>
            </a:endParaRPr>
          </a:p>
        </p:txBody>
      </p:sp>
      <p:cxnSp>
        <p:nvCxnSpPr>
          <p:cNvPr id="29702" name="AutoShape 7"/>
          <p:cNvCxnSpPr>
            <a:cxnSpLocks noChangeShapeType="1"/>
          </p:cNvCxnSpPr>
          <p:nvPr/>
        </p:nvCxnSpPr>
        <p:spPr bwMode="auto">
          <a:xfrm rot="5400000">
            <a:off x="2494345" y="1973699"/>
            <a:ext cx="3264743" cy="1998881"/>
          </a:xfrm>
          <a:prstGeom prst="bentConnector3">
            <a:avLst>
              <a:gd name="adj1" fmla="val 50000"/>
            </a:avLst>
          </a:prstGeom>
          <a:noFill/>
          <a:ln w="127000">
            <a:solidFill>
              <a:srgbClr val="FFFF00"/>
            </a:solidFill>
            <a:miter lim="800000"/>
            <a:headEnd/>
            <a:tailEnd type="triangle" w="med" len="med"/>
          </a:ln>
        </p:spPr>
      </p:cxnSp>
      <p:cxnSp>
        <p:nvCxnSpPr>
          <p:cNvPr id="29703" name="AutoShape 9"/>
          <p:cNvCxnSpPr>
            <a:cxnSpLocks noChangeShapeType="1"/>
            <a:stCxn id="29698" idx="2"/>
            <a:endCxn id="29701" idx="0"/>
          </p:cNvCxnSpPr>
          <p:nvPr/>
        </p:nvCxnSpPr>
        <p:spPr bwMode="auto">
          <a:xfrm rot="16200000" flipH="1">
            <a:off x="4509967" y="1940790"/>
            <a:ext cx="3300000" cy="2032934"/>
          </a:xfrm>
          <a:prstGeom prst="bentConnector3">
            <a:avLst>
              <a:gd name="adj1" fmla="val 50000"/>
            </a:avLst>
          </a:prstGeom>
          <a:noFill/>
          <a:ln w="127000">
            <a:solidFill>
              <a:schemeClr val="bg1"/>
            </a:solidFill>
            <a:miter lim="800000"/>
            <a:headEnd/>
            <a:tailEnd type="triangle" w="med" len="med"/>
          </a:ln>
        </p:spPr>
      </p:cxnSp>
      <p:sp>
        <p:nvSpPr>
          <p:cNvPr id="10" name="Text Box 3"/>
          <p:cNvSpPr txBox="1">
            <a:spLocks noChangeArrowheads="1"/>
          </p:cNvSpPr>
          <p:nvPr/>
        </p:nvSpPr>
        <p:spPr bwMode="auto">
          <a:xfrm>
            <a:off x="102940" y="3717032"/>
            <a:ext cx="2767236" cy="1754326"/>
          </a:xfrm>
          <a:prstGeom prst="rect">
            <a:avLst/>
          </a:prstGeom>
          <a:solidFill>
            <a:srgbClr val="003366"/>
          </a:solidFill>
          <a:ln w="57150">
            <a:solidFill>
              <a:srgbClr val="FFFF00"/>
            </a:solidFill>
            <a:miter lim="800000"/>
            <a:headEnd/>
            <a:tailEnd/>
          </a:ln>
        </p:spPr>
        <p:txBody>
          <a:bodyPr wrap="square">
            <a:spAutoFit/>
          </a:bodyPr>
          <a:lstStyle/>
          <a:p>
            <a:pPr algn="ctr"/>
            <a:r>
              <a:rPr lang="el-GR" sz="3600" b="1" dirty="0" smtClean="0">
                <a:ln>
                  <a:solidFill>
                    <a:srgbClr val="FFFF00"/>
                  </a:solidFill>
                </a:ln>
                <a:solidFill>
                  <a:srgbClr val="FFFF66"/>
                </a:solidFill>
                <a:latin typeface="Calibri" pitchFamily="34" charset="0"/>
              </a:rPr>
              <a:t>Δεν περιέχουν λιπαρά </a:t>
            </a:r>
            <a:r>
              <a:rPr lang="el-GR" sz="2800" b="1" dirty="0" smtClean="0">
                <a:ln>
                  <a:solidFill>
                    <a:srgbClr val="FFFF00"/>
                  </a:solidFill>
                </a:ln>
                <a:solidFill>
                  <a:srgbClr val="FFFF66"/>
                </a:solidFill>
                <a:latin typeface="Calibri" pitchFamily="34" charset="0"/>
              </a:rPr>
              <a:t>οξέα</a:t>
            </a:r>
            <a:endParaRPr lang="en-GB" sz="2800" b="1" dirty="0">
              <a:ln>
                <a:solidFill>
                  <a:srgbClr val="FFFF00"/>
                </a:solidFill>
              </a:ln>
              <a:solidFill>
                <a:srgbClr val="FFFF66"/>
              </a:solidFill>
              <a:latin typeface="Calibri" pitchFamily="34" charset="0"/>
            </a:endParaRPr>
          </a:p>
        </p:txBody>
      </p:sp>
      <p:sp>
        <p:nvSpPr>
          <p:cNvPr id="12" name="Text Box 3"/>
          <p:cNvSpPr txBox="1">
            <a:spLocks noChangeArrowheads="1"/>
          </p:cNvSpPr>
          <p:nvPr/>
        </p:nvSpPr>
        <p:spPr bwMode="auto">
          <a:xfrm>
            <a:off x="7591772" y="3933056"/>
            <a:ext cx="2503512" cy="1200329"/>
          </a:xfrm>
          <a:prstGeom prst="rect">
            <a:avLst/>
          </a:prstGeom>
          <a:solidFill>
            <a:srgbClr val="003366"/>
          </a:solidFill>
          <a:ln w="57150">
            <a:solidFill>
              <a:srgbClr val="FFFF00"/>
            </a:solidFill>
            <a:miter lim="800000"/>
            <a:headEnd/>
            <a:tailEnd/>
          </a:ln>
        </p:spPr>
        <p:txBody>
          <a:bodyPr wrap="square">
            <a:spAutoFit/>
          </a:bodyPr>
          <a:lstStyle/>
          <a:p>
            <a:pPr algn="ctr"/>
            <a:r>
              <a:rPr lang="el-GR" sz="3600" b="1" dirty="0" smtClean="0">
                <a:ln>
                  <a:solidFill>
                    <a:srgbClr val="FFFF00"/>
                  </a:solidFill>
                </a:ln>
                <a:solidFill>
                  <a:srgbClr val="FFFF66"/>
                </a:solidFill>
                <a:latin typeface="Calibri" pitchFamily="34" charset="0"/>
              </a:rPr>
              <a:t>Περιέχουν λιπαρά </a:t>
            </a:r>
            <a:r>
              <a:rPr lang="el-GR" sz="2800" b="1" dirty="0" smtClean="0">
                <a:ln>
                  <a:solidFill>
                    <a:srgbClr val="FFFF00"/>
                  </a:solidFill>
                </a:ln>
                <a:solidFill>
                  <a:srgbClr val="FFFF66"/>
                </a:solidFill>
                <a:latin typeface="Calibri" pitchFamily="34" charset="0"/>
              </a:rPr>
              <a:t>οξέα</a:t>
            </a:r>
            <a:endParaRPr lang="en-GB" sz="2800" b="1" dirty="0">
              <a:ln>
                <a:solidFill>
                  <a:srgbClr val="FFFF00"/>
                </a:solidFill>
              </a:ln>
              <a:solidFill>
                <a:srgbClr val="FFFF66"/>
              </a:solidFill>
              <a:latin typeface="Calibri" pitchFamily="34" charset="0"/>
            </a:endParaRPr>
          </a:p>
        </p:txBody>
      </p:sp>
      <p:sp>
        <p:nvSpPr>
          <p:cNvPr id="11" name="Oval 10"/>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3" name="Oval 12"/>
          <p:cNvSpPr/>
          <p:nvPr/>
        </p:nvSpPr>
        <p:spPr bwMode="auto">
          <a:xfrm>
            <a:off x="3199284" y="1484784"/>
            <a:ext cx="3960440" cy="12241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l-GR" sz="3200" b="1" dirty="0" smtClean="0">
                <a:solidFill>
                  <a:srgbClr val="FFFF66"/>
                </a:solidFill>
                <a:latin typeface="Calibri" pitchFamily="34" charset="0"/>
              </a:rPr>
              <a:t>ΚΟΗ ή Ν</a:t>
            </a:r>
            <a:r>
              <a:rPr lang="en-US" sz="3200" b="1" dirty="0" smtClean="0">
                <a:solidFill>
                  <a:srgbClr val="FFFF66"/>
                </a:solidFill>
                <a:latin typeface="Calibri" pitchFamily="34" charset="0"/>
              </a:rPr>
              <a:t>a</a:t>
            </a:r>
            <a:r>
              <a:rPr lang="el-GR" sz="3200" b="1" dirty="0" smtClean="0">
                <a:solidFill>
                  <a:srgbClr val="FFFF66"/>
                </a:solidFill>
                <a:latin typeface="Calibri" pitchFamily="34" charset="0"/>
              </a:rPr>
              <a:t>ΟΗ)</a:t>
            </a:r>
          </a:p>
          <a:p>
            <a:pPr lvl="0" algn="ctr"/>
            <a:r>
              <a:rPr lang="el-GR" sz="3200" b="1" dirty="0" smtClean="0">
                <a:solidFill>
                  <a:srgbClr val="FFFF66"/>
                </a:solidFill>
                <a:latin typeface="Calibri" pitchFamily="34" charset="0"/>
              </a:rPr>
              <a:t>βρασμός</a:t>
            </a:r>
            <a:endParaRPr lang="en-GB" sz="3200" b="1" dirty="0">
              <a:solidFill>
                <a:srgbClr val="FFFF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16632"/>
            <a:ext cx="9677400" cy="1190625"/>
          </a:xfrm>
          <a:prstGeom prst="rect">
            <a:avLst/>
          </a:prstGeom>
          <a:solidFill>
            <a:srgbClr val="333399"/>
          </a:solidFill>
          <a:ln w="9525">
            <a:noFill/>
            <a:miter lim="800000"/>
            <a:headEnd/>
            <a:tailEnd/>
          </a:ln>
        </p:spPr>
        <p:txBody>
          <a:bodyPr>
            <a:spAutoFit/>
          </a:bodyPr>
          <a:lstStyle/>
          <a:p>
            <a:pPr algn="ctr" eaLnBrk="0" fontAlgn="base" hangingPunct="0">
              <a:spcBef>
                <a:spcPct val="0"/>
              </a:spcBef>
              <a:spcAft>
                <a:spcPct val="0"/>
              </a:spcAft>
            </a:pPr>
            <a:r>
              <a:rPr lang="el-GR" sz="3600" b="1">
                <a:solidFill>
                  <a:srgbClr val="FFFFFF"/>
                </a:solidFill>
                <a:latin typeface="Calibri" pitchFamily="34" charset="0"/>
              </a:rPr>
              <a:t>ΚΑΤΑΤΑΞΗ ΛΙΠΙΔΙΩΝ ΜΕ ΒΑΣΗ ΤΙΣ ΔΟΜΙΚΕΣ ΟΜΟΙΟΤΗΤΕΣ ΤΟΥΣ</a:t>
            </a:r>
            <a:endParaRPr lang="en-US" sz="3600" b="1">
              <a:solidFill>
                <a:srgbClr val="FFFFFF"/>
              </a:solidFill>
              <a:latin typeface="Calibri" pitchFamily="34" charset="0"/>
            </a:endParaRPr>
          </a:p>
        </p:txBody>
      </p:sp>
      <p:sp>
        <p:nvSpPr>
          <p:cNvPr id="29700" name="Text Box 4"/>
          <p:cNvSpPr txBox="1">
            <a:spLocks noChangeArrowheads="1"/>
          </p:cNvSpPr>
          <p:nvPr/>
        </p:nvSpPr>
        <p:spPr bwMode="auto">
          <a:xfrm>
            <a:off x="1217745" y="4572000"/>
            <a:ext cx="3853747" cy="2062103"/>
          </a:xfrm>
          <a:prstGeom prst="rect">
            <a:avLst/>
          </a:prstGeom>
          <a:solidFill>
            <a:srgbClr val="FFFFFF"/>
          </a:solidFill>
          <a:ln w="9525">
            <a:solidFill>
              <a:schemeClr val="tx1"/>
            </a:solidFill>
            <a:miter lim="800000"/>
            <a:headEnd/>
            <a:tailEnd/>
          </a:ln>
        </p:spPr>
        <p:txBody>
          <a:bodyPr wrap="none">
            <a:spAutoFit/>
          </a:bodyPr>
          <a:lstStyle/>
          <a:p>
            <a:pPr algn="ctr" eaLnBrk="0" fontAlgn="base" hangingPunct="0">
              <a:spcBef>
                <a:spcPct val="0"/>
              </a:spcBef>
              <a:spcAft>
                <a:spcPct val="0"/>
              </a:spcAft>
            </a:pPr>
            <a:r>
              <a:rPr lang="el-GR" sz="3200" b="1" dirty="0">
                <a:solidFill>
                  <a:srgbClr val="000000"/>
                </a:solidFill>
                <a:latin typeface="Calibri" pitchFamily="34" charset="0"/>
              </a:rPr>
              <a:t>ΛΙΠΙΔΙΑ ΠΟΥ ΔΕΝ</a:t>
            </a:r>
          </a:p>
          <a:p>
            <a:pPr algn="ctr" eaLnBrk="0" fontAlgn="base" hangingPunct="0">
              <a:spcBef>
                <a:spcPct val="0"/>
              </a:spcBef>
              <a:spcAft>
                <a:spcPct val="0"/>
              </a:spcAft>
            </a:pPr>
            <a:r>
              <a:rPr lang="el-GR" sz="3200" b="1" dirty="0">
                <a:solidFill>
                  <a:srgbClr val="000000"/>
                </a:solidFill>
                <a:latin typeface="Calibri" pitchFamily="34" charset="0"/>
              </a:rPr>
              <a:t>ΤΡΟΠΟΠΟΙΟΥΝΤΑΙ</a:t>
            </a:r>
          </a:p>
          <a:p>
            <a:pPr algn="ctr" eaLnBrk="0" fontAlgn="base" hangingPunct="0">
              <a:spcBef>
                <a:spcPct val="0"/>
              </a:spcBef>
              <a:spcAft>
                <a:spcPct val="0"/>
              </a:spcAft>
            </a:pPr>
            <a:r>
              <a:rPr lang="el-GR" sz="3200" b="1" i="1" dirty="0">
                <a:solidFill>
                  <a:srgbClr val="000000"/>
                </a:solidFill>
                <a:latin typeface="Calibri" pitchFamily="34" charset="0"/>
              </a:rPr>
              <a:t>Μη σαπωνοποιήσιμα</a:t>
            </a:r>
          </a:p>
          <a:p>
            <a:pPr algn="ctr" eaLnBrk="0" fontAlgn="base" hangingPunct="0">
              <a:spcBef>
                <a:spcPct val="0"/>
              </a:spcBef>
              <a:spcAft>
                <a:spcPct val="0"/>
              </a:spcAft>
            </a:pPr>
            <a:r>
              <a:rPr lang="el-GR" sz="3200" b="1" i="1" dirty="0">
                <a:solidFill>
                  <a:srgbClr val="000000"/>
                </a:solidFill>
                <a:latin typeface="Calibri" pitchFamily="34" charset="0"/>
              </a:rPr>
              <a:t>λιπίδια</a:t>
            </a:r>
            <a:endParaRPr lang="en-GB" sz="3200" b="1" i="1" dirty="0">
              <a:solidFill>
                <a:srgbClr val="000000"/>
              </a:solidFill>
              <a:latin typeface="Calibri" pitchFamily="34" charset="0"/>
            </a:endParaRPr>
          </a:p>
        </p:txBody>
      </p:sp>
      <p:cxnSp>
        <p:nvCxnSpPr>
          <p:cNvPr id="29702" name="AutoShape 7"/>
          <p:cNvCxnSpPr>
            <a:cxnSpLocks noChangeShapeType="1"/>
          </p:cNvCxnSpPr>
          <p:nvPr/>
        </p:nvCxnSpPr>
        <p:spPr bwMode="auto">
          <a:xfrm rot="5400000">
            <a:off x="2494345" y="1973699"/>
            <a:ext cx="3264743" cy="1998881"/>
          </a:xfrm>
          <a:prstGeom prst="bentConnector3">
            <a:avLst>
              <a:gd name="adj1" fmla="val 50000"/>
            </a:avLst>
          </a:prstGeom>
          <a:noFill/>
          <a:ln w="127000">
            <a:solidFill>
              <a:srgbClr val="FFFF00"/>
            </a:solidFill>
            <a:miter lim="800000"/>
            <a:headEnd/>
            <a:tailEnd type="triangle" w="med" len="med"/>
          </a:ln>
        </p:spPr>
      </p:cxnSp>
      <p:sp>
        <p:nvSpPr>
          <p:cNvPr id="10" name="Text Box 3"/>
          <p:cNvSpPr txBox="1">
            <a:spLocks noChangeArrowheads="1"/>
          </p:cNvSpPr>
          <p:nvPr/>
        </p:nvSpPr>
        <p:spPr bwMode="auto">
          <a:xfrm>
            <a:off x="0" y="3789040"/>
            <a:ext cx="2808312" cy="1754326"/>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a:solidFill>
                  <a:srgbClr val="FFFF66"/>
                </a:solidFill>
                <a:latin typeface="Calibri" pitchFamily="34" charset="0"/>
              </a:rPr>
              <a:t>Δεν περιέχουν λιπαρά οξέα</a:t>
            </a:r>
            <a:endParaRPr lang="en-GB" sz="3600" b="1" dirty="0">
              <a:solidFill>
                <a:srgbClr val="FFFF66"/>
              </a:solidFill>
              <a:latin typeface="Calibri" pitchFamily="34" charset="0"/>
            </a:endParaRPr>
          </a:p>
        </p:txBody>
      </p:sp>
      <p:sp>
        <p:nvSpPr>
          <p:cNvPr id="11" name="Oval 10"/>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13" name="Oval 12"/>
          <p:cNvSpPr/>
          <p:nvPr/>
        </p:nvSpPr>
        <p:spPr bwMode="auto">
          <a:xfrm>
            <a:off x="3199284" y="1484784"/>
            <a:ext cx="3960440" cy="12241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l-GR" sz="3200" b="1" dirty="0">
                <a:solidFill>
                  <a:srgbClr val="FFFF66"/>
                </a:solidFill>
                <a:latin typeface="Calibri" pitchFamily="34" charset="0"/>
              </a:rPr>
              <a:t>ΚΟΗ ή Ν</a:t>
            </a:r>
            <a:r>
              <a:rPr lang="en-US" sz="3200" b="1" dirty="0">
                <a:solidFill>
                  <a:srgbClr val="FFFF66"/>
                </a:solidFill>
                <a:latin typeface="Calibri" pitchFamily="34" charset="0"/>
              </a:rPr>
              <a:t>a</a:t>
            </a:r>
            <a:r>
              <a:rPr lang="el-GR" sz="3200" b="1" dirty="0" smtClean="0">
                <a:solidFill>
                  <a:srgbClr val="FFFF66"/>
                </a:solidFill>
                <a:latin typeface="Calibri" pitchFamily="34" charset="0"/>
              </a:rPr>
              <a:t>ΟΗ</a:t>
            </a:r>
            <a:endParaRPr lang="el-GR" sz="3200" b="1" dirty="0">
              <a:solidFill>
                <a:srgbClr val="FFFF66"/>
              </a:solidFill>
              <a:latin typeface="Calibri" pitchFamily="34" charset="0"/>
            </a:endParaRPr>
          </a:p>
          <a:p>
            <a:pPr algn="ctr" eaLnBrk="0" fontAlgn="base" hangingPunct="0">
              <a:spcBef>
                <a:spcPct val="0"/>
              </a:spcBef>
              <a:spcAft>
                <a:spcPct val="0"/>
              </a:spcAft>
            </a:pPr>
            <a:r>
              <a:rPr lang="el-GR" sz="3200" b="1" dirty="0">
                <a:solidFill>
                  <a:srgbClr val="FFFF66"/>
                </a:solidFill>
                <a:latin typeface="Calibri" pitchFamily="34" charset="0"/>
              </a:rPr>
              <a:t>βρασμός</a:t>
            </a:r>
            <a:endParaRPr lang="en-GB" sz="3200" b="1" dirty="0">
              <a:solidFill>
                <a:srgbClr val="FFFF66"/>
              </a:solidFill>
              <a:latin typeface="Calibri" pitchFamily="34" charset="0"/>
            </a:endParaRPr>
          </a:p>
        </p:txBody>
      </p:sp>
      <p:sp>
        <p:nvSpPr>
          <p:cNvPr id="14" name="TextBox 13"/>
          <p:cNvSpPr txBox="1"/>
          <p:nvPr/>
        </p:nvSpPr>
        <p:spPr>
          <a:xfrm>
            <a:off x="6542583" y="2780928"/>
            <a:ext cx="3744417" cy="3416320"/>
          </a:xfrm>
          <a:prstGeom prst="rect">
            <a:avLst/>
          </a:prstGeom>
          <a:noFill/>
        </p:spPr>
        <p:txBody>
          <a:bodyPr wrap="square" rtlCol="0">
            <a:spAutoFit/>
          </a:bodyPr>
          <a:lstStyle/>
          <a:p>
            <a:pPr algn="ctr"/>
            <a:r>
              <a:rPr lang="el-GR" sz="3600" b="1" dirty="0" smtClean="0">
                <a:solidFill>
                  <a:schemeClr val="bg1"/>
                </a:solidFill>
                <a:latin typeface="Calibri" pitchFamily="34" charset="0"/>
              </a:rPr>
              <a:t>Ισοπρενοειδή ή τερπενοειδή: ουσίες που συντίθενται με βάση το ισοπρένιο</a:t>
            </a:r>
          </a:p>
        </p:txBody>
      </p:sp>
      <p:cxnSp>
        <p:nvCxnSpPr>
          <p:cNvPr id="16" name="Straight Arrow Connector 15"/>
          <p:cNvCxnSpPr>
            <a:stCxn id="29700" idx="3"/>
          </p:cNvCxnSpPr>
          <p:nvPr/>
        </p:nvCxnSpPr>
        <p:spPr bwMode="auto">
          <a:xfrm flipV="1">
            <a:off x="5071492" y="3501008"/>
            <a:ext cx="1872208" cy="2102044"/>
          </a:xfrm>
          <a:prstGeom prst="straightConnector1">
            <a:avLst/>
          </a:prstGeom>
          <a:solidFill>
            <a:schemeClr val="accent1"/>
          </a:solidFill>
          <a:ln w="2032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21563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159724" y="548680"/>
            <a:ext cx="2526332" cy="1754326"/>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ΙΣΟΠΡΕΝΙΟ </a:t>
            </a:r>
          </a:p>
          <a:p>
            <a:pPr algn="ctr" eaLnBrk="0" fontAlgn="base" hangingPunct="0">
              <a:spcBef>
                <a:spcPct val="0"/>
              </a:spcBef>
              <a:spcAft>
                <a:spcPct val="0"/>
              </a:spcAft>
            </a:pPr>
            <a:r>
              <a:rPr lang="el-GR" sz="3600" b="1" dirty="0" smtClean="0">
                <a:solidFill>
                  <a:srgbClr val="FFFF66"/>
                </a:solidFill>
                <a:latin typeface="Calibri" pitchFamily="34" charset="0"/>
              </a:rPr>
              <a:t>(5 άτομα άνθρακα)</a:t>
            </a:r>
            <a:endParaRPr lang="en-GB" sz="3600" b="1" dirty="0">
              <a:solidFill>
                <a:srgbClr val="FFFF66"/>
              </a:solidFill>
              <a:latin typeface="Calibri" pitchFamily="34"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655486027"/>
              </p:ext>
            </p:extLst>
          </p:nvPr>
        </p:nvGraphicFramePr>
        <p:xfrm>
          <a:off x="2457834" y="91232"/>
          <a:ext cx="4485866" cy="3049736"/>
        </p:xfrm>
        <a:graphic>
          <a:graphicData uri="http://schemas.openxmlformats.org/presentationml/2006/ole">
            <mc:AlternateContent xmlns:mc="http://schemas.openxmlformats.org/markup-compatibility/2006">
              <mc:Choice xmlns:v="urn:schemas-microsoft-com:vml" Requires="v">
                <p:oleObj spid="_x0000_s959550" name="ChemSketch" r:id="rId4" imgW="1700640" imgH="1155240" progId="">
                  <p:embed/>
                </p:oleObj>
              </mc:Choice>
              <mc:Fallback>
                <p:oleObj name="ChemSketch" r:id="rId4" imgW="1700640" imgH="1155240"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834" y="91232"/>
                        <a:ext cx="4485866" cy="3049736"/>
                      </a:xfrm>
                      <a:prstGeom prst="rect">
                        <a:avLst/>
                      </a:prstGeom>
                      <a:solidFill>
                        <a:schemeClr val="bg1"/>
                      </a:solidFill>
                    </p:spPr>
                  </p:pic>
                </p:oleObj>
              </mc:Fallback>
            </mc:AlternateContent>
          </a:graphicData>
        </a:graphic>
      </p:graphicFrame>
      <p:sp>
        <p:nvSpPr>
          <p:cNvPr id="4" name="Down Arrow 3"/>
          <p:cNvSpPr/>
          <p:nvPr/>
        </p:nvSpPr>
        <p:spPr bwMode="auto">
          <a:xfrm>
            <a:off x="4639444" y="3933056"/>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5" name="Down Arrow 4"/>
          <p:cNvSpPr/>
          <p:nvPr/>
        </p:nvSpPr>
        <p:spPr bwMode="auto">
          <a:xfrm>
            <a:off x="4639444" y="3356992"/>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6" name="Down Arrow 5"/>
          <p:cNvSpPr/>
          <p:nvPr/>
        </p:nvSpPr>
        <p:spPr bwMode="auto">
          <a:xfrm>
            <a:off x="4639444" y="4509120"/>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3271292" y="5445224"/>
            <a:ext cx="3240360" cy="1200329"/>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ΟΛΑ ΤΑ ΙΣΟΠΡΕΝΟΕΙΔΗ</a:t>
            </a:r>
            <a:endParaRPr lang="en-GB" sz="3600" b="1" dirty="0">
              <a:solidFill>
                <a:srgbClr val="FFFF66"/>
              </a:solidFill>
              <a:latin typeface="Calibri" pitchFamily="34" charset="0"/>
            </a:endParaRPr>
          </a:p>
        </p:txBody>
      </p:sp>
      <p:sp>
        <p:nvSpPr>
          <p:cNvPr id="8" name="Text Box 3"/>
          <p:cNvSpPr txBox="1">
            <a:spLocks noChangeArrowheads="1"/>
          </p:cNvSpPr>
          <p:nvPr/>
        </p:nvSpPr>
        <p:spPr bwMode="auto">
          <a:xfrm>
            <a:off x="5143500" y="3573016"/>
            <a:ext cx="4320480" cy="1200329"/>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Συμπύκνωση μονάδων ισοπρενίου</a:t>
            </a:r>
            <a:endParaRPr lang="en-GB" sz="3600" b="1" dirty="0">
              <a:solidFill>
                <a:srgbClr val="FFFF66"/>
              </a:solidFill>
              <a:latin typeface="Calibri" pitchFamily="34" charset="0"/>
            </a:endParaRPr>
          </a:p>
        </p:txBody>
      </p:sp>
      <p:sp>
        <p:nvSpPr>
          <p:cNvPr id="9" name="Oval 8"/>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3034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10040044" cy="6001643"/>
          </a:xfrm>
          <a:prstGeom prst="rect">
            <a:avLst/>
          </a:prstGeom>
          <a:noFill/>
        </p:spPr>
        <p:txBody>
          <a:bodyPr wrap="square" rtlCol="0">
            <a:spAutoFit/>
          </a:bodyPr>
          <a:lstStyle/>
          <a:p>
            <a:pPr algn="ctr"/>
            <a:r>
              <a:rPr lang="el-GR" sz="3200" b="1" dirty="0" smtClean="0">
                <a:solidFill>
                  <a:schemeClr val="bg1"/>
                </a:solidFill>
                <a:latin typeface="Calibri" pitchFamily="34" charset="0"/>
              </a:rPr>
              <a:t>Κατάταξη ισοπρενοειδών </a:t>
            </a:r>
          </a:p>
          <a:p>
            <a:pPr algn="ctr"/>
            <a:r>
              <a:rPr lang="el-GR" sz="3200" b="1" dirty="0" smtClean="0">
                <a:solidFill>
                  <a:schemeClr val="bg1"/>
                </a:solidFill>
                <a:latin typeface="Calibri" pitchFamily="34" charset="0"/>
              </a:rPr>
              <a:t>με βάση τον αριθμό μονάδων ισοπρενίου</a:t>
            </a:r>
          </a:p>
          <a:p>
            <a:pPr algn="ctr"/>
            <a:endParaRPr lang="el-GR" sz="3200" b="1" dirty="0" smtClean="0">
              <a:solidFill>
                <a:schemeClr val="bg1"/>
              </a:solidFill>
              <a:latin typeface="Calibri" pitchFamily="34" charset="0"/>
            </a:endParaRPr>
          </a:p>
          <a:p>
            <a:pPr algn="ctr"/>
            <a:r>
              <a:rPr lang="el-GR" sz="3200" b="1" dirty="0" smtClean="0">
                <a:solidFill>
                  <a:schemeClr val="bg1"/>
                </a:solidFill>
                <a:latin typeface="Calibri" pitchFamily="34" charset="0"/>
              </a:rPr>
              <a:t>Ημιτερπενοειδή: 1 μονάδα ισοπρενίου (5 άνθρακες)</a:t>
            </a:r>
          </a:p>
          <a:p>
            <a:pPr algn="ctr"/>
            <a:r>
              <a:rPr lang="el-GR" sz="3200" b="1" dirty="0" smtClean="0">
                <a:solidFill>
                  <a:schemeClr val="bg1"/>
                </a:solidFill>
                <a:latin typeface="Calibri" pitchFamily="34" charset="0"/>
              </a:rPr>
              <a:t>Μονοτερπενοειδή: 2 μονάδες ισοπρενίου (10 άνθρακες)</a:t>
            </a:r>
          </a:p>
          <a:p>
            <a:pPr algn="ctr"/>
            <a:r>
              <a:rPr lang="el-GR" sz="3200" b="1" dirty="0" smtClean="0">
                <a:solidFill>
                  <a:schemeClr val="bg1"/>
                </a:solidFill>
                <a:latin typeface="Calibri" pitchFamily="34" charset="0"/>
              </a:rPr>
              <a:t>Σεσκιτερπενοειδή: 3 μονάδες ισοπρενίου (15 άνθρακες)</a:t>
            </a:r>
          </a:p>
          <a:p>
            <a:pPr algn="ctr"/>
            <a:r>
              <a:rPr lang="el-GR" sz="3200" b="1" dirty="0" smtClean="0">
                <a:solidFill>
                  <a:schemeClr val="bg1"/>
                </a:solidFill>
                <a:latin typeface="Calibri" pitchFamily="34" charset="0"/>
              </a:rPr>
              <a:t>Διτερπενοειδή : 4 μονάδες ισοπρενίου (20 άνθρακες)</a:t>
            </a:r>
          </a:p>
          <a:p>
            <a:pPr algn="ctr"/>
            <a:r>
              <a:rPr lang="el-GR" sz="3200" b="1" dirty="0" smtClean="0">
                <a:solidFill>
                  <a:schemeClr val="bg1"/>
                </a:solidFill>
                <a:latin typeface="Calibri" pitchFamily="34" charset="0"/>
              </a:rPr>
              <a:t>Σεστερτερπενοειδή: 5 μονάδες ισοπρενίου (25 άνθρακες)</a:t>
            </a:r>
          </a:p>
          <a:p>
            <a:pPr algn="ctr"/>
            <a:r>
              <a:rPr lang="el-GR" sz="3200" b="1" dirty="0" smtClean="0">
                <a:solidFill>
                  <a:schemeClr val="bg1"/>
                </a:solidFill>
                <a:latin typeface="Calibri" pitchFamily="34" charset="0"/>
              </a:rPr>
              <a:t>Τριτερπενοειδή: 6 μονάδες ισοπρενίου (30 άνθρακες)</a:t>
            </a:r>
          </a:p>
          <a:p>
            <a:pPr algn="ctr"/>
            <a:r>
              <a:rPr lang="el-GR" sz="3200" b="1" dirty="0" smtClean="0">
                <a:solidFill>
                  <a:schemeClr val="bg1"/>
                </a:solidFill>
                <a:latin typeface="Calibri" pitchFamily="34" charset="0"/>
              </a:rPr>
              <a:t>Τετρατερπενοειδή: 8 μονάδες ισοπρενίου (40 άτομα άνθρακα)</a:t>
            </a:r>
          </a:p>
          <a:p>
            <a:pPr algn="ctr"/>
            <a:r>
              <a:rPr lang="el-GR" sz="3200" b="1" dirty="0" smtClean="0">
                <a:solidFill>
                  <a:schemeClr val="bg1"/>
                </a:solidFill>
                <a:latin typeface="Calibri" pitchFamily="34" charset="0"/>
              </a:rPr>
              <a:t>Πολυτερπενοειδή: πολλές μονάδες ισοπρενίου  </a:t>
            </a:r>
            <a:endParaRPr lang="el-GR" sz="3200" b="1" dirty="0">
              <a:solidFill>
                <a:schemeClr val="bg1"/>
              </a:solidFill>
              <a:latin typeface="Calibri" pitchFamily="34" charset="0"/>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221117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32" y="116632"/>
            <a:ext cx="5112568" cy="2862322"/>
          </a:xfrm>
          <a:prstGeom prst="rect">
            <a:avLst/>
          </a:prstGeom>
          <a:noFill/>
        </p:spPr>
        <p:txBody>
          <a:bodyPr wrap="square" rtlCol="0">
            <a:spAutoFit/>
          </a:bodyPr>
          <a:lstStyle/>
          <a:p>
            <a:pPr algn="ctr"/>
            <a:r>
              <a:rPr lang="el-GR" sz="3600" b="1" dirty="0" smtClean="0">
                <a:solidFill>
                  <a:schemeClr val="bg1"/>
                </a:solidFill>
                <a:latin typeface="Calibri" pitchFamily="34" charset="0"/>
              </a:rPr>
              <a:t>Παράδειγμα ισοπρενοειδούς: </a:t>
            </a:r>
            <a:r>
              <a:rPr lang="el-GR" sz="3600" b="1" dirty="0" smtClean="0">
                <a:solidFill>
                  <a:srgbClr val="FFFF00"/>
                </a:solidFill>
                <a:latin typeface="Calibri" pitchFamily="34" charset="0"/>
              </a:rPr>
              <a:t>το </a:t>
            </a:r>
            <a:r>
              <a:rPr lang="el-GR" sz="3600" b="1" i="1" dirty="0" smtClean="0">
                <a:solidFill>
                  <a:srgbClr val="FFFF00"/>
                </a:solidFill>
                <a:latin typeface="Calibri" pitchFamily="34" charset="0"/>
                <a:sym typeface="Symbol"/>
              </a:rPr>
              <a:t></a:t>
            </a:r>
            <a:r>
              <a:rPr lang="el-GR" sz="3600" b="1" dirty="0" smtClean="0">
                <a:solidFill>
                  <a:srgbClr val="FFFF00"/>
                </a:solidFill>
                <a:latin typeface="Calibri" pitchFamily="34" charset="0"/>
              </a:rPr>
              <a:t>-καροτένιο</a:t>
            </a:r>
            <a:r>
              <a:rPr lang="el-GR" sz="3600" b="1" dirty="0" smtClean="0">
                <a:solidFill>
                  <a:schemeClr val="bg1"/>
                </a:solidFill>
                <a:latin typeface="Calibri" pitchFamily="34" charset="0"/>
              </a:rPr>
              <a:t> (40 άτομα άνθρακα- 8 μονάδες ισοπρενίου)</a:t>
            </a:r>
            <a:endParaRPr lang="el-GR" sz="3600" b="1" dirty="0">
              <a:solidFill>
                <a:schemeClr val="bg1"/>
              </a:solidFill>
              <a:latin typeface="Calibri" pitchFamily="34" charset="0"/>
            </a:endParaRPr>
          </a:p>
        </p:txBody>
      </p:sp>
      <p:pic>
        <p:nvPicPr>
          <p:cNvPr id="34818" name="Picture 2"/>
          <p:cNvPicPr>
            <a:picLocks noChangeAspect="1" noChangeArrowheads="1"/>
          </p:cNvPicPr>
          <p:nvPr/>
        </p:nvPicPr>
        <p:blipFill>
          <a:blip r:embed="rId4" cstate="print"/>
          <a:srcRect/>
          <a:stretch>
            <a:fillRect/>
          </a:stretch>
        </p:blipFill>
        <p:spPr bwMode="auto">
          <a:xfrm>
            <a:off x="5359524" y="260648"/>
            <a:ext cx="4608512" cy="3070421"/>
          </a:xfrm>
          <a:prstGeom prst="rect">
            <a:avLst/>
          </a:prstGeom>
          <a:noFill/>
          <a:ln w="9525">
            <a:noFill/>
            <a:miter lim="800000"/>
            <a:headEnd/>
            <a:tailEnd/>
          </a:ln>
        </p:spPr>
      </p:pic>
      <p:graphicFrame>
        <p:nvGraphicFramePr>
          <p:cNvPr id="34819" name="Object 3"/>
          <p:cNvGraphicFramePr>
            <a:graphicFrameLocks noChangeAspect="1"/>
          </p:cNvGraphicFramePr>
          <p:nvPr>
            <p:extLst>
              <p:ext uri="{D42A27DB-BD31-4B8C-83A1-F6EECF244321}">
                <p14:modId xmlns:p14="http://schemas.microsoft.com/office/powerpoint/2010/main" val="966240980"/>
              </p:ext>
            </p:extLst>
          </p:nvPr>
        </p:nvGraphicFramePr>
        <p:xfrm>
          <a:off x="1060361" y="3501008"/>
          <a:ext cx="8691651" cy="3240360"/>
        </p:xfrm>
        <a:graphic>
          <a:graphicData uri="http://schemas.openxmlformats.org/presentationml/2006/ole">
            <mc:AlternateContent xmlns:mc="http://schemas.openxmlformats.org/markup-compatibility/2006">
              <mc:Choice xmlns:v="urn:schemas-microsoft-com:vml" Requires="v">
                <p:oleObj spid="_x0000_s960574" name="ChemSketch" r:id="rId5" imgW="4718160" imgH="1758600" progId="">
                  <p:embed/>
                </p:oleObj>
              </mc:Choice>
              <mc:Fallback>
                <p:oleObj name="ChemSketch" r:id="rId5" imgW="4718160" imgH="1758600" progId="">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361" y="3501008"/>
                        <a:ext cx="8691651" cy="3240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305664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964" y="332656"/>
            <a:ext cx="9649072" cy="6186309"/>
          </a:xfrm>
          <a:prstGeom prst="rect">
            <a:avLst/>
          </a:prstGeom>
        </p:spPr>
        <p:txBody>
          <a:bodyPr wrap="square">
            <a:spAutoFit/>
          </a:bodyPr>
          <a:lstStyle/>
          <a:p>
            <a:pPr lvl="0" algn="ctr"/>
            <a:r>
              <a:rPr lang="el-GR" sz="3600" b="1" dirty="0" smtClean="0">
                <a:solidFill>
                  <a:srgbClr val="FFFFFF"/>
                </a:solidFill>
                <a:latin typeface="Calibri" pitchFamily="34" charset="0"/>
              </a:rPr>
              <a:t>Τα ισοπρενοειδή των φυτών διακρίνονται για τον αρωματικό τους χαρακτήρα (όλα τα αποκαλούμενα φυτικά αιθέρια έλαια είναι τερπενοειδούς φύσης) και σε αυτά οφείλεται επίσης και ο κιτρινο-πορτοκαλί χρωματισμός των ανθέων. </a:t>
            </a:r>
          </a:p>
          <a:p>
            <a:pPr lvl="0" algn="ctr"/>
            <a:endParaRPr lang="el-GR" sz="3600" b="1" dirty="0" smtClean="0">
              <a:solidFill>
                <a:srgbClr val="FFFFFF"/>
              </a:solidFill>
              <a:latin typeface="Calibri" pitchFamily="34" charset="0"/>
            </a:endParaRPr>
          </a:p>
          <a:p>
            <a:pPr lvl="0" algn="ctr"/>
            <a:endParaRPr lang="el-GR" sz="3600" b="1" dirty="0" smtClean="0">
              <a:solidFill>
                <a:srgbClr val="FFFFFF"/>
              </a:solidFill>
              <a:latin typeface="Calibri" pitchFamily="34" charset="0"/>
            </a:endParaRPr>
          </a:p>
          <a:p>
            <a:pPr lvl="0" algn="ctr"/>
            <a:r>
              <a:rPr lang="el-GR" sz="3600" b="1" dirty="0" smtClean="0">
                <a:solidFill>
                  <a:srgbClr val="FFFFFF"/>
                </a:solidFill>
                <a:latin typeface="Calibri" pitchFamily="34" charset="0"/>
              </a:rPr>
              <a:t>Πολλά φυτικά ισοπρενοειδή χαρακτηρίζονται για την αντιβακτηριακή, αντινεοπλασματική και φαρμακευτική τους δράση.</a:t>
            </a:r>
          </a:p>
        </p:txBody>
      </p:sp>
      <p:sp>
        <p:nvSpPr>
          <p:cNvPr id="5" name="Oval 4"/>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90357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6367636" y="476672"/>
            <a:ext cx="2808312" cy="646331"/>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ΙΣΟΠΡΕΝΙΟ</a:t>
            </a:r>
            <a:endParaRPr lang="en-GB" sz="3600" b="1" dirty="0">
              <a:solidFill>
                <a:srgbClr val="FFFF66"/>
              </a:solidFill>
              <a:latin typeface="Calibri" pitchFamily="34" charset="0"/>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4020709360"/>
              </p:ext>
            </p:extLst>
          </p:nvPr>
        </p:nvGraphicFramePr>
        <p:xfrm>
          <a:off x="3487316" y="0"/>
          <a:ext cx="2808312" cy="1853696"/>
        </p:xfrm>
        <a:graphic>
          <a:graphicData uri="http://schemas.openxmlformats.org/presentationml/2006/ole">
            <mc:AlternateContent xmlns:mc="http://schemas.openxmlformats.org/markup-compatibility/2006">
              <mc:Choice xmlns:v="urn:schemas-microsoft-com:vml" Requires="v">
                <p:oleObj spid="_x0000_s961658" name="ChemSketch" r:id="rId4" imgW="1685544" imgH="1112520" progId="">
                  <p:embed/>
                </p:oleObj>
              </mc:Choice>
              <mc:Fallback>
                <p:oleObj name="ChemSketch" r:id="rId4" imgW="1685544" imgH="1112520" progId="">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316" y="0"/>
                        <a:ext cx="2808312" cy="185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Down Arrow 3"/>
          <p:cNvSpPr/>
          <p:nvPr/>
        </p:nvSpPr>
        <p:spPr bwMode="auto">
          <a:xfrm>
            <a:off x="4639444" y="2420888"/>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5" name="Down Arrow 4"/>
          <p:cNvSpPr/>
          <p:nvPr/>
        </p:nvSpPr>
        <p:spPr bwMode="auto">
          <a:xfrm>
            <a:off x="4639444" y="1844824"/>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6" name="Down Arrow 5"/>
          <p:cNvSpPr/>
          <p:nvPr/>
        </p:nvSpPr>
        <p:spPr bwMode="auto">
          <a:xfrm>
            <a:off x="4639444" y="2996952"/>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7" name="Text Box 3"/>
          <p:cNvSpPr txBox="1">
            <a:spLocks noChangeArrowheads="1"/>
          </p:cNvSpPr>
          <p:nvPr/>
        </p:nvSpPr>
        <p:spPr bwMode="auto">
          <a:xfrm>
            <a:off x="2911252" y="5805264"/>
            <a:ext cx="4032448" cy="1015663"/>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ΣΤΕΡΟΕΙΔΗ</a:t>
            </a:r>
          </a:p>
          <a:p>
            <a:pPr algn="ctr" eaLnBrk="0" fontAlgn="base" hangingPunct="0">
              <a:spcBef>
                <a:spcPct val="0"/>
              </a:spcBef>
              <a:spcAft>
                <a:spcPct val="0"/>
              </a:spcAft>
            </a:pPr>
            <a:r>
              <a:rPr lang="el-GR" sz="2400" b="1" dirty="0" smtClean="0">
                <a:solidFill>
                  <a:srgbClr val="FFFF66"/>
                </a:solidFill>
                <a:latin typeface="Calibri" pitchFamily="34" charset="0"/>
              </a:rPr>
              <a:t>(υπο-ομάδα ισοπρενοειδών)</a:t>
            </a:r>
            <a:endParaRPr lang="en-GB" sz="2400" b="1" dirty="0">
              <a:solidFill>
                <a:srgbClr val="FFFF66"/>
              </a:solidFill>
              <a:latin typeface="Calibri" pitchFamily="34" charset="0"/>
            </a:endParaRPr>
          </a:p>
        </p:txBody>
      </p:sp>
      <p:sp>
        <p:nvSpPr>
          <p:cNvPr id="8" name="Text Box 3"/>
          <p:cNvSpPr txBox="1">
            <a:spLocks noChangeArrowheads="1"/>
          </p:cNvSpPr>
          <p:nvPr/>
        </p:nvSpPr>
        <p:spPr bwMode="auto">
          <a:xfrm>
            <a:off x="5071492" y="1916832"/>
            <a:ext cx="4320480" cy="1754326"/>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Συμπύκνωση μονάδων ισοπρενίου και κυκλοποίηση</a:t>
            </a:r>
            <a:endParaRPr lang="en-GB" sz="3600" b="1" dirty="0">
              <a:solidFill>
                <a:srgbClr val="FFFF66"/>
              </a:solidFill>
              <a:latin typeface="Calibri" pitchFamily="34" charset="0"/>
            </a:endParaRPr>
          </a:p>
        </p:txBody>
      </p:sp>
      <p:sp>
        <p:nvSpPr>
          <p:cNvPr id="9" name="Down Arrow 8"/>
          <p:cNvSpPr/>
          <p:nvPr/>
        </p:nvSpPr>
        <p:spPr bwMode="auto">
          <a:xfrm>
            <a:off x="4639444" y="3501008"/>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graphicFrame>
        <p:nvGraphicFramePr>
          <p:cNvPr id="2053" name="Object 5"/>
          <p:cNvGraphicFramePr>
            <a:graphicFrameLocks noChangeAspect="1"/>
          </p:cNvGraphicFramePr>
          <p:nvPr>
            <p:extLst>
              <p:ext uri="{D42A27DB-BD31-4B8C-83A1-F6EECF244321}">
                <p14:modId xmlns:p14="http://schemas.microsoft.com/office/powerpoint/2010/main" val="3180066901"/>
              </p:ext>
            </p:extLst>
          </p:nvPr>
        </p:nvGraphicFramePr>
        <p:xfrm>
          <a:off x="3219450" y="3952875"/>
          <a:ext cx="3217863" cy="2049463"/>
        </p:xfrm>
        <a:graphic>
          <a:graphicData uri="http://schemas.openxmlformats.org/presentationml/2006/ole">
            <mc:AlternateContent xmlns:mc="http://schemas.openxmlformats.org/markup-compatibility/2006">
              <mc:Choice xmlns:v="urn:schemas-microsoft-com:vml" Requires="v">
                <p:oleObj spid="_x0000_s961659" name="MDLDrawObject Class" r:id="rId6" imgW="2647850" imgH="1686005" progId="">
                  <p:embed/>
                </p:oleObj>
              </mc:Choice>
              <mc:Fallback>
                <p:oleObj name="MDLDrawObject Class" r:id="rId6" imgW="2647850" imgH="1686005" progId="">
                  <p:embed/>
                  <p:pic>
                    <p:nvPicPr>
                      <p:cNvPr id="0" name="Picture 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0" y="3952875"/>
                        <a:ext cx="3217863"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246956" y="4077072"/>
            <a:ext cx="2088232" cy="1077218"/>
          </a:xfrm>
          <a:prstGeom prst="rect">
            <a:avLst/>
          </a:prstGeom>
          <a:noFill/>
        </p:spPr>
        <p:txBody>
          <a:bodyPr wrap="square" rtlCol="0">
            <a:spAutoFit/>
          </a:bodyPr>
          <a:lstStyle/>
          <a:p>
            <a:pPr algn="ctr"/>
            <a:r>
              <a:rPr lang="el-GR" sz="3200" b="1" dirty="0" smtClean="0">
                <a:solidFill>
                  <a:schemeClr val="bg1"/>
                </a:solidFill>
                <a:latin typeface="Calibri" pitchFamily="34" charset="0"/>
              </a:rPr>
              <a:t>Στερολικοί δακτύλιοι</a:t>
            </a:r>
            <a:endParaRPr lang="el-GR" sz="3200" b="1" dirty="0">
              <a:solidFill>
                <a:schemeClr val="bg1"/>
              </a:solidFill>
              <a:latin typeface="Calibri" pitchFamily="34" charset="0"/>
            </a:endParaRPr>
          </a:p>
        </p:txBody>
      </p:sp>
      <p:cxnSp>
        <p:nvCxnSpPr>
          <p:cNvPr id="15" name="Straight Arrow Connector 14"/>
          <p:cNvCxnSpPr/>
          <p:nvPr/>
        </p:nvCxnSpPr>
        <p:spPr bwMode="auto">
          <a:xfrm>
            <a:off x="2407196" y="4653136"/>
            <a:ext cx="936104" cy="1588"/>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
        <p:nvSpPr>
          <p:cNvPr id="14" name="Oval 1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209885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500"/>
                                        <p:tgtEl>
                                          <p:spTgt spid="20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3277103852"/>
              </p:ext>
            </p:extLst>
          </p:nvPr>
        </p:nvGraphicFramePr>
        <p:xfrm>
          <a:off x="4132263" y="-4763"/>
          <a:ext cx="5264150" cy="5143501"/>
        </p:xfrm>
        <a:graphic>
          <a:graphicData uri="http://schemas.openxmlformats.org/presentationml/2006/ole">
            <mc:AlternateContent xmlns:mc="http://schemas.openxmlformats.org/markup-compatibility/2006">
              <mc:Choice xmlns:v="urn:schemas-microsoft-com:vml" Requires="v">
                <p:oleObj spid="_x0000_s962684" name="MDLDrawObject Class" r:id="rId4" imgW="3695760" imgH="3610092" progId="">
                  <p:embed/>
                </p:oleObj>
              </mc:Choice>
              <mc:Fallback>
                <p:oleObj name="MDLDrawObject Class" r:id="rId4" imgW="3695760" imgH="3610092" progId="">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4763"/>
                        <a:ext cx="5264150" cy="51435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Box 3"/>
          <p:cNvSpPr txBox="1">
            <a:spLocks noChangeArrowheads="1"/>
          </p:cNvSpPr>
          <p:nvPr/>
        </p:nvSpPr>
        <p:spPr bwMode="auto">
          <a:xfrm>
            <a:off x="102940" y="3933056"/>
            <a:ext cx="3240360" cy="646331"/>
          </a:xfrm>
          <a:prstGeom prst="rect">
            <a:avLst/>
          </a:prstGeom>
          <a:solidFill>
            <a:srgbClr val="003366"/>
          </a:solidFill>
          <a:ln w="9525">
            <a:solidFill>
              <a:srgbClr val="FFFF00"/>
            </a:solid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ΣΤΕΡΟΕΙΔΗ</a:t>
            </a:r>
            <a:endParaRPr lang="en-GB" sz="3600" b="1" dirty="0">
              <a:solidFill>
                <a:srgbClr val="FFFF66"/>
              </a:solidFill>
              <a:latin typeface="Calibri" pitchFamily="34" charset="0"/>
            </a:endParaRPr>
          </a:p>
        </p:txBody>
      </p:sp>
      <p:graphicFrame>
        <p:nvGraphicFramePr>
          <p:cNvPr id="4" name="Object 5"/>
          <p:cNvGraphicFramePr>
            <a:graphicFrameLocks noChangeAspect="1"/>
          </p:cNvGraphicFramePr>
          <p:nvPr/>
        </p:nvGraphicFramePr>
        <p:xfrm>
          <a:off x="90010" y="1916832"/>
          <a:ext cx="3078342" cy="1944216"/>
        </p:xfrm>
        <a:graphic>
          <a:graphicData uri="http://schemas.openxmlformats.org/presentationml/2006/ole">
            <mc:AlternateContent xmlns:mc="http://schemas.openxmlformats.org/markup-compatibility/2006">
              <mc:Choice xmlns:v="urn:schemas-microsoft-com:vml" Requires="v">
                <p:oleObj spid="_x0000_s962685" name="MDLDrawObject Class" r:id="rId6" imgW="3381480" imgH="2131920" progId="">
                  <p:embed/>
                </p:oleObj>
              </mc:Choice>
              <mc:Fallback>
                <p:oleObj name="MDLDrawObject Class" r:id="rId6" imgW="3381480" imgH="2131920" progId="">
                  <p:embed/>
                  <p:pic>
                    <p:nvPicPr>
                      <p:cNvPr id="0" name="Picture 1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0" y="1916832"/>
                        <a:ext cx="307834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bwMode="auto">
          <a:xfrm>
            <a:off x="3487316" y="2924944"/>
            <a:ext cx="2880320"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34988" y="188640"/>
            <a:ext cx="2088232" cy="1077218"/>
          </a:xfrm>
          <a:prstGeom prst="rect">
            <a:avLst/>
          </a:prstGeom>
          <a:noFill/>
        </p:spPr>
        <p:txBody>
          <a:bodyPr wrap="square" rtlCol="0">
            <a:spAutoFit/>
          </a:bodyPr>
          <a:lstStyle/>
          <a:p>
            <a:pPr algn="ctr"/>
            <a:r>
              <a:rPr lang="el-GR" sz="3200" b="1" dirty="0" smtClean="0">
                <a:solidFill>
                  <a:schemeClr val="bg1"/>
                </a:solidFill>
                <a:latin typeface="Calibri" pitchFamily="34" charset="0"/>
              </a:rPr>
              <a:t>Στερολικοί δακτύλιοι</a:t>
            </a:r>
            <a:endParaRPr lang="el-GR" sz="3200" b="1" dirty="0">
              <a:solidFill>
                <a:schemeClr val="bg1"/>
              </a:solidFill>
              <a:latin typeface="Calibri" pitchFamily="34" charset="0"/>
            </a:endParaRPr>
          </a:p>
        </p:txBody>
      </p:sp>
      <p:cxnSp>
        <p:nvCxnSpPr>
          <p:cNvPr id="7" name="Straight Arrow Connector 6"/>
          <p:cNvCxnSpPr/>
          <p:nvPr/>
        </p:nvCxnSpPr>
        <p:spPr bwMode="auto">
          <a:xfrm rot="5400000">
            <a:off x="1291072" y="1664804"/>
            <a:ext cx="864096" cy="72008"/>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sp>
        <p:nvSpPr>
          <p:cNvPr id="11" name="Text Box 3"/>
          <p:cNvSpPr txBox="1">
            <a:spLocks noChangeArrowheads="1"/>
          </p:cNvSpPr>
          <p:nvPr/>
        </p:nvSpPr>
        <p:spPr bwMode="auto">
          <a:xfrm>
            <a:off x="4968552" y="5013176"/>
            <a:ext cx="5215508" cy="1754326"/>
          </a:xfrm>
          <a:prstGeom prst="rect">
            <a:avLst/>
          </a:prstGeom>
          <a:solidFill>
            <a:srgbClr val="003366"/>
          </a:solidFill>
          <a:ln w="57150">
            <a:solidFill>
              <a:srgbClr val="FFFF00"/>
            </a:solidFill>
            <a:miter lim="800000"/>
            <a:headEnd/>
            <a:tailEnd/>
          </a:ln>
        </p:spPr>
        <p:txBody>
          <a:bodyPr wrap="square">
            <a:spAutoFit/>
          </a:bodyPr>
          <a:lstStyle/>
          <a:p>
            <a:pPr algn="ctr" eaLnBrk="0" fontAlgn="base" hangingPunct="0">
              <a:spcBef>
                <a:spcPct val="0"/>
              </a:spcBef>
              <a:spcAft>
                <a:spcPct val="0"/>
              </a:spcAft>
            </a:pPr>
            <a:r>
              <a:rPr lang="el-GR" sz="3600" b="1" dirty="0" smtClean="0">
                <a:ln>
                  <a:solidFill>
                    <a:srgbClr val="FFFF00"/>
                  </a:solidFill>
                </a:ln>
                <a:solidFill>
                  <a:srgbClr val="FFFF66"/>
                </a:solidFill>
                <a:latin typeface="Calibri" pitchFamily="34" charset="0"/>
              </a:rPr>
              <a:t>ΣΤΕΡΟΛΗ</a:t>
            </a:r>
          </a:p>
          <a:p>
            <a:pPr algn="ctr" eaLnBrk="0" fontAlgn="base" hangingPunct="0">
              <a:spcBef>
                <a:spcPct val="0"/>
              </a:spcBef>
              <a:spcAft>
                <a:spcPct val="0"/>
              </a:spcAft>
            </a:pPr>
            <a:r>
              <a:rPr lang="el-GR" sz="3600" b="1" dirty="0" smtClean="0">
                <a:ln>
                  <a:solidFill>
                    <a:srgbClr val="FFFF00"/>
                  </a:solidFill>
                </a:ln>
                <a:solidFill>
                  <a:srgbClr val="FFFF66"/>
                </a:solidFill>
                <a:latin typeface="Calibri" pitchFamily="34" charset="0"/>
              </a:rPr>
              <a:t>(χοληστερόλη, συστατικό των μεμβρανών)</a:t>
            </a:r>
            <a:endParaRPr lang="en-GB" sz="3600" b="1" dirty="0">
              <a:ln>
                <a:solidFill>
                  <a:srgbClr val="FFFF00"/>
                </a:solidFill>
              </a:ln>
              <a:solidFill>
                <a:srgbClr val="FFFF66"/>
              </a:solidFill>
              <a:latin typeface="Calibri" pitchFamily="34" charset="0"/>
            </a:endParaRPr>
          </a:p>
        </p:txBody>
      </p:sp>
      <p:sp>
        <p:nvSpPr>
          <p:cNvPr id="9" name="Oval 8"/>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49487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3933056"/>
            <a:ext cx="3240360" cy="646331"/>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ΣΤΕΡΟΕΙΔΗ</a:t>
            </a:r>
            <a:endParaRPr lang="en-GB" sz="3600" b="1" dirty="0">
              <a:solidFill>
                <a:srgbClr val="FFFF66"/>
              </a:solidFill>
              <a:latin typeface="Calibri" pitchFamily="34" charset="0"/>
            </a:endParaRPr>
          </a:p>
        </p:txBody>
      </p:sp>
      <p:graphicFrame>
        <p:nvGraphicFramePr>
          <p:cNvPr id="4" name="Object 5"/>
          <p:cNvGraphicFramePr>
            <a:graphicFrameLocks noChangeAspect="1"/>
          </p:cNvGraphicFramePr>
          <p:nvPr>
            <p:extLst>
              <p:ext uri="{D42A27DB-BD31-4B8C-83A1-F6EECF244321}">
                <p14:modId xmlns:p14="http://schemas.microsoft.com/office/powerpoint/2010/main" val="1037636214"/>
              </p:ext>
            </p:extLst>
          </p:nvPr>
        </p:nvGraphicFramePr>
        <p:xfrm>
          <a:off x="73025" y="1900238"/>
          <a:ext cx="3113088" cy="1978025"/>
        </p:xfrm>
        <a:graphic>
          <a:graphicData uri="http://schemas.openxmlformats.org/presentationml/2006/ole">
            <mc:AlternateContent xmlns:mc="http://schemas.openxmlformats.org/markup-compatibility/2006">
              <mc:Choice xmlns:v="urn:schemas-microsoft-com:vml" Requires="v">
                <p:oleObj spid="_x0000_s963769" name="MDLDrawObject Class" r:id="rId4" imgW="2562279" imgH="1628779" progId="">
                  <p:embed/>
                </p:oleObj>
              </mc:Choice>
              <mc:Fallback>
                <p:oleObj name="MDLDrawObject Class" r:id="rId4" imgW="2562279" imgH="1628779" progId="">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1900238"/>
                        <a:ext cx="3113088"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bwMode="auto">
          <a:xfrm>
            <a:off x="3127276" y="2924944"/>
            <a:ext cx="3240360"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34988" y="188640"/>
            <a:ext cx="2088232" cy="1077218"/>
          </a:xfrm>
          <a:prstGeom prst="rect">
            <a:avLst/>
          </a:prstGeom>
          <a:noFill/>
        </p:spPr>
        <p:txBody>
          <a:bodyPr wrap="square" rtlCol="0">
            <a:spAutoFit/>
          </a:bodyPr>
          <a:lstStyle/>
          <a:p>
            <a:pPr algn="ctr"/>
            <a:r>
              <a:rPr lang="el-GR" sz="3200" b="1" dirty="0" smtClean="0">
                <a:solidFill>
                  <a:schemeClr val="bg1"/>
                </a:solidFill>
                <a:latin typeface="Calibri" pitchFamily="34" charset="0"/>
              </a:rPr>
              <a:t>Στερολικοί δακτύλιοι</a:t>
            </a:r>
            <a:endParaRPr lang="el-GR" sz="3200" b="1" dirty="0">
              <a:solidFill>
                <a:schemeClr val="bg1"/>
              </a:solidFill>
              <a:latin typeface="Calibri" pitchFamily="34" charset="0"/>
            </a:endParaRPr>
          </a:p>
        </p:txBody>
      </p:sp>
      <p:cxnSp>
        <p:nvCxnSpPr>
          <p:cNvPr id="7" name="Straight Arrow Connector 6"/>
          <p:cNvCxnSpPr/>
          <p:nvPr/>
        </p:nvCxnSpPr>
        <p:spPr bwMode="auto">
          <a:xfrm rot="5400000">
            <a:off x="1291072" y="1664804"/>
            <a:ext cx="864096" cy="72008"/>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graphicFrame>
        <p:nvGraphicFramePr>
          <p:cNvPr id="4100" name="Object 4"/>
          <p:cNvGraphicFramePr>
            <a:graphicFrameLocks noChangeAspect="1"/>
          </p:cNvGraphicFramePr>
          <p:nvPr>
            <p:extLst>
              <p:ext uri="{D42A27DB-BD31-4B8C-83A1-F6EECF244321}">
                <p14:modId xmlns:p14="http://schemas.microsoft.com/office/powerpoint/2010/main" val="774867467"/>
              </p:ext>
            </p:extLst>
          </p:nvPr>
        </p:nvGraphicFramePr>
        <p:xfrm>
          <a:off x="6132513" y="293688"/>
          <a:ext cx="4146550" cy="2311400"/>
        </p:xfrm>
        <a:graphic>
          <a:graphicData uri="http://schemas.openxmlformats.org/presentationml/2006/ole">
            <mc:AlternateContent xmlns:mc="http://schemas.openxmlformats.org/markup-compatibility/2006">
              <mc:Choice xmlns:v="urn:schemas-microsoft-com:vml" Requires="v">
                <p:oleObj spid="_x0000_s963770" name="MDLDrawObject Class" r:id="rId6" imgW="3486016" imgH="1942982" progId="">
                  <p:embed/>
                </p:oleObj>
              </mc:Choice>
              <mc:Fallback>
                <p:oleObj name="MDLDrawObject Class" r:id="rId6" imgW="3486016" imgH="1942982" progId="">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2513" y="293688"/>
                        <a:ext cx="4146550"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271292" y="2679303"/>
            <a:ext cx="2807692" cy="461665"/>
          </a:xfrm>
          <a:prstGeom prst="rect">
            <a:avLst/>
          </a:prstGeom>
          <a:noFill/>
        </p:spPr>
        <p:txBody>
          <a:bodyPr wrap="none" rtlCol="0">
            <a:spAutoFit/>
          </a:bodyPr>
          <a:lstStyle/>
          <a:p>
            <a:r>
              <a:rPr lang="el-GR" sz="2400" b="1" dirty="0" smtClean="0">
                <a:solidFill>
                  <a:schemeClr val="bg1"/>
                </a:solidFill>
                <a:latin typeface="Calibri" pitchFamily="34" charset="0"/>
              </a:rPr>
              <a:t>Στεροειδείς ορμόνες</a:t>
            </a:r>
            <a:endParaRPr lang="el-GR" sz="2400" b="1" dirty="0">
              <a:solidFill>
                <a:schemeClr val="bg1"/>
              </a:solidFill>
              <a:latin typeface="Calibri" pitchFamily="34" charset="0"/>
            </a:endParaRPr>
          </a:p>
        </p:txBody>
      </p:sp>
      <p:sp>
        <p:nvSpPr>
          <p:cNvPr id="12" name="TextBox 11"/>
          <p:cNvSpPr txBox="1"/>
          <p:nvPr/>
        </p:nvSpPr>
        <p:spPr>
          <a:xfrm>
            <a:off x="6439644" y="2348880"/>
            <a:ext cx="3847356" cy="830997"/>
          </a:xfrm>
          <a:prstGeom prst="rect">
            <a:avLst/>
          </a:prstGeom>
          <a:noFill/>
        </p:spPr>
        <p:txBody>
          <a:bodyPr wrap="square" rtlCol="0">
            <a:spAutoFit/>
          </a:bodyPr>
          <a:lstStyle/>
          <a:p>
            <a:pPr algn="ctr"/>
            <a:r>
              <a:rPr lang="el-GR" sz="2400" b="1" i="1" dirty="0" smtClean="0">
                <a:solidFill>
                  <a:schemeClr val="bg1"/>
                </a:solidFill>
                <a:latin typeface="Calibri" pitchFamily="34" charset="0"/>
                <a:sym typeface="Symbol"/>
              </a:rPr>
              <a:t></a:t>
            </a:r>
            <a:r>
              <a:rPr lang="el-GR" sz="2400" b="1" dirty="0" smtClean="0">
                <a:solidFill>
                  <a:schemeClr val="bg1"/>
                </a:solidFill>
                <a:latin typeface="Calibri" pitchFamily="34" charset="0"/>
              </a:rPr>
              <a:t>-</a:t>
            </a:r>
            <a:r>
              <a:rPr lang="el-GR" sz="2400" b="1" dirty="0" err="1" smtClean="0">
                <a:solidFill>
                  <a:schemeClr val="bg1"/>
                </a:solidFill>
                <a:latin typeface="Calibri" pitchFamily="34" charset="0"/>
              </a:rPr>
              <a:t>οιστραδιόλη</a:t>
            </a:r>
            <a:r>
              <a:rPr lang="el-GR" sz="2400" b="1" dirty="0" smtClean="0">
                <a:solidFill>
                  <a:schemeClr val="bg1"/>
                </a:solidFill>
                <a:latin typeface="Calibri" pitchFamily="34" charset="0"/>
              </a:rPr>
              <a:t>, στεροειδής θηλυκή ορμόνη</a:t>
            </a:r>
            <a:endParaRPr lang="el-GR" sz="2400" b="1" dirty="0">
              <a:solidFill>
                <a:schemeClr val="bg1"/>
              </a:solidFill>
              <a:latin typeface="Calibri" pitchFamily="34" charset="0"/>
            </a:endParaRPr>
          </a:p>
        </p:txBody>
      </p:sp>
      <p:graphicFrame>
        <p:nvGraphicFramePr>
          <p:cNvPr id="4101" name="Object 5"/>
          <p:cNvGraphicFramePr>
            <a:graphicFrameLocks noChangeAspect="1"/>
          </p:cNvGraphicFramePr>
          <p:nvPr>
            <p:extLst>
              <p:ext uri="{D42A27DB-BD31-4B8C-83A1-F6EECF244321}">
                <p14:modId xmlns:p14="http://schemas.microsoft.com/office/powerpoint/2010/main" val="2373903849"/>
              </p:ext>
            </p:extLst>
          </p:nvPr>
        </p:nvGraphicFramePr>
        <p:xfrm>
          <a:off x="6448425" y="3881438"/>
          <a:ext cx="3640138" cy="2260600"/>
        </p:xfrm>
        <a:graphic>
          <a:graphicData uri="http://schemas.openxmlformats.org/presentationml/2006/ole">
            <mc:AlternateContent xmlns:mc="http://schemas.openxmlformats.org/markup-compatibility/2006">
              <mc:Choice xmlns:v="urn:schemas-microsoft-com:vml" Requires="v">
                <p:oleObj spid="_x0000_s963771" name="MDLDrawObject Class" r:id="rId8" imgW="3267094" imgH="2028821" progId="">
                  <p:embed/>
                </p:oleObj>
              </mc:Choice>
              <mc:Fallback>
                <p:oleObj name="MDLDrawObject Class" r:id="rId8" imgW="3267094" imgH="2028821" progId="">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8425" y="3881438"/>
                        <a:ext cx="3640138"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295628" y="5877272"/>
            <a:ext cx="3847356" cy="830997"/>
          </a:xfrm>
          <a:prstGeom prst="rect">
            <a:avLst/>
          </a:prstGeom>
          <a:noFill/>
        </p:spPr>
        <p:txBody>
          <a:bodyPr wrap="square" rtlCol="0">
            <a:spAutoFit/>
          </a:bodyPr>
          <a:lstStyle/>
          <a:p>
            <a:pPr algn="ctr"/>
            <a:r>
              <a:rPr lang="el-GR" sz="2400" b="1" dirty="0" smtClean="0">
                <a:solidFill>
                  <a:schemeClr val="bg1"/>
                </a:solidFill>
                <a:latin typeface="Calibri" pitchFamily="34" charset="0"/>
              </a:rPr>
              <a:t>τεστοστερόνη, στεροειδής ανδρογόνος ορμόνη</a:t>
            </a:r>
            <a:endParaRPr lang="el-GR" sz="2400" b="1" dirty="0">
              <a:solidFill>
                <a:schemeClr val="bg1"/>
              </a:solidFill>
              <a:latin typeface="Calibri" pitchFamily="34" charset="0"/>
            </a:endParaRPr>
          </a:p>
        </p:txBody>
      </p:sp>
      <p:sp>
        <p:nvSpPr>
          <p:cNvPr id="14" name="Oval 1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15" name="TextBox 14"/>
          <p:cNvSpPr txBox="1"/>
          <p:nvPr/>
        </p:nvSpPr>
        <p:spPr>
          <a:xfrm>
            <a:off x="3240361" y="3471392"/>
            <a:ext cx="3055268" cy="830997"/>
          </a:xfrm>
          <a:prstGeom prst="rect">
            <a:avLst/>
          </a:prstGeom>
          <a:noFill/>
        </p:spPr>
        <p:txBody>
          <a:bodyPr wrap="square" rtlCol="0">
            <a:spAutoFit/>
          </a:bodyPr>
          <a:lstStyle/>
          <a:p>
            <a:pPr algn="ctr"/>
            <a:r>
              <a:rPr lang="el-GR" sz="2400" b="1" dirty="0" smtClean="0">
                <a:solidFill>
                  <a:schemeClr val="bg1"/>
                </a:solidFill>
                <a:latin typeface="Calibri" pitchFamily="34" charset="0"/>
              </a:rPr>
              <a:t>Επηρεάζουν την έκφραση γονιδίων</a:t>
            </a:r>
            <a:endParaRPr lang="el-GR" sz="2400" b="1" dirty="0">
              <a:solidFill>
                <a:schemeClr val="bg1"/>
              </a:solidFill>
              <a:latin typeface="Calibri" pitchFamily="34" charset="0"/>
            </a:endParaRPr>
          </a:p>
        </p:txBody>
      </p:sp>
    </p:spTree>
    <p:extLst>
      <p:ext uri="{BB962C8B-B14F-4D97-AF65-F5344CB8AC3E}">
        <p14:creationId xmlns:p14="http://schemas.microsoft.com/office/powerpoint/2010/main" val="297648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p:cNvSpPr>
            <a:spLocks noGrp="1"/>
          </p:cNvSpPr>
          <p:nvPr>
            <p:ph type="title"/>
          </p:nvPr>
        </p:nvSpPr>
        <p:spPr>
          <a:xfrm>
            <a:off x="1028700" y="25400"/>
            <a:ext cx="8229600" cy="1143000"/>
          </a:xfrm>
        </p:spPr>
        <p:txBody>
          <a:bodyPr/>
          <a:lstStyle/>
          <a:p>
            <a:pPr eaLnBrk="1" hangingPunct="1"/>
            <a:r>
              <a:rPr lang="el-GR" altLang="el-GR" b="1" dirty="0" smtClean="0">
                <a:solidFill>
                  <a:schemeClr val="bg1"/>
                </a:solidFill>
                <a:latin typeface="Calibri" pitchFamily="34" charset="0"/>
              </a:rPr>
              <a:t>Άδειες Χρήσης</a:t>
            </a:r>
          </a:p>
        </p:txBody>
      </p:sp>
      <p:sp>
        <p:nvSpPr>
          <p:cNvPr id="62467" name="Περιεχόμενο"/>
          <p:cNvSpPr>
            <a:spLocks noGrp="1"/>
          </p:cNvSpPr>
          <p:nvPr>
            <p:ph idx="1"/>
          </p:nvPr>
        </p:nvSpPr>
        <p:spPr>
          <a:xfrm>
            <a:off x="1028700" y="1439863"/>
            <a:ext cx="8229600" cy="4760912"/>
          </a:xfrm>
        </p:spPr>
        <p:txBody>
          <a:bodyPr/>
          <a:lstStyle/>
          <a:p>
            <a:pPr eaLnBrk="1" hangingPunct="1"/>
            <a:r>
              <a:rPr lang="el-GR" altLang="el-GR" dirty="0" smtClean="0">
                <a:solidFill>
                  <a:schemeClr val="bg1"/>
                </a:solidFill>
                <a:latin typeface="Calibri" pitchFamily="34" charset="0"/>
              </a:rPr>
              <a:t>Το παρόν εκπαιδευτικό υλικό υπόκειται σε</a:t>
            </a:r>
            <a:r>
              <a:rPr lang="en-US" altLang="el-GR" dirty="0" smtClean="0">
                <a:solidFill>
                  <a:schemeClr val="bg1"/>
                </a:solidFill>
                <a:latin typeface="Calibri" pitchFamily="34" charset="0"/>
              </a:rPr>
              <a:t> </a:t>
            </a:r>
            <a:r>
              <a:rPr lang="el-GR" altLang="el-GR" dirty="0" smtClean="0">
                <a:solidFill>
                  <a:schemeClr val="bg1"/>
                </a:solidFill>
                <a:latin typeface="Calibri" pitchFamily="34" charset="0"/>
              </a:rPr>
              <a:t>άδειες χρήσης </a:t>
            </a:r>
            <a:r>
              <a:rPr lang="en-US" altLang="el-GR" dirty="0" smtClean="0">
                <a:solidFill>
                  <a:schemeClr val="bg1"/>
                </a:solidFill>
                <a:latin typeface="Calibri" pitchFamily="34" charset="0"/>
              </a:rPr>
              <a:t>Creative Commons. </a:t>
            </a:r>
          </a:p>
          <a:p>
            <a:pPr eaLnBrk="1" hangingPunct="1"/>
            <a:r>
              <a:rPr lang="el-GR" altLang="el-GR" dirty="0" smtClean="0">
                <a:solidFill>
                  <a:schemeClr val="bg1"/>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62468" name="Άδεια χρήσης" descr="Αδεια χρήσης Αναφορά, παρόμοι διανομή"/>
          <p:cNvPicPr>
            <a:picLocks noChangeAspect="1" noChangeArrowheads="1"/>
          </p:cNvPicPr>
          <p:nvPr/>
        </p:nvPicPr>
        <p:blipFill>
          <a:blip r:embed="rId3" cstate="print"/>
          <a:srcRect/>
          <a:stretch>
            <a:fillRect/>
          </a:stretch>
        </p:blipFill>
        <p:spPr bwMode="auto">
          <a:xfrm>
            <a:off x="4279901" y="4941890"/>
            <a:ext cx="1584325" cy="554037"/>
          </a:xfrm>
          <a:prstGeom prst="rect">
            <a:avLst/>
          </a:prstGeom>
          <a:noFill/>
          <a:ln w="9525">
            <a:noFill/>
            <a:miter lim="800000"/>
            <a:headEnd/>
            <a:tailEnd/>
          </a:ln>
        </p:spPr>
      </p:pic>
      <p:sp>
        <p:nvSpPr>
          <p:cNvPr id="62469" name="Αριθμός διαφάνειας"/>
          <p:cNvSpPr>
            <a:spLocks noGrp="1"/>
          </p:cNvSpPr>
          <p:nvPr>
            <p:ph type="sldNum" sz="quarter" idx="10"/>
          </p:nvPr>
        </p:nvSpPr>
        <p:spPr>
          <a:noFill/>
        </p:spPr>
        <p:txBody>
          <a:bodyPr/>
          <a:lstStyle/>
          <a:p>
            <a:fld id="{2D0FB431-A75C-4B6A-946D-02F0A8332B52}" type="slidenum">
              <a:rPr lang="el-GR" altLang="el-GR" smtClean="0">
                <a:latin typeface="Calibri" pitchFamily="34" charset="0"/>
                <a:cs typeface="Arial" charset="0"/>
              </a:rPr>
              <a:pPr/>
              <a:t>2</a:t>
            </a:fld>
            <a:endParaRPr lang="el-GR" altLang="el-GR"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3933056"/>
            <a:ext cx="3240360" cy="646331"/>
          </a:xfrm>
          <a:prstGeom prst="rect">
            <a:avLst/>
          </a:prstGeom>
          <a:solidFill>
            <a:srgbClr val="003366"/>
          </a:solidFill>
          <a:ln w="9525">
            <a:noFill/>
            <a:miter lim="800000"/>
            <a:headEnd/>
            <a:tailEnd/>
          </a:ln>
        </p:spPr>
        <p:txBody>
          <a:bodyPr wrap="square">
            <a:spAutoFit/>
          </a:bodyPr>
          <a:lstStyle/>
          <a:p>
            <a:pPr algn="ctr" eaLnBrk="0" fontAlgn="base" hangingPunct="0">
              <a:spcBef>
                <a:spcPct val="0"/>
              </a:spcBef>
              <a:spcAft>
                <a:spcPct val="0"/>
              </a:spcAft>
            </a:pPr>
            <a:r>
              <a:rPr lang="el-GR" sz="3600" b="1" dirty="0" smtClean="0">
                <a:solidFill>
                  <a:srgbClr val="FFFF66"/>
                </a:solidFill>
                <a:latin typeface="Calibri" pitchFamily="34" charset="0"/>
              </a:rPr>
              <a:t>ΣΤΕΡΟΕΙΔΗ</a:t>
            </a:r>
            <a:endParaRPr lang="en-GB" sz="3600" b="1" dirty="0">
              <a:solidFill>
                <a:srgbClr val="FFFF66"/>
              </a:solidFill>
              <a:latin typeface="Calibri" pitchFamily="34" charset="0"/>
            </a:endParaRPr>
          </a:p>
        </p:txBody>
      </p:sp>
      <p:graphicFrame>
        <p:nvGraphicFramePr>
          <p:cNvPr id="4" name="Object 5">
            <a:hlinkClick r:id="rId4" action="ppaction://program"/>
          </p:cNvPr>
          <p:cNvGraphicFramePr>
            <a:graphicFrameLocks noChangeAspect="1"/>
          </p:cNvGraphicFramePr>
          <p:nvPr>
            <p:extLst>
              <p:ext uri="{D42A27DB-BD31-4B8C-83A1-F6EECF244321}">
                <p14:modId xmlns:p14="http://schemas.microsoft.com/office/powerpoint/2010/main" val="4049832891"/>
              </p:ext>
            </p:extLst>
          </p:nvPr>
        </p:nvGraphicFramePr>
        <p:xfrm>
          <a:off x="73025" y="1900238"/>
          <a:ext cx="3113088" cy="1978025"/>
        </p:xfrm>
        <a:graphic>
          <a:graphicData uri="http://schemas.openxmlformats.org/presentationml/2006/ole">
            <mc:AlternateContent xmlns:mc="http://schemas.openxmlformats.org/markup-compatibility/2006">
              <mc:Choice xmlns:v="urn:schemas-microsoft-com:vml" Requires="v">
                <p:oleObj spid="_x0000_s964732" name="Unknown" r:id="rId5" imgW="2562279" imgH="1628779" progId="">
                  <p:embed/>
                </p:oleObj>
              </mc:Choice>
              <mc:Fallback>
                <p:oleObj name="Unknown" r:id="rId5" imgW="2562279" imgH="1628779" progId="">
                  <p:embed/>
                  <p:pic>
                    <p:nvPicPr>
                      <p:cNvPr id="0" name="Picture 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1900238"/>
                        <a:ext cx="3113088"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bwMode="auto">
          <a:xfrm>
            <a:off x="3127276" y="2852936"/>
            <a:ext cx="3024336" cy="57606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534988" y="188640"/>
            <a:ext cx="2088232" cy="1077218"/>
          </a:xfrm>
          <a:prstGeom prst="rect">
            <a:avLst/>
          </a:prstGeom>
          <a:noFill/>
        </p:spPr>
        <p:txBody>
          <a:bodyPr wrap="square" rtlCol="0">
            <a:spAutoFit/>
          </a:bodyPr>
          <a:lstStyle/>
          <a:p>
            <a:pPr algn="ctr"/>
            <a:r>
              <a:rPr lang="el-GR" sz="3200" b="1" dirty="0" smtClean="0">
                <a:solidFill>
                  <a:schemeClr val="bg1"/>
                </a:solidFill>
                <a:latin typeface="Calibri" pitchFamily="34" charset="0"/>
              </a:rPr>
              <a:t>Στερολικοί δακτύλιοι</a:t>
            </a:r>
            <a:endParaRPr lang="el-GR" sz="3200" b="1" dirty="0">
              <a:solidFill>
                <a:schemeClr val="bg1"/>
              </a:solidFill>
              <a:latin typeface="Calibri" pitchFamily="34" charset="0"/>
            </a:endParaRPr>
          </a:p>
        </p:txBody>
      </p:sp>
      <p:cxnSp>
        <p:nvCxnSpPr>
          <p:cNvPr id="7" name="Straight Arrow Connector 6"/>
          <p:cNvCxnSpPr/>
          <p:nvPr/>
        </p:nvCxnSpPr>
        <p:spPr bwMode="auto">
          <a:xfrm rot="5400000">
            <a:off x="1291072" y="1664804"/>
            <a:ext cx="864096" cy="72008"/>
          </a:xfrm>
          <a:prstGeom prst="straightConnector1">
            <a:avLst/>
          </a:prstGeom>
          <a:solidFill>
            <a:schemeClr val="accent1"/>
          </a:solidFill>
          <a:ln w="57150" cap="flat" cmpd="sng" algn="ctr">
            <a:solidFill>
              <a:srgbClr val="FFFF00"/>
            </a:solidFill>
            <a:prstDash val="solid"/>
            <a:round/>
            <a:headEnd type="none" w="med" len="med"/>
            <a:tailEnd type="arrow"/>
          </a:ln>
          <a:effectLst/>
        </p:spPr>
      </p:cxnSp>
      <p:graphicFrame>
        <p:nvGraphicFramePr>
          <p:cNvPr id="5125" name="Object 5"/>
          <p:cNvGraphicFramePr>
            <a:graphicFrameLocks noChangeAspect="1"/>
          </p:cNvGraphicFramePr>
          <p:nvPr>
            <p:extLst>
              <p:ext uri="{D42A27DB-BD31-4B8C-83A1-F6EECF244321}">
                <p14:modId xmlns:p14="http://schemas.microsoft.com/office/powerpoint/2010/main" val="3841533198"/>
              </p:ext>
            </p:extLst>
          </p:nvPr>
        </p:nvGraphicFramePr>
        <p:xfrm>
          <a:off x="4887913" y="231775"/>
          <a:ext cx="5424487" cy="6110288"/>
        </p:xfrm>
        <a:graphic>
          <a:graphicData uri="http://schemas.openxmlformats.org/presentationml/2006/ole">
            <mc:AlternateContent xmlns:mc="http://schemas.openxmlformats.org/markup-compatibility/2006">
              <mc:Choice xmlns:v="urn:schemas-microsoft-com:vml" Requires="v">
                <p:oleObj spid="_x0000_s964733" name="Unknown" r:id="rId7" imgW="4209998" imgH="4743543" progId="">
                  <p:embed/>
                </p:oleObj>
              </mc:Choice>
              <mc:Fallback>
                <p:oleObj name="Unknown" r:id="rId7" imgW="4209998" imgH="4743543" progId="">
                  <p:embed/>
                  <p:pic>
                    <p:nvPicPr>
                      <p:cNvPr id="0" name="Picture 1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913" y="231775"/>
                        <a:ext cx="5424487" cy="611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534988" y="4795897"/>
            <a:ext cx="7488832" cy="1815882"/>
          </a:xfrm>
          <a:prstGeom prst="rect">
            <a:avLst/>
          </a:prstGeom>
          <a:noFill/>
        </p:spPr>
        <p:txBody>
          <a:bodyPr wrap="square" rtlCol="0">
            <a:spAutoFit/>
          </a:bodyPr>
          <a:lstStyle/>
          <a:p>
            <a:pPr algn="ctr"/>
            <a:r>
              <a:rPr lang="el-GR" sz="2800" b="1" dirty="0" smtClean="0">
                <a:solidFill>
                  <a:schemeClr val="bg1"/>
                </a:solidFill>
                <a:latin typeface="Calibri" pitchFamily="34" charset="0"/>
              </a:rPr>
              <a:t>Βιταμίνη </a:t>
            </a:r>
            <a:r>
              <a:rPr lang="en-US" sz="2800" b="1" dirty="0" smtClean="0">
                <a:solidFill>
                  <a:schemeClr val="bg1"/>
                </a:solidFill>
                <a:latin typeface="Calibri" pitchFamily="34" charset="0"/>
              </a:rPr>
              <a:t>D</a:t>
            </a:r>
            <a:r>
              <a:rPr lang="en-US" sz="2800" b="1" baseline="-25000" dirty="0" smtClean="0">
                <a:solidFill>
                  <a:schemeClr val="bg1"/>
                </a:solidFill>
                <a:latin typeface="Calibri" pitchFamily="34" charset="0"/>
              </a:rPr>
              <a:t>3</a:t>
            </a:r>
            <a:r>
              <a:rPr lang="en-US" sz="2800" b="1" dirty="0" smtClean="0">
                <a:solidFill>
                  <a:schemeClr val="bg1"/>
                </a:solidFill>
                <a:latin typeface="Calibri" pitchFamily="34" charset="0"/>
              </a:rPr>
              <a:t>  </a:t>
            </a:r>
            <a:r>
              <a:rPr lang="el-GR" sz="2800" b="1" dirty="0" smtClean="0">
                <a:solidFill>
                  <a:schemeClr val="bg1"/>
                </a:solidFill>
                <a:latin typeface="Calibri" pitchFamily="34" charset="0"/>
              </a:rPr>
              <a:t>ή χοληκαλσιφερόλη: δρα ως ορμόνη και ρυθμίζει την έκφραση γονιδίων που σχετίζονται με το μεταβολισμό του ασβεστίου και του φωσφόρου στους ζωικούς οργανισμούς. </a:t>
            </a:r>
            <a:endParaRPr lang="el-GR" sz="2800" b="1" dirty="0">
              <a:solidFill>
                <a:schemeClr val="bg1"/>
              </a:solidFill>
              <a:latin typeface="Calibri" pitchFamily="34" charset="0"/>
            </a:endParaRPr>
          </a:p>
        </p:txBody>
      </p:sp>
      <p:sp>
        <p:nvSpPr>
          <p:cNvPr id="15" name="TextBox 14"/>
          <p:cNvSpPr txBox="1"/>
          <p:nvPr/>
        </p:nvSpPr>
        <p:spPr>
          <a:xfrm>
            <a:off x="3127276" y="2636912"/>
            <a:ext cx="2807692" cy="461665"/>
          </a:xfrm>
          <a:prstGeom prst="rect">
            <a:avLst/>
          </a:prstGeom>
          <a:noFill/>
        </p:spPr>
        <p:txBody>
          <a:bodyPr wrap="none" rtlCol="0">
            <a:spAutoFit/>
          </a:bodyPr>
          <a:lstStyle/>
          <a:p>
            <a:r>
              <a:rPr lang="el-GR" sz="2400" b="1" dirty="0" smtClean="0">
                <a:solidFill>
                  <a:schemeClr val="bg1"/>
                </a:solidFill>
                <a:latin typeface="Calibri" pitchFamily="34" charset="0"/>
              </a:rPr>
              <a:t>Στεροειδείς ορμόνες</a:t>
            </a:r>
            <a:endParaRPr lang="el-GR" sz="2400" b="1" dirty="0">
              <a:solidFill>
                <a:schemeClr val="bg1"/>
              </a:solidFill>
              <a:latin typeface="Calibri" pitchFamily="34" charset="0"/>
            </a:endParaRPr>
          </a:p>
        </p:txBody>
      </p:sp>
      <p:sp>
        <p:nvSpPr>
          <p:cNvPr id="10" name="Oval 9"/>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150292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74948" y="116632"/>
          <a:ext cx="2377753" cy="5211973"/>
        </p:xfrm>
        <a:graphic>
          <a:graphicData uri="http://schemas.openxmlformats.org/presentationml/2006/ole">
            <mc:AlternateContent xmlns:mc="http://schemas.openxmlformats.org/markup-compatibility/2006">
              <mc:Choice xmlns:v="urn:schemas-microsoft-com:vml" Requires="v">
                <p:oleObj spid="_x0000_s965817" name="ChemSketch" r:id="rId4" imgW="2017776" imgH="4422648" progId="">
                  <p:embed/>
                </p:oleObj>
              </mc:Choice>
              <mc:Fallback>
                <p:oleObj name="ChemSketch" r:id="rId4" imgW="2017776" imgH="4422648" progId="">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8" y="116632"/>
                        <a:ext cx="2377753" cy="52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41076" y="5473005"/>
            <a:ext cx="2952328" cy="1384995"/>
          </a:xfrm>
          <a:prstGeom prst="rect">
            <a:avLst/>
          </a:prstGeom>
          <a:noFill/>
        </p:spPr>
        <p:txBody>
          <a:bodyPr wrap="square" rtlCol="0">
            <a:spAutoFit/>
          </a:bodyPr>
          <a:lstStyle/>
          <a:p>
            <a:pPr algn="ctr"/>
            <a:r>
              <a:rPr lang="el-GR" sz="2800" b="1" dirty="0" smtClean="0">
                <a:solidFill>
                  <a:schemeClr val="bg1"/>
                </a:solidFill>
                <a:latin typeface="Calibri" pitchFamily="34" charset="0"/>
              </a:rPr>
              <a:t>Ρετινόλη, η βιταμίνη Α</a:t>
            </a:r>
          </a:p>
          <a:p>
            <a:pPr algn="ctr"/>
            <a:r>
              <a:rPr lang="el-GR" sz="2800" b="1" dirty="0" smtClean="0">
                <a:solidFill>
                  <a:schemeClr val="bg1"/>
                </a:solidFill>
                <a:latin typeface="Calibri" pitchFamily="34" charset="0"/>
              </a:rPr>
              <a:t>(δέρμα, όραση) </a:t>
            </a:r>
            <a:endParaRPr lang="el-GR" sz="2800" b="1" dirty="0">
              <a:solidFill>
                <a:schemeClr val="bg1"/>
              </a:solidFill>
              <a:latin typeface="Calibri" pitchFamily="34" charset="0"/>
            </a:endParaRPr>
          </a:p>
        </p:txBody>
      </p:sp>
      <p:graphicFrame>
        <p:nvGraphicFramePr>
          <p:cNvPr id="6147" name="Object 3"/>
          <p:cNvGraphicFramePr>
            <a:graphicFrameLocks noChangeAspect="1"/>
          </p:cNvGraphicFramePr>
          <p:nvPr>
            <p:extLst>
              <p:ext uri="{D42A27DB-BD31-4B8C-83A1-F6EECF244321}">
                <p14:modId xmlns:p14="http://schemas.microsoft.com/office/powerpoint/2010/main" val="3159934862"/>
              </p:ext>
            </p:extLst>
          </p:nvPr>
        </p:nvGraphicFramePr>
        <p:xfrm>
          <a:off x="3127276" y="188913"/>
          <a:ext cx="2905125" cy="5133975"/>
        </p:xfrm>
        <a:graphic>
          <a:graphicData uri="http://schemas.openxmlformats.org/presentationml/2006/ole">
            <mc:AlternateContent xmlns:mc="http://schemas.openxmlformats.org/markup-compatibility/2006">
              <mc:Choice xmlns:v="urn:schemas-microsoft-com:vml" Requires="v">
                <p:oleObj spid="_x0000_s965818" name="ChemSketch" r:id="rId6" imgW="1920240" imgH="3395472" progId="">
                  <p:embed/>
                </p:oleObj>
              </mc:Choice>
              <mc:Fallback>
                <p:oleObj name="ChemSketch" r:id="rId6" imgW="1920240" imgH="3395472" progId="">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7276" y="188913"/>
                        <a:ext cx="290512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271292" y="5473005"/>
            <a:ext cx="2952328" cy="1384995"/>
          </a:xfrm>
          <a:prstGeom prst="rect">
            <a:avLst/>
          </a:prstGeom>
          <a:noFill/>
        </p:spPr>
        <p:txBody>
          <a:bodyPr wrap="square" rtlCol="0">
            <a:spAutoFit/>
          </a:bodyPr>
          <a:lstStyle/>
          <a:p>
            <a:pPr algn="ctr"/>
            <a:r>
              <a:rPr lang="el-GR" sz="2800" b="1" dirty="0" smtClean="0">
                <a:solidFill>
                  <a:schemeClr val="bg1"/>
                </a:solidFill>
                <a:latin typeface="Calibri" pitchFamily="34" charset="0"/>
              </a:rPr>
              <a:t>βιταμίνη Ε</a:t>
            </a:r>
          </a:p>
          <a:p>
            <a:pPr algn="ctr"/>
            <a:r>
              <a:rPr lang="el-GR" sz="2800" b="1" dirty="0" smtClean="0">
                <a:solidFill>
                  <a:schemeClr val="bg1"/>
                </a:solidFill>
                <a:latin typeface="Calibri" pitchFamily="34" charset="0"/>
              </a:rPr>
              <a:t>(αντιοξειδωτική ουσία) </a:t>
            </a:r>
            <a:endParaRPr lang="el-GR" sz="2800" b="1" dirty="0">
              <a:solidFill>
                <a:schemeClr val="bg1"/>
              </a:solidFill>
              <a:latin typeface="Calibri" pitchFamily="34" charset="0"/>
            </a:endParaRPr>
          </a:p>
        </p:txBody>
      </p:sp>
      <p:graphicFrame>
        <p:nvGraphicFramePr>
          <p:cNvPr id="6148" name="Object 4"/>
          <p:cNvGraphicFramePr>
            <a:graphicFrameLocks noChangeAspect="1"/>
          </p:cNvGraphicFramePr>
          <p:nvPr/>
        </p:nvGraphicFramePr>
        <p:xfrm>
          <a:off x="6583660" y="620688"/>
          <a:ext cx="3437610" cy="4320480"/>
        </p:xfrm>
        <a:graphic>
          <a:graphicData uri="http://schemas.openxmlformats.org/presentationml/2006/ole">
            <mc:AlternateContent xmlns:mc="http://schemas.openxmlformats.org/markup-compatibility/2006">
              <mc:Choice xmlns:v="urn:schemas-microsoft-com:vml" Requires="v">
                <p:oleObj spid="_x0000_s965819" name="ChemSketch" r:id="rId8" imgW="2441448" imgH="3069336" progId="">
                  <p:embed/>
                </p:oleObj>
              </mc:Choice>
              <mc:Fallback>
                <p:oleObj name="ChemSketch" r:id="rId8" imgW="2441448" imgH="3069336" progId="">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3660" y="620688"/>
                        <a:ext cx="343761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748958" y="5047773"/>
            <a:ext cx="3384376" cy="1815882"/>
          </a:xfrm>
          <a:prstGeom prst="rect">
            <a:avLst/>
          </a:prstGeom>
          <a:noFill/>
        </p:spPr>
        <p:txBody>
          <a:bodyPr wrap="square" rtlCol="0">
            <a:spAutoFit/>
          </a:bodyPr>
          <a:lstStyle/>
          <a:p>
            <a:pPr algn="ctr"/>
            <a:r>
              <a:rPr lang="el-GR" sz="2800" b="1" dirty="0" smtClean="0">
                <a:solidFill>
                  <a:schemeClr val="bg1"/>
                </a:solidFill>
                <a:latin typeface="Calibri" pitchFamily="34" charset="0"/>
              </a:rPr>
              <a:t>βιταμίνη </a:t>
            </a:r>
            <a:r>
              <a:rPr lang="en-US" sz="2800" b="1" dirty="0" smtClean="0">
                <a:solidFill>
                  <a:schemeClr val="bg1"/>
                </a:solidFill>
                <a:latin typeface="Calibri" pitchFamily="34" charset="0"/>
              </a:rPr>
              <a:t>K</a:t>
            </a:r>
            <a:endParaRPr lang="el-GR" sz="2800" b="1" dirty="0" smtClean="0">
              <a:solidFill>
                <a:schemeClr val="bg1"/>
              </a:solidFill>
              <a:latin typeface="Calibri" pitchFamily="34" charset="0"/>
            </a:endParaRPr>
          </a:p>
          <a:p>
            <a:pPr algn="ctr"/>
            <a:r>
              <a:rPr lang="el-GR" sz="2800" b="1" dirty="0" smtClean="0">
                <a:solidFill>
                  <a:schemeClr val="bg1"/>
                </a:solidFill>
                <a:latin typeface="Calibri" pitchFamily="34" charset="0"/>
              </a:rPr>
              <a:t>(συνένζυμο-</a:t>
            </a:r>
            <a:r>
              <a:rPr lang="el-GR" sz="2800" b="1" dirty="0" err="1" smtClean="0">
                <a:solidFill>
                  <a:schemeClr val="bg1"/>
                </a:solidFill>
                <a:latin typeface="Calibri" pitchFamily="34" charset="0"/>
              </a:rPr>
              <a:t>ενεργοποίησ</a:t>
            </a:r>
            <a:r>
              <a:rPr lang="el-GR" sz="2800" b="1" dirty="0" smtClean="0">
                <a:solidFill>
                  <a:schemeClr val="bg1"/>
                </a:solidFill>
                <a:latin typeface="Calibri" pitchFamily="34" charset="0"/>
              </a:rPr>
              <a:t>η προθρομβίνης) </a:t>
            </a:r>
            <a:endParaRPr lang="el-GR" sz="2800" b="1" dirty="0">
              <a:solidFill>
                <a:schemeClr val="bg1"/>
              </a:solidFill>
              <a:latin typeface="Calibri" pitchFamily="34" charset="0"/>
            </a:endParaRPr>
          </a:p>
        </p:txBody>
      </p:sp>
      <p:sp>
        <p:nvSpPr>
          <p:cNvPr id="8" name="Oval 7"/>
          <p:cNvSpPr/>
          <p:nvPr/>
        </p:nvSpPr>
        <p:spPr bwMode="auto">
          <a:xfrm>
            <a:off x="9422904" y="0"/>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2" name="TextBox 1"/>
          <p:cNvSpPr txBox="1"/>
          <p:nvPr/>
        </p:nvSpPr>
        <p:spPr>
          <a:xfrm>
            <a:off x="6748958" y="42391"/>
            <a:ext cx="3544560" cy="461665"/>
          </a:xfrm>
          <a:prstGeom prst="rect">
            <a:avLst/>
          </a:prstGeom>
          <a:noFill/>
        </p:spPr>
        <p:txBody>
          <a:bodyPr wrap="none" rtlCol="0">
            <a:spAutoFit/>
          </a:bodyPr>
          <a:lstStyle/>
          <a:p>
            <a:r>
              <a:rPr lang="el-GR" b="1" dirty="0" smtClean="0">
                <a:solidFill>
                  <a:srgbClr val="FFFF00"/>
                </a:solidFill>
                <a:latin typeface="Calibri" panose="020F0502020204030204" pitchFamily="34" charset="0"/>
              </a:rPr>
              <a:t>ΛΙΠΟΔΙΑΛΥΤΕΣ ΒΙΤΑΜΙΝΕΣ</a:t>
            </a:r>
            <a:endParaRPr lang="el-GR" b="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1475631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04800" y="116632"/>
            <a:ext cx="9677400" cy="1190625"/>
          </a:xfrm>
          <a:prstGeom prst="rect">
            <a:avLst/>
          </a:prstGeom>
          <a:solidFill>
            <a:srgbClr val="333399"/>
          </a:solidFill>
          <a:ln w="9525">
            <a:noFill/>
            <a:miter lim="800000"/>
            <a:headEnd/>
            <a:tailEnd/>
          </a:ln>
        </p:spPr>
        <p:txBody>
          <a:bodyPr>
            <a:spAutoFit/>
          </a:bodyPr>
          <a:lstStyle/>
          <a:p>
            <a:pPr algn="ctr"/>
            <a:r>
              <a:rPr lang="el-GR" sz="3600" b="1" dirty="0" smtClean="0">
                <a:solidFill>
                  <a:schemeClr val="bg1"/>
                </a:solidFill>
                <a:latin typeface="Calibri" pitchFamily="34" charset="0"/>
              </a:rPr>
              <a:t>Β. ΚΑΤΑΤΑΞΗ </a:t>
            </a:r>
            <a:r>
              <a:rPr lang="el-GR" sz="3600" b="1" dirty="0">
                <a:solidFill>
                  <a:schemeClr val="bg1"/>
                </a:solidFill>
                <a:latin typeface="Calibri" pitchFamily="34" charset="0"/>
              </a:rPr>
              <a:t>ΛΙΠΙΔΙΩΝ ΜΕ ΒΑΣΗ ΤΙΣ ΔΟΜΙΚΕΣ ΟΜΟΙΟΤΗΤΕΣ ΤΟΥΣ</a:t>
            </a:r>
            <a:endParaRPr lang="en-US" sz="3600" b="1" dirty="0">
              <a:solidFill>
                <a:schemeClr val="bg1"/>
              </a:solidFill>
              <a:latin typeface="Calibri" pitchFamily="34" charset="0"/>
            </a:endParaRPr>
          </a:p>
        </p:txBody>
      </p:sp>
      <p:sp>
        <p:nvSpPr>
          <p:cNvPr id="29701" name="Text Box 5"/>
          <p:cNvSpPr txBox="1">
            <a:spLocks noChangeArrowheads="1"/>
          </p:cNvSpPr>
          <p:nvPr/>
        </p:nvSpPr>
        <p:spPr bwMode="auto">
          <a:xfrm>
            <a:off x="5503540" y="4607257"/>
            <a:ext cx="3345788" cy="2062103"/>
          </a:xfrm>
          <a:prstGeom prst="rect">
            <a:avLst/>
          </a:prstGeom>
          <a:solidFill>
            <a:srgbClr val="FFFFFF"/>
          </a:solidFill>
          <a:ln w="9525">
            <a:solidFill>
              <a:schemeClr val="tx1"/>
            </a:solidFill>
            <a:miter lim="800000"/>
            <a:headEnd/>
            <a:tailEnd/>
          </a:ln>
        </p:spPr>
        <p:txBody>
          <a:bodyPr wrap="none">
            <a:spAutoFit/>
          </a:bodyPr>
          <a:lstStyle/>
          <a:p>
            <a:pPr algn="ctr"/>
            <a:r>
              <a:rPr lang="el-GR" sz="3200" b="1" dirty="0">
                <a:latin typeface="Calibri" pitchFamily="34" charset="0"/>
              </a:rPr>
              <a:t>ΛΙΠΙΔΙΑ ΠΟΥ</a:t>
            </a:r>
          </a:p>
          <a:p>
            <a:pPr algn="ctr"/>
            <a:r>
              <a:rPr lang="el-GR" sz="3200" b="1" dirty="0">
                <a:latin typeface="Calibri" pitchFamily="34" charset="0"/>
              </a:rPr>
              <a:t>ΤΡΟΠΟΠΟΙΟΥΝΤΑΙ</a:t>
            </a:r>
          </a:p>
          <a:p>
            <a:pPr algn="ctr"/>
            <a:r>
              <a:rPr lang="el-GR" sz="3200" b="1" i="1" dirty="0">
                <a:latin typeface="Calibri" pitchFamily="34" charset="0"/>
              </a:rPr>
              <a:t>Σαπωνοποιήσιμα</a:t>
            </a:r>
          </a:p>
          <a:p>
            <a:pPr algn="ctr"/>
            <a:r>
              <a:rPr lang="el-GR" sz="3200" b="1" i="1" dirty="0">
                <a:latin typeface="Calibri" pitchFamily="34" charset="0"/>
              </a:rPr>
              <a:t>λιπίδια</a:t>
            </a:r>
            <a:endParaRPr lang="en-GB" sz="3200" b="1" i="1" dirty="0">
              <a:latin typeface="Calibri" pitchFamily="34" charset="0"/>
            </a:endParaRPr>
          </a:p>
        </p:txBody>
      </p:sp>
      <p:cxnSp>
        <p:nvCxnSpPr>
          <p:cNvPr id="29703" name="AutoShape 9"/>
          <p:cNvCxnSpPr>
            <a:cxnSpLocks noChangeShapeType="1"/>
            <a:stCxn id="29698" idx="2"/>
            <a:endCxn id="29701" idx="0"/>
          </p:cNvCxnSpPr>
          <p:nvPr/>
        </p:nvCxnSpPr>
        <p:spPr bwMode="auto">
          <a:xfrm rot="16200000" flipH="1">
            <a:off x="4509967" y="1940790"/>
            <a:ext cx="3300000" cy="2032934"/>
          </a:xfrm>
          <a:prstGeom prst="bentConnector3">
            <a:avLst>
              <a:gd name="adj1" fmla="val 50000"/>
            </a:avLst>
          </a:prstGeom>
          <a:noFill/>
          <a:ln w="127000">
            <a:solidFill>
              <a:schemeClr val="bg1"/>
            </a:solidFill>
            <a:miter lim="800000"/>
            <a:headEnd/>
            <a:tailEnd type="triangle" w="med" len="med"/>
          </a:ln>
        </p:spPr>
      </p:cxnSp>
      <p:sp>
        <p:nvSpPr>
          <p:cNvPr id="12" name="Text Box 3"/>
          <p:cNvSpPr txBox="1">
            <a:spLocks noChangeArrowheads="1"/>
          </p:cNvSpPr>
          <p:nvPr/>
        </p:nvSpPr>
        <p:spPr bwMode="auto">
          <a:xfrm>
            <a:off x="2695228" y="4989075"/>
            <a:ext cx="2808312" cy="1200329"/>
          </a:xfrm>
          <a:prstGeom prst="rect">
            <a:avLst/>
          </a:prstGeom>
          <a:solidFill>
            <a:srgbClr val="003366"/>
          </a:solidFill>
          <a:ln w="38100">
            <a:solidFill>
              <a:schemeClr val="accent1"/>
            </a:solidFill>
            <a:miter lim="800000"/>
            <a:headEnd/>
            <a:tailEnd/>
          </a:ln>
        </p:spPr>
        <p:txBody>
          <a:bodyPr wrap="square">
            <a:spAutoFit/>
          </a:bodyPr>
          <a:lstStyle/>
          <a:p>
            <a:pPr algn="ctr"/>
            <a:r>
              <a:rPr lang="el-GR" sz="3600" b="1" dirty="0" smtClean="0">
                <a:solidFill>
                  <a:srgbClr val="FFFF00"/>
                </a:solidFill>
                <a:latin typeface="Calibri" pitchFamily="34" charset="0"/>
              </a:rPr>
              <a:t>Περιέχουν λιπαρά οξέα</a:t>
            </a:r>
            <a:endParaRPr lang="en-GB" sz="3600" b="1" dirty="0">
              <a:solidFill>
                <a:srgbClr val="FFFF00"/>
              </a:solidFill>
              <a:latin typeface="Calibri" pitchFamily="34" charset="0"/>
            </a:endParaRPr>
          </a:p>
        </p:txBody>
      </p:sp>
      <p:sp>
        <p:nvSpPr>
          <p:cNvPr id="11" name="Oval 10"/>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3" name="Oval 12"/>
          <p:cNvSpPr/>
          <p:nvPr/>
        </p:nvSpPr>
        <p:spPr bwMode="auto">
          <a:xfrm>
            <a:off x="3199284" y="1484784"/>
            <a:ext cx="3960440" cy="122413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l-GR" sz="3200" b="1" dirty="0" smtClean="0">
                <a:solidFill>
                  <a:srgbClr val="FFFF66"/>
                </a:solidFill>
                <a:latin typeface="Calibri" pitchFamily="34" charset="0"/>
              </a:rPr>
              <a:t>ΚΟΗ ή Ν</a:t>
            </a:r>
            <a:r>
              <a:rPr lang="en-US" sz="3200" b="1" dirty="0" smtClean="0">
                <a:solidFill>
                  <a:srgbClr val="FFFF66"/>
                </a:solidFill>
                <a:latin typeface="Calibri" pitchFamily="34" charset="0"/>
              </a:rPr>
              <a:t>a</a:t>
            </a:r>
            <a:r>
              <a:rPr lang="el-GR" sz="3200" b="1" dirty="0" smtClean="0">
                <a:solidFill>
                  <a:srgbClr val="FFFF66"/>
                </a:solidFill>
                <a:latin typeface="Calibri" pitchFamily="34" charset="0"/>
              </a:rPr>
              <a:t>ΟΗ)</a:t>
            </a:r>
          </a:p>
          <a:p>
            <a:pPr lvl="0" algn="ctr"/>
            <a:r>
              <a:rPr lang="el-GR" sz="3200" b="1" dirty="0" smtClean="0">
                <a:solidFill>
                  <a:srgbClr val="FFFF66"/>
                </a:solidFill>
                <a:latin typeface="Calibri" pitchFamily="34" charset="0"/>
              </a:rPr>
              <a:t>βρασμός</a:t>
            </a:r>
            <a:endParaRPr lang="en-GB" sz="3200" b="1" dirty="0">
              <a:solidFill>
                <a:srgbClr val="FFFF66"/>
              </a:solidFill>
              <a:latin typeface="Calibri" pitchFamily="34" charset="0"/>
            </a:endParaRPr>
          </a:p>
        </p:txBody>
      </p:sp>
    </p:spTree>
    <p:extLst>
      <p:ext uri="{BB962C8B-B14F-4D97-AF65-F5344CB8AC3E}">
        <p14:creationId xmlns:p14="http://schemas.microsoft.com/office/powerpoint/2010/main" val="334719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40" name="Object 4"/>
          <p:cNvGraphicFramePr>
            <a:graphicFrameLocks noChangeAspect="1"/>
          </p:cNvGraphicFramePr>
          <p:nvPr/>
        </p:nvGraphicFramePr>
        <p:xfrm>
          <a:off x="144016" y="1916832"/>
          <a:ext cx="9968036" cy="1817688"/>
        </p:xfrm>
        <a:graphic>
          <a:graphicData uri="http://schemas.openxmlformats.org/presentationml/2006/ole">
            <mc:AlternateContent xmlns:mc="http://schemas.openxmlformats.org/markup-compatibility/2006">
              <mc:Choice xmlns:v="urn:schemas-microsoft-com:vml" Requires="v">
                <p:oleObj spid="_x0000_s751680" name="ChemSketch" r:id="rId4" imgW="6144768" imgH="1106424" progId="">
                  <p:embed/>
                </p:oleObj>
              </mc:Choice>
              <mc:Fallback>
                <p:oleObj name="ChemSketch" r:id="rId4" imgW="6144768" imgH="1106424"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16" y="1916832"/>
                        <a:ext cx="9968036"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119164" y="5661248"/>
            <a:ext cx="6336704" cy="1077218"/>
          </a:xfrm>
          <a:prstGeom prst="rect">
            <a:avLst/>
          </a:prstGeom>
          <a:noFill/>
        </p:spPr>
        <p:txBody>
          <a:bodyPr wrap="square" rtlCol="0">
            <a:spAutoFit/>
          </a:bodyPr>
          <a:lstStyle/>
          <a:p>
            <a:pPr algn="ctr"/>
            <a:r>
              <a:rPr lang="el-GR" sz="3200" b="1" dirty="0" smtClean="0">
                <a:solidFill>
                  <a:srgbClr val="FFFF00"/>
                </a:solidFill>
                <a:latin typeface="Calibri" pitchFamily="34" charset="0"/>
              </a:rPr>
              <a:t>Στεατικό οξύ: Κορεσμένο λιπαρό οξύ με 18 άτομα άνθρακα (</a:t>
            </a:r>
            <a:r>
              <a:rPr lang="en-US" sz="3200" b="1" dirty="0" smtClean="0">
                <a:solidFill>
                  <a:srgbClr val="FFFF00"/>
                </a:solidFill>
                <a:latin typeface="Calibri" pitchFamily="34" charset="0"/>
              </a:rPr>
              <a:t>C18)</a:t>
            </a:r>
            <a:endParaRPr lang="el-GR" sz="3200" b="1" dirty="0">
              <a:solidFill>
                <a:srgbClr val="FFFF00"/>
              </a:solidFill>
              <a:latin typeface="Calibri" pitchFamily="34" charset="0"/>
            </a:endParaRPr>
          </a:p>
        </p:txBody>
      </p:sp>
      <p:sp>
        <p:nvSpPr>
          <p:cNvPr id="6" name="Oval 5"/>
          <p:cNvSpPr/>
          <p:nvPr/>
        </p:nvSpPr>
        <p:spPr bwMode="auto">
          <a:xfrm>
            <a:off x="8969614" y="1772816"/>
            <a:ext cx="1214446" cy="1988840"/>
          </a:xfrm>
          <a:prstGeom prst="ellipse">
            <a:avLst/>
          </a:prstGeom>
          <a:solidFill>
            <a:srgbClr val="FFFF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8" name="TextBox 7"/>
          <p:cNvSpPr txBox="1"/>
          <p:nvPr/>
        </p:nvSpPr>
        <p:spPr>
          <a:xfrm>
            <a:off x="6367636" y="0"/>
            <a:ext cx="3209428" cy="1077218"/>
          </a:xfrm>
          <a:prstGeom prst="rect">
            <a:avLst/>
          </a:prstGeom>
          <a:noFill/>
        </p:spPr>
        <p:txBody>
          <a:bodyPr wrap="square" rtlCol="0">
            <a:spAutoFit/>
          </a:bodyPr>
          <a:lstStyle/>
          <a:p>
            <a:pPr algn="ctr"/>
            <a:r>
              <a:rPr lang="el-GR" sz="3200" b="1" dirty="0" smtClean="0">
                <a:solidFill>
                  <a:srgbClr val="FFFFFF"/>
                </a:solidFill>
                <a:latin typeface="Calibri" pitchFamily="34" charset="0"/>
              </a:rPr>
              <a:t>Καρβοξύλιο (άνθρακας Νο 1)</a:t>
            </a:r>
            <a:endParaRPr lang="el-GR" sz="3200" b="1" dirty="0">
              <a:solidFill>
                <a:srgbClr val="FFFFFF"/>
              </a:solidFill>
              <a:latin typeface="Calibri" pitchFamily="34" charset="0"/>
            </a:endParaRPr>
          </a:p>
        </p:txBody>
      </p:sp>
      <p:cxnSp>
        <p:nvCxnSpPr>
          <p:cNvPr id="12" name="Straight Arrow Connector 11"/>
          <p:cNvCxnSpPr/>
          <p:nvPr/>
        </p:nvCxnSpPr>
        <p:spPr bwMode="auto">
          <a:xfrm rot="16200000" flipH="1">
            <a:off x="8167836" y="1052736"/>
            <a:ext cx="864096" cy="864096"/>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14" name="TextBox 13"/>
          <p:cNvSpPr txBox="1"/>
          <p:nvPr/>
        </p:nvSpPr>
        <p:spPr>
          <a:xfrm>
            <a:off x="0" y="0"/>
            <a:ext cx="3559324" cy="1569660"/>
          </a:xfrm>
          <a:prstGeom prst="rect">
            <a:avLst/>
          </a:prstGeom>
          <a:noFill/>
        </p:spPr>
        <p:txBody>
          <a:bodyPr wrap="square" rtlCol="0">
            <a:spAutoFit/>
          </a:bodyPr>
          <a:lstStyle/>
          <a:p>
            <a:pPr algn="ctr"/>
            <a:r>
              <a:rPr lang="el-GR" sz="3200" b="1" dirty="0" smtClean="0">
                <a:solidFill>
                  <a:srgbClr val="FFFFFF"/>
                </a:solidFill>
                <a:latin typeface="Calibri" pitchFamily="34" charset="0"/>
              </a:rPr>
              <a:t>Μεθυλικός άνθρακας (άνθρακας Νο 18)</a:t>
            </a:r>
            <a:endParaRPr lang="el-GR" sz="3200" b="1" dirty="0">
              <a:solidFill>
                <a:srgbClr val="FFFFFF"/>
              </a:solidFill>
              <a:latin typeface="Calibri" pitchFamily="34" charset="0"/>
            </a:endParaRPr>
          </a:p>
        </p:txBody>
      </p:sp>
      <p:cxnSp>
        <p:nvCxnSpPr>
          <p:cNvPr id="15" name="Straight Arrow Connector 14"/>
          <p:cNvCxnSpPr/>
          <p:nvPr/>
        </p:nvCxnSpPr>
        <p:spPr bwMode="auto">
          <a:xfrm rot="5400000">
            <a:off x="318964" y="1844824"/>
            <a:ext cx="1080120" cy="504056"/>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13" name="TextBox 12"/>
          <p:cNvSpPr txBox="1"/>
          <p:nvPr/>
        </p:nvSpPr>
        <p:spPr>
          <a:xfrm>
            <a:off x="0" y="4221088"/>
            <a:ext cx="2839244" cy="1569660"/>
          </a:xfrm>
          <a:prstGeom prst="rect">
            <a:avLst/>
          </a:prstGeom>
          <a:noFill/>
        </p:spPr>
        <p:txBody>
          <a:bodyPr wrap="square" rtlCol="0">
            <a:spAutoFit/>
          </a:bodyPr>
          <a:lstStyle/>
          <a:p>
            <a:pPr algn="ctr"/>
            <a:r>
              <a:rPr lang="el-GR" sz="3200" b="1" dirty="0" smtClean="0">
                <a:solidFill>
                  <a:srgbClr val="FFFFFF"/>
                </a:solidFill>
                <a:latin typeface="Calibri" pitchFamily="34" charset="0"/>
              </a:rPr>
              <a:t>Μεθυλικός άνθρακας (άνθρακας ω)</a:t>
            </a:r>
            <a:endParaRPr lang="el-GR" sz="3200" b="1" dirty="0">
              <a:solidFill>
                <a:srgbClr val="FFFFFF"/>
              </a:solidFill>
              <a:latin typeface="Calibri" pitchFamily="34" charset="0"/>
            </a:endParaRPr>
          </a:p>
        </p:txBody>
      </p:sp>
      <p:cxnSp>
        <p:nvCxnSpPr>
          <p:cNvPr id="16" name="Straight Arrow Connector 15"/>
          <p:cNvCxnSpPr/>
          <p:nvPr/>
        </p:nvCxnSpPr>
        <p:spPr bwMode="auto">
          <a:xfrm rot="16200000" flipV="1">
            <a:off x="570992" y="3465004"/>
            <a:ext cx="1008112" cy="648072"/>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21" name="TextBox 20"/>
          <p:cNvSpPr txBox="1"/>
          <p:nvPr/>
        </p:nvSpPr>
        <p:spPr>
          <a:xfrm>
            <a:off x="7591772" y="4437112"/>
            <a:ext cx="2160240" cy="1077218"/>
          </a:xfrm>
          <a:prstGeom prst="rect">
            <a:avLst/>
          </a:prstGeom>
          <a:noFill/>
        </p:spPr>
        <p:txBody>
          <a:bodyPr wrap="square" rtlCol="0">
            <a:spAutoFit/>
          </a:bodyPr>
          <a:lstStyle/>
          <a:p>
            <a:pPr algn="ctr"/>
            <a:r>
              <a:rPr lang="el-GR" sz="3200" b="1" dirty="0" smtClean="0">
                <a:solidFill>
                  <a:srgbClr val="FFFFFF"/>
                </a:solidFill>
                <a:latin typeface="Calibri" pitchFamily="34" charset="0"/>
              </a:rPr>
              <a:t>Άνθρακας α </a:t>
            </a:r>
            <a:r>
              <a:rPr lang="en-US" sz="3200" b="1" dirty="0" smtClean="0">
                <a:solidFill>
                  <a:srgbClr val="FFFFFF"/>
                </a:solidFill>
                <a:latin typeface="Calibri" pitchFamily="34" charset="0"/>
              </a:rPr>
              <a:t>(</a:t>
            </a:r>
            <a:r>
              <a:rPr lang="el-GR" sz="3200" b="1" dirty="0" smtClean="0">
                <a:solidFill>
                  <a:srgbClr val="FFFFFF"/>
                </a:solidFill>
                <a:latin typeface="Calibri" pitchFamily="34" charset="0"/>
              </a:rPr>
              <a:t>α</a:t>
            </a:r>
            <a:r>
              <a:rPr lang="en-US" sz="3200" b="1" dirty="0" smtClean="0">
                <a:solidFill>
                  <a:srgbClr val="FFFFFF"/>
                </a:solidFill>
                <a:latin typeface="Calibri" pitchFamily="34" charset="0"/>
              </a:rPr>
              <a:t>C)</a:t>
            </a:r>
            <a:endParaRPr lang="el-GR" sz="3200" b="1" dirty="0">
              <a:solidFill>
                <a:srgbClr val="FFFFFF"/>
              </a:solidFill>
              <a:latin typeface="Calibri" pitchFamily="34" charset="0"/>
            </a:endParaRPr>
          </a:p>
        </p:txBody>
      </p:sp>
      <p:cxnSp>
        <p:nvCxnSpPr>
          <p:cNvPr id="24" name="Straight Arrow Connector 23"/>
          <p:cNvCxnSpPr/>
          <p:nvPr/>
        </p:nvCxnSpPr>
        <p:spPr bwMode="auto">
          <a:xfrm rot="5400000" flipH="1" flipV="1">
            <a:off x="8095828" y="3717032"/>
            <a:ext cx="1008112" cy="144016"/>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cxnSp>
        <p:nvCxnSpPr>
          <p:cNvPr id="26" name="Straight Arrow Connector 25"/>
          <p:cNvCxnSpPr/>
          <p:nvPr/>
        </p:nvCxnSpPr>
        <p:spPr bwMode="auto">
          <a:xfrm rot="5400000" flipH="1" flipV="1">
            <a:off x="6691672" y="2888940"/>
            <a:ext cx="1512168" cy="1440160"/>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28" name="TextBox 27"/>
          <p:cNvSpPr txBox="1"/>
          <p:nvPr/>
        </p:nvSpPr>
        <p:spPr>
          <a:xfrm>
            <a:off x="5359524" y="4221088"/>
            <a:ext cx="2160240" cy="1077218"/>
          </a:xfrm>
          <a:prstGeom prst="rect">
            <a:avLst/>
          </a:prstGeom>
          <a:noFill/>
        </p:spPr>
        <p:txBody>
          <a:bodyPr wrap="square" rtlCol="0">
            <a:spAutoFit/>
          </a:bodyPr>
          <a:lstStyle/>
          <a:p>
            <a:pPr algn="ctr"/>
            <a:r>
              <a:rPr lang="el-GR" sz="3200" b="1" dirty="0" smtClean="0">
                <a:solidFill>
                  <a:srgbClr val="FFFFFF"/>
                </a:solidFill>
                <a:latin typeface="Calibri" pitchFamily="34" charset="0"/>
              </a:rPr>
              <a:t>Άνθρακας β (β</a:t>
            </a:r>
            <a:r>
              <a:rPr lang="en-US" sz="3200" b="1" dirty="0" smtClean="0">
                <a:solidFill>
                  <a:srgbClr val="FFFFFF"/>
                </a:solidFill>
                <a:latin typeface="Calibri" pitchFamily="34" charset="0"/>
              </a:rPr>
              <a:t>C</a:t>
            </a:r>
            <a:r>
              <a:rPr lang="el-GR" sz="3200" b="1" dirty="0" smtClean="0">
                <a:solidFill>
                  <a:srgbClr val="FFFFFF"/>
                </a:solidFill>
                <a:latin typeface="Calibri" pitchFamily="34" charset="0"/>
              </a:rPr>
              <a:t>)</a:t>
            </a:r>
            <a:endParaRPr lang="el-GR" sz="3200" b="1" dirty="0">
              <a:solidFill>
                <a:srgbClr val="FFFFFF"/>
              </a:solidFill>
              <a:latin typeface="Calibri" pitchFamily="34" charset="0"/>
            </a:endParaRPr>
          </a:p>
        </p:txBody>
      </p:sp>
      <p:sp>
        <p:nvSpPr>
          <p:cNvPr id="17" name="Oval 16"/>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4" grpId="0"/>
      <p:bldP spid="13" grpId="0"/>
      <p:bldP spid="21"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40" name="Object 4"/>
          <p:cNvGraphicFramePr>
            <a:graphicFrameLocks noChangeAspect="1"/>
          </p:cNvGraphicFramePr>
          <p:nvPr/>
        </p:nvGraphicFramePr>
        <p:xfrm>
          <a:off x="72008" y="332656"/>
          <a:ext cx="9968036" cy="1817688"/>
        </p:xfrm>
        <a:graphic>
          <a:graphicData uri="http://schemas.openxmlformats.org/presentationml/2006/ole">
            <mc:AlternateContent xmlns:mc="http://schemas.openxmlformats.org/markup-compatibility/2006">
              <mc:Choice xmlns:v="urn:schemas-microsoft-com:vml" Requires="v">
                <p:oleObj spid="_x0000_s750717" name="ChemSketch" r:id="rId4" imgW="6144768" imgH="1106424" progId="">
                  <p:embed/>
                </p:oleObj>
              </mc:Choice>
              <mc:Fallback>
                <p:oleObj name="ChemSketch" r:id="rId4" imgW="6144768" imgH="1106424" progId="">
                  <p:embed/>
                  <p:pic>
                    <p:nvPicPr>
                      <p:cNvPr id="0"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332656"/>
                        <a:ext cx="9968036"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62980" y="6021288"/>
            <a:ext cx="9289032" cy="584775"/>
          </a:xfrm>
          <a:prstGeom prst="rect">
            <a:avLst/>
          </a:prstGeom>
          <a:noFill/>
        </p:spPr>
        <p:txBody>
          <a:bodyPr wrap="square" rtlCol="0">
            <a:spAutoFit/>
          </a:bodyPr>
          <a:lstStyle/>
          <a:p>
            <a:pPr algn="ctr"/>
            <a:r>
              <a:rPr lang="el-GR" sz="3200" b="1" dirty="0" smtClean="0">
                <a:solidFill>
                  <a:srgbClr val="FFFFFF"/>
                </a:solidFill>
                <a:latin typeface="Calibri" pitchFamily="34" charset="0"/>
              </a:rPr>
              <a:t>Κορεσμένο λιπαρό οξύ με 18 άτομα άνθρακα (</a:t>
            </a:r>
            <a:r>
              <a:rPr lang="en-US" sz="3200" b="1" dirty="0" smtClean="0">
                <a:solidFill>
                  <a:srgbClr val="FFFFFF"/>
                </a:solidFill>
                <a:latin typeface="Calibri" pitchFamily="34" charset="0"/>
              </a:rPr>
              <a:t>C18)</a:t>
            </a:r>
            <a:endParaRPr lang="el-GR" sz="3200" b="1" dirty="0">
              <a:solidFill>
                <a:srgbClr val="FFFFFF"/>
              </a:solidFill>
              <a:latin typeface="Calibri" pitchFamily="34" charset="0"/>
            </a:endParaRPr>
          </a:p>
        </p:txBody>
      </p:sp>
      <p:sp>
        <p:nvSpPr>
          <p:cNvPr id="6" name="Oval 5"/>
          <p:cNvSpPr/>
          <p:nvPr/>
        </p:nvSpPr>
        <p:spPr bwMode="auto">
          <a:xfrm>
            <a:off x="8815908" y="4149080"/>
            <a:ext cx="1214446" cy="1844824"/>
          </a:xfrm>
          <a:prstGeom prst="ellipse">
            <a:avLst/>
          </a:prstGeom>
          <a:solidFill>
            <a:srgbClr val="FFFF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19" name="TextBox 18"/>
          <p:cNvSpPr txBox="1"/>
          <p:nvPr/>
        </p:nvSpPr>
        <p:spPr>
          <a:xfrm>
            <a:off x="8188624" y="2708920"/>
            <a:ext cx="2098376" cy="1077218"/>
          </a:xfrm>
          <a:prstGeom prst="rect">
            <a:avLst/>
          </a:prstGeom>
          <a:noFill/>
        </p:spPr>
        <p:txBody>
          <a:bodyPr wrap="square" rtlCol="0">
            <a:spAutoFit/>
          </a:bodyPr>
          <a:lstStyle/>
          <a:p>
            <a:pPr algn="ctr"/>
            <a:r>
              <a:rPr lang="el-GR" sz="3200" b="1" dirty="0" smtClean="0">
                <a:solidFill>
                  <a:srgbClr val="FFFFFF"/>
                </a:solidFill>
                <a:latin typeface="Calibri" pitchFamily="34" charset="0"/>
              </a:rPr>
              <a:t>Υδρόφιλη κεφαλή</a:t>
            </a:r>
            <a:endParaRPr lang="el-GR" sz="3200" b="1" dirty="0">
              <a:solidFill>
                <a:srgbClr val="FFFFFF"/>
              </a:solidFill>
              <a:latin typeface="Calibri" pitchFamily="34" charset="0"/>
            </a:endParaRPr>
          </a:p>
        </p:txBody>
      </p:sp>
      <p:cxnSp>
        <p:nvCxnSpPr>
          <p:cNvPr id="20" name="Straight Arrow Connector 19"/>
          <p:cNvCxnSpPr/>
          <p:nvPr/>
        </p:nvCxnSpPr>
        <p:spPr bwMode="auto">
          <a:xfrm rot="5400000" flipH="1" flipV="1">
            <a:off x="9017917" y="2221781"/>
            <a:ext cx="861194" cy="113084"/>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22" name="Right Brace 21"/>
          <p:cNvSpPr/>
          <p:nvPr/>
        </p:nvSpPr>
        <p:spPr bwMode="auto">
          <a:xfrm rot="5400000">
            <a:off x="3975906" y="-2059074"/>
            <a:ext cx="1224136" cy="8887916"/>
          </a:xfrm>
          <a:prstGeom prst="rightBrace">
            <a:avLst>
              <a:gd name="adj1" fmla="val 14438"/>
              <a:gd name="adj2" fmla="val 50267"/>
            </a:avLst>
          </a:prstGeom>
          <a:noFill/>
          <a:ln w="76200" cap="flat" cmpd="sng" algn="ctr">
            <a:solidFill>
              <a:srgbClr val="3EB2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2407196" y="2996952"/>
            <a:ext cx="4248472" cy="1077218"/>
          </a:xfrm>
          <a:prstGeom prst="rect">
            <a:avLst/>
          </a:prstGeom>
          <a:noFill/>
        </p:spPr>
        <p:txBody>
          <a:bodyPr wrap="square" rtlCol="0">
            <a:spAutoFit/>
          </a:bodyPr>
          <a:lstStyle/>
          <a:p>
            <a:pPr algn="ctr"/>
            <a:r>
              <a:rPr lang="el-GR" sz="3200" b="1" dirty="0" smtClean="0">
                <a:solidFill>
                  <a:srgbClr val="FFFFFF"/>
                </a:solidFill>
                <a:latin typeface="Calibri" pitchFamily="34" charset="0"/>
              </a:rPr>
              <a:t>Αλειφατική αλυσίδα (υδρόφοβη ουρά)</a:t>
            </a:r>
            <a:endParaRPr lang="el-GR" sz="3200" b="1" dirty="0">
              <a:solidFill>
                <a:srgbClr val="FFFFFF"/>
              </a:solidFill>
              <a:latin typeface="Calibri" pitchFamily="34" charset="0"/>
            </a:endParaRPr>
          </a:p>
        </p:txBody>
      </p:sp>
      <p:graphicFrame>
        <p:nvGraphicFramePr>
          <p:cNvPr id="750596" name="Object 4"/>
          <p:cNvGraphicFramePr>
            <a:graphicFrameLocks noChangeAspect="1"/>
          </p:cNvGraphicFramePr>
          <p:nvPr/>
        </p:nvGraphicFramePr>
        <p:xfrm>
          <a:off x="318964" y="4293096"/>
          <a:ext cx="9668008" cy="1347266"/>
        </p:xfrm>
        <a:graphic>
          <a:graphicData uri="http://schemas.openxmlformats.org/presentationml/2006/ole">
            <mc:AlternateContent xmlns:mc="http://schemas.openxmlformats.org/markup-compatibility/2006">
              <mc:Choice xmlns:v="urn:schemas-microsoft-com:vml" Requires="v">
                <p:oleObj spid="_x0000_s750718" name="ChemSketch" r:id="rId6" imgW="5888736" imgH="819912" progId="">
                  <p:embed/>
                </p:oleObj>
              </mc:Choice>
              <mc:Fallback>
                <p:oleObj name="ChemSketch" r:id="rId6" imgW="5888736" imgH="819912" progId="">
                  <p:embed/>
                  <p:pic>
                    <p:nvPicPr>
                      <p:cNvPr id="0" name="Picture 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964" y="4293096"/>
                        <a:ext cx="9668008" cy="134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Oval 23"/>
          <p:cNvSpPr/>
          <p:nvPr/>
        </p:nvSpPr>
        <p:spPr bwMode="auto">
          <a:xfrm>
            <a:off x="8887916" y="72008"/>
            <a:ext cx="1214446" cy="1844824"/>
          </a:xfrm>
          <a:prstGeom prst="ellipse">
            <a:avLst/>
          </a:prstGeom>
          <a:solidFill>
            <a:srgbClr val="FFFF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25" name="Right Brace 24"/>
          <p:cNvSpPr/>
          <p:nvPr/>
        </p:nvSpPr>
        <p:spPr bwMode="auto">
          <a:xfrm rot="16200000">
            <a:off x="3847356" y="476672"/>
            <a:ext cx="1224136" cy="8568952"/>
          </a:xfrm>
          <a:prstGeom prst="rightBrace">
            <a:avLst>
              <a:gd name="adj1" fmla="val 14438"/>
              <a:gd name="adj2" fmla="val 50267"/>
            </a:avLst>
          </a:prstGeom>
          <a:noFill/>
          <a:ln w="76200" cap="flat" cmpd="sng" algn="ctr">
            <a:solidFill>
              <a:srgbClr val="3EB25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cxnSp>
        <p:nvCxnSpPr>
          <p:cNvPr id="26" name="Straight Arrow Connector 25"/>
          <p:cNvCxnSpPr/>
          <p:nvPr/>
        </p:nvCxnSpPr>
        <p:spPr bwMode="auto">
          <a:xfrm rot="16200000" flipH="1">
            <a:off x="8815908" y="3861048"/>
            <a:ext cx="504056" cy="216024"/>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13" name="Oval 1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2" grpId="0" animBg="1"/>
      <p:bldP spid="23" grpId="0"/>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6996" y="514068"/>
            <a:ext cx="8712968" cy="1631216"/>
          </a:xfrm>
          <a:prstGeom prst="rect">
            <a:avLst/>
          </a:prstGeom>
          <a:noFill/>
        </p:spPr>
        <p:txBody>
          <a:bodyPr wrap="square" rtlCol="0">
            <a:spAutoFit/>
          </a:bodyPr>
          <a:lstStyle/>
          <a:p>
            <a:pPr algn="ctr"/>
            <a:r>
              <a:rPr lang="el-GR" sz="3200" b="1" dirty="0" smtClean="0">
                <a:solidFill>
                  <a:srgbClr val="FFFFFF"/>
                </a:solidFill>
                <a:latin typeface="Calibri" pitchFamily="34" charset="0"/>
              </a:rPr>
              <a:t>Ακόρεστο λιπαρό οξύ με 18 άτομα άνθρακα </a:t>
            </a:r>
            <a:r>
              <a:rPr lang="en-US" sz="3200" b="1" dirty="0" smtClean="0">
                <a:solidFill>
                  <a:srgbClr val="FFFFFF"/>
                </a:solidFill>
                <a:latin typeface="Calibri" pitchFamily="34" charset="0"/>
              </a:rPr>
              <a:t>(C18) </a:t>
            </a:r>
            <a:r>
              <a:rPr lang="el-GR" sz="3200" b="1" dirty="0" smtClean="0">
                <a:solidFill>
                  <a:srgbClr val="FFFFFF"/>
                </a:solidFill>
                <a:latin typeface="Calibri" pitchFamily="34" charset="0"/>
              </a:rPr>
              <a:t>και ένα διπλό δεσμό στο 9</a:t>
            </a:r>
            <a:r>
              <a:rPr lang="el-GR" sz="3200" b="1" baseline="30000" dirty="0" smtClean="0">
                <a:solidFill>
                  <a:srgbClr val="FFFFFF"/>
                </a:solidFill>
                <a:latin typeface="Calibri" pitchFamily="34" charset="0"/>
              </a:rPr>
              <a:t>ο</a:t>
            </a:r>
            <a:r>
              <a:rPr lang="el-GR" sz="3200" b="1" dirty="0" smtClean="0">
                <a:solidFill>
                  <a:srgbClr val="FFFFFF"/>
                </a:solidFill>
                <a:latin typeface="Calibri" pitchFamily="34" charset="0"/>
              </a:rPr>
              <a:t> άτομο άνθρακα (Δ</a:t>
            </a:r>
            <a:r>
              <a:rPr lang="el-GR" sz="3200" b="1" baseline="30000" dirty="0" smtClean="0">
                <a:solidFill>
                  <a:srgbClr val="FFFFFF"/>
                </a:solidFill>
                <a:latin typeface="Calibri" pitchFamily="34" charset="0"/>
              </a:rPr>
              <a:t>9</a:t>
            </a:r>
            <a:r>
              <a:rPr lang="el-GR" sz="3200" b="1" dirty="0" smtClean="0">
                <a:solidFill>
                  <a:srgbClr val="FFFFFF"/>
                </a:solidFill>
                <a:latin typeface="Calibri" pitchFamily="34" charset="0"/>
              </a:rPr>
              <a:t>) σε </a:t>
            </a:r>
            <a:r>
              <a:rPr lang="en-US" sz="3600" b="1" dirty="0" smtClean="0">
                <a:solidFill>
                  <a:srgbClr val="FFFF00"/>
                </a:solidFill>
                <a:latin typeface="Calibri" pitchFamily="34" charset="0"/>
              </a:rPr>
              <a:t>trans</a:t>
            </a:r>
            <a:r>
              <a:rPr lang="en-US" sz="3200" b="1" dirty="0" smtClean="0">
                <a:solidFill>
                  <a:srgbClr val="FFFFFF"/>
                </a:solidFill>
                <a:latin typeface="Calibri" pitchFamily="34" charset="0"/>
              </a:rPr>
              <a:t> </a:t>
            </a:r>
            <a:r>
              <a:rPr lang="el-GR" sz="3200" b="1" dirty="0" smtClean="0">
                <a:solidFill>
                  <a:srgbClr val="FFFFFF"/>
                </a:solidFill>
                <a:latin typeface="Calibri" pitchFamily="34" charset="0"/>
              </a:rPr>
              <a:t>διαμόρφωση</a:t>
            </a:r>
          </a:p>
        </p:txBody>
      </p:sp>
      <p:sp>
        <p:nvSpPr>
          <p:cNvPr id="11" name="Oval 10"/>
          <p:cNvSpPr/>
          <p:nvPr/>
        </p:nvSpPr>
        <p:spPr bwMode="auto">
          <a:xfrm>
            <a:off x="8815908" y="2564904"/>
            <a:ext cx="1285848" cy="171451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graphicFrame>
        <p:nvGraphicFramePr>
          <p:cNvPr id="500741" name="Object 5"/>
          <p:cNvGraphicFramePr>
            <a:graphicFrameLocks noChangeAspect="1"/>
          </p:cNvGraphicFramePr>
          <p:nvPr>
            <p:extLst>
              <p:ext uri="{D42A27DB-BD31-4B8C-83A1-F6EECF244321}">
                <p14:modId xmlns:p14="http://schemas.microsoft.com/office/powerpoint/2010/main" val="1829827226"/>
              </p:ext>
            </p:extLst>
          </p:nvPr>
        </p:nvGraphicFramePr>
        <p:xfrm>
          <a:off x="246956" y="2708920"/>
          <a:ext cx="9753600" cy="1847850"/>
        </p:xfrm>
        <a:graphic>
          <a:graphicData uri="http://schemas.openxmlformats.org/presentationml/2006/ole">
            <mc:AlternateContent xmlns:mc="http://schemas.openxmlformats.org/markup-compatibility/2006">
              <mc:Choice xmlns:v="urn:schemas-microsoft-com:vml" Requires="v">
                <p:oleObj spid="_x0000_s500803" name="ChemSketch" r:id="rId4" imgW="6144840" imgH="1164240" progId="">
                  <p:embed/>
                </p:oleObj>
              </mc:Choice>
              <mc:Fallback>
                <p:oleObj name="ChemSketch" r:id="rId4" imgW="6144840" imgH="1164240" progId="">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56" y="2708920"/>
                        <a:ext cx="9753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864096" y="5190966"/>
            <a:ext cx="8469691" cy="1015663"/>
          </a:xfrm>
          <a:prstGeom prst="rect">
            <a:avLst/>
          </a:prstGeom>
        </p:spPr>
        <p:txBody>
          <a:bodyPr wrap="none">
            <a:spAutoFit/>
          </a:bodyPr>
          <a:lstStyle/>
          <a:p>
            <a:pPr algn="ctr"/>
            <a:r>
              <a:rPr lang="el-GR" sz="6000" b="1" dirty="0" smtClean="0">
                <a:solidFill>
                  <a:srgbClr val="FFFFFF"/>
                </a:solidFill>
                <a:latin typeface="Calibri" pitchFamily="34" charset="0"/>
              </a:rPr>
              <a:t>Ελαϊδικό οξύ </a:t>
            </a:r>
            <a:r>
              <a:rPr lang="en-US" sz="6000" b="1" dirty="0" smtClean="0">
                <a:solidFill>
                  <a:srgbClr val="FFFFFF"/>
                </a:solidFill>
                <a:latin typeface="Calibri" pitchFamily="34" charset="0"/>
              </a:rPr>
              <a:t>C</a:t>
            </a:r>
            <a:r>
              <a:rPr lang="el-GR" sz="6000" b="1" dirty="0" smtClean="0">
                <a:solidFill>
                  <a:srgbClr val="FFFFFF"/>
                </a:solidFill>
                <a:latin typeface="Calibri" pitchFamily="34" charset="0"/>
              </a:rPr>
              <a:t>1</a:t>
            </a:r>
            <a:r>
              <a:rPr lang="en-US" sz="6000" b="1" dirty="0" smtClean="0">
                <a:solidFill>
                  <a:srgbClr val="FFFFFF"/>
                </a:solidFill>
                <a:latin typeface="Calibri" pitchFamily="34" charset="0"/>
              </a:rPr>
              <a:t>8</a:t>
            </a:r>
            <a:r>
              <a:rPr lang="el-GR" sz="6000" b="1" dirty="0" smtClean="0">
                <a:solidFill>
                  <a:srgbClr val="FFFFFF"/>
                </a:solidFill>
                <a:latin typeface="Calibri" pitchFamily="34" charset="0"/>
              </a:rPr>
              <a:t>:1Δ</a:t>
            </a:r>
            <a:r>
              <a:rPr lang="el-GR" sz="6000" b="1" baseline="30000" dirty="0" smtClean="0">
                <a:solidFill>
                  <a:srgbClr val="FFFFFF"/>
                </a:solidFill>
                <a:latin typeface="Calibri" pitchFamily="34" charset="0"/>
              </a:rPr>
              <a:t>9 (</a:t>
            </a:r>
            <a:r>
              <a:rPr lang="en-US" sz="6000" b="1" baseline="30000" dirty="0" smtClean="0">
                <a:solidFill>
                  <a:srgbClr val="FFFF00"/>
                </a:solidFill>
                <a:latin typeface="Calibri" pitchFamily="34" charset="0"/>
              </a:rPr>
              <a:t>trans</a:t>
            </a:r>
            <a:r>
              <a:rPr lang="en-US" sz="6000" b="1" baseline="30000" dirty="0" smtClean="0">
                <a:solidFill>
                  <a:srgbClr val="FFFFFF"/>
                </a:solidFill>
                <a:latin typeface="Calibri" pitchFamily="34" charset="0"/>
              </a:rPr>
              <a:t>)</a:t>
            </a:r>
            <a:endParaRPr lang="el-GR" sz="6000" b="1" baseline="30000" dirty="0" smtClean="0">
              <a:solidFill>
                <a:srgbClr val="FFFFFF"/>
              </a:solidFill>
              <a:latin typeface="Calibri" pitchFamily="34" charset="0"/>
            </a:endParaRP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467" name="Object 3"/>
          <p:cNvGraphicFramePr>
            <a:graphicFrameLocks noChangeAspect="1"/>
          </p:cNvGraphicFramePr>
          <p:nvPr>
            <p:extLst>
              <p:ext uri="{D42A27DB-BD31-4B8C-83A1-F6EECF244321}">
                <p14:modId xmlns:p14="http://schemas.microsoft.com/office/powerpoint/2010/main" val="329949348"/>
              </p:ext>
            </p:extLst>
          </p:nvPr>
        </p:nvGraphicFramePr>
        <p:xfrm>
          <a:off x="414338" y="230188"/>
          <a:ext cx="6072187" cy="1960562"/>
        </p:xfrm>
        <a:graphic>
          <a:graphicData uri="http://schemas.openxmlformats.org/presentationml/2006/ole">
            <mc:AlternateContent xmlns:mc="http://schemas.openxmlformats.org/markup-compatibility/2006">
              <mc:Choice xmlns:v="urn:schemas-microsoft-com:vml" Requires="v">
                <p:oleObj spid="_x0000_s958594" name="ChemSketch" r:id="rId4" imgW="1804320" imgH="582120" progId="">
                  <p:embed/>
                </p:oleObj>
              </mc:Choice>
              <mc:Fallback>
                <p:oleObj name="ChemSketch" r:id="rId4" imgW="1804320" imgH="582120" progId="">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8" y="230188"/>
                        <a:ext cx="6072187"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8468" name="Object 4"/>
          <p:cNvGraphicFramePr>
            <a:graphicFrameLocks noChangeAspect="1"/>
          </p:cNvGraphicFramePr>
          <p:nvPr>
            <p:extLst>
              <p:ext uri="{D42A27DB-BD31-4B8C-83A1-F6EECF244321}">
                <p14:modId xmlns:p14="http://schemas.microsoft.com/office/powerpoint/2010/main" val="4024724616"/>
              </p:ext>
            </p:extLst>
          </p:nvPr>
        </p:nvGraphicFramePr>
        <p:xfrm>
          <a:off x="878730" y="3321050"/>
          <a:ext cx="5937251" cy="3536950"/>
        </p:xfrm>
        <a:graphic>
          <a:graphicData uri="http://schemas.openxmlformats.org/presentationml/2006/ole">
            <mc:AlternateContent xmlns:mc="http://schemas.openxmlformats.org/markup-compatibility/2006">
              <mc:Choice xmlns:v="urn:schemas-microsoft-com:vml" Requires="v">
                <p:oleObj spid="_x0000_s958595" name="ChemSketch" r:id="rId6" imgW="1645920" imgH="981360" progId="">
                  <p:embed/>
                </p:oleObj>
              </mc:Choice>
              <mc:Fallback>
                <p:oleObj name="ChemSketch" r:id="rId6" imgW="1645920" imgH="981360" progId="">
                  <p:embed/>
                  <p:pic>
                    <p:nvPicPr>
                      <p:cNvPr id="0" name="Picture 1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730" y="3321050"/>
                        <a:ext cx="5937251"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847356" y="2348880"/>
            <a:ext cx="1584175" cy="1077218"/>
          </a:xfrm>
          <a:prstGeom prst="rect">
            <a:avLst/>
          </a:prstGeom>
          <a:noFill/>
        </p:spPr>
        <p:txBody>
          <a:bodyPr wrap="square" rtlCol="0">
            <a:spAutoFit/>
          </a:bodyPr>
          <a:lstStyle/>
          <a:p>
            <a:pPr algn="ctr"/>
            <a:r>
              <a:rPr lang="en-US" sz="3200" b="1" dirty="0" err="1" smtClean="0">
                <a:solidFill>
                  <a:schemeClr val="bg1"/>
                </a:solidFill>
                <a:latin typeface="Calibri" pitchFamily="34" charset="0"/>
              </a:rPr>
              <a:t>cis</a:t>
            </a:r>
            <a:r>
              <a:rPr lang="en-US" sz="3200" b="1" dirty="0" smtClean="0">
                <a:solidFill>
                  <a:schemeClr val="bg1"/>
                </a:solidFill>
                <a:latin typeface="Calibri" pitchFamily="34" charset="0"/>
              </a:rPr>
              <a:t> </a:t>
            </a:r>
            <a:r>
              <a:rPr lang="el-GR" sz="3200" b="1" dirty="0" smtClean="0">
                <a:solidFill>
                  <a:schemeClr val="bg1"/>
                </a:solidFill>
                <a:latin typeface="Calibri" pitchFamily="34" charset="0"/>
              </a:rPr>
              <a:t>δεσμός</a:t>
            </a:r>
            <a:endParaRPr lang="el-GR" sz="3200" b="1" dirty="0">
              <a:solidFill>
                <a:schemeClr val="bg1"/>
              </a:solidFill>
              <a:latin typeface="Calibri" pitchFamily="34" charset="0"/>
            </a:endParaRPr>
          </a:p>
        </p:txBody>
      </p:sp>
      <p:sp>
        <p:nvSpPr>
          <p:cNvPr id="6" name="TextBox 5"/>
          <p:cNvSpPr txBox="1"/>
          <p:nvPr/>
        </p:nvSpPr>
        <p:spPr>
          <a:xfrm>
            <a:off x="318964" y="5780782"/>
            <a:ext cx="1584175" cy="1077218"/>
          </a:xfrm>
          <a:prstGeom prst="rect">
            <a:avLst/>
          </a:prstGeom>
          <a:noFill/>
        </p:spPr>
        <p:txBody>
          <a:bodyPr wrap="square" rtlCol="0">
            <a:spAutoFit/>
          </a:bodyPr>
          <a:lstStyle/>
          <a:p>
            <a:pPr algn="ctr"/>
            <a:r>
              <a:rPr lang="en-US" sz="3200" b="1" dirty="0" smtClean="0">
                <a:solidFill>
                  <a:schemeClr val="bg1"/>
                </a:solidFill>
                <a:latin typeface="Calibri" pitchFamily="34" charset="0"/>
              </a:rPr>
              <a:t>trans </a:t>
            </a:r>
            <a:r>
              <a:rPr lang="el-GR" sz="3200" b="1" dirty="0" smtClean="0">
                <a:solidFill>
                  <a:schemeClr val="bg1"/>
                </a:solidFill>
                <a:latin typeface="Calibri" pitchFamily="34" charset="0"/>
              </a:rPr>
              <a:t>δεσμός</a:t>
            </a:r>
            <a:endParaRPr lang="el-GR" sz="3200" b="1" dirty="0">
              <a:solidFill>
                <a:schemeClr val="bg1"/>
              </a:solidFill>
              <a:latin typeface="Calibri" pitchFamily="34" charset="0"/>
            </a:endParaRPr>
          </a:p>
        </p:txBody>
      </p:sp>
      <p:cxnSp>
        <p:nvCxnSpPr>
          <p:cNvPr id="8" name="Straight Arrow Connector 7"/>
          <p:cNvCxnSpPr/>
          <p:nvPr/>
        </p:nvCxnSpPr>
        <p:spPr bwMode="auto">
          <a:xfrm rot="16200000" flipV="1">
            <a:off x="3487316" y="2060848"/>
            <a:ext cx="720080" cy="432048"/>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cxnSp>
        <p:nvCxnSpPr>
          <p:cNvPr id="9" name="Straight Arrow Connector 8"/>
          <p:cNvCxnSpPr/>
          <p:nvPr/>
        </p:nvCxnSpPr>
        <p:spPr bwMode="auto">
          <a:xfrm flipV="1">
            <a:off x="1831132" y="5517232"/>
            <a:ext cx="1656184" cy="764704"/>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14" name="TextBox 13"/>
          <p:cNvSpPr txBox="1"/>
          <p:nvPr/>
        </p:nvSpPr>
        <p:spPr>
          <a:xfrm>
            <a:off x="7015708" y="404664"/>
            <a:ext cx="3024336" cy="6001643"/>
          </a:xfrm>
          <a:prstGeom prst="rect">
            <a:avLst/>
          </a:prstGeom>
          <a:noFill/>
        </p:spPr>
        <p:txBody>
          <a:bodyPr wrap="square" rtlCol="0">
            <a:spAutoFit/>
          </a:bodyPr>
          <a:lstStyle/>
          <a:p>
            <a:pPr algn="ctr"/>
            <a:r>
              <a:rPr lang="el-GR" sz="3200" b="1" dirty="0" smtClean="0">
                <a:solidFill>
                  <a:schemeClr val="bg1"/>
                </a:solidFill>
                <a:latin typeface="Calibri" pitchFamily="34" charset="0"/>
              </a:rPr>
              <a:t>Ακόρεστα λιπαρά οξέα με </a:t>
            </a:r>
            <a:r>
              <a:rPr lang="en-US" sz="3200" b="1" dirty="0" smtClean="0">
                <a:solidFill>
                  <a:srgbClr val="FFFF00"/>
                </a:solidFill>
                <a:latin typeface="Calibri" pitchFamily="34" charset="0"/>
              </a:rPr>
              <a:t>trans</a:t>
            </a:r>
            <a:r>
              <a:rPr lang="en-US" sz="3200" b="1" dirty="0" smtClean="0">
                <a:solidFill>
                  <a:schemeClr val="bg1"/>
                </a:solidFill>
                <a:latin typeface="Calibri" pitchFamily="34" charset="0"/>
              </a:rPr>
              <a:t> </a:t>
            </a:r>
            <a:r>
              <a:rPr lang="el-GR" sz="3200" b="1" dirty="0" smtClean="0">
                <a:solidFill>
                  <a:schemeClr val="bg1"/>
                </a:solidFill>
                <a:latin typeface="Calibri" pitchFamily="34" charset="0"/>
              </a:rPr>
              <a:t>δεσμούς είναι επικίνδυνα για την ανθρώπινη υγεία. Στους οργανισμούς απαντούν ακόρεστα με </a:t>
            </a:r>
            <a:r>
              <a:rPr lang="en-US" sz="3200" b="1" dirty="0" err="1" smtClean="0">
                <a:solidFill>
                  <a:srgbClr val="FFFF00"/>
                </a:solidFill>
                <a:latin typeface="Calibri" pitchFamily="34" charset="0"/>
              </a:rPr>
              <a:t>cis</a:t>
            </a:r>
            <a:r>
              <a:rPr lang="en-US" sz="3200" b="1" dirty="0" smtClean="0">
                <a:solidFill>
                  <a:schemeClr val="bg1"/>
                </a:solidFill>
                <a:latin typeface="Calibri" pitchFamily="34" charset="0"/>
              </a:rPr>
              <a:t> </a:t>
            </a:r>
            <a:r>
              <a:rPr lang="el-GR" sz="3200" b="1" dirty="0" smtClean="0">
                <a:solidFill>
                  <a:schemeClr val="bg1"/>
                </a:solidFill>
                <a:latin typeface="Calibri" pitchFamily="34" charset="0"/>
              </a:rPr>
              <a:t>διπλούς δεσμούς</a:t>
            </a:r>
            <a:endParaRPr lang="el-GR" sz="32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2735413648"/>
              </p:ext>
            </p:extLst>
          </p:nvPr>
        </p:nvGraphicFramePr>
        <p:xfrm>
          <a:off x="1747366" y="3284984"/>
          <a:ext cx="6072187" cy="1960562"/>
        </p:xfrm>
        <a:graphic>
          <a:graphicData uri="http://schemas.openxmlformats.org/presentationml/2006/ole">
            <mc:AlternateContent xmlns:mc="http://schemas.openxmlformats.org/markup-compatibility/2006">
              <mc:Choice xmlns:v="urn:schemas-microsoft-com:vml" Requires="v">
                <p:oleObj spid="_x0000_s966689" name="ChemSketch" r:id="rId3" imgW="1804320" imgH="582120" progId="">
                  <p:embed/>
                </p:oleObj>
              </mc:Choice>
              <mc:Fallback>
                <p:oleObj name="ChemSketch" r:id="rId3" imgW="1804320" imgH="582120"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366" y="3284984"/>
                        <a:ext cx="6072187"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255068" y="188640"/>
            <a:ext cx="7848872" cy="2862322"/>
          </a:xfrm>
          <a:prstGeom prst="rect">
            <a:avLst/>
          </a:prstGeom>
          <a:noFill/>
        </p:spPr>
        <p:txBody>
          <a:bodyPr wrap="square" rtlCol="0">
            <a:spAutoFit/>
          </a:bodyPr>
          <a:lstStyle/>
          <a:p>
            <a:pPr algn="ctr"/>
            <a:r>
              <a:rPr lang="en-US" sz="3600" b="1" dirty="0" smtClean="0">
                <a:solidFill>
                  <a:schemeClr val="bg1"/>
                </a:solidFill>
                <a:latin typeface="Calibri" pitchFamily="34" charset="0"/>
              </a:rPr>
              <a:t>H </a:t>
            </a:r>
            <a:r>
              <a:rPr lang="el-GR" sz="3600" b="1" dirty="0" smtClean="0">
                <a:solidFill>
                  <a:schemeClr val="bg1"/>
                </a:solidFill>
                <a:latin typeface="Calibri" pitchFamily="34" charset="0"/>
              </a:rPr>
              <a:t>ύπαρξη δεσμού </a:t>
            </a:r>
            <a:r>
              <a:rPr lang="en-US" sz="3600" b="1" dirty="0" err="1" smtClean="0">
                <a:solidFill>
                  <a:srgbClr val="FFFF00"/>
                </a:solidFill>
                <a:latin typeface="Calibri" pitchFamily="34" charset="0"/>
              </a:rPr>
              <a:t>cis</a:t>
            </a:r>
            <a:r>
              <a:rPr lang="en-US" sz="3600" b="1" dirty="0" smtClean="0">
                <a:solidFill>
                  <a:schemeClr val="bg1"/>
                </a:solidFill>
                <a:latin typeface="Calibri" pitchFamily="34" charset="0"/>
              </a:rPr>
              <a:t> </a:t>
            </a:r>
            <a:r>
              <a:rPr lang="el-GR" sz="3600" b="1" dirty="0" smtClean="0">
                <a:solidFill>
                  <a:schemeClr val="bg1"/>
                </a:solidFill>
                <a:latin typeface="Calibri" pitchFamily="34" charset="0"/>
              </a:rPr>
              <a:t>στην </a:t>
            </a:r>
            <a:r>
              <a:rPr lang="el-GR" sz="3600" b="1" dirty="0" err="1" smtClean="0">
                <a:solidFill>
                  <a:schemeClr val="bg1"/>
                </a:solidFill>
                <a:latin typeface="Calibri" pitchFamily="34" charset="0"/>
              </a:rPr>
              <a:t>αλειφατική</a:t>
            </a:r>
            <a:r>
              <a:rPr lang="el-GR" sz="3600" b="1" dirty="0" smtClean="0">
                <a:solidFill>
                  <a:schemeClr val="bg1"/>
                </a:solidFill>
                <a:latin typeface="Calibri" pitchFamily="34" charset="0"/>
              </a:rPr>
              <a:t> αλυσίδα δρα ως κόμβος, με αποτέλεσμα την αλλαγή προσανατολισμού του τμήματος της </a:t>
            </a:r>
            <a:r>
              <a:rPr lang="el-GR" sz="3600" b="1" dirty="0" err="1" smtClean="0">
                <a:solidFill>
                  <a:schemeClr val="bg1"/>
                </a:solidFill>
                <a:latin typeface="Calibri" pitchFamily="34" charset="0"/>
              </a:rPr>
              <a:t>αλειφατικής</a:t>
            </a:r>
            <a:r>
              <a:rPr lang="el-GR" sz="3600" b="1" dirty="0" smtClean="0">
                <a:solidFill>
                  <a:schemeClr val="bg1"/>
                </a:solidFill>
                <a:latin typeface="Calibri" pitchFamily="34" charset="0"/>
              </a:rPr>
              <a:t> αλυσίδας που έπεται ….</a:t>
            </a:r>
            <a:endParaRPr lang="el-GR" sz="3600" b="1" dirty="0">
              <a:solidFill>
                <a:schemeClr val="bg1"/>
              </a:solidFill>
              <a:latin typeface="Calibri" pitchFamily="34" charset="0"/>
            </a:endParaRPr>
          </a:p>
        </p:txBody>
      </p:sp>
      <p:pic>
        <p:nvPicPr>
          <p:cNvPr id="9666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7156" y="3284984"/>
            <a:ext cx="5904656" cy="284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6659"/>
                                        </p:tgtEl>
                                        <p:attrNameLst>
                                          <p:attrName>style.visibility</p:attrName>
                                        </p:attrNameLst>
                                      </p:cBhvr>
                                      <p:to>
                                        <p:strVal val="visible"/>
                                      </p:to>
                                    </p:set>
                                    <p:animEffect transition="in" filter="fade">
                                      <p:cBhvr>
                                        <p:cTn id="7" dur="500"/>
                                        <p:tgtEl>
                                          <p:spTgt spid="966659"/>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0741" name="Object 5"/>
          <p:cNvGraphicFramePr>
            <a:graphicFrameLocks noChangeAspect="1"/>
          </p:cNvGraphicFramePr>
          <p:nvPr>
            <p:extLst>
              <p:ext uri="{D42A27DB-BD31-4B8C-83A1-F6EECF244321}">
                <p14:modId xmlns:p14="http://schemas.microsoft.com/office/powerpoint/2010/main" val="2898800425"/>
              </p:ext>
            </p:extLst>
          </p:nvPr>
        </p:nvGraphicFramePr>
        <p:xfrm>
          <a:off x="286444" y="908720"/>
          <a:ext cx="9753600" cy="1847850"/>
        </p:xfrm>
        <a:graphic>
          <a:graphicData uri="http://schemas.openxmlformats.org/presentationml/2006/ole">
            <mc:AlternateContent xmlns:mc="http://schemas.openxmlformats.org/markup-compatibility/2006">
              <mc:Choice xmlns:v="urn:schemas-microsoft-com:vml" Requires="v">
                <p:oleObj spid="_x0000_s967741" name="ChemSketch" r:id="rId4" imgW="6144840" imgH="1164240" progId="">
                  <p:embed/>
                </p:oleObj>
              </mc:Choice>
              <mc:Fallback>
                <p:oleObj name="ChemSketch" r:id="rId4" imgW="6144840" imgH="1164240"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444" y="908720"/>
                        <a:ext cx="9753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1174385" y="44624"/>
            <a:ext cx="8469691" cy="1015663"/>
          </a:xfrm>
          <a:prstGeom prst="rect">
            <a:avLst/>
          </a:prstGeom>
        </p:spPr>
        <p:txBody>
          <a:bodyPr wrap="none">
            <a:spAutoFit/>
          </a:bodyPr>
          <a:lstStyle/>
          <a:p>
            <a:pPr algn="ctr"/>
            <a:r>
              <a:rPr lang="el-GR" sz="6000" b="1" dirty="0" smtClean="0">
                <a:solidFill>
                  <a:srgbClr val="FFFFFF"/>
                </a:solidFill>
                <a:latin typeface="Calibri" pitchFamily="34" charset="0"/>
              </a:rPr>
              <a:t>Ελαϊδικό οξύ </a:t>
            </a:r>
            <a:r>
              <a:rPr lang="en-US" sz="6000" b="1" dirty="0" smtClean="0">
                <a:solidFill>
                  <a:srgbClr val="FFFFFF"/>
                </a:solidFill>
                <a:latin typeface="Calibri" pitchFamily="34" charset="0"/>
              </a:rPr>
              <a:t>C</a:t>
            </a:r>
            <a:r>
              <a:rPr lang="el-GR" sz="6000" b="1" dirty="0" smtClean="0">
                <a:solidFill>
                  <a:srgbClr val="FFFFFF"/>
                </a:solidFill>
                <a:latin typeface="Calibri" pitchFamily="34" charset="0"/>
              </a:rPr>
              <a:t>1</a:t>
            </a:r>
            <a:r>
              <a:rPr lang="en-US" sz="6000" b="1" dirty="0" smtClean="0">
                <a:solidFill>
                  <a:srgbClr val="FFFFFF"/>
                </a:solidFill>
                <a:latin typeface="Calibri" pitchFamily="34" charset="0"/>
              </a:rPr>
              <a:t>8</a:t>
            </a:r>
            <a:r>
              <a:rPr lang="el-GR" sz="6000" b="1" dirty="0" smtClean="0">
                <a:solidFill>
                  <a:srgbClr val="FFFFFF"/>
                </a:solidFill>
                <a:latin typeface="Calibri" pitchFamily="34" charset="0"/>
              </a:rPr>
              <a:t>:1Δ</a:t>
            </a:r>
            <a:r>
              <a:rPr lang="el-GR" sz="6000" b="1" baseline="30000" dirty="0" smtClean="0">
                <a:solidFill>
                  <a:srgbClr val="FFFFFF"/>
                </a:solidFill>
                <a:latin typeface="Calibri" pitchFamily="34" charset="0"/>
              </a:rPr>
              <a:t>9 (</a:t>
            </a:r>
            <a:r>
              <a:rPr lang="en-US" sz="6000" b="1" baseline="30000" dirty="0" smtClean="0">
                <a:solidFill>
                  <a:srgbClr val="FFFF00"/>
                </a:solidFill>
                <a:latin typeface="Calibri" pitchFamily="34" charset="0"/>
              </a:rPr>
              <a:t>trans</a:t>
            </a:r>
            <a:r>
              <a:rPr lang="en-US" sz="6000" b="1" baseline="30000" dirty="0" smtClean="0">
                <a:solidFill>
                  <a:srgbClr val="FFFFFF"/>
                </a:solidFill>
                <a:latin typeface="Calibri" pitchFamily="34" charset="0"/>
              </a:rPr>
              <a:t>)</a:t>
            </a:r>
            <a:endParaRPr lang="el-GR" sz="6000" b="1" baseline="30000" dirty="0" smtClean="0">
              <a:solidFill>
                <a:srgbClr val="FFFFFF"/>
              </a:solidFill>
              <a:latin typeface="Calibri" pitchFamily="34" charset="0"/>
            </a:endParaRP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4378975"/>
              </p:ext>
            </p:extLst>
          </p:nvPr>
        </p:nvGraphicFramePr>
        <p:xfrm>
          <a:off x="200025" y="3632026"/>
          <a:ext cx="9990138" cy="3181350"/>
        </p:xfrm>
        <a:graphic>
          <a:graphicData uri="http://schemas.openxmlformats.org/presentationml/2006/ole">
            <mc:AlternateContent xmlns:mc="http://schemas.openxmlformats.org/markup-compatibility/2006">
              <mc:Choice xmlns:v="urn:schemas-microsoft-com:vml" Requires="v">
                <p:oleObj spid="_x0000_s967742" name="ChemSketch" r:id="rId6" imgW="5989320" imgH="1908000" progId="">
                  <p:embed/>
                </p:oleObj>
              </mc:Choice>
              <mc:Fallback>
                <p:oleObj name="ChemSketch" r:id="rId6" imgW="5989320" imgH="1908000" progId="">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3632026"/>
                        <a:ext cx="9990138"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9"/>
          <p:cNvSpPr/>
          <p:nvPr/>
        </p:nvSpPr>
        <p:spPr>
          <a:xfrm>
            <a:off x="2767236" y="5706944"/>
            <a:ext cx="7306552" cy="1015663"/>
          </a:xfrm>
          <a:prstGeom prst="rect">
            <a:avLst/>
          </a:prstGeom>
        </p:spPr>
        <p:txBody>
          <a:bodyPr wrap="none">
            <a:spAutoFit/>
          </a:bodyPr>
          <a:lstStyle/>
          <a:p>
            <a:pPr algn="ctr"/>
            <a:r>
              <a:rPr lang="el-GR" sz="6000" b="1" dirty="0" smtClean="0">
                <a:solidFill>
                  <a:srgbClr val="FFFFFF"/>
                </a:solidFill>
                <a:latin typeface="Calibri" pitchFamily="34" charset="0"/>
              </a:rPr>
              <a:t>Ελαϊκό οξύ </a:t>
            </a:r>
            <a:r>
              <a:rPr lang="en-US" sz="6000" b="1" dirty="0" smtClean="0">
                <a:solidFill>
                  <a:srgbClr val="FFFFFF"/>
                </a:solidFill>
                <a:latin typeface="Calibri" pitchFamily="34" charset="0"/>
              </a:rPr>
              <a:t>C</a:t>
            </a:r>
            <a:r>
              <a:rPr lang="el-GR" sz="6000" b="1" dirty="0" smtClean="0">
                <a:solidFill>
                  <a:srgbClr val="FFFFFF"/>
                </a:solidFill>
                <a:latin typeface="Calibri" pitchFamily="34" charset="0"/>
              </a:rPr>
              <a:t>1</a:t>
            </a:r>
            <a:r>
              <a:rPr lang="en-US" sz="6000" b="1" dirty="0" smtClean="0">
                <a:solidFill>
                  <a:srgbClr val="FFFFFF"/>
                </a:solidFill>
                <a:latin typeface="Calibri" pitchFamily="34" charset="0"/>
              </a:rPr>
              <a:t>8</a:t>
            </a:r>
            <a:r>
              <a:rPr lang="el-GR" sz="6000" b="1" dirty="0" smtClean="0">
                <a:solidFill>
                  <a:srgbClr val="FFFFFF"/>
                </a:solidFill>
                <a:latin typeface="Calibri" pitchFamily="34" charset="0"/>
              </a:rPr>
              <a:t>:1Δ</a:t>
            </a:r>
            <a:r>
              <a:rPr lang="el-GR" sz="6000" b="1" baseline="30000" dirty="0" smtClean="0">
                <a:solidFill>
                  <a:srgbClr val="FFFFFF"/>
                </a:solidFill>
                <a:latin typeface="Calibri" pitchFamily="34" charset="0"/>
              </a:rPr>
              <a:t>9 (</a:t>
            </a:r>
            <a:r>
              <a:rPr lang="en-US" sz="6000" b="1" baseline="30000" dirty="0" err="1" smtClean="0">
                <a:solidFill>
                  <a:srgbClr val="FFFF00"/>
                </a:solidFill>
                <a:latin typeface="Calibri" pitchFamily="34" charset="0"/>
              </a:rPr>
              <a:t>cis</a:t>
            </a:r>
            <a:r>
              <a:rPr lang="en-US" sz="6000" b="1" baseline="30000" dirty="0" smtClean="0">
                <a:solidFill>
                  <a:srgbClr val="FFFFFF"/>
                </a:solidFill>
                <a:latin typeface="Calibri" pitchFamily="34" charset="0"/>
              </a:rPr>
              <a:t>)</a:t>
            </a:r>
            <a:endParaRPr lang="el-GR" sz="6000" b="1" dirty="0">
              <a:solidFill>
                <a:srgbClr val="FFFFFF"/>
              </a:solidFill>
              <a:latin typeface="Calibri" pitchFamily="34" charset="0"/>
            </a:endParaRPr>
          </a:p>
        </p:txBody>
      </p:sp>
      <p:sp>
        <p:nvSpPr>
          <p:cNvPr id="12" name="Rectangle 9"/>
          <p:cNvSpPr/>
          <p:nvPr/>
        </p:nvSpPr>
        <p:spPr>
          <a:xfrm>
            <a:off x="2531390" y="2996952"/>
            <a:ext cx="5755679" cy="584775"/>
          </a:xfrm>
          <a:prstGeom prst="rect">
            <a:avLst/>
          </a:prstGeom>
        </p:spPr>
        <p:txBody>
          <a:bodyPr wrap="none">
            <a:spAutoFit/>
          </a:bodyPr>
          <a:lstStyle/>
          <a:p>
            <a:pPr algn="ctr"/>
            <a:r>
              <a:rPr lang="el-GR" sz="3200" b="1" dirty="0" smtClean="0">
                <a:solidFill>
                  <a:srgbClr val="FFFFFF"/>
                </a:solidFill>
                <a:latin typeface="Calibri" pitchFamily="34" charset="0"/>
              </a:rPr>
              <a:t>Μετατροπή του Δ</a:t>
            </a:r>
            <a:r>
              <a:rPr lang="el-GR" sz="3200" b="1" baseline="30000" dirty="0" smtClean="0">
                <a:solidFill>
                  <a:srgbClr val="FFFFFF"/>
                </a:solidFill>
                <a:latin typeface="Calibri" pitchFamily="34" charset="0"/>
              </a:rPr>
              <a:t>9 (</a:t>
            </a:r>
            <a:r>
              <a:rPr lang="en-US" sz="3200" b="1" baseline="30000" dirty="0" smtClean="0">
                <a:solidFill>
                  <a:srgbClr val="FFFF00"/>
                </a:solidFill>
                <a:latin typeface="Calibri" pitchFamily="34" charset="0"/>
              </a:rPr>
              <a:t>trans</a:t>
            </a:r>
            <a:r>
              <a:rPr lang="en-US" sz="3200" b="1" baseline="30000" dirty="0" smtClean="0">
                <a:solidFill>
                  <a:srgbClr val="FFFFFF"/>
                </a:solidFill>
                <a:latin typeface="Calibri" pitchFamily="34" charset="0"/>
              </a:rPr>
              <a:t>)</a:t>
            </a:r>
            <a:r>
              <a:rPr lang="el-GR" sz="3200" b="1" dirty="0" smtClean="0">
                <a:solidFill>
                  <a:srgbClr val="FFFFFF"/>
                </a:solidFill>
                <a:latin typeface="Calibri" pitchFamily="34" charset="0"/>
              </a:rPr>
              <a:t> </a:t>
            </a:r>
            <a:r>
              <a:rPr lang="el-GR" sz="3200" b="1" dirty="0">
                <a:solidFill>
                  <a:srgbClr val="FFFFFF"/>
                </a:solidFill>
                <a:latin typeface="Calibri" pitchFamily="34" charset="0"/>
              </a:rPr>
              <a:t>σε Δ</a:t>
            </a:r>
            <a:r>
              <a:rPr lang="el-GR" sz="3200" b="1" baseline="30000" dirty="0">
                <a:solidFill>
                  <a:srgbClr val="FFFFFF"/>
                </a:solidFill>
                <a:latin typeface="Calibri" pitchFamily="34" charset="0"/>
              </a:rPr>
              <a:t>9 </a:t>
            </a:r>
            <a:r>
              <a:rPr lang="el-GR" sz="3200" b="1" baseline="30000" dirty="0" smtClean="0">
                <a:solidFill>
                  <a:srgbClr val="FFFFFF"/>
                </a:solidFill>
                <a:latin typeface="Calibri" pitchFamily="34" charset="0"/>
              </a:rPr>
              <a:t>(</a:t>
            </a:r>
            <a:r>
              <a:rPr lang="en-US" sz="3200" b="1" baseline="30000" dirty="0" err="1" smtClean="0">
                <a:solidFill>
                  <a:srgbClr val="FFFF00"/>
                </a:solidFill>
                <a:latin typeface="Calibri" pitchFamily="34" charset="0"/>
              </a:rPr>
              <a:t>cis</a:t>
            </a:r>
            <a:r>
              <a:rPr lang="en-US" sz="3200" b="1" baseline="30000" dirty="0" smtClean="0">
                <a:solidFill>
                  <a:srgbClr val="FFFFFF"/>
                </a:solidFill>
                <a:latin typeface="Calibri" pitchFamily="34" charset="0"/>
              </a:rPr>
              <a:t>)</a:t>
            </a:r>
            <a:r>
              <a:rPr lang="el-GR" sz="3200" b="1" dirty="0" smtClean="0">
                <a:solidFill>
                  <a:srgbClr val="FFFFFF"/>
                </a:solidFill>
                <a:latin typeface="Calibri" pitchFamily="34" charset="0"/>
              </a:rPr>
              <a:t> </a:t>
            </a:r>
            <a:endParaRPr lang="el-GR" sz="3200" b="1" baseline="30000" dirty="0" smtClean="0">
              <a:solidFill>
                <a:srgbClr val="FFFFFF"/>
              </a:solidFill>
              <a:latin typeface="Calibri" pitchFamily="34" charset="0"/>
            </a:endParaRPr>
          </a:p>
        </p:txBody>
      </p:sp>
    </p:spTree>
    <p:extLst>
      <p:ext uri="{BB962C8B-B14F-4D97-AF65-F5344CB8AC3E}">
        <p14:creationId xmlns:p14="http://schemas.microsoft.com/office/powerpoint/2010/main" val="26030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9075" name="Object 3"/>
          <p:cNvGraphicFramePr>
            <a:graphicFrameLocks noChangeAspect="1"/>
          </p:cNvGraphicFramePr>
          <p:nvPr>
            <p:extLst>
              <p:ext uri="{D42A27DB-BD31-4B8C-83A1-F6EECF244321}">
                <p14:modId xmlns:p14="http://schemas.microsoft.com/office/powerpoint/2010/main" val="3260834744"/>
              </p:ext>
            </p:extLst>
          </p:nvPr>
        </p:nvGraphicFramePr>
        <p:xfrm>
          <a:off x="200025" y="1658938"/>
          <a:ext cx="9990138" cy="3181350"/>
        </p:xfrm>
        <a:graphic>
          <a:graphicData uri="http://schemas.openxmlformats.org/presentationml/2006/ole">
            <mc:AlternateContent xmlns:mc="http://schemas.openxmlformats.org/markup-compatibility/2006">
              <mc:Choice xmlns:v="urn:schemas-microsoft-com:vml" Requires="v">
                <p:oleObj spid="_x0000_s899140" name="ChemSketch" r:id="rId4" imgW="5989320" imgH="1908000" progId="">
                  <p:embed/>
                </p:oleObj>
              </mc:Choice>
              <mc:Fallback>
                <p:oleObj name="ChemSketch" r:id="rId4" imgW="5989320" imgH="1908000" progId="">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 y="1658938"/>
                        <a:ext cx="9990138"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895028" y="0"/>
            <a:ext cx="8784976" cy="1631216"/>
          </a:xfrm>
          <a:prstGeom prst="rect">
            <a:avLst/>
          </a:prstGeom>
          <a:noFill/>
        </p:spPr>
        <p:txBody>
          <a:bodyPr wrap="square" rtlCol="0">
            <a:spAutoFit/>
          </a:bodyPr>
          <a:lstStyle/>
          <a:p>
            <a:pPr algn="ctr"/>
            <a:r>
              <a:rPr lang="el-GR" sz="3200" b="1" dirty="0" smtClean="0">
                <a:solidFill>
                  <a:srgbClr val="FFFFFF"/>
                </a:solidFill>
                <a:latin typeface="Calibri" pitchFamily="34" charset="0"/>
              </a:rPr>
              <a:t>Ακόρεστο λιπαρό οξύ με 18 άτομα άνθρακα </a:t>
            </a:r>
            <a:r>
              <a:rPr lang="en-US" sz="3200" b="1" dirty="0" smtClean="0">
                <a:solidFill>
                  <a:srgbClr val="FFFFFF"/>
                </a:solidFill>
                <a:latin typeface="Calibri" pitchFamily="34" charset="0"/>
              </a:rPr>
              <a:t>(C18) </a:t>
            </a:r>
            <a:r>
              <a:rPr lang="el-GR" sz="3200" b="1" dirty="0" smtClean="0">
                <a:solidFill>
                  <a:srgbClr val="FFFFFF"/>
                </a:solidFill>
                <a:latin typeface="Calibri" pitchFamily="34" charset="0"/>
              </a:rPr>
              <a:t>και ένα διπλό δεσμό στο 9</a:t>
            </a:r>
            <a:r>
              <a:rPr lang="el-GR" sz="3200" b="1" baseline="30000" dirty="0" smtClean="0">
                <a:solidFill>
                  <a:srgbClr val="FFFFFF"/>
                </a:solidFill>
                <a:latin typeface="Calibri" pitchFamily="34" charset="0"/>
              </a:rPr>
              <a:t>ο</a:t>
            </a:r>
            <a:r>
              <a:rPr lang="el-GR" sz="3200" b="1" dirty="0" smtClean="0">
                <a:solidFill>
                  <a:srgbClr val="FFFFFF"/>
                </a:solidFill>
                <a:latin typeface="Calibri" pitchFamily="34" charset="0"/>
              </a:rPr>
              <a:t> άτομο άνθρακα (Δ</a:t>
            </a:r>
            <a:r>
              <a:rPr lang="el-GR" sz="3200" b="1" baseline="30000" dirty="0" smtClean="0">
                <a:solidFill>
                  <a:srgbClr val="FFFFFF"/>
                </a:solidFill>
                <a:latin typeface="Calibri" pitchFamily="34" charset="0"/>
              </a:rPr>
              <a:t>9</a:t>
            </a:r>
            <a:r>
              <a:rPr lang="el-GR" sz="3200" b="1" dirty="0" smtClean="0">
                <a:solidFill>
                  <a:srgbClr val="FFFFFF"/>
                </a:solidFill>
                <a:latin typeface="Calibri" pitchFamily="34" charset="0"/>
              </a:rPr>
              <a:t>) σε </a:t>
            </a:r>
            <a:r>
              <a:rPr lang="en-US" sz="3600" b="1" dirty="0" err="1" smtClean="0">
                <a:solidFill>
                  <a:srgbClr val="FFFF00"/>
                </a:solidFill>
                <a:latin typeface="Calibri" pitchFamily="34" charset="0"/>
              </a:rPr>
              <a:t>cis</a:t>
            </a:r>
            <a:r>
              <a:rPr lang="en-US" sz="3200" b="1" dirty="0" smtClean="0">
                <a:solidFill>
                  <a:srgbClr val="FFFF00"/>
                </a:solidFill>
                <a:latin typeface="Calibri" pitchFamily="34" charset="0"/>
              </a:rPr>
              <a:t> </a:t>
            </a:r>
            <a:r>
              <a:rPr lang="el-GR" sz="3200" b="1" dirty="0" smtClean="0">
                <a:solidFill>
                  <a:srgbClr val="FFFFFF"/>
                </a:solidFill>
                <a:latin typeface="Calibri" pitchFamily="34" charset="0"/>
              </a:rPr>
              <a:t>διαμόρφωση</a:t>
            </a:r>
          </a:p>
        </p:txBody>
      </p:sp>
      <p:sp>
        <p:nvSpPr>
          <p:cNvPr id="11" name="Oval 10"/>
          <p:cNvSpPr/>
          <p:nvPr/>
        </p:nvSpPr>
        <p:spPr bwMode="auto">
          <a:xfrm>
            <a:off x="8897076" y="1631216"/>
            <a:ext cx="1285848" cy="171451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10" name="Rectangle 9"/>
          <p:cNvSpPr/>
          <p:nvPr/>
        </p:nvSpPr>
        <p:spPr>
          <a:xfrm>
            <a:off x="4207396" y="3862789"/>
            <a:ext cx="4454361" cy="646331"/>
          </a:xfrm>
          <a:prstGeom prst="rect">
            <a:avLst/>
          </a:prstGeom>
        </p:spPr>
        <p:txBody>
          <a:bodyPr wrap="none">
            <a:spAutoFit/>
          </a:bodyPr>
          <a:lstStyle/>
          <a:p>
            <a:pPr algn="ctr"/>
            <a:r>
              <a:rPr lang="el-GR" sz="3600" b="1" dirty="0" smtClean="0">
                <a:solidFill>
                  <a:srgbClr val="FFFFFF"/>
                </a:solidFill>
                <a:latin typeface="Calibri" pitchFamily="34" charset="0"/>
              </a:rPr>
              <a:t>Ελαϊκό οξύ </a:t>
            </a:r>
            <a:r>
              <a:rPr lang="en-US" sz="3600" b="1" dirty="0" smtClean="0">
                <a:solidFill>
                  <a:srgbClr val="FFFFFF"/>
                </a:solidFill>
                <a:latin typeface="Calibri" pitchFamily="34" charset="0"/>
              </a:rPr>
              <a:t>C</a:t>
            </a:r>
            <a:r>
              <a:rPr lang="el-GR" sz="3600" b="1" dirty="0" smtClean="0">
                <a:solidFill>
                  <a:srgbClr val="FFFFFF"/>
                </a:solidFill>
                <a:latin typeface="Calibri" pitchFamily="34" charset="0"/>
              </a:rPr>
              <a:t>1</a:t>
            </a:r>
            <a:r>
              <a:rPr lang="en-US" sz="3600" b="1" dirty="0" smtClean="0">
                <a:solidFill>
                  <a:srgbClr val="FFFFFF"/>
                </a:solidFill>
                <a:latin typeface="Calibri" pitchFamily="34" charset="0"/>
              </a:rPr>
              <a:t>8</a:t>
            </a:r>
            <a:r>
              <a:rPr lang="el-GR" sz="3600" b="1" dirty="0" smtClean="0">
                <a:solidFill>
                  <a:srgbClr val="FFFFFF"/>
                </a:solidFill>
                <a:latin typeface="Calibri" pitchFamily="34" charset="0"/>
              </a:rPr>
              <a:t>:1Δ</a:t>
            </a:r>
            <a:r>
              <a:rPr lang="el-GR" sz="3600" b="1" baseline="30000" dirty="0" smtClean="0">
                <a:solidFill>
                  <a:srgbClr val="FFFFFF"/>
                </a:solidFill>
                <a:latin typeface="Calibri" pitchFamily="34" charset="0"/>
              </a:rPr>
              <a:t>9 (</a:t>
            </a:r>
            <a:r>
              <a:rPr lang="en-US" sz="3600" b="1" baseline="30000" dirty="0" err="1" smtClean="0">
                <a:solidFill>
                  <a:srgbClr val="FFFF00"/>
                </a:solidFill>
                <a:latin typeface="Calibri" pitchFamily="34" charset="0"/>
              </a:rPr>
              <a:t>cis</a:t>
            </a:r>
            <a:r>
              <a:rPr lang="en-US" sz="3600" b="1" baseline="30000" dirty="0" smtClean="0">
                <a:solidFill>
                  <a:srgbClr val="FFFFFF"/>
                </a:solidFill>
                <a:latin typeface="Calibri" pitchFamily="34" charset="0"/>
              </a:rPr>
              <a:t>)</a:t>
            </a:r>
            <a:endParaRPr lang="el-GR" sz="3600" b="1" dirty="0">
              <a:solidFill>
                <a:srgbClr val="FFFFFF"/>
              </a:solidFill>
              <a:latin typeface="Calibri" pitchFamily="34" charset="0"/>
            </a:endParaRPr>
          </a:p>
        </p:txBody>
      </p:sp>
      <p:sp>
        <p:nvSpPr>
          <p:cNvPr id="7" name="Rectangle 6"/>
          <p:cNvSpPr/>
          <p:nvPr/>
        </p:nvSpPr>
        <p:spPr>
          <a:xfrm>
            <a:off x="195818" y="5056738"/>
            <a:ext cx="10074826" cy="1200329"/>
          </a:xfrm>
          <a:prstGeom prst="rect">
            <a:avLst/>
          </a:prstGeom>
        </p:spPr>
        <p:txBody>
          <a:bodyPr wrap="square">
            <a:spAutoFit/>
          </a:bodyPr>
          <a:lstStyle/>
          <a:p>
            <a:pPr algn="ctr"/>
            <a:r>
              <a:rPr lang="el-GR" sz="3600" b="1" dirty="0" smtClean="0">
                <a:solidFill>
                  <a:srgbClr val="FFFFFF"/>
                </a:solidFill>
                <a:latin typeface="Calibri" pitchFamily="34" charset="0"/>
              </a:rPr>
              <a:t>Ο διπλός δεσμός απέχει </a:t>
            </a:r>
            <a:r>
              <a:rPr lang="en-US" sz="3600" b="1" dirty="0" smtClean="0">
                <a:solidFill>
                  <a:srgbClr val="FFFFFF"/>
                </a:solidFill>
                <a:latin typeface="Calibri" pitchFamily="34" charset="0"/>
              </a:rPr>
              <a:t>9</a:t>
            </a:r>
            <a:r>
              <a:rPr lang="el-GR" sz="3600" b="1" dirty="0" smtClean="0">
                <a:solidFill>
                  <a:srgbClr val="FFFFFF"/>
                </a:solidFill>
                <a:latin typeface="Calibri" pitchFamily="34" charset="0"/>
              </a:rPr>
              <a:t> άτομα άνθρακα από τον άνθρακα ω </a:t>
            </a:r>
            <a:endParaRPr lang="en-US" sz="3600" b="1" dirty="0" smtClean="0">
              <a:solidFill>
                <a:srgbClr val="FFFFFF"/>
              </a:solidFill>
              <a:latin typeface="Calibri" pitchFamily="34" charset="0"/>
            </a:endParaRPr>
          </a:p>
        </p:txBody>
      </p:sp>
      <p:sp>
        <p:nvSpPr>
          <p:cNvPr id="8" name="Oval 7"/>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2" name="Rectangle 1"/>
          <p:cNvSpPr/>
          <p:nvPr/>
        </p:nvSpPr>
        <p:spPr>
          <a:xfrm>
            <a:off x="163869" y="116632"/>
            <a:ext cx="9987107" cy="1938992"/>
          </a:xfrm>
          <a:prstGeom prst="rect">
            <a:avLst/>
          </a:prstGeom>
        </p:spPr>
        <p:txBody>
          <a:bodyPr wrap="square">
            <a:spAutoFit/>
          </a:bodyPr>
          <a:lstStyle/>
          <a:p>
            <a:pPr algn="ctr"/>
            <a:r>
              <a:rPr lang="el-GR" sz="6000" b="1" dirty="0">
                <a:solidFill>
                  <a:srgbClr val="FFFF00"/>
                </a:solidFill>
                <a:latin typeface="Calibri" pitchFamily="34" charset="0"/>
              </a:rPr>
              <a:t>το </a:t>
            </a:r>
            <a:r>
              <a:rPr lang="el-GR" sz="6000" b="1" dirty="0" err="1">
                <a:solidFill>
                  <a:srgbClr val="FFFF00"/>
                </a:solidFill>
                <a:latin typeface="Calibri" pitchFamily="34" charset="0"/>
              </a:rPr>
              <a:t>ελαϊκό</a:t>
            </a:r>
            <a:r>
              <a:rPr lang="el-GR" sz="6000" b="1" dirty="0">
                <a:solidFill>
                  <a:srgbClr val="FFFF00"/>
                </a:solidFill>
                <a:latin typeface="Calibri" pitchFamily="34" charset="0"/>
              </a:rPr>
              <a:t> είναι ένα ω</a:t>
            </a:r>
            <a:r>
              <a:rPr lang="en-US" sz="6000" b="1" dirty="0">
                <a:solidFill>
                  <a:srgbClr val="FFFF00"/>
                </a:solidFill>
                <a:latin typeface="Calibri" pitchFamily="34" charset="0"/>
              </a:rPr>
              <a:t>9</a:t>
            </a:r>
            <a:r>
              <a:rPr lang="el-GR" sz="6000" b="1" dirty="0">
                <a:solidFill>
                  <a:srgbClr val="FFFF00"/>
                </a:solidFill>
                <a:latin typeface="Calibri" pitchFamily="34" charset="0"/>
              </a:rPr>
              <a:t> λιπαρό οξύ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p:cNvSpPr>
            <a:spLocks noGrp="1"/>
          </p:cNvSpPr>
          <p:nvPr>
            <p:ph type="title"/>
          </p:nvPr>
        </p:nvSpPr>
        <p:spPr>
          <a:xfrm>
            <a:off x="1028700" y="25400"/>
            <a:ext cx="8229600" cy="1143000"/>
          </a:xfrm>
        </p:spPr>
        <p:txBody>
          <a:bodyPr/>
          <a:lstStyle/>
          <a:p>
            <a:pPr eaLnBrk="1" hangingPunct="1"/>
            <a:r>
              <a:rPr lang="el-GR" altLang="el-GR" b="1" smtClean="0">
                <a:solidFill>
                  <a:schemeClr val="bg1"/>
                </a:solidFill>
                <a:latin typeface="Calibri" pitchFamily="34" charset="0"/>
              </a:rPr>
              <a:t>Χρηματοδότηση</a:t>
            </a:r>
          </a:p>
        </p:txBody>
      </p:sp>
      <p:sp>
        <p:nvSpPr>
          <p:cNvPr id="3" name="Περιεχόμενα"/>
          <p:cNvSpPr>
            <a:spLocks noGrp="1"/>
          </p:cNvSpPr>
          <p:nvPr>
            <p:ph idx="1"/>
          </p:nvPr>
        </p:nvSpPr>
        <p:spPr>
          <a:xfrm>
            <a:off x="1028700" y="1439863"/>
            <a:ext cx="8229600" cy="3478212"/>
          </a:xfrm>
        </p:spPr>
        <p:txBody>
          <a:bodyPr>
            <a:normAutofit fontScale="77500" lnSpcReduction="20000"/>
          </a:bodyPr>
          <a:lstStyle/>
          <a:p>
            <a:pPr eaLnBrk="1" hangingPunct="1">
              <a:buFont typeface="Arial" charset="0"/>
              <a:buChar char="•"/>
              <a:defRPr/>
            </a:pPr>
            <a:r>
              <a:rPr lang="el-GR" dirty="0" smtClean="0">
                <a:solidFill>
                  <a:schemeClr val="bg1"/>
                </a:solidFill>
                <a:latin typeface="Calibri" pitchFamily="34" charset="0"/>
              </a:rPr>
              <a:t>Το παρόν εκπαιδευτικό υλικό έχει αναπτυχθεί στα πλαίσια του εκπαιδευτικού έργου του διδάσκοντα.</a:t>
            </a:r>
            <a:endParaRPr lang="en-US" dirty="0" smtClean="0">
              <a:solidFill>
                <a:schemeClr val="bg1"/>
              </a:solidFill>
              <a:latin typeface="Calibri" pitchFamily="34" charset="0"/>
            </a:endParaRPr>
          </a:p>
          <a:p>
            <a:pPr eaLnBrk="1" hangingPunct="1">
              <a:buFont typeface="Arial" charset="0"/>
              <a:buChar char="•"/>
              <a:defRPr/>
            </a:pPr>
            <a:r>
              <a:rPr lang="el-GR" dirty="0" smtClean="0">
                <a:solidFill>
                  <a:schemeClr val="bg1"/>
                </a:solidFill>
                <a:latin typeface="Calibri" pitchFamily="34" charset="0"/>
              </a:rPr>
              <a:t>Το έργο «Ανοικτά Ακαδημαϊκά Μαθήματα στο Αριστοτέλειο Πανεπιστήμιο Θεσσαλονίκης» έχει χρηματοδοτήσει μόνο τη αναδιαμόρφωση του εκπαιδευτικού υλικού. </a:t>
            </a:r>
          </a:p>
          <a:p>
            <a:pPr eaLnBrk="1" hangingPunct="1">
              <a:buFont typeface="Arial" charset="0"/>
              <a:buChar char="•"/>
              <a:defRPr/>
            </a:pPr>
            <a:r>
              <a:rPr lang="el-GR" dirty="0" smtClean="0">
                <a:solidFill>
                  <a:schemeClr val="bg1"/>
                </a:solidFill>
                <a:latin typeface="Calibri"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solidFill>
                <a:schemeClr val="bg1"/>
              </a:solidFill>
              <a:latin typeface="Calibri" pitchFamily="34" charset="0"/>
            </a:endParaRPr>
          </a:p>
          <a:p>
            <a:pPr eaLnBrk="1" hangingPunct="1">
              <a:buFont typeface="Arial" charset="0"/>
              <a:buChar char="•"/>
              <a:defRPr/>
            </a:pPr>
            <a:endParaRPr lang="el-GR" dirty="0" smtClean="0">
              <a:solidFill>
                <a:schemeClr val="bg1"/>
              </a:solidFill>
              <a:latin typeface="Calibri" pitchFamily="34" charset="0"/>
            </a:endParaRPr>
          </a:p>
        </p:txBody>
      </p:sp>
      <p:pic>
        <p:nvPicPr>
          <p:cNvPr id="63492" name="ΕΣΠΑ Logo" descr="Λογότυπο επιχειρησιακού προγράμματος εκπαίδευσης και δια βίου μάθησης&#10;"/>
          <p:cNvPicPr>
            <a:picLocks noChangeAspect="1" noChangeArrowheads="1"/>
          </p:cNvPicPr>
          <p:nvPr/>
        </p:nvPicPr>
        <p:blipFill>
          <a:blip r:embed="rId3" cstate="print"/>
          <a:srcRect/>
          <a:stretch>
            <a:fillRect/>
          </a:stretch>
        </p:blipFill>
        <p:spPr bwMode="auto">
          <a:xfrm>
            <a:off x="2384425" y="4918075"/>
            <a:ext cx="5518150" cy="1390650"/>
          </a:xfrm>
          <a:prstGeom prst="rect">
            <a:avLst/>
          </a:prstGeom>
          <a:noFill/>
          <a:ln w="9525">
            <a:noFill/>
            <a:miter lim="800000"/>
            <a:headEnd/>
            <a:tailEnd/>
          </a:ln>
        </p:spPr>
      </p:pic>
      <p:sp>
        <p:nvSpPr>
          <p:cNvPr id="63493" name="Αριθμός διαφάνειας"/>
          <p:cNvSpPr>
            <a:spLocks noGrp="1"/>
          </p:cNvSpPr>
          <p:nvPr>
            <p:ph type="sldNum" sz="quarter" idx="10"/>
          </p:nvPr>
        </p:nvSpPr>
        <p:spPr>
          <a:noFill/>
        </p:spPr>
        <p:txBody>
          <a:bodyPr/>
          <a:lstStyle/>
          <a:p>
            <a:fld id="{C1C200E1-359A-4426-901B-C5BF141D2246}" type="slidenum">
              <a:rPr lang="el-GR" altLang="el-GR" smtClean="0">
                <a:latin typeface="Calibri" pitchFamily="34" charset="0"/>
                <a:cs typeface="Arial" charset="0"/>
              </a:rPr>
              <a:pPr/>
              <a:t>3</a:t>
            </a:fld>
            <a:endParaRPr lang="el-GR" altLang="el-GR"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64" name="Object 4"/>
          <p:cNvGraphicFramePr>
            <a:graphicFrameLocks noChangeAspect="1"/>
          </p:cNvGraphicFramePr>
          <p:nvPr/>
        </p:nvGraphicFramePr>
        <p:xfrm>
          <a:off x="309563" y="476672"/>
          <a:ext cx="9667875" cy="3876675"/>
        </p:xfrm>
        <a:graphic>
          <a:graphicData uri="http://schemas.openxmlformats.org/presentationml/2006/ole">
            <mc:AlternateContent xmlns:mc="http://schemas.openxmlformats.org/markup-compatibility/2006">
              <mc:Choice xmlns:v="urn:schemas-microsoft-com:vml" Requires="v">
                <p:oleObj spid="_x0000_s501826" name="ChemSketch" r:id="rId4" imgW="6056376" imgH="2429256" progId="">
                  <p:embed/>
                </p:oleObj>
              </mc:Choice>
              <mc:Fallback>
                <p:oleObj name="ChemSketch" r:id="rId4" imgW="6056376" imgH="2429256" progId="">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476672"/>
                        <a:ext cx="96678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Oval 11"/>
          <p:cNvSpPr/>
          <p:nvPr/>
        </p:nvSpPr>
        <p:spPr bwMode="auto">
          <a:xfrm>
            <a:off x="8743900" y="2420888"/>
            <a:ext cx="1285848" cy="171451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13" name="TextBox 12"/>
          <p:cNvSpPr txBox="1"/>
          <p:nvPr/>
        </p:nvSpPr>
        <p:spPr>
          <a:xfrm>
            <a:off x="2242778" y="116632"/>
            <a:ext cx="8013290" cy="1569660"/>
          </a:xfrm>
          <a:prstGeom prst="rect">
            <a:avLst/>
          </a:prstGeom>
          <a:noFill/>
        </p:spPr>
        <p:txBody>
          <a:bodyPr wrap="square" rtlCol="0">
            <a:spAutoFit/>
          </a:bodyPr>
          <a:lstStyle/>
          <a:p>
            <a:pPr algn="ctr"/>
            <a:r>
              <a:rPr lang="el-GR" sz="3200" b="1" dirty="0" smtClean="0">
                <a:solidFill>
                  <a:srgbClr val="FFFFFF"/>
                </a:solidFill>
                <a:latin typeface="Calibri" pitchFamily="34" charset="0"/>
              </a:rPr>
              <a:t>Ακόρεστο λιπαρό οξύ με </a:t>
            </a:r>
            <a:r>
              <a:rPr lang="el-GR" sz="3200" b="1" u="sng" dirty="0" smtClean="0">
                <a:solidFill>
                  <a:srgbClr val="FFFFFF"/>
                </a:solidFill>
                <a:latin typeface="Calibri" pitchFamily="34" charset="0"/>
              </a:rPr>
              <a:t>18</a:t>
            </a:r>
            <a:r>
              <a:rPr lang="el-GR" sz="3200" b="1" dirty="0" smtClean="0">
                <a:solidFill>
                  <a:srgbClr val="FFFFFF"/>
                </a:solidFill>
                <a:latin typeface="Calibri" pitchFamily="34" charset="0"/>
              </a:rPr>
              <a:t> άτομα άνθρακα </a:t>
            </a:r>
            <a:r>
              <a:rPr lang="en-US" sz="3200" b="1" dirty="0" smtClean="0">
                <a:solidFill>
                  <a:srgbClr val="FFFFFF"/>
                </a:solidFill>
                <a:latin typeface="Calibri" pitchFamily="34" charset="0"/>
              </a:rPr>
              <a:t>(C18) </a:t>
            </a:r>
            <a:r>
              <a:rPr lang="el-GR" sz="3200" b="1" dirty="0" smtClean="0">
                <a:solidFill>
                  <a:srgbClr val="FFFFFF"/>
                </a:solidFill>
                <a:latin typeface="Calibri" pitchFamily="34" charset="0"/>
              </a:rPr>
              <a:t>και δύο διπλούς δεσμούς στο 9</a:t>
            </a:r>
            <a:r>
              <a:rPr lang="el-GR" sz="3200" b="1" baseline="30000" dirty="0" smtClean="0">
                <a:solidFill>
                  <a:srgbClr val="FFFFFF"/>
                </a:solidFill>
                <a:latin typeface="Calibri" pitchFamily="34" charset="0"/>
              </a:rPr>
              <a:t>ο</a:t>
            </a:r>
            <a:r>
              <a:rPr lang="el-GR" sz="3200" b="1" dirty="0" smtClean="0">
                <a:solidFill>
                  <a:srgbClr val="FFFFFF"/>
                </a:solidFill>
                <a:latin typeface="Calibri" pitchFamily="34" charset="0"/>
              </a:rPr>
              <a:t> </a:t>
            </a:r>
            <a:r>
              <a:rPr lang="en-US" sz="3200" b="1" dirty="0" smtClean="0">
                <a:solidFill>
                  <a:srgbClr val="FFFFFF"/>
                </a:solidFill>
                <a:latin typeface="Calibri" pitchFamily="34" charset="0"/>
              </a:rPr>
              <a:t>&amp; 12</a:t>
            </a:r>
            <a:r>
              <a:rPr lang="en-US" sz="3200" b="1" baseline="30000" dirty="0" smtClean="0">
                <a:solidFill>
                  <a:srgbClr val="FFFFFF"/>
                </a:solidFill>
                <a:latin typeface="Calibri" pitchFamily="34" charset="0"/>
              </a:rPr>
              <a:t>o</a:t>
            </a:r>
            <a:r>
              <a:rPr lang="en-US" sz="3200" b="1" dirty="0" smtClean="0">
                <a:solidFill>
                  <a:srgbClr val="FFFFFF"/>
                </a:solidFill>
                <a:latin typeface="Calibri" pitchFamily="34" charset="0"/>
              </a:rPr>
              <a:t> </a:t>
            </a:r>
            <a:r>
              <a:rPr lang="el-GR" sz="3200" b="1" dirty="0" smtClean="0">
                <a:solidFill>
                  <a:srgbClr val="FFFFFF"/>
                </a:solidFill>
                <a:latin typeface="Calibri" pitchFamily="34" charset="0"/>
              </a:rPr>
              <a:t>άτομο άνθρακα (Δ</a:t>
            </a:r>
            <a:r>
              <a:rPr lang="el-GR" sz="3200" b="1" baseline="30000" dirty="0" smtClean="0">
                <a:solidFill>
                  <a:srgbClr val="FFFFFF"/>
                </a:solidFill>
                <a:latin typeface="Calibri" pitchFamily="34" charset="0"/>
              </a:rPr>
              <a:t>9,12</a:t>
            </a:r>
            <a:r>
              <a:rPr lang="el-GR" sz="3200" b="1" dirty="0" smtClean="0">
                <a:solidFill>
                  <a:srgbClr val="FFFFFF"/>
                </a:solidFill>
                <a:latin typeface="Calibri" pitchFamily="34" charset="0"/>
              </a:rPr>
              <a:t>) σε </a:t>
            </a:r>
            <a:r>
              <a:rPr lang="en-US" sz="3200" b="1" dirty="0" err="1" smtClean="0">
                <a:solidFill>
                  <a:srgbClr val="FFFF00"/>
                </a:solidFill>
                <a:latin typeface="Calibri" pitchFamily="34" charset="0"/>
              </a:rPr>
              <a:t>cis</a:t>
            </a:r>
            <a:r>
              <a:rPr lang="en-US" sz="3200" b="1" dirty="0" smtClean="0">
                <a:solidFill>
                  <a:srgbClr val="FFFFFF"/>
                </a:solidFill>
                <a:latin typeface="Calibri" pitchFamily="34" charset="0"/>
              </a:rPr>
              <a:t> </a:t>
            </a:r>
            <a:r>
              <a:rPr lang="el-GR" sz="3200" b="1" dirty="0" smtClean="0">
                <a:solidFill>
                  <a:srgbClr val="FFFFFF"/>
                </a:solidFill>
                <a:latin typeface="Calibri" pitchFamily="34" charset="0"/>
              </a:rPr>
              <a:t>διαμόρφωση</a:t>
            </a:r>
          </a:p>
        </p:txBody>
      </p:sp>
      <p:sp>
        <p:nvSpPr>
          <p:cNvPr id="14" name="Rectangle 13"/>
          <p:cNvSpPr/>
          <p:nvPr/>
        </p:nvSpPr>
        <p:spPr>
          <a:xfrm>
            <a:off x="2342347" y="4725144"/>
            <a:ext cx="5448158" cy="646331"/>
          </a:xfrm>
          <a:prstGeom prst="rect">
            <a:avLst/>
          </a:prstGeom>
        </p:spPr>
        <p:txBody>
          <a:bodyPr wrap="none">
            <a:spAutoFit/>
          </a:bodyPr>
          <a:lstStyle/>
          <a:p>
            <a:pPr algn="ctr"/>
            <a:r>
              <a:rPr lang="el-GR" sz="3600" b="1" dirty="0" smtClean="0">
                <a:solidFill>
                  <a:srgbClr val="FFFFFF"/>
                </a:solidFill>
                <a:latin typeface="Calibri" pitchFamily="34" charset="0"/>
              </a:rPr>
              <a:t>Λινελαϊκό οξύ </a:t>
            </a:r>
            <a:r>
              <a:rPr lang="en-US" sz="3600" b="1" dirty="0" smtClean="0">
                <a:solidFill>
                  <a:srgbClr val="FFFFFF"/>
                </a:solidFill>
                <a:latin typeface="Calibri" pitchFamily="34" charset="0"/>
              </a:rPr>
              <a:t>C</a:t>
            </a:r>
            <a:r>
              <a:rPr lang="el-GR" sz="3600" b="1" dirty="0" smtClean="0">
                <a:solidFill>
                  <a:srgbClr val="FFFFFF"/>
                </a:solidFill>
                <a:latin typeface="Calibri" pitchFamily="34" charset="0"/>
              </a:rPr>
              <a:t>1</a:t>
            </a:r>
            <a:r>
              <a:rPr lang="en-US" sz="3600" b="1" dirty="0" smtClean="0">
                <a:solidFill>
                  <a:srgbClr val="FFFFFF"/>
                </a:solidFill>
                <a:latin typeface="Calibri" pitchFamily="34" charset="0"/>
              </a:rPr>
              <a:t>8</a:t>
            </a:r>
            <a:r>
              <a:rPr lang="el-GR" sz="3600" b="1" dirty="0" smtClean="0">
                <a:solidFill>
                  <a:srgbClr val="FFFFFF"/>
                </a:solidFill>
                <a:latin typeface="Calibri" pitchFamily="34" charset="0"/>
              </a:rPr>
              <a:t>:2Δ</a:t>
            </a:r>
            <a:r>
              <a:rPr lang="el-GR" sz="3600" b="1" baseline="30000" dirty="0" smtClean="0">
                <a:solidFill>
                  <a:srgbClr val="FFFFFF"/>
                </a:solidFill>
                <a:latin typeface="Calibri" pitchFamily="34" charset="0"/>
              </a:rPr>
              <a:t>9,12 (</a:t>
            </a:r>
            <a:r>
              <a:rPr lang="en-US" sz="3600" b="1" baseline="30000" dirty="0" err="1" smtClean="0">
                <a:solidFill>
                  <a:srgbClr val="FFFF00"/>
                </a:solidFill>
                <a:latin typeface="Calibri" pitchFamily="34" charset="0"/>
              </a:rPr>
              <a:t>cis</a:t>
            </a:r>
            <a:r>
              <a:rPr lang="en-US" sz="3600" b="1" baseline="30000" dirty="0" smtClean="0">
                <a:solidFill>
                  <a:srgbClr val="FFFFFF"/>
                </a:solidFill>
                <a:latin typeface="Calibri" pitchFamily="34" charset="0"/>
              </a:rPr>
              <a:t>)</a:t>
            </a:r>
            <a:endParaRPr lang="el-GR" sz="3600" b="1" dirty="0">
              <a:solidFill>
                <a:srgbClr val="FFFFFF"/>
              </a:solidFill>
              <a:latin typeface="Calibri" pitchFamily="34" charset="0"/>
            </a:endParaRPr>
          </a:p>
        </p:txBody>
      </p:sp>
      <p:sp>
        <p:nvSpPr>
          <p:cNvPr id="6" name="Rectangle 5"/>
          <p:cNvSpPr/>
          <p:nvPr/>
        </p:nvSpPr>
        <p:spPr>
          <a:xfrm>
            <a:off x="109234" y="5373216"/>
            <a:ext cx="10074826" cy="1200329"/>
          </a:xfrm>
          <a:prstGeom prst="rect">
            <a:avLst/>
          </a:prstGeom>
        </p:spPr>
        <p:txBody>
          <a:bodyPr wrap="square">
            <a:spAutoFit/>
          </a:bodyPr>
          <a:lstStyle/>
          <a:p>
            <a:pPr algn="ctr"/>
            <a:r>
              <a:rPr lang="el-GR" sz="3600" b="1" dirty="0" smtClean="0">
                <a:solidFill>
                  <a:srgbClr val="FFFFFF"/>
                </a:solidFill>
                <a:latin typeface="Calibri" pitchFamily="34" charset="0"/>
              </a:rPr>
              <a:t>Ο διπλός δεσμός απέχει 6 άτομα άνθρακα από τον άνθρακα ω: </a:t>
            </a:r>
            <a:r>
              <a:rPr lang="el-GR" sz="3600" b="1" dirty="0" smtClean="0">
                <a:solidFill>
                  <a:srgbClr val="FFFF00"/>
                </a:solidFill>
                <a:latin typeface="Calibri" pitchFamily="34" charset="0"/>
              </a:rPr>
              <a:t>το λινελαϊκό είναι ένα ω6 λιπαρό οξύ</a:t>
            </a:r>
            <a:endParaRPr lang="el-GR" sz="3600" b="1"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3812" name="Object 4"/>
          <p:cNvGraphicFramePr>
            <a:graphicFrameLocks noChangeAspect="1"/>
          </p:cNvGraphicFramePr>
          <p:nvPr>
            <p:extLst>
              <p:ext uri="{D42A27DB-BD31-4B8C-83A1-F6EECF244321}">
                <p14:modId xmlns:p14="http://schemas.microsoft.com/office/powerpoint/2010/main" val="149390585"/>
              </p:ext>
            </p:extLst>
          </p:nvPr>
        </p:nvGraphicFramePr>
        <p:xfrm>
          <a:off x="44450" y="344488"/>
          <a:ext cx="9726613" cy="5770562"/>
        </p:xfrm>
        <a:graphic>
          <a:graphicData uri="http://schemas.openxmlformats.org/presentationml/2006/ole">
            <mc:AlternateContent xmlns:mc="http://schemas.openxmlformats.org/markup-compatibility/2006">
              <mc:Choice xmlns:v="urn:schemas-microsoft-com:vml" Requires="v">
                <p:oleObj spid="_x0000_s503874" name="MDLDrawObject Class" r:id="rId4" imgW="4286121" imgH="2543044" progId="">
                  <p:embed/>
                </p:oleObj>
              </mc:Choice>
              <mc:Fallback>
                <p:oleObj name="MDLDrawObject Class" r:id="rId4" imgW="4286121" imgH="2543044" progId="">
                  <p:embed/>
                  <p:pic>
                    <p:nvPicPr>
                      <p:cNvPr id="0"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 y="344488"/>
                        <a:ext cx="9726613" cy="57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6608569" y="5157192"/>
            <a:ext cx="3116109" cy="1077218"/>
          </a:xfrm>
          <a:prstGeom prst="rect">
            <a:avLst/>
          </a:prstGeom>
          <a:noFill/>
        </p:spPr>
        <p:txBody>
          <a:bodyPr wrap="none" rtlCol="0">
            <a:spAutoFit/>
          </a:bodyPr>
          <a:lstStyle/>
          <a:p>
            <a:pPr algn="ctr" eaLnBrk="1" hangingPunct="1"/>
            <a:r>
              <a:rPr lang="el-GR" sz="3200" b="1" dirty="0" smtClean="0">
                <a:solidFill>
                  <a:srgbClr val="FFFFFF"/>
                </a:solidFill>
                <a:latin typeface="Calibri" pitchFamily="34" charset="0"/>
              </a:rPr>
              <a:t>α-Λινολενικό οξύ</a:t>
            </a:r>
          </a:p>
          <a:p>
            <a:pPr algn="ctr" eaLnBrk="1" hangingPunct="1"/>
            <a:r>
              <a:rPr lang="el-GR" sz="3200" b="1" dirty="0" smtClean="0">
                <a:solidFill>
                  <a:srgbClr val="FFFF00"/>
                </a:solidFill>
                <a:latin typeface="Calibri" pitchFamily="34" charset="0"/>
              </a:rPr>
              <a:t>18</a:t>
            </a:r>
            <a:r>
              <a:rPr lang="el-GR" sz="3200" b="1" dirty="0" smtClean="0">
                <a:solidFill>
                  <a:srgbClr val="FFFFFF"/>
                </a:solidFill>
                <a:latin typeface="Calibri" pitchFamily="34" charset="0"/>
              </a:rPr>
              <a:t>:3Δ</a:t>
            </a:r>
            <a:r>
              <a:rPr lang="el-GR" sz="3200" b="1" baseline="30000" dirty="0" smtClean="0">
                <a:solidFill>
                  <a:srgbClr val="FFFFFF"/>
                </a:solidFill>
                <a:latin typeface="Calibri" pitchFamily="34" charset="0"/>
              </a:rPr>
              <a:t>9,12,</a:t>
            </a:r>
            <a:r>
              <a:rPr lang="el-GR" sz="3200" b="1" baseline="30000" dirty="0" smtClean="0">
                <a:solidFill>
                  <a:srgbClr val="FFFF00"/>
                </a:solidFill>
                <a:latin typeface="Calibri" pitchFamily="34" charset="0"/>
              </a:rPr>
              <a:t>15 (</a:t>
            </a:r>
            <a:r>
              <a:rPr lang="en-US" sz="3200" b="1" baseline="30000" dirty="0" err="1" smtClean="0">
                <a:solidFill>
                  <a:srgbClr val="FFFF00"/>
                </a:solidFill>
                <a:latin typeface="Calibri" pitchFamily="34" charset="0"/>
              </a:rPr>
              <a:t>cis</a:t>
            </a:r>
            <a:r>
              <a:rPr lang="en-US" sz="3200" b="1" baseline="30000" dirty="0" smtClean="0">
                <a:solidFill>
                  <a:srgbClr val="FFFF00"/>
                </a:solidFill>
                <a:latin typeface="Calibri" pitchFamily="34" charset="0"/>
              </a:rPr>
              <a:t>)</a:t>
            </a:r>
            <a:endParaRPr lang="el-GR" sz="3200" b="1" dirty="0" smtClean="0">
              <a:solidFill>
                <a:srgbClr val="FFFF00"/>
              </a:solidFill>
              <a:latin typeface="Calibri" pitchFamily="34" charset="0"/>
            </a:endParaRPr>
          </a:p>
        </p:txBody>
      </p:sp>
      <p:sp>
        <p:nvSpPr>
          <p:cNvPr id="16" name="TextBox 15"/>
          <p:cNvSpPr txBox="1"/>
          <p:nvPr/>
        </p:nvSpPr>
        <p:spPr>
          <a:xfrm>
            <a:off x="4207396" y="116632"/>
            <a:ext cx="6048672" cy="2554545"/>
          </a:xfrm>
          <a:prstGeom prst="rect">
            <a:avLst/>
          </a:prstGeom>
          <a:noFill/>
        </p:spPr>
        <p:txBody>
          <a:bodyPr wrap="square" rtlCol="0">
            <a:spAutoFit/>
          </a:bodyPr>
          <a:lstStyle/>
          <a:p>
            <a:pPr algn="ctr"/>
            <a:r>
              <a:rPr lang="el-GR" sz="3200" b="1" dirty="0" smtClean="0">
                <a:solidFill>
                  <a:srgbClr val="FFFFFF"/>
                </a:solidFill>
                <a:latin typeface="Calibri" pitchFamily="34" charset="0"/>
              </a:rPr>
              <a:t>Ακόρεστο λιπαρό οξύ με </a:t>
            </a:r>
            <a:r>
              <a:rPr lang="el-GR" sz="3200" b="1" u="sng" dirty="0" smtClean="0">
                <a:solidFill>
                  <a:srgbClr val="FFFFFF"/>
                </a:solidFill>
                <a:latin typeface="Calibri" pitchFamily="34" charset="0"/>
              </a:rPr>
              <a:t>18</a:t>
            </a:r>
            <a:r>
              <a:rPr lang="el-GR" sz="3200" b="1" dirty="0" smtClean="0">
                <a:solidFill>
                  <a:srgbClr val="FFFFFF"/>
                </a:solidFill>
                <a:latin typeface="Calibri" pitchFamily="34" charset="0"/>
              </a:rPr>
              <a:t> άτομα άνθρακα </a:t>
            </a:r>
            <a:r>
              <a:rPr lang="en-US" sz="3200" b="1" dirty="0" smtClean="0">
                <a:solidFill>
                  <a:srgbClr val="FFFFFF"/>
                </a:solidFill>
                <a:latin typeface="Calibri" pitchFamily="34" charset="0"/>
              </a:rPr>
              <a:t>(C18) </a:t>
            </a:r>
            <a:r>
              <a:rPr lang="el-GR" sz="3200" b="1" dirty="0" smtClean="0">
                <a:solidFill>
                  <a:srgbClr val="FFFFFF"/>
                </a:solidFill>
                <a:latin typeface="Calibri" pitchFamily="34" charset="0"/>
              </a:rPr>
              <a:t>και τρεις διπλούς δεσμούς στο 9</a:t>
            </a:r>
            <a:r>
              <a:rPr lang="el-GR" sz="3200" b="1" baseline="30000" dirty="0" smtClean="0">
                <a:solidFill>
                  <a:srgbClr val="FFFFFF"/>
                </a:solidFill>
                <a:latin typeface="Calibri" pitchFamily="34" charset="0"/>
              </a:rPr>
              <a:t>ο</a:t>
            </a:r>
            <a:r>
              <a:rPr lang="el-GR" sz="3200" b="1" dirty="0" smtClean="0">
                <a:solidFill>
                  <a:srgbClr val="FFFFFF"/>
                </a:solidFill>
                <a:latin typeface="Calibri" pitchFamily="34" charset="0"/>
              </a:rPr>
              <a:t>, </a:t>
            </a:r>
            <a:r>
              <a:rPr lang="en-US" sz="3200" b="1" dirty="0" smtClean="0">
                <a:solidFill>
                  <a:srgbClr val="FFFFFF"/>
                </a:solidFill>
                <a:latin typeface="Calibri" pitchFamily="34" charset="0"/>
              </a:rPr>
              <a:t>12</a:t>
            </a:r>
            <a:r>
              <a:rPr lang="en-US" sz="3200" b="1" baseline="30000" dirty="0" smtClean="0">
                <a:solidFill>
                  <a:srgbClr val="FFFFFF"/>
                </a:solidFill>
                <a:latin typeface="Calibri" pitchFamily="34" charset="0"/>
              </a:rPr>
              <a:t>o</a:t>
            </a:r>
            <a:r>
              <a:rPr lang="el-GR" sz="3200" b="1" dirty="0" smtClean="0">
                <a:solidFill>
                  <a:srgbClr val="FFFFFF"/>
                </a:solidFill>
                <a:latin typeface="Calibri" pitchFamily="34" charset="0"/>
              </a:rPr>
              <a:t> &amp; 15</a:t>
            </a:r>
            <a:r>
              <a:rPr lang="el-GR" sz="3200" b="1" baseline="30000" dirty="0" smtClean="0">
                <a:solidFill>
                  <a:srgbClr val="FFFFFF"/>
                </a:solidFill>
                <a:latin typeface="Calibri" pitchFamily="34" charset="0"/>
              </a:rPr>
              <a:t>ο</a:t>
            </a:r>
            <a:r>
              <a:rPr lang="en-US" sz="3200" b="1" dirty="0" smtClean="0">
                <a:solidFill>
                  <a:srgbClr val="FFFFFF"/>
                </a:solidFill>
                <a:latin typeface="Calibri" pitchFamily="34" charset="0"/>
              </a:rPr>
              <a:t> </a:t>
            </a:r>
            <a:r>
              <a:rPr lang="el-GR" sz="3200" b="1" dirty="0" smtClean="0">
                <a:solidFill>
                  <a:srgbClr val="FFFFFF"/>
                </a:solidFill>
                <a:latin typeface="Calibri" pitchFamily="34" charset="0"/>
              </a:rPr>
              <a:t>άτομο άνθρακα (Δ</a:t>
            </a:r>
            <a:r>
              <a:rPr lang="el-GR" sz="3200" b="1" baseline="30000" dirty="0" smtClean="0">
                <a:solidFill>
                  <a:srgbClr val="FFFFFF"/>
                </a:solidFill>
                <a:latin typeface="Calibri" pitchFamily="34" charset="0"/>
              </a:rPr>
              <a:t>9,12,15</a:t>
            </a:r>
            <a:r>
              <a:rPr lang="el-GR" sz="3200" b="1" dirty="0" smtClean="0">
                <a:solidFill>
                  <a:srgbClr val="FFFFFF"/>
                </a:solidFill>
                <a:latin typeface="Calibri" pitchFamily="34" charset="0"/>
              </a:rPr>
              <a:t>) σε </a:t>
            </a:r>
            <a:r>
              <a:rPr lang="en-US" sz="3200" b="1" dirty="0" err="1" smtClean="0">
                <a:solidFill>
                  <a:srgbClr val="FFFF00"/>
                </a:solidFill>
                <a:latin typeface="Calibri" pitchFamily="34" charset="0"/>
              </a:rPr>
              <a:t>cis</a:t>
            </a:r>
            <a:r>
              <a:rPr lang="en-US" sz="3200" b="1" dirty="0" smtClean="0">
                <a:solidFill>
                  <a:srgbClr val="FFFFFF"/>
                </a:solidFill>
                <a:latin typeface="Calibri" pitchFamily="34" charset="0"/>
              </a:rPr>
              <a:t> </a:t>
            </a:r>
            <a:r>
              <a:rPr lang="el-GR" sz="3200" b="1" dirty="0" smtClean="0">
                <a:solidFill>
                  <a:srgbClr val="FFFFFF"/>
                </a:solidFill>
                <a:latin typeface="Calibri" pitchFamily="34" charset="0"/>
              </a:rPr>
              <a:t>διαμόρφωση</a:t>
            </a:r>
          </a:p>
        </p:txBody>
      </p:sp>
      <p:sp>
        <p:nvSpPr>
          <p:cNvPr id="17" name="Oval 16"/>
          <p:cNvSpPr/>
          <p:nvPr/>
        </p:nvSpPr>
        <p:spPr bwMode="auto">
          <a:xfrm>
            <a:off x="8239844" y="2636912"/>
            <a:ext cx="1728192" cy="2232248"/>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latin typeface="Calibri" pitchFamily="34" charset="0"/>
            </a:endParaRPr>
          </a:p>
        </p:txBody>
      </p:sp>
      <p:sp>
        <p:nvSpPr>
          <p:cNvPr id="8" name="Rectangle 7"/>
          <p:cNvSpPr/>
          <p:nvPr/>
        </p:nvSpPr>
        <p:spPr>
          <a:xfrm>
            <a:off x="3908239" y="6149883"/>
            <a:ext cx="2701124" cy="584775"/>
          </a:xfrm>
          <a:prstGeom prst="rect">
            <a:avLst/>
          </a:prstGeom>
          <a:solidFill>
            <a:schemeClr val="bg1"/>
          </a:solidFill>
        </p:spPr>
        <p:txBody>
          <a:bodyPr wrap="none">
            <a:spAutoFit/>
          </a:bodyPr>
          <a:lstStyle/>
          <a:p>
            <a:pPr algn="ctr" eaLnBrk="1" hangingPunct="1"/>
            <a:r>
              <a:rPr lang="el-GR" sz="3200" b="1" dirty="0" smtClean="0">
                <a:latin typeface="Calibri" pitchFamily="34" charset="0"/>
              </a:rPr>
              <a:t>ω3 λιπαρό οξύ</a:t>
            </a:r>
            <a:endParaRPr lang="en-US" sz="3200" b="1" dirty="0">
              <a:latin typeface="Calibri" pitchFamily="34" charset="0"/>
            </a:endParaRPr>
          </a:p>
        </p:txBody>
      </p:sp>
      <p:sp>
        <p:nvSpPr>
          <p:cNvPr id="9" name="Oval 8"/>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02937713"/>
              </p:ext>
            </p:extLst>
          </p:nvPr>
        </p:nvGraphicFramePr>
        <p:xfrm>
          <a:off x="102940" y="1097280"/>
          <a:ext cx="10112052" cy="5151120"/>
        </p:xfrm>
        <a:graphic>
          <a:graphicData uri="http://schemas.openxmlformats.org/drawingml/2006/table">
            <a:tbl>
              <a:tblPr firstRow="1" bandRow="1">
                <a:tableStyleId>{5C22544A-7EE6-4342-B048-85BDC9FD1C3A}</a:tableStyleId>
              </a:tblPr>
              <a:tblGrid>
                <a:gridCol w="2520281"/>
                <a:gridCol w="4221087"/>
                <a:gridCol w="3370684"/>
              </a:tblGrid>
              <a:tr h="370840">
                <a:tc>
                  <a:txBody>
                    <a:bodyPr/>
                    <a:lstStyle/>
                    <a:p>
                      <a:pPr algn="ctr"/>
                      <a:r>
                        <a:rPr lang="el-GR" sz="4000" b="1" dirty="0" err="1" smtClean="0">
                          <a:latin typeface="Calibri" panose="020F0502020204030204" pitchFamily="34" charset="0"/>
                        </a:rPr>
                        <a:t>Ελαϊκό</a:t>
                      </a:r>
                      <a:r>
                        <a:rPr lang="el-GR" sz="4000" b="1" baseline="0" dirty="0" smtClean="0">
                          <a:latin typeface="Calibri" panose="020F0502020204030204" pitchFamily="34" charset="0"/>
                        </a:rPr>
                        <a:t> οξύ</a:t>
                      </a:r>
                      <a:endParaRPr lang="el-GR" sz="4000" b="1" dirty="0">
                        <a:latin typeface="Calibri" panose="020F0502020204030204" pitchFamily="34" charset="0"/>
                      </a:endParaRPr>
                    </a:p>
                  </a:txBody>
                  <a:tcPr>
                    <a:solidFill>
                      <a:srgbClr val="002060"/>
                    </a:solidFill>
                  </a:tcPr>
                </a:tc>
                <a:tc>
                  <a:txBody>
                    <a:bodyPr/>
                    <a:lstStyle/>
                    <a:p>
                      <a:pPr algn="ctr"/>
                      <a:r>
                        <a:rPr lang="en-US" sz="4000" b="1" dirty="0" smtClean="0">
                          <a:latin typeface="Calibri" panose="020F0502020204030204" pitchFamily="34" charset="0"/>
                        </a:rPr>
                        <a:t>C18:1</a:t>
                      </a:r>
                      <a:r>
                        <a:rPr lang="el-GR" sz="4000" b="1" dirty="0" smtClean="0">
                          <a:latin typeface="Calibri" panose="020F0502020204030204" pitchFamily="34" charset="0"/>
                        </a:rPr>
                        <a:t>Δ</a:t>
                      </a:r>
                      <a:r>
                        <a:rPr lang="el-GR" sz="4000" b="1" baseline="30000" dirty="0" smtClean="0">
                          <a:latin typeface="Calibri" panose="020F0502020204030204" pitchFamily="34" charset="0"/>
                        </a:rPr>
                        <a:t>9 (</a:t>
                      </a:r>
                      <a:r>
                        <a:rPr lang="en-US" sz="4000" b="1" baseline="30000" dirty="0" err="1" smtClean="0">
                          <a:latin typeface="Calibri" panose="020F0502020204030204" pitchFamily="34" charset="0"/>
                        </a:rPr>
                        <a:t>cis</a:t>
                      </a:r>
                      <a:r>
                        <a:rPr lang="en-US" sz="4000" b="1" baseline="30000" dirty="0" smtClean="0">
                          <a:latin typeface="Calibri" panose="020F0502020204030204" pitchFamily="34" charset="0"/>
                        </a:rPr>
                        <a:t>)</a:t>
                      </a:r>
                      <a:endParaRPr lang="el-GR" sz="4000" b="1" dirty="0">
                        <a:latin typeface="Calibri" panose="020F0502020204030204" pitchFamily="34" charset="0"/>
                      </a:endParaRPr>
                    </a:p>
                  </a:txBody>
                  <a:tcPr>
                    <a:solidFill>
                      <a:srgbClr val="002060"/>
                    </a:solidFill>
                  </a:tcPr>
                </a:tc>
                <a:tc>
                  <a:txBody>
                    <a:bodyPr/>
                    <a:lstStyle/>
                    <a:p>
                      <a:pPr algn="ctr"/>
                      <a:r>
                        <a:rPr lang="el-GR" sz="4000" b="1" dirty="0" smtClean="0">
                          <a:latin typeface="Calibri" panose="020F0502020204030204" pitchFamily="34" charset="0"/>
                        </a:rPr>
                        <a:t>Ω9</a:t>
                      </a:r>
                      <a:r>
                        <a:rPr lang="el-GR" sz="4000" b="1" baseline="0" dirty="0" smtClean="0">
                          <a:latin typeface="Calibri" panose="020F0502020204030204" pitchFamily="34" charset="0"/>
                        </a:rPr>
                        <a:t> λιπαρό οξύ</a:t>
                      </a:r>
                      <a:endParaRPr lang="el-GR" sz="4000" b="1" dirty="0">
                        <a:latin typeface="Calibri" panose="020F0502020204030204" pitchFamily="34" charset="0"/>
                      </a:endParaRPr>
                    </a:p>
                  </a:txBody>
                  <a:tcPr>
                    <a:solidFill>
                      <a:srgbClr val="002060"/>
                    </a:solidFill>
                  </a:tcPr>
                </a:tc>
              </a:tr>
              <a:tr h="370840">
                <a:tc>
                  <a:txBody>
                    <a:bodyPr/>
                    <a:lstStyle/>
                    <a:p>
                      <a:pPr algn="ctr"/>
                      <a:endParaRPr lang="el-GR" sz="4000" b="1" smtClean="0">
                        <a:solidFill>
                          <a:srgbClr val="FFFF00"/>
                        </a:solidFill>
                        <a:latin typeface="Calibri" panose="020F0502020204030204" pitchFamily="34" charset="0"/>
                      </a:endParaRPr>
                    </a:p>
                    <a:p>
                      <a:pPr algn="ctr"/>
                      <a:r>
                        <a:rPr lang="el-GR" sz="4000" b="1" smtClean="0">
                          <a:solidFill>
                            <a:srgbClr val="FFFF00"/>
                          </a:solidFill>
                          <a:latin typeface="Calibri" panose="020F0502020204030204" pitchFamily="34" charset="0"/>
                        </a:rPr>
                        <a:t>Λινελαϊκό οξύ</a:t>
                      </a:r>
                    </a:p>
                    <a:p>
                      <a:pPr algn="ctr"/>
                      <a:endParaRPr lang="el-GR" sz="4000" b="1" dirty="0">
                        <a:solidFill>
                          <a:srgbClr val="FFFF00"/>
                        </a:solidFill>
                        <a:latin typeface="Calibri" panose="020F0502020204030204" pitchFamily="34" charset="0"/>
                      </a:endParaRPr>
                    </a:p>
                  </a:txBody>
                  <a:tcPr>
                    <a:solidFill>
                      <a:srgbClr val="C00000"/>
                    </a:solidFill>
                  </a:tcPr>
                </a:tc>
                <a:tc>
                  <a:txBody>
                    <a:bodyPr/>
                    <a:lstStyle/>
                    <a:p>
                      <a:pPr algn="ctr"/>
                      <a:endParaRPr lang="el-GR" sz="4000" b="1" dirty="0" smtClean="0">
                        <a:solidFill>
                          <a:srgbClr val="FFFF00"/>
                        </a:solidFill>
                        <a:latin typeface="Calibri" panose="020F0502020204030204" pitchFamily="34" charset="0"/>
                      </a:endParaRPr>
                    </a:p>
                    <a:p>
                      <a:pPr algn="ctr"/>
                      <a:r>
                        <a:rPr lang="en-US" sz="4000" b="1" dirty="0" smtClean="0">
                          <a:solidFill>
                            <a:srgbClr val="FFFF00"/>
                          </a:solidFill>
                          <a:latin typeface="Calibri" panose="020F0502020204030204" pitchFamily="34" charset="0"/>
                        </a:rPr>
                        <a:t>C18:</a:t>
                      </a:r>
                      <a:r>
                        <a:rPr lang="el-GR" sz="4000" b="1" dirty="0" smtClean="0">
                          <a:solidFill>
                            <a:srgbClr val="FFFF00"/>
                          </a:solidFill>
                          <a:latin typeface="Calibri" panose="020F0502020204030204" pitchFamily="34" charset="0"/>
                        </a:rPr>
                        <a:t>2Δ</a:t>
                      </a:r>
                      <a:r>
                        <a:rPr lang="el-GR" sz="4000" b="1" baseline="30000" dirty="0" smtClean="0">
                          <a:solidFill>
                            <a:srgbClr val="FFFF00"/>
                          </a:solidFill>
                          <a:latin typeface="Calibri" panose="020F0502020204030204" pitchFamily="34" charset="0"/>
                        </a:rPr>
                        <a:t>9, 12 (</a:t>
                      </a:r>
                      <a:r>
                        <a:rPr lang="en-US" sz="4000" b="1" baseline="30000" dirty="0" err="1" smtClean="0">
                          <a:solidFill>
                            <a:srgbClr val="FFFF00"/>
                          </a:solidFill>
                          <a:latin typeface="Calibri" panose="020F0502020204030204" pitchFamily="34" charset="0"/>
                        </a:rPr>
                        <a:t>cis</a:t>
                      </a:r>
                      <a:r>
                        <a:rPr lang="en-US" sz="4000" b="1" baseline="30000" dirty="0" smtClean="0">
                          <a:solidFill>
                            <a:srgbClr val="FFFF00"/>
                          </a:solidFill>
                          <a:latin typeface="Calibri" panose="020F0502020204030204" pitchFamily="34" charset="0"/>
                        </a:rPr>
                        <a:t>)</a:t>
                      </a:r>
                      <a:endParaRPr lang="el-GR" sz="4000" b="1" dirty="0">
                        <a:solidFill>
                          <a:srgbClr val="FFFF00"/>
                        </a:solidFill>
                        <a:latin typeface="Calibri" panose="020F0502020204030204" pitchFamily="34" charset="0"/>
                      </a:endParaRPr>
                    </a:p>
                  </a:txBody>
                  <a:tcPr>
                    <a:solidFill>
                      <a:srgbClr val="C00000"/>
                    </a:solidFill>
                  </a:tcPr>
                </a:tc>
                <a:tc>
                  <a:txBody>
                    <a:bodyPr/>
                    <a:lstStyle/>
                    <a:p>
                      <a:pPr algn="ctr"/>
                      <a:endParaRPr lang="el-GR" sz="4000" b="1" smtClean="0">
                        <a:solidFill>
                          <a:srgbClr val="FFFF00"/>
                        </a:solidFill>
                        <a:latin typeface="Calibri" panose="020F0502020204030204" pitchFamily="34" charset="0"/>
                      </a:endParaRPr>
                    </a:p>
                    <a:p>
                      <a:pPr algn="ctr"/>
                      <a:r>
                        <a:rPr lang="el-GR" sz="4000" b="1" smtClean="0">
                          <a:solidFill>
                            <a:srgbClr val="FFFF00"/>
                          </a:solidFill>
                          <a:latin typeface="Calibri" panose="020F0502020204030204" pitchFamily="34" charset="0"/>
                        </a:rPr>
                        <a:t>Ω6 </a:t>
                      </a:r>
                      <a:r>
                        <a:rPr lang="el-GR" sz="4000" b="1" dirty="0" smtClean="0">
                          <a:solidFill>
                            <a:srgbClr val="FFFF00"/>
                          </a:solidFill>
                          <a:latin typeface="Calibri" panose="020F0502020204030204" pitchFamily="34" charset="0"/>
                        </a:rPr>
                        <a:t>λιπαρό οξύ</a:t>
                      </a:r>
                      <a:endParaRPr lang="el-GR" sz="4000" b="1" dirty="0">
                        <a:solidFill>
                          <a:srgbClr val="FFFF00"/>
                        </a:solidFill>
                        <a:latin typeface="Calibri" panose="020F0502020204030204" pitchFamily="34" charset="0"/>
                      </a:endParaRPr>
                    </a:p>
                  </a:txBody>
                  <a:tcPr>
                    <a:solidFill>
                      <a:srgbClr val="C00000"/>
                    </a:solidFill>
                  </a:tcPr>
                </a:tc>
              </a:tr>
              <a:tr h="370840">
                <a:tc>
                  <a:txBody>
                    <a:bodyPr/>
                    <a:lstStyle/>
                    <a:p>
                      <a:pPr algn="ctr"/>
                      <a:r>
                        <a:rPr lang="el-GR" sz="4000" b="1" dirty="0" smtClean="0">
                          <a:solidFill>
                            <a:schemeClr val="accent6">
                              <a:lumMod val="60000"/>
                              <a:lumOff val="40000"/>
                            </a:schemeClr>
                          </a:solidFill>
                          <a:latin typeface="Calibri" panose="020F0502020204030204" pitchFamily="34" charset="0"/>
                        </a:rPr>
                        <a:t>α-</a:t>
                      </a:r>
                      <a:r>
                        <a:rPr lang="el-GR" sz="4000" b="1" dirty="0" err="1" smtClean="0">
                          <a:solidFill>
                            <a:schemeClr val="accent6">
                              <a:lumMod val="60000"/>
                              <a:lumOff val="40000"/>
                            </a:schemeClr>
                          </a:solidFill>
                          <a:latin typeface="Calibri" panose="020F0502020204030204" pitchFamily="34" charset="0"/>
                        </a:rPr>
                        <a:t>Λινολενικό</a:t>
                      </a:r>
                      <a:r>
                        <a:rPr lang="el-GR" sz="4000" b="1" dirty="0" smtClean="0">
                          <a:solidFill>
                            <a:schemeClr val="accent6">
                              <a:lumMod val="60000"/>
                              <a:lumOff val="40000"/>
                            </a:schemeClr>
                          </a:solidFill>
                          <a:latin typeface="Calibri" panose="020F0502020204030204" pitchFamily="34" charset="0"/>
                        </a:rPr>
                        <a:t> οξύ</a:t>
                      </a:r>
                      <a:endParaRPr lang="el-GR" sz="4000" b="1" dirty="0">
                        <a:solidFill>
                          <a:schemeClr val="accent6">
                            <a:lumMod val="60000"/>
                            <a:lumOff val="40000"/>
                          </a:schemeClr>
                        </a:solidFill>
                        <a:latin typeface="Calibri" panose="020F0502020204030204" pitchFamily="34" charset="0"/>
                      </a:endParaRPr>
                    </a:p>
                  </a:txBody>
                  <a:tcPr>
                    <a:solidFill>
                      <a:schemeClr val="accent5">
                        <a:lumMod val="90000"/>
                      </a:schemeClr>
                    </a:solidFill>
                  </a:tcPr>
                </a:tc>
                <a:tc>
                  <a:txBody>
                    <a:bodyPr/>
                    <a:lstStyle/>
                    <a:p>
                      <a:pPr algn="ctr"/>
                      <a:endParaRPr lang="el-GR" sz="4000" b="1" dirty="0" smtClean="0">
                        <a:solidFill>
                          <a:schemeClr val="accent6">
                            <a:lumMod val="60000"/>
                            <a:lumOff val="40000"/>
                          </a:schemeClr>
                        </a:solidFill>
                        <a:latin typeface="Calibri" panose="020F0502020204030204" pitchFamily="34" charset="0"/>
                      </a:endParaRPr>
                    </a:p>
                    <a:p>
                      <a:pPr algn="ctr"/>
                      <a:r>
                        <a:rPr lang="en-US" sz="4000" b="1" dirty="0" smtClean="0">
                          <a:solidFill>
                            <a:schemeClr val="accent6">
                              <a:lumMod val="60000"/>
                              <a:lumOff val="40000"/>
                            </a:schemeClr>
                          </a:solidFill>
                          <a:latin typeface="Calibri" panose="020F0502020204030204" pitchFamily="34" charset="0"/>
                        </a:rPr>
                        <a:t>C18:</a:t>
                      </a:r>
                      <a:r>
                        <a:rPr lang="el-GR" sz="4000" b="1" dirty="0" smtClean="0">
                          <a:solidFill>
                            <a:schemeClr val="accent6">
                              <a:lumMod val="60000"/>
                              <a:lumOff val="40000"/>
                            </a:schemeClr>
                          </a:solidFill>
                          <a:latin typeface="Calibri" panose="020F0502020204030204" pitchFamily="34" charset="0"/>
                        </a:rPr>
                        <a:t>3Δ</a:t>
                      </a:r>
                      <a:r>
                        <a:rPr lang="el-GR" sz="4000" b="1" baseline="30000" dirty="0" smtClean="0">
                          <a:solidFill>
                            <a:schemeClr val="accent6">
                              <a:lumMod val="60000"/>
                              <a:lumOff val="40000"/>
                            </a:schemeClr>
                          </a:solidFill>
                          <a:latin typeface="Calibri" panose="020F0502020204030204" pitchFamily="34" charset="0"/>
                        </a:rPr>
                        <a:t>9, 12, 15 (</a:t>
                      </a:r>
                      <a:r>
                        <a:rPr lang="en-US" sz="4000" b="1" baseline="30000" dirty="0" err="1" smtClean="0">
                          <a:solidFill>
                            <a:schemeClr val="accent6">
                              <a:lumMod val="60000"/>
                              <a:lumOff val="40000"/>
                            </a:schemeClr>
                          </a:solidFill>
                          <a:latin typeface="Calibri" panose="020F0502020204030204" pitchFamily="34" charset="0"/>
                        </a:rPr>
                        <a:t>cis</a:t>
                      </a:r>
                      <a:r>
                        <a:rPr lang="en-US" sz="4000" b="1" baseline="30000" dirty="0" smtClean="0">
                          <a:solidFill>
                            <a:schemeClr val="accent6">
                              <a:lumMod val="60000"/>
                              <a:lumOff val="40000"/>
                            </a:schemeClr>
                          </a:solidFill>
                          <a:latin typeface="Calibri" panose="020F0502020204030204" pitchFamily="34" charset="0"/>
                        </a:rPr>
                        <a:t>)</a:t>
                      </a:r>
                      <a:endParaRPr lang="el-GR" sz="4000" b="1" dirty="0">
                        <a:solidFill>
                          <a:schemeClr val="accent6">
                            <a:lumMod val="60000"/>
                            <a:lumOff val="40000"/>
                          </a:schemeClr>
                        </a:solidFill>
                        <a:latin typeface="Calibri" panose="020F0502020204030204" pitchFamily="34" charset="0"/>
                      </a:endParaRPr>
                    </a:p>
                  </a:txBody>
                  <a:tcPr>
                    <a:solidFill>
                      <a:schemeClr val="accent5">
                        <a:lumMod val="90000"/>
                      </a:schemeClr>
                    </a:solidFill>
                  </a:tcPr>
                </a:tc>
                <a:tc>
                  <a:txBody>
                    <a:bodyPr/>
                    <a:lstStyle/>
                    <a:p>
                      <a:pPr algn="ctr"/>
                      <a:endParaRPr lang="el-GR" sz="4000" b="1" dirty="0" smtClean="0">
                        <a:solidFill>
                          <a:schemeClr val="accent6">
                            <a:lumMod val="60000"/>
                            <a:lumOff val="40000"/>
                          </a:schemeClr>
                        </a:solidFill>
                        <a:latin typeface="Calibri" panose="020F0502020204030204" pitchFamily="34" charset="0"/>
                      </a:endParaRPr>
                    </a:p>
                    <a:p>
                      <a:pPr algn="ctr"/>
                      <a:r>
                        <a:rPr lang="el-GR" sz="4000" b="1" dirty="0" smtClean="0">
                          <a:solidFill>
                            <a:schemeClr val="accent6">
                              <a:lumMod val="60000"/>
                              <a:lumOff val="40000"/>
                            </a:schemeClr>
                          </a:solidFill>
                          <a:latin typeface="Calibri" panose="020F0502020204030204" pitchFamily="34" charset="0"/>
                        </a:rPr>
                        <a:t>Ω3 λιπαρό οξύ</a:t>
                      </a:r>
                      <a:endParaRPr lang="el-GR" sz="4000" b="1" dirty="0">
                        <a:solidFill>
                          <a:schemeClr val="accent6">
                            <a:lumMod val="60000"/>
                            <a:lumOff val="40000"/>
                          </a:schemeClr>
                        </a:solidFill>
                        <a:latin typeface="Calibri" panose="020F0502020204030204" pitchFamily="34" charset="0"/>
                      </a:endParaRPr>
                    </a:p>
                  </a:txBody>
                  <a:tcPr>
                    <a:solidFill>
                      <a:schemeClr val="accent5">
                        <a:lumMod val="90000"/>
                      </a:schemeClr>
                    </a:solidFill>
                  </a:tcPr>
                </a:tc>
              </a:tr>
            </a:tbl>
          </a:graphicData>
        </a:graphic>
      </p:graphicFrame>
    </p:spTree>
    <p:extLst>
      <p:ext uri="{BB962C8B-B14F-4D97-AF65-F5344CB8AC3E}">
        <p14:creationId xmlns:p14="http://schemas.microsoft.com/office/powerpoint/2010/main" val="4238364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5858" name="Object 2"/>
          <p:cNvGraphicFramePr>
            <a:graphicFrameLocks noChangeAspect="1"/>
          </p:cNvGraphicFramePr>
          <p:nvPr>
            <p:extLst>
              <p:ext uri="{D42A27DB-BD31-4B8C-83A1-F6EECF244321}">
                <p14:modId xmlns:p14="http://schemas.microsoft.com/office/powerpoint/2010/main" val="170274156"/>
              </p:ext>
            </p:extLst>
          </p:nvPr>
        </p:nvGraphicFramePr>
        <p:xfrm>
          <a:off x="2619375" y="458788"/>
          <a:ext cx="7702550" cy="6329362"/>
        </p:xfrm>
        <a:graphic>
          <a:graphicData uri="http://schemas.openxmlformats.org/presentationml/2006/ole">
            <mc:AlternateContent xmlns:mc="http://schemas.openxmlformats.org/markup-compatibility/2006">
              <mc:Choice xmlns:v="urn:schemas-microsoft-com:vml" Requires="v">
                <p:oleObj spid="_x0000_s505920" name="MDLDrawObject Class" r:id="rId4" imgW="3152909" imgH="2590822" progId="">
                  <p:embed/>
                </p:oleObj>
              </mc:Choice>
              <mc:Fallback>
                <p:oleObj name="MDLDrawObject Class" r:id="rId4" imgW="3152909" imgH="2590822"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75" y="458788"/>
                        <a:ext cx="7702550" cy="63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3"/>
          <p:cNvSpPr txBox="1">
            <a:spLocks noChangeArrowheads="1"/>
          </p:cNvSpPr>
          <p:nvPr/>
        </p:nvSpPr>
        <p:spPr bwMode="auto">
          <a:xfrm>
            <a:off x="0" y="0"/>
            <a:ext cx="3441700" cy="1938992"/>
          </a:xfrm>
          <a:prstGeom prst="rect">
            <a:avLst/>
          </a:prstGeom>
          <a:noFill/>
          <a:ln w="9525">
            <a:noFill/>
            <a:miter lim="800000"/>
            <a:headEnd/>
            <a:tailEnd/>
          </a:ln>
        </p:spPr>
        <p:txBody>
          <a:bodyPr>
            <a:spAutoFit/>
          </a:bodyPr>
          <a:lstStyle/>
          <a:p>
            <a:pPr algn="ctr" eaLnBrk="1" hangingPunct="1"/>
            <a:r>
              <a:rPr lang="el-GR" sz="4000" b="1" dirty="0" smtClean="0">
                <a:solidFill>
                  <a:srgbClr val="FFFFFF"/>
                </a:solidFill>
                <a:latin typeface="Calibri" pitchFamily="34" charset="0"/>
              </a:rPr>
              <a:t>αραχιδονικό </a:t>
            </a:r>
            <a:r>
              <a:rPr lang="el-GR" sz="4000" b="1" dirty="0">
                <a:solidFill>
                  <a:srgbClr val="FFFFFF"/>
                </a:solidFill>
                <a:latin typeface="Calibri" pitchFamily="34" charset="0"/>
              </a:rPr>
              <a:t>οξύ</a:t>
            </a:r>
          </a:p>
          <a:p>
            <a:pPr algn="ctr" eaLnBrk="1" hangingPunct="1"/>
            <a:r>
              <a:rPr lang="el-GR" sz="4000" b="1" dirty="0">
                <a:solidFill>
                  <a:srgbClr val="FFFFFF"/>
                </a:solidFill>
                <a:latin typeface="Calibri" pitchFamily="34" charset="0"/>
              </a:rPr>
              <a:t>20:4Δ</a:t>
            </a:r>
            <a:r>
              <a:rPr lang="el-GR" sz="4000" b="1" baseline="30000" dirty="0">
                <a:solidFill>
                  <a:srgbClr val="FFFFFF"/>
                </a:solidFill>
                <a:latin typeface="Calibri" pitchFamily="34" charset="0"/>
              </a:rPr>
              <a:t>5,8,11,14</a:t>
            </a:r>
            <a:endParaRPr lang="en-GB" sz="4000" b="1" dirty="0">
              <a:solidFill>
                <a:srgbClr val="FFFFFF"/>
              </a:solidFill>
              <a:latin typeface="Calibri" pitchFamily="34" charset="0"/>
            </a:endParaRPr>
          </a:p>
        </p:txBody>
      </p:sp>
      <p:sp>
        <p:nvSpPr>
          <p:cNvPr id="5" name="Oval 4"/>
          <p:cNvSpPr/>
          <p:nvPr/>
        </p:nvSpPr>
        <p:spPr bwMode="auto">
          <a:xfrm rot="1785451">
            <a:off x="2881836" y="1175646"/>
            <a:ext cx="2016224" cy="244827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6" name="Rectangle 5"/>
          <p:cNvSpPr/>
          <p:nvPr/>
        </p:nvSpPr>
        <p:spPr>
          <a:xfrm>
            <a:off x="2911252" y="6149883"/>
            <a:ext cx="2701124" cy="584775"/>
          </a:xfrm>
          <a:prstGeom prst="rect">
            <a:avLst/>
          </a:prstGeom>
          <a:solidFill>
            <a:schemeClr val="bg1"/>
          </a:solidFill>
        </p:spPr>
        <p:txBody>
          <a:bodyPr wrap="none">
            <a:spAutoFit/>
          </a:bodyPr>
          <a:lstStyle/>
          <a:p>
            <a:pPr algn="ctr" eaLnBrk="1" hangingPunct="1"/>
            <a:r>
              <a:rPr lang="el-GR" sz="3200" b="1" dirty="0" smtClean="0">
                <a:latin typeface="Calibri" pitchFamily="34" charset="0"/>
              </a:rPr>
              <a:t>ω6 λιπαρό οξύ</a:t>
            </a:r>
            <a:endParaRPr lang="en-US" sz="3200" b="1" dirty="0">
              <a:latin typeface="Calibri" pitchFamily="34" charset="0"/>
            </a:endParaRPr>
          </a:p>
        </p:txBody>
      </p:sp>
      <p:sp>
        <p:nvSpPr>
          <p:cNvPr id="7" name="Oval 6"/>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2000" fill="hold"/>
                                        <p:tgtEl>
                                          <p:spTgt spid="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1671637" y="13108"/>
          <a:ext cx="7905487" cy="5864164"/>
        </p:xfrm>
        <a:graphic>
          <a:graphicData uri="http://schemas.openxmlformats.org/presentationml/2006/ole">
            <mc:AlternateContent xmlns:mc="http://schemas.openxmlformats.org/markup-compatibility/2006">
              <mc:Choice xmlns:v="urn:schemas-microsoft-com:vml" Requires="v">
                <p:oleObj spid="_x0000_s504896" name="MDLDrawObject Class" r:id="rId4" imgW="4767120" imgH="3528000" progId="">
                  <p:embed/>
                </p:oleObj>
              </mc:Choice>
              <mc:Fallback>
                <p:oleObj name="MDLDrawObject Class" r:id="rId4" imgW="4767120" imgH="352800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7" y="13108"/>
                        <a:ext cx="7905487" cy="586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4"/>
          <p:cNvSpPr txBox="1">
            <a:spLocks noChangeArrowheads="1"/>
          </p:cNvSpPr>
          <p:nvPr/>
        </p:nvSpPr>
        <p:spPr bwMode="auto">
          <a:xfrm>
            <a:off x="2986339" y="5780782"/>
            <a:ext cx="4340612" cy="1077218"/>
          </a:xfrm>
          <a:prstGeom prst="rect">
            <a:avLst/>
          </a:prstGeom>
          <a:noFill/>
          <a:ln w="9525">
            <a:noFill/>
            <a:miter lim="800000"/>
            <a:headEnd/>
            <a:tailEnd/>
          </a:ln>
        </p:spPr>
        <p:txBody>
          <a:bodyPr wrap="none">
            <a:spAutoFit/>
          </a:bodyPr>
          <a:lstStyle/>
          <a:p>
            <a:pPr algn="ctr" eaLnBrk="1" hangingPunct="1"/>
            <a:r>
              <a:rPr lang="el-GR" sz="3200" b="1" dirty="0" err="1" smtClean="0">
                <a:solidFill>
                  <a:srgbClr val="FFFFFF"/>
                </a:solidFill>
                <a:latin typeface="Calibri" pitchFamily="34" charset="0"/>
              </a:rPr>
              <a:t>Εικοσι</a:t>
            </a:r>
            <a:r>
              <a:rPr lang="el-GR" sz="3200" b="1" dirty="0" smtClean="0">
                <a:solidFill>
                  <a:srgbClr val="FFFFFF"/>
                </a:solidFill>
                <a:latin typeface="Calibri" pitchFamily="34" charset="0"/>
              </a:rPr>
              <a:t>-</a:t>
            </a:r>
            <a:r>
              <a:rPr lang="el-GR" sz="3200" b="1" dirty="0" err="1" smtClean="0">
                <a:solidFill>
                  <a:srgbClr val="FFFFFF"/>
                </a:solidFill>
                <a:latin typeface="Calibri" pitchFamily="34" charset="0"/>
              </a:rPr>
              <a:t>πεντα</a:t>
            </a:r>
            <a:r>
              <a:rPr lang="el-GR" sz="3200" b="1" dirty="0" smtClean="0">
                <a:solidFill>
                  <a:srgbClr val="FFFFFF"/>
                </a:solidFill>
                <a:latin typeface="Calibri" pitchFamily="34" charset="0"/>
              </a:rPr>
              <a:t>-ενοϊκό </a:t>
            </a:r>
            <a:r>
              <a:rPr lang="el-GR" sz="3200" b="1" dirty="0">
                <a:solidFill>
                  <a:srgbClr val="FFFFFF"/>
                </a:solidFill>
                <a:latin typeface="Calibri" pitchFamily="34" charset="0"/>
              </a:rPr>
              <a:t>οξύ</a:t>
            </a:r>
          </a:p>
          <a:p>
            <a:pPr algn="ctr" eaLnBrk="1" hangingPunct="1"/>
            <a:r>
              <a:rPr lang="el-GR" sz="3200" b="1" dirty="0">
                <a:solidFill>
                  <a:srgbClr val="FFFFFF"/>
                </a:solidFill>
                <a:latin typeface="Calibri" pitchFamily="34" charset="0"/>
              </a:rPr>
              <a:t>20:5Δ</a:t>
            </a:r>
            <a:r>
              <a:rPr lang="el-GR" sz="3200" b="1" baseline="30000" dirty="0">
                <a:solidFill>
                  <a:srgbClr val="FFFFFF"/>
                </a:solidFill>
                <a:latin typeface="Calibri" pitchFamily="34" charset="0"/>
              </a:rPr>
              <a:t>5,8,11,14,17</a:t>
            </a:r>
            <a:endParaRPr lang="en-GB" sz="3200" b="1" dirty="0">
              <a:solidFill>
                <a:srgbClr val="FFFFFF"/>
              </a:solidFill>
              <a:latin typeface="Calibri" pitchFamily="34" charset="0"/>
            </a:endParaRPr>
          </a:p>
        </p:txBody>
      </p:sp>
      <p:sp>
        <p:nvSpPr>
          <p:cNvPr id="7" name="Oval 6"/>
          <p:cNvSpPr/>
          <p:nvPr/>
        </p:nvSpPr>
        <p:spPr bwMode="auto">
          <a:xfrm rot="1785451">
            <a:off x="7796136" y="1823719"/>
            <a:ext cx="2016224" cy="244827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6" name="Rectangle 5"/>
          <p:cNvSpPr/>
          <p:nvPr/>
        </p:nvSpPr>
        <p:spPr>
          <a:xfrm>
            <a:off x="30932" y="5196007"/>
            <a:ext cx="2701124" cy="584775"/>
          </a:xfrm>
          <a:prstGeom prst="rect">
            <a:avLst/>
          </a:prstGeom>
          <a:solidFill>
            <a:schemeClr val="bg1"/>
          </a:solidFill>
        </p:spPr>
        <p:txBody>
          <a:bodyPr wrap="none">
            <a:spAutoFit/>
          </a:bodyPr>
          <a:lstStyle/>
          <a:p>
            <a:pPr algn="ctr" eaLnBrk="1" hangingPunct="1"/>
            <a:r>
              <a:rPr lang="el-GR" sz="3200" b="1" dirty="0" smtClean="0">
                <a:latin typeface="Calibri" pitchFamily="34" charset="0"/>
              </a:rPr>
              <a:t>ω3 λιπαρό οξύ</a:t>
            </a:r>
            <a:endParaRPr lang="en-US" sz="3200" b="1" dirty="0">
              <a:latin typeface="Calibri" pitchFamily="34" charset="0"/>
            </a:endParaRPr>
          </a:p>
        </p:txBody>
      </p:sp>
      <p:sp>
        <p:nvSpPr>
          <p:cNvPr id="8" name="Oval 7"/>
          <p:cNvSpPr/>
          <p:nvPr/>
        </p:nvSpPr>
        <p:spPr bwMode="auto">
          <a:xfrm>
            <a:off x="30932"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2000" fill="hold"/>
                                        <p:tgtEl>
                                          <p:spTgt spid="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204028" y="202439"/>
          <a:ext cx="7387744" cy="6682945"/>
        </p:xfrm>
        <a:graphic>
          <a:graphicData uri="http://schemas.openxmlformats.org/presentationml/2006/ole">
            <mc:AlternateContent xmlns:mc="http://schemas.openxmlformats.org/markup-compatibility/2006">
              <mc:Choice xmlns:v="urn:schemas-microsoft-com:vml" Requires="v">
                <p:oleObj spid="_x0000_s900159" name="MDLDrawObject Class" r:id="rId4" imgW="4907160" imgH="4428720" progId="">
                  <p:embed/>
                </p:oleObj>
              </mc:Choice>
              <mc:Fallback>
                <p:oleObj name="MDLDrawObject Class" r:id="rId4" imgW="4907160" imgH="4428720" progId="">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028" y="202439"/>
                        <a:ext cx="7387744" cy="668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5"/>
          <p:cNvSpPr txBox="1">
            <a:spLocks noChangeArrowheads="1"/>
          </p:cNvSpPr>
          <p:nvPr/>
        </p:nvSpPr>
        <p:spPr bwMode="auto">
          <a:xfrm>
            <a:off x="5068032" y="4005064"/>
            <a:ext cx="5107488" cy="1200329"/>
          </a:xfrm>
          <a:prstGeom prst="rect">
            <a:avLst/>
          </a:prstGeom>
          <a:noFill/>
          <a:ln w="9525">
            <a:noFill/>
            <a:miter lim="800000"/>
            <a:headEnd/>
            <a:tailEnd/>
          </a:ln>
        </p:spPr>
        <p:txBody>
          <a:bodyPr wrap="none">
            <a:spAutoFit/>
          </a:bodyPr>
          <a:lstStyle/>
          <a:p>
            <a:pPr algn="ctr" eaLnBrk="1" hangingPunct="1"/>
            <a:r>
              <a:rPr lang="el-GR" sz="3600" b="1" dirty="0" err="1" smtClean="0">
                <a:solidFill>
                  <a:srgbClr val="FFFFFF"/>
                </a:solidFill>
                <a:latin typeface="Calibri" pitchFamily="34" charset="0"/>
              </a:rPr>
              <a:t>Εικοσιδυο</a:t>
            </a:r>
            <a:r>
              <a:rPr lang="el-GR" sz="3600" b="1" dirty="0" smtClean="0">
                <a:solidFill>
                  <a:srgbClr val="FFFFFF"/>
                </a:solidFill>
                <a:latin typeface="Calibri" pitchFamily="34" charset="0"/>
              </a:rPr>
              <a:t>-</a:t>
            </a:r>
            <a:r>
              <a:rPr lang="el-GR" sz="3600" b="1" dirty="0" err="1" smtClean="0">
                <a:solidFill>
                  <a:srgbClr val="FFFFFF"/>
                </a:solidFill>
                <a:latin typeface="Calibri" pitchFamily="34" charset="0"/>
              </a:rPr>
              <a:t>εξα</a:t>
            </a:r>
            <a:r>
              <a:rPr lang="el-GR" sz="3600" b="1" dirty="0" smtClean="0">
                <a:solidFill>
                  <a:srgbClr val="FFFFFF"/>
                </a:solidFill>
                <a:latin typeface="Calibri" pitchFamily="34" charset="0"/>
              </a:rPr>
              <a:t>-ενοϊκό </a:t>
            </a:r>
            <a:r>
              <a:rPr lang="el-GR" sz="3600" b="1" dirty="0">
                <a:solidFill>
                  <a:srgbClr val="FFFFFF"/>
                </a:solidFill>
                <a:latin typeface="Calibri" pitchFamily="34" charset="0"/>
              </a:rPr>
              <a:t>οξύ</a:t>
            </a:r>
          </a:p>
          <a:p>
            <a:pPr algn="ctr" eaLnBrk="1" hangingPunct="1"/>
            <a:r>
              <a:rPr lang="el-GR" sz="3600" b="1" dirty="0">
                <a:solidFill>
                  <a:srgbClr val="FFFFFF"/>
                </a:solidFill>
                <a:latin typeface="Calibri" pitchFamily="34" charset="0"/>
              </a:rPr>
              <a:t>22:6Δ</a:t>
            </a:r>
            <a:r>
              <a:rPr lang="el-GR" sz="3600" b="1" baseline="30000" dirty="0">
                <a:solidFill>
                  <a:srgbClr val="FFFFFF"/>
                </a:solidFill>
                <a:latin typeface="Calibri" pitchFamily="34" charset="0"/>
              </a:rPr>
              <a:t>4,7,10,13,16,19</a:t>
            </a:r>
            <a:endParaRPr lang="en-GB" sz="3600" b="1" dirty="0">
              <a:solidFill>
                <a:srgbClr val="FFFFFF"/>
              </a:solidFill>
              <a:latin typeface="Calibri" pitchFamily="34" charset="0"/>
            </a:endParaRPr>
          </a:p>
        </p:txBody>
      </p:sp>
      <p:sp>
        <p:nvSpPr>
          <p:cNvPr id="7" name="Oval 6"/>
          <p:cNvSpPr/>
          <p:nvPr/>
        </p:nvSpPr>
        <p:spPr bwMode="auto">
          <a:xfrm rot="5400000">
            <a:off x="5606381" y="-492297"/>
            <a:ext cx="1463678" cy="244827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6" name="Rectangle 5"/>
          <p:cNvSpPr/>
          <p:nvPr/>
        </p:nvSpPr>
        <p:spPr>
          <a:xfrm>
            <a:off x="6079604" y="5733256"/>
            <a:ext cx="2701124" cy="584775"/>
          </a:xfrm>
          <a:prstGeom prst="rect">
            <a:avLst/>
          </a:prstGeom>
          <a:solidFill>
            <a:schemeClr val="bg1"/>
          </a:solidFill>
        </p:spPr>
        <p:txBody>
          <a:bodyPr wrap="none">
            <a:spAutoFit/>
          </a:bodyPr>
          <a:lstStyle/>
          <a:p>
            <a:pPr algn="ctr" eaLnBrk="1" hangingPunct="1"/>
            <a:r>
              <a:rPr lang="el-GR" sz="3200" b="1" dirty="0" smtClean="0">
                <a:latin typeface="Calibri" pitchFamily="34" charset="0"/>
              </a:rPr>
              <a:t>ω3 λιπαρό οξύ</a:t>
            </a:r>
            <a:endParaRPr lang="en-US" sz="3200" b="1" dirty="0">
              <a:latin typeface="Calibri" pitchFamily="34" charset="0"/>
            </a:endParaRPr>
          </a:p>
        </p:txBody>
      </p:sp>
      <p:sp>
        <p:nvSpPr>
          <p:cNvPr id="8" name="Oval 7"/>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2000" fill="hold"/>
                                        <p:tgtEl>
                                          <p:spTgt spid="6"/>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972" y="188640"/>
            <a:ext cx="9323990" cy="707886"/>
          </a:xfrm>
          <a:prstGeom prst="rect">
            <a:avLst/>
          </a:prstGeom>
          <a:noFill/>
        </p:spPr>
        <p:txBody>
          <a:bodyPr wrap="square" rtlCol="0">
            <a:spAutoFit/>
          </a:bodyPr>
          <a:lstStyle/>
          <a:p>
            <a:pPr algn="ctr"/>
            <a:r>
              <a:rPr lang="el-GR" sz="4000" b="1" dirty="0" smtClean="0">
                <a:solidFill>
                  <a:schemeClr val="bg1"/>
                </a:solidFill>
                <a:latin typeface="Calibri" pitchFamily="34" charset="0"/>
              </a:rPr>
              <a:t>Ο βιολογικός ρόλος των λιπαρών οξέων:</a:t>
            </a:r>
          </a:p>
        </p:txBody>
      </p:sp>
      <p:sp>
        <p:nvSpPr>
          <p:cNvPr id="4" name="TextBox 3"/>
          <p:cNvSpPr txBox="1"/>
          <p:nvPr/>
        </p:nvSpPr>
        <p:spPr>
          <a:xfrm>
            <a:off x="30932" y="908720"/>
            <a:ext cx="10153128" cy="2554545"/>
          </a:xfrm>
          <a:prstGeom prst="rect">
            <a:avLst/>
          </a:prstGeom>
          <a:noFill/>
        </p:spPr>
        <p:txBody>
          <a:bodyPr wrap="square" rtlCol="0">
            <a:spAutoFit/>
          </a:bodyPr>
          <a:lstStyle/>
          <a:p>
            <a:pPr marL="514350" indent="-514350" algn="ctr">
              <a:buAutoNum type="arabicPeriod"/>
            </a:pPr>
            <a:r>
              <a:rPr lang="el-GR" sz="3200" b="1" dirty="0" smtClean="0">
                <a:solidFill>
                  <a:srgbClr val="FFFF00"/>
                </a:solidFill>
                <a:latin typeface="Calibri" pitchFamily="34" charset="0"/>
              </a:rPr>
              <a:t>Συστατικά των δομικών μονάδων των μεμβρανών, όπως τα γλυκερολιπίδια , τα </a:t>
            </a:r>
            <a:r>
              <a:rPr lang="el-GR" sz="3200" b="1" dirty="0" err="1" smtClean="0">
                <a:solidFill>
                  <a:srgbClr val="FFFF00"/>
                </a:solidFill>
                <a:latin typeface="Calibri" pitchFamily="34" charset="0"/>
              </a:rPr>
              <a:t>σφιγκολιπίδια</a:t>
            </a:r>
            <a:r>
              <a:rPr lang="el-GR" sz="3200" b="1" dirty="0" smtClean="0">
                <a:solidFill>
                  <a:srgbClr val="FFFF00"/>
                </a:solidFill>
                <a:latin typeface="Calibri" pitchFamily="34" charset="0"/>
              </a:rPr>
              <a:t> ...</a:t>
            </a:r>
          </a:p>
          <a:p>
            <a:pPr marL="514350" indent="-514350" algn="ctr">
              <a:buAutoNum type="arabicPeriod"/>
            </a:pPr>
            <a:r>
              <a:rPr lang="el-GR" sz="3200" b="1" dirty="0" smtClean="0">
                <a:solidFill>
                  <a:schemeClr val="bg1"/>
                </a:solidFill>
                <a:latin typeface="Calibri" pitchFamily="34" charset="0"/>
              </a:rPr>
              <a:t>Συστατικά των </a:t>
            </a:r>
            <a:r>
              <a:rPr lang="el-GR" sz="3200" b="1" dirty="0" err="1" smtClean="0">
                <a:solidFill>
                  <a:schemeClr val="bg1"/>
                </a:solidFill>
                <a:latin typeface="Calibri" pitchFamily="34" charset="0"/>
              </a:rPr>
              <a:t>ακυλογλυκερολών</a:t>
            </a:r>
            <a:r>
              <a:rPr lang="el-GR" sz="3200" b="1" dirty="0" smtClean="0">
                <a:solidFill>
                  <a:schemeClr val="bg1"/>
                </a:solidFill>
                <a:latin typeface="Calibri" pitchFamily="34" charset="0"/>
              </a:rPr>
              <a:t> (λίπη και έλαια): αποθήκευση ενέργειας και ατόμων άνθρακα. Με τη διάσπασή τους παράγονται μεγάλες ποσότητες ΑΤΡ.</a:t>
            </a:r>
          </a:p>
        </p:txBody>
      </p:sp>
      <p:sp>
        <p:nvSpPr>
          <p:cNvPr id="5" name="TextBox 4"/>
          <p:cNvSpPr txBox="1"/>
          <p:nvPr/>
        </p:nvSpPr>
        <p:spPr>
          <a:xfrm>
            <a:off x="0" y="5013176"/>
            <a:ext cx="10287000" cy="1815882"/>
          </a:xfrm>
          <a:prstGeom prst="rect">
            <a:avLst/>
          </a:prstGeom>
          <a:noFill/>
        </p:spPr>
        <p:txBody>
          <a:bodyPr wrap="square" rtlCol="0">
            <a:spAutoFit/>
          </a:bodyPr>
          <a:lstStyle/>
          <a:p>
            <a:pPr algn="ctr"/>
            <a:r>
              <a:rPr lang="el-GR" sz="2800" b="1" dirty="0" smtClean="0">
                <a:solidFill>
                  <a:srgbClr val="FFFFFF"/>
                </a:solidFill>
                <a:latin typeface="Calibri" pitchFamily="34" charset="0"/>
              </a:rPr>
              <a:t>4. Ορισμένα από αυτά, όπως το </a:t>
            </a:r>
            <a:r>
              <a:rPr lang="el-GR" sz="2800" b="1" u="sng" dirty="0" err="1" smtClean="0">
                <a:solidFill>
                  <a:srgbClr val="FFFFFF"/>
                </a:solidFill>
                <a:latin typeface="Calibri" pitchFamily="34" charset="0"/>
              </a:rPr>
              <a:t>αραχιδονικό</a:t>
            </a:r>
            <a:r>
              <a:rPr lang="el-GR" sz="2800" b="1" u="sng" dirty="0" smtClean="0">
                <a:solidFill>
                  <a:srgbClr val="FFFFFF"/>
                </a:solidFill>
                <a:latin typeface="Calibri" pitchFamily="34" charset="0"/>
              </a:rPr>
              <a:t> οξύ</a:t>
            </a:r>
            <a:r>
              <a:rPr lang="el-GR" sz="2800" b="1" dirty="0" smtClean="0">
                <a:solidFill>
                  <a:srgbClr val="FFFFFF"/>
                </a:solidFill>
                <a:latin typeface="Calibri" pitchFamily="34" charset="0"/>
              </a:rPr>
              <a:t>: πρώτη ύλη για τη σύνθεση τοπικών ορμονών στους ζωικούς οργανισμούς, ή είναι συστατικά λιπιδίων με βιολογική δράση, πχ. τα </a:t>
            </a:r>
            <a:r>
              <a:rPr lang="el-GR" sz="2800" b="1" dirty="0" err="1" smtClean="0">
                <a:solidFill>
                  <a:srgbClr val="FFFFFF"/>
                </a:solidFill>
                <a:latin typeface="Calibri" pitchFamily="34" charset="0"/>
              </a:rPr>
              <a:t>φωσφατιδυλο</a:t>
            </a:r>
            <a:r>
              <a:rPr lang="el-GR" sz="2800" b="1" dirty="0" smtClean="0">
                <a:solidFill>
                  <a:srgbClr val="FFFFFF"/>
                </a:solidFill>
                <a:latin typeface="Calibri" pitchFamily="34" charset="0"/>
              </a:rPr>
              <a:t>-</a:t>
            </a:r>
            <a:r>
              <a:rPr lang="el-GR" sz="2800" b="1" dirty="0" err="1" smtClean="0">
                <a:solidFill>
                  <a:srgbClr val="FFFFFF"/>
                </a:solidFill>
                <a:latin typeface="Calibri" pitchFamily="34" charset="0"/>
              </a:rPr>
              <a:t>ινοσιτίδια</a:t>
            </a:r>
            <a:endParaRPr lang="el-GR" sz="2800" b="1" dirty="0" smtClean="0">
              <a:solidFill>
                <a:srgbClr val="FFFFFF"/>
              </a:solidFill>
              <a:latin typeface="Calibri" pitchFamily="34" charset="0"/>
            </a:endParaRP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7" name="TextBox 6"/>
          <p:cNvSpPr txBox="1"/>
          <p:nvPr/>
        </p:nvSpPr>
        <p:spPr>
          <a:xfrm>
            <a:off x="102940" y="3515524"/>
            <a:ext cx="10009112" cy="1569660"/>
          </a:xfrm>
          <a:prstGeom prst="rect">
            <a:avLst/>
          </a:prstGeom>
          <a:noFill/>
          <a:ln>
            <a:noFill/>
          </a:ln>
        </p:spPr>
        <p:txBody>
          <a:bodyPr wrap="square" rtlCol="0">
            <a:spAutoFit/>
          </a:bodyPr>
          <a:lstStyle/>
          <a:p>
            <a:pPr algn="ctr"/>
            <a:r>
              <a:rPr lang="el-GR" sz="3200" b="1" dirty="0" smtClean="0">
                <a:solidFill>
                  <a:srgbClr val="FFFF00"/>
                </a:solidFill>
                <a:latin typeface="Calibri" pitchFamily="34" charset="0"/>
              </a:rPr>
              <a:t>3. Πηγή ενέργειας και ατόμων άνθρακα για σύνθεση υδατανθράκων ΜΟΝΟΝ στους βλαστάνοντες σπόρους (</a:t>
            </a:r>
            <a:r>
              <a:rPr lang="el-GR" sz="3200" b="1" dirty="0" err="1" smtClean="0">
                <a:solidFill>
                  <a:srgbClr val="FFFF00"/>
                </a:solidFill>
                <a:latin typeface="Calibri" pitchFamily="34" charset="0"/>
              </a:rPr>
              <a:t>γλυοξυλικός</a:t>
            </a:r>
            <a:r>
              <a:rPr lang="el-GR" sz="3200" b="1" dirty="0" smtClean="0">
                <a:solidFill>
                  <a:srgbClr val="FFFF00"/>
                </a:solidFill>
                <a:latin typeface="Calibri" pitchFamily="34" charset="0"/>
              </a:rPr>
              <a:t> κύκλος στους φυτικούς οργανισμούς).</a:t>
            </a:r>
          </a:p>
        </p:txBody>
      </p:sp>
    </p:spTree>
    <p:extLst>
      <p:ext uri="{BB962C8B-B14F-4D97-AF65-F5344CB8AC3E}">
        <p14:creationId xmlns:p14="http://schemas.microsoft.com/office/powerpoint/2010/main" val="1558519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996" y="908720"/>
            <a:ext cx="9323990" cy="4708981"/>
          </a:xfrm>
          <a:prstGeom prst="rect">
            <a:avLst/>
          </a:prstGeom>
          <a:noFill/>
        </p:spPr>
        <p:txBody>
          <a:bodyPr wrap="square" rtlCol="0">
            <a:spAutoFit/>
          </a:bodyPr>
          <a:lstStyle/>
          <a:p>
            <a:pPr algn="ctr"/>
            <a:r>
              <a:rPr lang="el-GR" sz="6000" b="1" dirty="0" smtClean="0">
                <a:solidFill>
                  <a:srgbClr val="FFFFFF"/>
                </a:solidFill>
                <a:latin typeface="Calibri" pitchFamily="34" charset="0"/>
              </a:rPr>
              <a:t>Τα λιπαρά οξέα </a:t>
            </a:r>
            <a:r>
              <a:rPr lang="el-GR" sz="6000" b="1" dirty="0">
                <a:solidFill>
                  <a:srgbClr val="FFFFFF"/>
                </a:solidFill>
                <a:latin typeface="Calibri" pitchFamily="34" charset="0"/>
              </a:rPr>
              <a:t>π</a:t>
            </a:r>
            <a:r>
              <a:rPr lang="el-GR" sz="6000" b="1" dirty="0" smtClean="0">
                <a:solidFill>
                  <a:srgbClr val="FFFFFF"/>
                </a:solidFill>
                <a:latin typeface="Calibri" pitchFamily="34" charset="0"/>
              </a:rPr>
              <a:t>ως παράγονται;</a:t>
            </a:r>
          </a:p>
          <a:p>
            <a:pPr algn="ctr"/>
            <a:r>
              <a:rPr lang="el-GR" sz="6000" b="1" dirty="0" smtClean="0">
                <a:solidFill>
                  <a:srgbClr val="FFFF00"/>
                </a:solidFill>
                <a:latin typeface="Calibri" pitchFamily="34" charset="0"/>
              </a:rPr>
              <a:t>Ο άνθρωπος συνθέτει όλα τα λιπαρά οξέα που του είναι απαραίτητα;</a:t>
            </a:r>
            <a:endParaRPr lang="el-GR" sz="6000" b="1" dirty="0">
              <a:solidFill>
                <a:srgbClr val="FFFF00"/>
              </a:solidFill>
              <a:latin typeface="Calibri" pitchFamily="34" charset="0"/>
            </a:endParaRPr>
          </a:p>
        </p:txBody>
      </p:sp>
    </p:spTree>
    <p:extLst>
      <p:ext uri="{BB962C8B-B14F-4D97-AF65-F5344CB8AC3E}">
        <p14:creationId xmlns:p14="http://schemas.microsoft.com/office/powerpoint/2010/main" val="680620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048" y="462037"/>
            <a:ext cx="9323990" cy="5909310"/>
          </a:xfrm>
          <a:prstGeom prst="rect">
            <a:avLst/>
          </a:prstGeom>
          <a:noFill/>
        </p:spPr>
        <p:txBody>
          <a:bodyPr wrap="square" rtlCol="0">
            <a:spAutoFit/>
          </a:bodyPr>
          <a:lstStyle/>
          <a:p>
            <a:pPr algn="ctr"/>
            <a:r>
              <a:rPr lang="el-GR" sz="5400" dirty="0" smtClean="0">
                <a:solidFill>
                  <a:srgbClr val="FFFFFF"/>
                </a:solidFill>
                <a:latin typeface="Calibri" pitchFamily="34" charset="0"/>
              </a:rPr>
              <a:t>Οι ανώτεροι ζωικοί οργανισμοί ή συνθέτουν οι ίδιοι τα λιπαρά οξέα (εκτός από το</a:t>
            </a:r>
          </a:p>
          <a:p>
            <a:pPr algn="ctr"/>
            <a:r>
              <a:rPr lang="el-GR" sz="5400" dirty="0" smtClean="0">
                <a:solidFill>
                  <a:srgbClr val="FFFFFF"/>
                </a:solidFill>
                <a:latin typeface="Calibri" pitchFamily="34" charset="0"/>
              </a:rPr>
              <a:t> </a:t>
            </a:r>
            <a:r>
              <a:rPr lang="el-GR" sz="5400" b="1" dirty="0" smtClean="0">
                <a:solidFill>
                  <a:srgbClr val="FFFF00"/>
                </a:solidFill>
                <a:latin typeface="Calibri" pitchFamily="34" charset="0"/>
              </a:rPr>
              <a:t>α-</a:t>
            </a:r>
            <a:r>
              <a:rPr lang="el-GR" sz="5400" b="1" dirty="0" err="1" smtClean="0">
                <a:solidFill>
                  <a:srgbClr val="FFFF00"/>
                </a:solidFill>
                <a:latin typeface="Calibri" pitchFamily="34" charset="0"/>
              </a:rPr>
              <a:t>λινολενικό</a:t>
            </a:r>
            <a:r>
              <a:rPr lang="el-GR" sz="5400" b="1" dirty="0" smtClean="0">
                <a:solidFill>
                  <a:srgbClr val="FFFF00"/>
                </a:solidFill>
                <a:latin typeface="Calibri" pitchFamily="34" charset="0"/>
              </a:rPr>
              <a:t> και το </a:t>
            </a:r>
            <a:r>
              <a:rPr lang="el-GR" sz="5400" b="1" dirty="0" err="1" smtClean="0">
                <a:solidFill>
                  <a:srgbClr val="FFFF00"/>
                </a:solidFill>
                <a:latin typeface="Calibri" pitchFamily="34" charset="0"/>
              </a:rPr>
              <a:t>λινελαϊκό</a:t>
            </a:r>
            <a:r>
              <a:rPr lang="el-GR" sz="5400" dirty="0" smtClean="0">
                <a:solidFill>
                  <a:srgbClr val="FFFFFF"/>
                </a:solidFill>
                <a:latin typeface="Calibri" pitchFamily="34" charset="0"/>
              </a:rPr>
              <a:t>) ή καλύπτουν τις ανάγκες τους με τα λιπαρά οξέα που περιέχονται στις τροφές …</a:t>
            </a:r>
          </a:p>
        </p:txBody>
      </p:sp>
      <p:sp>
        <p:nvSpPr>
          <p:cNvPr id="3" name="Oval 2"/>
          <p:cNvSpPr/>
          <p:nvPr/>
        </p:nvSpPr>
        <p:spPr bwMode="auto">
          <a:xfrm>
            <a:off x="0" y="6353944"/>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7162" y="28992"/>
            <a:ext cx="9847311" cy="2123658"/>
          </a:xfrm>
          <a:prstGeom prst="rect">
            <a:avLst/>
          </a:prstGeom>
          <a:solidFill>
            <a:schemeClr val="tx2"/>
          </a:solidFill>
          <a:ln w="9525">
            <a:noFill/>
            <a:miter lim="800000"/>
            <a:headEnd/>
            <a:tailEnd/>
          </a:ln>
        </p:spPr>
        <p:txBody>
          <a:bodyPr wrap="square">
            <a:spAutoFit/>
          </a:bodyPr>
          <a:lstStyle/>
          <a:p>
            <a:pPr algn="ctr"/>
            <a:r>
              <a:rPr lang="el-GR" sz="4400" b="1" dirty="0">
                <a:solidFill>
                  <a:srgbClr val="FFFF66"/>
                </a:solidFill>
                <a:latin typeface="Calibri" pitchFamily="34" charset="0"/>
              </a:rPr>
              <a:t>Τι χρειάζεται </a:t>
            </a:r>
            <a:r>
              <a:rPr lang="el-GR" sz="4400" b="1" dirty="0" smtClean="0">
                <a:solidFill>
                  <a:srgbClr val="FFFF66"/>
                </a:solidFill>
                <a:latin typeface="Calibri" pitchFamily="34" charset="0"/>
              </a:rPr>
              <a:t>ένας οργανισμός για </a:t>
            </a:r>
            <a:r>
              <a:rPr lang="el-GR" sz="4400" b="1" dirty="0">
                <a:solidFill>
                  <a:srgbClr val="FFFF66"/>
                </a:solidFill>
                <a:latin typeface="Calibri" pitchFamily="34" charset="0"/>
              </a:rPr>
              <a:t>να </a:t>
            </a:r>
            <a:r>
              <a:rPr lang="el-GR" sz="4400" b="1" dirty="0" smtClean="0">
                <a:solidFill>
                  <a:srgbClr val="FFFF66"/>
                </a:solidFill>
                <a:latin typeface="Calibri" pitchFamily="34" charset="0"/>
              </a:rPr>
              <a:t>συνθέσει </a:t>
            </a:r>
            <a:r>
              <a:rPr lang="el-GR" sz="4400" b="1" dirty="0">
                <a:solidFill>
                  <a:srgbClr val="FFFF66"/>
                </a:solidFill>
                <a:latin typeface="Calibri" pitchFamily="34" charset="0"/>
              </a:rPr>
              <a:t>ένα </a:t>
            </a:r>
          </a:p>
          <a:p>
            <a:pPr algn="ctr"/>
            <a:r>
              <a:rPr lang="el-GR" sz="4400" b="1" dirty="0">
                <a:solidFill>
                  <a:srgbClr val="FFFF66"/>
                </a:solidFill>
                <a:latin typeface="Calibri" pitchFamily="34" charset="0"/>
              </a:rPr>
              <a:t>λιπαρό οξύ;</a:t>
            </a:r>
            <a:endParaRPr lang="en-GB" sz="4400" b="1" dirty="0">
              <a:solidFill>
                <a:srgbClr val="FFFF66"/>
              </a:solidFill>
              <a:latin typeface="Calibri" pitchFamily="34" charset="0"/>
            </a:endParaRPr>
          </a:p>
        </p:txBody>
      </p:sp>
      <p:sp>
        <p:nvSpPr>
          <p:cNvPr id="43011" name="Text Box 3"/>
          <p:cNvSpPr txBox="1">
            <a:spLocks noChangeArrowheads="1"/>
          </p:cNvSpPr>
          <p:nvPr/>
        </p:nvSpPr>
        <p:spPr bwMode="auto">
          <a:xfrm>
            <a:off x="159522" y="2286000"/>
            <a:ext cx="9847311" cy="4154984"/>
          </a:xfrm>
          <a:prstGeom prst="rect">
            <a:avLst/>
          </a:prstGeom>
          <a:solidFill>
            <a:schemeClr val="bg1"/>
          </a:solidFill>
          <a:ln w="9525">
            <a:noFill/>
            <a:miter lim="800000"/>
            <a:headEnd/>
            <a:tailEnd/>
          </a:ln>
        </p:spPr>
        <p:txBody>
          <a:bodyPr wrap="none">
            <a:spAutoFit/>
          </a:bodyPr>
          <a:lstStyle/>
          <a:p>
            <a:pPr marL="457200" indent="-457200" algn="ctr">
              <a:buFontTx/>
              <a:buAutoNum type="arabicPeriod"/>
            </a:pPr>
            <a:r>
              <a:rPr lang="el-GR" sz="4400" b="1" dirty="0">
                <a:solidFill>
                  <a:srgbClr val="000000"/>
                </a:solidFill>
                <a:latin typeface="Calibri" pitchFamily="34" charset="0"/>
              </a:rPr>
              <a:t> Άτομα άνθρακα </a:t>
            </a:r>
            <a:r>
              <a:rPr lang="el-GR" sz="4400" b="1" dirty="0" smtClean="0">
                <a:solidFill>
                  <a:srgbClr val="000000"/>
                </a:solidFill>
                <a:latin typeface="Calibri" pitchFamily="34" charset="0"/>
              </a:rPr>
              <a:t>(πηγή: </a:t>
            </a:r>
            <a:r>
              <a:rPr lang="el-GR" sz="4400" b="1" dirty="0" err="1" smtClean="0">
                <a:solidFill>
                  <a:srgbClr val="000066"/>
                </a:solidFill>
                <a:latin typeface="Calibri" pitchFamily="34" charset="0"/>
              </a:rPr>
              <a:t>ακετύλια</a:t>
            </a:r>
            <a:r>
              <a:rPr lang="el-GR" sz="4400" b="1" dirty="0">
                <a:solidFill>
                  <a:srgbClr val="000000"/>
                </a:solidFill>
                <a:latin typeface="Calibri" pitchFamily="34" charset="0"/>
              </a:rPr>
              <a:t>)</a:t>
            </a:r>
          </a:p>
          <a:p>
            <a:pPr marL="457200" indent="-457200" algn="ctr">
              <a:buFontTx/>
              <a:buAutoNum type="arabicPeriod"/>
            </a:pPr>
            <a:r>
              <a:rPr lang="el-GR" sz="4400" b="1" dirty="0">
                <a:solidFill>
                  <a:srgbClr val="000000"/>
                </a:solidFill>
                <a:latin typeface="Calibri" pitchFamily="34" charset="0"/>
              </a:rPr>
              <a:t> Αναγωγική δύναμη </a:t>
            </a:r>
            <a:r>
              <a:rPr lang="el-GR" sz="4400" b="1" dirty="0" smtClean="0">
                <a:solidFill>
                  <a:srgbClr val="000000"/>
                </a:solidFill>
                <a:latin typeface="Calibri" pitchFamily="34" charset="0"/>
              </a:rPr>
              <a:t>(πηγή: </a:t>
            </a:r>
            <a:r>
              <a:rPr lang="en-US" sz="4400" b="1" dirty="0" smtClean="0">
                <a:solidFill>
                  <a:srgbClr val="000066"/>
                </a:solidFill>
                <a:latin typeface="Calibri" pitchFamily="34" charset="0"/>
              </a:rPr>
              <a:t>NADPH+H</a:t>
            </a:r>
            <a:r>
              <a:rPr lang="en-US" sz="4400" b="1" baseline="30000" dirty="0">
                <a:solidFill>
                  <a:srgbClr val="000066"/>
                </a:solidFill>
                <a:latin typeface="Calibri" pitchFamily="34" charset="0"/>
              </a:rPr>
              <a:t>+</a:t>
            </a:r>
            <a:r>
              <a:rPr lang="en-US" sz="4400" b="1" dirty="0">
                <a:solidFill>
                  <a:srgbClr val="000000"/>
                </a:solidFill>
                <a:latin typeface="Calibri" pitchFamily="34" charset="0"/>
              </a:rPr>
              <a:t>)</a:t>
            </a:r>
          </a:p>
          <a:p>
            <a:pPr marL="457200" indent="-457200" algn="ctr">
              <a:buFontTx/>
              <a:buAutoNum type="arabicPeriod"/>
            </a:pPr>
            <a:r>
              <a:rPr lang="el-GR" sz="4400" b="1" dirty="0">
                <a:solidFill>
                  <a:srgbClr val="000000"/>
                </a:solidFill>
                <a:latin typeface="Calibri" pitchFamily="34" charset="0"/>
              </a:rPr>
              <a:t> </a:t>
            </a:r>
            <a:r>
              <a:rPr lang="el-GR" sz="4400" b="1" dirty="0" smtClean="0">
                <a:solidFill>
                  <a:srgbClr val="000000"/>
                </a:solidFill>
                <a:latin typeface="Calibri" pitchFamily="34" charset="0"/>
              </a:rPr>
              <a:t>Ενέργεια </a:t>
            </a:r>
            <a:r>
              <a:rPr lang="el-GR" sz="4400" b="1" dirty="0">
                <a:solidFill>
                  <a:srgbClr val="000000"/>
                </a:solidFill>
                <a:latin typeface="Calibri" pitchFamily="34" charset="0"/>
              </a:rPr>
              <a:t>με </a:t>
            </a:r>
            <a:r>
              <a:rPr lang="el-GR" sz="4400" b="1" dirty="0" smtClean="0">
                <a:solidFill>
                  <a:srgbClr val="000000"/>
                </a:solidFill>
                <a:latin typeface="Calibri" pitchFamily="34" charset="0"/>
              </a:rPr>
              <a:t>τη μορφή </a:t>
            </a:r>
            <a:r>
              <a:rPr lang="el-GR" sz="4400" b="1" dirty="0">
                <a:solidFill>
                  <a:srgbClr val="000000"/>
                </a:solidFill>
                <a:latin typeface="Calibri" pitchFamily="34" charset="0"/>
              </a:rPr>
              <a:t>της </a:t>
            </a:r>
            <a:r>
              <a:rPr lang="el-GR" sz="4400" b="1" dirty="0">
                <a:solidFill>
                  <a:srgbClr val="000066"/>
                </a:solidFill>
                <a:latin typeface="Calibri" pitchFamily="34" charset="0"/>
              </a:rPr>
              <a:t>ΑΤΡ</a:t>
            </a:r>
          </a:p>
          <a:p>
            <a:pPr marL="457200" indent="-457200" algn="ctr"/>
            <a:endParaRPr lang="el-GR" sz="4400" b="1" dirty="0">
              <a:solidFill>
                <a:srgbClr val="000000"/>
              </a:solidFill>
              <a:latin typeface="Calibri" pitchFamily="34" charset="0"/>
            </a:endParaRPr>
          </a:p>
          <a:p>
            <a:pPr marL="457200" indent="-457200" algn="ctr"/>
            <a:r>
              <a:rPr lang="el-GR" sz="4400" b="1" dirty="0">
                <a:solidFill>
                  <a:srgbClr val="000000"/>
                </a:solidFill>
                <a:latin typeface="Calibri" pitchFamily="34" charset="0"/>
              </a:rPr>
              <a:t>ΟΛΑ ΜΠΟΡΟΥΝ ΝΑ ΠΡΟΕΛΘΟΥΝ</a:t>
            </a:r>
          </a:p>
          <a:p>
            <a:pPr marL="457200" indent="-457200" algn="ctr"/>
            <a:r>
              <a:rPr lang="el-GR" sz="4400" b="1" dirty="0">
                <a:solidFill>
                  <a:srgbClr val="000000"/>
                </a:solidFill>
                <a:latin typeface="Calibri" pitchFamily="34" charset="0"/>
              </a:rPr>
              <a:t>ΑΠΟ ΤΗ ΔΙΑΣΠΑΣΗ ΤΩΝ ΣΑΚΧΑΡΩΝ</a:t>
            </a:r>
            <a:endParaRPr lang="en-GB" sz="4400" b="1" dirty="0">
              <a:solidFill>
                <a:srgbClr val="000000"/>
              </a:solidFill>
              <a:latin typeface="Calibri" pitchFamily="34" charset="0"/>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p:cNvSpPr>
            <a:spLocks noGrp="1"/>
          </p:cNvSpPr>
          <p:nvPr>
            <p:ph type="ctrTitle"/>
          </p:nvPr>
        </p:nvSpPr>
        <p:spPr>
          <a:xfrm>
            <a:off x="1257300" y="1844675"/>
            <a:ext cx="7772400" cy="2089150"/>
          </a:xfrm>
        </p:spPr>
        <p:txBody>
          <a:bodyPr anchor="t">
            <a:normAutofit fontScale="90000"/>
          </a:bodyPr>
          <a:lstStyle/>
          <a:p>
            <a:r>
              <a:rPr lang="el-GR" altLang="el-GR" b="1" dirty="0" smtClean="0">
                <a:solidFill>
                  <a:schemeClr val="bg1"/>
                </a:solidFill>
                <a:latin typeface="Calibri" pitchFamily="34" charset="0"/>
              </a:rPr>
              <a:t>Λιπίδια: </a:t>
            </a:r>
            <a:br>
              <a:rPr lang="el-GR" altLang="el-GR" b="1" dirty="0" smtClean="0">
                <a:solidFill>
                  <a:schemeClr val="bg1"/>
                </a:solidFill>
                <a:latin typeface="Calibri" pitchFamily="34" charset="0"/>
              </a:rPr>
            </a:br>
            <a:r>
              <a:rPr lang="el-GR" altLang="el-GR" b="1" dirty="0" err="1" smtClean="0">
                <a:solidFill>
                  <a:schemeClr val="bg1"/>
                </a:solidFill>
                <a:latin typeface="Calibri" pitchFamily="34" charset="0"/>
              </a:rPr>
              <a:t>Ισοπρενοειδή</a:t>
            </a:r>
            <a:r>
              <a:rPr lang="el-GR" altLang="el-GR" b="1" dirty="0" smtClean="0">
                <a:solidFill>
                  <a:schemeClr val="bg1"/>
                </a:solidFill>
                <a:latin typeface="Calibri" pitchFamily="34" charset="0"/>
              </a:rPr>
              <a:t> και λιπαρά οξέα</a:t>
            </a:r>
            <a:br>
              <a:rPr lang="el-GR" altLang="el-GR" b="1" dirty="0" smtClean="0">
                <a:solidFill>
                  <a:schemeClr val="bg1"/>
                </a:solidFill>
                <a:latin typeface="Calibri" pitchFamily="34" charset="0"/>
              </a:rPr>
            </a:br>
            <a:r>
              <a:rPr lang="el-GR" dirty="0" smtClean="0">
                <a:solidFill>
                  <a:schemeClr val="bg1"/>
                </a:solidFill>
                <a:latin typeface="Calibri" panose="020F0502020204030204" pitchFamily="34" charset="0"/>
              </a:rPr>
              <a:t/>
            </a:r>
            <a:br>
              <a:rPr lang="el-GR" dirty="0" smtClean="0">
                <a:solidFill>
                  <a:schemeClr val="bg1"/>
                </a:solidFill>
                <a:latin typeface="Calibri" panose="020F0502020204030204" pitchFamily="34" charset="0"/>
              </a:rPr>
            </a:br>
            <a:endParaRPr lang="el-GR" altLang="el-GR" b="1"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6956" y="620688"/>
            <a:ext cx="9793288" cy="5262979"/>
          </a:xfrm>
          <a:prstGeom prst="rect">
            <a:avLst/>
          </a:prstGeom>
          <a:noFill/>
          <a:ln w="9525">
            <a:noFill/>
            <a:miter lim="800000"/>
            <a:headEnd/>
            <a:tailEnd/>
          </a:ln>
        </p:spPr>
        <p:txBody>
          <a:bodyPr>
            <a:spAutoFit/>
          </a:bodyPr>
          <a:lstStyle/>
          <a:p>
            <a:pPr algn="ctr"/>
            <a:r>
              <a:rPr lang="el-GR" sz="4800" b="1" dirty="0">
                <a:solidFill>
                  <a:srgbClr val="FFFF66"/>
                </a:solidFill>
                <a:latin typeface="Calibri" pitchFamily="34" charset="0"/>
              </a:rPr>
              <a:t>ΑΡΑ τα σάκχαρα στους ζωικούς οργανισμούς</a:t>
            </a:r>
          </a:p>
          <a:p>
            <a:pPr algn="ctr"/>
            <a:r>
              <a:rPr lang="el-GR" sz="4800" b="1" dirty="0">
                <a:solidFill>
                  <a:srgbClr val="FFFF66"/>
                </a:solidFill>
                <a:latin typeface="Calibri" pitchFamily="34" charset="0"/>
              </a:rPr>
              <a:t>μετατρέπονται</a:t>
            </a:r>
          </a:p>
          <a:p>
            <a:pPr algn="ctr"/>
            <a:r>
              <a:rPr lang="el-GR" sz="4800" b="1" dirty="0">
                <a:solidFill>
                  <a:srgbClr val="FFFF66"/>
                </a:solidFill>
                <a:latin typeface="Calibri" pitchFamily="34" charset="0"/>
              </a:rPr>
              <a:t>σε λίπη.</a:t>
            </a:r>
          </a:p>
          <a:p>
            <a:pPr algn="ctr"/>
            <a:r>
              <a:rPr lang="el-GR" sz="4800" b="1" dirty="0" smtClean="0">
                <a:solidFill>
                  <a:srgbClr val="FFFF66"/>
                </a:solidFill>
                <a:latin typeface="Calibri" pitchFamily="34" charset="0"/>
              </a:rPr>
              <a:t>Τα λίπη μετατρέπονται</a:t>
            </a:r>
            <a:endParaRPr lang="el-GR" sz="4800" b="1" dirty="0">
              <a:solidFill>
                <a:srgbClr val="FFFF66"/>
              </a:solidFill>
              <a:latin typeface="Calibri" pitchFamily="34" charset="0"/>
            </a:endParaRPr>
          </a:p>
          <a:p>
            <a:pPr algn="ctr"/>
            <a:r>
              <a:rPr lang="el-GR" sz="4800" b="1" dirty="0">
                <a:solidFill>
                  <a:srgbClr val="FFFF66"/>
                </a:solidFill>
                <a:latin typeface="Calibri" pitchFamily="34" charset="0"/>
              </a:rPr>
              <a:t> σε σάκχαρα</a:t>
            </a:r>
            <a:r>
              <a:rPr lang="el-GR" sz="4800" b="1" dirty="0" smtClean="0">
                <a:solidFill>
                  <a:srgbClr val="FFFF66"/>
                </a:solidFill>
                <a:latin typeface="Calibri" pitchFamily="34" charset="0"/>
              </a:rPr>
              <a:t>; ΟΧΙ</a:t>
            </a:r>
          </a:p>
          <a:p>
            <a:pPr algn="ctr"/>
            <a:r>
              <a:rPr lang="el-GR" sz="4800" b="1" dirty="0" smtClean="0">
                <a:solidFill>
                  <a:srgbClr val="FFFF66"/>
                </a:solidFill>
                <a:latin typeface="Calibri" pitchFamily="34" charset="0"/>
              </a:rPr>
              <a:t>Εξαίρεση οι </a:t>
            </a:r>
            <a:r>
              <a:rPr lang="el-GR" sz="4800" b="1" dirty="0" err="1" smtClean="0">
                <a:solidFill>
                  <a:srgbClr val="FFFF66"/>
                </a:solidFill>
                <a:latin typeface="Calibri" pitchFamily="34" charset="0"/>
              </a:rPr>
              <a:t>βλαστάνοντες</a:t>
            </a:r>
            <a:r>
              <a:rPr lang="el-GR" sz="4800" b="1" dirty="0" smtClean="0">
                <a:solidFill>
                  <a:srgbClr val="FFFF66"/>
                </a:solidFill>
                <a:latin typeface="Calibri" pitchFamily="34" charset="0"/>
              </a:rPr>
              <a:t> σπόροι</a:t>
            </a:r>
            <a:endParaRPr lang="el-GR" sz="4800" b="1" dirty="0">
              <a:solidFill>
                <a:srgbClr val="FFFF66"/>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024415" y="4440014"/>
            <a:ext cx="2343462" cy="1077218"/>
          </a:xfrm>
          <a:prstGeom prst="rect">
            <a:avLst/>
          </a:prstGeom>
          <a:noFill/>
          <a:ln w="9525">
            <a:solidFill>
              <a:schemeClr val="bg1"/>
            </a:solidFill>
            <a:miter lim="800000"/>
            <a:headEnd/>
            <a:tailEnd/>
          </a:ln>
          <a:effectLst/>
        </p:spPr>
        <p:txBody>
          <a:bodyPr wrap="none">
            <a:spAutoFit/>
          </a:bodyPr>
          <a:lstStyle/>
          <a:p>
            <a:pPr algn="ctr" eaLnBrk="1" hangingPunct="1"/>
            <a:r>
              <a:rPr lang="el-GR" sz="3200" b="1" dirty="0" smtClean="0">
                <a:solidFill>
                  <a:srgbClr val="FFFFFF"/>
                </a:solidFill>
                <a:latin typeface="Calibri" pitchFamily="34" charset="0"/>
              </a:rPr>
              <a:t>Στεατικό </a:t>
            </a:r>
            <a:r>
              <a:rPr lang="el-GR" sz="3200" b="1" dirty="0">
                <a:solidFill>
                  <a:srgbClr val="FFFFFF"/>
                </a:solidFill>
                <a:latin typeface="Calibri" pitchFamily="34" charset="0"/>
              </a:rPr>
              <a:t>οξύ</a:t>
            </a:r>
          </a:p>
          <a:p>
            <a:pPr algn="ctr" eaLnBrk="1" hangingPunct="1"/>
            <a:r>
              <a:rPr lang="el-GR" sz="3200" b="1" dirty="0" smtClean="0">
                <a:solidFill>
                  <a:srgbClr val="FFFFFF"/>
                </a:solidFill>
                <a:latin typeface="Calibri" pitchFamily="34" charset="0"/>
              </a:rPr>
              <a:t>(</a:t>
            </a:r>
            <a:r>
              <a:rPr lang="en-US" sz="3200" b="1" dirty="0" smtClean="0">
                <a:solidFill>
                  <a:srgbClr val="FFFFFF"/>
                </a:solidFill>
                <a:latin typeface="Calibri" pitchFamily="34" charset="0"/>
              </a:rPr>
              <a:t>C</a:t>
            </a:r>
            <a:r>
              <a:rPr lang="el-GR" sz="3200" b="1" dirty="0" smtClean="0">
                <a:solidFill>
                  <a:srgbClr val="FFFFFF"/>
                </a:solidFill>
                <a:latin typeface="Calibri" pitchFamily="34" charset="0"/>
              </a:rPr>
              <a:t>18:0</a:t>
            </a:r>
            <a:r>
              <a:rPr lang="el-GR" sz="3200" b="1" dirty="0">
                <a:solidFill>
                  <a:srgbClr val="FFFFFF"/>
                </a:solidFill>
                <a:latin typeface="Calibri" pitchFamily="34" charset="0"/>
              </a:rPr>
              <a:t>)</a:t>
            </a:r>
            <a:endParaRPr lang="en-GB" sz="3200" b="1" dirty="0">
              <a:solidFill>
                <a:srgbClr val="FFFFFF"/>
              </a:solidFill>
              <a:latin typeface="Calibri" pitchFamily="34" charset="0"/>
            </a:endParaRPr>
          </a:p>
        </p:txBody>
      </p:sp>
      <p:sp>
        <p:nvSpPr>
          <p:cNvPr id="25604" name="Text Box 4"/>
          <p:cNvSpPr txBox="1">
            <a:spLocks noChangeArrowheads="1"/>
          </p:cNvSpPr>
          <p:nvPr/>
        </p:nvSpPr>
        <p:spPr bwMode="auto">
          <a:xfrm>
            <a:off x="6931755" y="4366989"/>
            <a:ext cx="2039469" cy="1077218"/>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dirty="0" err="1">
                <a:solidFill>
                  <a:srgbClr val="000000"/>
                </a:solidFill>
                <a:latin typeface="Calibri" pitchFamily="34" charset="0"/>
              </a:rPr>
              <a:t>Ελαϊκό</a:t>
            </a:r>
            <a:r>
              <a:rPr lang="el-GR" sz="3200" b="1" dirty="0">
                <a:solidFill>
                  <a:srgbClr val="000000"/>
                </a:solidFill>
                <a:latin typeface="Calibri" pitchFamily="34" charset="0"/>
              </a:rPr>
              <a:t> οξύ</a:t>
            </a:r>
          </a:p>
          <a:p>
            <a:pPr algn="ctr" eaLnBrk="1" hangingPunct="1"/>
            <a:r>
              <a:rPr lang="el-GR" sz="3200" b="1" dirty="0" smtClean="0">
                <a:solidFill>
                  <a:srgbClr val="000000"/>
                </a:solidFill>
                <a:latin typeface="Calibri" pitchFamily="34" charset="0"/>
              </a:rPr>
              <a:t>(</a:t>
            </a:r>
            <a:r>
              <a:rPr lang="en-US" sz="3200" b="1" dirty="0" smtClean="0">
                <a:solidFill>
                  <a:srgbClr val="000000"/>
                </a:solidFill>
                <a:latin typeface="Calibri" pitchFamily="34" charset="0"/>
              </a:rPr>
              <a:t>C</a:t>
            </a:r>
            <a:r>
              <a:rPr lang="el-GR" sz="3200" b="1" dirty="0" smtClean="0">
                <a:solidFill>
                  <a:srgbClr val="000000"/>
                </a:solidFill>
                <a:latin typeface="Calibri" pitchFamily="34" charset="0"/>
              </a:rPr>
              <a:t>18:1Δ</a:t>
            </a:r>
            <a:r>
              <a:rPr lang="el-GR" sz="3200" b="1" baseline="30000" dirty="0" smtClean="0">
                <a:solidFill>
                  <a:srgbClr val="000000"/>
                </a:solidFill>
                <a:latin typeface="Calibri" pitchFamily="34" charset="0"/>
              </a:rPr>
              <a:t>9</a:t>
            </a:r>
            <a:r>
              <a:rPr lang="el-GR" sz="3200" b="1" dirty="0">
                <a:solidFill>
                  <a:srgbClr val="000000"/>
                </a:solidFill>
                <a:latin typeface="Calibri" pitchFamily="34" charset="0"/>
              </a:rPr>
              <a:t>)</a:t>
            </a:r>
            <a:endParaRPr lang="en-GB" sz="3200" b="1" dirty="0">
              <a:solidFill>
                <a:srgbClr val="000000"/>
              </a:solidFill>
              <a:latin typeface="Calibri" pitchFamily="34" charset="0"/>
            </a:endParaRPr>
          </a:p>
        </p:txBody>
      </p:sp>
      <p:sp>
        <p:nvSpPr>
          <p:cNvPr id="25609" name="Line 9"/>
          <p:cNvSpPr>
            <a:spLocks noChangeShapeType="1"/>
          </p:cNvSpPr>
          <p:nvPr/>
        </p:nvSpPr>
        <p:spPr bwMode="auto">
          <a:xfrm>
            <a:off x="3558878" y="4943252"/>
            <a:ext cx="3024187" cy="0"/>
          </a:xfrm>
          <a:prstGeom prst="line">
            <a:avLst/>
          </a:prstGeom>
          <a:noFill/>
          <a:ln w="76200">
            <a:solidFill>
              <a:schemeClr val="bg1"/>
            </a:solidFill>
            <a:round/>
            <a:headEnd/>
            <a:tailEnd type="triangle" w="med" len="med"/>
          </a:ln>
          <a:effectLst/>
        </p:spPr>
        <p:txBody>
          <a:bodyPr/>
          <a:lstStyle/>
          <a:p>
            <a:pPr eaLnBrk="1" hangingPunct="1"/>
            <a:endParaRPr lang="el-GR" sz="1800" dirty="0">
              <a:solidFill>
                <a:srgbClr val="000000"/>
              </a:solidFill>
              <a:latin typeface="Calibri" pitchFamily="34" charset="0"/>
            </a:endParaRPr>
          </a:p>
        </p:txBody>
      </p:sp>
      <p:sp>
        <p:nvSpPr>
          <p:cNvPr id="25618" name="Text Box 18"/>
          <p:cNvSpPr txBox="1">
            <a:spLocks noChangeArrowheads="1"/>
          </p:cNvSpPr>
          <p:nvPr/>
        </p:nvSpPr>
        <p:spPr bwMode="auto">
          <a:xfrm>
            <a:off x="3703340" y="4366989"/>
            <a:ext cx="2235548" cy="523220"/>
          </a:xfrm>
          <a:prstGeom prst="rect">
            <a:avLst/>
          </a:prstGeom>
          <a:noFill/>
          <a:ln w="9525">
            <a:noFill/>
            <a:miter lim="800000"/>
            <a:headEnd/>
            <a:tailEnd/>
          </a:ln>
          <a:effectLst/>
        </p:spPr>
        <p:txBody>
          <a:bodyPr wrap="none">
            <a:spAutoFit/>
          </a:bodyPr>
          <a:lstStyle/>
          <a:p>
            <a:pPr eaLnBrk="1" hangingPunct="1"/>
            <a:r>
              <a:rPr lang="el-GR" sz="2800" b="1" dirty="0">
                <a:solidFill>
                  <a:srgbClr val="FFFFFF"/>
                </a:solidFill>
                <a:latin typeface="Calibri" pitchFamily="34" charset="0"/>
              </a:rPr>
              <a:t>αποκορεσμός</a:t>
            </a:r>
            <a:endParaRPr lang="en-GB" sz="2800" b="1" dirty="0">
              <a:solidFill>
                <a:srgbClr val="FFFFFF"/>
              </a:solidFill>
              <a:latin typeface="Calibri" pitchFamily="34" charset="0"/>
            </a:endParaRPr>
          </a:p>
        </p:txBody>
      </p:sp>
      <p:sp>
        <p:nvSpPr>
          <p:cNvPr id="19" name="TextBox 18"/>
          <p:cNvSpPr txBox="1"/>
          <p:nvPr/>
        </p:nvSpPr>
        <p:spPr>
          <a:xfrm>
            <a:off x="4573285" y="5035309"/>
            <a:ext cx="466794" cy="461665"/>
          </a:xfrm>
          <a:prstGeom prst="rect">
            <a:avLst/>
          </a:prstGeom>
          <a:noFill/>
        </p:spPr>
        <p:txBody>
          <a:bodyPr wrap="none" rtlCol="0">
            <a:spAutoFit/>
          </a:bodyPr>
          <a:lstStyle/>
          <a:p>
            <a:pPr eaLnBrk="1" hangingPunct="1"/>
            <a:r>
              <a:rPr lang="el-GR" b="1" dirty="0" smtClean="0">
                <a:solidFill>
                  <a:srgbClr val="FFFFFF"/>
                </a:solidFill>
                <a:latin typeface="Calibri" pitchFamily="34" charset="0"/>
              </a:rPr>
              <a:t>Δ</a:t>
            </a:r>
            <a:r>
              <a:rPr lang="el-GR" b="1" baseline="30000" dirty="0" smtClean="0">
                <a:solidFill>
                  <a:srgbClr val="FFFFFF"/>
                </a:solidFill>
                <a:latin typeface="Calibri" pitchFamily="34" charset="0"/>
              </a:rPr>
              <a:t>9</a:t>
            </a:r>
            <a:endParaRPr lang="en-US" b="1" dirty="0">
              <a:solidFill>
                <a:srgbClr val="FFFFFF"/>
              </a:solidFill>
              <a:latin typeface="Calibri" pitchFamily="34" charset="0"/>
            </a:endParaRPr>
          </a:p>
        </p:txBody>
      </p:sp>
      <p:sp>
        <p:nvSpPr>
          <p:cNvPr id="27" name="Text Box 3"/>
          <p:cNvSpPr txBox="1">
            <a:spLocks noChangeArrowheads="1"/>
          </p:cNvSpPr>
          <p:nvPr/>
        </p:nvSpPr>
        <p:spPr bwMode="auto">
          <a:xfrm>
            <a:off x="31203" y="44624"/>
            <a:ext cx="5112297" cy="584775"/>
          </a:xfrm>
          <a:prstGeom prst="rect">
            <a:avLst/>
          </a:prstGeom>
          <a:noFill/>
          <a:ln w="9525">
            <a:solidFill>
              <a:schemeClr val="bg1"/>
            </a:solidFill>
            <a:miter lim="800000"/>
            <a:headEnd/>
            <a:tailEnd/>
          </a:ln>
          <a:effectLst/>
        </p:spPr>
        <p:txBody>
          <a:bodyPr wrap="none">
            <a:spAutoFit/>
          </a:bodyPr>
          <a:lstStyle/>
          <a:p>
            <a:pPr algn="ctr" eaLnBrk="1" hangingPunct="1"/>
            <a:r>
              <a:rPr lang="el-GR" sz="3200" b="1" dirty="0" smtClean="0">
                <a:solidFill>
                  <a:srgbClr val="FFFFFF"/>
                </a:solidFill>
                <a:latin typeface="Calibri" pitchFamily="34" charset="0"/>
              </a:rPr>
              <a:t>Ακετύλια + ΑΤΡ +  </a:t>
            </a:r>
            <a:r>
              <a:rPr lang="en-US" sz="3200" b="1" dirty="0" smtClean="0">
                <a:solidFill>
                  <a:srgbClr val="FFFFFF"/>
                </a:solidFill>
                <a:latin typeface="Calibri" pitchFamily="34" charset="0"/>
              </a:rPr>
              <a:t>NADPH+H</a:t>
            </a:r>
            <a:r>
              <a:rPr lang="en-US" sz="3200" b="1" baseline="30000" dirty="0" smtClean="0">
                <a:solidFill>
                  <a:srgbClr val="FFFFFF"/>
                </a:solidFill>
                <a:latin typeface="Calibri" pitchFamily="34" charset="0"/>
              </a:rPr>
              <a:t>+</a:t>
            </a:r>
            <a:endParaRPr lang="en-GB" sz="3200" b="1" dirty="0">
              <a:solidFill>
                <a:srgbClr val="FFFFFF"/>
              </a:solidFill>
              <a:latin typeface="Calibri" pitchFamily="34" charset="0"/>
            </a:endParaRPr>
          </a:p>
        </p:txBody>
      </p:sp>
      <p:sp>
        <p:nvSpPr>
          <p:cNvPr id="28" name="Down Arrow 27"/>
          <p:cNvSpPr/>
          <p:nvPr/>
        </p:nvSpPr>
        <p:spPr>
          <a:xfrm>
            <a:off x="1759124" y="629399"/>
            <a:ext cx="648072" cy="1431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alibri" pitchFamily="34" charset="0"/>
            </a:endParaRPr>
          </a:p>
        </p:txBody>
      </p:sp>
      <p:sp>
        <p:nvSpPr>
          <p:cNvPr id="29" name="TextBox 28"/>
          <p:cNvSpPr txBox="1"/>
          <p:nvPr/>
        </p:nvSpPr>
        <p:spPr>
          <a:xfrm>
            <a:off x="2231593" y="868069"/>
            <a:ext cx="6127960" cy="954107"/>
          </a:xfrm>
          <a:prstGeom prst="rect">
            <a:avLst/>
          </a:prstGeom>
          <a:noFill/>
        </p:spPr>
        <p:txBody>
          <a:bodyPr wrap="none" rtlCol="0">
            <a:spAutoFit/>
          </a:bodyPr>
          <a:lstStyle/>
          <a:p>
            <a:r>
              <a:rPr lang="el-GR" sz="2800" b="1" dirty="0" smtClean="0">
                <a:solidFill>
                  <a:schemeClr val="bg1"/>
                </a:solidFill>
                <a:latin typeface="Calibri" pitchFamily="34" charset="0"/>
              </a:rPr>
              <a:t>Ένζυμα: </a:t>
            </a:r>
            <a:r>
              <a:rPr lang="el-GR" sz="2800" b="1" dirty="0" err="1" smtClean="0">
                <a:solidFill>
                  <a:schemeClr val="bg1"/>
                </a:solidFill>
                <a:latin typeface="Calibri" pitchFamily="34" charset="0"/>
              </a:rPr>
              <a:t>καρβοξυλάση</a:t>
            </a:r>
            <a:r>
              <a:rPr lang="el-GR" sz="2800" b="1" dirty="0" smtClean="0">
                <a:solidFill>
                  <a:schemeClr val="bg1"/>
                </a:solidFill>
                <a:latin typeface="Calibri" pitchFamily="34" charset="0"/>
              </a:rPr>
              <a:t> του </a:t>
            </a:r>
            <a:r>
              <a:rPr lang="el-GR" sz="2800" b="1" dirty="0" err="1" smtClean="0">
                <a:solidFill>
                  <a:schemeClr val="bg1"/>
                </a:solidFill>
                <a:latin typeface="Calibri" pitchFamily="34" charset="0"/>
              </a:rPr>
              <a:t>ακετυλο</a:t>
            </a:r>
            <a:r>
              <a:rPr lang="el-GR" sz="2800" b="1" dirty="0" smtClean="0">
                <a:solidFill>
                  <a:schemeClr val="bg1"/>
                </a:solidFill>
                <a:latin typeface="Calibri" pitchFamily="34" charset="0"/>
              </a:rPr>
              <a:t>-</a:t>
            </a:r>
            <a:r>
              <a:rPr lang="en-US" sz="2800" b="1" dirty="0" smtClean="0">
                <a:solidFill>
                  <a:schemeClr val="bg1"/>
                </a:solidFill>
                <a:latin typeface="Calibri" pitchFamily="34" charset="0"/>
              </a:rPr>
              <a:t>CoA</a:t>
            </a:r>
            <a:endParaRPr lang="el-GR" sz="2800" b="1" dirty="0" smtClean="0">
              <a:solidFill>
                <a:schemeClr val="bg1"/>
              </a:solidFill>
              <a:latin typeface="Calibri" pitchFamily="34" charset="0"/>
            </a:endParaRPr>
          </a:p>
          <a:p>
            <a:r>
              <a:rPr lang="el-GR" sz="2800" b="1" dirty="0" smtClean="0">
                <a:solidFill>
                  <a:schemeClr val="bg1"/>
                </a:solidFill>
                <a:latin typeface="Calibri" pitchFamily="34" charset="0"/>
              </a:rPr>
              <a:t>και η </a:t>
            </a:r>
            <a:r>
              <a:rPr lang="el-GR" sz="2800" b="1" dirty="0" err="1" smtClean="0">
                <a:solidFill>
                  <a:schemeClr val="bg1"/>
                </a:solidFill>
                <a:latin typeface="Calibri" pitchFamily="34" charset="0"/>
              </a:rPr>
              <a:t>συνθάση</a:t>
            </a:r>
            <a:r>
              <a:rPr lang="el-GR" sz="2800" b="1" dirty="0" smtClean="0">
                <a:solidFill>
                  <a:schemeClr val="bg1"/>
                </a:solidFill>
                <a:latin typeface="Calibri" pitchFamily="34" charset="0"/>
              </a:rPr>
              <a:t> λιπαρών οξέων</a:t>
            </a:r>
            <a:endParaRPr lang="el-GR" sz="2800" b="1" dirty="0">
              <a:solidFill>
                <a:schemeClr val="bg1"/>
              </a:solidFill>
              <a:latin typeface="Calibri" pitchFamily="34" charset="0"/>
            </a:endParaRPr>
          </a:p>
        </p:txBody>
      </p:sp>
      <p:cxnSp>
        <p:nvCxnSpPr>
          <p:cNvPr id="31" name="Straight Arrow Connector 30"/>
          <p:cNvCxnSpPr/>
          <p:nvPr/>
        </p:nvCxnSpPr>
        <p:spPr>
          <a:xfrm flipV="1">
            <a:off x="3847356" y="5445224"/>
            <a:ext cx="720080" cy="630069"/>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2" name="Text Box 18"/>
          <p:cNvSpPr txBox="1">
            <a:spLocks noChangeArrowheads="1"/>
          </p:cNvSpPr>
          <p:nvPr/>
        </p:nvSpPr>
        <p:spPr bwMode="auto">
          <a:xfrm>
            <a:off x="2047156" y="5903893"/>
            <a:ext cx="4320480" cy="954107"/>
          </a:xfrm>
          <a:prstGeom prst="rect">
            <a:avLst/>
          </a:prstGeom>
          <a:noFill/>
          <a:ln w="9525">
            <a:noFill/>
            <a:miter lim="800000"/>
            <a:headEnd/>
            <a:tailEnd/>
          </a:ln>
          <a:effectLst/>
        </p:spPr>
        <p:txBody>
          <a:bodyPr wrap="square">
            <a:spAutoFit/>
          </a:bodyPr>
          <a:lstStyle/>
          <a:p>
            <a:pPr algn="ctr" eaLnBrk="1" hangingPunct="1"/>
            <a:r>
              <a:rPr lang="el-GR" sz="2800" b="1" dirty="0" smtClean="0">
                <a:solidFill>
                  <a:srgbClr val="FFFFFF"/>
                </a:solidFill>
                <a:latin typeface="Calibri" pitchFamily="34" charset="0"/>
              </a:rPr>
              <a:t>Ένζυμο αποκορεσμού στο 9</a:t>
            </a:r>
            <a:r>
              <a:rPr lang="el-GR" sz="2800" b="1" baseline="30000" dirty="0" smtClean="0">
                <a:solidFill>
                  <a:srgbClr val="FFFFFF"/>
                </a:solidFill>
                <a:latin typeface="Calibri" pitchFamily="34" charset="0"/>
              </a:rPr>
              <a:t>ο</a:t>
            </a:r>
            <a:r>
              <a:rPr lang="el-GR" sz="2800" b="1" dirty="0" smtClean="0">
                <a:solidFill>
                  <a:srgbClr val="FFFFFF"/>
                </a:solidFill>
                <a:latin typeface="Calibri" pitchFamily="34" charset="0"/>
              </a:rPr>
              <a:t> άτομο άνθρακα</a:t>
            </a:r>
            <a:endParaRPr lang="en-GB" sz="2800" b="1" dirty="0">
              <a:solidFill>
                <a:srgbClr val="FFFFFF"/>
              </a:solidFill>
              <a:latin typeface="Calibri" pitchFamily="34" charset="0"/>
            </a:endParaRPr>
          </a:p>
        </p:txBody>
      </p:sp>
      <p:sp>
        <p:nvSpPr>
          <p:cNvPr id="33" name="Text Box 3"/>
          <p:cNvSpPr txBox="1">
            <a:spLocks noChangeArrowheads="1"/>
          </p:cNvSpPr>
          <p:nvPr/>
        </p:nvSpPr>
        <p:spPr bwMode="auto">
          <a:xfrm>
            <a:off x="834406" y="2132856"/>
            <a:ext cx="2608727" cy="1077218"/>
          </a:xfrm>
          <a:prstGeom prst="rect">
            <a:avLst/>
          </a:prstGeom>
          <a:noFill/>
          <a:ln w="9525">
            <a:solidFill>
              <a:schemeClr val="bg1"/>
            </a:solidFill>
            <a:miter lim="800000"/>
            <a:headEnd/>
            <a:tailEnd/>
          </a:ln>
          <a:effectLst/>
        </p:spPr>
        <p:txBody>
          <a:bodyPr wrap="none">
            <a:spAutoFit/>
          </a:bodyPr>
          <a:lstStyle/>
          <a:p>
            <a:pPr algn="ctr" eaLnBrk="1" hangingPunct="1"/>
            <a:r>
              <a:rPr lang="el-GR" sz="3200" b="1" dirty="0" smtClean="0">
                <a:solidFill>
                  <a:srgbClr val="FFFFFF"/>
                </a:solidFill>
                <a:latin typeface="Calibri" pitchFamily="34" charset="0"/>
              </a:rPr>
              <a:t>Παλμιτικό οξύ</a:t>
            </a:r>
            <a:endParaRPr lang="el-GR" sz="3200" b="1" dirty="0">
              <a:solidFill>
                <a:srgbClr val="FFFFFF"/>
              </a:solidFill>
              <a:latin typeface="Calibri" pitchFamily="34" charset="0"/>
            </a:endParaRPr>
          </a:p>
          <a:p>
            <a:pPr algn="ctr" eaLnBrk="1" hangingPunct="1"/>
            <a:r>
              <a:rPr lang="el-GR" sz="3200" b="1" dirty="0" smtClean="0">
                <a:solidFill>
                  <a:srgbClr val="FFFFFF"/>
                </a:solidFill>
                <a:latin typeface="Calibri" pitchFamily="34" charset="0"/>
              </a:rPr>
              <a:t>(</a:t>
            </a:r>
            <a:r>
              <a:rPr lang="en-US" sz="3200" b="1" dirty="0" smtClean="0">
                <a:solidFill>
                  <a:srgbClr val="FFFFFF"/>
                </a:solidFill>
                <a:latin typeface="Calibri" pitchFamily="34" charset="0"/>
              </a:rPr>
              <a:t>C</a:t>
            </a:r>
            <a:r>
              <a:rPr lang="el-GR" sz="3200" b="1" dirty="0" smtClean="0">
                <a:solidFill>
                  <a:srgbClr val="FFFFFF"/>
                </a:solidFill>
                <a:latin typeface="Calibri" pitchFamily="34" charset="0"/>
              </a:rPr>
              <a:t>16:0</a:t>
            </a:r>
            <a:r>
              <a:rPr lang="el-GR" sz="3200" b="1" dirty="0">
                <a:solidFill>
                  <a:srgbClr val="FFFFFF"/>
                </a:solidFill>
                <a:latin typeface="Calibri" pitchFamily="34" charset="0"/>
              </a:rPr>
              <a:t>)</a:t>
            </a:r>
            <a:endParaRPr lang="en-GB" sz="3200" b="1" dirty="0">
              <a:solidFill>
                <a:srgbClr val="FFFFFF"/>
              </a:solidFill>
              <a:latin typeface="Calibri" pitchFamily="34" charset="0"/>
            </a:endParaRPr>
          </a:p>
        </p:txBody>
      </p:sp>
      <p:sp>
        <p:nvSpPr>
          <p:cNvPr id="35" name="Down Arrow 34"/>
          <p:cNvSpPr/>
          <p:nvPr/>
        </p:nvSpPr>
        <p:spPr>
          <a:xfrm>
            <a:off x="1831132" y="3356992"/>
            <a:ext cx="64807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Calibri" pitchFamily="34" charset="0"/>
            </a:endParaRPr>
          </a:p>
        </p:txBody>
      </p:sp>
      <p:sp>
        <p:nvSpPr>
          <p:cNvPr id="36" name="Text Box 18"/>
          <p:cNvSpPr txBox="1">
            <a:spLocks noChangeArrowheads="1"/>
          </p:cNvSpPr>
          <p:nvPr/>
        </p:nvSpPr>
        <p:spPr bwMode="auto">
          <a:xfrm>
            <a:off x="0" y="3429000"/>
            <a:ext cx="1981248" cy="523220"/>
          </a:xfrm>
          <a:prstGeom prst="rect">
            <a:avLst/>
          </a:prstGeom>
          <a:noFill/>
          <a:ln w="9525">
            <a:noFill/>
            <a:miter lim="800000"/>
            <a:headEnd/>
            <a:tailEnd/>
          </a:ln>
          <a:effectLst/>
        </p:spPr>
        <p:txBody>
          <a:bodyPr wrap="none">
            <a:spAutoFit/>
          </a:bodyPr>
          <a:lstStyle/>
          <a:p>
            <a:pPr eaLnBrk="1" hangingPunct="1"/>
            <a:r>
              <a:rPr lang="el-GR" sz="2800" b="1" dirty="0" smtClean="0">
                <a:solidFill>
                  <a:srgbClr val="FFFFFF"/>
                </a:solidFill>
                <a:latin typeface="Calibri" pitchFamily="34" charset="0"/>
              </a:rPr>
              <a:t>επιμήκυνση</a:t>
            </a:r>
            <a:endParaRPr lang="en-GB" sz="2800" b="1" dirty="0">
              <a:solidFill>
                <a:srgbClr val="FFFFFF"/>
              </a:solidFill>
              <a:latin typeface="Calibri" pitchFamily="34" charset="0"/>
            </a:endParaRPr>
          </a:p>
        </p:txBody>
      </p:sp>
      <p:sp>
        <p:nvSpPr>
          <p:cNvPr id="37" name="Text Box 3"/>
          <p:cNvSpPr txBox="1">
            <a:spLocks noChangeArrowheads="1"/>
          </p:cNvSpPr>
          <p:nvPr/>
        </p:nvSpPr>
        <p:spPr bwMode="auto">
          <a:xfrm>
            <a:off x="5147198" y="1988840"/>
            <a:ext cx="5139802" cy="1569660"/>
          </a:xfrm>
          <a:prstGeom prst="rect">
            <a:avLst/>
          </a:prstGeom>
          <a:solidFill>
            <a:schemeClr val="accent2">
              <a:lumMod val="50000"/>
            </a:schemeClr>
          </a:solidFill>
          <a:ln w="9525">
            <a:solidFill>
              <a:schemeClr val="bg1"/>
            </a:solidFill>
            <a:miter lim="800000"/>
            <a:headEnd/>
            <a:tailEnd/>
          </a:ln>
          <a:effectLst/>
        </p:spPr>
        <p:txBody>
          <a:bodyPr wrap="square">
            <a:spAutoFit/>
          </a:bodyPr>
          <a:lstStyle/>
          <a:p>
            <a:pPr algn="ctr" eaLnBrk="1" hangingPunct="1"/>
            <a:r>
              <a:rPr lang="el-GR" sz="3200" b="1" dirty="0" smtClean="0">
                <a:solidFill>
                  <a:srgbClr val="FFFFFF"/>
                </a:solidFill>
                <a:latin typeface="Calibri" pitchFamily="34" charset="0"/>
              </a:rPr>
              <a:t>Το ένζυμο αποκορεσμού, η αποκορεσμάση Δ</a:t>
            </a:r>
            <a:r>
              <a:rPr lang="el-GR" sz="3200" b="1" baseline="30000" dirty="0" smtClean="0">
                <a:solidFill>
                  <a:srgbClr val="FFFFFF"/>
                </a:solidFill>
                <a:latin typeface="Calibri" pitchFamily="34" charset="0"/>
              </a:rPr>
              <a:t>9</a:t>
            </a:r>
            <a:r>
              <a:rPr lang="el-GR" sz="3200" b="1" dirty="0" smtClean="0">
                <a:solidFill>
                  <a:srgbClr val="FFFFFF"/>
                </a:solidFill>
                <a:latin typeface="Calibri" pitchFamily="34" charset="0"/>
              </a:rPr>
              <a:t>, απαντά σε όλους τους οργανισμούς</a:t>
            </a:r>
            <a:endParaRPr lang="en-GB" sz="3200" b="1" dirty="0">
              <a:solidFill>
                <a:srgbClr val="FFFFFF"/>
              </a:solidFill>
              <a:latin typeface="Calibri" pitchFamily="34" charset="0"/>
            </a:endParaRPr>
          </a:p>
        </p:txBody>
      </p:sp>
      <p:sp>
        <p:nvSpPr>
          <p:cNvPr id="38" name="Text Box 18"/>
          <p:cNvSpPr txBox="1">
            <a:spLocks noChangeArrowheads="1"/>
          </p:cNvSpPr>
          <p:nvPr/>
        </p:nvSpPr>
        <p:spPr bwMode="auto">
          <a:xfrm>
            <a:off x="2335188" y="3429000"/>
            <a:ext cx="1523174" cy="523220"/>
          </a:xfrm>
          <a:prstGeom prst="rect">
            <a:avLst/>
          </a:prstGeom>
          <a:noFill/>
          <a:ln w="9525">
            <a:noFill/>
            <a:miter lim="800000"/>
            <a:headEnd/>
            <a:tailEnd/>
          </a:ln>
          <a:effectLst/>
        </p:spPr>
        <p:txBody>
          <a:bodyPr wrap="none">
            <a:spAutoFit/>
          </a:bodyPr>
          <a:lstStyle/>
          <a:p>
            <a:pPr eaLnBrk="1" hangingPunct="1"/>
            <a:r>
              <a:rPr lang="el-GR" sz="2800" b="1" dirty="0" smtClean="0">
                <a:solidFill>
                  <a:srgbClr val="FFFFFF"/>
                </a:solidFill>
                <a:latin typeface="Calibri" pitchFamily="34" charset="0"/>
              </a:rPr>
              <a:t>+</a:t>
            </a:r>
            <a:r>
              <a:rPr lang="en-US" sz="2800" b="1" dirty="0" smtClean="0">
                <a:solidFill>
                  <a:srgbClr val="FFFFFF"/>
                </a:solidFill>
                <a:latin typeface="Calibri" pitchFamily="34" charset="0"/>
              </a:rPr>
              <a:t>CH</a:t>
            </a:r>
            <a:r>
              <a:rPr lang="en-US" sz="2800" b="1" baseline="-25000" dirty="0" smtClean="0">
                <a:solidFill>
                  <a:srgbClr val="FFFFFF"/>
                </a:solidFill>
                <a:latin typeface="Calibri" pitchFamily="34" charset="0"/>
              </a:rPr>
              <a:t>2</a:t>
            </a:r>
            <a:r>
              <a:rPr lang="en-US" sz="2800" b="1" dirty="0" smtClean="0">
                <a:solidFill>
                  <a:srgbClr val="FFFFFF"/>
                </a:solidFill>
                <a:latin typeface="Calibri" pitchFamily="34" charset="0"/>
              </a:rPr>
              <a:t>CH</a:t>
            </a:r>
            <a:r>
              <a:rPr lang="en-US" sz="2800" b="1" baseline="-25000" dirty="0" smtClean="0">
                <a:solidFill>
                  <a:srgbClr val="FFFFFF"/>
                </a:solidFill>
                <a:latin typeface="Calibri" pitchFamily="34" charset="0"/>
              </a:rPr>
              <a:t>2</a:t>
            </a:r>
            <a:r>
              <a:rPr lang="en-US" sz="2800" b="1" dirty="0" smtClean="0">
                <a:solidFill>
                  <a:srgbClr val="FFFFFF"/>
                </a:solidFill>
                <a:latin typeface="Calibri" pitchFamily="34" charset="0"/>
              </a:rPr>
              <a:t> </a:t>
            </a:r>
            <a:endParaRPr lang="en-GB" sz="2800" b="1" dirty="0">
              <a:solidFill>
                <a:srgbClr val="FFFFFF"/>
              </a:solidFill>
              <a:latin typeface="Calibri" pitchFamily="34" charset="0"/>
            </a:endParaRPr>
          </a:p>
        </p:txBody>
      </p:sp>
      <p:sp>
        <p:nvSpPr>
          <p:cNvPr id="18" name="Oval 17"/>
          <p:cNvSpPr/>
          <p:nvPr/>
        </p:nvSpPr>
        <p:spPr bwMode="auto">
          <a:xfrm>
            <a:off x="0" y="6353944"/>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2" name="TextBox 1"/>
          <p:cNvSpPr txBox="1"/>
          <p:nvPr/>
        </p:nvSpPr>
        <p:spPr>
          <a:xfrm>
            <a:off x="5719564" y="332656"/>
            <a:ext cx="4379660" cy="584775"/>
          </a:xfrm>
          <a:prstGeom prst="rect">
            <a:avLst/>
          </a:prstGeom>
          <a:noFill/>
          <a:ln w="38100">
            <a:solidFill>
              <a:schemeClr val="accent6">
                <a:lumMod val="60000"/>
                <a:lumOff val="40000"/>
              </a:schemeClr>
            </a:solidFill>
          </a:ln>
        </p:spPr>
        <p:txBody>
          <a:bodyPr wrap="none" rtlCol="0">
            <a:spAutoFit/>
          </a:bodyPr>
          <a:lstStyle/>
          <a:p>
            <a:r>
              <a:rPr lang="el-GR" sz="3200" b="1" dirty="0" smtClean="0">
                <a:solidFill>
                  <a:srgbClr val="FFFF00"/>
                </a:solidFill>
                <a:latin typeface="Calibri" pitchFamily="34" charset="0"/>
                <a:cs typeface="Calibri" pitchFamily="34" charset="0"/>
              </a:rPr>
              <a:t>Σύνθεση λιπαρών οξέων</a:t>
            </a:r>
            <a:endParaRPr lang="en-US" sz="3200" b="1" dirty="0">
              <a:solidFill>
                <a:srgbClr val="FFFF00"/>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6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9" grpId="0" animBg="1"/>
      <p:bldP spid="25618" grpId="0"/>
      <p:bldP spid="19" grpId="0"/>
      <p:bldP spid="28" grpId="0" animBg="1"/>
      <p:bldP spid="29" grpId="0"/>
      <p:bldP spid="32" grpId="0"/>
      <p:bldP spid="33" grpId="0" animBg="1"/>
      <p:bldP spid="35" grpId="0" animBg="1"/>
      <p:bldP spid="36" grpId="0"/>
      <p:bldP spid="37" grpId="0" animBg="1"/>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830767038"/>
              </p:ext>
            </p:extLst>
          </p:nvPr>
        </p:nvGraphicFramePr>
        <p:xfrm>
          <a:off x="72008" y="332656"/>
          <a:ext cx="9968036" cy="1817688"/>
        </p:xfrm>
        <a:graphic>
          <a:graphicData uri="http://schemas.openxmlformats.org/presentationml/2006/ole">
            <mc:AlternateContent xmlns:mc="http://schemas.openxmlformats.org/markup-compatibility/2006">
              <mc:Choice xmlns:v="urn:schemas-microsoft-com:vml" Requires="v">
                <p:oleObj spid="_x0000_s907392" name="ChemSketch" r:id="rId4" imgW="6144840" imgH="1106280" progId="">
                  <p:embed/>
                </p:oleObj>
              </mc:Choice>
              <mc:Fallback>
                <p:oleObj name="ChemSketch" r:id="rId4" imgW="6144840" imgH="1106280" progId="">
                  <p:embed/>
                  <p:pic>
                    <p:nvPicPr>
                      <p:cNvPr id="0" name="Picture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8" y="332656"/>
                        <a:ext cx="9968036" cy="181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2"/>
          <p:cNvSpPr/>
          <p:nvPr/>
        </p:nvSpPr>
        <p:spPr bwMode="auto">
          <a:xfrm>
            <a:off x="8887916" y="72008"/>
            <a:ext cx="1214446" cy="1844824"/>
          </a:xfrm>
          <a:prstGeom prst="ellipse">
            <a:avLst/>
          </a:prstGeom>
          <a:solidFill>
            <a:srgbClr val="FFFF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4" name="Down Arrow 3"/>
          <p:cNvSpPr/>
          <p:nvPr/>
        </p:nvSpPr>
        <p:spPr>
          <a:xfrm>
            <a:off x="4639444" y="2564904"/>
            <a:ext cx="72008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5" name="Object 3"/>
          <p:cNvGraphicFramePr>
            <a:graphicFrameLocks noChangeAspect="1"/>
          </p:cNvGraphicFramePr>
          <p:nvPr/>
        </p:nvGraphicFramePr>
        <p:xfrm>
          <a:off x="133424" y="3574757"/>
          <a:ext cx="10122644" cy="2952328"/>
        </p:xfrm>
        <a:graphic>
          <a:graphicData uri="http://schemas.openxmlformats.org/presentationml/2006/ole">
            <mc:AlternateContent xmlns:mc="http://schemas.openxmlformats.org/markup-compatibility/2006">
              <mc:Choice xmlns:v="urn:schemas-microsoft-com:vml" Requires="v">
                <p:oleObj spid="_x0000_s907393" name="ChemSketch" r:id="rId6" imgW="6068568" imgH="1770888" progId="">
                  <p:embed/>
                </p:oleObj>
              </mc:Choice>
              <mc:Fallback>
                <p:oleObj name="ChemSketch" r:id="rId6" imgW="6068568" imgH="1770888" progId="">
                  <p:embed/>
                  <p:pic>
                    <p:nvPicPr>
                      <p:cNvPr id="0" name="Picture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424" y="3574757"/>
                        <a:ext cx="10122644"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Oval 5"/>
          <p:cNvSpPr/>
          <p:nvPr/>
        </p:nvSpPr>
        <p:spPr bwMode="auto">
          <a:xfrm>
            <a:off x="9001152" y="3574757"/>
            <a:ext cx="1285848" cy="1714512"/>
          </a:xfrm>
          <a:prstGeom prst="ellipse">
            <a:avLst/>
          </a:prstGeom>
          <a:solidFill>
            <a:srgbClr val="CC6600">
              <a:alpha val="4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l-GR" smtClean="0">
              <a:solidFill>
                <a:srgbClr val="000000"/>
              </a:solidFill>
            </a:endParaRPr>
          </a:p>
        </p:txBody>
      </p:sp>
      <p:sp>
        <p:nvSpPr>
          <p:cNvPr id="7" name="Rectangle 6"/>
          <p:cNvSpPr/>
          <p:nvPr/>
        </p:nvSpPr>
        <p:spPr>
          <a:xfrm>
            <a:off x="3847356" y="5733256"/>
            <a:ext cx="4454361" cy="646331"/>
          </a:xfrm>
          <a:prstGeom prst="rect">
            <a:avLst/>
          </a:prstGeom>
        </p:spPr>
        <p:txBody>
          <a:bodyPr wrap="none">
            <a:spAutoFit/>
          </a:bodyPr>
          <a:lstStyle/>
          <a:p>
            <a:pPr algn="ctr"/>
            <a:r>
              <a:rPr lang="el-GR" sz="3600" b="1" dirty="0" smtClean="0">
                <a:solidFill>
                  <a:srgbClr val="FFFFFF"/>
                </a:solidFill>
                <a:latin typeface="Calibri" pitchFamily="34" charset="0"/>
              </a:rPr>
              <a:t>Ελαϊκό οξύ </a:t>
            </a:r>
            <a:r>
              <a:rPr lang="en-US" sz="3600" b="1" dirty="0" smtClean="0">
                <a:solidFill>
                  <a:srgbClr val="FFFFFF"/>
                </a:solidFill>
                <a:latin typeface="Calibri" pitchFamily="34" charset="0"/>
              </a:rPr>
              <a:t>C</a:t>
            </a:r>
            <a:r>
              <a:rPr lang="el-GR" sz="3600" b="1" dirty="0" smtClean="0">
                <a:solidFill>
                  <a:srgbClr val="FFFFFF"/>
                </a:solidFill>
                <a:latin typeface="Calibri" pitchFamily="34" charset="0"/>
              </a:rPr>
              <a:t>1</a:t>
            </a:r>
            <a:r>
              <a:rPr lang="en-US" sz="3600" b="1" dirty="0" smtClean="0">
                <a:solidFill>
                  <a:srgbClr val="FFFFFF"/>
                </a:solidFill>
                <a:latin typeface="Calibri" pitchFamily="34" charset="0"/>
              </a:rPr>
              <a:t>8</a:t>
            </a:r>
            <a:r>
              <a:rPr lang="el-GR" sz="3600" b="1" dirty="0" smtClean="0">
                <a:solidFill>
                  <a:srgbClr val="FFFFFF"/>
                </a:solidFill>
                <a:latin typeface="Calibri" pitchFamily="34" charset="0"/>
              </a:rPr>
              <a:t>:1Δ</a:t>
            </a:r>
            <a:r>
              <a:rPr lang="el-GR" sz="3600" b="1" baseline="30000" dirty="0" smtClean="0">
                <a:solidFill>
                  <a:srgbClr val="FFFFFF"/>
                </a:solidFill>
                <a:latin typeface="Calibri" pitchFamily="34" charset="0"/>
              </a:rPr>
              <a:t>9 (</a:t>
            </a:r>
            <a:r>
              <a:rPr lang="en-US" sz="3600" b="1" baseline="30000" dirty="0" err="1" smtClean="0">
                <a:solidFill>
                  <a:srgbClr val="FFFF00"/>
                </a:solidFill>
                <a:latin typeface="Calibri" pitchFamily="34" charset="0"/>
              </a:rPr>
              <a:t>cis</a:t>
            </a:r>
            <a:r>
              <a:rPr lang="en-US" sz="3600" b="1" baseline="30000" dirty="0" smtClean="0">
                <a:solidFill>
                  <a:srgbClr val="FFFFFF"/>
                </a:solidFill>
                <a:latin typeface="Calibri" pitchFamily="34" charset="0"/>
              </a:rPr>
              <a:t>)</a:t>
            </a:r>
            <a:endParaRPr lang="el-GR" sz="3600" b="1" dirty="0">
              <a:solidFill>
                <a:srgbClr val="FFFFFF"/>
              </a:solidFill>
              <a:latin typeface="Calibri" pitchFamily="34" charset="0"/>
            </a:endParaRPr>
          </a:p>
        </p:txBody>
      </p:sp>
      <p:sp>
        <p:nvSpPr>
          <p:cNvPr id="8" name="Rectangle 7"/>
          <p:cNvSpPr/>
          <p:nvPr/>
        </p:nvSpPr>
        <p:spPr>
          <a:xfrm>
            <a:off x="6315363" y="2241738"/>
            <a:ext cx="3786999" cy="646331"/>
          </a:xfrm>
          <a:prstGeom prst="rect">
            <a:avLst/>
          </a:prstGeom>
        </p:spPr>
        <p:txBody>
          <a:bodyPr wrap="none">
            <a:spAutoFit/>
          </a:bodyPr>
          <a:lstStyle/>
          <a:p>
            <a:pPr algn="ctr"/>
            <a:r>
              <a:rPr lang="el-GR" sz="3600" b="1" dirty="0" smtClean="0">
                <a:solidFill>
                  <a:srgbClr val="FFFFFF"/>
                </a:solidFill>
                <a:latin typeface="Calibri" pitchFamily="34" charset="0"/>
              </a:rPr>
              <a:t>Στεατικό οξύ </a:t>
            </a:r>
            <a:r>
              <a:rPr lang="en-US" sz="3600" b="1" dirty="0" smtClean="0">
                <a:solidFill>
                  <a:srgbClr val="FFFFFF"/>
                </a:solidFill>
                <a:latin typeface="Calibri" pitchFamily="34" charset="0"/>
              </a:rPr>
              <a:t>C</a:t>
            </a:r>
            <a:r>
              <a:rPr lang="el-GR" sz="3600" b="1" dirty="0" smtClean="0">
                <a:solidFill>
                  <a:srgbClr val="FFFFFF"/>
                </a:solidFill>
                <a:latin typeface="Calibri" pitchFamily="34" charset="0"/>
              </a:rPr>
              <a:t>1</a:t>
            </a:r>
            <a:r>
              <a:rPr lang="en-US" sz="3600" b="1" dirty="0" smtClean="0">
                <a:solidFill>
                  <a:srgbClr val="FFFFFF"/>
                </a:solidFill>
                <a:latin typeface="Calibri" pitchFamily="34" charset="0"/>
              </a:rPr>
              <a:t>8</a:t>
            </a:r>
            <a:r>
              <a:rPr lang="el-GR" sz="3600" b="1" dirty="0" smtClean="0">
                <a:solidFill>
                  <a:srgbClr val="FFFFFF"/>
                </a:solidFill>
                <a:latin typeface="Calibri" pitchFamily="34" charset="0"/>
              </a:rPr>
              <a:t>:0</a:t>
            </a:r>
            <a:endParaRPr lang="el-GR" sz="3600" b="1" dirty="0">
              <a:solidFill>
                <a:srgbClr val="FFFFFF"/>
              </a:solidFill>
              <a:latin typeface="Calibri" pitchFamily="34" charset="0"/>
            </a:endParaRPr>
          </a:p>
        </p:txBody>
      </p:sp>
      <p:sp>
        <p:nvSpPr>
          <p:cNvPr id="9" name="Rectangle 8"/>
          <p:cNvSpPr/>
          <p:nvPr/>
        </p:nvSpPr>
        <p:spPr>
          <a:xfrm>
            <a:off x="5215508" y="2780928"/>
            <a:ext cx="606256" cy="646331"/>
          </a:xfrm>
          <a:prstGeom prst="rect">
            <a:avLst/>
          </a:prstGeom>
        </p:spPr>
        <p:txBody>
          <a:bodyPr wrap="none">
            <a:spAutoFit/>
          </a:bodyPr>
          <a:lstStyle/>
          <a:p>
            <a:r>
              <a:rPr lang="el-GR" sz="3600" b="1" dirty="0" smtClean="0">
                <a:solidFill>
                  <a:srgbClr val="FFFFFF"/>
                </a:solidFill>
                <a:latin typeface="Calibri" pitchFamily="34" charset="0"/>
              </a:rPr>
              <a:t>Δ</a:t>
            </a:r>
            <a:r>
              <a:rPr lang="el-GR" sz="3600" b="1" baseline="30000" dirty="0" smtClean="0">
                <a:solidFill>
                  <a:srgbClr val="FFFFFF"/>
                </a:solidFill>
                <a:latin typeface="Calibri" pitchFamily="34" charset="0"/>
              </a:rPr>
              <a:t>9</a:t>
            </a:r>
            <a:endParaRPr lang="el-GR" dirty="0"/>
          </a:p>
        </p:txBody>
      </p:sp>
      <p:sp>
        <p:nvSpPr>
          <p:cNvPr id="10" name="Oval 9"/>
          <p:cNvSpPr/>
          <p:nvPr/>
        </p:nvSpPr>
        <p:spPr bwMode="auto">
          <a:xfrm>
            <a:off x="9422904"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1" name="Rectangle 10"/>
          <p:cNvSpPr/>
          <p:nvPr/>
        </p:nvSpPr>
        <p:spPr>
          <a:xfrm>
            <a:off x="1954219" y="2851195"/>
            <a:ext cx="2825389" cy="646331"/>
          </a:xfrm>
          <a:prstGeom prst="rect">
            <a:avLst/>
          </a:prstGeom>
        </p:spPr>
        <p:txBody>
          <a:bodyPr wrap="none">
            <a:spAutoFit/>
          </a:bodyPr>
          <a:lstStyle/>
          <a:p>
            <a:r>
              <a:rPr lang="el-GR" sz="3600" b="1" dirty="0" err="1" smtClean="0">
                <a:solidFill>
                  <a:srgbClr val="FFFFFF"/>
                </a:solidFill>
                <a:latin typeface="Calibri" pitchFamily="34" charset="0"/>
              </a:rPr>
              <a:t>αποκορεσμός</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6" name="Line 36"/>
          <p:cNvSpPr>
            <a:spLocks noChangeShapeType="1"/>
          </p:cNvSpPr>
          <p:nvPr/>
        </p:nvSpPr>
        <p:spPr bwMode="auto">
          <a:xfrm>
            <a:off x="8383860" y="4149080"/>
            <a:ext cx="0" cy="1800200"/>
          </a:xfrm>
          <a:prstGeom prst="line">
            <a:avLst/>
          </a:prstGeom>
          <a:noFill/>
          <a:ln w="76200">
            <a:solidFill>
              <a:schemeClr val="bg1"/>
            </a:solidFill>
            <a:round/>
            <a:headEnd/>
            <a:tailEnd type="triangle" w="med" len="med"/>
          </a:ln>
          <a:effectLst/>
        </p:spPr>
        <p:txBody>
          <a:bodyPr/>
          <a:lstStyle/>
          <a:p>
            <a:pPr eaLnBrk="1" hangingPunct="1"/>
            <a:endParaRPr lang="el-GR" sz="1800">
              <a:solidFill>
                <a:srgbClr val="000000"/>
              </a:solidFill>
              <a:latin typeface="Calibri" pitchFamily="34" charset="0"/>
            </a:endParaRPr>
          </a:p>
        </p:txBody>
      </p:sp>
      <p:sp>
        <p:nvSpPr>
          <p:cNvPr id="25603" name="Text Box 3"/>
          <p:cNvSpPr txBox="1">
            <a:spLocks noChangeArrowheads="1"/>
          </p:cNvSpPr>
          <p:nvPr/>
        </p:nvSpPr>
        <p:spPr bwMode="auto">
          <a:xfrm>
            <a:off x="654484" y="284455"/>
            <a:ext cx="2610395" cy="1200329"/>
          </a:xfrm>
          <a:prstGeom prst="rect">
            <a:avLst/>
          </a:prstGeom>
          <a:noFill/>
          <a:ln w="9525">
            <a:solidFill>
              <a:schemeClr val="bg1"/>
            </a:solidFill>
            <a:miter lim="800000"/>
            <a:headEnd/>
            <a:tailEnd/>
          </a:ln>
          <a:effectLst/>
        </p:spPr>
        <p:txBody>
          <a:bodyPr wrap="none">
            <a:spAutoFit/>
          </a:bodyPr>
          <a:lstStyle/>
          <a:p>
            <a:pPr algn="ctr" eaLnBrk="1" hangingPunct="1"/>
            <a:r>
              <a:rPr lang="el-GR" sz="3600" b="1" dirty="0" smtClean="0">
                <a:solidFill>
                  <a:srgbClr val="FFFFFF"/>
                </a:solidFill>
                <a:latin typeface="Calibri" pitchFamily="34" charset="0"/>
              </a:rPr>
              <a:t>Στεατικό </a:t>
            </a:r>
            <a:r>
              <a:rPr lang="el-GR" sz="3600" b="1" dirty="0">
                <a:solidFill>
                  <a:srgbClr val="FFFFFF"/>
                </a:solidFill>
                <a:latin typeface="Calibri" pitchFamily="34" charset="0"/>
              </a:rPr>
              <a:t>οξύ</a:t>
            </a:r>
          </a:p>
          <a:p>
            <a:pPr algn="ctr" eaLnBrk="1" hangingPunct="1"/>
            <a:r>
              <a:rPr lang="el-GR" sz="3600" b="1" dirty="0" smtClean="0">
                <a:solidFill>
                  <a:srgbClr val="FFFFFF"/>
                </a:solidFill>
                <a:latin typeface="Calibri" pitchFamily="34" charset="0"/>
              </a:rPr>
              <a:t>(</a:t>
            </a:r>
            <a:r>
              <a:rPr lang="en-US" sz="3600" b="1" dirty="0" smtClean="0">
                <a:solidFill>
                  <a:srgbClr val="FFFFFF"/>
                </a:solidFill>
                <a:latin typeface="Calibri" pitchFamily="34" charset="0"/>
              </a:rPr>
              <a:t>C</a:t>
            </a:r>
            <a:r>
              <a:rPr lang="el-GR" sz="3600" b="1" dirty="0" smtClean="0">
                <a:solidFill>
                  <a:srgbClr val="FFFFFF"/>
                </a:solidFill>
                <a:latin typeface="Calibri" pitchFamily="34" charset="0"/>
              </a:rPr>
              <a:t>18:0</a:t>
            </a:r>
            <a:r>
              <a:rPr lang="el-GR" sz="3600" b="1" dirty="0">
                <a:solidFill>
                  <a:srgbClr val="FFFFFF"/>
                </a:solidFill>
                <a:latin typeface="Calibri" pitchFamily="34" charset="0"/>
              </a:rPr>
              <a:t>)</a:t>
            </a:r>
            <a:endParaRPr lang="en-GB" sz="3600" b="1" dirty="0">
              <a:solidFill>
                <a:srgbClr val="FFFFFF"/>
              </a:solidFill>
              <a:latin typeface="Calibri" pitchFamily="34" charset="0"/>
            </a:endParaRPr>
          </a:p>
        </p:txBody>
      </p:sp>
      <p:sp>
        <p:nvSpPr>
          <p:cNvPr id="25604" name="Text Box 4"/>
          <p:cNvSpPr txBox="1">
            <a:spLocks noChangeArrowheads="1"/>
          </p:cNvSpPr>
          <p:nvPr/>
        </p:nvSpPr>
        <p:spPr bwMode="auto">
          <a:xfrm>
            <a:off x="6787590" y="332656"/>
            <a:ext cx="2635314" cy="1077218"/>
          </a:xfrm>
          <a:prstGeom prst="rect">
            <a:avLst/>
          </a:prstGeom>
          <a:solidFill>
            <a:srgbClr val="FFFF00"/>
          </a:solidFill>
          <a:ln w="9525">
            <a:solidFill>
              <a:schemeClr val="bg1"/>
            </a:solidFill>
            <a:miter lim="800000"/>
            <a:headEnd/>
            <a:tailEnd/>
          </a:ln>
          <a:effectLst/>
        </p:spPr>
        <p:txBody>
          <a:bodyPr wrap="square">
            <a:spAutoFit/>
          </a:bodyPr>
          <a:lstStyle/>
          <a:p>
            <a:pPr algn="ctr" eaLnBrk="1" hangingPunct="1"/>
            <a:r>
              <a:rPr lang="el-GR" sz="3200" b="1" dirty="0" err="1">
                <a:solidFill>
                  <a:srgbClr val="000000"/>
                </a:solidFill>
                <a:latin typeface="Calibri" pitchFamily="34" charset="0"/>
              </a:rPr>
              <a:t>Ελαϊκό</a:t>
            </a:r>
            <a:r>
              <a:rPr lang="el-GR" sz="3200" b="1" dirty="0">
                <a:solidFill>
                  <a:srgbClr val="000000"/>
                </a:solidFill>
                <a:latin typeface="Calibri" pitchFamily="34" charset="0"/>
              </a:rPr>
              <a:t> οξύ</a:t>
            </a:r>
          </a:p>
          <a:p>
            <a:pPr algn="ctr" eaLnBrk="1" hangingPunct="1"/>
            <a:r>
              <a:rPr lang="el-GR" sz="3200" b="1" dirty="0" smtClean="0">
                <a:solidFill>
                  <a:srgbClr val="000000"/>
                </a:solidFill>
                <a:latin typeface="Calibri" pitchFamily="34" charset="0"/>
              </a:rPr>
              <a:t>(</a:t>
            </a:r>
            <a:r>
              <a:rPr lang="en-US" sz="3200" b="1" dirty="0" smtClean="0">
                <a:solidFill>
                  <a:srgbClr val="000000"/>
                </a:solidFill>
                <a:latin typeface="Calibri" pitchFamily="34" charset="0"/>
              </a:rPr>
              <a:t>C</a:t>
            </a:r>
            <a:r>
              <a:rPr lang="el-GR" sz="3200" b="1" dirty="0" smtClean="0">
                <a:solidFill>
                  <a:srgbClr val="000000"/>
                </a:solidFill>
                <a:latin typeface="Calibri" pitchFamily="34" charset="0"/>
              </a:rPr>
              <a:t>18:1Δ</a:t>
            </a:r>
            <a:r>
              <a:rPr lang="el-GR" sz="3200" b="1" baseline="30000" dirty="0" smtClean="0">
                <a:solidFill>
                  <a:srgbClr val="000000"/>
                </a:solidFill>
                <a:latin typeface="Calibri" pitchFamily="34" charset="0"/>
              </a:rPr>
              <a:t>9</a:t>
            </a:r>
            <a:r>
              <a:rPr lang="el-GR" sz="3200" b="1" dirty="0">
                <a:solidFill>
                  <a:srgbClr val="000000"/>
                </a:solidFill>
                <a:latin typeface="Calibri" pitchFamily="34" charset="0"/>
              </a:rPr>
              <a:t>)</a:t>
            </a:r>
            <a:endParaRPr lang="en-GB" sz="3200" b="1" dirty="0">
              <a:solidFill>
                <a:srgbClr val="000000"/>
              </a:solidFill>
              <a:latin typeface="Calibri" pitchFamily="34" charset="0"/>
            </a:endParaRPr>
          </a:p>
        </p:txBody>
      </p:sp>
      <p:sp>
        <p:nvSpPr>
          <p:cNvPr id="25605" name="Text Box 5"/>
          <p:cNvSpPr txBox="1">
            <a:spLocks noChangeArrowheads="1"/>
          </p:cNvSpPr>
          <p:nvPr/>
        </p:nvSpPr>
        <p:spPr bwMode="auto">
          <a:xfrm>
            <a:off x="7231732" y="2564904"/>
            <a:ext cx="2974725" cy="1754326"/>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600" b="1" dirty="0" err="1">
                <a:solidFill>
                  <a:srgbClr val="000000"/>
                </a:solidFill>
                <a:latin typeface="Calibri" pitchFamily="34" charset="0"/>
              </a:rPr>
              <a:t>Λινελαϊκό</a:t>
            </a:r>
            <a:r>
              <a:rPr lang="el-GR" sz="3600" b="1" dirty="0">
                <a:solidFill>
                  <a:srgbClr val="000000"/>
                </a:solidFill>
                <a:latin typeface="Calibri" pitchFamily="34" charset="0"/>
              </a:rPr>
              <a:t>  οξύ</a:t>
            </a:r>
          </a:p>
          <a:p>
            <a:pPr algn="ctr" eaLnBrk="1" hangingPunct="1"/>
            <a:r>
              <a:rPr lang="el-GR" sz="3600" b="1" dirty="0" smtClean="0">
                <a:solidFill>
                  <a:srgbClr val="000000"/>
                </a:solidFill>
                <a:latin typeface="Calibri" pitchFamily="34" charset="0"/>
              </a:rPr>
              <a:t>(</a:t>
            </a:r>
            <a:r>
              <a:rPr lang="en-US" sz="3600" b="1" dirty="0" smtClean="0">
                <a:solidFill>
                  <a:srgbClr val="000000"/>
                </a:solidFill>
                <a:latin typeface="Calibri" pitchFamily="34" charset="0"/>
              </a:rPr>
              <a:t>C</a:t>
            </a:r>
            <a:r>
              <a:rPr lang="el-GR" sz="3600" b="1" dirty="0" smtClean="0">
                <a:solidFill>
                  <a:srgbClr val="000000"/>
                </a:solidFill>
                <a:latin typeface="Calibri" pitchFamily="34" charset="0"/>
              </a:rPr>
              <a:t>18:2Δ</a:t>
            </a:r>
            <a:r>
              <a:rPr lang="el-GR" sz="3600" b="1" baseline="30000" dirty="0" smtClean="0">
                <a:solidFill>
                  <a:srgbClr val="000000"/>
                </a:solidFill>
                <a:latin typeface="Calibri" pitchFamily="34" charset="0"/>
              </a:rPr>
              <a:t>9,12</a:t>
            </a:r>
            <a:r>
              <a:rPr lang="el-GR" sz="3600" b="1" dirty="0">
                <a:solidFill>
                  <a:srgbClr val="000000"/>
                </a:solidFill>
                <a:latin typeface="Calibri" pitchFamily="34" charset="0"/>
              </a:rPr>
              <a:t>)</a:t>
            </a:r>
          </a:p>
          <a:p>
            <a:pPr algn="ctr" eaLnBrk="1" hangingPunct="1"/>
            <a:r>
              <a:rPr lang="el-GR" sz="3600" b="1" dirty="0">
                <a:solidFill>
                  <a:srgbClr val="000000"/>
                </a:solidFill>
                <a:latin typeface="Calibri" pitchFamily="34" charset="0"/>
              </a:rPr>
              <a:t>ω6</a:t>
            </a:r>
            <a:endParaRPr lang="en-GB" sz="3600" b="1" dirty="0">
              <a:solidFill>
                <a:srgbClr val="000000"/>
              </a:solidFill>
              <a:latin typeface="Calibri" pitchFamily="34" charset="0"/>
            </a:endParaRPr>
          </a:p>
        </p:txBody>
      </p:sp>
      <p:sp>
        <p:nvSpPr>
          <p:cNvPr id="25608" name="Line 8"/>
          <p:cNvSpPr>
            <a:spLocks noChangeShapeType="1"/>
          </p:cNvSpPr>
          <p:nvPr/>
        </p:nvSpPr>
        <p:spPr bwMode="auto">
          <a:xfrm>
            <a:off x="7303740" y="1484313"/>
            <a:ext cx="0" cy="1079500"/>
          </a:xfrm>
          <a:prstGeom prst="line">
            <a:avLst/>
          </a:prstGeom>
          <a:noFill/>
          <a:ln w="76200">
            <a:solidFill>
              <a:schemeClr val="bg1"/>
            </a:solidFill>
            <a:round/>
            <a:headEnd/>
            <a:tailEnd type="triangle" w="med" len="med"/>
          </a:ln>
          <a:effectLst/>
        </p:spPr>
        <p:txBody>
          <a:bodyPr/>
          <a:lstStyle/>
          <a:p>
            <a:pPr eaLnBrk="1" hangingPunct="1"/>
            <a:endParaRPr lang="el-GR" sz="1800">
              <a:solidFill>
                <a:srgbClr val="000000"/>
              </a:solidFill>
              <a:latin typeface="Calibri" pitchFamily="34" charset="0"/>
            </a:endParaRPr>
          </a:p>
        </p:txBody>
      </p:sp>
      <p:sp>
        <p:nvSpPr>
          <p:cNvPr id="25609" name="Line 9"/>
          <p:cNvSpPr>
            <a:spLocks noChangeShapeType="1"/>
          </p:cNvSpPr>
          <p:nvPr/>
        </p:nvSpPr>
        <p:spPr bwMode="auto">
          <a:xfrm>
            <a:off x="3297898" y="875709"/>
            <a:ext cx="3489692" cy="0"/>
          </a:xfrm>
          <a:prstGeom prst="line">
            <a:avLst/>
          </a:prstGeom>
          <a:noFill/>
          <a:ln w="76200">
            <a:solidFill>
              <a:schemeClr val="bg1"/>
            </a:solidFill>
            <a:round/>
            <a:headEnd/>
            <a:tailEnd type="triangle" w="med" len="med"/>
          </a:ln>
          <a:effectLst/>
        </p:spPr>
        <p:txBody>
          <a:bodyPr/>
          <a:lstStyle/>
          <a:p>
            <a:pPr eaLnBrk="1" hangingPunct="1"/>
            <a:endParaRPr lang="el-GR" sz="1800">
              <a:solidFill>
                <a:srgbClr val="000000"/>
              </a:solidFill>
              <a:latin typeface="Calibri" pitchFamily="34" charset="0"/>
            </a:endParaRPr>
          </a:p>
        </p:txBody>
      </p:sp>
      <p:sp>
        <p:nvSpPr>
          <p:cNvPr id="25610" name="Text Box 10"/>
          <p:cNvSpPr txBox="1">
            <a:spLocks noChangeArrowheads="1"/>
          </p:cNvSpPr>
          <p:nvPr/>
        </p:nvSpPr>
        <p:spPr bwMode="auto">
          <a:xfrm>
            <a:off x="0" y="2564904"/>
            <a:ext cx="3919364" cy="1754326"/>
          </a:xfrm>
          <a:prstGeom prst="rect">
            <a:avLst/>
          </a:prstGeom>
          <a:solidFill>
            <a:srgbClr val="FFFF00"/>
          </a:solidFill>
          <a:ln w="9525">
            <a:solidFill>
              <a:schemeClr val="bg1"/>
            </a:solidFill>
            <a:miter lim="800000"/>
            <a:headEnd/>
            <a:tailEnd/>
          </a:ln>
          <a:effectLst/>
        </p:spPr>
        <p:txBody>
          <a:bodyPr wrap="square">
            <a:spAutoFit/>
          </a:bodyPr>
          <a:lstStyle/>
          <a:p>
            <a:pPr algn="ctr" eaLnBrk="1" hangingPunct="1"/>
            <a:r>
              <a:rPr lang="el-GR" sz="3600" b="1" i="1" dirty="0">
                <a:solidFill>
                  <a:srgbClr val="000000"/>
                </a:solidFill>
                <a:latin typeface="Calibri" pitchFamily="34" charset="0"/>
              </a:rPr>
              <a:t>α</a:t>
            </a:r>
            <a:r>
              <a:rPr lang="el-GR" sz="3600" b="1" dirty="0">
                <a:solidFill>
                  <a:srgbClr val="000000"/>
                </a:solidFill>
                <a:latin typeface="Calibri" pitchFamily="34" charset="0"/>
              </a:rPr>
              <a:t>-λινολενικό  οξύ</a:t>
            </a:r>
          </a:p>
          <a:p>
            <a:pPr algn="ctr" eaLnBrk="1" hangingPunct="1"/>
            <a:r>
              <a:rPr lang="el-GR" sz="3600" b="1" dirty="0" smtClean="0">
                <a:solidFill>
                  <a:srgbClr val="000000"/>
                </a:solidFill>
                <a:latin typeface="Calibri" pitchFamily="34" charset="0"/>
              </a:rPr>
              <a:t>(</a:t>
            </a:r>
            <a:r>
              <a:rPr lang="en-US" sz="3600" b="1" dirty="0" smtClean="0">
                <a:solidFill>
                  <a:srgbClr val="000000"/>
                </a:solidFill>
                <a:latin typeface="Calibri" pitchFamily="34" charset="0"/>
              </a:rPr>
              <a:t>C</a:t>
            </a:r>
            <a:r>
              <a:rPr lang="el-GR" sz="3600" b="1" dirty="0" smtClean="0">
                <a:solidFill>
                  <a:srgbClr val="000000"/>
                </a:solidFill>
                <a:latin typeface="Calibri" pitchFamily="34" charset="0"/>
              </a:rPr>
              <a:t>18:3Δ</a:t>
            </a:r>
            <a:r>
              <a:rPr lang="el-GR" sz="3600" b="1" baseline="30000" dirty="0" smtClean="0">
                <a:solidFill>
                  <a:srgbClr val="000000"/>
                </a:solidFill>
                <a:latin typeface="Calibri" pitchFamily="34" charset="0"/>
              </a:rPr>
              <a:t>9,12,15</a:t>
            </a:r>
            <a:r>
              <a:rPr lang="el-GR" sz="3600" b="1" dirty="0">
                <a:solidFill>
                  <a:srgbClr val="000000"/>
                </a:solidFill>
                <a:latin typeface="Calibri" pitchFamily="34" charset="0"/>
              </a:rPr>
              <a:t>)</a:t>
            </a:r>
            <a:endParaRPr lang="en-GB" sz="3600" b="1" dirty="0">
              <a:solidFill>
                <a:srgbClr val="000000"/>
              </a:solidFill>
              <a:latin typeface="Calibri" pitchFamily="34" charset="0"/>
            </a:endParaRPr>
          </a:p>
          <a:p>
            <a:pPr algn="ctr" eaLnBrk="1" hangingPunct="1"/>
            <a:r>
              <a:rPr lang="el-GR" sz="3600" b="1" dirty="0">
                <a:solidFill>
                  <a:srgbClr val="000000"/>
                </a:solidFill>
                <a:latin typeface="Calibri" pitchFamily="34" charset="0"/>
              </a:rPr>
              <a:t>ω3</a:t>
            </a:r>
            <a:endParaRPr lang="en-GB" sz="3600" b="1" dirty="0">
              <a:solidFill>
                <a:srgbClr val="000000"/>
              </a:solidFill>
              <a:latin typeface="Calibri" pitchFamily="34" charset="0"/>
            </a:endParaRPr>
          </a:p>
        </p:txBody>
      </p:sp>
      <p:sp>
        <p:nvSpPr>
          <p:cNvPr id="25618" name="Text Box 18"/>
          <p:cNvSpPr txBox="1">
            <a:spLocks noChangeArrowheads="1"/>
          </p:cNvSpPr>
          <p:nvPr/>
        </p:nvSpPr>
        <p:spPr bwMode="auto">
          <a:xfrm>
            <a:off x="3606850" y="260350"/>
            <a:ext cx="2235548" cy="523220"/>
          </a:xfrm>
          <a:prstGeom prst="rect">
            <a:avLst/>
          </a:prstGeom>
          <a:noFill/>
          <a:ln w="9525">
            <a:noFill/>
            <a:miter lim="800000"/>
            <a:headEnd/>
            <a:tailEnd/>
          </a:ln>
          <a:effectLst/>
        </p:spPr>
        <p:txBody>
          <a:bodyPr wrap="none">
            <a:spAutoFit/>
          </a:bodyPr>
          <a:lstStyle/>
          <a:p>
            <a:pPr eaLnBrk="1" hangingPunct="1"/>
            <a:r>
              <a:rPr lang="el-GR" sz="2800" b="1" dirty="0">
                <a:solidFill>
                  <a:srgbClr val="FFFFFF"/>
                </a:solidFill>
                <a:latin typeface="Calibri" pitchFamily="34" charset="0"/>
              </a:rPr>
              <a:t>αποκορεσμός</a:t>
            </a:r>
            <a:endParaRPr lang="en-GB" sz="2800" b="1" dirty="0">
              <a:solidFill>
                <a:srgbClr val="FFFFFF"/>
              </a:solidFill>
              <a:latin typeface="Calibri" pitchFamily="34" charset="0"/>
            </a:endParaRPr>
          </a:p>
        </p:txBody>
      </p:sp>
      <p:sp>
        <p:nvSpPr>
          <p:cNvPr id="25619" name="Text Box 19"/>
          <p:cNvSpPr txBox="1">
            <a:spLocks noChangeArrowheads="1"/>
          </p:cNvSpPr>
          <p:nvPr/>
        </p:nvSpPr>
        <p:spPr bwMode="auto">
          <a:xfrm>
            <a:off x="5068192" y="1484784"/>
            <a:ext cx="2235548" cy="523220"/>
          </a:xfrm>
          <a:prstGeom prst="rect">
            <a:avLst/>
          </a:prstGeom>
          <a:noFill/>
          <a:ln w="9525">
            <a:noFill/>
            <a:miter lim="800000"/>
            <a:headEnd/>
            <a:tailEnd/>
          </a:ln>
          <a:effectLst/>
        </p:spPr>
        <p:txBody>
          <a:bodyPr wrap="none">
            <a:spAutoFit/>
          </a:bodyPr>
          <a:lstStyle/>
          <a:p>
            <a:pPr algn="ctr" eaLnBrk="1" hangingPunct="1"/>
            <a:r>
              <a:rPr lang="el-GR" sz="2800" b="1" dirty="0" smtClean="0">
                <a:solidFill>
                  <a:srgbClr val="FFFFFF"/>
                </a:solidFill>
                <a:latin typeface="Calibri" pitchFamily="34" charset="0"/>
              </a:rPr>
              <a:t>αποκορεσμός</a:t>
            </a:r>
            <a:endParaRPr lang="el-GR" sz="2800" b="1" dirty="0">
              <a:solidFill>
                <a:srgbClr val="FFFFFF"/>
              </a:solidFill>
              <a:latin typeface="Calibri" pitchFamily="34" charset="0"/>
            </a:endParaRPr>
          </a:p>
        </p:txBody>
      </p:sp>
      <p:sp>
        <p:nvSpPr>
          <p:cNvPr id="25625" name="Text Box 25"/>
          <p:cNvSpPr txBox="1">
            <a:spLocks noChangeArrowheads="1"/>
          </p:cNvSpPr>
          <p:nvPr/>
        </p:nvSpPr>
        <p:spPr bwMode="auto">
          <a:xfrm>
            <a:off x="205152" y="5903893"/>
            <a:ext cx="3278462" cy="954107"/>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2800" b="1" dirty="0">
                <a:solidFill>
                  <a:srgbClr val="000000"/>
                </a:solidFill>
                <a:latin typeface="Calibri" pitchFamily="34" charset="0"/>
              </a:rPr>
              <a:t>Άλλα πολυακόρεστα</a:t>
            </a:r>
          </a:p>
          <a:p>
            <a:pPr algn="ctr" eaLnBrk="1" hangingPunct="1"/>
            <a:r>
              <a:rPr lang="el-GR" sz="2800" b="1" dirty="0" smtClean="0">
                <a:solidFill>
                  <a:srgbClr val="000000"/>
                </a:solidFill>
                <a:latin typeface="Calibri" pitchFamily="34" charset="0"/>
              </a:rPr>
              <a:t>ω3 λιπαρά οξέα</a:t>
            </a:r>
            <a:endParaRPr lang="en-GB" sz="2800" b="1" dirty="0">
              <a:solidFill>
                <a:srgbClr val="000000"/>
              </a:solidFill>
              <a:latin typeface="Calibri" pitchFamily="34" charset="0"/>
            </a:endParaRPr>
          </a:p>
        </p:txBody>
      </p:sp>
      <p:sp>
        <p:nvSpPr>
          <p:cNvPr id="25628" name="Text Box 28"/>
          <p:cNvSpPr txBox="1">
            <a:spLocks noChangeArrowheads="1"/>
          </p:cNvSpPr>
          <p:nvPr/>
        </p:nvSpPr>
        <p:spPr bwMode="auto">
          <a:xfrm>
            <a:off x="4472702" y="2786058"/>
            <a:ext cx="2235548" cy="523220"/>
          </a:xfrm>
          <a:prstGeom prst="rect">
            <a:avLst/>
          </a:prstGeom>
          <a:noFill/>
          <a:ln w="9525">
            <a:noFill/>
            <a:miter lim="800000"/>
            <a:headEnd/>
            <a:tailEnd/>
          </a:ln>
          <a:effectLst/>
        </p:spPr>
        <p:txBody>
          <a:bodyPr wrap="none">
            <a:spAutoFit/>
          </a:bodyPr>
          <a:lstStyle/>
          <a:p>
            <a:pPr algn="ctr" eaLnBrk="1" hangingPunct="1"/>
            <a:r>
              <a:rPr lang="el-GR" sz="2800" b="1" dirty="0" smtClean="0">
                <a:solidFill>
                  <a:srgbClr val="FFFFFF"/>
                </a:solidFill>
                <a:latin typeface="Calibri" pitchFamily="34" charset="0"/>
              </a:rPr>
              <a:t>αποκορεσμός</a:t>
            </a:r>
            <a:endParaRPr lang="el-GR" sz="2800" b="1" dirty="0">
              <a:solidFill>
                <a:srgbClr val="FFFFFF"/>
              </a:solidFill>
              <a:latin typeface="Calibri" pitchFamily="34" charset="0"/>
            </a:endParaRPr>
          </a:p>
        </p:txBody>
      </p:sp>
      <p:sp>
        <p:nvSpPr>
          <p:cNvPr id="25629" name="Line 29"/>
          <p:cNvSpPr>
            <a:spLocks noChangeShapeType="1"/>
          </p:cNvSpPr>
          <p:nvPr/>
        </p:nvSpPr>
        <p:spPr bwMode="auto">
          <a:xfrm flipH="1">
            <a:off x="1615108" y="4509120"/>
            <a:ext cx="0" cy="1440160"/>
          </a:xfrm>
          <a:prstGeom prst="line">
            <a:avLst/>
          </a:prstGeom>
          <a:noFill/>
          <a:ln w="76200">
            <a:solidFill>
              <a:schemeClr val="bg1"/>
            </a:solidFill>
            <a:round/>
            <a:headEnd/>
            <a:tailEnd type="triangle" w="med" len="med"/>
          </a:ln>
          <a:effectLst/>
        </p:spPr>
        <p:txBody>
          <a:bodyPr/>
          <a:lstStyle/>
          <a:p>
            <a:pPr eaLnBrk="1" hangingPunct="1"/>
            <a:endParaRPr lang="el-GR" sz="1800">
              <a:solidFill>
                <a:srgbClr val="000000"/>
              </a:solidFill>
              <a:latin typeface="Calibri" pitchFamily="34" charset="0"/>
            </a:endParaRPr>
          </a:p>
        </p:txBody>
      </p:sp>
      <p:grpSp>
        <p:nvGrpSpPr>
          <p:cNvPr id="2" name="Group 32"/>
          <p:cNvGrpSpPr>
            <a:grpSpLocks/>
          </p:cNvGrpSpPr>
          <p:nvPr/>
        </p:nvGrpSpPr>
        <p:grpSpPr bwMode="auto">
          <a:xfrm>
            <a:off x="1684164" y="4653138"/>
            <a:ext cx="2235200" cy="955676"/>
            <a:chOff x="1017" y="2704"/>
            <a:chExt cx="1408" cy="602"/>
          </a:xfrm>
        </p:grpSpPr>
        <p:sp>
          <p:nvSpPr>
            <p:cNvPr id="25630" name="Text Box 30"/>
            <p:cNvSpPr txBox="1">
              <a:spLocks noChangeArrowheads="1"/>
            </p:cNvSpPr>
            <p:nvPr/>
          </p:nvSpPr>
          <p:spPr bwMode="auto">
            <a:xfrm>
              <a:off x="1069" y="2704"/>
              <a:ext cx="1248" cy="330"/>
            </a:xfrm>
            <a:prstGeom prst="rect">
              <a:avLst/>
            </a:prstGeom>
            <a:noFill/>
            <a:ln w="9525">
              <a:noFill/>
              <a:miter lim="800000"/>
              <a:headEnd/>
              <a:tailEnd/>
            </a:ln>
            <a:effectLst/>
          </p:spPr>
          <p:txBody>
            <a:bodyPr wrap="none">
              <a:spAutoFit/>
            </a:bodyPr>
            <a:lstStyle/>
            <a:p>
              <a:pPr eaLnBrk="1" hangingPunct="1"/>
              <a:r>
                <a:rPr lang="el-GR" sz="2800" b="1" dirty="0">
                  <a:solidFill>
                    <a:srgbClr val="FFFFFF"/>
                  </a:solidFill>
                  <a:latin typeface="Calibri" pitchFamily="34" charset="0"/>
                </a:rPr>
                <a:t>επιμήκυνση</a:t>
              </a:r>
              <a:endParaRPr lang="en-GB" sz="2800" b="1" dirty="0">
                <a:solidFill>
                  <a:srgbClr val="FFFFFF"/>
                </a:solidFill>
                <a:latin typeface="Calibri" pitchFamily="34" charset="0"/>
              </a:endParaRPr>
            </a:p>
          </p:txBody>
        </p:sp>
        <p:sp>
          <p:nvSpPr>
            <p:cNvPr id="25631" name="Text Box 31"/>
            <p:cNvSpPr txBox="1">
              <a:spLocks noChangeArrowheads="1"/>
            </p:cNvSpPr>
            <p:nvPr/>
          </p:nvSpPr>
          <p:spPr bwMode="auto">
            <a:xfrm>
              <a:off x="1017" y="2976"/>
              <a:ext cx="1408" cy="330"/>
            </a:xfrm>
            <a:prstGeom prst="rect">
              <a:avLst/>
            </a:prstGeom>
            <a:noFill/>
            <a:ln w="9525">
              <a:noFill/>
              <a:miter lim="800000"/>
              <a:headEnd/>
              <a:tailEnd/>
            </a:ln>
            <a:effectLst/>
          </p:spPr>
          <p:txBody>
            <a:bodyPr wrap="none">
              <a:spAutoFit/>
            </a:bodyPr>
            <a:lstStyle/>
            <a:p>
              <a:pPr eaLnBrk="1" hangingPunct="1"/>
              <a:r>
                <a:rPr lang="el-GR" sz="2800" b="1" dirty="0">
                  <a:solidFill>
                    <a:srgbClr val="FFFFFF"/>
                  </a:solidFill>
                  <a:latin typeface="Calibri" pitchFamily="34" charset="0"/>
                </a:rPr>
                <a:t>αποκορεσμός</a:t>
              </a:r>
              <a:endParaRPr lang="en-GB" sz="2800" b="1" dirty="0">
                <a:solidFill>
                  <a:srgbClr val="FFFFFF"/>
                </a:solidFill>
                <a:latin typeface="Calibri" pitchFamily="34" charset="0"/>
              </a:endParaRPr>
            </a:p>
          </p:txBody>
        </p:sp>
      </p:grpSp>
      <p:sp>
        <p:nvSpPr>
          <p:cNvPr id="19" name="TextBox 18"/>
          <p:cNvSpPr txBox="1"/>
          <p:nvPr/>
        </p:nvSpPr>
        <p:spPr>
          <a:xfrm>
            <a:off x="4429120" y="928670"/>
            <a:ext cx="466794" cy="461665"/>
          </a:xfrm>
          <a:prstGeom prst="rect">
            <a:avLst/>
          </a:prstGeom>
          <a:noFill/>
        </p:spPr>
        <p:txBody>
          <a:bodyPr wrap="none" rtlCol="0">
            <a:spAutoFit/>
          </a:bodyPr>
          <a:lstStyle/>
          <a:p>
            <a:pPr eaLnBrk="1" hangingPunct="1"/>
            <a:r>
              <a:rPr lang="el-GR" b="1" dirty="0" smtClean="0">
                <a:solidFill>
                  <a:srgbClr val="FFFFFF"/>
                </a:solidFill>
                <a:latin typeface="Calibri" pitchFamily="34" charset="0"/>
              </a:rPr>
              <a:t>Δ</a:t>
            </a:r>
            <a:r>
              <a:rPr lang="el-GR" b="1" baseline="30000" dirty="0" smtClean="0">
                <a:solidFill>
                  <a:srgbClr val="FFFFFF"/>
                </a:solidFill>
                <a:latin typeface="Calibri" pitchFamily="34" charset="0"/>
              </a:rPr>
              <a:t>9</a:t>
            </a:r>
            <a:endParaRPr lang="en-US" b="1" dirty="0">
              <a:solidFill>
                <a:srgbClr val="FFFFFF"/>
              </a:solidFill>
              <a:latin typeface="Calibri" pitchFamily="34" charset="0"/>
            </a:endParaRPr>
          </a:p>
        </p:txBody>
      </p:sp>
      <p:sp>
        <p:nvSpPr>
          <p:cNvPr id="20" name="Rectangle 19"/>
          <p:cNvSpPr/>
          <p:nvPr/>
        </p:nvSpPr>
        <p:spPr>
          <a:xfrm>
            <a:off x="4990606" y="1844824"/>
            <a:ext cx="2313134" cy="461665"/>
          </a:xfrm>
          <a:prstGeom prst="rect">
            <a:avLst/>
          </a:prstGeom>
        </p:spPr>
        <p:txBody>
          <a:bodyPr wrap="none">
            <a:spAutoFit/>
          </a:bodyPr>
          <a:lstStyle/>
          <a:p>
            <a:pPr algn="ctr" eaLnBrk="1" hangingPunct="1"/>
            <a:r>
              <a:rPr lang="el-GR" b="1" dirty="0" smtClean="0">
                <a:solidFill>
                  <a:srgbClr val="FFFF00"/>
                </a:solidFill>
                <a:latin typeface="Calibri" pitchFamily="34" charset="0"/>
              </a:rPr>
              <a:t>(μόνο στα φυτά)</a:t>
            </a:r>
            <a:endParaRPr lang="en-GB" b="1" dirty="0">
              <a:solidFill>
                <a:srgbClr val="FFFF00"/>
              </a:solidFill>
              <a:latin typeface="Calibri" pitchFamily="34" charset="0"/>
            </a:endParaRPr>
          </a:p>
        </p:txBody>
      </p:sp>
      <p:sp>
        <p:nvSpPr>
          <p:cNvPr id="21" name="TextBox 20"/>
          <p:cNvSpPr txBox="1"/>
          <p:nvPr/>
        </p:nvSpPr>
        <p:spPr>
          <a:xfrm>
            <a:off x="7303740" y="1743199"/>
            <a:ext cx="570990" cy="461665"/>
          </a:xfrm>
          <a:prstGeom prst="rect">
            <a:avLst/>
          </a:prstGeom>
          <a:noFill/>
        </p:spPr>
        <p:txBody>
          <a:bodyPr wrap="none" rtlCol="0">
            <a:spAutoFit/>
          </a:bodyPr>
          <a:lstStyle/>
          <a:p>
            <a:pPr eaLnBrk="1" hangingPunct="1"/>
            <a:r>
              <a:rPr lang="el-GR" b="1" dirty="0" smtClean="0">
                <a:solidFill>
                  <a:srgbClr val="FFFFFF"/>
                </a:solidFill>
                <a:latin typeface="Calibri" pitchFamily="34" charset="0"/>
              </a:rPr>
              <a:t>Δ</a:t>
            </a:r>
            <a:r>
              <a:rPr lang="el-GR" b="1" baseline="30000" dirty="0" smtClean="0">
                <a:solidFill>
                  <a:srgbClr val="FFFFFF"/>
                </a:solidFill>
                <a:latin typeface="Calibri" pitchFamily="34" charset="0"/>
              </a:rPr>
              <a:t>12</a:t>
            </a:r>
            <a:endParaRPr lang="en-US" b="1" dirty="0">
              <a:solidFill>
                <a:srgbClr val="FFFFFF"/>
              </a:solidFill>
              <a:latin typeface="Calibri" pitchFamily="34" charset="0"/>
            </a:endParaRPr>
          </a:p>
        </p:txBody>
      </p:sp>
      <p:cxnSp>
        <p:nvCxnSpPr>
          <p:cNvPr id="23" name="Straight Arrow Connector 22"/>
          <p:cNvCxnSpPr>
            <a:stCxn id="25605" idx="1"/>
            <a:endCxn id="25610" idx="3"/>
          </p:cNvCxnSpPr>
          <p:nvPr/>
        </p:nvCxnSpPr>
        <p:spPr>
          <a:xfrm flipH="1">
            <a:off x="3919364" y="3442067"/>
            <a:ext cx="331236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02081" y="3429000"/>
            <a:ext cx="570990" cy="461665"/>
          </a:xfrm>
          <a:prstGeom prst="rect">
            <a:avLst/>
          </a:prstGeom>
          <a:noFill/>
        </p:spPr>
        <p:txBody>
          <a:bodyPr wrap="none" rtlCol="0">
            <a:spAutoFit/>
          </a:bodyPr>
          <a:lstStyle/>
          <a:p>
            <a:pPr eaLnBrk="1" hangingPunct="1"/>
            <a:r>
              <a:rPr lang="el-GR" b="1" dirty="0" smtClean="0">
                <a:solidFill>
                  <a:srgbClr val="FFFFFF"/>
                </a:solidFill>
                <a:latin typeface="Calibri" pitchFamily="34" charset="0"/>
              </a:rPr>
              <a:t>Δ</a:t>
            </a:r>
            <a:r>
              <a:rPr lang="el-GR" b="1" baseline="30000" dirty="0" smtClean="0">
                <a:solidFill>
                  <a:srgbClr val="FFFFFF"/>
                </a:solidFill>
                <a:latin typeface="Calibri" pitchFamily="34" charset="0"/>
              </a:rPr>
              <a:t>15</a:t>
            </a:r>
            <a:endParaRPr lang="en-US" b="1" dirty="0">
              <a:solidFill>
                <a:srgbClr val="FFFFFF"/>
              </a:solidFill>
              <a:latin typeface="Calibri" pitchFamily="34" charset="0"/>
            </a:endParaRPr>
          </a:p>
        </p:txBody>
      </p:sp>
      <p:sp>
        <p:nvSpPr>
          <p:cNvPr id="25" name="Rectangle 24"/>
          <p:cNvSpPr/>
          <p:nvPr/>
        </p:nvSpPr>
        <p:spPr>
          <a:xfrm>
            <a:off x="4517170" y="3714752"/>
            <a:ext cx="2313134" cy="461665"/>
          </a:xfrm>
          <a:prstGeom prst="rect">
            <a:avLst/>
          </a:prstGeom>
        </p:spPr>
        <p:txBody>
          <a:bodyPr wrap="none">
            <a:spAutoFit/>
          </a:bodyPr>
          <a:lstStyle/>
          <a:p>
            <a:pPr algn="ctr" eaLnBrk="1" hangingPunct="1"/>
            <a:r>
              <a:rPr lang="el-GR" b="1" dirty="0" smtClean="0">
                <a:solidFill>
                  <a:srgbClr val="FFFF00"/>
                </a:solidFill>
                <a:latin typeface="Calibri" pitchFamily="34" charset="0"/>
              </a:rPr>
              <a:t>(μόνο στα φυτά)</a:t>
            </a:r>
            <a:endParaRPr lang="en-GB" b="1" dirty="0">
              <a:solidFill>
                <a:srgbClr val="FFFF00"/>
              </a:solidFill>
              <a:latin typeface="Calibri" pitchFamily="34" charset="0"/>
            </a:endParaRPr>
          </a:p>
        </p:txBody>
      </p:sp>
      <p:sp>
        <p:nvSpPr>
          <p:cNvPr id="27" name="Oval 26"/>
          <p:cNvSpPr/>
          <p:nvPr/>
        </p:nvSpPr>
        <p:spPr bwMode="auto">
          <a:xfrm>
            <a:off x="9422904" y="0"/>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grpSp>
        <p:nvGrpSpPr>
          <p:cNvPr id="28" name="Group 32"/>
          <p:cNvGrpSpPr>
            <a:grpSpLocks/>
          </p:cNvGrpSpPr>
          <p:nvPr/>
        </p:nvGrpSpPr>
        <p:grpSpPr bwMode="auto">
          <a:xfrm>
            <a:off x="6220668" y="4638329"/>
            <a:ext cx="2235200" cy="955676"/>
            <a:chOff x="1017" y="2704"/>
            <a:chExt cx="1408" cy="602"/>
          </a:xfrm>
        </p:grpSpPr>
        <p:sp>
          <p:nvSpPr>
            <p:cNvPr id="29" name="Text Box 30"/>
            <p:cNvSpPr txBox="1">
              <a:spLocks noChangeArrowheads="1"/>
            </p:cNvSpPr>
            <p:nvPr/>
          </p:nvSpPr>
          <p:spPr bwMode="auto">
            <a:xfrm>
              <a:off x="1069" y="2704"/>
              <a:ext cx="1248" cy="330"/>
            </a:xfrm>
            <a:prstGeom prst="rect">
              <a:avLst/>
            </a:prstGeom>
            <a:noFill/>
            <a:ln w="9525">
              <a:noFill/>
              <a:miter lim="800000"/>
              <a:headEnd/>
              <a:tailEnd/>
            </a:ln>
            <a:effectLst/>
          </p:spPr>
          <p:txBody>
            <a:bodyPr wrap="none">
              <a:spAutoFit/>
            </a:bodyPr>
            <a:lstStyle/>
            <a:p>
              <a:pPr eaLnBrk="1" hangingPunct="1"/>
              <a:r>
                <a:rPr lang="el-GR" sz="2800" b="1">
                  <a:solidFill>
                    <a:srgbClr val="FFFFFF"/>
                  </a:solidFill>
                  <a:latin typeface="Calibri" pitchFamily="34" charset="0"/>
                </a:rPr>
                <a:t>επιμήκυνση</a:t>
              </a:r>
              <a:endParaRPr lang="en-GB" sz="2800" b="1">
                <a:solidFill>
                  <a:srgbClr val="FFFFFF"/>
                </a:solidFill>
                <a:latin typeface="Calibri" pitchFamily="34" charset="0"/>
              </a:endParaRPr>
            </a:p>
          </p:txBody>
        </p:sp>
        <p:sp>
          <p:nvSpPr>
            <p:cNvPr id="30" name="Text Box 31"/>
            <p:cNvSpPr txBox="1">
              <a:spLocks noChangeArrowheads="1"/>
            </p:cNvSpPr>
            <p:nvPr/>
          </p:nvSpPr>
          <p:spPr bwMode="auto">
            <a:xfrm>
              <a:off x="1017" y="2976"/>
              <a:ext cx="1408" cy="330"/>
            </a:xfrm>
            <a:prstGeom prst="rect">
              <a:avLst/>
            </a:prstGeom>
            <a:noFill/>
            <a:ln w="9525">
              <a:noFill/>
              <a:miter lim="800000"/>
              <a:headEnd/>
              <a:tailEnd/>
            </a:ln>
            <a:effectLst/>
          </p:spPr>
          <p:txBody>
            <a:bodyPr wrap="none">
              <a:spAutoFit/>
            </a:bodyPr>
            <a:lstStyle/>
            <a:p>
              <a:pPr eaLnBrk="1" hangingPunct="1"/>
              <a:r>
                <a:rPr lang="el-GR" sz="2800" b="1" dirty="0">
                  <a:solidFill>
                    <a:srgbClr val="FFFFFF"/>
                  </a:solidFill>
                  <a:latin typeface="Calibri" pitchFamily="34" charset="0"/>
                </a:rPr>
                <a:t>αποκορεσμός</a:t>
              </a:r>
              <a:endParaRPr lang="en-GB" sz="2800" b="1" dirty="0">
                <a:solidFill>
                  <a:srgbClr val="FFFFFF"/>
                </a:solidFill>
                <a:latin typeface="Calibri" pitchFamily="34" charset="0"/>
              </a:endParaRPr>
            </a:p>
          </p:txBody>
        </p:sp>
      </p:grpSp>
      <p:sp>
        <p:nvSpPr>
          <p:cNvPr id="31" name="Text Box 25"/>
          <p:cNvSpPr txBox="1">
            <a:spLocks noChangeArrowheads="1"/>
          </p:cNvSpPr>
          <p:nvPr/>
        </p:nvSpPr>
        <p:spPr bwMode="auto">
          <a:xfrm>
            <a:off x="6803385" y="5903893"/>
            <a:ext cx="3278462" cy="954107"/>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2800" b="1" dirty="0">
                <a:solidFill>
                  <a:srgbClr val="000000"/>
                </a:solidFill>
                <a:latin typeface="Calibri" pitchFamily="34" charset="0"/>
              </a:rPr>
              <a:t>Άλλα πολυακόρεστα</a:t>
            </a:r>
          </a:p>
          <a:p>
            <a:pPr algn="ctr" eaLnBrk="1" hangingPunct="1"/>
            <a:r>
              <a:rPr lang="el-GR" sz="2800" b="1" dirty="0" smtClean="0">
                <a:solidFill>
                  <a:srgbClr val="000000"/>
                </a:solidFill>
                <a:latin typeface="Calibri" pitchFamily="34" charset="0"/>
              </a:rPr>
              <a:t>ω6 λιπαρά οξέα</a:t>
            </a:r>
            <a:endParaRPr lang="en-GB" sz="2800" b="1" dirty="0">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6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animBg="1"/>
      <p:bldP spid="25605" grpId="0" animBg="1"/>
      <p:bldP spid="25608" grpId="0" animBg="1"/>
      <p:bldP spid="25610" grpId="0" animBg="1"/>
      <p:bldP spid="25619" grpId="0"/>
      <p:bldP spid="25625" grpId="0" animBg="1"/>
      <p:bldP spid="25628" grpId="0"/>
      <p:bldP spid="25629" grpId="0" animBg="1"/>
      <p:bldP spid="20" grpId="0"/>
      <p:bldP spid="21" grpId="0"/>
      <p:bldP spid="24" grpId="0"/>
      <p:bldP spid="25" grpId="0"/>
      <p:bldP spid="3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a:spLocks noChangeArrowheads="1"/>
          </p:cNvSpPr>
          <p:nvPr/>
        </p:nvSpPr>
        <p:spPr bwMode="auto">
          <a:xfrm>
            <a:off x="7051709" y="2571744"/>
            <a:ext cx="2949575" cy="1563688"/>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a:solidFill>
                  <a:srgbClr val="000000"/>
                </a:solidFill>
                <a:latin typeface="Arial" charset="0"/>
              </a:rPr>
              <a:t>Λινελαϊκό  οξύ</a:t>
            </a:r>
          </a:p>
          <a:p>
            <a:pPr algn="ctr" eaLnBrk="1" hangingPunct="1"/>
            <a:r>
              <a:rPr lang="el-GR" sz="3200" b="1">
                <a:solidFill>
                  <a:srgbClr val="000000"/>
                </a:solidFill>
                <a:latin typeface="Arial" charset="0"/>
              </a:rPr>
              <a:t>(18:2Δ</a:t>
            </a:r>
            <a:r>
              <a:rPr lang="el-GR" sz="3200" b="1" baseline="30000">
                <a:solidFill>
                  <a:srgbClr val="000000"/>
                </a:solidFill>
                <a:latin typeface="Arial" charset="0"/>
              </a:rPr>
              <a:t>9,12</a:t>
            </a:r>
            <a:r>
              <a:rPr lang="el-GR" sz="3200" b="1">
                <a:solidFill>
                  <a:srgbClr val="000000"/>
                </a:solidFill>
                <a:latin typeface="Arial" charset="0"/>
              </a:rPr>
              <a:t>)</a:t>
            </a:r>
          </a:p>
          <a:p>
            <a:pPr algn="ctr" eaLnBrk="1" hangingPunct="1"/>
            <a:r>
              <a:rPr lang="el-GR" sz="3200" b="1">
                <a:solidFill>
                  <a:srgbClr val="000000"/>
                </a:solidFill>
                <a:latin typeface="Arial" charset="0"/>
              </a:rPr>
              <a:t>ω6</a:t>
            </a:r>
            <a:endParaRPr lang="en-GB" sz="3200" b="1">
              <a:solidFill>
                <a:srgbClr val="000000"/>
              </a:solidFill>
              <a:latin typeface="Arial" charset="0"/>
            </a:endParaRPr>
          </a:p>
        </p:txBody>
      </p:sp>
      <p:sp>
        <p:nvSpPr>
          <p:cNvPr id="25608" name="Line 8"/>
          <p:cNvSpPr>
            <a:spLocks noChangeShapeType="1"/>
          </p:cNvSpPr>
          <p:nvPr/>
        </p:nvSpPr>
        <p:spPr bwMode="auto">
          <a:xfrm>
            <a:off x="7286640" y="1484313"/>
            <a:ext cx="0" cy="1079500"/>
          </a:xfrm>
          <a:prstGeom prst="line">
            <a:avLst/>
          </a:prstGeom>
          <a:noFill/>
          <a:ln w="76200">
            <a:solidFill>
              <a:schemeClr val="bg1"/>
            </a:solidFill>
            <a:round/>
            <a:headEnd/>
            <a:tailEnd type="triangle" w="med" len="med"/>
          </a:ln>
          <a:effectLst/>
        </p:spPr>
        <p:txBody>
          <a:bodyPr/>
          <a:lstStyle/>
          <a:p>
            <a:pPr eaLnBrk="1" hangingPunct="1"/>
            <a:endParaRPr lang="el-GR" sz="1800">
              <a:solidFill>
                <a:srgbClr val="000000"/>
              </a:solidFill>
              <a:latin typeface="Arial" charset="0"/>
            </a:endParaRPr>
          </a:p>
        </p:txBody>
      </p:sp>
      <p:sp>
        <p:nvSpPr>
          <p:cNvPr id="25610" name="Text Box 10"/>
          <p:cNvSpPr txBox="1">
            <a:spLocks noChangeArrowheads="1"/>
          </p:cNvSpPr>
          <p:nvPr/>
        </p:nvSpPr>
        <p:spPr bwMode="auto">
          <a:xfrm>
            <a:off x="285752" y="2357430"/>
            <a:ext cx="3357550" cy="2062103"/>
          </a:xfrm>
          <a:prstGeom prst="rect">
            <a:avLst/>
          </a:prstGeom>
          <a:solidFill>
            <a:srgbClr val="FFFF00"/>
          </a:solidFill>
          <a:ln w="9525">
            <a:solidFill>
              <a:schemeClr val="bg1"/>
            </a:solidFill>
            <a:miter lim="800000"/>
            <a:headEnd/>
            <a:tailEnd/>
          </a:ln>
          <a:effectLst/>
        </p:spPr>
        <p:txBody>
          <a:bodyPr wrap="square">
            <a:spAutoFit/>
          </a:bodyPr>
          <a:lstStyle/>
          <a:p>
            <a:pPr algn="ctr" eaLnBrk="1" hangingPunct="1"/>
            <a:r>
              <a:rPr lang="el-GR" sz="3200" b="1" i="1" dirty="0">
                <a:solidFill>
                  <a:srgbClr val="000000"/>
                </a:solidFill>
                <a:latin typeface="Arial" charset="0"/>
              </a:rPr>
              <a:t>α</a:t>
            </a:r>
            <a:r>
              <a:rPr lang="el-GR" sz="3200" b="1" dirty="0">
                <a:solidFill>
                  <a:srgbClr val="000000"/>
                </a:solidFill>
                <a:latin typeface="Arial" charset="0"/>
              </a:rPr>
              <a:t>-λινολενικό  οξύ</a:t>
            </a:r>
          </a:p>
          <a:p>
            <a:pPr algn="ctr" eaLnBrk="1" hangingPunct="1"/>
            <a:r>
              <a:rPr lang="el-GR" sz="3200" b="1" dirty="0">
                <a:solidFill>
                  <a:srgbClr val="000000"/>
                </a:solidFill>
                <a:latin typeface="Arial" charset="0"/>
              </a:rPr>
              <a:t>(18:3Δ</a:t>
            </a:r>
            <a:r>
              <a:rPr lang="el-GR" sz="3200" b="1" baseline="30000" dirty="0">
                <a:solidFill>
                  <a:srgbClr val="000000"/>
                </a:solidFill>
                <a:latin typeface="Arial" charset="0"/>
              </a:rPr>
              <a:t>9,12,15</a:t>
            </a:r>
            <a:r>
              <a:rPr lang="el-GR" sz="3200" b="1" dirty="0">
                <a:solidFill>
                  <a:srgbClr val="000000"/>
                </a:solidFill>
                <a:latin typeface="Arial" charset="0"/>
              </a:rPr>
              <a:t>)</a:t>
            </a:r>
            <a:endParaRPr lang="en-GB" sz="3200" b="1" dirty="0">
              <a:solidFill>
                <a:srgbClr val="000000"/>
              </a:solidFill>
              <a:latin typeface="Arial" charset="0"/>
            </a:endParaRPr>
          </a:p>
          <a:p>
            <a:pPr algn="ctr" eaLnBrk="1" hangingPunct="1"/>
            <a:r>
              <a:rPr lang="el-GR" sz="3200" b="1" dirty="0">
                <a:solidFill>
                  <a:srgbClr val="000000"/>
                </a:solidFill>
                <a:latin typeface="Arial" charset="0"/>
              </a:rPr>
              <a:t>ω3</a:t>
            </a:r>
            <a:endParaRPr lang="en-GB" sz="3200" b="1" dirty="0">
              <a:solidFill>
                <a:srgbClr val="000000"/>
              </a:solidFill>
              <a:latin typeface="Arial" charset="0"/>
            </a:endParaRPr>
          </a:p>
        </p:txBody>
      </p:sp>
      <p:sp>
        <p:nvSpPr>
          <p:cNvPr id="25619" name="Text Box 19"/>
          <p:cNvSpPr txBox="1">
            <a:spLocks noChangeArrowheads="1"/>
          </p:cNvSpPr>
          <p:nvPr/>
        </p:nvSpPr>
        <p:spPr bwMode="auto">
          <a:xfrm>
            <a:off x="7353300" y="1557338"/>
            <a:ext cx="2562432" cy="523220"/>
          </a:xfrm>
          <a:prstGeom prst="rect">
            <a:avLst/>
          </a:prstGeom>
          <a:noFill/>
          <a:ln w="9525">
            <a:noFill/>
            <a:miter lim="800000"/>
            <a:headEnd/>
            <a:tailEnd/>
          </a:ln>
          <a:effectLst/>
        </p:spPr>
        <p:txBody>
          <a:bodyPr wrap="none">
            <a:spAutoFit/>
          </a:bodyPr>
          <a:lstStyle/>
          <a:p>
            <a:pPr algn="ctr" eaLnBrk="1" hangingPunct="1"/>
            <a:r>
              <a:rPr lang="el-GR" sz="2800" b="1" dirty="0" smtClean="0">
                <a:solidFill>
                  <a:srgbClr val="FFFFFF"/>
                </a:solidFill>
                <a:latin typeface="Arial" charset="0"/>
              </a:rPr>
              <a:t>αποκορεσμός</a:t>
            </a:r>
            <a:endParaRPr lang="el-GR" sz="2800" b="1" dirty="0">
              <a:solidFill>
                <a:srgbClr val="FFFFFF"/>
              </a:solidFill>
              <a:latin typeface="Arial" charset="0"/>
            </a:endParaRPr>
          </a:p>
        </p:txBody>
      </p:sp>
      <p:sp>
        <p:nvSpPr>
          <p:cNvPr id="25628" name="Text Box 28"/>
          <p:cNvSpPr txBox="1">
            <a:spLocks noChangeArrowheads="1"/>
          </p:cNvSpPr>
          <p:nvPr/>
        </p:nvSpPr>
        <p:spPr bwMode="auto">
          <a:xfrm>
            <a:off x="4295580" y="2786058"/>
            <a:ext cx="2562432" cy="523220"/>
          </a:xfrm>
          <a:prstGeom prst="rect">
            <a:avLst/>
          </a:prstGeom>
          <a:noFill/>
          <a:ln w="9525">
            <a:noFill/>
            <a:miter lim="800000"/>
            <a:headEnd/>
            <a:tailEnd/>
          </a:ln>
          <a:effectLst/>
        </p:spPr>
        <p:txBody>
          <a:bodyPr wrap="none">
            <a:spAutoFit/>
          </a:bodyPr>
          <a:lstStyle/>
          <a:p>
            <a:pPr algn="ctr" eaLnBrk="1" hangingPunct="1"/>
            <a:r>
              <a:rPr lang="el-GR" sz="2800" b="1" dirty="0" smtClean="0">
                <a:solidFill>
                  <a:srgbClr val="FFFFFF"/>
                </a:solidFill>
                <a:latin typeface="Arial" charset="0"/>
              </a:rPr>
              <a:t>αποκορεσμός</a:t>
            </a:r>
            <a:endParaRPr lang="el-GR" sz="2800" b="1" dirty="0">
              <a:solidFill>
                <a:srgbClr val="FFFFFF"/>
              </a:solidFill>
              <a:latin typeface="Arial" charset="0"/>
            </a:endParaRPr>
          </a:p>
        </p:txBody>
      </p:sp>
      <p:sp>
        <p:nvSpPr>
          <p:cNvPr id="20" name="Rectangle 19"/>
          <p:cNvSpPr/>
          <p:nvPr/>
        </p:nvSpPr>
        <p:spPr>
          <a:xfrm>
            <a:off x="7358078" y="2000240"/>
            <a:ext cx="2539926" cy="461665"/>
          </a:xfrm>
          <a:prstGeom prst="rect">
            <a:avLst/>
          </a:prstGeom>
        </p:spPr>
        <p:txBody>
          <a:bodyPr wrap="none">
            <a:spAutoFit/>
          </a:bodyPr>
          <a:lstStyle/>
          <a:p>
            <a:pPr algn="ctr" eaLnBrk="1" hangingPunct="1"/>
            <a:r>
              <a:rPr lang="el-GR" b="1" dirty="0" smtClean="0">
                <a:solidFill>
                  <a:srgbClr val="FFFF00"/>
                </a:solidFill>
                <a:latin typeface="Arial" charset="0"/>
              </a:rPr>
              <a:t>(μόνο στα φυτά)</a:t>
            </a:r>
            <a:endParaRPr lang="en-GB" b="1" dirty="0">
              <a:solidFill>
                <a:srgbClr val="FFFF00"/>
              </a:solidFill>
              <a:latin typeface="Arial" charset="0"/>
            </a:endParaRPr>
          </a:p>
        </p:txBody>
      </p:sp>
      <p:sp>
        <p:nvSpPr>
          <p:cNvPr id="21" name="TextBox 20"/>
          <p:cNvSpPr txBox="1"/>
          <p:nvPr/>
        </p:nvSpPr>
        <p:spPr>
          <a:xfrm>
            <a:off x="6653133" y="1857364"/>
            <a:ext cx="633507" cy="461665"/>
          </a:xfrm>
          <a:prstGeom prst="rect">
            <a:avLst/>
          </a:prstGeom>
          <a:noFill/>
        </p:spPr>
        <p:txBody>
          <a:bodyPr wrap="none" rtlCol="0">
            <a:spAutoFit/>
          </a:bodyPr>
          <a:lstStyle/>
          <a:p>
            <a:pPr eaLnBrk="1" hangingPunct="1"/>
            <a:r>
              <a:rPr lang="el-GR" b="1" dirty="0" smtClean="0">
                <a:solidFill>
                  <a:srgbClr val="FFFFFF"/>
                </a:solidFill>
                <a:latin typeface="Arial" charset="0"/>
              </a:rPr>
              <a:t>Δ</a:t>
            </a:r>
            <a:r>
              <a:rPr lang="el-GR" b="1" baseline="30000" dirty="0" smtClean="0">
                <a:solidFill>
                  <a:srgbClr val="FFFFFF"/>
                </a:solidFill>
                <a:latin typeface="Arial" charset="0"/>
              </a:rPr>
              <a:t>12</a:t>
            </a:r>
            <a:endParaRPr lang="en-US" b="1" dirty="0">
              <a:solidFill>
                <a:srgbClr val="FFFFFF"/>
              </a:solidFill>
              <a:latin typeface="Arial" charset="0"/>
            </a:endParaRPr>
          </a:p>
        </p:txBody>
      </p:sp>
      <p:cxnSp>
        <p:nvCxnSpPr>
          <p:cNvPr id="23" name="Straight Arrow Connector 22"/>
          <p:cNvCxnSpPr/>
          <p:nvPr/>
        </p:nvCxnSpPr>
        <p:spPr>
          <a:xfrm rot="10800000">
            <a:off x="3929054" y="3357562"/>
            <a:ext cx="285752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152935" y="3429000"/>
            <a:ext cx="633507" cy="461665"/>
          </a:xfrm>
          <a:prstGeom prst="rect">
            <a:avLst/>
          </a:prstGeom>
          <a:noFill/>
        </p:spPr>
        <p:txBody>
          <a:bodyPr wrap="none" rtlCol="0">
            <a:spAutoFit/>
          </a:bodyPr>
          <a:lstStyle/>
          <a:p>
            <a:pPr eaLnBrk="1" hangingPunct="1"/>
            <a:r>
              <a:rPr lang="el-GR" b="1" dirty="0" smtClean="0">
                <a:solidFill>
                  <a:srgbClr val="FFFFFF"/>
                </a:solidFill>
                <a:latin typeface="Arial" charset="0"/>
              </a:rPr>
              <a:t>Δ</a:t>
            </a:r>
            <a:r>
              <a:rPr lang="el-GR" b="1" baseline="30000" dirty="0" smtClean="0">
                <a:solidFill>
                  <a:srgbClr val="FFFFFF"/>
                </a:solidFill>
                <a:latin typeface="Arial" charset="0"/>
              </a:rPr>
              <a:t>15</a:t>
            </a:r>
            <a:endParaRPr lang="en-US" b="1" dirty="0">
              <a:solidFill>
                <a:srgbClr val="FFFFFF"/>
              </a:solidFill>
              <a:latin typeface="Arial" charset="0"/>
            </a:endParaRPr>
          </a:p>
        </p:txBody>
      </p:sp>
      <p:sp>
        <p:nvSpPr>
          <p:cNvPr id="25" name="Rectangle 24"/>
          <p:cNvSpPr/>
          <p:nvPr/>
        </p:nvSpPr>
        <p:spPr>
          <a:xfrm>
            <a:off x="4246648" y="3714752"/>
            <a:ext cx="2539926" cy="461665"/>
          </a:xfrm>
          <a:prstGeom prst="rect">
            <a:avLst/>
          </a:prstGeom>
        </p:spPr>
        <p:txBody>
          <a:bodyPr wrap="none">
            <a:spAutoFit/>
          </a:bodyPr>
          <a:lstStyle/>
          <a:p>
            <a:pPr algn="ctr" eaLnBrk="1" hangingPunct="1"/>
            <a:r>
              <a:rPr lang="el-GR" b="1" dirty="0" smtClean="0">
                <a:solidFill>
                  <a:srgbClr val="FFFF00"/>
                </a:solidFill>
                <a:latin typeface="Arial" charset="0"/>
              </a:rPr>
              <a:t>(μόνο στα φυτά)</a:t>
            </a:r>
            <a:endParaRPr lang="en-GB" b="1" dirty="0">
              <a:solidFill>
                <a:srgbClr val="FFFF00"/>
              </a:solidFill>
              <a:latin typeface="Arial" charset="0"/>
            </a:endParaRPr>
          </a:p>
        </p:txBody>
      </p:sp>
      <p:sp>
        <p:nvSpPr>
          <p:cNvPr id="27" name="Rectangle 26"/>
          <p:cNvSpPr/>
          <p:nvPr/>
        </p:nvSpPr>
        <p:spPr>
          <a:xfrm>
            <a:off x="1111052" y="5301208"/>
            <a:ext cx="7632848" cy="1200329"/>
          </a:xfrm>
          <a:prstGeom prst="rect">
            <a:avLst/>
          </a:prstGeom>
        </p:spPr>
        <p:txBody>
          <a:bodyPr wrap="square">
            <a:spAutoFit/>
          </a:bodyPr>
          <a:lstStyle/>
          <a:p>
            <a:pPr algn="ctr"/>
            <a:r>
              <a:rPr lang="el-GR" sz="3600" b="1" dirty="0" smtClean="0">
                <a:solidFill>
                  <a:srgbClr val="FFFF00"/>
                </a:solidFill>
                <a:latin typeface="Calibri" pitchFamily="34" charset="0"/>
              </a:rPr>
              <a:t>ΑΠΑΡΑΙΤΗΤΑ ΛΙΠΑΡΑ ΟΞΕΑ ΓΙΑ ΤΑ ΘΗΛΑΣΤΙΚΑ</a:t>
            </a:r>
            <a:r>
              <a:rPr lang="en-US" sz="3600" b="1" dirty="0" smtClean="0">
                <a:solidFill>
                  <a:srgbClr val="FFFF00"/>
                </a:solidFill>
                <a:latin typeface="Calibri" pitchFamily="34" charset="0"/>
              </a:rPr>
              <a:t> (</a:t>
            </a:r>
            <a:r>
              <a:rPr lang="el-GR" sz="3600" b="1" dirty="0" smtClean="0">
                <a:solidFill>
                  <a:srgbClr val="FFFF00"/>
                </a:solidFill>
                <a:latin typeface="Arial" charset="0"/>
              </a:rPr>
              <a:t>ΒΙΤΑΜΙΝΗ </a:t>
            </a:r>
            <a:r>
              <a:rPr lang="en-US" sz="3600" b="1" dirty="0" smtClean="0">
                <a:solidFill>
                  <a:srgbClr val="FFFF00"/>
                </a:solidFill>
                <a:latin typeface="Arial" charset="0"/>
              </a:rPr>
              <a:t>F)</a:t>
            </a:r>
            <a:endParaRPr lang="el-GR" sz="3600" dirty="0">
              <a:solidFill>
                <a:srgbClr val="000000"/>
              </a:solidFill>
              <a:latin typeface="Calibri" pitchFamily="34" charset="0"/>
            </a:endParaRPr>
          </a:p>
        </p:txBody>
      </p:sp>
      <p:cxnSp>
        <p:nvCxnSpPr>
          <p:cNvPr id="15" name="Straight Arrow Connector 14"/>
          <p:cNvCxnSpPr>
            <a:endCxn id="27" idx="0"/>
          </p:cNvCxnSpPr>
          <p:nvPr/>
        </p:nvCxnSpPr>
        <p:spPr>
          <a:xfrm>
            <a:off x="3415308" y="4653136"/>
            <a:ext cx="1512168" cy="648072"/>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7" idx="0"/>
          </p:cNvCxnSpPr>
          <p:nvPr/>
        </p:nvCxnSpPr>
        <p:spPr>
          <a:xfrm rot="10800000" flipV="1">
            <a:off x="4927476" y="4437112"/>
            <a:ext cx="1440160" cy="864096"/>
          </a:xfrm>
          <a:prstGeom prst="straightConnector1">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0"/>
            <a:ext cx="6480720" cy="2246769"/>
          </a:xfrm>
          <a:prstGeom prst="rect">
            <a:avLst/>
          </a:prstGeom>
          <a:noFill/>
        </p:spPr>
        <p:txBody>
          <a:bodyPr wrap="square" rtlCol="0">
            <a:spAutoFit/>
          </a:bodyPr>
          <a:lstStyle/>
          <a:p>
            <a:pPr algn="ctr"/>
            <a:r>
              <a:rPr lang="el-GR" sz="2800" b="1" dirty="0" smtClean="0">
                <a:solidFill>
                  <a:schemeClr val="bg1"/>
                </a:solidFill>
                <a:latin typeface="Calibri" pitchFamily="34" charset="0"/>
              </a:rPr>
              <a:t>Ένζυμα αποκορεσμού που δημιουργούν διπλούς δεσμούς  μετά το 9</a:t>
            </a:r>
            <a:r>
              <a:rPr lang="el-GR" sz="2800" b="1" baseline="30000" dirty="0" smtClean="0">
                <a:solidFill>
                  <a:schemeClr val="bg1"/>
                </a:solidFill>
                <a:latin typeface="Calibri" pitchFamily="34" charset="0"/>
              </a:rPr>
              <a:t>ο</a:t>
            </a:r>
            <a:r>
              <a:rPr lang="el-GR" sz="2800" b="1" dirty="0" smtClean="0">
                <a:solidFill>
                  <a:schemeClr val="bg1"/>
                </a:solidFill>
                <a:latin typeface="Calibri" pitchFamily="34" charset="0"/>
              </a:rPr>
              <a:t> άτομο άνθρακα (π.χ., η Δ12 και η Δ15) απαντούν μόνο στα φυτά και στους μικροοργανισμούς</a:t>
            </a:r>
            <a:endParaRPr lang="el-GR" sz="2800" b="1" dirty="0">
              <a:solidFill>
                <a:schemeClr val="bg1"/>
              </a:solidFill>
              <a:latin typeface="Calibri" pitchFamily="34" charset="0"/>
            </a:endParaRPr>
          </a:p>
        </p:txBody>
      </p:sp>
      <p:sp>
        <p:nvSpPr>
          <p:cNvPr id="17" name="Oval 16"/>
          <p:cNvSpPr/>
          <p:nvPr/>
        </p:nvSpPr>
        <p:spPr bwMode="auto">
          <a:xfrm>
            <a:off x="0" y="6353944"/>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2" name="Text Box 14"/>
          <p:cNvSpPr txBox="1">
            <a:spLocks noChangeArrowheads="1"/>
          </p:cNvSpPr>
          <p:nvPr/>
        </p:nvSpPr>
        <p:spPr bwMode="auto">
          <a:xfrm>
            <a:off x="318964" y="527514"/>
            <a:ext cx="9577064" cy="1754326"/>
          </a:xfrm>
          <a:prstGeom prst="rect">
            <a:avLst/>
          </a:prstGeom>
          <a:noFill/>
          <a:ln w="9525">
            <a:solidFill>
              <a:schemeClr val="bg1"/>
            </a:solidFill>
            <a:miter lim="800000"/>
            <a:headEnd/>
            <a:tailEnd/>
          </a:ln>
          <a:effectLst/>
        </p:spPr>
        <p:txBody>
          <a:bodyPr wrap="square">
            <a:spAutoFit/>
          </a:bodyPr>
          <a:lstStyle/>
          <a:p>
            <a:pPr algn="ctr" eaLnBrk="1" hangingPunct="1"/>
            <a:r>
              <a:rPr lang="el-GR" sz="3600" b="1" dirty="0" smtClean="0">
                <a:solidFill>
                  <a:srgbClr val="FFFFFF"/>
                </a:solidFill>
                <a:latin typeface="Calibri" pitchFamily="34" charset="0"/>
                <a:cs typeface="Arial"/>
              </a:rPr>
              <a:t>Απαραίτητα για τους ζωικούς οργανισμούς πολυακόρεστα λιπαρά οξέα</a:t>
            </a:r>
            <a:r>
              <a:rPr lang="en-US" sz="3600" b="1" dirty="0" smtClean="0">
                <a:solidFill>
                  <a:srgbClr val="FFFFFF"/>
                </a:solidFill>
                <a:latin typeface="Calibri" pitchFamily="34" charset="0"/>
                <a:cs typeface="Arial"/>
              </a:rPr>
              <a:t> </a:t>
            </a:r>
            <a:r>
              <a:rPr lang="el-GR" sz="3600" b="1" dirty="0" smtClean="0">
                <a:solidFill>
                  <a:srgbClr val="FFFFFF"/>
                </a:solidFill>
                <a:latin typeface="Calibri" pitchFamily="34" charset="0"/>
                <a:cs typeface="Arial"/>
              </a:rPr>
              <a:t>που πρέπει να περιέχονται στις τροφές τους</a:t>
            </a:r>
            <a:endParaRPr lang="en-GB" sz="3600" b="1" dirty="0">
              <a:solidFill>
                <a:srgbClr val="FFFFFF"/>
              </a:solidFill>
              <a:latin typeface="Calibri" pitchFamily="34" charset="0"/>
              <a:cs typeface="Arial"/>
            </a:endParaRPr>
          </a:p>
        </p:txBody>
      </p:sp>
      <p:sp>
        <p:nvSpPr>
          <p:cNvPr id="83976" name="Text Box 8"/>
          <p:cNvSpPr txBox="1">
            <a:spLocks noChangeArrowheads="1"/>
          </p:cNvSpPr>
          <p:nvPr/>
        </p:nvSpPr>
        <p:spPr bwMode="auto">
          <a:xfrm>
            <a:off x="1046210" y="3186714"/>
            <a:ext cx="3161186" cy="1569660"/>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i="1" dirty="0">
                <a:solidFill>
                  <a:srgbClr val="000000"/>
                </a:solidFill>
                <a:latin typeface="Calibri" pitchFamily="34" charset="0"/>
                <a:cs typeface="Arial"/>
              </a:rPr>
              <a:t>α</a:t>
            </a:r>
            <a:r>
              <a:rPr lang="el-GR" sz="3200" b="1" dirty="0">
                <a:solidFill>
                  <a:srgbClr val="000000"/>
                </a:solidFill>
                <a:latin typeface="Calibri" pitchFamily="34" charset="0"/>
                <a:cs typeface="Arial"/>
              </a:rPr>
              <a:t>-λινολενικό  οξύ</a:t>
            </a:r>
          </a:p>
          <a:p>
            <a:pPr algn="ctr" eaLnBrk="1" hangingPunct="1"/>
            <a:r>
              <a:rPr lang="el-GR" sz="3200" b="1" dirty="0">
                <a:solidFill>
                  <a:srgbClr val="000000"/>
                </a:solidFill>
                <a:latin typeface="Calibri" pitchFamily="34" charset="0"/>
                <a:cs typeface="Arial"/>
              </a:rPr>
              <a:t>(18:3Δ</a:t>
            </a:r>
            <a:r>
              <a:rPr lang="el-GR" sz="3200" b="1" baseline="30000" dirty="0">
                <a:solidFill>
                  <a:srgbClr val="000000"/>
                </a:solidFill>
                <a:latin typeface="Calibri" pitchFamily="34" charset="0"/>
                <a:cs typeface="Arial"/>
              </a:rPr>
              <a:t>9,12,15</a:t>
            </a:r>
            <a:r>
              <a:rPr lang="el-GR" sz="3200" b="1" dirty="0">
                <a:solidFill>
                  <a:srgbClr val="000000"/>
                </a:solidFill>
                <a:latin typeface="Calibri" pitchFamily="34" charset="0"/>
                <a:cs typeface="Arial"/>
              </a:rPr>
              <a:t>)</a:t>
            </a:r>
            <a:endParaRPr lang="en-GB" sz="3200" b="1" dirty="0">
              <a:solidFill>
                <a:srgbClr val="000000"/>
              </a:solidFill>
              <a:latin typeface="Calibri" pitchFamily="34" charset="0"/>
              <a:cs typeface="Arial"/>
            </a:endParaRPr>
          </a:p>
          <a:p>
            <a:pPr algn="ctr" eaLnBrk="1" hangingPunct="1"/>
            <a:r>
              <a:rPr lang="el-GR" sz="3200" b="1" dirty="0">
                <a:solidFill>
                  <a:srgbClr val="000000"/>
                </a:solidFill>
                <a:latin typeface="Calibri" pitchFamily="34" charset="0"/>
                <a:cs typeface="Arial"/>
              </a:rPr>
              <a:t>ω3</a:t>
            </a:r>
            <a:endParaRPr lang="en-GB" sz="3200" b="1" dirty="0">
              <a:solidFill>
                <a:srgbClr val="000000"/>
              </a:solidFill>
              <a:latin typeface="Calibri" pitchFamily="34" charset="0"/>
              <a:cs typeface="Arial"/>
            </a:endParaRPr>
          </a:p>
        </p:txBody>
      </p:sp>
      <p:sp>
        <p:nvSpPr>
          <p:cNvPr id="83972" name="Text Box 4"/>
          <p:cNvSpPr txBox="1">
            <a:spLocks noChangeArrowheads="1"/>
          </p:cNvSpPr>
          <p:nvPr/>
        </p:nvSpPr>
        <p:spPr bwMode="auto">
          <a:xfrm>
            <a:off x="6151612" y="3186714"/>
            <a:ext cx="2667012" cy="1569660"/>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dirty="0">
                <a:solidFill>
                  <a:srgbClr val="000000"/>
                </a:solidFill>
                <a:latin typeface="Calibri" pitchFamily="34" charset="0"/>
                <a:cs typeface="Arial"/>
              </a:rPr>
              <a:t>Λινελαϊκό  οξύ</a:t>
            </a:r>
          </a:p>
          <a:p>
            <a:pPr algn="ctr" eaLnBrk="1" hangingPunct="1"/>
            <a:r>
              <a:rPr lang="el-GR" sz="3200" b="1" dirty="0">
                <a:solidFill>
                  <a:srgbClr val="000000"/>
                </a:solidFill>
                <a:latin typeface="Calibri" pitchFamily="34" charset="0"/>
                <a:cs typeface="Arial"/>
              </a:rPr>
              <a:t>(18:2Δ</a:t>
            </a:r>
            <a:r>
              <a:rPr lang="el-GR" sz="3200" b="1" baseline="30000" dirty="0">
                <a:solidFill>
                  <a:srgbClr val="000000"/>
                </a:solidFill>
                <a:latin typeface="Calibri" pitchFamily="34" charset="0"/>
                <a:cs typeface="Arial"/>
              </a:rPr>
              <a:t>9,12</a:t>
            </a:r>
            <a:r>
              <a:rPr lang="el-GR" sz="3200" b="1" dirty="0">
                <a:solidFill>
                  <a:srgbClr val="000000"/>
                </a:solidFill>
                <a:latin typeface="Calibri" pitchFamily="34" charset="0"/>
                <a:cs typeface="Arial"/>
              </a:rPr>
              <a:t>)</a:t>
            </a:r>
          </a:p>
          <a:p>
            <a:pPr algn="ctr" eaLnBrk="1" hangingPunct="1"/>
            <a:r>
              <a:rPr lang="el-GR" sz="3200" b="1" dirty="0">
                <a:solidFill>
                  <a:srgbClr val="000000"/>
                </a:solidFill>
                <a:latin typeface="Calibri" pitchFamily="34" charset="0"/>
                <a:cs typeface="Arial"/>
              </a:rPr>
              <a:t>ω6</a:t>
            </a:r>
            <a:endParaRPr lang="en-GB" sz="3200" b="1" dirty="0">
              <a:solidFill>
                <a:srgbClr val="000000"/>
              </a:solidFill>
              <a:latin typeface="Calibri" pitchFamily="34" charset="0"/>
              <a:cs typeface="Arial"/>
            </a:endParaRPr>
          </a:p>
        </p:txBody>
      </p:sp>
      <p:sp>
        <p:nvSpPr>
          <p:cNvPr id="6" name="Oval 5"/>
          <p:cNvSpPr/>
          <p:nvPr/>
        </p:nvSpPr>
        <p:spPr bwMode="auto">
          <a:xfrm>
            <a:off x="0" y="6309320"/>
            <a:ext cx="679004" cy="54868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Deflate">
              <a:avLst>
                <a:gd name="adj" fmla="val 9419"/>
              </a:avLst>
            </a:prstTxWarp>
          </a:bodyPr>
          <a:lstStyle/>
          <a:p>
            <a:pPr algn="ct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7" name="Text Box 8"/>
          <p:cNvSpPr txBox="1">
            <a:spLocks noChangeArrowheads="1"/>
          </p:cNvSpPr>
          <p:nvPr/>
        </p:nvSpPr>
        <p:spPr bwMode="auto">
          <a:xfrm>
            <a:off x="895028" y="5232102"/>
            <a:ext cx="8136904" cy="1077218"/>
          </a:xfrm>
          <a:prstGeom prst="rect">
            <a:avLst/>
          </a:prstGeom>
          <a:solidFill>
            <a:srgbClr val="FFFF00"/>
          </a:solidFill>
          <a:ln w="9525">
            <a:solidFill>
              <a:schemeClr val="bg1"/>
            </a:solidFill>
            <a:miter lim="800000"/>
            <a:headEnd/>
            <a:tailEnd/>
          </a:ln>
          <a:effectLst/>
        </p:spPr>
        <p:txBody>
          <a:bodyPr wrap="square">
            <a:spAutoFit/>
          </a:bodyPr>
          <a:lstStyle/>
          <a:p>
            <a:pPr algn="ctr" eaLnBrk="1" hangingPunct="1"/>
            <a:r>
              <a:rPr lang="el-GR" sz="3200" b="1" i="1" dirty="0" smtClean="0">
                <a:solidFill>
                  <a:srgbClr val="000000"/>
                </a:solidFill>
                <a:latin typeface="Calibri" pitchFamily="34" charset="0"/>
                <a:cs typeface="Arial"/>
              </a:rPr>
              <a:t>Τα δύο αυτά λιπαρά οξέα συνθέτουν μόνον τα φυτά και οι μικροοργανισμοί</a:t>
            </a:r>
            <a:endParaRPr lang="en-GB" sz="3200" b="1" dirty="0">
              <a:solidFill>
                <a:srgbClr val="000000"/>
              </a:solidFill>
              <a:latin typeface="Calibri" pitchFamily="34" charset="0"/>
              <a:cs typeface="Arial"/>
            </a:endParaRPr>
          </a:p>
        </p:txBody>
      </p:sp>
    </p:spTree>
    <p:extLst>
      <p:ext uri="{BB962C8B-B14F-4D97-AF65-F5344CB8AC3E}">
        <p14:creationId xmlns:p14="http://schemas.microsoft.com/office/powerpoint/2010/main" val="3249999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c 20"/>
          <p:cNvSpPr/>
          <p:nvPr/>
        </p:nvSpPr>
        <p:spPr>
          <a:xfrm rot="10800000">
            <a:off x="5857878" y="980726"/>
            <a:ext cx="2597989" cy="2481845"/>
          </a:xfrm>
          <a:prstGeom prst="arc">
            <a:avLst>
              <a:gd name="adj1" fmla="val 16255822"/>
              <a:gd name="adj2" fmla="val 5232393"/>
            </a:avLst>
          </a:prstGeom>
          <a:ln w="76200">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l-GR" sz="1800">
              <a:solidFill>
                <a:srgbClr val="000000"/>
              </a:solidFill>
              <a:latin typeface="Calibri" pitchFamily="34" charset="0"/>
            </a:endParaRPr>
          </a:p>
        </p:txBody>
      </p:sp>
      <p:sp>
        <p:nvSpPr>
          <p:cNvPr id="28679" name="Text Box 7"/>
          <p:cNvSpPr txBox="1">
            <a:spLocks noChangeArrowheads="1"/>
          </p:cNvSpPr>
          <p:nvPr/>
        </p:nvSpPr>
        <p:spPr bwMode="auto">
          <a:xfrm>
            <a:off x="256609" y="5193853"/>
            <a:ext cx="6039019" cy="1569660"/>
          </a:xfrm>
          <a:prstGeom prst="rect">
            <a:avLst/>
          </a:prstGeom>
          <a:noFill/>
          <a:ln w="9525">
            <a:solidFill>
              <a:schemeClr val="bg1"/>
            </a:solidFill>
            <a:miter lim="800000"/>
            <a:headEnd/>
            <a:tailEnd/>
          </a:ln>
          <a:effectLst/>
        </p:spPr>
        <p:txBody>
          <a:bodyPr wrap="square">
            <a:spAutoFit/>
          </a:bodyPr>
          <a:lstStyle/>
          <a:p>
            <a:pPr algn="ctr" eaLnBrk="1" hangingPunct="1"/>
            <a:r>
              <a:rPr lang="el-GR" sz="3200" b="1" dirty="0" smtClean="0">
                <a:solidFill>
                  <a:srgbClr val="FFFF00"/>
                </a:solidFill>
                <a:latin typeface="Calibri" pitchFamily="34" charset="0"/>
                <a:cs typeface="Arial"/>
              </a:rPr>
              <a:t>Δόμηση μεμβρανών και συνεισφορά στην ΕΥΚΑΜΨΙΑ ΜΕΜΒΡΑΝΩΝ</a:t>
            </a:r>
            <a:endParaRPr lang="en-GB" sz="3200" b="1" dirty="0">
              <a:solidFill>
                <a:srgbClr val="FFFF00"/>
              </a:solidFill>
              <a:latin typeface="Calibri" pitchFamily="34" charset="0"/>
              <a:cs typeface="Arial"/>
            </a:endParaRPr>
          </a:p>
        </p:txBody>
      </p:sp>
      <p:sp>
        <p:nvSpPr>
          <p:cNvPr id="28680" name="Text Box 8"/>
          <p:cNvSpPr txBox="1">
            <a:spLocks noChangeArrowheads="1"/>
          </p:cNvSpPr>
          <p:nvPr/>
        </p:nvSpPr>
        <p:spPr bwMode="auto">
          <a:xfrm>
            <a:off x="6439644" y="5229200"/>
            <a:ext cx="3786311" cy="1477328"/>
          </a:xfrm>
          <a:prstGeom prst="rect">
            <a:avLst/>
          </a:prstGeom>
          <a:noFill/>
          <a:ln w="9525">
            <a:solidFill>
              <a:schemeClr val="bg1"/>
            </a:solidFill>
            <a:miter lim="800000"/>
            <a:headEnd/>
            <a:tailEnd/>
          </a:ln>
          <a:effectLst/>
        </p:spPr>
        <p:txBody>
          <a:bodyPr wrap="square">
            <a:spAutoFit/>
          </a:bodyPr>
          <a:lstStyle/>
          <a:p>
            <a:pPr algn="ctr" eaLnBrk="1" hangingPunct="1"/>
            <a:r>
              <a:rPr lang="el-GR" sz="1800" b="1" i="1" dirty="0" smtClean="0">
                <a:solidFill>
                  <a:srgbClr val="FFFFFF"/>
                </a:solidFill>
                <a:latin typeface="Calibri" pitchFamily="34" charset="0"/>
                <a:cs typeface="Arial"/>
              </a:rPr>
              <a:t>Στους ζωικούς οργανισμούς το αραχιδονικό οξύ αποτελεί  ταυτόχρονα την πρώτη ύλη για τη σύνθεση των εικοσανοειδών που δρουν ως τοπικές ορμόνες</a:t>
            </a:r>
            <a:endParaRPr lang="en-GB" sz="1800" b="1" dirty="0">
              <a:solidFill>
                <a:srgbClr val="FFFF00"/>
              </a:solidFill>
              <a:latin typeface="Calibri" pitchFamily="34" charset="0"/>
              <a:cs typeface="Arial"/>
            </a:endParaRPr>
          </a:p>
        </p:txBody>
      </p:sp>
      <p:sp>
        <p:nvSpPr>
          <p:cNvPr id="28681" name="AutoShape 9"/>
          <p:cNvSpPr>
            <a:spLocks noChangeArrowheads="1"/>
          </p:cNvSpPr>
          <p:nvPr/>
        </p:nvSpPr>
        <p:spPr bwMode="auto">
          <a:xfrm>
            <a:off x="2263180" y="4331435"/>
            <a:ext cx="576262" cy="748619"/>
          </a:xfrm>
          <a:prstGeom prst="downArrow">
            <a:avLst>
              <a:gd name="adj1" fmla="val 50000"/>
              <a:gd name="adj2" fmla="val 34435"/>
            </a:avLst>
          </a:prstGeom>
          <a:solidFill>
            <a:srgbClr val="FFFF00"/>
          </a:solidFill>
          <a:ln w="9525">
            <a:solidFill>
              <a:schemeClr val="tx1"/>
            </a:solidFill>
            <a:miter lim="800000"/>
            <a:headEnd/>
            <a:tailEnd/>
          </a:ln>
          <a:effectLst/>
        </p:spPr>
        <p:txBody>
          <a:bodyPr vert="eaVert" wrap="none" anchor="ctr"/>
          <a:lstStyle/>
          <a:p>
            <a:pPr eaLnBrk="1" hangingPunct="1"/>
            <a:endParaRPr lang="el-GR" sz="1800">
              <a:solidFill>
                <a:srgbClr val="000000"/>
              </a:solidFill>
              <a:latin typeface="Calibri" pitchFamily="34" charset="0"/>
              <a:cs typeface="Arial"/>
            </a:endParaRPr>
          </a:p>
        </p:txBody>
      </p:sp>
      <p:sp>
        <p:nvSpPr>
          <p:cNvPr id="28682" name="Rectangle 10"/>
          <p:cNvSpPr>
            <a:spLocks noChangeArrowheads="1"/>
          </p:cNvSpPr>
          <p:nvPr/>
        </p:nvSpPr>
        <p:spPr bwMode="auto">
          <a:xfrm>
            <a:off x="6902450" y="2708275"/>
            <a:ext cx="3384550" cy="1066800"/>
          </a:xfrm>
          <a:prstGeom prst="rect">
            <a:avLst/>
          </a:prstGeom>
          <a:noFill/>
          <a:ln w="9525">
            <a:noFill/>
            <a:miter lim="800000"/>
            <a:headEnd/>
            <a:tailEnd/>
          </a:ln>
          <a:effectLst/>
        </p:spPr>
        <p:txBody>
          <a:bodyPr>
            <a:spAutoFit/>
          </a:bodyPr>
          <a:lstStyle/>
          <a:p>
            <a:pPr algn="ctr" eaLnBrk="1" hangingPunct="1"/>
            <a:r>
              <a:rPr lang="el-GR" sz="3200" b="1" dirty="0" err="1" smtClean="0">
                <a:solidFill>
                  <a:srgbClr val="FFFF00"/>
                </a:solidFill>
                <a:latin typeface="Calibri" pitchFamily="34" charset="0"/>
                <a:cs typeface="Arial"/>
              </a:rPr>
              <a:t>Αραχιδονικό</a:t>
            </a:r>
            <a:r>
              <a:rPr lang="el-GR" sz="3200" b="1" dirty="0" smtClean="0">
                <a:solidFill>
                  <a:srgbClr val="FFFF00"/>
                </a:solidFill>
                <a:latin typeface="Calibri" pitchFamily="34" charset="0"/>
                <a:cs typeface="Arial"/>
              </a:rPr>
              <a:t> οξύ</a:t>
            </a:r>
            <a:endParaRPr lang="en-GB" sz="3200" b="1" dirty="0">
              <a:solidFill>
                <a:srgbClr val="FFFF00"/>
              </a:solidFill>
              <a:latin typeface="Calibri" pitchFamily="34" charset="0"/>
              <a:cs typeface="Arial"/>
            </a:endParaRPr>
          </a:p>
          <a:p>
            <a:pPr algn="ctr" eaLnBrk="1" hangingPunct="1"/>
            <a:r>
              <a:rPr lang="el-GR" sz="3200" b="1" dirty="0">
                <a:solidFill>
                  <a:srgbClr val="FFFFFF"/>
                </a:solidFill>
                <a:latin typeface="Calibri" pitchFamily="34" charset="0"/>
                <a:cs typeface="Arial"/>
              </a:rPr>
              <a:t>(20:4Δ</a:t>
            </a:r>
            <a:r>
              <a:rPr lang="el-GR" sz="3200" b="1" baseline="30000" dirty="0">
                <a:solidFill>
                  <a:srgbClr val="FFFFFF"/>
                </a:solidFill>
                <a:latin typeface="Calibri" pitchFamily="34" charset="0"/>
                <a:cs typeface="Arial"/>
              </a:rPr>
              <a:t>5,8,11,14</a:t>
            </a:r>
            <a:r>
              <a:rPr lang="el-GR" sz="3200" b="1" dirty="0">
                <a:solidFill>
                  <a:srgbClr val="FFFFFF"/>
                </a:solidFill>
                <a:latin typeface="Calibri" pitchFamily="34" charset="0"/>
                <a:cs typeface="Arial"/>
              </a:rPr>
              <a:t>)</a:t>
            </a:r>
            <a:endParaRPr lang="en-GB" sz="3200" b="1" dirty="0">
              <a:solidFill>
                <a:srgbClr val="FFFFFF"/>
              </a:solidFill>
              <a:latin typeface="Calibri" pitchFamily="34" charset="0"/>
              <a:cs typeface="Arial"/>
            </a:endParaRPr>
          </a:p>
        </p:txBody>
      </p:sp>
      <p:sp>
        <p:nvSpPr>
          <p:cNvPr id="28688" name="AutoShape 16"/>
          <p:cNvSpPr>
            <a:spLocks noChangeArrowheads="1"/>
          </p:cNvSpPr>
          <p:nvPr/>
        </p:nvSpPr>
        <p:spPr bwMode="auto">
          <a:xfrm>
            <a:off x="8455868" y="3789040"/>
            <a:ext cx="576263" cy="1228126"/>
          </a:xfrm>
          <a:prstGeom prst="downArrow">
            <a:avLst>
              <a:gd name="adj1" fmla="val 50000"/>
              <a:gd name="adj2" fmla="val 34435"/>
            </a:avLst>
          </a:prstGeom>
          <a:solidFill>
            <a:srgbClr val="FFFF00"/>
          </a:solidFill>
          <a:ln w="9525">
            <a:noFill/>
            <a:miter lim="800000"/>
            <a:headEnd/>
            <a:tailEnd/>
          </a:ln>
          <a:effectLst/>
        </p:spPr>
        <p:txBody>
          <a:bodyPr vert="eaVert" wrap="none" anchor="ctr"/>
          <a:lstStyle/>
          <a:p>
            <a:pPr eaLnBrk="1" hangingPunct="1"/>
            <a:endParaRPr lang="el-GR" sz="1800">
              <a:solidFill>
                <a:srgbClr val="000000"/>
              </a:solidFill>
              <a:latin typeface="Calibri" pitchFamily="34" charset="0"/>
              <a:cs typeface="Arial"/>
            </a:endParaRPr>
          </a:p>
        </p:txBody>
      </p:sp>
      <p:sp>
        <p:nvSpPr>
          <p:cNvPr id="17" name="Text Box 4"/>
          <p:cNvSpPr txBox="1">
            <a:spLocks noChangeArrowheads="1"/>
          </p:cNvSpPr>
          <p:nvPr/>
        </p:nvSpPr>
        <p:spPr bwMode="auto">
          <a:xfrm>
            <a:off x="1" y="2714620"/>
            <a:ext cx="3500426" cy="83099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l-GR" b="1" dirty="0" err="1" smtClean="0">
                <a:solidFill>
                  <a:srgbClr val="FFFFFF"/>
                </a:solidFill>
                <a:latin typeface="Calibri" pitchFamily="34" charset="0"/>
                <a:cs typeface="Arial" charset="0"/>
              </a:rPr>
              <a:t>Εικοσα</a:t>
            </a:r>
            <a:r>
              <a:rPr lang="el-GR" b="1" dirty="0" smtClean="0">
                <a:solidFill>
                  <a:srgbClr val="FFFFFF"/>
                </a:solidFill>
                <a:latin typeface="Calibri" pitchFamily="34" charset="0"/>
                <a:cs typeface="Arial" charset="0"/>
              </a:rPr>
              <a:t>-</a:t>
            </a:r>
            <a:r>
              <a:rPr lang="el-GR" b="1" dirty="0" err="1" smtClean="0">
                <a:solidFill>
                  <a:srgbClr val="FFFFFF"/>
                </a:solidFill>
                <a:latin typeface="Calibri" pitchFamily="34" charset="0"/>
                <a:cs typeface="Arial" charset="0"/>
              </a:rPr>
              <a:t>πεντα</a:t>
            </a:r>
            <a:r>
              <a:rPr lang="el-GR" b="1" dirty="0" smtClean="0">
                <a:solidFill>
                  <a:srgbClr val="FFFFFF"/>
                </a:solidFill>
                <a:latin typeface="Calibri" pitchFamily="34" charset="0"/>
                <a:cs typeface="Arial" charset="0"/>
              </a:rPr>
              <a:t>-ενοϊκό </a:t>
            </a:r>
            <a:r>
              <a:rPr lang="el-GR" b="1" dirty="0">
                <a:solidFill>
                  <a:srgbClr val="FFFFFF"/>
                </a:solidFill>
                <a:latin typeface="Calibri" pitchFamily="34" charset="0"/>
                <a:cs typeface="Arial" charset="0"/>
              </a:rPr>
              <a:t>οξύ</a:t>
            </a:r>
          </a:p>
          <a:p>
            <a:pPr algn="ctr" eaLnBrk="1" fontAlgn="auto" hangingPunct="1">
              <a:spcBef>
                <a:spcPts val="0"/>
              </a:spcBef>
              <a:spcAft>
                <a:spcPts val="0"/>
              </a:spcAft>
            </a:pPr>
            <a:r>
              <a:rPr lang="el-GR" b="1" dirty="0">
                <a:solidFill>
                  <a:srgbClr val="FFFFFF"/>
                </a:solidFill>
                <a:latin typeface="Calibri" pitchFamily="34" charset="0"/>
                <a:cs typeface="Arial" charset="0"/>
              </a:rPr>
              <a:t>20:5Δ</a:t>
            </a:r>
            <a:r>
              <a:rPr lang="el-GR" b="1" baseline="30000" dirty="0">
                <a:solidFill>
                  <a:srgbClr val="FFFFFF"/>
                </a:solidFill>
                <a:latin typeface="Calibri" pitchFamily="34" charset="0"/>
                <a:cs typeface="Arial" charset="0"/>
              </a:rPr>
              <a:t>5,8,11,14,17</a:t>
            </a:r>
            <a:endParaRPr lang="en-GB" b="1" dirty="0">
              <a:solidFill>
                <a:srgbClr val="FFFFFF"/>
              </a:solidFill>
              <a:latin typeface="Calibri" pitchFamily="34" charset="0"/>
              <a:cs typeface="Arial" charset="0"/>
            </a:endParaRPr>
          </a:p>
        </p:txBody>
      </p:sp>
      <p:sp>
        <p:nvSpPr>
          <p:cNvPr id="18" name="Text Box 5"/>
          <p:cNvSpPr txBox="1">
            <a:spLocks noChangeArrowheads="1"/>
          </p:cNvSpPr>
          <p:nvPr/>
        </p:nvSpPr>
        <p:spPr bwMode="auto">
          <a:xfrm>
            <a:off x="157223" y="3500438"/>
            <a:ext cx="3464988" cy="830997"/>
          </a:xfrm>
          <a:prstGeom prst="rect">
            <a:avLst/>
          </a:prstGeom>
          <a:noFill/>
          <a:ln w="9525">
            <a:noFill/>
            <a:miter lim="800000"/>
            <a:headEnd/>
            <a:tailEnd/>
          </a:ln>
        </p:spPr>
        <p:txBody>
          <a:bodyPr wrap="none">
            <a:spAutoFit/>
          </a:bodyPr>
          <a:lstStyle/>
          <a:p>
            <a:pPr algn="ctr" eaLnBrk="1" fontAlgn="auto" hangingPunct="1">
              <a:spcBef>
                <a:spcPts val="0"/>
              </a:spcBef>
              <a:spcAft>
                <a:spcPts val="0"/>
              </a:spcAft>
            </a:pPr>
            <a:r>
              <a:rPr lang="el-GR" b="1" dirty="0" err="1" smtClean="0">
                <a:solidFill>
                  <a:srgbClr val="FFFFFF"/>
                </a:solidFill>
                <a:latin typeface="Calibri" pitchFamily="34" charset="0"/>
                <a:cs typeface="Arial" charset="0"/>
              </a:rPr>
              <a:t>Εικοσιδυο</a:t>
            </a:r>
            <a:r>
              <a:rPr lang="el-GR" b="1" dirty="0" smtClean="0">
                <a:solidFill>
                  <a:srgbClr val="FFFFFF"/>
                </a:solidFill>
                <a:latin typeface="Calibri" pitchFamily="34" charset="0"/>
                <a:cs typeface="Arial" charset="0"/>
              </a:rPr>
              <a:t>-</a:t>
            </a:r>
            <a:r>
              <a:rPr lang="el-GR" b="1" dirty="0" err="1" smtClean="0">
                <a:solidFill>
                  <a:srgbClr val="FFFFFF"/>
                </a:solidFill>
                <a:latin typeface="Calibri" pitchFamily="34" charset="0"/>
                <a:cs typeface="Arial" charset="0"/>
              </a:rPr>
              <a:t>εξα</a:t>
            </a:r>
            <a:r>
              <a:rPr lang="el-GR" b="1" dirty="0" smtClean="0">
                <a:solidFill>
                  <a:srgbClr val="FFFFFF"/>
                </a:solidFill>
                <a:latin typeface="Calibri" pitchFamily="34" charset="0"/>
                <a:cs typeface="Arial" charset="0"/>
              </a:rPr>
              <a:t>-ενοϊκό </a:t>
            </a:r>
            <a:r>
              <a:rPr lang="el-GR" b="1" dirty="0">
                <a:solidFill>
                  <a:srgbClr val="FFFFFF"/>
                </a:solidFill>
                <a:latin typeface="Calibri" pitchFamily="34" charset="0"/>
                <a:cs typeface="Arial" charset="0"/>
              </a:rPr>
              <a:t>οξύ</a:t>
            </a:r>
          </a:p>
          <a:p>
            <a:pPr algn="ctr" eaLnBrk="1" fontAlgn="auto" hangingPunct="1">
              <a:spcBef>
                <a:spcPts val="0"/>
              </a:spcBef>
              <a:spcAft>
                <a:spcPts val="0"/>
              </a:spcAft>
            </a:pPr>
            <a:r>
              <a:rPr lang="el-GR" b="1" dirty="0">
                <a:solidFill>
                  <a:srgbClr val="FFFFFF"/>
                </a:solidFill>
                <a:latin typeface="Calibri" pitchFamily="34" charset="0"/>
                <a:cs typeface="Arial" charset="0"/>
              </a:rPr>
              <a:t>22:6Δ</a:t>
            </a:r>
            <a:r>
              <a:rPr lang="el-GR" b="1" baseline="30000" dirty="0">
                <a:solidFill>
                  <a:srgbClr val="FFFFFF"/>
                </a:solidFill>
                <a:latin typeface="Calibri" pitchFamily="34" charset="0"/>
                <a:cs typeface="Arial" charset="0"/>
              </a:rPr>
              <a:t>4,7,10,13,16,19</a:t>
            </a:r>
            <a:endParaRPr lang="en-GB" b="1" dirty="0">
              <a:solidFill>
                <a:srgbClr val="FFFFFF"/>
              </a:solidFill>
              <a:latin typeface="Calibri" pitchFamily="34" charset="0"/>
              <a:cs typeface="Arial" charset="0"/>
            </a:endParaRPr>
          </a:p>
        </p:txBody>
      </p:sp>
      <p:sp>
        <p:nvSpPr>
          <p:cNvPr id="19" name="Arc 18"/>
          <p:cNvSpPr/>
          <p:nvPr/>
        </p:nvSpPr>
        <p:spPr>
          <a:xfrm rot="21412918">
            <a:off x="2043427" y="1342925"/>
            <a:ext cx="2159513" cy="2248259"/>
          </a:xfrm>
          <a:prstGeom prst="arc">
            <a:avLst>
              <a:gd name="adj1" fmla="val 15883810"/>
              <a:gd name="adj2" fmla="val 4732763"/>
            </a:avLst>
          </a:prstGeom>
          <a:ln w="762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l-GR" sz="1800">
              <a:solidFill>
                <a:srgbClr val="000000"/>
              </a:solidFill>
              <a:latin typeface="Calibri" pitchFamily="34" charset="0"/>
            </a:endParaRPr>
          </a:p>
        </p:txBody>
      </p:sp>
      <p:sp>
        <p:nvSpPr>
          <p:cNvPr id="20" name="Oval 19"/>
          <p:cNvSpPr/>
          <p:nvPr/>
        </p:nvSpPr>
        <p:spPr>
          <a:xfrm>
            <a:off x="3487107" y="1578208"/>
            <a:ext cx="3304190" cy="16766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l-GR" b="1" dirty="0" smtClean="0">
                <a:solidFill>
                  <a:srgbClr val="000000"/>
                </a:solidFill>
                <a:latin typeface="Calibri" pitchFamily="34" charset="0"/>
              </a:rPr>
              <a:t>Ένζυμα </a:t>
            </a:r>
          </a:p>
          <a:p>
            <a:pPr algn="ctr" eaLnBrk="1" hangingPunct="1"/>
            <a:r>
              <a:rPr lang="el-GR" b="1" dirty="0" smtClean="0">
                <a:solidFill>
                  <a:srgbClr val="000000"/>
                </a:solidFill>
                <a:latin typeface="Calibri" pitchFamily="34" charset="0"/>
              </a:rPr>
              <a:t>αποκορεσμού</a:t>
            </a:r>
          </a:p>
          <a:p>
            <a:pPr algn="ctr" eaLnBrk="1" hangingPunct="1"/>
            <a:r>
              <a:rPr lang="el-GR" b="1" dirty="0" smtClean="0">
                <a:solidFill>
                  <a:srgbClr val="000000"/>
                </a:solidFill>
                <a:latin typeface="Calibri" pitchFamily="34" charset="0"/>
              </a:rPr>
              <a:t>και </a:t>
            </a:r>
          </a:p>
          <a:p>
            <a:pPr algn="ctr" eaLnBrk="1" hangingPunct="1"/>
            <a:r>
              <a:rPr lang="el-GR" b="1" dirty="0" smtClean="0">
                <a:solidFill>
                  <a:srgbClr val="000000"/>
                </a:solidFill>
                <a:latin typeface="Calibri" pitchFamily="34" charset="0"/>
              </a:rPr>
              <a:t>επιμήκυνσης</a:t>
            </a:r>
            <a:endParaRPr lang="en-GB" b="1" dirty="0">
              <a:solidFill>
                <a:srgbClr val="000000"/>
              </a:solidFill>
              <a:latin typeface="Calibri" pitchFamily="34" charset="0"/>
            </a:endParaRPr>
          </a:p>
        </p:txBody>
      </p:sp>
      <p:sp>
        <p:nvSpPr>
          <p:cNvPr id="22" name="Text Box 8"/>
          <p:cNvSpPr txBox="1">
            <a:spLocks noChangeArrowheads="1"/>
          </p:cNvSpPr>
          <p:nvPr/>
        </p:nvSpPr>
        <p:spPr bwMode="auto">
          <a:xfrm>
            <a:off x="176769" y="0"/>
            <a:ext cx="3161186" cy="1569660"/>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i="1" dirty="0">
                <a:solidFill>
                  <a:srgbClr val="000000"/>
                </a:solidFill>
                <a:latin typeface="Calibri" pitchFamily="34" charset="0"/>
                <a:cs typeface="Arial"/>
              </a:rPr>
              <a:t>α</a:t>
            </a:r>
            <a:r>
              <a:rPr lang="el-GR" sz="3200" b="1" dirty="0">
                <a:solidFill>
                  <a:srgbClr val="000000"/>
                </a:solidFill>
                <a:latin typeface="Calibri" pitchFamily="34" charset="0"/>
                <a:cs typeface="Arial"/>
              </a:rPr>
              <a:t>-λινολενικό  οξύ</a:t>
            </a:r>
          </a:p>
          <a:p>
            <a:pPr algn="ctr" eaLnBrk="1" hangingPunct="1"/>
            <a:r>
              <a:rPr lang="el-GR" sz="3200" b="1" dirty="0">
                <a:solidFill>
                  <a:srgbClr val="000000"/>
                </a:solidFill>
                <a:latin typeface="Calibri" pitchFamily="34" charset="0"/>
                <a:cs typeface="Arial"/>
              </a:rPr>
              <a:t>(18:3Δ</a:t>
            </a:r>
            <a:r>
              <a:rPr lang="el-GR" sz="3200" b="1" baseline="30000" dirty="0">
                <a:solidFill>
                  <a:srgbClr val="000000"/>
                </a:solidFill>
                <a:latin typeface="Calibri" pitchFamily="34" charset="0"/>
                <a:cs typeface="Arial"/>
              </a:rPr>
              <a:t>9,12,15</a:t>
            </a:r>
            <a:r>
              <a:rPr lang="el-GR" sz="3200" b="1" dirty="0">
                <a:solidFill>
                  <a:srgbClr val="000000"/>
                </a:solidFill>
                <a:latin typeface="Calibri" pitchFamily="34" charset="0"/>
                <a:cs typeface="Arial"/>
              </a:rPr>
              <a:t>)</a:t>
            </a:r>
            <a:endParaRPr lang="en-GB" sz="3200" b="1" dirty="0">
              <a:solidFill>
                <a:srgbClr val="000000"/>
              </a:solidFill>
              <a:latin typeface="Calibri" pitchFamily="34" charset="0"/>
              <a:cs typeface="Arial"/>
            </a:endParaRPr>
          </a:p>
          <a:p>
            <a:pPr algn="ctr" eaLnBrk="1" hangingPunct="1"/>
            <a:r>
              <a:rPr lang="el-GR" sz="3200" b="1" dirty="0">
                <a:solidFill>
                  <a:srgbClr val="000000"/>
                </a:solidFill>
                <a:latin typeface="Calibri" pitchFamily="34" charset="0"/>
                <a:cs typeface="Arial"/>
              </a:rPr>
              <a:t>ω3</a:t>
            </a:r>
            <a:endParaRPr lang="en-GB" sz="3200" b="1" dirty="0">
              <a:solidFill>
                <a:srgbClr val="000000"/>
              </a:solidFill>
              <a:latin typeface="Calibri" pitchFamily="34" charset="0"/>
              <a:cs typeface="Arial"/>
            </a:endParaRPr>
          </a:p>
        </p:txBody>
      </p:sp>
      <p:sp>
        <p:nvSpPr>
          <p:cNvPr id="26" name="Text Box 4"/>
          <p:cNvSpPr txBox="1">
            <a:spLocks noChangeArrowheads="1"/>
          </p:cNvSpPr>
          <p:nvPr/>
        </p:nvSpPr>
        <p:spPr bwMode="auto">
          <a:xfrm>
            <a:off x="7373013" y="0"/>
            <a:ext cx="2667012" cy="1569660"/>
          </a:xfrm>
          <a:prstGeom prst="rect">
            <a:avLst/>
          </a:prstGeom>
          <a:solidFill>
            <a:srgbClr val="FFFF00"/>
          </a:solidFill>
          <a:ln w="9525">
            <a:solidFill>
              <a:schemeClr val="bg1"/>
            </a:solidFill>
            <a:miter lim="800000"/>
            <a:headEnd/>
            <a:tailEnd/>
          </a:ln>
          <a:effectLst/>
        </p:spPr>
        <p:txBody>
          <a:bodyPr wrap="none">
            <a:spAutoFit/>
          </a:bodyPr>
          <a:lstStyle/>
          <a:p>
            <a:pPr algn="ctr" eaLnBrk="1" hangingPunct="1"/>
            <a:r>
              <a:rPr lang="el-GR" sz="3200" b="1" dirty="0">
                <a:solidFill>
                  <a:srgbClr val="000000"/>
                </a:solidFill>
                <a:latin typeface="Calibri" pitchFamily="34" charset="0"/>
                <a:cs typeface="Arial"/>
              </a:rPr>
              <a:t>Λινελαϊκό  οξύ</a:t>
            </a:r>
          </a:p>
          <a:p>
            <a:pPr algn="ctr" eaLnBrk="1" hangingPunct="1"/>
            <a:r>
              <a:rPr lang="el-GR" sz="3200" b="1" dirty="0">
                <a:solidFill>
                  <a:srgbClr val="000000"/>
                </a:solidFill>
                <a:latin typeface="Calibri" pitchFamily="34" charset="0"/>
                <a:cs typeface="Arial"/>
              </a:rPr>
              <a:t>(18:2Δ</a:t>
            </a:r>
            <a:r>
              <a:rPr lang="el-GR" sz="3200" b="1" baseline="30000" dirty="0">
                <a:solidFill>
                  <a:srgbClr val="000000"/>
                </a:solidFill>
                <a:latin typeface="Calibri" pitchFamily="34" charset="0"/>
                <a:cs typeface="Arial"/>
              </a:rPr>
              <a:t>9,12</a:t>
            </a:r>
            <a:r>
              <a:rPr lang="el-GR" sz="3200" b="1" dirty="0">
                <a:solidFill>
                  <a:srgbClr val="000000"/>
                </a:solidFill>
                <a:latin typeface="Calibri" pitchFamily="34" charset="0"/>
                <a:cs typeface="Arial"/>
              </a:rPr>
              <a:t>)</a:t>
            </a:r>
          </a:p>
          <a:p>
            <a:pPr algn="ctr" eaLnBrk="1" hangingPunct="1"/>
            <a:r>
              <a:rPr lang="el-GR" sz="3200" b="1" dirty="0">
                <a:solidFill>
                  <a:srgbClr val="000000"/>
                </a:solidFill>
                <a:latin typeface="Calibri" pitchFamily="34" charset="0"/>
                <a:cs typeface="Arial"/>
              </a:rPr>
              <a:t>ω6</a:t>
            </a:r>
            <a:endParaRPr lang="en-GB" sz="3200" b="1" dirty="0">
              <a:solidFill>
                <a:srgbClr val="000000"/>
              </a:solidFill>
              <a:latin typeface="Calibri" pitchFamily="34" charset="0"/>
              <a:cs typeface="Arial"/>
            </a:endParaRPr>
          </a:p>
        </p:txBody>
      </p:sp>
      <p:sp>
        <p:nvSpPr>
          <p:cNvPr id="27" name="AutoShape 9"/>
          <p:cNvSpPr>
            <a:spLocks noChangeArrowheads="1"/>
          </p:cNvSpPr>
          <p:nvPr/>
        </p:nvSpPr>
        <p:spPr bwMode="auto">
          <a:xfrm rot="3126044">
            <a:off x="6134757" y="3386020"/>
            <a:ext cx="576262" cy="2148464"/>
          </a:xfrm>
          <a:prstGeom prst="downArrow">
            <a:avLst>
              <a:gd name="adj1" fmla="val 50000"/>
              <a:gd name="adj2" fmla="val 34435"/>
            </a:avLst>
          </a:prstGeom>
          <a:solidFill>
            <a:srgbClr val="FFFF00"/>
          </a:solidFill>
          <a:ln w="9525">
            <a:solidFill>
              <a:schemeClr val="tx1"/>
            </a:solidFill>
            <a:miter lim="800000"/>
            <a:headEnd/>
            <a:tailEnd/>
          </a:ln>
          <a:effectLst/>
        </p:spPr>
        <p:txBody>
          <a:bodyPr vert="eaVert" wrap="none" anchor="ctr"/>
          <a:lstStyle/>
          <a:p>
            <a:pPr eaLnBrk="1" hangingPunct="1"/>
            <a:endParaRPr lang="el-GR" sz="1800">
              <a:solidFill>
                <a:srgbClr val="000000"/>
              </a:solidFill>
              <a:latin typeface="Calibri" pitchFamily="34" charset="0"/>
              <a:cs typeface="Arial"/>
            </a:endParaRPr>
          </a:p>
        </p:txBody>
      </p:sp>
      <p:sp>
        <p:nvSpPr>
          <p:cNvPr id="28" name="Oval 27"/>
          <p:cNvSpPr/>
          <p:nvPr/>
        </p:nvSpPr>
        <p:spPr bwMode="auto">
          <a:xfrm>
            <a:off x="0" y="6309320"/>
            <a:ext cx="679004" cy="54868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Deflate">
              <a:avLst>
                <a:gd name="adj" fmla="val 9419"/>
              </a:avLst>
            </a:prstTxWarp>
          </a:bodyPr>
          <a:lstStyle/>
          <a:p>
            <a:pPr algn="ct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36532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679" grpId="0" animBg="1"/>
      <p:bldP spid="28680" grpId="0" animBg="1"/>
      <p:bldP spid="28681" grpId="0" animBg="1"/>
      <p:bldP spid="28682" grpId="0"/>
      <p:bldP spid="28688" grpId="0" animBg="1"/>
      <p:bldP spid="17" grpId="0"/>
      <p:bldP spid="18" grpId="0"/>
      <p:bldP spid="19" grpId="0" animBg="1"/>
      <p:bldP spid="20" grpId="0" animBg="1"/>
      <p:bldP spid="26" grpId="0" animBg="1"/>
      <p:bldP spid="2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3386" y="141364"/>
            <a:ext cx="3671962" cy="695348"/>
          </a:xfrm>
          <a:solidFill>
            <a:srgbClr val="FFFF00"/>
          </a:solidFill>
        </p:spPr>
        <p:txBody>
          <a:bodyPr/>
          <a:lstStyle/>
          <a:p>
            <a:r>
              <a:rPr lang="el-GR" sz="4800" b="1" dirty="0" smtClean="0">
                <a:solidFill>
                  <a:schemeClr val="tx1"/>
                </a:solidFill>
                <a:latin typeface="Calibri" pitchFamily="34" charset="0"/>
              </a:rPr>
              <a:t>Ομάδα ω3</a:t>
            </a:r>
            <a:endParaRPr lang="en-GB" sz="4800" b="1" dirty="0">
              <a:solidFill>
                <a:schemeClr val="tx1"/>
              </a:solidFill>
              <a:latin typeface="Calibri" pitchFamily="34" charset="0"/>
            </a:endParaRPr>
          </a:p>
        </p:txBody>
      </p:sp>
      <p:sp>
        <p:nvSpPr>
          <p:cNvPr id="28675" name="Rectangle 3"/>
          <p:cNvSpPr>
            <a:spLocks noGrp="1" noChangeArrowheads="1"/>
          </p:cNvSpPr>
          <p:nvPr>
            <p:ph type="body" sz="half" idx="1"/>
          </p:nvPr>
        </p:nvSpPr>
        <p:spPr>
          <a:xfrm>
            <a:off x="174625" y="908050"/>
            <a:ext cx="3687763" cy="1092190"/>
          </a:xfrm>
        </p:spPr>
        <p:txBody>
          <a:bodyPr/>
          <a:lstStyle/>
          <a:p>
            <a:pPr marL="533400" indent="-533400" algn="ctr">
              <a:buFontTx/>
              <a:buNone/>
            </a:pPr>
            <a:r>
              <a:rPr lang="el-GR" sz="3600" b="1" i="1" dirty="0" smtClean="0">
                <a:solidFill>
                  <a:srgbClr val="FFFF00"/>
                </a:solidFill>
                <a:latin typeface="Calibri" pitchFamily="34" charset="0"/>
              </a:rPr>
              <a:t>α</a:t>
            </a:r>
            <a:r>
              <a:rPr lang="el-GR" sz="3600" b="1" dirty="0" smtClean="0">
                <a:solidFill>
                  <a:srgbClr val="FFFF00"/>
                </a:solidFill>
                <a:latin typeface="Calibri" pitchFamily="34" charset="0"/>
              </a:rPr>
              <a:t>-λινολενικό οξύ (</a:t>
            </a:r>
            <a:r>
              <a:rPr lang="en-US" sz="3600" b="1" dirty="0" smtClean="0">
                <a:solidFill>
                  <a:srgbClr val="FFFF00"/>
                </a:solidFill>
                <a:latin typeface="Calibri" pitchFamily="34" charset="0"/>
              </a:rPr>
              <a:t>ALA)</a:t>
            </a:r>
            <a:endParaRPr lang="el-GR" sz="3600" b="1" dirty="0" smtClean="0">
              <a:solidFill>
                <a:srgbClr val="FFFF00"/>
              </a:solidFill>
              <a:latin typeface="Calibri" pitchFamily="34" charset="0"/>
            </a:endParaRPr>
          </a:p>
          <a:p>
            <a:pPr marL="533400" indent="-533400" algn="ctr">
              <a:buFontTx/>
              <a:buNone/>
            </a:pPr>
            <a:r>
              <a:rPr lang="el-GR" sz="2400" b="1" dirty="0" smtClean="0">
                <a:solidFill>
                  <a:srgbClr val="FFFF00"/>
                </a:solidFill>
                <a:latin typeface="Calibri" pitchFamily="34" charset="0"/>
              </a:rPr>
              <a:t>18</a:t>
            </a:r>
            <a:r>
              <a:rPr lang="el-GR" sz="2400" b="1" dirty="0" smtClean="0">
                <a:solidFill>
                  <a:schemeClr val="bg1"/>
                </a:solidFill>
                <a:latin typeface="Calibri" pitchFamily="34" charset="0"/>
              </a:rPr>
              <a:t>:3Δ</a:t>
            </a:r>
            <a:r>
              <a:rPr lang="el-GR" sz="2400" b="1" baseline="30000" dirty="0" smtClean="0">
                <a:solidFill>
                  <a:schemeClr val="bg1"/>
                </a:solidFill>
                <a:latin typeface="Calibri" pitchFamily="34" charset="0"/>
              </a:rPr>
              <a:t>9,12,</a:t>
            </a:r>
            <a:r>
              <a:rPr lang="el-GR" sz="2400" b="1" baseline="30000" dirty="0" smtClean="0">
                <a:solidFill>
                  <a:srgbClr val="FFFF00"/>
                </a:solidFill>
                <a:latin typeface="Calibri" pitchFamily="34" charset="0"/>
              </a:rPr>
              <a:t>15</a:t>
            </a:r>
            <a:endParaRPr lang="en-GB" sz="2400" b="1" baseline="30000" dirty="0">
              <a:solidFill>
                <a:srgbClr val="FFFF00"/>
              </a:solidFill>
              <a:latin typeface="Calibri" pitchFamily="34" charset="0"/>
            </a:endParaRPr>
          </a:p>
        </p:txBody>
      </p:sp>
      <p:sp>
        <p:nvSpPr>
          <p:cNvPr id="28676" name="Rectangle 4"/>
          <p:cNvSpPr>
            <a:spLocks noGrp="1" noChangeArrowheads="1"/>
          </p:cNvSpPr>
          <p:nvPr>
            <p:ph type="body" sz="half" idx="2"/>
          </p:nvPr>
        </p:nvSpPr>
        <p:spPr>
          <a:xfrm>
            <a:off x="7231063" y="836613"/>
            <a:ext cx="2593975" cy="1163627"/>
          </a:xfrm>
        </p:spPr>
        <p:txBody>
          <a:bodyPr/>
          <a:lstStyle/>
          <a:p>
            <a:pPr algn="ctr">
              <a:buFontTx/>
              <a:buNone/>
            </a:pPr>
            <a:r>
              <a:rPr lang="el-GR" sz="3600" b="1" dirty="0" err="1" smtClean="0">
                <a:solidFill>
                  <a:srgbClr val="FFFF00"/>
                </a:solidFill>
                <a:latin typeface="Calibri" pitchFamily="34" charset="0"/>
              </a:rPr>
              <a:t>Λινελαϊκό</a:t>
            </a:r>
            <a:r>
              <a:rPr lang="el-GR" sz="3600" b="1" dirty="0" smtClean="0">
                <a:solidFill>
                  <a:srgbClr val="FFFF00"/>
                </a:solidFill>
                <a:latin typeface="Calibri" pitchFamily="34" charset="0"/>
              </a:rPr>
              <a:t> οξύ</a:t>
            </a:r>
          </a:p>
          <a:p>
            <a:pPr algn="ctr">
              <a:buFontTx/>
              <a:buNone/>
            </a:pPr>
            <a:r>
              <a:rPr lang="el-GR" sz="2400" b="1" dirty="0" smtClean="0">
                <a:solidFill>
                  <a:srgbClr val="FFFF00"/>
                </a:solidFill>
                <a:latin typeface="Calibri" pitchFamily="34" charset="0"/>
              </a:rPr>
              <a:t>18</a:t>
            </a:r>
            <a:r>
              <a:rPr lang="el-GR" sz="2400" b="1" dirty="0" smtClean="0">
                <a:solidFill>
                  <a:schemeClr val="bg1"/>
                </a:solidFill>
                <a:latin typeface="Calibri" pitchFamily="34" charset="0"/>
              </a:rPr>
              <a:t>:2Δ</a:t>
            </a:r>
            <a:r>
              <a:rPr lang="el-GR" sz="2400" b="1" baseline="30000" dirty="0" smtClean="0">
                <a:solidFill>
                  <a:schemeClr val="bg1"/>
                </a:solidFill>
                <a:latin typeface="Calibri" pitchFamily="34" charset="0"/>
              </a:rPr>
              <a:t>9,</a:t>
            </a:r>
            <a:r>
              <a:rPr lang="el-GR" sz="2400" b="1" baseline="30000" dirty="0" smtClean="0">
                <a:solidFill>
                  <a:srgbClr val="FFFF00"/>
                </a:solidFill>
                <a:latin typeface="Calibri" pitchFamily="34" charset="0"/>
              </a:rPr>
              <a:t>12</a:t>
            </a:r>
            <a:endParaRPr lang="en-GB" sz="2400" b="1" dirty="0">
              <a:solidFill>
                <a:srgbClr val="FFFF00"/>
              </a:solidFill>
              <a:latin typeface="Calibri" pitchFamily="34" charset="0"/>
            </a:endParaRPr>
          </a:p>
        </p:txBody>
      </p:sp>
      <p:sp>
        <p:nvSpPr>
          <p:cNvPr id="28677" name="Rectangle 5"/>
          <p:cNvSpPr>
            <a:spLocks noChangeArrowheads="1"/>
          </p:cNvSpPr>
          <p:nvPr/>
        </p:nvSpPr>
        <p:spPr bwMode="auto">
          <a:xfrm>
            <a:off x="6511652" y="126083"/>
            <a:ext cx="3580921" cy="782637"/>
          </a:xfrm>
          <a:prstGeom prst="rect">
            <a:avLst/>
          </a:prstGeom>
          <a:solidFill>
            <a:srgbClr val="FFFF00"/>
          </a:solidFill>
          <a:ln w="9525">
            <a:noFill/>
            <a:miter lim="800000"/>
            <a:headEnd/>
            <a:tailEnd/>
          </a:ln>
          <a:effectLst/>
        </p:spPr>
        <p:txBody>
          <a:bodyPr anchor="ctr"/>
          <a:lstStyle/>
          <a:p>
            <a:pPr algn="ctr" eaLnBrk="1" hangingPunct="1"/>
            <a:r>
              <a:rPr lang="el-GR" sz="4800" b="1" dirty="0" smtClean="0">
                <a:latin typeface="Calibri" pitchFamily="34" charset="0"/>
              </a:rPr>
              <a:t>Ομάδα ω6</a:t>
            </a:r>
            <a:endParaRPr lang="en-GB" sz="4800" b="1" dirty="0">
              <a:latin typeface="Calibri" pitchFamily="34" charset="0"/>
            </a:endParaRPr>
          </a:p>
        </p:txBody>
      </p:sp>
      <p:sp>
        <p:nvSpPr>
          <p:cNvPr id="28682" name="Rectangle 10"/>
          <p:cNvSpPr>
            <a:spLocks noChangeArrowheads="1"/>
          </p:cNvSpPr>
          <p:nvPr/>
        </p:nvSpPr>
        <p:spPr bwMode="auto">
          <a:xfrm>
            <a:off x="6902450" y="5572140"/>
            <a:ext cx="3384550" cy="954107"/>
          </a:xfrm>
          <a:prstGeom prst="rect">
            <a:avLst/>
          </a:prstGeom>
          <a:noFill/>
          <a:ln w="9525">
            <a:noFill/>
            <a:miter lim="800000"/>
            <a:headEnd/>
            <a:tailEnd/>
          </a:ln>
          <a:effectLst/>
        </p:spPr>
        <p:txBody>
          <a:bodyPr>
            <a:spAutoFit/>
          </a:bodyPr>
          <a:lstStyle/>
          <a:p>
            <a:pPr algn="ctr" eaLnBrk="1" hangingPunct="1"/>
            <a:r>
              <a:rPr lang="el-GR" sz="3200" b="1" dirty="0" err="1" smtClean="0">
                <a:solidFill>
                  <a:srgbClr val="FFFF00"/>
                </a:solidFill>
                <a:latin typeface="Calibri" pitchFamily="34" charset="0"/>
              </a:rPr>
              <a:t>Αραχιδονικό</a:t>
            </a:r>
            <a:r>
              <a:rPr lang="el-GR" sz="3200" b="1" dirty="0" smtClean="0">
                <a:solidFill>
                  <a:srgbClr val="FFFF00"/>
                </a:solidFill>
                <a:latin typeface="Calibri" pitchFamily="34" charset="0"/>
              </a:rPr>
              <a:t> οξύ</a:t>
            </a:r>
            <a:endParaRPr lang="en-GB" sz="3200" b="1" dirty="0">
              <a:solidFill>
                <a:srgbClr val="FFFF00"/>
              </a:solidFill>
              <a:latin typeface="Calibri" pitchFamily="34" charset="0"/>
            </a:endParaRPr>
          </a:p>
          <a:p>
            <a:pPr algn="ctr" eaLnBrk="1" hangingPunct="1"/>
            <a:r>
              <a:rPr lang="el-GR" b="1" dirty="0">
                <a:solidFill>
                  <a:srgbClr val="FFFFFF"/>
                </a:solidFill>
                <a:latin typeface="Calibri" pitchFamily="34" charset="0"/>
              </a:rPr>
              <a:t>(</a:t>
            </a:r>
            <a:r>
              <a:rPr lang="el-GR" b="1" dirty="0">
                <a:solidFill>
                  <a:srgbClr val="FFFF00"/>
                </a:solidFill>
                <a:latin typeface="Calibri" pitchFamily="34" charset="0"/>
              </a:rPr>
              <a:t>20</a:t>
            </a:r>
            <a:r>
              <a:rPr lang="el-GR" b="1" dirty="0">
                <a:solidFill>
                  <a:srgbClr val="FFFFFF"/>
                </a:solidFill>
                <a:latin typeface="Calibri" pitchFamily="34" charset="0"/>
              </a:rPr>
              <a:t>:4Δ</a:t>
            </a:r>
            <a:r>
              <a:rPr lang="el-GR" b="1" baseline="30000" dirty="0">
                <a:solidFill>
                  <a:srgbClr val="FFFFFF"/>
                </a:solidFill>
                <a:latin typeface="Calibri" pitchFamily="34" charset="0"/>
              </a:rPr>
              <a:t>5,8,11,</a:t>
            </a:r>
            <a:r>
              <a:rPr lang="el-GR" b="1" baseline="30000" dirty="0">
                <a:solidFill>
                  <a:srgbClr val="FFFF00"/>
                </a:solidFill>
                <a:latin typeface="Calibri" pitchFamily="34" charset="0"/>
              </a:rPr>
              <a:t>14</a:t>
            </a:r>
            <a:r>
              <a:rPr lang="el-GR" b="1" dirty="0">
                <a:solidFill>
                  <a:srgbClr val="FFFFFF"/>
                </a:solidFill>
                <a:latin typeface="Calibri" pitchFamily="34" charset="0"/>
              </a:rPr>
              <a:t>)</a:t>
            </a:r>
            <a:endParaRPr lang="en-GB" b="1" dirty="0">
              <a:solidFill>
                <a:srgbClr val="FFFFFF"/>
              </a:solidFill>
              <a:latin typeface="Calibri" pitchFamily="34" charset="0"/>
            </a:endParaRPr>
          </a:p>
        </p:txBody>
      </p:sp>
      <p:sp>
        <p:nvSpPr>
          <p:cNvPr id="28683" name="Rectangle 11"/>
          <p:cNvSpPr>
            <a:spLocks noChangeArrowheads="1"/>
          </p:cNvSpPr>
          <p:nvPr/>
        </p:nvSpPr>
        <p:spPr bwMode="auto">
          <a:xfrm>
            <a:off x="52377" y="4797152"/>
            <a:ext cx="4019553" cy="1938992"/>
          </a:xfrm>
          <a:prstGeom prst="rect">
            <a:avLst/>
          </a:prstGeom>
          <a:noFill/>
          <a:ln w="9525">
            <a:noFill/>
            <a:miter lim="800000"/>
            <a:headEnd/>
            <a:tailEnd/>
          </a:ln>
          <a:effectLst/>
        </p:spPr>
        <p:txBody>
          <a:bodyPr wrap="square">
            <a:spAutoFit/>
          </a:bodyPr>
          <a:lstStyle/>
          <a:p>
            <a:pPr algn="ctr" eaLnBrk="1" hangingPunct="1"/>
            <a:r>
              <a:rPr lang="el-GR" sz="3200" b="1" dirty="0" err="1" smtClean="0">
                <a:solidFill>
                  <a:srgbClr val="FFFF00"/>
                </a:solidFill>
                <a:latin typeface="Calibri" pitchFamily="34" charset="0"/>
              </a:rPr>
              <a:t>Εικοσιδυο</a:t>
            </a:r>
            <a:r>
              <a:rPr lang="el-GR" sz="3200" b="1" dirty="0" smtClean="0">
                <a:solidFill>
                  <a:srgbClr val="FFFF00"/>
                </a:solidFill>
                <a:latin typeface="Calibri" pitchFamily="34" charset="0"/>
              </a:rPr>
              <a:t>-</a:t>
            </a:r>
            <a:r>
              <a:rPr lang="el-GR" sz="3200" b="1" dirty="0" err="1" smtClean="0">
                <a:solidFill>
                  <a:srgbClr val="FFFF00"/>
                </a:solidFill>
                <a:latin typeface="Calibri" pitchFamily="34" charset="0"/>
              </a:rPr>
              <a:t>εξα</a:t>
            </a:r>
            <a:r>
              <a:rPr lang="el-GR" sz="3200" b="1" dirty="0" smtClean="0">
                <a:solidFill>
                  <a:srgbClr val="FFFF00"/>
                </a:solidFill>
                <a:latin typeface="Calibri" pitchFamily="34" charset="0"/>
              </a:rPr>
              <a:t>-ενοϊκό οξύ</a:t>
            </a:r>
            <a:endParaRPr lang="en-US" sz="3200" b="1" dirty="0" smtClean="0">
              <a:solidFill>
                <a:srgbClr val="FFFF00"/>
              </a:solidFill>
              <a:latin typeface="Calibri" pitchFamily="34" charset="0"/>
            </a:endParaRPr>
          </a:p>
          <a:p>
            <a:pPr algn="ctr" eaLnBrk="1" hangingPunct="1"/>
            <a:r>
              <a:rPr lang="en-US" sz="3200" b="1" dirty="0" smtClean="0">
                <a:solidFill>
                  <a:srgbClr val="FFFF00"/>
                </a:solidFill>
                <a:latin typeface="Calibri" pitchFamily="34" charset="0"/>
              </a:rPr>
              <a:t>(DHA)</a:t>
            </a:r>
            <a:endParaRPr lang="el-GR" sz="3200" b="1" dirty="0" smtClean="0">
              <a:solidFill>
                <a:srgbClr val="FFFF00"/>
              </a:solidFill>
              <a:latin typeface="Calibri" pitchFamily="34" charset="0"/>
            </a:endParaRPr>
          </a:p>
          <a:p>
            <a:pPr algn="ctr" eaLnBrk="1" hangingPunct="1"/>
            <a:r>
              <a:rPr lang="el-GR" b="1" dirty="0" smtClean="0">
                <a:solidFill>
                  <a:srgbClr val="FFFF00"/>
                </a:solidFill>
                <a:latin typeface="Calibri" pitchFamily="34" charset="0"/>
              </a:rPr>
              <a:t>(22</a:t>
            </a:r>
            <a:r>
              <a:rPr lang="el-GR" b="1" dirty="0" smtClean="0">
                <a:solidFill>
                  <a:srgbClr val="FFFFFF"/>
                </a:solidFill>
                <a:latin typeface="Calibri" pitchFamily="34" charset="0"/>
              </a:rPr>
              <a:t>:6Δ</a:t>
            </a:r>
            <a:r>
              <a:rPr lang="el-GR" b="1" baseline="30000" dirty="0" smtClean="0">
                <a:solidFill>
                  <a:srgbClr val="FFFFFF"/>
                </a:solidFill>
                <a:latin typeface="Calibri" pitchFamily="34" charset="0"/>
              </a:rPr>
              <a:t>4,7,10,13,16,</a:t>
            </a:r>
            <a:r>
              <a:rPr lang="el-GR" b="1" baseline="30000" dirty="0" smtClean="0">
                <a:solidFill>
                  <a:srgbClr val="FFFF00"/>
                </a:solidFill>
                <a:latin typeface="Calibri" pitchFamily="34" charset="0"/>
              </a:rPr>
              <a:t>19</a:t>
            </a:r>
            <a:r>
              <a:rPr lang="el-GR" b="1" dirty="0" smtClean="0">
                <a:solidFill>
                  <a:srgbClr val="FFFF00"/>
                </a:solidFill>
                <a:latin typeface="Calibri" pitchFamily="34" charset="0"/>
              </a:rPr>
              <a:t>)</a:t>
            </a:r>
            <a:endParaRPr lang="en-GB" b="1" dirty="0">
              <a:solidFill>
                <a:srgbClr val="FFFF00"/>
              </a:solidFill>
              <a:latin typeface="Calibri" pitchFamily="34" charset="0"/>
            </a:endParaRPr>
          </a:p>
        </p:txBody>
      </p:sp>
      <p:sp>
        <p:nvSpPr>
          <p:cNvPr id="14" name="Rectangle 13"/>
          <p:cNvSpPr/>
          <p:nvPr/>
        </p:nvSpPr>
        <p:spPr>
          <a:xfrm>
            <a:off x="-142912" y="2636912"/>
            <a:ext cx="4000492" cy="1938992"/>
          </a:xfrm>
          <a:prstGeom prst="rect">
            <a:avLst/>
          </a:prstGeom>
        </p:spPr>
        <p:txBody>
          <a:bodyPr wrap="square">
            <a:spAutoFit/>
          </a:bodyPr>
          <a:lstStyle/>
          <a:p>
            <a:pPr algn="ctr" eaLnBrk="1" hangingPunct="1"/>
            <a:r>
              <a:rPr lang="el-GR" sz="3200" b="1" dirty="0" err="1" smtClean="0">
                <a:solidFill>
                  <a:srgbClr val="FFFF00"/>
                </a:solidFill>
                <a:latin typeface="Calibri" pitchFamily="34" charset="0"/>
              </a:rPr>
              <a:t>Εικοσα</a:t>
            </a:r>
            <a:r>
              <a:rPr lang="el-GR" sz="3200" b="1" dirty="0" smtClean="0">
                <a:solidFill>
                  <a:srgbClr val="FFFF00"/>
                </a:solidFill>
                <a:latin typeface="Calibri" pitchFamily="34" charset="0"/>
              </a:rPr>
              <a:t>-</a:t>
            </a:r>
            <a:r>
              <a:rPr lang="el-GR" sz="3200" b="1" dirty="0" err="1" smtClean="0">
                <a:solidFill>
                  <a:srgbClr val="FFFF00"/>
                </a:solidFill>
                <a:latin typeface="Calibri" pitchFamily="34" charset="0"/>
              </a:rPr>
              <a:t>πεντα</a:t>
            </a:r>
            <a:r>
              <a:rPr lang="el-GR" sz="3200" b="1" dirty="0" smtClean="0">
                <a:solidFill>
                  <a:srgbClr val="FFFF00"/>
                </a:solidFill>
                <a:latin typeface="Calibri" pitchFamily="34" charset="0"/>
              </a:rPr>
              <a:t>-ενοϊκό οξύ</a:t>
            </a:r>
          </a:p>
          <a:p>
            <a:pPr algn="ctr" eaLnBrk="1" hangingPunct="1"/>
            <a:r>
              <a:rPr lang="en-US" sz="3200" b="1" dirty="0" smtClean="0">
                <a:solidFill>
                  <a:srgbClr val="FFFF00"/>
                </a:solidFill>
                <a:latin typeface="Calibri" pitchFamily="34" charset="0"/>
              </a:rPr>
              <a:t>(EPA)</a:t>
            </a:r>
            <a:endParaRPr lang="el-GR" sz="3200" b="1" dirty="0" smtClean="0">
              <a:solidFill>
                <a:srgbClr val="FFFF00"/>
              </a:solidFill>
              <a:latin typeface="Calibri" pitchFamily="34" charset="0"/>
            </a:endParaRPr>
          </a:p>
          <a:p>
            <a:pPr algn="ctr" eaLnBrk="1" hangingPunct="1"/>
            <a:r>
              <a:rPr lang="el-GR" b="1" dirty="0" smtClean="0">
                <a:solidFill>
                  <a:srgbClr val="FFFF00"/>
                </a:solidFill>
                <a:latin typeface="Calibri" pitchFamily="34" charset="0"/>
              </a:rPr>
              <a:t>(20</a:t>
            </a:r>
            <a:r>
              <a:rPr lang="el-GR" b="1" dirty="0" smtClean="0">
                <a:solidFill>
                  <a:srgbClr val="FFFFFF"/>
                </a:solidFill>
                <a:latin typeface="Calibri" pitchFamily="34" charset="0"/>
              </a:rPr>
              <a:t>:5Δ</a:t>
            </a:r>
            <a:r>
              <a:rPr lang="el-GR" b="1" baseline="30000" dirty="0" smtClean="0">
                <a:solidFill>
                  <a:srgbClr val="FFFFFF"/>
                </a:solidFill>
                <a:latin typeface="Calibri" pitchFamily="34" charset="0"/>
              </a:rPr>
              <a:t>5,8,11,14,</a:t>
            </a:r>
            <a:r>
              <a:rPr lang="el-GR" b="1" baseline="30000" dirty="0" smtClean="0">
                <a:solidFill>
                  <a:srgbClr val="FFFF00"/>
                </a:solidFill>
                <a:latin typeface="Calibri" pitchFamily="34" charset="0"/>
              </a:rPr>
              <a:t>17</a:t>
            </a:r>
            <a:r>
              <a:rPr lang="el-GR" b="1" dirty="0" smtClean="0">
                <a:solidFill>
                  <a:srgbClr val="FFFF00"/>
                </a:solidFill>
                <a:latin typeface="Calibri" pitchFamily="34" charset="0"/>
              </a:rPr>
              <a:t>)</a:t>
            </a:r>
            <a:endParaRPr lang="el-GR" b="1" dirty="0">
              <a:solidFill>
                <a:srgbClr val="FFFF00"/>
              </a:solidFill>
              <a:latin typeface="Calibri" pitchFamily="34" charset="0"/>
            </a:endParaRPr>
          </a:p>
        </p:txBody>
      </p:sp>
      <p:sp>
        <p:nvSpPr>
          <p:cNvPr id="15" name="Rectangle 4"/>
          <p:cNvSpPr txBox="1">
            <a:spLocks noChangeArrowheads="1"/>
          </p:cNvSpPr>
          <p:nvPr/>
        </p:nvSpPr>
        <p:spPr bwMode="auto">
          <a:xfrm>
            <a:off x="7215202" y="3071810"/>
            <a:ext cx="2857520" cy="1163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eaLnBrk="1" hangingPunct="1">
              <a:spcBef>
                <a:spcPct val="20000"/>
              </a:spcBef>
              <a:defRPr/>
            </a:pPr>
            <a:r>
              <a:rPr lang="el-GR" sz="3600" b="1" kern="0" dirty="0" smtClean="0">
                <a:solidFill>
                  <a:srgbClr val="FFFF00"/>
                </a:solidFill>
                <a:latin typeface="Calibri" pitchFamily="34" charset="0"/>
              </a:rPr>
              <a:t>γ-</a:t>
            </a:r>
            <a:r>
              <a:rPr lang="el-GR" sz="3600" b="1" kern="0" dirty="0" err="1" smtClean="0">
                <a:solidFill>
                  <a:srgbClr val="FFFF00"/>
                </a:solidFill>
                <a:latin typeface="Calibri" pitchFamily="34" charset="0"/>
              </a:rPr>
              <a:t>λινολενικό</a:t>
            </a:r>
            <a:r>
              <a:rPr lang="el-GR" sz="3600" b="1" kern="0" dirty="0" smtClean="0">
                <a:solidFill>
                  <a:srgbClr val="FFFF00"/>
                </a:solidFill>
                <a:latin typeface="Calibri" pitchFamily="34" charset="0"/>
              </a:rPr>
              <a:t> οξύ</a:t>
            </a:r>
          </a:p>
          <a:p>
            <a:pPr marL="342900" indent="-342900" algn="ctr" eaLnBrk="1" hangingPunct="1">
              <a:spcBef>
                <a:spcPct val="20000"/>
              </a:spcBef>
              <a:defRPr/>
            </a:pPr>
            <a:r>
              <a:rPr lang="el-GR" b="1" kern="0" dirty="0" smtClean="0">
                <a:solidFill>
                  <a:srgbClr val="FFFF00"/>
                </a:solidFill>
                <a:latin typeface="Calibri" pitchFamily="34" charset="0"/>
              </a:rPr>
              <a:t>18</a:t>
            </a:r>
            <a:r>
              <a:rPr lang="el-GR" b="1" kern="0" dirty="0" smtClean="0">
                <a:solidFill>
                  <a:srgbClr val="FFFFFF"/>
                </a:solidFill>
                <a:latin typeface="Calibri" pitchFamily="34" charset="0"/>
              </a:rPr>
              <a:t>:3Δ</a:t>
            </a:r>
            <a:r>
              <a:rPr lang="el-GR" b="1" kern="0" baseline="30000" dirty="0" smtClean="0">
                <a:solidFill>
                  <a:srgbClr val="FFFFFF"/>
                </a:solidFill>
                <a:latin typeface="Calibri" pitchFamily="34" charset="0"/>
              </a:rPr>
              <a:t>6,9,</a:t>
            </a:r>
            <a:r>
              <a:rPr lang="el-GR" b="1" kern="0" baseline="30000" dirty="0" smtClean="0">
                <a:solidFill>
                  <a:srgbClr val="FFFF00"/>
                </a:solidFill>
                <a:latin typeface="Calibri" pitchFamily="34" charset="0"/>
              </a:rPr>
              <a:t>12</a:t>
            </a:r>
            <a:endParaRPr lang="en-GB" b="1" kern="0" dirty="0">
              <a:solidFill>
                <a:srgbClr val="FFFF00"/>
              </a:solidFill>
              <a:latin typeface="Calibri" pitchFamily="34" charset="0"/>
            </a:endParaRPr>
          </a:p>
        </p:txBody>
      </p:sp>
      <p:sp>
        <p:nvSpPr>
          <p:cNvPr id="16" name="Down Arrow 15"/>
          <p:cNvSpPr/>
          <p:nvPr/>
        </p:nvSpPr>
        <p:spPr>
          <a:xfrm>
            <a:off x="2928922" y="1780226"/>
            <a:ext cx="285752"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1">
              <a:solidFill>
                <a:srgbClr val="FFFFFF"/>
              </a:solidFill>
              <a:latin typeface="Calibri" pitchFamily="34" charset="0"/>
            </a:endParaRPr>
          </a:p>
        </p:txBody>
      </p:sp>
      <p:sp>
        <p:nvSpPr>
          <p:cNvPr id="19" name="Down Arrow 18"/>
          <p:cNvSpPr/>
          <p:nvPr/>
        </p:nvSpPr>
        <p:spPr>
          <a:xfrm>
            <a:off x="2928922" y="4182995"/>
            <a:ext cx="285752"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1">
              <a:solidFill>
                <a:srgbClr val="FFFFFF"/>
              </a:solidFill>
              <a:latin typeface="Calibri" pitchFamily="34" charset="0"/>
            </a:endParaRPr>
          </a:p>
        </p:txBody>
      </p:sp>
      <p:sp>
        <p:nvSpPr>
          <p:cNvPr id="20" name="Down Arrow 19"/>
          <p:cNvSpPr/>
          <p:nvPr/>
        </p:nvSpPr>
        <p:spPr>
          <a:xfrm>
            <a:off x="9391972" y="2105214"/>
            <a:ext cx="28575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1">
              <a:solidFill>
                <a:srgbClr val="FFFFFF"/>
              </a:solidFill>
              <a:latin typeface="Calibri" pitchFamily="34" charset="0"/>
            </a:endParaRPr>
          </a:p>
        </p:txBody>
      </p:sp>
      <p:sp>
        <p:nvSpPr>
          <p:cNvPr id="21" name="Down Arrow 20"/>
          <p:cNvSpPr/>
          <p:nvPr/>
        </p:nvSpPr>
        <p:spPr>
          <a:xfrm>
            <a:off x="9430096" y="4352718"/>
            <a:ext cx="28575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1">
              <a:solidFill>
                <a:srgbClr val="FFFFFF"/>
              </a:solidFill>
              <a:latin typeface="Calibri" pitchFamily="34" charset="0"/>
            </a:endParaRPr>
          </a:p>
        </p:txBody>
      </p:sp>
      <p:sp>
        <p:nvSpPr>
          <p:cNvPr id="17" name="Oval 16"/>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GrD</a:t>
            </a:r>
            <a:endParaRPr kumimoji="0" lang="el-GR" sz="2000" b="1" i="1"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2" name="Right Brace 1"/>
          <p:cNvSpPr/>
          <p:nvPr/>
        </p:nvSpPr>
        <p:spPr>
          <a:xfrm>
            <a:off x="3703340" y="1340768"/>
            <a:ext cx="576064" cy="5185479"/>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Left Brace 2"/>
          <p:cNvSpPr/>
          <p:nvPr/>
        </p:nvSpPr>
        <p:spPr>
          <a:xfrm>
            <a:off x="6295628" y="1124744"/>
            <a:ext cx="919574" cy="5401503"/>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279404" y="1628800"/>
            <a:ext cx="2118404" cy="2677656"/>
          </a:xfrm>
          <a:prstGeom prst="rect">
            <a:avLst/>
          </a:prstGeom>
          <a:noFill/>
        </p:spPr>
        <p:txBody>
          <a:bodyPr wrap="square" rtlCol="0">
            <a:spAutoFit/>
          </a:bodyPr>
          <a:lstStyle/>
          <a:p>
            <a:pPr algn="ctr"/>
            <a:r>
              <a:rPr lang="el-GR" sz="2800" b="1" dirty="0" smtClean="0">
                <a:solidFill>
                  <a:schemeClr val="bg1"/>
                </a:solidFill>
                <a:latin typeface="Calibri" pitchFamily="34" charset="0"/>
                <a:cs typeface="Calibri" pitchFamily="34" charset="0"/>
              </a:rPr>
              <a:t>Συμμετοχή στη δόμηση των μεμβρανών των κυττάρων.</a:t>
            </a:r>
            <a:endParaRPr lang="en-US" sz="2800" b="1" dirty="0">
              <a:solidFill>
                <a:schemeClr val="bg1"/>
              </a:solidFill>
              <a:latin typeface="Calibri" pitchFamily="34" charset="0"/>
              <a:cs typeface="Calibri" pitchFamily="34" charset="0"/>
            </a:endParaRPr>
          </a:p>
        </p:txBody>
      </p:sp>
      <p:sp>
        <p:nvSpPr>
          <p:cNvPr id="22" name="TextBox 21"/>
          <p:cNvSpPr txBox="1"/>
          <p:nvPr/>
        </p:nvSpPr>
        <p:spPr>
          <a:xfrm>
            <a:off x="4135388" y="4893978"/>
            <a:ext cx="2475639" cy="1754326"/>
          </a:xfrm>
          <a:prstGeom prst="rect">
            <a:avLst/>
          </a:prstGeom>
          <a:noFill/>
        </p:spPr>
        <p:txBody>
          <a:bodyPr wrap="square" rtlCol="0">
            <a:spAutoFit/>
          </a:bodyPr>
          <a:lstStyle/>
          <a:p>
            <a:pPr algn="ctr"/>
            <a:r>
              <a:rPr lang="el-GR" sz="3600" b="1" dirty="0" smtClean="0">
                <a:solidFill>
                  <a:schemeClr val="bg1"/>
                </a:solidFill>
                <a:latin typeface="Calibri" pitchFamily="34" charset="0"/>
                <a:cs typeface="Calibri" pitchFamily="34" charset="0"/>
              </a:rPr>
              <a:t>Ερώτημα: με ποια αναλογία;</a:t>
            </a:r>
            <a:endParaRPr lang="en-US" sz="36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835041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2"/>
                                        </p:tgtEl>
                                        <p:attrNameLst>
                                          <p:attrName>style.color</p:attrName>
                                        </p:attrNameLst>
                                      </p:cBhvr>
                                      <p:by>
                                        <p:hsl h="0" s="-12549" l="-25098"/>
                                      </p:by>
                                    </p:animClr>
                                    <p:animClr clrSpc="hsl" dir="cw">
                                      <p:cBhvr>
                                        <p:cTn id="7" dur="500" fill="hold"/>
                                        <p:tgtEl>
                                          <p:spTgt spid="22"/>
                                        </p:tgtEl>
                                        <p:attrNameLst>
                                          <p:attrName>fillcolor</p:attrName>
                                        </p:attrNameLst>
                                      </p:cBhvr>
                                      <p:by>
                                        <p:hsl h="0" s="-12549" l="-25098"/>
                                      </p:by>
                                    </p:animClr>
                                    <p:animClr clrSpc="hsl" dir="cw">
                                      <p:cBhvr>
                                        <p:cTn id="8" dur="500" fill="hold"/>
                                        <p:tgtEl>
                                          <p:spTgt spid="22"/>
                                        </p:tgtEl>
                                        <p:attrNameLst>
                                          <p:attrName>stroke.color</p:attrName>
                                        </p:attrNameLst>
                                      </p:cBhvr>
                                      <p:by>
                                        <p:hsl h="0" s="-12549" l="-25098"/>
                                      </p:by>
                                    </p:animClr>
                                    <p:set>
                                      <p:cBhvr>
                                        <p:cTn id="9"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996" y="260648"/>
            <a:ext cx="9175948" cy="2862322"/>
          </a:xfrm>
          <a:prstGeom prst="rect">
            <a:avLst/>
          </a:prstGeom>
          <a:noFill/>
        </p:spPr>
        <p:txBody>
          <a:bodyPr wrap="square" rtlCol="0">
            <a:spAutoFit/>
          </a:bodyPr>
          <a:lstStyle/>
          <a:p>
            <a:pPr algn="ctr" eaLnBrk="0" fontAlgn="base" hangingPunct="0">
              <a:spcBef>
                <a:spcPct val="0"/>
              </a:spcBef>
              <a:spcAft>
                <a:spcPct val="0"/>
              </a:spcAft>
            </a:pPr>
            <a:r>
              <a:rPr lang="el-GR" sz="3600" b="1" dirty="0">
                <a:solidFill>
                  <a:srgbClr val="FFFFFF"/>
                </a:solidFill>
                <a:latin typeface="Calibri" pitchFamily="34" charset="0"/>
              </a:rPr>
              <a:t>Όλα τα πολυακόρεστα λιπαρά οξέα, είτε ανήκουν στην ομάδα ω3 ή στην ομάδα ω6, είναι απαραίτητα γιατί εξασφαλίζουν την απαραίτητη ευκαμψία των μεμβρανών των κυττάρων...</a:t>
            </a:r>
          </a:p>
        </p:txBody>
      </p:sp>
      <p:sp>
        <p:nvSpPr>
          <p:cNvPr id="3" name="TextBox 2"/>
          <p:cNvSpPr txBox="1"/>
          <p:nvPr/>
        </p:nvSpPr>
        <p:spPr>
          <a:xfrm>
            <a:off x="462980" y="3122970"/>
            <a:ext cx="9175948" cy="707886"/>
          </a:xfrm>
          <a:prstGeom prst="rect">
            <a:avLst/>
          </a:prstGeom>
          <a:noFill/>
        </p:spPr>
        <p:txBody>
          <a:bodyPr wrap="square" rtlCol="0">
            <a:spAutoFit/>
          </a:bodyPr>
          <a:lstStyle/>
          <a:p>
            <a:pPr algn="ctr" eaLnBrk="0" fontAlgn="base" hangingPunct="0">
              <a:spcBef>
                <a:spcPct val="0"/>
              </a:spcBef>
              <a:spcAft>
                <a:spcPct val="0"/>
              </a:spcAft>
            </a:pPr>
            <a:r>
              <a:rPr lang="el-GR" sz="4000" b="1" dirty="0">
                <a:solidFill>
                  <a:srgbClr val="FFFF00"/>
                </a:solidFill>
                <a:latin typeface="Calibri" pitchFamily="34" charset="0"/>
              </a:rPr>
              <a:t>Όμως..</a:t>
            </a:r>
          </a:p>
        </p:txBody>
      </p:sp>
      <p:sp>
        <p:nvSpPr>
          <p:cNvPr id="4" name="TextBox 3"/>
          <p:cNvSpPr txBox="1"/>
          <p:nvPr/>
        </p:nvSpPr>
        <p:spPr>
          <a:xfrm>
            <a:off x="606996" y="3933056"/>
            <a:ext cx="9175948" cy="1938992"/>
          </a:xfrm>
          <a:prstGeom prst="rect">
            <a:avLst/>
          </a:prstGeom>
          <a:noFill/>
        </p:spPr>
        <p:txBody>
          <a:bodyPr wrap="square" rtlCol="0">
            <a:spAutoFit/>
          </a:bodyPr>
          <a:lstStyle/>
          <a:p>
            <a:pPr algn="ctr" eaLnBrk="0" fontAlgn="base" hangingPunct="0">
              <a:spcBef>
                <a:spcPct val="0"/>
              </a:spcBef>
              <a:spcAft>
                <a:spcPct val="0"/>
              </a:spcAft>
            </a:pPr>
            <a:r>
              <a:rPr lang="el-GR" sz="6000" b="1" dirty="0">
                <a:solidFill>
                  <a:srgbClr val="FFFF00"/>
                </a:solidFill>
                <a:latin typeface="Calibri" pitchFamily="34" charset="0"/>
              </a:rPr>
              <a:t>Ποιά η καταλληλότερη αναλογία μεταξύ ω3 και ω6</a:t>
            </a:r>
          </a:p>
        </p:txBody>
      </p:sp>
      <p:sp>
        <p:nvSpPr>
          <p:cNvPr id="5" name="Oval 4"/>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995116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9100015.JPG"/>
          <p:cNvPicPr>
            <a:picLocks noChangeAspect="1"/>
          </p:cNvPicPr>
          <p:nvPr/>
        </p:nvPicPr>
        <p:blipFill>
          <a:blip r:embed="rId3" cstate="print">
            <a:lum contrast="30000"/>
          </a:blip>
          <a:srcRect l="7778" t="6667" r="12222" b="16296"/>
          <a:stretch>
            <a:fillRect/>
          </a:stretch>
        </p:blipFill>
        <p:spPr>
          <a:xfrm>
            <a:off x="1285848" y="428604"/>
            <a:ext cx="8160384" cy="5893611"/>
          </a:xfrm>
          <a:prstGeom prst="rect">
            <a:avLst/>
          </a:prstGeom>
        </p:spPr>
      </p:pic>
      <p:sp>
        <p:nvSpPr>
          <p:cNvPr id="3" name="Down Arrow 2"/>
          <p:cNvSpPr/>
          <p:nvPr/>
        </p:nvSpPr>
        <p:spPr>
          <a:xfrm rot="12448315">
            <a:off x="4115248" y="3036817"/>
            <a:ext cx="648072" cy="194421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4" name="Down Arrow 3"/>
          <p:cNvSpPr/>
          <p:nvPr/>
        </p:nvSpPr>
        <p:spPr>
          <a:xfrm rot="8096238">
            <a:off x="7104629" y="3732942"/>
            <a:ext cx="648072" cy="194421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5" name="Oval 4"/>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39926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2" presetClass="emph" presetSubtype="0" repeatCount="indefinite" fill="hold" grpId="1" nodeType="withEffect">
                                  <p:stCondLst>
                                    <p:cond delay="0"/>
                                  </p:stCondLst>
                                  <p:childTnLst>
                                    <p:animClr clrSpc="hsl" dir="cw">
                                      <p:cBhvr override="childStyle">
                                        <p:cTn id="10" dur="500" fill="hold"/>
                                        <p:tgtEl>
                                          <p:spTgt spid="3"/>
                                        </p:tgtEl>
                                        <p:attrNameLst>
                                          <p:attrName>style.color</p:attrName>
                                        </p:attrNameLst>
                                      </p:cBhvr>
                                      <p:by>
                                        <p:hsl h="-7200000" s="0" l="0"/>
                                      </p:by>
                                    </p:animClr>
                                    <p:animClr clrSpc="hsl" dir="cw">
                                      <p:cBhvr>
                                        <p:cTn id="11" dur="500" fill="hold"/>
                                        <p:tgtEl>
                                          <p:spTgt spid="3"/>
                                        </p:tgtEl>
                                        <p:attrNameLst>
                                          <p:attrName>fillcolor</p:attrName>
                                        </p:attrNameLst>
                                      </p:cBhvr>
                                      <p:by>
                                        <p:hsl h="-7200000" s="0" l="0"/>
                                      </p:by>
                                    </p:animClr>
                                    <p:animClr clrSpc="hsl" dir="cw">
                                      <p:cBhvr>
                                        <p:cTn id="12" dur="500" fill="hold"/>
                                        <p:tgtEl>
                                          <p:spTgt spid="3"/>
                                        </p:tgtEl>
                                        <p:attrNameLst>
                                          <p:attrName>stroke.color</p:attrName>
                                        </p:attrNameLst>
                                      </p:cBhvr>
                                      <p:by>
                                        <p:hsl h="-7200000" s="0" l="0"/>
                                      </p:by>
                                    </p:animClr>
                                    <p:set>
                                      <p:cBhvr>
                                        <p:cTn id="13" dur="500" fill="hold"/>
                                        <p:tgtEl>
                                          <p:spTgt spid="3"/>
                                        </p:tgtEl>
                                        <p:attrNameLst>
                                          <p:attrName>fill.type</p:attrName>
                                        </p:attrNameLst>
                                      </p:cBhvr>
                                      <p:to>
                                        <p:strVal val="solid"/>
                                      </p:to>
                                    </p:set>
                                  </p:childTnLst>
                                </p:cTn>
                              </p:par>
                              <p:par>
                                <p:cTn id="14" presetID="22" presetClass="emph" presetSubtype="0" repeatCount="indefinite" fill="hold" grpId="1" nodeType="withEffect">
                                  <p:stCondLst>
                                    <p:cond delay="0"/>
                                  </p:stCondLst>
                                  <p:childTnLst>
                                    <p:animClr clrSpc="hsl" dir="cw">
                                      <p:cBhvr override="childStyle">
                                        <p:cTn id="15" dur="500" fill="hold"/>
                                        <p:tgtEl>
                                          <p:spTgt spid="4"/>
                                        </p:tgtEl>
                                        <p:attrNameLst>
                                          <p:attrName>style.color</p:attrName>
                                        </p:attrNameLst>
                                      </p:cBhvr>
                                      <p:by>
                                        <p:hsl h="-7200000" s="0" l="0"/>
                                      </p:by>
                                    </p:animClr>
                                    <p:animClr clrSpc="hsl" dir="cw">
                                      <p:cBhvr>
                                        <p:cTn id="16" dur="500" fill="hold"/>
                                        <p:tgtEl>
                                          <p:spTgt spid="4"/>
                                        </p:tgtEl>
                                        <p:attrNameLst>
                                          <p:attrName>fillcolor</p:attrName>
                                        </p:attrNameLst>
                                      </p:cBhvr>
                                      <p:by>
                                        <p:hsl h="-7200000" s="0" l="0"/>
                                      </p:by>
                                    </p:animClr>
                                    <p:animClr clrSpc="hsl" dir="cw">
                                      <p:cBhvr>
                                        <p:cTn id="17" dur="500" fill="hold"/>
                                        <p:tgtEl>
                                          <p:spTgt spid="4"/>
                                        </p:tgtEl>
                                        <p:attrNameLst>
                                          <p:attrName>stroke.color</p:attrName>
                                        </p:attrNameLst>
                                      </p:cBhvr>
                                      <p:by>
                                        <p:hsl h="-7200000" s="0" l="0"/>
                                      </p:by>
                                    </p:animClr>
                                    <p:set>
                                      <p:cBhvr>
                                        <p:cTn id="18"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p:cNvSpPr>
            <a:spLocks noGrp="1"/>
          </p:cNvSpPr>
          <p:nvPr>
            <p:ph type="title"/>
          </p:nvPr>
        </p:nvSpPr>
        <p:spPr>
          <a:xfrm>
            <a:off x="1028700" y="25400"/>
            <a:ext cx="8229600" cy="1143000"/>
          </a:xfrm>
        </p:spPr>
        <p:txBody>
          <a:bodyPr/>
          <a:lstStyle/>
          <a:p>
            <a:pPr eaLnBrk="1" hangingPunct="1"/>
            <a:r>
              <a:rPr lang="el-GR" altLang="el-GR" b="1" dirty="0" smtClean="0">
                <a:solidFill>
                  <a:schemeClr val="bg1"/>
                </a:solidFill>
                <a:latin typeface="Calibri" pitchFamily="34" charset="0"/>
              </a:rPr>
              <a:t>Περιεχόμενα ενότητας (1)</a:t>
            </a:r>
          </a:p>
        </p:txBody>
      </p:sp>
      <p:sp>
        <p:nvSpPr>
          <p:cNvPr id="65539" name="Περιεχόμενα"/>
          <p:cNvSpPr>
            <a:spLocks noGrp="1"/>
          </p:cNvSpPr>
          <p:nvPr>
            <p:ph idx="1"/>
          </p:nvPr>
        </p:nvSpPr>
        <p:spPr>
          <a:xfrm>
            <a:off x="1028700" y="1439863"/>
            <a:ext cx="8229600" cy="4760912"/>
          </a:xfrm>
        </p:spPr>
        <p:txBody>
          <a:bodyPr>
            <a:normAutofit/>
          </a:bodyPr>
          <a:lstStyle/>
          <a:p>
            <a:r>
              <a:rPr lang="el-GR" sz="2800" dirty="0" smtClean="0">
                <a:solidFill>
                  <a:srgbClr val="FFFFFF"/>
                </a:solidFill>
                <a:latin typeface="Calibri" pitchFamily="34" charset="0"/>
              </a:rPr>
              <a:t>Τα λιπίδια.</a:t>
            </a:r>
          </a:p>
          <a:p>
            <a:pPr lvl="1"/>
            <a:r>
              <a:rPr lang="el-GR" sz="2600" dirty="0" smtClean="0">
                <a:solidFill>
                  <a:srgbClr val="FFFFFF"/>
                </a:solidFill>
                <a:latin typeface="Calibri" pitchFamily="34" charset="0"/>
              </a:rPr>
              <a:t>Κατάταξη.</a:t>
            </a:r>
          </a:p>
          <a:p>
            <a:pPr lvl="1"/>
            <a:r>
              <a:rPr lang="el-GR" sz="2600" dirty="0" smtClean="0">
                <a:solidFill>
                  <a:srgbClr val="FFFFFF"/>
                </a:solidFill>
                <a:latin typeface="Calibri" pitchFamily="34" charset="0"/>
              </a:rPr>
              <a:t>Δομή.</a:t>
            </a:r>
          </a:p>
          <a:p>
            <a:pPr lvl="1"/>
            <a:r>
              <a:rPr lang="el-GR" sz="2600" dirty="0" smtClean="0">
                <a:solidFill>
                  <a:srgbClr val="FFFFFF"/>
                </a:solidFill>
                <a:latin typeface="Calibri" pitchFamily="34" charset="0"/>
              </a:rPr>
              <a:t>Βιολογικός ρόλος.</a:t>
            </a:r>
          </a:p>
          <a:p>
            <a:r>
              <a:rPr lang="el-GR" sz="2800" dirty="0" smtClean="0">
                <a:solidFill>
                  <a:srgbClr val="FFFFFF"/>
                </a:solidFill>
                <a:latin typeface="Calibri" pitchFamily="34" charset="0"/>
              </a:rPr>
              <a:t>Το </a:t>
            </a:r>
            <a:r>
              <a:rPr lang="el-GR" sz="2800" dirty="0" err="1" smtClean="0">
                <a:solidFill>
                  <a:srgbClr val="FFFFFF"/>
                </a:solidFill>
                <a:latin typeface="Calibri" pitchFamily="34" charset="0"/>
              </a:rPr>
              <a:t>ισοπρένιο</a:t>
            </a:r>
            <a:r>
              <a:rPr lang="el-GR" sz="2800" dirty="0" smtClean="0">
                <a:solidFill>
                  <a:srgbClr val="FFFFFF"/>
                </a:solidFill>
                <a:latin typeface="Calibri" pitchFamily="34" charset="0"/>
              </a:rPr>
              <a:t> και τα </a:t>
            </a:r>
            <a:r>
              <a:rPr lang="el-GR" sz="2800" dirty="0" err="1" smtClean="0">
                <a:solidFill>
                  <a:srgbClr val="FFFFFF"/>
                </a:solidFill>
                <a:latin typeface="Calibri" pitchFamily="34" charset="0"/>
              </a:rPr>
              <a:t>ισοπρενοειδή</a:t>
            </a:r>
            <a:r>
              <a:rPr lang="el-GR" sz="2800" dirty="0" smtClean="0">
                <a:solidFill>
                  <a:srgbClr val="FFFFFF"/>
                </a:solidFill>
                <a:latin typeface="Calibri" pitchFamily="34" charset="0"/>
              </a:rPr>
              <a:t> (ή </a:t>
            </a:r>
            <a:r>
              <a:rPr lang="el-GR" sz="2800" dirty="0" err="1" smtClean="0">
                <a:solidFill>
                  <a:srgbClr val="FFFFFF"/>
                </a:solidFill>
                <a:latin typeface="Calibri" pitchFamily="34" charset="0"/>
              </a:rPr>
              <a:t>τερπενοειδή</a:t>
            </a:r>
            <a:r>
              <a:rPr lang="el-GR" sz="2800" dirty="0" smtClean="0">
                <a:solidFill>
                  <a:srgbClr val="FFFFFF"/>
                </a:solidFill>
                <a:latin typeface="Calibri" pitchFamily="34" charset="0"/>
              </a:rPr>
              <a:t>).</a:t>
            </a:r>
          </a:p>
          <a:p>
            <a:r>
              <a:rPr lang="el-GR" sz="2800" dirty="0" smtClean="0">
                <a:solidFill>
                  <a:srgbClr val="FFFFFF"/>
                </a:solidFill>
                <a:latin typeface="Calibri" pitchFamily="34" charset="0"/>
              </a:rPr>
              <a:t>Οι </a:t>
            </a:r>
            <a:r>
              <a:rPr lang="el-GR" sz="2800" dirty="0" err="1" smtClean="0">
                <a:solidFill>
                  <a:srgbClr val="FFFFFF"/>
                </a:solidFill>
                <a:latin typeface="Calibri" pitchFamily="34" charset="0"/>
              </a:rPr>
              <a:t>στερόλες</a:t>
            </a:r>
            <a:r>
              <a:rPr lang="el-GR" sz="2800" dirty="0" smtClean="0">
                <a:solidFill>
                  <a:srgbClr val="FFFFFF"/>
                </a:solidFill>
                <a:latin typeface="Calibri" pitchFamily="34" charset="0"/>
              </a:rPr>
              <a:t> και τα στεροειδή. </a:t>
            </a:r>
          </a:p>
          <a:p>
            <a:r>
              <a:rPr lang="el-GR" sz="2800" dirty="0" smtClean="0">
                <a:solidFill>
                  <a:srgbClr val="FFFFFF"/>
                </a:solidFill>
                <a:latin typeface="Calibri" pitchFamily="34" charset="0"/>
              </a:rPr>
              <a:t>Οι λιποδιαλυτές βιταμίνες και ο βιολογικός τους ρόλος.</a:t>
            </a:r>
          </a:p>
          <a:p>
            <a:endParaRPr lang="el-GR" sz="2800" dirty="0" smtClean="0">
              <a:solidFill>
                <a:schemeClr val="bg1"/>
              </a:solidFill>
              <a:latin typeface="Calibri" pitchFamily="34" charset="0"/>
            </a:endParaRPr>
          </a:p>
          <a:p>
            <a:pPr>
              <a:buClr>
                <a:schemeClr val="bg1"/>
              </a:buClr>
              <a:buNone/>
            </a:pPr>
            <a:endParaRPr lang="el-GR" sz="2800" dirty="0" smtClean="0">
              <a:solidFill>
                <a:schemeClr val="bg1"/>
              </a:solidFill>
              <a:latin typeface="Calibri" pitchFamily="34" charset="0"/>
            </a:endParaRPr>
          </a:p>
          <a:p>
            <a:pPr lvl="1">
              <a:buClr>
                <a:schemeClr val="bg1"/>
              </a:buClr>
            </a:pPr>
            <a:endParaRPr lang="el-GR" dirty="0" smtClean="0">
              <a:solidFill>
                <a:schemeClr val="bg1"/>
              </a:solidFill>
              <a:latin typeface="Calibri" pitchFamily="34" charset="0"/>
            </a:endParaRPr>
          </a:p>
          <a:p>
            <a:endParaRPr lang="el-GR" sz="2800" dirty="0" smtClean="0">
              <a:solidFill>
                <a:schemeClr val="bg1"/>
              </a:solidFill>
              <a:latin typeface="Calibri" pitchFamily="34" charset="0"/>
            </a:endParaRPr>
          </a:p>
          <a:p>
            <a:endParaRPr lang="el-GR" altLang="el-GR" sz="2800" dirty="0" smtClean="0">
              <a:solidFill>
                <a:schemeClr val="bg1"/>
              </a:solidFill>
              <a:latin typeface="Calibri" pitchFamily="34" charset="0"/>
            </a:endParaRPr>
          </a:p>
          <a:p>
            <a:pPr marL="1028700" lvl="1" indent="-571500"/>
            <a:endParaRPr lang="el-GR" altLang="el-GR"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p:txBody>
      </p:sp>
      <p:sp>
        <p:nvSpPr>
          <p:cNvPr id="65540" name="Αριθμός διαφάνειας"/>
          <p:cNvSpPr>
            <a:spLocks noGrp="1"/>
          </p:cNvSpPr>
          <p:nvPr>
            <p:ph type="sldNum" sz="quarter" idx="10"/>
          </p:nvPr>
        </p:nvSpPr>
        <p:spPr>
          <a:noFill/>
        </p:spPr>
        <p:txBody>
          <a:bodyPr/>
          <a:lstStyle/>
          <a:p>
            <a:fld id="{1988A48A-DBBD-4C93-8B44-CDAB91A6D54C}" type="slidenum">
              <a:rPr lang="el-GR" altLang="el-GR" smtClean="0">
                <a:latin typeface="Calibri" pitchFamily="34" charset="0"/>
                <a:cs typeface="Arial" charset="0"/>
              </a:rPr>
              <a:pPr/>
              <a:t>5</a:t>
            </a:fld>
            <a:endParaRPr lang="el-GR" altLang="el-GR"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9100008.JPG"/>
          <p:cNvPicPr>
            <a:picLocks noChangeAspect="1"/>
          </p:cNvPicPr>
          <p:nvPr/>
        </p:nvPicPr>
        <p:blipFill>
          <a:blip r:embed="rId3" cstate="print">
            <a:lum contrast="20000"/>
          </a:blip>
          <a:srcRect b="18750"/>
          <a:stretch>
            <a:fillRect/>
          </a:stretch>
        </p:blipFill>
        <p:spPr>
          <a:xfrm>
            <a:off x="108063" y="285728"/>
            <a:ext cx="9964659" cy="6072230"/>
          </a:xfrm>
          <a:prstGeom prst="rect">
            <a:avLst/>
          </a:prstGeom>
        </p:spPr>
      </p:pic>
      <p:sp>
        <p:nvSpPr>
          <p:cNvPr id="3" name="Down Arrow 2"/>
          <p:cNvSpPr/>
          <p:nvPr/>
        </p:nvSpPr>
        <p:spPr>
          <a:xfrm rot="6410371">
            <a:off x="2819423" y="4560814"/>
            <a:ext cx="648072" cy="194421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14764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mph" presetSubtype="0" repeatCount="indefinite" fill="hold" grpId="1" nodeType="withEffect">
                                  <p:stCondLst>
                                    <p:cond delay="0"/>
                                  </p:stCondLst>
                                  <p:childTnLst>
                                    <p:animClr clrSpc="hsl" dir="cw">
                                      <p:cBhvr override="childStyle">
                                        <p:cTn id="8" dur="500" fill="hold"/>
                                        <p:tgtEl>
                                          <p:spTgt spid="3"/>
                                        </p:tgtEl>
                                        <p:attrNameLst>
                                          <p:attrName>style.color</p:attrName>
                                        </p:attrNameLst>
                                      </p:cBhvr>
                                      <p:by>
                                        <p:hsl h="-7200000" s="0" l="0"/>
                                      </p:by>
                                    </p:animClr>
                                    <p:animClr clrSpc="hsl" dir="cw">
                                      <p:cBhvr>
                                        <p:cTn id="9" dur="500" fill="hold"/>
                                        <p:tgtEl>
                                          <p:spTgt spid="3"/>
                                        </p:tgtEl>
                                        <p:attrNameLst>
                                          <p:attrName>fillcolor</p:attrName>
                                        </p:attrNameLst>
                                      </p:cBhvr>
                                      <p:by>
                                        <p:hsl h="-7200000" s="0" l="0"/>
                                      </p:by>
                                    </p:animClr>
                                    <p:animClr clrSpc="hsl" dir="cw">
                                      <p:cBhvr>
                                        <p:cTn id="10" dur="500" fill="hold"/>
                                        <p:tgtEl>
                                          <p:spTgt spid="3"/>
                                        </p:tgtEl>
                                        <p:attrNameLst>
                                          <p:attrName>stroke.color</p:attrName>
                                        </p:attrNameLst>
                                      </p:cBhvr>
                                      <p:by>
                                        <p:hsl h="-7200000" s="0" l="0"/>
                                      </p:by>
                                    </p:animClr>
                                    <p:set>
                                      <p:cBhvr>
                                        <p:cTn id="11"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9100015.JPG"/>
          <p:cNvPicPr>
            <a:picLocks noChangeAspect="1"/>
          </p:cNvPicPr>
          <p:nvPr/>
        </p:nvPicPr>
        <p:blipFill>
          <a:blip r:embed="rId3" cstate="print">
            <a:lum contrast="30000"/>
          </a:blip>
          <a:srcRect l="7778" t="6667" r="12222" b="16296"/>
          <a:stretch>
            <a:fillRect/>
          </a:stretch>
        </p:blipFill>
        <p:spPr>
          <a:xfrm>
            <a:off x="0" y="1484784"/>
            <a:ext cx="5350835" cy="3864492"/>
          </a:xfrm>
          <a:prstGeom prst="rect">
            <a:avLst/>
          </a:prstGeom>
        </p:spPr>
      </p:pic>
      <p:sp>
        <p:nvSpPr>
          <p:cNvPr id="4" name="Down Arrow 3"/>
          <p:cNvSpPr/>
          <p:nvPr/>
        </p:nvSpPr>
        <p:spPr>
          <a:xfrm rot="3258941">
            <a:off x="4677623" y="922198"/>
            <a:ext cx="648072" cy="361799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5" name="TextBox 4"/>
          <p:cNvSpPr txBox="1"/>
          <p:nvPr/>
        </p:nvSpPr>
        <p:spPr>
          <a:xfrm>
            <a:off x="4382344" y="332656"/>
            <a:ext cx="5904656" cy="1200329"/>
          </a:xfrm>
          <a:prstGeom prst="rect">
            <a:avLst/>
          </a:prstGeom>
          <a:noFill/>
        </p:spPr>
        <p:txBody>
          <a:bodyPr wrap="square" rtlCol="0">
            <a:spAutoFit/>
          </a:bodyPr>
          <a:lstStyle/>
          <a:p>
            <a:pPr algn="ctr" eaLnBrk="0" fontAlgn="base" hangingPunct="0">
              <a:spcBef>
                <a:spcPct val="0"/>
              </a:spcBef>
              <a:spcAft>
                <a:spcPct val="0"/>
              </a:spcAft>
            </a:pPr>
            <a:r>
              <a:rPr lang="el-GR" sz="3600" b="1" dirty="0">
                <a:solidFill>
                  <a:srgbClr val="FFFF00"/>
                </a:solidFill>
                <a:latin typeface="Calibri" pitchFamily="34" charset="0"/>
              </a:rPr>
              <a:t>Είναι χρήσιμη η πληροφορία αυτή; </a:t>
            </a:r>
          </a:p>
        </p:txBody>
      </p:sp>
      <p:sp>
        <p:nvSpPr>
          <p:cNvPr id="6" name="TextBox 5"/>
          <p:cNvSpPr txBox="1"/>
          <p:nvPr/>
        </p:nvSpPr>
        <p:spPr>
          <a:xfrm>
            <a:off x="4382344" y="2887682"/>
            <a:ext cx="5904656" cy="3970318"/>
          </a:xfrm>
          <a:prstGeom prst="rect">
            <a:avLst/>
          </a:prstGeom>
          <a:noFill/>
        </p:spPr>
        <p:txBody>
          <a:bodyPr wrap="square" rtlCol="0">
            <a:spAutoFit/>
          </a:bodyPr>
          <a:lstStyle/>
          <a:p>
            <a:pPr algn="ctr" eaLnBrk="0" fontAlgn="base" hangingPunct="0">
              <a:spcBef>
                <a:spcPct val="0"/>
              </a:spcBef>
              <a:spcAft>
                <a:spcPct val="0"/>
              </a:spcAft>
            </a:pPr>
            <a:r>
              <a:rPr lang="el-GR" sz="3600" b="1" dirty="0">
                <a:solidFill>
                  <a:srgbClr val="FFFF00"/>
                </a:solidFill>
                <a:latin typeface="Calibri" pitchFamily="34" charset="0"/>
              </a:rPr>
              <a:t>Οχι, γιατί μας ενδιαφέρει  η αναλογία μεταξύ ω3 και ω6, με άλλα λόγια μας ενδιαφέρει να γνωρίζουμε πόσο </a:t>
            </a:r>
            <a:r>
              <a:rPr lang="el-GR" sz="3600" b="1" dirty="0" err="1">
                <a:solidFill>
                  <a:srgbClr val="FFFF00"/>
                </a:solidFill>
                <a:latin typeface="Calibri" pitchFamily="34" charset="0"/>
              </a:rPr>
              <a:t>αραχιδονικό</a:t>
            </a:r>
            <a:r>
              <a:rPr lang="el-GR" sz="3600" b="1" dirty="0">
                <a:solidFill>
                  <a:srgbClr val="FFFF00"/>
                </a:solidFill>
                <a:latin typeface="Calibri" pitchFamily="34" charset="0"/>
              </a:rPr>
              <a:t> οξύ (</a:t>
            </a:r>
            <a:r>
              <a:rPr lang="el-GR" sz="3600" b="1" dirty="0" err="1">
                <a:solidFill>
                  <a:srgbClr val="FFFF00"/>
                </a:solidFill>
                <a:latin typeface="Calibri" pitchFamily="34" charset="0"/>
              </a:rPr>
              <a:t>ω6</a:t>
            </a:r>
            <a:r>
              <a:rPr lang="el-GR" sz="3600" b="1" dirty="0">
                <a:solidFill>
                  <a:srgbClr val="FFFF00"/>
                </a:solidFill>
                <a:latin typeface="Calibri" pitchFamily="34" charset="0"/>
              </a:rPr>
              <a:t>) περιέχει και πόσο α-</a:t>
            </a:r>
            <a:r>
              <a:rPr lang="el-GR" sz="3600" b="1" dirty="0" err="1">
                <a:solidFill>
                  <a:srgbClr val="FFFF00"/>
                </a:solidFill>
                <a:latin typeface="Calibri" pitchFamily="34" charset="0"/>
              </a:rPr>
              <a:t>λινολενικό</a:t>
            </a:r>
            <a:r>
              <a:rPr lang="el-GR" sz="3600" b="1" dirty="0">
                <a:solidFill>
                  <a:srgbClr val="FFFF00"/>
                </a:solidFill>
                <a:latin typeface="Calibri" pitchFamily="34" charset="0"/>
              </a:rPr>
              <a:t> (</a:t>
            </a:r>
            <a:r>
              <a:rPr lang="el-GR" sz="3600" b="1" dirty="0" err="1">
                <a:solidFill>
                  <a:srgbClr val="FFFF00"/>
                </a:solidFill>
                <a:latin typeface="Calibri" pitchFamily="34" charset="0"/>
              </a:rPr>
              <a:t>ω3</a:t>
            </a:r>
            <a:r>
              <a:rPr lang="el-GR" sz="3600" b="1" dirty="0">
                <a:solidFill>
                  <a:srgbClr val="FFFF00"/>
                </a:solidFill>
                <a:latin typeface="Calibri" pitchFamily="34" charset="0"/>
              </a:rPr>
              <a:t>)</a:t>
            </a:r>
          </a:p>
        </p:txBody>
      </p:sp>
      <p:sp>
        <p:nvSpPr>
          <p:cNvPr id="7" name="TextBox 6"/>
          <p:cNvSpPr txBox="1"/>
          <p:nvPr/>
        </p:nvSpPr>
        <p:spPr>
          <a:xfrm>
            <a:off x="-257100" y="5301208"/>
            <a:ext cx="5904656" cy="1200329"/>
          </a:xfrm>
          <a:prstGeom prst="rect">
            <a:avLst/>
          </a:prstGeom>
          <a:noFill/>
        </p:spPr>
        <p:txBody>
          <a:bodyPr wrap="square" rtlCol="0">
            <a:spAutoFit/>
          </a:bodyPr>
          <a:lstStyle/>
          <a:p>
            <a:pPr algn="ctr" eaLnBrk="0" fontAlgn="base" hangingPunct="0">
              <a:spcBef>
                <a:spcPct val="0"/>
              </a:spcBef>
              <a:spcAft>
                <a:spcPct val="0"/>
              </a:spcAft>
            </a:pPr>
            <a:r>
              <a:rPr lang="el-GR" sz="7200" b="1" dirty="0">
                <a:solidFill>
                  <a:srgbClr val="FFFF00"/>
                </a:solidFill>
                <a:latin typeface="Calibri" pitchFamily="34" charset="0"/>
              </a:rPr>
              <a:t>Γιατί;</a:t>
            </a:r>
          </a:p>
        </p:txBody>
      </p:sp>
      <p:sp>
        <p:nvSpPr>
          <p:cNvPr id="8" name="Oval 7"/>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23830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mph" presetSubtype="0" repeatCount="indefinite" fill="hold" grpId="1" nodeType="withEffect">
                                  <p:stCondLst>
                                    <p:cond delay="0"/>
                                  </p:stCondLst>
                                  <p:childTnLst>
                                    <p:animClr clrSpc="hsl" dir="cw">
                                      <p:cBhvr override="childStyle">
                                        <p:cTn id="8" dur="500" fill="hold"/>
                                        <p:tgtEl>
                                          <p:spTgt spid="4"/>
                                        </p:tgtEl>
                                        <p:attrNameLst>
                                          <p:attrName>style.color</p:attrName>
                                        </p:attrNameLst>
                                      </p:cBhvr>
                                      <p:by>
                                        <p:hsl h="-7200000" s="0" l="0"/>
                                      </p:by>
                                    </p:animClr>
                                    <p:animClr clrSpc="hsl" dir="cw">
                                      <p:cBhvr>
                                        <p:cTn id="9" dur="500" fill="hold"/>
                                        <p:tgtEl>
                                          <p:spTgt spid="4"/>
                                        </p:tgtEl>
                                        <p:attrNameLst>
                                          <p:attrName>fillcolor</p:attrName>
                                        </p:attrNameLst>
                                      </p:cBhvr>
                                      <p:by>
                                        <p:hsl h="-7200000" s="0" l="0"/>
                                      </p:by>
                                    </p:animClr>
                                    <p:animClr clrSpc="hsl" dir="cw">
                                      <p:cBhvr>
                                        <p:cTn id="10" dur="500" fill="hold"/>
                                        <p:tgtEl>
                                          <p:spTgt spid="4"/>
                                        </p:tgtEl>
                                        <p:attrNameLst>
                                          <p:attrName>stroke.color</p:attrName>
                                        </p:attrNameLst>
                                      </p:cBhvr>
                                      <p:by>
                                        <p:hsl h="-7200000" s="0" l="0"/>
                                      </p:by>
                                    </p:animClr>
                                    <p:set>
                                      <p:cBhvr>
                                        <p:cTn id="11" dur="500" fill="hold"/>
                                        <p:tgtEl>
                                          <p:spTgt spid="4"/>
                                        </p:tgtEl>
                                        <p:attrNameLst>
                                          <p:attrName>fill.type</p:attrName>
                                        </p:attrNameLst>
                                      </p:cBhvr>
                                      <p:to>
                                        <p:strVal val="solid"/>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rot="10800000">
            <a:off x="5863580" y="1196752"/>
            <a:ext cx="136815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latin typeface="Calibri" pitchFamily="34" charset="0"/>
            </a:endParaRPr>
          </a:p>
        </p:txBody>
      </p:sp>
      <p:sp>
        <p:nvSpPr>
          <p:cNvPr id="4" name="Rectangle 3"/>
          <p:cNvSpPr/>
          <p:nvPr/>
        </p:nvSpPr>
        <p:spPr>
          <a:xfrm>
            <a:off x="462980" y="692696"/>
            <a:ext cx="5143500" cy="1815882"/>
          </a:xfrm>
          <a:prstGeom prst="rect">
            <a:avLst/>
          </a:prstGeom>
          <a:ln w="38100">
            <a:solidFill>
              <a:srgbClr val="FFFF00"/>
            </a:solidFill>
          </a:ln>
        </p:spPr>
        <p:txBody>
          <a:bodyPr>
            <a:spAutoFit/>
          </a:bodyPr>
          <a:lstStyle/>
          <a:p>
            <a:pPr algn="ctr" fontAlgn="base">
              <a:spcBef>
                <a:spcPct val="0"/>
              </a:spcBef>
              <a:spcAft>
                <a:spcPct val="0"/>
              </a:spcAft>
            </a:pPr>
            <a:r>
              <a:rPr lang="el-GR" sz="2800" b="1" dirty="0">
                <a:solidFill>
                  <a:srgbClr val="FFFFFF"/>
                </a:solidFill>
                <a:latin typeface="Calibri" pitchFamily="34" charset="0"/>
              </a:rPr>
              <a:t>Απαραίτητο λιπαρό οξύ.  Απαντά  στο λινέλαιο και σε μικρές ποσότητες σε διάφορα φυτικά έλαια και κυρίως στο ηλιέλαιο.</a:t>
            </a:r>
            <a:endParaRPr lang="en-US" sz="2800" b="1" dirty="0">
              <a:solidFill>
                <a:srgbClr val="FFFFFF"/>
              </a:solidFill>
              <a:latin typeface="Calibri" pitchFamily="34" charset="0"/>
            </a:endParaRPr>
          </a:p>
        </p:txBody>
      </p:sp>
      <p:sp>
        <p:nvSpPr>
          <p:cNvPr id="6" name="Right Arrow 5"/>
          <p:cNvSpPr/>
          <p:nvPr/>
        </p:nvSpPr>
        <p:spPr>
          <a:xfrm rot="10800000">
            <a:off x="5791572" y="5229200"/>
            <a:ext cx="121444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latin typeface="Calibri" pitchFamily="34" charset="0"/>
            </a:endParaRPr>
          </a:p>
        </p:txBody>
      </p:sp>
      <p:sp>
        <p:nvSpPr>
          <p:cNvPr id="7" name="Rectangle 6"/>
          <p:cNvSpPr/>
          <p:nvPr/>
        </p:nvSpPr>
        <p:spPr>
          <a:xfrm>
            <a:off x="534988" y="4365104"/>
            <a:ext cx="5143500" cy="2246769"/>
          </a:xfrm>
          <a:prstGeom prst="rect">
            <a:avLst/>
          </a:prstGeom>
          <a:ln w="38100">
            <a:solidFill>
              <a:srgbClr val="FFFF00"/>
            </a:solidFill>
          </a:ln>
        </p:spPr>
        <p:txBody>
          <a:bodyPr>
            <a:spAutoFit/>
          </a:bodyPr>
          <a:lstStyle/>
          <a:p>
            <a:pPr algn="ctr" fontAlgn="base">
              <a:spcBef>
                <a:spcPct val="0"/>
              </a:spcBef>
              <a:spcAft>
                <a:spcPct val="0"/>
              </a:spcAft>
            </a:pPr>
            <a:r>
              <a:rPr lang="el-GR" sz="2800" b="1" dirty="0">
                <a:solidFill>
                  <a:srgbClr val="FFFFFF"/>
                </a:solidFill>
                <a:latin typeface="Calibri" pitchFamily="34" charset="0"/>
              </a:rPr>
              <a:t>Προϊόν μεταβολισμού του λινελαϊκού οξέος. Απαντά σε μεγάλες ποσότητες στις ζωικές τροφές όπως το κρέας, τα αυγά και τα γαλακτοκομικά προϊόντα.</a:t>
            </a:r>
            <a:endParaRPr lang="en-US" sz="2800" b="1" dirty="0">
              <a:solidFill>
                <a:srgbClr val="FFFFFF"/>
              </a:solidFill>
              <a:latin typeface="Calibri" pitchFamily="34" charset="0"/>
            </a:endParaRPr>
          </a:p>
        </p:txBody>
      </p:sp>
      <p:sp>
        <p:nvSpPr>
          <p:cNvPr id="11" name="Rectangle 10"/>
          <p:cNvSpPr/>
          <p:nvPr/>
        </p:nvSpPr>
        <p:spPr>
          <a:xfrm>
            <a:off x="2983260" y="2780928"/>
            <a:ext cx="3786196" cy="1384995"/>
          </a:xfrm>
          <a:prstGeom prst="rect">
            <a:avLst/>
          </a:prstGeom>
          <a:ln>
            <a:solidFill>
              <a:schemeClr val="accent2"/>
            </a:solidFill>
          </a:ln>
        </p:spPr>
        <p:txBody>
          <a:bodyPr wrap="square">
            <a:spAutoFit/>
          </a:bodyPr>
          <a:lstStyle/>
          <a:p>
            <a:pPr algn="ctr" fontAlgn="base">
              <a:spcBef>
                <a:spcPct val="0"/>
              </a:spcBef>
              <a:spcAft>
                <a:spcPct val="0"/>
              </a:spcAft>
            </a:pPr>
            <a:r>
              <a:rPr lang="el-GR" sz="2800" b="1" dirty="0">
                <a:solidFill>
                  <a:srgbClr val="FFFF00"/>
                </a:solidFill>
                <a:latin typeface="Calibri" pitchFamily="34" charset="0"/>
              </a:rPr>
              <a:t>Πρόδρομο μόριο για την παραγωγή των εικοσανοειδών</a:t>
            </a:r>
            <a:endParaRPr lang="en-US" sz="2800" b="1" dirty="0">
              <a:solidFill>
                <a:srgbClr val="FFFF00"/>
              </a:solidFill>
              <a:latin typeface="Calibri" pitchFamily="34" charset="0"/>
            </a:endParaRPr>
          </a:p>
        </p:txBody>
      </p:sp>
      <p:sp>
        <p:nvSpPr>
          <p:cNvPr id="12" name="Rectangle 4"/>
          <p:cNvSpPr txBox="1">
            <a:spLocks noChangeArrowheads="1"/>
          </p:cNvSpPr>
          <p:nvPr/>
        </p:nvSpPr>
        <p:spPr>
          <a:xfrm>
            <a:off x="7087716" y="1052736"/>
            <a:ext cx="2593975" cy="1163627"/>
          </a:xfrm>
          <a:prstGeom prst="rect">
            <a:avLst/>
          </a:prstGeom>
        </p:spPr>
        <p:txBody>
          <a:bodyPr/>
          <a:lstStyle/>
          <a:p>
            <a:pPr marL="342900" indent="-342900" algn="ctr" fontAlgn="base">
              <a:spcBef>
                <a:spcPct val="20000"/>
              </a:spcBef>
              <a:spcAft>
                <a:spcPct val="0"/>
              </a:spcAft>
              <a:defRPr/>
            </a:pPr>
            <a:r>
              <a:rPr lang="el-GR" sz="3600" b="1" kern="0" dirty="0">
                <a:solidFill>
                  <a:srgbClr val="FFFF00"/>
                </a:solidFill>
                <a:latin typeface="Calibri" pitchFamily="34" charset="0"/>
              </a:rPr>
              <a:t>Λινελαϊκό</a:t>
            </a:r>
          </a:p>
          <a:p>
            <a:pPr marL="342900" indent="-342900" algn="ctr" fontAlgn="base">
              <a:spcBef>
                <a:spcPct val="20000"/>
              </a:spcBef>
              <a:spcAft>
                <a:spcPct val="0"/>
              </a:spcAft>
              <a:defRPr/>
            </a:pPr>
            <a:r>
              <a:rPr lang="el-GR" sz="2400" b="1" kern="0" dirty="0">
                <a:solidFill>
                  <a:srgbClr val="FFFF00"/>
                </a:solidFill>
                <a:latin typeface="Calibri" pitchFamily="34" charset="0"/>
              </a:rPr>
              <a:t>18</a:t>
            </a:r>
            <a:r>
              <a:rPr lang="el-GR" sz="2400" b="1" kern="0" dirty="0">
                <a:solidFill>
                  <a:srgbClr val="FFFFFF"/>
                </a:solidFill>
                <a:latin typeface="Calibri" pitchFamily="34" charset="0"/>
              </a:rPr>
              <a:t>:2Δ</a:t>
            </a:r>
            <a:r>
              <a:rPr lang="el-GR" sz="2400" b="1" kern="0" baseline="30000" dirty="0">
                <a:solidFill>
                  <a:srgbClr val="FFFFFF"/>
                </a:solidFill>
                <a:latin typeface="Calibri" pitchFamily="34" charset="0"/>
              </a:rPr>
              <a:t>9,</a:t>
            </a:r>
            <a:r>
              <a:rPr lang="el-GR" sz="2400" b="1" kern="0" baseline="30000" dirty="0">
                <a:solidFill>
                  <a:srgbClr val="FFFF00"/>
                </a:solidFill>
                <a:latin typeface="Calibri" pitchFamily="34" charset="0"/>
              </a:rPr>
              <a:t>12</a:t>
            </a:r>
            <a:endParaRPr lang="en-GB" sz="2400" b="1" kern="0" dirty="0">
              <a:solidFill>
                <a:srgbClr val="FFFF00"/>
              </a:solidFill>
              <a:latin typeface="Calibri" pitchFamily="34" charset="0"/>
            </a:endParaRPr>
          </a:p>
        </p:txBody>
      </p:sp>
      <p:sp>
        <p:nvSpPr>
          <p:cNvPr id="13" name="Rectangle 5"/>
          <p:cNvSpPr>
            <a:spLocks noChangeArrowheads="1"/>
          </p:cNvSpPr>
          <p:nvPr/>
        </p:nvSpPr>
        <p:spPr bwMode="auto">
          <a:xfrm>
            <a:off x="6511652" y="126083"/>
            <a:ext cx="3580921" cy="782637"/>
          </a:xfrm>
          <a:prstGeom prst="rect">
            <a:avLst/>
          </a:prstGeom>
          <a:solidFill>
            <a:srgbClr val="FFFF00"/>
          </a:solidFill>
          <a:ln w="9525">
            <a:noFill/>
            <a:miter lim="800000"/>
            <a:headEnd/>
            <a:tailEnd/>
          </a:ln>
          <a:effectLst/>
        </p:spPr>
        <p:txBody>
          <a:bodyPr anchor="ctr"/>
          <a:lstStyle/>
          <a:p>
            <a:pPr algn="ctr" fontAlgn="base">
              <a:spcBef>
                <a:spcPct val="0"/>
              </a:spcBef>
              <a:spcAft>
                <a:spcPct val="0"/>
              </a:spcAft>
            </a:pPr>
            <a:r>
              <a:rPr lang="el-GR" sz="4800" b="1" dirty="0">
                <a:solidFill>
                  <a:srgbClr val="000000"/>
                </a:solidFill>
                <a:latin typeface="Calibri" pitchFamily="34" charset="0"/>
              </a:rPr>
              <a:t>Ομάδα ω6</a:t>
            </a:r>
            <a:endParaRPr lang="en-GB" sz="4800" b="1" dirty="0">
              <a:solidFill>
                <a:srgbClr val="000000"/>
              </a:solidFill>
              <a:latin typeface="Calibri" pitchFamily="34" charset="0"/>
            </a:endParaRPr>
          </a:p>
        </p:txBody>
      </p:sp>
      <p:sp>
        <p:nvSpPr>
          <p:cNvPr id="14" name="Rectangle 10"/>
          <p:cNvSpPr>
            <a:spLocks noChangeArrowheads="1"/>
          </p:cNvSpPr>
          <p:nvPr/>
        </p:nvSpPr>
        <p:spPr bwMode="auto">
          <a:xfrm>
            <a:off x="6583660" y="5013176"/>
            <a:ext cx="3384550" cy="954107"/>
          </a:xfrm>
          <a:prstGeom prst="rect">
            <a:avLst/>
          </a:prstGeom>
          <a:noFill/>
          <a:ln w="9525">
            <a:noFill/>
            <a:miter lim="800000"/>
            <a:headEnd/>
            <a:tailEnd/>
          </a:ln>
          <a:effectLst/>
        </p:spPr>
        <p:txBody>
          <a:bodyPr>
            <a:spAutoFit/>
          </a:bodyPr>
          <a:lstStyle/>
          <a:p>
            <a:pPr algn="ctr" fontAlgn="base">
              <a:spcBef>
                <a:spcPct val="0"/>
              </a:spcBef>
              <a:spcAft>
                <a:spcPct val="0"/>
              </a:spcAft>
            </a:pPr>
            <a:r>
              <a:rPr lang="el-GR" sz="3200" b="1" dirty="0">
                <a:solidFill>
                  <a:srgbClr val="FFFF00"/>
                </a:solidFill>
                <a:latin typeface="Calibri" pitchFamily="34" charset="0"/>
              </a:rPr>
              <a:t>Αραχιδονικό</a:t>
            </a:r>
            <a:endParaRPr lang="en-GB" sz="3200" b="1" dirty="0">
              <a:solidFill>
                <a:srgbClr val="FFFF00"/>
              </a:solidFill>
              <a:latin typeface="Calibri" pitchFamily="34" charset="0"/>
            </a:endParaRPr>
          </a:p>
          <a:p>
            <a:pPr algn="ctr" fontAlgn="base">
              <a:spcBef>
                <a:spcPct val="0"/>
              </a:spcBef>
              <a:spcAft>
                <a:spcPct val="0"/>
              </a:spcAft>
            </a:pPr>
            <a:r>
              <a:rPr lang="el-GR" sz="2400" b="1" dirty="0">
                <a:solidFill>
                  <a:srgbClr val="FFFFFF"/>
                </a:solidFill>
                <a:latin typeface="Calibri" pitchFamily="34" charset="0"/>
              </a:rPr>
              <a:t>(</a:t>
            </a:r>
            <a:r>
              <a:rPr lang="el-GR" sz="2400" b="1" dirty="0">
                <a:solidFill>
                  <a:srgbClr val="FFFF00"/>
                </a:solidFill>
                <a:latin typeface="Calibri" pitchFamily="34" charset="0"/>
              </a:rPr>
              <a:t>20</a:t>
            </a:r>
            <a:r>
              <a:rPr lang="el-GR" sz="2400" b="1" dirty="0">
                <a:solidFill>
                  <a:srgbClr val="FFFFFF"/>
                </a:solidFill>
                <a:latin typeface="Calibri" pitchFamily="34" charset="0"/>
              </a:rPr>
              <a:t>:4Δ</a:t>
            </a:r>
            <a:r>
              <a:rPr lang="el-GR" sz="2400" b="1" baseline="30000" dirty="0">
                <a:solidFill>
                  <a:srgbClr val="FFFFFF"/>
                </a:solidFill>
                <a:latin typeface="Calibri" pitchFamily="34" charset="0"/>
              </a:rPr>
              <a:t>5,8,11,</a:t>
            </a:r>
            <a:r>
              <a:rPr lang="el-GR" sz="2400" b="1" baseline="30000" dirty="0">
                <a:solidFill>
                  <a:srgbClr val="FFFF00"/>
                </a:solidFill>
                <a:latin typeface="Calibri" pitchFamily="34" charset="0"/>
              </a:rPr>
              <a:t>14</a:t>
            </a:r>
            <a:r>
              <a:rPr lang="el-GR" sz="2400" b="1" dirty="0">
                <a:solidFill>
                  <a:srgbClr val="FFFFFF"/>
                </a:solidFill>
                <a:latin typeface="Calibri" pitchFamily="34" charset="0"/>
              </a:rPr>
              <a:t>)</a:t>
            </a:r>
            <a:endParaRPr lang="en-GB" sz="2400" b="1" dirty="0">
              <a:solidFill>
                <a:srgbClr val="FFFFFF"/>
              </a:solidFill>
              <a:latin typeface="Calibri" pitchFamily="34" charset="0"/>
            </a:endParaRPr>
          </a:p>
        </p:txBody>
      </p:sp>
      <p:sp>
        <p:nvSpPr>
          <p:cNvPr id="15" name="Rectangle 4"/>
          <p:cNvSpPr txBox="1">
            <a:spLocks noChangeArrowheads="1"/>
          </p:cNvSpPr>
          <p:nvPr/>
        </p:nvSpPr>
        <p:spPr bwMode="auto">
          <a:xfrm>
            <a:off x="6966500" y="2708920"/>
            <a:ext cx="2857520" cy="11636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gn="ctr" fontAlgn="base">
              <a:spcBef>
                <a:spcPct val="20000"/>
              </a:spcBef>
              <a:spcAft>
                <a:spcPct val="0"/>
              </a:spcAft>
              <a:defRPr/>
            </a:pPr>
            <a:r>
              <a:rPr lang="el-GR" sz="3600" b="1" kern="0" dirty="0">
                <a:solidFill>
                  <a:srgbClr val="FFFF00"/>
                </a:solidFill>
                <a:latin typeface="Calibri" pitchFamily="34" charset="0"/>
              </a:rPr>
              <a:t>γ-λινολενικό</a:t>
            </a:r>
          </a:p>
          <a:p>
            <a:pPr marL="342900" indent="-342900" algn="ctr" fontAlgn="base">
              <a:spcBef>
                <a:spcPct val="20000"/>
              </a:spcBef>
              <a:spcAft>
                <a:spcPct val="0"/>
              </a:spcAft>
              <a:defRPr/>
            </a:pPr>
            <a:r>
              <a:rPr lang="el-GR" sz="2400" b="1" kern="0" dirty="0">
                <a:solidFill>
                  <a:srgbClr val="FFFF00"/>
                </a:solidFill>
                <a:latin typeface="Calibri" pitchFamily="34" charset="0"/>
              </a:rPr>
              <a:t>18</a:t>
            </a:r>
            <a:r>
              <a:rPr lang="el-GR" sz="2400" b="1" kern="0" dirty="0">
                <a:solidFill>
                  <a:srgbClr val="FFFFFF"/>
                </a:solidFill>
                <a:latin typeface="Calibri" pitchFamily="34" charset="0"/>
              </a:rPr>
              <a:t>:3Δ</a:t>
            </a:r>
            <a:r>
              <a:rPr lang="el-GR" sz="2400" b="1" kern="0" baseline="30000" dirty="0">
                <a:solidFill>
                  <a:srgbClr val="FFFFFF"/>
                </a:solidFill>
                <a:latin typeface="Calibri" pitchFamily="34" charset="0"/>
              </a:rPr>
              <a:t>6,9,</a:t>
            </a:r>
            <a:r>
              <a:rPr lang="el-GR" sz="2400" b="1" kern="0" baseline="30000" dirty="0">
                <a:solidFill>
                  <a:srgbClr val="FFFF00"/>
                </a:solidFill>
                <a:latin typeface="Calibri" pitchFamily="34" charset="0"/>
              </a:rPr>
              <a:t>12</a:t>
            </a:r>
            <a:endParaRPr lang="en-GB" sz="2400" b="1" kern="0" dirty="0">
              <a:solidFill>
                <a:srgbClr val="FFFF00"/>
              </a:solidFill>
              <a:latin typeface="Calibri" pitchFamily="34" charset="0"/>
            </a:endParaRPr>
          </a:p>
        </p:txBody>
      </p:sp>
      <p:sp>
        <p:nvSpPr>
          <p:cNvPr id="16" name="Down Arrow 15"/>
          <p:cNvSpPr/>
          <p:nvPr/>
        </p:nvSpPr>
        <p:spPr>
          <a:xfrm>
            <a:off x="8095828" y="2132856"/>
            <a:ext cx="475556" cy="565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latin typeface="Calibri" pitchFamily="34" charset="0"/>
            </a:endParaRPr>
          </a:p>
        </p:txBody>
      </p:sp>
      <p:sp>
        <p:nvSpPr>
          <p:cNvPr id="17" name="Down Arrow 16"/>
          <p:cNvSpPr/>
          <p:nvPr/>
        </p:nvSpPr>
        <p:spPr>
          <a:xfrm>
            <a:off x="8023820" y="3861048"/>
            <a:ext cx="61957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latin typeface="Calibri" pitchFamily="34" charset="0"/>
            </a:endParaRPr>
          </a:p>
        </p:txBody>
      </p:sp>
      <p:sp>
        <p:nvSpPr>
          <p:cNvPr id="18" name="Down Arrow 17"/>
          <p:cNvSpPr/>
          <p:nvPr/>
        </p:nvSpPr>
        <p:spPr>
          <a:xfrm rot="7792344">
            <a:off x="6979693" y="4076658"/>
            <a:ext cx="504056"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19" name="Oval 18"/>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87878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11"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988" y="260648"/>
            <a:ext cx="9323990" cy="2585323"/>
          </a:xfrm>
          <a:prstGeom prst="rect">
            <a:avLst/>
          </a:prstGeom>
          <a:noFill/>
        </p:spPr>
        <p:txBody>
          <a:bodyPr wrap="square" rtlCol="0">
            <a:spAutoFit/>
          </a:bodyPr>
          <a:lstStyle/>
          <a:p>
            <a:pPr algn="ctr" eaLnBrk="0" fontAlgn="base" hangingPunct="0">
              <a:spcBef>
                <a:spcPct val="0"/>
              </a:spcBef>
              <a:spcAft>
                <a:spcPct val="0"/>
              </a:spcAft>
            </a:pPr>
            <a:r>
              <a:rPr lang="el-GR" sz="5400" dirty="0">
                <a:solidFill>
                  <a:srgbClr val="FFFFFF"/>
                </a:solidFill>
                <a:latin typeface="Calibri" pitchFamily="34" charset="0"/>
              </a:rPr>
              <a:t>Ο βιολογικός ρόλος του αραχιδονικού οξέος, ενός ω6 λιπαρού οξέος</a:t>
            </a:r>
          </a:p>
        </p:txBody>
      </p:sp>
      <p:graphicFrame>
        <p:nvGraphicFramePr>
          <p:cNvPr id="912386" name="Object 2"/>
          <p:cNvGraphicFramePr>
            <a:graphicFrameLocks noChangeAspect="1"/>
          </p:cNvGraphicFramePr>
          <p:nvPr/>
        </p:nvGraphicFramePr>
        <p:xfrm>
          <a:off x="4495428" y="2978417"/>
          <a:ext cx="4577432" cy="3879583"/>
        </p:xfrm>
        <a:graphic>
          <a:graphicData uri="http://schemas.openxmlformats.org/presentationml/2006/ole">
            <mc:AlternateContent xmlns:mc="http://schemas.openxmlformats.org/markup-compatibility/2006">
              <mc:Choice xmlns:v="urn:schemas-microsoft-com:vml" Requires="v">
                <p:oleObj spid="_x0000_s968716" name="MDLDrawObject Class" r:id="rId4" imgW="4169880" imgH="3528000" progId="">
                  <p:embed/>
                </p:oleObj>
              </mc:Choice>
              <mc:Fallback>
                <p:oleObj name="MDLDrawObject Class" r:id="rId4" imgW="4169880" imgH="3528000" progId="">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428" y="2978417"/>
                        <a:ext cx="4577432" cy="387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895028" y="3645024"/>
            <a:ext cx="3888432" cy="2554545"/>
          </a:xfrm>
          <a:prstGeom prst="rect">
            <a:avLst/>
          </a:prstGeom>
          <a:noFill/>
        </p:spPr>
        <p:txBody>
          <a:bodyPr wrap="square" rtlCol="0">
            <a:spAutoFit/>
          </a:bodyPr>
          <a:lstStyle/>
          <a:p>
            <a:pPr eaLnBrk="0" fontAlgn="base" hangingPunct="0">
              <a:spcBef>
                <a:spcPct val="0"/>
              </a:spcBef>
              <a:spcAft>
                <a:spcPct val="0"/>
              </a:spcAft>
            </a:pPr>
            <a:r>
              <a:rPr lang="el-GR" sz="3200" b="1" dirty="0">
                <a:solidFill>
                  <a:srgbClr val="FFFF00"/>
                </a:solidFill>
                <a:latin typeface="Calibri" pitchFamily="34" charset="0"/>
              </a:rPr>
              <a:t>Απάντηση...θα πρέπει να εξετασθεί ο βιολογικός ρόλος του αραχιδονικού οξέος....</a:t>
            </a:r>
          </a:p>
        </p:txBody>
      </p:sp>
      <p:sp>
        <p:nvSpPr>
          <p:cNvPr id="5" name="Oval 4"/>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526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2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980" y="404664"/>
            <a:ext cx="9323990" cy="6247864"/>
          </a:xfrm>
          <a:prstGeom prst="rect">
            <a:avLst/>
          </a:prstGeom>
          <a:noFill/>
        </p:spPr>
        <p:txBody>
          <a:bodyPr wrap="square" rtlCol="0">
            <a:spAutoFit/>
          </a:bodyPr>
          <a:lstStyle/>
          <a:p>
            <a:pPr algn="ctr" eaLnBrk="0" fontAlgn="base" hangingPunct="0">
              <a:spcBef>
                <a:spcPct val="0"/>
              </a:spcBef>
              <a:spcAft>
                <a:spcPct val="0"/>
              </a:spcAft>
            </a:pPr>
            <a:r>
              <a:rPr lang="el-GR" sz="4000" b="1" dirty="0">
                <a:solidFill>
                  <a:srgbClr val="FFFFFF"/>
                </a:solidFill>
                <a:latin typeface="Calibri" pitchFamily="34" charset="0"/>
              </a:rPr>
              <a:t>Το </a:t>
            </a:r>
            <a:r>
              <a:rPr lang="el-GR" sz="4000" b="1" dirty="0">
                <a:solidFill>
                  <a:srgbClr val="FFFF00"/>
                </a:solidFill>
                <a:latin typeface="Calibri" pitchFamily="34" charset="0"/>
              </a:rPr>
              <a:t>αραχιδονικό οξύ </a:t>
            </a:r>
            <a:r>
              <a:rPr lang="el-GR" sz="4000" b="1" dirty="0">
                <a:solidFill>
                  <a:srgbClr val="FFFFFF"/>
                </a:solidFill>
                <a:latin typeface="Calibri" pitchFamily="34" charset="0"/>
              </a:rPr>
              <a:t>αποτελεί πρώτη ύλη για την παραγωγή των </a:t>
            </a:r>
            <a:r>
              <a:rPr lang="el-GR" sz="4000" b="1" dirty="0" err="1" smtClean="0">
                <a:solidFill>
                  <a:srgbClr val="FFFF00"/>
                </a:solidFill>
                <a:latin typeface="Calibri" pitchFamily="34" charset="0"/>
              </a:rPr>
              <a:t>εικοσινοειδών</a:t>
            </a:r>
            <a:r>
              <a:rPr lang="el-GR" sz="4000" b="1" dirty="0" smtClean="0">
                <a:solidFill>
                  <a:srgbClr val="FFFF00"/>
                </a:solidFill>
                <a:latin typeface="Calibri" pitchFamily="34" charset="0"/>
              </a:rPr>
              <a:t> </a:t>
            </a:r>
            <a:r>
              <a:rPr lang="el-GR" sz="4000" b="1" dirty="0">
                <a:solidFill>
                  <a:srgbClr val="FFFF00"/>
                </a:solidFill>
                <a:latin typeface="Calibri" pitchFamily="34" charset="0"/>
              </a:rPr>
              <a:t>(=ουσίες με 20 άτομα άνθρακα)</a:t>
            </a:r>
            <a:r>
              <a:rPr lang="el-GR" sz="4000" b="1" dirty="0">
                <a:solidFill>
                  <a:srgbClr val="FFFFFF"/>
                </a:solidFill>
                <a:latin typeface="Calibri" pitchFamily="34" charset="0"/>
              </a:rPr>
              <a:t> που δρουν ως </a:t>
            </a:r>
            <a:r>
              <a:rPr lang="el-GR" sz="4000" b="1" dirty="0">
                <a:solidFill>
                  <a:srgbClr val="FFFF00"/>
                </a:solidFill>
                <a:latin typeface="Calibri" pitchFamily="34" charset="0"/>
              </a:rPr>
              <a:t>τοπικές ορμόνες (=επηρεάζουν το μεταβολισμό του κυττάρου όπου παράγονται ή το μεταβολισμό των γειτονικών κυττάρων) </a:t>
            </a:r>
            <a:r>
              <a:rPr lang="el-GR" sz="4000" b="1" dirty="0">
                <a:solidFill>
                  <a:srgbClr val="FFFFFF"/>
                </a:solidFill>
                <a:latin typeface="Calibri" pitchFamily="34" charset="0"/>
              </a:rPr>
              <a:t>στους ζωικούς οργανισμούς...</a:t>
            </a:r>
          </a:p>
          <a:p>
            <a:pPr algn="ctr" eaLnBrk="0" fontAlgn="base" hangingPunct="0">
              <a:spcBef>
                <a:spcPct val="0"/>
              </a:spcBef>
              <a:spcAft>
                <a:spcPct val="0"/>
              </a:spcAft>
            </a:pPr>
            <a:r>
              <a:rPr lang="el-GR" sz="4000" b="1" dirty="0">
                <a:solidFill>
                  <a:srgbClr val="FFFFFF"/>
                </a:solidFill>
                <a:latin typeface="Calibri" pitchFamily="34" charset="0"/>
              </a:rPr>
              <a:t>αυτές οι ορμόνες είναι απαραίτητες για τη σωστή λειτουργία των κυττάρων...</a:t>
            </a: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928597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4941168"/>
            <a:ext cx="2903872"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ΛΕΥΚΟΤΡΙΕΝΙΑ</a:t>
            </a:r>
            <a:endParaRPr lang="en-GB" sz="3600" dirty="0">
              <a:solidFill>
                <a:srgbClr val="FFFFFF"/>
              </a:solidFill>
              <a:latin typeface="Calibri" pitchFamily="34" charset="0"/>
            </a:endParaRPr>
          </a:p>
        </p:txBody>
      </p:sp>
      <p:sp>
        <p:nvSpPr>
          <p:cNvPr id="29700" name="Text Box 4"/>
          <p:cNvSpPr txBox="1">
            <a:spLocks noChangeArrowheads="1"/>
          </p:cNvSpPr>
          <p:nvPr/>
        </p:nvSpPr>
        <p:spPr bwMode="auto">
          <a:xfrm>
            <a:off x="6799684" y="3645024"/>
            <a:ext cx="3219151"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ΘΡΟΜΒΟΞΑΝΕΣ</a:t>
            </a:r>
            <a:endParaRPr lang="en-GB" sz="3600" dirty="0">
              <a:solidFill>
                <a:srgbClr val="FFFFFF"/>
              </a:solidFill>
              <a:latin typeface="Calibri" pitchFamily="34" charset="0"/>
            </a:endParaRPr>
          </a:p>
        </p:txBody>
      </p:sp>
      <p:sp>
        <p:nvSpPr>
          <p:cNvPr id="29701" name="Text Box 5"/>
          <p:cNvSpPr txBox="1">
            <a:spLocks noChangeArrowheads="1"/>
          </p:cNvSpPr>
          <p:nvPr/>
        </p:nvSpPr>
        <p:spPr bwMode="auto">
          <a:xfrm>
            <a:off x="5863580" y="4725144"/>
            <a:ext cx="3930600" cy="646331"/>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dirty="0">
                <a:solidFill>
                  <a:srgbClr val="FFFF00"/>
                </a:solidFill>
                <a:latin typeface="Calibri" pitchFamily="34" charset="0"/>
              </a:rPr>
              <a:t>ΠΡΟΣΤΑΓΛΑΝΔΙΝΕΣ</a:t>
            </a:r>
            <a:endParaRPr lang="en-GB" sz="3600" dirty="0">
              <a:solidFill>
                <a:srgbClr val="FFFF00"/>
              </a:solidFill>
              <a:latin typeface="Calibri" pitchFamily="34" charset="0"/>
            </a:endParaRPr>
          </a:p>
        </p:txBody>
      </p:sp>
      <p:sp>
        <p:nvSpPr>
          <p:cNvPr id="29702" name="Text Box 6"/>
          <p:cNvSpPr txBox="1">
            <a:spLocks noChangeArrowheads="1"/>
          </p:cNvSpPr>
          <p:nvPr/>
        </p:nvSpPr>
        <p:spPr bwMode="auto">
          <a:xfrm>
            <a:off x="4711452" y="5877272"/>
            <a:ext cx="3506857"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ΠΡΟΣΤΑΚΥΚΛΙΝΕΣ</a:t>
            </a:r>
            <a:endParaRPr lang="en-GB" sz="3600" dirty="0">
              <a:solidFill>
                <a:srgbClr val="FFFFFF"/>
              </a:solidFill>
              <a:latin typeface="Calibri" pitchFamily="34" charset="0"/>
            </a:endParaRPr>
          </a:p>
        </p:txBody>
      </p:sp>
      <p:sp>
        <p:nvSpPr>
          <p:cNvPr id="29703" name="Rectangle 7"/>
          <p:cNvSpPr>
            <a:spLocks noChangeArrowheads="1"/>
          </p:cNvSpPr>
          <p:nvPr/>
        </p:nvSpPr>
        <p:spPr bwMode="auto">
          <a:xfrm>
            <a:off x="2015618" y="332656"/>
            <a:ext cx="6152218" cy="1323439"/>
          </a:xfrm>
          <a:prstGeom prst="rect">
            <a:avLst/>
          </a:prstGeom>
          <a:noFill/>
          <a:ln w="38100">
            <a:solidFill>
              <a:srgbClr val="C00000"/>
            </a:solidFill>
            <a:miter lim="800000"/>
            <a:headEnd/>
            <a:tailEnd/>
          </a:ln>
          <a:effectLst/>
        </p:spPr>
        <p:txBody>
          <a:bodyPr wrap="square">
            <a:spAutoFit/>
          </a:bodyPr>
          <a:lstStyle/>
          <a:p>
            <a:pPr algn="ctr" fontAlgn="base">
              <a:spcBef>
                <a:spcPct val="0"/>
              </a:spcBef>
              <a:spcAft>
                <a:spcPct val="0"/>
              </a:spcAft>
            </a:pPr>
            <a:r>
              <a:rPr lang="el-GR" sz="4000" b="1" dirty="0">
                <a:solidFill>
                  <a:srgbClr val="FFFF00"/>
                </a:solidFill>
                <a:latin typeface="Calibri" pitchFamily="34" charset="0"/>
              </a:rPr>
              <a:t>Αραχιδονικό οξύ</a:t>
            </a:r>
            <a:endParaRPr lang="en-GB" sz="4000" b="1" dirty="0">
              <a:solidFill>
                <a:srgbClr val="FFFF00"/>
              </a:solidFill>
              <a:latin typeface="Calibri" pitchFamily="34" charset="0"/>
            </a:endParaRPr>
          </a:p>
          <a:p>
            <a:pPr algn="ctr" fontAlgn="base">
              <a:spcBef>
                <a:spcPct val="0"/>
              </a:spcBef>
              <a:spcAft>
                <a:spcPct val="0"/>
              </a:spcAft>
            </a:pPr>
            <a:r>
              <a:rPr lang="el-GR" sz="4000" b="1" dirty="0">
                <a:solidFill>
                  <a:srgbClr val="FFFF00"/>
                </a:solidFill>
                <a:latin typeface="Calibri" pitchFamily="34" charset="0"/>
              </a:rPr>
              <a:t>(20:</a:t>
            </a:r>
            <a:r>
              <a:rPr lang="el-GR" sz="4000" b="1" dirty="0">
                <a:solidFill>
                  <a:srgbClr val="FFFFFF"/>
                </a:solidFill>
                <a:latin typeface="Calibri" pitchFamily="34" charset="0"/>
              </a:rPr>
              <a:t>4</a:t>
            </a:r>
            <a:r>
              <a:rPr lang="el-GR" sz="4000" b="1" dirty="0">
                <a:solidFill>
                  <a:srgbClr val="FFFF00"/>
                </a:solidFill>
                <a:latin typeface="Calibri" pitchFamily="34" charset="0"/>
              </a:rPr>
              <a:t>Δ</a:t>
            </a:r>
            <a:r>
              <a:rPr lang="el-GR" sz="4000" b="1" baseline="30000" dirty="0">
                <a:solidFill>
                  <a:srgbClr val="FFFF00"/>
                </a:solidFill>
                <a:latin typeface="Calibri" pitchFamily="34" charset="0"/>
              </a:rPr>
              <a:t>5,8,11,14</a:t>
            </a:r>
            <a:r>
              <a:rPr lang="el-GR" sz="4000" b="1" dirty="0">
                <a:solidFill>
                  <a:srgbClr val="FFFF00"/>
                </a:solidFill>
                <a:latin typeface="Calibri" pitchFamily="34" charset="0"/>
              </a:rPr>
              <a:t>)</a:t>
            </a:r>
            <a:endParaRPr lang="en-GB" sz="4000" b="1" dirty="0">
              <a:solidFill>
                <a:srgbClr val="FFFF00"/>
              </a:solidFill>
              <a:latin typeface="Calibri" pitchFamily="34" charset="0"/>
            </a:endParaRPr>
          </a:p>
        </p:txBody>
      </p:sp>
      <p:cxnSp>
        <p:nvCxnSpPr>
          <p:cNvPr id="18" name="Straight Arrow Connector 17"/>
          <p:cNvCxnSpPr>
            <a:stCxn id="29703" idx="2"/>
            <a:endCxn id="29699" idx="0"/>
          </p:cNvCxnSpPr>
          <p:nvPr/>
        </p:nvCxnSpPr>
        <p:spPr>
          <a:xfrm rot="5400000">
            <a:off x="1629296" y="1478736"/>
            <a:ext cx="3285073" cy="363979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16" name="Text Box 4"/>
          <p:cNvSpPr txBox="1">
            <a:spLocks noChangeArrowheads="1"/>
          </p:cNvSpPr>
          <p:nvPr/>
        </p:nvSpPr>
        <p:spPr bwMode="auto">
          <a:xfrm>
            <a:off x="0" y="2276872"/>
            <a:ext cx="3254870" cy="120032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dirty="0">
                <a:solidFill>
                  <a:srgbClr val="FFFFFF"/>
                </a:solidFill>
                <a:latin typeface="Calibri" pitchFamily="34" charset="0"/>
              </a:rPr>
              <a:t>Ένζυμο: λιποξυγονάση</a:t>
            </a:r>
            <a:endParaRPr lang="en-GB" sz="3600" dirty="0">
              <a:solidFill>
                <a:srgbClr val="FFFFFF"/>
              </a:solidFill>
              <a:latin typeface="Calibri" pitchFamily="34" charset="0"/>
            </a:endParaRPr>
          </a:p>
        </p:txBody>
      </p:sp>
      <p:cxnSp>
        <p:nvCxnSpPr>
          <p:cNvPr id="19" name="Shape 18"/>
          <p:cNvCxnSpPr>
            <a:stCxn id="29703" idx="2"/>
            <a:endCxn id="29700" idx="1"/>
          </p:cNvCxnSpPr>
          <p:nvPr/>
        </p:nvCxnSpPr>
        <p:spPr>
          <a:xfrm rot="16200000" flipH="1">
            <a:off x="4789658" y="1958163"/>
            <a:ext cx="2312095" cy="1707957"/>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29703" idx="2"/>
            <a:endCxn id="29701" idx="1"/>
          </p:cNvCxnSpPr>
          <p:nvPr/>
        </p:nvCxnSpPr>
        <p:spPr>
          <a:xfrm rot="16200000" flipH="1">
            <a:off x="3781546" y="2966275"/>
            <a:ext cx="3392215" cy="771853"/>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29703" idx="2"/>
            <a:endCxn id="29702" idx="1"/>
          </p:cNvCxnSpPr>
          <p:nvPr/>
        </p:nvCxnSpPr>
        <p:spPr>
          <a:xfrm rot="5400000">
            <a:off x="2629419" y="3738129"/>
            <a:ext cx="4544343" cy="380275"/>
          </a:xfrm>
          <a:prstGeom prst="bentConnector4">
            <a:avLst>
              <a:gd name="adj1" fmla="val 46444"/>
              <a:gd name="adj2" fmla="val 285353"/>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Text Box 4"/>
          <p:cNvSpPr txBox="1">
            <a:spLocks noChangeArrowheads="1"/>
          </p:cNvSpPr>
          <p:nvPr/>
        </p:nvSpPr>
        <p:spPr bwMode="auto">
          <a:xfrm>
            <a:off x="4855468" y="2204864"/>
            <a:ext cx="3600400" cy="120032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dirty="0">
                <a:solidFill>
                  <a:srgbClr val="FFFFFF"/>
                </a:solidFill>
                <a:latin typeface="Calibri" pitchFamily="34" charset="0"/>
              </a:rPr>
              <a:t>Ένζυμο: κυκλο-οξυγονάση</a:t>
            </a:r>
            <a:endParaRPr lang="en-GB" sz="3600" dirty="0">
              <a:solidFill>
                <a:srgbClr val="FFFFFF"/>
              </a:solidFill>
              <a:latin typeface="Calibri" pitchFamily="34" charset="0"/>
            </a:endParaRPr>
          </a:p>
        </p:txBody>
      </p:sp>
    </p:spTree>
    <p:extLst>
      <p:ext uri="{BB962C8B-B14F-4D97-AF65-F5344CB8AC3E}">
        <p14:creationId xmlns:p14="http://schemas.microsoft.com/office/powerpoint/2010/main" val="1606035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P spid="16" grpId="0"/>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390972" y="2996952"/>
            <a:ext cx="2903872"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ΛΕΥΚΟΤΡΙΕΝΙΑ</a:t>
            </a:r>
            <a:endParaRPr lang="en-GB" sz="3600" dirty="0">
              <a:solidFill>
                <a:srgbClr val="FFFFFF"/>
              </a:solidFill>
              <a:latin typeface="Calibri" pitchFamily="34" charset="0"/>
            </a:endParaRPr>
          </a:p>
        </p:txBody>
      </p:sp>
      <p:sp>
        <p:nvSpPr>
          <p:cNvPr id="29700" name="Text Box 4"/>
          <p:cNvSpPr txBox="1">
            <a:spLocks noChangeArrowheads="1"/>
          </p:cNvSpPr>
          <p:nvPr/>
        </p:nvSpPr>
        <p:spPr bwMode="auto">
          <a:xfrm>
            <a:off x="6799684" y="2132856"/>
            <a:ext cx="3219151"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ΘΡΟΜΒΟΞΑΝΕΣ</a:t>
            </a:r>
            <a:endParaRPr lang="en-GB" sz="3600" dirty="0">
              <a:solidFill>
                <a:srgbClr val="FFFFFF"/>
              </a:solidFill>
              <a:latin typeface="Calibri" pitchFamily="34" charset="0"/>
            </a:endParaRPr>
          </a:p>
        </p:txBody>
      </p:sp>
      <p:sp>
        <p:nvSpPr>
          <p:cNvPr id="29701" name="Text Box 5"/>
          <p:cNvSpPr txBox="1">
            <a:spLocks noChangeArrowheads="1"/>
          </p:cNvSpPr>
          <p:nvPr/>
        </p:nvSpPr>
        <p:spPr bwMode="auto">
          <a:xfrm>
            <a:off x="6151612" y="3212976"/>
            <a:ext cx="3930600" cy="646331"/>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dirty="0">
                <a:solidFill>
                  <a:srgbClr val="FFFF00"/>
                </a:solidFill>
                <a:latin typeface="Calibri" pitchFamily="34" charset="0"/>
              </a:rPr>
              <a:t>ΠΡΟΣΤΑΓΛΑΝΔΙΝΕΣ</a:t>
            </a:r>
            <a:endParaRPr lang="en-GB" sz="3600" dirty="0">
              <a:solidFill>
                <a:srgbClr val="FFFF00"/>
              </a:solidFill>
              <a:latin typeface="Calibri" pitchFamily="34" charset="0"/>
            </a:endParaRPr>
          </a:p>
        </p:txBody>
      </p:sp>
      <p:sp>
        <p:nvSpPr>
          <p:cNvPr id="29702" name="Text Box 6"/>
          <p:cNvSpPr txBox="1">
            <a:spLocks noChangeArrowheads="1"/>
          </p:cNvSpPr>
          <p:nvPr/>
        </p:nvSpPr>
        <p:spPr bwMode="auto">
          <a:xfrm>
            <a:off x="6295628" y="4437112"/>
            <a:ext cx="3506857" cy="646331"/>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dirty="0">
                <a:solidFill>
                  <a:srgbClr val="FFFF00"/>
                </a:solidFill>
                <a:latin typeface="Calibri" pitchFamily="34" charset="0"/>
              </a:rPr>
              <a:t>ΠΡΟΣΤΑΚΥΚΛΙΝΕΣ</a:t>
            </a:r>
            <a:endParaRPr lang="en-GB" sz="3600" dirty="0">
              <a:solidFill>
                <a:srgbClr val="FFFFFF"/>
              </a:solidFill>
              <a:latin typeface="Calibri" pitchFamily="34" charset="0"/>
            </a:endParaRPr>
          </a:p>
        </p:txBody>
      </p:sp>
      <p:cxnSp>
        <p:nvCxnSpPr>
          <p:cNvPr id="18" name="Straight Arrow Connector 17"/>
          <p:cNvCxnSpPr>
            <a:stCxn id="14" idx="2"/>
            <a:endCxn id="29699" idx="0"/>
          </p:cNvCxnSpPr>
          <p:nvPr/>
        </p:nvCxnSpPr>
        <p:spPr>
          <a:xfrm rot="5400000">
            <a:off x="2692452" y="473895"/>
            <a:ext cx="1673513" cy="3372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cxnSp>
        <p:nvCxnSpPr>
          <p:cNvPr id="19" name="Shape 18"/>
          <p:cNvCxnSpPr>
            <a:stCxn id="14" idx="2"/>
            <a:endCxn id="29700" idx="1"/>
          </p:cNvCxnSpPr>
          <p:nvPr/>
        </p:nvCxnSpPr>
        <p:spPr>
          <a:xfrm rot="16200000" flipH="1">
            <a:off x="5441305" y="1097642"/>
            <a:ext cx="1132583" cy="1584176"/>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4" idx="2"/>
            <a:endCxn id="29701" idx="1"/>
          </p:cNvCxnSpPr>
          <p:nvPr/>
        </p:nvCxnSpPr>
        <p:spPr>
          <a:xfrm rot="16200000" flipH="1">
            <a:off x="4577209" y="1961738"/>
            <a:ext cx="2212703" cy="936104"/>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14" idx="2"/>
            <a:endCxn id="29702" idx="1"/>
          </p:cNvCxnSpPr>
          <p:nvPr/>
        </p:nvCxnSpPr>
        <p:spPr>
          <a:xfrm rot="16200000" flipH="1">
            <a:off x="4037149" y="2501798"/>
            <a:ext cx="3436839" cy="1080120"/>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23020" y="0"/>
            <a:ext cx="8784976" cy="1323439"/>
          </a:xfrm>
          <a:prstGeom prst="rect">
            <a:avLst/>
          </a:prstGeom>
        </p:spPr>
        <p:txBody>
          <a:bodyPr wrap="square">
            <a:spAutoFit/>
          </a:bodyPr>
          <a:lstStyle/>
          <a:p>
            <a:pPr algn="ctr" eaLnBrk="0" fontAlgn="base" hangingPunct="0">
              <a:spcBef>
                <a:spcPct val="0"/>
              </a:spcBef>
              <a:spcAft>
                <a:spcPct val="0"/>
              </a:spcAft>
            </a:pPr>
            <a:r>
              <a:rPr lang="el-GR" sz="4000" b="1" dirty="0">
                <a:solidFill>
                  <a:srgbClr val="FFFFFF"/>
                </a:solidFill>
                <a:latin typeface="Calibri" pitchFamily="34" charset="0"/>
              </a:rPr>
              <a:t>Ωστόσο μεγάλες ποσότητες των εικοσανοειδών...</a:t>
            </a:r>
          </a:p>
        </p:txBody>
      </p:sp>
      <p:sp>
        <p:nvSpPr>
          <p:cNvPr id="37" name="Rectangle 36"/>
          <p:cNvSpPr/>
          <p:nvPr/>
        </p:nvSpPr>
        <p:spPr>
          <a:xfrm>
            <a:off x="1111052" y="5157192"/>
            <a:ext cx="8640960" cy="1323439"/>
          </a:xfrm>
          <a:prstGeom prst="rect">
            <a:avLst/>
          </a:prstGeom>
        </p:spPr>
        <p:txBody>
          <a:bodyPr wrap="square">
            <a:spAutoFit/>
          </a:bodyPr>
          <a:lstStyle/>
          <a:p>
            <a:pPr algn="ctr" eaLnBrk="0" fontAlgn="base" hangingPunct="0">
              <a:spcBef>
                <a:spcPct val="0"/>
              </a:spcBef>
              <a:spcAft>
                <a:spcPct val="0"/>
              </a:spcAft>
            </a:pPr>
            <a:r>
              <a:rPr lang="el-GR" sz="4000" b="1" dirty="0">
                <a:solidFill>
                  <a:srgbClr val="FFFFFF"/>
                </a:solidFill>
                <a:latin typeface="Calibri" pitchFamily="34" charset="0"/>
              </a:rPr>
              <a:t>...επηρεάζουν αρνητικά την υγεία μας...γιατί...</a:t>
            </a:r>
            <a:endParaRPr lang="el-GR" sz="2400" dirty="0">
              <a:solidFill>
                <a:srgbClr val="000000"/>
              </a:solidFill>
              <a:latin typeface="Times New Roman" pitchFamily="18" charset="0"/>
            </a:endParaRPr>
          </a:p>
        </p:txBody>
      </p:sp>
    </p:spTree>
    <p:extLst>
      <p:ext uri="{BB962C8B-B14F-4D97-AF65-F5344CB8AC3E}">
        <p14:creationId xmlns:p14="http://schemas.microsoft.com/office/powerpoint/2010/main" val="1276634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P spid="3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20976" y="2204864"/>
            <a:ext cx="3118803" cy="1200329"/>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l-GR" sz="3600" b="1" dirty="0">
                <a:solidFill>
                  <a:srgbClr val="FFFF00"/>
                </a:solidFill>
                <a:latin typeface="Calibri" pitchFamily="34" charset="0"/>
              </a:rPr>
              <a:t>ΛΕΥΚΟΤΡΙΕΝΙΑ:</a:t>
            </a:r>
          </a:p>
          <a:p>
            <a:pPr algn="ctr" fontAlgn="base">
              <a:spcBef>
                <a:spcPct val="0"/>
              </a:spcBef>
              <a:spcAft>
                <a:spcPct val="0"/>
              </a:spcAft>
            </a:pPr>
            <a:r>
              <a:rPr lang="el-GR" sz="3600" b="1" dirty="0">
                <a:solidFill>
                  <a:srgbClr val="FFFFFF"/>
                </a:solidFill>
                <a:latin typeface="Calibri" pitchFamily="34" charset="0"/>
              </a:rPr>
              <a:t>άσθμα</a:t>
            </a:r>
            <a:endParaRPr lang="en-GB" sz="3600" b="1" dirty="0">
              <a:solidFill>
                <a:srgbClr val="FFFFFF"/>
              </a:solidFill>
              <a:latin typeface="Calibri" pitchFamily="34" charset="0"/>
            </a:endParaRPr>
          </a:p>
        </p:txBody>
      </p:sp>
      <p:sp>
        <p:nvSpPr>
          <p:cNvPr id="29700" name="Text Box 4"/>
          <p:cNvSpPr txBox="1">
            <a:spLocks noChangeArrowheads="1"/>
          </p:cNvSpPr>
          <p:nvPr/>
        </p:nvSpPr>
        <p:spPr bwMode="auto">
          <a:xfrm>
            <a:off x="6593023" y="1700808"/>
            <a:ext cx="3693977" cy="175432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b="1" dirty="0">
                <a:solidFill>
                  <a:srgbClr val="FFFF00"/>
                </a:solidFill>
                <a:latin typeface="Calibri" pitchFamily="34" charset="0"/>
              </a:rPr>
              <a:t>ΘΡΟΜΒΟΞΑΝΕΣ: </a:t>
            </a:r>
            <a:r>
              <a:rPr lang="el-GR" sz="3600" b="1" dirty="0">
                <a:solidFill>
                  <a:srgbClr val="FFFFFF"/>
                </a:solidFill>
                <a:latin typeface="Calibri" pitchFamily="34" charset="0"/>
              </a:rPr>
              <a:t>θρόμβωση του αίματος</a:t>
            </a:r>
            <a:endParaRPr lang="en-GB" sz="3600" b="1" dirty="0">
              <a:solidFill>
                <a:srgbClr val="FFFFFF"/>
              </a:solidFill>
              <a:latin typeface="Calibri" pitchFamily="34" charset="0"/>
            </a:endParaRPr>
          </a:p>
        </p:txBody>
      </p:sp>
      <p:sp>
        <p:nvSpPr>
          <p:cNvPr id="29701" name="Text Box 5"/>
          <p:cNvSpPr txBox="1">
            <a:spLocks noChangeArrowheads="1"/>
          </p:cNvSpPr>
          <p:nvPr/>
        </p:nvSpPr>
        <p:spPr bwMode="auto">
          <a:xfrm>
            <a:off x="1615108" y="4293096"/>
            <a:ext cx="8064896" cy="2308324"/>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l-GR" sz="3600" b="1" dirty="0">
                <a:solidFill>
                  <a:srgbClr val="FFFF00"/>
                </a:solidFill>
                <a:latin typeface="Calibri" pitchFamily="34" charset="0"/>
              </a:rPr>
              <a:t>ΠΡΟΣΤΑΓΛΑΝΔΙΝΕΣ:</a:t>
            </a:r>
            <a:r>
              <a:rPr lang="el-GR" sz="3600" b="1" dirty="0">
                <a:solidFill>
                  <a:srgbClr val="FFFFFF"/>
                </a:solidFill>
                <a:latin typeface="Calibri" pitchFamily="34" charset="0"/>
              </a:rPr>
              <a:t> </a:t>
            </a:r>
          </a:p>
          <a:p>
            <a:pPr algn="ctr" fontAlgn="base">
              <a:spcBef>
                <a:spcPct val="0"/>
              </a:spcBef>
              <a:spcAft>
                <a:spcPct val="0"/>
              </a:spcAft>
            </a:pPr>
            <a:r>
              <a:rPr lang="el-GR" sz="3600" b="1" dirty="0">
                <a:solidFill>
                  <a:srgbClr val="FFFFFF"/>
                </a:solidFill>
                <a:latin typeface="Calibri" pitchFamily="34" charset="0"/>
              </a:rPr>
              <a:t>φλεγμονές, πυρετός, ένταση της αίσθησης του πόνου, υπερέκκριση γαστρικών υγρών</a:t>
            </a:r>
            <a:endParaRPr lang="en-GB" sz="3600" b="1" dirty="0">
              <a:solidFill>
                <a:srgbClr val="FFFFFF"/>
              </a:solidFill>
              <a:latin typeface="Calibri" pitchFamily="34" charset="0"/>
            </a:endParaRPr>
          </a:p>
        </p:txBody>
      </p:sp>
      <p:cxnSp>
        <p:nvCxnSpPr>
          <p:cNvPr id="18" name="Straight Arrow Connector 17"/>
          <p:cNvCxnSpPr>
            <a:stCxn id="14" idx="2"/>
            <a:endCxn id="29699" idx="0"/>
          </p:cNvCxnSpPr>
          <p:nvPr/>
        </p:nvCxnSpPr>
        <p:spPr>
          <a:xfrm rot="5400000">
            <a:off x="3207231" y="196586"/>
            <a:ext cx="881425" cy="313513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cxnSp>
        <p:nvCxnSpPr>
          <p:cNvPr id="19" name="Shape 18"/>
          <p:cNvCxnSpPr>
            <a:stCxn id="14" idx="2"/>
          </p:cNvCxnSpPr>
          <p:nvPr/>
        </p:nvCxnSpPr>
        <p:spPr>
          <a:xfrm rot="16200000" flipH="1">
            <a:off x="5458872" y="1080075"/>
            <a:ext cx="1025441" cy="1512168"/>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4" idx="2"/>
            <a:endCxn id="29701" idx="0"/>
          </p:cNvCxnSpPr>
          <p:nvPr/>
        </p:nvCxnSpPr>
        <p:spPr>
          <a:xfrm rot="16200000" flipH="1">
            <a:off x="3946704" y="2592243"/>
            <a:ext cx="2969657" cy="432048"/>
          </a:xfrm>
          <a:prstGeom prst="bentConnector3">
            <a:avLst>
              <a:gd name="adj1" fmla="val 50000"/>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23020" y="0"/>
            <a:ext cx="8784976" cy="1323439"/>
          </a:xfrm>
          <a:prstGeom prst="rect">
            <a:avLst/>
          </a:prstGeom>
        </p:spPr>
        <p:txBody>
          <a:bodyPr wrap="square">
            <a:spAutoFit/>
          </a:bodyPr>
          <a:lstStyle/>
          <a:p>
            <a:pPr algn="ctr" eaLnBrk="0" fontAlgn="base" hangingPunct="0">
              <a:spcBef>
                <a:spcPct val="0"/>
              </a:spcBef>
              <a:spcAft>
                <a:spcPct val="0"/>
              </a:spcAft>
            </a:pPr>
            <a:r>
              <a:rPr lang="el-GR" sz="4000" b="1" dirty="0">
                <a:solidFill>
                  <a:srgbClr val="FFFFFF"/>
                </a:solidFill>
                <a:latin typeface="Calibri" pitchFamily="34" charset="0"/>
              </a:rPr>
              <a:t>Ωστόσο μεγάλες ποσότητες των </a:t>
            </a:r>
            <a:r>
              <a:rPr lang="el-GR" sz="4000" b="1" dirty="0" err="1" smtClean="0">
                <a:solidFill>
                  <a:srgbClr val="FFFFFF"/>
                </a:solidFill>
                <a:latin typeface="Calibri" pitchFamily="34" charset="0"/>
              </a:rPr>
              <a:t>εικοσινοειδών</a:t>
            </a:r>
            <a:r>
              <a:rPr lang="el-GR" sz="4000" b="1" dirty="0">
                <a:solidFill>
                  <a:srgbClr val="FFFFFF"/>
                </a:solidFill>
                <a:latin typeface="Calibri" pitchFamily="34" charset="0"/>
              </a:rPr>
              <a:t>...προκαλούν</a:t>
            </a:r>
          </a:p>
        </p:txBody>
      </p:sp>
    </p:spTree>
    <p:extLst>
      <p:ext uri="{BB962C8B-B14F-4D97-AF65-F5344CB8AC3E}">
        <p14:creationId xmlns:p14="http://schemas.microsoft.com/office/powerpoint/2010/main" val="162411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972" y="620688"/>
            <a:ext cx="9323990" cy="5632311"/>
          </a:xfrm>
          <a:prstGeom prst="rect">
            <a:avLst/>
          </a:prstGeom>
          <a:noFill/>
        </p:spPr>
        <p:txBody>
          <a:bodyPr wrap="square" rtlCol="0">
            <a:spAutoFit/>
          </a:bodyPr>
          <a:lstStyle/>
          <a:p>
            <a:pPr algn="ctr" eaLnBrk="0" fontAlgn="base" hangingPunct="0">
              <a:spcBef>
                <a:spcPct val="0"/>
              </a:spcBef>
              <a:spcAft>
                <a:spcPct val="0"/>
              </a:spcAft>
            </a:pPr>
            <a:r>
              <a:rPr lang="el-GR" sz="4000" b="1" dirty="0">
                <a:solidFill>
                  <a:srgbClr val="FFFF00"/>
                </a:solidFill>
                <a:latin typeface="Calibri" pitchFamily="34" charset="0"/>
              </a:rPr>
              <a:t>Συμπέρασμα</a:t>
            </a:r>
            <a:r>
              <a:rPr lang="el-GR" sz="4000" b="1" dirty="0">
                <a:solidFill>
                  <a:srgbClr val="FFFFFF"/>
                </a:solidFill>
                <a:latin typeface="Calibri" pitchFamily="34" charset="0"/>
              </a:rPr>
              <a:t>: εάν καταναλώσουμε μεγάλες ποσότητες του </a:t>
            </a:r>
            <a:r>
              <a:rPr lang="el-GR" sz="4000" b="1" dirty="0">
                <a:solidFill>
                  <a:srgbClr val="FFFF00"/>
                </a:solidFill>
                <a:latin typeface="Calibri" pitchFamily="34" charset="0"/>
              </a:rPr>
              <a:t>αραχιδονικού οξέος, ενός ω6 λιπαρού οξέος</a:t>
            </a:r>
            <a:r>
              <a:rPr lang="el-GR" sz="4000" b="1" dirty="0">
                <a:solidFill>
                  <a:srgbClr val="FFFFFF"/>
                </a:solidFill>
                <a:latin typeface="Calibri" pitchFamily="34" charset="0"/>
              </a:rPr>
              <a:t>, τότε αφοδιάζουμε τα κύτταρά μας με πρώτη ύλη για την παραγωγή των </a:t>
            </a:r>
            <a:r>
              <a:rPr lang="el-GR" sz="4000" b="1" dirty="0" err="1" smtClean="0">
                <a:solidFill>
                  <a:srgbClr val="FFFFFF"/>
                </a:solidFill>
                <a:latin typeface="Calibri" pitchFamily="34" charset="0"/>
              </a:rPr>
              <a:t>εικοσινοειδών</a:t>
            </a:r>
            <a:r>
              <a:rPr lang="el-GR" sz="4000" b="1" dirty="0" smtClean="0">
                <a:solidFill>
                  <a:srgbClr val="FFFFFF"/>
                </a:solidFill>
                <a:latin typeface="Calibri" pitchFamily="34" charset="0"/>
              </a:rPr>
              <a:t> </a:t>
            </a:r>
            <a:r>
              <a:rPr lang="el-GR" sz="4000" b="1" dirty="0">
                <a:solidFill>
                  <a:srgbClr val="FFFFFF"/>
                </a:solidFill>
                <a:latin typeface="Calibri" pitchFamily="34" charset="0"/>
              </a:rPr>
              <a:t>μεταξύ των οποίων οι </a:t>
            </a:r>
            <a:r>
              <a:rPr lang="el-GR" sz="4000" b="1" dirty="0">
                <a:solidFill>
                  <a:srgbClr val="FFFF00"/>
                </a:solidFill>
                <a:latin typeface="Calibri" pitchFamily="34" charset="0"/>
              </a:rPr>
              <a:t>προσταγλανδίνες, τα λευκοτριένια και οι θρομβοξάνες</a:t>
            </a:r>
            <a:r>
              <a:rPr lang="el-GR" sz="4000" b="1" dirty="0">
                <a:solidFill>
                  <a:srgbClr val="FFFFFF"/>
                </a:solidFill>
                <a:latin typeface="Calibri" pitchFamily="34" charset="0"/>
              </a:rPr>
              <a:t>...που συσσωρεύονται και επηρεάζουν αρνητικά την ανθρώπινη υγεία...</a:t>
            </a:r>
          </a:p>
        </p:txBody>
      </p:sp>
      <p:sp>
        <p:nvSpPr>
          <p:cNvPr id="3" name="Oval 2"/>
          <p:cNvSpPr/>
          <p:nvPr/>
        </p:nvSpPr>
        <p:spPr bwMode="auto">
          <a:xfrm>
            <a:off x="30932"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870438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956" y="332656"/>
            <a:ext cx="9793088" cy="6001643"/>
          </a:xfrm>
          <a:prstGeom prst="rect">
            <a:avLst/>
          </a:prstGeom>
          <a:noFill/>
        </p:spPr>
        <p:txBody>
          <a:bodyPr wrap="square" rtlCol="0">
            <a:spAutoFit/>
          </a:bodyPr>
          <a:lstStyle/>
          <a:p>
            <a:pPr algn="ctr" eaLnBrk="0" fontAlgn="base" hangingPunct="0">
              <a:spcBef>
                <a:spcPct val="0"/>
              </a:spcBef>
              <a:spcAft>
                <a:spcPct val="0"/>
              </a:spcAft>
            </a:pPr>
            <a:r>
              <a:rPr lang="el-GR" sz="4800" dirty="0">
                <a:solidFill>
                  <a:srgbClr val="FFFF00"/>
                </a:solidFill>
                <a:latin typeface="Calibri" pitchFamily="34" charset="0"/>
              </a:rPr>
              <a:t>Το ερώτημα παραμένει...</a:t>
            </a:r>
          </a:p>
          <a:p>
            <a:pPr algn="ctr" eaLnBrk="0" fontAlgn="base" hangingPunct="0">
              <a:spcBef>
                <a:spcPct val="0"/>
              </a:spcBef>
              <a:spcAft>
                <a:spcPct val="0"/>
              </a:spcAft>
            </a:pPr>
            <a:r>
              <a:rPr lang="el-GR" sz="4800" dirty="0">
                <a:solidFill>
                  <a:srgbClr val="FFFF00"/>
                </a:solidFill>
                <a:latin typeface="Calibri" pitchFamily="34" charset="0"/>
              </a:rPr>
              <a:t>Ποια η πρέπουσα αναλογία ω3 και ω6 λιπαρών οξέων πρέπει να απαντά στα κύτταρά μας, στον οργανισμό μας...</a:t>
            </a:r>
          </a:p>
          <a:p>
            <a:pPr algn="ctr" eaLnBrk="0" fontAlgn="base" hangingPunct="0">
              <a:spcBef>
                <a:spcPct val="0"/>
              </a:spcBef>
              <a:spcAft>
                <a:spcPct val="0"/>
              </a:spcAft>
            </a:pPr>
            <a:endParaRPr lang="el-GR" sz="4800" dirty="0">
              <a:solidFill>
                <a:srgbClr val="FFFF00"/>
              </a:solidFill>
              <a:latin typeface="Calibri" pitchFamily="34" charset="0"/>
            </a:endParaRPr>
          </a:p>
          <a:p>
            <a:pPr algn="ctr" eaLnBrk="0" fontAlgn="base" hangingPunct="0">
              <a:spcBef>
                <a:spcPct val="0"/>
              </a:spcBef>
              <a:spcAft>
                <a:spcPct val="0"/>
              </a:spcAft>
            </a:pPr>
            <a:r>
              <a:rPr lang="el-GR" sz="4800" dirty="0">
                <a:solidFill>
                  <a:srgbClr val="FFFFFF"/>
                </a:solidFill>
                <a:latin typeface="Calibri" pitchFamily="34" charset="0"/>
              </a:rPr>
              <a:t>Στα τρόφιμα που καταναλώνουμε ποια πρέπει να είναι η σχέση ω3/ω6 ...</a:t>
            </a:r>
          </a:p>
        </p:txBody>
      </p:sp>
      <p:sp>
        <p:nvSpPr>
          <p:cNvPr id="3" name="Oval 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2771245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p:cNvSpPr>
            <a:spLocks noGrp="1"/>
          </p:cNvSpPr>
          <p:nvPr>
            <p:ph type="title"/>
          </p:nvPr>
        </p:nvSpPr>
        <p:spPr>
          <a:xfrm>
            <a:off x="1028700" y="25400"/>
            <a:ext cx="8229600" cy="1143000"/>
          </a:xfrm>
        </p:spPr>
        <p:txBody>
          <a:bodyPr/>
          <a:lstStyle/>
          <a:p>
            <a:pPr eaLnBrk="1" hangingPunct="1"/>
            <a:r>
              <a:rPr lang="el-GR" altLang="el-GR" b="1" dirty="0" smtClean="0">
                <a:solidFill>
                  <a:schemeClr val="bg1"/>
                </a:solidFill>
                <a:latin typeface="Calibri" pitchFamily="34" charset="0"/>
              </a:rPr>
              <a:t>Περιεχόμενα ενότητας (2)</a:t>
            </a:r>
          </a:p>
        </p:txBody>
      </p:sp>
      <p:sp>
        <p:nvSpPr>
          <p:cNvPr id="65539" name="Περιεχόμενα"/>
          <p:cNvSpPr>
            <a:spLocks noGrp="1"/>
          </p:cNvSpPr>
          <p:nvPr>
            <p:ph idx="1"/>
          </p:nvPr>
        </p:nvSpPr>
        <p:spPr>
          <a:xfrm>
            <a:off x="1028700" y="1439863"/>
            <a:ext cx="8229600" cy="4760912"/>
          </a:xfrm>
        </p:spPr>
        <p:txBody>
          <a:bodyPr>
            <a:normAutofit/>
          </a:bodyPr>
          <a:lstStyle/>
          <a:p>
            <a:pPr>
              <a:buClr>
                <a:schemeClr val="bg1"/>
              </a:buClr>
              <a:buFont typeface="+mj-lt"/>
              <a:buAutoNum type="arabicPeriod" startAt="5"/>
            </a:pPr>
            <a:r>
              <a:rPr lang="el-GR" sz="2800" dirty="0" smtClean="0">
                <a:solidFill>
                  <a:srgbClr val="FFFFFF"/>
                </a:solidFill>
                <a:latin typeface="Calibri" pitchFamily="34" charset="0"/>
              </a:rPr>
              <a:t>Τα λιπαρά οξέα.</a:t>
            </a:r>
            <a:endParaRPr lang="en-US" sz="2800" dirty="0" smtClean="0">
              <a:solidFill>
                <a:srgbClr val="FFFFFF"/>
              </a:solidFill>
              <a:latin typeface="Calibri" pitchFamily="34" charset="0"/>
            </a:endParaRPr>
          </a:p>
          <a:p>
            <a:pPr lvl="1"/>
            <a:r>
              <a:rPr lang="el-GR" sz="2600" dirty="0" smtClean="0">
                <a:solidFill>
                  <a:srgbClr val="FFFFFF"/>
                </a:solidFill>
                <a:latin typeface="Calibri" pitchFamily="34" charset="0"/>
              </a:rPr>
              <a:t>Κορεσμένα.</a:t>
            </a:r>
          </a:p>
          <a:p>
            <a:pPr lvl="1"/>
            <a:r>
              <a:rPr lang="el-GR" sz="2600" dirty="0" smtClean="0">
                <a:solidFill>
                  <a:srgbClr val="FFFFFF"/>
                </a:solidFill>
                <a:latin typeface="Calibri" pitchFamily="34" charset="0"/>
              </a:rPr>
              <a:t>Ακόρεστα.</a:t>
            </a:r>
          </a:p>
          <a:p>
            <a:pPr lvl="1"/>
            <a:r>
              <a:rPr lang="en-US" sz="2600" dirty="0" smtClean="0">
                <a:solidFill>
                  <a:srgbClr val="FFFFFF"/>
                </a:solidFill>
                <a:latin typeface="Calibri" pitchFamily="34" charset="0"/>
              </a:rPr>
              <a:t>Trans &amp; </a:t>
            </a:r>
            <a:r>
              <a:rPr lang="en-US" sz="2600" dirty="0" err="1" smtClean="0">
                <a:solidFill>
                  <a:srgbClr val="FFFFFF"/>
                </a:solidFill>
                <a:latin typeface="Calibri" pitchFamily="34" charset="0"/>
              </a:rPr>
              <a:t>cis</a:t>
            </a:r>
            <a:r>
              <a:rPr lang="el-GR" sz="2600" dirty="0" smtClean="0">
                <a:solidFill>
                  <a:srgbClr val="FFFFFF"/>
                </a:solidFill>
                <a:latin typeface="Calibri" pitchFamily="34" charset="0"/>
              </a:rPr>
              <a:t>. </a:t>
            </a:r>
            <a:endParaRPr lang="en-US" sz="2600" dirty="0" smtClean="0">
              <a:solidFill>
                <a:schemeClr val="bg1"/>
              </a:solidFill>
              <a:latin typeface="Calibri" pitchFamily="34" charset="0"/>
            </a:endParaRPr>
          </a:p>
          <a:p>
            <a:pPr>
              <a:buClr>
                <a:schemeClr val="bg1"/>
              </a:buClr>
              <a:buFont typeface="+mj-lt"/>
              <a:buAutoNum type="arabicPeriod" startAt="6"/>
            </a:pPr>
            <a:r>
              <a:rPr lang="en-US" sz="2800" dirty="0" err="1" smtClean="0">
                <a:solidFill>
                  <a:schemeClr val="bg1"/>
                </a:solidFill>
                <a:latin typeface="Calibri" pitchFamily="34" charset="0"/>
              </a:rPr>
              <a:t>cis</a:t>
            </a:r>
            <a:r>
              <a:rPr lang="en-US" sz="2800" dirty="0" smtClean="0">
                <a:solidFill>
                  <a:schemeClr val="bg1"/>
                </a:solidFill>
                <a:latin typeface="Calibri" pitchFamily="34" charset="0"/>
              </a:rPr>
              <a:t> </a:t>
            </a:r>
            <a:r>
              <a:rPr lang="el-GR" sz="2800" dirty="0" smtClean="0">
                <a:solidFill>
                  <a:schemeClr val="bg1"/>
                </a:solidFill>
                <a:latin typeface="Calibri" pitchFamily="34" charset="0"/>
              </a:rPr>
              <a:t>και </a:t>
            </a:r>
            <a:r>
              <a:rPr lang="en-US" sz="2800" dirty="0" smtClean="0">
                <a:solidFill>
                  <a:schemeClr val="bg1"/>
                </a:solidFill>
                <a:latin typeface="Calibri" pitchFamily="34" charset="0"/>
              </a:rPr>
              <a:t>trans </a:t>
            </a:r>
            <a:r>
              <a:rPr lang="el-GR" sz="2800" dirty="0" smtClean="0">
                <a:solidFill>
                  <a:schemeClr val="bg1"/>
                </a:solidFill>
                <a:latin typeface="Calibri" pitchFamily="34" charset="0"/>
              </a:rPr>
              <a:t>δεσμοί</a:t>
            </a:r>
            <a:r>
              <a:rPr lang="en-US" sz="2800" dirty="0" smtClean="0">
                <a:solidFill>
                  <a:schemeClr val="bg1"/>
                </a:solidFill>
                <a:latin typeface="Calibri" pitchFamily="34" charset="0"/>
              </a:rPr>
              <a:t>.</a:t>
            </a:r>
          </a:p>
          <a:p>
            <a:pPr>
              <a:buClr>
                <a:schemeClr val="bg1"/>
              </a:buClr>
              <a:buFont typeface="+mj-lt"/>
              <a:buAutoNum type="arabicPeriod" startAt="6"/>
            </a:pPr>
            <a:r>
              <a:rPr lang="en-US" sz="2800" dirty="0" smtClean="0">
                <a:solidFill>
                  <a:srgbClr val="FFFFFF"/>
                </a:solidFill>
                <a:latin typeface="Calibri" pitchFamily="34" charset="0"/>
              </a:rPr>
              <a:t>K</a:t>
            </a:r>
            <a:r>
              <a:rPr lang="el-GR" sz="2800" dirty="0" err="1" smtClean="0">
                <a:solidFill>
                  <a:srgbClr val="FFFFFF"/>
                </a:solidFill>
                <a:latin typeface="Calibri" pitchFamily="34" charset="0"/>
              </a:rPr>
              <a:t>ριτήριο</a:t>
            </a:r>
            <a:r>
              <a:rPr lang="el-GR" sz="2800" dirty="0" smtClean="0">
                <a:solidFill>
                  <a:srgbClr val="FFFFFF"/>
                </a:solidFill>
                <a:latin typeface="Calibri" pitchFamily="34" charset="0"/>
              </a:rPr>
              <a:t> </a:t>
            </a:r>
            <a:r>
              <a:rPr lang="el-GR" sz="2800" dirty="0" err="1" smtClean="0">
                <a:solidFill>
                  <a:srgbClr val="FFFFFF"/>
                </a:solidFill>
                <a:latin typeface="Calibri" pitchFamily="34" charset="0"/>
              </a:rPr>
              <a:t>ομαδοποιησης</a:t>
            </a:r>
            <a:r>
              <a:rPr lang="el-GR" sz="2800" dirty="0" smtClean="0">
                <a:solidFill>
                  <a:srgbClr val="FFFFFF"/>
                </a:solidFill>
                <a:latin typeface="Calibri" pitchFamily="34" charset="0"/>
              </a:rPr>
              <a:t> σε ω3, ω6 και ω9 των </a:t>
            </a:r>
            <a:r>
              <a:rPr lang="el-GR" sz="2800" dirty="0" err="1" smtClean="0">
                <a:solidFill>
                  <a:srgbClr val="FFFFFF"/>
                </a:solidFill>
                <a:latin typeface="Calibri" pitchFamily="34" charset="0"/>
              </a:rPr>
              <a:t>πολυακόρεστων</a:t>
            </a:r>
            <a:r>
              <a:rPr lang="el-GR" sz="2800" dirty="0" smtClean="0">
                <a:solidFill>
                  <a:srgbClr val="FFFFFF"/>
                </a:solidFill>
                <a:latin typeface="Calibri" pitchFamily="34" charset="0"/>
              </a:rPr>
              <a:t> λιπαρών οξέων. </a:t>
            </a:r>
            <a:endParaRPr lang="en-US" sz="2800" dirty="0" smtClean="0">
              <a:solidFill>
                <a:srgbClr val="FFFFFF"/>
              </a:solidFill>
              <a:latin typeface="Calibri" pitchFamily="34" charset="0"/>
            </a:endParaRPr>
          </a:p>
          <a:p>
            <a:pPr>
              <a:buClr>
                <a:schemeClr val="bg1"/>
              </a:buClr>
              <a:buFont typeface="+mj-lt"/>
              <a:buAutoNum type="arabicPeriod" startAt="6"/>
            </a:pPr>
            <a:r>
              <a:rPr lang="el-GR" sz="2800" dirty="0" smtClean="0">
                <a:solidFill>
                  <a:srgbClr val="FFFFFF"/>
                </a:solidFill>
                <a:latin typeface="Calibri" pitchFamily="34" charset="0"/>
              </a:rPr>
              <a:t>Απαραίτητα ω3 και ω6 για τους ανώτερους ζωικούς οργανισμούς.</a:t>
            </a:r>
            <a:endParaRPr lang="el-GR" sz="2800" dirty="0" smtClean="0">
              <a:solidFill>
                <a:schemeClr val="bg1"/>
              </a:solidFill>
              <a:latin typeface="Calibri" pitchFamily="34" charset="0"/>
            </a:endParaRPr>
          </a:p>
          <a:p>
            <a:pPr>
              <a:buClr>
                <a:schemeClr val="bg1"/>
              </a:buClr>
              <a:buFont typeface="+mj-lt"/>
              <a:buAutoNum type="arabicPeriod" startAt="6"/>
            </a:pPr>
            <a:endParaRPr lang="el-GR" sz="2800" dirty="0" smtClean="0">
              <a:solidFill>
                <a:schemeClr val="bg1"/>
              </a:solidFill>
              <a:latin typeface="Calibri" pitchFamily="34" charset="0"/>
            </a:endParaRPr>
          </a:p>
          <a:p>
            <a:pPr>
              <a:buClr>
                <a:schemeClr val="bg1"/>
              </a:buClr>
              <a:buFont typeface="+mj-lt"/>
              <a:buAutoNum type="arabicPeriod" startAt="6"/>
            </a:pPr>
            <a:endParaRPr lang="en-US" sz="2800" dirty="0" smtClean="0">
              <a:solidFill>
                <a:schemeClr val="bg1"/>
              </a:solidFill>
              <a:latin typeface="Calibri" pitchFamily="34" charset="0"/>
            </a:endParaRPr>
          </a:p>
          <a:p>
            <a:pPr>
              <a:buNone/>
            </a:pPr>
            <a:endParaRPr lang="el-GR" sz="2800" dirty="0" smtClean="0">
              <a:solidFill>
                <a:schemeClr val="bg1"/>
              </a:solidFill>
              <a:latin typeface="Calibri" pitchFamily="34" charset="0"/>
            </a:endParaRPr>
          </a:p>
          <a:p>
            <a:endParaRPr lang="el-GR" altLang="el-GR" sz="2800" dirty="0" smtClean="0">
              <a:solidFill>
                <a:schemeClr val="bg1"/>
              </a:solidFill>
              <a:latin typeface="Calibri" pitchFamily="34" charset="0"/>
            </a:endParaRPr>
          </a:p>
          <a:p>
            <a:pPr marL="1028700" lvl="1" indent="-571500"/>
            <a:endParaRPr lang="el-GR" altLang="el-GR"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p:txBody>
      </p:sp>
      <p:sp>
        <p:nvSpPr>
          <p:cNvPr id="65540" name="Αριθμός διαφάνειας"/>
          <p:cNvSpPr>
            <a:spLocks noGrp="1"/>
          </p:cNvSpPr>
          <p:nvPr>
            <p:ph type="sldNum" sz="quarter" idx="10"/>
          </p:nvPr>
        </p:nvSpPr>
        <p:spPr>
          <a:noFill/>
        </p:spPr>
        <p:txBody>
          <a:bodyPr/>
          <a:lstStyle/>
          <a:p>
            <a:fld id="{1988A48A-DBBD-4C93-8B44-CDAB91A6D54C}" type="slidenum">
              <a:rPr lang="el-GR" altLang="el-GR" smtClean="0">
                <a:latin typeface="Calibri" pitchFamily="34" charset="0"/>
                <a:cs typeface="Arial" charset="0"/>
              </a:rPr>
              <a:pPr/>
              <a:t>6</a:t>
            </a:fld>
            <a:endParaRPr lang="el-GR" altLang="el-GR"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956" y="620688"/>
            <a:ext cx="9793088" cy="6093976"/>
          </a:xfrm>
          <a:prstGeom prst="rect">
            <a:avLst/>
          </a:prstGeom>
          <a:noFill/>
        </p:spPr>
        <p:txBody>
          <a:bodyPr wrap="square" rtlCol="0">
            <a:spAutoFit/>
          </a:bodyPr>
          <a:lstStyle/>
          <a:p>
            <a:pPr algn="ctr" eaLnBrk="0" fontAlgn="base" hangingPunct="0">
              <a:spcBef>
                <a:spcPct val="0"/>
              </a:spcBef>
              <a:spcAft>
                <a:spcPct val="0"/>
              </a:spcAft>
            </a:pPr>
            <a:r>
              <a:rPr lang="el-GR" sz="4800" dirty="0">
                <a:solidFill>
                  <a:srgbClr val="FFFF00"/>
                </a:solidFill>
                <a:latin typeface="Calibri" pitchFamily="34" charset="0"/>
              </a:rPr>
              <a:t>Με βάση ιατρικές και επιδημιολογικές έρευνες για να </a:t>
            </a:r>
            <a:r>
              <a:rPr lang="el-GR" sz="4800" dirty="0">
                <a:solidFill>
                  <a:srgbClr val="FFFFFF"/>
                </a:solidFill>
                <a:latin typeface="Calibri" pitchFamily="34" charset="0"/>
              </a:rPr>
              <a:t>είμαστε υγιείς </a:t>
            </a:r>
            <a:r>
              <a:rPr lang="el-GR" sz="4800" dirty="0">
                <a:solidFill>
                  <a:srgbClr val="FFFF00"/>
                </a:solidFill>
                <a:latin typeface="Calibri" pitchFamily="34" charset="0"/>
              </a:rPr>
              <a:t>η πρέπουσα αναλογία ω3 και ω6 λιπαρών οξέων στον οργανισμό μας πρέπει να είναι </a:t>
            </a:r>
          </a:p>
          <a:p>
            <a:pPr algn="ctr" eaLnBrk="0" fontAlgn="base" hangingPunct="0">
              <a:spcBef>
                <a:spcPct val="0"/>
              </a:spcBef>
              <a:spcAft>
                <a:spcPct val="0"/>
              </a:spcAft>
            </a:pPr>
            <a:r>
              <a:rPr lang="el-GR" sz="5400" b="1" dirty="0">
                <a:solidFill>
                  <a:srgbClr val="FFFFFF"/>
                </a:solidFill>
                <a:latin typeface="Calibri" pitchFamily="34" charset="0"/>
              </a:rPr>
              <a:t>ω3/ω6=1 προς 3-5</a:t>
            </a:r>
          </a:p>
          <a:p>
            <a:pPr algn="ctr" eaLnBrk="0" fontAlgn="base" hangingPunct="0">
              <a:spcBef>
                <a:spcPct val="0"/>
              </a:spcBef>
              <a:spcAft>
                <a:spcPct val="0"/>
              </a:spcAft>
            </a:pPr>
            <a:endParaRPr lang="el-GR" sz="4800" dirty="0">
              <a:solidFill>
                <a:srgbClr val="FFFF00"/>
              </a:solidFill>
              <a:latin typeface="Calibri" pitchFamily="34" charset="0"/>
            </a:endParaRPr>
          </a:p>
          <a:p>
            <a:pPr algn="ctr" eaLnBrk="0" fontAlgn="base" hangingPunct="0">
              <a:spcBef>
                <a:spcPct val="0"/>
              </a:spcBef>
              <a:spcAft>
                <a:spcPct val="0"/>
              </a:spcAft>
            </a:pPr>
            <a:r>
              <a:rPr lang="el-GR" sz="4800" dirty="0">
                <a:solidFill>
                  <a:srgbClr val="FFFFFF"/>
                </a:solidFill>
                <a:latin typeface="Calibri" pitchFamily="34" charset="0"/>
              </a:rPr>
              <a:t>Είναι πράγματι έτσι;...</a:t>
            </a:r>
          </a:p>
        </p:txBody>
      </p:sp>
      <p:sp>
        <p:nvSpPr>
          <p:cNvPr id="3" name="Oval 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pic>
        <p:nvPicPr>
          <p:cNvPr id="1004545" name="Picture 1" descr="C:\Users\GregDiamantidis\Pictures\Feny-G\P7120116.JPG"/>
          <p:cNvPicPr>
            <a:picLocks noChangeAspect="1" noChangeArrowheads="1"/>
          </p:cNvPicPr>
          <p:nvPr/>
        </p:nvPicPr>
        <p:blipFill>
          <a:blip r:embed="rId3" cstate="print">
            <a:lum contrast="30000"/>
          </a:blip>
          <a:srcRect/>
          <a:stretch>
            <a:fillRect/>
          </a:stretch>
        </p:blipFill>
        <p:spPr bwMode="auto">
          <a:xfrm rot="5400000">
            <a:off x="7464648" y="4035648"/>
            <a:ext cx="3225627" cy="2419077"/>
          </a:xfrm>
          <a:prstGeom prst="rect">
            <a:avLst/>
          </a:prstGeom>
          <a:noFill/>
        </p:spPr>
      </p:pic>
    </p:spTree>
    <p:extLst>
      <p:ext uri="{BB962C8B-B14F-4D97-AF65-F5344CB8AC3E}">
        <p14:creationId xmlns:p14="http://schemas.microsoft.com/office/powerpoint/2010/main" val="1010616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956" y="620688"/>
            <a:ext cx="9793088" cy="1015663"/>
          </a:xfrm>
          <a:prstGeom prst="rect">
            <a:avLst/>
          </a:prstGeom>
          <a:noFill/>
        </p:spPr>
        <p:txBody>
          <a:bodyPr wrap="square" rtlCol="0">
            <a:spAutoFit/>
          </a:bodyPr>
          <a:lstStyle/>
          <a:p>
            <a:pPr algn="ctr" eaLnBrk="0" fontAlgn="base" hangingPunct="0">
              <a:spcBef>
                <a:spcPct val="0"/>
              </a:spcBef>
              <a:spcAft>
                <a:spcPct val="0"/>
              </a:spcAft>
            </a:pPr>
            <a:r>
              <a:rPr lang="el-GR" sz="6000" b="1" dirty="0">
                <a:solidFill>
                  <a:srgbClr val="FFFF00"/>
                </a:solidFill>
                <a:latin typeface="Calibri" pitchFamily="34" charset="0"/>
              </a:rPr>
              <a:t>Είμαστε υγιείς;...</a:t>
            </a:r>
          </a:p>
        </p:txBody>
      </p:sp>
      <p:sp>
        <p:nvSpPr>
          <p:cNvPr id="3" name="TextBox 2"/>
          <p:cNvSpPr txBox="1"/>
          <p:nvPr/>
        </p:nvSpPr>
        <p:spPr>
          <a:xfrm>
            <a:off x="246956" y="2708920"/>
            <a:ext cx="9793088" cy="3046988"/>
          </a:xfrm>
          <a:prstGeom prst="rect">
            <a:avLst/>
          </a:prstGeom>
          <a:noFill/>
        </p:spPr>
        <p:txBody>
          <a:bodyPr wrap="square" rtlCol="0">
            <a:spAutoFit/>
          </a:bodyPr>
          <a:lstStyle/>
          <a:p>
            <a:pPr algn="ctr" eaLnBrk="0" fontAlgn="base" hangingPunct="0">
              <a:spcBef>
                <a:spcPct val="0"/>
              </a:spcBef>
              <a:spcAft>
                <a:spcPct val="0"/>
              </a:spcAft>
            </a:pPr>
            <a:r>
              <a:rPr lang="el-GR" sz="4800" b="1" dirty="0">
                <a:solidFill>
                  <a:srgbClr val="FFFFFF"/>
                </a:solidFill>
                <a:latin typeface="Calibri" pitchFamily="34" charset="0"/>
              </a:rPr>
              <a:t>Όχι... γιατί η σχέση ω3 προς ω6 στα άτομα του δυτικού κόσμου είναι περίπου ω3/ω6=1 προς 25 </a:t>
            </a:r>
          </a:p>
          <a:p>
            <a:pPr algn="ctr" eaLnBrk="0" fontAlgn="base" hangingPunct="0">
              <a:spcBef>
                <a:spcPct val="0"/>
              </a:spcBef>
              <a:spcAft>
                <a:spcPct val="0"/>
              </a:spcAft>
            </a:pPr>
            <a:r>
              <a:rPr lang="el-GR" sz="4800" b="1" dirty="0">
                <a:solidFill>
                  <a:srgbClr val="FFFFFF"/>
                </a:solidFill>
                <a:latin typeface="Calibri" pitchFamily="34" charset="0"/>
              </a:rPr>
              <a:t>αντί για 1 προς 3 έως 5...</a:t>
            </a: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27990474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39813" y="549275"/>
            <a:ext cx="8785225" cy="1739900"/>
          </a:xfrm>
          <a:prstGeom prst="rect">
            <a:avLst/>
          </a:prstGeom>
          <a:noFill/>
          <a:ln w="9525">
            <a:noFill/>
            <a:miter lim="800000"/>
            <a:headEnd/>
            <a:tailEnd/>
          </a:ln>
        </p:spPr>
        <p:txBody>
          <a:bodyPr>
            <a:spAutoFit/>
          </a:bodyPr>
          <a:lstStyle/>
          <a:p>
            <a:pPr algn="ctr" fontAlgn="base">
              <a:spcBef>
                <a:spcPct val="0"/>
              </a:spcBef>
              <a:spcAft>
                <a:spcPct val="0"/>
              </a:spcAft>
            </a:pPr>
            <a:r>
              <a:rPr lang="el-GR" sz="3600" b="1" dirty="0">
                <a:solidFill>
                  <a:srgbClr val="FFFFFF"/>
                </a:solidFill>
                <a:latin typeface="Calibri" pitchFamily="34" charset="0"/>
              </a:rPr>
              <a:t>ΟΛΕΣ ΟΙ «ΜΟΝΤΕΡΝΕΣ» ΑΣΘΕΝΕΙΕΣ ΑΠΟΔΙΔΟΝΤΑΙ ΣΤΗΝ ΤΙΜΗ ω3/ω6=1:25 ΤΟΥ </a:t>
            </a:r>
            <a:r>
              <a:rPr lang="en-GB" sz="3600" b="1" i="1" dirty="0">
                <a:solidFill>
                  <a:srgbClr val="FFFFFF"/>
                </a:solidFill>
                <a:latin typeface="Calibri" pitchFamily="34" charset="0"/>
              </a:rPr>
              <a:t>Homo sapiens </a:t>
            </a:r>
            <a:r>
              <a:rPr lang="en-GB" sz="3600" b="1" i="1" dirty="0" err="1">
                <a:solidFill>
                  <a:srgbClr val="FFFFFF"/>
                </a:solidFill>
                <a:latin typeface="Calibri" pitchFamily="34" charset="0"/>
              </a:rPr>
              <a:t>sapiens</a:t>
            </a:r>
            <a:r>
              <a:rPr lang="en-GB" sz="3600" b="1" i="1" dirty="0">
                <a:solidFill>
                  <a:srgbClr val="FFFFFF"/>
                </a:solidFill>
                <a:latin typeface="Calibri" pitchFamily="34" charset="0"/>
              </a:rPr>
              <a:t> (</a:t>
            </a:r>
            <a:r>
              <a:rPr lang="el-GR" sz="3600" b="1" i="1" dirty="0">
                <a:solidFill>
                  <a:srgbClr val="FFFFFF"/>
                </a:solidFill>
                <a:latin typeface="Calibri" pitchFamily="34" charset="0"/>
              </a:rPr>
              <a:t>σοφός άνθρωπος)</a:t>
            </a:r>
            <a:endParaRPr lang="en-GB" sz="3600" b="1" i="1" dirty="0">
              <a:solidFill>
                <a:srgbClr val="FFFFFF"/>
              </a:solidFill>
              <a:latin typeface="Calibri" pitchFamily="34" charset="0"/>
            </a:endParaRPr>
          </a:p>
        </p:txBody>
      </p:sp>
      <p:sp>
        <p:nvSpPr>
          <p:cNvPr id="50179" name="Text Box 3"/>
          <p:cNvSpPr txBox="1">
            <a:spLocks noChangeArrowheads="1"/>
          </p:cNvSpPr>
          <p:nvPr/>
        </p:nvSpPr>
        <p:spPr bwMode="auto">
          <a:xfrm>
            <a:off x="966788" y="2924175"/>
            <a:ext cx="8785225" cy="3416320"/>
          </a:xfrm>
          <a:prstGeom prst="rect">
            <a:avLst/>
          </a:prstGeom>
          <a:noFill/>
          <a:ln w="9525">
            <a:noFill/>
            <a:miter lim="800000"/>
            <a:headEnd/>
            <a:tailEnd/>
          </a:ln>
        </p:spPr>
        <p:txBody>
          <a:bodyPr>
            <a:spAutoFit/>
          </a:bodyPr>
          <a:lstStyle/>
          <a:p>
            <a:pPr algn="ctr" fontAlgn="base">
              <a:spcBef>
                <a:spcPct val="0"/>
              </a:spcBef>
              <a:spcAft>
                <a:spcPct val="0"/>
              </a:spcAft>
            </a:pPr>
            <a:r>
              <a:rPr lang="en-GB" sz="3600" b="1" dirty="0">
                <a:solidFill>
                  <a:srgbClr val="FFFFFF"/>
                </a:solidFill>
                <a:latin typeface="Calibri" pitchFamily="34" charset="0"/>
              </a:rPr>
              <a:t>H</a:t>
            </a:r>
            <a:r>
              <a:rPr lang="el-GR" sz="3600" b="1" dirty="0">
                <a:solidFill>
                  <a:srgbClr val="FFFFFF"/>
                </a:solidFill>
                <a:latin typeface="Calibri" pitchFamily="34" charset="0"/>
              </a:rPr>
              <a:t> ΤΙΜΗ </a:t>
            </a:r>
            <a:r>
              <a:rPr lang="en-GB" sz="3600" b="1" dirty="0">
                <a:solidFill>
                  <a:srgbClr val="FFFFFF"/>
                </a:solidFill>
                <a:latin typeface="Calibri" pitchFamily="34" charset="0"/>
              </a:rPr>
              <a:t>TOY </a:t>
            </a:r>
            <a:r>
              <a:rPr lang="el-GR" sz="3600" b="1" dirty="0">
                <a:solidFill>
                  <a:srgbClr val="FFFFFF"/>
                </a:solidFill>
                <a:latin typeface="Calibri" pitchFamily="34" charset="0"/>
              </a:rPr>
              <a:t>ΛΟΓΟΥ</a:t>
            </a:r>
            <a:r>
              <a:rPr lang="en-GB" sz="3600" b="1" dirty="0">
                <a:solidFill>
                  <a:srgbClr val="FFFFFF"/>
                </a:solidFill>
                <a:latin typeface="Calibri" pitchFamily="34" charset="0"/>
              </a:rPr>
              <a:t> </a:t>
            </a:r>
            <a:r>
              <a:rPr lang="el-GR" sz="3600" b="1" dirty="0">
                <a:solidFill>
                  <a:srgbClr val="FFFF00"/>
                </a:solidFill>
                <a:latin typeface="Calibri" pitchFamily="34" charset="0"/>
              </a:rPr>
              <a:t>ω3/ω6</a:t>
            </a:r>
            <a:r>
              <a:rPr lang="en-GB" sz="3600" b="1" dirty="0">
                <a:solidFill>
                  <a:srgbClr val="FFFFFF"/>
                </a:solidFill>
                <a:latin typeface="Calibri" pitchFamily="34" charset="0"/>
              </a:rPr>
              <a:t> </a:t>
            </a:r>
            <a:r>
              <a:rPr lang="el-GR" sz="3600" b="1" dirty="0">
                <a:solidFill>
                  <a:srgbClr val="FFFFFF"/>
                </a:solidFill>
                <a:latin typeface="Calibri" pitchFamily="34" charset="0"/>
              </a:rPr>
              <a:t>ΜΠΟΡΕΙ ΝΑ ΘΕΩΡΗΘΕΙ ΩΣ ΠΟΣΟΤΙΚΟ ΚΡΙΤΗΡΙΟ ΤΗΣ ΔΙΑΙΤΗΤΙΚΗΣ ΑΞΙΑΣ ΤΩΝ ΤΡΟΦΩΝ ΚΑΙ ΠΡΕΠΕΙ ΝΑ ΚΑΘΙΕΡΩΘΕΙ ΩΣ ΜΕΤΡΟ ΑΞΙΟΛΟΓΗΣΗΣ ΤΗΣ ΠΟΙΟΤΗΤΑΣ ΤΗΣ ΔΙΑΤΡΟΦΗΣ ΜΑΣ</a:t>
            </a:r>
            <a:endParaRPr lang="en-GB" sz="3600" b="1" i="1" dirty="0">
              <a:solidFill>
                <a:srgbClr val="FFFFFF"/>
              </a:solidFill>
              <a:latin typeface="Calibri" pitchFamily="34" charset="0"/>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3849462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2840" y="-24"/>
            <a:ext cx="9967912" cy="686341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l-GR" sz="4400" b="1" dirty="0">
                <a:solidFill>
                  <a:srgbClr val="FFFF00"/>
                </a:solidFill>
                <a:latin typeface="Calibri" pitchFamily="34" charset="0"/>
              </a:rPr>
              <a:t>Πηγές ω3 λιπαρών οξέων:</a:t>
            </a:r>
          </a:p>
          <a:p>
            <a:pPr algn="ctr" eaLnBrk="0" fontAlgn="base" hangingPunct="0">
              <a:spcBef>
                <a:spcPct val="0"/>
              </a:spcBef>
              <a:spcAft>
                <a:spcPct val="0"/>
              </a:spcAft>
            </a:pPr>
            <a:r>
              <a:rPr lang="el-GR" sz="4400" b="1" dirty="0">
                <a:solidFill>
                  <a:srgbClr val="FFFFFF"/>
                </a:solidFill>
                <a:latin typeface="Calibri" pitchFamily="34" charset="0"/>
              </a:rPr>
              <a:t>λιναρόσπορος, καναβούρι, μικροφύκη, ιχθυέλαια</a:t>
            </a:r>
          </a:p>
          <a:p>
            <a:pPr algn="ctr" eaLnBrk="0" fontAlgn="base" hangingPunct="0">
              <a:spcBef>
                <a:spcPct val="0"/>
              </a:spcBef>
              <a:spcAft>
                <a:spcPct val="0"/>
              </a:spcAft>
            </a:pPr>
            <a:endParaRPr lang="el-GR" sz="4400" b="1" dirty="0">
              <a:solidFill>
                <a:srgbClr val="FFFFFF"/>
              </a:solidFill>
              <a:latin typeface="Calibri" pitchFamily="34" charset="0"/>
            </a:endParaRPr>
          </a:p>
          <a:p>
            <a:pPr algn="ctr" eaLnBrk="0" fontAlgn="base" hangingPunct="0">
              <a:spcBef>
                <a:spcPct val="0"/>
              </a:spcBef>
              <a:spcAft>
                <a:spcPct val="0"/>
              </a:spcAft>
            </a:pPr>
            <a:r>
              <a:rPr lang="el-GR" sz="4400" b="1" dirty="0">
                <a:solidFill>
                  <a:srgbClr val="FFFFFF"/>
                </a:solidFill>
                <a:latin typeface="Calibri" pitchFamily="34" charset="0"/>
              </a:rPr>
              <a:t>Γλυκολιπίδια μεμβράνης χλωροπλαστών (πράσινα λαχανικά)</a:t>
            </a:r>
          </a:p>
          <a:p>
            <a:pPr algn="ctr" eaLnBrk="0" fontAlgn="base" hangingPunct="0">
              <a:spcBef>
                <a:spcPct val="0"/>
              </a:spcBef>
              <a:spcAft>
                <a:spcPct val="0"/>
              </a:spcAft>
            </a:pPr>
            <a:endParaRPr lang="el-GR" sz="4400" b="1" dirty="0">
              <a:solidFill>
                <a:srgbClr val="FFFFFF"/>
              </a:solidFill>
              <a:latin typeface="Calibri" pitchFamily="34" charset="0"/>
            </a:endParaRPr>
          </a:p>
          <a:p>
            <a:pPr algn="ctr" eaLnBrk="0" fontAlgn="base" hangingPunct="0">
              <a:spcBef>
                <a:spcPct val="0"/>
              </a:spcBef>
              <a:spcAft>
                <a:spcPct val="0"/>
              </a:spcAft>
            </a:pPr>
            <a:r>
              <a:rPr lang="el-GR" sz="4400" b="1" dirty="0">
                <a:solidFill>
                  <a:srgbClr val="FFFFFF"/>
                </a:solidFill>
                <a:latin typeface="Calibri" pitchFamily="34" charset="0"/>
              </a:rPr>
              <a:t>αυγά ω3</a:t>
            </a:r>
          </a:p>
          <a:p>
            <a:pPr algn="ctr" eaLnBrk="0" fontAlgn="base" hangingPunct="0">
              <a:spcBef>
                <a:spcPct val="0"/>
              </a:spcBef>
              <a:spcAft>
                <a:spcPct val="0"/>
              </a:spcAft>
            </a:pPr>
            <a:r>
              <a:rPr lang="el-GR" sz="4400" b="1" dirty="0">
                <a:solidFill>
                  <a:srgbClr val="FFFFFF"/>
                </a:solidFill>
                <a:latin typeface="Calibri" pitchFamily="34" charset="0"/>
              </a:rPr>
              <a:t>(εμπλουτισμός ορνιθοτροφών με λιναρόσπορο) </a:t>
            </a:r>
            <a:endParaRPr lang="en-US" sz="4400" b="1" dirty="0">
              <a:solidFill>
                <a:srgbClr val="FFFFFF"/>
              </a:solidFill>
              <a:latin typeface="Calibri" pitchFamily="34" charset="0"/>
            </a:endParaRPr>
          </a:p>
        </p:txBody>
      </p:sp>
      <p:sp>
        <p:nvSpPr>
          <p:cNvPr id="3" name="Oval 2"/>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076179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9100008.JPG"/>
          <p:cNvPicPr>
            <a:picLocks noChangeAspect="1"/>
          </p:cNvPicPr>
          <p:nvPr/>
        </p:nvPicPr>
        <p:blipFill>
          <a:blip r:embed="rId3" cstate="print">
            <a:lum contrast="20000"/>
          </a:blip>
          <a:srcRect b="18750"/>
          <a:stretch>
            <a:fillRect/>
          </a:stretch>
        </p:blipFill>
        <p:spPr>
          <a:xfrm>
            <a:off x="108063" y="285728"/>
            <a:ext cx="9964659" cy="6072230"/>
          </a:xfrm>
          <a:prstGeom prst="rect">
            <a:avLst/>
          </a:prstGeom>
        </p:spPr>
      </p:pic>
      <p:sp>
        <p:nvSpPr>
          <p:cNvPr id="3" name="Down Arrow 2"/>
          <p:cNvSpPr/>
          <p:nvPr/>
        </p:nvSpPr>
        <p:spPr>
          <a:xfrm rot="6410371">
            <a:off x="2819423" y="4560814"/>
            <a:ext cx="648072" cy="194421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5" name="TextBox 4"/>
          <p:cNvSpPr txBox="1"/>
          <p:nvPr/>
        </p:nvSpPr>
        <p:spPr>
          <a:xfrm>
            <a:off x="4135388" y="5517232"/>
            <a:ext cx="4392549" cy="646331"/>
          </a:xfrm>
          <a:prstGeom prst="rect">
            <a:avLst/>
          </a:prstGeom>
          <a:noFill/>
        </p:spPr>
        <p:txBody>
          <a:bodyPr wrap="none" rtlCol="0">
            <a:spAutoFit/>
          </a:bodyPr>
          <a:lstStyle/>
          <a:p>
            <a:pPr eaLnBrk="0" fontAlgn="base" hangingPunct="0">
              <a:spcBef>
                <a:spcPct val="0"/>
              </a:spcBef>
              <a:spcAft>
                <a:spcPct val="0"/>
              </a:spcAft>
            </a:pPr>
            <a:r>
              <a:rPr lang="el-GR" sz="3600" b="1" dirty="0">
                <a:solidFill>
                  <a:srgbClr val="000000"/>
                </a:solidFill>
                <a:latin typeface="Calibri" pitchFamily="34" charset="0"/>
              </a:rPr>
              <a:t>Χρήσιμη πληροφορία</a:t>
            </a:r>
          </a:p>
        </p:txBody>
      </p:sp>
    </p:spTree>
    <p:extLst>
      <p:ext uri="{BB962C8B-B14F-4D97-AF65-F5344CB8AC3E}">
        <p14:creationId xmlns:p14="http://schemas.microsoft.com/office/powerpoint/2010/main" val="22626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mph" presetSubtype="0" repeatCount="indefinite" fill="hold" grpId="1" nodeType="withEffect">
                                  <p:stCondLst>
                                    <p:cond delay="0"/>
                                  </p:stCondLst>
                                  <p:childTnLst>
                                    <p:animClr clrSpc="hsl" dir="cw">
                                      <p:cBhvr override="childStyle">
                                        <p:cTn id="8" dur="500" fill="hold"/>
                                        <p:tgtEl>
                                          <p:spTgt spid="3"/>
                                        </p:tgtEl>
                                        <p:attrNameLst>
                                          <p:attrName>style.color</p:attrName>
                                        </p:attrNameLst>
                                      </p:cBhvr>
                                      <p:by>
                                        <p:hsl h="-7200000" s="0" l="0"/>
                                      </p:by>
                                    </p:animClr>
                                    <p:animClr clrSpc="hsl" dir="cw">
                                      <p:cBhvr>
                                        <p:cTn id="9" dur="500" fill="hold"/>
                                        <p:tgtEl>
                                          <p:spTgt spid="3"/>
                                        </p:tgtEl>
                                        <p:attrNameLst>
                                          <p:attrName>fillcolor</p:attrName>
                                        </p:attrNameLst>
                                      </p:cBhvr>
                                      <p:by>
                                        <p:hsl h="-7200000" s="0" l="0"/>
                                      </p:by>
                                    </p:animClr>
                                    <p:animClr clrSpc="hsl" dir="cw">
                                      <p:cBhvr>
                                        <p:cTn id="10" dur="500" fill="hold"/>
                                        <p:tgtEl>
                                          <p:spTgt spid="3"/>
                                        </p:tgtEl>
                                        <p:attrNameLst>
                                          <p:attrName>stroke.color</p:attrName>
                                        </p:attrNameLst>
                                      </p:cBhvr>
                                      <p:by>
                                        <p:hsl h="-7200000" s="0" l="0"/>
                                      </p:by>
                                    </p:animClr>
                                    <p:set>
                                      <p:cBhvr>
                                        <p:cTn id="11" dur="500" fill="hold"/>
                                        <p:tgtEl>
                                          <p:spTgt spid="3"/>
                                        </p:tgtEl>
                                        <p:attrNameLst>
                                          <p:attrName>fill.type</p:attrName>
                                        </p:attrNameLst>
                                      </p:cBhvr>
                                      <p:to>
                                        <p:strVal val="solid"/>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32656"/>
            <a:ext cx="9967912" cy="144655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l-GR" sz="4400" b="1" dirty="0">
                <a:solidFill>
                  <a:srgbClr val="FFFF00"/>
                </a:solidFill>
                <a:latin typeface="Calibri" pitchFamily="34" charset="0"/>
              </a:rPr>
              <a:t>Κάποιο φάρμακο που να αναστέλει την παραγωγή των εικοσανοειδών;</a:t>
            </a:r>
            <a:endParaRPr lang="en-US" sz="4400" b="1" dirty="0">
              <a:solidFill>
                <a:srgbClr val="FFFFFF"/>
              </a:solidFill>
              <a:latin typeface="Calibri" pitchFamily="34" charset="0"/>
            </a:endParaRPr>
          </a:p>
        </p:txBody>
      </p:sp>
      <p:sp>
        <p:nvSpPr>
          <p:cNvPr id="3" name="Text Box 2"/>
          <p:cNvSpPr txBox="1">
            <a:spLocks noChangeArrowheads="1"/>
          </p:cNvSpPr>
          <p:nvPr/>
        </p:nvSpPr>
        <p:spPr bwMode="auto">
          <a:xfrm>
            <a:off x="679004" y="3789040"/>
            <a:ext cx="3024336" cy="769441"/>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pPr>
            <a:r>
              <a:rPr lang="el-GR" sz="4400" b="1" dirty="0">
                <a:solidFill>
                  <a:srgbClr val="FFFF00"/>
                </a:solidFill>
                <a:latin typeface="Calibri" pitchFamily="34" charset="0"/>
              </a:rPr>
              <a:t>ΝΑΙ... </a:t>
            </a:r>
            <a:endParaRPr lang="en-US" sz="4400" b="1" dirty="0">
              <a:solidFill>
                <a:srgbClr val="FFFFFF"/>
              </a:solidFill>
              <a:latin typeface="Calibri" pitchFamily="34" charset="0"/>
            </a:endParaRPr>
          </a:p>
        </p:txBody>
      </p:sp>
      <p:graphicFrame>
        <p:nvGraphicFramePr>
          <p:cNvPr id="914434" name="Object 2"/>
          <p:cNvGraphicFramePr>
            <a:graphicFrameLocks noChangeAspect="1"/>
          </p:cNvGraphicFramePr>
          <p:nvPr>
            <p:extLst/>
          </p:nvPr>
        </p:nvGraphicFramePr>
        <p:xfrm>
          <a:off x="5865440" y="2662460"/>
          <a:ext cx="3644900" cy="3022600"/>
        </p:xfrm>
        <a:graphic>
          <a:graphicData uri="http://schemas.openxmlformats.org/presentationml/2006/ole">
            <mc:AlternateContent xmlns:mc="http://schemas.openxmlformats.org/markup-compatibility/2006">
              <mc:Choice xmlns:v="urn:schemas-microsoft-com:vml" Requires="v">
                <p:oleObj spid="_x0000_s969741" name="ChemSketch" r:id="rId4" imgW="2097000" imgH="1740240" progId="">
                  <p:embed/>
                </p:oleObj>
              </mc:Choice>
              <mc:Fallback>
                <p:oleObj name="ChemSketch" r:id="rId4" imgW="2097000" imgH="174024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440" y="2662460"/>
                        <a:ext cx="36449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ight Arrow 4"/>
          <p:cNvSpPr/>
          <p:nvPr/>
        </p:nvSpPr>
        <p:spPr>
          <a:xfrm>
            <a:off x="3559324" y="3933056"/>
            <a:ext cx="230425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
        <p:nvSpPr>
          <p:cNvPr id="4" name="TextBox 3"/>
          <p:cNvSpPr txBox="1"/>
          <p:nvPr/>
        </p:nvSpPr>
        <p:spPr>
          <a:xfrm>
            <a:off x="5716862" y="5705822"/>
            <a:ext cx="4205831" cy="1077218"/>
          </a:xfrm>
          <a:prstGeom prst="rect">
            <a:avLst/>
          </a:prstGeom>
          <a:noFill/>
        </p:spPr>
        <p:txBody>
          <a:bodyPr wrap="none" rtlCol="0">
            <a:spAutoFit/>
          </a:bodyPr>
          <a:lstStyle/>
          <a:p>
            <a:pPr algn="ctr" eaLnBrk="0" fontAlgn="base" hangingPunct="0">
              <a:spcBef>
                <a:spcPct val="0"/>
              </a:spcBef>
              <a:spcAft>
                <a:spcPct val="0"/>
              </a:spcAft>
            </a:pPr>
            <a:r>
              <a:rPr lang="el-GR" sz="3200" b="1" dirty="0" err="1">
                <a:solidFill>
                  <a:srgbClr val="FFFFFF"/>
                </a:solidFill>
                <a:latin typeface="Calibri" pitchFamily="34" charset="0"/>
                <a:cs typeface="Calibri" pitchFamily="34" charset="0"/>
              </a:rPr>
              <a:t>Ακετυλοσαλικυλικό</a:t>
            </a:r>
            <a:r>
              <a:rPr lang="el-GR" sz="3200" b="1" dirty="0">
                <a:solidFill>
                  <a:srgbClr val="FFFFFF"/>
                </a:solidFill>
                <a:latin typeface="Calibri" pitchFamily="34" charset="0"/>
                <a:cs typeface="Calibri" pitchFamily="34" charset="0"/>
              </a:rPr>
              <a:t> οξύ</a:t>
            </a:r>
          </a:p>
          <a:p>
            <a:pPr algn="ctr" eaLnBrk="0" fontAlgn="base" hangingPunct="0">
              <a:spcBef>
                <a:spcPct val="0"/>
              </a:spcBef>
              <a:spcAft>
                <a:spcPct val="0"/>
              </a:spcAft>
            </a:pPr>
            <a:r>
              <a:rPr lang="el-GR" sz="3200" b="1" dirty="0">
                <a:solidFill>
                  <a:srgbClr val="FFFFFF"/>
                </a:solidFill>
                <a:latin typeface="Calibri" pitchFamily="34" charset="0"/>
                <a:cs typeface="Calibri" pitchFamily="34" charset="0"/>
              </a:rPr>
              <a:t>(Ασπιρίνη)</a:t>
            </a:r>
            <a:endParaRPr lang="en-US" sz="32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8683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44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5458" name="Object 2"/>
          <p:cNvGraphicFramePr>
            <a:graphicFrameLocks noChangeAspect="1"/>
          </p:cNvGraphicFramePr>
          <p:nvPr/>
        </p:nvGraphicFramePr>
        <p:xfrm>
          <a:off x="1255415" y="0"/>
          <a:ext cx="3312021" cy="2807231"/>
        </p:xfrm>
        <a:graphic>
          <a:graphicData uri="http://schemas.openxmlformats.org/presentationml/2006/ole">
            <mc:AlternateContent xmlns:mc="http://schemas.openxmlformats.org/markup-compatibility/2006">
              <mc:Choice xmlns:v="urn:schemas-microsoft-com:vml" Requires="v">
                <p:oleObj spid="_x0000_s970774" name="MDLDrawObject Class" r:id="rId4" imgW="4169880" imgH="3528000" progId="">
                  <p:embed/>
                </p:oleObj>
              </mc:Choice>
              <mc:Fallback>
                <p:oleObj name="MDLDrawObject Class" r:id="rId4" imgW="4169880" imgH="35280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415" y="0"/>
                        <a:ext cx="3312021" cy="280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0" y="2492896"/>
            <a:ext cx="2683492" cy="523220"/>
          </a:xfrm>
          <a:prstGeom prst="rect">
            <a:avLst/>
          </a:prstGeom>
          <a:noFill/>
        </p:spPr>
        <p:txBody>
          <a:bodyPr wrap="none" rtlCol="0">
            <a:spAutoFit/>
          </a:bodyPr>
          <a:lstStyle/>
          <a:p>
            <a:pPr eaLnBrk="0" fontAlgn="base" hangingPunct="0">
              <a:spcBef>
                <a:spcPct val="0"/>
              </a:spcBef>
              <a:spcAft>
                <a:spcPct val="0"/>
              </a:spcAft>
            </a:pPr>
            <a:r>
              <a:rPr lang="el-GR" sz="2800" b="1" dirty="0">
                <a:solidFill>
                  <a:srgbClr val="FFFFFF"/>
                </a:solidFill>
                <a:latin typeface="Calibri" pitchFamily="34" charset="0"/>
              </a:rPr>
              <a:t>Αραχιδονικό οξύ</a:t>
            </a:r>
          </a:p>
        </p:txBody>
      </p:sp>
      <p:sp>
        <p:nvSpPr>
          <p:cNvPr id="4" name="Down Arrow 3"/>
          <p:cNvSpPr/>
          <p:nvPr/>
        </p:nvSpPr>
        <p:spPr>
          <a:xfrm>
            <a:off x="1183060" y="2996952"/>
            <a:ext cx="504056" cy="2736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5" name="TextBox 4"/>
          <p:cNvSpPr txBox="1"/>
          <p:nvPr/>
        </p:nvSpPr>
        <p:spPr>
          <a:xfrm>
            <a:off x="1687116" y="3573016"/>
            <a:ext cx="2016224" cy="1384995"/>
          </a:xfrm>
          <a:prstGeom prst="rect">
            <a:avLst/>
          </a:prstGeom>
          <a:noFill/>
        </p:spPr>
        <p:txBody>
          <a:bodyPr wrap="square" rtlCol="0">
            <a:spAutoFit/>
          </a:bodyPr>
          <a:lstStyle/>
          <a:p>
            <a:pPr eaLnBrk="0" fontAlgn="base" hangingPunct="0">
              <a:spcBef>
                <a:spcPct val="0"/>
              </a:spcBef>
              <a:spcAft>
                <a:spcPct val="0"/>
              </a:spcAft>
            </a:pPr>
            <a:r>
              <a:rPr lang="el-GR" sz="2800" b="1" dirty="0">
                <a:solidFill>
                  <a:srgbClr val="FFFF00"/>
                </a:solidFill>
                <a:latin typeface="Calibri" pitchFamily="34" charset="0"/>
              </a:rPr>
              <a:t>Ένζυμο: κυκλο-οξυγονάση</a:t>
            </a:r>
          </a:p>
        </p:txBody>
      </p:sp>
      <p:sp>
        <p:nvSpPr>
          <p:cNvPr id="6" name="TextBox 5"/>
          <p:cNvSpPr txBox="1"/>
          <p:nvPr/>
        </p:nvSpPr>
        <p:spPr>
          <a:xfrm>
            <a:off x="0" y="5733256"/>
            <a:ext cx="2880320" cy="646331"/>
          </a:xfrm>
          <a:prstGeom prst="rect">
            <a:avLst/>
          </a:prstGeom>
          <a:noFill/>
        </p:spPr>
        <p:txBody>
          <a:bodyPr wrap="square" rtlCol="0">
            <a:spAutoFit/>
          </a:bodyPr>
          <a:lstStyle/>
          <a:p>
            <a:pPr algn="ctr" eaLnBrk="0" fontAlgn="base" hangingPunct="0">
              <a:spcBef>
                <a:spcPct val="0"/>
              </a:spcBef>
              <a:spcAft>
                <a:spcPct val="0"/>
              </a:spcAft>
            </a:pPr>
            <a:r>
              <a:rPr lang="el-GR" sz="3600" b="1" dirty="0">
                <a:solidFill>
                  <a:srgbClr val="FFFF00"/>
                </a:solidFill>
                <a:latin typeface="Calibri" pitchFamily="34" charset="0"/>
              </a:rPr>
              <a:t>εικοσανοειδή</a:t>
            </a:r>
          </a:p>
        </p:txBody>
      </p:sp>
      <p:sp>
        <p:nvSpPr>
          <p:cNvPr id="9" name="Right Arrow 8"/>
          <p:cNvSpPr/>
          <p:nvPr/>
        </p:nvSpPr>
        <p:spPr>
          <a:xfrm rot="10800000">
            <a:off x="3703340" y="3861048"/>
            <a:ext cx="316835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10" name="TextBox 9"/>
          <p:cNvSpPr txBox="1"/>
          <p:nvPr/>
        </p:nvSpPr>
        <p:spPr>
          <a:xfrm>
            <a:off x="3991372" y="2348880"/>
            <a:ext cx="2880320" cy="1569660"/>
          </a:xfrm>
          <a:prstGeom prst="rect">
            <a:avLst/>
          </a:prstGeom>
          <a:noFill/>
        </p:spPr>
        <p:txBody>
          <a:bodyPr wrap="square" rtlCol="0">
            <a:spAutoFit/>
          </a:bodyPr>
          <a:lstStyle/>
          <a:p>
            <a:pPr algn="ctr" eaLnBrk="0" fontAlgn="base" hangingPunct="0">
              <a:spcBef>
                <a:spcPct val="0"/>
              </a:spcBef>
              <a:spcAft>
                <a:spcPct val="0"/>
              </a:spcAft>
            </a:pPr>
            <a:r>
              <a:rPr lang="el-GR" sz="3200" b="1" dirty="0">
                <a:solidFill>
                  <a:srgbClr val="FFFF00"/>
                </a:solidFill>
                <a:latin typeface="Calibri" pitchFamily="34" charset="0"/>
              </a:rPr>
              <a:t>Αναστολή της δράσης του ενζύμου</a:t>
            </a:r>
          </a:p>
        </p:txBody>
      </p:sp>
      <p:sp>
        <p:nvSpPr>
          <p:cNvPr id="11" name="Down Arrow 10"/>
          <p:cNvSpPr/>
          <p:nvPr/>
        </p:nvSpPr>
        <p:spPr>
          <a:xfrm rot="10800000">
            <a:off x="8095828" y="2132856"/>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12" name="TextBox 11"/>
          <p:cNvSpPr txBox="1"/>
          <p:nvPr/>
        </p:nvSpPr>
        <p:spPr>
          <a:xfrm>
            <a:off x="6943700" y="0"/>
            <a:ext cx="3096344" cy="2062103"/>
          </a:xfrm>
          <a:prstGeom prst="rect">
            <a:avLst/>
          </a:prstGeom>
          <a:noFill/>
        </p:spPr>
        <p:txBody>
          <a:bodyPr wrap="square" rtlCol="0">
            <a:spAutoFit/>
          </a:bodyPr>
          <a:lstStyle/>
          <a:p>
            <a:pPr algn="ctr" eaLnBrk="0" fontAlgn="base" hangingPunct="0">
              <a:spcBef>
                <a:spcPct val="0"/>
              </a:spcBef>
              <a:spcAft>
                <a:spcPct val="0"/>
              </a:spcAft>
            </a:pPr>
            <a:r>
              <a:rPr lang="el-GR" sz="3200" b="1" dirty="0">
                <a:solidFill>
                  <a:srgbClr val="FFFF00"/>
                </a:solidFill>
                <a:latin typeface="Calibri" pitchFamily="34" charset="0"/>
              </a:rPr>
              <a:t>Δράση: αντιθρομβωτική, αντιπυρετική και αναλγητική</a:t>
            </a:r>
          </a:p>
        </p:txBody>
      </p:sp>
      <p:cxnSp>
        <p:nvCxnSpPr>
          <p:cNvPr id="14" name="Straight Connector 13"/>
          <p:cNvCxnSpPr/>
          <p:nvPr/>
        </p:nvCxnSpPr>
        <p:spPr>
          <a:xfrm rot="10800000" flipV="1">
            <a:off x="246956" y="5157192"/>
            <a:ext cx="1944216" cy="1440160"/>
          </a:xfrm>
          <a:prstGeom prst="line">
            <a:avLst/>
          </a:prstGeom>
          <a:ln w="190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6996" y="5129808"/>
            <a:ext cx="1872208" cy="1728192"/>
          </a:xfrm>
          <a:prstGeom prst="line">
            <a:avLst/>
          </a:prstGeom>
          <a:ln w="1905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graphicFrame>
        <p:nvGraphicFramePr>
          <p:cNvPr id="2" name="Object 1"/>
          <p:cNvGraphicFramePr>
            <a:graphicFrameLocks noChangeAspect="1"/>
          </p:cNvGraphicFramePr>
          <p:nvPr>
            <p:extLst/>
          </p:nvPr>
        </p:nvGraphicFramePr>
        <p:xfrm>
          <a:off x="6800850" y="3022600"/>
          <a:ext cx="3381375" cy="3144838"/>
        </p:xfrm>
        <a:graphic>
          <a:graphicData uri="http://schemas.openxmlformats.org/presentationml/2006/ole">
            <mc:AlternateContent xmlns:mc="http://schemas.openxmlformats.org/markup-compatibility/2006">
              <mc:Choice xmlns:v="urn:schemas-microsoft-com:vml" Requires="v">
                <p:oleObj spid="_x0000_s970775" name="MDLDrawObject Class" r:id="rId6" imgW="2162226" imgH="2009655" progId="">
                  <p:embed/>
                </p:oleObj>
              </mc:Choice>
              <mc:Fallback>
                <p:oleObj name="MDLDrawObject Class" r:id="rId6" imgW="2162226" imgH="2009655"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3022600"/>
                        <a:ext cx="3381375" cy="314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1810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1" grpId="0" animBg="1"/>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regDiamantidis\Pictures\New Folder\P2220069.JPG"/>
          <p:cNvPicPr>
            <a:picLocks noChangeAspect="1" noChangeArrowheads="1"/>
          </p:cNvPicPr>
          <p:nvPr/>
        </p:nvPicPr>
        <p:blipFill>
          <a:blip r:embed="rId3" cstate="print">
            <a:lum contrast="40000"/>
          </a:blip>
          <a:srcRect t="4199" r="3150" b="8661"/>
          <a:stretch>
            <a:fillRect/>
          </a:stretch>
        </p:blipFill>
        <p:spPr bwMode="auto">
          <a:xfrm>
            <a:off x="359738" y="142853"/>
            <a:ext cx="9641546" cy="6506084"/>
          </a:xfrm>
          <a:prstGeom prst="rect">
            <a:avLst/>
          </a:prstGeom>
          <a:noFill/>
        </p:spPr>
      </p:pic>
      <p:sp>
        <p:nvSpPr>
          <p:cNvPr id="3" name="Down Arrow 2"/>
          <p:cNvSpPr/>
          <p:nvPr/>
        </p:nvSpPr>
        <p:spPr>
          <a:xfrm rot="15000922">
            <a:off x="3746994" y="1758402"/>
            <a:ext cx="792088" cy="292502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l-GR" sz="2400">
              <a:solidFill>
                <a:srgbClr val="FFFFFF"/>
              </a:solidFill>
            </a:endParaRPr>
          </a:p>
        </p:txBody>
      </p:sp>
      <p:sp>
        <p:nvSpPr>
          <p:cNvPr id="4" name="Oval 3"/>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spTree>
    <p:extLst>
      <p:ext uri="{BB962C8B-B14F-4D97-AF65-F5344CB8AC3E}">
        <p14:creationId xmlns:p14="http://schemas.microsoft.com/office/powerpoint/2010/main" val="41819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3"/>
                                        </p:tgtEl>
                                        <p:attrNameLst>
                                          <p:attrName>style.color</p:attrName>
                                        </p:attrNameLst>
                                      </p:cBhvr>
                                      <p:by>
                                        <p:hsl h="10842353" s="0" l="0"/>
                                      </p:by>
                                    </p:animClr>
                                    <p:animClr clrSpc="hsl" dir="cw">
                                      <p:cBhvr>
                                        <p:cTn id="7" dur="500" fill="hold"/>
                                        <p:tgtEl>
                                          <p:spTgt spid="3"/>
                                        </p:tgtEl>
                                        <p:attrNameLst>
                                          <p:attrName>fillcolor</p:attrName>
                                        </p:attrNameLst>
                                      </p:cBhvr>
                                      <p:by>
                                        <p:hsl h="10842353" s="0" l="0"/>
                                      </p:by>
                                    </p:animClr>
                                    <p:animClr clrSpc="hsl" dir="cw">
                                      <p:cBhvr>
                                        <p:cTn id="8" dur="500" fill="hold"/>
                                        <p:tgtEl>
                                          <p:spTgt spid="3"/>
                                        </p:tgtEl>
                                        <p:attrNameLst>
                                          <p:attrName>stroke.color</p:attrName>
                                        </p:attrNameLst>
                                      </p:cBhvr>
                                      <p:by>
                                        <p:hsl h="10842353" s="0" l="0"/>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solidFill>
                  <a:schemeClr val="bg1"/>
                </a:solidFill>
                <a:latin typeface="Calibri" pitchFamily="34" charset="0"/>
              </a:rPr>
              <a:t>Σημείωμα Χρήσης Έργων Τρίτων</a:t>
            </a:r>
            <a:r>
              <a:rPr lang="en-US" b="1" dirty="0" smtClean="0">
                <a:solidFill>
                  <a:schemeClr val="bg1"/>
                </a:solidFill>
                <a:latin typeface="Calibri" pitchFamily="34" charset="0"/>
              </a:rPr>
              <a:t> (1/5)</a:t>
            </a:r>
            <a:endParaRPr lang="el-GR" b="1" dirty="0">
              <a:solidFill>
                <a:schemeClr val="bg1"/>
              </a:solidFill>
              <a:latin typeface="Calibri" pitchFamily="34" charset="0"/>
            </a:endParaRPr>
          </a:p>
        </p:txBody>
      </p:sp>
      <p:sp>
        <p:nvSpPr>
          <p:cNvPr id="3" name="Content Placeholder 2"/>
          <p:cNvSpPr>
            <a:spLocks noGrp="1"/>
          </p:cNvSpPr>
          <p:nvPr>
            <p:ph idx="1"/>
          </p:nvPr>
        </p:nvSpPr>
        <p:spPr>
          <a:xfrm>
            <a:off x="1028700" y="1439862"/>
            <a:ext cx="8578850" cy="4941465"/>
          </a:xfrm>
        </p:spPr>
        <p:txBody>
          <a:bodyPr>
            <a:noAutofit/>
          </a:bodyPr>
          <a:lstStyle/>
          <a:p>
            <a:pPr eaLnBrk="1" hangingPunct="1">
              <a:buFont typeface="Arial" charset="0"/>
              <a:buChar char="•"/>
              <a:defRPr/>
            </a:pPr>
            <a:r>
              <a:rPr lang="el-GR" sz="2400" dirty="0" smtClean="0">
                <a:solidFill>
                  <a:schemeClr val="bg1"/>
                </a:solidFill>
                <a:latin typeface="Calibri" pitchFamily="34" charset="0"/>
              </a:rPr>
              <a:t>Το Έργο αυτό κάνει χρήση των ακόλουθων έργων:</a:t>
            </a:r>
          </a:p>
          <a:p>
            <a:pPr eaLnBrk="1" hangingPunct="1">
              <a:buFont typeface="Arial" charset="0"/>
              <a:buChar char="•"/>
              <a:defRPr/>
            </a:pPr>
            <a:r>
              <a:rPr lang="el-GR" sz="2400" dirty="0" smtClean="0">
                <a:solidFill>
                  <a:schemeClr val="bg1"/>
                </a:solidFill>
                <a:latin typeface="Calibri" pitchFamily="34" charset="0"/>
              </a:rPr>
              <a:t>Εικόνες</a:t>
            </a:r>
          </a:p>
          <a:p>
            <a:pPr>
              <a:buFont typeface="Arial" charset="0"/>
              <a:buChar char="•"/>
              <a:defRPr/>
            </a:pPr>
            <a:r>
              <a:rPr lang="el-GR" sz="2400" dirty="0" smtClean="0">
                <a:solidFill>
                  <a:schemeClr val="bg1"/>
                </a:solidFill>
                <a:latin typeface="Calibri" pitchFamily="34" charset="0"/>
              </a:rPr>
              <a:t>Εικόνα 1: Καρότα που ποικίλουν σε σχήμα, μέγεθος και χρώμα. </a:t>
            </a:r>
            <a:r>
              <a:rPr lang="en-US" sz="2400" dirty="0" smtClean="0">
                <a:solidFill>
                  <a:schemeClr val="bg1"/>
                </a:solidFill>
                <a:latin typeface="Calibri" pitchFamily="34" charset="0"/>
                <a:hlinkClick r:id="rId3"/>
              </a:rPr>
              <a:t>https://en.wikipedia.org/wiki/List_of_vegetables</a:t>
            </a:r>
            <a:endParaRPr lang="el-GR" sz="2400" dirty="0" smtClean="0">
              <a:solidFill>
                <a:schemeClr val="bg1"/>
              </a:solidFill>
              <a:latin typeface="Calibri" pitchFamily="34" charset="0"/>
            </a:endParaRPr>
          </a:p>
          <a:p>
            <a:pPr>
              <a:buFont typeface="Arial" charset="0"/>
              <a:buChar char="•"/>
              <a:defRPr/>
            </a:pPr>
            <a:r>
              <a:rPr lang="el-GR" sz="2400" dirty="0" smtClean="0">
                <a:solidFill>
                  <a:schemeClr val="bg1"/>
                </a:solidFill>
                <a:latin typeface="Calibri" pitchFamily="34" charset="0"/>
              </a:rPr>
              <a:t>Εικόνα 2: Προϊόν στο οποίο αναφέρεται η περιεκτικότητα σε ω3 και ω6 λιπαρά και όχι η αναλογία τους. Φωτογραφικό αρχείο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a:t>
            </a:r>
            <a:r>
              <a:rPr lang="el-GR" sz="2400" dirty="0" smtClean="0">
                <a:solidFill>
                  <a:schemeClr val="bg1"/>
                </a:solidFill>
                <a:latin typeface="Calibri" pitchFamily="34" charset="0"/>
              </a:rPr>
              <a:t>.</a:t>
            </a:r>
          </a:p>
          <a:p>
            <a:pPr>
              <a:buFont typeface="Arial" charset="0"/>
              <a:buChar char="•"/>
              <a:defRPr/>
            </a:pPr>
            <a:r>
              <a:rPr lang="el-GR" sz="2400" dirty="0" smtClean="0">
                <a:solidFill>
                  <a:schemeClr val="bg1"/>
                </a:solidFill>
                <a:latin typeface="Calibri" pitchFamily="34" charset="0"/>
              </a:rPr>
              <a:t>Εικόνα 3: Αυγά στη συσκευασία των οποίων αναφέρεται η περιεκτικότητα σε ω3. Φωτογραφικό αρχείο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a:t>
            </a:r>
            <a:r>
              <a:rPr lang="el-GR" sz="2400" dirty="0" smtClean="0">
                <a:solidFill>
                  <a:schemeClr val="bg1"/>
                </a:solidFill>
                <a:latin typeface="Calibri" pitchFamily="34" charset="0"/>
              </a:rPr>
              <a:t>.</a:t>
            </a:r>
          </a:p>
          <a:p>
            <a:pPr>
              <a:buFont typeface="Arial" charset="0"/>
              <a:buChar char="•"/>
              <a:defRPr/>
            </a:pPr>
            <a:r>
              <a:rPr lang="el-GR" sz="2400" dirty="0" smtClean="0">
                <a:solidFill>
                  <a:schemeClr val="bg1"/>
                </a:solidFill>
                <a:latin typeface="Calibri" pitchFamily="34" charset="0"/>
              </a:rPr>
              <a:t>Εικόνα 4: Ποσότητες θρεπτικών ουσιών ανά 100γρ. μπακαλιάρου. </a:t>
            </a:r>
            <a:r>
              <a:rPr lang="en-US" sz="2400" dirty="0" smtClean="0">
                <a:solidFill>
                  <a:schemeClr val="bg1"/>
                </a:solidFill>
                <a:latin typeface="Calibri" pitchFamily="34" charset="0"/>
                <a:hlinkClick r:id="rId4"/>
              </a:rPr>
              <a:t>www.matis.is</a:t>
            </a:r>
            <a:endParaRPr lang="en-US" sz="2400" dirty="0" smtClean="0">
              <a:solidFill>
                <a:schemeClr val="bg1"/>
              </a:solidFill>
              <a:latin typeface="Calibri" pitchFamily="34" charset="0"/>
            </a:endParaRPr>
          </a:p>
        </p:txBody>
      </p:sp>
    </p:spTree>
    <p:extLst>
      <p:ext uri="{BB962C8B-B14F-4D97-AF65-F5344CB8AC3E}">
        <p14:creationId xmlns:p14="http://schemas.microsoft.com/office/powerpoint/2010/main" val="199917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solidFill>
                  <a:schemeClr val="bg1"/>
                </a:solidFill>
                <a:latin typeface="Calibri" pitchFamily="34" charset="0"/>
              </a:rPr>
              <a:t>Σημείωμα Χρήσης Έργων Τρίτων</a:t>
            </a:r>
            <a:r>
              <a:rPr lang="en-US" b="1" dirty="0" smtClean="0">
                <a:solidFill>
                  <a:schemeClr val="bg1"/>
                </a:solidFill>
                <a:latin typeface="Calibri" pitchFamily="34" charset="0"/>
              </a:rPr>
              <a:t> (2/5)</a:t>
            </a:r>
            <a:endParaRPr lang="el-GR" b="1" dirty="0">
              <a:solidFill>
                <a:schemeClr val="bg1"/>
              </a:solidFill>
              <a:latin typeface="Calibri" pitchFamily="34" charset="0"/>
            </a:endParaRPr>
          </a:p>
        </p:txBody>
      </p:sp>
      <p:sp>
        <p:nvSpPr>
          <p:cNvPr id="3" name="Content Placeholder 2"/>
          <p:cNvSpPr>
            <a:spLocks noGrp="1"/>
          </p:cNvSpPr>
          <p:nvPr>
            <p:ph idx="1"/>
          </p:nvPr>
        </p:nvSpPr>
        <p:spPr>
          <a:xfrm>
            <a:off x="1028700" y="1439863"/>
            <a:ext cx="8229600" cy="4760912"/>
          </a:xfrm>
        </p:spPr>
        <p:txBody>
          <a:bodyPr>
            <a:noAutofit/>
          </a:bodyPr>
          <a:lstStyle/>
          <a:p>
            <a:pPr eaLnBrk="1" hangingPunct="1">
              <a:buFont typeface="Arial" charset="0"/>
              <a:buChar char="•"/>
              <a:defRPr/>
            </a:pPr>
            <a:r>
              <a:rPr lang="el-GR" sz="2400" dirty="0" smtClean="0">
                <a:solidFill>
                  <a:schemeClr val="bg1"/>
                </a:solidFill>
                <a:latin typeface="Calibri" pitchFamily="34" charset="0"/>
              </a:rPr>
              <a:t>Το Έργο αυτό κάνει χρήση των ακόλουθων έργων:</a:t>
            </a:r>
          </a:p>
          <a:p>
            <a:pPr eaLnBrk="1" hangingPunct="1">
              <a:buFont typeface="Arial" charset="0"/>
              <a:buChar char="•"/>
              <a:defRPr/>
            </a:pPr>
            <a:r>
              <a:rPr lang="el-GR" sz="2400" dirty="0" smtClean="0">
                <a:solidFill>
                  <a:schemeClr val="bg1"/>
                </a:solidFill>
                <a:latin typeface="Calibri" pitchFamily="34" charset="0"/>
              </a:rPr>
              <a:t>Σχήματα</a:t>
            </a:r>
          </a:p>
          <a:p>
            <a:pPr>
              <a:buFont typeface="Arial" charset="0"/>
              <a:buChar char="•"/>
              <a:defRPr/>
            </a:pPr>
            <a:r>
              <a:rPr lang="el-GR" sz="2400" dirty="0" smtClean="0">
                <a:solidFill>
                  <a:schemeClr val="bg1"/>
                </a:solidFill>
                <a:latin typeface="Calibri" pitchFamily="34" charset="0"/>
              </a:rPr>
              <a:t>Σχήμα 1: </a:t>
            </a:r>
            <a:r>
              <a:rPr lang="el-GR" sz="2400" dirty="0" err="1" smtClean="0">
                <a:solidFill>
                  <a:schemeClr val="bg1"/>
                </a:solidFill>
                <a:latin typeface="Calibri" pitchFamily="34" charset="0"/>
              </a:rPr>
              <a:t>Ισοπρένιο</a:t>
            </a:r>
            <a:r>
              <a:rPr lang="el-GR" sz="2400" dirty="0" smtClean="0">
                <a:solidFill>
                  <a:schemeClr val="bg1"/>
                </a:solidFill>
                <a:latin typeface="Calibri" pitchFamily="34" charset="0"/>
              </a:rPr>
              <a:t>.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a:p>
            <a:pPr>
              <a:buFont typeface="Arial" charset="0"/>
              <a:buChar char="•"/>
              <a:defRPr/>
            </a:pPr>
            <a:r>
              <a:rPr lang="el-GR" sz="2400" dirty="0" smtClean="0">
                <a:solidFill>
                  <a:schemeClr val="bg1"/>
                </a:solidFill>
                <a:latin typeface="Calibri" pitchFamily="34" charset="0"/>
              </a:rPr>
              <a:t>Σχήμα 2: β-καροτένιο.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a:p>
            <a:pPr>
              <a:buFont typeface="Arial" charset="0"/>
              <a:buChar char="•"/>
              <a:defRPr/>
            </a:pPr>
            <a:r>
              <a:rPr lang="el-GR" sz="2400" dirty="0" smtClean="0">
                <a:solidFill>
                  <a:schemeClr val="bg1"/>
                </a:solidFill>
                <a:latin typeface="Calibri" pitchFamily="34" charset="0"/>
              </a:rPr>
              <a:t>Σχήμα 3: Στεροειδή.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a:p>
            <a:pPr>
              <a:buFont typeface="Arial" charset="0"/>
              <a:buChar char="•"/>
              <a:defRPr/>
            </a:pPr>
            <a:r>
              <a:rPr lang="el-GR" sz="2400" dirty="0" smtClean="0">
                <a:solidFill>
                  <a:schemeClr val="bg1"/>
                </a:solidFill>
                <a:latin typeface="Calibri" pitchFamily="34" charset="0"/>
              </a:rPr>
              <a:t>Σχήμα 4: </a:t>
            </a:r>
            <a:r>
              <a:rPr lang="el-GR" sz="2400" dirty="0" err="1" smtClean="0">
                <a:solidFill>
                  <a:schemeClr val="bg1"/>
                </a:solidFill>
                <a:latin typeface="Calibri" pitchFamily="34" charset="0"/>
              </a:rPr>
              <a:t>Στερόλη</a:t>
            </a:r>
            <a:r>
              <a:rPr lang="el-GR" sz="2400" dirty="0" smtClean="0">
                <a:solidFill>
                  <a:schemeClr val="bg1"/>
                </a:solidFill>
                <a:latin typeface="Calibri" pitchFamily="34" charset="0"/>
              </a:rPr>
              <a:t>.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p:txBody>
      </p:sp>
    </p:spTree>
    <p:extLst>
      <p:ext uri="{BB962C8B-B14F-4D97-AF65-F5344CB8AC3E}">
        <p14:creationId xmlns:p14="http://schemas.microsoft.com/office/powerpoint/2010/main" val="3839727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p:cNvSpPr>
            <a:spLocks noGrp="1"/>
          </p:cNvSpPr>
          <p:nvPr>
            <p:ph type="title"/>
          </p:nvPr>
        </p:nvSpPr>
        <p:spPr>
          <a:xfrm>
            <a:off x="1028700" y="25400"/>
            <a:ext cx="8229600" cy="1143000"/>
          </a:xfrm>
        </p:spPr>
        <p:txBody>
          <a:bodyPr/>
          <a:lstStyle/>
          <a:p>
            <a:pPr eaLnBrk="1" hangingPunct="1"/>
            <a:r>
              <a:rPr lang="el-GR" altLang="el-GR" b="1" dirty="0" smtClean="0">
                <a:solidFill>
                  <a:schemeClr val="bg1"/>
                </a:solidFill>
                <a:latin typeface="Calibri" pitchFamily="34" charset="0"/>
              </a:rPr>
              <a:t>Περιεχόμενα ενότητας (3)</a:t>
            </a:r>
          </a:p>
        </p:txBody>
      </p:sp>
      <p:sp>
        <p:nvSpPr>
          <p:cNvPr id="65539" name="Περιεχόμενα"/>
          <p:cNvSpPr>
            <a:spLocks noGrp="1"/>
          </p:cNvSpPr>
          <p:nvPr>
            <p:ph idx="1"/>
          </p:nvPr>
        </p:nvSpPr>
        <p:spPr>
          <a:xfrm>
            <a:off x="1028700" y="1439863"/>
            <a:ext cx="8229600" cy="4760912"/>
          </a:xfrm>
        </p:spPr>
        <p:txBody>
          <a:bodyPr>
            <a:normAutofit/>
          </a:bodyPr>
          <a:lstStyle/>
          <a:p>
            <a:pPr>
              <a:buClr>
                <a:schemeClr val="bg1"/>
              </a:buClr>
              <a:buFont typeface="+mj-lt"/>
              <a:buAutoNum type="arabicPeriod" startAt="9"/>
            </a:pPr>
            <a:r>
              <a:rPr lang="el-GR" sz="2800" dirty="0" smtClean="0">
                <a:solidFill>
                  <a:srgbClr val="FFFFFF"/>
                </a:solidFill>
                <a:latin typeface="Calibri" pitchFamily="34" charset="0"/>
              </a:rPr>
              <a:t>Σύνθεση λιπαρών οξέων. </a:t>
            </a:r>
            <a:endParaRPr lang="en-US" sz="2800" dirty="0" smtClean="0">
              <a:solidFill>
                <a:srgbClr val="FFFFFF"/>
              </a:solidFill>
              <a:latin typeface="Calibri" pitchFamily="34" charset="0"/>
            </a:endParaRPr>
          </a:p>
          <a:p>
            <a:pPr>
              <a:buClr>
                <a:schemeClr val="bg1"/>
              </a:buClr>
              <a:buFont typeface="+mj-lt"/>
              <a:buAutoNum type="arabicPeriod" startAt="9"/>
            </a:pPr>
            <a:r>
              <a:rPr lang="el-GR" sz="2800" dirty="0" smtClean="0">
                <a:solidFill>
                  <a:srgbClr val="FFFFFF"/>
                </a:solidFill>
                <a:latin typeface="Calibri" pitchFamily="34" charset="0"/>
              </a:rPr>
              <a:t>Οι πρώτες ύλες και οι μεταβολικές οδοί σύνθεσης λιπαρών οξέων. </a:t>
            </a:r>
            <a:endParaRPr lang="en-US" sz="2800" dirty="0" smtClean="0">
              <a:solidFill>
                <a:srgbClr val="FFFFFF"/>
              </a:solidFill>
              <a:latin typeface="Calibri" pitchFamily="34" charset="0"/>
            </a:endParaRPr>
          </a:p>
          <a:p>
            <a:pPr>
              <a:buClr>
                <a:schemeClr val="bg1"/>
              </a:buClr>
              <a:buFont typeface="+mj-lt"/>
              <a:buAutoNum type="arabicPeriod" startAt="9"/>
            </a:pPr>
            <a:r>
              <a:rPr lang="el-GR" sz="2800" dirty="0" smtClean="0">
                <a:solidFill>
                  <a:srgbClr val="FFFFFF"/>
                </a:solidFill>
                <a:latin typeface="Calibri" pitchFamily="34" charset="0"/>
              </a:rPr>
              <a:t>Η δράση των </a:t>
            </a:r>
            <a:r>
              <a:rPr lang="el-GR" sz="2800" dirty="0" err="1" smtClean="0">
                <a:solidFill>
                  <a:srgbClr val="FFFFFF"/>
                </a:solidFill>
                <a:latin typeface="Calibri" pitchFamily="34" charset="0"/>
              </a:rPr>
              <a:t>αποκορεσμασών</a:t>
            </a:r>
            <a:r>
              <a:rPr lang="el-GR" sz="2800" dirty="0" smtClean="0">
                <a:solidFill>
                  <a:srgbClr val="FFFFFF"/>
                </a:solidFill>
                <a:latin typeface="Calibri" pitchFamily="34" charset="0"/>
              </a:rPr>
              <a:t>.</a:t>
            </a:r>
            <a:endParaRPr lang="en-US" sz="2800" dirty="0" smtClean="0">
              <a:solidFill>
                <a:srgbClr val="FFFFFF"/>
              </a:solidFill>
              <a:latin typeface="Calibri" pitchFamily="34" charset="0"/>
            </a:endParaRPr>
          </a:p>
          <a:p>
            <a:pPr>
              <a:buClr>
                <a:schemeClr val="bg1"/>
              </a:buClr>
              <a:buFont typeface="+mj-lt"/>
              <a:buAutoNum type="arabicPeriod" startAt="9"/>
            </a:pPr>
            <a:r>
              <a:rPr lang="el-GR" sz="2800" dirty="0" smtClean="0">
                <a:solidFill>
                  <a:srgbClr val="FFFFFF"/>
                </a:solidFill>
                <a:latin typeface="Calibri" pitchFamily="34" charset="0"/>
              </a:rPr>
              <a:t>Το </a:t>
            </a:r>
            <a:r>
              <a:rPr lang="el-GR" sz="2800" dirty="0" err="1" smtClean="0">
                <a:solidFill>
                  <a:srgbClr val="FFFFFF"/>
                </a:solidFill>
                <a:latin typeface="Calibri" pitchFamily="34" charset="0"/>
              </a:rPr>
              <a:t>αραχιδονικό</a:t>
            </a:r>
            <a:r>
              <a:rPr lang="el-GR" sz="2800" dirty="0" smtClean="0">
                <a:solidFill>
                  <a:srgbClr val="FFFFFF"/>
                </a:solidFill>
                <a:latin typeface="Calibri" pitchFamily="34" charset="0"/>
              </a:rPr>
              <a:t> οξύ και τα </a:t>
            </a:r>
            <a:r>
              <a:rPr lang="el-GR" sz="2800" dirty="0" err="1" smtClean="0">
                <a:solidFill>
                  <a:srgbClr val="FFFFFF"/>
                </a:solidFill>
                <a:latin typeface="Calibri" pitchFamily="34" charset="0"/>
              </a:rPr>
              <a:t>εικοσινοειδή</a:t>
            </a:r>
            <a:r>
              <a:rPr lang="el-GR" sz="2800" dirty="0" smtClean="0">
                <a:solidFill>
                  <a:srgbClr val="FFFFFF"/>
                </a:solidFill>
                <a:latin typeface="Calibri" pitchFamily="34" charset="0"/>
              </a:rPr>
              <a:t>. </a:t>
            </a:r>
            <a:endParaRPr lang="en-US" sz="2800" dirty="0" smtClean="0">
              <a:solidFill>
                <a:srgbClr val="FFFFFF"/>
              </a:solidFill>
              <a:latin typeface="Calibri" pitchFamily="34" charset="0"/>
            </a:endParaRPr>
          </a:p>
          <a:p>
            <a:pPr>
              <a:buClr>
                <a:schemeClr val="bg1"/>
              </a:buClr>
              <a:buFont typeface="+mj-lt"/>
              <a:buAutoNum type="arabicPeriod" startAt="9"/>
            </a:pPr>
            <a:r>
              <a:rPr lang="el-GR" sz="2800" dirty="0" smtClean="0">
                <a:solidFill>
                  <a:srgbClr val="FFFFFF"/>
                </a:solidFill>
                <a:latin typeface="Calibri" pitchFamily="34" charset="0"/>
              </a:rPr>
              <a:t>Η βέλτιστη αναλογία ω3 προς ω6 στις μεμβράνες των </a:t>
            </a:r>
            <a:r>
              <a:rPr lang="el-GR" sz="2800" smtClean="0">
                <a:solidFill>
                  <a:srgbClr val="FFFFFF"/>
                </a:solidFill>
                <a:latin typeface="Calibri" pitchFamily="34" charset="0"/>
              </a:rPr>
              <a:t>κυττάρων.</a:t>
            </a:r>
            <a:endParaRPr lang="el-GR" sz="2800" dirty="0" smtClean="0">
              <a:solidFill>
                <a:srgbClr val="FFFFFF"/>
              </a:solidFill>
              <a:latin typeface="Calibri" pitchFamily="34" charset="0"/>
            </a:endParaRPr>
          </a:p>
          <a:p>
            <a:pPr>
              <a:buClr>
                <a:schemeClr val="bg1"/>
              </a:buClr>
              <a:buFont typeface="+mj-lt"/>
              <a:buAutoNum type="arabicPeriod" startAt="9"/>
            </a:pPr>
            <a:endParaRPr lang="el-GR" sz="2800" dirty="0" smtClean="0">
              <a:solidFill>
                <a:schemeClr val="bg1"/>
              </a:solidFill>
              <a:latin typeface="Calibri" pitchFamily="34" charset="0"/>
            </a:endParaRPr>
          </a:p>
          <a:p>
            <a:pPr>
              <a:buClr>
                <a:schemeClr val="bg1"/>
              </a:buClr>
              <a:buFont typeface="+mj-lt"/>
              <a:buAutoNum type="arabicPeriod" startAt="9"/>
            </a:pPr>
            <a:endParaRPr lang="en-US" sz="2800" dirty="0" smtClean="0">
              <a:solidFill>
                <a:schemeClr val="bg1"/>
              </a:solidFill>
              <a:latin typeface="Calibri" pitchFamily="34" charset="0"/>
            </a:endParaRPr>
          </a:p>
          <a:p>
            <a:pPr>
              <a:buNone/>
            </a:pPr>
            <a:endParaRPr lang="el-GR" sz="2800" dirty="0" smtClean="0">
              <a:solidFill>
                <a:schemeClr val="bg1"/>
              </a:solidFill>
              <a:latin typeface="Calibri" pitchFamily="34" charset="0"/>
            </a:endParaRPr>
          </a:p>
          <a:p>
            <a:endParaRPr lang="el-GR" altLang="el-GR" sz="2800" dirty="0" smtClean="0">
              <a:solidFill>
                <a:schemeClr val="bg1"/>
              </a:solidFill>
              <a:latin typeface="Calibri" pitchFamily="34" charset="0"/>
            </a:endParaRPr>
          </a:p>
          <a:p>
            <a:pPr marL="1028700" lvl="1" indent="-571500"/>
            <a:endParaRPr lang="el-GR" altLang="el-GR"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a:p>
            <a:pPr>
              <a:buFont typeface="Calibri" pitchFamily="34" charset="0"/>
              <a:buAutoNum type="arabicPeriod"/>
            </a:pPr>
            <a:endParaRPr lang="el-GR" altLang="el-GR" sz="2800" dirty="0" smtClean="0">
              <a:solidFill>
                <a:schemeClr val="bg1"/>
              </a:solidFill>
              <a:latin typeface="Calibri" pitchFamily="34" charset="0"/>
            </a:endParaRPr>
          </a:p>
        </p:txBody>
      </p:sp>
      <p:sp>
        <p:nvSpPr>
          <p:cNvPr id="65540" name="Αριθμός διαφάνειας"/>
          <p:cNvSpPr>
            <a:spLocks noGrp="1"/>
          </p:cNvSpPr>
          <p:nvPr>
            <p:ph type="sldNum" sz="quarter" idx="10"/>
          </p:nvPr>
        </p:nvSpPr>
        <p:spPr>
          <a:noFill/>
        </p:spPr>
        <p:txBody>
          <a:bodyPr/>
          <a:lstStyle/>
          <a:p>
            <a:fld id="{1988A48A-DBBD-4C93-8B44-CDAB91A6D54C}" type="slidenum">
              <a:rPr lang="el-GR" altLang="el-GR" smtClean="0">
                <a:latin typeface="Calibri" pitchFamily="34" charset="0"/>
                <a:cs typeface="Arial" charset="0"/>
              </a:rPr>
              <a:pPr/>
              <a:t>7</a:t>
            </a:fld>
            <a:endParaRPr lang="el-GR" altLang="el-GR" smtClean="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solidFill>
                  <a:schemeClr val="bg1"/>
                </a:solidFill>
                <a:latin typeface="Calibri" pitchFamily="34" charset="0"/>
              </a:rPr>
              <a:t>Σημείωμα Χρήσης Έργων Τρίτων</a:t>
            </a:r>
            <a:r>
              <a:rPr lang="en-US" b="1" dirty="0" smtClean="0">
                <a:solidFill>
                  <a:schemeClr val="bg1"/>
                </a:solidFill>
                <a:latin typeface="Calibri" pitchFamily="34" charset="0"/>
              </a:rPr>
              <a:t> (3/5)</a:t>
            </a:r>
            <a:endParaRPr lang="el-GR" b="1" dirty="0">
              <a:solidFill>
                <a:schemeClr val="bg1"/>
              </a:solidFill>
              <a:latin typeface="Calibri" pitchFamily="34" charset="0"/>
            </a:endParaRPr>
          </a:p>
        </p:txBody>
      </p:sp>
      <p:sp>
        <p:nvSpPr>
          <p:cNvPr id="3" name="Content Placeholder 2"/>
          <p:cNvSpPr>
            <a:spLocks noGrp="1"/>
          </p:cNvSpPr>
          <p:nvPr>
            <p:ph idx="1"/>
          </p:nvPr>
        </p:nvSpPr>
        <p:spPr>
          <a:xfrm>
            <a:off x="1028700" y="1439863"/>
            <a:ext cx="8229600" cy="4760912"/>
          </a:xfrm>
        </p:spPr>
        <p:txBody>
          <a:bodyPr>
            <a:normAutofit lnSpcReduction="10000"/>
          </a:bodyPr>
          <a:lstStyle/>
          <a:p>
            <a:pPr eaLnBrk="0" hangingPunct="0">
              <a:lnSpc>
                <a:spcPct val="118000"/>
              </a:lnSpc>
              <a:tabLst>
                <a:tab pos="723900" algn="l"/>
                <a:tab pos="1447800" algn="l"/>
                <a:tab pos="2171700" algn="l"/>
              </a:tabLst>
            </a:pPr>
            <a:r>
              <a:rPr lang="el-GR" sz="2400" dirty="0" smtClean="0">
                <a:solidFill>
                  <a:schemeClr val="bg1"/>
                </a:solidFill>
                <a:latin typeface="Calibri" pitchFamily="34" charset="0"/>
              </a:rPr>
              <a:t>Σχήμα 5: Λιποδιαλυτές βιταμίνες: </a:t>
            </a:r>
            <a:r>
              <a:rPr lang="el-GR" sz="2400" dirty="0" err="1" smtClean="0">
                <a:solidFill>
                  <a:schemeClr val="bg1"/>
                </a:solidFill>
                <a:latin typeface="Calibri" pitchFamily="34" charset="0"/>
              </a:rPr>
              <a:t>ρετινόλη</a:t>
            </a:r>
            <a:r>
              <a:rPr lang="el-GR" sz="2400" dirty="0" smtClean="0">
                <a:solidFill>
                  <a:schemeClr val="bg1"/>
                </a:solidFill>
                <a:latin typeface="Calibri" pitchFamily="34" charset="0"/>
              </a:rPr>
              <a:t>, βιταμίνη Ε, βιταμίνη Κ.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endParaRPr lang="en-US" sz="2400" dirty="0" smtClean="0">
              <a:solidFill>
                <a:schemeClr val="bg1"/>
              </a:solidFill>
              <a:latin typeface="Calibri" pitchFamily="34" charset="0"/>
            </a:endParaRPr>
          </a:p>
          <a:p>
            <a:pPr eaLnBrk="0" hangingPunct="0">
              <a:lnSpc>
                <a:spcPct val="118000"/>
              </a:lnSpc>
              <a:tabLst>
                <a:tab pos="723900" algn="l"/>
                <a:tab pos="1447800" algn="l"/>
                <a:tab pos="2171700" algn="l"/>
              </a:tabLst>
            </a:pPr>
            <a:r>
              <a:rPr lang="el-GR" sz="2400" dirty="0" smtClean="0">
                <a:solidFill>
                  <a:schemeClr val="bg1"/>
                </a:solidFill>
                <a:latin typeface="Calibri" pitchFamily="34" charset="0"/>
              </a:rPr>
              <a:t>Σχήμα 6: Στεατικό οξύ.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endParaRPr lang="en-US" sz="2400" dirty="0" smtClean="0">
              <a:solidFill>
                <a:schemeClr val="bg1"/>
              </a:solidFill>
              <a:latin typeface="Calibri" pitchFamily="34" charset="0"/>
            </a:endParaRPr>
          </a:p>
          <a:p>
            <a:pPr eaLnBrk="0" hangingPunct="0">
              <a:lnSpc>
                <a:spcPct val="118000"/>
              </a:lnSpc>
              <a:tabLst>
                <a:tab pos="723900" algn="l"/>
                <a:tab pos="1447800" algn="l"/>
                <a:tab pos="2171700" algn="l"/>
              </a:tabLst>
            </a:pPr>
            <a:r>
              <a:rPr lang="el-GR" sz="2400" dirty="0" smtClean="0">
                <a:solidFill>
                  <a:schemeClr val="bg1"/>
                </a:solidFill>
                <a:latin typeface="Calibri" pitchFamily="34" charset="0"/>
              </a:rPr>
              <a:t>Σχήμα 7: </a:t>
            </a:r>
            <a:r>
              <a:rPr lang="el-GR" sz="2400" dirty="0" err="1" smtClean="0">
                <a:solidFill>
                  <a:schemeClr val="bg1"/>
                </a:solidFill>
                <a:latin typeface="Calibri" pitchFamily="34" charset="0"/>
              </a:rPr>
              <a:t>Ελαϊδικό</a:t>
            </a:r>
            <a:r>
              <a:rPr lang="el-GR" sz="2400" dirty="0" smtClean="0">
                <a:solidFill>
                  <a:schemeClr val="bg1"/>
                </a:solidFill>
                <a:latin typeface="Calibri" pitchFamily="34" charset="0"/>
              </a:rPr>
              <a:t> οξύ </a:t>
            </a:r>
            <a:r>
              <a:rPr lang="en-US" sz="2400" dirty="0" smtClean="0">
                <a:solidFill>
                  <a:schemeClr val="bg1"/>
                </a:solidFill>
                <a:latin typeface="Calibri" pitchFamily="34" charset="0"/>
              </a:rPr>
              <a:t>C</a:t>
            </a:r>
            <a:r>
              <a:rPr lang="el-GR" sz="2400" dirty="0" smtClean="0">
                <a:solidFill>
                  <a:schemeClr val="bg1"/>
                </a:solidFill>
                <a:latin typeface="Calibri" pitchFamily="34" charset="0"/>
              </a:rPr>
              <a:t>1</a:t>
            </a:r>
            <a:r>
              <a:rPr lang="en-US" sz="2400" dirty="0" smtClean="0">
                <a:solidFill>
                  <a:schemeClr val="bg1"/>
                </a:solidFill>
                <a:latin typeface="Calibri" pitchFamily="34" charset="0"/>
              </a:rPr>
              <a:t>8</a:t>
            </a:r>
            <a:r>
              <a:rPr lang="el-GR" sz="2400" dirty="0" smtClean="0">
                <a:solidFill>
                  <a:schemeClr val="bg1"/>
                </a:solidFill>
                <a:latin typeface="Calibri" pitchFamily="34" charset="0"/>
              </a:rPr>
              <a:t>:1Δ</a:t>
            </a:r>
            <a:r>
              <a:rPr lang="el-GR" sz="2400" baseline="30000" dirty="0" smtClean="0">
                <a:solidFill>
                  <a:schemeClr val="bg1"/>
                </a:solidFill>
                <a:latin typeface="Calibri" pitchFamily="34" charset="0"/>
              </a:rPr>
              <a:t>9 (</a:t>
            </a:r>
            <a:r>
              <a:rPr lang="en-US" sz="2400" baseline="30000" dirty="0" smtClean="0">
                <a:solidFill>
                  <a:schemeClr val="bg1"/>
                </a:solidFill>
                <a:latin typeface="Calibri" pitchFamily="34" charset="0"/>
              </a:rPr>
              <a:t>trans)</a:t>
            </a:r>
            <a:r>
              <a:rPr lang="el-GR" sz="2400" dirty="0" smtClean="0">
                <a:solidFill>
                  <a:schemeClr val="bg1"/>
                </a:solidFill>
                <a:latin typeface="Calibri" pitchFamily="34" charset="0"/>
              </a:rPr>
              <a:t>.Επεξεργασία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p>
          <a:p>
            <a:pPr eaLnBrk="0" hangingPunct="0">
              <a:lnSpc>
                <a:spcPct val="118000"/>
              </a:lnSpc>
              <a:tabLst>
                <a:tab pos="723900" algn="l"/>
                <a:tab pos="1447800" algn="l"/>
                <a:tab pos="2171700" algn="l"/>
              </a:tabLst>
            </a:pPr>
            <a:r>
              <a:rPr lang="el-GR" sz="2400" dirty="0" smtClean="0">
                <a:solidFill>
                  <a:schemeClr val="bg1"/>
                </a:solidFill>
                <a:latin typeface="Calibri" pitchFamily="34" charset="0"/>
              </a:rPr>
              <a:t>Σχήμα 8: </a:t>
            </a:r>
            <a:r>
              <a:rPr lang="en-US" sz="2400" dirty="0" err="1" smtClean="0">
                <a:solidFill>
                  <a:schemeClr val="bg1"/>
                </a:solidFill>
                <a:latin typeface="Calibri" pitchFamily="34" charset="0"/>
              </a:rPr>
              <a:t>cis</a:t>
            </a:r>
            <a:r>
              <a:rPr lang="en-US" sz="2400" dirty="0" smtClean="0">
                <a:solidFill>
                  <a:schemeClr val="bg1"/>
                </a:solidFill>
                <a:latin typeface="Calibri" pitchFamily="34" charset="0"/>
              </a:rPr>
              <a:t> </a:t>
            </a:r>
            <a:r>
              <a:rPr lang="el-GR" sz="2400" dirty="0" smtClean="0">
                <a:solidFill>
                  <a:schemeClr val="bg1"/>
                </a:solidFill>
                <a:latin typeface="Calibri" pitchFamily="34" charset="0"/>
              </a:rPr>
              <a:t>και </a:t>
            </a:r>
            <a:r>
              <a:rPr lang="en-US" sz="2400" dirty="0" smtClean="0">
                <a:solidFill>
                  <a:schemeClr val="bg1"/>
                </a:solidFill>
                <a:latin typeface="Calibri" pitchFamily="34" charset="0"/>
              </a:rPr>
              <a:t>trans </a:t>
            </a:r>
            <a:r>
              <a:rPr lang="el-GR" sz="2400" dirty="0" smtClean="0">
                <a:solidFill>
                  <a:schemeClr val="bg1"/>
                </a:solidFill>
                <a:latin typeface="Calibri" pitchFamily="34" charset="0"/>
              </a:rPr>
              <a:t>δεσμοί.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p>
          <a:p>
            <a:pPr eaLnBrk="0" hangingPunct="0">
              <a:lnSpc>
                <a:spcPct val="118000"/>
              </a:lnSpc>
              <a:tabLst>
                <a:tab pos="723900" algn="l"/>
                <a:tab pos="1447800" algn="l"/>
                <a:tab pos="2171700" algn="l"/>
              </a:tabLst>
            </a:pPr>
            <a:r>
              <a:rPr lang="el-GR" sz="2400" dirty="0" smtClean="0">
                <a:solidFill>
                  <a:schemeClr val="bg1"/>
                </a:solidFill>
                <a:latin typeface="Calibri" pitchFamily="34" charset="0"/>
              </a:rPr>
              <a:t>Σχήμα 9: </a:t>
            </a:r>
            <a:r>
              <a:rPr lang="el-GR" sz="2400" dirty="0" err="1" smtClean="0">
                <a:solidFill>
                  <a:schemeClr val="bg1"/>
                </a:solidFill>
                <a:latin typeface="Calibri" pitchFamily="34" charset="0"/>
              </a:rPr>
              <a:t>Ελαϊκό</a:t>
            </a:r>
            <a:r>
              <a:rPr lang="el-GR" sz="2400" dirty="0" smtClean="0">
                <a:solidFill>
                  <a:schemeClr val="bg1"/>
                </a:solidFill>
                <a:latin typeface="Calibri" pitchFamily="34" charset="0"/>
              </a:rPr>
              <a:t> οξύ </a:t>
            </a:r>
            <a:r>
              <a:rPr lang="en-US" sz="2400" dirty="0" smtClean="0">
                <a:solidFill>
                  <a:schemeClr val="bg1"/>
                </a:solidFill>
                <a:latin typeface="Calibri" pitchFamily="34" charset="0"/>
              </a:rPr>
              <a:t>C</a:t>
            </a:r>
            <a:r>
              <a:rPr lang="el-GR" sz="2400" dirty="0" smtClean="0">
                <a:solidFill>
                  <a:schemeClr val="bg1"/>
                </a:solidFill>
                <a:latin typeface="Calibri" pitchFamily="34" charset="0"/>
              </a:rPr>
              <a:t>1</a:t>
            </a:r>
            <a:r>
              <a:rPr lang="en-US" sz="2400" dirty="0" smtClean="0">
                <a:solidFill>
                  <a:schemeClr val="bg1"/>
                </a:solidFill>
                <a:latin typeface="Calibri" pitchFamily="34" charset="0"/>
              </a:rPr>
              <a:t>8</a:t>
            </a:r>
            <a:r>
              <a:rPr lang="el-GR" sz="2400" dirty="0" smtClean="0">
                <a:solidFill>
                  <a:schemeClr val="bg1"/>
                </a:solidFill>
                <a:latin typeface="Calibri" pitchFamily="34" charset="0"/>
              </a:rPr>
              <a:t>:1Δ9 </a:t>
            </a:r>
            <a:r>
              <a:rPr lang="el-GR" sz="2400" baseline="30000" dirty="0" smtClean="0">
                <a:solidFill>
                  <a:schemeClr val="bg1"/>
                </a:solidFill>
                <a:latin typeface="Calibri" pitchFamily="34" charset="0"/>
              </a:rPr>
              <a:t>(</a:t>
            </a:r>
            <a:r>
              <a:rPr lang="en-US" sz="2400" baseline="30000" dirty="0" err="1" smtClean="0">
                <a:solidFill>
                  <a:schemeClr val="bg1"/>
                </a:solidFill>
                <a:latin typeface="Calibri" pitchFamily="34" charset="0"/>
              </a:rPr>
              <a:t>cis</a:t>
            </a:r>
            <a:r>
              <a:rPr lang="en-US" sz="2400" baseline="30000" dirty="0" smtClean="0">
                <a:solidFill>
                  <a:schemeClr val="bg1"/>
                </a:solidFill>
                <a:latin typeface="Calibri" pitchFamily="34" charset="0"/>
              </a:rPr>
              <a:t>)</a:t>
            </a:r>
            <a:r>
              <a:rPr lang="el-GR" sz="2400" dirty="0" smtClean="0">
                <a:solidFill>
                  <a:schemeClr val="bg1"/>
                </a:solidFill>
                <a:latin typeface="Calibri" pitchFamily="34" charset="0"/>
              </a:rPr>
              <a:t>.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p:txBody>
      </p:sp>
    </p:spTree>
    <p:extLst>
      <p:ext uri="{BB962C8B-B14F-4D97-AF65-F5344CB8AC3E}">
        <p14:creationId xmlns:p14="http://schemas.microsoft.com/office/powerpoint/2010/main" val="3839727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solidFill>
                  <a:schemeClr val="bg1"/>
                </a:solidFill>
                <a:latin typeface="Calibri" pitchFamily="34" charset="0"/>
              </a:rPr>
              <a:t>Σημείωμα Χρήσης Έργων Τρίτων</a:t>
            </a:r>
            <a:r>
              <a:rPr lang="en-US" b="1" dirty="0" smtClean="0">
                <a:solidFill>
                  <a:schemeClr val="bg1"/>
                </a:solidFill>
                <a:latin typeface="Calibri" pitchFamily="34" charset="0"/>
              </a:rPr>
              <a:t> (</a:t>
            </a:r>
            <a:r>
              <a:rPr lang="el-GR" b="1" dirty="0" smtClean="0">
                <a:solidFill>
                  <a:schemeClr val="bg1"/>
                </a:solidFill>
                <a:latin typeface="Calibri" pitchFamily="34" charset="0"/>
              </a:rPr>
              <a:t>4</a:t>
            </a:r>
            <a:r>
              <a:rPr lang="en-US" b="1" dirty="0" smtClean="0">
                <a:solidFill>
                  <a:schemeClr val="bg1"/>
                </a:solidFill>
                <a:latin typeface="Calibri" pitchFamily="34" charset="0"/>
              </a:rPr>
              <a:t>/5)</a:t>
            </a:r>
            <a:endParaRPr lang="el-GR" b="1" dirty="0">
              <a:solidFill>
                <a:schemeClr val="bg1"/>
              </a:solidFill>
              <a:latin typeface="Calibri" pitchFamily="34" charset="0"/>
            </a:endParaRPr>
          </a:p>
        </p:txBody>
      </p:sp>
      <p:sp>
        <p:nvSpPr>
          <p:cNvPr id="3" name="Content Placeholder 2"/>
          <p:cNvSpPr>
            <a:spLocks noGrp="1"/>
          </p:cNvSpPr>
          <p:nvPr>
            <p:ph idx="1"/>
          </p:nvPr>
        </p:nvSpPr>
        <p:spPr>
          <a:xfrm>
            <a:off x="1028700" y="1439863"/>
            <a:ext cx="8229600" cy="4760912"/>
          </a:xfrm>
        </p:spPr>
        <p:txBody>
          <a:bodyPr>
            <a:noAutofit/>
          </a:bodyPr>
          <a:lstStyle/>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10: </a:t>
            </a:r>
            <a:r>
              <a:rPr lang="el-GR" sz="2400" dirty="0" err="1" smtClean="0">
                <a:solidFill>
                  <a:schemeClr val="bg1"/>
                </a:solidFill>
                <a:latin typeface="Calibri" pitchFamily="34" charset="0"/>
              </a:rPr>
              <a:t>Λινελαϊκό</a:t>
            </a:r>
            <a:r>
              <a:rPr lang="el-GR" sz="2400" dirty="0" smtClean="0">
                <a:solidFill>
                  <a:schemeClr val="bg1"/>
                </a:solidFill>
                <a:latin typeface="Calibri" pitchFamily="34" charset="0"/>
              </a:rPr>
              <a:t> οξύ </a:t>
            </a:r>
            <a:r>
              <a:rPr lang="en-US" sz="2400" dirty="0" smtClean="0">
                <a:solidFill>
                  <a:schemeClr val="bg1"/>
                </a:solidFill>
                <a:latin typeface="Calibri" pitchFamily="34" charset="0"/>
              </a:rPr>
              <a:t>C</a:t>
            </a:r>
            <a:r>
              <a:rPr lang="el-GR" sz="2400" dirty="0" smtClean="0">
                <a:solidFill>
                  <a:schemeClr val="bg1"/>
                </a:solidFill>
                <a:latin typeface="Calibri" pitchFamily="34" charset="0"/>
              </a:rPr>
              <a:t>1</a:t>
            </a:r>
            <a:r>
              <a:rPr lang="en-US" sz="2400" dirty="0" smtClean="0">
                <a:solidFill>
                  <a:schemeClr val="bg1"/>
                </a:solidFill>
                <a:latin typeface="Calibri" pitchFamily="34" charset="0"/>
              </a:rPr>
              <a:t>8</a:t>
            </a:r>
            <a:r>
              <a:rPr lang="el-GR" sz="2400" dirty="0" smtClean="0">
                <a:solidFill>
                  <a:schemeClr val="bg1"/>
                </a:solidFill>
                <a:latin typeface="Calibri" pitchFamily="34" charset="0"/>
              </a:rPr>
              <a:t>:2Δ9,12 </a:t>
            </a:r>
            <a:r>
              <a:rPr lang="el-GR" sz="2400" baseline="30000" dirty="0" smtClean="0">
                <a:solidFill>
                  <a:schemeClr val="bg1"/>
                </a:solidFill>
                <a:latin typeface="Calibri" pitchFamily="34" charset="0"/>
              </a:rPr>
              <a:t>(</a:t>
            </a:r>
            <a:r>
              <a:rPr lang="en-US" sz="2400" baseline="30000" dirty="0" err="1" smtClean="0">
                <a:solidFill>
                  <a:schemeClr val="bg1"/>
                </a:solidFill>
                <a:latin typeface="Calibri" pitchFamily="34" charset="0"/>
              </a:rPr>
              <a:t>cis</a:t>
            </a:r>
            <a:r>
              <a:rPr lang="en-US" sz="2400" baseline="30000" dirty="0" smtClean="0">
                <a:solidFill>
                  <a:schemeClr val="bg1"/>
                </a:solidFill>
                <a:latin typeface="Calibri" pitchFamily="34" charset="0"/>
              </a:rPr>
              <a:t>)</a:t>
            </a:r>
            <a:r>
              <a:rPr lang="el-GR" sz="2400" dirty="0" smtClean="0">
                <a:solidFill>
                  <a:schemeClr val="bg1"/>
                </a:solidFill>
                <a:latin typeface="Calibri" pitchFamily="34" charset="0"/>
              </a:rPr>
              <a:t>.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p>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11: α-</a:t>
            </a:r>
            <a:r>
              <a:rPr lang="el-GR" sz="2400" dirty="0" err="1" smtClean="0">
                <a:solidFill>
                  <a:schemeClr val="bg1"/>
                </a:solidFill>
                <a:latin typeface="Calibri" pitchFamily="34" charset="0"/>
              </a:rPr>
              <a:t>Λινολενικό</a:t>
            </a:r>
            <a:r>
              <a:rPr lang="el-GR" sz="2400" dirty="0" smtClean="0">
                <a:solidFill>
                  <a:schemeClr val="bg1"/>
                </a:solidFill>
                <a:latin typeface="Calibri" pitchFamily="34" charset="0"/>
              </a:rPr>
              <a:t> οξύ.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endParaRPr lang="en-US" sz="2400" dirty="0" smtClean="0">
              <a:solidFill>
                <a:schemeClr val="bg1"/>
              </a:solidFill>
              <a:latin typeface="Calibri" pitchFamily="34" charset="0"/>
            </a:endParaRPr>
          </a:p>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12: </a:t>
            </a:r>
            <a:r>
              <a:rPr lang="el-GR" sz="2400" dirty="0" err="1" smtClean="0">
                <a:solidFill>
                  <a:schemeClr val="bg1"/>
                </a:solidFill>
                <a:latin typeface="Calibri" pitchFamily="34" charset="0"/>
              </a:rPr>
              <a:t>Αραχιδονικό</a:t>
            </a:r>
            <a:r>
              <a:rPr lang="el-GR" sz="2400" dirty="0" smtClean="0">
                <a:solidFill>
                  <a:schemeClr val="bg1"/>
                </a:solidFill>
                <a:latin typeface="Calibri" pitchFamily="34" charset="0"/>
              </a:rPr>
              <a:t> οξύ.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endParaRPr lang="en-US" sz="2400" dirty="0" smtClean="0">
              <a:solidFill>
                <a:schemeClr val="bg1"/>
              </a:solidFill>
              <a:latin typeface="Calibri" pitchFamily="34" charset="0"/>
            </a:endParaRPr>
          </a:p>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13: </a:t>
            </a:r>
            <a:r>
              <a:rPr lang="el-GR" sz="2400" dirty="0" err="1" smtClean="0">
                <a:solidFill>
                  <a:schemeClr val="bg1"/>
                </a:solidFill>
                <a:latin typeface="Calibri" pitchFamily="34" charset="0"/>
              </a:rPr>
              <a:t>Εικοσι</a:t>
            </a:r>
            <a:r>
              <a:rPr lang="el-GR" sz="2400" dirty="0" smtClean="0">
                <a:solidFill>
                  <a:schemeClr val="bg1"/>
                </a:solidFill>
                <a:latin typeface="Calibri" pitchFamily="34" charset="0"/>
              </a:rPr>
              <a:t>-</a:t>
            </a:r>
            <a:r>
              <a:rPr lang="el-GR" sz="2400" dirty="0" err="1" smtClean="0">
                <a:solidFill>
                  <a:schemeClr val="bg1"/>
                </a:solidFill>
                <a:latin typeface="Calibri" pitchFamily="34" charset="0"/>
              </a:rPr>
              <a:t>πεντα</a:t>
            </a:r>
            <a:r>
              <a:rPr lang="el-GR" sz="2400" dirty="0" smtClean="0">
                <a:solidFill>
                  <a:schemeClr val="bg1"/>
                </a:solidFill>
                <a:latin typeface="Calibri" pitchFamily="34" charset="0"/>
              </a:rPr>
              <a:t>-</a:t>
            </a:r>
            <a:r>
              <a:rPr lang="el-GR" sz="2400" dirty="0" err="1" smtClean="0">
                <a:solidFill>
                  <a:schemeClr val="bg1"/>
                </a:solidFill>
                <a:latin typeface="Calibri" pitchFamily="34" charset="0"/>
              </a:rPr>
              <a:t>ενοϊκό</a:t>
            </a:r>
            <a:r>
              <a:rPr lang="el-GR" sz="2400" dirty="0" smtClean="0">
                <a:solidFill>
                  <a:schemeClr val="bg1"/>
                </a:solidFill>
                <a:latin typeface="Calibri" pitchFamily="34" charset="0"/>
              </a:rPr>
              <a:t> οξύ.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 </a:t>
            </a:r>
          </a:p>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14: </a:t>
            </a:r>
            <a:r>
              <a:rPr lang="el-GR" sz="2400" dirty="0" err="1" smtClean="0">
                <a:solidFill>
                  <a:schemeClr val="bg1"/>
                </a:solidFill>
                <a:latin typeface="Calibri" pitchFamily="34" charset="0"/>
              </a:rPr>
              <a:t>Εικοσιδυο</a:t>
            </a:r>
            <a:r>
              <a:rPr lang="el-GR" sz="2400" dirty="0" smtClean="0">
                <a:solidFill>
                  <a:schemeClr val="bg1"/>
                </a:solidFill>
                <a:latin typeface="Calibri" pitchFamily="34" charset="0"/>
              </a:rPr>
              <a:t>-</a:t>
            </a:r>
            <a:r>
              <a:rPr lang="el-GR" sz="2400" dirty="0" err="1" smtClean="0">
                <a:solidFill>
                  <a:schemeClr val="bg1"/>
                </a:solidFill>
                <a:latin typeface="Calibri" pitchFamily="34" charset="0"/>
              </a:rPr>
              <a:t>εξα</a:t>
            </a:r>
            <a:r>
              <a:rPr lang="el-GR" sz="2400" dirty="0" smtClean="0">
                <a:solidFill>
                  <a:schemeClr val="bg1"/>
                </a:solidFill>
                <a:latin typeface="Calibri" pitchFamily="34" charset="0"/>
              </a:rPr>
              <a:t>-</a:t>
            </a:r>
            <a:r>
              <a:rPr lang="el-GR" sz="2400" dirty="0" err="1" smtClean="0">
                <a:solidFill>
                  <a:schemeClr val="bg1"/>
                </a:solidFill>
                <a:latin typeface="Calibri" pitchFamily="34" charset="0"/>
              </a:rPr>
              <a:t>ενοϊκό</a:t>
            </a:r>
            <a:r>
              <a:rPr lang="el-GR" sz="2400" dirty="0" smtClean="0">
                <a:solidFill>
                  <a:schemeClr val="bg1"/>
                </a:solidFill>
                <a:latin typeface="Calibri" pitchFamily="34" charset="0"/>
              </a:rPr>
              <a:t> οξύ. Επεξεργασία </a:t>
            </a:r>
            <a:r>
              <a:rPr lang="en-US" sz="2400" dirty="0" smtClean="0">
                <a:solidFill>
                  <a:schemeClr val="bg1"/>
                </a:solidFill>
                <a:latin typeface="Calibri" pitchFamily="34" charset="0"/>
              </a:rPr>
              <a:t>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p:txBody>
      </p:sp>
    </p:spTree>
    <p:extLst>
      <p:ext uri="{BB962C8B-B14F-4D97-AF65-F5344CB8AC3E}">
        <p14:creationId xmlns:p14="http://schemas.microsoft.com/office/powerpoint/2010/main" val="38397279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5400"/>
            <a:ext cx="8229600" cy="1143000"/>
          </a:xfrm>
        </p:spPr>
        <p:txBody>
          <a:bodyPr>
            <a:normAutofit fontScale="90000"/>
          </a:bodyPr>
          <a:lstStyle/>
          <a:p>
            <a:pPr eaLnBrk="1" hangingPunct="1">
              <a:defRPr/>
            </a:pPr>
            <a:r>
              <a:rPr lang="el-GR" b="1" dirty="0" smtClean="0">
                <a:solidFill>
                  <a:schemeClr val="bg1"/>
                </a:solidFill>
                <a:latin typeface="Calibri" pitchFamily="34" charset="0"/>
              </a:rPr>
              <a:t>Σημείωμα Χρήσης Έργων Τρίτων</a:t>
            </a:r>
            <a:r>
              <a:rPr lang="en-US" b="1" dirty="0" smtClean="0">
                <a:solidFill>
                  <a:schemeClr val="bg1"/>
                </a:solidFill>
                <a:latin typeface="Calibri" pitchFamily="34" charset="0"/>
              </a:rPr>
              <a:t> (5/5)</a:t>
            </a:r>
            <a:endParaRPr lang="el-GR" b="1" dirty="0">
              <a:solidFill>
                <a:schemeClr val="bg1"/>
              </a:solidFill>
              <a:latin typeface="Calibri" pitchFamily="34" charset="0"/>
            </a:endParaRPr>
          </a:p>
        </p:txBody>
      </p:sp>
      <p:sp>
        <p:nvSpPr>
          <p:cNvPr id="3" name="Content Placeholder 2"/>
          <p:cNvSpPr>
            <a:spLocks noGrp="1"/>
          </p:cNvSpPr>
          <p:nvPr>
            <p:ph idx="1"/>
          </p:nvPr>
        </p:nvSpPr>
        <p:spPr>
          <a:xfrm>
            <a:off x="1028700" y="1439863"/>
            <a:ext cx="8229600" cy="4760912"/>
          </a:xfrm>
        </p:spPr>
        <p:txBody>
          <a:bodyPr>
            <a:noAutofit/>
          </a:bodyPr>
          <a:lstStyle/>
          <a:p>
            <a:pPr eaLnBrk="0" hangingPunct="0">
              <a:lnSpc>
                <a:spcPct val="118000"/>
              </a:lnSpc>
              <a:spcBef>
                <a:spcPts val="600"/>
              </a:spcBef>
              <a:tabLst>
                <a:tab pos="723900" algn="l"/>
                <a:tab pos="1447800" algn="l"/>
                <a:tab pos="2171700" algn="l"/>
              </a:tabLst>
            </a:pPr>
            <a:r>
              <a:rPr lang="el-GR" sz="2400" dirty="0" smtClean="0">
                <a:solidFill>
                  <a:schemeClr val="bg1"/>
                </a:solidFill>
                <a:latin typeface="Calibri" pitchFamily="34" charset="0"/>
              </a:rPr>
              <a:t>Σχήμα 15: </a:t>
            </a:r>
            <a:r>
              <a:rPr lang="el-GR" sz="2400" dirty="0" err="1" smtClean="0">
                <a:solidFill>
                  <a:schemeClr val="bg1"/>
                </a:solidFill>
                <a:latin typeface="Calibri" pitchFamily="34" charset="0"/>
              </a:rPr>
              <a:t>Ακετυλοσαλικυλικό</a:t>
            </a:r>
            <a:r>
              <a:rPr lang="el-GR" sz="2400" dirty="0" smtClean="0">
                <a:solidFill>
                  <a:schemeClr val="bg1"/>
                </a:solidFill>
                <a:latin typeface="Calibri" pitchFamily="34" charset="0"/>
              </a:rPr>
              <a:t> οξύ. Επεξεργασία </a:t>
            </a:r>
            <a:r>
              <a:rPr lang="el-GR" sz="2400" dirty="0" err="1" smtClean="0">
                <a:solidFill>
                  <a:schemeClr val="bg1"/>
                </a:solidFill>
                <a:latin typeface="Calibri" pitchFamily="34" charset="0"/>
              </a:rPr>
              <a:t>Γρ</a:t>
            </a:r>
            <a:r>
              <a:rPr lang="el-GR" sz="2400" dirty="0" smtClean="0">
                <a:solidFill>
                  <a:schemeClr val="bg1"/>
                </a:solidFill>
                <a:latin typeface="Calibri" pitchFamily="34" charset="0"/>
              </a:rPr>
              <a:t>. </a:t>
            </a:r>
            <a:r>
              <a:rPr lang="el-GR" sz="2400" dirty="0" err="1" smtClean="0">
                <a:solidFill>
                  <a:schemeClr val="bg1"/>
                </a:solidFill>
                <a:latin typeface="Calibri" pitchFamily="34" charset="0"/>
              </a:rPr>
              <a:t>Διαμαντίδης</a:t>
            </a:r>
            <a:r>
              <a:rPr lang="el-GR" sz="2400" dirty="0" smtClean="0">
                <a:solidFill>
                  <a:schemeClr val="bg1"/>
                </a:solidFill>
                <a:latin typeface="Calibri" pitchFamily="34" charset="0"/>
              </a:rPr>
              <a:t> (</a:t>
            </a:r>
            <a:r>
              <a:rPr lang="en-US" sz="2400" dirty="0" err="1" smtClean="0">
                <a:solidFill>
                  <a:schemeClr val="bg1"/>
                </a:solidFill>
                <a:latin typeface="Calibri" pitchFamily="34" charset="0"/>
              </a:rPr>
              <a:t>Biovia</a:t>
            </a:r>
            <a:r>
              <a:rPr lang="en-US" sz="2400" dirty="0" smtClean="0">
                <a:solidFill>
                  <a:schemeClr val="bg1"/>
                </a:solidFill>
                <a:latin typeface="Calibri" pitchFamily="34" charset="0"/>
              </a:rPr>
              <a:t> draw)</a:t>
            </a:r>
            <a:r>
              <a:rPr lang="el-GR" sz="2400" dirty="0" smtClean="0">
                <a:solidFill>
                  <a:schemeClr val="bg1"/>
                </a:solidFill>
                <a:latin typeface="Calibri" pitchFamily="34" charset="0"/>
              </a:rPr>
              <a:t>.</a:t>
            </a:r>
          </a:p>
        </p:txBody>
      </p:sp>
    </p:spTree>
    <p:extLst>
      <p:ext uri="{BB962C8B-B14F-4D97-AF65-F5344CB8AC3E}">
        <p14:creationId xmlns:p14="http://schemas.microsoft.com/office/powerpoint/2010/main" val="38397279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xfrm>
            <a:off x="10287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b="1" dirty="0" smtClean="0">
                <a:solidFill>
                  <a:schemeClr val="bg1"/>
                </a:solidFill>
                <a:latin typeface="Calibri" pitchFamily="34" charset="0"/>
              </a:rPr>
              <a:t>Σημείωμα Αναφοράς</a:t>
            </a:r>
          </a:p>
        </p:txBody>
      </p:sp>
      <p:sp>
        <p:nvSpPr>
          <p:cNvPr id="107523" name="Content Placeholder 2"/>
          <p:cNvSpPr>
            <a:spLocks noGrp="1"/>
          </p:cNvSpPr>
          <p:nvPr>
            <p:ph idx="1"/>
          </p:nvPr>
        </p:nvSpPr>
        <p:spPr>
          <a:xfrm>
            <a:off x="1028700" y="1439863"/>
            <a:ext cx="8229600" cy="4760912"/>
          </a:xfrm>
        </p:spPr>
        <p:txBody>
          <a:bodyPr/>
          <a:lstStyle/>
          <a:p>
            <a:r>
              <a:rPr lang="el-GR" altLang="el-GR" sz="2000" dirty="0" err="1">
                <a:solidFill>
                  <a:schemeClr val="bg1"/>
                </a:solidFill>
                <a:latin typeface="Calibri" pitchFamily="34" charset="0"/>
              </a:rPr>
              <a:t>Copyright</a:t>
            </a:r>
            <a:r>
              <a:rPr lang="el-GR" altLang="el-GR" sz="2000" dirty="0">
                <a:solidFill>
                  <a:schemeClr val="bg1"/>
                </a:solidFill>
                <a:latin typeface="Calibri" pitchFamily="34" charset="0"/>
              </a:rPr>
              <a:t> Αριστοτέλειο Πανεπιστήμιο Θεσσαλονίκης</a:t>
            </a:r>
            <a:r>
              <a:rPr lang="en-US" altLang="el-GR" sz="2000" dirty="0">
                <a:solidFill>
                  <a:schemeClr val="bg1"/>
                </a:solidFill>
                <a:latin typeface="Calibri" pitchFamily="34" charset="0"/>
              </a:rPr>
              <a:t>, </a:t>
            </a:r>
            <a:r>
              <a:rPr lang="el-GR" altLang="el-GR" sz="2000" dirty="0">
                <a:solidFill>
                  <a:schemeClr val="bg1"/>
                </a:solidFill>
                <a:latin typeface="Calibri" pitchFamily="34" charset="0"/>
              </a:rPr>
              <a:t>Γρηγόριος Διαμαντίδης. «Βιοχημεία. </a:t>
            </a:r>
            <a:r>
              <a:rPr lang="el-GR" altLang="el-GR" sz="2000" dirty="0" smtClean="0">
                <a:solidFill>
                  <a:schemeClr val="bg1"/>
                </a:solidFill>
                <a:latin typeface="Calibri" pitchFamily="34" charset="0"/>
              </a:rPr>
              <a:t>Λιπίδια: </a:t>
            </a:r>
            <a:r>
              <a:rPr lang="el-GR" altLang="el-GR" sz="2000" dirty="0" err="1" smtClean="0">
                <a:solidFill>
                  <a:schemeClr val="bg1"/>
                </a:solidFill>
                <a:latin typeface="Calibri" pitchFamily="34" charset="0"/>
              </a:rPr>
              <a:t>Ισοπρενοειδή</a:t>
            </a:r>
            <a:r>
              <a:rPr lang="el-GR" altLang="el-GR" sz="2000" dirty="0" smtClean="0">
                <a:solidFill>
                  <a:schemeClr val="bg1"/>
                </a:solidFill>
                <a:latin typeface="Calibri" pitchFamily="34" charset="0"/>
              </a:rPr>
              <a:t> και λιπαρά οξέα</a:t>
            </a:r>
            <a:r>
              <a:rPr lang="en-US" altLang="el-GR" sz="2000" dirty="0" smtClean="0">
                <a:solidFill>
                  <a:schemeClr val="bg1"/>
                </a:solidFill>
                <a:latin typeface="Calibri" pitchFamily="34" charset="0"/>
              </a:rPr>
              <a:t>.</a:t>
            </a:r>
            <a:r>
              <a:rPr lang="el-GR" altLang="el-GR" sz="2000" dirty="0" smtClean="0">
                <a:solidFill>
                  <a:schemeClr val="bg1"/>
                </a:solidFill>
                <a:latin typeface="Calibri" pitchFamily="34" charset="0"/>
              </a:rPr>
              <a:t>». </a:t>
            </a:r>
            <a:r>
              <a:rPr lang="el-GR" altLang="el-GR" sz="2000" dirty="0">
                <a:solidFill>
                  <a:schemeClr val="bg1"/>
                </a:solidFill>
                <a:latin typeface="Calibri" pitchFamily="34" charset="0"/>
              </a:rPr>
              <a:t>Έκδοση: 1.0. Θεσσαλονίκη 2014. Διαθέσιμο από τη δικτυακή διεύθυνση:</a:t>
            </a:r>
            <a:r>
              <a:rPr lang="en-US" altLang="el-GR" sz="2000" dirty="0">
                <a:solidFill>
                  <a:schemeClr val="bg1"/>
                </a:solidFill>
                <a:latin typeface="Calibri" pitchFamily="34" charset="0"/>
              </a:rPr>
              <a:t> </a:t>
            </a:r>
            <a:r>
              <a:rPr lang="en-US" altLang="el-GR" sz="2000" dirty="0">
                <a:solidFill>
                  <a:schemeClr val="bg1"/>
                </a:solidFill>
                <a:latin typeface="Calibri" pitchFamily="34" charset="0"/>
                <a:hlinkClick r:id="rId3"/>
              </a:rPr>
              <a:t>https://opencourses.auth.gr/courses/OCRS508</a:t>
            </a:r>
            <a:r>
              <a:rPr lang="en-US" altLang="el-GR" sz="2000" dirty="0" smtClean="0">
                <a:solidFill>
                  <a:schemeClr val="bg1"/>
                </a:solidFill>
                <a:latin typeface="Calibri" pitchFamily="34" charset="0"/>
                <a:hlinkClick r:id="rId3"/>
              </a:rPr>
              <a:t>/</a:t>
            </a:r>
            <a:r>
              <a:rPr lang="el-GR" altLang="el-GR" sz="2000" dirty="0" smtClean="0">
                <a:solidFill>
                  <a:schemeClr val="bg1"/>
                </a:solidFill>
                <a:latin typeface="Calibri" pitchFamily="34" charset="0"/>
              </a:rPr>
              <a:t>.</a:t>
            </a:r>
            <a:endParaRPr lang="el-GR" altLang="el-GR" sz="2000" dirty="0">
              <a:solidFill>
                <a:schemeClr val="bg1"/>
              </a:solidFill>
              <a:latin typeface="Calibri" pitchFamily="34" charset="0"/>
            </a:endParaRPr>
          </a:p>
          <a:p>
            <a:pPr marL="0" indent="0">
              <a:buNone/>
            </a:pPr>
            <a:endParaRPr lang="el-GR" altLang="el-GR" sz="2000" dirty="0">
              <a:solidFill>
                <a:schemeClr val="bg1"/>
              </a:solidFill>
              <a:latin typeface="Calibri" pitchFamily="34" charset="0"/>
            </a:endParaRPr>
          </a:p>
        </p:txBody>
      </p:sp>
    </p:spTree>
    <p:extLst>
      <p:ext uri="{BB962C8B-B14F-4D97-AF65-F5344CB8AC3E}">
        <p14:creationId xmlns:p14="http://schemas.microsoft.com/office/powerpoint/2010/main" val="33958398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mirrors.creativecommons.org/presskit/buttons/88x31/png/by-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588" y="3284539"/>
            <a:ext cx="16891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028700" y="1439863"/>
            <a:ext cx="8229600" cy="4760912"/>
          </a:xfrm>
        </p:spPr>
        <p:txBody>
          <a:bodyPr>
            <a:normAutofit lnSpcReduction="10000"/>
          </a:bodyPr>
          <a:lstStyle/>
          <a:p>
            <a:pPr marL="0" indent="0">
              <a:buNone/>
              <a:defRPr/>
            </a:pPr>
            <a:r>
              <a:rPr lang="el-GR" sz="2000" dirty="0">
                <a:solidFill>
                  <a:schemeClr val="bg1"/>
                </a:solidFill>
                <a:latin typeface="Calibri" pitchFamily="34" charset="0"/>
              </a:rPr>
              <a:t>Το παρόν υλικό διατίθεται με τους όρους της άδειας χρήσης Creative </a:t>
            </a:r>
            <a:r>
              <a:rPr lang="el-GR" sz="2000" dirty="0" err="1">
                <a:solidFill>
                  <a:schemeClr val="bg1"/>
                </a:solidFill>
                <a:latin typeface="Calibri" pitchFamily="34" charset="0"/>
              </a:rPr>
              <a:t>Commons</a:t>
            </a:r>
            <a:r>
              <a:rPr lang="el-GR" sz="2000" dirty="0">
                <a:solidFill>
                  <a:schemeClr val="bg1"/>
                </a:solidFill>
                <a:latin typeface="Calibri" pitchFamily="34" charset="0"/>
              </a:rPr>
              <a:t> Αναφορά - Παρόμοια Διανομή [1] ή μεταγενέστερη, Διεθνής Έκδοση. Εξαιρούνται τα αυτοτελή έργα τρίτων π.χ. φωτογραφίες, διαγράμματα </a:t>
            </a:r>
            <a:r>
              <a:rPr lang="el-GR" sz="2000" dirty="0" err="1">
                <a:solidFill>
                  <a:schemeClr val="bg1"/>
                </a:solidFill>
                <a:latin typeface="Calibri" pitchFamily="34" charset="0"/>
              </a:rPr>
              <a:t>κ.λ.π</a:t>
            </a:r>
            <a:r>
              <a:rPr lang="el-GR" sz="2000" dirty="0">
                <a:solidFill>
                  <a:schemeClr val="bg1"/>
                </a:solidFill>
                <a:latin typeface="Calibri" pitchFamily="34" charset="0"/>
              </a:rPr>
              <a:t>., τα οποία εμπεριέχονται σε αυτό και τα οποία αναφέρονται μαζί με τους όρους χρήσης τους στο «Σημείωμα Χρήσης Έργων Τρίτων».  </a:t>
            </a:r>
          </a:p>
          <a:p>
            <a:pPr marL="0" indent="0">
              <a:buNone/>
              <a:defRPr/>
            </a:pPr>
            <a:endParaRPr lang="el-GR" sz="2000" dirty="0">
              <a:solidFill>
                <a:schemeClr val="bg1"/>
              </a:solidFill>
              <a:latin typeface="Calibri" pitchFamily="34" charset="0"/>
            </a:endParaRPr>
          </a:p>
          <a:p>
            <a:pPr marL="0" indent="0">
              <a:spcBef>
                <a:spcPts val="1800"/>
              </a:spcBef>
              <a:buNone/>
              <a:defRPr/>
            </a:pPr>
            <a:endParaRPr lang="el-GR" sz="1700" dirty="0">
              <a:solidFill>
                <a:schemeClr val="bg1"/>
              </a:solidFill>
              <a:latin typeface="Calibri" pitchFamily="34" charset="0"/>
            </a:endParaRPr>
          </a:p>
          <a:p>
            <a:pPr marL="0" indent="0">
              <a:spcBef>
                <a:spcPts val="1800"/>
              </a:spcBef>
              <a:buNone/>
              <a:defRPr/>
            </a:pPr>
            <a:r>
              <a:rPr lang="el-GR" sz="2000" dirty="0">
                <a:solidFill>
                  <a:schemeClr val="bg1"/>
                </a:solidFill>
                <a:latin typeface="Calibri" pitchFamily="34" charset="0"/>
              </a:rPr>
              <a:t>Ο δικαιούχος μπορεί να παρέχει στον </a:t>
            </a:r>
            <a:r>
              <a:rPr lang="el-GR" sz="2000" dirty="0" err="1">
                <a:solidFill>
                  <a:schemeClr val="bg1"/>
                </a:solidFill>
                <a:latin typeface="Calibri" pitchFamily="34" charset="0"/>
              </a:rPr>
              <a:t>αδειοδόχο</a:t>
            </a:r>
            <a:r>
              <a:rPr lang="el-GR" sz="2000" dirty="0">
                <a:solidFill>
                  <a:schemeClr val="bg1"/>
                </a:solidFill>
                <a:latin typeface="Calibri" pitchFamily="34" charset="0"/>
              </a:rPr>
              <a:t> ξεχωριστή άδεια να χρησιμοποιεί το έργο για εμπορική χρήση, εφόσον αυτό του ζητηθεί.     </a:t>
            </a:r>
            <a:r>
              <a:rPr lang="el-GR" sz="2800" dirty="0">
                <a:solidFill>
                  <a:schemeClr val="bg1"/>
                </a:solidFill>
                <a:latin typeface="Calibri" pitchFamily="34" charset="0"/>
              </a:rPr>
              <a:t>          </a:t>
            </a:r>
          </a:p>
          <a:p>
            <a:pPr marL="0" indent="0">
              <a:buNone/>
              <a:defRPr/>
            </a:pPr>
            <a:endParaRPr lang="el-GR" sz="1400" dirty="0">
              <a:solidFill>
                <a:schemeClr val="bg1"/>
              </a:solidFill>
              <a:latin typeface="Calibri" pitchFamily="34" charset="0"/>
            </a:endParaRPr>
          </a:p>
          <a:p>
            <a:pPr marL="0" indent="0">
              <a:buNone/>
              <a:defRPr/>
            </a:pPr>
            <a:endParaRPr lang="el-GR" sz="1400" dirty="0">
              <a:solidFill>
                <a:schemeClr val="bg1"/>
              </a:solidFill>
              <a:latin typeface="Calibri" pitchFamily="34" charset="0"/>
            </a:endParaRPr>
          </a:p>
          <a:p>
            <a:pPr marL="0" indent="0">
              <a:buNone/>
              <a:defRPr/>
            </a:pPr>
            <a:r>
              <a:rPr lang="el-GR" sz="1400" dirty="0">
                <a:solidFill>
                  <a:schemeClr val="bg1"/>
                </a:solidFill>
                <a:latin typeface="Calibri" pitchFamily="34" charset="0"/>
              </a:rPr>
              <a:t>[1] </a:t>
            </a:r>
            <a:r>
              <a:rPr lang="el-GR" sz="1400" dirty="0">
                <a:solidFill>
                  <a:schemeClr val="bg1"/>
                </a:solidFill>
                <a:latin typeface="Calibri" pitchFamily="34" charset="0"/>
                <a:hlinkClick r:id="rId4"/>
              </a:rPr>
              <a:t>http://creativecommons.org/licenses/by-</a:t>
            </a:r>
            <a:r>
              <a:rPr lang="en-US" sz="1400" dirty="0" err="1">
                <a:solidFill>
                  <a:schemeClr val="bg1"/>
                </a:solidFill>
                <a:latin typeface="Calibri" pitchFamily="34" charset="0"/>
                <a:hlinkClick r:id="rId4"/>
              </a:rPr>
              <a:t>sa</a:t>
            </a:r>
            <a:r>
              <a:rPr lang="el-GR" sz="1400" dirty="0">
                <a:solidFill>
                  <a:schemeClr val="bg1"/>
                </a:solidFill>
                <a:latin typeface="Calibri" pitchFamily="34" charset="0"/>
                <a:hlinkClick r:id="rId4"/>
              </a:rPr>
              <a:t>/4.0/</a:t>
            </a:r>
            <a:r>
              <a:rPr lang="el-GR" sz="1400" dirty="0">
                <a:solidFill>
                  <a:schemeClr val="bg1"/>
                </a:solidFill>
                <a:latin typeface="Calibri" pitchFamily="34" charset="0"/>
                <a:hlinkClick r:id="rId5"/>
              </a:rPr>
              <a:t> </a:t>
            </a:r>
            <a:endParaRPr lang="el-GR" sz="1400" dirty="0">
              <a:solidFill>
                <a:schemeClr val="bg1"/>
              </a:solidFill>
              <a:latin typeface="Calibri" pitchFamily="34" charset="0"/>
            </a:endParaRPr>
          </a:p>
        </p:txBody>
      </p:sp>
      <p:sp>
        <p:nvSpPr>
          <p:cNvPr id="109572" name="Title 1"/>
          <p:cNvSpPr>
            <a:spLocks noGrp="1"/>
          </p:cNvSpPr>
          <p:nvPr>
            <p:ph type="title"/>
          </p:nvPr>
        </p:nvSpPr>
        <p:spPr bwMode="auto">
          <a:xfrm>
            <a:off x="10287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b="1" dirty="0" smtClean="0">
                <a:solidFill>
                  <a:schemeClr val="bg1"/>
                </a:solidFill>
                <a:latin typeface="Calibri" pitchFamily="34" charset="0"/>
              </a:rPr>
              <a:t>Σημείωμα </a:t>
            </a:r>
            <a:r>
              <a:rPr lang="el-GR" altLang="el-GR" b="1" dirty="0" err="1" smtClean="0">
                <a:solidFill>
                  <a:schemeClr val="bg1"/>
                </a:solidFill>
                <a:latin typeface="Calibri" pitchFamily="34" charset="0"/>
              </a:rPr>
              <a:t>Αδειοδότησης</a:t>
            </a:r>
            <a:endParaRPr lang="el-GR" altLang="el-GR" b="1" dirty="0" smtClean="0">
              <a:solidFill>
                <a:schemeClr val="bg1"/>
              </a:solidFill>
              <a:latin typeface="Calibri" pitchFamily="34" charset="0"/>
            </a:endParaRPr>
          </a:p>
        </p:txBody>
      </p:sp>
    </p:spTree>
    <p:extLst>
      <p:ext uri="{BB962C8B-B14F-4D97-AF65-F5344CB8AC3E}">
        <p14:creationId xmlns:p14="http://schemas.microsoft.com/office/powerpoint/2010/main" val="37826341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Τίτλος"/>
          <p:cNvSpPr>
            <a:spLocks noGrp="1"/>
          </p:cNvSpPr>
          <p:nvPr>
            <p:ph type="ctrTitle"/>
          </p:nvPr>
        </p:nvSpPr>
        <p:spPr bwMode="auto">
          <a:xfrm>
            <a:off x="1257300" y="1844675"/>
            <a:ext cx="7772400" cy="1512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l-GR" altLang="el-GR" b="1" dirty="0" smtClean="0">
                <a:solidFill>
                  <a:schemeClr val="bg1"/>
                </a:solidFill>
                <a:latin typeface="Calibri" pitchFamily="34" charset="0"/>
              </a:rPr>
              <a:t>Τέλος ενότητας</a:t>
            </a:r>
          </a:p>
        </p:txBody>
      </p:sp>
      <p:sp>
        <p:nvSpPr>
          <p:cNvPr id="113667" name="Υπότιτλος"/>
          <p:cNvSpPr>
            <a:spLocks noGrp="1"/>
          </p:cNvSpPr>
          <p:nvPr>
            <p:ph type="subTitle" idx="1"/>
          </p:nvPr>
        </p:nvSpPr>
        <p:spPr>
          <a:xfrm>
            <a:off x="1255714" y="3500439"/>
            <a:ext cx="7775575" cy="1800225"/>
          </a:xfrm>
        </p:spPr>
        <p:txBody>
          <a:bodyPr/>
          <a:lstStyle/>
          <a:p>
            <a:pPr algn="r" eaLnBrk="1" hangingPunct="1"/>
            <a:r>
              <a:rPr lang="el-GR" altLang="el-GR" dirty="0" smtClean="0">
                <a:solidFill>
                  <a:schemeClr val="bg1"/>
                </a:solidFill>
                <a:latin typeface="Calibri" pitchFamily="34" charset="0"/>
              </a:rPr>
              <a:t>Επεξεργασία: Χρυσάνθη Χαρατσάρη</a:t>
            </a:r>
            <a:br>
              <a:rPr lang="el-GR" altLang="el-GR" dirty="0" smtClean="0">
                <a:solidFill>
                  <a:schemeClr val="bg1"/>
                </a:solidFill>
                <a:latin typeface="Calibri" pitchFamily="34" charset="0"/>
              </a:rPr>
            </a:br>
            <a:r>
              <a:rPr lang="el-GR" altLang="el-GR" dirty="0" smtClean="0">
                <a:solidFill>
                  <a:schemeClr val="bg1"/>
                </a:solidFill>
                <a:latin typeface="Calibri" pitchFamily="34" charset="0"/>
              </a:rPr>
              <a:t>Θεσσαλονίκη, Εαρινό εξάμηνο 2014-2015</a:t>
            </a:r>
          </a:p>
        </p:txBody>
      </p:sp>
    </p:spTree>
    <p:extLst>
      <p:ext uri="{BB962C8B-B14F-4D97-AF65-F5344CB8AC3E}">
        <p14:creationId xmlns:p14="http://schemas.microsoft.com/office/powerpoint/2010/main" val="2947926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3"/>
          <p:cNvSpPr>
            <a:spLocks noGrp="1"/>
          </p:cNvSpPr>
          <p:nvPr>
            <p:ph type="title"/>
          </p:nvPr>
        </p:nvSpPr>
        <p:spPr bwMode="auto">
          <a:xfrm>
            <a:off x="1293813" y="3849689"/>
            <a:ext cx="777240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l-GR" altLang="el-GR" sz="4400">
                <a:solidFill>
                  <a:schemeClr val="bg1"/>
                </a:solidFill>
                <a:latin typeface="Calibri" pitchFamily="34" charset="0"/>
              </a:rPr>
              <a:t>Σημειώματα</a:t>
            </a:r>
          </a:p>
        </p:txBody>
      </p:sp>
      <p:sp>
        <p:nvSpPr>
          <p:cNvPr id="114691" name="Text Placeholder 4"/>
          <p:cNvSpPr>
            <a:spLocks noGrp="1"/>
          </p:cNvSpPr>
          <p:nvPr>
            <p:ph type="body" idx="1"/>
          </p:nvPr>
        </p:nvSpPr>
        <p:spPr>
          <a:xfrm>
            <a:off x="1293813" y="2349500"/>
            <a:ext cx="7772400" cy="1500188"/>
          </a:xfrm>
        </p:spPr>
        <p:txBody>
          <a:bodyPr/>
          <a:lstStyle/>
          <a:p>
            <a:pPr eaLnBrk="1" hangingPunct="1"/>
            <a:endParaRPr lang="el-GR" altLang="el-GR" smtClean="0">
              <a:solidFill>
                <a:schemeClr val="bg1"/>
              </a:solidFill>
              <a:latin typeface="Calibri" pitchFamily="34" charset="0"/>
            </a:endParaRPr>
          </a:p>
        </p:txBody>
      </p:sp>
    </p:spTree>
    <p:extLst>
      <p:ext uri="{BB962C8B-B14F-4D97-AF65-F5344CB8AC3E}">
        <p14:creationId xmlns:p14="http://schemas.microsoft.com/office/powerpoint/2010/main" val="36810917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bwMode="auto">
          <a:xfrm>
            <a:off x="1028700" y="25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l-GR" altLang="el-GR" b="1" dirty="0" smtClean="0">
                <a:solidFill>
                  <a:schemeClr val="bg1"/>
                </a:solidFill>
                <a:latin typeface="Calibri" pitchFamily="34" charset="0"/>
              </a:rPr>
              <a:t>Διατήρηση Σημειωμάτων</a:t>
            </a:r>
          </a:p>
        </p:txBody>
      </p:sp>
      <p:sp>
        <p:nvSpPr>
          <p:cNvPr id="3" name="Content Placeholder 2"/>
          <p:cNvSpPr>
            <a:spLocks noGrp="1"/>
          </p:cNvSpPr>
          <p:nvPr>
            <p:ph idx="1"/>
          </p:nvPr>
        </p:nvSpPr>
        <p:spPr>
          <a:xfrm>
            <a:off x="1028700" y="1439863"/>
            <a:ext cx="8229600" cy="4760912"/>
          </a:xfrm>
        </p:spPr>
        <p:txBody>
          <a:bodyPr/>
          <a:lstStyle/>
          <a:p>
            <a:pPr marL="0" indent="0">
              <a:buNone/>
              <a:defRPr/>
            </a:pPr>
            <a:r>
              <a:rPr lang="el-GR" sz="2400" dirty="0">
                <a:solidFill>
                  <a:schemeClr val="bg1"/>
                </a:solidFill>
                <a:latin typeface="Calibri" pitchFamily="34" charset="0"/>
              </a:rPr>
              <a:t>Οποιαδήποτε 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solidFill>
                  <a:schemeClr val="bg1"/>
                </a:solidFill>
                <a:latin typeface="Calibri" pitchFamily="34" charset="0"/>
              </a:rPr>
              <a:t>τ</a:t>
            </a:r>
            <a:r>
              <a:rPr lang="en-US" sz="2000" dirty="0">
                <a:solidFill>
                  <a:schemeClr val="bg1"/>
                </a:solidFill>
                <a:latin typeface="Calibri" pitchFamily="34" charset="0"/>
              </a:rPr>
              <a:t>ο </a:t>
            </a:r>
            <a:r>
              <a:rPr lang="en-US" sz="2000" dirty="0" err="1">
                <a:solidFill>
                  <a:schemeClr val="bg1"/>
                </a:solidFill>
                <a:latin typeface="Calibri" pitchFamily="34" charset="0"/>
              </a:rPr>
              <a:t>Σημείωμ</a:t>
            </a:r>
            <a:r>
              <a:rPr lang="en-US" sz="2000" dirty="0">
                <a:solidFill>
                  <a:schemeClr val="bg1"/>
                </a:solidFill>
                <a:latin typeface="Calibri" pitchFamily="34" charset="0"/>
              </a:rPr>
              <a:t>α Αναφοράς</a:t>
            </a:r>
            <a:endParaRPr lang="el-GR" sz="2000" dirty="0">
              <a:solidFill>
                <a:schemeClr val="bg1"/>
              </a:solidFill>
              <a:latin typeface="Calibri" pitchFamily="34" charset="0"/>
            </a:endParaRPr>
          </a:p>
          <a:p>
            <a:pPr lvl="1" eaLnBrk="1" hangingPunct="1">
              <a:buFont typeface="Wingdings" panose="05000000000000000000" pitchFamily="2" charset="2"/>
              <a:buChar char="§"/>
              <a:defRPr/>
            </a:pPr>
            <a:r>
              <a:rPr lang="el-GR" sz="2000" dirty="0" err="1">
                <a:solidFill>
                  <a:schemeClr val="bg1"/>
                </a:solidFill>
                <a:latin typeface="Calibri" pitchFamily="34" charset="0"/>
              </a:rPr>
              <a:t>τ</a:t>
            </a:r>
            <a:r>
              <a:rPr lang="en-US" sz="2000" dirty="0">
                <a:solidFill>
                  <a:schemeClr val="bg1"/>
                </a:solidFill>
                <a:latin typeface="Calibri" pitchFamily="34" charset="0"/>
              </a:rPr>
              <a:t>ο </a:t>
            </a:r>
            <a:r>
              <a:rPr lang="en-US" sz="2000" dirty="0" err="1">
                <a:solidFill>
                  <a:schemeClr val="bg1"/>
                </a:solidFill>
                <a:latin typeface="Calibri" pitchFamily="34" charset="0"/>
              </a:rPr>
              <a:t>Σημείωμ</a:t>
            </a:r>
            <a:r>
              <a:rPr lang="en-US" sz="2000" dirty="0">
                <a:solidFill>
                  <a:schemeClr val="bg1"/>
                </a:solidFill>
                <a:latin typeface="Calibri" pitchFamily="34" charset="0"/>
              </a:rPr>
              <a:t>α Αδειοδότησης</a:t>
            </a:r>
            <a:endParaRPr lang="el-GR" sz="2000" dirty="0">
              <a:solidFill>
                <a:schemeClr val="bg1"/>
              </a:solidFill>
              <a:latin typeface="Calibri" pitchFamily="34" charset="0"/>
            </a:endParaRPr>
          </a:p>
          <a:p>
            <a:pPr lvl="1" eaLnBrk="1" hangingPunct="1">
              <a:buFont typeface="Wingdings" panose="05000000000000000000" pitchFamily="2" charset="2"/>
              <a:buChar char="§"/>
              <a:defRPr/>
            </a:pPr>
            <a:r>
              <a:rPr lang="el-GR" sz="2000" dirty="0" err="1">
                <a:solidFill>
                  <a:schemeClr val="bg1"/>
                </a:solidFill>
                <a:latin typeface="Calibri" pitchFamily="34" charset="0"/>
              </a:rPr>
              <a:t>τ</a:t>
            </a:r>
            <a:r>
              <a:rPr lang="en-US" sz="2000" dirty="0">
                <a:solidFill>
                  <a:schemeClr val="bg1"/>
                </a:solidFill>
                <a:latin typeface="Calibri" pitchFamily="34" charset="0"/>
              </a:rPr>
              <a:t>η </a:t>
            </a:r>
            <a:r>
              <a:rPr lang="en-US" sz="2000" dirty="0" err="1">
                <a:solidFill>
                  <a:schemeClr val="bg1"/>
                </a:solidFill>
                <a:latin typeface="Calibri" pitchFamily="34" charset="0"/>
              </a:rPr>
              <a:t>δήλωση</a:t>
            </a:r>
            <a:r>
              <a:rPr lang="en-US" sz="2000" dirty="0">
                <a:solidFill>
                  <a:schemeClr val="bg1"/>
                </a:solidFill>
                <a:latin typeface="Calibri" pitchFamily="34" charset="0"/>
              </a:rPr>
              <a:t> </a:t>
            </a:r>
            <a:r>
              <a:rPr lang="el-GR" sz="2000" dirty="0" err="1">
                <a:solidFill>
                  <a:schemeClr val="bg1"/>
                </a:solidFill>
                <a:latin typeface="Calibri" pitchFamily="34" charset="0"/>
              </a:rPr>
              <a:t>Δ</a:t>
            </a:r>
            <a:r>
              <a:rPr lang="en-US" sz="2000" dirty="0">
                <a:solidFill>
                  <a:schemeClr val="bg1"/>
                </a:solidFill>
                <a:latin typeface="Calibri" pitchFamily="34" charset="0"/>
              </a:rPr>
              <a:t>ια</a:t>
            </a:r>
            <a:r>
              <a:rPr lang="en-US" sz="2000" dirty="0" err="1">
                <a:solidFill>
                  <a:schemeClr val="bg1"/>
                </a:solidFill>
                <a:latin typeface="Calibri" pitchFamily="34" charset="0"/>
              </a:rPr>
              <a:t>τήρησης</a:t>
            </a:r>
            <a:r>
              <a:rPr lang="en-US" sz="2000" dirty="0">
                <a:solidFill>
                  <a:schemeClr val="bg1"/>
                </a:solidFill>
                <a:latin typeface="Calibri" pitchFamily="34" charset="0"/>
              </a:rPr>
              <a:t> Σημειωμάτων</a:t>
            </a:r>
            <a:endParaRPr lang="el-GR" sz="2000" dirty="0">
              <a:solidFill>
                <a:schemeClr val="bg1"/>
              </a:solidFill>
              <a:latin typeface="Calibri" pitchFamily="34" charset="0"/>
            </a:endParaRPr>
          </a:p>
          <a:p>
            <a:pPr lvl="1" eaLnBrk="1" hangingPunct="1">
              <a:buFont typeface="Wingdings" panose="05000000000000000000" pitchFamily="2" charset="2"/>
              <a:buChar char="§"/>
              <a:defRPr/>
            </a:pPr>
            <a:r>
              <a:rPr lang="el-GR" sz="2000" dirty="0">
                <a:solidFill>
                  <a:schemeClr val="bg1"/>
                </a:solidFill>
                <a:latin typeface="Calibri" pitchFamily="34" charset="0"/>
              </a:rPr>
              <a:t>το Σημείωμα Χρήσης Έργων Τρίτων (εφόσον υπάρχει)</a:t>
            </a:r>
          </a:p>
          <a:p>
            <a:pPr marL="0" indent="0">
              <a:buNone/>
              <a:defRPr/>
            </a:pPr>
            <a:r>
              <a:rPr lang="el-GR" sz="2400" dirty="0">
                <a:solidFill>
                  <a:schemeClr val="bg1"/>
                </a:solidFill>
                <a:latin typeface="Calibri" pitchFamily="34" charset="0"/>
              </a:rPr>
              <a:t>μαζί με τους συνοδευόμενους </a:t>
            </a:r>
            <a:r>
              <a:rPr lang="el-GR" sz="2400" dirty="0" err="1">
                <a:solidFill>
                  <a:schemeClr val="bg1"/>
                </a:solidFill>
                <a:latin typeface="Calibri" pitchFamily="34" charset="0"/>
              </a:rPr>
              <a:t>υπερσυνδέσμους</a:t>
            </a:r>
            <a:r>
              <a:rPr lang="el-GR" sz="2400" dirty="0">
                <a:solidFill>
                  <a:schemeClr val="bg1"/>
                </a:solidFill>
                <a:latin typeface="Calibri" pitchFamily="34" charset="0"/>
              </a:rPr>
              <a:t>.</a:t>
            </a:r>
          </a:p>
          <a:p>
            <a:pPr eaLnBrk="1" hangingPunct="1">
              <a:buFont typeface="Arial" charset="0"/>
              <a:buChar char="•"/>
              <a:defRPr/>
            </a:pPr>
            <a:endParaRPr lang="el-GR" sz="2000" dirty="0">
              <a:solidFill>
                <a:schemeClr val="bg1"/>
              </a:solidFill>
              <a:latin typeface="Calibri" pitchFamily="34" charset="0"/>
            </a:endParaRPr>
          </a:p>
        </p:txBody>
      </p:sp>
    </p:spTree>
    <p:extLst>
      <p:ext uri="{BB962C8B-B14F-4D97-AF65-F5344CB8AC3E}">
        <p14:creationId xmlns:p14="http://schemas.microsoft.com/office/powerpoint/2010/main" val="1663997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975148" y="398274"/>
            <a:ext cx="5791200" cy="1446550"/>
          </a:xfrm>
          <a:prstGeom prst="rect">
            <a:avLst/>
          </a:prstGeom>
          <a:solidFill>
            <a:srgbClr val="333399"/>
          </a:solidFill>
          <a:ln w="9525">
            <a:noFill/>
            <a:miter lim="800000"/>
            <a:headEnd/>
            <a:tailEnd/>
          </a:ln>
        </p:spPr>
        <p:txBody>
          <a:bodyPr>
            <a:spAutoFit/>
          </a:bodyPr>
          <a:lstStyle/>
          <a:p>
            <a:pPr algn="ctr" eaLnBrk="0" fontAlgn="base" hangingPunct="0">
              <a:spcBef>
                <a:spcPct val="0"/>
              </a:spcBef>
              <a:spcAft>
                <a:spcPct val="0"/>
              </a:spcAft>
            </a:pPr>
            <a:r>
              <a:rPr lang="en-US" sz="8800" b="1">
                <a:solidFill>
                  <a:srgbClr val="FFFFFF"/>
                </a:solidFill>
                <a:latin typeface="Calibri" pitchFamily="34" charset="0"/>
              </a:rPr>
              <a:t>ΛΙΠΙΔΙΑ</a:t>
            </a:r>
          </a:p>
        </p:txBody>
      </p:sp>
      <p:sp>
        <p:nvSpPr>
          <p:cNvPr id="28675" name="Text Box 3"/>
          <p:cNvSpPr txBox="1">
            <a:spLocks noChangeArrowheads="1"/>
          </p:cNvSpPr>
          <p:nvPr/>
        </p:nvSpPr>
        <p:spPr bwMode="auto">
          <a:xfrm>
            <a:off x="7591772" y="1700808"/>
            <a:ext cx="2497137" cy="83099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4800" b="1" dirty="0">
                <a:solidFill>
                  <a:srgbClr val="FFFF66"/>
                </a:solidFill>
                <a:latin typeface="Calibri" pitchFamily="34" charset="0"/>
              </a:rPr>
              <a:t>[-CH</a:t>
            </a:r>
            <a:r>
              <a:rPr lang="en-US" sz="4800" b="1" baseline="-25000" dirty="0">
                <a:solidFill>
                  <a:srgbClr val="FFFF66"/>
                </a:solidFill>
                <a:latin typeface="Calibri" pitchFamily="34" charset="0"/>
              </a:rPr>
              <a:t>2</a:t>
            </a:r>
            <a:r>
              <a:rPr lang="en-US" sz="4800" b="1" dirty="0">
                <a:solidFill>
                  <a:srgbClr val="FFFF66"/>
                </a:solidFill>
                <a:latin typeface="Calibri" pitchFamily="34" charset="0"/>
              </a:rPr>
              <a:t>-]</a:t>
            </a:r>
            <a:r>
              <a:rPr lang="el-GR" sz="4800" b="1" dirty="0">
                <a:solidFill>
                  <a:srgbClr val="FFFF66"/>
                </a:solidFill>
                <a:latin typeface="Calibri" pitchFamily="34" charset="0"/>
              </a:rPr>
              <a:t>χ8</a:t>
            </a:r>
            <a:endParaRPr lang="en-GB" sz="4800" b="1" dirty="0">
              <a:solidFill>
                <a:srgbClr val="FFFF66"/>
              </a:solidFill>
              <a:latin typeface="Calibri" pitchFamily="34" charset="0"/>
            </a:endParaRPr>
          </a:p>
        </p:txBody>
      </p:sp>
      <p:sp>
        <p:nvSpPr>
          <p:cNvPr id="28676" name="Rectangle 5"/>
          <p:cNvSpPr>
            <a:spLocks noChangeArrowheads="1"/>
          </p:cNvSpPr>
          <p:nvPr/>
        </p:nvSpPr>
        <p:spPr bwMode="auto">
          <a:xfrm>
            <a:off x="1255068" y="2924944"/>
            <a:ext cx="2133600" cy="34290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eaLnBrk="0" fontAlgn="base" hangingPunct="0">
              <a:spcBef>
                <a:spcPct val="0"/>
              </a:spcBef>
              <a:spcAft>
                <a:spcPct val="0"/>
              </a:spcAft>
            </a:pPr>
            <a:endParaRPr lang="el-GR" sz="8800" b="1">
              <a:solidFill>
                <a:srgbClr val="000000"/>
              </a:solidFill>
              <a:latin typeface="Calibri" pitchFamily="34" charset="0"/>
            </a:endParaRPr>
          </a:p>
        </p:txBody>
      </p:sp>
      <p:sp>
        <p:nvSpPr>
          <p:cNvPr id="28677" name="AutoShape 4"/>
          <p:cNvSpPr>
            <a:spLocks noChangeArrowheads="1"/>
          </p:cNvSpPr>
          <p:nvPr/>
        </p:nvSpPr>
        <p:spPr bwMode="auto">
          <a:xfrm>
            <a:off x="1255068" y="4725144"/>
            <a:ext cx="1219200" cy="1371600"/>
          </a:xfrm>
          <a:prstGeom prst="star32">
            <a:avLst>
              <a:gd name="adj" fmla="val 37500"/>
            </a:avLst>
          </a:prstGeom>
          <a:solidFill>
            <a:srgbClr val="339933"/>
          </a:solidFill>
          <a:ln w="9525">
            <a:noFill/>
            <a:miter lim="800000"/>
            <a:headEnd/>
            <a:tailEnd/>
          </a:ln>
        </p:spPr>
        <p:txBody>
          <a:bodyPr wrap="none" anchor="ctr"/>
          <a:lstStyle/>
          <a:p>
            <a:pPr eaLnBrk="0" fontAlgn="base" hangingPunct="0">
              <a:spcBef>
                <a:spcPct val="0"/>
              </a:spcBef>
              <a:spcAft>
                <a:spcPct val="0"/>
              </a:spcAft>
            </a:pPr>
            <a:endParaRPr lang="el-GR" sz="8800" b="1">
              <a:solidFill>
                <a:srgbClr val="000000"/>
              </a:solidFill>
              <a:latin typeface="Calibri" pitchFamily="34" charset="0"/>
            </a:endParaRPr>
          </a:p>
        </p:txBody>
      </p:sp>
      <p:sp>
        <p:nvSpPr>
          <p:cNvPr id="6" name="Oval 5"/>
          <p:cNvSpPr/>
          <p:nvPr/>
        </p:nvSpPr>
        <p:spPr bwMode="auto">
          <a:xfrm>
            <a:off x="0" y="6237312"/>
            <a:ext cx="864096" cy="504056"/>
          </a:xfrm>
          <a:prstGeom prst="ellipse">
            <a:avLst/>
          </a:prstGeom>
          <a:solidFill>
            <a:schemeClr val="tx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Deflate">
              <a:avLst>
                <a:gd name="adj" fmla="val 9419"/>
              </a:avLst>
            </a:prstTxWarp>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fontAlgn="base" hangingPunct="0">
              <a:spcBef>
                <a:spcPct val="0"/>
              </a:spcBef>
              <a:spcAft>
                <a:spcPct val="0"/>
              </a:spcAft>
            </a:pPr>
            <a:r>
              <a:rPr lang="en-US" sz="2000" b="1" i="1" dirty="0" err="1"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rPr>
              <a:t>GrD</a:t>
            </a:r>
            <a:endParaRPr lang="el-GR" sz="2000" b="1" i="1" dirty="0" smtClean="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latin typeface="Calibri" pitchFamily="34" charset="0"/>
            </a:endParaRPr>
          </a:p>
        </p:txBody>
      </p:sp>
      <p:cxnSp>
        <p:nvCxnSpPr>
          <p:cNvPr id="8" name="Straight Arrow Connector 7"/>
          <p:cNvCxnSpPr>
            <a:stCxn id="28674" idx="2"/>
          </p:cNvCxnSpPr>
          <p:nvPr/>
        </p:nvCxnSpPr>
        <p:spPr bwMode="auto">
          <a:xfrm rot="5400000">
            <a:off x="1982788" y="2125216"/>
            <a:ext cx="3168352" cy="2607568"/>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9" name="TextBox 8"/>
          <p:cNvSpPr txBox="1"/>
          <p:nvPr/>
        </p:nvSpPr>
        <p:spPr>
          <a:xfrm>
            <a:off x="3991372" y="2780928"/>
            <a:ext cx="3096344" cy="1200329"/>
          </a:xfrm>
          <a:prstGeom prst="rect">
            <a:avLst/>
          </a:prstGeom>
          <a:noFill/>
        </p:spPr>
        <p:txBody>
          <a:bodyPr wrap="square" rtlCol="0">
            <a:spAutoFit/>
          </a:bodyPr>
          <a:lstStyle/>
          <a:p>
            <a:r>
              <a:rPr lang="el-GR" sz="3600" b="1" dirty="0" smtClean="0">
                <a:solidFill>
                  <a:schemeClr val="bg1"/>
                </a:solidFill>
                <a:latin typeface="Calibri" pitchFamily="34" charset="0"/>
              </a:rPr>
              <a:t>Λεκιάζουν ένα φύλλο χαρτιού</a:t>
            </a:r>
            <a:endParaRPr lang="el-GR" sz="3600" b="1" dirty="0">
              <a:solidFill>
                <a:schemeClr val="bg1"/>
              </a:solidFill>
              <a:latin typeface="Calibri" pitchFamily="34" charset="0"/>
            </a:endParaRPr>
          </a:p>
        </p:txBody>
      </p:sp>
      <p:sp>
        <p:nvSpPr>
          <p:cNvPr id="2" name="Rectangle 1"/>
          <p:cNvSpPr/>
          <p:nvPr/>
        </p:nvSpPr>
        <p:spPr>
          <a:xfrm>
            <a:off x="4221613" y="3198168"/>
            <a:ext cx="1843774" cy="461665"/>
          </a:xfrm>
          <a:prstGeom prst="rect">
            <a:avLst/>
          </a:prstGeom>
        </p:spPr>
        <p:txBody>
          <a:bodyPr wrap="none">
            <a:spAutoFit/>
          </a:bodyPr>
          <a:lstStyle/>
          <a:p>
            <a:r>
              <a:rPr lang="el-GR" dirty="0"/>
              <a:t>elps66@in.gr</a:t>
            </a:r>
          </a:p>
        </p:txBody>
      </p:sp>
    </p:spTree>
    <p:extLst>
      <p:ext uri="{BB962C8B-B14F-4D97-AF65-F5344CB8AC3E}">
        <p14:creationId xmlns:p14="http://schemas.microsoft.com/office/powerpoint/2010/main" val="1476945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18964" y="476672"/>
            <a:ext cx="9721080" cy="6124754"/>
          </a:xfrm>
          <a:prstGeom prst="rect">
            <a:avLst/>
          </a:prstGeom>
          <a:noFill/>
          <a:ln w="9525">
            <a:noFill/>
            <a:miter lim="800000"/>
            <a:headEnd/>
            <a:tailEnd/>
          </a:ln>
        </p:spPr>
        <p:txBody>
          <a:bodyPr wrap="square">
            <a:spAutoFit/>
          </a:bodyPr>
          <a:lstStyle/>
          <a:p>
            <a:pPr eaLnBrk="1" hangingPunct="1"/>
            <a:r>
              <a:rPr lang="el-GR" sz="2800" b="1" dirty="0" smtClean="0">
                <a:solidFill>
                  <a:srgbClr val="FFFFFF"/>
                </a:solidFill>
                <a:latin typeface="Calibri" pitchFamily="34" charset="0"/>
              </a:rPr>
              <a:t>Στόχος της ενότητας:</a:t>
            </a:r>
          </a:p>
          <a:p>
            <a:pPr marL="457200" indent="-457200" eaLnBrk="1" hangingPunct="1">
              <a:buFont typeface="Wingdings" panose="05000000000000000000" pitchFamily="2" charset="2"/>
              <a:buChar char="Ø"/>
            </a:pPr>
            <a:r>
              <a:rPr lang="el-GR" sz="2800" b="1" i="1" dirty="0" smtClean="0">
                <a:solidFill>
                  <a:srgbClr val="FFFFFF"/>
                </a:solidFill>
                <a:latin typeface="Calibri" pitchFamily="34" charset="0"/>
              </a:rPr>
              <a:t>Τα λιπίδια: κατάταξη, δομή και βιολογικός ρόλος.</a:t>
            </a:r>
          </a:p>
          <a:p>
            <a:pPr marL="457200" indent="-457200" eaLnBrk="1" hangingPunct="1">
              <a:buFont typeface="Wingdings" panose="05000000000000000000" pitchFamily="2" charset="2"/>
              <a:buChar char="Ø"/>
            </a:pPr>
            <a:r>
              <a:rPr lang="el-GR" sz="2800" b="1" i="1" dirty="0" smtClean="0">
                <a:solidFill>
                  <a:srgbClr val="FFFFFF"/>
                </a:solidFill>
                <a:latin typeface="Calibri" pitchFamily="34" charset="0"/>
              </a:rPr>
              <a:t>Το </a:t>
            </a:r>
            <a:r>
              <a:rPr lang="el-GR" sz="2800" b="1" i="1" dirty="0" err="1" smtClean="0">
                <a:solidFill>
                  <a:srgbClr val="FFFFFF"/>
                </a:solidFill>
                <a:latin typeface="Calibri" pitchFamily="34" charset="0"/>
              </a:rPr>
              <a:t>ισοπρένιο</a:t>
            </a:r>
            <a:r>
              <a:rPr lang="el-GR" sz="2800" b="1" i="1" dirty="0" smtClean="0">
                <a:solidFill>
                  <a:srgbClr val="FFFFFF"/>
                </a:solidFill>
                <a:latin typeface="Calibri" pitchFamily="34" charset="0"/>
              </a:rPr>
              <a:t> και τα </a:t>
            </a:r>
            <a:r>
              <a:rPr lang="el-GR" sz="2800" b="1" i="1" dirty="0" err="1" smtClean="0">
                <a:solidFill>
                  <a:srgbClr val="FFFFFF"/>
                </a:solidFill>
                <a:latin typeface="Calibri" pitchFamily="34" charset="0"/>
              </a:rPr>
              <a:t>ισοπρενοειδή</a:t>
            </a:r>
            <a:r>
              <a:rPr lang="el-GR" sz="2800" b="1" i="1" dirty="0" smtClean="0">
                <a:solidFill>
                  <a:srgbClr val="FFFFFF"/>
                </a:solidFill>
                <a:latin typeface="Calibri" pitchFamily="34" charset="0"/>
              </a:rPr>
              <a:t> (ή </a:t>
            </a:r>
            <a:r>
              <a:rPr lang="el-GR" sz="2800" b="1" i="1" dirty="0" err="1" smtClean="0">
                <a:solidFill>
                  <a:srgbClr val="FFFFFF"/>
                </a:solidFill>
                <a:latin typeface="Calibri" pitchFamily="34" charset="0"/>
              </a:rPr>
              <a:t>τερπενοειδή</a:t>
            </a:r>
            <a:r>
              <a:rPr lang="el-GR" sz="2800" b="1" i="1" dirty="0" smtClean="0">
                <a:solidFill>
                  <a:srgbClr val="FFFFFF"/>
                </a:solidFill>
                <a:latin typeface="Calibri" pitchFamily="34" charset="0"/>
              </a:rPr>
              <a:t>). Οι </a:t>
            </a:r>
            <a:r>
              <a:rPr lang="el-GR" sz="2800" b="1" i="1" dirty="0" err="1" smtClean="0">
                <a:solidFill>
                  <a:srgbClr val="FFFFFF"/>
                </a:solidFill>
                <a:latin typeface="Calibri" pitchFamily="34" charset="0"/>
              </a:rPr>
              <a:t>στερόλες</a:t>
            </a:r>
            <a:r>
              <a:rPr lang="el-GR" sz="2800" b="1" i="1" dirty="0" smtClean="0">
                <a:solidFill>
                  <a:srgbClr val="FFFFFF"/>
                </a:solidFill>
                <a:latin typeface="Calibri" pitchFamily="34" charset="0"/>
              </a:rPr>
              <a:t> και τα στεροειδή. Οι λιποδιαλυτές βιταμίνες και ο βιολογικός τους ρόλος.</a:t>
            </a:r>
          </a:p>
          <a:p>
            <a:pPr marL="457200" indent="-457200" eaLnBrk="1" hangingPunct="1">
              <a:buFont typeface="Wingdings" panose="05000000000000000000" pitchFamily="2" charset="2"/>
              <a:buChar char="Ø"/>
            </a:pPr>
            <a:r>
              <a:rPr lang="el-GR" sz="2800" b="1" i="1" dirty="0" smtClean="0">
                <a:solidFill>
                  <a:srgbClr val="FFFFFF"/>
                </a:solidFill>
                <a:latin typeface="Calibri" pitchFamily="34" charset="0"/>
              </a:rPr>
              <a:t>Τα λιπαρά οξέα, κορεσμένα και ακόρεστα...</a:t>
            </a:r>
            <a:r>
              <a:rPr lang="en-US" sz="2800" b="1" i="1" dirty="0" smtClean="0">
                <a:solidFill>
                  <a:srgbClr val="FFFFFF"/>
                </a:solidFill>
                <a:latin typeface="Calibri" pitchFamily="34" charset="0"/>
              </a:rPr>
              <a:t>trans &amp; cis</a:t>
            </a:r>
            <a:r>
              <a:rPr lang="el-GR" sz="2800" b="1" i="1" dirty="0" smtClean="0">
                <a:solidFill>
                  <a:srgbClr val="FFFFFF"/>
                </a:solidFill>
                <a:latin typeface="Calibri" pitchFamily="34" charset="0"/>
              </a:rPr>
              <a:t>. </a:t>
            </a:r>
            <a:r>
              <a:rPr lang="en-US" sz="2800" b="1" i="1" dirty="0" smtClean="0">
                <a:solidFill>
                  <a:srgbClr val="FFFFFF"/>
                </a:solidFill>
                <a:latin typeface="Calibri" pitchFamily="34" charset="0"/>
              </a:rPr>
              <a:t>K</a:t>
            </a:r>
            <a:r>
              <a:rPr lang="el-GR" sz="2800" b="1" i="1" dirty="0" err="1" smtClean="0">
                <a:solidFill>
                  <a:srgbClr val="FFFFFF"/>
                </a:solidFill>
                <a:latin typeface="Calibri" pitchFamily="34" charset="0"/>
              </a:rPr>
              <a:t>ριτήριο</a:t>
            </a:r>
            <a:r>
              <a:rPr lang="el-GR" sz="2800" b="1" i="1" dirty="0" smtClean="0">
                <a:solidFill>
                  <a:srgbClr val="FFFFFF"/>
                </a:solidFill>
                <a:latin typeface="Calibri" pitchFamily="34" charset="0"/>
              </a:rPr>
              <a:t> </a:t>
            </a:r>
            <a:r>
              <a:rPr lang="el-GR" sz="2800" b="1" i="1" dirty="0" err="1" smtClean="0">
                <a:solidFill>
                  <a:srgbClr val="FFFFFF"/>
                </a:solidFill>
                <a:latin typeface="Calibri" pitchFamily="34" charset="0"/>
              </a:rPr>
              <a:t>ομαδοποιησης</a:t>
            </a:r>
            <a:r>
              <a:rPr lang="el-GR" sz="2800" b="1" i="1" dirty="0" smtClean="0">
                <a:solidFill>
                  <a:srgbClr val="FFFFFF"/>
                </a:solidFill>
                <a:latin typeface="Calibri" pitchFamily="34" charset="0"/>
              </a:rPr>
              <a:t> σε ω3, ω6 και ω9 των </a:t>
            </a:r>
            <a:r>
              <a:rPr lang="el-GR" sz="2800" b="1" i="1" dirty="0" err="1" smtClean="0">
                <a:solidFill>
                  <a:srgbClr val="FFFFFF"/>
                </a:solidFill>
                <a:latin typeface="Calibri" pitchFamily="34" charset="0"/>
              </a:rPr>
              <a:t>πολυακόρεστων</a:t>
            </a:r>
            <a:r>
              <a:rPr lang="el-GR" sz="2800" b="1" i="1" dirty="0" smtClean="0">
                <a:solidFill>
                  <a:srgbClr val="FFFFFF"/>
                </a:solidFill>
                <a:latin typeface="Calibri" pitchFamily="34" charset="0"/>
              </a:rPr>
              <a:t> λιπαρών οξέων. Απαραίτητα ω3 και ω6 για τους ανώτερους ζωικούς οργανισμούς..</a:t>
            </a:r>
          </a:p>
          <a:p>
            <a:pPr marL="457200" indent="-457200" eaLnBrk="1" hangingPunct="1">
              <a:buFont typeface="Wingdings" panose="05000000000000000000" pitchFamily="2" charset="2"/>
              <a:buChar char="Ø"/>
            </a:pPr>
            <a:r>
              <a:rPr lang="el-GR" sz="2800" b="1" i="1" dirty="0" smtClean="0">
                <a:solidFill>
                  <a:srgbClr val="FFFFFF"/>
                </a:solidFill>
                <a:latin typeface="Calibri" pitchFamily="34" charset="0"/>
              </a:rPr>
              <a:t>Σύνθεση λιπαρών οξέων. Οι πρώτες ύλες και οι μεταβολικές οδοί σύνθεσης λιπαρών οξέων. Η δράση των </a:t>
            </a:r>
            <a:r>
              <a:rPr lang="el-GR" sz="2800" b="1" i="1" dirty="0" err="1" smtClean="0">
                <a:solidFill>
                  <a:srgbClr val="FFFFFF"/>
                </a:solidFill>
                <a:latin typeface="Calibri" pitchFamily="34" charset="0"/>
              </a:rPr>
              <a:t>αποκορεσμασών</a:t>
            </a:r>
            <a:r>
              <a:rPr lang="el-GR" sz="2800" b="1" i="1" dirty="0" smtClean="0">
                <a:solidFill>
                  <a:srgbClr val="FFFFFF"/>
                </a:solidFill>
                <a:latin typeface="Calibri" pitchFamily="34" charset="0"/>
              </a:rPr>
              <a:t>.</a:t>
            </a:r>
          </a:p>
          <a:p>
            <a:pPr marL="457200" indent="-457200" eaLnBrk="1" hangingPunct="1">
              <a:buFont typeface="Wingdings" panose="05000000000000000000" pitchFamily="2" charset="2"/>
              <a:buChar char="Ø"/>
            </a:pPr>
            <a:r>
              <a:rPr lang="el-GR" sz="2800" b="1" i="1" dirty="0" smtClean="0">
                <a:solidFill>
                  <a:srgbClr val="FFFFFF"/>
                </a:solidFill>
                <a:latin typeface="Calibri" pitchFamily="34" charset="0"/>
              </a:rPr>
              <a:t>Το </a:t>
            </a:r>
            <a:r>
              <a:rPr lang="el-GR" sz="2800" b="1" i="1" dirty="0" err="1" smtClean="0">
                <a:solidFill>
                  <a:srgbClr val="FFFFFF"/>
                </a:solidFill>
                <a:latin typeface="Calibri" pitchFamily="34" charset="0"/>
              </a:rPr>
              <a:t>αραχιδονικό</a:t>
            </a:r>
            <a:r>
              <a:rPr lang="el-GR" sz="2800" b="1" i="1" dirty="0" smtClean="0">
                <a:solidFill>
                  <a:srgbClr val="FFFFFF"/>
                </a:solidFill>
                <a:latin typeface="Calibri" pitchFamily="34" charset="0"/>
              </a:rPr>
              <a:t> οξύ και τα </a:t>
            </a:r>
            <a:r>
              <a:rPr lang="el-GR" sz="2800" b="1" i="1" dirty="0" err="1" smtClean="0">
                <a:solidFill>
                  <a:srgbClr val="FFFFFF"/>
                </a:solidFill>
                <a:latin typeface="Calibri" pitchFamily="34" charset="0"/>
              </a:rPr>
              <a:t>εικοσινοειδή</a:t>
            </a:r>
            <a:r>
              <a:rPr lang="el-GR" sz="2800" b="1" i="1" dirty="0" smtClean="0">
                <a:solidFill>
                  <a:srgbClr val="FFFFFF"/>
                </a:solidFill>
                <a:latin typeface="Calibri" pitchFamily="34" charset="0"/>
              </a:rPr>
              <a:t>. Η βέλτιστη αναλογία ω3 προς ω6 στις μεμβράνες των κυττάρων.</a:t>
            </a:r>
          </a:p>
        </p:txBody>
      </p:sp>
    </p:spTree>
    <p:extLst>
      <p:ext uri="{BB962C8B-B14F-4D97-AF65-F5344CB8AC3E}">
        <p14:creationId xmlns:p14="http://schemas.microsoft.com/office/powerpoint/2010/main" val="214494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22270</TotalTime>
  <Words>3229</Words>
  <Application>Microsoft Office PowerPoint</Application>
  <PresentationFormat>35mm Slides</PresentationFormat>
  <Paragraphs>591</Paragraphs>
  <Slides>77</Slides>
  <Notes>73</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3</vt:i4>
      </vt:variant>
      <vt:variant>
        <vt:lpstr>Slide Titles</vt:lpstr>
      </vt:variant>
      <vt:variant>
        <vt:i4>77</vt:i4>
      </vt:variant>
    </vt:vector>
  </HeadingPairs>
  <TitlesOfParts>
    <vt:vector size="95" baseType="lpstr">
      <vt:lpstr>Arial Unicode MS</vt:lpstr>
      <vt:lpstr>Arial</vt:lpstr>
      <vt:lpstr>Calibri</vt:lpstr>
      <vt:lpstr>Century Gothic</vt:lpstr>
      <vt:lpstr>Courier New</vt:lpstr>
      <vt:lpstr>Symbol</vt:lpstr>
      <vt:lpstr>Times New Roman</vt:lpstr>
      <vt:lpstr>Wingdings</vt:lpstr>
      <vt:lpstr>Default Design</vt:lpstr>
      <vt:lpstr>1_Default Design</vt:lpstr>
      <vt:lpstr>2_Default Design</vt:lpstr>
      <vt:lpstr>6_Default Design</vt:lpstr>
      <vt:lpstr>3_Default Design</vt:lpstr>
      <vt:lpstr>4_Default Design</vt:lpstr>
      <vt:lpstr>8_Default Design</vt:lpstr>
      <vt:lpstr>ChemSketch</vt:lpstr>
      <vt:lpstr>MDLDrawObject Class</vt:lpstr>
      <vt:lpstr>Unknown</vt:lpstr>
      <vt:lpstr>Βιοχημεία</vt:lpstr>
      <vt:lpstr>Άδειες Χρήσης</vt:lpstr>
      <vt:lpstr>Χρηματοδότηση</vt:lpstr>
      <vt:lpstr>Λιπίδια:  Ισοπρενοειδή και λιπαρά οξέα  </vt:lpstr>
      <vt:lpstr>Περιεχόμενα ενότητας (1)</vt:lpstr>
      <vt:lpstr>Περιεχόμενα ενότητας (2)</vt:lpstr>
      <vt:lpstr>Περιεχόμενα ενότητας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Ομάδα ω3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Σημείωμα Χρήσης Έργων Τρίτων (1/5)</vt:lpstr>
      <vt:lpstr>Σημείωμα Χρήσης Έργων Τρίτων (2/5)</vt:lpstr>
      <vt:lpstr>Σημείωμα Χρήσης Έργων Τρίτων (3/5)</vt:lpstr>
      <vt:lpstr>Σημείωμα Χρήσης Έργων Τρίτων (4/5)</vt:lpstr>
      <vt:lpstr>Σημείωμα Χρήσης Έργων Τρίτων (5/5)</vt:lpstr>
      <vt:lpstr>Σημείωμα Αναφοράς</vt:lpstr>
      <vt:lpstr>Σημείωμα Αδειοδότησης</vt:lpstr>
      <vt:lpstr>Τέλος ενότητας</vt:lpstr>
      <vt:lpstr>Σημειώματα</vt:lpstr>
      <vt:lpstr>Διατήρηση Σημειωμάτων</vt:lpstr>
    </vt:vector>
  </TitlesOfParts>
  <Company>AUTH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diamantidis</dc:creator>
  <cp:lastModifiedBy>Grigorios Diamantidis</cp:lastModifiedBy>
  <cp:revision>240</cp:revision>
  <cp:lastPrinted>1998-11-25T08:28:42Z</cp:lastPrinted>
  <dcterms:created xsi:type="dcterms:W3CDTF">1997-11-07T03:07:14Z</dcterms:created>
  <dcterms:modified xsi:type="dcterms:W3CDTF">2016-11-30T09:31:24Z</dcterms:modified>
</cp:coreProperties>
</file>