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54"/>
  </p:notesMasterIdLst>
  <p:sldIdLst>
    <p:sldId id="305" r:id="rId2"/>
    <p:sldId id="306" r:id="rId3"/>
    <p:sldId id="307" r:id="rId4"/>
    <p:sldId id="308" r:id="rId5"/>
    <p:sldId id="258" r:id="rId6"/>
    <p:sldId id="259" r:id="rId7"/>
    <p:sldId id="260" r:id="rId8"/>
    <p:sldId id="316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317" r:id="rId17"/>
    <p:sldId id="271" r:id="rId18"/>
    <p:sldId id="272" r:id="rId19"/>
    <p:sldId id="273" r:id="rId20"/>
    <p:sldId id="274" r:id="rId21"/>
    <p:sldId id="275" r:id="rId22"/>
    <p:sldId id="318" r:id="rId23"/>
    <p:sldId id="319" r:id="rId24"/>
    <p:sldId id="315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4" r:id="rId49"/>
    <p:sldId id="309" r:id="rId50"/>
    <p:sldId id="310" r:id="rId51"/>
    <p:sldId id="311" r:id="rId52"/>
    <p:sldId id="312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4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33F0DE-C14B-4B4E-B31E-814C43A255CF}" type="datetimeFigureOut">
              <a:rPr lang="en-US" smtClean="0"/>
              <a:t>17-Feb-16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456F5C-22A8-42EB-8A15-8267F56B4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777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spcBef>
                <a:spcPct val="0"/>
              </a:spcBef>
              <a:buFontTx/>
              <a:buChar char="•"/>
            </a:pPr>
            <a:endParaRPr lang="el-GR" smtClean="0">
              <a:solidFill>
                <a:srgbClr val="FF0000"/>
              </a:solidFill>
            </a:endParaRPr>
          </a:p>
        </p:txBody>
      </p:sp>
      <p:sp>
        <p:nvSpPr>
          <p:cNvPr id="46084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6DF7863-645E-4CC6-8474-56C8216B595F}" type="slidenum">
              <a:rPr lang="el-GR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001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l-GR" smtClean="0"/>
              <a:t> </a:t>
            </a:r>
          </a:p>
        </p:txBody>
      </p:sp>
      <p:sp>
        <p:nvSpPr>
          <p:cNvPr id="47108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AF317ED-40BD-412C-93AF-82E8B1BBA3E4}" type="slidenum">
              <a:rPr lang="el-GR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235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spcBef>
                <a:spcPct val="0"/>
              </a:spcBef>
              <a:buFontTx/>
              <a:buChar char="•"/>
            </a:pPr>
            <a:endParaRPr lang="el-GR" smtClean="0"/>
          </a:p>
        </p:txBody>
      </p:sp>
      <p:sp>
        <p:nvSpPr>
          <p:cNvPr id="48132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FB794C6-4D55-4568-9BFA-00C68AC37007}" type="slidenum">
              <a:rPr lang="el-GR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956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FE152E-94E2-4987-8DBE-C83F77B1FC83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143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302227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50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44880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l-GR" smtClean="0"/>
          </a:p>
        </p:txBody>
      </p:sp>
      <p:sp>
        <p:nvSpPr>
          <p:cNvPr id="72708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1EEDCA5-D54C-4F21-9F79-8D022D4ED562}" type="slidenum">
              <a:rPr lang="el-GR"/>
              <a:pPr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954686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52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76376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W:\Opencourses\Brochures\auth_logo_col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934" y="207963"/>
            <a:ext cx="1039284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10"/>
          <p:cNvCxnSpPr/>
          <p:nvPr/>
        </p:nvCxnSpPr>
        <p:spPr>
          <a:xfrm>
            <a:off x="0" y="1266825"/>
            <a:ext cx="12192000" cy="0"/>
          </a:xfrm>
          <a:prstGeom prst="line">
            <a:avLst/>
          </a:prstGeom>
          <a:ln w="50800">
            <a:solidFill>
              <a:srgbClr val="A7A9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3"/>
          <p:cNvSpPr txBox="1"/>
          <p:nvPr/>
        </p:nvSpPr>
        <p:spPr>
          <a:xfrm>
            <a:off x="1301752" y="188913"/>
            <a:ext cx="2874433" cy="857250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r>
              <a:rPr lang="el-GR" b="1" dirty="0">
                <a:solidFill>
                  <a:prstClr val="black"/>
                </a:solidFill>
                <a:latin typeface="Century Gothic" pitchFamily="34" charset="0"/>
              </a:rPr>
              <a:t>ΑΡΙΣΤΟΤΕΛΕΙΟ</a:t>
            </a:r>
          </a:p>
          <a:p>
            <a:pPr>
              <a:defRPr/>
            </a:pPr>
            <a:r>
              <a:rPr lang="el-GR" b="1" dirty="0">
                <a:solidFill>
                  <a:prstClr val="black"/>
                </a:solidFill>
                <a:latin typeface="Century Gothic" pitchFamily="34" charset="0"/>
              </a:rPr>
              <a:t>ΠΑΝΕΠΙΣΤΗΜΙΟ</a:t>
            </a:r>
          </a:p>
          <a:p>
            <a:pPr>
              <a:defRPr/>
            </a:pPr>
            <a:r>
              <a:rPr lang="el-GR" b="1" dirty="0">
                <a:solidFill>
                  <a:prstClr val="black"/>
                </a:solidFill>
                <a:latin typeface="Century Gothic" pitchFamily="34" charset="0"/>
              </a:rPr>
              <a:t>ΘΕΣΣΑΛΟΝΙΚΗΣ</a:t>
            </a:r>
          </a:p>
        </p:txBody>
      </p:sp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914400" y="1844826"/>
            <a:ext cx="10363200" cy="151216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911424" y="3501008"/>
            <a:ext cx="10369152" cy="1800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 dirty="0"/>
          </a:p>
        </p:txBody>
      </p:sp>
      <p:pic>
        <p:nvPicPr>
          <p:cNvPr id="7" name="Picture 2" descr="W:\Opencourses\Brochures\Opencources GUne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202" t="3781" r="16829" b="22774"/>
          <a:stretch>
            <a:fillRect/>
          </a:stretch>
        </p:blipFill>
        <p:spPr bwMode="auto">
          <a:xfrm>
            <a:off x="10270067" y="138113"/>
            <a:ext cx="1875367" cy="102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- Ορθογώνιο"/>
          <p:cNvSpPr/>
          <p:nvPr/>
        </p:nvSpPr>
        <p:spPr>
          <a:xfrm>
            <a:off x="7728181" y="188640"/>
            <a:ext cx="2471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b="1" dirty="0">
                <a:solidFill>
                  <a:prstClr val="black"/>
                </a:solidFill>
                <a:latin typeface="Century Gothic" pitchFamily="34" charset="0"/>
              </a:rPr>
              <a:t>ΑΝΟΙΧΤΑ</a:t>
            </a:r>
          </a:p>
          <a:p>
            <a:pPr algn="r"/>
            <a:r>
              <a:rPr lang="el-GR" b="1" dirty="0">
                <a:solidFill>
                  <a:prstClr val="black"/>
                </a:solidFill>
                <a:latin typeface="Century Gothic" pitchFamily="34" charset="0"/>
              </a:rPr>
              <a:t>ΑΚΑΔΗΜΑΙΚΑ</a:t>
            </a:r>
          </a:p>
          <a:p>
            <a:pPr algn="r"/>
            <a:r>
              <a:rPr lang="el-GR" b="1" dirty="0">
                <a:solidFill>
                  <a:prstClr val="black"/>
                </a:solidFill>
                <a:latin typeface="Century Gothic" pitchFamily="34" charset="0"/>
              </a:rPr>
              <a:t>ΜΑΘΗΜΑΤΑ</a:t>
            </a:r>
          </a:p>
        </p:txBody>
      </p:sp>
    </p:spTree>
    <p:extLst>
      <p:ext uri="{BB962C8B-B14F-4D97-AF65-F5344CB8AC3E}">
        <p14:creationId xmlns:p14="http://schemas.microsoft.com/office/powerpoint/2010/main" val="2021340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κόνα με λεζάντα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0"/>
          <p:cNvCxnSpPr/>
          <p:nvPr/>
        </p:nvCxnSpPr>
        <p:spPr>
          <a:xfrm>
            <a:off x="0" y="1266825"/>
            <a:ext cx="12192000" cy="0"/>
          </a:xfrm>
          <a:prstGeom prst="line">
            <a:avLst/>
          </a:prstGeom>
          <a:ln w="508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4"/>
          <p:cNvCxnSpPr/>
          <p:nvPr/>
        </p:nvCxnSpPr>
        <p:spPr>
          <a:xfrm>
            <a:off x="0" y="6381750"/>
            <a:ext cx="12192000" cy="0"/>
          </a:xfrm>
          <a:prstGeom prst="line">
            <a:avLst/>
          </a:prstGeom>
          <a:ln w="254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2389717" y="1440000"/>
            <a:ext cx="7315200" cy="3456384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l-GR" noProof="0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2389717" y="5013176"/>
            <a:ext cx="7315200" cy="1224136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Θέση τίτλου 1"/>
          <p:cNvSpPr>
            <a:spLocks noGrp="1"/>
          </p:cNvSpPr>
          <p:nvPr>
            <p:ph type="title"/>
          </p:nvPr>
        </p:nvSpPr>
        <p:spPr>
          <a:xfrm>
            <a:off x="609600" y="26082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7" name="Θέση αριθμού διαφάνειας 5"/>
          <p:cNvSpPr>
            <a:spLocks noGrp="1"/>
          </p:cNvSpPr>
          <p:nvPr>
            <p:ph type="sldNum" sz="quarter" idx="10"/>
          </p:nvPr>
        </p:nvSpPr>
        <p:spPr>
          <a:xfrm>
            <a:off x="8737600" y="6456364"/>
            <a:ext cx="2844800" cy="365125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fld id="{728778E2-04E4-467D-9333-3F987EE3EF1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2" descr="W:\logos\AUTH logo\auth_logo_bw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4" t="9230" r="9892" b="10804"/>
          <a:stretch/>
        </p:blipFill>
        <p:spPr bwMode="auto">
          <a:xfrm>
            <a:off x="144736" y="6074474"/>
            <a:ext cx="624069" cy="46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817" y="6543366"/>
            <a:ext cx="960107" cy="31463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32500" lnSpcReduction="20000"/>
          </a:bodyPr>
          <a:lstStyle/>
          <a:p>
            <a:r>
              <a:rPr lang="el-GR" dirty="0">
                <a:solidFill>
                  <a:prstClr val="black"/>
                </a:solidFill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Αριστοτέλειο</a:t>
            </a:r>
          </a:p>
          <a:p>
            <a:r>
              <a:rPr lang="el-GR" dirty="0">
                <a:solidFill>
                  <a:prstClr val="black"/>
                </a:solidFill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Πανεπιστήμιο</a:t>
            </a:r>
          </a:p>
          <a:p>
            <a:r>
              <a:rPr lang="el-GR" dirty="0">
                <a:solidFill>
                  <a:prstClr val="black"/>
                </a:solidFill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Θεσσαλονίκης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75787" y="6308920"/>
            <a:ext cx="3840427" cy="549080"/>
          </a:xfrm>
          <a:prstGeom prst="rect">
            <a:avLst/>
          </a:prstGeom>
        </p:spPr>
        <p:txBody>
          <a:bodyPr vert="horz" wrap="square" lIns="91440" tIns="0" rIns="91440" bIns="0" rtlCol="0" anchor="t">
            <a:noAutofit/>
          </a:bodyPr>
          <a:lstStyle/>
          <a:p>
            <a:pPr algn="ctr">
              <a:lnSpc>
                <a:spcPct val="220000"/>
              </a:lnSpc>
            </a:pPr>
            <a:r>
              <a:rPr lang="el-GR" sz="1000" dirty="0">
                <a:solidFill>
                  <a:prstClr val="black"/>
                </a:solidFill>
              </a:rPr>
              <a:t>Εισαγωγή στη Γεωφυσική</a:t>
            </a:r>
          </a:p>
          <a:p>
            <a:pPr algn="ctr"/>
            <a:r>
              <a:rPr lang="el-GR" sz="1000" dirty="0">
                <a:solidFill>
                  <a:prstClr val="black"/>
                </a:solidFill>
              </a:rPr>
              <a:t>Τμήμα Γεωλογίας</a:t>
            </a:r>
          </a:p>
        </p:txBody>
      </p:sp>
    </p:spTree>
    <p:extLst>
      <p:ext uri="{BB962C8B-B14F-4D97-AF65-F5344CB8AC3E}">
        <p14:creationId xmlns:p14="http://schemas.microsoft.com/office/powerpoint/2010/main" val="4201507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9"/>
          <p:cNvCxnSpPr/>
          <p:nvPr/>
        </p:nvCxnSpPr>
        <p:spPr>
          <a:xfrm>
            <a:off x="0" y="1266825"/>
            <a:ext cx="12192000" cy="0"/>
          </a:xfrm>
          <a:prstGeom prst="line">
            <a:avLst/>
          </a:prstGeom>
          <a:ln w="508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Θέση τίτλου 1"/>
          <p:cNvSpPr txBox="1">
            <a:spLocks/>
          </p:cNvSpPr>
          <p:nvPr/>
        </p:nvSpPr>
        <p:spPr>
          <a:xfrm>
            <a:off x="609600" y="25400"/>
            <a:ext cx="109728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l-GR" dirty="0" smtClean="0">
                <a:solidFill>
                  <a:prstClr val="black"/>
                </a:solidFill>
              </a:rPr>
              <a:t>Στυλ κύριου τίτλου</a:t>
            </a:r>
            <a:endParaRPr lang="el-GR" dirty="0">
              <a:solidFill>
                <a:prstClr val="black"/>
              </a:solidFill>
            </a:endParaRPr>
          </a:p>
        </p:txBody>
      </p:sp>
      <p:cxnSp>
        <p:nvCxnSpPr>
          <p:cNvPr id="6" name="Straight Connector 17"/>
          <p:cNvCxnSpPr/>
          <p:nvPr/>
        </p:nvCxnSpPr>
        <p:spPr>
          <a:xfrm>
            <a:off x="0" y="6381750"/>
            <a:ext cx="12192000" cy="0"/>
          </a:xfrm>
          <a:prstGeom prst="line">
            <a:avLst/>
          </a:prstGeom>
          <a:ln w="254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623392" y="1440000"/>
            <a:ext cx="10972800" cy="47613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Θέση αριθμού διαφάνειας 5"/>
          <p:cNvSpPr>
            <a:spLocks noGrp="1"/>
          </p:cNvSpPr>
          <p:nvPr>
            <p:ph type="sldNum" sz="quarter" idx="10"/>
          </p:nvPr>
        </p:nvSpPr>
        <p:spPr>
          <a:xfrm>
            <a:off x="8737600" y="6456364"/>
            <a:ext cx="2844800" cy="365125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fld id="{728778E2-04E4-467D-9333-3F987EE3EF1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2" descr="W:\logos\AUTH logo\auth_logo_bw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4" t="9230" r="9892" b="10804"/>
          <a:stretch/>
        </p:blipFill>
        <p:spPr bwMode="auto">
          <a:xfrm>
            <a:off x="144736" y="6074474"/>
            <a:ext cx="624069" cy="46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817" y="6543366"/>
            <a:ext cx="960107" cy="31463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32500" lnSpcReduction="20000"/>
          </a:bodyPr>
          <a:lstStyle/>
          <a:p>
            <a:r>
              <a:rPr lang="el-GR" dirty="0">
                <a:solidFill>
                  <a:prstClr val="black"/>
                </a:solidFill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Αριστοτέλειο</a:t>
            </a:r>
          </a:p>
          <a:p>
            <a:r>
              <a:rPr lang="el-GR" dirty="0">
                <a:solidFill>
                  <a:prstClr val="black"/>
                </a:solidFill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Πανεπιστήμιο</a:t>
            </a:r>
          </a:p>
          <a:p>
            <a:r>
              <a:rPr lang="el-GR" dirty="0">
                <a:solidFill>
                  <a:prstClr val="black"/>
                </a:solidFill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Θεσσαλονίκης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75787" y="6308920"/>
            <a:ext cx="3840427" cy="549080"/>
          </a:xfrm>
          <a:prstGeom prst="rect">
            <a:avLst/>
          </a:prstGeom>
        </p:spPr>
        <p:txBody>
          <a:bodyPr vert="horz" wrap="square" lIns="91440" tIns="0" rIns="91440" bIns="0" rtlCol="0" anchor="t">
            <a:noAutofit/>
          </a:bodyPr>
          <a:lstStyle/>
          <a:p>
            <a:pPr algn="ctr">
              <a:lnSpc>
                <a:spcPct val="220000"/>
              </a:lnSpc>
            </a:pPr>
            <a:r>
              <a:rPr lang="el-GR" sz="1000" dirty="0">
                <a:solidFill>
                  <a:prstClr val="black"/>
                </a:solidFill>
              </a:rPr>
              <a:t>Τίτλος Μαθήματος</a:t>
            </a:r>
          </a:p>
          <a:p>
            <a:pPr algn="ctr"/>
            <a:r>
              <a:rPr lang="el-GR" sz="1000" dirty="0">
                <a:solidFill>
                  <a:prstClr val="black"/>
                </a:solidFill>
              </a:rPr>
              <a:t>Τμήμα</a:t>
            </a:r>
          </a:p>
        </p:txBody>
      </p:sp>
    </p:spTree>
    <p:extLst>
      <p:ext uri="{BB962C8B-B14F-4D97-AF65-F5344CB8AC3E}">
        <p14:creationId xmlns:p14="http://schemas.microsoft.com/office/powerpoint/2010/main" val="10843494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7"/>
          <p:cNvCxnSpPr/>
          <p:nvPr/>
        </p:nvCxnSpPr>
        <p:spPr>
          <a:xfrm flipV="1">
            <a:off x="662517" y="0"/>
            <a:ext cx="0" cy="6858000"/>
          </a:xfrm>
          <a:prstGeom prst="line">
            <a:avLst/>
          </a:prstGeom>
          <a:ln w="254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0"/>
          <p:cNvCxnSpPr/>
          <p:nvPr/>
        </p:nvCxnSpPr>
        <p:spPr>
          <a:xfrm flipV="1">
            <a:off x="10502900" y="0"/>
            <a:ext cx="0" cy="6858000"/>
          </a:xfrm>
          <a:prstGeom prst="line">
            <a:avLst/>
          </a:prstGeom>
          <a:ln w="508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15413" y="274639"/>
            <a:ext cx="960106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10584000" y="274639"/>
            <a:ext cx="1526400" cy="5851525"/>
          </a:xfrm>
          <a:prstGeom prst="rect">
            <a:avLst/>
          </a:prstGeom>
        </p:spPr>
        <p:txBody>
          <a:bodyPr vert="eaVer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0"/>
          </p:nvPr>
        </p:nvSpPr>
        <p:spPr>
          <a:xfrm>
            <a:off x="156634" y="6356351"/>
            <a:ext cx="385233" cy="365125"/>
          </a:xfrm>
        </p:spPr>
        <p:txBody>
          <a:bodyPr vert="vert"/>
          <a:lstStyle>
            <a:lvl1pPr algn="l">
              <a:defRPr smtClean="0">
                <a:solidFill>
                  <a:schemeClr val="tx1"/>
                </a:solidFill>
              </a:defRPr>
            </a:lvl1pPr>
          </a:lstStyle>
          <a:p>
            <a:fld id="{728778E2-04E4-467D-9333-3F987EE3EF1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 rot="5400000">
            <a:off x="134831" y="-162311"/>
            <a:ext cx="720080" cy="1044701"/>
            <a:chOff x="11113" y="6074474"/>
            <a:chExt cx="720080" cy="783526"/>
          </a:xfrm>
        </p:grpSpPr>
        <p:pic>
          <p:nvPicPr>
            <p:cNvPr id="10" name="Picture 2" descr="W:\logos\AUTH logo\auth_logo_bw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64" t="9230" r="9892" b="10804"/>
            <a:stretch/>
          </p:blipFill>
          <p:spPr bwMode="auto">
            <a:xfrm>
              <a:off x="108552" y="6074474"/>
              <a:ext cx="468052" cy="468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 userDrawn="1"/>
          </p:nvSpPr>
          <p:spPr>
            <a:xfrm>
              <a:off x="11113" y="6543366"/>
              <a:ext cx="720080" cy="314634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rmAutofit fontScale="32500" lnSpcReduction="20000"/>
            </a:bodyPr>
            <a:lstStyle/>
            <a:p>
              <a:r>
                <a:rPr lang="el-GR" dirty="0">
                  <a:solidFill>
                    <a:prstClr val="black"/>
                  </a:solidFill>
                  <a:latin typeface="Century Gothic" pitchFamily="34" charset="0"/>
                  <a:ea typeface="Arial Unicode MS" pitchFamily="34" charset="-128"/>
                  <a:cs typeface="Arial Unicode MS" pitchFamily="34" charset="-128"/>
                </a:rPr>
                <a:t>Αριστοτέλειο</a:t>
              </a:r>
            </a:p>
            <a:p>
              <a:r>
                <a:rPr lang="el-GR" dirty="0">
                  <a:solidFill>
                    <a:prstClr val="black"/>
                  </a:solidFill>
                  <a:latin typeface="Century Gothic" pitchFamily="34" charset="0"/>
                  <a:ea typeface="Arial Unicode MS" pitchFamily="34" charset="-128"/>
                  <a:cs typeface="Arial Unicode MS" pitchFamily="34" charset="-128"/>
                </a:rPr>
                <a:t>Πανεπιστήμιο</a:t>
              </a:r>
            </a:p>
            <a:p>
              <a:r>
                <a:rPr lang="el-GR" dirty="0">
                  <a:solidFill>
                    <a:prstClr val="black"/>
                  </a:solidFill>
                  <a:latin typeface="Century Gothic" pitchFamily="34" charset="0"/>
                  <a:ea typeface="Arial Unicode MS" pitchFamily="34" charset="-128"/>
                  <a:cs typeface="Arial Unicode MS" pitchFamily="34" charset="-128"/>
                </a:rPr>
                <a:t>Θεσσαλονίκης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 rot="5400000">
            <a:off x="-1095695" y="3062947"/>
            <a:ext cx="2880320" cy="732107"/>
          </a:xfrm>
          <a:prstGeom prst="rect">
            <a:avLst/>
          </a:prstGeom>
        </p:spPr>
        <p:txBody>
          <a:bodyPr vert="horz" wrap="square" lIns="91440" tIns="0" rIns="91440" bIns="0" rtlCol="0" anchor="t">
            <a:noAutofit/>
          </a:bodyPr>
          <a:lstStyle/>
          <a:p>
            <a:pPr algn="ctr">
              <a:lnSpc>
                <a:spcPct val="220000"/>
              </a:lnSpc>
            </a:pPr>
            <a:r>
              <a:rPr lang="el-GR" sz="1000" dirty="0">
                <a:solidFill>
                  <a:prstClr val="black"/>
                </a:solidFill>
              </a:rPr>
              <a:t>Τίτλος Μαθήματος</a:t>
            </a:r>
          </a:p>
          <a:p>
            <a:pPr algn="ctr"/>
            <a:r>
              <a:rPr lang="el-GR" sz="1000" dirty="0">
                <a:solidFill>
                  <a:prstClr val="black"/>
                </a:solidFill>
              </a:rPr>
              <a:t>Τμήμα</a:t>
            </a:r>
          </a:p>
        </p:txBody>
      </p:sp>
    </p:spTree>
    <p:extLst>
      <p:ext uri="{BB962C8B-B14F-4D97-AF65-F5344CB8AC3E}">
        <p14:creationId xmlns:p14="http://schemas.microsoft.com/office/powerpoint/2010/main" val="2333772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8"/>
          <p:cNvCxnSpPr/>
          <p:nvPr/>
        </p:nvCxnSpPr>
        <p:spPr>
          <a:xfrm>
            <a:off x="0" y="1266825"/>
            <a:ext cx="12192000" cy="0"/>
          </a:xfrm>
          <a:prstGeom prst="line">
            <a:avLst/>
          </a:prstGeom>
          <a:ln w="508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16"/>
          <p:cNvCxnSpPr/>
          <p:nvPr/>
        </p:nvCxnSpPr>
        <p:spPr>
          <a:xfrm>
            <a:off x="0" y="6381750"/>
            <a:ext cx="12192000" cy="0"/>
          </a:xfrm>
          <a:prstGeom prst="line">
            <a:avLst/>
          </a:prstGeom>
          <a:ln w="254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Θέση τίτλου 1"/>
          <p:cNvSpPr>
            <a:spLocks noGrp="1"/>
          </p:cNvSpPr>
          <p:nvPr>
            <p:ph type="title"/>
          </p:nvPr>
        </p:nvSpPr>
        <p:spPr>
          <a:xfrm>
            <a:off x="609600" y="26082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5" name="Θέση αριθμού διαφάνειας 5"/>
          <p:cNvSpPr>
            <a:spLocks noGrp="1"/>
          </p:cNvSpPr>
          <p:nvPr>
            <p:ph type="sldNum" sz="quarter" idx="10"/>
          </p:nvPr>
        </p:nvSpPr>
        <p:spPr>
          <a:xfrm>
            <a:off x="8737600" y="6456364"/>
            <a:ext cx="2844800" cy="365125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fld id="{728778E2-04E4-467D-9333-3F987EE3EF1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6" name="Picture 2" descr="W:\logos\AUTH logo\auth_logo_bw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4" t="9230" r="9892" b="10804"/>
          <a:stretch/>
        </p:blipFill>
        <p:spPr bwMode="auto">
          <a:xfrm>
            <a:off x="144736" y="6074474"/>
            <a:ext cx="624069" cy="46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817" y="6543366"/>
            <a:ext cx="960107" cy="31463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32500" lnSpcReduction="20000"/>
          </a:bodyPr>
          <a:lstStyle/>
          <a:p>
            <a:r>
              <a:rPr lang="el-GR" dirty="0">
                <a:solidFill>
                  <a:prstClr val="black"/>
                </a:solidFill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Αριστοτέλειο</a:t>
            </a:r>
          </a:p>
          <a:p>
            <a:r>
              <a:rPr lang="el-GR" dirty="0">
                <a:solidFill>
                  <a:prstClr val="black"/>
                </a:solidFill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Πανεπιστήμιο</a:t>
            </a:r>
          </a:p>
          <a:p>
            <a:r>
              <a:rPr lang="el-GR" dirty="0">
                <a:solidFill>
                  <a:prstClr val="black"/>
                </a:solidFill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Θεσσαλονίκης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75787" y="6308920"/>
            <a:ext cx="3840427" cy="549080"/>
          </a:xfrm>
          <a:prstGeom prst="rect">
            <a:avLst/>
          </a:prstGeom>
        </p:spPr>
        <p:txBody>
          <a:bodyPr vert="horz" wrap="square" lIns="91440" tIns="0" rIns="91440" bIns="0" rtlCol="0" anchor="t">
            <a:noAutofit/>
          </a:bodyPr>
          <a:lstStyle/>
          <a:p>
            <a:pPr algn="ctr">
              <a:lnSpc>
                <a:spcPct val="220000"/>
              </a:lnSpc>
            </a:pPr>
            <a:r>
              <a:rPr lang="el-GR" sz="1000" dirty="0">
                <a:solidFill>
                  <a:prstClr val="black"/>
                </a:solidFill>
              </a:rPr>
              <a:t>Εισαγωγή στη Γεωφυσική</a:t>
            </a:r>
          </a:p>
          <a:p>
            <a:pPr algn="ctr"/>
            <a:r>
              <a:rPr lang="el-GR" sz="1000" dirty="0">
                <a:solidFill>
                  <a:prstClr val="black"/>
                </a:solidFill>
              </a:rPr>
              <a:t>Τμήμα Γεωλογίας</a:t>
            </a:r>
          </a:p>
        </p:txBody>
      </p:sp>
    </p:spTree>
    <p:extLst>
      <p:ext uri="{BB962C8B-B14F-4D97-AF65-F5344CB8AC3E}">
        <p14:creationId xmlns:p14="http://schemas.microsoft.com/office/powerpoint/2010/main" val="3012436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4"/>
          <p:cNvCxnSpPr/>
          <p:nvPr/>
        </p:nvCxnSpPr>
        <p:spPr>
          <a:xfrm>
            <a:off x="0" y="1266825"/>
            <a:ext cx="12192000" cy="0"/>
          </a:xfrm>
          <a:prstGeom prst="line">
            <a:avLst/>
          </a:prstGeom>
          <a:ln w="508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7"/>
          <p:cNvCxnSpPr/>
          <p:nvPr/>
        </p:nvCxnSpPr>
        <p:spPr>
          <a:xfrm>
            <a:off x="0" y="6381750"/>
            <a:ext cx="12192000" cy="0"/>
          </a:xfrm>
          <a:prstGeom prst="line">
            <a:avLst/>
          </a:prstGeom>
          <a:ln w="254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Θέση αριθμού διαφάνειας 5"/>
          <p:cNvSpPr>
            <a:spLocks noGrp="1"/>
          </p:cNvSpPr>
          <p:nvPr>
            <p:ph type="sldNum" sz="quarter" idx="10"/>
          </p:nvPr>
        </p:nvSpPr>
        <p:spPr>
          <a:xfrm>
            <a:off x="8737600" y="6456364"/>
            <a:ext cx="2844800" cy="365125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fld id="{728778E2-04E4-467D-9333-3F987EE3EF1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5" name="Picture 2" descr="W:\logos\AUTH logo\auth_logo_bw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4" t="9230" r="9892" b="10804"/>
          <a:stretch/>
        </p:blipFill>
        <p:spPr bwMode="auto">
          <a:xfrm>
            <a:off x="144736" y="6074474"/>
            <a:ext cx="624069" cy="46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817" y="6543366"/>
            <a:ext cx="960107" cy="31463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32500" lnSpcReduction="20000"/>
          </a:bodyPr>
          <a:lstStyle/>
          <a:p>
            <a:r>
              <a:rPr lang="el-GR" dirty="0">
                <a:solidFill>
                  <a:prstClr val="black"/>
                </a:solidFill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Αριστοτέλειο</a:t>
            </a:r>
          </a:p>
          <a:p>
            <a:r>
              <a:rPr lang="el-GR" dirty="0">
                <a:solidFill>
                  <a:prstClr val="black"/>
                </a:solidFill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Πανεπιστήμιο</a:t>
            </a:r>
          </a:p>
          <a:p>
            <a:r>
              <a:rPr lang="el-GR" dirty="0">
                <a:solidFill>
                  <a:prstClr val="black"/>
                </a:solidFill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Θεσσαλονίκης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75787" y="6308920"/>
            <a:ext cx="3840427" cy="549080"/>
          </a:xfrm>
          <a:prstGeom prst="rect">
            <a:avLst/>
          </a:prstGeom>
        </p:spPr>
        <p:txBody>
          <a:bodyPr vert="horz" wrap="square" lIns="91440" tIns="0" rIns="91440" bIns="0" rtlCol="0" anchor="t">
            <a:noAutofit/>
          </a:bodyPr>
          <a:lstStyle/>
          <a:p>
            <a:pPr algn="ctr">
              <a:lnSpc>
                <a:spcPct val="220000"/>
              </a:lnSpc>
            </a:pPr>
            <a:r>
              <a:rPr lang="el-GR" sz="1000" dirty="0">
                <a:solidFill>
                  <a:prstClr val="black"/>
                </a:solidFill>
              </a:rPr>
              <a:t>Εισαγωγή στη Γεωφυσική</a:t>
            </a:r>
          </a:p>
          <a:p>
            <a:pPr algn="ctr"/>
            <a:r>
              <a:rPr lang="el-GR" sz="1000" dirty="0">
                <a:solidFill>
                  <a:prstClr val="black"/>
                </a:solidFill>
              </a:rPr>
              <a:t>Τμήμα Γεωλογίας</a:t>
            </a:r>
          </a:p>
        </p:txBody>
      </p:sp>
    </p:spTree>
    <p:extLst>
      <p:ext uri="{BB962C8B-B14F-4D97-AF65-F5344CB8AC3E}">
        <p14:creationId xmlns:p14="http://schemas.microsoft.com/office/powerpoint/2010/main" val="3085159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28778E2-04E4-467D-9333-3F987EE3EF1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826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59D345-C333-482B-8852-B59197A309BD}" type="datetimeFigureOut">
              <a:rPr lang="en-US">
                <a:solidFill>
                  <a:prstClr val="black"/>
                </a:solidFill>
              </a:rPr>
              <a:pPr/>
              <a:t>17-Feb-16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78E2-04E4-467D-9333-3F987EE3EF1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544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0BDF9-B5FE-4028-9EA3-E8FE87BB4802}" type="datetimeFigureOut">
              <a:rPr lang="el-GR">
                <a:solidFill>
                  <a:prstClr val="black"/>
                </a:solidFill>
              </a:rPr>
              <a:pPr>
                <a:defRPr/>
              </a:pPr>
              <a:t>17/2/2016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B8B46F-67E7-46F6-BB35-DAA08CF8DC93}" type="slidenum">
              <a:rPr lang="el-GR" altLang="en-US">
                <a:solidFill>
                  <a:prstClr val="black"/>
                </a:solidFill>
              </a:rPr>
              <a:pPr/>
              <a:t>‹#›</a:t>
            </a:fld>
            <a:endParaRPr lang="el-G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656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986" y="1143000"/>
            <a:ext cx="11074015" cy="42666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Explorers</a:t>
            </a:r>
            <a:r>
              <a:rPr lang="en-US">
                <a:solidFill>
                  <a:prstClr val="black"/>
                </a:solidFill>
                <a:latin typeface="55 Helvetica Roman" pitchFamily="1" charset="0"/>
              </a:rPr>
              <a:t>’</a:t>
            </a:r>
            <a:r>
              <a:rPr lang="en-US">
                <a:solidFill>
                  <a:prstClr val="black"/>
                </a:solidFill>
              </a:rPr>
              <a:t> Guide to the Solar System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2B91FCF-D096-499F-B9E5-134A6A299733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972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8"/>
          <p:cNvCxnSpPr/>
          <p:nvPr/>
        </p:nvCxnSpPr>
        <p:spPr>
          <a:xfrm>
            <a:off x="0" y="1266825"/>
            <a:ext cx="12192000" cy="0"/>
          </a:xfrm>
          <a:prstGeom prst="line">
            <a:avLst/>
          </a:prstGeom>
          <a:ln w="508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\\ccf2\dfs\winHome\home\apmoneda\My Documents\opencourses\Brochures\Saint APTh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6634" y="206375"/>
            <a:ext cx="1043517" cy="78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63084" y="3849068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963084" y="2348881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extBox 3"/>
          <p:cNvSpPr txBox="1"/>
          <p:nvPr/>
        </p:nvSpPr>
        <p:spPr>
          <a:xfrm>
            <a:off x="1301752" y="188913"/>
            <a:ext cx="2874433" cy="857250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r>
              <a:rPr lang="el-GR" b="1" dirty="0">
                <a:solidFill>
                  <a:prstClr val="black"/>
                </a:solidFill>
                <a:latin typeface="Century Gothic" pitchFamily="34" charset="0"/>
              </a:rPr>
              <a:t>ΑΡΙΣΤΟΤΕΛΕΙΟ</a:t>
            </a:r>
          </a:p>
          <a:p>
            <a:pPr>
              <a:defRPr/>
            </a:pPr>
            <a:r>
              <a:rPr lang="el-GR" b="1" dirty="0">
                <a:solidFill>
                  <a:prstClr val="black"/>
                </a:solidFill>
                <a:latin typeface="Century Gothic" pitchFamily="34" charset="0"/>
              </a:rPr>
              <a:t>ΠΑΝΕΠΙΣΤΗΜΙΟ</a:t>
            </a:r>
          </a:p>
          <a:p>
            <a:pPr>
              <a:defRPr/>
            </a:pPr>
            <a:r>
              <a:rPr lang="el-GR" b="1" dirty="0">
                <a:solidFill>
                  <a:prstClr val="black"/>
                </a:solidFill>
                <a:latin typeface="Century Gothic" pitchFamily="34" charset="0"/>
              </a:rPr>
              <a:t>ΘΕΣΣΑΛΟΝΙΚΗΣ</a:t>
            </a:r>
          </a:p>
        </p:txBody>
      </p:sp>
    </p:spTree>
    <p:extLst>
      <p:ext uri="{BB962C8B-B14F-4D97-AF65-F5344CB8AC3E}">
        <p14:creationId xmlns:p14="http://schemas.microsoft.com/office/powerpoint/2010/main" val="2187854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9"/>
          <p:cNvCxnSpPr/>
          <p:nvPr/>
        </p:nvCxnSpPr>
        <p:spPr>
          <a:xfrm>
            <a:off x="0" y="1266825"/>
            <a:ext cx="12192000" cy="0"/>
          </a:xfrm>
          <a:prstGeom prst="line">
            <a:avLst/>
          </a:prstGeom>
          <a:ln w="508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0"/>
          <p:cNvCxnSpPr/>
          <p:nvPr/>
        </p:nvCxnSpPr>
        <p:spPr>
          <a:xfrm>
            <a:off x="0" y="6381750"/>
            <a:ext cx="12192000" cy="0"/>
          </a:xfrm>
          <a:prstGeom prst="line">
            <a:avLst/>
          </a:prstGeom>
          <a:ln w="254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09600" y="1440000"/>
            <a:ext cx="10972800" cy="4761320"/>
          </a:xfrm>
        </p:spPr>
        <p:txBody>
          <a:bodyPr>
            <a:normAutofit/>
          </a:bodyPr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31" name="Θέση τίτλου 1"/>
          <p:cNvSpPr>
            <a:spLocks noGrp="1"/>
          </p:cNvSpPr>
          <p:nvPr>
            <p:ph type="title"/>
          </p:nvPr>
        </p:nvSpPr>
        <p:spPr>
          <a:xfrm>
            <a:off x="609600" y="26082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0"/>
          </p:nvPr>
        </p:nvSpPr>
        <p:spPr>
          <a:xfrm>
            <a:off x="8737600" y="6456364"/>
            <a:ext cx="2844800" cy="365125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fld id="{728778E2-04E4-467D-9333-3F987EE3EF1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1026" name="Picture 2" descr="W:\logos\AUTH logo\auth_logo_bw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4" t="9230" r="9892" b="10804"/>
          <a:stretch/>
        </p:blipFill>
        <p:spPr bwMode="auto">
          <a:xfrm>
            <a:off x="144736" y="6074474"/>
            <a:ext cx="624069" cy="46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817" y="6543366"/>
            <a:ext cx="960107" cy="31463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32500" lnSpcReduction="20000"/>
          </a:bodyPr>
          <a:lstStyle/>
          <a:p>
            <a:r>
              <a:rPr lang="el-GR" dirty="0">
                <a:solidFill>
                  <a:prstClr val="black"/>
                </a:solidFill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Αριστοτέλειο</a:t>
            </a:r>
          </a:p>
          <a:p>
            <a:r>
              <a:rPr lang="el-GR" dirty="0">
                <a:solidFill>
                  <a:prstClr val="black"/>
                </a:solidFill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Πανεπιστήμιο</a:t>
            </a:r>
          </a:p>
          <a:p>
            <a:r>
              <a:rPr lang="el-GR" dirty="0">
                <a:solidFill>
                  <a:prstClr val="black"/>
                </a:solidFill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Θεσσαλονίκης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75787" y="6308920"/>
            <a:ext cx="3840427" cy="549080"/>
          </a:xfrm>
          <a:prstGeom prst="rect">
            <a:avLst/>
          </a:prstGeom>
        </p:spPr>
        <p:txBody>
          <a:bodyPr vert="horz" wrap="square" lIns="91440" tIns="0" rIns="91440" bIns="0" rtlCol="0" anchor="t">
            <a:noAutofit/>
          </a:bodyPr>
          <a:lstStyle/>
          <a:p>
            <a:pPr algn="ctr">
              <a:lnSpc>
                <a:spcPct val="220000"/>
              </a:lnSpc>
            </a:pPr>
            <a:r>
              <a:rPr lang="el-GR" sz="1000" dirty="0">
                <a:solidFill>
                  <a:prstClr val="black"/>
                </a:solidFill>
              </a:rPr>
              <a:t>Εισαγωγή στη Γεωφυσική</a:t>
            </a:r>
          </a:p>
          <a:p>
            <a:pPr algn="ctr"/>
            <a:r>
              <a:rPr lang="el-GR" sz="1000" dirty="0">
                <a:solidFill>
                  <a:prstClr val="black"/>
                </a:solidFill>
              </a:rPr>
              <a:t>Τμήμα Γεωλογίας</a:t>
            </a:r>
          </a:p>
        </p:txBody>
      </p:sp>
    </p:spTree>
    <p:extLst>
      <p:ext uri="{BB962C8B-B14F-4D97-AF65-F5344CB8AC3E}">
        <p14:creationId xmlns:p14="http://schemas.microsoft.com/office/powerpoint/2010/main" val="1729341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Περιεχόμενο (Αρίθμιση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9"/>
          <p:cNvCxnSpPr/>
          <p:nvPr/>
        </p:nvCxnSpPr>
        <p:spPr>
          <a:xfrm>
            <a:off x="0" y="1266825"/>
            <a:ext cx="12192000" cy="0"/>
          </a:xfrm>
          <a:prstGeom prst="line">
            <a:avLst/>
          </a:prstGeom>
          <a:ln w="508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0"/>
          <p:cNvCxnSpPr/>
          <p:nvPr/>
        </p:nvCxnSpPr>
        <p:spPr>
          <a:xfrm>
            <a:off x="0" y="6381750"/>
            <a:ext cx="12192000" cy="0"/>
          </a:xfrm>
          <a:prstGeom prst="line">
            <a:avLst/>
          </a:prstGeom>
          <a:ln w="254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09600" y="1440000"/>
            <a:ext cx="10972800" cy="4761320"/>
          </a:xfrm>
        </p:spPr>
        <p:txBody>
          <a:bodyPr>
            <a:normAutofit/>
          </a:bodyPr>
          <a:lstStyle>
            <a:lvl1pPr marL="514350" indent="-514350">
              <a:spcBef>
                <a:spcPts val="1200"/>
              </a:spcBef>
              <a:buFont typeface="+mj-lt"/>
              <a:buAutoNum type="arabicPeriod"/>
              <a:defRPr/>
            </a:lvl1pPr>
            <a:lvl2pPr marL="971550" indent="-514350">
              <a:spcBef>
                <a:spcPts val="1200"/>
              </a:spcBef>
              <a:buFont typeface="+mj-lt"/>
              <a:buAutoNum type="romanLcPeriod"/>
              <a:defRPr/>
            </a:lvl2pPr>
            <a:lvl3pPr marL="1371600" indent="-457200">
              <a:spcBef>
                <a:spcPts val="1200"/>
              </a:spcBef>
              <a:buFont typeface="+mj-lt"/>
              <a:buAutoNum type="alphaLcPeriod"/>
              <a:defRPr/>
            </a:lvl3pPr>
            <a:lvl4pPr marL="1828800" indent="-457200">
              <a:spcBef>
                <a:spcPts val="1200"/>
              </a:spcBef>
              <a:buFont typeface="Arial" pitchFamily="34" charset="0"/>
              <a:buChar char="•"/>
              <a:defRPr/>
            </a:lvl4pPr>
            <a:lvl5pPr marL="2286000" indent="-457200">
              <a:spcBef>
                <a:spcPts val="1200"/>
              </a:spcBef>
              <a:buFont typeface="Courier New" pitchFamily="49" charset="0"/>
              <a:buChar char="o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31" name="Θέση τίτλου 1"/>
          <p:cNvSpPr>
            <a:spLocks noGrp="1"/>
          </p:cNvSpPr>
          <p:nvPr>
            <p:ph type="title"/>
          </p:nvPr>
        </p:nvSpPr>
        <p:spPr>
          <a:xfrm>
            <a:off x="609600" y="26082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0"/>
          </p:nvPr>
        </p:nvSpPr>
        <p:spPr>
          <a:xfrm>
            <a:off x="8737600" y="6456364"/>
            <a:ext cx="2844800" cy="365125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fld id="{728778E2-04E4-467D-9333-3F987EE3EF1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7" name="Picture 2" descr="W:\logos\AUTH logo\auth_logo_bw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4" t="9230" r="9892" b="10804"/>
          <a:stretch/>
        </p:blipFill>
        <p:spPr bwMode="auto">
          <a:xfrm>
            <a:off x="144736" y="6074474"/>
            <a:ext cx="624069" cy="46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817" y="6543366"/>
            <a:ext cx="960107" cy="31463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32500" lnSpcReduction="20000"/>
          </a:bodyPr>
          <a:lstStyle/>
          <a:p>
            <a:r>
              <a:rPr lang="el-GR" dirty="0">
                <a:solidFill>
                  <a:prstClr val="black"/>
                </a:solidFill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Αριστοτέλειο</a:t>
            </a:r>
          </a:p>
          <a:p>
            <a:r>
              <a:rPr lang="el-GR" dirty="0">
                <a:solidFill>
                  <a:prstClr val="black"/>
                </a:solidFill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Πανεπιστήμιο</a:t>
            </a:r>
          </a:p>
          <a:p>
            <a:r>
              <a:rPr lang="el-GR" dirty="0">
                <a:solidFill>
                  <a:prstClr val="black"/>
                </a:solidFill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Θεσσαλονίκης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75787" y="6308920"/>
            <a:ext cx="3840427" cy="549080"/>
          </a:xfrm>
          <a:prstGeom prst="rect">
            <a:avLst/>
          </a:prstGeom>
        </p:spPr>
        <p:txBody>
          <a:bodyPr vert="horz" wrap="square" lIns="91440" tIns="0" rIns="91440" bIns="0" rtlCol="0" anchor="t">
            <a:noAutofit/>
          </a:bodyPr>
          <a:lstStyle/>
          <a:p>
            <a:pPr algn="ctr">
              <a:lnSpc>
                <a:spcPct val="220000"/>
              </a:lnSpc>
            </a:pPr>
            <a:r>
              <a:rPr lang="el-GR" sz="1000" dirty="0">
                <a:solidFill>
                  <a:prstClr val="black"/>
                </a:solidFill>
              </a:rPr>
              <a:t>Εισαγωγή στη Γεωφυσική</a:t>
            </a:r>
          </a:p>
          <a:p>
            <a:pPr algn="ctr"/>
            <a:r>
              <a:rPr lang="el-GR" sz="1000" dirty="0">
                <a:solidFill>
                  <a:prstClr val="black"/>
                </a:solidFill>
              </a:rPr>
              <a:t>Τμήμα Γεωλογίας</a:t>
            </a:r>
          </a:p>
        </p:txBody>
      </p:sp>
    </p:spTree>
    <p:extLst>
      <p:ext uri="{BB962C8B-B14F-4D97-AF65-F5344CB8AC3E}">
        <p14:creationId xmlns:p14="http://schemas.microsoft.com/office/powerpoint/2010/main" val="2639727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0"/>
          <p:cNvCxnSpPr/>
          <p:nvPr/>
        </p:nvCxnSpPr>
        <p:spPr>
          <a:xfrm>
            <a:off x="0" y="1266825"/>
            <a:ext cx="12192000" cy="0"/>
          </a:xfrm>
          <a:prstGeom prst="line">
            <a:avLst/>
          </a:prstGeom>
          <a:ln w="508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8"/>
          <p:cNvCxnSpPr/>
          <p:nvPr/>
        </p:nvCxnSpPr>
        <p:spPr>
          <a:xfrm>
            <a:off x="0" y="6381750"/>
            <a:ext cx="12192000" cy="0"/>
          </a:xfrm>
          <a:prstGeom prst="line">
            <a:avLst/>
          </a:prstGeom>
          <a:ln w="254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609600" y="1440000"/>
            <a:ext cx="5384800" cy="47613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97600" y="1440000"/>
            <a:ext cx="5384800" cy="47613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18" name="Θέση τίτλου 1"/>
          <p:cNvSpPr>
            <a:spLocks noGrp="1"/>
          </p:cNvSpPr>
          <p:nvPr>
            <p:ph type="title"/>
          </p:nvPr>
        </p:nvSpPr>
        <p:spPr>
          <a:xfrm>
            <a:off x="609600" y="26082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7" name="Θέση αριθμού διαφάνειας 5"/>
          <p:cNvSpPr>
            <a:spLocks noGrp="1"/>
          </p:cNvSpPr>
          <p:nvPr>
            <p:ph type="sldNum" sz="quarter" idx="10"/>
          </p:nvPr>
        </p:nvSpPr>
        <p:spPr>
          <a:xfrm>
            <a:off x="8737600" y="6456364"/>
            <a:ext cx="2844800" cy="365125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fld id="{728778E2-04E4-467D-9333-3F987EE3EF1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2" descr="W:\logos\AUTH logo\auth_logo_bw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4" t="9230" r="9892" b="10804"/>
          <a:stretch/>
        </p:blipFill>
        <p:spPr bwMode="auto">
          <a:xfrm>
            <a:off x="144736" y="6074474"/>
            <a:ext cx="624069" cy="46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817" y="6543366"/>
            <a:ext cx="960107" cy="31463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32500" lnSpcReduction="20000"/>
          </a:bodyPr>
          <a:lstStyle/>
          <a:p>
            <a:r>
              <a:rPr lang="el-GR" dirty="0">
                <a:solidFill>
                  <a:prstClr val="black"/>
                </a:solidFill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Αριστοτέλειο</a:t>
            </a:r>
          </a:p>
          <a:p>
            <a:r>
              <a:rPr lang="el-GR" dirty="0">
                <a:solidFill>
                  <a:prstClr val="black"/>
                </a:solidFill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Πανεπιστήμιο</a:t>
            </a:r>
          </a:p>
          <a:p>
            <a:r>
              <a:rPr lang="el-GR" dirty="0">
                <a:solidFill>
                  <a:prstClr val="black"/>
                </a:solidFill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Θεσσαλονίκης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75787" y="6308920"/>
            <a:ext cx="3840427" cy="549080"/>
          </a:xfrm>
          <a:prstGeom prst="rect">
            <a:avLst/>
          </a:prstGeom>
        </p:spPr>
        <p:txBody>
          <a:bodyPr vert="horz" wrap="square" lIns="91440" tIns="0" rIns="91440" bIns="0" rtlCol="0" anchor="t">
            <a:noAutofit/>
          </a:bodyPr>
          <a:lstStyle/>
          <a:p>
            <a:pPr algn="ctr">
              <a:lnSpc>
                <a:spcPct val="220000"/>
              </a:lnSpc>
            </a:pPr>
            <a:r>
              <a:rPr lang="el-GR" sz="1000" dirty="0">
                <a:solidFill>
                  <a:prstClr val="black"/>
                </a:solidFill>
              </a:rPr>
              <a:t>Εισαγωγή στη Γεωφυσική</a:t>
            </a:r>
          </a:p>
          <a:p>
            <a:pPr algn="ctr"/>
            <a:r>
              <a:rPr lang="el-GR" sz="1000" dirty="0">
                <a:solidFill>
                  <a:prstClr val="black"/>
                </a:solidFill>
              </a:rPr>
              <a:t>Τμήμα Γεωλογίας</a:t>
            </a:r>
          </a:p>
        </p:txBody>
      </p:sp>
    </p:spTree>
    <p:extLst>
      <p:ext uri="{BB962C8B-B14F-4D97-AF65-F5344CB8AC3E}">
        <p14:creationId xmlns:p14="http://schemas.microsoft.com/office/powerpoint/2010/main" val="3135505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2"/>
          <p:cNvCxnSpPr/>
          <p:nvPr/>
        </p:nvCxnSpPr>
        <p:spPr>
          <a:xfrm>
            <a:off x="0" y="1266825"/>
            <a:ext cx="12192000" cy="0"/>
          </a:xfrm>
          <a:prstGeom prst="line">
            <a:avLst/>
          </a:prstGeom>
          <a:ln w="508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0"/>
          <p:cNvCxnSpPr/>
          <p:nvPr/>
        </p:nvCxnSpPr>
        <p:spPr>
          <a:xfrm>
            <a:off x="0" y="6381750"/>
            <a:ext cx="12192000" cy="0"/>
          </a:xfrm>
          <a:prstGeom prst="line">
            <a:avLst/>
          </a:prstGeom>
          <a:ln w="254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09600" y="1440000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09600" y="2104656"/>
            <a:ext cx="5386917" cy="41044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93368" y="1440000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93368" y="2104656"/>
            <a:ext cx="5389033" cy="41044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0" name="Θέση τίτλου 1"/>
          <p:cNvSpPr>
            <a:spLocks noGrp="1"/>
          </p:cNvSpPr>
          <p:nvPr>
            <p:ph type="title"/>
          </p:nvPr>
        </p:nvSpPr>
        <p:spPr>
          <a:xfrm>
            <a:off x="609600" y="26082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9" name="Θέση αριθμού διαφάνειας 5"/>
          <p:cNvSpPr>
            <a:spLocks noGrp="1"/>
          </p:cNvSpPr>
          <p:nvPr>
            <p:ph type="sldNum" sz="quarter" idx="10"/>
          </p:nvPr>
        </p:nvSpPr>
        <p:spPr>
          <a:xfrm>
            <a:off x="8737600" y="6456364"/>
            <a:ext cx="2844800" cy="365125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fld id="{728778E2-04E4-467D-9333-3F987EE3EF1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2" descr="W:\logos\AUTH logo\auth_logo_bw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4" t="9230" r="9892" b="10804"/>
          <a:stretch/>
        </p:blipFill>
        <p:spPr bwMode="auto">
          <a:xfrm>
            <a:off x="144736" y="6074474"/>
            <a:ext cx="624069" cy="46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4817" y="6543366"/>
            <a:ext cx="960107" cy="31463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32500" lnSpcReduction="20000"/>
          </a:bodyPr>
          <a:lstStyle/>
          <a:p>
            <a:r>
              <a:rPr lang="el-GR" dirty="0">
                <a:solidFill>
                  <a:prstClr val="black"/>
                </a:solidFill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Αριστοτέλειο</a:t>
            </a:r>
          </a:p>
          <a:p>
            <a:r>
              <a:rPr lang="el-GR" dirty="0">
                <a:solidFill>
                  <a:prstClr val="black"/>
                </a:solidFill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Πανεπιστήμιο</a:t>
            </a:r>
          </a:p>
          <a:p>
            <a:r>
              <a:rPr lang="el-GR" dirty="0">
                <a:solidFill>
                  <a:prstClr val="black"/>
                </a:solidFill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Θεσσαλονίκης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75787" y="6308920"/>
            <a:ext cx="3840427" cy="549080"/>
          </a:xfrm>
          <a:prstGeom prst="rect">
            <a:avLst/>
          </a:prstGeom>
        </p:spPr>
        <p:txBody>
          <a:bodyPr vert="horz" wrap="square" lIns="91440" tIns="0" rIns="91440" bIns="0" rtlCol="0" anchor="t">
            <a:noAutofit/>
          </a:bodyPr>
          <a:lstStyle/>
          <a:p>
            <a:pPr algn="ctr">
              <a:lnSpc>
                <a:spcPct val="220000"/>
              </a:lnSpc>
            </a:pPr>
            <a:r>
              <a:rPr lang="el-GR" sz="1000" dirty="0">
                <a:solidFill>
                  <a:prstClr val="black"/>
                </a:solidFill>
              </a:rPr>
              <a:t>Εισαγωγή στη Γεωφυσική</a:t>
            </a:r>
          </a:p>
          <a:p>
            <a:pPr algn="ctr"/>
            <a:r>
              <a:rPr lang="el-GR" sz="1000" dirty="0">
                <a:solidFill>
                  <a:prstClr val="black"/>
                </a:solidFill>
              </a:rPr>
              <a:t>Τμήμα Γεωλογίας</a:t>
            </a:r>
          </a:p>
        </p:txBody>
      </p:sp>
    </p:spTree>
    <p:extLst>
      <p:ext uri="{BB962C8B-B14F-4D97-AF65-F5344CB8AC3E}">
        <p14:creationId xmlns:p14="http://schemas.microsoft.com/office/powerpoint/2010/main" val="779530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εριεχόμενο με λεζάντα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0"/>
          <p:cNvCxnSpPr/>
          <p:nvPr/>
        </p:nvCxnSpPr>
        <p:spPr>
          <a:xfrm>
            <a:off x="0" y="1266825"/>
            <a:ext cx="12192000" cy="0"/>
          </a:xfrm>
          <a:prstGeom prst="line">
            <a:avLst/>
          </a:prstGeom>
          <a:ln w="508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4"/>
          <p:cNvCxnSpPr/>
          <p:nvPr/>
        </p:nvCxnSpPr>
        <p:spPr>
          <a:xfrm>
            <a:off x="0" y="6381750"/>
            <a:ext cx="12192000" cy="0"/>
          </a:xfrm>
          <a:prstGeom prst="line">
            <a:avLst/>
          </a:prstGeom>
          <a:ln w="254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1"/>
          <p:cNvSpPr>
            <a:spLocks noGrp="1"/>
          </p:cNvSpPr>
          <p:nvPr>
            <p:ph type="body" sz="quarter" idx="15"/>
          </p:nvPr>
        </p:nvSpPr>
        <p:spPr>
          <a:xfrm>
            <a:off x="623392" y="1440000"/>
            <a:ext cx="4033275" cy="475138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4847861" y="1440000"/>
            <a:ext cx="6815667" cy="4751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19" name="Θέση τίτλου 1"/>
          <p:cNvSpPr>
            <a:spLocks noGrp="1"/>
          </p:cNvSpPr>
          <p:nvPr>
            <p:ph type="title"/>
          </p:nvPr>
        </p:nvSpPr>
        <p:spPr>
          <a:xfrm>
            <a:off x="609600" y="26082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7" name="Θέση αριθμού διαφάνειας 5"/>
          <p:cNvSpPr>
            <a:spLocks noGrp="1"/>
          </p:cNvSpPr>
          <p:nvPr>
            <p:ph type="sldNum" sz="quarter" idx="16"/>
          </p:nvPr>
        </p:nvSpPr>
        <p:spPr>
          <a:xfrm>
            <a:off x="8737600" y="6456364"/>
            <a:ext cx="2844800" cy="365125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fld id="{728778E2-04E4-467D-9333-3F987EE3EF1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9" name="Picture 2" descr="W:\logos\AUTH logo\auth_logo_bw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4" t="9230" r="9892" b="10804"/>
          <a:stretch/>
        </p:blipFill>
        <p:spPr bwMode="auto">
          <a:xfrm>
            <a:off x="144736" y="6074474"/>
            <a:ext cx="624069" cy="46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4817" y="6543366"/>
            <a:ext cx="960107" cy="31463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32500" lnSpcReduction="20000"/>
          </a:bodyPr>
          <a:lstStyle/>
          <a:p>
            <a:r>
              <a:rPr lang="el-GR" dirty="0">
                <a:solidFill>
                  <a:prstClr val="black"/>
                </a:solidFill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Αριστοτέλειο</a:t>
            </a:r>
          </a:p>
          <a:p>
            <a:r>
              <a:rPr lang="el-GR" dirty="0">
                <a:solidFill>
                  <a:prstClr val="black"/>
                </a:solidFill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Πανεπιστήμιο</a:t>
            </a:r>
          </a:p>
          <a:p>
            <a:r>
              <a:rPr lang="el-GR" dirty="0">
                <a:solidFill>
                  <a:prstClr val="black"/>
                </a:solidFill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Θεσσαλονίκης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75787" y="6308920"/>
            <a:ext cx="3840427" cy="549080"/>
          </a:xfrm>
          <a:prstGeom prst="rect">
            <a:avLst/>
          </a:prstGeom>
        </p:spPr>
        <p:txBody>
          <a:bodyPr vert="horz" wrap="square" lIns="91440" tIns="0" rIns="91440" bIns="0" rtlCol="0" anchor="t">
            <a:noAutofit/>
          </a:bodyPr>
          <a:lstStyle/>
          <a:p>
            <a:pPr algn="ctr">
              <a:lnSpc>
                <a:spcPct val="220000"/>
              </a:lnSpc>
            </a:pPr>
            <a:r>
              <a:rPr lang="el-GR" sz="1000" dirty="0">
                <a:solidFill>
                  <a:prstClr val="black"/>
                </a:solidFill>
              </a:rPr>
              <a:t>Εισαγωγή στη Γεωφυσική</a:t>
            </a:r>
          </a:p>
          <a:p>
            <a:pPr algn="ctr"/>
            <a:r>
              <a:rPr lang="el-GR" sz="1000" dirty="0">
                <a:solidFill>
                  <a:prstClr val="black"/>
                </a:solidFill>
              </a:rPr>
              <a:t>Τμήμα Γεωλογίας</a:t>
            </a:r>
          </a:p>
        </p:txBody>
      </p:sp>
    </p:spTree>
    <p:extLst>
      <p:ext uri="{BB962C8B-B14F-4D97-AF65-F5344CB8AC3E}">
        <p14:creationId xmlns:p14="http://schemas.microsoft.com/office/powerpoint/2010/main" val="3489552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εριεχόμενο με λεζάντα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0"/>
          <p:cNvCxnSpPr/>
          <p:nvPr/>
        </p:nvCxnSpPr>
        <p:spPr>
          <a:xfrm>
            <a:off x="0" y="1266825"/>
            <a:ext cx="12192000" cy="0"/>
          </a:xfrm>
          <a:prstGeom prst="line">
            <a:avLst/>
          </a:prstGeom>
          <a:ln w="508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4"/>
          <p:cNvCxnSpPr/>
          <p:nvPr/>
        </p:nvCxnSpPr>
        <p:spPr>
          <a:xfrm>
            <a:off x="0" y="6381750"/>
            <a:ext cx="12192000" cy="0"/>
          </a:xfrm>
          <a:prstGeom prst="line">
            <a:avLst/>
          </a:prstGeom>
          <a:ln w="254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1"/>
          <p:cNvSpPr>
            <a:spLocks noGrp="1"/>
          </p:cNvSpPr>
          <p:nvPr>
            <p:ph type="body" sz="quarter" idx="15"/>
          </p:nvPr>
        </p:nvSpPr>
        <p:spPr>
          <a:xfrm>
            <a:off x="7549125" y="1440000"/>
            <a:ext cx="4033275" cy="475138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623392" y="1440000"/>
            <a:ext cx="6815667" cy="4751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19" name="Θέση τίτλου 1"/>
          <p:cNvSpPr>
            <a:spLocks noGrp="1"/>
          </p:cNvSpPr>
          <p:nvPr>
            <p:ph type="title"/>
          </p:nvPr>
        </p:nvSpPr>
        <p:spPr>
          <a:xfrm>
            <a:off x="609600" y="26082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7" name="Θέση αριθμού διαφάνειας 5"/>
          <p:cNvSpPr>
            <a:spLocks noGrp="1"/>
          </p:cNvSpPr>
          <p:nvPr>
            <p:ph type="sldNum" sz="quarter" idx="16"/>
          </p:nvPr>
        </p:nvSpPr>
        <p:spPr>
          <a:xfrm>
            <a:off x="8737600" y="6456364"/>
            <a:ext cx="2844800" cy="365125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fld id="{728778E2-04E4-467D-9333-3F987EE3EF1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9" name="Picture 2" descr="W:\logos\AUTH logo\auth_logo_bw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4" t="9230" r="9892" b="10804"/>
          <a:stretch/>
        </p:blipFill>
        <p:spPr bwMode="auto">
          <a:xfrm>
            <a:off x="144736" y="6074474"/>
            <a:ext cx="624069" cy="46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4817" y="6543366"/>
            <a:ext cx="960107" cy="31463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32500" lnSpcReduction="20000"/>
          </a:bodyPr>
          <a:lstStyle/>
          <a:p>
            <a:r>
              <a:rPr lang="el-GR" dirty="0">
                <a:solidFill>
                  <a:prstClr val="black"/>
                </a:solidFill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Αριστοτέλειο</a:t>
            </a:r>
          </a:p>
          <a:p>
            <a:r>
              <a:rPr lang="el-GR" dirty="0">
                <a:solidFill>
                  <a:prstClr val="black"/>
                </a:solidFill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Πανεπιστήμιο</a:t>
            </a:r>
          </a:p>
          <a:p>
            <a:r>
              <a:rPr lang="el-GR" dirty="0">
                <a:solidFill>
                  <a:prstClr val="black"/>
                </a:solidFill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Θεσσαλονίκης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75787" y="6308920"/>
            <a:ext cx="3840427" cy="549080"/>
          </a:xfrm>
          <a:prstGeom prst="rect">
            <a:avLst/>
          </a:prstGeom>
        </p:spPr>
        <p:txBody>
          <a:bodyPr vert="horz" wrap="square" lIns="91440" tIns="0" rIns="91440" bIns="0" rtlCol="0" anchor="t">
            <a:noAutofit/>
          </a:bodyPr>
          <a:lstStyle/>
          <a:p>
            <a:pPr algn="ctr">
              <a:lnSpc>
                <a:spcPct val="220000"/>
              </a:lnSpc>
            </a:pPr>
            <a:r>
              <a:rPr lang="el-GR" sz="1000" dirty="0">
                <a:solidFill>
                  <a:prstClr val="black"/>
                </a:solidFill>
              </a:rPr>
              <a:t>Τίτλος Μαθήματος</a:t>
            </a:r>
          </a:p>
          <a:p>
            <a:pPr algn="ctr"/>
            <a:r>
              <a:rPr lang="el-GR" sz="1000" dirty="0">
                <a:solidFill>
                  <a:prstClr val="black"/>
                </a:solidFill>
              </a:rPr>
              <a:t>Τμήμα</a:t>
            </a:r>
          </a:p>
        </p:txBody>
      </p:sp>
    </p:spTree>
    <p:extLst>
      <p:ext uri="{BB962C8B-B14F-4D97-AF65-F5344CB8AC3E}">
        <p14:creationId xmlns:p14="http://schemas.microsoft.com/office/powerpoint/2010/main" val="864213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κόνα με λεζάντα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0"/>
          <p:cNvCxnSpPr/>
          <p:nvPr/>
        </p:nvCxnSpPr>
        <p:spPr>
          <a:xfrm>
            <a:off x="0" y="1266825"/>
            <a:ext cx="12192000" cy="0"/>
          </a:xfrm>
          <a:prstGeom prst="line">
            <a:avLst/>
          </a:prstGeom>
          <a:ln w="508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4"/>
          <p:cNvCxnSpPr/>
          <p:nvPr/>
        </p:nvCxnSpPr>
        <p:spPr>
          <a:xfrm>
            <a:off x="0" y="6381750"/>
            <a:ext cx="12192000" cy="0"/>
          </a:xfrm>
          <a:prstGeom prst="line">
            <a:avLst/>
          </a:prstGeom>
          <a:ln w="254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2389717" y="2780928"/>
            <a:ext cx="7315200" cy="3456384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l-GR" noProof="0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2389717" y="1440000"/>
            <a:ext cx="7315200" cy="1224136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Θέση τίτλου 1"/>
          <p:cNvSpPr>
            <a:spLocks noGrp="1"/>
          </p:cNvSpPr>
          <p:nvPr>
            <p:ph type="title"/>
          </p:nvPr>
        </p:nvSpPr>
        <p:spPr>
          <a:xfrm>
            <a:off x="609600" y="26082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7" name="Θέση αριθμού διαφάνειας 5"/>
          <p:cNvSpPr>
            <a:spLocks noGrp="1"/>
          </p:cNvSpPr>
          <p:nvPr>
            <p:ph type="sldNum" sz="quarter" idx="10"/>
          </p:nvPr>
        </p:nvSpPr>
        <p:spPr>
          <a:xfrm>
            <a:off x="8737600" y="6456364"/>
            <a:ext cx="2844800" cy="365125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fld id="{728778E2-04E4-467D-9333-3F987EE3EF1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2" descr="W:\logos\AUTH logo\auth_logo_bw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4" t="9230" r="9892" b="10804"/>
          <a:stretch/>
        </p:blipFill>
        <p:spPr bwMode="auto">
          <a:xfrm>
            <a:off x="144736" y="6074474"/>
            <a:ext cx="624069" cy="46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817" y="6543366"/>
            <a:ext cx="960107" cy="31463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32500" lnSpcReduction="20000"/>
          </a:bodyPr>
          <a:lstStyle/>
          <a:p>
            <a:r>
              <a:rPr lang="el-GR" dirty="0">
                <a:solidFill>
                  <a:prstClr val="black"/>
                </a:solidFill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Αριστοτέλειο</a:t>
            </a:r>
          </a:p>
          <a:p>
            <a:r>
              <a:rPr lang="el-GR" dirty="0">
                <a:solidFill>
                  <a:prstClr val="black"/>
                </a:solidFill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Πανεπιστήμιο</a:t>
            </a:r>
          </a:p>
          <a:p>
            <a:r>
              <a:rPr lang="el-GR" dirty="0">
                <a:solidFill>
                  <a:prstClr val="black"/>
                </a:solidFill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Θεσσαλονίκης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75787" y="6308920"/>
            <a:ext cx="3840427" cy="549080"/>
          </a:xfrm>
          <a:prstGeom prst="rect">
            <a:avLst/>
          </a:prstGeom>
        </p:spPr>
        <p:txBody>
          <a:bodyPr vert="horz" wrap="square" lIns="91440" tIns="0" rIns="91440" bIns="0" rtlCol="0" anchor="t">
            <a:noAutofit/>
          </a:bodyPr>
          <a:lstStyle/>
          <a:p>
            <a:pPr algn="ctr">
              <a:lnSpc>
                <a:spcPct val="220000"/>
              </a:lnSpc>
            </a:pPr>
            <a:r>
              <a:rPr lang="el-GR" sz="1000" dirty="0">
                <a:solidFill>
                  <a:prstClr val="black"/>
                </a:solidFill>
              </a:rPr>
              <a:t>Εισαγωγή στη Γεωφυσική</a:t>
            </a:r>
          </a:p>
          <a:p>
            <a:pPr algn="ctr"/>
            <a:r>
              <a:rPr lang="el-GR" sz="1000" dirty="0">
                <a:solidFill>
                  <a:prstClr val="black"/>
                </a:solidFill>
              </a:rPr>
              <a:t>Τμήμα Γεωλογίας</a:t>
            </a:r>
          </a:p>
        </p:txBody>
      </p:sp>
    </p:spTree>
    <p:extLst>
      <p:ext uri="{BB962C8B-B14F-4D97-AF65-F5344CB8AC3E}">
        <p14:creationId xmlns:p14="http://schemas.microsoft.com/office/powerpoint/2010/main" val="1962546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Θέση κειμένου 2"/>
          <p:cNvSpPr>
            <a:spLocks noGrp="1"/>
          </p:cNvSpPr>
          <p:nvPr>
            <p:ph type="body" idx="1"/>
          </p:nvPr>
        </p:nvSpPr>
        <p:spPr bwMode="auto">
          <a:xfrm>
            <a:off x="609600" y="1547813"/>
            <a:ext cx="10972800" cy="476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fld id="{728778E2-04E4-467D-9333-3F987EE3EF1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193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rgbClr val="F2F2F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2F2F2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2F2F2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2F2F2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2F2F2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2F2F2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2F2F2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2F2F2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2F2F2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Courier New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13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openxmlformats.org/officeDocument/2006/relationships/oleObject" Target="../embeddings/oleObject4.bin"/><Relationship Id="rId12" Type="http://schemas.openxmlformats.org/officeDocument/2006/relationships/image" Target="../media/image25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w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0" Type="http://schemas.openxmlformats.org/officeDocument/2006/relationships/image" Target="../media/image24.wmf"/><Relationship Id="rId4" Type="http://schemas.openxmlformats.org/officeDocument/2006/relationships/image" Target="../media/image27.png"/><Relationship Id="rId9" Type="http://schemas.openxmlformats.org/officeDocument/2006/relationships/oleObject" Target="../embeddings/oleObject5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9.wmf"/><Relationship Id="rId4" Type="http://schemas.openxmlformats.org/officeDocument/2006/relationships/oleObject" Target="../embeddings/oleObject7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31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3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34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8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36.jpeg"/><Relationship Id="rId4" Type="http://schemas.openxmlformats.org/officeDocument/2006/relationships/image" Target="../media/image39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0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45.w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7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70.wmf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6" Type="http://schemas.openxmlformats.org/officeDocument/2006/relationships/hyperlink" Target="http://eclass.auth.gr/courses/OCRS519/" TargetMode="External"/><Relationship Id="rId5" Type="http://schemas.openxmlformats.org/officeDocument/2006/relationships/hyperlink" Target="http://eclass.auth.gr/courses/OCRS" TargetMode="External"/><Relationship Id="rId4" Type="http://schemas.openxmlformats.org/officeDocument/2006/relationships/hyperlink" Target="http://eclass.auth.gr/courses/OCRS209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6" Type="http://schemas.openxmlformats.org/officeDocument/2006/relationships/hyperlink" Target="http://creativecommons.org/licenses/by/4.0/" TargetMode="External"/><Relationship Id="rId5" Type="http://schemas.openxmlformats.org/officeDocument/2006/relationships/hyperlink" Target="http://creativecommons.org/licenses/by-sa/4.0/" TargetMode="External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01" name="Picture 17" descr="http://www.lib.umich.edu/files/services/copyright/cc-by-s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32304" y="5922963"/>
            <a:ext cx="1584176" cy="554266"/>
          </a:xfrm>
          <a:prstGeom prst="rect">
            <a:avLst/>
          </a:prstGeom>
          <a:noFill/>
        </p:spPr>
      </p:pic>
      <p:sp>
        <p:nvSpPr>
          <p:cNvPr id="16386" name="Τίτλος 1"/>
          <p:cNvSpPr>
            <a:spLocks noGrp="1"/>
          </p:cNvSpPr>
          <p:nvPr>
            <p:ph type="ctr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l-GR" dirty="0" smtClean="0"/>
              <a:t>ΕΙΣΑΓΩΓΗ ΣΤΗ ΓΕΩΦΥΣΙΚΗ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2208214" y="2743200"/>
            <a:ext cx="7775575" cy="3124200"/>
          </a:xfrm>
        </p:spPr>
        <p:txBody>
          <a:bodyPr rtlCol="0">
            <a:normAutofit fontScale="70000" lnSpcReduction="20000"/>
          </a:bodyPr>
          <a:lstStyle/>
          <a:p>
            <a:r>
              <a:rPr lang="el-GR" b="1" dirty="0" smtClean="0"/>
              <a:t>Ενότητα</a:t>
            </a:r>
            <a:r>
              <a:rPr lang="el-GR" dirty="0" smtClean="0"/>
              <a:t> </a:t>
            </a:r>
            <a:r>
              <a:rPr lang="el-GR" b="1" dirty="0" smtClean="0"/>
              <a:t>3</a:t>
            </a:r>
            <a:r>
              <a:rPr lang="el-GR" dirty="0" smtClean="0"/>
              <a:t>:</a:t>
            </a:r>
            <a:r>
              <a:rPr lang="en-US" dirty="0" smtClean="0"/>
              <a:t> </a:t>
            </a:r>
            <a:r>
              <a:rPr lang="el-GR" dirty="0"/>
              <a:t>Πεδίο βαρύτητας της Γης: Σχέση γεωειδούς-ελλειψοειδούς, </a:t>
            </a:r>
            <a:r>
              <a:rPr lang="el-GR" dirty="0" err="1"/>
              <a:t>Αλτιμετρία</a:t>
            </a:r>
            <a:r>
              <a:rPr lang="el-GR" dirty="0"/>
              <a:t>, Μέτρηση του πεδίου βαρύτητας, Διορθώσεις του πεδίου βαρύτητας, Χρήση ανωμαλιών </a:t>
            </a:r>
            <a:r>
              <a:rPr lang="el-GR" dirty="0" err="1"/>
              <a:t>Bouguer</a:t>
            </a:r>
            <a:r>
              <a:rPr lang="el-GR" dirty="0"/>
              <a:t> στην εφαρμοσμένη και θεωρητική έρευνα και </a:t>
            </a:r>
            <a:r>
              <a:rPr lang="el-GR" dirty="0" smtClean="0"/>
              <a:t>εφαρμογή</a:t>
            </a:r>
          </a:p>
          <a:p>
            <a:endParaRPr lang="el-GR" sz="2900" dirty="0"/>
          </a:p>
          <a:p>
            <a:pPr fontAlgn="auto">
              <a:spcAft>
                <a:spcPts val="0"/>
              </a:spcAft>
              <a:defRPr/>
            </a:pPr>
            <a:r>
              <a:rPr lang="el-GR" b="1" dirty="0"/>
              <a:t>Κοντοπούλου Δέσποινα</a:t>
            </a:r>
          </a:p>
          <a:p>
            <a:pPr fontAlgn="auto">
              <a:spcAft>
                <a:spcPts val="0"/>
              </a:spcAft>
              <a:defRPr/>
            </a:pPr>
            <a:r>
              <a:rPr lang="el-GR" dirty="0"/>
              <a:t>Καθηγήτρια Φυσική Εσωτερικού της Γης, Τομέας Γεωφυσικής</a:t>
            </a:r>
          </a:p>
          <a:p>
            <a:pPr fontAlgn="auto">
              <a:spcAft>
                <a:spcPts val="0"/>
              </a:spcAft>
              <a:defRPr/>
            </a:pPr>
            <a:r>
              <a:rPr lang="el-GR" b="1" dirty="0" smtClean="0"/>
              <a:t>Παπαζάχος Κωνσταντίνος</a:t>
            </a:r>
            <a:r>
              <a:rPr lang="el-GR" sz="2500" dirty="0"/>
              <a:t> </a:t>
            </a:r>
            <a:endParaRPr lang="en-US" sz="2500" dirty="0"/>
          </a:p>
          <a:p>
            <a:pPr fontAlgn="auto">
              <a:spcAft>
                <a:spcPts val="0"/>
              </a:spcAft>
              <a:defRPr/>
            </a:pPr>
            <a:r>
              <a:rPr lang="el-GR" dirty="0" smtClean="0"/>
              <a:t>Καθηγητής Γεωφυσικής, Τομέας Γεωφυσικής</a:t>
            </a:r>
          </a:p>
          <a:p>
            <a:pPr fontAlgn="auto">
              <a:spcAft>
                <a:spcPts val="0"/>
              </a:spcAft>
              <a:defRPr/>
            </a:pPr>
            <a:endParaRPr lang="el-GR" dirty="0" smtClean="0"/>
          </a:p>
        </p:txBody>
      </p:sp>
      <p:pic>
        <p:nvPicPr>
          <p:cNvPr id="16388" name="Picture 2" descr="Λογότυπο επιχειρησιακού προγράμματος εκπαίδευσης και δια βίου μάθησης&#10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8550" y="5624513"/>
            <a:ext cx="49149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5" name="AutoShape 11" descr="data:image/jpeg;base64,/9j/4AAQSkZJRgABAQAAAQABAAD/2wCEAAkGBhQSEBUQEBMWFRUVGBsaGRgYFRodGxcfFhcYGCEfGRceICYfHBskHBUXIS8hJCcpLiwsGiIxNTAqNSYrLCkBCQoKDgwOFA8PFykYFBgpKSkpKSkpKSkpKSkpKSkpKSkpKSkpKSkpKSkpKSkpKSkpKSkpKSkpKSkpKSkpKSkpKf/AABEIAHABQgMBIgACEQEDEQH/xAAcAAACAgMBAQAAAAAAAAAAAAAABwYIAQQFAgP/xABIEAABAgMDBwgFCQgBBQEAAAABAgMABBEFEiEGBzFBUWGSExciY3GBkdEWUlShsQgUIzI1QmKDshU0cnOCosHC4SRDdLPxM//EABYBAQEBAAAAAAAAAAAAAAAAAAABAv/EABcRAQEBAQAAAAAAAAAAAAAAAAABESH/2gAMAwEAAhEDEQA/AOXIySrcU7OzzzpQXFJaaSqiW0jEYY44j3k1rhtc00l1vGPKDNL9n/mr+CYmkRlC+aaS63jHlBzTSXW8Y8omkEBC+aaS63jHlBzTSXW8Y8oklsW+xKpvzDiUV0DSpX8KRiYg1qZ5EgkSzBV+JxVP7U4+8QHV5ppLreMeUHNNJdbxjyiHvZ3pw/VSynsQo/qUYGc704PrJZV2oUP0qEF6mHNNJdbxjyg5ppLreMeUcmzM8iSQJlgp/E2qv9qsfeYnNjZQsTSb0u6ldNI0KT/Ek4j4QTqOc00l1vGPKDmmkut4x5RNIICF800l1vGPKDmmkut4x5RNIICF800l1vGPKDmmkut4x5RNIICF800l1vGPKDmmkut4x5RNIICF800l1vGPKDmmkut4x5RMXXQlJUogJAqSTQADWTqEL3KLO4hBKJJAcI/7i6hP9KcCe0074Do800l1vGPKDmlkut4/+Ihcvb9sTpKpcTCxr5Bo3R3pTQd5jYVZtvNdLkp7bghavcAaQXqWc00l1vGPKDmmkut4x5RD7PzpTjCrkwkOgGigtN1Y/qFMe0GGRk3lgxOj6FRCwKqbVgobxtG8QTrj800l1vGPKDmmkut4x5RNIICF800l1vGPKDmmkut4x5RNIICF800l1vGPKDmmkut4x5R28o8rGJJILyukfqoTipXdqG8wtbTzqzbyrkslLQOCQlN5Z7zr7AIHUv5pZLreMeUHNNJdbxjyiJIs63nekG57b9RafiBWPjMW3bElRUwJlCdH0zRunvUmh8YL1M+aaS63jHlBzTSXW8Y8o5eT2d1KiETqAjrGwbv9SDUjtFeyGIw+laQtCgpKhUEGoIOsGCIfzTSXW8Y8oOaaS63jHlE0ggIXzTSXW8Y8oOaaS63jHlE0ggIXzTSXW8Y8o+E9m7blmlzEk8+y80krSoOeqK0NADQ0/wDuiJ3Glbf7q/8Ayl/pMDUdkflEqS0hLrIUsJSFKxF5QAqaDRU1MEJSCK0c2aX7P/NX8ExNIheaX7P/ADV/BMTSIyIhmW+cJEpVhii36Y+q3X1tqvw+OyN3LvK0STHQoXnKhA2U0qI2Cvee+FJkzk4/ac4lhqqlrJUtaqkJFektZ2Y95oNcCRry8tMz8xdQlyYeXsBUe/UEjuAhq5N/JycWErn5jk66W2gFKG4uHog9gVDZyLyGl7MYDUumqjTlHD9dw7zqGxIwHviRRWi8lsw9lJFFNOOb1PLx4bojMzmIspQ6LTiN6Xl/7EiGFBAIjKL5OCkgrkJm/sbeABP5icK9qRCnnrPmrPmLrqHJd5GIrUHtSRgpO8Egxc+OHldkbL2iwWJlFdNxYwW2TrSr4jQdYgE3kLnFEzSXmaJe+6rQlzu1L3aDq2ROYQeWWSL1mTapd2uHSbcAoFprgpOw7RqIhn5vMrvnjFx0/TNABX4xoCu3Ud/bEZsS2CCCIgggggCME0xMZiHZ0bcLEnyaDRT5ubwmlVU7cB3wVDMtcrnJ98SkpeU1eCUpTWryiaA01iugd/Y1M3mY1iWQl+0UpffNDyZxbb3U0LVtJw2DWeX8nzIgBtVqPJBUolDFfugVC1jeTVI3BW2HXGmnIyit5mz5Rcy6KNtAdFIFTUhISkaKkkCIbkLnrYtGa+aKYUwtVeTJWFBd0FRBoBdVQE6xgcY3M5NvWY6y7Zk9OJaWoA4BSlNqFFJJABGw0JFQdVaws83cjZVnzgnJi1GnVN15NKGnQKqBTeUSnYThv04QDwyjyQlZ5FybZS5sVSi0/wAKx0h4xXXOBm4mLGeTMMLUpgq+jdGCkH1XKYA0rjoVjo0RZmy7UamWkvy7iXG1iqVJNQaGniCCKR5tiyW5phyXfSFtuJKVA79Y2EHEHURAJ/IfK5M8x0qB5ugcTt2KG4+490SWEpKocse2FMLODbnJrOpTa6UVwlKu6HXEZoiP5ZZVpkWL+BdXUNp2nafwivfgIkEJW3FO2ra4l2vvOci3sSlJNVHwUo/8QI2chsgpm25lbzq1BpKhyrysSTpuoGgqp3JFNwNjMmcipSQRclWUoOtZxWr+JZx7tG6NvJ+wmpOWblWE3UNppvJ1qO1RNSe2FPnmztOMOmzpBdxaQOWdH1kkitxB1GhBKtONMKGK0crj6U4KUB2kCPSkhQoaEHvBiolk5FWjaAL7LDrwP/cUQAqmmi3CL3cTHuVte0rGmAi89LrGPJrrcUD+A9FQNNI8YB1ZwcyEvNoU9IpTLzGmgwbc3FOhB/EO8awoMk8qHrMmVSs0FBsKKXEHS0qv1kj400jGLCZucvm7VleVSLjrZCXW6/VJ0FJ1pVQkdhGqIR8oLIpLkuLTaSA41RLtPvoUQlJO0pUQOxW6A7LbgUApJBBFQRoIOOEeohGai3C9KKZWaqYIA23FVI8CCOykTeMsiCCCCCNK2/3V/wDlL/SY3Y0rb/dX/wCUv9JgK5QQQRps5s0v2f8Amr+CYmkQvNL9n/mr+CYkOUs2WpOYcGlLS6biRQe8iIySeWtuGanXHQaoBuI2XU4Cnbie+LF5n8iRISCVOJpMP0W4SMUgjoo/pBxG0mK8Zv7GE3acrLrxSp0FQ2pR0yO8JI74uFFaEaK7clwq4ZhkK9Uuor4VrCFzz50HnZlyz5VwtsNG64UGhdWPrAqGNxJwprIJNcKcqwMxk/NSyZkFpsLTeQlxRvKBxBNEkJqMRWAs4lQIqMRGYrzmmXa8rPmUSy6thC7j6Fn6NvVeSs9EKAxASekNRwI+uevOe8qYXZ0osttNdF1STRTitaajEITooNJrXVAPNy3JdKrin2gr1S6gHwrWN1KwRUGoOsRWLJ7MdPzcsmZBaaC03kJcUbygcQSAk3QdIrjujp5rf2vJ2iZVDLq2kLuPtqP0aB6yVnopUB0hQ9IbYBs51MixaNnrQhIL7VVsnXUDFNdigKdtNkVnyStoyk429oSDdWPwqwPhp7RFyoqFnKsgS1rTTKfq8oVJ3ByiwO69SAeoMZjlZKzRckZdw6S0mvcLv+I6sZYEEEEAQo88cyTNMt1wS1e71LUPggQ3IUmeOWImmXKYKau96FqPwWIsWLDZESAZs2UaSKBLDfipIUfeTHcMcPIefD1myjqTUFhvxSkJPvBjuRWlSM6321Ofzf8AVMROGpnpzfvsPv2otbZaeeASkE3xeTrFKfdOuFxYtlKmZlqWbICnlpQkq0ArNBWmrGAsrmJ+xWv43f8A2KhgxF822S7ln2eiUeUhS0qWSUE06aioaQDriUQFcvlFSARaTTqRTlWBeO0oWtNeG6O6JzYj9+VZX6zSD/aIg3yip8LtJppJryTCbw2Fa1qpw3D3xObEYuSzKPVaQP7REqV9LTfuMOr9VCleCSf8Qvfk9yActVTqhXkmVqB2FRSivgpQ74YVpMX2XEeshSfFJH+YXvye58N2qppRpyrK0gbSkpXTwSo90IRYqfU4GlFgIU4B0QskJJ2EgEgHbQxUK2LMmnrSdZcZX86deVVulTeWonDdjW9opjoi4sJ+cz32c3NqcXJO/OG7zRcut3gEqxF69WlRFUzsnJNTUoy0tCG1IQlJQ2SUpoKUBIFe2mJrEFz/AFiodsozBHTl1oUk66OKDZHYbyT3CGPKzKXEJcQapWkKB2hQqPcYXOf+2UtWUWCenMLQkDc2oOE9gupHeIBZZgLVLVrBmvRfbWkjVVA5QHuuKHfFhMqZAPSMyyoVC2XE+KDT30ivGYKzC5a6XQMGG3Fk/wASeTHf0z4GLDZVT4YkZl5RoEMuHwQad9aQFbsz75E44jUponhUnzhvwoMz7BM44vUlojiUnyMN+JWaIIIIiCNK2/3V/wDlL/SY3Y0rb/dX/wCUv9JgK5QQQRps5s0v2f8Amr+CY6mX9f2bM09QeF9McvNL9n/mr+CYkGVEqXZKYbGJU0um8gXh7xEZLTMeB+25e9scp28mqLTRUDN1a4lbVlX14JS6Ao7AuqCT2BVe6LfxWlKrXJM06XK15Vd7bW+a9+mLpNABICaUphTRTVTdSK3Z583LsrNuTrKCqWeUVkpFeSWrFQVsBNSDoxpqgyez9zktLJl1NNPcmkJQtV4EACgCqGiqDDVogLJxTLKkn5/M39PLu17eUVWGPmxmbWtC1FTiXnENKWC+un0RCcAhKD0SaC6KYp012/HPZm5dYmnLQYQVy7xvLKRXklnTeA0JJxCtFSRhhULESwSEJCKXaC7TRSmHupH0iteTefmclZZMsppp4NpuoWq8FAAUAVTBVBhqMbObqcte0bUVNtPLbQpQL66fRXRhcCDVKjQXQMSNNdJgLGRVvPpT9tv09RqvbySf8Ui0kVGzoWsJi15p1P1eUuDeGgG/9YBoZvq/s2Xr6p8L6qRIo5OScsW5GWQdIaTX+oXv8x1oyyIIIIIIh+c+wjMSfKIFVsErprKaUVTsFD3RMIwRARr5PuXAuKst5QBBK2K/eBxUgbwaqHarZDtiq+W+Rzkk8JyUvBq8FAp0sqBqMdITXQdWjZVl5vc+zL6UsWmoMvDAO0o25vVT/wDNX9u8aI023vlD/ZKf/IR+lyEbm7+1pH/yWv1iLLZd5JIteTSwh8ITyiVhaQFg3QoUwIH3tsQvJ75P4lZtiaE4V8i4hy7yVL1xQNK3jStIBvCNO2bYalWHJmYWENtpqon4DaScANZMc3KbLiTkEFU08lJ1IHScVuCBj3mg2kRXjLrODNW0+lhlCkshX0bKcSo+s4daqdyR3khpyinLYthT7gwcc5RY1JbRSieEJSIdcRzInJFMizQ0Ly6FxX+qfwj3nHZSRxGaIS1vNu2Va4mWcKOcs3sIJNUnxUk7jvh0xwsr8lkTzHJnouJqW17DsP4Tr8dUCGlk9bzU7LNzTCgpDgrvSdaTsUDgYSmejNU6H12jJNlxtzpPISKqQrWoJ0lJ0mmg11aIlkbltN2HNKacQS2SOVZVr1XkHUqmg6CNOqlicl8vZO0EBUs8kq1tq6Lia7UH4io3xWlbLAzp2jJNCXZf+jTglC0JVc3JvCoG6tN0ai1WhbM0CeUmXjQVoAlA7gEITjuGMWvm7BlnTV2XZWdNVNIJ8SI+6GmmEdEIaQNgCUj4CAi+bLN8mypUoJC33SFOrGio0JT+FNT2kk7AIb8oHLZKGBZjSgXHaKep9xCSFJSdhUoA9id8bmcDPqxLpUxZ5D7+jlKVab31++rcMNp1QqckclHrSmDNzZUWyoqWtWl1Va0B2bSNAwgJfmpsMsyheWKKfII23E1A8SSeykTePKEAAJSAABQAaABsj1GWRBBBBBGlbf7q/wDyl/pMbsaVt/ur/wDKX+kwFcoIII02c2aX7P8AzV/BMTSF1mzyhlmZK48+22rlFG6pVDQgYxMJfKqUWoIRMtKUo0AC8STqG+IySeWFiGUnHGaUTW8j+FWI8NHdFk802WgtGz0KWqr7NG3RXEkDBf8AUMa7QrZEDy/yQ+esBTdOWbqUfiB0oJ36Rv7TCsyRyqfsucD7VQUm642cAtNcUqGrRp1EVirFw1JBFCKgxxnMi5FS+UVJSxVpvFhuvjdjxkhlnL2kwH5Zeil9B+u2TqUPgdB1R3YK8NMpSkJQAlIwAAoB2AR6IrgYzBAcZ3IuRUvlFSUsVabxYbJ8bsdVlhKEhKEhKRoCQAB2AR9I42VWV0vZzBfml3RoSkYrcPqoTrPuGsiA5mc3LIWbZ7jwI5ZfQZGGK1DTTWEiqj2Aa4q/kzZCpucbZxIUqqz+EYqNeyveY3MuctHrUmy+7UJHRabBqG010Dao6SdZ3AAMfNxkgZRkvOijzoFRrQnSE9p0nuGqCVMQKYDARmOVMZVSjaihcy0lSTQgrxBGox8/TKS9rZ44yjswRxvTKS9rZ44PTKS9rZ44DswRxvTKS9rZ44PTKS9rZ44DrrQCCCAQcCDoNdoiAZRZpW3CXJNQaUfuKqUdx0p7MYlHplJe1s8cHplJe1s8cUK5GStrSiiJflk72HTQ8JB8RH1Wq3XRdUufI0UU46B7zSGZ6ZSXtbPHB6ZSXtTPHBdLey81E06oKmVJaB01VfX4DDxMMjJ3JNiSSQynpH6y1YqV36huEHplJe1s8cHplJe1s8cEdmCON6ZSXtbPHB6ZSXtbPHEHZgjjemUl7WzxwemUl7WzxwHvKDJdidQEvoqR9VYwUmuw7NxwhbWrmmmWlFUstLoGjG4vwOHgYY3plJe1s8cHplJe1s8cULJH7daF1K59I0US46R7jSPDmTFrzZAmOXUNr7poOI18BDQ9MpL2pnjg9MpL2tnjhq6imT2aNCCFzi+UI+4ioR3qwUe6kMFpoJSEpASkCgAFAANQEcn0ykva2eOD0ykva2eOCOzBHG9MpL2tnjg9MpL2tnjiDswRxvTKS9rZ44PTKS9rZ44DsxpW3+6v/wApf6TGn6ZSXtbPHGpa+V0mqXdSmaaJLawAFaSUnCARMEYrBGmmI9JWQQQSCMQRqpHmCAemQmV6Z1i6s0fbACx62q+Nx17D2iNHLjN2marMS9EP6xoS5TbsVv169sKOzLTcl3UvMqKVp0EfAjWDsh0ZIZfMziQhRDb+tB0K3oOvs09umIhRSFozVnzF9pbku8jA0wPYpJwUncQQYbWTfyjqAItCXKiNLjJFT2tqoK9ih2R2rbybl5tN2YbCiNCtCk9ihj3aIgVqZmzUmWfFPVdBH96a/phppuSue2yV0/6koJ1LacFO03ae+MzOeyyUV/6q8diWnDXvu098Id7NTPJ0JbV2Op/2pHlrNZPq0toTvLqP8EmKumHlH8o8UKLPlyDqceIw7G0k+9XdCjtS2Jq0JgLfW4+6rBI09yEjBI3AARNrLzNmoMy+ANaWwT/cqnwid2HkzLyiaS7YSTpUcVq7VH4CgiamoxkPm4TL3ZiaAU9pSjSlvt9ZfuG/THVy6yvTJMUSavuAhA9XVfO4atp7485XZesyaShJDj+pA0J3rOrs0ndphLWnabkw6p55RUtWkn4AagNkBrrcJJJJJOJJOJrtjFYxBFVmsFYxBAZrBWMQQGax0kZNTZAUmVfIIqCGXKEHYaRzIs9lLaNpNWZImyWy4stthYuBVE8immnRjAVqnLOdZIDza2ydAWhSa9lQI9TVlPNJC3WXEJVoUpCkg1FcCRQ4Q+cr7UfVk26bcbQiZWq6ykAXibySk0FQlQF+ujojfHNzdWmi2rKdsWbV9MymrKzibo+oobShVEnakgbYBLSVnuvEpZbW4QKkIQpRA2kAHCPi60pKilQKVA0IIIII1EHQYfEtLDJqxVuLu/P5o3RiDQ4gAHWlCaqO1RprFEO66VKKlElSiSSTUknEknbAeawVjEEBmsFYxBAe22yohKQSSaAAVJJ1AazHSm8lptpHKuyr6EUreU0sAdpIw74Y/wAnVpkzcwV3eXDY5G9sJN8p3/VrTGhO+JMxlFb0lMLXaUsqblSFVDCG1AbCm6L13coaICv1Y2nLKeS2HlNOBs0osoUEmuiiqUxjqmRRP2pyUk2W0TD9EINPowtWOjCiRU9gixdqty023NZPtiimZVu7sBobmG1JS0r+uAqrWCsen2ShRQoUUkkEbCDQjxjxAZrBWMQQGawVjEEBmsFYxBAEEEEAQR6cbKSUqBBBoQRQgjChGox5gCMpVQ1GBEYggJnYGdKZYAQ9R9A9Y0WOxeNe8GJzZ2dOScAvqW0di01HEmop4Qk4IJiwzWVsmr6s0zxgfGkDuVsmn600zxg/CsV5giYYdlo51JJsG4pbp2ITQcSqCnjEHt7OlMvgoZowg+qarPavCn9IEQuCKYypVTU4kxiCCCiCCCAIIIIAggggCLK5Z2ZaL1lyAspTiVhDZXybvJm7yIpU1FRXVFao7TWWk8lISmdmQkAAATDgAAwAAvYCkA9LMlZtiw50ZQOBaSlVwOLStdLmAv41UV3buJIIhN5r5pTdsSZQopJeSk01hZukHcQTHDtK3JiYp84fdepo5RxS6dl4mka0tMqbWlxtSkLSapUkkFJGsEYgwDL+ULNrVaiG1KJShhF1OoXiomg2mg8BshXxs2habr6+UfdW6ugF5xZUaDQKkk0xjWgCCCCAIIIIBg5qMi2LRL6VTDjM00Ati4oJrgcdBV0VXa0NaGGJm9ayganUsz15cqKhanVoVgAaFDgN9RrTTXuiv0vMKQoLbUUqSahSSQQdoIxBjtTWXc+43yTk7MKQRQguqxB1HHEdsA6clrHl1W/aNpt3eQlRS8KXeUU0OVKeyjld6jtjRsPOTYv7T+dNMzSJiYVcU4ul36QpHSHKGiRROgYUhKS1uTDbSmG33UNLrebS4oIVeASbyAaGoABrqEaQOuAYGe7Jn5raq3EijcyOVTsCjgscQJ7FCF9G9aVuTExd+cPuvXa3eUcUu7XTS8TTQPCNGAIIIIAggggCCCCAII3W7EfUApLDpBFQQ2ogg6waYiMwH//Z"/>
          <p:cNvSpPr>
            <a:spLocks noChangeAspect="1" noChangeArrowheads="1"/>
          </p:cNvSpPr>
          <p:nvPr/>
        </p:nvSpPr>
        <p:spPr bwMode="auto">
          <a:xfrm>
            <a:off x="1668463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16397" name="AutoShape 13" descr="data:image/jpeg;base64,/9j/4AAQSkZJRgABAQAAAQABAAD/2wCEAAkGBhQSEBUQEBMWFRUVGBsaGRgYFRodGxcfFhcYGCEfGRceICYfHBskHBUXIS8hJCcpLiwsGiIxNTAqNSYrLCkBCQoKDgwOFA8PFykYFBgpKSkpKSkpKSkpKSkpKSkpKSkpKSkpKSkpKSkpKSkpKSkpKSkpKSkpKSkpKSkpKSkpKf/AABEIAHABQgMBIgACEQEDEQH/xAAcAAACAgMBAQAAAAAAAAAAAAAABwYIAQQFAgP/xABIEAABAgMDBwgFCQgBBQEAAAABAgMABBEFEiEGBzFBUWGSExciY3GBkdEWUlShsQgUIzI1QmKDshU0cnOCosHC4SRDdLPxM//EABYBAQEBAAAAAAAAAAAAAAAAAAABAv/EABcRAQEBAQAAAAAAAAAAAAAAAAABESH/2gAMAwEAAhEDEQA/AOXIySrcU7OzzzpQXFJaaSqiW0jEYY44j3k1rhtc00l1vGPKDNL9n/mr+CYmkRlC+aaS63jHlBzTSXW8Y8omkEBC+aaS63jHlBzTSXW8Y8oklsW+xKpvzDiUV0DSpX8KRiYg1qZ5EgkSzBV+JxVP7U4+8QHV5ppLreMeUHNNJdbxjyiHvZ3pw/VSynsQo/qUYGc704PrJZV2oUP0qEF6mHNNJdbxjyg5ppLreMeUcmzM8iSQJlgp/E2qv9qsfeYnNjZQsTSb0u6ldNI0KT/Ek4j4QTqOc00l1vGPKDmmkut4x5RNIICF800l1vGPKDmmkut4x5RNIICF800l1vGPKDmmkut4x5RNIICF800l1vGPKDmmkut4x5RNIICF800l1vGPKDmmkut4x5RMXXQlJUogJAqSTQADWTqEL3KLO4hBKJJAcI/7i6hP9KcCe0074Do800l1vGPKDmlkut4/+Ihcvb9sTpKpcTCxr5Bo3R3pTQd5jYVZtvNdLkp7bghavcAaQXqWc00l1vGPKDmmkut4x5RD7PzpTjCrkwkOgGigtN1Y/qFMe0GGRk3lgxOj6FRCwKqbVgobxtG8QTrj800l1vGPKDmmkut4x5RNIICF800l1vGPKDmmkut4x5RNIICF800l1vGPKDmmkut4x5R28o8rGJJILyukfqoTipXdqG8wtbTzqzbyrkslLQOCQlN5Z7zr7AIHUv5pZLreMeUHNNJdbxjyiJIs63nekG57b9RafiBWPjMW3bElRUwJlCdH0zRunvUmh8YL1M+aaS63jHlBzTSXW8Y8o5eT2d1KiETqAjrGwbv9SDUjtFeyGIw+laQtCgpKhUEGoIOsGCIfzTSXW8Y8oOaaS63jHlE0ggIXzTSXW8Y8oOaaS63jHlE0ggIXzTSXW8Y8o+E9m7blmlzEk8+y80krSoOeqK0NADQ0/wDuiJ3Glbf7q/8Ayl/pMDUdkflEqS0hLrIUsJSFKxF5QAqaDRU1MEJSCK0c2aX7P/NX8ExNIheaX7P/ADV/BMTSIyIhmW+cJEpVhii36Y+q3X1tqvw+OyN3LvK0STHQoXnKhA2U0qI2Cvee+FJkzk4/ac4lhqqlrJUtaqkJFektZ2Y95oNcCRry8tMz8xdQlyYeXsBUe/UEjuAhq5N/JycWErn5jk66W2gFKG4uHog9gVDZyLyGl7MYDUumqjTlHD9dw7zqGxIwHviRRWi8lsw9lJFFNOOb1PLx4bojMzmIspQ6LTiN6Xl/7EiGFBAIjKL5OCkgrkJm/sbeABP5icK9qRCnnrPmrPmLrqHJd5GIrUHtSRgpO8Egxc+OHldkbL2iwWJlFdNxYwW2TrSr4jQdYgE3kLnFEzSXmaJe+6rQlzu1L3aDq2ROYQeWWSL1mTapd2uHSbcAoFprgpOw7RqIhn5vMrvnjFx0/TNABX4xoCu3Ud/bEZsS2CCCIgggggCME0xMZiHZ0bcLEnyaDRT5ubwmlVU7cB3wVDMtcrnJ98SkpeU1eCUpTWryiaA01iugd/Y1M3mY1iWQl+0UpffNDyZxbb3U0LVtJw2DWeX8nzIgBtVqPJBUolDFfugVC1jeTVI3BW2HXGmnIyit5mz5Rcy6KNtAdFIFTUhISkaKkkCIbkLnrYtGa+aKYUwtVeTJWFBd0FRBoBdVQE6xgcY3M5NvWY6y7Zk9OJaWoA4BSlNqFFJJABGw0JFQdVaws83cjZVnzgnJi1GnVN15NKGnQKqBTeUSnYThv04QDwyjyQlZ5FybZS5sVSi0/wAKx0h4xXXOBm4mLGeTMMLUpgq+jdGCkH1XKYA0rjoVjo0RZmy7UamWkvy7iXG1iqVJNQaGniCCKR5tiyW5phyXfSFtuJKVA79Y2EHEHURAJ/IfK5M8x0qB5ugcTt2KG4+490SWEpKocse2FMLODbnJrOpTa6UVwlKu6HXEZoiP5ZZVpkWL+BdXUNp2nafwivfgIkEJW3FO2ra4l2vvOci3sSlJNVHwUo/8QI2chsgpm25lbzq1BpKhyrysSTpuoGgqp3JFNwNjMmcipSQRclWUoOtZxWr+JZx7tG6NvJ+wmpOWblWE3UNppvJ1qO1RNSe2FPnmztOMOmzpBdxaQOWdH1kkitxB1GhBKtONMKGK0crj6U4KUB2kCPSkhQoaEHvBiolk5FWjaAL7LDrwP/cUQAqmmi3CL3cTHuVte0rGmAi89LrGPJrrcUD+A9FQNNI8YB1ZwcyEvNoU9IpTLzGmgwbc3FOhB/EO8awoMk8qHrMmVSs0FBsKKXEHS0qv1kj400jGLCZucvm7VleVSLjrZCXW6/VJ0FJ1pVQkdhGqIR8oLIpLkuLTaSA41RLtPvoUQlJO0pUQOxW6A7LbgUApJBBFQRoIOOEeohGai3C9KKZWaqYIA23FVI8CCOykTeMsiCCCCCNK2/3V/wDlL/SY3Y0rb/dX/wCUv9JgK5QQQRps5s0v2f8Amr+CYmkQvNL9n/mr+CYkOUs2WpOYcGlLS6biRQe8iIySeWtuGanXHQaoBuI2XU4Cnbie+LF5n8iRISCVOJpMP0W4SMUgjoo/pBxG0mK8Zv7GE3acrLrxSp0FQ2pR0yO8JI74uFFaEaK7clwq4ZhkK9Uuor4VrCFzz50HnZlyz5VwtsNG64UGhdWPrAqGNxJwprIJNcKcqwMxk/NSyZkFpsLTeQlxRvKBxBNEkJqMRWAs4lQIqMRGYrzmmXa8rPmUSy6thC7j6Fn6NvVeSs9EKAxASekNRwI+uevOe8qYXZ0osttNdF1STRTitaajEITooNJrXVAPNy3JdKrin2gr1S6gHwrWN1KwRUGoOsRWLJ7MdPzcsmZBaaC03kJcUbygcQSAk3QdIrjujp5rf2vJ2iZVDLq2kLuPtqP0aB6yVnopUB0hQ9IbYBs51MixaNnrQhIL7VVsnXUDFNdigKdtNkVnyStoyk429oSDdWPwqwPhp7RFyoqFnKsgS1rTTKfq8oVJ3ByiwO69SAeoMZjlZKzRckZdw6S0mvcLv+I6sZYEEEEAQo88cyTNMt1wS1e71LUPggQ3IUmeOWImmXKYKau96FqPwWIsWLDZESAZs2UaSKBLDfipIUfeTHcMcPIefD1myjqTUFhvxSkJPvBjuRWlSM6321Ofzf8AVMROGpnpzfvsPv2otbZaeeASkE3xeTrFKfdOuFxYtlKmZlqWbICnlpQkq0ArNBWmrGAsrmJ+xWv43f8A2KhgxF822S7ln2eiUeUhS0qWSUE06aioaQDriUQFcvlFSARaTTqRTlWBeO0oWtNeG6O6JzYj9+VZX6zSD/aIg3yip8LtJppJryTCbw2Fa1qpw3D3xObEYuSzKPVaQP7REqV9LTfuMOr9VCleCSf8Qvfk9yActVTqhXkmVqB2FRSivgpQ74YVpMX2XEeshSfFJH+YXvye58N2qppRpyrK0gbSkpXTwSo90IRYqfU4GlFgIU4B0QskJJ2EgEgHbQxUK2LMmnrSdZcZX86deVVulTeWonDdjW9opjoi4sJ+cz32c3NqcXJO/OG7zRcut3gEqxF69WlRFUzsnJNTUoy0tCG1IQlJQ2SUpoKUBIFe2mJrEFz/AFiodsozBHTl1oUk66OKDZHYbyT3CGPKzKXEJcQapWkKB2hQqPcYXOf+2UtWUWCenMLQkDc2oOE9gupHeIBZZgLVLVrBmvRfbWkjVVA5QHuuKHfFhMqZAPSMyyoVC2XE+KDT30ivGYKzC5a6XQMGG3Fk/wASeTHf0z4GLDZVT4YkZl5RoEMuHwQad9aQFbsz75E44jUponhUnzhvwoMz7BM44vUlojiUnyMN+JWaIIIIiCNK2/3V/wDlL/SY3Y0rb/dX/wCUv9JgK5QQQRps5s0v2f8Amr+CY6mX9f2bM09QeF9McvNL9n/mr+CYkGVEqXZKYbGJU0um8gXh7xEZLTMeB+25e9scp28mqLTRUDN1a4lbVlX14JS6Ao7AuqCT2BVe6LfxWlKrXJM06XK15Vd7bW+a9+mLpNABICaUphTRTVTdSK3Z583LsrNuTrKCqWeUVkpFeSWrFQVsBNSDoxpqgyez9zktLJl1NNPcmkJQtV4EACgCqGiqDDVogLJxTLKkn5/M39PLu17eUVWGPmxmbWtC1FTiXnENKWC+un0RCcAhKD0SaC6KYp012/HPZm5dYmnLQYQVy7xvLKRXklnTeA0JJxCtFSRhhULESwSEJCKXaC7TRSmHupH0iteTefmclZZMsppp4NpuoWq8FAAUAVTBVBhqMbObqcte0bUVNtPLbQpQL66fRXRhcCDVKjQXQMSNNdJgLGRVvPpT9tv09RqvbySf8Ui0kVGzoWsJi15p1P1eUuDeGgG/9YBoZvq/s2Xr6p8L6qRIo5OScsW5GWQdIaTX+oXv8x1oyyIIIIIIh+c+wjMSfKIFVsErprKaUVTsFD3RMIwRARr5PuXAuKst5QBBK2K/eBxUgbwaqHarZDtiq+W+Rzkk8JyUvBq8FAp0sqBqMdITXQdWjZVl5vc+zL6UsWmoMvDAO0o25vVT/wDNX9u8aI023vlD/ZKf/IR+lyEbm7+1pH/yWv1iLLZd5JIteTSwh8ITyiVhaQFg3QoUwIH3tsQvJ75P4lZtiaE4V8i4hy7yVL1xQNK3jStIBvCNO2bYalWHJmYWENtpqon4DaScANZMc3KbLiTkEFU08lJ1IHScVuCBj3mg2kRXjLrODNW0+lhlCkshX0bKcSo+s4daqdyR3khpyinLYthT7gwcc5RY1JbRSieEJSIdcRzInJFMizQ0Ly6FxX+qfwj3nHZSRxGaIS1vNu2Va4mWcKOcs3sIJNUnxUk7jvh0xwsr8lkTzHJnouJqW17DsP4Tr8dUCGlk9bzU7LNzTCgpDgrvSdaTsUDgYSmejNU6H12jJNlxtzpPISKqQrWoJ0lJ0mmg11aIlkbltN2HNKacQS2SOVZVr1XkHUqmg6CNOqlicl8vZO0EBUs8kq1tq6Lia7UH4io3xWlbLAzp2jJNCXZf+jTglC0JVc3JvCoG6tN0ai1WhbM0CeUmXjQVoAlA7gEITjuGMWvm7BlnTV2XZWdNVNIJ8SI+6GmmEdEIaQNgCUj4CAi+bLN8mypUoJC33SFOrGio0JT+FNT2kk7AIb8oHLZKGBZjSgXHaKep9xCSFJSdhUoA9id8bmcDPqxLpUxZ5D7+jlKVab31++rcMNp1QqckclHrSmDNzZUWyoqWtWl1Va0B2bSNAwgJfmpsMsyheWKKfII23E1A8SSeykTePKEAAJSAABQAaABsj1GWRBBBBBGlbf7q/wDyl/pMbsaVt/ur/wDKX+kwFcoIII02c2aX7P8AzV/BMTSF1mzyhlmZK48+22rlFG6pVDQgYxMJfKqUWoIRMtKUo0AC8STqG+IySeWFiGUnHGaUTW8j+FWI8NHdFk802WgtGz0KWqr7NG3RXEkDBf8AUMa7QrZEDy/yQ+esBTdOWbqUfiB0oJ36Rv7TCsyRyqfsucD7VQUm642cAtNcUqGrRp1EVirFw1JBFCKgxxnMi5FS+UVJSxVpvFhuvjdjxkhlnL2kwH5Zeil9B+u2TqUPgdB1R3YK8NMpSkJQAlIwAAoB2AR6IrgYzBAcZ3IuRUvlFSUsVabxYbJ8bsdVlhKEhKEhKRoCQAB2AR9I42VWV0vZzBfml3RoSkYrcPqoTrPuGsiA5mc3LIWbZ7jwI5ZfQZGGK1DTTWEiqj2Aa4q/kzZCpucbZxIUqqz+EYqNeyveY3MuctHrUmy+7UJHRabBqG010Dao6SdZ3AAMfNxkgZRkvOijzoFRrQnSE9p0nuGqCVMQKYDARmOVMZVSjaihcy0lSTQgrxBGox8/TKS9rZ44yjswRxvTKS9rZ44PTKS9rZ44DswRxvTKS9rZ44PTKS9rZ44DrrQCCCAQcCDoNdoiAZRZpW3CXJNQaUfuKqUdx0p7MYlHplJe1s8cHplJe1s8cUK5GStrSiiJflk72HTQ8JB8RH1Wq3XRdUufI0UU46B7zSGZ6ZSXtbPHB6ZSXtTPHBdLey81E06oKmVJaB01VfX4DDxMMjJ3JNiSSQynpH6y1YqV36huEHplJe1s8cHplJe1s8cEdmCON6ZSXtbPHB6ZSXtbPHEHZgjjemUl7WzxwemUl7WzxwHvKDJdidQEvoqR9VYwUmuw7NxwhbWrmmmWlFUstLoGjG4vwOHgYY3plJe1s8cHplJe1s8cULJH7daF1K59I0US46R7jSPDmTFrzZAmOXUNr7poOI18BDQ9MpL2pnjg9MpL2tnjhq6imT2aNCCFzi+UI+4ioR3qwUe6kMFpoJSEpASkCgAFAANQEcn0ykva2eOD0ykva2eOCOzBHG9MpL2tnjg9MpL2tnjiDswRxvTKS9rZ44PTKS9rZ44DsxpW3+6v/wApf6TGn6ZSXtbPHGpa+V0mqXdSmaaJLawAFaSUnCARMEYrBGmmI9JWQQQSCMQRqpHmCAemQmV6Z1i6s0fbACx62q+Nx17D2iNHLjN2marMS9EP6xoS5TbsVv169sKOzLTcl3UvMqKVp0EfAjWDsh0ZIZfMziQhRDb+tB0K3oOvs09umIhRSFozVnzF9pbku8jA0wPYpJwUncQQYbWTfyjqAItCXKiNLjJFT2tqoK9ih2R2rbybl5tN2YbCiNCtCk9ihj3aIgVqZmzUmWfFPVdBH96a/phppuSue2yV0/6koJ1LacFO03ae+MzOeyyUV/6q8diWnDXvu098Id7NTPJ0JbV2Op/2pHlrNZPq0toTvLqP8EmKumHlH8o8UKLPlyDqceIw7G0k+9XdCjtS2Jq0JgLfW4+6rBI09yEjBI3AARNrLzNmoMy+ANaWwT/cqnwid2HkzLyiaS7YSTpUcVq7VH4CgiamoxkPm4TL3ZiaAU9pSjSlvt9ZfuG/THVy6yvTJMUSavuAhA9XVfO4atp7485XZesyaShJDj+pA0J3rOrs0ndphLWnabkw6p55RUtWkn4AagNkBrrcJJJJJOJJOJrtjFYxBFVmsFYxBAZrBWMQQGax0kZNTZAUmVfIIqCGXKEHYaRzIs9lLaNpNWZImyWy4stthYuBVE8immnRjAVqnLOdZIDza2ydAWhSa9lQI9TVlPNJC3WXEJVoUpCkg1FcCRQ4Q+cr7UfVk26bcbQiZWq6ykAXibySk0FQlQF+ujojfHNzdWmi2rKdsWbV9MymrKzibo+oobShVEnakgbYBLSVnuvEpZbW4QKkIQpRA2kAHCPi60pKilQKVA0IIIII1EHQYfEtLDJqxVuLu/P5o3RiDQ4gAHWlCaqO1RprFEO66VKKlElSiSSTUknEknbAeawVjEEBmsFYxBAe22yohKQSSaAAVJJ1AazHSm8lptpHKuyr6EUreU0sAdpIw74Y/wAnVpkzcwV3eXDY5G9sJN8p3/VrTGhO+JMxlFb0lMLXaUsqblSFVDCG1AbCm6L13coaICv1Y2nLKeS2HlNOBs0osoUEmuiiqUxjqmRRP2pyUk2W0TD9EINPowtWOjCiRU9gixdqty023NZPtiimZVu7sBobmG1JS0r+uAqrWCsen2ShRQoUUkkEbCDQjxjxAZrBWMQQGawVjEEBmsFYxBAEEEEAQR6cbKSUqBBBoQRQgjChGox5gCMpVQ1GBEYggJnYGdKZYAQ9R9A9Y0WOxeNe8GJzZ2dOScAvqW0di01HEmop4Qk4IJiwzWVsmr6s0zxgfGkDuVsmn600zxg/CsV5giYYdlo51JJsG4pbp2ITQcSqCnjEHt7OlMvgoZowg+qarPavCn9IEQuCKYypVTU4kxiCCCiCCCAIIIIAggggCLK5Z2ZaL1lyAspTiVhDZXybvJm7yIpU1FRXVFao7TWWk8lISmdmQkAAATDgAAwAAvYCkA9LMlZtiw50ZQOBaSlVwOLStdLmAv41UV3buJIIhN5r5pTdsSZQopJeSk01hZukHcQTHDtK3JiYp84fdepo5RxS6dl4mka0tMqbWlxtSkLSapUkkFJGsEYgwDL+ULNrVaiG1KJShhF1OoXiomg2mg8BshXxs2habr6+UfdW6ugF5xZUaDQKkk0xjWgCCCCAIIIIBg5qMi2LRL6VTDjM00Ati4oJrgcdBV0VXa0NaGGJm9ayganUsz15cqKhanVoVgAaFDgN9RrTTXuiv0vMKQoLbUUqSahSSQQdoIxBjtTWXc+43yTk7MKQRQguqxB1HHEdsA6clrHl1W/aNpt3eQlRS8KXeUU0OVKeyjld6jtjRsPOTYv7T+dNMzSJiYVcU4ul36QpHSHKGiRROgYUhKS1uTDbSmG33UNLrebS4oIVeASbyAaGoABrqEaQOuAYGe7Jn5raq3EijcyOVTsCjgscQJ7FCF9G9aVuTExd+cPuvXa3eUcUu7XTS8TTQPCNGAIIIIAggggCCCCAII3W7EfUApLDpBFQQ2ogg6waYiMwH//Z"/>
          <p:cNvSpPr>
            <a:spLocks noChangeAspect="1" noChangeArrowheads="1"/>
          </p:cNvSpPr>
          <p:nvPr/>
        </p:nvSpPr>
        <p:spPr bwMode="auto">
          <a:xfrm>
            <a:off x="1668463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16399" name="AutoShape 15" descr="data:image/jpeg;base64,/9j/4AAQSkZJRgABAQAAAQABAAD/2wCEAAkGBhQSEBUQEBMWFRUVGBsaGRgYFRodGxcfFhcYGCEfGRceICYfHBskHBUXIS8hJCcpLiwsGiIxNTAqNSYrLCkBCQoKDgwOFA8PFykYFBgpKSkpKSkpKSkpKSkpKSkpKSkpKSkpKSkpKSkpKSkpKSkpKSkpKSkpKSkpKSkpKSkpKf/AABEIAHABQgMBIgACEQEDEQH/xAAcAAACAgMBAQAAAAAAAAAAAAAABwYIAQQFAgP/xABIEAABAgMDBwgFCQgBBQEAAAABAgMABBEFEiEGBzFBUWGSExciY3GBkdEWUlShsQgUIzI1QmKDshU0cnOCosHC4SRDdLPxM//EABYBAQEBAAAAAAAAAAAAAAAAAAABAv/EABcRAQEBAQAAAAAAAAAAAAAAAAABESH/2gAMAwEAAhEDEQA/AOXIySrcU7OzzzpQXFJaaSqiW0jEYY44j3k1rhtc00l1vGPKDNL9n/mr+CYmkRlC+aaS63jHlBzTSXW8Y8omkEBC+aaS63jHlBzTSXW8Y8oklsW+xKpvzDiUV0DSpX8KRiYg1qZ5EgkSzBV+JxVP7U4+8QHV5ppLreMeUHNNJdbxjyiHvZ3pw/VSynsQo/qUYGc704PrJZV2oUP0qEF6mHNNJdbxjyg5ppLreMeUcmzM8iSQJlgp/E2qv9qsfeYnNjZQsTSb0u6ldNI0KT/Ek4j4QTqOc00l1vGPKDmmkut4x5RNIICF800l1vGPKDmmkut4x5RNIICF800l1vGPKDmmkut4x5RNIICF800l1vGPKDmmkut4x5RNIICF800l1vGPKDmmkut4x5RMXXQlJUogJAqSTQADWTqEL3KLO4hBKJJAcI/7i6hP9KcCe0074Do800l1vGPKDmlkut4/+Ihcvb9sTpKpcTCxr5Bo3R3pTQd5jYVZtvNdLkp7bghavcAaQXqWc00l1vGPKDmmkut4x5RD7PzpTjCrkwkOgGigtN1Y/qFMe0GGRk3lgxOj6FRCwKqbVgobxtG8QTrj800l1vGPKDmmkut4x5RNIICF800l1vGPKDmmkut4x5RNIICF800l1vGPKDmmkut4x5R28o8rGJJILyukfqoTipXdqG8wtbTzqzbyrkslLQOCQlN5Z7zr7AIHUv5pZLreMeUHNNJdbxjyiJIs63nekG57b9RafiBWPjMW3bElRUwJlCdH0zRunvUmh8YL1M+aaS63jHlBzTSXW8Y8o5eT2d1KiETqAjrGwbv9SDUjtFeyGIw+laQtCgpKhUEGoIOsGCIfzTSXW8Y8oOaaS63jHlE0ggIXzTSXW8Y8oOaaS63jHlE0ggIXzTSXW8Y8o+E9m7blmlzEk8+y80krSoOeqK0NADQ0/wDuiJ3Glbf7q/8Ayl/pMDUdkflEqS0hLrIUsJSFKxF5QAqaDRU1MEJSCK0c2aX7P/NX8ExNIheaX7P/ADV/BMTSIyIhmW+cJEpVhii36Y+q3X1tqvw+OyN3LvK0STHQoXnKhA2U0qI2Cvee+FJkzk4/ac4lhqqlrJUtaqkJFektZ2Y95oNcCRry8tMz8xdQlyYeXsBUe/UEjuAhq5N/JycWErn5jk66W2gFKG4uHog9gVDZyLyGl7MYDUumqjTlHD9dw7zqGxIwHviRRWi8lsw9lJFFNOOb1PLx4bojMzmIspQ6LTiN6Xl/7EiGFBAIjKL5OCkgrkJm/sbeABP5icK9qRCnnrPmrPmLrqHJd5GIrUHtSRgpO8Egxc+OHldkbL2iwWJlFdNxYwW2TrSr4jQdYgE3kLnFEzSXmaJe+6rQlzu1L3aDq2ROYQeWWSL1mTapd2uHSbcAoFprgpOw7RqIhn5vMrvnjFx0/TNABX4xoCu3Ud/bEZsS2CCCIgggggCME0xMZiHZ0bcLEnyaDRT5ubwmlVU7cB3wVDMtcrnJ98SkpeU1eCUpTWryiaA01iugd/Y1M3mY1iWQl+0UpffNDyZxbb3U0LVtJw2DWeX8nzIgBtVqPJBUolDFfugVC1jeTVI3BW2HXGmnIyit5mz5Rcy6KNtAdFIFTUhISkaKkkCIbkLnrYtGa+aKYUwtVeTJWFBd0FRBoBdVQE6xgcY3M5NvWY6y7Zk9OJaWoA4BSlNqFFJJABGw0JFQdVaws83cjZVnzgnJi1GnVN15NKGnQKqBTeUSnYThv04QDwyjyQlZ5FybZS5sVSi0/wAKx0h4xXXOBm4mLGeTMMLUpgq+jdGCkH1XKYA0rjoVjo0RZmy7UamWkvy7iXG1iqVJNQaGniCCKR5tiyW5phyXfSFtuJKVA79Y2EHEHURAJ/IfK5M8x0qB5ugcTt2KG4+490SWEpKocse2FMLODbnJrOpTa6UVwlKu6HXEZoiP5ZZVpkWL+BdXUNp2nafwivfgIkEJW3FO2ra4l2vvOci3sSlJNVHwUo/8QI2chsgpm25lbzq1BpKhyrysSTpuoGgqp3JFNwNjMmcipSQRclWUoOtZxWr+JZx7tG6NvJ+wmpOWblWE3UNppvJ1qO1RNSe2FPnmztOMOmzpBdxaQOWdH1kkitxB1GhBKtONMKGK0crj6U4KUB2kCPSkhQoaEHvBiolk5FWjaAL7LDrwP/cUQAqmmi3CL3cTHuVte0rGmAi89LrGPJrrcUD+A9FQNNI8YB1ZwcyEvNoU9IpTLzGmgwbc3FOhB/EO8awoMk8qHrMmVSs0FBsKKXEHS0qv1kj400jGLCZucvm7VleVSLjrZCXW6/VJ0FJ1pVQkdhGqIR8oLIpLkuLTaSA41RLtPvoUQlJO0pUQOxW6A7LbgUApJBBFQRoIOOEeohGai3C9KKZWaqYIA23FVI8CCOykTeMsiCCCCCNK2/3V/wDlL/SY3Y0rb/dX/wCUv9JgK5QQQRps5s0v2f8Amr+CYmkQvNL9n/mr+CYkOUs2WpOYcGlLS6biRQe8iIySeWtuGanXHQaoBuI2XU4Cnbie+LF5n8iRISCVOJpMP0W4SMUgjoo/pBxG0mK8Zv7GE3acrLrxSp0FQ2pR0yO8JI74uFFaEaK7clwq4ZhkK9Uuor4VrCFzz50HnZlyz5VwtsNG64UGhdWPrAqGNxJwprIJNcKcqwMxk/NSyZkFpsLTeQlxRvKBxBNEkJqMRWAs4lQIqMRGYrzmmXa8rPmUSy6thC7j6Fn6NvVeSs9EKAxASekNRwI+uevOe8qYXZ0osttNdF1STRTitaajEITooNJrXVAPNy3JdKrin2gr1S6gHwrWN1KwRUGoOsRWLJ7MdPzcsmZBaaC03kJcUbygcQSAk3QdIrjujp5rf2vJ2iZVDLq2kLuPtqP0aB6yVnopUB0hQ9IbYBs51MixaNnrQhIL7VVsnXUDFNdigKdtNkVnyStoyk429oSDdWPwqwPhp7RFyoqFnKsgS1rTTKfq8oVJ3ByiwO69SAeoMZjlZKzRckZdw6S0mvcLv+I6sZYEEEEAQo88cyTNMt1wS1e71LUPggQ3IUmeOWImmXKYKau96FqPwWIsWLDZESAZs2UaSKBLDfipIUfeTHcMcPIefD1myjqTUFhvxSkJPvBjuRWlSM6321Ofzf8AVMROGpnpzfvsPv2otbZaeeASkE3xeTrFKfdOuFxYtlKmZlqWbICnlpQkq0ArNBWmrGAsrmJ+xWv43f8A2KhgxF822S7ln2eiUeUhS0qWSUE06aioaQDriUQFcvlFSARaTTqRTlWBeO0oWtNeG6O6JzYj9+VZX6zSD/aIg3yip8LtJppJryTCbw2Fa1qpw3D3xObEYuSzKPVaQP7REqV9LTfuMOr9VCleCSf8Qvfk9yActVTqhXkmVqB2FRSivgpQ74YVpMX2XEeshSfFJH+YXvye58N2qppRpyrK0gbSkpXTwSo90IRYqfU4GlFgIU4B0QskJJ2EgEgHbQxUK2LMmnrSdZcZX86deVVulTeWonDdjW9opjoi4sJ+cz32c3NqcXJO/OG7zRcut3gEqxF69WlRFUzsnJNTUoy0tCG1IQlJQ2SUpoKUBIFe2mJrEFz/AFiodsozBHTl1oUk66OKDZHYbyT3CGPKzKXEJcQapWkKB2hQqPcYXOf+2UtWUWCenMLQkDc2oOE9gupHeIBZZgLVLVrBmvRfbWkjVVA5QHuuKHfFhMqZAPSMyyoVC2XE+KDT30ivGYKzC5a6XQMGG3Fk/wASeTHf0z4GLDZVT4YkZl5RoEMuHwQad9aQFbsz75E44jUponhUnzhvwoMz7BM44vUlojiUnyMN+JWaIIIIiCNK2/3V/wDlL/SY3Y0rb/dX/wCUv9JgK5QQQRps5s0v2f8Amr+CY6mX9f2bM09QeF9McvNL9n/mr+CYkGVEqXZKYbGJU0um8gXh7xEZLTMeB+25e9scp28mqLTRUDN1a4lbVlX14JS6Ao7AuqCT2BVe6LfxWlKrXJM06XK15Vd7bW+a9+mLpNABICaUphTRTVTdSK3Z583LsrNuTrKCqWeUVkpFeSWrFQVsBNSDoxpqgyez9zktLJl1NNPcmkJQtV4EACgCqGiqDDVogLJxTLKkn5/M39PLu17eUVWGPmxmbWtC1FTiXnENKWC+un0RCcAhKD0SaC6KYp012/HPZm5dYmnLQYQVy7xvLKRXklnTeA0JJxCtFSRhhULESwSEJCKXaC7TRSmHupH0iteTefmclZZMsppp4NpuoWq8FAAUAVTBVBhqMbObqcte0bUVNtPLbQpQL66fRXRhcCDVKjQXQMSNNdJgLGRVvPpT9tv09RqvbySf8Ui0kVGzoWsJi15p1P1eUuDeGgG/9YBoZvq/s2Xr6p8L6qRIo5OScsW5GWQdIaTX+oXv8x1oyyIIIIIIh+c+wjMSfKIFVsErprKaUVTsFD3RMIwRARr5PuXAuKst5QBBK2K/eBxUgbwaqHarZDtiq+W+Rzkk8JyUvBq8FAp0sqBqMdITXQdWjZVl5vc+zL6UsWmoMvDAO0o25vVT/wDNX9u8aI023vlD/ZKf/IR+lyEbm7+1pH/yWv1iLLZd5JIteTSwh8ITyiVhaQFg3QoUwIH3tsQvJ75P4lZtiaE4V8i4hy7yVL1xQNK3jStIBvCNO2bYalWHJmYWENtpqon4DaScANZMc3KbLiTkEFU08lJ1IHScVuCBj3mg2kRXjLrODNW0+lhlCkshX0bKcSo+s4daqdyR3khpyinLYthT7gwcc5RY1JbRSieEJSIdcRzInJFMizQ0Ly6FxX+qfwj3nHZSRxGaIS1vNu2Va4mWcKOcs3sIJNUnxUk7jvh0xwsr8lkTzHJnouJqW17DsP4Tr8dUCGlk9bzU7LNzTCgpDgrvSdaTsUDgYSmejNU6H12jJNlxtzpPISKqQrWoJ0lJ0mmg11aIlkbltN2HNKacQS2SOVZVr1XkHUqmg6CNOqlicl8vZO0EBUs8kq1tq6Lia7UH4io3xWlbLAzp2jJNCXZf+jTglC0JVc3JvCoG6tN0ai1WhbM0CeUmXjQVoAlA7gEITjuGMWvm7BlnTV2XZWdNVNIJ8SI+6GmmEdEIaQNgCUj4CAi+bLN8mypUoJC33SFOrGio0JT+FNT2kk7AIb8oHLZKGBZjSgXHaKep9xCSFJSdhUoA9id8bmcDPqxLpUxZ5D7+jlKVab31++rcMNp1QqckclHrSmDNzZUWyoqWtWl1Va0B2bSNAwgJfmpsMsyheWKKfII23E1A8SSeykTePKEAAJSAABQAaABsj1GWRBBBBBGlbf7q/wDyl/pMbsaVt/ur/wDKX+kwFcoIII02c2aX7P8AzV/BMTSF1mzyhlmZK48+22rlFG6pVDQgYxMJfKqUWoIRMtKUo0AC8STqG+IySeWFiGUnHGaUTW8j+FWI8NHdFk802WgtGz0KWqr7NG3RXEkDBf8AUMa7QrZEDy/yQ+esBTdOWbqUfiB0oJ36Rv7TCsyRyqfsucD7VQUm642cAtNcUqGrRp1EVirFw1JBFCKgxxnMi5FS+UVJSxVpvFhuvjdjxkhlnL2kwH5Zeil9B+u2TqUPgdB1R3YK8NMpSkJQAlIwAAoB2AR6IrgYzBAcZ3IuRUvlFSUsVabxYbJ8bsdVlhKEhKEhKRoCQAB2AR9I42VWV0vZzBfml3RoSkYrcPqoTrPuGsiA5mc3LIWbZ7jwI5ZfQZGGK1DTTWEiqj2Aa4q/kzZCpucbZxIUqqz+EYqNeyveY3MuctHrUmy+7UJHRabBqG010Dao6SdZ3AAMfNxkgZRkvOijzoFRrQnSE9p0nuGqCVMQKYDARmOVMZVSjaihcy0lSTQgrxBGox8/TKS9rZ44yjswRxvTKS9rZ44PTKS9rZ44DswRxvTKS9rZ44PTKS9rZ44DrrQCCCAQcCDoNdoiAZRZpW3CXJNQaUfuKqUdx0p7MYlHplJe1s8cHplJe1s8cUK5GStrSiiJflk72HTQ8JB8RH1Wq3XRdUufI0UU46B7zSGZ6ZSXtbPHB6ZSXtTPHBdLey81E06oKmVJaB01VfX4DDxMMjJ3JNiSSQynpH6y1YqV36huEHplJe1s8cHplJe1s8cEdmCON6ZSXtbPHB6ZSXtbPHEHZgjjemUl7WzxwemUl7WzxwHvKDJdidQEvoqR9VYwUmuw7NxwhbWrmmmWlFUstLoGjG4vwOHgYY3plJe1s8cHplJe1s8cULJH7daF1K59I0US46R7jSPDmTFrzZAmOXUNr7poOI18BDQ9MpL2pnjg9MpL2tnjhq6imT2aNCCFzi+UI+4ioR3qwUe6kMFpoJSEpASkCgAFAANQEcn0ykva2eOD0ykva2eOCOzBHG9MpL2tnjg9MpL2tnjiDswRxvTKS9rZ44PTKS9rZ44DsxpW3+6v/wApf6TGn6ZSXtbPHGpa+V0mqXdSmaaJLawAFaSUnCARMEYrBGmmI9JWQQQSCMQRqpHmCAemQmV6Z1i6s0fbACx62q+Nx17D2iNHLjN2marMS9EP6xoS5TbsVv169sKOzLTcl3UvMqKVp0EfAjWDsh0ZIZfMziQhRDb+tB0K3oOvs09umIhRSFozVnzF9pbku8jA0wPYpJwUncQQYbWTfyjqAItCXKiNLjJFT2tqoK9ih2R2rbybl5tN2YbCiNCtCk9ihj3aIgVqZmzUmWfFPVdBH96a/phppuSue2yV0/6koJ1LacFO03ae+MzOeyyUV/6q8diWnDXvu098Id7NTPJ0JbV2Op/2pHlrNZPq0toTvLqP8EmKumHlH8o8UKLPlyDqceIw7G0k+9XdCjtS2Jq0JgLfW4+6rBI09yEjBI3AARNrLzNmoMy+ANaWwT/cqnwid2HkzLyiaS7YSTpUcVq7VH4CgiamoxkPm4TL3ZiaAU9pSjSlvt9ZfuG/THVy6yvTJMUSavuAhA9XVfO4atp7485XZesyaShJDj+pA0J3rOrs0ndphLWnabkw6p55RUtWkn4AagNkBrrcJJJJJOJJOJrtjFYxBFVmsFYxBAZrBWMQQGax0kZNTZAUmVfIIqCGXKEHYaRzIs9lLaNpNWZImyWy4stthYuBVE8immnRjAVqnLOdZIDza2ydAWhSa9lQI9TVlPNJC3WXEJVoUpCkg1FcCRQ4Q+cr7UfVk26bcbQiZWq6ykAXibySk0FQlQF+ujojfHNzdWmi2rKdsWbV9MymrKzibo+oobShVEnakgbYBLSVnuvEpZbW4QKkIQpRA2kAHCPi60pKilQKVA0IIIII1EHQYfEtLDJqxVuLu/P5o3RiDQ4gAHWlCaqO1RprFEO66VKKlElSiSSTUknEknbAeawVjEEBmsFYxBAe22yohKQSSaAAVJJ1AazHSm8lptpHKuyr6EUreU0sAdpIw74Y/wAnVpkzcwV3eXDY5G9sJN8p3/VrTGhO+JMxlFb0lMLXaUsqblSFVDCG1AbCm6L13coaICv1Y2nLKeS2HlNOBs0osoUEmuiiqUxjqmRRP2pyUk2W0TD9EINPowtWOjCiRU9gixdqty023NZPtiimZVu7sBobmG1JS0r+uAqrWCsen2ShRQoUUkkEbCDQjxjxAZrBWMQQGawVjEEBmsFYxBAEEEEAQR6cbKSUqBBBoQRQgjChGox5gCMpVQ1GBEYggJnYGdKZYAQ9R9A9Y0WOxeNe8GJzZ2dOScAvqW0di01HEmop4Qk4IJiwzWVsmr6s0zxgfGkDuVsmn600zxg/CsV5giYYdlo51JJsG4pbp2ITQcSqCnjEHt7OlMvgoZowg+qarPavCn9IEQuCKYypVTU4kxiCCCiCCCAIIIIAggggCLK5Z2ZaL1lyAspTiVhDZXybvJm7yIpU1FRXVFao7TWWk8lISmdmQkAAATDgAAwAAvYCkA9LMlZtiw50ZQOBaSlVwOLStdLmAv41UV3buJIIhN5r5pTdsSZQopJeSk01hZukHcQTHDtK3JiYp84fdepo5RxS6dl4mka0tMqbWlxtSkLSapUkkFJGsEYgwDL+ULNrVaiG1KJShhF1OoXiomg2mg8BshXxs2habr6+UfdW6ugF5xZUaDQKkk0xjWgCCCCAIIIIBg5qMi2LRL6VTDjM00Ati4oJrgcdBV0VXa0NaGGJm9ayganUsz15cqKhanVoVgAaFDgN9RrTTXuiv0vMKQoLbUUqSahSSQQdoIxBjtTWXc+43yTk7MKQRQguqxB1HHEdsA6clrHl1W/aNpt3eQlRS8KXeUU0OVKeyjld6jtjRsPOTYv7T+dNMzSJiYVcU4ul36QpHSHKGiRROgYUhKS1uTDbSmG33UNLrebS4oIVeASbyAaGoABrqEaQOuAYGe7Jn5raq3EijcyOVTsCjgscQJ7FCF9G9aVuTExd+cPuvXa3eUcUu7XTS8TTQPCNGAIIIIAggggCCCCAII3W7EfUApLDpBFQQ2ogg6waYiMwH//Z"/>
          <p:cNvSpPr>
            <a:spLocks noChangeAspect="1" noChangeArrowheads="1"/>
          </p:cNvSpPr>
          <p:nvPr/>
        </p:nvSpPr>
        <p:spPr bwMode="auto">
          <a:xfrm>
            <a:off x="1668463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355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9" descr="EGM2008d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578" y="1458594"/>
            <a:ext cx="8640763" cy="443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5 - Ορθογώνιο"/>
          <p:cNvSpPr>
            <a:spLocks noChangeArrowheads="1"/>
          </p:cNvSpPr>
          <p:nvPr/>
        </p:nvSpPr>
        <p:spPr bwMode="auto">
          <a:xfrm>
            <a:off x="3746974" y="5889307"/>
            <a:ext cx="530947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n-US" sz="1400" b="1" dirty="0">
                <a:latin typeface="+mn-lt"/>
              </a:rPr>
              <a:t>Οριζόντια χωρική παράγωγος των υψομέτρων</a:t>
            </a:r>
            <a:r>
              <a:rPr lang="el-GR" altLang="en-US" sz="1400" dirty="0">
                <a:latin typeface="+mn-lt"/>
              </a:rPr>
              <a:t> </a:t>
            </a:r>
            <a:r>
              <a:rPr lang="el-GR" altLang="en-US" sz="1200" dirty="0">
                <a:latin typeface="+mn-lt"/>
              </a:rPr>
              <a:t>του EGM2008, όπου αναδεικνύονται σημαντικές δομές γεωδυναμικού ενδιαφέροντος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Χάρτης παραγώγων του </a:t>
            </a:r>
            <a:r>
              <a:rPr lang="el-GR" dirty="0" smtClean="0"/>
              <a:t>γεωειδούς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971060" y="6012418"/>
            <a:ext cx="194957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1" dirty="0"/>
              <a:t>(</a:t>
            </a:r>
            <a:r>
              <a:rPr lang="el-GR" altLang="en-US" sz="1000" b="1" dirty="0" err="1"/>
              <a:t>Παπαζάχος</a:t>
            </a:r>
            <a:r>
              <a:rPr lang="en-US" altLang="en-US" sz="1000" b="1" dirty="0"/>
              <a:t> &amp; </a:t>
            </a:r>
            <a:r>
              <a:rPr lang="el-GR" altLang="en-US" sz="1000" b="1" dirty="0" err="1"/>
              <a:t>Παπαζάχος</a:t>
            </a:r>
            <a:r>
              <a:rPr lang="el-GR" altLang="en-US" sz="1000" b="1" dirty="0"/>
              <a:t>, 2008</a:t>
            </a:r>
            <a:r>
              <a:rPr lang="en-US" altLang="en-US" sz="1000" b="1" dirty="0"/>
              <a:t>)</a:t>
            </a:r>
            <a:endParaRPr lang="el-GR" alt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326807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7 - Ομάδα"/>
          <p:cNvGrpSpPr>
            <a:grpSpLocks/>
          </p:cNvGrpSpPr>
          <p:nvPr/>
        </p:nvGrpSpPr>
        <p:grpSpPr bwMode="auto">
          <a:xfrm>
            <a:off x="7963072" y="3453317"/>
            <a:ext cx="3807398" cy="2915461"/>
            <a:chOff x="4464548" y="1428736"/>
            <a:chExt cx="4274498" cy="3319185"/>
          </a:xfrm>
        </p:grpSpPr>
        <p:sp>
          <p:nvSpPr>
            <p:cNvPr id="24590" name="4 - Ορθογώνιο"/>
            <p:cNvSpPr>
              <a:spLocks noChangeArrowheads="1"/>
            </p:cNvSpPr>
            <p:nvPr/>
          </p:nvSpPr>
          <p:spPr bwMode="auto">
            <a:xfrm>
              <a:off x="4572000" y="4286256"/>
              <a:ext cx="414340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200"/>
                <a:t>Gravity field and steady-state ocean circulation explorer </a:t>
              </a:r>
              <a:r>
                <a:rPr lang="el-GR" altLang="en-US" sz="1200"/>
                <a:t> (</a:t>
              </a:r>
              <a:r>
                <a:rPr lang="en-US" altLang="en-US" sz="1200"/>
                <a:t>GOCE - ESA</a:t>
              </a:r>
              <a:r>
                <a:rPr lang="el-GR" altLang="en-US" sz="1200"/>
                <a:t>)</a:t>
              </a:r>
              <a:endParaRPr lang="en-US" altLang="en-US" sz="1200"/>
            </a:p>
          </p:txBody>
        </p:sp>
        <p:pic>
          <p:nvPicPr>
            <p:cNvPr id="24591" name="Picture 2" descr="C:\Documents and Settings\Alexandra\Desktop\hi_goce_models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548" y="1428736"/>
              <a:ext cx="4274498" cy="2857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579" name="11 - Ομάδα"/>
          <p:cNvGrpSpPr>
            <a:grpSpLocks/>
          </p:cNvGrpSpPr>
          <p:nvPr/>
        </p:nvGrpSpPr>
        <p:grpSpPr bwMode="auto">
          <a:xfrm>
            <a:off x="3384573" y="1217225"/>
            <a:ext cx="2286652" cy="2175667"/>
            <a:chOff x="1000101" y="86033"/>
            <a:chExt cx="2735349" cy="2594020"/>
          </a:xfrm>
        </p:grpSpPr>
        <p:pic>
          <p:nvPicPr>
            <p:cNvPr id="2458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0101" y="357166"/>
              <a:ext cx="2500330" cy="2322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9" name="9 - Ορθογώνιο"/>
            <p:cNvSpPr>
              <a:spLocks noChangeArrowheads="1"/>
            </p:cNvSpPr>
            <p:nvPr/>
          </p:nvSpPr>
          <p:spPr bwMode="auto">
            <a:xfrm>
              <a:off x="1211706" y="86033"/>
              <a:ext cx="2523744" cy="368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 dirty="0">
                  <a:latin typeface="+mn-lt"/>
                </a:rPr>
                <a:t>LAGEOS 1                 (NASA)</a:t>
              </a:r>
              <a:endParaRPr lang="el-GR" altLang="en-US" sz="1400" dirty="0">
                <a:latin typeface="+mn-lt"/>
              </a:endParaRPr>
            </a:p>
          </p:txBody>
        </p:sp>
      </p:grpSp>
      <p:grpSp>
        <p:nvGrpSpPr>
          <p:cNvPr id="24580" name="12 - Ομάδα"/>
          <p:cNvGrpSpPr>
            <a:grpSpLocks/>
          </p:cNvGrpSpPr>
          <p:nvPr/>
        </p:nvGrpSpPr>
        <p:grpSpPr bwMode="auto">
          <a:xfrm>
            <a:off x="6807335" y="1289576"/>
            <a:ext cx="2781952" cy="1936828"/>
            <a:chOff x="3214679" y="133427"/>
            <a:chExt cx="3702523" cy="2656007"/>
          </a:xfrm>
        </p:grpSpPr>
        <p:pic>
          <p:nvPicPr>
            <p:cNvPr id="24586" name="Picture 3"/>
            <p:cNvPicPr>
              <a:picLocks noChangeAspect="1" noChangeArrowheads="1"/>
            </p:cNvPicPr>
            <p:nvPr/>
          </p:nvPicPr>
          <p:blipFill>
            <a:blip r:embed="rId4">
              <a:lum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679" y="500042"/>
              <a:ext cx="3524178" cy="2289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7" name="10 - Ορθογώνιο"/>
            <p:cNvSpPr>
              <a:spLocks noChangeArrowheads="1"/>
            </p:cNvSpPr>
            <p:nvPr/>
          </p:nvSpPr>
          <p:spPr bwMode="auto">
            <a:xfrm>
              <a:off x="3604466" y="133427"/>
              <a:ext cx="3312736" cy="422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 dirty="0">
                  <a:latin typeface="+mn-lt"/>
                </a:rPr>
                <a:t>LAGEOS 2                           (NASA)</a:t>
              </a:r>
              <a:endParaRPr lang="el-GR" altLang="en-US" sz="1400" dirty="0">
                <a:latin typeface="+mn-lt"/>
              </a:endParaRPr>
            </a:p>
          </p:txBody>
        </p:sp>
      </p:grpSp>
      <p:grpSp>
        <p:nvGrpSpPr>
          <p:cNvPr id="24581" name="14 - Ομάδα"/>
          <p:cNvGrpSpPr>
            <a:grpSpLocks/>
          </p:cNvGrpSpPr>
          <p:nvPr/>
        </p:nvGrpSpPr>
        <p:grpSpPr bwMode="auto">
          <a:xfrm>
            <a:off x="4167188" y="3392892"/>
            <a:ext cx="3676412" cy="2975886"/>
            <a:chOff x="0" y="3239689"/>
            <a:chExt cx="4302155" cy="3332583"/>
          </a:xfrm>
        </p:grpSpPr>
        <p:pic>
          <p:nvPicPr>
            <p:cNvPr id="24584" name="Picture 8" descr="C:\Documents and Settings\Alexandra\Desktop\800px-GRACE_artist_concept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39689"/>
              <a:ext cx="4302155" cy="2903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5" name="13 - Ορθογώνιο"/>
            <p:cNvSpPr>
              <a:spLocks noChangeArrowheads="1"/>
            </p:cNvSpPr>
            <p:nvPr/>
          </p:nvSpPr>
          <p:spPr bwMode="auto">
            <a:xfrm>
              <a:off x="619473" y="6110607"/>
              <a:ext cx="309527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200"/>
                <a:t>Gravity Recovery And Climate Experiment </a:t>
              </a:r>
            </a:p>
            <a:p>
              <a:pPr eaLnBrk="1" hangingPunct="1"/>
              <a:r>
                <a:rPr lang="en-US" altLang="en-US" sz="1200"/>
                <a:t>(GRACE)</a:t>
              </a:r>
              <a:endParaRPr lang="el-GR" altLang="en-US" sz="1200"/>
            </a:p>
          </p:txBody>
        </p:sp>
      </p:grpSp>
      <p:sp>
        <p:nvSpPr>
          <p:cNvPr id="16" name="15 - TextBox"/>
          <p:cNvSpPr txBox="1"/>
          <p:nvPr/>
        </p:nvSpPr>
        <p:spPr>
          <a:xfrm>
            <a:off x="559588" y="1556921"/>
            <a:ext cx="2357438" cy="1938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l-GR" sz="2000" dirty="0"/>
              <a:t>Μερικοί από τους δορυφόρους που χρησιμοποιούνται για τη μέτρηση του πεδίου βαρύτητας της Γης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Αλτιμετρία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95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C:\Documents and Settings\Alexandra\Desktop\GRACE_globe_animatio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439" y="1309689"/>
            <a:ext cx="4333875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7" descr="C:\Documents and Settings\Alexandra\Desktop\colorbar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94"/>
          <a:stretch>
            <a:fillRect/>
          </a:stretch>
        </p:blipFill>
        <p:spPr bwMode="auto">
          <a:xfrm>
            <a:off x="4810126" y="5929313"/>
            <a:ext cx="22193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Χαρτογράφηση της ανωμαλίας του πεδίου βαρύτητας από το δορυφόρο  </a:t>
            </a:r>
            <a:r>
              <a:rPr lang="en-US" dirty="0" smtClean="0"/>
              <a:t>GRACE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48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5 - Ορθογώνιο"/>
          <p:cNvSpPr>
            <a:spLocks noChangeArrowheads="1"/>
          </p:cNvSpPr>
          <p:nvPr/>
        </p:nvSpPr>
        <p:spPr bwMode="auto">
          <a:xfrm>
            <a:off x="282103" y="1318185"/>
            <a:ext cx="1118680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sz="1600" b="1" dirty="0">
                <a:latin typeface="+mn-lt"/>
              </a:rPr>
              <a:t>Προσδιορισμός διακυμάνσεων γεωειδούς από τη σχέση: Ν=</a:t>
            </a:r>
            <a:r>
              <a:rPr lang="en-US" altLang="en-US" sz="1600" b="1" dirty="0">
                <a:latin typeface="+mn-lt"/>
              </a:rPr>
              <a:t>h-H, </a:t>
            </a:r>
            <a:r>
              <a:rPr lang="el-GR" altLang="en-US" sz="1600" b="1" dirty="0">
                <a:latin typeface="+mn-lt"/>
              </a:rPr>
              <a:t>όπου:</a:t>
            </a:r>
          </a:p>
          <a:p>
            <a:pPr eaLnBrk="1" hangingPunct="1"/>
            <a:r>
              <a:rPr lang="el-GR" altLang="en-US" sz="1600" b="1" dirty="0">
                <a:latin typeface="+mn-lt"/>
              </a:rPr>
              <a:t>  </a:t>
            </a:r>
            <a:r>
              <a:rPr lang="en-US" altLang="en-US" sz="1600" b="1" dirty="0">
                <a:latin typeface="+mn-lt"/>
              </a:rPr>
              <a:t>h: </a:t>
            </a:r>
            <a:r>
              <a:rPr lang="el-GR" altLang="en-US" sz="1600" dirty="0">
                <a:latin typeface="+mn-lt"/>
              </a:rPr>
              <a:t>Προσδιορισμός ύψους πάνω από το ελλειψοειδές </a:t>
            </a:r>
            <a:r>
              <a:rPr lang="en-US" altLang="en-US" sz="1600" dirty="0">
                <a:latin typeface="+mn-lt"/>
              </a:rPr>
              <a:t>WGS-84 (</a:t>
            </a:r>
            <a:r>
              <a:rPr lang="el-GR" altLang="en-US" sz="1600" dirty="0">
                <a:latin typeface="+mn-lt"/>
              </a:rPr>
              <a:t>με μετρήσεις </a:t>
            </a:r>
            <a:r>
              <a:rPr lang="en-US" altLang="en-US" sz="1600" dirty="0" err="1">
                <a:latin typeface="+mn-lt"/>
              </a:rPr>
              <a:t>lazer</a:t>
            </a:r>
            <a:r>
              <a:rPr lang="el-GR" altLang="en-US" sz="1600" dirty="0">
                <a:latin typeface="+mn-lt"/>
              </a:rPr>
              <a:t>)</a:t>
            </a:r>
          </a:p>
          <a:p>
            <a:pPr eaLnBrk="1" hangingPunct="1"/>
            <a:r>
              <a:rPr lang="el-GR" altLang="en-US" sz="1600" i="1" dirty="0">
                <a:latin typeface="+mn-lt"/>
              </a:rPr>
              <a:t>  </a:t>
            </a:r>
            <a:r>
              <a:rPr lang="el-GR" altLang="en-US" sz="1600" b="1" dirty="0">
                <a:latin typeface="+mn-lt"/>
              </a:rPr>
              <a:t>Η: </a:t>
            </a:r>
            <a:r>
              <a:rPr lang="el-GR" altLang="en-US" sz="1600" dirty="0">
                <a:latin typeface="+mn-lt"/>
              </a:rPr>
              <a:t>Προσδιορισμός ύψους μορφολογίας με ανάκλαση παλμών μικροκυμάτων</a:t>
            </a:r>
          </a:p>
          <a:p>
            <a:pPr eaLnBrk="1" hangingPunct="1"/>
            <a:endParaRPr lang="el-GR" altLang="en-US" sz="1600" i="1" dirty="0">
              <a:latin typeface="+mn-lt"/>
            </a:endParaRPr>
          </a:p>
          <a:p>
            <a:pPr eaLnBrk="1" hangingPunct="1"/>
            <a:r>
              <a:rPr lang="el-GR" altLang="en-US" sz="1600" dirty="0">
                <a:latin typeface="+mn-lt"/>
              </a:rPr>
              <a:t>Η </a:t>
            </a:r>
            <a:r>
              <a:rPr lang="el-GR" altLang="en-US" sz="1600" i="1" dirty="0" err="1">
                <a:latin typeface="+mn-lt"/>
              </a:rPr>
              <a:t>αλτιμετρία</a:t>
            </a:r>
            <a:r>
              <a:rPr lang="el-GR" altLang="en-US" sz="1600" dirty="0">
                <a:latin typeface="+mn-lt"/>
              </a:rPr>
              <a:t> είναι πολύ ακριβής στους ωκεανούς (5-10</a:t>
            </a:r>
            <a:r>
              <a:rPr lang="en-US" altLang="en-US" sz="1600" dirty="0">
                <a:latin typeface="+mn-lt"/>
              </a:rPr>
              <a:t>cm)</a:t>
            </a:r>
            <a:r>
              <a:rPr lang="el-GR" altLang="en-US" sz="1600" dirty="0">
                <a:latin typeface="+mn-lt"/>
              </a:rPr>
              <a:t>, οδηγώντας σε μορφολογικά ανάγλυφα εξαιρετική υψηλής ακρίβειας.</a:t>
            </a:r>
            <a:endParaRPr lang="en-US" altLang="en-US" sz="1600" dirty="0">
              <a:latin typeface="+mn-lt"/>
            </a:endParaRPr>
          </a:p>
        </p:txBody>
      </p:sp>
      <p:pic>
        <p:nvPicPr>
          <p:cNvPr id="26628" name="Picture 5" descr="Sx6.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1" y="2636839"/>
            <a:ext cx="8924925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5 - Ορθογώνιο"/>
          <p:cNvSpPr>
            <a:spLocks noChangeArrowheads="1"/>
          </p:cNvSpPr>
          <p:nvPr/>
        </p:nvSpPr>
        <p:spPr bwMode="auto">
          <a:xfrm>
            <a:off x="1701800" y="6041766"/>
            <a:ext cx="87852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n-US" sz="1600" b="1" dirty="0" err="1">
                <a:latin typeface="+mn-lt"/>
              </a:rPr>
              <a:t>Μορφοτεκτονικά</a:t>
            </a:r>
            <a:r>
              <a:rPr lang="el-GR" altLang="en-US" sz="1600" b="1" dirty="0">
                <a:latin typeface="+mn-lt"/>
              </a:rPr>
              <a:t> χαρακτηριστικά του ωκεάνιου πυθμένα από δορυφορική </a:t>
            </a:r>
            <a:r>
              <a:rPr lang="el-GR" altLang="en-US" sz="1600" b="1" dirty="0" err="1">
                <a:latin typeface="+mn-lt"/>
              </a:rPr>
              <a:t>αλτιμετρία</a:t>
            </a:r>
            <a:endParaRPr lang="el-GR" altLang="en-US" sz="1600" dirty="0">
              <a:latin typeface="+mn-lt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Αλτιμετρία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330249" y="6030914"/>
            <a:ext cx="1655805" cy="33855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l-GR" sz="1000" dirty="0" smtClean="0"/>
              <a:t>(τροποποιημένο από </a:t>
            </a:r>
            <a:r>
              <a:rPr lang="en-US" sz="1000" dirty="0" err="1" smtClean="0"/>
              <a:t>Sandwell</a:t>
            </a:r>
            <a:r>
              <a:rPr lang="en-US" sz="1000" dirty="0" smtClean="0"/>
              <a:t> and Smith, 1997</a:t>
            </a:r>
            <a:r>
              <a:rPr lang="el-GR" sz="1000" dirty="0" smtClean="0"/>
              <a:t>)</a:t>
            </a:r>
            <a:endParaRPr lang="en-US" sz="1000" dirty="0" smtClean="0"/>
          </a:p>
        </p:txBody>
      </p:sp>
    </p:spTree>
    <p:extLst>
      <p:ext uri="{BB962C8B-B14F-4D97-AF65-F5344CB8AC3E}">
        <p14:creationId xmlns:p14="http://schemas.microsoft.com/office/powerpoint/2010/main" val="64599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7" descr="topo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353" y="1398377"/>
            <a:ext cx="8145294" cy="4717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Αλτιμετρία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652371" y="6115860"/>
            <a:ext cx="2198451" cy="1801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l-GR" sz="1000" dirty="0"/>
              <a:t>β</a:t>
            </a:r>
            <a:r>
              <a:rPr lang="el-GR" sz="1000" dirty="0" smtClean="0"/>
              <a:t>ασισμένο </a:t>
            </a:r>
            <a:r>
              <a:rPr lang="en-US" sz="1000" dirty="0" err="1" smtClean="0"/>
              <a:t>Sandwell</a:t>
            </a:r>
            <a:r>
              <a:rPr lang="en-US" sz="1000" dirty="0" smtClean="0"/>
              <a:t> and Smith</a:t>
            </a:r>
            <a:r>
              <a:rPr lang="el-GR" sz="1000" dirty="0" smtClean="0"/>
              <a:t> (</a:t>
            </a:r>
            <a:r>
              <a:rPr lang="en-US" sz="1000" dirty="0" smtClean="0"/>
              <a:t>1997</a:t>
            </a:r>
            <a:r>
              <a:rPr lang="el-GR" sz="1000" dirty="0" smtClean="0"/>
              <a:t>)</a:t>
            </a:r>
            <a:endParaRPr lang="en-US" sz="1000" dirty="0" smtClean="0"/>
          </a:p>
        </p:txBody>
      </p:sp>
    </p:spTree>
    <p:extLst>
      <p:ext uri="{BB962C8B-B14F-4D97-AF65-F5344CB8AC3E}">
        <p14:creationId xmlns:p14="http://schemas.microsoft.com/office/powerpoint/2010/main" val="169991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Ορθογώνιο"/>
          <p:cNvSpPr/>
          <p:nvPr/>
        </p:nvSpPr>
        <p:spPr>
          <a:xfrm>
            <a:off x="122548" y="1357313"/>
            <a:ext cx="119626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l-GR" dirty="0">
                <a:cs typeface="Arial" charset="0"/>
              </a:rPr>
              <a:t>Παλαιότερα, οι μετρήσεις έντασης της βαρύτητας γινόταν με το στρεπτό ζυγό και το εκκρεμές. Σήμερα, οι μετρήσεις αυτές γίνονται, αποκλειστικά σχεδόν, με βαρυτόμετρα απόλυτης τιμής και έχουν ακρίβεια που συνήθως κυμαίνεται μεταξύ </a:t>
            </a:r>
            <a:r>
              <a:rPr lang="el-GR" b="1" dirty="0">
                <a:cs typeface="Arial" charset="0"/>
              </a:rPr>
              <a:t>0.01</a:t>
            </a:r>
            <a:r>
              <a:rPr lang="el-GR" dirty="0">
                <a:cs typeface="Arial" charset="0"/>
              </a:rPr>
              <a:t> και </a:t>
            </a:r>
            <a:r>
              <a:rPr lang="el-GR" b="1" dirty="0">
                <a:cs typeface="Arial" charset="0"/>
              </a:rPr>
              <a:t>0.001 </a:t>
            </a:r>
            <a:r>
              <a:rPr lang="el-GR" b="1" dirty="0" err="1">
                <a:cs typeface="Arial" charset="0"/>
              </a:rPr>
              <a:t>mGal</a:t>
            </a:r>
            <a:r>
              <a:rPr lang="el-GR" dirty="0">
                <a:cs typeface="Arial" charset="0"/>
              </a:rPr>
              <a:t>.</a:t>
            </a:r>
          </a:p>
        </p:txBody>
      </p:sp>
      <p:pic>
        <p:nvPicPr>
          <p:cNvPr id="2056" name="Picture 2" descr="http://www.earthsci.unimelb.edu.au/ES304/MODULES/GRAV/NOTES/NOTESimg/mas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713" y="2002182"/>
            <a:ext cx="2316162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4" descr="http://www.earthsci.unimelb.edu.au/ES304/MODULES/GRAV/NOTES/NOTESimg/pend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1" y="1930745"/>
            <a:ext cx="1922463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7"/>
          <p:cNvSpPr>
            <a:spLocks noChangeArrowheads="1"/>
          </p:cNvSpPr>
          <p:nvPr/>
        </p:nvSpPr>
        <p:spPr bwMode="auto">
          <a:xfrm>
            <a:off x="2085985" y="5307895"/>
            <a:ext cx="20335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n-US" sz="1600" b="1" i="1" dirty="0">
                <a:latin typeface="+mn-lt"/>
              </a:rPr>
              <a:t>Πίπτον Σώμα</a:t>
            </a:r>
          </a:p>
          <a:p>
            <a:pPr algn="ctr" eaLnBrk="1" hangingPunct="1"/>
            <a:r>
              <a:rPr lang="el-GR" altLang="en-US" sz="1600" b="1" i="1" dirty="0">
                <a:latin typeface="+mn-lt"/>
              </a:rPr>
              <a:t>(Απόλυτες μετρήσεις)</a:t>
            </a:r>
            <a:endParaRPr lang="en-US" altLang="en-US" sz="1600" b="1" i="1" dirty="0">
              <a:latin typeface="+mn-lt"/>
            </a:endParaRPr>
          </a:p>
        </p:txBody>
      </p:sp>
      <p:sp>
        <p:nvSpPr>
          <p:cNvPr id="2059" name="Rectangle 9"/>
          <p:cNvSpPr>
            <a:spLocks noChangeArrowheads="1"/>
          </p:cNvSpPr>
          <p:nvPr/>
        </p:nvSpPr>
        <p:spPr bwMode="auto">
          <a:xfrm>
            <a:off x="5007798" y="5599201"/>
            <a:ext cx="19112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n-US" sz="1600" b="1" i="1" dirty="0">
                <a:latin typeface="+mn-lt"/>
              </a:rPr>
              <a:t>Εκκρεμές</a:t>
            </a:r>
          </a:p>
          <a:p>
            <a:pPr algn="ctr" eaLnBrk="1" hangingPunct="1"/>
            <a:r>
              <a:rPr lang="el-GR" altLang="en-US" sz="1600" b="1" i="1" dirty="0">
                <a:latin typeface="+mn-lt"/>
              </a:rPr>
              <a:t>(Σχετικές μετρήσεις)</a:t>
            </a:r>
            <a:endParaRPr lang="en-US" altLang="en-US" sz="1600" b="1" i="1" dirty="0">
              <a:latin typeface="+mn-lt"/>
            </a:endParaRPr>
          </a:p>
        </p:txBody>
      </p:sp>
      <p:sp>
        <p:nvSpPr>
          <p:cNvPr id="2060" name="Rectangle 10"/>
          <p:cNvSpPr>
            <a:spLocks noChangeArrowheads="1"/>
          </p:cNvSpPr>
          <p:nvPr/>
        </p:nvSpPr>
        <p:spPr bwMode="auto">
          <a:xfrm>
            <a:off x="8405841" y="5100638"/>
            <a:ext cx="19112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n-US" sz="1600" b="1" i="1" dirty="0">
                <a:latin typeface="+mn-lt"/>
              </a:rPr>
              <a:t>Ελατήριο-μάζα</a:t>
            </a:r>
          </a:p>
          <a:p>
            <a:pPr algn="ctr" eaLnBrk="1" hangingPunct="1"/>
            <a:r>
              <a:rPr lang="el-GR" altLang="en-US" sz="1600" b="1" i="1" dirty="0">
                <a:latin typeface="+mn-lt"/>
              </a:rPr>
              <a:t>(Σχετικές μετρήσεις)</a:t>
            </a:r>
            <a:endParaRPr lang="en-US" altLang="en-US" sz="1600" b="1" i="1" dirty="0">
              <a:latin typeface="+mn-lt"/>
            </a:endParaRPr>
          </a:p>
        </p:txBody>
      </p:sp>
      <p:graphicFrame>
        <p:nvGraphicFramePr>
          <p:cNvPr id="205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762607"/>
              </p:ext>
            </p:extLst>
          </p:nvPr>
        </p:nvGraphicFramePr>
        <p:xfrm>
          <a:off x="6960157" y="2851025"/>
          <a:ext cx="720725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" name="Equation" r:id="rId5" imgW="622080" imgH="457200" progId="Equation.DSMT4">
                  <p:embed/>
                </p:oleObj>
              </mc:Choice>
              <mc:Fallback>
                <p:oleObj name="Equation" r:id="rId5" imgW="62208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60157" y="2851025"/>
                        <a:ext cx="720725" cy="720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7087816"/>
              </p:ext>
            </p:extLst>
          </p:nvPr>
        </p:nvGraphicFramePr>
        <p:xfrm>
          <a:off x="6947457" y="3763837"/>
          <a:ext cx="892175" cy="620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3" name="Equation" r:id="rId7" imgW="647640" imgH="393480" progId="Equation.DSMT4">
                  <p:embed/>
                </p:oleObj>
              </mc:Choice>
              <mc:Fallback>
                <p:oleObj name="Equation" r:id="rId7" imgW="64764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7457" y="3763837"/>
                        <a:ext cx="892175" cy="6207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2770203"/>
              </p:ext>
            </p:extLst>
          </p:nvPr>
        </p:nvGraphicFramePr>
        <p:xfrm>
          <a:off x="8435975" y="5676902"/>
          <a:ext cx="1889125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4" name="Equation" r:id="rId9" imgW="1269720" imgH="368280" progId="Equation.DSMT4">
                  <p:embed/>
                </p:oleObj>
              </mc:Choice>
              <mc:Fallback>
                <p:oleObj name="Equation" r:id="rId9" imgW="126972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35975" y="5676902"/>
                        <a:ext cx="1889125" cy="581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3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938253"/>
              </p:ext>
            </p:extLst>
          </p:nvPr>
        </p:nvGraphicFramePr>
        <p:xfrm>
          <a:off x="2318544" y="5803288"/>
          <a:ext cx="1568450" cy="620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5" name="Equation" r:id="rId11" imgW="1054080" imgH="393480" progId="Equation.DSMT4">
                  <p:embed/>
                </p:oleObj>
              </mc:Choice>
              <mc:Fallback>
                <p:oleObj name="Equation" r:id="rId11" imgW="10540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8544" y="5803288"/>
                        <a:ext cx="1568450" cy="6207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61" name="Group 17"/>
          <p:cNvGrpSpPr>
            <a:grpSpLocks/>
          </p:cNvGrpSpPr>
          <p:nvPr/>
        </p:nvGrpSpPr>
        <p:grpSpPr bwMode="auto">
          <a:xfrm>
            <a:off x="1631951" y="2002183"/>
            <a:ext cx="3156865" cy="3390555"/>
            <a:chOff x="107505" y="2564904"/>
            <a:chExt cx="3262084" cy="3096344"/>
          </a:xfrm>
        </p:grpSpPr>
        <p:pic>
          <p:nvPicPr>
            <p:cNvPr id="2062" name="Picture 6" descr="http://www.earthsci.unimelb.edu.au/ES304/MODULES/GRAV/NOTES/NOTESimg/fallb.gif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5" y="2564904"/>
              <a:ext cx="3262084" cy="3096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1836172" y="4797890"/>
              <a:ext cx="1295309" cy="576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Μεταβολές και Διορθώσεις της Έντασης της Βαρύτητας της </a:t>
            </a:r>
            <a:r>
              <a:rPr lang="el-GR" dirty="0" smtClean="0"/>
              <a:t>Γης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70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716437" y="1412876"/>
            <a:ext cx="1106706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l-GR" b="1" dirty="0">
                <a:cs typeface="Arial" charset="0"/>
              </a:rPr>
              <a:t>Το κυριότερο πρόβλημα </a:t>
            </a:r>
            <a:r>
              <a:rPr lang="el-GR" dirty="0">
                <a:cs typeface="Arial" charset="0"/>
              </a:rPr>
              <a:t>που αντιμετωπίζει η Γεωφυσική για την επεξεργασία αυτών των μετρήσεων είναι ότι το πεδίο βαρύτητας υφίσταται μεταβολές από τόπο σε τόπο, λόγω μεταβολής του υψομέτρου και λόγω των μορφολογικών ανωμαλιών. </a:t>
            </a:r>
          </a:p>
          <a:p>
            <a:pPr algn="just">
              <a:defRPr/>
            </a:pPr>
            <a:endParaRPr lang="el-GR" dirty="0">
              <a:cs typeface="Arial" charset="0"/>
            </a:endParaRPr>
          </a:p>
          <a:p>
            <a:pPr algn="just">
              <a:defRPr/>
            </a:pPr>
            <a:endParaRPr lang="el-GR" dirty="0">
              <a:cs typeface="Arial" charset="0"/>
            </a:endParaRPr>
          </a:p>
          <a:p>
            <a:pPr algn="just">
              <a:defRPr/>
            </a:pPr>
            <a:endParaRPr lang="el-GR" dirty="0">
              <a:cs typeface="Arial" charset="0"/>
            </a:endParaRPr>
          </a:p>
          <a:p>
            <a:pPr algn="just">
              <a:defRPr/>
            </a:pPr>
            <a:endParaRPr lang="el-GR" dirty="0">
              <a:cs typeface="Arial" charset="0"/>
            </a:endParaRPr>
          </a:p>
          <a:p>
            <a:pPr algn="just">
              <a:defRPr/>
            </a:pPr>
            <a:endParaRPr lang="el-GR" dirty="0">
              <a:cs typeface="Arial" charset="0"/>
            </a:endParaRPr>
          </a:p>
          <a:p>
            <a:pPr algn="just">
              <a:defRPr/>
            </a:pPr>
            <a:endParaRPr lang="el-GR" dirty="0">
              <a:cs typeface="Arial" charset="0"/>
            </a:endParaRPr>
          </a:p>
          <a:p>
            <a:pPr algn="just">
              <a:defRPr/>
            </a:pPr>
            <a:endParaRPr lang="el-GR" dirty="0">
              <a:cs typeface="Arial" charset="0"/>
            </a:endParaRPr>
          </a:p>
          <a:p>
            <a:pPr algn="just">
              <a:defRPr/>
            </a:pPr>
            <a:endParaRPr lang="el-GR" dirty="0">
              <a:cs typeface="Arial" charset="0"/>
            </a:endParaRPr>
          </a:p>
          <a:p>
            <a:pPr algn="just">
              <a:defRPr/>
            </a:pPr>
            <a:endParaRPr lang="el-GR" dirty="0">
              <a:cs typeface="Arial" charset="0"/>
            </a:endParaRPr>
          </a:p>
          <a:p>
            <a:pPr algn="just">
              <a:defRPr/>
            </a:pPr>
            <a:endParaRPr lang="el-GR" dirty="0">
              <a:cs typeface="Arial" charset="0"/>
            </a:endParaRPr>
          </a:p>
          <a:p>
            <a:pPr algn="just">
              <a:defRPr/>
            </a:pPr>
            <a:endParaRPr lang="el-GR" dirty="0">
              <a:cs typeface="Arial" charset="0"/>
            </a:endParaRPr>
          </a:p>
          <a:p>
            <a:pPr algn="just">
              <a:defRPr/>
            </a:pPr>
            <a:r>
              <a:rPr lang="el-GR" dirty="0">
                <a:cs typeface="Arial" charset="0"/>
              </a:rPr>
              <a:t>Η επίδραση του υψομέτρου στην ένταση της βαρύτητας, όταν δεν υπάρχουν μορφολογικές ανωμαλίες, λέγεται </a:t>
            </a:r>
            <a:r>
              <a:rPr lang="el-GR" b="1" dirty="0">
                <a:cs typeface="Arial" charset="0"/>
              </a:rPr>
              <a:t>«αποτέλεσμα ελεύθερου αέρα» </a:t>
            </a:r>
            <a:r>
              <a:rPr lang="el-GR" dirty="0">
                <a:cs typeface="Arial" charset="0"/>
              </a:rPr>
              <a:t>ενώ η επίδραση της μορφολογίας στην ένταση διακρίνεται σε </a:t>
            </a:r>
            <a:r>
              <a:rPr lang="el-GR" b="1" dirty="0">
                <a:cs typeface="Arial" charset="0"/>
              </a:rPr>
              <a:t>«αποτέλεσμα </a:t>
            </a:r>
            <a:r>
              <a:rPr lang="el-GR" b="1" dirty="0" err="1">
                <a:cs typeface="Arial" charset="0"/>
              </a:rPr>
              <a:t>Βouguer</a:t>
            </a:r>
            <a:r>
              <a:rPr lang="el-GR" b="1" dirty="0">
                <a:cs typeface="Arial" charset="0"/>
              </a:rPr>
              <a:t>» </a:t>
            </a:r>
            <a:r>
              <a:rPr lang="el-GR" dirty="0">
                <a:cs typeface="Arial" charset="0"/>
              </a:rPr>
              <a:t>και </a:t>
            </a:r>
            <a:r>
              <a:rPr lang="el-GR" b="1" dirty="0">
                <a:cs typeface="Arial" charset="0"/>
              </a:rPr>
              <a:t>«τοπογραφικό αποτέλεσμα».</a:t>
            </a:r>
          </a:p>
        </p:txBody>
      </p:sp>
      <p:pic>
        <p:nvPicPr>
          <p:cNvPr id="28676" name="Picture 10" descr="Sx6.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9" y="2349500"/>
            <a:ext cx="7058025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Μεταβολές και Διορθώσεις της Έντασης της Βαρύτητας της </a:t>
            </a:r>
            <a:r>
              <a:rPr lang="el-GR" dirty="0" smtClean="0"/>
              <a:t>Γης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792461" y="4866501"/>
            <a:ext cx="23013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200" b="1" dirty="0"/>
              <a:t>(</a:t>
            </a:r>
            <a:r>
              <a:rPr lang="el-GR" altLang="en-US" sz="1200" b="1" dirty="0" err="1"/>
              <a:t>Παπαζάχος</a:t>
            </a:r>
            <a:r>
              <a:rPr lang="en-US" altLang="en-US" sz="1200" b="1" dirty="0"/>
              <a:t> &amp; </a:t>
            </a:r>
            <a:r>
              <a:rPr lang="el-GR" altLang="en-US" sz="1200" b="1" dirty="0" err="1"/>
              <a:t>Παπαζάχος</a:t>
            </a:r>
            <a:r>
              <a:rPr lang="el-GR" altLang="en-US" sz="1200" b="1" dirty="0"/>
              <a:t>, 2008</a:t>
            </a:r>
            <a:r>
              <a:rPr lang="en-US" altLang="en-US" sz="1200" b="1" dirty="0"/>
              <a:t>)</a:t>
            </a:r>
            <a:endParaRPr lang="el-GR" alt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421786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9" descr="Sx6.em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114" y="2287589"/>
            <a:ext cx="7597775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10"/>
          <p:cNvSpPr>
            <a:spLocks noChangeArrowheads="1"/>
          </p:cNvSpPr>
          <p:nvPr/>
        </p:nvSpPr>
        <p:spPr bwMode="auto">
          <a:xfrm>
            <a:off x="2566988" y="4581525"/>
            <a:ext cx="19459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b="1" i="1" dirty="0">
                <a:latin typeface="+mn-lt"/>
              </a:rPr>
              <a:t>Στάθμη θάλασσας</a:t>
            </a:r>
            <a:endParaRPr lang="en-US" altLang="en-US" b="1" i="1" dirty="0">
              <a:latin typeface="+mn-lt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375275" y="3357564"/>
            <a:ext cx="0" cy="1150937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5303912" y="3284984"/>
            <a:ext cx="144016" cy="144016"/>
          </a:xfrm>
          <a:prstGeom prst="ellipse">
            <a:avLst/>
          </a:prstGeom>
          <a:gradFill>
            <a:gsLst>
              <a:gs pos="0">
                <a:schemeClr val="tx2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303912" y="4509120"/>
            <a:ext cx="144016" cy="144016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4943476" y="3644900"/>
            <a:ext cx="3994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i="1">
                <a:latin typeface="+mn-lt"/>
              </a:rPr>
              <a:t>h</a:t>
            </a:r>
            <a:r>
              <a:rPr lang="en-US" altLang="en-US" b="1" i="1" baseline="-25000">
                <a:latin typeface="+mn-lt"/>
              </a:rPr>
              <a:t>A</a:t>
            </a:r>
            <a:endParaRPr lang="en-US" altLang="en-US">
              <a:latin typeface="+mn-lt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5159376" y="2924175"/>
            <a:ext cx="3241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i="1">
                <a:latin typeface="+mn-lt"/>
              </a:rPr>
              <a:t>A</a:t>
            </a:r>
            <a:endParaRPr lang="en-US" altLang="en-US">
              <a:latin typeface="+mn-lt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6383339" y="2349500"/>
            <a:ext cx="3145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i="1">
                <a:latin typeface="+mn-lt"/>
              </a:rPr>
              <a:t>B</a:t>
            </a:r>
            <a:endParaRPr lang="en-US" altLang="en-US">
              <a:latin typeface="+mn-lt"/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7535864" y="2060575"/>
            <a:ext cx="2792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b="1" i="1">
                <a:latin typeface="+mn-lt"/>
              </a:rPr>
              <a:t>Γ</a:t>
            </a:r>
            <a:endParaRPr lang="en-US" altLang="en-US">
              <a:latin typeface="+mn-lt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6527800" y="2852739"/>
            <a:ext cx="0" cy="1728787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6096001" y="3284539"/>
            <a:ext cx="3930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i="1">
                <a:latin typeface="+mn-lt"/>
              </a:rPr>
              <a:t>h</a:t>
            </a:r>
            <a:r>
              <a:rPr lang="el-GR" altLang="en-US" b="1" i="1" baseline="-25000">
                <a:latin typeface="+mn-lt"/>
              </a:rPr>
              <a:t>Β</a:t>
            </a:r>
            <a:endParaRPr lang="en-US" altLang="en-US">
              <a:latin typeface="+mn-lt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6456040" y="2780928"/>
            <a:ext cx="144016" cy="144016"/>
          </a:xfrm>
          <a:prstGeom prst="ellipse">
            <a:avLst/>
          </a:prstGeom>
          <a:gradFill>
            <a:gsLst>
              <a:gs pos="0">
                <a:schemeClr val="tx2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7751763" y="2492376"/>
            <a:ext cx="0" cy="201612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7319964" y="2997200"/>
            <a:ext cx="3690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i="1">
                <a:latin typeface="+mn-lt"/>
              </a:rPr>
              <a:t>h</a:t>
            </a:r>
            <a:r>
              <a:rPr lang="el-GR" altLang="en-US" b="1" i="1" baseline="-25000">
                <a:latin typeface="+mn-lt"/>
              </a:rPr>
              <a:t>Γ</a:t>
            </a:r>
            <a:endParaRPr lang="en-US" altLang="en-US">
              <a:latin typeface="+mn-lt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7680176" y="2420888"/>
            <a:ext cx="144016" cy="144016"/>
          </a:xfrm>
          <a:prstGeom prst="ellipse">
            <a:avLst/>
          </a:prstGeom>
          <a:gradFill>
            <a:gsLst>
              <a:gs pos="0">
                <a:schemeClr val="tx2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456040" y="4509120"/>
            <a:ext cx="144016" cy="144016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7680176" y="4509120"/>
            <a:ext cx="144016" cy="144016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5375275" y="4581525"/>
            <a:ext cx="3700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i="1">
                <a:latin typeface="+mn-lt"/>
              </a:rPr>
              <a:t>A</a:t>
            </a:r>
            <a:r>
              <a:rPr lang="el-GR" altLang="en-US" b="1" i="1">
                <a:latin typeface="+mn-lt"/>
              </a:rPr>
              <a:t>’</a:t>
            </a:r>
            <a:endParaRPr lang="en-US" altLang="en-US">
              <a:latin typeface="+mn-lt"/>
            </a:endParaRPr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6527801" y="4581525"/>
            <a:ext cx="3738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i="1">
                <a:latin typeface="+mn-lt"/>
              </a:rPr>
              <a:t>B</a:t>
            </a:r>
            <a:r>
              <a:rPr lang="el-GR" altLang="en-US" b="1" i="1">
                <a:latin typeface="+mn-lt"/>
              </a:rPr>
              <a:t>’</a:t>
            </a:r>
            <a:endParaRPr lang="en-US" altLang="en-US">
              <a:latin typeface="+mn-lt"/>
            </a:endParaRPr>
          </a:p>
        </p:txBody>
      </p:sp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7751764" y="4581525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b="1" i="1">
                <a:latin typeface="+mn-lt"/>
              </a:rPr>
              <a:t>Γ’</a:t>
            </a:r>
            <a:endParaRPr lang="en-US" altLang="en-US">
              <a:latin typeface="+mn-lt"/>
            </a:endParaRPr>
          </a:p>
        </p:txBody>
      </p:sp>
      <p:sp>
        <p:nvSpPr>
          <p:cNvPr id="3108" name="Rectangle 37"/>
          <p:cNvSpPr>
            <a:spLocks noChangeArrowheads="1"/>
          </p:cNvSpPr>
          <p:nvPr/>
        </p:nvSpPr>
        <p:spPr bwMode="auto">
          <a:xfrm>
            <a:off x="669770" y="1347197"/>
            <a:ext cx="1109534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dirty="0">
                <a:latin typeface="+mn-lt"/>
              </a:rPr>
              <a:t>Οι τιμές που μετριούνται, </a:t>
            </a:r>
            <a:r>
              <a:rPr lang="el-GR" altLang="en-US" b="1" i="1" dirty="0" err="1">
                <a:latin typeface="+mn-lt"/>
              </a:rPr>
              <a:t>g</a:t>
            </a:r>
            <a:r>
              <a:rPr lang="el-GR" altLang="en-US" b="1" i="1" baseline="-25000" dirty="0" err="1">
                <a:latin typeface="+mn-lt"/>
              </a:rPr>
              <a:t>h</a:t>
            </a:r>
            <a:r>
              <a:rPr lang="el-GR" altLang="en-US" b="1" i="1" dirty="0">
                <a:latin typeface="+mn-lt"/>
              </a:rPr>
              <a:t>,</a:t>
            </a:r>
            <a:r>
              <a:rPr lang="el-GR" altLang="en-US" i="1" dirty="0">
                <a:latin typeface="+mn-lt"/>
              </a:rPr>
              <a:t> σε ορισμένο ύψος, είναι μικρότερες των αντίστοιχων τιμών, </a:t>
            </a:r>
            <a:r>
              <a:rPr lang="el-GR" altLang="en-US" b="1" i="1" dirty="0" err="1">
                <a:latin typeface="+mn-lt"/>
              </a:rPr>
              <a:t>g</a:t>
            </a:r>
            <a:r>
              <a:rPr lang="el-GR" altLang="en-US" b="1" i="1" baseline="-25000" dirty="0" err="1">
                <a:latin typeface="+mn-lt"/>
              </a:rPr>
              <a:t>o</a:t>
            </a:r>
            <a:r>
              <a:rPr lang="el-GR" altLang="en-US" i="1" dirty="0">
                <a:latin typeface="+mn-lt"/>
              </a:rPr>
              <a:t>, </a:t>
            </a:r>
            <a:r>
              <a:rPr lang="el-GR" altLang="en-US" dirty="0">
                <a:latin typeface="+mn-lt"/>
              </a:rPr>
              <a:t>στην επιφάνεια της θάλασσας, όπως αυτή καθορίζεται από το ελλειψοειδές αναφοράς. </a:t>
            </a:r>
            <a:endParaRPr lang="en-US" altLang="en-US" dirty="0">
              <a:latin typeface="+mn-lt"/>
            </a:endParaRPr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4800601" y="3068639"/>
            <a:ext cx="4812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b="1" i="1">
                <a:latin typeface="+mn-lt"/>
              </a:rPr>
              <a:t>g</a:t>
            </a:r>
            <a:r>
              <a:rPr lang="el-GR" altLang="en-US" b="1" i="1" baseline="-25000">
                <a:latin typeface="+mn-lt"/>
              </a:rPr>
              <a:t>hΑ</a:t>
            </a:r>
            <a:endParaRPr lang="en-US" altLang="en-US">
              <a:latin typeface="+mn-lt"/>
            </a:endParaRPr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4872039" y="4508500"/>
            <a:ext cx="4812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b="1" i="1">
                <a:latin typeface="+mn-lt"/>
              </a:rPr>
              <a:t>g</a:t>
            </a:r>
            <a:r>
              <a:rPr lang="el-GR" altLang="en-US" b="1" i="1" baseline="-25000">
                <a:latin typeface="+mn-lt"/>
              </a:rPr>
              <a:t>οΑ</a:t>
            </a:r>
            <a:endParaRPr lang="en-US" altLang="en-US">
              <a:latin typeface="+mn-lt"/>
            </a:endParaRP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5951538" y="2565400"/>
            <a:ext cx="4748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b="1" i="1">
                <a:latin typeface="+mn-lt"/>
              </a:rPr>
              <a:t>g</a:t>
            </a:r>
            <a:r>
              <a:rPr lang="el-GR" altLang="en-US" b="1" i="1" baseline="-25000">
                <a:latin typeface="+mn-lt"/>
              </a:rPr>
              <a:t>hΒ</a:t>
            </a:r>
            <a:endParaRPr lang="en-US" altLang="en-US">
              <a:latin typeface="+mn-lt"/>
            </a:endParaRP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7175500" y="2205039"/>
            <a:ext cx="4507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b="1" i="1">
                <a:latin typeface="+mn-lt"/>
              </a:rPr>
              <a:t>g</a:t>
            </a:r>
            <a:r>
              <a:rPr lang="el-GR" altLang="en-US" b="1" i="1" baseline="-25000">
                <a:latin typeface="+mn-lt"/>
              </a:rPr>
              <a:t>hΓ</a:t>
            </a:r>
            <a:endParaRPr lang="en-US" altLang="en-US">
              <a:latin typeface="+mn-lt"/>
            </a:endParaRPr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5951538" y="4508500"/>
            <a:ext cx="4748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b="1" i="1">
                <a:latin typeface="+mn-lt"/>
              </a:rPr>
              <a:t>g</a:t>
            </a:r>
            <a:r>
              <a:rPr lang="el-GR" altLang="en-US" b="1" i="1" baseline="-25000">
                <a:latin typeface="+mn-lt"/>
              </a:rPr>
              <a:t>οΒ</a:t>
            </a:r>
            <a:endParaRPr lang="en-US" altLang="en-US">
              <a:latin typeface="+mn-lt"/>
            </a:endParaRPr>
          </a:p>
        </p:txBody>
      </p: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7248525" y="4508500"/>
            <a:ext cx="4507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b="1" i="1">
                <a:latin typeface="+mn-lt"/>
              </a:rPr>
              <a:t>g</a:t>
            </a:r>
            <a:r>
              <a:rPr lang="el-GR" altLang="en-US" b="1" i="1" baseline="-25000">
                <a:latin typeface="+mn-lt"/>
              </a:rPr>
              <a:t>οΓ</a:t>
            </a:r>
            <a:endParaRPr lang="en-US" altLang="en-US">
              <a:latin typeface="+mn-lt"/>
            </a:endParaRPr>
          </a:p>
        </p:txBody>
      </p:sp>
      <p:graphicFrame>
        <p:nvGraphicFramePr>
          <p:cNvPr id="4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0433369"/>
              </p:ext>
            </p:extLst>
          </p:nvPr>
        </p:nvGraphicFramePr>
        <p:xfrm>
          <a:off x="5303838" y="5589588"/>
          <a:ext cx="1543050" cy="449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Equation" r:id="rId4" imgW="698400" imgH="203040" progId="Equation.DSMT4">
                  <p:embed/>
                </p:oleObj>
              </mc:Choice>
              <mc:Fallback>
                <p:oleObj name="Equation" r:id="rId4" imgW="69840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3838" y="5589588"/>
                        <a:ext cx="1543050" cy="449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4511676" y="5229225"/>
            <a:ext cx="28328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b="1" i="1">
                <a:latin typeface="+mn-lt"/>
              </a:rPr>
              <a:t>Διόρθωση ελευθέρου αέρα</a:t>
            </a:r>
            <a:endParaRPr lang="en-US" altLang="en-US" b="1" i="1">
              <a:latin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Αποτέλεσμα ελεύθερου </a:t>
            </a:r>
            <a:r>
              <a:rPr lang="el-GR" dirty="0" smtClean="0"/>
              <a:t>αέρα</a:t>
            </a:r>
            <a:endParaRPr lang="en-US" dirty="0"/>
          </a:p>
        </p:txBody>
      </p:sp>
      <p:sp>
        <p:nvSpPr>
          <p:cNvPr id="45" name="4 - Ορθογώνιο"/>
          <p:cNvSpPr>
            <a:spLocks noChangeArrowheads="1"/>
          </p:cNvSpPr>
          <p:nvPr/>
        </p:nvSpPr>
        <p:spPr bwMode="auto">
          <a:xfrm>
            <a:off x="9255347" y="4704636"/>
            <a:ext cx="19495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 b="1" dirty="0">
                <a:latin typeface="+mn-lt"/>
              </a:rPr>
              <a:t>(</a:t>
            </a:r>
            <a:r>
              <a:rPr lang="el-GR" altLang="en-US" sz="1000" b="1" dirty="0" err="1">
                <a:latin typeface="+mn-lt"/>
              </a:rPr>
              <a:t>Παπαζάχος</a:t>
            </a:r>
            <a:r>
              <a:rPr lang="en-US" altLang="en-US" sz="1000" b="1" dirty="0">
                <a:latin typeface="+mn-lt"/>
              </a:rPr>
              <a:t> &amp; </a:t>
            </a:r>
            <a:r>
              <a:rPr lang="el-GR" altLang="en-US" sz="1000" b="1" dirty="0" err="1">
                <a:latin typeface="+mn-lt"/>
              </a:rPr>
              <a:t>Παπαζάχος</a:t>
            </a:r>
            <a:r>
              <a:rPr lang="el-GR" altLang="en-US" sz="1000" b="1" dirty="0">
                <a:latin typeface="+mn-lt"/>
              </a:rPr>
              <a:t>, 2008</a:t>
            </a:r>
            <a:r>
              <a:rPr lang="en-US" altLang="en-US" sz="1000" b="1" dirty="0">
                <a:latin typeface="+mn-lt"/>
              </a:rPr>
              <a:t>)</a:t>
            </a:r>
            <a:endParaRPr lang="el-GR" altLang="en-US" sz="1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894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/>
      <p:bldP spid="25" grpId="0"/>
      <p:bldP spid="27" grpId="0"/>
      <p:bldP spid="31" grpId="0"/>
      <p:bldP spid="35" grpId="0"/>
      <p:bldP spid="36" grpId="0"/>
      <p:bldP spid="37" grpId="0"/>
      <p:bldP spid="39" grpId="0"/>
      <p:bldP spid="40" grpId="0"/>
      <p:bldP spid="41" grpId="0"/>
      <p:bldP spid="42" grpId="0"/>
      <p:bldP spid="43" grpId="0"/>
      <p:bldP spid="44" grpId="0"/>
      <p:bldP spid="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2 - Ορθογώνιο"/>
          <p:cNvSpPr>
            <a:spLocks noChangeArrowheads="1"/>
          </p:cNvSpPr>
          <p:nvPr/>
        </p:nvSpPr>
        <p:spPr bwMode="auto">
          <a:xfrm>
            <a:off x="1738314" y="1285875"/>
            <a:ext cx="8643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l-GR" altLang="en-US" dirty="0">
                <a:latin typeface="+mn-lt"/>
              </a:rPr>
              <a:t>Θεωρώντας σε πρώτη προσέγγιση ότι η Γη είναι σφαιρική, έχουμε:</a:t>
            </a: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4752186"/>
              </p:ext>
            </p:extLst>
          </p:nvPr>
        </p:nvGraphicFramePr>
        <p:xfrm>
          <a:off x="4890892" y="1791495"/>
          <a:ext cx="1851025" cy="814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4" name="Equation" r:id="rId3" imgW="838080" imgH="368280" progId="Equation.DSMT4">
                  <p:embed/>
                </p:oleObj>
              </mc:Choice>
              <mc:Fallback>
                <p:oleObj name="Equation" r:id="rId3" imgW="83808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0892" y="1791495"/>
                        <a:ext cx="1851025" cy="814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2" name="4 - Ορθογώνιο"/>
          <p:cNvSpPr>
            <a:spLocks noChangeArrowheads="1"/>
          </p:cNvSpPr>
          <p:nvPr/>
        </p:nvSpPr>
        <p:spPr bwMode="auto">
          <a:xfrm>
            <a:off x="1742404" y="2764633"/>
            <a:ext cx="85725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l-GR" altLang="en-US" dirty="0">
                <a:latin typeface="+mn-lt"/>
              </a:rPr>
              <a:t>Η ποσότητα </a:t>
            </a:r>
            <a:r>
              <a:rPr lang="el-GR" altLang="en-US" b="1" i="1" dirty="0">
                <a:latin typeface="+mn-lt"/>
              </a:rPr>
              <a:t>κ</a:t>
            </a:r>
            <a:r>
              <a:rPr lang="el-GR" altLang="en-US" i="1" dirty="0">
                <a:latin typeface="+mn-lt"/>
              </a:rPr>
              <a:t> αντιστοιχεί στην </a:t>
            </a:r>
            <a:r>
              <a:rPr lang="el-GR" altLang="en-US" b="1" i="1" dirty="0">
                <a:latin typeface="+mn-lt"/>
              </a:rPr>
              <a:t>κατακόρυφη βαθμίδα </a:t>
            </a:r>
            <a:r>
              <a:rPr lang="el-GR" altLang="en-US" i="1" dirty="0">
                <a:latin typeface="+mn-lt"/>
              </a:rPr>
              <a:t>(χωρική παράγωγο) της </a:t>
            </a:r>
            <a:r>
              <a:rPr lang="el-GR" altLang="en-US" dirty="0">
                <a:latin typeface="+mn-lt"/>
              </a:rPr>
              <a:t>έντασης της βαρύτητας και στην επιφάνεια της θάλασσας (</a:t>
            </a:r>
            <a:r>
              <a:rPr lang="el-GR" altLang="en-US" i="1" dirty="0">
                <a:latin typeface="+mn-lt"/>
              </a:rPr>
              <a:t>r=R) θα είναι:</a:t>
            </a:r>
            <a:endParaRPr lang="el-GR" altLang="en-US" dirty="0">
              <a:latin typeface="+mn-lt"/>
            </a:endParaRPr>
          </a:p>
        </p:txBody>
      </p:sp>
      <p:graphicFrame>
        <p:nvGraphicFramePr>
          <p:cNvPr id="409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5326089"/>
              </p:ext>
            </p:extLst>
          </p:nvPr>
        </p:nvGraphicFramePr>
        <p:xfrm>
          <a:off x="3603232" y="3678240"/>
          <a:ext cx="5245100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5" name="Equation" r:id="rId5" imgW="2374560" imgH="380880" progId="Equation.DSMT4">
                  <p:embed/>
                </p:oleObj>
              </mc:Choice>
              <mc:Fallback>
                <p:oleObj name="Equation" r:id="rId5" imgW="2374560" imgH="380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3232" y="3678240"/>
                        <a:ext cx="5245100" cy="84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3" name="6 - Ορθογώνιο"/>
          <p:cNvSpPr>
            <a:spLocks noChangeArrowheads="1"/>
          </p:cNvSpPr>
          <p:nvPr/>
        </p:nvSpPr>
        <p:spPr bwMode="auto">
          <a:xfrm>
            <a:off x="1738314" y="4560092"/>
            <a:ext cx="51435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l-GR" altLang="en-US" dirty="0">
                <a:latin typeface="+mn-lt"/>
              </a:rPr>
              <a:t>Η βαθμίδα </a:t>
            </a:r>
            <a:r>
              <a:rPr lang="el-GR" altLang="en-US" b="1" i="1" dirty="0">
                <a:latin typeface="+mn-lt"/>
              </a:rPr>
              <a:t>κ</a:t>
            </a:r>
            <a:r>
              <a:rPr lang="el-GR" altLang="en-US" i="1" dirty="0">
                <a:latin typeface="+mn-lt"/>
              </a:rPr>
              <a:t> μεταβάλλεται μόνο κατά : </a:t>
            </a:r>
          </a:p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el-GR" altLang="en-US" b="1" i="1" dirty="0">
                <a:latin typeface="+mn-lt"/>
              </a:rPr>
              <a:t> 0.3%</a:t>
            </a:r>
            <a:r>
              <a:rPr lang="el-GR" altLang="en-US" i="1" dirty="0">
                <a:latin typeface="+mn-lt"/>
              </a:rPr>
              <a:t> μέχρι το ύψος των 10 </a:t>
            </a:r>
            <a:r>
              <a:rPr lang="el-GR" altLang="en-US" i="1" dirty="0" err="1">
                <a:latin typeface="+mn-lt"/>
              </a:rPr>
              <a:t>Km</a:t>
            </a:r>
            <a:r>
              <a:rPr lang="el-GR" altLang="en-US" i="1" dirty="0">
                <a:latin typeface="+mn-lt"/>
              </a:rPr>
              <a:t> και</a:t>
            </a:r>
          </a:p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el-GR" altLang="en-US" b="1" dirty="0">
                <a:latin typeface="+mn-lt"/>
              </a:rPr>
              <a:t> 0.2%</a:t>
            </a:r>
            <a:r>
              <a:rPr lang="el-GR" altLang="en-US" dirty="0">
                <a:latin typeface="+mn-lt"/>
              </a:rPr>
              <a:t> από τον ισημερινό μέχρι τους πόλους</a:t>
            </a:r>
          </a:p>
        </p:txBody>
      </p:sp>
      <p:sp>
        <p:nvSpPr>
          <p:cNvPr id="8" name="7 - Ορθογώνιο"/>
          <p:cNvSpPr/>
          <p:nvPr/>
        </p:nvSpPr>
        <p:spPr>
          <a:xfrm>
            <a:off x="1738314" y="5730874"/>
            <a:ext cx="8643937" cy="584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el-GR" sz="1600" dirty="0"/>
              <a:t>Η τιμή του </a:t>
            </a:r>
            <a:r>
              <a:rPr lang="el-GR" sz="1600" b="1" i="1" dirty="0"/>
              <a:t>κ</a:t>
            </a:r>
            <a:r>
              <a:rPr lang="el-GR" sz="1600" i="1" dirty="0"/>
              <a:t> </a:t>
            </a:r>
            <a:r>
              <a:rPr lang="el-GR" sz="1600" dirty="0"/>
              <a:t>έχει γίνει αποδεκτή ως σταθερά διόρθωσης και οι χωρικές μεταβολές του </a:t>
            </a:r>
            <a:r>
              <a:rPr lang="el-GR" sz="1600" i="1" dirty="0"/>
              <a:t>δε λαμβάνονται, συνήθως υπ’ όψη.</a:t>
            </a:r>
            <a:endParaRPr lang="el-GR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Αποτέλεσμα ελεύθερου </a:t>
            </a:r>
            <a:r>
              <a:rPr lang="el-GR" dirty="0" smtClean="0"/>
              <a:t>αέρα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10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1 - Ορθογώνιο"/>
          <p:cNvSpPr>
            <a:spLocks noChangeArrowheads="1"/>
          </p:cNvSpPr>
          <p:nvPr/>
        </p:nvSpPr>
        <p:spPr bwMode="auto">
          <a:xfrm>
            <a:off x="171253" y="1248007"/>
            <a:ext cx="1184949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l-GR" altLang="en-US" dirty="0">
                <a:latin typeface="+mn-lt"/>
              </a:rPr>
              <a:t>Από την προηγούμενη σχέση προκύπτει ότι η διόρθωση της τιμής της έντασης μόνο με το υψόμετρο, ώστε να αναχθεί η μέτρηση σε ισοδύναμη μέτρηση στο επίπεδο της θάλασσας δίνεται από τη σχέση:</a:t>
            </a:r>
          </a:p>
        </p:txBody>
      </p:sp>
      <p:sp>
        <p:nvSpPr>
          <p:cNvPr id="5" name="4 - Ορθογώνιο"/>
          <p:cNvSpPr/>
          <p:nvPr/>
        </p:nvSpPr>
        <p:spPr>
          <a:xfrm>
            <a:off x="171253" y="3071813"/>
            <a:ext cx="1184949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l-GR" dirty="0">
                <a:cs typeface="Arial" charset="0"/>
              </a:rPr>
              <a:t>Κατά τη διόρθωση της έντασης από την επιφάνεια της θάλασσας μέχρι το ορθομετρικό υψόμετρο </a:t>
            </a:r>
            <a:r>
              <a:rPr lang="el-GR" b="1" i="1" dirty="0">
                <a:cs typeface="Arial" charset="0"/>
              </a:rPr>
              <a:t>Η</a:t>
            </a:r>
            <a:r>
              <a:rPr lang="el-GR" i="1" dirty="0">
                <a:cs typeface="Arial" charset="0"/>
              </a:rPr>
              <a:t> που υπολογίζεται από την θεωρείται ότι μεταξύ του </a:t>
            </a:r>
            <a:r>
              <a:rPr lang="el-GR" dirty="0">
                <a:cs typeface="Arial" charset="0"/>
              </a:rPr>
              <a:t>σημείου που βρίσκεται σε ύψος </a:t>
            </a:r>
            <a:r>
              <a:rPr lang="el-GR" b="1" i="1" dirty="0">
                <a:cs typeface="Arial" charset="0"/>
              </a:rPr>
              <a:t>Η</a:t>
            </a:r>
            <a:r>
              <a:rPr lang="el-GR" i="1" dirty="0">
                <a:cs typeface="Arial" charset="0"/>
              </a:rPr>
              <a:t> και της θάλασσας δεν παρεμβάλλονται πετρώματα, </a:t>
            </a:r>
            <a:r>
              <a:rPr lang="el-GR" dirty="0">
                <a:cs typeface="Arial" charset="0"/>
              </a:rPr>
              <a:t>αλλά </a:t>
            </a:r>
            <a:r>
              <a:rPr lang="el-GR" b="1" i="1" dirty="0">
                <a:cs typeface="Arial" charset="0"/>
              </a:rPr>
              <a:t>μόνο αέρας</a:t>
            </a:r>
            <a:r>
              <a:rPr lang="el-GR" dirty="0">
                <a:cs typeface="Arial" charset="0"/>
              </a:rPr>
              <a:t>. </a:t>
            </a:r>
          </a:p>
          <a:p>
            <a:pPr algn="just">
              <a:defRPr/>
            </a:pPr>
            <a:endParaRPr lang="el-GR" dirty="0">
              <a:cs typeface="Arial" charset="0"/>
            </a:endParaRPr>
          </a:p>
          <a:p>
            <a:pPr algn="just">
              <a:defRPr/>
            </a:pPr>
            <a:r>
              <a:rPr lang="el-GR" dirty="0">
                <a:cs typeface="Arial" charset="0"/>
              </a:rPr>
              <a:t>Αυτός είναι ο λόγος για τον οποίο η μεταβολή αυτή της έντασης λέγεται </a:t>
            </a:r>
            <a:r>
              <a:rPr lang="el-GR" sz="2000" b="1" u="sng" dirty="0">
                <a:cs typeface="Arial" charset="0"/>
              </a:rPr>
              <a:t>αποτέλεσμα ελεύθερου αέρα ή αναγωγή ελεύθερου αέρα</a:t>
            </a:r>
            <a:r>
              <a:rPr lang="el-GR" b="1" u="sng" dirty="0">
                <a:cs typeface="Arial" charset="0"/>
              </a:rPr>
              <a:t>.</a:t>
            </a:r>
            <a:endParaRPr lang="el-GR" u="sng" dirty="0">
              <a:cs typeface="Arial" charset="0"/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1809749" y="5173445"/>
            <a:ext cx="8572500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el-GR" dirty="0">
                <a:solidFill>
                  <a:schemeClr val="tx1"/>
                </a:solidFill>
              </a:rPr>
              <a:t>Το αποτέλεσμα ελεύθερου αέρα, </a:t>
            </a:r>
            <a:r>
              <a:rPr lang="el-GR" b="1" i="1" dirty="0" err="1">
                <a:solidFill>
                  <a:schemeClr val="tx1"/>
                </a:solidFill>
              </a:rPr>
              <a:t>Δg</a:t>
            </a:r>
            <a:r>
              <a:rPr lang="el-GR" b="1" i="1" baseline="-25000" dirty="0" err="1">
                <a:solidFill>
                  <a:schemeClr val="tx1"/>
                </a:solidFill>
              </a:rPr>
              <a:t>ε</a:t>
            </a:r>
            <a:r>
              <a:rPr lang="el-GR" i="1" dirty="0">
                <a:solidFill>
                  <a:schemeClr val="tx1"/>
                </a:solidFill>
              </a:rPr>
              <a:t>, πρέπει να </a:t>
            </a:r>
            <a:r>
              <a:rPr lang="el-GR" b="1" i="1" dirty="0">
                <a:solidFill>
                  <a:schemeClr val="tx1"/>
                </a:solidFill>
              </a:rPr>
              <a:t>προστίθεται </a:t>
            </a:r>
            <a:r>
              <a:rPr lang="el-GR" i="1" dirty="0">
                <a:solidFill>
                  <a:schemeClr val="tx1"/>
                </a:solidFill>
              </a:rPr>
              <a:t>στην τιμή της έντασης που μετριέται για </a:t>
            </a:r>
            <a:r>
              <a:rPr lang="el-GR" dirty="0">
                <a:solidFill>
                  <a:schemeClr val="tx1"/>
                </a:solidFill>
              </a:rPr>
              <a:t>να γίνεται διόρθωση, δηλαδή, αναγωγή αυτής στην επιφάνεια της θάλασσας, γιατί η ένταση του πεδίου βαρύτητας ελαττώνεται με το υψόμετρο.</a:t>
            </a:r>
          </a:p>
        </p:txBody>
      </p:sp>
      <p:grpSp>
        <p:nvGrpSpPr>
          <p:cNvPr id="5126" name="7 - Ομάδα"/>
          <p:cNvGrpSpPr>
            <a:grpSpLocks/>
          </p:cNvGrpSpPr>
          <p:nvPr/>
        </p:nvGrpSpPr>
        <p:grpSpPr bwMode="auto">
          <a:xfrm>
            <a:off x="3594100" y="1973263"/>
            <a:ext cx="6197600" cy="812800"/>
            <a:chOff x="2070100" y="1973263"/>
            <a:chExt cx="6196926" cy="812800"/>
          </a:xfrm>
        </p:grpSpPr>
        <p:graphicFrame>
          <p:nvGraphicFramePr>
            <p:cNvPr id="5122" name="Object 3"/>
            <p:cNvGraphicFramePr>
              <a:graphicFrameLocks noChangeAspect="1"/>
            </p:cNvGraphicFramePr>
            <p:nvPr/>
          </p:nvGraphicFramePr>
          <p:xfrm>
            <a:off x="2070100" y="1973263"/>
            <a:ext cx="5105400" cy="812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5" name="Equation" r:id="rId3" imgW="2311200" imgH="368280" progId="Equation.DSMT4">
                    <p:embed/>
                  </p:oleObj>
                </mc:Choice>
                <mc:Fallback>
                  <p:oleObj name="Equation" r:id="rId3" imgW="2311200" imgH="3682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70100" y="1973263"/>
                          <a:ext cx="5105400" cy="812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27" name="Rectangle 11"/>
            <p:cNvSpPr>
              <a:spLocks noChangeArrowheads="1"/>
            </p:cNvSpPr>
            <p:nvPr/>
          </p:nvSpPr>
          <p:spPr bwMode="auto">
            <a:xfrm>
              <a:off x="7715272" y="2285992"/>
              <a:ext cx="55175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l-GR" altLang="en-US" sz="1200">
                  <a:latin typeface="Calibri" panose="020F0502020204030204" pitchFamily="34" charset="0"/>
                  <a:cs typeface="Times New Roman" panose="02020603050405020304" pitchFamily="18" charset="0"/>
                </a:rPr>
                <a:t>(6.54)</a:t>
              </a:r>
              <a:endParaRPr lang="el-GR" altLang="en-US" sz="1200">
                <a:latin typeface="Calibri" panose="020F050202020403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Αποτέλεσμα ελεύθερου </a:t>
            </a:r>
            <a:r>
              <a:rPr lang="el-GR" dirty="0" smtClean="0"/>
              <a:t>αέρα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79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7" descr="http://www.lib.umich.edu/files/services/copyright/cc-by-s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2400" y="4941888"/>
            <a:ext cx="1584176" cy="554266"/>
          </a:xfrm>
          <a:prstGeom prst="rect">
            <a:avLst/>
          </a:prstGeom>
          <a:noFill/>
        </p:spPr>
      </p:pic>
      <p:sp>
        <p:nvSpPr>
          <p:cNvPr id="17410" name="Subtitle 8"/>
          <p:cNvSpPr>
            <a:spLocks noGrp="1"/>
          </p:cNvSpPr>
          <p:nvPr>
            <p:ph idx="1"/>
          </p:nvPr>
        </p:nvSpPr>
        <p:spPr>
          <a:xfrm>
            <a:off x="1919536" y="1484784"/>
            <a:ext cx="8229600" cy="4760912"/>
          </a:xfrm>
        </p:spPr>
        <p:txBody>
          <a:bodyPr/>
          <a:lstStyle/>
          <a:p>
            <a:r>
              <a:rPr lang="el-GR" dirty="0" smtClean="0"/>
              <a:t>Το παρόν εκπαιδευτικό υλικό υπόκειται σε</a:t>
            </a:r>
            <a:r>
              <a:rPr lang="en-US" dirty="0" smtClean="0"/>
              <a:t> </a:t>
            </a:r>
            <a:r>
              <a:rPr lang="el-GR" dirty="0" smtClean="0"/>
              <a:t>άδειες χρήσης </a:t>
            </a:r>
            <a:r>
              <a:rPr lang="en-US" dirty="0" smtClean="0"/>
              <a:t>Creative Commons. </a:t>
            </a:r>
          </a:p>
          <a:p>
            <a:r>
              <a:rPr lang="el-GR" dirty="0" smtClean="0"/>
              <a:t>Για εκπαιδευτικό υλικό, όπως εικόνες, που υπόκειται σε άλλου τύπου άδειας χρήσης, η άδεια χρήσης αναφέρεται ρητώς. </a:t>
            </a:r>
          </a:p>
        </p:txBody>
      </p:sp>
      <p:sp>
        <p:nvSpPr>
          <p:cNvPr id="17412" name="Title 7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l-GR" smtClean="0"/>
              <a:t>Άδειες Χρήσης</a:t>
            </a:r>
          </a:p>
        </p:txBody>
      </p:sp>
      <p:sp>
        <p:nvSpPr>
          <p:cNvPr id="17411" name="Θέση αριθμού διαφάνειας 2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2500525-0E54-41CE-88AB-DC30D3D1FEFF}" type="slidenum">
              <a:rPr lang="el-GR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l-GR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113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1 - Ορθογώνιο"/>
          <p:cNvSpPr>
            <a:spLocks noChangeArrowheads="1"/>
          </p:cNvSpPr>
          <p:nvPr/>
        </p:nvSpPr>
        <p:spPr bwMode="auto">
          <a:xfrm>
            <a:off x="632300" y="1448594"/>
            <a:ext cx="11264834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l-GR" altLang="en-US" dirty="0">
                <a:latin typeface="+mn-lt"/>
              </a:rPr>
              <a:t>Η διαφορά της τιμής της έντασης, </a:t>
            </a:r>
            <a:r>
              <a:rPr lang="el-GR" altLang="en-US" b="1" i="1" dirty="0">
                <a:latin typeface="+mn-lt"/>
              </a:rPr>
              <a:t>γ</a:t>
            </a:r>
            <a:r>
              <a:rPr lang="el-GR" altLang="en-US" b="1" i="1" baseline="-25000" dirty="0">
                <a:latin typeface="+mn-lt"/>
              </a:rPr>
              <a:t>0</a:t>
            </a:r>
            <a:r>
              <a:rPr lang="el-GR" altLang="en-US" i="1" dirty="0">
                <a:latin typeface="+mn-lt"/>
              </a:rPr>
              <a:t>, στην </a:t>
            </a:r>
            <a:r>
              <a:rPr lang="el-GR" altLang="en-US" dirty="0">
                <a:latin typeface="+mn-lt"/>
              </a:rPr>
              <a:t>επιφάνεια του ελλειψοειδούς, από την τιμή </a:t>
            </a:r>
            <a:r>
              <a:rPr lang="el-GR" altLang="en-US" b="1" i="1" dirty="0">
                <a:latin typeface="+mn-lt"/>
              </a:rPr>
              <a:t>g</a:t>
            </a:r>
            <a:r>
              <a:rPr lang="el-GR" altLang="en-US" i="1" dirty="0">
                <a:latin typeface="+mn-lt"/>
              </a:rPr>
              <a:t> λέγεται </a:t>
            </a:r>
            <a:r>
              <a:rPr lang="el-GR" altLang="en-US" b="1" dirty="0">
                <a:latin typeface="+mn-lt"/>
              </a:rPr>
              <a:t>ανωμαλία ελεύθερου αέρα, </a:t>
            </a:r>
            <a:r>
              <a:rPr lang="el-GR" altLang="en-US" b="1" dirty="0" err="1">
                <a:latin typeface="+mn-lt"/>
              </a:rPr>
              <a:t>δg</a:t>
            </a:r>
            <a:r>
              <a:rPr lang="el-GR" altLang="en-US" b="1" baseline="-25000" dirty="0" err="1">
                <a:latin typeface="+mn-lt"/>
              </a:rPr>
              <a:t>ε</a:t>
            </a:r>
            <a:r>
              <a:rPr lang="el-GR" altLang="en-US" b="1" dirty="0">
                <a:latin typeface="+mn-lt"/>
              </a:rPr>
              <a:t>, </a:t>
            </a:r>
            <a:r>
              <a:rPr lang="el-GR" altLang="en-US" dirty="0">
                <a:latin typeface="+mn-lt"/>
              </a:rPr>
              <a:t>και είναι</a:t>
            </a:r>
            <a:r>
              <a:rPr lang="el-GR" altLang="en-US" b="1" dirty="0">
                <a:latin typeface="+mn-lt"/>
              </a:rPr>
              <a:t>:</a:t>
            </a:r>
            <a:endParaRPr lang="el-GR" altLang="en-US" dirty="0">
              <a:latin typeface="+mn-lt"/>
            </a:endParaRPr>
          </a:p>
        </p:txBody>
      </p:sp>
      <p:sp>
        <p:nvSpPr>
          <p:cNvPr id="6149" name="3 - Ορθογώνιο"/>
          <p:cNvSpPr>
            <a:spLocks noChangeArrowheads="1"/>
          </p:cNvSpPr>
          <p:nvPr/>
        </p:nvSpPr>
        <p:spPr bwMode="auto">
          <a:xfrm>
            <a:off x="632300" y="3350459"/>
            <a:ext cx="112648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l-GR" altLang="en-US" dirty="0">
                <a:latin typeface="+mn-lt"/>
              </a:rPr>
              <a:t>Όταν η μέτρηση γίνεται σε βάθος, </a:t>
            </a:r>
            <a:r>
              <a:rPr lang="el-GR" altLang="en-US" b="1" i="1" dirty="0">
                <a:latin typeface="+mn-lt"/>
              </a:rPr>
              <a:t>Η’</a:t>
            </a:r>
            <a:r>
              <a:rPr lang="el-GR" altLang="en-US" i="1" dirty="0">
                <a:latin typeface="+mn-lt"/>
              </a:rPr>
              <a:t>, μέσα στη θάλασσα, το </a:t>
            </a:r>
            <a:r>
              <a:rPr lang="el-GR" altLang="en-US" b="1" i="1" dirty="0">
                <a:latin typeface="+mn-lt"/>
              </a:rPr>
              <a:t>αποτέλεσμα ελεύθερου </a:t>
            </a:r>
            <a:r>
              <a:rPr lang="el-GR" altLang="en-US" b="1" dirty="0">
                <a:latin typeface="+mn-lt"/>
              </a:rPr>
              <a:t>αέρα</a:t>
            </a:r>
            <a:r>
              <a:rPr lang="el-GR" altLang="en-US" dirty="0">
                <a:latin typeface="+mn-lt"/>
              </a:rPr>
              <a:t> δίνεται από τη σχέση:</a:t>
            </a:r>
          </a:p>
        </p:txBody>
      </p:sp>
      <p:graphicFrame>
        <p:nvGraphicFramePr>
          <p:cNvPr id="6146" name="Object 3"/>
          <p:cNvGraphicFramePr>
            <a:graphicFrameLocks noChangeAspect="1"/>
          </p:cNvGraphicFramePr>
          <p:nvPr/>
        </p:nvGraphicFramePr>
        <p:xfrm>
          <a:off x="4310063" y="4130676"/>
          <a:ext cx="3225800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0" name="Equation" r:id="rId3" imgW="1307880" imgH="203040" progId="Equation.DSMT4">
                  <p:embed/>
                </p:oleObj>
              </mc:Choice>
              <mc:Fallback>
                <p:oleObj name="Equation" r:id="rId3" imgW="13078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0063" y="4130676"/>
                        <a:ext cx="3225800" cy="50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0" name="5 - Ορθογώνιο"/>
          <p:cNvSpPr>
            <a:spLocks noChangeArrowheads="1"/>
          </p:cNvSpPr>
          <p:nvPr/>
        </p:nvSpPr>
        <p:spPr bwMode="auto">
          <a:xfrm>
            <a:off x="7702872" y="4630739"/>
            <a:ext cx="26060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b="1" i="1" dirty="0" err="1">
                <a:latin typeface="+mn-lt"/>
              </a:rPr>
              <a:t>ρ</a:t>
            </a:r>
            <a:r>
              <a:rPr lang="el-GR" altLang="en-US" b="1" i="1" baseline="-25000" dirty="0" err="1">
                <a:latin typeface="+mn-lt"/>
              </a:rPr>
              <a:t>w</a:t>
            </a:r>
            <a:r>
              <a:rPr lang="el-GR" altLang="en-US" i="1" dirty="0">
                <a:latin typeface="+mn-lt"/>
              </a:rPr>
              <a:t> : πυκνότητα του νερού</a:t>
            </a:r>
            <a:endParaRPr lang="el-GR" altLang="en-US" dirty="0">
              <a:latin typeface="+mn-lt"/>
            </a:endParaRPr>
          </a:p>
        </p:txBody>
      </p:sp>
      <p:grpSp>
        <p:nvGrpSpPr>
          <p:cNvPr id="6151" name="7 - Ομάδα"/>
          <p:cNvGrpSpPr>
            <a:grpSpLocks/>
          </p:cNvGrpSpPr>
          <p:nvPr/>
        </p:nvGrpSpPr>
        <p:grpSpPr bwMode="auto">
          <a:xfrm>
            <a:off x="3952876" y="2130425"/>
            <a:ext cx="5053013" cy="476250"/>
            <a:chOff x="2428875" y="2130425"/>
            <a:chExt cx="5052333" cy="476250"/>
          </a:xfrm>
        </p:grpSpPr>
        <p:graphicFrame>
          <p:nvGraphicFramePr>
            <p:cNvPr id="6147" name="Object 2"/>
            <p:cNvGraphicFramePr>
              <a:graphicFrameLocks noChangeAspect="1"/>
            </p:cNvGraphicFramePr>
            <p:nvPr/>
          </p:nvGraphicFramePr>
          <p:xfrm>
            <a:off x="2428875" y="2130425"/>
            <a:ext cx="3786188" cy="476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71" name="Equation" r:id="rId5" imgW="1612800" imgH="203040" progId="Equation.DSMT4">
                    <p:embed/>
                  </p:oleObj>
                </mc:Choice>
                <mc:Fallback>
                  <p:oleObj name="Equation" r:id="rId5" imgW="1612800" imgH="203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28875" y="2130425"/>
                          <a:ext cx="3786188" cy="476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52" name="Rectangle 11"/>
            <p:cNvSpPr>
              <a:spLocks noChangeArrowheads="1"/>
            </p:cNvSpPr>
            <p:nvPr/>
          </p:nvSpPr>
          <p:spPr bwMode="auto">
            <a:xfrm>
              <a:off x="6929454" y="2285992"/>
              <a:ext cx="55175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l-GR" altLang="en-US" sz="1200">
                  <a:latin typeface="Calibri" panose="020F0502020204030204" pitchFamily="34" charset="0"/>
                  <a:cs typeface="Times New Roman" panose="02020603050405020304" pitchFamily="18" charset="0"/>
                </a:rPr>
                <a:t>(6.55)</a:t>
              </a:r>
              <a:endParaRPr lang="el-GR" altLang="en-US" sz="1200">
                <a:latin typeface="Calibri" panose="020F050202020403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Αποτέλεσμα ελεύθερου αέρα</a:t>
            </a:r>
            <a:br>
              <a:rPr lang="el-GR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90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2 - Ορθογώνιο"/>
          <p:cNvSpPr>
            <a:spLocks noChangeArrowheads="1"/>
          </p:cNvSpPr>
          <p:nvPr/>
        </p:nvSpPr>
        <p:spPr bwMode="auto">
          <a:xfrm>
            <a:off x="697584" y="1438276"/>
            <a:ext cx="1046375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l-GR" altLang="en-US" sz="1600" dirty="0">
                <a:latin typeface="+mn-lt"/>
              </a:rPr>
              <a:t>Μεταξύ του σημείου, </a:t>
            </a:r>
            <a:r>
              <a:rPr lang="el-GR" altLang="en-US" sz="1600" b="1" dirty="0">
                <a:latin typeface="+mn-lt"/>
              </a:rPr>
              <a:t>Ρ</a:t>
            </a:r>
            <a:r>
              <a:rPr lang="el-GR" altLang="en-US" sz="1600" dirty="0">
                <a:latin typeface="+mn-lt"/>
              </a:rPr>
              <a:t>, όπου γίνεται η </a:t>
            </a:r>
            <a:r>
              <a:rPr lang="el-GR" altLang="en-US" sz="1600" dirty="0" err="1">
                <a:latin typeface="+mn-lt"/>
              </a:rPr>
              <a:t>βαρυτική</a:t>
            </a:r>
            <a:r>
              <a:rPr lang="el-GR" altLang="en-US" sz="1600" dirty="0">
                <a:latin typeface="+mn-lt"/>
              </a:rPr>
              <a:t> μέτρηση και της επιφάνειας της θάλασσας ή της αντίστοιχης </a:t>
            </a:r>
            <a:r>
              <a:rPr lang="el-GR" altLang="en-US" sz="1600" dirty="0" err="1">
                <a:latin typeface="+mn-lt"/>
              </a:rPr>
              <a:t>ισοδυναμικής</a:t>
            </a:r>
            <a:r>
              <a:rPr lang="el-GR" altLang="en-US" sz="1600" dirty="0">
                <a:latin typeface="+mn-lt"/>
              </a:rPr>
              <a:t> επιφάνειας του γεωειδούς, στην οποία γίνεται η αναγωγή ελευθέρου αέρα παρεμβάλλονται πετρώματα, των οποίων η μάζα ασκεί πρόσθετη </a:t>
            </a:r>
            <a:r>
              <a:rPr lang="el-GR" altLang="en-US" sz="1600" dirty="0" err="1">
                <a:latin typeface="+mn-lt"/>
              </a:rPr>
              <a:t>βαρυτική</a:t>
            </a:r>
            <a:r>
              <a:rPr lang="el-GR" altLang="en-US" sz="1600" dirty="0">
                <a:latin typeface="+mn-lt"/>
              </a:rPr>
              <a:t> έλξη στο σημείο </a:t>
            </a:r>
            <a:r>
              <a:rPr lang="el-GR" altLang="en-US" sz="1600" b="1" dirty="0">
                <a:latin typeface="+mn-lt"/>
              </a:rPr>
              <a:t>P</a:t>
            </a:r>
            <a:r>
              <a:rPr lang="el-GR" altLang="en-US" sz="1600" dirty="0">
                <a:latin typeface="+mn-lt"/>
              </a:rPr>
              <a:t>. </a:t>
            </a:r>
          </a:p>
          <a:p>
            <a:pPr algn="just" eaLnBrk="1" hangingPunct="1"/>
            <a:endParaRPr lang="el-GR" altLang="en-US" sz="1600" dirty="0">
              <a:latin typeface="+mn-lt"/>
            </a:endParaRPr>
          </a:p>
          <a:p>
            <a:pPr algn="just" eaLnBrk="1" hangingPunct="1"/>
            <a:r>
              <a:rPr lang="el-GR" altLang="en-US" sz="1600" dirty="0">
                <a:latin typeface="+mn-lt"/>
              </a:rPr>
              <a:t>Αποτέλεσμα είναι η αύξηση της </a:t>
            </a:r>
            <a:r>
              <a:rPr lang="el-GR" altLang="en-US" sz="1600" dirty="0" err="1">
                <a:latin typeface="+mn-lt"/>
              </a:rPr>
              <a:t>βαρυτικής</a:t>
            </a:r>
            <a:r>
              <a:rPr lang="el-GR" altLang="en-US" sz="1600" dirty="0">
                <a:latin typeface="+mn-lt"/>
              </a:rPr>
              <a:t> έντασης, η οποία πρέπει να διορθωθεί κατάλληλα, ώστε να μην επηρεάζεται η ερμηνεία των </a:t>
            </a:r>
            <a:r>
              <a:rPr lang="el-GR" altLang="en-US" sz="1600" dirty="0" err="1">
                <a:latin typeface="+mn-lt"/>
              </a:rPr>
              <a:t>βαρυτικών</a:t>
            </a:r>
            <a:r>
              <a:rPr lang="el-GR" altLang="en-US" sz="1600" dirty="0">
                <a:latin typeface="+mn-lt"/>
              </a:rPr>
              <a:t> δεδομένων από την παρουσία αυτής της μάζας.</a:t>
            </a:r>
          </a:p>
        </p:txBody>
      </p:sp>
      <p:pic>
        <p:nvPicPr>
          <p:cNvPr id="29701" name="Picture 33" descr="Sx6.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3716339"/>
            <a:ext cx="7356475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Αποτέλεσμα </a:t>
            </a:r>
            <a:r>
              <a:rPr lang="en-US" dirty="0" err="1" smtClean="0"/>
              <a:t>Bouguer</a:t>
            </a:r>
            <a:endParaRPr lang="en-US" dirty="0"/>
          </a:p>
        </p:txBody>
      </p:sp>
      <p:sp>
        <p:nvSpPr>
          <p:cNvPr id="6" name="4 - Ορθογώνιο"/>
          <p:cNvSpPr>
            <a:spLocks noChangeArrowheads="1"/>
          </p:cNvSpPr>
          <p:nvPr/>
        </p:nvSpPr>
        <p:spPr bwMode="auto">
          <a:xfrm>
            <a:off x="9204391" y="5661026"/>
            <a:ext cx="19495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 b="1" dirty="0">
                <a:latin typeface="+mn-lt"/>
              </a:rPr>
              <a:t>(</a:t>
            </a:r>
            <a:r>
              <a:rPr lang="el-GR" altLang="en-US" sz="1000" b="1" dirty="0" err="1">
                <a:latin typeface="+mn-lt"/>
              </a:rPr>
              <a:t>Παπαζάχος</a:t>
            </a:r>
            <a:r>
              <a:rPr lang="en-US" altLang="en-US" sz="1000" b="1" dirty="0">
                <a:latin typeface="+mn-lt"/>
              </a:rPr>
              <a:t> &amp; </a:t>
            </a:r>
            <a:r>
              <a:rPr lang="el-GR" altLang="en-US" sz="1000" b="1" dirty="0" err="1">
                <a:latin typeface="+mn-lt"/>
              </a:rPr>
              <a:t>Παπαζάχος</a:t>
            </a:r>
            <a:r>
              <a:rPr lang="el-GR" altLang="en-US" sz="1000" b="1" dirty="0">
                <a:latin typeface="+mn-lt"/>
              </a:rPr>
              <a:t>, 2008</a:t>
            </a:r>
            <a:r>
              <a:rPr lang="en-US" altLang="en-US" sz="1000" b="1" dirty="0">
                <a:latin typeface="+mn-lt"/>
              </a:rPr>
              <a:t>)</a:t>
            </a:r>
            <a:endParaRPr lang="el-GR" altLang="en-US" sz="1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69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Sx6.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1412665"/>
            <a:ext cx="5062602" cy="3100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2 - Ορθογώνιο"/>
          <p:cNvSpPr>
            <a:spLocks noChangeArrowheads="1"/>
          </p:cNvSpPr>
          <p:nvPr/>
        </p:nvSpPr>
        <p:spPr bwMode="auto">
          <a:xfrm>
            <a:off x="744718" y="4527551"/>
            <a:ext cx="1129331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l-GR" altLang="en-US" sz="1600" dirty="0">
                <a:latin typeface="+mn-lt"/>
              </a:rPr>
              <a:t>Χωρίζουμε την περιοχή σε διάφορα διαστήματα αποστάσεων, όπως φαίνεται στην τομή του σχήματος (α) και διάφορους γωνιακούς τομείς, όπως φαίνεται στην κάτοψη του σχήματος (β). </a:t>
            </a:r>
          </a:p>
          <a:p>
            <a:pPr algn="just" eaLnBrk="1" hangingPunct="1"/>
            <a:endParaRPr lang="el-GR" altLang="en-US" sz="1600" dirty="0">
              <a:latin typeface="+mn-lt"/>
            </a:endParaRPr>
          </a:p>
          <a:p>
            <a:pPr algn="just" eaLnBrk="1" hangingPunct="1"/>
            <a:r>
              <a:rPr lang="el-GR" altLang="en-US" sz="1600" dirty="0">
                <a:latin typeface="+mn-lt"/>
              </a:rPr>
              <a:t>Θεωρούμε διαφόρους ομοαξονικούς ορθούς κυλίνδρους, των οποίων ο κοινός άξονας περνάει από το σημείο </a:t>
            </a:r>
            <a:r>
              <a:rPr lang="el-GR" altLang="en-US" sz="1600" b="1" dirty="0">
                <a:latin typeface="+mn-lt"/>
              </a:rPr>
              <a:t>Ρ</a:t>
            </a:r>
            <a:r>
              <a:rPr lang="el-GR" altLang="en-US" sz="1600" dirty="0">
                <a:latin typeface="+mn-lt"/>
              </a:rPr>
              <a:t> και οι κάτω βάσεις βρίσκονται πάνω στο γεωειδές, δηλαδή, σε κατακόρυφη απόσταση (ορθομετρικό υψόμετρο) </a:t>
            </a:r>
            <a:r>
              <a:rPr lang="el-GR" altLang="en-US" sz="1600" b="1" i="1" dirty="0">
                <a:latin typeface="+mn-lt"/>
              </a:rPr>
              <a:t>H </a:t>
            </a:r>
            <a:r>
              <a:rPr lang="el-GR" altLang="en-US" sz="1600" dirty="0">
                <a:latin typeface="+mn-lt"/>
              </a:rPr>
              <a:t>από το σημείο </a:t>
            </a:r>
            <a:r>
              <a:rPr lang="en-US" altLang="en-US" sz="1600" b="1" dirty="0">
                <a:latin typeface="+mn-lt"/>
              </a:rPr>
              <a:t>P</a:t>
            </a:r>
            <a:r>
              <a:rPr lang="el-GR" altLang="en-US" sz="1600" b="1" dirty="0">
                <a:latin typeface="+mn-lt"/>
              </a:rPr>
              <a:t>.</a:t>
            </a:r>
            <a:r>
              <a:rPr lang="el-GR" altLang="en-US" sz="1600" dirty="0">
                <a:latin typeface="+mn-lt"/>
              </a:rPr>
              <a:t> </a:t>
            </a:r>
          </a:p>
          <a:p>
            <a:pPr algn="just" eaLnBrk="1" hangingPunct="1"/>
            <a:endParaRPr lang="el-GR" altLang="en-US" sz="1600" dirty="0">
              <a:latin typeface="+mn-lt"/>
            </a:endParaRPr>
          </a:p>
          <a:p>
            <a:pPr algn="just" eaLnBrk="1" hangingPunct="1"/>
            <a:r>
              <a:rPr lang="el-GR" altLang="en-US" sz="1600" dirty="0">
                <a:latin typeface="+mn-lt"/>
              </a:rPr>
              <a:t>Οι πάνω βάσεις των κυλίνδρων βρίσκονται σε μεταβαλλόμενο υψόμετρο </a:t>
            </a:r>
            <a:r>
              <a:rPr lang="el-GR" altLang="en-US" sz="1600" b="1" i="1" dirty="0">
                <a:latin typeface="+mn-lt"/>
              </a:rPr>
              <a:t>H</a:t>
            </a:r>
            <a:r>
              <a:rPr lang="el-GR" altLang="en-US" sz="1600" b="1" i="1" baseline="-25000" dirty="0">
                <a:latin typeface="+mn-lt"/>
              </a:rPr>
              <a:t>1</a:t>
            </a:r>
            <a:r>
              <a:rPr lang="el-GR" altLang="en-US" sz="1600" i="1" dirty="0">
                <a:latin typeface="+mn-lt"/>
              </a:rPr>
              <a:t> από το </a:t>
            </a:r>
            <a:r>
              <a:rPr lang="el-GR" altLang="en-US" sz="1600" b="1" i="1" dirty="0">
                <a:latin typeface="+mn-lt"/>
              </a:rPr>
              <a:t>Ρ.</a:t>
            </a:r>
            <a:endParaRPr lang="el-GR" altLang="en-US" sz="1600" b="1" dirty="0">
              <a:latin typeface="+mn-lt"/>
            </a:endParaRPr>
          </a:p>
        </p:txBody>
      </p:sp>
      <p:sp>
        <p:nvSpPr>
          <p:cNvPr id="30724" name="3 - Ορθογώνιο"/>
          <p:cNvSpPr>
            <a:spLocks noChangeArrowheads="1"/>
          </p:cNvSpPr>
          <p:nvPr/>
        </p:nvSpPr>
        <p:spPr bwMode="auto">
          <a:xfrm>
            <a:off x="7918515" y="4177507"/>
            <a:ext cx="177163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900" b="1" dirty="0">
                <a:latin typeface="+mn-lt"/>
              </a:rPr>
              <a:t>(</a:t>
            </a:r>
            <a:r>
              <a:rPr lang="el-GR" altLang="en-US" sz="900" b="1" dirty="0" err="1">
                <a:latin typeface="+mn-lt"/>
              </a:rPr>
              <a:t>Παπαζάχος</a:t>
            </a:r>
            <a:r>
              <a:rPr lang="en-US" altLang="en-US" sz="900" b="1" dirty="0">
                <a:latin typeface="+mn-lt"/>
              </a:rPr>
              <a:t> &amp; </a:t>
            </a:r>
            <a:r>
              <a:rPr lang="el-GR" altLang="en-US" sz="900" b="1" dirty="0" err="1">
                <a:latin typeface="+mn-lt"/>
              </a:rPr>
              <a:t>Παπαζάχος</a:t>
            </a:r>
            <a:r>
              <a:rPr lang="el-GR" altLang="en-US" sz="900" b="1" dirty="0">
                <a:latin typeface="+mn-lt"/>
              </a:rPr>
              <a:t>, 2008</a:t>
            </a:r>
            <a:r>
              <a:rPr lang="en-US" altLang="en-US" sz="900" b="1" dirty="0">
                <a:latin typeface="+mn-lt"/>
              </a:rPr>
              <a:t>)</a:t>
            </a:r>
            <a:endParaRPr lang="el-GR" altLang="en-US" sz="900" b="1" dirty="0">
              <a:latin typeface="+mn-lt"/>
            </a:endParaRP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Αποτέλεσμα </a:t>
            </a:r>
            <a:r>
              <a:rPr lang="en-US" dirty="0" err="1" smtClean="0"/>
              <a:t>Bouguer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90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1 - Ορθογώνιο"/>
          <p:cNvSpPr>
            <a:spLocks noChangeArrowheads="1"/>
          </p:cNvSpPr>
          <p:nvPr/>
        </p:nvSpPr>
        <p:spPr bwMode="auto">
          <a:xfrm>
            <a:off x="329316" y="1472078"/>
            <a:ext cx="117175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l-GR" altLang="en-US" dirty="0">
                <a:latin typeface="+mn-lt"/>
              </a:rPr>
              <a:t>Η επιπλέον ένταση στο </a:t>
            </a:r>
            <a:r>
              <a:rPr lang="el-GR" altLang="en-US" b="1" dirty="0">
                <a:latin typeface="+mn-lt"/>
              </a:rPr>
              <a:t>Ρ</a:t>
            </a:r>
            <a:r>
              <a:rPr lang="el-GR" altLang="en-US" dirty="0">
                <a:latin typeface="+mn-lt"/>
              </a:rPr>
              <a:t> κατά την κατακόρυφη διεύθυνση, που οφείλεται στη μάζα η οποία βρίσκεται μεταξύ δυο κυλίνδρων, ακτινών </a:t>
            </a:r>
            <a:r>
              <a:rPr lang="el-GR" altLang="en-US" b="1" i="1" dirty="0">
                <a:latin typeface="+mn-lt"/>
              </a:rPr>
              <a:t>r</a:t>
            </a:r>
            <a:r>
              <a:rPr lang="el-GR" altLang="en-US" b="1" i="1" baseline="-25000" dirty="0">
                <a:latin typeface="+mn-lt"/>
              </a:rPr>
              <a:t>1</a:t>
            </a:r>
            <a:r>
              <a:rPr lang="el-GR" altLang="en-US" i="1" dirty="0">
                <a:latin typeface="+mn-lt"/>
              </a:rPr>
              <a:t> και </a:t>
            </a:r>
            <a:r>
              <a:rPr lang="el-GR" altLang="en-US" b="1" i="1" dirty="0">
                <a:latin typeface="+mn-lt"/>
              </a:rPr>
              <a:t>r</a:t>
            </a:r>
            <a:r>
              <a:rPr lang="el-GR" altLang="en-US" b="1" i="1" baseline="-25000" dirty="0">
                <a:latin typeface="+mn-lt"/>
              </a:rPr>
              <a:t>2</a:t>
            </a:r>
            <a:r>
              <a:rPr lang="el-GR" altLang="en-US" b="1" i="1" dirty="0">
                <a:latin typeface="+mn-lt"/>
              </a:rPr>
              <a:t> </a:t>
            </a:r>
            <a:r>
              <a:rPr lang="el-GR" altLang="en-US" dirty="0">
                <a:latin typeface="+mn-lt"/>
              </a:rPr>
              <a:t>και σε γωνιακό τομέα </a:t>
            </a:r>
            <a:r>
              <a:rPr lang="el-GR" altLang="en-US" b="1" i="1" dirty="0" err="1">
                <a:latin typeface="+mn-lt"/>
              </a:rPr>
              <a:t>Δ</a:t>
            </a:r>
            <a:r>
              <a:rPr lang="el-GR" altLang="en-US" b="1" i="1" baseline="-25000" dirty="0" err="1">
                <a:latin typeface="+mn-lt"/>
              </a:rPr>
              <a:t>φ</a:t>
            </a:r>
            <a:r>
              <a:rPr lang="el-GR" altLang="en-US" i="1" dirty="0">
                <a:latin typeface="+mn-lt"/>
              </a:rPr>
              <a:t> δίνεται από τη σχέση:</a:t>
            </a:r>
            <a:endParaRPr lang="el-GR" altLang="en-US" dirty="0">
              <a:latin typeface="+mn-lt"/>
            </a:endParaRPr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2238375" y="2571750"/>
          <a:ext cx="7899400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6" name="Equation" r:id="rId3" imgW="3365280" imgH="279360" progId="Equation.DSMT4">
                  <p:embed/>
                </p:oleObj>
              </mc:Choice>
              <mc:Fallback>
                <p:oleObj name="Equation" r:id="rId3" imgW="33652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8375" y="2571750"/>
                        <a:ext cx="7899400" cy="65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3 - Ορθογώνιο"/>
          <p:cNvSpPr/>
          <p:nvPr/>
        </p:nvSpPr>
        <p:spPr>
          <a:xfrm>
            <a:off x="2667001" y="3487739"/>
            <a:ext cx="7072313" cy="369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l-GR" b="1" i="1" dirty="0"/>
              <a:t>ρ</a:t>
            </a:r>
            <a:r>
              <a:rPr lang="el-GR" i="1" dirty="0"/>
              <a:t> η πυκνότητα των πετρωμάτων μεταξύ του σημείου </a:t>
            </a:r>
            <a:r>
              <a:rPr lang="el-GR" b="1" i="1" dirty="0"/>
              <a:t>Ρ</a:t>
            </a:r>
            <a:r>
              <a:rPr lang="el-GR" i="1" dirty="0"/>
              <a:t> και του γεωειδούς</a:t>
            </a:r>
            <a:endParaRPr lang="el-GR" dirty="0"/>
          </a:p>
        </p:txBody>
      </p:sp>
      <p:sp>
        <p:nvSpPr>
          <p:cNvPr id="7173" name="4 - Ορθογώνιο"/>
          <p:cNvSpPr>
            <a:spLocks noChangeArrowheads="1"/>
          </p:cNvSpPr>
          <p:nvPr/>
        </p:nvSpPr>
        <p:spPr bwMode="auto">
          <a:xfrm>
            <a:off x="424206" y="4505326"/>
            <a:ext cx="1162262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l-GR" altLang="en-US" dirty="0">
                <a:latin typeface="+mn-lt"/>
              </a:rPr>
              <a:t>Μεταβάλλοντας τις </a:t>
            </a:r>
            <a:r>
              <a:rPr lang="el-GR" altLang="en-US" b="1" i="1" dirty="0">
                <a:latin typeface="+mn-lt"/>
              </a:rPr>
              <a:t>r</a:t>
            </a:r>
            <a:r>
              <a:rPr lang="el-GR" altLang="en-US" b="1" i="1" baseline="-25000" dirty="0">
                <a:latin typeface="+mn-lt"/>
              </a:rPr>
              <a:t>1</a:t>
            </a:r>
            <a:r>
              <a:rPr lang="el-GR" altLang="en-US" i="1" dirty="0">
                <a:latin typeface="+mn-lt"/>
              </a:rPr>
              <a:t>, </a:t>
            </a:r>
            <a:r>
              <a:rPr lang="el-GR" altLang="en-US" b="1" i="1" dirty="0">
                <a:latin typeface="+mn-lt"/>
              </a:rPr>
              <a:t>r</a:t>
            </a:r>
            <a:r>
              <a:rPr lang="el-GR" altLang="en-US" b="1" i="1" baseline="-25000" dirty="0">
                <a:latin typeface="+mn-lt"/>
              </a:rPr>
              <a:t>2</a:t>
            </a:r>
            <a:r>
              <a:rPr lang="el-GR" altLang="en-US" i="1" dirty="0">
                <a:latin typeface="+mn-lt"/>
              </a:rPr>
              <a:t>, και </a:t>
            </a:r>
            <a:r>
              <a:rPr lang="el-GR" altLang="en-US" b="1" i="1" dirty="0">
                <a:latin typeface="+mn-lt"/>
              </a:rPr>
              <a:t>Η</a:t>
            </a:r>
            <a:r>
              <a:rPr lang="el-GR" altLang="en-US" b="1" i="1" baseline="-25000" dirty="0">
                <a:latin typeface="+mn-lt"/>
              </a:rPr>
              <a:t>1</a:t>
            </a:r>
            <a:r>
              <a:rPr lang="el-GR" altLang="en-US" i="1" dirty="0">
                <a:latin typeface="+mn-lt"/>
              </a:rPr>
              <a:t> μπορούμε να χωρίσουμε τη μάζα, που βρίσκεται </a:t>
            </a:r>
            <a:r>
              <a:rPr lang="el-GR" altLang="en-US" dirty="0">
                <a:latin typeface="+mn-lt"/>
              </a:rPr>
              <a:t>μεταξύ του γεωειδούς και της επιφάνειας της Γης γύρω από το </a:t>
            </a:r>
            <a:r>
              <a:rPr lang="el-GR" altLang="en-US" b="1" dirty="0">
                <a:latin typeface="+mn-lt"/>
              </a:rPr>
              <a:t>Ρ</a:t>
            </a:r>
            <a:r>
              <a:rPr lang="el-GR" altLang="en-US" dirty="0">
                <a:latin typeface="+mn-lt"/>
              </a:rPr>
              <a:t>, σε διάφορα τμήματα και να υπολογίσουμε το </a:t>
            </a:r>
            <a:r>
              <a:rPr lang="el-GR" altLang="en-US" dirty="0" err="1">
                <a:latin typeface="+mn-lt"/>
              </a:rPr>
              <a:t>βαρυτομετρικό</a:t>
            </a:r>
            <a:r>
              <a:rPr lang="el-GR" altLang="en-US" dirty="0">
                <a:latin typeface="+mn-lt"/>
              </a:rPr>
              <a:t> αποτέλεσμα κάθε τμήματος.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Αποτέλεσμα </a:t>
            </a:r>
            <a:r>
              <a:rPr lang="en-US" dirty="0" err="1" smtClean="0"/>
              <a:t>Bouguer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91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1 - Ορθογώνιο"/>
          <p:cNvSpPr>
            <a:spLocks noChangeArrowheads="1"/>
          </p:cNvSpPr>
          <p:nvPr/>
        </p:nvSpPr>
        <p:spPr bwMode="auto">
          <a:xfrm>
            <a:off x="129039" y="1587968"/>
            <a:ext cx="118624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l-GR" altLang="en-US" dirty="0">
                <a:latin typeface="+mn-lt"/>
              </a:rPr>
              <a:t>Υποθέτουμε απλούστερη δομή μεταξύ του σταθμού παρατήρησης </a:t>
            </a:r>
            <a:r>
              <a:rPr lang="el-GR" altLang="en-US" b="1" dirty="0">
                <a:latin typeface="+mn-lt"/>
              </a:rPr>
              <a:t>Ρ</a:t>
            </a:r>
            <a:r>
              <a:rPr lang="el-GR" altLang="en-US" dirty="0">
                <a:latin typeface="+mn-lt"/>
              </a:rPr>
              <a:t> και του γεωειδούς, δηλαδή ότι υπάρχει μια πλάκα πάχους, </a:t>
            </a:r>
            <a:r>
              <a:rPr lang="el-GR" altLang="en-US" b="1" i="1" dirty="0">
                <a:latin typeface="+mn-lt"/>
              </a:rPr>
              <a:t>h</a:t>
            </a:r>
            <a:r>
              <a:rPr lang="el-GR" altLang="en-US" i="1" dirty="0">
                <a:latin typeface="+mn-lt"/>
              </a:rPr>
              <a:t>, της οποίας οι οριζόντιες </a:t>
            </a:r>
            <a:r>
              <a:rPr lang="el-GR" altLang="en-US" dirty="0">
                <a:latin typeface="+mn-lt"/>
              </a:rPr>
              <a:t>διαστάσεις είναι απεριόριστες</a:t>
            </a:r>
          </a:p>
        </p:txBody>
      </p:sp>
      <p:sp>
        <p:nvSpPr>
          <p:cNvPr id="6148" name="4 - Ορθογώνιο"/>
          <p:cNvSpPr>
            <a:spLocks noChangeArrowheads="1"/>
          </p:cNvSpPr>
          <p:nvPr/>
        </p:nvSpPr>
        <p:spPr bwMode="auto">
          <a:xfrm>
            <a:off x="774357" y="4379913"/>
            <a:ext cx="1107989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l-GR" altLang="en-US" dirty="0">
                <a:latin typeface="+mn-lt"/>
              </a:rPr>
              <a:t>Το </a:t>
            </a:r>
            <a:r>
              <a:rPr lang="el-GR" altLang="en-US" dirty="0" err="1">
                <a:latin typeface="+mn-lt"/>
              </a:rPr>
              <a:t>βαρυτομετρικό</a:t>
            </a:r>
            <a:r>
              <a:rPr lang="el-GR" altLang="en-US" dirty="0">
                <a:latin typeface="+mn-lt"/>
              </a:rPr>
              <a:t> αποτέλεσμα που υπολογίζεται από  αυτή τη σχέση λέγεται </a:t>
            </a:r>
            <a:r>
              <a:rPr lang="el-GR" altLang="en-US" b="1" dirty="0">
                <a:latin typeface="+mn-lt"/>
              </a:rPr>
              <a:t>αποτέλεσμα </a:t>
            </a:r>
            <a:r>
              <a:rPr lang="el-GR" altLang="en-US" b="1" dirty="0" err="1">
                <a:latin typeface="+mn-lt"/>
              </a:rPr>
              <a:t>Bouguer</a:t>
            </a:r>
            <a:r>
              <a:rPr lang="el-GR" altLang="en-US" b="1" dirty="0">
                <a:latin typeface="+mn-lt"/>
              </a:rPr>
              <a:t> ή αναγωγή </a:t>
            </a:r>
            <a:r>
              <a:rPr lang="el-GR" altLang="en-US" b="1" dirty="0" err="1">
                <a:latin typeface="+mn-lt"/>
              </a:rPr>
              <a:t>Bouguer</a:t>
            </a:r>
            <a:r>
              <a:rPr lang="el-GR" altLang="en-US" b="1" dirty="0">
                <a:latin typeface="+mn-lt"/>
              </a:rPr>
              <a:t>.</a:t>
            </a:r>
          </a:p>
          <a:p>
            <a:pPr algn="just" eaLnBrk="1" hangingPunct="1"/>
            <a:endParaRPr lang="el-GR" altLang="en-US" b="1" dirty="0">
              <a:latin typeface="+mn-lt"/>
            </a:endParaRPr>
          </a:p>
          <a:p>
            <a:pPr algn="just" eaLnBrk="1" hangingPunct="1"/>
            <a:r>
              <a:rPr lang="el-GR" altLang="en-US" b="1" dirty="0">
                <a:latin typeface="+mn-lt"/>
              </a:rPr>
              <a:t> </a:t>
            </a:r>
            <a:r>
              <a:rPr lang="el-GR" altLang="en-US" dirty="0">
                <a:latin typeface="+mn-lt"/>
              </a:rPr>
              <a:t>Το</a:t>
            </a:r>
            <a:r>
              <a:rPr lang="el-GR" altLang="en-US" b="1" dirty="0">
                <a:latin typeface="+mn-lt"/>
              </a:rPr>
              <a:t> αποτέλεσμα </a:t>
            </a:r>
            <a:r>
              <a:rPr lang="el-GR" altLang="en-US" b="1" dirty="0" err="1">
                <a:latin typeface="+mn-lt"/>
              </a:rPr>
              <a:t>Βouguer</a:t>
            </a:r>
            <a:r>
              <a:rPr lang="el-GR" altLang="en-US" b="1" dirty="0">
                <a:latin typeface="+mn-lt"/>
              </a:rPr>
              <a:t> </a:t>
            </a:r>
            <a:r>
              <a:rPr lang="el-GR" altLang="en-US" dirty="0">
                <a:latin typeface="+mn-lt"/>
              </a:rPr>
              <a:t>πρέπει να </a:t>
            </a:r>
            <a:r>
              <a:rPr lang="el-GR" altLang="en-US" b="1" dirty="0">
                <a:latin typeface="+mn-lt"/>
              </a:rPr>
              <a:t>αφαιρείται </a:t>
            </a:r>
            <a:r>
              <a:rPr lang="el-GR" altLang="en-US" dirty="0">
                <a:latin typeface="+mn-lt"/>
              </a:rPr>
              <a:t>από την τιμή της έντασης που μετριέται για να γίνεται αναγωγή αυτής στην επιφάνεια του γεωειδούς, γιατί η μάζα μεταξύ του σταθμού και του γεωειδούς αυξάνει την ένταση της βαρύτητας στο σταθμό.</a:t>
            </a:r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2063751" y="2852739"/>
          <a:ext cx="1966913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1" name="Equation" r:id="rId3" imgW="838080" imgH="228600" progId="Equation.DSMT4">
                  <p:embed/>
                </p:oleObj>
              </mc:Choice>
              <mc:Fallback>
                <p:oleObj name="Equation" r:id="rId3" imgW="8380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1" y="2852739"/>
                        <a:ext cx="1966913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49" name="Picture 8" descr="Sx6.1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38" y="2276475"/>
            <a:ext cx="5721350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Αποτέλεσμα </a:t>
            </a:r>
            <a:r>
              <a:rPr lang="en-US" dirty="0" err="1" smtClean="0"/>
              <a:t>Bouguer</a:t>
            </a:r>
            <a:endParaRPr lang="en-US" dirty="0"/>
          </a:p>
        </p:txBody>
      </p:sp>
      <p:sp>
        <p:nvSpPr>
          <p:cNvPr id="9" name="4 - Ορθογώνιο"/>
          <p:cNvSpPr>
            <a:spLocks noChangeArrowheads="1"/>
          </p:cNvSpPr>
          <p:nvPr/>
        </p:nvSpPr>
        <p:spPr bwMode="auto">
          <a:xfrm>
            <a:off x="9459764" y="3838416"/>
            <a:ext cx="19495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 b="1" dirty="0">
                <a:latin typeface="+mn-lt"/>
              </a:rPr>
              <a:t>(</a:t>
            </a:r>
            <a:r>
              <a:rPr lang="el-GR" altLang="en-US" sz="1000" b="1" dirty="0" err="1">
                <a:latin typeface="+mn-lt"/>
              </a:rPr>
              <a:t>Παπαζάχος</a:t>
            </a:r>
            <a:r>
              <a:rPr lang="en-US" altLang="en-US" sz="1000" b="1" dirty="0">
                <a:latin typeface="+mn-lt"/>
              </a:rPr>
              <a:t> &amp; </a:t>
            </a:r>
            <a:r>
              <a:rPr lang="el-GR" altLang="en-US" sz="1000" b="1" dirty="0" err="1">
                <a:latin typeface="+mn-lt"/>
              </a:rPr>
              <a:t>Παπαζάχος</a:t>
            </a:r>
            <a:r>
              <a:rPr lang="el-GR" altLang="en-US" sz="1000" b="1" dirty="0">
                <a:latin typeface="+mn-lt"/>
              </a:rPr>
              <a:t>, 2008</a:t>
            </a:r>
            <a:r>
              <a:rPr lang="en-US" altLang="en-US" sz="1000" b="1" dirty="0">
                <a:latin typeface="+mn-lt"/>
              </a:rPr>
              <a:t>)</a:t>
            </a:r>
            <a:endParaRPr lang="el-GR" altLang="en-US" sz="1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8116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3 - Ορθογώνιο"/>
          <p:cNvSpPr>
            <a:spLocks noChangeArrowheads="1"/>
          </p:cNvSpPr>
          <p:nvPr/>
        </p:nvSpPr>
        <p:spPr bwMode="auto">
          <a:xfrm>
            <a:off x="169681" y="2050744"/>
            <a:ext cx="1160439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l-GR" altLang="en-US" sz="1600" dirty="0">
                <a:latin typeface="+mn-lt"/>
              </a:rPr>
              <a:t>Το </a:t>
            </a:r>
            <a:r>
              <a:rPr lang="el-GR" altLang="en-US" sz="1600" b="1" dirty="0">
                <a:latin typeface="+mn-lt"/>
              </a:rPr>
              <a:t>αποτέλεσμα </a:t>
            </a:r>
            <a:r>
              <a:rPr lang="el-GR" altLang="en-US" sz="1600" b="1" dirty="0" err="1">
                <a:latin typeface="+mn-lt"/>
              </a:rPr>
              <a:t>Bouguer</a:t>
            </a:r>
            <a:r>
              <a:rPr lang="el-GR" altLang="en-US" sz="1600" b="1" dirty="0">
                <a:latin typeface="+mn-lt"/>
              </a:rPr>
              <a:t> </a:t>
            </a:r>
            <a:r>
              <a:rPr lang="el-GR" altLang="en-US" sz="1600" dirty="0">
                <a:latin typeface="+mn-lt"/>
              </a:rPr>
              <a:t>σε σταθμό που βρίσκεται στην επιφάνεια της θάλασσας, δίνεται από τη σχέση:</a:t>
            </a:r>
          </a:p>
        </p:txBody>
      </p:sp>
      <p:graphicFrame>
        <p:nvGraphicFramePr>
          <p:cNvPr id="921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3081821"/>
              </p:ext>
            </p:extLst>
          </p:nvPr>
        </p:nvGraphicFramePr>
        <p:xfrm>
          <a:off x="5132258" y="2552283"/>
          <a:ext cx="2205037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6" name="Equation" r:id="rId3" imgW="939600" imgH="228600" progId="Equation.DSMT4">
                  <p:embed/>
                </p:oleObj>
              </mc:Choice>
              <mc:Fallback>
                <p:oleObj name="Equation" r:id="rId3" imgW="9396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2258" y="2552283"/>
                        <a:ext cx="2205037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5 - Ορθογώνιο"/>
          <p:cNvSpPr/>
          <p:nvPr/>
        </p:nvSpPr>
        <p:spPr>
          <a:xfrm>
            <a:off x="7584547" y="2431069"/>
            <a:ext cx="3571875" cy="5238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l-GR" sz="1400" b="1" i="1" dirty="0"/>
              <a:t>ρ</a:t>
            </a:r>
            <a:r>
              <a:rPr lang="el-GR" sz="1400" i="1" dirty="0"/>
              <a:t> η πυκνότητα των πετρωμάτων του φλοιού </a:t>
            </a:r>
          </a:p>
          <a:p>
            <a:pPr>
              <a:defRPr/>
            </a:pPr>
            <a:r>
              <a:rPr lang="el-GR" sz="1400" b="1" i="1" dirty="0"/>
              <a:t>Η</a:t>
            </a:r>
            <a:r>
              <a:rPr lang="el-GR" sz="1400" i="1" dirty="0"/>
              <a:t> το πάχος του νερού </a:t>
            </a:r>
            <a:r>
              <a:rPr lang="el-GR" sz="1400" dirty="0"/>
              <a:t>κάτω από το σταθμό</a:t>
            </a:r>
          </a:p>
        </p:txBody>
      </p:sp>
      <p:pic>
        <p:nvPicPr>
          <p:cNvPr id="9222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574" y="2939249"/>
            <a:ext cx="3797301" cy="308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- Ορθογώνιο"/>
          <p:cNvSpPr/>
          <p:nvPr/>
        </p:nvSpPr>
        <p:spPr>
          <a:xfrm>
            <a:off x="6749401" y="6022782"/>
            <a:ext cx="3511474" cy="30777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l-GR" sz="1400" i="1" dirty="0">
                <a:solidFill>
                  <a:srgbClr val="000000"/>
                </a:solidFill>
                <a:cs typeface="Arial" pitchFamily="34" charset="0"/>
              </a:rPr>
              <a:t>Ανωμαλία </a:t>
            </a:r>
            <a:r>
              <a:rPr lang="el-GR" sz="1400" b="1" i="1" dirty="0" err="1">
                <a:solidFill>
                  <a:srgbClr val="000000"/>
                </a:solidFill>
                <a:cs typeface="Arial" pitchFamily="34" charset="0"/>
              </a:rPr>
              <a:t>Bouguer</a:t>
            </a:r>
            <a:r>
              <a:rPr lang="el-GR" sz="1400" i="1" dirty="0">
                <a:solidFill>
                  <a:srgbClr val="000000"/>
                </a:solidFill>
                <a:cs typeface="Arial" pitchFamily="34" charset="0"/>
              </a:rPr>
              <a:t> της Μήλου (</a:t>
            </a:r>
            <a:r>
              <a:rPr lang="el-GR" sz="1400" i="1" dirty="0" err="1">
                <a:solidFill>
                  <a:srgbClr val="000000"/>
                </a:solidFill>
                <a:cs typeface="Arial" pitchFamily="34" charset="0"/>
              </a:rPr>
              <a:t>Τσόκας</a:t>
            </a:r>
            <a:r>
              <a:rPr lang="el-GR" sz="1400" i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l-GR" sz="1400" b="1" i="1" dirty="0">
                <a:solidFill>
                  <a:srgbClr val="000000"/>
                </a:solidFill>
                <a:cs typeface="Arial" pitchFamily="34" charset="0"/>
              </a:rPr>
              <a:t>1985)</a:t>
            </a:r>
            <a:endParaRPr lang="el-GR" sz="1400" b="1" dirty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922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842" y="3332345"/>
            <a:ext cx="2605693" cy="275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- Ορθογώνιο"/>
          <p:cNvSpPr/>
          <p:nvPr/>
        </p:nvSpPr>
        <p:spPr>
          <a:xfrm>
            <a:off x="1991163" y="6022782"/>
            <a:ext cx="3388042" cy="30777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l-GR" sz="1400" i="1" dirty="0">
                <a:solidFill>
                  <a:srgbClr val="000000"/>
                </a:solidFill>
                <a:cs typeface="Arial" pitchFamily="34" charset="0"/>
              </a:rPr>
              <a:t>Ανωμαλία </a:t>
            </a:r>
            <a:r>
              <a:rPr lang="el-GR" sz="1400" b="1" i="1" dirty="0" err="1">
                <a:solidFill>
                  <a:srgbClr val="000000"/>
                </a:solidFill>
                <a:cs typeface="Arial" pitchFamily="34" charset="0"/>
              </a:rPr>
              <a:t>Bouguer</a:t>
            </a:r>
            <a:r>
              <a:rPr lang="el-GR" sz="1400" b="1" i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l-GR" sz="1400" i="1" dirty="0">
                <a:solidFill>
                  <a:srgbClr val="000000"/>
                </a:solidFill>
                <a:cs typeface="Arial" pitchFamily="34" charset="0"/>
              </a:rPr>
              <a:t> Κιμώλου (</a:t>
            </a:r>
            <a:r>
              <a:rPr lang="el-GR" sz="1400" i="1" dirty="0" err="1">
                <a:solidFill>
                  <a:srgbClr val="000000"/>
                </a:solidFill>
                <a:cs typeface="Arial" pitchFamily="34" charset="0"/>
              </a:rPr>
              <a:t>Τσόκας</a:t>
            </a:r>
            <a:r>
              <a:rPr lang="el-GR" sz="1400" i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l-GR" sz="1400" b="1" i="1" dirty="0">
                <a:solidFill>
                  <a:srgbClr val="000000"/>
                </a:solidFill>
                <a:cs typeface="Arial" pitchFamily="34" charset="0"/>
              </a:rPr>
              <a:t>1985)</a:t>
            </a:r>
            <a:endParaRPr lang="el-GR" sz="14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6" name="10 - Ορθογώνιο"/>
          <p:cNvSpPr>
            <a:spLocks noChangeArrowheads="1"/>
          </p:cNvSpPr>
          <p:nvPr/>
        </p:nvSpPr>
        <p:spPr bwMode="auto">
          <a:xfrm>
            <a:off x="169681" y="1287121"/>
            <a:ext cx="1194376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l-GR" altLang="en-US" sz="1600" dirty="0">
                <a:latin typeface="+mn-lt"/>
              </a:rPr>
              <a:t>Η διαφορά της τιμής της έντασης, </a:t>
            </a:r>
            <a:r>
              <a:rPr lang="el-GR" altLang="en-US" sz="1600" b="1" i="1" dirty="0">
                <a:latin typeface="+mn-lt"/>
              </a:rPr>
              <a:t>γ</a:t>
            </a:r>
            <a:r>
              <a:rPr lang="el-GR" altLang="en-US" sz="1600" b="1" i="1" baseline="-25000" dirty="0">
                <a:latin typeface="+mn-lt"/>
              </a:rPr>
              <a:t>0</a:t>
            </a:r>
            <a:r>
              <a:rPr lang="el-GR" altLang="en-US" sz="1600" i="1" dirty="0">
                <a:latin typeface="+mn-lt"/>
              </a:rPr>
              <a:t>, στην επιφάνεια του </a:t>
            </a:r>
            <a:r>
              <a:rPr lang="el-GR" altLang="en-US" sz="1600" dirty="0">
                <a:latin typeface="+mn-lt"/>
              </a:rPr>
              <a:t>ελλειψοειδούς από την τιμή, </a:t>
            </a:r>
            <a:r>
              <a:rPr lang="el-GR" altLang="en-US" sz="1600" b="1" i="1" dirty="0" err="1">
                <a:latin typeface="+mn-lt"/>
              </a:rPr>
              <a:t>g</a:t>
            </a:r>
            <a:r>
              <a:rPr lang="el-GR" altLang="en-US" sz="1600" b="1" i="1" baseline="-25000" dirty="0" err="1">
                <a:latin typeface="+mn-lt"/>
              </a:rPr>
              <a:t>β</a:t>
            </a:r>
            <a:r>
              <a:rPr lang="el-GR" altLang="en-US" sz="1600" i="1" dirty="0">
                <a:latin typeface="+mn-lt"/>
              </a:rPr>
              <a:t>, λέγεται </a:t>
            </a:r>
            <a:r>
              <a:rPr lang="el-GR" altLang="en-US" sz="1600" b="1" i="1" dirty="0">
                <a:latin typeface="+mn-lt"/>
              </a:rPr>
              <a:t>ανωμαλία </a:t>
            </a:r>
            <a:r>
              <a:rPr lang="el-GR" altLang="en-US" sz="1600" b="1" i="1" dirty="0" err="1">
                <a:latin typeface="+mn-lt"/>
              </a:rPr>
              <a:t>Bouguer</a:t>
            </a:r>
            <a:r>
              <a:rPr lang="el-GR" altLang="en-US" sz="1600" b="1" i="1" dirty="0">
                <a:latin typeface="+mn-lt"/>
              </a:rPr>
              <a:t>, </a:t>
            </a:r>
            <a:r>
              <a:rPr lang="el-GR" altLang="en-US" sz="1600" i="1" dirty="0">
                <a:latin typeface="+mn-lt"/>
              </a:rPr>
              <a:t>και δίνεται από τη </a:t>
            </a:r>
            <a:r>
              <a:rPr lang="el-GR" altLang="en-US" sz="1600" dirty="0">
                <a:latin typeface="+mn-lt"/>
              </a:rPr>
              <a:t>σχέση:</a:t>
            </a:r>
          </a:p>
        </p:txBody>
      </p:sp>
      <p:graphicFrame>
        <p:nvGraphicFramePr>
          <p:cNvPr id="921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4347780"/>
              </p:ext>
            </p:extLst>
          </p:nvPr>
        </p:nvGraphicFramePr>
        <p:xfrm>
          <a:off x="4169272" y="1640404"/>
          <a:ext cx="3605213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7" name="Equation" r:id="rId7" imgW="1536480" imgH="228600" progId="Equation.DSMT4">
                  <p:embed/>
                </p:oleObj>
              </mc:Choice>
              <mc:Fallback>
                <p:oleObj name="Equation" r:id="rId7" imgW="15364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9272" y="1640404"/>
                        <a:ext cx="3605213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Αποτέλεσμα </a:t>
            </a:r>
            <a:r>
              <a:rPr lang="en-US" dirty="0" err="1" smtClean="0"/>
              <a:t>Bouguer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52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2 - Ορθογώνιο"/>
          <p:cNvSpPr>
            <a:spLocks noChangeArrowheads="1"/>
          </p:cNvSpPr>
          <p:nvPr/>
        </p:nvSpPr>
        <p:spPr bwMode="auto">
          <a:xfrm>
            <a:off x="263950" y="1285876"/>
            <a:ext cx="11858919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l-GR" altLang="en-US" dirty="0">
                <a:latin typeface="+mn-lt"/>
              </a:rPr>
              <a:t>Για τον καθορισμό του </a:t>
            </a:r>
            <a:r>
              <a:rPr lang="el-GR" altLang="en-US" b="1" dirty="0">
                <a:latin typeface="+mn-lt"/>
              </a:rPr>
              <a:t>αποτελέσματος </a:t>
            </a:r>
            <a:r>
              <a:rPr lang="el-GR" altLang="en-US" b="1" dirty="0" err="1">
                <a:latin typeface="+mn-lt"/>
              </a:rPr>
              <a:t>Bouguer</a:t>
            </a:r>
            <a:r>
              <a:rPr lang="el-GR" altLang="en-US" dirty="0">
                <a:latin typeface="+mn-lt"/>
              </a:rPr>
              <a:t>, δεχθήκαμε ότι η έλξη που ασκούν τα πετρώματα μεταξύ του σταθμού και του γεωειδούς είναι ίση με την έλξη που ασκεί πλάκα άπειρων οριζοντίων διαστάσεων. Η προσέγγιση αυτή είναι ικανοποιητική μόνο όταν η επιφάνεια της Γης είναι σχεδόν οριζόντια.</a:t>
            </a:r>
          </a:p>
          <a:p>
            <a:pPr algn="just" eaLnBrk="1" hangingPunct="1"/>
            <a:endParaRPr lang="el-GR" altLang="en-US" dirty="0">
              <a:latin typeface="+mn-lt"/>
            </a:endParaRPr>
          </a:p>
          <a:p>
            <a:pPr algn="just" eaLnBrk="1" hangingPunct="1"/>
            <a:r>
              <a:rPr lang="el-GR" altLang="en-US" dirty="0">
                <a:latin typeface="+mn-lt"/>
              </a:rPr>
              <a:t> Όταν, όμως, η μορφολογία του εδάφους είναι ανώμαλη αυτή ασκεί πρόσθετη μεταβολή στην ένταση του </a:t>
            </a:r>
            <a:r>
              <a:rPr lang="el-GR" altLang="en-US" dirty="0" err="1">
                <a:latin typeface="+mn-lt"/>
              </a:rPr>
              <a:t>βαρυτικού</a:t>
            </a:r>
            <a:r>
              <a:rPr lang="el-GR" altLang="en-US" dirty="0">
                <a:latin typeface="+mn-lt"/>
              </a:rPr>
              <a:t> πεδίου. </a:t>
            </a:r>
          </a:p>
          <a:p>
            <a:pPr algn="just" eaLnBrk="1" hangingPunct="1"/>
            <a:endParaRPr lang="el-GR" altLang="en-US" dirty="0">
              <a:latin typeface="+mn-lt"/>
            </a:endParaRPr>
          </a:p>
          <a:p>
            <a:pPr algn="just" eaLnBrk="1" hangingPunct="1"/>
            <a:r>
              <a:rPr lang="el-GR" altLang="en-US" dirty="0">
                <a:latin typeface="+mn-lt"/>
              </a:rPr>
              <a:t>Η επίδραση αυτή της μορφολογίας του εδάφους στην ένταση της βαρύτητας λέγεται </a:t>
            </a:r>
            <a:r>
              <a:rPr lang="el-GR" altLang="en-US" b="1" dirty="0">
                <a:latin typeface="+mn-lt"/>
              </a:rPr>
              <a:t>τοπογραφικό αποτέλεσμα ή τοπογραφική αναγωγή, Δ</a:t>
            </a:r>
            <a:r>
              <a:rPr lang="en-US" altLang="en-US" b="1" dirty="0">
                <a:latin typeface="+mn-lt"/>
              </a:rPr>
              <a:t>g</a:t>
            </a:r>
            <a:r>
              <a:rPr lang="el-GR" altLang="en-US" b="1" baseline="-25000" dirty="0">
                <a:latin typeface="+mn-lt"/>
              </a:rPr>
              <a:t>τ</a:t>
            </a:r>
            <a:r>
              <a:rPr lang="el-GR" altLang="en-US" b="1" dirty="0">
                <a:latin typeface="+mn-lt"/>
              </a:rPr>
              <a:t>.</a:t>
            </a:r>
            <a:endParaRPr lang="el-GR" altLang="en-US" dirty="0">
              <a:latin typeface="+mn-lt"/>
            </a:endParaRPr>
          </a:p>
        </p:txBody>
      </p:sp>
      <p:pic>
        <p:nvPicPr>
          <p:cNvPr id="31748" name="Picture 4" descr="Sx6.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1" y="4221163"/>
            <a:ext cx="5688013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Τοπογραφικό </a:t>
            </a:r>
            <a:r>
              <a:rPr lang="el-GR" dirty="0" smtClean="0"/>
              <a:t>αποτέλεσμα</a:t>
            </a:r>
            <a:endParaRPr lang="en-US" dirty="0"/>
          </a:p>
        </p:txBody>
      </p:sp>
      <p:sp>
        <p:nvSpPr>
          <p:cNvPr id="7" name="3 - Ορθογώνιο"/>
          <p:cNvSpPr>
            <a:spLocks noChangeArrowheads="1"/>
          </p:cNvSpPr>
          <p:nvPr/>
        </p:nvSpPr>
        <p:spPr bwMode="auto">
          <a:xfrm>
            <a:off x="9079750" y="6102056"/>
            <a:ext cx="19495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 b="1" dirty="0">
                <a:latin typeface="+mn-lt"/>
              </a:rPr>
              <a:t>(</a:t>
            </a:r>
            <a:r>
              <a:rPr lang="el-GR" altLang="en-US" sz="1000" b="1" dirty="0" err="1">
                <a:latin typeface="+mn-lt"/>
              </a:rPr>
              <a:t>Παπαζάχος</a:t>
            </a:r>
            <a:r>
              <a:rPr lang="en-US" altLang="en-US" sz="1000" b="1" dirty="0">
                <a:latin typeface="+mn-lt"/>
              </a:rPr>
              <a:t> &amp; </a:t>
            </a:r>
            <a:r>
              <a:rPr lang="el-GR" altLang="en-US" sz="1000" b="1" dirty="0" err="1">
                <a:latin typeface="+mn-lt"/>
              </a:rPr>
              <a:t>Παπαζάχος</a:t>
            </a:r>
            <a:r>
              <a:rPr lang="el-GR" altLang="en-US" sz="1000" b="1" dirty="0">
                <a:latin typeface="+mn-lt"/>
              </a:rPr>
              <a:t>, 2008</a:t>
            </a:r>
            <a:r>
              <a:rPr lang="en-US" altLang="en-US" sz="1000" b="1" dirty="0">
                <a:latin typeface="+mn-lt"/>
              </a:rPr>
              <a:t>)</a:t>
            </a:r>
            <a:endParaRPr lang="el-GR" altLang="en-US" sz="1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3793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3 - Ορθογώνιο"/>
          <p:cNvSpPr>
            <a:spLocks noChangeArrowheads="1"/>
          </p:cNvSpPr>
          <p:nvPr/>
        </p:nvSpPr>
        <p:spPr bwMode="auto">
          <a:xfrm>
            <a:off x="124120" y="1314312"/>
            <a:ext cx="1194376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l-GR" altLang="en-US" dirty="0">
                <a:latin typeface="+mn-lt"/>
              </a:rPr>
              <a:t>H </a:t>
            </a:r>
            <a:r>
              <a:rPr lang="el-GR" altLang="en-US" dirty="0" err="1">
                <a:latin typeface="+mn-lt"/>
              </a:rPr>
              <a:t>βαρυτική</a:t>
            </a:r>
            <a:r>
              <a:rPr lang="el-GR" altLang="en-US" dirty="0">
                <a:latin typeface="+mn-lt"/>
              </a:rPr>
              <a:t> έλξη που ασκείται σε ορισμένο σταθμό μέτρησης, από τη μάζα την οποία καταλαμβάνει ο χώρος </a:t>
            </a:r>
            <a:r>
              <a:rPr lang="el-GR" altLang="en-US" b="1" dirty="0">
                <a:latin typeface="+mn-lt"/>
              </a:rPr>
              <a:t>Α</a:t>
            </a:r>
            <a:r>
              <a:rPr lang="el-GR" altLang="en-US" dirty="0">
                <a:latin typeface="+mn-lt"/>
              </a:rPr>
              <a:t>  που βρίσκεται σε υψόμετρο μεγαλύτερο από το υψόμετρο του σταθμού, έχει φορά προς τα πάνω, δηλαδή το τοπογραφικό αποτέλεσμα είναι αρνητικό. </a:t>
            </a:r>
          </a:p>
          <a:p>
            <a:pPr algn="just" eaLnBrk="1" hangingPunct="1"/>
            <a:endParaRPr lang="el-GR" altLang="en-US" dirty="0">
              <a:latin typeface="+mn-lt"/>
            </a:endParaRPr>
          </a:p>
          <a:p>
            <a:pPr algn="just" eaLnBrk="1" hangingPunct="1"/>
            <a:r>
              <a:rPr lang="el-GR" altLang="en-US" dirty="0">
                <a:latin typeface="+mn-lt"/>
              </a:rPr>
              <a:t>Από την άλλη μεριά, ο κενός χώρος </a:t>
            </a:r>
            <a:r>
              <a:rPr lang="el-GR" altLang="en-US" b="1" dirty="0">
                <a:latin typeface="+mn-lt"/>
              </a:rPr>
              <a:t>Β</a:t>
            </a:r>
            <a:r>
              <a:rPr lang="el-GR" altLang="en-US" dirty="0">
                <a:latin typeface="+mn-lt"/>
              </a:rPr>
              <a:t> θεωρήθηκε πλήρης από υλικό του φλοιού κατά τον υπολογισμό του </a:t>
            </a:r>
            <a:r>
              <a:rPr lang="el-GR" altLang="en-US" b="1" dirty="0">
                <a:latin typeface="+mn-lt"/>
              </a:rPr>
              <a:t>αποτελέσματος </a:t>
            </a:r>
            <a:r>
              <a:rPr lang="el-GR" altLang="en-US" b="1" dirty="0" err="1">
                <a:latin typeface="+mn-lt"/>
              </a:rPr>
              <a:t>Bouguer</a:t>
            </a:r>
            <a:r>
              <a:rPr lang="el-GR" altLang="en-US" b="1" dirty="0">
                <a:latin typeface="+mn-lt"/>
              </a:rPr>
              <a:t>.</a:t>
            </a:r>
          </a:p>
        </p:txBody>
      </p:sp>
      <p:sp>
        <p:nvSpPr>
          <p:cNvPr id="32771" name="4 - Ορθογώνιο"/>
          <p:cNvSpPr>
            <a:spLocks noChangeArrowheads="1"/>
          </p:cNvSpPr>
          <p:nvPr/>
        </p:nvSpPr>
        <p:spPr bwMode="auto">
          <a:xfrm>
            <a:off x="961534" y="5698422"/>
            <a:ext cx="1098222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l-GR" altLang="en-US" dirty="0">
                <a:latin typeface="+mn-lt"/>
              </a:rPr>
              <a:t>Το τοπογραφικό αποτέλεσμα πρέπει πάντοτε να </a:t>
            </a:r>
            <a:r>
              <a:rPr lang="el-GR" altLang="en-US" b="1" dirty="0">
                <a:latin typeface="+mn-lt"/>
              </a:rPr>
              <a:t>προστίθεται </a:t>
            </a:r>
            <a:r>
              <a:rPr lang="el-GR" altLang="en-US" dirty="0">
                <a:latin typeface="+mn-lt"/>
              </a:rPr>
              <a:t>στην ένταση που μετριέται, για να γίνεται σωστή αναγωγή αυτής στην επιφάνεια του γεωειδούς.</a:t>
            </a:r>
          </a:p>
        </p:txBody>
      </p:sp>
      <p:pic>
        <p:nvPicPr>
          <p:cNvPr id="32772" name="Picture 4" descr="Sx6.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4" y="3068638"/>
            <a:ext cx="6656387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Τοπογραφικό </a:t>
            </a:r>
            <a:r>
              <a:rPr lang="el-GR" dirty="0" smtClean="0"/>
              <a:t>αποτέλεσμα</a:t>
            </a:r>
            <a:endParaRPr lang="en-US" dirty="0"/>
          </a:p>
        </p:txBody>
      </p:sp>
      <p:sp>
        <p:nvSpPr>
          <p:cNvPr id="8" name="3 - Ορθογώνιο"/>
          <p:cNvSpPr>
            <a:spLocks noChangeArrowheads="1"/>
          </p:cNvSpPr>
          <p:nvPr/>
        </p:nvSpPr>
        <p:spPr bwMode="auto">
          <a:xfrm>
            <a:off x="9236269" y="5466477"/>
            <a:ext cx="19495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 b="1" dirty="0">
                <a:latin typeface="+mn-lt"/>
              </a:rPr>
              <a:t>(</a:t>
            </a:r>
            <a:r>
              <a:rPr lang="el-GR" altLang="en-US" sz="1000" b="1" dirty="0" err="1">
                <a:latin typeface="+mn-lt"/>
              </a:rPr>
              <a:t>Παπαζάχος</a:t>
            </a:r>
            <a:r>
              <a:rPr lang="en-US" altLang="en-US" sz="1000" b="1" dirty="0">
                <a:latin typeface="+mn-lt"/>
              </a:rPr>
              <a:t> &amp; </a:t>
            </a:r>
            <a:r>
              <a:rPr lang="el-GR" altLang="en-US" sz="1000" b="1" dirty="0" err="1">
                <a:latin typeface="+mn-lt"/>
              </a:rPr>
              <a:t>Παπαζάχος</a:t>
            </a:r>
            <a:r>
              <a:rPr lang="el-GR" altLang="en-US" sz="1000" b="1" dirty="0">
                <a:latin typeface="+mn-lt"/>
              </a:rPr>
              <a:t>, 2008</a:t>
            </a:r>
            <a:r>
              <a:rPr lang="en-US" altLang="en-US" sz="1000" b="1" dirty="0">
                <a:latin typeface="+mn-lt"/>
              </a:rPr>
              <a:t>)</a:t>
            </a:r>
            <a:endParaRPr lang="el-GR" altLang="en-US" sz="1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8005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1 - Ορθογώνιο"/>
          <p:cNvSpPr>
            <a:spLocks noChangeArrowheads="1"/>
          </p:cNvSpPr>
          <p:nvPr/>
        </p:nvSpPr>
        <p:spPr bwMode="auto">
          <a:xfrm>
            <a:off x="509047" y="1678105"/>
            <a:ext cx="114629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dirty="0">
                <a:latin typeface="+mn-lt"/>
              </a:rPr>
              <a:t>Η διαφορά της τιμής της έντασης, </a:t>
            </a:r>
            <a:r>
              <a:rPr lang="el-GR" altLang="en-US" b="1" i="1" dirty="0">
                <a:latin typeface="+mn-lt"/>
              </a:rPr>
              <a:t>γ</a:t>
            </a:r>
            <a:r>
              <a:rPr lang="el-GR" altLang="en-US" b="1" i="1" baseline="-25000" dirty="0">
                <a:latin typeface="+mn-lt"/>
              </a:rPr>
              <a:t>0</a:t>
            </a:r>
            <a:r>
              <a:rPr lang="el-GR" altLang="en-US" i="1" dirty="0">
                <a:latin typeface="+mn-lt"/>
              </a:rPr>
              <a:t>, στην </a:t>
            </a:r>
            <a:r>
              <a:rPr lang="el-GR" altLang="en-US" dirty="0">
                <a:latin typeface="+mn-lt"/>
              </a:rPr>
              <a:t>επιφάνεια του ελλειψοειδούς, από τη τιμή, </a:t>
            </a:r>
            <a:r>
              <a:rPr lang="el-GR" altLang="en-US" b="1" i="1" dirty="0" err="1">
                <a:latin typeface="+mn-lt"/>
              </a:rPr>
              <a:t>g</a:t>
            </a:r>
            <a:r>
              <a:rPr lang="el-GR" altLang="en-US" b="1" i="1" baseline="-25000" dirty="0" err="1">
                <a:latin typeface="+mn-lt"/>
              </a:rPr>
              <a:t>τ</a:t>
            </a:r>
            <a:r>
              <a:rPr lang="el-GR" altLang="en-US" i="1" dirty="0">
                <a:latin typeface="+mn-lt"/>
              </a:rPr>
              <a:t>, στην επιφάνεια του γεωειδούς (ή της </a:t>
            </a:r>
            <a:r>
              <a:rPr lang="el-GR" altLang="en-US" dirty="0">
                <a:latin typeface="+mn-lt"/>
              </a:rPr>
              <a:t>θάλασσας), λέγεται </a:t>
            </a:r>
            <a:r>
              <a:rPr lang="el-GR" altLang="en-US" b="1" dirty="0">
                <a:solidFill>
                  <a:srgbClr val="002060"/>
                </a:solidFill>
                <a:latin typeface="+mn-lt"/>
              </a:rPr>
              <a:t>γενικευμένη ανωμαλία </a:t>
            </a:r>
            <a:r>
              <a:rPr lang="el-GR" altLang="en-US" b="1" dirty="0" err="1">
                <a:solidFill>
                  <a:srgbClr val="002060"/>
                </a:solidFill>
                <a:latin typeface="+mn-lt"/>
              </a:rPr>
              <a:t>Bouguer</a:t>
            </a:r>
            <a:r>
              <a:rPr lang="el-GR" altLang="en-US" b="1" dirty="0">
                <a:latin typeface="+mn-lt"/>
              </a:rPr>
              <a:t> </a:t>
            </a:r>
            <a:r>
              <a:rPr lang="el-GR" altLang="en-US" b="1" dirty="0">
                <a:solidFill>
                  <a:srgbClr val="C00000"/>
                </a:solidFill>
                <a:latin typeface="+mn-lt"/>
              </a:rPr>
              <a:t>ή</a:t>
            </a:r>
            <a:r>
              <a:rPr lang="el-GR" altLang="en-US" b="1" dirty="0">
                <a:latin typeface="+mn-lt"/>
              </a:rPr>
              <a:t> </a:t>
            </a:r>
            <a:r>
              <a:rPr lang="el-GR" altLang="en-US" b="1" dirty="0">
                <a:solidFill>
                  <a:srgbClr val="002060"/>
                </a:solidFill>
                <a:latin typeface="+mn-lt"/>
              </a:rPr>
              <a:t>πλήρης ανωμαλία </a:t>
            </a:r>
            <a:r>
              <a:rPr lang="el-GR" altLang="en-US" b="1" dirty="0" err="1">
                <a:solidFill>
                  <a:srgbClr val="002060"/>
                </a:solidFill>
                <a:latin typeface="+mn-lt"/>
              </a:rPr>
              <a:t>Bouguer</a:t>
            </a:r>
            <a:r>
              <a:rPr lang="el-GR" altLang="en-US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l-GR" altLang="en-US" dirty="0">
                <a:latin typeface="+mn-lt"/>
              </a:rPr>
              <a:t>και δίνεται από τη σχέση:</a:t>
            </a:r>
          </a:p>
        </p:txBody>
      </p:sp>
      <p:graphicFrame>
        <p:nvGraphicFramePr>
          <p:cNvPr id="1024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1017638"/>
              </p:ext>
            </p:extLst>
          </p:nvPr>
        </p:nvGraphicFramePr>
        <p:xfrm>
          <a:off x="3744914" y="3074440"/>
          <a:ext cx="4351337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4" name="Equation" r:id="rId3" imgW="1854000" imgH="228600" progId="Equation.DSMT4">
                  <p:embed/>
                </p:oleObj>
              </mc:Choice>
              <mc:Fallback>
                <p:oleObj name="Equation" r:id="rId3" imgW="18540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4914" y="3074440"/>
                        <a:ext cx="4351337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4" name="3 - Ορθογώνιο"/>
          <p:cNvSpPr>
            <a:spLocks noChangeArrowheads="1"/>
          </p:cNvSpPr>
          <p:nvPr/>
        </p:nvSpPr>
        <p:spPr bwMode="auto">
          <a:xfrm>
            <a:off x="509047" y="4507388"/>
            <a:ext cx="110733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l-GR" altLang="en-US" dirty="0">
                <a:latin typeface="+mn-lt"/>
              </a:rPr>
              <a:t>Η ποσότητα αυτή είναι το </a:t>
            </a:r>
            <a:r>
              <a:rPr lang="el-GR" altLang="en-US" b="1" i="1" dirty="0">
                <a:solidFill>
                  <a:srgbClr val="002060"/>
                </a:solidFill>
                <a:latin typeface="+mn-lt"/>
              </a:rPr>
              <a:t>κυριότερο μέγεθος το οποίο χρησιμοποιείται για γεωφυσική ερμηνεία</a:t>
            </a:r>
            <a:r>
              <a:rPr lang="el-GR" altLang="en-US" dirty="0">
                <a:latin typeface="+mn-lt"/>
              </a:rPr>
              <a:t>, δηλαδή για τη μελέτη της </a:t>
            </a:r>
            <a:r>
              <a:rPr lang="el-GR" altLang="en-US" b="1" i="1" dirty="0">
                <a:solidFill>
                  <a:srgbClr val="C00000"/>
                </a:solidFill>
                <a:latin typeface="+mn-lt"/>
              </a:rPr>
              <a:t>δομής πυκνότητας </a:t>
            </a:r>
            <a:r>
              <a:rPr lang="el-GR" altLang="en-US" dirty="0">
                <a:latin typeface="+mn-lt"/>
              </a:rPr>
              <a:t>του εσωτερικού της Γης.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Τοπογραφικό </a:t>
            </a:r>
            <a:r>
              <a:rPr lang="el-GR" dirty="0" smtClean="0"/>
              <a:t>αποτέλεσμα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02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- Ορθογώνιο"/>
          <p:cNvSpPr>
            <a:spLocks noChangeArrowheads="1"/>
          </p:cNvSpPr>
          <p:nvPr/>
        </p:nvSpPr>
        <p:spPr bwMode="auto">
          <a:xfrm>
            <a:off x="6096000" y="1791093"/>
            <a:ext cx="522348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l-GR" altLang="en-US" dirty="0">
                <a:latin typeface="+mn-lt"/>
              </a:rPr>
              <a:t>Υψηλές τιμές </a:t>
            </a:r>
            <a:r>
              <a:rPr lang="el-GR" altLang="en-US" b="1" dirty="0">
                <a:latin typeface="+mn-lt"/>
              </a:rPr>
              <a:t>θετικών ανωμαλιών </a:t>
            </a:r>
            <a:r>
              <a:rPr lang="el-GR" altLang="en-US" dirty="0" err="1">
                <a:latin typeface="+mn-lt"/>
              </a:rPr>
              <a:t>Bouguer</a:t>
            </a:r>
            <a:r>
              <a:rPr lang="el-GR" altLang="en-US" dirty="0">
                <a:latin typeface="+mn-lt"/>
              </a:rPr>
              <a:t> παρατηρούνται σε περιοχές όπου πλουτώνιο </a:t>
            </a:r>
            <a:r>
              <a:rPr lang="el-GR" altLang="en-US" dirty="0" err="1">
                <a:latin typeface="+mn-lt"/>
              </a:rPr>
              <a:t>υπερβασικό</a:t>
            </a:r>
            <a:r>
              <a:rPr lang="el-GR" altLang="en-US" dirty="0">
                <a:latin typeface="+mn-lt"/>
              </a:rPr>
              <a:t> υλικό (π.χ. </a:t>
            </a:r>
            <a:r>
              <a:rPr lang="el-GR" altLang="en-US" dirty="0" err="1">
                <a:latin typeface="+mn-lt"/>
              </a:rPr>
              <a:t>οφιόλιθοι</a:t>
            </a:r>
            <a:r>
              <a:rPr lang="el-GR" altLang="en-US" dirty="0">
                <a:latin typeface="+mn-lt"/>
              </a:rPr>
              <a:t>) έχει φτάσει στην επιφάνεια της Γης.</a:t>
            </a:r>
          </a:p>
          <a:p>
            <a:pPr algn="just" eaLnBrk="1" hangingPunct="1"/>
            <a:endParaRPr lang="el-GR" altLang="en-US" dirty="0">
              <a:latin typeface="+mn-lt"/>
            </a:endParaRPr>
          </a:p>
          <a:p>
            <a:pPr algn="just" eaLnBrk="1" hangingPunct="1"/>
            <a:r>
              <a:rPr lang="el-GR" altLang="en-US" dirty="0">
                <a:latin typeface="+mn-lt"/>
              </a:rPr>
              <a:t>Χαρακτηριστική τέτοια περίπτωση αποτελούν οι </a:t>
            </a:r>
            <a:r>
              <a:rPr lang="el-GR" altLang="en-US" b="1" dirty="0">
                <a:latin typeface="+mn-lt"/>
              </a:rPr>
              <a:t>θετικές ανωμαλίες </a:t>
            </a:r>
            <a:r>
              <a:rPr lang="el-GR" altLang="en-US" dirty="0">
                <a:latin typeface="+mn-lt"/>
              </a:rPr>
              <a:t>(+120mGal) που</a:t>
            </a:r>
            <a:r>
              <a:rPr lang="en-US" altLang="en-US" dirty="0">
                <a:latin typeface="+mn-lt"/>
              </a:rPr>
              <a:t> </a:t>
            </a:r>
            <a:r>
              <a:rPr lang="el-GR" altLang="en-US" dirty="0">
                <a:latin typeface="+mn-lt"/>
              </a:rPr>
              <a:t>παρατηρούνται στην Κύπρο.</a:t>
            </a:r>
          </a:p>
          <a:p>
            <a:pPr algn="just" eaLnBrk="1" hangingPunct="1"/>
            <a:endParaRPr lang="el-GR" altLang="en-US" dirty="0">
              <a:latin typeface="+mn-lt"/>
            </a:endParaRPr>
          </a:p>
          <a:p>
            <a:pPr algn="just" eaLnBrk="1" hangingPunct="1"/>
            <a:r>
              <a:rPr lang="el-GR" altLang="en-US" dirty="0">
                <a:latin typeface="+mn-lt"/>
              </a:rPr>
              <a:t> Οι ανωμαλίες αυτές οφείλονται στο ότι</a:t>
            </a:r>
            <a:r>
              <a:rPr lang="en-US" altLang="en-US" dirty="0">
                <a:latin typeface="+mn-lt"/>
              </a:rPr>
              <a:t> </a:t>
            </a:r>
            <a:r>
              <a:rPr lang="el-GR" altLang="en-US" dirty="0">
                <a:latin typeface="+mn-lt"/>
              </a:rPr>
              <a:t>το υλικό που ανέρχεται κατευθείαν από το μανδύα έχει υψηλή πυκνότητα, δηλαδή ότι το υλικό αυτό αποτελεί «παράθυρο» του μανδύα στην επιφάνεια της Γης.</a:t>
            </a:r>
          </a:p>
        </p:txBody>
      </p:sp>
      <p:grpSp>
        <p:nvGrpSpPr>
          <p:cNvPr id="33795" name="4 - Ομάδα"/>
          <p:cNvGrpSpPr>
            <a:grpSpLocks/>
          </p:cNvGrpSpPr>
          <p:nvPr/>
        </p:nvGrpSpPr>
        <p:grpSpPr bwMode="auto">
          <a:xfrm>
            <a:off x="1194062" y="1414021"/>
            <a:ext cx="3924693" cy="5003425"/>
            <a:chOff x="0" y="561493"/>
            <a:chExt cx="4929190" cy="6082217"/>
          </a:xfrm>
        </p:grpSpPr>
        <p:pic>
          <p:nvPicPr>
            <p:cNvPr id="33796" name="Picture 2" descr="C:\Documents and Settings\Alexandra\Επιφάνεια εργασίας\Alexandra Τα έγγραφά μου\Eisagogi sti Geophysiki_ppt\Sximata\Cyprus_Bouguer.jp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61493"/>
              <a:ext cx="4929190" cy="6082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3 - Έλλειψη"/>
            <p:cNvSpPr/>
            <p:nvPr/>
          </p:nvSpPr>
          <p:spPr>
            <a:xfrm>
              <a:off x="857250" y="1142566"/>
              <a:ext cx="1571626" cy="92876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l-GR"/>
            </a:p>
          </p:txBody>
        </p:sp>
      </p:grpSp>
      <p:sp>
        <p:nvSpPr>
          <p:cNvPr id="7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Τοπογραφικό </a:t>
            </a:r>
            <a:r>
              <a:rPr lang="el-GR" dirty="0" smtClean="0"/>
              <a:t>αποτέλεσμα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07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439863"/>
            <a:ext cx="8229600" cy="3478212"/>
          </a:xfrm>
        </p:spPr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dirty="0" smtClean="0"/>
              <a:t>Το παρόν εκπαιδευτικό υλικό έχει αναπτυχθεί στα πλαίσια του εκπαιδευτικού έργου του διδάσκοντα.</a:t>
            </a:r>
            <a:endParaRPr lang="en-US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dirty="0" smtClean="0"/>
              <a:t>Το έργο «Ανοικτά Ακαδημαϊκά Μαθήματα στο Αριστοτέλειο Πανεπιστήμιο Θεσσαλονίκης» έχει χρηματοδοτήσει μόνο την αναδιαμόρφωση του εκπαιδευτικού υλικού.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  <a:endParaRPr lang="en-US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l-GR" dirty="0" smtClean="0"/>
          </a:p>
        </p:txBody>
      </p:sp>
      <p:sp>
        <p:nvSpPr>
          <p:cNvPr id="18436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l-GR" smtClean="0"/>
              <a:t>Χρηματοδότηση</a:t>
            </a:r>
          </a:p>
        </p:txBody>
      </p:sp>
      <p:sp>
        <p:nvSpPr>
          <p:cNvPr id="18435" name="Θέση αριθμού διαφάνειας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68783AA-D93E-442E-AFC8-732163ADBBD0}" type="slidenum">
              <a:rPr lang="el-GR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l-GR">
              <a:solidFill>
                <a:prstClr val="black"/>
              </a:solidFill>
            </a:endParaRPr>
          </a:p>
        </p:txBody>
      </p:sp>
      <p:pic>
        <p:nvPicPr>
          <p:cNvPr id="18437" name="Picture 2" descr="Λογότυπο επιχειρησιακού προγράμματος εκπαίδευσης και δια βίου μάθησης&#10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36925" y="4918075"/>
            <a:ext cx="551815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229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1 - Ορθογώνιο"/>
          <p:cNvSpPr>
            <a:spLocks noChangeArrowheads="1"/>
          </p:cNvSpPr>
          <p:nvPr/>
        </p:nvSpPr>
        <p:spPr bwMode="auto">
          <a:xfrm>
            <a:off x="5097201" y="1472186"/>
            <a:ext cx="6799426" cy="107721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el-GR" sz="1600" dirty="0">
                <a:solidFill>
                  <a:schemeClr val="tx1"/>
                </a:solidFill>
              </a:rPr>
              <a:t>Ζώνες </a:t>
            </a:r>
            <a:r>
              <a:rPr lang="el-GR" sz="1600" b="1" dirty="0">
                <a:solidFill>
                  <a:schemeClr val="tx1"/>
                </a:solidFill>
              </a:rPr>
              <a:t>αρνητικών ισοστατικών ανωμαλιών </a:t>
            </a:r>
            <a:r>
              <a:rPr lang="el-GR" sz="1600" dirty="0">
                <a:solidFill>
                  <a:schemeClr val="tx1"/>
                </a:solidFill>
              </a:rPr>
              <a:t>έχουν παρατηρηθεί κατά μήκος των αξόνων των μεγάλων ωκεάνιων τάφρων, που βρίσκονται στα κυρτά (εξωτερικά) μέρη των νησιωτικών τόξων. Οι </a:t>
            </a:r>
            <a:r>
              <a:rPr lang="el-GR" sz="1600" b="1" dirty="0">
                <a:solidFill>
                  <a:schemeClr val="tx1"/>
                </a:solidFill>
              </a:rPr>
              <a:t>αρνητικές</a:t>
            </a:r>
            <a:r>
              <a:rPr lang="el-GR" sz="1600" dirty="0">
                <a:solidFill>
                  <a:schemeClr val="tx1"/>
                </a:solidFill>
              </a:rPr>
              <a:t> αυτές ανωμαλίες αποδίδονται σε ιζήματα σημαντικού πάχους.</a:t>
            </a:r>
          </a:p>
        </p:txBody>
      </p:sp>
      <p:sp>
        <p:nvSpPr>
          <p:cNvPr id="34819" name="2 - Ορθογώνιο"/>
          <p:cNvSpPr>
            <a:spLocks noChangeArrowheads="1"/>
          </p:cNvSpPr>
          <p:nvPr/>
        </p:nvSpPr>
        <p:spPr bwMode="auto">
          <a:xfrm>
            <a:off x="609600" y="4472382"/>
            <a:ext cx="6033598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l-GR" altLang="en-US" sz="1400" dirty="0">
                <a:latin typeface="+mn-lt"/>
              </a:rPr>
              <a:t>Οι ζώνες </a:t>
            </a:r>
            <a:r>
              <a:rPr lang="el-GR" altLang="en-US" sz="1400" b="1" dirty="0">
                <a:latin typeface="+mn-lt"/>
              </a:rPr>
              <a:t>αρνητικών ανωμαλιών </a:t>
            </a:r>
            <a:r>
              <a:rPr lang="el-GR" altLang="en-US" sz="1400" dirty="0">
                <a:latin typeface="+mn-lt"/>
              </a:rPr>
              <a:t>βαρύτητας στα κυρτά μέρη των νησιωτικών τόξων συνοδεύονται από ζώνες </a:t>
            </a:r>
            <a:r>
              <a:rPr lang="el-GR" altLang="en-US" sz="1400" b="1" dirty="0">
                <a:latin typeface="+mn-lt"/>
              </a:rPr>
              <a:t>θετικών ισοστατικών ανωμαλιών</a:t>
            </a:r>
            <a:r>
              <a:rPr lang="el-GR" altLang="en-US" sz="1400" dirty="0">
                <a:latin typeface="+mn-lt"/>
              </a:rPr>
              <a:t>, που παρατηρούνται στα κοίλα μέρη των τόξων. </a:t>
            </a:r>
          </a:p>
          <a:p>
            <a:pPr algn="just" eaLnBrk="1" hangingPunct="1"/>
            <a:endParaRPr lang="el-GR" altLang="en-US" sz="1400" dirty="0">
              <a:latin typeface="+mn-lt"/>
            </a:endParaRPr>
          </a:p>
          <a:p>
            <a:pPr algn="just" eaLnBrk="1" hangingPunct="1"/>
            <a:r>
              <a:rPr lang="el-GR" altLang="en-US" sz="1400" dirty="0">
                <a:latin typeface="+mn-lt"/>
              </a:rPr>
              <a:t>Οι </a:t>
            </a:r>
            <a:r>
              <a:rPr lang="el-GR" altLang="en-US" sz="1400" b="1" dirty="0">
                <a:latin typeface="+mn-lt"/>
              </a:rPr>
              <a:t>θετικές</a:t>
            </a:r>
            <a:r>
              <a:rPr lang="el-GR" altLang="en-US" sz="1400" dirty="0">
                <a:latin typeface="+mn-lt"/>
              </a:rPr>
              <a:t> αυτές ανωμαλίες αποδίδονται σε βύθιση μέσα στο μανδύα των </a:t>
            </a:r>
            <a:r>
              <a:rPr lang="el-GR" altLang="en-US" sz="1400" dirty="0" err="1">
                <a:latin typeface="+mn-lt"/>
              </a:rPr>
              <a:t>λιθοσφαιρικών</a:t>
            </a:r>
            <a:r>
              <a:rPr lang="el-GR" altLang="en-US" sz="1400" dirty="0">
                <a:latin typeface="+mn-lt"/>
              </a:rPr>
              <a:t> πλακών που έχουν χαμηλές θερμοκρασίες και συνεπώς μεγάλες σχετικά πυκνότητες.</a:t>
            </a:r>
          </a:p>
        </p:txBody>
      </p:sp>
      <p:pic>
        <p:nvPicPr>
          <p:cNvPr id="34821" name="Picture 6" descr="Sx3.1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39" y="1472186"/>
            <a:ext cx="4579085" cy="2896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7" descr="Sx6.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946" y="3501322"/>
            <a:ext cx="4902200" cy="26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Ζώνες </a:t>
            </a:r>
            <a:r>
              <a:rPr lang="el-GR" dirty="0" smtClean="0"/>
              <a:t>κατάδυσης</a:t>
            </a:r>
            <a:endParaRPr lang="en-US" dirty="0"/>
          </a:p>
        </p:txBody>
      </p:sp>
      <p:sp>
        <p:nvSpPr>
          <p:cNvPr id="9" name="3 - Ορθογώνιο"/>
          <p:cNvSpPr>
            <a:spLocks noChangeArrowheads="1"/>
          </p:cNvSpPr>
          <p:nvPr/>
        </p:nvSpPr>
        <p:spPr bwMode="auto">
          <a:xfrm>
            <a:off x="10024453" y="6188959"/>
            <a:ext cx="202170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900" b="1" dirty="0" smtClean="0">
                <a:latin typeface="+mn-lt"/>
              </a:rPr>
              <a:t>(</a:t>
            </a:r>
            <a:r>
              <a:rPr lang="el-GR" altLang="en-US" sz="900" b="1" dirty="0" smtClean="0">
                <a:latin typeface="+mn-lt"/>
              </a:rPr>
              <a:t>Τροποποιημένο από </a:t>
            </a:r>
            <a:r>
              <a:rPr lang="en-US" altLang="en-US" sz="900" b="1" dirty="0" err="1" smtClean="0">
                <a:latin typeface="+mn-lt"/>
              </a:rPr>
              <a:t>Hatheron</a:t>
            </a:r>
            <a:r>
              <a:rPr lang="el-GR" altLang="en-US" sz="900" b="1" dirty="0" smtClean="0">
                <a:latin typeface="+mn-lt"/>
              </a:rPr>
              <a:t>, </a:t>
            </a:r>
            <a:r>
              <a:rPr lang="en-US" altLang="en-US" sz="900" b="1" dirty="0" smtClean="0">
                <a:latin typeface="+mn-lt"/>
              </a:rPr>
              <a:t>1969)</a:t>
            </a:r>
            <a:endParaRPr lang="el-GR" altLang="en-US" sz="900" b="1" dirty="0">
              <a:latin typeface="+mn-lt"/>
            </a:endParaRPr>
          </a:p>
        </p:txBody>
      </p:sp>
      <p:sp>
        <p:nvSpPr>
          <p:cNvPr id="10" name="3 - Ορθογώνιο"/>
          <p:cNvSpPr>
            <a:spLocks noChangeArrowheads="1"/>
          </p:cNvSpPr>
          <p:nvPr/>
        </p:nvSpPr>
        <p:spPr bwMode="auto">
          <a:xfrm>
            <a:off x="4492359" y="4186505"/>
            <a:ext cx="19495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 b="1" dirty="0">
                <a:latin typeface="+mn-lt"/>
              </a:rPr>
              <a:t>(</a:t>
            </a:r>
            <a:r>
              <a:rPr lang="el-GR" altLang="en-US" sz="1000" b="1" dirty="0" err="1">
                <a:latin typeface="+mn-lt"/>
              </a:rPr>
              <a:t>Παπαζάχος</a:t>
            </a:r>
            <a:r>
              <a:rPr lang="en-US" altLang="en-US" sz="1000" b="1" dirty="0">
                <a:latin typeface="+mn-lt"/>
              </a:rPr>
              <a:t> &amp; </a:t>
            </a:r>
            <a:r>
              <a:rPr lang="el-GR" altLang="en-US" sz="1000" b="1" dirty="0" err="1">
                <a:latin typeface="+mn-lt"/>
              </a:rPr>
              <a:t>Παπαζάχος</a:t>
            </a:r>
            <a:r>
              <a:rPr lang="el-GR" altLang="en-US" sz="1000" b="1" dirty="0">
                <a:latin typeface="+mn-lt"/>
              </a:rPr>
              <a:t>, 2008</a:t>
            </a:r>
            <a:r>
              <a:rPr lang="en-US" altLang="en-US" sz="1000" b="1" dirty="0">
                <a:latin typeface="+mn-lt"/>
              </a:rPr>
              <a:t>)</a:t>
            </a:r>
            <a:endParaRPr lang="el-GR" altLang="en-US" sz="1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7549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Ανωμαλίες </a:t>
            </a:r>
            <a:r>
              <a:rPr lang="el-GR" dirty="0" err="1"/>
              <a:t>Βο</a:t>
            </a:r>
            <a:r>
              <a:rPr lang="en-US" dirty="0" err="1"/>
              <a:t>uguer</a:t>
            </a:r>
            <a:r>
              <a:rPr lang="en-US" dirty="0"/>
              <a:t> </a:t>
            </a:r>
            <a:r>
              <a:rPr lang="el-GR" dirty="0"/>
              <a:t>λόγω μεταβολής ασυνέχειας </a:t>
            </a:r>
            <a:r>
              <a:rPr lang="el-GR" dirty="0" smtClean="0"/>
              <a:t>επαφής</a:t>
            </a:r>
            <a:endParaRPr lang="en-US" dirty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891646" y="1685228"/>
            <a:ext cx="8072486" cy="559496"/>
          </a:xfrm>
        </p:spPr>
        <p:txBody>
          <a:bodyPr/>
          <a:lstStyle/>
          <a:p>
            <a:r>
              <a:rPr lang="el-GR" altLang="en-US" sz="1700" b="1" dirty="0"/>
              <a:t>Υπολογισμός πάχους φλοιού με τη χρήση των ανωμαλιών </a:t>
            </a:r>
            <a:r>
              <a:rPr lang="en-US" altLang="en-US" sz="1700" b="1" dirty="0" err="1"/>
              <a:t>Bouguer</a:t>
            </a:r>
            <a:r>
              <a:rPr lang="el-GR" altLang="en-US" sz="1700" b="1" dirty="0"/>
              <a:t> </a:t>
            </a:r>
          </a:p>
        </p:txBody>
      </p:sp>
      <p:pic>
        <p:nvPicPr>
          <p:cNvPr id="35844" name="Picture 4" descr="PAPA001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10"/>
          <a:stretch>
            <a:fillRect/>
          </a:stretch>
        </p:blipFill>
        <p:spPr>
          <a:xfrm>
            <a:off x="2936875" y="2523717"/>
            <a:ext cx="5800725" cy="3221037"/>
          </a:xfrm>
          <a:noFill/>
        </p:spPr>
      </p:pic>
      <p:sp>
        <p:nvSpPr>
          <p:cNvPr id="35845" name="Text Box 6"/>
          <p:cNvSpPr txBox="1">
            <a:spLocks noChangeArrowheads="1"/>
          </p:cNvSpPr>
          <p:nvPr/>
        </p:nvSpPr>
        <p:spPr bwMode="auto">
          <a:xfrm>
            <a:off x="5283200" y="3950879"/>
            <a:ext cx="8824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b="1" i="1" dirty="0">
                <a:latin typeface="+mn-lt"/>
              </a:rPr>
              <a:t>Φλοιός</a:t>
            </a:r>
            <a:endParaRPr lang="en-US" altLang="en-US" b="1" i="1" dirty="0">
              <a:latin typeface="+mn-lt"/>
            </a:endParaRPr>
          </a:p>
        </p:txBody>
      </p:sp>
      <p:sp>
        <p:nvSpPr>
          <p:cNvPr id="35846" name="Text Box 7"/>
          <p:cNvSpPr txBox="1">
            <a:spLocks noChangeArrowheads="1"/>
          </p:cNvSpPr>
          <p:nvPr/>
        </p:nvSpPr>
        <p:spPr bwMode="auto">
          <a:xfrm>
            <a:off x="5174456" y="5116105"/>
            <a:ext cx="11095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b="1" i="1" dirty="0">
                <a:latin typeface="+mn-lt"/>
              </a:rPr>
              <a:t>Μανδύας</a:t>
            </a:r>
            <a:endParaRPr lang="en-US" altLang="en-US" b="1" i="1" dirty="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23970" y="5825554"/>
            <a:ext cx="129875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100" b="1" dirty="0"/>
              <a:t>(</a:t>
            </a:r>
            <a:r>
              <a:rPr lang="el-GR" altLang="en-US" sz="1100" b="1" dirty="0" err="1" smtClean="0"/>
              <a:t>Παπαζάχος</a:t>
            </a:r>
            <a:r>
              <a:rPr lang="el-GR" altLang="en-US" sz="1100" b="1" dirty="0" smtClean="0"/>
              <a:t>, 1994</a:t>
            </a:r>
            <a:r>
              <a:rPr lang="en-US" altLang="en-US" sz="1100" b="1" dirty="0" smtClean="0"/>
              <a:t>)</a:t>
            </a:r>
            <a:endParaRPr lang="el-GR" alt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90125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i="1" dirty="0"/>
              <a:t>Δομή φλοιού στο </a:t>
            </a:r>
            <a:r>
              <a:rPr lang="el-GR" i="1" dirty="0" smtClean="0"/>
              <a:t>Αιγαίο</a:t>
            </a:r>
            <a:endParaRPr lang="en-US" dirty="0"/>
          </a:p>
        </p:txBody>
      </p:sp>
      <p:pic>
        <p:nvPicPr>
          <p:cNvPr id="36867" name="Picture 3" descr="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2"/>
          <a:stretch>
            <a:fillRect/>
          </a:stretch>
        </p:blipFill>
        <p:spPr bwMode="auto">
          <a:xfrm>
            <a:off x="3143250" y="1700213"/>
            <a:ext cx="5005388" cy="439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03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531004B-970B-4D97-A9BE-9485EC3E1331}" type="slidenum">
              <a:rPr lang="el-GR" altLang="en-US">
                <a:solidFill>
                  <a:srgbClr val="045C75"/>
                </a:solidFill>
              </a:rPr>
              <a:pPr eaLnBrk="1" hangingPunct="1"/>
              <a:t>33</a:t>
            </a:fld>
            <a:endParaRPr lang="el-GR" altLang="en-US">
              <a:solidFill>
                <a:srgbClr val="045C75"/>
              </a:solidFill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202114" y="1340794"/>
            <a:ext cx="4202114" cy="310299"/>
          </a:xfrm>
        </p:spPr>
        <p:txBody>
          <a:bodyPr/>
          <a:lstStyle/>
          <a:p>
            <a:r>
              <a:rPr lang="el-GR" altLang="en-US" sz="2000" b="1" dirty="0"/>
              <a:t>Ανωμαλία </a:t>
            </a:r>
            <a:r>
              <a:rPr lang="en-US" altLang="en-US" sz="2000" b="1" dirty="0" err="1"/>
              <a:t>Bouguer</a:t>
            </a:r>
            <a:r>
              <a:rPr lang="en-US" altLang="en-US" sz="2000" b="1" dirty="0"/>
              <a:t> </a:t>
            </a:r>
            <a:r>
              <a:rPr lang="el-GR" altLang="en-US" sz="2000" b="1" dirty="0"/>
              <a:t>στο Αιγαίο</a:t>
            </a:r>
            <a:endParaRPr lang="en-US" altLang="en-US" sz="2000" b="1" dirty="0"/>
          </a:p>
          <a:p>
            <a:endParaRPr lang="el-GR" altLang="en-US" sz="2000" b="1" dirty="0"/>
          </a:p>
        </p:txBody>
      </p:sp>
      <p:pic>
        <p:nvPicPr>
          <p:cNvPr id="37892" name="Picture 4" descr="geo9"/>
          <p:cNvPicPr>
            <a:picLocks noChangeAspect="1" noChangeArrowheads="1"/>
          </p:cNvPicPr>
          <p:nvPr/>
        </p:nvPicPr>
        <p:blipFill>
          <a:blip r:embed="rId2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585" y="1822805"/>
            <a:ext cx="4700587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9192172" y="5657046"/>
            <a:ext cx="138521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en-US" altLang="en-US" sz="1000" dirty="0">
                <a:latin typeface="+mn-lt"/>
              </a:rPr>
              <a:t>(</a:t>
            </a:r>
            <a:r>
              <a:rPr lang="en-US" altLang="en-US" sz="1000" dirty="0" err="1">
                <a:latin typeface="+mn-lt"/>
              </a:rPr>
              <a:t>Makris</a:t>
            </a:r>
            <a:r>
              <a:rPr lang="en-US" altLang="en-US" sz="1000" dirty="0">
                <a:latin typeface="+mn-lt"/>
              </a:rPr>
              <a:t>, 1976,</a:t>
            </a: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en-US" altLang="en-US" sz="1000" dirty="0" err="1">
                <a:latin typeface="+mn-lt"/>
              </a:rPr>
              <a:t>Chailas</a:t>
            </a:r>
            <a:r>
              <a:rPr lang="en-US" altLang="en-US" sz="1000" dirty="0">
                <a:latin typeface="+mn-lt"/>
              </a:rPr>
              <a:t> et  al.</a:t>
            </a:r>
            <a:r>
              <a:rPr lang="el-GR" altLang="en-US" sz="1000" dirty="0">
                <a:latin typeface="+mn-lt"/>
              </a:rPr>
              <a:t>, </a:t>
            </a:r>
            <a:r>
              <a:rPr lang="en-US" altLang="en-US" sz="1000" dirty="0">
                <a:latin typeface="+mn-lt"/>
              </a:rPr>
              <a:t>1992</a:t>
            </a:r>
            <a:r>
              <a:rPr lang="el-GR" altLang="en-US" sz="1000" dirty="0">
                <a:latin typeface="+mn-lt"/>
              </a:rPr>
              <a:t>)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i="1" dirty="0"/>
              <a:t>Δομή φλοιού στο </a:t>
            </a:r>
            <a:r>
              <a:rPr lang="el-GR" i="1" dirty="0" smtClean="0"/>
              <a:t>Αιγαίο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22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i="1" dirty="0"/>
              <a:t>Χαρτογράφηση ωκεάνιου </a:t>
            </a:r>
            <a:r>
              <a:rPr lang="el-GR" i="1" dirty="0" smtClean="0"/>
              <a:t>πυθμένα</a:t>
            </a:r>
            <a:endParaRPr lang="en-US" dirty="0"/>
          </a:p>
        </p:txBody>
      </p:sp>
      <p:pic>
        <p:nvPicPr>
          <p:cNvPr id="3891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1773239"/>
            <a:ext cx="3303587" cy="428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73239"/>
            <a:ext cx="3494088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400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5" descr="Smith_Sandwell_1994-3_Fig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2205038"/>
            <a:ext cx="6419850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Content Placeholder 6" descr="doc20090602163837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60" t="7477" r="24890" b="69038"/>
          <a:stretch>
            <a:fillRect/>
          </a:stretch>
        </p:blipFill>
        <p:spPr bwMode="auto">
          <a:xfrm>
            <a:off x="5880101" y="1700213"/>
            <a:ext cx="3960813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4" name="TextBox 6"/>
          <p:cNvSpPr txBox="1">
            <a:spLocks noChangeArrowheads="1"/>
          </p:cNvSpPr>
          <p:nvPr/>
        </p:nvSpPr>
        <p:spPr bwMode="auto">
          <a:xfrm>
            <a:off x="8581785" y="5143599"/>
            <a:ext cx="300061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 dirty="0">
                <a:latin typeface="+mn-lt"/>
              </a:rPr>
              <a:t>Smith &amp; </a:t>
            </a:r>
            <a:r>
              <a:rPr lang="en-US" altLang="en-US" sz="1000" dirty="0" err="1">
                <a:latin typeface="+mn-lt"/>
              </a:rPr>
              <a:t>Sandwell</a:t>
            </a:r>
            <a:r>
              <a:rPr lang="en-US" altLang="en-US" sz="1000" dirty="0">
                <a:latin typeface="+mn-lt"/>
              </a:rPr>
              <a:t>, 1994 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i="1" dirty="0"/>
              <a:t>Χαρτογράφηση ωκεάνιου </a:t>
            </a:r>
            <a:r>
              <a:rPr lang="el-GR" i="1" dirty="0" smtClean="0"/>
              <a:t>πυθμένα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98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4" descr="Smith_Sandwell_1994-3_Fig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2276475"/>
            <a:ext cx="8064500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 descr="Smith_Sandwell_1994-3_Fig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2276475"/>
            <a:ext cx="8064500" cy="315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0" name="TextBox 6"/>
          <p:cNvSpPr txBox="1">
            <a:spLocks noChangeArrowheads="1"/>
          </p:cNvSpPr>
          <p:nvPr/>
        </p:nvSpPr>
        <p:spPr bwMode="auto">
          <a:xfrm>
            <a:off x="8891181" y="5585816"/>
            <a:ext cx="218203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 dirty="0">
                <a:latin typeface="+mn-lt"/>
              </a:rPr>
              <a:t>Smith &amp; </a:t>
            </a:r>
            <a:r>
              <a:rPr lang="en-US" altLang="en-US" sz="1000" dirty="0" err="1">
                <a:latin typeface="+mn-lt"/>
              </a:rPr>
              <a:t>Sandwell</a:t>
            </a:r>
            <a:r>
              <a:rPr lang="en-US" altLang="en-US" sz="1000" dirty="0">
                <a:latin typeface="+mn-lt"/>
              </a:rPr>
              <a:t>, 1994 </a:t>
            </a:r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2495551" y="1844676"/>
            <a:ext cx="20875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i="1">
                <a:latin typeface="+mn-lt"/>
              </a:rPr>
              <a:t>ETOPO5</a:t>
            </a:r>
            <a:endParaRPr lang="el-GR" altLang="en-US" b="1" i="1">
              <a:latin typeface="+mn-lt"/>
            </a:endParaRPr>
          </a:p>
        </p:txBody>
      </p:sp>
      <p:sp>
        <p:nvSpPr>
          <p:cNvPr id="28682" name="Text Box 10"/>
          <p:cNvSpPr txBox="1">
            <a:spLocks noChangeArrowheads="1"/>
          </p:cNvSpPr>
          <p:nvPr/>
        </p:nvSpPr>
        <p:spPr bwMode="auto">
          <a:xfrm>
            <a:off x="4079875" y="1844676"/>
            <a:ext cx="2160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 i="1" dirty="0">
                <a:latin typeface="+mn-lt"/>
              </a:rPr>
              <a:t>ΒΑΡΥΤΗΤΑ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i="1" dirty="0"/>
              <a:t>Χαρτογράφηση ωκεάνιου </a:t>
            </a:r>
            <a:r>
              <a:rPr lang="el-GR" i="1" dirty="0" smtClean="0"/>
              <a:t>πυθμένα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09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8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6" y="1292370"/>
            <a:ext cx="4594225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Box 13"/>
          <p:cNvSpPr txBox="1">
            <a:spLocks noChangeArrowheads="1"/>
          </p:cNvSpPr>
          <p:nvPr/>
        </p:nvSpPr>
        <p:spPr bwMode="auto">
          <a:xfrm>
            <a:off x="7824789" y="1594129"/>
            <a:ext cx="26050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b="1" i="1" dirty="0" err="1">
                <a:latin typeface="+mn-lt"/>
              </a:rPr>
              <a:t>Μεσοωκεάνια</a:t>
            </a:r>
            <a:r>
              <a:rPr lang="el-GR" altLang="en-US" b="1" i="1" dirty="0">
                <a:latin typeface="+mn-lt"/>
              </a:rPr>
              <a:t> ράχη</a:t>
            </a:r>
            <a:endParaRPr lang="en-US" altLang="en-US" b="1" i="1" dirty="0">
              <a:latin typeface="+mn-lt"/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7824789" y="5913637"/>
            <a:ext cx="218203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 dirty="0">
                <a:latin typeface="+mn-lt"/>
              </a:rPr>
              <a:t>Smith &amp; </a:t>
            </a:r>
            <a:r>
              <a:rPr lang="en-US" altLang="en-US" sz="1000" dirty="0" err="1">
                <a:latin typeface="+mn-lt"/>
              </a:rPr>
              <a:t>Sandwell</a:t>
            </a:r>
            <a:r>
              <a:rPr lang="en-US" altLang="en-US" sz="1000" dirty="0">
                <a:latin typeface="+mn-lt"/>
              </a:rPr>
              <a:t>, 1994 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i="1" dirty="0"/>
              <a:t>Χαρτογράφηση ωκεάνιου </a:t>
            </a:r>
            <a:r>
              <a:rPr lang="el-GR" i="1" dirty="0" smtClean="0"/>
              <a:t>πυθμένα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92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628776"/>
            <a:ext cx="6159500" cy="430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Box 13"/>
          <p:cNvSpPr txBox="1">
            <a:spLocks noChangeArrowheads="1"/>
          </p:cNvSpPr>
          <p:nvPr/>
        </p:nvSpPr>
        <p:spPr bwMode="auto">
          <a:xfrm>
            <a:off x="7896224" y="1773238"/>
            <a:ext cx="3067149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b="1" i="1" dirty="0" err="1">
                <a:latin typeface="+mn-lt"/>
              </a:rPr>
              <a:t>Μεσοωκεάνια</a:t>
            </a:r>
            <a:r>
              <a:rPr lang="el-GR" altLang="en-US" b="1" i="1" dirty="0">
                <a:latin typeface="+mn-lt"/>
              </a:rPr>
              <a:t> ράχη</a:t>
            </a:r>
          </a:p>
          <a:p>
            <a:pPr eaLnBrk="1" hangingPunct="1"/>
            <a:r>
              <a:rPr lang="el-GR" altLang="en-US" b="1" i="1" dirty="0">
                <a:latin typeface="+mn-lt"/>
              </a:rPr>
              <a:t>&amp; ζώνες διάρρηξης</a:t>
            </a:r>
            <a:endParaRPr lang="en-US" altLang="en-US" b="1" i="1" dirty="0">
              <a:latin typeface="+mn-lt"/>
            </a:endParaRPr>
          </a:p>
        </p:txBody>
      </p:sp>
      <p:sp>
        <p:nvSpPr>
          <p:cNvPr id="30729" name="Oval 9"/>
          <p:cNvSpPr>
            <a:spLocks noChangeArrowheads="1"/>
          </p:cNvSpPr>
          <p:nvPr/>
        </p:nvSpPr>
        <p:spPr bwMode="auto">
          <a:xfrm rot="-420000">
            <a:off x="3503614" y="3716339"/>
            <a:ext cx="4321175" cy="936625"/>
          </a:xfrm>
          <a:prstGeom prst="ellipse">
            <a:avLst/>
          </a:prstGeom>
          <a:noFill/>
          <a:ln w="317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i="1" dirty="0"/>
              <a:t>Χαρτογράφηση ωκεάνιου </a:t>
            </a:r>
            <a:r>
              <a:rPr lang="el-GR" i="1" dirty="0" smtClean="0"/>
              <a:t>πυθμένα</a:t>
            </a:r>
            <a:endParaRPr lang="en-US" dirty="0"/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7824789" y="5913637"/>
            <a:ext cx="218203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 dirty="0">
                <a:latin typeface="+mn-lt"/>
              </a:rPr>
              <a:t>Smith &amp; </a:t>
            </a:r>
            <a:r>
              <a:rPr lang="en-US" altLang="en-US" sz="1000" dirty="0" err="1">
                <a:latin typeface="+mn-lt"/>
              </a:rPr>
              <a:t>Sandwell</a:t>
            </a:r>
            <a:r>
              <a:rPr lang="en-US" altLang="en-US" sz="1000" dirty="0">
                <a:latin typeface="+mn-lt"/>
              </a:rPr>
              <a:t>, 1994 </a:t>
            </a:r>
          </a:p>
        </p:txBody>
      </p:sp>
    </p:spTree>
    <p:extLst>
      <p:ext uri="{BB962C8B-B14F-4D97-AF65-F5344CB8AC3E}">
        <p14:creationId xmlns:p14="http://schemas.microsoft.com/office/powerpoint/2010/main" val="212947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933" y="1402898"/>
            <a:ext cx="7200900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TextBox 6"/>
          <p:cNvSpPr txBox="1">
            <a:spLocks noChangeArrowheads="1"/>
          </p:cNvSpPr>
          <p:nvPr/>
        </p:nvSpPr>
        <p:spPr bwMode="auto">
          <a:xfrm>
            <a:off x="8327714" y="1478831"/>
            <a:ext cx="16922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b="1" i="1">
                <a:latin typeface="+mn-lt"/>
              </a:rPr>
              <a:t>Καταδύσεις</a:t>
            </a:r>
            <a:endParaRPr lang="en-US" altLang="en-US" b="1" i="1">
              <a:latin typeface="+mn-lt"/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8082833" y="5988732"/>
            <a:ext cx="218203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 dirty="0">
                <a:latin typeface="+mn-lt"/>
              </a:rPr>
              <a:t>Smith &amp; </a:t>
            </a:r>
            <a:r>
              <a:rPr lang="en-US" altLang="en-US" sz="1000" dirty="0" err="1">
                <a:latin typeface="+mn-lt"/>
              </a:rPr>
              <a:t>Sandwell</a:t>
            </a:r>
            <a:r>
              <a:rPr lang="en-US" altLang="en-US" sz="1000" dirty="0">
                <a:latin typeface="+mn-lt"/>
              </a:rPr>
              <a:t>, 1994 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i="1" dirty="0"/>
              <a:t>Χαρτογράφηση ωκεάνιου </a:t>
            </a:r>
            <a:r>
              <a:rPr lang="el-GR" i="1" dirty="0" smtClean="0"/>
              <a:t>πυθμένα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4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1991543" y="1440001"/>
            <a:ext cx="4046791" cy="4751387"/>
          </a:xfrm>
        </p:spPr>
        <p:txBody>
          <a:bodyPr>
            <a:normAutofit/>
          </a:bodyPr>
          <a:lstStyle/>
          <a:p>
            <a:r>
              <a:rPr lang="el-GR" dirty="0" smtClean="0"/>
              <a:t>Πολλά από </a:t>
            </a:r>
            <a:r>
              <a:rPr lang="el-GR" dirty="0"/>
              <a:t>τα σχήματα και όλες οι </a:t>
            </a:r>
            <a:r>
              <a:rPr lang="el-GR" dirty="0" smtClean="0"/>
              <a:t>ασκήσεις στην παρουσίαση αυτή </a:t>
            </a:r>
            <a:r>
              <a:rPr lang="el-GR" dirty="0"/>
              <a:t>προέρχονται από το </a:t>
            </a:r>
            <a:r>
              <a:rPr lang="el-GR" dirty="0" smtClean="0"/>
              <a:t>βιβλίο «Εισαγωγή στη Γεωφυσική</a:t>
            </a:r>
            <a:r>
              <a:rPr lang="el-GR" dirty="0"/>
              <a:t>» </a:t>
            </a:r>
            <a:r>
              <a:rPr lang="el-GR" dirty="0" smtClean="0"/>
              <a:t>των </a:t>
            </a:r>
            <a:r>
              <a:rPr lang="el-GR" dirty="0" err="1"/>
              <a:t>Hugh</a:t>
            </a:r>
            <a:r>
              <a:rPr lang="el-GR" dirty="0"/>
              <a:t> Young των </a:t>
            </a:r>
            <a:r>
              <a:rPr lang="el-GR" altLang="en-US" i="1" dirty="0"/>
              <a:t>Παπαζάχος και Παπαζάχος (2008) </a:t>
            </a:r>
            <a:r>
              <a:rPr lang="el-GR" dirty="0" smtClean="0"/>
              <a:t>Εκδόσεων Ζήτη (Β’ Έκδοση), </a:t>
            </a:r>
            <a:r>
              <a:rPr lang="el-GR" dirty="0"/>
              <a:t>οι οποίες μας επέτρεψαν τη χρήση των σχετικών σχημάτων και </a:t>
            </a:r>
            <a:r>
              <a:rPr lang="el-GR" dirty="0" smtClean="0"/>
              <a:t>ασκήσεων.</a:t>
            </a:r>
            <a:endParaRPr lang="el-GR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Ενημέρωση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32C1643A-8A4E-47A8-9A18-86E9FF0A48E0}" type="slidenum">
              <a:rPr lang="el-GR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l-GR" dirty="0">
              <a:solidFill>
                <a:prstClr val="black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4"/>
          </p:nvPr>
        </p:nvPicPr>
        <p:blipFill>
          <a:blip r:embed="rId4"/>
          <a:stretch>
            <a:fillRect/>
          </a:stretch>
        </p:blipFill>
        <p:spPr>
          <a:xfrm>
            <a:off x="6582321" y="1315017"/>
            <a:ext cx="3434890" cy="48762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136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130" y="1416162"/>
            <a:ext cx="6572250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Box 6"/>
          <p:cNvSpPr txBox="1">
            <a:spLocks noChangeArrowheads="1"/>
          </p:cNvSpPr>
          <p:nvPr/>
        </p:nvSpPr>
        <p:spPr bwMode="auto">
          <a:xfrm>
            <a:off x="8722119" y="1945621"/>
            <a:ext cx="1692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b="1" i="1" dirty="0">
                <a:latin typeface="+mn-lt"/>
              </a:rPr>
              <a:t>Τριπλά σημεία</a:t>
            </a:r>
            <a:endParaRPr lang="en-US" altLang="en-US" b="1" i="1" dirty="0">
              <a:latin typeface="+mn-lt"/>
            </a:endParaRPr>
          </a:p>
        </p:txBody>
      </p:sp>
      <p:sp>
        <p:nvSpPr>
          <p:cNvPr id="32778" name="Line 10"/>
          <p:cNvSpPr>
            <a:spLocks noChangeShapeType="1"/>
          </p:cNvSpPr>
          <p:nvPr/>
        </p:nvSpPr>
        <p:spPr bwMode="auto">
          <a:xfrm>
            <a:off x="5087938" y="3429001"/>
            <a:ext cx="1295400" cy="14398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9" name="Line 11"/>
          <p:cNvSpPr>
            <a:spLocks noChangeShapeType="1"/>
          </p:cNvSpPr>
          <p:nvPr/>
        </p:nvSpPr>
        <p:spPr bwMode="auto">
          <a:xfrm>
            <a:off x="4440238" y="1341438"/>
            <a:ext cx="647700" cy="20875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0" name="Line 12"/>
          <p:cNvSpPr>
            <a:spLocks noChangeShapeType="1"/>
          </p:cNvSpPr>
          <p:nvPr/>
        </p:nvSpPr>
        <p:spPr bwMode="auto">
          <a:xfrm flipH="1">
            <a:off x="3143250" y="3429000"/>
            <a:ext cx="1944688" cy="1079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i="1" dirty="0"/>
              <a:t>Χαρτογράφηση ωκεάνιου </a:t>
            </a:r>
            <a:r>
              <a:rPr lang="el-GR" i="1" dirty="0" smtClean="0"/>
              <a:t>πυθμένα</a:t>
            </a:r>
            <a:endParaRPr lang="en-US" dirty="0"/>
          </a:p>
        </p:txBody>
      </p:sp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7871923" y="5879740"/>
            <a:ext cx="218203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 dirty="0">
                <a:latin typeface="+mn-lt"/>
              </a:rPr>
              <a:t>Smith &amp; </a:t>
            </a:r>
            <a:r>
              <a:rPr lang="en-US" altLang="en-US" sz="1000" dirty="0" err="1">
                <a:latin typeface="+mn-lt"/>
              </a:rPr>
              <a:t>Sandwell</a:t>
            </a:r>
            <a:r>
              <a:rPr lang="en-US" altLang="en-US" sz="1000" dirty="0">
                <a:latin typeface="+mn-lt"/>
              </a:rPr>
              <a:t>, 1994 </a:t>
            </a:r>
          </a:p>
        </p:txBody>
      </p:sp>
    </p:spTree>
    <p:extLst>
      <p:ext uri="{BB962C8B-B14F-4D97-AF65-F5344CB8AC3E}">
        <p14:creationId xmlns:p14="http://schemas.microsoft.com/office/powerpoint/2010/main" val="427919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2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2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8" grpId="0" animBg="1"/>
      <p:bldP spid="32779" grpId="0" animBg="1"/>
      <p:bldP spid="3278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192" y="1506085"/>
            <a:ext cx="6865937" cy="461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Box 6"/>
          <p:cNvSpPr txBox="1">
            <a:spLocks noChangeArrowheads="1"/>
          </p:cNvSpPr>
          <p:nvPr/>
        </p:nvSpPr>
        <p:spPr bwMode="auto">
          <a:xfrm>
            <a:off x="8904289" y="1844675"/>
            <a:ext cx="15319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b="1" i="1">
                <a:latin typeface="+mn-lt"/>
              </a:rPr>
              <a:t>Θερμές Κηλίδες</a:t>
            </a:r>
            <a:endParaRPr lang="en-US" altLang="en-US" b="1" i="1">
              <a:latin typeface="+mn-lt"/>
            </a:endParaRPr>
          </a:p>
        </p:txBody>
      </p:sp>
      <p:sp>
        <p:nvSpPr>
          <p:cNvPr id="33801" name="Line 9"/>
          <p:cNvSpPr>
            <a:spLocks noChangeShapeType="1"/>
          </p:cNvSpPr>
          <p:nvPr/>
        </p:nvSpPr>
        <p:spPr bwMode="auto">
          <a:xfrm>
            <a:off x="3319054" y="1777547"/>
            <a:ext cx="360363" cy="863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2" name="Line 10"/>
          <p:cNvSpPr>
            <a:spLocks noChangeShapeType="1"/>
          </p:cNvSpPr>
          <p:nvPr/>
        </p:nvSpPr>
        <p:spPr bwMode="auto">
          <a:xfrm>
            <a:off x="3679416" y="2641148"/>
            <a:ext cx="215900" cy="50323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3" name="Line 11"/>
          <p:cNvSpPr>
            <a:spLocks noChangeShapeType="1"/>
          </p:cNvSpPr>
          <p:nvPr/>
        </p:nvSpPr>
        <p:spPr bwMode="auto">
          <a:xfrm>
            <a:off x="3895317" y="3144385"/>
            <a:ext cx="503237" cy="57626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4" name="Line 12"/>
          <p:cNvSpPr>
            <a:spLocks noChangeShapeType="1"/>
          </p:cNvSpPr>
          <p:nvPr/>
        </p:nvSpPr>
        <p:spPr bwMode="auto">
          <a:xfrm>
            <a:off x="4398553" y="3720647"/>
            <a:ext cx="647700" cy="57626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5" name="Line 13"/>
          <p:cNvSpPr>
            <a:spLocks noChangeShapeType="1"/>
          </p:cNvSpPr>
          <p:nvPr/>
        </p:nvSpPr>
        <p:spPr bwMode="auto">
          <a:xfrm>
            <a:off x="5046254" y="4296909"/>
            <a:ext cx="1152525" cy="431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i="1" dirty="0"/>
              <a:t>Χαρτογράφηση ωκεάνιου </a:t>
            </a:r>
            <a:r>
              <a:rPr lang="el-GR" i="1" dirty="0" smtClean="0"/>
              <a:t>πυθμένα</a:t>
            </a:r>
            <a:endParaRPr lang="en-US" dirty="0"/>
          </a:p>
        </p:txBody>
      </p:sp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8579238" y="5965471"/>
            <a:ext cx="218203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 dirty="0">
                <a:latin typeface="+mn-lt"/>
              </a:rPr>
              <a:t>Smith &amp; </a:t>
            </a:r>
            <a:r>
              <a:rPr lang="en-US" altLang="en-US" sz="1000" dirty="0" err="1">
                <a:latin typeface="+mn-lt"/>
              </a:rPr>
              <a:t>Sandwell</a:t>
            </a:r>
            <a:r>
              <a:rPr lang="en-US" altLang="en-US" sz="1000" dirty="0">
                <a:latin typeface="+mn-lt"/>
              </a:rPr>
              <a:t>, 1994 </a:t>
            </a:r>
          </a:p>
        </p:txBody>
      </p:sp>
    </p:spTree>
    <p:extLst>
      <p:ext uri="{BB962C8B-B14F-4D97-AF65-F5344CB8AC3E}">
        <p14:creationId xmlns:p14="http://schemas.microsoft.com/office/powerpoint/2010/main" val="38656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3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3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3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3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1" grpId="0" animBg="1"/>
      <p:bldP spid="33802" grpId="0" animBg="1"/>
      <p:bldP spid="33803" grpId="0" animBg="1"/>
      <p:bldP spid="33804" grpId="0" animBg="1"/>
      <p:bldP spid="3380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150" y="1491798"/>
            <a:ext cx="6688138" cy="46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Box 6"/>
          <p:cNvSpPr txBox="1">
            <a:spLocks noChangeArrowheads="1"/>
          </p:cNvSpPr>
          <p:nvPr/>
        </p:nvSpPr>
        <p:spPr bwMode="auto">
          <a:xfrm>
            <a:off x="8524875" y="2022476"/>
            <a:ext cx="2000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b="1" i="1" dirty="0" err="1">
                <a:latin typeface="+mn-lt"/>
              </a:rPr>
              <a:t>Μικροπλάκες</a:t>
            </a:r>
            <a:endParaRPr lang="en-US" altLang="en-US" b="1" i="1" dirty="0">
              <a:latin typeface="+mn-lt"/>
            </a:endParaRPr>
          </a:p>
        </p:txBody>
      </p:sp>
      <p:sp>
        <p:nvSpPr>
          <p:cNvPr id="34825" name="Oval 9"/>
          <p:cNvSpPr>
            <a:spLocks noChangeArrowheads="1"/>
          </p:cNvSpPr>
          <p:nvPr/>
        </p:nvSpPr>
        <p:spPr bwMode="auto">
          <a:xfrm>
            <a:off x="3793276" y="2407787"/>
            <a:ext cx="1368425" cy="1296987"/>
          </a:xfrm>
          <a:prstGeom prst="ellipse">
            <a:avLst/>
          </a:prstGeom>
          <a:noFill/>
          <a:ln w="38100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4826" name="Oval 10"/>
          <p:cNvSpPr>
            <a:spLocks noChangeArrowheads="1"/>
          </p:cNvSpPr>
          <p:nvPr/>
        </p:nvSpPr>
        <p:spPr bwMode="auto">
          <a:xfrm>
            <a:off x="4296514" y="4063549"/>
            <a:ext cx="936625" cy="936625"/>
          </a:xfrm>
          <a:prstGeom prst="ellipse">
            <a:avLst/>
          </a:prstGeom>
          <a:noFill/>
          <a:ln w="38100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i="1" dirty="0"/>
              <a:t>Χαρτογράφηση ωκεάνιου </a:t>
            </a:r>
            <a:r>
              <a:rPr lang="el-GR" i="1" dirty="0" smtClean="0"/>
              <a:t>πυθμένα</a:t>
            </a:r>
            <a:endParaRPr lang="en-US" dirty="0"/>
          </a:p>
        </p:txBody>
      </p:sp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8211288" y="5913637"/>
            <a:ext cx="218203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 dirty="0">
                <a:latin typeface="+mn-lt"/>
              </a:rPr>
              <a:t>Smith &amp; </a:t>
            </a:r>
            <a:r>
              <a:rPr lang="en-US" altLang="en-US" sz="1000" dirty="0" err="1">
                <a:latin typeface="+mn-lt"/>
              </a:rPr>
              <a:t>Sandwell</a:t>
            </a:r>
            <a:r>
              <a:rPr lang="en-US" altLang="en-US" sz="1000" dirty="0">
                <a:latin typeface="+mn-lt"/>
              </a:rPr>
              <a:t>, 1994 </a:t>
            </a:r>
          </a:p>
        </p:txBody>
      </p:sp>
    </p:spTree>
    <p:extLst>
      <p:ext uri="{BB962C8B-B14F-4D97-AF65-F5344CB8AC3E}">
        <p14:creationId xmlns:p14="http://schemas.microsoft.com/office/powerpoint/2010/main" val="321936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5" grpId="0" animBg="1"/>
      <p:bldP spid="3482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226" y="1351422"/>
            <a:ext cx="3590925" cy="497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51422"/>
            <a:ext cx="3586163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-92330" y="1397165"/>
            <a:ext cx="262289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l-GR" sz="1600" b="1" dirty="0"/>
              <a:t>Γρήγορη Επέκταση Πυθμένα</a:t>
            </a:r>
          </a:p>
          <a:p>
            <a:pPr algn="ctr">
              <a:defRPr/>
            </a:pPr>
            <a:r>
              <a:rPr lang="el-GR" sz="1600" b="1" dirty="0"/>
              <a:t>~100</a:t>
            </a:r>
            <a:r>
              <a:rPr lang="en-US" sz="1600" b="1" dirty="0"/>
              <a:t>mm/</a:t>
            </a:r>
            <a:r>
              <a:rPr lang="en-US" sz="1600" b="1" dirty="0" err="1"/>
              <a:t>yr</a:t>
            </a:r>
            <a:endParaRPr lang="el-GR" sz="1600" b="1" dirty="0"/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9595840" y="1351422"/>
            <a:ext cx="259616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l-GR" b="1" dirty="0"/>
              <a:t>Αργή Επέκταση Πυθμένα</a:t>
            </a:r>
            <a:endParaRPr lang="en-US" b="1" dirty="0"/>
          </a:p>
          <a:p>
            <a:pPr algn="ctr">
              <a:defRPr/>
            </a:pPr>
            <a:r>
              <a:rPr lang="el-GR" b="1" dirty="0"/>
              <a:t>~</a:t>
            </a:r>
            <a:r>
              <a:rPr lang="en-US" b="1" dirty="0"/>
              <a:t>23mm/</a:t>
            </a:r>
            <a:r>
              <a:rPr lang="en-US" b="1" dirty="0" err="1"/>
              <a:t>yr</a:t>
            </a:r>
            <a:endParaRPr lang="el-GR" b="1" dirty="0"/>
          </a:p>
          <a:p>
            <a:pPr algn="ctr">
              <a:defRPr/>
            </a:pPr>
            <a:endParaRPr lang="el-GR" b="1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i="1" dirty="0"/>
              <a:t>Χαρτογράφηση ωκεάνιου </a:t>
            </a:r>
            <a:r>
              <a:rPr lang="el-GR" i="1" dirty="0" smtClean="0"/>
              <a:t>πυθμένα</a:t>
            </a:r>
            <a:endParaRPr lang="en-US" dirty="0"/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9697855" y="6012520"/>
            <a:ext cx="218203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 dirty="0">
                <a:latin typeface="+mn-lt"/>
              </a:rPr>
              <a:t>Smith &amp; </a:t>
            </a:r>
            <a:r>
              <a:rPr lang="en-US" altLang="en-US" sz="1000" dirty="0" err="1">
                <a:latin typeface="+mn-lt"/>
              </a:rPr>
              <a:t>Sandwell</a:t>
            </a:r>
            <a:r>
              <a:rPr lang="en-US" altLang="en-US" sz="1000" dirty="0">
                <a:latin typeface="+mn-lt"/>
              </a:rPr>
              <a:t>, 1994 </a:t>
            </a:r>
          </a:p>
        </p:txBody>
      </p:sp>
    </p:spTree>
    <p:extLst>
      <p:ext uri="{BB962C8B-B14F-4D97-AF65-F5344CB8AC3E}">
        <p14:creationId xmlns:p14="http://schemas.microsoft.com/office/powerpoint/2010/main" val="192388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7" grpId="0"/>
      <p:bldP spid="3584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i="1" dirty="0"/>
              <a:t>Χαρτογράφηση θέσης σύγκρουσης </a:t>
            </a:r>
            <a:r>
              <a:rPr lang="el-GR" i="1" dirty="0" smtClean="0"/>
              <a:t>μετεωρίτη</a:t>
            </a:r>
            <a:endParaRPr lang="en-US" dirty="0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8E96A50-BF56-49DE-B327-F0DA91F75C28}" type="slidenum">
              <a:rPr lang="el-GR" altLang="en-US">
                <a:solidFill>
                  <a:srgbClr val="045C75"/>
                </a:solidFill>
              </a:rPr>
              <a:pPr eaLnBrk="1" hangingPunct="1"/>
              <a:t>44</a:t>
            </a:fld>
            <a:endParaRPr lang="el-GR" altLang="en-US">
              <a:solidFill>
                <a:srgbClr val="045C75"/>
              </a:solidFill>
            </a:endParaRPr>
          </a:p>
        </p:txBody>
      </p:sp>
      <p:pic>
        <p:nvPicPr>
          <p:cNvPr id="49156" name="Picture 2" descr="http://www.scielo.org.mx/img/revistas/geoint/v50n1/a9f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5"/>
          <a:stretch>
            <a:fillRect/>
          </a:stretch>
        </p:blipFill>
        <p:spPr bwMode="auto">
          <a:xfrm>
            <a:off x="2680110" y="1329378"/>
            <a:ext cx="6170611" cy="500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Rectangle 9"/>
          <p:cNvSpPr>
            <a:spLocks noChangeArrowheads="1"/>
          </p:cNvSpPr>
          <p:nvPr/>
        </p:nvSpPr>
        <p:spPr bwMode="auto">
          <a:xfrm>
            <a:off x="8819356" y="5976376"/>
            <a:ext cx="200888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 i="1" dirty="0">
                <a:latin typeface="+mn-lt"/>
              </a:rPr>
              <a:t>J</a:t>
            </a:r>
            <a:r>
              <a:rPr lang="el-GR" altLang="en-US" sz="1000" i="1" dirty="0">
                <a:latin typeface="+mn-lt"/>
              </a:rPr>
              <a:t>.</a:t>
            </a:r>
            <a:r>
              <a:rPr lang="en-US" altLang="en-US" sz="1000" i="1" dirty="0">
                <a:latin typeface="+mn-lt"/>
              </a:rPr>
              <a:t> </a:t>
            </a:r>
            <a:r>
              <a:rPr lang="en-US" altLang="en-US" sz="1000" i="1" dirty="0" err="1">
                <a:latin typeface="+mn-lt"/>
              </a:rPr>
              <a:t>Urrutia</a:t>
            </a:r>
            <a:r>
              <a:rPr lang="en-US" altLang="en-US" sz="1000" i="1" dirty="0">
                <a:latin typeface="+mn-lt"/>
              </a:rPr>
              <a:t>–</a:t>
            </a:r>
            <a:r>
              <a:rPr lang="en-US" altLang="en-US" sz="1000" i="1" dirty="0" err="1">
                <a:latin typeface="+mn-lt"/>
              </a:rPr>
              <a:t>Fucugauchi</a:t>
            </a:r>
            <a:r>
              <a:rPr lang="el-GR" altLang="en-US" sz="1000" i="1" dirty="0">
                <a:latin typeface="+mn-lt"/>
              </a:rPr>
              <a:t> </a:t>
            </a:r>
            <a:r>
              <a:rPr lang="en-US" altLang="en-US" sz="1000" i="1" dirty="0">
                <a:latin typeface="+mn-lt"/>
              </a:rPr>
              <a:t>et al. (2011)</a:t>
            </a:r>
          </a:p>
        </p:txBody>
      </p:sp>
    </p:spTree>
    <p:extLst>
      <p:ext uri="{BB962C8B-B14F-4D97-AF65-F5344CB8AC3E}">
        <p14:creationId xmlns:p14="http://schemas.microsoft.com/office/powerpoint/2010/main" val="421830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4" descr="http://www.scielo.org.mx/img/revistas/geoint/v50n1/a9f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44"/>
          <a:stretch>
            <a:fillRect/>
          </a:stretch>
        </p:blipFill>
        <p:spPr bwMode="auto">
          <a:xfrm>
            <a:off x="1992313" y="1253539"/>
            <a:ext cx="7729297" cy="493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D7B952C-B374-4C76-BAD2-A9410C82A0DA}" type="slidenum">
              <a:rPr lang="el-GR" altLang="en-US">
                <a:solidFill>
                  <a:srgbClr val="045C75"/>
                </a:solidFill>
              </a:rPr>
              <a:pPr eaLnBrk="1" hangingPunct="1"/>
              <a:t>45</a:t>
            </a:fld>
            <a:endParaRPr lang="el-GR" altLang="en-US">
              <a:solidFill>
                <a:srgbClr val="045C75"/>
              </a:solidFill>
            </a:endParaRPr>
          </a:p>
        </p:txBody>
      </p:sp>
      <p:pic>
        <p:nvPicPr>
          <p:cNvPr id="74754" name="Picture 2" descr="http://www.scielo.org.mx/img/revistas/geoint/v50n1/a9f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92"/>
          <a:stretch>
            <a:fillRect/>
          </a:stretch>
        </p:blipFill>
        <p:spPr bwMode="auto">
          <a:xfrm>
            <a:off x="3287714" y="1253537"/>
            <a:ext cx="5203688" cy="514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491402" y="6078368"/>
            <a:ext cx="19688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 i="1" dirty="0">
                <a:latin typeface="+mn-lt"/>
              </a:rPr>
              <a:t>J</a:t>
            </a:r>
            <a:r>
              <a:rPr lang="el-GR" altLang="en-US" sz="1000" i="1" dirty="0">
                <a:latin typeface="+mn-lt"/>
              </a:rPr>
              <a:t>.</a:t>
            </a:r>
            <a:r>
              <a:rPr lang="en-US" altLang="en-US" sz="1000" i="1" dirty="0">
                <a:latin typeface="+mn-lt"/>
              </a:rPr>
              <a:t> </a:t>
            </a:r>
            <a:r>
              <a:rPr lang="en-US" altLang="en-US" sz="1000" i="1" dirty="0" err="1">
                <a:latin typeface="+mn-lt"/>
              </a:rPr>
              <a:t>Urrutia</a:t>
            </a:r>
            <a:r>
              <a:rPr lang="en-US" altLang="en-US" sz="1000" i="1" dirty="0">
                <a:latin typeface="+mn-lt"/>
              </a:rPr>
              <a:t>–</a:t>
            </a:r>
            <a:r>
              <a:rPr lang="en-US" altLang="en-US" sz="1000" i="1" dirty="0" err="1">
                <a:latin typeface="+mn-lt"/>
              </a:rPr>
              <a:t>Fucugauchi</a:t>
            </a:r>
            <a:r>
              <a:rPr lang="el-GR" altLang="en-US" sz="1000" i="1" dirty="0">
                <a:latin typeface="+mn-lt"/>
              </a:rPr>
              <a:t> </a:t>
            </a:r>
            <a:r>
              <a:rPr lang="en-US" altLang="en-US" sz="1000" i="1" dirty="0">
                <a:latin typeface="+mn-lt"/>
              </a:rPr>
              <a:t>et al. (2008)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46226" y="6103939"/>
            <a:ext cx="13147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 i="1" dirty="0">
                <a:latin typeface="+mn-lt"/>
              </a:rPr>
              <a:t>Sharpton et al. (1993)</a:t>
            </a:r>
          </a:p>
        </p:txBody>
      </p:sp>
      <p:sp>
        <p:nvSpPr>
          <p:cNvPr id="11" name="Oval 10"/>
          <p:cNvSpPr/>
          <p:nvPr/>
        </p:nvSpPr>
        <p:spPr>
          <a:xfrm>
            <a:off x="4440238" y="2276475"/>
            <a:ext cx="2087562" cy="2089150"/>
          </a:xfrm>
          <a:prstGeom prst="ellipse">
            <a:avLst/>
          </a:prstGeom>
          <a:solidFill>
            <a:srgbClr val="FF0000">
              <a:alpha val="44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i="1" dirty="0"/>
              <a:t>Χαρτογράφηση θέσης σύγκρουσης </a:t>
            </a:r>
            <a:r>
              <a:rPr lang="el-GR" i="1" dirty="0" smtClean="0"/>
              <a:t>μετεωρίτη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92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0" grpId="1"/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1EF721C-3D50-480D-AC5C-5AAD4A8BA64C}" type="slidenum">
              <a:rPr lang="el-GR" altLang="en-US">
                <a:solidFill>
                  <a:srgbClr val="045C75"/>
                </a:solidFill>
              </a:rPr>
              <a:pPr eaLnBrk="1" hangingPunct="1"/>
              <a:t>46</a:t>
            </a:fld>
            <a:endParaRPr lang="el-GR" altLang="en-US">
              <a:solidFill>
                <a:srgbClr val="045C75"/>
              </a:solidFill>
            </a:endParaRPr>
          </a:p>
        </p:txBody>
      </p:sp>
      <p:sp>
        <p:nvSpPr>
          <p:cNvPr id="51204" name="Rectangle 7"/>
          <p:cNvSpPr>
            <a:spLocks noChangeArrowheads="1"/>
          </p:cNvSpPr>
          <p:nvPr/>
        </p:nvSpPr>
        <p:spPr bwMode="auto">
          <a:xfrm>
            <a:off x="9059388" y="5891557"/>
            <a:ext cx="126509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 i="1" dirty="0">
                <a:latin typeface="+mn-lt"/>
              </a:rPr>
              <a:t>Connors et al. (1996)</a:t>
            </a:r>
          </a:p>
        </p:txBody>
      </p:sp>
      <p:pic>
        <p:nvPicPr>
          <p:cNvPr id="51205" name="Picture 6" descr="http://www.scielo.org.mx/img/revistas/geoint/v50n1/a9f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39"/>
          <a:stretch>
            <a:fillRect/>
          </a:stretch>
        </p:blipFill>
        <p:spPr bwMode="auto">
          <a:xfrm>
            <a:off x="2566988" y="1314077"/>
            <a:ext cx="6337300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/>
          <p:cNvSpPr/>
          <p:nvPr/>
        </p:nvSpPr>
        <p:spPr>
          <a:xfrm>
            <a:off x="3432176" y="1241052"/>
            <a:ext cx="2447925" cy="2305050"/>
          </a:xfrm>
          <a:prstGeom prst="ellipse">
            <a:avLst/>
          </a:prstGeom>
          <a:solidFill>
            <a:srgbClr val="FF0000">
              <a:alpha val="44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i="1" dirty="0"/>
              <a:t>Χαρτογράφηση θέσης σύγκρουσης </a:t>
            </a:r>
            <a:r>
              <a:rPr lang="el-GR" i="1" dirty="0" smtClean="0"/>
              <a:t>μετεωρίτη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50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i="1" dirty="0"/>
              <a:t>Εφαρμοσμένη έρευνα (γεωλογική δομή</a:t>
            </a:r>
            <a:r>
              <a:rPr lang="el-GR" i="1" dirty="0" smtClean="0"/>
              <a:t>)</a:t>
            </a:r>
            <a:endParaRPr lang="en-US" dirty="0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8D2BA79-4197-451D-A787-71DD6BA3631B}" type="slidenum">
              <a:rPr lang="el-GR" altLang="en-US">
                <a:solidFill>
                  <a:srgbClr val="045C75"/>
                </a:solidFill>
              </a:rPr>
              <a:pPr eaLnBrk="1" hangingPunct="1"/>
              <a:t>47</a:t>
            </a:fld>
            <a:endParaRPr lang="el-GR" altLang="en-US">
              <a:solidFill>
                <a:srgbClr val="045C75"/>
              </a:solidFill>
            </a:endParaRPr>
          </a:p>
        </p:txBody>
      </p:sp>
      <p:sp>
        <p:nvSpPr>
          <p:cNvPr id="52229" name="Content Placeholder 14"/>
          <p:cNvSpPr>
            <a:spLocks noGrp="1"/>
          </p:cNvSpPr>
          <p:nvPr>
            <p:ph idx="4294967295"/>
          </p:nvPr>
        </p:nvSpPr>
        <p:spPr>
          <a:xfrm>
            <a:off x="1395167" y="1341438"/>
            <a:ext cx="3382963" cy="485775"/>
          </a:xfrm>
        </p:spPr>
        <p:txBody>
          <a:bodyPr/>
          <a:lstStyle/>
          <a:p>
            <a:pPr>
              <a:buFont typeface="Wingdings 2" panose="05020102010507070707" pitchFamily="18" charset="2"/>
              <a:buNone/>
            </a:pPr>
            <a:r>
              <a:rPr lang="el-GR" altLang="en-US" sz="1800" b="1" dirty="0" err="1">
                <a:cs typeface="Arial" panose="020B0604020202020204" pitchFamily="34" charset="0"/>
              </a:rPr>
              <a:t>Βαρυτική</a:t>
            </a:r>
            <a:r>
              <a:rPr lang="el-GR" altLang="en-US" sz="1800" b="1" dirty="0">
                <a:cs typeface="Arial" panose="020B0604020202020204" pitchFamily="34" charset="0"/>
              </a:rPr>
              <a:t> ανωμαλία Κιμώλου</a:t>
            </a:r>
            <a:endParaRPr lang="en-US" altLang="en-US" sz="1800" b="1" dirty="0">
              <a:cs typeface="Arial" panose="020B060402020202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597" y="1760538"/>
            <a:ext cx="4235450" cy="454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925" y="1760538"/>
            <a:ext cx="4283075" cy="4392612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ontent Placeholder 14"/>
          <p:cNvSpPr txBox="1">
            <a:spLocks/>
          </p:cNvSpPr>
          <p:nvPr/>
        </p:nvSpPr>
        <p:spPr bwMode="auto">
          <a:xfrm>
            <a:off x="6456363" y="1341439"/>
            <a:ext cx="338455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None/>
            </a:pPr>
            <a:r>
              <a:rPr lang="el-GR" altLang="en-US" b="1">
                <a:latin typeface="+mn-lt"/>
              </a:rPr>
              <a:t>Γεωλογική ερμηνεία</a:t>
            </a:r>
            <a:endParaRPr lang="en-US" altLang="en-US" b="1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04438" y="5919192"/>
            <a:ext cx="9348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l-GR" sz="1000" dirty="0">
                <a:solidFill>
                  <a:srgbClr val="000000"/>
                </a:solidFill>
                <a:cs typeface="Arial" pitchFamily="34" charset="0"/>
              </a:rPr>
              <a:t>(</a:t>
            </a:r>
            <a:r>
              <a:rPr lang="el-GR" sz="1000" dirty="0" err="1">
                <a:solidFill>
                  <a:srgbClr val="000000"/>
                </a:solidFill>
                <a:cs typeface="Arial" pitchFamily="34" charset="0"/>
              </a:rPr>
              <a:t>Τσόκας</a:t>
            </a:r>
            <a:r>
              <a:rPr lang="el-GR" sz="1000" dirty="0">
                <a:solidFill>
                  <a:srgbClr val="000000"/>
                </a:solidFill>
                <a:cs typeface="Arial" pitchFamily="34" charset="0"/>
              </a:rPr>
              <a:t> 1985)</a:t>
            </a:r>
          </a:p>
        </p:txBody>
      </p:sp>
    </p:spTree>
    <p:extLst>
      <p:ext uri="{BB962C8B-B14F-4D97-AF65-F5344CB8AC3E}">
        <p14:creationId xmlns:p14="http://schemas.microsoft.com/office/powerpoint/2010/main" val="251744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1738314" y="1714489"/>
            <a:ext cx="8572528" cy="95410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el-GR" sz="2000" b="1" dirty="0">
                <a:solidFill>
                  <a:schemeClr val="tx1"/>
                </a:solidFill>
                <a:cs typeface="Times New Roman" pitchFamily="18" charset="0"/>
              </a:rPr>
              <a:t>6.1.</a:t>
            </a:r>
            <a:r>
              <a:rPr lang="en-US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l-GR" dirty="0">
                <a:solidFill>
                  <a:schemeClr val="tx1"/>
                </a:solidFill>
                <a:cs typeface="Times New Roman" pitchFamily="18" charset="0"/>
              </a:rPr>
              <a:t>Να υπολογισθεί η ένταση,  </a:t>
            </a:r>
            <a:r>
              <a:rPr lang="el-GR" b="1" i="1" dirty="0">
                <a:solidFill>
                  <a:schemeClr val="tx1"/>
                </a:solidFill>
                <a:cs typeface="Times New Roman" pitchFamily="18" charset="0"/>
              </a:rPr>
              <a:t>g</a:t>
            </a:r>
            <a:r>
              <a:rPr lang="el-GR" dirty="0">
                <a:solidFill>
                  <a:schemeClr val="tx1"/>
                </a:solidFill>
                <a:cs typeface="Times New Roman" pitchFamily="18" charset="0"/>
              </a:rPr>
              <a:t>,  και το δυναμικό,  </a:t>
            </a:r>
            <a:r>
              <a:rPr lang="el-GR" b="1" i="1" dirty="0">
                <a:solidFill>
                  <a:schemeClr val="tx1"/>
                </a:solidFill>
                <a:cs typeface="Times New Roman" pitchFamily="18" charset="0"/>
              </a:rPr>
              <a:t>U</a:t>
            </a:r>
            <a:r>
              <a:rPr lang="el-GR" dirty="0">
                <a:solidFill>
                  <a:schemeClr val="tx1"/>
                </a:solidFill>
                <a:cs typeface="Times New Roman" pitchFamily="18" charset="0"/>
              </a:rPr>
              <a:t>,  του πεδίου βαρύτητας της Γης σε απόσταση 6371 </a:t>
            </a:r>
            <a:r>
              <a:rPr lang="el-GR" dirty="0" err="1">
                <a:solidFill>
                  <a:schemeClr val="tx1"/>
                </a:solidFill>
                <a:cs typeface="Times New Roman" pitchFamily="18" charset="0"/>
              </a:rPr>
              <a:t>Km</a:t>
            </a:r>
            <a:r>
              <a:rPr lang="el-GR" dirty="0">
                <a:solidFill>
                  <a:schemeClr val="tx1"/>
                </a:solidFill>
                <a:cs typeface="Times New Roman" pitchFamily="18" charset="0"/>
              </a:rPr>
              <a:t> από το κέντρο της Γης</a:t>
            </a:r>
            <a:r>
              <a:rPr lang="en-US" dirty="0">
                <a:solidFill>
                  <a:schemeClr val="tx1"/>
                </a:solidFill>
                <a:cs typeface="Times New Roman" pitchFamily="18" charset="0"/>
              </a:rPr>
              <a:t>.</a:t>
            </a:r>
            <a:r>
              <a:rPr lang="el-GR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endParaRPr lang="en-US" dirty="0">
              <a:solidFill>
                <a:schemeClr val="tx1"/>
              </a:solidFill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el-GR" dirty="0">
                <a:solidFill>
                  <a:schemeClr val="tx1"/>
                </a:solidFill>
                <a:cs typeface="Times New Roman" pitchFamily="18" charset="0"/>
              </a:rPr>
              <a:t>(μάζα της Γης </a:t>
            </a:r>
            <a:r>
              <a:rPr lang="el-GR" i="1" dirty="0">
                <a:solidFill>
                  <a:schemeClr val="tx1"/>
                </a:solidFill>
                <a:cs typeface="Times New Roman" pitchFamily="18" charset="0"/>
              </a:rPr>
              <a:t>Μ </a:t>
            </a:r>
            <a:r>
              <a:rPr lang="el-GR" dirty="0">
                <a:solidFill>
                  <a:schemeClr val="tx1"/>
                </a:solidFill>
                <a:cs typeface="Times New Roman" pitchFamily="18" charset="0"/>
              </a:rPr>
              <a:t>= 5.9737</a:t>
            </a:r>
            <a:r>
              <a:rPr lang="en-US" dirty="0">
                <a:solidFill>
                  <a:schemeClr val="tx1"/>
                </a:solidFill>
                <a:cs typeface="Times New Roman" pitchFamily="18" charset="0"/>
                <a:sym typeface="MT Symbol"/>
              </a:rPr>
              <a:t>x</a:t>
            </a:r>
            <a:r>
              <a:rPr lang="el-GR" dirty="0">
                <a:solidFill>
                  <a:schemeClr val="tx1"/>
                </a:solidFill>
                <a:cs typeface="Times New Roman" pitchFamily="18" charset="0"/>
              </a:rPr>
              <a:t>10</a:t>
            </a:r>
            <a:r>
              <a:rPr lang="el-GR" baseline="30000" dirty="0">
                <a:solidFill>
                  <a:schemeClr val="tx1"/>
                </a:solidFill>
                <a:cs typeface="Times New Roman" pitchFamily="18" charset="0"/>
                <a:sym typeface="MT Symbol"/>
              </a:rPr>
              <a:t>24</a:t>
            </a:r>
            <a:r>
              <a:rPr lang="el-GR" dirty="0">
                <a:solidFill>
                  <a:schemeClr val="tx1"/>
                </a:solidFill>
                <a:cs typeface="Times New Roman" pitchFamily="18" charset="0"/>
                <a:sym typeface="MT Symbol"/>
              </a:rPr>
              <a:t> </a:t>
            </a:r>
            <a:r>
              <a:rPr lang="el-GR" dirty="0" err="1">
                <a:solidFill>
                  <a:schemeClr val="tx1"/>
                </a:solidFill>
                <a:cs typeface="Times New Roman" pitchFamily="18" charset="0"/>
                <a:sym typeface="MT Symbol"/>
              </a:rPr>
              <a:t>Kg</a:t>
            </a:r>
            <a:r>
              <a:rPr lang="el-GR" dirty="0">
                <a:solidFill>
                  <a:schemeClr val="tx1"/>
                </a:solidFill>
                <a:cs typeface="Times New Roman" pitchFamily="18" charset="0"/>
                <a:sym typeface="MT Symbol"/>
              </a:rPr>
              <a:t>)</a:t>
            </a:r>
          </a:p>
        </p:txBody>
      </p:sp>
      <p:sp>
        <p:nvSpPr>
          <p:cNvPr id="4" name="3 - Ορθογώνιο"/>
          <p:cNvSpPr/>
          <p:nvPr/>
        </p:nvSpPr>
        <p:spPr>
          <a:xfrm>
            <a:off x="1738282" y="2928935"/>
            <a:ext cx="8643998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eaLnBrk="0" hangingPunct="0">
              <a:defRPr/>
            </a:pPr>
            <a:r>
              <a:rPr lang="el-GR" b="1" dirty="0">
                <a:solidFill>
                  <a:schemeClr val="tx1"/>
                </a:solidFill>
                <a:cs typeface="Times New Roman" pitchFamily="18" charset="0"/>
              </a:rPr>
              <a:t>6.2.</a:t>
            </a:r>
            <a:r>
              <a:rPr lang="en-US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l-GR" dirty="0">
                <a:solidFill>
                  <a:schemeClr val="tx1"/>
                </a:solidFill>
                <a:cs typeface="Times New Roman" pitchFamily="18" charset="0"/>
              </a:rPr>
              <a:t>Να υπολογισθεί η ακτίνα του ελλειψοειδούς στα σημεία του που έχουν γεωγραφικά πλάτη </a:t>
            </a:r>
            <a:r>
              <a:rPr lang="el-GR" b="1" dirty="0">
                <a:solidFill>
                  <a:schemeClr val="tx1"/>
                </a:solidFill>
                <a:cs typeface="Times New Roman" pitchFamily="18" charset="0"/>
              </a:rPr>
              <a:t>0</a:t>
            </a:r>
            <a:r>
              <a:rPr lang="el-GR" b="1" baseline="30000" dirty="0">
                <a:solidFill>
                  <a:schemeClr val="tx1"/>
                </a:solidFill>
                <a:cs typeface="Times New Roman" pitchFamily="18" charset="0"/>
              </a:rPr>
              <a:t>ο</a:t>
            </a:r>
            <a:r>
              <a:rPr lang="el-GR" dirty="0">
                <a:solidFill>
                  <a:schemeClr val="tx1"/>
                </a:solidFill>
                <a:cs typeface="Times New Roman" pitchFamily="18" charset="0"/>
              </a:rPr>
              <a:t>, </a:t>
            </a:r>
            <a:r>
              <a:rPr lang="el-GR" b="1" dirty="0">
                <a:solidFill>
                  <a:schemeClr val="tx1"/>
                </a:solidFill>
                <a:cs typeface="Times New Roman" pitchFamily="18" charset="0"/>
              </a:rPr>
              <a:t>45</a:t>
            </a:r>
            <a:r>
              <a:rPr lang="el-GR" b="1" baseline="30000" dirty="0">
                <a:solidFill>
                  <a:schemeClr val="tx1"/>
                </a:solidFill>
                <a:cs typeface="Times New Roman" pitchFamily="18" charset="0"/>
              </a:rPr>
              <a:t>ο</a:t>
            </a:r>
            <a:r>
              <a:rPr lang="el-GR" dirty="0">
                <a:solidFill>
                  <a:schemeClr val="tx1"/>
                </a:solidFill>
                <a:cs typeface="Times New Roman" pitchFamily="18" charset="0"/>
              </a:rPr>
              <a:t> και </a:t>
            </a:r>
            <a:r>
              <a:rPr lang="el-GR" b="1" dirty="0">
                <a:solidFill>
                  <a:schemeClr val="tx1"/>
                </a:solidFill>
                <a:cs typeface="Times New Roman" pitchFamily="18" charset="0"/>
              </a:rPr>
              <a:t>90</a:t>
            </a:r>
            <a:r>
              <a:rPr lang="el-GR" b="1" baseline="30000" dirty="0">
                <a:solidFill>
                  <a:schemeClr val="tx1"/>
                </a:solidFill>
                <a:cs typeface="Times New Roman" pitchFamily="18" charset="0"/>
              </a:rPr>
              <a:t>ο</a:t>
            </a:r>
            <a:r>
              <a:rPr lang="el-GR" dirty="0">
                <a:solidFill>
                  <a:schemeClr val="tx1"/>
                </a:solidFill>
                <a:cs typeface="Times New Roman" pitchFamily="18" charset="0"/>
              </a:rPr>
              <a:t>, χρησιμοποιώντας το ελλειψοειδές </a:t>
            </a:r>
            <a:r>
              <a:rPr lang="el-GR" b="1" dirty="0">
                <a:solidFill>
                  <a:schemeClr val="tx1"/>
                </a:solidFill>
                <a:cs typeface="Times New Roman" pitchFamily="18" charset="0"/>
              </a:rPr>
              <a:t>WGS84</a:t>
            </a:r>
            <a:r>
              <a:rPr lang="el-GR" dirty="0">
                <a:solidFill>
                  <a:schemeClr val="tx1"/>
                </a:solidFill>
                <a:cs typeface="Times New Roman" pitchFamily="18" charset="0"/>
              </a:rPr>
              <a:t> και την προσέγγιση όρων μέχρι r</a:t>
            </a:r>
            <a:r>
              <a:rPr lang="el-GR" baseline="30000" dirty="0">
                <a:solidFill>
                  <a:schemeClr val="tx1"/>
                </a:solidFill>
                <a:cs typeface="Times New Roman" pitchFamily="18" charset="0"/>
              </a:rPr>
              <a:t>–3</a:t>
            </a:r>
            <a:r>
              <a:rPr lang="el-GR" dirty="0">
                <a:solidFill>
                  <a:schemeClr val="tx1"/>
                </a:solidFill>
                <a:cs typeface="Times New Roman" pitchFamily="18" charset="0"/>
              </a:rPr>
              <a:t>. </a:t>
            </a:r>
            <a:endParaRPr lang="en-US" dirty="0">
              <a:solidFill>
                <a:schemeClr val="tx1"/>
              </a:solidFill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el-GR" dirty="0">
                <a:solidFill>
                  <a:schemeClr val="tx1"/>
                </a:solidFill>
                <a:cs typeface="Times New Roman" pitchFamily="18" charset="0"/>
              </a:rPr>
              <a:t>Ποία η διαφορά πολικής και ισημερινής ακτίνας;</a:t>
            </a:r>
          </a:p>
        </p:txBody>
      </p:sp>
      <p:sp>
        <p:nvSpPr>
          <p:cNvPr id="5" name="4 - Ορθογώνιο"/>
          <p:cNvSpPr/>
          <p:nvPr/>
        </p:nvSpPr>
        <p:spPr>
          <a:xfrm>
            <a:off x="1738313" y="4357689"/>
            <a:ext cx="8786812" cy="17541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eaLnBrk="0" hangingPunct="0">
              <a:defRPr/>
            </a:pPr>
            <a:r>
              <a:rPr lang="el-GR" b="1" dirty="0">
                <a:solidFill>
                  <a:schemeClr val="tx1"/>
                </a:solidFill>
                <a:cs typeface="Times New Roman" pitchFamily="18" charset="0"/>
              </a:rPr>
              <a:t>6.3.</a:t>
            </a:r>
            <a:r>
              <a:rPr lang="en-US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l-GR" dirty="0">
                <a:solidFill>
                  <a:schemeClr val="tx1"/>
                </a:solidFill>
                <a:cs typeface="Times New Roman" pitchFamily="18" charset="0"/>
              </a:rPr>
              <a:t>Από μετρήσεις που έγιναν σε </a:t>
            </a:r>
            <a:r>
              <a:rPr lang="el-GR" dirty="0" err="1">
                <a:solidFill>
                  <a:schemeClr val="tx1"/>
                </a:solidFill>
                <a:cs typeface="Times New Roman" pitchFamily="18" charset="0"/>
              </a:rPr>
              <a:t>βαρυτομετρικό</a:t>
            </a:r>
            <a:r>
              <a:rPr lang="el-GR" dirty="0">
                <a:solidFill>
                  <a:schemeClr val="tx1"/>
                </a:solidFill>
                <a:cs typeface="Times New Roman" pitchFamily="18" charset="0"/>
              </a:rPr>
              <a:t> σταθμό που βρίσκεται σε υψόμετρο  </a:t>
            </a:r>
            <a:r>
              <a:rPr lang="el-GR" b="1" dirty="0">
                <a:solidFill>
                  <a:schemeClr val="tx1"/>
                </a:solidFill>
                <a:cs typeface="Times New Roman" pitchFamily="18" charset="0"/>
              </a:rPr>
              <a:t>h = 2 </a:t>
            </a:r>
            <a:r>
              <a:rPr lang="el-GR" b="1" dirty="0" err="1">
                <a:solidFill>
                  <a:schemeClr val="tx1"/>
                </a:solidFill>
                <a:cs typeface="Times New Roman" pitchFamily="18" charset="0"/>
              </a:rPr>
              <a:t>km</a:t>
            </a:r>
            <a:r>
              <a:rPr lang="el-GR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l-GR" dirty="0">
                <a:solidFill>
                  <a:schemeClr val="tx1"/>
                </a:solidFill>
                <a:cs typeface="Times New Roman" pitchFamily="18" charset="0"/>
              </a:rPr>
              <a:t>από το ελλειψοειδές και σε γεωγραφικό πλάτος  </a:t>
            </a:r>
            <a:r>
              <a:rPr lang="el-GR" b="1" dirty="0">
                <a:solidFill>
                  <a:schemeClr val="tx1"/>
                </a:solidFill>
                <a:cs typeface="Times New Roman" pitchFamily="18" charset="0"/>
              </a:rPr>
              <a:t>ξ = 60</a:t>
            </a:r>
            <a:r>
              <a:rPr lang="el-GR" b="1" baseline="30000" dirty="0">
                <a:solidFill>
                  <a:schemeClr val="tx1"/>
                </a:solidFill>
                <a:cs typeface="Times New Roman" pitchFamily="18" charset="0"/>
              </a:rPr>
              <a:t>ο</a:t>
            </a:r>
            <a:r>
              <a:rPr lang="el-GR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l-GR" dirty="0">
                <a:solidFill>
                  <a:schemeClr val="tx1"/>
                </a:solidFill>
                <a:cs typeface="Times New Roman" pitchFamily="18" charset="0"/>
              </a:rPr>
              <a:t>βρέθηκε τιμή της έντασης της βαρύτητας ίση με  </a:t>
            </a:r>
            <a:r>
              <a:rPr lang="el-GR" b="1" dirty="0" err="1">
                <a:solidFill>
                  <a:schemeClr val="tx1"/>
                </a:solidFill>
                <a:cs typeface="Times New Roman" pitchFamily="18" charset="0"/>
              </a:rPr>
              <a:t>g</a:t>
            </a:r>
            <a:r>
              <a:rPr lang="el-GR" b="1" baseline="-25000" dirty="0" err="1">
                <a:solidFill>
                  <a:schemeClr val="tx1"/>
                </a:solidFill>
                <a:cs typeface="Times New Roman" pitchFamily="18" charset="0"/>
              </a:rPr>
              <a:t>h</a:t>
            </a:r>
            <a:r>
              <a:rPr lang="el-GR" b="1" dirty="0">
                <a:solidFill>
                  <a:schemeClr val="tx1"/>
                </a:solidFill>
                <a:cs typeface="Times New Roman" pitchFamily="18" charset="0"/>
              </a:rPr>
              <a:t> = 978.837 </a:t>
            </a:r>
            <a:r>
              <a:rPr lang="el-GR" b="1" dirty="0" err="1">
                <a:solidFill>
                  <a:schemeClr val="tx1"/>
                </a:solidFill>
                <a:cs typeface="Times New Roman" pitchFamily="18" charset="0"/>
              </a:rPr>
              <a:t>Gal</a:t>
            </a:r>
            <a:r>
              <a:rPr lang="el-GR" dirty="0">
                <a:solidFill>
                  <a:schemeClr val="tx1"/>
                </a:solidFill>
                <a:cs typeface="Times New Roman" pitchFamily="18" charset="0"/>
              </a:rPr>
              <a:t>. </a:t>
            </a:r>
            <a:r>
              <a:rPr lang="el-GR" dirty="0" err="1">
                <a:solidFill>
                  <a:schemeClr val="tx1"/>
                </a:solidFill>
                <a:cs typeface="Times New Roman" pitchFamily="18" charset="0"/>
              </a:rPr>
              <a:t>Nα</a:t>
            </a:r>
            <a:r>
              <a:rPr lang="el-GR" dirty="0">
                <a:solidFill>
                  <a:schemeClr val="tx1"/>
                </a:solidFill>
                <a:cs typeface="Times New Roman" pitchFamily="18" charset="0"/>
              </a:rPr>
              <a:t> βρεθεί: </a:t>
            </a:r>
          </a:p>
          <a:p>
            <a:pPr algn="just" eaLnBrk="0" hangingPunct="0">
              <a:defRPr/>
            </a:pPr>
            <a:r>
              <a:rPr lang="el-GR" dirty="0">
                <a:solidFill>
                  <a:schemeClr val="tx1"/>
                </a:solidFill>
                <a:cs typeface="Times New Roman" pitchFamily="18" charset="0"/>
              </a:rPr>
              <a:t>α)το αποτέλεσμα ελεύθερου αέρα και η ανωμαλία ελεύθερου αέρα και, </a:t>
            </a:r>
          </a:p>
          <a:p>
            <a:pPr algn="just" eaLnBrk="0" hangingPunct="0">
              <a:defRPr/>
            </a:pPr>
            <a:r>
              <a:rPr lang="el-GR" dirty="0">
                <a:solidFill>
                  <a:schemeClr val="tx1"/>
                </a:solidFill>
                <a:cs typeface="Times New Roman" pitchFamily="18" charset="0"/>
              </a:rPr>
              <a:t>β)το αποτέλεσμα </a:t>
            </a:r>
            <a:r>
              <a:rPr lang="el-GR" dirty="0" err="1">
                <a:solidFill>
                  <a:schemeClr val="tx1"/>
                </a:solidFill>
                <a:cs typeface="Times New Roman" pitchFamily="18" charset="0"/>
              </a:rPr>
              <a:t>Bouguer</a:t>
            </a:r>
            <a:r>
              <a:rPr lang="el-GR" dirty="0">
                <a:solidFill>
                  <a:schemeClr val="tx1"/>
                </a:solidFill>
                <a:cs typeface="Times New Roman" pitchFamily="18" charset="0"/>
              </a:rPr>
              <a:t> και η ανωμαλία </a:t>
            </a:r>
            <a:r>
              <a:rPr lang="el-GR" dirty="0" err="1">
                <a:solidFill>
                  <a:schemeClr val="tx1"/>
                </a:solidFill>
                <a:cs typeface="Times New Roman" pitchFamily="18" charset="0"/>
              </a:rPr>
              <a:t>Bouguer</a:t>
            </a:r>
            <a:r>
              <a:rPr lang="el-GR" dirty="0">
                <a:solidFill>
                  <a:schemeClr val="tx1"/>
                </a:solidFill>
                <a:cs typeface="Times New Roman" pitchFamily="18" charset="0"/>
              </a:rPr>
              <a:t>, αν η πυκνότητα του στρώματος είναι 2500 Kg/m</a:t>
            </a:r>
            <a:r>
              <a:rPr lang="el-GR" baseline="30000" dirty="0">
                <a:solidFill>
                  <a:schemeClr val="tx1"/>
                </a:solidFill>
                <a:cs typeface="Times New Roman" pitchFamily="18" charset="0"/>
              </a:rPr>
              <a:t>3</a:t>
            </a:r>
            <a:r>
              <a:rPr lang="el-GR" dirty="0">
                <a:solidFill>
                  <a:schemeClr val="tx1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Ασκήσεις Αʹ </a:t>
            </a:r>
            <a:r>
              <a:rPr lang="el-GR" dirty="0" smtClean="0"/>
              <a:t>κατηγορίας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61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err="1"/>
              <a:t>Copyright</a:t>
            </a:r>
            <a:r>
              <a:rPr lang="el-GR" sz="2000" dirty="0"/>
              <a:t> Αριστοτέλειο Πανεπιστήμιο </a:t>
            </a:r>
            <a:r>
              <a:rPr lang="el-GR" sz="2000" dirty="0" err="1"/>
              <a:t>Θεσσαλονικης</a:t>
            </a:r>
            <a:r>
              <a:rPr lang="en-US" sz="2000" dirty="0"/>
              <a:t>, </a:t>
            </a:r>
            <a:r>
              <a:rPr lang="el-GR" sz="2000" dirty="0"/>
              <a:t>Παπαζάχος Κωνσταντίνος. </a:t>
            </a:r>
            <a:r>
              <a:rPr lang="el-GR" sz="2000" dirty="0" smtClean="0"/>
              <a:t>Κοντοπούλου Δέσποινα. «Εισαγωγή στη Γεωφυσική</a:t>
            </a:r>
            <a:r>
              <a:rPr lang="el-GR" sz="2000" dirty="0"/>
              <a:t>. Πεδίο βαρύτητας της Γης: Σχέση γεωειδούς-ελλειψοειδούς, </a:t>
            </a:r>
            <a:r>
              <a:rPr lang="el-GR" sz="2000" dirty="0" err="1"/>
              <a:t>Αλτιμετρία</a:t>
            </a:r>
            <a:r>
              <a:rPr lang="el-GR" sz="2000" dirty="0"/>
              <a:t>, Μέτρηση του πεδίου βαρύτητας, Διορθώσεις του πεδίου βαρύτητας, Χρήση ανωμαλιών </a:t>
            </a:r>
            <a:r>
              <a:rPr lang="el-GR" sz="2000" dirty="0" err="1"/>
              <a:t>Bouguer</a:t>
            </a:r>
            <a:r>
              <a:rPr lang="el-GR" sz="2000" dirty="0"/>
              <a:t> στην εφαρμοσμένη και θεωρητική έρευνα και εφαρμογή». Έκδοση: 1.0. Θεσσαλονίκη 2014. Διαθέσιμο από τη δικτυακή διεύθυνση: </a:t>
            </a:r>
            <a:r>
              <a:rPr lang="en-US" sz="2000" dirty="0">
                <a:hlinkClick r:id="rId4"/>
              </a:rPr>
              <a:t>http://</a:t>
            </a:r>
            <a:r>
              <a:rPr lang="en-US" sz="2000" dirty="0" smtClean="0">
                <a:hlinkClick r:id="rId4"/>
              </a:rPr>
              <a:t>eclass.auth.gr/courses/OCRS</a:t>
            </a:r>
            <a:r>
              <a:rPr lang="en-US" sz="2000" dirty="0">
                <a:hlinkClick r:id="rId5"/>
              </a:rPr>
              <a:t>http://eclass.auth.gr/courses/OCRS</a:t>
            </a:r>
            <a:r>
              <a:rPr lang="el-GR" sz="2000" smtClean="0">
                <a:hlinkClick r:id="rId6"/>
              </a:rPr>
              <a:t>519</a:t>
            </a:r>
            <a:r>
              <a:rPr lang="en-US" sz="2000" smtClean="0">
                <a:hlinkClick r:id="rId4"/>
              </a:rPr>
              <a:t>/</a:t>
            </a:r>
            <a:r>
              <a:rPr lang="el-GR" sz="2000" dirty="0" smtClean="0"/>
              <a:t>.</a:t>
            </a:r>
            <a:endParaRPr lang="el-GR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53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4 - Ορθογώνιο"/>
          <p:cNvSpPr>
            <a:spLocks noChangeArrowheads="1"/>
          </p:cNvSpPr>
          <p:nvPr/>
        </p:nvSpPr>
        <p:spPr bwMode="auto">
          <a:xfrm>
            <a:off x="428368" y="1357313"/>
            <a:ext cx="115741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l-GR" altLang="en-US" sz="1600" dirty="0">
                <a:latin typeface="+mn-lt"/>
              </a:rPr>
              <a:t>Κάθε τοπική μεταβολή της πυκνότητας σε κάποιο βάθος μέσα στη Γη ή λόγω μορφολογίας έχει ως συνέπεια τη διακύμανση του γεωειδούς από το θεωρητικό ελλειψοειδές. Η απόκλιση αυτή γίνεται με τη δημιουργία </a:t>
            </a:r>
            <a:r>
              <a:rPr lang="el-GR" altLang="en-US" sz="1600" b="1" dirty="0">
                <a:latin typeface="+mn-lt"/>
              </a:rPr>
              <a:t>πρόσθετου </a:t>
            </a:r>
            <a:r>
              <a:rPr lang="el-GR" altLang="en-US" sz="1600" b="1" dirty="0" err="1">
                <a:latin typeface="+mn-lt"/>
              </a:rPr>
              <a:t>βαρυτικού</a:t>
            </a:r>
            <a:r>
              <a:rPr lang="el-GR" altLang="en-US" sz="1600" b="1" dirty="0">
                <a:latin typeface="+mn-lt"/>
              </a:rPr>
              <a:t> δυναμικού </a:t>
            </a:r>
            <a:r>
              <a:rPr lang="el-GR" altLang="en-US" sz="1600" b="1" i="1" dirty="0">
                <a:latin typeface="+mn-lt"/>
              </a:rPr>
              <a:t>V </a:t>
            </a:r>
            <a:r>
              <a:rPr lang="el-GR" altLang="en-US" sz="1600" i="1" dirty="0">
                <a:latin typeface="+mn-lt"/>
              </a:rPr>
              <a:t>και τη μετατόπιση του γεωειδούς σε </a:t>
            </a:r>
            <a:r>
              <a:rPr lang="el-GR" altLang="en-US" sz="1600" dirty="0">
                <a:latin typeface="+mn-lt"/>
              </a:rPr>
              <a:t>σχέση με το ελλειψοειδές κατά ορισμένο </a:t>
            </a:r>
            <a:r>
              <a:rPr lang="el-GR" altLang="en-US" sz="1600" b="1" dirty="0">
                <a:latin typeface="+mn-lt"/>
              </a:rPr>
              <a:t>μήκος</a:t>
            </a:r>
            <a:r>
              <a:rPr lang="el-GR" altLang="en-US" sz="1600" dirty="0">
                <a:latin typeface="+mn-lt"/>
              </a:rPr>
              <a:t> </a:t>
            </a:r>
            <a:r>
              <a:rPr lang="el-GR" altLang="en-US" sz="1600" b="1" i="1" dirty="0">
                <a:latin typeface="+mn-lt"/>
              </a:rPr>
              <a:t>Ν</a:t>
            </a:r>
            <a:r>
              <a:rPr lang="el-GR" altLang="en-US" sz="1600" i="1" dirty="0">
                <a:latin typeface="+mn-lt"/>
              </a:rPr>
              <a:t> (θετικό ή αρνητικό).</a:t>
            </a:r>
            <a:endParaRPr lang="el-GR" altLang="en-US" sz="1600" dirty="0">
              <a:latin typeface="+mn-lt"/>
            </a:endParaRPr>
          </a:p>
        </p:txBody>
      </p:sp>
      <p:pic>
        <p:nvPicPr>
          <p:cNvPr id="18436" name="Picture 10" descr="Sx6.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2708276"/>
            <a:ext cx="7561263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Το Γεωειδές και η Σχέση του με το Ελλειψοειδές της </a:t>
            </a:r>
            <a:r>
              <a:rPr lang="el-GR" dirty="0" smtClean="0"/>
              <a:t>Γης</a:t>
            </a:r>
            <a:endParaRPr lang="en-US" dirty="0"/>
          </a:p>
        </p:txBody>
      </p:sp>
      <p:sp>
        <p:nvSpPr>
          <p:cNvPr id="7" name="5 - Ορθογώνιο"/>
          <p:cNvSpPr>
            <a:spLocks noChangeArrowheads="1"/>
          </p:cNvSpPr>
          <p:nvPr/>
        </p:nvSpPr>
        <p:spPr bwMode="auto">
          <a:xfrm>
            <a:off x="9436316" y="5859722"/>
            <a:ext cx="19495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 b="1" dirty="0">
                <a:latin typeface="+mn-lt"/>
              </a:rPr>
              <a:t>(</a:t>
            </a:r>
            <a:r>
              <a:rPr lang="el-GR" altLang="en-US" sz="1000" b="1" dirty="0" err="1">
                <a:latin typeface="+mn-lt"/>
              </a:rPr>
              <a:t>Παπαζάχος</a:t>
            </a:r>
            <a:r>
              <a:rPr lang="en-US" altLang="en-US" sz="1000" b="1" dirty="0">
                <a:latin typeface="+mn-lt"/>
              </a:rPr>
              <a:t> &amp; </a:t>
            </a:r>
            <a:r>
              <a:rPr lang="el-GR" altLang="en-US" sz="1000" b="1" dirty="0" err="1">
                <a:latin typeface="+mn-lt"/>
              </a:rPr>
              <a:t>Παπαζάχος</a:t>
            </a:r>
            <a:r>
              <a:rPr lang="el-GR" altLang="en-US" sz="1000" b="1" dirty="0">
                <a:latin typeface="+mn-lt"/>
              </a:rPr>
              <a:t>, 2008</a:t>
            </a:r>
            <a:r>
              <a:rPr lang="en-US" altLang="en-US" sz="1000" b="1" dirty="0">
                <a:latin typeface="+mn-lt"/>
              </a:rPr>
              <a:t>)</a:t>
            </a:r>
            <a:endParaRPr lang="el-GR" altLang="en-US" sz="1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422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mirrors.creativecommons.org/presskit/buttons/88x31/png/by-s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672" y="3284985"/>
            <a:ext cx="1689703" cy="59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/>
              <a:t>Το παρόν υλικό διατίθεται με τους όρους της άδειας χρήσης Creative </a:t>
            </a:r>
            <a:r>
              <a:rPr lang="el-GR" sz="2000" dirty="0" err="1"/>
              <a:t>Commons</a:t>
            </a:r>
            <a:r>
              <a:rPr lang="el-GR" sz="2000" dirty="0"/>
              <a:t> Αναφορά - Παρόμοια Διανομή [1] ή μεταγενέστερη, Διεθνής Έκδοση. Εξαιρούνται τα αυτοτελή έργα τρίτων π.χ. φωτογραφίες, διαγράμματα </a:t>
            </a:r>
            <a:r>
              <a:rPr lang="el-GR" sz="2000" dirty="0" err="1"/>
              <a:t>κ.λ.π</a:t>
            </a:r>
            <a:r>
              <a:rPr lang="el-GR" sz="2000" dirty="0"/>
              <a:t>., τα οποία εμπεριέχονται σε αυτό και τα οποία αναφέρονται μαζί με τους όρους χρήσης τους στο «Σημείωμα Χρήσης Έργων Τρίτων».  </a:t>
            </a:r>
          </a:p>
          <a:p>
            <a:pPr marL="0" indent="0">
              <a:buNone/>
            </a:pPr>
            <a:endParaRPr lang="el-GR" sz="2000" dirty="0"/>
          </a:p>
          <a:p>
            <a:pPr marL="0" indent="0">
              <a:spcBef>
                <a:spcPts val="1800"/>
              </a:spcBef>
              <a:buNone/>
            </a:pPr>
            <a:endParaRPr lang="el-GR" sz="1700" dirty="0">
              <a:latin typeface="Calibri" panose="020F0502020204030204" pitchFamily="34" charset="0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el-GR" sz="2000" dirty="0">
                <a:latin typeface="Calibri" panose="020F0502020204030204" pitchFamily="34" charset="0"/>
              </a:rPr>
              <a:t>Ο δικαιούχος μπορεί να παρέχει στον </a:t>
            </a:r>
            <a:r>
              <a:rPr lang="el-GR" sz="2000" dirty="0" err="1">
                <a:latin typeface="Calibri" panose="020F0502020204030204" pitchFamily="34" charset="0"/>
              </a:rPr>
              <a:t>αδειοδόχο</a:t>
            </a:r>
            <a:r>
              <a:rPr lang="el-GR" sz="2000" dirty="0">
                <a:latin typeface="Calibri" panose="020F0502020204030204" pitchFamily="34" charset="0"/>
              </a:rPr>
              <a:t> ξεχωριστή άδεια να χρησιμοποιεί το έργο για εμπορική χρήση, εφόσον αυτό του ζητηθεί.</a:t>
            </a:r>
            <a:r>
              <a:rPr lang="el-GR" sz="2000" dirty="0"/>
              <a:t>     </a:t>
            </a:r>
            <a:r>
              <a:rPr lang="el-GR" sz="2800" dirty="0"/>
              <a:t>          </a:t>
            </a:r>
          </a:p>
          <a:p>
            <a:pPr marL="0" indent="0">
              <a:buNone/>
            </a:pPr>
            <a:endParaRPr lang="el-GR" sz="14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l-GR" sz="14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l-GR" sz="1400" dirty="0">
                <a:latin typeface="Calibri" panose="020F0502020204030204" pitchFamily="34" charset="0"/>
              </a:rPr>
              <a:t>[1] </a:t>
            </a:r>
            <a:r>
              <a:rPr lang="el-GR" sz="1400" dirty="0">
                <a:latin typeface="Calibri" panose="020F0502020204030204" pitchFamily="34" charset="0"/>
                <a:hlinkClick r:id="rId5"/>
              </a:rPr>
              <a:t>http://creativecommons.org/licenses/by-</a:t>
            </a:r>
            <a:r>
              <a:rPr lang="en-US" sz="1400" dirty="0" err="1">
                <a:latin typeface="Calibri" panose="020F0502020204030204" pitchFamily="34" charset="0"/>
                <a:hlinkClick r:id="rId5"/>
              </a:rPr>
              <a:t>sa</a:t>
            </a:r>
            <a:r>
              <a:rPr lang="el-GR" sz="1400" dirty="0">
                <a:latin typeface="Calibri" panose="020F0502020204030204" pitchFamily="34" charset="0"/>
                <a:hlinkClick r:id="rId5"/>
              </a:rPr>
              <a:t>/4.0/</a:t>
            </a:r>
            <a:r>
              <a:rPr lang="el-GR" sz="1400" dirty="0">
                <a:latin typeface="Calibri" panose="020F0502020204030204" pitchFamily="34" charset="0"/>
                <a:hlinkClick r:id="rId6"/>
              </a:rPr>
              <a:t> </a:t>
            </a:r>
            <a:endParaRPr lang="el-GR" sz="1400" dirty="0"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184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Τίτλος 6"/>
          <p:cNvSpPr>
            <a:spLocks noGrp="1"/>
          </p:cNvSpPr>
          <p:nvPr>
            <p:ph type="ctr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l-GR" dirty="0" smtClean="0"/>
              <a:t>Τέλος Ενότητας</a:t>
            </a:r>
          </a:p>
        </p:txBody>
      </p:sp>
      <p:sp>
        <p:nvSpPr>
          <p:cNvPr id="44035" name="Subtitle 2"/>
          <p:cNvSpPr>
            <a:spLocks noGrp="1"/>
          </p:cNvSpPr>
          <p:nvPr>
            <p:ph type="subTitle" idx="1"/>
          </p:nvPr>
        </p:nvSpPr>
        <p:spPr/>
        <p:txBody>
          <a:bodyPr anchor="b" anchorCtr="0"/>
          <a:lstStyle/>
          <a:p>
            <a:pPr algn="r"/>
            <a:r>
              <a:rPr lang="el-GR" dirty="0" smtClean="0"/>
              <a:t>Επεξεργασία: </a:t>
            </a:r>
            <a:r>
              <a:rPr lang="el-GR" dirty="0" err="1" smtClean="0"/>
              <a:t>Βεντούζη</a:t>
            </a:r>
            <a:r>
              <a:rPr lang="el-GR" dirty="0" smtClean="0"/>
              <a:t> Χρυσάνθη</a:t>
            </a:r>
          </a:p>
          <a:p>
            <a:pPr algn="r"/>
            <a:r>
              <a:rPr lang="el-GR" sz="2400" dirty="0"/>
              <a:t>Θεσσαλονίκη, </a:t>
            </a:r>
            <a:r>
              <a:rPr lang="el-GR" sz="2400" dirty="0" smtClean="0"/>
              <a:t>Δεκέμβριος 2015</a:t>
            </a:r>
            <a:endParaRPr lang="el-GR" sz="2400" dirty="0"/>
          </a:p>
        </p:txBody>
      </p:sp>
      <p:pic>
        <p:nvPicPr>
          <p:cNvPr id="11" name="Picture 17" descr="http://www.lib.umich.edu/files/services/copyright/cc-by-s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32304" y="5922963"/>
            <a:ext cx="1584176" cy="554266"/>
          </a:xfrm>
          <a:prstGeom prst="rect">
            <a:avLst/>
          </a:prstGeom>
          <a:noFill/>
        </p:spPr>
      </p:pic>
      <p:pic>
        <p:nvPicPr>
          <p:cNvPr id="12" name="Picture 2" descr="Λογότυπο επιχειρησιακού προγράμματος εκπαίδευσης και δια βίου μάθησης&#10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8550" y="5624513"/>
            <a:ext cx="49149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986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/>
              <a:t>Οποιαδήποτε 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/>
              <a:t>ια</a:t>
            </a:r>
            <a:r>
              <a:rPr lang="en-US" sz="2000" dirty="0" err="1"/>
              <a:t>τήρησης</a:t>
            </a:r>
            <a:r>
              <a:rPr lang="en-US" sz="2000" dirty="0"/>
              <a:t> 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το Σημείωμα Χρήσης Έργων Τρίτων 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205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6 - Ορθογώνιο"/>
          <p:cNvSpPr>
            <a:spLocks noChangeArrowheads="1"/>
          </p:cNvSpPr>
          <p:nvPr/>
        </p:nvSpPr>
        <p:spPr bwMode="auto">
          <a:xfrm>
            <a:off x="970220" y="5084033"/>
            <a:ext cx="42862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l-GR" altLang="en-US" sz="1200" dirty="0">
                <a:latin typeface="+mn-lt"/>
              </a:rPr>
              <a:t>Σχηματική αναπαράσταση του Γεωειδούς και </a:t>
            </a:r>
          </a:p>
          <a:p>
            <a:pPr algn="just" eaLnBrk="1" hangingPunct="1"/>
            <a:r>
              <a:rPr lang="el-GR" altLang="en-US" sz="1200" dirty="0">
                <a:latin typeface="+mn-lt"/>
              </a:rPr>
              <a:t>Ελλειψοειδούς της Γης</a:t>
            </a:r>
            <a:r>
              <a:rPr lang="en-US" altLang="en-US" sz="1200" dirty="0">
                <a:latin typeface="+mn-lt"/>
              </a:rPr>
              <a:t> </a:t>
            </a:r>
            <a:r>
              <a:rPr lang="en-US" altLang="en-US" sz="1000" b="1" dirty="0">
                <a:latin typeface="+mn-lt"/>
              </a:rPr>
              <a:t>(</a:t>
            </a:r>
            <a:r>
              <a:rPr lang="el-GR" altLang="en-US" sz="1000" b="1" dirty="0">
                <a:latin typeface="+mn-lt"/>
              </a:rPr>
              <a:t>Παπαζάχος</a:t>
            </a:r>
            <a:r>
              <a:rPr lang="en-US" altLang="en-US" sz="1000" b="1" dirty="0">
                <a:latin typeface="+mn-lt"/>
              </a:rPr>
              <a:t> &amp; </a:t>
            </a:r>
            <a:r>
              <a:rPr lang="el-GR" altLang="en-US" sz="1000" b="1" dirty="0">
                <a:latin typeface="+mn-lt"/>
              </a:rPr>
              <a:t>Παπαζάχος, 2008</a:t>
            </a:r>
            <a:r>
              <a:rPr lang="en-US" altLang="en-US" sz="1000" b="1" dirty="0" smtClean="0">
                <a:latin typeface="+mn-lt"/>
              </a:rPr>
              <a:t>)</a:t>
            </a:r>
            <a:endParaRPr lang="el-GR" altLang="en-US" sz="1000" b="1" dirty="0">
              <a:latin typeface="+mn-lt"/>
            </a:endParaRPr>
          </a:p>
        </p:txBody>
      </p:sp>
      <p:sp>
        <p:nvSpPr>
          <p:cNvPr id="19460" name="7 - Ορθογώνιο"/>
          <p:cNvSpPr>
            <a:spLocks noChangeArrowheads="1"/>
          </p:cNvSpPr>
          <p:nvPr/>
        </p:nvSpPr>
        <p:spPr bwMode="auto">
          <a:xfrm>
            <a:off x="5731819" y="1907145"/>
            <a:ext cx="4572000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l-GR" altLang="en-US" sz="1600" dirty="0" smtClean="0">
                <a:latin typeface="+mn-lt"/>
              </a:rPr>
              <a:t>Σε </a:t>
            </a:r>
            <a:r>
              <a:rPr lang="el-GR" altLang="en-US" sz="1600" dirty="0">
                <a:latin typeface="+mn-lt"/>
              </a:rPr>
              <a:t>κάθε σημείο, </a:t>
            </a:r>
            <a:r>
              <a:rPr lang="el-GR" altLang="en-US" sz="1600" b="1" dirty="0">
                <a:latin typeface="+mn-lt"/>
              </a:rPr>
              <a:t>P,</a:t>
            </a:r>
            <a:r>
              <a:rPr lang="el-GR" altLang="en-US" sz="1600" dirty="0">
                <a:latin typeface="+mn-lt"/>
              </a:rPr>
              <a:t> της επιφάνειας της Γης, η πραγματική επιτάχυνση της βαρύτητας, </a:t>
            </a:r>
            <a:r>
              <a:rPr lang="el-GR" altLang="en-US" sz="1600" b="1" i="1" dirty="0">
                <a:latin typeface="+mn-lt"/>
              </a:rPr>
              <a:t>g</a:t>
            </a:r>
            <a:r>
              <a:rPr lang="el-GR" altLang="en-US" sz="1600" i="1" dirty="0">
                <a:latin typeface="+mn-lt"/>
              </a:rPr>
              <a:t>, είναι κάθετη στο γεωειδές (μαύρα βέλη) ενώ η </a:t>
            </a:r>
            <a:r>
              <a:rPr lang="el-GR" altLang="en-US" sz="1600" dirty="0">
                <a:latin typeface="+mn-lt"/>
              </a:rPr>
              <a:t>επιτάχυνση της βαρύτητας όπως αυτή υπολογίζεται από τον τύπο του ελλειψοειδούς, </a:t>
            </a:r>
            <a:r>
              <a:rPr lang="el-GR" altLang="en-US" sz="1600" b="1" i="1" dirty="0">
                <a:latin typeface="+mn-lt"/>
              </a:rPr>
              <a:t>γ</a:t>
            </a:r>
            <a:r>
              <a:rPr lang="el-GR" altLang="en-US" sz="1600" i="1" dirty="0">
                <a:latin typeface="+mn-lt"/>
              </a:rPr>
              <a:t>, είναι κάθετη στο ελλειψοειδές (γκρι βέλη). </a:t>
            </a:r>
            <a:endParaRPr lang="en-US" altLang="en-US" sz="1600" i="1" dirty="0">
              <a:latin typeface="+mn-lt"/>
            </a:endParaRPr>
          </a:p>
          <a:p>
            <a:pPr algn="just" eaLnBrk="1" hangingPunct="1"/>
            <a:endParaRPr lang="el-GR" altLang="en-US" sz="1600" i="1" dirty="0">
              <a:latin typeface="+mn-lt"/>
            </a:endParaRPr>
          </a:p>
          <a:p>
            <a:pPr algn="just" eaLnBrk="1" hangingPunct="1"/>
            <a:r>
              <a:rPr lang="el-GR" altLang="en-US" sz="1600" i="1" dirty="0">
                <a:latin typeface="+mn-lt"/>
              </a:rPr>
              <a:t>   Έτσι, ορίζονται δύο </a:t>
            </a:r>
            <a:r>
              <a:rPr lang="el-GR" altLang="en-US" sz="1600" dirty="0">
                <a:latin typeface="+mn-lt"/>
              </a:rPr>
              <a:t>χαρακτηριστικές ευθείες, η </a:t>
            </a:r>
            <a:r>
              <a:rPr lang="el-GR" altLang="en-US" sz="1600" b="1" dirty="0">
                <a:latin typeface="+mn-lt"/>
              </a:rPr>
              <a:t>κάθετος </a:t>
            </a:r>
            <a:r>
              <a:rPr lang="el-GR" altLang="en-US" sz="1600" dirty="0">
                <a:latin typeface="+mn-lt"/>
              </a:rPr>
              <a:t>(κάθετη στο ελλειψοειδές) και η </a:t>
            </a:r>
            <a:r>
              <a:rPr lang="el-GR" altLang="en-US" sz="1600" b="1" dirty="0">
                <a:latin typeface="+mn-lt"/>
              </a:rPr>
              <a:t>κατακόρυφη </a:t>
            </a:r>
            <a:r>
              <a:rPr lang="el-GR" altLang="en-US" sz="1600" dirty="0">
                <a:latin typeface="+mn-lt"/>
              </a:rPr>
              <a:t>(κάθετη στο γεωειδές), οι οποίες γενικά δεν συμπίπτουν. Όμως στην πράξη η γωνία </a:t>
            </a:r>
            <a:r>
              <a:rPr lang="el-GR" altLang="en-US" sz="1600" b="1" i="1" dirty="0">
                <a:latin typeface="+mn-lt"/>
              </a:rPr>
              <a:t>θ</a:t>
            </a:r>
            <a:r>
              <a:rPr lang="el-GR" altLang="en-US" sz="1600" dirty="0">
                <a:latin typeface="+mn-lt"/>
              </a:rPr>
              <a:t> είναι πολύ μικρή και οι δύο ευθείες (</a:t>
            </a:r>
            <a:r>
              <a:rPr lang="el-GR" altLang="en-US" sz="1600" b="1" i="1" dirty="0">
                <a:latin typeface="+mn-lt"/>
              </a:rPr>
              <a:t>κάθετη</a:t>
            </a:r>
            <a:r>
              <a:rPr lang="el-GR" altLang="en-US" sz="1600" i="1" dirty="0">
                <a:latin typeface="+mn-lt"/>
              </a:rPr>
              <a:t> </a:t>
            </a:r>
            <a:r>
              <a:rPr lang="el-GR" altLang="en-US" sz="1600" dirty="0">
                <a:latin typeface="+mn-lt"/>
              </a:rPr>
              <a:t>και </a:t>
            </a:r>
            <a:r>
              <a:rPr lang="el-GR" altLang="en-US" sz="1600" b="1" i="1" dirty="0">
                <a:latin typeface="+mn-lt"/>
              </a:rPr>
              <a:t>κατακόρυφη</a:t>
            </a:r>
            <a:r>
              <a:rPr lang="el-GR" altLang="en-US" sz="1600" dirty="0">
                <a:latin typeface="+mn-lt"/>
              </a:rPr>
              <a:t>) θεωρούνται ταυτόσημες</a:t>
            </a:r>
            <a:endParaRPr lang="en-US" altLang="en-US" sz="1600" i="1" dirty="0">
              <a:latin typeface="+mn-lt"/>
            </a:endParaRPr>
          </a:p>
        </p:txBody>
      </p:sp>
      <p:pic>
        <p:nvPicPr>
          <p:cNvPr id="19461" name="Picture 5" descr="Sx6.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120" y="1770922"/>
            <a:ext cx="3395662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Το Γεωειδές και η Σχέση του με το Ελλειψοειδές της </a:t>
            </a:r>
            <a:r>
              <a:rPr lang="el-GR" dirty="0" smtClean="0"/>
              <a:t>Γης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26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3 - Ορθογώνιο"/>
          <p:cNvSpPr>
            <a:spLocks noChangeArrowheads="1"/>
          </p:cNvSpPr>
          <p:nvPr/>
        </p:nvSpPr>
        <p:spPr bwMode="auto">
          <a:xfrm>
            <a:off x="673058" y="1579478"/>
            <a:ext cx="7643812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l-GR" altLang="en-US" sz="1600" dirty="0">
                <a:latin typeface="+mn-lt"/>
              </a:rPr>
              <a:t>Η απόσταση, </a:t>
            </a:r>
            <a:r>
              <a:rPr lang="el-GR" altLang="en-US" sz="1600" i="1" dirty="0">
                <a:latin typeface="+mn-lt"/>
              </a:rPr>
              <a:t>Ν, μεταξύ γεωειδούς και </a:t>
            </a:r>
            <a:r>
              <a:rPr lang="el-GR" altLang="en-US" sz="1600" dirty="0">
                <a:latin typeface="+mn-lt"/>
              </a:rPr>
              <a:t>ελλειψοειδούς, η οποία καλείται και </a:t>
            </a:r>
            <a:r>
              <a:rPr lang="el-GR" altLang="en-US" sz="1600" b="1" dirty="0">
                <a:latin typeface="+mn-lt"/>
              </a:rPr>
              <a:t>υψόμετρο του γεωειδούς, </a:t>
            </a:r>
            <a:r>
              <a:rPr lang="el-GR" altLang="en-US" sz="1600" dirty="0">
                <a:latin typeface="+mn-lt"/>
              </a:rPr>
              <a:t>δημιουργεί δύο διαφορετικές επιφάνειες αναφοράς των υψομέτρων . </a:t>
            </a:r>
          </a:p>
          <a:p>
            <a:pPr algn="just" eaLnBrk="1" hangingPunct="1"/>
            <a:endParaRPr lang="el-GR" altLang="en-US" sz="1600" dirty="0">
              <a:latin typeface="+mn-lt"/>
            </a:endParaRPr>
          </a:p>
          <a:p>
            <a:pPr algn="just" eaLnBrk="1" hangingPunct="1"/>
            <a:r>
              <a:rPr lang="el-GR" altLang="en-US" sz="1600" dirty="0">
                <a:latin typeface="+mn-lt"/>
              </a:rPr>
              <a:t>Έτσι, το υψόμετρο από το γεωειδές, </a:t>
            </a:r>
            <a:r>
              <a:rPr lang="el-GR" altLang="en-US" sz="1600" b="1" i="1" dirty="0">
                <a:latin typeface="+mn-lt"/>
              </a:rPr>
              <a:t>H</a:t>
            </a:r>
            <a:r>
              <a:rPr lang="el-GR" altLang="en-US" sz="1600" i="1" dirty="0">
                <a:latin typeface="+mn-lt"/>
              </a:rPr>
              <a:t>, το οποίο αναφέρεται ως </a:t>
            </a:r>
            <a:r>
              <a:rPr lang="el-GR" altLang="en-US" sz="1600" b="1" i="1" dirty="0">
                <a:latin typeface="+mn-lt"/>
              </a:rPr>
              <a:t>ορθομετρικό υψόμετρο </a:t>
            </a:r>
            <a:r>
              <a:rPr lang="el-GR" altLang="en-US" sz="1600" i="1" dirty="0">
                <a:latin typeface="+mn-lt"/>
              </a:rPr>
              <a:t>είναι </a:t>
            </a:r>
            <a:r>
              <a:rPr lang="el-GR" altLang="en-US" sz="1600" dirty="0">
                <a:latin typeface="+mn-lt"/>
              </a:rPr>
              <a:t>διαφορετικό από το υψόμετρο από το ελλειψοειδές, </a:t>
            </a:r>
            <a:r>
              <a:rPr lang="el-GR" altLang="en-US" sz="1600" b="1" i="1" dirty="0">
                <a:latin typeface="+mn-lt"/>
              </a:rPr>
              <a:t>h</a:t>
            </a:r>
            <a:r>
              <a:rPr lang="el-GR" altLang="en-US" sz="1600" i="1" dirty="0">
                <a:latin typeface="+mn-lt"/>
              </a:rPr>
              <a:t>, το οποίο αναφέρεται ως </a:t>
            </a:r>
            <a:r>
              <a:rPr lang="el-GR" altLang="en-US" sz="1600" b="1" dirty="0">
                <a:latin typeface="+mn-lt"/>
              </a:rPr>
              <a:t>ελλειψοειδές ύψος.</a:t>
            </a:r>
          </a:p>
          <a:p>
            <a:pPr algn="just" eaLnBrk="1" hangingPunct="1"/>
            <a:r>
              <a:rPr lang="el-GR" altLang="en-US" sz="1600" b="1" dirty="0">
                <a:latin typeface="+mn-lt"/>
              </a:rPr>
              <a:t> </a:t>
            </a:r>
            <a:r>
              <a:rPr lang="el-GR" altLang="en-US" sz="1600" dirty="0">
                <a:latin typeface="+mn-lt"/>
              </a:rPr>
              <a:t>Στην πράξη, αφού θεωρούμε ότι κάθετη και κατακόρυφη συμπίπτουν, θα έχουμε          </a:t>
            </a:r>
            <a:r>
              <a:rPr lang="en-US" altLang="en-US" sz="1600" b="1" i="1" dirty="0">
                <a:latin typeface="+mn-lt"/>
              </a:rPr>
              <a:t>h=H+N.</a:t>
            </a:r>
            <a:endParaRPr lang="el-GR" altLang="en-US" sz="1600" b="1" dirty="0">
              <a:latin typeface="+mn-lt"/>
            </a:endParaRPr>
          </a:p>
        </p:txBody>
      </p:sp>
      <p:pic>
        <p:nvPicPr>
          <p:cNvPr id="20483" name="Picture 3" descr="Sx6.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870" y="3001621"/>
            <a:ext cx="3394075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Το Γεωειδές και η Σχέση του με το Ελλειψοειδές της </a:t>
            </a:r>
            <a:r>
              <a:rPr lang="el-GR" dirty="0" smtClean="0"/>
              <a:t>Γης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890664" y="6025808"/>
            <a:ext cx="194957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1" dirty="0"/>
              <a:t>(</a:t>
            </a:r>
            <a:r>
              <a:rPr lang="el-GR" altLang="en-US" sz="1000" b="1" dirty="0" err="1"/>
              <a:t>Παπαζάχος</a:t>
            </a:r>
            <a:r>
              <a:rPr lang="en-US" altLang="en-US" sz="1000" b="1" dirty="0"/>
              <a:t> &amp; </a:t>
            </a:r>
            <a:r>
              <a:rPr lang="el-GR" altLang="en-US" sz="1000" b="1" dirty="0" err="1"/>
              <a:t>Παπαζάχος</a:t>
            </a:r>
            <a:r>
              <a:rPr lang="el-GR" altLang="en-US" sz="1000" b="1" dirty="0"/>
              <a:t>, 2008</a:t>
            </a:r>
            <a:r>
              <a:rPr lang="en-US" altLang="en-US" sz="1000" b="1" dirty="0"/>
              <a:t>)</a:t>
            </a:r>
            <a:endParaRPr lang="el-GR" alt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72885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3 - Ορθογώνιο"/>
          <p:cNvSpPr>
            <a:spLocks noChangeArrowheads="1"/>
          </p:cNvSpPr>
          <p:nvPr/>
        </p:nvSpPr>
        <p:spPr bwMode="auto">
          <a:xfrm>
            <a:off x="1708732" y="1664216"/>
            <a:ext cx="76438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l-GR" altLang="en-US" sz="1600" dirty="0">
                <a:latin typeface="+mn-lt"/>
              </a:rPr>
              <a:t>Η ένταση του πεδίου βαρύτητας πάνω στο </a:t>
            </a:r>
            <a:r>
              <a:rPr lang="el-GR" altLang="en-US" sz="1600" b="1" dirty="0">
                <a:latin typeface="+mn-lt"/>
              </a:rPr>
              <a:t>γεωειδές</a:t>
            </a:r>
            <a:r>
              <a:rPr lang="el-GR" altLang="en-US" sz="1600" dirty="0">
                <a:latin typeface="+mn-lt"/>
              </a:rPr>
              <a:t>, </a:t>
            </a:r>
            <a:r>
              <a:rPr lang="en-US" altLang="en-US" sz="1600" dirty="0">
                <a:latin typeface="+mn-lt"/>
              </a:rPr>
              <a:t>g</a:t>
            </a:r>
            <a:r>
              <a:rPr lang="en-US" altLang="en-US" sz="1600" i="1" dirty="0">
                <a:latin typeface="+mn-lt"/>
              </a:rPr>
              <a:t>,</a:t>
            </a:r>
            <a:r>
              <a:rPr lang="en-US" altLang="en-US" sz="1600" dirty="0">
                <a:latin typeface="+mn-lt"/>
              </a:rPr>
              <a:t> </a:t>
            </a:r>
            <a:r>
              <a:rPr lang="el-GR" altLang="en-US" sz="1600" dirty="0">
                <a:latin typeface="+mn-lt"/>
              </a:rPr>
              <a:t>δίνεται από τη σχέση:</a:t>
            </a:r>
            <a:endParaRPr lang="el-GR" altLang="en-US" sz="1600" b="1" dirty="0">
              <a:latin typeface="+mn-lt"/>
            </a:endParaRPr>
          </a:p>
        </p:txBody>
      </p:sp>
      <p:sp>
        <p:nvSpPr>
          <p:cNvPr id="1029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026" name="Object 1"/>
          <p:cNvGraphicFramePr>
            <a:graphicFrameLocks noChangeAspect="1"/>
          </p:cNvGraphicFramePr>
          <p:nvPr>
            <p:extLst/>
          </p:nvPr>
        </p:nvGraphicFramePr>
        <p:xfrm>
          <a:off x="3718893" y="2444922"/>
          <a:ext cx="3252788" cy="827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6" name="Equation" r:id="rId3" imgW="1651000" imgH="419100" progId="Equation.DSMT4">
                  <p:embed/>
                </p:oleObj>
              </mc:Choice>
              <mc:Fallback>
                <p:oleObj name="Equation" r:id="rId3" imgW="16510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8893" y="2444922"/>
                        <a:ext cx="3252788" cy="827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Rectangle 5"/>
          <p:cNvSpPr>
            <a:spLocks noChangeArrowheads="1"/>
          </p:cNvSpPr>
          <p:nvPr/>
        </p:nvSpPr>
        <p:spPr bwMode="auto">
          <a:xfrm>
            <a:off x="325557" y="3586635"/>
            <a:ext cx="79200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l-GR" altLang="en-US" sz="1600" dirty="0">
                <a:latin typeface="+mn-lt"/>
              </a:rPr>
              <a:t>όπου </a:t>
            </a:r>
            <a:r>
              <a:rPr lang="el-GR" altLang="en-US" sz="1600" i="1" dirty="0">
                <a:latin typeface="+mn-lt"/>
              </a:rPr>
              <a:t>Δ</a:t>
            </a:r>
            <a:r>
              <a:rPr lang="en-US" altLang="en-US" sz="1600" i="1" dirty="0">
                <a:latin typeface="+mn-lt"/>
              </a:rPr>
              <a:t>U</a:t>
            </a:r>
            <a:r>
              <a:rPr lang="el-GR" altLang="en-US" sz="1600" dirty="0">
                <a:latin typeface="+mn-lt"/>
              </a:rPr>
              <a:t> η </a:t>
            </a:r>
            <a:r>
              <a:rPr lang="el-GR" altLang="en-US" sz="1600" b="1" dirty="0">
                <a:latin typeface="+mn-lt"/>
              </a:rPr>
              <a:t>διαφορά δυναμικού </a:t>
            </a:r>
            <a:r>
              <a:rPr lang="el-GR" altLang="en-US" sz="1600" dirty="0">
                <a:latin typeface="+mn-lt"/>
              </a:rPr>
              <a:t>γεωειδούς-ελλειψοειδούς. Αντίστοιχα, η </a:t>
            </a:r>
            <a:r>
              <a:rPr lang="el-GR" altLang="en-US" sz="1600" b="1" dirty="0">
                <a:latin typeface="+mn-lt"/>
              </a:rPr>
              <a:t>διαφορά έντασης</a:t>
            </a:r>
            <a:r>
              <a:rPr lang="el-GR" altLang="en-US" sz="1600" dirty="0">
                <a:latin typeface="+mn-lt"/>
              </a:rPr>
              <a:t>, </a:t>
            </a:r>
            <a:r>
              <a:rPr lang="el-GR" altLang="en-US" sz="1600" i="1" dirty="0">
                <a:latin typeface="+mn-lt"/>
              </a:rPr>
              <a:t>Δ</a:t>
            </a:r>
            <a:r>
              <a:rPr lang="en-US" altLang="en-US" sz="1600" i="1" dirty="0">
                <a:latin typeface="+mn-lt"/>
              </a:rPr>
              <a:t>g</a:t>
            </a:r>
            <a:r>
              <a:rPr lang="el-GR" altLang="en-US" sz="1600" i="1" dirty="0">
                <a:latin typeface="+mn-lt"/>
              </a:rPr>
              <a:t>=</a:t>
            </a:r>
            <a:r>
              <a:rPr lang="en-US" altLang="en-US" sz="1600" i="1" dirty="0">
                <a:latin typeface="+mn-lt"/>
              </a:rPr>
              <a:t>g-</a:t>
            </a:r>
            <a:r>
              <a:rPr lang="el-GR" altLang="en-US" sz="1600" i="1" dirty="0">
                <a:latin typeface="+mn-lt"/>
              </a:rPr>
              <a:t>γ</a:t>
            </a:r>
            <a:r>
              <a:rPr lang="el-GR" altLang="en-US" sz="1600" i="1" baseline="-25000" dirty="0">
                <a:latin typeface="+mn-lt"/>
              </a:rPr>
              <a:t>0,</a:t>
            </a:r>
            <a:r>
              <a:rPr lang="el-GR" altLang="en-US" sz="1600" dirty="0">
                <a:latin typeface="+mn-lt"/>
              </a:rPr>
              <a:t> μεταξύ γεωειδούς-ελλειψοειδούς δίνεται από τη σχέση:</a:t>
            </a:r>
            <a:endParaRPr lang="el-GR" altLang="en-US" sz="1600" b="1" i="1" dirty="0">
              <a:latin typeface="+mn-lt"/>
            </a:endParaRPr>
          </a:p>
        </p:txBody>
      </p:sp>
      <p:sp>
        <p:nvSpPr>
          <p:cNvPr id="1031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>
            <p:extLst/>
          </p:nvPr>
        </p:nvGraphicFramePr>
        <p:xfrm>
          <a:off x="3449276" y="4620912"/>
          <a:ext cx="2970212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7" name="Equation" r:id="rId5" imgW="1574800" imgH="381000" progId="Equation.DSMT4">
                  <p:embed/>
                </p:oleObj>
              </mc:Choice>
              <mc:Fallback>
                <p:oleObj name="Equation" r:id="rId5" imgW="1574800" imgH="381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9276" y="4620912"/>
                        <a:ext cx="2970212" cy="720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2" name="Picture 8" descr="Sx6.8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236" y="3108818"/>
            <a:ext cx="3395662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Το Γεωειδές και η Σχέση του με το Ελλειψοειδές της Γης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901213" y="6133005"/>
            <a:ext cx="194957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b="1" dirty="0"/>
              <a:t>(</a:t>
            </a:r>
            <a:r>
              <a:rPr lang="el-GR" altLang="en-US" sz="1000" b="1" dirty="0" err="1"/>
              <a:t>Παπαζάχος</a:t>
            </a:r>
            <a:r>
              <a:rPr lang="en-US" altLang="en-US" sz="1000" b="1" dirty="0"/>
              <a:t> &amp; </a:t>
            </a:r>
            <a:r>
              <a:rPr lang="el-GR" altLang="en-US" sz="1000" b="1" dirty="0" err="1"/>
              <a:t>Παπαζάχος</a:t>
            </a:r>
            <a:r>
              <a:rPr lang="el-GR" altLang="en-US" sz="1000" b="1" dirty="0"/>
              <a:t>, 2008</a:t>
            </a:r>
            <a:r>
              <a:rPr lang="en-US" altLang="en-US" sz="1000" b="1" dirty="0"/>
              <a:t>)</a:t>
            </a:r>
            <a:endParaRPr lang="el-GR" alt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407999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2" descr="EGM20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302" y="1361661"/>
            <a:ext cx="7512049" cy="3859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5 - Ορθογώνιο"/>
          <p:cNvSpPr>
            <a:spLocks noChangeArrowheads="1"/>
          </p:cNvSpPr>
          <p:nvPr/>
        </p:nvSpPr>
        <p:spPr bwMode="auto">
          <a:xfrm>
            <a:off x="392843" y="5314344"/>
            <a:ext cx="52149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sz="1100" b="1" dirty="0">
                <a:latin typeface="+mn-lt"/>
              </a:rPr>
              <a:t>Χάρτης υψομέτρων</a:t>
            </a:r>
            <a:r>
              <a:rPr lang="en-US" altLang="en-US" sz="1100" b="1" dirty="0">
                <a:latin typeface="+mn-lt"/>
              </a:rPr>
              <a:t> </a:t>
            </a:r>
            <a:r>
              <a:rPr lang="el-GR" altLang="en-US" sz="1100" b="1" i="1" dirty="0">
                <a:latin typeface="+mn-lt"/>
              </a:rPr>
              <a:t>του γεωειδούς EGM2008 (</a:t>
            </a:r>
            <a:r>
              <a:rPr lang="el-GR" altLang="en-US" sz="1100" b="1" i="1" dirty="0" err="1">
                <a:latin typeface="+mn-lt"/>
              </a:rPr>
              <a:t>Pavlis</a:t>
            </a:r>
            <a:r>
              <a:rPr lang="el-GR" altLang="en-US" sz="1100" b="1" i="1" dirty="0">
                <a:latin typeface="+mn-lt"/>
              </a:rPr>
              <a:t> </a:t>
            </a:r>
            <a:r>
              <a:rPr lang="el-GR" altLang="en-US" sz="1100" b="1" i="1" dirty="0" err="1">
                <a:latin typeface="+mn-lt"/>
              </a:rPr>
              <a:t>et</a:t>
            </a:r>
            <a:r>
              <a:rPr lang="el-GR" altLang="en-US" sz="1100" b="1" i="1" dirty="0">
                <a:latin typeface="+mn-lt"/>
              </a:rPr>
              <a:t> </a:t>
            </a:r>
            <a:r>
              <a:rPr lang="el-GR" altLang="en-US" sz="1100" b="1" i="1" dirty="0" err="1">
                <a:latin typeface="+mn-lt"/>
              </a:rPr>
              <a:t>al</a:t>
            </a:r>
            <a:r>
              <a:rPr lang="el-GR" altLang="en-US" sz="1100" b="1" i="1" dirty="0">
                <a:latin typeface="+mn-lt"/>
              </a:rPr>
              <a:t>., 2008). </a:t>
            </a:r>
            <a:endParaRPr lang="el-GR" altLang="en-US" sz="1100" b="1" dirty="0">
              <a:latin typeface="+mn-lt"/>
            </a:endParaRP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5211153" y="5292427"/>
            <a:ext cx="2712648" cy="923330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dirty="0">
                <a:solidFill>
                  <a:schemeClr val="tx1"/>
                </a:solidFill>
              </a:rPr>
              <a:t> Μεγαλύτερη </a:t>
            </a:r>
            <a:r>
              <a:rPr lang="el-GR" b="1" dirty="0">
                <a:solidFill>
                  <a:schemeClr val="tx1"/>
                </a:solidFill>
              </a:rPr>
              <a:t>αρνητική</a:t>
            </a:r>
            <a:r>
              <a:rPr lang="el-GR" dirty="0">
                <a:solidFill>
                  <a:schemeClr val="tx1"/>
                </a:solidFill>
              </a:rPr>
              <a:t> ανωμαλία (-</a:t>
            </a:r>
            <a:r>
              <a:rPr lang="en-US" dirty="0">
                <a:solidFill>
                  <a:schemeClr val="tx1"/>
                </a:solidFill>
              </a:rPr>
              <a:t> 106.5m)</a:t>
            </a:r>
            <a:r>
              <a:rPr lang="el-GR" dirty="0">
                <a:solidFill>
                  <a:schemeClr val="tx1"/>
                </a:solidFill>
              </a:rPr>
              <a:t> νότια της Ινδίας</a:t>
            </a:r>
          </a:p>
        </p:txBody>
      </p:sp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8261761" y="5314344"/>
            <a:ext cx="2720766" cy="923330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l-GR" dirty="0">
                <a:solidFill>
                  <a:schemeClr val="tx1"/>
                </a:solidFill>
              </a:rPr>
              <a:t>Μεγαλύτερη </a:t>
            </a:r>
            <a:r>
              <a:rPr lang="en-US" b="1" dirty="0" smtClean="0">
                <a:solidFill>
                  <a:schemeClr val="tx1"/>
                </a:solidFill>
              </a:rPr>
              <a:t>	</a:t>
            </a:r>
            <a:r>
              <a:rPr lang="el-GR" dirty="0" smtClean="0">
                <a:solidFill>
                  <a:schemeClr val="tx1"/>
                </a:solidFill>
              </a:rPr>
              <a:t> </a:t>
            </a:r>
            <a:r>
              <a:rPr lang="el-GR" dirty="0">
                <a:solidFill>
                  <a:schemeClr val="tx1"/>
                </a:solidFill>
              </a:rPr>
              <a:t>ανωμαλία(+</a:t>
            </a:r>
            <a:r>
              <a:rPr lang="en-US" dirty="0">
                <a:solidFill>
                  <a:schemeClr val="tx1"/>
                </a:solidFill>
              </a:rPr>
              <a:t> 87</a:t>
            </a:r>
            <a:r>
              <a:rPr lang="el-GR" dirty="0">
                <a:solidFill>
                  <a:schemeClr val="tx1"/>
                </a:solidFill>
              </a:rPr>
              <a:t>.5</a:t>
            </a:r>
            <a:r>
              <a:rPr lang="en-US" dirty="0">
                <a:solidFill>
                  <a:schemeClr val="tx1"/>
                </a:solidFill>
              </a:rPr>
              <a:t>m</a:t>
            </a:r>
            <a:r>
              <a:rPr lang="el-GR" dirty="0">
                <a:solidFill>
                  <a:schemeClr val="tx1"/>
                </a:solidFill>
              </a:rPr>
              <a:t>) βόρεια της Αυστραλίας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2" name="11 - Ευθύγραμμο βέλος σύνδεσης"/>
          <p:cNvCxnSpPr/>
          <p:nvPr/>
        </p:nvCxnSpPr>
        <p:spPr>
          <a:xfrm flipV="1">
            <a:off x="7191306" y="3377156"/>
            <a:ext cx="732495" cy="1937188"/>
          </a:xfrm>
          <a:prstGeom prst="straightConnector1">
            <a:avLst/>
          </a:prstGeom>
          <a:ln w="3175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- Ευθύγραμμο βέλος σύνδεσης"/>
          <p:cNvCxnSpPr/>
          <p:nvPr/>
        </p:nvCxnSpPr>
        <p:spPr>
          <a:xfrm flipV="1">
            <a:off x="8946292" y="3508707"/>
            <a:ext cx="216452" cy="1541088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Χάρτης υψομέτρων του </a:t>
            </a:r>
            <a:r>
              <a:rPr lang="el-GR" dirty="0" smtClean="0"/>
              <a:t>γεωειδούς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65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4.602"/>
  <p:tag name="ISPRING_CUSTOM_TIMING_USED" val="1"/>
  <p:tag name="ISPRING_SLIDE_ID" val="{295B122A-8B08-4289-BC04-C955A53CCAB0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.598"/>
  <p:tag name="ISPRING_CUSTOM_TIMING_USED" val="1"/>
  <p:tag name="ISPRING_SLIDE_ID" val="{48EBD0AD-1436-4484-8D22-16D88AF2370B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.4"/>
  <p:tag name="ISPRING_CUSTOM_TIMING_USED" val="1"/>
  <p:tag name="ISPRING_SLIDE_ID" val="{557B831B-0CCB-4EE3-A482-DE5D7756FE5C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527.613"/>
  <p:tag name="ISPRING_CUSTOM_TIMING_USED" val="1"/>
  <p:tag name="ISPRING_SLIDE_ID" val="{458B06B2-D456-4B40-BC78-F2BECBD21BCB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" val="{F1F6B265-4FD5-42A8-8C33-F91BF278EC77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" val="{897ABBFB-9E22-4675-AF51-7FC3410AC352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" val="{E906E85F-4D39-450A-9ED2-D8B3AAB5D2BC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" val="{952B194D-E596-47ED-9CBC-4BF2A0D18C99}"/>
</p:tagLst>
</file>

<file path=ppt/theme/theme1.xml><?xml version="1.0" encoding="utf-8"?>
<a:theme xmlns:a="http://schemas.openxmlformats.org/drawingml/2006/main" name="Opencourses AUTh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1366</TotalTime>
  <Words>2656</Words>
  <Application>Microsoft Office PowerPoint</Application>
  <PresentationFormat>Widescreen</PresentationFormat>
  <Paragraphs>278</Paragraphs>
  <Slides>52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4" baseType="lpstr">
      <vt:lpstr>Arial Unicode MS</vt:lpstr>
      <vt:lpstr>55 Helvetica Roman</vt:lpstr>
      <vt:lpstr>Arial</vt:lpstr>
      <vt:lpstr>Calibri</vt:lpstr>
      <vt:lpstr>Century Gothic</vt:lpstr>
      <vt:lpstr>Courier New</vt:lpstr>
      <vt:lpstr>MT Symbol</vt:lpstr>
      <vt:lpstr>Times New Roman</vt:lpstr>
      <vt:lpstr>Wingdings</vt:lpstr>
      <vt:lpstr>Wingdings 2</vt:lpstr>
      <vt:lpstr>Opencourses AUTh Template</vt:lpstr>
      <vt:lpstr>Equation</vt:lpstr>
      <vt:lpstr>ΕΙΣΑΓΩΓΗ ΣΤΗ ΓΕΩΦΥΣΙΚΗ</vt:lpstr>
      <vt:lpstr>Άδειες Χρήσης</vt:lpstr>
      <vt:lpstr>Χρηματοδότηση</vt:lpstr>
      <vt:lpstr>Ενημέρωση</vt:lpstr>
      <vt:lpstr>Το Γεωειδές και η Σχέση του με το Ελλειψοειδές της Γης</vt:lpstr>
      <vt:lpstr>Το Γεωειδές και η Σχέση του με το Ελλειψοειδές της Γης</vt:lpstr>
      <vt:lpstr>Το Γεωειδές και η Σχέση του με το Ελλειψοειδές της Γης</vt:lpstr>
      <vt:lpstr>Το Γεωειδές και η Σχέση του με το Ελλειψοειδές της Γης</vt:lpstr>
      <vt:lpstr>Χάρτης υψομέτρων του γεωειδούς</vt:lpstr>
      <vt:lpstr>Χάρτης παραγώγων του γεωειδούς</vt:lpstr>
      <vt:lpstr>Αλτιμετρία</vt:lpstr>
      <vt:lpstr>Χαρτογράφηση της ανωμαλίας του πεδίου βαρύτητας από το δορυφόρο  GRACE</vt:lpstr>
      <vt:lpstr>Αλτιμετρία</vt:lpstr>
      <vt:lpstr>Αλτιμετρία</vt:lpstr>
      <vt:lpstr>Μεταβολές και Διορθώσεις της Έντασης της Βαρύτητας της Γης</vt:lpstr>
      <vt:lpstr>Μεταβολές και Διορθώσεις της Έντασης της Βαρύτητας της Γης</vt:lpstr>
      <vt:lpstr>Αποτέλεσμα ελεύθερου αέρα</vt:lpstr>
      <vt:lpstr>Αποτέλεσμα ελεύθερου αέρα</vt:lpstr>
      <vt:lpstr>Αποτέλεσμα ελεύθερου αέρα</vt:lpstr>
      <vt:lpstr>Αποτέλεσμα ελεύθερου αέρα </vt:lpstr>
      <vt:lpstr>Αποτέλεσμα Bouguer</vt:lpstr>
      <vt:lpstr>Αποτέλεσμα Bouguer</vt:lpstr>
      <vt:lpstr>Αποτέλεσμα Bouguer</vt:lpstr>
      <vt:lpstr>Αποτέλεσμα Bouguer</vt:lpstr>
      <vt:lpstr>Αποτέλεσμα Bouguer</vt:lpstr>
      <vt:lpstr>Τοπογραφικό αποτέλεσμα</vt:lpstr>
      <vt:lpstr>Τοπογραφικό αποτέλεσμα</vt:lpstr>
      <vt:lpstr>Τοπογραφικό αποτέλεσμα</vt:lpstr>
      <vt:lpstr>Τοπογραφικό αποτέλεσμα</vt:lpstr>
      <vt:lpstr>Ζώνες κατάδυσης</vt:lpstr>
      <vt:lpstr>Ανωμαλίες Βοuguer λόγω μεταβολής ασυνέχειας επαφής</vt:lpstr>
      <vt:lpstr>Δομή φλοιού στο Αιγαίο</vt:lpstr>
      <vt:lpstr>Δομή φλοιού στο Αιγαίο</vt:lpstr>
      <vt:lpstr>Χαρτογράφηση ωκεάνιου πυθμένα</vt:lpstr>
      <vt:lpstr>Χαρτογράφηση ωκεάνιου πυθμένα</vt:lpstr>
      <vt:lpstr>Χαρτογράφηση ωκεάνιου πυθμένα</vt:lpstr>
      <vt:lpstr>Χαρτογράφηση ωκεάνιου πυθμένα</vt:lpstr>
      <vt:lpstr>Χαρτογράφηση ωκεάνιου πυθμένα</vt:lpstr>
      <vt:lpstr>Χαρτογράφηση ωκεάνιου πυθμένα</vt:lpstr>
      <vt:lpstr>Χαρτογράφηση ωκεάνιου πυθμένα</vt:lpstr>
      <vt:lpstr>Χαρτογράφηση ωκεάνιου πυθμένα</vt:lpstr>
      <vt:lpstr>Χαρτογράφηση ωκεάνιου πυθμένα</vt:lpstr>
      <vt:lpstr>Χαρτογράφηση ωκεάνιου πυθμένα</vt:lpstr>
      <vt:lpstr>Χαρτογράφηση θέσης σύγκρουσης μετεωρίτη</vt:lpstr>
      <vt:lpstr>Χαρτογράφηση θέσης σύγκρουσης μετεωρίτη</vt:lpstr>
      <vt:lpstr>Χαρτογράφηση θέσης σύγκρουσης μετεωρίτη</vt:lpstr>
      <vt:lpstr>Εφαρμοσμένη έρευνα (γεωλογική δομή)</vt:lpstr>
      <vt:lpstr>Ασκήσεις Αʹ κατηγορίας</vt:lpstr>
      <vt:lpstr>Σημείωμα Αναφοράς</vt:lpstr>
      <vt:lpstr>Σημείωμα Αδειοδότησης</vt:lpstr>
      <vt:lpstr>Τέλος Ενότητας</vt:lpstr>
      <vt:lpstr>Διατήρηση Σημειωμάτων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CHRISA VENTOUZI</dc:creator>
  <cp:lastModifiedBy>CHRISA VENTOUZI</cp:lastModifiedBy>
  <cp:revision>18</cp:revision>
  <dcterms:created xsi:type="dcterms:W3CDTF">2015-12-07T14:07:05Z</dcterms:created>
  <dcterms:modified xsi:type="dcterms:W3CDTF">2016-02-17T15:39:10Z</dcterms:modified>
</cp:coreProperties>
</file>