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5143500" cx="9144000"/>
  <p:notesSz cx="6858000" cy="9144000"/>
  <p:embeddedFontLst>
    <p:embeddedFont>
      <p:font typeface="Montserrat SemiBold"/>
      <p:regular r:id="rId49"/>
      <p:bold r:id="rId50"/>
      <p:italic r:id="rId51"/>
      <p:boldItalic r:id="rId52"/>
    </p:embeddedFont>
    <p:embeddedFont>
      <p:font typeface="Montserrat"/>
      <p:regular r:id="rId53"/>
      <p:bold r:id="rId54"/>
      <p:italic r:id="rId55"/>
      <p:boldItalic r:id="rId56"/>
    </p:embeddedFont>
    <p:embeddedFont>
      <p:font typeface="Fira Sans Extra Condensed Medium"/>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1" roundtripDataSignature="AMtx7mjYOW0ryYEzUCgT3/uaM0yqcWaF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MontserratSemiBo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1"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FiraSansExtraCondensedMedium-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MontserratSemiBold-italic.fntdata"/><Relationship Id="rId50" Type="http://schemas.openxmlformats.org/officeDocument/2006/relationships/font" Target="fonts/MontserratSemiBold-bold.fntdata"/><Relationship Id="rId53" Type="http://schemas.openxmlformats.org/officeDocument/2006/relationships/font" Target="fonts/Montserrat-regular.fntdata"/><Relationship Id="rId52" Type="http://schemas.openxmlformats.org/officeDocument/2006/relationships/font" Target="fonts/MontserratSemiBold-boldItalic.fntdata"/><Relationship Id="rId11" Type="http://schemas.openxmlformats.org/officeDocument/2006/relationships/slide" Target="slides/slide7.xml"/><Relationship Id="rId55" Type="http://schemas.openxmlformats.org/officeDocument/2006/relationships/font" Target="fonts/Montserrat-italic.fntdata"/><Relationship Id="rId10" Type="http://schemas.openxmlformats.org/officeDocument/2006/relationships/slide" Target="slides/slide6.xml"/><Relationship Id="rId54" Type="http://schemas.openxmlformats.org/officeDocument/2006/relationships/font" Target="fonts/Montserrat-bold.fntdata"/><Relationship Id="rId13" Type="http://schemas.openxmlformats.org/officeDocument/2006/relationships/slide" Target="slides/slide9.xml"/><Relationship Id="rId57" Type="http://schemas.openxmlformats.org/officeDocument/2006/relationships/font" Target="fonts/FiraSansExtraCondensedMedium-regular.fntdata"/><Relationship Id="rId12" Type="http://schemas.openxmlformats.org/officeDocument/2006/relationships/slide" Target="slides/slide8.xml"/><Relationship Id="rId56" Type="http://schemas.openxmlformats.org/officeDocument/2006/relationships/font" Target="fonts/Montserrat-boldItalic.fntdata"/><Relationship Id="rId15" Type="http://schemas.openxmlformats.org/officeDocument/2006/relationships/slide" Target="slides/slide11.xml"/><Relationship Id="rId59" Type="http://schemas.openxmlformats.org/officeDocument/2006/relationships/font" Target="fonts/FiraSansExtraCondensedMedium-italic.fntdata"/><Relationship Id="rId14" Type="http://schemas.openxmlformats.org/officeDocument/2006/relationships/slide" Target="slides/slide10.xml"/><Relationship Id="rId58" Type="http://schemas.openxmlformats.org/officeDocument/2006/relationships/font" Target="fonts/FiraSansExtraCondensedMedium-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400"/>
              <a:buFont typeface="Arial"/>
              <a:buNone/>
            </a:pPr>
            <a:r>
              <a:rPr lang="en-US" sz="1100">
                <a:solidFill>
                  <a:schemeClr val="dk1"/>
                </a:solidFill>
                <a:latin typeface="Arial"/>
                <a:ea typeface="Arial"/>
                <a:cs typeface="Arial"/>
                <a:sym typeface="Arial"/>
              </a:rPr>
              <a:t>This unit aims to give basic information about the contents of the E-Course.</a:t>
            </a:r>
            <a:endParaRPr/>
          </a:p>
          <a:p>
            <a:pPr indent="0" lvl="0" marL="0" rtl="0" algn="l">
              <a:lnSpc>
                <a:spcPct val="100000"/>
              </a:lnSpc>
              <a:spcBef>
                <a:spcPts val="0"/>
              </a:spcBef>
              <a:spcAft>
                <a:spcPts val="0"/>
              </a:spcAft>
              <a:buClr>
                <a:schemeClr val="dk1"/>
              </a:buClr>
              <a:buSzPts val="1400"/>
              <a:buFont typeface="Arial"/>
              <a:buNone/>
            </a:pPr>
            <a:r>
              <a:rPr lang="en-US" sz="1100">
                <a:solidFill>
                  <a:schemeClr val="dk1"/>
                </a:solidFill>
                <a:latin typeface="Arial"/>
                <a:ea typeface="Arial"/>
                <a:cs typeface="Arial"/>
                <a:sym typeface="Arial"/>
              </a:rPr>
              <a:t>At the end of this module the users will acquire a set of basic notions on the aim and the results of GECONEU project, and the contents of the Lessons of the E-course.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100">
                <a:solidFill>
                  <a:schemeClr val="dk1"/>
                </a:solidFill>
                <a:latin typeface="Arial"/>
                <a:ea typeface="Arial"/>
                <a:cs typeface="Arial"/>
                <a:sym typeface="Arial"/>
              </a:rPr>
              <a:t>Unit 2.1 aims to give basic information about inheritance, human genomic variation, genetic disorders &amp; genomic research</a:t>
            </a:r>
            <a:endParaRPr/>
          </a:p>
          <a:p>
            <a:pPr indent="0" lvl="0" marL="0" rtl="0" algn="l">
              <a:lnSpc>
                <a:spcPct val="100000"/>
              </a:lnSpc>
              <a:spcBef>
                <a:spcPts val="0"/>
              </a:spcBef>
              <a:spcAft>
                <a:spcPts val="0"/>
              </a:spcAft>
              <a:buClr>
                <a:schemeClr val="dk1"/>
              </a:buClr>
              <a:buSzPts val="1400"/>
              <a:buFont typeface="Arial"/>
              <a:buNone/>
            </a:pPr>
            <a:r>
              <a:rPr lang="en-US" sz="1100">
                <a:solidFill>
                  <a:schemeClr val="dk1"/>
                </a:solidFill>
                <a:latin typeface="Arial"/>
                <a:ea typeface="Arial"/>
                <a:cs typeface="Arial"/>
                <a:sym typeface="Arial"/>
              </a:rPr>
              <a:t>At the end of this module the users will acquire a set of basic notions on heredity, genomic variation, and emerging research in the field of genetics</a:t>
            </a:r>
            <a:endParaRPr/>
          </a:p>
          <a:p>
            <a:pPr indent="0" lvl="0" marL="0" rtl="0" algn="just">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a:solidFill>
                  <a:schemeClr val="dk1"/>
                </a:solidFill>
              </a:rPr>
              <a:t>Unit 2.2 aims to give basic information about the most common neurodegenerative inherited diseases.</a:t>
            </a:r>
            <a:endParaRPr/>
          </a:p>
          <a:p>
            <a:pPr indent="0" lvl="0" marL="0" rtl="0" algn="l">
              <a:lnSpc>
                <a:spcPct val="100000"/>
              </a:lnSpc>
              <a:spcBef>
                <a:spcPts val="0"/>
              </a:spcBef>
              <a:spcAft>
                <a:spcPts val="0"/>
              </a:spcAft>
              <a:buClr>
                <a:schemeClr val="dk1"/>
              </a:buClr>
              <a:buSzPts val="1400"/>
              <a:buNone/>
            </a:pPr>
            <a:r>
              <a:rPr lang="en-US">
                <a:solidFill>
                  <a:schemeClr val="dk1"/>
                </a:solidFill>
              </a:rPr>
              <a:t>At the end of this module the users will acquire a set of basic notions on the role of genetics in neurodegenerative disorders that can cause dementia, such as Alzheimer’s disease (AD), Vascular dementia (VaD), Parkinson’s disease (PD), Lewy bodies dementia (LBD), Frontotemporal lobar degeneration (FTLD), Huntington’s disease (HD), and Creutzfeldt-Jakob disease (CJD). </a:t>
            </a:r>
            <a:endParaRPr/>
          </a:p>
          <a:p>
            <a:pPr indent="0" lvl="0" marL="0" rtl="0" algn="l">
              <a:lnSpc>
                <a:spcPct val="100000"/>
              </a:lnSpc>
              <a:spcBef>
                <a:spcPts val="0"/>
              </a:spcBef>
              <a:spcAft>
                <a:spcPts val="0"/>
              </a:spcAft>
              <a:buClr>
                <a:schemeClr val="dk1"/>
              </a:buClr>
              <a:buSzPts val="1400"/>
              <a:buFont typeface="Arial"/>
              <a:buNone/>
            </a:pPr>
            <a:r>
              <a:rPr lang="en-US">
                <a:solidFill>
                  <a:schemeClr val="dk1"/>
                </a:solidFill>
              </a:rPr>
              <a:t>Furthermore, the different types of genetic testing and the current technologies will be briefly discussed.</a:t>
            </a:r>
            <a:endParaRPr/>
          </a:p>
          <a:p>
            <a:pPr indent="0" lvl="0" marL="0" rtl="0" algn="just">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3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100">
                <a:solidFill>
                  <a:schemeClr val="dk1"/>
                </a:solidFill>
                <a:latin typeface="Arial"/>
                <a:ea typeface="Arial"/>
                <a:cs typeface="Arial"/>
                <a:sym typeface="Arial"/>
              </a:rPr>
              <a:t>Unit 2.3 aims to give basic information about the core principles of ethics</a:t>
            </a:r>
            <a:endParaRPr/>
          </a:p>
          <a:p>
            <a:pPr indent="0" lvl="0" marL="0" rtl="0" algn="l">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100">
                <a:solidFill>
                  <a:schemeClr val="dk1"/>
                </a:solidFill>
                <a:latin typeface="Arial"/>
                <a:ea typeface="Arial"/>
                <a:cs typeface="Arial"/>
                <a:sym typeface="Arial"/>
              </a:rPr>
              <a:t>At the end of this module the users will acquire a set of basic notions on the four principles of medical ethics, of the legal frameworks regarding genetic testing, the differences between the national law of the participating countries and the basic information about informed consent and data protection.</a:t>
            </a:r>
            <a:endParaRPr sz="12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b6bc54e19_0_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7b6bc54e19_0_6: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7b6bc54e19_0_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27b6bc54e19_0_0: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7b3e3441d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27b3e3441d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100">
                <a:solidFill>
                  <a:schemeClr val="dk1"/>
                </a:solidFill>
                <a:latin typeface="Arial"/>
                <a:ea typeface="Arial"/>
                <a:cs typeface="Arial"/>
                <a:sym typeface="Arial"/>
              </a:rPr>
              <a:t>Unit 3.1. aims to inform about the main counseling approaches, styles, and specialties. In this lesson will be present the most popular clinical counseling approaches/theories and consider specific challenges, disorders (e.g., trauma, depression, and anxiety), and client populations (e.g., couples and students). </a:t>
            </a:r>
            <a:r>
              <a:rPr lang="en-US" sz="1100">
                <a:solidFill>
                  <a:schemeClr val="accent6"/>
                </a:solidFill>
                <a:latin typeface="Arial"/>
                <a:ea typeface="Arial"/>
                <a:cs typeface="Arial"/>
                <a:sym typeface="Arial"/>
              </a:rPr>
              <a:t>By highlighting these important areas, we hope that participants will get informed and prepared to find the right type of counseling approach to contribute to a GC session.</a:t>
            </a:r>
            <a:endParaRPr/>
          </a:p>
          <a:p>
            <a:pPr indent="0" lvl="0" marL="0" rtl="0" algn="l">
              <a:lnSpc>
                <a:spcPct val="100000"/>
              </a:lnSpc>
              <a:spcBef>
                <a:spcPts val="0"/>
              </a:spcBef>
              <a:spcAft>
                <a:spcPts val="0"/>
              </a:spcAft>
              <a:buClr>
                <a:schemeClr val="dk1"/>
              </a:buClr>
              <a:buSzPts val="1400"/>
              <a:buFont typeface="Arial"/>
              <a:buNone/>
            </a:pPr>
            <a:r>
              <a:t/>
            </a:r>
            <a:endParaRPr sz="1100">
              <a:solidFill>
                <a:schemeClr val="accent6"/>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100">
                <a:solidFill>
                  <a:schemeClr val="accent6"/>
                </a:solidFill>
                <a:latin typeface="Arial"/>
                <a:ea typeface="Arial"/>
                <a:cs typeface="Arial"/>
                <a:sym typeface="Arial"/>
              </a:rPr>
              <a:t>At the end of this module the users will acquire a set of basic notions of the counseling approaches and the main ideas of family systemic approach, Carl Roger’s theory/humanitarian approach, narrative therapy, cognitive-behavioral therapy, mindfulness-based counseling, reality therapy and psychodynamic approach.</a:t>
            </a:r>
            <a:endParaRPr/>
          </a:p>
          <a:p>
            <a:pPr indent="0" lvl="0" marL="0" rtl="0" algn="just">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Unit 3.2 aims to give basic information about the main communication and counseling skills that are some of the critical skills that a counselor has to cultivate to effectively influence change in a client. It will include interactive materials and methods.</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i="1" lang="en-US" sz="1400">
                <a:solidFill>
                  <a:schemeClr val="accent1"/>
                </a:solidFill>
                <a:latin typeface="Arial"/>
                <a:ea typeface="Arial"/>
                <a:cs typeface="Arial"/>
                <a:sym typeface="Arial"/>
              </a:rPr>
              <a:t>At the end of this module, the users will acquire a set of basic notions on </a:t>
            </a:r>
            <a:endParaRPr sz="1400">
              <a:solidFill>
                <a:schemeClr val="dk1"/>
              </a:solidFill>
              <a:latin typeface="Arial"/>
              <a:ea typeface="Arial"/>
              <a:cs typeface="Arial"/>
              <a:sym typeface="Arial"/>
            </a:endParaRPr>
          </a:p>
          <a:p>
            <a:pPr indent="-285750" lvl="1" marL="742950" rtl="0" algn="l">
              <a:lnSpc>
                <a:spcPct val="100000"/>
              </a:lnSpc>
              <a:spcBef>
                <a:spcPts val="0"/>
              </a:spcBef>
              <a:spcAft>
                <a:spcPts val="0"/>
              </a:spcAft>
              <a:buClr>
                <a:schemeClr val="dk1"/>
              </a:buClr>
              <a:buSzPts val="1100"/>
              <a:buChar char="○"/>
            </a:pPr>
            <a:r>
              <a:rPr lang="en-US" sz="1400">
                <a:solidFill>
                  <a:schemeClr val="dk1"/>
                </a:solidFill>
                <a:latin typeface="Arial"/>
                <a:ea typeface="Arial"/>
                <a:cs typeface="Arial"/>
                <a:sym typeface="Arial"/>
              </a:rPr>
              <a:t>Why is communication important in genetic counseling and what are the main skills that a counselor needs to bring in a session with a client</a:t>
            </a:r>
            <a:endParaRPr/>
          </a:p>
          <a:p>
            <a:pPr indent="-285750" lvl="1" marL="742950" rtl="0" algn="l">
              <a:lnSpc>
                <a:spcPct val="100000"/>
              </a:lnSpc>
              <a:spcBef>
                <a:spcPts val="0"/>
              </a:spcBef>
              <a:spcAft>
                <a:spcPts val="0"/>
              </a:spcAft>
              <a:buClr>
                <a:schemeClr val="dk1"/>
              </a:buClr>
              <a:buSzPts val="1100"/>
              <a:buChar char="○"/>
            </a:pPr>
            <a:r>
              <a:rPr lang="en-US" sz="1400">
                <a:solidFill>
                  <a:schemeClr val="dk1"/>
                </a:solidFill>
                <a:latin typeface="Arial"/>
                <a:ea typeface="Arial"/>
                <a:cs typeface="Arial"/>
                <a:sym typeface="Arial"/>
              </a:rPr>
              <a:t>The main communication skills that every counselor should cultivate </a:t>
            </a:r>
            <a:endParaRPr/>
          </a:p>
          <a:p>
            <a:pPr indent="-285750" lvl="1" marL="742950" rtl="0" algn="l">
              <a:lnSpc>
                <a:spcPct val="100000"/>
              </a:lnSpc>
              <a:spcBef>
                <a:spcPts val="0"/>
              </a:spcBef>
              <a:spcAft>
                <a:spcPts val="0"/>
              </a:spcAft>
              <a:buClr>
                <a:schemeClr val="dk1"/>
              </a:buClr>
              <a:buSzPts val="1100"/>
              <a:buChar char="○"/>
            </a:pPr>
            <a:r>
              <a:rPr lang="en-US" sz="1400">
                <a:solidFill>
                  <a:schemeClr val="dk1"/>
                </a:solidFill>
                <a:latin typeface="Arial"/>
                <a:ea typeface="Arial"/>
                <a:cs typeface="Arial"/>
                <a:sym typeface="Arial"/>
              </a:rPr>
              <a:t>Exercises for practicing and cultivating effective communication skills and relationships with clients</a:t>
            </a:r>
            <a:endParaRPr/>
          </a:p>
          <a:p>
            <a:pPr indent="0" lvl="0" marL="0" rtl="0" algn="just">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Unit 4.1 aims to explain exactly what the Genetic Counseling (GC) sessions for people with a family history of Neurodegenerative Disorders (ND) are and the main objectives of these sessions.</a:t>
            </a:r>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i="1" lang="en-US" sz="1400">
                <a:solidFill>
                  <a:schemeClr val="accent1"/>
                </a:solidFill>
                <a:latin typeface="Arial"/>
                <a:ea typeface="Arial"/>
                <a:cs typeface="Arial"/>
                <a:sym typeface="Arial"/>
              </a:rPr>
              <a:t>At the end of this module, the users will acquire a set of basic notions on</a:t>
            </a:r>
            <a:endParaRPr sz="1400"/>
          </a:p>
          <a:p>
            <a:pPr indent="0" lvl="0" marL="0" rtl="0" algn="l">
              <a:lnSpc>
                <a:spcPct val="100000"/>
              </a:lnSpc>
              <a:spcBef>
                <a:spcPts val="0"/>
              </a:spcBef>
              <a:spcAft>
                <a:spcPts val="0"/>
              </a:spcAft>
              <a:buClr>
                <a:schemeClr val="dk1"/>
              </a:buClr>
              <a:buSzPts val="1400"/>
              <a:buFont typeface="Arial"/>
              <a:buNone/>
            </a:pPr>
            <a:r>
              <a:rPr i="1" lang="en-US" sz="1400">
                <a:solidFill>
                  <a:schemeClr val="accent1"/>
                </a:solidFill>
                <a:latin typeface="Arial"/>
                <a:ea typeface="Arial"/>
                <a:cs typeface="Arial"/>
                <a:sym typeface="Arial"/>
              </a:rPr>
              <a:t>GC and the main goals, who can be a Genetic Counselor, the multidisciplinary team and the difficulties in this job. This Unit will focus on the benefits of the potential negative implications of GC as well as the motivations and barriers to taking part in GC sessions</a:t>
            </a:r>
            <a:endParaRPr sz="1400"/>
          </a:p>
          <a:p>
            <a:pPr indent="0" lvl="0" marL="0" rtl="0" algn="just">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7b5d860f24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g27b5d860f24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b5d860f24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27b5d860f24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Barlow"/>
              <a:buNone/>
            </a:pPr>
            <a:r>
              <a:rPr b="0" i="0" lang="en-US" sz="1400" u="none" cap="none" strike="noStrike">
                <a:solidFill>
                  <a:schemeClr val="dk1"/>
                </a:solidFill>
                <a:latin typeface="Arial"/>
                <a:ea typeface="Arial"/>
                <a:cs typeface="Arial"/>
                <a:sym typeface="Arial"/>
              </a:rPr>
              <a:t>Unit 4.3 aims to give basic information about Telegenetics services as a new service system and describe the need of enhancing and promoting the use of Telegenetics as part of remote Genetic Counselling services.</a:t>
            </a:r>
            <a:endParaRPr b="0" i="0" sz="14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Barlow"/>
              <a:buNone/>
            </a:pPr>
            <a:r>
              <a:t/>
            </a:r>
            <a:endParaRPr b="0" i="0" sz="14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Barlow"/>
              <a:buNone/>
            </a:pPr>
            <a:r>
              <a:rPr b="0" i="0" lang="en-US" sz="1400" u="none" cap="none" strike="noStrike">
                <a:solidFill>
                  <a:schemeClr val="dk1"/>
                </a:solidFill>
                <a:latin typeface="Arial"/>
                <a:ea typeface="Arial"/>
                <a:cs typeface="Arial"/>
                <a:sym typeface="Arial"/>
              </a:rPr>
              <a:t>At the end of this module the users will acquire a set of basic notions on;</a:t>
            </a:r>
            <a:endParaRPr b="0" i="0" sz="14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Barlow"/>
              <a:buNone/>
            </a:pPr>
            <a:r>
              <a:t/>
            </a:r>
            <a:endParaRPr b="0" i="0" sz="14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Barlow"/>
              <a:buNone/>
            </a:pPr>
            <a:r>
              <a:rPr b="0" i="0" lang="en-US" sz="1400" u="none" cap="none" strike="noStrike">
                <a:solidFill>
                  <a:schemeClr val="dk1"/>
                </a:solidFill>
                <a:latin typeface="Arial"/>
                <a:ea typeface="Arial"/>
                <a:cs typeface="Arial"/>
                <a:sym typeface="Arial"/>
              </a:rPr>
              <a:t>the difficulties encountered in reaching genetic counseling services and how telegenetic services can overcome these problems. Moreover, a detailed information about the issues to be considered in the remote telegenetic service will be addressed. The arrangement of the counselling environment will be described. </a:t>
            </a:r>
            <a:endParaRPr b="0" i="0" sz="1400" u="none" cap="none" strike="noStrike">
              <a:solidFill>
                <a:srgbClr val="000000"/>
              </a:solidFill>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7b5d860f24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g27b5d860f24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Unit 4.1 aims to explain exactly what the Genetic Counseling (GC) sessions for people with a family history of Neurodegenerative Disorders (ND) are and the main objectives of these sessions.</a:t>
            </a:r>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i="1" lang="en-US" sz="1400">
                <a:solidFill>
                  <a:schemeClr val="accent1"/>
                </a:solidFill>
                <a:latin typeface="Arial"/>
                <a:ea typeface="Arial"/>
                <a:cs typeface="Arial"/>
                <a:sym typeface="Arial"/>
              </a:rPr>
              <a:t>At the end of this module, the users will acquire a set of basic notions on</a:t>
            </a:r>
            <a:endParaRPr sz="1400"/>
          </a:p>
          <a:p>
            <a:pPr indent="0" lvl="0" marL="0" rtl="0" algn="l">
              <a:lnSpc>
                <a:spcPct val="100000"/>
              </a:lnSpc>
              <a:spcBef>
                <a:spcPts val="0"/>
              </a:spcBef>
              <a:spcAft>
                <a:spcPts val="0"/>
              </a:spcAft>
              <a:buClr>
                <a:schemeClr val="dk1"/>
              </a:buClr>
              <a:buSzPts val="1400"/>
              <a:buFont typeface="Arial"/>
              <a:buNone/>
            </a:pPr>
            <a:r>
              <a:rPr i="1" lang="en-US" sz="1400">
                <a:solidFill>
                  <a:schemeClr val="accent1"/>
                </a:solidFill>
                <a:latin typeface="Arial"/>
                <a:ea typeface="Arial"/>
                <a:cs typeface="Arial"/>
                <a:sym typeface="Arial"/>
              </a:rPr>
              <a:t>GC and the main goals, who can be a Genetic Counselor, the multidisciplinary team and the difficulties in this job. This Unit will focus on the benefits of the potential negative implications of GC as well as the motivations and barriers to taking part in GC sessions</a:t>
            </a:r>
            <a:endParaRPr sz="1400"/>
          </a:p>
          <a:p>
            <a:pPr indent="0" lvl="0" marL="0" rtl="0" algn="just">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7b5d860f2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27b5d860f2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Unit 4.1 aims to explain exactly what the Genetic Counseling (GC) sessions for people with a family history of Neurodegenerative Disorders (ND) are and the main objectives of these sessions.</a:t>
            </a:r>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i="1" lang="en-US" sz="1400">
                <a:solidFill>
                  <a:schemeClr val="accent1"/>
                </a:solidFill>
                <a:latin typeface="Arial"/>
                <a:ea typeface="Arial"/>
                <a:cs typeface="Arial"/>
                <a:sym typeface="Arial"/>
              </a:rPr>
              <a:t>At the end of this module, the users will acquire a set of basic notions on</a:t>
            </a:r>
            <a:endParaRPr sz="1400"/>
          </a:p>
          <a:p>
            <a:pPr indent="0" lvl="0" marL="0" rtl="0" algn="l">
              <a:lnSpc>
                <a:spcPct val="100000"/>
              </a:lnSpc>
              <a:spcBef>
                <a:spcPts val="0"/>
              </a:spcBef>
              <a:spcAft>
                <a:spcPts val="0"/>
              </a:spcAft>
              <a:buClr>
                <a:schemeClr val="dk1"/>
              </a:buClr>
              <a:buSzPts val="1400"/>
              <a:buFont typeface="Arial"/>
              <a:buNone/>
            </a:pPr>
            <a:r>
              <a:rPr i="1" lang="en-US" sz="1400">
                <a:solidFill>
                  <a:schemeClr val="accent1"/>
                </a:solidFill>
                <a:latin typeface="Arial"/>
                <a:ea typeface="Arial"/>
                <a:cs typeface="Arial"/>
                <a:sym typeface="Arial"/>
              </a:rPr>
              <a:t>GC and the main goals, who can be a Genetic Counselor, the multidisciplinary team and the difficulties in this job. This Unit will focus on the benefits of the potential negative implications of GC as well as the motivations and barriers to taking part in GC sessions</a:t>
            </a:r>
            <a:endParaRPr sz="1400"/>
          </a:p>
          <a:p>
            <a:pPr indent="0" lvl="0" marL="0" rtl="0" algn="just">
              <a:lnSpc>
                <a:spcPct val="100000"/>
              </a:lnSpc>
              <a:spcBef>
                <a:spcPts val="0"/>
              </a:spcBef>
              <a:spcAft>
                <a:spcPts val="0"/>
              </a:spcAft>
              <a:buClr>
                <a:schemeClr val="dk1"/>
              </a:buClr>
              <a:buSzPts val="1400"/>
              <a:buFont typeface="Arial"/>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9: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49: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5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5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5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5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5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p5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7eb290031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27eb290031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5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p5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8: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58: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7b8a1ba8f9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27b8a1ba8f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bf5ca4651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27bf5ca4651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18be932dcc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18be932dcc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7b8a1ba8f9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27b8a1ba8f9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0"/>
          <p:cNvSpPr txBox="1"/>
          <p:nvPr>
            <p:ph type="ctrTitle"/>
          </p:nvPr>
        </p:nvSpPr>
        <p:spPr>
          <a:xfrm>
            <a:off x="1643858" y="1172225"/>
            <a:ext cx="6770700" cy="2052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0"/>
          <p:cNvSpPr txBox="1"/>
          <p:nvPr>
            <p:ph idx="1" type="subTitle"/>
          </p:nvPr>
        </p:nvSpPr>
        <p:spPr>
          <a:xfrm>
            <a:off x="1643852" y="3261775"/>
            <a:ext cx="6770700" cy="557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10"/>
          <p:cNvSpPr/>
          <p:nvPr/>
        </p:nvSpPr>
        <p:spPr>
          <a:xfrm>
            <a:off x="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1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Barlow"/>
              <a:buChar char="●"/>
              <a:defRPr sz="1200"/>
            </a:lvl1pPr>
            <a:lvl2pPr indent="-317500" lvl="1" marL="914400" algn="l">
              <a:lnSpc>
                <a:spcPct val="100000"/>
              </a:lnSpc>
              <a:spcBef>
                <a:spcPts val="1600"/>
              </a:spcBef>
              <a:spcAft>
                <a:spcPts val="0"/>
              </a:spcAft>
              <a:buSzPts val="1400"/>
              <a:buFont typeface="Barlow"/>
              <a:buChar char="○"/>
              <a:defRPr sz="1200"/>
            </a:lvl2pPr>
            <a:lvl3pPr indent="-317500" lvl="2" marL="1371600" algn="l">
              <a:lnSpc>
                <a:spcPct val="100000"/>
              </a:lnSpc>
              <a:spcBef>
                <a:spcPts val="1600"/>
              </a:spcBef>
              <a:spcAft>
                <a:spcPts val="0"/>
              </a:spcAft>
              <a:buClr>
                <a:schemeClr val="lt1"/>
              </a:buClr>
              <a:buSzPts val="1400"/>
              <a:buFont typeface="Barlow"/>
              <a:buChar char="■"/>
              <a:defRPr/>
            </a:lvl3pPr>
            <a:lvl4pPr indent="-317500" lvl="3" marL="1828800" algn="l">
              <a:lnSpc>
                <a:spcPct val="100000"/>
              </a:lnSpc>
              <a:spcBef>
                <a:spcPts val="1600"/>
              </a:spcBef>
              <a:spcAft>
                <a:spcPts val="0"/>
              </a:spcAft>
              <a:buClr>
                <a:schemeClr val="lt1"/>
              </a:buClr>
              <a:buSzPts val="1400"/>
              <a:buFont typeface="Barlow"/>
              <a:buChar char="●"/>
              <a:defRPr/>
            </a:lvl4pPr>
            <a:lvl5pPr indent="-317500" lvl="4" marL="2286000" algn="l">
              <a:lnSpc>
                <a:spcPct val="100000"/>
              </a:lnSpc>
              <a:spcBef>
                <a:spcPts val="1600"/>
              </a:spcBef>
              <a:spcAft>
                <a:spcPts val="0"/>
              </a:spcAft>
              <a:buClr>
                <a:schemeClr val="lt1"/>
              </a:buClr>
              <a:buSzPts val="1400"/>
              <a:buFont typeface="Barlow"/>
              <a:buChar char="○"/>
              <a:defRPr/>
            </a:lvl5pPr>
            <a:lvl6pPr indent="-317500" lvl="5" marL="2743200" algn="l">
              <a:lnSpc>
                <a:spcPct val="100000"/>
              </a:lnSpc>
              <a:spcBef>
                <a:spcPts val="1600"/>
              </a:spcBef>
              <a:spcAft>
                <a:spcPts val="0"/>
              </a:spcAft>
              <a:buClr>
                <a:schemeClr val="lt1"/>
              </a:buClr>
              <a:buSzPts val="1400"/>
              <a:buFont typeface="Barlow"/>
              <a:buChar char="■"/>
              <a:defRPr/>
            </a:lvl6pPr>
            <a:lvl7pPr indent="-317500" lvl="6" marL="3200400" algn="l">
              <a:lnSpc>
                <a:spcPct val="100000"/>
              </a:lnSpc>
              <a:spcBef>
                <a:spcPts val="1600"/>
              </a:spcBef>
              <a:spcAft>
                <a:spcPts val="0"/>
              </a:spcAft>
              <a:buClr>
                <a:schemeClr val="lt1"/>
              </a:buClr>
              <a:buSzPts val="1400"/>
              <a:buFont typeface="Barlow"/>
              <a:buChar char="●"/>
              <a:defRPr/>
            </a:lvl7pPr>
            <a:lvl8pPr indent="-317500" lvl="7" marL="3657600" algn="l">
              <a:lnSpc>
                <a:spcPct val="100000"/>
              </a:lnSpc>
              <a:spcBef>
                <a:spcPts val="1600"/>
              </a:spcBef>
              <a:spcAft>
                <a:spcPts val="0"/>
              </a:spcAft>
              <a:buClr>
                <a:schemeClr val="lt1"/>
              </a:buClr>
              <a:buSzPts val="1400"/>
              <a:buFont typeface="Barlow"/>
              <a:buChar char="○"/>
              <a:defRPr/>
            </a:lvl8pPr>
            <a:lvl9pPr indent="-317500" lvl="8" marL="4114800" algn="l">
              <a:lnSpc>
                <a:spcPct val="100000"/>
              </a:lnSpc>
              <a:spcBef>
                <a:spcPts val="1600"/>
              </a:spcBef>
              <a:spcAft>
                <a:spcPts val="1600"/>
              </a:spcAft>
              <a:buClr>
                <a:schemeClr val="lt1"/>
              </a:buClr>
              <a:buSzPts val="1400"/>
              <a:buFont typeface="Barlow"/>
              <a:buChar char="■"/>
              <a:defRPr/>
            </a:lvl9pPr>
          </a:lstStyle>
          <a:p/>
        </p:txBody>
      </p:sp>
      <p:sp>
        <p:nvSpPr>
          <p:cNvPr id="14" name="Google Shape;14;p1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2"/>
          <p:cNvSpPr txBox="1"/>
          <p:nvPr>
            <p:ph type="title"/>
          </p:nvPr>
        </p:nvSpPr>
        <p:spPr>
          <a:xfrm>
            <a:off x="3968425" y="2227050"/>
            <a:ext cx="44625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2"/>
          <p:cNvSpPr txBox="1"/>
          <p:nvPr>
            <p:ph idx="1" type="subTitle"/>
          </p:nvPr>
        </p:nvSpPr>
        <p:spPr>
          <a:xfrm>
            <a:off x="3968275" y="3045375"/>
            <a:ext cx="4462500" cy="67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8" name="Google Shape;18;p12"/>
          <p:cNvSpPr txBox="1"/>
          <p:nvPr>
            <p:ph idx="2" type="title"/>
          </p:nvPr>
        </p:nvSpPr>
        <p:spPr>
          <a:xfrm>
            <a:off x="3968350" y="1262325"/>
            <a:ext cx="4462500" cy="11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9" name="Google Shape;19;p12"/>
          <p:cNvSpPr/>
          <p:nvPr/>
        </p:nvSpPr>
        <p:spPr>
          <a:xfrm flipH="1" rot="10800000">
            <a:off x="1441925" y="25716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flipH="1" rot="10800000">
            <a:off x="2658125" y="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21" name="Shape 21"/>
        <p:cNvGrpSpPr/>
        <p:nvPr/>
      </p:nvGrpSpPr>
      <p:grpSpPr>
        <a:xfrm>
          <a:off x="0" y="0"/>
          <a:ext cx="0" cy="0"/>
          <a:chOff x="0" y="0"/>
          <a:chExt cx="0" cy="0"/>
        </a:xfrm>
      </p:grpSpPr>
      <p:sp>
        <p:nvSpPr>
          <p:cNvPr id="22" name="Google Shape;22;p15"/>
          <p:cNvSpPr txBox="1"/>
          <p:nvPr>
            <p:ph type="title"/>
          </p:nvPr>
        </p:nvSpPr>
        <p:spPr>
          <a:xfrm>
            <a:off x="2683950" y="3273525"/>
            <a:ext cx="57573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b="1"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5"/>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 name="Google Shape;24;p15"/>
          <p:cNvSpPr/>
          <p:nvPr/>
        </p:nvSpPr>
        <p:spPr>
          <a:xfrm flipH="1" rot="10800000">
            <a:off x="1216200" y="2571750"/>
            <a:ext cx="1216200" cy="2571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5"/>
          <p:cNvSpPr/>
          <p:nvPr/>
        </p:nvSpPr>
        <p:spPr>
          <a:xfrm flipH="1" rot="10800000">
            <a:off x="0" y="1061825"/>
            <a:ext cx="1216200" cy="15099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26" name="Shape 26"/>
        <p:cNvGrpSpPr/>
        <p:nvPr/>
      </p:nvGrpSpPr>
      <p:grpSpPr>
        <a:xfrm>
          <a:off x="0" y="0"/>
          <a:ext cx="0" cy="0"/>
          <a:chOff x="0" y="0"/>
          <a:chExt cx="0" cy="0"/>
        </a:xfrm>
      </p:grpSpPr>
      <p:sp>
        <p:nvSpPr>
          <p:cNvPr id="27" name="Google Shape;27;p17"/>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28" name="Google Shape;28;p17"/>
          <p:cNvSpPr txBox="1"/>
          <p:nvPr>
            <p:ph idx="1" type="subTitle"/>
          </p:nvPr>
        </p:nvSpPr>
        <p:spPr>
          <a:xfrm>
            <a:off x="717800" y="1255775"/>
            <a:ext cx="4631700" cy="339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p:txBody>
      </p:sp>
      <p:sp>
        <p:nvSpPr>
          <p:cNvPr id="29" name="Google Shape;29;p17"/>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30" name="Shape 30"/>
        <p:cNvGrpSpPr/>
        <p:nvPr/>
      </p:nvGrpSpPr>
      <p:grpSpPr>
        <a:xfrm>
          <a:off x="0" y="0"/>
          <a:ext cx="0" cy="0"/>
          <a:chOff x="0" y="0"/>
          <a:chExt cx="0" cy="0"/>
        </a:xfrm>
      </p:grpSpPr>
      <p:sp>
        <p:nvSpPr>
          <p:cNvPr id="31" name="Google Shape;31;p16"/>
          <p:cNvSpPr txBox="1"/>
          <p:nvPr>
            <p:ph type="title"/>
          </p:nvPr>
        </p:nvSpPr>
        <p:spPr>
          <a:xfrm>
            <a:off x="713225" y="445025"/>
            <a:ext cx="3858900" cy="13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p:txBody>
      </p:sp>
      <p:sp>
        <p:nvSpPr>
          <p:cNvPr id="32" name="Google Shape;32;p16"/>
          <p:cNvSpPr txBox="1"/>
          <p:nvPr/>
        </p:nvSpPr>
        <p:spPr>
          <a:xfrm>
            <a:off x="713225" y="3485675"/>
            <a:ext cx="3956100" cy="61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chemeClr val="accent2"/>
                </a:solidFill>
                <a:latin typeface="Montserrat"/>
                <a:ea typeface="Montserrat"/>
                <a:cs typeface="Montserrat"/>
                <a:sym typeface="Montserrat"/>
              </a:rPr>
              <a:t>CREDITS: This presentation template was created by </a:t>
            </a:r>
            <a:r>
              <a:rPr b="1" i="0" lang="en-US" sz="1100" u="none" cap="none" strike="noStrike">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US" sz="1100" u="none" cap="none" strike="noStrike">
                <a:solidFill>
                  <a:schemeClr val="accent2"/>
                </a:solidFill>
                <a:latin typeface="Montserrat"/>
                <a:ea typeface="Montserrat"/>
                <a:cs typeface="Montserrat"/>
                <a:sym typeface="Montserrat"/>
              </a:rPr>
              <a:t>, including icons by </a:t>
            </a:r>
            <a:r>
              <a:rPr b="1" i="0" lang="en-US" sz="1100" u="none" cap="none" strike="noStrike">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US" sz="1100" u="none" cap="none" strike="noStrike">
                <a:solidFill>
                  <a:schemeClr val="accent2"/>
                </a:solidFill>
                <a:latin typeface="Montserrat"/>
                <a:ea typeface="Montserrat"/>
                <a:cs typeface="Montserrat"/>
                <a:sym typeface="Montserrat"/>
              </a:rPr>
              <a:t>, and infographics &amp; images by </a:t>
            </a:r>
            <a:r>
              <a:rPr b="1" i="0" lang="en-US" sz="1100" u="none" cap="none" strike="noStrike">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100" u="none" cap="none" strike="noStrike">
              <a:solidFill>
                <a:schemeClr val="accent2"/>
              </a:solidFill>
              <a:latin typeface="Montserrat"/>
              <a:ea typeface="Montserrat"/>
              <a:cs typeface="Montserrat"/>
              <a:sym typeface="Montserrat"/>
            </a:endParaRPr>
          </a:p>
        </p:txBody>
      </p:sp>
      <p:sp>
        <p:nvSpPr>
          <p:cNvPr id="33" name="Google Shape;33;p16"/>
          <p:cNvSpPr/>
          <p:nvPr/>
        </p:nvSpPr>
        <p:spPr>
          <a:xfrm>
            <a:off x="6711600" y="25716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6"/>
          <p:cNvSpPr/>
          <p:nvPr/>
        </p:nvSpPr>
        <p:spPr>
          <a:xfrm>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4"/>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37" name="Google Shape;37;p14"/>
          <p:cNvSpPr/>
          <p:nvPr/>
        </p:nvSpPr>
        <p:spPr>
          <a:xfrm rot="5400000">
            <a:off x="6703350" y="270292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38" name="Shape 38"/>
        <p:cNvGrpSpPr/>
        <p:nvPr/>
      </p:nvGrpSpPr>
      <p:grpSpPr>
        <a:xfrm>
          <a:off x="0" y="0"/>
          <a:ext cx="0" cy="0"/>
          <a:chOff x="0" y="0"/>
          <a:chExt cx="0" cy="0"/>
        </a:xfrm>
      </p:grpSpPr>
      <p:sp>
        <p:nvSpPr>
          <p:cNvPr id="39" name="Google Shape;39;p13"/>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40" name="Google Shape;40;p13"/>
          <p:cNvSpPr txBox="1"/>
          <p:nvPr>
            <p:ph idx="2" type="ctrTitle"/>
          </p:nvPr>
        </p:nvSpPr>
        <p:spPr>
          <a:xfrm>
            <a:off x="23103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41" name="Google Shape;41;p13"/>
          <p:cNvSpPr txBox="1"/>
          <p:nvPr>
            <p:ph idx="3" type="title"/>
          </p:nvPr>
        </p:nvSpPr>
        <p:spPr>
          <a:xfrm>
            <a:off x="7178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42" name="Google Shape;42;p13"/>
          <p:cNvSpPr txBox="1"/>
          <p:nvPr>
            <p:ph idx="1" type="subTitle"/>
          </p:nvPr>
        </p:nvSpPr>
        <p:spPr>
          <a:xfrm>
            <a:off x="2310350" y="185887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43" name="Google Shape;43;p13"/>
          <p:cNvSpPr txBox="1"/>
          <p:nvPr>
            <p:ph idx="4" type="ctrTitle"/>
          </p:nvPr>
        </p:nvSpPr>
        <p:spPr>
          <a:xfrm>
            <a:off x="62330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44" name="Google Shape;44;p13"/>
          <p:cNvSpPr txBox="1"/>
          <p:nvPr>
            <p:ph idx="5" type="title"/>
          </p:nvPr>
        </p:nvSpPr>
        <p:spPr>
          <a:xfrm>
            <a:off x="46864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45" name="Google Shape;45;p13"/>
          <p:cNvSpPr txBox="1"/>
          <p:nvPr>
            <p:ph idx="6" type="subTitle"/>
          </p:nvPr>
        </p:nvSpPr>
        <p:spPr>
          <a:xfrm>
            <a:off x="6275800" y="1858878"/>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46" name="Google Shape;46;p13"/>
          <p:cNvSpPr txBox="1"/>
          <p:nvPr>
            <p:ph idx="7" type="ctrTitle"/>
          </p:nvPr>
        </p:nvSpPr>
        <p:spPr>
          <a:xfrm>
            <a:off x="2310350" y="2868777"/>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47" name="Google Shape;47;p13"/>
          <p:cNvSpPr txBox="1"/>
          <p:nvPr>
            <p:ph idx="8" type="title"/>
          </p:nvPr>
        </p:nvSpPr>
        <p:spPr>
          <a:xfrm>
            <a:off x="7178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48" name="Google Shape;48;p13"/>
          <p:cNvSpPr txBox="1"/>
          <p:nvPr>
            <p:ph idx="9" type="subTitle"/>
          </p:nvPr>
        </p:nvSpPr>
        <p:spPr>
          <a:xfrm>
            <a:off x="231035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49" name="Google Shape;49;p13"/>
          <p:cNvSpPr txBox="1"/>
          <p:nvPr>
            <p:ph idx="13" type="ctrTitle"/>
          </p:nvPr>
        </p:nvSpPr>
        <p:spPr>
          <a:xfrm>
            <a:off x="6275650" y="2868775"/>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50" name="Google Shape;50;p13"/>
          <p:cNvSpPr txBox="1"/>
          <p:nvPr>
            <p:ph idx="14" type="title"/>
          </p:nvPr>
        </p:nvSpPr>
        <p:spPr>
          <a:xfrm>
            <a:off x="46864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51" name="Google Shape;51;p13"/>
          <p:cNvSpPr txBox="1"/>
          <p:nvPr>
            <p:ph idx="15" type="subTitle"/>
          </p:nvPr>
        </p:nvSpPr>
        <p:spPr>
          <a:xfrm>
            <a:off x="627580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52" name="Google Shape;52;p13"/>
          <p:cNvSpPr/>
          <p:nvPr/>
        </p:nvSpPr>
        <p:spPr>
          <a:xfrm>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3"/>
          <p:cNvSpPr/>
          <p:nvPr/>
        </p:nvSpPr>
        <p:spPr>
          <a:xfrm>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en.wikipedia.org/wiki/Human_genetics" TargetMode="External"/><Relationship Id="rId4" Type="http://schemas.openxmlformats.org/officeDocument/2006/relationships/hyperlink" Target="https://en.wikipedia.org/wiki/Embryo" TargetMode="External"/><Relationship Id="rId11" Type="http://schemas.openxmlformats.org/officeDocument/2006/relationships/image" Target="../media/image1.png"/><Relationship Id="rId10" Type="http://schemas.openxmlformats.org/officeDocument/2006/relationships/hyperlink" Target="https://en.wikipedia.org/wiki/DNA_sequence" TargetMode="External"/><Relationship Id="rId9" Type="http://schemas.openxmlformats.org/officeDocument/2006/relationships/hyperlink" Target="https://en.wikipedia.org/wiki/Mitochondrial_DNA" TargetMode="External"/><Relationship Id="rId5" Type="http://schemas.openxmlformats.org/officeDocument/2006/relationships/hyperlink" Target="https://en.wikipedia.org/wiki/Implantation_(human_embryo)" TargetMode="External"/><Relationship Id="rId6" Type="http://schemas.openxmlformats.org/officeDocument/2006/relationships/hyperlink" Target="https://en.wikipedia.org/wiki/DNA" TargetMode="External"/><Relationship Id="rId7" Type="http://schemas.openxmlformats.org/officeDocument/2006/relationships/hyperlink" Target="https://en.wikipedia.org/wiki/Genome" TargetMode="External"/><Relationship Id="rId8" Type="http://schemas.openxmlformats.org/officeDocument/2006/relationships/hyperlink" Target="https://en.wikipedia.org/wiki/Chromosomal" TargetMode="External"/></Relationships>
</file>

<file path=ppt/slides/_rels/slide33.xml.rels><?xml version="1.0" encoding="UTF-8" standalone="yes"?><Relationships xmlns="http://schemas.openxmlformats.org/package/2006/relationships"><Relationship Id="rId11" Type="http://schemas.openxmlformats.org/officeDocument/2006/relationships/hyperlink" Target="https://en.wikipedia.org/wiki/Medical_law" TargetMode="External"/><Relationship Id="rId10" Type="http://schemas.openxmlformats.org/officeDocument/2006/relationships/hyperlink" Target="https://en.wikipedia.org/wiki/Medical_ethics" TargetMode="External"/><Relationship Id="rId13" Type="http://schemas.openxmlformats.org/officeDocument/2006/relationships/image" Target="../media/image1.png"/><Relationship Id="rId12" Type="http://schemas.openxmlformats.org/officeDocument/2006/relationships/hyperlink" Target="https://en.wikipedia.org/wiki/Media_studies"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en.wikipedia.org/wiki/Symptom" TargetMode="External"/><Relationship Id="rId4" Type="http://schemas.openxmlformats.org/officeDocument/2006/relationships/hyperlink" Target="https://en.wikipedia.org/wiki/Mutation" TargetMode="External"/><Relationship Id="rId9" Type="http://schemas.openxmlformats.org/officeDocument/2006/relationships/hyperlink" Target="https://en.wikipedia.org/wiki/Organism" TargetMode="External"/><Relationship Id="rId5" Type="http://schemas.openxmlformats.org/officeDocument/2006/relationships/hyperlink" Target="https://en.wikipedia.org/wiki/Autosomal_dominant" TargetMode="External"/><Relationship Id="rId6" Type="http://schemas.openxmlformats.org/officeDocument/2006/relationships/hyperlink" Target="https://en.wikipedia.org/wiki/Phenotypic_trait" TargetMode="External"/><Relationship Id="rId7" Type="http://schemas.openxmlformats.org/officeDocument/2006/relationships/hyperlink" Target="https://en.wikipedia.org/wiki/Organism" TargetMode="External"/><Relationship Id="rId8" Type="http://schemas.openxmlformats.org/officeDocument/2006/relationships/hyperlink" Target="https://en.wikipedia.org/wiki/Allel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1" Type="http://schemas.openxmlformats.org/officeDocument/2006/relationships/hyperlink" Target="https://doi.org/10.1080/10503307.2023.2209694" TargetMode="External"/><Relationship Id="rId10" Type="http://schemas.openxmlformats.org/officeDocument/2006/relationships/hyperlink" Target="https://doi.org/10.1080/10503307.2023.2209694" TargetMode="External"/><Relationship Id="rId13" Type="http://schemas.openxmlformats.org/officeDocument/2006/relationships/hyperlink" Target="https://doi.org/10.1080/10503307.2023.2209694" TargetMode="External"/><Relationship Id="rId12" Type="http://schemas.openxmlformats.org/officeDocument/2006/relationships/hyperlink" Target="https://doi.org/10.1080/10503307.2023.2209694" TargetMode="External"/><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hyperlink" Target="https://doi.org/10.1007/s00415-021-10461-5" TargetMode="External"/><Relationship Id="rId9" Type="http://schemas.openxmlformats.org/officeDocument/2006/relationships/hyperlink" Target="https://doi.org/10.1002/jgc4.1207" TargetMode="External"/><Relationship Id="rId5" Type="http://schemas.openxmlformats.org/officeDocument/2006/relationships/hyperlink" Target="https://doi.org/10.1007/s00415-021-10461-5" TargetMode="External"/><Relationship Id="rId6" Type="http://schemas.openxmlformats.org/officeDocument/2006/relationships/hyperlink" Target="https://doi.org/10.1101/cshperspect.a036525" TargetMode="External"/><Relationship Id="rId7" Type="http://schemas.openxmlformats.org/officeDocument/2006/relationships/hyperlink" Target="https://doi.org/10.1101/cshperspect.a036525" TargetMode="External"/><Relationship Id="rId8" Type="http://schemas.openxmlformats.org/officeDocument/2006/relationships/hyperlink" Target="https://doi.org/10.1002/jgc4.1207"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hyperlink" Target="https://doi.org/10.3389/fgene.2021.693158" TargetMode="External"/><Relationship Id="rId4" Type="http://schemas.openxmlformats.org/officeDocument/2006/relationships/hyperlink" Target="https://doi.org/10.3389/fgene.2021.693158" TargetMode="External"/><Relationship Id="rId5" Type="http://schemas.openxmlformats.org/officeDocument/2006/relationships/hyperlink" Target="https://doi.org/10.1037/0033-3204.44.3.279" TargetMode="External"/><Relationship Id="rId6" Type="http://schemas.openxmlformats.org/officeDocument/2006/relationships/hyperlink" Target="https://doi.org/10.1037/0033-3204.44.3.279" TargetMode="External"/><Relationship Id="rId7"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hyperlink" Target="http://www.geneticalliance.org/" TargetMode="External"/><Relationship Id="rId4" Type="http://schemas.openxmlformats.org/officeDocument/2006/relationships/hyperlink" Target="https://www.ncbi.nlm.nih.gov/books/NBK115552/#__NBK115552_dtls__" TargetMode="External"/><Relationship Id="rId9" Type="http://schemas.openxmlformats.org/officeDocument/2006/relationships/image" Target="../media/image1.png"/><Relationship Id="rId5" Type="http://schemas.openxmlformats.org/officeDocument/2006/relationships/hyperlink" Target="https://www.researchgate.net/publication/325844296_COUNSELING_APPROACHES/link/5b310dc7a6fdcc8506cc94a0/download" TargetMode="External"/><Relationship Id="rId6" Type="http://schemas.openxmlformats.org/officeDocument/2006/relationships/hyperlink" Target="https://www.alzheimer-europe.org/news/alzheimer-hellas-supports-new-project-genetic-counseling-european-universities-case" TargetMode="External"/><Relationship Id="rId7" Type="http://schemas.openxmlformats.org/officeDocument/2006/relationships/hyperlink" Target="https://www.youtube.com/watch?v=7dgX9WiL5XQ" TargetMode="External"/><Relationship Id="rId8" Type="http://schemas.openxmlformats.org/officeDocument/2006/relationships/hyperlink" Target="https://www.youtube.com/watch?v=LEu8DiyXDFI"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hyperlink" Target="http://www.genecounsel.eu/" TargetMode="External"/><Relationship Id="rId4" Type="http://schemas.openxmlformats.org/officeDocument/2006/relationships/hyperlink" Target="http://www.genecounsel.e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hyperlink" Target="http://www.genecounsel.eu/"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 name="Shape 58"/>
        <p:cNvGrpSpPr/>
        <p:nvPr/>
      </p:nvGrpSpPr>
      <p:grpSpPr>
        <a:xfrm>
          <a:off x="0" y="0"/>
          <a:ext cx="0" cy="0"/>
          <a:chOff x="0" y="0"/>
          <a:chExt cx="0" cy="0"/>
        </a:xfrm>
      </p:grpSpPr>
      <p:sp>
        <p:nvSpPr>
          <p:cNvPr id="59" name="Google Shape;59;p1"/>
          <p:cNvSpPr txBox="1"/>
          <p:nvPr/>
        </p:nvSpPr>
        <p:spPr>
          <a:xfrm>
            <a:off x="1278500" y="1866591"/>
            <a:ext cx="7466400" cy="1543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Unit 1: Welcome to the E-course</a:t>
            </a:r>
            <a:endParaRPr b="1" i="0" sz="2500" u="none" cap="none" strike="noStrike">
              <a:solidFill>
                <a:schemeClr val="accen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800"/>
              <a:buFont typeface="Arial"/>
              <a:buNone/>
            </a:pPr>
            <a:r>
              <a:rPr b="1" i="0" lang="en-US" sz="2500" u="none" cap="none" strike="noStrike">
                <a:solidFill>
                  <a:schemeClr val="accent1"/>
                </a:solidFill>
                <a:latin typeface="Arial"/>
                <a:ea typeface="Arial"/>
                <a:cs typeface="Arial"/>
                <a:sym typeface="Arial"/>
              </a:rPr>
              <a:t>Lesson 1.</a:t>
            </a:r>
            <a:r>
              <a:rPr b="1" lang="en-US" sz="2500">
                <a:solidFill>
                  <a:schemeClr val="accent1"/>
                </a:solidFill>
              </a:rPr>
              <a:t>1</a:t>
            </a:r>
            <a:r>
              <a:rPr b="1" i="0" lang="en-US" sz="2500" u="none" cap="none" strike="noStrike">
                <a:solidFill>
                  <a:schemeClr val="accent1"/>
                </a:solidFill>
                <a:latin typeface="Arial"/>
                <a:ea typeface="Arial"/>
                <a:cs typeface="Arial"/>
                <a:sym typeface="Arial"/>
              </a:rPr>
              <a:t>. Introduction to the online Course of GECONEU</a:t>
            </a:r>
            <a:endParaRPr b="0" i="0" sz="2500" u="none" cap="none" strike="noStrike">
              <a:solidFill>
                <a:srgbClr val="000000"/>
              </a:solidFill>
              <a:latin typeface="Arial"/>
              <a:ea typeface="Arial"/>
              <a:cs typeface="Arial"/>
              <a:sym typeface="Arial"/>
            </a:endParaRPr>
          </a:p>
        </p:txBody>
      </p:sp>
      <p:pic>
        <p:nvPicPr>
          <p:cNvPr id="60" name="Google Shape;60;p1"/>
          <p:cNvPicPr preferRelativeResize="0"/>
          <p:nvPr/>
        </p:nvPicPr>
        <p:blipFill rotWithShape="1">
          <a:blip r:embed="rId3">
            <a:alphaModFix/>
          </a:blip>
          <a:srcRect b="0" l="0" r="0" t="0"/>
          <a:stretch/>
        </p:blipFill>
        <p:spPr>
          <a:xfrm>
            <a:off x="811375" y="4342775"/>
            <a:ext cx="7466373" cy="751000"/>
          </a:xfrm>
          <a:prstGeom prst="rect">
            <a:avLst/>
          </a:prstGeom>
          <a:noFill/>
          <a:ln>
            <a:noFill/>
          </a:ln>
        </p:spPr>
      </p:pic>
      <p:pic>
        <p:nvPicPr>
          <p:cNvPr descr="Εικόνα που περιέχει λογότυπο&#10;&#10;Περιγραφή που δημιουργήθηκε αυτόματα" id="61" name="Google Shape;61;p1"/>
          <p:cNvPicPr preferRelativeResize="0"/>
          <p:nvPr/>
        </p:nvPicPr>
        <p:blipFill rotWithShape="1">
          <a:blip r:embed="rId4">
            <a:alphaModFix/>
          </a:blip>
          <a:srcRect b="0" l="0" r="0" t="0"/>
          <a:stretch/>
        </p:blipFill>
        <p:spPr>
          <a:xfrm>
            <a:off x="6229749" y="35925"/>
            <a:ext cx="2891519" cy="7215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idx="1" type="body"/>
          </p:nvPr>
        </p:nvSpPr>
        <p:spPr>
          <a:xfrm>
            <a:off x="713225" y="1965051"/>
            <a:ext cx="7717500" cy="260382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600">
                <a:solidFill>
                  <a:schemeClr val="dk1"/>
                </a:solidFill>
                <a:latin typeface="Arial"/>
                <a:ea typeface="Arial"/>
                <a:cs typeface="Arial"/>
                <a:sym typeface="Arial"/>
              </a:rPr>
              <a:t>This is the current lesson which aims to give basic information about the contents of the E-Course.</a:t>
            </a:r>
            <a:endParaRPr sz="16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600">
              <a:latin typeface="Arial"/>
              <a:ea typeface="Arial"/>
              <a:cs typeface="Arial"/>
              <a:sym typeface="Arial"/>
            </a:endParaRPr>
          </a:p>
          <a:p>
            <a:pPr indent="-228600" lvl="0" marL="457200" rtl="0" algn="l">
              <a:lnSpc>
                <a:spcPct val="100000"/>
              </a:lnSpc>
              <a:spcBef>
                <a:spcPts val="0"/>
              </a:spcBef>
              <a:spcAft>
                <a:spcPts val="0"/>
              </a:spcAft>
              <a:buClr>
                <a:schemeClr val="dk1"/>
              </a:buClr>
              <a:buSzPts val="1400"/>
              <a:buFont typeface="Barlow"/>
              <a:buNone/>
            </a:pPr>
            <a:r>
              <a:t/>
            </a:r>
            <a:endParaRPr sz="1600">
              <a:latin typeface="Arial"/>
              <a:ea typeface="Arial"/>
              <a:cs typeface="Arial"/>
              <a:sym typeface="Arial"/>
            </a:endParaRPr>
          </a:p>
          <a:p>
            <a:pPr indent="0" lvl="0" marL="0" rtl="0" algn="l">
              <a:lnSpc>
                <a:spcPct val="100000"/>
              </a:lnSpc>
              <a:spcBef>
                <a:spcPts val="0"/>
              </a:spcBef>
              <a:spcAft>
                <a:spcPts val="0"/>
              </a:spcAft>
              <a:buSzPts val="1400"/>
              <a:buNone/>
            </a:pPr>
            <a:r>
              <a:rPr lang="en-US" sz="1600">
                <a:solidFill>
                  <a:schemeClr val="dk1"/>
                </a:solidFill>
                <a:latin typeface="Arial"/>
                <a:ea typeface="Arial"/>
                <a:cs typeface="Arial"/>
                <a:sym typeface="Arial"/>
              </a:rPr>
              <a:t> </a:t>
            </a:r>
            <a:endParaRPr sz="1600">
              <a:latin typeface="Arial"/>
              <a:ea typeface="Arial"/>
              <a:cs typeface="Arial"/>
              <a:sym typeface="Arial"/>
            </a:endParaRPr>
          </a:p>
          <a:p>
            <a:pPr indent="-273050" lvl="0" marL="342900" rtl="0" algn="l">
              <a:lnSpc>
                <a:spcPct val="100000"/>
              </a:lnSpc>
              <a:spcBef>
                <a:spcPts val="0"/>
              </a:spcBef>
              <a:spcAft>
                <a:spcPts val="0"/>
              </a:spcAft>
              <a:buClr>
                <a:schemeClr val="dk1"/>
              </a:buClr>
              <a:buSzPts val="1100"/>
              <a:buFont typeface="Arial"/>
              <a:buNone/>
            </a:pPr>
            <a:r>
              <a:t/>
            </a:r>
            <a:endParaRPr sz="1600">
              <a:solidFill>
                <a:schemeClr val="dk1"/>
              </a:solidFill>
              <a:latin typeface="Arial"/>
              <a:ea typeface="Arial"/>
              <a:cs typeface="Arial"/>
              <a:sym typeface="Arial"/>
            </a:endParaRPr>
          </a:p>
          <a:p>
            <a:pPr indent="-273050" lvl="0" marL="342900" rtl="0" algn="l">
              <a:lnSpc>
                <a:spcPct val="100000"/>
              </a:lnSpc>
              <a:spcBef>
                <a:spcPts val="0"/>
              </a:spcBef>
              <a:spcAft>
                <a:spcPts val="0"/>
              </a:spcAft>
              <a:buClr>
                <a:schemeClr val="dk1"/>
              </a:buClr>
              <a:buSzPts val="1100"/>
              <a:buFont typeface="Arial"/>
              <a:buNone/>
            </a:pPr>
            <a:r>
              <a:t/>
            </a:r>
            <a:endParaRPr sz="1600">
              <a:solidFill>
                <a:schemeClr val="dk1"/>
              </a:solidFill>
              <a:latin typeface="Arial"/>
              <a:ea typeface="Arial"/>
              <a:cs typeface="Arial"/>
              <a:sym typeface="Arial"/>
            </a:endParaRPr>
          </a:p>
          <a:p>
            <a:pPr indent="-273050" lvl="0" marL="342900" rtl="0" algn="l">
              <a:lnSpc>
                <a:spcPct val="100000"/>
              </a:lnSpc>
              <a:spcBef>
                <a:spcPts val="0"/>
              </a:spcBef>
              <a:spcAft>
                <a:spcPts val="0"/>
              </a:spcAft>
              <a:buClr>
                <a:schemeClr val="dk1"/>
              </a:buClr>
              <a:buSzPts val="1100"/>
              <a:buFont typeface="Arial"/>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6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153" name="Google Shape;153;p6"/>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154" name="Google Shape;154;p6"/>
          <p:cNvSpPr txBox="1"/>
          <p:nvPr>
            <p:ph type="title"/>
          </p:nvPr>
        </p:nvSpPr>
        <p:spPr>
          <a:xfrm>
            <a:off x="713224" y="384048"/>
            <a:ext cx="7903935"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solidFill>
                  <a:schemeClr val="accent5"/>
                </a:solidFill>
                <a:latin typeface="Arial"/>
                <a:ea typeface="Arial"/>
                <a:cs typeface="Arial"/>
                <a:sym typeface="Arial"/>
              </a:rPr>
              <a:t>Unit 1. Welcome to the E-course</a:t>
            </a:r>
            <a:br>
              <a:rPr lang="en-US" sz="3200">
                <a:solidFill>
                  <a:schemeClr val="accent5"/>
                </a:solidFill>
                <a:latin typeface="Arial"/>
                <a:ea typeface="Arial"/>
                <a:cs typeface="Arial"/>
                <a:sym typeface="Arial"/>
              </a:rPr>
            </a:br>
            <a:r>
              <a:rPr lang="en-US" sz="2500">
                <a:solidFill>
                  <a:schemeClr val="accent5"/>
                </a:solidFill>
                <a:latin typeface="Arial"/>
                <a:ea typeface="Arial"/>
                <a:cs typeface="Arial"/>
                <a:sym typeface="Arial"/>
              </a:rPr>
              <a:t>Lesson 1.1. Introduction to the online course of GECONEU</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4"/>
          <p:cNvSpPr txBox="1"/>
          <p:nvPr>
            <p:ph idx="1" type="body"/>
          </p:nvPr>
        </p:nvSpPr>
        <p:spPr>
          <a:xfrm>
            <a:off x="713225" y="2110387"/>
            <a:ext cx="7717500" cy="24584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Lesson 2.1 aims to give basic information about inheritance, human genomic variation, genetic disorders &amp; genomic research</a:t>
            </a:r>
            <a:endParaRPr sz="1600">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At the end of this module the users will acquire a set of basic notions on heredity, genomic variation, and emerging research in the field of genetics</a:t>
            </a:r>
            <a:endParaRPr sz="1600">
              <a:latin typeface="Arial"/>
              <a:ea typeface="Arial"/>
              <a:cs typeface="Arial"/>
              <a:sym typeface="Arial"/>
            </a:endParaRPr>
          </a:p>
          <a:p>
            <a:pPr indent="-228600" lvl="0" marL="457200" rtl="0" algn="l">
              <a:lnSpc>
                <a:spcPct val="100000"/>
              </a:lnSpc>
              <a:spcBef>
                <a:spcPts val="0"/>
              </a:spcBef>
              <a:spcAft>
                <a:spcPts val="0"/>
              </a:spcAft>
              <a:buSzPts val="1400"/>
              <a:buFont typeface="Barlow"/>
              <a:buNone/>
            </a:pPr>
            <a:r>
              <a:t/>
            </a:r>
            <a:endParaRPr sz="1600">
              <a:latin typeface="Arial"/>
              <a:ea typeface="Arial"/>
              <a:cs typeface="Arial"/>
              <a:sym typeface="Arial"/>
            </a:endParaRPr>
          </a:p>
        </p:txBody>
      </p:sp>
      <p:sp>
        <p:nvSpPr>
          <p:cNvPr id="160" name="Google Shape;160;p34"/>
          <p:cNvSpPr txBox="1"/>
          <p:nvPr>
            <p:ph type="title"/>
          </p:nvPr>
        </p:nvSpPr>
        <p:spPr>
          <a:xfrm>
            <a:off x="713224" y="384048"/>
            <a:ext cx="7903935"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Unit 2. Theory-basic scientific information</a:t>
            </a:r>
            <a:br>
              <a:rPr lang="en-US">
                <a:latin typeface="Arial"/>
                <a:ea typeface="Arial"/>
                <a:cs typeface="Arial"/>
                <a:sym typeface="Arial"/>
              </a:rPr>
            </a:br>
            <a:r>
              <a:rPr lang="en-US" sz="2500">
                <a:latin typeface="Arial"/>
                <a:ea typeface="Arial"/>
                <a:cs typeface="Arial"/>
                <a:sym typeface="Arial"/>
              </a:rPr>
              <a:t>Lesson 2.1. Basic Principles and Methods of Genetics and Inheritance</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nvSpPr>
        <p:spPr>
          <a:xfrm>
            <a:off x="708614" y="1407934"/>
            <a:ext cx="7903936" cy="3170042"/>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2"/>
              </a:buClr>
              <a:buSzPts val="1400"/>
              <a:buFont typeface="Barlow"/>
              <a:buNone/>
            </a:pPr>
            <a:r>
              <a:rPr b="0" i="0" lang="en-US" sz="1600" u="none" cap="none" strike="noStrike">
                <a:solidFill>
                  <a:schemeClr val="dk1"/>
                </a:solidFill>
                <a:latin typeface="Arial"/>
                <a:ea typeface="Arial"/>
                <a:cs typeface="Arial"/>
                <a:sym typeface="Arial"/>
              </a:rPr>
              <a:t>Chapter 1: </a:t>
            </a:r>
            <a:r>
              <a:rPr b="0" i="1" lang="en-US" sz="1600" u="none" cap="none" strike="noStrike">
                <a:solidFill>
                  <a:schemeClr val="dk1"/>
                </a:solidFill>
                <a:latin typeface="Arial"/>
                <a:ea typeface="Arial"/>
                <a:cs typeface="Arial"/>
                <a:sym typeface="Arial"/>
              </a:rPr>
              <a:t>Inheritance</a:t>
            </a:r>
            <a:endParaRPr b="0"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400"/>
              <a:buFont typeface="Barlow"/>
              <a:buNone/>
            </a:pPr>
            <a:r>
              <a:rPr b="0" i="0" lang="en-US" sz="1600" u="none" cap="none" strike="noStrike">
                <a:solidFill>
                  <a:schemeClr val="dk1"/>
                </a:solidFill>
                <a:latin typeface="Arial"/>
                <a:ea typeface="Arial"/>
                <a:cs typeface="Arial"/>
                <a:sym typeface="Arial"/>
              </a:rPr>
              <a:t>Chapter 2: </a:t>
            </a:r>
            <a:r>
              <a:rPr b="0" i="1" lang="en-US" sz="1600" u="none" cap="none" strike="noStrike">
                <a:solidFill>
                  <a:schemeClr val="dk1"/>
                </a:solidFill>
                <a:latin typeface="Arial"/>
                <a:ea typeface="Arial"/>
                <a:cs typeface="Arial"/>
                <a:sym typeface="Arial"/>
              </a:rPr>
              <a:t>Basic definitions of genetics</a:t>
            </a:r>
            <a:endParaRPr b="0" i="1"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400"/>
              <a:buFont typeface="Barlow"/>
              <a:buNone/>
            </a:pPr>
            <a:r>
              <a:rPr b="0" i="0" lang="en-US" sz="1600" u="none" cap="none" strike="noStrike">
                <a:solidFill>
                  <a:schemeClr val="dk1"/>
                </a:solidFill>
                <a:latin typeface="Arial"/>
                <a:ea typeface="Arial"/>
                <a:cs typeface="Arial"/>
                <a:sym typeface="Arial"/>
              </a:rPr>
              <a:t>Chapter 3: </a:t>
            </a:r>
            <a:r>
              <a:rPr b="0" i="1" lang="en-US" sz="1600" u="none" cap="none" strike="noStrike">
                <a:solidFill>
                  <a:schemeClr val="dk1"/>
                </a:solidFill>
                <a:latin typeface="Arial"/>
                <a:ea typeface="Arial"/>
                <a:cs typeface="Arial"/>
                <a:sym typeface="Arial"/>
              </a:rPr>
              <a:t>Human Genomic Variation</a:t>
            </a:r>
            <a:endParaRPr b="0" i="1"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400"/>
              <a:buFont typeface="Barlow"/>
              <a:buNone/>
            </a:pPr>
            <a:r>
              <a:rPr b="0" i="0" lang="en-US" sz="1600" u="none" cap="none" strike="noStrike">
                <a:solidFill>
                  <a:schemeClr val="dk1"/>
                </a:solidFill>
                <a:latin typeface="Arial"/>
                <a:ea typeface="Arial"/>
                <a:cs typeface="Arial"/>
                <a:sym typeface="Arial"/>
              </a:rPr>
              <a:t>Chapter 4: </a:t>
            </a:r>
            <a:r>
              <a:rPr b="0" i="1" lang="en-US" sz="1600" u="none" cap="none" strike="noStrike">
                <a:solidFill>
                  <a:schemeClr val="dk1"/>
                </a:solidFill>
                <a:latin typeface="Arial"/>
                <a:ea typeface="Arial"/>
                <a:cs typeface="Arial"/>
                <a:sym typeface="Arial"/>
              </a:rPr>
              <a:t>Genetic Disorders </a:t>
            </a:r>
            <a:endParaRPr b="0" i="1"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400"/>
              <a:buFont typeface="Barlow"/>
              <a:buNone/>
            </a:pPr>
            <a:r>
              <a:rPr b="0" i="0" lang="en-US" sz="1600" u="none" cap="none" strike="noStrike">
                <a:solidFill>
                  <a:schemeClr val="dk1"/>
                </a:solidFill>
                <a:latin typeface="Arial"/>
                <a:ea typeface="Arial"/>
                <a:cs typeface="Arial"/>
                <a:sym typeface="Arial"/>
              </a:rPr>
              <a:t>Chapter 5: </a:t>
            </a:r>
            <a:r>
              <a:rPr b="0" i="1" lang="en-US" sz="1600" u="none" cap="none" strike="noStrike">
                <a:solidFill>
                  <a:schemeClr val="dk1"/>
                </a:solidFill>
                <a:latin typeface="Arial"/>
                <a:ea typeface="Arial"/>
                <a:cs typeface="Arial"/>
                <a:sym typeface="Arial"/>
              </a:rPr>
              <a:t>Emerging areas</a:t>
            </a:r>
            <a:endParaRPr b="0" i="1"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400"/>
              <a:buFont typeface="Barlow"/>
              <a:buNone/>
            </a:pPr>
            <a:r>
              <a:t/>
            </a:r>
            <a:endParaRPr b="0"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400"/>
              <a:buFont typeface="Barlow"/>
              <a:buNone/>
            </a:pPr>
            <a:r>
              <a:rPr b="0" i="1" lang="en-US" sz="1600" u="none" cap="none" strike="noStrike">
                <a:solidFill>
                  <a:schemeClr val="dk1"/>
                </a:solidFill>
                <a:latin typeface="Arial"/>
                <a:ea typeface="Arial"/>
                <a:cs typeface="Arial"/>
                <a:sym typeface="Arial"/>
              </a:rPr>
              <a:t>Check your understanding!</a:t>
            </a:r>
            <a:endParaRPr/>
          </a:p>
          <a:p>
            <a:pPr indent="0" lvl="0" marL="0" marR="0" rtl="0" algn="l">
              <a:lnSpc>
                <a:spcPct val="150000"/>
              </a:lnSpc>
              <a:spcBef>
                <a:spcPts val="0"/>
              </a:spcBef>
              <a:spcAft>
                <a:spcPts val="0"/>
              </a:spcAft>
              <a:buClr>
                <a:schemeClr val="dk2"/>
              </a:buClr>
              <a:buSzPts val="1400"/>
              <a:buFont typeface="Barlow"/>
              <a:buNone/>
            </a:pPr>
            <a:r>
              <a:rPr b="0" i="1" lang="en-US" sz="1600" u="none" cap="none" strike="noStrike">
                <a:solidFill>
                  <a:schemeClr val="dk1"/>
                </a:solidFill>
                <a:latin typeface="Arial"/>
                <a:ea typeface="Arial"/>
                <a:cs typeface="Arial"/>
                <a:sym typeface="Arial"/>
              </a:rPr>
              <a:t>Lesson overview – What’s next?</a:t>
            </a:r>
            <a:endParaRPr/>
          </a:p>
          <a:p>
            <a:pPr indent="0" lvl="0" marL="0" marR="0" rtl="0" algn="l">
              <a:lnSpc>
                <a:spcPct val="150000"/>
              </a:lnSpc>
              <a:spcBef>
                <a:spcPts val="0"/>
              </a:spcBef>
              <a:spcAft>
                <a:spcPts val="0"/>
              </a:spcAft>
              <a:buClr>
                <a:schemeClr val="dk2"/>
              </a:buClr>
              <a:buSzPts val="1400"/>
              <a:buFont typeface="Barlow"/>
              <a:buNone/>
            </a:pPr>
            <a:r>
              <a:rPr b="0" i="1" lang="en-US" sz="1600" u="none" cap="none" strike="noStrike">
                <a:solidFill>
                  <a:schemeClr val="dk1"/>
                </a:solidFill>
                <a:latin typeface="Arial"/>
                <a:ea typeface="Arial"/>
                <a:cs typeface="Arial"/>
                <a:sym typeface="Arial"/>
              </a:rPr>
              <a:t>References and additional resources</a:t>
            </a:r>
            <a:endParaRPr b="0" i="0" sz="16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166" name="Google Shape;166;p7"/>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167" name="Google Shape;167;p7"/>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Lesson 2.1. Basic Principles and Methods of Genetics and Inheritance</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7"/>
          <p:cNvSpPr txBox="1"/>
          <p:nvPr>
            <p:ph idx="1" type="body"/>
          </p:nvPr>
        </p:nvSpPr>
        <p:spPr>
          <a:xfrm>
            <a:off x="713225" y="1589603"/>
            <a:ext cx="7717500" cy="297927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Lesson 2.2 aims to give basic information about the most common neurodegenerative inherited diseases.</a:t>
            </a:r>
            <a:endParaRPr sz="1600">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At the end of this module the users will acquire a set of basic notions on the role of genetics in neurodegenerative disorders that can cause dementia, such as Alzheimer’s disease (AD), Vascular dementia (VaD), Parkinson’s disease (PD), Lewy bodies dementia (LBD), Frontotemporal lobar degeneration (FTLD), Huntington’s disease (HD), and Creutzfeldt-Jakob disease (CJD).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Furthermore, the different types of genetic testing and the current technologies will be briefly discussed.</a:t>
            </a:r>
            <a:endParaRPr sz="1600">
              <a:latin typeface="Arial"/>
              <a:ea typeface="Arial"/>
              <a:cs typeface="Arial"/>
              <a:sym typeface="Arial"/>
            </a:endParaRPr>
          </a:p>
          <a:p>
            <a:pPr indent="-228600" lvl="0" marL="457200" rtl="0" algn="l">
              <a:lnSpc>
                <a:spcPct val="100000"/>
              </a:lnSpc>
              <a:spcBef>
                <a:spcPts val="0"/>
              </a:spcBef>
              <a:spcAft>
                <a:spcPts val="0"/>
              </a:spcAft>
              <a:buSzPts val="1400"/>
              <a:buFont typeface="Barlow"/>
              <a:buNone/>
            </a:pPr>
            <a:r>
              <a:t/>
            </a:r>
            <a:endParaRPr sz="1600">
              <a:latin typeface="Arial"/>
              <a:ea typeface="Arial"/>
              <a:cs typeface="Arial"/>
              <a:sym typeface="Arial"/>
            </a:endParaRPr>
          </a:p>
        </p:txBody>
      </p:sp>
      <p:sp>
        <p:nvSpPr>
          <p:cNvPr id="173" name="Google Shape;173;p37"/>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Lesson 2.2. Neurodegenerative inherited diseases</a:t>
            </a:r>
            <a:endParaRPr sz="2500"/>
          </a:p>
        </p:txBody>
      </p:sp>
      <p:pic>
        <p:nvPicPr>
          <p:cNvPr descr="Εικόνα που περιέχει λογότυπο&#10;&#10;Περιγραφή που δημιουργήθηκε αυτόματα" id="174" name="Google Shape;174;p37"/>
          <p:cNvPicPr preferRelativeResize="0"/>
          <p:nvPr/>
        </p:nvPicPr>
        <p:blipFill rotWithShape="1">
          <a:blip r:embed="rId3">
            <a:alphaModFix/>
          </a:blip>
          <a:srcRect b="0" l="0" r="0" t="0"/>
          <a:stretch/>
        </p:blipFill>
        <p:spPr>
          <a:xfrm>
            <a:off x="6475413" y="4430535"/>
            <a:ext cx="2601407" cy="649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5"/>
          <p:cNvSpPr txBox="1"/>
          <p:nvPr>
            <p:ph idx="1" type="body"/>
          </p:nvPr>
        </p:nvSpPr>
        <p:spPr>
          <a:xfrm>
            <a:off x="713225" y="1522991"/>
            <a:ext cx="7717500" cy="3045884"/>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400"/>
              <a:buNone/>
            </a:pPr>
            <a:r>
              <a:rPr lang="en-US" sz="1600">
                <a:solidFill>
                  <a:schemeClr val="dk1"/>
                </a:solidFill>
                <a:latin typeface="Arial"/>
                <a:ea typeface="Arial"/>
                <a:cs typeface="Arial"/>
                <a:sym typeface="Arial"/>
              </a:rPr>
              <a:t>Chapter 1: </a:t>
            </a:r>
            <a:r>
              <a:rPr i="1" lang="en-US" sz="1600">
                <a:solidFill>
                  <a:schemeClr val="dk1"/>
                </a:solidFill>
                <a:latin typeface="Arial"/>
                <a:ea typeface="Arial"/>
                <a:cs typeface="Arial"/>
                <a:sym typeface="Arial"/>
              </a:rPr>
              <a:t>Inheritable neurodegenerative diseases: clinical overview</a:t>
            </a:r>
            <a:endParaRPr i="1" sz="1600">
              <a:latin typeface="Arial"/>
              <a:ea typeface="Arial"/>
              <a:cs typeface="Arial"/>
              <a:sym typeface="Arial"/>
            </a:endParaRPr>
          </a:p>
          <a:p>
            <a:pPr indent="0" lvl="0" marL="0" rtl="0" algn="l">
              <a:lnSpc>
                <a:spcPct val="150000"/>
              </a:lnSpc>
              <a:spcBef>
                <a:spcPts val="0"/>
              </a:spcBef>
              <a:spcAft>
                <a:spcPts val="0"/>
              </a:spcAft>
              <a:buSzPts val="1400"/>
              <a:buNone/>
            </a:pPr>
            <a:r>
              <a:rPr lang="en-US" sz="1600">
                <a:solidFill>
                  <a:schemeClr val="dk1"/>
                </a:solidFill>
                <a:latin typeface="Arial"/>
                <a:ea typeface="Arial"/>
                <a:cs typeface="Arial"/>
                <a:sym typeface="Arial"/>
              </a:rPr>
              <a:t>Chapter 2: </a:t>
            </a:r>
            <a:r>
              <a:rPr i="1" lang="en-US" sz="1600">
                <a:solidFill>
                  <a:schemeClr val="dk1"/>
                </a:solidFill>
                <a:latin typeface="Arial"/>
                <a:ea typeface="Arial"/>
                <a:cs typeface="Arial"/>
                <a:sym typeface="Arial"/>
              </a:rPr>
              <a:t>Genetics of neurodegenerative diseases</a:t>
            </a:r>
            <a:endParaRPr i="1" sz="1600">
              <a:latin typeface="Arial"/>
              <a:ea typeface="Arial"/>
              <a:cs typeface="Arial"/>
              <a:sym typeface="Arial"/>
            </a:endParaRPr>
          </a:p>
          <a:p>
            <a:pPr indent="0" lvl="0" marL="0" rtl="0" algn="l">
              <a:lnSpc>
                <a:spcPct val="150000"/>
              </a:lnSpc>
              <a:spcBef>
                <a:spcPts val="0"/>
              </a:spcBef>
              <a:spcAft>
                <a:spcPts val="0"/>
              </a:spcAft>
              <a:buSzPts val="1400"/>
              <a:buNone/>
            </a:pPr>
            <a:r>
              <a:rPr lang="en-US" sz="1600">
                <a:solidFill>
                  <a:schemeClr val="dk1"/>
                </a:solidFill>
                <a:latin typeface="Arial"/>
                <a:ea typeface="Arial"/>
                <a:cs typeface="Arial"/>
                <a:sym typeface="Arial"/>
              </a:rPr>
              <a:t>Chapter 3: </a:t>
            </a:r>
            <a:r>
              <a:rPr i="1" lang="en-US" sz="1600">
                <a:solidFill>
                  <a:schemeClr val="dk1"/>
                </a:solidFill>
                <a:latin typeface="Arial"/>
                <a:ea typeface="Arial"/>
                <a:cs typeface="Arial"/>
                <a:sym typeface="Arial"/>
              </a:rPr>
              <a:t>Genetic testing for neurodegenerative diseases</a:t>
            </a:r>
            <a:endParaRPr i="1" sz="1600">
              <a:solidFill>
                <a:schemeClr val="dk1"/>
              </a:solidFill>
              <a:latin typeface="Arial"/>
              <a:ea typeface="Arial"/>
              <a:cs typeface="Arial"/>
              <a:sym typeface="Arial"/>
            </a:endParaRPr>
          </a:p>
          <a:p>
            <a:pPr indent="0" lvl="0" marL="0" rtl="0" algn="l">
              <a:lnSpc>
                <a:spcPct val="150000"/>
              </a:lnSpc>
              <a:spcBef>
                <a:spcPts val="0"/>
              </a:spcBef>
              <a:spcAft>
                <a:spcPts val="0"/>
              </a:spcAft>
              <a:buSzPts val="1400"/>
              <a:buNone/>
            </a:pPr>
            <a:r>
              <a:rPr lang="en-US" sz="1600">
                <a:solidFill>
                  <a:schemeClr val="dk1"/>
                </a:solidFill>
                <a:latin typeface="Arial"/>
                <a:ea typeface="Arial"/>
                <a:cs typeface="Arial"/>
                <a:sym typeface="Arial"/>
              </a:rPr>
              <a:t>Chapter 4: </a:t>
            </a:r>
            <a:r>
              <a:rPr i="1" lang="en-US" sz="1600">
                <a:solidFill>
                  <a:schemeClr val="dk1"/>
                </a:solidFill>
                <a:latin typeface="Arial"/>
                <a:ea typeface="Arial"/>
                <a:cs typeface="Arial"/>
                <a:sym typeface="Arial"/>
              </a:rPr>
              <a:t>Technologies for testing</a:t>
            </a:r>
            <a:endParaRPr i="1" sz="1600">
              <a:latin typeface="Arial"/>
              <a:ea typeface="Arial"/>
              <a:cs typeface="Arial"/>
              <a:sym typeface="Arial"/>
            </a:endParaRPr>
          </a:p>
          <a:p>
            <a:pPr indent="0" lvl="0" marL="0" rtl="0" algn="l">
              <a:lnSpc>
                <a:spcPct val="150000"/>
              </a:lnSpc>
              <a:spcBef>
                <a:spcPts val="0"/>
              </a:spcBef>
              <a:spcAft>
                <a:spcPts val="0"/>
              </a:spcAft>
              <a:buSzPts val="1400"/>
              <a:buNone/>
            </a:pPr>
            <a:r>
              <a:t/>
            </a:r>
            <a:endParaRPr i="1" sz="1600">
              <a:solidFill>
                <a:schemeClr val="dk1"/>
              </a:solidFill>
              <a:latin typeface="Arial"/>
              <a:ea typeface="Arial"/>
              <a:cs typeface="Arial"/>
              <a:sym typeface="Arial"/>
            </a:endParaRPr>
          </a:p>
          <a:p>
            <a:pPr indent="0" lvl="0" marL="0" rtl="0" algn="l">
              <a:lnSpc>
                <a:spcPct val="150000"/>
              </a:lnSpc>
              <a:spcBef>
                <a:spcPts val="0"/>
              </a:spcBef>
              <a:spcAft>
                <a:spcPts val="0"/>
              </a:spcAft>
              <a:buSzPts val="1400"/>
              <a:buNone/>
            </a:pPr>
            <a:r>
              <a:rPr i="1" lang="en-US" sz="1600">
                <a:solidFill>
                  <a:schemeClr val="dk1"/>
                </a:solidFill>
                <a:latin typeface="Arial"/>
                <a:ea typeface="Arial"/>
                <a:cs typeface="Arial"/>
                <a:sym typeface="Arial"/>
              </a:rPr>
              <a:t>Check your understanding!</a:t>
            </a:r>
            <a:endParaRPr i="1" sz="1600">
              <a:latin typeface="Arial"/>
              <a:ea typeface="Arial"/>
              <a:cs typeface="Arial"/>
              <a:sym typeface="Arial"/>
            </a:endParaRPr>
          </a:p>
          <a:p>
            <a:pPr indent="0" lvl="0" marL="0" rtl="0" algn="l">
              <a:lnSpc>
                <a:spcPct val="150000"/>
              </a:lnSpc>
              <a:spcBef>
                <a:spcPts val="0"/>
              </a:spcBef>
              <a:spcAft>
                <a:spcPts val="0"/>
              </a:spcAft>
              <a:buSzPts val="1400"/>
              <a:buNone/>
            </a:pPr>
            <a:r>
              <a:rPr i="1" lang="en-US" sz="1600">
                <a:solidFill>
                  <a:schemeClr val="dk1"/>
                </a:solidFill>
                <a:latin typeface="Arial"/>
                <a:ea typeface="Arial"/>
                <a:cs typeface="Arial"/>
                <a:sym typeface="Arial"/>
              </a:rPr>
              <a:t>Lesson overview – What’s next?</a:t>
            </a:r>
            <a:endParaRPr i="1" sz="1600">
              <a:solidFill>
                <a:schemeClr val="dk1"/>
              </a:solidFill>
              <a:latin typeface="Arial"/>
              <a:ea typeface="Arial"/>
              <a:cs typeface="Arial"/>
              <a:sym typeface="Arial"/>
            </a:endParaRPr>
          </a:p>
          <a:p>
            <a:pPr indent="0" lvl="0" marL="0" rtl="0" algn="l">
              <a:lnSpc>
                <a:spcPct val="150000"/>
              </a:lnSpc>
              <a:spcBef>
                <a:spcPts val="0"/>
              </a:spcBef>
              <a:spcAft>
                <a:spcPts val="0"/>
              </a:spcAft>
              <a:buSzPts val="1400"/>
              <a:buNone/>
            </a:pPr>
            <a:r>
              <a:rPr i="1" lang="en-US" sz="1600">
                <a:solidFill>
                  <a:schemeClr val="dk1"/>
                </a:solidFill>
                <a:latin typeface="Arial"/>
                <a:ea typeface="Arial"/>
                <a:cs typeface="Arial"/>
                <a:sym typeface="Arial"/>
              </a:rPr>
              <a:t>References and additional resources</a:t>
            </a:r>
            <a:endParaRPr i="1" sz="1600">
              <a:solidFill>
                <a:schemeClr val="dk1"/>
              </a:solidFill>
              <a:latin typeface="Arial"/>
              <a:ea typeface="Arial"/>
              <a:cs typeface="Arial"/>
              <a:sym typeface="Arial"/>
            </a:endParaRPr>
          </a:p>
          <a:p>
            <a:pPr indent="-158750" lvl="0" marL="228600" rtl="0" algn="l">
              <a:lnSpc>
                <a:spcPct val="100000"/>
              </a:lnSpc>
              <a:spcBef>
                <a:spcPts val="0"/>
              </a:spcBef>
              <a:spcAft>
                <a:spcPts val="0"/>
              </a:spcAft>
              <a:buClr>
                <a:schemeClr val="dk1"/>
              </a:buClr>
              <a:buSzPts val="1100"/>
              <a:buFont typeface="Arial"/>
              <a:buNone/>
            </a:pPr>
            <a:r>
              <a:t/>
            </a:r>
            <a:endParaRPr sz="16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180" name="Google Shape;180;p35"/>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181" name="Google Shape;181;p35"/>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Lesson 2.2. Neurodegenerative inherited diseases</a:t>
            </a:r>
            <a:endParaRPr sz="2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9"/>
          <p:cNvSpPr txBox="1"/>
          <p:nvPr>
            <p:ph idx="1" type="body"/>
          </p:nvPr>
        </p:nvSpPr>
        <p:spPr>
          <a:xfrm>
            <a:off x="713225" y="1604741"/>
            <a:ext cx="7717500" cy="296413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600">
                <a:solidFill>
                  <a:schemeClr val="dk1"/>
                </a:solidFill>
                <a:latin typeface="Arial"/>
                <a:ea typeface="Arial"/>
                <a:cs typeface="Arial"/>
                <a:sym typeface="Arial"/>
              </a:rPr>
              <a:t>Lesson 2.3 aims to give basic information about the core principles of ethics</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600">
                <a:solidFill>
                  <a:schemeClr val="dk1"/>
                </a:solidFill>
                <a:latin typeface="Arial"/>
                <a:ea typeface="Arial"/>
                <a:cs typeface="Arial"/>
                <a:sym typeface="Arial"/>
              </a:rPr>
              <a:t>At the end of this module the users will acquire a set of basic notions on the four principles of medical ethics, of the legal frameworks regarding genetic testing, the differences between the national law of the participating countries and the basic information about informed consent and data protection.</a:t>
            </a:r>
            <a:endParaRPr sz="1600">
              <a:latin typeface="Arial"/>
              <a:ea typeface="Arial"/>
              <a:cs typeface="Arial"/>
              <a:sym typeface="Arial"/>
            </a:endParaRPr>
          </a:p>
        </p:txBody>
      </p:sp>
      <p:sp>
        <p:nvSpPr>
          <p:cNvPr id="187" name="Google Shape;187;p39"/>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lang="en-US" sz="2500">
                <a:latin typeface="Arial"/>
                <a:ea typeface="Arial"/>
                <a:cs typeface="Arial"/>
                <a:sym typeface="Arial"/>
              </a:rPr>
              <a:t>Lesson 2.3. Ethical aspects of Genetic Counseling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88" name="Google Shape;188;p39"/>
          <p:cNvPicPr preferRelativeResize="0"/>
          <p:nvPr/>
        </p:nvPicPr>
        <p:blipFill rotWithShape="1">
          <a:blip r:embed="rId3">
            <a:alphaModFix/>
          </a:blip>
          <a:srcRect b="0" l="0" r="0" t="0"/>
          <a:stretch/>
        </p:blipFill>
        <p:spPr>
          <a:xfrm>
            <a:off x="6475413" y="4430535"/>
            <a:ext cx="2601407" cy="649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2000"/>
              <a:buNone/>
            </a:pPr>
            <a:r>
              <a:rPr lang="en-US" sz="2500">
                <a:latin typeface="Arial"/>
                <a:ea typeface="Arial"/>
                <a:cs typeface="Arial"/>
                <a:sym typeface="Arial"/>
              </a:rPr>
              <a:t>Lesson 2.3. Ethical aspects of Genetic Counseling</a:t>
            </a:r>
            <a:br>
              <a:rPr lang="en-US" sz="2500">
                <a:solidFill>
                  <a:schemeClr val="accent5"/>
                </a:solidFill>
                <a:latin typeface="Arial"/>
                <a:ea typeface="Arial"/>
                <a:cs typeface="Arial"/>
                <a:sym typeface="Arial"/>
              </a:rPr>
            </a:b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94" name="Google Shape;194;p8"/>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195" name="Google Shape;195;p8"/>
          <p:cNvSpPr txBox="1"/>
          <p:nvPr>
            <p:ph idx="1" type="body"/>
          </p:nvPr>
        </p:nvSpPr>
        <p:spPr>
          <a:xfrm>
            <a:off x="713225" y="1625935"/>
            <a:ext cx="7717500" cy="2942939"/>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400"/>
              <a:buNone/>
            </a:pPr>
            <a:r>
              <a:rPr lang="en-US" sz="1600">
                <a:solidFill>
                  <a:schemeClr val="dk1"/>
                </a:solidFill>
                <a:latin typeface="Arial"/>
                <a:ea typeface="Arial"/>
                <a:cs typeface="Arial"/>
                <a:sym typeface="Arial"/>
              </a:rPr>
              <a:t>Chapter 1: </a:t>
            </a:r>
            <a:r>
              <a:rPr i="1" lang="en-US" sz="1600">
                <a:solidFill>
                  <a:schemeClr val="dk1"/>
                </a:solidFill>
                <a:latin typeface="Arial"/>
                <a:ea typeface="Arial"/>
                <a:cs typeface="Arial"/>
                <a:sym typeface="Arial"/>
              </a:rPr>
              <a:t>Ethics: what should we do?</a:t>
            </a:r>
            <a:endParaRPr i="1" sz="1600">
              <a:latin typeface="Arial"/>
              <a:ea typeface="Arial"/>
              <a:cs typeface="Arial"/>
              <a:sym typeface="Arial"/>
            </a:endParaRPr>
          </a:p>
          <a:p>
            <a:pPr indent="0" lvl="0" marL="0" rtl="0" algn="l">
              <a:lnSpc>
                <a:spcPct val="150000"/>
              </a:lnSpc>
              <a:spcBef>
                <a:spcPts val="0"/>
              </a:spcBef>
              <a:spcAft>
                <a:spcPts val="0"/>
              </a:spcAft>
              <a:buSzPts val="1400"/>
              <a:buNone/>
            </a:pPr>
            <a:r>
              <a:rPr lang="en-US" sz="1600">
                <a:solidFill>
                  <a:schemeClr val="dk1"/>
                </a:solidFill>
                <a:latin typeface="Arial"/>
                <a:ea typeface="Arial"/>
                <a:cs typeface="Arial"/>
                <a:sym typeface="Arial"/>
              </a:rPr>
              <a:t>Chapter 2: </a:t>
            </a:r>
            <a:r>
              <a:rPr i="1" lang="en-US" sz="1600">
                <a:solidFill>
                  <a:schemeClr val="dk1"/>
                </a:solidFill>
                <a:latin typeface="Arial"/>
                <a:ea typeface="Arial"/>
                <a:cs typeface="Arial"/>
                <a:sym typeface="Arial"/>
              </a:rPr>
              <a:t>The four principles of medical ethics:</a:t>
            </a:r>
            <a:endParaRPr/>
          </a:p>
          <a:p>
            <a:pPr indent="0" lvl="0" marL="0" rtl="0" algn="l">
              <a:lnSpc>
                <a:spcPct val="150000"/>
              </a:lnSpc>
              <a:spcBef>
                <a:spcPts val="0"/>
              </a:spcBef>
              <a:spcAft>
                <a:spcPts val="0"/>
              </a:spcAft>
              <a:buSzPts val="1400"/>
              <a:buNone/>
            </a:pPr>
            <a:r>
              <a:rPr lang="en-US" sz="1600">
                <a:solidFill>
                  <a:schemeClr val="dk1"/>
                </a:solidFill>
                <a:latin typeface="Arial"/>
                <a:ea typeface="Arial"/>
                <a:cs typeface="Arial"/>
                <a:sym typeface="Arial"/>
              </a:rPr>
              <a:t>Chapter 3: </a:t>
            </a:r>
            <a:r>
              <a:rPr i="1" lang="en-US" sz="1600">
                <a:solidFill>
                  <a:schemeClr val="dk1"/>
                </a:solidFill>
                <a:latin typeface="Arial"/>
                <a:ea typeface="Arial"/>
                <a:cs typeface="Arial"/>
                <a:sym typeface="Arial"/>
              </a:rPr>
              <a:t>Genetic Counseling Code of Ethics</a:t>
            </a:r>
            <a:endParaRPr i="1" sz="1600">
              <a:solidFill>
                <a:schemeClr val="dk1"/>
              </a:solidFill>
              <a:latin typeface="Arial"/>
              <a:ea typeface="Arial"/>
              <a:cs typeface="Arial"/>
              <a:sym typeface="Arial"/>
            </a:endParaRPr>
          </a:p>
          <a:p>
            <a:pPr indent="0" lvl="0" marL="0" rtl="0" algn="l">
              <a:lnSpc>
                <a:spcPct val="150000"/>
              </a:lnSpc>
              <a:spcBef>
                <a:spcPts val="0"/>
              </a:spcBef>
              <a:spcAft>
                <a:spcPts val="0"/>
              </a:spcAft>
              <a:buSzPts val="1400"/>
              <a:buNone/>
            </a:pPr>
            <a:r>
              <a:t/>
            </a:r>
            <a:endParaRPr i="1" sz="1600">
              <a:solidFill>
                <a:schemeClr val="dk1"/>
              </a:solidFill>
              <a:latin typeface="Arial"/>
              <a:ea typeface="Arial"/>
              <a:cs typeface="Arial"/>
              <a:sym typeface="Arial"/>
            </a:endParaRPr>
          </a:p>
          <a:p>
            <a:pPr indent="0" lvl="0" marL="0" rtl="0" algn="l">
              <a:lnSpc>
                <a:spcPct val="150000"/>
              </a:lnSpc>
              <a:spcBef>
                <a:spcPts val="0"/>
              </a:spcBef>
              <a:spcAft>
                <a:spcPts val="0"/>
              </a:spcAft>
              <a:buSzPts val="1400"/>
              <a:buNone/>
            </a:pPr>
            <a:r>
              <a:rPr i="1" lang="en-US" sz="1600">
                <a:solidFill>
                  <a:schemeClr val="dk1"/>
                </a:solidFill>
                <a:latin typeface="Arial"/>
                <a:ea typeface="Arial"/>
                <a:cs typeface="Arial"/>
                <a:sym typeface="Arial"/>
              </a:rPr>
              <a:t>Check your understanding!</a:t>
            </a:r>
            <a:endParaRPr i="1" sz="1600">
              <a:latin typeface="Arial"/>
              <a:ea typeface="Arial"/>
              <a:cs typeface="Arial"/>
              <a:sym typeface="Arial"/>
            </a:endParaRPr>
          </a:p>
          <a:p>
            <a:pPr indent="0" lvl="0" marL="0" rtl="0" algn="l">
              <a:lnSpc>
                <a:spcPct val="150000"/>
              </a:lnSpc>
              <a:spcBef>
                <a:spcPts val="0"/>
              </a:spcBef>
              <a:spcAft>
                <a:spcPts val="0"/>
              </a:spcAft>
              <a:buSzPts val="1400"/>
              <a:buNone/>
            </a:pPr>
            <a:r>
              <a:rPr i="1" lang="en-US" sz="1600">
                <a:solidFill>
                  <a:schemeClr val="dk1"/>
                </a:solidFill>
                <a:latin typeface="Arial"/>
                <a:ea typeface="Arial"/>
                <a:cs typeface="Arial"/>
                <a:sym typeface="Arial"/>
              </a:rPr>
              <a:t>Lesson overview – What’s next?</a:t>
            </a:r>
            <a:endParaRPr i="1" sz="1600">
              <a:solidFill>
                <a:schemeClr val="dk1"/>
              </a:solidFill>
              <a:latin typeface="Arial"/>
              <a:ea typeface="Arial"/>
              <a:cs typeface="Arial"/>
              <a:sym typeface="Arial"/>
            </a:endParaRPr>
          </a:p>
          <a:p>
            <a:pPr indent="0" lvl="0" marL="0" rtl="0" algn="l">
              <a:lnSpc>
                <a:spcPct val="150000"/>
              </a:lnSpc>
              <a:spcBef>
                <a:spcPts val="0"/>
              </a:spcBef>
              <a:spcAft>
                <a:spcPts val="0"/>
              </a:spcAft>
              <a:buSzPts val="1400"/>
              <a:buNone/>
            </a:pPr>
            <a:r>
              <a:rPr i="1" lang="en-US" sz="1600">
                <a:solidFill>
                  <a:schemeClr val="dk1"/>
                </a:solidFill>
                <a:latin typeface="Arial"/>
                <a:ea typeface="Arial"/>
                <a:cs typeface="Arial"/>
                <a:sym typeface="Arial"/>
              </a:rPr>
              <a:t>References and additional resources</a:t>
            </a:r>
            <a:endParaRPr i="1" sz="1600">
              <a:solidFill>
                <a:schemeClr val="dk1"/>
              </a:solidFill>
              <a:latin typeface="Arial"/>
              <a:ea typeface="Arial"/>
              <a:cs typeface="Arial"/>
              <a:sym typeface="Arial"/>
            </a:endParaRPr>
          </a:p>
          <a:p>
            <a:pPr indent="-158750" lvl="0" marL="228600" rtl="0" algn="l">
              <a:lnSpc>
                <a:spcPct val="100000"/>
              </a:lnSpc>
              <a:spcBef>
                <a:spcPts val="0"/>
              </a:spcBef>
              <a:spcAft>
                <a:spcPts val="0"/>
              </a:spcAft>
              <a:buClr>
                <a:schemeClr val="dk1"/>
              </a:buClr>
              <a:buSzPts val="1100"/>
              <a:buFont typeface="Arial"/>
              <a:buNone/>
            </a:pPr>
            <a:r>
              <a:t/>
            </a:r>
            <a:endParaRPr sz="16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7b6bc54e19_0_6"/>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600">
                <a:solidFill>
                  <a:schemeClr val="dk1"/>
                </a:solidFill>
                <a:latin typeface="Arial"/>
                <a:ea typeface="Arial"/>
                <a:cs typeface="Arial"/>
                <a:sym typeface="Arial"/>
              </a:rPr>
              <a:t>Lesson 2.4 aims to give basic information about the human rights.</a:t>
            </a:r>
            <a:endParaRPr sz="1600">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600">
                <a:solidFill>
                  <a:schemeClr val="dk1"/>
                </a:solidFill>
                <a:latin typeface="Arial"/>
                <a:ea typeface="Arial"/>
                <a:cs typeface="Arial"/>
                <a:sym typeface="Arial"/>
              </a:rPr>
              <a:t>At the end of this module the users will acquire a set of basic notions on the four principles of medical ethics, of the legal frameworks regarding genetic testing, the differences between the national law of the participating countries and the basic information about informed consent and data protection.</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600">
              <a:solidFill>
                <a:schemeClr val="dk1"/>
              </a:solidFill>
              <a:latin typeface="Arial"/>
              <a:ea typeface="Arial"/>
              <a:cs typeface="Arial"/>
              <a:sym typeface="Arial"/>
            </a:endParaRPr>
          </a:p>
        </p:txBody>
      </p:sp>
      <p:sp>
        <p:nvSpPr>
          <p:cNvPr id="201" name="Google Shape;201;g27b6bc54e19_0_6"/>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400"/>
              <a:buFont typeface="Arial"/>
              <a:buNone/>
            </a:pPr>
            <a:r>
              <a:rPr lang="en-US" sz="2500">
                <a:latin typeface="Arial"/>
                <a:ea typeface="Arial"/>
                <a:cs typeface="Arial"/>
                <a:sym typeface="Arial"/>
              </a:rPr>
              <a:t>Lesson 2.4. Human Rights in Genetics</a:t>
            </a:r>
            <a:endParaRPr sz="2500">
              <a:latin typeface="Arial"/>
              <a:ea typeface="Arial"/>
              <a:cs typeface="Arial"/>
              <a:sym typeface="Arial"/>
            </a:endParaRPr>
          </a:p>
          <a:p>
            <a:pPr indent="0" lvl="0" marL="0" rtl="0" algn="l">
              <a:lnSpc>
                <a:spcPct val="100000"/>
              </a:lnSpc>
              <a:spcBef>
                <a:spcPts val="0"/>
              </a:spcBef>
              <a:spcAft>
                <a:spcPts val="0"/>
              </a:spcAft>
              <a:buClr>
                <a:srgbClr val="000000"/>
              </a:buClr>
              <a:buSzPts val="2800"/>
              <a:buFont typeface="Arial"/>
              <a:buNone/>
            </a:pPr>
            <a:r>
              <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202" name="Google Shape;202;g27b6bc54e19_0_6"/>
          <p:cNvPicPr preferRelativeResize="0"/>
          <p:nvPr/>
        </p:nvPicPr>
        <p:blipFill rotWithShape="1">
          <a:blip r:embed="rId3">
            <a:alphaModFix/>
          </a:blip>
          <a:srcRect b="0" l="0" r="0" t="0"/>
          <a:stretch/>
        </p:blipFill>
        <p:spPr>
          <a:xfrm>
            <a:off x="6475413" y="4430535"/>
            <a:ext cx="2601407" cy="6491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7b6bc54e19_0_0"/>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Clr>
                <a:srgbClr val="C00000"/>
              </a:buClr>
              <a:buSzPts val="1100"/>
              <a:buFont typeface="Arial"/>
              <a:buNone/>
            </a:pPr>
            <a:r>
              <a:rPr lang="en-US" sz="1600">
                <a:solidFill>
                  <a:schemeClr val="dk1"/>
                </a:solidFill>
                <a:latin typeface="Arial"/>
                <a:ea typeface="Arial"/>
                <a:cs typeface="Arial"/>
                <a:sym typeface="Arial"/>
              </a:rPr>
              <a:t>Chapter 1: </a:t>
            </a:r>
            <a:r>
              <a:rPr i="1" lang="en-US" sz="1600">
                <a:solidFill>
                  <a:schemeClr val="dk1"/>
                </a:solidFill>
                <a:latin typeface="Arial"/>
                <a:ea typeface="Arial"/>
                <a:cs typeface="Arial"/>
                <a:sym typeface="Arial"/>
              </a:rPr>
              <a:t>Human right</a:t>
            </a:r>
            <a:endParaRPr i="1" sz="1600">
              <a:solidFill>
                <a:schemeClr val="dk1"/>
              </a:solidFill>
              <a:latin typeface="Arial"/>
              <a:ea typeface="Arial"/>
              <a:cs typeface="Arial"/>
              <a:sym typeface="Arial"/>
            </a:endParaRPr>
          </a:p>
          <a:p>
            <a:pPr indent="0" lvl="0" marL="0" rtl="0" algn="l">
              <a:lnSpc>
                <a:spcPct val="150000"/>
              </a:lnSpc>
              <a:spcBef>
                <a:spcPts val="1200"/>
              </a:spcBef>
              <a:spcAft>
                <a:spcPts val="0"/>
              </a:spcAft>
              <a:buClr>
                <a:srgbClr val="C00000"/>
              </a:buClr>
              <a:buSzPts val="1100"/>
              <a:buFont typeface="Arial"/>
              <a:buNone/>
            </a:pPr>
            <a:r>
              <a:rPr lang="en-US" sz="1600">
                <a:solidFill>
                  <a:schemeClr val="dk1"/>
                </a:solidFill>
                <a:latin typeface="Arial"/>
                <a:ea typeface="Arial"/>
                <a:cs typeface="Arial"/>
                <a:sym typeface="Arial"/>
              </a:rPr>
              <a:t>Chapter 2: </a:t>
            </a:r>
            <a:r>
              <a:rPr i="1" lang="en-US" sz="1600">
                <a:solidFill>
                  <a:schemeClr val="dk1"/>
                </a:solidFill>
                <a:latin typeface="Arial"/>
                <a:ea typeface="Arial"/>
                <a:cs typeface="Arial"/>
                <a:sym typeface="Arial"/>
              </a:rPr>
              <a:t>The legal framework in medical genetics</a:t>
            </a:r>
            <a:endParaRPr i="1" sz="1600">
              <a:latin typeface="Arial"/>
              <a:ea typeface="Arial"/>
              <a:cs typeface="Arial"/>
              <a:sym typeface="Arial"/>
            </a:endParaRPr>
          </a:p>
          <a:p>
            <a:pPr indent="0" lvl="0" marL="0" rtl="0" algn="l">
              <a:lnSpc>
                <a:spcPct val="100000"/>
              </a:lnSpc>
              <a:spcBef>
                <a:spcPts val="1200"/>
              </a:spcBef>
              <a:spcAft>
                <a:spcPts val="0"/>
              </a:spcAft>
              <a:buClr>
                <a:srgbClr val="C00000"/>
              </a:buClr>
              <a:buSzPts val="1100"/>
              <a:buFont typeface="Arial"/>
              <a:buNone/>
            </a:pPr>
            <a:r>
              <a:rPr lang="en-US" sz="1600">
                <a:solidFill>
                  <a:schemeClr val="dk1"/>
                </a:solidFill>
                <a:latin typeface="Arial"/>
                <a:ea typeface="Arial"/>
                <a:cs typeface="Arial"/>
                <a:sym typeface="Arial"/>
              </a:rPr>
              <a:t>Chapter 3: </a:t>
            </a:r>
            <a:r>
              <a:rPr i="1" lang="en-US" sz="1600">
                <a:solidFill>
                  <a:schemeClr val="dk1"/>
                </a:solidFill>
                <a:latin typeface="Arial"/>
                <a:ea typeface="Arial"/>
                <a:cs typeface="Arial"/>
                <a:sym typeface="Arial"/>
              </a:rPr>
              <a:t>GDPR</a:t>
            </a:r>
            <a:endParaRPr i="1" sz="1600">
              <a:latin typeface="Arial"/>
              <a:ea typeface="Arial"/>
              <a:cs typeface="Arial"/>
              <a:sym typeface="Arial"/>
            </a:endParaRPr>
          </a:p>
          <a:p>
            <a:pPr indent="0" lvl="0" marL="0" rtl="0" algn="l">
              <a:lnSpc>
                <a:spcPct val="100000"/>
              </a:lnSpc>
              <a:spcBef>
                <a:spcPts val="1200"/>
              </a:spcBef>
              <a:spcAft>
                <a:spcPts val="0"/>
              </a:spcAft>
              <a:buClr>
                <a:srgbClr val="C00000"/>
              </a:buClr>
              <a:buSzPts val="1100"/>
              <a:buFont typeface="Arial"/>
              <a:buNone/>
            </a:pPr>
            <a:r>
              <a:rPr lang="en-US" sz="1600">
                <a:solidFill>
                  <a:schemeClr val="dk1"/>
                </a:solidFill>
                <a:latin typeface="Arial"/>
                <a:ea typeface="Arial"/>
                <a:cs typeface="Arial"/>
                <a:sym typeface="Arial"/>
              </a:rPr>
              <a:t>Chapter 4: </a:t>
            </a:r>
            <a:r>
              <a:rPr i="1" lang="en-US" sz="1600">
                <a:solidFill>
                  <a:schemeClr val="dk1"/>
                </a:solidFill>
                <a:latin typeface="Arial"/>
                <a:ea typeface="Arial"/>
                <a:cs typeface="Arial"/>
                <a:sym typeface="Arial"/>
              </a:rPr>
              <a:t>Statements and guidelines of the German Society for Human Genetics</a:t>
            </a:r>
            <a:endParaRPr i="1" sz="1600">
              <a:solidFill>
                <a:schemeClr val="dk1"/>
              </a:solidFill>
              <a:latin typeface="Arial"/>
              <a:ea typeface="Arial"/>
              <a:cs typeface="Arial"/>
              <a:sym typeface="Arial"/>
            </a:endParaRPr>
          </a:p>
          <a:p>
            <a:pPr indent="0" lvl="0" marL="0" rtl="0" algn="l">
              <a:lnSpc>
                <a:spcPct val="100000"/>
              </a:lnSpc>
              <a:spcBef>
                <a:spcPts val="1200"/>
              </a:spcBef>
              <a:spcAft>
                <a:spcPts val="0"/>
              </a:spcAft>
              <a:buClr>
                <a:srgbClr val="C00000"/>
              </a:buClr>
              <a:buSzPts val="1100"/>
              <a:buFont typeface="Arial"/>
              <a:buNone/>
            </a:pPr>
            <a:r>
              <a:rPr lang="en-US" sz="1600">
                <a:solidFill>
                  <a:schemeClr val="dk1"/>
                </a:solidFill>
                <a:latin typeface="Arial"/>
                <a:ea typeface="Arial"/>
                <a:cs typeface="Arial"/>
                <a:sym typeface="Arial"/>
              </a:rPr>
              <a:t>Chapter 5: </a:t>
            </a:r>
            <a:r>
              <a:rPr i="1" lang="en-US" sz="1600">
                <a:solidFill>
                  <a:schemeClr val="dk1"/>
                </a:solidFill>
                <a:latin typeface="Arial"/>
                <a:ea typeface="Arial"/>
                <a:cs typeface="Arial"/>
                <a:sym typeface="Arial"/>
              </a:rPr>
              <a:t>Human rights and their application to cognitively impaired adults</a:t>
            </a:r>
            <a:endParaRPr i="1" sz="1600">
              <a:latin typeface="Arial"/>
              <a:ea typeface="Arial"/>
              <a:cs typeface="Arial"/>
              <a:sym typeface="Arial"/>
            </a:endParaRPr>
          </a:p>
          <a:p>
            <a:pPr indent="0" lvl="0" marL="0" rtl="0" algn="l">
              <a:lnSpc>
                <a:spcPct val="100000"/>
              </a:lnSpc>
              <a:spcBef>
                <a:spcPts val="1200"/>
              </a:spcBef>
              <a:spcAft>
                <a:spcPts val="0"/>
              </a:spcAft>
              <a:buClr>
                <a:srgbClr val="C00000"/>
              </a:buClr>
              <a:buSzPts val="1100"/>
              <a:buFont typeface="Arial"/>
              <a:buNone/>
            </a:pPr>
            <a:r>
              <a:t/>
            </a:r>
            <a:endParaRPr i="1" sz="1600">
              <a:solidFill>
                <a:schemeClr val="dk1"/>
              </a:solidFill>
              <a:latin typeface="Arial"/>
              <a:ea typeface="Arial"/>
              <a:cs typeface="Arial"/>
              <a:sym typeface="Arial"/>
            </a:endParaRPr>
          </a:p>
          <a:p>
            <a:pPr indent="0" lvl="0" marL="0" rtl="0" algn="l">
              <a:lnSpc>
                <a:spcPct val="100000"/>
              </a:lnSpc>
              <a:spcBef>
                <a:spcPts val="1200"/>
              </a:spcBef>
              <a:spcAft>
                <a:spcPts val="0"/>
              </a:spcAft>
              <a:buClr>
                <a:srgbClr val="C00000"/>
              </a:buClr>
              <a:buSzPts val="1100"/>
              <a:buFont typeface="Arial"/>
              <a:buNone/>
            </a:pPr>
            <a:r>
              <a:rPr i="1" lang="en-US" sz="1600">
                <a:solidFill>
                  <a:schemeClr val="dk1"/>
                </a:solidFill>
                <a:latin typeface="Arial"/>
                <a:ea typeface="Arial"/>
                <a:cs typeface="Arial"/>
                <a:sym typeface="Arial"/>
              </a:rPr>
              <a:t>Check your understanding!</a:t>
            </a:r>
            <a:endParaRPr/>
          </a:p>
          <a:p>
            <a:pPr indent="0" lvl="0" marL="0" rtl="0" algn="l">
              <a:lnSpc>
                <a:spcPct val="100000"/>
              </a:lnSpc>
              <a:spcBef>
                <a:spcPts val="1200"/>
              </a:spcBef>
              <a:spcAft>
                <a:spcPts val="0"/>
              </a:spcAft>
              <a:buClr>
                <a:srgbClr val="C00000"/>
              </a:buClr>
              <a:buSzPts val="1100"/>
              <a:buFont typeface="Arial"/>
              <a:buNone/>
            </a:pPr>
            <a:r>
              <a:rPr i="1" lang="en-US" sz="1600">
                <a:solidFill>
                  <a:schemeClr val="dk1"/>
                </a:solidFill>
                <a:latin typeface="Arial"/>
                <a:ea typeface="Arial"/>
                <a:cs typeface="Arial"/>
                <a:sym typeface="Arial"/>
              </a:rPr>
              <a:t>Lesson’s overview – What’s next?</a:t>
            </a:r>
            <a:endParaRPr sz="1600">
              <a:solidFill>
                <a:schemeClr val="dk1"/>
              </a:solidFill>
              <a:latin typeface="Arial"/>
              <a:ea typeface="Arial"/>
              <a:cs typeface="Arial"/>
              <a:sym typeface="Arial"/>
            </a:endParaRPr>
          </a:p>
          <a:p>
            <a:pPr indent="0" lvl="0" marL="0" rtl="0" algn="l">
              <a:lnSpc>
                <a:spcPct val="100000"/>
              </a:lnSpc>
              <a:spcBef>
                <a:spcPts val="1200"/>
              </a:spcBef>
              <a:spcAft>
                <a:spcPts val="0"/>
              </a:spcAft>
              <a:buClr>
                <a:srgbClr val="C00000"/>
              </a:buClr>
              <a:buSzPts val="1100"/>
              <a:buFont typeface="Arial"/>
              <a:buNone/>
            </a:pPr>
            <a:r>
              <a:rPr i="1" lang="en-US" sz="1600">
                <a:solidFill>
                  <a:schemeClr val="dk1"/>
                </a:solidFill>
                <a:latin typeface="Arial"/>
                <a:ea typeface="Arial"/>
                <a:cs typeface="Arial"/>
                <a:sym typeface="Arial"/>
              </a:rPr>
              <a:t>References and additional Resources</a:t>
            </a:r>
            <a:endParaRPr i="1" sz="1600">
              <a:solidFill>
                <a:schemeClr val="dk1"/>
              </a:solidFill>
              <a:latin typeface="Arial"/>
              <a:ea typeface="Arial"/>
              <a:cs typeface="Arial"/>
              <a:sym typeface="Arial"/>
            </a:endParaRPr>
          </a:p>
        </p:txBody>
      </p:sp>
      <p:sp>
        <p:nvSpPr>
          <p:cNvPr id="208" name="Google Shape;208;g27b6bc54e19_0_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400"/>
              <a:buFont typeface="Arial"/>
              <a:buNone/>
            </a:pPr>
            <a:r>
              <a:rPr lang="en-US" sz="2500">
                <a:solidFill>
                  <a:schemeClr val="accent5"/>
                </a:solidFill>
                <a:latin typeface="Arial"/>
                <a:ea typeface="Arial"/>
                <a:cs typeface="Arial"/>
                <a:sym typeface="Arial"/>
              </a:rPr>
              <a:t>Lesson 2.4. Human Rights in Genetics</a:t>
            </a:r>
            <a:endParaRPr sz="2500">
              <a:solidFill>
                <a:schemeClr val="accent5"/>
              </a:solidFill>
              <a:latin typeface="Arial"/>
              <a:ea typeface="Arial"/>
              <a:cs typeface="Arial"/>
              <a:sym typeface="Arial"/>
            </a:endParaRPr>
          </a:p>
        </p:txBody>
      </p:sp>
      <p:pic>
        <p:nvPicPr>
          <p:cNvPr descr="Εικόνα που περιέχει λογότυπο&#10;&#10;Περιγραφή που δημιουργήθηκε αυτόματα" id="209" name="Google Shape;209;g27b6bc54e19_0_0"/>
          <p:cNvPicPr preferRelativeResize="0"/>
          <p:nvPr/>
        </p:nvPicPr>
        <p:blipFill rotWithShape="1">
          <a:blip r:embed="rId3">
            <a:alphaModFix/>
          </a:blip>
          <a:srcRect b="0" l="0" r="0" t="0"/>
          <a:stretch/>
        </p:blipFill>
        <p:spPr>
          <a:xfrm>
            <a:off x="6475413" y="4430535"/>
            <a:ext cx="2601407" cy="6491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1"/>
          <p:cNvSpPr txBox="1"/>
          <p:nvPr>
            <p:ph idx="1" type="body"/>
          </p:nvPr>
        </p:nvSpPr>
        <p:spPr>
          <a:xfrm>
            <a:off x="713225" y="1444267"/>
            <a:ext cx="7717500" cy="312460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Lesson 3.1. aims to inform about the main counseling approaches, styles, and specialties.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In this lesson will be present the most popular clinical counseling approaches/theories and consider specific challenges, disorders (e.g., trauma, depression, and anxiety), and client populations (e.g., couples and students).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400">
                <a:solidFill>
                  <a:schemeClr val="accent6"/>
                </a:solidFill>
                <a:latin typeface="Arial"/>
                <a:ea typeface="Arial"/>
                <a:cs typeface="Arial"/>
                <a:sym typeface="Arial"/>
              </a:rPr>
              <a:t>By highlighting these important areas, we hope that participants will get informed and prepared to find the right type of counseling approach to contribute to a GC session.</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400">
                <a:solidFill>
                  <a:schemeClr val="accent6"/>
                </a:solidFill>
                <a:latin typeface="Arial"/>
                <a:ea typeface="Arial"/>
                <a:cs typeface="Arial"/>
                <a:sym typeface="Arial"/>
              </a:rPr>
              <a:t>At the end of this module the users will acquire a set of basic notions of the counseling approaches and the main ideas of family systemic approach, Carl Roger’s theory/humanitarian approach, narrative therapy, cognitive-behavioral therapy, mindfulness-based counseling, reality therapy and psychodynamic approach.</a:t>
            </a:r>
            <a:endParaRPr sz="1400">
              <a:latin typeface="Arial"/>
              <a:ea typeface="Arial"/>
              <a:cs typeface="Arial"/>
              <a:sym typeface="Arial"/>
            </a:endParaRPr>
          </a:p>
          <a:p>
            <a:pPr indent="0" lvl="0" marL="0" rtl="0" algn="just">
              <a:lnSpc>
                <a:spcPct val="100000"/>
              </a:lnSpc>
              <a:spcBef>
                <a:spcPts val="0"/>
              </a:spcBef>
              <a:spcAft>
                <a:spcPts val="0"/>
              </a:spcAft>
              <a:buClr>
                <a:schemeClr val="dk1"/>
              </a:buClr>
              <a:buSzPts val="1400"/>
              <a:buNone/>
            </a:pPr>
            <a:r>
              <a:t/>
            </a:r>
            <a:endParaRPr sz="1600">
              <a:solidFill>
                <a:schemeClr val="dk1"/>
              </a:solidFill>
              <a:latin typeface="Arial"/>
              <a:ea typeface="Arial"/>
              <a:cs typeface="Arial"/>
              <a:sym typeface="Arial"/>
            </a:endParaRPr>
          </a:p>
          <a:p>
            <a:pPr indent="0" lvl="0" marL="139700" rtl="0" algn="l">
              <a:lnSpc>
                <a:spcPct val="100000"/>
              </a:lnSpc>
              <a:spcBef>
                <a:spcPts val="0"/>
              </a:spcBef>
              <a:spcAft>
                <a:spcPts val="0"/>
              </a:spcAft>
              <a:buSzPts val="1400"/>
              <a:buNone/>
            </a:pPr>
            <a:r>
              <a:t/>
            </a:r>
            <a:endParaRPr sz="1600">
              <a:latin typeface="Arial"/>
              <a:ea typeface="Arial"/>
              <a:cs typeface="Arial"/>
              <a:sym typeface="Arial"/>
            </a:endParaRPr>
          </a:p>
        </p:txBody>
      </p:sp>
      <p:sp>
        <p:nvSpPr>
          <p:cNvPr id="215" name="Google Shape;215;p41"/>
          <p:cNvSpPr txBox="1"/>
          <p:nvPr>
            <p:ph type="title"/>
          </p:nvPr>
        </p:nvSpPr>
        <p:spPr>
          <a:xfrm>
            <a:off x="713224" y="384048"/>
            <a:ext cx="8064409"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Unit 3. Counseling and Practice </a:t>
            </a:r>
            <a:br>
              <a:rPr lang="en-US">
                <a:latin typeface="Arial"/>
                <a:ea typeface="Arial"/>
                <a:cs typeface="Arial"/>
                <a:sym typeface="Arial"/>
              </a:rPr>
            </a:br>
            <a:r>
              <a:rPr lang="en-US" sz="2500">
                <a:latin typeface="Arial"/>
                <a:ea typeface="Arial"/>
                <a:cs typeface="Arial"/>
                <a:sym typeface="Arial"/>
              </a:rPr>
              <a:t>Lesson 3.1. The main Counseling Approaches</a:t>
            </a:r>
            <a:endParaRPr sz="2500"/>
          </a:p>
        </p:txBody>
      </p:sp>
      <p:pic>
        <p:nvPicPr>
          <p:cNvPr descr="Εικόνα που περιέχει λογότυπο&#10;&#10;Περιγραφή που δημιουργήθηκε αυτόματα" id="216" name="Google Shape;216;p41"/>
          <p:cNvPicPr preferRelativeResize="0"/>
          <p:nvPr/>
        </p:nvPicPr>
        <p:blipFill rotWithShape="1">
          <a:blip r:embed="rId3">
            <a:alphaModFix/>
          </a:blip>
          <a:srcRect b="0" l="0" r="0" t="0"/>
          <a:stretch/>
        </p:blipFill>
        <p:spPr>
          <a:xfrm>
            <a:off x="6475413" y="4430535"/>
            <a:ext cx="2601407" cy="6491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27b3e3441d1_0_0"/>
          <p:cNvSpPr txBox="1"/>
          <p:nvPr>
            <p:ph idx="1" type="body"/>
          </p:nvPr>
        </p:nvSpPr>
        <p:spPr>
          <a:xfrm>
            <a:off x="713225" y="1076275"/>
            <a:ext cx="7159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700">
                <a:solidFill>
                  <a:schemeClr val="dk1"/>
                </a:solidFill>
                <a:latin typeface="Arial"/>
                <a:ea typeface="Arial"/>
                <a:cs typeface="Arial"/>
                <a:sym typeface="Arial"/>
              </a:rPr>
              <a:t>Lesson 1.1. aims to introduce learners to the objectives of the GECONEU Course and help the readers to understand and learn</a:t>
            </a:r>
            <a:r>
              <a:rPr b="1" lang="en-US" sz="1700">
                <a:solidFill>
                  <a:schemeClr val="dk1"/>
                </a:solidFill>
                <a:latin typeface="Arial"/>
                <a:ea typeface="Arial"/>
                <a:cs typeface="Arial"/>
                <a:sym typeface="Arial"/>
              </a:rPr>
              <a:t> </a:t>
            </a:r>
            <a:r>
              <a:rPr lang="en-US" sz="1700">
                <a:solidFill>
                  <a:schemeClr val="dk1"/>
                </a:solidFill>
                <a:latin typeface="Arial"/>
                <a:ea typeface="Arial"/>
                <a:cs typeface="Arial"/>
                <a:sym typeface="Arial"/>
              </a:rPr>
              <a:t>about:</a:t>
            </a:r>
            <a:endParaRPr sz="17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700">
              <a:solidFill>
                <a:schemeClr val="dk1"/>
              </a:solidFill>
              <a:latin typeface="Arial"/>
              <a:ea typeface="Arial"/>
              <a:cs typeface="Arial"/>
              <a:sym typeface="Arial"/>
            </a:endParaRPr>
          </a:p>
          <a:p>
            <a:pPr indent="-228600" lvl="0" marL="685800" rtl="0" algn="l">
              <a:lnSpc>
                <a:spcPct val="115000"/>
              </a:lnSpc>
              <a:spcBef>
                <a:spcPts val="300"/>
              </a:spcBef>
              <a:spcAft>
                <a:spcPts val="0"/>
              </a:spcAft>
              <a:buClr>
                <a:schemeClr val="dk1"/>
              </a:buClr>
              <a:buSzPts val="1100"/>
              <a:buFont typeface="Arial"/>
              <a:buNone/>
            </a:pPr>
            <a:r>
              <a:rPr lang="en-US" sz="1700">
                <a:solidFill>
                  <a:schemeClr val="dk1"/>
                </a:solidFill>
                <a:latin typeface="Arial"/>
                <a:ea typeface="Arial"/>
                <a:cs typeface="Arial"/>
                <a:sym typeface="Arial"/>
              </a:rPr>
              <a:t>●       The aims and the goals of this Course </a:t>
            </a:r>
            <a:endParaRPr sz="1700">
              <a:solidFill>
                <a:schemeClr val="dk1"/>
              </a:solidFill>
              <a:latin typeface="Arial"/>
              <a:ea typeface="Arial"/>
              <a:cs typeface="Arial"/>
              <a:sym typeface="Arial"/>
            </a:endParaRPr>
          </a:p>
          <a:p>
            <a:pPr indent="-228600" lvl="0" marL="685800" rtl="0" algn="l">
              <a:lnSpc>
                <a:spcPct val="115000"/>
              </a:lnSpc>
              <a:spcBef>
                <a:spcPts val="0"/>
              </a:spcBef>
              <a:spcAft>
                <a:spcPts val="0"/>
              </a:spcAft>
              <a:buClr>
                <a:schemeClr val="dk1"/>
              </a:buClr>
              <a:buSzPts val="1100"/>
              <a:buFont typeface="Arial"/>
              <a:buNone/>
            </a:pPr>
            <a:r>
              <a:rPr lang="en-US" sz="1700">
                <a:solidFill>
                  <a:schemeClr val="dk1"/>
                </a:solidFill>
                <a:latin typeface="Arial"/>
                <a:ea typeface="Arial"/>
                <a:cs typeface="Arial"/>
                <a:sym typeface="Arial"/>
              </a:rPr>
              <a:t>●       Who can participate in this Course</a:t>
            </a:r>
            <a:endParaRPr sz="1700">
              <a:solidFill>
                <a:schemeClr val="dk1"/>
              </a:solidFill>
              <a:latin typeface="Arial"/>
              <a:ea typeface="Arial"/>
              <a:cs typeface="Arial"/>
              <a:sym typeface="Arial"/>
            </a:endParaRPr>
          </a:p>
          <a:p>
            <a:pPr indent="-228600" lvl="0" marL="685800" rtl="0" algn="l">
              <a:lnSpc>
                <a:spcPct val="115000"/>
              </a:lnSpc>
              <a:spcBef>
                <a:spcPts val="0"/>
              </a:spcBef>
              <a:spcAft>
                <a:spcPts val="0"/>
              </a:spcAft>
              <a:buClr>
                <a:schemeClr val="dk1"/>
              </a:buClr>
              <a:buSzPts val="1100"/>
              <a:buFont typeface="Arial"/>
              <a:buNone/>
            </a:pPr>
            <a:r>
              <a:rPr lang="en-US" sz="1700">
                <a:solidFill>
                  <a:schemeClr val="dk1"/>
                </a:solidFill>
                <a:latin typeface="Arial"/>
                <a:ea typeface="Arial"/>
                <a:cs typeface="Arial"/>
                <a:sym typeface="Arial"/>
              </a:rPr>
              <a:t>●       A summary of the main Lessons and Units</a:t>
            </a:r>
            <a:endParaRPr sz="1700">
              <a:solidFill>
                <a:schemeClr val="dk1"/>
              </a:solidFill>
              <a:latin typeface="Arial"/>
              <a:ea typeface="Arial"/>
              <a:cs typeface="Arial"/>
              <a:sym typeface="Arial"/>
            </a:endParaRPr>
          </a:p>
          <a:p>
            <a:pPr indent="-228600" lvl="0" marL="685800" rtl="0" algn="l">
              <a:lnSpc>
                <a:spcPct val="115000"/>
              </a:lnSpc>
              <a:spcBef>
                <a:spcPts val="0"/>
              </a:spcBef>
              <a:spcAft>
                <a:spcPts val="0"/>
              </a:spcAft>
              <a:buClr>
                <a:schemeClr val="dk1"/>
              </a:buClr>
              <a:buSzPts val="1100"/>
              <a:buFont typeface="Arial"/>
              <a:buNone/>
            </a:pPr>
            <a:r>
              <a:t/>
            </a:r>
            <a:endParaRPr sz="17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700">
                <a:solidFill>
                  <a:schemeClr val="accent6"/>
                </a:solidFill>
                <a:latin typeface="Arial"/>
                <a:ea typeface="Arial"/>
                <a:cs typeface="Arial"/>
                <a:sym typeface="Arial"/>
              </a:rPr>
              <a:t>At the end of this lesson, the users will acquire what Units and lessons they will get with a knowledge on brief contents of each lesson.</a:t>
            </a:r>
            <a:endParaRPr sz="1700">
              <a:solidFill>
                <a:schemeClr val="accent6"/>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i="1" sz="1700">
              <a:solidFill>
                <a:schemeClr val="accent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i="1" sz="1700">
              <a:solidFill>
                <a:schemeClr val="accent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7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i="1" sz="1700">
              <a:solidFill>
                <a:schemeClr val="accent1"/>
              </a:solidFill>
              <a:latin typeface="Arial"/>
              <a:ea typeface="Arial"/>
              <a:cs typeface="Arial"/>
              <a:sym typeface="Arial"/>
            </a:endParaRPr>
          </a:p>
        </p:txBody>
      </p:sp>
      <p:sp>
        <p:nvSpPr>
          <p:cNvPr id="67" name="Google Shape;67;g27b3e3441d1_0_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Introduction and Learning Outcomes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68" name="Google Shape;68;g27b3e3441d1_0_0"/>
          <p:cNvPicPr preferRelativeResize="0"/>
          <p:nvPr/>
        </p:nvPicPr>
        <p:blipFill rotWithShape="1">
          <a:blip r:embed="rId3">
            <a:alphaModFix/>
          </a:blip>
          <a:srcRect b="0" l="0" r="0" t="0"/>
          <a:stretch/>
        </p:blipFill>
        <p:spPr>
          <a:xfrm>
            <a:off x="6550007" y="4446061"/>
            <a:ext cx="2511653" cy="626782"/>
          </a:xfrm>
          <a:prstGeom prst="rect">
            <a:avLst/>
          </a:prstGeom>
          <a:noFill/>
          <a:ln>
            <a:noFill/>
          </a:ln>
        </p:spPr>
      </p:pic>
      <p:pic>
        <p:nvPicPr>
          <p:cNvPr descr="Picture 4" id="69" name="Google Shape;69;g27b3e3441d1_0_0"/>
          <p:cNvPicPr preferRelativeResize="0"/>
          <p:nvPr/>
        </p:nvPicPr>
        <p:blipFill rotWithShape="1">
          <a:blip r:embed="rId4">
            <a:alphaModFix/>
          </a:blip>
          <a:srcRect b="4368" l="25718" r="26226" t="2085"/>
          <a:stretch/>
        </p:blipFill>
        <p:spPr>
          <a:xfrm>
            <a:off x="7064514" y="2742710"/>
            <a:ext cx="1796425" cy="1703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0"/>
          <p:cNvSpPr txBox="1"/>
          <p:nvPr>
            <p:ph type="title"/>
          </p:nvPr>
        </p:nvSpPr>
        <p:spPr>
          <a:xfrm>
            <a:off x="713225" y="384048"/>
            <a:ext cx="8146160" cy="572700"/>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SzPts val="2800"/>
              <a:buNone/>
            </a:pPr>
            <a:r>
              <a:rPr lang="en-US" sz="2500">
                <a:latin typeface="Arial"/>
                <a:ea typeface="Arial"/>
                <a:cs typeface="Arial"/>
                <a:sym typeface="Arial"/>
              </a:rPr>
              <a:t>Lesson 3.1. The main Counseling Approaches</a:t>
            </a:r>
            <a:br>
              <a:rPr lang="en-US" sz="2500">
                <a:solidFill>
                  <a:schemeClr val="accent5"/>
                </a:solidFill>
                <a:latin typeface="Arial"/>
                <a:ea typeface="Arial"/>
                <a:cs typeface="Arial"/>
                <a:sym typeface="Arial"/>
              </a:rPr>
            </a:br>
            <a:endParaRPr sz="2500">
              <a:latin typeface="Arial"/>
              <a:ea typeface="Arial"/>
              <a:cs typeface="Arial"/>
              <a:sym typeface="Arial"/>
            </a:endParaRPr>
          </a:p>
        </p:txBody>
      </p:sp>
      <p:pic>
        <p:nvPicPr>
          <p:cNvPr descr="Εικόνα που περιέχει λογότυπο&#10;&#10;Περιγραφή που δημιουργήθηκε αυτόματα" id="222" name="Google Shape;222;p40"/>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223" name="Google Shape;223;p40"/>
          <p:cNvSpPr txBox="1"/>
          <p:nvPr/>
        </p:nvSpPr>
        <p:spPr>
          <a:xfrm>
            <a:off x="187890" y="1154703"/>
            <a:ext cx="4598323" cy="37856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Chapter 1: </a:t>
            </a:r>
            <a:r>
              <a:rPr b="0" i="1" lang="en-US" sz="1400" u="none" cap="none" strike="noStrike">
                <a:solidFill>
                  <a:schemeClr val="dk1"/>
                </a:solidFill>
                <a:latin typeface="Arial"/>
                <a:ea typeface="Arial"/>
                <a:cs typeface="Arial"/>
                <a:sym typeface="Arial"/>
              </a:rPr>
              <a:t>Definition of counseling </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4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Chapter 2: </a:t>
            </a:r>
            <a:r>
              <a:rPr b="0" i="1" lang="en-US" sz="1400" u="none" cap="none" strike="noStrike">
                <a:solidFill>
                  <a:schemeClr val="dk1"/>
                </a:solidFill>
                <a:latin typeface="Arial"/>
                <a:ea typeface="Arial"/>
                <a:cs typeface="Arial"/>
                <a:sym typeface="Arial"/>
              </a:rPr>
              <a:t>Family Systemic Approach</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4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Chapter 3: </a:t>
            </a:r>
            <a:r>
              <a:rPr b="0" i="1" lang="en-US" sz="1400" u="none" cap="none" strike="noStrike">
                <a:solidFill>
                  <a:schemeClr val="dk1"/>
                </a:solidFill>
                <a:latin typeface="Arial"/>
                <a:ea typeface="Arial"/>
                <a:cs typeface="Arial"/>
                <a:sym typeface="Arial"/>
              </a:rPr>
              <a:t>Carl Roger’s Theory/Humanitarian Approach</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4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Chapter 4: </a:t>
            </a:r>
            <a:r>
              <a:rPr b="0" i="1" lang="en-US" sz="1400" u="none" cap="none" strike="noStrike">
                <a:solidFill>
                  <a:schemeClr val="dk1"/>
                </a:solidFill>
                <a:latin typeface="Arial"/>
                <a:ea typeface="Arial"/>
                <a:cs typeface="Arial"/>
                <a:sym typeface="Arial"/>
              </a:rPr>
              <a:t>Narrative &amp; Cognitive-Behavioral Therapy</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40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40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40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400"/>
              </a:spcBef>
              <a:spcAft>
                <a:spcPts val="0"/>
              </a:spcAft>
              <a:buClr>
                <a:srgbClr val="000000"/>
              </a:buClr>
              <a:buSzPts val="1400"/>
              <a:buFont typeface="Arial"/>
              <a:buNone/>
            </a:pPr>
            <a:r>
              <a:rPr b="0" i="1" lang="en-US" sz="1400" u="none" cap="none" strike="noStrike">
                <a:solidFill>
                  <a:schemeClr val="dk1"/>
                </a:solidFill>
                <a:latin typeface="Arial"/>
                <a:ea typeface="Arial"/>
                <a:cs typeface="Arial"/>
                <a:sym typeface="Arial"/>
              </a:rPr>
              <a:t>Check your Understanding!</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400"/>
              </a:spcBef>
              <a:spcAft>
                <a:spcPts val="0"/>
              </a:spcAft>
              <a:buClr>
                <a:srgbClr val="000000"/>
              </a:buClr>
              <a:buSzPts val="1400"/>
              <a:buFont typeface="Arial"/>
              <a:buNone/>
            </a:pPr>
            <a:r>
              <a:rPr b="0" i="1" lang="en-US" sz="1400" u="none" cap="none" strike="noStrike">
                <a:solidFill>
                  <a:schemeClr val="dk1"/>
                </a:solidFill>
                <a:latin typeface="Arial"/>
                <a:ea typeface="Arial"/>
                <a:cs typeface="Arial"/>
                <a:sym typeface="Arial"/>
              </a:rPr>
              <a:t>Lesson Overview – What’s next?</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400"/>
              </a:spcBef>
              <a:spcAft>
                <a:spcPts val="0"/>
              </a:spcAft>
              <a:buClr>
                <a:srgbClr val="000000"/>
              </a:buClr>
              <a:buSzPts val="1400"/>
              <a:buFont typeface="Arial"/>
              <a:buNone/>
            </a:pPr>
            <a:r>
              <a:rPr b="0" i="1" lang="en-US" sz="1400" u="none" cap="none" strike="noStrike">
                <a:solidFill>
                  <a:schemeClr val="dk1"/>
                </a:solidFill>
                <a:latin typeface="Arial"/>
                <a:ea typeface="Arial"/>
                <a:cs typeface="Arial"/>
                <a:sym typeface="Arial"/>
              </a:rPr>
              <a:t>References and additional resources</a:t>
            </a:r>
            <a:endParaRPr b="0" i="1" sz="1400" u="none" cap="none" strike="noStrike">
              <a:solidFill>
                <a:srgbClr val="000000"/>
              </a:solidFill>
              <a:latin typeface="Arial"/>
              <a:ea typeface="Arial"/>
              <a:cs typeface="Arial"/>
              <a:sym typeface="Arial"/>
            </a:endParaRPr>
          </a:p>
        </p:txBody>
      </p:sp>
      <p:sp>
        <p:nvSpPr>
          <p:cNvPr id="224" name="Google Shape;224;p40"/>
          <p:cNvSpPr txBox="1"/>
          <p:nvPr/>
        </p:nvSpPr>
        <p:spPr>
          <a:xfrm>
            <a:off x="4935255" y="1154703"/>
            <a:ext cx="3695178" cy="159013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400"/>
              </a:spcBef>
              <a:spcAft>
                <a:spcPts val="0"/>
              </a:spcAft>
              <a:buNone/>
            </a:pPr>
            <a:r>
              <a:rPr b="0" i="0" lang="en-US" sz="1400" u="none" cap="none" strike="noStrike">
                <a:solidFill>
                  <a:schemeClr val="dk1"/>
                </a:solidFill>
                <a:latin typeface="Arial"/>
                <a:ea typeface="Arial"/>
                <a:cs typeface="Arial"/>
                <a:sym typeface="Arial"/>
              </a:rPr>
              <a:t>Chapter 5: </a:t>
            </a:r>
            <a:r>
              <a:rPr b="0" i="1" lang="en-US" sz="1400" u="none" cap="none" strike="noStrike">
                <a:solidFill>
                  <a:schemeClr val="dk1"/>
                </a:solidFill>
                <a:latin typeface="Arial"/>
                <a:ea typeface="Arial"/>
                <a:cs typeface="Arial"/>
                <a:sym typeface="Arial"/>
              </a:rPr>
              <a:t>Mindfulness-Based Counseling</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400"/>
              </a:spcBef>
              <a:spcAft>
                <a:spcPts val="0"/>
              </a:spcAft>
              <a:buNone/>
            </a:pPr>
            <a:r>
              <a:rPr b="0" i="0" lang="en-US" sz="1400" u="none" cap="none" strike="noStrike">
                <a:solidFill>
                  <a:schemeClr val="dk1"/>
                </a:solidFill>
                <a:latin typeface="Arial"/>
                <a:ea typeface="Arial"/>
                <a:cs typeface="Arial"/>
                <a:sym typeface="Arial"/>
              </a:rPr>
              <a:t>Chapter 6: </a:t>
            </a:r>
            <a:r>
              <a:rPr b="0" i="1" lang="en-US" sz="1400" u="none" cap="none" strike="noStrike">
                <a:solidFill>
                  <a:schemeClr val="dk1"/>
                </a:solidFill>
                <a:latin typeface="Arial"/>
                <a:ea typeface="Arial"/>
                <a:cs typeface="Arial"/>
                <a:sym typeface="Arial"/>
              </a:rPr>
              <a:t>Reality Therapy</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400"/>
              </a:spcBef>
              <a:spcAft>
                <a:spcPts val="0"/>
              </a:spcAft>
              <a:buNone/>
            </a:pPr>
            <a:r>
              <a:rPr b="0" i="0" lang="en-US" sz="1400" u="none" cap="none" strike="noStrike">
                <a:solidFill>
                  <a:schemeClr val="dk1"/>
                </a:solidFill>
                <a:latin typeface="Arial"/>
                <a:ea typeface="Arial"/>
                <a:cs typeface="Arial"/>
                <a:sym typeface="Arial"/>
              </a:rPr>
              <a:t>Chapter 7: </a:t>
            </a:r>
            <a:r>
              <a:rPr b="0" i="1" lang="en-US" sz="1400" u="none" cap="none" strike="noStrike">
                <a:solidFill>
                  <a:schemeClr val="dk1"/>
                </a:solidFill>
                <a:latin typeface="Arial"/>
                <a:ea typeface="Arial"/>
                <a:cs typeface="Arial"/>
                <a:sym typeface="Arial"/>
              </a:rPr>
              <a:t>Psychodynamic Approach</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40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3"/>
          <p:cNvSpPr txBox="1"/>
          <p:nvPr>
            <p:ph idx="1" type="body"/>
          </p:nvPr>
        </p:nvSpPr>
        <p:spPr>
          <a:xfrm>
            <a:off x="610975" y="1344525"/>
            <a:ext cx="80391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Lesson 3.2 aims to give basic information about the main communication and counseling skills that are some of the critical skills that a counselor has to cultivate to effectively influence change in a client. It will include interactive materials and methods.</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At the end of this module, the users will acquire a set of basic notions on </a:t>
            </a:r>
            <a:endParaRPr sz="1600">
              <a:solidFill>
                <a:schemeClr val="dk1"/>
              </a:solidFill>
              <a:latin typeface="Arial"/>
              <a:ea typeface="Arial"/>
              <a:cs typeface="Arial"/>
              <a:sym typeface="Arial"/>
            </a:endParaRPr>
          </a:p>
          <a:p>
            <a:pPr indent="-298450" lvl="1" marL="742950" rtl="0" algn="l">
              <a:lnSpc>
                <a:spcPct val="100000"/>
              </a:lnSpc>
              <a:spcBef>
                <a:spcPts val="1600"/>
              </a:spcBef>
              <a:spcAft>
                <a:spcPts val="0"/>
              </a:spcAft>
              <a:buClr>
                <a:schemeClr val="dk1"/>
              </a:buClr>
              <a:buSzPts val="1600"/>
              <a:buFont typeface="Arial"/>
              <a:buChar char="○"/>
            </a:pPr>
            <a:r>
              <a:rPr lang="en-US" sz="1600">
                <a:solidFill>
                  <a:schemeClr val="dk1"/>
                </a:solidFill>
                <a:latin typeface="Arial"/>
                <a:ea typeface="Arial"/>
                <a:cs typeface="Arial"/>
                <a:sym typeface="Arial"/>
              </a:rPr>
              <a:t>Why is communication important in genetic counseling and what are the main skills that a counselor needs to bring in a session with a client</a:t>
            </a:r>
            <a:endParaRPr sz="1600">
              <a:latin typeface="Arial"/>
              <a:ea typeface="Arial"/>
              <a:cs typeface="Arial"/>
              <a:sym typeface="Arial"/>
            </a:endParaRPr>
          </a:p>
          <a:p>
            <a:pPr indent="-298450" lvl="1" marL="742950" rtl="0" algn="l">
              <a:lnSpc>
                <a:spcPct val="100000"/>
              </a:lnSpc>
              <a:spcBef>
                <a:spcPts val="1600"/>
              </a:spcBef>
              <a:spcAft>
                <a:spcPts val="0"/>
              </a:spcAft>
              <a:buClr>
                <a:schemeClr val="dk1"/>
              </a:buClr>
              <a:buSzPts val="1600"/>
              <a:buFont typeface="Arial"/>
              <a:buChar char="○"/>
            </a:pPr>
            <a:r>
              <a:rPr lang="en-US" sz="1600">
                <a:solidFill>
                  <a:schemeClr val="dk1"/>
                </a:solidFill>
                <a:latin typeface="Arial"/>
                <a:ea typeface="Arial"/>
                <a:cs typeface="Arial"/>
                <a:sym typeface="Arial"/>
              </a:rPr>
              <a:t>The main communication skills that every counselor should cultivate </a:t>
            </a:r>
            <a:endParaRPr sz="1600">
              <a:latin typeface="Arial"/>
              <a:ea typeface="Arial"/>
              <a:cs typeface="Arial"/>
              <a:sym typeface="Arial"/>
            </a:endParaRPr>
          </a:p>
          <a:p>
            <a:pPr indent="-298450" lvl="1" marL="742950" rtl="0" algn="l">
              <a:lnSpc>
                <a:spcPct val="100000"/>
              </a:lnSpc>
              <a:spcBef>
                <a:spcPts val="1600"/>
              </a:spcBef>
              <a:spcAft>
                <a:spcPts val="0"/>
              </a:spcAft>
              <a:buClr>
                <a:schemeClr val="dk1"/>
              </a:buClr>
              <a:buSzPts val="1600"/>
              <a:buFont typeface="Arial"/>
              <a:buChar char="○"/>
            </a:pPr>
            <a:r>
              <a:rPr lang="en-US" sz="1600">
                <a:solidFill>
                  <a:schemeClr val="dk1"/>
                </a:solidFill>
                <a:latin typeface="Arial"/>
                <a:ea typeface="Arial"/>
                <a:cs typeface="Arial"/>
                <a:sym typeface="Arial"/>
              </a:rPr>
              <a:t>Exercises for practicing and cultivating effective communication skills and relationships with clients</a:t>
            </a:r>
            <a:endParaRPr sz="1600">
              <a:latin typeface="Arial"/>
              <a:ea typeface="Arial"/>
              <a:cs typeface="Arial"/>
              <a:sym typeface="Arial"/>
            </a:endParaRPr>
          </a:p>
        </p:txBody>
      </p:sp>
      <p:sp>
        <p:nvSpPr>
          <p:cNvPr id="230" name="Google Shape;230;p43"/>
          <p:cNvSpPr txBox="1"/>
          <p:nvPr>
            <p:ph type="title"/>
          </p:nvPr>
        </p:nvSpPr>
        <p:spPr>
          <a:xfrm>
            <a:off x="610986" y="277962"/>
            <a:ext cx="8430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Lesson 3.2. Cultivating counseling and communication skills</a:t>
            </a:r>
            <a:endParaRPr sz="2500"/>
          </a:p>
        </p:txBody>
      </p:sp>
      <p:pic>
        <p:nvPicPr>
          <p:cNvPr descr="Εικόνα που περιέχει λογότυπο&#10;&#10;Περιγραφή που δημιουργήθηκε αυτόματα" id="231" name="Google Shape;231;p43"/>
          <p:cNvPicPr preferRelativeResize="0"/>
          <p:nvPr/>
        </p:nvPicPr>
        <p:blipFill rotWithShape="1">
          <a:blip r:embed="rId3">
            <a:alphaModFix/>
          </a:blip>
          <a:srcRect b="0" l="0" r="0" t="0"/>
          <a:stretch/>
        </p:blipFill>
        <p:spPr>
          <a:xfrm>
            <a:off x="6475413" y="4430535"/>
            <a:ext cx="2601407" cy="6491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273050" lvl="0" marL="34290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273050" lvl="0" marL="34290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p:txBody>
      </p:sp>
      <p:sp>
        <p:nvSpPr>
          <p:cNvPr id="237" name="Google Shape;237;p42"/>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SzPts val="2800"/>
              <a:buNone/>
            </a:pPr>
            <a:r>
              <a:rPr lang="en-US" sz="2500">
                <a:latin typeface="Arial"/>
                <a:ea typeface="Arial"/>
                <a:cs typeface="Arial"/>
                <a:sym typeface="Arial"/>
              </a:rPr>
              <a:t>Lesson 3.2. Cultivating counseling and communication skills</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238" name="Google Shape;238;p42"/>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239" name="Google Shape;239;p42"/>
          <p:cNvSpPr txBox="1"/>
          <p:nvPr/>
        </p:nvSpPr>
        <p:spPr>
          <a:xfrm>
            <a:off x="796315" y="1195988"/>
            <a:ext cx="7421788" cy="3509918"/>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800"/>
              </a:spcBef>
              <a:spcAft>
                <a:spcPts val="0"/>
              </a:spcAft>
              <a:buClr>
                <a:schemeClr val="dk2"/>
              </a:buClr>
              <a:buSzPts val="1400"/>
              <a:buFont typeface="Barlow"/>
              <a:buNone/>
            </a:pPr>
            <a:r>
              <a:rPr b="0" i="0" lang="en-US" sz="1400" u="none" cap="none" strike="noStrike">
                <a:solidFill>
                  <a:schemeClr val="dk1"/>
                </a:solidFill>
                <a:latin typeface="Arial"/>
                <a:ea typeface="Arial"/>
                <a:cs typeface="Arial"/>
                <a:sym typeface="Arial"/>
              </a:rPr>
              <a:t>Chapter 1: </a:t>
            </a:r>
            <a:r>
              <a:rPr b="0" i="1" lang="en-US" sz="1400" u="none" cap="none" strike="noStrike">
                <a:solidFill>
                  <a:schemeClr val="dk1"/>
                </a:solidFill>
                <a:latin typeface="Arial"/>
                <a:ea typeface="Arial"/>
                <a:cs typeface="Arial"/>
                <a:sym typeface="Arial"/>
              </a:rPr>
              <a:t>Introduction and the importance of counseling skills</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800"/>
              </a:spcBef>
              <a:spcAft>
                <a:spcPts val="0"/>
              </a:spcAft>
              <a:buClr>
                <a:schemeClr val="dk2"/>
              </a:buClr>
              <a:buSzPts val="1400"/>
              <a:buFont typeface="Barlow"/>
              <a:buNone/>
            </a:pPr>
            <a:r>
              <a:rPr b="0" i="0" lang="en-US" sz="1400" u="none" cap="none" strike="noStrike">
                <a:solidFill>
                  <a:schemeClr val="dk1"/>
                </a:solidFill>
                <a:latin typeface="Arial"/>
                <a:ea typeface="Arial"/>
                <a:cs typeface="Arial"/>
                <a:sym typeface="Arial"/>
              </a:rPr>
              <a:t>Chapter 2: </a:t>
            </a:r>
            <a:r>
              <a:rPr b="0" i="1" lang="en-US" sz="1400" u="none" cap="none" strike="noStrike">
                <a:solidFill>
                  <a:schemeClr val="dk1"/>
                </a:solidFill>
                <a:latin typeface="Arial"/>
                <a:ea typeface="Arial"/>
                <a:cs typeface="Arial"/>
                <a:sym typeface="Arial"/>
              </a:rPr>
              <a:t>Verbal communication skills</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800"/>
              </a:spcBef>
              <a:spcAft>
                <a:spcPts val="0"/>
              </a:spcAft>
              <a:buClr>
                <a:schemeClr val="dk2"/>
              </a:buClr>
              <a:buSzPts val="1400"/>
              <a:buFont typeface="Barlow"/>
              <a:buNone/>
            </a:pPr>
            <a:r>
              <a:rPr b="0" i="0" lang="en-US" sz="1400" u="none" cap="none" strike="noStrike">
                <a:solidFill>
                  <a:schemeClr val="dk1"/>
                </a:solidFill>
                <a:latin typeface="Arial"/>
                <a:ea typeface="Arial"/>
                <a:cs typeface="Arial"/>
                <a:sym typeface="Arial"/>
              </a:rPr>
              <a:t>Chapter 3: </a:t>
            </a:r>
            <a:r>
              <a:rPr b="0" i="1" lang="en-US" sz="1400" u="none" cap="none" strike="noStrike">
                <a:solidFill>
                  <a:schemeClr val="dk1"/>
                </a:solidFill>
                <a:latin typeface="Arial"/>
                <a:ea typeface="Arial"/>
                <a:cs typeface="Arial"/>
                <a:sym typeface="Arial"/>
              </a:rPr>
              <a:t>Non-verbal communication skills</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800"/>
              </a:spcBef>
              <a:spcAft>
                <a:spcPts val="0"/>
              </a:spcAft>
              <a:buClr>
                <a:schemeClr val="dk2"/>
              </a:buClr>
              <a:buSzPts val="1400"/>
              <a:buFont typeface="Barlow"/>
              <a:buNone/>
            </a:pPr>
            <a:r>
              <a:rPr b="0" i="0" lang="en-US" sz="1400" u="none" cap="none" strike="noStrike">
                <a:solidFill>
                  <a:schemeClr val="dk1"/>
                </a:solidFill>
                <a:latin typeface="Arial"/>
                <a:ea typeface="Arial"/>
                <a:cs typeface="Arial"/>
                <a:sym typeface="Arial"/>
              </a:rPr>
              <a:t>Chapter 4: </a:t>
            </a:r>
            <a:r>
              <a:rPr b="0" i="1" lang="en-US" sz="1400" u="none" cap="none" strike="noStrike">
                <a:solidFill>
                  <a:schemeClr val="dk1"/>
                </a:solidFill>
                <a:latin typeface="Arial"/>
                <a:ea typeface="Arial"/>
                <a:cs typeface="Arial"/>
                <a:sym typeface="Arial"/>
              </a:rPr>
              <a:t>Vocal communication skills </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800"/>
              </a:spcBef>
              <a:spcAft>
                <a:spcPts val="0"/>
              </a:spcAft>
              <a:buClr>
                <a:schemeClr val="dk2"/>
              </a:buClr>
              <a:buSzPts val="1400"/>
              <a:buFont typeface="Barlow"/>
              <a:buNone/>
            </a:pPr>
            <a:r>
              <a:rPr b="0" i="0" lang="en-US" sz="1400" u="none" cap="none" strike="noStrike">
                <a:solidFill>
                  <a:schemeClr val="dk1"/>
                </a:solidFill>
                <a:latin typeface="Arial"/>
                <a:ea typeface="Arial"/>
                <a:cs typeface="Arial"/>
                <a:sym typeface="Arial"/>
              </a:rPr>
              <a:t>Chapter 5: </a:t>
            </a:r>
            <a:r>
              <a:rPr b="0" i="1" lang="en-US" sz="1400" u="none" cap="none" strike="noStrike">
                <a:solidFill>
                  <a:schemeClr val="dk1"/>
                </a:solidFill>
                <a:latin typeface="Arial"/>
                <a:ea typeface="Arial"/>
                <a:cs typeface="Arial"/>
                <a:sym typeface="Arial"/>
              </a:rPr>
              <a:t>Counseling in practice – Exercises </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Clr>
                <a:schemeClr val="dk2"/>
              </a:buClr>
              <a:buSzPts val="1400"/>
              <a:buFont typeface="Barlow"/>
              <a:buNone/>
            </a:pPr>
            <a:r>
              <a:t/>
            </a:r>
            <a:endParaRPr b="0" i="1" sz="1400" u="none" cap="none" strike="noStrike">
              <a:solidFill>
                <a:srgbClr val="000000"/>
              </a:solidFill>
              <a:latin typeface="Arial"/>
              <a:ea typeface="Arial"/>
              <a:cs typeface="Arial"/>
              <a:sym typeface="Arial"/>
            </a:endParaRPr>
          </a:p>
          <a:p>
            <a:pPr indent="0" lvl="0" marL="0" marR="0" rtl="0" algn="l">
              <a:lnSpc>
                <a:spcPct val="150000"/>
              </a:lnSpc>
              <a:spcBef>
                <a:spcPts val="800"/>
              </a:spcBef>
              <a:spcAft>
                <a:spcPts val="0"/>
              </a:spcAft>
              <a:buClr>
                <a:schemeClr val="dk2"/>
              </a:buClr>
              <a:buSzPts val="1400"/>
              <a:buFont typeface="Barlow"/>
              <a:buNone/>
            </a:pPr>
            <a:r>
              <a:rPr b="0" i="1" lang="en-US" sz="1400" u="none" cap="none" strike="noStrike">
                <a:solidFill>
                  <a:srgbClr val="000000"/>
                </a:solidFill>
                <a:latin typeface="Arial"/>
                <a:ea typeface="Arial"/>
                <a:cs typeface="Arial"/>
                <a:sym typeface="Arial"/>
              </a:rPr>
              <a:t>Check your understanding!</a:t>
            </a:r>
            <a:endParaRPr b="0" i="1" sz="1400" u="none" cap="none" strike="noStrike">
              <a:solidFill>
                <a:schemeClr val="dk2"/>
              </a:solidFill>
              <a:latin typeface="Arial"/>
              <a:ea typeface="Arial"/>
              <a:cs typeface="Arial"/>
              <a:sym typeface="Arial"/>
            </a:endParaRPr>
          </a:p>
          <a:p>
            <a:pPr indent="0" lvl="0" marL="0" marR="0" rtl="0" algn="l">
              <a:lnSpc>
                <a:spcPct val="150000"/>
              </a:lnSpc>
              <a:spcBef>
                <a:spcPts val="800"/>
              </a:spcBef>
              <a:spcAft>
                <a:spcPts val="0"/>
              </a:spcAft>
              <a:buClr>
                <a:schemeClr val="dk2"/>
              </a:buClr>
              <a:buSzPts val="1400"/>
              <a:buFont typeface="Barlow"/>
              <a:buNone/>
            </a:pPr>
            <a:r>
              <a:rPr b="0" i="1" lang="en-US" sz="1400" u="none" cap="none" strike="noStrike">
                <a:solidFill>
                  <a:srgbClr val="000000"/>
                </a:solidFill>
                <a:latin typeface="Arial"/>
                <a:ea typeface="Arial"/>
                <a:cs typeface="Arial"/>
                <a:sym typeface="Arial"/>
              </a:rPr>
              <a:t>Lesson Overview – What’s next?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800"/>
              </a:spcBef>
              <a:spcAft>
                <a:spcPts val="0"/>
              </a:spcAft>
              <a:buClr>
                <a:schemeClr val="dk2"/>
              </a:buClr>
              <a:buSzPts val="1400"/>
              <a:buFont typeface="Barlow"/>
              <a:buNone/>
            </a:pPr>
            <a:r>
              <a:rPr b="0" i="1" lang="en-US" sz="1400" u="none" cap="none" strike="noStrike">
                <a:solidFill>
                  <a:srgbClr val="000000"/>
                </a:solidFill>
                <a:latin typeface="Arial"/>
                <a:ea typeface="Arial"/>
                <a:cs typeface="Arial"/>
                <a:sym typeface="Arial"/>
              </a:rPr>
              <a:t>References and additional resources</a:t>
            </a:r>
            <a:endParaRPr b="0" i="1" sz="1400" u="none" cap="none" strike="noStrike">
              <a:solidFill>
                <a:srgbClr val="000000"/>
              </a:solidFill>
              <a:latin typeface="Arial"/>
              <a:ea typeface="Arial"/>
              <a:cs typeface="Arial"/>
              <a:sym typeface="Arial"/>
            </a:endParaRPr>
          </a:p>
          <a:p>
            <a:pPr indent="-254000" lvl="0" marL="342900" marR="0" rtl="0" algn="l">
              <a:lnSpc>
                <a:spcPct val="150000"/>
              </a:lnSpc>
              <a:spcBef>
                <a:spcPts val="800"/>
              </a:spcBef>
              <a:spcAft>
                <a:spcPts val="0"/>
              </a:spcAft>
              <a:buClr>
                <a:schemeClr val="dk2"/>
              </a:buClr>
              <a:buSzPts val="1400"/>
              <a:buFont typeface="Arial"/>
              <a:buNone/>
            </a:pPr>
            <a:r>
              <a:t/>
            </a:r>
            <a:endParaRPr b="0" i="0" sz="1400" u="none" cap="none" strike="noStrike">
              <a:solidFill>
                <a:srgbClr val="000000"/>
              </a:solidFill>
              <a:latin typeface="Arial"/>
              <a:ea typeface="Arial"/>
              <a:cs typeface="Arial"/>
              <a:sym typeface="Arial"/>
            </a:endParaRPr>
          </a:p>
          <a:p>
            <a:pPr indent="-254000" lvl="0" marL="342900" marR="0" rtl="0" algn="l">
              <a:lnSpc>
                <a:spcPct val="150000"/>
              </a:lnSpc>
              <a:spcBef>
                <a:spcPts val="800"/>
              </a:spcBef>
              <a:spcAft>
                <a:spcPts val="0"/>
              </a:spcAft>
              <a:buClr>
                <a:schemeClr val="dk2"/>
              </a:buClr>
              <a:buSzPts val="1400"/>
              <a:buFont typeface="Arial"/>
              <a:buNone/>
            </a:pPr>
            <a:r>
              <a:t/>
            </a:r>
            <a:endParaRPr b="0" i="0" sz="1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Barlow"/>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5"/>
          <p:cNvSpPr txBox="1"/>
          <p:nvPr>
            <p:ph idx="1" type="body"/>
          </p:nvPr>
        </p:nvSpPr>
        <p:spPr>
          <a:xfrm>
            <a:off x="713250" y="1687432"/>
            <a:ext cx="7717500" cy="274310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Lesson 4.1 aims to explain exactly what the Genetic Counseling (GC) sessions for people with a family history of Neurodegenerative Disorders (ND) are and the main objectives of these sessions.</a:t>
            </a:r>
            <a:endParaRPr sz="1600">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At the end of this module, the users will acquire a set of basic notions on</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GC and the main goals, who can be a Genetic Counselor, the multidisciplinary team and the difficulties in this job. </a:t>
            </a:r>
            <a:endParaRPr sz="1600">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This lesson will focus on the benefits of the potential negative implications of GC as well as the motivations and barriers to taking part in GC sessions</a:t>
            </a:r>
            <a:endParaRPr sz="1600">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Font typeface="Barlow"/>
              <a:buNone/>
            </a:pPr>
            <a:r>
              <a:t/>
            </a:r>
            <a:endParaRPr sz="1600">
              <a:latin typeface="Arial"/>
              <a:ea typeface="Arial"/>
              <a:cs typeface="Arial"/>
              <a:sym typeface="Arial"/>
            </a:endParaRPr>
          </a:p>
        </p:txBody>
      </p:sp>
      <p:sp>
        <p:nvSpPr>
          <p:cNvPr id="245" name="Google Shape;245;p45"/>
          <p:cNvSpPr txBox="1"/>
          <p:nvPr>
            <p:ph type="title"/>
          </p:nvPr>
        </p:nvSpPr>
        <p:spPr>
          <a:xfrm>
            <a:off x="0" y="362698"/>
            <a:ext cx="9144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US" sz="2600">
                <a:latin typeface="Arial"/>
                <a:ea typeface="Arial"/>
                <a:cs typeface="Arial"/>
                <a:sym typeface="Arial"/>
              </a:rPr>
              <a:t>Unit 4. How to implement Genetic Counseling sessions </a:t>
            </a:r>
            <a:br>
              <a:rPr lang="en-US">
                <a:latin typeface="Arial"/>
                <a:ea typeface="Arial"/>
                <a:cs typeface="Arial"/>
                <a:sym typeface="Arial"/>
              </a:rPr>
            </a:br>
            <a:r>
              <a:rPr lang="en-US" sz="2500">
                <a:solidFill>
                  <a:srgbClr val="003BA3"/>
                </a:solidFill>
                <a:latin typeface="Arial"/>
                <a:ea typeface="Arial"/>
                <a:cs typeface="Arial"/>
                <a:sym typeface="Arial"/>
              </a:rPr>
              <a:t>Lesson 4.1. Genetic Counseling sessions: An overview </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246" name="Google Shape;246;p45"/>
          <p:cNvPicPr preferRelativeResize="0"/>
          <p:nvPr/>
        </p:nvPicPr>
        <p:blipFill rotWithShape="1">
          <a:blip r:embed="rId3">
            <a:alphaModFix/>
          </a:blip>
          <a:srcRect b="0" l="0" r="0" t="0"/>
          <a:stretch/>
        </p:blipFill>
        <p:spPr>
          <a:xfrm>
            <a:off x="6475413" y="4430535"/>
            <a:ext cx="2601407" cy="6491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4"/>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273050" lvl="0" marL="34290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273050" lvl="0" marL="34290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p:txBody>
      </p:sp>
      <p:sp>
        <p:nvSpPr>
          <p:cNvPr id="252" name="Google Shape;252;p44"/>
          <p:cNvSpPr txBox="1"/>
          <p:nvPr>
            <p:ph type="title"/>
          </p:nvPr>
        </p:nvSpPr>
        <p:spPr>
          <a:xfrm>
            <a:off x="237996" y="384048"/>
            <a:ext cx="8680536"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3000"/>
              <a:buNone/>
            </a:pPr>
            <a:r>
              <a:rPr lang="en-US" sz="2500">
                <a:solidFill>
                  <a:srgbClr val="003BA3"/>
                </a:solidFill>
                <a:latin typeface="Arial"/>
                <a:ea typeface="Arial"/>
                <a:cs typeface="Arial"/>
                <a:sym typeface="Arial"/>
              </a:rPr>
              <a:t>Lesson 4.1. Genetic Counseling sessions: An overview</a:t>
            </a:r>
            <a:endParaRPr sz="2500">
              <a:solidFill>
                <a:srgbClr val="003BA3"/>
              </a:solidFill>
              <a:latin typeface="Arial"/>
              <a:ea typeface="Arial"/>
              <a:cs typeface="Arial"/>
              <a:sym typeface="Arial"/>
            </a:endParaRPr>
          </a:p>
          <a:p>
            <a:pPr indent="0" lvl="0" marL="0" rtl="0" algn="ctr">
              <a:lnSpc>
                <a:spcPct val="115000"/>
              </a:lnSpc>
              <a:spcBef>
                <a:spcPts val="0"/>
              </a:spcBef>
              <a:spcAft>
                <a:spcPts val="0"/>
              </a:spcAft>
              <a:buClr>
                <a:srgbClr val="000000"/>
              </a:buClr>
              <a:buSzPts val="3000"/>
              <a:buNone/>
            </a:pPr>
            <a:r>
              <a:rPr lang="en-US" sz="2500">
                <a:solidFill>
                  <a:srgbClr val="003BA3"/>
                </a:solidFill>
                <a:latin typeface="Arial"/>
                <a:ea typeface="Arial"/>
                <a:cs typeface="Arial"/>
                <a:sym typeface="Arial"/>
              </a:rPr>
              <a:t> </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253" name="Google Shape;253;p44"/>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254" name="Google Shape;254;p44"/>
          <p:cNvSpPr txBox="1"/>
          <p:nvPr/>
        </p:nvSpPr>
        <p:spPr>
          <a:xfrm>
            <a:off x="237996" y="956749"/>
            <a:ext cx="7879757" cy="327806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800"/>
              </a:spcBef>
              <a:spcAft>
                <a:spcPts val="0"/>
              </a:spcAft>
              <a:buNone/>
            </a:pPr>
            <a:r>
              <a:rPr b="0" i="0" lang="en-US" sz="1400" u="none" cap="none" strike="noStrike">
                <a:solidFill>
                  <a:schemeClr val="dk1"/>
                </a:solidFill>
                <a:latin typeface="Arial"/>
                <a:ea typeface="Arial"/>
                <a:cs typeface="Arial"/>
                <a:sym typeface="Arial"/>
              </a:rPr>
              <a:t>Chapter 1: </a:t>
            </a:r>
            <a:r>
              <a:rPr b="0" i="1" lang="en-US" sz="1400" u="none" cap="none" strike="noStrike">
                <a:solidFill>
                  <a:schemeClr val="dk1"/>
                </a:solidFill>
                <a:latin typeface="Arial"/>
                <a:ea typeface="Arial"/>
                <a:cs typeface="Arial"/>
                <a:sym typeface="Arial"/>
              </a:rPr>
              <a:t>Definition of Genetic Counseling and the main objectives</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b="0" i="0" lang="en-US" sz="1400" u="none" cap="none" strike="noStrike">
                <a:solidFill>
                  <a:schemeClr val="dk1"/>
                </a:solidFill>
                <a:latin typeface="Arial"/>
                <a:ea typeface="Arial"/>
                <a:cs typeface="Arial"/>
                <a:sym typeface="Arial"/>
              </a:rPr>
              <a:t>Chapter 2: </a:t>
            </a:r>
            <a:r>
              <a:rPr b="0" i="1" lang="en-US" sz="1400" u="none" cap="none" strike="noStrike">
                <a:solidFill>
                  <a:schemeClr val="dk1"/>
                </a:solidFill>
                <a:latin typeface="Arial"/>
                <a:ea typeface="Arial"/>
                <a:cs typeface="Arial"/>
                <a:sym typeface="Arial"/>
              </a:rPr>
              <a:t>The profession of Genetic Counselor</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b="0" i="0" lang="en-US" sz="1400" u="none" cap="none" strike="noStrike">
                <a:solidFill>
                  <a:schemeClr val="dk1"/>
                </a:solidFill>
                <a:latin typeface="Arial"/>
                <a:ea typeface="Arial"/>
                <a:cs typeface="Arial"/>
                <a:sym typeface="Arial"/>
              </a:rPr>
              <a:t>Chapter 3: </a:t>
            </a:r>
            <a:r>
              <a:rPr b="0" i="1" lang="en-US" sz="1400" u="none" cap="none" strike="noStrike">
                <a:solidFill>
                  <a:schemeClr val="dk1"/>
                </a:solidFill>
                <a:latin typeface="Arial"/>
                <a:ea typeface="Arial"/>
                <a:cs typeface="Arial"/>
                <a:sym typeface="Arial"/>
              </a:rPr>
              <a:t>Benefits of Genetic Counseling</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b="0" i="0" lang="en-US" sz="1400" u="none" cap="none" strike="noStrike">
                <a:solidFill>
                  <a:schemeClr val="dk1"/>
                </a:solidFill>
                <a:latin typeface="Arial"/>
                <a:ea typeface="Arial"/>
                <a:cs typeface="Arial"/>
                <a:sym typeface="Arial"/>
              </a:rPr>
              <a:t>Chapter 4: </a:t>
            </a:r>
            <a:r>
              <a:rPr b="0" i="1" lang="en-US" sz="1400" u="none" cap="none" strike="noStrike">
                <a:solidFill>
                  <a:schemeClr val="dk1"/>
                </a:solidFill>
                <a:latin typeface="Arial"/>
                <a:ea typeface="Arial"/>
                <a:cs typeface="Arial"/>
                <a:sym typeface="Arial"/>
              </a:rPr>
              <a:t>Risks of Genetic Counseling</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b="0" i="0" lang="en-US" sz="1400" u="none" cap="none" strike="noStrike">
                <a:solidFill>
                  <a:schemeClr val="dk1"/>
                </a:solidFill>
                <a:latin typeface="Arial"/>
                <a:ea typeface="Arial"/>
                <a:cs typeface="Arial"/>
                <a:sym typeface="Arial"/>
              </a:rPr>
              <a:t>Chapter 5: </a:t>
            </a:r>
            <a:r>
              <a:rPr b="0" i="1" lang="en-US" sz="1400" u="none" cap="none" strike="noStrike">
                <a:solidFill>
                  <a:schemeClr val="dk1"/>
                </a:solidFill>
                <a:latin typeface="Arial"/>
                <a:ea typeface="Arial"/>
                <a:cs typeface="Arial"/>
                <a:sym typeface="Arial"/>
              </a:rPr>
              <a:t>Motivations and Barriers to taking part in GC sessions</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b="0" i="1" lang="en-US" sz="1400" u="none" cap="none" strike="noStrike">
                <a:solidFill>
                  <a:schemeClr val="dk1"/>
                </a:solidFill>
                <a:latin typeface="Arial"/>
                <a:ea typeface="Arial"/>
                <a:cs typeface="Arial"/>
                <a:sym typeface="Arial"/>
              </a:rPr>
              <a:t>Check your understanding!</a:t>
            </a:r>
            <a:endParaRPr/>
          </a:p>
          <a:p>
            <a:pPr indent="0" lvl="0" marL="0" marR="0" rtl="0" algn="l">
              <a:lnSpc>
                <a:spcPct val="150000"/>
              </a:lnSpc>
              <a:spcBef>
                <a:spcPts val="800"/>
              </a:spcBef>
              <a:spcAft>
                <a:spcPts val="0"/>
              </a:spcAft>
              <a:buNone/>
            </a:pPr>
            <a:r>
              <a:rPr b="0" i="1" lang="en-US" sz="1400" u="none" cap="none" strike="noStrike">
                <a:solidFill>
                  <a:schemeClr val="dk1"/>
                </a:solidFill>
                <a:latin typeface="Arial"/>
                <a:ea typeface="Arial"/>
                <a:cs typeface="Arial"/>
                <a:sym typeface="Arial"/>
              </a:rPr>
              <a:t>Lesson Overview – What’s next</a:t>
            </a:r>
            <a:endParaRPr/>
          </a:p>
          <a:p>
            <a:pPr indent="0" lvl="0" marL="0" marR="0" rtl="0" algn="l">
              <a:lnSpc>
                <a:spcPct val="150000"/>
              </a:lnSpc>
              <a:spcBef>
                <a:spcPts val="800"/>
              </a:spcBef>
              <a:spcAft>
                <a:spcPts val="0"/>
              </a:spcAft>
              <a:buNone/>
            </a:pPr>
            <a:r>
              <a:rPr b="0" i="1" lang="en-US" sz="1400" u="none" cap="none" strike="noStrike">
                <a:solidFill>
                  <a:schemeClr val="dk1"/>
                </a:solidFill>
                <a:latin typeface="Arial"/>
                <a:ea typeface="Arial"/>
                <a:cs typeface="Arial"/>
                <a:sym typeface="Arial"/>
              </a:rPr>
              <a:t>References and Additional Resources</a:t>
            </a:r>
            <a:endParaRPr b="0" i="1" sz="14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None/>
            </a:pPr>
            <a:r>
              <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g27b5d860f24_0_38"/>
          <p:cNvPicPr preferRelativeResize="0"/>
          <p:nvPr/>
        </p:nvPicPr>
        <p:blipFill rotWithShape="1">
          <a:blip r:embed="rId3">
            <a:alphaModFix/>
          </a:blip>
          <a:srcRect b="0" l="0" r="0" t="0"/>
          <a:stretch/>
        </p:blipFill>
        <p:spPr>
          <a:xfrm>
            <a:off x="0" y="4820187"/>
            <a:ext cx="9144000" cy="329923"/>
          </a:xfrm>
          <a:prstGeom prst="rect">
            <a:avLst/>
          </a:prstGeom>
          <a:noFill/>
          <a:ln>
            <a:noFill/>
          </a:ln>
        </p:spPr>
      </p:pic>
      <p:sp>
        <p:nvSpPr>
          <p:cNvPr id="260" name="Google Shape;260;g27b5d860f24_0_38"/>
          <p:cNvSpPr txBox="1"/>
          <p:nvPr>
            <p:ph idx="1" type="body"/>
          </p:nvPr>
        </p:nvSpPr>
        <p:spPr>
          <a:xfrm>
            <a:off x="670550" y="1344550"/>
            <a:ext cx="77175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400"/>
              <a:buNone/>
            </a:pPr>
            <a:r>
              <a:rPr lang="en-US" sz="1600">
                <a:solidFill>
                  <a:schemeClr val="dk1"/>
                </a:solidFill>
                <a:latin typeface="Arial"/>
                <a:ea typeface="Arial"/>
                <a:cs typeface="Arial"/>
                <a:sym typeface="Arial"/>
              </a:rPr>
              <a:t>The objective of lesson 4.2 is to present the transnational guidelines aimed at professionals performing genetic counselling (GC) and created by the GECONEU project.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None/>
            </a:pPr>
            <a:r>
              <a:t/>
            </a:r>
            <a:endParaRPr sz="16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rPr lang="en-US" sz="1600">
                <a:solidFill>
                  <a:schemeClr val="dk1"/>
                </a:solidFill>
                <a:latin typeface="Arial"/>
                <a:ea typeface="Arial"/>
                <a:cs typeface="Arial"/>
                <a:sym typeface="Arial"/>
              </a:rPr>
              <a:t>At the end of this module, the users will acquire a set of basic notions on the proposed protocols to conduct GC, the common tools to assess a patient’s psychological state regarding the process of genetic testing, how to produce the patient’s pedigree and family tree, the basics of risk calculation and the steps of result disclosure and follow-up sessions.</a:t>
            </a:r>
            <a:endParaRPr sz="1600">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Font typeface="Barlow"/>
              <a:buNone/>
            </a:pPr>
            <a:r>
              <a:t/>
            </a:r>
            <a:endParaRPr sz="1600">
              <a:latin typeface="Arial"/>
              <a:ea typeface="Arial"/>
              <a:cs typeface="Arial"/>
              <a:sym typeface="Arial"/>
            </a:endParaRPr>
          </a:p>
        </p:txBody>
      </p:sp>
      <p:sp>
        <p:nvSpPr>
          <p:cNvPr id="261" name="Google Shape;261;g27b5d860f24_0_38"/>
          <p:cNvSpPr txBox="1"/>
          <p:nvPr>
            <p:ph type="title"/>
          </p:nvPr>
        </p:nvSpPr>
        <p:spPr>
          <a:xfrm>
            <a:off x="423307" y="320023"/>
            <a:ext cx="82974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100"/>
              <a:buNone/>
            </a:pPr>
            <a:r>
              <a:rPr lang="en-US" sz="2500">
                <a:solidFill>
                  <a:srgbClr val="003BA3"/>
                </a:solidFill>
                <a:latin typeface="Arial"/>
                <a:ea typeface="Arial"/>
                <a:cs typeface="Arial"/>
                <a:sym typeface="Arial"/>
              </a:rPr>
              <a:t>Lesson 4.2. </a:t>
            </a:r>
            <a:r>
              <a:rPr lang="en-US" sz="2500">
                <a:latin typeface="Arial"/>
                <a:ea typeface="Arial"/>
                <a:cs typeface="Arial"/>
                <a:sym typeface="Arial"/>
              </a:rPr>
              <a:t>Genetic Counseling sessions in practice</a:t>
            </a:r>
            <a:endParaRPr sz="2500">
              <a:solidFill>
                <a:srgbClr val="003BA3"/>
              </a:solidFill>
              <a:latin typeface="Arial"/>
              <a:ea typeface="Arial"/>
              <a:cs typeface="Arial"/>
              <a:sym typeface="Arial"/>
            </a:endParaRPr>
          </a:p>
          <a:p>
            <a:pPr indent="0" lvl="0" marL="0" rtl="0" algn="l">
              <a:lnSpc>
                <a:spcPct val="100000"/>
              </a:lnSpc>
              <a:spcBef>
                <a:spcPts val="0"/>
              </a:spcBef>
              <a:spcAft>
                <a:spcPts val="0"/>
              </a:spcAft>
              <a:buSzPts val="2800"/>
              <a:buNone/>
            </a:pPr>
            <a:r>
              <a:rPr lang="en-US" sz="2500">
                <a:solidFill>
                  <a:srgbClr val="003BA3"/>
                </a:solidFill>
                <a:latin typeface="Arial"/>
                <a:ea typeface="Arial"/>
                <a:cs typeface="Arial"/>
                <a:sym typeface="Arial"/>
              </a:rPr>
              <a:t> </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262" name="Google Shape;262;g27b5d860f24_0_38"/>
          <p:cNvPicPr preferRelativeResize="0"/>
          <p:nvPr/>
        </p:nvPicPr>
        <p:blipFill rotWithShape="1">
          <a:blip r:embed="rId4">
            <a:alphaModFix/>
          </a:blip>
          <a:srcRect b="0" l="0" r="0" t="0"/>
          <a:stretch/>
        </p:blipFill>
        <p:spPr>
          <a:xfrm>
            <a:off x="6475413" y="4430535"/>
            <a:ext cx="2601407" cy="649180"/>
          </a:xfrm>
          <a:prstGeom prst="rect">
            <a:avLst/>
          </a:prstGeom>
          <a:noFill/>
          <a:ln>
            <a:noFill/>
          </a:ln>
        </p:spPr>
      </p:pic>
      <p:sp>
        <p:nvSpPr>
          <p:cNvPr id="263" name="Google Shape;263;g27b5d860f24_0_38"/>
          <p:cNvSpPr txBox="1"/>
          <p:nvPr/>
        </p:nvSpPr>
        <p:spPr>
          <a:xfrm>
            <a:off x="67180" y="4643187"/>
            <a:ext cx="7951500" cy="65168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900"/>
              <a:buFont typeface="Arial"/>
              <a:buNone/>
            </a:pPr>
            <a:r>
              <a:rPr b="0" i="0" lang="en-US" sz="900" u="none" cap="none" strike="noStrike">
                <a:solidFill>
                  <a:schemeClr val="lt1"/>
                </a:solidFill>
                <a:latin typeface="Arial"/>
                <a:ea typeface="Arial"/>
                <a:cs typeface="Arial"/>
                <a:sym typeface="Arial"/>
              </a:rPr>
              <a:t>Little &amp; Gunter. 2021; Sharma &amp; Gupta. 2023; Wachtel. 2007</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7b5d860f24_0_32"/>
          <p:cNvSpPr txBox="1"/>
          <p:nvPr>
            <p:ph idx="1" type="body"/>
          </p:nvPr>
        </p:nvSpPr>
        <p:spPr>
          <a:xfrm>
            <a:off x="423282" y="828673"/>
            <a:ext cx="8060793" cy="3900277"/>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800"/>
              </a:spcBef>
              <a:spcAft>
                <a:spcPts val="0"/>
              </a:spcAft>
              <a:buSzPts val="1400"/>
              <a:buFont typeface="Arial"/>
              <a:buNone/>
            </a:pPr>
            <a:r>
              <a:rPr lang="en-US" sz="1400">
                <a:solidFill>
                  <a:schemeClr val="dk1"/>
                </a:solidFill>
                <a:latin typeface="Arial"/>
                <a:ea typeface="Arial"/>
                <a:cs typeface="Arial"/>
                <a:sym typeface="Arial"/>
              </a:rPr>
              <a:t>Chapter 1: </a:t>
            </a:r>
            <a:r>
              <a:rPr i="1" lang="en-US" sz="1400">
                <a:solidFill>
                  <a:schemeClr val="dk1"/>
                </a:solidFill>
                <a:latin typeface="Arial"/>
                <a:ea typeface="Arial"/>
                <a:cs typeface="Arial"/>
                <a:sym typeface="Arial"/>
              </a:rPr>
              <a:t>Genetic Counseling: Pre-existing Protocols </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Font typeface="Arial"/>
              <a:buNone/>
            </a:pPr>
            <a:r>
              <a:rPr lang="en-US" sz="1400">
                <a:solidFill>
                  <a:schemeClr val="dk1"/>
                </a:solidFill>
                <a:latin typeface="Arial"/>
                <a:ea typeface="Arial"/>
                <a:cs typeface="Arial"/>
                <a:sym typeface="Arial"/>
              </a:rPr>
              <a:t>Chapter 2: </a:t>
            </a:r>
            <a:r>
              <a:rPr i="1" lang="en-US" sz="1400">
                <a:solidFill>
                  <a:schemeClr val="dk1"/>
                </a:solidFill>
                <a:latin typeface="Arial"/>
                <a:ea typeface="Arial"/>
                <a:cs typeface="Arial"/>
                <a:sym typeface="Arial"/>
              </a:rPr>
              <a:t>GECONEU+ Transnational Implementation Guidelines</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Font typeface="Arial"/>
              <a:buNone/>
            </a:pPr>
            <a:r>
              <a:rPr lang="en-US" sz="1400">
                <a:solidFill>
                  <a:schemeClr val="dk1"/>
                </a:solidFill>
                <a:latin typeface="Arial"/>
                <a:ea typeface="Arial"/>
                <a:cs typeface="Arial"/>
                <a:sym typeface="Arial"/>
              </a:rPr>
              <a:t>Chapter 3: </a:t>
            </a:r>
            <a:r>
              <a:rPr i="1" lang="en-US" sz="1400">
                <a:solidFill>
                  <a:schemeClr val="dk1"/>
                </a:solidFill>
                <a:latin typeface="Arial"/>
                <a:ea typeface="Arial"/>
                <a:cs typeface="Arial"/>
                <a:sym typeface="Arial"/>
              </a:rPr>
              <a:t>Assessment of the patient’s/family’s psychological state</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Font typeface="Arial"/>
              <a:buNone/>
            </a:pPr>
            <a:r>
              <a:rPr lang="en-US" sz="1400">
                <a:solidFill>
                  <a:schemeClr val="dk1"/>
                </a:solidFill>
                <a:latin typeface="Arial"/>
                <a:ea typeface="Arial"/>
                <a:cs typeface="Arial"/>
                <a:sym typeface="Arial"/>
              </a:rPr>
              <a:t>Chapter 4: </a:t>
            </a:r>
            <a:r>
              <a:rPr i="1" lang="en-US" sz="1400">
                <a:solidFill>
                  <a:schemeClr val="dk1"/>
                </a:solidFill>
                <a:latin typeface="Arial"/>
                <a:ea typeface="Arial"/>
                <a:cs typeface="Arial"/>
                <a:sym typeface="Arial"/>
              </a:rPr>
              <a:t>Creating families’ pedigree.</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Font typeface="Arial"/>
              <a:buNone/>
            </a:pPr>
            <a:r>
              <a:rPr lang="en-US" sz="1400">
                <a:solidFill>
                  <a:schemeClr val="dk1"/>
                </a:solidFill>
                <a:latin typeface="Arial"/>
                <a:ea typeface="Arial"/>
                <a:cs typeface="Arial"/>
                <a:sym typeface="Arial"/>
              </a:rPr>
              <a:t>Chapter 5: </a:t>
            </a:r>
            <a:r>
              <a:rPr i="1" lang="en-US" sz="1400">
                <a:solidFill>
                  <a:schemeClr val="dk1"/>
                </a:solidFill>
                <a:latin typeface="Arial"/>
                <a:ea typeface="Arial"/>
                <a:cs typeface="Arial"/>
                <a:sym typeface="Arial"/>
              </a:rPr>
              <a:t>Risk Determination: Population Genetics</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Font typeface="Arial"/>
              <a:buNone/>
            </a:pPr>
            <a:r>
              <a:rPr lang="en-US" sz="1400">
                <a:solidFill>
                  <a:schemeClr val="dk1"/>
                </a:solidFill>
                <a:latin typeface="Arial"/>
                <a:ea typeface="Arial"/>
                <a:cs typeface="Arial"/>
                <a:sym typeface="Arial"/>
              </a:rPr>
              <a:t>Chapter 6: </a:t>
            </a:r>
            <a:r>
              <a:rPr i="1" lang="en-US" sz="1400">
                <a:solidFill>
                  <a:schemeClr val="dk1"/>
                </a:solidFill>
                <a:latin typeface="Arial"/>
                <a:ea typeface="Arial"/>
                <a:cs typeface="Arial"/>
                <a:sym typeface="Arial"/>
              </a:rPr>
              <a:t>Communicating risk and how to facilitate decision-making</a:t>
            </a:r>
            <a:endParaRPr/>
          </a:p>
          <a:p>
            <a:pPr indent="0" lvl="0" marL="0" rtl="0" algn="l">
              <a:lnSpc>
                <a:spcPct val="150000"/>
              </a:lnSpc>
              <a:spcBef>
                <a:spcPts val="800"/>
              </a:spcBef>
              <a:spcAft>
                <a:spcPts val="0"/>
              </a:spcAft>
              <a:buSzPts val="1400"/>
              <a:buFont typeface="Arial"/>
              <a:buNone/>
            </a:pPr>
            <a:r>
              <a:t/>
            </a:r>
            <a:endParaRPr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Font typeface="Arial"/>
              <a:buNone/>
            </a:pPr>
            <a:r>
              <a:rPr i="1" lang="en-US" sz="1400">
                <a:solidFill>
                  <a:schemeClr val="dk1"/>
                </a:solidFill>
                <a:latin typeface="Arial"/>
                <a:ea typeface="Arial"/>
                <a:cs typeface="Arial"/>
                <a:sym typeface="Arial"/>
              </a:rPr>
              <a:t>Check your understanding!</a:t>
            </a:r>
            <a:endParaRPr/>
          </a:p>
          <a:p>
            <a:pPr indent="0" lvl="0" marL="0" rtl="0" algn="l">
              <a:lnSpc>
                <a:spcPct val="150000"/>
              </a:lnSpc>
              <a:spcBef>
                <a:spcPts val="800"/>
              </a:spcBef>
              <a:spcAft>
                <a:spcPts val="0"/>
              </a:spcAft>
              <a:buSzPts val="1400"/>
              <a:buFont typeface="Arial"/>
              <a:buNone/>
            </a:pPr>
            <a:r>
              <a:rPr i="1" lang="en-US" sz="1400">
                <a:solidFill>
                  <a:schemeClr val="dk1"/>
                </a:solidFill>
                <a:latin typeface="Arial"/>
                <a:ea typeface="Arial"/>
                <a:cs typeface="Arial"/>
                <a:sym typeface="Arial"/>
              </a:rPr>
              <a:t>Lesson Overview – What’s next?</a:t>
            </a:r>
            <a:endParaRPr/>
          </a:p>
          <a:p>
            <a:pPr indent="0" lvl="0" marL="0" rtl="0" algn="l">
              <a:lnSpc>
                <a:spcPct val="150000"/>
              </a:lnSpc>
              <a:spcBef>
                <a:spcPts val="800"/>
              </a:spcBef>
              <a:spcAft>
                <a:spcPts val="0"/>
              </a:spcAft>
              <a:buSzPts val="1400"/>
              <a:buFont typeface="Arial"/>
              <a:buNone/>
            </a:pPr>
            <a:r>
              <a:rPr i="1" lang="en-US" sz="1400">
                <a:solidFill>
                  <a:schemeClr val="dk1"/>
                </a:solidFill>
                <a:latin typeface="Arial"/>
                <a:ea typeface="Arial"/>
                <a:cs typeface="Arial"/>
                <a:sym typeface="Arial"/>
              </a:rPr>
              <a:t>References and additional resources</a:t>
            </a:r>
            <a:endParaRPr/>
          </a:p>
        </p:txBody>
      </p:sp>
      <p:sp>
        <p:nvSpPr>
          <p:cNvPr id="269" name="Google Shape;269;g27b5d860f24_0_32"/>
          <p:cNvSpPr txBox="1"/>
          <p:nvPr>
            <p:ph type="title"/>
          </p:nvPr>
        </p:nvSpPr>
        <p:spPr>
          <a:xfrm>
            <a:off x="423282" y="255973"/>
            <a:ext cx="82974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100"/>
              <a:buNone/>
            </a:pPr>
            <a:r>
              <a:rPr lang="en-US" sz="2500">
                <a:solidFill>
                  <a:srgbClr val="003BA3"/>
                </a:solidFill>
                <a:latin typeface="Arial"/>
                <a:ea typeface="Arial"/>
                <a:cs typeface="Arial"/>
                <a:sym typeface="Arial"/>
              </a:rPr>
              <a:t>Lesson 4.2. </a:t>
            </a:r>
            <a:r>
              <a:rPr lang="en-US" sz="2500">
                <a:latin typeface="Arial"/>
                <a:ea typeface="Arial"/>
                <a:cs typeface="Arial"/>
                <a:sym typeface="Arial"/>
              </a:rPr>
              <a:t>Genetic Counseling sessions in practice</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270" name="Google Shape;270;g27b5d860f24_0_32"/>
          <p:cNvPicPr preferRelativeResize="0"/>
          <p:nvPr/>
        </p:nvPicPr>
        <p:blipFill rotWithShape="1">
          <a:blip r:embed="rId3">
            <a:alphaModFix/>
          </a:blip>
          <a:srcRect b="0" l="0" r="0" t="0"/>
          <a:stretch/>
        </p:blipFill>
        <p:spPr>
          <a:xfrm>
            <a:off x="6475413" y="4430535"/>
            <a:ext cx="2601407" cy="6491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7"/>
          <p:cNvPicPr preferRelativeResize="0"/>
          <p:nvPr/>
        </p:nvPicPr>
        <p:blipFill rotWithShape="1">
          <a:blip r:embed="rId3">
            <a:alphaModFix/>
          </a:blip>
          <a:srcRect b="0" l="0" r="0" t="0"/>
          <a:stretch/>
        </p:blipFill>
        <p:spPr>
          <a:xfrm>
            <a:off x="0" y="4820187"/>
            <a:ext cx="9144000" cy="329923"/>
          </a:xfrm>
          <a:prstGeom prst="rect">
            <a:avLst/>
          </a:prstGeom>
          <a:noFill/>
          <a:ln>
            <a:noFill/>
          </a:ln>
        </p:spPr>
      </p:pic>
      <p:pic>
        <p:nvPicPr>
          <p:cNvPr descr="Εικόνα που περιέχει λογότυπο&#10;&#10;Περιγραφή που δημιουργήθηκε αυτόματα" id="276" name="Google Shape;276;p47"/>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sp>
        <p:nvSpPr>
          <p:cNvPr id="277" name="Google Shape;277;p47"/>
          <p:cNvSpPr txBox="1"/>
          <p:nvPr>
            <p:ph idx="1" type="body"/>
          </p:nvPr>
        </p:nvSpPr>
        <p:spPr>
          <a:xfrm>
            <a:off x="690647" y="2348089"/>
            <a:ext cx="7640553" cy="2082446"/>
          </a:xfrm>
          <a:prstGeom prst="rect">
            <a:avLst/>
          </a:prstGeom>
          <a:noFill/>
          <a:ln>
            <a:noFill/>
          </a:ln>
        </p:spPr>
        <p:txBody>
          <a:bodyPr anchorCtr="0" anchor="t" bIns="91425" lIns="91425" spcFirstLastPara="1" rIns="91425" wrap="square" tIns="91425">
            <a:noAutofit/>
          </a:bodyPr>
          <a:lstStyle/>
          <a:p>
            <a:pPr indent="-273050" lvl="0" marL="34290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273050" lvl="0" marL="34290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p:txBody>
      </p:sp>
      <p:sp>
        <p:nvSpPr>
          <p:cNvPr id="278" name="Google Shape;278;p47"/>
          <p:cNvSpPr txBox="1"/>
          <p:nvPr/>
        </p:nvSpPr>
        <p:spPr>
          <a:xfrm>
            <a:off x="690622" y="1306866"/>
            <a:ext cx="7640553" cy="2813578"/>
          </a:xfrm>
          <a:prstGeom prst="rect">
            <a:avLst/>
          </a:prstGeom>
          <a:noFill/>
          <a:ln>
            <a:noFill/>
          </a:ln>
        </p:spPr>
        <p:txBody>
          <a:bodyPr anchorCtr="0" anchor="t" bIns="91425" lIns="91425" spcFirstLastPara="1" rIns="91425" wrap="square" tIns="91425">
            <a:noAutofit/>
          </a:bodyPr>
          <a:lstStyle/>
          <a:p>
            <a:pPr indent="-273050" lvl="0" marL="34290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1600" u="none" cap="none" strike="noStrike">
                <a:solidFill>
                  <a:schemeClr val="dk1"/>
                </a:solidFill>
                <a:latin typeface="Arial"/>
                <a:ea typeface="Arial"/>
                <a:cs typeface="Arial"/>
                <a:sym typeface="Arial"/>
              </a:rPr>
              <a:t>Lesson 4.3 aims to give basic information about Telegenetics services as a new service system and describe the need of enhancing and promoting the use of Telegenetics as part of remote Genetic Counseling services.</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1600" u="none" cap="none" strike="noStrike">
                <a:solidFill>
                  <a:schemeClr val="dk1"/>
                </a:solidFill>
                <a:latin typeface="Arial"/>
                <a:ea typeface="Arial"/>
                <a:cs typeface="Arial"/>
                <a:sym typeface="Arial"/>
              </a:rPr>
              <a:t>At the end of this module the users will acquire a set of basic notions on: </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1600" u="none" cap="none" strike="noStrike">
                <a:solidFill>
                  <a:schemeClr val="dk1"/>
                </a:solidFill>
                <a:latin typeface="Arial"/>
                <a:ea typeface="Arial"/>
                <a:cs typeface="Arial"/>
                <a:sym typeface="Arial"/>
              </a:rPr>
              <a:t>the difficulties encountered in reaching GC services and how telegenetic services can overcome these problems. Moreover, a detailed information about the issues to be considered in the remote telegenetic service will be addressed. The arrangement of the counseling environment will be described. </a:t>
            </a:r>
            <a:endParaRPr b="0" i="0" sz="1600" u="none" cap="none" strike="noStrike">
              <a:solidFill>
                <a:schemeClr val="dk1"/>
              </a:solidFill>
              <a:latin typeface="Arial"/>
              <a:ea typeface="Arial"/>
              <a:cs typeface="Arial"/>
              <a:sym typeface="Arial"/>
            </a:endParaRPr>
          </a:p>
        </p:txBody>
      </p:sp>
      <p:sp>
        <p:nvSpPr>
          <p:cNvPr id="279" name="Google Shape;279;p47"/>
          <p:cNvSpPr txBox="1"/>
          <p:nvPr/>
        </p:nvSpPr>
        <p:spPr>
          <a:xfrm>
            <a:off x="67179" y="4796110"/>
            <a:ext cx="3000000" cy="3231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Gorrie, et al. 2021</a:t>
            </a:r>
            <a:endParaRPr b="0" i="0" sz="900" u="none" cap="none" strike="noStrike">
              <a:solidFill>
                <a:schemeClr val="lt1"/>
              </a:solidFill>
              <a:latin typeface="Arial"/>
              <a:ea typeface="Arial"/>
              <a:cs typeface="Arial"/>
              <a:sym typeface="Arial"/>
            </a:endParaRPr>
          </a:p>
        </p:txBody>
      </p:sp>
      <p:sp>
        <p:nvSpPr>
          <p:cNvPr id="280" name="Google Shape;280;p47"/>
          <p:cNvSpPr txBox="1"/>
          <p:nvPr>
            <p:ph type="title"/>
          </p:nvPr>
        </p:nvSpPr>
        <p:spPr>
          <a:xfrm>
            <a:off x="0" y="292334"/>
            <a:ext cx="8975100" cy="1188818"/>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3000"/>
              <a:buNone/>
            </a:pPr>
            <a:r>
              <a:rPr lang="en-US" sz="2500">
                <a:latin typeface="Arial"/>
                <a:ea typeface="Arial"/>
                <a:cs typeface="Arial"/>
                <a:sym typeface="Arial"/>
              </a:rPr>
              <a:t>Lesson 4.3. The use of Telegenetics</a:t>
            </a:r>
            <a:endParaRPr sz="20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6"/>
          <p:cNvSpPr txBox="1"/>
          <p:nvPr>
            <p:ph type="title"/>
          </p:nvPr>
        </p:nvSpPr>
        <p:spPr>
          <a:xfrm>
            <a:off x="0" y="292334"/>
            <a:ext cx="8975100" cy="1188818"/>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3000"/>
              <a:buNone/>
            </a:pPr>
            <a:r>
              <a:rPr lang="en-US" sz="2500">
                <a:latin typeface="Arial"/>
                <a:ea typeface="Arial"/>
                <a:cs typeface="Arial"/>
                <a:sym typeface="Arial"/>
              </a:rPr>
              <a:t>Lesson 4.3. The use of Telegenetics</a:t>
            </a:r>
            <a:endParaRPr sz="2000">
              <a:latin typeface="Arial"/>
              <a:ea typeface="Arial"/>
              <a:cs typeface="Arial"/>
              <a:sym typeface="Arial"/>
            </a:endParaRPr>
          </a:p>
        </p:txBody>
      </p:sp>
      <p:pic>
        <p:nvPicPr>
          <p:cNvPr descr="Εικόνα που περιέχει λογότυπο&#10;&#10;Περιγραφή που δημιουργήθηκε αυτόματα" id="286" name="Google Shape;286;p46"/>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287" name="Google Shape;287;p46"/>
          <p:cNvSpPr txBox="1"/>
          <p:nvPr>
            <p:ph idx="1" type="body"/>
          </p:nvPr>
        </p:nvSpPr>
        <p:spPr>
          <a:xfrm>
            <a:off x="207022" y="663879"/>
            <a:ext cx="7716900" cy="3286568"/>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800"/>
              </a:spcBef>
              <a:spcAft>
                <a:spcPts val="0"/>
              </a:spcAft>
              <a:buSzPts val="1400"/>
              <a:buNone/>
            </a:pPr>
            <a:r>
              <a:rPr lang="en-US" sz="1400">
                <a:solidFill>
                  <a:schemeClr val="dk1"/>
                </a:solidFill>
                <a:latin typeface="Arial"/>
                <a:ea typeface="Arial"/>
                <a:cs typeface="Arial"/>
                <a:sym typeface="Arial"/>
              </a:rPr>
              <a:t>Chapter 1: </a:t>
            </a:r>
            <a:r>
              <a:rPr i="1" lang="en-US" sz="1400">
                <a:solidFill>
                  <a:schemeClr val="dk1"/>
                </a:solidFill>
                <a:latin typeface="Arial"/>
                <a:ea typeface="Arial"/>
                <a:cs typeface="Arial"/>
                <a:sym typeface="Arial"/>
              </a:rPr>
              <a:t>The terms Telemedicine and Telegenetics</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None/>
            </a:pPr>
            <a:r>
              <a:rPr lang="en-US" sz="1400">
                <a:solidFill>
                  <a:schemeClr val="dk1"/>
                </a:solidFill>
                <a:latin typeface="Arial"/>
                <a:ea typeface="Arial"/>
                <a:cs typeface="Arial"/>
                <a:sym typeface="Arial"/>
              </a:rPr>
              <a:t>Chapter 2: </a:t>
            </a:r>
            <a:r>
              <a:rPr i="1" lang="en-US" sz="1400">
                <a:solidFill>
                  <a:schemeClr val="dk1"/>
                </a:solidFill>
                <a:latin typeface="Arial"/>
                <a:ea typeface="Arial"/>
                <a:cs typeface="Arial"/>
                <a:sym typeface="Arial"/>
              </a:rPr>
              <a:t>Obstacles in accessing GC </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None/>
            </a:pPr>
            <a:r>
              <a:rPr lang="en-US" sz="1400">
                <a:solidFill>
                  <a:schemeClr val="dk1"/>
                </a:solidFill>
                <a:latin typeface="Arial"/>
                <a:ea typeface="Arial"/>
                <a:cs typeface="Arial"/>
                <a:sym typeface="Arial"/>
              </a:rPr>
              <a:t>Chapter 3: </a:t>
            </a:r>
            <a:r>
              <a:rPr i="1" lang="en-US" sz="1400">
                <a:solidFill>
                  <a:schemeClr val="dk1"/>
                </a:solidFill>
                <a:latin typeface="Arial"/>
                <a:ea typeface="Arial"/>
                <a:cs typeface="Arial"/>
                <a:sym typeface="Arial"/>
              </a:rPr>
              <a:t>The benefits of Telegenetics</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None/>
            </a:pPr>
            <a:r>
              <a:rPr lang="en-US" sz="1400">
                <a:solidFill>
                  <a:schemeClr val="dk1"/>
                </a:solidFill>
                <a:latin typeface="Arial"/>
                <a:ea typeface="Arial"/>
                <a:cs typeface="Arial"/>
                <a:sym typeface="Arial"/>
              </a:rPr>
              <a:t>Chapter 4: </a:t>
            </a:r>
            <a:r>
              <a:rPr i="1" lang="en-US" sz="1400">
                <a:solidFill>
                  <a:schemeClr val="dk1"/>
                </a:solidFill>
                <a:latin typeface="Arial"/>
                <a:ea typeface="Arial"/>
                <a:cs typeface="Arial"/>
                <a:sym typeface="Arial"/>
              </a:rPr>
              <a:t>What to consider in remote GC service?</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None/>
            </a:pPr>
            <a:r>
              <a:rPr lang="en-US" sz="1400">
                <a:solidFill>
                  <a:schemeClr val="dk1"/>
                </a:solidFill>
                <a:latin typeface="Arial"/>
                <a:ea typeface="Arial"/>
                <a:cs typeface="Arial"/>
                <a:sym typeface="Arial"/>
              </a:rPr>
              <a:t>Chapter 5: </a:t>
            </a:r>
            <a:r>
              <a:rPr i="1" lang="en-US" sz="1400">
                <a:solidFill>
                  <a:schemeClr val="dk1"/>
                </a:solidFill>
                <a:latin typeface="Arial"/>
                <a:ea typeface="Arial"/>
                <a:cs typeface="Arial"/>
                <a:sym typeface="Arial"/>
              </a:rPr>
              <a:t>The environment set-up during remote GC</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None/>
            </a:pPr>
            <a:r>
              <a:rPr lang="en-US" sz="1400">
                <a:solidFill>
                  <a:schemeClr val="dk1"/>
                </a:solidFill>
                <a:latin typeface="Arial"/>
                <a:ea typeface="Arial"/>
                <a:cs typeface="Arial"/>
                <a:sym typeface="Arial"/>
              </a:rPr>
              <a:t>Chapter 6: </a:t>
            </a:r>
            <a:r>
              <a:rPr i="1" lang="en-US" sz="1400">
                <a:solidFill>
                  <a:schemeClr val="dk1"/>
                </a:solidFill>
                <a:latin typeface="Arial"/>
                <a:ea typeface="Arial"/>
                <a:cs typeface="Arial"/>
                <a:sym typeface="Arial"/>
              </a:rPr>
              <a:t>How to use Telegenetic services through our system</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None/>
            </a:pPr>
            <a:r>
              <a:t/>
            </a:r>
            <a:endParaRPr i="1"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Font typeface="Arial"/>
              <a:buNone/>
            </a:pPr>
            <a:r>
              <a:rPr i="1" lang="en-US" sz="1400">
                <a:solidFill>
                  <a:schemeClr val="dk1"/>
                </a:solidFill>
                <a:latin typeface="Arial"/>
                <a:ea typeface="Arial"/>
                <a:cs typeface="Arial"/>
                <a:sym typeface="Arial"/>
              </a:rPr>
              <a:t>Check your understanding!</a:t>
            </a:r>
            <a:endParaRPr/>
          </a:p>
          <a:p>
            <a:pPr indent="0" lvl="0" marL="0" rtl="0" algn="l">
              <a:lnSpc>
                <a:spcPct val="150000"/>
              </a:lnSpc>
              <a:spcBef>
                <a:spcPts val="800"/>
              </a:spcBef>
              <a:spcAft>
                <a:spcPts val="0"/>
              </a:spcAft>
              <a:buSzPts val="1400"/>
              <a:buFont typeface="Arial"/>
              <a:buNone/>
            </a:pPr>
            <a:r>
              <a:rPr i="1" lang="en-US" sz="1400">
                <a:solidFill>
                  <a:schemeClr val="dk1"/>
                </a:solidFill>
                <a:latin typeface="Arial"/>
                <a:ea typeface="Arial"/>
                <a:cs typeface="Arial"/>
                <a:sym typeface="Arial"/>
              </a:rPr>
              <a:t>Lesson Overview – What’s next?</a:t>
            </a:r>
            <a:endParaRPr/>
          </a:p>
          <a:p>
            <a:pPr indent="0" lvl="0" marL="0" rtl="0" algn="l">
              <a:lnSpc>
                <a:spcPct val="150000"/>
              </a:lnSpc>
              <a:spcBef>
                <a:spcPts val="800"/>
              </a:spcBef>
              <a:spcAft>
                <a:spcPts val="0"/>
              </a:spcAft>
              <a:buSzPts val="1400"/>
              <a:buFont typeface="Arial"/>
              <a:buNone/>
            </a:pPr>
            <a:r>
              <a:rPr i="1" lang="en-US" sz="1400">
                <a:solidFill>
                  <a:schemeClr val="dk1"/>
                </a:solidFill>
                <a:latin typeface="Arial"/>
                <a:ea typeface="Arial"/>
                <a:cs typeface="Arial"/>
                <a:sym typeface="Arial"/>
              </a:rPr>
              <a:t>References and additional resources</a:t>
            </a:r>
            <a:endParaRPr/>
          </a:p>
          <a:p>
            <a:pPr indent="0" lvl="0" marL="0" rtl="0" algn="l">
              <a:lnSpc>
                <a:spcPct val="150000"/>
              </a:lnSpc>
              <a:spcBef>
                <a:spcPts val="800"/>
              </a:spcBef>
              <a:spcAft>
                <a:spcPts val="0"/>
              </a:spcAft>
              <a:buSzPts val="1400"/>
              <a:buNone/>
            </a:pPr>
            <a:r>
              <a:t/>
            </a:r>
            <a:endParaRPr sz="1400">
              <a:solidFill>
                <a:schemeClr val="dk1"/>
              </a:solidFill>
              <a:latin typeface="Arial"/>
              <a:ea typeface="Arial"/>
              <a:cs typeface="Arial"/>
              <a:sym typeface="Arial"/>
            </a:endParaRPr>
          </a:p>
          <a:p>
            <a:pPr indent="0" lvl="0" marL="0" rtl="0" algn="l">
              <a:lnSpc>
                <a:spcPct val="150000"/>
              </a:lnSpc>
              <a:spcBef>
                <a:spcPts val="800"/>
              </a:spcBef>
              <a:spcAft>
                <a:spcPts val="0"/>
              </a:spcAft>
              <a:buSzPts val="1400"/>
              <a:buNone/>
            </a:pPr>
            <a:r>
              <a:t/>
            </a:r>
            <a:endParaRPr sz="14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7b5d860f24_0_13"/>
          <p:cNvSpPr txBox="1"/>
          <p:nvPr>
            <p:ph idx="1" type="body"/>
          </p:nvPr>
        </p:nvSpPr>
        <p:spPr>
          <a:xfrm>
            <a:off x="713250" y="1565834"/>
            <a:ext cx="77175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400"/>
              <a:buNone/>
            </a:pPr>
            <a:r>
              <a:rPr lang="en-US" sz="1400">
                <a:solidFill>
                  <a:schemeClr val="accent6"/>
                </a:solidFill>
                <a:latin typeface="Arial"/>
                <a:ea typeface="Arial"/>
                <a:cs typeface="Arial"/>
                <a:sym typeface="Arial"/>
              </a:rPr>
              <a:t>This lesson aims to give basic information about the GECONEU project. More specifically, the project background and outcomes as well as the main reached results will be presented.</a:t>
            </a:r>
            <a:endParaRPr sz="1400">
              <a:solidFill>
                <a:schemeClr val="accent6"/>
              </a:solidFill>
              <a:latin typeface="Arial"/>
              <a:ea typeface="Arial"/>
              <a:cs typeface="Arial"/>
              <a:sym typeface="Arial"/>
            </a:endParaRPr>
          </a:p>
          <a:p>
            <a:pPr indent="0" lvl="0" marL="0" rtl="0" algn="just">
              <a:lnSpc>
                <a:spcPct val="100000"/>
              </a:lnSpc>
              <a:spcBef>
                <a:spcPts val="0"/>
              </a:spcBef>
              <a:spcAft>
                <a:spcPts val="0"/>
              </a:spcAft>
              <a:buClr>
                <a:schemeClr val="dk1"/>
              </a:buClr>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At the end of this module the users will acquire a set of basic notions on the aim and the results of the GECONEU project. </a:t>
            </a:r>
            <a:endParaRPr sz="1400">
              <a:solidFill>
                <a:schemeClr val="accent6"/>
              </a:solidFill>
              <a:latin typeface="Arial"/>
              <a:ea typeface="Arial"/>
              <a:cs typeface="Arial"/>
              <a:sym typeface="Arial"/>
            </a:endParaRPr>
          </a:p>
          <a:p>
            <a:pPr indent="0" lvl="0" marL="45720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The main aim and central impact of this project is to support people and society to better understand the aims of genetic testing and the usefulness of genetic counseling by involving students in an innovative learning and teaching setting. </a:t>
            </a:r>
            <a:endParaRPr sz="1400">
              <a:solidFill>
                <a:schemeClr val="accent6"/>
              </a:solidFill>
              <a:latin typeface="Arial"/>
              <a:ea typeface="Arial"/>
              <a:cs typeface="Arial"/>
              <a:sym typeface="Arial"/>
            </a:endParaRPr>
          </a:p>
          <a:p>
            <a:pPr indent="0" lvl="0" marL="457200" rtl="0" algn="l">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chemeClr val="accent6"/>
                </a:solidFill>
                <a:latin typeface="Arial"/>
                <a:ea typeface="Arial"/>
                <a:cs typeface="Arial"/>
                <a:sym typeface="Arial"/>
              </a:rPr>
              <a:t>This project will provide the opportunity to take all the factors of an appropriate training course to society into account by involving the families of PwND in the development of the learning and teaching outcomes consequently improving their visibility and enhancing their level of knowledge.</a:t>
            </a:r>
            <a:endParaRPr>
              <a:solidFill>
                <a:schemeClr val="accent6"/>
              </a:solidFill>
            </a:endParaRPr>
          </a:p>
          <a:p>
            <a:pPr indent="-228600" lvl="0" marL="457200" rtl="0" algn="l">
              <a:lnSpc>
                <a:spcPct val="100000"/>
              </a:lnSpc>
              <a:spcBef>
                <a:spcPts val="0"/>
              </a:spcBef>
              <a:spcAft>
                <a:spcPts val="0"/>
              </a:spcAft>
              <a:buSzPts val="1400"/>
              <a:buFont typeface="Barlow"/>
              <a:buNone/>
            </a:pPr>
            <a:r>
              <a:t/>
            </a:r>
            <a:endParaRPr sz="1400">
              <a:solidFill>
                <a:schemeClr val="accent6"/>
              </a:solidFill>
            </a:endParaRPr>
          </a:p>
        </p:txBody>
      </p:sp>
      <p:pic>
        <p:nvPicPr>
          <p:cNvPr descr="Εικόνα που περιέχει λογότυπο&#10;&#10;Περιγραφή που δημιουργήθηκε αυτόματα" id="293" name="Google Shape;293;g27b5d860f24_0_13"/>
          <p:cNvPicPr preferRelativeResize="0"/>
          <p:nvPr/>
        </p:nvPicPr>
        <p:blipFill rotWithShape="1">
          <a:blip r:embed="rId3">
            <a:alphaModFix/>
          </a:blip>
          <a:srcRect b="0" l="0" r="0" t="0"/>
          <a:stretch/>
        </p:blipFill>
        <p:spPr>
          <a:xfrm>
            <a:off x="6475413" y="4430535"/>
            <a:ext cx="2601407" cy="649180"/>
          </a:xfrm>
          <a:prstGeom prst="rect">
            <a:avLst/>
          </a:prstGeom>
          <a:noFill/>
          <a:ln>
            <a:noFill/>
          </a:ln>
        </p:spPr>
      </p:pic>
      <p:sp>
        <p:nvSpPr>
          <p:cNvPr id="294" name="Google Shape;294;g27b5d860f24_0_13"/>
          <p:cNvSpPr txBox="1"/>
          <p:nvPr>
            <p:ph type="title"/>
          </p:nvPr>
        </p:nvSpPr>
        <p:spPr>
          <a:xfrm>
            <a:off x="145800" y="61335"/>
            <a:ext cx="8852400" cy="1366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3000"/>
              <a:buNone/>
            </a:pPr>
            <a:r>
              <a:rPr lang="en-US">
                <a:latin typeface="Arial"/>
                <a:ea typeface="Arial"/>
                <a:cs typeface="Arial"/>
                <a:sym typeface="Arial"/>
              </a:rPr>
              <a:t>Unit 5.</a:t>
            </a:r>
            <a:r>
              <a:rPr lang="en-US"/>
              <a:t> </a:t>
            </a:r>
            <a:r>
              <a:rPr lang="en-US">
                <a:solidFill>
                  <a:schemeClr val="accent5"/>
                </a:solidFill>
                <a:latin typeface="Arial"/>
                <a:ea typeface="Arial"/>
                <a:cs typeface="Arial"/>
                <a:sym typeface="Arial"/>
              </a:rPr>
              <a:t>GECONEU project and Evaluation of the Course</a:t>
            </a:r>
            <a:endParaRPr>
              <a:solidFill>
                <a:schemeClr val="accent5"/>
              </a:solidFill>
              <a:latin typeface="Arial"/>
              <a:ea typeface="Arial"/>
              <a:cs typeface="Arial"/>
              <a:sym typeface="Arial"/>
            </a:endParaRPr>
          </a:p>
          <a:p>
            <a:pPr indent="0" lvl="0" marL="139700" rtl="0" algn="ctr">
              <a:lnSpc>
                <a:spcPct val="100000"/>
              </a:lnSpc>
              <a:spcBef>
                <a:spcPts val="0"/>
              </a:spcBef>
              <a:spcAft>
                <a:spcPts val="0"/>
              </a:spcAft>
              <a:buClr>
                <a:schemeClr val="dk1"/>
              </a:buClr>
              <a:buSzPts val="1400"/>
              <a:buFont typeface="Arial"/>
              <a:buNone/>
            </a:pPr>
            <a:r>
              <a:rPr lang="en-US" sz="2500">
                <a:latin typeface="Arial"/>
                <a:ea typeface="Arial"/>
                <a:cs typeface="Arial"/>
                <a:sym typeface="Arial"/>
              </a:rPr>
              <a:t>Lesson 5.1. Learn more about GECONEU project</a:t>
            </a:r>
            <a:endParaRPr sz="25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713225" y="22776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Table of contents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75" name="Google Shape;75;p2"/>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76" name="Google Shape;76;p2"/>
          <p:cNvGrpSpPr/>
          <p:nvPr/>
        </p:nvGrpSpPr>
        <p:grpSpPr>
          <a:xfrm>
            <a:off x="-2518235" y="377342"/>
            <a:ext cx="10929961" cy="4851272"/>
            <a:chOff x="-4042234" y="-624865"/>
            <a:chExt cx="10929961" cy="4851272"/>
          </a:xfrm>
        </p:grpSpPr>
        <p:sp>
          <p:nvSpPr>
            <p:cNvPr id="77" name="Google Shape;77;p2"/>
            <p:cNvSpPr/>
            <p:nvPr/>
          </p:nvSpPr>
          <p:spPr>
            <a:xfrm>
              <a:off x="-4042234"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662053" y="514516"/>
              <a:ext cx="6225674" cy="1028888"/>
            </a:xfrm>
            <a:prstGeom prst="rect">
              <a:avLst/>
            </a:prstGeom>
            <a:solidFill>
              <a:srgbClr val="427E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txBox="1"/>
            <p:nvPr/>
          </p:nvSpPr>
          <p:spPr>
            <a:xfrm>
              <a:off x="662053" y="514516"/>
              <a:ext cx="6225674" cy="1028888"/>
            </a:xfrm>
            <a:prstGeom prst="rect">
              <a:avLst/>
            </a:prstGeom>
            <a:noFill/>
            <a:ln>
              <a:noFill/>
            </a:ln>
          </p:spPr>
          <p:txBody>
            <a:bodyPr anchorCtr="0" anchor="ctr" bIns="50800" lIns="816675"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Chapter 1: </a:t>
              </a:r>
              <a:r>
                <a:rPr b="0" i="1" lang="en-US" sz="2000" u="none" cap="none" strike="noStrike">
                  <a:solidFill>
                    <a:schemeClr val="lt1"/>
                  </a:solidFill>
                  <a:latin typeface="Arial"/>
                  <a:ea typeface="Arial"/>
                  <a:cs typeface="Arial"/>
                  <a:sym typeface="Arial"/>
                </a:rPr>
                <a:t>The aims of this course and the participants</a:t>
              </a:r>
              <a:endParaRPr b="0" i="0" sz="2000" u="none" cap="none" strike="noStrike">
                <a:solidFill>
                  <a:schemeClr val="lt1"/>
                </a:solidFill>
                <a:latin typeface="Arial"/>
                <a:ea typeface="Arial"/>
                <a:cs typeface="Arial"/>
                <a:sym typeface="Arial"/>
              </a:endParaRPr>
            </a:p>
          </p:txBody>
        </p:sp>
        <p:sp>
          <p:nvSpPr>
            <p:cNvPr id="80" name="Google Shape;80;p2"/>
            <p:cNvSpPr/>
            <p:nvPr/>
          </p:nvSpPr>
          <p:spPr>
            <a:xfrm>
              <a:off x="18998" y="385905"/>
              <a:ext cx="1286110" cy="1286110"/>
            </a:xfrm>
            <a:prstGeom prst="ellipse">
              <a:avLst/>
            </a:prstGeom>
            <a:solidFill>
              <a:schemeClr val="lt1"/>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662053" y="2058137"/>
              <a:ext cx="6225674" cy="1028888"/>
            </a:xfrm>
            <a:prstGeom prst="rect">
              <a:avLst/>
            </a:prstGeom>
            <a:solidFill>
              <a:srgbClr val="5087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txBox="1"/>
            <p:nvPr/>
          </p:nvSpPr>
          <p:spPr>
            <a:xfrm>
              <a:off x="662053" y="2058137"/>
              <a:ext cx="6225674" cy="1028888"/>
            </a:xfrm>
            <a:prstGeom prst="rect">
              <a:avLst/>
            </a:prstGeom>
            <a:noFill/>
            <a:ln>
              <a:noFill/>
            </a:ln>
          </p:spPr>
          <p:txBody>
            <a:bodyPr anchorCtr="0" anchor="ctr" bIns="50800" lIns="816675"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Chapter 2: </a:t>
              </a:r>
              <a:r>
                <a:rPr b="0" i="1" lang="en-US" sz="2000" u="none" cap="none" strike="noStrike">
                  <a:solidFill>
                    <a:schemeClr val="lt1"/>
                  </a:solidFill>
                  <a:latin typeface="Arial"/>
                  <a:ea typeface="Arial"/>
                  <a:cs typeface="Arial"/>
                  <a:sym typeface="Arial"/>
                </a:rPr>
                <a:t>The main content of the lessons of this course</a:t>
              </a:r>
              <a:endParaRPr b="0" i="0" sz="2000" u="none" cap="none" strike="noStrike">
                <a:solidFill>
                  <a:schemeClr val="lt1"/>
                </a:solidFill>
                <a:latin typeface="Arial"/>
                <a:ea typeface="Arial"/>
                <a:cs typeface="Arial"/>
                <a:sym typeface="Arial"/>
              </a:endParaRPr>
            </a:p>
          </p:txBody>
        </p:sp>
        <p:sp>
          <p:nvSpPr>
            <p:cNvPr id="83" name="Google Shape;83;p2"/>
            <p:cNvSpPr/>
            <p:nvPr/>
          </p:nvSpPr>
          <p:spPr>
            <a:xfrm>
              <a:off x="18998" y="1929526"/>
              <a:ext cx="1286110" cy="1286110"/>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8"/>
          <p:cNvSpPr txBox="1"/>
          <p:nvPr>
            <p:ph type="title"/>
          </p:nvPr>
        </p:nvSpPr>
        <p:spPr>
          <a:xfrm>
            <a:off x="145800" y="350309"/>
            <a:ext cx="8852400" cy="649181"/>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Clr>
                <a:schemeClr val="dk1"/>
              </a:buClr>
              <a:buSzPts val="1400"/>
              <a:buFont typeface="Arial"/>
              <a:buNone/>
            </a:pPr>
            <a:r>
              <a:rPr lang="en-US" sz="2500">
                <a:latin typeface="Arial"/>
                <a:ea typeface="Arial"/>
                <a:cs typeface="Arial"/>
                <a:sym typeface="Arial"/>
              </a:rPr>
              <a:t>Lesson 5.1. Learn more about GECONEU project</a:t>
            </a:r>
            <a:endParaRPr sz="2500">
              <a:latin typeface="Arial"/>
              <a:ea typeface="Arial"/>
              <a:cs typeface="Arial"/>
              <a:sym typeface="Arial"/>
            </a:endParaRPr>
          </a:p>
          <a:p>
            <a:pPr indent="0" lvl="0" marL="0" rtl="0" algn="ctr">
              <a:lnSpc>
                <a:spcPct val="115000"/>
              </a:lnSpc>
              <a:spcBef>
                <a:spcPts val="0"/>
              </a:spcBef>
              <a:spcAft>
                <a:spcPts val="0"/>
              </a:spcAft>
              <a:buClr>
                <a:schemeClr val="dk1"/>
              </a:buClr>
              <a:buSzPts val="1400"/>
              <a:buFont typeface="Arial"/>
              <a:buNone/>
            </a:pPr>
            <a:r>
              <a:t/>
            </a:r>
            <a:endParaRPr>
              <a:solidFill>
                <a:schemeClr val="accent5"/>
              </a:solidFill>
              <a:latin typeface="Arial"/>
              <a:ea typeface="Arial"/>
              <a:cs typeface="Arial"/>
              <a:sym typeface="Arial"/>
            </a:endParaRPr>
          </a:p>
        </p:txBody>
      </p:sp>
      <p:pic>
        <p:nvPicPr>
          <p:cNvPr descr="Εικόνα που περιέχει λογότυπο&#10;&#10;Περιγραφή που δημιουργήθηκε αυτόματα" id="300" name="Google Shape;300;p48"/>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301" name="Google Shape;301;p48"/>
          <p:cNvSpPr txBox="1"/>
          <p:nvPr>
            <p:ph idx="1" type="body"/>
          </p:nvPr>
        </p:nvSpPr>
        <p:spPr>
          <a:xfrm>
            <a:off x="690647" y="2348089"/>
            <a:ext cx="7640553" cy="2082446"/>
          </a:xfrm>
          <a:prstGeom prst="rect">
            <a:avLst/>
          </a:prstGeom>
          <a:noFill/>
          <a:ln>
            <a:noFill/>
          </a:ln>
        </p:spPr>
        <p:txBody>
          <a:bodyPr anchorCtr="0" anchor="t" bIns="91425" lIns="91425" spcFirstLastPara="1" rIns="91425" wrap="square" tIns="91425">
            <a:noAutofit/>
          </a:bodyPr>
          <a:lstStyle/>
          <a:p>
            <a:pPr indent="-273050" lvl="0" marL="34290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273050" lvl="0" marL="34290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p:txBody>
      </p:sp>
      <p:sp>
        <p:nvSpPr>
          <p:cNvPr id="302" name="Google Shape;302;p48"/>
          <p:cNvSpPr txBox="1"/>
          <p:nvPr/>
        </p:nvSpPr>
        <p:spPr>
          <a:xfrm>
            <a:off x="812800" y="1580586"/>
            <a:ext cx="7717500" cy="3002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800"/>
              </a:spcBef>
              <a:spcAft>
                <a:spcPts val="0"/>
              </a:spcAft>
              <a:buNone/>
            </a:pPr>
            <a:r>
              <a:rPr b="0" i="0" lang="en-US" sz="1400" u="none" cap="none" strike="noStrike">
                <a:solidFill>
                  <a:schemeClr val="dk1"/>
                </a:solidFill>
                <a:latin typeface="Arial"/>
                <a:ea typeface="Arial"/>
                <a:cs typeface="Arial"/>
                <a:sym typeface="Arial"/>
              </a:rPr>
              <a:t>Chapter 1: </a:t>
            </a:r>
            <a:r>
              <a:rPr b="0" i="1" lang="en-US" sz="1400" u="none" cap="none" strike="noStrike">
                <a:solidFill>
                  <a:schemeClr val="dk1"/>
                </a:solidFill>
                <a:latin typeface="Arial"/>
                <a:ea typeface="Arial"/>
                <a:cs typeface="Arial"/>
                <a:sym typeface="Arial"/>
              </a:rPr>
              <a:t>Project background</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b="0" i="0" lang="en-US" sz="1400" u="none" cap="none" strike="noStrike">
                <a:solidFill>
                  <a:schemeClr val="dk1"/>
                </a:solidFill>
                <a:latin typeface="Arial"/>
                <a:ea typeface="Arial"/>
                <a:cs typeface="Arial"/>
                <a:sym typeface="Arial"/>
              </a:rPr>
              <a:t>Chapter 2</a:t>
            </a:r>
            <a:r>
              <a:rPr b="0" i="1" lang="en-US" sz="1400" u="none" cap="none" strike="noStrike">
                <a:solidFill>
                  <a:schemeClr val="dk1"/>
                </a:solidFill>
                <a:latin typeface="Arial"/>
                <a:ea typeface="Arial"/>
                <a:cs typeface="Arial"/>
                <a:sym typeface="Arial"/>
              </a:rPr>
              <a:t>: Project outcomes</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b="0" i="0" lang="en-US" sz="1400" u="none" cap="none" strike="noStrike">
                <a:solidFill>
                  <a:schemeClr val="dk1"/>
                </a:solidFill>
                <a:latin typeface="Arial"/>
                <a:ea typeface="Arial"/>
                <a:cs typeface="Arial"/>
                <a:sym typeface="Arial"/>
              </a:rPr>
              <a:t>Chapter 3: </a:t>
            </a:r>
            <a:r>
              <a:rPr b="0" i="1" lang="en-US" sz="1400" u="none" cap="none" strike="noStrike">
                <a:solidFill>
                  <a:schemeClr val="dk1"/>
                </a:solidFill>
                <a:latin typeface="Arial"/>
                <a:ea typeface="Arial"/>
                <a:cs typeface="Arial"/>
                <a:sym typeface="Arial"/>
              </a:rPr>
              <a:t>Main reached results</a:t>
            </a:r>
            <a:endParaRPr b="0" i="1"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b="0" i="1" lang="en-US" sz="1400" u="none" cap="none" strike="noStrike">
                <a:solidFill>
                  <a:schemeClr val="dk1"/>
                </a:solidFill>
                <a:latin typeface="Arial"/>
                <a:ea typeface="Arial"/>
                <a:cs typeface="Arial"/>
                <a:sym typeface="Arial"/>
              </a:rPr>
              <a:t>Check your Understanding!</a:t>
            </a:r>
            <a:endParaRPr/>
          </a:p>
          <a:p>
            <a:pPr indent="0" lvl="0" marL="0" marR="0" rtl="0" algn="l">
              <a:lnSpc>
                <a:spcPct val="150000"/>
              </a:lnSpc>
              <a:spcBef>
                <a:spcPts val="800"/>
              </a:spcBef>
              <a:spcAft>
                <a:spcPts val="0"/>
              </a:spcAft>
              <a:buNone/>
            </a:pPr>
            <a:r>
              <a:rPr b="0" i="1" lang="en-US" sz="1400" u="none" cap="none" strike="noStrike">
                <a:solidFill>
                  <a:schemeClr val="dk1"/>
                </a:solidFill>
                <a:latin typeface="Arial"/>
                <a:ea typeface="Arial"/>
                <a:cs typeface="Arial"/>
                <a:sym typeface="Arial"/>
              </a:rPr>
              <a:t>References and Additional Resources</a:t>
            </a:r>
            <a:endParaRPr b="0" i="1" sz="14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chemeClr val="dk1"/>
              </a:buClr>
              <a:buSzPts val="1400"/>
              <a:buFont typeface="Barlow"/>
              <a:buNone/>
            </a:pPr>
            <a:r>
              <a:t/>
            </a:r>
            <a:endParaRPr b="0" i="0" sz="14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chemeClr val="dk1"/>
              </a:buClr>
              <a:buSzPts val="1400"/>
              <a:buFont typeface="Barlow"/>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7b5d860f24_0_0"/>
          <p:cNvSpPr txBox="1"/>
          <p:nvPr>
            <p:ph type="title"/>
          </p:nvPr>
        </p:nvSpPr>
        <p:spPr>
          <a:xfrm>
            <a:off x="557025" y="450936"/>
            <a:ext cx="8313000" cy="1200963"/>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Clr>
                <a:schemeClr val="dk1"/>
              </a:buClr>
              <a:buSzPts val="1400"/>
              <a:buFont typeface="Arial"/>
              <a:buNone/>
            </a:pPr>
            <a:r>
              <a:rPr lang="en-US" sz="2500">
                <a:solidFill>
                  <a:schemeClr val="accent5"/>
                </a:solidFill>
                <a:latin typeface="Arial"/>
                <a:ea typeface="Arial"/>
                <a:cs typeface="Arial"/>
                <a:sym typeface="Arial"/>
              </a:rPr>
              <a:t>Lesson 5.2. Evaluation questionnaire on the Course</a:t>
            </a:r>
            <a:endParaRPr sz="2500">
              <a:solidFill>
                <a:schemeClr val="accent5"/>
              </a:solidFill>
              <a:latin typeface="Arial"/>
              <a:ea typeface="Arial"/>
              <a:cs typeface="Arial"/>
              <a:sym typeface="Arial"/>
            </a:endParaRPr>
          </a:p>
        </p:txBody>
      </p:sp>
      <p:pic>
        <p:nvPicPr>
          <p:cNvPr descr="Εικόνα που περιέχει λογότυπο&#10;&#10;Περιγραφή που δημιουργήθηκε αυτόματα" id="308" name="Google Shape;308;g27b5d860f24_0_0"/>
          <p:cNvPicPr preferRelativeResize="0"/>
          <p:nvPr/>
        </p:nvPicPr>
        <p:blipFill rotWithShape="1">
          <a:blip r:embed="rId3">
            <a:alphaModFix/>
          </a:blip>
          <a:srcRect b="0" l="0" r="0" t="0"/>
          <a:stretch/>
        </p:blipFill>
        <p:spPr>
          <a:xfrm>
            <a:off x="6475413" y="4430535"/>
            <a:ext cx="2601407" cy="649180"/>
          </a:xfrm>
          <a:prstGeom prst="rect">
            <a:avLst/>
          </a:prstGeom>
          <a:noFill/>
          <a:ln>
            <a:noFill/>
          </a:ln>
        </p:spPr>
      </p:pic>
      <p:sp>
        <p:nvSpPr>
          <p:cNvPr id="309" name="Google Shape;309;g27b5d860f24_0_0"/>
          <p:cNvSpPr txBox="1"/>
          <p:nvPr>
            <p:ph idx="1" type="body"/>
          </p:nvPr>
        </p:nvSpPr>
        <p:spPr>
          <a:xfrm>
            <a:off x="690647" y="2348089"/>
            <a:ext cx="7640700" cy="2082300"/>
          </a:xfrm>
          <a:prstGeom prst="rect">
            <a:avLst/>
          </a:prstGeom>
          <a:noFill/>
          <a:ln>
            <a:noFill/>
          </a:ln>
        </p:spPr>
        <p:txBody>
          <a:bodyPr anchorCtr="0" anchor="t" bIns="91425" lIns="91425" spcFirstLastPara="1" rIns="91425" wrap="square" tIns="91425">
            <a:noAutofit/>
          </a:bodyPr>
          <a:lstStyle/>
          <a:p>
            <a:pPr indent="-273050" lvl="0" marL="34290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273050" lvl="0" marL="34290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p:txBody>
      </p:sp>
      <p:sp>
        <p:nvSpPr>
          <p:cNvPr id="310" name="Google Shape;310;g27b5d860f24_0_0"/>
          <p:cNvSpPr txBox="1"/>
          <p:nvPr/>
        </p:nvSpPr>
        <p:spPr>
          <a:xfrm>
            <a:off x="557036" y="1598415"/>
            <a:ext cx="7717500" cy="30027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chemeClr val="dk1"/>
              </a:buClr>
              <a:buSzPts val="1400"/>
              <a:buFont typeface="Barlow"/>
              <a:buNone/>
            </a:pPr>
            <a:r>
              <a:rPr b="0" i="0" lang="en-US" sz="1600" u="none" cap="none" strike="noStrike">
                <a:solidFill>
                  <a:schemeClr val="dk1"/>
                </a:solidFill>
                <a:latin typeface="Arial"/>
                <a:ea typeface="Arial"/>
                <a:cs typeface="Arial"/>
                <a:sym typeface="Arial"/>
              </a:rPr>
              <a:t>An assessment tool will test the previous knowledge of students and what they did learn from the course of the project </a:t>
            </a:r>
            <a:endParaRPr b="0" i="0" sz="16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Clr>
                <a:schemeClr val="dk1"/>
              </a:buClr>
              <a:buSzPts val="1400"/>
              <a:buFont typeface="Barlow"/>
              <a:buNone/>
            </a:pPr>
            <a:r>
              <a:t/>
            </a:r>
            <a:endParaRPr b="0" i="0" sz="16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chemeClr val="dk1"/>
              </a:buClr>
              <a:buSzPts val="1400"/>
              <a:buFont typeface="Barlow"/>
              <a:buNone/>
            </a:pPr>
            <a:r>
              <a:rPr b="1" i="0" lang="en-US" sz="1600" u="none" cap="none" strike="noStrike">
                <a:solidFill>
                  <a:schemeClr val="dk1"/>
                </a:solidFill>
                <a:latin typeface="Arial"/>
                <a:ea typeface="Arial"/>
                <a:cs typeface="Arial"/>
                <a:sym typeface="Arial"/>
              </a:rPr>
              <a:t>A certificate of Attendance will be provided to successful participants who have completed the course </a:t>
            </a:r>
            <a:endParaRPr b="0" i="0" sz="16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Clr>
                <a:schemeClr val="dk1"/>
              </a:buClr>
              <a:buSzPts val="1400"/>
              <a:buFont typeface="Barlow"/>
              <a:buNone/>
            </a:pPr>
            <a:r>
              <a:t/>
            </a:r>
            <a:endParaRPr b="0" i="0" sz="16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chemeClr val="dk1"/>
              </a:buClr>
              <a:buSzPts val="1400"/>
              <a:buFont typeface="Barlow"/>
              <a:buNone/>
            </a:pPr>
            <a:r>
              <a:rPr b="0" i="0" lang="en-US" sz="1600" u="none" cap="none" strike="noStrike">
                <a:solidFill>
                  <a:schemeClr val="dk1"/>
                </a:solidFill>
                <a:latin typeface="Arial"/>
                <a:ea typeface="Arial"/>
                <a:cs typeface="Arial"/>
                <a:sym typeface="Arial"/>
              </a:rPr>
              <a:t>The certificate can be downloaded as a free, personalized certificate upon completion of the course.</a:t>
            </a:r>
            <a:endParaRPr b="0" i="0" sz="16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Clr>
                <a:schemeClr val="dk1"/>
              </a:buClr>
              <a:buSzPts val="1400"/>
              <a:buFont typeface="Barlow"/>
              <a:buNone/>
            </a:pPr>
            <a:r>
              <a:t/>
            </a:r>
            <a:endParaRPr b="0" i="0" sz="16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chemeClr val="dk1"/>
              </a:buClr>
              <a:buSzPts val="1400"/>
              <a:buFont typeface="Barlow"/>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9"/>
          <p:cNvSpPr txBox="1"/>
          <p:nvPr>
            <p:ph idx="1" type="body"/>
          </p:nvPr>
        </p:nvSpPr>
        <p:spPr>
          <a:xfrm>
            <a:off x="713224" y="940573"/>
            <a:ext cx="7274981" cy="4021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US" sz="1400">
                <a:solidFill>
                  <a:schemeClr val="dk2"/>
                </a:solidFill>
                <a:latin typeface="Arial"/>
                <a:ea typeface="Arial"/>
                <a:cs typeface="Arial"/>
                <a:sym typeface="Arial"/>
              </a:rPr>
              <a:t>Genetic counseling </a:t>
            </a:r>
            <a:r>
              <a:rPr lang="en-US" sz="1400">
                <a:solidFill>
                  <a:schemeClr val="dk2"/>
                </a:solidFill>
                <a:highlight>
                  <a:srgbClr val="FFFFFF"/>
                </a:highlight>
                <a:latin typeface="Arial"/>
                <a:ea typeface="Arial"/>
                <a:cs typeface="Arial"/>
                <a:sym typeface="Arial"/>
              </a:rPr>
              <a:t>(GC) </a:t>
            </a:r>
            <a:r>
              <a:rPr lang="en-US" sz="1400">
                <a:solidFill>
                  <a:schemeClr val="dk1"/>
                </a:solidFill>
                <a:highlight>
                  <a:srgbClr val="FFFFFF"/>
                </a:highlight>
                <a:latin typeface="Arial"/>
                <a:ea typeface="Arial"/>
                <a:cs typeface="Arial"/>
                <a:sym typeface="Arial"/>
              </a:rPr>
              <a:t>is the process of investigating individuals and families affected by or at risk of genetic disorders to help them understand and adapt to the medical, psychological and familial implications </a:t>
            </a:r>
            <a:r>
              <a:rPr lang="en-US"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solidFill>
                  <a:schemeClr val="dk2"/>
                </a:solidFill>
                <a:latin typeface="Arial"/>
                <a:ea typeface="Arial"/>
                <a:cs typeface="Arial"/>
                <a:sym typeface="Arial"/>
              </a:rPr>
              <a:t>Polygenic risk scores </a:t>
            </a:r>
            <a:r>
              <a:rPr lang="en-US" sz="1400">
                <a:solidFill>
                  <a:schemeClr val="dk1"/>
                </a:solidFill>
                <a:highlight>
                  <a:srgbClr val="FFFFFF"/>
                </a:highlight>
                <a:latin typeface="Arial"/>
                <a:ea typeface="Arial"/>
                <a:cs typeface="Arial"/>
                <a:sym typeface="Arial"/>
              </a:rPr>
              <a:t>reflect an individual's estimated genetic predisposition for a given trait and can be used as a predictor for that trait.</a:t>
            </a:r>
            <a:endParaRPr sz="1400">
              <a:solidFill>
                <a:schemeClr val="dk1"/>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solidFill>
                  <a:schemeClr val="dk2"/>
                </a:solidFill>
                <a:latin typeface="Arial"/>
                <a:ea typeface="Arial"/>
                <a:cs typeface="Arial"/>
                <a:sym typeface="Arial"/>
              </a:rPr>
              <a:t>Preimplantation genetic diagnosis (PGD)</a:t>
            </a:r>
            <a:r>
              <a:rPr lang="en-US" sz="1400">
                <a:solidFill>
                  <a:schemeClr val="dk2"/>
                </a:solidFill>
                <a:highlight>
                  <a:srgbClr val="FFFFFF"/>
                </a:highlight>
                <a:latin typeface="Arial"/>
                <a:ea typeface="Arial"/>
                <a:cs typeface="Arial"/>
                <a:sym typeface="Arial"/>
              </a:rPr>
              <a:t> </a:t>
            </a:r>
            <a:r>
              <a:rPr lang="en-US" sz="1400">
                <a:solidFill>
                  <a:schemeClr val="dk1"/>
                </a:solidFill>
                <a:highlight>
                  <a:srgbClr val="FFFFFF"/>
                </a:highlight>
                <a:latin typeface="Arial"/>
                <a:ea typeface="Arial"/>
                <a:cs typeface="Arial"/>
                <a:sym typeface="Arial"/>
              </a:rPr>
              <a:t>is the </a:t>
            </a:r>
            <a:r>
              <a:rPr lang="en-US" sz="1400">
                <a:solidFill>
                  <a:schemeClr val="dk1"/>
                </a:solidFill>
                <a:highlight>
                  <a:srgbClr val="FFFFFF"/>
                </a:highlight>
                <a:uFill>
                  <a:noFill/>
                </a:uFill>
                <a:latin typeface="Arial"/>
                <a:ea typeface="Arial"/>
                <a:cs typeface="Arial"/>
                <a:sym typeface="Arial"/>
                <a:hlinkClick r:id="rId3">
                  <a:extLst>
                    <a:ext uri="{A12FA001-AC4F-418D-AE19-62706E023703}">
                      <ahyp:hlinkClr val="tx"/>
                    </a:ext>
                  </a:extLst>
                </a:hlinkClick>
              </a:rPr>
              <a:t>genetic</a:t>
            </a:r>
            <a:r>
              <a:rPr lang="en-US" sz="1400">
                <a:solidFill>
                  <a:schemeClr val="dk1"/>
                </a:solidFill>
                <a:highlight>
                  <a:srgbClr val="FFFFFF"/>
                </a:highlight>
                <a:latin typeface="Arial"/>
                <a:ea typeface="Arial"/>
                <a:cs typeface="Arial"/>
                <a:sym typeface="Arial"/>
              </a:rPr>
              <a:t> profiling of </a:t>
            </a:r>
            <a:r>
              <a:rPr lang="en-US" sz="1400">
                <a:solidFill>
                  <a:schemeClr val="dk1"/>
                </a:solidFill>
                <a:highlight>
                  <a:srgbClr val="FFFFFF"/>
                </a:highlight>
                <a:uFill>
                  <a:noFill/>
                </a:uFill>
                <a:latin typeface="Arial"/>
                <a:ea typeface="Arial"/>
                <a:cs typeface="Arial"/>
                <a:sym typeface="Arial"/>
                <a:hlinkClick r:id="rId4">
                  <a:extLst>
                    <a:ext uri="{A12FA001-AC4F-418D-AE19-62706E023703}">
                      <ahyp:hlinkClr val="tx"/>
                    </a:ext>
                  </a:extLst>
                </a:hlinkClick>
              </a:rPr>
              <a:t>embryos</a:t>
            </a:r>
            <a:r>
              <a:rPr lang="en-US" sz="1400">
                <a:solidFill>
                  <a:schemeClr val="dk1"/>
                </a:solidFill>
                <a:highlight>
                  <a:srgbClr val="FFFFFF"/>
                </a:highlight>
                <a:latin typeface="Arial"/>
                <a:ea typeface="Arial"/>
                <a:cs typeface="Arial"/>
                <a:sym typeface="Arial"/>
              </a:rPr>
              <a:t> prior to </a:t>
            </a:r>
            <a:r>
              <a:rPr lang="en-US" sz="1400">
                <a:solidFill>
                  <a:schemeClr val="dk1"/>
                </a:solidFill>
                <a:highlight>
                  <a:srgbClr val="FFFFFF"/>
                </a:highlight>
                <a:uFill>
                  <a:noFill/>
                </a:uFill>
                <a:latin typeface="Arial"/>
                <a:ea typeface="Arial"/>
                <a:cs typeface="Arial"/>
                <a:sym typeface="Arial"/>
                <a:hlinkClick r:id="rId5">
                  <a:extLst>
                    <a:ext uri="{A12FA001-AC4F-418D-AE19-62706E023703}">
                      <ahyp:hlinkClr val="tx"/>
                    </a:ext>
                  </a:extLst>
                </a:hlinkClick>
              </a:rPr>
              <a:t>implantation</a:t>
            </a:r>
            <a:endParaRPr sz="1400">
              <a:solidFill>
                <a:schemeClr val="dk1"/>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solidFill>
                  <a:schemeClr val="dk2"/>
                </a:solidFill>
                <a:latin typeface="Arial"/>
                <a:ea typeface="Arial"/>
                <a:cs typeface="Arial"/>
                <a:sym typeface="Arial"/>
              </a:rPr>
              <a:t>Whole Genome Sequencing</a:t>
            </a:r>
            <a:r>
              <a:rPr lang="en-US" sz="1400">
                <a:solidFill>
                  <a:schemeClr val="dk2"/>
                </a:solidFill>
                <a:highlight>
                  <a:srgbClr val="FFFFFF"/>
                </a:highlight>
                <a:latin typeface="Arial"/>
                <a:ea typeface="Arial"/>
                <a:cs typeface="Arial"/>
                <a:sym typeface="Arial"/>
              </a:rPr>
              <a:t> </a:t>
            </a:r>
            <a:r>
              <a:rPr lang="en-US" sz="1400">
                <a:solidFill>
                  <a:schemeClr val="dk1"/>
                </a:solidFill>
                <a:highlight>
                  <a:srgbClr val="FFFFFF"/>
                </a:highlight>
                <a:latin typeface="Arial"/>
                <a:ea typeface="Arial"/>
                <a:cs typeface="Arial"/>
                <a:sym typeface="Arial"/>
              </a:rPr>
              <a:t>is the process of determining the entirety, or nearly the entirety, of the </a:t>
            </a:r>
            <a:r>
              <a:rPr lang="en-US" sz="1400">
                <a:solidFill>
                  <a:schemeClr val="dk1"/>
                </a:solidFill>
                <a:highlight>
                  <a:srgbClr val="FFFFFF"/>
                </a:highlight>
                <a:uFill>
                  <a:noFill/>
                </a:uFill>
                <a:latin typeface="Arial"/>
                <a:ea typeface="Arial"/>
                <a:cs typeface="Arial"/>
                <a:sym typeface="Arial"/>
                <a:hlinkClick r:id="rId6">
                  <a:extLst>
                    <a:ext uri="{A12FA001-AC4F-418D-AE19-62706E023703}">
                      <ahyp:hlinkClr val="tx"/>
                    </a:ext>
                  </a:extLst>
                </a:hlinkClick>
              </a:rPr>
              <a:t>DNA</a:t>
            </a:r>
            <a:r>
              <a:rPr lang="en-US" sz="1400">
                <a:solidFill>
                  <a:schemeClr val="dk1"/>
                </a:solidFill>
                <a:highlight>
                  <a:srgbClr val="FFFFFF"/>
                </a:highlight>
                <a:latin typeface="Arial"/>
                <a:ea typeface="Arial"/>
                <a:cs typeface="Arial"/>
                <a:sym typeface="Arial"/>
              </a:rPr>
              <a:t> sequence of an organism's </a:t>
            </a:r>
            <a:r>
              <a:rPr lang="en-US" sz="1400">
                <a:solidFill>
                  <a:schemeClr val="dk1"/>
                </a:solidFill>
                <a:highlight>
                  <a:srgbClr val="FFFFFF"/>
                </a:highlight>
                <a:uFill>
                  <a:noFill/>
                </a:uFill>
                <a:latin typeface="Arial"/>
                <a:ea typeface="Arial"/>
                <a:cs typeface="Arial"/>
                <a:sym typeface="Arial"/>
                <a:hlinkClick r:id="rId7">
                  <a:extLst>
                    <a:ext uri="{A12FA001-AC4F-418D-AE19-62706E023703}">
                      <ahyp:hlinkClr val="tx"/>
                    </a:ext>
                  </a:extLst>
                </a:hlinkClick>
              </a:rPr>
              <a:t>genome</a:t>
            </a:r>
            <a:r>
              <a:rPr lang="en-US" sz="1400">
                <a:solidFill>
                  <a:schemeClr val="dk1"/>
                </a:solidFill>
                <a:highlight>
                  <a:srgbClr val="FFFFFF"/>
                </a:highlight>
                <a:latin typeface="Arial"/>
                <a:ea typeface="Arial"/>
                <a:cs typeface="Arial"/>
                <a:sym typeface="Arial"/>
              </a:rPr>
              <a:t> at a single time.This entails sequencing all of an organism's </a:t>
            </a:r>
            <a:r>
              <a:rPr lang="en-US" sz="1400">
                <a:solidFill>
                  <a:schemeClr val="dk1"/>
                </a:solidFill>
                <a:highlight>
                  <a:srgbClr val="FFFFFF"/>
                </a:highlight>
                <a:uFill>
                  <a:noFill/>
                </a:uFill>
                <a:latin typeface="Arial"/>
                <a:ea typeface="Arial"/>
                <a:cs typeface="Arial"/>
                <a:sym typeface="Arial"/>
                <a:hlinkClick r:id="rId8">
                  <a:extLst>
                    <a:ext uri="{A12FA001-AC4F-418D-AE19-62706E023703}">
                      <ahyp:hlinkClr val="tx"/>
                    </a:ext>
                  </a:extLst>
                </a:hlinkClick>
              </a:rPr>
              <a:t>chromosomal</a:t>
            </a:r>
            <a:r>
              <a:rPr lang="en-US" sz="1400">
                <a:solidFill>
                  <a:schemeClr val="dk1"/>
                </a:solidFill>
                <a:highlight>
                  <a:srgbClr val="FFFFFF"/>
                </a:highlight>
                <a:latin typeface="Arial"/>
                <a:ea typeface="Arial"/>
                <a:cs typeface="Arial"/>
                <a:sym typeface="Arial"/>
              </a:rPr>
              <a:t> DNA as well as DNA contained in the </a:t>
            </a:r>
            <a:r>
              <a:rPr lang="en-US" sz="1400">
                <a:solidFill>
                  <a:schemeClr val="dk1"/>
                </a:solidFill>
                <a:highlight>
                  <a:srgbClr val="FFFFFF"/>
                </a:highlight>
                <a:uFill>
                  <a:noFill/>
                </a:uFill>
                <a:latin typeface="Arial"/>
                <a:ea typeface="Arial"/>
                <a:cs typeface="Arial"/>
                <a:sym typeface="Arial"/>
                <a:hlinkClick r:id="rId9">
                  <a:extLst>
                    <a:ext uri="{A12FA001-AC4F-418D-AE19-62706E023703}">
                      <ahyp:hlinkClr val="tx"/>
                    </a:ext>
                  </a:extLst>
                </a:hlinkClick>
              </a:rPr>
              <a:t>mitochondria</a:t>
            </a:r>
            <a:endParaRPr sz="1400">
              <a:solidFill>
                <a:schemeClr val="dk1"/>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solidFill>
                  <a:schemeClr val="dk2"/>
                </a:solidFill>
                <a:latin typeface="Arial"/>
                <a:ea typeface="Arial"/>
                <a:cs typeface="Arial"/>
                <a:sym typeface="Arial"/>
              </a:rPr>
              <a:t>Epigenetics</a:t>
            </a:r>
            <a:r>
              <a:rPr lang="en-US" sz="1400">
                <a:solidFill>
                  <a:schemeClr val="dk1"/>
                </a:solidFill>
                <a:latin typeface="Arial"/>
                <a:ea typeface="Arial"/>
                <a:cs typeface="Arial"/>
                <a:sym typeface="Arial"/>
              </a:rPr>
              <a:t> </a:t>
            </a:r>
            <a:r>
              <a:rPr lang="en-US" sz="1400">
                <a:solidFill>
                  <a:schemeClr val="dk1"/>
                </a:solidFill>
                <a:highlight>
                  <a:srgbClr val="FFFFFF"/>
                </a:highlight>
                <a:latin typeface="Arial"/>
                <a:ea typeface="Arial"/>
                <a:cs typeface="Arial"/>
                <a:sym typeface="Arial"/>
              </a:rPr>
              <a:t> is the study of stable changes in cell function (known as </a:t>
            </a:r>
            <a:r>
              <a:rPr i="1" lang="en-US" sz="1400">
                <a:solidFill>
                  <a:schemeClr val="dk1"/>
                </a:solidFill>
                <a:latin typeface="Arial"/>
                <a:ea typeface="Arial"/>
                <a:cs typeface="Arial"/>
                <a:sym typeface="Arial"/>
              </a:rPr>
              <a:t>marks</a:t>
            </a:r>
            <a:r>
              <a:rPr lang="en-US" sz="1400">
                <a:solidFill>
                  <a:schemeClr val="dk1"/>
                </a:solidFill>
                <a:latin typeface="Arial"/>
                <a:ea typeface="Arial"/>
                <a:cs typeface="Arial"/>
                <a:sym typeface="Arial"/>
              </a:rPr>
              <a:t>) that do not involve alterations in the </a:t>
            </a:r>
            <a:r>
              <a:rPr lang="en-US" sz="1400">
                <a:solidFill>
                  <a:schemeClr val="dk1"/>
                </a:solidFill>
                <a:highlight>
                  <a:srgbClr val="FFFFFF"/>
                </a:highlight>
                <a:uFill>
                  <a:noFill/>
                </a:uFill>
                <a:latin typeface="Arial"/>
                <a:ea typeface="Arial"/>
                <a:cs typeface="Arial"/>
                <a:sym typeface="Arial"/>
                <a:hlinkClick r:id="rId10">
                  <a:extLst>
                    <a:ext uri="{A12FA001-AC4F-418D-AE19-62706E023703}">
                      <ahyp:hlinkClr val="tx"/>
                    </a:ext>
                  </a:extLst>
                </a:hlinkClick>
              </a:rPr>
              <a:t>DNA sequence</a:t>
            </a:r>
            <a:endParaRPr sz="1400">
              <a:solidFill>
                <a:schemeClr val="dk1"/>
              </a:solidFill>
              <a:latin typeface="Arial"/>
              <a:ea typeface="Arial"/>
              <a:cs typeface="Arial"/>
              <a:sym typeface="Arial"/>
            </a:endParaRPr>
          </a:p>
          <a:p>
            <a:pPr indent="0" lvl="0" marL="457200" rtl="0" algn="l">
              <a:lnSpc>
                <a:spcPct val="115000"/>
              </a:lnSpc>
              <a:spcBef>
                <a:spcPts val="0"/>
              </a:spcBef>
              <a:spcAft>
                <a:spcPts val="0"/>
              </a:spcAft>
              <a:buSzPts val="1400"/>
              <a:buNone/>
            </a:pPr>
            <a:r>
              <a:t/>
            </a:r>
            <a:endParaRPr sz="1400"/>
          </a:p>
        </p:txBody>
      </p:sp>
      <p:pic>
        <p:nvPicPr>
          <p:cNvPr descr="Εικόνα που περιέχει λογότυπο&#10;&#10;Περιγραφή που δημιουργήθηκε αυτόματα" id="316" name="Google Shape;316;p49"/>
          <p:cNvPicPr preferRelativeResize="0"/>
          <p:nvPr/>
        </p:nvPicPr>
        <p:blipFill rotWithShape="1">
          <a:blip r:embed="rId11">
            <a:alphaModFix/>
          </a:blip>
          <a:srcRect b="0" l="0" r="0" t="0"/>
          <a:stretch/>
        </p:blipFill>
        <p:spPr>
          <a:xfrm>
            <a:off x="6430808" y="4382850"/>
            <a:ext cx="2601408" cy="649180"/>
          </a:xfrm>
          <a:prstGeom prst="rect">
            <a:avLst/>
          </a:prstGeom>
          <a:noFill/>
          <a:ln>
            <a:noFill/>
          </a:ln>
        </p:spPr>
      </p:pic>
      <p:sp>
        <p:nvSpPr>
          <p:cNvPr id="317" name="Google Shape;317;p49"/>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2800"/>
              <a:buNone/>
            </a:pPr>
            <a:r>
              <a:rPr lang="en-US" sz="3000">
                <a:solidFill>
                  <a:srgbClr val="003BA4"/>
                </a:solidFill>
                <a:latin typeface="Arial"/>
                <a:ea typeface="Arial"/>
                <a:cs typeface="Arial"/>
                <a:sym typeface="Arial"/>
              </a:rPr>
              <a:t>Glossary-1</a:t>
            </a:r>
            <a:endParaRPr sz="3000">
              <a:solidFill>
                <a:srgbClr val="003BA4"/>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0"/>
          <p:cNvSpPr txBox="1"/>
          <p:nvPr>
            <p:ph idx="1" type="body"/>
          </p:nvPr>
        </p:nvSpPr>
        <p:spPr>
          <a:xfrm>
            <a:off x="713225" y="956750"/>
            <a:ext cx="7717500" cy="3627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Penetrance in medical genetics, </a:t>
            </a:r>
            <a:r>
              <a:rPr lang="en-US" sz="1400">
                <a:solidFill>
                  <a:srgbClr val="202122"/>
                </a:solidFill>
                <a:highlight>
                  <a:schemeClr val="lt1"/>
                </a:highlight>
                <a:latin typeface="Arial"/>
                <a:ea typeface="Arial"/>
                <a:cs typeface="Arial"/>
                <a:sym typeface="Arial"/>
              </a:rPr>
              <a:t>the penetrance of a disease-causing mutation is the proportion of individuals with the mutation that exhibit </a:t>
            </a:r>
            <a:r>
              <a:rPr lang="en-US" sz="1400">
                <a:solidFill>
                  <a:schemeClr val="dk1"/>
                </a:solidFill>
                <a:highlight>
                  <a:schemeClr val="lt1"/>
                </a:highlight>
                <a:latin typeface="Arial"/>
                <a:ea typeface="Arial"/>
                <a:cs typeface="Arial"/>
                <a:sym typeface="Arial"/>
              </a:rPr>
              <a:t>clinical </a:t>
            </a:r>
            <a:r>
              <a:rPr lang="en-US" sz="1400">
                <a:solidFill>
                  <a:schemeClr val="dk1"/>
                </a:solidFill>
                <a:highlight>
                  <a:schemeClr val="lt1"/>
                </a:highlight>
                <a:uFill>
                  <a:noFill/>
                </a:uFill>
                <a:latin typeface="Arial"/>
                <a:ea typeface="Arial"/>
                <a:cs typeface="Arial"/>
                <a:sym typeface="Arial"/>
                <a:hlinkClick r:id="rId3">
                  <a:extLst>
                    <a:ext uri="{A12FA001-AC4F-418D-AE19-62706E023703}">
                      <ahyp:hlinkClr val="tx"/>
                    </a:ext>
                  </a:extLst>
                </a:hlinkClick>
              </a:rPr>
              <a:t>symptoms</a:t>
            </a:r>
            <a:r>
              <a:rPr lang="en-US" sz="1400">
                <a:solidFill>
                  <a:schemeClr val="dk1"/>
                </a:solidFill>
                <a:highlight>
                  <a:schemeClr val="lt1"/>
                </a:highlight>
                <a:latin typeface="Arial"/>
                <a:ea typeface="Arial"/>
                <a:cs typeface="Arial"/>
                <a:sym typeface="Arial"/>
              </a:rPr>
              <a:t> among all individuals with such mutation. For example, if a </a:t>
            </a:r>
            <a:r>
              <a:rPr lang="en-US" sz="1400">
                <a:solidFill>
                  <a:schemeClr val="dk1"/>
                </a:solidFill>
                <a:highlight>
                  <a:schemeClr val="lt1"/>
                </a:highlight>
                <a:uFill>
                  <a:noFill/>
                </a:uFill>
                <a:latin typeface="Arial"/>
                <a:ea typeface="Arial"/>
                <a:cs typeface="Arial"/>
                <a:sym typeface="Arial"/>
                <a:hlinkClick r:id="rId4">
                  <a:extLst>
                    <a:ext uri="{A12FA001-AC4F-418D-AE19-62706E023703}">
                      <ahyp:hlinkClr val="tx"/>
                    </a:ext>
                  </a:extLst>
                </a:hlinkClick>
              </a:rPr>
              <a:t>mutation</a:t>
            </a:r>
            <a:r>
              <a:rPr lang="en-US" sz="1400">
                <a:solidFill>
                  <a:schemeClr val="dk1"/>
                </a:solidFill>
                <a:highlight>
                  <a:schemeClr val="lt1"/>
                </a:highlight>
                <a:latin typeface="Arial"/>
                <a:ea typeface="Arial"/>
                <a:cs typeface="Arial"/>
                <a:sym typeface="Arial"/>
              </a:rPr>
              <a:t> in the gene responsible for a particular </a:t>
            </a:r>
            <a:r>
              <a:rPr lang="en-US" sz="1400">
                <a:solidFill>
                  <a:schemeClr val="dk1"/>
                </a:solidFill>
                <a:highlight>
                  <a:schemeClr val="lt1"/>
                </a:highlight>
                <a:uFill>
                  <a:noFill/>
                </a:uFill>
                <a:latin typeface="Arial"/>
                <a:ea typeface="Arial"/>
                <a:cs typeface="Arial"/>
                <a:sym typeface="Arial"/>
                <a:hlinkClick r:id="rId5">
                  <a:extLst>
                    <a:ext uri="{A12FA001-AC4F-418D-AE19-62706E023703}">
                      <ahyp:hlinkClr val="tx"/>
                    </a:ext>
                  </a:extLst>
                </a:hlinkClick>
              </a:rPr>
              <a:t>autosomal dominant</a:t>
            </a:r>
            <a:r>
              <a:rPr lang="en-US" sz="1400">
                <a:solidFill>
                  <a:schemeClr val="dk1"/>
                </a:solidFill>
                <a:highlight>
                  <a:schemeClr val="lt1"/>
                </a:highlight>
                <a:latin typeface="Arial"/>
                <a:ea typeface="Arial"/>
                <a:cs typeface="Arial"/>
                <a:sym typeface="Arial"/>
              </a:rPr>
              <a:t> disorder has 95% penetrance, then 95% of those with </a:t>
            </a:r>
            <a:r>
              <a:rPr lang="en-US" sz="1400">
                <a:solidFill>
                  <a:srgbClr val="202122"/>
                </a:solidFill>
                <a:highlight>
                  <a:schemeClr val="lt1"/>
                </a:highlight>
                <a:latin typeface="Arial"/>
                <a:ea typeface="Arial"/>
                <a:cs typeface="Arial"/>
                <a:sym typeface="Arial"/>
              </a:rPr>
              <a:t>the mutation will develop the disease, while 5% will not</a:t>
            </a:r>
            <a:r>
              <a:rPr lang="en-US" sz="1400">
                <a:solidFill>
                  <a:srgbClr val="0070C0"/>
                </a:solidFill>
                <a:latin typeface="Arial"/>
                <a:ea typeface="Arial"/>
                <a:cs typeface="Arial"/>
                <a:sym typeface="Arial"/>
              </a:rPr>
              <a:t> .</a:t>
            </a:r>
            <a:endParaRPr sz="1400">
              <a:solidFill>
                <a:srgbClr val="0070C0"/>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The genotype</a:t>
            </a:r>
            <a:r>
              <a:rPr lang="en-US" sz="1400">
                <a:solidFill>
                  <a:srgbClr val="202122"/>
                </a:solidFill>
                <a:highlight>
                  <a:schemeClr val="lt1"/>
                </a:highlight>
                <a:latin typeface="Arial"/>
                <a:ea typeface="Arial"/>
                <a:cs typeface="Arial"/>
                <a:sym typeface="Arial"/>
              </a:rPr>
              <a:t> of an organism is its complete set of genetic material.</a:t>
            </a:r>
            <a:endParaRPr sz="1400"/>
          </a:p>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The phenotype </a:t>
            </a:r>
            <a:r>
              <a:rPr lang="en-US" sz="1400">
                <a:solidFill>
                  <a:srgbClr val="202122"/>
                </a:solidFill>
                <a:highlight>
                  <a:srgbClr val="FFFFFF"/>
                </a:highlight>
                <a:latin typeface="Arial"/>
                <a:ea typeface="Arial"/>
                <a:cs typeface="Arial"/>
                <a:sym typeface="Arial"/>
              </a:rPr>
              <a:t>is the set of observable </a:t>
            </a:r>
            <a:r>
              <a:rPr lang="en-US" sz="1400">
                <a:solidFill>
                  <a:schemeClr val="dk1"/>
                </a:solidFill>
                <a:highlight>
                  <a:srgbClr val="FFFFFF"/>
                </a:highlight>
                <a:latin typeface="Arial"/>
                <a:ea typeface="Arial"/>
                <a:cs typeface="Arial"/>
                <a:sym typeface="Arial"/>
              </a:rPr>
              <a:t>characteristics or </a:t>
            </a:r>
            <a:r>
              <a:rPr lang="en-US" sz="1400">
                <a:solidFill>
                  <a:schemeClr val="dk1"/>
                </a:solidFill>
                <a:highlight>
                  <a:srgbClr val="FFFFFF"/>
                </a:highlight>
                <a:uFill>
                  <a:noFill/>
                </a:uFill>
                <a:latin typeface="Arial"/>
                <a:ea typeface="Arial"/>
                <a:cs typeface="Arial"/>
                <a:sym typeface="Arial"/>
                <a:hlinkClick r:id="rId6">
                  <a:extLst>
                    <a:ext uri="{A12FA001-AC4F-418D-AE19-62706E023703}">
                      <ahyp:hlinkClr val="tx"/>
                    </a:ext>
                  </a:extLst>
                </a:hlinkClick>
              </a:rPr>
              <a:t>traits</a:t>
            </a:r>
            <a:r>
              <a:rPr lang="en-US" sz="1400">
                <a:solidFill>
                  <a:schemeClr val="dk1"/>
                </a:solidFill>
                <a:highlight>
                  <a:srgbClr val="FFFFFF"/>
                </a:highlight>
                <a:latin typeface="Arial"/>
                <a:ea typeface="Arial"/>
                <a:cs typeface="Arial"/>
                <a:sym typeface="Arial"/>
              </a:rPr>
              <a:t> of an </a:t>
            </a:r>
            <a:r>
              <a:rPr lang="en-US" sz="1400">
                <a:solidFill>
                  <a:schemeClr val="dk1"/>
                </a:solidFill>
                <a:highlight>
                  <a:srgbClr val="FFFFFF"/>
                </a:highlight>
                <a:uFill>
                  <a:noFill/>
                </a:uFill>
                <a:latin typeface="Arial"/>
                <a:ea typeface="Arial"/>
                <a:cs typeface="Arial"/>
                <a:sym typeface="Arial"/>
                <a:hlinkClick r:id="rId7">
                  <a:extLst>
                    <a:ext uri="{A12FA001-AC4F-418D-AE19-62706E023703}">
                      <ahyp:hlinkClr val="tx"/>
                    </a:ext>
                  </a:extLst>
                </a:hlinkClick>
              </a:rPr>
              <a:t>organism</a:t>
            </a:r>
            <a:endParaRPr sz="1400">
              <a:solidFill>
                <a:schemeClr val="dk1"/>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The haplotype </a:t>
            </a:r>
            <a:r>
              <a:rPr lang="en-US" sz="1400">
                <a:solidFill>
                  <a:srgbClr val="202122"/>
                </a:solidFill>
                <a:highlight>
                  <a:srgbClr val="FFFFFF"/>
                </a:highlight>
                <a:latin typeface="Arial"/>
                <a:ea typeface="Arial"/>
                <a:cs typeface="Arial"/>
                <a:sym typeface="Arial"/>
              </a:rPr>
              <a:t>is a </a:t>
            </a:r>
            <a:r>
              <a:rPr lang="en-US" sz="1400">
                <a:solidFill>
                  <a:schemeClr val="dk1"/>
                </a:solidFill>
                <a:highlight>
                  <a:srgbClr val="FFFFFF"/>
                </a:highlight>
                <a:latin typeface="Arial"/>
                <a:ea typeface="Arial"/>
                <a:cs typeface="Arial"/>
                <a:sym typeface="Arial"/>
              </a:rPr>
              <a:t>group of </a:t>
            </a:r>
            <a:r>
              <a:rPr lang="en-US" sz="1400">
                <a:solidFill>
                  <a:schemeClr val="dk1"/>
                </a:solidFill>
                <a:highlight>
                  <a:srgbClr val="FFFFFF"/>
                </a:highlight>
                <a:uFill>
                  <a:noFill/>
                </a:uFill>
                <a:latin typeface="Arial"/>
                <a:ea typeface="Arial"/>
                <a:cs typeface="Arial"/>
                <a:sym typeface="Arial"/>
                <a:hlinkClick r:id="rId8">
                  <a:extLst>
                    <a:ext uri="{A12FA001-AC4F-418D-AE19-62706E023703}">
                      <ahyp:hlinkClr val="tx"/>
                    </a:ext>
                  </a:extLst>
                </a:hlinkClick>
              </a:rPr>
              <a:t>alleles</a:t>
            </a:r>
            <a:r>
              <a:rPr lang="en-US" sz="1400">
                <a:solidFill>
                  <a:schemeClr val="dk1"/>
                </a:solidFill>
                <a:highlight>
                  <a:srgbClr val="FFFFFF"/>
                </a:highlight>
                <a:latin typeface="Arial"/>
                <a:ea typeface="Arial"/>
                <a:cs typeface="Arial"/>
                <a:sym typeface="Arial"/>
              </a:rPr>
              <a:t> in an </a:t>
            </a:r>
            <a:r>
              <a:rPr lang="en-US" sz="1400">
                <a:solidFill>
                  <a:schemeClr val="dk1"/>
                </a:solidFill>
                <a:highlight>
                  <a:srgbClr val="FFFFFF"/>
                </a:highlight>
                <a:uFill>
                  <a:noFill/>
                </a:uFill>
                <a:latin typeface="Arial"/>
                <a:ea typeface="Arial"/>
                <a:cs typeface="Arial"/>
                <a:sym typeface="Arial"/>
                <a:hlinkClick r:id="rId9">
                  <a:extLst>
                    <a:ext uri="{A12FA001-AC4F-418D-AE19-62706E023703}">
                      <ahyp:hlinkClr val="tx"/>
                    </a:ext>
                  </a:extLst>
                </a:hlinkClick>
              </a:rPr>
              <a:t>organism</a:t>
            </a:r>
            <a:r>
              <a:rPr lang="en-US" sz="1400">
                <a:solidFill>
                  <a:schemeClr val="dk1"/>
                </a:solidFill>
                <a:highlight>
                  <a:srgbClr val="FFFFFF"/>
                </a:highlight>
                <a:latin typeface="Arial"/>
                <a:ea typeface="Arial"/>
                <a:cs typeface="Arial"/>
                <a:sym typeface="Arial"/>
              </a:rPr>
              <a:t> that are inherited together from a single parent</a:t>
            </a:r>
            <a:endParaRPr sz="1400">
              <a:solidFill>
                <a:schemeClr val="dk1"/>
              </a:solidFill>
              <a:highlight>
                <a:srgbClr val="FFFFFF"/>
              </a:highlight>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The pedigree is </a:t>
            </a:r>
            <a:r>
              <a:rPr lang="en-US" sz="1400">
                <a:solidFill>
                  <a:srgbClr val="202122"/>
                </a:solidFill>
                <a:highlight>
                  <a:srgbClr val="FFFFFF"/>
                </a:highlight>
                <a:latin typeface="Arial"/>
                <a:ea typeface="Arial"/>
                <a:cs typeface="Arial"/>
                <a:sym typeface="Arial"/>
              </a:rPr>
              <a:t>a document to record ancestry, used by genealogists in study of human family lines</a:t>
            </a:r>
            <a:endParaRPr sz="1400">
              <a:solidFill>
                <a:srgbClr val="202122"/>
              </a:solidFill>
              <a:highlight>
                <a:srgbClr val="FFFFFF"/>
              </a:highlight>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Informed consent</a:t>
            </a:r>
            <a:r>
              <a:rPr lang="en-US" sz="1400">
                <a:solidFill>
                  <a:schemeClr val="dk1"/>
                </a:solidFill>
                <a:latin typeface="Arial"/>
                <a:ea typeface="Arial"/>
                <a:cs typeface="Arial"/>
                <a:sym typeface="Arial"/>
              </a:rPr>
              <a:t> </a:t>
            </a:r>
            <a:r>
              <a:rPr lang="en-US" sz="1400">
                <a:solidFill>
                  <a:srgbClr val="202122"/>
                </a:solidFill>
                <a:highlight>
                  <a:srgbClr val="FFFFFF"/>
                </a:highlight>
                <a:latin typeface="Arial"/>
                <a:ea typeface="Arial"/>
                <a:cs typeface="Arial"/>
                <a:sym typeface="Arial"/>
              </a:rPr>
              <a:t>is a </a:t>
            </a:r>
            <a:r>
              <a:rPr lang="en-US" sz="1400">
                <a:solidFill>
                  <a:schemeClr val="dk1"/>
                </a:solidFill>
                <a:highlight>
                  <a:srgbClr val="FFFFFF"/>
                </a:highlight>
                <a:latin typeface="Arial"/>
                <a:ea typeface="Arial"/>
                <a:cs typeface="Arial"/>
                <a:sym typeface="Arial"/>
              </a:rPr>
              <a:t>principle in </a:t>
            </a:r>
            <a:r>
              <a:rPr lang="en-US" sz="1400">
                <a:solidFill>
                  <a:schemeClr val="dk1"/>
                </a:solidFill>
                <a:highlight>
                  <a:srgbClr val="FFFFFF"/>
                </a:highlight>
                <a:uFill>
                  <a:noFill/>
                </a:uFill>
                <a:latin typeface="Arial"/>
                <a:ea typeface="Arial"/>
                <a:cs typeface="Arial"/>
                <a:sym typeface="Arial"/>
                <a:hlinkClick r:id="rId10">
                  <a:extLst>
                    <a:ext uri="{A12FA001-AC4F-418D-AE19-62706E023703}">
                      <ahyp:hlinkClr val="tx"/>
                    </a:ext>
                  </a:extLst>
                </a:hlinkClick>
              </a:rPr>
              <a:t>medical ethics</a:t>
            </a:r>
            <a:r>
              <a:rPr lang="en-US" sz="1400">
                <a:solidFill>
                  <a:schemeClr val="dk1"/>
                </a:solidFill>
                <a:highlight>
                  <a:srgbClr val="FFFFFF"/>
                </a:highlight>
                <a:latin typeface="Arial"/>
                <a:ea typeface="Arial"/>
                <a:cs typeface="Arial"/>
                <a:sym typeface="Arial"/>
              </a:rPr>
              <a:t> and </a:t>
            </a:r>
            <a:r>
              <a:rPr lang="en-US" sz="1400">
                <a:solidFill>
                  <a:schemeClr val="dk1"/>
                </a:solidFill>
                <a:highlight>
                  <a:srgbClr val="FFFFFF"/>
                </a:highlight>
                <a:uFill>
                  <a:noFill/>
                </a:uFill>
                <a:latin typeface="Arial"/>
                <a:ea typeface="Arial"/>
                <a:cs typeface="Arial"/>
                <a:sym typeface="Arial"/>
                <a:hlinkClick r:id="rId11">
                  <a:extLst>
                    <a:ext uri="{A12FA001-AC4F-418D-AE19-62706E023703}">
                      <ahyp:hlinkClr val="tx"/>
                    </a:ext>
                  </a:extLst>
                </a:hlinkClick>
              </a:rPr>
              <a:t>medical law</a:t>
            </a:r>
            <a:r>
              <a:rPr lang="en-US" sz="1400">
                <a:solidFill>
                  <a:schemeClr val="dk1"/>
                </a:solidFill>
                <a:highlight>
                  <a:srgbClr val="FFFFFF"/>
                </a:highlight>
                <a:latin typeface="Arial"/>
                <a:ea typeface="Arial"/>
                <a:cs typeface="Arial"/>
                <a:sym typeface="Arial"/>
              </a:rPr>
              <a:t> and </a:t>
            </a:r>
            <a:r>
              <a:rPr lang="en-US" sz="1400">
                <a:solidFill>
                  <a:schemeClr val="dk1"/>
                </a:solidFill>
                <a:highlight>
                  <a:srgbClr val="FFFFFF"/>
                </a:highlight>
                <a:uFill>
                  <a:noFill/>
                </a:uFill>
                <a:latin typeface="Arial"/>
                <a:ea typeface="Arial"/>
                <a:cs typeface="Arial"/>
                <a:sym typeface="Arial"/>
                <a:hlinkClick r:id="rId12">
                  <a:extLst>
                    <a:ext uri="{A12FA001-AC4F-418D-AE19-62706E023703}">
                      <ahyp:hlinkClr val="tx"/>
                    </a:ext>
                  </a:extLst>
                </a:hlinkClick>
              </a:rPr>
              <a:t>media studies</a:t>
            </a:r>
            <a:r>
              <a:rPr lang="en-US" sz="1400">
                <a:solidFill>
                  <a:schemeClr val="dk1"/>
                </a:solidFill>
                <a:highlight>
                  <a:srgbClr val="FFFFFF"/>
                </a:highlight>
                <a:latin typeface="Arial"/>
                <a:ea typeface="Arial"/>
                <a:cs typeface="Arial"/>
                <a:sym typeface="Arial"/>
              </a:rPr>
              <a:t>, that a patient must have sufficient information </a:t>
            </a:r>
            <a:r>
              <a:rPr lang="en-US" sz="1400">
                <a:solidFill>
                  <a:srgbClr val="202122"/>
                </a:solidFill>
                <a:highlight>
                  <a:srgbClr val="FFFFFF"/>
                </a:highlight>
                <a:latin typeface="Arial"/>
                <a:ea typeface="Arial"/>
                <a:cs typeface="Arial"/>
                <a:sym typeface="Arial"/>
              </a:rPr>
              <a:t>and understanding before making decisions about their medical care.</a:t>
            </a:r>
            <a:endParaRPr sz="1400">
              <a:solidFill>
                <a:srgbClr val="2021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400"/>
              <a:buFont typeface="Arial"/>
              <a:buNone/>
            </a:pPr>
            <a:r>
              <a:t/>
            </a:r>
            <a:endParaRPr sz="1400"/>
          </a:p>
          <a:p>
            <a:pPr indent="0" lvl="0" marL="0" rtl="0" algn="l">
              <a:lnSpc>
                <a:spcPct val="100000"/>
              </a:lnSpc>
              <a:spcBef>
                <a:spcPts val="1200"/>
              </a:spcBef>
              <a:spcAft>
                <a:spcPts val="0"/>
              </a:spcAft>
              <a:buSzPts val="1400"/>
              <a:buNone/>
            </a:pPr>
            <a:r>
              <a:t/>
            </a:r>
            <a:endParaRPr sz="1400"/>
          </a:p>
        </p:txBody>
      </p:sp>
      <p:sp>
        <p:nvSpPr>
          <p:cNvPr id="323" name="Google Shape;323;p5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2800"/>
              <a:buNone/>
            </a:pPr>
            <a:r>
              <a:rPr lang="en-US" sz="3000">
                <a:solidFill>
                  <a:srgbClr val="003BA4"/>
                </a:solidFill>
                <a:latin typeface="Arial"/>
                <a:ea typeface="Arial"/>
                <a:cs typeface="Arial"/>
                <a:sym typeface="Arial"/>
              </a:rPr>
              <a:t>Glossary-2</a:t>
            </a:r>
            <a:endParaRPr sz="3000">
              <a:solidFill>
                <a:srgbClr val="003BA4"/>
              </a:solidFill>
              <a:latin typeface="Arial"/>
              <a:ea typeface="Arial"/>
              <a:cs typeface="Arial"/>
              <a:sym typeface="Arial"/>
            </a:endParaRPr>
          </a:p>
        </p:txBody>
      </p:sp>
      <p:pic>
        <p:nvPicPr>
          <p:cNvPr descr="Εικόνα που περιέχει λογότυπο&#10;&#10;Περιγραφή που δημιουργήθηκε αυτόματα" id="324" name="Google Shape;324;p50"/>
          <p:cNvPicPr preferRelativeResize="0"/>
          <p:nvPr/>
        </p:nvPicPr>
        <p:blipFill rotWithShape="1">
          <a:blip r:embed="rId13">
            <a:alphaModFix/>
          </a:blip>
          <a:srcRect b="0" l="0" r="0" t="0"/>
          <a:stretch/>
        </p:blipFill>
        <p:spPr>
          <a:xfrm>
            <a:off x="6430808" y="4382850"/>
            <a:ext cx="2601408" cy="6491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Main Counseling Approaches</a:t>
            </a:r>
            <a:r>
              <a:rPr lang="en-US" sz="1400">
                <a:solidFill>
                  <a:schemeClr val="dk1"/>
                </a:solidFill>
                <a:latin typeface="Arial"/>
                <a:ea typeface="Arial"/>
                <a:cs typeface="Arial"/>
                <a:sym typeface="Arial"/>
              </a:rPr>
              <a:t> include autonomy, beneficence, non-maleficence, and justice</a:t>
            </a:r>
            <a:endParaRPr sz="1400">
              <a:solidFill>
                <a:schemeClr val="dk1"/>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Positive Psychology </a:t>
            </a:r>
            <a:r>
              <a:rPr lang="en-US" sz="1400">
                <a:solidFill>
                  <a:srgbClr val="202122"/>
                </a:solidFill>
                <a:highlight>
                  <a:schemeClr val="lt1"/>
                </a:highlight>
                <a:latin typeface="Arial"/>
                <a:ea typeface="Arial"/>
                <a:cs typeface="Arial"/>
                <a:sym typeface="Arial"/>
              </a:rPr>
              <a:t>is defined as a method of building on what is good and what is already working instead of attempting to stimulate improvement by focusing on the weak links in an individual</a:t>
            </a:r>
            <a:endParaRPr sz="1400">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Communication skills</a:t>
            </a:r>
            <a:r>
              <a:rPr lang="en-US" sz="1400">
                <a:solidFill>
                  <a:schemeClr val="dk1"/>
                </a:solidFill>
                <a:latin typeface="Arial"/>
                <a:ea typeface="Arial"/>
                <a:cs typeface="Arial"/>
                <a:sym typeface="Arial"/>
              </a:rPr>
              <a:t>, t</a:t>
            </a:r>
            <a:r>
              <a:rPr lang="en-US" sz="1400">
                <a:solidFill>
                  <a:schemeClr val="dk1"/>
                </a:solidFill>
                <a:highlight>
                  <a:schemeClr val="lt1"/>
                </a:highlight>
                <a:latin typeface="Arial"/>
                <a:ea typeface="Arial"/>
                <a:cs typeface="Arial"/>
                <a:sym typeface="Arial"/>
              </a:rPr>
              <a:t>he</a:t>
            </a:r>
            <a:r>
              <a:rPr lang="en-US" sz="1400">
                <a:solidFill>
                  <a:srgbClr val="202122"/>
                </a:solidFill>
                <a:highlight>
                  <a:schemeClr val="lt1"/>
                </a:highlight>
                <a:latin typeface="Arial"/>
                <a:ea typeface="Arial"/>
                <a:cs typeface="Arial"/>
                <a:sym typeface="Arial"/>
              </a:rPr>
              <a:t> activity of conveying information through speech, writing, or other behavior</a:t>
            </a:r>
            <a:endParaRPr sz="1400">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Telegenetics</a:t>
            </a:r>
            <a:r>
              <a:rPr lang="en-US" sz="1400">
                <a:solidFill>
                  <a:schemeClr val="dk1"/>
                </a:solidFill>
                <a:latin typeface="Arial"/>
                <a:ea typeface="Arial"/>
                <a:cs typeface="Arial"/>
                <a:sym typeface="Arial"/>
              </a:rPr>
              <a:t> </a:t>
            </a:r>
            <a:r>
              <a:rPr lang="en-US" sz="1400">
                <a:solidFill>
                  <a:srgbClr val="202122"/>
                </a:solidFill>
                <a:highlight>
                  <a:schemeClr val="lt1"/>
                </a:highlight>
                <a:latin typeface="Arial"/>
                <a:ea typeface="Arial"/>
                <a:cs typeface="Arial"/>
                <a:sym typeface="Arial"/>
              </a:rPr>
              <a:t>is "videoconferencing for clinical genetics services" </a:t>
            </a:r>
            <a:endParaRPr sz="1400">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Char char="●"/>
            </a:pPr>
            <a:r>
              <a:rPr lang="en-US" sz="1400">
                <a:solidFill>
                  <a:srgbClr val="0070C0"/>
                </a:solidFill>
                <a:latin typeface="Arial"/>
                <a:ea typeface="Arial"/>
                <a:cs typeface="Arial"/>
                <a:sym typeface="Arial"/>
              </a:rPr>
              <a:t>Genetic literacy</a:t>
            </a:r>
            <a:r>
              <a:rPr lang="en-US" sz="1400">
                <a:solidFill>
                  <a:schemeClr val="dk1"/>
                </a:solidFill>
                <a:latin typeface="Arial"/>
                <a:ea typeface="Arial"/>
                <a:cs typeface="Arial"/>
                <a:sym typeface="Arial"/>
              </a:rPr>
              <a:t> </a:t>
            </a:r>
            <a:r>
              <a:rPr lang="en-US" sz="1400">
                <a:solidFill>
                  <a:srgbClr val="282828"/>
                </a:solidFill>
                <a:highlight>
                  <a:schemeClr val="lt1"/>
                </a:highlight>
                <a:latin typeface="Arial"/>
                <a:ea typeface="Arial"/>
                <a:cs typeface="Arial"/>
                <a:sym typeface="Arial"/>
              </a:rPr>
              <a:t>is one’s knowledge of genetic principles and their applications, measures an individual’s ability to apply genetic information to their own treatment.</a:t>
            </a:r>
            <a:endParaRPr sz="1400">
              <a:solidFill>
                <a:srgbClr val="0070C0"/>
              </a:solidFill>
              <a:highlight>
                <a:schemeClr val="lt1"/>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30" name="Google Shape;330;p5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Clr>
                <a:schemeClr val="dk1"/>
              </a:buClr>
              <a:buSzPts val="2800"/>
              <a:buFont typeface="Arial"/>
              <a:buNone/>
            </a:pPr>
            <a:r>
              <a:rPr lang="en-US" sz="3000">
                <a:solidFill>
                  <a:srgbClr val="003BA4"/>
                </a:solidFill>
                <a:latin typeface="Arial"/>
                <a:ea typeface="Arial"/>
                <a:cs typeface="Arial"/>
                <a:sym typeface="Arial"/>
              </a:rPr>
              <a:t>Glossary-3</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331" name="Google Shape;331;p51"/>
          <p:cNvPicPr preferRelativeResize="0"/>
          <p:nvPr/>
        </p:nvPicPr>
        <p:blipFill rotWithShape="1">
          <a:blip r:embed="rId3">
            <a:alphaModFix/>
          </a:blip>
          <a:srcRect b="0" l="0" r="0" t="0"/>
          <a:stretch/>
        </p:blipFill>
        <p:spPr>
          <a:xfrm>
            <a:off x="6430808" y="4382850"/>
            <a:ext cx="2601408" cy="6491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9"/>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Check your understanding!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6"/>
          <p:cNvSpPr txBox="1"/>
          <p:nvPr>
            <p:ph type="title"/>
          </p:nvPr>
        </p:nvSpPr>
        <p:spPr>
          <a:xfrm>
            <a:off x="440325"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3000">
                <a:latin typeface="Arial"/>
                <a:ea typeface="Arial"/>
                <a:cs typeface="Arial"/>
                <a:sym typeface="Arial"/>
              </a:rPr>
              <a:t>Check your understanding!</a:t>
            </a:r>
            <a:endParaRPr sz="30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Calibri"/>
              <a:ea typeface="Calibri"/>
              <a:cs typeface="Calibri"/>
              <a:sym typeface="Calibri"/>
            </a:endParaRPr>
          </a:p>
        </p:txBody>
      </p:sp>
      <p:sp>
        <p:nvSpPr>
          <p:cNvPr id="342" name="Google Shape;342;p56"/>
          <p:cNvSpPr txBox="1"/>
          <p:nvPr>
            <p:ph idx="4294967295" type="body"/>
          </p:nvPr>
        </p:nvSpPr>
        <p:spPr>
          <a:xfrm>
            <a:off x="440325" y="1259156"/>
            <a:ext cx="7930265" cy="1728732"/>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Font typeface="Arial"/>
              <a:buAutoNum type="arabicPeriod"/>
            </a:pPr>
            <a:r>
              <a:rPr lang="en-US" sz="1400">
                <a:solidFill>
                  <a:schemeClr val="accent6"/>
                </a:solidFill>
                <a:latin typeface="Arial"/>
                <a:ea typeface="Arial"/>
                <a:cs typeface="Arial"/>
                <a:sym typeface="Arial"/>
              </a:rPr>
              <a:t>The GECONEU project is related with genetic counseling on neurodegenerative diseases including “Alzheimer’s disease” or “Huntington” or “Parkinson” or “frontotemporal dementia” or “ALS or motor neuron disease” </a:t>
            </a:r>
            <a:endParaRPr sz="1400">
              <a:solidFill>
                <a:schemeClr val="accent6"/>
              </a:solidFill>
              <a:latin typeface="Arial"/>
              <a:ea typeface="Arial"/>
              <a:cs typeface="Arial"/>
              <a:sym typeface="Arial"/>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False</a:t>
            </a:r>
            <a:endParaRPr/>
          </a:p>
          <a:p>
            <a:pPr indent="0" lvl="0" marL="152400" rtl="0" algn="l">
              <a:lnSpc>
                <a:spcPct val="150000"/>
              </a:lnSpc>
              <a:spcBef>
                <a:spcPts val="0"/>
              </a:spcBef>
              <a:spcAft>
                <a:spcPts val="0"/>
              </a:spcAft>
              <a:buClr>
                <a:srgbClr val="000043"/>
              </a:buClr>
              <a:buSzPts val="1400"/>
              <a:buNone/>
            </a:pPr>
            <a:r>
              <a:t/>
            </a:r>
            <a:endParaRPr sz="1400">
              <a:solidFill>
                <a:schemeClr val="accent6"/>
              </a:solidFill>
              <a:latin typeface="Arial"/>
              <a:ea typeface="Arial"/>
              <a:cs typeface="Arial"/>
              <a:sym typeface="Arial"/>
            </a:endParaRPr>
          </a:p>
          <a:p>
            <a:pPr indent="-342900" lvl="0" marL="457200" rtl="0" algn="l">
              <a:lnSpc>
                <a:spcPct val="100000"/>
              </a:lnSpc>
              <a:spcBef>
                <a:spcPts val="0"/>
              </a:spcBef>
              <a:spcAft>
                <a:spcPts val="0"/>
              </a:spcAft>
              <a:buSzPts val="1400"/>
              <a:buFont typeface="Arial"/>
              <a:buAutoNum type="arabicPeriod" startAt="2"/>
            </a:pPr>
            <a:r>
              <a:rPr lang="en-US" sz="1400">
                <a:solidFill>
                  <a:schemeClr val="dk1"/>
                </a:solidFill>
                <a:latin typeface="Arial"/>
                <a:ea typeface="Arial"/>
                <a:cs typeface="Arial"/>
                <a:sym typeface="Arial"/>
              </a:rPr>
              <a:t>This E-course is aimed for Health professionals and university students</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False</a:t>
            </a:r>
            <a:endParaRPr/>
          </a:p>
          <a:p>
            <a:pPr indent="0" lvl="0" marL="114300" rtl="0" algn="l">
              <a:lnSpc>
                <a:spcPct val="100000"/>
              </a:lnSpc>
              <a:spcBef>
                <a:spcPts val="0"/>
              </a:spcBef>
              <a:spcAft>
                <a:spcPts val="0"/>
              </a:spcAft>
              <a:buSzPts val="1800"/>
              <a:buNone/>
            </a:pPr>
            <a:r>
              <a:t/>
            </a:r>
            <a:endParaRPr b="1" sz="1400">
              <a:solidFill>
                <a:schemeClr val="dk1"/>
              </a:solidFill>
              <a:latin typeface="Arial"/>
              <a:ea typeface="Arial"/>
              <a:cs typeface="Arial"/>
              <a:sym typeface="Arial"/>
            </a:endParaRPr>
          </a:p>
          <a:p>
            <a:pPr indent="-342900" lvl="0" marL="457200" rtl="0" algn="l">
              <a:lnSpc>
                <a:spcPct val="100000"/>
              </a:lnSpc>
              <a:spcBef>
                <a:spcPts val="0"/>
              </a:spcBef>
              <a:spcAft>
                <a:spcPts val="0"/>
              </a:spcAft>
              <a:buSzPts val="1400"/>
              <a:buFont typeface="Arial"/>
              <a:buAutoNum type="arabicPeriod" startAt="3"/>
            </a:pPr>
            <a:r>
              <a:rPr lang="en-US" sz="1400">
                <a:solidFill>
                  <a:schemeClr val="dk1"/>
                </a:solidFill>
                <a:latin typeface="Arial"/>
                <a:ea typeface="Arial"/>
                <a:cs typeface="Arial"/>
                <a:sym typeface="Arial"/>
              </a:rPr>
              <a:t>This online course provides a person to be able to perform genetic counseling regardless of the countries’ legislative rules </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False</a:t>
            </a:r>
            <a:endParaRPr/>
          </a:p>
          <a:p>
            <a:pPr indent="-228600" lvl="0" marL="457200" rtl="0" algn="l">
              <a:lnSpc>
                <a:spcPct val="100000"/>
              </a:lnSpc>
              <a:spcBef>
                <a:spcPts val="0"/>
              </a:spcBef>
              <a:spcAft>
                <a:spcPts val="0"/>
              </a:spcAft>
              <a:buSzPts val="1800"/>
              <a:buFont typeface="Arial"/>
              <a:buNone/>
            </a:pPr>
            <a:r>
              <a:t/>
            </a:r>
            <a:endParaRPr/>
          </a:p>
          <a:p>
            <a:pPr indent="0" lvl="0" marL="114300" rtl="0" algn="l">
              <a:lnSpc>
                <a:spcPct val="100000"/>
              </a:lnSpc>
              <a:spcBef>
                <a:spcPts val="0"/>
              </a:spcBef>
              <a:spcAft>
                <a:spcPts val="0"/>
              </a:spcAft>
              <a:buSzPts val="1800"/>
              <a:buNone/>
            </a:pPr>
            <a:r>
              <a:rPr b="1" lang="en-US"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a:p>
            <a:pPr indent="0" lvl="0" marL="114300" rtl="0" algn="l">
              <a:lnSpc>
                <a:spcPct val="100000"/>
              </a:lnSpc>
              <a:spcBef>
                <a:spcPts val="0"/>
              </a:spcBef>
              <a:spcAft>
                <a:spcPts val="0"/>
              </a:spcAft>
              <a:buSzPts val="1800"/>
              <a:buNone/>
            </a:pPr>
            <a:r>
              <a:t/>
            </a:r>
            <a:endParaRPr sz="1400">
              <a:solidFill>
                <a:schemeClr val="dk1"/>
              </a:solidFill>
              <a:latin typeface="Arial"/>
              <a:ea typeface="Arial"/>
              <a:cs typeface="Arial"/>
              <a:sym typeface="Arial"/>
            </a:endParaRPr>
          </a:p>
          <a:p>
            <a:pPr indent="0" lvl="0" marL="114300" rtl="0" algn="l">
              <a:lnSpc>
                <a:spcPct val="100000"/>
              </a:lnSpc>
              <a:spcBef>
                <a:spcPts val="0"/>
              </a:spcBef>
              <a:spcAft>
                <a:spcPts val="0"/>
              </a:spcAft>
              <a:buSzPts val="1800"/>
              <a:buNone/>
            </a:pPr>
            <a:r>
              <a:t/>
            </a:r>
            <a:endParaRPr sz="1400">
              <a:latin typeface="Arial"/>
              <a:ea typeface="Arial"/>
              <a:cs typeface="Arial"/>
              <a:sym typeface="Arial"/>
            </a:endParaRPr>
          </a:p>
          <a:p>
            <a:pPr indent="0" lvl="0" marL="114300" rtl="0" algn="l">
              <a:lnSpc>
                <a:spcPct val="100000"/>
              </a:lnSpc>
              <a:spcBef>
                <a:spcPts val="0"/>
              </a:spcBef>
              <a:spcAft>
                <a:spcPts val="0"/>
              </a:spcAft>
              <a:buSzPts val="1800"/>
              <a:buNone/>
            </a:pPr>
            <a:r>
              <a:t/>
            </a:r>
            <a:endParaRPr b="1" sz="14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343" name="Google Shape;343;p56"/>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7"/>
          <p:cNvSpPr txBox="1"/>
          <p:nvPr>
            <p:ph type="title"/>
          </p:nvPr>
        </p:nvSpPr>
        <p:spPr>
          <a:xfrm>
            <a:off x="440325"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3000">
                <a:latin typeface="Arial"/>
                <a:ea typeface="Arial"/>
                <a:cs typeface="Arial"/>
                <a:sym typeface="Arial"/>
              </a:rPr>
              <a:t>Check your understanding!</a:t>
            </a:r>
            <a:endParaRPr sz="30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Calibri"/>
              <a:ea typeface="Calibri"/>
              <a:cs typeface="Calibri"/>
              <a:sym typeface="Calibri"/>
            </a:endParaRPr>
          </a:p>
        </p:txBody>
      </p:sp>
      <p:sp>
        <p:nvSpPr>
          <p:cNvPr id="349" name="Google Shape;349;p57"/>
          <p:cNvSpPr txBox="1"/>
          <p:nvPr>
            <p:ph idx="4294967295" type="body"/>
          </p:nvPr>
        </p:nvSpPr>
        <p:spPr>
          <a:xfrm>
            <a:off x="748915" y="1251536"/>
            <a:ext cx="6929635" cy="2304464"/>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Font typeface="Arial"/>
              <a:buAutoNum type="arabicPeriod" startAt="4"/>
            </a:pPr>
            <a:r>
              <a:rPr lang="en-US" sz="1400">
                <a:solidFill>
                  <a:schemeClr val="dk1"/>
                </a:solidFill>
                <a:latin typeface="Arial"/>
                <a:ea typeface="Arial"/>
                <a:cs typeface="Arial"/>
                <a:sym typeface="Arial"/>
              </a:rPr>
              <a:t>In general, a genetic counseling session aims to</a:t>
            </a:r>
            <a:endParaRPr/>
          </a:p>
          <a:p>
            <a:pPr indent="-342900" lvl="0" marL="457200" marR="0" rtl="0" algn="l">
              <a:lnSpc>
                <a:spcPct val="100000"/>
              </a:lnSpc>
              <a:spcBef>
                <a:spcPts val="0"/>
              </a:spcBef>
              <a:spcAft>
                <a:spcPts val="0"/>
              </a:spcAft>
              <a:buClr>
                <a:schemeClr val="dk2"/>
              </a:buClr>
              <a:buSzPts val="1800"/>
              <a:buFont typeface="Montserrat"/>
              <a:buChar char="●"/>
            </a:pPr>
            <a:r>
              <a:rPr lang="en-US" sz="1400">
                <a:solidFill>
                  <a:schemeClr val="dk1"/>
                </a:solidFill>
                <a:latin typeface="Arial"/>
                <a:ea typeface="Arial"/>
                <a:cs typeface="Arial"/>
                <a:sym typeface="Arial"/>
              </a:rPr>
              <a:t>increase the family’s understanding of a genetic condition</a:t>
            </a:r>
            <a:endParaRPr/>
          </a:p>
          <a:p>
            <a:pPr indent="-342900" lvl="0" marL="457200" marR="0" rtl="0" algn="l">
              <a:lnSpc>
                <a:spcPct val="100000"/>
              </a:lnSpc>
              <a:spcBef>
                <a:spcPts val="0"/>
              </a:spcBef>
              <a:spcAft>
                <a:spcPts val="0"/>
              </a:spcAft>
              <a:buClr>
                <a:schemeClr val="dk2"/>
              </a:buClr>
              <a:buSzPts val="1800"/>
              <a:buFont typeface="Montserrat"/>
              <a:buChar char="●"/>
            </a:pPr>
            <a:r>
              <a:rPr lang="en-US" sz="1400">
                <a:solidFill>
                  <a:schemeClr val="dk1"/>
                </a:solidFill>
                <a:latin typeface="Arial"/>
                <a:ea typeface="Arial"/>
                <a:cs typeface="Arial"/>
                <a:sym typeface="Arial"/>
              </a:rPr>
              <a:t>discuss options regarding disease management and the risks and benefits of further testing and other options</a:t>
            </a:r>
            <a:endParaRPr/>
          </a:p>
          <a:p>
            <a:pPr indent="-342900" lvl="0" marL="457200" marR="0" rtl="0" algn="l">
              <a:lnSpc>
                <a:spcPct val="100000"/>
              </a:lnSpc>
              <a:spcBef>
                <a:spcPts val="0"/>
              </a:spcBef>
              <a:spcAft>
                <a:spcPts val="0"/>
              </a:spcAft>
              <a:buClr>
                <a:schemeClr val="dk2"/>
              </a:buClr>
              <a:buSzPts val="1800"/>
              <a:buFont typeface="Montserrat"/>
              <a:buChar char="●"/>
            </a:pPr>
            <a:r>
              <a:rPr lang="en-US" sz="1400">
                <a:solidFill>
                  <a:schemeClr val="dk1"/>
                </a:solidFill>
                <a:latin typeface="Arial"/>
                <a:ea typeface="Arial"/>
                <a:cs typeface="Arial"/>
                <a:sym typeface="Arial"/>
              </a:rPr>
              <a:t>help the individual and family identify the psychosocial tools required to cope with potential outcomes</a:t>
            </a:r>
            <a:endParaRPr/>
          </a:p>
          <a:p>
            <a:pPr indent="-342900" lvl="0" marL="457200" marR="0" rtl="0" algn="l">
              <a:lnSpc>
                <a:spcPct val="100000"/>
              </a:lnSpc>
              <a:spcBef>
                <a:spcPts val="0"/>
              </a:spcBef>
              <a:spcAft>
                <a:spcPts val="0"/>
              </a:spcAft>
              <a:buClr>
                <a:schemeClr val="dk2"/>
              </a:buClr>
              <a:buSzPts val="1800"/>
              <a:buFont typeface="Montserrat"/>
              <a:buChar char="●"/>
            </a:pPr>
            <a:r>
              <a:rPr lang="en-US" sz="1400">
                <a:solidFill>
                  <a:schemeClr val="dk1"/>
                </a:solidFill>
                <a:latin typeface="Arial"/>
                <a:ea typeface="Arial"/>
                <a:cs typeface="Arial"/>
                <a:sym typeface="Arial"/>
              </a:rPr>
              <a:t>reduce the family’s anxiety</a:t>
            </a:r>
            <a:endParaRPr/>
          </a:p>
          <a:p>
            <a:pPr indent="0" lvl="0" marL="114300" rtl="0" algn="l">
              <a:lnSpc>
                <a:spcPct val="100000"/>
              </a:lnSpc>
              <a:spcBef>
                <a:spcPts val="0"/>
              </a:spcBef>
              <a:spcAft>
                <a:spcPts val="0"/>
              </a:spcAft>
              <a:buSzPts val="1800"/>
              <a:buNone/>
            </a:pPr>
            <a:r>
              <a:t/>
            </a:r>
            <a:endParaRPr b="1" sz="1400">
              <a:solidFill>
                <a:schemeClr val="dk1"/>
              </a:solidFill>
              <a:latin typeface="Arial"/>
              <a:ea typeface="Arial"/>
              <a:cs typeface="Arial"/>
              <a:sym typeface="Arial"/>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False</a:t>
            </a:r>
            <a:endParaRPr/>
          </a:p>
          <a:p>
            <a:pPr indent="0" lvl="0" marL="114300" rtl="0" algn="l">
              <a:lnSpc>
                <a:spcPct val="100000"/>
              </a:lnSpc>
              <a:spcBef>
                <a:spcPts val="0"/>
              </a:spcBef>
              <a:spcAft>
                <a:spcPts val="0"/>
              </a:spcAft>
              <a:buSzPts val="1800"/>
              <a:buNone/>
            </a:pPr>
            <a:r>
              <a:t/>
            </a:r>
            <a:endParaRPr b="1" sz="14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Font typeface="Arial"/>
              <a:buAutoNum type="arabicPeriod" startAt="5"/>
            </a:pPr>
            <a:r>
              <a:rPr lang="en-US" sz="1400">
                <a:solidFill>
                  <a:schemeClr val="dk1"/>
                </a:solidFill>
                <a:latin typeface="Arial"/>
                <a:ea typeface="Arial"/>
                <a:cs typeface="Arial"/>
                <a:sym typeface="Arial"/>
              </a:rPr>
              <a:t>The topic “Ethical aspects of Genetic Counseling” is included in this E-Course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dk1"/>
                </a:solidFill>
                <a:latin typeface="Arial"/>
                <a:ea typeface="Arial"/>
                <a:cs typeface="Arial"/>
                <a:sym typeface="Arial"/>
              </a:rPr>
              <a:t> </a:t>
            </a:r>
            <a:r>
              <a:rPr lang="en-US" sz="1400">
                <a:solidFill>
                  <a:schemeClr val="accent6"/>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400"/>
              <a:buFont typeface="Arial"/>
              <a:buAutoNum type="alphaUcPeriod"/>
            </a:pPr>
            <a:r>
              <a:rPr lang="en-US" sz="1400">
                <a:solidFill>
                  <a:schemeClr val="accent6"/>
                </a:solidFill>
                <a:latin typeface="Arial"/>
                <a:ea typeface="Arial"/>
                <a:cs typeface="Arial"/>
                <a:sym typeface="Arial"/>
              </a:rPr>
              <a:t>False</a:t>
            </a:r>
            <a:endParaRPr/>
          </a:p>
          <a:p>
            <a:pPr indent="0" lvl="0" marL="0" rtl="0" algn="l">
              <a:lnSpc>
                <a:spcPct val="100000"/>
              </a:lnSpc>
              <a:spcBef>
                <a:spcPts val="0"/>
              </a:spcBef>
              <a:spcAft>
                <a:spcPts val="0"/>
              </a:spcAft>
              <a:buSzPts val="1800"/>
              <a:buNone/>
            </a:pPr>
            <a:r>
              <a:t/>
            </a:r>
            <a:endParaRPr sz="1400">
              <a:latin typeface="Arial"/>
              <a:ea typeface="Arial"/>
              <a:cs typeface="Arial"/>
              <a:sym typeface="Arial"/>
            </a:endParaRPr>
          </a:p>
          <a:p>
            <a:pPr indent="0" lvl="0" marL="114300" rtl="0" algn="l">
              <a:lnSpc>
                <a:spcPct val="100000"/>
              </a:lnSpc>
              <a:spcBef>
                <a:spcPts val="0"/>
              </a:spcBef>
              <a:spcAft>
                <a:spcPts val="0"/>
              </a:spcAft>
              <a:buSzPts val="1800"/>
              <a:buNone/>
            </a:pPr>
            <a:r>
              <a:t/>
            </a:r>
            <a:endParaRPr b="1" sz="1400">
              <a:solidFill>
                <a:schemeClr val="dk1"/>
              </a:solidFill>
              <a:latin typeface="Arial"/>
              <a:ea typeface="Arial"/>
              <a:cs typeface="Arial"/>
              <a:sym typeface="Arial"/>
            </a:endParaRPr>
          </a:p>
          <a:p>
            <a:pPr indent="-228600" lvl="0" marL="342900" rtl="0" algn="l">
              <a:lnSpc>
                <a:spcPct val="100000"/>
              </a:lnSpc>
              <a:spcBef>
                <a:spcPts val="0"/>
              </a:spcBef>
              <a:spcAft>
                <a:spcPts val="0"/>
              </a:spcAft>
              <a:buSzPts val="1800"/>
              <a:buFont typeface="Arial"/>
              <a:buNone/>
            </a:pPr>
            <a:r>
              <a:t/>
            </a:r>
            <a:endParaRPr b="1" sz="14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350" name="Google Shape;350;p57"/>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0"/>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Lesson overview</a:t>
            </a:r>
            <a:br>
              <a:rPr b="1" lang="en-US" sz="4000">
                <a:solidFill>
                  <a:schemeClr val="accent1"/>
                </a:solidFill>
                <a:latin typeface="Arial"/>
                <a:ea typeface="Arial"/>
                <a:cs typeface="Arial"/>
                <a:sym typeface="Arial"/>
              </a:rPr>
            </a:br>
            <a:r>
              <a:rPr b="1" lang="en-US" sz="4000">
                <a:solidFill>
                  <a:schemeClr val="accent1"/>
                </a:solidFill>
                <a:latin typeface="Arial"/>
                <a:ea typeface="Arial"/>
                <a:cs typeface="Arial"/>
                <a:sym typeface="Arial"/>
              </a:rPr>
              <a:t>What’s next?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4"/>
          <p:cNvSpPr txBox="1"/>
          <p:nvPr>
            <p:ph idx="1" type="body"/>
          </p:nvPr>
        </p:nvSpPr>
        <p:spPr>
          <a:xfrm>
            <a:off x="644116" y="1258662"/>
            <a:ext cx="5456060" cy="2529000"/>
          </a:xfrm>
          <a:prstGeom prst="rect">
            <a:avLst/>
          </a:prstGeom>
          <a:noFill/>
          <a:ln>
            <a:noFill/>
          </a:ln>
        </p:spPr>
        <p:txBody>
          <a:bodyPr anchorCtr="0" anchor="t" bIns="91425" lIns="91425" spcFirstLastPara="1" rIns="91425" wrap="square" tIns="91425">
            <a:noAutofit/>
          </a:bodyPr>
          <a:lstStyle/>
          <a:p>
            <a:pPr indent="0" lvl="0" marL="127000" rtl="0" algn="l">
              <a:lnSpc>
                <a:spcPct val="115000"/>
              </a:lnSpc>
              <a:spcBef>
                <a:spcPts val="0"/>
              </a:spcBef>
              <a:spcAft>
                <a:spcPts val="0"/>
              </a:spcAft>
              <a:buClr>
                <a:schemeClr val="dk1"/>
              </a:buClr>
              <a:buSzPts val="1600"/>
              <a:buNone/>
            </a:pPr>
            <a:r>
              <a:rPr lang="en-US" sz="1600">
                <a:solidFill>
                  <a:srgbClr val="000043"/>
                </a:solidFill>
                <a:latin typeface="Arial"/>
                <a:ea typeface="Arial"/>
                <a:cs typeface="Arial"/>
                <a:sym typeface="Arial"/>
              </a:rPr>
              <a:t>In this lesson, we acquired a set of basic notions on </a:t>
            </a:r>
            <a:r>
              <a:rPr lang="en-US" sz="1600">
                <a:solidFill>
                  <a:schemeClr val="dk1"/>
                </a:solidFill>
                <a:latin typeface="Arial"/>
                <a:ea typeface="Arial"/>
                <a:cs typeface="Arial"/>
                <a:sym typeface="Arial"/>
              </a:rPr>
              <a:t>the aims and the goals of the GECONEU course and the requirements for the participation in the course. This Unit </a:t>
            </a:r>
            <a:r>
              <a:rPr lang="en-US" sz="1600">
                <a:solidFill>
                  <a:srgbClr val="000043"/>
                </a:solidFill>
                <a:latin typeface="Arial"/>
                <a:ea typeface="Arial"/>
                <a:cs typeface="Arial"/>
                <a:sym typeface="Arial"/>
              </a:rPr>
              <a:t>also focused on </a:t>
            </a:r>
            <a:r>
              <a:rPr lang="en-US" sz="1600">
                <a:solidFill>
                  <a:schemeClr val="dk1"/>
                </a:solidFill>
                <a:latin typeface="Arial"/>
                <a:ea typeface="Arial"/>
                <a:cs typeface="Arial"/>
                <a:sym typeface="Arial"/>
              </a:rPr>
              <a:t>a short summary of the main Lessons and Units of the course</a:t>
            </a:r>
            <a:endParaRPr sz="1600">
              <a:solidFill>
                <a:srgbClr val="000043"/>
              </a:solidFill>
              <a:latin typeface="Arial"/>
              <a:ea typeface="Arial"/>
              <a:cs typeface="Arial"/>
              <a:sym typeface="Arial"/>
            </a:endParaRPr>
          </a:p>
          <a:p>
            <a:pPr indent="0" lvl="0" marL="457200" rtl="0" algn="l">
              <a:lnSpc>
                <a:spcPct val="100000"/>
              </a:lnSpc>
              <a:spcBef>
                <a:spcPts val="0"/>
              </a:spcBef>
              <a:spcAft>
                <a:spcPts val="0"/>
              </a:spcAft>
              <a:buSzPts val="1400"/>
              <a:buNone/>
            </a:pPr>
            <a:r>
              <a:t/>
            </a:r>
            <a:endParaRPr sz="1600">
              <a:solidFill>
                <a:schemeClr val="dk1"/>
              </a:solidFill>
              <a:latin typeface="Arial"/>
              <a:ea typeface="Arial"/>
              <a:cs typeface="Arial"/>
              <a:sym typeface="Arial"/>
            </a:endParaRPr>
          </a:p>
          <a:p>
            <a:pPr indent="-228600" lvl="0" marL="457200" rtl="0" algn="l">
              <a:lnSpc>
                <a:spcPct val="100000"/>
              </a:lnSpc>
              <a:spcBef>
                <a:spcPts val="0"/>
              </a:spcBef>
              <a:spcAft>
                <a:spcPts val="0"/>
              </a:spcAft>
              <a:buClr>
                <a:schemeClr val="dk1"/>
              </a:buClr>
              <a:buSzPts val="1800"/>
              <a:buNone/>
            </a:pPr>
            <a:r>
              <a:t/>
            </a:r>
            <a:endParaRPr sz="1600">
              <a:solidFill>
                <a:schemeClr val="dk1"/>
              </a:solidFill>
              <a:latin typeface="Arial"/>
              <a:ea typeface="Arial"/>
              <a:cs typeface="Arial"/>
              <a:sym typeface="Arial"/>
            </a:endParaRPr>
          </a:p>
          <a:p>
            <a:pPr indent="0" lvl="0" marL="127000" rtl="0" algn="l">
              <a:lnSpc>
                <a:spcPct val="100000"/>
              </a:lnSpc>
              <a:spcBef>
                <a:spcPts val="0"/>
              </a:spcBef>
              <a:spcAft>
                <a:spcPts val="0"/>
              </a:spcAft>
              <a:buClr>
                <a:schemeClr val="dk1"/>
              </a:buClr>
              <a:buSzPts val="1600"/>
              <a:buNone/>
            </a:pPr>
            <a:r>
              <a:rPr lang="en-US" sz="1600">
                <a:solidFill>
                  <a:schemeClr val="dk1"/>
                </a:solidFill>
                <a:latin typeface="Arial"/>
                <a:ea typeface="Arial"/>
                <a:cs typeface="Arial"/>
                <a:sym typeface="Arial"/>
              </a:rPr>
              <a:t>The next lesson 2.1 will provide basic information about inheritance, human genomic variation, genetic disorders &amp; genomic research</a:t>
            </a:r>
            <a:endParaRPr sz="1600">
              <a:solidFill>
                <a:schemeClr val="dk1"/>
              </a:solidFill>
              <a:latin typeface="Arial"/>
              <a:ea typeface="Arial"/>
              <a:cs typeface="Arial"/>
              <a:sym typeface="Arial"/>
            </a:endParaRPr>
          </a:p>
        </p:txBody>
      </p:sp>
      <p:sp>
        <p:nvSpPr>
          <p:cNvPr id="361" name="Google Shape;361;p54"/>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Lesson Overview – What’s next?</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362" name="Google Shape;362;p54"/>
          <p:cNvPicPr preferRelativeResize="0"/>
          <p:nvPr/>
        </p:nvPicPr>
        <p:blipFill rotWithShape="1">
          <a:blip r:embed="rId3">
            <a:alphaModFix/>
          </a:blip>
          <a:srcRect b="0" l="0" r="0" t="0"/>
          <a:stretch/>
        </p:blipFill>
        <p:spPr>
          <a:xfrm>
            <a:off x="6430808" y="4382850"/>
            <a:ext cx="2601408" cy="649180"/>
          </a:xfrm>
          <a:prstGeom prst="rect">
            <a:avLst/>
          </a:prstGeom>
          <a:noFill/>
          <a:ln>
            <a:noFill/>
          </a:ln>
        </p:spPr>
      </p:pic>
      <p:pic>
        <p:nvPicPr>
          <p:cNvPr id="363" name="Google Shape;363;p54"/>
          <p:cNvPicPr preferRelativeResize="0"/>
          <p:nvPr/>
        </p:nvPicPr>
        <p:blipFill rotWithShape="1">
          <a:blip r:embed="rId4">
            <a:alphaModFix/>
          </a:blip>
          <a:srcRect b="0" l="0" r="0" t="0"/>
          <a:stretch/>
        </p:blipFill>
        <p:spPr>
          <a:xfrm>
            <a:off x="6502850" y="1646953"/>
            <a:ext cx="2457449" cy="2231708"/>
          </a:xfrm>
          <a:prstGeom prst="rect">
            <a:avLst/>
          </a:prstGeom>
          <a:noFill/>
          <a:ln>
            <a:noFill/>
          </a:ln>
          <a:effectLst>
            <a:outerShdw blurRad="557213" rotWithShape="0" algn="bl" dir="12840000" dist="19050">
              <a:srgbClr val="000000">
                <a:alpha val="4745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The aims of this course and the participants</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89" name="Google Shape;89;p3"/>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90" name="Google Shape;90;p3"/>
          <p:cNvGrpSpPr/>
          <p:nvPr/>
        </p:nvGrpSpPr>
        <p:grpSpPr>
          <a:xfrm>
            <a:off x="-4055792" y="349445"/>
            <a:ext cx="5347342" cy="4851272"/>
            <a:chOff x="-2700207" y="-624865"/>
            <a:chExt cx="5347342" cy="4851272"/>
          </a:xfrm>
        </p:grpSpPr>
        <p:sp>
          <p:nvSpPr>
            <p:cNvPr id="91" name="Google Shape;91;p3"/>
            <p:cNvSpPr/>
            <p:nvPr/>
          </p:nvSpPr>
          <p:spPr>
            <a:xfrm>
              <a:off x="-2700207"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1416179" y="487950"/>
              <a:ext cx="44619" cy="102888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txBox="1"/>
            <p:nvPr/>
          </p:nvSpPr>
          <p:spPr>
            <a:xfrm>
              <a:off x="1416179" y="487950"/>
              <a:ext cx="44619" cy="1028888"/>
            </a:xfrm>
            <a:prstGeom prst="rect">
              <a:avLst/>
            </a:prstGeom>
            <a:noFill/>
            <a:ln>
              <a:noFill/>
            </a:ln>
          </p:spPr>
          <p:txBody>
            <a:bodyPr anchorCtr="0" anchor="ctr" bIns="142225" lIns="816675" spcFirstLastPara="1" rIns="142225" wrap="square" tIns="142225">
              <a:noAutofit/>
            </a:bodyPr>
            <a:lstStyle/>
            <a:p>
              <a:pPr indent="0" lvl="0" marL="0" marR="0" rtl="0" algn="l">
                <a:lnSpc>
                  <a:spcPct val="90000"/>
                </a:lnSpc>
                <a:spcBef>
                  <a:spcPts val="0"/>
                </a:spcBef>
                <a:spcAft>
                  <a:spcPts val="0"/>
                </a:spcAft>
                <a:buClr>
                  <a:srgbClr val="000000"/>
                </a:buClr>
                <a:buSzPts val="5600"/>
                <a:buFont typeface="Arial"/>
                <a:buNone/>
              </a:pPr>
              <a:r>
                <a:t/>
              </a:r>
              <a:endParaRPr b="0" i="0" sz="5600" u="none" cap="none" strike="noStrike">
                <a:solidFill>
                  <a:schemeClr val="lt1"/>
                </a:solidFill>
                <a:latin typeface="Arial"/>
                <a:ea typeface="Arial"/>
                <a:cs typeface="Arial"/>
                <a:sym typeface="Arial"/>
              </a:endParaRPr>
            </a:p>
          </p:txBody>
        </p:sp>
        <p:sp>
          <p:nvSpPr>
            <p:cNvPr id="94" name="Google Shape;94;p3"/>
            <p:cNvSpPr/>
            <p:nvPr/>
          </p:nvSpPr>
          <p:spPr>
            <a:xfrm>
              <a:off x="1361025" y="385905"/>
              <a:ext cx="1286110" cy="1286110"/>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flipH="1">
              <a:off x="1106038" y="2177683"/>
              <a:ext cx="46839" cy="102888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txBox="1"/>
            <p:nvPr/>
          </p:nvSpPr>
          <p:spPr>
            <a:xfrm>
              <a:off x="1106038" y="2177683"/>
              <a:ext cx="46839" cy="1028888"/>
            </a:xfrm>
            <a:prstGeom prst="rect">
              <a:avLst/>
            </a:prstGeom>
            <a:noFill/>
            <a:ln>
              <a:noFill/>
            </a:ln>
          </p:spPr>
          <p:txBody>
            <a:bodyPr anchorCtr="0" anchor="ctr" bIns="142225" lIns="816675" spcFirstLastPara="1" rIns="142225" wrap="square" tIns="142225">
              <a:noAutofit/>
            </a:bodyPr>
            <a:lstStyle/>
            <a:p>
              <a:pPr indent="0" lvl="0" marL="0" marR="0" rtl="0" algn="l">
                <a:lnSpc>
                  <a:spcPct val="90000"/>
                </a:lnSpc>
                <a:spcBef>
                  <a:spcPts val="0"/>
                </a:spcBef>
                <a:spcAft>
                  <a:spcPts val="0"/>
                </a:spcAft>
                <a:buClr>
                  <a:srgbClr val="000000"/>
                </a:buClr>
                <a:buSzPts val="5600"/>
                <a:buFont typeface="Arial"/>
                <a:buNone/>
              </a:pPr>
              <a:r>
                <a:t/>
              </a:r>
              <a:endParaRPr b="0" i="0" sz="5600" u="none" cap="none" strike="noStrike">
                <a:solidFill>
                  <a:schemeClr val="lt1"/>
                </a:solidFill>
                <a:latin typeface="Arial"/>
                <a:ea typeface="Arial"/>
                <a:cs typeface="Arial"/>
                <a:sym typeface="Arial"/>
              </a:endParaRPr>
            </a:p>
          </p:txBody>
        </p:sp>
        <p:sp>
          <p:nvSpPr>
            <p:cNvPr id="97" name="Google Shape;97;p3"/>
            <p:cNvSpPr/>
            <p:nvPr/>
          </p:nvSpPr>
          <p:spPr>
            <a:xfrm>
              <a:off x="1361025" y="1929526"/>
              <a:ext cx="1286110" cy="1286110"/>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3"/>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1</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1"/>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References</a:t>
            </a:r>
            <a:endParaRPr/>
          </a:p>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Additional resources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descr="Εικόνα που περιέχει λογότυπο&#10;&#10;Περιγραφή που δημιουργήθηκε αυτόματα" id="373" name="Google Shape;373;g27eb2900310_0_0"/>
          <p:cNvPicPr preferRelativeResize="0"/>
          <p:nvPr/>
        </p:nvPicPr>
        <p:blipFill rotWithShape="1">
          <a:blip r:embed="rId3">
            <a:alphaModFix/>
          </a:blip>
          <a:srcRect b="0" l="0" r="0" t="0"/>
          <a:stretch/>
        </p:blipFill>
        <p:spPr>
          <a:xfrm>
            <a:off x="6430808" y="4382850"/>
            <a:ext cx="2601408" cy="649180"/>
          </a:xfrm>
          <a:prstGeom prst="rect">
            <a:avLst/>
          </a:prstGeom>
          <a:noFill/>
          <a:ln>
            <a:noFill/>
          </a:ln>
        </p:spPr>
      </p:pic>
      <p:sp>
        <p:nvSpPr>
          <p:cNvPr id="374" name="Google Shape;374;g27eb2900310_0_0"/>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Arial"/>
              <a:buNone/>
            </a:pPr>
            <a:r>
              <a:rPr lang="en-US" sz="3000">
                <a:latin typeface="Arial"/>
                <a:ea typeface="Arial"/>
                <a:cs typeface="Arial"/>
                <a:sym typeface="Arial"/>
              </a:rPr>
              <a:t>References</a:t>
            </a:r>
            <a:endParaRPr/>
          </a:p>
        </p:txBody>
      </p:sp>
      <p:sp>
        <p:nvSpPr>
          <p:cNvPr id="375" name="Google Shape;375;g27eb2900310_0_0"/>
          <p:cNvSpPr txBox="1"/>
          <p:nvPr>
            <p:ph idx="1" type="subTitle"/>
          </p:nvPr>
        </p:nvSpPr>
        <p:spPr>
          <a:xfrm>
            <a:off x="0" y="889348"/>
            <a:ext cx="7941501" cy="3870977"/>
          </a:xfrm>
          <a:prstGeom prst="rect">
            <a:avLst/>
          </a:prstGeom>
          <a:noFill/>
          <a:ln>
            <a:noFill/>
          </a:ln>
        </p:spPr>
        <p:txBody>
          <a:bodyPr anchorCtr="0" anchor="t" bIns="91425" lIns="91425" spcFirstLastPara="1" rIns="91425" wrap="square" tIns="91425">
            <a:noAutofit/>
          </a:bodyPr>
          <a:lstStyle/>
          <a:p>
            <a:pPr indent="-171450" lvl="0" marL="171450" rtl="0" algn="l">
              <a:lnSpc>
                <a:spcPct val="115000"/>
              </a:lnSpc>
              <a:spcBef>
                <a:spcPts val="1200"/>
              </a:spcBef>
              <a:spcAft>
                <a:spcPts val="0"/>
              </a:spcAft>
              <a:buClr>
                <a:schemeClr val="dk2"/>
              </a:buClr>
              <a:buSzPts val="1100"/>
              <a:buFont typeface="Arial"/>
              <a:buChar char="•"/>
            </a:pPr>
            <a:r>
              <a:rPr lang="en-US" sz="1100">
                <a:solidFill>
                  <a:schemeClr val="accent6"/>
                </a:solidFill>
                <a:latin typeface="Arial"/>
                <a:ea typeface="Arial"/>
                <a:cs typeface="Arial"/>
                <a:sym typeface="Arial"/>
              </a:rPr>
              <a:t>Crook</a:t>
            </a:r>
            <a:r>
              <a:rPr lang="en-US" sz="1100">
                <a:solidFill>
                  <a:srgbClr val="212121"/>
                </a:solidFill>
                <a:highlight>
                  <a:srgbClr val="FFFFFF"/>
                </a:highlight>
                <a:latin typeface="Arial"/>
                <a:ea typeface="Arial"/>
                <a:cs typeface="Arial"/>
                <a:sym typeface="Arial"/>
              </a:rPr>
              <a:t>, A., Jacobs, C., Newton-John, T., O'Shea, R., &amp; McEwen, A. (2022). Genetic counseling and testing </a:t>
            </a:r>
            <a:r>
              <a:rPr lang="en-US" sz="1100">
                <a:solidFill>
                  <a:schemeClr val="accent6"/>
                </a:solidFill>
                <a:latin typeface="Arial"/>
                <a:ea typeface="Arial"/>
                <a:cs typeface="Arial"/>
                <a:sym typeface="Arial"/>
              </a:rPr>
              <a:t>practices</a:t>
            </a:r>
            <a:r>
              <a:rPr lang="en-US" sz="1100">
                <a:solidFill>
                  <a:srgbClr val="212121"/>
                </a:solidFill>
                <a:highlight>
                  <a:srgbClr val="FFFFFF"/>
                </a:highlight>
                <a:latin typeface="Arial"/>
                <a:ea typeface="Arial"/>
                <a:cs typeface="Arial"/>
                <a:sym typeface="Arial"/>
              </a:rPr>
              <a:t> for late-onset neurodegenerative disease: a systematic review. </a:t>
            </a:r>
            <a:r>
              <a:rPr i="1" lang="en-US" sz="1100">
                <a:latin typeface="Arial"/>
                <a:ea typeface="Arial"/>
                <a:cs typeface="Arial"/>
                <a:sym typeface="Arial"/>
              </a:rPr>
              <a:t>Journal of neurology</a:t>
            </a:r>
            <a:r>
              <a:rPr lang="en-US" sz="1100">
                <a:latin typeface="Arial"/>
                <a:ea typeface="Arial"/>
                <a:cs typeface="Arial"/>
                <a:sym typeface="Arial"/>
              </a:rPr>
              <a:t>, </a:t>
            </a:r>
            <a:r>
              <a:rPr i="1" lang="en-US" sz="1100">
                <a:latin typeface="Arial"/>
                <a:ea typeface="Arial"/>
                <a:cs typeface="Arial"/>
                <a:sym typeface="Arial"/>
              </a:rPr>
              <a:t>269</a:t>
            </a:r>
            <a:r>
              <a:rPr lang="en-US" sz="1100">
                <a:latin typeface="Arial"/>
                <a:ea typeface="Arial"/>
                <a:cs typeface="Arial"/>
                <a:sym typeface="Arial"/>
              </a:rPr>
              <a:t>(2), 676–692.</a:t>
            </a:r>
            <a:r>
              <a:rPr lang="en-US" sz="1100">
                <a:solidFill>
                  <a:schemeClr val="hlink"/>
                </a:solidFill>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5"/>
              </a:rPr>
              <a:t>https://doi.org/10.1007/s00415-021-10461-5</a:t>
            </a:r>
            <a:endParaRPr sz="1100" u="sng">
              <a:solidFill>
                <a:schemeClr val="hlink"/>
              </a:solidFill>
              <a:latin typeface="Arial"/>
              <a:ea typeface="Arial"/>
              <a:cs typeface="Arial"/>
              <a:sym typeface="Arial"/>
            </a:endParaRPr>
          </a:p>
          <a:p>
            <a:pPr indent="-171450" lvl="0" marL="171450" rtl="0" algn="l">
              <a:lnSpc>
                <a:spcPct val="115000"/>
              </a:lnSpc>
              <a:spcBef>
                <a:spcPts val="1200"/>
              </a:spcBef>
              <a:spcAft>
                <a:spcPts val="0"/>
              </a:spcAft>
              <a:buClr>
                <a:schemeClr val="dk2"/>
              </a:buClr>
              <a:buSzPts val="1100"/>
              <a:buFont typeface="Arial"/>
              <a:buChar char="•"/>
            </a:pPr>
            <a:r>
              <a:rPr lang="en-US" sz="1100">
                <a:solidFill>
                  <a:srgbClr val="212121"/>
                </a:solidFill>
                <a:highlight>
                  <a:srgbClr val="FFFFFF"/>
                </a:highlight>
                <a:latin typeface="Arial"/>
                <a:ea typeface="Arial"/>
                <a:cs typeface="Arial"/>
                <a:sym typeface="Arial"/>
              </a:rPr>
              <a:t>Goldman J. S. (2020). Predictive Genetic Counseling for Neurodegenerative Diseases: Past, Present, and Future. </a:t>
            </a:r>
            <a:r>
              <a:rPr i="1" lang="en-US" sz="1100">
                <a:latin typeface="Arial"/>
                <a:ea typeface="Arial"/>
                <a:cs typeface="Arial"/>
                <a:sym typeface="Arial"/>
              </a:rPr>
              <a:t>Cold Spring Harbor perspectives in medicine</a:t>
            </a:r>
            <a:r>
              <a:rPr lang="en-US" sz="1100">
                <a:latin typeface="Arial"/>
                <a:ea typeface="Arial"/>
                <a:cs typeface="Arial"/>
                <a:sym typeface="Arial"/>
              </a:rPr>
              <a:t>, </a:t>
            </a:r>
            <a:r>
              <a:rPr i="1" lang="en-US" sz="1100">
                <a:latin typeface="Arial"/>
                <a:ea typeface="Arial"/>
                <a:cs typeface="Arial"/>
                <a:sym typeface="Arial"/>
              </a:rPr>
              <a:t>10</a:t>
            </a:r>
            <a:r>
              <a:rPr lang="en-US" sz="1100">
                <a:latin typeface="Arial"/>
                <a:ea typeface="Arial"/>
                <a:cs typeface="Arial"/>
                <a:sym typeface="Arial"/>
              </a:rPr>
              <a:t>(7), a036525.</a:t>
            </a:r>
            <a:r>
              <a:rPr lang="en-US" sz="1100">
                <a:solidFill>
                  <a:schemeClr val="hlink"/>
                </a:solidFill>
                <a:uFill>
                  <a:noFill/>
                </a:uFill>
                <a:latin typeface="Arial"/>
                <a:ea typeface="Arial"/>
                <a:cs typeface="Arial"/>
                <a:sym typeface="Arial"/>
                <a:hlinkClick r:id="rId6"/>
              </a:rPr>
              <a:t> </a:t>
            </a:r>
            <a:r>
              <a:rPr lang="en-US" sz="1100" u="sng">
                <a:solidFill>
                  <a:schemeClr val="hlink"/>
                </a:solidFill>
                <a:latin typeface="Arial"/>
                <a:ea typeface="Arial"/>
                <a:cs typeface="Arial"/>
                <a:sym typeface="Arial"/>
                <a:hlinkClick r:id="rId7"/>
              </a:rPr>
              <a:t>https://doi.org/10.1101/cshperspect.a036525</a:t>
            </a:r>
            <a:endParaRPr sz="1100" u="sng">
              <a:solidFill>
                <a:schemeClr val="hlink"/>
              </a:solidFill>
              <a:latin typeface="Arial"/>
              <a:ea typeface="Arial"/>
              <a:cs typeface="Arial"/>
              <a:sym typeface="Arial"/>
            </a:endParaRPr>
          </a:p>
          <a:p>
            <a:pPr indent="-171450" lvl="0" marL="171450" rtl="0" algn="l">
              <a:lnSpc>
                <a:spcPct val="115000"/>
              </a:lnSpc>
              <a:spcBef>
                <a:spcPts val="1200"/>
              </a:spcBef>
              <a:spcAft>
                <a:spcPts val="0"/>
              </a:spcAft>
              <a:buClr>
                <a:schemeClr val="dk2"/>
              </a:buClr>
              <a:buSzPts val="1100"/>
              <a:buFont typeface="Arial"/>
              <a:buChar char="•"/>
            </a:pPr>
            <a:r>
              <a:rPr lang="en-US" sz="1100">
                <a:solidFill>
                  <a:srgbClr val="212121"/>
                </a:solidFill>
                <a:highlight>
                  <a:srgbClr val="FFFFFF"/>
                </a:highlight>
                <a:latin typeface="Arial"/>
                <a:ea typeface="Arial"/>
                <a:cs typeface="Arial"/>
                <a:sym typeface="Arial"/>
              </a:rPr>
              <a:t>Jamal, L., Schupmann, W., &amp; Berkman, B. E. (2020). An ethical framework for genetic counseling in the genomic era. </a:t>
            </a:r>
            <a:r>
              <a:rPr i="1" lang="en-US" sz="1100">
                <a:latin typeface="Arial"/>
                <a:ea typeface="Arial"/>
                <a:cs typeface="Arial"/>
                <a:sym typeface="Arial"/>
              </a:rPr>
              <a:t>Journal of genetic counseling</a:t>
            </a:r>
            <a:r>
              <a:rPr lang="en-US" sz="1100">
                <a:latin typeface="Arial"/>
                <a:ea typeface="Arial"/>
                <a:cs typeface="Arial"/>
                <a:sym typeface="Arial"/>
              </a:rPr>
              <a:t>, </a:t>
            </a:r>
            <a:r>
              <a:rPr i="1" lang="en-US" sz="1100">
                <a:latin typeface="Arial"/>
                <a:ea typeface="Arial"/>
                <a:cs typeface="Arial"/>
                <a:sym typeface="Arial"/>
              </a:rPr>
              <a:t>29</a:t>
            </a:r>
            <a:r>
              <a:rPr lang="en-US" sz="1100">
                <a:latin typeface="Arial"/>
                <a:ea typeface="Arial"/>
                <a:cs typeface="Arial"/>
                <a:sym typeface="Arial"/>
              </a:rPr>
              <a:t>(5), 718–727.</a:t>
            </a:r>
            <a:r>
              <a:rPr lang="en-US" sz="1100">
                <a:solidFill>
                  <a:schemeClr val="hlink"/>
                </a:solidFill>
                <a:uFill>
                  <a:noFill/>
                </a:uFill>
                <a:latin typeface="Arial"/>
                <a:ea typeface="Arial"/>
                <a:cs typeface="Arial"/>
                <a:sym typeface="Arial"/>
                <a:hlinkClick r:id="rId8"/>
              </a:rPr>
              <a:t> </a:t>
            </a:r>
            <a:r>
              <a:rPr lang="en-US" sz="1100" u="sng">
                <a:solidFill>
                  <a:schemeClr val="hlink"/>
                </a:solidFill>
                <a:latin typeface="Arial"/>
                <a:ea typeface="Arial"/>
                <a:cs typeface="Arial"/>
                <a:sym typeface="Arial"/>
                <a:hlinkClick r:id="rId9"/>
              </a:rPr>
              <a:t>https://doi.org/10.1002/jgc4.1207</a:t>
            </a:r>
            <a:endParaRPr sz="1100" u="sng">
              <a:solidFill>
                <a:schemeClr val="hlink"/>
              </a:solidFill>
              <a:latin typeface="Arial"/>
              <a:ea typeface="Arial"/>
              <a:cs typeface="Arial"/>
              <a:sym typeface="Arial"/>
            </a:endParaRPr>
          </a:p>
          <a:p>
            <a:pPr indent="-171450" lvl="0" marL="171450" rtl="0" algn="l">
              <a:lnSpc>
                <a:spcPct val="115000"/>
              </a:lnSpc>
              <a:spcBef>
                <a:spcPts val="1200"/>
              </a:spcBef>
              <a:spcAft>
                <a:spcPts val="0"/>
              </a:spcAft>
              <a:buClr>
                <a:schemeClr val="dk2"/>
              </a:buClr>
              <a:buSzPts val="1100"/>
              <a:buFont typeface="Arial"/>
              <a:buChar char="•"/>
            </a:pPr>
            <a:r>
              <a:rPr lang="en-US" sz="1200">
                <a:solidFill>
                  <a:srgbClr val="212121"/>
                </a:solidFill>
                <a:highlight>
                  <a:srgbClr val="FFFFFF"/>
                </a:highlight>
                <a:latin typeface="Arial"/>
                <a:ea typeface="Arial"/>
                <a:cs typeface="Arial"/>
                <a:sym typeface="Arial"/>
              </a:rPr>
              <a:t>Clarke, A. J., &amp; Wallgren-Pettersson, C. (2019). Ethics in genetic counselling. </a:t>
            </a:r>
            <a:r>
              <a:rPr i="1" lang="en-US" sz="1200">
                <a:solidFill>
                  <a:srgbClr val="212121"/>
                </a:solidFill>
                <a:highlight>
                  <a:srgbClr val="FFFFFF"/>
                </a:highlight>
                <a:latin typeface="Arial"/>
                <a:ea typeface="Arial"/>
                <a:cs typeface="Arial"/>
                <a:sym typeface="Arial"/>
              </a:rPr>
              <a:t>Journal of community genetics</a:t>
            </a:r>
            <a:r>
              <a:rPr lang="en-US" sz="1200">
                <a:solidFill>
                  <a:srgbClr val="212121"/>
                </a:solidFill>
                <a:highlight>
                  <a:srgbClr val="FFFFFF"/>
                </a:highlight>
                <a:latin typeface="Arial"/>
                <a:ea typeface="Arial"/>
                <a:cs typeface="Arial"/>
                <a:sym typeface="Arial"/>
              </a:rPr>
              <a:t>, </a:t>
            </a:r>
            <a:r>
              <a:rPr i="1" lang="en-US" sz="1200">
                <a:solidFill>
                  <a:srgbClr val="212121"/>
                </a:solidFill>
                <a:highlight>
                  <a:srgbClr val="FFFFFF"/>
                </a:highlight>
                <a:latin typeface="Arial"/>
                <a:ea typeface="Arial"/>
                <a:cs typeface="Arial"/>
                <a:sym typeface="Arial"/>
              </a:rPr>
              <a:t>10</a:t>
            </a:r>
            <a:r>
              <a:rPr lang="en-US" sz="1200">
                <a:solidFill>
                  <a:srgbClr val="212121"/>
                </a:solidFill>
                <a:highlight>
                  <a:srgbClr val="FFFFFF"/>
                </a:highlight>
                <a:latin typeface="Arial"/>
                <a:ea typeface="Arial"/>
                <a:cs typeface="Arial"/>
                <a:sym typeface="Arial"/>
              </a:rPr>
              <a:t>(1), 3–33. https://doi.org/10.1007/s12687-018-0371-7</a:t>
            </a:r>
            <a:endParaRPr sz="1200">
              <a:solidFill>
                <a:srgbClr val="212121"/>
              </a:solidFill>
              <a:highlight>
                <a:srgbClr val="FFFFFF"/>
              </a:highlight>
              <a:latin typeface="Arial"/>
              <a:ea typeface="Arial"/>
              <a:cs typeface="Arial"/>
              <a:sym typeface="Arial"/>
            </a:endParaRPr>
          </a:p>
          <a:p>
            <a:pPr indent="-171450" lvl="0" marL="171450" rtl="0" algn="l">
              <a:lnSpc>
                <a:spcPct val="115000"/>
              </a:lnSpc>
              <a:spcBef>
                <a:spcPts val="1200"/>
              </a:spcBef>
              <a:spcAft>
                <a:spcPts val="0"/>
              </a:spcAft>
              <a:buClr>
                <a:schemeClr val="dk2"/>
              </a:buClr>
              <a:buSzPts val="1100"/>
              <a:buFont typeface="Arial"/>
              <a:buChar char="•"/>
            </a:pPr>
            <a:r>
              <a:rPr lang="en-US" sz="1100">
                <a:solidFill>
                  <a:srgbClr val="212121"/>
                </a:solidFill>
                <a:highlight>
                  <a:srgbClr val="FFFFFF"/>
                </a:highlight>
                <a:latin typeface="Arial"/>
                <a:ea typeface="Arial"/>
                <a:cs typeface="Arial"/>
                <a:sym typeface="Arial"/>
              </a:rPr>
              <a:t>Goldberg, S. B., Anders, C., Stuart-Maver, S. L., &amp; Kivlighan, D. M., 3rd (2023). Meditation, mindfulness, and acceptance methods in psychotherapy: A systematic review. </a:t>
            </a:r>
            <a:r>
              <a:rPr i="1" lang="en-US" sz="1100">
                <a:latin typeface="Arial"/>
                <a:ea typeface="Arial"/>
                <a:cs typeface="Arial"/>
                <a:sym typeface="Arial"/>
              </a:rPr>
              <a:t>Psychotherapy </a:t>
            </a:r>
            <a:r>
              <a:rPr i="1" lang="en-US" sz="1100">
                <a:solidFill>
                  <a:srgbClr val="212121"/>
                </a:solidFill>
                <a:highlight>
                  <a:srgbClr val="FFFFFF"/>
                </a:highlight>
                <a:latin typeface="Arial"/>
                <a:ea typeface="Arial"/>
                <a:cs typeface="Arial"/>
                <a:sym typeface="Arial"/>
              </a:rPr>
              <a:t>research : journal of the Society for Psychotherapy Research</a:t>
            </a:r>
            <a:r>
              <a:rPr lang="en-US" sz="1100">
                <a:solidFill>
                  <a:srgbClr val="212121"/>
                </a:solidFill>
                <a:highlight>
                  <a:srgbClr val="FFFFFF"/>
                </a:highlight>
                <a:latin typeface="Arial"/>
                <a:ea typeface="Arial"/>
                <a:cs typeface="Arial"/>
                <a:sym typeface="Arial"/>
              </a:rPr>
              <a:t>, </a:t>
            </a:r>
            <a:r>
              <a:rPr i="1" lang="en-US" sz="1100">
                <a:solidFill>
                  <a:srgbClr val="212121"/>
                </a:solidFill>
                <a:highlight>
                  <a:srgbClr val="FFFFFF"/>
                </a:highlight>
                <a:latin typeface="Arial"/>
                <a:ea typeface="Arial"/>
                <a:cs typeface="Arial"/>
                <a:sym typeface="Arial"/>
              </a:rPr>
              <a:t>33</a:t>
            </a:r>
            <a:r>
              <a:rPr lang="en-US" sz="1100">
                <a:solidFill>
                  <a:srgbClr val="212121"/>
                </a:solidFill>
                <a:highlight>
                  <a:srgbClr val="FFFFFF"/>
                </a:highlight>
                <a:latin typeface="Arial"/>
                <a:ea typeface="Arial"/>
                <a:cs typeface="Arial"/>
                <a:sym typeface="Arial"/>
              </a:rPr>
              <a:t>(7), 873–885.</a:t>
            </a:r>
            <a:r>
              <a:rPr lang="en-US" sz="1100">
                <a:solidFill>
                  <a:srgbClr val="212121"/>
                </a:solidFill>
                <a:highlight>
                  <a:srgbClr val="FFFFFF"/>
                </a:highlight>
                <a:uFill>
                  <a:noFill/>
                </a:uFill>
                <a:latin typeface="Arial"/>
                <a:ea typeface="Arial"/>
                <a:cs typeface="Arial"/>
                <a:sym typeface="Arial"/>
                <a:hlinkClick r:id="rId10">
                  <a:extLst>
                    <a:ext uri="{A12FA001-AC4F-418D-AE19-62706E023703}">
                      <ahyp:hlinkClr val="tx"/>
                    </a:ext>
                  </a:extLst>
                </a:hlinkClick>
              </a:rPr>
              <a:t> </a:t>
            </a:r>
            <a:r>
              <a:rPr lang="en-US" sz="1100" u="sng">
                <a:solidFill>
                  <a:schemeClr val="hlink"/>
                </a:solidFill>
                <a:highlight>
                  <a:srgbClr val="FFFFFF"/>
                </a:highlight>
                <a:latin typeface="Arial"/>
                <a:ea typeface="Arial"/>
                <a:cs typeface="Arial"/>
                <a:sym typeface="Arial"/>
                <a:hlinkClick r:id="rId11"/>
              </a:rPr>
              <a:t>https://doi.org/10.1080/10503307.2023.2209694</a:t>
            </a:r>
            <a:endParaRPr sz="1100" u="sng">
              <a:solidFill>
                <a:schemeClr val="hlink"/>
              </a:solidFill>
              <a:highlight>
                <a:srgbClr val="FFFFFF"/>
              </a:highlight>
              <a:latin typeface="Arial"/>
              <a:ea typeface="Arial"/>
              <a:cs typeface="Arial"/>
              <a:sym typeface="Arial"/>
            </a:endParaRPr>
          </a:p>
          <a:p>
            <a:pPr indent="-171450" lvl="0" marL="171450" rtl="0" algn="l">
              <a:lnSpc>
                <a:spcPct val="115000"/>
              </a:lnSpc>
              <a:spcBef>
                <a:spcPts val="1200"/>
              </a:spcBef>
              <a:spcAft>
                <a:spcPts val="0"/>
              </a:spcAft>
              <a:buClr>
                <a:schemeClr val="dk2"/>
              </a:buClr>
              <a:buSzPts val="1100"/>
              <a:buFont typeface="Arial"/>
              <a:buChar char="•"/>
            </a:pPr>
            <a:r>
              <a:rPr lang="en-US" sz="1100">
                <a:solidFill>
                  <a:srgbClr val="212121"/>
                </a:solidFill>
                <a:highlight>
                  <a:srgbClr val="FFFFFF"/>
                </a:highlight>
                <a:latin typeface="Arial"/>
                <a:ea typeface="Arial"/>
                <a:cs typeface="Arial"/>
                <a:sym typeface="Arial"/>
              </a:rPr>
              <a:t>Goldberg, S. B., Anders, C., Stuart-Maver, S. L., &amp; Kivlighan, D. M., 3rd (2023). Meditation, mindfulness, and acceptance methods in psychotherapy: A systematic review. </a:t>
            </a:r>
            <a:r>
              <a:rPr i="1" lang="en-US" sz="1100">
                <a:latin typeface="Arial"/>
                <a:ea typeface="Arial"/>
                <a:cs typeface="Arial"/>
                <a:sym typeface="Arial"/>
              </a:rPr>
              <a:t>Psychotherapy research : journal of the Society for Psychotherapy Research</a:t>
            </a:r>
            <a:r>
              <a:rPr lang="en-US" sz="1100">
                <a:latin typeface="Arial"/>
                <a:ea typeface="Arial"/>
                <a:cs typeface="Arial"/>
                <a:sym typeface="Arial"/>
              </a:rPr>
              <a:t>, </a:t>
            </a:r>
            <a:r>
              <a:rPr i="1" lang="en-US" sz="1100">
                <a:latin typeface="Arial"/>
                <a:ea typeface="Arial"/>
                <a:cs typeface="Arial"/>
                <a:sym typeface="Arial"/>
              </a:rPr>
              <a:t>33</a:t>
            </a:r>
            <a:r>
              <a:rPr lang="en-US" sz="1100">
                <a:latin typeface="Arial"/>
                <a:ea typeface="Arial"/>
                <a:cs typeface="Arial"/>
                <a:sym typeface="Arial"/>
              </a:rPr>
              <a:t>(7), 873–885.</a:t>
            </a:r>
            <a:r>
              <a:rPr lang="en-US" sz="1100">
                <a:solidFill>
                  <a:schemeClr val="hlink"/>
                </a:solidFill>
                <a:uFill>
                  <a:noFill/>
                </a:uFill>
                <a:latin typeface="Arial"/>
                <a:ea typeface="Arial"/>
                <a:cs typeface="Arial"/>
                <a:sym typeface="Arial"/>
                <a:hlinkClick r:id="rId12"/>
              </a:rPr>
              <a:t> </a:t>
            </a:r>
            <a:r>
              <a:rPr lang="en-US" sz="1100" u="sng">
                <a:solidFill>
                  <a:schemeClr val="hlink"/>
                </a:solidFill>
                <a:latin typeface="Arial"/>
                <a:ea typeface="Arial"/>
                <a:cs typeface="Arial"/>
                <a:sym typeface="Arial"/>
                <a:hlinkClick r:id="rId13"/>
              </a:rPr>
              <a:t>https://doi.org/10.1080/10503307.2023.2209694</a:t>
            </a:r>
            <a:endParaRPr sz="1100" u="sng">
              <a:solidFill>
                <a:schemeClr val="hlink"/>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3"/>
          <p:cNvSpPr txBox="1"/>
          <p:nvPr>
            <p:ph idx="1" type="subTitle"/>
          </p:nvPr>
        </p:nvSpPr>
        <p:spPr>
          <a:xfrm>
            <a:off x="717800" y="722375"/>
            <a:ext cx="6883500" cy="339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latin typeface="Arial"/>
              <a:ea typeface="Arial"/>
              <a:cs typeface="Arial"/>
              <a:sym typeface="Arial"/>
            </a:endParaRPr>
          </a:p>
        </p:txBody>
      </p:sp>
      <p:sp>
        <p:nvSpPr>
          <p:cNvPr id="381" name="Google Shape;381;p53"/>
          <p:cNvSpPr txBox="1"/>
          <p:nvPr/>
        </p:nvSpPr>
        <p:spPr>
          <a:xfrm>
            <a:off x="0" y="866075"/>
            <a:ext cx="8007850" cy="3110700"/>
          </a:xfrm>
          <a:prstGeom prst="rect">
            <a:avLst/>
          </a:prstGeom>
          <a:noFill/>
          <a:ln>
            <a:noFill/>
          </a:ln>
        </p:spPr>
        <p:txBody>
          <a:bodyPr anchorCtr="0" anchor="t" bIns="45700" lIns="91425" spcFirstLastPara="1" rIns="91425" wrap="square" tIns="45700">
            <a:spAutoFit/>
          </a:bodyPr>
          <a:lstStyle/>
          <a:p>
            <a:pPr indent="-95250" lvl="0" marL="172800" marR="0" rtl="0" algn="l">
              <a:lnSpc>
                <a:spcPct val="130000"/>
              </a:lnSpc>
              <a:spcBef>
                <a:spcPts val="200"/>
              </a:spcBef>
              <a:spcAft>
                <a:spcPts val="0"/>
              </a:spcAft>
              <a:buClr>
                <a:schemeClr val="dk2"/>
              </a:buClr>
              <a:buSzPts val="1200"/>
              <a:buFont typeface="Arial"/>
              <a:buNone/>
            </a:pPr>
            <a:r>
              <a:t/>
            </a:r>
            <a:endParaRPr b="0" i="0" sz="1200" u="none" cap="none" strike="noStrike">
              <a:solidFill>
                <a:srgbClr val="000000"/>
              </a:solidFill>
              <a:latin typeface="Arial"/>
              <a:ea typeface="Arial"/>
              <a:cs typeface="Arial"/>
              <a:sym typeface="Arial"/>
            </a:endParaRPr>
          </a:p>
          <a:p>
            <a:pPr indent="-171450" lvl="0" marL="172800" marR="0" rtl="0" algn="l">
              <a:lnSpc>
                <a:spcPct val="115000"/>
              </a:lnSpc>
              <a:spcBef>
                <a:spcPts val="0"/>
              </a:spcBef>
              <a:spcAft>
                <a:spcPts val="0"/>
              </a:spcAft>
              <a:buClr>
                <a:schemeClr val="dk2"/>
              </a:buClr>
              <a:buSzPts val="1100"/>
              <a:buFont typeface="Arial"/>
              <a:buChar char="•"/>
            </a:pPr>
            <a:r>
              <a:rPr b="0" i="0" lang="en-US" sz="1100" u="none" cap="none" strike="noStrike">
                <a:solidFill>
                  <a:schemeClr val="dk1"/>
                </a:solidFill>
                <a:latin typeface="Arial"/>
                <a:ea typeface="Arial"/>
                <a:cs typeface="Arial"/>
                <a:sym typeface="Arial"/>
              </a:rPr>
              <a:t>Searight H. R. (2018). Counseling Patients in Primary Care: Evidence-Based Strategies. </a:t>
            </a:r>
            <a:r>
              <a:rPr b="0" i="1" lang="en-US" sz="1100" u="none" cap="none" strike="noStrike">
                <a:solidFill>
                  <a:schemeClr val="dk1"/>
                </a:solidFill>
                <a:latin typeface="Arial"/>
                <a:ea typeface="Arial"/>
                <a:cs typeface="Arial"/>
                <a:sym typeface="Arial"/>
              </a:rPr>
              <a:t>American family physician, 98</a:t>
            </a:r>
            <a:r>
              <a:rPr b="0" i="0" lang="en-US" sz="1100" u="none" cap="none" strike="noStrike">
                <a:solidFill>
                  <a:schemeClr val="dk1"/>
                </a:solidFill>
                <a:latin typeface="Arial"/>
                <a:ea typeface="Arial"/>
                <a:cs typeface="Arial"/>
                <a:sym typeface="Arial"/>
              </a:rPr>
              <a:t>(12), 719–728.</a:t>
            </a:r>
            <a:endParaRPr b="0" i="0" sz="1100" u="none" cap="none" strike="noStrike">
              <a:solidFill>
                <a:schemeClr val="dk1"/>
              </a:solidFill>
              <a:latin typeface="Arial"/>
              <a:ea typeface="Arial"/>
              <a:cs typeface="Arial"/>
              <a:sym typeface="Arial"/>
            </a:endParaRPr>
          </a:p>
          <a:p>
            <a:pPr indent="-101600" lvl="0" marL="172800" marR="0" rtl="0" algn="l">
              <a:lnSpc>
                <a:spcPct val="115000"/>
              </a:lnSpc>
              <a:spcBef>
                <a:spcPts val="0"/>
              </a:spcBef>
              <a:spcAft>
                <a:spcPts val="0"/>
              </a:spcAft>
              <a:buClr>
                <a:schemeClr val="dk2"/>
              </a:buClr>
              <a:buSzPts val="1100"/>
              <a:buFont typeface="Arial"/>
              <a:buNone/>
            </a:pPr>
            <a:r>
              <a:t/>
            </a:r>
            <a:endParaRPr b="0" i="0" sz="1100" u="none" cap="none" strike="noStrike">
              <a:solidFill>
                <a:schemeClr val="dk1"/>
              </a:solidFill>
              <a:latin typeface="Arial"/>
              <a:ea typeface="Arial"/>
              <a:cs typeface="Arial"/>
              <a:sym typeface="Arial"/>
            </a:endParaRPr>
          </a:p>
          <a:p>
            <a:pPr indent="-171450" lvl="0" marL="172800" marR="0" rtl="0" algn="l">
              <a:lnSpc>
                <a:spcPct val="115000"/>
              </a:lnSpc>
              <a:spcBef>
                <a:spcPts val="0"/>
              </a:spcBef>
              <a:spcAft>
                <a:spcPts val="0"/>
              </a:spcAft>
              <a:buClr>
                <a:schemeClr val="dk2"/>
              </a:buClr>
              <a:buSzPts val="1100"/>
              <a:buFont typeface="Arial"/>
              <a:buChar char="•"/>
            </a:pPr>
            <a:r>
              <a:rPr b="0" i="0" lang="en-US" sz="1100" u="none" cap="none" strike="noStrike">
                <a:solidFill>
                  <a:srgbClr val="212121"/>
                </a:solidFill>
                <a:highlight>
                  <a:srgbClr val="FFFFFF"/>
                </a:highlight>
                <a:latin typeface="Arial"/>
                <a:ea typeface="Arial"/>
                <a:cs typeface="Arial"/>
                <a:sym typeface="Arial"/>
              </a:rPr>
              <a:t>Little, I. D., &amp; Gunter, C. (2021). Mini-Review: Genetic Literacy and Engagement With Genetic Testing for Autism Spectrum Disorder. </a:t>
            </a:r>
            <a:r>
              <a:rPr b="0" i="1" lang="en-US" sz="1100" u="none" cap="none" strike="noStrike">
                <a:solidFill>
                  <a:schemeClr val="dk1"/>
                </a:solidFill>
                <a:latin typeface="Arial"/>
                <a:ea typeface="Arial"/>
                <a:cs typeface="Arial"/>
                <a:sym typeface="Arial"/>
              </a:rPr>
              <a:t>Frontiers in genetics</a:t>
            </a:r>
            <a:r>
              <a:rPr b="0" i="0" lang="en-US" sz="1100" u="none" cap="none" strike="noStrike">
                <a:solidFill>
                  <a:schemeClr val="dk1"/>
                </a:solidFill>
                <a:latin typeface="Arial"/>
                <a:ea typeface="Arial"/>
                <a:cs typeface="Arial"/>
                <a:sym typeface="Arial"/>
              </a:rPr>
              <a:t>, </a:t>
            </a:r>
            <a:r>
              <a:rPr b="0" i="1" lang="en-US" sz="1100" u="none" cap="none" strike="noStrike">
                <a:solidFill>
                  <a:schemeClr val="dk1"/>
                </a:solidFill>
                <a:latin typeface="Arial"/>
                <a:ea typeface="Arial"/>
                <a:cs typeface="Arial"/>
                <a:sym typeface="Arial"/>
              </a:rPr>
              <a:t>12</a:t>
            </a:r>
            <a:r>
              <a:rPr b="0" i="0" lang="en-US" sz="1100" u="none" cap="none" strike="noStrike">
                <a:solidFill>
                  <a:schemeClr val="dk1"/>
                </a:solidFill>
                <a:latin typeface="Arial"/>
                <a:ea typeface="Arial"/>
                <a:cs typeface="Arial"/>
                <a:sym typeface="Arial"/>
              </a:rPr>
              <a:t>, 693158.</a:t>
            </a:r>
            <a:r>
              <a:rPr b="0" i="0" lang="en-US" sz="1100" u="none" cap="none" strike="noStrike">
                <a:solidFill>
                  <a:schemeClr val="dk1"/>
                </a:solidFill>
                <a:uFill>
                  <a:noFill/>
                </a:uFill>
                <a:latin typeface="Arial"/>
                <a:ea typeface="Arial"/>
                <a:cs typeface="Arial"/>
                <a:sym typeface="Arial"/>
                <a:hlinkClick r:id="rId3">
                  <a:extLst>
                    <a:ext uri="{A12FA001-AC4F-418D-AE19-62706E023703}">
                      <ahyp:hlinkClr val="tx"/>
                    </a:ext>
                  </a:extLst>
                </a:hlinkClick>
              </a:rPr>
              <a:t> </a:t>
            </a:r>
            <a:r>
              <a:rPr b="0" i="0" lang="en-US" sz="1100" u="sng" cap="none" strike="noStrike">
                <a:solidFill>
                  <a:schemeClr val="accent1"/>
                </a:solidFill>
                <a:latin typeface="Arial"/>
                <a:ea typeface="Arial"/>
                <a:cs typeface="Arial"/>
                <a:sym typeface="Arial"/>
                <a:hlinkClick r:id="rId4">
                  <a:extLst>
                    <a:ext uri="{A12FA001-AC4F-418D-AE19-62706E023703}">
                      <ahyp:hlinkClr val="tx"/>
                    </a:ext>
                  </a:extLst>
                </a:hlinkClick>
              </a:rPr>
              <a:t>https://doi.org/10.3389/fgene.2021.693158</a:t>
            </a:r>
            <a:endParaRPr b="0" i="0" sz="1100" u="sng" cap="none" strike="noStrike">
              <a:solidFill>
                <a:schemeClr val="accent1"/>
              </a:solidFill>
              <a:latin typeface="Arial"/>
              <a:ea typeface="Arial"/>
              <a:cs typeface="Arial"/>
              <a:sym typeface="Arial"/>
            </a:endParaRPr>
          </a:p>
          <a:p>
            <a:pPr indent="-171450" lvl="0" marL="172800" marR="0" rtl="0" algn="l">
              <a:lnSpc>
                <a:spcPct val="115000"/>
              </a:lnSpc>
              <a:spcBef>
                <a:spcPts val="1200"/>
              </a:spcBef>
              <a:spcAft>
                <a:spcPts val="0"/>
              </a:spcAft>
              <a:buClr>
                <a:schemeClr val="dk2"/>
              </a:buClr>
              <a:buSzPts val="1100"/>
              <a:buFont typeface="Arial"/>
              <a:buChar char="•"/>
            </a:pPr>
            <a:r>
              <a:rPr b="0" i="0" lang="en-US" sz="1100" u="none" cap="none" strike="noStrike">
                <a:solidFill>
                  <a:srgbClr val="212121"/>
                </a:solidFill>
                <a:highlight>
                  <a:srgbClr val="FFFFFF"/>
                </a:highlight>
                <a:latin typeface="Arial"/>
                <a:ea typeface="Arial"/>
                <a:cs typeface="Arial"/>
                <a:sym typeface="Arial"/>
              </a:rPr>
              <a:t>Sharma, N., &amp; Gupta, V. (2023). Therapeutic Communication. In StatPearls. StatPearls Publishing</a:t>
            </a:r>
            <a:endParaRPr b="0" i="0" sz="1100" u="none" cap="none" strike="noStrike">
              <a:solidFill>
                <a:srgbClr val="212121"/>
              </a:solidFill>
              <a:highlight>
                <a:srgbClr val="FFFFFF"/>
              </a:highlight>
              <a:latin typeface="Arial"/>
              <a:ea typeface="Arial"/>
              <a:cs typeface="Arial"/>
              <a:sym typeface="Arial"/>
            </a:endParaRPr>
          </a:p>
          <a:p>
            <a:pPr indent="-171450" lvl="0" marL="172800" marR="0" rtl="0" algn="l">
              <a:lnSpc>
                <a:spcPct val="115000"/>
              </a:lnSpc>
              <a:spcBef>
                <a:spcPts val="1200"/>
              </a:spcBef>
              <a:spcAft>
                <a:spcPts val="0"/>
              </a:spcAft>
              <a:buClr>
                <a:schemeClr val="dk2"/>
              </a:buClr>
              <a:buSzPts val="1100"/>
              <a:buFont typeface="Arial"/>
              <a:buChar char="•"/>
            </a:pPr>
            <a:r>
              <a:rPr b="0" i="0" lang="en-US" sz="1100" u="none" cap="none" strike="noStrike">
                <a:solidFill>
                  <a:srgbClr val="212121"/>
                </a:solidFill>
                <a:highlight>
                  <a:srgbClr val="FFFFFF"/>
                </a:highlight>
                <a:latin typeface="Arial"/>
                <a:ea typeface="Arial"/>
                <a:cs typeface="Arial"/>
                <a:sym typeface="Arial"/>
              </a:rPr>
              <a:t>Wachtel P. L. (2007). Carl Rogers and the larger context of therapeutic thought. </a:t>
            </a:r>
            <a:r>
              <a:rPr b="0" i="1" lang="en-US" sz="1100" u="none" cap="none" strike="noStrike">
                <a:solidFill>
                  <a:schemeClr val="dk1"/>
                </a:solidFill>
                <a:latin typeface="Arial"/>
                <a:ea typeface="Arial"/>
                <a:cs typeface="Arial"/>
                <a:sym typeface="Arial"/>
              </a:rPr>
              <a:t>Psychotherapy (Chicago, Ill.)</a:t>
            </a:r>
            <a:r>
              <a:rPr b="0" i="0" lang="en-US" sz="1100" u="none" cap="none" strike="noStrike">
                <a:solidFill>
                  <a:schemeClr val="dk1"/>
                </a:solidFill>
                <a:latin typeface="Arial"/>
                <a:ea typeface="Arial"/>
                <a:cs typeface="Arial"/>
                <a:sym typeface="Arial"/>
              </a:rPr>
              <a:t>, </a:t>
            </a:r>
            <a:r>
              <a:rPr b="0" i="1" lang="en-US" sz="1100" u="none" cap="none" strike="noStrike">
                <a:solidFill>
                  <a:schemeClr val="dk1"/>
                </a:solidFill>
                <a:latin typeface="Arial"/>
                <a:ea typeface="Arial"/>
                <a:cs typeface="Arial"/>
                <a:sym typeface="Arial"/>
              </a:rPr>
              <a:t>44</a:t>
            </a:r>
            <a:r>
              <a:rPr b="0" i="0" lang="en-US" sz="1100" u="none" cap="none" strike="noStrike">
                <a:solidFill>
                  <a:schemeClr val="dk1"/>
                </a:solidFill>
                <a:latin typeface="Arial"/>
                <a:ea typeface="Arial"/>
                <a:cs typeface="Arial"/>
                <a:sym typeface="Arial"/>
              </a:rPr>
              <a:t>(3), 279–284.</a:t>
            </a:r>
            <a:r>
              <a:rPr b="0" i="0" lang="en-US" sz="1100" u="none" cap="none" strike="noStrike">
                <a:solidFill>
                  <a:schemeClr val="dk1"/>
                </a:solidFill>
                <a:uFill>
                  <a:noFill/>
                </a:uFill>
                <a:latin typeface="Arial"/>
                <a:ea typeface="Arial"/>
                <a:cs typeface="Arial"/>
                <a:sym typeface="Arial"/>
                <a:hlinkClick r:id="rId5">
                  <a:extLst>
                    <a:ext uri="{A12FA001-AC4F-418D-AE19-62706E023703}">
                      <ahyp:hlinkClr val="tx"/>
                    </a:ext>
                  </a:extLst>
                </a:hlinkClick>
              </a:rPr>
              <a:t> </a:t>
            </a:r>
            <a:r>
              <a:rPr b="0" i="0" lang="en-US" sz="1100" u="sng" cap="none" strike="noStrike">
                <a:solidFill>
                  <a:schemeClr val="accent1"/>
                </a:solidFill>
                <a:latin typeface="Arial"/>
                <a:ea typeface="Arial"/>
                <a:cs typeface="Arial"/>
                <a:sym typeface="Arial"/>
                <a:hlinkClick r:id="rId6">
                  <a:extLst>
                    <a:ext uri="{A12FA001-AC4F-418D-AE19-62706E023703}">
                      <ahyp:hlinkClr val="tx"/>
                    </a:ext>
                  </a:extLst>
                </a:hlinkClick>
              </a:rPr>
              <a:t>https://doi.org/10.1037/0033-3204.44.3.279</a:t>
            </a:r>
            <a:endParaRPr b="0" i="0" sz="1100" u="sng" cap="none" strike="noStrike">
              <a:solidFill>
                <a:schemeClr val="accent1"/>
              </a:solidFill>
              <a:latin typeface="Arial"/>
              <a:ea typeface="Arial"/>
              <a:cs typeface="Arial"/>
              <a:sym typeface="Arial"/>
            </a:endParaRPr>
          </a:p>
          <a:p>
            <a:pPr indent="-171450" lvl="0" marL="172800" marR="0" rtl="0" algn="l">
              <a:lnSpc>
                <a:spcPct val="115000"/>
              </a:lnSpc>
              <a:spcBef>
                <a:spcPts val="1200"/>
              </a:spcBef>
              <a:spcAft>
                <a:spcPts val="0"/>
              </a:spcAft>
              <a:buClr>
                <a:schemeClr val="dk2"/>
              </a:buClr>
              <a:buSzPts val="1100"/>
              <a:buFont typeface="Arial"/>
              <a:buChar char="•"/>
            </a:pPr>
            <a:r>
              <a:rPr b="0" i="0" lang="en-US" sz="1100" u="none" cap="none" strike="noStrike">
                <a:solidFill>
                  <a:srgbClr val="212121"/>
                </a:solidFill>
                <a:highlight>
                  <a:srgbClr val="FFFFFF"/>
                </a:highlight>
                <a:latin typeface="Arial"/>
                <a:ea typeface="Arial"/>
                <a:cs typeface="Arial"/>
                <a:sym typeface="Arial"/>
              </a:rPr>
              <a:t>Gorrie, A., Gold, J., Cameron, C., Krause, M., &amp; Kincaid, H. (2021). Benefits and limitations of telegenetics: A literature review. </a:t>
            </a:r>
            <a:r>
              <a:rPr b="0" i="1" lang="en-US" sz="1100" u="none" cap="none" strike="noStrike">
                <a:solidFill>
                  <a:schemeClr val="dk1"/>
                </a:solidFill>
                <a:latin typeface="Arial"/>
                <a:ea typeface="Arial"/>
                <a:cs typeface="Arial"/>
                <a:sym typeface="Arial"/>
              </a:rPr>
              <a:t>Journal of genetic counseling</a:t>
            </a:r>
            <a:r>
              <a:rPr b="0" i="0" lang="en-US" sz="1100" u="none" cap="none" strike="noStrike">
                <a:solidFill>
                  <a:schemeClr val="dk1"/>
                </a:solidFill>
                <a:latin typeface="Arial"/>
                <a:ea typeface="Arial"/>
                <a:cs typeface="Arial"/>
                <a:sym typeface="Arial"/>
              </a:rPr>
              <a:t>, </a:t>
            </a:r>
            <a:r>
              <a:rPr b="0" i="1" lang="en-US" sz="1100" u="none" cap="none" strike="noStrike">
                <a:solidFill>
                  <a:schemeClr val="dk1"/>
                </a:solidFill>
                <a:latin typeface="Arial"/>
                <a:ea typeface="Arial"/>
                <a:cs typeface="Arial"/>
                <a:sym typeface="Arial"/>
              </a:rPr>
              <a:t>30</a:t>
            </a:r>
            <a:r>
              <a:rPr b="0" i="0" lang="en-US" sz="1100" u="none" cap="none" strike="noStrike">
                <a:solidFill>
                  <a:schemeClr val="dk1"/>
                </a:solidFill>
                <a:latin typeface="Arial"/>
                <a:ea typeface="Arial"/>
                <a:cs typeface="Arial"/>
                <a:sym typeface="Arial"/>
              </a:rPr>
              <a:t>(4), 924–937. https://doi.org/10.1002/jgc4.1418</a:t>
            </a:r>
            <a:endParaRPr b="0" i="0" sz="1100" u="none" cap="none" strike="noStrike">
              <a:solidFill>
                <a:schemeClr val="dk1"/>
              </a:solidFill>
              <a:latin typeface="Arial"/>
              <a:ea typeface="Arial"/>
              <a:cs typeface="Arial"/>
              <a:sym typeface="Arial"/>
            </a:endParaRPr>
          </a:p>
          <a:p>
            <a:pPr indent="-196850" lvl="0" marL="742950" marR="0" rtl="0" algn="l">
              <a:lnSpc>
                <a:spcPct val="100000"/>
              </a:lnSpc>
              <a:spcBef>
                <a:spcPts val="1200"/>
              </a:spcBef>
              <a:spcAft>
                <a:spcPts val="0"/>
              </a:spcAft>
              <a:buClr>
                <a:schemeClr val="dk2"/>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382" name="Google Shape;382;p53"/>
          <p:cNvPicPr preferRelativeResize="0"/>
          <p:nvPr/>
        </p:nvPicPr>
        <p:blipFill rotWithShape="1">
          <a:blip r:embed="rId7">
            <a:alphaModFix/>
          </a:blip>
          <a:srcRect b="0" l="0" r="0" t="0"/>
          <a:stretch/>
        </p:blipFill>
        <p:spPr>
          <a:xfrm>
            <a:off x="6430808" y="4382850"/>
            <a:ext cx="2601408" cy="649180"/>
          </a:xfrm>
          <a:prstGeom prst="rect">
            <a:avLst/>
          </a:prstGeom>
          <a:noFill/>
          <a:ln>
            <a:noFill/>
          </a:ln>
        </p:spPr>
      </p:pic>
      <p:sp>
        <p:nvSpPr>
          <p:cNvPr id="383" name="Google Shape;383;p53"/>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Arial"/>
              <a:buNone/>
            </a:pPr>
            <a:r>
              <a:rPr lang="en-US" sz="3000">
                <a:latin typeface="Arial"/>
                <a:ea typeface="Arial"/>
                <a:cs typeface="Arial"/>
                <a:sym typeface="Arial"/>
              </a:rPr>
              <a:t>References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2"/>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Additional resources</a:t>
            </a:r>
            <a:endParaRPr/>
          </a:p>
        </p:txBody>
      </p:sp>
      <p:sp>
        <p:nvSpPr>
          <p:cNvPr id="389" name="Google Shape;389;p52"/>
          <p:cNvSpPr txBox="1"/>
          <p:nvPr>
            <p:ph idx="1" type="subTitle"/>
          </p:nvPr>
        </p:nvSpPr>
        <p:spPr>
          <a:xfrm>
            <a:off x="717799" y="1255775"/>
            <a:ext cx="6309301" cy="339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400">
                <a:solidFill>
                  <a:schemeClr val="accent6"/>
                </a:solidFill>
                <a:latin typeface="Arial"/>
                <a:ea typeface="Arial"/>
                <a:cs typeface="Arial"/>
                <a:sym typeface="Arial"/>
              </a:rPr>
              <a:t>Books and papers:</a:t>
            </a:r>
            <a:endParaRPr/>
          </a:p>
          <a:p>
            <a:pPr indent="-171450" lvl="0" marL="171450" rtl="0" algn="l">
              <a:lnSpc>
                <a:spcPct val="100000"/>
              </a:lnSpc>
              <a:spcBef>
                <a:spcPts val="0"/>
              </a:spcBef>
              <a:spcAft>
                <a:spcPts val="0"/>
              </a:spcAft>
              <a:buSzPts val="1400"/>
              <a:buFont typeface="Arial"/>
              <a:buChar char="•"/>
            </a:pPr>
            <a:r>
              <a:rPr lang="en-US" sz="1400">
                <a:solidFill>
                  <a:schemeClr val="dk1"/>
                </a:solidFill>
                <a:highlight>
                  <a:srgbClr val="FFFFFF"/>
                </a:highlight>
                <a:latin typeface="Arial"/>
                <a:ea typeface="Arial"/>
                <a:cs typeface="Arial"/>
                <a:sym typeface="Arial"/>
              </a:rPr>
              <a:t>Genetic Alliance; The New York-Mid-Atlantic Consortium for Genetic and Newborn Screening Services.</a:t>
            </a:r>
            <a:r>
              <a:rPr b="1" lang="en-US" sz="1400">
                <a:solidFill>
                  <a:schemeClr val="dk1"/>
                </a:solidFill>
                <a:highlight>
                  <a:srgbClr val="FFFFFF"/>
                </a:highlight>
                <a:latin typeface="Arial"/>
                <a:ea typeface="Arial"/>
                <a:cs typeface="Arial"/>
                <a:sym typeface="Arial"/>
              </a:rPr>
              <a:t>Understanding Genetics: A New York, Mid-Atlantic Guide for Patients and Health Professionals.</a:t>
            </a:r>
            <a:r>
              <a:rPr lang="en-US" sz="1400">
                <a:solidFill>
                  <a:schemeClr val="dk1"/>
                </a:solidFill>
                <a:highlight>
                  <a:srgbClr val="FFFFFF"/>
                </a:highlight>
                <a:latin typeface="Arial"/>
                <a:ea typeface="Arial"/>
                <a:cs typeface="Arial"/>
                <a:sym typeface="Arial"/>
              </a:rPr>
              <a:t> Washington (DC): </a:t>
            </a:r>
            <a:r>
              <a:rPr lang="en-US" sz="1400" u="sng">
                <a:solidFill>
                  <a:schemeClr val="dk1"/>
                </a:solidFill>
                <a:highlight>
                  <a:srgbClr val="FFFFFF"/>
                </a:highlight>
                <a:latin typeface="Arial"/>
                <a:ea typeface="Arial"/>
                <a:cs typeface="Arial"/>
                <a:sym typeface="Arial"/>
                <a:hlinkClick r:id="rId3">
                  <a:extLst>
                    <a:ext uri="{A12FA001-AC4F-418D-AE19-62706E023703}">
                      <ahyp:hlinkClr val="tx"/>
                    </a:ext>
                  </a:extLst>
                </a:hlinkClick>
              </a:rPr>
              <a:t>Genetic Alliance</a:t>
            </a:r>
            <a:r>
              <a:rPr lang="en-US" sz="1400">
                <a:solidFill>
                  <a:schemeClr val="dk1"/>
                </a:solidFill>
                <a:highlight>
                  <a:srgbClr val="FFFFFF"/>
                </a:highlight>
                <a:latin typeface="Arial"/>
                <a:ea typeface="Arial"/>
                <a:cs typeface="Arial"/>
                <a:sym typeface="Arial"/>
              </a:rPr>
              <a:t>; 2009 </a:t>
            </a:r>
            <a:r>
              <a:rPr lang="en-US" sz="1400" u="sng">
                <a:solidFill>
                  <a:schemeClr val="dk1"/>
                </a:solidFill>
                <a:highlight>
                  <a:srgbClr val="FFFFFF"/>
                </a:highlight>
                <a:latin typeface="Arial"/>
                <a:ea typeface="Arial"/>
                <a:cs typeface="Arial"/>
                <a:sym typeface="Arial"/>
                <a:hlinkClick r:id="rId4">
                  <a:extLst>
                    <a:ext uri="{A12FA001-AC4F-418D-AE19-62706E023703}">
                      <ahyp:hlinkClr val="tx"/>
                    </a:ext>
                  </a:extLst>
                </a:hlinkClick>
              </a:rPr>
              <a:t>https://www.ncbi.nlm.nih.gov/books/NBK115552/#__NBK115552_dtls__</a:t>
            </a:r>
            <a:endParaRPr sz="1400">
              <a:solidFill>
                <a:schemeClr val="dk1"/>
              </a:solidFill>
              <a:highlight>
                <a:srgbClr val="FFFFFF"/>
              </a:highlight>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400" u="sng">
                <a:solidFill>
                  <a:srgbClr val="000000"/>
                </a:solidFill>
                <a:latin typeface="Arial"/>
                <a:ea typeface="Arial"/>
                <a:cs typeface="Arial"/>
                <a:sym typeface="Arial"/>
                <a:hlinkClick r:id="rId5">
                  <a:extLst>
                    <a:ext uri="{A12FA001-AC4F-418D-AE19-62706E023703}">
                      <ahyp:hlinkClr val="tx"/>
                    </a:ext>
                  </a:extLst>
                </a:hlinkClick>
              </a:rPr>
              <a:t>Handbook of Counseling Approaches </a:t>
            </a:r>
            <a:endParaRPr sz="1400">
              <a:solidFill>
                <a:srgbClr val="000000"/>
              </a:solidFill>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b="1"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1"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b="1" lang="en-US" sz="1400">
                <a:solidFill>
                  <a:schemeClr val="accent6"/>
                </a:solidFill>
                <a:latin typeface="Arial"/>
                <a:ea typeface="Arial"/>
                <a:cs typeface="Arial"/>
                <a:sym typeface="Arial"/>
              </a:rPr>
              <a:t>Websites: </a:t>
            </a:r>
            <a:endParaRPr/>
          </a:p>
          <a:p>
            <a:pPr indent="-171450" lvl="0" marL="171450" rtl="0" algn="l">
              <a:lnSpc>
                <a:spcPct val="100000"/>
              </a:lnSpc>
              <a:spcBef>
                <a:spcPts val="0"/>
              </a:spcBef>
              <a:spcAft>
                <a:spcPts val="0"/>
              </a:spcAft>
              <a:buSzPts val="1400"/>
              <a:buFont typeface="Arial"/>
              <a:buChar char="•"/>
            </a:pPr>
            <a:r>
              <a:rPr b="1" lang="en-US" sz="1400" u="sng">
                <a:solidFill>
                  <a:schemeClr val="dk1"/>
                </a:solidFill>
                <a:latin typeface="Arial"/>
                <a:ea typeface="Arial"/>
                <a:cs typeface="Arial"/>
                <a:sym typeface="Arial"/>
                <a:hlinkClick r:id="rId6">
                  <a:extLst>
                    <a:ext uri="{A12FA001-AC4F-418D-AE19-62706E023703}">
                      <ahyp:hlinkClr val="tx"/>
                    </a:ext>
                  </a:extLst>
                </a:hlinkClick>
              </a:rPr>
              <a:t>https://www.alzheimer-europe.org/news/alzheimer-hellas-supports-new-project-genetic-counseling-european-universities-case</a:t>
            </a:r>
            <a:endParaRPr b="1" sz="1400" u="sng">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400">
                <a:solidFill>
                  <a:schemeClr val="dk1"/>
                </a:solidFill>
                <a:latin typeface="Arial"/>
                <a:ea typeface="Arial"/>
                <a:cs typeface="Arial"/>
                <a:sym typeface="Arial"/>
              </a:rPr>
              <a:t>YouTube:</a:t>
            </a:r>
            <a:r>
              <a:rPr b="1" lang="en-US" sz="1600">
                <a:solidFill>
                  <a:schemeClr val="dk1"/>
                </a:solidFill>
                <a:latin typeface="Arial"/>
                <a:ea typeface="Arial"/>
                <a:cs typeface="Arial"/>
                <a:sym typeface="Arial"/>
              </a:rPr>
              <a:t> </a:t>
            </a:r>
            <a:r>
              <a:rPr lang="en-US" sz="1400" u="sng">
                <a:solidFill>
                  <a:srgbClr val="000000"/>
                </a:solidFill>
                <a:latin typeface="Arial"/>
                <a:ea typeface="Arial"/>
                <a:cs typeface="Arial"/>
                <a:sym typeface="Arial"/>
                <a:hlinkClick r:id="rId7">
                  <a:extLst>
                    <a:ext uri="{A12FA001-AC4F-418D-AE19-62706E023703}">
                      <ahyp:hlinkClr val="tx"/>
                    </a:ext>
                  </a:extLst>
                </a:hlinkClick>
              </a:rPr>
              <a:t>Genetic Counselling in Action -1</a:t>
            </a:r>
            <a:endParaRPr sz="1400" u="sng">
              <a:solidFill>
                <a:srgbClr val="000000"/>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YouTube: </a:t>
            </a:r>
            <a:r>
              <a:rPr lang="en-US" sz="1400" u="sng">
                <a:solidFill>
                  <a:srgbClr val="000000"/>
                </a:solidFill>
                <a:latin typeface="Arial"/>
                <a:ea typeface="Arial"/>
                <a:cs typeface="Arial"/>
                <a:sym typeface="Arial"/>
                <a:hlinkClick r:id="rId8">
                  <a:extLst>
                    <a:ext uri="{A12FA001-AC4F-418D-AE19-62706E023703}">
                      <ahyp:hlinkClr val="tx"/>
                    </a:ext>
                  </a:extLst>
                </a:hlinkClick>
              </a:rPr>
              <a:t>Genetic Counselling in Action -2</a:t>
            </a:r>
            <a:endParaRPr sz="1400">
              <a:solidFill>
                <a:srgbClr val="000000"/>
              </a:solidFill>
              <a:latin typeface="Arial"/>
              <a:ea typeface="Arial"/>
              <a:cs typeface="Arial"/>
              <a:sym typeface="Arial"/>
            </a:endParaRPr>
          </a:p>
          <a:p>
            <a:pPr indent="0" lvl="0" marL="457200" rtl="0" algn="l">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254000" lvl="0" marL="342900" rtl="0" algn="l">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457200" rtl="0" algn="l">
              <a:lnSpc>
                <a:spcPct val="100000"/>
              </a:lnSpc>
              <a:spcBef>
                <a:spcPts val="0"/>
              </a:spcBef>
              <a:spcAft>
                <a:spcPts val="0"/>
              </a:spcAft>
              <a:buSzPts val="1400"/>
              <a:buNone/>
            </a:pPr>
            <a:r>
              <a:t/>
            </a:r>
            <a:endParaRPr b="1" sz="1600">
              <a:latin typeface="Arial"/>
              <a:ea typeface="Arial"/>
              <a:cs typeface="Arial"/>
              <a:sym typeface="Arial"/>
            </a:endParaRPr>
          </a:p>
          <a:p>
            <a:pPr indent="-228600" lvl="0" marL="457200" rtl="0" algn="l">
              <a:lnSpc>
                <a:spcPct val="100000"/>
              </a:lnSpc>
              <a:spcBef>
                <a:spcPts val="0"/>
              </a:spcBef>
              <a:spcAft>
                <a:spcPts val="0"/>
              </a:spcAft>
              <a:buSzPts val="1600"/>
              <a:buNone/>
            </a:pPr>
            <a:r>
              <a:t/>
            </a:r>
            <a:endParaRPr b="1" sz="1600">
              <a:latin typeface="Arial"/>
              <a:ea typeface="Arial"/>
              <a:cs typeface="Arial"/>
              <a:sym typeface="Arial"/>
            </a:endParaRPr>
          </a:p>
          <a:p>
            <a:pPr indent="0" lvl="0" marL="0" rtl="0" algn="l">
              <a:lnSpc>
                <a:spcPct val="100000"/>
              </a:lnSpc>
              <a:spcBef>
                <a:spcPts val="0"/>
              </a:spcBef>
              <a:spcAft>
                <a:spcPts val="0"/>
              </a:spcAft>
              <a:buSzPts val="1400"/>
              <a:buNone/>
            </a:pPr>
            <a:r>
              <a:t/>
            </a:r>
            <a:endParaRPr b="1" sz="1600">
              <a:latin typeface="Arial"/>
              <a:ea typeface="Arial"/>
              <a:cs typeface="Arial"/>
              <a:sym typeface="Arial"/>
            </a:endParaRPr>
          </a:p>
        </p:txBody>
      </p:sp>
      <p:pic>
        <p:nvPicPr>
          <p:cNvPr descr="Εικόνα που περιέχει λογότυπο&#10;&#10;Περιγραφή που δημιουργήθηκε αυτόματα" id="390" name="Google Shape;390;p52"/>
          <p:cNvPicPr preferRelativeResize="0"/>
          <p:nvPr/>
        </p:nvPicPr>
        <p:blipFill rotWithShape="1">
          <a:blip r:embed="rId9">
            <a:alphaModFix/>
          </a:blip>
          <a:srcRect b="0" l="0" r="0" t="0"/>
          <a:stretch/>
        </p:blipFill>
        <p:spPr>
          <a:xfrm>
            <a:off x="6430808" y="4382850"/>
            <a:ext cx="2601408" cy="64918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8"/>
          <p:cNvSpPr txBox="1"/>
          <p:nvPr>
            <p:ph type="title"/>
          </p:nvPr>
        </p:nvSpPr>
        <p:spPr>
          <a:xfrm>
            <a:off x="723425" y="485850"/>
            <a:ext cx="5554800" cy="133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396" name="Google Shape;396;p58"/>
          <p:cNvSpPr/>
          <p:nvPr/>
        </p:nvSpPr>
        <p:spPr>
          <a:xfrm>
            <a:off x="0" y="4803407"/>
            <a:ext cx="6644081" cy="34009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00"/>
              <a:buFont typeface="Arial"/>
              <a:buNone/>
            </a:pPr>
            <a:r>
              <a:rPr b="0" i="1" lang="en-US" sz="700" u="none" cap="none" strike="noStrik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therein.</a:t>
            </a:r>
            <a:endParaRPr b="0" i="0" sz="700" u="none" cap="none" strike="noStrike">
              <a:solidFill>
                <a:srgbClr val="000000"/>
              </a:solidFill>
              <a:latin typeface="Montserrat"/>
              <a:ea typeface="Montserrat"/>
              <a:cs typeface="Montserrat"/>
              <a:sym typeface="Montserrat"/>
            </a:endParaRPr>
          </a:p>
        </p:txBody>
      </p:sp>
      <p:sp>
        <p:nvSpPr>
          <p:cNvPr id="397" name="Google Shape;397;p58"/>
          <p:cNvSpPr txBox="1"/>
          <p:nvPr/>
        </p:nvSpPr>
        <p:spPr>
          <a:xfrm>
            <a:off x="855838" y="1916154"/>
            <a:ext cx="3841200" cy="129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Visit our website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accent2"/>
              </a:solidFill>
              <a:latin typeface="Arial"/>
              <a:ea typeface="Arial"/>
              <a:cs typeface="Arial"/>
              <a:sym typeface="Arial"/>
              <a:hlinkClick r:id="rId3">
                <a:extLst>
                  <a:ext uri="{A12FA001-AC4F-418D-AE19-62706E023703}">
                    <ahyp:hlinkClr val="tx"/>
                  </a:ext>
                </a:extLst>
              </a:hlinkClick>
            </a:endParaRPr>
          </a:p>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4">
                  <a:extLst>
                    <a:ext uri="{A12FA001-AC4F-418D-AE19-62706E023703}">
                      <ahyp:hlinkClr val="tx"/>
                    </a:ext>
                  </a:extLst>
                </a:hlinkClick>
              </a:rPr>
              <a:t>http://www.genecounsel.eu/</a:t>
            </a:r>
            <a:endParaRPr b="0" i="0" sz="1400" u="none" cap="none" strike="noStrike">
              <a:solidFill>
                <a:schemeClr val="accent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g27b8a1ba8f9_0_10"/>
          <p:cNvPicPr preferRelativeResize="0"/>
          <p:nvPr/>
        </p:nvPicPr>
        <p:blipFill rotWithShape="1">
          <a:blip r:embed="rId3">
            <a:alphaModFix/>
          </a:blip>
          <a:srcRect b="0" l="0" r="0" t="0"/>
          <a:stretch/>
        </p:blipFill>
        <p:spPr>
          <a:xfrm>
            <a:off x="0" y="4820187"/>
            <a:ext cx="9144000" cy="329923"/>
          </a:xfrm>
          <a:prstGeom prst="rect">
            <a:avLst/>
          </a:prstGeom>
          <a:noFill/>
          <a:ln>
            <a:noFill/>
          </a:ln>
        </p:spPr>
      </p:pic>
      <p:sp>
        <p:nvSpPr>
          <p:cNvPr id="104" name="Google Shape;104;g27b8a1ba8f9_0_10"/>
          <p:cNvSpPr txBox="1"/>
          <p:nvPr>
            <p:ph idx="1" type="body"/>
          </p:nvPr>
        </p:nvSpPr>
        <p:spPr>
          <a:xfrm>
            <a:off x="701700" y="1173925"/>
            <a:ext cx="774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This Course is an introduction Course in the field of Genetic Counseling (GC) in Neurodegenerative disorders.</a:t>
            </a:r>
            <a:endParaRPr sz="1600">
              <a:solidFill>
                <a:schemeClr val="dk1"/>
              </a:solidFill>
              <a:latin typeface="Arial"/>
              <a:ea typeface="Arial"/>
              <a:cs typeface="Arial"/>
              <a:sym typeface="Arial"/>
            </a:endParaRPr>
          </a:p>
          <a:p>
            <a:pPr indent="0" lvl="0" marL="457200" rtl="0" algn="l">
              <a:lnSpc>
                <a:spcPct val="100000"/>
              </a:lnSpc>
              <a:spcBef>
                <a:spcPts val="0"/>
              </a:spcBef>
              <a:spcAft>
                <a:spcPts val="0"/>
              </a:spcAft>
              <a:buSzPts val="1400"/>
              <a:buNone/>
            </a:pPr>
            <a:r>
              <a:t/>
            </a:r>
            <a:endParaRPr sz="16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It includes basic theory on inherited methods, neurodegenerative inherited diseases and ethical aspects of genetics and GC. It goes deeper in the main counseling approaches and how can cultivate counseling and communication skills. The last part covers the implementation of GC sessions including guidelines and protocols.</a:t>
            </a:r>
            <a:endParaRPr sz="1600">
              <a:solidFill>
                <a:schemeClr val="dk1"/>
              </a:solidFill>
              <a:latin typeface="Arial"/>
              <a:ea typeface="Arial"/>
              <a:cs typeface="Arial"/>
              <a:sym typeface="Arial"/>
            </a:endParaRPr>
          </a:p>
          <a:p>
            <a:pPr indent="0" lvl="0" marL="457200" rtl="0" algn="l">
              <a:lnSpc>
                <a:spcPct val="100000"/>
              </a:lnSpc>
              <a:spcBef>
                <a:spcPts val="0"/>
              </a:spcBef>
              <a:spcAft>
                <a:spcPts val="0"/>
              </a:spcAft>
              <a:buSzPts val="1400"/>
              <a:buNone/>
            </a:pPr>
            <a:r>
              <a:t/>
            </a:r>
            <a:endParaRPr sz="16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This Course can introduce participants in GC and can cultivate new competencies and knowledge in this field.</a:t>
            </a:r>
            <a:endParaRPr sz="1600">
              <a:solidFill>
                <a:schemeClr val="dk1"/>
              </a:solidFill>
              <a:latin typeface="Arial"/>
              <a:ea typeface="Arial"/>
              <a:cs typeface="Arial"/>
              <a:sym typeface="Arial"/>
            </a:endParaRPr>
          </a:p>
        </p:txBody>
      </p:sp>
      <p:sp>
        <p:nvSpPr>
          <p:cNvPr id="105" name="Google Shape;105;g27b8a1ba8f9_0_10"/>
          <p:cNvSpPr txBox="1"/>
          <p:nvPr>
            <p:ph type="title"/>
          </p:nvPr>
        </p:nvSpPr>
        <p:spPr>
          <a:xfrm>
            <a:off x="371750" y="384050"/>
            <a:ext cx="8637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The aims of the GECONEU Course</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106" name="Google Shape;106;g27b8a1ba8f9_0_10"/>
          <p:cNvPicPr preferRelativeResize="0"/>
          <p:nvPr/>
        </p:nvPicPr>
        <p:blipFill rotWithShape="1">
          <a:blip r:embed="rId4">
            <a:alphaModFix/>
          </a:blip>
          <a:srcRect b="0" l="0" r="0" t="0"/>
          <a:stretch/>
        </p:blipFill>
        <p:spPr>
          <a:xfrm>
            <a:off x="6550007" y="4446061"/>
            <a:ext cx="2511653" cy="626782"/>
          </a:xfrm>
          <a:prstGeom prst="rect">
            <a:avLst/>
          </a:prstGeom>
          <a:noFill/>
          <a:ln>
            <a:noFill/>
          </a:ln>
        </p:spPr>
      </p:pic>
      <p:sp>
        <p:nvSpPr>
          <p:cNvPr id="107" name="Google Shape;107;g27b8a1ba8f9_0_10"/>
          <p:cNvSpPr txBox="1"/>
          <p:nvPr/>
        </p:nvSpPr>
        <p:spPr>
          <a:xfrm>
            <a:off x="82340" y="4659304"/>
            <a:ext cx="4840500" cy="65168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900"/>
              <a:buFont typeface="Arial"/>
              <a:buNone/>
            </a:pPr>
            <a:r>
              <a:rPr b="0" i="0" lang="en-US" sz="900" u="none" cap="none" strike="noStrike">
                <a:solidFill>
                  <a:schemeClr val="lt1"/>
                </a:solidFill>
                <a:latin typeface="Arial"/>
                <a:ea typeface="Arial"/>
                <a:cs typeface="Arial"/>
                <a:sym typeface="Arial"/>
              </a:rPr>
              <a:t>Crook et al., 2022; Goldman., 2020</a:t>
            </a:r>
            <a:endParaRPr b="0" i="0" sz="900" u="sng"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g27bf5ca4651_0_13"/>
          <p:cNvPicPr preferRelativeResize="0"/>
          <p:nvPr/>
        </p:nvPicPr>
        <p:blipFill rotWithShape="1">
          <a:blip r:embed="rId3">
            <a:alphaModFix/>
          </a:blip>
          <a:srcRect b="0" l="0" r="0" t="0"/>
          <a:stretch/>
        </p:blipFill>
        <p:spPr>
          <a:xfrm>
            <a:off x="6424850" y="142975"/>
            <a:ext cx="2402326" cy="2300700"/>
          </a:xfrm>
          <a:prstGeom prst="rect">
            <a:avLst/>
          </a:prstGeom>
          <a:noFill/>
          <a:ln>
            <a:noFill/>
          </a:ln>
        </p:spPr>
      </p:pic>
      <p:sp>
        <p:nvSpPr>
          <p:cNvPr id="113" name="Google Shape;113;g27bf5ca4651_0_13"/>
          <p:cNvSpPr txBox="1"/>
          <p:nvPr>
            <p:ph idx="1" type="body"/>
          </p:nvPr>
        </p:nvSpPr>
        <p:spPr>
          <a:xfrm>
            <a:off x="371750" y="1204325"/>
            <a:ext cx="774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This Course has been developed by the GECONEU project </a:t>
            </a:r>
            <a:r>
              <a:rPr lang="en-US" sz="1600" u="sng">
                <a:solidFill>
                  <a:schemeClr val="dk1"/>
                </a:solidFill>
                <a:latin typeface="Arial"/>
                <a:ea typeface="Arial"/>
                <a:cs typeface="Arial"/>
                <a:sym typeface="Arial"/>
                <a:hlinkClick r:id="rId4">
                  <a:extLst>
                    <a:ext uri="{A12FA001-AC4F-418D-AE19-62706E023703}">
                      <ahyp:hlinkClr val="tx"/>
                    </a:ext>
                  </a:extLst>
                </a:hlinkClick>
              </a:rPr>
              <a:t>http://www.genecounsel.eu/</a:t>
            </a:r>
            <a:r>
              <a:rPr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0" lvl="0" marL="457200" rtl="0" algn="l">
              <a:lnSpc>
                <a:spcPct val="100000"/>
              </a:lnSpc>
              <a:spcBef>
                <a:spcPts val="0"/>
              </a:spcBef>
              <a:spcAft>
                <a:spcPts val="0"/>
              </a:spcAft>
              <a:buSzPts val="1400"/>
              <a:buNone/>
            </a:pPr>
            <a:r>
              <a:t/>
            </a:r>
            <a:endParaRPr sz="16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You can find more information about the project in Unit 5.1.</a:t>
            </a:r>
            <a:endParaRPr sz="1600">
              <a:solidFill>
                <a:schemeClr val="dk1"/>
              </a:solidFill>
              <a:latin typeface="Arial"/>
              <a:ea typeface="Arial"/>
              <a:cs typeface="Arial"/>
              <a:sym typeface="Arial"/>
            </a:endParaRPr>
          </a:p>
          <a:p>
            <a:pPr indent="0" lvl="0" marL="457200" rtl="0" algn="l">
              <a:lnSpc>
                <a:spcPct val="100000"/>
              </a:lnSpc>
              <a:spcBef>
                <a:spcPts val="0"/>
              </a:spcBef>
              <a:spcAft>
                <a:spcPts val="0"/>
              </a:spcAft>
              <a:buClr>
                <a:schemeClr val="dk1"/>
              </a:buClr>
              <a:buSzPts val="1100"/>
              <a:buFont typeface="Arial"/>
              <a:buNone/>
            </a:pPr>
            <a:r>
              <a:t/>
            </a:r>
            <a:endParaRPr sz="16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It has been developed by involving care organizations, and health care professionals in the field of neurology, genetics and psychology in a co-design process, bringing theory and practice together, and taking the workplace as a starting point for new Course material in education.</a:t>
            </a:r>
            <a:endParaRPr sz="1600">
              <a:solidFill>
                <a:schemeClr val="dk1"/>
              </a:solidFill>
              <a:latin typeface="Arial"/>
              <a:ea typeface="Arial"/>
              <a:cs typeface="Arial"/>
              <a:sym typeface="Arial"/>
            </a:endParaRPr>
          </a:p>
          <a:p>
            <a:pPr indent="0" lvl="0" marL="457200" rtl="0" algn="l">
              <a:lnSpc>
                <a:spcPct val="100000"/>
              </a:lnSpc>
              <a:spcBef>
                <a:spcPts val="0"/>
              </a:spcBef>
              <a:spcAft>
                <a:spcPts val="0"/>
              </a:spcAft>
              <a:buSzPts val="1400"/>
              <a:buNone/>
            </a:pPr>
            <a:r>
              <a:t/>
            </a:r>
            <a:endParaRPr sz="16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This Course can support the introduction of Genetic Counseling Courses in Higher Education Institutions (HEIs) and other institutions. </a:t>
            </a:r>
            <a:endParaRPr sz="1600">
              <a:solidFill>
                <a:schemeClr val="dk1"/>
              </a:solidFill>
              <a:latin typeface="Arial"/>
              <a:ea typeface="Arial"/>
              <a:cs typeface="Arial"/>
              <a:sym typeface="Arial"/>
            </a:endParaRPr>
          </a:p>
        </p:txBody>
      </p:sp>
      <p:sp>
        <p:nvSpPr>
          <p:cNvPr id="114" name="Google Shape;114;g27bf5ca4651_0_13"/>
          <p:cNvSpPr txBox="1"/>
          <p:nvPr>
            <p:ph type="title"/>
          </p:nvPr>
        </p:nvSpPr>
        <p:spPr>
          <a:xfrm>
            <a:off x="371750" y="384050"/>
            <a:ext cx="8637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The GECONEU Course</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115" name="Google Shape;115;g27bf5ca4651_0_13"/>
          <p:cNvPicPr preferRelativeResize="0"/>
          <p:nvPr/>
        </p:nvPicPr>
        <p:blipFill rotWithShape="1">
          <a:blip r:embed="rId5">
            <a:alphaModFix/>
          </a:blip>
          <a:srcRect b="0" l="0" r="0" t="0"/>
          <a:stretch/>
        </p:blipFill>
        <p:spPr>
          <a:xfrm>
            <a:off x="6550007" y="4446061"/>
            <a:ext cx="2511653" cy="6267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g218be932dcc_0_39"/>
          <p:cNvPicPr preferRelativeResize="0"/>
          <p:nvPr/>
        </p:nvPicPr>
        <p:blipFill rotWithShape="1">
          <a:blip r:embed="rId3">
            <a:alphaModFix/>
          </a:blip>
          <a:srcRect b="0" l="0" r="0" t="0"/>
          <a:stretch/>
        </p:blipFill>
        <p:spPr>
          <a:xfrm>
            <a:off x="6502850" y="1646953"/>
            <a:ext cx="2457449" cy="2231708"/>
          </a:xfrm>
          <a:prstGeom prst="rect">
            <a:avLst/>
          </a:prstGeom>
          <a:noFill/>
          <a:ln>
            <a:noFill/>
          </a:ln>
          <a:effectLst>
            <a:outerShdw blurRad="557213" rotWithShape="0" algn="bl" dir="12840000" dist="19050">
              <a:srgbClr val="000000">
                <a:alpha val="47450"/>
              </a:srgbClr>
            </a:outerShdw>
          </a:effectLst>
        </p:spPr>
      </p:pic>
      <p:sp>
        <p:nvSpPr>
          <p:cNvPr id="121" name="Google Shape;121;g218be932dcc_0_39"/>
          <p:cNvSpPr txBox="1"/>
          <p:nvPr>
            <p:ph idx="1" type="body"/>
          </p:nvPr>
        </p:nvSpPr>
        <p:spPr>
          <a:xfrm>
            <a:off x="341290" y="508923"/>
            <a:ext cx="5818800" cy="4570792"/>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Clr>
                <a:schemeClr val="dk1"/>
              </a:buClr>
              <a:buSzPts val="1400"/>
              <a:buNone/>
            </a:pPr>
            <a:r>
              <a:rPr b="1" lang="en-US" sz="1400">
                <a:solidFill>
                  <a:schemeClr val="dk1"/>
                </a:solidFill>
                <a:latin typeface="Arial"/>
                <a:ea typeface="Arial"/>
                <a:cs typeface="Arial"/>
                <a:sym typeface="Arial"/>
              </a:rPr>
              <a:t>Unit 1</a:t>
            </a:r>
            <a:r>
              <a:rPr lang="en-US" sz="1400">
                <a:solidFill>
                  <a:schemeClr val="dk1"/>
                </a:solidFill>
                <a:latin typeface="Arial"/>
                <a:ea typeface="Arial"/>
                <a:cs typeface="Arial"/>
                <a:sym typeface="Arial"/>
              </a:rPr>
              <a:t>. Welcome to the E-course </a:t>
            </a:r>
            <a:endParaRPr/>
          </a:p>
          <a:p>
            <a:pPr indent="0" lvl="0" marL="0" rtl="0" algn="l">
              <a:lnSpc>
                <a:spcPct val="100000"/>
              </a:lnSpc>
              <a:spcBef>
                <a:spcPts val="0"/>
              </a:spcBef>
              <a:spcAft>
                <a:spcPts val="0"/>
              </a:spcAft>
              <a:buSzPts val="1400"/>
              <a:buNone/>
            </a:pPr>
            <a:r>
              <a:rPr lang="en-US" sz="1400">
                <a:solidFill>
                  <a:schemeClr val="dk1"/>
                </a:solidFill>
                <a:latin typeface="Arial"/>
                <a:ea typeface="Arial"/>
                <a:cs typeface="Arial"/>
                <a:sym typeface="Arial"/>
              </a:rPr>
              <a:t>          Lesson 1.1. Introduction to the online Course of GECONEU </a:t>
            </a:r>
            <a:endParaRPr/>
          </a:p>
          <a:p>
            <a:pPr indent="0" lvl="0" marL="91440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0" lvl="0" marL="139700" rtl="0" algn="l">
              <a:lnSpc>
                <a:spcPct val="100000"/>
              </a:lnSpc>
              <a:spcBef>
                <a:spcPts val="0"/>
              </a:spcBef>
              <a:spcAft>
                <a:spcPts val="0"/>
              </a:spcAft>
              <a:buClr>
                <a:schemeClr val="dk1"/>
              </a:buClr>
              <a:buSzPts val="1400"/>
              <a:buNone/>
            </a:pPr>
            <a:r>
              <a:rPr b="1" lang="en-US" sz="1400">
                <a:solidFill>
                  <a:schemeClr val="dk1"/>
                </a:solidFill>
                <a:latin typeface="Arial"/>
                <a:ea typeface="Arial"/>
                <a:cs typeface="Arial"/>
                <a:sym typeface="Arial"/>
              </a:rPr>
              <a:t>Unit 2</a:t>
            </a:r>
            <a:r>
              <a:rPr lang="en-US" sz="1400">
                <a:solidFill>
                  <a:schemeClr val="dk1"/>
                </a:solidFill>
                <a:latin typeface="Arial"/>
                <a:ea typeface="Arial"/>
                <a:cs typeface="Arial"/>
                <a:sym typeface="Arial"/>
              </a:rPr>
              <a:t>. Theory-basic scientific information </a:t>
            </a:r>
            <a:endParaRPr/>
          </a:p>
          <a:p>
            <a:pPr indent="0" lvl="0" marL="13970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       Lesson 2.1. Basic inherited methods and theories  </a:t>
            </a:r>
            <a:endParaRPr/>
          </a:p>
          <a:p>
            <a:pPr indent="0" lvl="0" marL="0" rtl="0" algn="l">
              <a:lnSpc>
                <a:spcPct val="100000"/>
              </a:lnSpc>
              <a:spcBef>
                <a:spcPts val="0"/>
              </a:spcBef>
              <a:spcAft>
                <a:spcPts val="0"/>
              </a:spcAft>
              <a:buSzPts val="1400"/>
              <a:buNone/>
            </a:pPr>
            <a:r>
              <a:rPr lang="en-US" sz="1400">
                <a:solidFill>
                  <a:schemeClr val="dk1"/>
                </a:solidFill>
                <a:latin typeface="Arial"/>
                <a:ea typeface="Arial"/>
                <a:cs typeface="Arial"/>
                <a:sym typeface="Arial"/>
              </a:rPr>
              <a:t>          Lesson 2.2. Neurodegenerative inherited diseases</a:t>
            </a:r>
            <a:endParaRPr/>
          </a:p>
          <a:p>
            <a:pPr indent="0" lvl="0" marL="0" rtl="0" algn="l">
              <a:lnSpc>
                <a:spcPct val="100000"/>
              </a:lnSpc>
              <a:spcBef>
                <a:spcPts val="0"/>
              </a:spcBef>
              <a:spcAft>
                <a:spcPts val="0"/>
              </a:spcAft>
              <a:buSzPts val="1400"/>
              <a:buNone/>
            </a:pPr>
            <a:r>
              <a:rPr lang="en-US" sz="1400">
                <a:solidFill>
                  <a:schemeClr val="dk1"/>
                </a:solidFill>
                <a:latin typeface="Arial"/>
                <a:ea typeface="Arial"/>
                <a:cs typeface="Arial"/>
                <a:sym typeface="Arial"/>
              </a:rPr>
              <a:t>          Lesson 2.3. Ethical aspects of Genetic Counseling</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          Lesson 2.4. Human Rights in Genetics</a:t>
            </a:r>
            <a:endParaRPr sz="1400">
              <a:solidFill>
                <a:schemeClr val="dk1"/>
              </a:solidFill>
              <a:latin typeface="Arial"/>
              <a:ea typeface="Arial"/>
              <a:cs typeface="Arial"/>
              <a:sym typeface="Arial"/>
            </a:endParaRPr>
          </a:p>
          <a:p>
            <a:pPr indent="0" lvl="0" marL="91440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0" lvl="0" marL="139700" rtl="0" algn="l">
              <a:lnSpc>
                <a:spcPct val="100000"/>
              </a:lnSpc>
              <a:spcBef>
                <a:spcPts val="0"/>
              </a:spcBef>
              <a:spcAft>
                <a:spcPts val="0"/>
              </a:spcAft>
              <a:buClr>
                <a:schemeClr val="dk1"/>
              </a:buClr>
              <a:buSzPts val="1400"/>
              <a:buNone/>
            </a:pPr>
            <a:r>
              <a:rPr b="1" lang="en-US" sz="1400">
                <a:solidFill>
                  <a:schemeClr val="dk1"/>
                </a:solidFill>
                <a:latin typeface="Arial"/>
                <a:ea typeface="Arial"/>
                <a:cs typeface="Arial"/>
                <a:sym typeface="Arial"/>
              </a:rPr>
              <a:t>Unit 3</a:t>
            </a:r>
            <a:r>
              <a:rPr lang="en-US" sz="1400">
                <a:solidFill>
                  <a:schemeClr val="dk1"/>
                </a:solidFill>
                <a:latin typeface="Arial"/>
                <a:ea typeface="Arial"/>
                <a:cs typeface="Arial"/>
                <a:sym typeface="Arial"/>
              </a:rPr>
              <a:t>. Counseling and practice </a:t>
            </a:r>
            <a:endParaRPr/>
          </a:p>
          <a:p>
            <a:pPr indent="0" lvl="0" marL="13970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      Lesson 3.1. The main Counseling Approaches</a:t>
            </a:r>
            <a:endParaRPr/>
          </a:p>
          <a:p>
            <a:pPr indent="0" lvl="0" marL="0" rtl="0" algn="l">
              <a:lnSpc>
                <a:spcPct val="100000"/>
              </a:lnSpc>
              <a:spcBef>
                <a:spcPts val="0"/>
              </a:spcBef>
              <a:spcAft>
                <a:spcPts val="0"/>
              </a:spcAft>
              <a:buSzPts val="1400"/>
              <a:buNone/>
            </a:pPr>
            <a:r>
              <a:rPr lang="en-US" sz="1400">
                <a:solidFill>
                  <a:schemeClr val="dk1"/>
                </a:solidFill>
                <a:latin typeface="Arial"/>
                <a:ea typeface="Arial"/>
                <a:cs typeface="Arial"/>
                <a:sym typeface="Arial"/>
              </a:rPr>
              <a:t>         Lesson 3.2. Cultivating counseling and communication skills</a:t>
            </a:r>
            <a:endParaRPr/>
          </a:p>
          <a:p>
            <a:pPr indent="0" lvl="0" marL="91440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0" lvl="0" marL="139700" rtl="0" algn="l">
              <a:lnSpc>
                <a:spcPct val="100000"/>
              </a:lnSpc>
              <a:spcBef>
                <a:spcPts val="0"/>
              </a:spcBef>
              <a:spcAft>
                <a:spcPts val="0"/>
              </a:spcAft>
              <a:buClr>
                <a:schemeClr val="dk1"/>
              </a:buClr>
              <a:buSzPts val="1400"/>
              <a:buNone/>
            </a:pPr>
            <a:r>
              <a:rPr b="1" lang="en-US" sz="1400">
                <a:solidFill>
                  <a:schemeClr val="dk1"/>
                </a:solidFill>
                <a:latin typeface="Arial"/>
                <a:ea typeface="Arial"/>
                <a:cs typeface="Arial"/>
                <a:sym typeface="Arial"/>
              </a:rPr>
              <a:t>Unit 4. </a:t>
            </a:r>
            <a:r>
              <a:rPr lang="en-US" sz="1400">
                <a:solidFill>
                  <a:schemeClr val="dk1"/>
                </a:solidFill>
                <a:latin typeface="Arial"/>
                <a:ea typeface="Arial"/>
                <a:cs typeface="Arial"/>
                <a:sym typeface="Arial"/>
              </a:rPr>
              <a:t>How to implement Genetic Counseling sessions </a:t>
            </a:r>
            <a:endParaRPr/>
          </a:p>
          <a:p>
            <a:pPr indent="0" lvl="0" marL="13970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       Lesson 4.1. Genetic Counseling sessions – an overview</a:t>
            </a:r>
            <a:endParaRPr/>
          </a:p>
          <a:p>
            <a:pPr indent="0" lvl="0" marL="13970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       Lesson 4.2. Genetic counseling sessions in practice</a:t>
            </a:r>
            <a:endParaRPr/>
          </a:p>
          <a:p>
            <a:pPr indent="0" lvl="0" marL="13970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       Lesson 4.3. The use of Telegenetics</a:t>
            </a:r>
            <a:endParaRPr sz="1400">
              <a:solidFill>
                <a:schemeClr val="dk1"/>
              </a:solidFill>
              <a:latin typeface="Arial"/>
              <a:ea typeface="Arial"/>
              <a:cs typeface="Arial"/>
              <a:sym typeface="Arial"/>
            </a:endParaRPr>
          </a:p>
          <a:p>
            <a:pPr indent="0" lvl="0" marL="139700" rtl="0" algn="l">
              <a:lnSpc>
                <a:spcPct val="100000"/>
              </a:lnSpc>
              <a:spcBef>
                <a:spcPts val="0"/>
              </a:spcBef>
              <a:spcAft>
                <a:spcPts val="0"/>
              </a:spcAft>
              <a:buClr>
                <a:schemeClr val="dk1"/>
              </a:buClr>
              <a:buSzPts val="1400"/>
              <a:buNone/>
            </a:pPr>
            <a:r>
              <a:t/>
            </a:r>
            <a:endParaRPr sz="1400">
              <a:solidFill>
                <a:schemeClr val="dk1"/>
              </a:solidFill>
              <a:latin typeface="Arial"/>
              <a:ea typeface="Arial"/>
              <a:cs typeface="Arial"/>
              <a:sym typeface="Arial"/>
            </a:endParaRPr>
          </a:p>
          <a:p>
            <a:pPr indent="0" lvl="0" marL="139700" rtl="0" algn="l">
              <a:lnSpc>
                <a:spcPct val="100000"/>
              </a:lnSpc>
              <a:spcBef>
                <a:spcPts val="0"/>
              </a:spcBef>
              <a:spcAft>
                <a:spcPts val="0"/>
              </a:spcAft>
              <a:buClr>
                <a:schemeClr val="dk1"/>
              </a:buClr>
              <a:buSzPts val="1400"/>
              <a:buNone/>
            </a:pPr>
            <a:r>
              <a:rPr b="1" lang="en-US" sz="1400">
                <a:solidFill>
                  <a:schemeClr val="dk1"/>
                </a:solidFill>
                <a:latin typeface="Arial"/>
                <a:ea typeface="Arial"/>
                <a:cs typeface="Arial"/>
                <a:sym typeface="Arial"/>
              </a:rPr>
              <a:t>Unit 5</a:t>
            </a:r>
            <a:r>
              <a:rPr lang="en-US" sz="1400">
                <a:solidFill>
                  <a:schemeClr val="dk1"/>
                </a:solidFill>
                <a:latin typeface="Arial"/>
                <a:ea typeface="Arial"/>
                <a:cs typeface="Arial"/>
                <a:sym typeface="Arial"/>
              </a:rPr>
              <a:t>. GECONEU project and Evaluation of the Course</a:t>
            </a:r>
            <a:endParaRPr sz="1400">
              <a:solidFill>
                <a:schemeClr val="dk1"/>
              </a:solidFill>
              <a:latin typeface="Arial"/>
              <a:ea typeface="Arial"/>
              <a:cs typeface="Arial"/>
              <a:sym typeface="Arial"/>
            </a:endParaRPr>
          </a:p>
          <a:p>
            <a:pPr indent="0" lvl="0" marL="13970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      Lesson 5.1. Learn more about GECONEU project</a:t>
            </a:r>
            <a:endParaRPr/>
          </a:p>
          <a:p>
            <a:pPr indent="0" lvl="0" marL="139700" rtl="0" algn="l">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      Lesson 5.2. Evaluation questionnaire on the Course</a:t>
            </a:r>
            <a:endParaRPr sz="1400">
              <a:solidFill>
                <a:schemeClr val="dk1"/>
              </a:solidFill>
              <a:latin typeface="Arial"/>
              <a:ea typeface="Arial"/>
              <a:cs typeface="Arial"/>
              <a:sym typeface="Arial"/>
            </a:endParaRPr>
          </a:p>
        </p:txBody>
      </p:sp>
      <p:sp>
        <p:nvSpPr>
          <p:cNvPr id="122" name="Google Shape;122;g218be932dcc_0_39"/>
          <p:cNvSpPr txBox="1"/>
          <p:nvPr>
            <p:ph type="title"/>
          </p:nvPr>
        </p:nvSpPr>
        <p:spPr>
          <a:xfrm>
            <a:off x="429749" y="8"/>
            <a:ext cx="8284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Course Overview with titles of Lessons </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123" name="Google Shape;123;g218be932dcc_0_39"/>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7b8a1ba8f9_0_18"/>
          <p:cNvSpPr txBox="1"/>
          <p:nvPr>
            <p:ph idx="1" type="body"/>
          </p:nvPr>
        </p:nvSpPr>
        <p:spPr>
          <a:xfrm>
            <a:off x="674425" y="1414613"/>
            <a:ext cx="4930200" cy="274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t/>
            </a:r>
            <a:endParaRPr sz="16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2"/>
              </a:buClr>
              <a:buSzPts val="1600"/>
              <a:buFont typeface="Arial"/>
              <a:buChar char="●"/>
            </a:pPr>
            <a:r>
              <a:rPr lang="en-US" sz="1600">
                <a:solidFill>
                  <a:schemeClr val="dk1"/>
                </a:solidFill>
                <a:highlight>
                  <a:srgbClr val="FFFFFF"/>
                </a:highlight>
                <a:latin typeface="Arial"/>
                <a:ea typeface="Arial"/>
                <a:cs typeface="Arial"/>
                <a:sym typeface="Arial"/>
              </a:rPr>
              <a:t>Health and Life Science and Biomedical Science students. </a:t>
            </a:r>
            <a:endParaRPr/>
          </a:p>
          <a:p>
            <a:pPr indent="-330200" lvl="1" marL="914400" rtl="0" algn="l">
              <a:lnSpc>
                <a:spcPct val="100000"/>
              </a:lnSpc>
              <a:spcBef>
                <a:spcPts val="0"/>
              </a:spcBef>
              <a:spcAft>
                <a:spcPts val="0"/>
              </a:spcAft>
              <a:buClr>
                <a:schemeClr val="dk2"/>
              </a:buClr>
              <a:buSzPts val="1600"/>
              <a:buFont typeface="Arial"/>
              <a:buChar char="●"/>
            </a:pPr>
            <a:r>
              <a:rPr lang="en-US" sz="1600">
                <a:solidFill>
                  <a:schemeClr val="dk1"/>
                </a:solidFill>
                <a:highlight>
                  <a:srgbClr val="FFFFFF"/>
                </a:highlight>
                <a:latin typeface="Arial"/>
                <a:ea typeface="Arial"/>
                <a:cs typeface="Arial"/>
                <a:sym typeface="Arial"/>
              </a:rPr>
              <a:t>such as Biology, Medicine, Nursing, Sociology, Psychology, etc. </a:t>
            </a:r>
            <a:endParaRPr sz="1600">
              <a:solidFill>
                <a:schemeClr val="dk1"/>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sz="1600">
              <a:solidFill>
                <a:schemeClr val="dk1"/>
              </a:solidFill>
              <a:highlight>
                <a:srgbClr val="FFFFFF"/>
              </a:highlight>
              <a:latin typeface="Arial"/>
              <a:ea typeface="Arial"/>
              <a:cs typeface="Arial"/>
              <a:sym typeface="Arial"/>
            </a:endParaRPr>
          </a:p>
          <a:p>
            <a:pPr indent="-330200" lvl="0" marL="457200" rtl="0" algn="l">
              <a:lnSpc>
                <a:spcPct val="100000"/>
              </a:lnSpc>
              <a:spcBef>
                <a:spcPts val="0"/>
              </a:spcBef>
              <a:spcAft>
                <a:spcPts val="0"/>
              </a:spcAft>
              <a:buClr>
                <a:schemeClr val="dk2"/>
              </a:buClr>
              <a:buSzPts val="1600"/>
              <a:buFont typeface="Arial"/>
              <a:buChar char="●"/>
            </a:pPr>
            <a:r>
              <a:rPr lang="en-US" sz="1600">
                <a:solidFill>
                  <a:schemeClr val="dk1"/>
                </a:solidFill>
                <a:highlight>
                  <a:srgbClr val="FFFFFF"/>
                </a:highlight>
                <a:latin typeface="Arial"/>
                <a:ea typeface="Arial"/>
                <a:cs typeface="Arial"/>
                <a:sym typeface="Arial"/>
              </a:rPr>
              <a:t>Professionals in the field of Health Sciences who are interested in learning more about Genetic Counseling </a:t>
            </a:r>
            <a:endParaRPr sz="16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i="1" sz="1600">
              <a:solidFill>
                <a:schemeClr val="accent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i="1" sz="1600">
              <a:solidFill>
                <a:schemeClr val="accent1"/>
              </a:solidFill>
              <a:latin typeface="Arial"/>
              <a:ea typeface="Arial"/>
              <a:cs typeface="Arial"/>
              <a:sym typeface="Arial"/>
            </a:endParaRPr>
          </a:p>
        </p:txBody>
      </p:sp>
      <p:sp>
        <p:nvSpPr>
          <p:cNvPr id="129" name="Google Shape;129;g27b8a1ba8f9_0_18"/>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lang="en-US" sz="3000">
                <a:solidFill>
                  <a:srgbClr val="003BA4"/>
                </a:solidFill>
                <a:latin typeface="Arial"/>
                <a:ea typeface="Arial"/>
                <a:cs typeface="Arial"/>
                <a:sym typeface="Arial"/>
              </a:rPr>
              <a:t>Who can participate in this course?</a:t>
            </a:r>
            <a:endParaRPr sz="4300">
              <a:solidFill>
                <a:srgbClr val="003BA4"/>
              </a:solidFill>
              <a:latin typeface="Arial"/>
              <a:ea typeface="Arial"/>
              <a:cs typeface="Arial"/>
              <a:sym typeface="Arial"/>
            </a:endParaRPr>
          </a:p>
        </p:txBody>
      </p:sp>
      <p:pic>
        <p:nvPicPr>
          <p:cNvPr descr="Εικόνα που περιέχει λογότυπο&#10;&#10;Περιγραφή που δημιουργήθηκε αυτόματα" id="130" name="Google Shape;130;g27b8a1ba8f9_0_18"/>
          <p:cNvPicPr preferRelativeResize="0"/>
          <p:nvPr/>
        </p:nvPicPr>
        <p:blipFill rotWithShape="1">
          <a:blip r:embed="rId3">
            <a:alphaModFix/>
          </a:blip>
          <a:srcRect b="0" l="0" r="0" t="0"/>
          <a:stretch/>
        </p:blipFill>
        <p:spPr>
          <a:xfrm>
            <a:off x="6550007" y="4446061"/>
            <a:ext cx="2511653" cy="626782"/>
          </a:xfrm>
          <a:prstGeom prst="rect">
            <a:avLst/>
          </a:prstGeom>
          <a:noFill/>
          <a:ln>
            <a:noFill/>
          </a:ln>
        </p:spPr>
      </p:pic>
      <p:pic>
        <p:nvPicPr>
          <p:cNvPr id="131" name="Google Shape;131;g27b8a1ba8f9_0_18"/>
          <p:cNvPicPr preferRelativeResize="0"/>
          <p:nvPr/>
        </p:nvPicPr>
        <p:blipFill rotWithShape="1">
          <a:blip r:embed="rId4">
            <a:alphaModFix/>
          </a:blip>
          <a:srcRect b="0" l="0" r="0" t="0"/>
          <a:stretch/>
        </p:blipFill>
        <p:spPr>
          <a:xfrm>
            <a:off x="6074275" y="1752963"/>
            <a:ext cx="2752900" cy="2066225"/>
          </a:xfrm>
          <a:prstGeom prst="rect">
            <a:avLst/>
          </a:prstGeom>
          <a:noFill/>
          <a:ln>
            <a:noFill/>
          </a:ln>
        </p:spPr>
      </p:pic>
      <p:sp>
        <p:nvSpPr>
          <p:cNvPr id="132" name="Google Shape;132;g27b8a1ba8f9_0_18"/>
          <p:cNvSpPr/>
          <p:nvPr/>
        </p:nvSpPr>
        <p:spPr>
          <a:xfrm>
            <a:off x="365025" y="1414625"/>
            <a:ext cx="5442300" cy="3094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The main content of the lessons of the course</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138" name="Google Shape;138;p5"/>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139" name="Google Shape;139;p5"/>
          <p:cNvGrpSpPr/>
          <p:nvPr/>
        </p:nvGrpSpPr>
        <p:grpSpPr>
          <a:xfrm>
            <a:off x="-4055792" y="349445"/>
            <a:ext cx="5347342" cy="4851272"/>
            <a:chOff x="-2700207" y="-624865"/>
            <a:chExt cx="5347342" cy="4851272"/>
          </a:xfrm>
        </p:grpSpPr>
        <p:sp>
          <p:nvSpPr>
            <p:cNvPr id="140" name="Google Shape;140;p5"/>
            <p:cNvSpPr/>
            <p:nvPr/>
          </p:nvSpPr>
          <p:spPr>
            <a:xfrm>
              <a:off x="-2700207"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1416179" y="487950"/>
              <a:ext cx="44619" cy="102888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txBox="1"/>
            <p:nvPr/>
          </p:nvSpPr>
          <p:spPr>
            <a:xfrm>
              <a:off x="1416179" y="487950"/>
              <a:ext cx="44619" cy="1028888"/>
            </a:xfrm>
            <a:prstGeom prst="rect">
              <a:avLst/>
            </a:prstGeom>
            <a:noFill/>
            <a:ln>
              <a:noFill/>
            </a:ln>
          </p:spPr>
          <p:txBody>
            <a:bodyPr anchorCtr="0" anchor="ctr" bIns="142225" lIns="816675" spcFirstLastPara="1" rIns="142225" wrap="square" tIns="142225">
              <a:noAutofit/>
            </a:bodyPr>
            <a:lstStyle/>
            <a:p>
              <a:pPr indent="0" lvl="0" marL="0" marR="0" rtl="0" algn="l">
                <a:lnSpc>
                  <a:spcPct val="90000"/>
                </a:lnSpc>
                <a:spcBef>
                  <a:spcPts val="0"/>
                </a:spcBef>
                <a:spcAft>
                  <a:spcPts val="0"/>
                </a:spcAft>
                <a:buClr>
                  <a:srgbClr val="000000"/>
                </a:buClr>
                <a:buSzPts val="5600"/>
                <a:buFont typeface="Arial"/>
                <a:buNone/>
              </a:pPr>
              <a:r>
                <a:t/>
              </a:r>
              <a:endParaRPr b="0" i="0" sz="5600" u="none" cap="none" strike="noStrike">
                <a:solidFill>
                  <a:schemeClr val="lt1"/>
                </a:solidFill>
                <a:latin typeface="Arial"/>
                <a:ea typeface="Arial"/>
                <a:cs typeface="Arial"/>
                <a:sym typeface="Arial"/>
              </a:endParaRPr>
            </a:p>
          </p:txBody>
        </p:sp>
        <p:sp>
          <p:nvSpPr>
            <p:cNvPr id="143" name="Google Shape;143;p5"/>
            <p:cNvSpPr/>
            <p:nvPr/>
          </p:nvSpPr>
          <p:spPr>
            <a:xfrm>
              <a:off x="1361025" y="385905"/>
              <a:ext cx="1286110" cy="1286110"/>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flipH="1">
              <a:off x="1106038" y="2177683"/>
              <a:ext cx="46839" cy="102888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txBox="1"/>
            <p:nvPr/>
          </p:nvSpPr>
          <p:spPr>
            <a:xfrm>
              <a:off x="1106038" y="2177683"/>
              <a:ext cx="46839" cy="1028888"/>
            </a:xfrm>
            <a:prstGeom prst="rect">
              <a:avLst/>
            </a:prstGeom>
            <a:noFill/>
            <a:ln>
              <a:noFill/>
            </a:ln>
          </p:spPr>
          <p:txBody>
            <a:bodyPr anchorCtr="0" anchor="ctr" bIns="142225" lIns="816675" spcFirstLastPara="1" rIns="142225" wrap="square" tIns="142225">
              <a:noAutofit/>
            </a:bodyPr>
            <a:lstStyle/>
            <a:p>
              <a:pPr indent="0" lvl="0" marL="0" marR="0" rtl="0" algn="l">
                <a:lnSpc>
                  <a:spcPct val="90000"/>
                </a:lnSpc>
                <a:spcBef>
                  <a:spcPts val="0"/>
                </a:spcBef>
                <a:spcAft>
                  <a:spcPts val="0"/>
                </a:spcAft>
                <a:buClr>
                  <a:srgbClr val="000000"/>
                </a:buClr>
                <a:buSzPts val="5600"/>
                <a:buFont typeface="Arial"/>
                <a:buNone/>
              </a:pPr>
              <a:r>
                <a:t/>
              </a:r>
              <a:endParaRPr b="0" i="0" sz="5600" u="none" cap="none" strike="noStrike">
                <a:solidFill>
                  <a:schemeClr val="lt1"/>
                </a:solidFill>
                <a:latin typeface="Arial"/>
                <a:ea typeface="Arial"/>
                <a:cs typeface="Arial"/>
                <a:sym typeface="Arial"/>
              </a:endParaRPr>
            </a:p>
          </p:txBody>
        </p:sp>
        <p:sp>
          <p:nvSpPr>
            <p:cNvPr id="146" name="Google Shape;146;p5"/>
            <p:cNvSpPr/>
            <p:nvPr/>
          </p:nvSpPr>
          <p:spPr>
            <a:xfrm>
              <a:off x="1361025" y="1929526"/>
              <a:ext cx="1286110" cy="1286110"/>
            </a:xfrm>
            <a:prstGeom prst="ellipse">
              <a:avLst/>
            </a:prstGeom>
            <a:solidFill>
              <a:srgbClr val="5087ED"/>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5"/>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2</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MyPc</dc:creator>
</cp:coreProperties>
</file>