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y="5143500" cx="9144000"/>
  <p:notesSz cx="6858000" cy="9144000"/>
  <p:embeddedFontLst>
    <p:embeddedFont>
      <p:font typeface="Montserrat SemiBold"/>
      <p:regular r:id="rId63"/>
      <p:bold r:id="rId64"/>
      <p:italic r:id="rId65"/>
      <p:boldItalic r:id="rId66"/>
    </p:embeddedFont>
    <p:embeddedFont>
      <p:font typeface="Roboto"/>
      <p:regular r:id="rId67"/>
      <p:bold r:id="rId68"/>
      <p:italic r:id="rId69"/>
      <p:boldItalic r:id="rId70"/>
    </p:embeddedFont>
    <p:embeddedFont>
      <p:font typeface="Montserrat"/>
      <p:regular r:id="rId71"/>
      <p:bold r:id="rId72"/>
      <p:italic r:id="rId73"/>
      <p:boldItalic r:id="rId74"/>
    </p:embeddedFont>
    <p:embeddedFont>
      <p:font typeface="Fira Sans Extra Condensed Medium"/>
      <p:regular r:id="rId75"/>
      <p:bold r:id="rId76"/>
      <p:italic r:id="rId77"/>
      <p:boldItalic r:id="rId78"/>
    </p:embeddedFont>
    <p:embeddedFont>
      <p:font typeface="Lora"/>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3" roundtripDataSignature="AMtx7mg8DJIjpC0P9y3efY44mT8Orqjh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3" Type="http://customschemas.google.com/relationships/presentationmetadata" Target="metadata"/><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font" Target="fonts/Lora-bold.fntdata"/><Relationship Id="rId82" Type="http://schemas.openxmlformats.org/officeDocument/2006/relationships/font" Target="fonts/Lora-boldItalic.fntdata"/><Relationship Id="rId81"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Montserrat-italic.fntdata"/><Relationship Id="rId72" Type="http://schemas.openxmlformats.org/officeDocument/2006/relationships/font" Target="fonts/Montserrat-bold.fntdata"/><Relationship Id="rId31" Type="http://schemas.openxmlformats.org/officeDocument/2006/relationships/slide" Target="slides/slide27.xml"/><Relationship Id="rId75" Type="http://schemas.openxmlformats.org/officeDocument/2006/relationships/font" Target="fonts/FiraSansExtraCondensedMedium-regular.fntdata"/><Relationship Id="rId30" Type="http://schemas.openxmlformats.org/officeDocument/2006/relationships/slide" Target="slides/slide26.xml"/><Relationship Id="rId74" Type="http://schemas.openxmlformats.org/officeDocument/2006/relationships/font" Target="fonts/Montserrat-boldItalic.fntdata"/><Relationship Id="rId33" Type="http://schemas.openxmlformats.org/officeDocument/2006/relationships/slide" Target="slides/slide29.xml"/><Relationship Id="rId77" Type="http://schemas.openxmlformats.org/officeDocument/2006/relationships/font" Target="fonts/FiraSansExtraCondensedMedium-italic.fntdata"/><Relationship Id="rId32" Type="http://schemas.openxmlformats.org/officeDocument/2006/relationships/slide" Target="slides/slide28.xml"/><Relationship Id="rId76" Type="http://schemas.openxmlformats.org/officeDocument/2006/relationships/font" Target="fonts/FiraSansExtraCondensedMedium-bold.fntdata"/><Relationship Id="rId35" Type="http://schemas.openxmlformats.org/officeDocument/2006/relationships/slide" Target="slides/slide31.xml"/><Relationship Id="rId79" Type="http://schemas.openxmlformats.org/officeDocument/2006/relationships/font" Target="fonts/Lora-regular.fntdata"/><Relationship Id="rId34" Type="http://schemas.openxmlformats.org/officeDocument/2006/relationships/slide" Target="slides/slide30.xml"/><Relationship Id="rId78" Type="http://schemas.openxmlformats.org/officeDocument/2006/relationships/font" Target="fonts/FiraSansExtraCondensedMedium-boldItalic.fntdata"/><Relationship Id="rId71" Type="http://schemas.openxmlformats.org/officeDocument/2006/relationships/font" Target="fonts/Montserrat-regular.fntdata"/><Relationship Id="rId70" Type="http://schemas.openxmlformats.org/officeDocument/2006/relationships/font" Target="fonts/Roboto-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MontserratSemiBold-bold.fntdata"/><Relationship Id="rId63" Type="http://schemas.openxmlformats.org/officeDocument/2006/relationships/font" Target="fonts/MontserratSemiBold-regular.fntdata"/><Relationship Id="rId22" Type="http://schemas.openxmlformats.org/officeDocument/2006/relationships/slide" Target="slides/slide18.xml"/><Relationship Id="rId66" Type="http://schemas.openxmlformats.org/officeDocument/2006/relationships/font" Target="fonts/MontserratSemiBold-boldItalic.fntdata"/><Relationship Id="rId21" Type="http://schemas.openxmlformats.org/officeDocument/2006/relationships/slide" Target="slides/slide17.xml"/><Relationship Id="rId65" Type="http://schemas.openxmlformats.org/officeDocument/2006/relationships/font" Target="fonts/MontserratSemiBold-italic.fntdata"/><Relationship Id="rId24" Type="http://schemas.openxmlformats.org/officeDocument/2006/relationships/slide" Target="slides/slide20.xml"/><Relationship Id="rId68" Type="http://schemas.openxmlformats.org/officeDocument/2006/relationships/font" Target="fonts/Roboto-bold.fntdata"/><Relationship Id="rId23" Type="http://schemas.openxmlformats.org/officeDocument/2006/relationships/slide" Target="slides/slide19.xml"/><Relationship Id="rId67" Type="http://schemas.openxmlformats.org/officeDocument/2006/relationships/font" Target="fonts/Roboto-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Roboto-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1991a186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1991a186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 How? Most often enables talk about feelings and/or process. • What? Most often lead to facts and information. • When? Most often brings out the timing of the problem, including what preceded and followed it. • Where? Most often enables discussion about the environment and situations. • Why? Most often brings out reasons</a:t>
            </a:r>
            <a:endParaRPr b="0">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18be932dcc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18be932dcc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4" name="Google Shape;54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4" name="Google Shape;58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a:solidFill>
                  <a:srgbClr val="333333"/>
                </a:solidFill>
                <a:latin typeface="Roboto"/>
                <a:ea typeface="Roboto"/>
                <a:cs typeface="Roboto"/>
                <a:sym typeface="Roboto"/>
              </a:rPr>
              <a:t>Notice that the counsellor does not offer advice or start asking how long Mohammed and his wife have been separated, but </a:t>
            </a:r>
            <a:r>
              <a:rPr b="0" i="1" lang="en-US">
                <a:solidFill>
                  <a:srgbClr val="333333"/>
                </a:solidFill>
                <a:latin typeface="Roboto"/>
                <a:ea typeface="Roboto"/>
                <a:cs typeface="Roboto"/>
                <a:sym typeface="Roboto"/>
              </a:rPr>
              <a:t>reflects the emotion of what is said</a:t>
            </a:r>
            <a:r>
              <a:rPr b="0" i="0" lang="en-US">
                <a:solidFill>
                  <a:srgbClr val="333333"/>
                </a:solidFill>
                <a:latin typeface="Roboto"/>
                <a:ea typeface="Roboto"/>
                <a:cs typeface="Roboto"/>
                <a:sym typeface="Roboto"/>
              </a:rPr>
              <a:t>: ‘frightened' and 'worries'.</a:t>
            </a:r>
            <a:endParaRPr/>
          </a:p>
          <a:p>
            <a:pPr indent="-298450" lvl="0" marL="457200" rtl="0" algn="l">
              <a:lnSpc>
                <a:spcPct val="100000"/>
              </a:lnSpc>
              <a:spcBef>
                <a:spcPts val="0"/>
              </a:spcBef>
              <a:spcAft>
                <a:spcPts val="0"/>
              </a:spcAft>
              <a:buSzPts val="1100"/>
              <a:buChar char="●"/>
            </a:pPr>
            <a:r>
              <a:rPr b="0" i="0" lang="en-US">
                <a:solidFill>
                  <a:srgbClr val="333333"/>
                </a:solidFill>
                <a:latin typeface="Roboto"/>
                <a:ea typeface="Roboto"/>
                <a:cs typeface="Roboto"/>
                <a:sym typeface="Roboto"/>
              </a:rPr>
              <a:t>Reflecting and paraphrasing are the first skills we learn as helpers, and they remain the most useful.</a:t>
            </a:r>
            <a:endParaRPr/>
          </a:p>
          <a:p>
            <a:pPr indent="-298450" lvl="0" marL="457200" rtl="0" algn="l">
              <a:lnSpc>
                <a:spcPct val="100000"/>
              </a:lnSpc>
              <a:spcBef>
                <a:spcPts val="0"/>
              </a:spcBef>
              <a:spcAft>
                <a:spcPts val="0"/>
              </a:spcAft>
              <a:buSzPts val="1100"/>
              <a:buChar char="●"/>
            </a:pPr>
            <a:r>
              <a:rPr b="0" i="0" lang="en-US">
                <a:solidFill>
                  <a:srgbClr val="333333"/>
                </a:solidFill>
                <a:latin typeface="Roboto"/>
                <a:ea typeface="Roboto"/>
                <a:cs typeface="Roboto"/>
                <a:sym typeface="Roboto"/>
              </a:rPr>
              <a:t>To build a trusting relationship with a helper, the client needs not only to be ‘listened to' but also to be heard and valued as a person.</a:t>
            </a:r>
            <a:endParaRPr/>
          </a:p>
          <a:p>
            <a:pPr indent="0" lvl="0" marL="0" rtl="0" algn="l">
              <a:lnSpc>
                <a:spcPct val="100000"/>
              </a:lnSpc>
              <a:spcBef>
                <a:spcPts val="0"/>
              </a:spcBef>
              <a:spcAft>
                <a:spcPts val="0"/>
              </a:spcAft>
              <a:buSzPts val="1100"/>
              <a:buNone/>
            </a:pPr>
            <a:r>
              <a:t/>
            </a:r>
            <a:endParaRPr/>
          </a:p>
        </p:txBody>
      </p:sp>
      <p:sp>
        <p:nvSpPr>
          <p:cNvPr id="602" name="Google Shape;602;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1a482fdae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g21a482fdae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1a482fdae0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21a482fdae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1a482fd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21a482fd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8be932dcc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18be932dcc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8be932dc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18be932dc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2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2" name="Shape 22"/>
        <p:cNvGrpSpPr/>
        <p:nvPr/>
      </p:nvGrpSpPr>
      <p:grpSpPr>
        <a:xfrm>
          <a:off x="0" y="0"/>
          <a:ext cx="0" cy="0"/>
          <a:chOff x="0" y="0"/>
          <a:chExt cx="0" cy="0"/>
        </a:xfrm>
      </p:grpSpPr>
      <p:sp>
        <p:nvSpPr>
          <p:cNvPr id="23" name="Google Shape;23;p1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4" name="Google Shape;24;p13"/>
          <p:cNvSpPr txBox="1"/>
          <p:nvPr>
            <p:ph idx="2" type="ctrTitle"/>
          </p:nvPr>
        </p:nvSpPr>
        <p:spPr>
          <a:xfrm>
            <a:off x="23103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25" name="Google Shape;25;p13"/>
          <p:cNvSpPr txBox="1"/>
          <p:nvPr>
            <p:ph idx="3" type="title"/>
          </p:nvPr>
        </p:nvSpPr>
        <p:spPr>
          <a:xfrm>
            <a:off x="7178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26" name="Google Shape;26;p13"/>
          <p:cNvSpPr txBox="1"/>
          <p:nvPr>
            <p:ph idx="1" type="subTitle"/>
          </p:nvPr>
        </p:nvSpPr>
        <p:spPr>
          <a:xfrm>
            <a:off x="2310350" y="185887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27" name="Google Shape;27;p13"/>
          <p:cNvSpPr txBox="1"/>
          <p:nvPr>
            <p:ph idx="4" type="ctrTitle"/>
          </p:nvPr>
        </p:nvSpPr>
        <p:spPr>
          <a:xfrm>
            <a:off x="62330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28" name="Google Shape;28;p13"/>
          <p:cNvSpPr txBox="1"/>
          <p:nvPr>
            <p:ph idx="5" type="title"/>
          </p:nvPr>
        </p:nvSpPr>
        <p:spPr>
          <a:xfrm>
            <a:off x="46864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29" name="Google Shape;29;p13"/>
          <p:cNvSpPr txBox="1"/>
          <p:nvPr>
            <p:ph idx="6" type="subTitle"/>
          </p:nvPr>
        </p:nvSpPr>
        <p:spPr>
          <a:xfrm>
            <a:off x="6275800" y="1858878"/>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0" name="Google Shape;30;p13"/>
          <p:cNvSpPr txBox="1"/>
          <p:nvPr>
            <p:ph idx="7" type="ctrTitle"/>
          </p:nvPr>
        </p:nvSpPr>
        <p:spPr>
          <a:xfrm>
            <a:off x="2310350" y="2868777"/>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1" name="Google Shape;31;p13"/>
          <p:cNvSpPr txBox="1"/>
          <p:nvPr>
            <p:ph idx="8" type="title"/>
          </p:nvPr>
        </p:nvSpPr>
        <p:spPr>
          <a:xfrm>
            <a:off x="7178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2" name="Google Shape;32;p13"/>
          <p:cNvSpPr txBox="1"/>
          <p:nvPr>
            <p:ph idx="9" type="subTitle"/>
          </p:nvPr>
        </p:nvSpPr>
        <p:spPr>
          <a:xfrm>
            <a:off x="231035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3" name="Google Shape;33;p13"/>
          <p:cNvSpPr txBox="1"/>
          <p:nvPr>
            <p:ph idx="13" type="ctrTitle"/>
          </p:nvPr>
        </p:nvSpPr>
        <p:spPr>
          <a:xfrm>
            <a:off x="6275650" y="2868775"/>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4" name="Google Shape;34;p13"/>
          <p:cNvSpPr txBox="1"/>
          <p:nvPr>
            <p:ph idx="14" type="title"/>
          </p:nvPr>
        </p:nvSpPr>
        <p:spPr>
          <a:xfrm>
            <a:off x="46864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5" name="Google Shape;35;p13"/>
          <p:cNvSpPr txBox="1"/>
          <p:nvPr>
            <p:ph idx="15" type="subTitle"/>
          </p:nvPr>
        </p:nvSpPr>
        <p:spPr>
          <a:xfrm>
            <a:off x="627580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6" name="Google Shape;36;p13"/>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14"/>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0" name="Google Shape;40;p14"/>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41" name="Shape 41"/>
        <p:cNvGrpSpPr/>
        <p:nvPr/>
      </p:nvGrpSpPr>
      <p:grpSpPr>
        <a:xfrm>
          <a:off x="0" y="0"/>
          <a:ext cx="0" cy="0"/>
          <a:chOff x="0" y="0"/>
          <a:chExt cx="0" cy="0"/>
        </a:xfrm>
      </p:grpSpPr>
      <p:sp>
        <p:nvSpPr>
          <p:cNvPr id="42" name="Google Shape;42;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46" name="Shape 46"/>
        <p:cNvGrpSpPr/>
        <p:nvPr/>
      </p:nvGrpSpPr>
      <p:grpSpPr>
        <a:xfrm>
          <a:off x="0" y="0"/>
          <a:ext cx="0" cy="0"/>
          <a:chOff x="0" y="0"/>
          <a:chExt cx="0" cy="0"/>
        </a:xfrm>
      </p:grpSpPr>
      <p:sp>
        <p:nvSpPr>
          <p:cNvPr id="47" name="Google Shape;47;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8" name="Google Shape;48;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49" name="Google Shape;49;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50" name="Shape 50"/>
        <p:cNvGrpSpPr/>
        <p:nvPr/>
      </p:nvGrpSpPr>
      <p:grpSpPr>
        <a:xfrm>
          <a:off x="0" y="0"/>
          <a:ext cx="0" cy="0"/>
          <a:chOff x="0" y="0"/>
          <a:chExt cx="0" cy="0"/>
        </a:xfrm>
      </p:grpSpPr>
      <p:sp>
        <p:nvSpPr>
          <p:cNvPr id="51" name="Google Shape;51;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52" name="Google Shape;52;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53" name="Google Shape;53;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8.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32.pn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hyperlink" Target="https://publications.iom.int/system/files/pdf/pandemic_manual_aug09.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hyperlink" Target="https://publications.iom.int/system/files/pdf/pandemic_manual_aug09.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35.png"/><Relationship Id="rId5" Type="http://schemas.openxmlformats.org/officeDocument/2006/relationships/hyperlink" Target="https://counsellingtutor.com/009-power-in-counselling-carl-rogers-biography-skill-of-challenge-and-psychopathology-vs-person-centred-therapy/" TargetMode="External"/><Relationship Id="rId6" Type="http://schemas.openxmlformats.org/officeDocument/2006/relationships/hyperlink" Target="https://counsellingtutor.com/009-power-in-counselling-carl-rogers-biography-skill-of-challenge-and-psychopathology-vs-person-centred-therapy/" TargetMode="External"/><Relationship Id="rId7"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positive.b-cdn.net/wp-content/uploads/2022/01/Under-and-Over-Involvement-in-Communication.pdf" TargetMode="External"/><Relationship Id="rId4" Type="http://schemas.openxmlformats.org/officeDocument/2006/relationships/hyperlink" Target="https://positive.b-cdn.net/wp-content/uploads/2022/01/Under-and-Over-Involvement-in-Communication.pdf" TargetMode="External"/><Relationship Id="rId5"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positive.b-cdn.net/wp-content/uploads/2022/01/Assess-Vocal-Communication-Skills.pdf" TargetMode="External"/><Relationship Id="rId4" Type="http://schemas.openxmlformats.org/officeDocument/2006/relationships/image" Target="../media/image4.png"/><Relationship Id="rId5"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1.png"/><Relationship Id="rId4" Type="http://schemas.openxmlformats.org/officeDocument/2006/relationships/image" Target="../media/image36.png"/><Relationship Id="rId5"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7.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image" Target="../media/image4.png"/><Relationship Id="rId4" Type="http://schemas.openxmlformats.org/officeDocument/2006/relationships/hyperlink" Target="https://www.nsgc.org/Portals/0/Docs/Education/ACGC-Core-Competencies-Brochure_15_Web.pdf?ver=cvdeod3i-hMx0Hy1h9l0ww%3D%3D"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 Id="rId3" Type="http://schemas.openxmlformats.org/officeDocument/2006/relationships/hyperlink" Target="https://publications.iom.int/system/files/pdf/pandemic_manual_aug09.pdf" TargetMode="External"/><Relationship Id="rId4" Type="http://schemas.openxmlformats.org/officeDocument/2006/relationships/hyperlink" Target="https://www.nsgc.org/Portals/0/Docs/Education/ACGC-Core-Competencies-Brochure_15_Web.pdf?ver=cvdeod3i-hMx0Hy1h9l0ww%3D%3D" TargetMode="External"/><Relationship Id="rId5" Type="http://schemas.openxmlformats.org/officeDocument/2006/relationships/hyperlink" Target="https://www.youtube.com/watch?v=PeuPLVlhAiM&amp;t=2s" TargetMode="External"/><Relationship Id="rId6" Type="http://schemas.openxmlformats.org/officeDocument/2006/relationships/hyperlink" Target="https://counsellingtutor.com/basic-counselling-skills/" TargetMode="External"/><Relationship Id="rId7"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b="0" l="0" r="0" t="0"/>
          <a:stretch/>
        </p:blipFill>
        <p:spPr>
          <a:xfrm>
            <a:off x="811375" y="4342775"/>
            <a:ext cx="7466373" cy="751000"/>
          </a:xfrm>
          <a:prstGeom prst="rect">
            <a:avLst/>
          </a:prstGeom>
          <a:noFill/>
          <a:ln>
            <a:noFill/>
          </a:ln>
        </p:spPr>
      </p:pic>
      <p:pic>
        <p:nvPicPr>
          <p:cNvPr descr="Εικόνα που περιέχει λογότυπο&#10;&#10;Περιγραφή που δημιουργήθηκε αυτόματα" id="61" name="Google Shape;61;p1"/>
          <p:cNvPicPr preferRelativeResize="0"/>
          <p:nvPr/>
        </p:nvPicPr>
        <p:blipFill rotWithShape="1">
          <a:blip r:embed="rId4">
            <a:alphaModFix/>
          </a:blip>
          <a:srcRect b="0" l="0" r="0" t="0"/>
          <a:stretch/>
        </p:blipFill>
        <p:spPr>
          <a:xfrm>
            <a:off x="6721315" y="49725"/>
            <a:ext cx="2332911" cy="582177"/>
          </a:xfrm>
          <a:prstGeom prst="rect">
            <a:avLst/>
          </a:prstGeom>
          <a:noFill/>
          <a:ln>
            <a:noFill/>
          </a:ln>
        </p:spPr>
      </p:pic>
      <p:sp>
        <p:nvSpPr>
          <p:cNvPr id="62" name="Google Shape;62;p1"/>
          <p:cNvSpPr txBox="1"/>
          <p:nvPr/>
        </p:nvSpPr>
        <p:spPr>
          <a:xfrm>
            <a:off x="501650" y="1771546"/>
            <a:ext cx="8140699" cy="1600408"/>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3000"/>
              <a:buFont typeface="Arial"/>
              <a:buNone/>
            </a:pPr>
            <a:r>
              <a:rPr b="1" i="0" lang="en-US" sz="3000" u="none" cap="none" strike="noStrike">
                <a:solidFill>
                  <a:schemeClr val="accent1"/>
                </a:solidFill>
                <a:latin typeface="Arial"/>
                <a:ea typeface="Arial"/>
                <a:cs typeface="Arial"/>
                <a:sym typeface="Arial"/>
              </a:rPr>
              <a:t>Unit 3. Counseling and practice</a:t>
            </a:r>
            <a:endParaRPr/>
          </a:p>
          <a:p>
            <a:pPr indent="0" lvl="0" marL="0" marR="0" rtl="0" algn="ctr">
              <a:lnSpc>
                <a:spcPct val="115000"/>
              </a:lnSpc>
              <a:spcBef>
                <a:spcPts val="0"/>
              </a:spcBef>
              <a:spcAft>
                <a:spcPts val="0"/>
              </a:spcAft>
              <a:buClr>
                <a:schemeClr val="dk1"/>
              </a:buClr>
              <a:buSzPts val="3000"/>
              <a:buFont typeface="Arial"/>
              <a:buNone/>
            </a:pPr>
            <a:r>
              <a:rPr b="1" i="0" lang="en-US" sz="2500" u="none" cap="none" strike="noStrike">
                <a:solidFill>
                  <a:schemeClr val="accent1"/>
                </a:solidFill>
                <a:latin typeface="Arial"/>
                <a:ea typeface="Arial"/>
                <a:cs typeface="Arial"/>
                <a:sym typeface="Arial"/>
              </a:rPr>
              <a:t>Lesson 3.2. Cultivating counseling and communication skills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id="167" name="Google Shape;167;p23"/>
          <p:cNvPicPr preferRelativeResize="0"/>
          <p:nvPr/>
        </p:nvPicPr>
        <p:blipFill rotWithShape="1">
          <a:blip r:embed="rId4">
            <a:alphaModFix/>
          </a:blip>
          <a:srcRect b="0" l="0" r="0" t="0"/>
          <a:stretch/>
        </p:blipFill>
        <p:spPr>
          <a:xfrm>
            <a:off x="7693420" y="294115"/>
            <a:ext cx="1190550" cy="1190550"/>
          </a:xfrm>
          <a:prstGeom prst="rect">
            <a:avLst/>
          </a:prstGeom>
          <a:noFill/>
          <a:ln>
            <a:noFill/>
          </a:ln>
        </p:spPr>
      </p:pic>
      <p:sp>
        <p:nvSpPr>
          <p:cNvPr id="168" name="Google Shape;168;p23"/>
          <p:cNvSpPr txBox="1"/>
          <p:nvPr>
            <p:ph idx="1" type="body"/>
          </p:nvPr>
        </p:nvSpPr>
        <p:spPr>
          <a:xfrm>
            <a:off x="713225" y="1167715"/>
            <a:ext cx="765019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300">
                <a:solidFill>
                  <a:srgbClr val="000043"/>
                </a:solidFill>
                <a:latin typeface="Arial"/>
                <a:ea typeface="Arial"/>
                <a:cs typeface="Arial"/>
                <a:sym typeface="Arial"/>
              </a:rPr>
              <a:t>The counselor…</a:t>
            </a:r>
            <a:endParaRPr/>
          </a:p>
          <a:p>
            <a:pPr indent="0" lvl="0" marL="0" rtl="0" algn="l">
              <a:lnSpc>
                <a:spcPct val="100000"/>
              </a:lnSpc>
              <a:spcBef>
                <a:spcPts val="0"/>
              </a:spcBef>
              <a:spcAft>
                <a:spcPts val="0"/>
              </a:spcAft>
              <a:buSzPts val="1400"/>
              <a:buNone/>
            </a:pPr>
            <a:r>
              <a:t/>
            </a:r>
            <a:endParaRPr sz="1300">
              <a:solidFill>
                <a:srgbClr val="000043"/>
              </a:solidFill>
              <a:latin typeface="Arial"/>
              <a:ea typeface="Arial"/>
              <a:cs typeface="Arial"/>
              <a:sym typeface="Arial"/>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is characterized by self-awareness</a:t>
            </a:r>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respects the client’s individuality and dignity</a:t>
            </a:r>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is kind and sympathetic to clients’ problems and anxieties</a:t>
            </a:r>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is gentle, especially when sorting out corrective measures</a:t>
            </a:r>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is dignified and neat in his/her manners, speech and appearance</a:t>
            </a:r>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is in control of his/her emotions, especially of anger, impatience and frustrations</a:t>
            </a:r>
            <a:endParaRPr/>
          </a:p>
          <a:p>
            <a:pPr indent="-285750" lvl="0" marL="285750" rtl="0" algn="l">
              <a:lnSpc>
                <a:spcPct val="150000"/>
              </a:lnSpc>
              <a:spcBef>
                <a:spcPts val="0"/>
              </a:spcBef>
              <a:spcAft>
                <a:spcPts val="0"/>
              </a:spcAft>
              <a:buSzPts val="1400"/>
              <a:buChar char="●"/>
            </a:pPr>
            <a:r>
              <a:rPr lang="en-US" sz="1300">
                <a:solidFill>
                  <a:srgbClr val="000043"/>
                </a:solidFill>
                <a:latin typeface="Arial"/>
                <a:ea typeface="Arial"/>
                <a:cs typeface="Arial"/>
                <a:sym typeface="Arial"/>
              </a:rPr>
              <a:t>is able to use humor and laughter in counseling</a:t>
            </a:r>
            <a:endParaRPr sz="1300">
              <a:solidFill>
                <a:srgbClr val="000043"/>
              </a:solidFill>
              <a:latin typeface="Arial"/>
              <a:ea typeface="Arial"/>
              <a:cs typeface="Arial"/>
              <a:sym typeface="Arial"/>
            </a:endParaRPr>
          </a:p>
        </p:txBody>
      </p:sp>
      <p:sp>
        <p:nvSpPr>
          <p:cNvPr id="169" name="Google Shape;169;p2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Personal qualities of counselors</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70" name="Google Shape;170;p23"/>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171" name="Google Shape;171;p23"/>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Gladding S.T., 2006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4"/>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77" name="Google Shape;177;p24"/>
          <p:cNvSpPr txBox="1"/>
          <p:nvPr>
            <p:ph idx="1" type="body"/>
          </p:nvPr>
        </p:nvSpPr>
        <p:spPr>
          <a:xfrm>
            <a:off x="713224" y="1076275"/>
            <a:ext cx="7717499"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300">
                <a:solidFill>
                  <a:srgbClr val="000043"/>
                </a:solidFill>
                <a:latin typeface="Arial"/>
                <a:ea typeface="Arial"/>
                <a:cs typeface="Arial"/>
                <a:sym typeface="Arial"/>
              </a:rPr>
              <a:t>According to Haus and Bensing (2008), the </a:t>
            </a:r>
            <a:r>
              <a:rPr lang="en-US" sz="1300">
                <a:latin typeface="Arial"/>
                <a:ea typeface="Arial"/>
                <a:cs typeface="Arial"/>
                <a:sym typeface="Arial"/>
              </a:rPr>
              <a:t>six-function model </a:t>
            </a:r>
            <a:r>
              <a:rPr lang="en-US" sz="1300">
                <a:solidFill>
                  <a:schemeClr val="dk1"/>
                </a:solidFill>
                <a:latin typeface="Arial"/>
                <a:ea typeface="Arial"/>
                <a:cs typeface="Arial"/>
                <a:sym typeface="Arial"/>
              </a:rPr>
              <a:t>includes the main steps of medical communication in which a health care professionals needs to use the communication skills. The model distinguishes the following steps: </a:t>
            </a:r>
            <a:endParaRPr sz="1300">
              <a:solidFill>
                <a:schemeClr val="dk1"/>
              </a:solidFill>
              <a:latin typeface="Arial"/>
              <a:ea typeface="Arial"/>
              <a:cs typeface="Arial"/>
              <a:sym typeface="Arial"/>
            </a:endParaRPr>
          </a:p>
        </p:txBody>
      </p:sp>
      <p:sp>
        <p:nvSpPr>
          <p:cNvPr id="178" name="Google Shape;178;p2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Communication skills in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79" name="Google Shape;179;p24"/>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pic>
        <p:nvPicPr>
          <p:cNvPr descr="Εικόνα που περιέχει διάγραμμα&#10;&#10;Περιγραφή που δημιουργήθηκε αυτόματα" id="180" name="Google Shape;180;p24"/>
          <p:cNvPicPr preferRelativeResize="0"/>
          <p:nvPr/>
        </p:nvPicPr>
        <p:blipFill rotWithShape="1">
          <a:blip r:embed="rId5">
            <a:alphaModFix/>
          </a:blip>
          <a:srcRect b="0" l="0" r="0" t="0"/>
          <a:stretch/>
        </p:blipFill>
        <p:spPr>
          <a:xfrm>
            <a:off x="1087495" y="1845547"/>
            <a:ext cx="6500538" cy="3177141"/>
          </a:xfrm>
          <a:prstGeom prst="rect">
            <a:avLst/>
          </a:prstGeom>
          <a:noFill/>
          <a:ln>
            <a:noFill/>
          </a:ln>
        </p:spPr>
      </p:pic>
      <p:sp>
        <p:nvSpPr>
          <p:cNvPr id="181" name="Google Shape;181;p24"/>
          <p:cNvSpPr txBox="1"/>
          <p:nvPr/>
        </p:nvSpPr>
        <p:spPr>
          <a:xfrm>
            <a:off x="67471" y="4838552"/>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Haus &amp; Bensing, 2008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5"/>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87" name="Google Shape;187;p2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Barlow"/>
              <a:buChar char="●"/>
            </a:pPr>
            <a:r>
              <a:rPr b="0" i="0" lang="en-US" sz="1300" u="none" strike="noStrike">
                <a:solidFill>
                  <a:srgbClr val="131413"/>
                </a:solidFill>
                <a:latin typeface="Arial"/>
                <a:ea typeface="Arial"/>
                <a:cs typeface="Arial"/>
                <a:sym typeface="Arial"/>
              </a:rPr>
              <a:t>The</a:t>
            </a:r>
            <a:r>
              <a:rPr lang="en-US" sz="1300">
                <a:solidFill>
                  <a:srgbClr val="131413"/>
                </a:solidFill>
                <a:latin typeface="Arial"/>
                <a:ea typeface="Arial"/>
                <a:cs typeface="Arial"/>
                <a:sym typeface="Arial"/>
              </a:rPr>
              <a:t> </a:t>
            </a:r>
            <a:r>
              <a:rPr b="1" i="0" lang="en-US" sz="1300" u="none" strike="noStrike">
                <a:solidFill>
                  <a:srgbClr val="131413"/>
                </a:solidFill>
                <a:latin typeface="Arial"/>
                <a:ea typeface="Arial"/>
                <a:cs typeface="Arial"/>
                <a:sym typeface="Arial"/>
              </a:rPr>
              <a:t>person-centered</a:t>
            </a:r>
            <a:r>
              <a:rPr b="0" i="0" lang="en-US" sz="1300" u="none" strike="noStrike">
                <a:solidFill>
                  <a:srgbClr val="131413"/>
                </a:solidFill>
                <a:latin typeface="Arial"/>
                <a:ea typeface="Arial"/>
                <a:cs typeface="Arial"/>
                <a:sym typeface="Arial"/>
              </a:rPr>
              <a:t> approach, which embraces genuineness, empathic understanding, and positive regard, is the </a:t>
            </a:r>
            <a:r>
              <a:rPr lang="en-US" sz="1300">
                <a:solidFill>
                  <a:srgbClr val="131413"/>
                </a:solidFill>
                <a:latin typeface="Arial"/>
                <a:ea typeface="Arial"/>
                <a:cs typeface="Arial"/>
                <a:sym typeface="Arial"/>
              </a:rPr>
              <a:t>main </a:t>
            </a:r>
            <a:r>
              <a:rPr b="0" i="0" lang="en-US" sz="1300" u="none" strike="noStrike">
                <a:solidFill>
                  <a:srgbClr val="131413"/>
                </a:solidFill>
                <a:latin typeface="Arial"/>
                <a:ea typeface="Arial"/>
                <a:cs typeface="Arial"/>
                <a:sym typeface="Arial"/>
              </a:rPr>
              <a:t>theoretical framework of the laboratory genetic counselor practice, as their role is to </a:t>
            </a:r>
            <a:r>
              <a:rPr lang="en-US" sz="1300">
                <a:solidFill>
                  <a:srgbClr val="131413"/>
                </a:solidFill>
                <a:latin typeface="Arial"/>
                <a:ea typeface="Arial"/>
                <a:cs typeface="Arial"/>
                <a:sym typeface="Arial"/>
              </a:rPr>
              <a:t>facilitate understanding and the meaningful use of genetic or familial information. </a:t>
            </a:r>
            <a:endParaRPr/>
          </a:p>
          <a:p>
            <a:pPr indent="0" lvl="0" marL="114300" rtl="0" algn="l">
              <a:lnSpc>
                <a:spcPct val="100000"/>
              </a:lnSpc>
              <a:spcBef>
                <a:spcPts val="0"/>
              </a:spcBef>
              <a:spcAft>
                <a:spcPts val="0"/>
              </a:spcAft>
              <a:buSzPts val="1400"/>
              <a:buNone/>
            </a:pPr>
            <a:r>
              <a:t/>
            </a:r>
            <a:endParaRPr sz="1300">
              <a:solidFill>
                <a:srgbClr val="131413"/>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sz="1300" u="none" strike="noStrike">
                <a:solidFill>
                  <a:srgbClr val="131413"/>
                </a:solidFill>
                <a:latin typeface="Arial"/>
                <a:ea typeface="Arial"/>
                <a:cs typeface="Arial"/>
                <a:sym typeface="Arial"/>
              </a:rPr>
              <a:t>There are realities unique to the communication between a laboratory genetic counselor and the individual with whom he or she is speaking that often require adaptation of these counseling skills.</a:t>
            </a:r>
            <a:endParaRPr sz="1300">
              <a:solidFill>
                <a:srgbClr val="000043"/>
              </a:solidFill>
              <a:latin typeface="Arial"/>
              <a:ea typeface="Arial"/>
              <a:cs typeface="Arial"/>
              <a:sym typeface="Arial"/>
            </a:endParaRPr>
          </a:p>
        </p:txBody>
      </p:sp>
      <p:sp>
        <p:nvSpPr>
          <p:cNvPr id="188" name="Google Shape;188;p25"/>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2500">
                <a:latin typeface="Arial"/>
                <a:ea typeface="Arial"/>
                <a:cs typeface="Arial"/>
                <a:sym typeface="Arial"/>
              </a:rPr>
              <a:t>Person-centered approach in 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89" name="Google Shape;189;p25"/>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190" name="Google Shape;190;p25"/>
          <p:cNvSpPr txBox="1"/>
          <p:nvPr/>
        </p:nvSpPr>
        <p:spPr>
          <a:xfrm>
            <a:off x="67471" y="4856918"/>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Biesecker B., 2020</a:t>
            </a:r>
            <a:endParaRPr b="0" i="0" sz="900" u="none" cap="none" strike="noStrike">
              <a:solidFill>
                <a:schemeClr val="lt1"/>
              </a:solidFill>
              <a:latin typeface="Arial"/>
              <a:ea typeface="Arial"/>
              <a:cs typeface="Arial"/>
              <a:sym typeface="Arial"/>
            </a:endParaRPr>
          </a:p>
        </p:txBody>
      </p:sp>
      <p:pic>
        <p:nvPicPr>
          <p:cNvPr descr="Εικόνα που περιέχει κείμενο, ρουχισμός, καρτούν, έπιπλα&#10;&#10;Περιγραφή που δημιουργήθηκε αυτόματα" id="191" name="Google Shape;191;p25"/>
          <p:cNvPicPr preferRelativeResize="0"/>
          <p:nvPr/>
        </p:nvPicPr>
        <p:blipFill rotWithShape="1">
          <a:blip r:embed="rId5">
            <a:alphaModFix/>
          </a:blip>
          <a:srcRect b="0" l="0" r="0" t="0"/>
          <a:stretch/>
        </p:blipFill>
        <p:spPr>
          <a:xfrm>
            <a:off x="4230052" y="3233006"/>
            <a:ext cx="2091263" cy="15664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Verbal communication skills</a:t>
            </a:r>
            <a:endParaRPr/>
          </a:p>
        </p:txBody>
      </p:sp>
      <p:pic>
        <p:nvPicPr>
          <p:cNvPr descr="Εικόνα που περιέχει λογότυπο&#10;&#10;Περιγραφή που δημιουργήθηκε αυτόματα" id="197" name="Google Shape;197;p2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98" name="Google Shape;198;p26"/>
          <p:cNvGrpSpPr/>
          <p:nvPr/>
        </p:nvGrpSpPr>
        <p:grpSpPr>
          <a:xfrm>
            <a:off x="-4117807" y="349445"/>
            <a:ext cx="5116123" cy="4851272"/>
            <a:chOff x="-2762222" y="-624865"/>
            <a:chExt cx="5116123" cy="4851272"/>
          </a:xfrm>
        </p:grpSpPr>
        <p:sp>
          <p:nvSpPr>
            <p:cNvPr id="199" name="Google Shape;199;p26"/>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02" name="Google Shape;202;p26"/>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05" name="Google Shape;205;p26"/>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08" name="Google Shape;208;p26"/>
            <p:cNvSpPr/>
            <p:nvPr/>
          </p:nvSpPr>
          <p:spPr>
            <a:xfrm>
              <a:off x="1790980" y="1519310"/>
              <a:ext cx="562921" cy="562921"/>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1" name="Google Shape;211;p26"/>
            <p:cNvSpPr/>
            <p:nvPr/>
          </p:nvSpPr>
          <p:spPr>
            <a:xfrm>
              <a:off x="1691938"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6"/>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4" name="Google Shape;214;p26"/>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 name="Google Shape;215;p26"/>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Εικόνα που περιέχει λογότυπο&#10;&#10;Περιγραφή που δημιουργήθηκε αυτόματα" id="220" name="Google Shape;220;p27"/>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221" name="Google Shape;221;p27"/>
          <p:cNvSpPr txBox="1"/>
          <p:nvPr/>
        </p:nvSpPr>
        <p:spPr>
          <a:xfrm>
            <a:off x="827525" y="235458"/>
            <a:ext cx="771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500" u="none" cap="none" strike="noStrike">
                <a:solidFill>
                  <a:schemeClr val="accent1"/>
                </a:solidFill>
                <a:latin typeface="Arial"/>
                <a:ea typeface="Arial"/>
                <a:cs typeface="Arial"/>
                <a:sym typeface="Arial"/>
              </a:rPr>
              <a:t>What are the main verbal communication skills?</a:t>
            </a:r>
            <a:endParaRPr/>
          </a:p>
        </p:txBody>
      </p:sp>
      <p:sp>
        <p:nvSpPr>
          <p:cNvPr id="222" name="Google Shape;222;p27"/>
          <p:cNvSpPr/>
          <p:nvPr/>
        </p:nvSpPr>
        <p:spPr>
          <a:xfrm>
            <a:off x="3724136" y="2149774"/>
            <a:ext cx="1442993" cy="1397832"/>
          </a:xfrm>
          <a:prstGeom prst="ellipse">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Verbal communication skills</a:t>
            </a:r>
            <a:endParaRPr b="1" i="0" sz="1300" u="none" cap="none" strike="noStrike">
              <a:solidFill>
                <a:schemeClr val="lt1"/>
              </a:solidFill>
              <a:latin typeface="Arial"/>
              <a:ea typeface="Arial"/>
              <a:cs typeface="Arial"/>
              <a:sym typeface="Arial"/>
            </a:endParaRPr>
          </a:p>
        </p:txBody>
      </p:sp>
      <p:sp>
        <p:nvSpPr>
          <p:cNvPr id="223" name="Google Shape;223;p27"/>
          <p:cNvSpPr/>
          <p:nvPr/>
        </p:nvSpPr>
        <p:spPr>
          <a:xfrm>
            <a:off x="4623680" y="3935550"/>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Flexibility</a:t>
            </a:r>
            <a:endParaRPr b="1" i="0" sz="1000" u="none" cap="none" strike="noStrike">
              <a:solidFill>
                <a:schemeClr val="dk1"/>
              </a:solidFill>
              <a:latin typeface="Arial"/>
              <a:ea typeface="Arial"/>
              <a:cs typeface="Arial"/>
              <a:sym typeface="Arial"/>
            </a:endParaRPr>
          </a:p>
        </p:txBody>
      </p:sp>
      <p:sp>
        <p:nvSpPr>
          <p:cNvPr id="224" name="Google Shape;224;p27"/>
          <p:cNvSpPr/>
          <p:nvPr/>
        </p:nvSpPr>
        <p:spPr>
          <a:xfrm>
            <a:off x="3382101" y="3935550"/>
            <a:ext cx="1063531"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Self-Disclosure </a:t>
            </a:r>
            <a:br>
              <a:rPr b="1" i="0" lang="en-US" sz="1000" u="none" cap="none" strike="noStrike">
                <a:solidFill>
                  <a:schemeClr val="dk1"/>
                </a:solidFill>
                <a:latin typeface="Arial"/>
                <a:ea typeface="Arial"/>
                <a:cs typeface="Arial"/>
                <a:sym typeface="Arial"/>
              </a:rPr>
            </a:br>
            <a:endParaRPr b="1" i="0" sz="1000" u="none" cap="none" strike="noStrike">
              <a:solidFill>
                <a:schemeClr val="dk1"/>
              </a:solidFill>
              <a:latin typeface="Arial"/>
              <a:ea typeface="Arial"/>
              <a:cs typeface="Arial"/>
              <a:sym typeface="Arial"/>
            </a:endParaRPr>
          </a:p>
        </p:txBody>
      </p:sp>
      <p:sp>
        <p:nvSpPr>
          <p:cNvPr id="225" name="Google Shape;225;p27"/>
          <p:cNvSpPr/>
          <p:nvPr/>
        </p:nvSpPr>
        <p:spPr>
          <a:xfrm>
            <a:off x="2298476" y="3405423"/>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Immediacy</a:t>
            </a:r>
            <a:endParaRPr b="1" i="0" sz="1000" u="none" cap="none" strike="noStrike">
              <a:solidFill>
                <a:schemeClr val="dk1"/>
              </a:solidFill>
              <a:latin typeface="Arial"/>
              <a:ea typeface="Arial"/>
              <a:cs typeface="Arial"/>
              <a:sym typeface="Arial"/>
            </a:endParaRPr>
          </a:p>
        </p:txBody>
      </p:sp>
      <p:sp>
        <p:nvSpPr>
          <p:cNvPr id="226" name="Google Shape;226;p27"/>
          <p:cNvSpPr/>
          <p:nvPr/>
        </p:nvSpPr>
        <p:spPr>
          <a:xfrm>
            <a:off x="1958341" y="2233418"/>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Reassurance</a:t>
            </a:r>
            <a:endParaRPr b="1" i="0" sz="1000" u="none" cap="none" strike="noStrike">
              <a:solidFill>
                <a:schemeClr val="dk1"/>
              </a:solidFill>
              <a:latin typeface="Arial"/>
              <a:ea typeface="Arial"/>
              <a:cs typeface="Arial"/>
              <a:sym typeface="Arial"/>
            </a:endParaRPr>
          </a:p>
        </p:txBody>
      </p:sp>
      <p:sp>
        <p:nvSpPr>
          <p:cNvPr id="227" name="Google Shape;227;p27"/>
          <p:cNvSpPr/>
          <p:nvPr/>
        </p:nvSpPr>
        <p:spPr>
          <a:xfrm>
            <a:off x="2494887" y="1148306"/>
            <a:ext cx="1005840" cy="998220"/>
          </a:xfrm>
          <a:prstGeom prst="ellipse">
            <a:avLst/>
          </a:prstGeom>
          <a:solidFill>
            <a:srgbClr val="92B9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Building Rapport </a:t>
            </a:r>
            <a:endParaRPr b="1" i="0" sz="1000" u="none" cap="none" strike="noStrike">
              <a:solidFill>
                <a:schemeClr val="dk1"/>
              </a:solidFill>
              <a:latin typeface="Arial"/>
              <a:ea typeface="Arial"/>
              <a:cs typeface="Arial"/>
              <a:sym typeface="Arial"/>
            </a:endParaRPr>
          </a:p>
        </p:txBody>
      </p:sp>
      <p:sp>
        <p:nvSpPr>
          <p:cNvPr id="228" name="Google Shape;228;p27"/>
          <p:cNvSpPr/>
          <p:nvPr/>
        </p:nvSpPr>
        <p:spPr>
          <a:xfrm>
            <a:off x="3757378" y="808158"/>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Active listening</a:t>
            </a:r>
            <a:endParaRPr b="1" i="0" sz="1000" u="none" cap="none" strike="noStrike">
              <a:solidFill>
                <a:schemeClr val="dk1"/>
              </a:solidFill>
              <a:latin typeface="Arial"/>
              <a:ea typeface="Arial"/>
              <a:cs typeface="Arial"/>
              <a:sym typeface="Arial"/>
            </a:endParaRPr>
          </a:p>
        </p:txBody>
      </p:sp>
      <p:sp>
        <p:nvSpPr>
          <p:cNvPr id="229" name="Google Shape;229;p27"/>
          <p:cNvSpPr/>
          <p:nvPr/>
        </p:nvSpPr>
        <p:spPr>
          <a:xfrm>
            <a:off x="5084029" y="988082"/>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Reflecting–Paraphrasing-Summarising</a:t>
            </a:r>
            <a:endParaRPr b="1" i="0" sz="1000" u="none" cap="none" strike="noStrike">
              <a:solidFill>
                <a:schemeClr val="dk1"/>
              </a:solidFill>
              <a:latin typeface="Arial"/>
              <a:ea typeface="Arial"/>
              <a:cs typeface="Arial"/>
              <a:sym typeface="Arial"/>
            </a:endParaRPr>
          </a:p>
        </p:txBody>
      </p:sp>
      <p:sp>
        <p:nvSpPr>
          <p:cNvPr id="230" name="Google Shape;230;p27"/>
          <p:cNvSpPr/>
          <p:nvPr/>
        </p:nvSpPr>
        <p:spPr>
          <a:xfrm>
            <a:off x="5710911" y="2020592"/>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Clarifying and the Use of Questions</a:t>
            </a:r>
            <a:endParaRPr b="1" i="0" sz="1000" u="none" cap="none" strike="noStrike">
              <a:solidFill>
                <a:schemeClr val="dk1"/>
              </a:solidFill>
              <a:latin typeface="Arial"/>
              <a:ea typeface="Arial"/>
              <a:cs typeface="Arial"/>
              <a:sym typeface="Arial"/>
            </a:endParaRPr>
          </a:p>
        </p:txBody>
      </p:sp>
      <p:sp>
        <p:nvSpPr>
          <p:cNvPr id="231" name="Google Shape;231;p27"/>
          <p:cNvSpPr/>
          <p:nvPr/>
        </p:nvSpPr>
        <p:spPr>
          <a:xfrm>
            <a:off x="5586949" y="3198736"/>
            <a:ext cx="1005840" cy="998220"/>
          </a:xfrm>
          <a:prstGeom prst="ellipse">
            <a:avLst/>
          </a:prstGeom>
          <a:solidFill>
            <a:srgbClr val="74A5FF"/>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00" u="none" cap="none" strike="noStrike">
                <a:solidFill>
                  <a:schemeClr val="dk1"/>
                </a:solidFill>
                <a:latin typeface="Arial"/>
                <a:ea typeface="Arial"/>
                <a:cs typeface="Arial"/>
                <a:sym typeface="Arial"/>
              </a:rPr>
              <a:t>Silence</a:t>
            </a:r>
            <a:endParaRPr b="1" i="0" sz="1000" u="none" cap="none" strike="noStrike">
              <a:solidFill>
                <a:schemeClr val="dk1"/>
              </a:solidFill>
              <a:latin typeface="Arial"/>
              <a:ea typeface="Arial"/>
              <a:cs typeface="Arial"/>
              <a:sym typeface="Arial"/>
            </a:endParaRPr>
          </a:p>
        </p:txBody>
      </p:sp>
      <p:cxnSp>
        <p:nvCxnSpPr>
          <p:cNvPr id="232" name="Google Shape;232;p27"/>
          <p:cNvCxnSpPr>
            <a:endCxn id="222" idx="0"/>
          </p:cNvCxnSpPr>
          <p:nvPr/>
        </p:nvCxnSpPr>
        <p:spPr>
          <a:xfrm>
            <a:off x="4388033" y="1806274"/>
            <a:ext cx="57600" cy="343500"/>
          </a:xfrm>
          <a:prstGeom prst="straightConnector1">
            <a:avLst/>
          </a:prstGeom>
          <a:noFill/>
          <a:ln cap="flat" cmpd="sng" w="19050">
            <a:solidFill>
              <a:schemeClr val="accent3"/>
            </a:solidFill>
            <a:prstDash val="dash"/>
            <a:round/>
            <a:headEnd len="sm" w="sm" type="none"/>
            <a:tailEnd len="sm" w="sm" type="none"/>
          </a:ln>
        </p:spPr>
      </p:cxnSp>
      <p:cxnSp>
        <p:nvCxnSpPr>
          <p:cNvPr id="233" name="Google Shape;233;p27"/>
          <p:cNvCxnSpPr/>
          <p:nvPr/>
        </p:nvCxnSpPr>
        <p:spPr>
          <a:xfrm flipH="1">
            <a:off x="4833873" y="1927247"/>
            <a:ext cx="365317" cy="303816"/>
          </a:xfrm>
          <a:prstGeom prst="straightConnector1">
            <a:avLst/>
          </a:prstGeom>
          <a:noFill/>
          <a:ln cap="flat" cmpd="sng" w="19050">
            <a:solidFill>
              <a:schemeClr val="accent3"/>
            </a:solidFill>
            <a:prstDash val="dash"/>
            <a:round/>
            <a:headEnd len="sm" w="sm" type="none"/>
            <a:tailEnd len="sm" w="sm" type="none"/>
          </a:ln>
        </p:spPr>
      </p:cxnSp>
      <p:cxnSp>
        <p:nvCxnSpPr>
          <p:cNvPr id="234" name="Google Shape;234;p27"/>
          <p:cNvCxnSpPr/>
          <p:nvPr/>
        </p:nvCxnSpPr>
        <p:spPr>
          <a:xfrm flipH="1">
            <a:off x="5177944" y="2623322"/>
            <a:ext cx="475598" cy="53765"/>
          </a:xfrm>
          <a:prstGeom prst="straightConnector1">
            <a:avLst/>
          </a:prstGeom>
          <a:noFill/>
          <a:ln cap="flat" cmpd="sng" w="19050">
            <a:solidFill>
              <a:schemeClr val="accent3"/>
            </a:solidFill>
            <a:prstDash val="dash"/>
            <a:round/>
            <a:headEnd len="sm" w="sm" type="none"/>
            <a:tailEnd len="sm" w="sm" type="none"/>
          </a:ln>
        </p:spPr>
      </p:cxnSp>
      <p:cxnSp>
        <p:nvCxnSpPr>
          <p:cNvPr id="235" name="Google Shape;235;p27"/>
          <p:cNvCxnSpPr/>
          <p:nvPr/>
        </p:nvCxnSpPr>
        <p:spPr>
          <a:xfrm rot="10800000">
            <a:off x="5073949" y="3314107"/>
            <a:ext cx="341794" cy="275563"/>
          </a:xfrm>
          <a:prstGeom prst="straightConnector1">
            <a:avLst/>
          </a:prstGeom>
          <a:noFill/>
          <a:ln cap="flat" cmpd="sng" w="19050">
            <a:solidFill>
              <a:schemeClr val="accent3"/>
            </a:solidFill>
            <a:prstDash val="dash"/>
            <a:round/>
            <a:headEnd len="sm" w="sm" type="none"/>
            <a:tailEnd len="sm" w="sm" type="none"/>
          </a:ln>
        </p:spPr>
      </p:cxnSp>
      <p:cxnSp>
        <p:nvCxnSpPr>
          <p:cNvPr id="236" name="Google Shape;236;p27"/>
          <p:cNvCxnSpPr/>
          <p:nvPr/>
        </p:nvCxnSpPr>
        <p:spPr>
          <a:xfrm rot="10800000">
            <a:off x="4763218" y="3451888"/>
            <a:ext cx="211359" cy="439114"/>
          </a:xfrm>
          <a:prstGeom prst="straightConnector1">
            <a:avLst/>
          </a:prstGeom>
          <a:noFill/>
          <a:ln cap="flat" cmpd="sng" w="19050">
            <a:solidFill>
              <a:schemeClr val="accent3"/>
            </a:solidFill>
            <a:prstDash val="dash"/>
            <a:round/>
            <a:headEnd len="sm" w="sm" type="none"/>
            <a:tailEnd len="sm" w="sm" type="none"/>
          </a:ln>
        </p:spPr>
      </p:cxnSp>
      <p:cxnSp>
        <p:nvCxnSpPr>
          <p:cNvPr id="237" name="Google Shape;237;p27"/>
          <p:cNvCxnSpPr/>
          <p:nvPr/>
        </p:nvCxnSpPr>
        <p:spPr>
          <a:xfrm flipH="1" rot="10800000">
            <a:off x="3993786" y="3547606"/>
            <a:ext cx="129948" cy="366130"/>
          </a:xfrm>
          <a:prstGeom prst="straightConnector1">
            <a:avLst/>
          </a:prstGeom>
          <a:noFill/>
          <a:ln cap="flat" cmpd="sng" w="19050">
            <a:solidFill>
              <a:schemeClr val="accent3"/>
            </a:solidFill>
            <a:prstDash val="dash"/>
            <a:round/>
            <a:headEnd len="sm" w="sm" type="none"/>
            <a:tailEnd len="sm" w="sm" type="none"/>
          </a:ln>
        </p:spPr>
      </p:cxnSp>
      <p:cxnSp>
        <p:nvCxnSpPr>
          <p:cNvPr id="238" name="Google Shape;238;p27"/>
          <p:cNvCxnSpPr/>
          <p:nvPr/>
        </p:nvCxnSpPr>
        <p:spPr>
          <a:xfrm flipH="1" rot="10800000">
            <a:off x="3187590" y="3151249"/>
            <a:ext cx="455835" cy="300639"/>
          </a:xfrm>
          <a:prstGeom prst="straightConnector1">
            <a:avLst/>
          </a:prstGeom>
          <a:noFill/>
          <a:ln cap="flat" cmpd="sng" w="19050">
            <a:solidFill>
              <a:schemeClr val="accent3"/>
            </a:solidFill>
            <a:prstDash val="dash"/>
            <a:round/>
            <a:headEnd len="sm" w="sm" type="none"/>
            <a:tailEnd len="sm" w="sm" type="none"/>
          </a:ln>
        </p:spPr>
      </p:cxnSp>
      <p:cxnSp>
        <p:nvCxnSpPr>
          <p:cNvPr id="239" name="Google Shape;239;p27"/>
          <p:cNvCxnSpPr/>
          <p:nvPr/>
        </p:nvCxnSpPr>
        <p:spPr>
          <a:xfrm>
            <a:off x="3053537" y="2766998"/>
            <a:ext cx="589888" cy="85385"/>
          </a:xfrm>
          <a:prstGeom prst="straightConnector1">
            <a:avLst/>
          </a:prstGeom>
          <a:noFill/>
          <a:ln cap="flat" cmpd="sng" w="19050">
            <a:solidFill>
              <a:schemeClr val="accent3"/>
            </a:solidFill>
            <a:prstDash val="dash"/>
            <a:round/>
            <a:headEnd len="sm" w="sm" type="none"/>
            <a:tailEnd len="sm" w="sm" type="none"/>
          </a:ln>
        </p:spPr>
      </p:cxnSp>
      <p:cxnSp>
        <p:nvCxnSpPr>
          <p:cNvPr id="240" name="Google Shape;240;p27"/>
          <p:cNvCxnSpPr/>
          <p:nvPr/>
        </p:nvCxnSpPr>
        <p:spPr>
          <a:xfrm>
            <a:off x="3415507" y="2096175"/>
            <a:ext cx="297814" cy="272878"/>
          </a:xfrm>
          <a:prstGeom prst="straightConnector1">
            <a:avLst/>
          </a:prstGeom>
          <a:noFill/>
          <a:ln cap="flat" cmpd="sng" w="19050">
            <a:solidFill>
              <a:schemeClr val="accent3"/>
            </a:solidFill>
            <a:prstDash val="dash"/>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8"/>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46" name="Google Shape;246;p28"/>
          <p:cNvSpPr txBox="1"/>
          <p:nvPr>
            <p:ph idx="1" type="body"/>
          </p:nvPr>
        </p:nvSpPr>
        <p:spPr>
          <a:xfrm>
            <a:off x="713225" y="1076275"/>
            <a:ext cx="7539236"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sz="1400">
                <a:solidFill>
                  <a:srgbClr val="333333"/>
                </a:solidFill>
                <a:latin typeface="Arial"/>
                <a:ea typeface="Arial"/>
                <a:cs typeface="Arial"/>
                <a:sym typeface="Arial"/>
              </a:rPr>
              <a:t>WHAT…</a:t>
            </a:r>
            <a:endParaRPr/>
          </a:p>
          <a:p>
            <a:pPr indent="0" lvl="0" marL="139700" rtl="0" algn="l">
              <a:lnSpc>
                <a:spcPct val="100000"/>
              </a:lnSpc>
              <a:spcBef>
                <a:spcPts val="0"/>
              </a:spcBef>
              <a:spcAft>
                <a:spcPts val="0"/>
              </a:spcAft>
              <a:buSzPts val="1400"/>
              <a:buNone/>
            </a:pPr>
            <a:r>
              <a:t/>
            </a:r>
            <a:endParaRPr b="0" i="1" sz="14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400">
                <a:solidFill>
                  <a:srgbClr val="333333"/>
                </a:solidFill>
                <a:latin typeface="Arial"/>
                <a:ea typeface="Arial"/>
                <a:cs typeface="Arial"/>
                <a:sym typeface="Arial"/>
              </a:rPr>
              <a:t>Rapport means </a:t>
            </a:r>
            <a:r>
              <a:rPr b="1" i="0" lang="en-US" sz="1400">
                <a:solidFill>
                  <a:srgbClr val="333333"/>
                </a:solidFill>
                <a:latin typeface="Arial"/>
                <a:ea typeface="Arial"/>
                <a:cs typeface="Arial"/>
                <a:sym typeface="Arial"/>
              </a:rPr>
              <a:t>a sense of having a connection with the person</a:t>
            </a:r>
            <a:r>
              <a:rPr b="0" i="0" lang="en-US" sz="1400">
                <a:solidFill>
                  <a:srgbClr val="333333"/>
                </a:solidFill>
                <a:latin typeface="Arial"/>
                <a:ea typeface="Arial"/>
                <a:cs typeface="Arial"/>
                <a:sym typeface="Arial"/>
              </a:rPr>
              <a:t>.</a:t>
            </a:r>
            <a:endParaRPr/>
          </a:p>
          <a:p>
            <a:pPr indent="-228600" lvl="0" marL="457200" rtl="0" algn="l">
              <a:lnSpc>
                <a:spcPct val="100000"/>
              </a:lnSpc>
              <a:spcBef>
                <a:spcPts val="0"/>
              </a:spcBef>
              <a:spcAft>
                <a:spcPts val="0"/>
              </a:spcAft>
              <a:buSzPts val="1400"/>
              <a:buNone/>
            </a:pPr>
            <a:r>
              <a:t/>
            </a:r>
            <a:endParaRPr b="0" i="0" sz="14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sz="1400">
                <a:solidFill>
                  <a:srgbClr val="333333"/>
                </a:solidFill>
                <a:latin typeface="Arial"/>
                <a:ea typeface="Arial"/>
                <a:cs typeface="Arial"/>
                <a:sym typeface="Arial"/>
              </a:rPr>
              <a:t>Rapport will be helped and facilitated by how the counselor manages their own feelings towards the client, and how they behave with the client.</a:t>
            </a:r>
            <a:endParaRPr/>
          </a:p>
          <a:p>
            <a:pPr indent="-228600" lvl="0" marL="457200" rtl="0" algn="l">
              <a:lnSpc>
                <a:spcPct val="100000"/>
              </a:lnSpc>
              <a:spcBef>
                <a:spcPts val="0"/>
              </a:spcBef>
              <a:spcAft>
                <a:spcPts val="0"/>
              </a:spcAft>
              <a:buSzPts val="1400"/>
              <a:buFont typeface="Barlow"/>
              <a:buNone/>
            </a:pPr>
            <a:r>
              <a:t/>
            </a:r>
            <a:endParaRPr b="0" i="0" sz="14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sz="1400">
                <a:solidFill>
                  <a:srgbClr val="333333"/>
                </a:solidFill>
                <a:latin typeface="Arial"/>
                <a:ea typeface="Arial"/>
                <a:cs typeface="Arial"/>
                <a:sym typeface="Arial"/>
              </a:rPr>
              <a:t>Unless a client feels a sense of rapport, they will be unlikely to be able to work well with the counselor.</a:t>
            </a:r>
            <a:endParaRPr/>
          </a:p>
          <a:p>
            <a:pPr indent="-228600" lvl="0" marL="457200" rtl="0" algn="l">
              <a:lnSpc>
                <a:spcPct val="100000"/>
              </a:lnSpc>
              <a:spcBef>
                <a:spcPts val="0"/>
              </a:spcBef>
              <a:spcAft>
                <a:spcPts val="0"/>
              </a:spcAft>
              <a:buSzPts val="1400"/>
              <a:buFont typeface="Barlow"/>
              <a:buNone/>
            </a:pPr>
            <a:r>
              <a:t/>
            </a:r>
            <a:endParaRPr b="0" i="0" sz="14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1" lang="en-US" sz="1400">
                <a:solidFill>
                  <a:schemeClr val="accent1"/>
                </a:solidFill>
                <a:latin typeface="Arial"/>
                <a:ea typeface="Arial"/>
                <a:cs typeface="Arial"/>
                <a:sym typeface="Arial"/>
              </a:rPr>
              <a:t>"Building rapport is as much about you as a person than any techniques or skills ... Clients are drawn to build relationships with people who are caring, trustful and show interest in them."</a:t>
            </a:r>
            <a:br>
              <a:rPr b="0" i="0" lang="en-US" sz="1400">
                <a:solidFill>
                  <a:srgbClr val="333333"/>
                </a:solidFill>
                <a:latin typeface="Arial"/>
                <a:ea typeface="Arial"/>
                <a:cs typeface="Arial"/>
                <a:sym typeface="Arial"/>
              </a:rPr>
            </a:br>
            <a:endParaRPr sz="14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247" name="Google Shape;247;p28"/>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248" name="Google Shape;248;p28"/>
          <p:cNvSpPr txBox="1"/>
          <p:nvPr/>
        </p:nvSpPr>
        <p:spPr>
          <a:xfrm>
            <a:off x="713223" y="326007"/>
            <a:ext cx="771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500" u="none" cap="none" strike="noStrike">
                <a:solidFill>
                  <a:schemeClr val="accent1"/>
                </a:solidFill>
                <a:latin typeface="Arial"/>
                <a:ea typeface="Arial"/>
                <a:cs typeface="Arial"/>
                <a:sym typeface="Arial"/>
              </a:rPr>
              <a:t>1. Building Rapport </a:t>
            </a:r>
            <a:endParaRPr b="1" i="0" sz="2500" u="none" cap="none" strike="noStrike">
              <a:solidFill>
                <a:schemeClr val="accent1"/>
              </a:solidFill>
              <a:latin typeface="Arial"/>
              <a:ea typeface="Arial"/>
              <a:cs typeface="Arial"/>
              <a:sym typeface="Arial"/>
            </a:endParaRPr>
          </a:p>
        </p:txBody>
      </p:sp>
      <p:pic>
        <p:nvPicPr>
          <p:cNvPr descr="Εικόνα που περιέχει κείμενο, διανυσματικά γραφικά&#10;&#10;Περιγραφή που δημιουργήθηκε αυτόματα" id="249" name="Google Shape;249;p28"/>
          <p:cNvPicPr preferRelativeResize="0"/>
          <p:nvPr/>
        </p:nvPicPr>
        <p:blipFill rotWithShape="1">
          <a:blip r:embed="rId5">
            <a:alphaModFix/>
          </a:blip>
          <a:srcRect b="0" l="0" r="0" t="0"/>
          <a:stretch/>
        </p:blipFill>
        <p:spPr>
          <a:xfrm>
            <a:off x="7375672" y="325608"/>
            <a:ext cx="1288823" cy="1323767"/>
          </a:xfrm>
          <a:prstGeom prst="rect">
            <a:avLst/>
          </a:prstGeom>
          <a:noFill/>
          <a:ln>
            <a:noFill/>
          </a:ln>
        </p:spPr>
      </p:pic>
      <p:sp>
        <p:nvSpPr>
          <p:cNvPr id="250" name="Google Shape;250;p28"/>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Griffin, 2006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2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56" name="Google Shape;256;p29"/>
          <p:cNvSpPr txBox="1"/>
          <p:nvPr>
            <p:ph idx="1" type="body"/>
          </p:nvPr>
        </p:nvSpPr>
        <p:spPr>
          <a:xfrm>
            <a:off x="605883" y="1026789"/>
            <a:ext cx="7717499"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sz="1300">
                <a:solidFill>
                  <a:srgbClr val="333333"/>
                </a:solidFill>
                <a:latin typeface="Arial"/>
                <a:ea typeface="Arial"/>
                <a:cs typeface="Arial"/>
                <a:sym typeface="Arial"/>
              </a:rPr>
              <a:t>HOW…</a:t>
            </a:r>
            <a:endParaRPr/>
          </a:p>
          <a:p>
            <a:pPr indent="0" lvl="0" marL="139700" rtl="0" algn="l">
              <a:lnSpc>
                <a:spcPct val="100000"/>
              </a:lnSpc>
              <a:spcBef>
                <a:spcPts val="0"/>
              </a:spcBef>
              <a:spcAft>
                <a:spcPts val="0"/>
              </a:spcAft>
              <a:buSzPts val="1400"/>
              <a:buNone/>
            </a:pPr>
            <a:r>
              <a:t/>
            </a:r>
            <a:endParaRPr b="0" i="1"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Being well prepared for the session</a:t>
            </a:r>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Make a safe and trusting environment </a:t>
            </a:r>
            <a:r>
              <a:rPr lang="en-US" sz="1300">
                <a:solidFill>
                  <a:srgbClr val="333333"/>
                </a:solidFill>
                <a:latin typeface="Arial"/>
                <a:ea typeface="Arial"/>
                <a:cs typeface="Arial"/>
                <a:sym typeface="Arial"/>
              </a:rPr>
              <a:t>and </a:t>
            </a:r>
            <a:r>
              <a:rPr b="0" i="0" lang="en-US" sz="1300">
                <a:solidFill>
                  <a:srgbClr val="333333"/>
                </a:solidFill>
                <a:latin typeface="Arial"/>
                <a:ea typeface="Arial"/>
                <a:cs typeface="Arial"/>
                <a:sym typeface="Arial"/>
              </a:rPr>
              <a:t>use a friendly tone</a:t>
            </a:r>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Being aware of who the client is/Introduce oneself and acknowledge the </a:t>
            </a:r>
            <a:r>
              <a:rPr lang="en-US" sz="1300">
                <a:solidFill>
                  <a:srgbClr val="333333"/>
                </a:solidFill>
                <a:latin typeface="Arial"/>
                <a:ea typeface="Arial"/>
                <a:cs typeface="Arial"/>
                <a:sym typeface="Arial"/>
              </a:rPr>
              <a:t>other person by name</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Having an accepting manner, including remaining unshocked, whatever the client brings; being non-judgemental</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Being unrushed, allowing the client time</a:t>
            </a:r>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Being congruent</a:t>
            </a:r>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Be receptive and responsive to any questions the client might ask</a:t>
            </a:r>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Describe the GC process to clients</a:t>
            </a:r>
            <a:r>
              <a:rPr lang="en-US" sz="1300">
                <a:solidFill>
                  <a:srgbClr val="333333"/>
                </a:solidFill>
                <a:latin typeface="Arial"/>
                <a:ea typeface="Arial"/>
                <a:cs typeface="Arial"/>
                <a:sym typeface="Arial"/>
              </a:rPr>
              <a:t>, as well as modify the agenda as appropriate by continually contracting to address emerging concerns</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Elicit client expectations, perceptions, knowledge, and concerns regarding the GC encounter and the reason for referral or contact</a:t>
            </a:r>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Apply client expectations, perceptions, knowledge, and concerns</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Thank the person for his/her time</a:t>
            </a:r>
            <a:endParaRPr/>
          </a:p>
        </p:txBody>
      </p:sp>
      <p:pic>
        <p:nvPicPr>
          <p:cNvPr descr="Εικόνα που περιέχει λογότυπο&#10;&#10;Περιγραφή που δημιουργήθηκε αυτόματα" id="257" name="Google Shape;257;p29"/>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258" name="Google Shape;258;p29"/>
          <p:cNvSpPr txBox="1"/>
          <p:nvPr/>
        </p:nvSpPr>
        <p:spPr>
          <a:xfrm>
            <a:off x="713250" y="345855"/>
            <a:ext cx="771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500" u="none" cap="none" strike="noStrike">
                <a:solidFill>
                  <a:schemeClr val="accent1"/>
                </a:solidFill>
                <a:latin typeface="Arial"/>
                <a:ea typeface="Arial"/>
                <a:cs typeface="Arial"/>
                <a:sym typeface="Arial"/>
              </a:rPr>
              <a:t>1. Building Rapport</a:t>
            </a:r>
            <a:endParaRPr b="1" i="0" sz="2500" u="none" cap="none" strike="noStrike">
              <a:solidFill>
                <a:schemeClr val="accent1"/>
              </a:solidFill>
              <a:latin typeface="Arial"/>
              <a:ea typeface="Arial"/>
              <a:cs typeface="Arial"/>
              <a:sym typeface="Arial"/>
            </a:endParaRPr>
          </a:p>
        </p:txBody>
      </p:sp>
      <p:sp>
        <p:nvSpPr>
          <p:cNvPr id="259" name="Google Shape;259;p29"/>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Griffin, 2006; Goodenberger, 2014; ACGC, 2015 </a:t>
            </a:r>
            <a:endParaRPr b="0" i="0" sz="900" u="none" cap="none" strike="noStrike">
              <a:solidFill>
                <a:schemeClr val="lt1"/>
              </a:solidFill>
              <a:latin typeface="Arial"/>
              <a:ea typeface="Arial"/>
              <a:cs typeface="Arial"/>
              <a:sym typeface="Arial"/>
            </a:endParaRPr>
          </a:p>
        </p:txBody>
      </p:sp>
      <p:pic>
        <p:nvPicPr>
          <p:cNvPr descr="Εικόνα που περιέχει κείμενο, διανυσματικά γραφικά&#10;&#10;Περιγραφή που δημιουργήθηκε αυτόματα" id="260" name="Google Shape;260;p29"/>
          <p:cNvPicPr preferRelativeResize="0"/>
          <p:nvPr/>
        </p:nvPicPr>
        <p:blipFill rotWithShape="1">
          <a:blip r:embed="rId5">
            <a:alphaModFix/>
          </a:blip>
          <a:srcRect b="0" l="0" r="0" t="0"/>
          <a:stretch/>
        </p:blipFill>
        <p:spPr>
          <a:xfrm>
            <a:off x="7375672" y="325608"/>
            <a:ext cx="1288823" cy="13237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0"/>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66" name="Google Shape;266;p30"/>
          <p:cNvSpPr txBox="1"/>
          <p:nvPr>
            <p:ph idx="1" type="body"/>
          </p:nvPr>
        </p:nvSpPr>
        <p:spPr>
          <a:xfrm>
            <a:off x="705631" y="1283111"/>
            <a:ext cx="761541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300">
                <a:solidFill>
                  <a:srgbClr val="333333"/>
                </a:solidFill>
                <a:latin typeface="Arial"/>
                <a:ea typeface="Arial"/>
                <a:cs typeface="Arial"/>
                <a:sym typeface="Arial"/>
              </a:rPr>
              <a:t>WHAT…</a:t>
            </a:r>
            <a:endParaRPr/>
          </a:p>
          <a:p>
            <a:pPr indent="0" lvl="0" marL="0" rtl="0" algn="l">
              <a:lnSpc>
                <a:spcPct val="100000"/>
              </a:lnSpc>
              <a:spcBef>
                <a:spcPts val="0"/>
              </a:spcBef>
              <a:spcAft>
                <a:spcPts val="0"/>
              </a:spcAft>
              <a:buSzPts val="1400"/>
              <a:buNone/>
            </a:pPr>
            <a:r>
              <a:t/>
            </a:r>
            <a:endParaRPr b="0" i="1" sz="1300">
              <a:solidFill>
                <a:srgbClr val="333333"/>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Active listening is intentionally focusing on the one you are listening to in order to understand what he or she is saying. As the listener, you should then be able to repeat what he or she says in your own words to his or her satisfaction. This does not mean that you agree with what is being said, but that you understand it.</a:t>
            </a:r>
            <a:endParaRPr/>
          </a:p>
          <a:p>
            <a:pPr indent="-82550" lvl="0" marL="17145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 Counselors use this technique in order to collect the correct information, get a clear picture, affirm, acknowledge, and explore the problem.</a:t>
            </a:r>
            <a:endParaRPr/>
          </a:p>
        </p:txBody>
      </p:sp>
      <p:sp>
        <p:nvSpPr>
          <p:cNvPr id="267" name="Google Shape;267;p30"/>
          <p:cNvSpPr txBox="1"/>
          <p:nvPr>
            <p:ph type="title"/>
          </p:nvPr>
        </p:nvSpPr>
        <p:spPr>
          <a:xfrm>
            <a:off x="780130" y="29437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Active listening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268" name="Google Shape;268;p30"/>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pic>
        <p:nvPicPr>
          <p:cNvPr id="269" name="Google Shape;269;p30"/>
          <p:cNvPicPr preferRelativeResize="0"/>
          <p:nvPr/>
        </p:nvPicPr>
        <p:blipFill rotWithShape="1">
          <a:blip r:embed="rId5">
            <a:alphaModFix/>
          </a:blip>
          <a:srcRect b="0" l="0" r="0" t="0"/>
          <a:stretch/>
        </p:blipFill>
        <p:spPr>
          <a:xfrm>
            <a:off x="7058654" y="294370"/>
            <a:ext cx="1694985" cy="988741"/>
          </a:xfrm>
          <a:prstGeom prst="rect">
            <a:avLst/>
          </a:prstGeom>
          <a:noFill/>
          <a:ln>
            <a:noFill/>
          </a:ln>
        </p:spPr>
      </p:pic>
      <p:sp>
        <p:nvSpPr>
          <p:cNvPr id="270" name="Google Shape;270;p30"/>
          <p:cNvSpPr txBox="1"/>
          <p:nvPr/>
        </p:nvSpPr>
        <p:spPr>
          <a:xfrm>
            <a:off x="67471" y="4858785"/>
            <a:ext cx="596311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Australian Institute of Professional Counsellors (AIPC), “AIPC’s Counsellor Skills Series”, Report 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txBox="1"/>
          <p:nvPr>
            <p:ph idx="1" type="body"/>
          </p:nvPr>
        </p:nvSpPr>
        <p:spPr>
          <a:xfrm>
            <a:off x="713251" y="894658"/>
            <a:ext cx="766113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a:solidFill>
                  <a:schemeClr val="dk1"/>
                </a:solidFill>
                <a:latin typeface="Arial"/>
                <a:ea typeface="Arial"/>
                <a:cs typeface="Arial"/>
                <a:sym typeface="Arial"/>
              </a:rPr>
              <a:t>HOW…</a:t>
            </a:r>
            <a:endParaRPr/>
          </a:p>
          <a:p>
            <a:pPr indent="0" lvl="0" marL="0" rtl="0" algn="l">
              <a:lnSpc>
                <a:spcPct val="100000"/>
              </a:lnSpc>
              <a:spcBef>
                <a:spcPts val="0"/>
              </a:spcBef>
              <a:spcAft>
                <a:spcPts val="0"/>
              </a:spcAft>
              <a:buSzPts val="1400"/>
              <a:buNone/>
            </a:pPr>
            <a:r>
              <a:t/>
            </a:r>
            <a:endParaRPr b="0" i="1">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dk1"/>
                </a:solidFill>
                <a:latin typeface="Arial"/>
                <a:ea typeface="Arial"/>
                <a:cs typeface="Arial"/>
                <a:sym typeface="Arial"/>
              </a:rPr>
              <a:t>Attenting skills: </a:t>
            </a:r>
            <a:r>
              <a:rPr lang="en-US">
                <a:solidFill>
                  <a:schemeClr val="dk1"/>
                </a:solidFill>
                <a:latin typeface="Arial"/>
                <a:ea typeface="Arial"/>
                <a:cs typeface="Arial"/>
                <a:sym typeface="Arial"/>
              </a:rPr>
              <a:t>Giving your physical attention to another person. Engaging by maintaining an open body posture. Maintaining eye contact, facial expressions, and other signs that show you are interested in what the person is saying.</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dk1"/>
                </a:solidFill>
                <a:latin typeface="Arial"/>
                <a:ea typeface="Arial"/>
                <a:cs typeface="Arial"/>
                <a:sym typeface="Arial"/>
              </a:rPr>
              <a:t>Following skills: </a:t>
            </a:r>
            <a:r>
              <a:rPr lang="en-US">
                <a:solidFill>
                  <a:schemeClr val="dk1"/>
                </a:solidFill>
                <a:latin typeface="Arial"/>
                <a:ea typeface="Arial"/>
                <a:cs typeface="Arial"/>
                <a:sym typeface="Arial"/>
              </a:rPr>
              <a:t>Do not interrupt or distract the speaker. Use minimal encouragers – simple answers that encourage the speaker to tell his or her story. Ask relevant questions that allow for more than a yes or no answer. Don't take on the role of inquisitor and ask too many questions. Maintain attentive silence.</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dk1"/>
                </a:solidFill>
                <a:latin typeface="Arial"/>
                <a:ea typeface="Arial"/>
                <a:cs typeface="Arial"/>
                <a:sym typeface="Arial"/>
              </a:rPr>
              <a:t>Reflecting skills: </a:t>
            </a:r>
            <a:r>
              <a:rPr lang="en-US">
                <a:solidFill>
                  <a:schemeClr val="dk1"/>
                </a:solidFill>
                <a:latin typeface="Arial"/>
                <a:ea typeface="Arial"/>
                <a:cs typeface="Arial"/>
                <a:sym typeface="Arial"/>
              </a:rPr>
              <a:t>Telling the other person what you think they are feeling. </a:t>
            </a:r>
            <a:r>
              <a:rPr i="1" lang="en-US">
                <a:solidFill>
                  <a:schemeClr val="dk1"/>
                </a:solidFill>
                <a:latin typeface="Arial"/>
                <a:ea typeface="Arial"/>
                <a:cs typeface="Arial"/>
                <a:sym typeface="Arial"/>
              </a:rPr>
              <a:t>“Sounds like you are angry.” • “It seems to me that you feel annoyed.” </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dk1"/>
                </a:solidFill>
                <a:latin typeface="Arial"/>
                <a:ea typeface="Arial"/>
                <a:cs typeface="Arial"/>
                <a:sym typeface="Arial"/>
              </a:rPr>
              <a:t>Paraphrasing skills: </a:t>
            </a:r>
            <a:r>
              <a:rPr lang="en-US">
                <a:solidFill>
                  <a:schemeClr val="dk1"/>
                </a:solidFill>
                <a:latin typeface="Arial"/>
                <a:ea typeface="Arial"/>
                <a:cs typeface="Arial"/>
                <a:sym typeface="Arial"/>
              </a:rPr>
              <a:t>Putting in different words what the other person said and checking you have heard it correctly. • “</a:t>
            </a:r>
            <a:r>
              <a:rPr i="1" lang="en-US">
                <a:solidFill>
                  <a:schemeClr val="dk1"/>
                </a:solidFill>
                <a:latin typeface="Arial"/>
                <a:ea typeface="Arial"/>
                <a:cs typeface="Arial"/>
                <a:sym typeface="Arial"/>
              </a:rPr>
              <a:t>If I understand you correctly...” • “So you’re saying that…” • “So you think that...” • “Sounds like you’re saying that…” </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dk1"/>
                </a:solidFill>
                <a:latin typeface="Arial"/>
                <a:ea typeface="Arial"/>
                <a:cs typeface="Arial"/>
                <a:sym typeface="Arial"/>
              </a:rPr>
              <a:t>Focusing skills: </a:t>
            </a:r>
            <a:r>
              <a:rPr lang="en-US">
                <a:solidFill>
                  <a:schemeClr val="dk1"/>
                </a:solidFill>
                <a:latin typeface="Arial"/>
                <a:ea typeface="Arial"/>
                <a:cs typeface="Arial"/>
                <a:sym typeface="Arial"/>
              </a:rPr>
              <a:t>You politely ask the other person to focus on their main concern. “</a:t>
            </a:r>
            <a:r>
              <a:rPr i="1" lang="en-US">
                <a:solidFill>
                  <a:schemeClr val="dk1"/>
                </a:solidFill>
                <a:latin typeface="Arial"/>
                <a:ea typeface="Arial"/>
                <a:cs typeface="Arial"/>
                <a:sym typeface="Arial"/>
              </a:rPr>
              <a:t>I know that all these matters concern you greatly but is there one of these in particular that we can do something about?” “Of what you’ve mentioned, what concerns you the most?”</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276" name="Google Shape;276;p31"/>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277" name="Google Shape;277;p31"/>
          <p:cNvSpPr txBox="1"/>
          <p:nvPr>
            <p:ph type="title"/>
          </p:nvPr>
        </p:nvSpPr>
        <p:spPr>
          <a:xfrm>
            <a:off x="780130" y="29437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Active listening</a:t>
            </a:r>
            <a:endParaRPr sz="2500">
              <a:latin typeface="Arial"/>
              <a:ea typeface="Arial"/>
              <a:cs typeface="Arial"/>
              <a:sym typeface="Arial"/>
            </a:endParaRPr>
          </a:p>
        </p:txBody>
      </p:sp>
      <p:pic>
        <p:nvPicPr>
          <p:cNvPr id="278" name="Google Shape;278;p31"/>
          <p:cNvPicPr preferRelativeResize="0"/>
          <p:nvPr/>
        </p:nvPicPr>
        <p:blipFill rotWithShape="1">
          <a:blip r:embed="rId4">
            <a:alphaModFix/>
          </a:blip>
          <a:srcRect b="0" l="0" r="0" t="0"/>
          <a:stretch/>
        </p:blipFill>
        <p:spPr>
          <a:xfrm>
            <a:off x="7058654" y="294370"/>
            <a:ext cx="1694985" cy="988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84" name="Google Shape;284;p32"/>
          <p:cNvSpPr txBox="1"/>
          <p:nvPr>
            <p:ph idx="1" type="body"/>
          </p:nvPr>
        </p:nvSpPr>
        <p:spPr>
          <a:xfrm>
            <a:off x="713250" y="1276304"/>
            <a:ext cx="7717499"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300">
                <a:solidFill>
                  <a:schemeClr val="dk1"/>
                </a:solidFill>
                <a:latin typeface="Arial"/>
                <a:ea typeface="Arial"/>
                <a:cs typeface="Arial"/>
                <a:sym typeface="Arial"/>
              </a:rPr>
              <a:t>Use the following questions in the Active Listening in a session worksheet to reflect on a recent session with a client and the vital factors of active listening.</a:t>
            </a:r>
            <a:endParaRPr/>
          </a:p>
          <a:p>
            <a:pPr indent="-82550" lvl="0" marL="17145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Did you use open-ended questions?</a:t>
            </a:r>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Were you attentive?</a:t>
            </a:r>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Did you seek clarification?</a:t>
            </a:r>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Did you summarize what was said?</a:t>
            </a:r>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Did you observe nonverbal as well as verbal communication?</a:t>
            </a:r>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Did you use reflection (repeating back what you understood for confirmation)?</a:t>
            </a:r>
            <a:endParaRPr/>
          </a:p>
          <a:p>
            <a:pPr indent="-171450" lvl="0" marL="171450" rtl="0" algn="l">
              <a:lnSpc>
                <a:spcPct val="100000"/>
              </a:lnSpc>
              <a:spcBef>
                <a:spcPts val="0"/>
              </a:spcBef>
              <a:spcAft>
                <a:spcPts val="0"/>
              </a:spcAft>
              <a:buSzPts val="1400"/>
              <a:buChar char="●"/>
            </a:pPr>
            <a:r>
              <a:rPr lang="en-US" sz="1300">
                <a:solidFill>
                  <a:schemeClr val="dk1"/>
                </a:solidFill>
                <a:latin typeface="Arial"/>
                <a:ea typeface="Arial"/>
                <a:cs typeface="Arial"/>
                <a:sym typeface="Arial"/>
              </a:rPr>
              <a:t>Reflect on the answers you gave to each question and consider where you could improve or add additional focus in the future.</a:t>
            </a:r>
            <a:endParaRPr sz="13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285" name="Google Shape;285;p32"/>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286" name="Google Shape;286;p32"/>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https://positivepsychology.com/communication-in-therapy/</a:t>
            </a:r>
            <a:endParaRPr/>
          </a:p>
        </p:txBody>
      </p:sp>
      <p:sp>
        <p:nvSpPr>
          <p:cNvPr id="287" name="Google Shape;287;p32"/>
          <p:cNvSpPr txBox="1"/>
          <p:nvPr>
            <p:ph type="title"/>
          </p:nvPr>
        </p:nvSpPr>
        <p:spPr>
          <a:xfrm>
            <a:off x="780130" y="29437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Active listening</a:t>
            </a:r>
            <a:endParaRPr sz="2500">
              <a:latin typeface="Arial"/>
              <a:ea typeface="Arial"/>
              <a:cs typeface="Arial"/>
              <a:sym typeface="Arial"/>
            </a:endParaRPr>
          </a:p>
        </p:txBody>
      </p:sp>
      <p:pic>
        <p:nvPicPr>
          <p:cNvPr id="288" name="Google Shape;288;p32"/>
          <p:cNvPicPr preferRelativeResize="0"/>
          <p:nvPr/>
        </p:nvPicPr>
        <p:blipFill rotWithShape="1">
          <a:blip r:embed="rId5">
            <a:alphaModFix/>
          </a:blip>
          <a:srcRect b="0" l="0" r="0" t="0"/>
          <a:stretch/>
        </p:blipFill>
        <p:spPr>
          <a:xfrm>
            <a:off x="7058654" y="294370"/>
            <a:ext cx="1694985" cy="9887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1991a18671_0_0"/>
          <p:cNvSpPr txBox="1"/>
          <p:nvPr>
            <p:ph idx="1" type="body"/>
          </p:nvPr>
        </p:nvSpPr>
        <p:spPr>
          <a:xfrm>
            <a:off x="390373" y="1276997"/>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Lesson 3.2 aims to give basic information about the main communication and counseling skills that are some of the critical skills that a counselor has to cultivate to effectively influence change in a client. It will include interactive materials and methods.</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US" sz="1400">
                <a:solidFill>
                  <a:schemeClr val="accent6"/>
                </a:solidFill>
                <a:latin typeface="Arial"/>
                <a:ea typeface="Arial"/>
                <a:cs typeface="Arial"/>
                <a:sym typeface="Arial"/>
              </a:rPr>
              <a:t>At the end of this module, the users will acquire a set of basic notions on </a:t>
            </a:r>
            <a:endParaRPr sz="1400">
              <a:solidFill>
                <a:schemeClr val="accent6"/>
              </a:solidFill>
              <a:latin typeface="Arial"/>
              <a:ea typeface="Arial"/>
              <a:cs typeface="Arial"/>
              <a:sym typeface="Arial"/>
            </a:endParaRPr>
          </a:p>
          <a:p>
            <a:pPr indent="-285750" lvl="1" marL="742950" rtl="0" algn="l">
              <a:lnSpc>
                <a:spcPct val="100000"/>
              </a:lnSpc>
              <a:spcBef>
                <a:spcPts val="1600"/>
              </a:spcBef>
              <a:spcAft>
                <a:spcPts val="0"/>
              </a:spcAft>
              <a:buClr>
                <a:schemeClr val="dk1"/>
              </a:buClr>
              <a:buSzPts val="1400"/>
              <a:buChar char="○"/>
            </a:pPr>
            <a:r>
              <a:rPr lang="en-US" sz="1400">
                <a:solidFill>
                  <a:schemeClr val="dk1"/>
                </a:solidFill>
                <a:latin typeface="Arial"/>
                <a:ea typeface="Arial"/>
                <a:cs typeface="Arial"/>
                <a:sym typeface="Arial"/>
              </a:rPr>
              <a:t>Why is communication important in genetic counseling and what are the main skills that a counselor needs to bring in a session with a client</a:t>
            </a:r>
            <a:endParaRPr/>
          </a:p>
          <a:p>
            <a:pPr indent="-285750" lvl="1" marL="742950" rtl="0" algn="l">
              <a:lnSpc>
                <a:spcPct val="100000"/>
              </a:lnSpc>
              <a:spcBef>
                <a:spcPts val="1600"/>
              </a:spcBef>
              <a:spcAft>
                <a:spcPts val="0"/>
              </a:spcAft>
              <a:buClr>
                <a:schemeClr val="dk1"/>
              </a:buClr>
              <a:buSzPts val="1400"/>
              <a:buChar char="○"/>
            </a:pPr>
            <a:r>
              <a:rPr lang="en-US" sz="1400">
                <a:solidFill>
                  <a:schemeClr val="dk1"/>
                </a:solidFill>
                <a:latin typeface="Arial"/>
                <a:ea typeface="Arial"/>
                <a:cs typeface="Arial"/>
                <a:sym typeface="Arial"/>
              </a:rPr>
              <a:t>The main communication skills that every counselor should cultivate </a:t>
            </a:r>
            <a:endParaRPr/>
          </a:p>
          <a:p>
            <a:pPr indent="-285750" lvl="1" marL="742950" rtl="0" algn="l">
              <a:lnSpc>
                <a:spcPct val="100000"/>
              </a:lnSpc>
              <a:spcBef>
                <a:spcPts val="1600"/>
              </a:spcBef>
              <a:spcAft>
                <a:spcPts val="0"/>
              </a:spcAft>
              <a:buClr>
                <a:schemeClr val="dk1"/>
              </a:buClr>
              <a:buSzPts val="1400"/>
              <a:buChar char="○"/>
            </a:pPr>
            <a:r>
              <a:rPr lang="en-US" sz="1400">
                <a:solidFill>
                  <a:schemeClr val="dk1"/>
                </a:solidFill>
                <a:latin typeface="Arial"/>
                <a:ea typeface="Arial"/>
                <a:cs typeface="Arial"/>
                <a:sym typeface="Arial"/>
              </a:rPr>
              <a:t>Exercises for practicing and cultivating effective communication skills and relationships with clients</a:t>
            </a:r>
            <a:endParaRPr/>
          </a:p>
          <a:p>
            <a:pPr indent="0" lvl="0" marL="0" rtl="0" algn="l">
              <a:lnSpc>
                <a:spcPct val="100000"/>
              </a:lnSpc>
              <a:spcBef>
                <a:spcPts val="0"/>
              </a:spcBef>
              <a:spcAft>
                <a:spcPts val="0"/>
              </a:spcAft>
              <a:buSzPts val="1400"/>
              <a:buNone/>
            </a:pPr>
            <a:r>
              <a:t/>
            </a:r>
            <a:endParaRPr sz="1500">
              <a:latin typeface="Arial"/>
              <a:ea typeface="Arial"/>
              <a:cs typeface="Arial"/>
              <a:sym typeface="Arial"/>
            </a:endParaRPr>
          </a:p>
        </p:txBody>
      </p:sp>
      <p:sp>
        <p:nvSpPr>
          <p:cNvPr id="68" name="Google Shape;68;g21991a1867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69" name="Google Shape;69;g21991a18671_0_0"/>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pic>
        <p:nvPicPr>
          <p:cNvPr descr="Picture 4" id="70" name="Google Shape;70;g21991a18671_0_0"/>
          <p:cNvPicPr preferRelativeResize="0"/>
          <p:nvPr/>
        </p:nvPicPr>
        <p:blipFill rotWithShape="1">
          <a:blip r:embed="rId4">
            <a:alphaModFix/>
          </a:blip>
          <a:srcRect b="4371" l="25717" r="26229" t="2085"/>
          <a:stretch/>
        </p:blipFill>
        <p:spPr>
          <a:xfrm>
            <a:off x="7209661" y="2004153"/>
            <a:ext cx="1796424"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294" name="Google Shape;294;p33"/>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295" name="Google Shape;295;p33"/>
          <p:cNvSpPr txBox="1"/>
          <p:nvPr/>
        </p:nvSpPr>
        <p:spPr>
          <a:xfrm>
            <a:off x="109654" y="4858785"/>
            <a:ext cx="336506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https://www.careeraddict.com/active-listening-skills</a:t>
            </a:r>
            <a:endParaRPr b="0" i="0" sz="900" u="none" cap="none" strike="noStrike">
              <a:solidFill>
                <a:schemeClr val="lt1"/>
              </a:solidFill>
              <a:latin typeface="Arial"/>
              <a:ea typeface="Arial"/>
              <a:cs typeface="Arial"/>
              <a:sym typeface="Arial"/>
            </a:endParaRPr>
          </a:p>
        </p:txBody>
      </p:sp>
      <p:pic>
        <p:nvPicPr>
          <p:cNvPr descr="Εικόνα που περιέχει κείμενο, στιγμιότυπο οθόνης, γραμματοσειρά, αριθμός&#10;&#10;Περιγραφή που δημιουργήθηκε αυτόματα" id="296" name="Google Shape;296;p33"/>
          <p:cNvPicPr preferRelativeResize="0"/>
          <p:nvPr/>
        </p:nvPicPr>
        <p:blipFill rotWithShape="1">
          <a:blip r:embed="rId5">
            <a:alphaModFix/>
          </a:blip>
          <a:srcRect b="0" l="0" r="0" t="0"/>
          <a:stretch/>
        </p:blipFill>
        <p:spPr>
          <a:xfrm>
            <a:off x="1371600" y="925830"/>
            <a:ext cx="6400800" cy="3657600"/>
          </a:xfrm>
          <a:prstGeom prst="rect">
            <a:avLst/>
          </a:prstGeom>
          <a:noFill/>
          <a:ln>
            <a:noFill/>
          </a:ln>
        </p:spPr>
      </p:pic>
      <p:sp>
        <p:nvSpPr>
          <p:cNvPr id="297" name="Google Shape;297;p33"/>
          <p:cNvSpPr txBox="1"/>
          <p:nvPr>
            <p:ph type="title"/>
          </p:nvPr>
        </p:nvSpPr>
        <p:spPr>
          <a:xfrm>
            <a:off x="780130" y="29437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Active listening</a:t>
            </a:r>
            <a:endParaRPr sz="25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34"/>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αλεξίπτωτο&#10;&#10;Περιγραφή που δημιουργήθηκε αυτόματα" id="303" name="Google Shape;303;p34"/>
          <p:cNvPicPr preferRelativeResize="0"/>
          <p:nvPr/>
        </p:nvPicPr>
        <p:blipFill rotWithShape="1">
          <a:blip r:embed="rId4">
            <a:alphaModFix/>
          </a:blip>
          <a:srcRect b="0" l="0" r="0" t="0"/>
          <a:stretch/>
        </p:blipFill>
        <p:spPr>
          <a:xfrm>
            <a:off x="7843769" y="124076"/>
            <a:ext cx="1099227" cy="1169527"/>
          </a:xfrm>
          <a:prstGeom prst="rect">
            <a:avLst/>
          </a:prstGeom>
          <a:noFill/>
          <a:ln>
            <a:noFill/>
          </a:ln>
        </p:spPr>
      </p:pic>
      <p:sp>
        <p:nvSpPr>
          <p:cNvPr id="304" name="Google Shape;304;p34"/>
          <p:cNvSpPr txBox="1"/>
          <p:nvPr>
            <p:ph idx="1" type="body"/>
          </p:nvPr>
        </p:nvSpPr>
        <p:spPr>
          <a:xfrm>
            <a:off x="535748" y="1036732"/>
            <a:ext cx="7717499"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a:solidFill>
                  <a:srgbClr val="333333"/>
                </a:solidFill>
                <a:latin typeface="Arial"/>
                <a:ea typeface="Arial"/>
                <a:cs typeface="Arial"/>
                <a:sym typeface="Arial"/>
              </a:rPr>
              <a:t>WHAT…</a:t>
            </a:r>
            <a:endParaRPr b="0" i="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a:solidFill>
                  <a:schemeClr val="dk1"/>
                </a:solidFill>
                <a:latin typeface="Arial"/>
                <a:ea typeface="Arial"/>
                <a:cs typeface="Arial"/>
                <a:sym typeface="Arial"/>
              </a:rPr>
              <a:t>Reflecting in counseling is part of the ‘art of listening’. It is making sure that the client knows their story is being listened to</a:t>
            </a:r>
            <a:r>
              <a:rPr lang="en-US">
                <a:solidFill>
                  <a:schemeClr val="dk1"/>
                </a:solidFill>
                <a:latin typeface="Arial"/>
                <a:ea typeface="Arial"/>
                <a:cs typeface="Arial"/>
                <a:sym typeface="Arial"/>
              </a:rPr>
              <a:t> by clarifying and verifying what the client has expressed.</a:t>
            </a:r>
            <a:endParaRPr/>
          </a:p>
          <a:p>
            <a:pPr indent="-228600" lvl="0" marL="457200" rtl="0" algn="l">
              <a:lnSpc>
                <a:spcPct val="100000"/>
              </a:lnSpc>
              <a:spcBef>
                <a:spcPts val="0"/>
              </a:spcBef>
              <a:spcAft>
                <a:spcPts val="0"/>
              </a:spcAft>
              <a:buSzPts val="1400"/>
              <a:buFont typeface="Barlow"/>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Reflecting means showing the client that you have ‘not only "heard" what is being said, but also what feelings and emotions the client is experiencing as they share their story with you. It is like holding up a mirror to the client; repeating what is being said shows the client that they have your full attention. It also allows the client to make sure you have understood them correctly; if not, they can correct you.</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Paraphrasing occurs when the counselor states what the client has just said, using fewer words but without changing the meaning of what the client said. </a:t>
            </a:r>
            <a:endParaRPr/>
          </a:p>
          <a:p>
            <a:pPr indent="-228600" lvl="0" marL="457200" rtl="0" algn="l">
              <a:lnSpc>
                <a:spcPct val="100000"/>
              </a:lnSpc>
              <a:spcBef>
                <a:spcPts val="0"/>
              </a:spcBef>
              <a:spcAft>
                <a:spcPts val="0"/>
              </a:spcAft>
              <a:buSzPts val="1400"/>
              <a:buFont typeface="Barlow"/>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a:solidFill>
                  <a:schemeClr val="dk1"/>
                </a:solidFill>
                <a:latin typeface="Arial"/>
                <a:ea typeface="Arial"/>
                <a:cs typeface="Arial"/>
                <a:sym typeface="Arial"/>
              </a:rPr>
              <a:t>Summarising is particularly useful to help clients organise their thinking. Summaries are similar to paraphrasing, except they are used less frequently and encompass more information. </a:t>
            </a:r>
            <a:endParaRPr/>
          </a:p>
          <a:p>
            <a:pPr indent="0" lvl="0" marL="1397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br>
              <a:rPr b="0" i="0" lang="en-US">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05" name="Google Shape;305;p34"/>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306" name="Google Shape;306;p34"/>
          <p:cNvSpPr/>
          <p:nvPr/>
        </p:nvSpPr>
        <p:spPr>
          <a:xfrm>
            <a:off x="1633482" y="4191000"/>
            <a:ext cx="6051112" cy="336494"/>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This is sometimes known in counseling ‘speak‘ as the </a:t>
            </a:r>
            <a:r>
              <a:rPr b="0" i="1" lang="en-US" sz="1200" u="none" cap="none" strike="noStrike">
                <a:solidFill>
                  <a:schemeClr val="lt1"/>
                </a:solidFill>
                <a:latin typeface="Arial"/>
                <a:ea typeface="Arial"/>
                <a:cs typeface="Arial"/>
                <a:sym typeface="Arial"/>
              </a:rPr>
              <a:t>music behind the words</a:t>
            </a:r>
            <a:r>
              <a:rPr b="0" i="0" lang="en-US" sz="1200" u="none" cap="none" strike="noStrike">
                <a:solidFill>
                  <a:schemeClr val="lt1"/>
                </a:solidFill>
                <a:latin typeface="Arial"/>
                <a:ea typeface="Arial"/>
                <a:cs typeface="Arial"/>
                <a:sym typeface="Arial"/>
              </a:rPr>
              <a:t>.</a:t>
            </a:r>
            <a:endParaRPr/>
          </a:p>
          <a:p>
            <a:pPr indent="0" lvl="0" marL="0" marR="0" rtl="0" algn="l">
              <a:lnSpc>
                <a:spcPct val="100000"/>
              </a:lnSpc>
              <a:spcBef>
                <a:spcPts val="0"/>
              </a:spcBef>
              <a:spcAft>
                <a:spcPts val="0"/>
              </a:spcAft>
              <a:buNone/>
            </a:pPr>
            <a:br>
              <a:rPr b="0" i="0" lang="en-US" sz="1200" u="none" cap="none" strike="noStrike">
                <a:solidFill>
                  <a:srgbClr val="333333"/>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sp>
        <p:nvSpPr>
          <p:cNvPr id="307" name="Google Shape;307;p34"/>
          <p:cNvSpPr txBox="1"/>
          <p:nvPr/>
        </p:nvSpPr>
        <p:spPr>
          <a:xfrm>
            <a:off x="523892" y="294054"/>
            <a:ext cx="8096214"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500" u="none" cap="none" strike="noStrike">
                <a:solidFill>
                  <a:schemeClr val="accent1"/>
                </a:solidFill>
                <a:latin typeface="Arial"/>
                <a:ea typeface="Arial"/>
                <a:cs typeface="Arial"/>
                <a:sym typeface="Arial"/>
              </a:rPr>
              <a:t>3. Reflecting–Paraphrasing-Summarising</a:t>
            </a:r>
            <a:br>
              <a:rPr b="1" i="0" lang="en-US" sz="2500" u="none" cap="none" strike="noStrike">
                <a:solidFill>
                  <a:schemeClr val="accent1"/>
                </a:solidFill>
                <a:latin typeface="Arial"/>
                <a:ea typeface="Arial"/>
                <a:cs typeface="Arial"/>
                <a:sym typeface="Arial"/>
              </a:rPr>
            </a:br>
            <a:r>
              <a:rPr b="1" i="0" lang="en-US" sz="2500" u="none" cap="none" strike="noStrike">
                <a:solidFill>
                  <a:schemeClr val="accent1"/>
                </a:solidFill>
                <a:latin typeface="Arial"/>
                <a:ea typeface="Arial"/>
                <a:cs typeface="Arial"/>
                <a:sym typeface="Arial"/>
              </a:rPr>
              <a:t> </a:t>
            </a:r>
            <a:endParaRPr b="1" i="0" sz="2500" u="none" cap="none" strike="noStrike">
              <a:solidFill>
                <a:schemeClr val="accent1"/>
              </a:solidFill>
              <a:latin typeface="Arial"/>
              <a:ea typeface="Arial"/>
              <a:cs typeface="Arial"/>
              <a:sym typeface="Arial"/>
            </a:endParaRPr>
          </a:p>
        </p:txBody>
      </p:sp>
      <p:sp>
        <p:nvSpPr>
          <p:cNvPr id="308" name="Google Shape;308;p34"/>
          <p:cNvSpPr txBox="1"/>
          <p:nvPr/>
        </p:nvSpPr>
        <p:spPr>
          <a:xfrm>
            <a:off x="67471" y="4859279"/>
            <a:ext cx="587167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Australian Institute of Professional Counsellors (AIPC), “AIPC’s Counsellor Skills Series”, Report 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idx="1" type="body"/>
          </p:nvPr>
        </p:nvSpPr>
        <p:spPr>
          <a:xfrm>
            <a:off x="713250" y="1198229"/>
            <a:ext cx="7717499"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a:solidFill>
                  <a:schemeClr val="dk1"/>
                </a:solidFill>
                <a:latin typeface="Arial"/>
                <a:ea typeface="Arial"/>
                <a:cs typeface="Arial"/>
                <a:sym typeface="Arial"/>
              </a:rPr>
              <a:t>HOW…</a:t>
            </a:r>
            <a:endParaRPr/>
          </a:p>
          <a:p>
            <a:pPr indent="0" lvl="0" marL="13970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When reflecting, you can reproduce the whole sentence or select a few words – or even a single word – from what the client has brought</a:t>
            </a:r>
            <a:endParaRPr/>
          </a:p>
          <a:p>
            <a:pPr indent="0" lvl="0" marL="1397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We are looking to match the tone, the feeling of the words, and the client’s facial expression or body language as they spoke</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In paraphrasing, you can </a:t>
            </a:r>
            <a:r>
              <a:rPr b="0" i="0" lang="en-US">
                <a:solidFill>
                  <a:schemeClr val="dk1"/>
                </a:solidFill>
                <a:latin typeface="Arial"/>
                <a:ea typeface="Arial"/>
                <a:cs typeface="Arial"/>
                <a:sym typeface="Arial"/>
              </a:rPr>
              <a:t>repeat and feed a shorter version of their story back to the client. </a:t>
            </a:r>
            <a:endParaRPr b="0" i="0">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b="0" i="0" lang="en-US">
                <a:solidFill>
                  <a:schemeClr val="dk1"/>
                </a:solidFill>
                <a:latin typeface="Arial"/>
                <a:ea typeface="Arial"/>
                <a:cs typeface="Arial"/>
                <a:sym typeface="Arial"/>
              </a:rPr>
              <a:t>In summarising, pay attention to the client's verbal and nonverbal expressions over a period of time, and then summarise the most important parts of the extended communication, reproducing them as accurately as possible for the client.</a:t>
            </a:r>
            <a:br>
              <a:rPr b="0" i="0" lang="en-US">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14" name="Google Shape;314;p35"/>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pic>
        <p:nvPicPr>
          <p:cNvPr descr="Εικόνα που περιέχει αλεξίπτωτο&#10;&#10;Περιγραφή που δημιουργήθηκε αυτόματα" id="315" name="Google Shape;315;p35"/>
          <p:cNvPicPr preferRelativeResize="0"/>
          <p:nvPr/>
        </p:nvPicPr>
        <p:blipFill rotWithShape="1">
          <a:blip r:embed="rId4">
            <a:alphaModFix/>
          </a:blip>
          <a:srcRect b="0" l="0" r="0" t="0"/>
          <a:stretch/>
        </p:blipFill>
        <p:spPr>
          <a:xfrm>
            <a:off x="7843769" y="124076"/>
            <a:ext cx="1099227" cy="1169527"/>
          </a:xfrm>
          <a:prstGeom prst="rect">
            <a:avLst/>
          </a:prstGeom>
          <a:noFill/>
          <a:ln>
            <a:noFill/>
          </a:ln>
        </p:spPr>
      </p:pic>
      <p:sp>
        <p:nvSpPr>
          <p:cNvPr id="316" name="Google Shape;316;p35"/>
          <p:cNvSpPr txBox="1"/>
          <p:nvPr/>
        </p:nvSpPr>
        <p:spPr>
          <a:xfrm>
            <a:off x="523892" y="294054"/>
            <a:ext cx="8096214"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500" u="none" cap="none" strike="noStrike">
                <a:solidFill>
                  <a:schemeClr val="accent1"/>
                </a:solidFill>
                <a:latin typeface="Arial"/>
                <a:ea typeface="Arial"/>
                <a:cs typeface="Arial"/>
                <a:sym typeface="Arial"/>
              </a:rPr>
              <a:t>3. Reflecting–Paraphrasing-Summarising</a:t>
            </a:r>
            <a:br>
              <a:rPr b="1" i="0" lang="en-US" sz="2500" u="none" cap="none" strike="noStrike">
                <a:solidFill>
                  <a:schemeClr val="accent1"/>
                </a:solidFill>
                <a:latin typeface="Arial"/>
                <a:ea typeface="Arial"/>
                <a:cs typeface="Arial"/>
                <a:sym typeface="Arial"/>
              </a:rPr>
            </a:br>
            <a:r>
              <a:rPr b="1" i="0" lang="en-US" sz="2500" u="none" cap="none" strike="noStrike">
                <a:solidFill>
                  <a:schemeClr val="accent1"/>
                </a:solidFill>
                <a:latin typeface="Arial"/>
                <a:ea typeface="Arial"/>
                <a:cs typeface="Arial"/>
                <a:sym typeface="Arial"/>
              </a:rPr>
              <a:t> </a:t>
            </a:r>
            <a:endParaRPr b="1" i="0" sz="2500" u="none" cap="none" strike="noStrike">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36"/>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322" name="Google Shape;322;p36"/>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323" name="Google Shape;323;p36"/>
          <p:cNvSpPr txBox="1"/>
          <p:nvPr>
            <p:ph idx="1" type="body"/>
          </p:nvPr>
        </p:nvSpPr>
        <p:spPr>
          <a:xfrm>
            <a:off x="430929" y="916879"/>
            <a:ext cx="795499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300">
                <a:solidFill>
                  <a:schemeClr val="accent6"/>
                </a:solidFill>
                <a:latin typeface="Arial"/>
                <a:ea typeface="Arial"/>
                <a:cs typeface="Arial"/>
                <a:sym typeface="Arial"/>
              </a:rPr>
              <a:t>WHAT…</a:t>
            </a:r>
            <a:endParaRPr b="0" i="0" sz="13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300">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Questions during the consultation can help open up new areas for discussion. They can help identify a problem, and they can help clarify information that initially seems ambiguous to the counselor.</a:t>
            </a:r>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Asking too many questions sends a message to the client that the counselor is in control and may even set up a situation in which the client feels the counselor has all the answers. </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Counselling questions may be open-ended, probing, or clarifying.</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accent6"/>
                </a:solidFill>
                <a:latin typeface="Arial"/>
                <a:ea typeface="Arial"/>
                <a:cs typeface="Arial"/>
                <a:sym typeface="Arial"/>
              </a:rPr>
              <a:t>There are 3 types of questions </a:t>
            </a:r>
            <a:endParaRPr/>
          </a:p>
          <a:p>
            <a:pPr indent="0" lvl="1" marL="457200" rtl="0" algn="l">
              <a:lnSpc>
                <a:spcPct val="100000"/>
              </a:lnSpc>
              <a:spcBef>
                <a:spcPts val="1600"/>
              </a:spcBef>
              <a:spcAft>
                <a:spcPts val="0"/>
              </a:spcAft>
              <a:buSzPts val="1400"/>
              <a:buNone/>
            </a:pPr>
            <a:r>
              <a:rPr b="1" lang="en-US" sz="1100">
                <a:solidFill>
                  <a:schemeClr val="accent6"/>
                </a:solidFill>
                <a:latin typeface="Arial"/>
                <a:ea typeface="Arial"/>
                <a:cs typeface="Arial"/>
                <a:sym typeface="Arial"/>
              </a:rPr>
              <a:t>a) open questions </a:t>
            </a:r>
            <a:r>
              <a:rPr lang="en-US" sz="1100">
                <a:solidFill>
                  <a:schemeClr val="accent6"/>
                </a:solidFill>
                <a:latin typeface="Arial"/>
                <a:ea typeface="Arial"/>
                <a:cs typeface="Arial"/>
                <a:sym typeface="Arial"/>
              </a:rPr>
              <a:t>(clarify his/her understanding of what the client is feeling; </a:t>
            </a:r>
            <a:r>
              <a:rPr b="0" lang="en-US" sz="1100">
                <a:solidFill>
                  <a:schemeClr val="accent6"/>
                </a:solidFill>
                <a:latin typeface="Arial"/>
                <a:ea typeface="Arial"/>
                <a:cs typeface="Arial"/>
                <a:sym typeface="Arial"/>
              </a:rPr>
              <a:t>help the speaker to explore their own process</a:t>
            </a:r>
            <a:r>
              <a:rPr lang="en-US" sz="1100">
                <a:solidFill>
                  <a:schemeClr val="accent6"/>
                </a:solidFill>
                <a:latin typeface="Arial"/>
                <a:ea typeface="Arial"/>
                <a:cs typeface="Arial"/>
                <a:sym typeface="Arial"/>
              </a:rPr>
              <a:t>; e</a:t>
            </a:r>
            <a:r>
              <a:rPr b="0" lang="en-US" sz="1100">
                <a:solidFill>
                  <a:schemeClr val="accent6"/>
                </a:solidFill>
                <a:latin typeface="Arial"/>
                <a:ea typeface="Arial"/>
                <a:cs typeface="Arial"/>
                <a:sym typeface="Arial"/>
              </a:rPr>
              <a:t>licit a patient’s medical and/or social history; understand provider’s concerns; learn what information the person on the other end has available</a:t>
            </a:r>
            <a:r>
              <a:rPr lang="en-US" sz="1100">
                <a:solidFill>
                  <a:schemeClr val="accent6"/>
                </a:solidFill>
                <a:latin typeface="Arial"/>
                <a:ea typeface="Arial"/>
                <a:cs typeface="Arial"/>
                <a:sym typeface="Arial"/>
              </a:rPr>
              <a:t>)</a:t>
            </a:r>
            <a:endParaRPr/>
          </a:p>
          <a:p>
            <a:pPr indent="0" lvl="1" marL="457200" rtl="0" algn="l">
              <a:lnSpc>
                <a:spcPct val="100000"/>
              </a:lnSpc>
              <a:spcBef>
                <a:spcPts val="1600"/>
              </a:spcBef>
              <a:spcAft>
                <a:spcPts val="0"/>
              </a:spcAft>
              <a:buSzPts val="1400"/>
              <a:buNone/>
            </a:pPr>
            <a:r>
              <a:rPr b="1" lang="en-US" sz="1100">
                <a:solidFill>
                  <a:schemeClr val="accent6"/>
                </a:solidFill>
                <a:latin typeface="Arial"/>
                <a:ea typeface="Arial"/>
                <a:cs typeface="Arial"/>
                <a:sym typeface="Arial"/>
              </a:rPr>
              <a:t>b) closed questions </a:t>
            </a:r>
            <a:r>
              <a:rPr lang="en-US" sz="1100">
                <a:solidFill>
                  <a:schemeClr val="accent6"/>
                </a:solidFill>
                <a:latin typeface="Arial"/>
                <a:ea typeface="Arial"/>
                <a:cs typeface="Arial"/>
                <a:sym typeface="Arial"/>
              </a:rPr>
              <a:t>(focus on the client or gain very specific information)</a:t>
            </a:r>
            <a:endParaRPr sz="1100">
              <a:solidFill>
                <a:schemeClr val="accent6"/>
              </a:solidFill>
              <a:latin typeface="Arial"/>
              <a:ea typeface="Arial"/>
              <a:cs typeface="Arial"/>
              <a:sym typeface="Arial"/>
            </a:endParaRPr>
          </a:p>
          <a:p>
            <a:pPr indent="0" lvl="1" marL="457200" rtl="0" algn="l">
              <a:lnSpc>
                <a:spcPct val="100000"/>
              </a:lnSpc>
              <a:spcBef>
                <a:spcPts val="1600"/>
              </a:spcBef>
              <a:spcAft>
                <a:spcPts val="0"/>
              </a:spcAft>
              <a:buSzPts val="1400"/>
              <a:buNone/>
            </a:pPr>
            <a:r>
              <a:rPr b="1" lang="en-US" sz="1100">
                <a:solidFill>
                  <a:schemeClr val="accent6"/>
                </a:solidFill>
                <a:latin typeface="Arial"/>
                <a:ea typeface="Arial"/>
                <a:cs typeface="Arial"/>
                <a:sym typeface="Arial"/>
              </a:rPr>
              <a:t>c) clarifying questions </a:t>
            </a:r>
            <a:r>
              <a:rPr lang="en-US" sz="1100">
                <a:solidFill>
                  <a:schemeClr val="accent6"/>
                </a:solidFill>
                <a:latin typeface="Arial"/>
                <a:ea typeface="Arial"/>
                <a:cs typeface="Arial"/>
                <a:sym typeface="Arial"/>
              </a:rPr>
              <a:t>(are open questions used by the counselor to make sure they fully understand what the client means)</a:t>
            </a:r>
            <a:endParaRPr/>
          </a:p>
          <a:p>
            <a:pPr indent="-196850" lvl="0" marL="285750" rtl="0" algn="l">
              <a:lnSpc>
                <a:spcPct val="100000"/>
              </a:lnSpc>
              <a:spcBef>
                <a:spcPts val="0"/>
              </a:spcBef>
              <a:spcAft>
                <a:spcPts val="0"/>
              </a:spcAft>
              <a:buSzPts val="1400"/>
              <a:buNone/>
            </a:pPr>
            <a:r>
              <a:t/>
            </a:r>
            <a:endParaRPr sz="1300">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sz="1300">
              <a:solidFill>
                <a:schemeClr val="accent6"/>
              </a:solidFill>
              <a:latin typeface="Arial"/>
              <a:ea typeface="Arial"/>
              <a:cs typeface="Arial"/>
              <a:sym typeface="Arial"/>
            </a:endParaRPr>
          </a:p>
        </p:txBody>
      </p:sp>
      <p:sp>
        <p:nvSpPr>
          <p:cNvPr id="324" name="Google Shape;324;p36"/>
          <p:cNvSpPr txBox="1"/>
          <p:nvPr>
            <p:ph type="title"/>
          </p:nvPr>
        </p:nvSpPr>
        <p:spPr>
          <a:xfrm>
            <a:off x="549674" y="242799"/>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4. Clarifying and the Use of Questions</a:t>
            </a:r>
            <a:endParaRPr/>
          </a:p>
        </p:txBody>
      </p:sp>
      <p:pic>
        <p:nvPicPr>
          <p:cNvPr descr="Εικόνα που περιέχει κείμενο&#10;&#10;Περιγραφή που δημιουργήθηκε αυτόματα" id="325" name="Google Shape;325;p36"/>
          <p:cNvPicPr preferRelativeResize="0"/>
          <p:nvPr/>
        </p:nvPicPr>
        <p:blipFill rotWithShape="1">
          <a:blip r:embed="rId5">
            <a:alphaModFix/>
          </a:blip>
          <a:srcRect b="0" l="0" r="0" t="0"/>
          <a:stretch/>
        </p:blipFill>
        <p:spPr>
          <a:xfrm>
            <a:off x="7904233" y="83790"/>
            <a:ext cx="1172296" cy="1306396"/>
          </a:xfrm>
          <a:prstGeom prst="rect">
            <a:avLst/>
          </a:prstGeom>
          <a:noFill/>
          <a:ln>
            <a:noFill/>
          </a:ln>
        </p:spPr>
      </p:pic>
      <p:sp>
        <p:nvSpPr>
          <p:cNvPr id="326" name="Google Shape;326;p36"/>
          <p:cNvSpPr txBox="1"/>
          <p:nvPr/>
        </p:nvSpPr>
        <p:spPr>
          <a:xfrm>
            <a:off x="67471" y="4858785"/>
            <a:ext cx="587167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Australian Institute of Professional Counsellors (AIPC), “AIPC’s Counsellor Skills Series”, Report 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37"/>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332" name="Google Shape;332;p37"/>
          <p:cNvSpPr txBox="1"/>
          <p:nvPr>
            <p:ph idx="1" type="body"/>
          </p:nvPr>
        </p:nvSpPr>
        <p:spPr>
          <a:xfrm>
            <a:off x="575919" y="895997"/>
            <a:ext cx="8286141"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300">
                <a:solidFill>
                  <a:schemeClr val="dk1"/>
                </a:solidFill>
                <a:latin typeface="Arial"/>
                <a:ea typeface="Arial"/>
                <a:cs typeface="Arial"/>
                <a:sym typeface="Arial"/>
              </a:rPr>
              <a:t>HOW…</a:t>
            </a:r>
            <a:endParaRPr/>
          </a:p>
          <a:p>
            <a:pPr indent="0" lvl="0" marL="0" rtl="0" algn="l">
              <a:lnSpc>
                <a:spcPct val="100000"/>
              </a:lnSpc>
              <a:spcBef>
                <a:spcPts val="0"/>
              </a:spcBef>
              <a:spcAft>
                <a:spcPts val="0"/>
              </a:spcAft>
              <a:buSzPts val="1400"/>
              <a:buNone/>
            </a:pPr>
            <a:r>
              <a:t/>
            </a:r>
            <a:endParaRPr i="1" sz="13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a:solidFill>
                  <a:srgbClr val="000043"/>
                </a:solidFill>
                <a:latin typeface="Arial"/>
                <a:ea typeface="Arial"/>
                <a:cs typeface="Arial"/>
                <a:sym typeface="Arial"/>
              </a:rPr>
              <a:t>Open questions</a:t>
            </a:r>
            <a:endParaRPr b="1" i="1">
              <a:solidFill>
                <a:schemeClr val="dk1"/>
              </a:solidFill>
              <a:latin typeface="Arial"/>
              <a:ea typeface="Arial"/>
              <a:cs typeface="Arial"/>
              <a:sym typeface="Arial"/>
            </a:endParaRPr>
          </a:p>
          <a:p>
            <a:pPr indent="-171450" lvl="1" marL="628650" rtl="0" algn="l">
              <a:lnSpc>
                <a:spcPct val="100000"/>
              </a:lnSpc>
              <a:spcBef>
                <a:spcPts val="1600"/>
              </a:spcBef>
              <a:spcAft>
                <a:spcPts val="0"/>
              </a:spcAft>
              <a:buSzPts val="1400"/>
              <a:buChar char="○"/>
            </a:pPr>
            <a:r>
              <a:rPr b="0" lang="en-US">
                <a:solidFill>
                  <a:schemeClr val="dk1"/>
                </a:solidFill>
                <a:latin typeface="Arial"/>
                <a:ea typeface="Arial"/>
                <a:cs typeface="Arial"/>
                <a:sym typeface="Arial"/>
              </a:rPr>
              <a:t>may begin with how, what, when, where or why</a:t>
            </a:r>
            <a:endParaRPr/>
          </a:p>
          <a:p>
            <a:pPr indent="-171450" lvl="1" marL="628650" rtl="0" algn="l">
              <a:lnSpc>
                <a:spcPct val="100000"/>
              </a:lnSpc>
              <a:spcBef>
                <a:spcPts val="1600"/>
              </a:spcBef>
              <a:spcAft>
                <a:spcPts val="0"/>
              </a:spcAft>
              <a:buSzPts val="1400"/>
              <a:buChar char="○"/>
            </a:pPr>
            <a:r>
              <a:rPr b="0" lang="en-US">
                <a:solidFill>
                  <a:schemeClr val="dk1"/>
                </a:solidFill>
                <a:latin typeface="Arial"/>
                <a:ea typeface="Arial"/>
                <a:cs typeface="Arial"/>
                <a:sym typeface="Arial"/>
              </a:rPr>
              <a:t>may be used to gain information (what happened as a result?); explore thoughts, feelings, attitudes and opinions (what were you hoping to achieve?); or consider hypothetical situations (how might you deal with. ..?)</a:t>
            </a:r>
            <a:endParaRPr/>
          </a:p>
          <a:p>
            <a:pPr indent="0" lvl="1" marL="457200" rtl="0" algn="l">
              <a:lnSpc>
                <a:spcPct val="100000"/>
              </a:lnSpc>
              <a:spcBef>
                <a:spcPts val="1600"/>
              </a:spcBef>
              <a:spcAft>
                <a:spcPts val="0"/>
              </a:spcAft>
              <a:buSzPts val="1400"/>
              <a:buNone/>
            </a:pPr>
            <a:r>
              <a:rPr b="0" lang="en-US">
                <a:solidFill>
                  <a:schemeClr val="dk1"/>
                </a:solidFill>
                <a:latin typeface="Arial"/>
                <a:ea typeface="Arial"/>
                <a:cs typeface="Arial"/>
                <a:sym typeface="Arial"/>
              </a:rPr>
              <a:t>When thinking about asking a client a question, first ask yourself whether the question is necessary. </a:t>
            </a:r>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a:solidFill>
                  <a:schemeClr val="dk1"/>
                </a:solidFill>
                <a:latin typeface="Arial"/>
                <a:ea typeface="Arial"/>
                <a:cs typeface="Arial"/>
                <a:sym typeface="Arial"/>
              </a:rPr>
              <a:t>Closed questions </a:t>
            </a:r>
            <a:endParaRPr/>
          </a:p>
          <a:p>
            <a:pPr indent="-171450" lvl="1" marL="628650" rtl="0" algn="l">
              <a:lnSpc>
                <a:spcPct val="100000"/>
              </a:lnSpc>
              <a:spcBef>
                <a:spcPts val="1600"/>
              </a:spcBef>
              <a:spcAft>
                <a:spcPts val="0"/>
              </a:spcAft>
              <a:buSzPts val="1400"/>
              <a:buChar char="○"/>
            </a:pPr>
            <a:r>
              <a:rPr i="0" lang="en-US">
                <a:solidFill>
                  <a:srgbClr val="333333"/>
                </a:solidFill>
                <a:latin typeface="Arial"/>
                <a:ea typeface="Arial"/>
                <a:cs typeface="Arial"/>
                <a:sym typeface="Arial"/>
              </a:rPr>
              <a:t>lead to "yes"  or "no" answers</a:t>
            </a:r>
            <a:endParaRPr/>
          </a:p>
          <a:p>
            <a:pPr indent="-82550" lvl="0" marL="171450" rtl="0" algn="l">
              <a:lnSpc>
                <a:spcPct val="100000"/>
              </a:lnSpc>
              <a:spcBef>
                <a:spcPts val="0"/>
              </a:spcBef>
              <a:spcAft>
                <a:spcPts val="0"/>
              </a:spcAft>
              <a:buSzPts val="1400"/>
              <a:buNone/>
            </a:pPr>
            <a:r>
              <a:t/>
            </a:r>
            <a:endParaRPr b="1">
              <a:solidFill>
                <a:srgbClr val="333333"/>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a:solidFill>
                  <a:srgbClr val="000043"/>
                </a:solidFill>
                <a:latin typeface="Arial"/>
                <a:ea typeface="Arial"/>
                <a:cs typeface="Arial"/>
                <a:sym typeface="Arial"/>
              </a:rPr>
              <a:t>Clarifying questions</a:t>
            </a:r>
            <a:endParaRPr/>
          </a:p>
          <a:p>
            <a:pPr indent="-171450" lvl="1" marL="628650" rtl="0" algn="l">
              <a:lnSpc>
                <a:spcPct val="100000"/>
              </a:lnSpc>
              <a:spcBef>
                <a:spcPts val="1600"/>
              </a:spcBef>
              <a:spcAft>
                <a:spcPts val="0"/>
              </a:spcAft>
              <a:buSzPts val="1400"/>
              <a:buChar char="○"/>
            </a:pPr>
            <a:r>
              <a:rPr b="0" i="0" lang="en-US">
                <a:solidFill>
                  <a:srgbClr val="333333"/>
                </a:solidFill>
                <a:latin typeface="Arial"/>
                <a:ea typeface="Arial"/>
                <a:cs typeface="Arial"/>
                <a:sym typeface="Arial"/>
              </a:rPr>
              <a:t>When a clarifying question is asked, the client has the opportunity to </a:t>
            </a:r>
            <a:r>
              <a:rPr b="0" i="1" lang="en-US">
                <a:solidFill>
                  <a:srgbClr val="333333"/>
                </a:solidFill>
                <a:latin typeface="Arial"/>
                <a:ea typeface="Arial"/>
                <a:cs typeface="Arial"/>
                <a:sym typeface="Arial"/>
              </a:rPr>
              <a:t>either correct the counselor</a:t>
            </a:r>
            <a:r>
              <a:rPr b="0" i="0" lang="en-US">
                <a:solidFill>
                  <a:srgbClr val="333333"/>
                </a:solidFill>
                <a:latin typeface="Arial"/>
                <a:ea typeface="Arial"/>
                <a:cs typeface="Arial"/>
                <a:sym typeface="Arial"/>
              </a:rPr>
              <a:t> or </a:t>
            </a:r>
            <a:r>
              <a:rPr b="0" i="1" lang="en-US">
                <a:solidFill>
                  <a:srgbClr val="333333"/>
                </a:solidFill>
                <a:latin typeface="Arial"/>
                <a:ea typeface="Arial"/>
                <a:cs typeface="Arial"/>
                <a:sym typeface="Arial"/>
              </a:rPr>
              <a:t>reinforce</a:t>
            </a:r>
            <a:r>
              <a:rPr b="0" i="0" lang="en-US">
                <a:solidFill>
                  <a:srgbClr val="333333"/>
                </a:solidFill>
                <a:latin typeface="Arial"/>
                <a:ea typeface="Arial"/>
                <a:cs typeface="Arial"/>
                <a:sym typeface="Arial"/>
              </a:rPr>
              <a:t> that the counselor does understand.</a:t>
            </a:r>
            <a:endParaRPr b="1">
              <a:solidFill>
                <a:schemeClr val="dk1"/>
              </a:solidFill>
              <a:latin typeface="Arial"/>
              <a:ea typeface="Arial"/>
              <a:cs typeface="Arial"/>
              <a:sym typeface="Arial"/>
            </a:endParaRPr>
          </a:p>
          <a:p>
            <a:pPr indent="-139700" lvl="0" marL="228600" rtl="0" algn="l">
              <a:lnSpc>
                <a:spcPct val="100000"/>
              </a:lnSpc>
              <a:spcBef>
                <a:spcPts val="0"/>
              </a:spcBef>
              <a:spcAft>
                <a:spcPts val="0"/>
              </a:spcAft>
              <a:buSzPts val="1400"/>
              <a:buFont typeface="Arial"/>
              <a:buNone/>
            </a:pPr>
            <a:r>
              <a:t/>
            </a:r>
            <a:endParaRPr sz="13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333" name="Google Shape;333;p37"/>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334" name="Google Shape;334;p37"/>
          <p:cNvSpPr txBox="1"/>
          <p:nvPr/>
        </p:nvSpPr>
        <p:spPr>
          <a:xfrm>
            <a:off x="67471" y="4859279"/>
            <a:ext cx="587167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Australian Institute of Professional Counsellors (AIPC), “AIPC’s Counsellor Skills Series”, Report 1</a:t>
            </a:r>
            <a:endParaRPr/>
          </a:p>
        </p:txBody>
      </p:sp>
      <p:sp>
        <p:nvSpPr>
          <p:cNvPr id="335" name="Google Shape;335;p37"/>
          <p:cNvSpPr txBox="1"/>
          <p:nvPr>
            <p:ph type="title"/>
          </p:nvPr>
        </p:nvSpPr>
        <p:spPr>
          <a:xfrm>
            <a:off x="549674" y="242799"/>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4. Clarifying and the Use of Questions</a:t>
            </a:r>
            <a:endParaRPr/>
          </a:p>
        </p:txBody>
      </p:sp>
      <p:pic>
        <p:nvPicPr>
          <p:cNvPr descr="Εικόνα που περιέχει κείμενο&#10;&#10;Περιγραφή που δημιουργήθηκε αυτόματα" id="336" name="Google Shape;336;p37"/>
          <p:cNvPicPr preferRelativeResize="0"/>
          <p:nvPr/>
        </p:nvPicPr>
        <p:blipFill rotWithShape="1">
          <a:blip r:embed="rId5">
            <a:alphaModFix/>
          </a:blip>
          <a:srcRect b="0" l="0" r="0" t="0"/>
          <a:stretch/>
        </p:blipFill>
        <p:spPr>
          <a:xfrm>
            <a:off x="7904233" y="83790"/>
            <a:ext cx="1172296" cy="13063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8"/>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κείμενο, διανυσματικά γραφικά&#10;&#10;Περιγραφή που δημιουργήθηκε αυτόματα" id="342" name="Google Shape;342;p38"/>
          <p:cNvPicPr preferRelativeResize="0"/>
          <p:nvPr/>
        </p:nvPicPr>
        <p:blipFill rotWithShape="1">
          <a:blip r:embed="rId4">
            <a:alphaModFix/>
          </a:blip>
          <a:srcRect b="0" l="0" r="0" t="0"/>
          <a:stretch/>
        </p:blipFill>
        <p:spPr>
          <a:xfrm>
            <a:off x="6965794" y="242136"/>
            <a:ext cx="1880839" cy="1275444"/>
          </a:xfrm>
          <a:prstGeom prst="rect">
            <a:avLst/>
          </a:prstGeom>
          <a:noFill/>
          <a:ln>
            <a:noFill/>
          </a:ln>
        </p:spPr>
      </p:pic>
      <p:sp>
        <p:nvSpPr>
          <p:cNvPr id="343" name="Google Shape;343;p38"/>
          <p:cNvSpPr txBox="1"/>
          <p:nvPr>
            <p:ph idx="1" type="body"/>
          </p:nvPr>
        </p:nvSpPr>
        <p:spPr>
          <a:xfrm>
            <a:off x="527772" y="1157520"/>
            <a:ext cx="8318861"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u="none" strike="noStrike">
                <a:solidFill>
                  <a:srgbClr val="131413"/>
                </a:solidFill>
                <a:latin typeface="Arial"/>
                <a:ea typeface="Arial"/>
                <a:cs typeface="Arial"/>
                <a:sym typeface="Arial"/>
              </a:rPr>
              <a:t>For the client it can be:</a:t>
            </a:r>
            <a:endParaRPr/>
          </a:p>
          <a:p>
            <a:pPr indent="0" lvl="0" marL="139700" rtl="0" algn="l">
              <a:lnSpc>
                <a:spcPct val="100000"/>
              </a:lnSpc>
              <a:spcBef>
                <a:spcPts val="0"/>
              </a:spcBef>
              <a:spcAft>
                <a:spcPts val="0"/>
              </a:spcAft>
              <a:buSzPts val="1400"/>
              <a:buNone/>
            </a:pPr>
            <a:r>
              <a:t/>
            </a:r>
            <a:endParaRPr b="0" i="0" u="none" strike="noStrike">
              <a:solidFill>
                <a:srgbClr val="131413"/>
              </a:solidFill>
              <a:latin typeface="Arial"/>
              <a:ea typeface="Arial"/>
              <a:cs typeface="Arial"/>
              <a:sym typeface="Arial"/>
            </a:endParaRPr>
          </a:p>
          <a:p>
            <a:pPr indent="-317500" lvl="0" marL="457200" rtl="0" algn="l">
              <a:lnSpc>
                <a:spcPct val="150000"/>
              </a:lnSpc>
              <a:spcBef>
                <a:spcPts val="0"/>
              </a:spcBef>
              <a:spcAft>
                <a:spcPts val="0"/>
              </a:spcAft>
              <a:buSzPts val="1400"/>
              <a:buChar char="●"/>
            </a:pPr>
            <a:r>
              <a:rPr b="0" i="0" lang="en-US" u="none" strike="noStrike">
                <a:solidFill>
                  <a:srgbClr val="131413"/>
                </a:solidFill>
                <a:latin typeface="Arial"/>
                <a:ea typeface="Arial"/>
                <a:cs typeface="Arial"/>
                <a:sym typeface="Arial"/>
              </a:rPr>
              <a:t>gives the client </a:t>
            </a:r>
            <a:r>
              <a:rPr b="1" i="0" lang="en-US" u="none" strike="noStrike">
                <a:solidFill>
                  <a:srgbClr val="131413"/>
                </a:solidFill>
                <a:latin typeface="Arial"/>
                <a:ea typeface="Arial"/>
                <a:cs typeface="Arial"/>
                <a:sym typeface="Arial"/>
              </a:rPr>
              <a:t>control of the content</a:t>
            </a:r>
            <a:r>
              <a:rPr b="0" i="0" lang="en-US" u="none" strike="noStrike">
                <a:solidFill>
                  <a:srgbClr val="131413"/>
                </a:solidFill>
                <a:latin typeface="Arial"/>
                <a:ea typeface="Arial"/>
                <a:cs typeface="Arial"/>
                <a:sym typeface="Arial"/>
              </a:rPr>
              <a:t>, </a:t>
            </a:r>
            <a:r>
              <a:rPr b="1" i="0" lang="en-US" u="none" strike="noStrike">
                <a:solidFill>
                  <a:srgbClr val="131413"/>
                </a:solidFill>
                <a:latin typeface="Arial"/>
                <a:ea typeface="Arial"/>
                <a:cs typeface="Arial"/>
                <a:sym typeface="Arial"/>
              </a:rPr>
              <a:t>pace,</a:t>
            </a:r>
            <a:r>
              <a:rPr b="0" i="0" lang="en-US" u="none" strike="noStrike">
                <a:solidFill>
                  <a:srgbClr val="131413"/>
                </a:solidFill>
                <a:latin typeface="Arial"/>
                <a:ea typeface="Arial"/>
                <a:cs typeface="Arial"/>
                <a:sym typeface="Arial"/>
              </a:rPr>
              <a:t> and </a:t>
            </a:r>
            <a:r>
              <a:rPr b="1" i="0" lang="en-US" u="none" strike="noStrike">
                <a:solidFill>
                  <a:srgbClr val="131413"/>
                </a:solidFill>
                <a:latin typeface="Arial"/>
                <a:ea typeface="Arial"/>
                <a:cs typeface="Arial"/>
                <a:sym typeface="Arial"/>
              </a:rPr>
              <a:t>objectives</a:t>
            </a:r>
            <a:endParaRPr b="0" i="0" u="none" strike="noStrike">
              <a:solidFill>
                <a:srgbClr val="131413"/>
              </a:solidFill>
              <a:latin typeface="Arial"/>
              <a:ea typeface="Arial"/>
              <a:cs typeface="Arial"/>
              <a:sym typeface="Arial"/>
            </a:endParaRPr>
          </a:p>
          <a:p>
            <a:pPr indent="-317500" lvl="0" marL="457200" rtl="0" algn="l">
              <a:lnSpc>
                <a:spcPct val="150000"/>
              </a:lnSpc>
              <a:spcBef>
                <a:spcPts val="0"/>
              </a:spcBef>
              <a:spcAft>
                <a:spcPts val="0"/>
              </a:spcAft>
              <a:buSzPts val="1400"/>
              <a:buChar char="●"/>
            </a:pPr>
            <a:r>
              <a:rPr b="0" i="0" lang="en-US" u="none" strike="noStrike">
                <a:solidFill>
                  <a:srgbClr val="131413"/>
                </a:solidFill>
                <a:latin typeface="Arial"/>
                <a:ea typeface="Arial"/>
                <a:cs typeface="Arial"/>
                <a:sym typeface="Arial"/>
              </a:rPr>
              <a:t>allows the client to speak about their issues without interruption (sometimes a new experience for </a:t>
            </a:r>
            <a:r>
              <a:rPr lang="en-US">
                <a:solidFill>
                  <a:srgbClr val="131413"/>
                </a:solidFill>
                <a:latin typeface="Arial"/>
                <a:ea typeface="Arial"/>
                <a:cs typeface="Arial"/>
                <a:sym typeface="Arial"/>
              </a:rPr>
              <a:t>him/her</a:t>
            </a:r>
            <a:r>
              <a:rPr b="0" i="0" lang="en-US" u="none" strike="noStrike">
                <a:solidFill>
                  <a:srgbClr val="131413"/>
                </a:solidFill>
                <a:latin typeface="Arial"/>
                <a:ea typeface="Arial"/>
                <a:cs typeface="Arial"/>
                <a:sym typeface="Arial"/>
              </a:rPr>
              <a:t>)</a:t>
            </a:r>
            <a:endParaRPr/>
          </a:p>
          <a:p>
            <a:pPr indent="-317500" lvl="0" marL="457200" rtl="0" algn="l">
              <a:lnSpc>
                <a:spcPct val="150000"/>
              </a:lnSpc>
              <a:spcBef>
                <a:spcPts val="0"/>
              </a:spcBef>
              <a:spcAft>
                <a:spcPts val="0"/>
              </a:spcAft>
              <a:buSzPts val="1400"/>
              <a:buChar char="●"/>
            </a:pPr>
            <a:r>
              <a:rPr lang="en-US">
                <a:solidFill>
                  <a:srgbClr val="131413"/>
                </a:solidFill>
                <a:latin typeface="Arial"/>
                <a:ea typeface="Arial"/>
                <a:cs typeface="Arial"/>
                <a:sym typeface="Arial"/>
              </a:rPr>
              <a:t>e</a:t>
            </a:r>
            <a:r>
              <a:rPr b="0" i="0" lang="en-US" u="none" strike="noStrike">
                <a:solidFill>
                  <a:srgbClr val="131413"/>
                </a:solidFill>
                <a:latin typeface="Arial"/>
                <a:ea typeface="Arial"/>
                <a:cs typeface="Arial"/>
                <a:sym typeface="Arial"/>
              </a:rPr>
              <a:t>nables the client space to process their thoughts and feelings without distraction. Remember events, assess values, and reflect on feelings</a:t>
            </a:r>
            <a:endParaRPr/>
          </a:p>
          <a:p>
            <a:pPr indent="-317500" lvl="0" marL="457200" rtl="0" algn="l">
              <a:lnSpc>
                <a:spcPct val="150000"/>
              </a:lnSpc>
              <a:spcBef>
                <a:spcPts val="0"/>
              </a:spcBef>
              <a:spcAft>
                <a:spcPts val="0"/>
              </a:spcAft>
              <a:buSzPts val="1400"/>
              <a:buChar char="●"/>
            </a:pPr>
            <a:r>
              <a:rPr b="0" i="0" lang="en-US" u="none" strike="noStrike">
                <a:solidFill>
                  <a:srgbClr val="131413"/>
                </a:solidFill>
                <a:latin typeface="Arial"/>
                <a:ea typeface="Arial"/>
                <a:cs typeface="Arial"/>
                <a:sym typeface="Arial"/>
              </a:rPr>
              <a:t>helps them gain clarity on the difficulties they face and consider a possible way forward</a:t>
            </a:r>
            <a:endParaRPr b="0" i="0" u="none" strike="noStrike">
              <a:solidFill>
                <a:srgbClr val="131413"/>
              </a:solidFill>
              <a:latin typeface="Arial"/>
              <a:ea typeface="Arial"/>
              <a:cs typeface="Arial"/>
              <a:sym typeface="Arial"/>
            </a:endParaRPr>
          </a:p>
          <a:p>
            <a:pPr indent="-317500" lvl="0" marL="457200" rtl="0" algn="l">
              <a:lnSpc>
                <a:spcPct val="150000"/>
              </a:lnSpc>
              <a:spcBef>
                <a:spcPts val="0"/>
              </a:spcBef>
              <a:spcAft>
                <a:spcPts val="0"/>
              </a:spcAft>
              <a:buSzPts val="1400"/>
              <a:buChar char="●"/>
            </a:pPr>
            <a:r>
              <a:rPr lang="en-US">
                <a:solidFill>
                  <a:srgbClr val="131413"/>
                </a:solidFill>
                <a:latin typeface="Arial"/>
                <a:ea typeface="Arial"/>
                <a:cs typeface="Arial"/>
                <a:sym typeface="Arial"/>
              </a:rPr>
              <a:t>a</a:t>
            </a:r>
            <a:r>
              <a:rPr b="0" i="0" lang="en-US" u="none" strike="noStrike">
                <a:solidFill>
                  <a:srgbClr val="131413"/>
                </a:solidFill>
                <a:latin typeface="Arial"/>
                <a:ea typeface="Arial"/>
                <a:cs typeface="Arial"/>
                <a:sym typeface="Arial"/>
              </a:rPr>
              <a:t>llows time for the </a:t>
            </a:r>
            <a:r>
              <a:rPr lang="en-US">
                <a:solidFill>
                  <a:srgbClr val="131413"/>
                </a:solidFill>
                <a:latin typeface="Arial"/>
                <a:ea typeface="Arial"/>
                <a:cs typeface="Arial"/>
                <a:sym typeface="Arial"/>
              </a:rPr>
              <a:t>client </a:t>
            </a:r>
            <a:r>
              <a:rPr b="0" i="0" lang="en-US" u="none" strike="noStrike">
                <a:solidFill>
                  <a:srgbClr val="131413"/>
                </a:solidFill>
                <a:latin typeface="Arial"/>
                <a:ea typeface="Arial"/>
                <a:cs typeface="Arial"/>
                <a:sym typeface="Arial"/>
              </a:rPr>
              <a:t>to comprehend new information</a:t>
            </a:r>
            <a:endParaRPr>
              <a:solidFill>
                <a:srgbClr val="131413"/>
              </a:solidFill>
              <a:latin typeface="Arial"/>
              <a:ea typeface="Arial"/>
              <a:cs typeface="Arial"/>
              <a:sym typeface="Arial"/>
            </a:endParaRPr>
          </a:p>
          <a:p>
            <a:pPr indent="0" lvl="0" marL="139700" rtl="0" algn="l">
              <a:lnSpc>
                <a:spcPct val="100000"/>
              </a:lnSpc>
              <a:spcBef>
                <a:spcPts val="0"/>
              </a:spcBef>
              <a:spcAft>
                <a:spcPts val="0"/>
              </a:spcAft>
              <a:buSzPts val="1400"/>
              <a:buNone/>
            </a:pPr>
            <a:br>
              <a:rPr lang="en-US">
                <a:latin typeface="Arial"/>
                <a:ea typeface="Arial"/>
                <a:cs typeface="Arial"/>
                <a:sym typeface="Arial"/>
              </a:rPr>
            </a:br>
            <a:endParaRPr>
              <a:solidFill>
                <a:srgbClr val="000043"/>
              </a:solidFill>
              <a:latin typeface="Arial"/>
              <a:ea typeface="Arial"/>
              <a:cs typeface="Arial"/>
              <a:sym typeface="Arial"/>
            </a:endParaRPr>
          </a:p>
        </p:txBody>
      </p:sp>
      <p:sp>
        <p:nvSpPr>
          <p:cNvPr id="344" name="Google Shape;344;p38"/>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5. Silence </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345" name="Google Shape;345;p38"/>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346" name="Google Shape;346;p38"/>
          <p:cNvSpPr txBox="1"/>
          <p:nvPr/>
        </p:nvSpPr>
        <p:spPr>
          <a:xfrm>
            <a:off x="115202"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Goodenberger., 201</a:t>
            </a:r>
            <a:r>
              <a:rPr lang="en-US" sz="900">
                <a:solidFill>
                  <a:schemeClr val="lt1"/>
                </a:solidFill>
              </a:rPr>
              <a:t>5</a:t>
            </a:r>
            <a:r>
              <a:rPr b="0" i="0" lang="en-US" sz="900" u="none" cap="none" strike="noStrike">
                <a:solidFill>
                  <a:schemeClr val="lt1"/>
                </a:solidFill>
                <a:latin typeface="Arial"/>
                <a:ea typeface="Arial"/>
                <a:cs typeface="Arial"/>
                <a:sym typeface="Arial"/>
              </a:rPr>
              <a:t> </a:t>
            </a:r>
            <a:endParaRPr b="0" i="0" sz="900" u="none" cap="none" strike="noStrike">
              <a:solidFill>
                <a:schemeClr val="lt1"/>
              </a:solidFill>
              <a:latin typeface="Arial"/>
              <a:ea typeface="Arial"/>
              <a:cs typeface="Arial"/>
              <a:sym typeface="Arial"/>
            </a:endParaRPr>
          </a:p>
        </p:txBody>
      </p:sp>
      <p:sp>
        <p:nvSpPr>
          <p:cNvPr id="347" name="Google Shape;347;p38"/>
          <p:cNvSpPr/>
          <p:nvPr/>
        </p:nvSpPr>
        <p:spPr>
          <a:xfrm>
            <a:off x="1958615" y="4070743"/>
            <a:ext cx="4668644" cy="727834"/>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300" u="none" cap="none" strike="noStrike">
                <a:solidFill>
                  <a:schemeClr val="lt1"/>
                </a:solidFill>
                <a:latin typeface="Roboto"/>
                <a:ea typeface="Roboto"/>
                <a:cs typeface="Roboto"/>
                <a:sym typeface="Roboto"/>
              </a:rPr>
              <a:t>"There can be just as much communication, power and meaning conveyed during silence as there can be during conversation."</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9"/>
          <p:cNvSpPr txBox="1"/>
          <p:nvPr>
            <p:ph idx="1" type="body"/>
          </p:nvPr>
        </p:nvSpPr>
        <p:spPr>
          <a:xfrm>
            <a:off x="527773" y="1018260"/>
            <a:ext cx="7902952"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sz="1100" u="none" strike="noStrike">
                <a:solidFill>
                  <a:srgbClr val="131413"/>
                </a:solidFill>
                <a:latin typeface="Arial"/>
                <a:ea typeface="Arial"/>
                <a:cs typeface="Arial"/>
                <a:sym typeface="Arial"/>
              </a:rPr>
              <a:t>For the counselor it can be:</a:t>
            </a:r>
            <a:endParaRPr sz="1100"/>
          </a:p>
          <a:p>
            <a:pPr indent="0" lvl="0" marL="139700" rtl="0" algn="l">
              <a:lnSpc>
                <a:spcPct val="100000"/>
              </a:lnSpc>
              <a:spcBef>
                <a:spcPts val="0"/>
              </a:spcBef>
              <a:spcAft>
                <a:spcPts val="0"/>
              </a:spcAft>
              <a:buSzPts val="1400"/>
              <a:buNone/>
            </a:pPr>
            <a:r>
              <a:t/>
            </a:r>
            <a:endParaRPr b="0" i="0" sz="1100" u="none" strike="noStrike">
              <a:solidFill>
                <a:srgbClr val="131413"/>
              </a:solidFill>
              <a:latin typeface="Arial"/>
              <a:ea typeface="Arial"/>
              <a:cs typeface="Arial"/>
              <a:sym typeface="Arial"/>
            </a:endParaRPr>
          </a:p>
          <a:p>
            <a:pPr indent="-311150" lvl="0" marL="457200" rtl="0" algn="l">
              <a:lnSpc>
                <a:spcPct val="150000"/>
              </a:lnSpc>
              <a:spcBef>
                <a:spcPts val="0"/>
              </a:spcBef>
              <a:spcAft>
                <a:spcPts val="0"/>
              </a:spcAft>
              <a:buSzPts val="1300"/>
              <a:buChar char="●"/>
            </a:pPr>
            <a:r>
              <a:rPr b="0" i="0" lang="en-US" sz="1100" u="none" strike="noStrike">
                <a:solidFill>
                  <a:srgbClr val="131413"/>
                </a:solidFill>
                <a:latin typeface="Arial"/>
                <a:ea typeface="Arial"/>
                <a:cs typeface="Arial"/>
                <a:sym typeface="Arial"/>
              </a:rPr>
              <a:t>A deliberate use of silence to encourage the client’s self-exploration and “carry the burden” of the conversation</a:t>
            </a:r>
            <a:endParaRPr b="0" i="0" sz="1100" u="none" strike="noStrike">
              <a:solidFill>
                <a:srgbClr val="131413"/>
              </a:solidFill>
              <a:latin typeface="Arial"/>
              <a:ea typeface="Arial"/>
              <a:cs typeface="Arial"/>
              <a:sym typeface="Arial"/>
            </a:endParaRPr>
          </a:p>
          <a:p>
            <a:pPr indent="-311150" lvl="0" marL="457200" rtl="0" algn="l">
              <a:lnSpc>
                <a:spcPct val="150000"/>
              </a:lnSpc>
              <a:spcBef>
                <a:spcPts val="0"/>
              </a:spcBef>
              <a:spcAft>
                <a:spcPts val="0"/>
              </a:spcAft>
              <a:buSzPts val="1300"/>
              <a:buChar char="●"/>
            </a:pPr>
            <a:r>
              <a:rPr lang="en-US" sz="1100">
                <a:solidFill>
                  <a:srgbClr val="131413"/>
                </a:solidFill>
                <a:latin typeface="Arial"/>
                <a:ea typeface="Arial"/>
                <a:cs typeface="Arial"/>
                <a:sym typeface="Arial"/>
              </a:rPr>
              <a:t>P</a:t>
            </a:r>
            <a:r>
              <a:rPr lang="en-US" sz="1100">
                <a:solidFill>
                  <a:srgbClr val="131413"/>
                </a:solidFill>
                <a:latin typeface="Arial"/>
                <a:ea typeface="Arial"/>
                <a:cs typeface="Arial"/>
                <a:sym typeface="Arial"/>
              </a:rPr>
              <a:t>rovides the opportunity for the counselor to ask questions or reflect on his/her or the patient’s needs. For example, he/she can ask “These results are likely to be very upsetting to the patient.” [GC waits for provider response.]</a:t>
            </a:r>
            <a:endParaRPr sz="1100">
              <a:solidFill>
                <a:srgbClr val="131413"/>
              </a:solidFill>
              <a:latin typeface="Arial"/>
              <a:ea typeface="Arial"/>
              <a:cs typeface="Arial"/>
              <a:sym typeface="Arial"/>
            </a:endParaRPr>
          </a:p>
          <a:p>
            <a:pPr indent="-311150" lvl="0" marL="457200" rtl="0" algn="l">
              <a:lnSpc>
                <a:spcPct val="150000"/>
              </a:lnSpc>
              <a:spcBef>
                <a:spcPts val="0"/>
              </a:spcBef>
              <a:spcAft>
                <a:spcPts val="0"/>
              </a:spcAft>
              <a:buSzPts val="1300"/>
              <a:buChar char="●"/>
            </a:pPr>
            <a:r>
              <a:rPr b="0" i="0" lang="en-US" sz="1100" u="none" strike="noStrike">
                <a:solidFill>
                  <a:srgbClr val="131413"/>
                </a:solidFill>
                <a:latin typeface="Arial"/>
                <a:ea typeface="Arial"/>
                <a:cs typeface="Arial"/>
                <a:sym typeface="Arial"/>
              </a:rPr>
              <a:t>An organisational use of silence enabling the counselor to collect her/his own thoughts</a:t>
            </a:r>
            <a:endParaRPr sz="1100"/>
          </a:p>
          <a:p>
            <a:pPr indent="-311150" lvl="0" marL="457200" rtl="0" algn="l">
              <a:lnSpc>
                <a:spcPct val="150000"/>
              </a:lnSpc>
              <a:spcBef>
                <a:spcPts val="0"/>
              </a:spcBef>
              <a:spcAft>
                <a:spcPts val="0"/>
              </a:spcAft>
              <a:buSzPts val="1300"/>
              <a:buChar char="●"/>
            </a:pPr>
            <a:r>
              <a:rPr b="0" i="0" lang="en-US" sz="1100" u="none" strike="noStrike">
                <a:solidFill>
                  <a:srgbClr val="131413"/>
                </a:solidFill>
                <a:latin typeface="Arial"/>
                <a:ea typeface="Arial"/>
                <a:cs typeface="Arial"/>
                <a:sym typeface="Arial"/>
              </a:rPr>
              <a:t>The </a:t>
            </a:r>
            <a:r>
              <a:rPr b="0" lang="en-US" sz="1100" u="none" strike="noStrike">
                <a:solidFill>
                  <a:srgbClr val="131413"/>
                </a:solidFill>
                <a:latin typeface="Arial"/>
                <a:ea typeface="Arial"/>
                <a:cs typeface="Arial"/>
                <a:sym typeface="Arial"/>
              </a:rPr>
              <a:t>counselor needs to </a:t>
            </a:r>
            <a:r>
              <a:rPr b="1" lang="en-US" sz="1100" u="none" strike="noStrike">
                <a:solidFill>
                  <a:srgbClr val="131413"/>
                </a:solidFill>
                <a:latin typeface="Arial"/>
                <a:ea typeface="Arial"/>
                <a:cs typeface="Arial"/>
                <a:sym typeface="Arial"/>
              </a:rPr>
              <a:t>listen to silences as well as words</a:t>
            </a:r>
            <a:r>
              <a:rPr b="0" i="0" lang="en-US" sz="1100" u="none" strike="noStrike">
                <a:solidFill>
                  <a:srgbClr val="131413"/>
                </a:solidFill>
                <a:latin typeface="Arial"/>
                <a:ea typeface="Arial"/>
                <a:cs typeface="Arial"/>
                <a:sym typeface="Arial"/>
              </a:rPr>
              <a:t>, sitting with them and recognising that the silences may facilitate the counseling process</a:t>
            </a:r>
            <a:endParaRPr b="0" i="0" sz="1100" u="none" strike="noStrike">
              <a:solidFill>
                <a:srgbClr val="131413"/>
              </a:solidFill>
              <a:latin typeface="Arial"/>
              <a:ea typeface="Arial"/>
              <a:cs typeface="Arial"/>
              <a:sym typeface="Arial"/>
            </a:endParaRPr>
          </a:p>
          <a:p>
            <a:pPr indent="-311150" lvl="0" marL="457200" rtl="0" algn="l">
              <a:lnSpc>
                <a:spcPct val="150000"/>
              </a:lnSpc>
              <a:spcBef>
                <a:spcPts val="0"/>
              </a:spcBef>
              <a:spcAft>
                <a:spcPts val="0"/>
              </a:spcAft>
              <a:buSzPts val="1300"/>
              <a:buChar char="●"/>
            </a:pPr>
            <a:r>
              <a:rPr lang="en-US" sz="1100">
                <a:solidFill>
                  <a:schemeClr val="dk1"/>
                </a:solidFill>
                <a:latin typeface="Arial"/>
                <a:ea typeface="Arial"/>
                <a:cs typeface="Arial"/>
                <a:sym typeface="Arial"/>
              </a:rPr>
              <a:t>The counselor can use silence as </a:t>
            </a:r>
            <a:r>
              <a:rPr b="1" lang="en-US" sz="1100">
                <a:solidFill>
                  <a:schemeClr val="dk1"/>
                </a:solidFill>
                <a:latin typeface="Arial"/>
                <a:ea typeface="Arial"/>
                <a:cs typeface="Arial"/>
                <a:sym typeface="Arial"/>
              </a:rPr>
              <a:t>a natural ending to a discussion</a:t>
            </a:r>
            <a:r>
              <a:rPr lang="en-US" sz="1100">
                <a:solidFill>
                  <a:schemeClr val="dk1"/>
                </a:solidFill>
                <a:latin typeface="Arial"/>
                <a:ea typeface="Arial"/>
                <a:cs typeface="Arial"/>
                <a:sym typeface="Arial"/>
              </a:rPr>
              <a:t>, or to some material that the client has brought. The client may have reached a natural end on that particular area, and wishes to move onto something different. In this case, silence serves as a type of punctuation, allowing the client the space to move to new material.</a:t>
            </a:r>
            <a:br>
              <a:rPr lang="en-US" sz="1100">
                <a:latin typeface="Arial"/>
                <a:ea typeface="Arial"/>
                <a:cs typeface="Arial"/>
                <a:sym typeface="Arial"/>
              </a:rPr>
            </a:br>
            <a:endParaRPr sz="11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353" name="Google Shape;353;p39"/>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354" name="Google Shape;354;p39"/>
          <p:cNvSpPr/>
          <p:nvPr/>
        </p:nvSpPr>
        <p:spPr>
          <a:xfrm>
            <a:off x="1345635" y="4243930"/>
            <a:ext cx="5211300" cy="649500"/>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Roboto"/>
                <a:ea typeface="Roboto"/>
                <a:cs typeface="Roboto"/>
                <a:sym typeface="Roboto"/>
              </a:rPr>
              <a:t>It requires full presence with the client within that silence – in other words, </a:t>
            </a:r>
            <a:r>
              <a:rPr b="1" i="1" lang="en-US" sz="1200" u="none" cap="none" strike="noStrike">
                <a:solidFill>
                  <a:schemeClr val="lt1"/>
                </a:solidFill>
                <a:latin typeface="Roboto"/>
                <a:ea typeface="Roboto"/>
                <a:cs typeface="Roboto"/>
                <a:sym typeface="Roboto"/>
              </a:rPr>
              <a:t>psychological contact </a:t>
            </a:r>
            <a:r>
              <a:rPr b="0" i="0" lang="en-US" sz="1200" u="none" cap="none" strike="noStrike">
                <a:solidFill>
                  <a:schemeClr val="lt1"/>
                </a:solidFill>
                <a:latin typeface="Roboto"/>
                <a:ea typeface="Roboto"/>
                <a:cs typeface="Roboto"/>
                <a:sym typeface="Roboto"/>
              </a:rPr>
              <a:t>must remain in place at all times.</a:t>
            </a:r>
            <a:endParaRPr b="0" i="0" sz="1200" u="none" cap="none" strike="noStrike">
              <a:solidFill>
                <a:schemeClr val="lt1"/>
              </a:solidFill>
              <a:latin typeface="Arial"/>
              <a:ea typeface="Arial"/>
              <a:cs typeface="Arial"/>
              <a:sym typeface="Arial"/>
            </a:endParaRPr>
          </a:p>
        </p:txBody>
      </p:sp>
      <p:pic>
        <p:nvPicPr>
          <p:cNvPr descr="Εικόνα που περιέχει κείμενο, διανυσματικά γραφικά&#10;&#10;Περιγραφή που δημιουργήθηκε αυτόματα" id="355" name="Google Shape;355;p39"/>
          <p:cNvPicPr preferRelativeResize="0"/>
          <p:nvPr/>
        </p:nvPicPr>
        <p:blipFill rotWithShape="1">
          <a:blip r:embed="rId4">
            <a:alphaModFix/>
          </a:blip>
          <a:srcRect b="0" l="0" r="0" t="0"/>
          <a:stretch/>
        </p:blipFill>
        <p:spPr>
          <a:xfrm>
            <a:off x="6965794" y="242136"/>
            <a:ext cx="1880839" cy="1275444"/>
          </a:xfrm>
          <a:prstGeom prst="rect">
            <a:avLst/>
          </a:prstGeom>
          <a:noFill/>
          <a:ln>
            <a:noFill/>
          </a:ln>
        </p:spPr>
      </p:pic>
      <p:sp>
        <p:nvSpPr>
          <p:cNvPr id="356" name="Google Shape;356;p3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5. Silence </a:t>
            </a:r>
            <a:endParaRPr sz="25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40"/>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ομπρέλα, αξεσουάρ&#10;&#10;Περιγραφή που δημιουργήθηκε αυτόματα" id="362" name="Google Shape;362;p40"/>
          <p:cNvPicPr preferRelativeResize="0"/>
          <p:nvPr/>
        </p:nvPicPr>
        <p:blipFill rotWithShape="1">
          <a:blip r:embed="rId4">
            <a:alphaModFix/>
          </a:blip>
          <a:srcRect b="0" l="0" r="0" t="0"/>
          <a:stretch/>
        </p:blipFill>
        <p:spPr>
          <a:xfrm>
            <a:off x="7534375" y="131558"/>
            <a:ext cx="1542154" cy="1567702"/>
          </a:xfrm>
          <a:prstGeom prst="rect">
            <a:avLst/>
          </a:prstGeom>
          <a:noFill/>
          <a:ln>
            <a:noFill/>
          </a:ln>
        </p:spPr>
      </p:pic>
      <p:sp>
        <p:nvSpPr>
          <p:cNvPr id="363" name="Google Shape;363;p40"/>
          <p:cNvSpPr txBox="1"/>
          <p:nvPr>
            <p:ph idx="1" type="body"/>
          </p:nvPr>
        </p:nvSpPr>
        <p:spPr>
          <a:xfrm>
            <a:off x="486328" y="1317969"/>
            <a:ext cx="7567616"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It is defined as the ability to </a:t>
            </a:r>
            <a:r>
              <a:rPr b="1" lang="en-US">
                <a:solidFill>
                  <a:schemeClr val="dk1"/>
                </a:solidFill>
                <a:latin typeface="Arial"/>
                <a:ea typeface="Arial"/>
                <a:cs typeface="Arial"/>
                <a:sym typeface="Arial"/>
              </a:rPr>
              <a:t>adapt</a:t>
            </a:r>
            <a:r>
              <a:rPr lang="en-US">
                <a:solidFill>
                  <a:schemeClr val="dk1"/>
                </a:solidFill>
                <a:latin typeface="Arial"/>
                <a:ea typeface="Arial"/>
                <a:cs typeface="Arial"/>
                <a:sym typeface="Arial"/>
              </a:rPr>
              <a:t> and </a:t>
            </a:r>
            <a:r>
              <a:rPr b="1" lang="en-US">
                <a:solidFill>
                  <a:schemeClr val="dk1"/>
                </a:solidFill>
                <a:latin typeface="Arial"/>
                <a:ea typeface="Arial"/>
                <a:cs typeface="Arial"/>
                <a:sym typeface="Arial"/>
              </a:rPr>
              <a:t>change</a:t>
            </a:r>
            <a:r>
              <a:rPr lang="en-US">
                <a:solidFill>
                  <a:schemeClr val="dk1"/>
                </a:solidFill>
                <a:latin typeface="Arial"/>
                <a:ea typeface="Arial"/>
                <a:cs typeface="Arial"/>
                <a:sym typeface="Arial"/>
              </a:rPr>
              <a:t> the way you respond to meet your clients’ needs</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You don’t stay rigid and stick to a predetermined treatment path when your clients require a different approach</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Being flexible is one of the most important attributes of a professional counselor </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It is also an important skill in </a:t>
            </a:r>
            <a:r>
              <a:rPr b="1" lang="en-US">
                <a:solidFill>
                  <a:schemeClr val="dk1"/>
                </a:solidFill>
                <a:latin typeface="Arial"/>
                <a:ea typeface="Arial"/>
                <a:cs typeface="Arial"/>
                <a:sym typeface="Arial"/>
              </a:rPr>
              <a:t>multicultural competency</a:t>
            </a:r>
            <a:r>
              <a:rPr lang="en-US">
                <a:solidFill>
                  <a:schemeClr val="dk1"/>
                </a:solidFill>
                <a:latin typeface="Arial"/>
                <a:ea typeface="Arial"/>
                <a:cs typeface="Arial"/>
                <a:sym typeface="Arial"/>
              </a:rPr>
              <a:t>, This means trying to relate to and understand your client, regardless of their race, ethnicity, religious or political beliefs, or socioeconomic background.</a:t>
            </a: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364" name="Google Shape;364;p4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6. Flexibility</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365" name="Google Shape;365;p40"/>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366" name="Google Shape;366;p40"/>
          <p:cNvSpPr/>
          <p:nvPr/>
        </p:nvSpPr>
        <p:spPr>
          <a:xfrm>
            <a:off x="1006013" y="3593273"/>
            <a:ext cx="7131923" cy="841387"/>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A healthy person is someone who can manage themselves in the uncertain, unpredictable world around them, where novelty and change are the norm rather than the exception.” </a:t>
            </a:r>
            <a:endParaRPr b="0" i="1"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1" lang="en-US" sz="1000" u="none" cap="none" strike="noStrike">
                <a:solidFill>
                  <a:schemeClr val="lt1"/>
                </a:solidFill>
                <a:latin typeface="Arial"/>
                <a:ea typeface="Arial"/>
                <a:cs typeface="Arial"/>
                <a:sym typeface="Arial"/>
              </a:rPr>
              <a:t>(Kashdan and Rottenberg, 2010)</a:t>
            </a:r>
            <a:endParaRPr b="0" i="1" sz="1000" u="none" cap="none" strike="noStrike">
              <a:solidFill>
                <a:schemeClr val="lt1"/>
              </a:solidFill>
              <a:latin typeface="Arial"/>
              <a:ea typeface="Arial"/>
              <a:cs typeface="Arial"/>
              <a:sym typeface="Arial"/>
            </a:endParaRPr>
          </a:p>
        </p:txBody>
      </p:sp>
      <p:sp>
        <p:nvSpPr>
          <p:cNvPr id="367" name="Google Shape;367;p40"/>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Wei et al., 2015</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41"/>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373" name="Google Shape;373;p41"/>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pic>
        <p:nvPicPr>
          <p:cNvPr id="374" name="Google Shape;374;p41"/>
          <p:cNvPicPr preferRelativeResize="0"/>
          <p:nvPr/>
        </p:nvPicPr>
        <p:blipFill rotWithShape="1">
          <a:blip r:embed="rId5">
            <a:alphaModFix/>
          </a:blip>
          <a:srcRect b="0" l="0" r="0" t="0"/>
          <a:stretch/>
        </p:blipFill>
        <p:spPr>
          <a:xfrm>
            <a:off x="7402097" y="106125"/>
            <a:ext cx="1587968" cy="1406745"/>
          </a:xfrm>
          <a:prstGeom prst="rect">
            <a:avLst/>
          </a:prstGeom>
          <a:noFill/>
          <a:ln>
            <a:noFill/>
          </a:ln>
        </p:spPr>
      </p:pic>
      <p:sp>
        <p:nvSpPr>
          <p:cNvPr id="375" name="Google Shape;375;p41"/>
          <p:cNvSpPr txBox="1"/>
          <p:nvPr>
            <p:ph idx="1" type="body"/>
          </p:nvPr>
        </p:nvSpPr>
        <p:spPr>
          <a:xfrm>
            <a:off x="498037" y="1173711"/>
            <a:ext cx="7932688"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It refers generally to a counselor’s sharing of personal information with clients during the session.</a:t>
            </a:r>
            <a:endParaRPr>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Types of self-disclosure by consultants can range from sharing information about the counselor’s personal life and experiences to sharing his or her personal opinions about specific issues and events.</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There are 4 main types of counselor self-disclosures: accidental, unavoidable, client-initiated, and deliberate.</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It can help the client to not feel alone, decrease the client’s anxiety, improve the client's awareness of different viewpoints, and increase counselor’s genuineness. </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First and foremost, the counselor should be direct, brief, focused, and relevant. This will ensure that the self-disclosure process does not waste time and cause a loss of focus on the client's situation. Self-disclosure should also not be used frequently and should not add to the client's problems and negative outcomes in a situation.</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In essence, the purpose of self-disclosure should be clear to both the counselor and the client, and the process should be used only after other options have been considered, taking into account the risk of miscommunication and disruption of the balance of power.</a:t>
            </a:r>
            <a:endParaRPr>
              <a:solidFill>
                <a:schemeClr val="dk1"/>
              </a:solidFill>
              <a:latin typeface="Arial"/>
              <a:ea typeface="Arial"/>
              <a:cs typeface="Arial"/>
              <a:sym typeface="Arial"/>
            </a:endParaRPr>
          </a:p>
        </p:txBody>
      </p:sp>
      <p:sp>
        <p:nvSpPr>
          <p:cNvPr id="376" name="Google Shape;376;p4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7. Self-Disclosure </a:t>
            </a:r>
            <a:br>
              <a:rPr lang="en-US" sz="2500">
                <a:latin typeface="Arial"/>
                <a:ea typeface="Arial"/>
                <a:cs typeface="Arial"/>
                <a:sym typeface="Arial"/>
              </a:rPr>
            </a:br>
            <a:endParaRPr sz="2500">
              <a:latin typeface="Arial"/>
              <a:ea typeface="Arial"/>
              <a:cs typeface="Arial"/>
              <a:sym typeface="Arial"/>
            </a:endParaRPr>
          </a:p>
        </p:txBody>
      </p:sp>
      <p:sp>
        <p:nvSpPr>
          <p:cNvPr id="377" name="Google Shape;377;p41"/>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Gladding., 2006</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383" name="Google Shape;383;p42"/>
          <p:cNvSpPr txBox="1"/>
          <p:nvPr>
            <p:ph idx="1" type="body"/>
          </p:nvPr>
        </p:nvSpPr>
        <p:spPr>
          <a:xfrm>
            <a:off x="713226" y="1199035"/>
            <a:ext cx="7717499"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It is ‘the key skill of focusing attention on the here and now relationship of counselor and client with helpful timing, to challenge defensiveness and/or heighten awareness’.</a:t>
            </a:r>
            <a:endParaRPr/>
          </a:p>
          <a:p>
            <a:pPr indent="-2286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rgbClr val="333333"/>
                </a:solidFill>
                <a:latin typeface="Arial"/>
                <a:ea typeface="Arial"/>
                <a:cs typeface="Arial"/>
                <a:sym typeface="Arial"/>
              </a:rPr>
              <a:t>It is ‘not the same as simply saying whatever comes into one’s head, but a rapidly calculated disclosure of the counselor’s present experience in relation to the client’.</a:t>
            </a:r>
            <a:endParaRPr/>
          </a:p>
          <a:p>
            <a:pPr indent="-228600" lvl="0" marL="457200" rtl="0" algn="l">
              <a:lnSpc>
                <a:spcPct val="100000"/>
              </a:lnSpc>
              <a:spcBef>
                <a:spcPts val="0"/>
              </a:spcBef>
              <a:spcAft>
                <a:spcPts val="0"/>
              </a:spcAft>
              <a:buSzPts val="1400"/>
              <a:buNone/>
            </a:pPr>
            <a:r>
              <a:t/>
            </a:r>
            <a:endParaRPr b="0" i="0" sz="1300">
              <a:solidFill>
                <a:srgbClr val="333333"/>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300">
                <a:solidFill>
                  <a:schemeClr val="dk1"/>
                </a:solidFill>
                <a:latin typeface="Arial"/>
                <a:ea typeface="Arial"/>
                <a:cs typeface="Arial"/>
                <a:sym typeface="Arial"/>
              </a:rPr>
              <a:t>Using immediacy means that the therapist reveals how they themselves are feeling in response to the client.</a:t>
            </a:r>
            <a:endParaRPr/>
          </a:p>
          <a:p>
            <a:pPr indent="-228600" lvl="0" marL="457200" rtl="0" algn="l">
              <a:lnSpc>
                <a:spcPct val="100000"/>
              </a:lnSpc>
              <a:spcBef>
                <a:spcPts val="0"/>
              </a:spcBef>
              <a:spcAft>
                <a:spcPts val="0"/>
              </a:spcAft>
              <a:buSzPts val="1400"/>
              <a:buNone/>
            </a:pPr>
            <a:r>
              <a:t/>
            </a:r>
            <a:endParaRPr b="0" i="0" sz="1400">
              <a:solidFill>
                <a:srgbClr val="333333"/>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400">
              <a:solidFill>
                <a:srgbClr val="333333"/>
              </a:solidFill>
              <a:latin typeface="Arial"/>
              <a:ea typeface="Arial"/>
              <a:cs typeface="Arial"/>
              <a:sym typeface="Arial"/>
            </a:endParaRPr>
          </a:p>
          <a:p>
            <a:pPr indent="-228600" lvl="0" marL="457200" rtl="0" algn="l">
              <a:lnSpc>
                <a:spcPct val="100000"/>
              </a:lnSpc>
              <a:spcBef>
                <a:spcPts val="0"/>
              </a:spcBef>
              <a:spcAft>
                <a:spcPts val="0"/>
              </a:spcAft>
              <a:buSzPts val="1400"/>
              <a:buFont typeface="Barlow"/>
              <a:buNone/>
            </a:pPr>
            <a:r>
              <a:t/>
            </a:r>
            <a:endParaRPr sz="1400">
              <a:solidFill>
                <a:srgbClr val="000043"/>
              </a:solidFill>
              <a:latin typeface="Arial"/>
              <a:ea typeface="Arial"/>
              <a:cs typeface="Arial"/>
              <a:sym typeface="Arial"/>
            </a:endParaRPr>
          </a:p>
        </p:txBody>
      </p:sp>
      <p:sp>
        <p:nvSpPr>
          <p:cNvPr id="384" name="Google Shape;384;p42"/>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8. Immediacy</a:t>
            </a:r>
            <a:br>
              <a:rPr lang="en-US" sz="2500">
                <a:latin typeface="Arial"/>
                <a:ea typeface="Arial"/>
                <a:cs typeface="Arial"/>
                <a:sym typeface="Arial"/>
              </a:rPr>
            </a:br>
            <a:endParaRPr sz="2500">
              <a:latin typeface="Arial"/>
              <a:ea typeface="Arial"/>
              <a:cs typeface="Arial"/>
              <a:sym typeface="Arial"/>
            </a:endParaRPr>
          </a:p>
        </p:txBody>
      </p:sp>
      <p:pic>
        <p:nvPicPr>
          <p:cNvPr descr="Εικόνα που περιέχει λογότυπο&#10;&#10;Περιγραφή που δημιουργήθηκε αυτόματα" id="385" name="Google Shape;385;p42"/>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386" name="Google Shape;386;p42"/>
          <p:cNvSpPr txBox="1"/>
          <p:nvPr/>
        </p:nvSpPr>
        <p:spPr>
          <a:xfrm>
            <a:off x="67471" y="4838023"/>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Feltham &amp; Dryden,1993</a:t>
            </a:r>
            <a:endParaRPr b="0" i="0" sz="900" u="none" cap="none" strike="noStrike">
              <a:solidFill>
                <a:schemeClr val="lt1"/>
              </a:solidFill>
              <a:latin typeface="Arial"/>
              <a:ea typeface="Arial"/>
              <a:cs typeface="Arial"/>
              <a:sym typeface="Arial"/>
            </a:endParaRPr>
          </a:p>
        </p:txBody>
      </p:sp>
      <p:sp>
        <p:nvSpPr>
          <p:cNvPr id="387" name="Google Shape;387;p42"/>
          <p:cNvSpPr/>
          <p:nvPr/>
        </p:nvSpPr>
        <p:spPr>
          <a:xfrm>
            <a:off x="914214" y="3391247"/>
            <a:ext cx="7376346" cy="861730"/>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1" lang="en-US" sz="1200" u="none" cap="none" strike="noStrike">
                <a:solidFill>
                  <a:schemeClr val="lt1"/>
                </a:solidFill>
                <a:latin typeface="Arial"/>
                <a:ea typeface="Arial"/>
                <a:cs typeface="Arial"/>
                <a:sym typeface="Arial"/>
              </a:rPr>
              <a:t>Not only is it outside the client's frame of reference, but it's probably not even at the edge of the client's consciousness. It comes from your own frame of reference as a therapist – a gut feeling so strong that you feel drawn to share it.</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6"/>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76" name="Google Shape;76;p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77" name="Google Shape;77;p6"/>
          <p:cNvGrpSpPr/>
          <p:nvPr/>
        </p:nvGrpSpPr>
        <p:grpSpPr>
          <a:xfrm>
            <a:off x="-2547119" y="377342"/>
            <a:ext cx="10690736" cy="4851272"/>
            <a:chOff x="-4071119" y="-624865"/>
            <a:chExt cx="10690736" cy="4851272"/>
          </a:xfrm>
        </p:grpSpPr>
        <p:sp>
          <p:nvSpPr>
            <p:cNvPr id="78" name="Google Shape;78;p6"/>
            <p:cNvSpPr/>
            <p:nvPr/>
          </p:nvSpPr>
          <p:spPr>
            <a:xfrm>
              <a:off x="-4071119"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341804" y="225024"/>
              <a:ext cx="6277813" cy="450336"/>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txBox="1"/>
            <p:nvPr/>
          </p:nvSpPr>
          <p:spPr>
            <a:xfrm>
              <a:off x="341804" y="225024"/>
              <a:ext cx="6277813" cy="450336"/>
            </a:xfrm>
            <a:prstGeom prst="rect">
              <a:avLst/>
            </a:prstGeom>
            <a:noFill/>
            <a:ln>
              <a:noFill/>
            </a:ln>
          </p:spPr>
          <p:txBody>
            <a:bodyPr anchorCtr="0" anchor="ctr" bIns="38100" lIns="35745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1: </a:t>
              </a:r>
              <a:r>
                <a:rPr b="0" i="1" lang="en-US" sz="1500" u="none" cap="none" strike="noStrike">
                  <a:solidFill>
                    <a:srgbClr val="FFFFFF"/>
                  </a:solidFill>
                  <a:latin typeface="Arial"/>
                  <a:ea typeface="Arial"/>
                  <a:cs typeface="Arial"/>
                  <a:sym typeface="Arial"/>
                </a:rPr>
                <a:t>Introduction and the importance of counseling skills</a:t>
              </a:r>
              <a:endParaRPr b="0" i="1" sz="1500" u="none" cap="none" strike="noStrike">
                <a:solidFill>
                  <a:srgbClr val="FFFFFF"/>
                </a:solidFill>
                <a:latin typeface="Arial"/>
                <a:ea typeface="Arial"/>
                <a:cs typeface="Arial"/>
                <a:sym typeface="Arial"/>
              </a:endParaRPr>
            </a:p>
          </p:txBody>
        </p:sp>
        <p:sp>
          <p:nvSpPr>
            <p:cNvPr id="81" name="Google Shape;81;p6"/>
            <p:cNvSpPr/>
            <p:nvPr/>
          </p:nvSpPr>
          <p:spPr>
            <a:xfrm>
              <a:off x="60343" y="168732"/>
              <a:ext cx="562921" cy="562921"/>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664502" y="900313"/>
              <a:ext cx="5955114" cy="450336"/>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txBox="1"/>
            <p:nvPr/>
          </p:nvSpPr>
          <p:spPr>
            <a:xfrm>
              <a:off x="664502" y="900313"/>
              <a:ext cx="5955114" cy="450336"/>
            </a:xfrm>
            <a:prstGeom prst="rect">
              <a:avLst/>
            </a:prstGeom>
            <a:noFill/>
            <a:ln>
              <a:noFill/>
            </a:ln>
          </p:spPr>
          <p:txBody>
            <a:bodyPr anchorCtr="0" anchor="ctr" bIns="38100" lIns="35745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2: </a:t>
              </a:r>
              <a:r>
                <a:rPr b="0" i="1" lang="en-US" sz="1500" u="none" cap="none" strike="noStrike">
                  <a:solidFill>
                    <a:srgbClr val="FFFFFF"/>
                  </a:solidFill>
                  <a:latin typeface="Arial"/>
                  <a:ea typeface="Arial"/>
                  <a:cs typeface="Arial"/>
                  <a:sym typeface="Arial"/>
                </a:rPr>
                <a:t>Verbal communication skills</a:t>
              </a:r>
              <a:endParaRPr b="0" i="1" sz="1500" u="none" cap="none" strike="noStrike">
                <a:solidFill>
                  <a:srgbClr val="FFFFFF"/>
                </a:solidFill>
                <a:latin typeface="Arial"/>
                <a:ea typeface="Arial"/>
                <a:cs typeface="Arial"/>
                <a:sym typeface="Arial"/>
              </a:endParaRPr>
            </a:p>
          </p:txBody>
        </p:sp>
        <p:sp>
          <p:nvSpPr>
            <p:cNvPr id="84" name="Google Shape;84;p6"/>
            <p:cNvSpPr/>
            <p:nvPr/>
          </p:nvSpPr>
          <p:spPr>
            <a:xfrm>
              <a:off x="383041" y="844021"/>
              <a:ext cx="562921" cy="562921"/>
            </a:xfrm>
            <a:prstGeom prst="ellipse">
              <a:avLst/>
            </a:prstGeom>
            <a:solidFill>
              <a:schemeClr val="lt1"/>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763544" y="1575602"/>
              <a:ext cx="5856072" cy="450336"/>
            </a:xfrm>
            <a:prstGeom prst="rect">
              <a:avLst/>
            </a:prstGeom>
            <a:solidFill>
              <a:srgbClr val="5E8F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txBox="1"/>
            <p:nvPr/>
          </p:nvSpPr>
          <p:spPr>
            <a:xfrm>
              <a:off x="763544" y="1575602"/>
              <a:ext cx="5856072" cy="450336"/>
            </a:xfrm>
            <a:prstGeom prst="rect">
              <a:avLst/>
            </a:prstGeom>
            <a:noFill/>
            <a:ln>
              <a:noFill/>
            </a:ln>
          </p:spPr>
          <p:txBody>
            <a:bodyPr anchorCtr="0" anchor="ctr" bIns="38100" lIns="35745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3:</a:t>
              </a:r>
              <a:r>
                <a:rPr b="0" i="0" lang="en-US" sz="1500" u="none" cap="none" strike="noStrike">
                  <a:solidFill>
                    <a:schemeClr val="dk1"/>
                  </a:solidFill>
                  <a:latin typeface="Arial"/>
                  <a:ea typeface="Arial"/>
                  <a:cs typeface="Arial"/>
                  <a:sym typeface="Arial"/>
                </a:rPr>
                <a:t> </a:t>
              </a:r>
              <a:r>
                <a:rPr b="0" i="1" lang="en-US" sz="1500" u="none" cap="none" strike="noStrike">
                  <a:solidFill>
                    <a:srgbClr val="FFFFFF"/>
                  </a:solidFill>
                  <a:latin typeface="Arial"/>
                  <a:ea typeface="Arial"/>
                  <a:cs typeface="Arial"/>
                  <a:sym typeface="Arial"/>
                </a:rPr>
                <a:t>Non – Verbal communication skills</a:t>
              </a:r>
              <a:endParaRPr b="0" i="1" sz="1500" u="none" cap="none" strike="noStrike">
                <a:solidFill>
                  <a:srgbClr val="FFFFFF"/>
                </a:solidFill>
                <a:latin typeface="Arial"/>
                <a:ea typeface="Arial"/>
                <a:cs typeface="Arial"/>
                <a:sym typeface="Arial"/>
              </a:endParaRPr>
            </a:p>
          </p:txBody>
        </p:sp>
        <p:sp>
          <p:nvSpPr>
            <p:cNvPr id="87" name="Google Shape;87;p6"/>
            <p:cNvSpPr/>
            <p:nvPr/>
          </p:nvSpPr>
          <p:spPr>
            <a:xfrm>
              <a:off x="482084" y="1519310"/>
              <a:ext cx="562921" cy="562921"/>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664502" y="2250891"/>
              <a:ext cx="5955114" cy="450336"/>
            </a:xfrm>
            <a:prstGeom prst="rect">
              <a:avLst/>
            </a:prstGeom>
            <a:solidFill>
              <a:srgbClr val="6D99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nvSpPr>
          <p:spPr>
            <a:xfrm>
              <a:off x="664502" y="2250891"/>
              <a:ext cx="5955114" cy="450336"/>
            </a:xfrm>
            <a:prstGeom prst="rect">
              <a:avLst/>
            </a:prstGeom>
            <a:noFill/>
            <a:ln>
              <a:noFill/>
            </a:ln>
          </p:spPr>
          <p:txBody>
            <a:bodyPr anchorCtr="0" anchor="ctr" bIns="38100" lIns="35745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4: </a:t>
              </a:r>
              <a:r>
                <a:rPr b="0" i="1" lang="en-US" sz="1500" u="none" cap="none" strike="noStrike">
                  <a:solidFill>
                    <a:srgbClr val="FFFFFF"/>
                  </a:solidFill>
                  <a:latin typeface="Arial"/>
                  <a:ea typeface="Arial"/>
                  <a:cs typeface="Arial"/>
                  <a:sym typeface="Arial"/>
                </a:rPr>
                <a:t>Vocal communication skills </a:t>
              </a:r>
              <a:endParaRPr b="0" i="1" sz="1500" u="none" cap="none" strike="noStrike">
                <a:solidFill>
                  <a:srgbClr val="FFFFFF"/>
                </a:solidFill>
                <a:latin typeface="Arial"/>
                <a:ea typeface="Arial"/>
                <a:cs typeface="Arial"/>
                <a:sym typeface="Arial"/>
              </a:endParaRPr>
            </a:p>
          </p:txBody>
        </p:sp>
        <p:sp>
          <p:nvSpPr>
            <p:cNvPr id="90" name="Google Shape;90;p6"/>
            <p:cNvSpPr/>
            <p:nvPr/>
          </p:nvSpPr>
          <p:spPr>
            <a:xfrm>
              <a:off x="383041"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341804" y="2926180"/>
              <a:ext cx="6277813" cy="450336"/>
            </a:xfrm>
            <a:prstGeom prst="rect">
              <a:avLst/>
            </a:prstGeom>
            <a:solidFill>
              <a:srgbClr val="7DA3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txBox="1"/>
            <p:nvPr/>
          </p:nvSpPr>
          <p:spPr>
            <a:xfrm>
              <a:off x="341804" y="2926180"/>
              <a:ext cx="6277813" cy="450336"/>
            </a:xfrm>
            <a:prstGeom prst="rect">
              <a:avLst/>
            </a:prstGeom>
            <a:noFill/>
            <a:ln>
              <a:noFill/>
            </a:ln>
          </p:spPr>
          <p:txBody>
            <a:bodyPr anchorCtr="0" anchor="ctr" bIns="38100" lIns="35745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5: </a:t>
              </a:r>
              <a:r>
                <a:rPr b="0" i="1" lang="en-US" sz="1500" u="none" cap="none" strike="noStrike">
                  <a:solidFill>
                    <a:srgbClr val="FFFFFF"/>
                  </a:solidFill>
                  <a:latin typeface="Arial"/>
                  <a:ea typeface="Arial"/>
                  <a:cs typeface="Arial"/>
                  <a:sym typeface="Arial"/>
                </a:rPr>
                <a:t>Counseling in practice – Exercises </a:t>
              </a:r>
              <a:endParaRPr b="0" i="1" sz="1500" u="none" cap="none" strike="noStrike">
                <a:solidFill>
                  <a:srgbClr val="FFFFFF"/>
                </a:solidFill>
                <a:latin typeface="Arial"/>
                <a:ea typeface="Arial"/>
                <a:cs typeface="Arial"/>
                <a:sym typeface="Arial"/>
              </a:endParaRPr>
            </a:p>
          </p:txBody>
        </p:sp>
        <p:sp>
          <p:nvSpPr>
            <p:cNvPr id="93" name="Google Shape;93;p6"/>
            <p:cNvSpPr/>
            <p:nvPr/>
          </p:nvSpPr>
          <p:spPr>
            <a:xfrm>
              <a:off x="60343"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4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393" name="Google Shape;393;p43"/>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394" name="Google Shape;394;p43"/>
          <p:cNvSpPr txBox="1"/>
          <p:nvPr>
            <p:ph idx="1" type="body"/>
          </p:nvPr>
        </p:nvSpPr>
        <p:spPr>
          <a:xfrm>
            <a:off x="573782" y="1076275"/>
            <a:ext cx="7785358"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a:solidFill>
                  <a:srgbClr val="2E2E2E"/>
                </a:solidFill>
                <a:latin typeface="Arial"/>
                <a:ea typeface="Arial"/>
                <a:cs typeface="Arial"/>
                <a:sym typeface="Arial"/>
              </a:rPr>
              <a:t>It may help clients, decreasing their stress and anxiety, and thus reducing inappropriate pain behavior and encouraging proactive healthy behavior.</a:t>
            </a:r>
            <a:endParaRPr b="0" i="0">
              <a:solidFill>
                <a:srgbClr val="2E2E2E"/>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a:solidFill>
                <a:srgbClr val="2E2E2E"/>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a:solidFill>
                  <a:srgbClr val="2E2E2E"/>
                </a:solidFill>
                <a:latin typeface="Arial"/>
                <a:ea typeface="Arial"/>
                <a:cs typeface="Arial"/>
                <a:sym typeface="Arial"/>
              </a:rPr>
              <a:t>By providing reassurance, </a:t>
            </a:r>
            <a:r>
              <a:rPr lang="en-US">
                <a:solidFill>
                  <a:srgbClr val="2E2E2E"/>
                </a:solidFill>
                <a:latin typeface="Arial"/>
                <a:ea typeface="Arial"/>
                <a:cs typeface="Arial"/>
                <a:sym typeface="Arial"/>
              </a:rPr>
              <a:t>counselors</a:t>
            </a:r>
            <a:r>
              <a:rPr b="0" i="0" lang="en-US">
                <a:solidFill>
                  <a:srgbClr val="2E2E2E"/>
                </a:solidFill>
                <a:latin typeface="Arial"/>
                <a:ea typeface="Arial"/>
                <a:cs typeface="Arial"/>
                <a:sym typeface="Arial"/>
              </a:rPr>
              <a:t> can create a sense of safety and trust for their clients, help clients feel more confident and supported in working through their challenges and achieving their goals, and help clients feel more connected and supported.</a:t>
            </a:r>
            <a:endParaRPr b="0" i="0">
              <a:solidFill>
                <a:srgbClr val="2E2E2E"/>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a:solidFill>
                <a:srgbClr val="2E2E2E"/>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a:solidFill>
                  <a:srgbClr val="2E2E2E"/>
                </a:solidFill>
                <a:latin typeface="Arial"/>
                <a:ea typeface="Arial"/>
                <a:cs typeface="Arial"/>
                <a:sym typeface="Arial"/>
              </a:rPr>
              <a:t>While it can be helpful, too much reassurance or reassurance that is not grounded in reality can actually be counterproductive.</a:t>
            </a:r>
            <a:endParaRPr b="0" i="0">
              <a:solidFill>
                <a:srgbClr val="2E2E2E"/>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a:solidFill>
                <a:srgbClr val="2E2E2E"/>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a:solidFill>
                  <a:srgbClr val="2E2E2E"/>
                </a:solidFill>
                <a:latin typeface="Arial"/>
                <a:ea typeface="Arial"/>
                <a:cs typeface="Arial"/>
                <a:sym typeface="Arial"/>
              </a:rPr>
              <a:t>It </a:t>
            </a:r>
            <a:r>
              <a:rPr b="0" i="0" lang="en-US">
                <a:solidFill>
                  <a:srgbClr val="2E2E2E"/>
                </a:solidFill>
                <a:latin typeface="Arial"/>
                <a:ea typeface="Arial"/>
                <a:cs typeface="Arial"/>
                <a:sym typeface="Arial"/>
              </a:rPr>
              <a:t>can be a significant predictor of genetic testing intentions. </a:t>
            </a:r>
            <a:endParaRPr/>
          </a:p>
          <a:p>
            <a:pPr indent="-228600" lvl="0" marL="457200" rtl="0" algn="l">
              <a:lnSpc>
                <a:spcPct val="100000"/>
              </a:lnSpc>
              <a:spcBef>
                <a:spcPts val="0"/>
              </a:spcBef>
              <a:spcAft>
                <a:spcPts val="0"/>
              </a:spcAft>
              <a:buSzPts val="1400"/>
              <a:buNone/>
            </a:pPr>
            <a:r>
              <a:t/>
            </a:r>
            <a:endParaRPr>
              <a:solidFill>
                <a:srgbClr val="2E2E2E"/>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a:solidFill>
                  <a:srgbClr val="2E2E2E"/>
                </a:solidFill>
                <a:latin typeface="Arial"/>
                <a:ea typeface="Arial"/>
                <a:cs typeface="Arial"/>
                <a:sym typeface="Arial"/>
              </a:rPr>
              <a:t>Examples of helpful reassurance statements in therapy might include phrases like, “What you’re feeling is completely normal,” or “It’s okay to feel anxious or overwhelmed.” These types of statements acknowledge the client’s experience and help them feel heard and understood. Other useful reassurance statements could include things like, “I believe in your ability to overcome this challenge.” which gives motivation and support.</a:t>
            </a:r>
            <a:endParaRPr/>
          </a:p>
          <a:p>
            <a:pPr indent="0" lvl="0" marL="139700" rtl="0" algn="l">
              <a:lnSpc>
                <a:spcPct val="100000"/>
              </a:lnSpc>
              <a:spcBef>
                <a:spcPts val="0"/>
              </a:spcBef>
              <a:spcAft>
                <a:spcPts val="0"/>
              </a:spcAft>
              <a:buSzPts val="1400"/>
              <a:buNone/>
            </a:pPr>
            <a:br>
              <a:rPr lang="en-US">
                <a:latin typeface="Arial"/>
                <a:ea typeface="Arial"/>
                <a:cs typeface="Arial"/>
                <a:sym typeface="Arial"/>
              </a:rPr>
            </a:br>
            <a:endParaRPr>
              <a:solidFill>
                <a:srgbClr val="000043"/>
              </a:solidFill>
              <a:latin typeface="Arial"/>
              <a:ea typeface="Arial"/>
              <a:cs typeface="Arial"/>
              <a:sym typeface="Arial"/>
            </a:endParaRPr>
          </a:p>
        </p:txBody>
      </p:sp>
      <p:sp>
        <p:nvSpPr>
          <p:cNvPr id="395" name="Google Shape;395;p43"/>
          <p:cNvSpPr txBox="1"/>
          <p:nvPr>
            <p:ph type="title"/>
          </p:nvPr>
        </p:nvSpPr>
        <p:spPr>
          <a:xfrm>
            <a:off x="713224" y="36447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9. Reassurance </a:t>
            </a:r>
            <a:endParaRPr sz="2500">
              <a:latin typeface="Arial"/>
              <a:ea typeface="Arial"/>
              <a:cs typeface="Arial"/>
              <a:sym typeface="Arial"/>
            </a:endParaRPr>
          </a:p>
        </p:txBody>
      </p:sp>
      <p:sp>
        <p:nvSpPr>
          <p:cNvPr id="396" name="Google Shape;396;p43"/>
          <p:cNvSpPr txBox="1"/>
          <p:nvPr/>
        </p:nvSpPr>
        <p:spPr>
          <a:xfrm>
            <a:off x="67471" y="4839287"/>
            <a:ext cx="61089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chemeClr val="lt1"/>
                </a:solidFill>
                <a:latin typeface="Arial"/>
                <a:ea typeface="Arial"/>
                <a:cs typeface="Arial"/>
                <a:sym typeface="Arial"/>
                <a:hlinkClick r:id="rId5">
                  <a:extLst>
                    <a:ext uri="{A12FA001-AC4F-418D-AE19-62706E023703}">
                      <ahyp:hlinkClr val="tx"/>
                    </a:ext>
                  </a:extLst>
                </a:hlinkClick>
              </a:rPr>
              <a:t>https://publications.iom.int/system/files/pdf/pandemic_manual_aug09.pdf</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44"/>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id="402" name="Google Shape;402;p44"/>
          <p:cNvPicPr preferRelativeResize="0"/>
          <p:nvPr/>
        </p:nvPicPr>
        <p:blipFill rotWithShape="1">
          <a:blip r:embed="rId4">
            <a:alphaModFix/>
          </a:blip>
          <a:srcRect b="0" l="0" r="0" t="0"/>
          <a:stretch/>
        </p:blipFill>
        <p:spPr>
          <a:xfrm>
            <a:off x="7041574" y="1012426"/>
            <a:ext cx="2034955" cy="1321155"/>
          </a:xfrm>
          <a:prstGeom prst="rect">
            <a:avLst/>
          </a:prstGeom>
          <a:noFill/>
          <a:ln>
            <a:noFill/>
          </a:ln>
        </p:spPr>
      </p:pic>
      <p:sp>
        <p:nvSpPr>
          <p:cNvPr id="403" name="Google Shape;403;p44"/>
          <p:cNvSpPr txBox="1"/>
          <p:nvPr>
            <p:ph idx="1" type="body"/>
          </p:nvPr>
        </p:nvSpPr>
        <p:spPr>
          <a:xfrm>
            <a:off x="381000" y="1169708"/>
            <a:ext cx="68961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1" i="0" lang="en-US">
                <a:solidFill>
                  <a:schemeClr val="accent1"/>
                </a:solidFill>
                <a:latin typeface="Arial"/>
                <a:ea typeface="Arial"/>
                <a:cs typeface="Arial"/>
                <a:sym typeface="Arial"/>
              </a:rPr>
              <a:t>1. Judging</a:t>
            </a:r>
            <a:endParaRPr/>
          </a:p>
          <a:p>
            <a:pPr indent="0" lvl="0" marL="139700" rtl="0" algn="l">
              <a:lnSpc>
                <a:spcPct val="100000"/>
              </a:lnSpc>
              <a:spcBef>
                <a:spcPts val="0"/>
              </a:spcBef>
              <a:spcAft>
                <a:spcPts val="0"/>
              </a:spcAft>
              <a:buSzPts val="1400"/>
              <a:buNone/>
            </a:pPr>
            <a:r>
              <a:t/>
            </a:r>
            <a:endParaRPr b="1" i="0">
              <a:solidFill>
                <a:schemeClr val="accent1"/>
              </a:solidFill>
              <a:latin typeface="Arial"/>
              <a:ea typeface="Arial"/>
              <a:cs typeface="Arial"/>
              <a:sym typeface="Arial"/>
            </a:endParaRPr>
          </a:p>
          <a:p>
            <a:pPr indent="0" lvl="0" marL="139700" rtl="0" algn="l">
              <a:lnSpc>
                <a:spcPct val="100000"/>
              </a:lnSpc>
              <a:spcBef>
                <a:spcPts val="0"/>
              </a:spcBef>
              <a:spcAft>
                <a:spcPts val="0"/>
              </a:spcAft>
              <a:buSzPts val="1400"/>
              <a:buNone/>
            </a:pPr>
            <a:r>
              <a:rPr i="0" lang="en-US">
                <a:solidFill>
                  <a:schemeClr val="dk1"/>
                </a:solidFill>
                <a:latin typeface="Arial"/>
                <a:ea typeface="Arial"/>
                <a:cs typeface="Arial"/>
                <a:sym typeface="Arial"/>
              </a:rPr>
              <a:t>Judging is imposing your values on another person and giving them solutions to their problems. When you judge, you don’t fully listen to what someone is saying because you are too busy judging their appearance, the tone of their voice, and the words they use.</a:t>
            </a:r>
            <a:endParaRPr/>
          </a:p>
          <a:p>
            <a:pPr indent="0" lvl="0" marL="139700" rtl="0" algn="l">
              <a:lnSpc>
                <a:spcPct val="100000"/>
              </a:lnSpc>
              <a:spcBef>
                <a:spcPts val="0"/>
              </a:spcBef>
              <a:spcAft>
                <a:spcPts val="0"/>
              </a:spcAft>
              <a:buSzPts val="1400"/>
              <a:buNone/>
            </a:pPr>
            <a:r>
              <a:t/>
            </a:r>
            <a:endParaRPr i="0">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rPr b="1" i="0" lang="en-US">
                <a:solidFill>
                  <a:schemeClr val="accent1"/>
                </a:solidFill>
                <a:latin typeface="Arial"/>
                <a:ea typeface="Arial"/>
                <a:cs typeface="Arial"/>
                <a:sym typeface="Arial"/>
              </a:rPr>
              <a:t>2. Offer solutions</a:t>
            </a:r>
            <a:endParaRPr/>
          </a:p>
          <a:p>
            <a:pPr indent="0" lvl="0" marL="139700" rtl="0" algn="l">
              <a:lnSpc>
                <a:spcPct val="100000"/>
              </a:lnSpc>
              <a:spcBef>
                <a:spcPts val="0"/>
              </a:spcBef>
              <a:spcAft>
                <a:spcPts val="0"/>
              </a:spcAft>
              <a:buSzPts val="1400"/>
              <a:buNone/>
            </a:pPr>
            <a:r>
              <a:t/>
            </a:r>
            <a:endParaRPr b="1" i="0">
              <a:solidFill>
                <a:schemeClr val="accent1"/>
              </a:solidFill>
              <a:latin typeface="Arial"/>
              <a:ea typeface="Arial"/>
              <a:cs typeface="Arial"/>
              <a:sym typeface="Arial"/>
            </a:endParaRPr>
          </a:p>
          <a:p>
            <a:pPr indent="0" lvl="0" marL="139700" rtl="0" algn="l">
              <a:lnSpc>
                <a:spcPct val="100000"/>
              </a:lnSpc>
              <a:spcBef>
                <a:spcPts val="0"/>
              </a:spcBef>
              <a:spcAft>
                <a:spcPts val="0"/>
              </a:spcAft>
              <a:buSzPts val="1400"/>
              <a:buNone/>
            </a:pPr>
            <a:r>
              <a:rPr i="0" lang="en-US">
                <a:solidFill>
                  <a:schemeClr val="dk1"/>
                </a:solidFill>
                <a:latin typeface="Arial"/>
                <a:ea typeface="Arial"/>
                <a:cs typeface="Arial"/>
                <a:sym typeface="Arial"/>
              </a:rPr>
              <a:t>Interrupting the speaker before they have finished speaking, or offering your proposed solutions before you are asked, can irritate the speaker and prevent them from delivering their original message. It can also cause people to become dependent on us to solve problems for them and deprive them of the opportunity to exercise their decision-making skills. This kind of communication can make them feel that their feelings, values and problems are not important.</a:t>
            </a:r>
            <a:endParaRPr/>
          </a:p>
          <a:p>
            <a:pPr indent="0" lvl="0" marL="139700" rtl="0" algn="l">
              <a:lnSpc>
                <a:spcPct val="100000"/>
              </a:lnSpc>
              <a:spcBef>
                <a:spcPts val="0"/>
              </a:spcBef>
              <a:spcAft>
                <a:spcPts val="0"/>
              </a:spcAft>
              <a:buSzPts val="1400"/>
              <a:buNone/>
            </a:pPr>
            <a:r>
              <a:t/>
            </a:r>
            <a:endParaRPr i="0">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rPr b="1" i="0" lang="en-US">
                <a:solidFill>
                  <a:schemeClr val="accent1"/>
                </a:solidFill>
                <a:latin typeface="Arial"/>
                <a:ea typeface="Arial"/>
                <a:cs typeface="Arial"/>
                <a:sym typeface="Arial"/>
              </a:rPr>
              <a:t>3. Avoiding the concerns of the other person</a:t>
            </a:r>
            <a:endParaRPr/>
          </a:p>
          <a:p>
            <a:pPr indent="0" lvl="0" marL="139700" rtl="0" algn="l">
              <a:lnSpc>
                <a:spcPct val="100000"/>
              </a:lnSpc>
              <a:spcBef>
                <a:spcPts val="0"/>
              </a:spcBef>
              <a:spcAft>
                <a:spcPts val="0"/>
              </a:spcAft>
              <a:buSzPts val="1400"/>
              <a:buNone/>
            </a:pPr>
            <a:r>
              <a:t/>
            </a:r>
            <a:endParaRPr b="1" i="0">
              <a:solidFill>
                <a:schemeClr val="accent1"/>
              </a:solidFill>
              <a:latin typeface="Arial"/>
              <a:ea typeface="Arial"/>
              <a:cs typeface="Arial"/>
              <a:sym typeface="Arial"/>
            </a:endParaRPr>
          </a:p>
          <a:p>
            <a:pPr indent="0" lvl="0" marL="139700" rtl="0" algn="l">
              <a:lnSpc>
                <a:spcPct val="100000"/>
              </a:lnSpc>
              <a:spcBef>
                <a:spcPts val="0"/>
              </a:spcBef>
              <a:spcAft>
                <a:spcPts val="0"/>
              </a:spcAft>
              <a:buSzPts val="1400"/>
              <a:buNone/>
            </a:pPr>
            <a:r>
              <a:rPr i="0" lang="en-US">
                <a:solidFill>
                  <a:schemeClr val="dk1"/>
                </a:solidFill>
                <a:latin typeface="Arial"/>
                <a:ea typeface="Arial"/>
                <a:cs typeface="Arial"/>
                <a:sym typeface="Arial"/>
              </a:rPr>
              <a:t>This is where the problem is never addressed by the counselor. The person’s feelings and concerns are not addressed. The listener does not want to deal with the person's fears, anxieties, and concerns.</a:t>
            </a: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404" name="Google Shape;404;p44"/>
          <p:cNvSpPr txBox="1"/>
          <p:nvPr>
            <p:ph type="title"/>
          </p:nvPr>
        </p:nvSpPr>
        <p:spPr>
          <a:xfrm>
            <a:off x="827549" y="331257"/>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Barriers to effective communication</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05" name="Google Shape;405;p44"/>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406" name="Google Shape;406;p44"/>
          <p:cNvSpPr txBox="1"/>
          <p:nvPr/>
        </p:nvSpPr>
        <p:spPr>
          <a:xfrm>
            <a:off x="67471" y="4851859"/>
            <a:ext cx="61089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chemeClr val="lt1"/>
                </a:solidFill>
                <a:latin typeface="Arial"/>
                <a:ea typeface="Arial"/>
                <a:cs typeface="Arial"/>
                <a:sym typeface="Arial"/>
                <a:hlinkClick r:id="rId6">
                  <a:extLst>
                    <a:ext uri="{A12FA001-AC4F-418D-AE19-62706E023703}">
                      <ahyp:hlinkClr val="tx"/>
                    </a:ext>
                  </a:extLst>
                </a:hlinkClick>
              </a:rPr>
              <a:t>https://publications.iom.int/system/files/pdf/pandemic_manual_aug09.pdf</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5"/>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Non-verbal communication skills</a:t>
            </a:r>
            <a:endParaRPr/>
          </a:p>
        </p:txBody>
      </p:sp>
      <p:pic>
        <p:nvPicPr>
          <p:cNvPr descr="Εικόνα που περιέχει λογότυπο&#10;&#10;Περιγραφή που δημιουργήθηκε αυτόματα" id="412" name="Google Shape;412;p4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13" name="Google Shape;413;p45"/>
          <p:cNvGrpSpPr/>
          <p:nvPr/>
        </p:nvGrpSpPr>
        <p:grpSpPr>
          <a:xfrm>
            <a:off x="-4117807" y="349445"/>
            <a:ext cx="5116123" cy="4851272"/>
            <a:chOff x="-2762222" y="-624865"/>
            <a:chExt cx="5116123" cy="4851272"/>
          </a:xfrm>
        </p:grpSpPr>
        <p:sp>
          <p:nvSpPr>
            <p:cNvPr id="414" name="Google Shape;414;p45"/>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5"/>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5"/>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17" name="Google Shape;417;p45"/>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5"/>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5"/>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20" name="Google Shape;420;p45"/>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5"/>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23" name="Google Shape;423;p45"/>
            <p:cNvSpPr/>
            <p:nvPr/>
          </p:nvSpPr>
          <p:spPr>
            <a:xfrm>
              <a:off x="1790980" y="1519310"/>
              <a:ext cx="562921" cy="562921"/>
            </a:xfrm>
            <a:prstGeom prst="ellipse">
              <a:avLst/>
            </a:prstGeom>
            <a:solidFill>
              <a:srgbClr val="5E8FF2"/>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5"/>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26" name="Google Shape;426;p45"/>
            <p:cNvSpPr/>
            <p:nvPr/>
          </p:nvSpPr>
          <p:spPr>
            <a:xfrm>
              <a:off x="1691938"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5"/>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5"/>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29" name="Google Shape;429;p45"/>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4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3</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46"/>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36" name="Google Shape;436;p46"/>
          <p:cNvSpPr/>
          <p:nvPr/>
        </p:nvSpPr>
        <p:spPr>
          <a:xfrm>
            <a:off x="7674286" y="1795774"/>
            <a:ext cx="1234068" cy="1168972"/>
          </a:xfrm>
          <a:prstGeom prst="teardrop">
            <a:avLst>
              <a:gd fmla="val 100000" name="adj"/>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 It is the most important aspect in building a relationship </a:t>
            </a:r>
            <a:endParaRPr b="0" i="0" sz="1000" u="none" cap="none" strike="noStrike">
              <a:solidFill>
                <a:schemeClr val="lt1"/>
              </a:solidFill>
              <a:latin typeface="Arial"/>
              <a:ea typeface="Arial"/>
              <a:cs typeface="Arial"/>
              <a:sym typeface="Arial"/>
            </a:endParaRPr>
          </a:p>
        </p:txBody>
      </p:sp>
      <p:pic>
        <p:nvPicPr>
          <p:cNvPr id="437" name="Google Shape;437;p46"/>
          <p:cNvPicPr preferRelativeResize="0"/>
          <p:nvPr/>
        </p:nvPicPr>
        <p:blipFill rotWithShape="1">
          <a:blip r:embed="rId4">
            <a:alphaModFix/>
          </a:blip>
          <a:srcRect b="0" l="0" r="0" t="0"/>
          <a:stretch/>
        </p:blipFill>
        <p:spPr>
          <a:xfrm>
            <a:off x="7438641" y="0"/>
            <a:ext cx="1705359" cy="1544824"/>
          </a:xfrm>
          <a:prstGeom prst="rect">
            <a:avLst/>
          </a:prstGeom>
          <a:noFill/>
          <a:ln>
            <a:noFill/>
          </a:ln>
        </p:spPr>
      </p:pic>
      <p:sp>
        <p:nvSpPr>
          <p:cNvPr id="438" name="Google Shape;438;p46"/>
          <p:cNvSpPr txBox="1"/>
          <p:nvPr>
            <p:ph idx="1" type="body"/>
          </p:nvPr>
        </p:nvSpPr>
        <p:spPr>
          <a:xfrm>
            <a:off x="445713" y="960325"/>
            <a:ext cx="7515974"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200">
                <a:solidFill>
                  <a:srgbClr val="333333"/>
                </a:solidFill>
                <a:latin typeface="Arial"/>
                <a:ea typeface="Arial"/>
                <a:cs typeface="Arial"/>
                <a:sym typeface="Arial"/>
              </a:rPr>
              <a:t>WHAT…</a:t>
            </a:r>
            <a:endParaRPr/>
          </a:p>
          <a:p>
            <a:pPr indent="0" lvl="0" marL="0" rtl="0" algn="l">
              <a:lnSpc>
                <a:spcPct val="100000"/>
              </a:lnSpc>
              <a:spcBef>
                <a:spcPts val="0"/>
              </a:spcBef>
              <a:spcAft>
                <a:spcPts val="0"/>
              </a:spcAft>
              <a:buSzPts val="1400"/>
              <a:buNone/>
            </a:pPr>
            <a:r>
              <a:t/>
            </a:r>
            <a:endParaRPr b="0" i="0" sz="12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b="0" i="0" lang="en-US">
                <a:solidFill>
                  <a:schemeClr val="dk1"/>
                </a:solidFill>
                <a:latin typeface="Arial"/>
                <a:ea typeface="Arial"/>
                <a:cs typeface="Arial"/>
                <a:sym typeface="Arial"/>
              </a:rPr>
              <a:t>It is the ability to feel what another person is feeling. It means that you are truly able to imagine what it’s like to stand in someone’s shoes.</a:t>
            </a:r>
            <a:endParaRPr/>
          </a:p>
          <a:p>
            <a:pPr indent="-196850" lvl="0" marL="28575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b="0" i="0" lang="en-US">
                <a:solidFill>
                  <a:schemeClr val="dk1"/>
                </a:solidFill>
                <a:latin typeface="Arial"/>
                <a:ea typeface="Arial"/>
                <a:cs typeface="Arial"/>
                <a:sym typeface="Arial"/>
              </a:rPr>
              <a:t>Establishing empathy with client requires a high degree of insight and a strong sense of shared understanding.</a:t>
            </a:r>
            <a:endParaRPr/>
          </a:p>
          <a:p>
            <a:pPr indent="-196850" lvl="0" marL="28575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dk1"/>
                </a:solidFill>
                <a:latin typeface="Arial"/>
                <a:ea typeface="Arial"/>
                <a:cs typeface="Arial"/>
                <a:sym typeface="Arial"/>
              </a:rPr>
              <a:t>It ensures that you listen to the </a:t>
            </a:r>
            <a:r>
              <a:rPr b="0" i="0" lang="en-US">
                <a:solidFill>
                  <a:schemeClr val="dk1"/>
                </a:solidFill>
                <a:latin typeface="Arial"/>
                <a:ea typeface="Arial"/>
                <a:cs typeface="Arial"/>
                <a:sym typeface="Arial"/>
              </a:rPr>
              <a:t>client</a:t>
            </a:r>
            <a:r>
              <a:rPr lang="en-US">
                <a:solidFill>
                  <a:schemeClr val="dk1"/>
                </a:solidFill>
                <a:latin typeface="Arial"/>
                <a:ea typeface="Arial"/>
                <a:cs typeface="Arial"/>
                <a:sym typeface="Arial"/>
              </a:rPr>
              <a:t> and address their concerns when they raise them, and you can convey that you accept (not that you necessarily understand) the </a:t>
            </a:r>
            <a:r>
              <a:rPr b="0" i="0" lang="en-US">
                <a:solidFill>
                  <a:schemeClr val="dk1"/>
                </a:solidFill>
                <a:latin typeface="Arial"/>
                <a:ea typeface="Arial"/>
                <a:cs typeface="Arial"/>
                <a:sym typeface="Arial"/>
              </a:rPr>
              <a:t>client</a:t>
            </a:r>
            <a:r>
              <a:rPr lang="en-US">
                <a:solidFill>
                  <a:schemeClr val="dk1"/>
                </a:solidFill>
                <a:latin typeface="Arial"/>
                <a:ea typeface="Arial"/>
                <a:cs typeface="Arial"/>
                <a:sym typeface="Arial"/>
              </a:rPr>
              <a:t>'s experiences and feelings.</a:t>
            </a:r>
            <a:endParaRPr/>
          </a:p>
          <a:p>
            <a:pPr indent="-196850" lvl="0" marL="2857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400"/>
              <a:buChar char="●"/>
            </a:pPr>
            <a:r>
              <a:rPr lang="en-US">
                <a:solidFill>
                  <a:schemeClr val="dk1"/>
                </a:solidFill>
                <a:latin typeface="Arial"/>
                <a:ea typeface="Arial"/>
                <a:cs typeface="Arial"/>
                <a:sym typeface="Arial"/>
              </a:rPr>
              <a:t>By using empathy in your interactions with clients you will:</a:t>
            </a:r>
            <a:endParaRPr/>
          </a:p>
          <a:p>
            <a:pPr indent="-342900" lvl="1" marL="800100" rtl="0" algn="l">
              <a:lnSpc>
                <a:spcPct val="100000"/>
              </a:lnSpc>
              <a:spcBef>
                <a:spcPts val="0"/>
              </a:spcBef>
              <a:spcAft>
                <a:spcPts val="0"/>
              </a:spcAft>
              <a:buSzPts val="1400"/>
              <a:buFont typeface="Arial"/>
              <a:buAutoNum type="arabicPeriod"/>
            </a:pPr>
            <a:r>
              <a:rPr lang="en-US" sz="1100">
                <a:solidFill>
                  <a:schemeClr val="dk1"/>
                </a:solidFill>
                <a:latin typeface="Arial"/>
                <a:ea typeface="Arial"/>
                <a:cs typeface="Arial"/>
                <a:sym typeface="Arial"/>
              </a:rPr>
              <a:t>Build the relationship</a:t>
            </a:r>
            <a:endParaRPr/>
          </a:p>
          <a:p>
            <a:pPr indent="-342900" lvl="1" marL="800100" rtl="0" algn="l">
              <a:lnSpc>
                <a:spcPct val="100000"/>
              </a:lnSpc>
              <a:spcBef>
                <a:spcPts val="0"/>
              </a:spcBef>
              <a:spcAft>
                <a:spcPts val="0"/>
              </a:spcAft>
              <a:buSzPts val="1400"/>
              <a:buFont typeface="Arial"/>
              <a:buAutoNum type="arabicPeriod"/>
            </a:pPr>
            <a:r>
              <a:rPr lang="en-US" sz="1100">
                <a:solidFill>
                  <a:schemeClr val="dk1"/>
                </a:solidFill>
                <a:latin typeface="Arial"/>
                <a:ea typeface="Arial"/>
                <a:cs typeface="Arial"/>
                <a:sym typeface="Arial"/>
              </a:rPr>
              <a:t>Stimulate self-exploration</a:t>
            </a:r>
            <a:endParaRPr/>
          </a:p>
          <a:p>
            <a:pPr indent="-342900" lvl="1" marL="800100" rtl="0" algn="l">
              <a:lnSpc>
                <a:spcPct val="100000"/>
              </a:lnSpc>
              <a:spcBef>
                <a:spcPts val="0"/>
              </a:spcBef>
              <a:spcAft>
                <a:spcPts val="0"/>
              </a:spcAft>
              <a:buSzPts val="1400"/>
              <a:buFont typeface="Arial"/>
              <a:buAutoNum type="arabicPeriod"/>
            </a:pPr>
            <a:r>
              <a:rPr lang="en-US" sz="1100">
                <a:solidFill>
                  <a:schemeClr val="dk1"/>
                </a:solidFill>
                <a:latin typeface="Arial"/>
                <a:ea typeface="Arial"/>
                <a:cs typeface="Arial"/>
                <a:sym typeface="Arial"/>
              </a:rPr>
              <a:t>Check understanding</a:t>
            </a:r>
            <a:endParaRPr/>
          </a:p>
          <a:p>
            <a:pPr indent="-342900" lvl="1" marL="800100" rtl="0" algn="l">
              <a:lnSpc>
                <a:spcPct val="100000"/>
              </a:lnSpc>
              <a:spcBef>
                <a:spcPts val="0"/>
              </a:spcBef>
              <a:spcAft>
                <a:spcPts val="0"/>
              </a:spcAft>
              <a:buSzPts val="1400"/>
              <a:buFont typeface="Arial"/>
              <a:buAutoNum type="arabicPeriod"/>
            </a:pPr>
            <a:r>
              <a:rPr lang="en-US" sz="1100">
                <a:solidFill>
                  <a:schemeClr val="dk1"/>
                </a:solidFill>
                <a:latin typeface="Arial"/>
                <a:ea typeface="Arial"/>
                <a:cs typeface="Arial"/>
                <a:sym typeface="Arial"/>
              </a:rPr>
              <a:t>Provide support</a:t>
            </a:r>
            <a:endParaRPr/>
          </a:p>
          <a:p>
            <a:pPr indent="-342900" lvl="1" marL="800100" rtl="0" algn="l">
              <a:lnSpc>
                <a:spcPct val="100000"/>
              </a:lnSpc>
              <a:spcBef>
                <a:spcPts val="0"/>
              </a:spcBef>
              <a:spcAft>
                <a:spcPts val="0"/>
              </a:spcAft>
              <a:buSzPts val="1400"/>
              <a:buFont typeface="Arial"/>
              <a:buAutoNum type="arabicPeriod"/>
            </a:pPr>
            <a:r>
              <a:rPr lang="en-US" sz="1100">
                <a:solidFill>
                  <a:schemeClr val="dk1"/>
                </a:solidFill>
                <a:latin typeface="Arial"/>
                <a:ea typeface="Arial"/>
                <a:cs typeface="Arial"/>
                <a:sym typeface="Arial"/>
              </a:rPr>
              <a:t>Assist communication</a:t>
            </a:r>
            <a:endParaRPr/>
          </a:p>
          <a:p>
            <a:pPr indent="-342900" lvl="1" marL="800100" rtl="0" algn="l">
              <a:lnSpc>
                <a:spcPct val="100000"/>
              </a:lnSpc>
              <a:spcBef>
                <a:spcPts val="0"/>
              </a:spcBef>
              <a:spcAft>
                <a:spcPts val="0"/>
              </a:spcAft>
              <a:buSzPts val="1400"/>
              <a:buFont typeface="Arial"/>
              <a:buAutoNum type="arabicPeriod"/>
            </a:pPr>
            <a:r>
              <a:rPr lang="en-US" sz="1100">
                <a:solidFill>
                  <a:schemeClr val="dk1"/>
                </a:solidFill>
                <a:latin typeface="Arial"/>
                <a:ea typeface="Arial"/>
                <a:cs typeface="Arial"/>
                <a:sym typeface="Arial"/>
              </a:rPr>
              <a:t>Focus attention on the client</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sp>
        <p:nvSpPr>
          <p:cNvPr id="439" name="Google Shape;439;p46"/>
          <p:cNvSpPr txBox="1"/>
          <p:nvPr>
            <p:ph type="title"/>
          </p:nvPr>
        </p:nvSpPr>
        <p:spPr>
          <a:xfrm>
            <a:off x="713224" y="25095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1. Empathy</a:t>
            </a:r>
            <a:endParaRPr sz="2500">
              <a:latin typeface="Arial"/>
              <a:ea typeface="Arial"/>
              <a:cs typeface="Arial"/>
              <a:sym typeface="Arial"/>
            </a:endParaRPr>
          </a:p>
        </p:txBody>
      </p:sp>
      <p:sp>
        <p:nvSpPr>
          <p:cNvPr id="440" name="Google Shape;440;p46"/>
          <p:cNvSpPr/>
          <p:nvPr/>
        </p:nvSpPr>
        <p:spPr>
          <a:xfrm>
            <a:off x="4046556" y="3505287"/>
            <a:ext cx="4651731" cy="871438"/>
          </a:xfrm>
          <a:prstGeom prst="rect">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000" u="none" cap="none" strike="noStrike">
                <a:solidFill>
                  <a:schemeClr val="lt1"/>
                </a:solidFill>
                <a:latin typeface="Roboto"/>
                <a:ea typeface="Roboto"/>
                <a:cs typeface="Roboto"/>
                <a:sym typeface="Roboto"/>
              </a:rPr>
              <a:t>..."Empathy [is] the ability to ‘perceive the internal frame of reference of another with accuracy and with the emotional components and meanings which pertain there to as if one were the person, but without ever losing the 'as if' conditions.</a:t>
            </a:r>
            <a:r>
              <a:rPr b="0" i="1" lang="en-US" sz="1000" u="sng" cap="none" strike="noStrike">
                <a:solidFill>
                  <a:schemeClr val="lt1"/>
                </a:solidFill>
                <a:latin typeface="Roboto"/>
                <a:ea typeface="Roboto"/>
                <a:cs typeface="Roboto"/>
                <a:sym typeface="Roboto"/>
                <a:hlinkClick r:id="rId5">
                  <a:extLst>
                    <a:ext uri="{A12FA001-AC4F-418D-AE19-62706E023703}">
                      <ahyp:hlinkClr val="tx"/>
                    </a:ext>
                  </a:extLst>
                </a:hlinkClick>
              </a:rPr>
              <a:t>“</a:t>
            </a:r>
            <a:r>
              <a:rPr b="0" i="1" lang="en-US" sz="1000" u="none" cap="none" strike="noStrike">
                <a:solidFill>
                  <a:schemeClr val="lt1"/>
                </a:solidFill>
                <a:latin typeface="Roboto"/>
                <a:ea typeface="Roboto"/>
                <a:cs typeface="Roboto"/>
                <a:sym typeface="Roboto"/>
              </a:rPr>
              <a:t> </a:t>
            </a:r>
            <a:r>
              <a:rPr b="0" i="1" lang="en-US" sz="1000" u="sng" cap="none" strike="noStrike">
                <a:solidFill>
                  <a:schemeClr val="lt1"/>
                </a:solidFill>
                <a:latin typeface="Roboto"/>
                <a:ea typeface="Roboto"/>
                <a:cs typeface="Roboto"/>
                <a:sym typeface="Roboto"/>
                <a:hlinkClick r:id="rId6">
                  <a:extLst>
                    <a:ext uri="{A12FA001-AC4F-418D-AE19-62706E023703}">
                      <ahyp:hlinkClr val="tx"/>
                    </a:ext>
                  </a:extLst>
                </a:hlinkClick>
              </a:rPr>
              <a:t>Carl Rogers</a:t>
            </a:r>
            <a:r>
              <a:rPr b="0" i="1" lang="en-US" sz="1000" u="none" cap="none" strike="noStrike">
                <a:solidFill>
                  <a:schemeClr val="lt1"/>
                </a:solidFill>
                <a:latin typeface="Roboto"/>
                <a:ea typeface="Roboto"/>
                <a:cs typeface="Roboto"/>
                <a:sym typeface="Roboto"/>
              </a:rPr>
              <a:t> (1959, pp. 210–211)</a:t>
            </a:r>
            <a:endParaRPr/>
          </a:p>
        </p:txBody>
      </p:sp>
      <p:sp>
        <p:nvSpPr>
          <p:cNvPr id="441" name="Google Shape;441;p46"/>
          <p:cNvSpPr txBox="1"/>
          <p:nvPr/>
        </p:nvSpPr>
        <p:spPr>
          <a:xfrm>
            <a:off x="67472"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Silver., 2018; Moudatsou et al., 2020</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442" name="Google Shape;442;p46"/>
          <p:cNvPicPr preferRelativeResize="0"/>
          <p:nvPr/>
        </p:nvPicPr>
        <p:blipFill rotWithShape="1">
          <a:blip r:embed="rId7">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47"/>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448" name="Google Shape;448;p47"/>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449" name="Google Shape;449;p47"/>
          <p:cNvSpPr txBox="1"/>
          <p:nvPr>
            <p:ph idx="1" type="body"/>
          </p:nvPr>
        </p:nvSpPr>
        <p:spPr>
          <a:xfrm>
            <a:off x="571975" y="956748"/>
            <a:ext cx="8237489"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en-US">
                <a:solidFill>
                  <a:schemeClr val="dk1"/>
                </a:solidFill>
                <a:latin typeface="Arial"/>
                <a:ea typeface="Arial"/>
                <a:cs typeface="Arial"/>
                <a:sym typeface="Arial"/>
              </a:rPr>
              <a:t>How…</a:t>
            </a:r>
            <a:endParaRPr/>
          </a:p>
          <a:p>
            <a:pPr indent="0" lvl="0" marL="0" rtl="0" algn="l">
              <a:lnSpc>
                <a:spcPct val="100000"/>
              </a:lnSpc>
              <a:spcBef>
                <a:spcPts val="0"/>
              </a:spcBef>
              <a:spcAft>
                <a:spcPts val="0"/>
              </a:spcAft>
              <a:buSzPts val="1400"/>
              <a:buNone/>
            </a:pPr>
            <a:r>
              <a:t/>
            </a:r>
            <a:endParaRPr i="1">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Ask yourself questions like: “How would I feel in this situation?”</a:t>
            </a:r>
            <a:endParaRPr/>
          </a:p>
          <a:p>
            <a:pPr indent="0" lvl="0" marL="0" rtl="0" algn="l">
              <a:lnSpc>
                <a:spcPct val="100000"/>
              </a:lnSpc>
              <a:spcBef>
                <a:spcPts val="0"/>
              </a:spcBef>
              <a:spcAft>
                <a:spcPts val="0"/>
              </a:spcAft>
              <a:buSzPts val="1400"/>
              <a:buNone/>
            </a:pPr>
            <a:r>
              <a:rPr lang="en-US">
                <a:solidFill>
                  <a:schemeClr val="dk1"/>
                </a:solidFill>
                <a:latin typeface="Arial"/>
                <a:ea typeface="Arial"/>
                <a:cs typeface="Arial"/>
                <a:sym typeface="Arial"/>
              </a:rPr>
              <a:t>    You are deliberately choosing to look at things from client’s perspective NOT yours. </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Talking at a slower pace with periodic check-ins</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Actively listening to the client and reflecting back to them for their consideration</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Closely following the moving focus of the conversation as the therapy progresses</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Using empathic affirmation, such as, “Yes, it must be hard being pulled in all directions”</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Individualizing responses to clients so that they are relevant and personal</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lang="en-US">
                <a:solidFill>
                  <a:schemeClr val="dk1"/>
                </a:solidFill>
                <a:latin typeface="Arial"/>
                <a:ea typeface="Arial"/>
                <a:cs typeface="Arial"/>
                <a:sym typeface="Arial"/>
              </a:rPr>
              <a:t>Using evocative language to bring clients’ experiences alive</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sp>
        <p:nvSpPr>
          <p:cNvPr id="450" name="Google Shape;450;p47"/>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Elliott et al., 2011</a:t>
            </a:r>
            <a:endParaRPr b="0" i="0" sz="900" u="none" cap="none" strike="noStrike">
              <a:solidFill>
                <a:schemeClr val="lt1"/>
              </a:solidFill>
              <a:latin typeface="Arial"/>
              <a:ea typeface="Arial"/>
              <a:cs typeface="Arial"/>
              <a:sym typeface="Arial"/>
            </a:endParaRPr>
          </a:p>
        </p:txBody>
      </p:sp>
      <p:pic>
        <p:nvPicPr>
          <p:cNvPr id="451" name="Google Shape;451;p47"/>
          <p:cNvPicPr preferRelativeResize="0"/>
          <p:nvPr/>
        </p:nvPicPr>
        <p:blipFill rotWithShape="1">
          <a:blip r:embed="rId5">
            <a:alphaModFix/>
          </a:blip>
          <a:srcRect b="0" l="0" r="0" t="0"/>
          <a:stretch/>
        </p:blipFill>
        <p:spPr>
          <a:xfrm>
            <a:off x="7438641" y="0"/>
            <a:ext cx="1705359" cy="1544824"/>
          </a:xfrm>
          <a:prstGeom prst="rect">
            <a:avLst/>
          </a:prstGeom>
          <a:noFill/>
          <a:ln>
            <a:noFill/>
          </a:ln>
        </p:spPr>
      </p:pic>
      <p:sp>
        <p:nvSpPr>
          <p:cNvPr id="452" name="Google Shape;452;p47"/>
          <p:cNvSpPr txBox="1"/>
          <p:nvPr>
            <p:ph type="title"/>
          </p:nvPr>
        </p:nvSpPr>
        <p:spPr>
          <a:xfrm>
            <a:off x="713224" y="25095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1. Empathy</a:t>
            </a:r>
            <a:endParaRPr sz="25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Εικόνα που περιέχει λογότυπο&#10;&#10;Περιγραφή που δημιουργήθηκε αυτόματα" id="457" name="Google Shape;457;p48"/>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458" name="Google Shape;458;p48"/>
          <p:cNvSpPr txBox="1"/>
          <p:nvPr>
            <p:ph idx="1" type="body"/>
          </p:nvPr>
        </p:nvSpPr>
        <p:spPr>
          <a:xfrm>
            <a:off x="586843" y="930728"/>
            <a:ext cx="8023757"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en-US">
                <a:solidFill>
                  <a:schemeClr val="dk1"/>
                </a:solidFill>
                <a:latin typeface="Arial"/>
                <a:ea typeface="Arial"/>
                <a:cs typeface="Arial"/>
                <a:sym typeface="Arial"/>
              </a:rPr>
              <a:t>How…</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ctr">
              <a:lnSpc>
                <a:spcPct val="100000"/>
              </a:lnSpc>
              <a:spcBef>
                <a:spcPts val="0"/>
              </a:spcBef>
              <a:spcAft>
                <a:spcPts val="0"/>
              </a:spcAft>
              <a:buSzPts val="1400"/>
              <a:buNone/>
            </a:pPr>
            <a:r>
              <a:rPr lang="en-US">
                <a:latin typeface="Arial"/>
                <a:ea typeface="Arial"/>
                <a:cs typeface="Arial"/>
                <a:sym typeface="Arial"/>
              </a:rPr>
              <a:t> Some issues for you to remember when considering the issue of empathy</a:t>
            </a:r>
            <a:endParaRPr>
              <a:solidFill>
                <a:schemeClr val="dk1"/>
              </a:solidFill>
              <a:latin typeface="Arial"/>
              <a:ea typeface="Arial"/>
              <a:cs typeface="Arial"/>
              <a:sym typeface="Arial"/>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accent1"/>
                </a:solidFill>
                <a:latin typeface="Arial"/>
                <a:ea typeface="Arial"/>
                <a:cs typeface="Arial"/>
                <a:sym typeface="Arial"/>
              </a:rPr>
              <a:t>Intensity</a:t>
            </a:r>
            <a:r>
              <a:rPr lang="en-US">
                <a:solidFill>
                  <a:schemeClr val="dk1"/>
                </a:solidFill>
                <a:latin typeface="Arial"/>
                <a:ea typeface="Arial"/>
                <a:cs typeface="Arial"/>
                <a:sym typeface="Arial"/>
              </a:rPr>
              <a:t> - responding to the feelings expressed at the appropriate level of intensity </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accent1"/>
                </a:solidFill>
                <a:latin typeface="Arial"/>
                <a:ea typeface="Arial"/>
                <a:cs typeface="Arial"/>
                <a:sym typeface="Arial"/>
              </a:rPr>
              <a:t>Context - </a:t>
            </a:r>
            <a:r>
              <a:rPr lang="en-US">
                <a:solidFill>
                  <a:schemeClr val="dk1"/>
                </a:solidFill>
                <a:latin typeface="Arial"/>
                <a:ea typeface="Arial"/>
                <a:cs typeface="Arial"/>
                <a:sym typeface="Arial"/>
              </a:rPr>
              <a:t>Consider all aspects, not just words and nonverbal behaviour. Many people we come in contact with have multiple issues in their lives. They may behave in ways that we feel are inappropriate, but are understandable in the context of their experiences</a:t>
            </a:r>
            <a:r>
              <a:rPr b="1" lang="en-US">
                <a:solidFill>
                  <a:schemeClr val="accent1"/>
                </a:solidFill>
                <a:latin typeface="Arial"/>
                <a:ea typeface="Arial"/>
                <a:cs typeface="Arial"/>
                <a:sym typeface="Arial"/>
              </a:rPr>
              <a:t>.</a:t>
            </a:r>
            <a:endParaRPr/>
          </a:p>
          <a:p>
            <a:pPr indent="-82550" lvl="0" marL="171450" rtl="0" algn="l">
              <a:lnSpc>
                <a:spcPct val="100000"/>
              </a:lnSpc>
              <a:spcBef>
                <a:spcPts val="0"/>
              </a:spcBef>
              <a:spcAft>
                <a:spcPts val="0"/>
              </a:spcAft>
              <a:buSzPts val="1400"/>
              <a:buNone/>
            </a:pPr>
            <a:r>
              <a:t/>
            </a:r>
            <a:endParaRPr b="1">
              <a:solidFill>
                <a:schemeClr val="accent1"/>
              </a:solidFill>
              <a:latin typeface="Arial"/>
              <a:ea typeface="Arial"/>
              <a:cs typeface="Arial"/>
              <a:sym typeface="Arial"/>
            </a:endParaRPr>
          </a:p>
          <a:p>
            <a:pPr indent="-171450" lvl="0" marL="171450" rtl="0" algn="l">
              <a:lnSpc>
                <a:spcPct val="100000"/>
              </a:lnSpc>
              <a:spcBef>
                <a:spcPts val="0"/>
              </a:spcBef>
              <a:spcAft>
                <a:spcPts val="0"/>
              </a:spcAft>
              <a:buSzPts val="1400"/>
              <a:buChar char="●"/>
            </a:pPr>
            <a:r>
              <a:rPr b="1" lang="en-US">
                <a:solidFill>
                  <a:schemeClr val="accent1"/>
                </a:solidFill>
                <a:latin typeface="Arial"/>
                <a:ea typeface="Arial"/>
                <a:cs typeface="Arial"/>
                <a:sym typeface="Arial"/>
              </a:rPr>
              <a:t>Selective responding - </a:t>
            </a:r>
            <a:r>
              <a:rPr lang="en-US">
                <a:solidFill>
                  <a:schemeClr val="dk1"/>
                </a:solidFill>
                <a:latin typeface="Arial"/>
                <a:ea typeface="Arial"/>
                <a:cs typeface="Arial"/>
                <a:sym typeface="Arial"/>
              </a:rPr>
              <a:t>sometimes it may be appropriate to respond only to feelings or behaviours. Some clients do not respond well to discussion of their feelings, and in these cases it is useful to focus on more concrete elements such as experiences and behaviours.</a:t>
            </a:r>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a:solidFill>
                  <a:schemeClr val="dk1"/>
                </a:solidFill>
                <a:latin typeface="Arial"/>
                <a:ea typeface="Arial"/>
                <a:cs typeface="Arial"/>
                <a:sym typeface="Arial"/>
              </a:rPr>
              <a:t>When your empathic responses have been successful, it is evident from the client’s response, a nod of the head, or a positive verbal response. If your empathic responses have not been accurate, the client will indicate this non-verbally by stopping, fumbling or becoming frustrated.</a:t>
            </a:r>
            <a:endParaRPr/>
          </a:p>
          <a:p>
            <a:pPr indent="-82550" lvl="0" marL="17145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pic>
        <p:nvPicPr>
          <p:cNvPr id="459" name="Google Shape;459;p48"/>
          <p:cNvPicPr preferRelativeResize="0"/>
          <p:nvPr/>
        </p:nvPicPr>
        <p:blipFill rotWithShape="1">
          <a:blip r:embed="rId4">
            <a:alphaModFix/>
          </a:blip>
          <a:srcRect b="0" l="0" r="0" t="0"/>
          <a:stretch/>
        </p:blipFill>
        <p:spPr>
          <a:xfrm>
            <a:off x="7438641" y="0"/>
            <a:ext cx="1705359" cy="1544824"/>
          </a:xfrm>
          <a:prstGeom prst="rect">
            <a:avLst/>
          </a:prstGeom>
          <a:noFill/>
          <a:ln>
            <a:noFill/>
          </a:ln>
        </p:spPr>
      </p:pic>
      <p:sp>
        <p:nvSpPr>
          <p:cNvPr id="460" name="Google Shape;460;p48"/>
          <p:cNvSpPr txBox="1"/>
          <p:nvPr>
            <p:ph type="title"/>
          </p:nvPr>
        </p:nvSpPr>
        <p:spPr>
          <a:xfrm>
            <a:off x="713224" y="25095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1. Empathy</a:t>
            </a:r>
            <a:endParaRPr sz="25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4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466" name="Google Shape;466;p49"/>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467" name="Google Shape;467;p49"/>
          <p:cNvSpPr txBox="1"/>
          <p:nvPr>
            <p:ph idx="1" type="body"/>
          </p:nvPr>
        </p:nvSpPr>
        <p:spPr>
          <a:xfrm>
            <a:off x="446793" y="1018260"/>
            <a:ext cx="8482252"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100">
                <a:solidFill>
                  <a:schemeClr val="dk1"/>
                </a:solidFill>
                <a:latin typeface="Arial"/>
                <a:ea typeface="Arial"/>
                <a:cs typeface="Arial"/>
                <a:sym typeface="Arial"/>
              </a:rPr>
              <a:t>Another tool that can be helpful during GC is the </a:t>
            </a:r>
            <a:r>
              <a:rPr b="1" i="1" lang="en-US" sz="1100">
                <a:solidFill>
                  <a:schemeClr val="accent3"/>
                </a:solidFill>
                <a:latin typeface="Arial"/>
                <a:ea typeface="Arial"/>
                <a:cs typeface="Arial"/>
                <a:sym typeface="Arial"/>
              </a:rPr>
              <a:t>EMPATHY </a:t>
            </a:r>
            <a:r>
              <a:rPr i="1" lang="en-US" sz="1100">
                <a:solidFill>
                  <a:schemeClr val="dk1"/>
                </a:solidFill>
                <a:latin typeface="Arial"/>
                <a:ea typeface="Arial"/>
                <a:cs typeface="Arial"/>
                <a:sym typeface="Arial"/>
              </a:rPr>
              <a:t>which is</a:t>
            </a:r>
            <a:r>
              <a:rPr b="1" i="1" lang="en-US" sz="1100">
                <a:solidFill>
                  <a:schemeClr val="dk1"/>
                </a:solidFill>
                <a:latin typeface="Arial"/>
                <a:ea typeface="Arial"/>
                <a:cs typeface="Arial"/>
                <a:sym typeface="Arial"/>
              </a:rPr>
              <a:t> </a:t>
            </a:r>
            <a:r>
              <a:rPr i="1" lang="en-US" sz="1100">
                <a:solidFill>
                  <a:schemeClr val="dk1"/>
                </a:solidFill>
                <a:latin typeface="Arial"/>
                <a:ea typeface="Arial"/>
                <a:cs typeface="Arial"/>
                <a:sym typeface="Arial"/>
              </a:rPr>
              <a:t>an acronym of a </a:t>
            </a:r>
            <a:r>
              <a:rPr b="1" i="1" lang="en-US" sz="1100">
                <a:solidFill>
                  <a:schemeClr val="accent3"/>
                </a:solidFill>
                <a:latin typeface="Arial"/>
                <a:ea typeface="Arial"/>
                <a:cs typeface="Arial"/>
                <a:sym typeface="Arial"/>
              </a:rPr>
              <a:t>protocol </a:t>
            </a:r>
            <a:r>
              <a:rPr i="1" lang="en-US" sz="1100">
                <a:solidFill>
                  <a:schemeClr val="dk1"/>
                </a:solidFill>
                <a:latin typeface="Arial"/>
                <a:ea typeface="Arial"/>
                <a:cs typeface="Arial"/>
                <a:sym typeface="Arial"/>
              </a:rPr>
              <a:t>and a tool </a:t>
            </a:r>
            <a:r>
              <a:rPr b="0" i="1" lang="en-US" sz="1100">
                <a:solidFill>
                  <a:schemeClr val="dk1"/>
                </a:solidFill>
                <a:latin typeface="Arial"/>
                <a:ea typeface="Arial"/>
                <a:cs typeface="Arial"/>
                <a:sym typeface="Arial"/>
              </a:rPr>
              <a:t>containing principles essential for proper transmission of unsuccessful results of diagnostic tests. </a:t>
            </a:r>
            <a:endParaRPr/>
          </a:p>
          <a:p>
            <a:pPr indent="0" lvl="0" marL="0" rtl="0" algn="l">
              <a:lnSpc>
                <a:spcPct val="100000"/>
              </a:lnSpc>
              <a:spcBef>
                <a:spcPts val="0"/>
              </a:spcBef>
              <a:spcAft>
                <a:spcPts val="0"/>
              </a:spcAft>
              <a:buSzPts val="1400"/>
              <a:buNone/>
            </a:pPr>
            <a:r>
              <a:t/>
            </a:r>
            <a:endParaRPr i="1"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2"/>
                </a:solidFill>
                <a:latin typeface="Arial"/>
                <a:ea typeface="Arial"/>
                <a:cs typeface="Arial"/>
                <a:sym typeface="Arial"/>
              </a:rPr>
              <a:t>E—Emotions </a:t>
            </a:r>
            <a:r>
              <a:rPr lang="en-US" sz="1100">
                <a:solidFill>
                  <a:schemeClr val="dk1"/>
                </a:solidFill>
                <a:latin typeface="Arial"/>
                <a:ea typeface="Arial"/>
                <a:cs typeface="Arial"/>
                <a:sym typeface="Arial"/>
              </a:rPr>
              <a:t>- Both in the context of reporting research results and demonstrating emotional support needed by the client.</a:t>
            </a:r>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2"/>
                </a:solidFill>
                <a:latin typeface="Arial"/>
                <a:ea typeface="Arial"/>
                <a:cs typeface="Arial"/>
                <a:sym typeface="Arial"/>
              </a:rPr>
              <a:t>M—Meeting </a:t>
            </a:r>
            <a:r>
              <a:rPr lang="en-US" sz="1100">
                <a:solidFill>
                  <a:schemeClr val="dk1"/>
                </a:solidFill>
                <a:latin typeface="Arial"/>
                <a:ea typeface="Arial"/>
                <a:cs typeface="Arial"/>
                <a:sym typeface="Arial"/>
              </a:rPr>
              <a:t>- For the quality of the meeting with the client, its place is important, not only in the physical sense but also regarding the absence of any disturbing factors and the time intended for it.</a:t>
            </a:r>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2"/>
                </a:solidFill>
                <a:latin typeface="Arial"/>
                <a:ea typeface="Arial"/>
                <a:cs typeface="Arial"/>
                <a:sym typeface="Arial"/>
              </a:rPr>
              <a:t>P—Patient’s perspective </a:t>
            </a:r>
            <a:r>
              <a:rPr lang="en-US" sz="1100">
                <a:solidFill>
                  <a:schemeClr val="dk1"/>
                </a:solidFill>
                <a:latin typeface="Arial"/>
                <a:ea typeface="Arial"/>
                <a:cs typeface="Arial"/>
                <a:sym typeface="Arial"/>
              </a:rPr>
              <a:t>- If the patient hears even a few introductory sentences on the subject, the conversation can be conducted more effectively, as more opportunities are created to adapt it to the competence of the counselee.</a:t>
            </a:r>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2"/>
                </a:solidFill>
                <a:latin typeface="Arial"/>
                <a:ea typeface="Arial"/>
                <a:cs typeface="Arial"/>
                <a:sym typeface="Arial"/>
              </a:rPr>
              <a:t>A—Adequate language </a:t>
            </a:r>
            <a:r>
              <a:rPr lang="en-US" sz="1100">
                <a:solidFill>
                  <a:schemeClr val="dk1"/>
                </a:solidFill>
                <a:latin typeface="Arial"/>
                <a:ea typeface="Arial"/>
                <a:cs typeface="Arial"/>
                <a:sym typeface="Arial"/>
              </a:rPr>
              <a:t>- Use language that is unambiguous and understandable to the person to whom the genetic test results are communicated; any deviation from this rule will result in decreased compliance and an increase in client anxiety.</a:t>
            </a:r>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2"/>
                </a:solidFill>
                <a:latin typeface="Arial"/>
                <a:ea typeface="Arial"/>
                <a:cs typeface="Arial"/>
                <a:sym typeface="Arial"/>
              </a:rPr>
              <a:t>T and H—Truth and hope</a:t>
            </a:r>
            <a:r>
              <a:rPr lang="en-US" sz="1100">
                <a:solidFill>
                  <a:schemeClr val="dk1"/>
                </a:solidFill>
                <a:latin typeface="Arial"/>
                <a:ea typeface="Arial"/>
                <a:cs typeface="Arial"/>
                <a:sym typeface="Arial"/>
              </a:rPr>
              <a:t> - two letters, one phone - Respecting the client’s right to the truth about his illness/or increased risk, but this truth should be conveyed in a way that does not take away hope</a:t>
            </a:r>
            <a:endParaRPr/>
          </a:p>
          <a:p>
            <a:pPr indent="0" lvl="0" marL="0" rtl="0" algn="l">
              <a:lnSpc>
                <a:spcPct val="100000"/>
              </a:lnSpc>
              <a:spcBef>
                <a:spcPts val="0"/>
              </a:spcBef>
              <a:spcAft>
                <a:spcPts val="0"/>
              </a:spcAft>
              <a:buSzPts val="1400"/>
              <a:buNone/>
            </a:pPr>
            <a:r>
              <a:t/>
            </a:r>
            <a:endParaRPr sz="1100">
              <a:solidFill>
                <a:schemeClr val="dk2"/>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2"/>
                </a:solidFill>
                <a:latin typeface="Arial"/>
                <a:ea typeface="Arial"/>
                <a:cs typeface="Arial"/>
                <a:sym typeface="Arial"/>
              </a:rPr>
              <a:t>Y—Yes for patient empowerment </a:t>
            </a:r>
            <a:r>
              <a:rPr lang="en-US" sz="1100">
                <a:solidFill>
                  <a:schemeClr val="dk1"/>
                </a:solidFill>
                <a:latin typeface="Arial"/>
                <a:ea typeface="Arial"/>
                <a:cs typeface="Arial"/>
                <a:sym typeface="Arial"/>
              </a:rPr>
              <a:t>- The purpose of the proper form of conversation is to maintain the client’s autonomy, build his sense of influence, faith in his own strength, and responsibility for the course of treatment.</a:t>
            </a:r>
            <a:endParaRPr sz="1100">
              <a:solidFill>
                <a:schemeClr val="dk1"/>
              </a:solidFill>
              <a:latin typeface="Arial"/>
              <a:ea typeface="Arial"/>
              <a:cs typeface="Arial"/>
              <a:sym typeface="Arial"/>
            </a:endParaRPr>
          </a:p>
        </p:txBody>
      </p:sp>
      <p:sp>
        <p:nvSpPr>
          <p:cNvPr id="468" name="Google Shape;468;p49"/>
          <p:cNvSpPr txBox="1"/>
          <p:nvPr>
            <p:ph type="title"/>
          </p:nvPr>
        </p:nvSpPr>
        <p:spPr>
          <a:xfrm>
            <a:off x="446793" y="323623"/>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i="0" lang="en-US" sz="2500">
                <a:latin typeface="Arial"/>
                <a:ea typeface="Arial"/>
                <a:cs typeface="Arial"/>
                <a:sym typeface="Arial"/>
              </a:rPr>
              <a:t>Breaking bad news in GC—communication tools</a:t>
            </a:r>
            <a:endParaRPr sz="2500">
              <a:latin typeface="Arial"/>
              <a:ea typeface="Arial"/>
              <a:cs typeface="Arial"/>
              <a:sym typeface="Arial"/>
            </a:endParaRPr>
          </a:p>
        </p:txBody>
      </p:sp>
      <p:sp>
        <p:nvSpPr>
          <p:cNvPr id="469" name="Google Shape;469;p49"/>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Witt &amp; Jankowska., 2018</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50"/>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id="475" name="Google Shape;475;p50"/>
          <p:cNvPicPr preferRelativeResize="0"/>
          <p:nvPr/>
        </p:nvPicPr>
        <p:blipFill rotWithShape="1">
          <a:blip r:embed="rId4">
            <a:alphaModFix/>
          </a:blip>
          <a:srcRect b="0" l="0" r="0" t="0"/>
          <a:stretch/>
        </p:blipFill>
        <p:spPr>
          <a:xfrm>
            <a:off x="7709968" y="122178"/>
            <a:ext cx="1259126" cy="1364225"/>
          </a:xfrm>
          <a:prstGeom prst="rect">
            <a:avLst/>
          </a:prstGeom>
          <a:noFill/>
          <a:ln>
            <a:noFill/>
          </a:ln>
        </p:spPr>
      </p:pic>
      <p:sp>
        <p:nvSpPr>
          <p:cNvPr id="476" name="Google Shape;476;p50"/>
          <p:cNvSpPr txBox="1"/>
          <p:nvPr>
            <p:ph idx="1" type="body"/>
          </p:nvPr>
        </p:nvSpPr>
        <p:spPr>
          <a:xfrm>
            <a:off x="371061" y="1004816"/>
            <a:ext cx="8163339" cy="3634001"/>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a:solidFill>
                  <a:srgbClr val="191D34"/>
                </a:solidFill>
                <a:latin typeface="Arial"/>
                <a:ea typeface="Arial"/>
                <a:cs typeface="Arial"/>
                <a:sym typeface="Arial"/>
              </a:rPr>
              <a:t>Sometimes we forget to consider our whole body when we communicate, yet it can significantly affect communication, adding to or distracting from what we are saying.</a:t>
            </a:r>
            <a:endParaRPr/>
          </a:p>
          <a:p>
            <a:pPr indent="-317500" lvl="0" marL="457200" rtl="0" algn="l">
              <a:lnSpc>
                <a:spcPct val="100000"/>
              </a:lnSpc>
              <a:spcBef>
                <a:spcPts val="0"/>
              </a:spcBef>
              <a:spcAft>
                <a:spcPts val="0"/>
              </a:spcAft>
              <a:buSzPts val="1400"/>
              <a:buFont typeface="Barlow"/>
              <a:buChar char="●"/>
            </a:pPr>
            <a:r>
              <a:rPr lang="en-US">
                <a:latin typeface="Arial"/>
                <a:ea typeface="Arial"/>
                <a:cs typeface="Arial"/>
                <a:sym typeface="Arial"/>
              </a:rPr>
              <a:t>According to 2010 research published in </a:t>
            </a:r>
            <a:r>
              <a:rPr i="1" lang="en-US">
                <a:latin typeface="Arial"/>
                <a:ea typeface="Arial"/>
                <a:cs typeface="Arial"/>
                <a:sym typeface="Arial"/>
              </a:rPr>
              <a:t>Psychiatry</a:t>
            </a:r>
            <a:r>
              <a:rPr lang="en-US">
                <a:latin typeface="Arial"/>
                <a:ea typeface="Arial"/>
                <a:cs typeface="Arial"/>
                <a:sym typeface="Arial"/>
              </a:rPr>
              <a:t>, experts estimate around 60% of communication happens nonverbally. </a:t>
            </a:r>
            <a:endParaRPr/>
          </a:p>
          <a:p>
            <a:pPr indent="-228600" lvl="0" marL="457200" rtl="0" algn="l">
              <a:lnSpc>
                <a:spcPct val="100000"/>
              </a:lnSpc>
              <a:spcBef>
                <a:spcPts val="0"/>
              </a:spcBef>
              <a:spcAft>
                <a:spcPts val="0"/>
              </a:spcAft>
              <a:buSzPts val="1400"/>
              <a:buFont typeface="Barlow"/>
              <a:buNone/>
            </a:pPr>
            <a:r>
              <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Body language is used to build rapport. By observing the client's body movements and adjusting them appropriately, one can improve communication. On a subconscious level, mirroring the client’s movements can help them feel more comfortable with you.</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The counselor observes the client’s body language at all times and notices any discomfort as this may indicate difficulty verbalising something, and further exploration can be done to connect to the client's deeper feelings.</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latin typeface="Arial"/>
                <a:ea typeface="Arial"/>
                <a:cs typeface="Arial"/>
                <a:sym typeface="Arial"/>
              </a:rPr>
              <a:t>Types of body language in counseling: </a:t>
            </a:r>
            <a:endParaRPr/>
          </a:p>
          <a:p>
            <a:pPr indent="0" lvl="0" marL="139700" rtl="0" algn="l">
              <a:lnSpc>
                <a:spcPct val="100000"/>
              </a:lnSpc>
              <a:spcBef>
                <a:spcPts val="0"/>
              </a:spcBef>
              <a:spcAft>
                <a:spcPts val="0"/>
              </a:spcAft>
              <a:buSzPts val="1400"/>
              <a:buNone/>
            </a:pPr>
            <a:br>
              <a:rPr lang="en-US">
                <a:latin typeface="Arial"/>
                <a:ea typeface="Arial"/>
                <a:cs typeface="Arial"/>
                <a:sym typeface="Arial"/>
              </a:rPr>
            </a:br>
            <a:r>
              <a:rPr lang="en-US">
                <a:latin typeface="Arial"/>
                <a:ea typeface="Arial"/>
                <a:cs typeface="Arial"/>
                <a:sym typeface="Arial"/>
              </a:rPr>
              <a:t> </a:t>
            </a:r>
            <a:br>
              <a:rPr lang="en-US">
                <a:latin typeface="Arial"/>
                <a:ea typeface="Arial"/>
                <a:cs typeface="Arial"/>
                <a:sym typeface="Arial"/>
              </a:rPr>
            </a:br>
            <a:endParaRPr>
              <a:solidFill>
                <a:srgbClr val="000043"/>
              </a:solidFill>
              <a:latin typeface="Arial"/>
              <a:ea typeface="Arial"/>
              <a:cs typeface="Arial"/>
              <a:sym typeface="Arial"/>
            </a:endParaRPr>
          </a:p>
        </p:txBody>
      </p:sp>
      <p:sp>
        <p:nvSpPr>
          <p:cNvPr id="477" name="Google Shape;477;p50"/>
          <p:cNvSpPr txBox="1"/>
          <p:nvPr>
            <p:ph type="title"/>
          </p:nvPr>
        </p:nvSpPr>
        <p:spPr>
          <a:xfrm>
            <a:off x="713250" y="35360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2. Body Language</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78" name="Google Shape;478;p50"/>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479" name="Google Shape;479;p50"/>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Foley &amp; Gentile, 2010</a:t>
            </a:r>
            <a:endParaRPr b="0" i="0" sz="900" u="none" cap="none" strike="noStrike">
              <a:solidFill>
                <a:schemeClr val="lt1"/>
              </a:solidFill>
              <a:latin typeface="Arial"/>
              <a:ea typeface="Arial"/>
              <a:cs typeface="Arial"/>
              <a:sym typeface="Arial"/>
            </a:endParaRPr>
          </a:p>
        </p:txBody>
      </p:sp>
      <p:sp>
        <p:nvSpPr>
          <p:cNvPr id="480" name="Google Shape;480;p50"/>
          <p:cNvSpPr txBox="1"/>
          <p:nvPr/>
        </p:nvSpPr>
        <p:spPr>
          <a:xfrm>
            <a:off x="3389688" y="3498833"/>
            <a:ext cx="4572000" cy="1200329"/>
          </a:xfrm>
          <a:prstGeom prst="rect">
            <a:avLst/>
          </a:prstGeom>
          <a:noFill/>
          <a:ln>
            <a:noFill/>
          </a:ln>
        </p:spPr>
        <p:txBody>
          <a:bodyPr anchorCtr="0" anchor="t" bIns="45700" lIns="91425" spcFirstLastPara="1" rIns="91425" wrap="square" tIns="45700">
            <a:spAutoFit/>
          </a:bodyPr>
          <a:lstStyle/>
          <a:p>
            <a:pPr indent="-76200" lvl="0" marL="0"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333333"/>
                </a:solidFill>
                <a:latin typeface="Arial"/>
                <a:ea typeface="Arial"/>
                <a:cs typeface="Arial"/>
                <a:sym typeface="Arial"/>
              </a:rPr>
              <a:t> Posture</a:t>
            </a:r>
            <a:endParaRPr/>
          </a:p>
          <a:p>
            <a:pPr indent="-76200" lvl="0" marL="0"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333333"/>
                </a:solidFill>
                <a:latin typeface="Arial"/>
                <a:ea typeface="Arial"/>
                <a:cs typeface="Arial"/>
                <a:sym typeface="Arial"/>
              </a:rPr>
              <a:t> Hands</a:t>
            </a:r>
            <a:endParaRPr/>
          </a:p>
          <a:p>
            <a:pPr indent="-76200" lvl="0" marL="0"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333333"/>
                </a:solidFill>
                <a:latin typeface="Arial"/>
                <a:ea typeface="Arial"/>
                <a:cs typeface="Arial"/>
                <a:sym typeface="Arial"/>
              </a:rPr>
              <a:t> Facial expression</a:t>
            </a:r>
            <a:endParaRPr/>
          </a:p>
          <a:p>
            <a:pPr indent="-76200" lvl="0" marL="0"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333333"/>
                </a:solidFill>
                <a:latin typeface="Arial"/>
                <a:ea typeface="Arial"/>
                <a:cs typeface="Arial"/>
                <a:sym typeface="Arial"/>
              </a:rPr>
              <a:t> Eye contact</a:t>
            </a:r>
            <a:endParaRPr/>
          </a:p>
          <a:p>
            <a:pPr indent="-76200" lvl="0" marL="0"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333333"/>
                </a:solidFill>
                <a:latin typeface="Arial"/>
                <a:ea typeface="Arial"/>
                <a:cs typeface="Arial"/>
                <a:sym typeface="Arial"/>
              </a:rPr>
              <a:t> Arms and legs</a:t>
            </a:r>
            <a:endParaRPr/>
          </a:p>
          <a:p>
            <a:pPr indent="-76200" lvl="0" marL="0"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333333"/>
                </a:solidFill>
                <a:latin typeface="Arial"/>
                <a:ea typeface="Arial"/>
                <a:cs typeface="Arial"/>
                <a:sym typeface="Arial"/>
              </a:rPr>
              <a:t> Tone of voice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51"/>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86" name="Google Shape;486;p51"/>
          <p:cNvSpPr txBox="1"/>
          <p:nvPr>
            <p:ph idx="1" type="body"/>
          </p:nvPr>
        </p:nvSpPr>
        <p:spPr>
          <a:xfrm>
            <a:off x="605883" y="1116761"/>
            <a:ext cx="6358136"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Presence in counseling, considered the fundamental quality of an effective therapeutic relationship, is essentially the state of being fully with oneself in the encounter with a client, being fully in the moment on a variety of levels: physical, emotional, cognitive, and spiritual.</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It is not a substitute for technique, but a basic attitude that supports deep listening and understanding of the client in the moment. </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It is a framework for counseling that fosters a deep connection between client and therapist through various aspects such as awareness of body sensations, emotions, and perception. </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Being fully present allows for an attuned responsiveness based on a kinesthetic and emotional awareness of the other's experience as well as one's own intuition and abilities and the relationship between the two.</a:t>
            </a: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487" name="Google Shape;487;p5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3. Being present</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488" name="Google Shape;488;p51"/>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489" name="Google Shape;489;p51"/>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Westland., 2015</a:t>
            </a:r>
            <a:endParaRPr b="0" i="0" sz="900" u="none" cap="none" strike="noStrike">
              <a:solidFill>
                <a:schemeClr val="lt1"/>
              </a:solidFill>
              <a:latin typeface="Arial"/>
              <a:ea typeface="Arial"/>
              <a:cs typeface="Arial"/>
              <a:sym typeface="Arial"/>
            </a:endParaRPr>
          </a:p>
        </p:txBody>
      </p:sp>
      <p:pic>
        <p:nvPicPr>
          <p:cNvPr descr="Εικόνα που περιέχει εξωτερικός χώρος/ύπαιθρος, σύννεφο, νερό, ουρανός&#10;&#10;Περιγραφή που δημιουργήθηκε αυτόματα" id="490" name="Google Shape;490;p51"/>
          <p:cNvPicPr preferRelativeResize="0"/>
          <p:nvPr/>
        </p:nvPicPr>
        <p:blipFill rotWithShape="1">
          <a:blip r:embed="rId5">
            <a:alphaModFix/>
          </a:blip>
          <a:srcRect b="0" l="0" r="0" t="0"/>
          <a:stretch/>
        </p:blipFill>
        <p:spPr>
          <a:xfrm>
            <a:off x="7015868" y="1615704"/>
            <a:ext cx="1891640" cy="1729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5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496" name="Google Shape;496;p52"/>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pic>
        <p:nvPicPr>
          <p:cNvPr descr="Εικόνα που περιέχει διάγραμμα&#10;&#10;Περιγραφή που δημιουργήθηκε αυτόματα" id="497" name="Google Shape;497;p52"/>
          <p:cNvPicPr preferRelativeResize="0"/>
          <p:nvPr/>
        </p:nvPicPr>
        <p:blipFill rotWithShape="1">
          <a:blip r:embed="rId5">
            <a:alphaModFix/>
          </a:blip>
          <a:srcRect b="0" l="0" r="0" t="0"/>
          <a:stretch/>
        </p:blipFill>
        <p:spPr>
          <a:xfrm>
            <a:off x="7434398" y="85409"/>
            <a:ext cx="1578689" cy="1448177"/>
          </a:xfrm>
          <a:prstGeom prst="rect">
            <a:avLst/>
          </a:prstGeom>
          <a:noFill/>
          <a:ln>
            <a:noFill/>
          </a:ln>
        </p:spPr>
      </p:pic>
      <p:sp>
        <p:nvSpPr>
          <p:cNvPr id="498" name="Google Shape;498;p52"/>
          <p:cNvSpPr txBox="1"/>
          <p:nvPr>
            <p:ph idx="1" type="body"/>
          </p:nvPr>
        </p:nvSpPr>
        <p:spPr>
          <a:xfrm>
            <a:off x="542642" y="1149900"/>
            <a:ext cx="7888083"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solidFill>
                  <a:schemeClr val="dk1"/>
                </a:solidFill>
                <a:latin typeface="Arial"/>
                <a:ea typeface="Arial"/>
                <a:cs typeface="Arial"/>
                <a:sym typeface="Arial"/>
              </a:rPr>
              <a:t>Self-awareness is the ability to look within and </a:t>
            </a:r>
            <a:r>
              <a:rPr b="1" lang="en-US">
                <a:solidFill>
                  <a:schemeClr val="dk1"/>
                </a:solidFill>
                <a:latin typeface="Arial"/>
                <a:ea typeface="Arial"/>
                <a:cs typeface="Arial"/>
                <a:sym typeface="Arial"/>
              </a:rPr>
              <a:t>identify your own unmet psychological </a:t>
            </a:r>
            <a:endParaRPr/>
          </a:p>
          <a:p>
            <a:pPr indent="0" lvl="0" marL="139700" rtl="0" algn="l">
              <a:lnSpc>
                <a:spcPct val="100000"/>
              </a:lnSpc>
              <a:spcBef>
                <a:spcPts val="0"/>
              </a:spcBef>
              <a:spcAft>
                <a:spcPts val="0"/>
              </a:spcAft>
              <a:buSzPts val="1400"/>
              <a:buNone/>
            </a:pPr>
            <a:r>
              <a:rPr b="1" lang="en-US">
                <a:solidFill>
                  <a:schemeClr val="dk1"/>
                </a:solidFill>
                <a:latin typeface="Arial"/>
                <a:ea typeface="Arial"/>
                <a:cs typeface="Arial"/>
                <a:sym typeface="Arial"/>
              </a:rPr>
              <a:t>       needs and desires</a:t>
            </a:r>
            <a:r>
              <a:rPr lang="en-US">
                <a:solidFill>
                  <a:schemeClr val="dk1"/>
                </a:solidFill>
                <a:latin typeface="Arial"/>
                <a:ea typeface="Arial"/>
                <a:cs typeface="Arial"/>
                <a:sym typeface="Arial"/>
              </a:rPr>
              <a:t>, such as need for intimacy or the desire to be professionally competent</a:t>
            </a:r>
            <a:endParaRPr/>
          </a:p>
          <a:p>
            <a:pPr indent="-228600" lvl="0" marL="4572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a:solidFill>
                  <a:schemeClr val="dk1"/>
                </a:solidFill>
                <a:latin typeface="Arial"/>
                <a:ea typeface="Arial"/>
                <a:cs typeface="Arial"/>
                <a:sym typeface="Arial"/>
              </a:rPr>
              <a:t>This ability prevents your issues from affecting or conflicting with those of your clients</a:t>
            </a:r>
            <a:endParaRPr/>
          </a:p>
          <a:p>
            <a:pPr indent="-228600" lvl="0" marL="4572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a:solidFill>
                  <a:schemeClr val="dk1"/>
                </a:solidFill>
                <a:latin typeface="Arial"/>
                <a:ea typeface="Arial"/>
                <a:cs typeface="Arial"/>
                <a:sym typeface="Arial"/>
              </a:rPr>
              <a:t>Counselors must be knowledgeable about subjects with which they are familiar, and they must be willing to admit their own limits as well as those of others.</a:t>
            </a:r>
            <a:endParaRPr>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a:solidFill>
                  <a:schemeClr val="dk1"/>
                </a:solidFill>
                <a:latin typeface="Arial"/>
                <a:ea typeface="Arial"/>
                <a:cs typeface="Arial"/>
                <a:sym typeface="Arial"/>
              </a:rPr>
              <a:t>Self-awareness allows one to realise the restrictions within the situation and requires one to remain non-judgemental. This helps develop a relationship based on respect </a:t>
            </a:r>
            <a:endParaRPr/>
          </a:p>
          <a:p>
            <a:pPr indent="-228600" lvl="0" marL="4572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a:solidFill>
                  <a:schemeClr val="dk1"/>
                </a:solidFill>
                <a:latin typeface="Arial"/>
                <a:ea typeface="Arial"/>
                <a:cs typeface="Arial"/>
                <a:sym typeface="Arial"/>
              </a:rPr>
              <a:t>Clients would rather hear the honesty of ‘I don’t know, but I will find out for you’, than for someone to provide incorrect information [that if discovered by the client] would lead to loss of trust.</a:t>
            </a:r>
            <a:endParaRPr/>
          </a:p>
          <a:p>
            <a:pPr indent="-228600" lvl="0" marL="4572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US">
                <a:solidFill>
                  <a:schemeClr val="dk1"/>
                </a:solidFill>
                <a:latin typeface="Arial"/>
                <a:ea typeface="Arial"/>
                <a:cs typeface="Arial"/>
                <a:sym typeface="Arial"/>
              </a:rPr>
              <a:t>Training in self-awareness practices such as self-care, reflection, and mindfulness could have lasting effects on genetic counselors, their patients, and the profession as a whole. </a:t>
            </a:r>
            <a:endParaRPr/>
          </a:p>
          <a:p>
            <a:pPr indent="0" lvl="0" marL="1397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sp>
        <p:nvSpPr>
          <p:cNvPr id="499" name="Google Shape;499;p52"/>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4. Self-awareness</a:t>
            </a:r>
            <a:endParaRPr sz="2500">
              <a:latin typeface="Arial"/>
              <a:ea typeface="Arial"/>
              <a:cs typeface="Arial"/>
              <a:sym typeface="Arial"/>
            </a:endParaRPr>
          </a:p>
        </p:txBody>
      </p:sp>
      <p:sp>
        <p:nvSpPr>
          <p:cNvPr id="500" name="Google Shape;500;p52"/>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Bulmer et al., 2022</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9803"/>
              </a:srgbClr>
            </a:outerShdw>
          </a:effectLst>
        </p:spPr>
      </p:pic>
      <p:sp>
        <p:nvSpPr>
          <p:cNvPr id="99" name="Google Shape;99;p19"/>
          <p:cNvSpPr txBox="1"/>
          <p:nvPr>
            <p:ph idx="1" type="body"/>
          </p:nvPr>
        </p:nvSpPr>
        <p:spPr>
          <a:xfrm>
            <a:off x="713225" y="1076275"/>
            <a:ext cx="50754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i="1" sz="2500">
              <a:latin typeface="Arial"/>
              <a:ea typeface="Arial"/>
              <a:cs typeface="Arial"/>
              <a:sym typeface="Arial"/>
            </a:endParaRPr>
          </a:p>
          <a:p>
            <a:pPr indent="0" lvl="0" marL="0" rtl="0" algn="l">
              <a:lnSpc>
                <a:spcPct val="100000"/>
              </a:lnSpc>
              <a:spcBef>
                <a:spcPts val="0"/>
              </a:spcBef>
              <a:spcAft>
                <a:spcPts val="0"/>
              </a:spcAft>
              <a:buSzPts val="1400"/>
              <a:buNone/>
            </a:pPr>
            <a:r>
              <a:t/>
            </a:r>
            <a:endParaRPr i="1" sz="2500">
              <a:latin typeface="Arial"/>
              <a:ea typeface="Arial"/>
              <a:cs typeface="Arial"/>
              <a:sym typeface="Arial"/>
            </a:endParaRPr>
          </a:p>
          <a:p>
            <a:pPr indent="0" lvl="0" marL="0" rtl="0" algn="l">
              <a:lnSpc>
                <a:spcPct val="100000"/>
              </a:lnSpc>
              <a:spcBef>
                <a:spcPts val="0"/>
              </a:spcBef>
              <a:spcAft>
                <a:spcPts val="0"/>
              </a:spcAft>
              <a:buSzPts val="1400"/>
              <a:buNone/>
            </a:pPr>
            <a:r>
              <a:rPr i="1" lang="en-US" sz="2500">
                <a:latin typeface="Arial"/>
                <a:ea typeface="Arial"/>
                <a:cs typeface="Arial"/>
                <a:sym typeface="Arial"/>
              </a:rPr>
              <a:t>“What skills are needed when counseling a client?” </a:t>
            </a:r>
            <a:endParaRPr b="1" i="1" sz="2500">
              <a:solidFill>
                <a:schemeClr val="accent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i="1" sz="25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100" name="Google Shape;100;p19"/>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3"/>
          <p:cNvSpPr txBox="1"/>
          <p:nvPr>
            <p:ph type="title"/>
          </p:nvPr>
        </p:nvSpPr>
        <p:spPr>
          <a:xfrm>
            <a:off x="557294" y="263993"/>
            <a:ext cx="8178014"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i="0" lang="en-US" sz="2500">
                <a:solidFill>
                  <a:srgbClr val="003BA4"/>
                </a:solidFill>
                <a:latin typeface="Arial"/>
                <a:ea typeface="Arial"/>
                <a:cs typeface="Arial"/>
                <a:sym typeface="Arial"/>
              </a:rPr>
              <a:t>Under- and over-involvement in communicating in counseling</a:t>
            </a:r>
            <a:br>
              <a:rPr b="1" i="0" lang="en-US" sz="2500">
                <a:solidFill>
                  <a:srgbClr val="003BA4"/>
                </a:solidFill>
                <a:latin typeface="Arial"/>
                <a:ea typeface="Arial"/>
                <a:cs typeface="Arial"/>
                <a:sym typeface="Arial"/>
              </a:rPr>
            </a:br>
            <a:br>
              <a:rPr b="1" i="0" lang="en-US" sz="2500">
                <a:solidFill>
                  <a:srgbClr val="003BA4"/>
                </a:solidFill>
                <a:latin typeface="Arial"/>
                <a:ea typeface="Arial"/>
                <a:cs typeface="Arial"/>
                <a:sym typeface="Arial"/>
              </a:rPr>
            </a:br>
            <a:endParaRPr sz="2500">
              <a:solidFill>
                <a:srgbClr val="003BA4"/>
              </a:solidFill>
              <a:latin typeface="Arial"/>
              <a:ea typeface="Arial"/>
              <a:cs typeface="Arial"/>
              <a:sym typeface="Arial"/>
            </a:endParaRPr>
          </a:p>
        </p:txBody>
      </p:sp>
      <p:pic>
        <p:nvPicPr>
          <p:cNvPr descr="Εικόνα που περιέχει λογότυπο&#10;&#10;Περιγραφή που δημιουργήθηκε αυτόματα" id="506" name="Google Shape;506;p53"/>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507" name="Google Shape;507;p53"/>
          <p:cNvSpPr txBox="1"/>
          <p:nvPr/>
        </p:nvSpPr>
        <p:spPr>
          <a:xfrm>
            <a:off x="67471" y="4861394"/>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Westland, 2015</a:t>
            </a:r>
            <a:endParaRPr b="0" i="0" sz="900" u="none" cap="none" strike="noStrike">
              <a:solidFill>
                <a:schemeClr val="lt1"/>
              </a:solidFill>
              <a:latin typeface="Arial"/>
              <a:ea typeface="Arial"/>
              <a:cs typeface="Arial"/>
              <a:sym typeface="Arial"/>
            </a:endParaRPr>
          </a:p>
        </p:txBody>
      </p:sp>
      <p:sp>
        <p:nvSpPr>
          <p:cNvPr id="508" name="Google Shape;508;p53"/>
          <p:cNvSpPr txBox="1"/>
          <p:nvPr/>
        </p:nvSpPr>
        <p:spPr>
          <a:xfrm>
            <a:off x="735329" y="1494352"/>
            <a:ext cx="7673341" cy="2693045"/>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1300"/>
              <a:buFont typeface="Arial"/>
              <a:buNone/>
            </a:pPr>
            <a:r>
              <a:rPr b="0" i="0" lang="en-US" sz="1300" u="none" cap="none" strike="noStrike">
                <a:solidFill>
                  <a:srgbClr val="191D34"/>
                </a:solidFill>
                <a:latin typeface="Arial"/>
                <a:ea typeface="Arial"/>
                <a:cs typeface="Arial"/>
                <a:sym typeface="Arial"/>
              </a:rPr>
              <a:t>Two kinds of reactions in therapy can significantly affect and even harm communication: </a:t>
            </a:r>
            <a:endParaRPr/>
          </a:p>
          <a:p>
            <a:pPr indent="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191D34"/>
                </a:solidFill>
                <a:latin typeface="Arial"/>
                <a:ea typeface="Arial"/>
                <a:cs typeface="Arial"/>
                <a:sym typeface="Arial"/>
              </a:rPr>
              <a:t>The under-involved counselor is aloof, cool, and insufficiently responsive. </a:t>
            </a:r>
            <a:endParaRPr/>
          </a:p>
          <a:p>
            <a:pPr indent="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191D34"/>
                </a:solidFill>
                <a:latin typeface="Arial"/>
                <a:ea typeface="Arial"/>
                <a:cs typeface="Arial"/>
                <a:sym typeface="Arial"/>
              </a:rPr>
              <a:t>The over-involved counselor has lost touch with boundaries and becomes submerged in the client’s world”.</a:t>
            </a:r>
            <a:endParaRPr b="0" i="0" sz="1300" u="none" cap="none" strike="noStrike">
              <a:solidFill>
                <a:srgbClr val="191D34"/>
              </a:solidFill>
              <a:latin typeface="Arial"/>
              <a:ea typeface="Arial"/>
              <a:cs typeface="Arial"/>
              <a:sym typeface="Arial"/>
            </a:endParaRPr>
          </a:p>
          <a:p>
            <a:pPr indent="-88900" lvl="0" marL="28575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191D34"/>
                </a:solidFill>
                <a:latin typeface="Arial"/>
                <a:ea typeface="Arial"/>
                <a:cs typeface="Arial"/>
                <a:sym typeface="Arial"/>
              </a:rPr>
              <a:t>In order </a:t>
            </a:r>
            <a:r>
              <a:rPr b="0" i="0" lang="en-US" sz="1300" u="none" cap="none" strike="noStrike">
                <a:solidFill>
                  <a:srgbClr val="000000"/>
                </a:solidFill>
                <a:latin typeface="Arial"/>
                <a:ea typeface="Arial"/>
                <a:cs typeface="Arial"/>
                <a:sym typeface="Arial"/>
              </a:rPr>
              <a:t>to become more aware of what being too much, and too little, engaged with a client looks like, you can follow the exercise in Chapter 5.</a:t>
            </a:r>
            <a:endParaRPr b="0" i="0" sz="1300" u="none" cap="none" strike="noStrike">
              <a:solidFill>
                <a:srgbClr val="191D34"/>
              </a:solidFill>
              <a:latin typeface="Arial"/>
              <a:ea typeface="Arial"/>
              <a:cs typeface="Arial"/>
              <a:sym typeface="Arial"/>
            </a:endParaRPr>
          </a:p>
        </p:txBody>
      </p:sp>
      <p:sp>
        <p:nvSpPr>
          <p:cNvPr id="509" name="Google Shape;509;p53"/>
          <p:cNvSpPr/>
          <p:nvPr/>
        </p:nvSpPr>
        <p:spPr>
          <a:xfrm>
            <a:off x="1676400" y="1988820"/>
            <a:ext cx="5440680" cy="358140"/>
          </a:xfrm>
          <a:prstGeom prst="rect">
            <a:avLst/>
          </a:prstGeom>
          <a:solidFill>
            <a:srgbClr val="B9D1FE"/>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191D34"/>
                </a:solidFill>
                <a:latin typeface="Arial"/>
                <a:ea typeface="Arial"/>
                <a:cs typeface="Arial"/>
                <a:sym typeface="Arial"/>
              </a:rPr>
              <a:t>under-involvement and over-involvement</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4"/>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Vocal communication skills</a:t>
            </a:r>
            <a:endParaRPr/>
          </a:p>
        </p:txBody>
      </p:sp>
      <p:pic>
        <p:nvPicPr>
          <p:cNvPr descr="Εικόνα που περιέχει λογότυπο&#10;&#10;Περιγραφή που δημιουργήθηκε αυτόματα" id="515" name="Google Shape;515;p5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516" name="Google Shape;516;p54"/>
          <p:cNvGrpSpPr/>
          <p:nvPr/>
        </p:nvGrpSpPr>
        <p:grpSpPr>
          <a:xfrm>
            <a:off x="-4117807" y="349445"/>
            <a:ext cx="5116123" cy="4851272"/>
            <a:chOff x="-2762222" y="-624865"/>
            <a:chExt cx="5116123" cy="4851272"/>
          </a:xfrm>
        </p:grpSpPr>
        <p:sp>
          <p:nvSpPr>
            <p:cNvPr id="517" name="Google Shape;517;p54"/>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4"/>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4"/>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20" name="Google Shape;520;p54"/>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4"/>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4"/>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23" name="Google Shape;523;p54"/>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4"/>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4"/>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26" name="Google Shape;526;p54"/>
            <p:cNvSpPr/>
            <p:nvPr/>
          </p:nvSpPr>
          <p:spPr>
            <a:xfrm>
              <a:off x="1790980" y="1519310"/>
              <a:ext cx="562921" cy="562921"/>
            </a:xfrm>
            <a:prstGeom prst="ellipse">
              <a:avLst/>
            </a:prstGeom>
            <a:solidFill>
              <a:srgbClr val="5E8FF2"/>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4"/>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4"/>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29" name="Google Shape;529;p54"/>
            <p:cNvSpPr/>
            <p:nvPr/>
          </p:nvSpPr>
          <p:spPr>
            <a:xfrm>
              <a:off x="1691938" y="2194599"/>
              <a:ext cx="562921" cy="562921"/>
            </a:xfrm>
            <a:prstGeom prst="ellipse">
              <a:avLst/>
            </a:prstGeom>
            <a:solidFill>
              <a:srgbClr val="6D99F6"/>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4"/>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4"/>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32" name="Google Shape;532;p54"/>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3" name="Google Shape;533;p5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4</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Εικόνα που περιέχει λογότυπο&#10;&#10;Περιγραφή που δημιουργήθηκε αυτόματα" id="538" name="Google Shape;538;g218be932dcc_0_47"/>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pic>
        <p:nvPicPr>
          <p:cNvPr id="539" name="Google Shape;539;g218be932dcc_0_47"/>
          <p:cNvPicPr preferRelativeResize="0"/>
          <p:nvPr/>
        </p:nvPicPr>
        <p:blipFill rotWithShape="1">
          <a:blip r:embed="rId4">
            <a:alphaModFix/>
          </a:blip>
          <a:srcRect b="0" l="0" r="0" t="0"/>
          <a:stretch/>
        </p:blipFill>
        <p:spPr>
          <a:xfrm>
            <a:off x="6369688" y="1157853"/>
            <a:ext cx="2158408" cy="2031198"/>
          </a:xfrm>
          <a:prstGeom prst="rect">
            <a:avLst/>
          </a:prstGeom>
          <a:noFill/>
          <a:ln>
            <a:noFill/>
          </a:ln>
          <a:effectLst>
            <a:outerShdw blurRad="314325" rotWithShape="0" algn="bl" dir="5400000" dist="19050">
              <a:srgbClr val="000000">
                <a:alpha val="49803"/>
              </a:srgbClr>
            </a:outerShdw>
          </a:effectLst>
        </p:spPr>
      </p:pic>
      <p:sp>
        <p:nvSpPr>
          <p:cNvPr id="540" name="Google Shape;540;g218be932dcc_0_47"/>
          <p:cNvSpPr txBox="1"/>
          <p:nvPr>
            <p:ph idx="1" type="body"/>
          </p:nvPr>
        </p:nvSpPr>
        <p:spPr>
          <a:xfrm>
            <a:off x="562512" y="1029132"/>
            <a:ext cx="8140844" cy="3977208"/>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1" lang="en-US">
                <a:solidFill>
                  <a:schemeClr val="dk1"/>
                </a:solidFill>
                <a:latin typeface="Arial"/>
                <a:ea typeface="Arial"/>
                <a:cs typeface="Arial"/>
                <a:sym typeface="Arial"/>
              </a:rPr>
              <a:t>How</a:t>
            </a:r>
            <a:r>
              <a:rPr b="0" i="0" lang="en-US">
                <a:solidFill>
                  <a:schemeClr val="dk1"/>
                </a:solidFill>
                <a:latin typeface="Arial"/>
                <a:ea typeface="Arial"/>
                <a:cs typeface="Arial"/>
                <a:sym typeface="Arial"/>
              </a:rPr>
              <a:t> we talk can signify what we are really thinking and how we truly feel.</a:t>
            </a:r>
            <a:endParaRPr/>
          </a:p>
          <a:p>
            <a:pPr indent="0" lvl="0" marL="13970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a:solidFill>
                  <a:schemeClr val="dk1"/>
                </a:solidFill>
                <a:latin typeface="Arial"/>
                <a:ea typeface="Arial"/>
                <a:cs typeface="Arial"/>
                <a:sym typeface="Arial"/>
              </a:rPr>
              <a:t>Messages sent through the voice are influenced by the speaker’s:</a:t>
            </a:r>
            <a:endParaRPr/>
          </a:p>
          <a:p>
            <a:pPr indent="-179999" lvl="1" marL="554400" rtl="0" algn="l">
              <a:lnSpc>
                <a:spcPct val="100000"/>
              </a:lnSpc>
              <a:spcBef>
                <a:spcPts val="1000"/>
              </a:spcBef>
              <a:spcAft>
                <a:spcPts val="0"/>
              </a:spcAft>
              <a:buSzPts val="1400"/>
              <a:buFont typeface="Arial"/>
              <a:buChar char="•"/>
            </a:pPr>
            <a:r>
              <a:rPr b="0" i="0" lang="en-US">
                <a:solidFill>
                  <a:schemeClr val="dk1"/>
                </a:solidFill>
                <a:latin typeface="Arial"/>
                <a:ea typeface="Arial"/>
                <a:cs typeface="Arial"/>
                <a:sym typeface="Arial"/>
              </a:rPr>
              <a:t>Volume</a:t>
            </a:r>
            <a:endParaRPr/>
          </a:p>
          <a:p>
            <a:pPr indent="-179999" lvl="1" marL="554400" rtl="0" algn="l">
              <a:lnSpc>
                <a:spcPct val="100000"/>
              </a:lnSpc>
              <a:spcBef>
                <a:spcPts val="1000"/>
              </a:spcBef>
              <a:spcAft>
                <a:spcPts val="0"/>
              </a:spcAft>
              <a:buSzPts val="1400"/>
              <a:buFont typeface="Arial"/>
              <a:buChar char="•"/>
            </a:pPr>
            <a:r>
              <a:rPr b="0" i="0" lang="en-US">
                <a:solidFill>
                  <a:schemeClr val="dk1"/>
                </a:solidFill>
                <a:latin typeface="Arial"/>
                <a:ea typeface="Arial"/>
                <a:cs typeface="Arial"/>
                <a:sym typeface="Arial"/>
              </a:rPr>
              <a:t>Articulation</a:t>
            </a:r>
            <a:endParaRPr/>
          </a:p>
          <a:p>
            <a:pPr indent="-179999" lvl="1" marL="554400" rtl="0" algn="l">
              <a:lnSpc>
                <a:spcPct val="100000"/>
              </a:lnSpc>
              <a:spcBef>
                <a:spcPts val="1000"/>
              </a:spcBef>
              <a:spcAft>
                <a:spcPts val="0"/>
              </a:spcAft>
              <a:buSzPts val="1400"/>
              <a:buFont typeface="Arial"/>
              <a:buChar char="•"/>
            </a:pPr>
            <a:r>
              <a:rPr b="0" i="0" lang="en-US">
                <a:solidFill>
                  <a:schemeClr val="dk1"/>
                </a:solidFill>
                <a:latin typeface="Arial"/>
                <a:ea typeface="Arial"/>
                <a:cs typeface="Arial"/>
                <a:sym typeface="Arial"/>
              </a:rPr>
              <a:t>Pitch</a:t>
            </a:r>
            <a:endParaRPr/>
          </a:p>
          <a:p>
            <a:pPr indent="-179999" lvl="1" marL="554400" rtl="0" algn="l">
              <a:lnSpc>
                <a:spcPct val="100000"/>
              </a:lnSpc>
              <a:spcBef>
                <a:spcPts val="1000"/>
              </a:spcBef>
              <a:spcAft>
                <a:spcPts val="0"/>
              </a:spcAft>
              <a:buSzPts val="1400"/>
              <a:buFont typeface="Arial"/>
              <a:buChar char="•"/>
            </a:pPr>
            <a:r>
              <a:rPr b="0" i="0" lang="en-US">
                <a:solidFill>
                  <a:schemeClr val="dk1"/>
                </a:solidFill>
                <a:latin typeface="Arial"/>
                <a:ea typeface="Arial"/>
                <a:cs typeface="Arial"/>
                <a:sym typeface="Arial"/>
              </a:rPr>
              <a:t>Emphasis</a:t>
            </a:r>
            <a:endParaRPr/>
          </a:p>
          <a:p>
            <a:pPr indent="-179999" lvl="1" marL="554400" rtl="0" algn="l">
              <a:lnSpc>
                <a:spcPct val="100000"/>
              </a:lnSpc>
              <a:spcBef>
                <a:spcPts val="1000"/>
              </a:spcBef>
              <a:spcAft>
                <a:spcPts val="0"/>
              </a:spcAft>
              <a:buSzPts val="1400"/>
              <a:buFont typeface="Arial"/>
              <a:buChar char="•"/>
            </a:pPr>
            <a:r>
              <a:rPr b="0" i="0" lang="en-US">
                <a:solidFill>
                  <a:schemeClr val="dk1"/>
                </a:solidFill>
                <a:latin typeface="Arial"/>
                <a:ea typeface="Arial"/>
                <a:cs typeface="Arial"/>
                <a:sym typeface="Arial"/>
              </a:rPr>
              <a:t>Speech rate</a:t>
            </a:r>
            <a:endParaRPr/>
          </a:p>
          <a:p>
            <a:pPr indent="-228600" lvl="1" marL="914400" rtl="0" algn="l">
              <a:lnSpc>
                <a:spcPct val="100000"/>
              </a:lnSpc>
              <a:spcBef>
                <a:spcPts val="1600"/>
              </a:spcBef>
              <a:spcAft>
                <a:spcPts val="0"/>
              </a:spcAft>
              <a:buSzPts val="1400"/>
              <a:buFont typeface="Arial"/>
              <a:buNone/>
            </a:pPr>
            <a:r>
              <a:t/>
            </a:r>
            <a:endParaRPr b="0" i="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a:solidFill>
                  <a:schemeClr val="dk1"/>
                </a:solidFill>
                <a:latin typeface="Arial"/>
                <a:ea typeface="Arial"/>
                <a:cs typeface="Arial"/>
                <a:sym typeface="Arial"/>
              </a:rPr>
              <a:t>Each factor must be considered, tuned to the situation and subject, and modified to add variety to the conversation.</a:t>
            </a:r>
            <a:endParaRPr b="0" i="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In GC, counselors need to ensure the use of the appropriate tone, rhythm, and volume of voice.</a:t>
            </a:r>
            <a:endParaRPr>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p:txBody>
      </p:sp>
      <p:sp>
        <p:nvSpPr>
          <p:cNvPr id="541" name="Google Shape;541;g218be932dcc_0_47"/>
          <p:cNvSpPr txBox="1"/>
          <p:nvPr>
            <p:ph type="title"/>
          </p:nvPr>
        </p:nvSpPr>
        <p:spPr>
          <a:xfrm>
            <a:off x="713224" y="274519"/>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Vocal communication skills</a:t>
            </a:r>
            <a:br>
              <a:rPr lang="en-US" sz="2500">
                <a:latin typeface="Arial"/>
                <a:ea typeface="Arial"/>
                <a:cs typeface="Arial"/>
                <a:sym typeface="Arial"/>
              </a:rPr>
            </a:br>
            <a:endParaRPr sz="25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descr="Εικόνα που περιέχει κείμενο&#10;&#10;Περιγραφή που δημιουργήθηκε αυτόματα" id="546" name="Google Shape;546;p55"/>
          <p:cNvPicPr preferRelativeResize="0"/>
          <p:nvPr/>
        </p:nvPicPr>
        <p:blipFill rotWithShape="1">
          <a:blip r:embed="rId3">
            <a:alphaModFix/>
          </a:blip>
          <a:srcRect b="0" l="0" r="0" t="0"/>
          <a:stretch/>
        </p:blipFill>
        <p:spPr>
          <a:xfrm>
            <a:off x="4712505" y="3772077"/>
            <a:ext cx="2008335" cy="1282044"/>
          </a:xfrm>
          <a:prstGeom prst="rect">
            <a:avLst/>
          </a:prstGeom>
          <a:noFill/>
          <a:ln>
            <a:noFill/>
          </a:ln>
        </p:spPr>
      </p:pic>
      <p:sp>
        <p:nvSpPr>
          <p:cNvPr id="547" name="Google Shape;547;p55"/>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Montserrat"/>
              <a:buNone/>
            </a:pPr>
            <a:r>
              <a:rPr lang="en-US" sz="2500">
                <a:latin typeface="Arial"/>
                <a:ea typeface="Arial"/>
                <a:cs typeface="Arial"/>
                <a:sym typeface="Arial"/>
              </a:rPr>
              <a:t>Lack of Nonverbal Cues and Visual Aids</a:t>
            </a:r>
            <a:endParaRPr sz="2500">
              <a:latin typeface="Arial"/>
              <a:ea typeface="Arial"/>
              <a:cs typeface="Arial"/>
              <a:sym typeface="Arial"/>
            </a:endParaRPr>
          </a:p>
        </p:txBody>
      </p:sp>
      <p:sp>
        <p:nvSpPr>
          <p:cNvPr id="548" name="Google Shape;548;p55"/>
          <p:cNvSpPr txBox="1"/>
          <p:nvPr>
            <p:ph idx="4294967295" type="body"/>
          </p:nvPr>
        </p:nvSpPr>
        <p:spPr>
          <a:xfrm>
            <a:off x="363820" y="1211223"/>
            <a:ext cx="7888084"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2"/>
              </a:buClr>
              <a:buSzPts val="1800"/>
              <a:buFont typeface="Montserrat"/>
              <a:buChar char="●"/>
            </a:pPr>
            <a:r>
              <a:rPr b="0" i="0" lang="en-US" sz="1200" u="none" strike="noStrike">
                <a:solidFill>
                  <a:srgbClr val="131413"/>
                </a:solidFill>
                <a:latin typeface="Arial"/>
                <a:ea typeface="Arial"/>
                <a:cs typeface="Arial"/>
                <a:sym typeface="Arial"/>
              </a:rPr>
              <a:t>The vast majority of the communication between a genetic counselor and a client occurs over the phone.</a:t>
            </a:r>
            <a:endParaRPr b="0" i="0" sz="1200" u="none" strike="noStrike">
              <a:solidFill>
                <a:srgbClr val="131413"/>
              </a:solidFill>
              <a:latin typeface="Arial"/>
              <a:ea typeface="Arial"/>
              <a:cs typeface="Arial"/>
              <a:sym typeface="Arial"/>
            </a:endParaRPr>
          </a:p>
          <a:p>
            <a:pPr indent="-228600" lvl="0" marL="457200" marR="0" rtl="0" algn="l">
              <a:lnSpc>
                <a:spcPct val="100000"/>
              </a:lnSpc>
              <a:spcBef>
                <a:spcPts val="0"/>
              </a:spcBef>
              <a:spcAft>
                <a:spcPts val="0"/>
              </a:spcAft>
              <a:buClr>
                <a:schemeClr val="dk2"/>
              </a:buClr>
              <a:buSzPts val="1800"/>
              <a:buFont typeface="Montserrat"/>
              <a:buNone/>
            </a:pPr>
            <a:r>
              <a:t/>
            </a:r>
            <a:endParaRPr b="0" i="0" sz="1200" u="none" strike="noStrike">
              <a:solidFill>
                <a:srgbClr val="131413"/>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1800"/>
              <a:buFont typeface="Montserrat"/>
              <a:buChar char="●"/>
            </a:pPr>
            <a:r>
              <a:rPr b="0" i="0" lang="en-US" sz="1200" u="none" strike="noStrike">
                <a:solidFill>
                  <a:srgbClr val="131413"/>
                </a:solidFill>
                <a:latin typeface="Arial"/>
                <a:ea typeface="Arial"/>
                <a:cs typeface="Arial"/>
                <a:sym typeface="Arial"/>
              </a:rPr>
              <a:t>Thus, counselors do not have the benefit of reading body language to assess understanding or responses. Likewise, the counselor is not able to use nonverbal attending skills such as mirroring a client’s body posture or using gestures to guide an encounter. </a:t>
            </a:r>
            <a:endParaRPr/>
          </a:p>
          <a:p>
            <a:pPr indent="-228600" lvl="0" marL="457200" marR="0" rtl="0" algn="l">
              <a:lnSpc>
                <a:spcPct val="100000"/>
              </a:lnSpc>
              <a:spcBef>
                <a:spcPts val="0"/>
              </a:spcBef>
              <a:spcAft>
                <a:spcPts val="0"/>
              </a:spcAft>
              <a:buClr>
                <a:schemeClr val="dk2"/>
              </a:buClr>
              <a:buSzPts val="1800"/>
              <a:buFont typeface="Montserrat"/>
              <a:buNone/>
            </a:pPr>
            <a:r>
              <a:t/>
            </a:r>
            <a:endParaRPr sz="1200">
              <a:solidFill>
                <a:srgbClr val="131413"/>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1800"/>
              <a:buFont typeface="Montserrat"/>
              <a:buChar char="●"/>
            </a:pPr>
            <a:r>
              <a:rPr b="0" i="0" lang="en-US" sz="1200" u="none" strike="noStrike">
                <a:solidFill>
                  <a:srgbClr val="131413"/>
                </a:solidFill>
                <a:latin typeface="Arial"/>
                <a:ea typeface="Arial"/>
                <a:cs typeface="Arial"/>
                <a:sym typeface="Arial"/>
              </a:rPr>
              <a:t>Visual aids may not be as easily used to facilitate education about technology or explanation of genetic test results. One of the ways a genetic counselor adapts to these limitations is </a:t>
            </a:r>
            <a:r>
              <a:rPr b="1" i="0" lang="en-US" sz="1200" u="none" strike="noStrike">
                <a:solidFill>
                  <a:srgbClr val="131413"/>
                </a:solidFill>
                <a:latin typeface="Arial"/>
                <a:ea typeface="Arial"/>
                <a:cs typeface="Arial"/>
                <a:sym typeface="Arial"/>
              </a:rPr>
              <a:t>by increasing his or her sensitivity to vocal cues, such as listening carefully for keywords or phrases that can be used to assess understanding or needs</a:t>
            </a:r>
            <a:r>
              <a:rPr b="0" i="0" lang="en-US" sz="1200" u="none" strike="noStrike">
                <a:solidFill>
                  <a:srgbClr val="131413"/>
                </a:solidFill>
                <a:latin typeface="Arial"/>
                <a:ea typeface="Arial"/>
                <a:cs typeface="Arial"/>
                <a:sym typeface="Arial"/>
              </a:rPr>
              <a:t>.</a:t>
            </a:r>
            <a:endParaRPr/>
          </a:p>
          <a:p>
            <a:pPr indent="-228600" lvl="0" marL="457200" marR="0" rtl="0" algn="l">
              <a:lnSpc>
                <a:spcPct val="100000"/>
              </a:lnSpc>
              <a:spcBef>
                <a:spcPts val="0"/>
              </a:spcBef>
              <a:spcAft>
                <a:spcPts val="0"/>
              </a:spcAft>
              <a:buClr>
                <a:schemeClr val="dk2"/>
              </a:buClr>
              <a:buSzPts val="1800"/>
              <a:buFont typeface="Montserrat"/>
              <a:buNone/>
            </a:pPr>
            <a:r>
              <a:t/>
            </a:r>
            <a:endParaRPr b="0" i="0" sz="1200" u="none" strike="noStrike">
              <a:solidFill>
                <a:srgbClr val="131413"/>
              </a:solidFill>
              <a:latin typeface="Arial"/>
              <a:ea typeface="Arial"/>
              <a:cs typeface="Arial"/>
              <a:sym typeface="Arial"/>
            </a:endParaRPr>
          </a:p>
          <a:p>
            <a:pPr indent="-342900" lvl="0" marL="457200" rtl="0" algn="l">
              <a:lnSpc>
                <a:spcPct val="100000"/>
              </a:lnSpc>
              <a:spcBef>
                <a:spcPts val="0"/>
              </a:spcBef>
              <a:spcAft>
                <a:spcPts val="0"/>
              </a:spcAft>
              <a:buSzPts val="1800"/>
              <a:buChar char="●"/>
            </a:pPr>
            <a:r>
              <a:rPr lang="en-US" sz="1200">
                <a:solidFill>
                  <a:srgbClr val="131413"/>
                </a:solidFill>
                <a:latin typeface="Arial"/>
                <a:ea typeface="Arial"/>
                <a:cs typeface="Arial"/>
                <a:sym typeface="Arial"/>
              </a:rPr>
              <a:t>G</a:t>
            </a:r>
            <a:r>
              <a:rPr b="0" i="0" lang="en-US" sz="1200" u="none" strike="noStrike">
                <a:solidFill>
                  <a:srgbClr val="131413"/>
                </a:solidFill>
                <a:latin typeface="Arial"/>
                <a:ea typeface="Arial"/>
                <a:cs typeface="Arial"/>
                <a:sym typeface="Arial"/>
              </a:rPr>
              <a:t>enetic counselor often chooses language, such as person-first language, with the intent that he or she will be a model for the client to follow when interacting with patients.</a:t>
            </a:r>
            <a:endParaRPr sz="12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549" name="Google Shape;549;p55"/>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6"/>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3BA3"/>
                </a:solidFill>
                <a:latin typeface="Arial"/>
                <a:ea typeface="Arial"/>
                <a:cs typeface="Arial"/>
                <a:sym typeface="Arial"/>
              </a:rPr>
              <a:t>Exercises</a:t>
            </a:r>
            <a:endParaRPr b="0" i="0" sz="20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55" name="Google Shape;555;p5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556" name="Google Shape;556;p56"/>
          <p:cNvGrpSpPr/>
          <p:nvPr/>
        </p:nvGrpSpPr>
        <p:grpSpPr>
          <a:xfrm>
            <a:off x="-4117807" y="349445"/>
            <a:ext cx="5116123" cy="4851272"/>
            <a:chOff x="-2762222" y="-624865"/>
            <a:chExt cx="5116123" cy="4851272"/>
          </a:xfrm>
        </p:grpSpPr>
        <p:sp>
          <p:nvSpPr>
            <p:cNvPr id="557" name="Google Shape;557;p56"/>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6"/>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6"/>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60" name="Google Shape;560;p56"/>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6"/>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6"/>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63" name="Google Shape;563;p56"/>
            <p:cNvSpPr/>
            <p:nvPr/>
          </p:nvSpPr>
          <p:spPr>
            <a:xfrm>
              <a:off x="1691938" y="844021"/>
              <a:ext cx="562921" cy="562921"/>
            </a:xfrm>
            <a:prstGeom prst="ellipse">
              <a:avLst/>
            </a:prstGeom>
            <a:solidFill>
              <a:srgbClr val="5087ED"/>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6"/>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6"/>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66" name="Google Shape;566;p56"/>
            <p:cNvSpPr/>
            <p:nvPr/>
          </p:nvSpPr>
          <p:spPr>
            <a:xfrm>
              <a:off x="1790980" y="1519310"/>
              <a:ext cx="562921" cy="562921"/>
            </a:xfrm>
            <a:prstGeom prst="ellipse">
              <a:avLst/>
            </a:prstGeom>
            <a:solidFill>
              <a:srgbClr val="5E8FF2"/>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6"/>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6"/>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69" name="Google Shape;569;p56"/>
            <p:cNvSpPr/>
            <p:nvPr/>
          </p:nvSpPr>
          <p:spPr>
            <a:xfrm>
              <a:off x="1691938" y="2194599"/>
              <a:ext cx="562921" cy="562921"/>
            </a:xfrm>
            <a:prstGeom prst="ellipse">
              <a:avLst/>
            </a:prstGeom>
            <a:solidFill>
              <a:srgbClr val="6D99F6"/>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6"/>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6"/>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72" name="Google Shape;572;p56"/>
            <p:cNvSpPr/>
            <p:nvPr/>
          </p:nvSpPr>
          <p:spPr>
            <a:xfrm>
              <a:off x="1369239" y="2869888"/>
              <a:ext cx="562921" cy="562921"/>
            </a:xfrm>
            <a:prstGeom prst="ellipse">
              <a:avLst/>
            </a:prstGeom>
            <a:solidFill>
              <a:srgbClr val="7DA3FA"/>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3" name="Google Shape;573;p56"/>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5</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7"/>
          <p:cNvSpPr txBox="1"/>
          <p:nvPr>
            <p:ph idx="4294967295" type="subTitle"/>
          </p:nvPr>
        </p:nvSpPr>
        <p:spPr>
          <a:xfrm>
            <a:off x="495270" y="1343052"/>
            <a:ext cx="77394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2"/>
              </a:buClr>
              <a:buSzPts val="1800"/>
              <a:buFont typeface="Montserrat"/>
              <a:buChar char="●"/>
            </a:pPr>
            <a:r>
              <a:rPr b="0" i="0" lang="en-US" sz="1300" u="none" cap="none" strike="noStrike">
                <a:solidFill>
                  <a:srgbClr val="191D34"/>
                </a:solidFill>
                <a:latin typeface="Arial"/>
                <a:ea typeface="Arial"/>
                <a:cs typeface="Arial"/>
                <a:sym typeface="Arial"/>
              </a:rPr>
              <a:t>Use the </a:t>
            </a:r>
            <a:r>
              <a:rPr b="0" i="0" lang="en-US" sz="1300" u="sng" cap="none" strike="noStrike">
                <a:solidFill>
                  <a:srgbClr val="191D34"/>
                </a:solidFill>
                <a:latin typeface="Arial"/>
                <a:ea typeface="Arial"/>
                <a:cs typeface="Arial"/>
                <a:sym typeface="Arial"/>
                <a:hlinkClick r:id="rId3">
                  <a:extLst>
                    <a:ext uri="{A12FA001-AC4F-418D-AE19-62706E023703}">
                      <ahyp:hlinkClr val="tx"/>
                    </a:ext>
                  </a:extLst>
                </a:hlinkClick>
              </a:rPr>
              <a:t>Under- and Over-Involvement in Communication</a:t>
            </a:r>
            <a:r>
              <a:rPr b="0" i="0" lang="en-US" sz="1300" u="none" cap="none" strike="noStrike">
                <a:solidFill>
                  <a:srgbClr val="191D34"/>
                </a:solidFill>
                <a:latin typeface="Arial"/>
                <a:ea typeface="Arial"/>
                <a:cs typeface="Arial"/>
                <a:sym typeface="Arial"/>
              </a:rPr>
              <a:t> worksheet </a:t>
            </a:r>
            <a:r>
              <a:rPr b="0" i="0" lang="en-US" sz="1300" u="sng" cap="none" strike="noStrike">
                <a:solidFill>
                  <a:srgbClr val="191D34"/>
                </a:solidFill>
                <a:latin typeface="Arial"/>
                <a:ea typeface="Arial"/>
                <a:cs typeface="Arial"/>
                <a:sym typeface="Arial"/>
                <a:hlinkClick r:id="rId4">
                  <a:extLst>
                    <a:ext uri="{A12FA001-AC4F-418D-AE19-62706E023703}">
                      <ahyp:hlinkClr val="tx"/>
                    </a:ext>
                  </a:extLst>
                </a:hlinkClick>
              </a:rPr>
              <a:t>https://positive.b-cdn.net/wp-content/uploads/2022/01/Under-and-Over-Involvement-in-Communication.pdf</a:t>
            </a:r>
            <a:endParaRPr b="0" i="0" sz="1300" u="none" cap="none" strike="noStrike">
              <a:solidFill>
                <a:srgbClr val="191D34"/>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ts val="1800"/>
              <a:buFont typeface="Montserrat"/>
              <a:buNone/>
            </a:pPr>
            <a:r>
              <a:rPr b="0" i="0" lang="en-US" sz="1300" u="none" cap="none" strike="noStrike">
                <a:solidFill>
                  <a:srgbClr val="191D34"/>
                </a:solidFill>
                <a:latin typeface="Arial"/>
                <a:ea typeface="Arial"/>
                <a:cs typeface="Arial"/>
                <a:sym typeface="Arial"/>
              </a:rPr>
              <a:t>        to become more aware of what being too much and too little engaged with a client can be like.</a:t>
            </a:r>
            <a:endParaRPr/>
          </a:p>
          <a:p>
            <a:pPr indent="-228600" lvl="0" marL="457200" marR="0" rtl="0" algn="l">
              <a:lnSpc>
                <a:spcPct val="100000"/>
              </a:lnSpc>
              <a:spcBef>
                <a:spcPts val="0"/>
              </a:spcBef>
              <a:spcAft>
                <a:spcPts val="0"/>
              </a:spcAft>
              <a:buClr>
                <a:schemeClr val="dk2"/>
              </a:buClr>
              <a:buSzPts val="1800"/>
              <a:buFont typeface="Montserrat"/>
              <a:buNone/>
            </a:pPr>
            <a:r>
              <a:t/>
            </a:r>
            <a:endParaRPr b="0" i="0" sz="1300" u="none" cap="none" strike="noStrike">
              <a:solidFill>
                <a:srgbClr val="191D34"/>
              </a:solidFill>
              <a:latin typeface="Arial"/>
              <a:ea typeface="Arial"/>
              <a:cs typeface="Arial"/>
              <a:sym typeface="Arial"/>
            </a:endParaRPr>
          </a:p>
          <a:p>
            <a:pPr indent="-228600" lvl="0" marL="457200" marR="0" rtl="0" algn="l">
              <a:lnSpc>
                <a:spcPct val="100000"/>
              </a:lnSpc>
              <a:spcBef>
                <a:spcPts val="0"/>
              </a:spcBef>
              <a:spcAft>
                <a:spcPts val="0"/>
              </a:spcAft>
              <a:buClr>
                <a:schemeClr val="dk2"/>
              </a:buClr>
              <a:buSzPts val="1800"/>
              <a:buFont typeface="Montserrat"/>
              <a:buNone/>
            </a:pPr>
            <a:r>
              <a:t/>
            </a:r>
            <a:endParaRPr b="0" i="0" sz="1300" u="none" cap="none" strike="noStrike">
              <a:solidFill>
                <a:srgbClr val="191D34"/>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1800"/>
              <a:buFont typeface="Montserrat"/>
              <a:buChar char="●"/>
            </a:pPr>
            <a:r>
              <a:rPr b="0" i="0" lang="en-US" sz="1300" u="none" cap="none" strike="noStrike">
                <a:solidFill>
                  <a:srgbClr val="191D34"/>
                </a:solidFill>
                <a:latin typeface="Arial"/>
                <a:ea typeface="Arial"/>
                <a:cs typeface="Arial"/>
                <a:sym typeface="Arial"/>
              </a:rPr>
              <a:t>Consider each of the following reactions:</a:t>
            </a:r>
            <a:endParaRPr/>
          </a:p>
          <a:p>
            <a:pPr indent="-317500" lvl="1" marL="914400" marR="0" rtl="0" algn="l">
              <a:lnSpc>
                <a:spcPct val="100000"/>
              </a:lnSpc>
              <a:spcBef>
                <a:spcPts val="1600"/>
              </a:spcBef>
              <a:spcAft>
                <a:spcPts val="0"/>
              </a:spcAft>
              <a:buClr>
                <a:schemeClr val="dk2"/>
              </a:buClr>
              <a:buSzPts val="1400"/>
              <a:buFont typeface="Arial"/>
              <a:buChar char="•"/>
            </a:pPr>
            <a:r>
              <a:rPr b="0" i="1" lang="en-US" sz="1200" u="none" cap="none" strike="noStrike">
                <a:solidFill>
                  <a:srgbClr val="191D34"/>
                </a:solidFill>
                <a:latin typeface="Arial"/>
                <a:ea typeface="Arial"/>
                <a:cs typeface="Arial"/>
                <a:sym typeface="Arial"/>
              </a:rPr>
              <a:t>Neutral</a:t>
            </a:r>
            <a:r>
              <a:rPr b="0" i="0" lang="en-US" sz="1200" u="none" cap="none" strike="noStrike">
                <a:solidFill>
                  <a:srgbClr val="191D34"/>
                </a:solidFill>
                <a:latin typeface="Arial"/>
                <a:ea typeface="Arial"/>
                <a:cs typeface="Arial"/>
                <a:sym typeface="Arial"/>
              </a:rPr>
              <a:t> – remaining present without any particular type of reaction or engagement.</a:t>
            </a:r>
            <a:endParaRPr/>
          </a:p>
          <a:p>
            <a:pPr indent="-317500" lvl="1" marL="914400" marR="0" rtl="0" algn="l">
              <a:lnSpc>
                <a:spcPct val="100000"/>
              </a:lnSpc>
              <a:spcBef>
                <a:spcPts val="1600"/>
              </a:spcBef>
              <a:spcAft>
                <a:spcPts val="0"/>
              </a:spcAft>
              <a:buClr>
                <a:schemeClr val="dk2"/>
              </a:buClr>
              <a:buSzPts val="1400"/>
              <a:buFont typeface="Arial"/>
              <a:buChar char="•"/>
            </a:pPr>
            <a:r>
              <a:rPr b="0" i="1" lang="en-US" sz="1200" u="none" cap="none" strike="noStrike">
                <a:solidFill>
                  <a:srgbClr val="191D34"/>
                </a:solidFill>
                <a:latin typeface="Arial"/>
                <a:ea typeface="Arial"/>
                <a:cs typeface="Arial"/>
                <a:sym typeface="Arial"/>
              </a:rPr>
              <a:t>Over-involved</a:t>
            </a:r>
            <a:r>
              <a:rPr b="0" i="0" lang="en-US" sz="1200" u="none" cap="none" strike="noStrike">
                <a:solidFill>
                  <a:srgbClr val="191D34"/>
                </a:solidFill>
                <a:latin typeface="Arial"/>
                <a:ea typeface="Arial"/>
                <a:cs typeface="Arial"/>
                <a:sym typeface="Arial"/>
              </a:rPr>
              <a:t> – over-engaging yourself with the client; feeling fully and emotionally involved in everything they have to say.</a:t>
            </a:r>
            <a:endParaRPr/>
          </a:p>
          <a:p>
            <a:pPr indent="-317500" lvl="1" marL="914400" marR="0" rtl="0" algn="l">
              <a:lnSpc>
                <a:spcPct val="100000"/>
              </a:lnSpc>
              <a:spcBef>
                <a:spcPts val="1600"/>
              </a:spcBef>
              <a:spcAft>
                <a:spcPts val="0"/>
              </a:spcAft>
              <a:buClr>
                <a:schemeClr val="dk2"/>
              </a:buClr>
              <a:buSzPts val="1400"/>
              <a:buFont typeface="Arial"/>
              <a:buChar char="•"/>
            </a:pPr>
            <a:r>
              <a:rPr b="0" i="1" lang="en-US" sz="1200" u="none" cap="none" strike="noStrike">
                <a:solidFill>
                  <a:srgbClr val="191D34"/>
                </a:solidFill>
                <a:latin typeface="Arial"/>
                <a:ea typeface="Arial"/>
                <a:cs typeface="Arial"/>
                <a:sym typeface="Arial"/>
              </a:rPr>
              <a:t>Under-involved</a:t>
            </a:r>
            <a:r>
              <a:rPr b="0" i="0" lang="en-US" sz="1200" u="none" cap="none" strike="noStrike">
                <a:solidFill>
                  <a:srgbClr val="191D34"/>
                </a:solidFill>
                <a:latin typeface="Arial"/>
                <a:ea typeface="Arial"/>
                <a:cs typeface="Arial"/>
                <a:sym typeface="Arial"/>
              </a:rPr>
              <a:t> – disengaging yourself from what the client is sharing; physically and mentally distancing yourself from what the client shares; gazing out the window or thinking about a recent event.</a:t>
            </a:r>
            <a:endParaRPr/>
          </a:p>
          <a:p>
            <a:pPr indent="0" lvl="0" marL="0" marR="0" rtl="0" algn="l">
              <a:lnSpc>
                <a:spcPct val="100000"/>
              </a:lnSpc>
              <a:spcBef>
                <a:spcPts val="0"/>
              </a:spcBef>
              <a:spcAft>
                <a:spcPts val="0"/>
              </a:spcAft>
              <a:buClr>
                <a:schemeClr val="dk2"/>
              </a:buClr>
              <a:buSzPts val="1800"/>
              <a:buFont typeface="Montserrat"/>
              <a:buNone/>
            </a:pPr>
            <a:r>
              <a:t/>
            </a:r>
            <a:endParaRPr b="0" i="0" sz="1300" u="none" cap="none" strike="noStrike">
              <a:solidFill>
                <a:srgbClr val="000043"/>
              </a:solidFill>
              <a:latin typeface="Arial"/>
              <a:ea typeface="Arial"/>
              <a:cs typeface="Arial"/>
              <a:sym typeface="Arial"/>
            </a:endParaRPr>
          </a:p>
        </p:txBody>
      </p:sp>
      <p:sp>
        <p:nvSpPr>
          <p:cNvPr id="579" name="Google Shape;579;p57"/>
          <p:cNvSpPr txBox="1"/>
          <p:nvPr>
            <p:ph type="title"/>
          </p:nvPr>
        </p:nvSpPr>
        <p:spPr>
          <a:xfrm>
            <a:off x="586845" y="244462"/>
            <a:ext cx="8178014"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i="1" lang="en-US" sz="2500">
                <a:solidFill>
                  <a:srgbClr val="003BA4"/>
                </a:solidFill>
                <a:latin typeface="Arial"/>
                <a:ea typeface="Arial"/>
                <a:cs typeface="Arial"/>
                <a:sym typeface="Arial"/>
              </a:rPr>
              <a:t>Exercise 1: </a:t>
            </a:r>
            <a:br>
              <a:rPr b="1" i="1" lang="en-US" sz="2500">
                <a:solidFill>
                  <a:srgbClr val="003BA4"/>
                </a:solidFill>
                <a:latin typeface="Arial"/>
                <a:ea typeface="Arial"/>
                <a:cs typeface="Arial"/>
                <a:sym typeface="Arial"/>
              </a:rPr>
            </a:br>
            <a:r>
              <a:rPr b="1" i="1" lang="en-US" sz="2500">
                <a:solidFill>
                  <a:srgbClr val="003BA4"/>
                </a:solidFill>
                <a:latin typeface="Arial"/>
                <a:ea typeface="Arial"/>
                <a:cs typeface="Arial"/>
                <a:sym typeface="Arial"/>
              </a:rPr>
              <a:t>Under- and over-involvement in communication</a:t>
            </a:r>
            <a:br>
              <a:rPr b="1" i="1" lang="en-US" sz="2500">
                <a:solidFill>
                  <a:srgbClr val="003BA4"/>
                </a:solidFill>
                <a:latin typeface="Arial"/>
                <a:ea typeface="Arial"/>
                <a:cs typeface="Arial"/>
                <a:sym typeface="Arial"/>
              </a:rPr>
            </a:br>
            <a:br>
              <a:rPr b="1" i="1" lang="en-US" sz="2500">
                <a:solidFill>
                  <a:srgbClr val="003BA4"/>
                </a:solidFill>
                <a:latin typeface="Arial"/>
                <a:ea typeface="Arial"/>
                <a:cs typeface="Arial"/>
                <a:sym typeface="Arial"/>
              </a:rPr>
            </a:br>
            <a:endParaRPr i="1" sz="2500">
              <a:solidFill>
                <a:srgbClr val="003BA4"/>
              </a:solidFill>
              <a:latin typeface="Arial"/>
              <a:ea typeface="Arial"/>
              <a:cs typeface="Arial"/>
              <a:sym typeface="Arial"/>
            </a:endParaRPr>
          </a:p>
        </p:txBody>
      </p:sp>
      <p:pic>
        <p:nvPicPr>
          <p:cNvPr descr="Εικόνα που περιέχει λογότυπο&#10;&#10;Περιγραφή που δημιουργήθηκε αυτόματα" id="580" name="Google Shape;580;p57"/>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581" name="Google Shape;581;p57"/>
          <p:cNvSpPr txBox="1"/>
          <p:nvPr/>
        </p:nvSpPr>
        <p:spPr>
          <a:xfrm>
            <a:off x="67471" y="4871879"/>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Westland, 2015</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8"/>
          <p:cNvSpPr txBox="1"/>
          <p:nvPr>
            <p:ph idx="1" type="body"/>
          </p:nvPr>
        </p:nvSpPr>
        <p:spPr>
          <a:xfrm>
            <a:off x="332225" y="1495375"/>
            <a:ext cx="6340254"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400">
                <a:solidFill>
                  <a:srgbClr val="191D34"/>
                </a:solidFill>
                <a:latin typeface="Arial"/>
                <a:ea typeface="Arial"/>
                <a:cs typeface="Arial"/>
                <a:sym typeface="Arial"/>
              </a:rPr>
              <a:t>Often, we are either unaware of our verbal skills or fail to reflect on them.</a:t>
            </a:r>
            <a:endParaRPr b="0" i="0" sz="1400">
              <a:solidFill>
                <a:srgbClr val="191D34"/>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400">
              <a:solidFill>
                <a:srgbClr val="191D34"/>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400">
                <a:solidFill>
                  <a:srgbClr val="191D34"/>
                </a:solidFill>
                <a:latin typeface="Arial"/>
                <a:ea typeface="Arial"/>
                <a:cs typeface="Arial"/>
                <a:sym typeface="Arial"/>
              </a:rPr>
              <a:t>Use th</a:t>
            </a:r>
            <a:r>
              <a:rPr lang="en-US" sz="1400">
                <a:solidFill>
                  <a:srgbClr val="191D34"/>
                </a:solidFill>
                <a:latin typeface="Arial"/>
                <a:ea typeface="Arial"/>
                <a:cs typeface="Arial"/>
                <a:sym typeface="Arial"/>
              </a:rPr>
              <a:t>is </a:t>
            </a:r>
            <a:r>
              <a:rPr b="0" i="0" lang="en-US" sz="1400">
                <a:solidFill>
                  <a:srgbClr val="191D34"/>
                </a:solidFill>
                <a:latin typeface="Arial"/>
                <a:ea typeface="Arial"/>
                <a:cs typeface="Arial"/>
                <a:sym typeface="Arial"/>
              </a:rPr>
              <a:t>worksheet </a:t>
            </a:r>
            <a:r>
              <a:rPr b="0" i="0" lang="en-US" sz="1400" u="sng">
                <a:solidFill>
                  <a:srgbClr val="191D34"/>
                </a:solidFill>
                <a:latin typeface="Arial"/>
                <a:ea typeface="Arial"/>
                <a:cs typeface="Arial"/>
                <a:sym typeface="Arial"/>
                <a:hlinkClick r:id="rId3">
                  <a:extLst>
                    <a:ext uri="{A12FA001-AC4F-418D-AE19-62706E023703}">
                      <ahyp:hlinkClr val="tx"/>
                    </a:ext>
                  </a:extLst>
                </a:hlinkClick>
              </a:rPr>
              <a:t>https://positive.b-cdn.net/wp-content/uploads/2022/01/Assess-Vocal-Communication-Skills.pdf</a:t>
            </a:r>
            <a:r>
              <a:rPr lang="en-US" sz="1400">
                <a:solidFill>
                  <a:srgbClr val="191D34"/>
                </a:solidFill>
                <a:latin typeface="Arial"/>
                <a:ea typeface="Arial"/>
                <a:cs typeface="Arial"/>
                <a:sym typeface="Arial"/>
              </a:rPr>
              <a:t> </a:t>
            </a:r>
            <a:r>
              <a:rPr b="0" i="0" lang="en-US" sz="1400">
                <a:solidFill>
                  <a:srgbClr val="191D34"/>
                </a:solidFill>
                <a:latin typeface="Arial"/>
                <a:ea typeface="Arial"/>
                <a:cs typeface="Arial"/>
                <a:sym typeface="Arial"/>
              </a:rPr>
              <a:t>to both self-assess and receive feedback from others regarding key factors in vocal communication.</a:t>
            </a:r>
            <a:endParaRPr/>
          </a:p>
          <a:p>
            <a:pPr indent="-228600" lvl="0" marL="457200" rtl="0" algn="l">
              <a:lnSpc>
                <a:spcPct val="100000"/>
              </a:lnSpc>
              <a:spcBef>
                <a:spcPts val="0"/>
              </a:spcBef>
              <a:spcAft>
                <a:spcPts val="0"/>
              </a:spcAft>
              <a:buSzPts val="1400"/>
              <a:buNone/>
            </a:pPr>
            <a:r>
              <a:t/>
            </a:r>
            <a:endParaRPr b="0" i="0" sz="1400">
              <a:solidFill>
                <a:srgbClr val="191D34"/>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US" sz="1400">
                <a:solidFill>
                  <a:srgbClr val="191D34"/>
                </a:solidFill>
                <a:latin typeface="Arial"/>
                <a:ea typeface="Arial"/>
                <a:cs typeface="Arial"/>
                <a:sym typeface="Arial"/>
              </a:rPr>
              <a:t>Consider what went well, not so well, and what you could do differently next time.</a:t>
            </a:r>
            <a:endParaRPr/>
          </a:p>
          <a:p>
            <a:pPr indent="0" lvl="0" marL="0" rtl="0" algn="l">
              <a:lnSpc>
                <a:spcPct val="100000"/>
              </a:lnSpc>
              <a:spcBef>
                <a:spcPts val="0"/>
              </a:spcBef>
              <a:spcAft>
                <a:spcPts val="0"/>
              </a:spcAft>
              <a:buSzPts val="1400"/>
              <a:buNone/>
            </a:pPr>
            <a:r>
              <a:t/>
            </a:r>
            <a:endParaRPr sz="1400">
              <a:solidFill>
                <a:srgbClr val="000043"/>
              </a:solidFill>
              <a:latin typeface="Arial"/>
              <a:ea typeface="Arial"/>
              <a:cs typeface="Arial"/>
              <a:sym typeface="Arial"/>
            </a:endParaRPr>
          </a:p>
        </p:txBody>
      </p:sp>
      <p:sp>
        <p:nvSpPr>
          <p:cNvPr id="587" name="Google Shape;587;p58"/>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i="1" lang="en-US" sz="2500">
                <a:solidFill>
                  <a:srgbClr val="003BA4"/>
                </a:solidFill>
                <a:latin typeface="Arial"/>
                <a:ea typeface="Arial"/>
                <a:cs typeface="Arial"/>
                <a:sym typeface="Arial"/>
              </a:rPr>
              <a:t>Exercise 2: </a:t>
            </a:r>
            <a:br>
              <a:rPr b="1" i="1" lang="en-US" sz="2500">
                <a:solidFill>
                  <a:srgbClr val="003BA4"/>
                </a:solidFill>
                <a:latin typeface="Arial"/>
                <a:ea typeface="Arial"/>
                <a:cs typeface="Arial"/>
                <a:sym typeface="Arial"/>
              </a:rPr>
            </a:br>
            <a:r>
              <a:rPr i="1" lang="en-US" sz="2500">
                <a:latin typeface="Arial"/>
                <a:ea typeface="Arial"/>
                <a:cs typeface="Arial"/>
                <a:sym typeface="Arial"/>
              </a:rPr>
              <a:t>Assess Vocal Communication Skills</a:t>
            </a:r>
            <a:br>
              <a:rPr i="1" lang="en-US" sz="2500">
                <a:latin typeface="Arial"/>
                <a:ea typeface="Arial"/>
                <a:cs typeface="Arial"/>
                <a:sym typeface="Arial"/>
              </a:rPr>
            </a:br>
            <a:endParaRPr i="1" sz="2500">
              <a:latin typeface="Arial"/>
              <a:ea typeface="Arial"/>
              <a:cs typeface="Arial"/>
              <a:sym typeface="Arial"/>
            </a:endParaRPr>
          </a:p>
        </p:txBody>
      </p:sp>
      <p:pic>
        <p:nvPicPr>
          <p:cNvPr descr="Εικόνα που περιέχει λογότυπο&#10;&#10;Περιγραφή που δημιουργήθηκε αυτόματα" id="588" name="Google Shape;588;p58"/>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pic>
        <p:nvPicPr>
          <p:cNvPr id="589" name="Google Shape;589;p58"/>
          <p:cNvPicPr preferRelativeResize="0"/>
          <p:nvPr/>
        </p:nvPicPr>
        <p:blipFill rotWithShape="1">
          <a:blip r:embed="rId5">
            <a:alphaModFix/>
          </a:blip>
          <a:srcRect b="0" l="0" r="0" t="0"/>
          <a:stretch/>
        </p:blipFill>
        <p:spPr>
          <a:xfrm>
            <a:off x="7053479" y="1983310"/>
            <a:ext cx="1511314" cy="133883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5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id="595" name="Google Shape;595;p59"/>
          <p:cNvPicPr preferRelativeResize="0"/>
          <p:nvPr/>
        </p:nvPicPr>
        <p:blipFill rotWithShape="1">
          <a:blip r:embed="rId4">
            <a:alphaModFix/>
          </a:blip>
          <a:srcRect b="0" l="0" r="0" t="0"/>
          <a:stretch/>
        </p:blipFill>
        <p:spPr>
          <a:xfrm>
            <a:off x="7037305" y="0"/>
            <a:ext cx="2106695" cy="1345580"/>
          </a:xfrm>
          <a:prstGeom prst="rect">
            <a:avLst/>
          </a:prstGeom>
          <a:noFill/>
          <a:ln>
            <a:noFill/>
          </a:ln>
        </p:spPr>
      </p:pic>
      <p:sp>
        <p:nvSpPr>
          <p:cNvPr id="596" name="Google Shape;596;p59"/>
          <p:cNvSpPr txBox="1"/>
          <p:nvPr>
            <p:ph idx="1" type="body"/>
          </p:nvPr>
        </p:nvSpPr>
        <p:spPr>
          <a:xfrm>
            <a:off x="605883" y="1419172"/>
            <a:ext cx="7824842" cy="34164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latin typeface="Arial"/>
                <a:ea typeface="Arial"/>
                <a:cs typeface="Arial"/>
                <a:sym typeface="Arial"/>
              </a:rPr>
              <a:t>Use the following questions to increase awareness of what is happening inside your mind and body and what you are aware of in the environment: </a:t>
            </a:r>
            <a:endParaRPr/>
          </a:p>
          <a:p>
            <a:pPr indent="0" lvl="0" marL="1397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Describe your subjective awareness at that time. </a:t>
            </a:r>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What physical sensations did you experience (e.g., tension, tingles, pressure)?</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Describe your outer awareness at that time. </a:t>
            </a:r>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What did you sense in the environment (e.g., noises, smells, touches, tastes)?</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Describe your awareness of fantasy at that time. </a:t>
            </a:r>
            <a:endParaRPr/>
          </a:p>
          <a:p>
            <a:pPr indent="-317500" lvl="0" marL="457200" rtl="0" algn="l">
              <a:lnSpc>
                <a:spcPct val="100000"/>
              </a:lnSpc>
              <a:spcBef>
                <a:spcPts val="0"/>
              </a:spcBef>
              <a:spcAft>
                <a:spcPts val="0"/>
              </a:spcAft>
              <a:buSzPts val="1400"/>
              <a:buFont typeface="Barlow"/>
              <a:buChar char="●"/>
            </a:pPr>
            <a:r>
              <a:rPr lang="en-US">
                <a:solidFill>
                  <a:schemeClr val="dk1"/>
                </a:solidFill>
                <a:latin typeface="Arial"/>
                <a:ea typeface="Arial"/>
                <a:cs typeface="Arial"/>
                <a:sym typeface="Arial"/>
              </a:rPr>
              <a:t>What mental processes took you out of the present moment into planning, explaining, and thinking?</a:t>
            </a:r>
            <a:endParaRPr/>
          </a:p>
          <a:p>
            <a:pPr indent="-228600" lvl="0" marL="457200" rtl="0" algn="l">
              <a:lnSpc>
                <a:spcPct val="100000"/>
              </a:lnSpc>
              <a:spcBef>
                <a:spcPts val="0"/>
              </a:spcBef>
              <a:spcAft>
                <a:spcPts val="0"/>
              </a:spcAft>
              <a:buSzPts val="1400"/>
              <a:buFont typeface="Barlow"/>
              <a:buNone/>
            </a:pPr>
            <a:r>
              <a:t/>
            </a:r>
            <a:endParaRPr>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rPr lang="en-US">
                <a:solidFill>
                  <a:schemeClr val="dk1"/>
                </a:solidFill>
                <a:latin typeface="Arial"/>
                <a:ea typeface="Arial"/>
                <a:cs typeface="Arial"/>
                <a:sym typeface="Arial"/>
              </a:rPr>
              <a:t>Reflecting on each answer will help you increase understanding and awareness of your inner and outer world and improve your communication and understanding of the client.</a:t>
            </a: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597" name="Google Shape;597;p5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US" sz="2500">
                <a:solidFill>
                  <a:srgbClr val="003BA4"/>
                </a:solidFill>
                <a:latin typeface="Arial"/>
                <a:ea typeface="Arial"/>
                <a:cs typeface="Arial"/>
                <a:sym typeface="Arial"/>
              </a:rPr>
              <a:t>Exercise 3: </a:t>
            </a:r>
            <a:br>
              <a:rPr b="1" i="1" lang="en-US" sz="2500">
                <a:solidFill>
                  <a:srgbClr val="003BA4"/>
                </a:solidFill>
                <a:latin typeface="Arial"/>
                <a:ea typeface="Arial"/>
                <a:cs typeface="Arial"/>
                <a:sym typeface="Arial"/>
              </a:rPr>
            </a:br>
            <a:r>
              <a:rPr i="1" lang="en-US" sz="2500">
                <a:latin typeface="Arial"/>
                <a:ea typeface="Arial"/>
                <a:cs typeface="Arial"/>
                <a:sym typeface="Arial"/>
              </a:rPr>
              <a:t>Exercise for “being present”</a:t>
            </a:r>
            <a:endParaRPr i="1" sz="2500">
              <a:latin typeface="Arial"/>
              <a:ea typeface="Arial"/>
              <a:cs typeface="Arial"/>
              <a:sym typeface="Arial"/>
            </a:endParaRPr>
          </a:p>
        </p:txBody>
      </p:sp>
      <p:pic>
        <p:nvPicPr>
          <p:cNvPr descr="Εικόνα που περιέχει λογότυπο&#10;&#10;Περιγραφή που δημιουργήθηκε αυτόματα" id="598" name="Google Shape;598;p59"/>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599" name="Google Shape;599;p59"/>
          <p:cNvSpPr txBox="1"/>
          <p:nvPr/>
        </p:nvSpPr>
        <p:spPr>
          <a:xfrm>
            <a:off x="67471" y="4868104"/>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Westland, 2015</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0"/>
          <p:cNvSpPr txBox="1"/>
          <p:nvPr>
            <p:ph idx="1" type="body"/>
          </p:nvPr>
        </p:nvSpPr>
        <p:spPr>
          <a:xfrm>
            <a:off x="713225" y="1651000"/>
            <a:ext cx="5700275" cy="291787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en-US" sz="1200">
                <a:solidFill>
                  <a:schemeClr val="dk1"/>
                </a:solidFill>
                <a:latin typeface="Arial"/>
                <a:ea typeface="Arial"/>
                <a:cs typeface="Arial"/>
                <a:sym typeface="Arial"/>
              </a:rPr>
              <a:t>What type of communication technique is the following?</a:t>
            </a:r>
            <a:endParaRPr/>
          </a:p>
          <a:p>
            <a:pPr indent="0" lvl="0" marL="0" rtl="0" algn="l">
              <a:lnSpc>
                <a:spcPct val="100000"/>
              </a:lnSpc>
              <a:spcBef>
                <a:spcPts val="0"/>
              </a:spcBef>
              <a:spcAft>
                <a:spcPts val="0"/>
              </a:spcAft>
              <a:buSzPts val="1400"/>
              <a:buNone/>
            </a:pPr>
            <a:r>
              <a:t/>
            </a:r>
            <a:endParaRPr i="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sz="1200">
                <a:solidFill>
                  <a:schemeClr val="dk1"/>
                </a:solidFill>
                <a:latin typeface="Arial"/>
                <a:ea typeface="Arial"/>
                <a:cs typeface="Arial"/>
                <a:sym typeface="Arial"/>
              </a:rPr>
              <a:t>Client (Mohammed): </a:t>
            </a:r>
            <a:r>
              <a:rPr b="0" i="0" lang="en-US" sz="1200">
                <a:solidFill>
                  <a:schemeClr val="dk1"/>
                </a:solidFill>
                <a:latin typeface="Arial"/>
                <a:ea typeface="Arial"/>
                <a:cs typeface="Arial"/>
                <a:sym typeface="Arial"/>
              </a:rPr>
              <a:t>My ex-wife phoned me yesterday; she told me that our daughter Nafiza (who is only 9) is very ill after a car accident. I am feeling very scared for her. They live in France, so I am going to have to travel to see her, and now I have been made redundant, I don’t know how I can afford to go.</a:t>
            </a:r>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sz="1200">
                <a:solidFill>
                  <a:schemeClr val="dk1"/>
                </a:solidFill>
                <a:latin typeface="Arial"/>
                <a:ea typeface="Arial"/>
                <a:cs typeface="Arial"/>
                <a:sym typeface="Arial"/>
              </a:rPr>
              <a:t>Counselor: </a:t>
            </a:r>
            <a:r>
              <a:rPr b="0" i="0" lang="en-US" sz="1200">
                <a:solidFill>
                  <a:schemeClr val="dk1"/>
                </a:solidFill>
                <a:latin typeface="Arial"/>
                <a:ea typeface="Arial"/>
                <a:cs typeface="Arial"/>
                <a:sym typeface="Arial"/>
              </a:rPr>
              <a:t>So, Mohammed, you have had some bad news about your little girl, who has been involved in an accident. You are frightened for her and also have worries over money now you have lost your job.</a:t>
            </a:r>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sz="1200">
                <a:solidFill>
                  <a:schemeClr val="dk1"/>
                </a:solidFill>
                <a:latin typeface="Arial"/>
                <a:ea typeface="Arial"/>
                <a:cs typeface="Arial"/>
                <a:sym typeface="Arial"/>
              </a:rPr>
              <a:t>Client: </a:t>
            </a:r>
            <a:r>
              <a:rPr b="0" lang="en-US" sz="1200">
                <a:solidFill>
                  <a:schemeClr val="dk1"/>
                </a:solidFill>
                <a:latin typeface="Arial"/>
                <a:ea typeface="Arial"/>
                <a:cs typeface="Arial"/>
                <a:sym typeface="Arial"/>
              </a:rPr>
              <a:t>Yes, yes ... that’s right.</a:t>
            </a:r>
            <a:endParaRPr/>
          </a:p>
          <a:p>
            <a:pPr indent="0" lvl="0" marL="0" rtl="0" algn="l">
              <a:lnSpc>
                <a:spcPct val="100000"/>
              </a:lnSpc>
              <a:spcBef>
                <a:spcPts val="0"/>
              </a:spcBef>
              <a:spcAft>
                <a:spcPts val="0"/>
              </a:spcAft>
              <a:buSzPts val="1400"/>
              <a:buNone/>
            </a:pPr>
            <a:r>
              <a:t/>
            </a:r>
            <a:endParaRPr i="1" sz="1200">
              <a:solidFill>
                <a:schemeClr val="dk1"/>
              </a:solidFill>
              <a:latin typeface="Arial"/>
              <a:ea typeface="Arial"/>
              <a:cs typeface="Arial"/>
              <a:sym typeface="Arial"/>
            </a:endParaRPr>
          </a:p>
        </p:txBody>
      </p:sp>
      <p:sp>
        <p:nvSpPr>
          <p:cNvPr id="605" name="Google Shape;605;p6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i="1" lang="en-US" sz="2500">
                <a:latin typeface="Arial"/>
                <a:ea typeface="Arial"/>
                <a:cs typeface="Arial"/>
                <a:sym typeface="Arial"/>
              </a:rPr>
              <a:t>Exercise 4:</a:t>
            </a:r>
            <a:br>
              <a:rPr i="1" lang="en-US" sz="2500">
                <a:latin typeface="Arial"/>
                <a:ea typeface="Arial"/>
                <a:cs typeface="Arial"/>
                <a:sym typeface="Arial"/>
              </a:rPr>
            </a:br>
            <a:r>
              <a:rPr i="1" lang="en-US" sz="2500">
                <a:latin typeface="Arial"/>
                <a:ea typeface="Arial"/>
                <a:cs typeface="Arial"/>
                <a:sym typeface="Arial"/>
              </a:rPr>
              <a:t>Exercise your knowledge of communication skills</a:t>
            </a:r>
            <a:endParaRPr i="1" sz="2500">
              <a:latin typeface="Arial"/>
              <a:ea typeface="Arial"/>
              <a:cs typeface="Arial"/>
              <a:sym typeface="Arial"/>
            </a:endParaRPr>
          </a:p>
        </p:txBody>
      </p:sp>
      <p:pic>
        <p:nvPicPr>
          <p:cNvPr descr="Εικόνα που περιέχει λογότυπο&#10;&#10;Περιγραφή που δημιουργήθηκε αυτόματα" id="606" name="Google Shape;606;p60"/>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607" name="Google Shape;607;p60"/>
          <p:cNvSpPr/>
          <p:nvPr/>
        </p:nvSpPr>
        <p:spPr>
          <a:xfrm>
            <a:off x="6664455" y="1940445"/>
            <a:ext cx="2079495" cy="2255998"/>
          </a:xfrm>
          <a:prstGeom prst="teardrop">
            <a:avLst>
              <a:gd fmla="val 100000" name="adj"/>
            </a:avLst>
          </a:prstGeom>
          <a:solidFill>
            <a:schemeClr val="accent1"/>
          </a:solidFill>
          <a:ln cap="flat" cmpd="sng" w="25400">
            <a:solidFill>
              <a:srgbClr val="002B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000" u="none" cap="none" strike="noStrike">
                <a:solidFill>
                  <a:schemeClr val="lt1"/>
                </a:solidFill>
                <a:latin typeface="Arial"/>
                <a:ea typeface="Arial"/>
                <a:cs typeface="Arial"/>
                <a:sym typeface="Arial"/>
              </a:rPr>
              <a:t>Answer:</a:t>
            </a:r>
            <a:endParaRPr/>
          </a:p>
          <a:p>
            <a:pPr indent="0" lvl="0" marL="0" marR="0" rtl="0" algn="ctr">
              <a:lnSpc>
                <a:spcPct val="100000"/>
              </a:lnSpc>
              <a:spcBef>
                <a:spcPts val="0"/>
              </a:spcBef>
              <a:spcAft>
                <a:spcPts val="0"/>
              </a:spcAft>
              <a:buNone/>
            </a:pPr>
            <a:r>
              <a:rPr b="0" i="1" lang="en-US" sz="1000" u="none" cap="none" strike="noStrike">
                <a:solidFill>
                  <a:schemeClr val="lt1"/>
                </a:solidFill>
                <a:latin typeface="Arial"/>
                <a:ea typeface="Arial"/>
                <a:cs typeface="Arial"/>
                <a:sym typeface="Arial"/>
              </a:rPr>
              <a:t>Reflation</a:t>
            </a:r>
            <a:endParaRPr/>
          </a:p>
          <a:p>
            <a:pPr indent="0" lvl="0" marL="0" marR="0" rtl="0" algn="ctr">
              <a:lnSpc>
                <a:spcPct val="100000"/>
              </a:lnSpc>
              <a:spcBef>
                <a:spcPts val="0"/>
              </a:spcBef>
              <a:spcAft>
                <a:spcPts val="0"/>
              </a:spcAft>
              <a:buNone/>
            </a:pPr>
            <a:r>
              <a:t/>
            </a:r>
            <a:endParaRPr b="0" i="1"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000" u="none" cap="none" strike="noStrike">
                <a:solidFill>
                  <a:schemeClr val="lt1"/>
                </a:solidFill>
                <a:latin typeface="Roboto"/>
                <a:ea typeface="Roboto"/>
                <a:cs typeface="Roboto"/>
                <a:sym typeface="Roboto"/>
              </a:rPr>
              <a:t>Notice that the counselor does not offer advice or start asking how long Mohammed and his wife have been separated, but </a:t>
            </a:r>
            <a:r>
              <a:rPr b="0" i="1" lang="en-US" sz="1000" u="none" cap="none" strike="noStrike">
                <a:solidFill>
                  <a:schemeClr val="lt1"/>
                </a:solidFill>
                <a:latin typeface="Roboto"/>
                <a:ea typeface="Roboto"/>
                <a:cs typeface="Roboto"/>
                <a:sym typeface="Roboto"/>
              </a:rPr>
              <a:t>reflects the emotion of what is said</a:t>
            </a:r>
            <a:r>
              <a:rPr b="0" i="0" lang="en-US" sz="1000" u="none" cap="none" strike="noStrike">
                <a:solidFill>
                  <a:schemeClr val="lt1"/>
                </a:solidFill>
                <a:latin typeface="Roboto"/>
                <a:ea typeface="Roboto"/>
                <a:cs typeface="Roboto"/>
                <a:sym typeface="Roboto"/>
              </a:rPr>
              <a:t>: ‘frightened' and ‘worried'.</a:t>
            </a:r>
            <a:endParaRPr/>
          </a:p>
          <a:p>
            <a:pPr indent="0" lvl="0" marL="0" marR="0" rtl="0" algn="ctr">
              <a:lnSpc>
                <a:spcPct val="100000"/>
              </a:lnSpc>
              <a:spcBef>
                <a:spcPts val="0"/>
              </a:spcBef>
              <a:spcAft>
                <a:spcPts val="0"/>
              </a:spcAft>
              <a:buNone/>
            </a:pPr>
            <a:r>
              <a:t/>
            </a:r>
            <a:endParaRPr b="0" i="1" sz="1000" u="none" cap="none" strike="noStrik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1"/>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nvSpPr>
        <p:spPr>
          <a:xfrm>
            <a:off x="4886650" y="2411275"/>
            <a:ext cx="4160434"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Introduction and the importance of counseling skills</a:t>
            </a:r>
            <a:endParaRPr/>
          </a:p>
        </p:txBody>
      </p:sp>
      <p:pic>
        <p:nvPicPr>
          <p:cNvPr descr="Εικόνα που περιέχει λογότυπο&#10;&#10;Περιγραφή που δημιουργήθηκε αυτόματα" id="106" name="Google Shape;106;p20"/>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07" name="Google Shape;107;p20"/>
          <p:cNvGrpSpPr/>
          <p:nvPr/>
        </p:nvGrpSpPr>
        <p:grpSpPr>
          <a:xfrm>
            <a:off x="-4117807" y="349445"/>
            <a:ext cx="5116123" cy="4851272"/>
            <a:chOff x="-2762222" y="-624865"/>
            <a:chExt cx="5116123" cy="4851272"/>
          </a:xfrm>
        </p:grpSpPr>
        <p:sp>
          <p:nvSpPr>
            <p:cNvPr id="108" name="Google Shape;108;p20"/>
            <p:cNvSpPr/>
            <p:nvPr/>
          </p:nvSpPr>
          <p:spPr>
            <a:xfrm>
              <a:off x="-2762222"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1031166" y="213396"/>
              <a:ext cx="47020" cy="450336"/>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nvSpPr>
          <p:spPr>
            <a:xfrm>
              <a:off x="1031166" y="213396"/>
              <a:ext cx="47020"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1" name="Google Shape;111;p20"/>
            <p:cNvSpPr/>
            <p:nvPr/>
          </p:nvSpPr>
          <p:spPr>
            <a:xfrm>
              <a:off x="1369239" y="168732"/>
              <a:ext cx="562921" cy="562921"/>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flipH="1">
              <a:off x="1080552" y="952638"/>
              <a:ext cx="46568" cy="450336"/>
            </a:xfrm>
            <a:prstGeom prst="rect">
              <a:avLst/>
            </a:prstGeom>
            <a:solidFill>
              <a:srgbClr val="5489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txBox="1"/>
            <p:nvPr/>
          </p:nvSpPr>
          <p:spPr>
            <a:xfrm>
              <a:off x="1080552" y="952638"/>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4" name="Google Shape;114;p20"/>
            <p:cNvSpPr/>
            <p:nvPr/>
          </p:nvSpPr>
          <p:spPr>
            <a:xfrm>
              <a:off x="1691938" y="844021"/>
              <a:ext cx="562921" cy="562921"/>
            </a:xfrm>
            <a:prstGeom prst="ellipse">
              <a:avLst/>
            </a:prstGeom>
            <a:solidFill>
              <a:schemeClr val="lt1"/>
            </a:solidFill>
            <a:ln cap="flat" cmpd="sng" w="25400">
              <a:solidFill>
                <a:srgbClr val="5489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991455" y="1596718"/>
              <a:ext cx="48987" cy="450336"/>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nvSpPr>
          <p:spPr>
            <a:xfrm>
              <a:off x="991455" y="1596718"/>
              <a:ext cx="48987"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7" name="Google Shape;117;p20"/>
            <p:cNvSpPr/>
            <p:nvPr/>
          </p:nvSpPr>
          <p:spPr>
            <a:xfrm>
              <a:off x="1790980" y="1519310"/>
              <a:ext cx="562921" cy="562921"/>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814710" y="2246627"/>
              <a:ext cx="46568" cy="450336"/>
            </a:xfrm>
            <a:prstGeom prst="rect">
              <a:avLst/>
            </a:prstGeom>
            <a:solidFill>
              <a:srgbClr val="82A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txBox="1"/>
            <p:nvPr/>
          </p:nvSpPr>
          <p:spPr>
            <a:xfrm>
              <a:off x="814710" y="2246627"/>
              <a:ext cx="46568"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0" name="Google Shape;120;p20"/>
            <p:cNvSpPr/>
            <p:nvPr/>
          </p:nvSpPr>
          <p:spPr>
            <a:xfrm>
              <a:off x="1691938" y="2194599"/>
              <a:ext cx="562921" cy="562921"/>
            </a:xfrm>
            <a:prstGeom prst="ellipse">
              <a:avLst/>
            </a:prstGeom>
            <a:solidFill>
              <a:schemeClr val="lt1"/>
            </a:solidFill>
            <a:ln cap="flat" cmpd="sng" w="25400">
              <a:solidFill>
                <a:srgbClr val="82A5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a:off x="495371" y="2904857"/>
              <a:ext cx="48903" cy="450336"/>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txBox="1"/>
            <p:nvPr/>
          </p:nvSpPr>
          <p:spPr>
            <a:xfrm>
              <a:off x="495371" y="2904857"/>
              <a:ext cx="48903" cy="450336"/>
            </a:xfrm>
            <a:prstGeom prst="rect">
              <a:avLst/>
            </a:prstGeom>
            <a:noFill/>
            <a:ln>
              <a:noFill/>
            </a:ln>
          </p:spPr>
          <p:txBody>
            <a:bodyPr anchorCtr="0" anchor="ctr" bIns="60950" lIns="3574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3" name="Google Shape;123;p20"/>
            <p:cNvSpPr/>
            <p:nvPr/>
          </p:nvSpPr>
          <p:spPr>
            <a:xfrm>
              <a:off x="1369239" y="2869888"/>
              <a:ext cx="562921" cy="562921"/>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20"/>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2"/>
          <p:cNvSpPr txBox="1"/>
          <p:nvPr>
            <p:ph type="title"/>
          </p:nvPr>
        </p:nvSpPr>
        <p:spPr>
          <a:xfrm>
            <a:off x="440325"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618" name="Google Shape;618;p62"/>
          <p:cNvSpPr txBox="1"/>
          <p:nvPr>
            <p:ph idx="4294967295" type="body"/>
          </p:nvPr>
        </p:nvSpPr>
        <p:spPr>
          <a:xfrm>
            <a:off x="536237" y="1262500"/>
            <a:ext cx="7516375" cy="34164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rgbClr val="191D34"/>
              </a:buClr>
              <a:buSzPts val="1200"/>
              <a:buFont typeface="Arial"/>
              <a:buAutoNum type="arabicPeriod"/>
            </a:pPr>
            <a:r>
              <a:rPr lang="en-US" sz="1200">
                <a:solidFill>
                  <a:srgbClr val="191D34"/>
                </a:solidFill>
                <a:latin typeface="Arial"/>
                <a:ea typeface="Arial"/>
                <a:cs typeface="Arial"/>
                <a:sym typeface="Arial"/>
              </a:rPr>
              <a:t>In communication process, it is </a:t>
            </a:r>
            <a:r>
              <a:rPr lang="en-US" sz="1200">
                <a:solidFill>
                  <a:srgbClr val="191D34"/>
                </a:solidFill>
                <a:latin typeface="Arial"/>
                <a:ea typeface="Arial"/>
                <a:cs typeface="Arial"/>
                <a:sym typeface="Arial"/>
              </a:rPr>
              <a:t>vital that counselors consider</a:t>
            </a:r>
            <a:endParaRPr sz="1200">
              <a:solidFill>
                <a:srgbClr val="191D34"/>
              </a:solidFill>
              <a:latin typeface="Arial"/>
              <a:ea typeface="Arial"/>
              <a:cs typeface="Arial"/>
              <a:sym typeface="Arial"/>
            </a:endParaRPr>
          </a:p>
          <a:p>
            <a:pPr indent="-304800" lvl="0" marL="457200" rtl="0" algn="just">
              <a:spcBef>
                <a:spcPts val="0"/>
              </a:spcBef>
              <a:spcAft>
                <a:spcPts val="0"/>
              </a:spcAft>
              <a:buClr>
                <a:srgbClr val="191D34"/>
              </a:buClr>
              <a:buSzPts val="1200"/>
              <a:buFont typeface="Arial"/>
              <a:buAutoNum type="alphaUcPeriod"/>
            </a:pPr>
            <a:r>
              <a:rPr lang="en-US" sz="1200">
                <a:solidFill>
                  <a:srgbClr val="191D34"/>
                </a:solidFill>
                <a:latin typeface="Arial"/>
                <a:ea typeface="Arial"/>
                <a:cs typeface="Arial"/>
                <a:sym typeface="Arial"/>
              </a:rPr>
              <a:t>What they say based on the understanding received</a:t>
            </a:r>
            <a:endParaRPr sz="1200">
              <a:solidFill>
                <a:srgbClr val="191D34"/>
              </a:solidFill>
              <a:latin typeface="Arial"/>
              <a:ea typeface="Arial"/>
              <a:cs typeface="Arial"/>
              <a:sym typeface="Arial"/>
            </a:endParaRPr>
          </a:p>
          <a:p>
            <a:pPr indent="-304800" lvl="0" marL="457200" rtl="0" algn="just">
              <a:spcBef>
                <a:spcPts val="0"/>
              </a:spcBef>
              <a:spcAft>
                <a:spcPts val="0"/>
              </a:spcAft>
              <a:buClr>
                <a:srgbClr val="191D34"/>
              </a:buClr>
              <a:buSzPts val="1200"/>
              <a:buFont typeface="Arial"/>
              <a:buAutoNum type="alphaUcPeriod"/>
            </a:pPr>
            <a:r>
              <a:rPr lang="en-US" sz="1200">
                <a:solidFill>
                  <a:srgbClr val="191D34"/>
                </a:solidFill>
                <a:latin typeface="Arial"/>
                <a:ea typeface="Arial"/>
                <a:cs typeface="Arial"/>
                <a:sym typeface="Arial"/>
              </a:rPr>
              <a:t>To use good communication skills to </a:t>
            </a:r>
            <a:r>
              <a:rPr b="1" lang="en-US" sz="1200">
                <a:solidFill>
                  <a:srgbClr val="191D34"/>
                </a:solidFill>
                <a:latin typeface="Arial"/>
                <a:ea typeface="Arial"/>
                <a:cs typeface="Arial"/>
                <a:sym typeface="Arial"/>
              </a:rPr>
              <a:t>effectively</a:t>
            </a:r>
            <a:r>
              <a:rPr lang="en-US" sz="1200">
                <a:solidFill>
                  <a:srgbClr val="191D34"/>
                </a:solidFill>
                <a:latin typeface="Arial"/>
                <a:ea typeface="Arial"/>
                <a:cs typeface="Arial"/>
                <a:sym typeface="Arial"/>
              </a:rPr>
              <a:t> and </a:t>
            </a:r>
            <a:r>
              <a:rPr b="1" lang="en-US" sz="1200">
                <a:solidFill>
                  <a:srgbClr val="191D34"/>
                </a:solidFill>
                <a:latin typeface="Arial"/>
                <a:ea typeface="Arial"/>
                <a:cs typeface="Arial"/>
                <a:sym typeface="Arial"/>
              </a:rPr>
              <a:t>empathically</a:t>
            </a:r>
            <a:r>
              <a:rPr lang="en-US" sz="1200">
                <a:solidFill>
                  <a:srgbClr val="191D34"/>
                </a:solidFill>
                <a:latin typeface="Arial"/>
                <a:ea typeface="Arial"/>
                <a:cs typeface="Arial"/>
                <a:sym typeface="Arial"/>
              </a:rPr>
              <a:t> put their observations into words</a:t>
            </a:r>
            <a:endParaRPr sz="1200">
              <a:solidFill>
                <a:srgbClr val="191D34"/>
              </a:solidFill>
              <a:latin typeface="Arial"/>
              <a:ea typeface="Arial"/>
              <a:cs typeface="Arial"/>
              <a:sym typeface="Arial"/>
            </a:endParaRPr>
          </a:p>
          <a:p>
            <a:pPr indent="-304800" lvl="0" marL="457200" rtl="0" algn="just">
              <a:spcBef>
                <a:spcPts val="0"/>
              </a:spcBef>
              <a:spcAft>
                <a:spcPts val="0"/>
              </a:spcAft>
              <a:buClr>
                <a:srgbClr val="191D34"/>
              </a:buClr>
              <a:buSzPts val="1200"/>
              <a:buFont typeface="Arial"/>
              <a:buAutoNum type="alphaUcPeriod"/>
            </a:pPr>
            <a:r>
              <a:rPr lang="en-US" sz="1200">
                <a:solidFill>
                  <a:srgbClr val="191D34"/>
                </a:solidFill>
                <a:latin typeface="Arial"/>
                <a:ea typeface="Arial"/>
                <a:cs typeface="Arial"/>
                <a:sym typeface="Arial"/>
              </a:rPr>
              <a:t>Enabling the client to integrate new knowledge into an expanded sense of self without feeling shame</a:t>
            </a:r>
            <a:endParaRPr sz="1200">
              <a:solidFill>
                <a:srgbClr val="191D34"/>
              </a:solidFill>
              <a:latin typeface="Arial"/>
              <a:ea typeface="Arial"/>
              <a:cs typeface="Arial"/>
              <a:sym typeface="Arial"/>
            </a:endParaRPr>
          </a:p>
          <a:p>
            <a:pPr indent="-304800" lvl="0" marL="457200" rtl="0" algn="just">
              <a:spcBef>
                <a:spcPts val="0"/>
              </a:spcBef>
              <a:spcAft>
                <a:spcPts val="0"/>
              </a:spcAft>
              <a:buClr>
                <a:srgbClr val="191D34"/>
              </a:buClr>
              <a:buSzPts val="1200"/>
              <a:buFont typeface="Arial"/>
              <a:buAutoNum type="alphaUcPeriod"/>
            </a:pPr>
            <a:r>
              <a:rPr lang="en-US" sz="1200">
                <a:solidFill>
                  <a:srgbClr val="191D34"/>
                </a:solidFill>
                <a:latin typeface="Arial"/>
                <a:ea typeface="Arial"/>
                <a:cs typeface="Arial"/>
                <a:sym typeface="Arial"/>
              </a:rPr>
              <a:t>All the above</a:t>
            </a:r>
            <a:endParaRPr sz="1200">
              <a:solidFill>
                <a:srgbClr val="191D34"/>
              </a:solidFill>
              <a:latin typeface="Arial"/>
              <a:ea typeface="Arial"/>
              <a:cs typeface="Arial"/>
              <a:sym typeface="Arial"/>
            </a:endParaRPr>
          </a:p>
          <a:p>
            <a:pPr indent="-260350" lvl="0" marL="342900" rtl="0" algn="l">
              <a:lnSpc>
                <a:spcPct val="100000"/>
              </a:lnSpc>
              <a:spcBef>
                <a:spcPts val="0"/>
              </a:spcBef>
              <a:spcAft>
                <a:spcPts val="0"/>
              </a:spcAft>
              <a:buSzPts val="1300"/>
              <a:buFont typeface="Arial"/>
              <a:buNone/>
            </a:pPr>
            <a:r>
              <a:t/>
            </a:r>
            <a:endParaRPr i="0" sz="1200">
              <a:solidFill>
                <a:srgbClr val="333333"/>
              </a:solidFill>
              <a:latin typeface="Arial"/>
              <a:ea typeface="Arial"/>
              <a:cs typeface="Arial"/>
              <a:sym typeface="Arial"/>
            </a:endParaRPr>
          </a:p>
          <a:p>
            <a:pPr indent="-260350" lvl="0" marL="342900" rtl="0" algn="l">
              <a:lnSpc>
                <a:spcPct val="100000"/>
              </a:lnSpc>
              <a:spcBef>
                <a:spcPts val="0"/>
              </a:spcBef>
              <a:spcAft>
                <a:spcPts val="0"/>
              </a:spcAft>
              <a:buSzPts val="1300"/>
              <a:buFont typeface="Arial"/>
              <a:buNone/>
            </a:pPr>
            <a:r>
              <a:t/>
            </a:r>
            <a:endParaRPr sz="1200">
              <a:solidFill>
                <a:srgbClr val="333333"/>
              </a:solidFill>
              <a:latin typeface="Arial"/>
              <a:ea typeface="Arial"/>
              <a:cs typeface="Arial"/>
              <a:sym typeface="Arial"/>
            </a:endParaRPr>
          </a:p>
          <a:p>
            <a:pPr indent="0" lvl="0" marL="0" rtl="0" algn="l">
              <a:lnSpc>
                <a:spcPct val="150000"/>
              </a:lnSpc>
              <a:spcBef>
                <a:spcPts val="0"/>
              </a:spcBef>
              <a:spcAft>
                <a:spcPts val="0"/>
              </a:spcAft>
              <a:buNone/>
            </a:pPr>
            <a:r>
              <a:rPr lang="en-US" sz="1200">
                <a:solidFill>
                  <a:srgbClr val="333333"/>
                </a:solidFill>
                <a:latin typeface="Arial"/>
                <a:ea typeface="Arial"/>
                <a:cs typeface="Arial"/>
                <a:sym typeface="Arial"/>
              </a:rPr>
              <a:t>2.  An appropriate communication with a counselor </a:t>
            </a:r>
            <a:endParaRPr sz="1200">
              <a:solidFill>
                <a:srgbClr val="333333"/>
              </a:solidFill>
              <a:latin typeface="Arial"/>
              <a:ea typeface="Arial"/>
              <a:cs typeface="Arial"/>
              <a:sym typeface="Arial"/>
            </a:endParaRPr>
          </a:p>
          <a:p>
            <a:pPr indent="-304800" lvl="0" marL="457200" rtl="0" algn="l">
              <a:lnSpc>
                <a:spcPct val="15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Can e</a:t>
            </a:r>
            <a:r>
              <a:rPr lang="en-US" sz="1200">
                <a:solidFill>
                  <a:schemeClr val="dk1"/>
                </a:solidFill>
                <a:latin typeface="Arial"/>
                <a:ea typeface="Arial"/>
                <a:cs typeface="Arial"/>
                <a:sym typeface="Arial"/>
              </a:rPr>
              <a:t>nhance relationships and self-esteem</a:t>
            </a:r>
            <a:endParaRPr sz="1200">
              <a:solidFill>
                <a:schemeClr val="dk1"/>
              </a:solidFill>
              <a:latin typeface="Arial"/>
              <a:ea typeface="Arial"/>
              <a:cs typeface="Arial"/>
              <a:sym typeface="Arial"/>
            </a:endParaRPr>
          </a:p>
          <a:p>
            <a:pPr indent="-304800" lvl="0" marL="457200" rtl="0" algn="l">
              <a:lnSpc>
                <a:spcPct val="15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Will be enhanced in a supportive and accepting environment</a:t>
            </a:r>
            <a:endParaRPr sz="1200">
              <a:solidFill>
                <a:schemeClr val="dk1"/>
              </a:solidFill>
              <a:latin typeface="Arial"/>
              <a:ea typeface="Arial"/>
              <a:cs typeface="Arial"/>
              <a:sym typeface="Arial"/>
            </a:endParaRPr>
          </a:p>
          <a:p>
            <a:pPr indent="-304800" lvl="0" marL="457200" rtl="0" algn="l">
              <a:lnSpc>
                <a:spcPct val="15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Will encourage people to openly discuss sensitive issues</a:t>
            </a:r>
            <a:endParaRPr sz="1200">
              <a:solidFill>
                <a:schemeClr val="dk1"/>
              </a:solidFill>
              <a:latin typeface="Arial"/>
              <a:ea typeface="Arial"/>
              <a:cs typeface="Arial"/>
              <a:sym typeface="Arial"/>
            </a:endParaRPr>
          </a:p>
          <a:p>
            <a:pPr indent="-304800" lvl="0" marL="457200" rtl="0" algn="l">
              <a:lnSpc>
                <a:spcPct val="150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All the above</a:t>
            </a:r>
            <a:endParaRPr sz="1200">
              <a:solidFill>
                <a:schemeClr val="dk1"/>
              </a:solidFill>
              <a:latin typeface="Arial"/>
              <a:ea typeface="Arial"/>
              <a:cs typeface="Arial"/>
              <a:sym typeface="Arial"/>
            </a:endParaRPr>
          </a:p>
          <a:p>
            <a:pPr indent="-260350" lvl="0" marL="342900" rtl="0" algn="l">
              <a:lnSpc>
                <a:spcPct val="100000"/>
              </a:lnSpc>
              <a:spcBef>
                <a:spcPts val="0"/>
              </a:spcBef>
              <a:spcAft>
                <a:spcPts val="0"/>
              </a:spcAft>
              <a:buSzPts val="1300"/>
              <a:buFont typeface="Arial"/>
              <a:buNone/>
            </a:pPr>
            <a:r>
              <a:t/>
            </a:r>
            <a:endParaRPr sz="1200">
              <a:solidFill>
                <a:srgbClr val="000043"/>
              </a:solidFill>
              <a:latin typeface="Arial"/>
              <a:ea typeface="Arial"/>
              <a:cs typeface="Arial"/>
              <a:sym typeface="Arial"/>
            </a:endParaRPr>
          </a:p>
          <a:p>
            <a:pPr indent="0" lvl="0" marL="457200" rtl="0" algn="l">
              <a:lnSpc>
                <a:spcPct val="115000"/>
              </a:lnSpc>
              <a:spcBef>
                <a:spcPts val="0"/>
              </a:spcBef>
              <a:spcAft>
                <a:spcPts val="0"/>
              </a:spcAft>
              <a:buNone/>
            </a:pPr>
            <a:r>
              <a:t/>
            </a:r>
            <a:endParaRPr sz="1200">
              <a:solidFill>
                <a:schemeClr val="dk1"/>
              </a:solidFill>
              <a:latin typeface="Arial"/>
              <a:ea typeface="Arial"/>
              <a:cs typeface="Arial"/>
              <a:sym typeface="Arial"/>
            </a:endParaRPr>
          </a:p>
          <a:p>
            <a:pPr indent="0" lvl="0" marL="457200" rtl="0" algn="l">
              <a:lnSpc>
                <a:spcPct val="150000"/>
              </a:lnSpc>
              <a:spcBef>
                <a:spcPts val="1200"/>
              </a:spcBef>
              <a:spcAft>
                <a:spcPts val="0"/>
              </a:spcAft>
              <a:buNone/>
            </a:pPr>
            <a:r>
              <a:t/>
            </a:r>
            <a:endParaRPr sz="1200">
              <a:solidFill>
                <a:srgbClr val="000043"/>
              </a:solidFill>
              <a:latin typeface="Arial"/>
              <a:ea typeface="Arial"/>
              <a:cs typeface="Arial"/>
              <a:sym typeface="Arial"/>
            </a:endParaRPr>
          </a:p>
          <a:p>
            <a:pPr indent="-260350" lvl="0" marL="342900" rtl="0" algn="l">
              <a:lnSpc>
                <a:spcPct val="100000"/>
              </a:lnSpc>
              <a:spcBef>
                <a:spcPts val="0"/>
              </a:spcBef>
              <a:spcAft>
                <a:spcPts val="0"/>
              </a:spcAft>
              <a:buSzPts val="1300"/>
              <a:buFont typeface="Arial"/>
              <a:buNone/>
            </a:pPr>
            <a:r>
              <a:t/>
            </a:r>
            <a:endParaRPr sz="12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619" name="Google Shape;619;p62"/>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1a482fdae0_0_6"/>
          <p:cNvSpPr txBox="1"/>
          <p:nvPr>
            <p:ph type="title"/>
          </p:nvPr>
        </p:nvSpPr>
        <p:spPr>
          <a:xfrm>
            <a:off x="440325"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Calibri"/>
              <a:ea typeface="Calibri"/>
              <a:cs typeface="Calibri"/>
              <a:sym typeface="Calibri"/>
            </a:endParaRPr>
          </a:p>
        </p:txBody>
      </p:sp>
      <p:sp>
        <p:nvSpPr>
          <p:cNvPr id="625" name="Google Shape;625;g21a482fdae0_0_6"/>
          <p:cNvSpPr txBox="1"/>
          <p:nvPr>
            <p:ph idx="4294967295" type="body"/>
          </p:nvPr>
        </p:nvSpPr>
        <p:spPr>
          <a:xfrm>
            <a:off x="536237" y="1262500"/>
            <a:ext cx="7198063"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1200">
                <a:solidFill>
                  <a:schemeClr val="dk1"/>
                </a:solidFill>
                <a:latin typeface="Arial"/>
                <a:ea typeface="Arial"/>
                <a:cs typeface="Arial"/>
                <a:sym typeface="Arial"/>
              </a:rPr>
              <a:t>3. In the technique of reflecting and paraphrasing, counselor can</a:t>
            </a:r>
            <a:endParaRPr sz="1200">
              <a:solidFill>
                <a:schemeClr val="dk1"/>
              </a:solidFill>
              <a:latin typeface="Arial"/>
              <a:ea typeface="Arial"/>
              <a:cs typeface="Arial"/>
              <a:sym typeface="Arial"/>
            </a:endParaRPr>
          </a:p>
          <a:p>
            <a:pPr indent="-304800" lvl="0" marL="457200" rtl="0" algn="l">
              <a:lnSpc>
                <a:spcPct val="115000"/>
              </a:lnSpc>
              <a:spcBef>
                <a:spcPts val="120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Repeat and feed exactly what client said</a:t>
            </a:r>
            <a:endParaRPr sz="12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Summarise the most important parts of the extended communication</a:t>
            </a:r>
            <a:endParaRPr sz="1200">
              <a:solidFill>
                <a:srgbClr val="4A8CFF"/>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Reproduce the whole sentence or select a few words from what the client has brought</a:t>
            </a:r>
            <a:endParaRPr sz="12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Make a comment on the facial expression or body language of client</a:t>
            </a:r>
            <a:endParaRPr sz="1200">
              <a:solidFill>
                <a:schemeClr val="dk1"/>
              </a:solidFill>
              <a:latin typeface="Arial"/>
              <a:ea typeface="Arial"/>
              <a:cs typeface="Arial"/>
              <a:sym typeface="Arial"/>
            </a:endParaRPr>
          </a:p>
          <a:p>
            <a:pPr indent="0" lvl="0" marL="457200" rtl="0" algn="l">
              <a:lnSpc>
                <a:spcPct val="115000"/>
              </a:lnSpc>
              <a:spcBef>
                <a:spcPts val="1200"/>
              </a:spcBef>
              <a:spcAft>
                <a:spcPts val="0"/>
              </a:spcAft>
              <a:buNone/>
            </a:pPr>
            <a:r>
              <a:t/>
            </a:r>
            <a:endParaRPr sz="1200">
              <a:solidFill>
                <a:schemeClr val="dk1"/>
              </a:solidFill>
              <a:latin typeface="Arial"/>
              <a:ea typeface="Arial"/>
              <a:cs typeface="Arial"/>
              <a:sym typeface="Arial"/>
            </a:endParaRPr>
          </a:p>
          <a:p>
            <a:pPr indent="0" lvl="0" marL="0" rtl="0" algn="l">
              <a:lnSpc>
                <a:spcPct val="100000"/>
              </a:lnSpc>
              <a:spcBef>
                <a:spcPts val="1200"/>
              </a:spcBef>
              <a:spcAft>
                <a:spcPts val="0"/>
              </a:spcAft>
              <a:buNone/>
            </a:pPr>
            <a:r>
              <a:rPr lang="en-US" sz="1200">
                <a:solidFill>
                  <a:schemeClr val="dk1"/>
                </a:solidFill>
                <a:latin typeface="Arial"/>
                <a:ea typeface="Arial"/>
                <a:cs typeface="Arial"/>
                <a:sym typeface="Arial"/>
              </a:rPr>
              <a:t>4. </a:t>
            </a:r>
            <a:r>
              <a:rPr lang="en-US" sz="1200">
                <a:solidFill>
                  <a:schemeClr val="dk1"/>
                </a:solidFill>
                <a:latin typeface="Arial"/>
                <a:ea typeface="Arial"/>
                <a:cs typeface="Arial"/>
                <a:sym typeface="Arial"/>
              </a:rPr>
              <a:t>Self-awareness is the ability to look within and identify your own unmet psychological needs and desires. </a:t>
            </a:r>
            <a:endParaRPr sz="1200">
              <a:latin typeface="Arial"/>
              <a:ea typeface="Arial"/>
              <a:cs typeface="Arial"/>
              <a:sym typeface="Arial"/>
            </a:endParaRPr>
          </a:p>
          <a:p>
            <a:pPr indent="-298450" lvl="0" marL="457200" rtl="0" algn="l">
              <a:lnSpc>
                <a:spcPct val="150000"/>
              </a:lnSpc>
              <a:spcBef>
                <a:spcPts val="0"/>
              </a:spcBef>
              <a:spcAft>
                <a:spcPts val="0"/>
              </a:spcAft>
              <a:buClr>
                <a:srgbClr val="000043"/>
              </a:buClr>
              <a:buSzPts val="1200"/>
              <a:buFont typeface="Arial"/>
              <a:buAutoNum type="alphaUcPeriod"/>
            </a:pPr>
            <a:r>
              <a:rPr lang="en-US" sz="1200">
                <a:solidFill>
                  <a:schemeClr val="accent6"/>
                </a:solidFill>
                <a:latin typeface="Arial"/>
                <a:ea typeface="Arial"/>
                <a:cs typeface="Arial"/>
                <a:sym typeface="Arial"/>
              </a:rPr>
              <a:t>True</a:t>
            </a:r>
            <a:endParaRPr sz="1200">
              <a:latin typeface="Arial"/>
              <a:ea typeface="Arial"/>
              <a:cs typeface="Arial"/>
              <a:sym typeface="Arial"/>
            </a:endParaRPr>
          </a:p>
          <a:p>
            <a:pPr indent="-298450" lvl="0" marL="457200" rtl="0" algn="l">
              <a:lnSpc>
                <a:spcPct val="150000"/>
              </a:lnSpc>
              <a:spcBef>
                <a:spcPts val="0"/>
              </a:spcBef>
              <a:spcAft>
                <a:spcPts val="0"/>
              </a:spcAft>
              <a:buClr>
                <a:srgbClr val="000043"/>
              </a:buClr>
              <a:buSzPts val="1200"/>
              <a:buFont typeface="Arial"/>
              <a:buAutoNum type="alphaUcPeriod"/>
            </a:pPr>
            <a:r>
              <a:rPr lang="en-US" sz="1200">
                <a:solidFill>
                  <a:schemeClr val="accent6"/>
                </a:solidFill>
                <a:latin typeface="Arial"/>
                <a:ea typeface="Arial"/>
                <a:cs typeface="Arial"/>
                <a:sym typeface="Arial"/>
              </a:rPr>
              <a:t>False</a:t>
            </a:r>
            <a:endParaRPr sz="1200">
              <a:solidFill>
                <a:schemeClr val="dk1"/>
              </a:solidFill>
              <a:latin typeface="Arial"/>
              <a:ea typeface="Arial"/>
              <a:cs typeface="Arial"/>
              <a:sym typeface="Arial"/>
            </a:endParaRPr>
          </a:p>
          <a:p>
            <a:pPr indent="-260350" lvl="0" marL="342900" rtl="0" algn="l">
              <a:lnSpc>
                <a:spcPct val="100000"/>
              </a:lnSpc>
              <a:spcBef>
                <a:spcPts val="0"/>
              </a:spcBef>
              <a:spcAft>
                <a:spcPts val="0"/>
              </a:spcAft>
              <a:buSzPts val="1300"/>
              <a:buFont typeface="Arial"/>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200">
                <a:solidFill>
                  <a:schemeClr val="dk1"/>
                </a:solidFill>
                <a:latin typeface="Arial"/>
                <a:ea typeface="Arial"/>
                <a:cs typeface="Arial"/>
                <a:sym typeface="Arial"/>
              </a:rPr>
              <a:t>5. Genetic counselor needs to offer reassurance to all clients and it does not depend on the case. </a:t>
            </a:r>
            <a:endParaRPr sz="1200">
              <a:latin typeface="Arial"/>
              <a:ea typeface="Arial"/>
              <a:cs typeface="Arial"/>
              <a:sym typeface="Arial"/>
            </a:endParaRPr>
          </a:p>
          <a:p>
            <a:pPr indent="-298450" lvl="0" marL="457200" rtl="0" algn="l">
              <a:lnSpc>
                <a:spcPct val="150000"/>
              </a:lnSpc>
              <a:spcBef>
                <a:spcPts val="0"/>
              </a:spcBef>
              <a:spcAft>
                <a:spcPts val="0"/>
              </a:spcAft>
              <a:buClr>
                <a:srgbClr val="000043"/>
              </a:buClr>
              <a:buSzPts val="1200"/>
              <a:buFont typeface="Arial"/>
              <a:buAutoNum type="alphaUcPeriod"/>
            </a:pPr>
            <a:r>
              <a:rPr lang="en-US" sz="1200">
                <a:solidFill>
                  <a:schemeClr val="accent6"/>
                </a:solidFill>
                <a:latin typeface="Arial"/>
                <a:ea typeface="Arial"/>
                <a:cs typeface="Arial"/>
                <a:sym typeface="Arial"/>
              </a:rPr>
              <a:t>True</a:t>
            </a:r>
            <a:endParaRPr sz="1200">
              <a:latin typeface="Arial"/>
              <a:ea typeface="Arial"/>
              <a:cs typeface="Arial"/>
              <a:sym typeface="Arial"/>
            </a:endParaRPr>
          </a:p>
          <a:p>
            <a:pPr indent="-298450" lvl="0" marL="457200" rtl="0" algn="l">
              <a:lnSpc>
                <a:spcPct val="150000"/>
              </a:lnSpc>
              <a:spcBef>
                <a:spcPts val="0"/>
              </a:spcBef>
              <a:spcAft>
                <a:spcPts val="0"/>
              </a:spcAft>
              <a:buClr>
                <a:srgbClr val="000043"/>
              </a:buClr>
              <a:buSzPts val="1200"/>
              <a:buFont typeface="Arial"/>
              <a:buAutoNum type="alphaUcPeriod"/>
            </a:pPr>
            <a:r>
              <a:rPr lang="en-US" sz="1200">
                <a:solidFill>
                  <a:schemeClr val="accent6"/>
                </a:solidFill>
                <a:latin typeface="Arial"/>
                <a:ea typeface="Arial"/>
                <a:cs typeface="Arial"/>
                <a:sym typeface="Arial"/>
              </a:rPr>
              <a:t>False</a:t>
            </a:r>
            <a:endParaRPr sz="1200">
              <a:latin typeface="Arial"/>
              <a:ea typeface="Arial"/>
              <a:cs typeface="Arial"/>
              <a:sym typeface="Arial"/>
            </a:endParaRPr>
          </a:p>
          <a:p>
            <a:pPr indent="-260350" lvl="0" marL="342900" rtl="0" algn="l">
              <a:lnSpc>
                <a:spcPct val="100000"/>
              </a:lnSpc>
              <a:spcBef>
                <a:spcPts val="0"/>
              </a:spcBef>
              <a:spcAft>
                <a:spcPts val="0"/>
              </a:spcAft>
              <a:buSzPts val="1300"/>
              <a:buFont typeface="Arial"/>
              <a:buNone/>
            </a:pPr>
            <a:r>
              <a:t/>
            </a:r>
            <a:endParaRPr sz="1200">
              <a:solidFill>
                <a:srgbClr val="000043"/>
              </a:solidFill>
              <a:latin typeface="Arial"/>
              <a:ea typeface="Arial"/>
              <a:cs typeface="Arial"/>
              <a:sym typeface="Arial"/>
            </a:endParaRPr>
          </a:p>
          <a:p>
            <a:pPr indent="-228600" lvl="0" marL="342900" rtl="0" algn="l">
              <a:lnSpc>
                <a:spcPct val="100000"/>
              </a:lnSpc>
              <a:spcBef>
                <a:spcPts val="0"/>
              </a:spcBef>
              <a:spcAft>
                <a:spcPts val="0"/>
              </a:spcAft>
              <a:buSzPts val="1800"/>
              <a:buFont typeface="Arial"/>
              <a:buNone/>
            </a:pPr>
            <a:r>
              <a:t/>
            </a:r>
            <a:endParaRPr sz="12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626" name="Google Shape;626;g21a482fdae0_0_6"/>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3"/>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Lesson overview</a:t>
            </a:r>
            <a:br>
              <a:rPr b="1" lang="en-US" sz="4000">
                <a:solidFill>
                  <a:schemeClr val="accent1"/>
                </a:solidFill>
                <a:latin typeface="Arial"/>
                <a:ea typeface="Arial"/>
                <a:cs typeface="Arial"/>
                <a:sym typeface="Arial"/>
              </a:rPr>
            </a:br>
            <a:r>
              <a:rPr b="1" lang="en-US" sz="4000">
                <a:solidFill>
                  <a:schemeClr val="accent1"/>
                </a:solidFill>
                <a:latin typeface="Arial"/>
                <a:ea typeface="Arial"/>
                <a:cs typeface="Arial"/>
                <a:sym typeface="Arial"/>
              </a:rPr>
              <a:t>What’s next?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21a482fdae0_0_16"/>
          <p:cNvSpPr txBox="1"/>
          <p:nvPr>
            <p:ph type="title"/>
          </p:nvPr>
        </p:nvSpPr>
        <p:spPr>
          <a:xfrm>
            <a:off x="408425" y="384048"/>
            <a:ext cx="7717500" cy="5727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Lesson Overview – What’s next?</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pic>
        <p:nvPicPr>
          <p:cNvPr id="637" name="Google Shape;637;g21a482fdae0_0_16"/>
          <p:cNvPicPr preferRelativeResize="0"/>
          <p:nvPr/>
        </p:nvPicPr>
        <p:blipFill rotWithShape="1">
          <a:blip r:embed="rId3">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8627"/>
              </a:srgbClr>
            </a:outerShdw>
          </a:effectLst>
        </p:spPr>
      </p:pic>
      <p:sp>
        <p:nvSpPr>
          <p:cNvPr id="638" name="Google Shape;638;g21a482fdae0_0_16"/>
          <p:cNvSpPr txBox="1"/>
          <p:nvPr>
            <p:ph idx="1" type="body"/>
          </p:nvPr>
        </p:nvSpPr>
        <p:spPr>
          <a:xfrm>
            <a:off x="742962" y="1309874"/>
            <a:ext cx="50754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300">
                <a:solidFill>
                  <a:schemeClr val="dk1"/>
                </a:solidFill>
                <a:latin typeface="Arial"/>
                <a:ea typeface="Arial"/>
                <a:cs typeface="Arial"/>
                <a:sym typeface="Arial"/>
              </a:rPr>
              <a:t>This lesson focused on the main communication and counseling skills that are some of the critical skills that a counselor has to cultivate to effectively influence change in a client. It also included exercises for practicing and cultivating effective communication skills and relationships with clients.</a:t>
            </a:r>
            <a:endParaRPr/>
          </a:p>
          <a:p>
            <a:pPr indent="-196850" lvl="0" marL="28575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300">
                <a:solidFill>
                  <a:schemeClr val="dk1"/>
                </a:solidFill>
                <a:latin typeface="Arial"/>
                <a:ea typeface="Arial"/>
                <a:cs typeface="Arial"/>
                <a:sym typeface="Arial"/>
              </a:rPr>
              <a:t>The next lesson 4.1. Genetic Counseling sessions – an overview, will explain exactly what the GC sessions for people with a family history of neurodegenerative disorders are, what are the main objectives and what are the pros and cons of this process.</a:t>
            </a:r>
            <a:endParaRPr/>
          </a:p>
          <a:p>
            <a:pPr indent="-196850" lvl="0" marL="285750" rtl="0" algn="l">
              <a:lnSpc>
                <a:spcPct val="100000"/>
              </a:lnSpc>
              <a:spcBef>
                <a:spcPts val="0"/>
              </a:spcBef>
              <a:spcAft>
                <a:spcPts val="0"/>
              </a:spcAft>
              <a:buSzPts val="1400"/>
              <a:buNone/>
            </a:pPr>
            <a:r>
              <a:t/>
            </a:r>
            <a:endParaRPr sz="1300">
              <a:solidFill>
                <a:schemeClr val="dk1"/>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sz="1300">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639" name="Google Shape;639;g21a482fdae0_0_16"/>
          <p:cNvPicPr preferRelativeResize="0"/>
          <p:nvPr/>
        </p:nvPicPr>
        <p:blipFill rotWithShape="1">
          <a:blip r:embed="rId4">
            <a:alphaModFix/>
          </a:blip>
          <a:srcRect b="0" l="0" r="0" t="0"/>
          <a:stretch/>
        </p:blipFill>
        <p:spPr>
          <a:xfrm>
            <a:off x="6619082" y="4368304"/>
            <a:ext cx="2457448" cy="71594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4"/>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descr="Εικόνα που περιέχει λογότυπο&#10;&#10;Περιγραφή που δημιουργήθηκε αυτόματα" id="649" name="Google Shape;649;p8"/>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
        <p:nvSpPr>
          <p:cNvPr id="650" name="Google Shape;650;p8"/>
          <p:cNvSpPr txBox="1"/>
          <p:nvPr>
            <p:ph type="title"/>
          </p:nvPr>
        </p:nvSpPr>
        <p:spPr>
          <a:xfrm>
            <a:off x="717900" y="157956"/>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500">
                <a:latin typeface="Arial"/>
                <a:ea typeface="Arial"/>
                <a:cs typeface="Arial"/>
                <a:sym typeface="Arial"/>
              </a:rPr>
              <a:t>References</a:t>
            </a:r>
            <a:endParaRPr sz="2500">
              <a:latin typeface="Arial"/>
              <a:ea typeface="Arial"/>
              <a:cs typeface="Arial"/>
              <a:sym typeface="Arial"/>
            </a:endParaRPr>
          </a:p>
        </p:txBody>
      </p:sp>
      <p:sp>
        <p:nvSpPr>
          <p:cNvPr id="651" name="Google Shape;651;p8"/>
          <p:cNvSpPr txBox="1"/>
          <p:nvPr>
            <p:ph idx="1" type="subTitle"/>
          </p:nvPr>
        </p:nvSpPr>
        <p:spPr>
          <a:xfrm>
            <a:off x="181400" y="898350"/>
            <a:ext cx="7845600" cy="4528200"/>
          </a:xfrm>
          <a:prstGeom prst="rect">
            <a:avLst/>
          </a:prstGeom>
          <a:noFill/>
          <a:ln>
            <a:noFill/>
          </a:ln>
        </p:spPr>
        <p:txBody>
          <a:bodyPr anchorCtr="0" anchor="t" bIns="91425" lIns="91425" spcFirstLastPara="1" rIns="91425" wrap="square" tIns="91425">
            <a:noAutofit/>
          </a:bodyPr>
          <a:lstStyle/>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Accreditation Council for Genetic Counseling (2015) “Practice-Based Competencies for Genetic Counselors” </a:t>
            </a:r>
            <a:r>
              <a:rPr lang="en-US" sz="1200" u="sng">
                <a:solidFill>
                  <a:schemeClr val="accent6"/>
                </a:solidFill>
                <a:latin typeface="Arial"/>
                <a:ea typeface="Arial"/>
                <a:cs typeface="Arial"/>
                <a:sym typeface="Arial"/>
                <a:hlinkClick r:id="rId4">
                  <a:extLst>
                    <a:ext uri="{A12FA001-AC4F-418D-AE19-62706E023703}">
                      <ahyp:hlinkClr val="tx"/>
                    </a:ext>
                  </a:extLst>
                </a:hlinkClick>
              </a:rPr>
              <a:t>https://www.nsgc.org/Portals/0/Docs/Education/ACGC-Core-Competencies-Brochure_15_Web.pdf?ver=cvdeod3i-hMx0Hy1h9l0ww%3D%3D</a:t>
            </a:r>
            <a:endParaRPr sz="1200">
              <a:solidFill>
                <a:schemeClr val="accent6"/>
              </a:solidFill>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Australian Institute of Professional Counsellors (AIPC), “AIPC’s Counsellor Skills Series”, Report 1</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Biesecker, B. (2020). Genetic Counseling and the Central Tenets of Practice. Cold Spring Harb Perspect Med. 10(3):a038968. doi: 10.1101/cshperspect.a038968 </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Bulmer, L., Stanley, C., Loffredo, L., Mills, R., Doyle, L. (2022). Building a foundation in self-awareness: Genetic counseling students' experiences with self-care, reflection, and mindfulness. J Genet Couns. 31(3):722-734. doi: 10.1002/jgc4.1539. </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de Haes, H., Bensing, J. (2009). Endpoints in medical communication research, proposing a framework of functions and outcomes. Patient Educ Couns. 74(3):287-94. doi: 10.1016/j.pec.2008.12.006.</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Ellington, L., Kelly, KM., Reblin, M., Latimer, S., Roter, D. (2011). Communication in genetic counseling: cognitive and emotional processing. Health Commun. 26(7):667-75. doi: 10.1080/10410236.2011.561921</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Elliott, R., Bohart, A. C., Watson, J. C., &amp; Greenberg, L. (2011). Empathy. In J. C. Norcross (Ed.), Psychotherapy relationships that work: Therapist contributions and responsiveness to patients (pp. 132–152). Oxford University Press.</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Feltham, C. &amp; Dryden, W. (1993). Dictionary of Counselling, Whurr Publishers</a:t>
            </a:r>
            <a:endParaRPr sz="1200">
              <a:latin typeface="Arial"/>
              <a:ea typeface="Arial"/>
              <a:cs typeface="Arial"/>
              <a:sym typeface="Arial"/>
            </a:endParaRPr>
          </a:p>
          <a:p>
            <a:pPr indent="-273050" lvl="0" marL="285750" rtl="0" algn="l">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Foley, G. N., &amp; Gentile, J. P. (2010). Nonverbal communication in psychotherapy. Psychotherapy (Edgmont), 7(6), 38-44. Retrieved from https://www.ncbi.nlm.nih.gov/pmc/articles/PMC2898840</a:t>
            </a:r>
            <a:endParaRPr sz="1200">
              <a:latin typeface="Arial"/>
              <a:ea typeface="Arial"/>
              <a:cs typeface="Arial"/>
              <a:sym typeface="Arial"/>
            </a:endParaRPr>
          </a:p>
          <a:p>
            <a:pPr indent="0" lvl="0" marL="0" rtl="0" algn="l">
              <a:lnSpc>
                <a:spcPct val="100000"/>
              </a:lnSpc>
              <a:spcBef>
                <a:spcPts val="1000"/>
              </a:spcBef>
              <a:spcAft>
                <a:spcPts val="0"/>
              </a:spcAft>
              <a:buSzPts val="1400"/>
              <a:buNone/>
            </a:pPr>
            <a:r>
              <a:t/>
            </a:r>
            <a:endParaRPr sz="12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5"/>
          <p:cNvSpPr txBox="1"/>
          <p:nvPr>
            <p:ph type="title"/>
          </p:nvPr>
        </p:nvSpPr>
        <p:spPr>
          <a:xfrm>
            <a:off x="646445" y="162632"/>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500">
                <a:latin typeface="Arial"/>
                <a:ea typeface="Arial"/>
                <a:cs typeface="Arial"/>
                <a:sym typeface="Arial"/>
              </a:rPr>
              <a:t>References</a:t>
            </a:r>
            <a:endParaRPr sz="2500">
              <a:latin typeface="Arial"/>
              <a:ea typeface="Arial"/>
              <a:cs typeface="Arial"/>
              <a:sym typeface="Arial"/>
            </a:endParaRPr>
          </a:p>
        </p:txBody>
      </p:sp>
      <p:sp>
        <p:nvSpPr>
          <p:cNvPr id="657" name="Google Shape;657;p65"/>
          <p:cNvSpPr txBox="1"/>
          <p:nvPr>
            <p:ph idx="1" type="subTitle"/>
          </p:nvPr>
        </p:nvSpPr>
        <p:spPr>
          <a:xfrm>
            <a:off x="440950" y="820375"/>
            <a:ext cx="7564500" cy="438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200"/>
              <a:buFont typeface="Arial"/>
              <a:buChar char="•"/>
            </a:pPr>
            <a:r>
              <a:rPr lang="en-US" sz="1200">
                <a:latin typeface="Arial"/>
                <a:ea typeface="Arial"/>
                <a:cs typeface="Arial"/>
                <a:sym typeface="Arial"/>
              </a:rPr>
              <a:t>Gladding, S.T. (2006). Counseling: A Comprehensive Profession. Upper Saddle River, NJ: Prentice Hall.</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Goodenberger, ML., Thomas, BC., Wain, KE. (2015). The utilization of counseling skills by the laboratory genetic counselor. J Genet Couns. 24(1):6-17. doi: 10.1007/s10897-014-9749-9</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Griffin, J. (2006). Client-centered exercise prescription. Illinois: Human Kinetics, p.6.</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Moudatsou, M., Stavropoulou, A., Philalithis, A., Koukouli, S. (2020). The Role of Empathy in Health and Social Care Professionals. Healthcare (Basel). 8(1):26. doi: 10.3390/healthcare8010026 </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Rantanen, E., Hietala, M., Kristoffersson, U., Nippert, I., Schmidtke, J., Sequeiros, J., Kääriäinen, H. (2008). What is ideal genetic counselling? A survey of current international guidelines. Eur J Hum Genet. 16(4):445-52. doi: 10.1038/sj.ejhg.5201983. </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Silver, J., Caleshu, C., Casson-Parkin, S. et al. (2018). Mindfulness Among Genetic Counselors Is Associated with Increased Empathy and Work Engagement and Decreased Burnout and Compassion Fatigue. J Genet Counsel. 27, 1175–1186. doi:10.1007/s10897-018-0236-6</a:t>
            </a:r>
            <a:endParaRPr sz="1200">
              <a:solidFill>
                <a:schemeClr val="accent6"/>
              </a:solidFill>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Wachtel, P. L. (2011). Therapeutic communication: Knowing what to say when. Guilford Press.</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Wei, M., Tsai, P., Lannin, D.G., Du, Y., &amp; Tucker, J.R. (2015). Mindfulness, Psychological Flexibility, and Counseling Self-Efficacy. The Counseling Psychologist, 43, 39 - 63.</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Westland, G. (2015). Verbal and non-verbal communication in psychotherapy. W.W. Norton &amp; Company.</a:t>
            </a:r>
            <a:endParaRPr sz="1200">
              <a:latin typeface="Arial"/>
              <a:ea typeface="Arial"/>
              <a:cs typeface="Arial"/>
              <a:sym typeface="Arial"/>
            </a:endParaRPr>
          </a:p>
          <a:p>
            <a:pPr indent="-273050" lvl="0" marL="285750" rtl="0" algn="just">
              <a:lnSpc>
                <a:spcPct val="100000"/>
              </a:lnSpc>
              <a:spcBef>
                <a:spcPts val="0"/>
              </a:spcBef>
              <a:spcAft>
                <a:spcPts val="0"/>
              </a:spcAft>
              <a:buClr>
                <a:schemeClr val="dk2"/>
              </a:buClr>
              <a:buSzPts val="1200"/>
              <a:buFont typeface="Arial"/>
              <a:buChar char="•"/>
            </a:pPr>
            <a:r>
              <a:rPr lang="en-US" sz="1200">
                <a:solidFill>
                  <a:schemeClr val="accent6"/>
                </a:solidFill>
                <a:latin typeface="Arial"/>
                <a:ea typeface="Arial"/>
                <a:cs typeface="Arial"/>
                <a:sym typeface="Arial"/>
              </a:rPr>
              <a:t>Witt, MM., &amp; Jankowska, KA. (2018).  Breaking bad news in genetic counseling-problems and communication tools. J Appl Genet. 59(4):449-452. doi: 10.1007/s13353-018-0469-y. </a:t>
            </a:r>
            <a:endParaRPr sz="1200">
              <a:latin typeface="Arial"/>
              <a:ea typeface="Arial"/>
              <a:cs typeface="Arial"/>
              <a:sym typeface="Arial"/>
            </a:endParaRPr>
          </a:p>
          <a:p>
            <a:pPr indent="-196850" lvl="0" marL="285750" rtl="0" algn="just">
              <a:lnSpc>
                <a:spcPct val="100000"/>
              </a:lnSpc>
              <a:spcBef>
                <a:spcPts val="0"/>
              </a:spcBef>
              <a:spcAft>
                <a:spcPts val="0"/>
              </a:spcAft>
              <a:buClr>
                <a:schemeClr val="dk2"/>
              </a:buClr>
              <a:buSzPts val="1400"/>
              <a:buFont typeface="Arial"/>
              <a:buNone/>
            </a:pPr>
            <a:r>
              <a:t/>
            </a:r>
            <a:endParaRPr sz="1200">
              <a:solidFill>
                <a:schemeClr val="accent6"/>
              </a:solidFill>
              <a:latin typeface="Arial"/>
              <a:ea typeface="Arial"/>
              <a:cs typeface="Arial"/>
              <a:sym typeface="Arial"/>
            </a:endParaRPr>
          </a:p>
          <a:p>
            <a:pPr indent="0" lvl="0" marL="0" rtl="0" algn="l">
              <a:lnSpc>
                <a:spcPct val="100000"/>
              </a:lnSpc>
              <a:spcBef>
                <a:spcPts val="1600"/>
              </a:spcBef>
              <a:spcAft>
                <a:spcPts val="0"/>
              </a:spcAft>
              <a:buSzPts val="1400"/>
              <a:buNone/>
            </a:pPr>
            <a:r>
              <a:t/>
            </a:r>
            <a:endParaRPr sz="1200">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658" name="Google Shape;658;p65"/>
          <p:cNvPicPr preferRelativeResize="0"/>
          <p:nvPr/>
        </p:nvPicPr>
        <p:blipFill rotWithShape="1">
          <a:blip r:embed="rId3">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21a482fdae0_0_0"/>
          <p:cNvSpPr txBox="1"/>
          <p:nvPr>
            <p:ph type="title"/>
          </p:nvPr>
        </p:nvSpPr>
        <p:spPr>
          <a:xfrm>
            <a:off x="489200" y="383175"/>
            <a:ext cx="7708200" cy="740400"/>
          </a:xfrm>
          <a:prstGeom prst="rect">
            <a:avLst/>
          </a:prstGeom>
          <a:noFill/>
          <a:ln>
            <a:noFill/>
          </a:ln>
        </p:spPr>
        <p:txBody>
          <a:bodyPr anchorCtr="0" anchor="t" bIns="91425" lIns="91425" spcFirstLastPara="1" rIns="91425" wrap="square" tIns="91425">
            <a:noAutofit/>
          </a:bodyPr>
          <a:lstStyle/>
          <a:p>
            <a:pPr indent="-228600" lvl="0" marL="444500" rtl="0" algn="l">
              <a:lnSpc>
                <a:spcPct val="115000"/>
              </a:lnSpc>
              <a:spcBef>
                <a:spcPts val="0"/>
              </a:spcBef>
              <a:spcAft>
                <a:spcPts val="0"/>
              </a:spcAft>
              <a:buSzPts val="2800"/>
              <a:buNone/>
            </a:pPr>
            <a:r>
              <a:rPr lang="en-US" sz="2500">
                <a:latin typeface="Arial"/>
                <a:ea typeface="Arial"/>
                <a:cs typeface="Arial"/>
                <a:sym typeface="Arial"/>
              </a:rPr>
              <a:t>Additional Resources</a:t>
            </a:r>
            <a:endParaRPr sz="2500">
              <a:latin typeface="Arial"/>
              <a:ea typeface="Arial"/>
              <a:cs typeface="Arial"/>
              <a:sym typeface="Arial"/>
            </a:endParaRPr>
          </a:p>
        </p:txBody>
      </p:sp>
      <p:sp>
        <p:nvSpPr>
          <p:cNvPr id="664" name="Google Shape;664;g21a482fdae0_0_0"/>
          <p:cNvSpPr txBox="1"/>
          <p:nvPr>
            <p:ph idx="1" type="subTitle"/>
          </p:nvPr>
        </p:nvSpPr>
        <p:spPr>
          <a:xfrm>
            <a:off x="265571" y="1070476"/>
            <a:ext cx="7532229"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solidFill>
                  <a:schemeClr val="dk1"/>
                </a:solidFill>
                <a:latin typeface="Arial"/>
                <a:ea typeface="Arial"/>
                <a:cs typeface="Arial"/>
                <a:sym typeface="Arial"/>
              </a:rPr>
              <a:t>Books and papers:</a:t>
            </a:r>
            <a:endParaRPr/>
          </a:p>
          <a:p>
            <a:pPr indent="-171450" lvl="0" marL="171450" rtl="0" algn="l">
              <a:lnSpc>
                <a:spcPct val="100000"/>
              </a:lnSpc>
              <a:spcBef>
                <a:spcPts val="0"/>
              </a:spcBef>
              <a:spcAft>
                <a:spcPts val="0"/>
              </a:spcAft>
              <a:buSzPts val="1400"/>
              <a:buFont typeface="Arial"/>
              <a:buChar char="•"/>
            </a:pPr>
            <a:r>
              <a:rPr lang="en-US" sz="1200">
                <a:solidFill>
                  <a:schemeClr val="dk1"/>
                </a:solidFill>
                <a:latin typeface="Arial"/>
                <a:ea typeface="Arial"/>
                <a:cs typeface="Arial"/>
                <a:sym typeface="Arial"/>
              </a:rPr>
              <a:t>“Introduction to Basic Counselling and Communication Skills: IOM Training Manual For Migrant Community Leaders and Community Workers” by IOM and USAID </a:t>
            </a:r>
            <a:r>
              <a:rPr lang="en-US" sz="1200" u="sng">
                <a:solidFill>
                  <a:schemeClr val="dk1"/>
                </a:solidFill>
                <a:latin typeface="Arial"/>
                <a:ea typeface="Arial"/>
                <a:cs typeface="Arial"/>
                <a:sym typeface="Arial"/>
                <a:hlinkClick r:id="rId3">
                  <a:extLst>
                    <a:ext uri="{A12FA001-AC4F-418D-AE19-62706E023703}">
                      <ahyp:hlinkClr val="tx"/>
                    </a:ext>
                  </a:extLst>
                </a:hlinkClick>
              </a:rPr>
              <a:t>https://publications.iom.int/system/files/pdf/pandemic_manual_aug09.pdf</a:t>
            </a:r>
            <a:endParaRPr sz="1200">
              <a:solidFill>
                <a:schemeClr val="dk1"/>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a:solidFill>
                  <a:schemeClr val="dk1"/>
                </a:solidFill>
                <a:latin typeface="Arial"/>
                <a:ea typeface="Arial"/>
                <a:cs typeface="Arial"/>
                <a:sym typeface="Arial"/>
              </a:rPr>
              <a:t>Cragun D, Zierhut H. Development of FOCUS-GC: Framework for Outcomes of Clinical Communication Services in Genetic Counseling. J Genet Couns. 2018 Feb;27(1):33-58. doi: 10.1007/s10897-017-0145-0</a:t>
            </a:r>
            <a:endParaRPr/>
          </a:p>
          <a:p>
            <a:pPr indent="-82550" lvl="0" marL="17145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u="sng">
                <a:solidFill>
                  <a:schemeClr val="dk1"/>
                </a:solidFill>
                <a:latin typeface="Arial"/>
                <a:ea typeface="Arial"/>
                <a:cs typeface="Arial"/>
                <a:sym typeface="Arial"/>
                <a:hlinkClick r:id="rId4">
                  <a:extLst>
                    <a:ext uri="{A12FA001-AC4F-418D-AE19-62706E023703}">
                      <ahyp:hlinkClr val="tx"/>
                    </a:ext>
                  </a:extLst>
                </a:hlinkClick>
              </a:rPr>
              <a:t>https://www.nsgc.org/Portals/0/Docs/Education/ACGC-Core-Competencies-Brochure_15_Web.pdf?ver=cvdeod3i-hMx0Hy1h9l0ww%3D%3D</a:t>
            </a:r>
            <a:endParaRPr sz="1200">
              <a:solidFill>
                <a:schemeClr val="dk1"/>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a:solidFill>
                  <a:schemeClr val="dk1"/>
                </a:solidFill>
                <a:latin typeface="Arial"/>
                <a:ea typeface="Arial"/>
                <a:cs typeface="Arial"/>
                <a:sym typeface="Arial"/>
              </a:rPr>
              <a:t>Medendorp NM, van den Heuvel LM, Han PKJ, Hillen MA, Smets EMA. Communication skills training for healthcare professionals in providing genetic counseling: A scoping literature review. Patient Educ Couns. 2021 Jan;104(1):20-32. doi: 10.1016/j.pec.2020.07.018.</a:t>
            </a:r>
            <a:endParaRPr/>
          </a:p>
          <a:p>
            <a:pPr indent="-82550" lvl="0" marL="17145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sz="1200">
                <a:solidFill>
                  <a:schemeClr val="dk1"/>
                </a:solidFill>
                <a:latin typeface="Arial"/>
                <a:ea typeface="Arial"/>
                <a:cs typeface="Arial"/>
                <a:sym typeface="Arial"/>
              </a:rPr>
              <a:t>Websites:</a:t>
            </a:r>
            <a:endParaRPr/>
          </a:p>
          <a:p>
            <a:pPr indent="-171450" lvl="0" marL="171450" rtl="0" algn="l">
              <a:lnSpc>
                <a:spcPct val="100000"/>
              </a:lnSpc>
              <a:spcBef>
                <a:spcPts val="0"/>
              </a:spcBef>
              <a:spcAft>
                <a:spcPts val="0"/>
              </a:spcAft>
              <a:buSzPts val="1400"/>
              <a:buFont typeface="Arial"/>
              <a:buChar char="•"/>
            </a:pPr>
            <a:r>
              <a:rPr lang="en-US" sz="1200">
                <a:solidFill>
                  <a:schemeClr val="dk1"/>
                </a:solidFill>
                <a:latin typeface="Arial"/>
                <a:ea typeface="Arial"/>
                <a:cs typeface="Arial"/>
                <a:sym typeface="Arial"/>
              </a:rPr>
              <a:t>A video for empathy </a:t>
            </a:r>
            <a:r>
              <a:rPr lang="en-US" sz="1200" u="sng">
                <a:solidFill>
                  <a:schemeClr val="dk1"/>
                </a:solidFill>
                <a:latin typeface="Arial"/>
                <a:ea typeface="Arial"/>
                <a:cs typeface="Arial"/>
                <a:sym typeface="Arial"/>
                <a:hlinkClick r:id="rId5">
                  <a:extLst>
                    <a:ext uri="{A12FA001-AC4F-418D-AE19-62706E023703}">
                      <ahyp:hlinkClr val="tx"/>
                    </a:ext>
                  </a:extLst>
                </a:hlinkClick>
              </a:rPr>
              <a:t>https://www.youtube.com/watch?v=PeuPLVlhAiM&amp;t=2s</a:t>
            </a:r>
            <a:endParaRPr sz="1200">
              <a:solidFill>
                <a:schemeClr val="dk1"/>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2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200" u="sng">
                <a:solidFill>
                  <a:schemeClr val="dk1"/>
                </a:solidFill>
                <a:latin typeface="Arial"/>
                <a:ea typeface="Arial"/>
                <a:cs typeface="Arial"/>
                <a:sym typeface="Arial"/>
                <a:hlinkClick r:id="rId6">
                  <a:extLst>
                    <a:ext uri="{A12FA001-AC4F-418D-AE19-62706E023703}">
                      <ahyp:hlinkClr val="tx"/>
                    </a:ext>
                  </a:extLst>
                </a:hlinkClick>
              </a:rPr>
              <a:t>https://counsellingtutor.com/basic-counselling-skills/</a:t>
            </a:r>
            <a:endParaRPr sz="1200">
              <a:solidFill>
                <a:schemeClr val="dk1"/>
              </a:solidFill>
              <a:latin typeface="Arial"/>
              <a:ea typeface="Arial"/>
              <a:cs typeface="Arial"/>
              <a:sym typeface="Arial"/>
            </a:endParaRPr>
          </a:p>
          <a:p>
            <a:pPr indent="-196850" lvl="0" marL="501650" rtl="0" algn="l">
              <a:lnSpc>
                <a:spcPct val="115000"/>
              </a:lnSpc>
              <a:spcBef>
                <a:spcPts val="0"/>
              </a:spcBef>
              <a:spcAft>
                <a:spcPts val="0"/>
              </a:spcAft>
              <a:buSzPts val="1400"/>
              <a:buNone/>
            </a:pPr>
            <a:r>
              <a:t/>
            </a:r>
            <a:endParaRPr sz="1200">
              <a:solidFill>
                <a:srgbClr val="000043"/>
              </a:solidFill>
              <a:latin typeface="Arial"/>
              <a:ea typeface="Arial"/>
              <a:cs typeface="Arial"/>
              <a:sym typeface="Arial"/>
            </a:endParaRPr>
          </a:p>
          <a:p>
            <a:pPr indent="-196850" lvl="0" marL="501650" rtl="0" algn="l">
              <a:lnSpc>
                <a:spcPct val="115000"/>
              </a:lnSpc>
              <a:spcBef>
                <a:spcPts val="0"/>
              </a:spcBef>
              <a:spcAft>
                <a:spcPts val="0"/>
              </a:spcAft>
              <a:buSzPts val="1400"/>
              <a:buNone/>
            </a:pPr>
            <a:r>
              <a:t/>
            </a:r>
            <a:endParaRPr sz="1200">
              <a:latin typeface="Arial"/>
              <a:ea typeface="Arial"/>
              <a:cs typeface="Arial"/>
              <a:sym typeface="Arial"/>
            </a:endParaRPr>
          </a:p>
          <a:p>
            <a:pPr indent="-196850" lvl="0" marL="501650" rtl="0" algn="l">
              <a:lnSpc>
                <a:spcPct val="115000"/>
              </a:lnSpc>
              <a:spcBef>
                <a:spcPts val="0"/>
              </a:spcBef>
              <a:spcAft>
                <a:spcPts val="0"/>
              </a:spcAft>
              <a:buSzPts val="1400"/>
              <a:buNone/>
            </a:pPr>
            <a:r>
              <a:t/>
            </a:r>
            <a:endParaRPr sz="1200">
              <a:latin typeface="Arial"/>
              <a:ea typeface="Arial"/>
              <a:cs typeface="Arial"/>
              <a:sym typeface="Arial"/>
            </a:endParaRPr>
          </a:p>
          <a:p>
            <a:pPr indent="0" lvl="0" marL="215900" rtl="0" algn="l">
              <a:lnSpc>
                <a:spcPct val="115000"/>
              </a:lnSpc>
              <a:spcBef>
                <a:spcPts val="0"/>
              </a:spcBef>
              <a:spcAft>
                <a:spcPts val="0"/>
              </a:spcAft>
              <a:buSzPts val="1400"/>
              <a:buNone/>
            </a:pPr>
            <a:r>
              <a:t/>
            </a:r>
            <a:endParaRPr sz="1200">
              <a:latin typeface="Arial"/>
              <a:ea typeface="Arial"/>
              <a:cs typeface="Arial"/>
              <a:sym typeface="Arial"/>
            </a:endParaRPr>
          </a:p>
          <a:p>
            <a:pPr indent="0" lvl="0" marL="215900" rtl="0" algn="l">
              <a:lnSpc>
                <a:spcPct val="115000"/>
              </a:lnSpc>
              <a:spcBef>
                <a:spcPts val="0"/>
              </a:spcBef>
              <a:spcAft>
                <a:spcPts val="0"/>
              </a:spcAft>
              <a:buSzPts val="1400"/>
              <a:buNone/>
            </a:pPr>
            <a:r>
              <a:t/>
            </a:r>
            <a:endParaRPr sz="1200">
              <a:latin typeface="Arial"/>
              <a:ea typeface="Arial"/>
              <a:cs typeface="Arial"/>
              <a:sym typeface="Arial"/>
            </a:endParaRPr>
          </a:p>
        </p:txBody>
      </p:sp>
      <p:pic>
        <p:nvPicPr>
          <p:cNvPr descr="Εικόνα που περιέχει λογότυπο&#10;&#10;Περιγραφή που δημιουργήθηκε αυτόματα" id="665" name="Google Shape;665;g21a482fdae0_0_0"/>
          <p:cNvPicPr preferRelativeResize="0"/>
          <p:nvPr/>
        </p:nvPicPr>
        <p:blipFill rotWithShape="1">
          <a:blip r:embed="rId7">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671" name="Google Shape;671;p7"/>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
        <p:nvSpPr>
          <p:cNvPr id="672" name="Google Shape;672;p7"/>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nvSpPr>
        <p:spPr>
          <a:xfrm>
            <a:off x="988291" y="450348"/>
            <a:ext cx="7172729" cy="453940"/>
          </a:xfrm>
          <a:prstGeom prst="rect">
            <a:avLst/>
          </a:prstGeom>
          <a:noFill/>
          <a:ln>
            <a:noFill/>
          </a:ln>
        </p:spPr>
        <p:txBody>
          <a:bodyPr anchorCtr="0" anchor="ctr" bIns="34275" lIns="68550" spcFirstLastPara="1" rIns="68550" wrap="square" tIns="34275">
            <a:spAutoFit/>
          </a:bodyPr>
          <a:lstStyle/>
          <a:p>
            <a:pPr indent="0" lvl="0" marL="0" marR="0" rtl="0" algn="ctr">
              <a:lnSpc>
                <a:spcPct val="100000"/>
              </a:lnSpc>
              <a:spcBef>
                <a:spcPts val="0"/>
              </a:spcBef>
              <a:spcAft>
                <a:spcPts val="0"/>
              </a:spcAft>
              <a:buNone/>
            </a:pPr>
            <a:r>
              <a:rPr b="1" i="0" lang="en-US" sz="2500" u="none" cap="none" strike="noStrike">
                <a:solidFill>
                  <a:schemeClr val="accent1"/>
                </a:solidFill>
                <a:latin typeface="Arial"/>
                <a:ea typeface="Arial"/>
                <a:cs typeface="Arial"/>
                <a:sym typeface="Arial"/>
              </a:rPr>
              <a:t>Involvement - communication</a:t>
            </a:r>
            <a:endParaRPr b="1" i="0" sz="2500" u="none" cap="none" strike="noStrike">
              <a:solidFill>
                <a:schemeClr val="accent1"/>
              </a:solidFill>
              <a:latin typeface="Arial"/>
              <a:ea typeface="Arial"/>
              <a:cs typeface="Arial"/>
              <a:sym typeface="Arial"/>
            </a:endParaRPr>
          </a:p>
        </p:txBody>
      </p:sp>
      <p:sp>
        <p:nvSpPr>
          <p:cNvPr id="130" name="Google Shape;130;p21"/>
          <p:cNvSpPr/>
          <p:nvPr/>
        </p:nvSpPr>
        <p:spPr>
          <a:xfrm>
            <a:off x="446633" y="1034929"/>
            <a:ext cx="8254230" cy="71555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Communication (the expressive or receptive exchange of information) is vital to the functional success and emotional well-being of a person.</a:t>
            </a:r>
            <a:endParaRPr/>
          </a:p>
        </p:txBody>
      </p:sp>
      <p:pic>
        <p:nvPicPr>
          <p:cNvPr id="131" name="Google Shape;131;p21"/>
          <p:cNvPicPr preferRelativeResize="0"/>
          <p:nvPr/>
        </p:nvPicPr>
        <p:blipFill rotWithShape="1">
          <a:blip r:embed="rId3">
            <a:alphaModFix/>
          </a:blip>
          <a:srcRect b="0" l="0" r="0" t="0"/>
          <a:stretch/>
        </p:blipFill>
        <p:spPr>
          <a:xfrm>
            <a:off x="283081" y="1842648"/>
            <a:ext cx="8417782" cy="3026927"/>
          </a:xfrm>
          <a:prstGeom prst="rect">
            <a:avLst/>
          </a:prstGeom>
          <a:noFill/>
          <a:ln>
            <a:noFill/>
          </a:ln>
        </p:spPr>
      </p:pic>
      <p:pic>
        <p:nvPicPr>
          <p:cNvPr descr="Εικόνα που περιέχει λογότυπο&#10;&#10;Περιγραφή που δημιουργήθηκε αυτόματα" id="132" name="Google Shape;132;p21"/>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218be932dcc_0_6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138" name="Google Shape;138;g218be932dcc_0_63"/>
          <p:cNvSpPr txBox="1"/>
          <p:nvPr>
            <p:ph type="title"/>
          </p:nvPr>
        </p:nvSpPr>
        <p:spPr>
          <a:xfrm>
            <a:off x="631449" y="310327"/>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Why is communication important in counseling?</a:t>
            </a:r>
            <a:br>
              <a:rPr lang="en-US" sz="2500">
                <a:latin typeface="Arial"/>
                <a:ea typeface="Arial"/>
                <a:cs typeface="Arial"/>
                <a:sym typeface="Arial"/>
              </a:rPr>
            </a:br>
            <a:br>
              <a:rPr lang="en-US" sz="2500">
                <a:latin typeface="Arial"/>
                <a:ea typeface="Arial"/>
                <a:cs typeface="Arial"/>
                <a:sym typeface="Arial"/>
              </a:rPr>
            </a:br>
            <a:br>
              <a:rPr lang="en-US" sz="1600">
                <a:solidFill>
                  <a:srgbClr val="000043"/>
                </a:solidFill>
                <a:latin typeface="Arial"/>
                <a:ea typeface="Arial"/>
                <a:cs typeface="Arial"/>
                <a:sym typeface="Arial"/>
              </a:rPr>
            </a:br>
            <a:br>
              <a:rPr b="0" i="0" lang="en-US" sz="1600">
                <a:solidFill>
                  <a:srgbClr val="191D34"/>
                </a:solidFill>
                <a:latin typeface="Lora"/>
                <a:ea typeface="Lora"/>
                <a:cs typeface="Lora"/>
                <a:sym typeface="Lora"/>
              </a:rPr>
            </a:b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39" name="Google Shape;139;g218be932dcc_0_63"/>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
        <p:nvSpPr>
          <p:cNvPr id="140" name="Google Shape;140;g218be932dcc_0_63"/>
          <p:cNvSpPr txBox="1"/>
          <p:nvPr/>
        </p:nvSpPr>
        <p:spPr>
          <a:xfrm>
            <a:off x="67471" y="4858785"/>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Wachtel., 2011</a:t>
            </a:r>
            <a:endParaRPr b="0" i="0" sz="900" u="none" cap="none" strike="noStrike">
              <a:solidFill>
                <a:schemeClr val="lt1"/>
              </a:solidFill>
              <a:latin typeface="Arial"/>
              <a:ea typeface="Arial"/>
              <a:cs typeface="Arial"/>
              <a:sym typeface="Arial"/>
            </a:endParaRPr>
          </a:p>
        </p:txBody>
      </p:sp>
      <p:sp>
        <p:nvSpPr>
          <p:cNvPr id="141" name="Google Shape;141;g218be932dcc_0_63"/>
          <p:cNvSpPr txBox="1"/>
          <p:nvPr/>
        </p:nvSpPr>
        <p:spPr>
          <a:xfrm>
            <a:off x="468510" y="1318704"/>
            <a:ext cx="6260004" cy="169277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300"/>
              <a:buFont typeface="Arial"/>
              <a:buChar char="•"/>
            </a:pPr>
            <a:r>
              <a:rPr b="0" i="0" lang="en-US" sz="1300" u="none" cap="none" strike="noStrike">
                <a:solidFill>
                  <a:srgbClr val="191D34"/>
                </a:solidFill>
                <a:latin typeface="Arial"/>
                <a:ea typeface="Arial"/>
                <a:cs typeface="Arial"/>
                <a:sym typeface="Arial"/>
              </a:rPr>
              <a:t>The words and phrases have the power to significantly impact the alliance and outcome of a counseling session.</a:t>
            </a:r>
            <a:endParaRPr/>
          </a:p>
          <a:p>
            <a:pPr indent="-203200" lvl="0" marL="28575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300"/>
              <a:buFont typeface="Arial"/>
              <a:buChar char="•"/>
            </a:pPr>
            <a:r>
              <a:rPr b="0" i="0" lang="en-US" sz="1300" u="none" cap="none" strike="noStrike">
                <a:solidFill>
                  <a:srgbClr val="191D34"/>
                </a:solidFill>
                <a:latin typeface="Arial"/>
                <a:ea typeface="Arial"/>
                <a:cs typeface="Arial"/>
                <a:sym typeface="Arial"/>
              </a:rPr>
              <a:t>Our communications are more than simple words; they shape “the climate of the relationship and the tenor of the alliance”. Even subtle changes in communication style and content can alter the client’s experience of the relationship, their progress, and how clients see themselves.</a:t>
            </a:r>
            <a:endParaRPr/>
          </a:p>
          <a:p>
            <a:pPr indent="-203200" lvl="0" marL="28575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191D34"/>
              </a:solidFill>
              <a:latin typeface="Arial"/>
              <a:ea typeface="Arial"/>
              <a:cs typeface="Arial"/>
              <a:sym typeface="Arial"/>
            </a:endParaRPr>
          </a:p>
        </p:txBody>
      </p:sp>
      <p:pic>
        <p:nvPicPr>
          <p:cNvPr id="142" name="Google Shape;142;g218be932dcc_0_63"/>
          <p:cNvPicPr preferRelativeResize="0"/>
          <p:nvPr/>
        </p:nvPicPr>
        <p:blipFill rotWithShape="1">
          <a:blip r:embed="rId5">
            <a:alphaModFix/>
          </a:blip>
          <a:srcRect b="0" l="0" r="0" t="0"/>
          <a:stretch/>
        </p:blipFill>
        <p:spPr>
          <a:xfrm>
            <a:off x="6781854" y="1087524"/>
            <a:ext cx="2151562" cy="1872476"/>
          </a:xfrm>
          <a:prstGeom prst="rect">
            <a:avLst/>
          </a:prstGeom>
          <a:noFill/>
          <a:ln>
            <a:noFill/>
          </a:ln>
        </p:spPr>
      </p:pic>
      <p:sp>
        <p:nvSpPr>
          <p:cNvPr id="143" name="Google Shape;143;g218be932dcc_0_63"/>
          <p:cNvSpPr txBox="1"/>
          <p:nvPr/>
        </p:nvSpPr>
        <p:spPr>
          <a:xfrm>
            <a:off x="494371" y="3119738"/>
            <a:ext cx="7694183" cy="89255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300"/>
              <a:buFont typeface="Arial"/>
              <a:buChar char="•"/>
            </a:pPr>
            <a:r>
              <a:rPr b="0" i="0" lang="en-US" sz="1300" u="none" cap="none" strike="noStrike">
                <a:solidFill>
                  <a:srgbClr val="191D34"/>
                </a:solidFill>
                <a:latin typeface="Arial"/>
                <a:ea typeface="Arial"/>
                <a:cs typeface="Arial"/>
                <a:sym typeface="Arial"/>
              </a:rPr>
              <a:t>Paying close attention to and comprehending their client, it is therefore vital that counselors consider what they say based on the understanding received. Counselors need to use good communication skills to </a:t>
            </a:r>
            <a:r>
              <a:rPr b="1" i="0" lang="en-US" sz="1300" u="none" cap="none" strike="noStrike">
                <a:solidFill>
                  <a:srgbClr val="191D34"/>
                </a:solidFill>
                <a:latin typeface="Arial"/>
                <a:ea typeface="Arial"/>
                <a:cs typeface="Arial"/>
                <a:sym typeface="Arial"/>
              </a:rPr>
              <a:t>effectively</a:t>
            </a:r>
            <a:r>
              <a:rPr b="0" i="0" lang="en-US" sz="1300" u="none" cap="none" strike="noStrike">
                <a:solidFill>
                  <a:srgbClr val="191D34"/>
                </a:solidFill>
                <a:latin typeface="Arial"/>
                <a:ea typeface="Arial"/>
                <a:cs typeface="Arial"/>
                <a:sym typeface="Arial"/>
              </a:rPr>
              <a:t> and </a:t>
            </a:r>
            <a:r>
              <a:rPr b="1" i="0" lang="en-US" sz="1300" u="none" cap="none" strike="noStrike">
                <a:solidFill>
                  <a:srgbClr val="191D34"/>
                </a:solidFill>
                <a:latin typeface="Arial"/>
                <a:ea typeface="Arial"/>
                <a:cs typeface="Arial"/>
                <a:sym typeface="Arial"/>
              </a:rPr>
              <a:t>empathically</a:t>
            </a:r>
            <a:r>
              <a:rPr b="0" i="0" lang="en-US" sz="1300" u="none" cap="none" strike="noStrike">
                <a:solidFill>
                  <a:srgbClr val="191D34"/>
                </a:solidFill>
                <a:latin typeface="Arial"/>
                <a:ea typeface="Arial"/>
                <a:cs typeface="Arial"/>
                <a:sym typeface="Arial"/>
              </a:rPr>
              <a:t> put their observations into words, enabling the client to integrate new knowledge into an expanded sense of self without feeling shame</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218be932dcc_0_3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κείμενο&#10;&#10;Περιγραφή που δημιουργήθηκε αυτόματα" id="149" name="Google Shape;149;g218be932dcc_0_39"/>
          <p:cNvPicPr preferRelativeResize="0"/>
          <p:nvPr/>
        </p:nvPicPr>
        <p:blipFill rotWithShape="1">
          <a:blip r:embed="rId4">
            <a:alphaModFix/>
          </a:blip>
          <a:srcRect b="0" l="0" r="0" t="0"/>
          <a:stretch/>
        </p:blipFill>
        <p:spPr>
          <a:xfrm>
            <a:off x="6416040" y="2708936"/>
            <a:ext cx="2660489" cy="1918472"/>
          </a:xfrm>
          <a:prstGeom prst="rect">
            <a:avLst/>
          </a:prstGeom>
          <a:noFill/>
          <a:ln>
            <a:noFill/>
          </a:ln>
        </p:spPr>
      </p:pic>
      <p:sp>
        <p:nvSpPr>
          <p:cNvPr id="150" name="Google Shape;150;g218be932dcc_0_39"/>
          <p:cNvSpPr txBox="1"/>
          <p:nvPr>
            <p:ph idx="1" type="body"/>
          </p:nvPr>
        </p:nvSpPr>
        <p:spPr>
          <a:xfrm>
            <a:off x="633627" y="1308087"/>
            <a:ext cx="7589705"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solidFill>
                  <a:schemeClr val="accent6"/>
                </a:solidFill>
                <a:latin typeface="Arial"/>
                <a:ea typeface="Arial"/>
                <a:cs typeface="Arial"/>
                <a:sym typeface="Arial"/>
              </a:rPr>
              <a:t>An important aspect of the counseling profession is the </a:t>
            </a:r>
            <a:r>
              <a:rPr b="1" lang="en-US">
                <a:solidFill>
                  <a:schemeClr val="accent6"/>
                </a:solidFill>
                <a:latin typeface="Arial"/>
                <a:ea typeface="Arial"/>
                <a:cs typeface="Arial"/>
                <a:sym typeface="Arial"/>
              </a:rPr>
              <a:t>relationship</a:t>
            </a:r>
            <a:r>
              <a:rPr lang="en-US">
                <a:solidFill>
                  <a:schemeClr val="accent6"/>
                </a:solidFill>
                <a:latin typeface="Arial"/>
                <a:ea typeface="Arial"/>
                <a:cs typeface="Arial"/>
                <a:sym typeface="Arial"/>
              </a:rPr>
              <a:t> with the counselee. Therefore, the acquisition of good communication skills is an important part of the training of professionals in genetic counseling (GC), because he/she has to:</a:t>
            </a:r>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Establishment of a respectful relationship</a:t>
            </a:r>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Understand the needs of the counselee</a:t>
            </a:r>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Enable counselee to weigh the consequences and benefits in the context of his/her life (with relation to thoughts, values, beliefs, and feelings)</a:t>
            </a:r>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Facilitate decision-making, autonomous choice, and coping skills</a:t>
            </a:r>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Provide the opportunity for self-management</a:t>
            </a:r>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Address concerns</a:t>
            </a:r>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Support family communication</a:t>
            </a:r>
            <a:endParaRPr>
              <a:solidFill>
                <a:schemeClr val="accent6"/>
              </a:solidFill>
              <a:latin typeface="Arial"/>
              <a:ea typeface="Arial"/>
              <a:cs typeface="Arial"/>
              <a:sym typeface="Arial"/>
            </a:endParaRPr>
          </a:p>
          <a:p>
            <a:pPr indent="-285750" lvl="0" marL="285750" rtl="0" algn="l">
              <a:lnSpc>
                <a:spcPct val="150000"/>
              </a:lnSpc>
              <a:spcBef>
                <a:spcPts val="0"/>
              </a:spcBef>
              <a:spcAft>
                <a:spcPts val="0"/>
              </a:spcAft>
              <a:buSzPts val="1400"/>
              <a:buChar char="●"/>
            </a:pPr>
            <a:r>
              <a:rPr lang="en-US">
                <a:solidFill>
                  <a:schemeClr val="accent6"/>
                </a:solidFill>
                <a:latin typeface="Arial"/>
                <a:ea typeface="Arial"/>
                <a:cs typeface="Arial"/>
                <a:sym typeface="Arial"/>
              </a:rPr>
              <a:t>Manage the negative emotions of the counselee</a:t>
            </a:r>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chemeClr val="accent6"/>
              </a:solidFill>
              <a:latin typeface="Arial"/>
              <a:ea typeface="Arial"/>
              <a:cs typeface="Arial"/>
              <a:sym typeface="Arial"/>
            </a:endParaRPr>
          </a:p>
        </p:txBody>
      </p:sp>
      <p:sp>
        <p:nvSpPr>
          <p:cNvPr id="151" name="Google Shape;151;g218be932dcc_0_39"/>
          <p:cNvSpPr txBox="1"/>
          <p:nvPr>
            <p:ph type="title"/>
          </p:nvPr>
        </p:nvSpPr>
        <p:spPr>
          <a:xfrm>
            <a:off x="633627" y="295902"/>
            <a:ext cx="8660995"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Why are communication skills important in </a:t>
            </a:r>
            <a:br>
              <a:rPr lang="en-US" sz="2500">
                <a:latin typeface="Arial"/>
                <a:ea typeface="Arial"/>
                <a:cs typeface="Arial"/>
                <a:sym typeface="Arial"/>
              </a:rPr>
            </a:br>
            <a:r>
              <a:rPr lang="en-US" sz="2500">
                <a:latin typeface="Arial"/>
                <a:ea typeface="Arial"/>
                <a:cs typeface="Arial"/>
                <a:sym typeface="Arial"/>
              </a:rPr>
              <a:t>Genetic Counseling?</a:t>
            </a: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52" name="Google Shape;152;g218be932dcc_0_39"/>
          <p:cNvPicPr preferRelativeResize="0"/>
          <p:nvPr/>
        </p:nvPicPr>
        <p:blipFill rotWithShape="1">
          <a:blip r:embed="rId5">
            <a:alphaModFix/>
          </a:blip>
          <a:srcRect b="0" l="0" r="0" t="0"/>
          <a:stretch/>
        </p:blipFill>
        <p:spPr>
          <a:xfrm>
            <a:off x="6846848" y="4434660"/>
            <a:ext cx="2229681" cy="649584"/>
          </a:xfrm>
          <a:prstGeom prst="rect">
            <a:avLst/>
          </a:prstGeom>
          <a:noFill/>
          <a:ln>
            <a:noFill/>
          </a:ln>
        </p:spPr>
      </p:pic>
      <p:sp>
        <p:nvSpPr>
          <p:cNvPr id="153" name="Google Shape;153;g218be932dcc_0_39"/>
          <p:cNvSpPr txBox="1"/>
          <p:nvPr/>
        </p:nvSpPr>
        <p:spPr>
          <a:xfrm>
            <a:off x="67471" y="4866480"/>
            <a:ext cx="4572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Rantanen et al., 2008</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Εικόνα που περιέχει κείμενο, διανυσματικά γραφικά&#10;&#10;Περιγραφή που δημιουργήθηκε αυτόματα" id="158" name="Google Shape;158;p22"/>
          <p:cNvPicPr preferRelativeResize="0"/>
          <p:nvPr/>
        </p:nvPicPr>
        <p:blipFill rotWithShape="1">
          <a:blip r:embed="rId3">
            <a:alphaModFix/>
          </a:blip>
          <a:srcRect b="0" l="0" r="0" t="0"/>
          <a:stretch/>
        </p:blipFill>
        <p:spPr>
          <a:xfrm>
            <a:off x="6354269" y="678245"/>
            <a:ext cx="2564780" cy="1561053"/>
          </a:xfrm>
          <a:prstGeom prst="rect">
            <a:avLst/>
          </a:prstGeom>
          <a:noFill/>
          <a:ln>
            <a:noFill/>
          </a:ln>
        </p:spPr>
      </p:pic>
      <p:sp>
        <p:nvSpPr>
          <p:cNvPr id="159" name="Google Shape;159;p22"/>
          <p:cNvSpPr txBox="1"/>
          <p:nvPr>
            <p:ph idx="1" type="body"/>
          </p:nvPr>
        </p:nvSpPr>
        <p:spPr>
          <a:xfrm>
            <a:off x="713251" y="1264250"/>
            <a:ext cx="7866870" cy="3416400"/>
          </a:xfrm>
          <a:prstGeom prst="rect">
            <a:avLst/>
          </a:prstGeom>
          <a:noFill/>
          <a:ln>
            <a:noFill/>
          </a:ln>
        </p:spPr>
        <p:txBody>
          <a:bodyPr anchorCtr="0" anchor="t" bIns="91425" lIns="91425" spcFirstLastPara="1" rIns="91425" wrap="square" tIns="91425">
            <a:noAutofit/>
          </a:bodyPr>
          <a:lstStyle/>
          <a:p>
            <a:pPr indent="-254000" lvl="0" marL="34290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400">
                <a:solidFill>
                  <a:schemeClr val="dk1"/>
                </a:solidFill>
                <a:latin typeface="Arial"/>
                <a:ea typeface="Arial"/>
                <a:cs typeface="Arial"/>
                <a:sym typeface="Arial"/>
              </a:rPr>
              <a:t>Enhance relationships and self-esteem.</a:t>
            </a:r>
            <a:endParaRPr/>
          </a:p>
          <a:p>
            <a:pPr indent="-254000" lvl="0" marL="34290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400">
                <a:solidFill>
                  <a:schemeClr val="dk1"/>
                </a:solidFill>
                <a:latin typeface="Arial"/>
                <a:ea typeface="Arial"/>
                <a:cs typeface="Arial"/>
                <a:sym typeface="Arial"/>
              </a:rPr>
              <a:t>Will be enhanced in a supportive and accepting environment.</a:t>
            </a:r>
            <a:endParaRPr/>
          </a:p>
          <a:p>
            <a:pPr indent="-254000" lvl="0" marL="342900" rtl="0" algn="l">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342900" lvl="0" marL="342900" rtl="0" algn="l">
              <a:lnSpc>
                <a:spcPct val="100000"/>
              </a:lnSpc>
              <a:spcBef>
                <a:spcPts val="0"/>
              </a:spcBef>
              <a:spcAft>
                <a:spcPts val="0"/>
              </a:spcAft>
              <a:buSzPts val="1400"/>
              <a:buChar char="●"/>
            </a:pPr>
            <a:r>
              <a:rPr lang="en-US" sz="1400">
                <a:solidFill>
                  <a:schemeClr val="dk1"/>
                </a:solidFill>
                <a:latin typeface="Arial"/>
                <a:ea typeface="Arial"/>
                <a:cs typeface="Arial"/>
                <a:sym typeface="Arial"/>
              </a:rPr>
              <a:t>Will encourage people to openly discuss sensitive issues with a counselor. People will become aware of a wider range of ideas and values relating to these issues, giving them access to many solutions to their problems. This in turn can help clients to build resilience and make informed decisions on their own.</a:t>
            </a:r>
            <a:endParaRPr sz="1400">
              <a:solidFill>
                <a:schemeClr val="dk1"/>
              </a:solidFill>
              <a:latin typeface="Arial"/>
              <a:ea typeface="Arial"/>
              <a:cs typeface="Arial"/>
              <a:sym typeface="Arial"/>
            </a:endParaRPr>
          </a:p>
        </p:txBody>
      </p:sp>
      <p:sp>
        <p:nvSpPr>
          <p:cNvPr id="160" name="Google Shape;160;p22"/>
          <p:cNvSpPr txBox="1"/>
          <p:nvPr>
            <p:ph type="title"/>
          </p:nvPr>
        </p:nvSpPr>
        <p:spPr>
          <a:xfrm>
            <a:off x="713250" y="28454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500">
                <a:latin typeface="Arial"/>
                <a:ea typeface="Arial"/>
                <a:cs typeface="Arial"/>
                <a:sym typeface="Arial"/>
              </a:rPr>
              <a:t>Effective communication can..</a:t>
            </a:r>
            <a:br>
              <a:rPr lang="en-US" sz="2500">
                <a:latin typeface="Arial"/>
                <a:ea typeface="Arial"/>
                <a:cs typeface="Arial"/>
                <a:sym typeface="Arial"/>
              </a:rPr>
            </a:br>
            <a:endParaRPr sz="2500">
              <a:latin typeface="Arial"/>
              <a:ea typeface="Arial"/>
              <a:cs typeface="Arial"/>
              <a:sym typeface="Arial"/>
            </a:endParaRPr>
          </a:p>
        </p:txBody>
      </p:sp>
      <p:pic>
        <p:nvPicPr>
          <p:cNvPr descr="Εικόνα που περιέχει λογότυπο&#10;&#10;Περιγραφή που δημιουργήθηκε αυτόματα" id="161" name="Google Shape;161;p22"/>
          <p:cNvPicPr preferRelativeResize="0"/>
          <p:nvPr/>
        </p:nvPicPr>
        <p:blipFill rotWithShape="1">
          <a:blip r:embed="rId4">
            <a:alphaModFix/>
          </a:blip>
          <a:srcRect b="0" l="0" r="0" t="0"/>
          <a:stretch/>
        </p:blipFill>
        <p:spPr>
          <a:xfrm>
            <a:off x="6846848" y="4434660"/>
            <a:ext cx="2229681" cy="6495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