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79" r:id="rId4"/>
    <p:sldId id="313" r:id="rId5"/>
    <p:sldId id="260" r:id="rId6"/>
    <p:sldId id="261" r:id="rId7"/>
    <p:sldId id="262" r:id="rId8"/>
    <p:sldId id="314" r:id="rId9"/>
    <p:sldId id="264" r:id="rId10"/>
    <p:sldId id="265" r:id="rId11"/>
    <p:sldId id="266" r:id="rId12"/>
    <p:sldId id="267" r:id="rId13"/>
    <p:sldId id="268" r:id="rId14"/>
    <p:sldId id="269" r:id="rId15"/>
    <p:sldId id="315" r:id="rId16"/>
    <p:sldId id="271" r:id="rId17"/>
    <p:sldId id="272" r:id="rId18"/>
    <p:sldId id="273" r:id="rId19"/>
    <p:sldId id="321" r:id="rId20"/>
    <p:sldId id="276" r:id="rId21"/>
    <p:sldId id="318" r:id="rId22"/>
    <p:sldId id="324" r:id="rId23"/>
    <p:sldId id="277" r:id="rId24"/>
    <p:sldId id="323" r:id="rId25"/>
    <p:sldId id="275" r:id="rId26"/>
    <p:sldId id="274" r:id="rId27"/>
    <p:sldId id="278" r:id="rId28"/>
  </p:sldIdLst>
  <p:sldSz cx="9144000" cy="5143500" type="screen16x9"/>
  <p:notesSz cx="6797675" cy="9926638"/>
  <p:embeddedFontLst>
    <p:embeddedFont>
      <p:font typeface="Barlow" panose="000005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Didact Gothic" panose="00000500000000000000" pitchFamily="2" charset="0"/>
      <p:regular r:id="rId38"/>
    </p:embeddedFont>
    <p:embeddedFont>
      <p:font typeface="Fira Sans Extra Condensed Medium" panose="020B060402020202020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Montserrat SemiBold" panose="00000700000000000000" pitchFamily="2" charset="0"/>
      <p:regular r:id="rId47"/>
      <p:bold r:id="rId48"/>
      <p:italic r:id="rId49"/>
      <p:boldItalic r:id="rId50"/>
    </p:embeddedFont>
    <p:embeddedFont>
      <p:font typeface="Noto Sans Symbols"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qzoh2ULs9JzJanMJgwpYHDAdr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Makr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84C1E-2ADB-48BE-8378-C6DE795B9F9F}" v="16" dt="2023-09-24T15:18:31.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0"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ke Temmerman" userId="75c03dc2-74da-4310-87f5-d8417250a9f7" providerId="ADAL" clId="{2DC84C1E-2ADB-48BE-8378-C6DE795B9F9F}"/>
    <pc:docChg chg="addSld delSld modSld">
      <pc:chgData name="Joke Temmerman" userId="75c03dc2-74da-4310-87f5-d8417250a9f7" providerId="ADAL" clId="{2DC84C1E-2ADB-48BE-8378-C6DE795B9F9F}" dt="2023-09-24T15:19:27.522" v="98" actId="1076"/>
      <pc:docMkLst>
        <pc:docMk/>
      </pc:docMkLst>
      <pc:sldChg chg="modSp mod">
        <pc:chgData name="Joke Temmerman" userId="75c03dc2-74da-4310-87f5-d8417250a9f7" providerId="ADAL" clId="{2DC84C1E-2ADB-48BE-8378-C6DE795B9F9F}" dt="2023-09-24T10:02:14.314" v="72" actId="1076"/>
        <pc:sldMkLst>
          <pc:docMk/>
          <pc:sldMk cId="0" sldId="256"/>
        </pc:sldMkLst>
        <pc:spChg chg="mod">
          <ac:chgData name="Joke Temmerman" userId="75c03dc2-74da-4310-87f5-d8417250a9f7" providerId="ADAL" clId="{2DC84C1E-2ADB-48BE-8378-C6DE795B9F9F}" dt="2023-09-24T10:02:14.314" v="72" actId="1076"/>
          <ac:spMkLst>
            <pc:docMk/>
            <pc:sldMk cId="0" sldId="256"/>
            <ac:spMk id="58" creationId="{00000000-0000-0000-0000-000000000000}"/>
          </ac:spMkLst>
        </pc:spChg>
      </pc:sldChg>
      <pc:sldChg chg="modSp mod">
        <pc:chgData name="Joke Temmerman" userId="75c03dc2-74da-4310-87f5-d8417250a9f7" providerId="ADAL" clId="{2DC84C1E-2ADB-48BE-8378-C6DE795B9F9F}" dt="2023-09-24T15:18:20.785" v="82" actId="1076"/>
        <pc:sldMkLst>
          <pc:docMk/>
          <pc:sldMk cId="0" sldId="264"/>
        </pc:sldMkLst>
        <pc:spChg chg="mod">
          <ac:chgData name="Joke Temmerman" userId="75c03dc2-74da-4310-87f5-d8417250a9f7" providerId="ADAL" clId="{2DC84C1E-2ADB-48BE-8378-C6DE795B9F9F}" dt="2023-09-24T15:18:20.785" v="82" actId="1076"/>
          <ac:spMkLst>
            <pc:docMk/>
            <pc:sldMk cId="0" sldId="264"/>
            <ac:spMk id="152" creationId="{00000000-0000-0000-0000-000000000000}"/>
          </ac:spMkLst>
        </pc:spChg>
      </pc:sldChg>
      <pc:sldChg chg="modSp">
        <pc:chgData name="Joke Temmerman" userId="75c03dc2-74da-4310-87f5-d8417250a9f7" providerId="ADAL" clId="{2DC84C1E-2ADB-48BE-8378-C6DE795B9F9F}" dt="2023-09-24T15:18:31.218" v="83" actId="207"/>
        <pc:sldMkLst>
          <pc:docMk/>
          <pc:sldMk cId="0" sldId="267"/>
        </pc:sldMkLst>
        <pc:spChg chg="mod">
          <ac:chgData name="Joke Temmerman" userId="75c03dc2-74da-4310-87f5-d8417250a9f7" providerId="ADAL" clId="{2DC84C1E-2ADB-48BE-8378-C6DE795B9F9F}" dt="2023-09-24T15:18:31.218" v="83" actId="207"/>
          <ac:spMkLst>
            <pc:docMk/>
            <pc:sldMk cId="0" sldId="267"/>
            <ac:spMk id="174" creationId="{00000000-0000-0000-0000-000000000000}"/>
          </ac:spMkLst>
        </pc:spChg>
      </pc:sldChg>
      <pc:sldChg chg="addSp modSp mod">
        <pc:chgData name="Joke Temmerman" userId="75c03dc2-74da-4310-87f5-d8417250a9f7" providerId="ADAL" clId="{2DC84C1E-2ADB-48BE-8378-C6DE795B9F9F}" dt="2023-09-24T15:19:27.522" v="98" actId="1076"/>
        <pc:sldMkLst>
          <pc:docMk/>
          <pc:sldMk cId="0" sldId="274"/>
        </pc:sldMkLst>
        <pc:spChg chg="mod">
          <ac:chgData name="Joke Temmerman" userId="75c03dc2-74da-4310-87f5-d8417250a9f7" providerId="ADAL" clId="{2DC84C1E-2ADB-48BE-8378-C6DE795B9F9F}" dt="2023-09-24T15:19:27.522" v="98" actId="1076"/>
          <ac:spMkLst>
            <pc:docMk/>
            <pc:sldMk cId="0" sldId="274"/>
            <ac:spMk id="223" creationId="{00000000-0000-0000-0000-000000000000}"/>
          </ac:spMkLst>
        </pc:spChg>
        <pc:picChg chg="add mod ord">
          <ac:chgData name="Joke Temmerman" userId="75c03dc2-74da-4310-87f5-d8417250a9f7" providerId="ADAL" clId="{2DC84C1E-2ADB-48BE-8378-C6DE795B9F9F}" dt="2023-09-24T07:23:04.587" v="51" actId="167"/>
          <ac:picMkLst>
            <pc:docMk/>
            <pc:sldMk cId="0" sldId="274"/>
            <ac:picMk id="2" creationId="{1F7894D5-5B52-9226-3027-F6E36DFE8E42}"/>
          </ac:picMkLst>
        </pc:picChg>
      </pc:sldChg>
      <pc:sldChg chg="modSp mod">
        <pc:chgData name="Joke Temmerman" userId="75c03dc2-74da-4310-87f5-d8417250a9f7" providerId="ADAL" clId="{2DC84C1E-2ADB-48BE-8378-C6DE795B9F9F}" dt="2023-09-24T15:18:53.193" v="84" actId="20577"/>
        <pc:sldMkLst>
          <pc:docMk/>
          <pc:sldMk cId="0" sldId="276"/>
        </pc:sldMkLst>
        <pc:spChg chg="mod">
          <ac:chgData name="Joke Temmerman" userId="75c03dc2-74da-4310-87f5-d8417250a9f7" providerId="ADAL" clId="{2DC84C1E-2ADB-48BE-8378-C6DE795B9F9F}" dt="2023-09-24T15:18:53.193" v="84" actId="20577"/>
          <ac:spMkLst>
            <pc:docMk/>
            <pc:sldMk cId="0" sldId="276"/>
            <ac:spMk id="234" creationId="{00000000-0000-0000-0000-000000000000}"/>
          </ac:spMkLst>
        </pc:spChg>
      </pc:sldChg>
      <pc:sldChg chg="modSp mod">
        <pc:chgData name="Joke Temmerman" userId="75c03dc2-74da-4310-87f5-d8417250a9f7" providerId="ADAL" clId="{2DC84C1E-2ADB-48BE-8378-C6DE795B9F9F}" dt="2023-09-24T15:19:11.466" v="95" actId="20577"/>
        <pc:sldMkLst>
          <pc:docMk/>
          <pc:sldMk cId="0" sldId="277"/>
        </pc:sldMkLst>
        <pc:spChg chg="mod">
          <ac:chgData name="Joke Temmerman" userId="75c03dc2-74da-4310-87f5-d8417250a9f7" providerId="ADAL" clId="{2DC84C1E-2ADB-48BE-8378-C6DE795B9F9F}" dt="2023-09-24T15:19:11.466" v="95" actId="20577"/>
          <ac:spMkLst>
            <pc:docMk/>
            <pc:sldMk cId="0" sldId="277"/>
            <ac:spMk id="243" creationId="{00000000-0000-0000-0000-000000000000}"/>
          </ac:spMkLst>
        </pc:spChg>
      </pc:sldChg>
      <pc:sldChg chg="modSp">
        <pc:chgData name="Joke Temmerman" userId="75c03dc2-74da-4310-87f5-d8417250a9f7" providerId="ADAL" clId="{2DC84C1E-2ADB-48BE-8378-C6DE795B9F9F}" dt="2023-09-24T07:20:16.345" v="0" actId="20577"/>
        <pc:sldMkLst>
          <pc:docMk/>
          <pc:sldMk cId="0" sldId="279"/>
        </pc:sldMkLst>
        <pc:graphicFrameChg chg="mod">
          <ac:chgData name="Joke Temmerman" userId="75c03dc2-74da-4310-87f5-d8417250a9f7" providerId="ADAL" clId="{2DC84C1E-2ADB-48BE-8378-C6DE795B9F9F}" dt="2023-09-24T07:20:16.345" v="0" actId="20577"/>
          <ac:graphicFrameMkLst>
            <pc:docMk/>
            <pc:sldMk cId="0" sldId="279"/>
            <ac:graphicFrameMk id="2" creationId="{EC607CFD-3FE9-C762-D9D1-C780335E717A}"/>
          </ac:graphicFrameMkLst>
        </pc:graphicFrameChg>
      </pc:sldChg>
      <pc:sldChg chg="modSp">
        <pc:chgData name="Joke Temmerman" userId="75c03dc2-74da-4310-87f5-d8417250a9f7" providerId="ADAL" clId="{2DC84C1E-2ADB-48BE-8378-C6DE795B9F9F}" dt="2023-09-24T07:20:20.183" v="2" actId="20577"/>
        <pc:sldMkLst>
          <pc:docMk/>
          <pc:sldMk cId="303382200" sldId="313"/>
        </pc:sldMkLst>
        <pc:graphicFrameChg chg="mod">
          <ac:chgData name="Joke Temmerman" userId="75c03dc2-74da-4310-87f5-d8417250a9f7" providerId="ADAL" clId="{2DC84C1E-2ADB-48BE-8378-C6DE795B9F9F}" dt="2023-09-24T07:20:20.183" v="2" actId="20577"/>
          <ac:graphicFrameMkLst>
            <pc:docMk/>
            <pc:sldMk cId="303382200" sldId="313"/>
            <ac:graphicFrameMk id="3" creationId="{44A3E38D-4E45-6601-79F7-82A407BF5558}"/>
          </ac:graphicFrameMkLst>
        </pc:graphicFrameChg>
      </pc:sldChg>
      <pc:sldChg chg="modSp">
        <pc:chgData name="Joke Temmerman" userId="75c03dc2-74da-4310-87f5-d8417250a9f7" providerId="ADAL" clId="{2DC84C1E-2ADB-48BE-8378-C6DE795B9F9F}" dt="2023-09-24T07:20:23.960" v="4" actId="20577"/>
        <pc:sldMkLst>
          <pc:docMk/>
          <pc:sldMk cId="3779950196" sldId="314"/>
        </pc:sldMkLst>
        <pc:graphicFrameChg chg="mod">
          <ac:chgData name="Joke Temmerman" userId="75c03dc2-74da-4310-87f5-d8417250a9f7" providerId="ADAL" clId="{2DC84C1E-2ADB-48BE-8378-C6DE795B9F9F}" dt="2023-09-24T07:20:23.960" v="4" actId="20577"/>
          <ac:graphicFrameMkLst>
            <pc:docMk/>
            <pc:sldMk cId="3779950196" sldId="314"/>
            <ac:graphicFrameMk id="3" creationId="{44A3E38D-4E45-6601-79F7-82A407BF5558}"/>
          </ac:graphicFrameMkLst>
        </pc:graphicFrameChg>
      </pc:sldChg>
      <pc:sldChg chg="modSp">
        <pc:chgData name="Joke Temmerman" userId="75c03dc2-74da-4310-87f5-d8417250a9f7" providerId="ADAL" clId="{2DC84C1E-2ADB-48BE-8378-C6DE795B9F9F}" dt="2023-09-24T07:20:31.750" v="6" actId="20577"/>
        <pc:sldMkLst>
          <pc:docMk/>
          <pc:sldMk cId="3802800751" sldId="315"/>
        </pc:sldMkLst>
        <pc:graphicFrameChg chg="mod">
          <ac:chgData name="Joke Temmerman" userId="75c03dc2-74da-4310-87f5-d8417250a9f7" providerId="ADAL" clId="{2DC84C1E-2ADB-48BE-8378-C6DE795B9F9F}" dt="2023-09-24T07:20:31.750" v="6" actId="20577"/>
          <ac:graphicFrameMkLst>
            <pc:docMk/>
            <pc:sldMk cId="3802800751" sldId="315"/>
            <ac:graphicFrameMk id="3" creationId="{44A3E38D-4E45-6601-79F7-82A407BF5558}"/>
          </ac:graphicFrameMkLst>
        </pc:graphicFrameChg>
      </pc:sldChg>
      <pc:sldChg chg="del">
        <pc:chgData name="Joke Temmerman" userId="75c03dc2-74da-4310-87f5-d8417250a9f7" providerId="ADAL" clId="{2DC84C1E-2ADB-48BE-8378-C6DE795B9F9F}" dt="2023-09-24T07:20:48.318" v="8" actId="47"/>
        <pc:sldMkLst>
          <pc:docMk/>
          <pc:sldMk cId="4281390061" sldId="316"/>
        </pc:sldMkLst>
      </pc:sldChg>
      <pc:sldChg chg="del">
        <pc:chgData name="Joke Temmerman" userId="75c03dc2-74da-4310-87f5-d8417250a9f7" providerId="ADAL" clId="{2DC84C1E-2ADB-48BE-8378-C6DE795B9F9F}" dt="2023-09-24T07:20:59.792" v="10" actId="47"/>
        <pc:sldMkLst>
          <pc:docMk/>
          <pc:sldMk cId="1713984879" sldId="317"/>
        </pc:sldMkLst>
      </pc:sldChg>
      <pc:sldChg chg="modSp mod">
        <pc:chgData name="Joke Temmerman" userId="75c03dc2-74da-4310-87f5-d8417250a9f7" providerId="ADAL" clId="{2DC84C1E-2ADB-48BE-8378-C6DE795B9F9F}" dt="2023-09-24T15:18:56.009" v="85" actId="20577"/>
        <pc:sldMkLst>
          <pc:docMk/>
          <pc:sldMk cId="3426063817" sldId="318"/>
        </pc:sldMkLst>
        <pc:spChg chg="mod">
          <ac:chgData name="Joke Temmerman" userId="75c03dc2-74da-4310-87f5-d8417250a9f7" providerId="ADAL" clId="{2DC84C1E-2ADB-48BE-8378-C6DE795B9F9F}" dt="2023-09-24T15:18:56.009" v="85" actId="20577"/>
          <ac:spMkLst>
            <pc:docMk/>
            <pc:sldMk cId="3426063817" sldId="318"/>
            <ac:spMk id="234" creationId="{00000000-0000-0000-0000-000000000000}"/>
          </ac:spMkLst>
        </pc:spChg>
      </pc:sldChg>
      <pc:sldChg chg="add">
        <pc:chgData name="Joke Temmerman" userId="75c03dc2-74da-4310-87f5-d8417250a9f7" providerId="ADAL" clId="{2DC84C1E-2ADB-48BE-8378-C6DE795B9F9F}" dt="2023-09-24T07:20:45.265" v="7"/>
        <pc:sldMkLst>
          <pc:docMk/>
          <pc:sldMk cId="865432243" sldId="321"/>
        </pc:sldMkLst>
      </pc:sldChg>
      <pc:sldChg chg="add">
        <pc:chgData name="Joke Temmerman" userId="75c03dc2-74da-4310-87f5-d8417250a9f7" providerId="ADAL" clId="{2DC84C1E-2ADB-48BE-8378-C6DE795B9F9F}" dt="2023-09-24T07:21:11.053" v="11"/>
        <pc:sldMkLst>
          <pc:docMk/>
          <pc:sldMk cId="3263058949" sldId="323"/>
        </pc:sldMkLst>
      </pc:sldChg>
      <pc:sldChg chg="add">
        <pc:chgData name="Joke Temmerman" userId="75c03dc2-74da-4310-87f5-d8417250a9f7" providerId="ADAL" clId="{2DC84C1E-2ADB-48BE-8378-C6DE795B9F9F}" dt="2023-09-24T07:20:58.393" v="9"/>
        <pc:sldMkLst>
          <pc:docMk/>
          <pc:sldMk cId="3439249949" sldId="324"/>
        </pc:sldMkLst>
      </pc:sldChg>
    </pc:docChg>
  </pc:docChgLst>
  <pc:docChgLst>
    <pc:chgData name="Joke Temmerman" userId="75c03dc2-74da-4310-87f5-d8417250a9f7" providerId="ADAL" clId="{262BF08D-7AFC-4F79-8434-B8EAF48DBC9C}"/>
    <pc:docChg chg="undo custSel addSld delSld modSld sldOrd">
      <pc:chgData name="Joke Temmerman" userId="75c03dc2-74da-4310-87f5-d8417250a9f7" providerId="ADAL" clId="{262BF08D-7AFC-4F79-8434-B8EAF48DBC9C}" dt="2023-09-21T12:43:42.439" v="1062" actId="20577"/>
      <pc:docMkLst>
        <pc:docMk/>
      </pc:docMkLst>
      <pc:sldChg chg="modSp mod">
        <pc:chgData name="Joke Temmerman" userId="75c03dc2-74da-4310-87f5-d8417250a9f7" providerId="ADAL" clId="{262BF08D-7AFC-4F79-8434-B8EAF48DBC9C}" dt="2023-09-21T12:03:11.120" v="28" actId="1076"/>
        <pc:sldMkLst>
          <pc:docMk/>
          <pc:sldMk cId="0" sldId="256"/>
        </pc:sldMkLst>
        <pc:spChg chg="mod">
          <ac:chgData name="Joke Temmerman" userId="75c03dc2-74da-4310-87f5-d8417250a9f7" providerId="ADAL" clId="{262BF08D-7AFC-4F79-8434-B8EAF48DBC9C}" dt="2023-09-21T12:03:11.120" v="28" actId="1076"/>
          <ac:spMkLst>
            <pc:docMk/>
            <pc:sldMk cId="0" sldId="256"/>
            <ac:spMk id="58" creationId="{00000000-0000-0000-0000-000000000000}"/>
          </ac:spMkLst>
        </pc:spChg>
      </pc:sldChg>
      <pc:sldChg chg="addSp modSp mod">
        <pc:chgData name="Joke Temmerman" userId="75c03dc2-74da-4310-87f5-d8417250a9f7" providerId="ADAL" clId="{262BF08D-7AFC-4F79-8434-B8EAF48DBC9C}" dt="2023-09-21T12:05:51.723" v="40" actId="403"/>
        <pc:sldMkLst>
          <pc:docMk/>
          <pc:sldMk cId="0" sldId="257"/>
        </pc:sldMkLst>
        <pc:spChg chg="mod">
          <ac:chgData name="Joke Temmerman" userId="75c03dc2-74da-4310-87f5-d8417250a9f7" providerId="ADAL" clId="{262BF08D-7AFC-4F79-8434-B8EAF48DBC9C}" dt="2023-09-21T12:05:51.723" v="40" actId="403"/>
          <ac:spMkLst>
            <pc:docMk/>
            <pc:sldMk cId="0" sldId="257"/>
            <ac:spMk id="65" creationId="{00000000-0000-0000-0000-000000000000}"/>
          </ac:spMkLst>
        </pc:spChg>
        <pc:picChg chg="add mod">
          <ac:chgData name="Joke Temmerman" userId="75c03dc2-74da-4310-87f5-d8417250a9f7" providerId="ADAL" clId="{262BF08D-7AFC-4F79-8434-B8EAF48DBC9C}" dt="2023-09-21T12:05:37.068" v="29"/>
          <ac:picMkLst>
            <pc:docMk/>
            <pc:sldMk cId="0" sldId="257"/>
            <ac:picMk id="2" creationId="{9EFBD0A8-0FBB-AD8C-E5E1-093C774BB674}"/>
          </ac:picMkLst>
        </pc:picChg>
      </pc:sldChg>
      <pc:sldChg chg="modSp del mod">
        <pc:chgData name="Joke Temmerman" userId="75c03dc2-74da-4310-87f5-d8417250a9f7" providerId="ADAL" clId="{262BF08D-7AFC-4F79-8434-B8EAF48DBC9C}" dt="2023-09-21T12:08:17.808" v="277" actId="47"/>
        <pc:sldMkLst>
          <pc:docMk/>
          <pc:sldMk cId="0" sldId="258"/>
        </pc:sldMkLst>
        <pc:spChg chg="mod">
          <ac:chgData name="Joke Temmerman" userId="75c03dc2-74da-4310-87f5-d8417250a9f7" providerId="ADAL" clId="{262BF08D-7AFC-4F79-8434-B8EAF48DBC9C}" dt="2023-09-21T12:06:53.679" v="112" actId="20577"/>
          <ac:spMkLst>
            <pc:docMk/>
            <pc:sldMk cId="0" sldId="258"/>
            <ac:spMk id="73" creationId="{00000000-0000-0000-0000-000000000000}"/>
          </ac:spMkLst>
        </pc:spChg>
      </pc:sldChg>
      <pc:sldChg chg="del">
        <pc:chgData name="Joke Temmerman" userId="75c03dc2-74da-4310-87f5-d8417250a9f7" providerId="ADAL" clId="{262BF08D-7AFC-4F79-8434-B8EAF48DBC9C}" dt="2023-09-21T12:08:42.490" v="312" actId="47"/>
        <pc:sldMkLst>
          <pc:docMk/>
          <pc:sldMk cId="0" sldId="259"/>
        </pc:sldMkLst>
      </pc:sldChg>
      <pc:sldChg chg="addSp delSp modSp mod">
        <pc:chgData name="Joke Temmerman" userId="75c03dc2-74da-4310-87f5-d8417250a9f7" providerId="ADAL" clId="{262BF08D-7AFC-4F79-8434-B8EAF48DBC9C}" dt="2023-09-21T12:21:19.899" v="642" actId="2711"/>
        <pc:sldMkLst>
          <pc:docMk/>
          <pc:sldMk cId="0" sldId="260"/>
        </pc:sldMkLst>
        <pc:spChg chg="mod">
          <ac:chgData name="Joke Temmerman" userId="75c03dc2-74da-4310-87f5-d8417250a9f7" providerId="ADAL" clId="{262BF08D-7AFC-4F79-8434-B8EAF48DBC9C}" dt="2023-09-21T12:09:06.499" v="316" actId="122"/>
          <ac:spMkLst>
            <pc:docMk/>
            <pc:sldMk cId="0" sldId="260"/>
            <ac:spMk id="87" creationId="{00000000-0000-0000-0000-000000000000}"/>
          </ac:spMkLst>
        </pc:spChg>
        <pc:spChg chg="mod">
          <ac:chgData name="Joke Temmerman" userId="75c03dc2-74da-4310-87f5-d8417250a9f7" providerId="ADAL" clId="{262BF08D-7AFC-4F79-8434-B8EAF48DBC9C}" dt="2023-09-21T12:21:07.494" v="640" actId="2711"/>
          <ac:spMkLst>
            <pc:docMk/>
            <pc:sldMk cId="0" sldId="260"/>
            <ac:spMk id="88" creationId="{00000000-0000-0000-0000-000000000000}"/>
          </ac:spMkLst>
        </pc:spChg>
        <pc:spChg chg="mod">
          <ac:chgData name="Joke Temmerman" userId="75c03dc2-74da-4310-87f5-d8417250a9f7" providerId="ADAL" clId="{262BF08D-7AFC-4F79-8434-B8EAF48DBC9C}" dt="2023-09-21T12:18:59.517" v="614" actId="255"/>
          <ac:spMkLst>
            <pc:docMk/>
            <pc:sldMk cId="0" sldId="260"/>
            <ac:spMk id="89" creationId="{00000000-0000-0000-0000-000000000000}"/>
          </ac:spMkLst>
        </pc:spChg>
        <pc:spChg chg="mod">
          <ac:chgData name="Joke Temmerman" userId="75c03dc2-74da-4310-87f5-d8417250a9f7" providerId="ADAL" clId="{262BF08D-7AFC-4F79-8434-B8EAF48DBC9C}" dt="2023-09-21T12:21:12.707" v="641" actId="2711"/>
          <ac:spMkLst>
            <pc:docMk/>
            <pc:sldMk cId="0" sldId="260"/>
            <ac:spMk id="91" creationId="{00000000-0000-0000-0000-000000000000}"/>
          </ac:spMkLst>
        </pc:spChg>
        <pc:spChg chg="mod">
          <ac:chgData name="Joke Temmerman" userId="75c03dc2-74da-4310-87f5-d8417250a9f7" providerId="ADAL" clId="{262BF08D-7AFC-4F79-8434-B8EAF48DBC9C}" dt="2023-09-21T12:21:19.899" v="642" actId="2711"/>
          <ac:spMkLst>
            <pc:docMk/>
            <pc:sldMk cId="0" sldId="260"/>
            <ac:spMk id="92" creationId="{00000000-0000-0000-0000-000000000000}"/>
          </ac:spMkLst>
        </pc:spChg>
        <pc:picChg chg="add mod ord">
          <ac:chgData name="Joke Temmerman" userId="75c03dc2-74da-4310-87f5-d8417250a9f7" providerId="ADAL" clId="{262BF08D-7AFC-4F79-8434-B8EAF48DBC9C}" dt="2023-09-21T12:15:06.479" v="557" actId="167"/>
          <ac:picMkLst>
            <pc:docMk/>
            <pc:sldMk cId="0" sldId="260"/>
            <ac:picMk id="3" creationId="{F4AAF488-B9BC-E65B-06C8-4C301DBED74B}"/>
          </ac:picMkLst>
        </pc:picChg>
        <pc:cxnChg chg="del">
          <ac:chgData name="Joke Temmerman" userId="75c03dc2-74da-4310-87f5-d8417250a9f7" providerId="ADAL" clId="{262BF08D-7AFC-4F79-8434-B8EAF48DBC9C}" dt="2023-09-21T12:14:56.699" v="554" actId="478"/>
          <ac:cxnSpMkLst>
            <pc:docMk/>
            <pc:sldMk cId="0" sldId="260"/>
            <ac:cxnSpMk id="90" creationId="{00000000-0000-0000-0000-000000000000}"/>
          </ac:cxnSpMkLst>
        </pc:cxnChg>
      </pc:sldChg>
      <pc:sldChg chg="modSp mod">
        <pc:chgData name="Joke Temmerman" userId="75c03dc2-74da-4310-87f5-d8417250a9f7" providerId="ADAL" clId="{262BF08D-7AFC-4F79-8434-B8EAF48DBC9C}" dt="2023-09-21T12:09:10.347" v="317" actId="122"/>
        <pc:sldMkLst>
          <pc:docMk/>
          <pc:sldMk cId="0" sldId="261"/>
        </pc:sldMkLst>
        <pc:spChg chg="mod">
          <ac:chgData name="Joke Temmerman" userId="75c03dc2-74da-4310-87f5-d8417250a9f7" providerId="ADAL" clId="{262BF08D-7AFC-4F79-8434-B8EAF48DBC9C}" dt="2023-09-21T12:09:10.347" v="317" actId="122"/>
          <ac:spMkLst>
            <pc:docMk/>
            <pc:sldMk cId="0" sldId="261"/>
            <ac:spMk id="98" creationId="{00000000-0000-0000-0000-000000000000}"/>
          </ac:spMkLst>
        </pc:spChg>
      </pc:sldChg>
      <pc:sldChg chg="modSp mod">
        <pc:chgData name="Joke Temmerman" userId="75c03dc2-74da-4310-87f5-d8417250a9f7" providerId="ADAL" clId="{262BF08D-7AFC-4F79-8434-B8EAF48DBC9C}" dt="2023-09-21T12:09:13.532" v="318" actId="122"/>
        <pc:sldMkLst>
          <pc:docMk/>
          <pc:sldMk cId="0" sldId="262"/>
        </pc:sldMkLst>
        <pc:spChg chg="mod">
          <ac:chgData name="Joke Temmerman" userId="75c03dc2-74da-4310-87f5-d8417250a9f7" providerId="ADAL" clId="{262BF08D-7AFC-4F79-8434-B8EAF48DBC9C}" dt="2023-09-21T12:09:13.532" v="318" actId="122"/>
          <ac:spMkLst>
            <pc:docMk/>
            <pc:sldMk cId="0" sldId="262"/>
            <ac:spMk id="130" creationId="{00000000-0000-0000-0000-000000000000}"/>
          </ac:spMkLst>
        </pc:spChg>
      </pc:sldChg>
      <pc:sldChg chg="del">
        <pc:chgData name="Joke Temmerman" userId="75c03dc2-74da-4310-87f5-d8417250a9f7" providerId="ADAL" clId="{262BF08D-7AFC-4F79-8434-B8EAF48DBC9C}" dt="2023-09-21T12:09:37.127" v="360" actId="47"/>
        <pc:sldMkLst>
          <pc:docMk/>
          <pc:sldMk cId="0" sldId="263"/>
        </pc:sldMkLst>
      </pc:sldChg>
      <pc:sldChg chg="addSp delSp modSp mod modAnim">
        <pc:chgData name="Joke Temmerman" userId="75c03dc2-74da-4310-87f5-d8417250a9f7" providerId="ADAL" clId="{262BF08D-7AFC-4F79-8434-B8EAF48DBC9C}" dt="2023-09-21T12:26:11.225" v="738" actId="1076"/>
        <pc:sldMkLst>
          <pc:docMk/>
          <pc:sldMk cId="0" sldId="264"/>
        </pc:sldMkLst>
        <pc:spChg chg="mod">
          <ac:chgData name="Joke Temmerman" userId="75c03dc2-74da-4310-87f5-d8417250a9f7" providerId="ADAL" clId="{262BF08D-7AFC-4F79-8434-B8EAF48DBC9C}" dt="2023-09-21T12:20:51.606" v="639" actId="2711"/>
          <ac:spMkLst>
            <pc:docMk/>
            <pc:sldMk cId="0" sldId="264"/>
            <ac:spMk id="149" creationId="{00000000-0000-0000-0000-000000000000}"/>
          </ac:spMkLst>
        </pc:spChg>
        <pc:spChg chg="mod">
          <ac:chgData name="Joke Temmerman" userId="75c03dc2-74da-4310-87f5-d8417250a9f7" providerId="ADAL" clId="{262BF08D-7AFC-4F79-8434-B8EAF48DBC9C}" dt="2023-09-21T12:09:52.635" v="364" actId="14100"/>
          <ac:spMkLst>
            <pc:docMk/>
            <pc:sldMk cId="0" sldId="264"/>
            <ac:spMk id="150" creationId="{00000000-0000-0000-0000-000000000000}"/>
          </ac:spMkLst>
        </pc:spChg>
        <pc:spChg chg="mod">
          <ac:chgData name="Joke Temmerman" userId="75c03dc2-74da-4310-87f5-d8417250a9f7" providerId="ADAL" clId="{262BF08D-7AFC-4F79-8434-B8EAF48DBC9C}" dt="2023-09-21T12:26:11.225" v="738" actId="1076"/>
          <ac:spMkLst>
            <pc:docMk/>
            <pc:sldMk cId="0" sldId="264"/>
            <ac:spMk id="152" creationId="{00000000-0000-0000-0000-000000000000}"/>
          </ac:spMkLst>
        </pc:spChg>
        <pc:picChg chg="add mod ord">
          <ac:chgData name="Joke Temmerman" userId="75c03dc2-74da-4310-87f5-d8417250a9f7" providerId="ADAL" clId="{262BF08D-7AFC-4F79-8434-B8EAF48DBC9C}" dt="2023-09-21T12:19:45.239" v="618" actId="167"/>
          <ac:picMkLst>
            <pc:docMk/>
            <pc:sldMk cId="0" sldId="264"/>
            <ac:picMk id="3" creationId="{2D13BD9F-D119-8C9D-5C9A-8CD601E1742A}"/>
          </ac:picMkLst>
        </pc:picChg>
        <pc:cxnChg chg="del">
          <ac:chgData name="Joke Temmerman" userId="75c03dc2-74da-4310-87f5-d8417250a9f7" providerId="ADAL" clId="{262BF08D-7AFC-4F79-8434-B8EAF48DBC9C}" dt="2023-09-21T12:19:37.007" v="615" actId="478"/>
          <ac:cxnSpMkLst>
            <pc:docMk/>
            <pc:sldMk cId="0" sldId="264"/>
            <ac:cxnSpMk id="151" creationId="{00000000-0000-0000-0000-000000000000}"/>
          </ac:cxnSpMkLst>
        </pc:cxnChg>
      </pc:sldChg>
      <pc:sldChg chg="modSp mod modAnim">
        <pc:chgData name="Joke Temmerman" userId="75c03dc2-74da-4310-87f5-d8417250a9f7" providerId="ADAL" clId="{262BF08D-7AFC-4F79-8434-B8EAF48DBC9C}" dt="2023-09-21T12:20:45.616" v="638" actId="2711"/>
        <pc:sldMkLst>
          <pc:docMk/>
          <pc:sldMk cId="0" sldId="265"/>
        </pc:sldMkLst>
        <pc:spChg chg="mod">
          <ac:chgData name="Joke Temmerman" userId="75c03dc2-74da-4310-87f5-d8417250a9f7" providerId="ADAL" clId="{262BF08D-7AFC-4F79-8434-B8EAF48DBC9C}" dt="2023-09-21T12:20:45.616" v="638" actId="2711"/>
          <ac:spMkLst>
            <pc:docMk/>
            <pc:sldMk cId="0" sldId="265"/>
            <ac:spMk id="159" creationId="{00000000-0000-0000-0000-000000000000}"/>
          </ac:spMkLst>
        </pc:spChg>
        <pc:spChg chg="mod">
          <ac:chgData name="Joke Temmerman" userId="75c03dc2-74da-4310-87f5-d8417250a9f7" providerId="ADAL" clId="{262BF08D-7AFC-4F79-8434-B8EAF48DBC9C}" dt="2023-09-21T12:09:57.049" v="365" actId="122"/>
          <ac:spMkLst>
            <pc:docMk/>
            <pc:sldMk cId="0" sldId="265"/>
            <ac:spMk id="160" creationId="{00000000-0000-0000-0000-000000000000}"/>
          </ac:spMkLst>
        </pc:spChg>
      </pc:sldChg>
      <pc:sldChg chg="modSp mod modAnim">
        <pc:chgData name="Joke Temmerman" userId="75c03dc2-74da-4310-87f5-d8417250a9f7" providerId="ADAL" clId="{262BF08D-7AFC-4F79-8434-B8EAF48DBC9C}" dt="2023-09-21T12:22:39.323" v="658" actId="12"/>
        <pc:sldMkLst>
          <pc:docMk/>
          <pc:sldMk cId="0" sldId="266"/>
        </pc:sldMkLst>
        <pc:spChg chg="mod">
          <ac:chgData name="Joke Temmerman" userId="75c03dc2-74da-4310-87f5-d8417250a9f7" providerId="ADAL" clId="{262BF08D-7AFC-4F79-8434-B8EAF48DBC9C}" dt="2023-09-21T12:22:39.323" v="658" actId="12"/>
          <ac:spMkLst>
            <pc:docMk/>
            <pc:sldMk cId="0" sldId="266"/>
            <ac:spMk id="167" creationId="{00000000-0000-0000-0000-000000000000}"/>
          </ac:spMkLst>
        </pc:spChg>
        <pc:spChg chg="mod">
          <ac:chgData name="Joke Temmerman" userId="75c03dc2-74da-4310-87f5-d8417250a9f7" providerId="ADAL" clId="{262BF08D-7AFC-4F79-8434-B8EAF48DBC9C}" dt="2023-09-21T12:10:01.717" v="367" actId="20577"/>
          <ac:spMkLst>
            <pc:docMk/>
            <pc:sldMk cId="0" sldId="266"/>
            <ac:spMk id="168" creationId="{00000000-0000-0000-0000-000000000000}"/>
          </ac:spMkLst>
        </pc:spChg>
      </pc:sldChg>
      <pc:sldChg chg="modSp mod modClrScheme chgLayout">
        <pc:chgData name="Joke Temmerman" userId="75c03dc2-74da-4310-87f5-d8417250a9f7" providerId="ADAL" clId="{262BF08D-7AFC-4F79-8434-B8EAF48DBC9C}" dt="2023-09-21T12:23:48.157" v="665" actId="122"/>
        <pc:sldMkLst>
          <pc:docMk/>
          <pc:sldMk cId="0" sldId="267"/>
        </pc:sldMkLst>
        <pc:spChg chg="mod ord">
          <ac:chgData name="Joke Temmerman" userId="75c03dc2-74da-4310-87f5-d8417250a9f7" providerId="ADAL" clId="{262BF08D-7AFC-4F79-8434-B8EAF48DBC9C}" dt="2023-09-21T12:23:43.509" v="664" actId="700"/>
          <ac:spMkLst>
            <pc:docMk/>
            <pc:sldMk cId="0" sldId="267"/>
            <ac:spMk id="174" creationId="{00000000-0000-0000-0000-000000000000}"/>
          </ac:spMkLst>
        </pc:spChg>
        <pc:spChg chg="mod ord">
          <ac:chgData name="Joke Temmerman" userId="75c03dc2-74da-4310-87f5-d8417250a9f7" providerId="ADAL" clId="{262BF08D-7AFC-4F79-8434-B8EAF48DBC9C}" dt="2023-09-21T12:23:48.157" v="665" actId="122"/>
          <ac:spMkLst>
            <pc:docMk/>
            <pc:sldMk cId="0" sldId="267"/>
            <ac:spMk id="175" creationId="{00000000-0000-0000-0000-000000000000}"/>
          </ac:spMkLst>
        </pc:spChg>
      </pc:sldChg>
      <pc:sldChg chg="modSp mod modClrScheme modAnim chgLayout">
        <pc:chgData name="Joke Temmerman" userId="75c03dc2-74da-4310-87f5-d8417250a9f7" providerId="ADAL" clId="{262BF08D-7AFC-4F79-8434-B8EAF48DBC9C}" dt="2023-09-21T12:24:58.117" v="728" actId="207"/>
        <pc:sldMkLst>
          <pc:docMk/>
          <pc:sldMk cId="0" sldId="268"/>
        </pc:sldMkLst>
        <pc:spChg chg="mod ord">
          <ac:chgData name="Joke Temmerman" userId="75c03dc2-74da-4310-87f5-d8417250a9f7" providerId="ADAL" clId="{262BF08D-7AFC-4F79-8434-B8EAF48DBC9C}" dt="2023-09-21T12:24:58.117" v="728" actId="207"/>
          <ac:spMkLst>
            <pc:docMk/>
            <pc:sldMk cId="0" sldId="268"/>
            <ac:spMk id="181" creationId="{00000000-0000-0000-0000-000000000000}"/>
          </ac:spMkLst>
        </pc:spChg>
        <pc:spChg chg="mod ord">
          <ac:chgData name="Joke Temmerman" userId="75c03dc2-74da-4310-87f5-d8417250a9f7" providerId="ADAL" clId="{262BF08D-7AFC-4F79-8434-B8EAF48DBC9C}" dt="2023-09-21T12:23:53.070" v="666" actId="700"/>
          <ac:spMkLst>
            <pc:docMk/>
            <pc:sldMk cId="0" sldId="268"/>
            <ac:spMk id="182" creationId="{00000000-0000-0000-0000-000000000000}"/>
          </ac:spMkLst>
        </pc:spChg>
      </pc:sldChg>
      <pc:sldChg chg="addSp delSp modSp mod modClrScheme chgLayout">
        <pc:chgData name="Joke Temmerman" userId="75c03dc2-74da-4310-87f5-d8417250a9f7" providerId="ADAL" clId="{262BF08D-7AFC-4F79-8434-B8EAF48DBC9C}" dt="2023-09-21T12:25:36.699" v="732" actId="478"/>
        <pc:sldMkLst>
          <pc:docMk/>
          <pc:sldMk cId="0" sldId="269"/>
        </pc:sldMkLst>
        <pc:spChg chg="add del mod ord">
          <ac:chgData name="Joke Temmerman" userId="75c03dc2-74da-4310-87f5-d8417250a9f7" providerId="ADAL" clId="{262BF08D-7AFC-4F79-8434-B8EAF48DBC9C}" dt="2023-09-21T12:25:36.699" v="732" actId="478"/>
          <ac:spMkLst>
            <pc:docMk/>
            <pc:sldMk cId="0" sldId="269"/>
            <ac:spMk id="2" creationId="{25ED143F-DAEC-B82A-A50C-BAA62ED43F8D}"/>
          </ac:spMkLst>
        </pc:spChg>
        <pc:spChg chg="mod ord">
          <ac:chgData name="Joke Temmerman" userId="75c03dc2-74da-4310-87f5-d8417250a9f7" providerId="ADAL" clId="{262BF08D-7AFC-4F79-8434-B8EAF48DBC9C}" dt="2023-09-21T12:25:25.256" v="730" actId="700"/>
          <ac:spMkLst>
            <pc:docMk/>
            <pc:sldMk cId="0" sldId="269"/>
            <ac:spMk id="188" creationId="{00000000-0000-0000-0000-000000000000}"/>
          </ac:spMkLst>
        </pc:spChg>
        <pc:spChg chg="mod ord">
          <ac:chgData name="Joke Temmerman" userId="75c03dc2-74da-4310-87f5-d8417250a9f7" providerId="ADAL" clId="{262BF08D-7AFC-4F79-8434-B8EAF48DBC9C}" dt="2023-09-21T12:25:32.462" v="731" actId="167"/>
          <ac:spMkLst>
            <pc:docMk/>
            <pc:sldMk cId="0" sldId="269"/>
            <ac:spMk id="189" creationId="{00000000-0000-0000-0000-000000000000}"/>
          </ac:spMkLst>
        </pc:spChg>
      </pc:sldChg>
      <pc:sldChg chg="del">
        <pc:chgData name="Joke Temmerman" userId="75c03dc2-74da-4310-87f5-d8417250a9f7" providerId="ADAL" clId="{262BF08D-7AFC-4F79-8434-B8EAF48DBC9C}" dt="2023-09-21T12:10:54.347" v="411" actId="47"/>
        <pc:sldMkLst>
          <pc:docMk/>
          <pc:sldMk cId="0" sldId="270"/>
        </pc:sldMkLst>
      </pc:sldChg>
      <pc:sldChg chg="addSp delSp modSp mod modClrScheme chgLayout">
        <pc:chgData name="Joke Temmerman" userId="75c03dc2-74da-4310-87f5-d8417250a9f7" providerId="ADAL" clId="{262BF08D-7AFC-4F79-8434-B8EAF48DBC9C}" dt="2023-09-21T12:26:34.271" v="743" actId="1076"/>
        <pc:sldMkLst>
          <pc:docMk/>
          <pc:sldMk cId="0" sldId="271"/>
        </pc:sldMkLst>
        <pc:spChg chg="add del mod ord">
          <ac:chgData name="Joke Temmerman" userId="75c03dc2-74da-4310-87f5-d8417250a9f7" providerId="ADAL" clId="{262BF08D-7AFC-4F79-8434-B8EAF48DBC9C}" dt="2023-09-21T12:26:28.537" v="741" actId="478"/>
          <ac:spMkLst>
            <pc:docMk/>
            <pc:sldMk cId="0" sldId="271"/>
            <ac:spMk id="2" creationId="{0CB934FD-6ACC-4708-C28D-6A57DBC7065F}"/>
          </ac:spMkLst>
        </pc:spChg>
        <pc:spChg chg="mod ord">
          <ac:chgData name="Joke Temmerman" userId="75c03dc2-74da-4310-87f5-d8417250a9f7" providerId="ADAL" clId="{262BF08D-7AFC-4F79-8434-B8EAF48DBC9C}" dt="2023-09-21T12:26:22.849" v="739" actId="700"/>
          <ac:spMkLst>
            <pc:docMk/>
            <pc:sldMk cId="0" sldId="271"/>
            <ac:spMk id="202" creationId="{00000000-0000-0000-0000-000000000000}"/>
          </ac:spMkLst>
        </pc:spChg>
        <pc:picChg chg="mod">
          <ac:chgData name="Joke Temmerman" userId="75c03dc2-74da-4310-87f5-d8417250a9f7" providerId="ADAL" clId="{262BF08D-7AFC-4F79-8434-B8EAF48DBC9C}" dt="2023-09-21T12:26:31.356" v="742" actId="1076"/>
          <ac:picMkLst>
            <pc:docMk/>
            <pc:sldMk cId="0" sldId="271"/>
            <ac:picMk id="204" creationId="{00000000-0000-0000-0000-000000000000}"/>
          </ac:picMkLst>
        </pc:picChg>
        <pc:picChg chg="mod">
          <ac:chgData name="Joke Temmerman" userId="75c03dc2-74da-4310-87f5-d8417250a9f7" providerId="ADAL" clId="{262BF08D-7AFC-4F79-8434-B8EAF48DBC9C}" dt="2023-09-21T12:26:34.271" v="743" actId="1076"/>
          <ac:picMkLst>
            <pc:docMk/>
            <pc:sldMk cId="0" sldId="271"/>
            <ac:picMk id="205" creationId="{00000000-0000-0000-0000-000000000000}"/>
          </ac:picMkLst>
        </pc:picChg>
      </pc:sldChg>
      <pc:sldChg chg="addSp delSp modSp mod modClrScheme modAnim chgLayout">
        <pc:chgData name="Joke Temmerman" userId="75c03dc2-74da-4310-87f5-d8417250a9f7" providerId="ADAL" clId="{262BF08D-7AFC-4F79-8434-B8EAF48DBC9C}" dt="2023-09-21T12:27:36.717" v="753" actId="20577"/>
        <pc:sldMkLst>
          <pc:docMk/>
          <pc:sldMk cId="0" sldId="272"/>
        </pc:sldMkLst>
        <pc:spChg chg="add del mod ord">
          <ac:chgData name="Joke Temmerman" userId="75c03dc2-74da-4310-87f5-d8417250a9f7" providerId="ADAL" clId="{262BF08D-7AFC-4F79-8434-B8EAF48DBC9C}" dt="2023-09-21T12:26:49.926" v="746" actId="478"/>
          <ac:spMkLst>
            <pc:docMk/>
            <pc:sldMk cId="0" sldId="272"/>
            <ac:spMk id="2" creationId="{BC9396E1-B8CF-3CF7-876D-62B072A612C5}"/>
          </ac:spMkLst>
        </pc:spChg>
        <pc:spChg chg="mod ord">
          <ac:chgData name="Joke Temmerman" userId="75c03dc2-74da-4310-87f5-d8417250a9f7" providerId="ADAL" clId="{262BF08D-7AFC-4F79-8434-B8EAF48DBC9C}" dt="2023-09-21T12:27:36.717" v="753" actId="20577"/>
          <ac:spMkLst>
            <pc:docMk/>
            <pc:sldMk cId="0" sldId="272"/>
            <ac:spMk id="210" creationId="{00000000-0000-0000-0000-000000000000}"/>
          </ac:spMkLst>
        </pc:spChg>
      </pc:sldChg>
      <pc:sldChg chg="addSp modSp mod modAnim">
        <pc:chgData name="Joke Temmerman" userId="75c03dc2-74da-4310-87f5-d8417250a9f7" providerId="ADAL" clId="{262BF08D-7AFC-4F79-8434-B8EAF48DBC9C}" dt="2023-09-21T12:32:06.387" v="808" actId="20577"/>
        <pc:sldMkLst>
          <pc:docMk/>
          <pc:sldMk cId="0" sldId="273"/>
        </pc:sldMkLst>
        <pc:spChg chg="add mod">
          <ac:chgData name="Joke Temmerman" userId="75c03dc2-74da-4310-87f5-d8417250a9f7" providerId="ADAL" clId="{262BF08D-7AFC-4F79-8434-B8EAF48DBC9C}" dt="2023-09-21T12:31:15.660" v="773" actId="1076"/>
          <ac:spMkLst>
            <pc:docMk/>
            <pc:sldMk cId="0" sldId="273"/>
            <ac:spMk id="3" creationId="{5AC531DB-E1F3-C250-9179-702FE7A0782A}"/>
          </ac:spMkLst>
        </pc:spChg>
        <pc:spChg chg="mod">
          <ac:chgData name="Joke Temmerman" userId="75c03dc2-74da-4310-87f5-d8417250a9f7" providerId="ADAL" clId="{262BF08D-7AFC-4F79-8434-B8EAF48DBC9C}" dt="2023-09-21T12:32:06.387" v="808" actId="20577"/>
          <ac:spMkLst>
            <pc:docMk/>
            <pc:sldMk cId="0" sldId="273"/>
            <ac:spMk id="216" creationId="{00000000-0000-0000-0000-000000000000}"/>
          </ac:spMkLst>
        </pc:spChg>
      </pc:sldChg>
      <pc:sldChg chg="addSp delSp modSp mod">
        <pc:chgData name="Joke Temmerman" userId="75c03dc2-74da-4310-87f5-d8417250a9f7" providerId="ADAL" clId="{262BF08D-7AFC-4F79-8434-B8EAF48DBC9C}" dt="2023-09-21T12:43:42.439" v="1062" actId="20577"/>
        <pc:sldMkLst>
          <pc:docMk/>
          <pc:sldMk cId="0" sldId="274"/>
        </pc:sldMkLst>
        <pc:spChg chg="add del mod">
          <ac:chgData name="Joke Temmerman" userId="75c03dc2-74da-4310-87f5-d8417250a9f7" providerId="ADAL" clId="{262BF08D-7AFC-4F79-8434-B8EAF48DBC9C}" dt="2023-09-21T12:32:51.737" v="823" actId="478"/>
          <ac:spMkLst>
            <pc:docMk/>
            <pc:sldMk cId="0" sldId="274"/>
            <ac:spMk id="3" creationId="{E8629943-34CA-79FC-0556-1BCAD0E9CD13}"/>
          </ac:spMkLst>
        </pc:spChg>
        <pc:spChg chg="add mod">
          <ac:chgData name="Joke Temmerman" userId="75c03dc2-74da-4310-87f5-d8417250a9f7" providerId="ADAL" clId="{262BF08D-7AFC-4F79-8434-B8EAF48DBC9C}" dt="2023-09-21T12:33:03.949" v="845" actId="2711"/>
          <ac:spMkLst>
            <pc:docMk/>
            <pc:sldMk cId="0" sldId="274"/>
            <ac:spMk id="5" creationId="{B1BF5C46-596C-F58C-8928-D36799F7BD6A}"/>
          </ac:spMkLst>
        </pc:spChg>
        <pc:spChg chg="del">
          <ac:chgData name="Joke Temmerman" userId="75c03dc2-74da-4310-87f5-d8417250a9f7" providerId="ADAL" clId="{262BF08D-7AFC-4F79-8434-B8EAF48DBC9C}" dt="2023-09-21T12:13:41.719" v="529" actId="478"/>
          <ac:spMkLst>
            <pc:docMk/>
            <pc:sldMk cId="0" sldId="274"/>
            <ac:spMk id="222" creationId="{00000000-0000-0000-0000-000000000000}"/>
          </ac:spMkLst>
        </pc:spChg>
        <pc:spChg chg="mod">
          <ac:chgData name="Joke Temmerman" userId="75c03dc2-74da-4310-87f5-d8417250a9f7" providerId="ADAL" clId="{262BF08D-7AFC-4F79-8434-B8EAF48DBC9C}" dt="2023-09-21T12:43:42.439" v="1062" actId="20577"/>
          <ac:spMkLst>
            <pc:docMk/>
            <pc:sldMk cId="0" sldId="274"/>
            <ac:spMk id="223" creationId="{00000000-0000-0000-0000-000000000000}"/>
          </ac:spMkLst>
        </pc:spChg>
      </pc:sldChg>
      <pc:sldChg chg="addSp delSp modSp mod ord">
        <pc:chgData name="Joke Temmerman" userId="75c03dc2-74da-4310-87f5-d8417250a9f7" providerId="ADAL" clId="{262BF08D-7AFC-4F79-8434-B8EAF48DBC9C}" dt="2023-09-21T12:43:03.911" v="1056" actId="14100"/>
        <pc:sldMkLst>
          <pc:docMk/>
          <pc:sldMk cId="0" sldId="275"/>
        </pc:sldMkLst>
        <pc:spChg chg="add del mod">
          <ac:chgData name="Joke Temmerman" userId="75c03dc2-74da-4310-87f5-d8417250a9f7" providerId="ADAL" clId="{262BF08D-7AFC-4F79-8434-B8EAF48DBC9C}" dt="2023-09-21T12:32:37.616" v="810" actId="478"/>
          <ac:spMkLst>
            <pc:docMk/>
            <pc:sldMk cId="0" sldId="275"/>
            <ac:spMk id="3" creationId="{41D66158-F47C-3B1D-541C-046416293BF3}"/>
          </ac:spMkLst>
        </pc:spChg>
        <pc:spChg chg="add mod">
          <ac:chgData name="Joke Temmerman" userId="75c03dc2-74da-4310-87f5-d8417250a9f7" providerId="ADAL" clId="{262BF08D-7AFC-4F79-8434-B8EAF48DBC9C}" dt="2023-09-21T12:32:48.160" v="822" actId="2711"/>
          <ac:spMkLst>
            <pc:docMk/>
            <pc:sldMk cId="0" sldId="275"/>
            <ac:spMk id="5" creationId="{4A186434-92C6-3C75-5710-0628286960E9}"/>
          </ac:spMkLst>
        </pc:spChg>
        <pc:spChg chg="del">
          <ac:chgData name="Joke Temmerman" userId="75c03dc2-74da-4310-87f5-d8417250a9f7" providerId="ADAL" clId="{262BF08D-7AFC-4F79-8434-B8EAF48DBC9C}" dt="2023-09-21T12:13:26.847" v="516" actId="478"/>
          <ac:spMkLst>
            <pc:docMk/>
            <pc:sldMk cId="0" sldId="275"/>
            <ac:spMk id="228" creationId="{00000000-0000-0000-0000-000000000000}"/>
          </ac:spMkLst>
        </pc:spChg>
        <pc:spChg chg="mod">
          <ac:chgData name="Joke Temmerman" userId="75c03dc2-74da-4310-87f5-d8417250a9f7" providerId="ADAL" clId="{262BF08D-7AFC-4F79-8434-B8EAF48DBC9C}" dt="2023-09-21T12:43:03.911" v="1056" actId="14100"/>
          <ac:spMkLst>
            <pc:docMk/>
            <pc:sldMk cId="0" sldId="275"/>
            <ac:spMk id="229" creationId="{00000000-0000-0000-0000-000000000000}"/>
          </ac:spMkLst>
        </pc:spChg>
      </pc:sldChg>
      <pc:sldChg chg="modSp mod ord delCm">
        <pc:chgData name="Joke Temmerman" userId="75c03dc2-74da-4310-87f5-d8417250a9f7" providerId="ADAL" clId="{262BF08D-7AFC-4F79-8434-B8EAF48DBC9C}" dt="2023-09-21T12:41:56.422" v="1052" actId="20577"/>
        <pc:sldMkLst>
          <pc:docMk/>
          <pc:sldMk cId="0" sldId="276"/>
        </pc:sldMkLst>
        <pc:spChg chg="mod">
          <ac:chgData name="Joke Temmerman" userId="75c03dc2-74da-4310-87f5-d8417250a9f7" providerId="ADAL" clId="{262BF08D-7AFC-4F79-8434-B8EAF48DBC9C}" dt="2023-09-21T12:41:56.422" v="1052" actId="20577"/>
          <ac:spMkLst>
            <pc:docMk/>
            <pc:sldMk cId="0" sldId="276"/>
            <ac:spMk id="235" creationId="{00000000-0000-0000-0000-000000000000}"/>
          </ac:spMkLst>
        </pc:spChg>
      </pc:sldChg>
      <pc:sldChg chg="modSp mod ord">
        <pc:chgData name="Joke Temmerman" userId="75c03dc2-74da-4310-87f5-d8417250a9f7" providerId="ADAL" clId="{262BF08D-7AFC-4F79-8434-B8EAF48DBC9C}" dt="2023-09-21T12:13:14.088" v="515" actId="313"/>
        <pc:sldMkLst>
          <pc:docMk/>
          <pc:sldMk cId="0" sldId="277"/>
        </pc:sldMkLst>
        <pc:spChg chg="mod">
          <ac:chgData name="Joke Temmerman" userId="75c03dc2-74da-4310-87f5-d8417250a9f7" providerId="ADAL" clId="{262BF08D-7AFC-4F79-8434-B8EAF48DBC9C}" dt="2023-09-21T12:13:14.088" v="515" actId="313"/>
          <ac:spMkLst>
            <pc:docMk/>
            <pc:sldMk cId="0" sldId="277"/>
            <ac:spMk id="241" creationId="{00000000-0000-0000-0000-000000000000}"/>
          </ac:spMkLst>
        </pc:spChg>
        <pc:spChg chg="mod">
          <ac:chgData name="Joke Temmerman" userId="75c03dc2-74da-4310-87f5-d8417250a9f7" providerId="ADAL" clId="{262BF08D-7AFC-4F79-8434-B8EAF48DBC9C}" dt="2023-09-21T12:13:09.789" v="510" actId="20577"/>
          <ac:spMkLst>
            <pc:docMk/>
            <pc:sldMk cId="0" sldId="277"/>
            <ac:spMk id="243" creationId="{00000000-0000-0000-0000-000000000000}"/>
          </ac:spMkLst>
        </pc:spChg>
      </pc:sldChg>
      <pc:sldChg chg="addSp delSp modSp add mod chgLayout">
        <pc:chgData name="Joke Temmerman" userId="75c03dc2-74da-4310-87f5-d8417250a9f7" providerId="ADAL" clId="{262BF08D-7AFC-4F79-8434-B8EAF48DBC9C}" dt="2023-09-21T12:25:51.737" v="736" actId="20577"/>
        <pc:sldMkLst>
          <pc:docMk/>
          <pc:sldMk cId="0" sldId="279"/>
        </pc:sldMkLst>
        <pc:spChg chg="add del mod ord">
          <ac:chgData name="Joke Temmerman" userId="75c03dc2-74da-4310-87f5-d8417250a9f7" providerId="ADAL" clId="{262BF08D-7AFC-4F79-8434-B8EAF48DBC9C}" dt="2023-09-21T12:08:07.287" v="276" actId="478"/>
          <ac:spMkLst>
            <pc:docMk/>
            <pc:sldMk cId="0" sldId="279"/>
            <ac:spMk id="3" creationId="{0AC01A3F-DFC4-A1BF-A354-2D7CECEFD9B0}"/>
          </ac:spMkLst>
        </pc:spChg>
        <pc:spChg chg="mod ord">
          <ac:chgData name="Joke Temmerman" userId="75c03dc2-74da-4310-87f5-d8417250a9f7" providerId="ADAL" clId="{262BF08D-7AFC-4F79-8434-B8EAF48DBC9C}" dt="2023-09-21T12:08:04.394" v="275" actId="700"/>
          <ac:spMkLst>
            <pc:docMk/>
            <pc:sldMk cId="0" sldId="279"/>
            <ac:spMk id="72" creationId="{00000000-0000-0000-0000-000000000000}"/>
          </ac:spMkLst>
        </pc:spChg>
        <pc:spChg chg="del">
          <ac:chgData name="Joke Temmerman" userId="75c03dc2-74da-4310-87f5-d8417250a9f7" providerId="ADAL" clId="{262BF08D-7AFC-4F79-8434-B8EAF48DBC9C}" dt="2023-09-21T12:07:52.217" v="274" actId="478"/>
          <ac:spMkLst>
            <pc:docMk/>
            <pc:sldMk cId="0" sldId="279"/>
            <ac:spMk id="73" creationId="{00000000-0000-0000-0000-000000000000}"/>
          </ac:spMkLst>
        </pc:spChg>
        <pc:graphicFrameChg chg="mod">
          <ac:chgData name="Joke Temmerman" userId="75c03dc2-74da-4310-87f5-d8417250a9f7" providerId="ADAL" clId="{262BF08D-7AFC-4F79-8434-B8EAF48DBC9C}" dt="2023-09-21T12:25:51.737" v="736" actId="20577"/>
          <ac:graphicFrameMkLst>
            <pc:docMk/>
            <pc:sldMk cId="0" sldId="279"/>
            <ac:graphicFrameMk id="2" creationId="{EC607CFD-3FE9-C762-D9D1-C780335E717A}"/>
          </ac:graphicFrameMkLst>
        </pc:graphicFrameChg>
      </pc:sldChg>
      <pc:sldChg chg="modSp add mod">
        <pc:chgData name="Joke Temmerman" userId="75c03dc2-74da-4310-87f5-d8417250a9f7" providerId="ADAL" clId="{262BF08D-7AFC-4F79-8434-B8EAF48DBC9C}" dt="2023-09-21T12:08:51.862" v="314" actId="20577"/>
        <pc:sldMkLst>
          <pc:docMk/>
          <pc:sldMk cId="303382200" sldId="313"/>
        </pc:sldMkLst>
        <pc:spChg chg="mod">
          <ac:chgData name="Joke Temmerman" userId="75c03dc2-74da-4310-87f5-d8417250a9f7" providerId="ADAL" clId="{262BF08D-7AFC-4F79-8434-B8EAF48DBC9C}" dt="2023-09-21T12:08:38.098" v="311" actId="20577"/>
          <ac:spMkLst>
            <pc:docMk/>
            <pc:sldMk cId="303382200" sldId="313"/>
            <ac:spMk id="80" creationId="{00000000-0000-0000-0000-000000000000}"/>
          </ac:spMkLst>
        </pc:spChg>
        <pc:graphicFrameChg chg="mod">
          <ac:chgData name="Joke Temmerman" userId="75c03dc2-74da-4310-87f5-d8417250a9f7" providerId="ADAL" clId="{262BF08D-7AFC-4F79-8434-B8EAF48DBC9C}" dt="2023-09-21T12:08:51.862" v="314" actId="20577"/>
          <ac:graphicFrameMkLst>
            <pc:docMk/>
            <pc:sldMk cId="303382200" sldId="313"/>
            <ac:graphicFrameMk id="3" creationId="{44A3E38D-4E45-6601-79F7-82A407BF5558}"/>
          </ac:graphicFrameMkLst>
        </pc:graphicFrameChg>
      </pc:sldChg>
      <pc:sldChg chg="modSp add mod">
        <pc:chgData name="Joke Temmerman" userId="75c03dc2-74da-4310-87f5-d8417250a9f7" providerId="ADAL" clId="{262BF08D-7AFC-4F79-8434-B8EAF48DBC9C}" dt="2023-09-21T12:09:41.748" v="362" actId="20577"/>
        <pc:sldMkLst>
          <pc:docMk/>
          <pc:sldMk cId="3779950196" sldId="314"/>
        </pc:sldMkLst>
        <pc:spChg chg="mod">
          <ac:chgData name="Joke Temmerman" userId="75c03dc2-74da-4310-87f5-d8417250a9f7" providerId="ADAL" clId="{262BF08D-7AFC-4F79-8434-B8EAF48DBC9C}" dt="2023-09-21T12:09:31.458" v="359" actId="20577"/>
          <ac:spMkLst>
            <pc:docMk/>
            <pc:sldMk cId="3779950196" sldId="314"/>
            <ac:spMk id="80" creationId="{00000000-0000-0000-0000-000000000000}"/>
          </ac:spMkLst>
        </pc:spChg>
        <pc:graphicFrameChg chg="mod">
          <ac:chgData name="Joke Temmerman" userId="75c03dc2-74da-4310-87f5-d8417250a9f7" providerId="ADAL" clId="{262BF08D-7AFC-4F79-8434-B8EAF48DBC9C}" dt="2023-09-21T12:09:41.748" v="362" actId="20577"/>
          <ac:graphicFrameMkLst>
            <pc:docMk/>
            <pc:sldMk cId="3779950196" sldId="314"/>
            <ac:graphicFrameMk id="3" creationId="{44A3E38D-4E45-6601-79F7-82A407BF5558}"/>
          </ac:graphicFrameMkLst>
        </pc:graphicFrameChg>
      </pc:sldChg>
      <pc:sldChg chg="modSp add mod">
        <pc:chgData name="Joke Temmerman" userId="75c03dc2-74da-4310-87f5-d8417250a9f7" providerId="ADAL" clId="{262BF08D-7AFC-4F79-8434-B8EAF48DBC9C}" dt="2023-09-21T12:10:50.357" v="410" actId="20577"/>
        <pc:sldMkLst>
          <pc:docMk/>
          <pc:sldMk cId="3802800751" sldId="315"/>
        </pc:sldMkLst>
        <pc:spChg chg="mod">
          <ac:chgData name="Joke Temmerman" userId="75c03dc2-74da-4310-87f5-d8417250a9f7" providerId="ADAL" clId="{262BF08D-7AFC-4F79-8434-B8EAF48DBC9C}" dt="2023-09-21T12:10:50.357" v="410" actId="20577"/>
          <ac:spMkLst>
            <pc:docMk/>
            <pc:sldMk cId="3802800751" sldId="315"/>
            <ac:spMk id="80" creationId="{00000000-0000-0000-0000-000000000000}"/>
          </ac:spMkLst>
        </pc:spChg>
      </pc:sldChg>
      <pc:sldChg chg="modSp add mod">
        <pc:chgData name="Joke Temmerman" userId="75c03dc2-74da-4310-87f5-d8417250a9f7" providerId="ADAL" clId="{262BF08D-7AFC-4F79-8434-B8EAF48DBC9C}" dt="2023-09-21T12:12:50.047" v="490" actId="20577"/>
        <pc:sldMkLst>
          <pc:docMk/>
          <pc:sldMk cId="4281390061" sldId="316"/>
        </pc:sldMkLst>
        <pc:spChg chg="mod">
          <ac:chgData name="Joke Temmerman" userId="75c03dc2-74da-4310-87f5-d8417250a9f7" providerId="ADAL" clId="{262BF08D-7AFC-4F79-8434-B8EAF48DBC9C}" dt="2023-09-21T12:12:11.067" v="448" actId="20577"/>
          <ac:spMkLst>
            <pc:docMk/>
            <pc:sldMk cId="4281390061" sldId="316"/>
            <ac:spMk id="80" creationId="{00000000-0000-0000-0000-000000000000}"/>
          </ac:spMkLst>
        </pc:spChg>
        <pc:graphicFrameChg chg="mod">
          <ac:chgData name="Joke Temmerman" userId="75c03dc2-74da-4310-87f5-d8417250a9f7" providerId="ADAL" clId="{262BF08D-7AFC-4F79-8434-B8EAF48DBC9C}" dt="2023-09-21T12:12:50.047" v="490" actId="20577"/>
          <ac:graphicFrameMkLst>
            <pc:docMk/>
            <pc:sldMk cId="4281390061" sldId="316"/>
            <ac:graphicFrameMk id="3" creationId="{44A3E38D-4E45-6601-79F7-82A407BF5558}"/>
          </ac:graphicFrameMkLst>
        </pc:graphicFrameChg>
      </pc:sldChg>
      <pc:sldChg chg="modSp add mod">
        <pc:chgData name="Joke Temmerman" userId="75c03dc2-74da-4310-87f5-d8417250a9f7" providerId="ADAL" clId="{262BF08D-7AFC-4F79-8434-B8EAF48DBC9C}" dt="2023-09-21T12:12:45.507" v="488" actId="20577"/>
        <pc:sldMkLst>
          <pc:docMk/>
          <pc:sldMk cId="1713984879" sldId="317"/>
        </pc:sldMkLst>
        <pc:spChg chg="mod">
          <ac:chgData name="Joke Temmerman" userId="75c03dc2-74da-4310-87f5-d8417250a9f7" providerId="ADAL" clId="{262BF08D-7AFC-4F79-8434-B8EAF48DBC9C}" dt="2023-09-21T12:12:40.949" v="486" actId="20577"/>
          <ac:spMkLst>
            <pc:docMk/>
            <pc:sldMk cId="1713984879" sldId="317"/>
            <ac:spMk id="80" creationId="{00000000-0000-0000-0000-000000000000}"/>
          </ac:spMkLst>
        </pc:spChg>
        <pc:graphicFrameChg chg="mod">
          <ac:chgData name="Joke Temmerman" userId="75c03dc2-74da-4310-87f5-d8417250a9f7" providerId="ADAL" clId="{262BF08D-7AFC-4F79-8434-B8EAF48DBC9C}" dt="2023-09-21T12:12:45.507" v="488" actId="20577"/>
          <ac:graphicFrameMkLst>
            <pc:docMk/>
            <pc:sldMk cId="1713984879" sldId="317"/>
            <ac:graphicFrameMk id="3" creationId="{44A3E38D-4E45-6601-79F7-82A407BF5558}"/>
          </ac:graphicFrameMkLst>
        </pc:graphicFrameChg>
      </pc:sldChg>
      <pc:sldChg chg="modSp add mod">
        <pc:chgData name="Joke Temmerman" userId="75c03dc2-74da-4310-87f5-d8417250a9f7" providerId="ADAL" clId="{262BF08D-7AFC-4F79-8434-B8EAF48DBC9C}" dt="2023-09-21T12:42:01.757" v="1054" actId="6549"/>
        <pc:sldMkLst>
          <pc:docMk/>
          <pc:sldMk cId="3426063817" sldId="318"/>
        </pc:sldMkLst>
        <pc:spChg chg="mod">
          <ac:chgData name="Joke Temmerman" userId="75c03dc2-74da-4310-87f5-d8417250a9f7" providerId="ADAL" clId="{262BF08D-7AFC-4F79-8434-B8EAF48DBC9C}" dt="2023-09-21T12:42:01.757" v="1054" actId="6549"/>
          <ac:spMkLst>
            <pc:docMk/>
            <pc:sldMk cId="3426063817" sldId="318"/>
            <ac:spMk id="23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a:solidFill>
          <a:srgbClr val="427EE7"/>
        </a:solidFill>
      </dgm:spPr>
      <dgm:t>
        <a:bodyPr/>
        <a:lstStyle/>
        <a:p>
          <a:r>
            <a:rPr lang="nl-BE" dirty="0" err="1"/>
            <a:t>Chapter</a:t>
          </a:r>
          <a:r>
            <a:rPr lang="nl-BE" dirty="0"/>
            <a:t> 1: </a:t>
          </a:r>
          <a:r>
            <a:rPr lang="nl-BE" i="1" dirty="0" err="1"/>
            <a:t>Ethics</a:t>
          </a:r>
          <a:r>
            <a:rPr lang="nl-BE" i="1" dirty="0"/>
            <a:t>: </a:t>
          </a:r>
          <a:r>
            <a:rPr lang="nl-BE" i="1" dirty="0" err="1"/>
            <a:t>what</a:t>
          </a:r>
          <a:r>
            <a:rPr lang="nl-BE" i="1" dirty="0"/>
            <a:t> should we do?</a:t>
          </a:r>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a:solidFill>
          <a:srgbClr val="5087ED"/>
        </a:solidFill>
      </dgm:spPr>
      <dgm:t>
        <a:bodyPr/>
        <a:lstStyle/>
        <a:p>
          <a:r>
            <a:rPr lang="nl-BE" dirty="0" err="1"/>
            <a:t>Chapter</a:t>
          </a:r>
          <a:r>
            <a:rPr lang="nl-BE" dirty="0"/>
            <a:t> 2: </a:t>
          </a:r>
          <a:r>
            <a:rPr lang="nl-BE" i="1" dirty="0"/>
            <a:t>The </a:t>
          </a:r>
          <a:r>
            <a:rPr lang="nl-BE" i="1" dirty="0" err="1"/>
            <a:t>four</a:t>
          </a:r>
          <a:r>
            <a:rPr lang="nl-BE" i="1" dirty="0"/>
            <a:t> </a:t>
          </a:r>
          <a:r>
            <a:rPr lang="nl-BE" i="1" dirty="0" err="1"/>
            <a:t>principles</a:t>
          </a:r>
          <a:r>
            <a:rPr lang="nl-BE" i="1" dirty="0"/>
            <a:t> of </a:t>
          </a:r>
          <a:r>
            <a:rPr lang="nl-BE" i="1" dirty="0" err="1"/>
            <a:t>medical</a:t>
          </a:r>
          <a:r>
            <a:rPr lang="nl-BE" i="1" dirty="0"/>
            <a:t> </a:t>
          </a:r>
          <a:r>
            <a:rPr lang="nl-BE" i="1" dirty="0" err="1"/>
            <a:t>ethics</a:t>
          </a:r>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0E58AE58-487A-4993-A77B-4525C4A4F1F6}">
      <dgm:prSet phldrT="[Tekst]"/>
      <dgm:spPr>
        <a:solidFill>
          <a:srgbClr val="5E8FF2"/>
        </a:solidFill>
      </dgm:spPr>
      <dgm:t>
        <a:bodyPr/>
        <a:lstStyle/>
        <a:p>
          <a:r>
            <a:rPr lang="nl-BE" dirty="0" err="1"/>
            <a:t>Chapter</a:t>
          </a:r>
          <a:r>
            <a:rPr lang="nl-BE" dirty="0"/>
            <a:t> 3: </a:t>
          </a:r>
          <a:r>
            <a:rPr lang="nl-BE" i="1" dirty="0" err="1"/>
            <a:t>Genetic</a:t>
          </a:r>
          <a:r>
            <a:rPr lang="nl-BE" i="1" dirty="0"/>
            <a:t> counselor Code of </a:t>
          </a:r>
          <a:r>
            <a:rPr lang="nl-BE" i="1" dirty="0" err="1"/>
            <a:t>Ethics</a:t>
          </a:r>
          <a:endParaRPr lang="nl-BE" dirty="0"/>
        </a:p>
      </dgm:t>
    </dgm:pt>
    <dgm:pt modelId="{840E6A45-E636-4793-9041-0B122DAC56E1}" type="parTrans" cxnId="{8B7A7A6C-ECBD-40A8-ADFA-2A5733831A54}">
      <dgm:prSet/>
      <dgm:spPr/>
      <dgm:t>
        <a:bodyPr/>
        <a:lstStyle/>
        <a:p>
          <a:endParaRPr lang="nl-BE"/>
        </a:p>
      </dgm:t>
    </dgm:pt>
    <dgm:pt modelId="{2BBF0989-FD3A-476B-A875-0CB08B27C606}" type="sibTrans" cxnId="{8B7A7A6C-ECBD-40A8-ADFA-2A5733831A54}">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3"/>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3"/>
      <dgm:spPr/>
    </dgm:pt>
    <dgm:pt modelId="{702877AB-9CD5-484F-8BC2-ACB5D06ECDAB}" type="pres">
      <dgm:prSet presAssocID="{A7F60AB2-C85F-4215-8C9E-FF7128B4958F}" presName="dstNode" presStyleLbl="node1" presStyleIdx="0" presStyleCnt="3"/>
      <dgm:spPr/>
    </dgm:pt>
    <dgm:pt modelId="{55F7AEE6-11F1-478B-8A25-0F9CD164A425}" type="pres">
      <dgm:prSet presAssocID="{EDA11B13-CF46-4F3F-9F2D-E7E3F15CF4F9}" presName="text_1" presStyleLbl="node1" presStyleIdx="0" presStyleCnt="3">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3"/>
      <dgm:spPr/>
    </dgm:pt>
    <dgm:pt modelId="{8965E0A3-2B79-4837-8845-06699DF4A1D4}" type="pres">
      <dgm:prSet presAssocID="{4694F283-5CC9-472C-9A85-73B440E20440}" presName="text_2" presStyleLbl="node1" presStyleIdx="1" presStyleCnt="3">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3"/>
      <dgm:spPr/>
    </dgm:pt>
    <dgm:pt modelId="{5804FE6B-C7F2-4678-BD25-762790665EE1}" type="pres">
      <dgm:prSet presAssocID="{0E58AE58-487A-4993-A77B-4525C4A4F1F6}" presName="text_3" presStyleLbl="node1" presStyleIdx="2" presStyleCnt="3">
        <dgm:presLayoutVars>
          <dgm:bulletEnabled val="1"/>
        </dgm:presLayoutVars>
      </dgm:prSet>
      <dgm:spPr/>
    </dgm:pt>
    <dgm:pt modelId="{F33357DB-0AFD-419C-9302-0227062B7A71}" type="pres">
      <dgm:prSet presAssocID="{0E58AE58-487A-4993-A77B-4525C4A4F1F6}" presName="accent_3" presStyleCnt="0"/>
      <dgm:spPr/>
    </dgm:pt>
    <dgm:pt modelId="{28B0B33F-8BC8-4669-8342-9B326900432C}" type="pres">
      <dgm:prSet presAssocID="{0E58AE58-487A-4993-A77B-4525C4A4F1F6}" presName="accentRepeatNode" presStyleLbl="solidFgAcc1" presStyleIdx="2" presStyleCnt="3"/>
      <dgm:spPr/>
    </dgm:pt>
  </dgm:ptLst>
  <dgm:cxnLst>
    <dgm:cxn modelId="{C439F431-D9F0-475B-BDB9-459189B7B95C}" type="presOf" srcId="{7D88ADD0-47D3-4987-AFA3-ACA755DEBE2D}" destId="{45459053-3345-4B4D-92B0-C13EF42404B6}"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8B7A7A6C-ECBD-40A8-ADFA-2A5733831A54}" srcId="{A7F60AB2-C85F-4215-8C9E-FF7128B4958F}" destId="{0E58AE58-487A-4993-A77B-4525C4A4F1F6}" srcOrd="2" destOrd="0" parTransId="{840E6A45-E636-4793-9041-0B122DAC56E1}" sibTransId="{2BBF0989-FD3A-476B-A875-0CB08B27C606}"/>
    <dgm:cxn modelId="{432B1057-B5E7-4FC9-9589-6AD1CB237D4A}" type="presOf" srcId="{4694F283-5CC9-472C-9A85-73B440E20440}" destId="{8965E0A3-2B79-4837-8845-06699DF4A1D4}" srcOrd="0" destOrd="0" presId="urn:microsoft.com/office/officeart/2008/layout/VerticalCurvedList"/>
    <dgm:cxn modelId="{244E837D-8509-4A6F-8CFF-6753BDD51A37}" type="presOf" srcId="{0E58AE58-487A-4993-A77B-4525C4A4F1F6}" destId="{5804FE6B-C7F2-4678-BD25-762790665EE1}" srcOrd="0" destOrd="0" presId="urn:microsoft.com/office/officeart/2008/layout/VerticalCurvedList"/>
    <dgm:cxn modelId="{B659658E-122B-4C02-A13D-6F832988C5F5}" type="presOf" srcId="{EDA11B13-CF46-4F3F-9F2D-E7E3F15CF4F9}" destId="{55F7AEE6-11F1-478B-8A25-0F9CD164A425}" srcOrd="0" destOrd="0" presId="urn:microsoft.com/office/officeart/2008/layout/VerticalCurvedList"/>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C95AF0F-A1D2-4AFE-BA2F-631616728C04}" type="presParOf" srcId="{BE3911E2-B75A-40B4-A727-34278A24B6E3}" destId="{5804FE6B-C7F2-4678-BD25-762790665EE1}" srcOrd="5" destOrd="0" presId="urn:microsoft.com/office/officeart/2008/layout/VerticalCurvedList"/>
    <dgm:cxn modelId="{3D9443DE-87E8-448C-A211-320DA143033E}" type="presParOf" srcId="{BE3911E2-B75A-40B4-A727-34278A24B6E3}" destId="{F33357DB-0AFD-419C-9302-0227062B7A71}" srcOrd="6" destOrd="0" presId="urn:microsoft.com/office/officeart/2008/layout/VerticalCurvedList"/>
    <dgm:cxn modelId="{D10C4D23-4AB0-458D-BEB6-0E1897E2A10F}" type="presParOf" srcId="{F33357DB-0AFD-419C-9302-0227062B7A71}" destId="{28B0B33F-8BC8-4669-8342-9B326900432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3"/>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3"/>
      <dgm:spPr/>
    </dgm:pt>
    <dgm:pt modelId="{702877AB-9CD5-484F-8BC2-ACB5D06ECDAB}" type="pres">
      <dgm:prSet presAssocID="{A7F60AB2-C85F-4215-8C9E-FF7128B4958F}" presName="dstNode" presStyleLbl="node1" presStyleIdx="0" presStyleCnt="3"/>
      <dgm:spPr/>
    </dgm:pt>
    <dgm:pt modelId="{55F7AEE6-11F1-478B-8A25-0F9CD164A425}" type="pres">
      <dgm:prSet presAssocID="{EDA11B13-CF46-4F3F-9F2D-E7E3F15CF4F9}" presName="text_1" presStyleLbl="node1" presStyleIdx="0" presStyleCnt="3"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3"/>
      <dgm:spPr>
        <a:solidFill>
          <a:srgbClr val="427EE7"/>
        </a:solidFill>
      </dgm:spPr>
    </dgm:pt>
    <dgm:pt modelId="{8965E0A3-2B79-4837-8845-06699DF4A1D4}" type="pres">
      <dgm:prSet presAssocID="{4694F283-5CC9-472C-9A85-73B440E20440}" presName="text_2" presStyleLbl="node1" presStyleIdx="1" presStyleCnt="3"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3"/>
      <dgm:spPr>
        <a:solidFill>
          <a:schemeClr val="bg1"/>
        </a:solidFill>
      </dgm:spPr>
    </dgm:pt>
    <dgm:pt modelId="{7A51434D-9597-4DB7-B08E-4108B875ADD4}" type="pres">
      <dgm:prSet presAssocID="{F067B918-9747-4F2C-9562-E61CCFFD743C}" presName="text_3" presStyleLbl="node1" presStyleIdx="2" presStyleCnt="3"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3"/>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B659658E-122B-4C02-A13D-6F832988C5F5}" type="presOf" srcId="{EDA11B13-CF46-4F3F-9F2D-E7E3F15CF4F9}" destId="{55F7AEE6-11F1-478B-8A25-0F9CD164A425}" srcOrd="0" destOrd="0" presId="urn:microsoft.com/office/officeart/2008/layout/VerticalCurvedList"/>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3"/>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3"/>
      <dgm:spPr/>
    </dgm:pt>
    <dgm:pt modelId="{702877AB-9CD5-484F-8BC2-ACB5D06ECDAB}" type="pres">
      <dgm:prSet presAssocID="{A7F60AB2-C85F-4215-8C9E-FF7128B4958F}" presName="dstNode" presStyleLbl="node1" presStyleIdx="0" presStyleCnt="3"/>
      <dgm:spPr/>
    </dgm:pt>
    <dgm:pt modelId="{55F7AEE6-11F1-478B-8A25-0F9CD164A425}" type="pres">
      <dgm:prSet presAssocID="{EDA11B13-CF46-4F3F-9F2D-E7E3F15CF4F9}" presName="text_1" presStyleLbl="node1" presStyleIdx="0" presStyleCnt="3"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3"/>
      <dgm:spPr>
        <a:solidFill>
          <a:srgbClr val="427EE7"/>
        </a:solidFill>
      </dgm:spPr>
    </dgm:pt>
    <dgm:pt modelId="{8965E0A3-2B79-4837-8845-06699DF4A1D4}" type="pres">
      <dgm:prSet presAssocID="{4694F283-5CC9-472C-9A85-73B440E20440}" presName="text_2" presStyleLbl="node1" presStyleIdx="1" presStyleCnt="3"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3"/>
      <dgm:spPr>
        <a:solidFill>
          <a:srgbClr val="5087ED"/>
        </a:solidFill>
      </dgm:spPr>
    </dgm:pt>
    <dgm:pt modelId="{7A51434D-9597-4DB7-B08E-4108B875ADD4}" type="pres">
      <dgm:prSet presAssocID="{F067B918-9747-4F2C-9562-E61CCFFD743C}" presName="text_3" presStyleLbl="node1" presStyleIdx="2" presStyleCnt="3"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3"/>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B659658E-122B-4C02-A13D-6F832988C5F5}" type="presOf" srcId="{EDA11B13-CF46-4F3F-9F2D-E7E3F15CF4F9}" destId="{55F7AEE6-11F1-478B-8A25-0F9CD164A425}" srcOrd="0" destOrd="0" presId="urn:microsoft.com/office/officeart/2008/layout/VerticalCurvedList"/>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rgbClr val="5E8FF2"/>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chemeClr val="bg1"/>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4071119"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501712" y="360154"/>
          <a:ext cx="5546404" cy="720308"/>
        </a:xfrm>
        <a:prstGeom prst="rect">
          <a:avLst/>
        </a:prstGeom>
        <a:solidFill>
          <a:srgbClr val="427E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1: </a:t>
          </a:r>
          <a:r>
            <a:rPr lang="nl-BE" sz="2200" i="1" kern="1200" dirty="0" err="1"/>
            <a:t>Ethics</a:t>
          </a:r>
          <a:r>
            <a:rPr lang="nl-BE" sz="2200" i="1" kern="1200" dirty="0"/>
            <a:t>: </a:t>
          </a:r>
          <a:r>
            <a:rPr lang="nl-BE" sz="2200" i="1" kern="1200" dirty="0" err="1"/>
            <a:t>what</a:t>
          </a:r>
          <a:r>
            <a:rPr lang="nl-BE" sz="2200" i="1" kern="1200" dirty="0"/>
            <a:t> should we do?</a:t>
          </a:r>
        </a:p>
      </dsp:txBody>
      <dsp:txXfrm>
        <a:off x="501712" y="360154"/>
        <a:ext cx="5546404" cy="720308"/>
      </dsp:txXfrm>
    </dsp:sp>
    <dsp:sp modelId="{CE57AA8C-6DA3-4932-A2A4-7B53026941B4}">
      <dsp:nvSpPr>
        <dsp:cNvPr id="0" name=""/>
        <dsp:cNvSpPr/>
      </dsp:nvSpPr>
      <dsp:spPr>
        <a:xfrm>
          <a:off x="51520" y="270115"/>
          <a:ext cx="900385" cy="90038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a:off x="763544" y="1440616"/>
          <a:ext cx="5284572" cy="720308"/>
        </a:xfrm>
        <a:prstGeom prst="rect">
          <a:avLst/>
        </a:prstGeom>
        <a:solidFill>
          <a:srgbClr val="5087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2: </a:t>
          </a:r>
          <a:r>
            <a:rPr lang="nl-BE" sz="2200" i="1" kern="1200" dirty="0"/>
            <a:t>The </a:t>
          </a:r>
          <a:r>
            <a:rPr lang="nl-BE" sz="2200" i="1" kern="1200" dirty="0" err="1"/>
            <a:t>four</a:t>
          </a:r>
          <a:r>
            <a:rPr lang="nl-BE" sz="2200" i="1" kern="1200" dirty="0"/>
            <a:t> </a:t>
          </a:r>
          <a:r>
            <a:rPr lang="nl-BE" sz="2200" i="1" kern="1200" dirty="0" err="1"/>
            <a:t>principles</a:t>
          </a:r>
          <a:r>
            <a:rPr lang="nl-BE" sz="2200" i="1" kern="1200" dirty="0"/>
            <a:t> of </a:t>
          </a:r>
          <a:r>
            <a:rPr lang="nl-BE" sz="2200" i="1" kern="1200" dirty="0" err="1"/>
            <a:t>medical</a:t>
          </a:r>
          <a:r>
            <a:rPr lang="nl-BE" sz="2200" i="1" kern="1200" dirty="0"/>
            <a:t> </a:t>
          </a:r>
          <a:r>
            <a:rPr lang="nl-BE" sz="2200" i="1" kern="1200" dirty="0" err="1"/>
            <a:t>ethics</a:t>
          </a:r>
          <a:endParaRPr lang="nl-BE" sz="2200" kern="1200" dirty="0"/>
        </a:p>
      </dsp:txBody>
      <dsp:txXfrm>
        <a:off x="763544" y="1440616"/>
        <a:ext cx="5284572" cy="720308"/>
      </dsp:txXfrm>
    </dsp:sp>
    <dsp:sp modelId="{E022E5CE-7F63-4A95-B0AF-7FDFE5F04A7A}">
      <dsp:nvSpPr>
        <dsp:cNvPr id="0" name=""/>
        <dsp:cNvSpPr/>
      </dsp:nvSpPr>
      <dsp:spPr>
        <a:xfrm>
          <a:off x="313352" y="1350578"/>
          <a:ext cx="900385" cy="900385"/>
        </a:xfrm>
        <a:prstGeom prst="ellipse">
          <a:avLst/>
        </a:prstGeom>
        <a:solidFill>
          <a:schemeClr val="lt1">
            <a:hueOff val="0"/>
            <a:satOff val="0"/>
            <a:lumOff val="0"/>
            <a:alphaOff val="0"/>
          </a:schemeClr>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5804FE6B-C7F2-4678-BD25-762790665EE1}">
      <dsp:nvSpPr>
        <dsp:cNvPr id="0" name=""/>
        <dsp:cNvSpPr/>
      </dsp:nvSpPr>
      <dsp:spPr>
        <a:xfrm>
          <a:off x="501712" y="2521079"/>
          <a:ext cx="5546404" cy="720308"/>
        </a:xfrm>
        <a:prstGeom prst="rect">
          <a:avLst/>
        </a:prstGeom>
        <a:solidFill>
          <a:srgbClr val="5E8F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3: </a:t>
          </a:r>
          <a:r>
            <a:rPr lang="nl-BE" sz="2200" i="1" kern="1200" dirty="0" err="1"/>
            <a:t>Genetic</a:t>
          </a:r>
          <a:r>
            <a:rPr lang="nl-BE" sz="2200" i="1" kern="1200" dirty="0"/>
            <a:t> counselor Code of </a:t>
          </a:r>
          <a:r>
            <a:rPr lang="nl-BE" sz="2200" i="1" kern="1200" dirty="0" err="1"/>
            <a:t>Ethics</a:t>
          </a:r>
          <a:endParaRPr lang="nl-BE" sz="2200" kern="1200" dirty="0"/>
        </a:p>
      </dsp:txBody>
      <dsp:txXfrm>
        <a:off x="501712" y="2521079"/>
        <a:ext cx="5546404" cy="720308"/>
      </dsp:txXfrm>
    </dsp:sp>
    <dsp:sp modelId="{28B0B33F-8BC8-4669-8342-9B326900432C}">
      <dsp:nvSpPr>
        <dsp:cNvPr id="0" name=""/>
        <dsp:cNvSpPr/>
      </dsp:nvSpPr>
      <dsp:spPr>
        <a:xfrm>
          <a:off x="51520" y="2431040"/>
          <a:ext cx="900385" cy="900385"/>
        </a:xfrm>
        <a:prstGeom prst="ellipse">
          <a:avLst/>
        </a:prstGeom>
        <a:solidFill>
          <a:schemeClr val="lt1">
            <a:hueOff val="0"/>
            <a:satOff val="0"/>
            <a:lumOff val="0"/>
            <a:alphaOff val="0"/>
          </a:schemeClr>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1403"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209254" y="341555"/>
          <a:ext cx="45702" cy="720308"/>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99060" rIns="99060" bIns="99060" numCol="1" spcCol="1270" anchor="ctr" anchorCtr="0">
          <a:noAutofit/>
        </a:bodyPr>
        <a:lstStyle/>
        <a:p>
          <a:pPr marL="0" lvl="0" indent="0" algn="l" defTabSz="1733550">
            <a:lnSpc>
              <a:spcPct val="90000"/>
            </a:lnSpc>
            <a:spcBef>
              <a:spcPct val="0"/>
            </a:spcBef>
            <a:spcAft>
              <a:spcPct val="35000"/>
            </a:spcAft>
            <a:buNone/>
          </a:pPr>
          <a:endParaRPr lang="nl-BE" sz="3900" kern="1200" dirty="0"/>
        </a:p>
      </dsp:txBody>
      <dsp:txXfrm>
        <a:off x="1209254" y="341555"/>
        <a:ext cx="45702" cy="720308"/>
      </dsp:txXfrm>
    </dsp:sp>
    <dsp:sp modelId="{CE57AA8C-6DA3-4932-A2A4-7B53026941B4}">
      <dsp:nvSpPr>
        <dsp:cNvPr id="0" name=""/>
        <dsp:cNvSpPr/>
      </dsp:nvSpPr>
      <dsp:spPr>
        <a:xfrm>
          <a:off x="1361235" y="270115"/>
          <a:ext cx="900385" cy="900385"/>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196840" y="1524309"/>
          <a:ext cx="45711" cy="720308"/>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99060" rIns="99060" bIns="99060" numCol="1" spcCol="1270" anchor="ctr" anchorCtr="0">
          <a:noAutofit/>
        </a:bodyPr>
        <a:lstStyle/>
        <a:p>
          <a:pPr marL="0" lvl="0" indent="0" algn="l" defTabSz="1733550">
            <a:lnSpc>
              <a:spcPct val="90000"/>
            </a:lnSpc>
            <a:spcBef>
              <a:spcPct val="0"/>
            </a:spcBef>
            <a:spcAft>
              <a:spcPct val="35000"/>
            </a:spcAft>
            <a:buNone/>
          </a:pPr>
          <a:endParaRPr lang="nl-BE" sz="3900" kern="1200" dirty="0"/>
        </a:p>
      </dsp:txBody>
      <dsp:txXfrm>
        <a:off x="1196840" y="1524309"/>
        <a:ext cx="45711" cy="720308"/>
      </dsp:txXfrm>
    </dsp:sp>
    <dsp:sp modelId="{E022E5CE-7F63-4A95-B0AF-7FDFE5F04A7A}">
      <dsp:nvSpPr>
        <dsp:cNvPr id="0" name=""/>
        <dsp:cNvSpPr/>
      </dsp:nvSpPr>
      <dsp:spPr>
        <a:xfrm>
          <a:off x="1623067" y="1350578"/>
          <a:ext cx="900385" cy="900385"/>
        </a:xfrm>
        <a:prstGeom prst="ellipse">
          <a:avLst/>
        </a:prstGeom>
        <a:solidFill>
          <a:schemeClr val="bg1"/>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676883" y="2554854"/>
          <a:ext cx="51415" cy="720308"/>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99060" rIns="99060" bIns="99060" numCol="1" spcCol="1270" anchor="ctr" anchorCtr="0">
          <a:noAutofit/>
        </a:bodyPr>
        <a:lstStyle/>
        <a:p>
          <a:pPr marL="0" lvl="0" indent="0" algn="l" defTabSz="1733550">
            <a:lnSpc>
              <a:spcPct val="90000"/>
            </a:lnSpc>
            <a:spcBef>
              <a:spcPct val="0"/>
            </a:spcBef>
            <a:spcAft>
              <a:spcPct val="35000"/>
            </a:spcAft>
            <a:buNone/>
          </a:pPr>
          <a:endParaRPr lang="nl-BE" sz="3900" kern="1200" dirty="0"/>
        </a:p>
      </dsp:txBody>
      <dsp:txXfrm>
        <a:off x="676883" y="2554854"/>
        <a:ext cx="51415" cy="720308"/>
      </dsp:txXfrm>
    </dsp:sp>
    <dsp:sp modelId="{23DAE149-FAA7-4E6A-8A88-E3D93E2B52FC}">
      <dsp:nvSpPr>
        <dsp:cNvPr id="0" name=""/>
        <dsp:cNvSpPr/>
      </dsp:nvSpPr>
      <dsp:spPr>
        <a:xfrm>
          <a:off x="1361235" y="2431040"/>
          <a:ext cx="900385" cy="900385"/>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1403"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209254" y="341555"/>
          <a:ext cx="45702" cy="720308"/>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99060" rIns="99060" bIns="99060" numCol="1" spcCol="1270" anchor="ctr" anchorCtr="0">
          <a:noAutofit/>
        </a:bodyPr>
        <a:lstStyle/>
        <a:p>
          <a:pPr marL="0" lvl="0" indent="0" algn="l" defTabSz="1733550">
            <a:lnSpc>
              <a:spcPct val="90000"/>
            </a:lnSpc>
            <a:spcBef>
              <a:spcPct val="0"/>
            </a:spcBef>
            <a:spcAft>
              <a:spcPct val="35000"/>
            </a:spcAft>
            <a:buNone/>
          </a:pPr>
          <a:endParaRPr lang="nl-BE" sz="3900" kern="1200" dirty="0"/>
        </a:p>
      </dsp:txBody>
      <dsp:txXfrm>
        <a:off x="1209254" y="341555"/>
        <a:ext cx="45702" cy="720308"/>
      </dsp:txXfrm>
    </dsp:sp>
    <dsp:sp modelId="{CE57AA8C-6DA3-4932-A2A4-7B53026941B4}">
      <dsp:nvSpPr>
        <dsp:cNvPr id="0" name=""/>
        <dsp:cNvSpPr/>
      </dsp:nvSpPr>
      <dsp:spPr>
        <a:xfrm>
          <a:off x="1361235" y="270115"/>
          <a:ext cx="900385" cy="900385"/>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196840" y="1524309"/>
          <a:ext cx="45711" cy="720308"/>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99060" rIns="99060" bIns="99060" numCol="1" spcCol="1270" anchor="ctr" anchorCtr="0">
          <a:noAutofit/>
        </a:bodyPr>
        <a:lstStyle/>
        <a:p>
          <a:pPr marL="0" lvl="0" indent="0" algn="l" defTabSz="1733550">
            <a:lnSpc>
              <a:spcPct val="90000"/>
            </a:lnSpc>
            <a:spcBef>
              <a:spcPct val="0"/>
            </a:spcBef>
            <a:spcAft>
              <a:spcPct val="35000"/>
            </a:spcAft>
            <a:buNone/>
          </a:pPr>
          <a:endParaRPr lang="nl-BE" sz="3900" kern="1200" dirty="0"/>
        </a:p>
      </dsp:txBody>
      <dsp:txXfrm>
        <a:off x="1196840" y="1524309"/>
        <a:ext cx="45711" cy="720308"/>
      </dsp:txXfrm>
    </dsp:sp>
    <dsp:sp modelId="{E022E5CE-7F63-4A95-B0AF-7FDFE5F04A7A}">
      <dsp:nvSpPr>
        <dsp:cNvPr id="0" name=""/>
        <dsp:cNvSpPr/>
      </dsp:nvSpPr>
      <dsp:spPr>
        <a:xfrm>
          <a:off x="1623067" y="1350578"/>
          <a:ext cx="900385" cy="900385"/>
        </a:xfrm>
        <a:prstGeom prst="ellipse">
          <a:avLst/>
        </a:prstGeom>
        <a:solidFill>
          <a:srgbClr val="5087ED"/>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676883" y="2554854"/>
          <a:ext cx="51415" cy="720308"/>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745" tIns="99060" rIns="99060" bIns="99060" numCol="1" spcCol="1270" anchor="ctr" anchorCtr="0">
          <a:noAutofit/>
        </a:bodyPr>
        <a:lstStyle/>
        <a:p>
          <a:pPr marL="0" lvl="0" indent="0" algn="l" defTabSz="1733550">
            <a:lnSpc>
              <a:spcPct val="90000"/>
            </a:lnSpc>
            <a:spcBef>
              <a:spcPct val="0"/>
            </a:spcBef>
            <a:spcAft>
              <a:spcPct val="35000"/>
            </a:spcAft>
            <a:buNone/>
          </a:pPr>
          <a:endParaRPr lang="nl-BE" sz="3900" kern="1200" dirty="0"/>
        </a:p>
      </dsp:txBody>
      <dsp:txXfrm>
        <a:off x="676883" y="2554854"/>
        <a:ext cx="51415" cy="720308"/>
      </dsp:txXfrm>
    </dsp:sp>
    <dsp:sp modelId="{23DAE149-FAA7-4E6A-8A88-E3D93E2B52FC}">
      <dsp:nvSpPr>
        <dsp:cNvPr id="0" name=""/>
        <dsp:cNvSpPr/>
      </dsp:nvSpPr>
      <dsp:spPr>
        <a:xfrm>
          <a:off x="1361235" y="2431040"/>
          <a:ext cx="900385" cy="900385"/>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rgbClr val="5E8FF2"/>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chemeClr val="bg1"/>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8be932dcc_0_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18be932dcc_0_4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accent1"/>
              </a:buClr>
              <a:buSzPts val="1100"/>
              <a:buFont typeface="Noto Sans Symbols"/>
              <a:buNone/>
            </a:pPr>
            <a:r>
              <a:rPr lang="en-US"/>
              <a:t>The consent mus </a:t>
            </a:r>
            <a:endParaRPr/>
          </a:p>
          <a:p>
            <a:pPr marL="171450" lvl="0" indent="-1714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be made orally by the person treating the patient or by a person who has the necessary training to carry out the measure; in addition, reference may also be made to documents that the patient receives in text form</a:t>
            </a:r>
            <a:endParaRPr/>
          </a:p>
          <a:p>
            <a:pPr marL="171450" lvl="0" indent="-1714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be made in sufficient time to allow the patient to make a considered decision about consent,</a:t>
            </a:r>
            <a:endParaRPr/>
          </a:p>
          <a:p>
            <a:pPr marL="171450" lvl="0" indent="-1714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be understandable for the patient.</a:t>
            </a:r>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patient in question must</a:t>
            </a:r>
            <a:endParaRPr/>
          </a:p>
          <a:p>
            <a:pPr marL="285750" lvl="0" indent="-285750" algn="l" rtl="0">
              <a:lnSpc>
                <a:spcPct val="100000"/>
              </a:lnSpc>
              <a:spcBef>
                <a:spcPts val="6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be capable or competent to make decisions</a:t>
            </a:r>
            <a:endParaRPr sz="1100">
              <a:solidFill>
                <a:schemeClr val="dk1"/>
              </a:solidFill>
              <a:latin typeface="Calibri"/>
              <a:ea typeface="Calibri"/>
              <a:cs typeface="Calibri"/>
              <a:sym typeface="Calibri"/>
            </a:endParaRPr>
          </a:p>
          <a:p>
            <a:pPr marL="285750" lvl="0" indent="-2857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be informed in such a way that he understands what is at stake</a:t>
            </a:r>
            <a:endParaRPr/>
          </a:p>
          <a:p>
            <a:pPr marL="285750" lvl="0" indent="-2857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make his decision without controlling influence by other persons and assert it in the same way</a:t>
            </a:r>
            <a:endParaRPr sz="11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Regarding cognitive and emotional aspects: Patient must understand, evaluate, weigh and come to a decision</a:t>
            </a:r>
            <a:endParaRPr sz="11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Limited decision-making ability comprises</a:t>
            </a:r>
            <a:endParaRPr sz="1100">
              <a:solidFill>
                <a:schemeClr val="dk1"/>
              </a:solidFill>
              <a:latin typeface="Calibri"/>
              <a:ea typeface="Calibri"/>
              <a:cs typeface="Calibri"/>
              <a:sym typeface="Calibri"/>
            </a:endParaRPr>
          </a:p>
          <a:p>
            <a:pPr marL="285750" lvl="0" indent="-2857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Children</a:t>
            </a:r>
            <a:endParaRPr/>
          </a:p>
          <a:p>
            <a:pPr marL="285750" lvl="0" indent="-2857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Unconscious</a:t>
            </a:r>
            <a:endParaRPr sz="1100">
              <a:solidFill>
                <a:schemeClr val="dk1"/>
              </a:solidFill>
              <a:latin typeface="Calibri"/>
              <a:ea typeface="Calibri"/>
              <a:cs typeface="Calibri"/>
              <a:sym typeface="Calibri"/>
            </a:endParaRPr>
          </a:p>
          <a:p>
            <a:pPr marL="285750" lvl="0" indent="-285750" algn="l" rtl="0">
              <a:lnSpc>
                <a:spcPct val="10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Patients in stressful situations or with mental problems</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2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Autonomy in the context of genetic testing is more challenging because genetic data is family data. There are different theories of autonomy, with the individualistic approach being the most common. In the individualistic approach to autonomy, individuals are seen as separate from others, with boundaries that can only legitimately be violated with the explicit and voluntary consent of the self-determining subjects. These boundaries determine what professionals can and cannot do to the patient and uphold the right of patients to make medical decisions without undue influence from others.  In the context of genetic testing and screening, respect for autonomy refers to the right of individuals to make an independent and informed decision about whether to undergo a test and, if so, to know the details of the test result. Autonomy is also the right of an individual to control his or her own destiny, with or without recourse to genetic information, and to avoid interference by others in major life decisions, whether based on genetic information or other factors.  In the context of genetic testing, the individualistic autonomy model can be seen as problematic because it ignores the fact that the results of genetic testing have implications not only for the individual undergoing genetic testing, but also for his or her biological relatives. That´s why a more relational autonomy theory would fit better.</a:t>
            </a:r>
            <a:endParaRPr/>
          </a:p>
          <a:p>
            <a:pPr marL="0" lvl="0" indent="0" algn="l" rtl="0">
              <a:lnSpc>
                <a:spcPct val="100000"/>
              </a:lnSpc>
              <a:spcBef>
                <a:spcPts val="0"/>
              </a:spcBef>
              <a:spcAft>
                <a:spcPts val="0"/>
              </a:spcAft>
              <a:buSzPts val="1100"/>
              <a:buNone/>
            </a:pPr>
            <a:r>
              <a:rPr lang="en-US"/>
              <a:t>According to Aristotle, the desire for knowledge ("all men by nature desire to know") is the characteristic that distinguishes man from other animals.  This philosophical tradition, that knowledge is a good in itself, continued, and human progress was directly linked to an increased level of knowledge, or in Kant's words, "Sapere aude! ("Have the courage to use your own reason!"). The question therefore arises as to whether the right to «not to know" is contrary to the philosophy and ethics of human rights.</a:t>
            </a:r>
            <a:endParaRPr/>
          </a:p>
          <a:p>
            <a:pPr marL="0" lvl="0" indent="0" algn="l" rtl="0">
              <a:lnSpc>
                <a:spcPct val="100000"/>
              </a:lnSpc>
              <a:spcBef>
                <a:spcPts val="0"/>
              </a:spcBef>
              <a:spcAft>
                <a:spcPts val="0"/>
              </a:spcAft>
              <a:buSzPts val="1100"/>
              <a:buNone/>
            </a:pPr>
            <a:r>
              <a:rPr lang="en-US"/>
              <a:t>Genetic data have certain characteristics that give them a special status. According to the UNESCO declaration: - they can predict the genetic predisposition of individuals,- they can have a significant impact on the family, including descendants, extending over several generations, and in some cases on the entire group to which the person concerned belongs,- may have cultural significance for individuals or groups.</a:t>
            </a:r>
            <a:endParaRPr/>
          </a:p>
          <a:p>
            <a:pPr marL="0" lvl="0" indent="0" algn="l" rtl="0">
              <a:lnSpc>
                <a:spcPct val="100000"/>
              </a:lnSpc>
              <a:spcBef>
                <a:spcPts val="0"/>
              </a:spcBef>
              <a:spcAft>
                <a:spcPts val="0"/>
              </a:spcAft>
              <a:buSzPts val="1100"/>
              <a:buNone/>
            </a:pPr>
            <a:r>
              <a:rPr lang="en-US"/>
              <a:t>Increased access to genetic information has led legislators to protect people from harm by defining new rights. As a result, the right "to be ignorant" has been recognised in several international instruments related to biomedicine. There are alos several national regulations. The biggest fear that patients have concerns the abuse of genetic data by insurance companies/employers and the question if an employer may require genetic testing.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solidFill>
                  <a:schemeClr val="dk1"/>
                </a:solidFill>
                <a:latin typeface="Calibri"/>
                <a:ea typeface="Calibri"/>
                <a:cs typeface="Calibri"/>
                <a:sym typeface="Calibri"/>
              </a:rPr>
              <a:t>The second and third principles are the principles of beneficence and non-maleficence, which in the context of medical decisions means that we also have to act in a way that the patient benefits from the intervention and the harm is minimised.</a:t>
            </a:r>
            <a:endParaRPr/>
          </a:p>
          <a:p>
            <a:pPr marL="0" marR="0" lvl="0" indent="0" algn="l" rtl="0">
              <a:lnSpc>
                <a:spcPct val="100000"/>
              </a:lnSpc>
              <a:spcBef>
                <a:spcPts val="0"/>
              </a:spcBef>
              <a:spcAft>
                <a:spcPts val="0"/>
              </a:spcAft>
              <a:buClr>
                <a:srgbClr val="000000"/>
              </a:buClr>
              <a:buSzPts val="1100"/>
              <a:buFont typeface="Arial"/>
              <a:buNone/>
            </a:pPr>
            <a:r>
              <a:rPr lang="en-US" sz="1100">
                <a:solidFill>
                  <a:schemeClr val="dk1"/>
                </a:solidFill>
                <a:latin typeface="Calibri"/>
                <a:ea typeface="Calibri"/>
                <a:cs typeface="Calibri"/>
                <a:sym typeface="Calibri"/>
              </a:rPr>
              <a:t>In the case of genetic testing, it is important to make a clear distinction between tests that confirm a diagnosis and those that are predictive. Under certain circumstances, a predictive genetic test can be very helpful if it identifies a predisposition to a treatable disease at an early stage. Pharmacogenetic testing may also offer opportunities. If a person's genetic susceptibility to a particular drug is identified, it may be possible to tailor the dosage and choice of drug to suit the individual. However, there are risks as well as opportunities associated with predictive genetic testing. Identifying these risks is central to the ethical assessment of predictive genetic testing. In the ethical discussion of predictive genetic testing, the following risks in particular are mentioned</a:t>
            </a:r>
            <a:endParaRPr/>
          </a:p>
          <a:p>
            <a:pPr marL="0" marR="0" lvl="0" indent="0" algn="l" rtl="0">
              <a:lnSpc>
                <a:spcPct val="100000"/>
              </a:lnSpc>
              <a:spcBef>
                <a:spcPts val="0"/>
              </a:spcBef>
              <a:spcAft>
                <a:spcPts val="0"/>
              </a:spcAft>
              <a:buClr>
                <a:srgbClr val="000000"/>
              </a:buClr>
              <a:buSzPts val="1100"/>
              <a:buFont typeface="Arial"/>
              <a:buNone/>
            </a:pPr>
            <a:r>
              <a:rPr lang="en-US" sz="1100" b="1">
                <a:solidFill>
                  <a:schemeClr val="dk1"/>
                </a:solidFill>
                <a:latin typeface="Calibri"/>
                <a:ea typeface="Calibri"/>
                <a:cs typeface="Calibri"/>
                <a:sym typeface="Calibri"/>
              </a:rPr>
              <a:t>    Violation of the right to informational self-determination</a:t>
            </a:r>
            <a:endParaRPr/>
          </a:p>
          <a:p>
            <a:pPr marL="158750" lvl="0" indent="0" algn="l" rtl="0">
              <a:lnSpc>
                <a:spcPct val="100000"/>
              </a:lnSpc>
              <a:spcBef>
                <a:spcPts val="0"/>
              </a:spcBef>
              <a:spcAft>
                <a:spcPts val="0"/>
              </a:spcAft>
              <a:buSzPts val="1100"/>
              <a:buNone/>
            </a:pPr>
            <a:r>
              <a:rPr lang="en-US" sz="1100">
                <a:solidFill>
                  <a:schemeClr val="dk1"/>
                </a:solidFill>
                <a:latin typeface="Calibri"/>
                <a:ea typeface="Calibri"/>
                <a:cs typeface="Calibri"/>
                <a:sym typeface="Calibri"/>
              </a:rPr>
              <a:t>Genetic data can affect core areas of personality. It is therefore generally accepted that every individual has both a 'right to know' and a 'right not to know' about their own genetic constitution. Both are often referred to together as "informational self-determination". Problems arise when one person's right not to know collides with another person's right to know, for example in the case of test results that also contain information about the genetic constitution of biological relatives, or in the case of the evaluation of personal genetic data in so-called human biobanks for research purposes.</a:t>
            </a:r>
            <a:endParaRPr sz="1100">
              <a:solidFill>
                <a:schemeClr val="dk1"/>
              </a:solidFill>
              <a:latin typeface="Calibri"/>
              <a:ea typeface="Calibri"/>
              <a:cs typeface="Calibri"/>
              <a:sym typeface="Calibri"/>
            </a:endParaRPr>
          </a:p>
          <a:p>
            <a:pPr marL="158750" lvl="0" indent="0" algn="l" rtl="0">
              <a:lnSpc>
                <a:spcPct val="100000"/>
              </a:lnSpc>
              <a:spcBef>
                <a:spcPts val="0"/>
              </a:spcBef>
              <a:spcAft>
                <a:spcPts val="0"/>
              </a:spcAft>
              <a:buSzPts val="1100"/>
              <a:buNone/>
            </a:pPr>
            <a:r>
              <a:rPr lang="en-US" sz="1100" b="1">
                <a:solidFill>
                  <a:schemeClr val="dk1"/>
                </a:solidFill>
                <a:latin typeface="Calibri"/>
                <a:ea typeface="Calibri"/>
                <a:cs typeface="Calibri"/>
                <a:sym typeface="Calibri"/>
              </a:rPr>
              <a:t>Intrafamily conflicts</a:t>
            </a:r>
            <a:endParaRPr/>
          </a:p>
          <a:p>
            <a:pPr marL="158750" lvl="0" indent="0" algn="l" rtl="0">
              <a:lnSpc>
                <a:spcPct val="100000"/>
              </a:lnSpc>
              <a:spcBef>
                <a:spcPts val="0"/>
              </a:spcBef>
              <a:spcAft>
                <a:spcPts val="0"/>
              </a:spcAft>
              <a:buSzPts val="1100"/>
              <a:buNone/>
            </a:pPr>
            <a:r>
              <a:rPr lang="en-US" sz="1100">
                <a:solidFill>
                  <a:schemeClr val="dk1"/>
                </a:solidFill>
                <a:latin typeface="Calibri"/>
                <a:ea typeface="Calibri"/>
                <a:cs typeface="Calibri"/>
                <a:sym typeface="Calibri"/>
              </a:rPr>
              <a:t>Genetic data always contain information about the biological relatives of the person being tested. This fact can lead to specific intra-family conflict situations. If a person tests positive, this test result can also be used to make a statement about the genetic constitution of a biologically related person. For example, if a person with a grandparent with HD tests positive for the relevant gene mutation, it is certain that the corresponding parent is also a carrier of this gene mutation. The right to know about the person tested may therefore conflict with the right not to know about a biological relative.</a:t>
            </a:r>
            <a:endParaRPr/>
          </a:p>
          <a:p>
            <a:pPr marL="158750" lvl="0" indent="0" algn="l" rtl="0">
              <a:lnSpc>
                <a:spcPct val="100000"/>
              </a:lnSpc>
              <a:spcBef>
                <a:spcPts val="0"/>
              </a:spcBef>
              <a:spcAft>
                <a:spcPts val="0"/>
              </a:spcAft>
              <a:buSzPts val="1100"/>
              <a:buNone/>
            </a:pPr>
            <a:endParaRPr sz="1100" b="1">
              <a:solidFill>
                <a:schemeClr val="dk1"/>
              </a:solidFill>
              <a:latin typeface="Calibri"/>
              <a:ea typeface="Calibri"/>
              <a:cs typeface="Calibri"/>
              <a:sym typeface="Calibri"/>
            </a:endParaRPr>
          </a:p>
          <a:p>
            <a:pPr marL="158750" lvl="0" indent="0" algn="l" rtl="0">
              <a:lnSpc>
                <a:spcPct val="100000"/>
              </a:lnSpc>
              <a:spcBef>
                <a:spcPts val="0"/>
              </a:spcBef>
              <a:spcAft>
                <a:spcPts val="0"/>
              </a:spcAft>
              <a:buSzPts val="1100"/>
              <a:buNone/>
            </a:pPr>
            <a:r>
              <a:rPr lang="en-US" sz="1100" b="1">
                <a:solidFill>
                  <a:schemeClr val="dk1"/>
                </a:solidFill>
                <a:latin typeface="Calibri"/>
                <a:ea typeface="Calibri"/>
                <a:cs typeface="Calibri"/>
                <a:sym typeface="Calibri"/>
              </a:rPr>
              <a:t>Psychological stress due to positive test results</a:t>
            </a:r>
            <a:endParaRPr/>
          </a:p>
          <a:p>
            <a:pPr marL="158750" lvl="0" indent="0" algn="l" rtl="0">
              <a:lnSpc>
                <a:spcPct val="100000"/>
              </a:lnSpc>
              <a:spcBef>
                <a:spcPts val="0"/>
              </a:spcBef>
              <a:spcAft>
                <a:spcPts val="0"/>
              </a:spcAft>
              <a:buSzPts val="1100"/>
              <a:buNone/>
            </a:pPr>
            <a:r>
              <a:rPr lang="en-US" sz="1100">
                <a:solidFill>
                  <a:schemeClr val="dk1"/>
                </a:solidFill>
                <a:latin typeface="Calibri"/>
                <a:ea typeface="Calibri"/>
                <a:cs typeface="Calibri"/>
                <a:sym typeface="Calibri"/>
              </a:rPr>
              <a:t>If a predictive genetic test reveals that a person has an inherited disease, this can cause considerable psychological distress. Such stress can be exacerbated by the complexity of genetic test results: especially when a disease has low penetrance or highly variable expressivity, the question of the appropriate course of action is difficult. However, recent research suggests that many people do not take advantage of the opportunity to change their behaviour based on predictive test results. Although this does not necessarily say anything about the psychological status of those 'affected', the low impact of test results should give pause for thought as to whether the argument of the psychological burden of positive test results is appropriate in the case of predictive procedures.</a:t>
            </a:r>
            <a:endParaRPr/>
          </a:p>
          <a:p>
            <a:pPr marL="158750" lvl="0" indent="0" algn="l" rtl="0">
              <a:lnSpc>
                <a:spcPct val="100000"/>
              </a:lnSpc>
              <a:spcBef>
                <a:spcPts val="0"/>
              </a:spcBef>
              <a:spcAft>
                <a:spcPts val="0"/>
              </a:spcAft>
              <a:buSzPts val="1100"/>
              <a:buNone/>
            </a:pPr>
            <a:endParaRPr sz="1100" b="1">
              <a:solidFill>
                <a:schemeClr val="dk1"/>
              </a:solidFill>
              <a:latin typeface="Calibri"/>
              <a:ea typeface="Calibri"/>
              <a:cs typeface="Calibri"/>
              <a:sym typeface="Calibri"/>
            </a:endParaRPr>
          </a:p>
          <a:p>
            <a:pPr marL="158750" lvl="0" indent="0" algn="l" rtl="0">
              <a:lnSpc>
                <a:spcPct val="100000"/>
              </a:lnSpc>
              <a:spcBef>
                <a:spcPts val="0"/>
              </a:spcBef>
              <a:spcAft>
                <a:spcPts val="0"/>
              </a:spcAft>
              <a:buSzPts val="1100"/>
              <a:buNone/>
            </a:pPr>
            <a:r>
              <a:rPr lang="en-US" sz="1100" b="1">
                <a:solidFill>
                  <a:schemeClr val="dk1"/>
                </a:solidFill>
                <a:latin typeface="Calibri"/>
                <a:ea typeface="Calibri"/>
                <a:cs typeface="Calibri"/>
                <a:sym typeface="Calibri"/>
              </a:rPr>
              <a:t>Danger of a "geneticization" of the living environment</a:t>
            </a:r>
            <a:endParaRPr/>
          </a:p>
          <a:p>
            <a:pPr marL="158750" lvl="0" indent="0" algn="l" rtl="0">
              <a:lnSpc>
                <a:spcPct val="100000"/>
              </a:lnSpc>
              <a:spcBef>
                <a:spcPts val="0"/>
              </a:spcBef>
              <a:spcAft>
                <a:spcPts val="0"/>
              </a:spcAft>
              <a:buSzPts val="1100"/>
              <a:buNone/>
            </a:pPr>
            <a:r>
              <a:rPr lang="en-US" sz="1100">
                <a:solidFill>
                  <a:schemeClr val="dk1"/>
                </a:solidFill>
                <a:latin typeface="Calibri"/>
                <a:ea typeface="Calibri"/>
                <a:cs typeface="Calibri"/>
                <a:sym typeface="Calibri"/>
              </a:rPr>
              <a:t>Geneticisation" is generally understood as a process whereby differences between individuals are reduced to their DNA, i.e. diseases and behaviour are increasingly seen as genetically determined. Geneticisation poses a problem when it leads to genetic determinism, i.e. the idea that people are completely determinable by their genes.</a:t>
            </a:r>
            <a:endParaRPr/>
          </a:p>
          <a:p>
            <a:pPr marL="158750" lvl="0" indent="0" algn="l" rtl="0">
              <a:lnSpc>
                <a:spcPct val="100000"/>
              </a:lnSpc>
              <a:spcBef>
                <a:spcPts val="0"/>
              </a:spcBef>
              <a:spcAft>
                <a:spcPts val="0"/>
              </a:spcAft>
              <a:buSzPts val="1100"/>
              <a:buNone/>
            </a:pPr>
            <a:endParaRPr sz="1100" b="1">
              <a:solidFill>
                <a:schemeClr val="dk1"/>
              </a:solidFill>
              <a:latin typeface="Calibri"/>
              <a:ea typeface="Calibri"/>
              <a:cs typeface="Calibri"/>
              <a:sym typeface="Calibri"/>
            </a:endParaRPr>
          </a:p>
          <a:p>
            <a:pPr marL="158750" lvl="0" indent="0" algn="l" rtl="0">
              <a:lnSpc>
                <a:spcPct val="100000"/>
              </a:lnSpc>
              <a:spcBef>
                <a:spcPts val="0"/>
              </a:spcBef>
              <a:spcAft>
                <a:spcPts val="0"/>
              </a:spcAft>
              <a:buSzPts val="1100"/>
              <a:buNone/>
            </a:pPr>
            <a:r>
              <a:rPr lang="en-US" sz="1100" b="1">
                <a:solidFill>
                  <a:schemeClr val="dk1"/>
                </a:solidFill>
                <a:latin typeface="Calibri"/>
                <a:ea typeface="Calibri"/>
                <a:cs typeface="Calibri"/>
                <a:sym typeface="Calibri"/>
              </a:rPr>
              <a:t>Genetic discrimination</a:t>
            </a:r>
            <a:endParaRPr/>
          </a:p>
          <a:p>
            <a:pPr marL="158750" lvl="0" indent="0" algn="l" rtl="0">
              <a:lnSpc>
                <a:spcPct val="100000"/>
              </a:lnSpc>
              <a:spcBef>
                <a:spcPts val="0"/>
              </a:spcBef>
              <a:spcAft>
                <a:spcPts val="0"/>
              </a:spcAft>
              <a:buSzPts val="1100"/>
              <a:buNone/>
            </a:pPr>
            <a:r>
              <a:rPr lang="en-US" sz="1100">
                <a:solidFill>
                  <a:schemeClr val="dk1"/>
                </a:solidFill>
                <a:latin typeface="Calibri"/>
                <a:ea typeface="Calibri"/>
                <a:cs typeface="Calibri"/>
                <a:sym typeface="Calibri"/>
              </a:rPr>
              <a:t>The term "discrimination" refers to the unfavourable treatment of people on the basis of characteristics that are "irrelevant to the given facts". In the context of predictive genetic testing, there is a risk that a person who tests positive will be seen as a "healthy* sick person", which can lead to social disadvantage in society. Although they have no symptoms, they are often perceived as sick and treated accordingly. This form of 'genetic discrimination' can be particularly problematic in relation to insurance and employment.There is a broad consensus that predictive genetic testing presents both opportunities and risks from an ethical perspective. The ethical debate is therefore not least about analysing regulatory models to see whether they are suitable for minimising the risks associated with predictive genetic testing without at the same time limiting the opportunities that these tests open up.  </a:t>
            </a:r>
            <a:endParaRPr/>
          </a:p>
          <a:p>
            <a:pPr marL="0" lvl="0" indent="0" algn="l" rtl="0">
              <a:lnSpc>
                <a:spcPct val="100000"/>
              </a:lnSpc>
              <a:spcBef>
                <a:spcPts val="0"/>
              </a:spcBef>
              <a:spcAft>
                <a:spcPts val="0"/>
              </a:spcAft>
              <a:buSzPts val="1100"/>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79" name="Google Shape;179;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„Principle of justice distribution“ means that </a:t>
            </a:r>
            <a:endParaRPr/>
          </a:p>
          <a:p>
            <a:pPr marL="285750" lvl="0" indent="-285750" algn="l" rtl="0">
              <a:lnSpc>
                <a:spcPct val="200000"/>
              </a:lnSpc>
              <a:spcBef>
                <a:spcPts val="0"/>
              </a:spcBef>
              <a:spcAft>
                <a:spcPts val="0"/>
              </a:spcAft>
              <a:buClr>
                <a:srgbClr val="C00000"/>
              </a:buClr>
              <a:buSzPts val="1100"/>
              <a:buFont typeface="Noto Sans Symbols"/>
              <a:buChar char="✔"/>
            </a:pPr>
            <a:r>
              <a:rPr lang="en-US"/>
              <a:t>equal cases must be treated equally</a:t>
            </a:r>
            <a:endParaRPr/>
          </a:p>
          <a:p>
            <a:pPr marL="285750" lvl="0" indent="-285750" algn="l" rtl="0">
              <a:lnSpc>
                <a:spcPct val="200000"/>
              </a:lnSpc>
              <a:spcBef>
                <a:spcPts val="0"/>
              </a:spcBef>
              <a:spcAft>
                <a:spcPts val="0"/>
              </a:spcAft>
              <a:buClr>
                <a:srgbClr val="C00000"/>
              </a:buClr>
              <a:buSzPts val="1100"/>
              <a:buFont typeface="Noto Sans Symbols"/>
              <a:buChar char="✔"/>
            </a:pPr>
            <a:r>
              <a:rPr lang="en-US"/>
              <a:t>that there is equal access to genetic testing for all people (health care system, costs covered by health insurance, different equipment in different countries).</a:t>
            </a:r>
            <a:endParaRPr/>
          </a:p>
          <a:p>
            <a:pPr marL="285750" lvl="0" indent="-285750" algn="l" rtl="0">
              <a:lnSpc>
                <a:spcPct val="200000"/>
              </a:lnSpc>
              <a:spcBef>
                <a:spcPts val="0"/>
              </a:spcBef>
              <a:spcAft>
                <a:spcPts val="0"/>
              </a:spcAft>
              <a:buClr>
                <a:srgbClr val="C00000"/>
              </a:buClr>
              <a:buSzPts val="1100"/>
              <a:buFont typeface="Noto Sans Symbols"/>
              <a:buChar char="✔"/>
            </a:pPr>
            <a:r>
              <a:rPr lang="en-US"/>
              <a:t>that there are equal possibilities of intervention in case of a positive test? (termination of pregnancy, surgery in the womb, national laws!).</a:t>
            </a:r>
            <a:endParaRPr/>
          </a:p>
          <a:p>
            <a:pPr marL="285750" lvl="0" indent="-285750" algn="l" rtl="0">
              <a:lnSpc>
                <a:spcPct val="200000"/>
              </a:lnSpc>
              <a:spcBef>
                <a:spcPts val="0"/>
              </a:spcBef>
              <a:spcAft>
                <a:spcPts val="0"/>
              </a:spcAft>
              <a:buClr>
                <a:srgbClr val="C00000"/>
              </a:buClr>
              <a:buSzPts val="1100"/>
              <a:buFont typeface="Noto Sans Symbols"/>
              <a:buChar char="✔"/>
            </a:pPr>
            <a:r>
              <a:rPr lang="en-US"/>
              <a:t>There are different approaches to risk determination which are either population-based or based on the high-risk of people. The first approach needs to be cheap and non-invasive wheras the second one can be more expensive and less noninvasive.</a:t>
            </a:r>
            <a:endParaRPr/>
          </a:p>
          <a:p>
            <a:pPr marL="0" lvl="0" indent="0" algn="l" rtl="0">
              <a:lnSpc>
                <a:spcPct val="200000"/>
              </a:lnSpc>
              <a:spcBef>
                <a:spcPts val="0"/>
              </a:spcBef>
              <a:spcAft>
                <a:spcPts val="0"/>
              </a:spcAft>
              <a:buClr>
                <a:srgbClr val="C00000"/>
              </a:buClr>
              <a:buSzPts val="1100"/>
              <a:buFont typeface="Noto Sans Symbols"/>
              <a:buNone/>
            </a:pPr>
            <a:r>
              <a:rPr lang="en-US"/>
              <a:t>Further, we need to as if there are clinical trials in developing countries?</a:t>
            </a:r>
            <a:endParaRPr/>
          </a:p>
          <a:p>
            <a:pPr marL="0" lvl="0" indent="0" algn="l" rtl="0">
              <a:lnSpc>
                <a:spcPct val="200000"/>
              </a:lnSpc>
              <a:spcBef>
                <a:spcPts val="0"/>
              </a:spcBef>
              <a:spcAft>
                <a:spcPts val="0"/>
              </a:spcAft>
              <a:buClr>
                <a:srgbClr val="C00000"/>
              </a:buClr>
              <a:buSzPts val="1100"/>
              <a:buFont typeface="Noto Sans Symbols"/>
              <a:buNone/>
            </a:pPr>
            <a:r>
              <a:rPr lang="en-US"/>
              <a:t>And if yews, is there a medical follow-up care? Do the patients in developing countries have equal opportunities for psychological counseling? </a:t>
            </a:r>
            <a:endParaRPr/>
          </a:p>
          <a:p>
            <a:pPr marL="0" lvl="0" indent="0" algn="l" rtl="0">
              <a:lnSpc>
                <a:spcPct val="100000"/>
              </a:lnSpc>
              <a:spcBef>
                <a:spcPts val="0"/>
              </a:spcBef>
              <a:spcAft>
                <a:spcPts val="0"/>
              </a:spcAft>
              <a:buSzPts val="1100"/>
              <a:buNone/>
            </a:pPr>
            <a:endParaRPr/>
          </a:p>
        </p:txBody>
      </p:sp>
      <p:sp>
        <p:nvSpPr>
          <p:cNvPr id="186" name="Google Shape;186;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7228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Over the past few decades, genetic counsellors have played an increasingly important role in healthcare, "helping people to understand and adapt to the medical, psychological and familial implications of genetic contributions to disease". There are a number of ways in which the field of genetic testing has evolved and expanded significantly over the past decade. However, there are significant differences in legislation between countries. For example, in Germany a genetic counsellor must be a medical doctor specialising in human genetics, whereas in Greece no special training is required. Some countries have codes of ethics for genetic counsellors, such as Canada and the USA.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C0EDFE"/>
              </a:buClr>
              <a:buSzPts val="1100"/>
              <a:buNone/>
            </a:pPr>
            <a:r>
              <a:rPr lang="en-US">
                <a:solidFill>
                  <a:schemeClr val="lt1"/>
                </a:solidFill>
                <a:latin typeface="Calibri"/>
                <a:ea typeface="Calibri"/>
                <a:cs typeface="Calibri"/>
                <a:sym typeface="Calibri"/>
              </a:rPr>
              <a:t>The CAGC Code of Ethics was written to help genetic counsellors recognise the implications of their actions in routine as well as challenging professional circumstances. It is meant to remind us of the principles of medical ethics: justice, </a:t>
            </a:r>
            <a:endParaRPr/>
          </a:p>
          <a:p>
            <a:pPr marL="0" lvl="0" indent="0" algn="l" rtl="0">
              <a:lnSpc>
                <a:spcPct val="150000"/>
              </a:lnSpc>
              <a:spcBef>
                <a:spcPts val="0"/>
              </a:spcBef>
              <a:spcAft>
                <a:spcPts val="0"/>
              </a:spcAft>
              <a:buClr>
                <a:srgbClr val="C0EDFE"/>
              </a:buClr>
              <a:buSzPts val="1100"/>
              <a:buNone/>
            </a:pPr>
            <a:r>
              <a:rPr lang="en-US">
                <a:solidFill>
                  <a:schemeClr val="lt1"/>
                </a:solidFill>
                <a:latin typeface="Calibri"/>
                <a:ea typeface="Calibri"/>
                <a:cs typeface="Calibri"/>
                <a:sym typeface="Calibri"/>
              </a:rPr>
              <a:t>autonomy, beneficence, and non-maleficence. It is also meant to promote confidence in the profession of genetic counselling and its representative body.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C0EDFE"/>
              </a:buClr>
              <a:buSzPts val="1100"/>
              <a:buNone/>
            </a:pPr>
            <a:r>
              <a:rPr lang="en-US" b="1">
                <a:solidFill>
                  <a:srgbClr val="000043"/>
                </a:solidFill>
                <a:latin typeface="Calibri"/>
                <a:ea typeface="Calibri"/>
                <a:cs typeface="Calibri"/>
                <a:sym typeface="Calibri"/>
              </a:rPr>
              <a:t>Preamble</a:t>
            </a:r>
            <a:endParaRPr/>
          </a:p>
          <a:p>
            <a:pPr marL="0" lvl="0" indent="0" algn="l" rtl="0">
              <a:lnSpc>
                <a:spcPct val="150000"/>
              </a:lnSpc>
              <a:spcBef>
                <a:spcPts val="0"/>
              </a:spcBef>
              <a:spcAft>
                <a:spcPts val="0"/>
              </a:spcAft>
              <a:buClr>
                <a:srgbClr val="C0EDFE"/>
              </a:buClr>
              <a:buSzPts val="1100"/>
              <a:buNone/>
            </a:pPr>
            <a:r>
              <a:rPr lang="en-US">
                <a:solidFill>
                  <a:srgbClr val="000043"/>
                </a:solidFill>
                <a:latin typeface="Calibri"/>
                <a:ea typeface="Calibri"/>
                <a:cs typeface="Calibri"/>
                <a:sym typeface="Calibri"/>
              </a:rPr>
              <a:t>Genetic counsellors are healthcare providers with a Master’s degree in genetic counselling or equivalent training and proven competence. Genetic counsellors working or trained in Canada are encouraged to belong to the Canadian</a:t>
            </a:r>
            <a:endParaRPr/>
          </a:p>
          <a:p>
            <a:pPr marL="0" lvl="0" indent="0" algn="l" rtl="0">
              <a:lnSpc>
                <a:spcPct val="150000"/>
              </a:lnSpc>
              <a:spcBef>
                <a:spcPts val="0"/>
              </a:spcBef>
              <a:spcAft>
                <a:spcPts val="0"/>
              </a:spcAft>
              <a:buClr>
                <a:srgbClr val="C0EDFE"/>
              </a:buClr>
              <a:buSzPts val="1100"/>
              <a:buNone/>
            </a:pPr>
            <a:r>
              <a:rPr lang="en-US">
                <a:solidFill>
                  <a:srgbClr val="000043"/>
                </a:solidFill>
                <a:latin typeface="Calibri"/>
                <a:ea typeface="Calibri"/>
                <a:cs typeface="Calibri"/>
                <a:sym typeface="Calibri"/>
              </a:rPr>
              <a:t>Association of Genetic Counsellors, our recognised professional body, and to maintain CAGC Certification. Genetic  counsellors are expected to act ethically in all professional relationships and to be aware of the guidelines herein and the </a:t>
            </a:r>
            <a:endParaRPr/>
          </a:p>
          <a:p>
            <a:pPr marL="0" lvl="0" indent="0" algn="l" rtl="0">
              <a:lnSpc>
                <a:spcPct val="150000"/>
              </a:lnSpc>
              <a:spcBef>
                <a:spcPts val="0"/>
              </a:spcBef>
              <a:spcAft>
                <a:spcPts val="0"/>
              </a:spcAft>
              <a:buClr>
                <a:srgbClr val="C0EDFE"/>
              </a:buClr>
              <a:buSzPts val="1100"/>
              <a:buNone/>
            </a:pPr>
            <a:r>
              <a:rPr lang="en-US">
                <a:solidFill>
                  <a:srgbClr val="000043"/>
                </a:solidFill>
                <a:latin typeface="Calibri"/>
                <a:ea typeface="Calibri"/>
                <a:cs typeface="Calibri"/>
                <a:sym typeface="Calibri"/>
              </a:rPr>
              <a:t>principles on which they are based. Each genetic counsellor has responsibilities to patients, to colleagues, to society as a  whole, and to her/himself.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a482fdae0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21a482fdae0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1991a1867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21991a18671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a482fdae0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21a482fdae0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288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1a482fdae0_0_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21a482fdae0_0_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a482fdae0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1a482fdae0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489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8be932dcc_0_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18be932dcc_0_3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question that guides our ethical actions is the question: "What should I do".  In German, as in some other languages (but not in Greek), we have two terms that often lead to confusion and confounding: Morality and Ethics. Word-historically, both are practically synonymous and are also often used synonymously in colloquial language. In technical terminology, "morality" refers to the area of moral phenomena, to acting and judging according to norms and values - and (modern) ethics refers to thinking and reflecting on morality. According to this, ethics is the theory of morality. Ethics is concerned with action orientation, with evaluations of action, with duties, the commanded and the permitted in dealing with others - above all with other people, but also with animals, plants, the environment.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8be932dcc_0_6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18be932dcc_0_6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There are three main areas of ethics: Descriptive ethics, normative ethics and metaethics. Descriptive ethics is concerned with the question of which morals exist at all. It looks at which morals individuals prefer in the course of their development or depending on cultural influence or upbringing  or what morals are represented in different societies, in certain historical periods. As the name suggests, this is more of a descriptive perspective.</a:t>
            </a:r>
            <a:endParaRPr/>
          </a:p>
          <a:p>
            <a:pPr marL="0" lvl="0" indent="0" algn="l" rtl="0">
              <a:lnSpc>
                <a:spcPct val="100000"/>
              </a:lnSpc>
              <a:spcBef>
                <a:spcPts val="0"/>
              </a:spcBef>
              <a:spcAft>
                <a:spcPts val="0"/>
              </a:spcAft>
              <a:buSzPts val="1100"/>
              <a:buNone/>
            </a:pPr>
            <a:r>
              <a:rPr lang="en-US"/>
              <a:t>Normative ethics asks how morals can be justified. It tries to defend or refute existing morals, to review proposed morals, to choose the right morals or even to design a new moral system. For the most part, it is normative ethics that is practiced in philosophy under "ethics," which is why in a moment we will take a closer look at the three basic approaches to normative ethics - virtue ethics, deontology, and consequentialist ethics.</a:t>
            </a:r>
            <a:endParaRPr/>
          </a:p>
          <a:p>
            <a:pPr marL="0" lvl="0" indent="0" algn="l" rtl="0">
              <a:lnSpc>
                <a:spcPct val="100000"/>
              </a:lnSpc>
              <a:spcBef>
                <a:spcPts val="0"/>
              </a:spcBef>
              <a:spcAft>
                <a:spcPts val="0"/>
              </a:spcAft>
              <a:buSzPts val="1100"/>
              <a:buNone/>
            </a:pPr>
            <a:r>
              <a:rPr lang="en-US"/>
              <a:t>Metaethics deals with the problem of the fundamental status of moral concepts, statements or argumentations: What is the meaning of the moral concept "good"? Can it be defined by other concepts, or is it an undefinable basic concept? Do moral arguments rest on general principles or are they grounded in concrete individual judgments? It is not a matter of justifying or attacking certain moral evaluations, but only of finding out, in a very fundamental perspective, which linguistic forms, worlds of knowledge and types of objects are present in moral thinking.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Normative ethics is usually based on the establishment of one or more principles. Within this branch of ethics there are several fields of study: The three different theories each place the emphasis of moral judgement on different areas of action: the motivation to act, the action itself, or the consequence of the action.</a:t>
            </a:r>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Virtue theories</a:t>
            </a:r>
            <a:r>
              <a:rPr lang="en-US" sz="1100" b="0" i="0" u="none" strike="noStrike" cap="none">
                <a:solidFill>
                  <a:srgbClr val="000000"/>
                </a:solidFill>
                <a:latin typeface="Arial"/>
                <a:ea typeface="Arial"/>
                <a:cs typeface="Arial"/>
                <a:sym typeface="Arial"/>
              </a:rPr>
              <a:t>: Virtue ethics focuses on the antecedent motivation of human behavior: it assesses the character dispositions that underlie a single decision to act or a comprehensive way of lifThis field examines the cultivation of virtue through good habits. This is understood as an end in itself to which individuals should aspire. </a:t>
            </a:r>
            <a:endParaRPr/>
          </a:p>
          <a:p>
            <a:pPr marL="457200" lvl="0" indent="-298450" algn="l" rtl="0">
              <a:lnSpc>
                <a:spcPct val="100000"/>
              </a:lnSpc>
              <a:spcBef>
                <a:spcPts val="0"/>
              </a:spcBef>
              <a:spcAft>
                <a:spcPts val="0"/>
              </a:spcAft>
              <a:buSzPts val="1100"/>
              <a:buChar char="●"/>
            </a:pPr>
            <a:r>
              <a:rPr lang="en-US" sz="1100" b="1" i="0" u="none" strike="noStrike" cap="none">
                <a:solidFill>
                  <a:srgbClr val="000000"/>
                </a:solidFill>
                <a:latin typeface="Arial"/>
                <a:ea typeface="Arial"/>
                <a:cs typeface="Arial"/>
                <a:sym typeface="Arial"/>
              </a:rPr>
              <a:t>Deontology</a:t>
            </a:r>
            <a:r>
              <a:rPr lang="en-US" sz="1100" b="0" i="0" u="none" strike="noStrike" cap="none">
                <a:solidFill>
                  <a:srgbClr val="000000"/>
                </a:solidFill>
                <a:latin typeface="Arial"/>
                <a:ea typeface="Arial"/>
                <a:cs typeface="Arial"/>
                <a:sym typeface="Arial"/>
              </a:rPr>
              <a:t>: Deontologies place the actual action in the foreground of moral judgement. This field focuses more on issues related to duty and responsibility and is of particular importance in regulating actions in the various professions. All professions can have their own deontology that defines the duty of the professional. In fact, many fields have their own code of ethics, such as medicine or psychology. In the case of duty ethics, for example, it is more important not to lie, even if the consequence of lying would be something good. For example, if you lie to a person who wants to kill another and say you don't know where the person to be killed is. From a deontological point of view it would still be a lie and one has the duty to tell the truth. Because one cannot make "lying" a general law, i.e. nobody can want that all people lie.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Consequentialist theories</a:t>
            </a:r>
            <a:r>
              <a:rPr lang="en-US" sz="1100" b="0" i="0" u="none" strike="noStrike" cap="none">
                <a:solidFill>
                  <a:srgbClr val="000000"/>
                </a:solidFill>
                <a:latin typeface="Arial"/>
                <a:ea typeface="Arial"/>
                <a:cs typeface="Arial"/>
                <a:sym typeface="Arial"/>
              </a:rPr>
              <a:t>: Consequencialist theories or teologies place the emphasis of moral judgement on the consequence of human action. They analyzes the relationship between an individual's actions and the corresponding consequences. Every ethical action has benefits, but also costs. From this perspective, both sides of the coin are compared when acting in complex situations. </a:t>
            </a:r>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There are close connections between motivation, action and consequence, so that the judgements are often congruent, since virtue ethics, duty ethics and consequences often correlate with each other in their content.</a:t>
            </a:r>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The goal of all ethics, however, is the question: What should I do?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335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8be932dcc_0_7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18be932dcc_0_7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The concept of autonomy, which originally came from a political context and referred to the autonomy of the Greek city-states, has been extended to an individual context, but the exact meaning of the term is disputed.  Autonomy is a very broad concept, encompassing many aspects such as self-determination, free choice and self-creation. Central to autonomy is the ability of individuals to reflect on their preferences and values and to shape their lives accordingly. The autonomous individual acts freely according to a plan of his or her own choosing, gives coherence to his or her life, and takes responsibility for his or her actions. The central role in action is played by inner beliefs, interests, values, long-term preferences and life plans.</a:t>
            </a:r>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In the medical context, ot states that patients and research subjects must be treated as to the extent that they are legally competent, must be treated as autonomous and therefore have the right to make their own decisions about medical interventions for themselves without any form of coercion or deception. At present, virtually all medical ethics ethical guidelines and legal regulations relating to biomedicine state that Physicians and researchers must obtain informed consent of patients and research subjects prior to any significant intervention.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This presupposes the provision of sufficient and understandable information to the information to enable them to make a choice. It is important to emphasize that this requirement is already included in an binding international instrument (the International Covenant on Civil and Political Rights of 1966), although it only applies to biomedical research, not clinical practice (see Article 7).</a:t>
            </a:r>
            <a:endParaRPr/>
          </a:p>
          <a:p>
            <a:pPr marL="0" lvl="0" indent="0" algn="l" rtl="0">
              <a:lnSpc>
                <a:spcPct val="15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    The duty to inform includes the </a:t>
            </a:r>
            <a:r>
              <a:rPr lang="en-US" sz="1100">
                <a:solidFill>
                  <a:schemeClr val="dk1"/>
                </a:solidFill>
                <a:latin typeface="Calibri"/>
                <a:ea typeface="Calibri"/>
                <a:cs typeface="Calibri"/>
                <a:sym typeface="Calibri"/>
              </a:rPr>
              <a:t>type, scope, implementation, expected consequences and risks of the measure as well as its necessity, urgency, suitability and prospects of success with regard to the diagnosis or therapy. </a:t>
            </a:r>
            <a:endParaRPr/>
          </a:p>
          <a:p>
            <a:pPr marL="0" lvl="0" indent="0" algn="l" rtl="0">
              <a:lnSpc>
                <a:spcPct val="150000"/>
              </a:lnSpc>
              <a:spcBef>
                <a:spcPts val="0"/>
              </a:spcBef>
              <a:spcAft>
                <a:spcPts val="0"/>
              </a:spcAft>
              <a:buSzPts val="1100"/>
              <a:buNone/>
            </a:pPr>
            <a:r>
              <a:rPr lang="en-US" sz="1100">
                <a:solidFill>
                  <a:schemeClr val="dk1"/>
                </a:solidFill>
                <a:latin typeface="Calibri"/>
                <a:ea typeface="Calibri"/>
                <a:cs typeface="Calibri"/>
                <a:sym typeface="Calibri"/>
              </a:rPr>
              <a:t>    The information must also include alternatives to the intervention if several equally medically indicated and commonly used interventions may result in significantly different burdens, risks or chances of recovery.</a:t>
            </a:r>
            <a:endParaRPr sz="1100">
              <a:solidFill>
                <a:schemeClr val="dk1"/>
              </a:solidFill>
              <a:latin typeface="Calibri"/>
              <a:ea typeface="Calibri"/>
              <a:cs typeface="Calibri"/>
              <a:sym typeface="Calibri"/>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sz="4400" b="0" i="0" u="none" strike="noStrike" cap="none" baseline="3000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0"/>
          <p:cNvSpPr txBox="1">
            <a:spLocks noGrp="1"/>
          </p:cNvSpPr>
          <p:nvPr>
            <p:ph type="ctrTitle"/>
          </p:nvPr>
        </p:nvSpPr>
        <p:spPr>
          <a:xfrm>
            <a:off x="1643858" y="1172225"/>
            <a:ext cx="6770700" cy="2052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10"/>
          <p:cNvSpPr txBox="1">
            <a:spLocks noGrp="1"/>
          </p:cNvSpPr>
          <p:nvPr>
            <p:ph type="subTitle" idx="1"/>
          </p:nvPr>
        </p:nvSpPr>
        <p:spPr>
          <a:xfrm>
            <a:off x="1643852" y="3261775"/>
            <a:ext cx="6770700" cy="55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10"/>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1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Barlow"/>
              <a:buChar char="●"/>
              <a:defRPr sz="1200"/>
            </a:lvl1pPr>
            <a:lvl2pPr marL="914400" lvl="1" indent="-317500" algn="l">
              <a:lnSpc>
                <a:spcPct val="100000"/>
              </a:lnSpc>
              <a:spcBef>
                <a:spcPts val="1600"/>
              </a:spcBef>
              <a:spcAft>
                <a:spcPts val="0"/>
              </a:spcAft>
              <a:buSzPts val="1400"/>
              <a:buFont typeface="Barlow"/>
              <a:buChar char="○"/>
              <a:defRPr sz="1200"/>
            </a:lvl2pPr>
            <a:lvl3pPr marL="1371600" lvl="2" indent="-317500" algn="l">
              <a:lnSpc>
                <a:spcPct val="100000"/>
              </a:lnSpc>
              <a:spcBef>
                <a:spcPts val="1600"/>
              </a:spcBef>
              <a:spcAft>
                <a:spcPts val="0"/>
              </a:spcAft>
              <a:buClr>
                <a:schemeClr val="lt1"/>
              </a:buClr>
              <a:buSzPts val="1400"/>
              <a:buFont typeface="Barlow"/>
              <a:buChar char="■"/>
              <a:defRPr/>
            </a:lvl3pPr>
            <a:lvl4pPr marL="1828800" lvl="3" indent="-317500" algn="l">
              <a:lnSpc>
                <a:spcPct val="100000"/>
              </a:lnSpc>
              <a:spcBef>
                <a:spcPts val="1600"/>
              </a:spcBef>
              <a:spcAft>
                <a:spcPts val="0"/>
              </a:spcAft>
              <a:buClr>
                <a:schemeClr val="lt1"/>
              </a:buClr>
              <a:buSzPts val="1400"/>
              <a:buFont typeface="Barlow"/>
              <a:buChar char="●"/>
              <a:defRPr/>
            </a:lvl4pPr>
            <a:lvl5pPr marL="2286000" lvl="4" indent="-317500" algn="l">
              <a:lnSpc>
                <a:spcPct val="100000"/>
              </a:lnSpc>
              <a:spcBef>
                <a:spcPts val="1600"/>
              </a:spcBef>
              <a:spcAft>
                <a:spcPts val="0"/>
              </a:spcAft>
              <a:buClr>
                <a:schemeClr val="lt1"/>
              </a:buClr>
              <a:buSzPts val="1400"/>
              <a:buFont typeface="Barlow"/>
              <a:buChar char="○"/>
              <a:defRPr/>
            </a:lvl5pPr>
            <a:lvl6pPr marL="2743200" lvl="5" indent="-317500" algn="l">
              <a:lnSpc>
                <a:spcPct val="100000"/>
              </a:lnSpc>
              <a:spcBef>
                <a:spcPts val="1600"/>
              </a:spcBef>
              <a:spcAft>
                <a:spcPts val="0"/>
              </a:spcAft>
              <a:buClr>
                <a:schemeClr val="lt1"/>
              </a:buClr>
              <a:buSzPts val="1400"/>
              <a:buFont typeface="Barlow"/>
              <a:buChar char="■"/>
              <a:defRPr/>
            </a:lvl6pPr>
            <a:lvl7pPr marL="3200400" lvl="6" indent="-317500" algn="l">
              <a:lnSpc>
                <a:spcPct val="100000"/>
              </a:lnSpc>
              <a:spcBef>
                <a:spcPts val="1600"/>
              </a:spcBef>
              <a:spcAft>
                <a:spcPts val="0"/>
              </a:spcAft>
              <a:buClr>
                <a:schemeClr val="lt1"/>
              </a:buClr>
              <a:buSzPts val="1400"/>
              <a:buFont typeface="Barlow"/>
              <a:buChar char="●"/>
              <a:defRPr/>
            </a:lvl7pPr>
            <a:lvl8pPr marL="3657600" lvl="7" indent="-317500" algn="l">
              <a:lnSpc>
                <a:spcPct val="100000"/>
              </a:lnSpc>
              <a:spcBef>
                <a:spcPts val="1600"/>
              </a:spcBef>
              <a:spcAft>
                <a:spcPts val="0"/>
              </a:spcAft>
              <a:buClr>
                <a:schemeClr val="lt1"/>
              </a:buClr>
              <a:buSzPts val="1400"/>
              <a:buFont typeface="Barlow"/>
              <a:buChar char="○"/>
              <a:defRPr/>
            </a:lvl8pPr>
            <a:lvl9pPr marL="4114800" lvl="8" indent="-317500" algn="l">
              <a:lnSpc>
                <a:spcPct val="100000"/>
              </a:lnSpc>
              <a:spcBef>
                <a:spcPts val="1600"/>
              </a:spcBef>
              <a:spcAft>
                <a:spcPts val="1600"/>
              </a:spcAft>
              <a:buClr>
                <a:schemeClr val="lt1"/>
              </a:buClr>
              <a:buSzPts val="1400"/>
              <a:buFont typeface="Barlow"/>
              <a:buChar char="■"/>
              <a:defRPr/>
            </a:lvl9pPr>
          </a:lstStyle>
          <a:p>
            <a:endParaRPr/>
          </a:p>
        </p:txBody>
      </p:sp>
      <p:sp>
        <p:nvSpPr>
          <p:cNvPr id="14" name="Google Shape;14;p11"/>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3968425" y="2227050"/>
            <a:ext cx="4462500" cy="84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2"/>
          <p:cNvSpPr txBox="1">
            <a:spLocks noGrp="1"/>
          </p:cNvSpPr>
          <p:nvPr>
            <p:ph type="subTitle" idx="1"/>
          </p:nvPr>
        </p:nvSpPr>
        <p:spPr>
          <a:xfrm>
            <a:off x="3968275" y="3045375"/>
            <a:ext cx="4462500" cy="67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8" name="Google Shape;18;p12"/>
          <p:cNvSpPr txBox="1">
            <a:spLocks noGrp="1"/>
          </p:cNvSpPr>
          <p:nvPr>
            <p:ph type="title" idx="2"/>
          </p:nvPr>
        </p:nvSpPr>
        <p:spPr>
          <a:xfrm>
            <a:off x="3968350" y="1262325"/>
            <a:ext cx="4462500" cy="114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19" name="Google Shape;19;p12"/>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717800" y="383175"/>
            <a:ext cx="7708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23" name="Google Shape;23;p13"/>
          <p:cNvSpPr txBox="1">
            <a:spLocks noGrp="1"/>
          </p:cNvSpPr>
          <p:nvPr>
            <p:ph type="ctrTitle" idx="2"/>
          </p:nvPr>
        </p:nvSpPr>
        <p:spPr>
          <a:xfrm>
            <a:off x="23103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24" name="Google Shape;24;p13"/>
          <p:cNvSpPr txBox="1">
            <a:spLocks noGrp="1"/>
          </p:cNvSpPr>
          <p:nvPr>
            <p:ph type="title" idx="3"/>
          </p:nvPr>
        </p:nvSpPr>
        <p:spPr>
          <a:xfrm>
            <a:off x="7178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25" name="Google Shape;25;p13"/>
          <p:cNvSpPr txBox="1">
            <a:spLocks noGrp="1"/>
          </p:cNvSpPr>
          <p:nvPr>
            <p:ph type="subTitle" idx="1"/>
          </p:nvPr>
        </p:nvSpPr>
        <p:spPr>
          <a:xfrm>
            <a:off x="2310350" y="185887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26" name="Google Shape;26;p13"/>
          <p:cNvSpPr txBox="1">
            <a:spLocks noGrp="1"/>
          </p:cNvSpPr>
          <p:nvPr>
            <p:ph type="ctrTitle" idx="4"/>
          </p:nvPr>
        </p:nvSpPr>
        <p:spPr>
          <a:xfrm>
            <a:off x="62330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27" name="Google Shape;27;p13"/>
          <p:cNvSpPr txBox="1">
            <a:spLocks noGrp="1"/>
          </p:cNvSpPr>
          <p:nvPr>
            <p:ph type="title" idx="5"/>
          </p:nvPr>
        </p:nvSpPr>
        <p:spPr>
          <a:xfrm>
            <a:off x="46864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28" name="Google Shape;28;p13"/>
          <p:cNvSpPr txBox="1">
            <a:spLocks noGrp="1"/>
          </p:cNvSpPr>
          <p:nvPr>
            <p:ph type="subTitle" idx="6"/>
          </p:nvPr>
        </p:nvSpPr>
        <p:spPr>
          <a:xfrm>
            <a:off x="6275800" y="1858878"/>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29" name="Google Shape;29;p13"/>
          <p:cNvSpPr txBox="1">
            <a:spLocks noGrp="1"/>
          </p:cNvSpPr>
          <p:nvPr>
            <p:ph type="ctrTitle" idx="7"/>
          </p:nvPr>
        </p:nvSpPr>
        <p:spPr>
          <a:xfrm>
            <a:off x="2310350" y="2868777"/>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0" name="Google Shape;30;p13"/>
          <p:cNvSpPr txBox="1">
            <a:spLocks noGrp="1"/>
          </p:cNvSpPr>
          <p:nvPr>
            <p:ph type="title" idx="8"/>
          </p:nvPr>
        </p:nvSpPr>
        <p:spPr>
          <a:xfrm>
            <a:off x="7178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1" name="Google Shape;31;p13"/>
          <p:cNvSpPr txBox="1">
            <a:spLocks noGrp="1"/>
          </p:cNvSpPr>
          <p:nvPr>
            <p:ph type="subTitle" idx="9"/>
          </p:nvPr>
        </p:nvSpPr>
        <p:spPr>
          <a:xfrm>
            <a:off x="231035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2" name="Google Shape;32;p13"/>
          <p:cNvSpPr txBox="1">
            <a:spLocks noGrp="1"/>
          </p:cNvSpPr>
          <p:nvPr>
            <p:ph type="ctrTitle" idx="13"/>
          </p:nvPr>
        </p:nvSpPr>
        <p:spPr>
          <a:xfrm>
            <a:off x="6275650" y="2868775"/>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3" name="Google Shape;33;p13"/>
          <p:cNvSpPr txBox="1">
            <a:spLocks noGrp="1"/>
          </p:cNvSpPr>
          <p:nvPr>
            <p:ph type="title" idx="14"/>
          </p:nvPr>
        </p:nvSpPr>
        <p:spPr>
          <a:xfrm>
            <a:off x="46864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4" name="Google Shape;34;p13"/>
          <p:cNvSpPr txBox="1">
            <a:spLocks noGrp="1"/>
          </p:cNvSpPr>
          <p:nvPr>
            <p:ph type="subTitle" idx="15"/>
          </p:nvPr>
        </p:nvSpPr>
        <p:spPr>
          <a:xfrm>
            <a:off x="627580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5" name="Google Shape;35;p13"/>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3"/>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17800" y="383175"/>
            <a:ext cx="7708200" cy="64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39" name="Google Shape;39;p14"/>
          <p:cNvSpPr/>
          <p:nvPr/>
        </p:nvSpPr>
        <p:spPr>
          <a:xfrm rot="5400000">
            <a:off x="6703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717800" y="383175"/>
            <a:ext cx="7708200" cy="74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42" name="Google Shape;42;p17"/>
          <p:cNvSpPr txBox="1">
            <a:spLocks noGrp="1"/>
          </p:cNvSpPr>
          <p:nvPr>
            <p:ph type="subTitle" idx="1"/>
          </p:nvPr>
        </p:nvSpPr>
        <p:spPr>
          <a:xfrm>
            <a:off x="717800" y="1255775"/>
            <a:ext cx="4631700" cy="339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a:endParaRPr/>
          </a:p>
        </p:txBody>
      </p:sp>
      <p:sp>
        <p:nvSpPr>
          <p:cNvPr id="43" name="Google Shape;43;p17"/>
          <p:cNvSpPr/>
          <p:nvPr/>
        </p:nvSpPr>
        <p:spPr>
          <a:xfrm>
            <a:off x="7927800" y="257160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713225" y="445025"/>
            <a:ext cx="3858900" cy="13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a:endParaRPr/>
          </a:p>
        </p:txBody>
      </p:sp>
      <p:sp>
        <p:nvSpPr>
          <p:cNvPr id="46" name="Google Shape;46;p16"/>
          <p:cNvSpPr txBox="1"/>
          <p:nvPr/>
        </p:nvSpPr>
        <p:spPr>
          <a:xfrm>
            <a:off x="713225" y="3485675"/>
            <a:ext cx="3956100" cy="61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chemeClr val="accent2"/>
                </a:solidFill>
                <a:latin typeface="Montserrat"/>
                <a:ea typeface="Montserrat"/>
                <a:cs typeface="Montserrat"/>
                <a:sym typeface="Montserrat"/>
              </a:rPr>
              <a:t>CREDITS: This presentation template was created by </a:t>
            </a:r>
            <a:r>
              <a:rPr lang="en-US" sz="1100" b="1" i="0" u="none" strike="noStrike" cap="none">
                <a:solidFill>
                  <a:schemeClr val="accent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US" sz="1100" b="0" i="0" u="none" strike="noStrike" cap="none">
                <a:solidFill>
                  <a:schemeClr val="accent2"/>
                </a:solidFill>
                <a:latin typeface="Montserrat"/>
                <a:ea typeface="Montserrat"/>
                <a:cs typeface="Montserrat"/>
                <a:sym typeface="Montserrat"/>
              </a:rPr>
              <a:t>, including icons by </a:t>
            </a:r>
            <a:r>
              <a:rPr lang="en-US" sz="1100" b="1" i="0" u="none" strike="noStrike" cap="none">
                <a:solidFill>
                  <a:schemeClr val="accent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US" sz="1100" b="0" i="0" u="none" strike="noStrike" cap="none">
                <a:solidFill>
                  <a:schemeClr val="accent2"/>
                </a:solidFill>
                <a:latin typeface="Montserrat"/>
                <a:ea typeface="Montserrat"/>
                <a:cs typeface="Montserrat"/>
                <a:sym typeface="Montserrat"/>
              </a:rPr>
              <a:t>, and infographics &amp; images by </a:t>
            </a:r>
            <a:r>
              <a:rPr lang="en-US" sz="1100" b="1" i="0" u="none" strike="noStrike" cap="none">
                <a:solidFill>
                  <a:schemeClr val="accent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i="0" u="none" strike="noStrike" cap="none">
              <a:solidFill>
                <a:schemeClr val="accent2"/>
              </a:solidFill>
              <a:latin typeface="Montserrat"/>
              <a:ea typeface="Montserrat"/>
              <a:cs typeface="Montserrat"/>
              <a:sym typeface="Montserrat"/>
            </a:endParaRPr>
          </a:p>
        </p:txBody>
      </p:sp>
      <p:sp>
        <p:nvSpPr>
          <p:cNvPr id="47" name="Google Shape;47;p16"/>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6"/>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2683950" y="3273525"/>
            <a:ext cx="5757300" cy="57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b="1">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p15"/>
          <p:cNvSpPr txBox="1">
            <a:spLocks noGrp="1"/>
          </p:cNvSpPr>
          <p:nvPr>
            <p:ph type="subTitle" idx="1"/>
          </p:nvPr>
        </p:nvSpPr>
        <p:spPr>
          <a:xfrm flipH="1">
            <a:off x="2684000" y="1247225"/>
            <a:ext cx="5757300" cy="1855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15"/>
          <p:cNvSpPr/>
          <p:nvPr/>
        </p:nvSpPr>
        <p:spPr>
          <a:xfrm rot="10800000" flipH="1">
            <a:off x="1216200" y="2571750"/>
            <a:ext cx="1216200" cy="2571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rot="10800000" flipH="1">
            <a:off x="0" y="1061825"/>
            <a:ext cx="1216200" cy="1509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openscholarship.wustl.edu/law_globalstudies/vol19/iss1/5"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www.cagc-accg.ca/" TargetMode="External"/><Relationship Id="rId3" Type="http://schemas.openxmlformats.org/officeDocument/2006/relationships/image" Target="../media/image2.png"/><Relationship Id="rId7" Type="http://schemas.openxmlformats.org/officeDocument/2006/relationships/hyperlink" Target="https://gdpr-info.eu/"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bundesgesundheitsministerium.de/service/begriffe-von-a-z/g/gendiagnostikgesetz.html" TargetMode="External"/><Relationship Id="rId5" Type="http://schemas.openxmlformats.org/officeDocument/2006/relationships/hyperlink" Target="https://rm.coe.int/1680084824" TargetMode="External"/><Relationship Id="rId4" Type="http://schemas.openxmlformats.org/officeDocument/2006/relationships/hyperlink" Target="https://rm.coe.int/168007d002" TargetMode="External"/><Relationship Id="rId9" Type="http://schemas.openxmlformats.org/officeDocument/2006/relationships/hyperlink" Target="https://www.nsgc.org/Policy-Research-and-Publications/Code-of-Ethics-Conflict-of-Interest/Code-of-Ethic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genecounsel.eu/"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8" name="Google Shape;58;p1"/>
          <p:cNvSpPr txBox="1"/>
          <p:nvPr/>
        </p:nvSpPr>
        <p:spPr>
          <a:xfrm>
            <a:off x="811375" y="1506089"/>
            <a:ext cx="7381186" cy="213132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3000"/>
              <a:buFont typeface="Arial"/>
              <a:buNone/>
            </a:pPr>
            <a:r>
              <a:rPr lang="en-US" sz="3000" b="1" dirty="0">
                <a:solidFill>
                  <a:schemeClr val="accent1"/>
                </a:solidFill>
              </a:rPr>
              <a:t>Unit 2. Theory-basic scientific information</a:t>
            </a:r>
            <a:endParaRPr sz="3000" b="1" dirty="0">
              <a:solidFill>
                <a:schemeClr val="accent1"/>
              </a:solidFill>
            </a:endParaRPr>
          </a:p>
          <a:p>
            <a:pPr marL="0" marR="0" lvl="0" indent="0" algn="ctr" rtl="0">
              <a:lnSpc>
                <a:spcPct val="115000"/>
              </a:lnSpc>
              <a:spcBef>
                <a:spcPts val="0"/>
              </a:spcBef>
              <a:spcAft>
                <a:spcPts val="0"/>
              </a:spcAft>
              <a:buClr>
                <a:srgbClr val="000000"/>
              </a:buClr>
              <a:buSzPts val="3000"/>
              <a:buFont typeface="Arial"/>
              <a:buNone/>
            </a:pPr>
            <a:r>
              <a:rPr lang="en-US" sz="2500" b="1" dirty="0">
                <a:solidFill>
                  <a:schemeClr val="accent1"/>
                </a:solidFill>
              </a:rPr>
              <a:t>Lesson</a:t>
            </a:r>
            <a:r>
              <a:rPr lang="en-US" sz="2500" b="1" i="0" u="none" strike="noStrike" cap="none" dirty="0">
                <a:solidFill>
                  <a:schemeClr val="accent1"/>
                </a:solidFill>
                <a:latin typeface="Arial"/>
                <a:ea typeface="Arial"/>
                <a:cs typeface="Arial"/>
                <a:sym typeface="Arial"/>
              </a:rPr>
              <a:t> 2.3. </a:t>
            </a:r>
            <a:r>
              <a:rPr lang="en-US" sz="2500" b="1" dirty="0">
                <a:solidFill>
                  <a:schemeClr val="accent1"/>
                </a:solidFill>
              </a:rPr>
              <a:t>Ethical aspects of Genetic Counseling</a:t>
            </a:r>
            <a:endParaRPr sz="3000" b="1" i="0" u="none" strike="noStrike" cap="none" dirty="0">
              <a:solidFill>
                <a:schemeClr val="accent1"/>
              </a:solidFill>
              <a:latin typeface="Arial"/>
              <a:ea typeface="Arial"/>
              <a:cs typeface="Arial"/>
              <a:sym typeface="Arial"/>
            </a:endParaRPr>
          </a:p>
        </p:txBody>
      </p:sp>
      <p:pic>
        <p:nvPicPr>
          <p:cNvPr id="59" name="Google Shape;59;p1"/>
          <p:cNvPicPr preferRelativeResize="0"/>
          <p:nvPr/>
        </p:nvPicPr>
        <p:blipFill rotWithShape="1">
          <a:blip r:embed="rId3">
            <a:alphaModFix/>
          </a:blip>
          <a:srcRect/>
          <a:stretch/>
        </p:blipFill>
        <p:spPr>
          <a:xfrm>
            <a:off x="811375" y="4342775"/>
            <a:ext cx="7466373" cy="751000"/>
          </a:xfrm>
          <a:prstGeom prst="rect">
            <a:avLst/>
          </a:prstGeom>
          <a:noFill/>
          <a:ln>
            <a:noFill/>
          </a:ln>
        </p:spPr>
      </p:pic>
      <p:pic>
        <p:nvPicPr>
          <p:cNvPr id="60" name="Google Shape;60;p1"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53111" y="55512"/>
            <a:ext cx="2601407" cy="6491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218be932dcc_0_47"/>
          <p:cNvPicPr preferRelativeResize="0"/>
          <p:nvPr/>
        </p:nvPicPr>
        <p:blipFill rotWithShape="1">
          <a:blip r:embed="rId3">
            <a:alphaModFix/>
          </a:blip>
          <a:srcRect/>
          <a:stretch/>
        </p:blipFill>
        <p:spPr>
          <a:xfrm>
            <a:off x="5987250" y="1076275"/>
            <a:ext cx="2758175" cy="2971438"/>
          </a:xfrm>
          <a:prstGeom prst="rect">
            <a:avLst/>
          </a:prstGeom>
          <a:noFill/>
          <a:ln>
            <a:noFill/>
          </a:ln>
          <a:effectLst>
            <a:outerShdw blurRad="314325" dist="19050" dir="5400000" algn="bl" rotWithShape="0">
              <a:srgbClr val="000000">
                <a:alpha val="49803"/>
              </a:srgbClr>
            </a:outerShdw>
          </a:effectLst>
        </p:spPr>
      </p:pic>
      <p:sp>
        <p:nvSpPr>
          <p:cNvPr id="159" name="Google Shape;159;g218be932dcc_0_47"/>
          <p:cNvSpPr txBox="1">
            <a:spLocks noGrp="1"/>
          </p:cNvSpPr>
          <p:nvPr>
            <p:ph type="body" idx="1"/>
          </p:nvPr>
        </p:nvSpPr>
        <p:spPr>
          <a:xfrm>
            <a:off x="713225" y="1076275"/>
            <a:ext cx="5075400"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Clr>
                <a:schemeClr val="bg2"/>
              </a:buClr>
              <a:buSzPts val="1400"/>
              <a:buFont typeface="Arial" panose="020B0604020202020204" pitchFamily="34" charset="0"/>
              <a:buChar char="•"/>
            </a:pPr>
            <a:r>
              <a:rPr lang="en-US" sz="1400" dirty="0">
                <a:solidFill>
                  <a:schemeClr val="dk1"/>
                </a:solidFill>
                <a:latin typeface="+mj-lt"/>
                <a:ea typeface="Calibri"/>
                <a:cs typeface="Calibri"/>
                <a:sym typeface="Calibri"/>
              </a:rPr>
              <a:t>Be made orally by the person treating the patient or by a person who has the necessary training to carry out the measure; in addition, reference may also be made to documents that the patient receives in text form</a:t>
            </a:r>
            <a:endParaRPr dirty="0">
              <a:latin typeface="+mj-lt"/>
            </a:endParaRPr>
          </a:p>
          <a:p>
            <a:pPr marL="285750" lvl="0" indent="-285750" algn="l" rtl="0">
              <a:lnSpc>
                <a:spcPct val="100000"/>
              </a:lnSpc>
              <a:spcBef>
                <a:spcPts val="1200"/>
              </a:spcBef>
              <a:spcAft>
                <a:spcPts val="0"/>
              </a:spcAft>
              <a:buClr>
                <a:schemeClr val="bg2"/>
              </a:buClr>
              <a:buSzPts val="1400"/>
              <a:buFont typeface="Arial" panose="020B0604020202020204" pitchFamily="34" charset="0"/>
              <a:buChar char="•"/>
            </a:pPr>
            <a:r>
              <a:rPr lang="en-US" sz="1400" dirty="0">
                <a:solidFill>
                  <a:schemeClr val="dk1"/>
                </a:solidFill>
                <a:latin typeface="+mj-lt"/>
                <a:ea typeface="Calibri"/>
                <a:cs typeface="Calibri"/>
                <a:sym typeface="Calibri"/>
              </a:rPr>
              <a:t>Be made in sufficient time to allow the patient to make a considered decision about consent,</a:t>
            </a:r>
            <a:endParaRPr dirty="0">
              <a:latin typeface="+mj-lt"/>
            </a:endParaRPr>
          </a:p>
          <a:p>
            <a:pPr marL="285750" lvl="0" indent="-285750" algn="l" rtl="0">
              <a:lnSpc>
                <a:spcPct val="100000"/>
              </a:lnSpc>
              <a:spcBef>
                <a:spcPts val="1200"/>
              </a:spcBef>
              <a:spcAft>
                <a:spcPts val="0"/>
              </a:spcAft>
              <a:buClr>
                <a:schemeClr val="bg2"/>
              </a:buClr>
              <a:buSzPts val="1400"/>
              <a:buFont typeface="Arial" panose="020B0604020202020204" pitchFamily="34" charset="0"/>
              <a:buChar char="•"/>
            </a:pPr>
            <a:r>
              <a:rPr lang="en-US" sz="1400" dirty="0">
                <a:solidFill>
                  <a:schemeClr val="dk1"/>
                </a:solidFill>
                <a:latin typeface="+mj-lt"/>
                <a:ea typeface="Calibri"/>
                <a:cs typeface="Calibri"/>
                <a:sym typeface="Calibri"/>
              </a:rPr>
              <a:t>Be understandable for the patient.</a:t>
            </a:r>
            <a:endParaRPr dirty="0">
              <a:latin typeface="+mj-lt"/>
            </a:endParaRPr>
          </a:p>
          <a:p>
            <a:pPr marL="0" lvl="0" indent="0" algn="l" rtl="0">
              <a:lnSpc>
                <a:spcPct val="100000"/>
              </a:lnSpc>
              <a:spcBef>
                <a:spcPts val="600"/>
              </a:spcBef>
              <a:spcAft>
                <a:spcPts val="0"/>
              </a:spcAft>
              <a:buSzPts val="1400"/>
              <a:buNone/>
            </a:pPr>
            <a:endParaRPr sz="1400" dirty="0">
              <a:solidFill>
                <a:srgbClr val="000043"/>
              </a:solidFill>
              <a:latin typeface="+mj-lt"/>
              <a:ea typeface="Arial"/>
              <a:cs typeface="Arial"/>
              <a:sym typeface="Arial"/>
            </a:endParaRPr>
          </a:p>
        </p:txBody>
      </p:sp>
      <p:sp>
        <p:nvSpPr>
          <p:cNvPr id="160" name="Google Shape;160;g218be932dcc_0_47"/>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latin typeface="Arial"/>
                <a:ea typeface="Arial"/>
                <a:cs typeface="Arial"/>
                <a:sym typeface="Arial"/>
              </a:rPr>
              <a:t>The consent must</a:t>
            </a:r>
            <a:br>
              <a:rPr lang="en-US" dirty="0">
                <a:solidFill>
                  <a:schemeClr val="dk1"/>
                </a:solidFill>
                <a:latin typeface="Arial"/>
                <a:ea typeface="Arial"/>
                <a:cs typeface="Arial"/>
                <a:sym typeface="Arial"/>
              </a:rPr>
            </a:br>
            <a:endParaRPr dirty="0">
              <a:latin typeface="Arial"/>
              <a:ea typeface="Arial"/>
              <a:cs typeface="Arial"/>
              <a:sym typeface="Arial"/>
            </a:endParaRPr>
          </a:p>
        </p:txBody>
      </p:sp>
      <p:pic>
        <p:nvPicPr>
          <p:cNvPr id="161" name="Google Shape;161;g218be932dcc_0_47"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9"/>
          <p:cNvPicPr preferRelativeResize="0"/>
          <p:nvPr/>
        </p:nvPicPr>
        <p:blipFill rotWithShape="1">
          <a:blip r:embed="rId3">
            <a:alphaModFix/>
          </a:blip>
          <a:srcRect/>
          <a:stretch/>
        </p:blipFill>
        <p:spPr>
          <a:xfrm>
            <a:off x="5987250" y="1076275"/>
            <a:ext cx="2758175" cy="2971438"/>
          </a:xfrm>
          <a:prstGeom prst="rect">
            <a:avLst/>
          </a:prstGeom>
          <a:noFill/>
          <a:ln>
            <a:noFill/>
          </a:ln>
          <a:effectLst>
            <a:outerShdw blurRad="314325" dist="19050" dir="5400000" algn="bl" rotWithShape="0">
              <a:srgbClr val="000000">
                <a:alpha val="49803"/>
              </a:srgbClr>
            </a:outerShdw>
          </a:effectLst>
        </p:spPr>
      </p:pic>
      <p:sp>
        <p:nvSpPr>
          <p:cNvPr id="167" name="Google Shape;167;p19"/>
          <p:cNvSpPr txBox="1">
            <a:spLocks noGrp="1"/>
          </p:cNvSpPr>
          <p:nvPr>
            <p:ph type="body" idx="1"/>
          </p:nvPr>
        </p:nvSpPr>
        <p:spPr>
          <a:xfrm>
            <a:off x="713225" y="1076275"/>
            <a:ext cx="5075400"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Clr>
                <a:schemeClr val="bg2"/>
              </a:buClr>
              <a:buSzPts val="1400"/>
              <a:buFont typeface="Arial" panose="020B0604020202020204" pitchFamily="34" charset="0"/>
              <a:buChar char="•"/>
            </a:pPr>
            <a:r>
              <a:rPr lang="en-US" sz="1400" dirty="0">
                <a:solidFill>
                  <a:schemeClr val="dk1"/>
                </a:solidFill>
                <a:latin typeface="+mj-lt"/>
                <a:ea typeface="Calibri"/>
                <a:cs typeface="Calibri"/>
                <a:sym typeface="Calibri"/>
              </a:rPr>
              <a:t>Be capable or competent to make decisions</a:t>
            </a:r>
            <a:endParaRPr dirty="0">
              <a:latin typeface="+mj-lt"/>
            </a:endParaRPr>
          </a:p>
          <a:p>
            <a:pPr marL="285750" lvl="0" indent="-285750" algn="l" rtl="0">
              <a:lnSpc>
                <a:spcPct val="100000"/>
              </a:lnSpc>
              <a:spcBef>
                <a:spcPts val="1200"/>
              </a:spcBef>
              <a:spcAft>
                <a:spcPts val="0"/>
              </a:spcAft>
              <a:buClr>
                <a:schemeClr val="bg2"/>
              </a:buClr>
              <a:buSzPts val="1400"/>
              <a:buFont typeface="Arial" panose="020B0604020202020204" pitchFamily="34" charset="0"/>
              <a:buChar char="•"/>
            </a:pPr>
            <a:r>
              <a:rPr lang="en-US" sz="1400" dirty="0">
                <a:solidFill>
                  <a:schemeClr val="dk1"/>
                </a:solidFill>
                <a:latin typeface="+mj-lt"/>
                <a:ea typeface="Calibri"/>
                <a:cs typeface="Calibri"/>
                <a:sym typeface="Calibri"/>
              </a:rPr>
              <a:t>Be informed in such a way that he understands what is at stake</a:t>
            </a:r>
            <a:endParaRPr dirty="0">
              <a:latin typeface="+mj-lt"/>
            </a:endParaRPr>
          </a:p>
          <a:p>
            <a:pPr marL="285750" lvl="0" indent="-285750" algn="l" rtl="0">
              <a:lnSpc>
                <a:spcPct val="100000"/>
              </a:lnSpc>
              <a:spcBef>
                <a:spcPts val="1200"/>
              </a:spcBef>
              <a:spcAft>
                <a:spcPts val="0"/>
              </a:spcAft>
              <a:buClr>
                <a:schemeClr val="bg2"/>
              </a:buClr>
              <a:buSzPts val="1400"/>
              <a:buFont typeface="Arial" panose="020B0604020202020204" pitchFamily="34" charset="0"/>
              <a:buChar char="•"/>
            </a:pPr>
            <a:r>
              <a:rPr lang="en-US" sz="1400" dirty="0">
                <a:solidFill>
                  <a:schemeClr val="dk1"/>
                </a:solidFill>
                <a:latin typeface="+mj-lt"/>
                <a:ea typeface="Calibri"/>
                <a:cs typeface="Calibri"/>
                <a:sym typeface="Calibri"/>
              </a:rPr>
              <a:t>Make his decision without controlling influence by other persons and assert it in the same way</a:t>
            </a:r>
            <a:endParaRPr dirty="0">
              <a:latin typeface="+mj-lt"/>
            </a:endParaRPr>
          </a:p>
          <a:p>
            <a:pPr marL="0" lvl="0" indent="0" algn="l" rtl="0">
              <a:lnSpc>
                <a:spcPct val="100000"/>
              </a:lnSpc>
              <a:spcBef>
                <a:spcPts val="1200"/>
              </a:spcBef>
              <a:spcAft>
                <a:spcPts val="0"/>
              </a:spcAft>
              <a:buClr>
                <a:schemeClr val="accent1"/>
              </a:buClr>
              <a:buSzPts val="1400"/>
              <a:buNone/>
            </a:pPr>
            <a:r>
              <a:rPr lang="en-US" sz="1400" dirty="0">
                <a:solidFill>
                  <a:schemeClr val="dk1"/>
                </a:solidFill>
                <a:latin typeface="+mj-lt"/>
                <a:ea typeface="Calibri"/>
                <a:cs typeface="Calibri"/>
                <a:sym typeface="Wingdings" panose="05000000000000000000" pitchFamily="2" charset="2"/>
              </a:rPr>
              <a:t></a:t>
            </a:r>
            <a:r>
              <a:rPr lang="en-US" sz="1400" dirty="0">
                <a:solidFill>
                  <a:schemeClr val="dk1"/>
                </a:solidFill>
                <a:latin typeface="+mj-lt"/>
                <a:ea typeface="Calibri"/>
                <a:cs typeface="Calibri"/>
                <a:sym typeface="Calibri"/>
              </a:rPr>
              <a:t> cognitive and emotional aspects: Patient must understand, evaluate, weigh and come to a decision</a:t>
            </a:r>
            <a:endParaRPr dirty="0">
              <a:latin typeface="+mj-lt"/>
            </a:endParaRPr>
          </a:p>
          <a:p>
            <a:pPr marL="0" lvl="0" indent="0" algn="l" rtl="0">
              <a:lnSpc>
                <a:spcPct val="100000"/>
              </a:lnSpc>
              <a:spcBef>
                <a:spcPts val="1200"/>
              </a:spcBef>
              <a:spcAft>
                <a:spcPts val="0"/>
              </a:spcAft>
              <a:buClr>
                <a:schemeClr val="accent1"/>
              </a:buClr>
              <a:buSzPts val="1400"/>
              <a:buNone/>
            </a:pPr>
            <a:r>
              <a:rPr lang="en-US" sz="1400" dirty="0">
                <a:solidFill>
                  <a:schemeClr val="dk1"/>
                </a:solidFill>
                <a:latin typeface="+mj-lt"/>
                <a:ea typeface="Calibri"/>
                <a:cs typeface="Calibri"/>
                <a:sym typeface="Calibri"/>
              </a:rPr>
              <a:t>Limited decision-making ability comprises</a:t>
            </a:r>
            <a:endParaRPr sz="1400" dirty="0">
              <a:solidFill>
                <a:schemeClr val="dk1"/>
              </a:solidFill>
              <a:latin typeface="+mj-lt"/>
              <a:ea typeface="Calibri"/>
              <a:cs typeface="Calibri"/>
              <a:sym typeface="Calibri"/>
            </a:endParaRPr>
          </a:p>
          <a:p>
            <a:pPr marL="285750" lvl="0" indent="-285750" algn="l" rtl="0">
              <a:lnSpc>
                <a:spcPct val="100000"/>
              </a:lnSpc>
              <a:spcBef>
                <a:spcPts val="1200"/>
              </a:spcBef>
              <a:spcAft>
                <a:spcPts val="0"/>
              </a:spcAft>
              <a:buClr>
                <a:schemeClr val="bg2"/>
              </a:buClr>
              <a:buSzPts val="1400"/>
              <a:buFont typeface="Courier New" panose="02070309020205020404" pitchFamily="49" charset="0"/>
              <a:buChar char="o"/>
            </a:pPr>
            <a:r>
              <a:rPr lang="en-US" sz="1400" dirty="0">
                <a:solidFill>
                  <a:schemeClr val="dk1"/>
                </a:solidFill>
                <a:latin typeface="+mj-lt"/>
                <a:ea typeface="Calibri"/>
                <a:cs typeface="Calibri"/>
                <a:sym typeface="Calibri"/>
              </a:rPr>
              <a:t>Children</a:t>
            </a:r>
            <a:endParaRPr dirty="0">
              <a:latin typeface="+mj-lt"/>
            </a:endParaRPr>
          </a:p>
          <a:p>
            <a:pPr marL="285750" lvl="0" indent="-285750" algn="l" rtl="0">
              <a:lnSpc>
                <a:spcPct val="100000"/>
              </a:lnSpc>
              <a:spcBef>
                <a:spcPts val="1200"/>
              </a:spcBef>
              <a:spcAft>
                <a:spcPts val="0"/>
              </a:spcAft>
              <a:buClr>
                <a:schemeClr val="bg2"/>
              </a:buClr>
              <a:buSzPts val="1400"/>
              <a:buFont typeface="Courier New" panose="02070309020205020404" pitchFamily="49" charset="0"/>
              <a:buChar char="o"/>
            </a:pPr>
            <a:r>
              <a:rPr lang="en-US" sz="1400" dirty="0">
                <a:solidFill>
                  <a:schemeClr val="dk1"/>
                </a:solidFill>
                <a:latin typeface="+mj-lt"/>
                <a:ea typeface="Calibri"/>
                <a:cs typeface="Calibri"/>
                <a:sym typeface="Calibri"/>
              </a:rPr>
              <a:t>Unconscious</a:t>
            </a:r>
            <a:endParaRPr dirty="0">
              <a:latin typeface="+mj-lt"/>
            </a:endParaRPr>
          </a:p>
          <a:p>
            <a:pPr marL="285750" lvl="0" indent="-285750" algn="l" rtl="0">
              <a:lnSpc>
                <a:spcPct val="100000"/>
              </a:lnSpc>
              <a:spcBef>
                <a:spcPts val="1200"/>
              </a:spcBef>
              <a:spcAft>
                <a:spcPts val="0"/>
              </a:spcAft>
              <a:buClr>
                <a:schemeClr val="bg2"/>
              </a:buClr>
              <a:buSzPts val="1400"/>
              <a:buFont typeface="Courier New" panose="02070309020205020404" pitchFamily="49" charset="0"/>
              <a:buChar char="o"/>
            </a:pPr>
            <a:r>
              <a:rPr lang="en-US" sz="1400" dirty="0">
                <a:solidFill>
                  <a:schemeClr val="dk1"/>
                </a:solidFill>
                <a:latin typeface="+mj-lt"/>
                <a:ea typeface="Calibri"/>
                <a:cs typeface="Calibri"/>
                <a:sym typeface="Calibri"/>
              </a:rPr>
              <a:t>Patients in stressful situations or with mental problems</a:t>
            </a:r>
            <a:endParaRPr dirty="0">
              <a:latin typeface="+mj-lt"/>
            </a:endParaRPr>
          </a:p>
          <a:p>
            <a:pPr marL="0" lvl="0" indent="0" algn="l" rtl="0">
              <a:lnSpc>
                <a:spcPct val="100000"/>
              </a:lnSpc>
              <a:spcBef>
                <a:spcPts val="600"/>
              </a:spcBef>
              <a:spcAft>
                <a:spcPts val="0"/>
              </a:spcAft>
              <a:buSzPts val="1400"/>
              <a:buNone/>
            </a:pPr>
            <a:endParaRPr sz="1400" dirty="0">
              <a:solidFill>
                <a:srgbClr val="000043"/>
              </a:solidFill>
              <a:latin typeface="+mj-lt"/>
              <a:ea typeface="Arial"/>
              <a:cs typeface="Arial"/>
              <a:sym typeface="Arial"/>
            </a:endParaRPr>
          </a:p>
        </p:txBody>
      </p:sp>
      <p:sp>
        <p:nvSpPr>
          <p:cNvPr id="168" name="Google Shape;168;p19"/>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latin typeface="Arial"/>
                <a:ea typeface="Arial"/>
                <a:cs typeface="Arial"/>
                <a:sym typeface="Arial"/>
              </a:rPr>
              <a:t>The patient in question must</a:t>
            </a:r>
            <a:endParaRPr sz="2400" dirty="0">
              <a:latin typeface="Arial"/>
              <a:ea typeface="Arial"/>
              <a:cs typeface="Arial"/>
              <a:sym typeface="Arial"/>
            </a:endParaRPr>
          </a:p>
        </p:txBody>
      </p:sp>
      <p:pic>
        <p:nvPicPr>
          <p:cNvPr id="169" name="Google Shape;169;p19"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tx1"/>
                </a:solidFill>
                <a:latin typeface="Arial"/>
                <a:ea typeface="Arial"/>
                <a:cs typeface="Arial"/>
                <a:sym typeface="Arial"/>
              </a:rPr>
              <a:t>Genetic data = family data</a:t>
            </a:r>
            <a:endParaRPr dirty="0">
              <a:solidFill>
                <a:schemeClr val="tx1"/>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tx1"/>
                </a:solidFill>
                <a:latin typeface="Arial"/>
                <a:ea typeface="Arial"/>
                <a:cs typeface="Arial"/>
                <a:sym typeface="Arial"/>
              </a:rPr>
              <a:t>Individualistic autonomy or rather relational autonomy?</a:t>
            </a:r>
            <a:endParaRPr dirty="0">
              <a:solidFill>
                <a:schemeClr val="tx1"/>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tx1"/>
                </a:solidFill>
                <a:latin typeface="Arial"/>
                <a:ea typeface="Arial"/>
                <a:cs typeface="Arial"/>
                <a:sym typeface="Arial"/>
              </a:rPr>
              <a:t>Consideration of cultural context (oral vs. written, head of family, head of tribe, etc.)</a:t>
            </a:r>
            <a:endParaRPr dirty="0">
              <a:solidFill>
                <a:schemeClr val="tx1"/>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tx1"/>
                </a:solidFill>
                <a:latin typeface="Arial"/>
                <a:ea typeface="Arial"/>
                <a:cs typeface="Arial"/>
                <a:sym typeface="Arial"/>
              </a:rPr>
              <a:t>Right to "not know“</a:t>
            </a:r>
            <a:endParaRPr dirty="0">
              <a:solidFill>
                <a:schemeClr val="tx1"/>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tx1"/>
                </a:solidFill>
                <a:latin typeface="Arial"/>
                <a:ea typeface="Arial"/>
                <a:cs typeface="Arial"/>
                <a:sym typeface="Arial"/>
              </a:rPr>
              <a:t>Who gets the data - different national legal regulations</a:t>
            </a:r>
            <a:endParaRPr dirty="0">
              <a:solidFill>
                <a:schemeClr val="tx1"/>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tx1"/>
                </a:solidFill>
                <a:latin typeface="Arial"/>
                <a:ea typeface="Arial"/>
                <a:cs typeface="Arial"/>
                <a:sym typeface="Arial"/>
              </a:rPr>
              <a:t>Abuse by insurance companies/employers</a:t>
            </a:r>
            <a:endParaRPr dirty="0">
              <a:solidFill>
                <a:schemeClr val="tx1"/>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tx1"/>
                </a:solidFill>
                <a:latin typeface="Arial"/>
                <a:ea typeface="Arial"/>
                <a:cs typeface="Arial"/>
                <a:sym typeface="Arial"/>
              </a:rPr>
              <a:t>May an employer require genetic testing?</a:t>
            </a:r>
            <a:endParaRPr dirty="0">
              <a:solidFill>
                <a:schemeClr val="tx1"/>
              </a:solidFill>
            </a:endParaRPr>
          </a:p>
          <a:p>
            <a:pPr marL="285750" lvl="0" indent="-171450" algn="l" rtl="0">
              <a:lnSpc>
                <a:spcPct val="150000"/>
              </a:lnSpc>
              <a:spcBef>
                <a:spcPts val="0"/>
              </a:spcBef>
              <a:spcAft>
                <a:spcPts val="0"/>
              </a:spcAft>
              <a:buClr>
                <a:srgbClr val="B9D1FE"/>
              </a:buClr>
              <a:buSzPts val="1800"/>
              <a:buFont typeface="Noto Sans Symbols"/>
              <a:buNone/>
            </a:pPr>
            <a:endParaRPr sz="1400" dirty="0">
              <a:solidFill>
                <a:schemeClr val="tx1"/>
              </a:solidFill>
              <a:latin typeface="Arial"/>
              <a:ea typeface="Arial"/>
              <a:cs typeface="Arial"/>
              <a:sym typeface="Arial"/>
            </a:endParaRPr>
          </a:p>
        </p:txBody>
      </p:sp>
      <p:sp>
        <p:nvSpPr>
          <p:cNvPr id="175" name="Google Shape;175;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latin typeface="Arial"/>
                <a:ea typeface="Arial"/>
                <a:cs typeface="Arial"/>
                <a:sym typeface="Arial"/>
              </a:rPr>
              <a:t>Autonomy in the context of genetic testing</a:t>
            </a:r>
            <a:endParaRPr dirty="0">
              <a:latin typeface="Arial"/>
              <a:ea typeface="Arial"/>
              <a:cs typeface="Arial"/>
              <a:sym typeface="Arial"/>
            </a:endParaRPr>
          </a:p>
        </p:txBody>
      </p:sp>
      <p:pic>
        <p:nvPicPr>
          <p:cNvPr id="176" name="Google Shape;176;p2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713225" y="1444267"/>
            <a:ext cx="7717500" cy="3124607"/>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bg2"/>
              </a:buClr>
              <a:buSzPct val="100000"/>
              <a:buFont typeface="Arial" panose="020B0604020202020204" pitchFamily="34" charset="0"/>
              <a:buChar char="•"/>
            </a:pPr>
            <a:r>
              <a:rPr lang="en-US" sz="1400" b="1" dirty="0">
                <a:solidFill>
                  <a:schemeClr val="dk1"/>
                </a:solidFill>
                <a:latin typeface="Calibri"/>
                <a:ea typeface="Calibri"/>
                <a:cs typeface="Calibri"/>
                <a:sym typeface="Calibri"/>
              </a:rPr>
              <a:t>Violation of the right to informational self-determination</a:t>
            </a:r>
            <a:endParaRPr dirty="0"/>
          </a:p>
          <a:p>
            <a:pPr marL="514350" lvl="0" indent="-285750" algn="l" rtl="0">
              <a:lnSpc>
                <a:spcPct val="100000"/>
              </a:lnSpc>
              <a:spcBef>
                <a:spcPts val="0"/>
              </a:spcBef>
              <a:spcAft>
                <a:spcPts val="0"/>
              </a:spcAft>
              <a:buClr>
                <a:schemeClr val="bg2"/>
              </a:buClr>
              <a:buSzPct val="100000"/>
              <a:buFont typeface="Arial" panose="020B0604020202020204" pitchFamily="34" charset="0"/>
              <a:buChar char="•"/>
            </a:pPr>
            <a:endParaRPr sz="1400" b="1"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bg2"/>
              </a:buClr>
              <a:buSzPct val="100000"/>
              <a:buFont typeface="Arial" panose="020B0604020202020204" pitchFamily="34" charset="0"/>
              <a:buChar char="•"/>
            </a:pPr>
            <a:r>
              <a:rPr lang="en-US" sz="1400" b="1" dirty="0">
                <a:solidFill>
                  <a:schemeClr val="dk1"/>
                </a:solidFill>
                <a:latin typeface="Calibri"/>
                <a:ea typeface="Calibri"/>
                <a:cs typeface="Calibri"/>
                <a:sym typeface="Calibri"/>
              </a:rPr>
              <a:t>Intrafamily conflicts</a:t>
            </a:r>
            <a:br>
              <a:rPr lang="en-US" dirty="0">
                <a:ea typeface="Calibri"/>
                <a:cs typeface="Calibri"/>
              </a:rPr>
            </a:br>
            <a:r>
              <a:rPr lang="en-US" dirty="0">
                <a:solidFill>
                  <a:schemeClr val="accent6"/>
                </a:solidFill>
                <a:ea typeface="Calibri"/>
                <a:cs typeface="Calibri"/>
                <a:sym typeface="Wingdings" panose="05000000000000000000" pitchFamily="2" charset="2"/>
              </a:rPr>
              <a:t> </a:t>
            </a:r>
            <a:r>
              <a:rPr lang="en-US" sz="1400" dirty="0">
                <a:solidFill>
                  <a:schemeClr val="dk1"/>
                </a:solidFill>
                <a:latin typeface="Calibri"/>
                <a:ea typeface="Calibri"/>
                <a:cs typeface="Calibri"/>
                <a:sym typeface="Calibri"/>
              </a:rPr>
              <a:t>Thus, the right to know of those tested may conflict with the right not to know of a biological relative.</a:t>
            </a:r>
            <a:endParaRPr dirty="0"/>
          </a:p>
          <a:p>
            <a:pPr marL="514350" lvl="0" indent="-285750" algn="l" rtl="0">
              <a:lnSpc>
                <a:spcPct val="100000"/>
              </a:lnSpc>
              <a:spcBef>
                <a:spcPts val="0"/>
              </a:spcBef>
              <a:spcAft>
                <a:spcPts val="0"/>
              </a:spcAft>
              <a:buClr>
                <a:schemeClr val="bg2"/>
              </a:buClr>
              <a:buSzPct val="100000"/>
              <a:buFont typeface="Arial" panose="020B0604020202020204" pitchFamily="34" charset="0"/>
              <a:buChar char="•"/>
            </a:pPr>
            <a:endParaRPr sz="14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bg2"/>
              </a:buClr>
              <a:buSzPct val="100000"/>
              <a:buFont typeface="Arial" panose="020B0604020202020204" pitchFamily="34" charset="0"/>
              <a:buChar char="•"/>
            </a:pPr>
            <a:r>
              <a:rPr lang="en-US" sz="1400" b="1" dirty="0">
                <a:solidFill>
                  <a:schemeClr val="dk1"/>
                </a:solidFill>
                <a:latin typeface="Calibri"/>
                <a:ea typeface="Calibri"/>
                <a:cs typeface="Calibri"/>
                <a:sym typeface="Calibri"/>
              </a:rPr>
              <a:t>Psychological stress due to positive test results</a:t>
            </a:r>
            <a:endParaRPr dirty="0"/>
          </a:p>
          <a:p>
            <a:pPr marL="514350" lvl="0" indent="-285750" algn="l" rtl="0">
              <a:lnSpc>
                <a:spcPct val="100000"/>
              </a:lnSpc>
              <a:spcBef>
                <a:spcPts val="0"/>
              </a:spcBef>
              <a:spcAft>
                <a:spcPts val="0"/>
              </a:spcAft>
              <a:buClr>
                <a:schemeClr val="bg2"/>
              </a:buClr>
              <a:buSzPct val="100000"/>
              <a:buFont typeface="Arial" panose="020B0604020202020204" pitchFamily="34" charset="0"/>
              <a:buChar char="•"/>
            </a:pPr>
            <a:endParaRPr sz="1400" b="1"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bg2"/>
              </a:buClr>
              <a:buSzPct val="100000"/>
              <a:buFont typeface="Arial" panose="020B0604020202020204" pitchFamily="34" charset="0"/>
              <a:buChar char="•"/>
            </a:pPr>
            <a:r>
              <a:rPr lang="en-US" sz="1400" b="1" dirty="0">
                <a:solidFill>
                  <a:schemeClr val="dk1"/>
                </a:solidFill>
                <a:latin typeface="Calibri"/>
                <a:ea typeface="Calibri"/>
                <a:cs typeface="Calibri"/>
                <a:sym typeface="Calibri"/>
              </a:rPr>
              <a:t>Danger of a "geneticization" of the living environment</a:t>
            </a:r>
            <a:br>
              <a:rPr lang="en-US" dirty="0">
                <a:ea typeface="Calibri"/>
                <a:cs typeface="Calibri"/>
              </a:rPr>
            </a:br>
            <a:r>
              <a:rPr lang="en-US" sz="1400" dirty="0">
                <a:solidFill>
                  <a:schemeClr val="dk1"/>
                </a:solidFill>
                <a:latin typeface="Calibri"/>
                <a:ea typeface="Calibri"/>
                <a:cs typeface="Calibri"/>
                <a:sym typeface="Wingdings" panose="05000000000000000000" pitchFamily="2" charset="2"/>
              </a:rPr>
              <a:t></a:t>
            </a:r>
            <a:r>
              <a:rPr lang="en-US" sz="1400" dirty="0">
                <a:solidFill>
                  <a:schemeClr val="dk1"/>
                </a:solidFill>
                <a:latin typeface="Calibri"/>
                <a:ea typeface="Calibri"/>
                <a:cs typeface="Calibri"/>
                <a:sym typeface="Calibri"/>
              </a:rPr>
              <a:t> Genetic determinism</a:t>
            </a:r>
            <a:endParaRPr dirty="0"/>
          </a:p>
          <a:p>
            <a:pPr marL="514350" lvl="0" indent="-285750" algn="l" rtl="0">
              <a:lnSpc>
                <a:spcPct val="100000"/>
              </a:lnSpc>
              <a:spcBef>
                <a:spcPts val="0"/>
              </a:spcBef>
              <a:spcAft>
                <a:spcPts val="0"/>
              </a:spcAft>
              <a:buClr>
                <a:schemeClr val="bg2"/>
              </a:buClr>
              <a:buSzPct val="100000"/>
              <a:buFont typeface="Arial" panose="020B0604020202020204" pitchFamily="34" charset="0"/>
              <a:buChar char="•"/>
            </a:pPr>
            <a:endParaRPr sz="14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bg2"/>
              </a:buClr>
              <a:buSzPct val="100000"/>
              <a:buFont typeface="Arial" panose="020B0604020202020204" pitchFamily="34" charset="0"/>
              <a:buChar char="•"/>
            </a:pPr>
            <a:r>
              <a:rPr lang="en-US" sz="1400" b="1" dirty="0">
                <a:solidFill>
                  <a:schemeClr val="dk1"/>
                </a:solidFill>
                <a:latin typeface="Calibri"/>
                <a:ea typeface="Calibri"/>
                <a:cs typeface="Calibri"/>
                <a:sym typeface="Calibri"/>
              </a:rPr>
              <a:t>Genetic discrimination</a:t>
            </a:r>
            <a:br>
              <a:rPr lang="en-US" dirty="0">
                <a:ea typeface="Calibri"/>
                <a:cs typeface="Calibri"/>
              </a:rPr>
            </a:br>
            <a:r>
              <a:rPr lang="en-US" dirty="0">
                <a:solidFill>
                  <a:schemeClr val="accent6"/>
                </a:solidFill>
                <a:ea typeface="Calibri"/>
                <a:cs typeface="Calibri"/>
                <a:sym typeface="Wingdings" panose="05000000000000000000" pitchFamily="2" charset="2"/>
              </a:rPr>
              <a:t></a:t>
            </a:r>
            <a:r>
              <a:rPr lang="en-US" dirty="0">
                <a:ea typeface="Calibri"/>
                <a:cs typeface="Calibri"/>
                <a:sym typeface="Wingdings" panose="05000000000000000000" pitchFamily="2" charset="2"/>
              </a:rPr>
              <a:t> </a:t>
            </a:r>
            <a:r>
              <a:rPr lang="en-US" sz="1400" dirty="0">
                <a:solidFill>
                  <a:schemeClr val="dk1"/>
                </a:solidFill>
                <a:latin typeface="Calibri"/>
                <a:ea typeface="Calibri"/>
                <a:cs typeface="Calibri"/>
                <a:sym typeface="Calibri"/>
              </a:rPr>
              <a:t>Stigma</a:t>
            </a:r>
            <a:br>
              <a:rPr lang="en-US" dirty="0">
                <a:ea typeface="Calibri"/>
                <a:cs typeface="Calibri"/>
              </a:rPr>
            </a:br>
            <a:r>
              <a:rPr lang="en-US" dirty="0">
                <a:solidFill>
                  <a:schemeClr val="accent6"/>
                </a:solidFill>
                <a:ea typeface="Calibri"/>
                <a:cs typeface="Calibri"/>
                <a:sym typeface="Wingdings" panose="05000000000000000000" pitchFamily="2" charset="2"/>
              </a:rPr>
              <a:t> </a:t>
            </a:r>
            <a:r>
              <a:rPr lang="en-US" sz="1400" dirty="0">
                <a:solidFill>
                  <a:schemeClr val="dk1"/>
                </a:solidFill>
                <a:latin typeface="Calibri"/>
                <a:ea typeface="Calibri"/>
                <a:cs typeface="Calibri"/>
                <a:sym typeface="Calibri"/>
              </a:rPr>
              <a:t>Insurance / Workplace</a:t>
            </a:r>
            <a:endParaRPr sz="1400" dirty="0">
              <a:solidFill>
                <a:schemeClr val="dk1"/>
              </a:solidFill>
              <a:latin typeface="Calibri"/>
              <a:ea typeface="Calibri"/>
              <a:cs typeface="Calibri"/>
              <a:sym typeface="Calibri"/>
            </a:endParaRPr>
          </a:p>
          <a:p>
            <a:pPr marL="114300" lvl="0" indent="0" algn="l" rtl="0">
              <a:lnSpc>
                <a:spcPct val="100000"/>
              </a:lnSpc>
              <a:spcBef>
                <a:spcPts val="0"/>
              </a:spcBef>
              <a:spcAft>
                <a:spcPts val="0"/>
              </a:spcAft>
              <a:buSzPts val="1800"/>
              <a:buNone/>
            </a:pPr>
            <a:endParaRPr sz="1400" b="1" dirty="0">
              <a:solidFill>
                <a:schemeClr val="dk1"/>
              </a:solidFill>
              <a:latin typeface="Calibri"/>
              <a:ea typeface="Calibri"/>
              <a:cs typeface="Calibri"/>
              <a:sym typeface="Calibri"/>
            </a:endParaRPr>
          </a:p>
          <a:p>
            <a:pPr marL="114300" lvl="0" indent="0" algn="l" rtl="0">
              <a:lnSpc>
                <a:spcPct val="100000"/>
              </a:lnSpc>
              <a:spcBef>
                <a:spcPts val="0"/>
              </a:spcBef>
              <a:spcAft>
                <a:spcPts val="0"/>
              </a:spcAft>
              <a:buSzPts val="1800"/>
              <a:buNone/>
            </a:pPr>
            <a:endParaRPr sz="1400" b="1" dirty="0">
              <a:solidFill>
                <a:schemeClr val="dk1"/>
              </a:solidFill>
              <a:latin typeface="Calibri"/>
              <a:ea typeface="Calibri"/>
              <a:cs typeface="Calibri"/>
              <a:sym typeface="Calibri"/>
            </a:endParaRPr>
          </a:p>
        </p:txBody>
      </p:sp>
      <p:sp>
        <p:nvSpPr>
          <p:cNvPr id="182" name="Google Shape;182;p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Font typeface="Montserrat"/>
              <a:buNone/>
            </a:pPr>
            <a:r>
              <a:rPr lang="en-US" sz="3000" dirty="0">
                <a:latin typeface="Arial"/>
                <a:ea typeface="Arial"/>
                <a:cs typeface="Arial"/>
                <a:sym typeface="Arial"/>
              </a:rPr>
              <a:t>Principle of beneficence </a:t>
            </a:r>
            <a:br>
              <a:rPr lang="en-US" sz="3000" dirty="0">
                <a:latin typeface="Arial"/>
                <a:ea typeface="Arial"/>
                <a:cs typeface="Arial"/>
                <a:sym typeface="Arial"/>
              </a:rPr>
            </a:br>
            <a:r>
              <a:rPr lang="en-US" sz="3000" dirty="0">
                <a:latin typeface="Arial"/>
                <a:ea typeface="Arial"/>
                <a:cs typeface="Arial"/>
                <a:sym typeface="Arial"/>
              </a:rPr>
              <a:t>and non-maleficence</a:t>
            </a:r>
            <a:br>
              <a:rPr lang="en-US" sz="3000" dirty="0">
                <a:latin typeface="Arial"/>
                <a:ea typeface="Arial"/>
                <a:cs typeface="Arial"/>
                <a:sym typeface="Arial"/>
              </a:rPr>
            </a:br>
            <a:endParaRPr sz="3000" dirty="0">
              <a:latin typeface="Arial"/>
              <a:ea typeface="Arial"/>
              <a:cs typeface="Arial"/>
              <a:sym typeface="Arial"/>
            </a:endParaRPr>
          </a:p>
        </p:txBody>
      </p:sp>
      <p:pic>
        <p:nvPicPr>
          <p:cNvPr id="183" name="Google Shape;183;p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1"/>
          <p:cNvSpPr txBox="1"/>
          <p:nvPr/>
        </p:nvSpPr>
        <p:spPr>
          <a:xfrm>
            <a:off x="522349" y="930264"/>
            <a:ext cx="8099101"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Equal cases must be treated equally</a:t>
            </a:r>
            <a:endParaRPr dirty="0"/>
          </a:p>
          <a:p>
            <a:pPr marL="285750" marR="0" lvl="0" indent="-285750" algn="l" rtl="0">
              <a:lnSpc>
                <a:spcPct val="2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Equal access to genetic testing for all people (health care system, costs covered by health insurance, different equipment in different countries).</a:t>
            </a:r>
            <a:endParaRPr dirty="0"/>
          </a:p>
          <a:p>
            <a:pPr marL="285750" marR="0" lvl="0" indent="-285750" algn="l" rtl="0">
              <a:lnSpc>
                <a:spcPct val="2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Equal possibilities of intervention in case of a positive test? (termination of pregnancy, surgery in the womb, national laws!)</a:t>
            </a:r>
            <a:endParaRPr sz="1400" b="0" i="0" u="none" strike="noStrike" cap="none" dirty="0">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Population-based or high-risk prevention?</a:t>
            </a:r>
            <a:endParaRPr dirty="0"/>
          </a:p>
          <a:p>
            <a:pPr marL="285750" marR="0" lvl="0" indent="-285750" algn="l" rtl="0">
              <a:lnSpc>
                <a:spcPct val="2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Clinical trials in developing countries?</a:t>
            </a:r>
            <a:endParaRPr dirty="0"/>
          </a:p>
          <a:p>
            <a:pPr marL="285750" marR="0" lvl="0" indent="-285750" algn="l" rtl="0">
              <a:lnSpc>
                <a:spcPct val="2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Medical follow-up care?</a:t>
            </a:r>
            <a:endParaRPr dirty="0"/>
          </a:p>
          <a:p>
            <a:pPr marL="285750" marR="0" lvl="0" indent="-285750" algn="l" rtl="0">
              <a:lnSpc>
                <a:spcPct val="2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Equal opportunities for psychological counseling? </a:t>
            </a:r>
            <a:endParaRPr sz="1400" b="0" i="0" u="none" strike="noStrike" cap="none" dirty="0">
              <a:solidFill>
                <a:srgbClr val="000000"/>
              </a:solidFill>
              <a:latin typeface="Arial"/>
              <a:ea typeface="Arial"/>
              <a:cs typeface="Arial"/>
              <a:sym typeface="Arial"/>
            </a:endParaRPr>
          </a:p>
        </p:txBody>
      </p:sp>
      <p:sp>
        <p:nvSpPr>
          <p:cNvPr id="188" name="Google Shape;188;p2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Font typeface="Montserrat"/>
              <a:buNone/>
            </a:pPr>
            <a:r>
              <a:rPr lang="en-US" sz="3000" dirty="0">
                <a:latin typeface="Arial"/>
                <a:ea typeface="Arial"/>
                <a:cs typeface="Arial"/>
                <a:sym typeface="Arial"/>
              </a:rPr>
              <a:t>Principle of justice distribution</a:t>
            </a:r>
            <a:endParaRPr sz="3000" dirty="0">
              <a:latin typeface="Calibri"/>
              <a:ea typeface="Calibri"/>
              <a:cs typeface="Calibri"/>
              <a:sym typeface="Calibri"/>
            </a:endParaRPr>
          </a:p>
        </p:txBody>
      </p:sp>
      <p:pic>
        <p:nvPicPr>
          <p:cNvPr id="190" name="Google Shape;190;p21"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err="1">
                <a:solidFill>
                  <a:schemeClr val="accent1"/>
                </a:solidFill>
              </a:rPr>
              <a:t>Genetic</a:t>
            </a:r>
            <a:r>
              <a:rPr lang="nl-BE" sz="2000" b="1" i="1" u="none" strike="noStrike" cap="none" dirty="0">
                <a:solidFill>
                  <a:schemeClr val="accent1"/>
                </a:solidFill>
              </a:rPr>
              <a:t> counselor </a:t>
            </a: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Code of </a:t>
            </a:r>
            <a:r>
              <a:rPr lang="nl-BE" sz="2000" b="1" i="1" u="none" strike="noStrike" cap="none" dirty="0" err="1">
                <a:solidFill>
                  <a:schemeClr val="accent1"/>
                </a:solidFill>
              </a:rPr>
              <a:t>Ethics</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3158877199"/>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3</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80280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200" dirty="0">
                <a:latin typeface="Arial"/>
                <a:ea typeface="Arial"/>
                <a:cs typeface="Arial"/>
                <a:sym typeface="Arial"/>
              </a:rPr>
              <a:t>Code of ethics for genetic counselors</a:t>
            </a:r>
            <a:br>
              <a:rPr lang="en-US" sz="3200" dirty="0">
                <a:latin typeface="Arial"/>
                <a:ea typeface="Arial"/>
                <a:cs typeface="Arial"/>
                <a:sym typeface="Arial"/>
              </a:rPr>
            </a:br>
            <a:endParaRPr sz="1400" b="0" dirty="0">
              <a:solidFill>
                <a:schemeClr val="dk1"/>
              </a:solidFill>
              <a:latin typeface="Calibri"/>
              <a:ea typeface="Calibri"/>
              <a:cs typeface="Calibri"/>
              <a:sym typeface="Calibri"/>
            </a:endParaRPr>
          </a:p>
        </p:txBody>
      </p:sp>
      <p:sp>
        <p:nvSpPr>
          <p:cNvPr id="203" name="Google Shape;203;p23"/>
          <p:cNvSpPr txBox="1"/>
          <p:nvPr/>
        </p:nvSpPr>
        <p:spPr>
          <a:xfrm flipH="1">
            <a:off x="441135" y="1433384"/>
            <a:ext cx="742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4" name="Google Shape;204;p23"/>
          <p:cNvPicPr preferRelativeResize="0"/>
          <p:nvPr/>
        </p:nvPicPr>
        <p:blipFill rotWithShape="1">
          <a:blip r:embed="rId3">
            <a:alphaModFix/>
          </a:blip>
          <a:srcRect/>
          <a:stretch/>
        </p:blipFill>
        <p:spPr>
          <a:xfrm>
            <a:off x="333258" y="956748"/>
            <a:ext cx="3533024" cy="3823917"/>
          </a:xfrm>
          <a:prstGeom prst="rect">
            <a:avLst/>
          </a:prstGeom>
          <a:noFill/>
          <a:ln>
            <a:noFill/>
          </a:ln>
        </p:spPr>
      </p:pic>
      <p:pic>
        <p:nvPicPr>
          <p:cNvPr id="205" name="Google Shape;205;p23"/>
          <p:cNvPicPr preferRelativeResize="0"/>
          <p:nvPr/>
        </p:nvPicPr>
        <p:blipFill rotWithShape="1">
          <a:blip r:embed="rId4">
            <a:alphaModFix/>
          </a:blip>
          <a:srcRect/>
          <a:stretch/>
        </p:blipFill>
        <p:spPr>
          <a:xfrm>
            <a:off x="4497808" y="1180879"/>
            <a:ext cx="4279628" cy="33756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body" idx="1"/>
          </p:nvPr>
        </p:nvSpPr>
        <p:spPr>
          <a:prstGeom prst="rect">
            <a:avLst/>
          </a:prstGeom>
          <a:solidFill>
            <a:srgbClr val="92B9F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sz="1800" dirty="0">
                <a:solidFill>
                  <a:schemeClr val="lt1"/>
                </a:solidFill>
                <a:latin typeface="+mj-lt"/>
                <a:ea typeface="Calibri"/>
                <a:cs typeface="Calibri"/>
                <a:sym typeface="Calibri"/>
              </a:rPr>
              <a:t>The CAGC Code of Ethics was written to help genetic counsellors </a:t>
            </a:r>
            <a:r>
              <a:rPr lang="en-US" sz="1800" dirty="0" err="1">
                <a:solidFill>
                  <a:schemeClr val="lt1"/>
                </a:solidFill>
                <a:latin typeface="+mj-lt"/>
                <a:ea typeface="Calibri"/>
                <a:cs typeface="Calibri"/>
                <a:sym typeface="Calibri"/>
              </a:rPr>
              <a:t>recognise</a:t>
            </a:r>
            <a:r>
              <a:rPr lang="en-US" sz="1800" dirty="0">
                <a:solidFill>
                  <a:schemeClr val="lt1"/>
                </a:solidFill>
                <a:latin typeface="+mj-lt"/>
                <a:ea typeface="Calibri"/>
                <a:cs typeface="Calibri"/>
                <a:sym typeface="Calibri"/>
              </a:rPr>
              <a:t> the implications of their actions in routine as well as challenging professional circumstances. </a:t>
            </a:r>
          </a:p>
          <a:p>
            <a:pPr marL="0" lvl="0" indent="0" algn="l" rtl="0">
              <a:lnSpc>
                <a:spcPct val="150000"/>
              </a:lnSpc>
              <a:spcBef>
                <a:spcPts val="0"/>
              </a:spcBef>
              <a:spcAft>
                <a:spcPts val="0"/>
              </a:spcAft>
              <a:buClr>
                <a:srgbClr val="B9D1FE"/>
              </a:buClr>
              <a:buSzPts val="1800"/>
              <a:buNone/>
            </a:pPr>
            <a:r>
              <a:rPr lang="en-US" sz="1800" dirty="0">
                <a:solidFill>
                  <a:schemeClr val="lt1"/>
                </a:solidFill>
                <a:latin typeface="+mj-lt"/>
                <a:ea typeface="Calibri"/>
                <a:cs typeface="Calibri"/>
                <a:sym typeface="Calibri"/>
              </a:rPr>
              <a:t>It is meant to remind us of the principles of medical ethics: justice, autonomy, beneficence, and non-maleficence. </a:t>
            </a:r>
          </a:p>
          <a:p>
            <a:pPr marL="0" lvl="0" indent="0" algn="l" rtl="0">
              <a:lnSpc>
                <a:spcPct val="150000"/>
              </a:lnSpc>
              <a:spcBef>
                <a:spcPts val="0"/>
              </a:spcBef>
              <a:spcAft>
                <a:spcPts val="0"/>
              </a:spcAft>
              <a:buClr>
                <a:srgbClr val="B9D1FE"/>
              </a:buClr>
              <a:buSzPts val="1800"/>
              <a:buNone/>
            </a:pPr>
            <a:r>
              <a:rPr lang="en-US" sz="1800" dirty="0">
                <a:solidFill>
                  <a:schemeClr val="lt1"/>
                </a:solidFill>
                <a:latin typeface="+mj-lt"/>
                <a:ea typeface="Calibri"/>
                <a:cs typeface="Calibri"/>
                <a:sym typeface="Calibri"/>
              </a:rPr>
              <a:t>It is also meant to promote confidence in the profession of genetic counselling and its representative body. </a:t>
            </a:r>
            <a:endParaRPr sz="1800" dirty="0">
              <a:solidFill>
                <a:schemeClr val="lt1"/>
              </a:solidFill>
              <a:latin typeface="+mj-lt"/>
              <a:ea typeface="Calibri"/>
              <a:cs typeface="Calibri"/>
              <a:sym typeface="Calibri"/>
            </a:endParaRPr>
          </a:p>
        </p:txBody>
      </p:sp>
      <p:pic>
        <p:nvPicPr>
          <p:cNvPr id="211" name="Google Shape;211;p24"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body" idx="4294967295"/>
          </p:nvPr>
        </p:nvSpPr>
        <p:spPr>
          <a:xfrm>
            <a:off x="400186" y="170113"/>
            <a:ext cx="8224829" cy="4640784"/>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b="1" dirty="0">
                <a:solidFill>
                  <a:srgbClr val="000043"/>
                </a:solidFill>
                <a:latin typeface="+mj-lt"/>
                <a:ea typeface="Calibri"/>
                <a:cs typeface="Calibri"/>
                <a:sym typeface="Calibri"/>
              </a:rPr>
              <a:t>Preamble</a:t>
            </a:r>
            <a:endParaRPr dirty="0">
              <a:latin typeface="+mj-lt"/>
            </a:endParaRPr>
          </a:p>
          <a:p>
            <a:pPr marL="0" lvl="0" indent="0" algn="l" rtl="0">
              <a:lnSpc>
                <a:spcPct val="150000"/>
              </a:lnSpc>
              <a:spcBef>
                <a:spcPts val="0"/>
              </a:spcBef>
              <a:spcAft>
                <a:spcPts val="0"/>
              </a:spcAft>
              <a:buClr>
                <a:srgbClr val="B9D1FE"/>
              </a:buClr>
              <a:buSzPts val="1800"/>
              <a:buNone/>
            </a:pPr>
            <a:r>
              <a:rPr lang="en-US" dirty="0">
                <a:solidFill>
                  <a:srgbClr val="000043"/>
                </a:solidFill>
                <a:latin typeface="+mj-lt"/>
                <a:ea typeface="Calibri"/>
                <a:cs typeface="Calibri"/>
                <a:sym typeface="Calibri"/>
              </a:rPr>
              <a:t>Genetic counsellors are healthcare providers with a Master’s degree in genetic counselling or equivalent training and proven competence. </a:t>
            </a:r>
          </a:p>
          <a:p>
            <a:pPr marL="0" lvl="0" indent="0" algn="l" rtl="0">
              <a:lnSpc>
                <a:spcPct val="150000"/>
              </a:lnSpc>
              <a:spcBef>
                <a:spcPts val="0"/>
              </a:spcBef>
              <a:spcAft>
                <a:spcPts val="0"/>
              </a:spcAft>
              <a:buClr>
                <a:srgbClr val="B9D1FE"/>
              </a:buClr>
              <a:buSzPts val="1800"/>
              <a:buNone/>
            </a:pPr>
            <a:r>
              <a:rPr lang="en-US" dirty="0">
                <a:solidFill>
                  <a:srgbClr val="000043"/>
                </a:solidFill>
                <a:latin typeface="+mj-lt"/>
                <a:ea typeface="Calibri"/>
                <a:cs typeface="Calibri"/>
                <a:sym typeface="Calibri"/>
              </a:rPr>
              <a:t>Genetic counsellors working or trained in Canada are encouraged to belong to the Canadian Association of Genetic Counsellors, our recognized professional body, and to maintain CAGC Certification. </a:t>
            </a:r>
          </a:p>
          <a:p>
            <a:pPr marL="0" lvl="0" indent="0" algn="l" rtl="0">
              <a:lnSpc>
                <a:spcPct val="150000"/>
              </a:lnSpc>
              <a:spcBef>
                <a:spcPts val="0"/>
              </a:spcBef>
              <a:spcAft>
                <a:spcPts val="0"/>
              </a:spcAft>
              <a:buClr>
                <a:srgbClr val="B9D1FE"/>
              </a:buClr>
              <a:buSzPts val="1800"/>
              <a:buNone/>
            </a:pPr>
            <a:r>
              <a:rPr lang="en-US" dirty="0">
                <a:solidFill>
                  <a:srgbClr val="000043"/>
                </a:solidFill>
                <a:latin typeface="+mj-lt"/>
                <a:ea typeface="Calibri"/>
                <a:cs typeface="Calibri"/>
                <a:sym typeface="Calibri"/>
              </a:rPr>
              <a:t>Genetic counsellors are expected to act ethically in all professional relationships and to be aware of the guidelines herein and the principles on which they are based. </a:t>
            </a:r>
          </a:p>
          <a:p>
            <a:pPr marL="0" lvl="0" indent="0" algn="l" rtl="0">
              <a:lnSpc>
                <a:spcPct val="150000"/>
              </a:lnSpc>
              <a:spcBef>
                <a:spcPts val="0"/>
              </a:spcBef>
              <a:spcAft>
                <a:spcPts val="0"/>
              </a:spcAft>
              <a:buClr>
                <a:srgbClr val="B9D1FE"/>
              </a:buClr>
              <a:buSzPts val="1800"/>
              <a:buNone/>
            </a:pPr>
            <a:r>
              <a:rPr lang="en-US" dirty="0">
                <a:solidFill>
                  <a:srgbClr val="000043"/>
                </a:solidFill>
                <a:latin typeface="+mj-lt"/>
                <a:ea typeface="Calibri"/>
                <a:cs typeface="Calibri"/>
                <a:sym typeface="Calibri"/>
              </a:rPr>
              <a:t>Each genetic counsellor has responsibilities to patients, to colleagues, to society as a  whole, and to her/himself.</a:t>
            </a:r>
            <a:endParaRPr dirty="0">
              <a:latin typeface="+mj-lt"/>
            </a:endParaRPr>
          </a:p>
        </p:txBody>
      </p:sp>
      <p:pic>
        <p:nvPicPr>
          <p:cNvPr id="217" name="Google Shape;217;p2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3" name="Tekstvak 2">
            <a:extLst>
              <a:ext uri="{FF2B5EF4-FFF2-40B4-BE49-F238E27FC236}">
                <a16:creationId xmlns:a16="http://schemas.microsoft.com/office/drawing/2014/main" id="{5AC531DB-E1F3-C250-9179-702FE7A0782A}"/>
              </a:ext>
            </a:extLst>
          </p:cNvPr>
          <p:cNvSpPr txBox="1"/>
          <p:nvPr/>
        </p:nvSpPr>
        <p:spPr>
          <a:xfrm>
            <a:off x="96916" y="4890362"/>
            <a:ext cx="5589345" cy="230832"/>
          </a:xfrm>
          <a:prstGeom prst="rect">
            <a:avLst/>
          </a:prstGeom>
          <a:noFill/>
        </p:spPr>
        <p:txBody>
          <a:bodyPr wrap="square">
            <a:spAutoFit/>
          </a:bodyPr>
          <a:lstStyle/>
          <a:p>
            <a:r>
              <a:rPr lang="en-US" sz="900" dirty="0">
                <a:solidFill>
                  <a:schemeClr val="bg1"/>
                </a:solidFill>
                <a:latin typeface="Calibri"/>
                <a:ea typeface="Calibri"/>
                <a:cs typeface="Calibri"/>
                <a:sym typeface="Calibri"/>
              </a:rPr>
              <a:t>https://www.cagc-accg.ca</a:t>
            </a:r>
            <a:endParaRPr lang="nl-BE" sz="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Check your understanding!</a:t>
            </a:r>
          </a:p>
        </p:txBody>
      </p:sp>
    </p:spTree>
    <p:extLst>
      <p:ext uri="{BB962C8B-B14F-4D97-AF65-F5344CB8AC3E}">
        <p14:creationId xmlns:p14="http://schemas.microsoft.com/office/powerpoint/2010/main" val="86543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21991a18671_0_0"/>
          <p:cNvSpPr txBox="1">
            <a:spLocks noGrp="1"/>
          </p:cNvSpPr>
          <p:nvPr>
            <p:ph type="body" idx="1"/>
          </p:nvPr>
        </p:nvSpPr>
        <p:spPr>
          <a:xfrm>
            <a:off x="713225" y="1396425"/>
            <a:ext cx="77175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400"/>
              <a:buFont typeface="Arial"/>
              <a:buNone/>
            </a:pPr>
            <a:r>
              <a:rPr lang="en-US" sz="1600" dirty="0">
                <a:solidFill>
                  <a:schemeClr val="dk1"/>
                </a:solidFill>
                <a:latin typeface="Arial"/>
                <a:ea typeface="Arial"/>
                <a:cs typeface="Arial"/>
                <a:sym typeface="Arial"/>
              </a:rPr>
              <a:t>Lesson 2.3 aims to give basic information about the core principles of ethics.</a:t>
            </a:r>
            <a:endParaRPr sz="1600" dirty="0">
              <a:solidFill>
                <a:schemeClr val="dk1"/>
              </a:solidFill>
              <a:latin typeface="Arial"/>
              <a:ea typeface="Arial"/>
              <a:cs typeface="Arial"/>
              <a:sym typeface="Arial"/>
            </a:endParaRPr>
          </a:p>
          <a:p>
            <a:pPr marL="0" lvl="0" indent="0" algn="l" rtl="0">
              <a:lnSpc>
                <a:spcPct val="150000"/>
              </a:lnSpc>
              <a:spcBef>
                <a:spcPts val="0"/>
              </a:spcBef>
              <a:spcAft>
                <a:spcPts val="0"/>
              </a:spcAft>
              <a:buClr>
                <a:schemeClr val="dk1"/>
              </a:buClr>
              <a:buSzPts val="1400"/>
              <a:buFont typeface="Arial"/>
              <a:buNone/>
            </a:pPr>
            <a:endParaRPr sz="1600" dirty="0">
              <a:solidFill>
                <a:schemeClr val="dk1"/>
              </a:solidFill>
              <a:latin typeface="Arial"/>
              <a:ea typeface="Arial"/>
              <a:cs typeface="Arial"/>
              <a:sym typeface="Arial"/>
            </a:endParaRPr>
          </a:p>
          <a:p>
            <a:pPr marL="0" lvl="0" indent="0" algn="l" rtl="0">
              <a:lnSpc>
                <a:spcPct val="150000"/>
              </a:lnSpc>
              <a:spcBef>
                <a:spcPts val="0"/>
              </a:spcBef>
              <a:spcAft>
                <a:spcPts val="0"/>
              </a:spcAft>
              <a:buClr>
                <a:schemeClr val="dk1"/>
              </a:buClr>
              <a:buSzPts val="1400"/>
              <a:buFont typeface="Arial"/>
              <a:buNone/>
            </a:pPr>
            <a:r>
              <a:rPr lang="en-US" sz="1600" dirty="0">
                <a:solidFill>
                  <a:schemeClr val="dk1"/>
                </a:solidFill>
                <a:latin typeface="Arial"/>
                <a:ea typeface="Arial"/>
                <a:cs typeface="Arial"/>
                <a:sym typeface="Arial"/>
              </a:rPr>
              <a:t>At the end of this module the users will acquire a set of basic notions of ethics and about the four principles of medical ethics, autonomy, beneficence, non-maleficence, and justice.</a:t>
            </a:r>
            <a:endParaRPr sz="1600" dirty="0">
              <a:latin typeface="Arial"/>
              <a:ea typeface="Arial"/>
              <a:cs typeface="Arial"/>
              <a:sym typeface="Arial"/>
            </a:endParaRPr>
          </a:p>
        </p:txBody>
      </p:sp>
      <p:sp>
        <p:nvSpPr>
          <p:cNvPr id="66" name="Google Shape;66;g21991a18671_0_0"/>
          <p:cNvSpPr txBox="1">
            <a:spLocks noGrp="1"/>
          </p:cNvSpPr>
          <p:nvPr>
            <p:ph type="title"/>
          </p:nvPr>
        </p:nvSpPr>
        <p:spPr>
          <a:xfrm>
            <a:off x="713225" y="403641"/>
            <a:ext cx="771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id="67" name="Google Shape;67;g21991a18671_0_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pic>
        <p:nvPicPr>
          <p:cNvPr id="2" name="Google Shape;68;g21991a18671_0_0" descr="Picture 4">
            <a:extLst>
              <a:ext uri="{FF2B5EF4-FFF2-40B4-BE49-F238E27FC236}">
                <a16:creationId xmlns:a16="http://schemas.microsoft.com/office/drawing/2014/main" id="{9EFBD0A8-0FBB-AD8C-E5E1-093C774BB674}"/>
              </a:ext>
            </a:extLst>
          </p:cNvPr>
          <p:cNvPicPr preferRelativeResize="0"/>
          <p:nvPr/>
        </p:nvPicPr>
        <p:blipFill rotWithShape="1">
          <a:blip r:embed="rId4">
            <a:alphaModFix/>
          </a:blip>
          <a:srcRect l="25718" t="2086" r="26227" b="4368"/>
          <a:stretch/>
        </p:blipFill>
        <p:spPr>
          <a:xfrm>
            <a:off x="7117864" y="24119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1a482fdae0_0_6"/>
          <p:cNvSpPr txBox="1">
            <a:spLocks noGrp="1"/>
          </p:cNvSpPr>
          <p:nvPr>
            <p:ph type="title"/>
          </p:nvPr>
        </p:nvSpPr>
        <p:spPr>
          <a:xfrm>
            <a:off x="330442" y="184250"/>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235" name="Google Shape;235;g21a482fdae0_0_6"/>
          <p:cNvSpPr txBox="1">
            <a:spLocks noGrp="1"/>
          </p:cNvSpPr>
          <p:nvPr>
            <p:ph type="body" idx="4294967295"/>
          </p:nvPr>
        </p:nvSpPr>
        <p:spPr>
          <a:xfrm>
            <a:off x="330442" y="844174"/>
            <a:ext cx="6942634" cy="4299325"/>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ct val="100000"/>
              <a:buFont typeface="+mj-lt"/>
              <a:buAutoNum type="arabicPeriod"/>
            </a:pPr>
            <a:r>
              <a:rPr lang="en-US" sz="1200" dirty="0">
                <a:solidFill>
                  <a:schemeClr val="dk1"/>
                </a:solidFill>
                <a:latin typeface="Arial"/>
                <a:ea typeface="Arial"/>
                <a:cs typeface="Arial"/>
                <a:sym typeface="Arial"/>
              </a:rPr>
              <a:t>What are the four principles of medical ethics?</a:t>
            </a:r>
            <a:endParaRPr lang="en-US" dirty="0"/>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Autonomy</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Beneficence</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Non-maleficence</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Justice</a:t>
            </a:r>
          </a:p>
          <a:p>
            <a:pPr marL="360000" lvl="0" indent="-228600" algn="l" rtl="0">
              <a:lnSpc>
                <a:spcPct val="150000"/>
              </a:lnSpc>
              <a:spcBef>
                <a:spcPts val="0"/>
              </a:spcBef>
              <a:spcAft>
                <a:spcPts val="0"/>
              </a:spcAft>
              <a:buClrTx/>
              <a:buSzPct val="100000"/>
              <a:buFont typeface="+mj-lt"/>
              <a:buAutoNum type="alphaUcPeriod"/>
            </a:pPr>
            <a:r>
              <a:rPr lang="nl-BE" sz="1200" dirty="0" err="1">
                <a:solidFill>
                  <a:schemeClr val="dk1"/>
                </a:solidFill>
                <a:latin typeface="Arial"/>
                <a:ea typeface="Arial"/>
                <a:cs typeface="Arial"/>
                <a:sym typeface="Arial"/>
              </a:rPr>
              <a:t>All</a:t>
            </a:r>
            <a:r>
              <a:rPr lang="nl-BE" sz="1200" dirty="0">
                <a:solidFill>
                  <a:schemeClr val="dk1"/>
                </a:solidFill>
                <a:latin typeface="Arial"/>
                <a:ea typeface="Arial"/>
                <a:cs typeface="Arial"/>
                <a:sym typeface="Arial"/>
              </a:rPr>
              <a:t> of </a:t>
            </a:r>
            <a:r>
              <a:rPr lang="nl-BE" sz="1200" dirty="0" err="1">
                <a:solidFill>
                  <a:schemeClr val="dk1"/>
                </a:solidFill>
                <a:latin typeface="Arial"/>
                <a:ea typeface="Arial"/>
                <a:cs typeface="Arial"/>
                <a:sym typeface="Arial"/>
              </a:rPr>
              <a:t>the</a:t>
            </a:r>
            <a:r>
              <a:rPr lang="nl-BE" sz="1200" dirty="0">
                <a:solidFill>
                  <a:schemeClr val="dk1"/>
                </a:solidFill>
                <a:latin typeface="Arial"/>
                <a:ea typeface="Arial"/>
                <a:cs typeface="Arial"/>
                <a:sym typeface="Arial"/>
              </a:rPr>
              <a:t> </a:t>
            </a:r>
            <a:r>
              <a:rPr lang="nl-BE" sz="1200" dirty="0" err="1">
                <a:solidFill>
                  <a:schemeClr val="dk1"/>
                </a:solidFill>
                <a:latin typeface="Arial"/>
                <a:ea typeface="Arial"/>
                <a:cs typeface="Arial"/>
                <a:sym typeface="Arial"/>
              </a:rPr>
              <a:t>above</a:t>
            </a:r>
            <a:endParaRPr dirty="0"/>
          </a:p>
          <a:p>
            <a:pPr marL="0" lvl="0" indent="0" algn="l" rtl="0">
              <a:lnSpc>
                <a:spcPct val="100000"/>
              </a:lnSpc>
              <a:spcBef>
                <a:spcPts val="0"/>
              </a:spcBef>
              <a:spcAft>
                <a:spcPts val="0"/>
              </a:spcAft>
              <a:buSzPts val="1800"/>
              <a:buNone/>
            </a:pPr>
            <a:endParaRPr sz="1200" dirty="0">
              <a:solidFill>
                <a:schemeClr val="dk1"/>
              </a:solidFill>
              <a:latin typeface="Arial"/>
              <a:ea typeface="Arial"/>
              <a:cs typeface="Arial"/>
              <a:sym typeface="Arial"/>
            </a:endParaRPr>
          </a:p>
          <a:p>
            <a:pPr marL="228600" lvl="0" indent="-228600" algn="l" rtl="0">
              <a:lnSpc>
                <a:spcPct val="150000"/>
              </a:lnSpc>
              <a:spcBef>
                <a:spcPts val="0"/>
              </a:spcBef>
              <a:spcAft>
                <a:spcPts val="0"/>
              </a:spcAft>
              <a:buSzPct val="100000"/>
              <a:buFont typeface="+mj-lt"/>
              <a:buAutoNum type="arabicPeriod" startAt="2"/>
            </a:pPr>
            <a:r>
              <a:rPr lang="en-US" sz="1200" dirty="0">
                <a:solidFill>
                  <a:schemeClr val="dk1"/>
                </a:solidFill>
                <a:latin typeface="Arial"/>
                <a:ea typeface="Arial"/>
                <a:cs typeface="Arial"/>
                <a:sym typeface="Arial"/>
              </a:rPr>
              <a:t>The principle of justice distribution means …</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Equal cases must be treated differently.</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Equal access to genetic testing for all people.</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Only those who can afford it should take genetic tests.</a:t>
            </a:r>
            <a:endParaRPr dirty="0"/>
          </a:p>
        </p:txBody>
      </p:sp>
      <p:pic>
        <p:nvPicPr>
          <p:cNvPr id="236" name="Google Shape;236;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1a482fdae0_0_6"/>
          <p:cNvSpPr txBox="1">
            <a:spLocks noGrp="1"/>
          </p:cNvSpPr>
          <p:nvPr>
            <p:ph type="title"/>
          </p:nvPr>
        </p:nvSpPr>
        <p:spPr>
          <a:xfrm>
            <a:off x="330442" y="184250"/>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235" name="Google Shape;235;g21a482fdae0_0_6"/>
          <p:cNvSpPr txBox="1">
            <a:spLocks noGrp="1"/>
          </p:cNvSpPr>
          <p:nvPr>
            <p:ph type="body" idx="4294967295"/>
          </p:nvPr>
        </p:nvSpPr>
        <p:spPr>
          <a:xfrm>
            <a:off x="330442" y="844174"/>
            <a:ext cx="6942634" cy="4299325"/>
          </a:xfrm>
          <a:prstGeom prst="rect">
            <a:avLst/>
          </a:prstGeom>
          <a:noFill/>
          <a:ln>
            <a:noFill/>
          </a:ln>
        </p:spPr>
        <p:txBody>
          <a:bodyPr spcFirstLastPara="1" wrap="square" lIns="91425" tIns="91425" rIns="91425" bIns="91425" anchor="t" anchorCtr="0">
            <a:noAutofit/>
          </a:bodyPr>
          <a:lstStyle/>
          <a:p>
            <a:pPr marL="228600" lvl="0" indent="-228600" algn="l" rtl="0">
              <a:lnSpc>
                <a:spcPct val="150000"/>
              </a:lnSpc>
              <a:spcBef>
                <a:spcPts val="0"/>
              </a:spcBef>
              <a:spcAft>
                <a:spcPts val="0"/>
              </a:spcAft>
              <a:buSzPct val="100000"/>
              <a:buFont typeface="+mj-lt"/>
              <a:buAutoNum type="arabicPeriod" startAt="3"/>
            </a:pPr>
            <a:r>
              <a:rPr lang="en-US" sz="1200" dirty="0">
                <a:solidFill>
                  <a:schemeClr val="dk1"/>
                </a:solidFill>
                <a:latin typeface="Arial"/>
                <a:ea typeface="Arial"/>
                <a:cs typeface="Arial"/>
                <a:sym typeface="Arial"/>
              </a:rPr>
              <a:t>Limited decision-making ability do not comprise</a:t>
            </a:r>
            <a:endParaRPr dirty="0"/>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Children</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Unconscious</a:t>
            </a: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Patients in stressful situations or with mental problems</a:t>
            </a:r>
            <a:endParaRPr lang="en-US" dirty="0">
              <a:ea typeface="Arial"/>
              <a:cs typeface="Arial"/>
            </a:endParaRPr>
          </a:p>
          <a:p>
            <a:pPr marL="360000" lvl="0" indent="-228600" algn="l" rtl="0">
              <a:lnSpc>
                <a:spcPct val="150000"/>
              </a:lnSpc>
              <a:spcBef>
                <a:spcPts val="0"/>
              </a:spcBef>
              <a:spcAft>
                <a:spcPts val="0"/>
              </a:spcAft>
              <a:buClrTx/>
              <a:buSzPct val="100000"/>
              <a:buFont typeface="+mj-lt"/>
              <a:buAutoNum type="alphaUcPeriod"/>
            </a:pPr>
            <a:r>
              <a:rPr lang="en-US" sz="1200" dirty="0">
                <a:solidFill>
                  <a:schemeClr val="dk1"/>
                </a:solidFill>
                <a:latin typeface="Arial"/>
                <a:ea typeface="Arial"/>
                <a:cs typeface="Arial"/>
                <a:sym typeface="Arial"/>
              </a:rPr>
              <a:t>Healthy adults</a:t>
            </a:r>
            <a:endParaRPr dirty="0"/>
          </a:p>
        </p:txBody>
      </p:sp>
      <p:pic>
        <p:nvPicPr>
          <p:cNvPr id="236" name="Google Shape;236;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extLst>
      <p:ext uri="{BB962C8B-B14F-4D97-AF65-F5344CB8AC3E}">
        <p14:creationId xmlns:p14="http://schemas.microsoft.com/office/powerpoint/2010/main" val="342606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Lesson overview</a:t>
            </a:r>
            <a:br>
              <a:rPr lang="en-GB" sz="4000" b="1" dirty="0">
                <a:solidFill>
                  <a:schemeClr val="accent1"/>
                </a:solidFill>
                <a:latin typeface="+mj-lt"/>
              </a:rPr>
            </a:br>
            <a:r>
              <a:rPr lang="en-GB" sz="4000" b="1" dirty="0">
                <a:solidFill>
                  <a:schemeClr val="accent1"/>
                </a:solidFill>
                <a:latin typeface="+mj-lt"/>
              </a:rPr>
              <a:t>What’s next?</a:t>
            </a:r>
          </a:p>
        </p:txBody>
      </p:sp>
    </p:spTree>
    <p:extLst>
      <p:ext uri="{BB962C8B-B14F-4D97-AF65-F5344CB8AC3E}">
        <p14:creationId xmlns:p14="http://schemas.microsoft.com/office/powerpoint/2010/main" val="3439249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1a482fdae0_0_16"/>
          <p:cNvSpPr txBox="1">
            <a:spLocks noGrp="1"/>
          </p:cNvSpPr>
          <p:nvPr>
            <p:ph type="title"/>
          </p:nvPr>
        </p:nvSpPr>
        <p:spPr>
          <a:xfrm>
            <a:off x="408425" y="384048"/>
            <a:ext cx="7717500" cy="5727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Lesson Overview – What’s next?</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3000" dirty="0">
              <a:latin typeface="Arial"/>
              <a:ea typeface="Arial"/>
              <a:cs typeface="Arial"/>
              <a:sym typeface="Arial"/>
            </a:endParaRPr>
          </a:p>
        </p:txBody>
      </p:sp>
      <p:pic>
        <p:nvPicPr>
          <p:cNvPr id="242" name="Google Shape;242;g21a482fdae0_0_16"/>
          <p:cNvPicPr preferRelativeResize="0"/>
          <p:nvPr/>
        </p:nvPicPr>
        <p:blipFill rotWithShape="1">
          <a:blip r:embed="rId3">
            <a:alphaModFix/>
          </a:blip>
          <a:srcRect/>
          <a:stretch/>
        </p:blipFill>
        <p:spPr>
          <a:xfrm>
            <a:off x="6938682" y="763700"/>
            <a:ext cx="1876494" cy="1517511"/>
          </a:xfrm>
          <a:prstGeom prst="rect">
            <a:avLst/>
          </a:prstGeom>
          <a:noFill/>
          <a:ln>
            <a:noFill/>
          </a:ln>
          <a:effectLst>
            <a:outerShdw blurRad="557213" dist="19050" dir="12840000" algn="bl" rotWithShape="0">
              <a:srgbClr val="000000">
                <a:alpha val="48627"/>
              </a:srgbClr>
            </a:outerShdw>
          </a:effectLst>
        </p:spPr>
      </p:pic>
      <p:sp>
        <p:nvSpPr>
          <p:cNvPr id="243" name="Google Shape;243;g21a482fdae0_0_16"/>
          <p:cNvSpPr txBox="1"/>
          <p:nvPr/>
        </p:nvSpPr>
        <p:spPr>
          <a:xfrm>
            <a:off x="580323" y="1180900"/>
            <a:ext cx="63582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200"/>
              </a:spcBef>
              <a:spcAft>
                <a:spcPts val="0"/>
              </a:spcAft>
              <a:buClr>
                <a:srgbClr val="C00000"/>
              </a:buClr>
              <a:buSzPts val="1100"/>
              <a:buFont typeface="Barlow"/>
              <a:buNone/>
            </a:pPr>
            <a:r>
              <a:rPr lang="en-US" sz="1600" dirty="0">
                <a:solidFill>
                  <a:schemeClr val="dk1"/>
                </a:solidFill>
              </a:rPr>
              <a:t>This lesson focused on basic information about the core principles of ethics like the four principles of medical ethics, autonomy, beneficence, non-maleficence, and justice.</a:t>
            </a:r>
            <a:endParaRPr sz="1600" dirty="0">
              <a:solidFill>
                <a:schemeClr val="dk1"/>
              </a:solidFill>
            </a:endParaRPr>
          </a:p>
          <a:p>
            <a:pPr marL="0" marR="0" lvl="0" indent="0" algn="l" rtl="0">
              <a:lnSpc>
                <a:spcPct val="100000"/>
              </a:lnSpc>
              <a:spcBef>
                <a:spcPts val="1200"/>
              </a:spcBef>
              <a:spcAft>
                <a:spcPts val="0"/>
              </a:spcAft>
              <a:buClr>
                <a:srgbClr val="C00000"/>
              </a:buClr>
              <a:buSzPts val="1100"/>
              <a:buFont typeface="Barlow"/>
              <a:buNone/>
            </a:pPr>
            <a:endParaRPr sz="1600" dirty="0">
              <a:solidFill>
                <a:schemeClr val="dk1"/>
              </a:solidFill>
            </a:endParaRPr>
          </a:p>
          <a:p>
            <a:pPr marL="0" marR="0" lvl="0" indent="0" algn="l" rtl="0">
              <a:lnSpc>
                <a:spcPct val="100000"/>
              </a:lnSpc>
              <a:spcBef>
                <a:spcPts val="1200"/>
              </a:spcBef>
              <a:spcAft>
                <a:spcPts val="0"/>
              </a:spcAft>
              <a:buClr>
                <a:srgbClr val="C00000"/>
              </a:buClr>
              <a:buSzPts val="1100"/>
              <a:buFont typeface="Barlow"/>
              <a:buNone/>
            </a:pPr>
            <a:r>
              <a:rPr lang="en-US" sz="1600" dirty="0">
                <a:solidFill>
                  <a:schemeClr val="dk1"/>
                </a:solidFill>
              </a:rPr>
              <a:t>In the next lesson, basic information about human rights will be presented. More specifically, thought lesson 2.4 the users will acquire a set of basic notions on legal framework on genetic testing, the differences between the national law of the participating countries in GECONEU project and the basic information about informed consent and data protection.</a:t>
            </a:r>
            <a:endParaRPr sz="1600" dirty="0">
              <a:solidFill>
                <a:schemeClr val="dk1"/>
              </a:solidFill>
            </a:endParaRPr>
          </a:p>
          <a:p>
            <a:pPr marL="0" marR="0" lvl="0" indent="0" algn="l" rtl="0">
              <a:lnSpc>
                <a:spcPct val="100000"/>
              </a:lnSpc>
              <a:spcBef>
                <a:spcPts val="1200"/>
              </a:spcBef>
              <a:spcAft>
                <a:spcPts val="600"/>
              </a:spcAft>
              <a:buClr>
                <a:srgbClr val="C00000"/>
              </a:buClr>
              <a:buSzPts val="1100"/>
              <a:buFont typeface="Barlow"/>
              <a:buNone/>
            </a:pPr>
            <a:br>
              <a:rPr lang="en-US" sz="1600" i="0" u="none" strike="noStrike" cap="none" dirty="0">
                <a:solidFill>
                  <a:schemeClr val="dk1"/>
                </a:solidFill>
              </a:rPr>
            </a:br>
            <a:endParaRPr sz="1600" i="0" u="none" strike="noStrike" cap="none" dirty="0">
              <a:solidFill>
                <a:schemeClr val="dk1"/>
              </a:solidFill>
            </a:endParaRPr>
          </a:p>
        </p:txBody>
      </p:sp>
      <p:pic>
        <p:nvPicPr>
          <p:cNvPr id="244" name="Google Shape;244;g21a482fdae0_0_16"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References</a:t>
            </a:r>
          </a:p>
          <a:p>
            <a:r>
              <a:rPr lang="en-GB" sz="4000" b="1" dirty="0">
                <a:solidFill>
                  <a:schemeClr val="accent1"/>
                </a:solidFill>
                <a:latin typeface="+mj-lt"/>
              </a:rPr>
              <a:t>Additional resources</a:t>
            </a:r>
          </a:p>
        </p:txBody>
      </p:sp>
    </p:spTree>
    <p:extLst>
      <p:ext uri="{BB962C8B-B14F-4D97-AF65-F5344CB8AC3E}">
        <p14:creationId xmlns:p14="http://schemas.microsoft.com/office/powerpoint/2010/main" val="326305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8"/>
          <p:cNvSpPr txBox="1">
            <a:spLocks noGrp="1"/>
          </p:cNvSpPr>
          <p:nvPr>
            <p:ph type="subTitle" idx="1"/>
          </p:nvPr>
        </p:nvSpPr>
        <p:spPr>
          <a:xfrm>
            <a:off x="102946" y="722375"/>
            <a:ext cx="7777030" cy="4037950"/>
          </a:xfrm>
          <a:prstGeom prst="rect">
            <a:avLst/>
          </a:prstGeom>
          <a:noFill/>
          <a:ln>
            <a:noFill/>
          </a:ln>
        </p:spPr>
        <p:txBody>
          <a:bodyPr spcFirstLastPara="1" wrap="square" lIns="91425" tIns="91425" rIns="91425" bIns="91425" anchor="t" anchorCtr="0">
            <a:noAutofit/>
          </a:bodyPr>
          <a:lstStyle/>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r>
              <a:rPr lang="en-US" sz="1200" dirty="0" err="1">
                <a:latin typeface="+mj-lt"/>
                <a:ea typeface="Calibri"/>
                <a:cs typeface="Calibri"/>
                <a:sym typeface="Calibri"/>
              </a:rPr>
              <a:t>Andorno</a:t>
            </a:r>
            <a:r>
              <a:rPr lang="en-US" sz="1200" dirty="0">
                <a:latin typeface="+mj-lt"/>
                <a:ea typeface="Calibri"/>
                <a:cs typeface="Calibri"/>
                <a:sym typeface="Calibri"/>
              </a:rPr>
              <a:t>, R. (2013). </a:t>
            </a:r>
            <a:r>
              <a:rPr lang="en-US" sz="1200" i="1" dirty="0">
                <a:latin typeface="+mj-lt"/>
                <a:ea typeface="Calibri"/>
                <a:cs typeface="Calibri"/>
                <a:sym typeface="Calibri"/>
              </a:rPr>
              <a:t>Principles of international </a:t>
            </a:r>
            <a:r>
              <a:rPr lang="en-US" sz="1200" i="1" dirty="0" err="1">
                <a:latin typeface="+mj-lt"/>
                <a:ea typeface="Calibri"/>
                <a:cs typeface="Calibri"/>
                <a:sym typeface="Calibri"/>
              </a:rPr>
              <a:t>biolaw</a:t>
            </a:r>
            <a:r>
              <a:rPr lang="en-US" sz="1200" i="1" dirty="0">
                <a:latin typeface="+mj-lt"/>
                <a:ea typeface="Calibri"/>
                <a:cs typeface="Calibri"/>
                <a:sym typeface="Calibri"/>
              </a:rPr>
              <a:t>: Seeking common ground at the intersection of bioethics and human rights. </a:t>
            </a:r>
            <a:r>
              <a:rPr lang="en-US" sz="1200" dirty="0">
                <a:latin typeface="+mj-lt"/>
                <a:ea typeface="Calibri"/>
                <a:cs typeface="Calibri"/>
                <a:sym typeface="Calibri"/>
              </a:rPr>
              <a:t>Droit </a:t>
            </a:r>
            <a:r>
              <a:rPr lang="en-US" sz="1200" dirty="0" err="1">
                <a:latin typeface="+mj-lt"/>
                <a:ea typeface="Calibri"/>
                <a:cs typeface="Calibri"/>
                <a:sym typeface="Calibri"/>
              </a:rPr>
              <a:t>bioéthique</a:t>
            </a:r>
            <a:r>
              <a:rPr lang="en-US" sz="1200" dirty="0">
                <a:latin typeface="+mj-lt"/>
                <a:ea typeface="Calibri"/>
                <a:cs typeface="Calibri"/>
                <a:sym typeface="Calibri"/>
              </a:rPr>
              <a:t> et </a:t>
            </a:r>
            <a:r>
              <a:rPr lang="en-US" sz="1200" dirty="0" err="1">
                <a:latin typeface="+mj-lt"/>
                <a:ea typeface="Calibri"/>
                <a:cs typeface="Calibri"/>
                <a:sym typeface="Calibri"/>
              </a:rPr>
              <a:t>société</a:t>
            </a:r>
            <a:r>
              <a:rPr lang="en-US" sz="1200" dirty="0">
                <a:latin typeface="+mj-lt"/>
                <a:ea typeface="Calibri"/>
                <a:cs typeface="Calibri"/>
                <a:sym typeface="Calibri"/>
              </a:rPr>
              <a:t>. </a:t>
            </a:r>
            <a:r>
              <a:rPr lang="en-US" sz="1200" dirty="0" err="1">
                <a:latin typeface="+mj-lt"/>
                <a:ea typeface="Calibri"/>
                <a:cs typeface="Calibri"/>
                <a:sym typeface="Calibri"/>
              </a:rPr>
              <a:t>Primento</a:t>
            </a:r>
            <a:r>
              <a:rPr lang="en-US" sz="1200" dirty="0">
                <a:latin typeface="+mj-lt"/>
                <a:ea typeface="Calibri"/>
                <a:cs typeface="Calibri"/>
                <a:sym typeface="Calibri"/>
              </a:rPr>
              <a:t> Digital Publishing. </a:t>
            </a:r>
            <a:endParaRPr sz="1200" dirty="0">
              <a:latin typeface="+mj-lt"/>
            </a:endParaRPr>
          </a:p>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r>
              <a:rPr lang="en-US" sz="1200" dirty="0">
                <a:latin typeface="+mj-lt"/>
                <a:ea typeface="Calibri"/>
                <a:cs typeface="Calibri"/>
                <a:sym typeface="Calibri"/>
              </a:rPr>
              <a:t>Beauchamp, T. L., &amp; Childress, J. F. (2019). </a:t>
            </a:r>
            <a:r>
              <a:rPr lang="en-US" sz="1200" i="1" dirty="0">
                <a:latin typeface="+mj-lt"/>
                <a:ea typeface="Calibri"/>
                <a:cs typeface="Calibri"/>
                <a:sym typeface="Calibri"/>
              </a:rPr>
              <a:t>Principles of biomedical ethics </a:t>
            </a:r>
            <a:r>
              <a:rPr lang="en-US" sz="1200" dirty="0">
                <a:latin typeface="+mj-lt"/>
                <a:ea typeface="Calibri"/>
                <a:cs typeface="Calibri"/>
                <a:sym typeface="Calibri"/>
              </a:rPr>
              <a:t>(Eighth edition). Oxford University Press. </a:t>
            </a:r>
            <a:endParaRPr sz="1200" dirty="0">
              <a:latin typeface="+mj-lt"/>
            </a:endParaRPr>
          </a:p>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r>
              <a:rPr lang="en-US" sz="1200" dirty="0" err="1">
                <a:latin typeface="+mj-lt"/>
                <a:ea typeface="Calibri"/>
                <a:cs typeface="Calibri"/>
                <a:sym typeface="Calibri"/>
              </a:rPr>
              <a:t>Hübner</a:t>
            </a:r>
            <a:r>
              <a:rPr lang="en-US" sz="1200" dirty="0">
                <a:latin typeface="+mj-lt"/>
                <a:ea typeface="Calibri"/>
                <a:cs typeface="Calibri"/>
                <a:sym typeface="Calibri"/>
              </a:rPr>
              <a:t>, D. (2018). </a:t>
            </a:r>
            <a:r>
              <a:rPr lang="en-US" sz="1200" i="1" dirty="0">
                <a:latin typeface="+mj-lt"/>
                <a:ea typeface="Calibri"/>
                <a:cs typeface="Calibri"/>
                <a:sym typeface="Calibri"/>
              </a:rPr>
              <a:t>Introduction to philosophical ethics </a:t>
            </a:r>
            <a:r>
              <a:rPr lang="en-US" sz="1200" dirty="0">
                <a:latin typeface="+mj-lt"/>
                <a:ea typeface="Calibri"/>
                <a:cs typeface="Calibri"/>
                <a:sym typeface="Calibri"/>
              </a:rPr>
              <a:t>(2nd, revised and corrected edition). UTB Philosophy: Vol. 4121. </a:t>
            </a:r>
            <a:r>
              <a:rPr lang="en-US" sz="1200" dirty="0" err="1">
                <a:latin typeface="+mj-lt"/>
                <a:ea typeface="Calibri"/>
                <a:cs typeface="Calibri"/>
                <a:sym typeface="Calibri"/>
              </a:rPr>
              <a:t>Vandenhoeck</a:t>
            </a:r>
            <a:r>
              <a:rPr lang="en-US" sz="1200" dirty="0">
                <a:latin typeface="+mj-lt"/>
                <a:ea typeface="Calibri"/>
                <a:cs typeface="Calibri"/>
                <a:sym typeface="Calibri"/>
              </a:rPr>
              <a:t> &amp; Ruprecht. </a:t>
            </a:r>
            <a:endParaRPr sz="1200" dirty="0">
              <a:latin typeface="+mj-lt"/>
            </a:endParaRPr>
          </a:p>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r>
              <a:rPr lang="en-US" sz="1200" dirty="0">
                <a:latin typeface="+mj-lt"/>
                <a:ea typeface="Calibri"/>
                <a:cs typeface="Calibri"/>
                <a:sym typeface="Calibri"/>
              </a:rPr>
              <a:t>Mahmoud-Davis, S. A. (2021). Direct-to-consumer genetic testing: </a:t>
            </a:r>
            <a:r>
              <a:rPr lang="en-US" sz="1200" dirty="0" err="1">
                <a:latin typeface="+mj-lt"/>
                <a:ea typeface="Calibri"/>
                <a:cs typeface="Calibri"/>
                <a:sym typeface="Calibri"/>
              </a:rPr>
              <a:t>EmpoweringEU</a:t>
            </a:r>
            <a:r>
              <a:rPr lang="en-US" sz="1200" dirty="0">
                <a:latin typeface="+mj-lt"/>
                <a:ea typeface="Calibri"/>
                <a:cs typeface="Calibri"/>
                <a:sym typeface="Calibri"/>
              </a:rPr>
              <a:t> Consumers and giving meaning to the informed consent process within the IVDR and GDPR frameworks,. WASH. U. GLOBAL STUD. L. REV., 1(19). </a:t>
            </a:r>
            <a:r>
              <a:rPr lang="en-US" sz="1200" u="sng" dirty="0">
                <a:solidFill>
                  <a:schemeClr val="hlink"/>
                </a:solidFill>
                <a:latin typeface="+mj-lt"/>
                <a:ea typeface="Calibri"/>
                <a:cs typeface="Calibri"/>
                <a:sym typeface="Calibri"/>
                <a:hlinkClick r:id="rId3"/>
              </a:rPr>
              <a:t>https://openscholarship.wustl.edu/law_globalstudies/vol19/iss1/5</a:t>
            </a:r>
            <a:r>
              <a:rPr lang="en-US" sz="1200" dirty="0">
                <a:latin typeface="+mj-lt"/>
                <a:ea typeface="Calibri"/>
                <a:cs typeface="Calibri"/>
                <a:sym typeface="Calibri"/>
              </a:rPr>
              <a:t>.</a:t>
            </a:r>
            <a:endParaRPr sz="1200" dirty="0">
              <a:latin typeface="+mj-lt"/>
            </a:endParaRPr>
          </a:p>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r>
              <a:rPr lang="en-US" sz="1200" dirty="0" err="1">
                <a:latin typeface="+mj-lt"/>
                <a:ea typeface="Calibri"/>
                <a:cs typeface="Calibri"/>
                <a:sym typeface="Calibri"/>
              </a:rPr>
              <a:t>Resta</a:t>
            </a:r>
            <a:r>
              <a:rPr lang="en-US" sz="1200" dirty="0">
                <a:latin typeface="+mj-lt"/>
                <a:ea typeface="Calibri"/>
                <a:cs typeface="Calibri"/>
                <a:sym typeface="Calibri"/>
              </a:rPr>
              <a:t>, R., B.B. </a:t>
            </a:r>
            <a:r>
              <a:rPr lang="en-US" sz="1200" dirty="0" err="1">
                <a:latin typeface="+mj-lt"/>
                <a:ea typeface="Calibri"/>
                <a:cs typeface="Calibri"/>
                <a:sym typeface="Calibri"/>
              </a:rPr>
              <a:t>Biesecker</a:t>
            </a:r>
            <a:r>
              <a:rPr lang="en-US" sz="1200" dirty="0">
                <a:latin typeface="+mj-lt"/>
                <a:ea typeface="Calibri"/>
                <a:cs typeface="Calibri"/>
                <a:sym typeface="Calibri"/>
              </a:rPr>
              <a:t>, R.L. Bennett, et al. (2006). </a:t>
            </a:r>
            <a:r>
              <a:rPr lang="en-US" sz="1200" i="1" dirty="0">
                <a:latin typeface="+mj-lt"/>
                <a:ea typeface="Calibri"/>
                <a:cs typeface="Calibri"/>
                <a:sym typeface="Calibri"/>
              </a:rPr>
              <a:t>A new definition of genetic counseling: National Society of Genetic Counselors’ Task Force Report</a:t>
            </a:r>
            <a:r>
              <a:rPr lang="en-US" sz="1200" dirty="0">
                <a:latin typeface="+mj-lt"/>
                <a:ea typeface="Calibri"/>
                <a:cs typeface="Calibri"/>
                <a:sym typeface="Calibri"/>
              </a:rPr>
              <a:t>. Journal of Genetic Counseling 15(2): 77–83.</a:t>
            </a:r>
            <a:endParaRPr sz="1200" dirty="0">
              <a:latin typeface="+mj-lt"/>
              <a:ea typeface="Calibri"/>
              <a:cs typeface="Calibri"/>
              <a:sym typeface="Calibri"/>
            </a:endParaRPr>
          </a:p>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r>
              <a:rPr lang="en-US" sz="1200" dirty="0" err="1">
                <a:latin typeface="+mj-lt"/>
                <a:ea typeface="Calibri"/>
                <a:cs typeface="Calibri"/>
                <a:sym typeface="Calibri"/>
              </a:rPr>
              <a:t>Schöne</a:t>
            </a:r>
            <a:r>
              <a:rPr lang="en-US" sz="1200" dirty="0">
                <a:latin typeface="+mj-lt"/>
                <a:ea typeface="Calibri"/>
                <a:cs typeface="Calibri"/>
                <a:sym typeface="Calibri"/>
              </a:rPr>
              <a:t>-Seifert, B. (2007). </a:t>
            </a:r>
            <a:r>
              <a:rPr lang="en-US" sz="1200" i="1" dirty="0">
                <a:latin typeface="+mj-lt"/>
                <a:ea typeface="Calibri"/>
                <a:cs typeface="Calibri"/>
                <a:sym typeface="Calibri"/>
              </a:rPr>
              <a:t>Fundamentals of medical ethics</a:t>
            </a:r>
            <a:r>
              <a:rPr lang="en-US" sz="1200" dirty="0">
                <a:latin typeface="+mj-lt"/>
                <a:ea typeface="Calibri"/>
                <a:cs typeface="Calibri"/>
                <a:sym typeface="Calibri"/>
              </a:rPr>
              <a:t>. </a:t>
            </a:r>
            <a:r>
              <a:rPr lang="en-US" sz="1200" dirty="0" err="1">
                <a:latin typeface="+mj-lt"/>
                <a:ea typeface="Calibri"/>
                <a:cs typeface="Calibri"/>
                <a:sym typeface="Calibri"/>
              </a:rPr>
              <a:t>Kröner-Taschenbuch</a:t>
            </a:r>
            <a:r>
              <a:rPr lang="en-US" sz="1200" dirty="0">
                <a:latin typeface="+mj-lt"/>
                <a:ea typeface="Calibri"/>
                <a:cs typeface="Calibri"/>
                <a:sym typeface="Calibri"/>
              </a:rPr>
              <a:t>: Band 503. Alfred </a:t>
            </a:r>
            <a:r>
              <a:rPr lang="en-US" sz="1200" dirty="0" err="1">
                <a:latin typeface="+mj-lt"/>
                <a:ea typeface="Calibri"/>
                <a:cs typeface="Calibri"/>
                <a:sym typeface="Calibri"/>
              </a:rPr>
              <a:t>Kröner</a:t>
            </a:r>
            <a:r>
              <a:rPr lang="en-US" sz="1200" dirty="0">
                <a:latin typeface="+mj-lt"/>
                <a:ea typeface="Calibri"/>
                <a:cs typeface="Calibri"/>
                <a:sym typeface="Calibri"/>
              </a:rPr>
              <a:t> Verlag. </a:t>
            </a:r>
            <a:endParaRPr sz="1200" dirty="0">
              <a:latin typeface="+mj-lt"/>
            </a:endParaRPr>
          </a:p>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r>
              <a:rPr lang="en-US" sz="1200" dirty="0" err="1">
                <a:latin typeface="+mj-lt"/>
                <a:ea typeface="Calibri"/>
                <a:cs typeface="Calibri"/>
                <a:sym typeface="Calibri"/>
              </a:rPr>
              <a:t>Schupmann</a:t>
            </a:r>
            <a:r>
              <a:rPr lang="en-US" sz="1200" dirty="0">
                <a:latin typeface="+mj-lt"/>
                <a:ea typeface="Calibri"/>
                <a:cs typeface="Calibri"/>
                <a:sym typeface="Calibri"/>
              </a:rPr>
              <a:t>, W., Jamal, L., &amp; Berkman, B. E. (2020). Re-examining the Ethics of Genetic Counselling in the Genomic Era. Journal of Bioethical Inquiry, 17(3), 325–335. https://doi.org/10.1007/s11673-020-09983-w.</a:t>
            </a:r>
            <a:endParaRPr sz="1200" dirty="0">
              <a:latin typeface="+mj-lt"/>
              <a:ea typeface="Calibri"/>
              <a:cs typeface="Calibri"/>
              <a:sym typeface="Calibri"/>
            </a:endParaRPr>
          </a:p>
          <a:p>
            <a:pPr marL="171450" marR="50800" lvl="0" indent="-171450" algn="l" rtl="0">
              <a:lnSpc>
                <a:spcPct val="100000"/>
              </a:lnSpc>
              <a:spcBef>
                <a:spcPts val="1600"/>
              </a:spcBef>
              <a:spcAft>
                <a:spcPts val="0"/>
              </a:spcAft>
              <a:buClr>
                <a:schemeClr val="bg2"/>
              </a:buClr>
              <a:buSzPct val="100000"/>
              <a:buFont typeface="Arial" panose="020B0604020202020204" pitchFamily="34" charset="0"/>
              <a:buChar char="•"/>
            </a:pPr>
            <a:endParaRPr sz="1200" dirty="0">
              <a:latin typeface="+mj-lt"/>
              <a:ea typeface="Calibri"/>
              <a:cs typeface="Calibri"/>
              <a:sym typeface="Calibri"/>
            </a:endParaRPr>
          </a:p>
          <a:p>
            <a:pPr marL="171450" lvl="0" indent="-171450" algn="l" rtl="0">
              <a:lnSpc>
                <a:spcPct val="100000"/>
              </a:lnSpc>
              <a:spcBef>
                <a:spcPts val="0"/>
              </a:spcBef>
              <a:spcAft>
                <a:spcPts val="0"/>
              </a:spcAft>
              <a:buClr>
                <a:schemeClr val="bg2"/>
              </a:buClr>
              <a:buSzPct val="100000"/>
              <a:buFont typeface="Arial" panose="020B0604020202020204" pitchFamily="34" charset="0"/>
              <a:buChar char="•"/>
            </a:pPr>
            <a:endParaRPr sz="1200" dirty="0">
              <a:latin typeface="+mj-lt"/>
              <a:ea typeface="Arial"/>
              <a:cs typeface="Arial"/>
              <a:sym typeface="Arial"/>
            </a:endParaRPr>
          </a:p>
        </p:txBody>
      </p:sp>
      <p:sp>
        <p:nvSpPr>
          <p:cNvPr id="5" name="Titel 4">
            <a:extLst>
              <a:ext uri="{FF2B5EF4-FFF2-40B4-BE49-F238E27FC236}">
                <a16:creationId xmlns:a16="http://schemas.microsoft.com/office/drawing/2014/main" id="{4A186434-92C6-3C75-5710-0628286960E9}"/>
              </a:ext>
            </a:extLst>
          </p:cNvPr>
          <p:cNvSpPr>
            <a:spLocks noGrp="1"/>
          </p:cNvSpPr>
          <p:nvPr>
            <p:ph type="title"/>
          </p:nvPr>
        </p:nvSpPr>
        <p:spPr/>
        <p:txBody>
          <a:bodyPr/>
          <a:lstStyle/>
          <a:p>
            <a:r>
              <a:rPr lang="nl-BE" sz="3000" dirty="0" err="1">
                <a:latin typeface="+mj-lt"/>
              </a:rPr>
              <a:t>References</a:t>
            </a:r>
            <a:endParaRPr lang="nl-BE" sz="30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Google Shape;259;g21a482fdae0_0_0" descr="Εικόνα που περιέχει λογότυπο&#10;&#10;Περιγραφή που δημιουργήθηκε αυτόματα">
            <a:extLst>
              <a:ext uri="{FF2B5EF4-FFF2-40B4-BE49-F238E27FC236}">
                <a16:creationId xmlns:a16="http://schemas.microsoft.com/office/drawing/2014/main" id="{1F7894D5-5B52-9226-3027-F6E36DFE8E42}"/>
              </a:ext>
            </a:extLst>
          </p:cNvPr>
          <p:cNvPicPr preferRelativeResize="0"/>
          <p:nvPr/>
        </p:nvPicPr>
        <p:blipFill rotWithShape="1">
          <a:blip r:embed="rId3">
            <a:alphaModFix/>
          </a:blip>
          <a:srcRect/>
          <a:stretch/>
        </p:blipFill>
        <p:spPr>
          <a:xfrm>
            <a:off x="6475413" y="4430535"/>
            <a:ext cx="2601408" cy="649180"/>
          </a:xfrm>
          <a:prstGeom prst="rect">
            <a:avLst/>
          </a:prstGeom>
          <a:noFill/>
          <a:ln>
            <a:noFill/>
          </a:ln>
        </p:spPr>
      </p:pic>
      <p:sp>
        <p:nvSpPr>
          <p:cNvPr id="223" name="Google Shape;223;g21a482fdae0_0_0"/>
          <p:cNvSpPr txBox="1">
            <a:spLocks noGrp="1"/>
          </p:cNvSpPr>
          <p:nvPr>
            <p:ph type="subTitle" idx="1"/>
          </p:nvPr>
        </p:nvSpPr>
        <p:spPr>
          <a:xfrm>
            <a:off x="0" y="966952"/>
            <a:ext cx="7841293" cy="4176548"/>
          </a:xfrm>
          <a:prstGeom prst="rect">
            <a:avLst/>
          </a:prstGeom>
          <a:noFill/>
          <a:ln>
            <a:noFill/>
          </a:ln>
        </p:spPr>
        <p:txBody>
          <a:bodyPr spcFirstLastPara="1" wrap="square" lIns="91425" tIns="91425" rIns="91425" bIns="91425" anchor="t" anchorCtr="0">
            <a:noAutofit/>
          </a:bodyPr>
          <a:lstStyle/>
          <a:p>
            <a:pPr marL="215900" lvl="0" indent="0" algn="l" rtl="0">
              <a:spcBef>
                <a:spcPts val="0"/>
              </a:spcBef>
              <a:spcAft>
                <a:spcPts val="0"/>
              </a:spcAft>
              <a:buSzPct val="100000"/>
              <a:buNone/>
            </a:pPr>
            <a:r>
              <a:rPr lang="en-US" sz="1200" b="1" dirty="0">
                <a:latin typeface="+mj-lt"/>
              </a:rPr>
              <a:t>Books and papers:</a:t>
            </a:r>
          </a:p>
          <a:p>
            <a:pPr marL="387350" lvl="0" indent="-171450" algn="l" rtl="0">
              <a:spcBef>
                <a:spcPts val="0"/>
              </a:spcBef>
              <a:spcAft>
                <a:spcPts val="0"/>
              </a:spcAft>
              <a:buSzPct val="100000"/>
              <a:buFont typeface="Arial" panose="020B0604020202020204" pitchFamily="34" charset="0"/>
              <a:buChar char="•"/>
            </a:pPr>
            <a:r>
              <a:rPr lang="en-US" sz="1200" dirty="0">
                <a:latin typeface="+mj-lt"/>
              </a:rPr>
              <a:t>Conseil de </a:t>
            </a:r>
            <a:r>
              <a:rPr lang="en-US" sz="1200" dirty="0" err="1">
                <a:latin typeface="+mj-lt"/>
              </a:rPr>
              <a:t>l'Europe</a:t>
            </a:r>
            <a:r>
              <a:rPr lang="en-US" sz="1200" dirty="0">
                <a:latin typeface="+mj-lt"/>
              </a:rPr>
              <a:t>. (1997). </a:t>
            </a:r>
            <a:r>
              <a:rPr lang="en-US" sz="1200" i="1" dirty="0">
                <a:latin typeface="+mj-lt"/>
              </a:rPr>
              <a:t>Convention for the Protection of Human Rights and Dignity of the Human Being with regard to the Application of Biology and Medicine: Convention on Human Rights and Biomedicine. </a:t>
            </a:r>
            <a:r>
              <a:rPr lang="en-US" sz="1200" u="sng" dirty="0">
                <a:solidFill>
                  <a:schemeClr val="hlink"/>
                </a:solidFill>
                <a:latin typeface="+mj-lt"/>
                <a:hlinkClick r:id="rId4"/>
              </a:rPr>
              <a:t>https://rm.coe.int/168007d002</a:t>
            </a:r>
            <a:endParaRPr lang="en-US" sz="1200" u="sng" dirty="0">
              <a:solidFill>
                <a:schemeClr val="hlink"/>
              </a:solidFill>
              <a:latin typeface="+mj-lt"/>
            </a:endParaRPr>
          </a:p>
          <a:p>
            <a:pPr marL="387350" lvl="0" indent="-171450" algn="l" rtl="0">
              <a:spcBef>
                <a:spcPts val="0"/>
              </a:spcBef>
              <a:spcAft>
                <a:spcPts val="0"/>
              </a:spcAft>
              <a:buSzPct val="100000"/>
              <a:buFont typeface="Arial" panose="020B0604020202020204" pitchFamily="34" charset="0"/>
              <a:buChar char="•"/>
            </a:pPr>
            <a:endParaRPr sz="1200" dirty="0">
              <a:latin typeface="+mj-lt"/>
            </a:endParaRPr>
          </a:p>
          <a:p>
            <a:pPr marL="387350" lvl="0" indent="-171450" algn="l" rtl="0">
              <a:spcBef>
                <a:spcPts val="0"/>
              </a:spcBef>
              <a:spcAft>
                <a:spcPts val="0"/>
              </a:spcAft>
              <a:buSzPct val="100000"/>
              <a:buFont typeface="Arial" panose="020B0604020202020204" pitchFamily="34" charset="0"/>
              <a:buChar char="•"/>
            </a:pPr>
            <a:r>
              <a:rPr lang="en-US" sz="1200" dirty="0">
                <a:latin typeface="+mj-lt"/>
              </a:rPr>
              <a:t>Additional Protocol to the Convention on Human Rights and Biomedicine, concerning Genetic Testing for Health Purposes (2008). </a:t>
            </a:r>
            <a:r>
              <a:rPr lang="en-US" sz="1200" u="sng" dirty="0">
                <a:solidFill>
                  <a:schemeClr val="hlink"/>
                </a:solidFill>
                <a:latin typeface="+mj-lt"/>
                <a:hlinkClick r:id="rId5"/>
              </a:rPr>
              <a:t>https://rm.coe.int/1680084824</a:t>
            </a:r>
            <a:endParaRPr lang="en-US" sz="1200" u="sng" dirty="0">
              <a:solidFill>
                <a:schemeClr val="hlink"/>
              </a:solidFill>
              <a:latin typeface="+mj-lt"/>
            </a:endParaRPr>
          </a:p>
          <a:p>
            <a:pPr marL="387350" lvl="0" indent="-171450" algn="l" rtl="0">
              <a:spcBef>
                <a:spcPts val="0"/>
              </a:spcBef>
              <a:spcAft>
                <a:spcPts val="0"/>
              </a:spcAft>
              <a:buSzPct val="100000"/>
              <a:buFont typeface="Arial" panose="020B0604020202020204" pitchFamily="34" charset="0"/>
              <a:buChar char="•"/>
            </a:pPr>
            <a:endParaRPr sz="1200" dirty="0">
              <a:latin typeface="+mj-lt"/>
            </a:endParaRPr>
          </a:p>
          <a:p>
            <a:pPr marL="387350" lvl="0" indent="-171450" algn="l" rtl="0">
              <a:spcBef>
                <a:spcPts val="0"/>
              </a:spcBef>
              <a:spcAft>
                <a:spcPts val="0"/>
              </a:spcAft>
              <a:buSzPct val="100000"/>
              <a:buFont typeface="Arial" panose="020B0604020202020204" pitchFamily="34" charset="0"/>
              <a:buChar char="•"/>
            </a:pPr>
            <a:r>
              <a:rPr lang="en-US" sz="1200" dirty="0">
                <a:latin typeface="+mj-lt"/>
              </a:rPr>
              <a:t>Law on Genetic Testing in Humans (Genetic Diagnostics Act - </a:t>
            </a:r>
            <a:r>
              <a:rPr lang="en-US" sz="1200" dirty="0" err="1">
                <a:latin typeface="+mj-lt"/>
              </a:rPr>
              <a:t>GenDG</a:t>
            </a:r>
            <a:r>
              <a:rPr lang="en-US" sz="1200" dirty="0">
                <a:latin typeface="+mj-lt"/>
              </a:rPr>
              <a:t>), 14 Yearbook of Science and </a:t>
            </a:r>
            <a:br>
              <a:rPr lang="en-US" sz="1200" dirty="0">
                <a:latin typeface="+mj-lt"/>
              </a:rPr>
            </a:br>
            <a:r>
              <a:rPr lang="en-US" sz="1200" dirty="0">
                <a:latin typeface="+mj-lt"/>
              </a:rPr>
              <a:t>Ethics 347 (2009). </a:t>
            </a:r>
          </a:p>
          <a:p>
            <a:pPr marL="387350" lvl="0" indent="-171450" algn="l" rtl="0">
              <a:spcBef>
                <a:spcPts val="0"/>
              </a:spcBef>
              <a:spcAft>
                <a:spcPts val="0"/>
              </a:spcAft>
              <a:buSzPct val="100000"/>
              <a:buFont typeface="Arial" panose="020B0604020202020204" pitchFamily="34" charset="0"/>
              <a:buChar char="•"/>
            </a:pPr>
            <a:endParaRPr sz="1200" dirty="0">
              <a:latin typeface="+mj-lt"/>
            </a:endParaRPr>
          </a:p>
          <a:p>
            <a:pPr marL="215900" indent="0">
              <a:buSzPct val="100000"/>
              <a:buNone/>
            </a:pPr>
            <a:r>
              <a:rPr lang="en-US" sz="1200" b="1" dirty="0">
                <a:latin typeface="+mj-lt"/>
              </a:rPr>
              <a:t>Websites:</a:t>
            </a:r>
            <a:endParaRPr sz="1200" dirty="0">
              <a:latin typeface="+mj-lt"/>
            </a:endParaRPr>
          </a:p>
          <a:p>
            <a:pPr marL="387350" lvl="0" indent="-171450" algn="l" rtl="0">
              <a:spcBef>
                <a:spcPts val="0"/>
              </a:spcBef>
              <a:spcAft>
                <a:spcPts val="0"/>
              </a:spcAft>
              <a:buSzPct val="100000"/>
              <a:buFont typeface="Arial" panose="020B0604020202020204" pitchFamily="34" charset="0"/>
              <a:buChar char="•"/>
            </a:pPr>
            <a:r>
              <a:rPr lang="en-US" sz="1200" dirty="0">
                <a:latin typeface="+mj-lt"/>
              </a:rPr>
              <a:t>Genetic Diagnostics Act, 2016. </a:t>
            </a:r>
            <a:r>
              <a:rPr lang="en-US" sz="1200" u="sng" dirty="0">
                <a:solidFill>
                  <a:schemeClr val="hlink"/>
                </a:solidFill>
                <a:latin typeface="+mj-lt"/>
                <a:hlinkClick r:id="rId6"/>
              </a:rPr>
              <a:t>https://www.bundesgesundheitsministerium.de/service/begriffe-von-a-z/g/gendiagnostikgesetz.html</a:t>
            </a:r>
            <a:endParaRPr lang="en-US" sz="1200" u="sng" dirty="0">
              <a:solidFill>
                <a:schemeClr val="hlink"/>
              </a:solidFill>
              <a:latin typeface="+mj-lt"/>
            </a:endParaRPr>
          </a:p>
          <a:p>
            <a:pPr marL="215900" lvl="0" indent="0" algn="l" rtl="0">
              <a:spcBef>
                <a:spcPts val="0"/>
              </a:spcBef>
              <a:spcAft>
                <a:spcPts val="0"/>
              </a:spcAft>
              <a:buSzPct val="100000"/>
              <a:buNone/>
            </a:pPr>
            <a:endParaRPr sz="1200" dirty="0">
              <a:latin typeface="+mj-lt"/>
              <a:ea typeface="Arial"/>
              <a:cs typeface="Arial"/>
              <a:sym typeface="Arial"/>
            </a:endParaRPr>
          </a:p>
          <a:p>
            <a:pPr marL="387350" lvl="0" indent="-171450" algn="l" rtl="0">
              <a:spcBef>
                <a:spcPts val="0"/>
              </a:spcBef>
              <a:spcAft>
                <a:spcPts val="0"/>
              </a:spcAft>
              <a:buSzPct val="100000"/>
              <a:buFont typeface="Arial" panose="020B0604020202020204" pitchFamily="34" charset="0"/>
              <a:buChar char="•"/>
            </a:pPr>
            <a:r>
              <a:rPr lang="en-US" sz="1200" dirty="0">
                <a:latin typeface="+mj-lt"/>
                <a:ea typeface="Montserrat"/>
                <a:cs typeface="Montserrat"/>
                <a:sym typeface="Montserrat"/>
              </a:rPr>
              <a:t>General Data Protection Regulation (2018). </a:t>
            </a:r>
            <a:r>
              <a:rPr lang="en-US" sz="1200" dirty="0">
                <a:solidFill>
                  <a:schemeClr val="dk1"/>
                </a:solidFill>
                <a:latin typeface="+mj-lt"/>
                <a:sym typeface="Montserrat"/>
                <a:hlinkClick r:id="rId7"/>
              </a:rPr>
              <a:t>https://gdpr-info.eu</a:t>
            </a:r>
            <a:r>
              <a:rPr lang="en-US" sz="1200" dirty="0">
                <a:solidFill>
                  <a:schemeClr val="dk1"/>
                </a:solidFill>
                <a:latin typeface="+mj-lt"/>
                <a:hlinkClick r:id="rId7"/>
              </a:rPr>
              <a:t>/</a:t>
            </a:r>
            <a:r>
              <a:rPr lang="en-US" sz="1200" dirty="0">
                <a:solidFill>
                  <a:schemeClr val="dk1"/>
                </a:solidFill>
                <a:latin typeface="+mj-lt"/>
              </a:rPr>
              <a:t>  </a:t>
            </a:r>
          </a:p>
          <a:p>
            <a:pPr marL="387350" lvl="0" indent="-171450" algn="l" rtl="0">
              <a:spcBef>
                <a:spcPts val="0"/>
              </a:spcBef>
              <a:spcAft>
                <a:spcPts val="0"/>
              </a:spcAft>
              <a:buSzPct val="100000"/>
              <a:buFont typeface="Arial" panose="020B0604020202020204" pitchFamily="34" charset="0"/>
              <a:buChar char="•"/>
            </a:pPr>
            <a:endParaRPr sz="1200" dirty="0">
              <a:solidFill>
                <a:schemeClr val="dk1"/>
              </a:solidFill>
              <a:latin typeface="+mj-lt"/>
              <a:ea typeface="Montserrat"/>
              <a:cs typeface="Montserrat"/>
              <a:sym typeface="Montserrat"/>
            </a:endParaRPr>
          </a:p>
          <a:p>
            <a:pPr marL="387350" lvl="0" indent="-171450" algn="l" rtl="0">
              <a:spcBef>
                <a:spcPts val="0"/>
              </a:spcBef>
              <a:spcAft>
                <a:spcPts val="0"/>
              </a:spcAft>
              <a:buSzPct val="100000"/>
              <a:buFont typeface="Arial" panose="020B0604020202020204" pitchFamily="34" charset="0"/>
              <a:buChar char="•"/>
            </a:pPr>
            <a:r>
              <a:rPr lang="en-US" sz="1200" dirty="0">
                <a:solidFill>
                  <a:schemeClr val="dk1"/>
                </a:solidFill>
                <a:latin typeface="+mj-lt"/>
              </a:rPr>
              <a:t>Canadian Association of Genetic Counsellors : </a:t>
            </a:r>
            <a:r>
              <a:rPr lang="en-US" sz="1200" u="sng" dirty="0">
                <a:solidFill>
                  <a:schemeClr val="hlink"/>
                </a:solidFill>
                <a:latin typeface="+mj-lt"/>
                <a:ea typeface="Montserrat"/>
                <a:cs typeface="Montserrat"/>
                <a:sym typeface="Montserrat"/>
                <a:hlinkClick r:id="rId8"/>
              </a:rPr>
              <a:t>https://www.cagc-accg.ca</a:t>
            </a:r>
            <a:endParaRPr lang="en-US" sz="1200" u="sng" dirty="0">
              <a:solidFill>
                <a:schemeClr val="hlink"/>
              </a:solidFill>
              <a:latin typeface="+mj-lt"/>
              <a:ea typeface="Montserrat"/>
              <a:cs typeface="Montserrat"/>
              <a:sym typeface="Montserrat"/>
            </a:endParaRPr>
          </a:p>
          <a:p>
            <a:pPr marL="387350" lvl="0" indent="-171450" algn="l" rtl="0">
              <a:spcBef>
                <a:spcPts val="0"/>
              </a:spcBef>
              <a:spcAft>
                <a:spcPts val="0"/>
              </a:spcAft>
              <a:buSzPct val="100000"/>
              <a:buFont typeface="Arial" panose="020B0604020202020204" pitchFamily="34" charset="0"/>
              <a:buChar char="•"/>
            </a:pPr>
            <a:endParaRPr sz="1200" dirty="0">
              <a:latin typeface="+mj-lt"/>
              <a:ea typeface="Montserrat"/>
              <a:cs typeface="Montserrat"/>
              <a:sym typeface="Montserrat"/>
            </a:endParaRPr>
          </a:p>
          <a:p>
            <a:pPr marL="387350" lvl="0" indent="-171450" algn="l" rtl="0">
              <a:spcBef>
                <a:spcPts val="0"/>
              </a:spcBef>
              <a:spcAft>
                <a:spcPts val="0"/>
              </a:spcAft>
              <a:buSzPct val="100000"/>
              <a:buFont typeface="Arial" panose="020B0604020202020204" pitchFamily="34" charset="0"/>
              <a:buChar char="•"/>
            </a:pPr>
            <a:r>
              <a:rPr lang="en-US" sz="1200" dirty="0">
                <a:latin typeface="+mj-lt"/>
                <a:ea typeface="Montserrat"/>
                <a:cs typeface="Montserrat"/>
                <a:sym typeface="Montserrat"/>
              </a:rPr>
              <a:t>National Society of Genetic Counselors (USA): </a:t>
            </a:r>
            <a:r>
              <a:rPr lang="en-US" sz="1200" dirty="0">
                <a:latin typeface="+mj-lt"/>
                <a:ea typeface="Montserrat"/>
                <a:cs typeface="Montserrat"/>
                <a:sym typeface="Montserrat"/>
                <a:hlinkClick r:id="rId9"/>
              </a:rPr>
              <a:t>https://www.nsgc.org/Policy-Research-and-Publications/Code-of-Ethics-Conflict-of-Interest/Code-of-Ethics</a:t>
            </a:r>
            <a:r>
              <a:rPr lang="en-US" sz="1200" dirty="0">
                <a:latin typeface="+mj-lt"/>
                <a:ea typeface="Montserrat"/>
                <a:cs typeface="Montserrat"/>
                <a:sym typeface="Montserrat"/>
              </a:rPr>
              <a:t> </a:t>
            </a:r>
            <a:br>
              <a:rPr lang="en-US" sz="1200" dirty="0">
                <a:latin typeface="+mj-lt"/>
                <a:ea typeface="Montserrat"/>
                <a:cs typeface="Montserrat"/>
                <a:sym typeface="Montserrat"/>
              </a:rPr>
            </a:br>
            <a:br>
              <a:rPr lang="en-US" sz="1200" dirty="0">
                <a:latin typeface="+mj-lt"/>
                <a:ea typeface="Montserrat"/>
                <a:cs typeface="Montserrat"/>
                <a:sym typeface="Montserrat"/>
              </a:rPr>
            </a:br>
            <a:endParaRPr sz="1200" dirty="0">
              <a:latin typeface="+mj-lt"/>
              <a:ea typeface="Montserrat"/>
              <a:cs typeface="Montserrat"/>
              <a:sym typeface="Montserrat"/>
            </a:endParaRPr>
          </a:p>
          <a:p>
            <a:pPr marL="0" lvl="0" indent="0" algn="l" rtl="0">
              <a:lnSpc>
                <a:spcPct val="100000"/>
              </a:lnSpc>
              <a:spcBef>
                <a:spcPts val="0"/>
              </a:spcBef>
              <a:spcAft>
                <a:spcPts val="0"/>
              </a:spcAft>
              <a:buSzPts val="1400"/>
              <a:buNone/>
            </a:pPr>
            <a:endParaRPr sz="1200" dirty="0">
              <a:latin typeface="+mj-lt"/>
              <a:ea typeface="Arial"/>
              <a:cs typeface="Arial"/>
              <a:sym typeface="Arial"/>
            </a:endParaRPr>
          </a:p>
        </p:txBody>
      </p:sp>
      <p:sp>
        <p:nvSpPr>
          <p:cNvPr id="5" name="Titel 4">
            <a:extLst>
              <a:ext uri="{FF2B5EF4-FFF2-40B4-BE49-F238E27FC236}">
                <a16:creationId xmlns:a16="http://schemas.microsoft.com/office/drawing/2014/main" id="{B1BF5C46-596C-F58C-8928-D36799F7BD6A}"/>
              </a:ext>
            </a:extLst>
          </p:cNvPr>
          <p:cNvSpPr>
            <a:spLocks noGrp="1"/>
          </p:cNvSpPr>
          <p:nvPr>
            <p:ph type="title"/>
          </p:nvPr>
        </p:nvSpPr>
        <p:spPr/>
        <p:txBody>
          <a:bodyPr/>
          <a:lstStyle/>
          <a:p>
            <a:r>
              <a:rPr lang="nl-BE" sz="3000" dirty="0" err="1">
                <a:latin typeface="+mj-lt"/>
              </a:rPr>
              <a:t>Additional</a:t>
            </a:r>
            <a:r>
              <a:rPr lang="nl-BE" sz="3000" dirty="0">
                <a:latin typeface="+mj-lt"/>
              </a:rPr>
              <a:t> resources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7"/>
          <p:cNvSpPr txBox="1">
            <a:spLocks noGrp="1"/>
          </p:cNvSpPr>
          <p:nvPr>
            <p:ph type="title"/>
          </p:nvPr>
        </p:nvSpPr>
        <p:spPr>
          <a:xfrm>
            <a:off x="723425" y="485850"/>
            <a:ext cx="5554800" cy="133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250" name="Google Shape;250;p7"/>
          <p:cNvSpPr txBox="1"/>
          <p:nvPr/>
        </p:nvSpPr>
        <p:spPr>
          <a:xfrm>
            <a:off x="855838" y="1916154"/>
            <a:ext cx="3841200" cy="129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Arial"/>
                <a:ea typeface="Arial"/>
                <a:cs typeface="Arial"/>
                <a:sym typeface="Arial"/>
              </a:rPr>
              <a:t>Visit our website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http://www.genecounsel.eu/</a:t>
            </a:r>
            <a:endParaRPr sz="1400" b="0" i="0" u="none" strike="noStrike" cap="none">
              <a:solidFill>
                <a:schemeClr val="accent2"/>
              </a:solidFill>
              <a:latin typeface="Arial"/>
              <a:ea typeface="Arial"/>
              <a:cs typeface="Arial"/>
              <a:sym typeface="Arial"/>
            </a:endParaRPr>
          </a:p>
        </p:txBody>
      </p:sp>
      <p:sp>
        <p:nvSpPr>
          <p:cNvPr id="251" name="Google Shape;251;p7"/>
          <p:cNvSpPr/>
          <p:nvPr/>
        </p:nvSpPr>
        <p:spPr>
          <a:xfrm>
            <a:off x="0" y="4803407"/>
            <a:ext cx="6644081" cy="34009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700"/>
              <a:buFont typeface="Arial"/>
              <a:buNone/>
            </a:pPr>
            <a:r>
              <a:rPr lang="en-US" sz="700" b="0" i="1" u="none" strike="noStrike" cap="non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herein.</a:t>
            </a:r>
            <a:endParaRPr sz="7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dirty="0">
                <a:latin typeface="Arial"/>
                <a:ea typeface="Arial"/>
                <a:cs typeface="Arial"/>
                <a:sym typeface="Arial"/>
              </a:rPr>
              <a:t>Table of contents</a:t>
            </a:r>
            <a:endParaRPr sz="3000" dirty="0">
              <a:latin typeface="Arial"/>
              <a:ea typeface="Arial"/>
              <a:cs typeface="Arial"/>
              <a:sym typeface="Arial"/>
            </a:endParaRPr>
          </a:p>
        </p:txBody>
      </p:sp>
      <p:pic>
        <p:nvPicPr>
          <p:cNvPr id="74" name="Google Shape;74;p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2" name="Diagram 1">
            <a:extLst>
              <a:ext uri="{FF2B5EF4-FFF2-40B4-BE49-F238E27FC236}">
                <a16:creationId xmlns:a16="http://schemas.microsoft.com/office/drawing/2014/main" id="{EC607CFD-3FE9-C762-D9D1-C780335E717A}"/>
              </a:ext>
            </a:extLst>
          </p:cNvPr>
          <p:cNvGraphicFramePr/>
          <p:nvPr>
            <p:extLst>
              <p:ext uri="{D42A27DB-BD31-4B8C-83A1-F6EECF244321}">
                <p14:modId xmlns:p14="http://schemas.microsoft.com/office/powerpoint/2010/main" val="471928094"/>
              </p:ext>
            </p:extLst>
          </p:nvPr>
        </p:nvGraphicFramePr>
        <p:xfrm>
          <a:off x="1524000" y="1002207"/>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dirty="0" err="1">
                <a:solidFill>
                  <a:schemeClr val="accent1"/>
                </a:solidFill>
              </a:rPr>
              <a:t>Ethics</a:t>
            </a:r>
            <a:r>
              <a:rPr lang="nl-BE" sz="2000" b="1" i="1" dirty="0">
                <a:solidFill>
                  <a:schemeClr val="accent1"/>
                </a:solidFill>
              </a:rPr>
              <a:t>: </a:t>
            </a:r>
          </a:p>
          <a:p>
            <a:pPr marL="0" marR="0" lvl="0" indent="0" algn="l" rtl="0">
              <a:lnSpc>
                <a:spcPct val="100000"/>
              </a:lnSpc>
              <a:spcBef>
                <a:spcPts val="0"/>
              </a:spcBef>
              <a:spcAft>
                <a:spcPts val="0"/>
              </a:spcAft>
              <a:buClr>
                <a:srgbClr val="000000"/>
              </a:buClr>
              <a:buSzPts val="3000"/>
              <a:buFont typeface="Arial"/>
              <a:buNone/>
            </a:pPr>
            <a:r>
              <a:rPr lang="nl-BE" sz="2000" b="1" i="1" dirty="0" err="1">
                <a:solidFill>
                  <a:schemeClr val="accent1"/>
                </a:solidFill>
              </a:rPr>
              <a:t>what</a:t>
            </a:r>
            <a:r>
              <a:rPr lang="nl-BE" sz="2000" b="1" i="1" dirty="0">
                <a:solidFill>
                  <a:schemeClr val="accent1"/>
                </a:solidFill>
              </a:rPr>
              <a:t> should we do?</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3226687063"/>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dirty="0">
                <a:solidFill>
                  <a:srgbClr val="B7B7B7"/>
                </a:solidFill>
                <a:latin typeface="Calibri"/>
                <a:ea typeface="Calibri"/>
                <a:cs typeface="Calibri"/>
                <a:sym typeface="Calibri"/>
              </a:rPr>
              <a:t>1</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0338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3" name="Afbeelding 2">
            <a:extLst>
              <a:ext uri="{FF2B5EF4-FFF2-40B4-BE49-F238E27FC236}">
                <a16:creationId xmlns:a16="http://schemas.microsoft.com/office/drawing/2014/main" id="{F4AAF488-B9BC-E65B-06C8-4C301DBED74B}"/>
              </a:ext>
            </a:extLst>
          </p:cNvPr>
          <p:cNvPicPr>
            <a:picLocks noChangeAspect="1"/>
          </p:cNvPicPr>
          <p:nvPr/>
        </p:nvPicPr>
        <p:blipFill>
          <a:blip r:embed="rId3"/>
          <a:stretch>
            <a:fillRect/>
          </a:stretch>
        </p:blipFill>
        <p:spPr>
          <a:xfrm>
            <a:off x="-10591" y="4835542"/>
            <a:ext cx="9144000" cy="306970"/>
          </a:xfrm>
          <a:prstGeom prst="rect">
            <a:avLst/>
          </a:prstGeom>
        </p:spPr>
      </p:pic>
      <p:sp>
        <p:nvSpPr>
          <p:cNvPr id="86" name="Google Shape;86;g218be932dcc_0_39"/>
          <p:cNvSpPr txBox="1">
            <a:spLocks noGrp="1"/>
          </p:cNvSpPr>
          <p:nvPr>
            <p:ph type="body" idx="1"/>
          </p:nvPr>
        </p:nvSpPr>
        <p:spPr>
          <a:xfrm>
            <a:off x="713224" y="1076275"/>
            <a:ext cx="7862739"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p:txBody>
      </p:sp>
      <p:sp>
        <p:nvSpPr>
          <p:cNvPr id="87" name="Google Shape;87;g218be932dcc_0_39"/>
          <p:cNvSpPr txBox="1">
            <a:spLocks noGrp="1"/>
          </p:cNvSpPr>
          <p:nvPr>
            <p:ph type="title"/>
          </p:nvPr>
        </p:nvSpPr>
        <p:spPr>
          <a:xfrm>
            <a:off x="563002" y="382039"/>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solidFill>
                  <a:schemeClr val="accent5"/>
                </a:solidFill>
                <a:latin typeface="Arial"/>
                <a:ea typeface="Arial"/>
                <a:cs typeface="Arial"/>
                <a:sym typeface="Arial"/>
              </a:rPr>
              <a:t>Ethics: what should we do?</a:t>
            </a:r>
            <a:endParaRPr sz="3000" dirty="0">
              <a:solidFill>
                <a:schemeClr val="accent5"/>
              </a:solidFill>
              <a:latin typeface="Arial"/>
              <a:ea typeface="Arial"/>
              <a:cs typeface="Arial"/>
              <a:sym typeface="Arial"/>
            </a:endParaRPr>
          </a:p>
        </p:txBody>
      </p:sp>
      <p:sp>
        <p:nvSpPr>
          <p:cNvPr id="88" name="Google Shape;88;g218be932dcc_0_39"/>
          <p:cNvSpPr txBox="1"/>
          <p:nvPr/>
        </p:nvSpPr>
        <p:spPr>
          <a:xfrm>
            <a:off x="630041" y="1202915"/>
            <a:ext cx="7862739" cy="646290"/>
          </a:xfrm>
          <a:prstGeom prst="rect">
            <a:avLst/>
          </a:prstGeom>
          <a:solidFill>
            <a:srgbClr val="74A5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mj-lt"/>
                <a:ea typeface="Calibri"/>
                <a:cs typeface="Calibri"/>
                <a:sym typeface="Calibri"/>
              </a:rPr>
              <a:t>A </a:t>
            </a:r>
            <a:r>
              <a:rPr lang="en-US" sz="1800" b="1" i="0" u="none" strike="noStrike" cap="none" dirty="0">
                <a:solidFill>
                  <a:schemeClr val="lt1"/>
                </a:solidFill>
                <a:latin typeface="+mj-lt"/>
                <a:ea typeface="Calibri"/>
                <a:cs typeface="Calibri"/>
                <a:sym typeface="Calibri"/>
              </a:rPr>
              <a:t>moral </a:t>
            </a:r>
            <a:r>
              <a:rPr lang="en-US" sz="1800" b="0" i="0" u="none" strike="noStrike" cap="none" dirty="0">
                <a:solidFill>
                  <a:schemeClr val="lt1"/>
                </a:solidFill>
                <a:latin typeface="+mj-lt"/>
                <a:ea typeface="Calibri"/>
                <a:cs typeface="Calibri"/>
                <a:sym typeface="Calibri"/>
              </a:rPr>
              <a:t>is the system of norms whose object is human behavior and which lays claim to unconditional validity.</a:t>
            </a:r>
            <a:endParaRPr dirty="0">
              <a:latin typeface="+mj-lt"/>
            </a:endParaRPr>
          </a:p>
        </p:txBody>
      </p:sp>
      <p:sp>
        <p:nvSpPr>
          <p:cNvPr id="89" name="Google Shape;89;g218be932dcc_0_39"/>
          <p:cNvSpPr txBox="1"/>
          <p:nvPr/>
        </p:nvSpPr>
        <p:spPr>
          <a:xfrm>
            <a:off x="96916" y="4819750"/>
            <a:ext cx="66501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err="1">
                <a:solidFill>
                  <a:schemeClr val="bg1"/>
                </a:solidFill>
                <a:latin typeface="Calibri"/>
                <a:ea typeface="Calibri"/>
                <a:cs typeface="Calibri"/>
                <a:sym typeface="Calibri"/>
              </a:rPr>
              <a:t>Hübner</a:t>
            </a:r>
            <a:r>
              <a:rPr lang="en-US" sz="800" b="0" i="0" u="none" strike="noStrike" cap="none" dirty="0">
                <a:solidFill>
                  <a:schemeClr val="bg1"/>
                </a:solidFill>
                <a:latin typeface="Calibri"/>
                <a:ea typeface="Calibri"/>
                <a:cs typeface="Calibri"/>
                <a:sym typeface="Calibri"/>
              </a:rPr>
              <a:t>, D. (2018). </a:t>
            </a:r>
            <a:r>
              <a:rPr lang="en-US" sz="800" b="0" i="1" u="none" strike="noStrike" cap="none" dirty="0">
                <a:solidFill>
                  <a:schemeClr val="bg1"/>
                </a:solidFill>
                <a:latin typeface="Calibri"/>
                <a:ea typeface="Calibri"/>
                <a:cs typeface="Calibri"/>
                <a:sym typeface="Calibri"/>
              </a:rPr>
              <a:t>Introduction to philosophical ethics </a:t>
            </a:r>
            <a:r>
              <a:rPr lang="en-US" sz="800" b="0" i="0" u="none" strike="noStrike" cap="none" dirty="0">
                <a:solidFill>
                  <a:schemeClr val="bg1"/>
                </a:solidFill>
                <a:latin typeface="Calibri"/>
                <a:ea typeface="Calibri"/>
                <a:cs typeface="Calibri"/>
                <a:sym typeface="Calibri"/>
              </a:rPr>
              <a:t>(2nd, revised and corrected edition). </a:t>
            </a:r>
            <a:r>
              <a:rPr lang="en-US" sz="800" b="0" i="1" u="none" strike="noStrike" cap="none" dirty="0">
                <a:solidFill>
                  <a:schemeClr val="bg1"/>
                </a:solidFill>
                <a:latin typeface="Calibri"/>
                <a:ea typeface="Calibri"/>
                <a:cs typeface="Calibri"/>
                <a:sym typeface="Calibri"/>
              </a:rPr>
              <a:t>UTB Philosophy: Vol. 4121</a:t>
            </a:r>
            <a:r>
              <a:rPr lang="en-US" sz="800" b="0" i="0" u="none" strike="noStrike" cap="none" dirty="0">
                <a:solidFill>
                  <a:schemeClr val="bg1"/>
                </a:solidFill>
                <a:latin typeface="Calibri"/>
                <a:ea typeface="Calibri"/>
                <a:cs typeface="Calibri"/>
                <a:sym typeface="Calibri"/>
              </a:rPr>
              <a:t>. </a:t>
            </a:r>
            <a:r>
              <a:rPr lang="en-US" sz="800" b="0" i="0" u="none" strike="noStrike" cap="none" dirty="0" err="1">
                <a:solidFill>
                  <a:schemeClr val="bg1"/>
                </a:solidFill>
                <a:latin typeface="Calibri"/>
                <a:ea typeface="Calibri"/>
                <a:cs typeface="Calibri"/>
                <a:sym typeface="Calibri"/>
              </a:rPr>
              <a:t>Vandenhoeck</a:t>
            </a:r>
            <a:r>
              <a:rPr lang="en-US" sz="800" b="0" i="0" u="none" strike="noStrike" cap="none" dirty="0">
                <a:solidFill>
                  <a:schemeClr val="bg1"/>
                </a:solidFill>
                <a:latin typeface="Calibri"/>
                <a:ea typeface="Calibri"/>
                <a:cs typeface="Calibri"/>
                <a:sym typeface="Calibri"/>
              </a:rPr>
              <a:t> &amp; Ruprecht. </a:t>
            </a:r>
            <a:endParaRPr lang="en-US" sz="800" dirty="0">
              <a:solidFill>
                <a:schemeClr val="bg1"/>
              </a:solidFill>
            </a:endParaRPr>
          </a:p>
          <a:p>
            <a:pPr marL="0" marR="0" lvl="0" indent="0" algn="l" rtl="0">
              <a:lnSpc>
                <a:spcPct val="100000"/>
              </a:lnSpc>
              <a:spcBef>
                <a:spcPts val="0"/>
              </a:spcBef>
              <a:spcAft>
                <a:spcPts val="0"/>
              </a:spcAft>
              <a:buNone/>
            </a:pPr>
            <a:r>
              <a:rPr lang="en-US" sz="800" b="0" i="0" u="none" strike="noStrike" cap="none" dirty="0" err="1">
                <a:solidFill>
                  <a:schemeClr val="bg1"/>
                </a:solidFill>
                <a:latin typeface="Calibri"/>
                <a:ea typeface="Calibri"/>
                <a:cs typeface="Calibri"/>
                <a:sym typeface="Calibri"/>
              </a:rPr>
              <a:t>Schöne</a:t>
            </a:r>
            <a:r>
              <a:rPr lang="en-US" sz="800" b="0" i="0" u="none" strike="noStrike" cap="none" dirty="0">
                <a:solidFill>
                  <a:schemeClr val="bg1"/>
                </a:solidFill>
                <a:latin typeface="Calibri"/>
                <a:ea typeface="Calibri"/>
                <a:cs typeface="Calibri"/>
                <a:sym typeface="Calibri"/>
              </a:rPr>
              <a:t>-Seifert, B. (2007). Fundamentals of medical ethics. </a:t>
            </a:r>
            <a:r>
              <a:rPr lang="en-US" sz="800" b="0" i="0" u="none" strike="noStrike" cap="none" dirty="0" err="1">
                <a:solidFill>
                  <a:schemeClr val="bg1"/>
                </a:solidFill>
                <a:latin typeface="Calibri"/>
                <a:ea typeface="Calibri"/>
                <a:cs typeface="Calibri"/>
                <a:sym typeface="Calibri"/>
              </a:rPr>
              <a:t>Kröner-Taschenbuch</a:t>
            </a:r>
            <a:r>
              <a:rPr lang="en-US" sz="800" b="0" i="0" u="none" strike="noStrike" cap="none" dirty="0">
                <a:solidFill>
                  <a:schemeClr val="bg1"/>
                </a:solidFill>
                <a:latin typeface="Calibri"/>
                <a:ea typeface="Calibri"/>
                <a:cs typeface="Calibri"/>
                <a:sym typeface="Calibri"/>
              </a:rPr>
              <a:t>: Band 503. Alfred </a:t>
            </a:r>
            <a:r>
              <a:rPr lang="en-US" sz="800" b="0" i="0" u="none" strike="noStrike" cap="none" dirty="0" err="1">
                <a:solidFill>
                  <a:schemeClr val="bg1"/>
                </a:solidFill>
                <a:latin typeface="Calibri"/>
                <a:ea typeface="Calibri"/>
                <a:cs typeface="Calibri"/>
                <a:sym typeface="Calibri"/>
              </a:rPr>
              <a:t>Kröner</a:t>
            </a:r>
            <a:r>
              <a:rPr lang="en-US" sz="800" b="0" i="0" u="none" strike="noStrike" cap="none" dirty="0">
                <a:solidFill>
                  <a:schemeClr val="bg1"/>
                </a:solidFill>
                <a:latin typeface="Calibri"/>
                <a:ea typeface="Calibri"/>
                <a:cs typeface="Calibri"/>
                <a:sym typeface="Calibri"/>
              </a:rPr>
              <a:t> Verlag. </a:t>
            </a:r>
            <a:endParaRPr lang="en-US" sz="800" dirty="0">
              <a:solidFill>
                <a:schemeClr val="bg1"/>
              </a:solidFill>
            </a:endParaRPr>
          </a:p>
        </p:txBody>
      </p:sp>
      <p:sp>
        <p:nvSpPr>
          <p:cNvPr id="91" name="Google Shape;91;g218be932dcc_0_39"/>
          <p:cNvSpPr txBox="1"/>
          <p:nvPr/>
        </p:nvSpPr>
        <p:spPr>
          <a:xfrm>
            <a:off x="630040" y="2493654"/>
            <a:ext cx="7862739" cy="923330"/>
          </a:xfrm>
          <a:prstGeom prst="rect">
            <a:avLst/>
          </a:prstGeom>
          <a:solidFill>
            <a:srgbClr val="002C7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chemeClr val="lt1"/>
                </a:solidFill>
                <a:latin typeface="+mj-lt"/>
                <a:ea typeface="Calibri"/>
                <a:cs typeface="Calibri"/>
                <a:sym typeface="Calibri"/>
              </a:rPr>
              <a:t>Ethics </a:t>
            </a:r>
            <a:r>
              <a:rPr lang="en-US" sz="1800" b="0" i="0" u="none" strike="noStrike" cap="none" dirty="0">
                <a:solidFill>
                  <a:schemeClr val="lt1"/>
                </a:solidFill>
                <a:latin typeface="+mj-lt"/>
                <a:ea typeface="Calibri"/>
                <a:cs typeface="Calibri"/>
                <a:sym typeface="Calibri"/>
              </a:rPr>
              <a:t>is the science of morality, i.e. the discipline that deals with the question of what morals there are, what reasons can be given for them and what logic their concepts, statements and argumentations follow.</a:t>
            </a:r>
            <a:endParaRPr dirty="0">
              <a:latin typeface="+mj-lt"/>
            </a:endParaRPr>
          </a:p>
        </p:txBody>
      </p:sp>
      <p:sp>
        <p:nvSpPr>
          <p:cNvPr id="92" name="Google Shape;92;g218be932dcc_0_39"/>
          <p:cNvSpPr txBox="1"/>
          <p:nvPr/>
        </p:nvSpPr>
        <p:spPr>
          <a:xfrm>
            <a:off x="630041" y="3913336"/>
            <a:ext cx="399045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err="1">
                <a:solidFill>
                  <a:srgbClr val="000000"/>
                </a:solidFill>
                <a:latin typeface="+mj-lt"/>
                <a:sym typeface="Arial"/>
              </a:rPr>
              <a:t>ήθος</a:t>
            </a:r>
            <a:r>
              <a:rPr lang="en-US" sz="1400" b="0" i="0" u="none" strike="noStrike" cap="none" dirty="0">
                <a:solidFill>
                  <a:srgbClr val="000000"/>
                </a:solidFill>
                <a:latin typeface="+mj-lt"/>
                <a:sym typeface="Arial"/>
              </a:rPr>
              <a:t> - habit, custom, usage</a:t>
            </a:r>
            <a:endParaRPr dirty="0">
              <a:latin typeface="+mj-lt"/>
            </a:endParaRPr>
          </a:p>
          <a:p>
            <a:pPr marL="0" marR="0" lvl="0" indent="0" algn="l" rtl="0">
              <a:lnSpc>
                <a:spcPct val="100000"/>
              </a:lnSpc>
              <a:spcBef>
                <a:spcPts val="0"/>
              </a:spcBef>
              <a:spcAft>
                <a:spcPts val="0"/>
              </a:spcAft>
              <a:buNone/>
            </a:pPr>
            <a:r>
              <a:rPr lang="en-US" sz="1400" b="0" i="0" u="none" strike="noStrike" cap="none" dirty="0" err="1">
                <a:solidFill>
                  <a:srgbClr val="000000"/>
                </a:solidFill>
                <a:latin typeface="+mj-lt"/>
                <a:sym typeface="Arial"/>
              </a:rPr>
              <a:t>mos</a:t>
            </a:r>
            <a:r>
              <a:rPr lang="en-US" sz="1400" b="0" i="0" u="none" strike="noStrike" cap="none" dirty="0">
                <a:solidFill>
                  <a:srgbClr val="000000"/>
                </a:solidFill>
                <a:latin typeface="+mj-lt"/>
                <a:sym typeface="Arial"/>
              </a:rPr>
              <a:t> - custom, habit, character, way of thinking</a:t>
            </a:r>
            <a:endParaRPr dirty="0">
              <a:latin typeface="+mj-lt"/>
            </a:endParaRPr>
          </a:p>
        </p:txBody>
      </p:sp>
      <p:pic>
        <p:nvPicPr>
          <p:cNvPr id="93" name="Google Shape;93;g218be932dcc_0_39"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p:tgtEl>
                                          <p:spTgt spid="8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18be932dcc_0_63"/>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Areas of ethics</a:t>
            </a:r>
            <a:endParaRPr sz="3000" dirty="0">
              <a:latin typeface="Arial"/>
              <a:ea typeface="Arial"/>
              <a:cs typeface="Arial"/>
              <a:sym typeface="Arial"/>
            </a:endParaRPr>
          </a:p>
        </p:txBody>
      </p:sp>
      <p:grpSp>
        <p:nvGrpSpPr>
          <p:cNvPr id="99" name="Google Shape;99;g218be932dcc_0_63"/>
          <p:cNvGrpSpPr/>
          <p:nvPr/>
        </p:nvGrpSpPr>
        <p:grpSpPr>
          <a:xfrm>
            <a:off x="895804" y="1382525"/>
            <a:ext cx="6991366" cy="2198339"/>
            <a:chOff x="2186" y="932830"/>
            <a:chExt cx="6991366" cy="2198339"/>
          </a:xfrm>
        </p:grpSpPr>
        <p:sp>
          <p:nvSpPr>
            <p:cNvPr id="100" name="Google Shape;100;g218be932dcc_0_63"/>
            <p:cNvSpPr/>
            <p:nvPr/>
          </p:nvSpPr>
          <p:spPr>
            <a:xfrm>
              <a:off x="2186" y="932830"/>
              <a:ext cx="2131514" cy="518400"/>
            </a:xfrm>
            <a:prstGeom prst="rect">
              <a:avLst/>
            </a:prstGeom>
            <a:solidFill>
              <a:srgbClr val="002B76"/>
            </a:solidFill>
            <a:ln w="25400" cap="flat" cmpd="sng">
              <a:solidFill>
                <a:srgbClr val="002B7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g218be932dcc_0_63"/>
            <p:cNvSpPr txBox="1"/>
            <p:nvPr/>
          </p:nvSpPr>
          <p:spPr>
            <a:xfrm>
              <a:off x="2186" y="932830"/>
              <a:ext cx="2131514" cy="518400"/>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Descriptive ethics</a:t>
              </a:r>
              <a:endParaRPr/>
            </a:p>
          </p:txBody>
        </p:sp>
        <p:sp>
          <p:nvSpPr>
            <p:cNvPr id="102" name="Google Shape;102;g218be932dcc_0_63"/>
            <p:cNvSpPr/>
            <p:nvPr/>
          </p:nvSpPr>
          <p:spPr>
            <a:xfrm>
              <a:off x="2186" y="1451230"/>
              <a:ext cx="2131514" cy="1679939"/>
            </a:xfrm>
            <a:prstGeom prst="rect">
              <a:avLst/>
            </a:prstGeom>
            <a:solidFill>
              <a:schemeClr val="accent4">
                <a:alpha val="89803"/>
              </a:schemeClr>
            </a:solidFill>
            <a:ln w="25400" cap="flat" cmpd="sng">
              <a:solidFill>
                <a:srgbClr val="AFB4D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218be932dcc_0_63"/>
            <p:cNvSpPr txBox="1"/>
            <p:nvPr/>
          </p:nvSpPr>
          <p:spPr>
            <a:xfrm>
              <a:off x="2186" y="1451230"/>
              <a:ext cx="2131514" cy="167993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What are the morals?</a:t>
              </a:r>
              <a:endParaRPr dirty="0"/>
            </a:p>
          </p:txBody>
        </p:sp>
        <p:sp>
          <p:nvSpPr>
            <p:cNvPr id="104" name="Google Shape;104;g218be932dcc_0_63"/>
            <p:cNvSpPr/>
            <p:nvPr/>
          </p:nvSpPr>
          <p:spPr>
            <a:xfrm>
              <a:off x="2432112" y="932830"/>
              <a:ext cx="2131514" cy="518400"/>
            </a:xfrm>
            <a:prstGeom prst="rect">
              <a:avLst/>
            </a:prstGeom>
            <a:solidFill>
              <a:srgbClr val="5D77CC"/>
            </a:solidFill>
            <a:ln w="25400" cap="flat" cmpd="sng">
              <a:solidFill>
                <a:srgbClr val="5D77C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218be932dcc_0_63"/>
            <p:cNvSpPr txBox="1"/>
            <p:nvPr/>
          </p:nvSpPr>
          <p:spPr>
            <a:xfrm>
              <a:off x="2432112" y="932830"/>
              <a:ext cx="2131514" cy="518400"/>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Normative ethics</a:t>
              </a:r>
              <a:endParaRPr/>
            </a:p>
          </p:txBody>
        </p:sp>
        <p:sp>
          <p:nvSpPr>
            <p:cNvPr id="106" name="Google Shape;106;g218be932dcc_0_63"/>
            <p:cNvSpPr/>
            <p:nvPr/>
          </p:nvSpPr>
          <p:spPr>
            <a:xfrm>
              <a:off x="2432112" y="1451230"/>
              <a:ext cx="2131514" cy="1679939"/>
            </a:xfrm>
            <a:prstGeom prst="rect">
              <a:avLst/>
            </a:prstGeom>
            <a:solidFill>
              <a:srgbClr val="F2F2F2">
                <a:alpha val="89803"/>
              </a:srgbClr>
            </a:solidFill>
            <a:ln w="25400" cap="flat" cmpd="sng">
              <a:solidFill>
                <a:srgbClr val="AFB4D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218be932dcc_0_63"/>
            <p:cNvSpPr txBox="1"/>
            <p:nvPr/>
          </p:nvSpPr>
          <p:spPr>
            <a:xfrm>
              <a:off x="2432112" y="1451230"/>
              <a:ext cx="2131514" cy="167993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How can morals be justified?</a:t>
              </a:r>
              <a:endParaRPr/>
            </a:p>
          </p:txBody>
        </p:sp>
        <p:sp>
          <p:nvSpPr>
            <p:cNvPr id="108" name="Google Shape;108;g218be932dcc_0_63"/>
            <p:cNvSpPr/>
            <p:nvPr/>
          </p:nvSpPr>
          <p:spPr>
            <a:xfrm>
              <a:off x="4862038" y="932830"/>
              <a:ext cx="2131514" cy="518400"/>
            </a:xfrm>
            <a:prstGeom prst="rect">
              <a:avLst/>
            </a:prstGeom>
            <a:solidFill>
              <a:schemeClr val="accent1"/>
            </a:solidFill>
            <a:ln w="25400" cap="flat" cmpd="sng">
              <a:solidFill>
                <a:srgbClr val="003B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g218be932dcc_0_63"/>
            <p:cNvSpPr txBox="1"/>
            <p:nvPr/>
          </p:nvSpPr>
          <p:spPr>
            <a:xfrm>
              <a:off x="4862038" y="932830"/>
              <a:ext cx="2131514" cy="518400"/>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Metaethics</a:t>
              </a:r>
              <a:endParaRPr/>
            </a:p>
          </p:txBody>
        </p:sp>
        <p:sp>
          <p:nvSpPr>
            <p:cNvPr id="110" name="Google Shape;110;g218be932dcc_0_63"/>
            <p:cNvSpPr/>
            <p:nvPr/>
          </p:nvSpPr>
          <p:spPr>
            <a:xfrm>
              <a:off x="4862038" y="1451230"/>
              <a:ext cx="2131514" cy="1679939"/>
            </a:xfrm>
            <a:prstGeom prst="rect">
              <a:avLst/>
            </a:prstGeom>
            <a:solidFill>
              <a:srgbClr val="F2F2F2">
                <a:alpha val="89803"/>
              </a:srgbClr>
            </a:solidFill>
            <a:ln w="25400" cap="flat" cmpd="sng">
              <a:solidFill>
                <a:srgbClr val="AFB4D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218be932dcc_0_63"/>
            <p:cNvSpPr txBox="1"/>
            <p:nvPr/>
          </p:nvSpPr>
          <p:spPr>
            <a:xfrm>
              <a:off x="4862038" y="1451230"/>
              <a:ext cx="2131514" cy="167993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What is the fundamental status of moral concepts, statements, argumentations?</a:t>
              </a:r>
              <a:endParaRPr/>
            </a:p>
          </p:txBody>
        </p:sp>
      </p:grpSp>
      <p:pic>
        <p:nvPicPr>
          <p:cNvPr id="112" name="Google Shape;112;g218be932dcc_0_6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Google Shape;117;p6"/>
          <p:cNvGrpSpPr/>
          <p:nvPr/>
        </p:nvGrpSpPr>
        <p:grpSpPr>
          <a:xfrm>
            <a:off x="874063" y="1571049"/>
            <a:ext cx="7395873" cy="3696840"/>
            <a:chOff x="0" y="183579"/>
            <a:chExt cx="7395873" cy="3696840"/>
          </a:xfrm>
        </p:grpSpPr>
        <p:sp>
          <p:nvSpPr>
            <p:cNvPr id="118" name="Google Shape;118;p6"/>
            <p:cNvSpPr/>
            <p:nvPr/>
          </p:nvSpPr>
          <p:spPr>
            <a:xfrm>
              <a:off x="0" y="183579"/>
              <a:ext cx="7395873" cy="561599"/>
            </a:xfrm>
            <a:prstGeom prst="roundRect">
              <a:avLst>
                <a:gd name="adj" fmla="val 16667"/>
              </a:avLst>
            </a:prstGeom>
            <a:solidFill>
              <a:schemeClr val="accent1">
                <a:alpha val="8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txBox="1"/>
            <p:nvPr/>
          </p:nvSpPr>
          <p:spPr>
            <a:xfrm>
              <a:off x="27415" y="210994"/>
              <a:ext cx="7341043"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Virtue Ethics</a:t>
              </a:r>
              <a:endParaRPr/>
            </a:p>
          </p:txBody>
        </p:sp>
        <p:sp>
          <p:nvSpPr>
            <p:cNvPr id="120" name="Google Shape;120;p6"/>
            <p:cNvSpPr/>
            <p:nvPr/>
          </p:nvSpPr>
          <p:spPr>
            <a:xfrm>
              <a:off x="0" y="745179"/>
              <a:ext cx="7395873"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txBox="1"/>
            <p:nvPr/>
          </p:nvSpPr>
          <p:spPr>
            <a:xfrm>
              <a:off x="0" y="745179"/>
              <a:ext cx="7395873" cy="571320"/>
            </a:xfrm>
            <a:prstGeom prst="rect">
              <a:avLst/>
            </a:prstGeom>
            <a:noFill/>
            <a:ln>
              <a:noFill/>
            </a:ln>
          </p:spPr>
          <p:txBody>
            <a:bodyPr spcFirstLastPara="1" wrap="square" lIns="234800" tIns="30475" rIns="170675" bIns="30475"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Emphasis of moral judgment is on the antecedent motivation of human behavior (character dispositions, affective states, etc.)</a:t>
              </a:r>
              <a:endParaRPr dirty="0"/>
            </a:p>
          </p:txBody>
        </p:sp>
        <p:sp>
          <p:nvSpPr>
            <p:cNvPr id="122" name="Google Shape;122;p6"/>
            <p:cNvSpPr/>
            <p:nvPr/>
          </p:nvSpPr>
          <p:spPr>
            <a:xfrm>
              <a:off x="0" y="1316500"/>
              <a:ext cx="7395873" cy="561599"/>
            </a:xfrm>
            <a:prstGeom prst="roundRect">
              <a:avLst>
                <a:gd name="adj" fmla="val 16667"/>
              </a:avLst>
            </a:prstGeom>
            <a:solidFill>
              <a:schemeClr val="accent1">
                <a:alpha val="6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txBox="1"/>
            <p:nvPr/>
          </p:nvSpPr>
          <p:spPr>
            <a:xfrm>
              <a:off x="27415" y="1343915"/>
              <a:ext cx="7341043"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Deontology</a:t>
              </a:r>
              <a:endParaRPr/>
            </a:p>
          </p:txBody>
        </p:sp>
        <p:sp>
          <p:nvSpPr>
            <p:cNvPr id="124" name="Google Shape;124;p6"/>
            <p:cNvSpPr/>
            <p:nvPr/>
          </p:nvSpPr>
          <p:spPr>
            <a:xfrm>
              <a:off x="0" y="1878099"/>
              <a:ext cx="7395873"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txBox="1"/>
            <p:nvPr/>
          </p:nvSpPr>
          <p:spPr>
            <a:xfrm>
              <a:off x="0" y="1878099"/>
              <a:ext cx="7395873" cy="571320"/>
            </a:xfrm>
            <a:prstGeom prst="rect">
              <a:avLst/>
            </a:prstGeom>
            <a:noFill/>
            <a:ln>
              <a:noFill/>
            </a:ln>
          </p:spPr>
          <p:txBody>
            <a:bodyPr spcFirstLastPara="1" wrap="square" lIns="234800" tIns="30475" rIns="170675" bIns="30475"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Ethics of duty put the actual action in the foreground of moral judgment</a:t>
              </a:r>
              <a:endParaRPr dirty="0"/>
            </a:p>
          </p:txBody>
        </p:sp>
        <p:sp>
          <p:nvSpPr>
            <p:cNvPr id="126" name="Google Shape;126;p6"/>
            <p:cNvSpPr/>
            <p:nvPr/>
          </p:nvSpPr>
          <p:spPr>
            <a:xfrm>
              <a:off x="0" y="2449420"/>
              <a:ext cx="7395873" cy="561599"/>
            </a:xfrm>
            <a:prstGeom prst="roundRect">
              <a:avLst>
                <a:gd name="adj" fmla="val 16667"/>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txBox="1"/>
            <p:nvPr/>
          </p:nvSpPr>
          <p:spPr>
            <a:xfrm>
              <a:off x="27415" y="2476835"/>
              <a:ext cx="7341043"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Consequentialist theories</a:t>
              </a:r>
              <a:endParaRPr/>
            </a:p>
          </p:txBody>
        </p:sp>
        <p:sp>
          <p:nvSpPr>
            <p:cNvPr id="128" name="Google Shape;128;p6"/>
            <p:cNvSpPr/>
            <p:nvPr/>
          </p:nvSpPr>
          <p:spPr>
            <a:xfrm>
              <a:off x="0" y="3011019"/>
              <a:ext cx="7395873" cy="86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txBox="1"/>
            <p:nvPr/>
          </p:nvSpPr>
          <p:spPr>
            <a:xfrm>
              <a:off x="0" y="3011019"/>
              <a:ext cx="7395873" cy="869400"/>
            </a:xfrm>
            <a:prstGeom prst="rect">
              <a:avLst/>
            </a:prstGeom>
            <a:noFill/>
            <a:ln>
              <a:noFill/>
            </a:ln>
          </p:spPr>
          <p:txBody>
            <a:bodyPr spcFirstLastPara="1" wrap="square" lIns="234800" tIns="30475" rIns="170675" bIns="30475"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none" strike="noStrike" cap="none" dirty="0" err="1">
                  <a:solidFill>
                    <a:srgbClr val="000000"/>
                  </a:solidFill>
                  <a:latin typeface="Arial"/>
                  <a:ea typeface="Arial"/>
                  <a:cs typeface="Arial"/>
                  <a:sym typeface="Arial"/>
                </a:rPr>
                <a:t>Teleologies</a:t>
              </a:r>
              <a:r>
                <a:rPr lang="en-US" sz="1900" b="0" i="0" u="none" strike="noStrike" cap="none" dirty="0">
                  <a:solidFill>
                    <a:srgbClr val="000000"/>
                  </a:solidFill>
                  <a:latin typeface="Arial"/>
                  <a:ea typeface="Arial"/>
                  <a:cs typeface="Arial"/>
                  <a:sym typeface="Arial"/>
                </a:rPr>
                <a:t> place the emphasis of moral judgment on the brought about consequence of human behavior.</a:t>
              </a:r>
              <a:endParaRPr dirty="0"/>
            </a:p>
            <a:p>
              <a:pPr marL="171450" marR="0" lvl="1" indent="-50800" algn="l" rtl="0">
                <a:lnSpc>
                  <a:spcPct val="90000"/>
                </a:lnSpc>
                <a:spcBef>
                  <a:spcPts val="38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grpSp>
      <p:sp>
        <p:nvSpPr>
          <p:cNvPr id="130" name="Google Shape;130;p6"/>
          <p:cNvSpPr/>
          <p:nvPr/>
        </p:nvSpPr>
        <p:spPr>
          <a:xfrm>
            <a:off x="602950" y="283833"/>
            <a:ext cx="805947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dirty="0">
                <a:solidFill>
                  <a:srgbClr val="003BA4"/>
                </a:solidFill>
                <a:latin typeface="Arial"/>
                <a:ea typeface="Arial"/>
                <a:cs typeface="Arial"/>
                <a:sym typeface="Arial"/>
              </a:rPr>
              <a:t>Normative ethics</a:t>
            </a:r>
            <a:endParaRPr sz="3200" b="1" i="0" u="none" strike="noStrike" cap="none" dirty="0">
              <a:solidFill>
                <a:srgbClr val="003BA4"/>
              </a:solidFill>
              <a:latin typeface="Arial"/>
              <a:ea typeface="Arial"/>
              <a:cs typeface="Arial"/>
              <a:sym typeface="Arial"/>
            </a:endParaRPr>
          </a:p>
        </p:txBody>
      </p:sp>
      <p:grpSp>
        <p:nvGrpSpPr>
          <p:cNvPr id="131" name="Google Shape;131;p6"/>
          <p:cNvGrpSpPr/>
          <p:nvPr/>
        </p:nvGrpSpPr>
        <p:grpSpPr>
          <a:xfrm>
            <a:off x="388417" y="776835"/>
            <a:ext cx="8488546" cy="712100"/>
            <a:chOff x="388417" y="776835"/>
            <a:chExt cx="8488546" cy="712100"/>
          </a:xfrm>
        </p:grpSpPr>
        <p:sp>
          <p:nvSpPr>
            <p:cNvPr id="132" name="Google Shape;132;p6"/>
            <p:cNvSpPr/>
            <p:nvPr/>
          </p:nvSpPr>
          <p:spPr>
            <a:xfrm>
              <a:off x="388418" y="776835"/>
              <a:ext cx="8488545" cy="712100"/>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 name="Google Shape;133;p6"/>
            <p:cNvSpPr/>
            <p:nvPr/>
          </p:nvSpPr>
          <p:spPr>
            <a:xfrm>
              <a:off x="388417" y="950500"/>
              <a:ext cx="2629911" cy="369748"/>
            </a:xfrm>
            <a:prstGeom prst="rect">
              <a:avLst/>
            </a:prstGeom>
            <a:solidFill>
              <a:srgbClr val="DAE7FF"/>
            </a:solidFill>
            <a:ln w="25400" cap="flat" cmpd="sng">
              <a:solidFill>
                <a:srgbClr val="DAE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 name="Google Shape;134;p6"/>
            <p:cNvSpPr/>
            <p:nvPr/>
          </p:nvSpPr>
          <p:spPr>
            <a:xfrm>
              <a:off x="3018328" y="950499"/>
              <a:ext cx="2629911" cy="369747"/>
            </a:xfrm>
            <a:prstGeom prst="rect">
              <a:avLst/>
            </a:prstGeom>
            <a:solidFill>
              <a:srgbClr val="B6D0FF"/>
            </a:solidFill>
            <a:ln w="25400" cap="flat" cmpd="sng">
              <a:solidFill>
                <a:srgbClr val="B6D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6"/>
            <p:cNvSpPr/>
            <p:nvPr/>
          </p:nvSpPr>
          <p:spPr>
            <a:xfrm>
              <a:off x="1111757" y="965300"/>
              <a:ext cx="14750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accent1"/>
                  </a:solidFill>
                  <a:latin typeface="Calibri"/>
                  <a:ea typeface="Calibri"/>
                  <a:cs typeface="Calibri"/>
                  <a:sym typeface="Calibri"/>
                </a:rPr>
                <a:t>MOTIVATION</a:t>
              </a:r>
              <a:endParaRPr sz="1800" b="0" i="0" u="none" strike="noStrike" cap="none">
                <a:solidFill>
                  <a:schemeClr val="accent1"/>
                </a:solidFill>
                <a:latin typeface="Arial"/>
                <a:ea typeface="Arial"/>
                <a:cs typeface="Arial"/>
                <a:sym typeface="Arial"/>
              </a:endParaRPr>
            </a:p>
          </p:txBody>
        </p:sp>
        <p:sp>
          <p:nvSpPr>
            <p:cNvPr id="136" name="Google Shape;136;p6"/>
            <p:cNvSpPr/>
            <p:nvPr/>
          </p:nvSpPr>
          <p:spPr>
            <a:xfrm>
              <a:off x="3956716" y="965300"/>
              <a:ext cx="9284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lt1"/>
                  </a:solidFill>
                  <a:latin typeface="Calibri"/>
                  <a:ea typeface="Calibri"/>
                  <a:cs typeface="Calibri"/>
                  <a:sym typeface="Calibri"/>
                </a:rPr>
                <a:t>ACTION</a:t>
              </a:r>
              <a:endParaRPr sz="1800" b="0" i="0" u="none" strike="noStrike" cap="none">
                <a:solidFill>
                  <a:schemeClr val="lt1"/>
                </a:solidFill>
                <a:latin typeface="Arial"/>
                <a:ea typeface="Arial"/>
                <a:cs typeface="Arial"/>
                <a:sym typeface="Arial"/>
              </a:endParaRPr>
            </a:p>
          </p:txBody>
        </p:sp>
        <p:sp>
          <p:nvSpPr>
            <p:cNvPr id="137" name="Google Shape;137;p6"/>
            <p:cNvSpPr/>
            <p:nvPr/>
          </p:nvSpPr>
          <p:spPr>
            <a:xfrm>
              <a:off x="6380406" y="950500"/>
              <a:ext cx="16433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lt1"/>
                  </a:solidFill>
                  <a:latin typeface="Calibri"/>
                  <a:ea typeface="Calibri"/>
                  <a:cs typeface="Calibri"/>
                  <a:sym typeface="Calibri"/>
                </a:rPr>
                <a:t>CONSEQUENCE</a:t>
              </a:r>
              <a:endParaRPr sz="18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The </a:t>
            </a:r>
            <a:r>
              <a:rPr lang="nl-BE" sz="2000" b="1" i="1" u="none" strike="noStrike" cap="none" dirty="0" err="1">
                <a:solidFill>
                  <a:schemeClr val="accent1"/>
                </a:solidFill>
              </a:rPr>
              <a:t>four</a:t>
            </a:r>
            <a:r>
              <a:rPr lang="nl-BE" sz="2000" b="1" i="1" u="none" strike="noStrike" cap="none" dirty="0">
                <a:solidFill>
                  <a:schemeClr val="accent1"/>
                </a:solidFill>
              </a:rPr>
              <a:t> </a:t>
            </a:r>
            <a:r>
              <a:rPr lang="nl-BE" sz="2000" b="1" i="1" u="none" strike="noStrike" cap="none" dirty="0" err="1">
                <a:solidFill>
                  <a:schemeClr val="accent1"/>
                </a:solidFill>
              </a:rPr>
              <a:t>principles</a:t>
            </a:r>
            <a:r>
              <a:rPr lang="nl-BE" sz="2000" b="1" i="1" u="none" strike="noStrike" cap="none" dirty="0">
                <a:solidFill>
                  <a:schemeClr val="accent1"/>
                </a:solidFill>
              </a:rPr>
              <a:t> of </a:t>
            </a: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err="1">
                <a:solidFill>
                  <a:schemeClr val="accent1"/>
                </a:solidFill>
              </a:rPr>
              <a:t>medical</a:t>
            </a:r>
            <a:r>
              <a:rPr lang="nl-BE" sz="2000" b="1" i="1" u="none" strike="noStrike" cap="none" dirty="0">
                <a:solidFill>
                  <a:schemeClr val="accent1"/>
                </a:solidFill>
              </a:rPr>
              <a:t> </a:t>
            </a:r>
            <a:r>
              <a:rPr lang="nl-BE" sz="2000" b="1" i="1" u="none" strike="noStrike" cap="none" dirty="0" err="1">
                <a:solidFill>
                  <a:schemeClr val="accent1"/>
                </a:solidFill>
              </a:rPr>
              <a:t>ethics</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2732636679"/>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2</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77995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3" name="Afbeelding 2">
            <a:extLst>
              <a:ext uri="{FF2B5EF4-FFF2-40B4-BE49-F238E27FC236}">
                <a16:creationId xmlns:a16="http://schemas.microsoft.com/office/drawing/2014/main" id="{2D13BD9F-D119-8C9D-5C9A-8CD601E1742A}"/>
              </a:ext>
            </a:extLst>
          </p:cNvPr>
          <p:cNvPicPr>
            <a:picLocks noChangeAspect="1"/>
          </p:cNvPicPr>
          <p:nvPr/>
        </p:nvPicPr>
        <p:blipFill>
          <a:blip r:embed="rId3"/>
          <a:stretch>
            <a:fillRect/>
          </a:stretch>
        </p:blipFill>
        <p:spPr>
          <a:xfrm>
            <a:off x="0" y="4836530"/>
            <a:ext cx="9144000" cy="306970"/>
          </a:xfrm>
          <a:prstGeom prst="rect">
            <a:avLst/>
          </a:prstGeom>
        </p:spPr>
      </p:pic>
      <p:sp>
        <p:nvSpPr>
          <p:cNvPr id="149" name="Google Shape;149;g218be932dcc_0_71"/>
          <p:cNvSpPr txBox="1">
            <a:spLocks noGrp="1"/>
          </p:cNvSpPr>
          <p:nvPr>
            <p:ph type="body" idx="1"/>
          </p:nvPr>
        </p:nvSpPr>
        <p:spPr>
          <a:xfrm>
            <a:off x="668340" y="944656"/>
            <a:ext cx="7807320" cy="381416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400" b="1" dirty="0">
                <a:solidFill>
                  <a:schemeClr val="dk1"/>
                </a:solidFill>
                <a:latin typeface="+mj-lt"/>
                <a:ea typeface="Calibri"/>
                <a:cs typeface="Calibri"/>
                <a:sym typeface="Calibri"/>
              </a:rPr>
              <a:t>α</a:t>
            </a:r>
            <a:r>
              <a:rPr lang="en-US" sz="1400" b="1" dirty="0" err="1">
                <a:solidFill>
                  <a:schemeClr val="dk1"/>
                </a:solidFill>
                <a:latin typeface="+mj-lt"/>
                <a:ea typeface="Calibri"/>
                <a:cs typeface="Calibri"/>
                <a:sym typeface="Calibri"/>
              </a:rPr>
              <a:t>υτός</a:t>
            </a:r>
            <a:r>
              <a:rPr lang="en-US" sz="1400" b="1" dirty="0">
                <a:solidFill>
                  <a:schemeClr val="dk1"/>
                </a:solidFill>
                <a:latin typeface="+mj-lt"/>
                <a:ea typeface="Calibri"/>
                <a:cs typeface="Calibri"/>
                <a:sym typeface="Calibri"/>
              </a:rPr>
              <a:t> - self, </a:t>
            </a:r>
            <a:r>
              <a:rPr lang="en-US" sz="1400" b="1" dirty="0" err="1">
                <a:solidFill>
                  <a:schemeClr val="dk1"/>
                </a:solidFill>
                <a:latin typeface="+mj-lt"/>
                <a:ea typeface="Calibri"/>
                <a:cs typeface="Calibri"/>
                <a:sym typeface="Calibri"/>
              </a:rPr>
              <a:t>νόμος</a:t>
            </a:r>
            <a:r>
              <a:rPr lang="en-US" sz="1400" b="1" dirty="0">
                <a:solidFill>
                  <a:schemeClr val="dk1"/>
                </a:solidFill>
                <a:latin typeface="+mj-lt"/>
                <a:ea typeface="Calibri"/>
                <a:cs typeface="Calibri"/>
                <a:sym typeface="Calibri"/>
              </a:rPr>
              <a:t> - law</a:t>
            </a:r>
            <a:endParaRPr dirty="0">
              <a:latin typeface="+mj-lt"/>
            </a:endParaRPr>
          </a:p>
          <a:p>
            <a:pPr marL="0" lvl="0" indent="0" algn="l" rtl="0">
              <a:lnSpc>
                <a:spcPct val="100000"/>
              </a:lnSpc>
              <a:spcBef>
                <a:spcPts val="0"/>
              </a:spcBef>
              <a:spcAft>
                <a:spcPts val="0"/>
              </a:spcAft>
              <a:buSzPts val="1400"/>
              <a:buNone/>
            </a:pPr>
            <a:endParaRPr sz="1400" b="1" dirty="0">
              <a:solidFill>
                <a:schemeClr val="dk1"/>
              </a:solidFill>
              <a:latin typeface="+mj-lt"/>
              <a:ea typeface="Calibri"/>
              <a:cs typeface="Calibri"/>
              <a:sym typeface="Calibri"/>
            </a:endParaRPr>
          </a:p>
          <a:p>
            <a:pPr marL="0" lvl="0" indent="0" algn="l" rtl="0">
              <a:lnSpc>
                <a:spcPct val="150000"/>
              </a:lnSpc>
              <a:spcBef>
                <a:spcPts val="0"/>
              </a:spcBef>
              <a:spcAft>
                <a:spcPts val="0"/>
              </a:spcAft>
              <a:buSzPts val="1400"/>
              <a:buNone/>
            </a:pPr>
            <a:r>
              <a:rPr lang="en-US" sz="1400" dirty="0">
                <a:solidFill>
                  <a:schemeClr val="dk1"/>
                </a:solidFill>
                <a:latin typeface="+mj-lt"/>
                <a:ea typeface="Calibri"/>
                <a:cs typeface="Calibri"/>
                <a:sym typeface="Calibri"/>
              </a:rPr>
              <a:t>Man has the right to decide what happens to him. </a:t>
            </a:r>
            <a:endParaRPr dirty="0">
              <a:latin typeface="+mj-lt"/>
            </a:endParaRPr>
          </a:p>
          <a:p>
            <a:pPr marL="0" lvl="0" indent="0" algn="l" rtl="0">
              <a:lnSpc>
                <a:spcPct val="150000"/>
              </a:lnSpc>
              <a:spcBef>
                <a:spcPts val="0"/>
              </a:spcBef>
              <a:spcAft>
                <a:spcPts val="0"/>
              </a:spcAft>
              <a:buSzPts val="1400"/>
              <a:buNone/>
            </a:pPr>
            <a:r>
              <a:rPr lang="en-US" sz="1400" dirty="0">
                <a:solidFill>
                  <a:schemeClr val="dk1"/>
                </a:solidFill>
                <a:latin typeface="+mj-lt"/>
                <a:ea typeface="Calibri"/>
                <a:cs typeface="Calibri"/>
                <a:sym typeface="Wingdings" panose="05000000000000000000" pitchFamily="2" charset="2"/>
              </a:rPr>
              <a:t></a:t>
            </a:r>
            <a:r>
              <a:rPr lang="en-US" sz="1400" dirty="0">
                <a:solidFill>
                  <a:schemeClr val="dk1"/>
                </a:solidFill>
                <a:latin typeface="+mj-lt"/>
                <a:ea typeface="Calibri"/>
                <a:cs typeface="Calibri"/>
                <a:sym typeface="Calibri"/>
              </a:rPr>
              <a:t> </a:t>
            </a:r>
            <a:r>
              <a:rPr lang="en-US" sz="1400" b="1" dirty="0">
                <a:solidFill>
                  <a:schemeClr val="dk1"/>
                </a:solidFill>
                <a:latin typeface="+mj-lt"/>
                <a:ea typeface="Calibri"/>
                <a:cs typeface="Calibri"/>
                <a:sym typeface="Calibri"/>
              </a:rPr>
              <a:t>informed consent</a:t>
            </a:r>
            <a:endParaRPr dirty="0">
              <a:latin typeface="+mj-lt"/>
            </a:endParaRPr>
          </a:p>
          <a:p>
            <a:pPr marL="0" lvl="0" indent="0" algn="l" rtl="0">
              <a:lnSpc>
                <a:spcPct val="150000"/>
              </a:lnSpc>
              <a:spcBef>
                <a:spcPts val="0"/>
              </a:spcBef>
              <a:spcAft>
                <a:spcPts val="0"/>
              </a:spcAft>
              <a:buSzPts val="1400"/>
              <a:buNone/>
            </a:pPr>
            <a:endParaRPr sz="1400" b="1" dirty="0">
              <a:solidFill>
                <a:schemeClr val="dk1"/>
              </a:solidFill>
              <a:latin typeface="+mj-lt"/>
              <a:ea typeface="Calibri"/>
              <a:cs typeface="Calibri"/>
              <a:sym typeface="Calibri"/>
            </a:endParaRPr>
          </a:p>
          <a:p>
            <a:pPr marL="0" lvl="0" indent="0" algn="l" rtl="0">
              <a:lnSpc>
                <a:spcPct val="150000"/>
              </a:lnSpc>
              <a:spcBef>
                <a:spcPts val="0"/>
              </a:spcBef>
              <a:spcAft>
                <a:spcPts val="0"/>
              </a:spcAft>
              <a:buSzPts val="1400"/>
              <a:buNone/>
            </a:pPr>
            <a:r>
              <a:rPr lang="en-US" sz="1400" b="1" dirty="0">
                <a:solidFill>
                  <a:schemeClr val="dk1"/>
                </a:solidFill>
                <a:latin typeface="+mj-lt"/>
                <a:ea typeface="Calibri"/>
                <a:cs typeface="Calibri"/>
                <a:sym typeface="Calibri"/>
              </a:rPr>
              <a:t>Duty to inform: </a:t>
            </a:r>
            <a:r>
              <a:rPr lang="en-US" sz="1400" dirty="0">
                <a:solidFill>
                  <a:schemeClr val="dk1"/>
                </a:solidFill>
                <a:latin typeface="+mj-lt"/>
                <a:ea typeface="Calibri"/>
                <a:cs typeface="Calibri"/>
                <a:sym typeface="Calibri"/>
              </a:rPr>
              <a:t>type, scope, implementation, expected consequences and risks of the measure as well as its necessity, urgency, suitability and prospects of success with regard to the diagnosis or therapy. </a:t>
            </a:r>
            <a:endParaRPr dirty="0">
              <a:latin typeface="+mj-lt"/>
            </a:endParaRPr>
          </a:p>
          <a:p>
            <a:pPr marL="0" lvl="0" indent="0" algn="l" rtl="0">
              <a:lnSpc>
                <a:spcPct val="150000"/>
              </a:lnSpc>
              <a:spcBef>
                <a:spcPts val="0"/>
              </a:spcBef>
              <a:spcAft>
                <a:spcPts val="0"/>
              </a:spcAft>
              <a:buSzPts val="1400"/>
              <a:buNone/>
            </a:pPr>
            <a:r>
              <a:rPr lang="en-US" sz="1400" dirty="0">
                <a:solidFill>
                  <a:schemeClr val="dk1"/>
                </a:solidFill>
                <a:latin typeface="+mj-lt"/>
                <a:ea typeface="Calibri"/>
                <a:cs typeface="Calibri"/>
                <a:sym typeface="Calibri"/>
              </a:rPr>
              <a:t>The information must also include alternatives to the intervention if several equally medically indicated and commonly used interventions may result in significantly different burdens, risks or chances of recovery.</a:t>
            </a:r>
            <a:endParaRPr sz="1400" dirty="0">
              <a:solidFill>
                <a:schemeClr val="dk1"/>
              </a:solidFill>
              <a:latin typeface="+mj-lt"/>
              <a:ea typeface="Calibri"/>
              <a:cs typeface="Calibri"/>
              <a:sym typeface="Calibri"/>
            </a:endParaRPr>
          </a:p>
        </p:txBody>
      </p:sp>
      <p:sp>
        <p:nvSpPr>
          <p:cNvPr id="150" name="Google Shape;150;g218be932dcc_0_71"/>
          <p:cNvSpPr txBox="1">
            <a:spLocks noGrp="1"/>
          </p:cNvSpPr>
          <p:nvPr>
            <p:ph type="title"/>
          </p:nvPr>
        </p:nvSpPr>
        <p:spPr>
          <a:xfrm>
            <a:off x="668340" y="342718"/>
            <a:ext cx="780732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dirty="0">
                <a:latin typeface="Arial"/>
                <a:ea typeface="Arial"/>
                <a:cs typeface="Arial"/>
                <a:sym typeface="Arial"/>
              </a:rPr>
              <a:t>Principle of Autonomy </a:t>
            </a:r>
            <a:endParaRPr sz="1800" dirty="0">
              <a:latin typeface="Arial"/>
              <a:ea typeface="Arial"/>
              <a:cs typeface="Arial"/>
              <a:sym typeface="Arial"/>
            </a:endParaRPr>
          </a:p>
        </p:txBody>
      </p:sp>
      <p:sp>
        <p:nvSpPr>
          <p:cNvPr id="152" name="Google Shape;152;g218be932dcc_0_71"/>
          <p:cNvSpPr txBox="1"/>
          <p:nvPr/>
        </p:nvSpPr>
        <p:spPr>
          <a:xfrm>
            <a:off x="96916" y="4872583"/>
            <a:ext cx="5908964"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bg1"/>
                </a:solidFill>
                <a:latin typeface="Calibri"/>
                <a:ea typeface="Calibri"/>
                <a:cs typeface="Calibri"/>
                <a:sym typeface="Calibri"/>
              </a:rPr>
              <a:t>Beauchamp et al., 2019.</a:t>
            </a:r>
            <a:endParaRPr sz="900" b="0" i="0" u="none" strike="noStrike" cap="none" dirty="0">
              <a:solidFill>
                <a:schemeClr val="bg1"/>
              </a:solidFill>
              <a:latin typeface="Calibri"/>
              <a:ea typeface="Calibri"/>
              <a:cs typeface="Calibri"/>
              <a:sym typeface="Calibri"/>
            </a:endParaRPr>
          </a:p>
        </p:txBody>
      </p:sp>
      <p:pic>
        <p:nvPicPr>
          <p:cNvPr id="153" name="Google Shape;153;g218be932dcc_0_71"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4676</Words>
  <Application>Microsoft Office PowerPoint</Application>
  <PresentationFormat>Diavoorstelling (16:9)</PresentationFormat>
  <Paragraphs>222</Paragraphs>
  <Slides>27</Slides>
  <Notes>24</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27</vt:i4>
      </vt:variant>
    </vt:vector>
  </HeadingPairs>
  <TitlesOfParts>
    <vt:vector size="37" baseType="lpstr">
      <vt:lpstr>Montserrat</vt:lpstr>
      <vt:lpstr>Montserrat SemiBold</vt:lpstr>
      <vt:lpstr>Calibri</vt:lpstr>
      <vt:lpstr>Fira Sans Extra Condensed Medium</vt:lpstr>
      <vt:lpstr>Courier New</vt:lpstr>
      <vt:lpstr>Didact Gothic</vt:lpstr>
      <vt:lpstr>Barlow</vt:lpstr>
      <vt:lpstr>Noto Sans Symbols</vt:lpstr>
      <vt:lpstr>Arial</vt:lpstr>
      <vt:lpstr>Management Consulting Toolkit by Slidesgo</vt:lpstr>
      <vt:lpstr>PowerPoint-presentatie</vt:lpstr>
      <vt:lpstr>Introduction and Learning Outcomes</vt:lpstr>
      <vt:lpstr>Table of contents</vt:lpstr>
      <vt:lpstr>PowerPoint-presentatie</vt:lpstr>
      <vt:lpstr>Ethics: what should we do?</vt:lpstr>
      <vt:lpstr>Areas of ethics</vt:lpstr>
      <vt:lpstr>PowerPoint-presentatie</vt:lpstr>
      <vt:lpstr>PowerPoint-presentatie</vt:lpstr>
      <vt:lpstr>Principle of Autonomy </vt:lpstr>
      <vt:lpstr>The consent must </vt:lpstr>
      <vt:lpstr>The patient in question must</vt:lpstr>
      <vt:lpstr>Autonomy in the context of genetic testing</vt:lpstr>
      <vt:lpstr>Principle of beneficence  and non-maleficence </vt:lpstr>
      <vt:lpstr>Principle of justice distribution</vt:lpstr>
      <vt:lpstr>PowerPoint-presentatie</vt:lpstr>
      <vt:lpstr>Code of ethics for genetic counselors </vt:lpstr>
      <vt:lpstr>PowerPoint-presentatie</vt:lpstr>
      <vt:lpstr>PowerPoint-presentatie</vt:lpstr>
      <vt:lpstr>PowerPoint-presentatie</vt:lpstr>
      <vt:lpstr>Check your understanding! </vt:lpstr>
      <vt:lpstr>Check your understanding! </vt:lpstr>
      <vt:lpstr>PowerPoint-presentatie</vt:lpstr>
      <vt:lpstr>Lesson Overview – What’s next? </vt:lpstr>
      <vt:lpstr>PowerPoint-presentatie</vt:lpstr>
      <vt:lpstr>References</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MyPc</dc:creator>
  <cp:lastModifiedBy>Joke Temmerman</cp:lastModifiedBy>
  <cp:revision>1</cp:revision>
  <dcterms:modified xsi:type="dcterms:W3CDTF">2023-09-24T15:19:33Z</dcterms:modified>
</cp:coreProperties>
</file>