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47" r:id="rId3"/>
    <p:sldMasterId id="2147483807" r:id="rId4"/>
    <p:sldMasterId id="2147483833" r:id="rId5"/>
    <p:sldMasterId id="2147483845" r:id="rId6"/>
  </p:sldMasterIdLst>
  <p:notesMasterIdLst>
    <p:notesMasterId r:id="rId79"/>
  </p:notesMasterIdLst>
  <p:sldIdLst>
    <p:sldId id="494" r:id="rId7"/>
    <p:sldId id="495" r:id="rId8"/>
    <p:sldId id="496" r:id="rId9"/>
    <p:sldId id="497" r:id="rId10"/>
    <p:sldId id="498" r:id="rId11"/>
    <p:sldId id="511" r:id="rId12"/>
    <p:sldId id="297" r:id="rId13"/>
    <p:sldId id="366" r:id="rId14"/>
    <p:sldId id="367" r:id="rId15"/>
    <p:sldId id="436" r:id="rId16"/>
    <p:sldId id="363" r:id="rId17"/>
    <p:sldId id="362" r:id="rId18"/>
    <p:sldId id="480" r:id="rId19"/>
    <p:sldId id="481" r:id="rId20"/>
    <p:sldId id="478" r:id="rId21"/>
    <p:sldId id="479" r:id="rId22"/>
    <p:sldId id="465" r:id="rId23"/>
    <p:sldId id="464" r:id="rId24"/>
    <p:sldId id="486" r:id="rId25"/>
    <p:sldId id="307" r:id="rId26"/>
    <p:sldId id="344" r:id="rId27"/>
    <p:sldId id="487" r:id="rId28"/>
    <p:sldId id="488" r:id="rId29"/>
    <p:sldId id="354" r:id="rId30"/>
    <p:sldId id="483" r:id="rId31"/>
    <p:sldId id="459" r:id="rId32"/>
    <p:sldId id="460" r:id="rId33"/>
    <p:sldId id="461" r:id="rId34"/>
    <p:sldId id="308" r:id="rId35"/>
    <p:sldId id="368" r:id="rId36"/>
    <p:sldId id="339" r:id="rId37"/>
    <p:sldId id="391" r:id="rId38"/>
    <p:sldId id="489" r:id="rId39"/>
    <p:sldId id="392" r:id="rId40"/>
    <p:sldId id="372" r:id="rId41"/>
    <p:sldId id="369" r:id="rId42"/>
    <p:sldId id="370" r:id="rId43"/>
    <p:sldId id="260" r:id="rId44"/>
    <p:sldId id="491" r:id="rId45"/>
    <p:sldId id="492" r:id="rId46"/>
    <p:sldId id="490" r:id="rId47"/>
    <p:sldId id="390" r:id="rId48"/>
    <p:sldId id="378" r:id="rId49"/>
    <p:sldId id="382" r:id="rId50"/>
    <p:sldId id="422" r:id="rId51"/>
    <p:sldId id="340" r:id="rId52"/>
    <p:sldId id="376" r:id="rId53"/>
    <p:sldId id="424" r:id="rId54"/>
    <p:sldId id="315" r:id="rId55"/>
    <p:sldId id="493" r:id="rId56"/>
    <p:sldId id="412" r:id="rId57"/>
    <p:sldId id="270" r:id="rId58"/>
    <p:sldId id="328" r:id="rId59"/>
    <p:sldId id="485" r:id="rId60"/>
    <p:sldId id="471" r:id="rId61"/>
    <p:sldId id="364" r:id="rId62"/>
    <p:sldId id="365" r:id="rId63"/>
    <p:sldId id="349" r:id="rId64"/>
    <p:sldId id="438" r:id="rId65"/>
    <p:sldId id="482" r:id="rId66"/>
    <p:sldId id="499" r:id="rId67"/>
    <p:sldId id="500" r:id="rId68"/>
    <p:sldId id="501" r:id="rId69"/>
    <p:sldId id="502" r:id="rId70"/>
    <p:sldId id="503" r:id="rId71"/>
    <p:sldId id="504" r:id="rId72"/>
    <p:sldId id="505" r:id="rId73"/>
    <p:sldId id="506" r:id="rId74"/>
    <p:sldId id="507" r:id="rId75"/>
    <p:sldId id="508" r:id="rId76"/>
    <p:sldId id="509" r:id="rId77"/>
    <p:sldId id="510" r:id="rId78"/>
  </p:sldIdLst>
  <p:sldSz cx="10287000" cy="6858000" type="35mm"/>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FF"/>
    <a:srgbClr val="000066"/>
    <a:srgbClr val="FFFFFF"/>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2362" autoAdjust="0"/>
  </p:normalViewPr>
  <p:slideViewPr>
    <p:cSldViewPr>
      <p:cViewPr varScale="1">
        <p:scale>
          <a:sx n="82" d="100"/>
          <a:sy n="82" d="100"/>
        </p:scale>
        <p:origin x="-1236" y="-78"/>
      </p:cViewPr>
      <p:guideLst>
        <p:guide orient="horz" pos="2160"/>
        <p:guide pos="32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8A221D-179E-4277-B332-DF4940B02E69}" type="datetimeFigureOut">
              <a:rPr lang="el-GR"/>
              <a:pPr>
                <a:defRPr/>
              </a:pPr>
              <a:t>17/12/2016</a:t>
            </a:fld>
            <a:endParaRPr lang="el-GR"/>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361B1DF-FCD6-472C-9594-60E54AF6B973}" type="slidenum">
              <a:rPr lang="el-GR" altLang="el-GR"/>
              <a:pPr/>
              <a:t>‹#›</a:t>
            </a:fld>
            <a:endParaRPr lang="el-GR" altLang="el-GR"/>
          </a:p>
        </p:txBody>
      </p:sp>
    </p:spTree>
    <p:extLst>
      <p:ext uri="{BB962C8B-B14F-4D97-AF65-F5344CB8AC3E}">
        <p14:creationId xmlns:p14="http://schemas.microsoft.com/office/powerpoint/2010/main" xmlns="" val="3676850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altLang="el-GR" smtClean="0">
              <a:solidFill>
                <a:srgbClr val="FF0000"/>
              </a:solidFill>
            </a:endParaRPr>
          </a:p>
        </p:txBody>
      </p:sp>
      <p:sp>
        <p:nvSpPr>
          <p:cNvPr id="122884"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B6D36B-6A27-47C7-BC0F-7FD3F487016F}" type="slidenum">
              <a:rPr lang="el-GR" altLang="el-GR">
                <a:latin typeface="Calibri" panose="020F0502020204030204" pitchFamily="34" charset="0"/>
              </a:rPr>
              <a:pPr eaLnBrk="1" hangingPunct="1"/>
              <a:t>1</a:t>
            </a:fld>
            <a:endParaRPr lang="el-GR" altLang="el-GR">
              <a:latin typeface="Calibri" panose="020F0502020204030204" pitchFamily="34" charset="0"/>
            </a:endParaRPr>
          </a:p>
        </p:txBody>
      </p:sp>
    </p:spTree>
    <p:extLst>
      <p:ext uri="{BB962C8B-B14F-4D97-AF65-F5344CB8AC3E}">
        <p14:creationId xmlns:p14="http://schemas.microsoft.com/office/powerpoint/2010/main" xmlns="" val="291627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198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4D42EF-93A8-49FB-B95F-1D0983881AE1}" type="slidenum">
              <a:rPr lang="en-US" altLang="el-GR">
                <a:latin typeface="Calibri" panose="020F0502020204030204" pitchFamily="34" charset="0"/>
              </a:rPr>
              <a:pPr eaLnBrk="1" hangingPunct="1"/>
              <a:t>11</a:t>
            </a:fld>
            <a:endParaRPr lang="en-US" altLang="el-GR">
              <a:latin typeface="Calibri" panose="020F0502020204030204" pitchFamily="34" charset="0"/>
            </a:endParaRPr>
          </a:p>
        </p:txBody>
      </p:sp>
    </p:spTree>
    <p:extLst>
      <p:ext uri="{BB962C8B-B14F-4D97-AF65-F5344CB8AC3E}">
        <p14:creationId xmlns:p14="http://schemas.microsoft.com/office/powerpoint/2010/main" xmlns="" val="352355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208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4DF9E6-841F-47BC-A906-E770EB54E398}" type="slidenum">
              <a:rPr lang="en-US" altLang="el-GR">
                <a:latin typeface="Calibri" panose="020F0502020204030204" pitchFamily="34" charset="0"/>
              </a:rPr>
              <a:pPr eaLnBrk="1" hangingPunct="1"/>
              <a:t>12</a:t>
            </a:fld>
            <a:endParaRPr lang="en-US" altLang="el-GR">
              <a:latin typeface="Calibri" panose="020F0502020204030204" pitchFamily="34" charset="0"/>
            </a:endParaRPr>
          </a:p>
        </p:txBody>
      </p:sp>
    </p:spTree>
    <p:extLst>
      <p:ext uri="{BB962C8B-B14F-4D97-AF65-F5344CB8AC3E}">
        <p14:creationId xmlns:p14="http://schemas.microsoft.com/office/powerpoint/2010/main" xmlns="" val="329897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218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D664BE-B292-44D8-9EB4-892F62E7C66E}" type="slidenum">
              <a:rPr lang="en-US" altLang="el-GR">
                <a:solidFill>
                  <a:srgbClr val="000000"/>
                </a:solidFill>
                <a:latin typeface="Calibri" panose="020F0502020204030204" pitchFamily="34" charset="0"/>
              </a:rPr>
              <a:pPr eaLnBrk="1" hangingPunct="1"/>
              <a:t>13</a:t>
            </a:fld>
            <a:endParaRPr lang="en-US"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xmlns="" val="2826584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228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AEE497-F4DD-4287-9B6D-5108C8D4B342}" type="slidenum">
              <a:rPr lang="en-US" altLang="el-GR">
                <a:solidFill>
                  <a:srgbClr val="000000"/>
                </a:solidFill>
                <a:latin typeface="Calibri" panose="020F0502020204030204" pitchFamily="34" charset="0"/>
              </a:rPr>
              <a:pPr eaLnBrk="1" hangingPunct="1"/>
              <a:t>14</a:t>
            </a:fld>
            <a:endParaRPr lang="en-US"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xmlns="" val="2305218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239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F6F9D4-2BA2-4932-BAB6-7103117B99BA}" type="slidenum">
              <a:rPr lang="en-US" altLang="el-GR">
                <a:solidFill>
                  <a:srgbClr val="000000"/>
                </a:solidFill>
                <a:latin typeface="Calibri" panose="020F0502020204030204" pitchFamily="34" charset="0"/>
              </a:rPr>
              <a:pPr eaLnBrk="1" hangingPunct="1"/>
              <a:t>15</a:t>
            </a:fld>
            <a:endParaRPr lang="en-US"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xmlns="" val="12248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249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FC05CA-CDF8-4202-8349-52498BA871A0}" type="slidenum">
              <a:rPr lang="en-US" altLang="el-GR">
                <a:solidFill>
                  <a:srgbClr val="000000"/>
                </a:solidFill>
                <a:latin typeface="Calibri" panose="020F0502020204030204" pitchFamily="34" charset="0"/>
              </a:rPr>
              <a:pPr eaLnBrk="1" hangingPunct="1"/>
              <a:t>16</a:t>
            </a:fld>
            <a:endParaRPr lang="en-US"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xmlns="" val="2910668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259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8F5F33-6036-4B66-9036-CE1173F50DFD}" type="slidenum">
              <a:rPr lang="en-US" altLang="el-GR">
                <a:latin typeface="Calibri" panose="020F0502020204030204" pitchFamily="34" charset="0"/>
              </a:rPr>
              <a:pPr eaLnBrk="1" hangingPunct="1"/>
              <a:t>17</a:t>
            </a:fld>
            <a:endParaRPr lang="en-US" altLang="el-GR">
              <a:latin typeface="Calibri" panose="020F0502020204030204" pitchFamily="34" charset="0"/>
            </a:endParaRPr>
          </a:p>
        </p:txBody>
      </p:sp>
    </p:spTree>
    <p:extLst>
      <p:ext uri="{BB962C8B-B14F-4D97-AF65-F5344CB8AC3E}">
        <p14:creationId xmlns:p14="http://schemas.microsoft.com/office/powerpoint/2010/main" xmlns="" val="46153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269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8FA175-EFCE-4370-AA6F-4819C3C27758}" type="slidenum">
              <a:rPr lang="en-US" altLang="el-GR">
                <a:latin typeface="Calibri" panose="020F0502020204030204" pitchFamily="34" charset="0"/>
              </a:rPr>
              <a:pPr eaLnBrk="1" hangingPunct="1"/>
              <a:t>18</a:t>
            </a:fld>
            <a:endParaRPr lang="en-US" altLang="el-GR">
              <a:latin typeface="Calibri" panose="020F0502020204030204" pitchFamily="34" charset="0"/>
            </a:endParaRPr>
          </a:p>
        </p:txBody>
      </p:sp>
    </p:spTree>
    <p:extLst>
      <p:ext uri="{BB962C8B-B14F-4D97-AF65-F5344CB8AC3E}">
        <p14:creationId xmlns:p14="http://schemas.microsoft.com/office/powerpoint/2010/main" xmlns="" val="85388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280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52CB69-367C-494A-88D8-AD053C7D9D40}" type="slidenum">
              <a:rPr lang="el-GR" altLang="el-GR">
                <a:latin typeface="Calibri" panose="020F0502020204030204" pitchFamily="34" charset="0"/>
              </a:rPr>
              <a:pPr eaLnBrk="1" hangingPunct="1"/>
              <a:t>19</a:t>
            </a:fld>
            <a:endParaRPr lang="el-GR" altLang="el-GR">
              <a:latin typeface="Calibri" panose="020F0502020204030204" pitchFamily="34" charset="0"/>
            </a:endParaRPr>
          </a:p>
        </p:txBody>
      </p:sp>
    </p:spTree>
    <p:extLst>
      <p:ext uri="{BB962C8B-B14F-4D97-AF65-F5344CB8AC3E}">
        <p14:creationId xmlns:p14="http://schemas.microsoft.com/office/powerpoint/2010/main" xmlns="" val="1697152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290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01F948-F27A-48DA-8641-F72E61D3EAEB}" type="slidenum">
              <a:rPr lang="el-GR" altLang="el-GR">
                <a:latin typeface="Calibri" panose="020F0502020204030204" pitchFamily="34" charset="0"/>
              </a:rPr>
              <a:pPr eaLnBrk="1" hangingPunct="1"/>
              <a:t>20</a:t>
            </a:fld>
            <a:endParaRPr lang="el-GR" altLang="el-GR">
              <a:latin typeface="Calibri" panose="020F0502020204030204" pitchFamily="34" charset="0"/>
            </a:endParaRPr>
          </a:p>
        </p:txBody>
      </p:sp>
    </p:spTree>
    <p:extLst>
      <p:ext uri="{BB962C8B-B14F-4D97-AF65-F5344CB8AC3E}">
        <p14:creationId xmlns:p14="http://schemas.microsoft.com/office/powerpoint/2010/main" xmlns="" val="178115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7"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23908"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A50E9D-7943-439D-8720-57F259BEF909}" type="slidenum">
              <a:rPr lang="el-GR" altLang="el-GR">
                <a:latin typeface="Calibri" panose="020F0502020204030204" pitchFamily="34" charset="0"/>
              </a:rPr>
              <a:pPr eaLnBrk="1" hangingPunct="1"/>
              <a:t>2</a:t>
            </a:fld>
            <a:endParaRPr lang="el-GR" altLang="el-GR">
              <a:latin typeface="Calibri" panose="020F0502020204030204" pitchFamily="34" charset="0"/>
            </a:endParaRPr>
          </a:p>
        </p:txBody>
      </p:sp>
    </p:spTree>
    <p:extLst>
      <p:ext uri="{BB962C8B-B14F-4D97-AF65-F5344CB8AC3E}">
        <p14:creationId xmlns:p14="http://schemas.microsoft.com/office/powerpoint/2010/main" xmlns="" val="3138061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300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67B2FD-E046-4C64-97A6-492D63CE2CED}" type="slidenum">
              <a:rPr lang="el-GR" altLang="el-GR">
                <a:latin typeface="Calibri" panose="020F0502020204030204" pitchFamily="34" charset="0"/>
              </a:rPr>
              <a:pPr eaLnBrk="1" hangingPunct="1"/>
              <a:t>21</a:t>
            </a:fld>
            <a:endParaRPr lang="el-GR" altLang="el-GR">
              <a:latin typeface="Calibri" panose="020F0502020204030204" pitchFamily="34" charset="0"/>
            </a:endParaRPr>
          </a:p>
        </p:txBody>
      </p:sp>
    </p:spTree>
    <p:extLst>
      <p:ext uri="{BB962C8B-B14F-4D97-AF65-F5344CB8AC3E}">
        <p14:creationId xmlns:p14="http://schemas.microsoft.com/office/powerpoint/2010/main" xmlns="" val="1700659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310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69B943-B211-4FD7-AE29-8FFD785C69B4}" type="slidenum">
              <a:rPr lang="el-GR" altLang="el-GR">
                <a:latin typeface="Calibri" panose="020F0502020204030204" pitchFamily="34" charset="0"/>
              </a:rPr>
              <a:pPr eaLnBrk="1" hangingPunct="1"/>
              <a:t>22</a:t>
            </a:fld>
            <a:endParaRPr lang="el-GR" altLang="el-GR">
              <a:latin typeface="Calibri" panose="020F0502020204030204" pitchFamily="34" charset="0"/>
            </a:endParaRPr>
          </a:p>
        </p:txBody>
      </p:sp>
    </p:spTree>
    <p:extLst>
      <p:ext uri="{BB962C8B-B14F-4D97-AF65-F5344CB8AC3E}">
        <p14:creationId xmlns:p14="http://schemas.microsoft.com/office/powerpoint/2010/main" xmlns="" val="2961979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32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6682AE-6079-434F-B229-E2EE26EC12BF}" type="slidenum">
              <a:rPr lang="en-GB" altLang="el-GR">
                <a:solidFill>
                  <a:srgbClr val="000000"/>
                </a:solidFill>
                <a:latin typeface="Calibri" panose="020F0502020204030204" pitchFamily="34" charset="0"/>
              </a:rPr>
              <a:pPr eaLnBrk="1" hangingPunct="1"/>
              <a:t>23</a:t>
            </a:fld>
            <a:endParaRPr lang="en-GB"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xmlns="" val="55799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331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401E8D-9F8E-45A5-8022-3A59FC1680F1}" type="slidenum">
              <a:rPr lang="el-GR" altLang="el-GR">
                <a:latin typeface="Calibri" panose="020F0502020204030204" pitchFamily="34" charset="0"/>
              </a:rPr>
              <a:pPr eaLnBrk="1" hangingPunct="1"/>
              <a:t>24</a:t>
            </a:fld>
            <a:endParaRPr lang="el-GR" altLang="el-GR">
              <a:latin typeface="Calibri" panose="020F0502020204030204" pitchFamily="34" charset="0"/>
            </a:endParaRPr>
          </a:p>
        </p:txBody>
      </p:sp>
    </p:spTree>
    <p:extLst>
      <p:ext uri="{BB962C8B-B14F-4D97-AF65-F5344CB8AC3E}">
        <p14:creationId xmlns:p14="http://schemas.microsoft.com/office/powerpoint/2010/main" xmlns="" val="1351541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34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F20A79-5E2D-4F4C-93E0-B407390E8520}" type="slidenum">
              <a:rPr lang="en-US" altLang="el-GR">
                <a:latin typeface="Calibri" panose="020F0502020204030204" pitchFamily="34" charset="0"/>
              </a:rPr>
              <a:pPr eaLnBrk="1" hangingPunct="1"/>
              <a:t>26</a:t>
            </a:fld>
            <a:endParaRPr lang="en-US" altLang="el-GR">
              <a:latin typeface="Calibri" panose="020F0502020204030204" pitchFamily="34" charset="0"/>
            </a:endParaRPr>
          </a:p>
        </p:txBody>
      </p:sp>
    </p:spTree>
    <p:extLst>
      <p:ext uri="{BB962C8B-B14F-4D97-AF65-F5344CB8AC3E}">
        <p14:creationId xmlns:p14="http://schemas.microsoft.com/office/powerpoint/2010/main" xmlns="" val="1656994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35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8278EC-EF72-4963-8C2F-F5CCAB646083}" type="slidenum">
              <a:rPr lang="en-US" altLang="el-GR">
                <a:latin typeface="Calibri" panose="020F0502020204030204" pitchFamily="34" charset="0"/>
              </a:rPr>
              <a:pPr eaLnBrk="1" hangingPunct="1"/>
              <a:t>27</a:t>
            </a:fld>
            <a:endParaRPr lang="en-US" altLang="el-GR">
              <a:latin typeface="Calibri" panose="020F0502020204030204" pitchFamily="34" charset="0"/>
            </a:endParaRPr>
          </a:p>
        </p:txBody>
      </p:sp>
    </p:spTree>
    <p:extLst>
      <p:ext uri="{BB962C8B-B14F-4D97-AF65-F5344CB8AC3E}">
        <p14:creationId xmlns:p14="http://schemas.microsoft.com/office/powerpoint/2010/main" xmlns="" val="2380492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36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057D9B-D0E3-46E6-850B-B65F16E252EB}" type="slidenum">
              <a:rPr lang="en-US" altLang="el-GR">
                <a:latin typeface="Calibri" panose="020F0502020204030204" pitchFamily="34" charset="0"/>
              </a:rPr>
              <a:pPr eaLnBrk="1" hangingPunct="1"/>
              <a:t>28</a:t>
            </a:fld>
            <a:endParaRPr lang="en-US" altLang="el-GR">
              <a:latin typeface="Calibri" panose="020F0502020204030204" pitchFamily="34" charset="0"/>
            </a:endParaRPr>
          </a:p>
        </p:txBody>
      </p:sp>
    </p:spTree>
    <p:extLst>
      <p:ext uri="{BB962C8B-B14F-4D97-AF65-F5344CB8AC3E}">
        <p14:creationId xmlns:p14="http://schemas.microsoft.com/office/powerpoint/2010/main" xmlns="" val="242272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37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1177AA-B325-4FCE-A2DE-FD5CA3F841F3}" type="slidenum">
              <a:rPr lang="el-GR" altLang="el-GR">
                <a:latin typeface="Calibri" panose="020F0502020204030204" pitchFamily="34" charset="0"/>
              </a:rPr>
              <a:pPr eaLnBrk="1" hangingPunct="1"/>
              <a:t>29</a:t>
            </a:fld>
            <a:endParaRPr lang="el-GR" altLang="el-GR">
              <a:latin typeface="Calibri" panose="020F0502020204030204" pitchFamily="34" charset="0"/>
            </a:endParaRPr>
          </a:p>
        </p:txBody>
      </p:sp>
    </p:spTree>
    <p:extLst>
      <p:ext uri="{BB962C8B-B14F-4D97-AF65-F5344CB8AC3E}">
        <p14:creationId xmlns:p14="http://schemas.microsoft.com/office/powerpoint/2010/main" xmlns="" val="2826655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38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4785F1-969A-49D9-BD95-34C6FF8FA9FE}" type="slidenum">
              <a:rPr lang="el-GR" altLang="el-GR">
                <a:latin typeface="Calibri" panose="020F0502020204030204" pitchFamily="34" charset="0"/>
              </a:rPr>
              <a:pPr eaLnBrk="1" hangingPunct="1"/>
              <a:t>30</a:t>
            </a:fld>
            <a:endParaRPr lang="el-GR" altLang="el-GR">
              <a:latin typeface="Calibri" panose="020F0502020204030204" pitchFamily="34" charset="0"/>
            </a:endParaRPr>
          </a:p>
        </p:txBody>
      </p:sp>
    </p:spTree>
    <p:extLst>
      <p:ext uri="{BB962C8B-B14F-4D97-AF65-F5344CB8AC3E}">
        <p14:creationId xmlns:p14="http://schemas.microsoft.com/office/powerpoint/2010/main" xmlns="" val="2521119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39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8F024E-0BED-4A01-A980-69BF9CAA0E39}" type="slidenum">
              <a:rPr lang="el-GR" altLang="el-GR">
                <a:latin typeface="Calibri" panose="020F0502020204030204" pitchFamily="34" charset="0"/>
              </a:rPr>
              <a:pPr eaLnBrk="1" hangingPunct="1"/>
              <a:t>31</a:t>
            </a:fld>
            <a:endParaRPr lang="el-GR" altLang="el-GR">
              <a:latin typeface="Calibri" panose="020F0502020204030204" pitchFamily="34" charset="0"/>
            </a:endParaRPr>
          </a:p>
        </p:txBody>
      </p:sp>
    </p:spTree>
    <p:extLst>
      <p:ext uri="{BB962C8B-B14F-4D97-AF65-F5344CB8AC3E}">
        <p14:creationId xmlns:p14="http://schemas.microsoft.com/office/powerpoint/2010/main" xmlns="" val="219199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1"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altLang="el-GR" smtClean="0"/>
          </a:p>
        </p:txBody>
      </p:sp>
      <p:sp>
        <p:nvSpPr>
          <p:cNvPr id="124932"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7401CF-11FB-47E7-9FC0-9A48724F48E0}" type="slidenum">
              <a:rPr lang="el-GR" altLang="el-GR">
                <a:latin typeface="Calibri" panose="020F0502020204030204" pitchFamily="34" charset="0"/>
              </a:rPr>
              <a:pPr eaLnBrk="1" hangingPunct="1"/>
              <a:t>3</a:t>
            </a:fld>
            <a:endParaRPr lang="el-GR" altLang="el-GR">
              <a:latin typeface="Calibri" panose="020F0502020204030204" pitchFamily="34" charset="0"/>
            </a:endParaRPr>
          </a:p>
        </p:txBody>
      </p:sp>
    </p:spTree>
    <p:extLst>
      <p:ext uri="{BB962C8B-B14F-4D97-AF65-F5344CB8AC3E}">
        <p14:creationId xmlns:p14="http://schemas.microsoft.com/office/powerpoint/2010/main" xmlns="" val="2081969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40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3CF3E3-1739-4932-82DE-CB574E12511A}" type="slidenum">
              <a:rPr lang="el-GR" altLang="el-GR">
                <a:latin typeface="Calibri" panose="020F0502020204030204" pitchFamily="34" charset="0"/>
              </a:rPr>
              <a:pPr eaLnBrk="1" hangingPunct="1"/>
              <a:t>32</a:t>
            </a:fld>
            <a:endParaRPr lang="el-GR" altLang="el-GR">
              <a:latin typeface="Calibri" panose="020F0502020204030204" pitchFamily="34" charset="0"/>
            </a:endParaRPr>
          </a:p>
        </p:txBody>
      </p:sp>
    </p:spTree>
    <p:extLst>
      <p:ext uri="{BB962C8B-B14F-4D97-AF65-F5344CB8AC3E}">
        <p14:creationId xmlns:p14="http://schemas.microsoft.com/office/powerpoint/2010/main" xmlns="" val="541832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41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8F3773-FB33-4B95-89F4-68095F37A432}" type="slidenum">
              <a:rPr lang="el-GR" altLang="el-GR">
                <a:latin typeface="Calibri" panose="020F0502020204030204" pitchFamily="34" charset="0"/>
              </a:rPr>
              <a:pPr eaLnBrk="1" hangingPunct="1"/>
              <a:t>33</a:t>
            </a:fld>
            <a:endParaRPr lang="el-GR" altLang="el-GR">
              <a:latin typeface="Calibri" panose="020F0502020204030204" pitchFamily="34" charset="0"/>
            </a:endParaRPr>
          </a:p>
        </p:txBody>
      </p:sp>
    </p:spTree>
    <p:extLst>
      <p:ext uri="{BB962C8B-B14F-4D97-AF65-F5344CB8AC3E}">
        <p14:creationId xmlns:p14="http://schemas.microsoft.com/office/powerpoint/2010/main" xmlns="" val="1673773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423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27E238-72A5-41B3-9C48-B7E2317D9288}" type="slidenum">
              <a:rPr lang="en-US" altLang="el-GR">
                <a:latin typeface="Calibri" panose="020F0502020204030204" pitchFamily="34" charset="0"/>
              </a:rPr>
              <a:pPr eaLnBrk="1" hangingPunct="1"/>
              <a:t>34</a:t>
            </a:fld>
            <a:endParaRPr lang="en-US" altLang="el-GR">
              <a:latin typeface="Calibri" panose="020F0502020204030204" pitchFamily="34" charset="0"/>
            </a:endParaRPr>
          </a:p>
        </p:txBody>
      </p:sp>
    </p:spTree>
    <p:extLst>
      <p:ext uri="{BB962C8B-B14F-4D97-AF65-F5344CB8AC3E}">
        <p14:creationId xmlns:p14="http://schemas.microsoft.com/office/powerpoint/2010/main" xmlns="" val="3236821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43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1F6AFD-0B52-465C-ADFD-60E591A66CC2}" type="slidenum">
              <a:rPr lang="en-US" altLang="el-GR">
                <a:latin typeface="Calibri" panose="020F0502020204030204" pitchFamily="34" charset="0"/>
              </a:rPr>
              <a:pPr eaLnBrk="1" hangingPunct="1"/>
              <a:t>35</a:t>
            </a:fld>
            <a:endParaRPr lang="en-US" altLang="el-GR">
              <a:latin typeface="Calibri" panose="020F0502020204030204" pitchFamily="34" charset="0"/>
            </a:endParaRPr>
          </a:p>
        </p:txBody>
      </p:sp>
    </p:spTree>
    <p:extLst>
      <p:ext uri="{BB962C8B-B14F-4D97-AF65-F5344CB8AC3E}">
        <p14:creationId xmlns:p14="http://schemas.microsoft.com/office/powerpoint/2010/main" xmlns="" val="1457080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44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3AD2AA-118A-4FA4-9ACC-7C8CDA15C907}" type="slidenum">
              <a:rPr lang="el-GR" altLang="el-GR">
                <a:latin typeface="Calibri" panose="020F0502020204030204" pitchFamily="34" charset="0"/>
              </a:rPr>
              <a:pPr eaLnBrk="1" hangingPunct="1"/>
              <a:t>36</a:t>
            </a:fld>
            <a:endParaRPr lang="el-GR" altLang="el-GR">
              <a:latin typeface="Calibri" panose="020F0502020204030204" pitchFamily="34" charset="0"/>
            </a:endParaRPr>
          </a:p>
        </p:txBody>
      </p:sp>
    </p:spTree>
    <p:extLst>
      <p:ext uri="{BB962C8B-B14F-4D97-AF65-F5344CB8AC3E}">
        <p14:creationId xmlns:p14="http://schemas.microsoft.com/office/powerpoint/2010/main" xmlns="" val="1701521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45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7BC7C8-B36F-4D4A-95DF-7894DA2A36EC}" type="slidenum">
              <a:rPr lang="en-GB" altLang="el-GR">
                <a:latin typeface="Calibri" panose="020F0502020204030204" pitchFamily="34" charset="0"/>
              </a:rPr>
              <a:pPr eaLnBrk="1" hangingPunct="1"/>
              <a:t>37</a:t>
            </a:fld>
            <a:endParaRPr lang="en-GB" altLang="el-GR">
              <a:latin typeface="Calibri" panose="020F0502020204030204" pitchFamily="34" charset="0"/>
            </a:endParaRPr>
          </a:p>
        </p:txBody>
      </p:sp>
    </p:spTree>
    <p:extLst>
      <p:ext uri="{BB962C8B-B14F-4D97-AF65-F5344CB8AC3E}">
        <p14:creationId xmlns:p14="http://schemas.microsoft.com/office/powerpoint/2010/main" xmlns="" val="2887846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46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BA146B-62E4-4667-B6DB-52432243601C}" type="slidenum">
              <a:rPr lang="en-US" altLang="el-GR">
                <a:latin typeface="Calibri" panose="020F0502020204030204" pitchFamily="34" charset="0"/>
              </a:rPr>
              <a:pPr eaLnBrk="1" hangingPunct="1"/>
              <a:t>38</a:t>
            </a:fld>
            <a:endParaRPr lang="en-US" altLang="el-GR">
              <a:latin typeface="Calibri" panose="020F0502020204030204" pitchFamily="34" charset="0"/>
            </a:endParaRPr>
          </a:p>
        </p:txBody>
      </p:sp>
    </p:spTree>
    <p:extLst>
      <p:ext uri="{BB962C8B-B14F-4D97-AF65-F5344CB8AC3E}">
        <p14:creationId xmlns:p14="http://schemas.microsoft.com/office/powerpoint/2010/main" xmlns="" val="3860441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47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71107D-D627-459A-BDD1-48EE0119667A}" type="slidenum">
              <a:rPr lang="en-US" altLang="el-GR">
                <a:latin typeface="Calibri" panose="020F0502020204030204" pitchFamily="34" charset="0"/>
              </a:rPr>
              <a:pPr eaLnBrk="1" hangingPunct="1"/>
              <a:t>39</a:t>
            </a:fld>
            <a:endParaRPr lang="en-US" altLang="el-GR">
              <a:latin typeface="Calibri" panose="020F0502020204030204" pitchFamily="34" charset="0"/>
            </a:endParaRPr>
          </a:p>
        </p:txBody>
      </p:sp>
    </p:spTree>
    <p:extLst>
      <p:ext uri="{BB962C8B-B14F-4D97-AF65-F5344CB8AC3E}">
        <p14:creationId xmlns:p14="http://schemas.microsoft.com/office/powerpoint/2010/main" xmlns="" val="2107908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48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D97A33-61DB-4939-BC13-B556204A8861}" type="slidenum">
              <a:rPr lang="en-US" altLang="el-GR">
                <a:latin typeface="Calibri" panose="020F0502020204030204" pitchFamily="34" charset="0"/>
              </a:rPr>
              <a:pPr eaLnBrk="1" hangingPunct="1"/>
              <a:t>40</a:t>
            </a:fld>
            <a:endParaRPr lang="en-US" altLang="el-GR">
              <a:latin typeface="Calibri" panose="020F0502020204030204" pitchFamily="34" charset="0"/>
            </a:endParaRPr>
          </a:p>
        </p:txBody>
      </p:sp>
    </p:spTree>
    <p:extLst>
      <p:ext uri="{BB962C8B-B14F-4D97-AF65-F5344CB8AC3E}">
        <p14:creationId xmlns:p14="http://schemas.microsoft.com/office/powerpoint/2010/main" xmlns="" val="2294202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49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9998EE-3318-4ABF-8807-C8C49BBE2082}" type="slidenum">
              <a:rPr lang="en-US" altLang="el-GR">
                <a:latin typeface="Calibri" panose="020F0502020204030204" pitchFamily="34" charset="0"/>
              </a:rPr>
              <a:pPr eaLnBrk="1" hangingPunct="1"/>
              <a:t>41</a:t>
            </a:fld>
            <a:endParaRPr lang="en-US" altLang="el-GR">
              <a:latin typeface="Calibri" panose="020F0502020204030204" pitchFamily="34" charset="0"/>
            </a:endParaRPr>
          </a:p>
        </p:txBody>
      </p:sp>
    </p:spTree>
    <p:extLst>
      <p:ext uri="{BB962C8B-B14F-4D97-AF65-F5344CB8AC3E}">
        <p14:creationId xmlns:p14="http://schemas.microsoft.com/office/powerpoint/2010/main" xmlns="" val="217444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25956"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DFE46C-CABB-4442-93E9-6841990A1E97}" type="slidenum">
              <a:rPr lang="el-GR" altLang="el-GR">
                <a:latin typeface="Calibri" panose="020F0502020204030204" pitchFamily="34" charset="0"/>
              </a:rPr>
              <a:pPr eaLnBrk="1" hangingPunct="1"/>
              <a:t>4</a:t>
            </a:fld>
            <a:endParaRPr lang="el-GR" altLang="el-GR">
              <a:latin typeface="Calibri" panose="020F0502020204030204" pitchFamily="34" charset="0"/>
            </a:endParaRPr>
          </a:p>
        </p:txBody>
      </p:sp>
    </p:spTree>
    <p:extLst>
      <p:ext uri="{BB962C8B-B14F-4D97-AF65-F5344CB8AC3E}">
        <p14:creationId xmlns:p14="http://schemas.microsoft.com/office/powerpoint/2010/main" xmlns="" val="200044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0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6263AE-A205-49D3-B99A-70FF48BA9A0F}" type="slidenum">
              <a:rPr lang="el-GR" altLang="el-GR">
                <a:latin typeface="Calibri" panose="020F0502020204030204" pitchFamily="34" charset="0"/>
              </a:rPr>
              <a:pPr eaLnBrk="1" hangingPunct="1"/>
              <a:t>42</a:t>
            </a:fld>
            <a:endParaRPr lang="el-GR" altLang="el-GR">
              <a:latin typeface="Calibri" panose="020F0502020204030204" pitchFamily="34" charset="0"/>
            </a:endParaRPr>
          </a:p>
        </p:txBody>
      </p:sp>
    </p:spTree>
    <p:extLst>
      <p:ext uri="{BB962C8B-B14F-4D97-AF65-F5344CB8AC3E}">
        <p14:creationId xmlns:p14="http://schemas.microsoft.com/office/powerpoint/2010/main" xmlns="" val="4028481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1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9F3282-77DF-428F-B6DE-89F1C4881228}" type="slidenum">
              <a:rPr lang="el-GR" altLang="el-GR">
                <a:latin typeface="Calibri" panose="020F0502020204030204" pitchFamily="34" charset="0"/>
              </a:rPr>
              <a:pPr eaLnBrk="1" hangingPunct="1"/>
              <a:t>43</a:t>
            </a:fld>
            <a:endParaRPr lang="el-GR" altLang="el-GR">
              <a:latin typeface="Calibri" panose="020F0502020204030204" pitchFamily="34" charset="0"/>
            </a:endParaRPr>
          </a:p>
        </p:txBody>
      </p:sp>
    </p:spTree>
    <p:extLst>
      <p:ext uri="{BB962C8B-B14F-4D97-AF65-F5344CB8AC3E}">
        <p14:creationId xmlns:p14="http://schemas.microsoft.com/office/powerpoint/2010/main" xmlns="" val="1832999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2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BC1D64-AC3E-4074-B015-88E947124210}" type="slidenum">
              <a:rPr lang="el-GR" altLang="el-GR">
                <a:latin typeface="Calibri" panose="020F0502020204030204" pitchFamily="34" charset="0"/>
              </a:rPr>
              <a:pPr eaLnBrk="1" hangingPunct="1"/>
              <a:t>44</a:t>
            </a:fld>
            <a:endParaRPr lang="el-GR" altLang="el-GR">
              <a:latin typeface="Calibri" panose="020F0502020204030204" pitchFamily="34" charset="0"/>
            </a:endParaRPr>
          </a:p>
        </p:txBody>
      </p:sp>
    </p:spTree>
    <p:extLst>
      <p:ext uri="{BB962C8B-B14F-4D97-AF65-F5344CB8AC3E}">
        <p14:creationId xmlns:p14="http://schemas.microsoft.com/office/powerpoint/2010/main" xmlns="" val="1926618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3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971FA9-C60B-497E-BB93-FA8A6CB6D0D9}" type="slidenum">
              <a:rPr lang="el-GR" altLang="el-GR">
                <a:latin typeface="Calibri" panose="020F0502020204030204" pitchFamily="34" charset="0"/>
              </a:rPr>
              <a:pPr eaLnBrk="1" hangingPunct="1"/>
              <a:t>45</a:t>
            </a:fld>
            <a:endParaRPr lang="el-GR" altLang="el-GR">
              <a:latin typeface="Calibri" panose="020F0502020204030204" pitchFamily="34" charset="0"/>
            </a:endParaRPr>
          </a:p>
        </p:txBody>
      </p:sp>
    </p:spTree>
    <p:extLst>
      <p:ext uri="{BB962C8B-B14F-4D97-AF65-F5344CB8AC3E}">
        <p14:creationId xmlns:p14="http://schemas.microsoft.com/office/powerpoint/2010/main" xmlns="" val="2461032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4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40D5F3-738F-41DA-B93A-6B0B8B9D61D7}" type="slidenum">
              <a:rPr lang="en-US" altLang="el-GR">
                <a:latin typeface="Calibri" panose="020F0502020204030204" pitchFamily="34" charset="0"/>
              </a:rPr>
              <a:pPr eaLnBrk="1" hangingPunct="1"/>
              <a:t>46</a:t>
            </a:fld>
            <a:endParaRPr lang="en-US" altLang="el-GR">
              <a:latin typeface="Calibri" panose="020F0502020204030204" pitchFamily="34" charset="0"/>
            </a:endParaRPr>
          </a:p>
        </p:txBody>
      </p:sp>
    </p:spTree>
    <p:extLst>
      <p:ext uri="{BB962C8B-B14F-4D97-AF65-F5344CB8AC3E}">
        <p14:creationId xmlns:p14="http://schemas.microsoft.com/office/powerpoint/2010/main" xmlns="" val="14568359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5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62953A-385A-4889-BB19-62ED2E564E91}" type="slidenum">
              <a:rPr lang="el-GR" altLang="el-GR">
                <a:latin typeface="Calibri" panose="020F0502020204030204" pitchFamily="34" charset="0"/>
              </a:rPr>
              <a:pPr eaLnBrk="1" hangingPunct="1"/>
              <a:t>47</a:t>
            </a:fld>
            <a:endParaRPr lang="el-GR" altLang="el-GR">
              <a:latin typeface="Calibri" panose="020F0502020204030204" pitchFamily="34" charset="0"/>
            </a:endParaRPr>
          </a:p>
        </p:txBody>
      </p:sp>
    </p:spTree>
    <p:extLst>
      <p:ext uri="{BB962C8B-B14F-4D97-AF65-F5344CB8AC3E}">
        <p14:creationId xmlns:p14="http://schemas.microsoft.com/office/powerpoint/2010/main" xmlns="" val="2647683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6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6DBC99-3B90-462D-952B-948DB526A9F8}" type="slidenum">
              <a:rPr lang="el-GR" altLang="el-GR">
                <a:latin typeface="Calibri" panose="020F0502020204030204" pitchFamily="34" charset="0"/>
              </a:rPr>
              <a:pPr eaLnBrk="1" hangingPunct="1"/>
              <a:t>48</a:t>
            </a:fld>
            <a:endParaRPr lang="el-GR" altLang="el-GR">
              <a:latin typeface="Calibri" panose="020F0502020204030204" pitchFamily="34" charset="0"/>
            </a:endParaRPr>
          </a:p>
        </p:txBody>
      </p:sp>
    </p:spTree>
    <p:extLst>
      <p:ext uri="{BB962C8B-B14F-4D97-AF65-F5344CB8AC3E}">
        <p14:creationId xmlns:p14="http://schemas.microsoft.com/office/powerpoint/2010/main" xmlns="" val="2007817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7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6500E0-B061-4D10-BF87-9BCE6A764F4F}" type="slidenum">
              <a:rPr lang="el-GR" altLang="el-GR">
                <a:latin typeface="Calibri" panose="020F0502020204030204" pitchFamily="34" charset="0"/>
              </a:rPr>
              <a:pPr eaLnBrk="1" hangingPunct="1"/>
              <a:t>49</a:t>
            </a:fld>
            <a:endParaRPr lang="el-GR" altLang="el-GR">
              <a:latin typeface="Calibri" panose="020F0502020204030204" pitchFamily="34" charset="0"/>
            </a:endParaRPr>
          </a:p>
        </p:txBody>
      </p:sp>
    </p:spTree>
    <p:extLst>
      <p:ext uri="{BB962C8B-B14F-4D97-AF65-F5344CB8AC3E}">
        <p14:creationId xmlns:p14="http://schemas.microsoft.com/office/powerpoint/2010/main" xmlns="" val="2306075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8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12D54E-D207-44D2-B09F-31D34A3BFF62}" type="slidenum">
              <a:rPr lang="el-GR" altLang="el-GR">
                <a:latin typeface="Calibri" panose="020F0502020204030204" pitchFamily="34" charset="0"/>
              </a:rPr>
              <a:pPr eaLnBrk="1" hangingPunct="1"/>
              <a:t>50</a:t>
            </a:fld>
            <a:endParaRPr lang="el-GR" altLang="el-GR">
              <a:latin typeface="Calibri" panose="020F0502020204030204" pitchFamily="34" charset="0"/>
            </a:endParaRPr>
          </a:p>
        </p:txBody>
      </p:sp>
    </p:spTree>
    <p:extLst>
      <p:ext uri="{BB962C8B-B14F-4D97-AF65-F5344CB8AC3E}">
        <p14:creationId xmlns:p14="http://schemas.microsoft.com/office/powerpoint/2010/main" xmlns="" val="2535110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9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B2CE66-1131-459C-9BD9-6BA2F9319553}" type="slidenum">
              <a:rPr lang="en-GB" altLang="el-GR">
                <a:solidFill>
                  <a:srgbClr val="000000"/>
                </a:solidFill>
                <a:latin typeface="Calibri" panose="020F0502020204030204" pitchFamily="34" charset="0"/>
              </a:rPr>
              <a:pPr eaLnBrk="1" hangingPunct="1"/>
              <a:t>51</a:t>
            </a:fld>
            <a:endParaRPr lang="en-GB"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xmlns="" val="309645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2339"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26980"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780F48-A16B-4116-AF0D-53ADDA70269D}" type="slidenum">
              <a:rPr lang="el-GR" altLang="el-GR">
                <a:latin typeface="Calibri" panose="020F0502020204030204" pitchFamily="34" charset="0"/>
              </a:rPr>
              <a:pPr eaLnBrk="1" hangingPunct="1"/>
              <a:t>5</a:t>
            </a:fld>
            <a:endParaRPr lang="el-GR" altLang="el-GR">
              <a:latin typeface="Calibri" panose="020F0502020204030204" pitchFamily="34" charset="0"/>
            </a:endParaRPr>
          </a:p>
        </p:txBody>
      </p:sp>
    </p:spTree>
    <p:extLst>
      <p:ext uri="{BB962C8B-B14F-4D97-AF65-F5344CB8AC3E}">
        <p14:creationId xmlns:p14="http://schemas.microsoft.com/office/powerpoint/2010/main" xmlns="" val="31688211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60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765353-FFD4-4768-89D8-D90F043BF896}" type="slidenum">
              <a:rPr lang="en-US" altLang="el-GR">
                <a:latin typeface="Calibri" panose="020F0502020204030204" pitchFamily="34" charset="0"/>
              </a:rPr>
              <a:pPr eaLnBrk="1" hangingPunct="1"/>
              <a:t>52</a:t>
            </a:fld>
            <a:endParaRPr lang="en-US" altLang="el-GR">
              <a:latin typeface="Calibri" panose="020F0502020204030204" pitchFamily="34" charset="0"/>
            </a:endParaRPr>
          </a:p>
        </p:txBody>
      </p:sp>
    </p:spTree>
    <p:extLst>
      <p:ext uri="{BB962C8B-B14F-4D97-AF65-F5344CB8AC3E}">
        <p14:creationId xmlns:p14="http://schemas.microsoft.com/office/powerpoint/2010/main" xmlns="" val="18239135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61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F2A1F8-C2E9-4A82-A1EB-3FAB494127EB}" type="slidenum">
              <a:rPr lang="el-GR" altLang="el-GR">
                <a:latin typeface="Calibri" panose="020F0502020204030204" pitchFamily="34" charset="0"/>
              </a:rPr>
              <a:pPr eaLnBrk="1" hangingPunct="1"/>
              <a:t>53</a:t>
            </a:fld>
            <a:endParaRPr lang="el-GR" altLang="el-GR">
              <a:latin typeface="Calibri" panose="020F0502020204030204" pitchFamily="34" charset="0"/>
            </a:endParaRPr>
          </a:p>
        </p:txBody>
      </p:sp>
    </p:spTree>
    <p:extLst>
      <p:ext uri="{BB962C8B-B14F-4D97-AF65-F5344CB8AC3E}">
        <p14:creationId xmlns:p14="http://schemas.microsoft.com/office/powerpoint/2010/main" xmlns="" val="29408383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62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640867-C38F-440F-9625-08728F7B2804}" type="slidenum">
              <a:rPr lang="en-US" altLang="el-GR">
                <a:solidFill>
                  <a:srgbClr val="000000"/>
                </a:solidFill>
                <a:latin typeface="Calibri" panose="020F0502020204030204" pitchFamily="34" charset="0"/>
              </a:rPr>
              <a:pPr eaLnBrk="1" hangingPunct="1"/>
              <a:t>56</a:t>
            </a:fld>
            <a:endParaRPr lang="en-US"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xmlns="" val="29891054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63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26255A-F8CD-43CE-A838-55D921DC95D3}" type="slidenum">
              <a:rPr lang="el-GR" altLang="el-GR">
                <a:solidFill>
                  <a:srgbClr val="000000"/>
                </a:solidFill>
                <a:latin typeface="Calibri" panose="020F0502020204030204" pitchFamily="34" charset="0"/>
              </a:rPr>
              <a:pPr eaLnBrk="1" hangingPunct="1"/>
              <a:t>57</a:t>
            </a:fld>
            <a:endParaRPr lang="el-GR"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xmlns="" val="33410202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64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3C8787-DFA9-40A5-AA16-E8C124CA4FB3}" type="slidenum">
              <a:rPr lang="el-GR" altLang="el-GR">
                <a:latin typeface="Calibri" panose="020F0502020204030204" pitchFamily="34" charset="0"/>
              </a:rPr>
              <a:pPr eaLnBrk="1" hangingPunct="1"/>
              <a:t>58</a:t>
            </a:fld>
            <a:endParaRPr lang="el-GR" altLang="el-GR">
              <a:latin typeface="Calibri" panose="020F0502020204030204" pitchFamily="34" charset="0"/>
            </a:endParaRPr>
          </a:p>
        </p:txBody>
      </p:sp>
    </p:spTree>
    <p:extLst>
      <p:ext uri="{BB962C8B-B14F-4D97-AF65-F5344CB8AC3E}">
        <p14:creationId xmlns:p14="http://schemas.microsoft.com/office/powerpoint/2010/main" xmlns="" val="27833815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65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03BB1F-C70F-471E-AA6C-B3EB2546D0DE}" type="slidenum">
              <a:rPr lang="el-GR" altLang="el-GR">
                <a:latin typeface="Calibri" panose="020F0502020204030204" pitchFamily="34" charset="0"/>
              </a:rPr>
              <a:pPr eaLnBrk="1" hangingPunct="1"/>
              <a:t>59</a:t>
            </a:fld>
            <a:endParaRPr lang="el-GR" altLang="el-GR">
              <a:latin typeface="Calibri" panose="020F0502020204030204" pitchFamily="34" charset="0"/>
            </a:endParaRPr>
          </a:p>
        </p:txBody>
      </p:sp>
    </p:spTree>
    <p:extLst>
      <p:ext uri="{BB962C8B-B14F-4D97-AF65-F5344CB8AC3E}">
        <p14:creationId xmlns:p14="http://schemas.microsoft.com/office/powerpoint/2010/main" xmlns="" val="3678180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966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D425FC-6F63-4439-84AB-D2798DB72B98}" type="slidenum">
              <a:rPr lang="el-GR" altLang="el-GR">
                <a:latin typeface="Calibri" panose="020F0502020204030204" pitchFamily="34" charset="0"/>
              </a:rPr>
              <a:pPr eaLnBrk="1" hangingPunct="1"/>
              <a:t>61</a:t>
            </a:fld>
            <a:endParaRPr lang="el-GR" altLang="el-GR">
              <a:latin typeface="Calibri" panose="020F0502020204030204" pitchFamily="34" charset="0"/>
            </a:endParaRPr>
          </a:p>
        </p:txBody>
      </p:sp>
    </p:spTree>
    <p:extLst>
      <p:ext uri="{BB962C8B-B14F-4D97-AF65-F5344CB8AC3E}">
        <p14:creationId xmlns:p14="http://schemas.microsoft.com/office/powerpoint/2010/main" xmlns="" val="32785582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976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9CFE23-2A8F-4DCE-9789-5ABA8B5A5239}" type="slidenum">
              <a:rPr lang="el-GR" altLang="el-GR">
                <a:latin typeface="Calibri" panose="020F0502020204030204" pitchFamily="34" charset="0"/>
              </a:rPr>
              <a:pPr eaLnBrk="1" hangingPunct="1"/>
              <a:t>62</a:t>
            </a:fld>
            <a:endParaRPr lang="el-GR" altLang="el-GR">
              <a:latin typeface="Calibri" panose="020F0502020204030204" pitchFamily="34" charset="0"/>
            </a:endParaRPr>
          </a:p>
        </p:txBody>
      </p:sp>
    </p:spTree>
    <p:extLst>
      <p:ext uri="{BB962C8B-B14F-4D97-AF65-F5344CB8AC3E}">
        <p14:creationId xmlns:p14="http://schemas.microsoft.com/office/powerpoint/2010/main" xmlns="" val="8784347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986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66C779-DB09-47AA-AD10-B76F957DE1B5}" type="slidenum">
              <a:rPr lang="el-GR" altLang="el-GR">
                <a:latin typeface="Calibri" panose="020F0502020204030204" pitchFamily="34" charset="0"/>
              </a:rPr>
              <a:pPr eaLnBrk="1" hangingPunct="1"/>
              <a:t>63</a:t>
            </a:fld>
            <a:endParaRPr lang="el-GR" altLang="el-GR">
              <a:latin typeface="Calibri" panose="020F0502020204030204" pitchFamily="34" charset="0"/>
            </a:endParaRPr>
          </a:p>
        </p:txBody>
      </p:sp>
    </p:spTree>
    <p:extLst>
      <p:ext uri="{BB962C8B-B14F-4D97-AF65-F5344CB8AC3E}">
        <p14:creationId xmlns:p14="http://schemas.microsoft.com/office/powerpoint/2010/main" xmlns="" val="3626022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99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5E162A-25A4-4F32-8924-A8AF58CF9B07}" type="slidenum">
              <a:rPr lang="el-GR" altLang="el-GR">
                <a:latin typeface="Calibri" panose="020F0502020204030204" pitchFamily="34" charset="0"/>
              </a:rPr>
              <a:pPr eaLnBrk="1" hangingPunct="1"/>
              <a:t>64</a:t>
            </a:fld>
            <a:endParaRPr lang="el-GR" altLang="el-GR">
              <a:latin typeface="Calibri" panose="020F0502020204030204" pitchFamily="34" charset="0"/>
            </a:endParaRPr>
          </a:p>
        </p:txBody>
      </p:sp>
    </p:spTree>
    <p:extLst>
      <p:ext uri="{BB962C8B-B14F-4D97-AF65-F5344CB8AC3E}">
        <p14:creationId xmlns:p14="http://schemas.microsoft.com/office/powerpoint/2010/main" xmlns="" val="117714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3"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43364"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9ACA7C-1DEA-40C1-8585-9766A03039E7}" type="slidenum">
              <a:rPr lang="el-GR" altLang="el-GR">
                <a:latin typeface="Calibri" panose="020F0502020204030204" pitchFamily="34" charset="0"/>
              </a:rPr>
              <a:pPr eaLnBrk="1" hangingPunct="1"/>
              <a:t>6</a:t>
            </a:fld>
            <a:endParaRPr lang="el-GR" altLang="el-GR">
              <a:latin typeface="Calibri" panose="020F0502020204030204" pitchFamily="34" charset="0"/>
            </a:endParaRPr>
          </a:p>
        </p:txBody>
      </p:sp>
    </p:spTree>
    <p:extLst>
      <p:ext uri="{BB962C8B-B14F-4D97-AF65-F5344CB8AC3E}">
        <p14:creationId xmlns:p14="http://schemas.microsoft.com/office/powerpoint/2010/main" xmlns="" val="6906128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007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40F55F-A440-442A-949B-632F2D17E2F7}" type="slidenum">
              <a:rPr lang="el-GR" altLang="el-GR">
                <a:latin typeface="Calibri" panose="020F0502020204030204" pitchFamily="34" charset="0"/>
              </a:rPr>
              <a:pPr eaLnBrk="1" hangingPunct="1"/>
              <a:t>65</a:t>
            </a:fld>
            <a:endParaRPr lang="el-GR" altLang="el-GR">
              <a:latin typeface="Calibri" panose="020F0502020204030204" pitchFamily="34" charset="0"/>
            </a:endParaRPr>
          </a:p>
        </p:txBody>
      </p:sp>
    </p:spTree>
    <p:extLst>
      <p:ext uri="{BB962C8B-B14F-4D97-AF65-F5344CB8AC3E}">
        <p14:creationId xmlns:p14="http://schemas.microsoft.com/office/powerpoint/2010/main" xmlns="" val="34140029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017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EA11FE-C66C-43BC-AF14-21FA0B757B94}" type="slidenum">
              <a:rPr lang="el-GR" altLang="el-GR">
                <a:latin typeface="Calibri" panose="020F0502020204030204" pitchFamily="34" charset="0"/>
              </a:rPr>
              <a:pPr eaLnBrk="1" hangingPunct="1"/>
              <a:t>66</a:t>
            </a:fld>
            <a:endParaRPr lang="el-GR" altLang="el-GR">
              <a:latin typeface="Calibri" panose="020F0502020204030204" pitchFamily="34" charset="0"/>
            </a:endParaRPr>
          </a:p>
        </p:txBody>
      </p:sp>
    </p:spTree>
    <p:extLst>
      <p:ext uri="{BB962C8B-B14F-4D97-AF65-F5344CB8AC3E}">
        <p14:creationId xmlns:p14="http://schemas.microsoft.com/office/powerpoint/2010/main" xmlns="" val="38213353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027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7D41BD-8B41-4D5E-89C6-BB717CBD0DF3}" type="slidenum">
              <a:rPr lang="el-GR" altLang="el-GR">
                <a:latin typeface="Calibri" panose="020F0502020204030204" pitchFamily="34" charset="0"/>
              </a:rPr>
              <a:pPr eaLnBrk="1" hangingPunct="1"/>
              <a:t>67</a:t>
            </a:fld>
            <a:endParaRPr lang="el-GR" altLang="el-GR">
              <a:latin typeface="Calibri" panose="020F0502020204030204" pitchFamily="34" charset="0"/>
            </a:endParaRPr>
          </a:p>
        </p:txBody>
      </p:sp>
    </p:spTree>
    <p:extLst>
      <p:ext uri="{BB962C8B-B14F-4D97-AF65-F5344CB8AC3E}">
        <p14:creationId xmlns:p14="http://schemas.microsoft.com/office/powerpoint/2010/main" xmlns="" val="342070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037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5AC6CA-7848-4D6F-97FB-EC85E2C814D6}" type="slidenum">
              <a:rPr lang="el-GR" altLang="el-GR">
                <a:latin typeface="Calibri" panose="020F0502020204030204" pitchFamily="34" charset="0"/>
              </a:rPr>
              <a:pPr eaLnBrk="1" hangingPunct="1"/>
              <a:t>68</a:t>
            </a:fld>
            <a:endParaRPr lang="el-GR" altLang="el-GR">
              <a:latin typeface="Calibri" panose="020F0502020204030204" pitchFamily="34" charset="0"/>
            </a:endParaRPr>
          </a:p>
        </p:txBody>
      </p:sp>
    </p:spTree>
    <p:extLst>
      <p:ext uri="{BB962C8B-B14F-4D97-AF65-F5344CB8AC3E}">
        <p14:creationId xmlns:p14="http://schemas.microsoft.com/office/powerpoint/2010/main" xmlns="" val="27310214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048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C138FF-79D4-4051-A6CA-135DEB45700D}" type="slidenum">
              <a:rPr lang="el-GR" altLang="el-GR">
                <a:latin typeface="Calibri" panose="020F0502020204030204" pitchFamily="34" charset="0"/>
              </a:rPr>
              <a:pPr eaLnBrk="1" hangingPunct="1"/>
              <a:t>69</a:t>
            </a:fld>
            <a:endParaRPr lang="el-GR" altLang="el-GR">
              <a:latin typeface="Calibri" panose="020F0502020204030204" pitchFamily="34" charset="0"/>
            </a:endParaRPr>
          </a:p>
        </p:txBody>
      </p:sp>
    </p:spTree>
    <p:extLst>
      <p:ext uri="{BB962C8B-B14F-4D97-AF65-F5344CB8AC3E}">
        <p14:creationId xmlns:p14="http://schemas.microsoft.com/office/powerpoint/2010/main" xmlns="" val="2167524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827" name="Θέση σημειώσεων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altLang="el-GR" smtClean="0">
              <a:solidFill>
                <a:srgbClr val="FF0000"/>
              </a:solidFill>
            </a:endParaRPr>
          </a:p>
        </p:txBody>
      </p:sp>
      <p:sp>
        <p:nvSpPr>
          <p:cNvPr id="205828"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7DA2B1-088D-4C61-8286-212AC581D9F1}" type="slidenum">
              <a:rPr lang="el-GR" altLang="el-GR">
                <a:latin typeface="Calibri" panose="020F0502020204030204" pitchFamily="34" charset="0"/>
              </a:rPr>
              <a:pPr eaLnBrk="1" hangingPunct="1"/>
              <a:t>70</a:t>
            </a:fld>
            <a:endParaRPr lang="el-GR" altLang="el-GR">
              <a:latin typeface="Calibri" panose="020F0502020204030204" pitchFamily="34" charset="0"/>
            </a:endParaRPr>
          </a:p>
        </p:txBody>
      </p:sp>
    </p:spTree>
    <p:extLst>
      <p:ext uri="{BB962C8B-B14F-4D97-AF65-F5344CB8AC3E}">
        <p14:creationId xmlns:p14="http://schemas.microsoft.com/office/powerpoint/2010/main" xmlns="" val="21374047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068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6A9CAF-DEFF-4C29-8169-771A9D31B489}" type="slidenum">
              <a:rPr lang="el-GR" altLang="el-GR">
                <a:latin typeface="Calibri" panose="020F0502020204030204" pitchFamily="34" charset="0"/>
              </a:rPr>
              <a:pPr eaLnBrk="1" hangingPunct="1"/>
              <a:t>71</a:t>
            </a:fld>
            <a:endParaRPr lang="el-GR" altLang="el-GR">
              <a:latin typeface="Calibri" panose="020F0502020204030204" pitchFamily="34" charset="0"/>
            </a:endParaRPr>
          </a:p>
        </p:txBody>
      </p:sp>
    </p:spTree>
    <p:extLst>
      <p:ext uri="{BB962C8B-B14F-4D97-AF65-F5344CB8AC3E}">
        <p14:creationId xmlns:p14="http://schemas.microsoft.com/office/powerpoint/2010/main" xmlns="" val="2191893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078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F44AEE-707C-4C61-A47A-5FEC8A02CCB9}" type="slidenum">
              <a:rPr lang="el-GR" altLang="el-GR">
                <a:latin typeface="Calibri" panose="020F0502020204030204" pitchFamily="34" charset="0"/>
              </a:rPr>
              <a:pPr eaLnBrk="1" hangingPunct="1"/>
              <a:t>72</a:t>
            </a:fld>
            <a:endParaRPr lang="el-GR" altLang="el-GR">
              <a:latin typeface="Calibri" panose="020F0502020204030204" pitchFamily="34" charset="0"/>
            </a:endParaRPr>
          </a:p>
        </p:txBody>
      </p:sp>
    </p:spTree>
    <p:extLst>
      <p:ext uri="{BB962C8B-B14F-4D97-AF65-F5344CB8AC3E}">
        <p14:creationId xmlns:p14="http://schemas.microsoft.com/office/powerpoint/2010/main" xmlns="" val="294426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146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41FF06-BD61-4CC4-AB8F-83A35E4B47B5}" type="slidenum">
              <a:rPr lang="el-GR" altLang="el-GR">
                <a:latin typeface="Calibri" panose="020F0502020204030204" pitchFamily="34" charset="0"/>
              </a:rPr>
              <a:pPr eaLnBrk="1" hangingPunct="1"/>
              <a:t>7</a:t>
            </a:fld>
            <a:endParaRPr lang="el-GR" altLang="el-GR">
              <a:latin typeface="Calibri" panose="020F0502020204030204" pitchFamily="34" charset="0"/>
            </a:endParaRPr>
          </a:p>
        </p:txBody>
      </p:sp>
    </p:spTree>
    <p:extLst>
      <p:ext uri="{BB962C8B-B14F-4D97-AF65-F5344CB8AC3E}">
        <p14:creationId xmlns:p14="http://schemas.microsoft.com/office/powerpoint/2010/main" xmlns="" val="323680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157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9D0F3E-7C26-44C0-A9A4-D32BE793DC17}" type="slidenum">
              <a:rPr lang="el-GR" altLang="el-GR">
                <a:latin typeface="Calibri" panose="020F0502020204030204" pitchFamily="34" charset="0"/>
              </a:rPr>
              <a:pPr eaLnBrk="1" hangingPunct="1"/>
              <a:t>8</a:t>
            </a:fld>
            <a:endParaRPr lang="el-GR" altLang="el-GR">
              <a:latin typeface="Calibri" panose="020F0502020204030204" pitchFamily="34" charset="0"/>
            </a:endParaRPr>
          </a:p>
        </p:txBody>
      </p:sp>
    </p:spTree>
    <p:extLst>
      <p:ext uri="{BB962C8B-B14F-4D97-AF65-F5344CB8AC3E}">
        <p14:creationId xmlns:p14="http://schemas.microsoft.com/office/powerpoint/2010/main" xmlns="" val="167487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167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6E3773-F881-4835-8453-94987F4CF17D}" type="slidenum">
              <a:rPr lang="el-GR" altLang="el-GR">
                <a:latin typeface="Calibri" panose="020F0502020204030204" pitchFamily="34" charset="0"/>
              </a:rPr>
              <a:pPr eaLnBrk="1" hangingPunct="1"/>
              <a:t>9</a:t>
            </a:fld>
            <a:endParaRPr lang="el-GR" altLang="el-GR">
              <a:latin typeface="Calibri" panose="020F0502020204030204" pitchFamily="34" charset="0"/>
            </a:endParaRPr>
          </a:p>
        </p:txBody>
      </p:sp>
    </p:spTree>
    <p:extLst>
      <p:ext uri="{BB962C8B-B14F-4D97-AF65-F5344CB8AC3E}">
        <p14:creationId xmlns:p14="http://schemas.microsoft.com/office/powerpoint/2010/main" xmlns="" val="159482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6"/>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390CDACC-0B84-448B-9BE2-CFB9564D9561}" type="datetime1">
              <a:rPr lang="el-GR"/>
              <a:pPr>
                <a:defRPr/>
              </a:pPr>
              <a:t>17/12/2016</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6" name="Slide Number Placeholder 5"/>
          <p:cNvSpPr>
            <a:spLocks noGrp="1"/>
          </p:cNvSpPr>
          <p:nvPr>
            <p:ph type="sldNum" sz="quarter" idx="12"/>
          </p:nvPr>
        </p:nvSpPr>
        <p:spPr/>
        <p:txBody>
          <a:bodyPr/>
          <a:lstStyle>
            <a:lvl1pPr>
              <a:defRPr/>
            </a:lvl1pPr>
          </a:lstStyle>
          <a:p>
            <a:fld id="{C3F0E237-4F57-46D3-9575-EA93BB44FE44}" type="slidenum">
              <a:rPr lang="el-GR" altLang="el-GR"/>
              <a:pPr/>
              <a:t>‹#›</a:t>
            </a:fld>
            <a:endParaRPr lang="el-GR" altLang="el-GR"/>
          </a:p>
        </p:txBody>
      </p:sp>
    </p:spTree>
    <p:extLst>
      <p:ext uri="{BB962C8B-B14F-4D97-AF65-F5344CB8AC3E}">
        <p14:creationId xmlns:p14="http://schemas.microsoft.com/office/powerpoint/2010/main" xmlns="" val="174352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D3BEE22C-9A27-47C7-84BF-E476A2772A81}" type="datetime1">
              <a:rPr lang="el-GR"/>
              <a:pPr>
                <a:defRPr/>
              </a:pPr>
              <a:t>17/12/2016</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6" name="Slide Number Placeholder 5"/>
          <p:cNvSpPr>
            <a:spLocks noGrp="1"/>
          </p:cNvSpPr>
          <p:nvPr>
            <p:ph type="sldNum" sz="quarter" idx="12"/>
          </p:nvPr>
        </p:nvSpPr>
        <p:spPr/>
        <p:txBody>
          <a:bodyPr/>
          <a:lstStyle>
            <a:lvl1pPr>
              <a:defRPr/>
            </a:lvl1pPr>
          </a:lstStyle>
          <a:p>
            <a:fld id="{EA01EB28-5AFD-44BD-9665-29E5B2A125A7}" type="slidenum">
              <a:rPr lang="el-GR" altLang="el-GR"/>
              <a:pPr/>
              <a:t>‹#›</a:t>
            </a:fld>
            <a:endParaRPr lang="el-GR" altLang="el-GR"/>
          </a:p>
        </p:txBody>
      </p:sp>
    </p:spTree>
    <p:extLst>
      <p:ext uri="{BB962C8B-B14F-4D97-AF65-F5344CB8AC3E}">
        <p14:creationId xmlns:p14="http://schemas.microsoft.com/office/powerpoint/2010/main" xmlns="" val="322887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0340" y="274649"/>
            <a:ext cx="2603897"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78644" y="274649"/>
            <a:ext cx="764024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0FF39C17-2DDD-4578-8366-CE6CB0014148}" type="datetime1">
              <a:rPr lang="el-GR"/>
              <a:pPr>
                <a:defRPr/>
              </a:pPr>
              <a:t>17/12/2016</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6" name="Slide Number Placeholder 5"/>
          <p:cNvSpPr>
            <a:spLocks noGrp="1"/>
          </p:cNvSpPr>
          <p:nvPr>
            <p:ph type="sldNum" sz="quarter" idx="12"/>
          </p:nvPr>
        </p:nvSpPr>
        <p:spPr/>
        <p:txBody>
          <a:bodyPr/>
          <a:lstStyle>
            <a:lvl1pPr>
              <a:defRPr/>
            </a:lvl1pPr>
          </a:lstStyle>
          <a:p>
            <a:fld id="{F487D991-8F83-4D95-B17C-6C2BB32F3521}" type="slidenum">
              <a:rPr lang="el-GR" altLang="el-GR"/>
              <a:pPr/>
              <a:t>‹#›</a:t>
            </a:fld>
            <a:endParaRPr lang="el-GR" altLang="el-GR"/>
          </a:p>
        </p:txBody>
      </p:sp>
    </p:spTree>
    <p:extLst>
      <p:ext uri="{BB962C8B-B14F-4D97-AF65-F5344CB8AC3E}">
        <p14:creationId xmlns:p14="http://schemas.microsoft.com/office/powerpoint/2010/main" xmlns="" val="19098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Τίτλος και Περιεχόμενο">
    <p:spTree>
      <p:nvGrpSpPr>
        <p:cNvPr id="1" name=""/>
        <p:cNvGrpSpPr/>
        <p:nvPr/>
      </p:nvGrpSpPr>
      <p:grpSpPr>
        <a:xfrm>
          <a:off x="0" y="0"/>
          <a:ext cx="0" cy="0"/>
          <a:chOff x="0" y="0"/>
          <a:chExt cx="0" cy="0"/>
        </a:xfrm>
      </p:grpSpPr>
      <p:cxnSp>
        <p:nvCxnSpPr>
          <p:cNvPr id="4" name="Red Line"/>
          <p:cNvCxnSpPr/>
          <p:nvPr/>
        </p:nvCxnSpPr>
        <p:spPr>
          <a:xfrm>
            <a:off x="0" y="1266825"/>
            <a:ext cx="10287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Red line"/>
          <p:cNvCxnSpPr/>
          <p:nvPr/>
        </p:nvCxnSpPr>
        <p:spPr>
          <a:xfrm>
            <a:off x="0" y="6381750"/>
            <a:ext cx="10287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0464" t="9230" r="9892" b="10805"/>
          <a:stretch>
            <a:fillRect/>
          </a:stretch>
        </p:blipFill>
        <p:spPr bwMode="auto">
          <a:xfrm>
            <a:off x="122238" y="6073775"/>
            <a:ext cx="525462"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h"/>
          <p:cNvSpPr txBox="1"/>
          <p:nvPr/>
        </p:nvSpPr>
        <p:spPr>
          <a:xfrm>
            <a:off x="12700" y="6543675"/>
            <a:ext cx="811213"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8" name="Course Title"/>
          <p:cNvSpPr txBox="1">
            <a:spLocks noChangeArrowheads="1"/>
          </p:cNvSpPr>
          <p:nvPr/>
        </p:nvSpPr>
        <p:spPr bwMode="auto">
          <a:xfrm>
            <a:off x="1255713" y="6308725"/>
            <a:ext cx="7775575" cy="549275"/>
          </a:xfrm>
          <a:prstGeom prst="rect">
            <a:avLst/>
          </a:prstGeom>
          <a:noFill/>
          <a:ln>
            <a:noFill/>
          </a:ln>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latin typeface="Calibri" pitchFamily="34" charset="0"/>
                <a:cs typeface="Arial" charset="0"/>
              </a:rPr>
              <a:t>Βιοχημεία</a:t>
            </a:r>
            <a:endParaRPr lang="el-GR" sz="1000" dirty="0">
              <a:latin typeface="Calibri" pitchFamily="34" charset="0"/>
              <a:cs typeface="Arial" charset="0"/>
            </a:endParaRPr>
          </a:p>
          <a:p>
            <a:pPr algn="ctr" eaLnBrk="1" hangingPunct="1">
              <a:defRPr/>
            </a:pPr>
            <a:r>
              <a:rPr lang="el-GR" sz="1000" dirty="0" smtClean="0">
                <a:latin typeface="Calibri" pitchFamily="34" charset="0"/>
                <a:cs typeface="Arial" charset="0"/>
              </a:rPr>
              <a:t>Τμήμα Γεωπονίας</a:t>
            </a:r>
            <a:endParaRPr lang="el-GR" sz="1000" dirty="0">
              <a:latin typeface="Calibri" pitchFamily="34" charset="0"/>
              <a:cs typeface="Arial" charset="0"/>
            </a:endParaRPr>
          </a:p>
        </p:txBody>
      </p:sp>
      <p:sp>
        <p:nvSpPr>
          <p:cNvPr id="31" name="Τίτλος"/>
          <p:cNvSpPr>
            <a:spLocks noGrp="1"/>
          </p:cNvSpPr>
          <p:nvPr>
            <p:ph type="title"/>
          </p:nvPr>
        </p:nvSpPr>
        <p:spPr>
          <a:xfrm>
            <a:off x="514350" y="26082"/>
            <a:ext cx="9258300" cy="1143000"/>
          </a:xfrm>
          <a:prstGeom prst="rect">
            <a:avLst/>
          </a:prstGeom>
        </p:spPr>
        <p:txBody>
          <a:bodyPr rtlCol="0">
            <a:normAutofit/>
          </a:bodyPr>
          <a:lstStyle>
            <a:lvl1pPr>
              <a:defRPr>
                <a:solidFill>
                  <a:schemeClr val="tx1"/>
                </a:solidFill>
              </a:defRPr>
            </a:lvl1pPr>
          </a:lstStyle>
          <a:p>
            <a:r>
              <a:rPr lang="en-US" smtClean="0"/>
              <a:t>Click to edit Master title style</a:t>
            </a:r>
            <a:endParaRPr lang="el-GR" dirty="0"/>
          </a:p>
        </p:txBody>
      </p:sp>
      <p:sp>
        <p:nvSpPr>
          <p:cNvPr id="3" name="Περιεχόμενα"/>
          <p:cNvSpPr>
            <a:spLocks noGrp="1"/>
          </p:cNvSpPr>
          <p:nvPr>
            <p:ph idx="1"/>
          </p:nvPr>
        </p:nvSpPr>
        <p:spPr>
          <a:xfrm>
            <a:off x="514350" y="1440000"/>
            <a:ext cx="92583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Αριθμός διαφάνειας"/>
          <p:cNvSpPr>
            <a:spLocks noGrp="1"/>
          </p:cNvSpPr>
          <p:nvPr>
            <p:ph type="sldNum" sz="quarter" idx="10"/>
          </p:nvPr>
        </p:nvSpPr>
        <p:spPr>
          <a:xfrm>
            <a:off x="9437688" y="6456363"/>
            <a:ext cx="647700" cy="365125"/>
          </a:xfrm>
        </p:spPr>
        <p:txBody>
          <a:bodyPr/>
          <a:lstStyle>
            <a:lvl1pPr>
              <a:defRPr/>
            </a:lvl1pPr>
          </a:lstStyle>
          <a:p>
            <a:fld id="{EF34FD1F-5B94-4A93-BDA9-B5D45B0E7A09}" type="slidenum">
              <a:rPr lang="el-GR" altLang="el-GR"/>
              <a:pPr/>
              <a:t>‹#›</a:t>
            </a:fld>
            <a:endParaRPr lang="el-GR" altLang="el-GR"/>
          </a:p>
        </p:txBody>
      </p:sp>
    </p:spTree>
    <p:extLst>
      <p:ext uri="{BB962C8B-B14F-4D97-AF65-F5344CB8AC3E}">
        <p14:creationId xmlns:p14="http://schemas.microsoft.com/office/powerpoint/2010/main" xmlns="" val="12130050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Διαφάνεια τίτλου">
    <p:spTree>
      <p:nvGrpSpPr>
        <p:cNvPr id="1" name=""/>
        <p:cNvGrpSpPr/>
        <p:nvPr/>
      </p:nvGrpSpPr>
      <p:grpSpPr>
        <a:xfrm>
          <a:off x="0" y="0"/>
          <a:ext cx="0" cy="0"/>
          <a:chOff x="0" y="0"/>
          <a:chExt cx="0" cy="0"/>
        </a:xfrm>
      </p:grpSpPr>
      <p:pic>
        <p:nvPicPr>
          <p:cNvPr id="4" name="AUTh Logo" descr="Αγιος Δημήτριο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238" y="207963"/>
            <a:ext cx="87630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ΑΠΘ"/>
          <p:cNvSpPr txBox="1">
            <a:spLocks noChangeArrowheads="1"/>
          </p:cNvSpPr>
          <p:nvPr/>
        </p:nvSpPr>
        <p:spPr bwMode="auto">
          <a:xfrm>
            <a:off x="1098550" y="188913"/>
            <a:ext cx="2425700" cy="85725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l-GR" dirty="0">
                <a:latin typeface="Century Gothic" pitchFamily="34" charset="0"/>
                <a:cs typeface="Arial" charset="0"/>
              </a:rPr>
              <a:t>ΑΡΙΣΤΟΤΕΛΕΙΟ</a:t>
            </a:r>
          </a:p>
          <a:p>
            <a:pPr eaLnBrk="1" hangingPunct="1">
              <a:defRPr/>
            </a:pPr>
            <a:r>
              <a:rPr lang="el-GR" dirty="0">
                <a:latin typeface="Century Gothic" pitchFamily="34" charset="0"/>
                <a:cs typeface="Arial" charset="0"/>
              </a:rPr>
              <a:t>ΠΑΝΕΠΙΣΤΗΜΙΟ</a:t>
            </a:r>
          </a:p>
          <a:p>
            <a:pPr eaLnBrk="1" hangingPunct="1">
              <a:defRPr/>
            </a:pPr>
            <a:r>
              <a:rPr lang="el-GR" dirty="0">
                <a:latin typeface="Century Gothic" pitchFamily="34" charset="0"/>
                <a:cs typeface="Arial" charset="0"/>
              </a:rPr>
              <a:t>ΘΕΣΣΑΛΟΝΙΚΗΣ</a:t>
            </a:r>
          </a:p>
        </p:txBody>
      </p:sp>
      <p:pic>
        <p:nvPicPr>
          <p:cNvPr id="6" name="Opencourses 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6202" t="3781" r="16829" b="22774"/>
          <a:stretch>
            <a:fillRect/>
          </a:stretch>
        </p:blipFill>
        <p:spPr bwMode="auto">
          <a:xfrm>
            <a:off x="8666163" y="138113"/>
            <a:ext cx="1581150" cy="102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pencourses"/>
          <p:cNvSpPr txBox="1">
            <a:spLocks noChangeArrowheads="1"/>
          </p:cNvSpPr>
          <p:nvPr userDrawn="1"/>
        </p:nvSpPr>
        <p:spPr bwMode="auto">
          <a:xfrm>
            <a:off x="6240463" y="188913"/>
            <a:ext cx="2425700" cy="85725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l-GR" dirty="0" smtClean="0">
                <a:latin typeface="Century Gothic" pitchFamily="34" charset="0"/>
                <a:cs typeface="Arial" charset="0"/>
              </a:rPr>
              <a:t>ΑΝΟΙΚΤΑ</a:t>
            </a:r>
          </a:p>
          <a:p>
            <a:pPr algn="r">
              <a:defRPr/>
            </a:pPr>
            <a:r>
              <a:rPr lang="el-GR" dirty="0" smtClean="0">
                <a:latin typeface="Century Gothic" pitchFamily="34" charset="0"/>
                <a:cs typeface="Arial" charset="0"/>
              </a:rPr>
              <a:t>ΑΚΑΔΗΜΑΪΚΑ</a:t>
            </a:r>
          </a:p>
          <a:p>
            <a:pPr algn="r">
              <a:defRPr/>
            </a:pPr>
            <a:r>
              <a:rPr lang="el-GR" dirty="0" smtClean="0">
                <a:latin typeface="Century Gothic" pitchFamily="34" charset="0"/>
                <a:cs typeface="Arial" charset="0"/>
              </a:rPr>
              <a:t>ΜΑΘΗΜΑΤΑ</a:t>
            </a:r>
            <a:endParaRPr lang="el-GR" dirty="0">
              <a:latin typeface="Century Gothic" pitchFamily="34" charset="0"/>
              <a:cs typeface="Arial" charset="0"/>
            </a:endParaRPr>
          </a:p>
        </p:txBody>
      </p:sp>
      <p:cxnSp>
        <p:nvCxnSpPr>
          <p:cNvPr id="8" name="Grey Line"/>
          <p:cNvCxnSpPr/>
          <p:nvPr/>
        </p:nvCxnSpPr>
        <p:spPr>
          <a:xfrm>
            <a:off x="0" y="1266825"/>
            <a:ext cx="10287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379663" y="5622925"/>
            <a:ext cx="5529262" cy="123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7" descr="http://www.lib.umich.edu/files/services/copyright/cc-by-sa.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357188" y="5922963"/>
            <a:ext cx="1782762"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Τίτλος"/>
          <p:cNvSpPr>
            <a:spLocks noGrp="1"/>
          </p:cNvSpPr>
          <p:nvPr>
            <p:ph type="ctrTitle"/>
          </p:nvPr>
        </p:nvSpPr>
        <p:spPr>
          <a:xfrm>
            <a:off x="771525" y="1844826"/>
            <a:ext cx="874395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p:cNvSpPr>
            <a:spLocks noGrp="1"/>
          </p:cNvSpPr>
          <p:nvPr>
            <p:ph type="subTitle" idx="1"/>
          </p:nvPr>
        </p:nvSpPr>
        <p:spPr>
          <a:xfrm>
            <a:off x="769014" y="3501008"/>
            <a:ext cx="8748972"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Tree>
    <p:extLst>
      <p:ext uri="{BB962C8B-B14F-4D97-AF65-F5344CB8AC3E}">
        <p14:creationId xmlns:p14="http://schemas.microsoft.com/office/powerpoint/2010/main" xmlns="" val="255718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7"/>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12DCFF4-9607-4BF5-BEAE-1C905A974138}" type="datetime1">
              <a:rPr lang="el-GR"/>
              <a:pPr>
                <a:defRPr/>
              </a:pPr>
              <a:t>17/12/2016</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6" name="Rectangle 6"/>
          <p:cNvSpPr>
            <a:spLocks noGrp="1" noChangeArrowheads="1"/>
          </p:cNvSpPr>
          <p:nvPr>
            <p:ph type="sldNum" sz="quarter" idx="12"/>
          </p:nvPr>
        </p:nvSpPr>
        <p:spPr/>
        <p:txBody>
          <a:bodyPr/>
          <a:lstStyle>
            <a:lvl1pPr>
              <a:defRPr/>
            </a:lvl1pPr>
          </a:lstStyle>
          <a:p>
            <a:fld id="{82572BE9-76FA-4611-9294-4DB912C78A7B}" type="slidenum">
              <a:rPr lang="en-GB" altLang="el-GR"/>
              <a:pPr/>
              <a:t>‹#›</a:t>
            </a:fld>
            <a:endParaRPr lang="en-GB" altLang="el-GR"/>
          </a:p>
        </p:txBody>
      </p:sp>
    </p:spTree>
    <p:extLst>
      <p:ext uri="{BB962C8B-B14F-4D97-AF65-F5344CB8AC3E}">
        <p14:creationId xmlns:p14="http://schemas.microsoft.com/office/powerpoint/2010/main" xmlns="" val="31976743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E14A91B-E075-4F00-A03C-53CD8DA78958}" type="datetime1">
              <a:rPr lang="el-GR"/>
              <a:pPr>
                <a:defRPr/>
              </a:pPr>
              <a:t>17/12/2016</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6" name="Rectangle 6"/>
          <p:cNvSpPr>
            <a:spLocks noGrp="1" noChangeArrowheads="1"/>
          </p:cNvSpPr>
          <p:nvPr>
            <p:ph type="sldNum" sz="quarter" idx="12"/>
          </p:nvPr>
        </p:nvSpPr>
        <p:spPr/>
        <p:txBody>
          <a:bodyPr/>
          <a:lstStyle>
            <a:lvl1pPr>
              <a:defRPr/>
            </a:lvl1pPr>
          </a:lstStyle>
          <a:p>
            <a:fld id="{EFC866AD-AD6B-4568-98EF-189124424B97}" type="slidenum">
              <a:rPr lang="en-GB" altLang="el-GR"/>
              <a:pPr/>
              <a:t>‹#›</a:t>
            </a:fld>
            <a:endParaRPr lang="en-GB" altLang="el-GR"/>
          </a:p>
        </p:txBody>
      </p:sp>
    </p:spTree>
    <p:extLst>
      <p:ext uri="{BB962C8B-B14F-4D97-AF65-F5344CB8AC3E}">
        <p14:creationId xmlns:p14="http://schemas.microsoft.com/office/powerpoint/2010/main" xmlns="" val="3056693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2"/>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E99C0C0-2B6F-447D-B840-CAB01B9D4B9D}" type="datetime1">
              <a:rPr lang="el-GR"/>
              <a:pPr>
                <a:defRPr/>
              </a:pPr>
              <a:t>17/12/2016</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6" name="Rectangle 6"/>
          <p:cNvSpPr>
            <a:spLocks noGrp="1" noChangeArrowheads="1"/>
          </p:cNvSpPr>
          <p:nvPr>
            <p:ph type="sldNum" sz="quarter" idx="12"/>
          </p:nvPr>
        </p:nvSpPr>
        <p:spPr/>
        <p:txBody>
          <a:bodyPr/>
          <a:lstStyle>
            <a:lvl1pPr>
              <a:defRPr/>
            </a:lvl1pPr>
          </a:lstStyle>
          <a:p>
            <a:fld id="{D45CB9AC-D63E-4BB6-BB4B-F6A5308B8EDD}" type="slidenum">
              <a:rPr lang="en-GB" altLang="el-GR"/>
              <a:pPr/>
              <a:t>‹#›</a:t>
            </a:fld>
            <a:endParaRPr lang="en-GB" altLang="el-GR"/>
          </a:p>
        </p:txBody>
      </p:sp>
    </p:spTree>
    <p:extLst>
      <p:ext uri="{BB962C8B-B14F-4D97-AF65-F5344CB8AC3E}">
        <p14:creationId xmlns:p14="http://schemas.microsoft.com/office/powerpoint/2010/main" xmlns="" val="7037770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31"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1"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8672324-2C45-4DBE-AC63-88CE991770A6}" type="datetime1">
              <a:rPr lang="el-GR"/>
              <a:pPr>
                <a:defRPr/>
              </a:pPr>
              <a:t>17/12/2016</a:t>
            </a:fld>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7" name="Rectangle 6"/>
          <p:cNvSpPr>
            <a:spLocks noGrp="1" noChangeArrowheads="1"/>
          </p:cNvSpPr>
          <p:nvPr>
            <p:ph type="sldNum" sz="quarter" idx="12"/>
          </p:nvPr>
        </p:nvSpPr>
        <p:spPr/>
        <p:txBody>
          <a:bodyPr/>
          <a:lstStyle>
            <a:lvl1pPr>
              <a:defRPr/>
            </a:lvl1pPr>
          </a:lstStyle>
          <a:p>
            <a:fld id="{672ADDD0-08CE-4EA6-93A7-145D850FAAEC}" type="slidenum">
              <a:rPr lang="en-GB" altLang="el-GR"/>
              <a:pPr/>
              <a:t>‹#›</a:t>
            </a:fld>
            <a:endParaRPr lang="en-GB" altLang="el-GR"/>
          </a:p>
        </p:txBody>
      </p:sp>
    </p:spTree>
    <p:extLst>
      <p:ext uri="{BB962C8B-B14F-4D97-AF65-F5344CB8AC3E}">
        <p14:creationId xmlns:p14="http://schemas.microsoft.com/office/powerpoint/2010/main" xmlns="" val="21792932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6"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6"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6"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1"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1"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D5D4599-EC08-42DC-A881-1A1DD3E9FD4D}" type="datetime1">
              <a:rPr lang="el-GR"/>
              <a:pPr>
                <a:defRPr/>
              </a:pPr>
              <a:t>17/12/2016</a:t>
            </a:fld>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9" name="Rectangle 6"/>
          <p:cNvSpPr>
            <a:spLocks noGrp="1" noChangeArrowheads="1"/>
          </p:cNvSpPr>
          <p:nvPr>
            <p:ph type="sldNum" sz="quarter" idx="12"/>
          </p:nvPr>
        </p:nvSpPr>
        <p:spPr/>
        <p:txBody>
          <a:bodyPr/>
          <a:lstStyle>
            <a:lvl1pPr>
              <a:defRPr/>
            </a:lvl1pPr>
          </a:lstStyle>
          <a:p>
            <a:fld id="{879CD36E-DB2D-4673-9802-FA34AE325B40}" type="slidenum">
              <a:rPr lang="en-GB" altLang="el-GR"/>
              <a:pPr/>
              <a:t>‹#›</a:t>
            </a:fld>
            <a:endParaRPr lang="en-GB" altLang="el-GR"/>
          </a:p>
        </p:txBody>
      </p:sp>
    </p:spTree>
    <p:extLst>
      <p:ext uri="{BB962C8B-B14F-4D97-AF65-F5344CB8AC3E}">
        <p14:creationId xmlns:p14="http://schemas.microsoft.com/office/powerpoint/2010/main" xmlns="" val="17075525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B3403EA9-8DA6-4418-9028-9A0FD86A7FA3}" type="datetime1">
              <a:rPr lang="el-GR"/>
              <a:pPr>
                <a:defRPr/>
              </a:pPr>
              <a:t>17/12/2016</a:t>
            </a:fld>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5" name="Rectangle 6"/>
          <p:cNvSpPr>
            <a:spLocks noGrp="1" noChangeArrowheads="1"/>
          </p:cNvSpPr>
          <p:nvPr>
            <p:ph type="sldNum" sz="quarter" idx="12"/>
          </p:nvPr>
        </p:nvSpPr>
        <p:spPr/>
        <p:txBody>
          <a:bodyPr/>
          <a:lstStyle>
            <a:lvl1pPr>
              <a:defRPr/>
            </a:lvl1pPr>
          </a:lstStyle>
          <a:p>
            <a:fld id="{D86FEB27-4FF9-4C81-B5B3-1D2762FD5BD8}" type="slidenum">
              <a:rPr lang="en-GB" altLang="el-GR"/>
              <a:pPr/>
              <a:t>‹#›</a:t>
            </a:fld>
            <a:endParaRPr lang="en-GB" altLang="el-GR"/>
          </a:p>
        </p:txBody>
      </p:sp>
    </p:spTree>
    <p:extLst>
      <p:ext uri="{BB962C8B-B14F-4D97-AF65-F5344CB8AC3E}">
        <p14:creationId xmlns:p14="http://schemas.microsoft.com/office/powerpoint/2010/main" xmlns="" val="11501886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3F902D36-5FD9-473C-B814-9EFE698B49FD}" type="datetime1">
              <a:rPr lang="el-GR"/>
              <a:pPr>
                <a:defRPr/>
              </a:pPr>
              <a:t>17/12/2016</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6" name="Slide Number Placeholder 5"/>
          <p:cNvSpPr>
            <a:spLocks noGrp="1"/>
          </p:cNvSpPr>
          <p:nvPr>
            <p:ph type="sldNum" sz="quarter" idx="12"/>
          </p:nvPr>
        </p:nvSpPr>
        <p:spPr/>
        <p:txBody>
          <a:bodyPr/>
          <a:lstStyle>
            <a:lvl1pPr>
              <a:defRPr/>
            </a:lvl1pPr>
          </a:lstStyle>
          <a:p>
            <a:fld id="{85B5B959-0BF1-4F81-B107-162161A74DCD}" type="slidenum">
              <a:rPr lang="el-GR" altLang="el-GR"/>
              <a:pPr/>
              <a:t>‹#›</a:t>
            </a:fld>
            <a:endParaRPr lang="el-GR" altLang="el-GR"/>
          </a:p>
        </p:txBody>
      </p:sp>
    </p:spTree>
    <p:extLst>
      <p:ext uri="{BB962C8B-B14F-4D97-AF65-F5344CB8AC3E}">
        <p14:creationId xmlns:p14="http://schemas.microsoft.com/office/powerpoint/2010/main" xmlns="" val="417701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448C961-D1E8-463D-B5B0-D85DEAA2D8F9}" type="datetime1">
              <a:rPr lang="el-GR"/>
              <a:pPr>
                <a:defRPr/>
              </a:pPr>
              <a:t>17/12/2016</a:t>
            </a:fld>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4" name="Rectangle 6"/>
          <p:cNvSpPr>
            <a:spLocks noGrp="1" noChangeArrowheads="1"/>
          </p:cNvSpPr>
          <p:nvPr>
            <p:ph type="sldNum" sz="quarter" idx="12"/>
          </p:nvPr>
        </p:nvSpPr>
        <p:spPr/>
        <p:txBody>
          <a:bodyPr/>
          <a:lstStyle>
            <a:lvl1pPr>
              <a:defRPr/>
            </a:lvl1pPr>
          </a:lstStyle>
          <a:p>
            <a:fld id="{77D9822B-D6C3-4554-AC9A-4CA3B6B23E8D}" type="slidenum">
              <a:rPr lang="en-GB" altLang="el-GR"/>
              <a:pPr/>
              <a:t>‹#›</a:t>
            </a:fld>
            <a:endParaRPr lang="en-GB" altLang="el-GR"/>
          </a:p>
        </p:txBody>
      </p:sp>
    </p:spTree>
    <p:extLst>
      <p:ext uri="{BB962C8B-B14F-4D97-AF65-F5344CB8AC3E}">
        <p14:creationId xmlns:p14="http://schemas.microsoft.com/office/powerpoint/2010/main" xmlns="" val="25799088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31" y="27306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9D2083A-421E-42B3-9D5A-958D0354C383}" type="datetime1">
              <a:rPr lang="el-GR"/>
              <a:pPr>
                <a:defRPr/>
              </a:pPr>
              <a:t>17/12/2016</a:t>
            </a:fld>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7" name="Rectangle 6"/>
          <p:cNvSpPr>
            <a:spLocks noGrp="1" noChangeArrowheads="1"/>
          </p:cNvSpPr>
          <p:nvPr>
            <p:ph type="sldNum" sz="quarter" idx="12"/>
          </p:nvPr>
        </p:nvSpPr>
        <p:spPr/>
        <p:txBody>
          <a:bodyPr/>
          <a:lstStyle>
            <a:lvl1pPr>
              <a:defRPr/>
            </a:lvl1pPr>
          </a:lstStyle>
          <a:p>
            <a:fld id="{A0D64939-7C07-4CB3-8642-9FCCFC6A699D}" type="slidenum">
              <a:rPr lang="en-GB" altLang="el-GR"/>
              <a:pPr/>
              <a:t>‹#›</a:t>
            </a:fld>
            <a:endParaRPr lang="en-GB" altLang="el-GR"/>
          </a:p>
        </p:txBody>
      </p:sp>
    </p:spTree>
    <p:extLst>
      <p:ext uri="{BB962C8B-B14F-4D97-AF65-F5344CB8AC3E}">
        <p14:creationId xmlns:p14="http://schemas.microsoft.com/office/powerpoint/2010/main" xmlns="" val="24227711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6"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6"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6"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3785E06-FC06-45D4-80E2-C550F9803C58}" type="datetime1">
              <a:rPr lang="el-GR"/>
              <a:pPr>
                <a:defRPr/>
              </a:pPr>
              <a:t>17/12/2016</a:t>
            </a:fld>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7" name="Rectangle 6"/>
          <p:cNvSpPr>
            <a:spLocks noGrp="1" noChangeArrowheads="1"/>
          </p:cNvSpPr>
          <p:nvPr>
            <p:ph type="sldNum" sz="quarter" idx="12"/>
          </p:nvPr>
        </p:nvSpPr>
        <p:spPr/>
        <p:txBody>
          <a:bodyPr/>
          <a:lstStyle>
            <a:lvl1pPr>
              <a:defRPr/>
            </a:lvl1pPr>
          </a:lstStyle>
          <a:p>
            <a:fld id="{E3CBD16D-98CD-4293-B480-8F4BB858D14A}" type="slidenum">
              <a:rPr lang="en-GB" altLang="el-GR"/>
              <a:pPr/>
              <a:t>‹#›</a:t>
            </a:fld>
            <a:endParaRPr lang="en-GB" altLang="el-GR"/>
          </a:p>
        </p:txBody>
      </p:sp>
    </p:spTree>
    <p:extLst>
      <p:ext uri="{BB962C8B-B14F-4D97-AF65-F5344CB8AC3E}">
        <p14:creationId xmlns:p14="http://schemas.microsoft.com/office/powerpoint/2010/main" xmlns="" val="6717086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89064496-4978-434A-BE6F-206FA0E147FE}" type="datetime1">
              <a:rPr lang="el-GR"/>
              <a:pPr>
                <a:defRPr/>
              </a:pPr>
              <a:t>17/12/2016</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6" name="Rectangle 6"/>
          <p:cNvSpPr>
            <a:spLocks noGrp="1" noChangeArrowheads="1"/>
          </p:cNvSpPr>
          <p:nvPr>
            <p:ph type="sldNum" sz="quarter" idx="12"/>
          </p:nvPr>
        </p:nvSpPr>
        <p:spPr/>
        <p:txBody>
          <a:bodyPr/>
          <a:lstStyle>
            <a:lvl1pPr>
              <a:defRPr/>
            </a:lvl1pPr>
          </a:lstStyle>
          <a:p>
            <a:fld id="{86888C1D-37BC-4A63-8F11-3C05A3DA139A}" type="slidenum">
              <a:rPr lang="en-GB" altLang="el-GR"/>
              <a:pPr/>
              <a:t>‹#›</a:t>
            </a:fld>
            <a:endParaRPr lang="en-GB" altLang="el-GR"/>
          </a:p>
        </p:txBody>
      </p:sp>
    </p:spTree>
    <p:extLst>
      <p:ext uri="{BB962C8B-B14F-4D97-AF65-F5344CB8AC3E}">
        <p14:creationId xmlns:p14="http://schemas.microsoft.com/office/powerpoint/2010/main" xmlns="" val="30133120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9"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31"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9657338-553F-4735-AD1F-5C43D73A6DD0}" type="datetime1">
              <a:rPr lang="el-GR"/>
              <a:pPr>
                <a:defRPr/>
              </a:pPr>
              <a:t>17/12/2016</a:t>
            </a:fld>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6" name="Rectangle 6"/>
          <p:cNvSpPr>
            <a:spLocks noGrp="1" noChangeArrowheads="1"/>
          </p:cNvSpPr>
          <p:nvPr>
            <p:ph type="sldNum" sz="quarter" idx="12"/>
          </p:nvPr>
        </p:nvSpPr>
        <p:spPr/>
        <p:txBody>
          <a:bodyPr/>
          <a:lstStyle>
            <a:lvl1pPr>
              <a:defRPr/>
            </a:lvl1pPr>
          </a:lstStyle>
          <a:p>
            <a:fld id="{97412123-3FC7-4B86-A4CA-9589B4E075A1}" type="slidenum">
              <a:rPr lang="en-GB" altLang="el-GR"/>
              <a:pPr/>
              <a:t>‹#›</a:t>
            </a:fld>
            <a:endParaRPr lang="en-GB" altLang="el-GR"/>
          </a:p>
        </p:txBody>
      </p:sp>
    </p:spTree>
    <p:extLst>
      <p:ext uri="{BB962C8B-B14F-4D97-AF65-F5344CB8AC3E}">
        <p14:creationId xmlns:p14="http://schemas.microsoft.com/office/powerpoint/2010/main" xmlns="" val="290890739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001364A-AE9E-4D6B-B090-BEDFBCEEDA36}" type="datetime1">
              <a:rPr lang="el-GR"/>
              <a:pPr>
                <a:defRPr/>
              </a:pPr>
              <a:t>17/12/2016</a:t>
            </a:fld>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GB"/>
              <a:t>Diagreg</a:t>
            </a:r>
          </a:p>
        </p:txBody>
      </p:sp>
      <p:sp>
        <p:nvSpPr>
          <p:cNvPr id="5" name="Rectangle 6"/>
          <p:cNvSpPr>
            <a:spLocks noGrp="1" noChangeArrowheads="1"/>
          </p:cNvSpPr>
          <p:nvPr>
            <p:ph type="sldNum" sz="quarter" idx="12"/>
          </p:nvPr>
        </p:nvSpPr>
        <p:spPr/>
        <p:txBody>
          <a:bodyPr/>
          <a:lstStyle>
            <a:lvl1pPr>
              <a:defRPr/>
            </a:lvl1pPr>
          </a:lstStyle>
          <a:p>
            <a:fld id="{2038EB1A-D2B7-406B-BB52-7BCF0CF750D0}" type="slidenum">
              <a:rPr lang="en-GB" altLang="el-GR"/>
              <a:pPr/>
              <a:t>‹#›</a:t>
            </a:fld>
            <a:endParaRPr lang="en-GB" altLang="el-GR"/>
          </a:p>
        </p:txBody>
      </p:sp>
    </p:spTree>
    <p:extLst>
      <p:ext uri="{BB962C8B-B14F-4D97-AF65-F5344CB8AC3E}">
        <p14:creationId xmlns:p14="http://schemas.microsoft.com/office/powerpoint/2010/main" xmlns="" val="35190167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Διαφάνεια τίτλου">
    <p:spTree>
      <p:nvGrpSpPr>
        <p:cNvPr id="1" name=""/>
        <p:cNvGrpSpPr/>
        <p:nvPr/>
      </p:nvGrpSpPr>
      <p:grpSpPr>
        <a:xfrm>
          <a:off x="0" y="0"/>
          <a:ext cx="0" cy="0"/>
          <a:chOff x="0" y="0"/>
          <a:chExt cx="0" cy="0"/>
        </a:xfrm>
      </p:grpSpPr>
      <p:pic>
        <p:nvPicPr>
          <p:cNvPr id="4" name="AUTh Logo" descr="Αγιος Δημήτριο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238" y="207963"/>
            <a:ext cx="876300"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ΑΠΘ"/>
          <p:cNvSpPr txBox="1">
            <a:spLocks noChangeArrowheads="1"/>
          </p:cNvSpPr>
          <p:nvPr/>
        </p:nvSpPr>
        <p:spPr bwMode="auto">
          <a:xfrm>
            <a:off x="1098550" y="188913"/>
            <a:ext cx="2425700" cy="85725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l-GR" dirty="0">
                <a:latin typeface="Century Gothic" pitchFamily="34" charset="0"/>
                <a:cs typeface="Arial" charset="0"/>
              </a:rPr>
              <a:t>ΑΡΙΣΤΟΤΕΛΕΙΟ</a:t>
            </a:r>
          </a:p>
          <a:p>
            <a:pPr eaLnBrk="1" hangingPunct="1">
              <a:defRPr/>
            </a:pPr>
            <a:r>
              <a:rPr lang="el-GR" dirty="0">
                <a:latin typeface="Century Gothic" pitchFamily="34" charset="0"/>
                <a:cs typeface="Arial" charset="0"/>
              </a:rPr>
              <a:t>ΠΑΝΕΠΙΣΤΗΜΙΟ</a:t>
            </a:r>
          </a:p>
          <a:p>
            <a:pPr eaLnBrk="1" hangingPunct="1">
              <a:defRPr/>
            </a:pPr>
            <a:r>
              <a:rPr lang="el-GR" dirty="0">
                <a:latin typeface="Century Gothic" pitchFamily="34" charset="0"/>
                <a:cs typeface="Arial" charset="0"/>
              </a:rPr>
              <a:t>ΘΕΣΣΑΛΟΝΙΚΗΣ</a:t>
            </a:r>
          </a:p>
        </p:txBody>
      </p:sp>
      <p:pic>
        <p:nvPicPr>
          <p:cNvPr id="6" name="Opencourses 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6202" t="3781" r="16829" b="22774"/>
          <a:stretch>
            <a:fillRect/>
          </a:stretch>
        </p:blipFill>
        <p:spPr bwMode="auto">
          <a:xfrm>
            <a:off x="8666163" y="138113"/>
            <a:ext cx="1581150" cy="102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pencourses"/>
          <p:cNvSpPr txBox="1">
            <a:spLocks noChangeArrowheads="1"/>
          </p:cNvSpPr>
          <p:nvPr userDrawn="1"/>
        </p:nvSpPr>
        <p:spPr bwMode="auto">
          <a:xfrm>
            <a:off x="6240463" y="188913"/>
            <a:ext cx="2425700" cy="85725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l-GR" dirty="0" smtClean="0">
                <a:latin typeface="Century Gothic" pitchFamily="34" charset="0"/>
                <a:cs typeface="Arial" charset="0"/>
              </a:rPr>
              <a:t>ΑΝΟΙΚΤΑ</a:t>
            </a:r>
          </a:p>
          <a:p>
            <a:pPr algn="r">
              <a:defRPr/>
            </a:pPr>
            <a:r>
              <a:rPr lang="el-GR" dirty="0" smtClean="0">
                <a:latin typeface="Century Gothic" pitchFamily="34" charset="0"/>
                <a:cs typeface="Arial" charset="0"/>
              </a:rPr>
              <a:t>ΑΚΑΔΗΜΑΪΚΑ</a:t>
            </a:r>
          </a:p>
          <a:p>
            <a:pPr algn="r">
              <a:defRPr/>
            </a:pPr>
            <a:r>
              <a:rPr lang="el-GR" dirty="0" smtClean="0">
                <a:latin typeface="Century Gothic" pitchFamily="34" charset="0"/>
                <a:cs typeface="Arial" charset="0"/>
              </a:rPr>
              <a:t>ΜΑΘΗΜΑΤΑ</a:t>
            </a:r>
            <a:endParaRPr lang="el-GR" dirty="0">
              <a:latin typeface="Century Gothic" pitchFamily="34" charset="0"/>
              <a:cs typeface="Arial" charset="0"/>
            </a:endParaRPr>
          </a:p>
        </p:txBody>
      </p:sp>
      <p:cxnSp>
        <p:nvCxnSpPr>
          <p:cNvPr id="8" name="Grey Line"/>
          <p:cNvCxnSpPr/>
          <p:nvPr/>
        </p:nvCxnSpPr>
        <p:spPr>
          <a:xfrm>
            <a:off x="0" y="1266825"/>
            <a:ext cx="10287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379663" y="5622925"/>
            <a:ext cx="5529262" cy="123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7" descr="http://www.lib.umich.edu/files/services/copyright/cc-by-sa.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357188" y="5922963"/>
            <a:ext cx="1782762"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Τίτλος"/>
          <p:cNvSpPr>
            <a:spLocks noGrp="1"/>
          </p:cNvSpPr>
          <p:nvPr>
            <p:ph type="ctrTitle"/>
          </p:nvPr>
        </p:nvSpPr>
        <p:spPr>
          <a:xfrm>
            <a:off x="771525" y="1844826"/>
            <a:ext cx="874395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p:cNvSpPr>
            <a:spLocks noGrp="1"/>
          </p:cNvSpPr>
          <p:nvPr>
            <p:ph type="subTitle" idx="1"/>
          </p:nvPr>
        </p:nvSpPr>
        <p:spPr>
          <a:xfrm>
            <a:off x="769014" y="3501008"/>
            <a:ext cx="8748972"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Tree>
    <p:extLst>
      <p:ext uri="{BB962C8B-B14F-4D97-AF65-F5344CB8AC3E}">
        <p14:creationId xmlns:p14="http://schemas.microsoft.com/office/powerpoint/2010/main" xmlns="" val="127075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Τίτλος και Περιεχόμενο">
    <p:spTree>
      <p:nvGrpSpPr>
        <p:cNvPr id="1" name=""/>
        <p:cNvGrpSpPr/>
        <p:nvPr/>
      </p:nvGrpSpPr>
      <p:grpSpPr>
        <a:xfrm>
          <a:off x="0" y="0"/>
          <a:ext cx="0" cy="0"/>
          <a:chOff x="0" y="0"/>
          <a:chExt cx="0" cy="0"/>
        </a:xfrm>
      </p:grpSpPr>
      <p:cxnSp>
        <p:nvCxnSpPr>
          <p:cNvPr id="4" name="Red Line"/>
          <p:cNvCxnSpPr/>
          <p:nvPr/>
        </p:nvCxnSpPr>
        <p:spPr>
          <a:xfrm>
            <a:off x="0" y="1266825"/>
            <a:ext cx="10287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Red line"/>
          <p:cNvCxnSpPr/>
          <p:nvPr/>
        </p:nvCxnSpPr>
        <p:spPr>
          <a:xfrm>
            <a:off x="0" y="6381750"/>
            <a:ext cx="10287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0464" t="9230" r="9892" b="10805"/>
          <a:stretch>
            <a:fillRect/>
          </a:stretch>
        </p:blipFill>
        <p:spPr bwMode="auto">
          <a:xfrm>
            <a:off x="122238" y="6073775"/>
            <a:ext cx="525462"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h"/>
          <p:cNvSpPr txBox="1"/>
          <p:nvPr/>
        </p:nvSpPr>
        <p:spPr>
          <a:xfrm>
            <a:off x="12700" y="6543675"/>
            <a:ext cx="811213"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8" name="Course Title"/>
          <p:cNvSpPr txBox="1">
            <a:spLocks noChangeArrowheads="1"/>
          </p:cNvSpPr>
          <p:nvPr/>
        </p:nvSpPr>
        <p:spPr bwMode="auto">
          <a:xfrm>
            <a:off x="1255713" y="6308725"/>
            <a:ext cx="7775575" cy="549275"/>
          </a:xfrm>
          <a:prstGeom prst="rect">
            <a:avLst/>
          </a:prstGeom>
          <a:noFill/>
          <a:ln>
            <a:noFill/>
          </a:ln>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latin typeface="Calibri" pitchFamily="34" charset="0"/>
                <a:cs typeface="Arial" charset="0"/>
              </a:rPr>
              <a:t>Βιοχημεία</a:t>
            </a:r>
            <a:endParaRPr lang="el-GR" sz="1000" dirty="0">
              <a:latin typeface="Calibri" pitchFamily="34" charset="0"/>
              <a:cs typeface="Arial" charset="0"/>
            </a:endParaRPr>
          </a:p>
          <a:p>
            <a:pPr algn="ctr" eaLnBrk="1" hangingPunct="1">
              <a:defRPr/>
            </a:pPr>
            <a:r>
              <a:rPr lang="el-GR" sz="1000" dirty="0" smtClean="0">
                <a:latin typeface="Calibri" pitchFamily="34" charset="0"/>
                <a:cs typeface="Arial" charset="0"/>
              </a:rPr>
              <a:t>Τμήμα Γεωπονίας</a:t>
            </a:r>
            <a:endParaRPr lang="el-GR" sz="1000" dirty="0">
              <a:latin typeface="Calibri" pitchFamily="34" charset="0"/>
              <a:cs typeface="Arial" charset="0"/>
            </a:endParaRPr>
          </a:p>
        </p:txBody>
      </p:sp>
      <p:sp>
        <p:nvSpPr>
          <p:cNvPr id="31" name="Τίτλος"/>
          <p:cNvSpPr>
            <a:spLocks noGrp="1"/>
          </p:cNvSpPr>
          <p:nvPr>
            <p:ph type="title"/>
          </p:nvPr>
        </p:nvSpPr>
        <p:spPr>
          <a:xfrm>
            <a:off x="514350" y="26082"/>
            <a:ext cx="9258300" cy="1143000"/>
          </a:xfrm>
          <a:prstGeom prst="rect">
            <a:avLst/>
          </a:prstGeom>
        </p:spPr>
        <p:txBody>
          <a:bodyPr rtlCol="0">
            <a:normAutofit/>
          </a:bodyPr>
          <a:lstStyle>
            <a:lvl1pPr>
              <a:defRPr>
                <a:solidFill>
                  <a:schemeClr val="tx1"/>
                </a:solidFill>
              </a:defRPr>
            </a:lvl1pPr>
          </a:lstStyle>
          <a:p>
            <a:r>
              <a:rPr lang="en-US" smtClean="0"/>
              <a:t>Click to edit Master title style</a:t>
            </a:r>
            <a:endParaRPr lang="el-GR" dirty="0"/>
          </a:p>
        </p:txBody>
      </p:sp>
      <p:sp>
        <p:nvSpPr>
          <p:cNvPr id="3" name="Περιεχόμενα"/>
          <p:cNvSpPr>
            <a:spLocks noGrp="1"/>
          </p:cNvSpPr>
          <p:nvPr>
            <p:ph idx="1"/>
          </p:nvPr>
        </p:nvSpPr>
        <p:spPr>
          <a:xfrm>
            <a:off x="514350" y="1440000"/>
            <a:ext cx="92583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Αριθμός διαφάνειας"/>
          <p:cNvSpPr>
            <a:spLocks noGrp="1"/>
          </p:cNvSpPr>
          <p:nvPr>
            <p:ph type="sldNum" sz="quarter" idx="10"/>
          </p:nvPr>
        </p:nvSpPr>
        <p:spPr>
          <a:xfrm>
            <a:off x="9437688" y="6456363"/>
            <a:ext cx="647700" cy="365125"/>
          </a:xfrm>
        </p:spPr>
        <p:txBody>
          <a:bodyPr/>
          <a:lstStyle>
            <a:lvl1pPr>
              <a:defRPr/>
            </a:lvl1pPr>
          </a:lstStyle>
          <a:p>
            <a:fld id="{DCC15C67-D2D3-4D5C-8A97-A8FDF418DF7F}" type="slidenum">
              <a:rPr lang="el-GR" altLang="el-GR"/>
              <a:pPr/>
              <a:t>‹#›</a:t>
            </a:fld>
            <a:endParaRPr lang="el-GR" altLang="el-GR"/>
          </a:p>
        </p:txBody>
      </p:sp>
    </p:spTree>
    <p:extLst>
      <p:ext uri="{BB962C8B-B14F-4D97-AF65-F5344CB8AC3E}">
        <p14:creationId xmlns:p14="http://schemas.microsoft.com/office/powerpoint/2010/main" xmlns="" val="2254019648"/>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Τίτλος και Περιεχόμενο (Αρίθμιση)">
    <p:spTree>
      <p:nvGrpSpPr>
        <p:cNvPr id="1" name=""/>
        <p:cNvGrpSpPr/>
        <p:nvPr/>
      </p:nvGrpSpPr>
      <p:grpSpPr>
        <a:xfrm>
          <a:off x="0" y="0"/>
          <a:ext cx="0" cy="0"/>
          <a:chOff x="0" y="0"/>
          <a:chExt cx="0" cy="0"/>
        </a:xfrm>
      </p:grpSpPr>
      <p:cxnSp>
        <p:nvCxnSpPr>
          <p:cNvPr id="4" name="Red line"/>
          <p:cNvCxnSpPr/>
          <p:nvPr/>
        </p:nvCxnSpPr>
        <p:spPr>
          <a:xfrm>
            <a:off x="0" y="1266825"/>
            <a:ext cx="10287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Red Line"/>
          <p:cNvCxnSpPr/>
          <p:nvPr/>
        </p:nvCxnSpPr>
        <p:spPr>
          <a:xfrm>
            <a:off x="0" y="6381750"/>
            <a:ext cx="10287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l="10464" t="9230" r="9892" b="10805"/>
          <a:stretch>
            <a:fillRect/>
          </a:stretch>
        </p:blipFill>
        <p:spPr bwMode="auto">
          <a:xfrm>
            <a:off x="122238" y="6073775"/>
            <a:ext cx="525462"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h"/>
          <p:cNvSpPr txBox="1"/>
          <p:nvPr/>
        </p:nvSpPr>
        <p:spPr>
          <a:xfrm>
            <a:off x="12700" y="6543675"/>
            <a:ext cx="811213"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8" name="Course Title"/>
          <p:cNvSpPr txBox="1">
            <a:spLocks noChangeArrowheads="1"/>
          </p:cNvSpPr>
          <p:nvPr userDrawn="1"/>
        </p:nvSpPr>
        <p:spPr bwMode="auto">
          <a:xfrm>
            <a:off x="1255713" y="6308725"/>
            <a:ext cx="7775575" cy="549275"/>
          </a:xfrm>
          <a:prstGeom prst="rect">
            <a:avLst/>
          </a:prstGeom>
          <a:noFill/>
          <a:ln>
            <a:noFill/>
          </a:ln>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latin typeface="Calibri" pitchFamily="34" charset="0"/>
                <a:cs typeface="Arial" charset="0"/>
              </a:rPr>
              <a:t>Βιοχημεία</a:t>
            </a:r>
            <a:endParaRPr lang="el-GR" sz="1000" dirty="0">
              <a:latin typeface="Calibri" pitchFamily="34" charset="0"/>
              <a:cs typeface="Arial" charset="0"/>
            </a:endParaRPr>
          </a:p>
          <a:p>
            <a:pPr algn="ctr" eaLnBrk="1" hangingPunct="1">
              <a:defRPr/>
            </a:pPr>
            <a:r>
              <a:rPr lang="el-GR" sz="1000" dirty="0" smtClean="0">
                <a:latin typeface="Calibri" pitchFamily="34" charset="0"/>
                <a:cs typeface="Arial" charset="0"/>
              </a:rPr>
              <a:t>Τμήμα Γεωπονίας</a:t>
            </a:r>
            <a:endParaRPr lang="el-GR" sz="1000" dirty="0">
              <a:latin typeface="Calibri" pitchFamily="34" charset="0"/>
              <a:cs typeface="Arial" charset="0"/>
            </a:endParaRPr>
          </a:p>
        </p:txBody>
      </p:sp>
      <p:sp>
        <p:nvSpPr>
          <p:cNvPr id="31" name="Τίτλος"/>
          <p:cNvSpPr>
            <a:spLocks noGrp="1"/>
          </p:cNvSpPr>
          <p:nvPr>
            <p:ph type="title"/>
          </p:nvPr>
        </p:nvSpPr>
        <p:spPr>
          <a:xfrm>
            <a:off x="514350" y="26082"/>
            <a:ext cx="9258300" cy="1143000"/>
          </a:xfrm>
          <a:prstGeom prst="rect">
            <a:avLst/>
          </a:prstGeom>
        </p:spPr>
        <p:txBody>
          <a:bodyPr rtlCol="0">
            <a:normAutofit/>
          </a:bodyPr>
          <a:lstStyle>
            <a:lvl1pPr>
              <a:defRPr>
                <a:solidFill>
                  <a:schemeClr val="tx1"/>
                </a:solidFill>
              </a:defRPr>
            </a:lvl1pPr>
          </a:lstStyle>
          <a:p>
            <a:r>
              <a:rPr lang="en-US" smtClean="0"/>
              <a:t>Click to edit Master title style</a:t>
            </a:r>
            <a:endParaRPr lang="el-GR" dirty="0"/>
          </a:p>
        </p:txBody>
      </p:sp>
      <p:sp>
        <p:nvSpPr>
          <p:cNvPr id="3" name="Περιεχομένα"/>
          <p:cNvSpPr>
            <a:spLocks noGrp="1"/>
          </p:cNvSpPr>
          <p:nvPr>
            <p:ph idx="1"/>
          </p:nvPr>
        </p:nvSpPr>
        <p:spPr>
          <a:xfrm>
            <a:off x="514350" y="1440000"/>
            <a:ext cx="92583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Αριθμός διαφάνειας"/>
          <p:cNvSpPr>
            <a:spLocks noGrp="1"/>
          </p:cNvSpPr>
          <p:nvPr>
            <p:ph type="sldNum" sz="quarter" idx="10"/>
          </p:nvPr>
        </p:nvSpPr>
        <p:spPr>
          <a:xfrm>
            <a:off x="9437688" y="6456363"/>
            <a:ext cx="647700" cy="365125"/>
          </a:xfrm>
        </p:spPr>
        <p:txBody>
          <a:bodyPr/>
          <a:lstStyle>
            <a:lvl1pPr>
              <a:defRPr/>
            </a:lvl1pPr>
          </a:lstStyle>
          <a:p>
            <a:fld id="{4D1D5958-7301-4E9E-8F40-311297D11A0D}" type="slidenum">
              <a:rPr lang="el-GR" altLang="el-GR"/>
              <a:pPr/>
              <a:t>‹#›</a:t>
            </a:fld>
            <a:endParaRPr lang="el-GR" altLang="el-GR"/>
          </a:p>
        </p:txBody>
      </p:sp>
    </p:spTree>
    <p:extLst>
      <p:ext uri="{BB962C8B-B14F-4D97-AF65-F5344CB8AC3E}">
        <p14:creationId xmlns:p14="http://schemas.microsoft.com/office/powerpoint/2010/main" xmlns="" val="810632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B9084A0-1587-419D-BF56-683889BCCA16}" type="slidenum">
              <a:rPr lang="en-GB" altLang="el-GR"/>
              <a:pPr/>
              <a:t>‹#›</a:t>
            </a:fld>
            <a:endParaRPr lang="en-GB" altLang="el-GR"/>
          </a:p>
        </p:txBody>
      </p:sp>
    </p:spTree>
    <p:extLst>
      <p:ext uri="{BB962C8B-B14F-4D97-AF65-F5344CB8AC3E}">
        <p14:creationId xmlns:p14="http://schemas.microsoft.com/office/powerpoint/2010/main" xmlns="" val="47442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11"/>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8BF8C3-F64D-4C8D-84DD-6C862D23D1A4}" type="datetime1">
              <a:rPr lang="el-GR"/>
              <a:pPr>
                <a:defRPr/>
              </a:pPr>
              <a:t>17/12/2016</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6" name="Slide Number Placeholder 5"/>
          <p:cNvSpPr>
            <a:spLocks noGrp="1"/>
          </p:cNvSpPr>
          <p:nvPr>
            <p:ph type="sldNum" sz="quarter" idx="12"/>
          </p:nvPr>
        </p:nvSpPr>
        <p:spPr/>
        <p:txBody>
          <a:bodyPr/>
          <a:lstStyle>
            <a:lvl1pPr>
              <a:defRPr/>
            </a:lvl1pPr>
          </a:lstStyle>
          <a:p>
            <a:fld id="{CD8F3FF4-4442-47DC-9EAB-B235A9F4068D}" type="slidenum">
              <a:rPr lang="el-GR" altLang="el-GR"/>
              <a:pPr/>
              <a:t>‹#›</a:t>
            </a:fld>
            <a:endParaRPr lang="el-GR" altLang="el-GR"/>
          </a:p>
        </p:txBody>
      </p:sp>
    </p:spTree>
    <p:extLst>
      <p:ext uri="{BB962C8B-B14F-4D97-AF65-F5344CB8AC3E}">
        <p14:creationId xmlns:p14="http://schemas.microsoft.com/office/powerpoint/2010/main" xmlns="" val="2418349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597A0D4-1778-4893-B787-0E768B6C3A05}" type="slidenum">
              <a:rPr lang="en-GB" altLang="el-GR"/>
              <a:pPr/>
              <a:t>‹#›</a:t>
            </a:fld>
            <a:endParaRPr lang="en-GB" altLang="el-GR"/>
          </a:p>
        </p:txBody>
      </p:sp>
    </p:spTree>
    <p:extLst>
      <p:ext uri="{BB962C8B-B14F-4D97-AF65-F5344CB8AC3E}">
        <p14:creationId xmlns:p14="http://schemas.microsoft.com/office/powerpoint/2010/main" xmlns="" val="2725267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3884C18-8E63-4330-A538-AD79D7A55EC7}" type="slidenum">
              <a:rPr lang="en-GB" altLang="el-GR"/>
              <a:pPr/>
              <a:t>‹#›</a:t>
            </a:fld>
            <a:endParaRPr lang="en-GB" altLang="el-GR"/>
          </a:p>
        </p:txBody>
      </p:sp>
    </p:spTree>
    <p:extLst>
      <p:ext uri="{BB962C8B-B14F-4D97-AF65-F5344CB8AC3E}">
        <p14:creationId xmlns:p14="http://schemas.microsoft.com/office/powerpoint/2010/main" xmlns="" val="707406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DFB7DE66-6BEE-4C0B-BCFF-073B24A866BA}" type="slidenum">
              <a:rPr lang="en-GB" altLang="el-GR"/>
              <a:pPr/>
              <a:t>‹#›</a:t>
            </a:fld>
            <a:endParaRPr lang="en-GB" altLang="el-GR"/>
          </a:p>
        </p:txBody>
      </p:sp>
    </p:spTree>
    <p:extLst>
      <p:ext uri="{BB962C8B-B14F-4D97-AF65-F5344CB8AC3E}">
        <p14:creationId xmlns:p14="http://schemas.microsoft.com/office/powerpoint/2010/main" xmlns="" val="3845216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fld id="{687E6B52-BD23-4B15-B490-FA48EEAEE503}" type="slidenum">
              <a:rPr lang="en-GB" altLang="el-GR"/>
              <a:pPr/>
              <a:t>‹#›</a:t>
            </a:fld>
            <a:endParaRPr lang="en-GB" altLang="el-GR"/>
          </a:p>
        </p:txBody>
      </p:sp>
    </p:spTree>
    <p:extLst>
      <p:ext uri="{BB962C8B-B14F-4D97-AF65-F5344CB8AC3E}">
        <p14:creationId xmlns:p14="http://schemas.microsoft.com/office/powerpoint/2010/main" xmlns="" val="1276183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fld id="{740B0DA0-F3EC-4B10-98A4-D8C82EEBB94C}" type="slidenum">
              <a:rPr lang="en-GB" altLang="el-GR"/>
              <a:pPr/>
              <a:t>‹#›</a:t>
            </a:fld>
            <a:endParaRPr lang="en-GB" altLang="el-GR"/>
          </a:p>
        </p:txBody>
      </p:sp>
    </p:spTree>
    <p:extLst>
      <p:ext uri="{BB962C8B-B14F-4D97-AF65-F5344CB8AC3E}">
        <p14:creationId xmlns:p14="http://schemas.microsoft.com/office/powerpoint/2010/main" xmlns="" val="2975654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fld id="{4EFA33EB-1626-4CAC-A29F-F4D630A7939B}" type="slidenum">
              <a:rPr lang="en-GB" altLang="el-GR"/>
              <a:pPr/>
              <a:t>‹#›</a:t>
            </a:fld>
            <a:endParaRPr lang="en-GB" altLang="el-GR"/>
          </a:p>
        </p:txBody>
      </p:sp>
    </p:spTree>
    <p:extLst>
      <p:ext uri="{BB962C8B-B14F-4D97-AF65-F5344CB8AC3E}">
        <p14:creationId xmlns:p14="http://schemas.microsoft.com/office/powerpoint/2010/main" xmlns="" val="511044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C58AA0D8-138A-4788-AA3E-7BF913E711A4}" type="slidenum">
              <a:rPr lang="en-GB" altLang="el-GR"/>
              <a:pPr/>
              <a:t>‹#›</a:t>
            </a:fld>
            <a:endParaRPr lang="en-GB" altLang="el-GR"/>
          </a:p>
        </p:txBody>
      </p:sp>
    </p:spTree>
    <p:extLst>
      <p:ext uri="{BB962C8B-B14F-4D97-AF65-F5344CB8AC3E}">
        <p14:creationId xmlns:p14="http://schemas.microsoft.com/office/powerpoint/2010/main" xmlns="" val="1039550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7A9B81C0-703A-4FD6-BA48-8804242B911C}" type="slidenum">
              <a:rPr lang="en-GB" altLang="el-GR"/>
              <a:pPr/>
              <a:t>‹#›</a:t>
            </a:fld>
            <a:endParaRPr lang="en-GB" altLang="el-GR"/>
          </a:p>
        </p:txBody>
      </p:sp>
    </p:spTree>
    <p:extLst>
      <p:ext uri="{BB962C8B-B14F-4D97-AF65-F5344CB8AC3E}">
        <p14:creationId xmlns:p14="http://schemas.microsoft.com/office/powerpoint/2010/main" xmlns="" val="3761177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BFF76E3-5CB1-4A31-9954-0D8096A91574}" type="slidenum">
              <a:rPr lang="en-GB" altLang="el-GR"/>
              <a:pPr/>
              <a:t>‹#›</a:t>
            </a:fld>
            <a:endParaRPr lang="en-GB" altLang="el-GR"/>
          </a:p>
        </p:txBody>
      </p:sp>
    </p:spTree>
    <p:extLst>
      <p:ext uri="{BB962C8B-B14F-4D97-AF65-F5344CB8AC3E}">
        <p14:creationId xmlns:p14="http://schemas.microsoft.com/office/powerpoint/2010/main" xmlns="" val="1712992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8856885-66CF-4166-8F0D-ADB11A0FA937}" type="slidenum">
              <a:rPr lang="en-GB" altLang="el-GR"/>
              <a:pPr/>
              <a:t>‹#›</a:t>
            </a:fld>
            <a:endParaRPr lang="en-GB" altLang="el-GR"/>
          </a:p>
        </p:txBody>
      </p:sp>
    </p:spTree>
    <p:extLst>
      <p:ext uri="{BB962C8B-B14F-4D97-AF65-F5344CB8AC3E}">
        <p14:creationId xmlns:p14="http://schemas.microsoft.com/office/powerpoint/2010/main" xmlns="" val="321990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578649" y="1600206"/>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872167" y="1600206"/>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fld id="{8401F945-CF0C-4853-AC2D-312C886F1BF9}" type="datetime1">
              <a:rPr lang="el-GR"/>
              <a:pPr>
                <a:defRPr/>
              </a:pPr>
              <a:t>17/12/2016</a:t>
            </a:fld>
            <a:endParaRPr lang="el-GR"/>
          </a:p>
        </p:txBody>
      </p:sp>
      <p:sp>
        <p:nvSpPr>
          <p:cNvPr id="6"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7" name="Slide Number Placeholder 5"/>
          <p:cNvSpPr>
            <a:spLocks noGrp="1"/>
          </p:cNvSpPr>
          <p:nvPr>
            <p:ph type="sldNum" sz="quarter" idx="12"/>
          </p:nvPr>
        </p:nvSpPr>
        <p:spPr/>
        <p:txBody>
          <a:bodyPr/>
          <a:lstStyle>
            <a:lvl1pPr>
              <a:defRPr/>
            </a:lvl1pPr>
          </a:lstStyle>
          <a:p>
            <a:fld id="{0024A665-F7D5-4381-9C34-AD8A6CBBBF83}" type="slidenum">
              <a:rPr lang="el-GR" altLang="el-GR"/>
              <a:pPr/>
              <a:t>‹#›</a:t>
            </a:fld>
            <a:endParaRPr lang="el-GR" altLang="el-GR"/>
          </a:p>
        </p:txBody>
      </p:sp>
    </p:spTree>
    <p:extLst>
      <p:ext uri="{BB962C8B-B14F-4D97-AF65-F5344CB8AC3E}">
        <p14:creationId xmlns:p14="http://schemas.microsoft.com/office/powerpoint/2010/main" xmlns="" val="1595303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182" indent="0" algn="ctr">
              <a:buNone/>
              <a:defRPr/>
            </a:lvl2pPr>
            <a:lvl3pPr marL="914364" indent="0" algn="ctr">
              <a:buNone/>
              <a:defRPr/>
            </a:lvl3pPr>
            <a:lvl4pPr marL="1371545" indent="0" algn="ctr">
              <a:buNone/>
              <a:defRPr/>
            </a:lvl4pPr>
            <a:lvl5pPr marL="1828727" indent="0" algn="ctr">
              <a:buNone/>
              <a:defRPr/>
            </a:lvl5pPr>
            <a:lvl6pPr marL="2285909" indent="0" algn="ctr">
              <a:buNone/>
              <a:defRPr/>
            </a:lvl6pPr>
            <a:lvl7pPr marL="2743091" indent="0" algn="ctr">
              <a:buNone/>
              <a:defRPr/>
            </a:lvl7pPr>
            <a:lvl8pPr marL="3200272" indent="0" algn="ctr">
              <a:buNone/>
              <a:defRPr/>
            </a:lvl8pPr>
            <a:lvl9pPr marL="3657454"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700519E9-D341-4087-AD19-2880EFC20D8B}" type="slidenum">
              <a:rPr lang="en-GB" altLang="el-GR"/>
              <a:pPr/>
              <a:t>‹#›</a:t>
            </a:fld>
            <a:endParaRPr lang="en-GB" altLang="el-GR"/>
          </a:p>
        </p:txBody>
      </p:sp>
    </p:spTree>
    <p:extLst>
      <p:ext uri="{BB962C8B-B14F-4D97-AF65-F5344CB8AC3E}">
        <p14:creationId xmlns:p14="http://schemas.microsoft.com/office/powerpoint/2010/main" xmlns="" val="293104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8952AAC7-DB65-4960-B1CE-1322393FE066}" type="slidenum">
              <a:rPr lang="en-GB" altLang="el-GR"/>
              <a:pPr/>
              <a:t>‹#›</a:t>
            </a:fld>
            <a:endParaRPr lang="en-GB" altLang="el-GR"/>
          </a:p>
        </p:txBody>
      </p:sp>
    </p:spTree>
    <p:extLst>
      <p:ext uri="{BB962C8B-B14F-4D97-AF65-F5344CB8AC3E}">
        <p14:creationId xmlns:p14="http://schemas.microsoft.com/office/powerpoint/2010/main" xmlns="" val="4171357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1"/>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182" indent="0">
              <a:buNone/>
              <a:defRPr sz="1800"/>
            </a:lvl2pPr>
            <a:lvl3pPr marL="914364" indent="0">
              <a:buNone/>
              <a:defRPr sz="1600"/>
            </a:lvl3pPr>
            <a:lvl4pPr marL="1371545" indent="0">
              <a:buNone/>
              <a:defRPr sz="1400"/>
            </a:lvl4pPr>
            <a:lvl5pPr marL="1828727" indent="0">
              <a:buNone/>
              <a:defRPr sz="1400"/>
            </a:lvl5pPr>
            <a:lvl6pPr marL="2285909" indent="0">
              <a:buNone/>
              <a:defRPr sz="1400"/>
            </a:lvl6pPr>
            <a:lvl7pPr marL="2743091" indent="0">
              <a:buNone/>
              <a:defRPr sz="1400"/>
            </a:lvl7pPr>
            <a:lvl8pPr marL="3200272" indent="0">
              <a:buNone/>
              <a:defRPr sz="1400"/>
            </a:lvl8pPr>
            <a:lvl9pPr marL="365745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FAFB818F-CFB4-46D2-A724-4A6E85488F84}" type="slidenum">
              <a:rPr lang="en-GB" altLang="el-GR"/>
              <a:pPr/>
              <a:t>‹#›</a:t>
            </a:fld>
            <a:endParaRPr lang="en-GB" altLang="el-GR"/>
          </a:p>
        </p:txBody>
      </p:sp>
    </p:spTree>
    <p:extLst>
      <p:ext uri="{BB962C8B-B14F-4D97-AF65-F5344CB8AC3E}">
        <p14:creationId xmlns:p14="http://schemas.microsoft.com/office/powerpoint/2010/main" xmlns="" val="4257052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771526"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19702"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4A2D15C1-0B77-4F1C-BE9B-550131F6B52D}" type="slidenum">
              <a:rPr lang="en-GB" altLang="el-GR"/>
              <a:pPr/>
              <a:t>‹#›</a:t>
            </a:fld>
            <a:endParaRPr lang="en-GB" altLang="el-GR"/>
          </a:p>
        </p:txBody>
      </p:sp>
    </p:spTree>
    <p:extLst>
      <p:ext uri="{BB962C8B-B14F-4D97-AF65-F5344CB8AC3E}">
        <p14:creationId xmlns:p14="http://schemas.microsoft.com/office/powerpoint/2010/main" xmlns="" val="3475541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7"/>
            <a:ext cx="92583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014"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6050" y="1535113"/>
            <a:ext cx="4546600" cy="639763"/>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fld id="{4AA49D09-D414-49B1-B163-C534CD128564}" type="slidenum">
              <a:rPr lang="en-GB" altLang="el-GR"/>
              <a:pPr/>
              <a:t>‹#›</a:t>
            </a:fld>
            <a:endParaRPr lang="en-GB" altLang="el-GR"/>
          </a:p>
        </p:txBody>
      </p:sp>
    </p:spTree>
    <p:extLst>
      <p:ext uri="{BB962C8B-B14F-4D97-AF65-F5344CB8AC3E}">
        <p14:creationId xmlns:p14="http://schemas.microsoft.com/office/powerpoint/2010/main" xmlns="" val="3764857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fld id="{D24D65D2-0EFF-471E-92FC-6E3AE701BF84}" type="slidenum">
              <a:rPr lang="en-GB" altLang="el-GR"/>
              <a:pPr/>
              <a:t>‹#›</a:t>
            </a:fld>
            <a:endParaRPr lang="en-GB" altLang="el-GR"/>
          </a:p>
        </p:txBody>
      </p:sp>
    </p:spTree>
    <p:extLst>
      <p:ext uri="{BB962C8B-B14F-4D97-AF65-F5344CB8AC3E}">
        <p14:creationId xmlns:p14="http://schemas.microsoft.com/office/powerpoint/2010/main" xmlns="" val="1716631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fld id="{5018BE6F-D4FF-462E-B21B-305C2600B984}" type="slidenum">
              <a:rPr lang="en-GB" altLang="el-GR"/>
              <a:pPr/>
              <a:t>‹#›</a:t>
            </a:fld>
            <a:endParaRPr lang="en-GB" altLang="el-GR"/>
          </a:p>
        </p:txBody>
      </p:sp>
    </p:spTree>
    <p:extLst>
      <p:ext uri="{BB962C8B-B14F-4D97-AF65-F5344CB8AC3E}">
        <p14:creationId xmlns:p14="http://schemas.microsoft.com/office/powerpoint/2010/main" xmlns="" val="4139080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49"/>
            <a:ext cx="3384550" cy="1162051"/>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2725" y="27305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1" y="1435102"/>
            <a:ext cx="3384550" cy="4691063"/>
          </a:xfrm>
        </p:spPr>
        <p:txBody>
          <a:bodyPr/>
          <a:lstStyle>
            <a:lvl1pPr marL="0" indent="0">
              <a:buNone/>
              <a:defRPr sz="1400"/>
            </a:lvl1pPr>
            <a:lvl2pPr marL="457182" indent="0">
              <a:buNone/>
              <a:defRPr sz="1200"/>
            </a:lvl2pPr>
            <a:lvl3pPr marL="914364" indent="0">
              <a:buNone/>
              <a:defRPr sz="1000"/>
            </a:lvl3pPr>
            <a:lvl4pPr marL="1371545" indent="0">
              <a:buNone/>
              <a:defRPr sz="800"/>
            </a:lvl4pPr>
            <a:lvl5pPr marL="1828727" indent="0">
              <a:buNone/>
              <a:defRPr sz="800"/>
            </a:lvl5pPr>
            <a:lvl6pPr marL="2285909" indent="0">
              <a:buNone/>
              <a:defRPr sz="800"/>
            </a:lvl6pPr>
            <a:lvl7pPr marL="2743091" indent="0">
              <a:buNone/>
              <a:defRPr sz="800"/>
            </a:lvl7pPr>
            <a:lvl8pPr marL="3200272" indent="0">
              <a:buNone/>
              <a:defRPr sz="800"/>
            </a:lvl8pPr>
            <a:lvl9pPr marL="3657454"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189B9357-5099-4480-A378-C10E1B1C7463}" type="slidenum">
              <a:rPr lang="en-GB" altLang="el-GR"/>
              <a:pPr/>
              <a:t>‹#›</a:t>
            </a:fld>
            <a:endParaRPr lang="en-GB" altLang="el-GR"/>
          </a:p>
        </p:txBody>
      </p:sp>
    </p:spTree>
    <p:extLst>
      <p:ext uri="{BB962C8B-B14F-4D97-AF65-F5344CB8AC3E}">
        <p14:creationId xmlns:p14="http://schemas.microsoft.com/office/powerpoint/2010/main" xmlns="" val="2675851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9"/>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pPr lvl="0"/>
            <a:endParaRPr lang="el-GR" noProof="0" smtClean="0"/>
          </a:p>
        </p:txBody>
      </p:sp>
      <p:sp>
        <p:nvSpPr>
          <p:cNvPr id="4" name="Text Placeholder 3"/>
          <p:cNvSpPr>
            <a:spLocks noGrp="1"/>
          </p:cNvSpPr>
          <p:nvPr>
            <p:ph type="body" sz="half" idx="2"/>
          </p:nvPr>
        </p:nvSpPr>
        <p:spPr>
          <a:xfrm>
            <a:off x="2016125" y="5367338"/>
            <a:ext cx="6172200" cy="804863"/>
          </a:xfrm>
        </p:spPr>
        <p:txBody>
          <a:bodyPr/>
          <a:lstStyle>
            <a:lvl1pPr marL="0" indent="0">
              <a:buNone/>
              <a:defRPr sz="1400"/>
            </a:lvl1pPr>
            <a:lvl2pPr marL="457182" indent="0">
              <a:buNone/>
              <a:defRPr sz="1200"/>
            </a:lvl2pPr>
            <a:lvl3pPr marL="914364" indent="0">
              <a:buNone/>
              <a:defRPr sz="1000"/>
            </a:lvl3pPr>
            <a:lvl4pPr marL="1371545" indent="0">
              <a:buNone/>
              <a:defRPr sz="800"/>
            </a:lvl4pPr>
            <a:lvl5pPr marL="1828727" indent="0">
              <a:buNone/>
              <a:defRPr sz="800"/>
            </a:lvl5pPr>
            <a:lvl6pPr marL="2285909" indent="0">
              <a:buNone/>
              <a:defRPr sz="800"/>
            </a:lvl6pPr>
            <a:lvl7pPr marL="2743091" indent="0">
              <a:buNone/>
              <a:defRPr sz="800"/>
            </a:lvl7pPr>
            <a:lvl8pPr marL="3200272" indent="0">
              <a:buNone/>
              <a:defRPr sz="800"/>
            </a:lvl8pPr>
            <a:lvl9pPr marL="3657454"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408B6605-23D7-43DF-9504-9A4F28D0383C}" type="slidenum">
              <a:rPr lang="en-GB" altLang="el-GR"/>
              <a:pPr/>
              <a:t>‹#›</a:t>
            </a:fld>
            <a:endParaRPr lang="en-GB" altLang="el-GR"/>
          </a:p>
        </p:txBody>
      </p:sp>
    </p:spTree>
    <p:extLst>
      <p:ext uri="{BB962C8B-B14F-4D97-AF65-F5344CB8AC3E}">
        <p14:creationId xmlns:p14="http://schemas.microsoft.com/office/powerpoint/2010/main" xmlns="" val="3280355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BF7C6EBE-A7E4-42F0-AF98-3440B73197D8}" type="slidenum">
              <a:rPr lang="en-GB" altLang="el-GR"/>
              <a:pPr/>
              <a:t>‹#›</a:t>
            </a:fld>
            <a:endParaRPr lang="en-GB" altLang="el-GR"/>
          </a:p>
        </p:txBody>
      </p:sp>
    </p:spTree>
    <p:extLst>
      <p:ext uri="{BB962C8B-B14F-4D97-AF65-F5344CB8AC3E}">
        <p14:creationId xmlns:p14="http://schemas.microsoft.com/office/powerpoint/2010/main" xmlns="" val="3479898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4638"/>
            <a:ext cx="92583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5659"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9"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fld id="{A7E17D3E-1463-4EB9-B14F-458CE319A14C}" type="datetime1">
              <a:rPr lang="el-GR"/>
              <a:pPr>
                <a:defRPr/>
              </a:pPr>
              <a:t>17/12/2016</a:t>
            </a:fld>
            <a:endParaRPr lang="el-GR"/>
          </a:p>
        </p:txBody>
      </p:sp>
      <p:sp>
        <p:nvSpPr>
          <p:cNvPr id="8"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9" name="Slide Number Placeholder 5"/>
          <p:cNvSpPr>
            <a:spLocks noGrp="1"/>
          </p:cNvSpPr>
          <p:nvPr>
            <p:ph type="sldNum" sz="quarter" idx="12"/>
          </p:nvPr>
        </p:nvSpPr>
        <p:spPr/>
        <p:txBody>
          <a:bodyPr/>
          <a:lstStyle>
            <a:lvl1pPr>
              <a:defRPr/>
            </a:lvl1pPr>
          </a:lstStyle>
          <a:p>
            <a:fld id="{C2A5473E-E0BB-457F-8964-FE4BA53D418C}" type="slidenum">
              <a:rPr lang="el-GR" altLang="el-GR"/>
              <a:pPr/>
              <a:t>‹#›</a:t>
            </a:fld>
            <a:endParaRPr lang="el-GR" altLang="el-GR"/>
          </a:p>
        </p:txBody>
      </p:sp>
    </p:spTree>
    <p:extLst>
      <p:ext uri="{BB962C8B-B14F-4D97-AF65-F5344CB8AC3E}">
        <p14:creationId xmlns:p14="http://schemas.microsoft.com/office/powerpoint/2010/main" xmlns="" val="1906455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8"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F3E5D94F-5228-4800-833C-BB52481E2FE9}" type="slidenum">
              <a:rPr lang="en-GB" altLang="el-GR"/>
              <a:pPr/>
              <a:t>‹#›</a:t>
            </a:fld>
            <a:endParaRPr lang="en-GB" altLang="el-GR"/>
          </a:p>
        </p:txBody>
      </p:sp>
    </p:spTree>
    <p:extLst>
      <p:ext uri="{BB962C8B-B14F-4D97-AF65-F5344CB8AC3E}">
        <p14:creationId xmlns:p14="http://schemas.microsoft.com/office/powerpoint/2010/main" xmlns="" val="3122964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l-GR"/>
          </a:p>
        </p:txBody>
      </p:sp>
      <p:sp>
        <p:nvSpPr>
          <p:cNvPr id="3" name="SmartArt Placeholder 2"/>
          <p:cNvSpPr>
            <a:spLocks noGrp="1"/>
          </p:cNvSpPr>
          <p:nvPr>
            <p:ph type="dgm" idx="1"/>
          </p:nvPr>
        </p:nvSpPr>
        <p:spPr>
          <a:xfrm>
            <a:off x="771525" y="1981200"/>
            <a:ext cx="8743950" cy="4114800"/>
          </a:xfrm>
        </p:spPr>
        <p:txBody>
          <a:bodyPr/>
          <a:lstStyle/>
          <a:p>
            <a:pPr lvl="0"/>
            <a:endParaRPr lang="el-GR"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7824E120-8AEE-431F-A8C6-81F4C35C2BCA}" type="slidenum">
              <a:rPr lang="en-GB" altLang="el-GR"/>
              <a:pPr/>
              <a:t>‹#›</a:t>
            </a:fld>
            <a:endParaRPr lang="en-GB" altLang="el-GR"/>
          </a:p>
        </p:txBody>
      </p:sp>
    </p:spTree>
    <p:extLst>
      <p:ext uri="{BB962C8B-B14F-4D97-AF65-F5344CB8AC3E}">
        <p14:creationId xmlns:p14="http://schemas.microsoft.com/office/powerpoint/2010/main" xmlns="" val="751461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771526"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5219702" y="19812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5219702" y="4114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p:txBody>
          <a:bodyPr/>
          <a:lstStyle>
            <a:lvl1pPr fontAlgn="auto">
              <a:spcBef>
                <a:spcPts val="0"/>
              </a:spcBef>
              <a:spcAft>
                <a:spcPts val="0"/>
              </a:spcAft>
              <a:defRPr/>
            </a:lvl1pPr>
          </a:lstStyle>
          <a:p>
            <a:pPr>
              <a:defRPr/>
            </a:pPr>
            <a:endParaRPr lang="en-GB"/>
          </a:p>
        </p:txBody>
      </p:sp>
      <p:sp>
        <p:nvSpPr>
          <p:cNvPr id="7" name="Footer Placeholder 6"/>
          <p:cNvSpPr>
            <a:spLocks noGrp="1"/>
          </p:cNvSpPr>
          <p:nvPr>
            <p:ph type="ftr" sz="quarter" idx="11"/>
          </p:nvPr>
        </p:nvSpPr>
        <p:spPr/>
        <p:txBody>
          <a:bodyPr/>
          <a:lstStyle>
            <a:lvl1pPr fontAlgn="auto">
              <a:spcBef>
                <a:spcPts val="0"/>
              </a:spcBef>
              <a:spcAft>
                <a:spcPts val="0"/>
              </a:spcAft>
              <a:defRPr/>
            </a:lvl1pPr>
          </a:lstStyle>
          <a:p>
            <a:pPr>
              <a:defRPr/>
            </a:pPr>
            <a:endParaRPr lang="en-GB"/>
          </a:p>
        </p:txBody>
      </p:sp>
      <p:sp>
        <p:nvSpPr>
          <p:cNvPr id="8" name="Slide Number Placeholder 7"/>
          <p:cNvSpPr>
            <a:spLocks noGrp="1"/>
          </p:cNvSpPr>
          <p:nvPr>
            <p:ph type="sldNum" sz="quarter" idx="12"/>
          </p:nvPr>
        </p:nvSpPr>
        <p:spPr/>
        <p:txBody>
          <a:bodyPr/>
          <a:lstStyle>
            <a:lvl1pPr>
              <a:defRPr/>
            </a:lvl1pPr>
          </a:lstStyle>
          <a:p>
            <a:fld id="{2C33EB8F-B516-4E0D-97EA-15480ABC1B2C}" type="slidenum">
              <a:rPr lang="en-GB" altLang="el-GR"/>
              <a:pPr/>
              <a:t>‹#›</a:t>
            </a:fld>
            <a:endParaRPr lang="en-GB" altLang="el-GR"/>
          </a:p>
        </p:txBody>
      </p:sp>
    </p:spTree>
    <p:extLst>
      <p:ext uri="{BB962C8B-B14F-4D97-AF65-F5344CB8AC3E}">
        <p14:creationId xmlns:p14="http://schemas.microsoft.com/office/powerpoint/2010/main" xmlns="" val="2363389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6"/>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A6D4ABC7-62C9-41CE-8249-2C987663DECF}" type="datetime1">
              <a:rPr lang="el-GR"/>
              <a:pPr>
                <a:defRPr/>
              </a:pPr>
              <a:t>17/12/2016</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6" name="Slide Number Placeholder 5"/>
          <p:cNvSpPr>
            <a:spLocks noGrp="1"/>
          </p:cNvSpPr>
          <p:nvPr>
            <p:ph type="sldNum" sz="quarter" idx="12"/>
          </p:nvPr>
        </p:nvSpPr>
        <p:spPr/>
        <p:txBody>
          <a:bodyPr/>
          <a:lstStyle>
            <a:lvl1pPr>
              <a:defRPr/>
            </a:lvl1pPr>
          </a:lstStyle>
          <a:p>
            <a:fld id="{58047743-A60E-4539-BF5C-EBDC9F51FA98}" type="slidenum">
              <a:rPr lang="el-GR" altLang="el-GR"/>
              <a:pPr/>
              <a:t>‹#›</a:t>
            </a:fld>
            <a:endParaRPr lang="el-GR" altLang="el-GR"/>
          </a:p>
        </p:txBody>
      </p:sp>
    </p:spTree>
    <p:extLst>
      <p:ext uri="{BB962C8B-B14F-4D97-AF65-F5344CB8AC3E}">
        <p14:creationId xmlns:p14="http://schemas.microsoft.com/office/powerpoint/2010/main" xmlns="" val="3382828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7772D915-269D-4C04-8A06-AEDF93C819EC}" type="datetime1">
              <a:rPr lang="el-GR"/>
              <a:pPr>
                <a:defRPr/>
              </a:pPr>
              <a:t>17/12/2016</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6" name="Slide Number Placeholder 5"/>
          <p:cNvSpPr>
            <a:spLocks noGrp="1"/>
          </p:cNvSpPr>
          <p:nvPr>
            <p:ph type="sldNum" sz="quarter" idx="12"/>
          </p:nvPr>
        </p:nvSpPr>
        <p:spPr/>
        <p:txBody>
          <a:bodyPr/>
          <a:lstStyle>
            <a:lvl1pPr>
              <a:defRPr/>
            </a:lvl1pPr>
          </a:lstStyle>
          <a:p>
            <a:fld id="{AE921F19-97F7-4D46-8E78-0F4C4B9D653A}" type="slidenum">
              <a:rPr lang="el-GR" altLang="el-GR"/>
              <a:pPr/>
              <a:t>‹#›</a:t>
            </a:fld>
            <a:endParaRPr lang="el-GR" altLang="el-GR"/>
          </a:p>
        </p:txBody>
      </p:sp>
    </p:spTree>
    <p:extLst>
      <p:ext uri="{BB962C8B-B14F-4D97-AF65-F5344CB8AC3E}">
        <p14:creationId xmlns:p14="http://schemas.microsoft.com/office/powerpoint/2010/main" xmlns="" val="2843650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11"/>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DD1ACD-0DDC-4F84-B207-8736D934F1CE}" type="datetime1">
              <a:rPr lang="el-GR"/>
              <a:pPr>
                <a:defRPr/>
              </a:pPr>
              <a:t>17/12/2016</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6" name="Slide Number Placeholder 5"/>
          <p:cNvSpPr>
            <a:spLocks noGrp="1"/>
          </p:cNvSpPr>
          <p:nvPr>
            <p:ph type="sldNum" sz="quarter" idx="12"/>
          </p:nvPr>
        </p:nvSpPr>
        <p:spPr/>
        <p:txBody>
          <a:bodyPr/>
          <a:lstStyle>
            <a:lvl1pPr>
              <a:defRPr/>
            </a:lvl1pPr>
          </a:lstStyle>
          <a:p>
            <a:fld id="{65784968-8742-4714-96F9-4263C23E0A58}" type="slidenum">
              <a:rPr lang="el-GR" altLang="el-GR"/>
              <a:pPr/>
              <a:t>‹#›</a:t>
            </a:fld>
            <a:endParaRPr lang="el-GR" altLang="el-GR"/>
          </a:p>
        </p:txBody>
      </p:sp>
    </p:spTree>
    <p:extLst>
      <p:ext uri="{BB962C8B-B14F-4D97-AF65-F5344CB8AC3E}">
        <p14:creationId xmlns:p14="http://schemas.microsoft.com/office/powerpoint/2010/main" xmlns="" val="3301167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578649" y="1600206"/>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872167" y="1600206"/>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fld id="{9D637230-7680-406F-BDC7-E06D78484840}" type="datetime1">
              <a:rPr lang="el-GR"/>
              <a:pPr>
                <a:defRPr/>
              </a:pPr>
              <a:t>17/12/2016</a:t>
            </a:fld>
            <a:endParaRPr lang="el-GR"/>
          </a:p>
        </p:txBody>
      </p:sp>
      <p:sp>
        <p:nvSpPr>
          <p:cNvPr id="6"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7" name="Slide Number Placeholder 5"/>
          <p:cNvSpPr>
            <a:spLocks noGrp="1"/>
          </p:cNvSpPr>
          <p:nvPr>
            <p:ph type="sldNum" sz="quarter" idx="12"/>
          </p:nvPr>
        </p:nvSpPr>
        <p:spPr/>
        <p:txBody>
          <a:bodyPr/>
          <a:lstStyle>
            <a:lvl1pPr>
              <a:defRPr/>
            </a:lvl1pPr>
          </a:lstStyle>
          <a:p>
            <a:fld id="{0D320204-5B79-4BA4-BB65-C5FE2E5A80FD}" type="slidenum">
              <a:rPr lang="el-GR" altLang="el-GR"/>
              <a:pPr/>
              <a:t>‹#›</a:t>
            </a:fld>
            <a:endParaRPr lang="el-GR" altLang="el-GR"/>
          </a:p>
        </p:txBody>
      </p:sp>
    </p:spTree>
    <p:extLst>
      <p:ext uri="{BB962C8B-B14F-4D97-AF65-F5344CB8AC3E}">
        <p14:creationId xmlns:p14="http://schemas.microsoft.com/office/powerpoint/2010/main" xmlns="" val="2629796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4638"/>
            <a:ext cx="92583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5659"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9"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fld id="{4EB31119-5AF0-400F-AF4C-44EA82011A3A}" type="datetime1">
              <a:rPr lang="el-GR"/>
              <a:pPr>
                <a:defRPr/>
              </a:pPr>
              <a:t>17/12/2016</a:t>
            </a:fld>
            <a:endParaRPr lang="el-GR"/>
          </a:p>
        </p:txBody>
      </p:sp>
      <p:sp>
        <p:nvSpPr>
          <p:cNvPr id="8"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9" name="Slide Number Placeholder 5"/>
          <p:cNvSpPr>
            <a:spLocks noGrp="1"/>
          </p:cNvSpPr>
          <p:nvPr>
            <p:ph type="sldNum" sz="quarter" idx="12"/>
          </p:nvPr>
        </p:nvSpPr>
        <p:spPr/>
        <p:txBody>
          <a:bodyPr/>
          <a:lstStyle>
            <a:lvl1pPr>
              <a:defRPr/>
            </a:lvl1pPr>
          </a:lstStyle>
          <a:p>
            <a:fld id="{ED953996-784E-4221-99B7-BC3AF0BA7039}" type="slidenum">
              <a:rPr lang="el-GR" altLang="el-GR"/>
              <a:pPr/>
              <a:t>‹#›</a:t>
            </a:fld>
            <a:endParaRPr lang="el-GR" altLang="el-GR"/>
          </a:p>
        </p:txBody>
      </p:sp>
    </p:spTree>
    <p:extLst>
      <p:ext uri="{BB962C8B-B14F-4D97-AF65-F5344CB8AC3E}">
        <p14:creationId xmlns:p14="http://schemas.microsoft.com/office/powerpoint/2010/main" xmlns="" val="23839693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1B0B5E5F-5EA4-459E-9605-164AB535A32F}" type="datetime1">
              <a:rPr lang="el-GR"/>
              <a:pPr>
                <a:defRPr/>
              </a:pPr>
              <a:t>17/12/2016</a:t>
            </a:fld>
            <a:endParaRPr lang="el-GR"/>
          </a:p>
        </p:txBody>
      </p:sp>
      <p:sp>
        <p:nvSpPr>
          <p:cNvPr id="4"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5" name="Slide Number Placeholder 5"/>
          <p:cNvSpPr>
            <a:spLocks noGrp="1"/>
          </p:cNvSpPr>
          <p:nvPr>
            <p:ph type="sldNum" sz="quarter" idx="12"/>
          </p:nvPr>
        </p:nvSpPr>
        <p:spPr/>
        <p:txBody>
          <a:bodyPr/>
          <a:lstStyle>
            <a:lvl1pPr>
              <a:defRPr/>
            </a:lvl1pPr>
          </a:lstStyle>
          <a:p>
            <a:fld id="{D8737FD4-FEE6-489B-999A-F3A8B07E3506}" type="slidenum">
              <a:rPr lang="el-GR" altLang="el-GR"/>
              <a:pPr/>
              <a:t>‹#›</a:t>
            </a:fld>
            <a:endParaRPr lang="el-GR" altLang="el-GR"/>
          </a:p>
        </p:txBody>
      </p:sp>
    </p:spTree>
    <p:extLst>
      <p:ext uri="{BB962C8B-B14F-4D97-AF65-F5344CB8AC3E}">
        <p14:creationId xmlns:p14="http://schemas.microsoft.com/office/powerpoint/2010/main" xmlns="" val="38002293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208CB1-191B-415D-B4E9-A15B2C4E0114}" type="datetime1">
              <a:rPr lang="el-GR"/>
              <a:pPr>
                <a:defRPr/>
              </a:pPr>
              <a:t>17/12/2016</a:t>
            </a:fld>
            <a:endParaRPr lang="el-GR"/>
          </a:p>
        </p:txBody>
      </p:sp>
      <p:sp>
        <p:nvSpPr>
          <p:cNvPr id="3"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4" name="Slide Number Placeholder 5"/>
          <p:cNvSpPr>
            <a:spLocks noGrp="1"/>
          </p:cNvSpPr>
          <p:nvPr>
            <p:ph type="sldNum" sz="quarter" idx="12"/>
          </p:nvPr>
        </p:nvSpPr>
        <p:spPr/>
        <p:txBody>
          <a:bodyPr/>
          <a:lstStyle>
            <a:lvl1pPr>
              <a:defRPr/>
            </a:lvl1pPr>
          </a:lstStyle>
          <a:p>
            <a:fld id="{2DE9B576-1029-4BAE-8B30-4B0D3D0E94B7}" type="slidenum">
              <a:rPr lang="el-GR" altLang="el-GR"/>
              <a:pPr/>
              <a:t>‹#›</a:t>
            </a:fld>
            <a:endParaRPr lang="el-GR" altLang="el-GR"/>
          </a:p>
        </p:txBody>
      </p:sp>
    </p:spTree>
    <p:extLst>
      <p:ext uri="{BB962C8B-B14F-4D97-AF65-F5344CB8AC3E}">
        <p14:creationId xmlns:p14="http://schemas.microsoft.com/office/powerpoint/2010/main" xmlns="" val="25709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6A3E2A70-D87F-424F-8C24-D5CD36FA1842}" type="datetime1">
              <a:rPr lang="el-GR"/>
              <a:pPr>
                <a:defRPr/>
              </a:pPr>
              <a:t>17/12/2016</a:t>
            </a:fld>
            <a:endParaRPr lang="el-GR"/>
          </a:p>
        </p:txBody>
      </p:sp>
      <p:sp>
        <p:nvSpPr>
          <p:cNvPr id="4"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5" name="Slide Number Placeholder 5"/>
          <p:cNvSpPr>
            <a:spLocks noGrp="1"/>
          </p:cNvSpPr>
          <p:nvPr>
            <p:ph type="sldNum" sz="quarter" idx="12"/>
          </p:nvPr>
        </p:nvSpPr>
        <p:spPr/>
        <p:txBody>
          <a:bodyPr/>
          <a:lstStyle>
            <a:lvl1pPr>
              <a:defRPr/>
            </a:lvl1pPr>
          </a:lstStyle>
          <a:p>
            <a:fld id="{5B7A498E-8E3E-4078-938E-A341EA3E1E20}" type="slidenum">
              <a:rPr lang="el-GR" altLang="el-GR"/>
              <a:pPr/>
              <a:t>‹#›</a:t>
            </a:fld>
            <a:endParaRPr lang="el-GR" altLang="el-GR"/>
          </a:p>
        </p:txBody>
      </p:sp>
    </p:spTree>
    <p:extLst>
      <p:ext uri="{BB962C8B-B14F-4D97-AF65-F5344CB8AC3E}">
        <p14:creationId xmlns:p14="http://schemas.microsoft.com/office/powerpoint/2010/main" xmlns="" val="1362347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1936" y="27306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1"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ACFC1D-18F4-4FEE-AB65-1D86FD581D73}" type="datetime1">
              <a:rPr lang="el-GR"/>
              <a:pPr>
                <a:defRPr/>
              </a:pPr>
              <a:t>17/12/2016</a:t>
            </a:fld>
            <a:endParaRPr lang="el-GR"/>
          </a:p>
        </p:txBody>
      </p:sp>
      <p:sp>
        <p:nvSpPr>
          <p:cNvPr id="6"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7" name="Slide Number Placeholder 5"/>
          <p:cNvSpPr>
            <a:spLocks noGrp="1"/>
          </p:cNvSpPr>
          <p:nvPr>
            <p:ph type="sldNum" sz="quarter" idx="12"/>
          </p:nvPr>
        </p:nvSpPr>
        <p:spPr/>
        <p:txBody>
          <a:bodyPr/>
          <a:lstStyle>
            <a:lvl1pPr>
              <a:defRPr/>
            </a:lvl1pPr>
          </a:lstStyle>
          <a:p>
            <a:fld id="{3690A772-29B0-4169-863B-A77E7D9FFD51}" type="slidenum">
              <a:rPr lang="el-GR" altLang="el-GR"/>
              <a:pPr/>
              <a:t>‹#›</a:t>
            </a:fld>
            <a:endParaRPr lang="el-GR" altLang="el-GR"/>
          </a:p>
        </p:txBody>
      </p:sp>
    </p:spTree>
    <p:extLst>
      <p:ext uri="{BB962C8B-B14F-4D97-AF65-F5344CB8AC3E}">
        <p14:creationId xmlns:p14="http://schemas.microsoft.com/office/powerpoint/2010/main" xmlns="" val="21835819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324" y="612775"/>
            <a:ext cx="6172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FF6CBF-D239-42D0-9AB2-2E55F1A5ADB4}" type="datetime1">
              <a:rPr lang="el-GR"/>
              <a:pPr>
                <a:defRPr/>
              </a:pPr>
              <a:t>17/12/2016</a:t>
            </a:fld>
            <a:endParaRPr lang="el-GR"/>
          </a:p>
        </p:txBody>
      </p:sp>
      <p:sp>
        <p:nvSpPr>
          <p:cNvPr id="6"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7" name="Slide Number Placeholder 5"/>
          <p:cNvSpPr>
            <a:spLocks noGrp="1"/>
          </p:cNvSpPr>
          <p:nvPr>
            <p:ph type="sldNum" sz="quarter" idx="12"/>
          </p:nvPr>
        </p:nvSpPr>
        <p:spPr/>
        <p:txBody>
          <a:bodyPr/>
          <a:lstStyle>
            <a:lvl1pPr>
              <a:defRPr/>
            </a:lvl1pPr>
          </a:lstStyle>
          <a:p>
            <a:fld id="{F8EE7977-F772-406C-862A-D98FBAD73659}" type="slidenum">
              <a:rPr lang="el-GR" altLang="el-GR"/>
              <a:pPr/>
              <a:t>‹#›</a:t>
            </a:fld>
            <a:endParaRPr lang="el-GR" altLang="el-GR"/>
          </a:p>
        </p:txBody>
      </p:sp>
    </p:spTree>
    <p:extLst>
      <p:ext uri="{BB962C8B-B14F-4D97-AF65-F5344CB8AC3E}">
        <p14:creationId xmlns:p14="http://schemas.microsoft.com/office/powerpoint/2010/main" xmlns="" val="3738118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A290400B-5D6B-4DAF-ABEE-2323ED6433AC}" type="datetime1">
              <a:rPr lang="el-GR"/>
              <a:pPr>
                <a:defRPr/>
              </a:pPr>
              <a:t>17/12/2016</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6" name="Slide Number Placeholder 5"/>
          <p:cNvSpPr>
            <a:spLocks noGrp="1"/>
          </p:cNvSpPr>
          <p:nvPr>
            <p:ph type="sldNum" sz="quarter" idx="12"/>
          </p:nvPr>
        </p:nvSpPr>
        <p:spPr/>
        <p:txBody>
          <a:bodyPr/>
          <a:lstStyle>
            <a:lvl1pPr>
              <a:defRPr/>
            </a:lvl1pPr>
          </a:lstStyle>
          <a:p>
            <a:fld id="{DECA614D-4071-4222-90BE-710DAB968AD0}" type="slidenum">
              <a:rPr lang="el-GR" altLang="el-GR"/>
              <a:pPr/>
              <a:t>‹#›</a:t>
            </a:fld>
            <a:endParaRPr lang="el-GR" altLang="el-GR"/>
          </a:p>
        </p:txBody>
      </p:sp>
    </p:spTree>
    <p:extLst>
      <p:ext uri="{BB962C8B-B14F-4D97-AF65-F5344CB8AC3E}">
        <p14:creationId xmlns:p14="http://schemas.microsoft.com/office/powerpoint/2010/main" xmlns="" val="1060399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0340" y="274649"/>
            <a:ext cx="2603897"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78644" y="274649"/>
            <a:ext cx="764024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826ADED9-603A-4585-B1C2-E16E2A955BC5}" type="datetime1">
              <a:rPr lang="el-GR"/>
              <a:pPr>
                <a:defRPr/>
              </a:pPr>
              <a:t>17/12/2016</a:t>
            </a:fld>
            <a:endParaRPr lang="el-GR"/>
          </a:p>
        </p:txBody>
      </p:sp>
      <p:sp>
        <p:nvSpPr>
          <p:cNvPr id="5"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6" name="Slide Number Placeholder 5"/>
          <p:cNvSpPr>
            <a:spLocks noGrp="1"/>
          </p:cNvSpPr>
          <p:nvPr>
            <p:ph type="sldNum" sz="quarter" idx="12"/>
          </p:nvPr>
        </p:nvSpPr>
        <p:spPr/>
        <p:txBody>
          <a:bodyPr/>
          <a:lstStyle>
            <a:lvl1pPr>
              <a:defRPr/>
            </a:lvl1pPr>
          </a:lstStyle>
          <a:p>
            <a:fld id="{9CDDC144-BA58-421B-AFDA-A0F6546982FD}" type="slidenum">
              <a:rPr lang="el-GR" altLang="el-GR"/>
              <a:pPr/>
              <a:t>‹#›</a:t>
            </a:fld>
            <a:endParaRPr lang="el-GR" altLang="el-GR"/>
          </a:p>
        </p:txBody>
      </p:sp>
    </p:spTree>
    <p:extLst>
      <p:ext uri="{BB962C8B-B14F-4D97-AF65-F5344CB8AC3E}">
        <p14:creationId xmlns:p14="http://schemas.microsoft.com/office/powerpoint/2010/main" xmlns="" val="42018878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7"/>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85BFFA04-B7F4-4D50-B1A8-2D2022F26F79}" type="slidenum">
              <a:rPr lang="en-GB" altLang="el-GR"/>
              <a:pPr/>
              <a:t>‹#›</a:t>
            </a:fld>
            <a:endParaRPr lang="en-GB" altLang="el-GR"/>
          </a:p>
        </p:txBody>
      </p:sp>
    </p:spTree>
    <p:extLst>
      <p:ext uri="{BB962C8B-B14F-4D97-AF65-F5344CB8AC3E}">
        <p14:creationId xmlns:p14="http://schemas.microsoft.com/office/powerpoint/2010/main" xmlns="" val="276001800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4390D120-DF66-4DCC-803E-949C8E4E626E}" type="slidenum">
              <a:rPr lang="en-GB" altLang="el-GR"/>
              <a:pPr/>
              <a:t>‹#›</a:t>
            </a:fld>
            <a:endParaRPr lang="en-GB" altLang="el-GR"/>
          </a:p>
        </p:txBody>
      </p:sp>
    </p:spTree>
    <p:extLst>
      <p:ext uri="{BB962C8B-B14F-4D97-AF65-F5344CB8AC3E}">
        <p14:creationId xmlns:p14="http://schemas.microsoft.com/office/powerpoint/2010/main" xmlns="" val="384162844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2"/>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12329033-5971-468D-88A1-3DD382E9A48F}" type="slidenum">
              <a:rPr lang="en-GB" altLang="el-GR"/>
              <a:pPr/>
              <a:t>‹#›</a:t>
            </a:fld>
            <a:endParaRPr lang="en-GB" altLang="el-GR"/>
          </a:p>
        </p:txBody>
      </p:sp>
    </p:spTree>
    <p:extLst>
      <p:ext uri="{BB962C8B-B14F-4D97-AF65-F5344CB8AC3E}">
        <p14:creationId xmlns:p14="http://schemas.microsoft.com/office/powerpoint/2010/main" xmlns="" val="32287765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6"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1"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D14593B0-D19B-4F50-BC17-E1B23C55124F}" type="slidenum">
              <a:rPr lang="en-GB" altLang="el-GR"/>
              <a:pPr/>
              <a:t>‹#›</a:t>
            </a:fld>
            <a:endParaRPr lang="en-GB" altLang="el-GR"/>
          </a:p>
        </p:txBody>
      </p:sp>
    </p:spTree>
    <p:extLst>
      <p:ext uri="{BB962C8B-B14F-4D97-AF65-F5344CB8AC3E}">
        <p14:creationId xmlns:p14="http://schemas.microsoft.com/office/powerpoint/2010/main" xmlns="" val="323750074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1"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1"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1"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fld id="{BC8229C6-E368-479B-A7CA-BA96B3A85D5D}" type="slidenum">
              <a:rPr lang="en-GB" altLang="el-GR"/>
              <a:pPr/>
              <a:t>‹#›</a:t>
            </a:fld>
            <a:endParaRPr lang="en-GB" altLang="el-GR"/>
          </a:p>
        </p:txBody>
      </p:sp>
    </p:spTree>
    <p:extLst>
      <p:ext uri="{BB962C8B-B14F-4D97-AF65-F5344CB8AC3E}">
        <p14:creationId xmlns:p14="http://schemas.microsoft.com/office/powerpoint/2010/main" xmlns="" val="344150875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fld id="{362B96CF-1E91-4D3C-9784-7CF90D1A418A}" type="slidenum">
              <a:rPr lang="en-GB" altLang="el-GR"/>
              <a:pPr/>
              <a:t>‹#›</a:t>
            </a:fld>
            <a:endParaRPr lang="en-GB" altLang="el-GR"/>
          </a:p>
        </p:txBody>
      </p:sp>
    </p:spTree>
    <p:extLst>
      <p:ext uri="{BB962C8B-B14F-4D97-AF65-F5344CB8AC3E}">
        <p14:creationId xmlns:p14="http://schemas.microsoft.com/office/powerpoint/2010/main" xmlns="" val="39363442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E65835-FAF6-4A3B-B530-C3BE880660C8}" type="datetime1">
              <a:rPr lang="el-GR"/>
              <a:pPr>
                <a:defRPr/>
              </a:pPr>
              <a:t>17/12/2016</a:t>
            </a:fld>
            <a:endParaRPr lang="el-GR"/>
          </a:p>
        </p:txBody>
      </p:sp>
      <p:sp>
        <p:nvSpPr>
          <p:cNvPr id="3"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4" name="Slide Number Placeholder 5"/>
          <p:cNvSpPr>
            <a:spLocks noGrp="1"/>
          </p:cNvSpPr>
          <p:nvPr>
            <p:ph type="sldNum" sz="quarter" idx="12"/>
          </p:nvPr>
        </p:nvSpPr>
        <p:spPr/>
        <p:txBody>
          <a:bodyPr/>
          <a:lstStyle>
            <a:lvl1pPr>
              <a:defRPr/>
            </a:lvl1pPr>
          </a:lstStyle>
          <a:p>
            <a:fld id="{EBF4AA39-6FD0-4DD5-AC14-17F807EEB187}" type="slidenum">
              <a:rPr lang="el-GR" altLang="el-GR"/>
              <a:pPr/>
              <a:t>‹#›</a:t>
            </a:fld>
            <a:endParaRPr lang="el-GR" altLang="el-GR"/>
          </a:p>
        </p:txBody>
      </p:sp>
    </p:spTree>
    <p:extLst>
      <p:ext uri="{BB962C8B-B14F-4D97-AF65-F5344CB8AC3E}">
        <p14:creationId xmlns:p14="http://schemas.microsoft.com/office/powerpoint/2010/main" xmlns="" val="3487103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fld id="{EF09F39E-6601-404B-ADBD-B8CF134BA3FB}" type="slidenum">
              <a:rPr lang="en-GB" altLang="el-GR"/>
              <a:pPr/>
              <a:t>‹#›</a:t>
            </a:fld>
            <a:endParaRPr lang="en-GB" altLang="el-GR"/>
          </a:p>
        </p:txBody>
      </p:sp>
    </p:spTree>
    <p:extLst>
      <p:ext uri="{BB962C8B-B14F-4D97-AF65-F5344CB8AC3E}">
        <p14:creationId xmlns:p14="http://schemas.microsoft.com/office/powerpoint/2010/main" xmlns="" val="418300744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6" y="27305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2"/>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D45C3973-29E0-4930-B1F3-9573A1B8727F}" type="slidenum">
              <a:rPr lang="en-GB" altLang="el-GR"/>
              <a:pPr/>
              <a:t>‹#›</a:t>
            </a:fld>
            <a:endParaRPr lang="en-GB" altLang="el-GR"/>
          </a:p>
        </p:txBody>
      </p:sp>
    </p:spTree>
    <p:extLst>
      <p:ext uri="{BB962C8B-B14F-4D97-AF65-F5344CB8AC3E}">
        <p14:creationId xmlns:p14="http://schemas.microsoft.com/office/powerpoint/2010/main" xmlns="" val="27996257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6"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6"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6"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fld id="{E41CE3CF-7BFC-4DD1-B71F-FDE71FDDC357}" type="slidenum">
              <a:rPr lang="en-GB" altLang="el-GR"/>
              <a:pPr/>
              <a:t>‹#›</a:t>
            </a:fld>
            <a:endParaRPr lang="en-GB" altLang="el-GR"/>
          </a:p>
        </p:txBody>
      </p:sp>
    </p:spTree>
    <p:extLst>
      <p:ext uri="{BB962C8B-B14F-4D97-AF65-F5344CB8AC3E}">
        <p14:creationId xmlns:p14="http://schemas.microsoft.com/office/powerpoint/2010/main" xmlns="" val="331212505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29846FA8-CFFB-41B2-BFF3-64DB6791ED26}" type="slidenum">
              <a:rPr lang="en-GB" altLang="el-GR"/>
              <a:pPr/>
              <a:t>‹#›</a:t>
            </a:fld>
            <a:endParaRPr lang="en-GB" altLang="el-GR"/>
          </a:p>
        </p:txBody>
      </p:sp>
    </p:spTree>
    <p:extLst>
      <p:ext uri="{BB962C8B-B14F-4D97-AF65-F5344CB8AC3E}">
        <p14:creationId xmlns:p14="http://schemas.microsoft.com/office/powerpoint/2010/main" xmlns="" val="227309206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9"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6"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5587BAAB-8569-412E-940F-6C5C54B0ED46}" type="slidenum">
              <a:rPr lang="en-GB" altLang="el-GR"/>
              <a:pPr/>
              <a:t>‹#›</a:t>
            </a:fld>
            <a:endParaRPr lang="en-GB" altLang="el-GR"/>
          </a:p>
        </p:txBody>
      </p:sp>
    </p:spTree>
    <p:extLst>
      <p:ext uri="{BB962C8B-B14F-4D97-AF65-F5344CB8AC3E}">
        <p14:creationId xmlns:p14="http://schemas.microsoft.com/office/powerpoint/2010/main" xmlns="" val="198937846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fld id="{09E1DDEF-D912-42D2-89C9-96D415D36998}" type="slidenum">
              <a:rPr lang="en-GB" altLang="el-GR"/>
              <a:pPr/>
              <a:t>‹#›</a:t>
            </a:fld>
            <a:endParaRPr lang="en-GB" altLang="el-GR"/>
          </a:p>
        </p:txBody>
      </p:sp>
    </p:spTree>
    <p:extLst>
      <p:ext uri="{BB962C8B-B14F-4D97-AF65-F5344CB8AC3E}">
        <p14:creationId xmlns:p14="http://schemas.microsoft.com/office/powerpoint/2010/main" xmlns="" val="24082534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1936" y="27306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1"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FD3426-5633-41D8-BACA-D914EE24A829}" type="datetime1">
              <a:rPr lang="el-GR"/>
              <a:pPr>
                <a:defRPr/>
              </a:pPr>
              <a:t>17/12/2016</a:t>
            </a:fld>
            <a:endParaRPr lang="el-GR"/>
          </a:p>
        </p:txBody>
      </p:sp>
      <p:sp>
        <p:nvSpPr>
          <p:cNvPr id="6"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7" name="Slide Number Placeholder 5"/>
          <p:cNvSpPr>
            <a:spLocks noGrp="1"/>
          </p:cNvSpPr>
          <p:nvPr>
            <p:ph type="sldNum" sz="quarter" idx="12"/>
          </p:nvPr>
        </p:nvSpPr>
        <p:spPr/>
        <p:txBody>
          <a:bodyPr/>
          <a:lstStyle>
            <a:lvl1pPr>
              <a:defRPr/>
            </a:lvl1pPr>
          </a:lstStyle>
          <a:p>
            <a:fld id="{877D682F-014A-4BF4-B263-36DE9C0302F0}" type="slidenum">
              <a:rPr lang="el-GR" altLang="el-GR"/>
              <a:pPr/>
              <a:t>‹#›</a:t>
            </a:fld>
            <a:endParaRPr lang="el-GR" altLang="el-GR"/>
          </a:p>
        </p:txBody>
      </p:sp>
    </p:spTree>
    <p:extLst>
      <p:ext uri="{BB962C8B-B14F-4D97-AF65-F5344CB8AC3E}">
        <p14:creationId xmlns:p14="http://schemas.microsoft.com/office/powerpoint/2010/main" xmlns="" val="161801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324" y="612775"/>
            <a:ext cx="6172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6EB90E-4D39-4B29-8382-80B396C2E512}" type="datetime1">
              <a:rPr lang="el-GR"/>
              <a:pPr>
                <a:defRPr/>
              </a:pPr>
              <a:t>17/12/2016</a:t>
            </a:fld>
            <a:endParaRPr lang="el-GR"/>
          </a:p>
        </p:txBody>
      </p:sp>
      <p:sp>
        <p:nvSpPr>
          <p:cNvPr id="6" name="Footer Placeholder 4"/>
          <p:cNvSpPr>
            <a:spLocks noGrp="1"/>
          </p:cNvSpPr>
          <p:nvPr>
            <p:ph type="ftr" sz="quarter" idx="11"/>
          </p:nvPr>
        </p:nvSpPr>
        <p:spPr/>
        <p:txBody>
          <a:bodyPr/>
          <a:lstStyle>
            <a:lvl1pPr>
              <a:defRPr/>
            </a:lvl1pPr>
          </a:lstStyle>
          <a:p>
            <a:pPr>
              <a:defRPr/>
            </a:pPr>
            <a:r>
              <a:rPr lang="en-US"/>
              <a:t>Diagreg</a:t>
            </a:r>
            <a:endParaRPr lang="el-GR"/>
          </a:p>
        </p:txBody>
      </p:sp>
      <p:sp>
        <p:nvSpPr>
          <p:cNvPr id="7" name="Slide Number Placeholder 5"/>
          <p:cNvSpPr>
            <a:spLocks noGrp="1"/>
          </p:cNvSpPr>
          <p:nvPr>
            <p:ph type="sldNum" sz="quarter" idx="12"/>
          </p:nvPr>
        </p:nvSpPr>
        <p:spPr/>
        <p:txBody>
          <a:bodyPr/>
          <a:lstStyle>
            <a:lvl1pPr>
              <a:defRPr/>
            </a:lvl1pPr>
          </a:lstStyle>
          <a:p>
            <a:fld id="{BC7A73A3-5C02-414F-B7BE-2776FCA2BE7A}" type="slidenum">
              <a:rPr lang="el-GR" altLang="el-GR"/>
              <a:pPr/>
              <a:t>‹#›</a:t>
            </a:fld>
            <a:endParaRPr lang="el-GR" altLang="el-GR"/>
          </a:p>
        </p:txBody>
      </p:sp>
    </p:spTree>
    <p:extLst>
      <p:ext uri="{BB962C8B-B14F-4D97-AF65-F5344CB8AC3E}">
        <p14:creationId xmlns:p14="http://schemas.microsoft.com/office/powerpoint/2010/main" xmlns="" val="286815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endParaRPr lang="el-GR" altLang="el-GR" smtClean="0"/>
          </a:p>
        </p:txBody>
      </p:sp>
      <p:sp>
        <p:nvSpPr>
          <p:cNvPr id="1027" name="Text Placeholder 2"/>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4" name="Date Placeholder 3"/>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F03088-8577-4723-8FCB-3051EEF345E5}" type="datetime1">
              <a:rPr lang="el-GR"/>
              <a:pPr>
                <a:defRPr/>
              </a:pPr>
              <a:t>17/12/2016</a:t>
            </a:fld>
            <a:endParaRPr lang="el-GR"/>
          </a:p>
        </p:txBody>
      </p:sp>
      <p:sp>
        <p:nvSpPr>
          <p:cNvPr id="5" name="Footer Placeholder 4"/>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Diagreg</a:t>
            </a:r>
            <a:endParaRPr lang="el-GR"/>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46F7658A-AB3E-441B-81FA-933F961B5FFA}" type="slidenum">
              <a:rPr lang="el-GR" altLang="el-GR"/>
              <a:pPr/>
              <a:t>‹#›</a:t>
            </a:fld>
            <a:endParaRPr lang="el-GR" altLang="el-GR"/>
          </a:p>
        </p:txBody>
      </p:sp>
    </p:spTree>
  </p:cSld>
  <p:clrMap bg1="dk1" tx1="lt1" bg2="dk2" tx2="lt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64" r:id="rId12"/>
    <p:sldLayoutId id="2147484565"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smtClean="0"/>
              <a:t>Click to edit Master title style</a:t>
            </a:r>
          </a:p>
        </p:txBody>
      </p:sp>
      <p:sp>
        <p:nvSpPr>
          <p:cNvPr id="2051" name="Rectangle 3"/>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a:defRPr/>
            </a:pPr>
            <a:fld id="{3BA6615B-593D-4594-8EEF-E3DE73EDB718}" type="datetime1">
              <a:rPr lang="el-GR"/>
              <a:pPr>
                <a:defRPr/>
              </a:pPr>
              <a:t>17/12/2016</a:t>
            </a:fld>
            <a:endParaRPr lang="en-GB"/>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a:defRPr/>
            </a:pPr>
            <a:r>
              <a:rPr lang="en-GB"/>
              <a:t>Diagreg</a:t>
            </a: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69FA5BB9-2448-4BE3-B8DF-F8737D2BAD08}" type="slidenum">
              <a:rPr lang="en-GB" altLang="el-GR"/>
              <a:pPr/>
              <a:t>‹#›</a:t>
            </a:fld>
            <a:endParaRPr lang="en-GB" altLang="el-GR"/>
          </a:p>
        </p:txBody>
      </p:sp>
    </p:spTree>
  </p:cSld>
  <p:clrMap bg1="dk1" tx1="lt1" bg2="dk2" tx2="lt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 id="2147484577" r:id="rId12"/>
    <p:sldLayoutId id="2147484578" r:id="rId13"/>
    <p:sldLayoutId id="2147484579" r:id="rId14"/>
    <p:sldLayoutId id="2147484580" r:id="rId15"/>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smtClean="0"/>
              <a:t>Click to edit Master title style</a:t>
            </a:r>
          </a:p>
        </p:txBody>
      </p:sp>
      <p:sp>
        <p:nvSpPr>
          <p:cNvPr id="3075"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AF0EED57-34A7-4973-8D21-7CD73DC65CAC}" type="slidenum">
              <a:rPr lang="en-GB" altLang="el-GR"/>
              <a:pPr/>
              <a:t>‹#›</a:t>
            </a:fld>
            <a:endParaRPr lang="en-GB" altLang="el-GR"/>
          </a:p>
        </p:txBody>
      </p:sp>
    </p:spTree>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GB" altLang="el-GR" smtClean="0"/>
              <a:t>Click to edit Master title style</a:t>
            </a:r>
          </a:p>
        </p:txBody>
      </p:sp>
      <p:sp>
        <p:nvSpPr>
          <p:cNvPr id="4099" name="Rectangle 3"/>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5C51DEDB-27FA-4FCB-B2D1-4D14158644E5}" type="slidenum">
              <a:rPr lang="en-GB" altLang="el-GR"/>
              <a:pPr/>
              <a:t>‹#›</a:t>
            </a:fld>
            <a:endParaRPr lang="en-GB" altLang="el-GR"/>
          </a:p>
        </p:txBody>
      </p:sp>
    </p:spTree>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 id="2147484603" r:id="rId12"/>
    <p:sldLayoutId id="214748460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82" algn="ctr" rtl="0" fontAlgn="base">
        <a:spcBef>
          <a:spcPct val="0"/>
        </a:spcBef>
        <a:spcAft>
          <a:spcPct val="0"/>
        </a:spcAft>
        <a:defRPr sz="4400">
          <a:solidFill>
            <a:schemeClr val="tx2"/>
          </a:solidFill>
          <a:latin typeface="Times New Roman" pitchFamily="18" charset="0"/>
        </a:defRPr>
      </a:lvl6pPr>
      <a:lvl7pPr marL="914364" algn="ctr" rtl="0" fontAlgn="base">
        <a:spcBef>
          <a:spcPct val="0"/>
        </a:spcBef>
        <a:spcAft>
          <a:spcPct val="0"/>
        </a:spcAft>
        <a:defRPr sz="4400">
          <a:solidFill>
            <a:schemeClr val="tx2"/>
          </a:solidFill>
          <a:latin typeface="Times New Roman" pitchFamily="18" charset="0"/>
        </a:defRPr>
      </a:lvl7pPr>
      <a:lvl8pPr marL="1371545" algn="ctr" rtl="0" fontAlgn="base">
        <a:spcBef>
          <a:spcPct val="0"/>
        </a:spcBef>
        <a:spcAft>
          <a:spcPct val="0"/>
        </a:spcAft>
        <a:defRPr sz="4400">
          <a:solidFill>
            <a:schemeClr val="tx2"/>
          </a:solidFill>
          <a:latin typeface="Times New Roman" pitchFamily="18" charset="0"/>
        </a:defRPr>
      </a:lvl8pPr>
      <a:lvl9pPr marL="1828727" algn="ctr" rtl="0" fontAlgn="base">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99" indent="-228590" algn="l" rtl="0" fontAlgn="base">
        <a:spcBef>
          <a:spcPct val="20000"/>
        </a:spcBef>
        <a:spcAft>
          <a:spcPct val="0"/>
        </a:spcAft>
        <a:buChar char="»"/>
        <a:defRPr sz="2000">
          <a:solidFill>
            <a:schemeClr val="tx1"/>
          </a:solidFill>
          <a:latin typeface="+mn-lt"/>
        </a:defRPr>
      </a:lvl6pPr>
      <a:lvl7pPr marL="2971681" indent="-228590" algn="l" rtl="0" fontAlgn="base">
        <a:spcBef>
          <a:spcPct val="20000"/>
        </a:spcBef>
        <a:spcAft>
          <a:spcPct val="0"/>
        </a:spcAft>
        <a:buChar char="»"/>
        <a:defRPr sz="2000">
          <a:solidFill>
            <a:schemeClr val="tx1"/>
          </a:solidFill>
          <a:latin typeface="+mn-lt"/>
        </a:defRPr>
      </a:lvl7pPr>
      <a:lvl8pPr marL="3428863" indent="-228590" algn="l" rtl="0" fontAlgn="base">
        <a:spcBef>
          <a:spcPct val="20000"/>
        </a:spcBef>
        <a:spcAft>
          <a:spcPct val="0"/>
        </a:spcAft>
        <a:buChar char="»"/>
        <a:defRPr sz="2000">
          <a:solidFill>
            <a:schemeClr val="tx1"/>
          </a:solidFill>
          <a:latin typeface="+mn-lt"/>
        </a:defRPr>
      </a:lvl8pPr>
      <a:lvl9pPr marL="3886044" indent="-22859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endParaRPr lang="el-GR" altLang="el-GR" smtClean="0"/>
          </a:p>
        </p:txBody>
      </p:sp>
      <p:sp>
        <p:nvSpPr>
          <p:cNvPr id="5123" name="Text Placeholder 2"/>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4" name="Date Placeholder 3"/>
          <p:cNvSpPr>
            <a:spLocks noGrp="1"/>
          </p:cNvSpPr>
          <p:nvPr>
            <p:ph type="dt" sz="half" idx="2"/>
          </p:nvPr>
        </p:nvSpPr>
        <p:spPr>
          <a:xfrm>
            <a:off x="514350" y="6356350"/>
            <a:ext cx="24003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80D1338-405C-4D25-BDE6-00E556E9866D}" type="datetime1">
              <a:rPr lang="el-GR"/>
              <a:pPr>
                <a:defRPr/>
              </a:pPr>
              <a:t>17/12/2016</a:t>
            </a:fld>
            <a:endParaRPr lang="el-GR"/>
          </a:p>
        </p:txBody>
      </p:sp>
      <p:sp>
        <p:nvSpPr>
          <p:cNvPr id="5" name="Footer Placeholder 4"/>
          <p:cNvSpPr>
            <a:spLocks noGrp="1"/>
          </p:cNvSpPr>
          <p:nvPr>
            <p:ph type="ftr" sz="quarter" idx="3"/>
          </p:nvPr>
        </p:nvSpPr>
        <p:spPr>
          <a:xfrm>
            <a:off x="3514725" y="6356350"/>
            <a:ext cx="325755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r>
              <a:rPr lang="en-US"/>
              <a:t>Diagreg</a:t>
            </a:r>
            <a:endParaRPr lang="el-GR"/>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1083FC2E-E259-40C7-B081-C85A09F80ABC}" type="slidenum">
              <a:rPr lang="el-GR" altLang="el-GR"/>
              <a:pPr/>
              <a:t>‹#›</a:t>
            </a:fld>
            <a:endParaRPr lang="el-GR" altLang="el-GR"/>
          </a:p>
        </p:txBody>
      </p:sp>
    </p:spTree>
  </p:cSld>
  <p:clrMap bg1="dk1" tx1="lt1" bg2="dk2" tx2="lt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71525" y="609600"/>
            <a:ext cx="87439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smtClean="0"/>
              <a:t>Click to edit Master title style</a:t>
            </a:r>
          </a:p>
        </p:txBody>
      </p:sp>
      <p:sp>
        <p:nvSpPr>
          <p:cNvPr id="6147" name="Rectangle 3"/>
          <p:cNvSpPr>
            <a:spLocks noGrp="1" noChangeArrowheads="1"/>
          </p:cNvSpPr>
          <p:nvPr>
            <p:ph type="body" idx="1"/>
          </p:nvPr>
        </p:nvSpPr>
        <p:spPr bwMode="auto">
          <a:xfrm>
            <a:off x="771525" y="1981200"/>
            <a:ext cx="874395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92CAA360-AFCD-46D6-A49F-1503702019C2}" type="slidenum">
              <a:rPr lang="en-GB" altLang="el-GR"/>
              <a:pPr/>
              <a:t>‹#›</a:t>
            </a:fld>
            <a:endParaRPr lang="en-GB" altLang="el-GR"/>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 id="2147484616"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15.xml"/><Relationship Id="rId16" Type="http://schemas.openxmlformats.org/officeDocument/2006/relationships/image" Target="../media/image22.png"/><Relationship Id="rId1" Type="http://schemas.openxmlformats.org/officeDocument/2006/relationships/slideLayout" Target="../slideLayouts/slideLayout59.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PLAYLIST/ORK.PLF"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www.colapisci.it/PescItalia/pisces/Perciformi/Pomacentridae/pescedamigella.htm" TargetMode="Externa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www.sel.barc.usda.gov/diptera/syrphid/syrphna.htm" TargetMode="External"/><Relationship Id="rId7" Type="http://schemas.openxmlformats.org/officeDocument/2006/relationships/hyperlink" Target="http://www.newsfilter.gr/2008/02/03/frouto-prostasia-apo-alzheimer/" TargetMode="External"/><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hyperlink" Target="http://www.animalwritings.com/archive/2005_05_01_blog_archive.asp" TargetMode="External"/><Relationship Id="rId5" Type="http://schemas.openxmlformats.org/officeDocument/2006/relationships/hyperlink" Target="https://doralbio5.wikispaces.com/Prokaryotes" TargetMode="External"/><Relationship Id="rId4" Type="http://schemas.openxmlformats.org/officeDocument/2006/relationships/hyperlink" Target="http://www.stougiannidis.gr/hypoglossal/32_gourouni.ht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nirmukta.com/2008/10/04/cows-excreta-as-medicine-insult-to-humanity/" TargetMode="External"/><Relationship Id="rId7" Type="http://schemas.openxmlformats.org/officeDocument/2006/relationships/hyperlink" Target="http://www.antenna-star.gr/v2/%CF%83%CF%85%CF%83%CF%84%CE%AE%CE%BC%CE%B1%CF%84%CE%B1-%CE%B5%CE%BA%CF%84%CF%81%CE%BF%CF%86%CE%AE%CF%82-%CF%85%CF%80%CE%B1%CE%AF%CE%B8%CF%81%CE%B9%CE%B1%CF%82-%CF%87%CE%BF%CE%B9%CF%81%CE%BF%CF%84/" TargetMode="External"/><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hyperlink" Target="http://back-to-nature.gr/2013/02/blog-post_7.html" TargetMode="External"/><Relationship Id="rId5" Type="http://schemas.openxmlformats.org/officeDocument/2006/relationships/hyperlink" Target="http://agroselida.blogspot.gr/2015/03/blog-post_35.html" TargetMode="External"/><Relationship Id="rId4" Type="http://schemas.openxmlformats.org/officeDocument/2006/relationships/hyperlink" Target="http://www.ftiaxno.gr/search?updated-min=2012-01-01T00:00:00+02:00&amp;updated-max=2013-01-01T00:00:00+02:00&amp;max-results=50"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ethnos.gr/epaggelmatikes_eukairies/arthro/apodotiki_h_kalliergeia_ton_ktinotrofikon_fyton-63759727/" TargetMode="External"/><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hyperlink" Target="http://materielagricole.centerblog.net/" TargetMode="External"/><Relationship Id="rId4" Type="http://schemas.openxmlformats.org/officeDocument/2006/relationships/hyperlink" Target="%91%CE%A1%CE%9C%CE%95%CE%A3"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sabc.co.za/news/a/09a0ca804c54a74eaf9affc5aa157cdc/Daily-aspirin-may-help-ward-off-cancer:-Study-20120813" TargetMode="External"/><Relationship Id="rId7" Type="http://schemas.openxmlformats.org/officeDocument/2006/relationships/hyperlink" Target="http://www.news.gr/perivallon/planhths-gh/article/50438/h-kalliergeia-fyton-gia-viokafsima-vlaptei.html" TargetMode="External"/><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hyperlink" Target="http://www.paseges.gr/el/news?subject=Cotton" TargetMode="External"/><Relationship Id="rId5" Type="http://schemas.openxmlformats.org/officeDocument/2006/relationships/hyperlink" Target="http://materielagricole.centerblog.net/" TargetMode="External"/><Relationship Id="rId4" Type="http://schemas.openxmlformats.org/officeDocument/2006/relationships/hyperlink" Target="http://petridishtalk.com/2009/12/14/bold-fmri-a-clear-new-view-of-the-brai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ethnos.gr/themata/arthro/treis_kalliergeies_pou_myrizoun_megala_kerdi-63121188/" TargetMode="External"/><Relationship Id="rId7" Type="http://schemas.openxmlformats.org/officeDocument/2006/relationships/hyperlink" Target="http://kosoglou.blogspot.gr/" TargetMode="Externa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hyperlink" Target="https://pertusa.wordpress.com/" TargetMode="External"/><Relationship Id="rId5" Type="http://schemas.openxmlformats.org/officeDocument/2006/relationships/hyperlink" Target="http://www.melissocosmos.com/2010/09/blog-post_4668.html" TargetMode="External"/><Relationship Id="rId4" Type="http://schemas.openxmlformats.org/officeDocument/2006/relationships/hyperlink" Target="http://www.fws.gov/athens/endangered/teplants.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opencourses.auth.gr/courses/OCRS508/" TargetMode="Externa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12.xml"/><Relationship Id="rId5" Type="http://schemas.openxmlformats.org/officeDocument/2006/relationships/hyperlink" Target="http://creativecommons.org/licenses/by/4.0/" TargetMode="External"/><Relationship Id="rId4" Type="http://schemas.openxmlformats.org/officeDocument/2006/relationships/hyperlink" Target="http://creativecommons.org/licenses/by-sa/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p:cNvSpPr>
            <a:spLocks noGrp="1"/>
          </p:cNvSpPr>
          <p:nvPr>
            <p:ph type="ctrTitle"/>
          </p:nvPr>
        </p:nvSpPr>
        <p:spPr>
          <a:xfrm>
            <a:off x="1257300" y="1844675"/>
            <a:ext cx="7772400" cy="1512888"/>
          </a:xfrm>
        </p:spPr>
        <p:txBody>
          <a:bodyPr anchor="t"/>
          <a:lstStyle/>
          <a:p>
            <a:pPr eaLnBrk="1" hangingPunct="1"/>
            <a:r>
              <a:rPr lang="el-GR" altLang="el-GR" b="1" smtClean="0">
                <a:latin typeface="Calibri" panose="020F0502020204030204" pitchFamily="34" charset="0"/>
              </a:rPr>
              <a:t>Βιοχημεία</a:t>
            </a:r>
          </a:p>
        </p:txBody>
      </p:sp>
      <p:sp>
        <p:nvSpPr>
          <p:cNvPr id="3" name="Υπότιτλος"/>
          <p:cNvSpPr>
            <a:spLocks noGrp="1"/>
          </p:cNvSpPr>
          <p:nvPr>
            <p:ph type="subTitle" idx="1"/>
          </p:nvPr>
        </p:nvSpPr>
        <p:spPr>
          <a:xfrm>
            <a:off x="1255713" y="3500438"/>
            <a:ext cx="7775575" cy="1800225"/>
          </a:xfrm>
        </p:spPr>
        <p:txBody>
          <a:bodyPr rtlCol="0">
            <a:normAutofit fontScale="85000" lnSpcReduction="20000"/>
          </a:bodyPr>
          <a:lstStyle/>
          <a:p>
            <a:pPr eaLnBrk="1" fontAlgn="auto" hangingPunct="1">
              <a:spcAft>
                <a:spcPts val="0"/>
              </a:spcAft>
              <a:defRPr/>
            </a:pPr>
            <a:r>
              <a:rPr lang="el-GR" b="1" dirty="0" smtClean="0">
                <a:latin typeface="Calibri" pitchFamily="34" charset="0"/>
              </a:rPr>
              <a:t>Ενότητα 1:</a:t>
            </a:r>
            <a:r>
              <a:rPr lang="en-US" dirty="0" smtClean="0">
                <a:latin typeface="Calibri" pitchFamily="34" charset="0"/>
              </a:rPr>
              <a:t> </a:t>
            </a:r>
            <a:r>
              <a:rPr lang="el-GR" sz="3100" dirty="0">
                <a:latin typeface="Calibri" pitchFamily="34" charset="0"/>
              </a:rPr>
              <a:t>Εισαγωγή</a:t>
            </a:r>
            <a:endParaRPr lang="en-US" sz="3100" dirty="0">
              <a:latin typeface="Calibri" pitchFamily="34" charset="0"/>
            </a:endParaRPr>
          </a:p>
          <a:p>
            <a:pPr eaLnBrk="1" fontAlgn="auto" hangingPunct="1">
              <a:spcAft>
                <a:spcPts val="0"/>
              </a:spcAft>
              <a:defRPr/>
            </a:pPr>
            <a:endParaRPr lang="el-GR" dirty="0" smtClean="0">
              <a:latin typeface="Calibri" pitchFamily="34" charset="0"/>
            </a:endParaRPr>
          </a:p>
          <a:p>
            <a:pPr eaLnBrk="1" fontAlgn="auto" hangingPunct="1">
              <a:spcAft>
                <a:spcPts val="0"/>
              </a:spcAft>
              <a:defRPr/>
            </a:pPr>
            <a:r>
              <a:rPr lang="el-GR" dirty="0" smtClean="0">
                <a:latin typeface="Calibri" pitchFamily="34" charset="0"/>
              </a:rPr>
              <a:t>Γρηγόριος </a:t>
            </a:r>
            <a:r>
              <a:rPr lang="el-GR" dirty="0" err="1" smtClean="0">
                <a:latin typeface="Calibri" pitchFamily="34" charset="0"/>
              </a:rPr>
              <a:t>Διαμαντίδης</a:t>
            </a:r>
            <a:r>
              <a:rPr lang="el-GR" dirty="0" smtClean="0">
                <a:latin typeface="Calibri" pitchFamily="34" charset="0"/>
              </a:rPr>
              <a:t>, Καθηγητής</a:t>
            </a:r>
          </a:p>
          <a:p>
            <a:pPr eaLnBrk="1" fontAlgn="auto" hangingPunct="1">
              <a:spcAft>
                <a:spcPts val="0"/>
              </a:spcAft>
              <a:defRPr/>
            </a:pPr>
            <a:r>
              <a:rPr lang="el-GR" dirty="0" smtClean="0">
                <a:latin typeface="Calibri" pitchFamily="34" charset="0"/>
              </a:rPr>
              <a:t>Τμήμα Γεωπονίας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246956" y="117699"/>
            <a:ext cx="9577064" cy="6740307"/>
          </a:xfrm>
          <a:prstGeom prst="rect">
            <a:avLst/>
          </a:prstGeom>
        </p:spPr>
        <p:txBody>
          <a:bodyPr>
            <a:spAutoFit/>
          </a:bodyPr>
          <a:lstStyle/>
          <a:p>
            <a:pPr algn="ctr" fontAlgn="auto">
              <a:spcBef>
                <a:spcPts val="0"/>
              </a:spcBef>
              <a:spcAft>
                <a:spcPts val="0"/>
              </a:spcAft>
              <a:defRPr/>
            </a:pPr>
            <a:r>
              <a:rPr lang="el-GR" sz="4800" b="1" dirty="0">
                <a:solidFill>
                  <a:srgbClr val="FFFF00"/>
                </a:solidFill>
                <a:effectLst>
                  <a:glow rad="101600">
                    <a:srgbClr val="FF0000">
                      <a:alpha val="60000"/>
                    </a:srgbClr>
                  </a:glow>
                </a:effectLst>
                <a:latin typeface="Calibri" pitchFamily="34" charset="0"/>
                <a:cs typeface="+mn-cs"/>
              </a:rPr>
              <a:t>Η επιστήμη της ΒΙΟΧΗΜΕΙΑΣ συμβάλλει στην εξέλιξη της Ιατρικής Επιστήμης αλλά και </a:t>
            </a:r>
            <a:r>
              <a:rPr lang="el-GR" sz="4800" b="1" dirty="0">
                <a:effectLst>
                  <a:glow rad="101600">
                    <a:srgbClr val="FF0000">
                      <a:alpha val="60000"/>
                    </a:srgbClr>
                  </a:glow>
                </a:effectLst>
                <a:latin typeface="Calibri" pitchFamily="34" charset="0"/>
                <a:cs typeface="+mn-cs"/>
              </a:rPr>
              <a:t>στην εξέλιξη της πρωτογενούς παραγωγής φυτικών και ζωικών προϊόντων</a:t>
            </a:r>
            <a:r>
              <a:rPr lang="el-GR" sz="4800" b="1" dirty="0">
                <a:solidFill>
                  <a:srgbClr val="FFFF00"/>
                </a:solidFill>
                <a:effectLst>
                  <a:glow rad="101600">
                    <a:srgbClr val="FF0000">
                      <a:alpha val="60000"/>
                    </a:srgbClr>
                  </a:glow>
                </a:effectLst>
                <a:latin typeface="Calibri" pitchFamily="34" charset="0"/>
                <a:cs typeface="+mn-cs"/>
              </a:rPr>
              <a:t> στο πλαίσιο της επιζητούμενης βιώσιμης ανάπτυξης και την κάλυψη των διατροφικών αναγκών των ανθρώπων.</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P5080017"/>
          <p:cNvPicPr>
            <a:picLocks noChangeAspect="1" noChangeArrowheads="1"/>
          </p:cNvPicPr>
          <p:nvPr/>
        </p:nvPicPr>
        <p:blipFill>
          <a:blip r:embed="rId3" cstate="print">
            <a:lum contrast="20000"/>
          </a:blip>
          <a:srcRect/>
          <a:stretch>
            <a:fillRect/>
          </a:stretch>
        </p:blipFill>
        <p:spPr bwMode="auto">
          <a:xfrm>
            <a:off x="0" y="0"/>
            <a:ext cx="10287000" cy="6827838"/>
          </a:xfrm>
          <a:prstGeom prst="rect">
            <a:avLst/>
          </a:prstGeom>
          <a:ln>
            <a:noFill/>
          </a:ln>
          <a:effectLst>
            <a:softEdge rad="112500"/>
          </a:effectLst>
        </p:spPr>
      </p:pic>
      <p:sp>
        <p:nvSpPr>
          <p:cNvPr id="5" name="Rounded Rectangle 4"/>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1"/>
          <p:cNvSpPr txBox="1">
            <a:spLocks noChangeArrowheads="1"/>
          </p:cNvSpPr>
          <p:nvPr/>
        </p:nvSpPr>
        <p:spPr bwMode="auto">
          <a:xfrm>
            <a:off x="417513" y="1412875"/>
            <a:ext cx="9536112"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l-GR" altLang="el-GR" sz="4400" b="1">
                <a:solidFill>
                  <a:srgbClr val="FFFF00"/>
                </a:solidFill>
                <a:latin typeface="Calibri" panose="020F0502020204030204" pitchFamily="34" charset="0"/>
              </a:rPr>
              <a:t>Θέτω ερωτήματα... Ρωτώ ΓΙΑΤΙ...</a:t>
            </a:r>
          </a:p>
          <a:p>
            <a:pPr algn="ctr" eaLnBrk="1" hangingPunct="1">
              <a:buFont typeface="Arial" panose="020B0604020202020204" pitchFamily="34" charset="0"/>
              <a:buChar char="•"/>
            </a:pPr>
            <a:r>
              <a:rPr lang="el-GR" altLang="el-GR" sz="4400" b="1">
                <a:solidFill>
                  <a:schemeClr val="bg1"/>
                </a:solidFill>
                <a:latin typeface="Calibri" panose="020F0502020204030204" pitchFamily="34" charset="0"/>
              </a:rPr>
              <a:t>Προσπαθώ να τα απαντήσω με βάση τις </a:t>
            </a:r>
            <a:r>
              <a:rPr lang="el-GR" altLang="el-GR" sz="4400" b="1" u="sng">
                <a:solidFill>
                  <a:schemeClr val="bg1"/>
                </a:solidFill>
                <a:latin typeface="Calibri" panose="020F0502020204030204" pitchFamily="34" charset="0"/>
              </a:rPr>
              <a:t>αντικειμενικές παρατηρήσεις...και την πειραματική επιβεβαίωσή τους..</a:t>
            </a:r>
          </a:p>
          <a:p>
            <a:pPr algn="ctr" eaLnBrk="1" hangingPunct="1">
              <a:buFont typeface="Arial" panose="020B0604020202020204" pitchFamily="34" charset="0"/>
              <a:buChar char="•"/>
            </a:pPr>
            <a:r>
              <a:rPr lang="el-GR" altLang="el-GR" sz="4400" b="1">
                <a:solidFill>
                  <a:srgbClr val="FFFF00"/>
                </a:solidFill>
                <a:latin typeface="Calibri" panose="020F0502020204030204" pitchFamily="34" charset="0"/>
              </a:rPr>
              <a:t>Οι απαντήσεις πρέπει να χαρακτηρίζονται από λογική συνέπεια και από οικουμενικότητα...</a:t>
            </a:r>
          </a:p>
        </p:txBody>
      </p:sp>
      <p:sp>
        <p:nvSpPr>
          <p:cNvPr id="74755" name="Rectangle 3"/>
          <p:cNvSpPr>
            <a:spLocks noChangeArrowheads="1"/>
          </p:cNvSpPr>
          <p:nvPr/>
        </p:nvSpPr>
        <p:spPr bwMode="auto">
          <a:xfrm>
            <a:off x="1203325" y="333375"/>
            <a:ext cx="3292475"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4400" b="1">
                <a:solidFill>
                  <a:srgbClr val="FFFFFF"/>
                </a:solidFill>
                <a:latin typeface="Calibri" panose="020F0502020204030204" pitchFamily="34" charset="0"/>
              </a:rPr>
              <a:t>Σκέφτομαι....</a:t>
            </a:r>
          </a:p>
        </p:txBody>
      </p:sp>
      <p:sp>
        <p:nvSpPr>
          <p:cNvPr id="5" name="Rounded Rectangle 4"/>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2325" y="1341438"/>
            <a:ext cx="8672513" cy="3744912"/>
          </a:xfrm>
        </p:spPr>
        <p:txBody>
          <a:bodyPr/>
          <a:lstStyle/>
          <a:p>
            <a:pPr eaLnBrk="1" hangingPunct="1"/>
            <a:r>
              <a:rPr lang="el-GR" altLang="el-GR" sz="6000" b="1" smtClean="0">
                <a:solidFill>
                  <a:srgbClr val="FFFF00"/>
                </a:solidFill>
                <a:latin typeface="Calibri" panose="020F0502020204030204" pitchFamily="34" charset="0"/>
              </a:rPr>
              <a:t>Τι ΕΙΝΑΙ Η ΖΩΗ;</a:t>
            </a:r>
            <a:r>
              <a:rPr lang="el-GR" altLang="el-GR" sz="6000" b="1" smtClean="0">
                <a:solidFill>
                  <a:schemeClr val="bg1"/>
                </a:solidFill>
                <a:latin typeface="Calibri" panose="020F0502020204030204" pitchFamily="34" charset="0"/>
              </a:rPr>
              <a:t/>
            </a:r>
            <a:br>
              <a:rPr lang="el-GR" altLang="el-GR" sz="6000" b="1" smtClean="0">
                <a:solidFill>
                  <a:schemeClr val="bg1"/>
                </a:solidFill>
                <a:latin typeface="Calibri" panose="020F0502020204030204" pitchFamily="34" charset="0"/>
              </a:rPr>
            </a:br>
            <a:r>
              <a:rPr lang="el-GR" altLang="el-GR" sz="6000" b="1" smtClean="0">
                <a:solidFill>
                  <a:schemeClr val="bg1"/>
                </a:solidFill>
                <a:latin typeface="Calibri" panose="020F0502020204030204" pitchFamily="34" charset="0"/>
              </a:rPr>
              <a:t/>
            </a:r>
            <a:br>
              <a:rPr lang="el-GR" altLang="el-GR" sz="6000" b="1" smtClean="0">
                <a:solidFill>
                  <a:schemeClr val="bg1"/>
                </a:solidFill>
                <a:latin typeface="Calibri" panose="020F0502020204030204" pitchFamily="34" charset="0"/>
              </a:rPr>
            </a:br>
            <a:r>
              <a:rPr lang="el-GR" altLang="el-GR" sz="6000" b="1" smtClean="0">
                <a:solidFill>
                  <a:schemeClr val="bg1"/>
                </a:solidFill>
                <a:latin typeface="Calibri" panose="020F0502020204030204" pitchFamily="34" charset="0"/>
              </a:rPr>
              <a:t>ΠΟΙΟΣ Ο ΚΑΤΑΛΛΗΛΟΤΕΡΟΣ ΟΡΙΣΜΟΣ;</a:t>
            </a:r>
            <a:endParaRPr lang="en-GB" altLang="el-GR" sz="6000" b="1" smtClean="0">
              <a:solidFill>
                <a:schemeClr val="bg1"/>
              </a:solidFill>
              <a:latin typeface="Calibri" panose="020F0502020204030204" pitchFamily="34" charset="0"/>
            </a:endParaRPr>
          </a:p>
        </p:txBody>
      </p:sp>
      <p:sp>
        <p:nvSpPr>
          <p:cNvPr id="3" name="Rounded Rectangle 2"/>
          <p:cNvSpPr/>
          <p:nvPr/>
        </p:nvSpPr>
        <p:spPr>
          <a:xfrm>
            <a:off x="0" y="6353944"/>
            <a:ext cx="792088" cy="504056"/>
          </a:xfrm>
          <a:prstGeom prst="roundRect">
            <a:avLst>
              <a:gd name="adj" fmla="val 50000"/>
            </a:avLst>
          </a:prstGeom>
          <a:solidFill>
            <a:srgbClr val="FFFF00"/>
          </a:solidFill>
          <a:ln w="28575">
            <a:solidFill>
              <a:srgbClr val="000000"/>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decel="50000" fill="hold" grpId="0" nodeType="afterEffect">
                                  <p:stCondLst>
                                    <p:cond delay="0"/>
                                  </p:stCondLst>
                                  <p:childTnLst>
                                    <p:animScale>
                                      <p:cBhvr>
                                        <p:cTn id="6" dur="2000" fill="hold"/>
                                        <p:tgtEl>
                                          <p:spTgt spid="20482"/>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214313" y="1109663"/>
            <a:ext cx="9791700" cy="5632450"/>
          </a:xfrm>
          <a:prstGeom prst="rect">
            <a:avLst/>
          </a:prstGeom>
          <a:solidFill>
            <a:srgbClr val="CCFF66"/>
          </a:solidFill>
          <a:ln w="12700">
            <a:noFill/>
            <a:miter lim="800000"/>
            <a:headEnd type="none" w="sm" len="sm"/>
            <a:tailEnd type="none" w="sm" len="sm"/>
          </a:ln>
          <a:effectLst>
            <a:outerShdw dist="107763" dir="18900000" algn="ctr" rotWithShape="0">
              <a:schemeClr val="bg2"/>
            </a:outerShdw>
          </a:effectLst>
        </p:spPr>
        <p:txBody>
          <a:bodyPr>
            <a:spAutoFit/>
          </a:bodyPr>
          <a:lstStyle/>
          <a:p>
            <a:pPr algn="ctr" defTabSz="762000" eaLnBrk="0" hangingPunct="0">
              <a:spcBef>
                <a:spcPct val="50000"/>
              </a:spcBef>
              <a:defRPr/>
            </a:pPr>
            <a:r>
              <a:rPr lang="en-US" sz="4800" b="1" dirty="0">
                <a:solidFill>
                  <a:srgbClr val="000000"/>
                </a:solidFill>
                <a:latin typeface="Calibri" pitchFamily="34" charset="0"/>
                <a:cs typeface="+mn-cs"/>
              </a:rPr>
              <a:t>H ΙΚΑΝΟΤΗΤΑ ΤΗΣ ΥΛΗΣ</a:t>
            </a:r>
            <a:r>
              <a:rPr lang="el-GR" sz="4800" b="1" dirty="0">
                <a:solidFill>
                  <a:srgbClr val="000000"/>
                </a:solidFill>
                <a:latin typeface="Calibri" pitchFamily="34" charset="0"/>
                <a:cs typeface="+mn-cs"/>
              </a:rPr>
              <a:t>/ΕΝΕΡΓΕΙΑΣ</a:t>
            </a:r>
            <a:r>
              <a:rPr lang="en-US" sz="4800" b="1" dirty="0">
                <a:solidFill>
                  <a:srgbClr val="000000"/>
                </a:solidFill>
                <a:latin typeface="Calibri" pitchFamily="34" charset="0"/>
                <a:cs typeface="+mn-cs"/>
              </a:rPr>
              <a:t> ΝΑ ΟΡΓΑΝΩΝΕΤΑΙ ΣΕ</a:t>
            </a:r>
            <a:r>
              <a:rPr lang="el-GR" sz="4800" b="1" dirty="0">
                <a:solidFill>
                  <a:srgbClr val="000000"/>
                </a:solidFill>
                <a:latin typeface="Calibri" pitchFamily="34" charset="0"/>
                <a:cs typeface="+mn-cs"/>
              </a:rPr>
              <a:t> </a:t>
            </a:r>
            <a:r>
              <a:rPr lang="en-US" sz="4800" b="1" dirty="0">
                <a:solidFill>
                  <a:srgbClr val="000000"/>
                </a:solidFill>
                <a:latin typeface="Calibri" pitchFamily="34" charset="0"/>
                <a:cs typeface="+mn-cs"/>
              </a:rPr>
              <a:t>ΠΟΛΥΠΛΟΚΟΤΕΡΕΣ </a:t>
            </a:r>
            <a:r>
              <a:rPr lang="en-US" sz="4800" b="1" dirty="0">
                <a:solidFill>
                  <a:srgbClr val="0033CC"/>
                </a:solidFill>
                <a:latin typeface="Calibri" pitchFamily="34" charset="0"/>
                <a:cs typeface="+mn-cs"/>
              </a:rPr>
              <a:t>ΔΟΜΕΣ</a:t>
            </a:r>
            <a:r>
              <a:rPr lang="en-US" sz="4800" b="1" dirty="0">
                <a:solidFill>
                  <a:srgbClr val="000000"/>
                </a:solidFill>
                <a:latin typeface="Calibri" pitchFamily="34" charset="0"/>
                <a:cs typeface="+mn-cs"/>
              </a:rPr>
              <a:t>, ΑΡΑ ΚΑΙ </a:t>
            </a:r>
            <a:r>
              <a:rPr lang="en-US" sz="4800" b="1" dirty="0">
                <a:solidFill>
                  <a:srgbClr val="0033CC"/>
                </a:solidFill>
                <a:latin typeface="Calibri" pitchFamily="34" charset="0"/>
                <a:cs typeface="+mn-cs"/>
              </a:rPr>
              <a:t>ΜΟΡΦΕΣ</a:t>
            </a:r>
            <a:r>
              <a:rPr lang="en-US" sz="4800" b="1" dirty="0">
                <a:solidFill>
                  <a:srgbClr val="000000"/>
                </a:solidFill>
                <a:latin typeface="Calibri" pitchFamily="34" charset="0"/>
                <a:cs typeface="+mn-cs"/>
              </a:rPr>
              <a:t>, </a:t>
            </a:r>
            <a:r>
              <a:rPr lang="el-GR" sz="4800" b="1" dirty="0">
                <a:solidFill>
                  <a:srgbClr val="000000"/>
                </a:solidFill>
                <a:latin typeface="Calibri" pitchFamily="34" charset="0"/>
                <a:cs typeface="+mn-cs"/>
              </a:rPr>
              <a:t>ΠΟΥ</a:t>
            </a:r>
          </a:p>
          <a:p>
            <a:pPr marL="540000" indent="-685800" algn="ctr" defTabSz="762000" eaLnBrk="0" hangingPunct="0">
              <a:spcBef>
                <a:spcPct val="50000"/>
              </a:spcBef>
              <a:buFont typeface="Wingdings"/>
              <a:buChar char="ì"/>
              <a:defRPr/>
            </a:pPr>
            <a:r>
              <a:rPr lang="en-US" sz="4800" b="1" dirty="0">
                <a:solidFill>
                  <a:srgbClr val="3333CC"/>
                </a:solidFill>
                <a:latin typeface="Calibri" pitchFamily="34" charset="0"/>
                <a:cs typeface="+mn-cs"/>
              </a:rPr>
              <a:t>ΓΕΝΝΙΟΥΝΤΑΙ</a:t>
            </a:r>
            <a:r>
              <a:rPr lang="el-GR" sz="4800" b="1" dirty="0">
                <a:solidFill>
                  <a:srgbClr val="3333CC"/>
                </a:solidFill>
                <a:latin typeface="Calibri" pitchFamily="34" charset="0"/>
                <a:cs typeface="+mn-cs"/>
              </a:rPr>
              <a:t> </a:t>
            </a:r>
            <a:r>
              <a:rPr lang="el-GR" sz="4800" b="1" dirty="0">
                <a:solidFill>
                  <a:srgbClr val="000000"/>
                </a:solidFill>
                <a:latin typeface="Calibri" pitchFamily="34" charset="0"/>
                <a:cs typeface="+mn-cs"/>
                <a:sym typeface="Wingdings" pitchFamily="2" charset="2"/>
              </a:rPr>
              <a:t></a:t>
            </a:r>
            <a:r>
              <a:rPr lang="en-US" sz="4800" b="1" dirty="0">
                <a:solidFill>
                  <a:srgbClr val="000099"/>
                </a:solidFill>
                <a:latin typeface="Calibri" pitchFamily="34" charset="0"/>
                <a:cs typeface="+mn-cs"/>
              </a:rPr>
              <a:t>ΕΝΗΛΙΚΙΩΝΟΝΤΑΙ</a:t>
            </a:r>
            <a:r>
              <a:rPr lang="el-GR" sz="4800" b="1" dirty="0">
                <a:solidFill>
                  <a:srgbClr val="000099"/>
                </a:solidFill>
                <a:latin typeface="Calibri" pitchFamily="34" charset="0"/>
                <a:cs typeface="+mn-cs"/>
              </a:rPr>
              <a:t>-ΑΦΗΝΟΥΝ ΑΠΟΓΟΝΟΥΣ </a:t>
            </a:r>
            <a:r>
              <a:rPr lang="en-US" sz="4800" b="1" dirty="0">
                <a:solidFill>
                  <a:srgbClr val="000099"/>
                </a:solidFill>
                <a:latin typeface="Calibri" pitchFamily="34" charset="0"/>
                <a:cs typeface="+mn-cs"/>
              </a:rPr>
              <a:t>           </a:t>
            </a:r>
            <a:r>
              <a:rPr lang="en-US" sz="4800" b="1" dirty="0">
                <a:solidFill>
                  <a:srgbClr val="000000"/>
                </a:solidFill>
                <a:latin typeface="Calibri" pitchFamily="34" charset="0"/>
                <a:cs typeface="+mn-cs"/>
                <a:sym typeface="Wingdings" pitchFamily="2" charset="2"/>
              </a:rPr>
              <a:t></a:t>
            </a:r>
            <a:r>
              <a:rPr lang="en-US" sz="4800" b="1" dirty="0">
                <a:solidFill>
                  <a:srgbClr val="663300"/>
                </a:solidFill>
                <a:latin typeface="Calibri" pitchFamily="34" charset="0"/>
                <a:cs typeface="+mn-cs"/>
              </a:rPr>
              <a:t>ΠΕΘΑΙΝΟΥΝ</a:t>
            </a:r>
            <a:endParaRPr lang="en-GB" sz="4800" b="1" dirty="0">
              <a:solidFill>
                <a:srgbClr val="663300"/>
              </a:solidFill>
              <a:latin typeface="Calibri" pitchFamily="34" charset="0"/>
              <a:cs typeface="+mn-cs"/>
            </a:endParaRPr>
          </a:p>
        </p:txBody>
      </p:sp>
      <p:sp>
        <p:nvSpPr>
          <p:cNvPr id="76803" name="Rectangle 4"/>
          <p:cNvSpPr>
            <a:spLocks noChangeArrowheads="1"/>
          </p:cNvSpPr>
          <p:nvPr/>
        </p:nvSpPr>
        <p:spPr bwMode="auto">
          <a:xfrm>
            <a:off x="1614488" y="36513"/>
            <a:ext cx="67087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6000" b="1">
                <a:solidFill>
                  <a:srgbClr val="FFFFFF"/>
                </a:solidFill>
                <a:latin typeface="Calibri" panose="020F0502020204030204" pitchFamily="34" charset="0"/>
              </a:rPr>
              <a:t>Η ΖΩΗ</a:t>
            </a:r>
            <a:r>
              <a:rPr lang="en-US" altLang="el-GR" sz="6000" b="1">
                <a:solidFill>
                  <a:srgbClr val="FFFFFF"/>
                </a:solidFill>
                <a:latin typeface="Calibri" panose="020F0502020204030204" pitchFamily="34" charset="0"/>
              </a:rPr>
              <a:t> </a:t>
            </a:r>
            <a:r>
              <a:rPr lang="el-GR" altLang="el-GR" sz="6000" b="1">
                <a:solidFill>
                  <a:srgbClr val="FFFFFF"/>
                </a:solidFill>
                <a:latin typeface="Calibri" panose="020F0502020204030204" pitchFamily="34" charset="0"/>
              </a:rPr>
              <a:t>ΣΤΟ ΣΥΜΠΑΝ</a:t>
            </a:r>
            <a:endParaRPr lang="en-GB" altLang="el-GR" sz="6000" b="1">
              <a:solidFill>
                <a:srgbClr val="FFFFFF"/>
              </a:solidFill>
              <a:latin typeface="Calibri" panose="020F0502020204030204" pitchFamily="34" charset="0"/>
            </a:endParaRPr>
          </a:p>
        </p:txBody>
      </p:sp>
      <p:sp>
        <p:nvSpPr>
          <p:cNvPr id="4" name="Rounded Rectangle 3"/>
          <p:cNvSpPr/>
          <p:nvPr/>
        </p:nvSpPr>
        <p:spPr>
          <a:xfrm>
            <a:off x="0" y="6353944"/>
            <a:ext cx="792088" cy="504056"/>
          </a:xfrm>
          <a:prstGeom prst="roundRect">
            <a:avLst>
              <a:gd name="adj" fmla="val 50000"/>
            </a:avLst>
          </a:prstGeom>
          <a:solidFill>
            <a:srgbClr val="FFFF00"/>
          </a:solidFill>
          <a:ln w="28575">
            <a:solidFill>
              <a:srgbClr val="000000"/>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p:cNvSpPr txBox="1">
            <a:spLocks noChangeArrowheads="1"/>
          </p:cNvSpPr>
          <p:nvPr/>
        </p:nvSpPr>
        <p:spPr bwMode="auto">
          <a:xfrm>
            <a:off x="2551113" y="2205038"/>
            <a:ext cx="469106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6000" b="1">
                <a:solidFill>
                  <a:srgbClr val="FFFFFF"/>
                </a:solidFill>
                <a:latin typeface="Calibri" panose="020F0502020204030204" pitchFamily="34" charset="0"/>
              </a:rPr>
              <a:t>Η ΖΩΗ ΣΤΗ ΓΗ</a:t>
            </a:r>
            <a:endParaRPr lang="en-US" altLang="el-GR" sz="6000" b="1">
              <a:solidFill>
                <a:srgbClr val="FFFFFF"/>
              </a:solidFill>
              <a:latin typeface="Calibri" panose="020F0502020204030204"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ts4.mm.bing.net/th?id=H.5056659412616755&amp;pid=15.1"/>
          <p:cNvPicPr>
            <a:picLocks noChangeAspect="1" noChangeArrowheads="1"/>
          </p:cNvPicPr>
          <p:nvPr/>
        </p:nvPicPr>
        <p:blipFill>
          <a:blip r:embed="rId3" cstate="print">
            <a:extLst>
              <a:ext uri="{28A0092B-C50C-407E-A947-70E740481C1C}">
                <a14:useLocalDpi xmlns:a14="http://schemas.microsoft.com/office/drawing/2010/main" xmlns="" val="0"/>
              </a:ext>
            </a:extLst>
          </a:blip>
          <a:srcRect r="30292"/>
          <a:stretch>
            <a:fillRect/>
          </a:stretch>
        </p:blipFill>
        <p:spPr bwMode="auto">
          <a:xfrm>
            <a:off x="6188075" y="2293938"/>
            <a:ext cx="19907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1" name="Picture 5" descr="http://t1.gstatic.com/images?q=tbn:ANd9GcS6mWNVNIoPy2yCF-oiQ5WI3KV8YkbZPROeWaFV5RNf1hhPdHMJS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4513" y="2122488"/>
            <a:ext cx="3487737" cy="227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2" name="Picture 4" descr="PA020006"/>
          <p:cNvPicPr>
            <a:picLocks noChangeAspect="1" noChangeArrowheads="1"/>
          </p:cNvPicPr>
          <p:nvPr/>
        </p:nvPicPr>
        <p:blipFill>
          <a:blip r:embed="rId5" cstate="print">
            <a:lum bright="-18000"/>
            <a:extLst>
              <a:ext uri="{28A0092B-C50C-407E-A947-70E740481C1C}">
                <a14:useLocalDpi xmlns:a14="http://schemas.microsoft.com/office/drawing/2010/main" xmlns="" val="0"/>
              </a:ext>
            </a:extLst>
          </a:blip>
          <a:srcRect t="21875" r="52083" b="33333"/>
          <a:stretch>
            <a:fillRect/>
          </a:stretch>
        </p:blipFill>
        <p:spPr bwMode="auto">
          <a:xfrm>
            <a:off x="2071688" y="0"/>
            <a:ext cx="2751137" cy="235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3" name="Picture 7" descr="P9290003"/>
          <p:cNvPicPr>
            <a:picLocks noChangeAspect="1" noChangeArrowheads="1"/>
          </p:cNvPicPr>
          <p:nvPr/>
        </p:nvPicPr>
        <p:blipFill>
          <a:blip r:embed="rId6" cstate="print">
            <a:extLst>
              <a:ext uri="{28A0092B-C50C-407E-A947-70E740481C1C}">
                <a14:useLocalDpi xmlns:a14="http://schemas.microsoft.com/office/drawing/2010/main" xmlns="" val="0"/>
              </a:ext>
            </a:extLst>
          </a:blip>
          <a:srcRect t="16679" r="19646"/>
          <a:stretch>
            <a:fillRect/>
          </a:stretch>
        </p:blipFill>
        <p:spPr bwMode="auto">
          <a:xfrm>
            <a:off x="4279900" y="0"/>
            <a:ext cx="2808288"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4" name="Picture 10" descr="P6290098.JPG"/>
          <p:cNvPicPr>
            <a:picLocks noChangeAspect="1"/>
          </p:cNvPicPr>
          <p:nvPr/>
        </p:nvPicPr>
        <p:blipFill>
          <a:blip r:embed="rId7" cstate="print">
            <a:lum contrast="30000"/>
            <a:extLst>
              <a:ext uri="{28A0092B-C50C-407E-A947-70E740481C1C}">
                <a14:useLocalDpi xmlns:a14="http://schemas.microsoft.com/office/drawing/2010/main" xmlns="" val="0"/>
              </a:ext>
            </a:extLst>
          </a:blip>
          <a:srcRect l="11719" r="26563" b="9375"/>
          <a:stretch>
            <a:fillRect/>
          </a:stretch>
        </p:blipFill>
        <p:spPr bwMode="auto">
          <a:xfrm>
            <a:off x="0" y="0"/>
            <a:ext cx="207645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5" name="Picture 12" descr="P6290079.JPG"/>
          <p:cNvPicPr>
            <a:picLocks noChangeAspect="1"/>
          </p:cNvPicPr>
          <p:nvPr/>
        </p:nvPicPr>
        <p:blipFill>
          <a:blip r:embed="rId8" cstate="print">
            <a:lum contrast="30000"/>
            <a:extLst>
              <a:ext uri="{28A0092B-C50C-407E-A947-70E740481C1C}">
                <a14:useLocalDpi xmlns:a14="http://schemas.microsoft.com/office/drawing/2010/main" xmlns="" val="0"/>
              </a:ext>
            </a:extLst>
          </a:blip>
          <a:srcRect l="20313" b="23958"/>
          <a:stretch>
            <a:fillRect/>
          </a:stretch>
        </p:blipFill>
        <p:spPr bwMode="auto">
          <a:xfrm>
            <a:off x="0" y="2262188"/>
            <a:ext cx="2928938"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6" name="Picture 2" descr="C:\Users\GregDiamantidis\Downloads\fruits.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928938" y="4357688"/>
            <a:ext cx="3259137" cy="250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7" name="Picture 8" descr="Picture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072313" y="0"/>
            <a:ext cx="3214687" cy="227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8" name="Picture 7" descr="fsa_003677_big"/>
          <p:cNvPicPr>
            <a:picLocks noChangeAspect="1" noChangeArrowheads="1"/>
          </p:cNvPicPr>
          <p:nvPr/>
        </p:nvPicPr>
        <p:blipFill>
          <a:blip r:embed="rId11" cstate="print">
            <a:extLst>
              <a:ext uri="{28A0092B-C50C-407E-A947-70E740481C1C}">
                <a14:useLocalDpi xmlns:a14="http://schemas.microsoft.com/office/drawing/2010/main" xmlns="" val="0"/>
              </a:ext>
            </a:extLst>
          </a:blip>
          <a:srcRect l="5527" t="11607" r="19279"/>
          <a:stretch>
            <a:fillRect/>
          </a:stretch>
        </p:blipFill>
        <p:spPr bwMode="auto">
          <a:xfrm>
            <a:off x="0" y="4379913"/>
            <a:ext cx="2928938" cy="2478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9" name="Picture 6" descr="μέλισσα"/>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0" y="3500438"/>
            <a:ext cx="135731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0" name="Picture 9" descr="P0003109"/>
          <p:cNvPicPr>
            <a:picLocks noChangeAspect="1" noChangeArrowheads="1"/>
          </p:cNvPicPr>
          <p:nvPr/>
        </p:nvPicPr>
        <p:blipFill>
          <a:blip r:embed="rId13" cstate="print">
            <a:lum contrast="30000"/>
            <a:extLst>
              <a:ext uri="{28A0092B-C50C-407E-A947-70E740481C1C}">
                <a14:useLocalDpi xmlns:a14="http://schemas.microsoft.com/office/drawing/2010/main" xmlns="" val="0"/>
              </a:ext>
            </a:extLst>
          </a:blip>
          <a:srcRect r="33641"/>
          <a:stretch>
            <a:fillRect/>
          </a:stretch>
        </p:blipFill>
        <p:spPr bwMode="auto">
          <a:xfrm>
            <a:off x="8072438" y="2214563"/>
            <a:ext cx="2214562" cy="216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1" name="Picture 4" descr="C:\Τα έγγραφά μου\My Documents\My Pictures\tyri22\P0002494.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9040" t="40981" r="31604" b="6493"/>
          <a:stretch>
            <a:fillRect/>
          </a:stretch>
        </p:blipFill>
        <p:spPr bwMode="auto">
          <a:xfrm>
            <a:off x="6072188" y="4357688"/>
            <a:ext cx="4214812" cy="250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62" name="Picture 7" descr="http://t2.gstatic.com/images?q=tbn:ANd9GcQ_iZW7GqIE9Mr5fThpZN18WgWuIhTIoU9VGmdi467GyrntmAiJzuBi3V4x5Q"/>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762875" y="5048250"/>
            <a:ext cx="252412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Ομάδα 2"/>
          <p:cNvGrpSpPr>
            <a:grpSpLocks/>
          </p:cNvGrpSpPr>
          <p:nvPr/>
        </p:nvGrpSpPr>
        <p:grpSpPr bwMode="auto">
          <a:xfrm>
            <a:off x="2443163" y="2098675"/>
            <a:ext cx="6237287" cy="3979863"/>
            <a:chOff x="10727920" y="-451648"/>
            <a:chExt cx="5616624" cy="3298602"/>
          </a:xfrm>
        </p:grpSpPr>
        <p:sp>
          <p:nvSpPr>
            <p:cNvPr id="2" name="Ορθογώνιο 1"/>
            <p:cNvSpPr/>
            <p:nvPr/>
          </p:nvSpPr>
          <p:spPr>
            <a:xfrm>
              <a:off x="10727920" y="-451648"/>
              <a:ext cx="5616624" cy="3298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8871" name="Picture 8" descr="tphage"/>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1051795" y="-451648"/>
              <a:ext cx="4968875" cy="326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 name="Έλλειψη 3"/>
          <p:cNvSpPr/>
          <p:nvPr/>
        </p:nvSpPr>
        <p:spPr>
          <a:xfrm>
            <a:off x="2803525" y="2098675"/>
            <a:ext cx="2881313" cy="2554288"/>
          </a:xfrm>
          <a:prstGeom prst="ellipse">
            <a:avLst/>
          </a:prstGeom>
          <a:noFill/>
          <a:ln w="76200">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4311650" y="2357438"/>
            <a:ext cx="6254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800" b="1">
                <a:solidFill>
                  <a:schemeClr val="bg1"/>
                </a:solidFill>
                <a:latin typeface="Calibri" panose="020F0502020204030204" pitchFamily="34" charset="0"/>
              </a:rPr>
              <a:t>ιός</a:t>
            </a:r>
            <a:endParaRPr lang="en-US" altLang="el-GR" sz="2800" b="1">
              <a:solidFill>
                <a:schemeClr val="bg1"/>
              </a:solidFill>
              <a:latin typeface="Calibri" panose="020F0502020204030204" pitchFamily="34" charset="0"/>
            </a:endParaRPr>
          </a:p>
        </p:txBody>
      </p:sp>
      <p:sp>
        <p:nvSpPr>
          <p:cNvPr id="21" name="TextBox 20"/>
          <p:cNvSpPr txBox="1">
            <a:spLocks noChangeArrowheads="1"/>
          </p:cNvSpPr>
          <p:nvPr/>
        </p:nvSpPr>
        <p:spPr bwMode="auto">
          <a:xfrm>
            <a:off x="2459038" y="5508625"/>
            <a:ext cx="15859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800" b="1">
                <a:solidFill>
                  <a:schemeClr val="bg1"/>
                </a:solidFill>
                <a:latin typeface="Calibri" panose="020F0502020204030204" pitchFamily="34" charset="0"/>
              </a:rPr>
              <a:t>βακτήριο</a:t>
            </a:r>
            <a:endParaRPr lang="en-US" altLang="el-GR" sz="2800" b="1">
              <a:solidFill>
                <a:schemeClr val="bg1"/>
              </a:solidFill>
              <a:latin typeface="Calibri" panose="020F0502020204030204" pitchFamily="34" charset="0"/>
            </a:endParaRPr>
          </a:p>
        </p:txBody>
      </p:sp>
      <p:sp>
        <p:nvSpPr>
          <p:cNvPr id="2058" name="Text Box 12"/>
          <p:cNvSpPr txBox="1">
            <a:spLocks noChangeArrowheads="1"/>
          </p:cNvSpPr>
          <p:nvPr/>
        </p:nvSpPr>
        <p:spPr bwMode="auto">
          <a:xfrm>
            <a:off x="319088" y="1941513"/>
            <a:ext cx="9732962" cy="4832350"/>
          </a:xfrm>
          <a:prstGeom prst="rect">
            <a:avLst/>
          </a:prstGeom>
          <a:solidFill>
            <a:schemeClr val="accent6">
              <a:lumMod val="50000"/>
            </a:schemeClr>
          </a:solidFill>
          <a:ln w="9525">
            <a:noFill/>
            <a:miter lim="800000"/>
            <a:headEnd/>
            <a:tailEnd/>
          </a:ln>
        </p:spPr>
        <p:txBody>
          <a:bodyPr>
            <a:spAutoFit/>
          </a:bodyPr>
          <a:lstStyle/>
          <a:p>
            <a:pPr algn="ctr" fontAlgn="auto">
              <a:spcBef>
                <a:spcPts val="0"/>
              </a:spcBef>
              <a:spcAft>
                <a:spcPts val="0"/>
              </a:spcAft>
              <a:defRPr/>
            </a:pPr>
            <a:r>
              <a:rPr lang="el-GR" sz="4400" b="1" dirty="0">
                <a:solidFill>
                  <a:prstClr val="black"/>
                </a:solidFill>
                <a:latin typeface="+mn-lt"/>
                <a:cs typeface="+mn-cs"/>
              </a:rPr>
              <a:t>ΓΕΝΙΚΟ ΣΥΜΠΕΡΑΣΜΑ</a:t>
            </a:r>
            <a:r>
              <a:rPr lang="en-US" sz="4400" b="1" dirty="0">
                <a:solidFill>
                  <a:prstClr val="black"/>
                </a:solidFill>
                <a:latin typeface="+mn-lt"/>
                <a:cs typeface="+mn-cs"/>
              </a:rPr>
              <a:t> </a:t>
            </a:r>
            <a:r>
              <a:rPr lang="el-GR" sz="4400" b="1" dirty="0">
                <a:solidFill>
                  <a:prstClr val="black"/>
                </a:solidFill>
                <a:latin typeface="+mn-lt"/>
                <a:cs typeface="+mn-cs"/>
              </a:rPr>
              <a:t>ΤΗΣ ΕΠΙΣΤΗΜΗΣ ΤΗΣ ΒΙΟΧΗΜΕΙΑΣ:</a:t>
            </a:r>
          </a:p>
          <a:p>
            <a:pPr algn="ctr" fontAlgn="auto">
              <a:spcBef>
                <a:spcPts val="0"/>
              </a:spcBef>
              <a:spcAft>
                <a:spcPts val="0"/>
              </a:spcAft>
              <a:defRPr/>
            </a:pPr>
            <a:r>
              <a:rPr lang="el-GR" sz="4400" b="1" dirty="0">
                <a:solidFill>
                  <a:prstClr val="black"/>
                </a:solidFill>
                <a:latin typeface="+mn-lt"/>
                <a:cs typeface="+mn-cs"/>
              </a:rPr>
              <a:t>ΙΣΧΥΟΥΝ ΚΟΙΝΕΣ ΑΡΧΕΣ ΓΙΑ ΤΗ ΔΟΜΗ ΚΑΙ ΤΗ ΔΡΑΣΗ ΤΩΝ ΜΟΡΙΩΝ ΣΕ ΟΛΟΥΣ ΤΟΥΣ ΟΡΓΑΝΙΣΜΟΥΣ</a:t>
            </a:r>
            <a:endParaRPr lang="en-GB" sz="4400" b="1" dirty="0">
              <a:solidFill>
                <a:prstClr val="black"/>
              </a:solidFill>
              <a:latin typeface="+mn-lt"/>
              <a:cs typeface="+mn-cs"/>
            </a:endParaRPr>
          </a:p>
          <a:p>
            <a:pPr algn="ctr" fontAlgn="auto">
              <a:spcBef>
                <a:spcPts val="0"/>
              </a:spcBef>
              <a:spcAft>
                <a:spcPts val="0"/>
              </a:spcAft>
              <a:defRPr/>
            </a:pPr>
            <a:r>
              <a:rPr lang="el-GR" sz="4400" b="1" dirty="0">
                <a:solidFill>
                  <a:prstClr val="black"/>
                </a:solidFill>
                <a:latin typeface="+mn-lt"/>
                <a:cs typeface="+mn-cs"/>
                <a:sym typeface="Symbol" pitchFamily="18" charset="2"/>
              </a:rPr>
              <a:t></a:t>
            </a:r>
          </a:p>
          <a:p>
            <a:pPr algn="ctr" fontAlgn="auto">
              <a:spcBef>
                <a:spcPts val="0"/>
              </a:spcBef>
              <a:spcAft>
                <a:spcPts val="0"/>
              </a:spcAft>
              <a:defRPr/>
            </a:pPr>
            <a:r>
              <a:rPr lang="el-GR" sz="4400" b="1" dirty="0">
                <a:solidFill>
                  <a:prstClr val="black"/>
                </a:solidFill>
                <a:latin typeface="+mn-lt"/>
                <a:cs typeface="+mn-cs"/>
              </a:rPr>
              <a:t>ΠΟΙΚΙΛΟΜΟΡΦΙΑ ΟΡΓΑΝΙΣΜΩΝ</a:t>
            </a:r>
            <a:endParaRPr lang="el-GR" sz="4400" b="1" dirty="0">
              <a:solidFill>
                <a:prstClr val="black"/>
              </a:solidFill>
              <a:latin typeface="+mn-lt"/>
              <a:cs typeface="+mn-cs"/>
              <a:sym typeface="Symbol" pitchFamily="18" charset="2"/>
            </a:endParaRPr>
          </a:p>
        </p:txBody>
      </p:sp>
      <p:sp>
        <p:nvSpPr>
          <p:cNvPr id="6" name="TextBox 5"/>
          <p:cNvSpPr txBox="1"/>
          <p:nvPr/>
        </p:nvSpPr>
        <p:spPr>
          <a:xfrm>
            <a:off x="989013" y="442913"/>
            <a:ext cx="8035925" cy="769937"/>
          </a:xfrm>
          <a:prstGeom prst="rect">
            <a:avLst/>
          </a:prstGeom>
          <a:solidFill>
            <a:schemeClr val="bg1">
              <a:lumMod val="95000"/>
              <a:lumOff val="5000"/>
            </a:schemeClr>
          </a:solidFill>
        </p:spPr>
        <p:txBody>
          <a:bodyPr wrap="none">
            <a:spAutoFit/>
          </a:bodyPr>
          <a:lstStyle/>
          <a:p>
            <a:pPr fontAlgn="auto">
              <a:spcBef>
                <a:spcPts val="0"/>
              </a:spcBef>
              <a:spcAft>
                <a:spcPts val="0"/>
              </a:spcAft>
              <a:defRPr/>
            </a:pPr>
            <a:r>
              <a:rPr lang="el-GR" sz="4400" b="1" dirty="0">
                <a:latin typeface="+mn-lt"/>
                <a:cs typeface="+mn-cs"/>
              </a:rPr>
              <a:t>Οργανισμός </a:t>
            </a:r>
            <a:r>
              <a:rPr lang="el-GR" sz="4400" b="1" dirty="0">
                <a:latin typeface="+mn-lt"/>
                <a:cs typeface="+mn-cs"/>
                <a:sym typeface="Symbol"/>
              </a:rPr>
              <a:t> κύτταρο  μόρια</a:t>
            </a:r>
            <a:endParaRPr lang="en-US" sz="4400" b="1" dirty="0">
              <a:latin typeface="+mn-lt"/>
              <a:cs typeface="+mn-cs"/>
            </a:endParaRPr>
          </a:p>
        </p:txBody>
      </p:sp>
      <p:sp>
        <p:nvSpPr>
          <p:cNvPr id="7" name="TextBox 6"/>
          <p:cNvSpPr txBox="1">
            <a:spLocks noChangeArrowheads="1"/>
          </p:cNvSpPr>
          <p:nvPr/>
        </p:nvSpPr>
        <p:spPr bwMode="auto">
          <a:xfrm>
            <a:off x="-69850" y="1695450"/>
            <a:ext cx="10328275" cy="18462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3800" b="1">
                <a:latin typeface="Calibri" panose="020F0502020204030204" pitchFamily="34" charset="0"/>
              </a:rPr>
              <a:t>Μακρομόρια:</a:t>
            </a:r>
          </a:p>
          <a:p>
            <a:pPr algn="ctr" eaLnBrk="1" hangingPunct="1"/>
            <a:r>
              <a:rPr lang="el-GR" altLang="el-GR" sz="3800" b="1">
                <a:latin typeface="Calibri" panose="020F0502020204030204" pitchFamily="34" charset="0"/>
              </a:rPr>
              <a:t>Νουκλεϊκά οξέα-πρωτεΐνες-υδατάνθρακες-λιπίδια </a:t>
            </a:r>
            <a:endParaRPr lang="en-US" altLang="el-GR" sz="3800" b="1">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58"/>
                                        </p:tgtEl>
                                        <p:attrNameLst>
                                          <p:attrName>style.visibility</p:attrName>
                                        </p:attrNameLst>
                                      </p:cBhvr>
                                      <p:to>
                                        <p:strVal val="visible"/>
                                      </p:to>
                                    </p:set>
                                    <p:animEffect transition="in" filter="fade">
                                      <p:cBhvr>
                                        <p:cTn id="34" dur="500"/>
                                        <p:tgtEl>
                                          <p:spTgt spid="2058"/>
                                        </p:tgtEl>
                                      </p:cBhvr>
                                    </p:animEffec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21" grpId="0"/>
      <p:bldP spid="21" grpId="1"/>
      <p:bldP spid="2058" grpId="0" animBg="1"/>
      <p:bldP spid="6" grpId="0" animBg="1"/>
      <p:bldP spid="6"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WordArt 6"/>
          <p:cNvSpPr>
            <a:spLocks noChangeArrowheads="1" noChangeShapeType="1" noTextEdit="1"/>
          </p:cNvSpPr>
          <p:nvPr/>
        </p:nvSpPr>
        <p:spPr bwMode="auto">
          <a:xfrm>
            <a:off x="750888" y="3573463"/>
            <a:ext cx="9126537" cy="2557462"/>
          </a:xfrm>
          <a:prstGeom prst="rect">
            <a:avLst/>
          </a:prstGeom>
        </p:spPr>
        <p:txBody>
          <a:bodyPr wrap="none" fromWordArt="1">
            <a:prstTxWarp prst="textChevronInverted">
              <a:avLst>
                <a:gd name="adj" fmla="val 73398"/>
              </a:avLst>
            </a:prstTxWarp>
            <a:scene3d>
              <a:camera prst="legacyPerspectiveBottom"/>
              <a:lightRig rig="legacyFlat3" dir="t"/>
            </a:scene3d>
            <a:sp3d extrusionH="887400" prstMaterial="legacyMatte">
              <a:extrusionClr>
                <a:srgbClr val="CC6600"/>
              </a:extrusionClr>
              <a:contourClr>
                <a:srgbClr val="FFFFFF"/>
              </a:contourClr>
            </a:sp3d>
          </a:bodyPr>
          <a:lstStyle/>
          <a:p>
            <a:pPr algn="ctr"/>
            <a:r>
              <a:rPr lang="el-GR" sz="3200" kern="10">
                <a:ln w="9525">
                  <a:round/>
                  <a:headEnd/>
                  <a:tailEnd/>
                </a:ln>
                <a:gradFill rotWithShape="1">
                  <a:gsLst>
                    <a:gs pos="0">
                      <a:srgbClr val="FFFFFF"/>
                    </a:gs>
                    <a:gs pos="100000">
                      <a:srgbClr val="CC6600"/>
                    </a:gs>
                  </a:gsLst>
                  <a:lin ang="18900000" scaled="1"/>
                </a:gradFill>
              </a:rPr>
              <a:t>ΝΟΥΚΛΕΪΚΑ ΟΞΕΑ</a:t>
            </a:r>
          </a:p>
        </p:txBody>
      </p:sp>
      <p:sp>
        <p:nvSpPr>
          <p:cNvPr id="113671" name="WordArt 7"/>
          <p:cNvSpPr>
            <a:spLocks noChangeArrowheads="1" noChangeShapeType="1" noTextEdit="1"/>
          </p:cNvSpPr>
          <p:nvPr/>
        </p:nvSpPr>
        <p:spPr bwMode="auto">
          <a:xfrm>
            <a:off x="1831975" y="3284538"/>
            <a:ext cx="6985000" cy="1524000"/>
          </a:xfrm>
          <a:prstGeom prst="rect">
            <a:avLst/>
          </a:prstGeom>
        </p:spPr>
        <p:txBody>
          <a:bodyPr wrap="none" fromWordArt="1">
            <a:prstTxWarp prst="textStop">
              <a:avLst>
                <a:gd name="adj" fmla="val 22222"/>
              </a:avLst>
            </a:prstTxWarp>
            <a:scene3d>
              <a:camera prst="legacyObliqueTopLeft"/>
              <a:lightRig rig="legacyFlat3" dir="t"/>
            </a:scene3d>
            <a:sp3d extrusionH="430200" prstMaterial="legacyMatte">
              <a:extrusionClr>
                <a:srgbClr val="FFFF00"/>
              </a:extrusionClr>
            </a:sp3d>
          </a:bodyPr>
          <a:lstStyle/>
          <a:p>
            <a:pPr algn="ctr" fontAlgn="auto">
              <a:spcBef>
                <a:spcPts val="0"/>
              </a:spcBef>
              <a:spcAft>
                <a:spcPts val="0"/>
              </a:spcAft>
              <a:defRPr/>
            </a:pPr>
            <a:r>
              <a:rPr lang="el-GR" sz="3200" kern="10">
                <a:ln w="12700">
                  <a:round/>
                  <a:headEnd/>
                  <a:tailEnd/>
                </a:ln>
                <a:gradFill rotWithShape="0">
                  <a:gsLst>
                    <a:gs pos="0">
                      <a:srgbClr val="FFFF00"/>
                    </a:gs>
                    <a:gs pos="50000">
                      <a:schemeClr val="tx2"/>
                    </a:gs>
                    <a:gs pos="100000">
                      <a:srgbClr val="FFFF00"/>
                    </a:gs>
                  </a:gsLst>
                  <a:lin ang="2700000" scaled="1"/>
                </a:gradFill>
                <a:latin typeface="Arial"/>
                <a:cs typeface="Arial"/>
              </a:rPr>
              <a:t>         </a:t>
            </a:r>
            <a:endParaRPr lang="en-US" sz="3200" kern="10" dirty="0">
              <a:ln w="12700">
                <a:round/>
                <a:headEnd/>
                <a:tailEnd/>
              </a:ln>
              <a:gradFill rotWithShape="0">
                <a:gsLst>
                  <a:gs pos="0">
                    <a:srgbClr val="FFFF00"/>
                  </a:gs>
                  <a:gs pos="50000">
                    <a:schemeClr val="tx2"/>
                  </a:gs>
                  <a:gs pos="100000">
                    <a:srgbClr val="FFFF00"/>
                  </a:gs>
                </a:gsLst>
                <a:lin ang="2700000" scaled="1"/>
              </a:gradFill>
              <a:latin typeface="Arial"/>
              <a:cs typeface="Arial"/>
            </a:endParaRPr>
          </a:p>
        </p:txBody>
      </p:sp>
      <p:sp>
        <p:nvSpPr>
          <p:cNvPr id="44039" name="WordArt 9"/>
          <p:cNvSpPr>
            <a:spLocks noChangeArrowheads="1" noChangeShapeType="1" noTextEdit="1"/>
          </p:cNvSpPr>
          <p:nvPr/>
        </p:nvSpPr>
        <p:spPr bwMode="auto">
          <a:xfrm rot="-594897">
            <a:off x="4468813" y="2027238"/>
            <a:ext cx="3873500" cy="868362"/>
          </a:xfrm>
          <a:prstGeom prst="rect">
            <a:avLst/>
          </a:prstGeom>
        </p:spPr>
        <p:txBody>
          <a:bodyPr wrap="none" fromWordArt="1">
            <a:prstTxWarp prst="textCascadeUp">
              <a:avLst>
                <a:gd name="adj" fmla="val 80190"/>
              </a:avLst>
            </a:prstTxWarp>
            <a:scene3d>
              <a:camera prst="legacyPerspectiveFront">
                <a:rot lat="20519987" lon="1080000" rev="0"/>
              </a:camera>
              <a:lightRig rig="legacyHarsh2" dir="b"/>
            </a:scene3d>
            <a:sp3d extrusionH="430200" prstMaterial="legacyMatte">
              <a:extrusionClr>
                <a:srgbClr val="FF6600"/>
              </a:extrusionClr>
              <a:contourClr>
                <a:srgbClr val="FFFF00"/>
              </a:contourClr>
            </a:sp3d>
          </a:bodyPr>
          <a:lstStyle/>
          <a:p>
            <a:pPr algn="ctr"/>
            <a:r>
              <a:rPr lang="el-GR" sz="3600" kern="10">
                <a:ln w="9525">
                  <a:round/>
                  <a:headEnd/>
                  <a:tailEnd/>
                </a:ln>
                <a:solidFill>
                  <a:srgbClr val="FFFF00"/>
                </a:solidFill>
              </a:rPr>
              <a:t>ΛΙΠΙΔΙΑ</a:t>
            </a:r>
          </a:p>
        </p:txBody>
      </p:sp>
      <p:sp>
        <p:nvSpPr>
          <p:cNvPr id="44040" name="WordArt 11"/>
          <p:cNvSpPr>
            <a:spLocks noChangeArrowheads="1" noChangeShapeType="1" noTextEdit="1"/>
          </p:cNvSpPr>
          <p:nvPr/>
        </p:nvSpPr>
        <p:spPr bwMode="auto">
          <a:xfrm>
            <a:off x="1182688" y="2060575"/>
            <a:ext cx="4102100" cy="1049338"/>
          </a:xfrm>
          <a:prstGeom prst="rect">
            <a:avLst/>
          </a:prstGeom>
        </p:spPr>
        <p:txBody>
          <a:bodyPr wrap="none" fromWordArt="1">
            <a:prstTxWarp prst="textDeflateBottom">
              <a:avLst>
                <a:gd name="adj" fmla="val 88856"/>
              </a:avLst>
            </a:prstTxWarp>
            <a:scene3d>
              <a:camera prst="legacyPerspectiveFront">
                <a:rot lat="19799986" lon="19439992" rev="0"/>
              </a:camera>
              <a:lightRig rig="legacyNormal2" dir="t"/>
            </a:scene3d>
            <a:sp3d extrusionH="354000" prstMaterial="legacyMatte">
              <a:extrusionClr>
                <a:srgbClr val="939676"/>
              </a:extrusionClr>
              <a:contourClr>
                <a:srgbClr val="707070"/>
              </a:contourClr>
            </a:sp3d>
          </a:bodyPr>
          <a:lstStyle/>
          <a:p>
            <a:pPr algn="ctr"/>
            <a:r>
              <a:rPr lang="el-GR"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ΠΟΛΥΣΑΚΧΑΡΙΤΕΣ</a:t>
            </a:r>
          </a:p>
        </p:txBody>
      </p:sp>
      <p:sp>
        <p:nvSpPr>
          <p:cNvPr id="9" name="Rectangle 8"/>
          <p:cNvSpPr/>
          <p:nvPr/>
        </p:nvSpPr>
        <p:spPr>
          <a:xfrm>
            <a:off x="1471092" y="3140968"/>
            <a:ext cx="7563289" cy="1446550"/>
          </a:xfrm>
          <a:prstGeom prst="rect">
            <a:avLst/>
          </a:prstGeom>
          <a:noFill/>
        </p:spPr>
        <p:txBody>
          <a:bodyPr wrap="none">
            <a:spAutoFit/>
          </a:bodyPr>
          <a:lstStyle/>
          <a:p>
            <a:pPr algn="ctr" fontAlgn="auto">
              <a:spcBef>
                <a:spcPts val="0"/>
              </a:spcBef>
              <a:spcAft>
                <a:spcPts val="0"/>
              </a:spcAft>
              <a:defRPr/>
            </a:pPr>
            <a:r>
              <a:rPr lang="el-GR"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ΠΡΩΤΕΪΝΕΣ</a:t>
            </a:r>
            <a:endParaRPr lang="en-US"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endParaRPr>
          </a:p>
        </p:txBody>
      </p:sp>
      <p:sp>
        <p:nvSpPr>
          <p:cNvPr id="79879" name="TextBox 7"/>
          <p:cNvSpPr txBox="1">
            <a:spLocks noChangeArrowheads="1"/>
          </p:cNvSpPr>
          <p:nvPr/>
        </p:nvSpPr>
        <p:spPr bwMode="auto">
          <a:xfrm>
            <a:off x="404813" y="188913"/>
            <a:ext cx="9578975"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800">
                <a:solidFill>
                  <a:srgbClr val="FFFF00"/>
                </a:solidFill>
                <a:latin typeface="Calibri" panose="020F0502020204030204" pitchFamily="34" charset="0"/>
              </a:rPr>
              <a:t>Η αρχιτεκτονική οργάνωση της ζωής στη Γη:</a:t>
            </a:r>
          </a:p>
        </p:txBody>
      </p:sp>
      <p:sp>
        <p:nvSpPr>
          <p:cNvPr id="10" name="Rounded Rectangle 9"/>
          <p:cNvSpPr/>
          <p:nvPr/>
        </p:nvSpPr>
        <p:spPr>
          <a:xfrm>
            <a:off x="0" y="6353944"/>
            <a:ext cx="792088" cy="504056"/>
          </a:xfrm>
          <a:prstGeom prst="roundRect">
            <a:avLst>
              <a:gd name="adj" fmla="val 50000"/>
            </a:avLst>
          </a:prstGeom>
          <a:solidFill>
            <a:srgbClr val="FFFF00"/>
          </a:solidFill>
          <a:ln w="28575">
            <a:solidFill>
              <a:srgbClr val="000000"/>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ppt_x"/>
                                          </p:val>
                                        </p:tav>
                                        <p:tav tm="100000">
                                          <p:val>
                                            <p:strVal val="#ppt_x"/>
                                          </p:val>
                                        </p:tav>
                                      </p:tavLst>
                                    </p:anim>
                                    <p:anim calcmode="lin" valueType="num">
                                      <p:cBhvr additive="base">
                                        <p:cTn id="8"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4040"/>
                                        </p:tgtEl>
                                        <p:attrNameLst>
                                          <p:attrName>style.visibility</p:attrName>
                                        </p:attrNameLst>
                                      </p:cBhvr>
                                      <p:to>
                                        <p:strVal val="visible"/>
                                      </p:to>
                                    </p:set>
                                    <p:animEffect transition="in" filter="fade">
                                      <p:cBhvr>
                                        <p:cTn id="18" dur="1000"/>
                                        <p:tgtEl>
                                          <p:spTgt spid="44040"/>
                                        </p:tgtEl>
                                      </p:cBhvr>
                                    </p:animEffect>
                                    <p:anim calcmode="lin" valueType="num">
                                      <p:cBhvr>
                                        <p:cTn id="19" dur="1000" fill="hold"/>
                                        <p:tgtEl>
                                          <p:spTgt spid="44040"/>
                                        </p:tgtEl>
                                        <p:attrNameLst>
                                          <p:attrName>ppt_x</p:attrName>
                                        </p:attrNameLst>
                                      </p:cBhvr>
                                      <p:tavLst>
                                        <p:tav tm="0">
                                          <p:val>
                                            <p:strVal val="#ppt_x"/>
                                          </p:val>
                                        </p:tav>
                                        <p:tav tm="100000">
                                          <p:val>
                                            <p:strVal val="#ppt_x"/>
                                          </p:val>
                                        </p:tav>
                                      </p:tavLst>
                                    </p:anim>
                                    <p:anim calcmode="lin" valueType="num">
                                      <p:cBhvr>
                                        <p:cTn id="20" dur="1000" fill="hold"/>
                                        <p:tgtEl>
                                          <p:spTgt spid="440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4039"/>
                                        </p:tgtEl>
                                        <p:attrNameLst>
                                          <p:attrName>style.visibility</p:attrName>
                                        </p:attrNameLst>
                                      </p:cBhvr>
                                      <p:to>
                                        <p:strVal val="visible"/>
                                      </p:to>
                                    </p:set>
                                    <p:animEffect transition="in" filter="fade">
                                      <p:cBhvr>
                                        <p:cTn id="23" dur="1000"/>
                                        <p:tgtEl>
                                          <p:spTgt spid="44039"/>
                                        </p:tgtEl>
                                      </p:cBhvr>
                                    </p:animEffect>
                                    <p:anim calcmode="lin" valueType="num">
                                      <p:cBhvr>
                                        <p:cTn id="24" dur="1000" fill="hold"/>
                                        <p:tgtEl>
                                          <p:spTgt spid="44039"/>
                                        </p:tgtEl>
                                        <p:attrNameLst>
                                          <p:attrName>ppt_x</p:attrName>
                                        </p:attrNameLst>
                                      </p:cBhvr>
                                      <p:tavLst>
                                        <p:tav tm="0">
                                          <p:val>
                                            <p:strVal val="#ppt_x"/>
                                          </p:val>
                                        </p:tav>
                                        <p:tav tm="100000">
                                          <p:val>
                                            <p:strVal val="#ppt_x"/>
                                          </p:val>
                                        </p:tav>
                                      </p:tavLst>
                                    </p:anim>
                                    <p:anim calcmode="lin" valueType="num">
                                      <p:cBhvr>
                                        <p:cTn id="25" dur="1000" fill="hold"/>
                                        <p:tgtEl>
                                          <p:spTgt spid="440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9" grpId="0" animBg="1"/>
      <p:bldP spid="440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93" name="Text Box 17"/>
          <p:cNvSpPr txBox="1">
            <a:spLocks noChangeArrowheads="1"/>
          </p:cNvSpPr>
          <p:nvPr/>
        </p:nvSpPr>
        <p:spPr bwMode="auto">
          <a:xfrm>
            <a:off x="214313" y="1285875"/>
            <a:ext cx="9929812" cy="5078413"/>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5400" b="1">
                <a:latin typeface="Calibri" panose="020F0502020204030204" pitchFamily="34" charset="0"/>
                <a:ea typeface="Arial Unicode MS" panose="020B0604020202020204" pitchFamily="34" charset="-128"/>
                <a:cs typeface="Arial Unicode MS" panose="020B0604020202020204" pitchFamily="34" charset="-128"/>
              </a:rPr>
              <a:t>ΤΑ ΚΥΤΤΑΡΑ ΚΑΙ ΟΙ ΟΡΓΑΝΙΣΜΟΙ</a:t>
            </a:r>
          </a:p>
          <a:p>
            <a:pPr algn="ctr" eaLnBrk="1" hangingPunct="1"/>
            <a:endParaRPr lang="el-GR" altLang="el-GR" sz="5400" b="1">
              <a:latin typeface="Calibri" panose="020F0502020204030204" pitchFamily="34" charset="0"/>
              <a:ea typeface="Arial Unicode MS" panose="020B0604020202020204" pitchFamily="34" charset="-128"/>
              <a:cs typeface="Arial Unicode MS" panose="020B0604020202020204" pitchFamily="34" charset="-128"/>
            </a:endParaRPr>
          </a:p>
          <a:p>
            <a:pPr algn="ctr" eaLnBrk="1" hangingPunct="1"/>
            <a:r>
              <a:rPr lang="el-GR" altLang="el-GR" sz="5400" b="1">
                <a:latin typeface="Calibri" panose="020F0502020204030204" pitchFamily="34" charset="0"/>
                <a:ea typeface="Arial Unicode MS" panose="020B0604020202020204" pitchFamily="34" charset="-128"/>
                <a:cs typeface="Arial Unicode MS" panose="020B0604020202020204" pitchFamily="34" charset="-128"/>
              </a:rPr>
              <a:t> ΑΠΟΤΕΛΟΥΝΤΑΙ</a:t>
            </a:r>
          </a:p>
          <a:p>
            <a:pPr algn="ctr" eaLnBrk="1" hangingPunct="1"/>
            <a:r>
              <a:rPr lang="el-GR" altLang="el-GR" sz="5400" b="1">
                <a:latin typeface="Calibri" panose="020F0502020204030204" pitchFamily="34" charset="0"/>
                <a:ea typeface="Arial Unicode MS" panose="020B0604020202020204" pitchFamily="34" charset="-128"/>
                <a:cs typeface="Arial Unicode MS" panose="020B0604020202020204" pitchFamily="34" charset="-128"/>
              </a:rPr>
              <a:t> ΑΠΟ ΜΙΑ </a:t>
            </a:r>
          </a:p>
          <a:p>
            <a:pPr algn="ctr" eaLnBrk="1" hangingPunct="1"/>
            <a:r>
              <a:rPr lang="el-GR" altLang="el-GR" sz="5400" b="1">
                <a:latin typeface="Calibri" panose="020F0502020204030204" pitchFamily="34" charset="0"/>
                <a:ea typeface="Arial Unicode MS" panose="020B0604020202020204" pitchFamily="34" charset="-128"/>
                <a:cs typeface="Arial Unicode MS" panose="020B0604020202020204" pitchFamily="34" charset="-128"/>
              </a:rPr>
              <a:t>ΣΥΛΛΟΓΗ </a:t>
            </a:r>
          </a:p>
          <a:p>
            <a:pPr algn="ctr" eaLnBrk="1" hangingPunct="1"/>
            <a:r>
              <a:rPr lang="el-GR" altLang="el-GR" sz="5400" b="1">
                <a:solidFill>
                  <a:srgbClr val="FFFF00"/>
                </a:solidFill>
                <a:latin typeface="Calibri" panose="020F0502020204030204" pitchFamily="34" charset="0"/>
                <a:ea typeface="Arial Unicode MS" panose="020B0604020202020204" pitchFamily="34" charset="-128"/>
                <a:cs typeface="Arial Unicode MS" panose="020B0604020202020204" pitchFamily="34" charset="-128"/>
              </a:rPr>
              <a:t>ΑΨΥΧΩΝ ΜΑΚΡΟΜΟΡΙΩΝ</a:t>
            </a:r>
            <a:endParaRPr lang="en-GB" altLang="el-GR" sz="5400" b="1">
              <a:solidFill>
                <a:srgbClr val="FFFF00"/>
              </a:solidFill>
              <a:latin typeface="Calibri" panose="020F0502020204030204" pitchFamily="34" charset="0"/>
              <a:ea typeface="Arial Unicode MS" panose="020B0604020202020204" pitchFamily="34" charset="-128"/>
              <a:cs typeface="Arial Unicode MS" panose="020B0604020202020204" pitchFamily="34" charset="-128"/>
            </a:endParaRPr>
          </a:p>
        </p:txBody>
      </p:sp>
      <p:sp>
        <p:nvSpPr>
          <p:cNvPr id="80899" name="TextBox 2"/>
          <p:cNvSpPr txBox="1">
            <a:spLocks noChangeArrowheads="1"/>
          </p:cNvSpPr>
          <p:nvPr/>
        </p:nvSpPr>
        <p:spPr bwMode="auto">
          <a:xfrm>
            <a:off x="428625" y="214313"/>
            <a:ext cx="43878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600" b="1">
                <a:solidFill>
                  <a:srgbClr val="FFFF00"/>
                </a:solidFill>
                <a:latin typeface="Calibri" panose="020F0502020204030204" pitchFamily="34" charset="0"/>
              </a:rPr>
              <a:t>Λογικό συμπέρασμα: </a:t>
            </a:r>
          </a:p>
        </p:txBody>
      </p:sp>
      <p:sp>
        <p:nvSpPr>
          <p:cNvPr id="4" name="Rounded Rectangle 3"/>
          <p:cNvSpPr/>
          <p:nvPr/>
        </p:nvSpPr>
        <p:spPr>
          <a:xfrm>
            <a:off x="0" y="6353944"/>
            <a:ext cx="792088" cy="504056"/>
          </a:xfrm>
          <a:prstGeom prst="roundRect">
            <a:avLst>
              <a:gd name="adj" fmla="val 50000"/>
            </a:avLst>
          </a:prstGeom>
          <a:solidFill>
            <a:srgbClr val="FFFF00"/>
          </a:solidFill>
          <a:ln w="28575">
            <a:solidFill>
              <a:srgbClr val="000000"/>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2593"/>
                                        </p:tgtEl>
                                        <p:attrNameLst>
                                          <p:attrName>style.visibility</p:attrName>
                                        </p:attrNameLst>
                                      </p:cBhvr>
                                      <p:to>
                                        <p:strVal val="visible"/>
                                      </p:to>
                                    </p:set>
                                    <p:animEffect transition="in" filter="wipe(down)">
                                      <p:cBhvr>
                                        <p:cTn id="7" dur="1450">
                                          <p:stCondLst>
                                            <p:cond delay="0"/>
                                          </p:stCondLst>
                                        </p:cTn>
                                        <p:tgtEl>
                                          <p:spTgt spid="152593"/>
                                        </p:tgtEl>
                                      </p:cBhvr>
                                    </p:animEffect>
                                    <p:anim calcmode="lin" valueType="num">
                                      <p:cBhvr>
                                        <p:cTn id="8" dur="4555" tmFilter="0,0; 0.14,0.36; 0.43,0.73; 0.71,0.91; 1.0,1.0">
                                          <p:stCondLst>
                                            <p:cond delay="0"/>
                                          </p:stCondLst>
                                        </p:cTn>
                                        <p:tgtEl>
                                          <p:spTgt spid="152593"/>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152593"/>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152593"/>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152593"/>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152593"/>
                                        </p:tgtEl>
                                        <p:attrNameLst>
                                          <p:attrName>ppt_y</p:attrName>
                                        </p:attrNameLst>
                                      </p:cBhvr>
                                      <p:tavLst>
                                        <p:tav tm="0" fmla="#ppt_y-sin(pi*$)/81">
                                          <p:val>
                                            <p:fltVal val="0"/>
                                          </p:val>
                                        </p:tav>
                                        <p:tav tm="100000">
                                          <p:val>
                                            <p:fltVal val="1"/>
                                          </p:val>
                                        </p:tav>
                                      </p:tavLst>
                                    </p:anim>
                                    <p:animScale>
                                      <p:cBhvr>
                                        <p:cTn id="13" dur="65">
                                          <p:stCondLst>
                                            <p:cond delay="1625"/>
                                          </p:stCondLst>
                                        </p:cTn>
                                        <p:tgtEl>
                                          <p:spTgt spid="152593"/>
                                        </p:tgtEl>
                                      </p:cBhvr>
                                      <p:to x="100000" y="60000"/>
                                    </p:animScale>
                                    <p:animScale>
                                      <p:cBhvr>
                                        <p:cTn id="14" dur="415" decel="50000">
                                          <p:stCondLst>
                                            <p:cond delay="1690"/>
                                          </p:stCondLst>
                                        </p:cTn>
                                        <p:tgtEl>
                                          <p:spTgt spid="152593"/>
                                        </p:tgtEl>
                                      </p:cBhvr>
                                      <p:to x="100000" y="100000"/>
                                    </p:animScale>
                                    <p:animScale>
                                      <p:cBhvr>
                                        <p:cTn id="15" dur="65">
                                          <p:stCondLst>
                                            <p:cond delay="3280"/>
                                          </p:stCondLst>
                                        </p:cTn>
                                        <p:tgtEl>
                                          <p:spTgt spid="152593"/>
                                        </p:tgtEl>
                                      </p:cBhvr>
                                      <p:to x="100000" y="80000"/>
                                    </p:animScale>
                                    <p:animScale>
                                      <p:cBhvr>
                                        <p:cTn id="16" dur="415" decel="50000">
                                          <p:stCondLst>
                                            <p:cond delay="3345"/>
                                          </p:stCondLst>
                                        </p:cTn>
                                        <p:tgtEl>
                                          <p:spTgt spid="152593"/>
                                        </p:tgtEl>
                                      </p:cBhvr>
                                      <p:to x="100000" y="100000"/>
                                    </p:animScale>
                                    <p:animScale>
                                      <p:cBhvr>
                                        <p:cTn id="17" dur="65">
                                          <p:stCondLst>
                                            <p:cond delay="4105"/>
                                          </p:stCondLst>
                                        </p:cTn>
                                        <p:tgtEl>
                                          <p:spTgt spid="152593"/>
                                        </p:tgtEl>
                                      </p:cBhvr>
                                      <p:to x="100000" y="90000"/>
                                    </p:animScale>
                                    <p:animScale>
                                      <p:cBhvr>
                                        <p:cTn id="18" dur="415" decel="50000">
                                          <p:stCondLst>
                                            <p:cond delay="4170"/>
                                          </p:stCondLst>
                                        </p:cTn>
                                        <p:tgtEl>
                                          <p:spTgt spid="152593"/>
                                        </p:tgtEl>
                                      </p:cBhvr>
                                      <p:to x="100000" y="100000"/>
                                    </p:animScale>
                                    <p:animScale>
                                      <p:cBhvr>
                                        <p:cTn id="19" dur="65">
                                          <p:stCondLst>
                                            <p:cond delay="4520"/>
                                          </p:stCondLst>
                                        </p:cTn>
                                        <p:tgtEl>
                                          <p:spTgt spid="152593"/>
                                        </p:tgtEl>
                                      </p:cBhvr>
                                      <p:to x="100000" y="95000"/>
                                    </p:animScale>
                                    <p:animScale>
                                      <p:cBhvr>
                                        <p:cTn id="20" dur="415" decel="50000">
                                          <p:stCondLst>
                                            <p:cond delay="4585"/>
                                          </p:stCondLst>
                                        </p:cTn>
                                        <p:tgtEl>
                                          <p:spTgt spid="1525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1"/>
          <p:cNvSpPr txBox="1">
            <a:spLocks noChangeArrowheads="1"/>
          </p:cNvSpPr>
          <p:nvPr/>
        </p:nvSpPr>
        <p:spPr bwMode="auto">
          <a:xfrm>
            <a:off x="182563" y="2133600"/>
            <a:ext cx="9648825"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800" b="1">
                <a:solidFill>
                  <a:srgbClr val="FFFF00"/>
                </a:solidFill>
                <a:latin typeface="Calibri" panose="020F0502020204030204" pitchFamily="34" charset="0"/>
              </a:rPr>
              <a:t>Τι είναι το </a:t>
            </a:r>
            <a:r>
              <a:rPr lang="en-US" altLang="el-GR" sz="4800" b="1">
                <a:solidFill>
                  <a:srgbClr val="FFFF00"/>
                </a:solidFill>
                <a:latin typeface="Calibri" panose="020F0502020204030204" pitchFamily="34" charset="0"/>
              </a:rPr>
              <a:t>DNA, </a:t>
            </a:r>
            <a:r>
              <a:rPr lang="el-GR" altLang="el-GR" sz="4800" b="1">
                <a:solidFill>
                  <a:srgbClr val="FFFF00"/>
                </a:solidFill>
                <a:latin typeface="Calibri" panose="020F0502020204030204" pitchFamily="34" charset="0"/>
              </a:rPr>
              <a:t>το </a:t>
            </a:r>
            <a:r>
              <a:rPr lang="en-US" altLang="el-GR" sz="4800" b="1">
                <a:solidFill>
                  <a:srgbClr val="FFFF00"/>
                </a:solidFill>
                <a:latin typeface="Calibri" panose="020F0502020204030204" pitchFamily="34" charset="0"/>
              </a:rPr>
              <a:t>RNA</a:t>
            </a:r>
            <a:r>
              <a:rPr lang="el-GR" altLang="el-GR" sz="4800" b="1">
                <a:solidFill>
                  <a:srgbClr val="FFFF00"/>
                </a:solidFill>
                <a:latin typeface="Calibri" panose="020F0502020204030204" pitchFamily="34" charset="0"/>
              </a:rPr>
              <a:t>; </a:t>
            </a:r>
          </a:p>
          <a:p>
            <a:pPr algn="ctr" eaLnBrk="1" hangingPunct="1"/>
            <a:endParaRPr lang="el-GR" altLang="el-GR" sz="4800" b="1">
              <a:solidFill>
                <a:srgbClr val="FFFF00"/>
              </a:solidFill>
              <a:latin typeface="Calibri" panose="020F0502020204030204" pitchFamily="34" charset="0"/>
            </a:endParaRPr>
          </a:p>
          <a:p>
            <a:pPr algn="ctr" eaLnBrk="1" hangingPunct="1"/>
            <a:r>
              <a:rPr lang="el-GR" altLang="el-GR" sz="4800" b="1">
                <a:solidFill>
                  <a:srgbClr val="FFFF00"/>
                </a:solidFill>
                <a:latin typeface="Calibri" panose="020F0502020204030204" pitchFamily="34" charset="0"/>
              </a:rPr>
              <a:t>Ποια η χημική τους σύσταση, η δομή και ποιος ο βιολογικός τους ρόλος; </a:t>
            </a:r>
          </a:p>
          <a:p>
            <a:pPr algn="ctr" eaLnBrk="1" hangingPunct="1"/>
            <a:endParaRPr lang="el-GR" altLang="el-GR" sz="4800" b="1">
              <a:solidFill>
                <a:srgbClr val="FFFF00"/>
              </a:solidFill>
              <a:latin typeface="Calibri" panose="020F0502020204030204" pitchFamily="34" charset="0"/>
            </a:endParaRPr>
          </a:p>
        </p:txBody>
      </p:sp>
      <p:sp>
        <p:nvSpPr>
          <p:cNvPr id="81923" name="TextBox 2"/>
          <p:cNvSpPr txBox="1">
            <a:spLocks noChangeArrowheads="1"/>
          </p:cNvSpPr>
          <p:nvPr/>
        </p:nvSpPr>
        <p:spPr bwMode="auto">
          <a:xfrm>
            <a:off x="174625" y="549275"/>
            <a:ext cx="42814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Θεμελιώδη ερωτήματα: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p:cNvSpPr>
            <a:spLocks noGrp="1"/>
          </p:cNvSpPr>
          <p:nvPr>
            <p:ph type="title"/>
          </p:nvPr>
        </p:nvSpPr>
        <p:spPr>
          <a:xfrm>
            <a:off x="1028700" y="25400"/>
            <a:ext cx="8229600" cy="1143000"/>
          </a:xfrm>
        </p:spPr>
        <p:txBody>
          <a:bodyPr/>
          <a:lstStyle/>
          <a:p>
            <a:pPr eaLnBrk="1" hangingPunct="1"/>
            <a:r>
              <a:rPr lang="el-GR" altLang="el-GR" b="1" smtClean="0">
                <a:latin typeface="Calibri" panose="020F0502020204030204" pitchFamily="34" charset="0"/>
              </a:rPr>
              <a:t>Άδειες Χρήσης</a:t>
            </a:r>
          </a:p>
        </p:txBody>
      </p:sp>
      <p:sp>
        <p:nvSpPr>
          <p:cNvPr id="62467" name="Περιεχόμενο"/>
          <p:cNvSpPr>
            <a:spLocks noGrp="1"/>
          </p:cNvSpPr>
          <p:nvPr>
            <p:ph idx="1"/>
          </p:nvPr>
        </p:nvSpPr>
        <p:spPr>
          <a:xfrm>
            <a:off x="1028700" y="1439863"/>
            <a:ext cx="8229600" cy="4760912"/>
          </a:xfrm>
        </p:spPr>
        <p:txBody>
          <a:bodyPr/>
          <a:lstStyle/>
          <a:p>
            <a:pPr eaLnBrk="1" hangingPunct="1"/>
            <a:r>
              <a:rPr lang="el-GR" altLang="el-GR" smtClean="0">
                <a:latin typeface="Calibri" panose="020F0502020204030204" pitchFamily="34" charset="0"/>
              </a:rPr>
              <a:t>Το παρόν εκπαιδευτικό υλικό υπόκειται σε</a:t>
            </a:r>
            <a:r>
              <a:rPr lang="en-US" altLang="el-GR" smtClean="0">
                <a:latin typeface="Calibri" panose="020F0502020204030204" pitchFamily="34" charset="0"/>
              </a:rPr>
              <a:t> </a:t>
            </a:r>
            <a:r>
              <a:rPr lang="el-GR" altLang="el-GR" smtClean="0">
                <a:latin typeface="Calibri" panose="020F0502020204030204" pitchFamily="34" charset="0"/>
              </a:rPr>
              <a:t>άδειες χρήσης </a:t>
            </a:r>
            <a:r>
              <a:rPr lang="en-US" altLang="el-GR" smtClean="0">
                <a:latin typeface="Calibri" panose="020F0502020204030204" pitchFamily="34" charset="0"/>
              </a:rPr>
              <a:t>Creative Commons. </a:t>
            </a:r>
          </a:p>
          <a:p>
            <a:pPr eaLnBrk="1" hangingPunct="1"/>
            <a:r>
              <a:rPr lang="el-GR" altLang="el-GR"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62468" name="Άδεια χρήσης" descr="Αδεια χρήσης Αναφορά, παρόμοι διανομή"/>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79900" y="4941888"/>
            <a:ext cx="1584325"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9" name="Αριθμός διαφάνειας"/>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40A299-B036-4EB0-A16F-C8414D423763}" type="slidenum">
              <a:rPr lang="el-GR" altLang="el-GR">
                <a:latin typeface="Calibri" panose="020F0502020204030204" pitchFamily="34" charset="0"/>
              </a:rPr>
              <a:pPr eaLnBrk="1" hangingPunct="1"/>
              <a:t>2</a:t>
            </a:fld>
            <a:endParaRPr lang="el-GR" altLang="el-GR">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395288" y="1360488"/>
            <a:ext cx="9650412" cy="526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800" b="1">
                <a:solidFill>
                  <a:srgbClr val="FFFF00"/>
                </a:solidFill>
                <a:latin typeface="Calibri" panose="020F0502020204030204" pitchFamily="34" charset="0"/>
              </a:rPr>
              <a:t>Το κεντρικό δόγμα της Βιολογίας;</a:t>
            </a:r>
          </a:p>
          <a:p>
            <a:pPr algn="ctr" eaLnBrk="1" hangingPunct="1"/>
            <a:r>
              <a:rPr lang="el-GR" altLang="el-GR" sz="4800" b="1">
                <a:solidFill>
                  <a:srgbClr val="FFFF00"/>
                </a:solidFill>
                <a:latin typeface="Calibri" panose="020F0502020204030204" pitchFamily="34" charset="0"/>
              </a:rPr>
              <a:t>Η αντιγραφή, η μεταγραφή και η μετάφραση;</a:t>
            </a:r>
          </a:p>
          <a:p>
            <a:pPr algn="ctr" eaLnBrk="1" hangingPunct="1"/>
            <a:r>
              <a:rPr lang="el-GR" altLang="el-GR" sz="4800" b="1">
                <a:solidFill>
                  <a:srgbClr val="FFFF00"/>
                </a:solidFill>
                <a:latin typeface="Calibri" panose="020F0502020204030204" pitchFamily="34" charset="0"/>
              </a:rPr>
              <a:t>Η ωρίμανση των </a:t>
            </a:r>
            <a:r>
              <a:rPr lang="fr-FR" altLang="el-GR" sz="4800" b="1">
                <a:solidFill>
                  <a:srgbClr val="FFFF00"/>
                </a:solidFill>
                <a:latin typeface="Calibri" panose="020F0502020204030204" pitchFamily="34" charset="0"/>
              </a:rPr>
              <a:t>RNA </a:t>
            </a:r>
            <a:r>
              <a:rPr lang="el-GR" altLang="el-GR" sz="4800" b="1">
                <a:solidFill>
                  <a:srgbClr val="FFFF00"/>
                </a:solidFill>
                <a:latin typeface="Calibri" panose="020F0502020204030204" pitchFamily="34" charset="0"/>
              </a:rPr>
              <a:t>μορίων;</a:t>
            </a:r>
            <a:endParaRPr lang="en-US" altLang="el-GR" sz="4800" b="1">
              <a:solidFill>
                <a:srgbClr val="FFFF00"/>
              </a:solidFill>
              <a:latin typeface="Calibri" panose="020F0502020204030204" pitchFamily="34" charset="0"/>
            </a:endParaRPr>
          </a:p>
          <a:p>
            <a:pPr algn="ctr" eaLnBrk="1" hangingPunct="1"/>
            <a:r>
              <a:rPr lang="el-GR" altLang="el-GR" sz="4800" b="1">
                <a:solidFill>
                  <a:srgbClr val="FFFF00"/>
                </a:solidFill>
                <a:latin typeface="Calibri" panose="020F0502020204030204" pitchFamily="34" charset="0"/>
              </a:rPr>
              <a:t>Το εναλλακτικό μάτισμα;</a:t>
            </a:r>
            <a:endParaRPr lang="en-US" altLang="el-GR" sz="4800" b="1">
              <a:solidFill>
                <a:srgbClr val="FFFF00"/>
              </a:solidFill>
              <a:latin typeface="Calibri" panose="020F0502020204030204" pitchFamily="34" charset="0"/>
            </a:endParaRPr>
          </a:p>
          <a:p>
            <a:pPr algn="ctr" eaLnBrk="1" hangingPunct="1"/>
            <a:r>
              <a:rPr lang="el-GR" altLang="el-GR" sz="4800" b="1">
                <a:solidFill>
                  <a:srgbClr val="FFFF00"/>
                </a:solidFill>
                <a:latin typeface="Calibri" panose="020F0502020204030204" pitchFamily="34" charset="0"/>
              </a:rPr>
              <a:t>Τι είναι ο γενετικός κώδικας; </a:t>
            </a:r>
          </a:p>
          <a:p>
            <a:pPr algn="ctr" eaLnBrk="1" hangingPunct="1"/>
            <a:endParaRPr lang="el-GR" altLang="el-GR" sz="4800" b="1">
              <a:solidFill>
                <a:srgbClr val="FFFF00"/>
              </a:solidFill>
              <a:latin typeface="Calibri" panose="020F0502020204030204" pitchFamily="34" charset="0"/>
            </a:endParaRPr>
          </a:p>
        </p:txBody>
      </p:sp>
      <p:sp>
        <p:nvSpPr>
          <p:cNvPr id="82947" name="TextBox 2"/>
          <p:cNvSpPr txBox="1">
            <a:spLocks noChangeArrowheads="1"/>
          </p:cNvSpPr>
          <p:nvPr/>
        </p:nvSpPr>
        <p:spPr bwMode="auto">
          <a:xfrm>
            <a:off x="174625" y="549275"/>
            <a:ext cx="42814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Θεμελιώδη ερωτήματα: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319088" y="2133600"/>
            <a:ext cx="9648825" cy="347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b="1">
                <a:solidFill>
                  <a:srgbClr val="FFFF00"/>
                </a:solidFill>
                <a:latin typeface="Calibri" panose="020F0502020204030204" pitchFamily="34" charset="0"/>
              </a:rPr>
              <a:t>Τι είναι τα γονίδια; Ποια η μοριακή τους ταυτότητα; Που στηρίζεται η βιολογική εξέλιξη; Τι είναι οι μεταλλάξεις; Ποιές οι συνέπειες; Τι είναι οι γενετικώς τροποποιημένοι οργανισμοί; </a:t>
            </a:r>
          </a:p>
        </p:txBody>
      </p:sp>
      <p:sp>
        <p:nvSpPr>
          <p:cNvPr id="83971" name="TextBox 2"/>
          <p:cNvSpPr txBox="1">
            <a:spLocks noChangeArrowheads="1"/>
          </p:cNvSpPr>
          <p:nvPr/>
        </p:nvSpPr>
        <p:spPr bwMode="auto">
          <a:xfrm>
            <a:off x="174625" y="333375"/>
            <a:ext cx="46894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Ένα θεμελιώδες ερώτημα: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204788" y="1096963"/>
            <a:ext cx="9648825" cy="550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b="1">
                <a:solidFill>
                  <a:srgbClr val="FFFF00"/>
                </a:solidFill>
                <a:latin typeface="Calibri" panose="020F0502020204030204" pitchFamily="34" charset="0"/>
              </a:rPr>
              <a:t>Ποια η σχέση μεταξύ γονοτύπου και φαινότυπου;</a:t>
            </a:r>
          </a:p>
          <a:p>
            <a:pPr algn="ctr" eaLnBrk="1" hangingPunct="1"/>
            <a:r>
              <a:rPr lang="el-GR" altLang="el-GR" sz="4400" b="1">
                <a:solidFill>
                  <a:srgbClr val="FFFF00"/>
                </a:solidFill>
                <a:latin typeface="Calibri" panose="020F0502020204030204" pitchFamily="34" charset="0"/>
              </a:rPr>
              <a:t>Τι ορίζεται ως γενετική πληροφορία;</a:t>
            </a:r>
          </a:p>
          <a:p>
            <a:pPr algn="ctr" eaLnBrk="1" hangingPunct="1"/>
            <a:r>
              <a:rPr lang="el-GR" altLang="el-GR" sz="4400" b="1">
                <a:solidFill>
                  <a:srgbClr val="FFFF00"/>
                </a:solidFill>
                <a:latin typeface="Calibri" panose="020F0502020204030204" pitchFamily="34" charset="0"/>
              </a:rPr>
              <a:t>Τι εννοούμε με τη φράση «κληρονομούμενα χαρακτηριστικά» ενός οργανισμού;</a:t>
            </a:r>
          </a:p>
          <a:p>
            <a:pPr algn="ctr" eaLnBrk="1" hangingPunct="1"/>
            <a:r>
              <a:rPr lang="el-GR" altLang="el-GR" sz="4400" b="1">
                <a:solidFill>
                  <a:srgbClr val="FFFF00"/>
                </a:solidFill>
                <a:latin typeface="Calibri" panose="020F0502020204030204" pitchFamily="34" charset="0"/>
              </a:rPr>
              <a:t>Τι είναι τα ένστικτα;</a:t>
            </a:r>
          </a:p>
          <a:p>
            <a:pPr algn="ctr" eaLnBrk="1" hangingPunct="1"/>
            <a:endParaRPr lang="el-GR" altLang="el-GR" sz="4400" b="1">
              <a:solidFill>
                <a:srgbClr val="FFFF00"/>
              </a:solidFill>
              <a:latin typeface="Calibri" panose="020F0502020204030204" pitchFamily="34" charset="0"/>
            </a:endParaRPr>
          </a:p>
        </p:txBody>
      </p:sp>
      <p:sp>
        <p:nvSpPr>
          <p:cNvPr id="84995" name="TextBox 2"/>
          <p:cNvSpPr txBox="1">
            <a:spLocks noChangeArrowheads="1"/>
          </p:cNvSpPr>
          <p:nvPr/>
        </p:nvSpPr>
        <p:spPr bwMode="auto">
          <a:xfrm>
            <a:off x="174625" y="333375"/>
            <a:ext cx="46894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Ένα θεμελιώδες ερώτημα: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μετάλλαξη-ελ"/>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396" t="21667" r="41336" b="16365"/>
          <a:stretch>
            <a:fillRect/>
          </a:stretch>
        </p:blipFill>
        <p:spPr bwMode="auto">
          <a:xfrm rot="-3007439">
            <a:off x="2275681" y="511969"/>
            <a:ext cx="3076575" cy="597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19" name="Text Box 5"/>
          <p:cNvSpPr txBox="1">
            <a:spLocks noChangeArrowheads="1"/>
          </p:cNvSpPr>
          <p:nvPr/>
        </p:nvSpPr>
        <p:spPr bwMode="auto">
          <a:xfrm>
            <a:off x="274638" y="115888"/>
            <a:ext cx="2851150" cy="70802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6" tIns="45718" rIns="91436" bIns="4571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4000" b="1">
                <a:solidFill>
                  <a:srgbClr val="000000"/>
                </a:solidFill>
              </a:rPr>
              <a:t>γονότυπος</a:t>
            </a:r>
          </a:p>
        </p:txBody>
      </p:sp>
      <p:sp>
        <p:nvSpPr>
          <p:cNvPr id="10246" name="Text Box 6"/>
          <p:cNvSpPr txBox="1">
            <a:spLocks noChangeArrowheads="1"/>
          </p:cNvSpPr>
          <p:nvPr/>
        </p:nvSpPr>
        <p:spPr bwMode="auto">
          <a:xfrm>
            <a:off x="6872288" y="5876925"/>
            <a:ext cx="3078162" cy="70802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6" tIns="45718" rIns="91436" bIns="4571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4000" b="1">
                <a:solidFill>
                  <a:srgbClr val="000000"/>
                </a:solidFill>
              </a:rPr>
              <a:t>φαινότυπος</a:t>
            </a:r>
          </a:p>
        </p:txBody>
      </p:sp>
      <p:sp>
        <p:nvSpPr>
          <p:cNvPr id="10248" name="Text Box 8"/>
          <p:cNvSpPr txBox="1">
            <a:spLocks noChangeArrowheads="1"/>
          </p:cNvSpPr>
          <p:nvPr/>
        </p:nvSpPr>
        <p:spPr bwMode="auto">
          <a:xfrm>
            <a:off x="174625" y="836613"/>
            <a:ext cx="3008313" cy="461962"/>
          </a:xfrm>
          <a:prstGeom prst="rect">
            <a:avLst/>
          </a:prstGeom>
          <a:solidFill>
            <a:schemeClr val="tx2"/>
          </a:solidFill>
          <a:ln w="9525">
            <a:solidFill>
              <a:srgbClr val="FFFF00"/>
            </a:solidFill>
            <a:miter lim="800000"/>
            <a:headEnd/>
            <a:tailEnd/>
          </a:ln>
        </p:spPr>
        <p:txBody>
          <a:bodyPr wrap="none" lIns="91436" tIns="45718" rIns="91436" bIns="4571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400" b="1">
                <a:solidFill>
                  <a:srgbClr val="FFFFFF"/>
                </a:solidFill>
              </a:rPr>
              <a:t>Έκφραση γονιδίων</a:t>
            </a:r>
          </a:p>
        </p:txBody>
      </p:sp>
      <p:sp>
        <p:nvSpPr>
          <p:cNvPr id="10249" name="Text Box 9"/>
          <p:cNvSpPr txBox="1">
            <a:spLocks noChangeArrowheads="1"/>
          </p:cNvSpPr>
          <p:nvPr/>
        </p:nvSpPr>
        <p:spPr bwMode="auto">
          <a:xfrm>
            <a:off x="6783388" y="71438"/>
            <a:ext cx="3360737" cy="5694362"/>
          </a:xfrm>
          <a:prstGeom prst="rect">
            <a:avLst/>
          </a:prstGeom>
          <a:noFill/>
          <a:ln w="9525">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lIns="91436" tIns="45718" rIns="91436" bIns="4571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800" b="1">
                <a:solidFill>
                  <a:srgbClr val="FFFFFF"/>
                </a:solidFill>
                <a:latin typeface="Calibri" panose="020F0502020204030204" pitchFamily="34" charset="0"/>
              </a:rPr>
              <a:t>Σύνολο των γνωρισμάτων ενός ατόμου ως αποτέλεσμα της ‘εκφρασης των γονιδίων, της αλληλοεπίδρασής τους  με το περιβάλλον και τελικώς το αποτέλεσμα της δράσης των πρωτεϊνών</a:t>
            </a:r>
          </a:p>
        </p:txBody>
      </p:sp>
      <p:sp>
        <p:nvSpPr>
          <p:cNvPr id="8" name="Down Arrow 7"/>
          <p:cNvSpPr/>
          <p:nvPr/>
        </p:nvSpPr>
        <p:spPr>
          <a:xfrm rot="18548103">
            <a:off x="1121569" y="877094"/>
            <a:ext cx="719138" cy="12954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l-GR" sz="2400">
              <a:solidFill>
                <a:srgbClr val="FFFFFF"/>
              </a:solidFill>
            </a:endParaRPr>
          </a:p>
        </p:txBody>
      </p:sp>
      <p:sp>
        <p:nvSpPr>
          <p:cNvPr id="9" name="Oval 8"/>
          <p:cNvSpPr/>
          <p:nvPr/>
        </p:nvSpPr>
        <p:spPr>
          <a:xfrm>
            <a:off x="1111250" y="1125538"/>
            <a:ext cx="5184775" cy="4895850"/>
          </a:xfrm>
          <a:prstGeom prst="ellipse">
            <a:avLst/>
          </a:prstGeom>
          <a:solidFill>
            <a:srgbClr val="000066">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l-GR" sz="5400" b="1" dirty="0">
                <a:solidFill>
                  <a:srgbClr val="FFFFFF"/>
                </a:solidFill>
                <a:latin typeface="Calibri" pitchFamily="34" charset="0"/>
              </a:rPr>
              <a:t>περιβάλλον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49" presetClass="path" presetSubtype="0" repeatCount="indefinite" accel="50000" decel="50000" fill="hold" grpId="0" nodeType="withEffect">
                                  <p:stCondLst>
                                    <p:cond delay="0"/>
                                  </p:stCondLst>
                                  <p:childTnLst>
                                    <p:animMotion origin="layout" path="M 1.82955E-6 4.68208E-6 L 0.52431 0.66543 " pathEditMode="relative" rAng="0" ptsTypes="AA">
                                      <p:cBhvr>
                                        <p:cTn id="14" dur="2000" fill="hold"/>
                                        <p:tgtEl>
                                          <p:spTgt spid="8"/>
                                        </p:tgtEl>
                                        <p:attrNameLst>
                                          <p:attrName>ppt_x</p:attrName>
                                          <p:attrName>ppt_y</p:attrName>
                                        </p:attrNameLst>
                                      </p:cBhvr>
                                      <p:rCtr x="2620000" y="3330000"/>
                                    </p:animMotion>
                                  </p:childTnLst>
                                </p:cTn>
                              </p:par>
                            </p:childTnLst>
                          </p:cTn>
                        </p:par>
                        <p:par>
                          <p:cTn id="15" fill="hold" nodeType="afterGroup">
                            <p:stCondLst>
                              <p:cond delay="2000"/>
                            </p:stCondLst>
                            <p:childTnLst>
                              <p:par>
                                <p:cTn id="16" presetID="1" presetClass="entr" presetSubtype="0" fill="hold" grpId="0" nodeType="afterEffect">
                                  <p:stCondLst>
                                    <p:cond delay="0"/>
                                  </p:stCondLst>
                                  <p:iterate type="lt">
                                    <p:tmAbs val="0"/>
                                  </p:iterate>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iterate type="lt">
                                    <p:tmPct val="0"/>
                                  </p:iterate>
                                  <p:childTnLst>
                                    <p:set>
                                      <p:cBhvr>
                                        <p:cTn id="21" dur="1" fill="hold">
                                          <p:stCondLst>
                                            <p:cond delay="0"/>
                                          </p:stCondLst>
                                        </p:cTn>
                                        <p:tgtEl>
                                          <p:spTgt spid="10246"/>
                                        </p:tgtEl>
                                        <p:attrNameLst>
                                          <p:attrName>style.visibility</p:attrName>
                                        </p:attrNameLst>
                                      </p:cBhvr>
                                      <p:to>
                                        <p:strVal val="visible"/>
                                      </p:to>
                                    </p:set>
                                    <p:animEffect transition="in" filter="dissolve">
                                      <p:cBhvr>
                                        <p:cTn id="22" dur="500"/>
                                        <p:tgtEl>
                                          <p:spTgt spid="1024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8" grpId="0" animBg="1"/>
      <p:bldP spid="10249" grpId="0" animBg="1"/>
      <p:bldP spid="8" grpId="0" animBg="1"/>
      <p:bldP spid="8" grpId="1"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ts3.mm.bing.net/th?id=H.4961311154964634&amp;pid=15.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025" y="247650"/>
            <a:ext cx="3287713"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3" name="Picture 4" descr="http://ts2.mm.bing.net/th?id=H.4610107412253121&amp;pid=15.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70750" y="271463"/>
            <a:ext cx="2890838" cy="2166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4" name="Picture 6" descr="http://ts3.mm.bing.net/th?id=H.4953966750924810&amp;pid=15.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0025" y="4437063"/>
            <a:ext cx="3071813"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5" name="Picture 8" descr="http://ts1.mm.bing.net/th?id=H.4503609442633044&amp;pid=15.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92975" y="4437063"/>
            <a:ext cx="2963863" cy="210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ounded Rectangle 2"/>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pic>
        <p:nvPicPr>
          <p:cNvPr id="87047" name="Picture 10" descr="http://ts4.explicit.bing.net/th?id=H.4679565626377211&amp;pid=15.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75075" y="247650"/>
            <a:ext cx="3321050"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8" name="Picture 12" descr="http://ts3.mm.bing.net/th?id=H.4966688420200458&amp;pid=15.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87738" y="4437063"/>
            <a:ext cx="3663950"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9" name="TextBox 1"/>
          <p:cNvSpPr txBox="1">
            <a:spLocks noChangeArrowheads="1"/>
          </p:cNvSpPr>
          <p:nvPr/>
        </p:nvSpPr>
        <p:spPr bwMode="auto">
          <a:xfrm>
            <a:off x="223838" y="2774950"/>
            <a:ext cx="976471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a:latin typeface="Calibri" panose="020F0502020204030204" pitchFamily="34" charset="0"/>
              </a:rPr>
              <a:t>Τι κρύβεται πίσω από κάθε φαινότυπο, ποιο στόχο εξυπηρετεί ο μεταβολισμός;  </a:t>
            </a:r>
            <a:endParaRPr lang="en-US" altLang="el-GR" sz="4000"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p:cNvSpPr txBox="1">
            <a:spLocks noChangeArrowheads="1"/>
          </p:cNvSpPr>
          <p:nvPr/>
        </p:nvSpPr>
        <p:spPr bwMode="auto">
          <a:xfrm>
            <a:off x="1471613" y="2276475"/>
            <a:ext cx="72167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6000">
                <a:latin typeface="Calibri" panose="020F0502020204030204" pitchFamily="34" charset="0"/>
              </a:rPr>
              <a:t>Πως φτάσαμε ως εδώ;</a:t>
            </a:r>
            <a:endParaRPr lang="en-US" altLang="el-GR" sz="60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3" name="Text Box 19"/>
          <p:cNvSpPr txBox="1">
            <a:spLocks noChangeArrowheads="1"/>
          </p:cNvSpPr>
          <p:nvPr/>
        </p:nvSpPr>
        <p:spPr bwMode="auto">
          <a:xfrm>
            <a:off x="571500" y="214313"/>
            <a:ext cx="2286000" cy="1384300"/>
          </a:xfrm>
          <a:prstGeom prst="rect">
            <a:avLst/>
          </a:prstGeom>
          <a:solidFill>
            <a:schemeClr val="accent1"/>
          </a:solidFill>
          <a:ln w="9525">
            <a:miter lim="800000"/>
            <a:headEnd/>
            <a:tailEnd/>
          </a:ln>
          <a:scene3d>
            <a:camera prst="legacyPerspectiveBottom"/>
            <a:lightRig rig="legacyFlat3" dir="t"/>
          </a:scene3d>
          <a:sp3d extrusionH="121893000" prstMaterial="legacyMatte">
            <a:bevelT w="13500" h="13500" prst="angle"/>
            <a:bevelB w="13500" h="13500" prst="angle"/>
            <a:extrusionClr>
              <a:schemeClr val="accent1"/>
            </a:extrusionClr>
            <a:contourClr>
              <a:schemeClr val="accent1"/>
            </a:contourClr>
          </a:sp3d>
        </p:spPr>
        <p:txBody>
          <a:bodyPr>
            <a:spAutoFit/>
            <a:flatTx/>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l-GR" altLang="el-GR" sz="2800" i="1">
                <a:solidFill>
                  <a:srgbClr val="FFFF00"/>
                </a:solidFill>
                <a:latin typeface="Calibri" panose="020F0502020204030204" pitchFamily="34" charset="0"/>
              </a:rPr>
              <a:t>ΗΛΕΚΤΡΟΝΙΚΟΤΕΧΝΟΛΟΓΙΚΗ ΕΞΕΛΙΞΗ</a:t>
            </a:r>
            <a:endParaRPr lang="en-GB" altLang="el-GR" sz="2800" i="1">
              <a:solidFill>
                <a:srgbClr val="FFFF00"/>
              </a:solidFill>
              <a:latin typeface="Calibri" panose="020F0502020204030204" pitchFamily="34" charset="0"/>
            </a:endParaRPr>
          </a:p>
        </p:txBody>
      </p:sp>
      <p:sp>
        <p:nvSpPr>
          <p:cNvPr id="22531" name="Text Box 2"/>
          <p:cNvSpPr txBox="1">
            <a:spLocks noChangeArrowheads="1"/>
          </p:cNvSpPr>
          <p:nvPr/>
        </p:nvSpPr>
        <p:spPr bwMode="auto">
          <a:xfrm>
            <a:off x="247650" y="1933575"/>
            <a:ext cx="2827338" cy="1066800"/>
          </a:xfrm>
          <a:prstGeom prst="rect">
            <a:avLst/>
          </a:prstGeom>
          <a:solidFill>
            <a:srgbClr val="0066FF"/>
          </a:solidFill>
          <a:ln w="9525">
            <a:miter lim="800000"/>
            <a:headEnd/>
            <a:tailEnd/>
          </a:ln>
          <a:scene3d>
            <a:camera prst="legacyPerspectiveBottom"/>
            <a:lightRig rig="legacyFlat3" dir="t"/>
          </a:scene3d>
          <a:sp3d extrusionH="121893000" prstMaterial="legacyMatte">
            <a:bevelT w="13500" h="13500" prst="angle"/>
            <a:bevelB w="13500" h="13500" prst="angle"/>
            <a:extrusionClr>
              <a:srgbClr val="0066FF"/>
            </a:extrusionClr>
            <a:contourClr>
              <a:srgbClr val="0066FF"/>
            </a:contourClr>
          </a:sp3d>
        </p:spPr>
        <p:txBody>
          <a:bodyPr>
            <a:spAutoFit/>
            <a:flatTx/>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l-GR" altLang="el-GR" sz="3200">
                <a:latin typeface="Calibri" panose="020F0502020204030204" pitchFamily="34" charset="0"/>
              </a:rPr>
              <a:t>ΒΙΟΛΟΓΙΚΗ ΕΞΕΛΙΞΗ</a:t>
            </a:r>
            <a:endParaRPr lang="en-GB" altLang="el-GR" sz="3200">
              <a:latin typeface="Calibri" panose="020F0502020204030204" pitchFamily="34" charset="0"/>
            </a:endParaRPr>
          </a:p>
        </p:txBody>
      </p:sp>
      <p:sp>
        <p:nvSpPr>
          <p:cNvPr id="22532" name="Text Box 3"/>
          <p:cNvSpPr txBox="1">
            <a:spLocks noChangeArrowheads="1"/>
          </p:cNvSpPr>
          <p:nvPr/>
        </p:nvSpPr>
        <p:spPr bwMode="auto">
          <a:xfrm>
            <a:off x="228600" y="3219450"/>
            <a:ext cx="2819400" cy="1066800"/>
          </a:xfrm>
          <a:prstGeom prst="rect">
            <a:avLst/>
          </a:prstGeom>
          <a:solidFill>
            <a:srgbClr val="9933FF"/>
          </a:solidFill>
          <a:ln w="9525">
            <a:miter lim="800000"/>
            <a:headEnd/>
            <a:tailEnd/>
          </a:ln>
          <a:scene3d>
            <a:camera prst="legacyPerspectiveBottom"/>
            <a:lightRig rig="legacyFlat3" dir="t"/>
          </a:scene3d>
          <a:sp3d extrusionH="121893000" prstMaterial="legacyMatte">
            <a:bevelT w="13500" h="13500" prst="angle"/>
            <a:bevelB w="13500" h="13500" prst="angle"/>
            <a:extrusionClr>
              <a:srgbClr val="9933FF"/>
            </a:extrusionClr>
            <a:contourClr>
              <a:srgbClr val="9933FF"/>
            </a:contourClr>
          </a:sp3d>
        </p:spPr>
        <p:txBody>
          <a:bodyPr>
            <a:spAutoFit/>
            <a:flatTx/>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l-GR" altLang="el-GR" sz="3200">
                <a:latin typeface="Calibri" panose="020F0502020204030204" pitchFamily="34" charset="0"/>
              </a:rPr>
              <a:t>ΧΗΜΙΚΗ ΕΞΕΛΙΞΗ</a:t>
            </a:r>
            <a:endParaRPr lang="en-GB" altLang="el-GR" sz="3200">
              <a:latin typeface="Calibri" panose="020F0502020204030204" pitchFamily="34" charset="0"/>
            </a:endParaRPr>
          </a:p>
        </p:txBody>
      </p:sp>
      <p:sp>
        <p:nvSpPr>
          <p:cNvPr id="89093" name="AutoShape 4"/>
          <p:cNvSpPr>
            <a:spLocks noChangeArrowheads="1"/>
          </p:cNvSpPr>
          <p:nvPr/>
        </p:nvSpPr>
        <p:spPr bwMode="auto">
          <a:xfrm>
            <a:off x="3733800" y="0"/>
            <a:ext cx="1447800" cy="5715000"/>
          </a:xfrm>
          <a:prstGeom prst="upArrow">
            <a:avLst>
              <a:gd name="adj1" fmla="val 79167"/>
              <a:gd name="adj2" fmla="val 74415"/>
            </a:avLst>
          </a:prstGeom>
          <a:solidFill>
            <a:srgbClr val="333399"/>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89094" name="AutoShape 5"/>
          <p:cNvSpPr>
            <a:spLocks noChangeArrowheads="1"/>
          </p:cNvSpPr>
          <p:nvPr/>
        </p:nvSpPr>
        <p:spPr bwMode="auto">
          <a:xfrm>
            <a:off x="2438400" y="5257800"/>
            <a:ext cx="4038600" cy="1600200"/>
          </a:xfrm>
          <a:prstGeom prst="irregularSeal1">
            <a:avLst/>
          </a:prstGeom>
          <a:solidFill>
            <a:srgbClr val="CC0000"/>
          </a:solidFill>
          <a:ln w="12700">
            <a:solidFill>
              <a:srgbClr val="FF6633"/>
            </a:solidFill>
            <a:miter lim="800000"/>
            <a:headEnd type="none" w="sm" len="sm"/>
            <a:tailEnd type="none" w="sm" len="sm"/>
          </a:ln>
        </p:spPr>
        <p:txBody>
          <a:bodyPr wrap="none" anchor="ct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el-GR" sz="2400">
                <a:latin typeface="Calibri" panose="020F0502020204030204" pitchFamily="34" charset="0"/>
              </a:rPr>
              <a:t>Η ΜΕΓΑΛΗ</a:t>
            </a:r>
          </a:p>
          <a:p>
            <a:pPr algn="ctr"/>
            <a:r>
              <a:rPr lang="el-GR" altLang="el-GR" sz="2400">
                <a:latin typeface="Calibri" panose="020F0502020204030204" pitchFamily="34" charset="0"/>
              </a:rPr>
              <a:t>ΕΚΡΗΞΗ</a:t>
            </a:r>
            <a:endParaRPr lang="en-US" altLang="el-GR">
              <a:latin typeface="Calibri" panose="020F0502020204030204" pitchFamily="34" charset="0"/>
            </a:endParaRPr>
          </a:p>
        </p:txBody>
      </p:sp>
      <p:sp>
        <p:nvSpPr>
          <p:cNvPr id="89095" name="Text Box 7"/>
          <p:cNvSpPr txBox="1">
            <a:spLocks noChangeArrowheads="1"/>
          </p:cNvSpPr>
          <p:nvPr/>
        </p:nvSpPr>
        <p:spPr bwMode="auto">
          <a:xfrm rot="-5400000">
            <a:off x="2464594" y="2928144"/>
            <a:ext cx="39417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l-GR" sz="2800">
                <a:solidFill>
                  <a:schemeClr val="bg1"/>
                </a:solidFill>
                <a:latin typeface="Calibri" panose="020F0502020204030204" pitchFamily="34" charset="0"/>
              </a:rPr>
              <a:t>ΒΕΛΟΣ ΤΟΥ ΧΡΟΝΟΥ</a:t>
            </a:r>
            <a:endParaRPr lang="en-US" altLang="el-GR">
              <a:latin typeface="Calibri" panose="020F0502020204030204" pitchFamily="34" charset="0"/>
            </a:endParaRPr>
          </a:p>
        </p:txBody>
      </p:sp>
      <p:sp>
        <p:nvSpPr>
          <p:cNvPr id="89096" name="Text Box 8"/>
          <p:cNvSpPr txBox="1">
            <a:spLocks noChangeArrowheads="1"/>
          </p:cNvSpPr>
          <p:nvPr/>
        </p:nvSpPr>
        <p:spPr bwMode="auto">
          <a:xfrm>
            <a:off x="6286500" y="5000625"/>
            <a:ext cx="3675063"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l-GR" sz="3200" b="1">
                <a:solidFill>
                  <a:srgbClr val="FFFF00"/>
                </a:solidFill>
                <a:latin typeface="Calibri" panose="020F0502020204030204" pitchFamily="34" charset="0"/>
              </a:rPr>
              <a:t>Δημιουργία της</a:t>
            </a:r>
          </a:p>
          <a:p>
            <a:pPr algn="ctr"/>
            <a:r>
              <a:rPr lang="en-US" altLang="el-GR" sz="3200" b="1">
                <a:solidFill>
                  <a:srgbClr val="FFFF00"/>
                </a:solidFill>
                <a:latin typeface="Calibri" panose="020F0502020204030204" pitchFamily="34" charset="0"/>
              </a:rPr>
              <a:t>ύλης του σύμπαντος</a:t>
            </a:r>
            <a:endParaRPr lang="el-GR" altLang="el-GR" sz="3200" b="1">
              <a:solidFill>
                <a:srgbClr val="FFFF00"/>
              </a:solidFill>
              <a:latin typeface="Calibri" panose="020F0502020204030204" pitchFamily="34" charset="0"/>
            </a:endParaRPr>
          </a:p>
          <a:p>
            <a:pPr algn="ctr"/>
            <a:r>
              <a:rPr lang="el-GR" altLang="el-GR" sz="3200" b="1">
                <a:solidFill>
                  <a:srgbClr val="FFFF00"/>
                </a:solidFill>
                <a:latin typeface="Calibri" panose="020F0502020204030204" pitchFamily="34" charset="0"/>
              </a:rPr>
              <a:t>Έναρξη χρόνου</a:t>
            </a:r>
            <a:endParaRPr lang="en-US" altLang="el-GR" sz="3200" b="1">
              <a:solidFill>
                <a:srgbClr val="FFFF00"/>
              </a:solidFill>
              <a:latin typeface="Calibri" panose="020F0502020204030204" pitchFamily="34" charset="0"/>
            </a:endParaRPr>
          </a:p>
        </p:txBody>
      </p:sp>
      <p:sp>
        <p:nvSpPr>
          <p:cNvPr id="89097" name="Text Box 9"/>
          <p:cNvSpPr txBox="1">
            <a:spLocks noChangeArrowheads="1"/>
          </p:cNvSpPr>
          <p:nvPr/>
        </p:nvSpPr>
        <p:spPr bwMode="auto">
          <a:xfrm>
            <a:off x="4999038" y="4205288"/>
            <a:ext cx="5287962"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l-GR" sz="3200" b="1">
                <a:solidFill>
                  <a:srgbClr val="FFFF00"/>
                </a:solidFill>
                <a:latin typeface="Calibri" panose="020F0502020204030204" pitchFamily="34" charset="0"/>
              </a:rPr>
              <a:t>Δημιουργία του Γαλαξία μας</a:t>
            </a:r>
          </a:p>
        </p:txBody>
      </p:sp>
      <p:sp>
        <p:nvSpPr>
          <p:cNvPr id="22538" name="Text Box 10"/>
          <p:cNvSpPr txBox="1">
            <a:spLocks noChangeArrowheads="1"/>
          </p:cNvSpPr>
          <p:nvPr/>
        </p:nvSpPr>
        <p:spPr bwMode="auto">
          <a:xfrm>
            <a:off x="4999038" y="2316163"/>
            <a:ext cx="5113337"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l-GR" sz="3200" b="1">
                <a:solidFill>
                  <a:srgbClr val="FFFF00"/>
                </a:solidFill>
                <a:latin typeface="Calibri" panose="020F0502020204030204" pitchFamily="34" charset="0"/>
              </a:rPr>
              <a:t>Δημιουργία της γης</a:t>
            </a:r>
          </a:p>
          <a:p>
            <a:pPr algn="ctr"/>
            <a:r>
              <a:rPr lang="en-US" altLang="el-GR" sz="3200" b="1">
                <a:solidFill>
                  <a:srgbClr val="FFFF00"/>
                </a:solidFill>
                <a:latin typeface="Calibri" panose="020F0502020204030204" pitchFamily="34" charset="0"/>
              </a:rPr>
              <a:t>(περίπου 5</a:t>
            </a:r>
            <a:r>
              <a:rPr lang="el-GR" altLang="el-GR" sz="3200" b="1">
                <a:solidFill>
                  <a:srgbClr val="FFFF00"/>
                </a:solidFill>
                <a:latin typeface="Calibri" panose="020F0502020204030204" pitchFamily="34" charset="0"/>
              </a:rPr>
              <a:t> </a:t>
            </a:r>
            <a:r>
              <a:rPr lang="en-US" altLang="el-GR" sz="3200" b="1">
                <a:solidFill>
                  <a:srgbClr val="FFFF00"/>
                </a:solidFill>
                <a:latin typeface="Calibri" panose="020F0502020204030204" pitchFamily="34" charset="0"/>
              </a:rPr>
              <a:t>δισεκατομμύρια έτη)</a:t>
            </a:r>
          </a:p>
        </p:txBody>
      </p:sp>
      <p:sp>
        <p:nvSpPr>
          <p:cNvPr id="22539" name="Text Box 11"/>
          <p:cNvSpPr txBox="1">
            <a:spLocks noChangeArrowheads="1"/>
          </p:cNvSpPr>
          <p:nvPr/>
        </p:nvSpPr>
        <p:spPr bwMode="auto">
          <a:xfrm>
            <a:off x="6048375" y="1731963"/>
            <a:ext cx="30146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el-GR" sz="3200" b="1">
                <a:solidFill>
                  <a:srgbClr val="FFFF00"/>
                </a:solidFill>
                <a:latin typeface="Calibri" panose="020F0502020204030204" pitchFamily="34" charset="0"/>
              </a:rPr>
              <a:t>Η  ζωή στη Γη</a:t>
            </a:r>
            <a:endParaRPr lang="en-US" altLang="el-GR" sz="3200" b="1">
              <a:solidFill>
                <a:srgbClr val="FFFF00"/>
              </a:solidFill>
              <a:latin typeface="Calibri" panose="020F0502020204030204" pitchFamily="34" charset="0"/>
            </a:endParaRPr>
          </a:p>
        </p:txBody>
      </p:sp>
      <p:sp>
        <p:nvSpPr>
          <p:cNvPr id="22540" name="Text Box 12"/>
          <p:cNvSpPr txBox="1">
            <a:spLocks noChangeArrowheads="1"/>
          </p:cNvSpPr>
          <p:nvPr/>
        </p:nvSpPr>
        <p:spPr bwMode="auto">
          <a:xfrm>
            <a:off x="5365750" y="44450"/>
            <a:ext cx="43815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l-GR" sz="3200" b="1">
                <a:solidFill>
                  <a:srgbClr val="FFFF00"/>
                </a:solidFill>
                <a:latin typeface="Calibri" panose="020F0502020204030204" pitchFamily="34" charset="0"/>
              </a:rPr>
              <a:t>Παρόν </a:t>
            </a:r>
          </a:p>
          <a:p>
            <a:pPr algn="ctr"/>
            <a:r>
              <a:rPr lang="en-US" altLang="el-GR" sz="3200" b="1">
                <a:solidFill>
                  <a:srgbClr val="FFFF00"/>
                </a:solidFill>
                <a:latin typeface="Calibri" panose="020F0502020204030204" pitchFamily="34" charset="0"/>
              </a:rPr>
              <a:t>(περίπου 12 </a:t>
            </a:r>
            <a:r>
              <a:rPr lang="el-GR" altLang="el-GR" sz="3200" b="1">
                <a:solidFill>
                  <a:srgbClr val="FFFF00"/>
                </a:solidFill>
                <a:latin typeface="Calibri" panose="020F0502020204030204" pitchFamily="34" charset="0"/>
              </a:rPr>
              <a:t>-14 </a:t>
            </a:r>
            <a:r>
              <a:rPr lang="en-US" altLang="el-GR" sz="3200" b="1">
                <a:solidFill>
                  <a:srgbClr val="FFFF00"/>
                </a:solidFill>
                <a:latin typeface="Calibri" panose="020F0502020204030204" pitchFamily="34" charset="0"/>
              </a:rPr>
              <a:t>δισεκατομμύρια έτη)</a:t>
            </a:r>
          </a:p>
        </p:txBody>
      </p:sp>
      <p:sp>
        <p:nvSpPr>
          <p:cNvPr id="22543" name="Line 15"/>
          <p:cNvSpPr>
            <a:spLocks noChangeShapeType="1"/>
          </p:cNvSpPr>
          <p:nvPr/>
        </p:nvSpPr>
        <p:spPr bwMode="auto">
          <a:xfrm flipH="1">
            <a:off x="5486400" y="2857500"/>
            <a:ext cx="800100" cy="0"/>
          </a:xfrm>
          <a:prstGeom prst="line">
            <a:avLst/>
          </a:prstGeom>
          <a:noFill/>
          <a:ln w="152400">
            <a:solidFill>
              <a:schemeClr val="bg1"/>
            </a:solidFill>
            <a:round/>
            <a:headEnd type="none" w="sm" len="sm"/>
            <a:tailEnd type="triangle" w="sm" len="sm"/>
          </a:ln>
          <a:extLst>
            <a:ext uri="{909E8E84-426E-40DD-AFC4-6F175D3DCCD1}">
              <a14:hiddenFill xmlns:a14="http://schemas.microsoft.com/office/drawing/2010/main" xmlns="">
                <a:noFill/>
              </a14:hiddenFill>
            </a:ext>
          </a:extLst>
        </p:spPr>
        <p:txBody>
          <a:bodyPr wrap="none" anchor="ctr"/>
          <a:lstStyle/>
          <a:p>
            <a:endParaRPr lang="el-GR"/>
          </a:p>
        </p:txBody>
      </p:sp>
      <p:sp>
        <p:nvSpPr>
          <p:cNvPr id="89102" name="Text Box 18"/>
          <p:cNvSpPr txBox="1">
            <a:spLocks noChangeArrowheads="1"/>
          </p:cNvSpPr>
          <p:nvPr/>
        </p:nvSpPr>
        <p:spPr bwMode="auto">
          <a:xfrm>
            <a:off x="228600" y="4595813"/>
            <a:ext cx="2819400" cy="1190625"/>
          </a:xfrm>
          <a:prstGeom prst="rect">
            <a:avLst/>
          </a:prstGeom>
          <a:solidFill>
            <a:srgbClr val="9933FF"/>
          </a:solidFill>
          <a:ln w="9525">
            <a:miter lim="800000"/>
            <a:headEnd/>
            <a:tailEnd/>
          </a:ln>
          <a:scene3d>
            <a:camera prst="legacyPerspectiveBottom"/>
            <a:lightRig rig="legacyFlat3" dir="t"/>
          </a:scene3d>
          <a:sp3d extrusionH="121893000" prstMaterial="legacyMatte">
            <a:bevelT w="13500" h="13500" prst="angle"/>
            <a:bevelB w="13500" h="13500" prst="angle"/>
            <a:extrusionClr>
              <a:srgbClr val="9933FF"/>
            </a:extrusionClr>
            <a:contourClr>
              <a:srgbClr val="9933FF"/>
            </a:contourClr>
          </a:sp3d>
        </p:spPr>
        <p:txBody>
          <a:bodyPr>
            <a:spAutoFit/>
            <a:flatTx/>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l-GR" altLang="el-GR" sz="3600">
                <a:latin typeface="Calibri" panose="020F0502020204030204" pitchFamily="34" charset="0"/>
              </a:rPr>
              <a:t>ΚΟΣΜΙΚΗ ΕΞΕΛΙΞΗ</a:t>
            </a:r>
            <a:endParaRPr lang="en-GB" altLang="el-GR" sz="3600">
              <a:latin typeface="Calibri" panose="020F0502020204030204" pitchFamily="34" charset="0"/>
            </a:endParaRPr>
          </a:p>
        </p:txBody>
      </p:sp>
      <p:sp>
        <p:nvSpPr>
          <p:cNvPr id="22547" name="AutoShape 20"/>
          <p:cNvSpPr>
            <a:spLocks noChangeArrowheads="1"/>
          </p:cNvSpPr>
          <p:nvPr/>
        </p:nvSpPr>
        <p:spPr bwMode="auto">
          <a:xfrm>
            <a:off x="3200400" y="1981200"/>
            <a:ext cx="457200" cy="685800"/>
          </a:xfrm>
          <a:prstGeom prst="up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22548" name="AutoShape 21"/>
          <p:cNvSpPr>
            <a:spLocks noChangeArrowheads="1"/>
          </p:cNvSpPr>
          <p:nvPr/>
        </p:nvSpPr>
        <p:spPr bwMode="auto">
          <a:xfrm>
            <a:off x="3124200" y="2819400"/>
            <a:ext cx="609600" cy="1066800"/>
          </a:xfrm>
          <a:prstGeom prst="upArrow">
            <a:avLst>
              <a:gd name="adj1" fmla="val 50000"/>
              <a:gd name="adj2" fmla="val 4375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89105" name="AutoShape 22"/>
          <p:cNvSpPr>
            <a:spLocks noChangeArrowheads="1"/>
          </p:cNvSpPr>
          <p:nvPr/>
        </p:nvSpPr>
        <p:spPr bwMode="auto">
          <a:xfrm>
            <a:off x="2971800" y="4038600"/>
            <a:ext cx="914400" cy="1524000"/>
          </a:xfrm>
          <a:prstGeom prst="upArrow">
            <a:avLst>
              <a:gd name="adj1" fmla="val 50000"/>
              <a:gd name="adj2" fmla="val 41667"/>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22550" name="AutoShape 23"/>
          <p:cNvSpPr>
            <a:spLocks noChangeArrowheads="1"/>
          </p:cNvSpPr>
          <p:nvPr/>
        </p:nvSpPr>
        <p:spPr bwMode="auto">
          <a:xfrm>
            <a:off x="3276600" y="1066800"/>
            <a:ext cx="381000" cy="685800"/>
          </a:xfrm>
          <a:prstGeom prst="upArrow">
            <a:avLst>
              <a:gd name="adj1" fmla="val 50000"/>
              <a:gd name="adj2" fmla="val 4500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23" name="Rounded Rectangle 22"/>
          <p:cNvSpPr/>
          <p:nvPr/>
        </p:nvSpPr>
        <p:spPr>
          <a:xfrm>
            <a:off x="0" y="6353944"/>
            <a:ext cx="792088" cy="504056"/>
          </a:xfrm>
          <a:prstGeom prst="roundRect">
            <a:avLst>
              <a:gd name="adj" fmla="val 50000"/>
            </a:avLst>
          </a:prstGeom>
          <a:solidFill>
            <a:srgbClr val="FFFF00"/>
          </a:solidFill>
          <a:ln w="28575">
            <a:solidFill>
              <a:srgbClr val="000000"/>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48"/>
                                        </p:tgtEl>
                                        <p:attrNameLst>
                                          <p:attrName>style.visibility</p:attrName>
                                        </p:attrNameLst>
                                      </p:cBhvr>
                                      <p:to>
                                        <p:strVal val="visible"/>
                                      </p:to>
                                    </p:set>
                                    <p:animEffect transition="in" filter="blinds(horizontal)">
                                      <p:cBhvr>
                                        <p:cTn id="10" dur="500"/>
                                        <p:tgtEl>
                                          <p:spTgt spid="2254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538"/>
                                        </p:tgtEl>
                                        <p:attrNameLst>
                                          <p:attrName>style.visibility</p:attrName>
                                        </p:attrNameLst>
                                      </p:cBhvr>
                                      <p:to>
                                        <p:strVal val="visible"/>
                                      </p:to>
                                    </p:set>
                                    <p:animEffect transition="in" filter="blinds(horizontal)">
                                      <p:cBhvr>
                                        <p:cTn id="13" dur="500"/>
                                        <p:tgtEl>
                                          <p:spTgt spid="225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543"/>
                                        </p:tgtEl>
                                        <p:attrNameLst>
                                          <p:attrName>style.visibility</p:attrName>
                                        </p:attrNameLst>
                                      </p:cBhvr>
                                      <p:to>
                                        <p:strVal val="visible"/>
                                      </p:to>
                                    </p:set>
                                    <p:animEffect transition="in" filter="blinds(horizontal)">
                                      <p:cBhvr>
                                        <p:cTn id="16" dur="500"/>
                                        <p:tgtEl>
                                          <p:spTgt spid="225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2531"/>
                                        </p:tgtEl>
                                        <p:attrNameLst>
                                          <p:attrName>style.visibility</p:attrName>
                                        </p:attrNameLst>
                                      </p:cBhvr>
                                      <p:to>
                                        <p:strVal val="visible"/>
                                      </p:to>
                                    </p:set>
                                    <p:animEffect transition="in" filter="box(in)">
                                      <p:cBhvr>
                                        <p:cTn id="21" dur="500"/>
                                        <p:tgtEl>
                                          <p:spTgt spid="22531"/>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2547"/>
                                        </p:tgtEl>
                                        <p:attrNameLst>
                                          <p:attrName>style.visibility</p:attrName>
                                        </p:attrNameLst>
                                      </p:cBhvr>
                                      <p:to>
                                        <p:strVal val="visible"/>
                                      </p:to>
                                    </p:set>
                                    <p:animEffect transition="in" filter="box(in)">
                                      <p:cBhvr>
                                        <p:cTn id="24" dur="500"/>
                                        <p:tgtEl>
                                          <p:spTgt spid="22547"/>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2539"/>
                                        </p:tgtEl>
                                        <p:attrNameLst>
                                          <p:attrName>style.visibility</p:attrName>
                                        </p:attrNameLst>
                                      </p:cBhvr>
                                      <p:to>
                                        <p:strVal val="visible"/>
                                      </p:to>
                                    </p:set>
                                    <p:animEffect transition="in" filter="box(in)">
                                      <p:cBhvr>
                                        <p:cTn id="27" dur="500"/>
                                        <p:tgtEl>
                                          <p:spTgt spid="225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9283"/>
                                        </p:tgtEl>
                                        <p:attrNameLst>
                                          <p:attrName>style.visibility</p:attrName>
                                        </p:attrNameLst>
                                      </p:cBhvr>
                                      <p:to>
                                        <p:strVal val="visible"/>
                                      </p:to>
                                    </p:set>
                                    <p:animEffect transition="in" filter="diamond(in)">
                                      <p:cBhvr>
                                        <p:cTn id="32" dur="2000"/>
                                        <p:tgtEl>
                                          <p:spTgt spid="139283"/>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22550"/>
                                        </p:tgtEl>
                                        <p:attrNameLst>
                                          <p:attrName>style.visibility</p:attrName>
                                        </p:attrNameLst>
                                      </p:cBhvr>
                                      <p:to>
                                        <p:strVal val="visible"/>
                                      </p:to>
                                    </p:set>
                                    <p:animEffect transition="in" filter="diamond(in)">
                                      <p:cBhvr>
                                        <p:cTn id="35" dur="2000"/>
                                        <p:tgtEl>
                                          <p:spTgt spid="2255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22540"/>
                                        </p:tgtEl>
                                        <p:attrNameLst>
                                          <p:attrName>style.visibility</p:attrName>
                                        </p:attrNameLst>
                                      </p:cBhvr>
                                      <p:to>
                                        <p:strVal val="visible"/>
                                      </p:to>
                                    </p:set>
                                    <p:animEffect transition="in" filter="diamond(in)">
                                      <p:cBhvr>
                                        <p:cTn id="38" dur="20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3" grpId="0" animBg="1"/>
      <p:bldP spid="22531" grpId="0" animBg="1"/>
      <p:bldP spid="22532" grpId="0" animBg="1"/>
      <p:bldP spid="22538" grpId="0"/>
      <p:bldP spid="22539" grpId="0"/>
      <p:bldP spid="22540" grpId="0"/>
      <p:bldP spid="22543" grpId="0" animBg="1"/>
      <p:bldP spid="22547" grpId="0" animBg="1"/>
      <p:bldP spid="22548" grpId="0" animBg="1"/>
      <p:bldP spid="225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9" name="AutoShape 11"/>
          <p:cNvSpPr>
            <a:spLocks noChangeArrowheads="1"/>
          </p:cNvSpPr>
          <p:nvPr/>
        </p:nvSpPr>
        <p:spPr bwMode="auto">
          <a:xfrm>
            <a:off x="8743950" y="5589588"/>
            <a:ext cx="1143000" cy="1268412"/>
          </a:xfrm>
          <a:prstGeom prst="upArrow">
            <a:avLst>
              <a:gd name="adj1" fmla="val 42500"/>
              <a:gd name="adj2" fmla="val 23073"/>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grpSp>
        <p:nvGrpSpPr>
          <p:cNvPr id="2" name="Group 36"/>
          <p:cNvGrpSpPr>
            <a:grpSpLocks/>
          </p:cNvGrpSpPr>
          <p:nvPr/>
        </p:nvGrpSpPr>
        <p:grpSpPr bwMode="auto">
          <a:xfrm>
            <a:off x="606425" y="1052513"/>
            <a:ext cx="8569325" cy="693737"/>
            <a:chOff x="246" y="709"/>
            <a:chExt cx="5761" cy="391"/>
          </a:xfrm>
        </p:grpSpPr>
        <p:sp>
          <p:nvSpPr>
            <p:cNvPr id="90148" name="AutoShape 2"/>
            <p:cNvSpPr>
              <a:spLocks noChangeArrowheads="1"/>
            </p:cNvSpPr>
            <p:nvPr/>
          </p:nvSpPr>
          <p:spPr bwMode="auto">
            <a:xfrm>
              <a:off x="246" y="754"/>
              <a:ext cx="5761" cy="346"/>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2313 w 21600"/>
                <a:gd name="T13" fmla="*/ 2310 h 21600"/>
                <a:gd name="T14" fmla="*/ 19287 w 21600"/>
                <a:gd name="T15" fmla="*/ 19290 h 21600"/>
              </a:gdLst>
              <a:ahLst/>
              <a:cxnLst>
                <a:cxn ang="T8">
                  <a:pos x="T0" y="T1"/>
                </a:cxn>
                <a:cxn ang="T9">
                  <a:pos x="T2" y="T3"/>
                </a:cxn>
                <a:cxn ang="T10">
                  <a:pos x="T4" y="T5"/>
                </a:cxn>
                <a:cxn ang="T11">
                  <a:pos x="T6" y="T7"/>
                </a:cxn>
              </a:cxnLst>
              <a:rect l="T12" t="T13" r="T14" b="T15"/>
              <a:pathLst>
                <a:path w="21600" h="21600">
                  <a:moveTo>
                    <a:pt x="0" y="0"/>
                  </a:moveTo>
                  <a:lnTo>
                    <a:pt x="1030" y="21600"/>
                  </a:lnTo>
                  <a:lnTo>
                    <a:pt x="20570" y="21600"/>
                  </a:lnTo>
                  <a:lnTo>
                    <a:pt x="21600" y="0"/>
                  </a:lnTo>
                  <a:close/>
                </a:path>
              </a:pathLst>
            </a:custGeom>
            <a:solidFill>
              <a:srgbClr val="CCCCFF"/>
            </a:solidFill>
            <a:ln w="28575">
              <a:solidFill>
                <a:srgbClr val="FF6633"/>
              </a:solidFill>
              <a:miter lim="800000"/>
              <a:headEnd type="none" w="sm" len="sm"/>
              <a:tailEnd type="none" w="sm" len="sm"/>
            </a:ln>
          </p:spPr>
          <p:txBody>
            <a:bodyPr wrap="none" anchor="ctr"/>
            <a:lstStyle/>
            <a:p>
              <a:endParaRPr lang="el-GR"/>
            </a:p>
          </p:txBody>
        </p:sp>
        <p:sp>
          <p:nvSpPr>
            <p:cNvPr id="90149" name="Rectangle 14"/>
            <p:cNvSpPr>
              <a:spLocks noChangeArrowheads="1"/>
            </p:cNvSpPr>
            <p:nvPr/>
          </p:nvSpPr>
          <p:spPr bwMode="auto">
            <a:xfrm>
              <a:off x="2151" y="709"/>
              <a:ext cx="1824"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l-GR" sz="3200" b="1">
                  <a:solidFill>
                    <a:schemeClr val="bg1"/>
                  </a:solidFill>
                  <a:latin typeface="Calibri" panose="020F0502020204030204" pitchFamily="34" charset="0"/>
                </a:rPr>
                <a:t>ΑΝΘΡΩΠΟΣ</a:t>
              </a:r>
            </a:p>
          </p:txBody>
        </p:sp>
      </p:grpSp>
      <p:grpSp>
        <p:nvGrpSpPr>
          <p:cNvPr id="3" name="Group 32"/>
          <p:cNvGrpSpPr>
            <a:grpSpLocks/>
          </p:cNvGrpSpPr>
          <p:nvPr/>
        </p:nvGrpSpPr>
        <p:grpSpPr bwMode="auto">
          <a:xfrm>
            <a:off x="895350" y="1628775"/>
            <a:ext cx="8077200" cy="685800"/>
            <a:chOff x="564" y="1026"/>
            <a:chExt cx="5088" cy="432"/>
          </a:xfrm>
        </p:grpSpPr>
        <p:sp>
          <p:nvSpPr>
            <p:cNvPr id="90146" name="AutoShape 9"/>
            <p:cNvSpPr>
              <a:spLocks noChangeArrowheads="1"/>
            </p:cNvSpPr>
            <p:nvPr/>
          </p:nvSpPr>
          <p:spPr bwMode="auto">
            <a:xfrm>
              <a:off x="564" y="1026"/>
              <a:ext cx="5088" cy="432"/>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14 w 21600"/>
                <a:gd name="T13" fmla="*/ 2300 h 21600"/>
                <a:gd name="T14" fmla="*/ 19286 w 21600"/>
                <a:gd name="T15" fmla="*/ 19300 h 21600"/>
              </a:gdLst>
              <a:ahLst/>
              <a:cxnLst>
                <a:cxn ang="T8">
                  <a:pos x="T0" y="T1"/>
                </a:cxn>
                <a:cxn ang="T9">
                  <a:pos x="T2" y="T3"/>
                </a:cxn>
                <a:cxn ang="T10">
                  <a:pos x="T4" y="T5"/>
                </a:cxn>
                <a:cxn ang="T11">
                  <a:pos x="T6" y="T7"/>
                </a:cxn>
              </a:cxnLst>
              <a:rect l="T12" t="T13" r="T14" b="T15"/>
              <a:pathLst>
                <a:path w="21600" h="21600">
                  <a:moveTo>
                    <a:pt x="0" y="0"/>
                  </a:moveTo>
                  <a:lnTo>
                    <a:pt x="1030" y="21600"/>
                  </a:lnTo>
                  <a:lnTo>
                    <a:pt x="20570" y="21600"/>
                  </a:lnTo>
                  <a:lnTo>
                    <a:pt x="21600" y="0"/>
                  </a:lnTo>
                  <a:close/>
                </a:path>
              </a:pathLst>
            </a:custGeom>
            <a:solidFill>
              <a:srgbClr val="FFFF00"/>
            </a:solidFill>
            <a:ln w="28575">
              <a:solidFill>
                <a:srgbClr val="000099"/>
              </a:solidFill>
              <a:miter lim="800000"/>
              <a:headEnd type="none" w="sm" len="sm"/>
              <a:tailEnd type="none" w="sm" len="sm"/>
            </a:ln>
          </p:spPr>
          <p:txBody>
            <a:bodyPr wrap="none" anchor="ctr"/>
            <a:lstStyle/>
            <a:p>
              <a:endParaRPr lang="el-GR"/>
            </a:p>
          </p:txBody>
        </p:sp>
        <p:sp>
          <p:nvSpPr>
            <p:cNvPr id="90147" name="Rectangle 15"/>
            <p:cNvSpPr>
              <a:spLocks noChangeArrowheads="1"/>
            </p:cNvSpPr>
            <p:nvPr/>
          </p:nvSpPr>
          <p:spPr bwMode="auto">
            <a:xfrm>
              <a:off x="2400" y="1069"/>
              <a:ext cx="1381" cy="369"/>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l-GR" sz="3200" b="1">
                  <a:solidFill>
                    <a:schemeClr val="bg1"/>
                  </a:solidFill>
                  <a:latin typeface="Calibri" panose="020F0502020204030204" pitchFamily="34" charset="0"/>
                </a:rPr>
                <a:t>ΘΗΛΑΣΤΙΚΑ</a:t>
              </a:r>
            </a:p>
          </p:txBody>
        </p:sp>
      </p:grpSp>
      <p:grpSp>
        <p:nvGrpSpPr>
          <p:cNvPr id="4" name="Group 35"/>
          <p:cNvGrpSpPr>
            <a:grpSpLocks/>
          </p:cNvGrpSpPr>
          <p:nvPr/>
        </p:nvGrpSpPr>
        <p:grpSpPr bwMode="auto">
          <a:xfrm>
            <a:off x="1614488" y="2349500"/>
            <a:ext cx="6624637" cy="1049338"/>
            <a:chOff x="1017" y="1480"/>
            <a:chExt cx="4173" cy="661"/>
          </a:xfrm>
        </p:grpSpPr>
        <p:sp>
          <p:nvSpPr>
            <p:cNvPr id="90144" name="AutoShape 8"/>
            <p:cNvSpPr>
              <a:spLocks noChangeArrowheads="1"/>
            </p:cNvSpPr>
            <p:nvPr/>
          </p:nvSpPr>
          <p:spPr bwMode="auto">
            <a:xfrm>
              <a:off x="1017" y="1480"/>
              <a:ext cx="4173" cy="6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14 w 21600"/>
                <a:gd name="T13" fmla="*/ 2320 h 21600"/>
                <a:gd name="T14" fmla="*/ 19286 w 21600"/>
                <a:gd name="T15" fmla="*/ 19280 h 21600"/>
              </a:gdLst>
              <a:ahLst/>
              <a:cxnLst>
                <a:cxn ang="T8">
                  <a:pos x="T0" y="T1"/>
                </a:cxn>
                <a:cxn ang="T9">
                  <a:pos x="T2" y="T3"/>
                </a:cxn>
                <a:cxn ang="T10">
                  <a:pos x="T4" y="T5"/>
                </a:cxn>
                <a:cxn ang="T11">
                  <a:pos x="T6" y="T7"/>
                </a:cxn>
              </a:cxnLst>
              <a:rect l="T12" t="T13" r="T14" b="T15"/>
              <a:pathLst>
                <a:path w="21600" h="21600">
                  <a:moveTo>
                    <a:pt x="0" y="0"/>
                  </a:moveTo>
                  <a:lnTo>
                    <a:pt x="1030" y="21600"/>
                  </a:lnTo>
                  <a:lnTo>
                    <a:pt x="20570" y="21600"/>
                  </a:lnTo>
                  <a:lnTo>
                    <a:pt x="21600" y="0"/>
                  </a:lnTo>
                  <a:close/>
                </a:path>
              </a:pathLst>
            </a:custGeom>
            <a:solidFill>
              <a:srgbClr val="008000"/>
            </a:solidFill>
            <a:ln w="12700">
              <a:solidFill>
                <a:schemeClr val="bg1"/>
              </a:solidFill>
              <a:miter lim="800000"/>
              <a:headEnd type="none" w="sm" len="sm"/>
              <a:tailEnd type="none" w="sm" len="sm"/>
            </a:ln>
          </p:spPr>
          <p:txBody>
            <a:bodyPr wrap="none" anchor="ctr"/>
            <a:lstStyle/>
            <a:p>
              <a:endParaRPr lang="el-GR"/>
            </a:p>
          </p:txBody>
        </p:sp>
        <p:sp>
          <p:nvSpPr>
            <p:cNvPr id="90145" name="Rectangle 16"/>
            <p:cNvSpPr>
              <a:spLocks noChangeArrowheads="1"/>
            </p:cNvSpPr>
            <p:nvPr/>
          </p:nvSpPr>
          <p:spPr bwMode="auto">
            <a:xfrm>
              <a:off x="1776" y="1525"/>
              <a:ext cx="2454" cy="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el-GR" sz="2400" b="1">
                  <a:solidFill>
                    <a:schemeClr val="bg1"/>
                  </a:solidFill>
                  <a:latin typeface="Calibri" panose="020F0502020204030204" pitchFamily="34" charset="0"/>
                </a:rPr>
                <a:t>ΦΥΤΙΚΟΙ ΚΑΙ ΖΩΙΚΟΙ </a:t>
              </a:r>
            </a:p>
            <a:p>
              <a:pPr algn="ctr"/>
              <a:r>
                <a:rPr lang="el-GR" altLang="el-GR" sz="2400" b="1">
                  <a:solidFill>
                    <a:schemeClr val="bg1"/>
                  </a:solidFill>
                  <a:latin typeface="Calibri" panose="020F0502020204030204" pitchFamily="34" charset="0"/>
                </a:rPr>
                <a:t>ΠΟΛΥΚΥΤΤΑΡΟΙ ΟΡΓΑΝΙΣΜΟΙ</a:t>
              </a:r>
              <a:endParaRPr lang="en-US" altLang="el-GR" sz="2400" b="1">
                <a:solidFill>
                  <a:schemeClr val="bg1"/>
                </a:solidFill>
                <a:latin typeface="Calibri" panose="020F0502020204030204" pitchFamily="34" charset="0"/>
              </a:endParaRPr>
            </a:p>
          </p:txBody>
        </p:sp>
      </p:grpSp>
      <p:grpSp>
        <p:nvGrpSpPr>
          <p:cNvPr id="5" name="Group 30"/>
          <p:cNvGrpSpPr>
            <a:grpSpLocks/>
          </p:cNvGrpSpPr>
          <p:nvPr/>
        </p:nvGrpSpPr>
        <p:grpSpPr bwMode="auto">
          <a:xfrm>
            <a:off x="2119313" y="3357563"/>
            <a:ext cx="5616575" cy="609600"/>
            <a:chOff x="1335" y="2115"/>
            <a:chExt cx="3538" cy="384"/>
          </a:xfrm>
        </p:grpSpPr>
        <p:sp>
          <p:nvSpPr>
            <p:cNvPr id="90142" name="AutoShape 6"/>
            <p:cNvSpPr>
              <a:spLocks noChangeArrowheads="1"/>
            </p:cNvSpPr>
            <p:nvPr/>
          </p:nvSpPr>
          <p:spPr bwMode="auto">
            <a:xfrm>
              <a:off x="1335" y="2115"/>
              <a:ext cx="3538" cy="3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14 w 21600"/>
                <a:gd name="T13" fmla="*/ 2306 h 21600"/>
                <a:gd name="T14" fmla="*/ 19286 w 21600"/>
                <a:gd name="T15" fmla="*/ 19294 h 21600"/>
              </a:gdLst>
              <a:ahLst/>
              <a:cxnLst>
                <a:cxn ang="T8">
                  <a:pos x="T0" y="T1"/>
                </a:cxn>
                <a:cxn ang="T9">
                  <a:pos x="T2" y="T3"/>
                </a:cxn>
                <a:cxn ang="T10">
                  <a:pos x="T4" y="T5"/>
                </a:cxn>
                <a:cxn ang="T11">
                  <a:pos x="T6" y="T7"/>
                </a:cxn>
              </a:cxnLst>
              <a:rect l="T12" t="T13" r="T14" b="T15"/>
              <a:pathLst>
                <a:path w="21600" h="21600">
                  <a:moveTo>
                    <a:pt x="0" y="0"/>
                  </a:moveTo>
                  <a:lnTo>
                    <a:pt x="1030" y="21600"/>
                  </a:lnTo>
                  <a:lnTo>
                    <a:pt x="20570" y="21600"/>
                  </a:lnTo>
                  <a:lnTo>
                    <a:pt x="21600" y="0"/>
                  </a:lnTo>
                  <a:close/>
                </a:path>
              </a:pathLst>
            </a:custGeom>
            <a:solidFill>
              <a:schemeClr val="bg2"/>
            </a:solidFill>
            <a:ln w="38100">
              <a:solidFill>
                <a:schemeClr val="tx1"/>
              </a:solidFill>
              <a:miter lim="800000"/>
              <a:headEnd type="none" w="sm" len="sm"/>
              <a:tailEnd type="none" w="sm" len="sm"/>
            </a:ln>
          </p:spPr>
          <p:txBody>
            <a:bodyPr wrap="none" anchor="ctr"/>
            <a:lstStyle/>
            <a:p>
              <a:endParaRPr lang="el-GR"/>
            </a:p>
          </p:txBody>
        </p:sp>
        <p:sp>
          <p:nvSpPr>
            <p:cNvPr id="90143" name="Rectangle 18"/>
            <p:cNvSpPr>
              <a:spLocks noChangeArrowheads="1"/>
            </p:cNvSpPr>
            <p:nvPr/>
          </p:nvSpPr>
          <p:spPr bwMode="auto">
            <a:xfrm>
              <a:off x="1823" y="2160"/>
              <a:ext cx="249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el-GR" sz="2400" b="1">
                  <a:solidFill>
                    <a:schemeClr val="bg1"/>
                  </a:solidFill>
                  <a:latin typeface="Calibri" panose="020F0502020204030204" pitchFamily="34" charset="0"/>
                </a:rPr>
                <a:t>ΑΡΧΑΙΟΒΑΚΤΗΡΙΑ-</a:t>
              </a:r>
              <a:r>
                <a:rPr lang="el-GR" altLang="el-GR" sz="2400">
                  <a:solidFill>
                    <a:schemeClr val="bg1"/>
                  </a:solidFill>
                  <a:latin typeface="Calibri" panose="020F0502020204030204" pitchFamily="34" charset="0"/>
                </a:rPr>
                <a:t>-</a:t>
              </a:r>
              <a:r>
                <a:rPr lang="el-GR" altLang="el-GR" sz="2400" b="1">
                  <a:solidFill>
                    <a:schemeClr val="bg1"/>
                  </a:solidFill>
                  <a:latin typeface="Calibri" panose="020F0502020204030204" pitchFamily="34" charset="0"/>
                </a:rPr>
                <a:t>ΒΑΚΤΗΡΙΑ</a:t>
              </a:r>
              <a:endParaRPr lang="en-US" altLang="el-GR" sz="2400" b="1">
                <a:solidFill>
                  <a:schemeClr val="bg1"/>
                </a:solidFill>
                <a:latin typeface="Calibri" panose="020F0502020204030204" pitchFamily="34" charset="0"/>
              </a:endParaRPr>
            </a:p>
          </p:txBody>
        </p:sp>
      </p:grpSp>
      <p:grpSp>
        <p:nvGrpSpPr>
          <p:cNvPr id="6" name="Group 34"/>
          <p:cNvGrpSpPr>
            <a:grpSpLocks/>
          </p:cNvGrpSpPr>
          <p:nvPr/>
        </p:nvGrpSpPr>
        <p:grpSpPr bwMode="auto">
          <a:xfrm>
            <a:off x="2695575" y="3933825"/>
            <a:ext cx="4392613" cy="762000"/>
            <a:chOff x="1698" y="2478"/>
            <a:chExt cx="2767" cy="480"/>
          </a:xfrm>
        </p:grpSpPr>
        <p:sp>
          <p:nvSpPr>
            <p:cNvPr id="90140" name="AutoShape 5"/>
            <p:cNvSpPr>
              <a:spLocks noChangeArrowheads="1"/>
            </p:cNvSpPr>
            <p:nvPr/>
          </p:nvSpPr>
          <p:spPr bwMode="auto">
            <a:xfrm>
              <a:off x="1698" y="2478"/>
              <a:ext cx="2767" cy="4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96 w 21600"/>
                <a:gd name="T13" fmla="*/ 2880 h 21600"/>
                <a:gd name="T14" fmla="*/ 18704 w 21600"/>
                <a:gd name="T15" fmla="*/ 18720 h 21600"/>
              </a:gdLst>
              <a:ahLst/>
              <a:cxnLst>
                <a:cxn ang="T8">
                  <a:pos x="T0" y="T1"/>
                </a:cxn>
                <a:cxn ang="T9">
                  <a:pos x="T2" y="T3"/>
                </a:cxn>
                <a:cxn ang="T10">
                  <a:pos x="T4" y="T5"/>
                </a:cxn>
                <a:cxn ang="T11">
                  <a:pos x="T6" y="T7"/>
                </a:cxn>
              </a:cxnLst>
              <a:rect l="T12" t="T13" r="T14" b="T15"/>
              <a:pathLst>
                <a:path w="21600" h="21600">
                  <a:moveTo>
                    <a:pt x="0" y="0"/>
                  </a:moveTo>
                  <a:lnTo>
                    <a:pt x="2194" y="21600"/>
                  </a:lnTo>
                  <a:lnTo>
                    <a:pt x="19406" y="21600"/>
                  </a:lnTo>
                  <a:lnTo>
                    <a:pt x="21600" y="0"/>
                  </a:lnTo>
                  <a:close/>
                </a:path>
              </a:pathLst>
            </a:custGeom>
            <a:solidFill>
              <a:schemeClr val="bg1"/>
            </a:solidFill>
            <a:ln w="38100">
              <a:solidFill>
                <a:srgbClr val="CC6600"/>
              </a:solidFill>
              <a:miter lim="800000"/>
              <a:headEnd type="none" w="sm" len="sm"/>
              <a:tailEnd type="none" w="sm" len="sm"/>
            </a:ln>
          </p:spPr>
          <p:txBody>
            <a:bodyPr wrap="none" anchor="ctr"/>
            <a:lstStyle/>
            <a:p>
              <a:endParaRPr lang="el-GR"/>
            </a:p>
          </p:txBody>
        </p:sp>
        <p:sp>
          <p:nvSpPr>
            <p:cNvPr id="90141" name="Rectangle 19"/>
            <p:cNvSpPr>
              <a:spLocks noChangeArrowheads="1"/>
            </p:cNvSpPr>
            <p:nvPr/>
          </p:nvSpPr>
          <p:spPr bwMode="auto">
            <a:xfrm>
              <a:off x="2642" y="2523"/>
              <a:ext cx="881" cy="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l-GR" sz="3200">
                  <a:latin typeface="Calibri" panose="020F0502020204030204" pitchFamily="34" charset="0"/>
                </a:rPr>
                <a:t>ΜΟΡΙΑ</a:t>
              </a:r>
            </a:p>
          </p:txBody>
        </p:sp>
      </p:grpSp>
      <p:grpSp>
        <p:nvGrpSpPr>
          <p:cNvPr id="7" name="Group 33"/>
          <p:cNvGrpSpPr>
            <a:grpSpLocks/>
          </p:cNvGrpSpPr>
          <p:nvPr/>
        </p:nvGrpSpPr>
        <p:grpSpPr bwMode="auto">
          <a:xfrm>
            <a:off x="3559175" y="5300663"/>
            <a:ext cx="2592388" cy="1414462"/>
            <a:chOff x="2344" y="3339"/>
            <a:chExt cx="1440" cy="891"/>
          </a:xfrm>
        </p:grpSpPr>
        <p:sp>
          <p:nvSpPr>
            <p:cNvPr id="90137" name="AutoShape 3"/>
            <p:cNvSpPr>
              <a:spLocks noChangeArrowheads="1"/>
            </p:cNvSpPr>
            <p:nvPr/>
          </p:nvSpPr>
          <p:spPr bwMode="auto">
            <a:xfrm>
              <a:off x="2424" y="3339"/>
              <a:ext cx="1360" cy="6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91 w 21600"/>
                <a:gd name="T13" fmla="*/ 2887 h 21600"/>
                <a:gd name="T14" fmla="*/ 18709 w 21600"/>
                <a:gd name="T15" fmla="*/ 18713 h 21600"/>
              </a:gdLst>
              <a:ahLst/>
              <a:cxnLst>
                <a:cxn ang="T8">
                  <a:pos x="T0" y="T1"/>
                </a:cxn>
                <a:cxn ang="T9">
                  <a:pos x="T2" y="T3"/>
                </a:cxn>
                <a:cxn ang="T10">
                  <a:pos x="T4" y="T5"/>
                </a:cxn>
                <a:cxn ang="T11">
                  <a:pos x="T6" y="T7"/>
                </a:cxn>
              </a:cxnLst>
              <a:rect l="T12" t="T13" r="T14" b="T15"/>
              <a:pathLst>
                <a:path w="21600" h="21600">
                  <a:moveTo>
                    <a:pt x="0" y="0"/>
                  </a:moveTo>
                  <a:lnTo>
                    <a:pt x="2194" y="21600"/>
                  </a:lnTo>
                  <a:lnTo>
                    <a:pt x="19406" y="21600"/>
                  </a:lnTo>
                  <a:lnTo>
                    <a:pt x="21600" y="0"/>
                  </a:lnTo>
                  <a:close/>
                </a:path>
              </a:pathLst>
            </a:custGeom>
            <a:solidFill>
              <a:schemeClr val="bg1"/>
            </a:solidFill>
            <a:ln w="28575">
              <a:solidFill>
                <a:schemeClr val="tx1"/>
              </a:solidFill>
              <a:miter lim="800000"/>
              <a:headEnd type="none" w="sm" len="sm"/>
              <a:tailEnd type="none" w="sm" len="sm"/>
            </a:ln>
          </p:spPr>
          <p:txBody>
            <a:bodyPr wrap="none" anchor="ctr"/>
            <a:lstStyle/>
            <a:p>
              <a:endParaRPr lang="el-GR"/>
            </a:p>
          </p:txBody>
        </p:sp>
        <p:sp>
          <p:nvSpPr>
            <p:cNvPr id="90138" name="AutoShape 12"/>
            <p:cNvSpPr>
              <a:spLocks noChangeArrowheads="1"/>
            </p:cNvSpPr>
            <p:nvPr/>
          </p:nvSpPr>
          <p:spPr bwMode="auto">
            <a:xfrm>
              <a:off x="2344" y="3792"/>
              <a:ext cx="1440" cy="438"/>
            </a:xfrm>
            <a:prstGeom prst="star16">
              <a:avLst>
                <a:gd name="adj" fmla="val 37500"/>
              </a:avLst>
            </a:prstGeom>
            <a:solidFill>
              <a:srgbClr val="CC33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C3300"/>
              </a:extrusionClr>
              <a:contourClr>
                <a:srgbClr val="CC3300"/>
              </a:contourClr>
            </a:sp3d>
          </p:spPr>
          <p:txBody>
            <a:bodyPr wrap="none" anchor="ctr">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90139" name="Rectangle 21"/>
            <p:cNvSpPr>
              <a:spLocks noChangeArrowheads="1"/>
            </p:cNvSpPr>
            <p:nvPr/>
          </p:nvSpPr>
          <p:spPr bwMode="auto">
            <a:xfrm>
              <a:off x="2658" y="3408"/>
              <a:ext cx="766"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Arial" panose="020B0604020202020204" pitchFamily="34" charset="0"/>
                  <a:cs typeface="Arial" panose="020B0604020202020204" pitchFamily="34" charset="0"/>
                </a:defRPr>
              </a:lvl1pPr>
              <a:lvl2pPr marL="742950" indent="-285750" defTabSz="762000" eaLnBrk="0" hangingPunct="0">
                <a:defRPr>
                  <a:solidFill>
                    <a:schemeClr val="tx1"/>
                  </a:solidFill>
                  <a:latin typeface="Arial" panose="020B0604020202020204" pitchFamily="34" charset="0"/>
                  <a:cs typeface="Arial" panose="020B0604020202020204" pitchFamily="34" charset="0"/>
                </a:defRPr>
              </a:lvl2pPr>
              <a:lvl3pPr marL="1143000" indent="-228600" defTabSz="762000" eaLnBrk="0" hangingPunct="0">
                <a:defRPr>
                  <a:solidFill>
                    <a:schemeClr val="tx1"/>
                  </a:solidFill>
                  <a:latin typeface="Arial" panose="020B0604020202020204" pitchFamily="34" charset="0"/>
                  <a:cs typeface="Arial" panose="020B0604020202020204" pitchFamily="34" charset="0"/>
                </a:defRPr>
              </a:lvl3pPr>
              <a:lvl4pPr marL="1600200" indent="-228600" defTabSz="762000" eaLnBrk="0" hangingPunct="0">
                <a:defRPr>
                  <a:solidFill>
                    <a:schemeClr val="tx1"/>
                  </a:solidFill>
                  <a:latin typeface="Arial" panose="020B0604020202020204" pitchFamily="34" charset="0"/>
                  <a:cs typeface="Arial" panose="020B0604020202020204" pitchFamily="34" charset="0"/>
                </a:defRPr>
              </a:lvl4pPr>
              <a:lvl5pPr marL="2057400" indent="-228600" defTabSz="762000" eaLnBrk="0" hangingPunct="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l-GR" sz="2000">
                  <a:latin typeface="Calibri" panose="020F0502020204030204" pitchFamily="34" charset="0"/>
                </a:rPr>
                <a:t>Στοιχειώδη</a:t>
              </a:r>
            </a:p>
            <a:p>
              <a:pPr algn="ctr"/>
              <a:r>
                <a:rPr lang="en-US" altLang="el-GR" sz="2000">
                  <a:latin typeface="Calibri" panose="020F0502020204030204" pitchFamily="34" charset="0"/>
                </a:rPr>
                <a:t>σωματίδια</a:t>
              </a:r>
            </a:p>
          </p:txBody>
        </p:sp>
      </p:grpSp>
      <p:grpSp>
        <p:nvGrpSpPr>
          <p:cNvPr id="8" name="Group 39"/>
          <p:cNvGrpSpPr>
            <a:grpSpLocks/>
          </p:cNvGrpSpPr>
          <p:nvPr/>
        </p:nvGrpSpPr>
        <p:grpSpPr bwMode="auto">
          <a:xfrm>
            <a:off x="0" y="333375"/>
            <a:ext cx="9432925" cy="792163"/>
            <a:chOff x="156" y="210"/>
            <a:chExt cx="5942" cy="499"/>
          </a:xfrm>
        </p:grpSpPr>
        <p:sp>
          <p:nvSpPr>
            <p:cNvPr id="90135" name="AutoShape 25"/>
            <p:cNvSpPr>
              <a:spLocks noChangeArrowheads="1"/>
            </p:cNvSpPr>
            <p:nvPr/>
          </p:nvSpPr>
          <p:spPr bwMode="auto">
            <a:xfrm>
              <a:off x="156" y="210"/>
              <a:ext cx="5942" cy="49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2316 w 21600"/>
                <a:gd name="T13" fmla="*/ 2294 h 21600"/>
                <a:gd name="T14" fmla="*/ 19284 w 21600"/>
                <a:gd name="T15" fmla="*/ 19306 h 21600"/>
              </a:gdLst>
              <a:ahLst/>
              <a:cxnLst>
                <a:cxn ang="T8">
                  <a:pos x="T0" y="T1"/>
                </a:cxn>
                <a:cxn ang="T9">
                  <a:pos x="T2" y="T3"/>
                </a:cxn>
                <a:cxn ang="T10">
                  <a:pos x="T4" y="T5"/>
                </a:cxn>
                <a:cxn ang="T11">
                  <a:pos x="T6" y="T7"/>
                </a:cxn>
              </a:cxnLst>
              <a:rect l="T12" t="T13" r="T14" b="T15"/>
              <a:pathLst>
                <a:path w="21600" h="21600">
                  <a:moveTo>
                    <a:pt x="0" y="0"/>
                  </a:moveTo>
                  <a:lnTo>
                    <a:pt x="1030" y="21600"/>
                  </a:lnTo>
                  <a:lnTo>
                    <a:pt x="20570" y="21600"/>
                  </a:lnTo>
                  <a:lnTo>
                    <a:pt x="21600" y="0"/>
                  </a:lnTo>
                  <a:close/>
                </a:path>
              </a:pathLst>
            </a:custGeom>
            <a:solidFill>
              <a:srgbClr val="CCCCFF"/>
            </a:solidFill>
            <a:ln w="28575">
              <a:solidFill>
                <a:srgbClr val="FF6633"/>
              </a:solidFill>
              <a:miter lim="800000"/>
              <a:headEnd type="none" w="sm" len="sm"/>
              <a:tailEnd type="none" w="sm" len="sm"/>
            </a:ln>
          </p:spPr>
          <p:txBody>
            <a:bodyPr wrap="none" anchor="ctr"/>
            <a:lstStyle/>
            <a:p>
              <a:endParaRPr lang="el-GR"/>
            </a:p>
          </p:txBody>
        </p:sp>
        <p:sp>
          <p:nvSpPr>
            <p:cNvPr id="90136" name="Text Box 26"/>
            <p:cNvSpPr txBox="1">
              <a:spLocks noChangeArrowheads="1"/>
            </p:cNvSpPr>
            <p:nvPr/>
          </p:nvSpPr>
          <p:spPr bwMode="auto">
            <a:xfrm>
              <a:off x="1934" y="236"/>
              <a:ext cx="2487"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4000" b="1">
                  <a:solidFill>
                    <a:schemeClr val="bg1"/>
                  </a:solidFill>
                  <a:latin typeface="Calibri" panose="020F0502020204030204" pitchFamily="34" charset="0"/>
                </a:rPr>
                <a:t>? ? ? ? ? ? ? ? ? ? ?</a:t>
              </a:r>
              <a:endParaRPr lang="en-GB" altLang="el-GR" sz="4000" b="1">
                <a:solidFill>
                  <a:schemeClr val="bg1"/>
                </a:solidFill>
                <a:latin typeface="Calibri" panose="020F0502020204030204" pitchFamily="34" charset="0"/>
              </a:endParaRPr>
            </a:p>
          </p:txBody>
        </p:sp>
      </p:grpSp>
      <p:sp>
        <p:nvSpPr>
          <p:cNvPr id="140315" name="Text Box 27"/>
          <p:cNvSpPr txBox="1">
            <a:spLocks noChangeArrowheads="1"/>
          </p:cNvSpPr>
          <p:nvPr/>
        </p:nvSpPr>
        <p:spPr bwMode="auto">
          <a:xfrm>
            <a:off x="0" y="5715000"/>
            <a:ext cx="3078163" cy="10668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chemeClr val="bg1"/>
                </a:solidFill>
                <a:latin typeface="Calibri" panose="020F0502020204030204" pitchFamily="34" charset="0"/>
              </a:rPr>
              <a:t>Η πυραμίδα της</a:t>
            </a:r>
          </a:p>
          <a:p>
            <a:pPr eaLnBrk="1" hangingPunct="1"/>
            <a:r>
              <a:rPr lang="el-GR" altLang="el-GR" sz="3200" b="1">
                <a:solidFill>
                  <a:schemeClr val="bg1"/>
                </a:solidFill>
                <a:latin typeface="Calibri" panose="020F0502020204030204" pitchFamily="34" charset="0"/>
              </a:rPr>
              <a:t>πολυπλοκότητας</a:t>
            </a:r>
            <a:endParaRPr lang="en-GB" altLang="el-GR" sz="3200" b="1">
              <a:solidFill>
                <a:schemeClr val="bg1"/>
              </a:solidFill>
              <a:latin typeface="Calibri" panose="020F0502020204030204" pitchFamily="34" charset="0"/>
            </a:endParaRPr>
          </a:p>
        </p:txBody>
      </p:sp>
      <p:grpSp>
        <p:nvGrpSpPr>
          <p:cNvPr id="9" name="Group 31"/>
          <p:cNvGrpSpPr>
            <a:grpSpLocks/>
          </p:cNvGrpSpPr>
          <p:nvPr/>
        </p:nvGrpSpPr>
        <p:grpSpPr bwMode="auto">
          <a:xfrm>
            <a:off x="3343275" y="4652965"/>
            <a:ext cx="3168650" cy="719137"/>
            <a:chOff x="2106" y="2931"/>
            <a:chExt cx="1996" cy="453"/>
          </a:xfrm>
          <a:solidFill>
            <a:schemeClr val="accent4">
              <a:lumMod val="20000"/>
              <a:lumOff val="80000"/>
            </a:schemeClr>
          </a:solidFill>
        </p:grpSpPr>
        <p:sp>
          <p:nvSpPr>
            <p:cNvPr id="24598" name="AutoShape 28"/>
            <p:cNvSpPr>
              <a:spLocks noChangeArrowheads="1"/>
            </p:cNvSpPr>
            <p:nvPr/>
          </p:nvSpPr>
          <p:spPr bwMode="auto">
            <a:xfrm>
              <a:off x="2106" y="2931"/>
              <a:ext cx="1996" cy="453"/>
            </a:xfrm>
            <a:custGeom>
              <a:avLst/>
              <a:gdLst>
                <a:gd name="T0" fmla="*/ 1895 w 21600"/>
                <a:gd name="T1" fmla="*/ 227 h 21600"/>
                <a:gd name="T2" fmla="*/ 998 w 21600"/>
                <a:gd name="T3" fmla="*/ 453 h 21600"/>
                <a:gd name="T4" fmla="*/ 101 w 21600"/>
                <a:gd name="T5" fmla="*/ 227 h 21600"/>
                <a:gd name="T6" fmla="*/ 998 w 21600"/>
                <a:gd name="T7" fmla="*/ 0 h 21600"/>
                <a:gd name="T8" fmla="*/ 0 60000 65536"/>
                <a:gd name="T9" fmla="*/ 0 60000 65536"/>
                <a:gd name="T10" fmla="*/ 0 60000 65536"/>
                <a:gd name="T11" fmla="*/ 0 60000 65536"/>
                <a:gd name="T12" fmla="*/ 2900 w 21600"/>
                <a:gd name="T13" fmla="*/ 2909 h 21600"/>
                <a:gd name="T14" fmla="*/ 18700 w 21600"/>
                <a:gd name="T15" fmla="*/ 18691 h 21600"/>
              </a:gdLst>
              <a:ahLst/>
              <a:cxnLst>
                <a:cxn ang="T8">
                  <a:pos x="T0" y="T1"/>
                </a:cxn>
                <a:cxn ang="T9">
                  <a:pos x="T2" y="T3"/>
                </a:cxn>
                <a:cxn ang="T10">
                  <a:pos x="T4" y="T5"/>
                </a:cxn>
                <a:cxn ang="T11">
                  <a:pos x="T6" y="T7"/>
                </a:cxn>
              </a:cxnLst>
              <a:rect l="T12" t="T13" r="T14" b="T15"/>
              <a:pathLst>
                <a:path w="21600" h="21600">
                  <a:moveTo>
                    <a:pt x="0" y="0"/>
                  </a:moveTo>
                  <a:lnTo>
                    <a:pt x="2194" y="21600"/>
                  </a:lnTo>
                  <a:lnTo>
                    <a:pt x="19406" y="21600"/>
                  </a:lnTo>
                  <a:lnTo>
                    <a:pt x="21600" y="0"/>
                  </a:lnTo>
                  <a:close/>
                </a:path>
              </a:pathLst>
            </a:custGeom>
            <a:grpFill/>
            <a:ln w="28575">
              <a:noFill/>
              <a:miter lim="800000"/>
              <a:headEnd type="none" w="sm" len="sm"/>
              <a:tailEnd type="none" w="sm" len="sm"/>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24599" name="Rectangle 20"/>
            <p:cNvSpPr>
              <a:spLocks noChangeArrowheads="1"/>
            </p:cNvSpPr>
            <p:nvPr/>
          </p:nvSpPr>
          <p:spPr bwMode="auto">
            <a:xfrm>
              <a:off x="2469" y="2976"/>
              <a:ext cx="1316" cy="371"/>
            </a:xfrm>
            <a:prstGeom prst="rect">
              <a:avLst/>
            </a:prstGeom>
            <a:grpFill/>
            <a:ln w="9525">
              <a:noFill/>
              <a:miter lim="800000"/>
              <a:headEnd/>
              <a:tailEnd/>
            </a:ln>
          </p:spPr>
          <p:txBody>
            <a:bodyPr lIns="92075" tIns="46038" rIns="92075" bIns="46038">
              <a:spAutoFit/>
            </a:bodyPr>
            <a:lstStyle/>
            <a:p>
              <a:pPr algn="ctr" defTabSz="762000" eaLnBrk="0" fontAlgn="auto" hangingPunct="0">
                <a:spcBef>
                  <a:spcPts val="0"/>
                </a:spcBef>
                <a:spcAft>
                  <a:spcPts val="0"/>
                </a:spcAft>
                <a:defRPr/>
              </a:pPr>
              <a:r>
                <a:rPr lang="en-US" sz="3200" b="1" dirty="0">
                  <a:solidFill>
                    <a:schemeClr val="bg1"/>
                  </a:solidFill>
                  <a:latin typeface="Calibri" pitchFamily="34" charset="0"/>
                  <a:cs typeface="+mn-cs"/>
                </a:rPr>
                <a:t>ATOMA</a:t>
              </a:r>
            </a:p>
          </p:txBody>
        </p:sp>
      </p:grpSp>
      <p:sp>
        <p:nvSpPr>
          <p:cNvPr id="140325" name="AutoShape 37"/>
          <p:cNvSpPr>
            <a:spLocks noChangeArrowheads="1"/>
          </p:cNvSpPr>
          <p:nvPr/>
        </p:nvSpPr>
        <p:spPr bwMode="auto">
          <a:xfrm rot="-1978567">
            <a:off x="1546225" y="-549275"/>
            <a:ext cx="914400" cy="7413625"/>
          </a:xfrm>
          <a:prstGeom prst="upArrow">
            <a:avLst>
              <a:gd name="adj1" fmla="val 56250"/>
              <a:gd name="adj2" fmla="val 126344"/>
            </a:avLst>
          </a:prstGeom>
          <a:solidFill>
            <a:srgbClr val="CC3300"/>
          </a:solidFill>
          <a:ln w="12700">
            <a:solidFill>
              <a:schemeClr val="tx1"/>
            </a:solidFill>
            <a:miter lim="800000"/>
            <a:headEnd type="none" w="sm" len="sm"/>
            <a:tailEnd type="none" w="sm" len="sm"/>
          </a:ln>
          <a:effectLst>
            <a:outerShdw dist="107763" dir="13500000" algn="ctr" rotWithShape="0">
              <a:schemeClr val="bg2"/>
            </a:outerShdw>
          </a:effectLst>
        </p:spPr>
        <p:txBody>
          <a:bodyPr wrap="none" anchor="ctr"/>
          <a:lstStyle/>
          <a:p>
            <a:pPr fontAlgn="auto">
              <a:spcBef>
                <a:spcPts val="0"/>
              </a:spcBef>
              <a:spcAft>
                <a:spcPts val="0"/>
              </a:spcAft>
              <a:defRPr/>
            </a:pPr>
            <a:endParaRPr lang="en-US">
              <a:latin typeface="Calibri" pitchFamily="34" charset="0"/>
              <a:cs typeface="+mn-cs"/>
            </a:endParaRPr>
          </a:p>
        </p:txBody>
      </p:sp>
      <p:sp>
        <p:nvSpPr>
          <p:cNvPr id="140326" name="AutoShape 38"/>
          <p:cNvSpPr>
            <a:spLocks noChangeArrowheads="1"/>
          </p:cNvSpPr>
          <p:nvPr/>
        </p:nvSpPr>
        <p:spPr bwMode="auto">
          <a:xfrm rot="1948032">
            <a:off x="7231063" y="-534988"/>
            <a:ext cx="914400" cy="7512051"/>
          </a:xfrm>
          <a:prstGeom prst="upArrow">
            <a:avLst>
              <a:gd name="adj1" fmla="val 56250"/>
              <a:gd name="adj2" fmla="val 128021"/>
            </a:avLst>
          </a:prstGeom>
          <a:solidFill>
            <a:srgbClr val="CC3300"/>
          </a:solidFill>
          <a:ln w="12700">
            <a:solidFill>
              <a:schemeClr val="tx1"/>
            </a:solidFill>
            <a:miter lim="800000"/>
            <a:headEnd type="none" w="sm" len="sm"/>
            <a:tailEnd type="none" w="sm" len="sm"/>
          </a:ln>
          <a:effectLst>
            <a:outerShdw dist="107763" dir="18900000" algn="ctr" rotWithShape="0">
              <a:schemeClr val="bg2"/>
            </a:outerShdw>
          </a:effectLst>
        </p:spPr>
        <p:txBody>
          <a:bodyPr wrap="none" anchor="ctr"/>
          <a:lstStyle/>
          <a:p>
            <a:pPr fontAlgn="auto">
              <a:spcBef>
                <a:spcPts val="0"/>
              </a:spcBef>
              <a:spcAft>
                <a:spcPts val="0"/>
              </a:spcAft>
              <a:defRPr/>
            </a:pPr>
            <a:endParaRPr lang="en-US">
              <a:latin typeface="Calibri" pitchFamily="34" charset="0"/>
              <a:cs typeface="+mn-cs"/>
            </a:endParaRPr>
          </a:p>
        </p:txBody>
      </p:sp>
      <p:sp>
        <p:nvSpPr>
          <p:cNvPr id="140329" name="AutoShape 41"/>
          <p:cNvSpPr>
            <a:spLocks noChangeArrowheads="1"/>
          </p:cNvSpPr>
          <p:nvPr/>
        </p:nvSpPr>
        <p:spPr bwMode="auto">
          <a:xfrm>
            <a:off x="8743950" y="4797425"/>
            <a:ext cx="1143000" cy="2060575"/>
          </a:xfrm>
          <a:prstGeom prst="upArrow">
            <a:avLst>
              <a:gd name="adj1" fmla="val 42500"/>
              <a:gd name="adj2" fmla="val 37483"/>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140331" name="AutoShape 43"/>
          <p:cNvSpPr>
            <a:spLocks noChangeArrowheads="1"/>
          </p:cNvSpPr>
          <p:nvPr/>
        </p:nvSpPr>
        <p:spPr bwMode="auto">
          <a:xfrm>
            <a:off x="8743950" y="3906838"/>
            <a:ext cx="1143000" cy="2951162"/>
          </a:xfrm>
          <a:prstGeom prst="upArrow">
            <a:avLst>
              <a:gd name="adj1" fmla="val 42500"/>
              <a:gd name="adj2" fmla="val 53683"/>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140332" name="AutoShape 44"/>
          <p:cNvSpPr>
            <a:spLocks noChangeArrowheads="1"/>
          </p:cNvSpPr>
          <p:nvPr/>
        </p:nvSpPr>
        <p:spPr bwMode="auto">
          <a:xfrm>
            <a:off x="8743950" y="3357563"/>
            <a:ext cx="1143000" cy="3500437"/>
          </a:xfrm>
          <a:prstGeom prst="upArrow">
            <a:avLst>
              <a:gd name="adj1" fmla="val 42500"/>
              <a:gd name="adj2" fmla="val 63674"/>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140333" name="AutoShape 45"/>
          <p:cNvSpPr>
            <a:spLocks noChangeArrowheads="1"/>
          </p:cNvSpPr>
          <p:nvPr/>
        </p:nvSpPr>
        <p:spPr bwMode="auto">
          <a:xfrm>
            <a:off x="8743950" y="981075"/>
            <a:ext cx="1143000" cy="5876925"/>
          </a:xfrm>
          <a:prstGeom prst="upArrow">
            <a:avLst>
              <a:gd name="adj1" fmla="val 42500"/>
              <a:gd name="adj2" fmla="val 106904"/>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140334" name="AutoShape 46"/>
          <p:cNvSpPr>
            <a:spLocks noChangeArrowheads="1"/>
          </p:cNvSpPr>
          <p:nvPr/>
        </p:nvSpPr>
        <p:spPr bwMode="auto">
          <a:xfrm>
            <a:off x="8743950" y="2420938"/>
            <a:ext cx="1143000" cy="4437062"/>
          </a:xfrm>
          <a:prstGeom prst="upArrow">
            <a:avLst>
              <a:gd name="adj1" fmla="val 42500"/>
              <a:gd name="adj2" fmla="val 80712"/>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140335" name="AutoShape 47"/>
          <p:cNvSpPr>
            <a:spLocks noChangeArrowheads="1"/>
          </p:cNvSpPr>
          <p:nvPr/>
        </p:nvSpPr>
        <p:spPr bwMode="auto">
          <a:xfrm>
            <a:off x="8743950" y="1628775"/>
            <a:ext cx="1143000" cy="5229225"/>
          </a:xfrm>
          <a:prstGeom prst="upArrow">
            <a:avLst>
              <a:gd name="adj1" fmla="val 42500"/>
              <a:gd name="adj2" fmla="val 95122"/>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140336" name="AutoShape 48"/>
          <p:cNvSpPr>
            <a:spLocks noChangeArrowheads="1"/>
          </p:cNvSpPr>
          <p:nvPr/>
        </p:nvSpPr>
        <p:spPr bwMode="auto">
          <a:xfrm>
            <a:off x="8743950" y="260350"/>
            <a:ext cx="1143000" cy="6597650"/>
          </a:xfrm>
          <a:prstGeom prst="upArrow">
            <a:avLst>
              <a:gd name="adj1" fmla="val 42500"/>
              <a:gd name="adj2" fmla="val 120014"/>
            </a:avLst>
          </a:prstGeom>
          <a:solidFill>
            <a:srgbClr val="FFFF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l-GR">
              <a:latin typeface="Calibri" panose="020F0502020204030204" pitchFamily="34" charset="0"/>
            </a:endParaRPr>
          </a:p>
        </p:txBody>
      </p:sp>
      <p:sp>
        <p:nvSpPr>
          <p:cNvPr id="24597" name="Rectangle 13"/>
          <p:cNvSpPr>
            <a:spLocks noChangeArrowheads="1"/>
          </p:cNvSpPr>
          <p:nvPr/>
        </p:nvSpPr>
        <p:spPr bwMode="auto">
          <a:xfrm rot="-5400000">
            <a:off x="8602663" y="4183063"/>
            <a:ext cx="1047750" cy="2114550"/>
          </a:xfrm>
          <a:prstGeom prst="rect">
            <a:avLst/>
          </a:prstGeom>
          <a:solidFill>
            <a:schemeClr val="accent4">
              <a:lumMod val="20000"/>
              <a:lumOff val="80000"/>
            </a:schemeClr>
          </a:solidFill>
          <a:ln w="9525">
            <a:noFill/>
            <a:miter lim="800000"/>
            <a:headEnd/>
            <a:tailEnd/>
          </a:ln>
        </p:spPr>
        <p:txBody>
          <a:bodyPr vert="eaVert" lIns="92075" tIns="46038" rIns="92075" bIns="46038">
            <a:spAutoFit/>
          </a:bodyPr>
          <a:lstStyle/>
          <a:p>
            <a:pPr algn="ctr" defTabSz="762000" eaLnBrk="0" fontAlgn="auto" hangingPunct="0">
              <a:spcBef>
                <a:spcPts val="0"/>
              </a:spcBef>
              <a:spcAft>
                <a:spcPts val="0"/>
              </a:spcAft>
              <a:defRPr/>
            </a:pPr>
            <a:r>
              <a:rPr lang="en-US" sz="2800" b="1" dirty="0">
                <a:solidFill>
                  <a:schemeClr val="bg1"/>
                </a:solidFill>
                <a:latin typeface="Calibri" pitchFamily="34" charset="0"/>
                <a:cs typeface="+mn-cs"/>
              </a:rPr>
              <a:t>β</a:t>
            </a:r>
            <a:r>
              <a:rPr lang="en-US" sz="2800" b="1" dirty="0" err="1">
                <a:solidFill>
                  <a:schemeClr val="bg1"/>
                </a:solidFill>
                <a:latin typeface="Calibri" pitchFamily="34" charset="0"/>
                <a:cs typeface="+mn-cs"/>
              </a:rPr>
              <a:t>έλος</a:t>
            </a:r>
            <a:r>
              <a:rPr lang="en-US" sz="2800" b="1" dirty="0">
                <a:solidFill>
                  <a:schemeClr val="bg1"/>
                </a:solidFill>
                <a:latin typeface="Calibri" pitchFamily="34" charset="0"/>
                <a:cs typeface="+mn-cs"/>
              </a:rPr>
              <a:t> </a:t>
            </a:r>
            <a:r>
              <a:rPr lang="en-US" sz="2800" b="1" dirty="0" err="1">
                <a:solidFill>
                  <a:schemeClr val="bg1"/>
                </a:solidFill>
                <a:latin typeface="Calibri" pitchFamily="34" charset="0"/>
                <a:cs typeface="+mn-cs"/>
              </a:rPr>
              <a:t>του</a:t>
            </a:r>
            <a:r>
              <a:rPr lang="en-US" sz="2800" b="1" dirty="0">
                <a:solidFill>
                  <a:schemeClr val="bg1"/>
                </a:solidFill>
                <a:latin typeface="Calibri" pitchFamily="34" charset="0"/>
                <a:cs typeface="+mn-cs"/>
              </a:rPr>
              <a:t> </a:t>
            </a:r>
            <a:r>
              <a:rPr lang="en-US" sz="2800" b="1" dirty="0" err="1">
                <a:solidFill>
                  <a:schemeClr val="bg1"/>
                </a:solidFill>
                <a:latin typeface="Calibri" pitchFamily="34" charset="0"/>
                <a:cs typeface="+mn-cs"/>
              </a:rPr>
              <a:t>χρόνου</a:t>
            </a:r>
            <a:endParaRPr lang="en-US" sz="2800" b="1" dirty="0">
              <a:latin typeface="Calibri" pitchFamily="34" charset="0"/>
              <a:cs typeface="+mn-cs"/>
            </a:endParaRPr>
          </a:p>
        </p:txBody>
      </p:sp>
      <p:sp>
        <p:nvSpPr>
          <p:cNvPr id="39" name="Rounded Rectangle 38"/>
          <p:cNvSpPr/>
          <p:nvPr/>
        </p:nvSpPr>
        <p:spPr>
          <a:xfrm>
            <a:off x="9494912" y="0"/>
            <a:ext cx="792088" cy="504056"/>
          </a:xfrm>
          <a:prstGeom prst="roundRect">
            <a:avLst>
              <a:gd name="adj" fmla="val 50000"/>
            </a:avLst>
          </a:prstGeom>
          <a:solidFill>
            <a:srgbClr val="FFFF00"/>
          </a:solidFill>
          <a:ln w="28575">
            <a:solidFill>
              <a:srgbClr val="000000"/>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 presetClass="exit" presetSubtype="0" fill="hold" grpId="0" nodeType="withEffect">
                                  <p:stCondLst>
                                    <p:cond delay="0"/>
                                  </p:stCondLst>
                                  <p:childTnLst>
                                    <p:set>
                                      <p:cBhvr>
                                        <p:cTn id="17" dur="1" fill="hold">
                                          <p:stCondLst>
                                            <p:cond delay="0"/>
                                          </p:stCondLst>
                                        </p:cTn>
                                        <p:tgtEl>
                                          <p:spTgt spid="140299"/>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40329"/>
                                        </p:tgtEl>
                                        <p:attrNameLst>
                                          <p:attrName>style.visibility</p:attrName>
                                        </p:attrNameLst>
                                      </p:cBhvr>
                                      <p:to>
                                        <p:strVal val="visible"/>
                                      </p:to>
                                    </p:set>
                                    <p:animEffect transition="in" filter="fade">
                                      <p:cBhvr>
                                        <p:cTn id="20" dur="2000"/>
                                        <p:tgtEl>
                                          <p:spTgt spid="1403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40331"/>
                                        </p:tgtEl>
                                        <p:attrNameLst>
                                          <p:attrName>style.visibility</p:attrName>
                                        </p:attrNameLst>
                                      </p:cBhvr>
                                      <p:to>
                                        <p:strVal val="visible"/>
                                      </p:to>
                                    </p:set>
                                    <p:anim calcmode="lin" valueType="num">
                                      <p:cBhvr>
                                        <p:cTn id="28" dur="1000" fill="hold"/>
                                        <p:tgtEl>
                                          <p:spTgt spid="140331"/>
                                        </p:tgtEl>
                                        <p:attrNameLst>
                                          <p:attrName>ppt_w</p:attrName>
                                        </p:attrNameLst>
                                      </p:cBhvr>
                                      <p:tavLst>
                                        <p:tav tm="0">
                                          <p:val>
                                            <p:strVal val="#ppt_w*0.70"/>
                                          </p:val>
                                        </p:tav>
                                        <p:tav tm="100000">
                                          <p:val>
                                            <p:strVal val="#ppt_w"/>
                                          </p:val>
                                        </p:tav>
                                      </p:tavLst>
                                    </p:anim>
                                    <p:anim calcmode="lin" valueType="num">
                                      <p:cBhvr>
                                        <p:cTn id="29" dur="1000" fill="hold"/>
                                        <p:tgtEl>
                                          <p:spTgt spid="140331"/>
                                        </p:tgtEl>
                                        <p:attrNameLst>
                                          <p:attrName>ppt_h</p:attrName>
                                        </p:attrNameLst>
                                      </p:cBhvr>
                                      <p:tavLst>
                                        <p:tav tm="0">
                                          <p:val>
                                            <p:strVal val="#ppt_h"/>
                                          </p:val>
                                        </p:tav>
                                        <p:tav tm="100000">
                                          <p:val>
                                            <p:strVal val="#ppt_h"/>
                                          </p:val>
                                        </p:tav>
                                      </p:tavLst>
                                    </p:anim>
                                    <p:animEffect transition="in" filter="fade">
                                      <p:cBhvr>
                                        <p:cTn id="30" dur="1000"/>
                                        <p:tgtEl>
                                          <p:spTgt spid="140331"/>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14032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140331"/>
                                        </p:tgtEl>
                                        <p:attrNameLst>
                                          <p:attrName>style.visibility</p:attrName>
                                        </p:attrNameLst>
                                      </p:cBhvr>
                                      <p:to>
                                        <p:strVal val="hidden"/>
                                      </p:to>
                                    </p:set>
                                  </p:childTnLst>
                                </p:cTn>
                              </p:par>
                              <p:par>
                                <p:cTn id="41" presetID="9" presetClass="entr" presetSubtype="0" fill="hold" grpId="0" nodeType="withEffect">
                                  <p:stCondLst>
                                    <p:cond delay="0"/>
                                  </p:stCondLst>
                                  <p:childTnLst>
                                    <p:set>
                                      <p:cBhvr>
                                        <p:cTn id="42" dur="1" fill="hold">
                                          <p:stCondLst>
                                            <p:cond delay="0"/>
                                          </p:stCondLst>
                                        </p:cTn>
                                        <p:tgtEl>
                                          <p:spTgt spid="140332"/>
                                        </p:tgtEl>
                                        <p:attrNameLst>
                                          <p:attrName>style.visibility</p:attrName>
                                        </p:attrNameLst>
                                      </p:cBhvr>
                                      <p:to>
                                        <p:strVal val="visible"/>
                                      </p:to>
                                    </p:set>
                                    <p:animEffect transition="in" filter="dissolve">
                                      <p:cBhvr>
                                        <p:cTn id="43" dur="500"/>
                                        <p:tgtEl>
                                          <p:spTgt spid="1403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par>
                                <p:cTn id="50" presetID="1" presetClass="exit" presetSubtype="0" fill="hold" grpId="1" nodeType="withEffect">
                                  <p:stCondLst>
                                    <p:cond delay="0"/>
                                  </p:stCondLst>
                                  <p:childTnLst>
                                    <p:set>
                                      <p:cBhvr>
                                        <p:cTn id="51" dur="1" fill="hold">
                                          <p:stCondLst>
                                            <p:cond delay="0"/>
                                          </p:stCondLst>
                                        </p:cTn>
                                        <p:tgtEl>
                                          <p:spTgt spid="140332"/>
                                        </p:tgtEl>
                                        <p:attrNameLst>
                                          <p:attrName>style.visibility</p:attrName>
                                        </p:attrNameLst>
                                      </p:cBhvr>
                                      <p:to>
                                        <p:strVal val="hidden"/>
                                      </p:to>
                                    </p:set>
                                  </p:childTnLst>
                                </p:cTn>
                              </p:par>
                              <p:par>
                                <p:cTn id="52" presetID="55" presetClass="entr" presetSubtype="0" fill="hold" grpId="0" nodeType="withEffect">
                                  <p:stCondLst>
                                    <p:cond delay="0"/>
                                  </p:stCondLst>
                                  <p:childTnLst>
                                    <p:set>
                                      <p:cBhvr>
                                        <p:cTn id="53" dur="1" fill="hold">
                                          <p:stCondLst>
                                            <p:cond delay="0"/>
                                          </p:stCondLst>
                                        </p:cTn>
                                        <p:tgtEl>
                                          <p:spTgt spid="140334"/>
                                        </p:tgtEl>
                                        <p:attrNameLst>
                                          <p:attrName>style.visibility</p:attrName>
                                        </p:attrNameLst>
                                      </p:cBhvr>
                                      <p:to>
                                        <p:strVal val="visible"/>
                                      </p:to>
                                    </p:set>
                                    <p:anim calcmode="lin" valueType="num">
                                      <p:cBhvr>
                                        <p:cTn id="54" dur="1000" fill="hold"/>
                                        <p:tgtEl>
                                          <p:spTgt spid="140334"/>
                                        </p:tgtEl>
                                        <p:attrNameLst>
                                          <p:attrName>ppt_w</p:attrName>
                                        </p:attrNameLst>
                                      </p:cBhvr>
                                      <p:tavLst>
                                        <p:tav tm="0">
                                          <p:val>
                                            <p:strVal val="#ppt_w*0.70"/>
                                          </p:val>
                                        </p:tav>
                                        <p:tav tm="100000">
                                          <p:val>
                                            <p:strVal val="#ppt_w"/>
                                          </p:val>
                                        </p:tav>
                                      </p:tavLst>
                                    </p:anim>
                                    <p:anim calcmode="lin" valueType="num">
                                      <p:cBhvr>
                                        <p:cTn id="55" dur="1000" fill="hold"/>
                                        <p:tgtEl>
                                          <p:spTgt spid="140334"/>
                                        </p:tgtEl>
                                        <p:attrNameLst>
                                          <p:attrName>ppt_h</p:attrName>
                                        </p:attrNameLst>
                                      </p:cBhvr>
                                      <p:tavLst>
                                        <p:tav tm="0">
                                          <p:val>
                                            <p:strVal val="#ppt_h"/>
                                          </p:val>
                                        </p:tav>
                                        <p:tav tm="100000">
                                          <p:val>
                                            <p:strVal val="#ppt_h"/>
                                          </p:val>
                                        </p:tav>
                                      </p:tavLst>
                                    </p:anim>
                                    <p:animEffect transition="in" filter="fade">
                                      <p:cBhvr>
                                        <p:cTn id="56" dur="1000"/>
                                        <p:tgtEl>
                                          <p:spTgt spid="14033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par>
                                <p:cTn id="64" presetID="1" presetClass="exit" presetSubtype="0" fill="hold" grpId="1" nodeType="withEffect">
                                  <p:stCondLst>
                                    <p:cond delay="0"/>
                                  </p:stCondLst>
                                  <p:childTnLst>
                                    <p:set>
                                      <p:cBhvr>
                                        <p:cTn id="65" dur="1" fill="hold">
                                          <p:stCondLst>
                                            <p:cond delay="0"/>
                                          </p:stCondLst>
                                        </p:cTn>
                                        <p:tgtEl>
                                          <p:spTgt spid="140334"/>
                                        </p:tgtEl>
                                        <p:attrNameLst>
                                          <p:attrName>style.visibility</p:attrName>
                                        </p:attrNameLst>
                                      </p:cBhvr>
                                      <p:to>
                                        <p:strVal val="hidden"/>
                                      </p:to>
                                    </p:set>
                                  </p:childTnLst>
                                </p:cTn>
                              </p:par>
                              <p:par>
                                <p:cTn id="66" presetID="9" presetClass="entr" presetSubtype="0" fill="hold" grpId="0" nodeType="withEffect">
                                  <p:stCondLst>
                                    <p:cond delay="0"/>
                                  </p:stCondLst>
                                  <p:childTnLst>
                                    <p:set>
                                      <p:cBhvr>
                                        <p:cTn id="67" dur="1" fill="hold">
                                          <p:stCondLst>
                                            <p:cond delay="0"/>
                                          </p:stCondLst>
                                        </p:cTn>
                                        <p:tgtEl>
                                          <p:spTgt spid="140335"/>
                                        </p:tgtEl>
                                        <p:attrNameLst>
                                          <p:attrName>style.visibility</p:attrName>
                                        </p:attrNameLst>
                                      </p:cBhvr>
                                      <p:to>
                                        <p:strVal val="visible"/>
                                      </p:to>
                                    </p:set>
                                    <p:animEffect transition="in" filter="dissolve">
                                      <p:cBhvr>
                                        <p:cTn id="68" dur="500"/>
                                        <p:tgtEl>
                                          <p:spTgt spid="14033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par>
                                <p:cTn id="75" presetID="16" presetClass="exit" presetSubtype="26" fill="hold" grpId="1" nodeType="withEffect">
                                  <p:stCondLst>
                                    <p:cond delay="0"/>
                                  </p:stCondLst>
                                  <p:childTnLst>
                                    <p:animEffect transition="out" filter="barn(inHorizontal)">
                                      <p:cBhvr>
                                        <p:cTn id="76" dur="500"/>
                                        <p:tgtEl>
                                          <p:spTgt spid="140335"/>
                                        </p:tgtEl>
                                      </p:cBhvr>
                                    </p:animEffect>
                                    <p:set>
                                      <p:cBhvr>
                                        <p:cTn id="77" dur="1" fill="hold">
                                          <p:stCondLst>
                                            <p:cond delay="499"/>
                                          </p:stCondLst>
                                        </p:cTn>
                                        <p:tgtEl>
                                          <p:spTgt spid="140335"/>
                                        </p:tgtEl>
                                        <p:attrNameLst>
                                          <p:attrName>style.visibility</p:attrName>
                                        </p:attrNameLst>
                                      </p:cBhvr>
                                      <p:to>
                                        <p:strVal val="hidden"/>
                                      </p:to>
                                    </p:set>
                                  </p:childTnLst>
                                </p:cTn>
                              </p:par>
                              <p:par>
                                <p:cTn id="78" presetID="55" presetClass="entr" presetSubtype="0" fill="hold" grpId="0" nodeType="withEffect">
                                  <p:stCondLst>
                                    <p:cond delay="0"/>
                                  </p:stCondLst>
                                  <p:childTnLst>
                                    <p:set>
                                      <p:cBhvr>
                                        <p:cTn id="79" dur="1" fill="hold">
                                          <p:stCondLst>
                                            <p:cond delay="0"/>
                                          </p:stCondLst>
                                        </p:cTn>
                                        <p:tgtEl>
                                          <p:spTgt spid="140333"/>
                                        </p:tgtEl>
                                        <p:attrNameLst>
                                          <p:attrName>style.visibility</p:attrName>
                                        </p:attrNameLst>
                                      </p:cBhvr>
                                      <p:to>
                                        <p:strVal val="visible"/>
                                      </p:to>
                                    </p:set>
                                    <p:anim calcmode="lin" valueType="num">
                                      <p:cBhvr>
                                        <p:cTn id="80" dur="1000" fill="hold"/>
                                        <p:tgtEl>
                                          <p:spTgt spid="140333"/>
                                        </p:tgtEl>
                                        <p:attrNameLst>
                                          <p:attrName>ppt_w</p:attrName>
                                        </p:attrNameLst>
                                      </p:cBhvr>
                                      <p:tavLst>
                                        <p:tav tm="0">
                                          <p:val>
                                            <p:strVal val="#ppt_w*0.70"/>
                                          </p:val>
                                        </p:tav>
                                        <p:tav tm="100000">
                                          <p:val>
                                            <p:strVal val="#ppt_w"/>
                                          </p:val>
                                        </p:tav>
                                      </p:tavLst>
                                    </p:anim>
                                    <p:anim calcmode="lin" valueType="num">
                                      <p:cBhvr>
                                        <p:cTn id="81" dur="1000" fill="hold"/>
                                        <p:tgtEl>
                                          <p:spTgt spid="140333"/>
                                        </p:tgtEl>
                                        <p:attrNameLst>
                                          <p:attrName>ppt_h</p:attrName>
                                        </p:attrNameLst>
                                      </p:cBhvr>
                                      <p:tavLst>
                                        <p:tav tm="0">
                                          <p:val>
                                            <p:strVal val="#ppt_h"/>
                                          </p:val>
                                        </p:tav>
                                        <p:tav tm="100000">
                                          <p:val>
                                            <p:strVal val="#ppt_h"/>
                                          </p:val>
                                        </p:tav>
                                      </p:tavLst>
                                    </p:anim>
                                    <p:animEffect transition="in" filter="fade">
                                      <p:cBhvr>
                                        <p:cTn id="82" dur="1000"/>
                                        <p:tgtEl>
                                          <p:spTgt spid="14033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40325"/>
                                        </p:tgtEl>
                                        <p:attrNameLst>
                                          <p:attrName>style.visibility</p:attrName>
                                        </p:attrNameLst>
                                      </p:cBhvr>
                                      <p:to>
                                        <p:strVal val="visible"/>
                                      </p:to>
                                    </p:set>
                                    <p:animEffect transition="in" filter="fade">
                                      <p:cBhvr>
                                        <p:cTn id="87" dur="2000"/>
                                        <p:tgtEl>
                                          <p:spTgt spid="14032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0326"/>
                                        </p:tgtEl>
                                        <p:attrNameLst>
                                          <p:attrName>style.visibility</p:attrName>
                                        </p:attrNameLst>
                                      </p:cBhvr>
                                      <p:to>
                                        <p:strVal val="visible"/>
                                      </p:to>
                                    </p:set>
                                    <p:animEffect transition="in" filter="fade">
                                      <p:cBhvr>
                                        <p:cTn id="90" dur="2000"/>
                                        <p:tgtEl>
                                          <p:spTgt spid="140326"/>
                                        </p:tgtEl>
                                      </p:cBhvr>
                                    </p:animEffect>
                                  </p:childTnLst>
                                </p:cTn>
                              </p:par>
                            </p:childTnLst>
                          </p:cTn>
                        </p:par>
                        <p:par>
                          <p:cTn id="91" fill="hold" nodeType="afterGroup">
                            <p:stCondLst>
                              <p:cond delay="2000"/>
                            </p:stCondLst>
                            <p:childTnLst>
                              <p:par>
                                <p:cTn id="92" presetID="2" presetClass="entr" presetSubtype="4" fill="hold" grpId="0" nodeType="afterEffect">
                                  <p:stCondLst>
                                    <p:cond delay="0"/>
                                  </p:stCondLst>
                                  <p:childTnLst>
                                    <p:set>
                                      <p:cBhvr>
                                        <p:cTn id="93" dur="1" fill="hold">
                                          <p:stCondLst>
                                            <p:cond delay="0"/>
                                          </p:stCondLst>
                                        </p:cTn>
                                        <p:tgtEl>
                                          <p:spTgt spid="140315"/>
                                        </p:tgtEl>
                                        <p:attrNameLst>
                                          <p:attrName>style.visibility</p:attrName>
                                        </p:attrNameLst>
                                      </p:cBhvr>
                                      <p:to>
                                        <p:strVal val="visible"/>
                                      </p:to>
                                    </p:set>
                                    <p:anim calcmode="lin" valueType="num">
                                      <p:cBhvr additive="base">
                                        <p:cTn id="94" dur="500" fill="hold"/>
                                        <p:tgtEl>
                                          <p:spTgt spid="140315"/>
                                        </p:tgtEl>
                                        <p:attrNameLst>
                                          <p:attrName>ppt_x</p:attrName>
                                        </p:attrNameLst>
                                      </p:cBhvr>
                                      <p:tavLst>
                                        <p:tav tm="0">
                                          <p:val>
                                            <p:strVal val="#ppt_x"/>
                                          </p:val>
                                        </p:tav>
                                        <p:tav tm="100000">
                                          <p:val>
                                            <p:strVal val="#ppt_x"/>
                                          </p:val>
                                        </p:tav>
                                      </p:tavLst>
                                    </p:anim>
                                    <p:anim calcmode="lin" valueType="num">
                                      <p:cBhvr additive="base">
                                        <p:cTn id="95" dur="500" fill="hold"/>
                                        <p:tgtEl>
                                          <p:spTgt spid="140315"/>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additive="base">
                                        <p:cTn id="100" dur="500" fill="hold"/>
                                        <p:tgtEl>
                                          <p:spTgt spid="8"/>
                                        </p:tgtEl>
                                        <p:attrNameLst>
                                          <p:attrName>ppt_x</p:attrName>
                                        </p:attrNameLst>
                                      </p:cBhvr>
                                      <p:tavLst>
                                        <p:tav tm="0">
                                          <p:val>
                                            <p:strVal val="#ppt_x"/>
                                          </p:val>
                                        </p:tav>
                                        <p:tav tm="100000">
                                          <p:val>
                                            <p:strVal val="#ppt_x"/>
                                          </p:val>
                                        </p:tav>
                                      </p:tavLst>
                                    </p:anim>
                                    <p:anim calcmode="lin" valueType="num">
                                      <p:cBhvr additive="base">
                                        <p:cTn id="101" dur="500" fill="hold"/>
                                        <p:tgtEl>
                                          <p:spTgt spid="8"/>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40336"/>
                                        </p:tgtEl>
                                        <p:attrNameLst>
                                          <p:attrName>style.visibility</p:attrName>
                                        </p:attrNameLst>
                                      </p:cBhvr>
                                      <p:to>
                                        <p:strVal val="visible"/>
                                      </p:to>
                                    </p:set>
                                    <p:anim calcmode="lin" valueType="num">
                                      <p:cBhvr additive="base">
                                        <p:cTn id="104" dur="500" fill="hold"/>
                                        <p:tgtEl>
                                          <p:spTgt spid="140336"/>
                                        </p:tgtEl>
                                        <p:attrNameLst>
                                          <p:attrName>ppt_x</p:attrName>
                                        </p:attrNameLst>
                                      </p:cBhvr>
                                      <p:tavLst>
                                        <p:tav tm="0">
                                          <p:val>
                                            <p:strVal val="#ppt_x"/>
                                          </p:val>
                                        </p:tav>
                                        <p:tav tm="100000">
                                          <p:val>
                                            <p:strVal val="#ppt_x"/>
                                          </p:val>
                                        </p:tav>
                                      </p:tavLst>
                                    </p:anim>
                                    <p:anim calcmode="lin" valueType="num">
                                      <p:cBhvr additive="base">
                                        <p:cTn id="105" dur="500" fill="hold"/>
                                        <p:tgtEl>
                                          <p:spTgt spid="140336"/>
                                        </p:tgtEl>
                                        <p:attrNameLst>
                                          <p:attrName>ppt_y</p:attrName>
                                        </p:attrNameLst>
                                      </p:cBhvr>
                                      <p:tavLst>
                                        <p:tav tm="0">
                                          <p:val>
                                            <p:strVal val="1+#ppt_h/2"/>
                                          </p:val>
                                        </p:tav>
                                        <p:tav tm="100000">
                                          <p:val>
                                            <p:strVal val="#ppt_y"/>
                                          </p:val>
                                        </p:tav>
                                      </p:tavLst>
                                    </p:anim>
                                  </p:childTnLst>
                                </p:cTn>
                              </p:par>
                              <p:par>
                                <p:cTn id="106" presetID="26" presetClass="emph" presetSubtype="0" repeatCount="indefinite" fill="hold" grpId="1" nodeType="withEffect">
                                  <p:stCondLst>
                                    <p:cond delay="0"/>
                                  </p:stCondLst>
                                  <p:childTnLst>
                                    <p:animEffect transition="out" filter="fade">
                                      <p:cBhvr>
                                        <p:cTn id="107" dur="2000" tmFilter="0, 0; .2, .5; .8, .5; 1, 0"/>
                                        <p:tgtEl>
                                          <p:spTgt spid="140336"/>
                                        </p:tgtEl>
                                      </p:cBhvr>
                                    </p:animEffect>
                                    <p:animScale>
                                      <p:cBhvr>
                                        <p:cTn id="108" dur="1000" autoRev="1" fill="hold"/>
                                        <p:tgtEl>
                                          <p:spTgt spid="1403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9" grpId="0" animBg="1"/>
      <p:bldP spid="140315" grpId="0" animBg="1"/>
      <p:bldP spid="140325" grpId="0" animBg="1"/>
      <p:bldP spid="140326" grpId="0" animBg="1"/>
      <p:bldP spid="140329" grpId="0" animBg="1"/>
      <p:bldP spid="140329" grpId="1" animBg="1"/>
      <p:bldP spid="140331" grpId="0" animBg="1"/>
      <p:bldP spid="140331" grpId="1" animBg="1"/>
      <p:bldP spid="140332" grpId="0" animBg="1"/>
      <p:bldP spid="140332" grpId="1" animBg="1"/>
      <p:bldP spid="140333" grpId="0" animBg="1"/>
      <p:bldP spid="140334" grpId="0" animBg="1"/>
      <p:bldP spid="140334" grpId="1" animBg="1"/>
      <p:bldP spid="140335" grpId="0" animBg="1"/>
      <p:bldP spid="140335" grpId="1" animBg="1"/>
      <p:bldP spid="140336" grpId="0" animBg="1"/>
      <p:bldP spid="14033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GregDiamantidis\Documents\REC09\Anaktisi09\POOL-FIG-SLIDES\EIKONES ΜΑΘΗΜΑΤΟΣ-ΠΡΟ&amp;ΜΕΤΑ\P916000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175"/>
            <a:ext cx="10287000" cy="68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39" name="Ορθογώνιο 1"/>
          <p:cNvSpPr>
            <a:spLocks noChangeArrowheads="1"/>
          </p:cNvSpPr>
          <p:nvPr/>
        </p:nvSpPr>
        <p:spPr bwMode="auto">
          <a:xfrm>
            <a:off x="247650" y="266700"/>
            <a:ext cx="9864725" cy="618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a:latin typeface="Calibri" panose="020F0502020204030204" pitchFamily="34" charset="0"/>
              </a:rPr>
              <a:t>Σύμφωνα με τον 2</a:t>
            </a:r>
            <a:r>
              <a:rPr lang="el-GR" altLang="el-GR" sz="4400" baseline="30000">
                <a:latin typeface="Calibri" panose="020F0502020204030204" pitchFamily="34" charset="0"/>
              </a:rPr>
              <a:t>ο</a:t>
            </a:r>
            <a:r>
              <a:rPr lang="el-GR" altLang="el-GR" sz="4400">
                <a:latin typeface="Calibri" panose="020F0502020204030204" pitchFamily="34" charset="0"/>
              </a:rPr>
              <a:t> θερμοδυναμικό νόμο τα πάντα βαίνουν προς αύξηση της αταξίας του Σύμπαντος. Ως αντίδραση ωστόσο διαπιστώνουμε την αύξηση της πολυπλοκότητας της οργάνωσης της ύλης. Η πολυπλοκότητα αυξάνει τη λειτουργικότητα των συστημάτων, αλλά δεν απαντά στο ερώτημα: που αποσκοπούν όλα αυτά;</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782" y="1080675"/>
            <a:ext cx="9721080" cy="5509200"/>
          </a:xfrm>
          <a:prstGeom prst="rect">
            <a:avLst/>
          </a:prstGeom>
          <a:noFill/>
        </p:spPr>
        <p:txBody>
          <a:bodyPr>
            <a:spAutoFit/>
            <a:scene3d>
              <a:camera prst="orthographicFront"/>
              <a:lightRig rig="threePt" dir="t"/>
            </a:scene3d>
            <a:sp3d extrusionH="57150">
              <a:bevelT w="38100" h="38100" prst="angle"/>
            </a:sp3d>
          </a:bodyPr>
          <a:lstStyle/>
          <a:p>
            <a:pPr algn="ctr" fontAlgn="auto">
              <a:spcBef>
                <a:spcPts val="0"/>
              </a:spcBef>
              <a:spcAft>
                <a:spcPts val="0"/>
              </a:spcAft>
              <a:defRPr/>
            </a:pPr>
            <a:r>
              <a:rPr lang="el-GR" sz="4400" b="1" dirty="0">
                <a:latin typeface="Calibri" pitchFamily="34" charset="0"/>
                <a:cs typeface="+mn-cs"/>
              </a:rPr>
              <a:t>Τι είναι οι πρωτεΐνες, τα αμινοξέα, τα πεπτίδια και τα ένζυμα; </a:t>
            </a:r>
          </a:p>
          <a:p>
            <a:pPr algn="ctr" fontAlgn="auto">
              <a:spcBef>
                <a:spcPts val="0"/>
              </a:spcBef>
              <a:spcAft>
                <a:spcPts val="0"/>
              </a:spcAft>
              <a:defRPr/>
            </a:pPr>
            <a:r>
              <a:rPr lang="el-GR" sz="4400" b="1" dirty="0">
                <a:latin typeface="Calibri" pitchFamily="34" charset="0"/>
                <a:cs typeface="+mn-cs"/>
              </a:rPr>
              <a:t>Τι είναι τα συνένζυμα και οι προσθετικές ομάδες; </a:t>
            </a:r>
          </a:p>
          <a:p>
            <a:pPr algn="ctr" fontAlgn="auto">
              <a:spcBef>
                <a:spcPts val="0"/>
              </a:spcBef>
              <a:spcAft>
                <a:spcPts val="0"/>
              </a:spcAft>
              <a:defRPr/>
            </a:pPr>
            <a:r>
              <a:rPr lang="el-GR" sz="4400" b="1" dirty="0">
                <a:latin typeface="Calibri" pitchFamily="34" charset="0"/>
                <a:cs typeface="+mn-cs"/>
              </a:rPr>
              <a:t>Τι είναι οι </a:t>
            </a:r>
            <a:r>
              <a:rPr lang="el-GR" sz="4400" b="1" dirty="0" err="1">
                <a:latin typeface="Calibri" pitchFamily="34" charset="0"/>
                <a:cs typeface="+mn-cs"/>
              </a:rPr>
              <a:t>συμπαράγοντες</a:t>
            </a:r>
            <a:r>
              <a:rPr lang="el-GR" sz="4400" b="1" dirty="0">
                <a:latin typeface="Calibri" pitchFamily="34" charset="0"/>
                <a:cs typeface="+mn-cs"/>
              </a:rPr>
              <a:t>; Οι βιταμίνες; </a:t>
            </a:r>
          </a:p>
          <a:p>
            <a:pPr algn="ctr" fontAlgn="auto">
              <a:spcBef>
                <a:spcPts val="0"/>
              </a:spcBef>
              <a:spcAft>
                <a:spcPts val="0"/>
              </a:spcAft>
              <a:defRPr/>
            </a:pPr>
            <a:endParaRPr lang="el-GR" sz="4400" b="1" dirty="0">
              <a:latin typeface="Calibri" pitchFamily="34" charset="0"/>
              <a:cs typeface="+mn-cs"/>
            </a:endParaRPr>
          </a:p>
          <a:p>
            <a:pPr algn="ctr" fontAlgn="auto">
              <a:spcBef>
                <a:spcPts val="0"/>
              </a:spcBef>
              <a:spcAft>
                <a:spcPts val="0"/>
              </a:spcAft>
              <a:defRPr/>
            </a:pPr>
            <a:r>
              <a:rPr lang="el-GR" sz="4400" b="1" dirty="0">
                <a:latin typeface="Calibri" pitchFamily="34" charset="0"/>
                <a:cs typeface="+mn-cs"/>
              </a:rPr>
              <a:t>Ποιος ο βιολογικός ρόλος των ανόργανων θρεπτικών στοιχείων; </a:t>
            </a:r>
          </a:p>
        </p:txBody>
      </p:sp>
      <p:sp>
        <p:nvSpPr>
          <p:cNvPr id="92163" name="TextBox 2"/>
          <p:cNvSpPr txBox="1">
            <a:spLocks noChangeArrowheads="1"/>
          </p:cNvSpPr>
          <p:nvPr/>
        </p:nvSpPr>
        <p:spPr bwMode="auto">
          <a:xfrm>
            <a:off x="174625" y="395288"/>
            <a:ext cx="42814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Θεμελιώδη ερωτήματα: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p:cNvSpPr>
            <a:spLocks noGrp="1"/>
          </p:cNvSpPr>
          <p:nvPr>
            <p:ph type="title"/>
          </p:nvPr>
        </p:nvSpPr>
        <p:spPr>
          <a:xfrm>
            <a:off x="1028700" y="25400"/>
            <a:ext cx="8229600" cy="1143000"/>
          </a:xfrm>
        </p:spPr>
        <p:txBody>
          <a:bodyPr/>
          <a:lstStyle/>
          <a:p>
            <a:pPr eaLnBrk="1" hangingPunct="1"/>
            <a:r>
              <a:rPr lang="el-GR" altLang="el-GR" b="1" smtClean="0">
                <a:latin typeface="Calibri" panose="020F0502020204030204" pitchFamily="34" charset="0"/>
              </a:rPr>
              <a:t>Χρηματοδότηση</a:t>
            </a:r>
          </a:p>
        </p:txBody>
      </p:sp>
      <p:sp>
        <p:nvSpPr>
          <p:cNvPr id="3" name="Περιεχόμενα"/>
          <p:cNvSpPr>
            <a:spLocks noGrp="1"/>
          </p:cNvSpPr>
          <p:nvPr>
            <p:ph idx="1"/>
          </p:nvPr>
        </p:nvSpPr>
        <p:spPr>
          <a:xfrm>
            <a:off x="1028700" y="1439863"/>
            <a:ext cx="8229600" cy="3478212"/>
          </a:xfrm>
        </p:spPr>
        <p:txBody>
          <a:bodyPr>
            <a:normAutofit fontScale="77500" lnSpcReduction="20000"/>
          </a:bodyPr>
          <a:lstStyle/>
          <a:p>
            <a:pPr eaLnBrk="1" hangingPunct="1">
              <a:buFont typeface="Arial" charset="0"/>
              <a:buChar char="•"/>
              <a:defRPr/>
            </a:pPr>
            <a:r>
              <a:rPr lang="el-GR" dirty="0" smtClean="0">
                <a:latin typeface="Calibri" pitchFamily="34" charset="0"/>
              </a:rPr>
              <a:t>Το παρόν εκπαιδευτικό υλικό έχει αναπτυχθεί στα πλαίσια του εκπαιδευτικού έργου του διδάσκοντα.</a:t>
            </a:r>
            <a:endParaRPr lang="en-US" dirty="0" smtClean="0">
              <a:latin typeface="Calibri" pitchFamily="34" charset="0"/>
            </a:endParaRPr>
          </a:p>
          <a:p>
            <a:pPr eaLnBrk="1" hangingPunct="1">
              <a:buFont typeface="Arial" charset="0"/>
              <a:buChar char="•"/>
              <a:defRPr/>
            </a:pPr>
            <a:r>
              <a:rPr lang="el-GR" dirty="0" smtClean="0">
                <a:latin typeface="Calibri" pitchFamily="34" charset="0"/>
              </a:rPr>
              <a:t>Το έργο «Ανοικτά Ακαδημαϊκά Μαθήματα στο Αριστοτέλειο Πανεπιστήμιο Θεσσαλονίκης» έχει χρηματοδοτήσει μόνο τη αναδιαμόρφωση του εκπαιδευτικού υλικού. </a:t>
            </a:r>
          </a:p>
          <a:p>
            <a:pPr eaLnBrk="1" hangingPunct="1">
              <a:buFont typeface="Arial" charset="0"/>
              <a:buChar char="•"/>
              <a:defRPr/>
            </a:pPr>
            <a:r>
              <a:rPr lang="el-GR" dirty="0" smtClean="0">
                <a:latin typeface="Calibri"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n-US" dirty="0" smtClean="0">
              <a:latin typeface="Calibri" pitchFamily="34" charset="0"/>
            </a:endParaRPr>
          </a:p>
          <a:p>
            <a:pPr eaLnBrk="1" hangingPunct="1">
              <a:buFont typeface="Arial" charset="0"/>
              <a:buChar char="•"/>
              <a:defRPr/>
            </a:pPr>
            <a:endParaRPr lang="el-GR" dirty="0" smtClean="0">
              <a:latin typeface="Calibri" pitchFamily="34" charset="0"/>
            </a:endParaRPr>
          </a:p>
        </p:txBody>
      </p:sp>
      <p:pic>
        <p:nvPicPr>
          <p:cNvPr id="63492" name="ΕΣΠΑ Logo" descr="Λογότυπο επιχειρησιακού προγράμματος εκπαίδευσης και δια βίου μάθησης&#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84425" y="4918075"/>
            <a:ext cx="5518150"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3" name="Αριθμός διαφάνειας"/>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33354-4738-4546-A4A3-FF31310FDF7A}" type="slidenum">
              <a:rPr lang="el-GR" altLang="el-GR">
                <a:latin typeface="Calibri" panose="020F0502020204030204" pitchFamily="34" charset="0"/>
              </a:rPr>
              <a:pPr eaLnBrk="1" hangingPunct="1"/>
              <a:t>3</a:t>
            </a:fld>
            <a:endParaRPr lang="el-GR" altLang="el-GR">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pic>
        <p:nvPicPr>
          <p:cNvPr id="93187" name="Picture 4" descr="http://materielagricole.m.a.pic.centerblog.net/3bfz1b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4988" y="541338"/>
            <a:ext cx="9205912" cy="612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557713" y="180975"/>
            <a:ext cx="5183187" cy="1200150"/>
          </a:xfrm>
          <a:prstGeom prst="rect">
            <a:avLst/>
          </a:prstGeom>
          <a:solidFill>
            <a:schemeClr val="accent4"/>
          </a:solidFill>
        </p:spPr>
        <p:txBody>
          <a:bodyPr>
            <a:spAutoFit/>
          </a:bodyPr>
          <a:lstStyle/>
          <a:p>
            <a:pPr algn="ctr" fontAlgn="auto">
              <a:spcBef>
                <a:spcPts val="0"/>
              </a:spcBef>
              <a:spcAft>
                <a:spcPts val="0"/>
              </a:spcAft>
              <a:defRPr/>
            </a:pPr>
            <a:r>
              <a:rPr lang="el-GR" sz="3600" b="1" dirty="0">
                <a:latin typeface="Calibri" panose="020F0502020204030204" pitchFamily="34" charset="0"/>
                <a:cs typeface="+mn-cs"/>
              </a:rPr>
              <a:t>Οι πρωτεΐνες: τα μοριακά εργαλεία του κυττάρου</a:t>
            </a:r>
            <a:endParaRPr lang="en-US" sz="3600" b="1" dirty="0">
              <a:latin typeface="Calibri" panose="020F0502020204030204" pitchFamily="34" charset="0"/>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2"/>
          <p:cNvSpPr txBox="1">
            <a:spLocks noChangeArrowheads="1"/>
          </p:cNvSpPr>
          <p:nvPr/>
        </p:nvSpPr>
        <p:spPr bwMode="auto">
          <a:xfrm>
            <a:off x="120650" y="184150"/>
            <a:ext cx="46894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Ένα θεμελιώδες ερώτημα:</a:t>
            </a:r>
          </a:p>
        </p:txBody>
      </p:sp>
      <p:pic>
        <p:nvPicPr>
          <p:cNvPr id="942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550" y="1955800"/>
            <a:ext cx="7975600" cy="478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3"/>
          <p:cNvCxnSpPr/>
          <p:nvPr/>
        </p:nvCxnSpPr>
        <p:spPr>
          <a:xfrm>
            <a:off x="6296025" y="4724400"/>
            <a:ext cx="2087563" cy="11064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94213" name="TextBox 6"/>
          <p:cNvSpPr txBox="1">
            <a:spLocks noChangeArrowheads="1"/>
          </p:cNvSpPr>
          <p:nvPr/>
        </p:nvSpPr>
        <p:spPr bwMode="auto">
          <a:xfrm>
            <a:off x="8401050" y="5529263"/>
            <a:ext cx="19827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800" b="1">
                <a:latin typeface="Calibri" panose="020F0502020204030204" pitchFamily="34" charset="0"/>
              </a:rPr>
              <a:t>υπόστρωμα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
        <p:nvSpPr>
          <p:cNvPr id="94215" name="Rectangle 1"/>
          <p:cNvSpPr>
            <a:spLocks noChangeArrowheads="1"/>
          </p:cNvSpPr>
          <p:nvPr/>
        </p:nvSpPr>
        <p:spPr bwMode="auto">
          <a:xfrm>
            <a:off x="319088" y="981075"/>
            <a:ext cx="9720262" cy="347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b="1">
                <a:solidFill>
                  <a:srgbClr val="FFFF00"/>
                </a:solidFill>
                <a:latin typeface="Calibri" panose="020F0502020204030204" pitchFamily="34" charset="0"/>
              </a:rPr>
              <a:t>Τι είναι τα ένζυμα και πως αυτά δρουν;</a:t>
            </a:r>
          </a:p>
          <a:p>
            <a:pPr algn="ctr" eaLnBrk="1" hangingPunct="1"/>
            <a:r>
              <a:rPr lang="el-GR" altLang="el-GR" sz="4400" b="1">
                <a:solidFill>
                  <a:srgbClr val="FFFF00"/>
                </a:solidFill>
                <a:latin typeface="Calibri" panose="020F0502020204030204" pitchFamily="34" charset="0"/>
              </a:rPr>
              <a:t>Που οφείλεται η δυνατότητα των πρωτεϊνών να αναγνωρίζουν άλλα μόρια και να συνδέονται με απόλυτη εξειδίκευση σε αυτά; </a:t>
            </a:r>
            <a:endParaRPr lang="el-GR" altLang="el-GR">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04" y="1084481"/>
            <a:ext cx="9721080" cy="3785652"/>
          </a:xfrm>
          <a:prstGeom prst="rect">
            <a:avLst/>
          </a:prstGeom>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el-GR" sz="4800" b="1" dirty="0">
                <a:solidFill>
                  <a:srgbClr val="FFFF00"/>
                </a:solidFill>
                <a:latin typeface="Calibri" pitchFamily="34" charset="0"/>
                <a:cs typeface="+mn-cs"/>
              </a:rPr>
              <a:t>Τι είναι οι αναστολείς των ενζύμων; </a:t>
            </a:r>
          </a:p>
          <a:p>
            <a:pPr algn="ctr" fontAlgn="auto">
              <a:spcBef>
                <a:spcPts val="0"/>
              </a:spcBef>
              <a:spcAft>
                <a:spcPts val="0"/>
              </a:spcAft>
              <a:defRPr/>
            </a:pPr>
            <a:r>
              <a:rPr lang="el-GR" sz="4800" b="1" dirty="0">
                <a:solidFill>
                  <a:srgbClr val="FFFF00"/>
                </a:solidFill>
                <a:latin typeface="Calibri" pitchFamily="34" charset="0"/>
                <a:cs typeface="+mn-cs"/>
              </a:rPr>
              <a:t>Που χρησιμοποιούνται;</a:t>
            </a:r>
          </a:p>
          <a:p>
            <a:pPr algn="ctr" fontAlgn="auto">
              <a:spcBef>
                <a:spcPts val="0"/>
              </a:spcBef>
              <a:spcAft>
                <a:spcPts val="0"/>
              </a:spcAft>
              <a:defRPr/>
            </a:pPr>
            <a:r>
              <a:rPr lang="el-GR" sz="4800" b="1" dirty="0">
                <a:solidFill>
                  <a:srgbClr val="FFFF00"/>
                </a:solidFill>
                <a:latin typeface="Calibri" pitchFamily="34" charset="0"/>
                <a:cs typeface="+mn-cs"/>
              </a:rPr>
              <a:t>Με ποιο τρόπο ελέγχεται/ρυθμίζεται κατά βούληση ο μεταβολισμός ενός ατόμου;  </a:t>
            </a:r>
            <a:endParaRPr lang="el-GR" sz="4800" dirty="0">
              <a:latin typeface="+mn-lt"/>
              <a:cs typeface="+mn-cs"/>
            </a:endParaRPr>
          </a:p>
        </p:txBody>
      </p:sp>
      <p:sp>
        <p:nvSpPr>
          <p:cNvPr id="95235" name="TextBox 2"/>
          <p:cNvSpPr txBox="1">
            <a:spLocks noChangeArrowheads="1"/>
          </p:cNvSpPr>
          <p:nvPr/>
        </p:nvSpPr>
        <p:spPr bwMode="auto">
          <a:xfrm>
            <a:off x="130175" y="422275"/>
            <a:ext cx="46878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Ένα θεμελιώδες ερώτημα: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pic>
        <p:nvPicPr>
          <p:cNvPr id="303106" name="Picture 2" descr="http://ts3.mm.bing.net/th?id=H.4528919641326314&amp;pid=15.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5075" y="5002213"/>
            <a:ext cx="2857500"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939" y="2132856"/>
            <a:ext cx="9721080" cy="3046988"/>
          </a:xfrm>
          <a:prstGeom prst="rect">
            <a:avLst/>
          </a:prstGeom>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el-GR" sz="4800" b="1" dirty="0">
                <a:solidFill>
                  <a:srgbClr val="FFFF00"/>
                </a:solidFill>
                <a:latin typeface="Calibri" pitchFamily="34" charset="0"/>
                <a:cs typeface="+mn-cs"/>
              </a:rPr>
              <a:t>Πως οι ανώτεροι ζωικοί οργανισμοί παράγουν μηχανικό έργο;</a:t>
            </a:r>
          </a:p>
          <a:p>
            <a:pPr algn="ctr" fontAlgn="auto">
              <a:spcBef>
                <a:spcPts val="0"/>
              </a:spcBef>
              <a:spcAft>
                <a:spcPts val="0"/>
              </a:spcAft>
              <a:defRPr/>
            </a:pPr>
            <a:r>
              <a:rPr lang="el-GR" sz="4800" b="1" dirty="0">
                <a:solidFill>
                  <a:srgbClr val="FFFF00"/>
                </a:solidFill>
                <a:latin typeface="Calibri" pitchFamily="34" charset="0"/>
                <a:cs typeface="+mn-cs"/>
              </a:rPr>
              <a:t>Πως δρα ο </a:t>
            </a:r>
            <a:r>
              <a:rPr lang="el-GR" sz="4800" b="1" dirty="0" err="1">
                <a:solidFill>
                  <a:srgbClr val="FFFF00"/>
                </a:solidFill>
                <a:latin typeface="Calibri" pitchFamily="34" charset="0"/>
                <a:cs typeface="+mn-cs"/>
              </a:rPr>
              <a:t>μυικός</a:t>
            </a:r>
            <a:r>
              <a:rPr lang="el-GR" sz="4800" b="1" dirty="0">
                <a:solidFill>
                  <a:srgbClr val="FFFF00"/>
                </a:solidFill>
                <a:latin typeface="Calibri" pitchFamily="34" charset="0"/>
                <a:cs typeface="+mn-cs"/>
              </a:rPr>
              <a:t> ιστός;</a:t>
            </a:r>
          </a:p>
          <a:p>
            <a:pPr algn="ctr" fontAlgn="auto">
              <a:spcBef>
                <a:spcPts val="0"/>
              </a:spcBef>
              <a:spcAft>
                <a:spcPts val="0"/>
              </a:spcAft>
              <a:defRPr/>
            </a:pPr>
            <a:r>
              <a:rPr lang="el-GR" sz="4800" b="1" dirty="0">
                <a:solidFill>
                  <a:srgbClr val="FFFF00"/>
                </a:solidFill>
                <a:latin typeface="Calibri" pitchFamily="34" charset="0"/>
                <a:cs typeface="+mn-cs"/>
              </a:rPr>
              <a:t>Τι είναι οι συσταλτές πρωτεΐνες;</a:t>
            </a:r>
            <a:endParaRPr lang="el-GR" sz="4800" dirty="0">
              <a:latin typeface="+mn-lt"/>
              <a:cs typeface="+mn-cs"/>
            </a:endParaRPr>
          </a:p>
        </p:txBody>
      </p:sp>
      <p:sp>
        <p:nvSpPr>
          <p:cNvPr id="96259" name="TextBox 2"/>
          <p:cNvSpPr txBox="1">
            <a:spLocks noChangeArrowheads="1"/>
          </p:cNvSpPr>
          <p:nvPr/>
        </p:nvSpPr>
        <p:spPr bwMode="auto">
          <a:xfrm>
            <a:off x="130175" y="422275"/>
            <a:ext cx="46878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Ένα θεμελιώδες ερώτημα: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792163" y="2693988"/>
            <a:ext cx="917575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a:latin typeface="Calibri" panose="020F0502020204030204" pitchFamily="34" charset="0"/>
                <a:cs typeface="Times New Roman" panose="02020603050405020304" pitchFamily="18" charset="0"/>
              </a:rPr>
              <a:t>Γιατί είναι επικίνδυνα τα νιτρώδη  (ΝΟ</a:t>
            </a:r>
            <a:r>
              <a:rPr lang="el-GR" altLang="el-GR" sz="4000" b="1" baseline="-25000">
                <a:latin typeface="Calibri" panose="020F0502020204030204" pitchFamily="34" charset="0"/>
                <a:cs typeface="Times New Roman" panose="02020603050405020304" pitchFamily="18" charset="0"/>
              </a:rPr>
              <a:t>2</a:t>
            </a:r>
            <a:r>
              <a:rPr lang="el-GR" altLang="el-GR" sz="4000" b="1" baseline="30000">
                <a:latin typeface="Calibri" panose="020F0502020204030204" pitchFamily="34" charset="0"/>
                <a:cs typeface="Times New Roman" panose="02020603050405020304" pitchFamily="18" charset="0"/>
              </a:rPr>
              <a:t>-</a:t>
            </a:r>
            <a:r>
              <a:rPr lang="el-GR" altLang="el-GR" sz="4000" b="1">
                <a:latin typeface="Calibri" panose="020F0502020204030204" pitchFamily="34" charset="0"/>
                <a:cs typeface="Times New Roman" panose="02020603050405020304" pitchFamily="18" charset="0"/>
              </a:rPr>
              <a:t>) και νιτρικά (ΝΟ</a:t>
            </a:r>
            <a:r>
              <a:rPr lang="el-GR" altLang="el-GR" sz="4000" b="1" baseline="-25000">
                <a:latin typeface="Calibri" panose="020F0502020204030204" pitchFamily="34" charset="0"/>
                <a:cs typeface="Times New Roman" panose="02020603050405020304" pitchFamily="18" charset="0"/>
              </a:rPr>
              <a:t>3</a:t>
            </a:r>
            <a:r>
              <a:rPr lang="el-GR" altLang="el-GR" sz="4000" b="1" baseline="30000">
                <a:latin typeface="Calibri" panose="020F0502020204030204" pitchFamily="34" charset="0"/>
                <a:cs typeface="Times New Roman" panose="02020603050405020304" pitchFamily="18" charset="0"/>
              </a:rPr>
              <a:t>-</a:t>
            </a:r>
            <a:r>
              <a:rPr lang="el-GR" altLang="el-GR" sz="4000" b="1">
                <a:latin typeface="Calibri" panose="020F0502020204030204" pitchFamily="34" charset="0"/>
                <a:cs typeface="Times New Roman" panose="02020603050405020304" pitchFamily="18" charset="0"/>
              </a:rPr>
              <a:t>) ιόντα; </a:t>
            </a:r>
          </a:p>
          <a:p>
            <a:pPr algn="ctr" eaLnBrk="1" hangingPunct="1"/>
            <a:endParaRPr lang="el-GR" altLang="el-GR" sz="4000" b="1">
              <a:latin typeface="Calibri" panose="020F0502020204030204" pitchFamily="34" charset="0"/>
              <a:cs typeface="Times New Roman" panose="02020603050405020304" pitchFamily="18" charset="0"/>
            </a:endParaRPr>
          </a:p>
          <a:p>
            <a:pPr algn="ctr" eaLnBrk="1" hangingPunct="1"/>
            <a:r>
              <a:rPr lang="el-GR" altLang="el-GR" sz="5400" b="1">
                <a:solidFill>
                  <a:srgbClr val="FFFF00"/>
                </a:solidFill>
                <a:latin typeface="Calibri" panose="020F0502020204030204" pitchFamily="34" charset="0"/>
                <a:cs typeface="Times New Roman" panose="02020603050405020304" pitchFamily="18" charset="0"/>
              </a:rPr>
              <a:t>Πως αυτά τα ιόντα εισέρχονται στον οργανισμό μας; </a:t>
            </a:r>
          </a:p>
        </p:txBody>
      </p:sp>
      <p:sp>
        <p:nvSpPr>
          <p:cNvPr id="97283" name="TextBox 3"/>
          <p:cNvSpPr txBox="1">
            <a:spLocks noChangeArrowheads="1"/>
          </p:cNvSpPr>
          <p:nvPr/>
        </p:nvSpPr>
        <p:spPr bwMode="auto">
          <a:xfrm>
            <a:off x="406400" y="908050"/>
            <a:ext cx="7015163"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Ένα </a:t>
            </a:r>
          </a:p>
          <a:p>
            <a:pPr eaLnBrk="1" hangingPunct="1"/>
            <a:r>
              <a:rPr lang="el-GR" altLang="el-GR" sz="3200" b="1">
                <a:solidFill>
                  <a:srgbClr val="FFFF00"/>
                </a:solidFill>
                <a:latin typeface="Calibri" panose="020F0502020204030204" pitchFamily="34" charset="0"/>
              </a:rPr>
              <a:t>Θεμελιώδες ερώτημα:</a:t>
            </a:r>
          </a:p>
        </p:txBody>
      </p:sp>
      <p:sp>
        <p:nvSpPr>
          <p:cNvPr id="5" name="Rounded Rectangle 4"/>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l="7346" r="6647"/>
          <a:stretch>
            <a:fillRect/>
          </a:stretch>
        </p:blipFill>
        <p:spPr bwMode="auto">
          <a:xfrm>
            <a:off x="4703763" y="836613"/>
            <a:ext cx="5543550" cy="515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4"/>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
        <p:nvSpPr>
          <p:cNvPr id="98308" name="Rectangle 6"/>
          <p:cNvSpPr>
            <a:spLocks noChangeArrowheads="1"/>
          </p:cNvSpPr>
          <p:nvPr/>
        </p:nvSpPr>
        <p:spPr bwMode="auto">
          <a:xfrm>
            <a:off x="0" y="4575175"/>
            <a:ext cx="467995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b="1">
                <a:latin typeface="Calibri" panose="020F0502020204030204" pitchFamily="34" charset="0"/>
                <a:cs typeface="Times New Roman" panose="02020603050405020304" pitchFamily="18" charset="0"/>
              </a:rPr>
              <a:t>Τι είναι η αιμοσφαιρίνη; </a:t>
            </a:r>
            <a:endParaRPr lang="el-GR" altLang="el-GR" sz="4400">
              <a:latin typeface="Calibri" panose="020F0502020204030204" pitchFamily="34" charset="0"/>
            </a:endParaRPr>
          </a:p>
        </p:txBody>
      </p:sp>
      <p:sp>
        <p:nvSpPr>
          <p:cNvPr id="98309" name="Rectangle 6"/>
          <p:cNvSpPr>
            <a:spLocks noChangeArrowheads="1"/>
          </p:cNvSpPr>
          <p:nvPr/>
        </p:nvSpPr>
        <p:spPr bwMode="auto">
          <a:xfrm>
            <a:off x="25400" y="908050"/>
            <a:ext cx="467995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b="1">
                <a:solidFill>
                  <a:srgbClr val="FFFF00"/>
                </a:solidFill>
                <a:latin typeface="Calibri" panose="020F0502020204030204" pitchFamily="34" charset="0"/>
                <a:cs typeface="Times New Roman" panose="02020603050405020304" pitchFamily="18" charset="0"/>
              </a:rPr>
              <a:t>Τι είναι η μεθαιμοσφαιρίνη; </a:t>
            </a:r>
            <a:endParaRPr lang="el-GR" altLang="el-GR" sz="4400">
              <a:solidFill>
                <a:srgbClr val="FFFF00"/>
              </a:solidFill>
              <a:latin typeface="Calibri" panose="020F0502020204030204" pitchFamily="34" charset="0"/>
            </a:endParaRPr>
          </a:p>
        </p:txBody>
      </p:sp>
      <p:sp>
        <p:nvSpPr>
          <p:cNvPr id="2" name="TextBox 1"/>
          <p:cNvSpPr txBox="1"/>
          <p:nvPr/>
        </p:nvSpPr>
        <p:spPr>
          <a:xfrm>
            <a:off x="256484" y="3212976"/>
            <a:ext cx="4167551" cy="584775"/>
          </a:xfrm>
          <a:prstGeom prst="rect">
            <a:avLst/>
          </a:prstGeom>
          <a:noFill/>
          <a:ln>
            <a:solidFill>
              <a:schemeClr val="accent1"/>
            </a:solidFill>
          </a:ln>
        </p:spPr>
        <p:txBody>
          <a:bodyPr wrap="none">
            <a:spAutoFit/>
          </a:bodyPr>
          <a:lstStyle/>
          <a:p>
            <a:pPr fontAlgn="auto">
              <a:spcBef>
                <a:spcPts val="0"/>
              </a:spcBef>
              <a:spcAft>
                <a:spcPts val="0"/>
              </a:spcAft>
              <a:defRPr/>
            </a:pPr>
            <a:r>
              <a:rPr lang="el-GR" sz="3200" b="1" dirty="0">
                <a:ln>
                  <a:solidFill>
                    <a:srgbClr val="6600FF"/>
                  </a:solidFill>
                </a:ln>
                <a:solidFill>
                  <a:schemeClr val="accent1">
                    <a:lumMod val="60000"/>
                    <a:lumOff val="40000"/>
                  </a:schemeClr>
                </a:solidFill>
                <a:latin typeface="+mn-lt"/>
                <a:cs typeface="+mn-cs"/>
              </a:rPr>
              <a:t>Θεμελιώδη ερωτήματα</a:t>
            </a:r>
            <a:endParaRPr lang="en-US" sz="3200" b="1" dirty="0">
              <a:ln>
                <a:solidFill>
                  <a:srgbClr val="6600FF"/>
                </a:solidFill>
              </a:ln>
              <a:solidFill>
                <a:schemeClr val="accent1">
                  <a:lumMod val="60000"/>
                  <a:lumOff val="40000"/>
                </a:schemeClr>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221096" y="1344312"/>
            <a:ext cx="9890956" cy="5262979"/>
          </a:xfrm>
          <a:prstGeom prst="rect">
            <a:avLst/>
          </a:prstGeom>
          <a:noFill/>
          <a:ln w="9525">
            <a:noFill/>
            <a:miter lim="800000"/>
            <a:headEnd/>
            <a:tailEnd/>
          </a:ln>
          <a:effectLst>
            <a:glow rad="228600">
              <a:schemeClr val="accent4">
                <a:satMod val="175000"/>
                <a:alpha val="40000"/>
              </a:schemeClr>
            </a:glow>
          </a:effectLst>
        </p:spPr>
        <p:txBody>
          <a:bodyPr>
            <a:spAutoFit/>
          </a:bodyPr>
          <a:lstStyle/>
          <a:p>
            <a:pPr algn="ctr" fontAlgn="auto">
              <a:spcBef>
                <a:spcPts val="0"/>
              </a:spcBef>
              <a:spcAft>
                <a:spcPts val="0"/>
              </a:spcAft>
              <a:defRPr/>
            </a:pPr>
            <a:r>
              <a:rPr lang="el-GR" sz="4800" dirty="0">
                <a:solidFill>
                  <a:srgbClr val="FFFF00"/>
                </a:solidFill>
                <a:latin typeface="Calibri" pitchFamily="34" charset="0"/>
                <a:cs typeface="+mn-cs"/>
              </a:rPr>
              <a:t>Πως  καλύπτουν  τα φυτά και τα ζώα  τις ανάγκες τους σε άζωτο; </a:t>
            </a:r>
          </a:p>
          <a:p>
            <a:pPr algn="ctr" fontAlgn="auto">
              <a:spcBef>
                <a:spcPts val="0"/>
              </a:spcBef>
              <a:spcAft>
                <a:spcPts val="0"/>
              </a:spcAft>
              <a:defRPr/>
            </a:pPr>
            <a:r>
              <a:rPr lang="el-GR" sz="4800" dirty="0">
                <a:latin typeface="Calibri" pitchFamily="34" charset="0"/>
                <a:cs typeface="+mn-cs"/>
              </a:rPr>
              <a:t>Ποιες ανόργανες μορφές αζώτου προσλαμβάνουν τα φυτά</a:t>
            </a:r>
            <a:r>
              <a:rPr lang="en-US" sz="4800" dirty="0">
                <a:latin typeface="Calibri" pitchFamily="34" charset="0"/>
                <a:cs typeface="+mn-cs"/>
              </a:rPr>
              <a:t>, </a:t>
            </a:r>
            <a:r>
              <a:rPr lang="el-GR" sz="4800" dirty="0">
                <a:latin typeface="Calibri" pitchFamily="34" charset="0"/>
                <a:cs typeface="+mn-cs"/>
              </a:rPr>
              <a:t>τα ζώα; </a:t>
            </a:r>
          </a:p>
          <a:p>
            <a:pPr algn="ctr" fontAlgn="auto">
              <a:spcBef>
                <a:spcPts val="0"/>
              </a:spcBef>
              <a:spcAft>
                <a:spcPts val="0"/>
              </a:spcAft>
              <a:defRPr/>
            </a:pPr>
            <a:r>
              <a:rPr lang="el-GR" sz="4800" dirty="0">
                <a:solidFill>
                  <a:srgbClr val="FFFF00"/>
                </a:solidFill>
                <a:latin typeface="Calibri" pitchFamily="34" charset="0"/>
                <a:cs typeface="+mn-cs"/>
              </a:rPr>
              <a:t>Τι είναι η αζωτοδέσμευση; </a:t>
            </a:r>
          </a:p>
          <a:p>
            <a:pPr algn="ctr" fontAlgn="auto">
              <a:spcBef>
                <a:spcPts val="0"/>
              </a:spcBef>
              <a:spcAft>
                <a:spcPts val="0"/>
              </a:spcAft>
              <a:defRPr/>
            </a:pPr>
            <a:r>
              <a:rPr lang="el-GR" sz="4800" dirty="0">
                <a:latin typeface="Calibri" pitchFamily="34" charset="0"/>
                <a:cs typeface="+mn-cs"/>
              </a:rPr>
              <a:t>Ποιος ο κύκλος του αζώτου στη βιόσφαιρα; </a:t>
            </a:r>
            <a:endParaRPr lang="en-GB" sz="4800" dirty="0">
              <a:latin typeface="Calibri" pitchFamily="34" charset="0"/>
              <a:cs typeface="+mn-cs"/>
            </a:endParaRPr>
          </a:p>
        </p:txBody>
      </p:sp>
      <p:sp>
        <p:nvSpPr>
          <p:cNvPr id="99333" name="TextBox 2"/>
          <p:cNvSpPr txBox="1">
            <a:spLocks noChangeArrowheads="1"/>
          </p:cNvSpPr>
          <p:nvPr/>
        </p:nvSpPr>
        <p:spPr bwMode="auto">
          <a:xfrm>
            <a:off x="220663" y="47625"/>
            <a:ext cx="410051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sz="3200" b="1">
              <a:solidFill>
                <a:srgbClr val="FFFF00"/>
              </a:solidFill>
              <a:latin typeface="Calibri" panose="020F0502020204030204" pitchFamily="34" charset="0"/>
            </a:endParaRPr>
          </a:p>
          <a:p>
            <a:pPr eaLnBrk="1" hangingPunct="1"/>
            <a:r>
              <a:rPr lang="el-GR" altLang="el-GR" sz="3200" b="1">
                <a:solidFill>
                  <a:srgbClr val="FFFF00"/>
                </a:solidFill>
                <a:latin typeface="Calibri" panose="020F0502020204030204" pitchFamily="34" charset="0"/>
              </a:rPr>
              <a:t>Θεμελιώδες ερώτημα: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8"/>
          <p:cNvSpPr>
            <a:spLocks noChangeArrowheads="1"/>
          </p:cNvSpPr>
          <p:nvPr/>
        </p:nvSpPr>
        <p:spPr bwMode="auto">
          <a:xfrm>
            <a:off x="174625" y="3500438"/>
            <a:ext cx="574675" cy="2376487"/>
          </a:xfrm>
          <a:prstGeom prst="downArrow">
            <a:avLst>
              <a:gd name="adj1" fmla="val 50000"/>
              <a:gd name="adj2" fmla="val 9710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100355" name="AutoShape 2"/>
          <p:cNvSpPr>
            <a:spLocks noChangeArrowheads="1"/>
          </p:cNvSpPr>
          <p:nvPr/>
        </p:nvSpPr>
        <p:spPr bwMode="auto">
          <a:xfrm>
            <a:off x="1357313" y="2997200"/>
            <a:ext cx="2286000" cy="457200"/>
          </a:xfrm>
          <a:prstGeom prst="rightArrow">
            <a:avLst>
              <a:gd name="adj1" fmla="val 50000"/>
              <a:gd name="adj2" fmla="val 91227"/>
            </a:avLst>
          </a:prstGeom>
          <a:solidFill>
            <a:srgbClr val="000066"/>
          </a:solidFill>
          <a:ln w="76200" cmpd="tri">
            <a:solidFill>
              <a:srgbClr val="FFFF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cxnSp>
        <p:nvCxnSpPr>
          <p:cNvPr id="100356" name="AutoShape 4"/>
          <p:cNvCxnSpPr>
            <a:cxnSpLocks noChangeShapeType="1"/>
            <a:endCxn id="100373" idx="1"/>
          </p:cNvCxnSpPr>
          <p:nvPr/>
        </p:nvCxnSpPr>
        <p:spPr bwMode="auto">
          <a:xfrm rot="5400000" flipH="1" flipV="1">
            <a:off x="596106" y="1032670"/>
            <a:ext cx="2060575" cy="1319212"/>
          </a:xfrm>
          <a:prstGeom prst="curvedConnector2">
            <a:avLst/>
          </a:prstGeom>
          <a:noFill/>
          <a:ln w="190500">
            <a:solidFill>
              <a:srgbClr val="FFFFFF"/>
            </a:solidFill>
            <a:round/>
            <a:headEnd/>
            <a:tailEnd type="stealth" w="med" len="med"/>
          </a:ln>
          <a:extLst>
            <a:ext uri="{909E8E84-426E-40DD-AFC4-6F175D3DCCD1}">
              <a14:hiddenFill xmlns:a14="http://schemas.microsoft.com/office/drawing/2010/main" xmlns="">
                <a:noFill/>
              </a14:hiddenFill>
            </a:ext>
          </a:extLst>
        </p:spPr>
      </p:cxnSp>
      <p:cxnSp>
        <p:nvCxnSpPr>
          <p:cNvPr id="100357" name="AutoShape 5"/>
          <p:cNvCxnSpPr>
            <a:cxnSpLocks noChangeShapeType="1"/>
          </p:cNvCxnSpPr>
          <p:nvPr/>
        </p:nvCxnSpPr>
        <p:spPr bwMode="auto">
          <a:xfrm>
            <a:off x="5429250" y="857250"/>
            <a:ext cx="1801813" cy="1779588"/>
          </a:xfrm>
          <a:prstGeom prst="curvedConnector3">
            <a:avLst>
              <a:gd name="adj1" fmla="val 50000"/>
            </a:avLst>
          </a:prstGeom>
          <a:noFill/>
          <a:ln w="190500">
            <a:solidFill>
              <a:srgbClr val="FFFFFF"/>
            </a:solidFill>
            <a:round/>
            <a:headEnd/>
            <a:tailEnd type="stealth" w="med" len="med"/>
          </a:ln>
          <a:extLst>
            <a:ext uri="{909E8E84-426E-40DD-AFC4-6F175D3DCCD1}">
              <a14:hiddenFill xmlns:a14="http://schemas.microsoft.com/office/drawing/2010/main" xmlns="">
                <a:noFill/>
              </a14:hiddenFill>
            </a:ext>
          </a:extLst>
        </p:spPr>
      </p:cxnSp>
      <p:cxnSp>
        <p:nvCxnSpPr>
          <p:cNvPr id="100358" name="AutoShape 6"/>
          <p:cNvCxnSpPr>
            <a:cxnSpLocks noChangeShapeType="1"/>
            <a:endCxn id="100376" idx="6"/>
          </p:cNvCxnSpPr>
          <p:nvPr/>
        </p:nvCxnSpPr>
        <p:spPr bwMode="auto">
          <a:xfrm rot="5400000">
            <a:off x="4986338" y="3586163"/>
            <a:ext cx="2268537" cy="2243137"/>
          </a:xfrm>
          <a:prstGeom prst="curvedConnector2">
            <a:avLst/>
          </a:prstGeom>
          <a:noFill/>
          <a:ln w="1905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00359" name="AutoShape 7"/>
          <p:cNvCxnSpPr>
            <a:cxnSpLocks noChangeShapeType="1"/>
          </p:cNvCxnSpPr>
          <p:nvPr/>
        </p:nvCxnSpPr>
        <p:spPr bwMode="auto">
          <a:xfrm rot="10800000">
            <a:off x="895350" y="3716338"/>
            <a:ext cx="2465388" cy="2043112"/>
          </a:xfrm>
          <a:prstGeom prst="curvedConnector2">
            <a:avLst/>
          </a:prstGeom>
          <a:noFill/>
          <a:ln w="1905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00360" name="Text Box 8"/>
          <p:cNvSpPr txBox="1">
            <a:spLocks noChangeArrowheads="1"/>
          </p:cNvSpPr>
          <p:nvPr/>
        </p:nvSpPr>
        <p:spPr bwMode="auto">
          <a:xfrm>
            <a:off x="1758950" y="4437063"/>
            <a:ext cx="18542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sz="2800" i="1">
                <a:latin typeface="Calibri" panose="020F0502020204030204" pitchFamily="34" charset="0"/>
              </a:rPr>
              <a:t>Nitrobacter</a:t>
            </a:r>
            <a:endParaRPr lang="el-GR" altLang="el-GR" sz="2800" i="1">
              <a:latin typeface="Calibri" panose="020F0502020204030204" pitchFamily="34" charset="0"/>
            </a:endParaRPr>
          </a:p>
          <a:p>
            <a:pPr eaLnBrk="1" hangingPunct="1"/>
            <a:r>
              <a:rPr lang="el-GR" altLang="el-GR" sz="2800" i="1">
                <a:latin typeface="Calibri" panose="020F0502020204030204" pitchFamily="34" charset="0"/>
              </a:rPr>
              <a:t>(βακτήριο)</a:t>
            </a:r>
            <a:endParaRPr lang="en-GB" altLang="el-GR" sz="2800" i="1">
              <a:latin typeface="Calibri" panose="020F0502020204030204" pitchFamily="34" charset="0"/>
            </a:endParaRPr>
          </a:p>
        </p:txBody>
      </p:sp>
      <p:sp>
        <p:nvSpPr>
          <p:cNvPr id="100361" name="Text Box 9"/>
          <p:cNvSpPr txBox="1">
            <a:spLocks noChangeArrowheads="1"/>
          </p:cNvSpPr>
          <p:nvPr/>
        </p:nvSpPr>
        <p:spPr bwMode="auto">
          <a:xfrm>
            <a:off x="1357313" y="2312988"/>
            <a:ext cx="13890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b="1">
                <a:latin typeface="Calibri" panose="020F0502020204030204" pitchFamily="34" charset="0"/>
              </a:rPr>
              <a:t>Απο</a:t>
            </a:r>
          </a:p>
          <a:p>
            <a:pPr eaLnBrk="1" hangingPunct="1"/>
            <a:r>
              <a:rPr lang="el-GR" altLang="el-GR" b="1">
                <a:latin typeface="Calibri" panose="020F0502020204030204" pitchFamily="34" charset="0"/>
              </a:rPr>
              <a:t>νιτροποίηση</a:t>
            </a:r>
            <a:endParaRPr lang="en-GB" altLang="el-GR" b="1">
              <a:latin typeface="Calibri" panose="020F0502020204030204" pitchFamily="34" charset="0"/>
            </a:endParaRPr>
          </a:p>
        </p:txBody>
      </p:sp>
      <p:sp>
        <p:nvSpPr>
          <p:cNvPr id="100362" name="Text Box 10"/>
          <p:cNvSpPr txBox="1">
            <a:spLocks noChangeArrowheads="1"/>
          </p:cNvSpPr>
          <p:nvPr/>
        </p:nvSpPr>
        <p:spPr bwMode="auto">
          <a:xfrm>
            <a:off x="4857750" y="2286000"/>
            <a:ext cx="11477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b="1">
                <a:latin typeface="Calibri" panose="020F0502020204030204" pitchFamily="34" charset="0"/>
              </a:rPr>
              <a:t>Αζωτο</a:t>
            </a:r>
          </a:p>
          <a:p>
            <a:pPr eaLnBrk="1" hangingPunct="1"/>
            <a:r>
              <a:rPr lang="el-GR" altLang="el-GR" b="1">
                <a:latin typeface="Calibri" panose="020F0502020204030204" pitchFamily="34" charset="0"/>
              </a:rPr>
              <a:t>δέσμευση</a:t>
            </a:r>
            <a:endParaRPr lang="en-GB" altLang="el-GR" b="1">
              <a:latin typeface="Calibri" panose="020F0502020204030204" pitchFamily="34" charset="0"/>
            </a:endParaRPr>
          </a:p>
        </p:txBody>
      </p:sp>
      <p:sp>
        <p:nvSpPr>
          <p:cNvPr id="100363" name="Text Box 11"/>
          <p:cNvSpPr txBox="1">
            <a:spLocks noChangeArrowheads="1"/>
          </p:cNvSpPr>
          <p:nvPr/>
        </p:nvSpPr>
        <p:spPr bwMode="auto">
          <a:xfrm>
            <a:off x="8153400" y="533400"/>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sz="4000">
              <a:latin typeface="Calibri" panose="020F0502020204030204" pitchFamily="34" charset="0"/>
            </a:endParaRPr>
          </a:p>
        </p:txBody>
      </p:sp>
      <p:sp>
        <p:nvSpPr>
          <p:cNvPr id="100364" name="Text Box 12">
            <a:hlinkClick r:id="rId3" action="ppaction://hlinkfile"/>
          </p:cNvPr>
          <p:cNvSpPr txBox="1">
            <a:spLocks noChangeArrowheads="1"/>
          </p:cNvSpPr>
          <p:nvPr/>
        </p:nvSpPr>
        <p:spPr bwMode="auto">
          <a:xfrm>
            <a:off x="7591425" y="44450"/>
            <a:ext cx="2606675" cy="120015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a:solidFill>
                  <a:schemeClr val="bg1"/>
                </a:solidFill>
                <a:latin typeface="Calibri" panose="020F0502020204030204" pitchFamily="34" charset="0"/>
              </a:rPr>
              <a:t>Οργανική ύλη ΟΛΩΝ των οργανισμών</a:t>
            </a:r>
            <a:endParaRPr lang="en-GB" altLang="el-GR" sz="2400">
              <a:solidFill>
                <a:schemeClr val="bg1"/>
              </a:solidFill>
              <a:latin typeface="Calibri" panose="020F0502020204030204" pitchFamily="34" charset="0"/>
            </a:endParaRPr>
          </a:p>
        </p:txBody>
      </p:sp>
      <p:cxnSp>
        <p:nvCxnSpPr>
          <p:cNvPr id="79885" name="AutoShape 13"/>
          <p:cNvCxnSpPr>
            <a:cxnSpLocks noChangeShapeType="1"/>
            <a:stCxn id="100364" idx="2"/>
          </p:cNvCxnSpPr>
          <p:nvPr/>
        </p:nvCxnSpPr>
        <p:spPr bwMode="auto">
          <a:xfrm rot="5400000">
            <a:off x="7441407" y="1805781"/>
            <a:ext cx="2014538" cy="892175"/>
          </a:xfrm>
          <a:prstGeom prst="curvedConnector3">
            <a:avLst>
              <a:gd name="adj1" fmla="val 50000"/>
            </a:avLst>
          </a:prstGeom>
          <a:noFill/>
          <a:ln w="127000">
            <a:solidFill>
              <a:srgbClr val="FFFF00"/>
            </a:solidFill>
            <a:round/>
            <a:headEnd type="triangle" w="med" len="med"/>
            <a:tailEnd/>
          </a:ln>
          <a:effectLst>
            <a:outerShdw dist="107763" dir="13500000" algn="ctr" rotWithShape="0">
              <a:schemeClr val="bg2"/>
            </a:outerShdw>
          </a:effectLst>
        </p:spPr>
      </p:cxnSp>
      <p:sp>
        <p:nvSpPr>
          <p:cNvPr id="100366" name="Text Box 14"/>
          <p:cNvSpPr txBox="1">
            <a:spLocks noChangeArrowheads="1"/>
          </p:cNvSpPr>
          <p:nvPr/>
        </p:nvSpPr>
        <p:spPr bwMode="auto">
          <a:xfrm rot="-3012084">
            <a:off x="7681913" y="1689100"/>
            <a:ext cx="1009650" cy="36830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latin typeface="Calibri" panose="020F0502020204030204" pitchFamily="34" charset="0"/>
              </a:rPr>
              <a:t>σύνθεση</a:t>
            </a:r>
            <a:endParaRPr lang="en-GB" altLang="el-GR">
              <a:latin typeface="Calibri" panose="020F0502020204030204" pitchFamily="34" charset="0"/>
            </a:endParaRPr>
          </a:p>
        </p:txBody>
      </p:sp>
      <p:sp>
        <p:nvSpPr>
          <p:cNvPr id="100367" name="Text Box 15"/>
          <p:cNvSpPr txBox="1">
            <a:spLocks noChangeArrowheads="1"/>
          </p:cNvSpPr>
          <p:nvPr/>
        </p:nvSpPr>
        <p:spPr bwMode="auto">
          <a:xfrm rot="-4183814">
            <a:off x="8778082" y="1821656"/>
            <a:ext cx="1123950" cy="369887"/>
          </a:xfrm>
          <a:prstGeom prst="rect">
            <a:avLst/>
          </a:prstGeom>
          <a:solidFill>
            <a:srgbClr val="000066"/>
          </a:solidFill>
          <a:ln w="9525">
            <a:solidFill>
              <a:srgbClr val="000066"/>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latin typeface="Calibri" panose="020F0502020204030204" pitchFamily="34" charset="0"/>
              </a:rPr>
              <a:t>διάσπαση</a:t>
            </a:r>
            <a:endParaRPr lang="en-GB" altLang="el-GR">
              <a:latin typeface="Calibri" panose="020F0502020204030204" pitchFamily="34" charset="0"/>
            </a:endParaRPr>
          </a:p>
        </p:txBody>
      </p:sp>
      <p:sp>
        <p:nvSpPr>
          <p:cNvPr id="100368" name="AutoShape 17"/>
          <p:cNvSpPr>
            <a:spLocks noChangeArrowheads="1"/>
          </p:cNvSpPr>
          <p:nvPr/>
        </p:nvSpPr>
        <p:spPr bwMode="auto">
          <a:xfrm>
            <a:off x="174625" y="908050"/>
            <a:ext cx="503238" cy="1766888"/>
          </a:xfrm>
          <a:prstGeom prst="downArrow">
            <a:avLst>
              <a:gd name="adj1" fmla="val 50000"/>
              <a:gd name="adj2" fmla="val 87776"/>
            </a:avLst>
          </a:prstGeom>
          <a:solidFill>
            <a:srgbClr val="0000CC">
              <a:alpha val="50195"/>
            </a:srgbClr>
          </a:solidFill>
          <a:ln w="76200">
            <a:solidFill>
              <a:srgbClr val="FFFF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100369" name="AutoShape 18"/>
          <p:cNvSpPr>
            <a:spLocks noChangeArrowheads="1"/>
          </p:cNvSpPr>
          <p:nvPr/>
        </p:nvSpPr>
        <p:spPr bwMode="auto">
          <a:xfrm>
            <a:off x="7519988" y="3643313"/>
            <a:ext cx="565150" cy="1143000"/>
          </a:xfrm>
          <a:prstGeom prst="upArrow">
            <a:avLst>
              <a:gd name="adj1" fmla="val 50000"/>
              <a:gd name="adj2" fmla="val 33708"/>
            </a:avLst>
          </a:prstGeom>
          <a:solidFill>
            <a:srgbClr val="0000CC">
              <a:alpha val="50195"/>
            </a:srgbClr>
          </a:solidFill>
          <a:ln w="76200">
            <a:solidFill>
              <a:srgbClr val="FFFF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cxnSp>
        <p:nvCxnSpPr>
          <p:cNvPr id="79891" name="AutoShape 19"/>
          <p:cNvCxnSpPr>
            <a:cxnSpLocks noChangeShapeType="1"/>
          </p:cNvCxnSpPr>
          <p:nvPr/>
        </p:nvCxnSpPr>
        <p:spPr bwMode="auto">
          <a:xfrm rot="5400000">
            <a:off x="7824788" y="1412875"/>
            <a:ext cx="1798638" cy="1074737"/>
          </a:xfrm>
          <a:prstGeom prst="curvedConnector2">
            <a:avLst/>
          </a:prstGeom>
          <a:noFill/>
          <a:ln w="127000">
            <a:solidFill>
              <a:srgbClr val="FFFF00"/>
            </a:solidFill>
            <a:round/>
            <a:headEnd/>
            <a:tailEnd type="triangle" w="med" len="med"/>
          </a:ln>
          <a:effectLst>
            <a:outerShdw dist="107763" dir="2700000" algn="ctr" rotWithShape="0">
              <a:schemeClr val="bg2"/>
            </a:outerShdw>
          </a:effectLst>
        </p:spPr>
      </p:cxnSp>
      <p:sp>
        <p:nvSpPr>
          <p:cNvPr id="100371" name="Text Box 20"/>
          <p:cNvSpPr txBox="1">
            <a:spLocks noChangeArrowheads="1"/>
          </p:cNvSpPr>
          <p:nvPr/>
        </p:nvSpPr>
        <p:spPr bwMode="auto">
          <a:xfrm>
            <a:off x="4786313" y="4214813"/>
            <a:ext cx="222567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l-GR" sz="2800" i="1">
                <a:latin typeface="Calibri" panose="020F0502020204030204" pitchFamily="34" charset="0"/>
              </a:rPr>
              <a:t>Nitrosomonas</a:t>
            </a:r>
            <a:endParaRPr lang="el-GR" altLang="el-GR" sz="2800" i="1">
              <a:latin typeface="Calibri" panose="020F0502020204030204" pitchFamily="34" charset="0"/>
            </a:endParaRPr>
          </a:p>
          <a:p>
            <a:pPr algn="ctr" eaLnBrk="1" hangingPunct="1"/>
            <a:r>
              <a:rPr lang="el-GR" altLang="el-GR" sz="2800" i="1">
                <a:latin typeface="Calibri" panose="020F0502020204030204" pitchFamily="34" charset="0"/>
              </a:rPr>
              <a:t>(βακτήριο)</a:t>
            </a:r>
            <a:endParaRPr lang="en-GB" altLang="el-GR" sz="2800" i="1">
              <a:latin typeface="Calibri" panose="020F0502020204030204" pitchFamily="34" charset="0"/>
            </a:endParaRPr>
          </a:p>
        </p:txBody>
      </p:sp>
      <p:sp>
        <p:nvSpPr>
          <p:cNvPr id="100372" name="Text Box 21"/>
          <p:cNvSpPr txBox="1">
            <a:spLocks noChangeArrowheads="1"/>
          </p:cNvSpPr>
          <p:nvPr/>
        </p:nvSpPr>
        <p:spPr bwMode="auto">
          <a:xfrm>
            <a:off x="8085138" y="5938838"/>
            <a:ext cx="1233487" cy="831850"/>
          </a:xfrm>
          <a:prstGeom prst="rect">
            <a:avLst/>
          </a:prstGeom>
          <a:solidFill>
            <a:srgbClr val="FFFF00"/>
          </a:solidFill>
          <a:ln w="76200">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a:solidFill>
                  <a:schemeClr val="bg1"/>
                </a:solidFill>
                <a:latin typeface="Calibri" panose="020F0502020204030204" pitchFamily="34" charset="0"/>
              </a:rPr>
              <a:t>ΚΥΚΛΟΣ</a:t>
            </a:r>
          </a:p>
          <a:p>
            <a:pPr algn="ctr" eaLnBrk="1" hangingPunct="1"/>
            <a:r>
              <a:rPr lang="el-GR" altLang="el-GR" sz="2400" b="1">
                <a:solidFill>
                  <a:schemeClr val="bg1"/>
                </a:solidFill>
                <a:latin typeface="Calibri" panose="020F0502020204030204" pitchFamily="34" charset="0"/>
              </a:rPr>
              <a:t>ΑΖΩΤΟΥ</a:t>
            </a:r>
            <a:endParaRPr lang="en-GB" altLang="el-GR" sz="2400" b="1">
              <a:solidFill>
                <a:schemeClr val="bg1"/>
              </a:solidFill>
              <a:latin typeface="Calibri" panose="020F0502020204030204" pitchFamily="34" charset="0"/>
            </a:endParaRPr>
          </a:p>
        </p:txBody>
      </p:sp>
      <p:sp>
        <p:nvSpPr>
          <p:cNvPr id="100373" name="Text Box 22"/>
          <p:cNvSpPr txBox="1">
            <a:spLocks noChangeArrowheads="1"/>
          </p:cNvSpPr>
          <p:nvPr/>
        </p:nvSpPr>
        <p:spPr bwMode="auto">
          <a:xfrm>
            <a:off x="2286000" y="0"/>
            <a:ext cx="3552825" cy="132397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a:solidFill>
                  <a:schemeClr val="bg1"/>
                </a:solidFill>
                <a:latin typeface="Calibri" panose="020F0502020204030204" pitchFamily="34" charset="0"/>
              </a:rPr>
              <a:t>Πρόσληψη και αναγωγή ΝΟ</a:t>
            </a:r>
            <a:r>
              <a:rPr lang="el-GR" altLang="el-GR" sz="2400" baseline="-25000">
                <a:solidFill>
                  <a:schemeClr val="bg1"/>
                </a:solidFill>
                <a:latin typeface="Calibri" panose="020F0502020204030204" pitchFamily="34" charset="0"/>
              </a:rPr>
              <a:t>3</a:t>
            </a:r>
            <a:r>
              <a:rPr lang="el-GR" altLang="el-GR" sz="2400" baseline="30000">
                <a:solidFill>
                  <a:schemeClr val="bg1"/>
                </a:solidFill>
                <a:latin typeface="Calibri" panose="020F0502020204030204" pitchFamily="34" charset="0"/>
              </a:rPr>
              <a:t>- </a:t>
            </a:r>
            <a:r>
              <a:rPr lang="el-GR" altLang="el-GR" sz="2400">
                <a:solidFill>
                  <a:schemeClr val="bg1"/>
                </a:solidFill>
                <a:latin typeface="Calibri" panose="020F0502020204030204" pitchFamily="34" charset="0"/>
              </a:rPr>
              <a:t>στα  </a:t>
            </a:r>
            <a:r>
              <a:rPr lang="el-GR" altLang="el-GR" sz="2800">
                <a:solidFill>
                  <a:schemeClr val="bg1"/>
                </a:solidFill>
                <a:latin typeface="Calibri" panose="020F0502020204030204" pitchFamily="34" charset="0"/>
              </a:rPr>
              <a:t>φυτά και μικροοργανισμούς</a:t>
            </a:r>
            <a:endParaRPr lang="en-GB" altLang="el-GR" sz="2800">
              <a:solidFill>
                <a:schemeClr val="bg1"/>
              </a:solidFill>
              <a:latin typeface="Calibri" panose="020F0502020204030204" pitchFamily="34" charset="0"/>
            </a:endParaRPr>
          </a:p>
        </p:txBody>
      </p:sp>
      <p:sp>
        <p:nvSpPr>
          <p:cNvPr id="100374" name="Oval 24"/>
          <p:cNvSpPr>
            <a:spLocks noChangeArrowheads="1"/>
          </p:cNvSpPr>
          <p:nvPr/>
        </p:nvSpPr>
        <p:spPr bwMode="auto">
          <a:xfrm>
            <a:off x="3643313" y="2857500"/>
            <a:ext cx="995362" cy="8588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800">
                <a:solidFill>
                  <a:schemeClr val="bg1"/>
                </a:solidFill>
                <a:latin typeface="Calibri" panose="020F0502020204030204" pitchFamily="34" charset="0"/>
              </a:rPr>
              <a:t>Ν</a:t>
            </a:r>
            <a:r>
              <a:rPr lang="el-GR" altLang="el-GR" sz="4800" baseline="-25000">
                <a:solidFill>
                  <a:schemeClr val="bg1"/>
                </a:solidFill>
                <a:latin typeface="Calibri" panose="020F0502020204030204" pitchFamily="34" charset="0"/>
              </a:rPr>
              <a:t>2</a:t>
            </a:r>
            <a:endParaRPr lang="el-GR" altLang="el-GR" sz="4800">
              <a:solidFill>
                <a:schemeClr val="bg1"/>
              </a:solidFill>
              <a:latin typeface="Calibri" panose="020F0502020204030204" pitchFamily="34" charset="0"/>
            </a:endParaRPr>
          </a:p>
        </p:txBody>
      </p:sp>
      <p:sp>
        <p:nvSpPr>
          <p:cNvPr id="100375" name="Oval 25"/>
          <p:cNvSpPr>
            <a:spLocks noChangeArrowheads="1"/>
          </p:cNvSpPr>
          <p:nvPr/>
        </p:nvSpPr>
        <p:spPr bwMode="auto">
          <a:xfrm>
            <a:off x="0" y="2636838"/>
            <a:ext cx="1428750" cy="108108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800">
                <a:solidFill>
                  <a:schemeClr val="bg1"/>
                </a:solidFill>
                <a:latin typeface="Calibri" panose="020F0502020204030204" pitchFamily="34" charset="0"/>
              </a:rPr>
              <a:t>ΝΟ</a:t>
            </a:r>
            <a:r>
              <a:rPr lang="el-GR" altLang="el-GR" sz="4800" baseline="-25000">
                <a:solidFill>
                  <a:schemeClr val="bg1"/>
                </a:solidFill>
                <a:latin typeface="Calibri" panose="020F0502020204030204" pitchFamily="34" charset="0"/>
              </a:rPr>
              <a:t>3</a:t>
            </a:r>
            <a:r>
              <a:rPr lang="el-GR" altLang="el-GR" sz="4800" baseline="30000">
                <a:solidFill>
                  <a:schemeClr val="bg1"/>
                </a:solidFill>
                <a:latin typeface="Calibri" panose="020F0502020204030204" pitchFamily="34" charset="0"/>
              </a:rPr>
              <a:t>-</a:t>
            </a:r>
            <a:endParaRPr lang="el-GR" altLang="el-GR" sz="4800" baseline="-25000">
              <a:solidFill>
                <a:schemeClr val="bg1"/>
              </a:solidFill>
              <a:latin typeface="Calibri" panose="020F0502020204030204" pitchFamily="34" charset="0"/>
            </a:endParaRPr>
          </a:p>
        </p:txBody>
      </p:sp>
      <p:sp>
        <p:nvSpPr>
          <p:cNvPr id="100376" name="Oval 26"/>
          <p:cNvSpPr>
            <a:spLocks noChangeArrowheads="1"/>
          </p:cNvSpPr>
          <p:nvPr/>
        </p:nvSpPr>
        <p:spPr bwMode="auto">
          <a:xfrm>
            <a:off x="3198813" y="5300663"/>
            <a:ext cx="1800225" cy="108108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800">
                <a:solidFill>
                  <a:schemeClr val="bg1"/>
                </a:solidFill>
                <a:latin typeface="Calibri" panose="020F0502020204030204" pitchFamily="34" charset="0"/>
              </a:rPr>
              <a:t>ΝΟ</a:t>
            </a:r>
            <a:r>
              <a:rPr lang="el-GR" altLang="el-GR" sz="4800" baseline="-25000">
                <a:solidFill>
                  <a:schemeClr val="bg1"/>
                </a:solidFill>
                <a:latin typeface="Calibri" panose="020F0502020204030204" pitchFamily="34" charset="0"/>
              </a:rPr>
              <a:t>2</a:t>
            </a:r>
            <a:r>
              <a:rPr lang="el-GR" altLang="el-GR" sz="4800" baseline="30000">
                <a:solidFill>
                  <a:schemeClr val="bg1"/>
                </a:solidFill>
                <a:latin typeface="Calibri" panose="020F0502020204030204" pitchFamily="34" charset="0"/>
              </a:rPr>
              <a:t>-</a:t>
            </a:r>
            <a:endParaRPr lang="el-GR" altLang="el-GR" sz="4800" baseline="-25000">
              <a:solidFill>
                <a:schemeClr val="bg1"/>
              </a:solidFill>
              <a:latin typeface="Calibri" panose="020F0502020204030204" pitchFamily="34" charset="0"/>
            </a:endParaRPr>
          </a:p>
        </p:txBody>
      </p:sp>
      <p:sp>
        <p:nvSpPr>
          <p:cNvPr id="100377" name="Text Box 27"/>
          <p:cNvSpPr txBox="1">
            <a:spLocks noChangeArrowheads="1"/>
          </p:cNvSpPr>
          <p:nvPr/>
        </p:nvSpPr>
        <p:spPr bwMode="auto">
          <a:xfrm>
            <a:off x="7643813" y="4581525"/>
            <a:ext cx="2035175" cy="830263"/>
          </a:xfrm>
          <a:prstGeom prst="rect">
            <a:avLst/>
          </a:prstGeom>
          <a:solidFill>
            <a:srgbClr val="0000CC"/>
          </a:solidFill>
          <a:ln w="57150">
            <a:solidFill>
              <a:srgbClr val="FFFF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a:latin typeface="Calibri" panose="020F0502020204030204" pitchFamily="34" charset="0"/>
              </a:rPr>
              <a:t>Αμμωνιακά λιπάσματα</a:t>
            </a:r>
          </a:p>
        </p:txBody>
      </p:sp>
      <p:sp>
        <p:nvSpPr>
          <p:cNvPr id="100378" name="Text Box 28"/>
          <p:cNvSpPr txBox="1">
            <a:spLocks noChangeArrowheads="1"/>
          </p:cNvSpPr>
          <p:nvPr/>
        </p:nvSpPr>
        <p:spPr bwMode="auto">
          <a:xfrm>
            <a:off x="0" y="0"/>
            <a:ext cx="1625600" cy="830263"/>
          </a:xfrm>
          <a:prstGeom prst="rect">
            <a:avLst/>
          </a:prstGeom>
          <a:solidFill>
            <a:srgbClr val="0000CC"/>
          </a:solidFill>
          <a:ln w="57150">
            <a:solidFill>
              <a:srgbClr val="FFFF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a:latin typeface="Calibri" panose="020F0502020204030204" pitchFamily="34" charset="0"/>
              </a:rPr>
              <a:t>Νιτρικά λιπάσματα</a:t>
            </a:r>
          </a:p>
        </p:txBody>
      </p:sp>
      <p:sp>
        <p:nvSpPr>
          <p:cNvPr id="100379" name="Oval 29"/>
          <p:cNvSpPr>
            <a:spLocks noChangeArrowheads="1"/>
          </p:cNvSpPr>
          <p:nvPr/>
        </p:nvSpPr>
        <p:spPr bwMode="auto">
          <a:xfrm>
            <a:off x="2571750" y="5849938"/>
            <a:ext cx="985838" cy="72231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800">
                <a:solidFill>
                  <a:schemeClr val="bg1"/>
                </a:solidFill>
                <a:latin typeface="Calibri" panose="020F0502020204030204" pitchFamily="34" charset="0"/>
              </a:rPr>
              <a:t>Η</a:t>
            </a:r>
            <a:r>
              <a:rPr lang="el-GR" altLang="el-GR" sz="4800" baseline="30000">
                <a:solidFill>
                  <a:schemeClr val="bg1"/>
                </a:solidFill>
                <a:latin typeface="Calibri" panose="020F0502020204030204" pitchFamily="34" charset="0"/>
              </a:rPr>
              <a:t>+</a:t>
            </a:r>
            <a:endParaRPr lang="el-GR" altLang="el-GR" sz="4800">
              <a:solidFill>
                <a:schemeClr val="bg1"/>
              </a:solidFill>
              <a:latin typeface="Calibri" panose="020F0502020204030204" pitchFamily="34" charset="0"/>
            </a:endParaRPr>
          </a:p>
        </p:txBody>
      </p:sp>
      <p:sp>
        <p:nvSpPr>
          <p:cNvPr id="100380" name="Oval 31"/>
          <p:cNvSpPr>
            <a:spLocks noChangeArrowheads="1"/>
          </p:cNvSpPr>
          <p:nvPr/>
        </p:nvSpPr>
        <p:spPr bwMode="auto">
          <a:xfrm>
            <a:off x="6813550" y="2722563"/>
            <a:ext cx="1339850" cy="1008062"/>
          </a:xfrm>
          <a:prstGeom prst="ellipse">
            <a:avLst/>
          </a:prstGeom>
          <a:solidFill>
            <a:srgbClr val="FFFF00"/>
          </a:solidFill>
          <a:ln w="952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a:solidFill>
                  <a:schemeClr val="bg1"/>
                </a:solidFill>
                <a:latin typeface="Calibri" panose="020F0502020204030204" pitchFamily="34" charset="0"/>
              </a:rPr>
              <a:t>ΝΗ</a:t>
            </a:r>
            <a:r>
              <a:rPr lang="el-GR" altLang="el-GR" sz="4400" baseline="-25000">
                <a:solidFill>
                  <a:schemeClr val="bg1"/>
                </a:solidFill>
                <a:latin typeface="Calibri" panose="020F0502020204030204" pitchFamily="34" charset="0"/>
              </a:rPr>
              <a:t>4</a:t>
            </a:r>
            <a:r>
              <a:rPr lang="el-GR" altLang="el-GR" sz="4400" baseline="30000">
                <a:solidFill>
                  <a:schemeClr val="bg1"/>
                </a:solidFill>
                <a:latin typeface="Calibri" panose="020F0502020204030204" pitchFamily="34" charset="0"/>
              </a:rPr>
              <a:t>+</a:t>
            </a:r>
          </a:p>
        </p:txBody>
      </p:sp>
      <p:sp>
        <p:nvSpPr>
          <p:cNvPr id="100381" name="Text Box 29"/>
          <p:cNvSpPr txBox="1">
            <a:spLocks noChangeArrowheads="1"/>
          </p:cNvSpPr>
          <p:nvPr/>
        </p:nvSpPr>
        <p:spPr bwMode="auto">
          <a:xfrm>
            <a:off x="-61913" y="5795963"/>
            <a:ext cx="2562226"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2800" b="1">
                <a:solidFill>
                  <a:srgbClr val="FFFF00"/>
                </a:solidFill>
                <a:latin typeface="Calibri" panose="020F0502020204030204" pitchFamily="34" charset="0"/>
              </a:rPr>
              <a:t>Υπόγεια νερά</a:t>
            </a:r>
          </a:p>
          <a:p>
            <a:pPr eaLnBrk="1" hangingPunct="1"/>
            <a:r>
              <a:rPr lang="el-GR" altLang="el-GR" sz="2800" b="1">
                <a:solidFill>
                  <a:srgbClr val="FFFF00"/>
                </a:solidFill>
                <a:latin typeface="Calibri" panose="020F0502020204030204" pitchFamily="34" charset="0"/>
              </a:rPr>
              <a:t>(νιτρορύπανση)</a:t>
            </a:r>
          </a:p>
        </p:txBody>
      </p:sp>
      <p:sp>
        <p:nvSpPr>
          <p:cNvPr id="100382" name="AutoShape 3"/>
          <p:cNvSpPr>
            <a:spLocks noChangeArrowheads="1"/>
          </p:cNvSpPr>
          <p:nvPr/>
        </p:nvSpPr>
        <p:spPr bwMode="auto">
          <a:xfrm>
            <a:off x="4638675" y="2997200"/>
            <a:ext cx="2147888" cy="457200"/>
          </a:xfrm>
          <a:prstGeom prst="rightArrow">
            <a:avLst>
              <a:gd name="adj1" fmla="val 50000"/>
              <a:gd name="adj2" fmla="val 102441"/>
            </a:avLst>
          </a:prstGeom>
          <a:solidFill>
            <a:srgbClr val="000066"/>
          </a:solidFill>
          <a:ln w="76200" cmpd="tri">
            <a:solidFill>
              <a:srgbClr val="FFFF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latin typeface="Calibri" panose="020F0502020204030204" pitchFamily="34" charset="0"/>
            </a:endParaRPr>
          </a:p>
        </p:txBody>
      </p:sp>
      <p:sp>
        <p:nvSpPr>
          <p:cNvPr id="32" name="Rounded Rectangle 31"/>
          <p:cNvSpPr/>
          <p:nvPr/>
        </p:nvSpPr>
        <p:spPr>
          <a:xfrm>
            <a:off x="9415769" y="6247059"/>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
        <p:nvSpPr>
          <p:cNvPr id="100384" name="TextBox 1"/>
          <p:cNvSpPr txBox="1">
            <a:spLocks noChangeArrowheads="1"/>
          </p:cNvSpPr>
          <p:nvPr/>
        </p:nvSpPr>
        <p:spPr bwMode="auto">
          <a:xfrm>
            <a:off x="3163888" y="3548063"/>
            <a:ext cx="203517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b="1">
                <a:latin typeface="Calibri" panose="020F0502020204030204" pitchFamily="34" charset="0"/>
              </a:rPr>
              <a:t>Ατμοσφαιρικό</a:t>
            </a:r>
          </a:p>
          <a:p>
            <a:pPr algn="ctr" eaLnBrk="1" hangingPunct="1"/>
            <a:r>
              <a:rPr lang="el-GR" altLang="el-GR" sz="2400" b="1">
                <a:latin typeface="Calibri" panose="020F0502020204030204" pitchFamily="34" charset="0"/>
              </a:rPr>
              <a:t>άζωτο</a:t>
            </a:r>
            <a:endParaRPr lang="en-US" altLang="el-GR" sz="2400"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ChangeArrowheads="1"/>
          </p:cNvSpPr>
          <p:nvPr/>
        </p:nvSpPr>
        <p:spPr bwMode="auto">
          <a:xfrm>
            <a:off x="188913" y="1484313"/>
            <a:ext cx="9685337" cy="44021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a:solidFill>
                  <a:schemeClr val="bg1"/>
                </a:solidFill>
                <a:latin typeface="Calibri" panose="020F0502020204030204" pitchFamily="34" charset="0"/>
              </a:rPr>
              <a:t>Τι είναι ο αερόβιος μεταβολισμός;</a:t>
            </a:r>
          </a:p>
          <a:p>
            <a:pPr algn="ctr" eaLnBrk="1" hangingPunct="1"/>
            <a:r>
              <a:rPr lang="el-GR" altLang="el-GR" sz="4000" b="1">
                <a:solidFill>
                  <a:schemeClr val="bg1"/>
                </a:solidFill>
                <a:latin typeface="Calibri" panose="020F0502020204030204" pitchFamily="34" charset="0"/>
              </a:rPr>
              <a:t>Η ΑΤΡ και η αναγωγική δύναμη;</a:t>
            </a:r>
          </a:p>
          <a:p>
            <a:pPr algn="ctr" eaLnBrk="1" hangingPunct="1"/>
            <a:r>
              <a:rPr lang="el-GR" altLang="el-GR" sz="4000" b="1">
                <a:solidFill>
                  <a:schemeClr val="bg1"/>
                </a:solidFill>
                <a:latin typeface="Calibri" panose="020F0502020204030204" pitchFamily="34" charset="0"/>
              </a:rPr>
              <a:t>Ποια μορφή ενέργειας του περιβάλλοντος χρησιμοποιούν οι οργανισμοί;</a:t>
            </a:r>
          </a:p>
          <a:p>
            <a:pPr algn="ctr" eaLnBrk="1" hangingPunct="1"/>
            <a:r>
              <a:rPr lang="el-GR" altLang="el-GR" sz="4000" b="1">
                <a:solidFill>
                  <a:schemeClr val="bg1"/>
                </a:solidFill>
                <a:latin typeface="Calibri" panose="020F0502020204030204" pitchFamily="34" charset="0"/>
              </a:rPr>
              <a:t>Με ποιο τρόπο η ενέργεια «εισέρχεται» στα κύτταρα και που αποθηκεύεται; Σε ποια μορφή μετασχηματίζεται; Με ποιο τρόπο;</a:t>
            </a:r>
          </a:p>
        </p:txBody>
      </p:sp>
      <p:sp>
        <p:nvSpPr>
          <p:cNvPr id="101379" name="TextBox 4"/>
          <p:cNvSpPr txBox="1">
            <a:spLocks noChangeArrowheads="1"/>
          </p:cNvSpPr>
          <p:nvPr/>
        </p:nvSpPr>
        <p:spPr bwMode="auto">
          <a:xfrm>
            <a:off x="188913" y="203200"/>
            <a:ext cx="2255837"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Θεμελιώδη </a:t>
            </a:r>
          </a:p>
          <a:p>
            <a:pPr eaLnBrk="1" hangingPunct="1"/>
            <a:r>
              <a:rPr lang="el-GR" altLang="el-GR" sz="3200" b="1">
                <a:solidFill>
                  <a:srgbClr val="FFFF00"/>
                </a:solidFill>
                <a:latin typeface="Calibri" panose="020F0502020204030204" pitchFamily="34" charset="0"/>
              </a:rPr>
              <a:t>ερωτήματα:</a:t>
            </a:r>
          </a:p>
        </p:txBody>
      </p:sp>
      <p:sp>
        <p:nvSpPr>
          <p:cNvPr id="6" name="Rounded Rectangle 5"/>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ChangeArrowheads="1"/>
          </p:cNvSpPr>
          <p:nvPr/>
        </p:nvSpPr>
        <p:spPr bwMode="auto">
          <a:xfrm>
            <a:off x="188913" y="1484313"/>
            <a:ext cx="9685337" cy="44021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a:solidFill>
                  <a:schemeClr val="bg1"/>
                </a:solidFill>
                <a:latin typeface="Calibri" panose="020F0502020204030204" pitchFamily="34" charset="0"/>
              </a:rPr>
              <a:t>Τι είναι η αναπνευστική και η φωτοσυνθετική αλυσίδα;</a:t>
            </a:r>
          </a:p>
          <a:p>
            <a:pPr algn="ctr" eaLnBrk="1" hangingPunct="1"/>
            <a:r>
              <a:rPr lang="el-GR" altLang="el-GR" sz="4000" b="1">
                <a:solidFill>
                  <a:schemeClr val="bg1"/>
                </a:solidFill>
                <a:latin typeface="Calibri" panose="020F0502020204030204" pitchFamily="34" charset="0"/>
              </a:rPr>
              <a:t>Η δομή και η λειτουργία του μιτοχονδρίου και του χλωροπλάστη;</a:t>
            </a:r>
          </a:p>
          <a:p>
            <a:pPr algn="ctr" eaLnBrk="1" hangingPunct="1"/>
            <a:r>
              <a:rPr lang="el-GR" altLang="el-GR" sz="4000" b="1">
                <a:solidFill>
                  <a:schemeClr val="bg1"/>
                </a:solidFill>
                <a:latin typeface="Calibri" panose="020F0502020204030204" pitchFamily="34" charset="0"/>
              </a:rPr>
              <a:t>Ποιες ανάγκες των κυττάρων εξυπηρετούν;</a:t>
            </a:r>
          </a:p>
          <a:p>
            <a:pPr algn="ctr" eaLnBrk="1" hangingPunct="1"/>
            <a:r>
              <a:rPr lang="el-GR" altLang="el-GR" sz="4000" b="1">
                <a:solidFill>
                  <a:schemeClr val="bg1"/>
                </a:solidFill>
                <a:latin typeface="Calibri" panose="020F0502020204030204" pitchFamily="34" charset="0"/>
              </a:rPr>
              <a:t>Τι είναι ο κύκλος </a:t>
            </a:r>
            <a:r>
              <a:rPr lang="fr-FR" altLang="el-GR" sz="4000" b="1">
                <a:solidFill>
                  <a:schemeClr val="bg1"/>
                </a:solidFill>
                <a:latin typeface="Calibri" panose="020F0502020204030204" pitchFamily="34" charset="0"/>
              </a:rPr>
              <a:t>Krebs</a:t>
            </a:r>
            <a:r>
              <a:rPr lang="en-US" altLang="el-GR" sz="4000" b="1">
                <a:solidFill>
                  <a:schemeClr val="bg1"/>
                </a:solidFill>
                <a:latin typeface="Calibri" panose="020F0502020204030204" pitchFamily="34" charset="0"/>
              </a:rPr>
              <a:t>; </a:t>
            </a:r>
            <a:r>
              <a:rPr lang="el-GR" altLang="el-GR" sz="4000" b="1">
                <a:solidFill>
                  <a:schemeClr val="bg1"/>
                </a:solidFill>
                <a:latin typeface="Calibri" panose="020F0502020204030204" pitchFamily="34" charset="0"/>
              </a:rPr>
              <a:t>Πρώτες ύλες του και τα τελικά προϊόντα;</a:t>
            </a:r>
          </a:p>
        </p:txBody>
      </p:sp>
      <p:sp>
        <p:nvSpPr>
          <p:cNvPr id="102403" name="TextBox 4"/>
          <p:cNvSpPr txBox="1">
            <a:spLocks noChangeArrowheads="1"/>
          </p:cNvSpPr>
          <p:nvPr/>
        </p:nvSpPr>
        <p:spPr bwMode="auto">
          <a:xfrm>
            <a:off x="188913" y="203200"/>
            <a:ext cx="2255837"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Θεμελιώδη </a:t>
            </a:r>
          </a:p>
          <a:p>
            <a:pPr eaLnBrk="1" hangingPunct="1"/>
            <a:r>
              <a:rPr lang="el-GR" altLang="el-GR" sz="3200" b="1">
                <a:solidFill>
                  <a:srgbClr val="FFFF00"/>
                </a:solidFill>
                <a:latin typeface="Calibri" panose="020F0502020204030204" pitchFamily="34" charset="0"/>
              </a:rPr>
              <a:t>ερωτήματα:</a:t>
            </a:r>
          </a:p>
        </p:txBody>
      </p:sp>
      <p:sp>
        <p:nvSpPr>
          <p:cNvPr id="6" name="Rounded Rectangle 5"/>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Τίτλος"/>
          <p:cNvSpPr>
            <a:spLocks noGrp="1"/>
          </p:cNvSpPr>
          <p:nvPr>
            <p:ph type="ctrTitle"/>
          </p:nvPr>
        </p:nvSpPr>
        <p:spPr>
          <a:xfrm>
            <a:off x="1257300" y="1844675"/>
            <a:ext cx="7772400" cy="2089150"/>
          </a:xfrm>
        </p:spPr>
        <p:txBody>
          <a:bodyPr anchor="t"/>
          <a:lstStyle/>
          <a:p>
            <a:pPr eaLnBrk="1" hangingPunct="1"/>
            <a:r>
              <a:rPr lang="el-GR" altLang="el-GR" b="1" smtClean="0">
                <a:latin typeface="Calibri" panose="020F0502020204030204" pitchFamily="34" charset="0"/>
              </a:rPr>
              <a:t>Εισαγωγή</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ChangeArrowheads="1"/>
          </p:cNvSpPr>
          <p:nvPr/>
        </p:nvSpPr>
        <p:spPr bwMode="auto">
          <a:xfrm>
            <a:off x="188913" y="1484313"/>
            <a:ext cx="9685337" cy="44021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a:solidFill>
                  <a:schemeClr val="bg1"/>
                </a:solidFill>
                <a:latin typeface="Calibri" panose="020F0502020204030204" pitchFamily="34" charset="0"/>
              </a:rPr>
              <a:t>Σε ποιες ομάδες διακρίνονται οι οργανισμοί με βάση το είδος της ενέργειας του περιβάλλοντος που χρησιμοποιούν, την πηγή ηλεκτρονίων στις οξειδοαναγωγικές τους αντιδράσεις και την πηγή των ατόμων άνθρακα για τη σύνθεση της οργανικής ύλης;</a:t>
            </a:r>
          </a:p>
        </p:txBody>
      </p:sp>
      <p:sp>
        <p:nvSpPr>
          <p:cNvPr id="103427" name="TextBox 4"/>
          <p:cNvSpPr txBox="1">
            <a:spLocks noChangeArrowheads="1"/>
          </p:cNvSpPr>
          <p:nvPr/>
        </p:nvSpPr>
        <p:spPr bwMode="auto">
          <a:xfrm>
            <a:off x="188913" y="203200"/>
            <a:ext cx="2255837"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Θεμελιώδη </a:t>
            </a:r>
          </a:p>
          <a:p>
            <a:pPr eaLnBrk="1" hangingPunct="1"/>
            <a:r>
              <a:rPr lang="el-GR" altLang="el-GR" sz="3200" b="1">
                <a:solidFill>
                  <a:srgbClr val="FFFF00"/>
                </a:solidFill>
                <a:latin typeface="Calibri" panose="020F0502020204030204" pitchFamily="34" charset="0"/>
              </a:rPr>
              <a:t>ερωτήματα:</a:t>
            </a:r>
          </a:p>
        </p:txBody>
      </p:sp>
      <p:sp>
        <p:nvSpPr>
          <p:cNvPr id="6" name="Rounded Rectangle 5"/>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ChangeArrowheads="1"/>
          </p:cNvSpPr>
          <p:nvPr/>
        </p:nvSpPr>
        <p:spPr bwMode="auto">
          <a:xfrm>
            <a:off x="2551113" y="615950"/>
            <a:ext cx="7451725" cy="317023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a:solidFill>
                  <a:schemeClr val="bg1"/>
                </a:solidFill>
                <a:latin typeface="Calibri" panose="020F0502020204030204" pitchFamily="34" charset="0"/>
              </a:rPr>
              <a:t>Που χρησιμοποιείται  και  σε τι μετατρέπεται το οξυγόνο που εισπνέουμε; Με ποια μορφή απομακρύνεται από τον οργανισμό μας;</a:t>
            </a:r>
          </a:p>
        </p:txBody>
      </p:sp>
      <p:sp>
        <p:nvSpPr>
          <p:cNvPr id="4" name="Rectangle 5"/>
          <p:cNvSpPr>
            <a:spLocks noChangeArrowheads="1"/>
          </p:cNvSpPr>
          <p:nvPr/>
        </p:nvSpPr>
        <p:spPr bwMode="auto">
          <a:xfrm>
            <a:off x="1182688" y="4581525"/>
            <a:ext cx="8358187" cy="1938338"/>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a:solidFill>
                  <a:srgbClr val="FFFF00"/>
                </a:solidFill>
                <a:latin typeface="Calibri" panose="020F0502020204030204" pitchFamily="34" charset="0"/>
              </a:rPr>
              <a:t>Που παράγεται το </a:t>
            </a:r>
            <a:r>
              <a:rPr lang="en-US" altLang="el-GR" sz="4000" b="1">
                <a:solidFill>
                  <a:srgbClr val="FFFF00"/>
                </a:solidFill>
                <a:latin typeface="Calibri" panose="020F0502020204030204" pitchFamily="34" charset="0"/>
              </a:rPr>
              <a:t>CO</a:t>
            </a:r>
            <a:r>
              <a:rPr lang="en-US" altLang="el-GR" sz="4000" b="1" baseline="-25000">
                <a:solidFill>
                  <a:srgbClr val="FFFF00"/>
                </a:solidFill>
                <a:latin typeface="Calibri" panose="020F0502020204030204" pitchFamily="34" charset="0"/>
              </a:rPr>
              <a:t>2 </a:t>
            </a:r>
            <a:r>
              <a:rPr lang="en-US" altLang="el-GR" sz="4000" b="1">
                <a:solidFill>
                  <a:srgbClr val="FFFF00"/>
                </a:solidFill>
                <a:latin typeface="Calibri" panose="020F0502020204030204" pitchFamily="34" charset="0"/>
              </a:rPr>
              <a:t> </a:t>
            </a:r>
            <a:r>
              <a:rPr lang="el-GR" altLang="el-GR" sz="4000" b="1">
                <a:solidFill>
                  <a:srgbClr val="FFFF00"/>
                </a:solidFill>
                <a:latin typeface="Calibri" panose="020F0502020204030204" pitchFamily="34" charset="0"/>
              </a:rPr>
              <a:t>που εκπνέουμε; Ποια η πηγή του οξυγόνου που περιέχει;  </a:t>
            </a:r>
          </a:p>
        </p:txBody>
      </p:sp>
      <p:sp>
        <p:nvSpPr>
          <p:cNvPr id="104452" name="TextBox 4"/>
          <p:cNvSpPr txBox="1">
            <a:spLocks noChangeArrowheads="1"/>
          </p:cNvSpPr>
          <p:nvPr/>
        </p:nvSpPr>
        <p:spPr bwMode="auto">
          <a:xfrm>
            <a:off x="188913" y="203200"/>
            <a:ext cx="2255837"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Δύο</a:t>
            </a:r>
          </a:p>
          <a:p>
            <a:pPr eaLnBrk="1" hangingPunct="1"/>
            <a:r>
              <a:rPr lang="el-GR" altLang="el-GR" sz="3200" b="1">
                <a:solidFill>
                  <a:srgbClr val="FFFF00"/>
                </a:solidFill>
                <a:latin typeface="Calibri" panose="020F0502020204030204" pitchFamily="34" charset="0"/>
              </a:rPr>
              <a:t>θεμελιώδη </a:t>
            </a:r>
          </a:p>
          <a:p>
            <a:pPr eaLnBrk="1" hangingPunct="1"/>
            <a:r>
              <a:rPr lang="el-GR" altLang="el-GR" sz="3200" b="1">
                <a:solidFill>
                  <a:srgbClr val="FFFF00"/>
                </a:solidFill>
                <a:latin typeface="Calibri" panose="020F0502020204030204" pitchFamily="34" charset="0"/>
              </a:rPr>
              <a:t>ερωτήματα:</a:t>
            </a:r>
          </a:p>
        </p:txBody>
      </p:sp>
      <p:sp>
        <p:nvSpPr>
          <p:cNvPr id="6" name="Rounded Rectangle 5"/>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1"/>
          <p:cNvSpPr txBox="1">
            <a:spLocks noChangeArrowheads="1"/>
          </p:cNvSpPr>
          <p:nvPr/>
        </p:nvSpPr>
        <p:spPr bwMode="auto">
          <a:xfrm>
            <a:off x="319088" y="260350"/>
            <a:ext cx="228917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Ένα </a:t>
            </a:r>
          </a:p>
          <a:p>
            <a:pPr eaLnBrk="1" hangingPunct="1"/>
            <a:r>
              <a:rPr lang="el-GR" altLang="el-GR" sz="3200" b="1">
                <a:solidFill>
                  <a:srgbClr val="FFFF00"/>
                </a:solidFill>
                <a:latin typeface="Calibri" panose="020F0502020204030204" pitchFamily="34" charset="0"/>
              </a:rPr>
              <a:t>θεμελιώδες </a:t>
            </a:r>
          </a:p>
          <a:p>
            <a:pPr eaLnBrk="1" hangingPunct="1"/>
            <a:r>
              <a:rPr lang="el-GR" altLang="el-GR" sz="3200" b="1">
                <a:solidFill>
                  <a:srgbClr val="FFFF00"/>
                </a:solidFill>
                <a:latin typeface="Calibri" panose="020F0502020204030204" pitchFamily="34" charset="0"/>
              </a:rPr>
              <a:t>ερώτημα:</a:t>
            </a:r>
          </a:p>
        </p:txBody>
      </p:sp>
      <p:sp>
        <p:nvSpPr>
          <p:cNvPr id="3" name="Rectangle 5"/>
          <p:cNvSpPr>
            <a:spLocks noChangeArrowheads="1"/>
          </p:cNvSpPr>
          <p:nvPr/>
        </p:nvSpPr>
        <p:spPr bwMode="auto">
          <a:xfrm>
            <a:off x="319088" y="2492375"/>
            <a:ext cx="9501187" cy="2554288"/>
          </a:xfrm>
          <a:prstGeom prst="rect">
            <a:avLst/>
          </a:prstGeom>
          <a:solidFill>
            <a:schemeClr val="bg2">
              <a:lumMod val="50000"/>
            </a:schemeClr>
          </a:solidFill>
          <a:ln w="9525">
            <a:noFill/>
            <a:miter lim="800000"/>
            <a:headEnd/>
            <a:tailEnd/>
          </a:ln>
        </p:spPr>
        <p:txBody>
          <a:bodyPr anchor="ctr">
            <a:spAutoFit/>
          </a:bodyPr>
          <a:lstStyle/>
          <a:p>
            <a:pPr algn="ctr" fontAlgn="auto">
              <a:spcBef>
                <a:spcPts val="0"/>
              </a:spcBef>
              <a:spcAft>
                <a:spcPts val="0"/>
              </a:spcAft>
              <a:defRPr/>
            </a:pPr>
            <a:r>
              <a:rPr lang="el-GR" sz="4000" b="1" dirty="0">
                <a:solidFill>
                  <a:srgbClr val="FFFF00"/>
                </a:solidFill>
                <a:latin typeface="Calibri" pitchFamily="34" charset="0"/>
                <a:cs typeface="+mn-cs"/>
              </a:rPr>
              <a:t>Τι είναι η αναερόβιος αναπνοή; Τι είναι η μεθανογένεση; </a:t>
            </a:r>
          </a:p>
          <a:p>
            <a:pPr algn="ctr" fontAlgn="auto">
              <a:spcBef>
                <a:spcPts val="0"/>
              </a:spcBef>
              <a:spcAft>
                <a:spcPts val="0"/>
              </a:spcAft>
              <a:defRPr/>
            </a:pPr>
            <a:r>
              <a:rPr lang="el-GR" sz="4000" b="1" dirty="0">
                <a:solidFill>
                  <a:srgbClr val="FFFF00"/>
                </a:solidFill>
                <a:latin typeface="Calibri" pitchFamily="34" charset="0"/>
                <a:cs typeface="+mn-cs"/>
              </a:rPr>
              <a:t>Γιατί τα βοοειδή συνεισφέρουν στην ένταση του φαινομένου του θερμοκηπίου;</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17493" y="116632"/>
            <a:ext cx="8072681" cy="2123658"/>
          </a:xfrm>
          <a:prstGeom prst="rect">
            <a:avLst/>
          </a:prstGeom>
          <a:noFill/>
          <a:ln w="9525">
            <a:noFill/>
            <a:miter lim="800000"/>
            <a:headEnd/>
            <a:tailEnd/>
          </a:ln>
        </p:spPr>
        <p:txBody>
          <a:bodyPr>
            <a:spAutoFit/>
          </a:bodyPr>
          <a:lstStyle/>
          <a:p>
            <a:pPr algn="ctr" fontAlgn="auto">
              <a:spcBef>
                <a:spcPts val="0"/>
              </a:spcBef>
              <a:spcAft>
                <a:spcPts val="0"/>
              </a:spcAft>
              <a:defRPr/>
            </a:pPr>
            <a:r>
              <a:rPr lang="el-GR" sz="6600" b="1" dirty="0">
                <a:solidFill>
                  <a:srgbClr val="FFFF00"/>
                </a:solidFill>
                <a:effectLst>
                  <a:glow rad="228600">
                    <a:schemeClr val="accent4">
                      <a:satMod val="175000"/>
                      <a:alpha val="40000"/>
                    </a:schemeClr>
                  </a:glow>
                </a:effectLst>
                <a:latin typeface="Calibri" pitchFamily="34" charset="0"/>
                <a:cs typeface="+mn-cs"/>
              </a:rPr>
              <a:t>Τι είναι η φωτοσύνθεση; </a:t>
            </a:r>
            <a:endParaRPr lang="en-US" sz="6600" b="1" dirty="0">
              <a:solidFill>
                <a:srgbClr val="FFFF00"/>
              </a:solidFill>
              <a:effectLst>
                <a:glow rad="228600">
                  <a:schemeClr val="accent4">
                    <a:satMod val="175000"/>
                    <a:alpha val="40000"/>
                  </a:schemeClr>
                </a:glow>
              </a:effectLst>
              <a:latin typeface="Calibri" pitchFamily="34" charset="0"/>
              <a:cs typeface="+mn-cs"/>
            </a:endParaRPr>
          </a:p>
        </p:txBody>
      </p:sp>
      <p:sp>
        <p:nvSpPr>
          <p:cNvPr id="106499" name="TextBox 2"/>
          <p:cNvSpPr txBox="1">
            <a:spLocks noChangeArrowheads="1"/>
          </p:cNvSpPr>
          <p:nvPr/>
        </p:nvSpPr>
        <p:spPr bwMode="auto">
          <a:xfrm>
            <a:off x="141288" y="184150"/>
            <a:ext cx="228917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latin typeface="Calibri" panose="020F0502020204030204" pitchFamily="34" charset="0"/>
              </a:rPr>
              <a:t>Ένα </a:t>
            </a:r>
          </a:p>
          <a:p>
            <a:pPr eaLnBrk="1" hangingPunct="1"/>
            <a:r>
              <a:rPr lang="el-GR" altLang="el-GR" sz="3200" b="1">
                <a:latin typeface="Calibri" panose="020F0502020204030204" pitchFamily="34" charset="0"/>
              </a:rPr>
              <a:t>θεμελιώδες </a:t>
            </a:r>
          </a:p>
          <a:p>
            <a:pPr eaLnBrk="1" hangingPunct="1"/>
            <a:r>
              <a:rPr lang="el-GR" altLang="el-GR" sz="3200" b="1">
                <a:latin typeface="Calibri" panose="020F0502020204030204" pitchFamily="34" charset="0"/>
              </a:rPr>
              <a:t>ερώτημα:</a:t>
            </a:r>
          </a:p>
        </p:txBody>
      </p:sp>
      <p:pic>
        <p:nvPicPr>
          <p:cNvPr id="10650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825" y="4797425"/>
            <a:ext cx="2706688" cy="180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le 4"/>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
        <p:nvSpPr>
          <p:cNvPr id="106502" name="TextBox 3"/>
          <p:cNvSpPr txBox="1">
            <a:spLocks noChangeArrowheads="1"/>
          </p:cNvSpPr>
          <p:nvPr/>
        </p:nvSpPr>
        <p:spPr bwMode="auto">
          <a:xfrm>
            <a:off x="2162175" y="2247900"/>
            <a:ext cx="7877175" cy="193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a:latin typeface="Calibri" panose="020F0502020204030204" pitchFamily="34" charset="0"/>
              </a:rPr>
              <a:t>Γιατί και πως τα φυτά εμπλουτίζουν την ατμόσφαιρα με οξυγόνο; Ποια είναι η πηγή του;</a:t>
            </a:r>
            <a:endParaRPr lang="en-US" altLang="el-GR" sz="4000" b="1">
              <a:latin typeface="Calibri" panose="020F0502020204030204" pitchFamily="34" charset="0"/>
            </a:endParaRPr>
          </a:p>
        </p:txBody>
      </p:sp>
      <p:pic>
        <p:nvPicPr>
          <p:cNvPr id="106503" name="Picture 2" descr="http://ts2.mm.bing.net/th?id=H.4790062214154221&amp;pid=15.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5825" y="4797425"/>
            <a:ext cx="3230563" cy="180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504" name="Picture 4" descr="http://ts1.mm.bing.net/th?id=H.4609394457838904&amp;pid=15.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81850" y="4792663"/>
            <a:ext cx="2857500"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2536825" y="844550"/>
            <a:ext cx="7378700" cy="550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b="1">
                <a:solidFill>
                  <a:srgbClr val="FFFF00"/>
                </a:solidFill>
                <a:latin typeface="Calibri" panose="020F0502020204030204" pitchFamily="34" charset="0"/>
              </a:rPr>
              <a:t>Πως παράγεται η οργανική ύλη στα φυτά; Ποια ένζυμα είναι υπεύθυνα για τη δέσμευση του ατμοσφαιρικού </a:t>
            </a:r>
            <a:r>
              <a:rPr lang="en-US" altLang="el-GR" sz="4400" b="1">
                <a:solidFill>
                  <a:srgbClr val="FFFF00"/>
                </a:solidFill>
                <a:latin typeface="Calibri" panose="020F0502020204030204" pitchFamily="34" charset="0"/>
              </a:rPr>
              <a:t>CO</a:t>
            </a:r>
            <a:r>
              <a:rPr lang="en-US" altLang="el-GR" sz="4400" b="1" baseline="-25000">
                <a:solidFill>
                  <a:srgbClr val="FFFF00"/>
                </a:solidFill>
                <a:latin typeface="Calibri" panose="020F0502020204030204" pitchFamily="34" charset="0"/>
              </a:rPr>
              <a:t>2</a:t>
            </a:r>
            <a:r>
              <a:rPr lang="el-GR" altLang="el-GR" sz="4400" b="1">
                <a:solidFill>
                  <a:srgbClr val="FFFF00"/>
                </a:solidFill>
                <a:latin typeface="Calibri" panose="020F0502020204030204" pitchFamily="34" charset="0"/>
              </a:rPr>
              <a:t>; Ποια τα χαρακτηριστικά γνωρίσματα του ενζύμου </a:t>
            </a:r>
            <a:r>
              <a:rPr lang="fr-FR" altLang="el-GR" sz="4400" b="1">
                <a:solidFill>
                  <a:srgbClr val="FFFF00"/>
                </a:solidFill>
                <a:latin typeface="Calibri" panose="020F0502020204030204" pitchFamily="34" charset="0"/>
              </a:rPr>
              <a:t>Rubisco </a:t>
            </a:r>
            <a:r>
              <a:rPr lang="el-GR" altLang="el-GR" sz="4400" b="1">
                <a:solidFill>
                  <a:srgbClr val="FFFF00"/>
                </a:solidFill>
                <a:latin typeface="Calibri" panose="020F0502020204030204" pitchFamily="34" charset="0"/>
              </a:rPr>
              <a:t>και πως τα αξιοποιούμε;</a:t>
            </a:r>
            <a:endParaRPr lang="en-US" altLang="el-GR" sz="4400" b="1">
              <a:solidFill>
                <a:srgbClr val="FFFF00"/>
              </a:solidFill>
              <a:latin typeface="Calibri" panose="020F0502020204030204" pitchFamily="34" charset="0"/>
            </a:endParaRPr>
          </a:p>
        </p:txBody>
      </p:sp>
      <p:sp>
        <p:nvSpPr>
          <p:cNvPr id="107523" name="TextBox 2"/>
          <p:cNvSpPr txBox="1">
            <a:spLocks noChangeArrowheads="1"/>
          </p:cNvSpPr>
          <p:nvPr/>
        </p:nvSpPr>
        <p:spPr bwMode="auto">
          <a:xfrm>
            <a:off x="247650" y="476250"/>
            <a:ext cx="228917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Ένα </a:t>
            </a:r>
          </a:p>
          <a:p>
            <a:pPr eaLnBrk="1" hangingPunct="1"/>
            <a:r>
              <a:rPr lang="el-GR" altLang="el-GR" sz="3200" b="1">
                <a:solidFill>
                  <a:srgbClr val="FFFF00"/>
                </a:solidFill>
                <a:latin typeface="Calibri" panose="020F0502020204030204" pitchFamily="34" charset="0"/>
              </a:rPr>
              <a:t>θεμελιώδες </a:t>
            </a:r>
          </a:p>
          <a:p>
            <a:pPr eaLnBrk="1" hangingPunct="1"/>
            <a:r>
              <a:rPr lang="el-GR" altLang="el-GR" sz="3200" b="1">
                <a:solidFill>
                  <a:srgbClr val="FFFF00"/>
                </a:solidFill>
                <a:latin typeface="Calibri" panose="020F0502020204030204" pitchFamily="34" charset="0"/>
              </a:rPr>
              <a:t>ερώτημα:</a:t>
            </a:r>
          </a:p>
        </p:txBody>
      </p:sp>
      <p:sp>
        <p:nvSpPr>
          <p:cNvPr id="5" name="Rounded Rectangle 4"/>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descr="C:\Users\GregDiamantidis\Documents\REC09\Anaktisi09\POOL-FIG-SLIDES\EIKONES ΜΑΘΗΜΑΤΟΣ-ΠΡΟ&amp;ΜΕΤΑ\FYTA-TOMEA\τευτλα.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3275" y="44450"/>
            <a:ext cx="3071813"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ChangeArrowheads="1"/>
          </p:cNvSpPr>
          <p:nvPr/>
        </p:nvSpPr>
        <p:spPr bwMode="auto">
          <a:xfrm>
            <a:off x="533400" y="2996962"/>
            <a:ext cx="9753600" cy="3477875"/>
          </a:xfrm>
          <a:prstGeom prst="rect">
            <a:avLst/>
          </a:prstGeom>
          <a:solidFill>
            <a:schemeClr val="bg1"/>
          </a:solidFill>
          <a:ln w="12700" cap="sq">
            <a:noFill/>
            <a:miter lim="800000"/>
            <a:headEnd type="none" w="sm" len="sm"/>
            <a:tailEnd type="none" w="sm" len="sm"/>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l-GR" sz="4400" b="1" dirty="0">
                <a:ln w="11430"/>
                <a:solidFill>
                  <a:srgbClr val="FFFF00"/>
                </a:solidFill>
                <a:effectLst>
                  <a:outerShdw blurRad="50800" dist="39000" dir="5460000" algn="tl">
                    <a:srgbClr val="000000">
                      <a:alpha val="38000"/>
                    </a:srgbClr>
                  </a:outerShdw>
                </a:effectLst>
                <a:latin typeface="Calibri" pitchFamily="34" charset="0"/>
                <a:cs typeface="Times New Roman" pitchFamily="18" charset="0"/>
              </a:rPr>
              <a:t>Θεμελιώδες ερώτημα</a:t>
            </a:r>
            <a:r>
              <a:rPr lang="el-GR" sz="4400" b="1" dirty="0">
                <a:ln w="11430"/>
                <a:solidFill>
                  <a:schemeClr val="bg2">
                    <a:lumMod val="40000"/>
                    <a:lumOff val="60000"/>
                  </a:schemeClr>
                </a:solidFill>
                <a:effectLst>
                  <a:outerShdw blurRad="50800" dist="39000" dir="5460000" algn="tl">
                    <a:srgbClr val="000000">
                      <a:alpha val="38000"/>
                    </a:srgbClr>
                  </a:outerShdw>
                </a:effectLst>
                <a:latin typeface="Calibri" pitchFamily="34" charset="0"/>
                <a:cs typeface="Times New Roman" pitchFamily="18" charset="0"/>
              </a:rPr>
              <a:t>:</a:t>
            </a:r>
          </a:p>
          <a:p>
            <a:pPr algn="ctr" fontAlgn="auto">
              <a:spcBef>
                <a:spcPts val="0"/>
              </a:spcBef>
              <a:spcAft>
                <a:spcPts val="0"/>
              </a:spcAft>
              <a:defRPr/>
            </a:pPr>
            <a:r>
              <a:rPr lang="el-GR" sz="4400" b="1" dirty="0">
                <a:ln w="11430"/>
                <a:solidFill>
                  <a:schemeClr val="bg2">
                    <a:lumMod val="40000"/>
                    <a:lumOff val="60000"/>
                  </a:schemeClr>
                </a:solidFill>
                <a:effectLst>
                  <a:outerShdw blurRad="50800" dist="39000" dir="5460000" algn="tl">
                    <a:srgbClr val="000000">
                      <a:alpha val="38000"/>
                    </a:srgbClr>
                  </a:outerShdw>
                </a:effectLst>
                <a:latin typeface="Calibri" pitchFamily="34" charset="0"/>
                <a:cs typeface="Times New Roman" pitchFamily="18" charset="0"/>
              </a:rPr>
              <a:t>Ποια γεγονότα ακολουθούν της πρόσπτωσης ορατής ακτινοβολίας σε ένα θαλάσσιο φύκος, στο καλαμπόκι, στη νεραντζιά, στην αζαλέα...;</a:t>
            </a:r>
            <a:endParaRPr lang="en-GB" sz="4400" b="1" dirty="0">
              <a:ln w="11430"/>
              <a:solidFill>
                <a:schemeClr val="bg2">
                  <a:lumMod val="40000"/>
                  <a:lumOff val="60000"/>
                </a:schemeClr>
              </a:solidFill>
              <a:effectLst>
                <a:outerShdw blurRad="50800" dist="39000" dir="5460000" algn="tl">
                  <a:srgbClr val="000000">
                    <a:alpha val="38000"/>
                  </a:srgbClr>
                </a:outerShdw>
              </a:effectLst>
              <a:latin typeface="Calibri" pitchFamily="34" charset="0"/>
              <a:cs typeface="+mn-cs"/>
            </a:endParaRP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pic>
        <p:nvPicPr>
          <p:cNvPr id="108549" name="Picture 2" descr="http://ts1.mm.bing.net/th?id=H.4785861759075344&amp;pid=15.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7650" y="0"/>
            <a:ext cx="2862263" cy="227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50" name="Picture 4" descr="http://ts2.mm.bing.net/th?id=H.4753250060273045&amp;pid=15.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10350" y="17463"/>
            <a:ext cx="3429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Box 3"/>
          <p:cNvSpPr txBox="1">
            <a:spLocks noChangeArrowheads="1"/>
          </p:cNvSpPr>
          <p:nvPr/>
        </p:nvSpPr>
        <p:spPr bwMode="auto">
          <a:xfrm>
            <a:off x="319088" y="260350"/>
            <a:ext cx="467995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Ένα θεμελιώδες ερώτημα:</a:t>
            </a:r>
          </a:p>
        </p:txBody>
      </p:sp>
      <p:sp>
        <p:nvSpPr>
          <p:cNvPr id="5" name="Rounded Rectangle 4"/>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
        <p:nvSpPr>
          <p:cNvPr id="109572" name="TextBox 5"/>
          <p:cNvSpPr txBox="1">
            <a:spLocks noChangeArrowheads="1"/>
          </p:cNvSpPr>
          <p:nvPr/>
        </p:nvSpPr>
        <p:spPr bwMode="auto">
          <a:xfrm>
            <a:off x="484188" y="836613"/>
            <a:ext cx="9031287" cy="590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5400" b="1">
                <a:solidFill>
                  <a:srgbClr val="FFFFFF"/>
                </a:solidFill>
                <a:latin typeface="Calibri" panose="020F0502020204030204" pitchFamily="34" charset="0"/>
              </a:rPr>
              <a:t>Τι είναι η γλυκόζη; Η φρουκτόζη; Η γλυκόλυση, η νεογλυκόγενεση, ο κύκλος των φωσφορικών πεντοζών; Το άμυλο, το γλυκογόνο, η κυτταρίνη και ο μεταβολισμός τους;</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Box 1"/>
          <p:cNvSpPr txBox="1">
            <a:spLocks noChangeArrowheads="1"/>
          </p:cNvSpPr>
          <p:nvPr/>
        </p:nvSpPr>
        <p:spPr bwMode="auto">
          <a:xfrm>
            <a:off x="219075" y="1695450"/>
            <a:ext cx="9896475"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a:latin typeface="Calibri" panose="020F0502020204030204" pitchFamily="34" charset="0"/>
              </a:rPr>
              <a:t>			Πως μετατρέπεται, με ποιές αντιδράσεις, το γλεύκος (ο μούστος) των σταφυλιών σε κρασί; Χρειάζεται οξυγόνο ή όχι;</a:t>
            </a:r>
          </a:p>
        </p:txBody>
      </p:sp>
      <p:pic>
        <p:nvPicPr>
          <p:cNvPr id="11059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672013"/>
            <a:ext cx="3278188" cy="218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2288" y="4702175"/>
            <a:ext cx="3240087" cy="215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64000" y="4576763"/>
            <a:ext cx="2232025" cy="228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8" name="TextBox 6"/>
          <p:cNvSpPr txBox="1">
            <a:spLocks noChangeArrowheads="1"/>
          </p:cNvSpPr>
          <p:nvPr/>
        </p:nvSpPr>
        <p:spPr bwMode="auto">
          <a:xfrm>
            <a:off x="549275" y="131763"/>
            <a:ext cx="2290763"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Ένα </a:t>
            </a:r>
          </a:p>
          <a:p>
            <a:pPr eaLnBrk="1" hangingPunct="1"/>
            <a:r>
              <a:rPr lang="el-GR" altLang="el-GR" sz="3200" b="1">
                <a:solidFill>
                  <a:srgbClr val="FFFF00"/>
                </a:solidFill>
                <a:latin typeface="Calibri" panose="020F0502020204030204" pitchFamily="34" charset="0"/>
              </a:rPr>
              <a:t>θεμελιώδες </a:t>
            </a:r>
          </a:p>
          <a:p>
            <a:pPr eaLnBrk="1" hangingPunct="1"/>
            <a:r>
              <a:rPr lang="el-GR" altLang="el-GR" sz="3200" b="1">
                <a:solidFill>
                  <a:srgbClr val="FFFF00"/>
                </a:solidFill>
                <a:latin typeface="Calibri" panose="020F0502020204030204" pitchFamily="34" charset="0"/>
              </a:rPr>
              <a:t>ερώτημα:</a:t>
            </a:r>
          </a:p>
        </p:txBody>
      </p:sp>
      <p:sp>
        <p:nvSpPr>
          <p:cNvPr id="8" name="Rounded Rectangle 7"/>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
        <p:nvSpPr>
          <p:cNvPr id="110600" name="Ορθογώνιο 2"/>
          <p:cNvSpPr>
            <a:spLocks noChangeArrowheads="1"/>
          </p:cNvSpPr>
          <p:nvPr/>
        </p:nvSpPr>
        <p:spPr bwMode="auto">
          <a:xfrm>
            <a:off x="4033838" y="531813"/>
            <a:ext cx="51435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b="1">
                <a:solidFill>
                  <a:srgbClr val="FFFF00"/>
                </a:solidFill>
                <a:latin typeface="Calibri" panose="020F0502020204030204" pitchFamily="34" charset="0"/>
              </a:rPr>
              <a:t>Τι είναι οι ζυμώσεις;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125" y="673100"/>
            <a:ext cx="8816975" cy="5908675"/>
          </a:xfrm>
          <a:prstGeom prst="rect">
            <a:avLst/>
          </a:prstGeom>
          <a:noFill/>
        </p:spPr>
        <p:txBody>
          <a:bodyPr>
            <a:spAutoFit/>
          </a:bodyPr>
          <a:lstStyle/>
          <a:p>
            <a:pPr algn="ctr" fontAlgn="auto">
              <a:spcBef>
                <a:spcPts val="0"/>
              </a:spcBef>
              <a:spcAft>
                <a:spcPts val="0"/>
              </a:spcAft>
              <a:defRPr/>
            </a:pPr>
            <a:r>
              <a:rPr lang="el-GR" sz="5400" b="1" dirty="0">
                <a:effectLst>
                  <a:glow rad="101600">
                    <a:schemeClr val="accent4">
                      <a:satMod val="175000"/>
                      <a:alpha val="40000"/>
                    </a:schemeClr>
                  </a:glow>
                  <a:outerShdw blurRad="50800" dist="38100" dir="10800000" algn="r" rotWithShape="0">
                    <a:prstClr val="black">
                      <a:alpha val="40000"/>
                    </a:prstClr>
                  </a:outerShdw>
                </a:effectLst>
                <a:latin typeface="Calibri" pitchFamily="34" charset="0"/>
                <a:cs typeface="+mn-cs"/>
              </a:rPr>
              <a:t>Που χρησιμοποιούνται τα λιπαρά οξέα; Ποιος είναι ο βιολογικός τους ρόλος; Πως συντίθενται; Ποια τα απαραίτητα λιπαρά οξέα για τους ανώτερους ζωικούς οργανισμούς;</a:t>
            </a:r>
          </a:p>
        </p:txBody>
      </p:sp>
      <p:sp>
        <p:nvSpPr>
          <p:cNvPr id="111619" name="TextBox 2"/>
          <p:cNvSpPr txBox="1">
            <a:spLocks noChangeArrowheads="1"/>
          </p:cNvSpPr>
          <p:nvPr/>
        </p:nvSpPr>
        <p:spPr bwMode="auto">
          <a:xfrm>
            <a:off x="0" y="0"/>
            <a:ext cx="2211388"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Θεμελιώδη </a:t>
            </a:r>
          </a:p>
          <a:p>
            <a:pPr eaLnBrk="1" hangingPunct="1"/>
            <a:r>
              <a:rPr lang="el-GR" altLang="el-GR" sz="3200" b="1">
                <a:solidFill>
                  <a:srgbClr val="FFFF00"/>
                </a:solidFill>
                <a:latin typeface="Calibri" panose="020F0502020204030204" pitchFamily="34" charset="0"/>
              </a:rPr>
              <a:t>ερώτημα: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163" y="1341438"/>
            <a:ext cx="8815387" cy="1754187"/>
          </a:xfrm>
          <a:prstGeom prst="rect">
            <a:avLst/>
          </a:prstGeom>
          <a:noFill/>
        </p:spPr>
        <p:txBody>
          <a:bodyPr>
            <a:spAutoFit/>
          </a:bodyPr>
          <a:lstStyle/>
          <a:p>
            <a:pPr algn="ctr" fontAlgn="auto">
              <a:spcBef>
                <a:spcPts val="0"/>
              </a:spcBef>
              <a:spcAft>
                <a:spcPts val="0"/>
              </a:spcAft>
              <a:defRPr/>
            </a:pPr>
            <a:r>
              <a:rPr lang="el-GR" sz="5400" b="1" dirty="0">
                <a:effectLst>
                  <a:glow rad="101600">
                    <a:schemeClr val="accent4">
                      <a:satMod val="175000"/>
                      <a:alpha val="40000"/>
                    </a:schemeClr>
                  </a:glow>
                  <a:outerShdw blurRad="50800" dist="38100" dir="10800000" algn="r" rotWithShape="0">
                    <a:prstClr val="black">
                      <a:alpha val="40000"/>
                    </a:prstClr>
                  </a:outerShdw>
                </a:effectLst>
                <a:latin typeface="Calibri" pitchFamily="34" charset="0"/>
                <a:cs typeface="+mn-cs"/>
              </a:rPr>
              <a:t>Τι είναι τα  κορεσμένα και τα ακόρεστα λιπαρά οξέα; </a:t>
            </a:r>
          </a:p>
        </p:txBody>
      </p:sp>
      <p:sp>
        <p:nvSpPr>
          <p:cNvPr id="112643" name="TextBox 2"/>
          <p:cNvSpPr txBox="1">
            <a:spLocks noChangeArrowheads="1"/>
          </p:cNvSpPr>
          <p:nvPr/>
        </p:nvSpPr>
        <p:spPr bwMode="auto">
          <a:xfrm>
            <a:off x="0" y="0"/>
            <a:ext cx="5072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Θεμελιώδη ερωτήματα: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
        <p:nvSpPr>
          <p:cNvPr id="6" name="Ορθογώνιο 5"/>
          <p:cNvSpPr/>
          <p:nvPr/>
        </p:nvSpPr>
        <p:spPr>
          <a:xfrm>
            <a:off x="1041400" y="3768725"/>
            <a:ext cx="8316913" cy="2584450"/>
          </a:xfrm>
          <a:prstGeom prst="rect">
            <a:avLst/>
          </a:prstGeom>
        </p:spPr>
        <p:txBody>
          <a:bodyPr>
            <a:spAutoFit/>
          </a:bodyPr>
          <a:lstStyle/>
          <a:p>
            <a:pPr algn="ctr" fontAlgn="auto">
              <a:spcBef>
                <a:spcPts val="0"/>
              </a:spcBef>
              <a:spcAft>
                <a:spcPts val="0"/>
              </a:spcAft>
              <a:defRPr/>
            </a:pPr>
            <a:r>
              <a:rPr lang="el-GR" sz="5400" b="1" dirty="0">
                <a:solidFill>
                  <a:prstClr val="white"/>
                </a:solidFill>
                <a:effectLst>
                  <a:glow rad="101600">
                    <a:srgbClr val="8064A2">
                      <a:satMod val="175000"/>
                      <a:alpha val="40000"/>
                    </a:srgbClr>
                  </a:glow>
                  <a:outerShdw blurRad="50800" dist="38100" dir="10800000" algn="r" rotWithShape="0">
                    <a:prstClr val="black">
                      <a:alpha val="40000"/>
                    </a:prstClr>
                  </a:outerShdw>
                </a:effectLst>
                <a:latin typeface="Calibri" pitchFamily="34" charset="0"/>
                <a:cs typeface="+mn-cs"/>
              </a:rPr>
              <a:t>Τι είναι τα ω3</a:t>
            </a:r>
            <a:r>
              <a:rPr lang="en-US" sz="5400" b="1" dirty="0">
                <a:solidFill>
                  <a:prstClr val="white"/>
                </a:solidFill>
                <a:effectLst>
                  <a:glow rad="101600">
                    <a:srgbClr val="8064A2">
                      <a:satMod val="175000"/>
                      <a:alpha val="40000"/>
                    </a:srgbClr>
                  </a:glow>
                  <a:outerShdw blurRad="50800" dist="38100" dir="10800000" algn="r" rotWithShape="0">
                    <a:prstClr val="black">
                      <a:alpha val="40000"/>
                    </a:prstClr>
                  </a:outerShdw>
                </a:effectLst>
                <a:latin typeface="Calibri" pitchFamily="34" charset="0"/>
                <a:cs typeface="+mn-cs"/>
              </a:rPr>
              <a:t>,</a:t>
            </a:r>
            <a:r>
              <a:rPr lang="el-GR" sz="5400" b="1" dirty="0">
                <a:solidFill>
                  <a:prstClr val="white"/>
                </a:solidFill>
                <a:effectLst>
                  <a:glow rad="101600">
                    <a:srgbClr val="8064A2">
                      <a:satMod val="175000"/>
                      <a:alpha val="40000"/>
                    </a:srgbClr>
                  </a:glow>
                  <a:outerShdw blurRad="50800" dist="38100" dir="10800000" algn="r" rotWithShape="0">
                    <a:prstClr val="black">
                      <a:alpha val="40000"/>
                    </a:prstClr>
                  </a:outerShdw>
                </a:effectLst>
                <a:latin typeface="Calibri" pitchFamily="34" charset="0"/>
                <a:cs typeface="+mn-cs"/>
              </a:rPr>
              <a:t> ω6 και ω9 </a:t>
            </a:r>
            <a:r>
              <a:rPr lang="el-GR" sz="5400" b="1" dirty="0" err="1">
                <a:solidFill>
                  <a:prstClr val="white"/>
                </a:solidFill>
                <a:effectLst>
                  <a:glow rad="101600">
                    <a:srgbClr val="8064A2">
                      <a:satMod val="175000"/>
                      <a:alpha val="40000"/>
                    </a:srgbClr>
                  </a:glow>
                  <a:outerShdw blurRad="50800" dist="38100" dir="10800000" algn="r" rotWithShape="0">
                    <a:prstClr val="black">
                      <a:alpha val="40000"/>
                    </a:prstClr>
                  </a:outerShdw>
                </a:effectLst>
                <a:latin typeface="Calibri" pitchFamily="34" charset="0"/>
                <a:cs typeface="+mn-cs"/>
              </a:rPr>
              <a:t>πολυακόρεστα</a:t>
            </a:r>
            <a:r>
              <a:rPr lang="el-GR" sz="5400" b="1" dirty="0">
                <a:solidFill>
                  <a:prstClr val="white"/>
                </a:solidFill>
                <a:effectLst>
                  <a:glow rad="101600">
                    <a:srgbClr val="8064A2">
                      <a:satMod val="175000"/>
                      <a:alpha val="40000"/>
                    </a:srgbClr>
                  </a:glow>
                  <a:outerShdw blurRad="50800" dist="38100" dir="10800000" algn="r" rotWithShape="0">
                    <a:prstClr val="black">
                      <a:alpha val="40000"/>
                    </a:prstClr>
                  </a:outerShdw>
                </a:effectLst>
                <a:latin typeface="Calibri" pitchFamily="34" charset="0"/>
                <a:cs typeface="+mn-cs"/>
              </a:rPr>
              <a:t> λιπαρά οξέα;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p:cNvSpPr>
            <a:spLocks noGrp="1"/>
          </p:cNvSpPr>
          <p:nvPr>
            <p:ph type="title"/>
          </p:nvPr>
        </p:nvSpPr>
        <p:spPr>
          <a:xfrm>
            <a:off x="1028700" y="25400"/>
            <a:ext cx="8229600" cy="1143000"/>
          </a:xfrm>
        </p:spPr>
        <p:txBody>
          <a:bodyPr/>
          <a:lstStyle/>
          <a:p>
            <a:pPr eaLnBrk="1" hangingPunct="1"/>
            <a:r>
              <a:rPr lang="el-GR" altLang="el-GR" b="1" smtClean="0">
                <a:latin typeface="Calibri" panose="020F0502020204030204" pitchFamily="34" charset="0"/>
              </a:rPr>
              <a:t>Περιεχόμενα ενότητας</a:t>
            </a:r>
          </a:p>
        </p:txBody>
      </p:sp>
      <p:sp>
        <p:nvSpPr>
          <p:cNvPr id="65539" name="Περιεχόμενα"/>
          <p:cNvSpPr>
            <a:spLocks noGrp="1"/>
          </p:cNvSpPr>
          <p:nvPr>
            <p:ph idx="1"/>
          </p:nvPr>
        </p:nvSpPr>
        <p:spPr>
          <a:xfrm>
            <a:off x="1028700" y="1439863"/>
            <a:ext cx="8229600" cy="4760912"/>
          </a:xfrm>
        </p:spPr>
        <p:txBody>
          <a:bodyPr/>
          <a:lstStyle/>
          <a:p>
            <a:pPr>
              <a:buFont typeface="Calibri" panose="020F0502020204030204" pitchFamily="34" charset="0"/>
              <a:buAutoNum type="arabicPeriod"/>
            </a:pPr>
            <a:r>
              <a:rPr lang="el-GR" altLang="el-GR" smtClean="0">
                <a:latin typeface="Calibri" panose="020F0502020204030204" pitchFamily="34" charset="0"/>
              </a:rPr>
              <a:t>Εισαγωγή στην επιστήμη της βιοχημείας.</a:t>
            </a:r>
          </a:p>
          <a:p>
            <a:pPr>
              <a:buFont typeface="Calibri" panose="020F0502020204030204" pitchFamily="34" charset="0"/>
              <a:buAutoNum type="arabicPeriod"/>
            </a:pPr>
            <a:r>
              <a:rPr lang="el-GR" altLang="el-GR" smtClean="0">
                <a:latin typeface="Calibri" panose="020F0502020204030204" pitchFamily="34" charset="0"/>
              </a:rPr>
              <a:t>Σκοπός του μαθήματος.</a:t>
            </a:r>
          </a:p>
          <a:p>
            <a:pPr>
              <a:buFont typeface="Calibri" panose="020F0502020204030204" pitchFamily="34" charset="0"/>
              <a:buAutoNum type="arabicPeriod"/>
            </a:pPr>
            <a:r>
              <a:rPr lang="el-GR" altLang="el-GR" smtClean="0">
                <a:latin typeface="Calibri" panose="020F0502020204030204" pitchFamily="34" charset="0"/>
              </a:rPr>
              <a:t>Η έννοια της «ζωής».</a:t>
            </a:r>
          </a:p>
          <a:p>
            <a:pPr>
              <a:buFont typeface="Calibri" panose="020F0502020204030204" pitchFamily="34" charset="0"/>
              <a:buAutoNum type="arabicPeriod"/>
            </a:pPr>
            <a:r>
              <a:rPr lang="el-GR" altLang="el-GR" smtClean="0">
                <a:latin typeface="Calibri" panose="020F0502020204030204" pitchFamily="34" charset="0"/>
              </a:rPr>
              <a:t>Η σχέση της επιστήμης της βιοχημείας με την έννοια της ζωής.</a:t>
            </a:r>
          </a:p>
          <a:p>
            <a:pPr>
              <a:buFont typeface="Calibri" panose="020F0502020204030204" pitchFamily="34" charset="0"/>
              <a:buAutoNum type="arabicPeriod"/>
            </a:pPr>
            <a:endParaRPr lang="el-GR" altLang="el-GR" smtClean="0">
              <a:latin typeface="Calibri" panose="020F0502020204030204" pitchFamily="34" charset="0"/>
            </a:endParaRPr>
          </a:p>
          <a:p>
            <a:pPr>
              <a:buFont typeface="Calibri" panose="020F0502020204030204" pitchFamily="34" charset="0"/>
              <a:buAutoNum type="arabicPeriod"/>
            </a:pPr>
            <a:endParaRPr lang="el-GR" altLang="el-GR" smtClean="0">
              <a:latin typeface="Calibri" panose="020F0502020204030204" pitchFamily="34" charset="0"/>
            </a:endParaRPr>
          </a:p>
        </p:txBody>
      </p:sp>
      <p:sp>
        <p:nvSpPr>
          <p:cNvPr id="65540" name="Αριθμός διαφάνειας"/>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37226A-D1FA-480D-A92B-E716A5326817}" type="slidenum">
              <a:rPr lang="el-GR" altLang="el-GR">
                <a:latin typeface="Calibri" panose="020F0502020204030204" pitchFamily="34" charset="0"/>
              </a:rPr>
              <a:pPr eaLnBrk="1" hangingPunct="1"/>
              <a:t>5</a:t>
            </a:fld>
            <a:endParaRPr lang="el-GR" altLang="el-GR">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138" y="942975"/>
            <a:ext cx="9720262" cy="5078413"/>
          </a:xfrm>
          <a:prstGeom prst="rect">
            <a:avLst/>
          </a:prstGeom>
          <a:noFill/>
        </p:spPr>
        <p:txBody>
          <a:bodyPr>
            <a:spAutoFit/>
          </a:bodyPr>
          <a:lstStyle/>
          <a:p>
            <a:pPr algn="ctr" fontAlgn="auto">
              <a:spcBef>
                <a:spcPts val="0"/>
              </a:spcBef>
              <a:spcAft>
                <a:spcPts val="0"/>
              </a:spcAft>
              <a:defRPr/>
            </a:pPr>
            <a:r>
              <a:rPr lang="el-GR" sz="5400" b="1" dirty="0">
                <a:effectLst>
                  <a:glow rad="101600">
                    <a:schemeClr val="accent4">
                      <a:satMod val="175000"/>
                      <a:alpha val="40000"/>
                    </a:schemeClr>
                  </a:glow>
                  <a:outerShdw blurRad="50800" dist="38100" dir="10800000" algn="r" rotWithShape="0">
                    <a:prstClr val="black">
                      <a:alpha val="40000"/>
                    </a:prstClr>
                  </a:outerShdw>
                </a:effectLst>
                <a:latin typeface="Calibri" pitchFamily="34" charset="0"/>
                <a:cs typeface="+mn-cs"/>
              </a:rPr>
              <a:t>Τι είναι τα λίπη, τα έλαια, τα γλυκερίδια, οι </a:t>
            </a:r>
            <a:r>
              <a:rPr lang="el-GR" sz="5400" b="1" dirty="0" err="1">
                <a:effectLst>
                  <a:glow rad="101600">
                    <a:schemeClr val="accent4">
                      <a:satMod val="175000"/>
                      <a:alpha val="40000"/>
                    </a:schemeClr>
                  </a:glow>
                  <a:outerShdw blurRad="50800" dist="38100" dir="10800000" algn="r" rotWithShape="0">
                    <a:prstClr val="black">
                      <a:alpha val="40000"/>
                    </a:prstClr>
                  </a:outerShdw>
                </a:effectLst>
                <a:latin typeface="Calibri" pitchFamily="34" charset="0"/>
                <a:cs typeface="+mn-cs"/>
              </a:rPr>
              <a:t>ακυλογλυκερόλες</a:t>
            </a:r>
            <a:r>
              <a:rPr lang="el-GR" sz="5400" b="1" dirty="0">
                <a:effectLst>
                  <a:glow rad="101600">
                    <a:schemeClr val="accent4">
                      <a:satMod val="175000"/>
                      <a:alpha val="40000"/>
                    </a:schemeClr>
                  </a:glow>
                  <a:outerShdw blurRad="50800" dist="38100" dir="10800000" algn="r" rotWithShape="0">
                    <a:prstClr val="black">
                      <a:alpha val="40000"/>
                    </a:prstClr>
                  </a:outerShdw>
                </a:effectLst>
                <a:latin typeface="Calibri" pitchFamily="34" charset="0"/>
                <a:cs typeface="+mn-cs"/>
              </a:rPr>
              <a:t>, τα </a:t>
            </a:r>
            <a:r>
              <a:rPr lang="el-GR" sz="5400" b="1" dirty="0" err="1">
                <a:effectLst>
                  <a:glow rad="101600">
                    <a:schemeClr val="accent4">
                      <a:satMod val="175000"/>
                      <a:alpha val="40000"/>
                    </a:schemeClr>
                  </a:glow>
                  <a:outerShdw blurRad="50800" dist="38100" dir="10800000" algn="r" rotWithShape="0">
                    <a:prstClr val="black">
                      <a:alpha val="40000"/>
                    </a:prstClr>
                  </a:outerShdw>
                </a:effectLst>
                <a:latin typeface="Calibri" pitchFamily="34" charset="0"/>
                <a:cs typeface="+mn-cs"/>
              </a:rPr>
              <a:t>φωσφολιπίδια</a:t>
            </a:r>
            <a:r>
              <a:rPr lang="el-GR" sz="5400" b="1" dirty="0">
                <a:effectLst>
                  <a:glow rad="101600">
                    <a:schemeClr val="accent4">
                      <a:satMod val="175000"/>
                      <a:alpha val="40000"/>
                    </a:schemeClr>
                  </a:glow>
                  <a:outerShdw blurRad="50800" dist="38100" dir="10800000" algn="r" rotWithShape="0">
                    <a:prstClr val="black">
                      <a:alpha val="40000"/>
                    </a:prstClr>
                  </a:outerShdw>
                </a:effectLst>
                <a:latin typeface="Calibri" pitchFamily="34" charset="0"/>
                <a:cs typeface="+mn-cs"/>
              </a:rPr>
              <a:t>; </a:t>
            </a:r>
          </a:p>
          <a:p>
            <a:pPr algn="ctr" fontAlgn="auto">
              <a:spcBef>
                <a:spcPts val="0"/>
              </a:spcBef>
              <a:spcAft>
                <a:spcPts val="0"/>
              </a:spcAft>
              <a:defRPr/>
            </a:pPr>
            <a:r>
              <a:rPr lang="el-GR" sz="5400" b="1" dirty="0">
                <a:effectLst>
                  <a:glow rad="101600">
                    <a:schemeClr val="accent4">
                      <a:satMod val="175000"/>
                      <a:alpha val="40000"/>
                    </a:schemeClr>
                  </a:glow>
                  <a:outerShdw blurRad="50800" dist="38100" dir="10800000" algn="r" rotWithShape="0">
                    <a:prstClr val="black">
                      <a:alpha val="40000"/>
                    </a:prstClr>
                  </a:outerShdw>
                </a:effectLst>
                <a:latin typeface="Calibri" pitchFamily="34" charset="0"/>
                <a:cs typeface="+mn-cs"/>
              </a:rPr>
              <a:t>Τι είναι τα ενεργειακά λιπίδια;</a:t>
            </a:r>
          </a:p>
          <a:p>
            <a:pPr algn="ctr" fontAlgn="auto">
              <a:spcBef>
                <a:spcPts val="0"/>
              </a:spcBef>
              <a:spcAft>
                <a:spcPts val="0"/>
              </a:spcAft>
              <a:defRPr/>
            </a:pPr>
            <a:r>
              <a:rPr lang="el-GR" sz="5400" b="1" dirty="0">
                <a:effectLst>
                  <a:glow rad="101600">
                    <a:schemeClr val="accent4">
                      <a:satMod val="175000"/>
                      <a:alpha val="40000"/>
                    </a:schemeClr>
                  </a:glow>
                  <a:outerShdw blurRad="50800" dist="38100" dir="10800000" algn="r" rotWithShape="0">
                    <a:prstClr val="black">
                      <a:alpha val="40000"/>
                    </a:prstClr>
                  </a:outerShdw>
                </a:effectLst>
                <a:latin typeface="Calibri" pitchFamily="34" charset="0"/>
                <a:cs typeface="+mn-cs"/>
              </a:rPr>
              <a:t>Η β-οξείδωση των λιπαρών οξέων;</a:t>
            </a:r>
          </a:p>
        </p:txBody>
      </p:sp>
      <p:sp>
        <p:nvSpPr>
          <p:cNvPr id="113667" name="TextBox 2"/>
          <p:cNvSpPr txBox="1">
            <a:spLocks noChangeArrowheads="1"/>
          </p:cNvSpPr>
          <p:nvPr/>
        </p:nvSpPr>
        <p:spPr bwMode="auto">
          <a:xfrm>
            <a:off x="0" y="0"/>
            <a:ext cx="5072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solidFill>
                  <a:srgbClr val="FFFF00"/>
                </a:solidFill>
                <a:latin typeface="Calibri" panose="020F0502020204030204" pitchFamily="34" charset="0"/>
              </a:rPr>
              <a:t>Θεμελιώδη ερωτήματα: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3"/>
          <p:cNvSpPr txBox="1">
            <a:spLocks noChangeArrowheads="1"/>
          </p:cNvSpPr>
          <p:nvPr/>
        </p:nvSpPr>
        <p:spPr bwMode="auto">
          <a:xfrm>
            <a:off x="0" y="131763"/>
            <a:ext cx="101123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3600" b="1">
                <a:solidFill>
                  <a:srgbClr val="FFC000"/>
                </a:solidFill>
                <a:latin typeface="Calibri" panose="020F0502020204030204" pitchFamily="34" charset="0"/>
              </a:rPr>
              <a:t>Ένα θεμελιώδες ερώτημα: </a:t>
            </a:r>
          </a:p>
          <a:p>
            <a:pPr algn="ctr" eaLnBrk="1" hangingPunct="1"/>
            <a:r>
              <a:rPr lang="el-GR" altLang="el-GR" sz="3600" b="1">
                <a:solidFill>
                  <a:srgbClr val="FFFFFF"/>
                </a:solidFill>
                <a:latin typeface="Calibri" panose="020F0502020204030204" pitchFamily="34" charset="0"/>
              </a:rPr>
              <a:t>ΠΟΥ ΣΤΗΡΙΖΕΤΑΙ Η ΥΓΕΙΑ ΤΟΥ ΑΤΟΜΟΥ; </a:t>
            </a:r>
          </a:p>
        </p:txBody>
      </p:sp>
      <p:sp>
        <p:nvSpPr>
          <p:cNvPr id="6" name="Oval 5"/>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hangingPunct="0">
              <a:defRPr/>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
        <p:nvSpPr>
          <p:cNvPr id="3" name="TextBox 2"/>
          <p:cNvSpPr txBox="1">
            <a:spLocks noChangeArrowheads="1"/>
          </p:cNvSpPr>
          <p:nvPr/>
        </p:nvSpPr>
        <p:spPr bwMode="auto">
          <a:xfrm>
            <a:off x="92075" y="1438275"/>
            <a:ext cx="9928225"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b="1">
                <a:solidFill>
                  <a:schemeClr val="bg1"/>
                </a:solidFill>
                <a:latin typeface="Calibri" panose="020F0502020204030204" pitchFamily="34" charset="0"/>
              </a:rPr>
              <a:t>Πότε οι μεμβράνες των κυττάρων είναι υγιείς;</a:t>
            </a:r>
          </a:p>
          <a:p>
            <a:pPr algn="ctr" eaLnBrk="1" hangingPunct="1"/>
            <a:r>
              <a:rPr lang="el-GR" altLang="el-GR" sz="4400" b="1">
                <a:solidFill>
                  <a:schemeClr val="bg1"/>
                </a:solidFill>
                <a:latin typeface="Calibri" panose="020F0502020204030204" pitchFamily="34" charset="0"/>
              </a:rPr>
              <a:t>Ποια η πρέπουσα αναλογία ω3/ω6 πολυακόρεστων λιπαρών οξέων στις μεμβράνες των κυττάρων;</a:t>
            </a:r>
          </a:p>
          <a:p>
            <a:pPr algn="ctr" eaLnBrk="1" hangingPunct="1"/>
            <a:r>
              <a:rPr lang="el-GR" altLang="el-GR" sz="4400" b="1">
                <a:solidFill>
                  <a:schemeClr val="bg1"/>
                </a:solidFill>
                <a:latin typeface="Calibri" panose="020F0502020204030204" pitchFamily="34" charset="0"/>
              </a:rPr>
              <a:t>Ποια η δομή και η λειτουργία των μεμβρανών των κυττάρων;</a:t>
            </a:r>
            <a:endParaRPr lang="en-US" altLang="el-GR" sz="4400" b="1">
              <a:solidFill>
                <a:schemeClr val="bg1"/>
              </a:solidFill>
              <a:latin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247650" y="1557338"/>
            <a:ext cx="9720263" cy="28003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400" b="1">
                <a:solidFill>
                  <a:srgbClr val="FFFF00"/>
                </a:solidFill>
                <a:latin typeface="Calibri" panose="020F0502020204030204" pitchFamily="34" charset="0"/>
              </a:rPr>
              <a:t>Γιατί θεωρείται το οξυγόνο ως το δηλητήριο της ζωής;</a:t>
            </a:r>
          </a:p>
          <a:p>
            <a:pPr algn="ctr" eaLnBrk="1" hangingPunct="1"/>
            <a:r>
              <a:rPr lang="el-GR" altLang="el-GR" sz="4400" b="1">
                <a:solidFill>
                  <a:srgbClr val="FFFF00"/>
                </a:solidFill>
                <a:latin typeface="Calibri" panose="020F0502020204030204" pitchFamily="34" charset="0"/>
              </a:rPr>
              <a:t>Τι είναι οι ενεργές μορφές οξυγόνου, οι ελεύθερες ρίζες; </a:t>
            </a:r>
          </a:p>
        </p:txBody>
      </p:sp>
      <p:sp>
        <p:nvSpPr>
          <p:cNvPr id="115715" name="TextBox 3"/>
          <p:cNvSpPr txBox="1">
            <a:spLocks noChangeArrowheads="1"/>
          </p:cNvSpPr>
          <p:nvPr/>
        </p:nvSpPr>
        <p:spPr bwMode="auto">
          <a:xfrm>
            <a:off x="0" y="0"/>
            <a:ext cx="228917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latin typeface="Calibri" panose="020F0502020204030204" pitchFamily="34" charset="0"/>
              </a:rPr>
              <a:t>Ένα </a:t>
            </a:r>
          </a:p>
          <a:p>
            <a:pPr eaLnBrk="1" hangingPunct="1"/>
            <a:r>
              <a:rPr lang="el-GR" altLang="el-GR" sz="3200" b="1">
                <a:latin typeface="Calibri" panose="020F0502020204030204" pitchFamily="34" charset="0"/>
              </a:rPr>
              <a:t>θεμελιώδες </a:t>
            </a:r>
          </a:p>
          <a:p>
            <a:pPr eaLnBrk="1" hangingPunct="1"/>
            <a:r>
              <a:rPr lang="el-GR" altLang="el-GR" sz="3200" b="1">
                <a:latin typeface="Calibri" panose="020F0502020204030204" pitchFamily="34" charset="0"/>
              </a:rPr>
              <a:t>ερώτημα:</a:t>
            </a:r>
          </a:p>
        </p:txBody>
      </p:sp>
      <p:sp>
        <p:nvSpPr>
          <p:cNvPr id="5" name="Rounded Rectangle 4"/>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
        <p:nvSpPr>
          <p:cNvPr id="2" name="Ορθογώνιο 1"/>
          <p:cNvSpPr>
            <a:spLocks noChangeArrowheads="1"/>
          </p:cNvSpPr>
          <p:nvPr/>
        </p:nvSpPr>
        <p:spPr bwMode="auto">
          <a:xfrm>
            <a:off x="2355850" y="4667250"/>
            <a:ext cx="5811838"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a:latin typeface="Calibri" panose="020F0502020204030204" pitchFamily="34" charset="0"/>
              </a:rPr>
              <a:t>… Κάθε εισπνοή οξυγόνου είναι ένα ακόμη βήμα προς το θάνατο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955" y="1589214"/>
            <a:ext cx="9898849" cy="5016758"/>
          </a:xfrm>
          <a:prstGeom prst="rect">
            <a:avLst/>
          </a:prstGeom>
          <a:scene3d>
            <a:camera prst="orthographicFront"/>
            <a:lightRig rig="threePt" dir="t"/>
          </a:scene3d>
          <a:sp3d>
            <a:bevelT w="139700" h="139700" prst="divot"/>
          </a:sp3d>
        </p:spPr>
        <p:txBody>
          <a:bodyPr>
            <a:spAutoFit/>
          </a:bodyPr>
          <a:lstStyle/>
          <a:p>
            <a:pPr algn="ctr" fontAlgn="auto">
              <a:spcBef>
                <a:spcPts val="0"/>
              </a:spcBef>
              <a:spcAft>
                <a:spcPts val="0"/>
              </a:spcAft>
              <a:defRPr/>
            </a:pPr>
            <a:r>
              <a:rPr lang="el-GR" sz="4000" b="1" dirty="0">
                <a:solidFill>
                  <a:srgbClr val="FFFF00"/>
                </a:solidFill>
                <a:latin typeface="Calibri" pitchFamily="34" charset="0"/>
                <a:cs typeface="+mn-cs"/>
              </a:rPr>
              <a:t>Πως προστατευόμαστε από τις ελεύθερες ρίζες; </a:t>
            </a:r>
          </a:p>
          <a:p>
            <a:pPr algn="ctr" fontAlgn="auto">
              <a:spcBef>
                <a:spcPts val="0"/>
              </a:spcBef>
              <a:spcAft>
                <a:spcPts val="0"/>
              </a:spcAft>
              <a:defRPr/>
            </a:pPr>
            <a:r>
              <a:rPr lang="el-GR" sz="4000" b="1" dirty="0">
                <a:latin typeface="Calibri" pitchFamily="34" charset="0"/>
                <a:cs typeface="+mn-cs"/>
              </a:rPr>
              <a:t>Γιατί είναι απολύτως απαραίτητη η πρόσληψη βιταμίνης </a:t>
            </a:r>
            <a:r>
              <a:rPr lang="en-US" sz="4000" b="1" dirty="0">
                <a:latin typeface="Calibri" pitchFamily="34" charset="0"/>
                <a:cs typeface="+mn-cs"/>
              </a:rPr>
              <a:t>C </a:t>
            </a:r>
            <a:r>
              <a:rPr lang="el-GR" sz="4000" b="1" dirty="0">
                <a:latin typeface="Calibri" pitchFamily="34" charset="0"/>
                <a:cs typeface="+mn-cs"/>
              </a:rPr>
              <a:t>και Ε, σεληνίου, γλυκόζης και πολυφαινολών; </a:t>
            </a:r>
          </a:p>
          <a:p>
            <a:pPr algn="ctr" fontAlgn="auto">
              <a:spcBef>
                <a:spcPts val="0"/>
              </a:spcBef>
              <a:spcAft>
                <a:spcPts val="0"/>
              </a:spcAft>
              <a:defRPr/>
            </a:pPr>
            <a:r>
              <a:rPr lang="el-GR" sz="4000" b="1" dirty="0">
                <a:solidFill>
                  <a:srgbClr val="FFFF00"/>
                </a:solidFill>
                <a:latin typeface="Calibri" pitchFamily="34" charset="0"/>
                <a:cs typeface="+mn-cs"/>
              </a:rPr>
              <a:t>Τι είναι οι αντιοξειδωτικές ουσίες;</a:t>
            </a:r>
          </a:p>
          <a:p>
            <a:pPr algn="ctr" fontAlgn="auto">
              <a:spcBef>
                <a:spcPts val="0"/>
              </a:spcBef>
              <a:spcAft>
                <a:spcPts val="0"/>
              </a:spcAft>
              <a:defRPr/>
            </a:pPr>
            <a:endParaRPr lang="el-GR" sz="4000" b="1" dirty="0">
              <a:solidFill>
                <a:srgbClr val="FFFF00"/>
              </a:solidFill>
              <a:latin typeface="Calibri" pitchFamily="34" charset="0"/>
              <a:cs typeface="+mn-cs"/>
            </a:endParaRPr>
          </a:p>
          <a:p>
            <a:pPr algn="ctr" fontAlgn="auto">
              <a:spcBef>
                <a:spcPts val="0"/>
              </a:spcBef>
              <a:spcAft>
                <a:spcPts val="0"/>
              </a:spcAft>
              <a:defRPr/>
            </a:pPr>
            <a:r>
              <a:rPr lang="el-GR" sz="4000" b="1" dirty="0">
                <a:latin typeface="Calibri" pitchFamily="34" charset="0"/>
                <a:cs typeface="+mn-cs"/>
              </a:rPr>
              <a:t>Που απαντούν οι παραπάνω ουσίες;</a:t>
            </a:r>
            <a:endParaRPr lang="en-GB" sz="4000" b="1" dirty="0">
              <a:latin typeface="Calibri" pitchFamily="34" charset="0"/>
              <a:cs typeface="+mn-cs"/>
            </a:endParaRPr>
          </a:p>
        </p:txBody>
      </p:sp>
      <p:sp>
        <p:nvSpPr>
          <p:cNvPr id="116741" name="TextBox 2"/>
          <p:cNvSpPr txBox="1">
            <a:spLocks noChangeArrowheads="1"/>
          </p:cNvSpPr>
          <p:nvPr/>
        </p:nvSpPr>
        <p:spPr bwMode="auto">
          <a:xfrm>
            <a:off x="0" y="0"/>
            <a:ext cx="228917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3200" b="1">
                <a:latin typeface="Calibri" panose="020F0502020204030204" pitchFamily="34" charset="0"/>
              </a:rPr>
              <a:t>Ένα </a:t>
            </a:r>
          </a:p>
          <a:p>
            <a:pPr eaLnBrk="1" hangingPunct="1"/>
            <a:r>
              <a:rPr lang="el-GR" altLang="el-GR" sz="3200" b="1">
                <a:latin typeface="Calibri" panose="020F0502020204030204" pitchFamily="34" charset="0"/>
              </a:rPr>
              <a:t>θεμελιώδες </a:t>
            </a:r>
          </a:p>
          <a:p>
            <a:pPr eaLnBrk="1" hangingPunct="1"/>
            <a:r>
              <a:rPr lang="el-GR" altLang="el-GR" sz="3200" b="1">
                <a:latin typeface="Calibri" panose="020F0502020204030204" pitchFamily="34" charset="0"/>
              </a:rPr>
              <a:t>ερώτημα: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1"/>
          <p:cNvSpPr txBox="1">
            <a:spLocks noChangeArrowheads="1"/>
          </p:cNvSpPr>
          <p:nvPr/>
        </p:nvSpPr>
        <p:spPr bwMode="auto">
          <a:xfrm>
            <a:off x="1660525" y="2060575"/>
            <a:ext cx="6913563"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5400" b="1">
                <a:solidFill>
                  <a:srgbClr val="FFFF00"/>
                </a:solidFill>
                <a:latin typeface="Calibri" panose="020F0502020204030204" pitchFamily="34" charset="0"/>
              </a:rPr>
              <a:t>Γιατί θα πρέπει να τα γνωρίζω όλα αυτά;</a:t>
            </a:r>
            <a:endParaRPr lang="en-US" altLang="el-GR" sz="5400" b="1">
              <a:solidFill>
                <a:srgbClr val="FFFF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2406650" y="1824038"/>
            <a:ext cx="55054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sz="7200">
                <a:latin typeface="Calibri" panose="020F0502020204030204" pitchFamily="34" charset="0"/>
              </a:rPr>
              <a:t>Συμπέρασμα: </a:t>
            </a:r>
            <a:endParaRPr lang="en-US" altLang="el-GR" sz="72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ChangeArrowheads="1"/>
          </p:cNvSpPr>
          <p:nvPr/>
        </p:nvSpPr>
        <p:spPr bwMode="auto">
          <a:xfrm>
            <a:off x="319088" y="0"/>
            <a:ext cx="9644062" cy="6888163"/>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381000" eaLnBrk="0" hangingPunct="0">
              <a:tabLst>
                <a:tab pos="81915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81915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81915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81915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81915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81915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81915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81915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81915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l-GR" altLang="el-GR" sz="4800" b="1">
                <a:solidFill>
                  <a:srgbClr val="FFFFFF"/>
                </a:solidFill>
                <a:latin typeface="Calibri" panose="020F0502020204030204" pitchFamily="34" charset="0"/>
              </a:rPr>
              <a:t>Η γνώση της Βιοχημείας  Ι:</a:t>
            </a:r>
            <a:endParaRPr lang="en-US" altLang="el-GR" sz="4800" b="1">
              <a:solidFill>
                <a:srgbClr val="FFFFFF"/>
              </a:solidFill>
              <a:latin typeface="Calibri" panose="020F0502020204030204" pitchFamily="34" charset="0"/>
            </a:endParaRPr>
          </a:p>
          <a:p>
            <a:pPr algn="ctr" eaLnBrk="1" hangingPunct="1">
              <a:spcBef>
                <a:spcPct val="20000"/>
              </a:spcBef>
            </a:pPr>
            <a:r>
              <a:rPr lang="el-GR" altLang="el-GR" sz="4800" b="1">
                <a:solidFill>
                  <a:srgbClr val="FFFF00"/>
                </a:solidFill>
                <a:latin typeface="Calibri" panose="020F0502020204030204" pitchFamily="34" charset="0"/>
              </a:rPr>
              <a:t>"επαγγελματικό εργαλείο"</a:t>
            </a:r>
            <a:r>
              <a:rPr lang="el-GR" altLang="el-GR" sz="4800" b="1">
                <a:solidFill>
                  <a:srgbClr val="000000"/>
                </a:solidFill>
                <a:latin typeface="Calibri" panose="020F0502020204030204" pitchFamily="34" charset="0"/>
              </a:rPr>
              <a:t> </a:t>
            </a:r>
            <a:r>
              <a:rPr lang="el-GR" altLang="el-GR" sz="4800" b="1">
                <a:solidFill>
                  <a:srgbClr val="FFFFFF"/>
                </a:solidFill>
                <a:latin typeface="Calibri" panose="020F0502020204030204" pitchFamily="34" charset="0"/>
              </a:rPr>
              <a:t>γιατί μας βοηθάει να κατανοήσουμε τις βιολογικές λειτουργίες και επομένως αυξάνονται οι δυνατότητές μας για αποτελεσματική παρέμβαση σε αυτές </a:t>
            </a:r>
            <a:r>
              <a:rPr lang="el-GR" altLang="el-GR" sz="4800" b="1">
                <a:solidFill>
                  <a:srgbClr val="FFFF00"/>
                </a:solidFill>
                <a:latin typeface="Calibri" panose="020F0502020204030204" pitchFamily="34" charset="0"/>
              </a:rPr>
              <a:t>(π.χ. ανακάλυψη φαρμάκων και φυτοπροστατευτικών ουσιών</a:t>
            </a:r>
            <a:r>
              <a:rPr lang="en-US" altLang="el-GR" sz="4800" b="1">
                <a:solidFill>
                  <a:srgbClr val="FFFF00"/>
                </a:solidFill>
                <a:latin typeface="Calibri" panose="020F0502020204030204" pitchFamily="34" charset="0"/>
              </a:rPr>
              <a:t>, </a:t>
            </a:r>
            <a:r>
              <a:rPr lang="el-GR" altLang="el-GR" sz="4800" b="1">
                <a:solidFill>
                  <a:srgbClr val="FFFF00"/>
                </a:solidFill>
                <a:latin typeface="Calibri" panose="020F0502020204030204" pitchFamily="34" charset="0"/>
              </a:rPr>
              <a:t>η έκφραση των γονιδίων...</a:t>
            </a:r>
            <a:r>
              <a:rPr lang="en-US" altLang="el-GR" sz="4800" b="1">
                <a:solidFill>
                  <a:srgbClr val="FFFF00"/>
                </a:solidFill>
                <a:latin typeface="Calibri" panose="020F0502020204030204" pitchFamily="34" charset="0"/>
              </a:rPr>
              <a:t> </a:t>
            </a:r>
            <a:r>
              <a:rPr lang="el-GR" altLang="el-GR" sz="4800" b="1">
                <a:solidFill>
                  <a:srgbClr val="FFFF00"/>
                </a:solidFill>
                <a:latin typeface="Calibri" panose="020F0502020204030204" pitchFamily="34" charset="0"/>
              </a:rPr>
              <a:t>)</a:t>
            </a:r>
            <a:endParaRPr lang="en-US" altLang="el-GR" sz="4800" b="1">
              <a:solidFill>
                <a:srgbClr val="FFFF00"/>
              </a:solidFill>
              <a:latin typeface="Calibri" panose="020F0502020204030204" pitchFamily="34" charset="0"/>
            </a:endParaRPr>
          </a:p>
        </p:txBody>
      </p:sp>
      <p:sp>
        <p:nvSpPr>
          <p:cNvPr id="3" name="Rounded Rectangle 2"/>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79450" y="476250"/>
            <a:ext cx="8915400" cy="5832475"/>
          </a:xfrm>
          <a:prstGeom prst="rect">
            <a:avLst/>
          </a:prstGeom>
          <a:noFill/>
          <a:ln w="12700" cap="flat">
            <a:pattFill prst="wdDnDiag">
              <a:fgClr>
                <a:srgbClr val="000080"/>
              </a:fgClr>
              <a:bgClr>
                <a:srgbClr val="FFFFFF"/>
              </a:bgClr>
            </a:pattFill>
          </a:ln>
          <a:effectLst>
            <a:prstShdw prst="shdw13" dist="53882" dir="13500000">
              <a:schemeClr val="bg2"/>
            </a:prstShdw>
          </a:effectLst>
        </p:spPr>
        <p:txBody>
          <a:bodyPr lIns="92075" tIns="46038" rIns="92075" bIns="46038"/>
          <a:lstStyle/>
          <a:p>
            <a:pPr indent="381000" algn="ctr" eaLnBrk="0" hangingPunct="0">
              <a:spcBef>
                <a:spcPct val="20000"/>
              </a:spcBef>
              <a:tabLst>
                <a:tab pos="8191500" algn="l"/>
              </a:tabLst>
              <a:defRPr/>
            </a:pPr>
            <a:r>
              <a:rPr lang="el-GR" sz="4000" b="1" kern="0" dirty="0">
                <a:solidFill>
                  <a:srgbClr val="FFFFFF"/>
                </a:solidFill>
                <a:latin typeface="Calibri" pitchFamily="34" charset="0"/>
                <a:cs typeface="+mn-cs"/>
              </a:rPr>
              <a:t>Η γνώση της ΒΙΟΧΗΜΕΙΑΣ  ΙΙ: αποτελεί απαραίτητο </a:t>
            </a:r>
            <a:r>
              <a:rPr lang="el-GR" sz="4000" b="1" kern="0" dirty="0">
                <a:solidFill>
                  <a:srgbClr val="FFFF00"/>
                </a:solidFill>
                <a:latin typeface="Calibri" pitchFamily="34" charset="0"/>
                <a:cs typeface="+mn-cs"/>
              </a:rPr>
              <a:t>"εγκυκλοπαιδικό εργαλείο"</a:t>
            </a:r>
            <a:r>
              <a:rPr lang="el-GR" sz="4000" b="1" kern="0" dirty="0">
                <a:solidFill>
                  <a:srgbClr val="FFFFFF"/>
                </a:solidFill>
                <a:latin typeface="Calibri" pitchFamily="34" charset="0"/>
                <a:cs typeface="+mn-cs"/>
              </a:rPr>
              <a:t> για κάθε επιστήμονα αλλά και για κάθε άνθρωπο, γιατί παρέχει την </a:t>
            </a:r>
            <a:r>
              <a:rPr lang="el-GR" sz="4000" b="1" kern="0" dirty="0">
                <a:solidFill>
                  <a:srgbClr val="FFFF00"/>
                </a:solidFill>
                <a:latin typeface="Calibri" pitchFamily="34" charset="0"/>
                <a:cs typeface="+mn-cs"/>
              </a:rPr>
              <a:t>αντικειμενική βάση</a:t>
            </a:r>
            <a:r>
              <a:rPr lang="el-GR" sz="4000" b="1" kern="0" dirty="0">
                <a:solidFill>
                  <a:srgbClr val="FFFFFF"/>
                </a:solidFill>
                <a:latin typeface="Calibri" pitchFamily="34" charset="0"/>
                <a:cs typeface="+mn-cs"/>
              </a:rPr>
              <a:t> πάνω στην οποία πρέπει να στηρίζεται η συνεχής προσπάθεια κατανόησης </a:t>
            </a:r>
            <a:r>
              <a:rPr lang="el-GR" sz="4000" b="1" kern="0" dirty="0">
                <a:solidFill>
                  <a:srgbClr val="FFFF00"/>
                </a:solidFill>
                <a:latin typeface="Calibri" pitchFamily="34" charset="0"/>
                <a:cs typeface="+mn-cs"/>
              </a:rPr>
              <a:t>της φυσικής υπόστασης του ανθρώπου και του βιοκόσμου που τον περιβάλλει</a:t>
            </a:r>
            <a:r>
              <a:rPr lang="en-US" sz="4000" b="1" kern="0" dirty="0">
                <a:solidFill>
                  <a:srgbClr val="FFFFFF"/>
                </a:solidFill>
                <a:latin typeface="Calibri" pitchFamily="34" charset="0"/>
                <a:cs typeface="+mn-cs"/>
              </a:rPr>
              <a:t>.</a:t>
            </a:r>
          </a:p>
        </p:txBody>
      </p:sp>
      <p:sp>
        <p:nvSpPr>
          <p:cNvPr id="3" name="Rounded Rectangle 2"/>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
        <p:nvSpPr>
          <p:cNvPr id="2" name="TextBox 1"/>
          <p:cNvSpPr txBox="1"/>
          <p:nvPr/>
        </p:nvSpPr>
        <p:spPr>
          <a:xfrm>
            <a:off x="966788" y="620713"/>
            <a:ext cx="8353425" cy="5508625"/>
          </a:xfrm>
          <a:prstGeom prst="rect">
            <a:avLst/>
          </a:prstGeom>
          <a:noFill/>
        </p:spPr>
        <p:txBody>
          <a:bodyPr>
            <a:spAutoFit/>
          </a:bodyPr>
          <a:lstStyle/>
          <a:p>
            <a:pPr fontAlgn="auto">
              <a:spcBef>
                <a:spcPts val="0"/>
              </a:spcBef>
              <a:spcAft>
                <a:spcPts val="0"/>
              </a:spcAft>
              <a:defRPr/>
            </a:pPr>
            <a:r>
              <a:rPr lang="el-GR" sz="4000" b="1" dirty="0">
                <a:solidFill>
                  <a:srgbClr val="6600FF"/>
                </a:solidFill>
                <a:latin typeface="+mn-lt"/>
                <a:cs typeface="+mn-cs"/>
              </a:rPr>
              <a:t>Πριν μιλήσεις, άκου…</a:t>
            </a:r>
          </a:p>
          <a:p>
            <a:pPr fontAlgn="auto">
              <a:spcBef>
                <a:spcPts val="0"/>
              </a:spcBef>
              <a:spcAft>
                <a:spcPts val="0"/>
              </a:spcAft>
              <a:defRPr/>
            </a:pPr>
            <a:r>
              <a:rPr lang="el-GR" sz="4000" b="1" dirty="0">
                <a:solidFill>
                  <a:srgbClr val="6600FF"/>
                </a:solidFill>
                <a:latin typeface="+mn-lt"/>
                <a:cs typeface="+mn-cs"/>
              </a:rPr>
              <a:t>Πριν γράψεις, σκέψου …</a:t>
            </a:r>
          </a:p>
          <a:p>
            <a:pPr fontAlgn="auto">
              <a:spcBef>
                <a:spcPts val="0"/>
              </a:spcBef>
              <a:spcAft>
                <a:spcPts val="0"/>
              </a:spcAft>
              <a:defRPr/>
            </a:pPr>
            <a:r>
              <a:rPr lang="el-GR" sz="4000" b="1" dirty="0">
                <a:solidFill>
                  <a:srgbClr val="6600FF"/>
                </a:solidFill>
                <a:latin typeface="+mn-lt"/>
                <a:cs typeface="+mn-cs"/>
              </a:rPr>
              <a:t>Πριν πληγώσεις, νιώσε …</a:t>
            </a:r>
          </a:p>
          <a:p>
            <a:pPr fontAlgn="auto">
              <a:spcBef>
                <a:spcPts val="0"/>
              </a:spcBef>
              <a:spcAft>
                <a:spcPts val="0"/>
              </a:spcAft>
              <a:defRPr/>
            </a:pPr>
            <a:r>
              <a:rPr lang="el-GR" sz="4000" b="1" dirty="0">
                <a:solidFill>
                  <a:srgbClr val="6600FF"/>
                </a:solidFill>
                <a:latin typeface="+mn-lt"/>
                <a:cs typeface="+mn-cs"/>
              </a:rPr>
              <a:t>Πριν μισήσεις, αγάπησε …</a:t>
            </a:r>
          </a:p>
          <a:p>
            <a:pPr fontAlgn="auto">
              <a:spcBef>
                <a:spcPts val="0"/>
              </a:spcBef>
              <a:spcAft>
                <a:spcPts val="0"/>
              </a:spcAft>
              <a:defRPr/>
            </a:pPr>
            <a:r>
              <a:rPr lang="el-GR" sz="4000" b="1" dirty="0">
                <a:solidFill>
                  <a:srgbClr val="6600FF"/>
                </a:solidFill>
                <a:latin typeface="+mn-lt"/>
                <a:cs typeface="+mn-cs"/>
              </a:rPr>
              <a:t>Πριν τα παρατήσεις, προσπάθησε …</a:t>
            </a:r>
          </a:p>
          <a:p>
            <a:pPr fontAlgn="auto">
              <a:spcBef>
                <a:spcPts val="0"/>
              </a:spcBef>
              <a:spcAft>
                <a:spcPts val="0"/>
              </a:spcAft>
              <a:defRPr/>
            </a:pPr>
            <a:r>
              <a:rPr lang="el-GR" sz="4000" b="1" dirty="0">
                <a:solidFill>
                  <a:srgbClr val="6600FF"/>
                </a:solidFill>
                <a:latin typeface="+mn-lt"/>
                <a:cs typeface="+mn-cs"/>
              </a:rPr>
              <a:t>Μα πριν πεθάνεις, ΖΗΣΕΕΕΕΕΕΕΕΕ!</a:t>
            </a:r>
          </a:p>
          <a:p>
            <a:pPr fontAlgn="auto">
              <a:spcBef>
                <a:spcPts val="0"/>
              </a:spcBef>
              <a:spcAft>
                <a:spcPts val="0"/>
              </a:spcAft>
              <a:defRPr/>
            </a:pPr>
            <a:endParaRPr lang="el-GR" sz="2800" dirty="0">
              <a:latin typeface="+mn-lt"/>
              <a:cs typeface="+mn-cs"/>
            </a:endParaRPr>
          </a:p>
          <a:p>
            <a:pPr fontAlgn="auto">
              <a:spcBef>
                <a:spcPts val="0"/>
              </a:spcBef>
              <a:spcAft>
                <a:spcPts val="0"/>
              </a:spcAft>
              <a:defRPr/>
            </a:pPr>
            <a:r>
              <a:rPr lang="el-GR" sz="2800" dirty="0">
                <a:solidFill>
                  <a:schemeClr val="bg1">
                    <a:lumMod val="50000"/>
                    <a:lumOff val="50000"/>
                  </a:schemeClr>
                </a:solidFill>
                <a:latin typeface="+mn-lt"/>
                <a:cs typeface="+mn-cs"/>
              </a:rPr>
              <a:t>Γ. Σεφέρης</a:t>
            </a:r>
          </a:p>
          <a:p>
            <a:pPr fontAlgn="auto">
              <a:spcBef>
                <a:spcPts val="0"/>
              </a:spcBef>
              <a:spcAft>
                <a:spcPts val="0"/>
              </a:spcAft>
              <a:defRPr/>
            </a:pPr>
            <a:r>
              <a:rPr lang="el-GR" sz="2800" dirty="0">
                <a:solidFill>
                  <a:schemeClr val="bg1">
                    <a:lumMod val="50000"/>
                    <a:lumOff val="50000"/>
                  </a:schemeClr>
                </a:solidFill>
                <a:latin typeface="+mn-lt"/>
                <a:cs typeface="+mn-cs"/>
              </a:rPr>
              <a:t>Από την ομιλία του κατά την τελετή παραλαβής του </a:t>
            </a:r>
            <a:r>
              <a:rPr lang="en-US" sz="2800" dirty="0">
                <a:solidFill>
                  <a:schemeClr val="bg1">
                    <a:lumMod val="50000"/>
                    <a:lumOff val="50000"/>
                  </a:schemeClr>
                </a:solidFill>
                <a:latin typeface="+mn-lt"/>
                <a:cs typeface="+mn-cs"/>
              </a:rPr>
              <a:t>Nobel </a:t>
            </a:r>
            <a:r>
              <a:rPr lang="el-GR" sz="2800" dirty="0">
                <a:solidFill>
                  <a:schemeClr val="bg1">
                    <a:lumMod val="50000"/>
                    <a:lumOff val="50000"/>
                  </a:schemeClr>
                </a:solidFill>
                <a:latin typeface="+mn-lt"/>
                <a:cs typeface="+mn-cs"/>
              </a:rPr>
              <a:t>λογοτεχνίας (1962)</a:t>
            </a:r>
            <a:endParaRPr lang="en-US" sz="2800" dirty="0">
              <a:solidFill>
                <a:schemeClr val="bg1">
                  <a:lumMod val="50000"/>
                  <a:lumOff val="50000"/>
                </a:schemeClr>
              </a:solidFill>
              <a:latin typeface="+mn-lt"/>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ChangeArrowheads="1"/>
          </p:cNvSpPr>
          <p:nvPr/>
        </p:nvSpPr>
        <p:spPr bwMode="auto">
          <a:xfrm>
            <a:off x="71438" y="274638"/>
            <a:ext cx="10072687" cy="622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52352" bIns="3808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800" b="1">
                <a:latin typeface="Calibri" panose="020F0502020204030204" pitchFamily="34" charset="0"/>
              </a:rPr>
              <a:t>ΒΙΟΧΗΜΕΙΑ </a:t>
            </a:r>
            <a:r>
              <a:rPr lang="el-GR" altLang="el-GR" sz="2800">
                <a:latin typeface="Calibri" panose="020F0502020204030204" pitchFamily="34" charset="0"/>
                <a:cs typeface="Times New Roman" panose="02020603050405020304" pitchFamily="18" charset="0"/>
              </a:rPr>
              <a:t>	</a:t>
            </a:r>
            <a:r>
              <a:rPr lang="el-GR" altLang="el-GR" sz="2800" b="1">
                <a:latin typeface="Calibri" panose="020F0502020204030204" pitchFamily="34" charset="0"/>
                <a:cs typeface="Times New Roman" panose="02020603050405020304" pitchFamily="18" charset="0"/>
              </a:rPr>
              <a:t>Το μάθημα «ΒΙΟΧΗΜΕΙΑ» στοχεύει στην εξοικείωση του φοιτητή με τη βιοχημική ορολογία και την πρώτη εισαγωγική γνώση του φαινομένου της ζωής σε μοριακό επίπεδο και μόνον για διαδικασίες (μεταβολικές οδούς) που είναι κοινές στους μικροοργανισμούς και στους ανώτερους οργανισμούς αποφεύγοντας επιμελώς εκτεταμένες αναφορές σε εξειδικευμένες λειτουργίες μικροοργανισμών ή οργάνων ή ιστών.</a:t>
            </a:r>
            <a:endParaRPr lang="en-US" altLang="el-GR" sz="2800" b="1">
              <a:latin typeface="Calibri" panose="020F0502020204030204" pitchFamily="34" charset="0"/>
              <a:cs typeface="Times New Roman" panose="02020603050405020304" pitchFamily="18" charset="0"/>
            </a:endParaRPr>
          </a:p>
          <a:p>
            <a:pPr algn="ctr"/>
            <a:r>
              <a:rPr lang="el-GR" altLang="el-GR" sz="2800">
                <a:latin typeface="Calibri" panose="020F0502020204030204" pitchFamily="34" charset="0"/>
                <a:cs typeface="Times New Roman" panose="02020603050405020304" pitchFamily="18" charset="0"/>
              </a:rPr>
              <a:t> </a:t>
            </a:r>
            <a:endParaRPr lang="el-GR" altLang="el-GR" sz="2800">
              <a:latin typeface="Calibri" panose="020F0502020204030204" pitchFamily="34" charset="0"/>
            </a:endParaRPr>
          </a:p>
          <a:p>
            <a:pPr algn="ctr"/>
            <a:r>
              <a:rPr lang="el-GR" altLang="el-GR" sz="2800">
                <a:latin typeface="Calibri" panose="020F0502020204030204" pitchFamily="34" charset="0"/>
                <a:cs typeface="Times New Roman" panose="02020603050405020304" pitchFamily="18" charset="0"/>
              </a:rPr>
              <a:t>	Για την κατανόηση της ύλης θεωρείται δεδομένη η γνώση του φοιτητή σχετικά με απλές έννοιες της Βιολογίας, της Οργανικής Χημείας και της Φυσικοχημείας. </a:t>
            </a:r>
            <a:r>
              <a:rPr lang="el-GR" altLang="el-GR" sz="2800" b="1" u="sng">
                <a:latin typeface="Calibri" panose="020F0502020204030204" pitchFamily="34" charset="0"/>
                <a:cs typeface="Times New Roman" panose="02020603050405020304" pitchFamily="18" charset="0"/>
              </a:rPr>
              <a:t>Για παράδειγμα θεωρείται ως προαπαιτούμενο η γνώση σχετικά με τη χημεία, τη δομή και την ονοματολογία των υδατανθράκων, των αμινοξέων, των νουκλεοτιδίων και των λιπιδίων</a:t>
            </a:r>
            <a:r>
              <a:rPr lang="el-GR" altLang="el-GR" sz="2800" b="1">
                <a:latin typeface="Calibri" panose="020F0502020204030204" pitchFamily="34" charset="0"/>
                <a:cs typeface="Times New Roman" panose="02020603050405020304" pitchFamily="18" charset="0"/>
              </a:rPr>
              <a:t>. </a:t>
            </a:r>
            <a:endParaRPr lang="el-GR" altLang="el-GR" sz="2800"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p:cNvSpPr>
            <a:spLocks noGrp="1"/>
          </p:cNvSpPr>
          <p:nvPr>
            <p:ph type="title"/>
          </p:nvPr>
        </p:nvSpPr>
        <p:spPr>
          <a:xfrm>
            <a:off x="1028700" y="25400"/>
            <a:ext cx="8229600" cy="1143000"/>
          </a:xfrm>
        </p:spPr>
        <p:txBody>
          <a:bodyPr/>
          <a:lstStyle/>
          <a:p>
            <a:pPr eaLnBrk="1" hangingPunct="1"/>
            <a:r>
              <a:rPr lang="el-GR" altLang="el-GR" b="1" smtClean="0">
                <a:latin typeface="Calibri" panose="020F0502020204030204" pitchFamily="34" charset="0"/>
              </a:rPr>
              <a:t>Σκοποί  ενότητας</a:t>
            </a:r>
          </a:p>
        </p:txBody>
      </p:sp>
      <p:sp>
        <p:nvSpPr>
          <p:cNvPr id="66563" name="Περιεχόμενα"/>
          <p:cNvSpPr>
            <a:spLocks noGrp="1"/>
          </p:cNvSpPr>
          <p:nvPr>
            <p:ph idx="1"/>
          </p:nvPr>
        </p:nvSpPr>
        <p:spPr>
          <a:xfrm>
            <a:off x="1028700" y="1439863"/>
            <a:ext cx="8229600" cy="4760912"/>
          </a:xfrm>
        </p:spPr>
        <p:txBody>
          <a:bodyPr/>
          <a:lstStyle/>
          <a:p>
            <a:r>
              <a:rPr lang="el-GR" altLang="el-GR" smtClean="0">
                <a:latin typeface="Calibri" panose="020F0502020204030204" pitchFamily="34" charset="0"/>
              </a:rPr>
              <a:t>Να κατανοήσουν οι εκπαιδευόμενοι την ευρύτητα περιεχομένου και τη σημασία της επιστήμης της βιοχημείας.</a:t>
            </a:r>
          </a:p>
          <a:p>
            <a:r>
              <a:rPr lang="el-GR" altLang="el-GR" smtClean="0">
                <a:latin typeface="Calibri" panose="020F0502020204030204" pitchFamily="34" charset="0"/>
              </a:rPr>
              <a:t>Να παρουσιαστούν οι στόχοι και το περιεχόμενο του μαθήματος.</a:t>
            </a:r>
          </a:p>
        </p:txBody>
      </p:sp>
      <p:sp>
        <p:nvSpPr>
          <p:cNvPr id="66564" name="Αριθμός διαφάνειας"/>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EF65FF-E613-493C-B537-6069C71F0DA5}" type="slidenum">
              <a:rPr lang="el-GR" altLang="el-GR">
                <a:latin typeface="Calibri" panose="020F0502020204030204" pitchFamily="34" charset="0"/>
              </a:rPr>
              <a:pPr eaLnBrk="1" hangingPunct="1"/>
              <a:t>6</a:t>
            </a:fld>
            <a:endParaRPr lang="el-GR" altLang="el-GR">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Εικόνα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50" y="161925"/>
            <a:ext cx="9715500" cy="650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850175" y="2865710"/>
            <a:ext cx="8509061" cy="923330"/>
          </a:xfrm>
          <a:prstGeom prst="rect">
            <a:avLst/>
          </a:prstGeom>
          <a:noFill/>
          <a:effectLst>
            <a:glow rad="228600">
              <a:schemeClr val="accent4">
                <a:satMod val="175000"/>
                <a:alpha val="40000"/>
              </a:schemeClr>
            </a:glow>
            <a:reflection blurRad="6350" stA="50000" endA="300" endPos="55000" dir="5400000" sy="-100000" algn="bl" rotWithShape="0"/>
          </a:effectLst>
        </p:spPr>
        <p:txBody>
          <a:bodyPr wrap="none">
            <a:spAutoFit/>
          </a:bodyPr>
          <a:lstStyle/>
          <a:p>
            <a:pPr fontAlgn="auto">
              <a:spcBef>
                <a:spcPts val="0"/>
              </a:spcBef>
              <a:spcAft>
                <a:spcPts val="0"/>
              </a:spcAft>
              <a:defRPr/>
            </a:pPr>
            <a:r>
              <a:rPr lang="el-GR" sz="5400" b="1" dirty="0">
                <a:solidFill>
                  <a:srgbClr val="FFFF00"/>
                </a:solidFill>
                <a:latin typeface="+mn-lt"/>
                <a:cs typeface="+mn-cs"/>
              </a:rPr>
              <a:t>ΚΑΛΗ ΑΚΑΔΗΜΑΪΚΗ ΧΡΟΝΙΑ</a:t>
            </a:r>
            <a:endParaRPr lang="en-US" sz="5400" b="1" dirty="0">
              <a:solidFill>
                <a:srgbClr val="FFFF00"/>
              </a:solidFill>
              <a:latin typeface="+mn-lt"/>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t>Σημείωμα Χρήσης Έργων Τρίτων</a:t>
            </a:r>
            <a:r>
              <a:rPr lang="en-US" b="1" dirty="0" smtClean="0"/>
              <a:t> (1/</a:t>
            </a:r>
            <a:r>
              <a:rPr lang="el-GR" b="1" dirty="0" smtClean="0"/>
              <a:t>7</a:t>
            </a:r>
            <a:r>
              <a:rPr lang="en-US" b="1" dirty="0" smtClean="0"/>
              <a:t>)</a:t>
            </a:r>
            <a:endParaRPr lang="el-GR" b="1" dirty="0"/>
          </a:p>
        </p:txBody>
      </p:sp>
      <p:sp>
        <p:nvSpPr>
          <p:cNvPr id="3" name="Content Placeholder 2"/>
          <p:cNvSpPr>
            <a:spLocks noGrp="1"/>
          </p:cNvSpPr>
          <p:nvPr>
            <p:ph idx="1"/>
          </p:nvPr>
        </p:nvSpPr>
        <p:spPr>
          <a:xfrm>
            <a:off x="1028700" y="1439863"/>
            <a:ext cx="8229600" cy="4760912"/>
          </a:xfrm>
        </p:spPr>
        <p:txBody>
          <a:bodyPr>
            <a:normAutofit fontScale="85000" lnSpcReduction="10000"/>
          </a:bodyPr>
          <a:lstStyle/>
          <a:p>
            <a:pPr eaLnBrk="1" hangingPunct="1">
              <a:buFont typeface="Arial" charset="0"/>
              <a:buChar char="•"/>
              <a:defRPr/>
            </a:pPr>
            <a:r>
              <a:rPr lang="el-GR" dirty="0" smtClean="0"/>
              <a:t>Το Έργο αυτό κάνει χρήση των ακόλουθων έργων:</a:t>
            </a:r>
          </a:p>
          <a:p>
            <a:pPr eaLnBrk="1" hangingPunct="1">
              <a:buFont typeface="Arial" charset="0"/>
              <a:buChar char="•"/>
              <a:defRPr/>
            </a:pPr>
            <a:r>
              <a:rPr lang="el-GR" dirty="0" smtClean="0"/>
              <a:t>Εικόνες/Σχήματα/Διαγράμματα</a:t>
            </a:r>
            <a:r>
              <a:rPr lang="en-US" dirty="0" smtClean="0"/>
              <a:t>/</a:t>
            </a:r>
            <a:r>
              <a:rPr lang="el-GR" dirty="0" smtClean="0"/>
              <a:t>Φωτογραφίες</a:t>
            </a:r>
          </a:p>
          <a:p>
            <a:pPr eaLnBrk="1" hangingPunct="1">
              <a:buFont typeface="Arial" charset="0"/>
              <a:buChar char="•"/>
              <a:defRPr/>
            </a:pPr>
            <a:r>
              <a:rPr lang="el-GR" dirty="0" smtClean="0"/>
              <a:t>Σχήμα 1:  Έκφραση των γονιδίων. </a:t>
            </a:r>
            <a:r>
              <a:rPr lang="el-GR" dirty="0" err="1" smtClean="0"/>
              <a:t>Γρ</a:t>
            </a:r>
            <a:r>
              <a:rPr lang="el-GR" dirty="0" smtClean="0"/>
              <a:t>. </a:t>
            </a:r>
            <a:r>
              <a:rPr lang="el-GR" dirty="0" err="1" smtClean="0"/>
              <a:t>Διαμαντίδης</a:t>
            </a:r>
            <a:r>
              <a:rPr lang="el-GR" dirty="0" smtClean="0"/>
              <a:t>.</a:t>
            </a:r>
          </a:p>
          <a:p>
            <a:pPr eaLnBrk="1" hangingPunct="1">
              <a:buFont typeface="Arial" charset="0"/>
              <a:buChar char="•"/>
              <a:defRPr/>
            </a:pPr>
            <a:r>
              <a:rPr lang="el-GR" dirty="0" smtClean="0"/>
              <a:t>Σχήμα 2: Εξέλιξη της ζωής στη γη. </a:t>
            </a:r>
            <a:r>
              <a:rPr lang="el-GR" dirty="0" err="1" smtClean="0"/>
              <a:t>Γρ</a:t>
            </a:r>
            <a:r>
              <a:rPr lang="el-GR" dirty="0" smtClean="0"/>
              <a:t>. </a:t>
            </a:r>
            <a:r>
              <a:rPr lang="el-GR" dirty="0" err="1" smtClean="0"/>
              <a:t>Διαμαντίδης</a:t>
            </a:r>
            <a:r>
              <a:rPr lang="el-GR" dirty="0" smtClean="0"/>
              <a:t>.</a:t>
            </a:r>
          </a:p>
          <a:p>
            <a:pPr eaLnBrk="1" hangingPunct="1">
              <a:buFont typeface="Arial" charset="0"/>
              <a:buChar char="•"/>
              <a:defRPr/>
            </a:pPr>
            <a:r>
              <a:rPr lang="el-GR" dirty="0" smtClean="0"/>
              <a:t>Σχήμα 3: Η πυραμίδα της πολυπλοκότητας. </a:t>
            </a:r>
            <a:r>
              <a:rPr lang="el-GR" dirty="0" err="1" smtClean="0"/>
              <a:t>Γρ</a:t>
            </a:r>
            <a:r>
              <a:rPr lang="el-GR" dirty="0" smtClean="0"/>
              <a:t>. </a:t>
            </a:r>
            <a:r>
              <a:rPr lang="el-GR" dirty="0" err="1" smtClean="0"/>
              <a:t>Διαμαντίδης</a:t>
            </a:r>
            <a:r>
              <a:rPr lang="el-GR" dirty="0" smtClean="0"/>
              <a:t>.</a:t>
            </a:r>
          </a:p>
          <a:p>
            <a:pPr eaLnBrk="1" hangingPunct="1">
              <a:buFont typeface="Arial" charset="0"/>
              <a:buChar char="•"/>
              <a:defRPr/>
            </a:pPr>
            <a:r>
              <a:rPr lang="el-GR" dirty="0" smtClean="0"/>
              <a:t>Σχήμα 4: Αναστολείς ενζύμων. </a:t>
            </a:r>
            <a:r>
              <a:rPr lang="el-GR" dirty="0" err="1" smtClean="0"/>
              <a:t>Γρ</a:t>
            </a:r>
            <a:r>
              <a:rPr lang="el-GR" dirty="0" smtClean="0"/>
              <a:t>. </a:t>
            </a:r>
            <a:r>
              <a:rPr lang="el-GR" dirty="0" err="1" smtClean="0"/>
              <a:t>Διαμαντίδης</a:t>
            </a:r>
            <a:r>
              <a:rPr lang="el-GR" dirty="0" smtClean="0"/>
              <a:t>.</a:t>
            </a:r>
          </a:p>
          <a:p>
            <a:pPr eaLnBrk="1" hangingPunct="1">
              <a:buFont typeface="Arial" charset="0"/>
              <a:buChar char="•"/>
              <a:defRPr/>
            </a:pPr>
            <a:r>
              <a:rPr lang="el-GR" dirty="0" smtClean="0"/>
              <a:t>Σχήμα 5: Ο κύκλος του αζώτου. </a:t>
            </a:r>
            <a:r>
              <a:rPr lang="el-GR" dirty="0" err="1" smtClean="0"/>
              <a:t>Γρ</a:t>
            </a:r>
            <a:r>
              <a:rPr lang="el-GR" dirty="0" smtClean="0"/>
              <a:t>. </a:t>
            </a:r>
            <a:r>
              <a:rPr lang="el-GR" dirty="0" err="1" smtClean="0"/>
              <a:t>Διαμαντίδης</a:t>
            </a:r>
            <a:r>
              <a:rPr lang="el-GR" dirty="0" smtClean="0"/>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t>Σημείωμα Χρήσης Έργων Τρίτων</a:t>
            </a:r>
            <a:r>
              <a:rPr lang="en-US" b="1" dirty="0" smtClean="0"/>
              <a:t> (</a:t>
            </a:r>
            <a:r>
              <a:rPr lang="el-GR" b="1" dirty="0" smtClean="0"/>
              <a:t>4</a:t>
            </a:r>
            <a:r>
              <a:rPr lang="en-US" b="1" dirty="0" smtClean="0"/>
              <a:t>/</a:t>
            </a:r>
            <a:r>
              <a:rPr lang="el-GR" b="1" dirty="0" smtClean="0"/>
              <a:t>7</a:t>
            </a:r>
            <a:r>
              <a:rPr lang="en-US" b="1" dirty="0" smtClean="0"/>
              <a:t>)</a:t>
            </a:r>
            <a:endParaRPr lang="el-GR" b="1" dirty="0"/>
          </a:p>
        </p:txBody>
      </p:sp>
      <p:sp>
        <p:nvSpPr>
          <p:cNvPr id="3" name="Content Placeholder 2"/>
          <p:cNvSpPr>
            <a:spLocks noGrp="1"/>
          </p:cNvSpPr>
          <p:nvPr>
            <p:ph idx="1"/>
          </p:nvPr>
        </p:nvSpPr>
        <p:spPr>
          <a:xfrm>
            <a:off x="1028700" y="1439863"/>
            <a:ext cx="8578850" cy="4760912"/>
          </a:xfrm>
        </p:spPr>
        <p:txBody>
          <a:bodyPr>
            <a:normAutofit fontScale="77500" lnSpcReduction="20000"/>
          </a:bodyPr>
          <a:lstStyle/>
          <a:p>
            <a:pPr eaLnBrk="1" hangingPunct="1">
              <a:buFont typeface="Arial" charset="0"/>
              <a:buChar char="•"/>
              <a:defRPr/>
            </a:pPr>
            <a:r>
              <a:rPr lang="el-GR" dirty="0" smtClean="0"/>
              <a:t>Το Έργο αυτό κάνει χρήση των ακόλουθων έργων:</a:t>
            </a:r>
          </a:p>
          <a:p>
            <a:pPr>
              <a:buFont typeface="Arial" charset="0"/>
              <a:buChar char="•"/>
              <a:defRPr/>
            </a:pPr>
            <a:r>
              <a:rPr lang="el-GR" dirty="0" smtClean="0"/>
              <a:t>Εικόνα 1: Τοπίο θάλασσα. Φωτογραφικό αρχείο </a:t>
            </a:r>
            <a:r>
              <a:rPr lang="el-GR" dirty="0" err="1" smtClean="0"/>
              <a:t>Γρ</a:t>
            </a:r>
            <a:r>
              <a:rPr lang="el-GR" dirty="0" smtClean="0"/>
              <a:t>. </a:t>
            </a:r>
            <a:r>
              <a:rPr lang="el-GR" dirty="0" err="1" smtClean="0"/>
              <a:t>Διαμαντίδη</a:t>
            </a:r>
            <a:r>
              <a:rPr lang="el-GR" dirty="0" smtClean="0"/>
              <a:t>.</a:t>
            </a:r>
          </a:p>
          <a:p>
            <a:pPr eaLnBrk="1" hangingPunct="1">
              <a:buFont typeface="Arial" charset="0"/>
              <a:buChar char="•"/>
              <a:defRPr/>
            </a:pPr>
            <a:r>
              <a:rPr lang="el-GR" dirty="0" smtClean="0"/>
              <a:t>Εικόνα 2: Τοπίο. Φωτογραφικό αρχείο </a:t>
            </a:r>
            <a:r>
              <a:rPr lang="el-GR" dirty="0" err="1" smtClean="0"/>
              <a:t>Γρ</a:t>
            </a:r>
            <a:r>
              <a:rPr lang="el-GR" dirty="0" smtClean="0"/>
              <a:t>. </a:t>
            </a:r>
            <a:r>
              <a:rPr lang="el-GR" dirty="0" err="1" smtClean="0"/>
              <a:t>Διαμαντίδη</a:t>
            </a:r>
            <a:r>
              <a:rPr lang="el-GR" dirty="0" smtClean="0"/>
              <a:t>.</a:t>
            </a:r>
          </a:p>
          <a:p>
            <a:pPr eaLnBrk="1" hangingPunct="1">
              <a:buFont typeface="Arial" charset="0"/>
              <a:buChar char="•"/>
              <a:defRPr/>
            </a:pPr>
            <a:r>
              <a:rPr lang="el-GR" dirty="0" smtClean="0"/>
              <a:t>Εικόνα 3: Οπωρώνες. Φωτογραφικό αρχείο </a:t>
            </a:r>
            <a:r>
              <a:rPr lang="el-GR" dirty="0" err="1" smtClean="0"/>
              <a:t>Γρ</a:t>
            </a:r>
            <a:r>
              <a:rPr lang="el-GR" dirty="0" smtClean="0"/>
              <a:t>. </a:t>
            </a:r>
            <a:r>
              <a:rPr lang="el-GR" dirty="0" err="1" smtClean="0"/>
              <a:t>Διαμαντίδη</a:t>
            </a:r>
            <a:r>
              <a:rPr lang="el-GR" dirty="0" smtClean="0"/>
              <a:t>.</a:t>
            </a:r>
          </a:p>
          <a:p>
            <a:pPr eaLnBrk="1" hangingPunct="1">
              <a:buFont typeface="Arial" charset="0"/>
              <a:buChar char="•"/>
              <a:defRPr/>
            </a:pPr>
            <a:r>
              <a:rPr lang="el-GR" sz="3100" dirty="0" smtClean="0"/>
              <a:t>Εικόνα 4: Νεογέννητα σκυλάκια. Φωτογραφικό αρχείο Γ. </a:t>
            </a:r>
            <a:r>
              <a:rPr lang="el-GR" sz="3100" dirty="0" err="1" smtClean="0"/>
              <a:t>Διαμαντίδη</a:t>
            </a:r>
            <a:r>
              <a:rPr lang="el-GR" sz="3100" dirty="0" smtClean="0"/>
              <a:t>.</a:t>
            </a:r>
          </a:p>
          <a:p>
            <a:pPr>
              <a:buFont typeface="Arial" charset="0"/>
              <a:buChar char="•"/>
              <a:defRPr/>
            </a:pPr>
            <a:r>
              <a:rPr lang="el-GR" sz="3100" dirty="0" smtClean="0"/>
              <a:t>Εικόνα 5: Είδος ψαριού </a:t>
            </a:r>
            <a:r>
              <a:rPr lang="it-IT" sz="3100" dirty="0" smtClean="0"/>
              <a:t>damigella. </a:t>
            </a:r>
            <a:r>
              <a:rPr lang="en-US" dirty="0" smtClean="0">
                <a:hlinkClick r:id="rId3"/>
              </a:rPr>
              <a:t>http://www.colapisci.it/PescItalia/pisces/Perciformi/Pomacentridae/pescedamigella.htm</a:t>
            </a:r>
            <a:endParaRPr lang="el-GR" dirty="0" smtClean="0"/>
          </a:p>
          <a:p>
            <a:pPr eaLnBrk="1" hangingPunct="1">
              <a:buFont typeface="Arial" charset="0"/>
              <a:buChar char="•"/>
              <a:defRPr/>
            </a:pPr>
            <a:r>
              <a:rPr lang="el-GR" sz="3100" dirty="0" smtClean="0"/>
              <a:t>Εικόνα 6: Φυτά φασολιάς. Φωτογραφικό αρχείο </a:t>
            </a:r>
            <a:r>
              <a:rPr lang="el-GR" sz="3100" dirty="0" err="1" smtClean="0"/>
              <a:t>Γρ</a:t>
            </a:r>
            <a:r>
              <a:rPr lang="el-GR" sz="3100" dirty="0" smtClean="0"/>
              <a:t>. </a:t>
            </a:r>
            <a:r>
              <a:rPr lang="el-GR" sz="3100" dirty="0" err="1" smtClean="0"/>
              <a:t>Διαμαντίδη</a:t>
            </a:r>
            <a:r>
              <a:rPr lang="el-GR" sz="3100" dirty="0" smtClean="0"/>
              <a:t>.</a:t>
            </a:r>
          </a:p>
          <a:p>
            <a:pPr eaLnBrk="1" hangingPunct="1">
              <a:buFont typeface="Arial" charset="0"/>
              <a:buChar char="•"/>
              <a:defRPr/>
            </a:pPr>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t>Σημείωμα Χρήσης Έργων Τρίτων</a:t>
            </a:r>
            <a:r>
              <a:rPr lang="en-US" b="1" dirty="0" smtClean="0"/>
              <a:t> (</a:t>
            </a:r>
            <a:r>
              <a:rPr lang="el-GR" b="1" dirty="0" smtClean="0"/>
              <a:t>5</a:t>
            </a:r>
            <a:r>
              <a:rPr lang="en-US" b="1" dirty="0" smtClean="0"/>
              <a:t>/</a:t>
            </a:r>
            <a:r>
              <a:rPr lang="el-GR" b="1" dirty="0" smtClean="0"/>
              <a:t>7</a:t>
            </a:r>
            <a:r>
              <a:rPr lang="en-US" b="1" dirty="0" smtClean="0"/>
              <a:t>)</a:t>
            </a:r>
            <a:endParaRPr lang="el-GR" b="1" dirty="0"/>
          </a:p>
        </p:txBody>
      </p:sp>
      <p:sp>
        <p:nvSpPr>
          <p:cNvPr id="3" name="Content Placeholder 2"/>
          <p:cNvSpPr>
            <a:spLocks noGrp="1"/>
          </p:cNvSpPr>
          <p:nvPr>
            <p:ph idx="1"/>
          </p:nvPr>
        </p:nvSpPr>
        <p:spPr>
          <a:xfrm>
            <a:off x="1028700" y="1439863"/>
            <a:ext cx="8578850" cy="4760912"/>
          </a:xfrm>
        </p:spPr>
        <p:txBody>
          <a:bodyPr>
            <a:normAutofit fontScale="70000" lnSpcReduction="20000"/>
          </a:bodyPr>
          <a:lstStyle/>
          <a:p>
            <a:pPr>
              <a:buFont typeface="Arial" charset="0"/>
              <a:buChar char="•"/>
              <a:defRPr/>
            </a:pPr>
            <a:r>
              <a:rPr lang="el-GR" dirty="0" smtClean="0"/>
              <a:t>Εικόνα 7: Δίπτερο σε άνθος. </a:t>
            </a:r>
            <a:r>
              <a:rPr lang="en-US" dirty="0" smtClean="0">
                <a:solidFill>
                  <a:srgbClr val="FF0000"/>
                </a:solidFill>
                <a:hlinkClick r:id="rId3"/>
              </a:rPr>
              <a:t>http://www.sel.barc.usda.gov/diptera/syrphid/syrphna.htm</a:t>
            </a:r>
            <a:endParaRPr lang="el-GR" dirty="0" smtClean="0">
              <a:solidFill>
                <a:srgbClr val="FF0000"/>
              </a:solidFill>
            </a:endParaRPr>
          </a:p>
          <a:p>
            <a:pPr>
              <a:buFont typeface="Arial" charset="0"/>
              <a:buChar char="•"/>
              <a:defRPr/>
            </a:pPr>
            <a:r>
              <a:rPr lang="el-GR" dirty="0" smtClean="0"/>
              <a:t>Εικόνα 8: Χοίρος. </a:t>
            </a:r>
            <a:r>
              <a:rPr lang="en-US" dirty="0" smtClean="0">
                <a:hlinkClick r:id="rId4"/>
              </a:rPr>
              <a:t>http://www.stougiannidis.gr/hypoglossal/32_gourouni.htm</a:t>
            </a:r>
            <a:endParaRPr lang="el-GR" dirty="0" smtClean="0"/>
          </a:p>
          <a:p>
            <a:pPr>
              <a:buFont typeface="Arial" charset="0"/>
              <a:buChar char="•"/>
              <a:defRPr/>
            </a:pPr>
            <a:r>
              <a:rPr lang="el-GR" dirty="0" smtClean="0"/>
              <a:t>Εικόνα 9: </a:t>
            </a:r>
            <a:r>
              <a:rPr lang="el-GR" dirty="0" err="1" smtClean="0"/>
              <a:t>Προκαρυωτικοί</a:t>
            </a:r>
            <a:r>
              <a:rPr lang="el-GR" dirty="0" smtClean="0"/>
              <a:t> οργανισμοί. </a:t>
            </a:r>
            <a:r>
              <a:rPr lang="en-US" dirty="0" smtClean="0">
                <a:hlinkClick r:id="rId5"/>
              </a:rPr>
              <a:t>https://doralbio5.wikispaces.com/Prokaryotes</a:t>
            </a:r>
            <a:endParaRPr lang="el-GR" dirty="0" smtClean="0"/>
          </a:p>
          <a:p>
            <a:pPr eaLnBrk="1" hangingPunct="1">
              <a:buFont typeface="Arial" charset="0"/>
              <a:buChar char="•"/>
              <a:defRPr/>
            </a:pPr>
            <a:r>
              <a:rPr lang="el-GR" dirty="0" smtClean="0"/>
              <a:t>Εικόνα 10: Σταφύλια. Φωτογραφικό αρχείο </a:t>
            </a:r>
            <a:r>
              <a:rPr lang="el-GR" dirty="0" err="1" smtClean="0"/>
              <a:t>Γρ</a:t>
            </a:r>
            <a:r>
              <a:rPr lang="el-GR" dirty="0" smtClean="0"/>
              <a:t>. </a:t>
            </a:r>
            <a:r>
              <a:rPr lang="el-GR" dirty="0" err="1" smtClean="0"/>
              <a:t>Διαμαντίδη.</a:t>
            </a:r>
            <a:endParaRPr lang="el-GR" dirty="0" smtClean="0"/>
          </a:p>
          <a:p>
            <a:pPr>
              <a:buFont typeface="Arial" charset="0"/>
              <a:buChar char="•"/>
              <a:defRPr/>
            </a:pPr>
            <a:r>
              <a:rPr lang="el-GR" dirty="0" smtClean="0"/>
              <a:t>Εικόνα 11: Κότα. </a:t>
            </a:r>
            <a:r>
              <a:rPr lang="en-US" dirty="0" smtClean="0">
                <a:hlinkClick r:id="rId6"/>
              </a:rPr>
              <a:t>http://www.animalwritings.com/archive/2005_05_01_blog_archive.asp</a:t>
            </a:r>
            <a:endParaRPr lang="el-GR" dirty="0" smtClean="0"/>
          </a:p>
          <a:p>
            <a:pPr>
              <a:buFont typeface="Arial" charset="0"/>
              <a:buChar char="•"/>
              <a:defRPr/>
            </a:pPr>
            <a:r>
              <a:rPr lang="el-GR" sz="3100" dirty="0" smtClean="0"/>
              <a:t>Εικόνα 12: Φρούτα. </a:t>
            </a:r>
            <a:r>
              <a:rPr lang="en-US" dirty="0" smtClean="0">
                <a:hlinkClick r:id="rId7"/>
              </a:rPr>
              <a:t>http://www.newsfilter.gr/2008/02/03/frouto-prostasia-apo-alzheimer/</a:t>
            </a:r>
            <a:endParaRPr lang="el-GR" dirty="0" smtClean="0"/>
          </a:p>
          <a:p>
            <a:pPr>
              <a:buFont typeface="Arial" charset="0"/>
              <a:buChar char="•"/>
              <a:defRPr/>
            </a:pPr>
            <a:r>
              <a:rPr lang="el-GR" sz="3100" dirty="0" smtClean="0"/>
              <a:t>Εικόνα 13: Αίγες. Φωτογραφικό </a:t>
            </a:r>
            <a:r>
              <a:rPr lang="el-GR" dirty="0" smtClean="0"/>
              <a:t>αρχείο </a:t>
            </a:r>
            <a:r>
              <a:rPr lang="el-GR" dirty="0" err="1" smtClean="0"/>
              <a:t>Γρ</a:t>
            </a:r>
            <a:r>
              <a:rPr lang="el-GR" dirty="0" smtClean="0"/>
              <a:t>. </a:t>
            </a:r>
            <a:r>
              <a:rPr lang="el-GR" dirty="0" err="1" smtClean="0"/>
              <a:t>Διαμαντίδη</a:t>
            </a:r>
            <a:r>
              <a:rPr lang="el-GR" dirty="0" smtClean="0"/>
              <a:t>.</a:t>
            </a:r>
          </a:p>
          <a:p>
            <a:pPr>
              <a:buFont typeface="Arial" charset="0"/>
              <a:buNone/>
              <a:defRPr/>
            </a:pPr>
            <a:endParaRPr lang="el-GR" dirty="0" smtClean="0"/>
          </a:p>
          <a:p>
            <a:pPr eaLnBrk="1" hangingPunct="1">
              <a:buFont typeface="Arial" charset="0"/>
              <a:buChar char="•"/>
              <a:defRPr/>
            </a:pPr>
            <a:endParaRPr lang="el-G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t>Σημείωμα Χρήσης Έργων Τρίτων</a:t>
            </a:r>
            <a:r>
              <a:rPr lang="en-US" b="1" dirty="0" smtClean="0"/>
              <a:t> (</a:t>
            </a:r>
            <a:r>
              <a:rPr lang="el-GR" b="1" dirty="0" smtClean="0"/>
              <a:t>6</a:t>
            </a:r>
            <a:r>
              <a:rPr lang="en-US" b="1" dirty="0" smtClean="0"/>
              <a:t>/</a:t>
            </a:r>
            <a:r>
              <a:rPr lang="el-GR" b="1" dirty="0" smtClean="0"/>
              <a:t>7</a:t>
            </a:r>
            <a:r>
              <a:rPr lang="en-US" b="1" dirty="0" smtClean="0"/>
              <a:t>)</a:t>
            </a:r>
            <a:endParaRPr lang="el-GR" b="1" dirty="0"/>
          </a:p>
        </p:txBody>
      </p:sp>
      <p:sp>
        <p:nvSpPr>
          <p:cNvPr id="3" name="Content Placeholder 2"/>
          <p:cNvSpPr>
            <a:spLocks noGrp="1"/>
          </p:cNvSpPr>
          <p:nvPr>
            <p:ph idx="1"/>
          </p:nvPr>
        </p:nvSpPr>
        <p:spPr>
          <a:xfrm>
            <a:off x="1028700" y="1439863"/>
            <a:ext cx="8578850" cy="4760912"/>
          </a:xfrm>
        </p:spPr>
        <p:txBody>
          <a:bodyPr>
            <a:normAutofit fontScale="85000" lnSpcReduction="20000"/>
          </a:bodyPr>
          <a:lstStyle/>
          <a:p>
            <a:pPr>
              <a:buFont typeface="Arial" charset="0"/>
              <a:buChar char="•"/>
              <a:defRPr/>
            </a:pPr>
            <a:r>
              <a:rPr lang="el-GR" sz="2400" dirty="0" smtClean="0"/>
              <a:t>Εικόνα </a:t>
            </a:r>
            <a:r>
              <a:rPr lang="en-US" sz="2400" dirty="0" smtClean="0"/>
              <a:t>1</a:t>
            </a:r>
            <a:r>
              <a:rPr lang="el-GR" sz="2400" dirty="0" smtClean="0"/>
              <a:t>4: Αγελάδα και νεαρό μοσχάρι.</a:t>
            </a:r>
            <a:r>
              <a:rPr lang="en-US" sz="2400" dirty="0" smtClean="0"/>
              <a:t> </a:t>
            </a:r>
            <a:r>
              <a:rPr lang="en-US" sz="2400" dirty="0" smtClean="0">
                <a:hlinkClick r:id="rId3"/>
              </a:rPr>
              <a:t>http://nirmukta.com/2008/10/04/cows-excreta-as-medicine-insult-to-humanity/</a:t>
            </a:r>
            <a:endParaRPr lang="el-GR" sz="2400" dirty="0" smtClean="0"/>
          </a:p>
          <a:p>
            <a:pPr>
              <a:buFont typeface="Arial" charset="0"/>
              <a:buChar char="•"/>
              <a:defRPr/>
            </a:pPr>
            <a:r>
              <a:rPr lang="el-GR" sz="2400" dirty="0" smtClean="0"/>
              <a:t>Εικόνα 15: Αρωματικά φυτά. </a:t>
            </a:r>
            <a:r>
              <a:rPr lang="en-US" sz="2400" dirty="0" smtClean="0">
                <a:hlinkClick r:id="rId4"/>
              </a:rPr>
              <a:t>http://www.ftiaxno.gr/search?updated-min=2012-01-01T00:00:00%2B02:00&amp;updated-max=2013-01-01T00:00:00%2B02:00&amp;max-results=50</a:t>
            </a:r>
            <a:endParaRPr lang="el-GR" sz="2400" dirty="0" smtClean="0"/>
          </a:p>
          <a:p>
            <a:pPr>
              <a:buFont typeface="Arial" charset="0"/>
              <a:buChar char="•"/>
              <a:defRPr/>
            </a:pPr>
            <a:r>
              <a:rPr lang="el-GR" sz="2400" dirty="0" smtClean="0"/>
              <a:t>Εικόνα 16: Κότες. </a:t>
            </a:r>
            <a:r>
              <a:rPr lang="en-US" sz="2400" dirty="0" smtClean="0">
                <a:hlinkClick r:id="rId5"/>
              </a:rPr>
              <a:t>http://agroselida.blogspot.gr/2015/03/blog-post_35.html</a:t>
            </a:r>
            <a:endParaRPr lang="el-GR" sz="2400" dirty="0" smtClean="0"/>
          </a:p>
          <a:p>
            <a:pPr>
              <a:buFont typeface="Arial" charset="0"/>
              <a:buChar char="•"/>
              <a:defRPr/>
            </a:pPr>
            <a:r>
              <a:rPr lang="el-GR" sz="2400" dirty="0" smtClean="0"/>
              <a:t>Εικόνα 17: </a:t>
            </a:r>
            <a:r>
              <a:rPr lang="el-GR" sz="2400" dirty="0" err="1" smtClean="0"/>
              <a:t>Θερμοκηπιακή</a:t>
            </a:r>
            <a:r>
              <a:rPr lang="el-GR" sz="2400" dirty="0" smtClean="0"/>
              <a:t> καλλιέργεια φράουλας.</a:t>
            </a:r>
            <a:r>
              <a:rPr lang="en-US" sz="2400" dirty="0" smtClean="0"/>
              <a:t> </a:t>
            </a:r>
            <a:r>
              <a:rPr lang="en-US" sz="2400" dirty="0" smtClean="0">
                <a:hlinkClick r:id="rId6"/>
              </a:rPr>
              <a:t>http://back-to-nature.gr/2013/02/blog-post_7.html</a:t>
            </a:r>
            <a:endParaRPr lang="el-GR" sz="2400" dirty="0" smtClean="0"/>
          </a:p>
          <a:p>
            <a:pPr>
              <a:buFont typeface="Arial" charset="0"/>
              <a:buChar char="•"/>
              <a:defRPr/>
            </a:pPr>
            <a:r>
              <a:rPr lang="el-GR" sz="2400" dirty="0" smtClean="0"/>
              <a:t>Εικόνα 18: </a:t>
            </a:r>
            <a:r>
              <a:rPr lang="el-GR" sz="2400" dirty="0" err="1" smtClean="0"/>
              <a:t>Χοιρομητέρα</a:t>
            </a:r>
            <a:r>
              <a:rPr lang="el-GR" sz="2400" dirty="0" smtClean="0"/>
              <a:t>.</a:t>
            </a:r>
            <a:r>
              <a:rPr lang="el-GR" sz="2400" dirty="0" smtClean="0">
                <a:solidFill>
                  <a:srgbClr val="FF0000"/>
                </a:solidFill>
              </a:rPr>
              <a:t> </a:t>
            </a:r>
            <a:r>
              <a:rPr lang="en-US" sz="2400" dirty="0" smtClean="0">
                <a:hlinkClick r:id="rId7"/>
              </a:rPr>
              <a:t>http://www.antenna-star.gr/v2/%CF%83%CF%85%CF%83%CF%84%CE%AE%CE%BC%CE%B1%CF%84%CE%B1-%CE%B5%CE%BA%CF%84%CF%81%CE%BF%CF%86%CE%AE%CF%82-%CF%85%CF%80%CE%B1%CE%AF%CE%B8%CF%81%CE%B9%CE%B1%CF%82-%CF%87%CE%BF%CE%B9%CF%81%CE%BF%CF%84/</a:t>
            </a:r>
            <a:endParaRPr lang="el-GR" sz="2400" dirty="0" smtClean="0"/>
          </a:p>
          <a:p>
            <a:pPr>
              <a:buFont typeface="Arial" charset="0"/>
              <a:buChar char="•"/>
              <a:defRPr/>
            </a:pPr>
            <a:endParaRPr lang="el-GR" sz="2400" dirty="0" smtClean="0"/>
          </a:p>
          <a:p>
            <a:pPr>
              <a:buFont typeface="Arial" charset="0"/>
              <a:buChar char="•"/>
              <a:defRPr/>
            </a:pPr>
            <a:endParaRPr lang="el-GR" sz="2400" dirty="0" smtClean="0"/>
          </a:p>
          <a:p>
            <a:pPr eaLnBrk="1" hangingPunct="1">
              <a:buFont typeface="Arial" charset="0"/>
              <a:buChar char="•"/>
              <a:defRPr/>
            </a:pPr>
            <a:endParaRPr lang="el-GR" sz="2400" dirty="0" smtClean="0"/>
          </a:p>
          <a:p>
            <a:pPr eaLnBrk="1" hangingPunct="1">
              <a:buFont typeface="Arial" charset="0"/>
              <a:buChar char="•"/>
              <a:defRPr/>
            </a:pPr>
            <a:endParaRPr lang="el-GR"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t>Σημείωμα Χρήσης Έργων Τρίτων</a:t>
            </a:r>
            <a:r>
              <a:rPr lang="en-US" b="1" dirty="0" smtClean="0"/>
              <a:t> (</a:t>
            </a:r>
            <a:r>
              <a:rPr lang="el-GR" b="1" dirty="0" smtClean="0"/>
              <a:t>7</a:t>
            </a:r>
            <a:r>
              <a:rPr lang="en-US" b="1" dirty="0" smtClean="0"/>
              <a:t>/</a:t>
            </a:r>
            <a:r>
              <a:rPr lang="el-GR" b="1" dirty="0" smtClean="0"/>
              <a:t>7</a:t>
            </a:r>
            <a:r>
              <a:rPr lang="en-US" b="1" dirty="0" smtClean="0"/>
              <a:t>)</a:t>
            </a:r>
            <a:endParaRPr lang="el-GR" b="1" dirty="0"/>
          </a:p>
        </p:txBody>
      </p:sp>
      <p:sp>
        <p:nvSpPr>
          <p:cNvPr id="3" name="Content Placeholder 2"/>
          <p:cNvSpPr>
            <a:spLocks noGrp="1"/>
          </p:cNvSpPr>
          <p:nvPr>
            <p:ph idx="1"/>
          </p:nvPr>
        </p:nvSpPr>
        <p:spPr>
          <a:xfrm>
            <a:off x="1028700" y="1439863"/>
            <a:ext cx="8578850" cy="4760912"/>
          </a:xfrm>
        </p:spPr>
        <p:txBody>
          <a:bodyPr>
            <a:normAutofit fontScale="77500" lnSpcReduction="20000"/>
          </a:bodyPr>
          <a:lstStyle/>
          <a:p>
            <a:pPr>
              <a:buFont typeface="Arial" charset="0"/>
              <a:buChar char="•"/>
              <a:defRPr/>
            </a:pPr>
            <a:r>
              <a:rPr lang="el-GR" dirty="0" smtClean="0"/>
              <a:t>Εικόνα </a:t>
            </a:r>
            <a:r>
              <a:rPr lang="en-US" dirty="0" smtClean="0"/>
              <a:t>1</a:t>
            </a:r>
            <a:r>
              <a:rPr lang="el-GR" dirty="0" smtClean="0"/>
              <a:t>9: Θεριζοαλωνιστική μηχανή. </a:t>
            </a:r>
            <a:r>
              <a:rPr lang="en-US" dirty="0" smtClean="0">
                <a:hlinkClick r:id="rId3"/>
              </a:rPr>
              <a:t>http://www.ethnos.gr/epaggelmatikes_eukairies/arthro/apodotiki_h_kalliergeia_ton_ktinotrofikon_fyton-63759727/</a:t>
            </a:r>
            <a:endParaRPr lang="el-GR" dirty="0" smtClean="0"/>
          </a:p>
          <a:p>
            <a:pPr>
              <a:buFont typeface="Arial" charset="0"/>
              <a:buChar char="•"/>
              <a:defRPr/>
            </a:pPr>
            <a:r>
              <a:rPr lang="el-GR" dirty="0" smtClean="0"/>
              <a:t>Εικόνα 20: Πρόβατα</a:t>
            </a:r>
            <a:r>
              <a:rPr lang="en-US" dirty="0" smtClean="0"/>
              <a:t>. http://www.4ty.gr/merchant/34569/el/%CE%A6%CE%91%CE%A1%CE%9C%CE%91%20%CE%9D%CE%95%CE%9F%CE%A6%CE%A5%CE%A4%CE%9F%CE%A3%20%CE%9A%CE%9F%CE%96%CE%91%CE%9D%CE%97%20-%20%CE%95%CE%9A%CE%A4%CE%A1%CE%9F%CE%A6%CE%97%20%CE%A0%CE%A1%CE%9F%CE%92%CE%91%CE%A4%CE%A9%CE%9D%20-%20%CE%A6%CE</a:t>
            </a:r>
            <a:r>
              <a:rPr lang="en-US" dirty="0" smtClean="0">
                <a:hlinkClick r:id="rId4" action="ppaction://hlinkfile"/>
              </a:rPr>
              <a:t>%91%CE%A1%CE%9C%CE%95%CE%A3</a:t>
            </a:r>
            <a:endParaRPr lang="el-GR" dirty="0" smtClean="0"/>
          </a:p>
          <a:p>
            <a:pPr>
              <a:buFont typeface="Arial" charset="0"/>
              <a:buChar char="•"/>
              <a:defRPr/>
            </a:pPr>
            <a:r>
              <a:rPr lang="el-GR" dirty="0" smtClean="0"/>
              <a:t>Εικόνα 21: Γεωργικά μηχανήματα. </a:t>
            </a:r>
            <a:r>
              <a:rPr lang="en-US" dirty="0" smtClean="0">
                <a:hlinkClick r:id="rId5"/>
              </a:rPr>
              <a:t>http://materielagricole.centerblog.net/</a:t>
            </a:r>
            <a:endParaRPr lang="el-GR" dirty="0" smtClean="0"/>
          </a:p>
          <a:p>
            <a:pPr>
              <a:buFont typeface="Arial" charset="0"/>
              <a:buChar char="•"/>
              <a:defRPr/>
            </a:pPr>
            <a:endParaRPr lang="el-GR" dirty="0" smtClean="0"/>
          </a:p>
          <a:p>
            <a:pPr eaLnBrk="1" hangingPunct="1">
              <a:buFont typeface="Arial" charset="0"/>
              <a:buChar char="•"/>
              <a:defRPr/>
            </a:pPr>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t>Σημείωμα Χρήσης Έργων Τρίτων</a:t>
            </a:r>
            <a:r>
              <a:rPr lang="en-US" b="1" dirty="0" smtClean="0"/>
              <a:t> (</a:t>
            </a:r>
            <a:r>
              <a:rPr lang="el-GR" b="1" dirty="0" smtClean="0"/>
              <a:t>7</a:t>
            </a:r>
            <a:r>
              <a:rPr lang="en-US" b="1" dirty="0" smtClean="0"/>
              <a:t>/</a:t>
            </a:r>
            <a:r>
              <a:rPr lang="el-GR" b="1" dirty="0" smtClean="0"/>
              <a:t>7</a:t>
            </a:r>
            <a:r>
              <a:rPr lang="en-US" b="1" dirty="0" smtClean="0"/>
              <a:t>)</a:t>
            </a:r>
            <a:endParaRPr lang="el-GR" b="1" dirty="0"/>
          </a:p>
        </p:txBody>
      </p:sp>
      <p:sp>
        <p:nvSpPr>
          <p:cNvPr id="3" name="Content Placeholder 2"/>
          <p:cNvSpPr>
            <a:spLocks noGrp="1"/>
          </p:cNvSpPr>
          <p:nvPr>
            <p:ph idx="1"/>
          </p:nvPr>
        </p:nvSpPr>
        <p:spPr>
          <a:xfrm>
            <a:off x="1028700" y="1439863"/>
            <a:ext cx="8578850" cy="4760912"/>
          </a:xfrm>
        </p:spPr>
        <p:txBody>
          <a:bodyPr>
            <a:normAutofit fontScale="92500" lnSpcReduction="10000"/>
          </a:bodyPr>
          <a:lstStyle/>
          <a:p>
            <a:pPr>
              <a:buFont typeface="Arial" charset="0"/>
              <a:buChar char="•"/>
              <a:defRPr/>
            </a:pPr>
            <a:r>
              <a:rPr lang="el-GR" sz="2400" dirty="0" smtClean="0"/>
              <a:t>Εικόνα 22: Ασπιρίνη. </a:t>
            </a:r>
            <a:r>
              <a:rPr lang="en-US" sz="2400" dirty="0" smtClean="0">
                <a:hlinkClick r:id="rId3"/>
              </a:rPr>
              <a:t>http://www.sabc.co.za/news/a/09a0ca804c54a74eaf9affc5aa157cdc/Daily-aspirin-may-help-ward-off-cancer:-Study-20120813</a:t>
            </a:r>
            <a:endParaRPr lang="el-GR" sz="2400" dirty="0" smtClean="0"/>
          </a:p>
          <a:p>
            <a:pPr>
              <a:buFont typeface="Arial" charset="0"/>
              <a:buChar char="•"/>
              <a:defRPr/>
            </a:pPr>
            <a:r>
              <a:rPr lang="el-GR" sz="2400" dirty="0" smtClean="0"/>
              <a:t>Εικόνα 23: </a:t>
            </a:r>
            <a:r>
              <a:rPr lang="el-GR" sz="2400" dirty="0" err="1" smtClean="0"/>
              <a:t>Μεθαιμοσφαιρίνη</a:t>
            </a:r>
            <a:r>
              <a:rPr lang="el-GR" sz="2400" dirty="0" smtClean="0"/>
              <a:t> και αιμοσφαιρίνη. </a:t>
            </a:r>
            <a:r>
              <a:rPr lang="en-US" sz="2400" dirty="0" smtClean="0">
                <a:hlinkClick r:id="rId4"/>
              </a:rPr>
              <a:t>http://petridishtalk.com/2009/12/14/bold-fmri-a-clear-new-view-of-the-brain</a:t>
            </a:r>
            <a:endParaRPr lang="el-GR" sz="2400" dirty="0" smtClean="0"/>
          </a:p>
          <a:p>
            <a:pPr>
              <a:buFont typeface="Arial" charset="0"/>
              <a:buChar char="•"/>
              <a:defRPr/>
            </a:pPr>
            <a:r>
              <a:rPr lang="el-GR" sz="2400" dirty="0" smtClean="0"/>
              <a:t>Εικόνα 24: Γεωργικά μηχανήματα. </a:t>
            </a:r>
            <a:r>
              <a:rPr lang="en-US" sz="2400" dirty="0" smtClean="0">
                <a:hlinkClick r:id="rId5"/>
              </a:rPr>
              <a:t>http://materielagricole.centerblog.net/</a:t>
            </a:r>
            <a:endParaRPr lang="el-GR" sz="2400" dirty="0" smtClean="0"/>
          </a:p>
          <a:p>
            <a:pPr>
              <a:buFont typeface="Arial" charset="0"/>
              <a:buChar char="•"/>
              <a:defRPr/>
            </a:pPr>
            <a:r>
              <a:rPr lang="el-GR" sz="2400" dirty="0" smtClean="0"/>
              <a:t>Εικόνα 25: Βαμβακοκαλλιέργεια. </a:t>
            </a:r>
            <a:r>
              <a:rPr lang="en-US" sz="2400" dirty="0" smtClean="0">
                <a:solidFill>
                  <a:srgbClr val="FF0000"/>
                </a:solidFill>
                <a:hlinkClick r:id="rId6"/>
              </a:rPr>
              <a:t>http://www.paseges.gr/el/news?subject=Cotton</a:t>
            </a:r>
            <a:endParaRPr lang="el-GR" sz="2400" dirty="0" smtClean="0">
              <a:solidFill>
                <a:srgbClr val="FF0000"/>
              </a:solidFill>
            </a:endParaRPr>
          </a:p>
          <a:p>
            <a:pPr>
              <a:buFont typeface="Arial" charset="0"/>
              <a:buChar char="•"/>
              <a:defRPr/>
            </a:pPr>
            <a:r>
              <a:rPr lang="el-GR" sz="2400" dirty="0" smtClean="0"/>
              <a:t>Εικόνα 26: Ενεργειακές καλλιέργειες. </a:t>
            </a:r>
            <a:r>
              <a:rPr lang="en-US" sz="2400" dirty="0" smtClean="0">
                <a:solidFill>
                  <a:srgbClr val="FF0000"/>
                </a:solidFill>
                <a:hlinkClick r:id="rId7"/>
              </a:rPr>
              <a:t>http://www.news.gr/perivallon/planhths-gh/article/50438/h-kalliergeia-fyton-gia-viokafsima-vlaptei.html</a:t>
            </a:r>
            <a:endParaRPr lang="el-GR" sz="2400" dirty="0" smtClean="0">
              <a:solidFill>
                <a:srgbClr val="FF0000"/>
              </a:solidFill>
            </a:endParaRPr>
          </a:p>
          <a:p>
            <a:pPr>
              <a:buFont typeface="Arial" charset="0"/>
              <a:buChar char="•"/>
              <a:defRPr/>
            </a:pPr>
            <a:endParaRPr lang="el-GR" sz="2400" dirty="0" smtClean="0"/>
          </a:p>
          <a:p>
            <a:pPr eaLnBrk="1" hangingPunct="1">
              <a:buFont typeface="Arial" charset="0"/>
              <a:buChar char="•"/>
              <a:defRPr/>
            </a:pPr>
            <a:endParaRPr lang="el-GR"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t>Σημείωμα Χρήσης Έργων Τρίτων</a:t>
            </a:r>
            <a:r>
              <a:rPr lang="en-US" b="1" dirty="0" smtClean="0"/>
              <a:t> (</a:t>
            </a:r>
            <a:r>
              <a:rPr lang="el-GR" b="1" dirty="0" smtClean="0"/>
              <a:t>7</a:t>
            </a:r>
            <a:r>
              <a:rPr lang="en-US" b="1" dirty="0" smtClean="0"/>
              <a:t>/</a:t>
            </a:r>
            <a:r>
              <a:rPr lang="el-GR" b="1" dirty="0" smtClean="0"/>
              <a:t>7</a:t>
            </a:r>
            <a:r>
              <a:rPr lang="en-US" b="1" dirty="0" smtClean="0"/>
              <a:t>)</a:t>
            </a:r>
            <a:endParaRPr lang="el-GR" b="1" dirty="0"/>
          </a:p>
        </p:txBody>
      </p:sp>
      <p:sp>
        <p:nvSpPr>
          <p:cNvPr id="131075" name="Content Placeholder 2"/>
          <p:cNvSpPr>
            <a:spLocks noGrp="1"/>
          </p:cNvSpPr>
          <p:nvPr>
            <p:ph idx="1"/>
          </p:nvPr>
        </p:nvSpPr>
        <p:spPr>
          <a:xfrm>
            <a:off x="1028700" y="1439863"/>
            <a:ext cx="8578850" cy="4760912"/>
          </a:xfrm>
        </p:spPr>
        <p:txBody>
          <a:bodyPr/>
          <a:lstStyle/>
          <a:p>
            <a:r>
              <a:rPr lang="el-GR" altLang="el-GR" sz="2400" smtClean="0"/>
              <a:t>Εικόνα 27: Καλλιέργεια λεβάντας. </a:t>
            </a:r>
            <a:r>
              <a:rPr lang="en-US" altLang="el-GR" sz="2400" smtClean="0">
                <a:hlinkClick r:id="rId3"/>
              </a:rPr>
              <a:t>http://www.ethnos.gr/themata/arthro/treis_kalliergeies_pou_myrizoun_megala_kerdi-63121188/</a:t>
            </a:r>
            <a:endParaRPr lang="el-GR" altLang="el-GR" sz="2400" smtClean="0"/>
          </a:p>
          <a:p>
            <a:r>
              <a:rPr lang="el-GR" altLang="el-GR" sz="2400" smtClean="0"/>
              <a:t>Εικόνα 28: </a:t>
            </a:r>
            <a:r>
              <a:rPr lang="en-US" altLang="el-GR" sz="2400" i="1" smtClean="0"/>
              <a:t>Sarracenia oreophila</a:t>
            </a:r>
            <a:r>
              <a:rPr lang="el-GR" altLang="el-GR" sz="2400" i="1" smtClean="0"/>
              <a:t>. </a:t>
            </a:r>
            <a:r>
              <a:rPr lang="en-US" altLang="el-GR" sz="2400" smtClean="0">
                <a:hlinkClick r:id="rId4"/>
              </a:rPr>
              <a:t>http://www.fws.gov/athens/endangered/teplants.html</a:t>
            </a:r>
            <a:endParaRPr lang="el-GR" altLang="el-GR" sz="2400" smtClean="0"/>
          </a:p>
          <a:p>
            <a:r>
              <a:rPr lang="el-GR" altLang="el-GR" sz="2400" smtClean="0"/>
              <a:t>Εικόνα 29: Μαρούλι. Φωτογραφικό αρχείο Γρ. Διαμαντίδη.</a:t>
            </a:r>
          </a:p>
          <a:p>
            <a:r>
              <a:rPr lang="el-GR" altLang="el-GR" sz="2400" smtClean="0"/>
              <a:t>Εικόνα 30: Σταφύλια. </a:t>
            </a:r>
            <a:r>
              <a:rPr lang="en-US" altLang="el-GR" sz="2400" smtClean="0">
                <a:solidFill>
                  <a:srgbClr val="FF0000"/>
                </a:solidFill>
                <a:hlinkClick r:id="rId5"/>
              </a:rPr>
              <a:t>http://www.melissocosmos.com/2010/09/blog-post_4668.html</a:t>
            </a:r>
            <a:endParaRPr lang="el-GR" altLang="el-GR" sz="2400" smtClean="0">
              <a:solidFill>
                <a:srgbClr val="FF0000"/>
              </a:solidFill>
            </a:endParaRPr>
          </a:p>
          <a:p>
            <a:r>
              <a:rPr lang="el-GR" altLang="el-GR" sz="2400" smtClean="0"/>
              <a:t>Εικόνα 31: Οίνος. </a:t>
            </a:r>
            <a:r>
              <a:rPr lang="en-US" altLang="el-GR" sz="2400" smtClean="0">
                <a:solidFill>
                  <a:srgbClr val="FF0000"/>
                </a:solidFill>
                <a:hlinkClick r:id="rId6"/>
              </a:rPr>
              <a:t>https://pertusa.wordpress.com/</a:t>
            </a:r>
            <a:endParaRPr lang="el-GR" altLang="el-GR" sz="2400" smtClean="0">
              <a:solidFill>
                <a:srgbClr val="FF0000"/>
              </a:solidFill>
            </a:endParaRPr>
          </a:p>
          <a:p>
            <a:r>
              <a:rPr lang="el-GR" altLang="el-GR" sz="2400" smtClean="0"/>
              <a:t>Εικόνα 32: Κρητικά σταφύλια. </a:t>
            </a:r>
            <a:r>
              <a:rPr lang="en-US" altLang="el-GR" sz="2400" smtClean="0">
                <a:solidFill>
                  <a:srgbClr val="FF0000"/>
                </a:solidFill>
                <a:hlinkClick r:id="rId7"/>
              </a:rPr>
              <a:t>http://kosoglou.blogspot.gr/</a:t>
            </a:r>
            <a:endParaRPr lang="el-GR" altLang="el-GR" sz="2400" smtClean="0">
              <a:solidFill>
                <a:srgbClr val="FF0000"/>
              </a:solidFill>
            </a:endParaRPr>
          </a:p>
          <a:p>
            <a:endParaRPr lang="el-GR" altLang="el-GR" sz="2400" smtClean="0"/>
          </a:p>
          <a:p>
            <a:pPr eaLnBrk="1" hangingPunct="1"/>
            <a:endParaRPr lang="el-GR" altLang="el-GR" sz="2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028700" y="25400"/>
            <a:ext cx="8229600" cy="1143000"/>
          </a:xfrm>
        </p:spPr>
        <p:txBody>
          <a:bodyPr/>
          <a:lstStyle/>
          <a:p>
            <a:pPr eaLnBrk="1" hangingPunct="1"/>
            <a:r>
              <a:rPr lang="el-GR" altLang="el-GR" b="1" smtClean="0"/>
              <a:t>Σημείωμα Αναφοράς</a:t>
            </a:r>
          </a:p>
        </p:txBody>
      </p:sp>
      <p:sp>
        <p:nvSpPr>
          <p:cNvPr id="132099" name="Content Placeholder 2"/>
          <p:cNvSpPr>
            <a:spLocks noGrp="1"/>
          </p:cNvSpPr>
          <p:nvPr>
            <p:ph idx="1"/>
          </p:nvPr>
        </p:nvSpPr>
        <p:spPr>
          <a:xfrm>
            <a:off x="1028700" y="1439863"/>
            <a:ext cx="8229600" cy="4760912"/>
          </a:xfrm>
        </p:spPr>
        <p:txBody>
          <a:bodyPr/>
          <a:lstStyle/>
          <a:p>
            <a:pPr marL="0" indent="0">
              <a:buFont typeface="Arial" panose="020B0604020202020204" pitchFamily="34" charset="0"/>
              <a:buNone/>
            </a:pPr>
            <a:r>
              <a:rPr lang="el-GR" altLang="el-GR" sz="2000" smtClean="0"/>
              <a:t>Copyright Αριστοτέλειο Πανεπιστήμιο Θεσσαλονίκης</a:t>
            </a:r>
            <a:r>
              <a:rPr lang="en-US" altLang="el-GR" sz="2000" smtClean="0"/>
              <a:t>, </a:t>
            </a:r>
            <a:r>
              <a:rPr lang="el-GR" altLang="el-GR" sz="2000" smtClean="0"/>
              <a:t>Γρηγόριος Διαμαντίδης. «Βιοχημεία. Εισαγωγή». Έκδοση: 1.0. Θεσσαλονίκη 2014. Διαθέσιμο από τη δικτυακή διεύθυνση:</a:t>
            </a:r>
            <a:r>
              <a:rPr lang="en-US" altLang="el-GR" sz="2000" smtClean="0"/>
              <a:t> </a:t>
            </a:r>
            <a:r>
              <a:rPr lang="en-US" altLang="el-GR" sz="2000" smtClean="0">
                <a:hlinkClick r:id="rId3"/>
              </a:rPr>
              <a:t>https://opencourses.auth.gr/courses/OCRS508/</a:t>
            </a:r>
            <a:r>
              <a:rPr lang="el-GR" altLang="el-GR" sz="2000" smtClean="0"/>
              <a:t>.</a:t>
            </a:r>
          </a:p>
          <a:p>
            <a:pPr marL="0" indent="0">
              <a:buFont typeface="Arial" panose="020B0604020202020204" pitchFamily="34" charset="0"/>
              <a:buNone/>
            </a:pPr>
            <a:endParaRPr lang="el-GR" altLang="el-GR" sz="20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mirrors.creativecommons.org/presskit/buttons/88x31/png/by-s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9588" y="3284538"/>
            <a:ext cx="1689100"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1028700" y="1439863"/>
            <a:ext cx="8229600" cy="4760912"/>
          </a:xfrm>
        </p:spPr>
        <p:txBody>
          <a:bodyPr>
            <a:normAutofit lnSpcReduction="10000"/>
          </a:bodyPr>
          <a:lstStyle/>
          <a:p>
            <a:pPr marL="0" indent="0">
              <a:buFont typeface="Arial" charset="0"/>
              <a:buNone/>
              <a:defRPr/>
            </a:pPr>
            <a:r>
              <a:rPr lang="el-GR" sz="2000" dirty="0"/>
              <a:t>Το παρόν υλικό διατίθεται με τους όρους της άδειας χρήσης Creative </a:t>
            </a:r>
            <a:r>
              <a:rPr lang="el-GR" sz="2000" dirty="0" err="1"/>
              <a:t>Commons</a:t>
            </a:r>
            <a:r>
              <a:rPr lang="el-GR" sz="2000" dirty="0"/>
              <a:t> Αναφορά - Παρόμοια Διανομή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Font typeface="Arial" charset="0"/>
              <a:buNone/>
              <a:defRPr/>
            </a:pPr>
            <a:endParaRPr lang="el-GR" sz="2000" dirty="0"/>
          </a:p>
          <a:p>
            <a:pPr marL="0" indent="0">
              <a:spcBef>
                <a:spcPts val="1800"/>
              </a:spcBef>
              <a:buFont typeface="Arial" charset="0"/>
              <a:buNone/>
              <a:defRPr/>
            </a:pPr>
            <a:endParaRPr lang="el-GR" sz="1700" dirty="0"/>
          </a:p>
          <a:p>
            <a:pPr marL="0" indent="0">
              <a:spcBef>
                <a:spcPts val="1800"/>
              </a:spcBef>
              <a:buFont typeface="Arial" charset="0"/>
              <a:buNone/>
              <a:defRPr/>
            </a:pPr>
            <a:r>
              <a:rPr lang="el-GR" sz="2000" dirty="0"/>
              <a:t>Ο δικαιούχος μπορεί να παρέχει στον </a:t>
            </a:r>
            <a:r>
              <a:rPr lang="el-GR" sz="2000" dirty="0" err="1"/>
              <a:t>αδειοδόχο</a:t>
            </a:r>
            <a:r>
              <a:rPr lang="el-GR" sz="2000" dirty="0"/>
              <a:t> ξεχωριστή άδεια να χρησιμοποιεί το έργο για εμπορική χρήση, εφόσον αυτό του ζητηθεί.     </a:t>
            </a:r>
            <a:r>
              <a:rPr lang="el-GR" sz="2800" dirty="0"/>
              <a:t>          </a:t>
            </a:r>
          </a:p>
          <a:p>
            <a:pPr marL="0" indent="0">
              <a:buFont typeface="Arial" charset="0"/>
              <a:buNone/>
              <a:defRPr/>
            </a:pPr>
            <a:endParaRPr lang="el-GR" sz="1400" dirty="0"/>
          </a:p>
          <a:p>
            <a:pPr marL="0" indent="0">
              <a:buFont typeface="Arial" charset="0"/>
              <a:buNone/>
              <a:defRPr/>
            </a:pPr>
            <a:endParaRPr lang="el-GR" sz="1400" dirty="0"/>
          </a:p>
          <a:p>
            <a:pPr marL="0" indent="0">
              <a:buFont typeface="Arial" charset="0"/>
              <a:buNone/>
              <a:defRPr/>
            </a:pPr>
            <a:r>
              <a:rPr lang="el-GR" sz="1400" dirty="0"/>
              <a:t>[1] </a:t>
            </a:r>
            <a:r>
              <a:rPr lang="el-GR" sz="1400" dirty="0">
                <a:hlinkClick r:id="rId4"/>
              </a:rPr>
              <a:t>http://creativecommons.org/licenses/by-</a:t>
            </a:r>
            <a:r>
              <a:rPr lang="en-US" sz="1400" dirty="0" err="1">
                <a:hlinkClick r:id="rId4"/>
              </a:rPr>
              <a:t>sa</a:t>
            </a:r>
            <a:r>
              <a:rPr lang="el-GR" sz="1400" dirty="0">
                <a:hlinkClick r:id="rId4"/>
              </a:rPr>
              <a:t>/4.0/</a:t>
            </a:r>
            <a:r>
              <a:rPr lang="el-GR" sz="1400" dirty="0">
                <a:hlinkClick r:id="rId5"/>
              </a:rPr>
              <a:t> </a:t>
            </a:r>
            <a:endParaRPr lang="el-GR" sz="1400" dirty="0"/>
          </a:p>
        </p:txBody>
      </p:sp>
      <p:sp>
        <p:nvSpPr>
          <p:cNvPr id="133124" name="Title 1"/>
          <p:cNvSpPr>
            <a:spLocks noGrp="1"/>
          </p:cNvSpPr>
          <p:nvPr>
            <p:ph type="title"/>
          </p:nvPr>
        </p:nvSpPr>
        <p:spPr>
          <a:xfrm>
            <a:off x="1028700" y="25400"/>
            <a:ext cx="8229600" cy="1143000"/>
          </a:xfrm>
        </p:spPr>
        <p:txBody>
          <a:bodyPr/>
          <a:lstStyle/>
          <a:p>
            <a:pPr eaLnBrk="1" hangingPunct="1"/>
            <a:r>
              <a:rPr lang="el-GR" altLang="el-GR" b="1" smtClean="0"/>
              <a:t>Σημείωμα Αδειοδότησης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greg\Pictures\Olympous\530109_418352171534553_2127977973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6388" y="188913"/>
            <a:ext cx="9661525" cy="647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720080" y="4365104"/>
            <a:ext cx="8887916" cy="193899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l-G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Καλώς ήρθατε στη Βιοχημεία....</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Τίτλος"/>
          <p:cNvSpPr>
            <a:spLocks noGrp="1"/>
          </p:cNvSpPr>
          <p:nvPr>
            <p:ph type="ctrTitle"/>
          </p:nvPr>
        </p:nvSpPr>
        <p:spPr>
          <a:xfrm>
            <a:off x="1257300" y="1844675"/>
            <a:ext cx="7772400" cy="1512888"/>
          </a:xfrm>
        </p:spPr>
        <p:txBody>
          <a:bodyPr anchor="t"/>
          <a:lstStyle/>
          <a:p>
            <a:pPr eaLnBrk="1" hangingPunct="1"/>
            <a:r>
              <a:rPr lang="el-GR" altLang="el-GR" b="1" smtClean="0"/>
              <a:t>Τέλος ενότητας</a:t>
            </a:r>
          </a:p>
        </p:txBody>
      </p:sp>
      <p:sp>
        <p:nvSpPr>
          <p:cNvPr id="134147" name="Υπότιτλος"/>
          <p:cNvSpPr>
            <a:spLocks noGrp="1"/>
          </p:cNvSpPr>
          <p:nvPr>
            <p:ph type="subTitle" idx="1"/>
          </p:nvPr>
        </p:nvSpPr>
        <p:spPr>
          <a:xfrm>
            <a:off x="1255713" y="3500438"/>
            <a:ext cx="7775575" cy="1800225"/>
          </a:xfrm>
        </p:spPr>
        <p:txBody>
          <a:bodyPr/>
          <a:lstStyle/>
          <a:p>
            <a:pPr algn="r" eaLnBrk="1" hangingPunct="1"/>
            <a:r>
              <a:rPr lang="el-GR" altLang="el-GR" smtClean="0"/>
              <a:t>Επεξεργασία: Χρυσάνθη Χαρατσάρη</a:t>
            </a:r>
            <a:br>
              <a:rPr lang="el-GR" altLang="el-GR" smtClean="0"/>
            </a:br>
            <a:r>
              <a:rPr lang="el-GR" altLang="el-GR" smtClean="0"/>
              <a:t>Θεσσαλονίκη, Εαρινό εξάμηνο 2014-2015</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a:spLocks noGrp="1"/>
          </p:cNvSpPr>
          <p:nvPr>
            <p:ph type="title"/>
          </p:nvPr>
        </p:nvSpPr>
        <p:spPr>
          <a:xfrm>
            <a:off x="1293813" y="3849688"/>
            <a:ext cx="7772400" cy="1362075"/>
          </a:xfrm>
          <a:extLst/>
        </p:spPr>
        <p:txBody>
          <a:bodyPr rtlCol="0">
            <a:normAutofit/>
          </a:bodyPr>
          <a:lstStyle/>
          <a:p>
            <a:pPr eaLnBrk="1" hangingPunct="1">
              <a:defRPr/>
            </a:pPr>
            <a:r>
              <a:rPr lang="el-GR" altLang="el-GR" sz="4400"/>
              <a:t>Σημειωματα</a:t>
            </a:r>
          </a:p>
        </p:txBody>
      </p:sp>
      <p:sp>
        <p:nvSpPr>
          <p:cNvPr id="114691" name="Text Placeholder 4"/>
          <p:cNvSpPr>
            <a:spLocks noGrp="1"/>
          </p:cNvSpPr>
          <p:nvPr>
            <p:ph type="body" idx="1"/>
          </p:nvPr>
        </p:nvSpPr>
        <p:spPr>
          <a:xfrm>
            <a:off x="1293813" y="2349500"/>
            <a:ext cx="7772400" cy="1500188"/>
          </a:xfrm>
        </p:spPr>
        <p:txBody>
          <a:bodyPr/>
          <a:lstStyle/>
          <a:p>
            <a:pPr eaLnBrk="1" hangingPunct="1">
              <a:buFont typeface="Arial" charset="0"/>
              <a:buNone/>
              <a:defRPr/>
            </a:pPr>
            <a:endParaRPr lang="el-GR" altLang="el-GR"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1028700" y="25400"/>
            <a:ext cx="8229600" cy="1143000"/>
          </a:xfrm>
        </p:spPr>
        <p:txBody>
          <a:bodyPr/>
          <a:lstStyle/>
          <a:p>
            <a:pPr eaLnBrk="1" hangingPunct="1"/>
            <a:r>
              <a:rPr lang="el-GR" altLang="el-GR" b="1" smtClean="0"/>
              <a:t>Διατήρηση Σημειωμάτων</a:t>
            </a:r>
          </a:p>
        </p:txBody>
      </p:sp>
      <p:sp>
        <p:nvSpPr>
          <p:cNvPr id="3" name="Content Placeholder 2"/>
          <p:cNvSpPr>
            <a:spLocks noGrp="1"/>
          </p:cNvSpPr>
          <p:nvPr>
            <p:ph idx="1"/>
          </p:nvPr>
        </p:nvSpPr>
        <p:spPr>
          <a:xfrm>
            <a:off x="1028700" y="1439863"/>
            <a:ext cx="8229600" cy="4760912"/>
          </a:xfrm>
        </p:spPr>
        <p:txBody>
          <a:bodyPr/>
          <a:lstStyle/>
          <a:p>
            <a:pPr marL="0" indent="0">
              <a:buFont typeface="Arial" charset="0"/>
              <a:buNone/>
              <a:defRPr/>
            </a:pPr>
            <a:r>
              <a:rPr lang="el-GR" sz="2400" dirty="0"/>
              <a:t>Οποιαδήποτε 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eaLnBrk="1" hangingPunct="1">
              <a:buFont typeface="Wingdings" panose="05000000000000000000" pitchFamily="2" charset="2"/>
              <a:buChar char="§"/>
              <a:defRPr/>
            </a:pPr>
            <a:r>
              <a:rPr lang="el-GR" sz="2000" dirty="0"/>
              <a:t>το Σημείωμα Χρήσης Έργων Τρίτων (εφόσον υπάρχει)</a:t>
            </a:r>
          </a:p>
          <a:p>
            <a:pPr marL="0" indent="0">
              <a:buFont typeface="Arial" charset="0"/>
              <a:buNone/>
              <a:defRPr/>
            </a:pPr>
            <a:r>
              <a:rPr lang="el-GR" sz="2400" dirty="0"/>
              <a:t>μαζί με τους συνοδευόμενους </a:t>
            </a:r>
            <a:r>
              <a:rPr lang="el-GR" sz="2400" dirty="0" err="1"/>
              <a:t>υπερσυνδέσμους</a:t>
            </a:r>
            <a:r>
              <a:rPr lang="el-GR" sz="2400" dirty="0"/>
              <a:t>.</a:t>
            </a:r>
          </a:p>
          <a:p>
            <a:pPr eaLnBrk="1" hangingPunct="1">
              <a:buFont typeface="Arial" charset="0"/>
              <a:buChar char="•"/>
              <a:defRPr/>
            </a:pPr>
            <a:endParaRPr lang="el-G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390525" y="620713"/>
            <a:ext cx="96488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7200" b="1">
                <a:solidFill>
                  <a:srgbClr val="FFFF00"/>
                </a:solidFill>
                <a:latin typeface="Calibri" panose="020F0502020204030204" pitchFamily="34" charset="0"/>
              </a:rPr>
              <a:t>Προηγουμένως ...</a:t>
            </a:r>
          </a:p>
        </p:txBody>
      </p:sp>
      <p:sp>
        <p:nvSpPr>
          <p:cNvPr id="68611" name="Rectangle 2"/>
          <p:cNvSpPr>
            <a:spLocks noChangeArrowheads="1"/>
          </p:cNvSpPr>
          <p:nvPr/>
        </p:nvSpPr>
        <p:spPr bwMode="auto">
          <a:xfrm>
            <a:off x="885825" y="3043238"/>
            <a:ext cx="8353425" cy="175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5400" b="1">
                <a:solidFill>
                  <a:srgbClr val="FFFF00"/>
                </a:solidFill>
                <a:latin typeface="Calibri" panose="020F0502020204030204" pitchFamily="34" charset="0"/>
              </a:rPr>
              <a:t>Τι πραγματεύεται η επιστήμη της ΒΙΟΧΗΜΕΙΑΣ;</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74625" y="400050"/>
            <a:ext cx="9937750" cy="590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5400" b="1">
                <a:solidFill>
                  <a:srgbClr val="FFFF00"/>
                </a:solidFill>
                <a:latin typeface="Calibri" panose="020F0502020204030204" pitchFamily="34" charset="0"/>
              </a:rPr>
              <a:t>Η επιστήμη της ΒΙΟΧΗΜΕΙΑΣ μελετά τη </a:t>
            </a:r>
            <a:r>
              <a:rPr lang="el-GR" altLang="el-GR" sz="5400" b="1">
                <a:latin typeface="Calibri" panose="020F0502020204030204" pitchFamily="34" charset="0"/>
              </a:rPr>
              <a:t>χημική ταυτότητα </a:t>
            </a:r>
            <a:r>
              <a:rPr lang="el-GR" altLang="el-GR" sz="5400" b="1">
                <a:solidFill>
                  <a:srgbClr val="FFFF00"/>
                </a:solidFill>
                <a:latin typeface="Calibri" panose="020F0502020204030204" pitchFamily="34" charset="0"/>
              </a:rPr>
              <a:t>και το </a:t>
            </a:r>
            <a:r>
              <a:rPr lang="el-GR" altLang="el-GR" sz="5400" b="1">
                <a:latin typeface="Calibri" panose="020F0502020204030204" pitchFamily="34" charset="0"/>
              </a:rPr>
              <a:t>βιολογικό ρόλο</a:t>
            </a:r>
            <a:r>
              <a:rPr lang="en-US" altLang="el-GR" sz="5400" b="1">
                <a:latin typeface="Calibri" panose="020F0502020204030204" pitchFamily="34" charset="0"/>
              </a:rPr>
              <a:t> </a:t>
            </a:r>
            <a:r>
              <a:rPr lang="el-GR" altLang="el-GR" sz="5400" b="1">
                <a:latin typeface="Calibri" panose="020F0502020204030204" pitchFamily="34" charset="0"/>
              </a:rPr>
              <a:t>των μορίων </a:t>
            </a:r>
            <a:r>
              <a:rPr lang="el-GR" altLang="el-GR" sz="5400" b="1">
                <a:solidFill>
                  <a:srgbClr val="FFFF00"/>
                </a:solidFill>
                <a:latin typeface="Calibri" panose="020F0502020204030204" pitchFamily="34" charset="0"/>
              </a:rPr>
              <a:t>των οργανισμών, και προσπαθεί επαγωγικά να περιγράψει με χημικούς όρους το </a:t>
            </a:r>
            <a:r>
              <a:rPr lang="el-GR" altLang="el-GR" sz="5400" b="1">
                <a:latin typeface="Calibri" panose="020F0502020204030204" pitchFamily="34" charset="0"/>
              </a:rPr>
              <a:t>φαινόμενο της ζωής</a:t>
            </a:r>
            <a:r>
              <a:rPr lang="el-GR" altLang="el-GR" sz="5400" b="1">
                <a:solidFill>
                  <a:srgbClr val="FFFF00"/>
                </a:solidFill>
                <a:latin typeface="Calibri" panose="020F0502020204030204" pitchFamily="34" charset="0"/>
              </a:rPr>
              <a:t> στον πλανήτη ΓΗ.</a:t>
            </a:r>
          </a:p>
        </p:txBody>
      </p:sp>
      <p:sp>
        <p:nvSpPr>
          <p:cNvPr id="4" name="Rounded Rectangle 3"/>
          <p:cNvSpPr/>
          <p:nvPr/>
        </p:nvSpPr>
        <p:spPr>
          <a:xfrm>
            <a:off x="0" y="6353944"/>
            <a:ext cx="792088" cy="504056"/>
          </a:xfrm>
          <a:prstGeom prst="roundRect">
            <a:avLst>
              <a:gd name="adj" fmla="val 50000"/>
            </a:avLst>
          </a:prstGeom>
          <a:noFill/>
          <a:ln w="19050">
            <a:solidFill>
              <a:schemeClr val="tx1"/>
            </a:solidFill>
          </a:ln>
          <a:effectLst>
            <a:glow rad="228600">
              <a:srgbClr val="3333CC">
                <a:satMod val="175000"/>
                <a:alpha val="40000"/>
              </a:srgbClr>
            </a:glow>
          </a:effectLst>
        </p:spPr>
        <p:txBody>
          <a:bodyPr>
            <a:prstTxWarp prst="textStop">
              <a:avLst>
                <a:gd name="adj" fmla="val 14286"/>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b="1" kern="0" dirty="0" err="1">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rPr>
              <a:t>GrD</a:t>
            </a:r>
            <a:endParaRPr lang="en-US" b="1" kern="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latin typeface="Victorian LET" pitchFamily="2" charset="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1" i="0" u="none" strike="noStrike" cap="none" normalizeH="0" baseline="0" smtClean="0">
            <a:ln>
              <a:noFill/>
            </a:ln>
            <a:solidFill>
              <a:schemeClr val="tx1"/>
            </a:solidFill>
            <a:effectLst/>
            <a:latin typeface="MS Reference Sans Serif"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1" i="0" u="none" strike="noStrike" cap="none" normalizeH="0" baseline="0" smtClean="0">
            <a:ln>
              <a:noFill/>
            </a:ln>
            <a:solidFill>
              <a:schemeClr val="tx1"/>
            </a:solidFill>
            <a:effectLst/>
            <a:latin typeface="MS Reference Sans Serif"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1" i="0" u="none" strike="noStrike" cap="none" normalizeH="0" baseline="0" smtClean="0">
            <a:ln>
              <a:noFill/>
            </a:ln>
            <a:solidFill>
              <a:schemeClr val="tx1"/>
            </a:solidFill>
            <a:effectLst/>
            <a:latin typeface="MS Reference Sans Serif"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1" i="0" u="none" strike="noStrike" cap="none" normalizeH="0" baseline="0" smtClean="0">
            <a:ln>
              <a:noFill/>
            </a:ln>
            <a:solidFill>
              <a:schemeClr val="tx1"/>
            </a:solidFill>
            <a:effectLst/>
            <a:latin typeface="MS Reference Sans Serif"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11882</TotalTime>
  <Words>2412</Words>
  <Application>Microsoft Office PowerPoint</Application>
  <PresentationFormat>Διαφάνειες 35 χιλ.</PresentationFormat>
  <Paragraphs>445</Paragraphs>
  <Slides>72</Slides>
  <Notes>67</Notes>
  <HiddenSlides>0</HiddenSlides>
  <MMClips>0</MMClips>
  <ScaleCrop>false</ScaleCrop>
  <HeadingPairs>
    <vt:vector size="4" baseType="variant">
      <vt:variant>
        <vt:lpstr>Θέμα</vt:lpstr>
      </vt:variant>
      <vt:variant>
        <vt:i4>6</vt:i4>
      </vt:variant>
      <vt:variant>
        <vt:lpstr>Τίτλοι διαφανειών</vt:lpstr>
      </vt:variant>
      <vt:variant>
        <vt:i4>72</vt:i4>
      </vt:variant>
    </vt:vector>
  </HeadingPairs>
  <TitlesOfParts>
    <vt:vector size="78" baseType="lpstr">
      <vt:lpstr>Office Theme</vt:lpstr>
      <vt:lpstr>Default Design</vt:lpstr>
      <vt:lpstr>7_Default Design</vt:lpstr>
      <vt:lpstr>2_Default Design</vt:lpstr>
      <vt:lpstr>3_Office Theme</vt:lpstr>
      <vt:lpstr>3_Default Design</vt:lpstr>
      <vt:lpstr>Βιοχημεία</vt:lpstr>
      <vt:lpstr>Άδειες Χρήσης</vt:lpstr>
      <vt:lpstr>Χρηματοδότηση</vt:lpstr>
      <vt:lpstr>Εισαγωγή</vt:lpstr>
      <vt:lpstr>Περιεχόμενα ενότητας</vt:lpstr>
      <vt:lpstr>Σκοποί  ενότητας</vt:lpstr>
      <vt:lpstr>Διαφάνεια 7</vt:lpstr>
      <vt:lpstr>Διαφάνεια 8</vt:lpstr>
      <vt:lpstr>Διαφάνεια 9</vt:lpstr>
      <vt:lpstr>Διαφάνεια 10</vt:lpstr>
      <vt:lpstr>Διαφάνεια 11</vt:lpstr>
      <vt:lpstr>Διαφάνεια 12</vt:lpstr>
      <vt:lpstr>Τι ΕΙΝΑΙ Η ΖΩΗ;  ΠΟΙΟΣ Ο ΚΑΤΑΛΛΗΛΟΤΕΡΟΣ ΟΡΙΣΜΟΣ;</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Σημείωμα Χρήσης Έργων Τρίτων (1/7)</vt:lpstr>
      <vt:lpstr>Σημείωμα Χρήσης Έργων Τρίτων (4/7)</vt:lpstr>
      <vt:lpstr>Σημείωμα Χρήσης Έργων Τρίτων (5/7)</vt:lpstr>
      <vt:lpstr>Σημείωμα Χρήσης Έργων Τρίτων (6/7)</vt:lpstr>
      <vt:lpstr>Σημείωμα Χρήσης Έργων Τρίτων (7/7)</vt:lpstr>
      <vt:lpstr>Σημείωμα Χρήσης Έργων Τρίτων (7/7)</vt:lpstr>
      <vt:lpstr>Σημείωμα Χρήσης Έργων Τρίτων (7/7)</vt:lpstr>
      <vt:lpstr>Σημείωμα Αναφοράς</vt:lpstr>
      <vt:lpstr>Σημείωμα Αδειοδότησης</vt:lpstr>
      <vt:lpstr>Τέλος ενότητας</vt:lpstr>
      <vt:lpstr>Σημειωματα</vt:lpstr>
      <vt:lpstr>Διατήρηση Σημειωμάτων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Diamantidis</dc:creator>
  <cp:lastModifiedBy>Χρυσάνθη-Βαγγέλης</cp:lastModifiedBy>
  <cp:revision>212</cp:revision>
  <dcterms:created xsi:type="dcterms:W3CDTF">2009-10-07T18:18:24Z</dcterms:created>
  <dcterms:modified xsi:type="dcterms:W3CDTF">2016-12-17T19:53:39Z</dcterms:modified>
</cp:coreProperties>
</file>