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83" r:id="rId3"/>
    <p:sldId id="284" r:id="rId4"/>
    <p:sldId id="285" r:id="rId5"/>
    <p:sldId id="28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D4714-B701-4188-8897-9A3C3F041EAE}" type="datetimeFigureOut">
              <a:rPr lang="en-US" smtClean="0"/>
              <a:t>17-Feb-16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32910-A691-428B-A85A-F2E07E197785}" type="slidenum">
              <a:rPr lang="en-US" smtClean="0"/>
              <a:t>‹#›</a:t>
            </a:fld>
            <a:endParaRPr lang="en-US"/>
          </a:p>
        </p:txBody>
      </p:sp>
    </p:spTree>
    <p:extLst>
      <p:ext uri="{BB962C8B-B14F-4D97-AF65-F5344CB8AC3E}">
        <p14:creationId xmlns:p14="http://schemas.microsoft.com/office/powerpoint/2010/main" val="186858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608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4608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DF7863-645E-4CC6-8474-56C8216B595F}" type="slidenum">
              <a:rPr lang="el-GR">
                <a:solidFill>
                  <a:prstClr val="black"/>
                </a:solidFill>
              </a:rPr>
              <a:pPr fontAlgn="base">
                <a:spcBef>
                  <a:spcPct val="0"/>
                </a:spcBef>
                <a:spcAft>
                  <a:spcPct val="0"/>
                </a:spcAft>
              </a:pPr>
              <a:t>1</a:t>
            </a:fld>
            <a:endParaRPr lang="el-GR">
              <a:solidFill>
                <a:prstClr val="black"/>
              </a:solidFill>
            </a:endParaRPr>
          </a:p>
        </p:txBody>
      </p:sp>
    </p:spTree>
    <p:extLst>
      <p:ext uri="{BB962C8B-B14F-4D97-AF65-F5344CB8AC3E}">
        <p14:creationId xmlns:p14="http://schemas.microsoft.com/office/powerpoint/2010/main" val="382013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710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471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F317ED-40BD-412C-93AF-82E8B1BBA3E4}" type="slidenum">
              <a:rPr lang="el-GR">
                <a:solidFill>
                  <a:prstClr val="black"/>
                </a:solidFill>
              </a:rPr>
              <a:pPr fontAlgn="base">
                <a:spcBef>
                  <a:spcPct val="0"/>
                </a:spcBef>
                <a:spcAft>
                  <a:spcPct val="0"/>
                </a:spcAft>
              </a:pPr>
              <a:t>2</a:t>
            </a:fld>
            <a:endParaRPr lang="el-GR">
              <a:solidFill>
                <a:prstClr val="black"/>
              </a:solidFill>
            </a:endParaRPr>
          </a:p>
        </p:txBody>
      </p:sp>
    </p:spTree>
    <p:extLst>
      <p:ext uri="{BB962C8B-B14F-4D97-AF65-F5344CB8AC3E}">
        <p14:creationId xmlns:p14="http://schemas.microsoft.com/office/powerpoint/2010/main" val="413274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813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481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B794C6-4D55-4568-9BFA-00C68AC37007}" type="slidenum">
              <a:rPr lang="el-GR">
                <a:solidFill>
                  <a:prstClr val="black"/>
                </a:solidFill>
              </a:rPr>
              <a:pPr fontAlgn="base">
                <a:spcBef>
                  <a:spcPct val="0"/>
                </a:spcBef>
                <a:spcAft>
                  <a:spcPct val="0"/>
                </a:spcAft>
              </a:pPr>
              <a:t>3</a:t>
            </a:fld>
            <a:endParaRPr lang="el-GR">
              <a:solidFill>
                <a:prstClr val="black"/>
              </a:solidFill>
            </a:endParaRPr>
          </a:p>
        </p:txBody>
      </p:sp>
    </p:spTree>
    <p:extLst>
      <p:ext uri="{BB962C8B-B14F-4D97-AF65-F5344CB8AC3E}">
        <p14:creationId xmlns:p14="http://schemas.microsoft.com/office/powerpoint/2010/main" val="365739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D0FE152E-94E2-4987-8DBE-C83F77B1FC83}" type="slidenum">
              <a:rPr lang="el-GR">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404802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08571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06056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270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27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EEDCA5-D54C-4F21-9F79-8D022D4ED562}" type="slidenum">
              <a:rPr lang="el-GR"/>
              <a:pPr fontAlgn="base">
                <a:spcBef>
                  <a:spcPct val="0"/>
                </a:spcBef>
                <a:spcAft>
                  <a:spcPct val="0"/>
                </a:spcAft>
              </a:pPr>
              <a:t>32</a:t>
            </a:fld>
            <a:endParaRPr lang="el-GR"/>
          </a:p>
        </p:txBody>
      </p:sp>
    </p:spTree>
    <p:extLst>
      <p:ext uri="{BB962C8B-B14F-4D97-AF65-F5344CB8AC3E}">
        <p14:creationId xmlns:p14="http://schemas.microsoft.com/office/powerpoint/2010/main" val="400171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50666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84DAB-6A3D-4F8B-A224-510CE2AB21BA}" type="datetimeFigureOut">
              <a:rPr lang="en-US" smtClean="0"/>
              <a:t>17-Feb-16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4D228-61A8-4534-8D27-F208DEC0ED9B}" type="slidenum">
              <a:rPr lang="en-US" smtClean="0"/>
              <a:t>‹#›</a:t>
            </a:fld>
            <a:endParaRPr lang="en-US"/>
          </a:p>
        </p:txBody>
      </p:sp>
    </p:spTree>
    <p:extLst>
      <p:ext uri="{BB962C8B-B14F-4D97-AF65-F5344CB8AC3E}">
        <p14:creationId xmlns:p14="http://schemas.microsoft.com/office/powerpoint/2010/main" val="74683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84DAB-6A3D-4F8B-A224-510CE2AB21BA}" type="datetimeFigureOut">
              <a:rPr lang="en-US" smtClean="0"/>
              <a:t>17-Feb-16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4D228-61A8-4534-8D27-F208DEC0ED9B}" type="slidenum">
              <a:rPr lang="en-US" smtClean="0"/>
              <a:t>‹#›</a:t>
            </a:fld>
            <a:endParaRPr lang="en-US"/>
          </a:p>
        </p:txBody>
      </p:sp>
    </p:spTree>
    <p:extLst>
      <p:ext uri="{BB962C8B-B14F-4D97-AF65-F5344CB8AC3E}">
        <p14:creationId xmlns:p14="http://schemas.microsoft.com/office/powerpoint/2010/main" val="67402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84DAB-6A3D-4F8B-A224-510CE2AB21BA}" type="datetimeFigureOut">
              <a:rPr lang="en-US" smtClean="0"/>
              <a:t>17-Feb-16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4D228-61A8-4534-8D27-F208DEC0ED9B}" type="slidenum">
              <a:rPr lang="en-US" smtClean="0"/>
              <a:t>‹#›</a:t>
            </a:fld>
            <a:endParaRPr lang="en-US"/>
          </a:p>
        </p:txBody>
      </p:sp>
    </p:spTree>
    <p:extLst>
      <p:ext uri="{BB962C8B-B14F-4D97-AF65-F5344CB8AC3E}">
        <p14:creationId xmlns:p14="http://schemas.microsoft.com/office/powerpoint/2010/main" val="183777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Διαφάνεια τίτλου">
    <p:spTree>
      <p:nvGrpSpPr>
        <p:cNvPr id="1" name=""/>
        <p:cNvGrpSpPr/>
        <p:nvPr/>
      </p:nvGrpSpPr>
      <p:grpSpPr>
        <a:xfrm>
          <a:off x="0" y="0"/>
          <a:ext cx="0" cy="0"/>
          <a:chOff x="0" y="0"/>
          <a:chExt cx="0" cy="0"/>
        </a:xfrm>
      </p:grpSpPr>
      <p:pic>
        <p:nvPicPr>
          <p:cNvPr id="4" name="Picture 2" descr="W:\Opencourses\Brochures\auth_logo_color.jpg"/>
          <p:cNvPicPr>
            <a:picLocks noChangeAspect="1" noChangeArrowheads="1"/>
          </p:cNvPicPr>
          <p:nvPr/>
        </p:nvPicPr>
        <p:blipFill>
          <a:blip r:embed="rId2" cstate="print"/>
          <a:srcRect/>
          <a:stretch>
            <a:fillRect/>
          </a:stretch>
        </p:blipFill>
        <p:spPr bwMode="auto">
          <a:xfrm>
            <a:off x="143934" y="207963"/>
            <a:ext cx="1039284" cy="781050"/>
          </a:xfrm>
          <a:prstGeom prst="rect">
            <a:avLst/>
          </a:prstGeom>
          <a:noFill/>
          <a:ln w="9525">
            <a:noFill/>
            <a:miter lim="800000"/>
            <a:headEnd/>
            <a:tailEnd/>
          </a:ln>
        </p:spPr>
      </p:pic>
      <p:cxnSp>
        <p:nvCxnSpPr>
          <p:cNvPr id="5" name="Straight Connector 10"/>
          <p:cNvCxnSpPr/>
          <p:nvPr/>
        </p:nvCxnSpPr>
        <p:spPr>
          <a:xfrm>
            <a:off x="0" y="1266825"/>
            <a:ext cx="12192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301752" y="188913"/>
            <a:ext cx="2874433" cy="857250"/>
          </a:xfrm>
          <a:prstGeom prst="rect">
            <a:avLst/>
          </a:prstGeom>
        </p:spPr>
        <p:txBody>
          <a:bodyPr anchor="ctr"/>
          <a:lstStyle/>
          <a:p>
            <a:pPr>
              <a:defRPr/>
            </a:pPr>
            <a:r>
              <a:rPr lang="el-GR" b="1" dirty="0">
                <a:solidFill>
                  <a:prstClr val="black"/>
                </a:solidFill>
                <a:latin typeface="Century Gothic" pitchFamily="34" charset="0"/>
              </a:rPr>
              <a:t>ΑΡΙΣΤΟΤΕΛΕΙΟ</a:t>
            </a:r>
          </a:p>
          <a:p>
            <a:pPr>
              <a:defRPr/>
            </a:pPr>
            <a:r>
              <a:rPr lang="el-GR" b="1" dirty="0">
                <a:solidFill>
                  <a:prstClr val="black"/>
                </a:solidFill>
                <a:latin typeface="Century Gothic" pitchFamily="34" charset="0"/>
              </a:rPr>
              <a:t>ΠΑΝΕΠΙΣΤΗΜΙΟ</a:t>
            </a:r>
          </a:p>
          <a:p>
            <a:pPr>
              <a:defRPr/>
            </a:pPr>
            <a:r>
              <a:rPr lang="el-GR" b="1" dirty="0">
                <a:solidFill>
                  <a:prstClr val="black"/>
                </a:solidFill>
                <a:latin typeface="Century Gothic" pitchFamily="34" charset="0"/>
              </a:rPr>
              <a:t>ΘΕΣΣΑΛΟΝΙΚΗΣ</a:t>
            </a:r>
          </a:p>
        </p:txBody>
      </p:sp>
      <p:sp>
        <p:nvSpPr>
          <p:cNvPr id="2" name="Τίτλος 1"/>
          <p:cNvSpPr>
            <a:spLocks noGrp="1"/>
          </p:cNvSpPr>
          <p:nvPr>
            <p:ph type="ctrTitle"/>
          </p:nvPr>
        </p:nvSpPr>
        <p:spPr>
          <a:xfrm>
            <a:off x="914400" y="1844826"/>
            <a:ext cx="10363200" cy="1512167"/>
          </a:xfrm>
          <a:prstGeom prst="rect">
            <a:avLst/>
          </a:prstGeom>
        </p:spPr>
        <p:txBody>
          <a:bodyPr/>
          <a:lstStyle>
            <a:lvl1pPr>
              <a:defRPr>
                <a:solidFill>
                  <a:schemeClr val="tx1"/>
                </a:solidFill>
              </a:defRPr>
            </a:lvl1pPr>
          </a:lstStyle>
          <a:p>
            <a:r>
              <a:rPr lang="en-US" smtClean="0"/>
              <a:t>Click to edit Master title style</a:t>
            </a:r>
            <a:endParaRPr lang="el-GR" dirty="0"/>
          </a:p>
        </p:txBody>
      </p:sp>
      <p:sp>
        <p:nvSpPr>
          <p:cNvPr id="3" name="Υπότιτλος 2"/>
          <p:cNvSpPr>
            <a:spLocks noGrp="1"/>
          </p:cNvSpPr>
          <p:nvPr>
            <p:ph type="subTitle" idx="1"/>
          </p:nvPr>
        </p:nvSpPr>
        <p:spPr>
          <a:xfrm>
            <a:off x="911424" y="3501008"/>
            <a:ext cx="10369152"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7" name="Picture 2" descr="W:\Opencourses\Brochures\Opencources GUnet.jpg"/>
          <p:cNvPicPr>
            <a:picLocks noChangeAspect="1" noChangeArrowheads="1"/>
          </p:cNvPicPr>
          <p:nvPr/>
        </p:nvPicPr>
        <p:blipFill>
          <a:blip r:embed="rId3" cstate="print">
            <a:clrChange>
              <a:clrFrom>
                <a:srgbClr val="FFFFFF"/>
              </a:clrFrom>
              <a:clrTo>
                <a:srgbClr val="FFFFFF">
                  <a:alpha val="0"/>
                </a:srgbClr>
              </a:clrTo>
            </a:clrChange>
          </a:blip>
          <a:srcRect l="16202" t="3781" r="16829" b="22774"/>
          <a:stretch>
            <a:fillRect/>
          </a:stretch>
        </p:blipFill>
        <p:spPr bwMode="auto">
          <a:xfrm>
            <a:off x="10270067" y="138113"/>
            <a:ext cx="1875367" cy="1020762"/>
          </a:xfrm>
          <a:prstGeom prst="rect">
            <a:avLst/>
          </a:prstGeom>
          <a:noFill/>
          <a:ln w="9525">
            <a:noFill/>
            <a:miter lim="800000"/>
            <a:headEnd/>
            <a:tailEnd/>
          </a:ln>
        </p:spPr>
      </p:pic>
      <p:sp>
        <p:nvSpPr>
          <p:cNvPr id="8" name="7 - Ορθογώνιο"/>
          <p:cNvSpPr/>
          <p:nvPr/>
        </p:nvSpPr>
        <p:spPr>
          <a:xfrm>
            <a:off x="7728181" y="188640"/>
            <a:ext cx="2471936" cy="923330"/>
          </a:xfrm>
          <a:prstGeom prst="rect">
            <a:avLst/>
          </a:prstGeom>
        </p:spPr>
        <p:txBody>
          <a:bodyPr wrap="square">
            <a:spAutoFit/>
          </a:bodyPr>
          <a:lstStyle/>
          <a:p>
            <a:pPr algn="r"/>
            <a:r>
              <a:rPr lang="el-GR" b="1" dirty="0">
                <a:solidFill>
                  <a:prstClr val="black"/>
                </a:solidFill>
                <a:latin typeface="Century Gothic" pitchFamily="34" charset="0"/>
              </a:rPr>
              <a:t>ΑΝΟΙΧΤΑ</a:t>
            </a:r>
          </a:p>
          <a:p>
            <a:pPr algn="r"/>
            <a:r>
              <a:rPr lang="el-GR" b="1" dirty="0">
                <a:solidFill>
                  <a:prstClr val="black"/>
                </a:solidFill>
                <a:latin typeface="Century Gothic" pitchFamily="34" charset="0"/>
              </a:rPr>
              <a:t>ΑΚΑΔΗΜΑΙΚΑ</a:t>
            </a:r>
          </a:p>
          <a:p>
            <a:pPr algn="r"/>
            <a:r>
              <a:rPr lang="el-GR" b="1" dirty="0">
                <a:solidFill>
                  <a:prstClr val="black"/>
                </a:solidFill>
                <a:latin typeface="Century Gothic" pitchFamily="34" charset="0"/>
              </a:rPr>
              <a:t>ΜΑΘΗΜΑΤΑ</a:t>
            </a:r>
          </a:p>
        </p:txBody>
      </p:sp>
    </p:spTree>
    <p:extLst>
      <p:ext uri="{BB962C8B-B14F-4D97-AF65-F5344CB8AC3E}">
        <p14:creationId xmlns:p14="http://schemas.microsoft.com/office/powerpoint/2010/main" val="7685417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8"/>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pic>
        <p:nvPicPr>
          <p:cNvPr id="5" name="Picture 3" descr="\\ccf2\dfs\winHome\home\apmoneda\My Documents\opencourses\Brochures\Saint APT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6634" y="206375"/>
            <a:ext cx="1043517" cy="782638"/>
          </a:xfrm>
          <a:prstGeom prst="rect">
            <a:avLst/>
          </a:prstGeom>
          <a:noFill/>
          <a:ln w="9525">
            <a:noFill/>
            <a:miter lim="800000"/>
            <a:headEnd/>
            <a:tailEnd/>
          </a:ln>
        </p:spPr>
      </p:pic>
      <p:sp>
        <p:nvSpPr>
          <p:cNvPr id="2" name="Τίτλος 1"/>
          <p:cNvSpPr>
            <a:spLocks noGrp="1"/>
          </p:cNvSpPr>
          <p:nvPr>
            <p:ph type="title"/>
          </p:nvPr>
        </p:nvSpPr>
        <p:spPr>
          <a:xfrm>
            <a:off x="963084" y="3849068"/>
            <a:ext cx="10363200" cy="1362075"/>
          </a:xfrm>
          <a:prstGeom prst="rect">
            <a:avLst/>
          </a:prstGeom>
        </p:spPr>
        <p:txBody>
          <a:bodyPr anchor="t"/>
          <a:lstStyle>
            <a:lvl1pPr algn="l">
              <a:defRPr sz="4000" b="1" cap="none" baseline="0">
                <a:solidFill>
                  <a:schemeClr val="tx1"/>
                </a:solidFill>
              </a:defRPr>
            </a:lvl1pPr>
          </a:lstStyle>
          <a:p>
            <a:r>
              <a:rPr lang="en-US" smtClean="0"/>
              <a:t>Click to edit Master title style</a:t>
            </a:r>
            <a:endParaRPr lang="el-GR" dirty="0"/>
          </a:p>
        </p:txBody>
      </p:sp>
      <p:sp>
        <p:nvSpPr>
          <p:cNvPr id="3" name="Θέση κειμένου 2"/>
          <p:cNvSpPr>
            <a:spLocks noGrp="1"/>
          </p:cNvSpPr>
          <p:nvPr>
            <p:ph type="body" idx="1"/>
          </p:nvPr>
        </p:nvSpPr>
        <p:spPr>
          <a:xfrm>
            <a:off x="963084" y="234888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3"/>
          <p:cNvSpPr txBox="1"/>
          <p:nvPr/>
        </p:nvSpPr>
        <p:spPr>
          <a:xfrm>
            <a:off x="1301752" y="188913"/>
            <a:ext cx="2874433" cy="857250"/>
          </a:xfrm>
          <a:prstGeom prst="rect">
            <a:avLst/>
          </a:prstGeom>
        </p:spPr>
        <p:txBody>
          <a:bodyPr anchor="ctr"/>
          <a:lstStyle/>
          <a:p>
            <a:pPr>
              <a:defRPr/>
            </a:pPr>
            <a:r>
              <a:rPr lang="el-GR" b="1" dirty="0">
                <a:solidFill>
                  <a:prstClr val="black"/>
                </a:solidFill>
                <a:latin typeface="Century Gothic" pitchFamily="34" charset="0"/>
              </a:rPr>
              <a:t>ΑΡΙΣΤΟΤΕΛΕΙΟ</a:t>
            </a:r>
          </a:p>
          <a:p>
            <a:pPr>
              <a:defRPr/>
            </a:pPr>
            <a:r>
              <a:rPr lang="el-GR" b="1" dirty="0">
                <a:solidFill>
                  <a:prstClr val="black"/>
                </a:solidFill>
                <a:latin typeface="Century Gothic" pitchFamily="34" charset="0"/>
              </a:rPr>
              <a:t>ΠΑΝΕΠΙΣΤΗΜΙΟ</a:t>
            </a:r>
          </a:p>
          <a:p>
            <a:pPr>
              <a:defRPr/>
            </a:pPr>
            <a:r>
              <a:rPr lang="el-GR" b="1" dirty="0">
                <a:solidFill>
                  <a:prstClr val="black"/>
                </a:solidFill>
                <a:latin typeface="Century Gothic" pitchFamily="34" charset="0"/>
              </a:rPr>
              <a:t>ΘΕΣΣΑΛΟΝΙΚΗΣ</a:t>
            </a:r>
          </a:p>
        </p:txBody>
      </p:sp>
    </p:spTree>
    <p:extLst>
      <p:ext uri="{BB962C8B-B14F-4D97-AF65-F5344CB8AC3E}">
        <p14:creationId xmlns:p14="http://schemas.microsoft.com/office/powerpoint/2010/main" val="41463646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Τίτλος και Περιεχόμενο">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609600" y="1440000"/>
            <a:ext cx="109728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31"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1026"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8" name="TextBox 7"/>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1444283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Τίτλος και Περιεχόμενο (Αρίθμιση)">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609600" y="1440000"/>
            <a:ext cx="10972800" cy="4761320"/>
          </a:xfrm>
        </p:spPr>
        <p:txBody>
          <a:bodyPr>
            <a:normAutofit/>
          </a:bodyPr>
          <a:lstStyle>
            <a:lvl1pPr marL="514350" indent="-514350">
              <a:spcBef>
                <a:spcPts val="1200"/>
              </a:spcBef>
              <a:buFont typeface="+mj-lt"/>
              <a:buAutoNum type="arabicPeriod"/>
              <a:defRPr/>
            </a:lvl1pPr>
            <a:lvl2pPr marL="971550" indent="-514350">
              <a:spcBef>
                <a:spcPts val="1200"/>
              </a:spcBef>
              <a:buFont typeface="+mj-lt"/>
              <a:buAutoNum type="romanLcPeriod"/>
              <a:defRPr/>
            </a:lvl2pPr>
            <a:lvl3pPr marL="1371600" indent="-457200">
              <a:spcBef>
                <a:spcPts val="1200"/>
              </a:spcBef>
              <a:buFont typeface="+mj-lt"/>
              <a:buAutoNum type="alphaLcPeriod"/>
              <a:defRPr/>
            </a:lvl3pPr>
            <a:lvl4pPr marL="1828800" indent="-457200">
              <a:spcBef>
                <a:spcPts val="1200"/>
              </a:spcBef>
              <a:buFont typeface="Arial" pitchFamily="34" charset="0"/>
              <a:buChar char="•"/>
              <a:defRPr/>
            </a:lvl4pPr>
            <a:lvl5pPr marL="2286000" indent="-457200">
              <a:spcBef>
                <a:spcPts val="1200"/>
              </a:spcBef>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31"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7"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9" name="TextBox 8"/>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16741223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Δύο περιεχόμενα">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8"/>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sz="half" idx="1"/>
          </p:nvPr>
        </p:nvSpPr>
        <p:spPr>
          <a:xfrm>
            <a:off x="609600" y="1440000"/>
            <a:ext cx="5384800" cy="4761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6197600" y="1440000"/>
            <a:ext cx="5384800" cy="4761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8"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27901898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cxnSp>
        <p:nvCxnSpPr>
          <p:cNvPr id="7" name="Straight Connector 12"/>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8" name="Straight Connector 2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ειμένου 2"/>
          <p:cNvSpPr>
            <a:spLocks noGrp="1"/>
          </p:cNvSpPr>
          <p:nvPr>
            <p:ph type="body" idx="1"/>
          </p:nvPr>
        </p:nvSpPr>
        <p:spPr>
          <a:xfrm>
            <a:off x="609600" y="14400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Θέση περιεχομένου 3"/>
          <p:cNvSpPr>
            <a:spLocks noGrp="1"/>
          </p:cNvSpPr>
          <p:nvPr>
            <p:ph sz="half" idx="2"/>
          </p:nvPr>
        </p:nvSpPr>
        <p:spPr>
          <a:xfrm>
            <a:off x="609600" y="2104656"/>
            <a:ext cx="5386917" cy="41044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Θέση κειμένου 4"/>
          <p:cNvSpPr>
            <a:spLocks noGrp="1"/>
          </p:cNvSpPr>
          <p:nvPr>
            <p:ph type="body" sz="quarter" idx="3"/>
          </p:nvPr>
        </p:nvSpPr>
        <p:spPr>
          <a:xfrm>
            <a:off x="6193368" y="14400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Θέση περιεχομένου 5"/>
          <p:cNvSpPr>
            <a:spLocks noGrp="1"/>
          </p:cNvSpPr>
          <p:nvPr>
            <p:ph sz="quarter" idx="4"/>
          </p:nvPr>
        </p:nvSpPr>
        <p:spPr>
          <a:xfrm>
            <a:off x="6193368" y="2104656"/>
            <a:ext cx="5389033" cy="41044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20"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9"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10"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2" name="TextBox 11"/>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13210745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1">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p:nvPr>
        </p:nvSpPr>
        <p:spPr>
          <a:xfrm>
            <a:off x="623392" y="1440000"/>
            <a:ext cx="4033275"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4"/>
          </p:nvPr>
        </p:nvSpPr>
        <p:spPr>
          <a:xfrm>
            <a:off x="4847861" y="1440000"/>
            <a:ext cx="6815667"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6"/>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9"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1" name="TextBox 10"/>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7271009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Περιεχόμενο με λεζάντα 2">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p:nvPr>
        </p:nvSpPr>
        <p:spPr>
          <a:xfrm>
            <a:off x="7549125" y="1440000"/>
            <a:ext cx="4033275"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4"/>
          </p:nvPr>
        </p:nvSpPr>
        <p:spPr>
          <a:xfrm>
            <a:off x="623392" y="1440000"/>
            <a:ext cx="6815667"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6"/>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9"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1" name="TextBox 10"/>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Τίτλος Μαθήματος</a:t>
            </a:r>
          </a:p>
          <a:p>
            <a:pPr algn="ctr"/>
            <a:r>
              <a:rPr lang="el-GR" sz="1000" dirty="0">
                <a:solidFill>
                  <a:prstClr val="black"/>
                </a:solidFill>
              </a:rPr>
              <a:t>Τμήμα</a:t>
            </a:r>
          </a:p>
        </p:txBody>
      </p:sp>
    </p:spTree>
    <p:extLst>
      <p:ext uri="{BB962C8B-B14F-4D97-AF65-F5344CB8AC3E}">
        <p14:creationId xmlns:p14="http://schemas.microsoft.com/office/powerpoint/2010/main" val="21965008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84DAB-6A3D-4F8B-A224-510CE2AB21BA}" type="datetimeFigureOut">
              <a:rPr lang="en-US" smtClean="0"/>
              <a:t>17-Feb-16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4D228-61A8-4534-8D27-F208DEC0ED9B}" type="slidenum">
              <a:rPr lang="en-US" smtClean="0"/>
              <a:t>‹#›</a:t>
            </a:fld>
            <a:endParaRPr lang="en-US"/>
          </a:p>
        </p:txBody>
      </p:sp>
    </p:spTree>
    <p:extLst>
      <p:ext uri="{BB962C8B-B14F-4D97-AF65-F5344CB8AC3E}">
        <p14:creationId xmlns:p14="http://schemas.microsoft.com/office/powerpoint/2010/main" val="720456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Εικόνα με λεζάντα 1">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εικόνας 2"/>
          <p:cNvSpPr>
            <a:spLocks noGrp="1"/>
          </p:cNvSpPr>
          <p:nvPr>
            <p:ph type="pic" idx="1"/>
          </p:nvPr>
        </p:nvSpPr>
        <p:spPr>
          <a:xfrm>
            <a:off x="2389717" y="2780928"/>
            <a:ext cx="73152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Θέση κειμένου 3"/>
          <p:cNvSpPr>
            <a:spLocks noGrp="1"/>
          </p:cNvSpPr>
          <p:nvPr>
            <p:ph type="body" sz="half" idx="2"/>
          </p:nvPr>
        </p:nvSpPr>
        <p:spPr>
          <a:xfrm>
            <a:off x="2389717" y="1440000"/>
            <a:ext cx="73152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1155151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Εικόνα με λεζάντα 2">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εικόνας 2"/>
          <p:cNvSpPr>
            <a:spLocks noGrp="1"/>
          </p:cNvSpPr>
          <p:nvPr>
            <p:ph type="pic" idx="1"/>
          </p:nvPr>
        </p:nvSpPr>
        <p:spPr>
          <a:xfrm>
            <a:off x="2389717" y="1440000"/>
            <a:ext cx="73152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Θέση κειμένου 3"/>
          <p:cNvSpPr>
            <a:spLocks noGrp="1"/>
          </p:cNvSpPr>
          <p:nvPr>
            <p:ph type="body" sz="half" idx="2"/>
          </p:nvPr>
        </p:nvSpPr>
        <p:spPr>
          <a:xfrm>
            <a:off x="2389717" y="5013176"/>
            <a:ext cx="73152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28663434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Τίτλος και Κατακόρυφο κείμενο">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Θέση τίτλου 1"/>
          <p:cNvSpPr txBox="1">
            <a:spLocks/>
          </p:cNvSpPr>
          <p:nvPr/>
        </p:nvSpPr>
        <p:spPr>
          <a:xfrm>
            <a:off x="609600" y="25400"/>
            <a:ext cx="10972800" cy="1143000"/>
          </a:xfrm>
          <a:prstGeom prst="rect">
            <a:avLst/>
          </a:prstGeom>
        </p:spPr>
        <p:txBody>
          <a:bodyPr anchor="ctr">
            <a:normAutofit/>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pPr>
              <a:defRPr/>
            </a:pPr>
            <a:r>
              <a:rPr lang="el-GR" dirty="0" smtClean="0">
                <a:solidFill>
                  <a:prstClr val="black"/>
                </a:solidFill>
              </a:rPr>
              <a:t>Στυλ κύριου τίτλου</a:t>
            </a:r>
            <a:endParaRPr lang="el-GR" dirty="0">
              <a:solidFill>
                <a:prstClr val="black"/>
              </a:solidFill>
            </a:endParaRPr>
          </a:p>
        </p:txBody>
      </p:sp>
      <p:cxnSp>
        <p:nvCxnSpPr>
          <p:cNvPr id="6" name="Straight Connector 17"/>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ατακόρυφου κειμένου 2"/>
          <p:cNvSpPr>
            <a:spLocks noGrp="1"/>
          </p:cNvSpPr>
          <p:nvPr>
            <p:ph type="body" orient="vert" idx="1"/>
          </p:nvPr>
        </p:nvSpPr>
        <p:spPr>
          <a:xfrm>
            <a:off x="623392" y="1440000"/>
            <a:ext cx="10972800" cy="4761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Τίτλος Μαθήματος</a:t>
            </a:r>
          </a:p>
          <a:p>
            <a:pPr algn="ctr"/>
            <a:r>
              <a:rPr lang="el-GR" sz="1000" dirty="0">
                <a:solidFill>
                  <a:prstClr val="black"/>
                </a:solidFill>
              </a:rPr>
              <a:t>Τμήμα</a:t>
            </a:r>
          </a:p>
        </p:txBody>
      </p:sp>
    </p:spTree>
    <p:extLst>
      <p:ext uri="{BB962C8B-B14F-4D97-AF65-F5344CB8AC3E}">
        <p14:creationId xmlns:p14="http://schemas.microsoft.com/office/powerpoint/2010/main" val="1638246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7"/>
          <p:cNvCxnSpPr/>
          <p:nvPr/>
        </p:nvCxnSpPr>
        <p:spPr>
          <a:xfrm flipV="1">
            <a:off x="662517" y="0"/>
            <a:ext cx="0" cy="685800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flipV="1">
            <a:off x="10502900" y="0"/>
            <a:ext cx="0" cy="685800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ατακόρυφου κειμένου 2"/>
          <p:cNvSpPr>
            <a:spLocks noGrp="1"/>
          </p:cNvSpPr>
          <p:nvPr>
            <p:ph type="body" orient="vert" idx="1"/>
          </p:nvPr>
        </p:nvSpPr>
        <p:spPr>
          <a:xfrm>
            <a:off x="815413" y="274639"/>
            <a:ext cx="960106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2" name="Κατακόρυφος τίτλος 1"/>
          <p:cNvSpPr>
            <a:spLocks noGrp="1"/>
          </p:cNvSpPr>
          <p:nvPr>
            <p:ph type="title" orient="vert"/>
          </p:nvPr>
        </p:nvSpPr>
        <p:spPr>
          <a:xfrm>
            <a:off x="10584000" y="274639"/>
            <a:ext cx="1526400" cy="5851525"/>
          </a:xfrm>
          <a:prstGeom prst="rect">
            <a:avLst/>
          </a:prstGeom>
        </p:spPr>
        <p:txBody>
          <a:bodyPr vert="eaVert">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156634" y="6356351"/>
            <a:ext cx="385233" cy="365125"/>
          </a:xfrm>
        </p:spPr>
        <p:txBody>
          <a:bodyPr vert="vert"/>
          <a:lstStyle>
            <a:lvl1pPr algn="l">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grpSp>
        <p:nvGrpSpPr>
          <p:cNvPr id="13" name="Group 12"/>
          <p:cNvGrpSpPr/>
          <p:nvPr/>
        </p:nvGrpSpPr>
        <p:grpSpPr>
          <a:xfrm rot="5400000">
            <a:off x="134831" y="-162311"/>
            <a:ext cx="720080" cy="1044701"/>
            <a:chOff x="11113" y="6074474"/>
            <a:chExt cx="720080" cy="783526"/>
          </a:xfrm>
        </p:grpSpPr>
        <p:pic>
          <p:nvPicPr>
            <p:cNvPr id="10"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grpSp>
      <p:sp>
        <p:nvSpPr>
          <p:cNvPr id="12" name="TextBox 11"/>
          <p:cNvSpPr txBox="1"/>
          <p:nvPr/>
        </p:nvSpPr>
        <p:spPr>
          <a:xfrm rot="5400000">
            <a:off x="-1095695" y="3062947"/>
            <a:ext cx="2880320" cy="732107"/>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Τίτλος Μαθήματος</a:t>
            </a:r>
          </a:p>
          <a:p>
            <a:pPr algn="ctr"/>
            <a:r>
              <a:rPr lang="el-GR" sz="1000" dirty="0">
                <a:solidFill>
                  <a:prstClr val="black"/>
                </a:solidFill>
              </a:rPr>
              <a:t>Τμήμα</a:t>
            </a:r>
          </a:p>
        </p:txBody>
      </p:sp>
    </p:spTree>
    <p:extLst>
      <p:ext uri="{BB962C8B-B14F-4D97-AF65-F5344CB8AC3E}">
        <p14:creationId xmlns:p14="http://schemas.microsoft.com/office/powerpoint/2010/main" val="3978718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cxnSp>
        <p:nvCxnSpPr>
          <p:cNvPr id="3" name="Straight Connector 8"/>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 name="Straight Connector 16"/>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15"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5"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6"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8" name="TextBox 7"/>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42004402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cxnSp>
        <p:nvCxnSpPr>
          <p:cNvPr id="2" name="Straight Connector 4"/>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 name="Straight Connector 7"/>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5"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7" name="TextBox 6"/>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1314150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fld id="{728778E2-04E4-467D-9333-3F987EE3EF1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55043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59D345-C333-482B-8852-B59197A309BD}" type="datetimeFigureOut">
              <a:rPr lang="en-US">
                <a:solidFill>
                  <a:prstClr val="black"/>
                </a:solidFill>
              </a:rPr>
              <a:pPr/>
              <a:t>17-Feb-16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8778E2-04E4-467D-9333-3F987EE3EF1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40804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a:xfrm>
            <a:off x="609600" y="6356351"/>
            <a:ext cx="2844800" cy="365125"/>
          </a:xfrm>
          <a:prstGeom prst="rect">
            <a:avLst/>
          </a:prstGeom>
        </p:spPr>
        <p:txBody>
          <a:bodyPr/>
          <a:lstStyle>
            <a:lvl1pPr>
              <a:defRPr/>
            </a:lvl1pPr>
          </a:lstStyle>
          <a:p>
            <a:pPr>
              <a:defRPr/>
            </a:pPr>
            <a:fld id="{D9D0BDF9-B5FE-4028-9EA3-E8FE87BB4802}" type="datetimeFigureOut">
              <a:rPr lang="el-GR">
                <a:solidFill>
                  <a:prstClr val="black"/>
                </a:solidFill>
              </a:rPr>
              <a:pPr>
                <a:defRPr/>
              </a:pPr>
              <a:t>17/2/2016</a:t>
            </a:fld>
            <a:endParaRPr lang="el-GR">
              <a:solidFill>
                <a:prstClr val="black"/>
              </a:solidFill>
            </a:endParaRPr>
          </a:p>
        </p:txBody>
      </p:sp>
      <p:sp>
        <p:nvSpPr>
          <p:cNvPr id="5" name="4 - Θέση υποσέλιδου"/>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l-GR">
              <a:solidFill>
                <a:prstClr val="black"/>
              </a:solidFill>
            </a:endParaRPr>
          </a:p>
        </p:txBody>
      </p:sp>
      <p:sp>
        <p:nvSpPr>
          <p:cNvPr id="6" name="5 - Θέση αριθμού διαφάνειας"/>
          <p:cNvSpPr>
            <a:spLocks noGrp="1"/>
          </p:cNvSpPr>
          <p:nvPr>
            <p:ph type="sldNum" sz="quarter" idx="12"/>
          </p:nvPr>
        </p:nvSpPr>
        <p:spPr/>
        <p:txBody>
          <a:bodyPr/>
          <a:lstStyle>
            <a:lvl1pPr>
              <a:defRPr/>
            </a:lvl1pPr>
          </a:lstStyle>
          <a:p>
            <a:fld id="{A0B8B46F-67E7-46F6-BB35-DAA08CF8DC93}" type="slidenum">
              <a:rPr lang="el-GR" altLang="en-US">
                <a:solidFill>
                  <a:prstClr val="black"/>
                </a:solidFill>
              </a:rPr>
              <a:pPr/>
              <a:t>‹#›</a:t>
            </a:fld>
            <a:endParaRPr lang="el-GR" altLang="en-US">
              <a:solidFill>
                <a:prstClr val="black"/>
              </a:solidFill>
            </a:endParaRPr>
          </a:p>
        </p:txBody>
      </p:sp>
    </p:spTree>
    <p:extLst>
      <p:ext uri="{BB962C8B-B14F-4D97-AF65-F5344CB8AC3E}">
        <p14:creationId xmlns:p14="http://schemas.microsoft.com/office/powerpoint/2010/main" val="25487355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986" y="1143000"/>
            <a:ext cx="11074015" cy="4266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xfrm>
            <a:off x="4165600" y="6356351"/>
            <a:ext cx="3860800" cy="365125"/>
          </a:xfrm>
          <a:prstGeom prst="rect">
            <a:avLst/>
          </a:prstGeom>
        </p:spPr>
        <p:txBody>
          <a:bodyPr/>
          <a:lstStyle>
            <a:lvl1pPr>
              <a:defRPr/>
            </a:lvl1pPr>
          </a:lstStyle>
          <a:p>
            <a:pPr>
              <a:defRPr/>
            </a:pPr>
            <a:r>
              <a:rPr lang="en-US">
                <a:solidFill>
                  <a:prstClr val="black"/>
                </a:solidFill>
              </a:rPr>
              <a:t>Explorers</a:t>
            </a:r>
            <a:r>
              <a:rPr lang="en-US">
                <a:solidFill>
                  <a:prstClr val="black"/>
                </a:solidFill>
                <a:latin typeface="55 Helvetica Roman" pitchFamily="1" charset="0"/>
              </a:rPr>
              <a:t>’</a:t>
            </a:r>
            <a:r>
              <a:rPr lang="en-US">
                <a:solidFill>
                  <a:prstClr val="black"/>
                </a:solidFill>
              </a:rPr>
              <a:t> Guide to the Solar System</a:t>
            </a:r>
          </a:p>
        </p:txBody>
      </p:sp>
      <p:sp>
        <p:nvSpPr>
          <p:cNvPr id="4" name="Rectangle 6"/>
          <p:cNvSpPr>
            <a:spLocks noGrp="1" noChangeArrowheads="1"/>
          </p:cNvSpPr>
          <p:nvPr>
            <p:ph type="sldNum" sz="quarter" idx="11"/>
          </p:nvPr>
        </p:nvSpPr>
        <p:spPr/>
        <p:txBody>
          <a:bodyPr/>
          <a:lstStyle>
            <a:lvl1pPr>
              <a:defRPr/>
            </a:lvl1pPr>
          </a:lstStyle>
          <a:p>
            <a:fld id="{52B91FCF-D096-499F-B9E5-134A6A29973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287761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84DAB-6A3D-4F8B-A224-510CE2AB21BA}" type="datetimeFigureOut">
              <a:rPr lang="en-US" smtClean="0"/>
              <a:t>17-Feb-16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4D228-61A8-4534-8D27-F208DEC0ED9B}" type="slidenum">
              <a:rPr lang="en-US" smtClean="0"/>
              <a:t>‹#›</a:t>
            </a:fld>
            <a:endParaRPr lang="en-US"/>
          </a:p>
        </p:txBody>
      </p:sp>
    </p:spTree>
    <p:extLst>
      <p:ext uri="{BB962C8B-B14F-4D97-AF65-F5344CB8AC3E}">
        <p14:creationId xmlns:p14="http://schemas.microsoft.com/office/powerpoint/2010/main" val="11566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784DAB-6A3D-4F8B-A224-510CE2AB21BA}" type="datetimeFigureOut">
              <a:rPr lang="en-US" smtClean="0"/>
              <a:t>17-Feb-16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4D228-61A8-4534-8D27-F208DEC0ED9B}" type="slidenum">
              <a:rPr lang="en-US" smtClean="0"/>
              <a:t>‹#›</a:t>
            </a:fld>
            <a:endParaRPr lang="en-US"/>
          </a:p>
        </p:txBody>
      </p:sp>
    </p:spTree>
    <p:extLst>
      <p:ext uri="{BB962C8B-B14F-4D97-AF65-F5344CB8AC3E}">
        <p14:creationId xmlns:p14="http://schemas.microsoft.com/office/powerpoint/2010/main" val="41675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784DAB-6A3D-4F8B-A224-510CE2AB21BA}" type="datetimeFigureOut">
              <a:rPr lang="en-US" smtClean="0"/>
              <a:t>17-Feb-16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4D228-61A8-4534-8D27-F208DEC0ED9B}" type="slidenum">
              <a:rPr lang="en-US" smtClean="0"/>
              <a:t>‹#›</a:t>
            </a:fld>
            <a:endParaRPr lang="en-US"/>
          </a:p>
        </p:txBody>
      </p:sp>
    </p:spTree>
    <p:extLst>
      <p:ext uri="{BB962C8B-B14F-4D97-AF65-F5344CB8AC3E}">
        <p14:creationId xmlns:p14="http://schemas.microsoft.com/office/powerpoint/2010/main" val="302350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784DAB-6A3D-4F8B-A224-510CE2AB21BA}" type="datetimeFigureOut">
              <a:rPr lang="en-US" smtClean="0"/>
              <a:t>17-Feb-16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4D228-61A8-4534-8D27-F208DEC0ED9B}" type="slidenum">
              <a:rPr lang="en-US" smtClean="0"/>
              <a:t>‹#›</a:t>
            </a:fld>
            <a:endParaRPr lang="en-US"/>
          </a:p>
        </p:txBody>
      </p:sp>
    </p:spTree>
    <p:extLst>
      <p:ext uri="{BB962C8B-B14F-4D97-AF65-F5344CB8AC3E}">
        <p14:creationId xmlns:p14="http://schemas.microsoft.com/office/powerpoint/2010/main" val="320068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84DAB-6A3D-4F8B-A224-510CE2AB21BA}" type="datetimeFigureOut">
              <a:rPr lang="en-US" smtClean="0"/>
              <a:t>17-Feb-16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4D228-61A8-4534-8D27-F208DEC0ED9B}" type="slidenum">
              <a:rPr lang="en-US" smtClean="0"/>
              <a:t>‹#›</a:t>
            </a:fld>
            <a:endParaRPr lang="en-US"/>
          </a:p>
        </p:txBody>
      </p:sp>
    </p:spTree>
    <p:extLst>
      <p:ext uri="{BB962C8B-B14F-4D97-AF65-F5344CB8AC3E}">
        <p14:creationId xmlns:p14="http://schemas.microsoft.com/office/powerpoint/2010/main" val="210765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84DAB-6A3D-4F8B-A224-510CE2AB21BA}" type="datetimeFigureOut">
              <a:rPr lang="en-US" smtClean="0"/>
              <a:t>17-Feb-16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4D228-61A8-4534-8D27-F208DEC0ED9B}" type="slidenum">
              <a:rPr lang="en-US" smtClean="0"/>
              <a:t>‹#›</a:t>
            </a:fld>
            <a:endParaRPr lang="en-US"/>
          </a:p>
        </p:txBody>
      </p:sp>
    </p:spTree>
    <p:extLst>
      <p:ext uri="{BB962C8B-B14F-4D97-AF65-F5344CB8AC3E}">
        <p14:creationId xmlns:p14="http://schemas.microsoft.com/office/powerpoint/2010/main" val="47450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84DAB-6A3D-4F8B-A224-510CE2AB21BA}" type="datetimeFigureOut">
              <a:rPr lang="en-US" smtClean="0"/>
              <a:t>17-Feb-16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4D228-61A8-4534-8D27-F208DEC0ED9B}" type="slidenum">
              <a:rPr lang="en-US" smtClean="0"/>
              <a:t>‹#›</a:t>
            </a:fld>
            <a:endParaRPr lang="en-US"/>
          </a:p>
        </p:txBody>
      </p:sp>
    </p:spTree>
    <p:extLst>
      <p:ext uri="{BB962C8B-B14F-4D97-AF65-F5344CB8AC3E}">
        <p14:creationId xmlns:p14="http://schemas.microsoft.com/office/powerpoint/2010/main" val="258398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84DAB-6A3D-4F8B-A224-510CE2AB21BA}" type="datetimeFigureOut">
              <a:rPr lang="en-US" smtClean="0"/>
              <a:t>17-Feb-16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4D228-61A8-4534-8D27-F208DEC0ED9B}" type="slidenum">
              <a:rPr lang="en-US" smtClean="0"/>
              <a:t>‹#›</a:t>
            </a:fld>
            <a:endParaRPr lang="en-US"/>
          </a:p>
        </p:txBody>
      </p:sp>
    </p:spTree>
    <p:extLst>
      <p:ext uri="{BB962C8B-B14F-4D97-AF65-F5344CB8AC3E}">
        <p14:creationId xmlns:p14="http://schemas.microsoft.com/office/powerpoint/2010/main" val="39147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κειμένου 2"/>
          <p:cNvSpPr>
            <a:spLocks noGrp="1"/>
          </p:cNvSpPr>
          <p:nvPr>
            <p:ph type="body" idx="1"/>
          </p:nvPr>
        </p:nvSpPr>
        <p:spPr bwMode="auto">
          <a:xfrm>
            <a:off x="609600" y="1547813"/>
            <a:ext cx="10972800" cy="4760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1"/>
                </a:solidFill>
                <a:latin typeface="+mn-lt"/>
              </a:defRPr>
            </a:lvl1pPr>
          </a:lstStyle>
          <a:p>
            <a:fld id="{728778E2-04E4-467D-9333-3F987EE3EF1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6003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txStyles>
    <p:titleStyle>
      <a:lvl1pPr algn="ctr" rtl="0" eaLnBrk="1" fontAlgn="base" hangingPunct="1">
        <a:spcBef>
          <a:spcPct val="0"/>
        </a:spcBef>
        <a:spcAft>
          <a:spcPct val="0"/>
        </a:spcAft>
        <a:defRPr sz="4400" b="1" kern="1200">
          <a:solidFill>
            <a:srgbClr val="F2F2F2"/>
          </a:solidFill>
          <a:latin typeface="+mj-lt"/>
          <a:ea typeface="+mj-ea"/>
          <a:cs typeface="+mj-cs"/>
        </a:defRPr>
      </a:lvl1pPr>
      <a:lvl2pPr algn="ctr" rtl="0" eaLnBrk="1" fontAlgn="base" hangingPunct="1">
        <a:spcBef>
          <a:spcPct val="0"/>
        </a:spcBef>
        <a:spcAft>
          <a:spcPct val="0"/>
        </a:spcAft>
        <a:defRPr sz="4400" b="1">
          <a:solidFill>
            <a:srgbClr val="F2F2F2"/>
          </a:solidFill>
          <a:latin typeface="Calibri" pitchFamily="34" charset="0"/>
        </a:defRPr>
      </a:lvl2pPr>
      <a:lvl3pPr algn="ctr" rtl="0" eaLnBrk="1" fontAlgn="base" hangingPunct="1">
        <a:spcBef>
          <a:spcPct val="0"/>
        </a:spcBef>
        <a:spcAft>
          <a:spcPct val="0"/>
        </a:spcAft>
        <a:defRPr sz="4400" b="1">
          <a:solidFill>
            <a:srgbClr val="F2F2F2"/>
          </a:solidFill>
          <a:latin typeface="Calibri" pitchFamily="34" charset="0"/>
        </a:defRPr>
      </a:lvl3pPr>
      <a:lvl4pPr algn="ctr" rtl="0" eaLnBrk="1" fontAlgn="base" hangingPunct="1">
        <a:spcBef>
          <a:spcPct val="0"/>
        </a:spcBef>
        <a:spcAft>
          <a:spcPct val="0"/>
        </a:spcAft>
        <a:defRPr sz="4400" b="1">
          <a:solidFill>
            <a:srgbClr val="F2F2F2"/>
          </a:solidFill>
          <a:latin typeface="Calibri" pitchFamily="34" charset="0"/>
        </a:defRPr>
      </a:lvl4pPr>
      <a:lvl5pPr algn="ctr" rtl="0" eaLnBrk="1" fontAlgn="base" hangingPunct="1">
        <a:spcBef>
          <a:spcPct val="0"/>
        </a:spcBef>
        <a:spcAft>
          <a:spcPct val="0"/>
        </a:spcAft>
        <a:defRPr sz="4400" b="1">
          <a:solidFill>
            <a:srgbClr val="F2F2F2"/>
          </a:solidFill>
          <a:latin typeface="Calibri" pitchFamily="34" charset="0"/>
        </a:defRPr>
      </a:lvl5pPr>
      <a:lvl6pPr marL="457200" algn="ctr" rtl="0" eaLnBrk="1" fontAlgn="base" hangingPunct="1">
        <a:spcBef>
          <a:spcPct val="0"/>
        </a:spcBef>
        <a:spcAft>
          <a:spcPct val="0"/>
        </a:spcAft>
        <a:defRPr sz="4400" b="1">
          <a:solidFill>
            <a:srgbClr val="F2F2F2"/>
          </a:solidFill>
          <a:latin typeface="Calibri" pitchFamily="34" charset="0"/>
        </a:defRPr>
      </a:lvl6pPr>
      <a:lvl7pPr marL="914400" algn="ctr" rtl="0" eaLnBrk="1" fontAlgn="base" hangingPunct="1">
        <a:spcBef>
          <a:spcPct val="0"/>
        </a:spcBef>
        <a:spcAft>
          <a:spcPct val="0"/>
        </a:spcAft>
        <a:defRPr sz="4400" b="1">
          <a:solidFill>
            <a:srgbClr val="F2F2F2"/>
          </a:solidFill>
          <a:latin typeface="Calibri" pitchFamily="34" charset="0"/>
        </a:defRPr>
      </a:lvl7pPr>
      <a:lvl8pPr marL="1371600" algn="ctr" rtl="0" eaLnBrk="1" fontAlgn="base" hangingPunct="1">
        <a:spcBef>
          <a:spcPct val="0"/>
        </a:spcBef>
        <a:spcAft>
          <a:spcPct val="0"/>
        </a:spcAft>
        <a:defRPr sz="4400" b="1">
          <a:solidFill>
            <a:srgbClr val="F2F2F2"/>
          </a:solidFill>
          <a:latin typeface="Calibri" pitchFamily="34" charset="0"/>
        </a:defRPr>
      </a:lvl8pPr>
      <a:lvl9pPr marL="1828800" algn="ctr" rtl="0" eaLnBrk="1" fontAlgn="base" hangingPunct="1">
        <a:spcBef>
          <a:spcPct val="0"/>
        </a:spcBef>
        <a:spcAft>
          <a:spcPct val="0"/>
        </a:spcAft>
        <a:defRPr sz="4400" b="1">
          <a:solidFill>
            <a:srgbClr val="F2F2F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5.wmf"/></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5.bin"/><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7.bin"/><Relationship Id="rId7" Type="http://schemas.openxmlformats.org/officeDocument/2006/relationships/image" Target="../media/image31.png"/><Relationship Id="rId2" Type="http://schemas.openxmlformats.org/officeDocument/2006/relationships/slideLayout" Target="../slideLayouts/slideLayout24.xml"/><Relationship Id="rId1" Type="http://schemas.openxmlformats.org/officeDocument/2006/relationships/vmlDrawing" Target="../drawings/vmlDrawing3.vml"/><Relationship Id="rId6" Type="http://schemas.microsoft.com/office/2007/relationships/hdphoto" Target="../media/hdphoto1.wdp"/><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wmf"/><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image" Target="../media/image36.wmf"/><Relationship Id="rId5" Type="http://schemas.openxmlformats.org/officeDocument/2006/relationships/oleObject" Target="../embeddings/oleObject9.bin"/><Relationship Id="rId4" Type="http://schemas.openxmlformats.org/officeDocument/2006/relationships/image" Target="../media/image3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hyperlink" Target="http://eclass.auth.gr/courses/OCRS519/"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hyperlink" Target="http://creativecommons.org/licenses/by/4.0/" TargetMode="External"/><Relationship Id="rId5" Type="http://schemas.openxmlformats.org/officeDocument/2006/relationships/hyperlink" Target="http://creativecommons.org/licenses/by-sa/4.0/" TargetMode="Externa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1" name="Picture 17" descr="http://www.lib.umich.edu/files/services/copyright/cc-by-sa.png"/>
          <p:cNvPicPr>
            <a:picLocks noChangeAspect="1" noChangeArrowheads="1"/>
          </p:cNvPicPr>
          <p:nvPr/>
        </p:nvPicPr>
        <p:blipFill>
          <a:blip r:embed="rId4" cstate="print"/>
          <a:srcRect/>
          <a:stretch>
            <a:fillRect/>
          </a:stretch>
        </p:blipFill>
        <p:spPr bwMode="auto">
          <a:xfrm>
            <a:off x="8832304" y="5922963"/>
            <a:ext cx="1584176" cy="554266"/>
          </a:xfrm>
          <a:prstGeom prst="rect">
            <a:avLst/>
          </a:prstGeom>
          <a:noFill/>
        </p:spPr>
      </p:pic>
      <p:sp>
        <p:nvSpPr>
          <p:cNvPr id="16386" name="Τίτλος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dirty="0" smtClean="0"/>
              <a:t>ΕΙΣΑΓΩΓΗ ΣΤΗ ΓΕΩΦΥΣΙΚΗ</a:t>
            </a:r>
          </a:p>
        </p:txBody>
      </p:sp>
      <p:sp>
        <p:nvSpPr>
          <p:cNvPr id="3" name="Υπότιτλος 2"/>
          <p:cNvSpPr>
            <a:spLocks noGrp="1"/>
          </p:cNvSpPr>
          <p:nvPr>
            <p:ph type="subTitle" idx="1"/>
          </p:nvPr>
        </p:nvSpPr>
        <p:spPr>
          <a:xfrm>
            <a:off x="2208214" y="2743200"/>
            <a:ext cx="7775575" cy="3124200"/>
          </a:xfrm>
        </p:spPr>
        <p:txBody>
          <a:bodyPr rtlCol="0">
            <a:normAutofit fontScale="92500" lnSpcReduction="10000"/>
          </a:bodyPr>
          <a:lstStyle/>
          <a:p>
            <a:r>
              <a:rPr lang="el-GR" b="1" dirty="0" smtClean="0"/>
              <a:t>Εργαστήριο</a:t>
            </a:r>
            <a:r>
              <a:rPr lang="el-GR" dirty="0" smtClean="0"/>
              <a:t> </a:t>
            </a:r>
            <a:r>
              <a:rPr lang="el-GR" b="1" dirty="0" smtClean="0"/>
              <a:t>6</a:t>
            </a:r>
            <a:r>
              <a:rPr lang="el-GR" dirty="0" smtClean="0"/>
              <a:t>:</a:t>
            </a:r>
            <a:r>
              <a:rPr lang="en-US" dirty="0" smtClean="0"/>
              <a:t> </a:t>
            </a:r>
            <a:r>
              <a:rPr lang="el-GR" sz="2800" dirty="0">
                <a:solidFill>
                  <a:prstClr val="black"/>
                </a:solidFill>
              </a:rPr>
              <a:t>Παροδικές Μεταβολές του Μαγνητικού Πεδίου της </a:t>
            </a:r>
            <a:r>
              <a:rPr lang="el-GR" sz="2800" dirty="0" smtClean="0">
                <a:solidFill>
                  <a:prstClr val="black"/>
                </a:solidFill>
              </a:rPr>
              <a:t>Γης</a:t>
            </a:r>
            <a:endParaRPr lang="el-GR" sz="2900" dirty="0"/>
          </a:p>
          <a:p>
            <a:pPr fontAlgn="auto">
              <a:spcAft>
                <a:spcPts val="0"/>
              </a:spcAft>
              <a:defRPr/>
            </a:pPr>
            <a:endParaRPr lang="el-GR" b="1" dirty="0" smtClean="0"/>
          </a:p>
          <a:p>
            <a:pPr fontAlgn="auto">
              <a:spcAft>
                <a:spcPts val="0"/>
              </a:spcAft>
              <a:defRPr/>
            </a:pPr>
            <a:r>
              <a:rPr lang="el-GR" sz="2500" b="1" dirty="0" smtClean="0"/>
              <a:t>Κοντοπούλου </a:t>
            </a:r>
            <a:r>
              <a:rPr lang="el-GR" sz="2500" b="1" dirty="0"/>
              <a:t>Δέσποινα</a:t>
            </a:r>
          </a:p>
          <a:p>
            <a:pPr fontAlgn="auto">
              <a:spcAft>
                <a:spcPts val="0"/>
              </a:spcAft>
              <a:defRPr/>
            </a:pPr>
            <a:r>
              <a:rPr lang="el-GR" sz="2500" dirty="0"/>
              <a:t>Καθηγήτρια Φυσική Εσωτερικού της Γης, Τομέας Γεωφυσικής</a:t>
            </a:r>
          </a:p>
          <a:p>
            <a:pPr fontAlgn="auto">
              <a:spcAft>
                <a:spcPts val="0"/>
              </a:spcAft>
              <a:defRPr/>
            </a:pPr>
            <a:r>
              <a:rPr lang="el-GR" sz="2500" b="1" dirty="0" smtClean="0"/>
              <a:t>Παπαζάχος Κωνσταντίνος</a:t>
            </a:r>
            <a:r>
              <a:rPr lang="el-GR" sz="2500" dirty="0"/>
              <a:t> </a:t>
            </a:r>
            <a:endParaRPr lang="en-US" sz="2500" dirty="0"/>
          </a:p>
          <a:p>
            <a:pPr fontAlgn="auto">
              <a:spcAft>
                <a:spcPts val="0"/>
              </a:spcAft>
              <a:defRPr/>
            </a:pPr>
            <a:r>
              <a:rPr lang="el-GR" sz="2500" dirty="0" smtClean="0"/>
              <a:t>Καθηγητής Γεωφυσικής, Τομέας Γεωφυσικής</a:t>
            </a:r>
          </a:p>
        </p:txBody>
      </p:sp>
      <p:pic>
        <p:nvPicPr>
          <p:cNvPr id="16388" name="Picture 2" descr="Λογότυπο επιχειρησιακού προγράμματος εκπαίδευσης και δια βίου μάθησης&#10;"/>
          <p:cNvPicPr>
            <a:picLocks noChangeAspect="1" noChangeArrowheads="1"/>
          </p:cNvPicPr>
          <p:nvPr/>
        </p:nvPicPr>
        <p:blipFill>
          <a:blip r:embed="rId5" cstate="print"/>
          <a:srcRect/>
          <a:stretch>
            <a:fillRect/>
          </a:stretch>
        </p:blipFill>
        <p:spPr bwMode="auto">
          <a:xfrm>
            <a:off x="3638550" y="5624513"/>
            <a:ext cx="4914900" cy="1238250"/>
          </a:xfrm>
          <a:prstGeom prst="rect">
            <a:avLst/>
          </a:prstGeom>
          <a:noFill/>
          <a:ln w="9525">
            <a:noFill/>
            <a:miter lim="800000"/>
            <a:headEnd/>
            <a:tailEnd/>
          </a:ln>
        </p:spPr>
      </p:pic>
      <p:sp>
        <p:nvSpPr>
          <p:cNvPr id="16395" name="AutoShape 11"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6397" name="AutoShape 13"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6399" name="AutoShape 15"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Tree>
    <p:custDataLst>
      <p:tags r:id="rId1"/>
    </p:custDataLst>
    <p:extLst>
      <p:ext uri="{BB962C8B-B14F-4D97-AF65-F5344CB8AC3E}">
        <p14:creationId xmlns:p14="http://schemas.microsoft.com/office/powerpoint/2010/main" val="2581758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C:\DIMITRIS-ma8imata\EISAGOGH_GEOFYS\FOTO-HLIAKHS-KATAIG\NDVD_00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46050"/>
            <a:ext cx="7975600" cy="652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021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IMITRIS-ma8imata\EISAGOGH_GEOFYS\FOTO-HLIAKHS-KATAIG\NDVD_00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6" y="114300"/>
            <a:ext cx="806132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390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IMITRIS-ma8imata\EISAGOGH_GEOFYS\FOTO-HLIAKHS-KATAIG\NDVD_00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220664"/>
            <a:ext cx="7886700"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176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7" name="Picture 9" descr="C:\DIMITRIS-ma8imata\EISAGOGH_GEOFYS\FOTO-HLIAKHS-KATAIG\NDVD_00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14" y="180975"/>
            <a:ext cx="7989887"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873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C:\DIMITRIS-ma8imata\EISAGOGH_GEOFYS\FOTO-HLIAKHS-KATAIG\NDVD_02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247651"/>
            <a:ext cx="7794625"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001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IMITRIS-ma8imata\EISAGOGH_GEOFYS\FOTO-HLIAKHS-KATAIG\NDVD_027.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4" y="211138"/>
            <a:ext cx="7896225"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810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IMITRIS-ma8imata\EISAGOGH_GEOFYS\FOTO-HLIAKHS-KATAIG\NDVD_02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4" y="211139"/>
            <a:ext cx="7877175" cy="644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606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IMITRIS-ma8imata\EISAGOGH_GEOFYS\FOTO-HLIAKHS-KATAIG\NDVD_029.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639" y="223839"/>
            <a:ext cx="7832725"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275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IMITRIS-ma8imata\EISAGOGH_GEOFYS\FOTO-HLIAKHS-KATAIG\NDVD_03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350" y="315913"/>
            <a:ext cx="7672388" cy="628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481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IMITRIS-ma8imata\EISAGOGH_GEOFYS\FOTO-HLIAKHS-KATAIG\NDVD_03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220663"/>
            <a:ext cx="783590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845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descr="http://www.lib.umich.edu/files/services/copyright/cc-by-sa.png"/>
          <p:cNvPicPr>
            <a:picLocks noChangeAspect="1" noChangeArrowheads="1"/>
          </p:cNvPicPr>
          <p:nvPr/>
        </p:nvPicPr>
        <p:blipFill>
          <a:blip r:embed="rId4" cstate="print"/>
          <a:srcRect/>
          <a:stretch>
            <a:fillRect/>
          </a:stretch>
        </p:blipFill>
        <p:spPr bwMode="auto">
          <a:xfrm>
            <a:off x="5232400" y="4941888"/>
            <a:ext cx="1584176" cy="554266"/>
          </a:xfrm>
          <a:prstGeom prst="rect">
            <a:avLst/>
          </a:prstGeom>
          <a:noFill/>
        </p:spPr>
      </p:pic>
      <p:sp>
        <p:nvSpPr>
          <p:cNvPr id="17410" name="Subtitle 8"/>
          <p:cNvSpPr>
            <a:spLocks noGrp="1"/>
          </p:cNvSpPr>
          <p:nvPr>
            <p:ph idx="1"/>
          </p:nvPr>
        </p:nvSpPr>
        <p:spPr>
          <a:xfrm>
            <a:off x="1919536" y="1484784"/>
            <a:ext cx="8229600" cy="4760912"/>
          </a:xfrm>
        </p:spPr>
        <p:txBody>
          <a:bodyPr/>
          <a:lstStyle/>
          <a:p>
            <a:r>
              <a:rPr lang="el-GR" dirty="0" smtClean="0"/>
              <a:t>Το παρόν εκπαιδευτικό υλικό υπόκειται σε</a:t>
            </a:r>
            <a:r>
              <a:rPr lang="en-US" dirty="0" smtClean="0"/>
              <a:t> </a:t>
            </a:r>
            <a:r>
              <a:rPr lang="el-GR" dirty="0" smtClean="0"/>
              <a:t>άδειες χρήσης </a:t>
            </a:r>
            <a:r>
              <a:rPr lang="en-US" dirty="0" smtClean="0"/>
              <a:t>Creative Commons. </a:t>
            </a:r>
          </a:p>
          <a:p>
            <a:r>
              <a:rPr lang="el-GR" dirty="0" smtClean="0"/>
              <a:t>Για εκπαιδευτικό υλικό, όπως εικόνες, που υπόκειται σε άλλου τύπου άδειας χρήσης, η άδεια χρήσης αναφέρεται ρητώς. </a:t>
            </a:r>
          </a:p>
        </p:txBody>
      </p:sp>
      <p:sp>
        <p:nvSpPr>
          <p:cNvPr id="17412" name="Title 7"/>
          <p:cNvSpPr>
            <a:spLocks noGrp="1"/>
          </p:cNvSpPr>
          <p:nvPr>
            <p:ph type="title"/>
          </p:nvPr>
        </p:nvSpPr>
        <p:spPr bwMode="auto">
          <a:noFill/>
          <a:ln>
            <a:miter lim="800000"/>
            <a:headEnd/>
            <a:tailEnd/>
          </a:ln>
        </p:spPr>
        <p:txBody>
          <a:bodyPr wrap="square" numCol="1" anchorCtr="0" compatLnSpc="1">
            <a:prstTxWarp prst="textNoShape">
              <a:avLst/>
            </a:prstTxWarp>
          </a:bodyPr>
          <a:lstStyle/>
          <a:p>
            <a:r>
              <a:rPr lang="el-GR" smtClean="0"/>
              <a:t>Άδειες Χρήσης</a:t>
            </a:r>
          </a:p>
        </p:txBody>
      </p:sp>
      <p:sp>
        <p:nvSpPr>
          <p:cNvPr id="17411" name="Θέση αριθμού διαφάνειας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00525-0E54-41CE-88AB-DC30D3D1FEFF}" type="slidenum">
              <a:rPr lang="el-GR">
                <a:solidFill>
                  <a:prstClr val="black"/>
                </a:solidFill>
              </a:rPr>
              <a:pPr fontAlgn="base">
                <a:spcBef>
                  <a:spcPct val="0"/>
                </a:spcBef>
                <a:spcAft>
                  <a:spcPct val="0"/>
                </a:spcAft>
              </a:pPr>
              <a:t>2</a:t>
            </a:fld>
            <a:endParaRPr lang="el-GR">
              <a:solidFill>
                <a:prstClr val="black"/>
              </a:solidFill>
            </a:endParaRPr>
          </a:p>
        </p:txBody>
      </p:sp>
    </p:spTree>
    <p:custDataLst>
      <p:tags r:id="rId1"/>
    </p:custDataLst>
    <p:extLst>
      <p:ext uri="{BB962C8B-B14F-4D97-AF65-F5344CB8AC3E}">
        <p14:creationId xmlns:p14="http://schemas.microsoft.com/office/powerpoint/2010/main" val="399191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CAPTURE\NDVD_03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267" y="49582"/>
            <a:ext cx="8192503" cy="670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881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830423" y="1524000"/>
            <a:ext cx="10916817" cy="1938992"/>
          </a:xfrm>
          <a:prstGeom prst="rect">
            <a:avLst/>
          </a:prstGeom>
          <a:noFill/>
          <a:ln>
            <a:noFill/>
          </a:ln>
        </p:spPr>
        <p:txBody>
          <a:bodyPr wrap="square">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buFontTx/>
              <a:buNone/>
            </a:pPr>
            <a:r>
              <a:rPr lang="el-GR" altLang="el-GR" sz="2400" dirty="0">
                <a:latin typeface="+mn-lt"/>
              </a:rPr>
              <a:t>Στο </a:t>
            </a:r>
            <a:r>
              <a:rPr lang="el-GR" altLang="el-GR" sz="2400" b="1" dirty="0">
                <a:latin typeface="+mn-lt"/>
              </a:rPr>
              <a:t>μαγνητικό σταθμό</a:t>
            </a:r>
            <a:r>
              <a:rPr lang="el-GR" altLang="el-GR" sz="2400" dirty="0">
                <a:latin typeface="+mn-lt"/>
              </a:rPr>
              <a:t> της Πεντέλης του </a:t>
            </a:r>
            <a:r>
              <a:rPr lang="el-GR" altLang="el-GR" sz="2400" b="1" dirty="0">
                <a:latin typeface="+mn-lt"/>
              </a:rPr>
              <a:t>ΙΓΜΕ</a:t>
            </a:r>
            <a:r>
              <a:rPr lang="el-GR" altLang="el-GR" sz="2400" dirty="0">
                <a:latin typeface="+mn-lt"/>
              </a:rPr>
              <a:t> μετρούνται κάθε μέρα εκτός των στοιχείων </a:t>
            </a:r>
            <a:r>
              <a:rPr lang="en-US" altLang="el-GR" sz="2400" b="1" dirty="0">
                <a:latin typeface="+mn-lt"/>
              </a:rPr>
              <a:t>H, D, Z</a:t>
            </a:r>
            <a:r>
              <a:rPr lang="en-US" altLang="el-GR" sz="2400" dirty="0">
                <a:latin typeface="+mn-lt"/>
              </a:rPr>
              <a:t>,</a:t>
            </a:r>
            <a:r>
              <a:rPr lang="el-GR" altLang="el-GR" sz="2400" dirty="0">
                <a:latin typeface="+mn-lt"/>
              </a:rPr>
              <a:t> του μαγνητικού πεδίου της Γης και οι τιμές του δείκτη «</a:t>
            </a:r>
            <a:r>
              <a:rPr lang="el-GR" altLang="el-GR" sz="2400" b="1" dirty="0">
                <a:latin typeface="+mn-lt"/>
              </a:rPr>
              <a:t>Κ</a:t>
            </a:r>
            <a:r>
              <a:rPr lang="el-GR" altLang="el-GR" sz="2400" dirty="0">
                <a:latin typeface="+mn-lt"/>
              </a:rPr>
              <a:t>». Δίνονται οι αντίστοιχες τιμές των μηνών Απριλίου, </a:t>
            </a:r>
            <a:r>
              <a:rPr lang="el-GR" altLang="el-GR" sz="2400" dirty="0" err="1">
                <a:latin typeface="+mn-lt"/>
              </a:rPr>
              <a:t>Μαίου</a:t>
            </a:r>
            <a:r>
              <a:rPr lang="el-GR" altLang="el-GR" sz="2400" dirty="0">
                <a:latin typeface="+mn-lt"/>
              </a:rPr>
              <a:t> και Ιουνίου 1994 και ζητείται: α) να βρεθούν οι μαγνητικά «</a:t>
            </a:r>
            <a:r>
              <a:rPr lang="el-GR" altLang="el-GR" sz="2400" b="1" dirty="0">
                <a:latin typeface="+mn-lt"/>
              </a:rPr>
              <a:t>ήσυχες</a:t>
            </a:r>
            <a:r>
              <a:rPr lang="el-GR" altLang="el-GR" sz="2400" dirty="0">
                <a:latin typeface="+mn-lt"/>
              </a:rPr>
              <a:t>» και «</a:t>
            </a:r>
            <a:r>
              <a:rPr lang="el-GR" altLang="el-GR" sz="2400" b="1" dirty="0">
                <a:latin typeface="+mn-lt"/>
              </a:rPr>
              <a:t>διαταραγμένες</a:t>
            </a:r>
            <a:r>
              <a:rPr lang="el-GR" altLang="el-GR" sz="2400" dirty="0">
                <a:latin typeface="+mn-lt"/>
              </a:rPr>
              <a:t>» ημέρες και β) να υπολογιστεί η ώρα και το μέγεθος της μέγιστης διαταραχής στη διάρκεια των τριών μηνών.   </a:t>
            </a:r>
            <a:endParaRPr lang="en-US" altLang="el-GR" sz="2400" dirty="0">
              <a:latin typeface="+mn-lt"/>
            </a:endParaRPr>
          </a:p>
        </p:txBody>
      </p:sp>
      <p:sp>
        <p:nvSpPr>
          <p:cNvPr id="2" name="Title 1"/>
          <p:cNvSpPr>
            <a:spLocks noGrp="1"/>
          </p:cNvSpPr>
          <p:nvPr>
            <p:ph type="title"/>
          </p:nvPr>
        </p:nvSpPr>
        <p:spPr/>
        <p:txBody>
          <a:bodyPr>
            <a:normAutofit/>
          </a:bodyPr>
          <a:lstStyle/>
          <a:p>
            <a:r>
              <a:rPr lang="el-GR" dirty="0"/>
              <a:t>ΑΣΚΗΣΗ ΜΑΓΝΗΤΙΚΗΣ </a:t>
            </a:r>
            <a:r>
              <a:rPr lang="el-GR" dirty="0" smtClean="0"/>
              <a:t>ΚΑΤΑΙΓΙΔΑΣ</a:t>
            </a:r>
            <a:endParaRPr lang="en-US" dirty="0"/>
          </a:p>
        </p:txBody>
      </p:sp>
    </p:spTree>
    <p:extLst>
      <p:ext uri="{BB962C8B-B14F-4D97-AF65-F5344CB8AC3E}">
        <p14:creationId xmlns:p14="http://schemas.microsoft.com/office/powerpoint/2010/main" val="2646460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4729163" y="23336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p>
        </p:txBody>
      </p:sp>
      <p:pic>
        <p:nvPicPr>
          <p:cNvPr id="20483" name="Picture 2" descr="sxima-Kata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97" y="1429816"/>
            <a:ext cx="41910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4864100" y="1366611"/>
            <a:ext cx="4038600" cy="860425"/>
          </a:xfrm>
          <a:prstGeom prst="rect">
            <a:avLst/>
          </a:prstGeom>
          <a:noFill/>
          <a:ln w="381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dirty="0">
                <a:latin typeface="+mn-lt"/>
              </a:rPr>
              <a:t>ΜΗ ΚΑΝΟΝΙΚΕΣ</a:t>
            </a:r>
            <a:r>
              <a:rPr lang="en-US" altLang="el-GR" sz="2400" dirty="0">
                <a:latin typeface="+mn-lt"/>
              </a:rPr>
              <a:t> </a:t>
            </a:r>
            <a:r>
              <a:rPr lang="el-GR" altLang="el-GR" sz="2400" dirty="0">
                <a:latin typeface="+mn-lt"/>
              </a:rPr>
              <a:t>ΠΑΡΟΔΙΚΕΣ</a:t>
            </a:r>
            <a:r>
              <a:rPr lang="en-US" altLang="el-GR" sz="2400" dirty="0">
                <a:latin typeface="+mn-lt"/>
              </a:rPr>
              <a:t> </a:t>
            </a:r>
            <a:r>
              <a:rPr lang="el-GR" altLang="el-GR" sz="2400" dirty="0">
                <a:latin typeface="+mn-lt"/>
              </a:rPr>
              <a:t>ΜΕΤΑΒΟΛΕΣ </a:t>
            </a:r>
            <a:endParaRPr lang="en-US" altLang="el-GR" sz="2400" dirty="0">
              <a:latin typeface="+mn-lt"/>
            </a:endParaRPr>
          </a:p>
        </p:txBody>
      </p:sp>
      <p:sp>
        <p:nvSpPr>
          <p:cNvPr id="20485" name="Text Box 5"/>
          <p:cNvSpPr txBox="1">
            <a:spLocks noChangeArrowheads="1"/>
          </p:cNvSpPr>
          <p:nvPr/>
        </p:nvSpPr>
        <p:spPr bwMode="auto">
          <a:xfrm>
            <a:off x="5125788" y="2952024"/>
            <a:ext cx="2590800"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l-GR" altLang="el-GR" sz="2400" dirty="0">
                <a:latin typeface="+mn-lt"/>
              </a:rPr>
              <a:t>ΤΙΜΕΣ   ΔΕΙΚΤΗ </a:t>
            </a:r>
            <a:endParaRPr lang="en-US" altLang="el-GR" sz="2400" dirty="0">
              <a:latin typeface="+mn-lt"/>
            </a:endParaRPr>
          </a:p>
        </p:txBody>
      </p:sp>
      <p:sp>
        <p:nvSpPr>
          <p:cNvPr id="20486" name="Text Box 6"/>
          <p:cNvSpPr txBox="1">
            <a:spLocks noChangeArrowheads="1"/>
          </p:cNvSpPr>
          <p:nvPr/>
        </p:nvSpPr>
        <p:spPr bwMode="auto">
          <a:xfrm>
            <a:off x="8213475" y="2920273"/>
            <a:ext cx="533400" cy="52322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l-GR" sz="2800" b="1">
                <a:latin typeface="+mn-lt"/>
              </a:rPr>
              <a:t>K</a:t>
            </a:r>
          </a:p>
        </p:txBody>
      </p:sp>
      <p:sp>
        <p:nvSpPr>
          <p:cNvPr id="20487" name="Line 8"/>
          <p:cNvSpPr>
            <a:spLocks noChangeShapeType="1"/>
          </p:cNvSpPr>
          <p:nvPr/>
        </p:nvSpPr>
        <p:spPr bwMode="auto">
          <a:xfrm flipH="1">
            <a:off x="2378547" y="2264637"/>
            <a:ext cx="2517775" cy="6873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8" name="AutoShape 9"/>
          <p:cNvSpPr>
            <a:spLocks noChangeArrowheads="1"/>
          </p:cNvSpPr>
          <p:nvPr/>
        </p:nvSpPr>
        <p:spPr bwMode="auto">
          <a:xfrm rot="5400000">
            <a:off x="6242594" y="2459314"/>
            <a:ext cx="593725" cy="236538"/>
          </a:xfrm>
          <a:custGeom>
            <a:avLst/>
            <a:gdLst>
              <a:gd name="T0" fmla="*/ 2147483647 w 21600"/>
              <a:gd name="T1" fmla="*/ 0 h 21600"/>
              <a:gd name="T2" fmla="*/ 0 w 21600"/>
              <a:gd name="T3" fmla="*/ 1700824737 h 21600"/>
              <a:gd name="T4" fmla="*/ 2147483647 w 21600"/>
              <a:gd name="T5" fmla="*/ 2147483647 h 21600"/>
              <a:gd name="T6" fmla="*/ 2147483647 w 21600"/>
              <a:gd name="T7" fmla="*/ 170082473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0489" name="Text Box 10"/>
          <p:cNvSpPr txBox="1">
            <a:spLocks noChangeArrowheads="1"/>
          </p:cNvSpPr>
          <p:nvPr/>
        </p:nvSpPr>
        <p:spPr bwMode="auto">
          <a:xfrm>
            <a:off x="5030317" y="4108956"/>
            <a:ext cx="6296964" cy="1200329"/>
          </a:xfrm>
          <a:prstGeom prst="rect">
            <a:avLst/>
          </a:prstGeom>
          <a:noFill/>
          <a:ln>
            <a:noFill/>
          </a:ln>
        </p:spPr>
        <p:txBody>
          <a:bodyPr wrap="square">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dirty="0">
                <a:latin typeface="+mn-lt"/>
              </a:rPr>
              <a:t>ΔΕΙΚΤΗΣ   (Κ) : ΑΚΕΡΑΙΟΣ ΑΡΙΘΜΟΣ   [0-9]   ΚΑΙ ΑΝΑΠΑΡΙΣΤΑ ΤΗ ΜΕΓΙΣΤΗ ΑΠΟΚΛΙΣΗ ΤΗΣ ΕΝΤΑΣΗΣ   Η(γ)   ΑΝΑ </a:t>
            </a:r>
            <a:r>
              <a:rPr lang="el-GR" altLang="el-GR" sz="2400" u="sng" dirty="0">
                <a:latin typeface="+mn-lt"/>
              </a:rPr>
              <a:t>3-ΩΡΟ</a:t>
            </a:r>
            <a:r>
              <a:rPr lang="en-US" altLang="el-GR" sz="2400" dirty="0">
                <a:latin typeface="+mn-lt"/>
              </a:rPr>
              <a:t> </a:t>
            </a:r>
          </a:p>
        </p:txBody>
      </p:sp>
      <p:sp>
        <p:nvSpPr>
          <p:cNvPr id="20490" name="Text Box 124"/>
          <p:cNvSpPr txBox="1">
            <a:spLocks noChangeArrowheads="1"/>
          </p:cNvSpPr>
          <p:nvPr/>
        </p:nvSpPr>
        <p:spPr bwMode="auto">
          <a:xfrm>
            <a:off x="9188354" y="3496855"/>
            <a:ext cx="203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l-GR" altLang="el-GR" sz="2400" b="1" dirty="0">
                <a:latin typeface="+mn-lt"/>
              </a:rPr>
              <a:t>(1 γ = 10</a:t>
            </a:r>
            <a:r>
              <a:rPr lang="el-GR" altLang="el-GR" sz="2400" b="1" baseline="30000" dirty="0">
                <a:latin typeface="+mn-lt"/>
              </a:rPr>
              <a:t>-5</a:t>
            </a:r>
            <a:r>
              <a:rPr lang="el-GR" altLang="el-GR" sz="2400" b="1" dirty="0">
                <a:latin typeface="+mn-lt"/>
              </a:rPr>
              <a:t> </a:t>
            </a:r>
            <a:r>
              <a:rPr lang="en-US" altLang="el-GR" sz="2400" b="1" dirty="0" err="1">
                <a:latin typeface="+mn-lt"/>
              </a:rPr>
              <a:t>Oe</a:t>
            </a:r>
            <a:r>
              <a:rPr lang="en-US" altLang="el-GR" sz="2400" b="1" dirty="0">
                <a:latin typeface="+mn-lt"/>
              </a:rPr>
              <a:t>)</a:t>
            </a:r>
            <a:r>
              <a:rPr lang="en-US" altLang="el-GR" sz="2400" dirty="0">
                <a:latin typeface="+mn-lt"/>
              </a:rPr>
              <a:t> </a:t>
            </a:r>
          </a:p>
        </p:txBody>
      </p:sp>
      <p:graphicFrame>
        <p:nvGraphicFramePr>
          <p:cNvPr id="124" name="123 - Πίνακας"/>
          <p:cNvGraphicFramePr>
            <a:graphicFrameLocks noGrp="1"/>
          </p:cNvGraphicFramePr>
          <p:nvPr>
            <p:extLst>
              <p:ext uri="{D42A27DB-BD31-4B8C-83A1-F6EECF244321}">
                <p14:modId xmlns:p14="http://schemas.microsoft.com/office/powerpoint/2010/main" val="3567855585"/>
              </p:ext>
            </p:extLst>
          </p:nvPr>
        </p:nvGraphicFramePr>
        <p:xfrm>
          <a:off x="4000500" y="5570019"/>
          <a:ext cx="7521572" cy="731838"/>
        </p:xfrm>
        <a:graphic>
          <a:graphicData uri="http://schemas.openxmlformats.org/drawingml/2006/table">
            <a:tbl>
              <a:tblPr firstRow="1">
                <a:tableStyleId>{AF606853-7671-496A-8E4F-DF71F8EC918B}</a:tableStyleId>
              </a:tblPr>
              <a:tblGrid>
                <a:gridCol w="832748"/>
                <a:gridCol w="669141"/>
                <a:gridCol w="670008"/>
                <a:gridCol w="670008"/>
                <a:gridCol w="670008"/>
                <a:gridCol w="670008"/>
                <a:gridCol w="670008"/>
                <a:gridCol w="670008"/>
                <a:gridCol w="670873"/>
                <a:gridCol w="657889"/>
                <a:gridCol w="670873"/>
              </a:tblGrid>
              <a:tr h="365919">
                <a:tc>
                  <a:txBody>
                    <a:bodyPr/>
                    <a:lstStyle/>
                    <a:p>
                      <a:pPr algn="ctr">
                        <a:spcAft>
                          <a:spcPts val="0"/>
                        </a:spcAft>
                      </a:pPr>
                      <a:r>
                        <a:rPr lang="el-GR" sz="2400" dirty="0">
                          <a:solidFill>
                            <a:schemeClr val="tx1"/>
                          </a:solidFill>
                        </a:rPr>
                        <a:t>Κ</a:t>
                      </a:r>
                      <a:endParaRPr lang="el-GR" sz="2000" dirty="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0</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1</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2</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dirty="0">
                          <a:solidFill>
                            <a:schemeClr val="tx1"/>
                          </a:solidFill>
                        </a:rPr>
                        <a:t>3</a:t>
                      </a:r>
                      <a:endParaRPr lang="el-GR" sz="2000" dirty="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4</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5</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6</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dirty="0">
                          <a:solidFill>
                            <a:schemeClr val="tx1"/>
                          </a:solidFill>
                        </a:rPr>
                        <a:t>7</a:t>
                      </a:r>
                      <a:endParaRPr lang="el-GR" sz="2000" dirty="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8</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9</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919">
                <a:tc>
                  <a:txBody>
                    <a:bodyPr/>
                    <a:lstStyle/>
                    <a:p>
                      <a:pPr algn="ctr">
                        <a:spcAft>
                          <a:spcPts val="0"/>
                        </a:spcAft>
                      </a:pPr>
                      <a:r>
                        <a:rPr lang="el-GR" sz="2400">
                          <a:solidFill>
                            <a:schemeClr val="tx1"/>
                          </a:solidFill>
                        </a:rPr>
                        <a:t>Η (γ)</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0</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5</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10</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20</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40</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dirty="0">
                          <a:solidFill>
                            <a:schemeClr val="tx1"/>
                          </a:solidFill>
                        </a:rPr>
                        <a:t>70</a:t>
                      </a:r>
                      <a:endParaRPr lang="el-GR" sz="2000" dirty="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120</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200</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a:solidFill>
                            <a:schemeClr val="tx1"/>
                          </a:solidFill>
                        </a:rPr>
                        <a:t>320</a:t>
                      </a:r>
                      <a:endParaRPr lang="el-GR" sz="200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l-GR" sz="2400" dirty="0">
                          <a:solidFill>
                            <a:schemeClr val="tx1"/>
                          </a:solidFill>
                        </a:rPr>
                        <a:t>500</a:t>
                      </a:r>
                      <a:endParaRPr lang="el-GR" sz="2000" dirty="0">
                        <a:solidFill>
                          <a:schemeClr val="tx1"/>
                        </a:solidFill>
                        <a:latin typeface="Times New Roman"/>
                        <a:ea typeface="SimSu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itle 1"/>
          <p:cNvSpPr>
            <a:spLocks noGrp="1"/>
          </p:cNvSpPr>
          <p:nvPr>
            <p:ph type="title"/>
          </p:nvPr>
        </p:nvSpPr>
        <p:spPr/>
        <p:txBody>
          <a:bodyPr>
            <a:normAutofit/>
          </a:bodyPr>
          <a:lstStyle/>
          <a:p>
            <a:r>
              <a:rPr lang="el-GR" dirty="0"/>
              <a:t>ΑΣΚΗΣΗ ΜΑΓΝΗΤΙΚΗΣ </a:t>
            </a:r>
            <a:r>
              <a:rPr lang="el-GR" dirty="0" smtClean="0"/>
              <a:t>ΚΑΤΑΙΓΙΔΑΣ</a:t>
            </a:r>
            <a:endParaRPr lang="en-US" dirty="0"/>
          </a:p>
        </p:txBody>
      </p:sp>
    </p:spTree>
    <p:extLst>
      <p:ext uri="{BB962C8B-B14F-4D97-AF65-F5344CB8AC3E}">
        <p14:creationId xmlns:p14="http://schemas.microsoft.com/office/powerpoint/2010/main" val="1533730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776663" y="1339457"/>
            <a:ext cx="4564063" cy="461665"/>
          </a:xfrm>
          <a:prstGeom prst="rect">
            <a:avLst/>
          </a:prstGeom>
          <a:noFill/>
          <a:ln>
            <a:no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dirty="0">
                <a:latin typeface="+mn-lt"/>
              </a:rPr>
              <a:t>ΥΠΟΛΟΓΙΖΟΥΜΕ ΓΙΑ ΚΑΘΕ ΜΗΝΑ</a:t>
            </a:r>
            <a:r>
              <a:rPr lang="en-US" altLang="el-GR" sz="2400" dirty="0">
                <a:latin typeface="+mn-lt"/>
              </a:rPr>
              <a:t> </a:t>
            </a:r>
          </a:p>
        </p:txBody>
      </p:sp>
      <p:sp>
        <p:nvSpPr>
          <p:cNvPr id="21507" name="Text Box 3"/>
          <p:cNvSpPr txBox="1">
            <a:spLocks noChangeArrowheads="1"/>
          </p:cNvSpPr>
          <p:nvPr/>
        </p:nvSpPr>
        <p:spPr bwMode="auto">
          <a:xfrm>
            <a:off x="2628106" y="2586038"/>
            <a:ext cx="2073275" cy="457200"/>
          </a:xfrm>
          <a:prstGeom prst="rect">
            <a:avLst/>
          </a:prstGeom>
          <a:noFill/>
          <a:ln>
            <a:no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l-GR" altLang="el-GR" sz="2400" dirty="0">
                <a:latin typeface="+mn-lt"/>
              </a:rPr>
              <a:t>ΜΕΣΗ  ΤΙΜΗ </a:t>
            </a:r>
            <a:endParaRPr lang="en-US" altLang="el-GR" sz="2400" dirty="0">
              <a:latin typeface="+mn-lt"/>
            </a:endParaRPr>
          </a:p>
        </p:txBody>
      </p:sp>
      <p:graphicFrame>
        <p:nvGraphicFramePr>
          <p:cNvPr id="21509" name="Object 4"/>
          <p:cNvGraphicFramePr>
            <a:graphicFrameLocks noChangeAspect="1"/>
          </p:cNvGraphicFramePr>
          <p:nvPr>
            <p:extLst>
              <p:ext uri="{D42A27DB-BD31-4B8C-83A1-F6EECF244321}">
                <p14:modId xmlns:p14="http://schemas.microsoft.com/office/powerpoint/2010/main" val="1134533964"/>
              </p:ext>
            </p:extLst>
          </p:nvPr>
        </p:nvGraphicFramePr>
        <p:xfrm>
          <a:off x="5011737" y="2256632"/>
          <a:ext cx="2168525" cy="1149350"/>
        </p:xfrm>
        <a:graphic>
          <a:graphicData uri="http://schemas.openxmlformats.org/presentationml/2006/ole">
            <mc:AlternateContent xmlns:mc="http://schemas.openxmlformats.org/markup-compatibility/2006">
              <mc:Choice xmlns:v="urn:schemas-microsoft-com:vml" Requires="v">
                <p:oleObj spid="_x0000_s1047" r:id="rId3" imgW="812447" imgH="431613" progId="Equation.3">
                  <p:embed/>
                </p:oleObj>
              </mc:Choice>
              <mc:Fallback>
                <p:oleObj r:id="rId3" imgW="812447"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737" y="2256632"/>
                        <a:ext cx="2168525" cy="1149350"/>
                      </a:xfrm>
                      <a:prstGeom prst="rect">
                        <a:avLst/>
                      </a:prstGeom>
                      <a:noFill/>
                      <a:ln>
                        <a:noFill/>
                      </a:ln>
                    </p:spPr>
                  </p:pic>
                </p:oleObj>
              </mc:Fallback>
            </mc:AlternateContent>
          </a:graphicData>
        </a:graphic>
      </p:graphicFrame>
      <p:sp>
        <p:nvSpPr>
          <p:cNvPr id="21511" name="Text Box 7"/>
          <p:cNvSpPr txBox="1">
            <a:spLocks noChangeArrowheads="1"/>
          </p:cNvSpPr>
          <p:nvPr/>
        </p:nvSpPr>
        <p:spPr bwMode="auto">
          <a:xfrm>
            <a:off x="2514505" y="3819653"/>
            <a:ext cx="1811337" cy="457200"/>
          </a:xfrm>
          <a:prstGeom prst="rect">
            <a:avLst/>
          </a:prstGeom>
          <a:noFill/>
          <a:ln>
            <a:no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l-GR" altLang="el-GR" sz="2400">
                <a:latin typeface="+mn-lt"/>
              </a:rPr>
              <a:t>ΔΙΑΣΠΟΡΑ</a:t>
            </a:r>
            <a:r>
              <a:rPr lang="en-US" altLang="el-GR" sz="2400">
                <a:latin typeface="+mn-lt"/>
              </a:rPr>
              <a:t> </a:t>
            </a:r>
          </a:p>
        </p:txBody>
      </p:sp>
      <p:sp>
        <p:nvSpPr>
          <p:cNvPr id="21512" name="Rectangle 9"/>
          <p:cNvSpPr>
            <a:spLocks noChangeArrowheads="1"/>
          </p:cNvSpPr>
          <p:nvPr/>
        </p:nvSpPr>
        <p:spPr bwMode="auto">
          <a:xfrm>
            <a:off x="4948238" y="31813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21513" name="Object 8"/>
          <p:cNvGraphicFramePr>
            <a:graphicFrameLocks noChangeAspect="1"/>
          </p:cNvGraphicFramePr>
          <p:nvPr>
            <p:extLst>
              <p:ext uri="{D42A27DB-BD31-4B8C-83A1-F6EECF244321}">
                <p14:modId xmlns:p14="http://schemas.microsoft.com/office/powerpoint/2010/main" val="562700991"/>
              </p:ext>
            </p:extLst>
          </p:nvPr>
        </p:nvGraphicFramePr>
        <p:xfrm>
          <a:off x="4548188" y="3505698"/>
          <a:ext cx="3792538" cy="1062037"/>
        </p:xfrm>
        <a:graphic>
          <a:graphicData uri="http://schemas.openxmlformats.org/presentationml/2006/ole">
            <mc:AlternateContent xmlns:mc="http://schemas.openxmlformats.org/markup-compatibility/2006">
              <mc:Choice xmlns:v="urn:schemas-microsoft-com:vml" Requires="v">
                <p:oleObj spid="_x0000_s1048" name="Equation" r:id="rId5" imgW="1536700" imgH="431800" progId="Equation.DSMT4">
                  <p:embed/>
                </p:oleObj>
              </mc:Choice>
              <mc:Fallback>
                <p:oleObj name="Equation" r:id="rId5" imgW="15367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8188" y="3505698"/>
                        <a:ext cx="3792538" cy="1062037"/>
                      </a:xfrm>
                      <a:prstGeom prst="rect">
                        <a:avLst/>
                      </a:prstGeom>
                      <a:noFill/>
                      <a:ln>
                        <a:noFill/>
                      </a:ln>
                    </p:spPr>
                  </p:pic>
                </p:oleObj>
              </mc:Fallback>
            </mc:AlternateContent>
          </a:graphicData>
        </a:graphic>
      </p:graphicFrame>
      <p:sp>
        <p:nvSpPr>
          <p:cNvPr id="21514" name="Text Box 10"/>
          <p:cNvSpPr txBox="1">
            <a:spLocks noChangeArrowheads="1"/>
          </p:cNvSpPr>
          <p:nvPr/>
        </p:nvSpPr>
        <p:spPr bwMode="auto">
          <a:xfrm>
            <a:off x="2105024" y="5303838"/>
            <a:ext cx="3119438" cy="457200"/>
          </a:xfrm>
          <a:prstGeom prst="rect">
            <a:avLst/>
          </a:prstGeom>
          <a:noFill/>
          <a:ln>
            <a:no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l-GR" altLang="el-GR" sz="2400" dirty="0">
                <a:latin typeface="+mn-lt"/>
              </a:rPr>
              <a:t>ΤΥΠΙΚΗ ΑΠΟΚΛΙΣΗ</a:t>
            </a:r>
            <a:r>
              <a:rPr lang="en-US" altLang="el-GR" sz="2400" dirty="0">
                <a:latin typeface="+mn-lt"/>
              </a:rPr>
              <a:t> </a:t>
            </a:r>
          </a:p>
        </p:txBody>
      </p:sp>
      <p:sp>
        <p:nvSpPr>
          <p:cNvPr id="21515" name="Rectangle 12"/>
          <p:cNvSpPr>
            <a:spLocks noChangeArrowheads="1"/>
          </p:cNvSpPr>
          <p:nvPr/>
        </p:nvSpPr>
        <p:spPr bwMode="auto">
          <a:xfrm>
            <a:off x="5410200" y="326707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21516" name="Object 11"/>
          <p:cNvGraphicFramePr>
            <a:graphicFrameLocks noChangeAspect="1"/>
          </p:cNvGraphicFramePr>
          <p:nvPr>
            <p:extLst>
              <p:ext uri="{D42A27DB-BD31-4B8C-83A1-F6EECF244321}">
                <p14:modId xmlns:p14="http://schemas.microsoft.com/office/powerpoint/2010/main" val="4273798678"/>
              </p:ext>
            </p:extLst>
          </p:nvPr>
        </p:nvGraphicFramePr>
        <p:xfrm>
          <a:off x="4701381" y="5177632"/>
          <a:ext cx="1949450" cy="709612"/>
        </p:xfrm>
        <a:graphic>
          <a:graphicData uri="http://schemas.openxmlformats.org/presentationml/2006/ole">
            <mc:AlternateContent xmlns:mc="http://schemas.openxmlformats.org/markup-compatibility/2006">
              <mc:Choice xmlns:v="urn:schemas-microsoft-com:vml" Requires="v">
                <p:oleObj spid="_x0000_s1049" name="Equation" r:id="rId7" imgW="622030" imgH="228501" progId="Equation.DSMT4">
                  <p:embed/>
                </p:oleObj>
              </mc:Choice>
              <mc:Fallback>
                <p:oleObj name="Equation" r:id="rId7" imgW="622030"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1381" y="5177632"/>
                        <a:ext cx="1949450" cy="709612"/>
                      </a:xfrm>
                      <a:prstGeom prst="rect">
                        <a:avLst/>
                      </a:prstGeom>
                      <a:noFill/>
                      <a:ln>
                        <a:noFill/>
                      </a:ln>
                    </p:spPr>
                  </p:pic>
                </p:oleObj>
              </mc:Fallback>
            </mc:AlternateContent>
          </a:graphicData>
        </a:graphic>
      </p:graphicFrame>
      <p:sp>
        <p:nvSpPr>
          <p:cNvPr id="14" name="Title 1"/>
          <p:cNvSpPr>
            <a:spLocks noGrp="1"/>
          </p:cNvSpPr>
          <p:nvPr>
            <p:ph type="title"/>
          </p:nvPr>
        </p:nvSpPr>
        <p:spPr/>
        <p:txBody>
          <a:bodyPr>
            <a:normAutofit/>
          </a:bodyPr>
          <a:lstStyle/>
          <a:p>
            <a:r>
              <a:rPr lang="el-GR" dirty="0"/>
              <a:t>ΑΣΚΗΣΗ ΜΑΓΝΗΤΙΚΗΣ </a:t>
            </a:r>
            <a:r>
              <a:rPr lang="el-GR" dirty="0" smtClean="0"/>
              <a:t>ΚΑΤΑΙΓΙΔΑΣ</a:t>
            </a:r>
            <a:endParaRPr lang="en-US" dirty="0"/>
          </a:p>
        </p:txBody>
      </p:sp>
    </p:spTree>
    <p:extLst>
      <p:ext uri="{BB962C8B-B14F-4D97-AF65-F5344CB8AC3E}">
        <p14:creationId xmlns:p14="http://schemas.microsoft.com/office/powerpoint/2010/main" val="2573402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0668868">
            <a:off x="2822381" y="2019267"/>
            <a:ext cx="957263" cy="219075"/>
          </a:xfrm>
          <a:prstGeom prst="rightArrow">
            <a:avLst>
              <a:gd name="adj1" fmla="val 50000"/>
              <a:gd name="adj2" fmla="val 12199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5" name="Group 4"/>
          <p:cNvGrpSpPr/>
          <p:nvPr/>
        </p:nvGrpSpPr>
        <p:grpSpPr>
          <a:xfrm>
            <a:off x="3791502" y="1418252"/>
            <a:ext cx="5317736" cy="4931811"/>
            <a:chOff x="3397056" y="806547"/>
            <a:chExt cx="5705475" cy="5618162"/>
          </a:xfrm>
        </p:grpSpPr>
        <p:pic>
          <p:nvPicPr>
            <p:cNvPr id="22530" name="Picture 2" descr="13-12-2012 12-55-30 μ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056" y="806547"/>
              <a:ext cx="5705475"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876481" y="1273272"/>
              <a:ext cx="1069975" cy="195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533" name="TextBox 3"/>
          <p:cNvSpPr txBox="1">
            <a:spLocks noChangeArrowheads="1"/>
          </p:cNvSpPr>
          <p:nvPr/>
        </p:nvSpPr>
        <p:spPr bwMode="auto">
          <a:xfrm>
            <a:off x="1568255" y="2460592"/>
            <a:ext cx="2046288" cy="585787"/>
          </a:xfrm>
          <a:prstGeom prst="rect">
            <a:avLst/>
          </a:prstGeom>
          <a:noFill/>
          <a:ln>
            <a:no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l-GR" sz="1600" dirty="0">
                <a:latin typeface="+mn-lt"/>
              </a:rPr>
              <a:t>0+0+0+1+2+1+2+2=8</a:t>
            </a:r>
          </a:p>
          <a:p>
            <a:pPr algn="ctr" eaLnBrk="1" hangingPunct="1">
              <a:spcBef>
                <a:spcPct val="0"/>
              </a:spcBef>
              <a:buFontTx/>
              <a:buNone/>
            </a:pPr>
            <a:r>
              <a:rPr lang="en-US" altLang="el-GR" sz="1600" dirty="0">
                <a:latin typeface="+mn-lt"/>
              </a:rPr>
              <a:t>Xi </a:t>
            </a:r>
            <a:r>
              <a:rPr lang="el-GR" altLang="el-GR" sz="1600" dirty="0">
                <a:latin typeface="+mn-lt"/>
              </a:rPr>
              <a:t>ή ΣΚ</a:t>
            </a:r>
            <a:endParaRPr lang="en-US" altLang="el-GR" sz="1600" dirty="0">
              <a:latin typeface="+mn-lt"/>
            </a:endParaRPr>
          </a:p>
        </p:txBody>
      </p:sp>
      <p:sp>
        <p:nvSpPr>
          <p:cNvPr id="8" name="Title 1"/>
          <p:cNvSpPr>
            <a:spLocks noGrp="1"/>
          </p:cNvSpPr>
          <p:nvPr>
            <p:ph type="title"/>
          </p:nvPr>
        </p:nvSpPr>
        <p:spPr/>
        <p:txBody>
          <a:bodyPr>
            <a:normAutofit/>
          </a:bodyPr>
          <a:lstStyle/>
          <a:p>
            <a:r>
              <a:rPr lang="el-GR" dirty="0"/>
              <a:t>ΑΣΚΗΣΗ ΜΑΓΝΗΤΙΚΗΣ </a:t>
            </a:r>
            <a:r>
              <a:rPr lang="el-GR" dirty="0" smtClean="0"/>
              <a:t>ΚΑΤΑΙΓΙΔΑΣ</a:t>
            </a:r>
            <a:endParaRPr lang="en-US" dirty="0"/>
          </a:p>
        </p:txBody>
      </p:sp>
    </p:spTree>
    <p:extLst>
      <p:ext uri="{BB962C8B-B14F-4D97-AF65-F5344CB8AC3E}">
        <p14:creationId xmlns:p14="http://schemas.microsoft.com/office/powerpoint/2010/main" val="3415466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2174374283"/>
              </p:ext>
            </p:extLst>
          </p:nvPr>
        </p:nvGraphicFramePr>
        <p:xfrm>
          <a:off x="2195512" y="1352891"/>
          <a:ext cx="7800975" cy="3984627"/>
        </p:xfrm>
        <a:graphic>
          <a:graphicData uri="http://schemas.openxmlformats.org/drawingml/2006/table">
            <a:tbl>
              <a:tblPr firstRow="1" bandRow="1">
                <a:tableStyleId>{5940675A-B579-460E-94D1-54222C63F5DA}</a:tableStyleId>
              </a:tblPr>
              <a:tblGrid>
                <a:gridCol w="860407"/>
                <a:gridCol w="1560740"/>
                <a:gridCol w="1374153"/>
                <a:gridCol w="2150957"/>
                <a:gridCol w="1854718"/>
              </a:tblGrid>
              <a:tr h="824530">
                <a:tc gridSpan="5">
                  <a:txBody>
                    <a:bodyPr/>
                    <a:lstStyle/>
                    <a:p>
                      <a:pPr algn="ctr"/>
                      <a:r>
                        <a:rPr lang="el-GR" sz="4000" kern="1200" dirty="0" smtClean="0"/>
                        <a:t>Απρίλιος</a:t>
                      </a:r>
                      <a:endParaRPr lang="el-GR" sz="4000" dirty="0">
                        <a:solidFill>
                          <a:schemeClr val="tx1"/>
                        </a:solidFill>
                      </a:endParaRPr>
                    </a:p>
                  </a:txBody>
                  <a:tcPr marL="91448" marR="91448" marT="45728" marB="45728" anchor="ct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pPr algn="ctr"/>
                      <a:endParaRPr lang="el-GR" dirty="0"/>
                    </a:p>
                  </a:txBody>
                  <a:tcPr anchor="ctr"/>
                </a:tc>
              </a:tr>
              <a:tr h="824530">
                <a:tc>
                  <a:txBody>
                    <a:bodyPr/>
                    <a:lstStyle/>
                    <a:p>
                      <a:pPr algn="ctr"/>
                      <a:r>
                        <a:rPr lang="el-GR" sz="1800" kern="1200" dirty="0" smtClean="0"/>
                        <a:t>Ημέρα</a:t>
                      </a:r>
                      <a:endParaRPr lang="el-GR" sz="1800" b="1" dirty="0">
                        <a:solidFill>
                          <a:schemeClr val="tx1"/>
                        </a:solidFill>
                      </a:endParaRPr>
                    </a:p>
                  </a:txBody>
                  <a:tcPr marL="91448" marR="91448" marT="45728" marB="45728" anchor="ctr"/>
                </a:tc>
                <a:tc>
                  <a:txBody>
                    <a:bodyPr/>
                    <a:lstStyle/>
                    <a:p>
                      <a:pPr algn="ctr"/>
                      <a:r>
                        <a:rPr lang="el-GR" sz="1800" kern="1200" dirty="0" smtClean="0"/>
                        <a:t>Δείκτης Κ</a:t>
                      </a:r>
                      <a:endParaRPr lang="el-GR" sz="1800" b="1" dirty="0">
                        <a:solidFill>
                          <a:schemeClr val="tx1"/>
                        </a:solidFill>
                      </a:endParaRPr>
                    </a:p>
                  </a:txBody>
                  <a:tcPr marL="91448" marR="91448" marT="45728" marB="45728" anchor="ctr"/>
                </a:tc>
                <a:tc>
                  <a:txBody>
                    <a:bodyPr/>
                    <a:lstStyle/>
                    <a:p>
                      <a:pPr algn="ctr"/>
                      <a:r>
                        <a:rPr lang="el-GR" sz="1800" dirty="0" smtClean="0"/>
                        <a:t> Άθροισμα</a:t>
                      </a:r>
                      <a:r>
                        <a:rPr lang="el-GR" sz="1800" baseline="0" dirty="0" smtClean="0"/>
                        <a:t> </a:t>
                      </a:r>
                      <a:r>
                        <a:rPr lang="en-US" sz="1800" baseline="0" dirty="0" smtClean="0"/>
                        <a:t>X</a:t>
                      </a:r>
                      <a:r>
                        <a:rPr lang="en-US" sz="1800" baseline="-25000" dirty="0" smtClean="0"/>
                        <a:t>i</a:t>
                      </a:r>
                      <a:endParaRPr lang="el-GR" sz="1800" b="1" baseline="-25000" dirty="0">
                        <a:solidFill>
                          <a:schemeClr val="tx1"/>
                        </a:solidFill>
                      </a:endParaRPr>
                    </a:p>
                  </a:txBody>
                  <a:tcPr marL="91448" marR="91448" marT="45728" marB="45728" anchor="ctr"/>
                </a:tc>
                <a:tc>
                  <a:txBody>
                    <a:bodyPr/>
                    <a:lstStyle/>
                    <a:p>
                      <a:endParaRPr lang="el-GR">
                        <a:solidFill>
                          <a:schemeClr val="tx1"/>
                        </a:solidFill>
                      </a:endParaRPr>
                    </a:p>
                  </a:txBody>
                  <a:tcPr marL="91448" marR="91448" marT="45728" marB="45728" anchor="ctr"/>
                </a:tc>
                <a:tc>
                  <a:txBody>
                    <a:bodyPr/>
                    <a:lstStyle/>
                    <a:p>
                      <a:pPr algn="ctr"/>
                      <a:r>
                        <a:rPr lang="el-GR" sz="1800" dirty="0" smtClean="0"/>
                        <a:t>Χαρακτηρισμός</a:t>
                      </a:r>
                    </a:p>
                    <a:p>
                      <a:pPr algn="ctr"/>
                      <a:r>
                        <a:rPr lang="el-GR" sz="1800" dirty="0" smtClean="0"/>
                        <a:t>Μέρας</a:t>
                      </a:r>
                      <a:endParaRPr lang="el-GR" sz="1800" b="1" dirty="0">
                        <a:solidFill>
                          <a:schemeClr val="tx1"/>
                        </a:solidFill>
                      </a:endParaRPr>
                    </a:p>
                  </a:txBody>
                  <a:tcPr marL="91448" marR="91448" marT="45728" marB="45728" anchor="ctr"/>
                </a:tc>
              </a:tr>
              <a:tr h="402207">
                <a:tc>
                  <a:txBody>
                    <a:bodyPr/>
                    <a:lstStyle/>
                    <a:p>
                      <a:pPr algn="ctr"/>
                      <a:r>
                        <a:rPr lang="el-GR" sz="1800" dirty="0" smtClean="0"/>
                        <a:t>1</a:t>
                      </a:r>
                      <a:endParaRPr lang="el-GR" sz="1800" dirty="0">
                        <a:solidFill>
                          <a:schemeClr val="tx1"/>
                        </a:solidFill>
                      </a:endParaRPr>
                    </a:p>
                  </a:txBody>
                  <a:tcPr marL="91448" marR="91448" marT="45728" marB="45728" anchor="ctr"/>
                </a:tc>
                <a:tc>
                  <a:txBody>
                    <a:bodyPr/>
                    <a:lstStyle/>
                    <a:p>
                      <a:pPr algn="ctr"/>
                      <a:r>
                        <a:rPr lang="el-GR" sz="1800" kern="1200" dirty="0" smtClean="0"/>
                        <a:t>0001 2122</a:t>
                      </a:r>
                      <a:endParaRPr lang="el-GR" sz="1800" dirty="0">
                        <a:solidFill>
                          <a:schemeClr val="tx1"/>
                        </a:solidFill>
                      </a:endParaRPr>
                    </a:p>
                  </a:txBody>
                  <a:tcPr marL="91448" marR="91448" marT="45728" marB="45728" anchor="ctr"/>
                </a:tc>
                <a:tc>
                  <a:txBody>
                    <a:bodyPr/>
                    <a:lstStyle/>
                    <a:p>
                      <a:pPr algn="ctr"/>
                      <a:r>
                        <a:rPr lang="el-GR" sz="1800" dirty="0" smtClean="0"/>
                        <a:t>8</a:t>
                      </a:r>
                      <a:endParaRPr lang="el-GR" sz="1800" dirty="0">
                        <a:solidFill>
                          <a:schemeClr val="tx1"/>
                        </a:solidFill>
                      </a:endParaRPr>
                    </a:p>
                  </a:txBody>
                  <a:tcPr marL="91448" marR="91448" marT="45728" marB="45728" anchor="ctr"/>
                </a:tc>
                <a:tc>
                  <a:txBody>
                    <a:bodyPr/>
                    <a:lstStyle/>
                    <a:p>
                      <a:pPr algn="ctr"/>
                      <a:r>
                        <a:rPr lang="el-GR" sz="1800" dirty="0" smtClean="0"/>
                        <a:t>169</a:t>
                      </a:r>
                      <a:endParaRPr lang="el-GR" sz="1800" dirty="0">
                        <a:solidFill>
                          <a:schemeClr val="tx1"/>
                        </a:solidFill>
                      </a:endParaRPr>
                    </a:p>
                  </a:txBody>
                  <a:tcPr marL="91448" marR="91448" marT="45728" marB="45728" anchor="ctr"/>
                </a:tc>
                <a:tc>
                  <a:txBody>
                    <a:bodyPr/>
                    <a:lstStyle/>
                    <a:p>
                      <a:pPr algn="ctr"/>
                      <a:endParaRPr lang="el-GR" sz="1800" dirty="0">
                        <a:solidFill>
                          <a:schemeClr val="tx1"/>
                        </a:solidFill>
                      </a:endParaRPr>
                    </a:p>
                  </a:txBody>
                  <a:tcPr marL="91448" marR="91448" marT="45728" marB="45728" anchor="ctr"/>
                </a:tc>
              </a:tr>
              <a:tr h="377182">
                <a:tc>
                  <a:txBody>
                    <a:bodyPr/>
                    <a:lstStyle/>
                    <a:p>
                      <a:pPr algn="ctr"/>
                      <a:r>
                        <a:rPr lang="el-GR" sz="1800" dirty="0" smtClean="0"/>
                        <a:t>2</a:t>
                      </a:r>
                      <a:endParaRPr lang="el-GR" sz="1800" dirty="0">
                        <a:solidFill>
                          <a:schemeClr val="tx1"/>
                        </a:solidFill>
                      </a:endParaRPr>
                    </a:p>
                  </a:txBody>
                  <a:tcPr marL="91448" marR="91448" marT="45728" marB="45728" anchor="ctr"/>
                </a:tc>
                <a:tc>
                  <a:txBody>
                    <a:bodyPr/>
                    <a:lstStyle/>
                    <a:p>
                      <a:pPr algn="ctr"/>
                      <a:r>
                        <a:rPr lang="el-GR" sz="1800" kern="1200" dirty="0" smtClean="0"/>
                        <a:t>3224 4564</a:t>
                      </a:r>
                      <a:endParaRPr lang="el-GR" sz="1800" dirty="0">
                        <a:solidFill>
                          <a:schemeClr val="tx1"/>
                        </a:solidFill>
                      </a:endParaRPr>
                    </a:p>
                  </a:txBody>
                  <a:tcPr marL="91448" marR="91448" marT="45728" marB="45728" anchor="ctr"/>
                </a:tc>
                <a:tc>
                  <a:txBody>
                    <a:bodyPr/>
                    <a:lstStyle/>
                    <a:p>
                      <a:pPr algn="ctr"/>
                      <a:r>
                        <a:rPr lang="el-GR" sz="1800" dirty="0" smtClean="0"/>
                        <a:t>30</a:t>
                      </a:r>
                      <a:endParaRPr lang="el-GR" sz="1800" dirty="0">
                        <a:solidFill>
                          <a:schemeClr val="tx1"/>
                        </a:solidFill>
                      </a:endParaRPr>
                    </a:p>
                  </a:txBody>
                  <a:tcPr marL="91448" marR="91448" marT="45728" marB="45728" anchor="ctr"/>
                </a:tc>
                <a:tc>
                  <a:txBody>
                    <a:bodyPr/>
                    <a:lstStyle/>
                    <a:p>
                      <a:pPr algn="ctr"/>
                      <a:r>
                        <a:rPr lang="el-GR" sz="1800" dirty="0" smtClean="0"/>
                        <a:t>81</a:t>
                      </a:r>
                      <a:endParaRPr lang="el-GR" sz="1800" dirty="0">
                        <a:solidFill>
                          <a:schemeClr val="tx1"/>
                        </a:solidFill>
                      </a:endParaRPr>
                    </a:p>
                  </a:txBody>
                  <a:tcPr marL="91448" marR="91448" marT="45728" marB="45728" anchor="ctr"/>
                </a:tc>
                <a:tc>
                  <a:txBody>
                    <a:bodyPr/>
                    <a:lstStyle/>
                    <a:p>
                      <a:pPr algn="ctr"/>
                      <a:endParaRPr lang="el-GR" sz="1800" dirty="0">
                        <a:solidFill>
                          <a:schemeClr val="tx1"/>
                        </a:solidFill>
                      </a:endParaRPr>
                    </a:p>
                  </a:txBody>
                  <a:tcPr marL="91448" marR="91448" marT="45728" marB="45728" anchor="ctr"/>
                </a:tc>
              </a:tr>
              <a:tr h="365824">
                <a:tc>
                  <a:txBody>
                    <a:bodyPr/>
                    <a:lstStyle/>
                    <a:p>
                      <a:pPr algn="ctr"/>
                      <a:r>
                        <a:rPr lang="el-GR" sz="1800" dirty="0" smtClean="0"/>
                        <a:t>3</a:t>
                      </a:r>
                      <a:endParaRPr lang="el-GR" sz="1800" dirty="0">
                        <a:solidFill>
                          <a:schemeClr val="tx1"/>
                        </a:solidFill>
                      </a:endParaRPr>
                    </a:p>
                  </a:txBody>
                  <a:tcPr marL="91448" marR="91448" marT="45728" marB="45728" anchor="ctr"/>
                </a:tc>
                <a:tc>
                  <a:txBody>
                    <a:bodyPr/>
                    <a:lstStyle/>
                    <a:p>
                      <a:pPr algn="ctr"/>
                      <a:r>
                        <a:rPr lang="el-GR" sz="1800" kern="1200" dirty="0" smtClean="0"/>
                        <a:t>4354 5565</a:t>
                      </a:r>
                      <a:endParaRPr lang="el-GR" sz="1800" dirty="0">
                        <a:solidFill>
                          <a:schemeClr val="tx1"/>
                        </a:solidFill>
                      </a:endParaRPr>
                    </a:p>
                  </a:txBody>
                  <a:tcPr marL="91448" marR="91448" marT="45728" marB="45728" anchor="ctr"/>
                </a:tc>
                <a:tc>
                  <a:txBody>
                    <a:bodyPr/>
                    <a:lstStyle/>
                    <a:p>
                      <a:pPr algn="ctr"/>
                      <a:r>
                        <a:rPr lang="el-GR" sz="1800" dirty="0" smtClean="0"/>
                        <a:t>37</a:t>
                      </a:r>
                      <a:endParaRPr lang="el-GR" sz="1800" dirty="0">
                        <a:solidFill>
                          <a:schemeClr val="tx1"/>
                        </a:solidFill>
                      </a:endParaRPr>
                    </a:p>
                  </a:txBody>
                  <a:tcPr marL="91448" marR="91448" marT="45728" marB="45728" anchor="ctr"/>
                </a:tc>
                <a:tc>
                  <a:txBody>
                    <a:bodyPr/>
                    <a:lstStyle/>
                    <a:p>
                      <a:pPr algn="ctr"/>
                      <a:r>
                        <a:rPr lang="el-GR" sz="1800" dirty="0" smtClean="0"/>
                        <a:t>…</a:t>
                      </a:r>
                      <a:endParaRPr lang="el-GR" sz="1800" dirty="0">
                        <a:solidFill>
                          <a:schemeClr val="tx1"/>
                        </a:solidFill>
                      </a:endParaRPr>
                    </a:p>
                  </a:txBody>
                  <a:tcPr marL="91448" marR="91448" marT="45728" marB="45728" anchor="ctr"/>
                </a:tc>
                <a:tc>
                  <a:txBody>
                    <a:bodyPr/>
                    <a:lstStyle/>
                    <a:p>
                      <a:pPr algn="ctr"/>
                      <a:endParaRPr lang="el-GR" sz="1800" dirty="0">
                        <a:solidFill>
                          <a:schemeClr val="tx1"/>
                        </a:solidFill>
                      </a:endParaRPr>
                    </a:p>
                  </a:txBody>
                  <a:tcPr marL="91448" marR="91448" marT="45728" marB="45728" anchor="ctr"/>
                </a:tc>
              </a:tr>
              <a:tr h="365824">
                <a:tc>
                  <a:txBody>
                    <a:bodyPr/>
                    <a:lstStyle/>
                    <a:p>
                      <a:pPr algn="ctr"/>
                      <a:r>
                        <a:rPr lang="el-GR" sz="1800" dirty="0" smtClean="0"/>
                        <a:t>…</a:t>
                      </a:r>
                      <a:endParaRPr lang="el-GR" sz="1800" dirty="0">
                        <a:solidFill>
                          <a:schemeClr val="tx1"/>
                        </a:solidFill>
                      </a:endParaRPr>
                    </a:p>
                  </a:txBody>
                  <a:tcPr marL="91448" marR="91448" marT="45728" marB="45728" anchor="ctr"/>
                </a:tc>
                <a:tc>
                  <a:txBody>
                    <a:bodyPr/>
                    <a:lstStyle/>
                    <a:p>
                      <a:pPr algn="ctr"/>
                      <a:r>
                        <a:rPr lang="el-GR" sz="1800" dirty="0" smtClean="0"/>
                        <a:t>….</a:t>
                      </a:r>
                      <a:endParaRPr lang="el-GR" sz="1800" dirty="0">
                        <a:solidFill>
                          <a:schemeClr val="tx1"/>
                        </a:solidFill>
                      </a:endParaRPr>
                    </a:p>
                  </a:txBody>
                  <a:tcPr marL="91448" marR="91448" marT="45728" marB="45728" anchor="ctr"/>
                </a:tc>
                <a:tc>
                  <a:txBody>
                    <a:bodyPr/>
                    <a:lstStyle/>
                    <a:p>
                      <a:pPr algn="ctr"/>
                      <a:r>
                        <a:rPr lang="el-GR" sz="1800" dirty="0" smtClean="0"/>
                        <a:t>…</a:t>
                      </a:r>
                      <a:endParaRPr lang="el-GR" sz="1800" dirty="0">
                        <a:solidFill>
                          <a:schemeClr val="tx1"/>
                        </a:solidFill>
                      </a:endParaRPr>
                    </a:p>
                  </a:txBody>
                  <a:tcPr marL="91448" marR="91448" marT="45728" marB="45728" anchor="ctr"/>
                </a:tc>
                <a:tc>
                  <a:txBody>
                    <a:bodyPr/>
                    <a:lstStyle/>
                    <a:p>
                      <a:pPr algn="ctr"/>
                      <a:r>
                        <a:rPr lang="el-GR" sz="1800" dirty="0" smtClean="0"/>
                        <a:t>…</a:t>
                      </a:r>
                      <a:endParaRPr lang="el-GR" sz="1800" dirty="0">
                        <a:solidFill>
                          <a:schemeClr val="tx1"/>
                        </a:solidFill>
                      </a:endParaRPr>
                    </a:p>
                  </a:txBody>
                  <a:tcPr marL="91448" marR="91448" marT="45728" marB="45728" anchor="ctr"/>
                </a:tc>
                <a:tc>
                  <a:txBody>
                    <a:bodyPr/>
                    <a:lstStyle/>
                    <a:p>
                      <a:pPr algn="ctr"/>
                      <a:endParaRPr lang="el-GR" sz="1800" dirty="0">
                        <a:solidFill>
                          <a:schemeClr val="tx1"/>
                        </a:solidFill>
                      </a:endParaRPr>
                    </a:p>
                  </a:txBody>
                  <a:tcPr marL="91448" marR="91448" marT="45728" marB="45728" anchor="ctr"/>
                </a:tc>
              </a:tr>
              <a:tr h="824530">
                <a:tc>
                  <a:txBody>
                    <a:bodyPr/>
                    <a:lstStyle/>
                    <a:p>
                      <a:pPr algn="ctr"/>
                      <a:endParaRPr lang="el-GR" sz="1800" dirty="0">
                        <a:solidFill>
                          <a:schemeClr val="tx1"/>
                        </a:solidFill>
                      </a:endParaRPr>
                    </a:p>
                  </a:txBody>
                  <a:tcPr marL="91448" marR="91448" marT="45728" marB="45728" anchor="ctr"/>
                </a:tc>
                <a:tc>
                  <a:txBody>
                    <a:bodyPr/>
                    <a:lstStyle/>
                    <a:p>
                      <a:pPr algn="ctr"/>
                      <a:endParaRPr lang="el-GR" sz="1800" dirty="0">
                        <a:solidFill>
                          <a:schemeClr val="tx1"/>
                        </a:solidFill>
                      </a:endParaRPr>
                    </a:p>
                  </a:txBody>
                  <a:tcPr marL="91448" marR="91448" marT="45728" marB="45728" anchor="ctr"/>
                </a:tc>
                <a:tc>
                  <a:txBody>
                    <a:bodyPr/>
                    <a:lstStyle/>
                    <a:p>
                      <a:pPr algn="ctr"/>
                      <a:endParaRPr lang="el-GR" sz="1800" dirty="0">
                        <a:solidFill>
                          <a:schemeClr val="tx1"/>
                        </a:solidFill>
                      </a:endParaRPr>
                    </a:p>
                  </a:txBody>
                  <a:tcPr marL="91448" marR="91448" marT="45728" marB="45728" anchor="ctr"/>
                </a:tc>
                <a:tc>
                  <a:txBody>
                    <a:bodyPr/>
                    <a:lstStyle/>
                    <a:p>
                      <a:pPr algn="ctr"/>
                      <a:endParaRPr lang="el-GR" sz="1800" dirty="0">
                        <a:solidFill>
                          <a:schemeClr val="tx1"/>
                        </a:solidFill>
                      </a:endParaRPr>
                    </a:p>
                  </a:txBody>
                  <a:tcPr marL="91448" marR="91448" marT="45728" marB="45728" anchor="ctr"/>
                </a:tc>
                <a:tc>
                  <a:txBody>
                    <a:bodyPr/>
                    <a:lstStyle/>
                    <a:p>
                      <a:pPr algn="ctr"/>
                      <a:endParaRPr lang="el-GR" sz="1800" dirty="0">
                        <a:solidFill>
                          <a:schemeClr val="tx1"/>
                        </a:solidFill>
                      </a:endParaRPr>
                    </a:p>
                  </a:txBody>
                  <a:tcPr marL="91448" marR="91448" marT="45728" marB="45728" anchor="ctr"/>
                </a:tc>
              </a:tr>
            </a:tbl>
          </a:graphicData>
        </a:graphic>
      </p:graphicFrame>
      <p:graphicFrame>
        <p:nvGraphicFramePr>
          <p:cNvPr id="23555" name="Object 2"/>
          <p:cNvGraphicFramePr>
            <a:graphicFrameLocks noChangeAspect="1"/>
          </p:cNvGraphicFramePr>
          <p:nvPr>
            <p:extLst>
              <p:ext uri="{D42A27DB-BD31-4B8C-83A1-F6EECF244321}">
                <p14:modId xmlns:p14="http://schemas.microsoft.com/office/powerpoint/2010/main" val="796058523"/>
              </p:ext>
            </p:extLst>
          </p:nvPr>
        </p:nvGraphicFramePr>
        <p:xfrm>
          <a:off x="2203451" y="5527675"/>
          <a:ext cx="2562225" cy="717550"/>
        </p:xfrm>
        <a:graphic>
          <a:graphicData uri="http://schemas.openxmlformats.org/presentationml/2006/ole">
            <mc:AlternateContent xmlns:mc="http://schemas.openxmlformats.org/markup-compatibility/2006">
              <mc:Choice xmlns:v="urn:schemas-microsoft-com:vml" Requires="v">
                <p:oleObj spid="_x0000_s2071" name="Equation" r:id="rId3" imgW="1536700" imgH="431800" progId="Equation.DSMT4">
                  <p:embed/>
                </p:oleObj>
              </mc:Choice>
              <mc:Fallback>
                <p:oleObj name="Equation" r:id="rId3" imgW="15367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451" y="5527675"/>
                        <a:ext cx="2562225" cy="717550"/>
                      </a:xfrm>
                      <a:prstGeom prst="rect">
                        <a:avLst/>
                      </a:prstGeom>
                      <a:noFill/>
                      <a:ln>
                        <a:noFill/>
                      </a:ln>
                    </p:spPr>
                  </p:pic>
                </p:oleObj>
              </mc:Fallback>
            </mc:AlternateContent>
          </a:graphicData>
        </a:graphic>
      </p:graphicFrame>
      <p:graphicFrame>
        <p:nvGraphicFramePr>
          <p:cNvPr id="23556" name="Object 3"/>
          <p:cNvGraphicFramePr>
            <a:graphicFrameLocks noChangeAspect="1"/>
          </p:cNvGraphicFramePr>
          <p:nvPr>
            <p:extLst>
              <p:ext uri="{D42A27DB-BD31-4B8C-83A1-F6EECF244321}">
                <p14:modId xmlns:p14="http://schemas.microsoft.com/office/powerpoint/2010/main" val="2893140652"/>
              </p:ext>
            </p:extLst>
          </p:nvPr>
        </p:nvGraphicFramePr>
        <p:xfrm>
          <a:off x="5254625" y="5524501"/>
          <a:ext cx="1949450" cy="709613"/>
        </p:xfrm>
        <a:graphic>
          <a:graphicData uri="http://schemas.openxmlformats.org/presentationml/2006/ole">
            <mc:AlternateContent xmlns:mc="http://schemas.openxmlformats.org/markup-compatibility/2006">
              <mc:Choice xmlns:v="urn:schemas-microsoft-com:vml" Requires="v">
                <p:oleObj spid="_x0000_s2072" name="Equation" r:id="rId5" imgW="622030" imgH="228501" progId="Equation.DSMT4">
                  <p:embed/>
                </p:oleObj>
              </mc:Choice>
              <mc:Fallback>
                <p:oleObj name="Equation" r:id="rId5" imgW="622030"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25" y="5524501"/>
                        <a:ext cx="1949450" cy="709613"/>
                      </a:xfrm>
                      <a:prstGeom prst="rect">
                        <a:avLst/>
                      </a:prstGeom>
                      <a:noFill/>
                      <a:ln>
                        <a:noFill/>
                      </a:ln>
                    </p:spPr>
                  </p:pic>
                </p:oleObj>
              </mc:Fallback>
            </mc:AlternateContent>
          </a:graphicData>
        </a:graphic>
      </p:graphicFrame>
      <p:graphicFrame>
        <p:nvGraphicFramePr>
          <p:cNvPr id="23557" name="Object 4"/>
          <p:cNvGraphicFramePr>
            <a:graphicFrameLocks noChangeAspect="1"/>
          </p:cNvGraphicFramePr>
          <p:nvPr>
            <p:extLst>
              <p:ext uri="{D42A27DB-BD31-4B8C-83A1-F6EECF244321}">
                <p14:modId xmlns:p14="http://schemas.microsoft.com/office/powerpoint/2010/main" val="2083968827"/>
              </p:ext>
            </p:extLst>
          </p:nvPr>
        </p:nvGraphicFramePr>
        <p:xfrm>
          <a:off x="4676776" y="4587875"/>
          <a:ext cx="1114425" cy="590550"/>
        </p:xfrm>
        <a:graphic>
          <a:graphicData uri="http://schemas.openxmlformats.org/presentationml/2006/ole">
            <mc:AlternateContent xmlns:mc="http://schemas.openxmlformats.org/markup-compatibility/2006">
              <mc:Choice xmlns:v="urn:schemas-microsoft-com:vml" Requires="v">
                <p:oleObj spid="_x0000_s2073" r:id="rId7" imgW="812447" imgH="431613" progId="Equation.3">
                  <p:embed/>
                </p:oleObj>
              </mc:Choice>
              <mc:Fallback>
                <p:oleObj r:id="rId7" imgW="812447"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6776" y="4587875"/>
                        <a:ext cx="1114425" cy="590550"/>
                      </a:xfrm>
                      <a:prstGeom prst="rect">
                        <a:avLst/>
                      </a:prstGeom>
                      <a:noFill/>
                      <a:ln>
                        <a:noFill/>
                      </a:ln>
                    </p:spPr>
                  </p:pic>
                </p:oleObj>
              </mc:Fallback>
            </mc:AlternateContent>
          </a:graphicData>
        </a:graphic>
      </p:graphicFrame>
      <p:sp>
        <p:nvSpPr>
          <p:cNvPr id="7" name="Title 1"/>
          <p:cNvSpPr>
            <a:spLocks noGrp="1"/>
          </p:cNvSpPr>
          <p:nvPr>
            <p:ph type="title"/>
          </p:nvPr>
        </p:nvSpPr>
        <p:spPr/>
        <p:txBody>
          <a:bodyPr>
            <a:normAutofit/>
          </a:bodyPr>
          <a:lstStyle/>
          <a:p>
            <a:r>
              <a:rPr lang="el-GR" dirty="0"/>
              <a:t>ΑΣΚΗΣΗ ΜΑΓΝΗΤΙΚΗΣ </a:t>
            </a:r>
            <a:r>
              <a:rPr lang="el-GR" dirty="0" smtClean="0"/>
              <a:t>ΚΑΤΑΙΓΙΔΑΣ</a:t>
            </a:r>
            <a:endParaRPr lang="en-US" dirty="0"/>
          </a:p>
        </p:txBody>
      </p:sp>
    </p:spTree>
    <p:extLst>
      <p:ext uri="{BB962C8B-B14F-4D97-AF65-F5344CB8AC3E}">
        <p14:creationId xmlns:p14="http://schemas.microsoft.com/office/powerpoint/2010/main" val="1021627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7"/>
          <p:cNvSpPr txBox="1">
            <a:spLocks noChangeArrowheads="1"/>
          </p:cNvSpPr>
          <p:nvPr/>
        </p:nvSpPr>
        <p:spPr bwMode="auto">
          <a:xfrm>
            <a:off x="2266951" y="1356716"/>
            <a:ext cx="4357687" cy="831850"/>
          </a:xfrm>
          <a:prstGeom prst="rect">
            <a:avLst/>
          </a:prstGeom>
          <a:noFill/>
          <a:ln w="2857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dirty="0">
                <a:latin typeface="+mn-lt"/>
              </a:rPr>
              <a:t>ΕΣΤΩ Η ΤΥΠΙΚΗ ΑΠΟΚΛΙΣΗ  ΓΙΑ ΤΟΝ ΑΠΡΙΛΙΟ ΕΙΝΑΙ </a:t>
            </a:r>
            <a:endParaRPr lang="en-GB" altLang="el-GR" sz="2400" dirty="0">
              <a:latin typeface="+mn-lt"/>
            </a:endParaRPr>
          </a:p>
        </p:txBody>
      </p:sp>
      <p:sp>
        <p:nvSpPr>
          <p:cNvPr id="24580" name="Text Box 9"/>
          <p:cNvSpPr txBox="1">
            <a:spLocks noChangeArrowheads="1"/>
          </p:cNvSpPr>
          <p:nvPr/>
        </p:nvSpPr>
        <p:spPr bwMode="auto">
          <a:xfrm>
            <a:off x="7842251" y="1536103"/>
            <a:ext cx="1120775" cy="5857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l-GR" altLang="el-GR" b="1" dirty="0">
                <a:latin typeface="+mn-lt"/>
              </a:rPr>
              <a:t>σ = 9</a:t>
            </a:r>
            <a:endParaRPr lang="en-GB" altLang="el-GR" b="1" dirty="0">
              <a:latin typeface="+mn-lt"/>
            </a:endParaRPr>
          </a:p>
        </p:txBody>
      </p:sp>
      <p:sp>
        <p:nvSpPr>
          <p:cNvPr id="24581" name="Text Box 10"/>
          <p:cNvSpPr txBox="1">
            <a:spLocks noChangeArrowheads="1"/>
          </p:cNvSpPr>
          <p:nvPr/>
        </p:nvSpPr>
        <p:spPr bwMode="auto">
          <a:xfrm>
            <a:off x="2266951" y="3495675"/>
            <a:ext cx="3819525" cy="457200"/>
          </a:xfrm>
          <a:prstGeom prst="rect">
            <a:avLst/>
          </a:prstGeom>
          <a:noFill/>
          <a:ln>
            <a:solidFill>
              <a:schemeClr val="tx1"/>
            </a:solid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b="1">
                <a:latin typeface="+mn-lt"/>
              </a:rPr>
              <a:t>ΗΣΥΧΕΣ  ΜΕΡΕΣ</a:t>
            </a:r>
            <a:r>
              <a:rPr lang="el-GR" altLang="el-GR" sz="2400">
                <a:latin typeface="+mn-lt"/>
              </a:rPr>
              <a:t>  ΟΤΑΝ</a:t>
            </a:r>
            <a:r>
              <a:rPr lang="en-GB" altLang="el-GR" sz="2400">
                <a:latin typeface="+mn-lt"/>
              </a:rPr>
              <a:t> </a:t>
            </a:r>
          </a:p>
        </p:txBody>
      </p:sp>
      <p:sp>
        <p:nvSpPr>
          <p:cNvPr id="24582" name="Rectangle 12"/>
          <p:cNvSpPr>
            <a:spLocks noChangeArrowheads="1"/>
          </p:cNvSpPr>
          <p:nvPr/>
        </p:nvSpPr>
        <p:spPr bwMode="auto">
          <a:xfrm>
            <a:off x="5586413" y="330993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p>
        </p:txBody>
      </p:sp>
      <p:sp>
        <p:nvSpPr>
          <p:cNvPr id="24583" name="Text Box 14"/>
          <p:cNvSpPr txBox="1">
            <a:spLocks noChangeArrowheads="1"/>
          </p:cNvSpPr>
          <p:nvPr/>
        </p:nvSpPr>
        <p:spPr bwMode="auto">
          <a:xfrm>
            <a:off x="1647826" y="5210175"/>
            <a:ext cx="5133975" cy="457200"/>
          </a:xfrm>
          <a:prstGeom prst="rect">
            <a:avLst/>
          </a:prstGeom>
          <a:noFill/>
          <a:ln>
            <a:solidFill>
              <a:schemeClr val="tx1"/>
            </a:solid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b="1" dirty="0">
                <a:latin typeface="+mn-lt"/>
              </a:rPr>
              <a:t>ΔΙΑΤΑΡΑΓΜΕΝΕΣ  ΜΕΡΕΣ </a:t>
            </a:r>
            <a:r>
              <a:rPr lang="el-GR" altLang="el-GR" sz="2400" dirty="0">
                <a:latin typeface="+mn-lt"/>
              </a:rPr>
              <a:t>ΟΤΑΝ</a:t>
            </a:r>
            <a:r>
              <a:rPr lang="el-GR" altLang="el-GR" sz="2400" b="1" dirty="0">
                <a:latin typeface="+mn-lt"/>
              </a:rPr>
              <a:t> </a:t>
            </a:r>
            <a:endParaRPr lang="en-GB" altLang="el-GR" sz="2400" b="1" dirty="0">
              <a:latin typeface="+mn-lt"/>
            </a:endParaRPr>
          </a:p>
        </p:txBody>
      </p:sp>
      <p:sp>
        <p:nvSpPr>
          <p:cNvPr id="24584" name="Rectangle 16"/>
          <p:cNvSpPr>
            <a:spLocks noChangeArrowheads="1"/>
          </p:cNvSpPr>
          <p:nvPr/>
        </p:nvSpPr>
        <p:spPr bwMode="auto">
          <a:xfrm>
            <a:off x="5586413" y="330993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p>
        </p:txBody>
      </p:sp>
      <p:sp>
        <p:nvSpPr>
          <p:cNvPr id="24585" name="AutoShape 18"/>
          <p:cNvSpPr>
            <a:spLocks noChangeArrowheads="1"/>
          </p:cNvSpPr>
          <p:nvPr/>
        </p:nvSpPr>
        <p:spPr bwMode="auto">
          <a:xfrm>
            <a:off x="6429375" y="3686175"/>
            <a:ext cx="685800" cy="171450"/>
          </a:xfrm>
          <a:custGeom>
            <a:avLst/>
            <a:gdLst>
              <a:gd name="T0" fmla="*/ 2147483647 w 21600"/>
              <a:gd name="T1" fmla="*/ 0 h 21600"/>
              <a:gd name="T2" fmla="*/ 0 w 21600"/>
              <a:gd name="T3" fmla="*/ 340284602 h 21600"/>
              <a:gd name="T4" fmla="*/ 2147483647 w 21600"/>
              <a:gd name="T5" fmla="*/ 680569267 h 21600"/>
              <a:gd name="T6" fmla="*/ 2147483647 w 21600"/>
              <a:gd name="T7" fmla="*/ 34028460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4586" name="AutoShape 19"/>
          <p:cNvSpPr>
            <a:spLocks noChangeArrowheads="1"/>
          </p:cNvSpPr>
          <p:nvPr/>
        </p:nvSpPr>
        <p:spPr bwMode="auto">
          <a:xfrm>
            <a:off x="6991350" y="5334000"/>
            <a:ext cx="685800" cy="171450"/>
          </a:xfrm>
          <a:custGeom>
            <a:avLst/>
            <a:gdLst>
              <a:gd name="T0" fmla="*/ 2147483647 w 21600"/>
              <a:gd name="T1" fmla="*/ 0 h 21600"/>
              <a:gd name="T2" fmla="*/ 0 w 21600"/>
              <a:gd name="T3" fmla="*/ 340284602 h 21600"/>
              <a:gd name="T4" fmla="*/ 2147483647 w 21600"/>
              <a:gd name="T5" fmla="*/ 680569267 h 21600"/>
              <a:gd name="T6" fmla="*/ 2147483647 w 21600"/>
              <a:gd name="T7" fmla="*/ 34028460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4587" name="AutoShape 20"/>
          <p:cNvSpPr>
            <a:spLocks noChangeArrowheads="1"/>
          </p:cNvSpPr>
          <p:nvPr/>
        </p:nvSpPr>
        <p:spPr bwMode="auto">
          <a:xfrm>
            <a:off x="6719887" y="1658341"/>
            <a:ext cx="685800" cy="171450"/>
          </a:xfrm>
          <a:custGeom>
            <a:avLst/>
            <a:gdLst>
              <a:gd name="T0" fmla="*/ 2147483647 w 21600"/>
              <a:gd name="T1" fmla="*/ 0 h 21600"/>
              <a:gd name="T2" fmla="*/ 0 w 21600"/>
              <a:gd name="T3" fmla="*/ 340284602 h 21600"/>
              <a:gd name="T4" fmla="*/ 2147483647 w 21600"/>
              <a:gd name="T5" fmla="*/ 680569267 h 21600"/>
              <a:gd name="T6" fmla="*/ 2147483647 w 21600"/>
              <a:gd name="T7" fmla="*/ 34028460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4588" name="Text Box 7"/>
          <p:cNvSpPr txBox="1">
            <a:spLocks noChangeArrowheads="1"/>
          </p:cNvSpPr>
          <p:nvPr/>
        </p:nvSpPr>
        <p:spPr bwMode="auto">
          <a:xfrm>
            <a:off x="2041526" y="2430464"/>
            <a:ext cx="4357687" cy="850900"/>
          </a:xfrm>
          <a:prstGeom prst="rect">
            <a:avLst/>
          </a:prstGeom>
          <a:noFill/>
          <a:ln w="2857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dirty="0">
                <a:latin typeface="+mn-lt"/>
              </a:rPr>
              <a:t>ΕΣΤΩ Ο ΜΕΣΟΣ ΟΡΟΣ  ΓΙΑ ΤΟΝ ΑΠΡΙΛΙΟ ΕΙΝΑΙ </a:t>
            </a:r>
            <a:endParaRPr lang="en-GB" altLang="el-GR" sz="2400" dirty="0">
              <a:latin typeface="+mn-lt"/>
            </a:endParaRPr>
          </a:p>
        </p:txBody>
      </p:sp>
      <p:sp>
        <p:nvSpPr>
          <p:cNvPr id="24589" name="AutoShape 20"/>
          <p:cNvSpPr>
            <a:spLocks noChangeArrowheads="1"/>
          </p:cNvSpPr>
          <p:nvPr/>
        </p:nvSpPr>
        <p:spPr bwMode="auto">
          <a:xfrm>
            <a:off x="6648450" y="2713039"/>
            <a:ext cx="685800" cy="171450"/>
          </a:xfrm>
          <a:custGeom>
            <a:avLst/>
            <a:gdLst>
              <a:gd name="T0" fmla="*/ 2147483647 w 21600"/>
              <a:gd name="T1" fmla="*/ 0 h 21600"/>
              <a:gd name="T2" fmla="*/ 0 w 21600"/>
              <a:gd name="T3" fmla="*/ 340284602 h 21600"/>
              <a:gd name="T4" fmla="*/ 2147483647 w 21600"/>
              <a:gd name="T5" fmla="*/ 680569267 h 21600"/>
              <a:gd name="T6" fmla="*/ 2147483647 w 21600"/>
              <a:gd name="T7" fmla="*/ 34028460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aphicFrame>
        <p:nvGraphicFramePr>
          <p:cNvPr id="24590" name="Object 1"/>
          <p:cNvGraphicFramePr>
            <a:graphicFrameLocks noChangeAspect="1"/>
          </p:cNvGraphicFramePr>
          <p:nvPr>
            <p:extLst>
              <p:ext uri="{D42A27DB-BD31-4B8C-83A1-F6EECF244321}">
                <p14:modId xmlns:p14="http://schemas.microsoft.com/office/powerpoint/2010/main" val="3357029766"/>
              </p:ext>
            </p:extLst>
          </p:nvPr>
        </p:nvGraphicFramePr>
        <p:xfrm>
          <a:off x="7716838" y="2525714"/>
          <a:ext cx="1833563" cy="519112"/>
        </p:xfrm>
        <a:graphic>
          <a:graphicData uri="http://schemas.openxmlformats.org/presentationml/2006/ole">
            <mc:AlternateContent xmlns:mc="http://schemas.openxmlformats.org/markup-compatibility/2006">
              <mc:Choice xmlns:v="urn:schemas-microsoft-com:vml" Requires="v">
                <p:oleObj spid="_x0000_s3082" name="Equation" r:id="rId3" imgW="748975" imgH="215806" progId="Equation.DSMT4">
                  <p:embed/>
                </p:oleObj>
              </mc:Choice>
              <mc:Fallback>
                <p:oleObj name="Equation" r:id="rId3" imgW="748975" imgH="21580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2525714"/>
                        <a:ext cx="1833563" cy="519112"/>
                      </a:xfrm>
                      <a:prstGeom prst="rect">
                        <a:avLst/>
                      </a:prstGeom>
                      <a:noFill/>
                      <a:ln w="15875">
                        <a:solidFill>
                          <a:schemeClr val="tx1"/>
                        </a:solidFill>
                      </a:ln>
                    </p:spPr>
                  </p:pic>
                </p:oleObj>
              </mc:Fallback>
            </mc:AlternateContent>
          </a:graphicData>
        </a:graphic>
      </p:graphicFrame>
      <p:sp>
        <p:nvSpPr>
          <p:cNvPr id="19" name="TextBox 18"/>
          <p:cNvSpPr txBox="1">
            <a:spLocks noRot="1" noChangeAspect="1" noMove="1" noResize="1" noEditPoints="1" noAdjustHandles="1" noChangeArrowheads="1" noChangeShapeType="1" noTextEdit="1"/>
          </p:cNvSpPr>
          <p:nvPr/>
        </p:nvSpPr>
        <p:spPr>
          <a:xfrm>
            <a:off x="7677150" y="3495675"/>
            <a:ext cx="1837508" cy="502766"/>
          </a:xfrm>
          <a:prstGeom prst="rect">
            <a:avLst/>
          </a:prstGeom>
          <a: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a:ln w="15875">
            <a:solidFill>
              <a:schemeClr val="tx1"/>
            </a:solidFill>
          </a:ln>
        </p:spPr>
        <p:txBody>
          <a:bodyPr/>
          <a:lstStyle/>
          <a:p>
            <a:r>
              <a:rPr lang="el-GR">
                <a:noFill/>
              </a:rPr>
              <a:t> </a:t>
            </a:r>
          </a:p>
        </p:txBody>
      </p:sp>
      <p:pic>
        <p:nvPicPr>
          <p:cNvPr id="3" name="Picture 2"/>
          <p:cNvPicPr>
            <a:picLocks noChangeAspect="1"/>
          </p:cNvPicPr>
          <p:nvPr/>
        </p:nvPicPr>
        <p:blipFill>
          <a:blip r:embed="rId7"/>
          <a:stretch>
            <a:fillRect/>
          </a:stretch>
        </p:blipFill>
        <p:spPr>
          <a:xfrm>
            <a:off x="8051487" y="5766484"/>
            <a:ext cx="1835055" cy="475529"/>
          </a:xfrm>
          <a:prstGeom prst="rect">
            <a:avLst/>
          </a:prstGeom>
        </p:spPr>
      </p:pic>
      <p:pic>
        <p:nvPicPr>
          <p:cNvPr id="4" name="Picture 3"/>
          <p:cNvPicPr>
            <a:picLocks noChangeAspect="1"/>
          </p:cNvPicPr>
          <p:nvPr/>
        </p:nvPicPr>
        <p:blipFill>
          <a:blip r:embed="rId8"/>
          <a:stretch>
            <a:fillRect/>
          </a:stretch>
        </p:blipFill>
        <p:spPr>
          <a:xfrm>
            <a:off x="8049034" y="4445788"/>
            <a:ext cx="1853345" cy="469433"/>
          </a:xfrm>
          <a:prstGeom prst="rect">
            <a:avLst/>
          </a:prstGeom>
          <a:ln>
            <a:solidFill>
              <a:schemeClr val="tx1"/>
            </a:solidFill>
          </a:ln>
        </p:spPr>
      </p:pic>
      <p:sp>
        <p:nvSpPr>
          <p:cNvPr id="26" name="Title 1"/>
          <p:cNvSpPr>
            <a:spLocks noGrp="1"/>
          </p:cNvSpPr>
          <p:nvPr>
            <p:ph type="title"/>
          </p:nvPr>
        </p:nvSpPr>
        <p:spPr/>
        <p:txBody>
          <a:bodyPr>
            <a:normAutofit/>
          </a:bodyPr>
          <a:lstStyle/>
          <a:p>
            <a:r>
              <a:rPr lang="el-GR" dirty="0"/>
              <a:t>ΑΣΚΗΣΗ ΜΑΓΝΗΤΙΚΗΣ </a:t>
            </a:r>
            <a:r>
              <a:rPr lang="el-GR" dirty="0" smtClean="0"/>
              <a:t>ΚΑΤΑΙΓΙΔΑΣ</a:t>
            </a:r>
            <a:endParaRPr lang="en-US" dirty="0"/>
          </a:p>
        </p:txBody>
      </p:sp>
      <p:pic>
        <p:nvPicPr>
          <p:cNvPr id="5" name="Picture 4"/>
          <p:cNvPicPr>
            <a:picLocks noChangeAspect="1"/>
          </p:cNvPicPr>
          <p:nvPr/>
        </p:nvPicPr>
        <p:blipFill>
          <a:blip r:embed="rId9"/>
          <a:stretch>
            <a:fillRect/>
          </a:stretch>
        </p:blipFill>
        <p:spPr>
          <a:xfrm>
            <a:off x="8042450" y="5157108"/>
            <a:ext cx="1841152" cy="506012"/>
          </a:xfrm>
          <a:prstGeom prst="rect">
            <a:avLst/>
          </a:prstGeom>
        </p:spPr>
      </p:pic>
      <p:pic>
        <p:nvPicPr>
          <p:cNvPr id="6" name="Picture 5"/>
          <p:cNvPicPr>
            <a:picLocks noChangeAspect="1"/>
          </p:cNvPicPr>
          <p:nvPr/>
        </p:nvPicPr>
        <p:blipFill>
          <a:blip r:embed="rId10"/>
          <a:stretch>
            <a:fillRect/>
          </a:stretch>
        </p:blipFill>
        <p:spPr>
          <a:xfrm>
            <a:off x="8042450" y="5053744"/>
            <a:ext cx="1841152" cy="506012"/>
          </a:xfrm>
          <a:prstGeom prst="rect">
            <a:avLst/>
          </a:prstGeom>
          <a:ln w="19050">
            <a:solidFill>
              <a:schemeClr val="tx1"/>
            </a:solidFill>
          </a:ln>
        </p:spPr>
      </p:pic>
    </p:spTree>
    <p:extLst>
      <p:ext uri="{BB962C8B-B14F-4D97-AF65-F5344CB8AC3E}">
        <p14:creationId xmlns:p14="http://schemas.microsoft.com/office/powerpoint/2010/main" val="1083991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3344053" y="3590147"/>
            <a:ext cx="5562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3" name="Line 3"/>
          <p:cNvSpPr>
            <a:spLocks noChangeShapeType="1"/>
          </p:cNvSpPr>
          <p:nvPr/>
        </p:nvSpPr>
        <p:spPr bwMode="auto">
          <a:xfrm flipV="1">
            <a:off x="6106303" y="1618472"/>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4" name="Freeform 4"/>
          <p:cNvSpPr>
            <a:spLocks/>
          </p:cNvSpPr>
          <p:nvPr/>
        </p:nvSpPr>
        <p:spPr bwMode="auto">
          <a:xfrm>
            <a:off x="3696479" y="1958198"/>
            <a:ext cx="5019675" cy="1330325"/>
          </a:xfrm>
          <a:custGeom>
            <a:avLst/>
            <a:gdLst>
              <a:gd name="T0" fmla="*/ 0 w 3162"/>
              <a:gd name="T1" fmla="*/ 2147483647 h 838"/>
              <a:gd name="T2" fmla="*/ 2147483647 w 3162"/>
              <a:gd name="T3" fmla="*/ 2147483647 h 838"/>
              <a:gd name="T4" fmla="*/ 2147483647 w 3162"/>
              <a:gd name="T5" fmla="*/ 2147483647 h 838"/>
              <a:gd name="T6" fmla="*/ 2147483647 w 3162"/>
              <a:gd name="T7" fmla="*/ 2147483647 h 838"/>
              <a:gd name="T8" fmla="*/ 2147483647 w 3162"/>
              <a:gd name="T9" fmla="*/ 2147483647 h 838"/>
              <a:gd name="T10" fmla="*/ 2147483647 w 3162"/>
              <a:gd name="T11" fmla="*/ 2147483647 h 838"/>
              <a:gd name="T12" fmla="*/ 2147483647 w 3162"/>
              <a:gd name="T13" fmla="*/ 2147483647 h 838"/>
              <a:gd name="T14" fmla="*/ 2147483647 w 3162"/>
              <a:gd name="T15" fmla="*/ 2147483647 h 838"/>
              <a:gd name="T16" fmla="*/ 2147483647 w 3162"/>
              <a:gd name="T17" fmla="*/ 2147483647 h 838"/>
              <a:gd name="T18" fmla="*/ 2147483647 w 3162"/>
              <a:gd name="T19" fmla="*/ 2147483647 h 838"/>
              <a:gd name="T20" fmla="*/ 2147483647 w 3162"/>
              <a:gd name="T21" fmla="*/ 2147483647 h 838"/>
              <a:gd name="T22" fmla="*/ 2147483647 w 3162"/>
              <a:gd name="T23" fmla="*/ 2147483647 h 838"/>
              <a:gd name="T24" fmla="*/ 2147483647 w 3162"/>
              <a:gd name="T25" fmla="*/ 2147483647 h 838"/>
              <a:gd name="T26" fmla="*/ 2147483647 w 3162"/>
              <a:gd name="T27" fmla="*/ 2147483647 h 838"/>
              <a:gd name="T28" fmla="*/ 2147483647 w 3162"/>
              <a:gd name="T29" fmla="*/ 2147483647 h 838"/>
              <a:gd name="T30" fmla="*/ 2147483647 w 3162"/>
              <a:gd name="T31" fmla="*/ 2147483647 h 838"/>
              <a:gd name="T32" fmla="*/ 2147483647 w 3162"/>
              <a:gd name="T33" fmla="*/ 2147483647 h 838"/>
              <a:gd name="T34" fmla="*/ 2147483647 w 3162"/>
              <a:gd name="T35" fmla="*/ 2147483647 h 838"/>
              <a:gd name="T36" fmla="*/ 2147483647 w 3162"/>
              <a:gd name="T37" fmla="*/ 2147483647 h 838"/>
              <a:gd name="T38" fmla="*/ 2147483647 w 3162"/>
              <a:gd name="T39" fmla="*/ 2147483647 h 838"/>
              <a:gd name="T40" fmla="*/ 2147483647 w 3162"/>
              <a:gd name="T41" fmla="*/ 2147483647 h 838"/>
              <a:gd name="T42" fmla="*/ 2147483647 w 3162"/>
              <a:gd name="T43" fmla="*/ 2147483647 h 8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62"/>
              <a:gd name="T67" fmla="*/ 0 h 838"/>
              <a:gd name="T68" fmla="*/ 3162 w 3162"/>
              <a:gd name="T69" fmla="*/ 838 h 8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62" h="838">
                <a:moveTo>
                  <a:pt x="0" y="812"/>
                </a:moveTo>
                <a:cubicBezTo>
                  <a:pt x="53" y="808"/>
                  <a:pt x="236" y="799"/>
                  <a:pt x="318" y="788"/>
                </a:cubicBezTo>
                <a:cubicBezTo>
                  <a:pt x="400" y="777"/>
                  <a:pt x="428" y="768"/>
                  <a:pt x="492" y="746"/>
                </a:cubicBezTo>
                <a:cubicBezTo>
                  <a:pt x="556" y="724"/>
                  <a:pt x="642" y="689"/>
                  <a:pt x="702" y="656"/>
                </a:cubicBezTo>
                <a:cubicBezTo>
                  <a:pt x="762" y="623"/>
                  <a:pt x="803" y="589"/>
                  <a:pt x="852" y="548"/>
                </a:cubicBezTo>
                <a:cubicBezTo>
                  <a:pt x="901" y="507"/>
                  <a:pt x="951" y="455"/>
                  <a:pt x="996" y="410"/>
                </a:cubicBezTo>
                <a:cubicBezTo>
                  <a:pt x="1041" y="365"/>
                  <a:pt x="1082" y="321"/>
                  <a:pt x="1122" y="278"/>
                </a:cubicBezTo>
                <a:cubicBezTo>
                  <a:pt x="1162" y="235"/>
                  <a:pt x="1197" y="190"/>
                  <a:pt x="1236" y="152"/>
                </a:cubicBezTo>
                <a:cubicBezTo>
                  <a:pt x="1275" y="114"/>
                  <a:pt x="1309" y="75"/>
                  <a:pt x="1356" y="50"/>
                </a:cubicBezTo>
                <a:cubicBezTo>
                  <a:pt x="1403" y="25"/>
                  <a:pt x="1466" y="4"/>
                  <a:pt x="1518" y="2"/>
                </a:cubicBezTo>
                <a:cubicBezTo>
                  <a:pt x="1570" y="0"/>
                  <a:pt x="1621" y="16"/>
                  <a:pt x="1668" y="38"/>
                </a:cubicBezTo>
                <a:cubicBezTo>
                  <a:pt x="1715" y="60"/>
                  <a:pt x="1758" y="96"/>
                  <a:pt x="1800" y="134"/>
                </a:cubicBezTo>
                <a:cubicBezTo>
                  <a:pt x="1842" y="172"/>
                  <a:pt x="1869" y="208"/>
                  <a:pt x="1920" y="266"/>
                </a:cubicBezTo>
                <a:cubicBezTo>
                  <a:pt x="1971" y="324"/>
                  <a:pt x="2058" y="433"/>
                  <a:pt x="2106" y="482"/>
                </a:cubicBezTo>
                <a:cubicBezTo>
                  <a:pt x="2154" y="531"/>
                  <a:pt x="2172" y="533"/>
                  <a:pt x="2208" y="560"/>
                </a:cubicBezTo>
                <a:cubicBezTo>
                  <a:pt x="2244" y="587"/>
                  <a:pt x="2283" y="618"/>
                  <a:pt x="2322" y="644"/>
                </a:cubicBezTo>
                <a:cubicBezTo>
                  <a:pt x="2361" y="670"/>
                  <a:pt x="2397" y="696"/>
                  <a:pt x="2442" y="716"/>
                </a:cubicBezTo>
                <a:cubicBezTo>
                  <a:pt x="2487" y="736"/>
                  <a:pt x="2543" y="749"/>
                  <a:pt x="2592" y="764"/>
                </a:cubicBezTo>
                <a:cubicBezTo>
                  <a:pt x="2641" y="779"/>
                  <a:pt x="2690" y="796"/>
                  <a:pt x="2736" y="806"/>
                </a:cubicBezTo>
                <a:cubicBezTo>
                  <a:pt x="2782" y="816"/>
                  <a:pt x="2817" y="819"/>
                  <a:pt x="2868" y="824"/>
                </a:cubicBezTo>
                <a:cubicBezTo>
                  <a:pt x="2919" y="829"/>
                  <a:pt x="2993" y="834"/>
                  <a:pt x="3042" y="836"/>
                </a:cubicBezTo>
                <a:cubicBezTo>
                  <a:pt x="3091" y="838"/>
                  <a:pt x="3140" y="836"/>
                  <a:pt x="3162" y="836"/>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25605" name="Object 6"/>
          <p:cNvGraphicFramePr>
            <a:graphicFrameLocks noChangeAspect="1"/>
          </p:cNvGraphicFramePr>
          <p:nvPr>
            <p:extLst>
              <p:ext uri="{D42A27DB-BD31-4B8C-83A1-F6EECF244321}">
                <p14:modId xmlns:p14="http://schemas.microsoft.com/office/powerpoint/2010/main" val="1103339585"/>
              </p:ext>
            </p:extLst>
          </p:nvPr>
        </p:nvGraphicFramePr>
        <p:xfrm>
          <a:off x="5922153" y="3726672"/>
          <a:ext cx="406400" cy="465138"/>
        </p:xfrm>
        <a:graphic>
          <a:graphicData uri="http://schemas.openxmlformats.org/presentationml/2006/ole">
            <mc:AlternateContent xmlns:mc="http://schemas.openxmlformats.org/markup-compatibility/2006">
              <mc:Choice xmlns:v="urn:schemas-microsoft-com:vml" Requires="v">
                <p:oleObj spid="_x0000_s4122" name="Equation" r:id="rId3" imgW="177569" imgH="202936" progId="Equation.3">
                  <p:embed/>
                </p:oleObj>
              </mc:Choice>
              <mc:Fallback>
                <p:oleObj name="Equation" r:id="rId3" imgW="177569" imgH="20293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153" y="3726672"/>
                        <a:ext cx="406400" cy="465138"/>
                      </a:xfrm>
                      <a:prstGeom prst="rect">
                        <a:avLst/>
                      </a:prstGeom>
                      <a:noFill/>
                      <a:ln>
                        <a:noFill/>
                      </a:ln>
                      <a:effectLst/>
                    </p:spPr>
                  </p:pic>
                </p:oleObj>
              </mc:Fallback>
            </mc:AlternateContent>
          </a:graphicData>
        </a:graphic>
      </p:graphicFrame>
      <p:sp>
        <p:nvSpPr>
          <p:cNvPr id="25606" name="Line 9"/>
          <p:cNvSpPr>
            <a:spLocks noChangeShapeType="1"/>
          </p:cNvSpPr>
          <p:nvPr/>
        </p:nvSpPr>
        <p:spPr bwMode="auto">
          <a:xfrm>
            <a:off x="6954028" y="2732897"/>
            <a:ext cx="0" cy="819150"/>
          </a:xfrm>
          <a:prstGeom prst="line">
            <a:avLst/>
          </a:prstGeom>
          <a:noFill/>
          <a:ln w="1905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7" name="Line 10"/>
          <p:cNvSpPr>
            <a:spLocks noChangeShapeType="1"/>
          </p:cNvSpPr>
          <p:nvPr/>
        </p:nvSpPr>
        <p:spPr bwMode="auto">
          <a:xfrm>
            <a:off x="5201428" y="2723372"/>
            <a:ext cx="0" cy="819150"/>
          </a:xfrm>
          <a:prstGeom prst="line">
            <a:avLst/>
          </a:prstGeom>
          <a:noFill/>
          <a:ln w="1905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8" name="AutoShape 11"/>
          <p:cNvSpPr>
            <a:spLocks noChangeArrowheads="1"/>
          </p:cNvSpPr>
          <p:nvPr/>
        </p:nvSpPr>
        <p:spPr bwMode="auto">
          <a:xfrm>
            <a:off x="6934978" y="2075672"/>
            <a:ext cx="4191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275 h 21600"/>
              <a:gd name="T14" fmla="*/ 19669 w 21600"/>
              <a:gd name="T15" fmla="*/ 7883 h 21600"/>
            </a:gdLst>
            <a:ahLst/>
            <a:cxnLst>
              <a:cxn ang="T8">
                <a:pos x="T0" y="T1"/>
              </a:cxn>
              <a:cxn ang="T9">
                <a:pos x="T2" y="T3"/>
              </a:cxn>
              <a:cxn ang="T10">
                <a:pos x="T4" y="T5"/>
              </a:cxn>
              <a:cxn ang="T11">
                <a:pos x="T6" y="T7"/>
              </a:cxn>
            </a:cxnLst>
            <a:rect l="T12" t="T13" r="T14" b="T15"/>
            <a:pathLst>
              <a:path w="21600" h="21600">
                <a:moveTo>
                  <a:pt x="21600" y="6079"/>
                </a:moveTo>
                <a:lnTo>
                  <a:pt x="15092" y="0"/>
                </a:lnTo>
                <a:lnTo>
                  <a:pt x="15092" y="4275"/>
                </a:lnTo>
                <a:lnTo>
                  <a:pt x="12427" y="4275"/>
                </a:lnTo>
                <a:cubicBezTo>
                  <a:pt x="5564" y="4275"/>
                  <a:pt x="0" y="7804"/>
                  <a:pt x="0" y="12158"/>
                </a:cubicBezTo>
                <a:lnTo>
                  <a:pt x="0" y="21600"/>
                </a:lnTo>
                <a:lnTo>
                  <a:pt x="3688" y="21600"/>
                </a:lnTo>
                <a:lnTo>
                  <a:pt x="3688" y="12158"/>
                </a:lnTo>
                <a:cubicBezTo>
                  <a:pt x="3688" y="9797"/>
                  <a:pt x="7601" y="7883"/>
                  <a:pt x="12427" y="7883"/>
                </a:cubicBezTo>
                <a:lnTo>
                  <a:pt x="15092" y="7883"/>
                </a:lnTo>
                <a:lnTo>
                  <a:pt x="15092" y="12158"/>
                </a:lnTo>
                <a:lnTo>
                  <a:pt x="21600" y="6079"/>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5609" name="AutoShape 12"/>
          <p:cNvSpPr>
            <a:spLocks noChangeArrowheads="1"/>
          </p:cNvSpPr>
          <p:nvPr/>
        </p:nvSpPr>
        <p:spPr bwMode="auto">
          <a:xfrm flipH="1">
            <a:off x="4791853" y="2123297"/>
            <a:ext cx="4191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275 h 21600"/>
              <a:gd name="T14" fmla="*/ 19669 w 21600"/>
              <a:gd name="T15" fmla="*/ 7883 h 21600"/>
            </a:gdLst>
            <a:ahLst/>
            <a:cxnLst>
              <a:cxn ang="T8">
                <a:pos x="T0" y="T1"/>
              </a:cxn>
              <a:cxn ang="T9">
                <a:pos x="T2" y="T3"/>
              </a:cxn>
              <a:cxn ang="T10">
                <a:pos x="T4" y="T5"/>
              </a:cxn>
              <a:cxn ang="T11">
                <a:pos x="T6" y="T7"/>
              </a:cxn>
            </a:cxnLst>
            <a:rect l="T12" t="T13" r="T14" b="T15"/>
            <a:pathLst>
              <a:path w="21600" h="21600">
                <a:moveTo>
                  <a:pt x="21600" y="6079"/>
                </a:moveTo>
                <a:lnTo>
                  <a:pt x="15092" y="0"/>
                </a:lnTo>
                <a:lnTo>
                  <a:pt x="15092" y="4275"/>
                </a:lnTo>
                <a:lnTo>
                  <a:pt x="12427" y="4275"/>
                </a:lnTo>
                <a:cubicBezTo>
                  <a:pt x="5564" y="4275"/>
                  <a:pt x="0" y="7804"/>
                  <a:pt x="0" y="12158"/>
                </a:cubicBezTo>
                <a:lnTo>
                  <a:pt x="0" y="21600"/>
                </a:lnTo>
                <a:lnTo>
                  <a:pt x="3688" y="21600"/>
                </a:lnTo>
                <a:lnTo>
                  <a:pt x="3688" y="12158"/>
                </a:lnTo>
                <a:cubicBezTo>
                  <a:pt x="3688" y="9797"/>
                  <a:pt x="7601" y="7883"/>
                  <a:pt x="12427" y="7883"/>
                </a:cubicBezTo>
                <a:lnTo>
                  <a:pt x="15092" y="7883"/>
                </a:lnTo>
                <a:lnTo>
                  <a:pt x="15092" y="12158"/>
                </a:lnTo>
                <a:lnTo>
                  <a:pt x="21600" y="6079"/>
                </a:lnTo>
                <a:close/>
              </a:path>
            </a:pathLst>
          </a:custGeom>
          <a:solidFill>
            <a:schemeClr val="tx1"/>
          </a:solidFill>
          <a:ln>
            <a:noFill/>
          </a:ln>
        </p:spPr>
        <p:txBody>
          <a:bodyPr wrap="none" anchor="ctr"/>
          <a:lstStyle/>
          <a:p>
            <a:endParaRPr lang="en-US"/>
          </a:p>
        </p:txBody>
      </p:sp>
      <p:sp>
        <p:nvSpPr>
          <p:cNvPr id="25610" name="Text Box 13"/>
          <p:cNvSpPr txBox="1">
            <a:spLocks noChangeArrowheads="1"/>
          </p:cNvSpPr>
          <p:nvPr/>
        </p:nvSpPr>
        <p:spPr bwMode="auto">
          <a:xfrm>
            <a:off x="2582054" y="1789923"/>
            <a:ext cx="1685925" cy="830997"/>
          </a:xfrm>
          <a:prstGeom prst="rect">
            <a:avLst/>
          </a:prstGeom>
          <a:noFill/>
          <a:ln>
            <a:no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b="1" dirty="0">
                <a:latin typeface="+mn-lt"/>
              </a:rPr>
              <a:t>ΗΣΥΧΕΣ  ΜΕΡΕΣ</a:t>
            </a:r>
            <a:endParaRPr lang="en-GB" altLang="el-GR" sz="2400" b="1" dirty="0">
              <a:latin typeface="+mn-lt"/>
            </a:endParaRPr>
          </a:p>
        </p:txBody>
      </p:sp>
      <p:sp>
        <p:nvSpPr>
          <p:cNvPr id="25611" name="Text Box 14"/>
          <p:cNvSpPr txBox="1">
            <a:spLocks noChangeArrowheads="1"/>
          </p:cNvSpPr>
          <p:nvPr/>
        </p:nvSpPr>
        <p:spPr bwMode="auto">
          <a:xfrm>
            <a:off x="7554104" y="1818498"/>
            <a:ext cx="2962275" cy="830997"/>
          </a:xfrm>
          <a:prstGeom prst="rect">
            <a:avLst/>
          </a:prstGeom>
          <a:noFill/>
          <a:ln>
            <a:no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b="1">
                <a:latin typeface="+mn-lt"/>
              </a:rPr>
              <a:t>ΔΙΑΤΑΡΑΓΜΕΝΕΣ ΜΕΡΕΣ</a:t>
            </a:r>
            <a:endParaRPr lang="en-GB" altLang="el-GR" sz="2400" b="1">
              <a:latin typeface="+mn-lt"/>
            </a:endParaRPr>
          </a:p>
        </p:txBody>
      </p:sp>
      <p:sp>
        <p:nvSpPr>
          <p:cNvPr id="25612" name="Freeform 16"/>
          <p:cNvSpPr>
            <a:spLocks/>
          </p:cNvSpPr>
          <p:nvPr/>
        </p:nvSpPr>
        <p:spPr bwMode="auto">
          <a:xfrm>
            <a:off x="7001654" y="2704322"/>
            <a:ext cx="1666875" cy="876300"/>
          </a:xfrm>
          <a:custGeom>
            <a:avLst/>
            <a:gdLst>
              <a:gd name="T0" fmla="*/ 0 w 1050"/>
              <a:gd name="T1" fmla="*/ 0 h 552"/>
              <a:gd name="T2" fmla="*/ 2147483647 w 1050"/>
              <a:gd name="T3" fmla="*/ 2147483647 h 552"/>
              <a:gd name="T4" fmla="*/ 2147483647 w 1050"/>
              <a:gd name="T5" fmla="*/ 2147483647 h 552"/>
              <a:gd name="T6" fmla="*/ 2147483647 w 1050"/>
              <a:gd name="T7" fmla="*/ 2147483647 h 552"/>
              <a:gd name="T8" fmla="*/ 2147483647 w 1050"/>
              <a:gd name="T9" fmla="*/ 2147483647 h 552"/>
              <a:gd name="T10" fmla="*/ 2147483647 w 1050"/>
              <a:gd name="T11" fmla="*/ 2147483647 h 552"/>
              <a:gd name="T12" fmla="*/ 2147483647 w 1050"/>
              <a:gd name="T13" fmla="*/ 2147483647 h 552"/>
              <a:gd name="T14" fmla="*/ 2147483647 w 1050"/>
              <a:gd name="T15" fmla="*/ 2147483647 h 552"/>
              <a:gd name="T16" fmla="*/ 2147483647 w 1050"/>
              <a:gd name="T17" fmla="*/ 2147483647 h 552"/>
              <a:gd name="T18" fmla="*/ 2147483647 w 1050"/>
              <a:gd name="T19" fmla="*/ 2147483647 h 552"/>
              <a:gd name="T20" fmla="*/ 2147483647 w 1050"/>
              <a:gd name="T21" fmla="*/ 2147483647 h 552"/>
              <a:gd name="T22" fmla="*/ 2147483647 w 1050"/>
              <a:gd name="T23" fmla="*/ 2147483647 h 552"/>
              <a:gd name="T24" fmla="*/ 0 w 1050"/>
              <a:gd name="T25" fmla="*/ 0 h 5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0"/>
              <a:gd name="T40" fmla="*/ 0 h 552"/>
              <a:gd name="T41" fmla="*/ 1050 w 1050"/>
              <a:gd name="T42" fmla="*/ 552 h 5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0" h="552">
                <a:moveTo>
                  <a:pt x="0" y="0"/>
                </a:moveTo>
                <a:lnTo>
                  <a:pt x="114" y="84"/>
                </a:lnTo>
                <a:lnTo>
                  <a:pt x="228" y="168"/>
                </a:lnTo>
                <a:lnTo>
                  <a:pt x="330" y="234"/>
                </a:lnTo>
                <a:lnTo>
                  <a:pt x="420" y="276"/>
                </a:lnTo>
                <a:lnTo>
                  <a:pt x="570" y="312"/>
                </a:lnTo>
                <a:lnTo>
                  <a:pt x="702" y="348"/>
                </a:lnTo>
                <a:lnTo>
                  <a:pt x="828" y="360"/>
                </a:lnTo>
                <a:lnTo>
                  <a:pt x="960" y="372"/>
                </a:lnTo>
                <a:lnTo>
                  <a:pt x="1050" y="372"/>
                </a:lnTo>
                <a:lnTo>
                  <a:pt x="1050" y="552"/>
                </a:lnTo>
                <a:lnTo>
                  <a:pt x="12" y="552"/>
                </a:lnTo>
                <a:lnTo>
                  <a:pt x="0" y="0"/>
                </a:lnTo>
                <a:close/>
              </a:path>
            </a:pathLst>
          </a:custGeom>
          <a:solidFill>
            <a:schemeClr val="bg1">
              <a:lumMod val="50000"/>
            </a:schemeClr>
          </a:solidFill>
          <a:ln w="9525">
            <a:solidFill>
              <a:schemeClr val="tx1"/>
            </a:solidFill>
            <a:round/>
            <a:headEnd/>
            <a:tailEnd/>
          </a:ln>
        </p:spPr>
        <p:txBody>
          <a:bodyPr/>
          <a:lstStyle/>
          <a:p>
            <a:endParaRPr lang="en-US"/>
          </a:p>
        </p:txBody>
      </p:sp>
      <p:sp>
        <p:nvSpPr>
          <p:cNvPr id="25613" name="Freeform 17"/>
          <p:cNvSpPr>
            <a:spLocks/>
          </p:cNvSpPr>
          <p:nvPr/>
        </p:nvSpPr>
        <p:spPr bwMode="auto">
          <a:xfrm>
            <a:off x="3753628" y="2742423"/>
            <a:ext cx="1390650" cy="847725"/>
          </a:xfrm>
          <a:custGeom>
            <a:avLst/>
            <a:gdLst>
              <a:gd name="T0" fmla="*/ 2147483647 w 876"/>
              <a:gd name="T1" fmla="*/ 2147483647 h 534"/>
              <a:gd name="T2" fmla="*/ 2147483647 w 876"/>
              <a:gd name="T3" fmla="*/ 2147483647 h 534"/>
              <a:gd name="T4" fmla="*/ 2147483647 w 876"/>
              <a:gd name="T5" fmla="*/ 2147483647 h 534"/>
              <a:gd name="T6" fmla="*/ 2147483647 w 876"/>
              <a:gd name="T7" fmla="*/ 2147483647 h 534"/>
              <a:gd name="T8" fmla="*/ 2147483647 w 876"/>
              <a:gd name="T9" fmla="*/ 2147483647 h 534"/>
              <a:gd name="T10" fmla="*/ 2147483647 w 876"/>
              <a:gd name="T11" fmla="*/ 2147483647 h 534"/>
              <a:gd name="T12" fmla="*/ 2147483647 w 876"/>
              <a:gd name="T13" fmla="*/ 2147483647 h 534"/>
              <a:gd name="T14" fmla="*/ 2147483647 w 876"/>
              <a:gd name="T15" fmla="*/ 0 h 534"/>
              <a:gd name="T16" fmla="*/ 2147483647 w 876"/>
              <a:gd name="T17" fmla="*/ 2147483647 h 534"/>
              <a:gd name="T18" fmla="*/ 0 w 876"/>
              <a:gd name="T19" fmla="*/ 2147483647 h 534"/>
              <a:gd name="T20" fmla="*/ 2147483647 w 876"/>
              <a:gd name="T21" fmla="*/ 2147483647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6"/>
              <a:gd name="T34" fmla="*/ 0 h 534"/>
              <a:gd name="T35" fmla="*/ 876 w 876"/>
              <a:gd name="T36" fmla="*/ 534 h 5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6" h="534">
                <a:moveTo>
                  <a:pt x="6" y="312"/>
                </a:moveTo>
                <a:lnTo>
                  <a:pt x="150" y="306"/>
                </a:lnTo>
                <a:lnTo>
                  <a:pt x="288" y="294"/>
                </a:lnTo>
                <a:lnTo>
                  <a:pt x="444" y="258"/>
                </a:lnTo>
                <a:lnTo>
                  <a:pt x="594" y="198"/>
                </a:lnTo>
                <a:lnTo>
                  <a:pt x="732" y="120"/>
                </a:lnTo>
                <a:lnTo>
                  <a:pt x="840" y="30"/>
                </a:lnTo>
                <a:lnTo>
                  <a:pt x="876" y="0"/>
                </a:lnTo>
                <a:lnTo>
                  <a:pt x="876" y="534"/>
                </a:lnTo>
                <a:lnTo>
                  <a:pt x="0" y="534"/>
                </a:lnTo>
                <a:lnTo>
                  <a:pt x="6" y="312"/>
                </a:lnTo>
                <a:close/>
              </a:path>
            </a:pathLst>
          </a:custGeom>
          <a:solidFill>
            <a:schemeClr val="bg1">
              <a:lumMod val="85000"/>
            </a:schemeClr>
          </a:solidFill>
          <a:ln w="9525">
            <a:solidFill>
              <a:schemeClr val="tx1"/>
            </a:solidFill>
            <a:round/>
            <a:headEnd/>
            <a:tailEnd/>
          </a:ln>
        </p:spPr>
        <p:txBody>
          <a:bodyPr/>
          <a:lstStyle/>
          <a:p>
            <a:endParaRPr lang="en-US"/>
          </a:p>
        </p:txBody>
      </p:sp>
      <p:sp>
        <p:nvSpPr>
          <p:cNvPr id="25614" name="Text Box 18"/>
          <p:cNvSpPr txBox="1">
            <a:spLocks noChangeArrowheads="1"/>
          </p:cNvSpPr>
          <p:nvPr/>
        </p:nvSpPr>
        <p:spPr bwMode="auto">
          <a:xfrm>
            <a:off x="3105151" y="4610100"/>
            <a:ext cx="6124575" cy="850900"/>
          </a:xfrm>
          <a:prstGeom prst="rect">
            <a:avLst/>
          </a:prstGeom>
          <a:noFill/>
          <a:ln w="2857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dirty="0">
                <a:latin typeface="+mn-lt"/>
              </a:rPr>
              <a:t>ΕΠΑΝΑΛΑΜΒΑΝΕΤΑΙ  Η ΔΙΑΔΙΚΑΣΙΑ ΚΑΙ ΓΙΑ ΤΟΥΣ ΜΗΝΕΣ  ΜΑΙΟ ΚΑΙ ΙΟΥΝΙΟ </a:t>
            </a:r>
            <a:endParaRPr lang="en-GB" altLang="el-GR" sz="2400" dirty="0">
              <a:latin typeface="+mn-lt"/>
            </a:endParaRPr>
          </a:p>
        </p:txBody>
      </p:sp>
      <p:graphicFrame>
        <p:nvGraphicFramePr>
          <p:cNvPr id="25615" name="Object 19"/>
          <p:cNvGraphicFramePr>
            <a:graphicFrameLocks noChangeAspect="1"/>
          </p:cNvGraphicFramePr>
          <p:nvPr>
            <p:extLst>
              <p:ext uri="{D42A27DB-BD31-4B8C-83A1-F6EECF244321}">
                <p14:modId xmlns:p14="http://schemas.microsoft.com/office/powerpoint/2010/main" val="2717822056"/>
              </p:ext>
            </p:extLst>
          </p:nvPr>
        </p:nvGraphicFramePr>
        <p:xfrm>
          <a:off x="6552392" y="3704448"/>
          <a:ext cx="871537" cy="449263"/>
        </p:xfrm>
        <a:graphic>
          <a:graphicData uri="http://schemas.openxmlformats.org/presentationml/2006/ole">
            <mc:AlternateContent xmlns:mc="http://schemas.openxmlformats.org/markup-compatibility/2006">
              <mc:Choice xmlns:v="urn:schemas-microsoft-com:vml" Requires="v">
                <p:oleObj spid="_x0000_s4123" name="Equation" r:id="rId5" imgW="418918" imgH="215806" progId="Equation.DSMT4">
                  <p:embed/>
                </p:oleObj>
              </mc:Choice>
              <mc:Fallback>
                <p:oleObj name="Equation" r:id="rId5" imgW="418918" imgH="21580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2392" y="3704448"/>
                        <a:ext cx="871537" cy="449263"/>
                      </a:xfrm>
                      <a:prstGeom prst="rect">
                        <a:avLst/>
                      </a:prstGeom>
                      <a:noFill/>
                      <a:ln>
                        <a:noFill/>
                      </a:ln>
                      <a:effectLst/>
                    </p:spPr>
                  </p:pic>
                </p:oleObj>
              </mc:Fallback>
            </mc:AlternateContent>
          </a:graphicData>
        </a:graphic>
      </p:graphicFrame>
      <p:graphicFrame>
        <p:nvGraphicFramePr>
          <p:cNvPr id="25616" name="Object 20"/>
          <p:cNvGraphicFramePr>
            <a:graphicFrameLocks noChangeAspect="1"/>
          </p:cNvGraphicFramePr>
          <p:nvPr>
            <p:extLst>
              <p:ext uri="{D42A27DB-BD31-4B8C-83A1-F6EECF244321}">
                <p14:modId xmlns:p14="http://schemas.microsoft.com/office/powerpoint/2010/main" val="2692273265"/>
              </p:ext>
            </p:extLst>
          </p:nvPr>
        </p:nvGraphicFramePr>
        <p:xfrm>
          <a:off x="4733117" y="3701273"/>
          <a:ext cx="871537" cy="449263"/>
        </p:xfrm>
        <a:graphic>
          <a:graphicData uri="http://schemas.openxmlformats.org/presentationml/2006/ole">
            <mc:AlternateContent xmlns:mc="http://schemas.openxmlformats.org/markup-compatibility/2006">
              <mc:Choice xmlns:v="urn:schemas-microsoft-com:vml" Requires="v">
                <p:oleObj spid="_x0000_s4124" name="Equation" r:id="rId7" imgW="418918" imgH="215806" progId="Equation.DSMT4">
                  <p:embed/>
                </p:oleObj>
              </mc:Choice>
              <mc:Fallback>
                <p:oleObj name="Equation" r:id="rId7" imgW="418918" imgH="21580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3117" y="3701273"/>
                        <a:ext cx="871537" cy="449263"/>
                      </a:xfrm>
                      <a:prstGeom prst="rect">
                        <a:avLst/>
                      </a:prstGeom>
                      <a:noFill/>
                      <a:ln>
                        <a:noFill/>
                      </a:ln>
                      <a:effectLst/>
                    </p:spPr>
                  </p:pic>
                </p:oleObj>
              </mc:Fallback>
            </mc:AlternateContent>
          </a:graphicData>
        </a:graphic>
      </p:graphicFrame>
      <p:sp>
        <p:nvSpPr>
          <p:cNvPr id="18" name="Title 1"/>
          <p:cNvSpPr>
            <a:spLocks noGrp="1"/>
          </p:cNvSpPr>
          <p:nvPr>
            <p:ph type="title"/>
          </p:nvPr>
        </p:nvSpPr>
        <p:spPr/>
        <p:txBody>
          <a:bodyPr>
            <a:normAutofit/>
          </a:bodyPr>
          <a:lstStyle/>
          <a:p>
            <a:r>
              <a:rPr lang="el-GR" dirty="0"/>
              <a:t>ΑΣΚΗΣΗ ΜΑΓΝΗΤΙΚΗΣ </a:t>
            </a:r>
            <a:r>
              <a:rPr lang="el-GR" dirty="0" smtClean="0"/>
              <a:t>ΚΑΤΑΙΓΙΔΑΣ</a:t>
            </a:r>
            <a:endParaRPr lang="en-US" dirty="0"/>
          </a:p>
        </p:txBody>
      </p:sp>
    </p:spTree>
    <p:extLst>
      <p:ext uri="{BB962C8B-B14F-4D97-AF65-F5344CB8AC3E}">
        <p14:creationId xmlns:p14="http://schemas.microsoft.com/office/powerpoint/2010/main" val="2788969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028825" y="1389743"/>
            <a:ext cx="8086725" cy="461963"/>
          </a:xfrm>
          <a:prstGeom prst="rect">
            <a:avLst/>
          </a:prstGeom>
          <a:noFill/>
          <a:ln>
            <a:no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u="sng" dirty="0">
                <a:latin typeface="+mn-lt"/>
              </a:rPr>
              <a:t>ΩΡΑ  ΚΑΙ  ΜΕΓΕΘΟΣ  ΜΕΓΙΣΤΗΣ ΔΙΑΤΑΡΑΧΗΣ</a:t>
            </a:r>
            <a:r>
              <a:rPr lang="en-GB" altLang="el-GR" sz="2400" dirty="0">
                <a:latin typeface="+mn-lt"/>
              </a:rPr>
              <a:t> </a:t>
            </a:r>
          </a:p>
        </p:txBody>
      </p:sp>
      <p:sp>
        <p:nvSpPr>
          <p:cNvPr id="26627" name="Text Box 3"/>
          <p:cNvSpPr txBox="1">
            <a:spLocks noChangeArrowheads="1"/>
          </p:cNvSpPr>
          <p:nvPr/>
        </p:nvSpPr>
        <p:spPr bwMode="auto">
          <a:xfrm>
            <a:off x="2305051" y="2133600"/>
            <a:ext cx="2314575" cy="457200"/>
          </a:xfrm>
          <a:prstGeom prst="rect">
            <a:avLst/>
          </a:prstGeom>
          <a:noFill/>
          <a:ln>
            <a:no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l-GR" altLang="el-GR" sz="2400">
                <a:latin typeface="+mn-lt"/>
              </a:rPr>
              <a:t>ΜΕΓΙΣΤΟ   «Κ»</a:t>
            </a:r>
            <a:r>
              <a:rPr lang="en-GB" altLang="el-GR" sz="2400">
                <a:latin typeface="+mn-lt"/>
              </a:rPr>
              <a:t> </a:t>
            </a:r>
          </a:p>
        </p:txBody>
      </p:sp>
      <p:sp>
        <p:nvSpPr>
          <p:cNvPr id="26628" name="Text Box 4"/>
          <p:cNvSpPr txBox="1">
            <a:spLocks noChangeArrowheads="1"/>
          </p:cNvSpPr>
          <p:nvPr/>
        </p:nvSpPr>
        <p:spPr bwMode="auto">
          <a:xfrm>
            <a:off x="5295900" y="2066926"/>
            <a:ext cx="1181100" cy="60801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b="1">
                <a:latin typeface="+mn-lt"/>
              </a:rPr>
              <a:t>Κ=6</a:t>
            </a:r>
            <a:endParaRPr lang="en-GB" altLang="el-GR" b="1">
              <a:latin typeface="+mn-lt"/>
            </a:endParaRPr>
          </a:p>
        </p:txBody>
      </p:sp>
      <p:sp>
        <p:nvSpPr>
          <p:cNvPr id="26629" name="Text Box 5"/>
          <p:cNvSpPr txBox="1">
            <a:spLocks noChangeArrowheads="1"/>
          </p:cNvSpPr>
          <p:nvPr/>
        </p:nvSpPr>
        <p:spPr bwMode="auto">
          <a:xfrm>
            <a:off x="8134350" y="2076450"/>
            <a:ext cx="1981200" cy="52322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l-GR" altLang="el-GR" sz="2800" b="1">
                <a:latin typeface="+mn-lt"/>
              </a:rPr>
              <a:t>ΔΗ = 120 γ</a:t>
            </a:r>
            <a:r>
              <a:rPr lang="en-GB" altLang="el-GR" sz="2400">
                <a:latin typeface="+mn-lt"/>
              </a:rPr>
              <a:t> </a:t>
            </a:r>
          </a:p>
        </p:txBody>
      </p:sp>
      <p:sp>
        <p:nvSpPr>
          <p:cNvPr id="26630" name="AutoShape 6"/>
          <p:cNvSpPr>
            <a:spLocks noChangeArrowheads="1"/>
          </p:cNvSpPr>
          <p:nvPr/>
        </p:nvSpPr>
        <p:spPr bwMode="auto">
          <a:xfrm>
            <a:off x="6953251" y="2266951"/>
            <a:ext cx="733425" cy="238125"/>
          </a:xfrm>
          <a:custGeom>
            <a:avLst/>
            <a:gdLst>
              <a:gd name="T0" fmla="*/ 2147483647 w 21600"/>
              <a:gd name="T1" fmla="*/ 0 h 21600"/>
              <a:gd name="T2" fmla="*/ 0 w 21600"/>
              <a:gd name="T3" fmla="*/ 1758659730 h 21600"/>
              <a:gd name="T4" fmla="*/ 2147483647 w 21600"/>
              <a:gd name="T5" fmla="*/ 2147483647 h 21600"/>
              <a:gd name="T6" fmla="*/ 2147483647 w 21600"/>
              <a:gd name="T7" fmla="*/ 175865973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6631" name="Text Box 7"/>
          <p:cNvSpPr txBox="1">
            <a:spLocks noChangeArrowheads="1"/>
          </p:cNvSpPr>
          <p:nvPr/>
        </p:nvSpPr>
        <p:spPr bwMode="auto">
          <a:xfrm>
            <a:off x="4905376" y="3305175"/>
            <a:ext cx="2486025" cy="457200"/>
          </a:xfrm>
          <a:prstGeom prst="rect">
            <a:avLst/>
          </a:prstGeom>
          <a:noFill/>
          <a:ln>
            <a:no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l-GR" sz="2400" dirty="0">
                <a:latin typeface="+mn-lt"/>
              </a:rPr>
              <a:t>ΕΥΡΕΣΗ   ΩΡΑΣ </a:t>
            </a:r>
          </a:p>
        </p:txBody>
      </p:sp>
      <p:sp>
        <p:nvSpPr>
          <p:cNvPr id="26632" name="Text Box 8"/>
          <p:cNvSpPr txBox="1">
            <a:spLocks noChangeArrowheads="1"/>
          </p:cNvSpPr>
          <p:nvPr/>
        </p:nvSpPr>
        <p:spPr bwMode="auto">
          <a:xfrm>
            <a:off x="4714874" y="3958545"/>
            <a:ext cx="2867025" cy="4619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dirty="0">
                <a:latin typeface="+mn-lt"/>
              </a:rPr>
              <a:t>ΜΗΝΑΣ ΑΠΡΙΛΙΟΣ</a:t>
            </a:r>
            <a:r>
              <a:rPr lang="en-GB" altLang="el-GR" sz="2400" dirty="0">
                <a:latin typeface="+mn-lt"/>
              </a:rPr>
              <a:t> </a:t>
            </a:r>
          </a:p>
        </p:txBody>
      </p:sp>
      <p:grpSp>
        <p:nvGrpSpPr>
          <p:cNvPr id="26633" name="Group 114"/>
          <p:cNvGrpSpPr>
            <a:grpSpLocks/>
          </p:cNvGrpSpPr>
          <p:nvPr/>
        </p:nvGrpSpPr>
        <p:grpSpPr bwMode="auto">
          <a:xfrm>
            <a:off x="2028825" y="4607089"/>
            <a:ext cx="8397875" cy="1554163"/>
            <a:chOff x="-2" y="-2"/>
            <a:chExt cx="3932" cy="1549"/>
          </a:xfrm>
        </p:grpSpPr>
        <p:grpSp>
          <p:nvGrpSpPr>
            <p:cNvPr id="26634" name="Group 112"/>
            <p:cNvGrpSpPr>
              <a:grpSpLocks/>
            </p:cNvGrpSpPr>
            <p:nvPr/>
          </p:nvGrpSpPr>
          <p:grpSpPr bwMode="auto">
            <a:xfrm>
              <a:off x="0" y="0"/>
              <a:ext cx="3928" cy="1545"/>
              <a:chOff x="0" y="0"/>
              <a:chExt cx="3928" cy="1545"/>
            </a:xfrm>
          </p:grpSpPr>
          <p:grpSp>
            <p:nvGrpSpPr>
              <p:cNvPr id="26636" name="Group 43"/>
              <p:cNvGrpSpPr>
                <a:grpSpLocks/>
              </p:cNvGrpSpPr>
              <p:nvPr/>
            </p:nvGrpSpPr>
            <p:grpSpPr bwMode="auto">
              <a:xfrm>
                <a:off x="0" y="0"/>
                <a:ext cx="618" cy="1027"/>
                <a:chOff x="0" y="0"/>
                <a:chExt cx="618" cy="1027"/>
              </a:xfrm>
            </p:grpSpPr>
            <p:sp>
              <p:nvSpPr>
                <p:cNvPr id="26722" name="Rectangle 42"/>
                <p:cNvSpPr>
                  <a:spLocks noChangeArrowheads="1"/>
                </p:cNvSpPr>
                <p:nvPr/>
              </p:nvSpPr>
              <p:spPr bwMode="auto">
                <a:xfrm>
                  <a:off x="0" y="0"/>
                  <a:ext cx="616" cy="10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723" name="Group 41"/>
                <p:cNvGrpSpPr>
                  <a:grpSpLocks/>
                </p:cNvGrpSpPr>
                <p:nvPr/>
              </p:nvGrpSpPr>
              <p:grpSpPr bwMode="auto">
                <a:xfrm>
                  <a:off x="0" y="0"/>
                  <a:ext cx="618" cy="1027"/>
                  <a:chOff x="0" y="0"/>
                  <a:chExt cx="618" cy="1027"/>
                </a:xfrm>
              </p:grpSpPr>
              <p:sp>
                <p:nvSpPr>
                  <p:cNvPr id="26724" name="Rectangle 22"/>
                  <p:cNvSpPr>
                    <a:spLocks noChangeArrowheads="1"/>
                  </p:cNvSpPr>
                  <p:nvPr/>
                </p:nvSpPr>
                <p:spPr bwMode="auto">
                  <a:xfrm>
                    <a:off x="0" y="0"/>
                    <a:ext cx="618" cy="1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2000" b="1" dirty="0">
                        <a:latin typeface="+mn-lt"/>
                      </a:rPr>
                      <a:t>ΗΜΕΡΑ</a:t>
                    </a:r>
                    <a:endParaRPr lang="el-GR" altLang="el-GR" sz="2000" dirty="0">
                      <a:latin typeface="+mn-lt"/>
                    </a:endParaRPr>
                  </a:p>
                </p:txBody>
              </p:sp>
              <p:sp>
                <p:nvSpPr>
                  <p:cNvPr id="26725" name="Rectangle 40"/>
                  <p:cNvSpPr>
                    <a:spLocks noChangeArrowheads="1"/>
                  </p:cNvSpPr>
                  <p:nvPr/>
                </p:nvSpPr>
                <p:spPr bwMode="auto">
                  <a:xfrm>
                    <a:off x="0" y="0"/>
                    <a:ext cx="616" cy="10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37" name="Group 47"/>
              <p:cNvGrpSpPr>
                <a:grpSpLocks/>
              </p:cNvGrpSpPr>
              <p:nvPr/>
            </p:nvGrpSpPr>
            <p:grpSpPr bwMode="auto">
              <a:xfrm>
                <a:off x="616" y="0"/>
                <a:ext cx="404" cy="1027"/>
                <a:chOff x="616" y="0"/>
                <a:chExt cx="404" cy="1027"/>
              </a:xfrm>
            </p:grpSpPr>
            <p:sp>
              <p:nvSpPr>
                <p:cNvPr id="26718" name="Rectangle 46"/>
                <p:cNvSpPr>
                  <a:spLocks noChangeArrowheads="1"/>
                </p:cNvSpPr>
                <p:nvPr/>
              </p:nvSpPr>
              <p:spPr bwMode="auto">
                <a:xfrm>
                  <a:off x="616" y="0"/>
                  <a:ext cx="404" cy="10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719" name="Group 45"/>
                <p:cNvGrpSpPr>
                  <a:grpSpLocks/>
                </p:cNvGrpSpPr>
                <p:nvPr/>
              </p:nvGrpSpPr>
              <p:grpSpPr bwMode="auto">
                <a:xfrm>
                  <a:off x="616" y="0"/>
                  <a:ext cx="404" cy="1027"/>
                  <a:chOff x="616" y="0"/>
                  <a:chExt cx="404" cy="1027"/>
                </a:xfrm>
              </p:grpSpPr>
              <p:sp>
                <p:nvSpPr>
                  <p:cNvPr id="26720" name="Rectangle 23"/>
                  <p:cNvSpPr>
                    <a:spLocks noChangeArrowheads="1"/>
                  </p:cNvSpPr>
                  <p:nvPr/>
                </p:nvSpPr>
                <p:spPr bwMode="auto">
                  <a:xfrm>
                    <a:off x="618" y="0"/>
                    <a:ext cx="400" cy="1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2000" b="1">
                        <a:latin typeface="+mn-lt"/>
                      </a:rPr>
                      <a:t>0</a:t>
                    </a:r>
                    <a:endParaRPr lang="en-US" altLang="el-GR" sz="2000">
                      <a:latin typeface="+mn-lt"/>
                    </a:endParaRPr>
                  </a:p>
                  <a:p>
                    <a:pPr algn="ctr">
                      <a:spcBef>
                        <a:spcPct val="0"/>
                      </a:spcBef>
                      <a:buFontTx/>
                      <a:buNone/>
                    </a:pPr>
                    <a:endParaRPr lang="en-US" altLang="el-GR" sz="2000">
                      <a:latin typeface="+mn-lt"/>
                    </a:endParaRPr>
                  </a:p>
                </p:txBody>
              </p:sp>
              <p:sp>
                <p:nvSpPr>
                  <p:cNvPr id="26721" name="Rectangle 44"/>
                  <p:cNvSpPr>
                    <a:spLocks noChangeArrowheads="1"/>
                  </p:cNvSpPr>
                  <p:nvPr/>
                </p:nvSpPr>
                <p:spPr bwMode="auto">
                  <a:xfrm>
                    <a:off x="616" y="0"/>
                    <a:ext cx="404" cy="10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38" name="Group 51"/>
              <p:cNvGrpSpPr>
                <a:grpSpLocks/>
              </p:cNvGrpSpPr>
              <p:nvPr/>
            </p:nvGrpSpPr>
            <p:grpSpPr bwMode="auto">
              <a:xfrm>
                <a:off x="1020" y="0"/>
                <a:ext cx="404" cy="1027"/>
                <a:chOff x="1020" y="0"/>
                <a:chExt cx="404" cy="1027"/>
              </a:xfrm>
            </p:grpSpPr>
            <p:sp>
              <p:nvSpPr>
                <p:cNvPr id="26714" name="Rectangle 50"/>
                <p:cNvSpPr>
                  <a:spLocks noChangeArrowheads="1"/>
                </p:cNvSpPr>
                <p:nvPr/>
              </p:nvSpPr>
              <p:spPr bwMode="auto">
                <a:xfrm>
                  <a:off x="1020" y="0"/>
                  <a:ext cx="404" cy="10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715" name="Group 49"/>
                <p:cNvGrpSpPr>
                  <a:grpSpLocks/>
                </p:cNvGrpSpPr>
                <p:nvPr/>
              </p:nvGrpSpPr>
              <p:grpSpPr bwMode="auto">
                <a:xfrm>
                  <a:off x="1020" y="0"/>
                  <a:ext cx="404" cy="1027"/>
                  <a:chOff x="1020" y="0"/>
                  <a:chExt cx="404" cy="1027"/>
                </a:xfrm>
              </p:grpSpPr>
              <p:sp>
                <p:nvSpPr>
                  <p:cNvPr id="26716" name="Rectangle 24"/>
                  <p:cNvSpPr>
                    <a:spLocks noChangeArrowheads="1"/>
                  </p:cNvSpPr>
                  <p:nvPr/>
                </p:nvSpPr>
                <p:spPr bwMode="auto">
                  <a:xfrm>
                    <a:off x="1022" y="0"/>
                    <a:ext cx="400" cy="1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2000" b="1">
                        <a:latin typeface="+mn-lt"/>
                      </a:rPr>
                      <a:t>0</a:t>
                    </a:r>
                    <a:endParaRPr lang="en-US" altLang="el-GR" sz="2000">
                      <a:latin typeface="+mn-lt"/>
                    </a:endParaRPr>
                  </a:p>
                  <a:p>
                    <a:pPr algn="ctr">
                      <a:spcBef>
                        <a:spcPct val="0"/>
                      </a:spcBef>
                      <a:buFontTx/>
                      <a:buNone/>
                    </a:pPr>
                    <a:endParaRPr lang="en-US" altLang="el-GR" sz="2000">
                      <a:latin typeface="+mn-lt"/>
                    </a:endParaRPr>
                  </a:p>
                </p:txBody>
              </p:sp>
              <p:sp>
                <p:nvSpPr>
                  <p:cNvPr id="26717" name="Rectangle 48"/>
                  <p:cNvSpPr>
                    <a:spLocks noChangeArrowheads="1"/>
                  </p:cNvSpPr>
                  <p:nvPr/>
                </p:nvSpPr>
                <p:spPr bwMode="auto">
                  <a:xfrm>
                    <a:off x="1020" y="0"/>
                    <a:ext cx="404" cy="10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39" name="Group 55"/>
              <p:cNvGrpSpPr>
                <a:grpSpLocks/>
              </p:cNvGrpSpPr>
              <p:nvPr/>
            </p:nvGrpSpPr>
            <p:grpSpPr bwMode="auto">
              <a:xfrm>
                <a:off x="1422" y="0"/>
                <a:ext cx="416" cy="1027"/>
                <a:chOff x="1422" y="0"/>
                <a:chExt cx="416" cy="1027"/>
              </a:xfrm>
            </p:grpSpPr>
            <p:sp>
              <p:nvSpPr>
                <p:cNvPr id="26710" name="Rectangle 54"/>
                <p:cNvSpPr>
                  <a:spLocks noChangeArrowheads="1"/>
                </p:cNvSpPr>
                <p:nvPr/>
              </p:nvSpPr>
              <p:spPr bwMode="auto">
                <a:xfrm>
                  <a:off x="1424" y="0"/>
                  <a:ext cx="414" cy="10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711" name="Group 53"/>
                <p:cNvGrpSpPr>
                  <a:grpSpLocks/>
                </p:cNvGrpSpPr>
                <p:nvPr/>
              </p:nvGrpSpPr>
              <p:grpSpPr bwMode="auto">
                <a:xfrm>
                  <a:off x="1422" y="0"/>
                  <a:ext cx="416" cy="1027"/>
                  <a:chOff x="1422" y="0"/>
                  <a:chExt cx="416" cy="1027"/>
                </a:xfrm>
              </p:grpSpPr>
              <p:sp>
                <p:nvSpPr>
                  <p:cNvPr id="26712" name="Rectangle 25"/>
                  <p:cNvSpPr>
                    <a:spLocks noChangeArrowheads="1"/>
                  </p:cNvSpPr>
                  <p:nvPr/>
                </p:nvSpPr>
                <p:spPr bwMode="auto">
                  <a:xfrm>
                    <a:off x="1422" y="0"/>
                    <a:ext cx="414" cy="1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2000" b="1">
                        <a:latin typeface="+mn-lt"/>
                      </a:rPr>
                      <a:t>0</a:t>
                    </a:r>
                    <a:endParaRPr lang="en-US" altLang="el-GR" sz="2000">
                      <a:latin typeface="+mn-lt"/>
                    </a:endParaRPr>
                  </a:p>
                  <a:p>
                    <a:pPr algn="ctr">
                      <a:spcBef>
                        <a:spcPct val="0"/>
                      </a:spcBef>
                      <a:buFontTx/>
                      <a:buNone/>
                    </a:pPr>
                    <a:endParaRPr lang="en-US" altLang="el-GR" sz="2000">
                      <a:latin typeface="+mn-lt"/>
                    </a:endParaRPr>
                  </a:p>
                </p:txBody>
              </p:sp>
              <p:sp>
                <p:nvSpPr>
                  <p:cNvPr id="26713" name="Rectangle 52"/>
                  <p:cNvSpPr>
                    <a:spLocks noChangeArrowheads="1"/>
                  </p:cNvSpPr>
                  <p:nvPr/>
                </p:nvSpPr>
                <p:spPr bwMode="auto">
                  <a:xfrm>
                    <a:off x="1424" y="0"/>
                    <a:ext cx="414" cy="10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40" name="Group 59"/>
              <p:cNvGrpSpPr>
                <a:grpSpLocks/>
              </p:cNvGrpSpPr>
              <p:nvPr/>
            </p:nvGrpSpPr>
            <p:grpSpPr bwMode="auto">
              <a:xfrm>
                <a:off x="1836" y="0"/>
                <a:ext cx="416" cy="1027"/>
                <a:chOff x="1836" y="0"/>
                <a:chExt cx="416" cy="1027"/>
              </a:xfrm>
            </p:grpSpPr>
            <p:sp>
              <p:nvSpPr>
                <p:cNvPr id="26706" name="Rectangle 58"/>
                <p:cNvSpPr>
                  <a:spLocks noChangeArrowheads="1"/>
                </p:cNvSpPr>
                <p:nvPr/>
              </p:nvSpPr>
              <p:spPr bwMode="auto">
                <a:xfrm>
                  <a:off x="1838" y="0"/>
                  <a:ext cx="414" cy="10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707" name="Group 57"/>
                <p:cNvGrpSpPr>
                  <a:grpSpLocks/>
                </p:cNvGrpSpPr>
                <p:nvPr/>
              </p:nvGrpSpPr>
              <p:grpSpPr bwMode="auto">
                <a:xfrm>
                  <a:off x="1836" y="0"/>
                  <a:ext cx="416" cy="1027"/>
                  <a:chOff x="1836" y="0"/>
                  <a:chExt cx="416" cy="1027"/>
                </a:xfrm>
              </p:grpSpPr>
              <p:sp>
                <p:nvSpPr>
                  <p:cNvPr id="26708" name="Rectangle 26"/>
                  <p:cNvSpPr>
                    <a:spLocks noChangeArrowheads="1"/>
                  </p:cNvSpPr>
                  <p:nvPr/>
                </p:nvSpPr>
                <p:spPr bwMode="auto">
                  <a:xfrm>
                    <a:off x="1836" y="0"/>
                    <a:ext cx="414" cy="1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2000" b="1" dirty="0">
                        <a:latin typeface="+mn-lt"/>
                      </a:rPr>
                      <a:t>1</a:t>
                    </a:r>
                    <a:endParaRPr lang="en-US" altLang="el-GR" sz="2000" dirty="0">
                      <a:latin typeface="+mn-lt"/>
                    </a:endParaRPr>
                  </a:p>
                  <a:p>
                    <a:pPr algn="ctr">
                      <a:spcBef>
                        <a:spcPct val="0"/>
                      </a:spcBef>
                      <a:buFontTx/>
                      <a:buNone/>
                    </a:pPr>
                    <a:endParaRPr lang="en-US" altLang="el-GR" sz="2000" dirty="0">
                      <a:latin typeface="+mn-lt"/>
                    </a:endParaRPr>
                  </a:p>
                </p:txBody>
              </p:sp>
              <p:sp>
                <p:nvSpPr>
                  <p:cNvPr id="26709" name="Rectangle 56"/>
                  <p:cNvSpPr>
                    <a:spLocks noChangeArrowheads="1"/>
                  </p:cNvSpPr>
                  <p:nvPr/>
                </p:nvSpPr>
                <p:spPr bwMode="auto">
                  <a:xfrm>
                    <a:off x="1838" y="0"/>
                    <a:ext cx="414" cy="10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41" name="Group 63"/>
              <p:cNvGrpSpPr>
                <a:grpSpLocks/>
              </p:cNvGrpSpPr>
              <p:nvPr/>
            </p:nvGrpSpPr>
            <p:grpSpPr bwMode="auto">
              <a:xfrm>
                <a:off x="2252" y="0"/>
                <a:ext cx="414" cy="1027"/>
                <a:chOff x="2252" y="0"/>
                <a:chExt cx="414" cy="1027"/>
              </a:xfrm>
            </p:grpSpPr>
            <p:sp>
              <p:nvSpPr>
                <p:cNvPr id="26702" name="Rectangle 62"/>
                <p:cNvSpPr>
                  <a:spLocks noChangeArrowheads="1"/>
                </p:cNvSpPr>
                <p:nvPr/>
              </p:nvSpPr>
              <p:spPr bwMode="auto">
                <a:xfrm>
                  <a:off x="2252" y="0"/>
                  <a:ext cx="414" cy="10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703" name="Group 61"/>
                <p:cNvGrpSpPr>
                  <a:grpSpLocks/>
                </p:cNvGrpSpPr>
                <p:nvPr/>
              </p:nvGrpSpPr>
              <p:grpSpPr bwMode="auto">
                <a:xfrm>
                  <a:off x="2252" y="0"/>
                  <a:ext cx="414" cy="1027"/>
                  <a:chOff x="2252" y="0"/>
                  <a:chExt cx="414" cy="1027"/>
                </a:xfrm>
              </p:grpSpPr>
              <p:sp>
                <p:nvSpPr>
                  <p:cNvPr id="26704" name="Rectangle 27"/>
                  <p:cNvSpPr>
                    <a:spLocks noChangeArrowheads="1"/>
                  </p:cNvSpPr>
                  <p:nvPr/>
                </p:nvSpPr>
                <p:spPr bwMode="auto">
                  <a:xfrm>
                    <a:off x="2254" y="0"/>
                    <a:ext cx="410" cy="1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2000" b="1">
                        <a:latin typeface="+mn-lt"/>
                      </a:rPr>
                      <a:t>2</a:t>
                    </a:r>
                    <a:endParaRPr lang="en-US" altLang="el-GR" sz="2000">
                      <a:latin typeface="+mn-lt"/>
                    </a:endParaRPr>
                  </a:p>
                  <a:p>
                    <a:pPr algn="ctr">
                      <a:spcBef>
                        <a:spcPct val="0"/>
                      </a:spcBef>
                      <a:buFontTx/>
                      <a:buNone/>
                    </a:pPr>
                    <a:endParaRPr lang="en-US" altLang="el-GR" sz="2000">
                      <a:latin typeface="+mn-lt"/>
                    </a:endParaRPr>
                  </a:p>
                </p:txBody>
              </p:sp>
              <p:sp>
                <p:nvSpPr>
                  <p:cNvPr id="26705" name="Rectangle 60"/>
                  <p:cNvSpPr>
                    <a:spLocks noChangeArrowheads="1"/>
                  </p:cNvSpPr>
                  <p:nvPr/>
                </p:nvSpPr>
                <p:spPr bwMode="auto">
                  <a:xfrm>
                    <a:off x="2252" y="0"/>
                    <a:ext cx="414" cy="10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42" name="Group 67"/>
              <p:cNvGrpSpPr>
                <a:grpSpLocks/>
              </p:cNvGrpSpPr>
              <p:nvPr/>
            </p:nvGrpSpPr>
            <p:grpSpPr bwMode="auto">
              <a:xfrm>
                <a:off x="2666" y="0"/>
                <a:ext cx="414" cy="1027"/>
                <a:chOff x="2666" y="0"/>
                <a:chExt cx="414" cy="1027"/>
              </a:xfrm>
            </p:grpSpPr>
            <p:sp>
              <p:nvSpPr>
                <p:cNvPr id="26698" name="Rectangle 66"/>
                <p:cNvSpPr>
                  <a:spLocks noChangeArrowheads="1"/>
                </p:cNvSpPr>
                <p:nvPr/>
              </p:nvSpPr>
              <p:spPr bwMode="auto">
                <a:xfrm>
                  <a:off x="2666" y="0"/>
                  <a:ext cx="414" cy="10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699" name="Group 65"/>
                <p:cNvGrpSpPr>
                  <a:grpSpLocks/>
                </p:cNvGrpSpPr>
                <p:nvPr/>
              </p:nvGrpSpPr>
              <p:grpSpPr bwMode="auto">
                <a:xfrm>
                  <a:off x="2666" y="0"/>
                  <a:ext cx="414" cy="1027"/>
                  <a:chOff x="2666" y="0"/>
                  <a:chExt cx="414" cy="1027"/>
                </a:xfrm>
              </p:grpSpPr>
              <p:sp>
                <p:nvSpPr>
                  <p:cNvPr id="26700" name="Rectangle 28"/>
                  <p:cNvSpPr>
                    <a:spLocks noChangeArrowheads="1"/>
                  </p:cNvSpPr>
                  <p:nvPr/>
                </p:nvSpPr>
                <p:spPr bwMode="auto">
                  <a:xfrm>
                    <a:off x="2668" y="0"/>
                    <a:ext cx="410" cy="1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2000" b="1">
                        <a:latin typeface="+mn-lt"/>
                      </a:rPr>
                      <a:t>1</a:t>
                    </a:r>
                    <a:endParaRPr lang="en-US" altLang="el-GR" sz="2000">
                      <a:latin typeface="+mn-lt"/>
                    </a:endParaRPr>
                  </a:p>
                  <a:p>
                    <a:pPr algn="ctr">
                      <a:spcBef>
                        <a:spcPct val="0"/>
                      </a:spcBef>
                      <a:buFontTx/>
                      <a:buNone/>
                    </a:pPr>
                    <a:endParaRPr lang="en-US" altLang="el-GR" sz="2000">
                      <a:latin typeface="+mn-lt"/>
                    </a:endParaRPr>
                  </a:p>
                </p:txBody>
              </p:sp>
              <p:sp>
                <p:nvSpPr>
                  <p:cNvPr id="26701" name="Rectangle 64"/>
                  <p:cNvSpPr>
                    <a:spLocks noChangeArrowheads="1"/>
                  </p:cNvSpPr>
                  <p:nvPr/>
                </p:nvSpPr>
                <p:spPr bwMode="auto">
                  <a:xfrm>
                    <a:off x="2666" y="0"/>
                    <a:ext cx="414" cy="10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43" name="Group 71"/>
              <p:cNvGrpSpPr>
                <a:grpSpLocks/>
              </p:cNvGrpSpPr>
              <p:nvPr/>
            </p:nvGrpSpPr>
            <p:grpSpPr bwMode="auto">
              <a:xfrm>
                <a:off x="3080" y="0"/>
                <a:ext cx="424" cy="1027"/>
                <a:chOff x="3080" y="0"/>
                <a:chExt cx="424" cy="1027"/>
              </a:xfrm>
            </p:grpSpPr>
            <p:sp>
              <p:nvSpPr>
                <p:cNvPr id="26694" name="Rectangle 70"/>
                <p:cNvSpPr>
                  <a:spLocks noChangeArrowheads="1"/>
                </p:cNvSpPr>
                <p:nvPr/>
              </p:nvSpPr>
              <p:spPr bwMode="auto">
                <a:xfrm>
                  <a:off x="3080" y="0"/>
                  <a:ext cx="424" cy="10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695" name="Group 69"/>
                <p:cNvGrpSpPr>
                  <a:grpSpLocks/>
                </p:cNvGrpSpPr>
                <p:nvPr/>
              </p:nvGrpSpPr>
              <p:grpSpPr bwMode="auto">
                <a:xfrm>
                  <a:off x="3080" y="0"/>
                  <a:ext cx="424" cy="1027"/>
                  <a:chOff x="3080" y="0"/>
                  <a:chExt cx="424" cy="1027"/>
                </a:xfrm>
              </p:grpSpPr>
              <p:sp>
                <p:nvSpPr>
                  <p:cNvPr id="26696" name="Rectangle 29"/>
                  <p:cNvSpPr>
                    <a:spLocks noChangeArrowheads="1"/>
                  </p:cNvSpPr>
                  <p:nvPr/>
                </p:nvSpPr>
                <p:spPr bwMode="auto">
                  <a:xfrm>
                    <a:off x="3082" y="0"/>
                    <a:ext cx="420" cy="1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2000" b="1">
                        <a:latin typeface="+mn-lt"/>
                      </a:rPr>
                      <a:t>2</a:t>
                    </a:r>
                    <a:endParaRPr lang="en-US" altLang="el-GR" sz="2000">
                      <a:latin typeface="+mn-lt"/>
                    </a:endParaRPr>
                  </a:p>
                  <a:p>
                    <a:pPr algn="ctr">
                      <a:spcBef>
                        <a:spcPct val="0"/>
                      </a:spcBef>
                      <a:buFontTx/>
                      <a:buNone/>
                    </a:pPr>
                    <a:endParaRPr lang="en-US" altLang="el-GR" sz="2000">
                      <a:latin typeface="+mn-lt"/>
                    </a:endParaRPr>
                  </a:p>
                </p:txBody>
              </p:sp>
              <p:sp>
                <p:nvSpPr>
                  <p:cNvPr id="26697" name="Rectangle 68"/>
                  <p:cNvSpPr>
                    <a:spLocks noChangeArrowheads="1"/>
                  </p:cNvSpPr>
                  <p:nvPr/>
                </p:nvSpPr>
                <p:spPr bwMode="auto">
                  <a:xfrm>
                    <a:off x="3080" y="0"/>
                    <a:ext cx="424" cy="10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44" name="Group 75"/>
              <p:cNvGrpSpPr>
                <a:grpSpLocks/>
              </p:cNvGrpSpPr>
              <p:nvPr/>
            </p:nvGrpSpPr>
            <p:grpSpPr bwMode="auto">
              <a:xfrm>
                <a:off x="3504" y="0"/>
                <a:ext cx="424" cy="1027"/>
                <a:chOff x="3504" y="0"/>
                <a:chExt cx="424" cy="1027"/>
              </a:xfrm>
            </p:grpSpPr>
            <p:sp>
              <p:nvSpPr>
                <p:cNvPr id="26690" name="Rectangle 74"/>
                <p:cNvSpPr>
                  <a:spLocks noChangeArrowheads="1"/>
                </p:cNvSpPr>
                <p:nvPr/>
              </p:nvSpPr>
              <p:spPr bwMode="auto">
                <a:xfrm>
                  <a:off x="3504" y="0"/>
                  <a:ext cx="424" cy="10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691" name="Group 73"/>
                <p:cNvGrpSpPr>
                  <a:grpSpLocks/>
                </p:cNvGrpSpPr>
                <p:nvPr/>
              </p:nvGrpSpPr>
              <p:grpSpPr bwMode="auto">
                <a:xfrm>
                  <a:off x="3504" y="0"/>
                  <a:ext cx="424" cy="1027"/>
                  <a:chOff x="3504" y="0"/>
                  <a:chExt cx="424" cy="1027"/>
                </a:xfrm>
              </p:grpSpPr>
              <p:sp>
                <p:nvSpPr>
                  <p:cNvPr id="26692" name="Rectangle 30"/>
                  <p:cNvSpPr>
                    <a:spLocks noChangeArrowheads="1"/>
                  </p:cNvSpPr>
                  <p:nvPr/>
                </p:nvSpPr>
                <p:spPr bwMode="auto">
                  <a:xfrm>
                    <a:off x="3506" y="0"/>
                    <a:ext cx="422" cy="1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2000" b="1">
                        <a:latin typeface="+mn-lt"/>
                      </a:rPr>
                      <a:t>2</a:t>
                    </a:r>
                    <a:endParaRPr lang="en-US" altLang="el-GR" sz="2000">
                      <a:latin typeface="+mn-lt"/>
                    </a:endParaRPr>
                  </a:p>
                  <a:p>
                    <a:pPr algn="ctr">
                      <a:spcBef>
                        <a:spcPct val="0"/>
                      </a:spcBef>
                      <a:buFontTx/>
                      <a:buNone/>
                    </a:pPr>
                    <a:endParaRPr lang="en-US" altLang="el-GR" sz="2000">
                      <a:latin typeface="+mn-lt"/>
                    </a:endParaRPr>
                  </a:p>
                </p:txBody>
              </p:sp>
              <p:sp>
                <p:nvSpPr>
                  <p:cNvPr id="26693" name="Rectangle 72"/>
                  <p:cNvSpPr>
                    <a:spLocks noChangeArrowheads="1"/>
                  </p:cNvSpPr>
                  <p:nvPr/>
                </p:nvSpPr>
                <p:spPr bwMode="auto">
                  <a:xfrm>
                    <a:off x="3504" y="0"/>
                    <a:ext cx="424" cy="10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45" name="Group 79"/>
              <p:cNvGrpSpPr>
                <a:grpSpLocks/>
              </p:cNvGrpSpPr>
              <p:nvPr/>
            </p:nvGrpSpPr>
            <p:grpSpPr bwMode="auto">
              <a:xfrm>
                <a:off x="0" y="1027"/>
                <a:ext cx="616" cy="518"/>
                <a:chOff x="0" y="1027"/>
                <a:chExt cx="616" cy="518"/>
              </a:xfrm>
            </p:grpSpPr>
            <p:sp>
              <p:nvSpPr>
                <p:cNvPr id="26686" name="Rectangle 78"/>
                <p:cNvSpPr>
                  <a:spLocks noChangeArrowheads="1"/>
                </p:cNvSpPr>
                <p:nvPr/>
              </p:nvSpPr>
              <p:spPr bwMode="auto">
                <a:xfrm>
                  <a:off x="0" y="1027"/>
                  <a:ext cx="616" cy="51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687" name="Group 77"/>
                <p:cNvGrpSpPr>
                  <a:grpSpLocks/>
                </p:cNvGrpSpPr>
                <p:nvPr/>
              </p:nvGrpSpPr>
              <p:grpSpPr bwMode="auto">
                <a:xfrm>
                  <a:off x="0" y="1027"/>
                  <a:ext cx="616" cy="518"/>
                  <a:chOff x="0" y="1027"/>
                  <a:chExt cx="616" cy="518"/>
                </a:xfrm>
              </p:grpSpPr>
              <p:sp>
                <p:nvSpPr>
                  <p:cNvPr id="26688" name="Rectangle 31"/>
                  <p:cNvSpPr>
                    <a:spLocks noChangeArrowheads="1"/>
                  </p:cNvSpPr>
                  <p:nvPr/>
                </p:nvSpPr>
                <p:spPr bwMode="auto">
                  <a:xfrm>
                    <a:off x="0" y="1027"/>
                    <a:ext cx="614" cy="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2000" b="1" dirty="0">
                        <a:latin typeface="+mn-lt"/>
                      </a:rPr>
                      <a:t>ΩΡΕΣ</a:t>
                    </a:r>
                    <a:endParaRPr lang="en-US" altLang="el-GR" sz="2000" b="1" dirty="0">
                      <a:latin typeface="+mn-lt"/>
                    </a:endParaRPr>
                  </a:p>
                  <a:p>
                    <a:pPr algn="ctr">
                      <a:spcBef>
                        <a:spcPct val="0"/>
                      </a:spcBef>
                      <a:buFontTx/>
                      <a:buNone/>
                    </a:pPr>
                    <a:endParaRPr lang="en-US" altLang="el-GR" sz="2000" dirty="0">
                      <a:latin typeface="+mn-lt"/>
                    </a:endParaRPr>
                  </a:p>
                </p:txBody>
              </p:sp>
              <p:sp>
                <p:nvSpPr>
                  <p:cNvPr id="26689" name="Rectangle 76"/>
                  <p:cNvSpPr>
                    <a:spLocks noChangeArrowheads="1"/>
                  </p:cNvSpPr>
                  <p:nvPr/>
                </p:nvSpPr>
                <p:spPr bwMode="auto">
                  <a:xfrm>
                    <a:off x="0" y="1027"/>
                    <a:ext cx="616"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46" name="Group 83"/>
              <p:cNvGrpSpPr>
                <a:grpSpLocks/>
              </p:cNvGrpSpPr>
              <p:nvPr/>
            </p:nvGrpSpPr>
            <p:grpSpPr bwMode="auto">
              <a:xfrm>
                <a:off x="616" y="1027"/>
                <a:ext cx="404" cy="518"/>
                <a:chOff x="616" y="1027"/>
                <a:chExt cx="404" cy="518"/>
              </a:xfrm>
            </p:grpSpPr>
            <p:sp>
              <p:nvSpPr>
                <p:cNvPr id="26682" name="Rectangle 82"/>
                <p:cNvSpPr>
                  <a:spLocks noChangeArrowheads="1"/>
                </p:cNvSpPr>
                <p:nvPr/>
              </p:nvSpPr>
              <p:spPr bwMode="auto">
                <a:xfrm>
                  <a:off x="616" y="1027"/>
                  <a:ext cx="404" cy="51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683" name="Group 81"/>
                <p:cNvGrpSpPr>
                  <a:grpSpLocks/>
                </p:cNvGrpSpPr>
                <p:nvPr/>
              </p:nvGrpSpPr>
              <p:grpSpPr bwMode="auto">
                <a:xfrm>
                  <a:off x="616" y="1027"/>
                  <a:ext cx="404" cy="518"/>
                  <a:chOff x="616" y="1027"/>
                  <a:chExt cx="404" cy="518"/>
                </a:xfrm>
              </p:grpSpPr>
              <p:sp>
                <p:nvSpPr>
                  <p:cNvPr id="26684" name="Rectangle 32"/>
                  <p:cNvSpPr>
                    <a:spLocks noChangeArrowheads="1"/>
                  </p:cNvSpPr>
                  <p:nvPr/>
                </p:nvSpPr>
                <p:spPr bwMode="auto">
                  <a:xfrm>
                    <a:off x="618" y="1027"/>
                    <a:ext cx="398" cy="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1600">
                        <a:latin typeface="+mn-lt"/>
                      </a:rPr>
                      <a:t>0-3</a:t>
                    </a:r>
                    <a:endParaRPr lang="en-US" altLang="el-GR" sz="1600">
                      <a:latin typeface="+mn-lt"/>
                    </a:endParaRPr>
                  </a:p>
                  <a:p>
                    <a:pPr algn="ctr">
                      <a:spcBef>
                        <a:spcPct val="0"/>
                      </a:spcBef>
                      <a:buFontTx/>
                      <a:buNone/>
                    </a:pPr>
                    <a:endParaRPr lang="en-US" altLang="el-GR" sz="2000">
                      <a:latin typeface="+mn-lt"/>
                    </a:endParaRPr>
                  </a:p>
                </p:txBody>
              </p:sp>
              <p:sp>
                <p:nvSpPr>
                  <p:cNvPr id="26685" name="Rectangle 80"/>
                  <p:cNvSpPr>
                    <a:spLocks noChangeArrowheads="1"/>
                  </p:cNvSpPr>
                  <p:nvPr/>
                </p:nvSpPr>
                <p:spPr bwMode="auto">
                  <a:xfrm>
                    <a:off x="616" y="1027"/>
                    <a:ext cx="40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47" name="Group 87"/>
              <p:cNvGrpSpPr>
                <a:grpSpLocks/>
              </p:cNvGrpSpPr>
              <p:nvPr/>
            </p:nvGrpSpPr>
            <p:grpSpPr bwMode="auto">
              <a:xfrm>
                <a:off x="1016" y="1027"/>
                <a:ext cx="408" cy="518"/>
                <a:chOff x="1016" y="1027"/>
                <a:chExt cx="408" cy="518"/>
              </a:xfrm>
            </p:grpSpPr>
            <p:sp>
              <p:nvSpPr>
                <p:cNvPr id="26678" name="Rectangle 86"/>
                <p:cNvSpPr>
                  <a:spLocks noChangeArrowheads="1"/>
                </p:cNvSpPr>
                <p:nvPr/>
              </p:nvSpPr>
              <p:spPr bwMode="auto">
                <a:xfrm>
                  <a:off x="1020" y="1027"/>
                  <a:ext cx="404" cy="51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679" name="Group 85"/>
                <p:cNvGrpSpPr>
                  <a:grpSpLocks/>
                </p:cNvGrpSpPr>
                <p:nvPr/>
              </p:nvGrpSpPr>
              <p:grpSpPr bwMode="auto">
                <a:xfrm>
                  <a:off x="1016" y="1027"/>
                  <a:ext cx="408" cy="518"/>
                  <a:chOff x="1016" y="1027"/>
                  <a:chExt cx="408" cy="518"/>
                </a:xfrm>
              </p:grpSpPr>
              <p:sp>
                <p:nvSpPr>
                  <p:cNvPr id="26680" name="Rectangle 33"/>
                  <p:cNvSpPr>
                    <a:spLocks noChangeArrowheads="1"/>
                  </p:cNvSpPr>
                  <p:nvPr/>
                </p:nvSpPr>
                <p:spPr bwMode="auto">
                  <a:xfrm>
                    <a:off x="1016" y="1027"/>
                    <a:ext cx="404" cy="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1600" dirty="0">
                        <a:latin typeface="+mn-lt"/>
                      </a:rPr>
                      <a:t>3-6</a:t>
                    </a:r>
                    <a:endParaRPr lang="en-US" altLang="el-GR" sz="1600" dirty="0">
                      <a:latin typeface="+mn-lt"/>
                    </a:endParaRPr>
                  </a:p>
                  <a:p>
                    <a:pPr algn="ctr">
                      <a:spcBef>
                        <a:spcPct val="0"/>
                      </a:spcBef>
                      <a:buFontTx/>
                      <a:buNone/>
                    </a:pPr>
                    <a:endParaRPr lang="en-US" altLang="el-GR" sz="2000" dirty="0">
                      <a:latin typeface="+mn-lt"/>
                    </a:endParaRPr>
                  </a:p>
                </p:txBody>
              </p:sp>
              <p:sp>
                <p:nvSpPr>
                  <p:cNvPr id="26681" name="Rectangle 84"/>
                  <p:cNvSpPr>
                    <a:spLocks noChangeArrowheads="1"/>
                  </p:cNvSpPr>
                  <p:nvPr/>
                </p:nvSpPr>
                <p:spPr bwMode="auto">
                  <a:xfrm>
                    <a:off x="1020" y="1027"/>
                    <a:ext cx="40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48" name="Group 91"/>
              <p:cNvGrpSpPr>
                <a:grpSpLocks/>
              </p:cNvGrpSpPr>
              <p:nvPr/>
            </p:nvGrpSpPr>
            <p:grpSpPr bwMode="auto">
              <a:xfrm>
                <a:off x="1420" y="1027"/>
                <a:ext cx="418" cy="518"/>
                <a:chOff x="1420" y="1027"/>
                <a:chExt cx="418" cy="518"/>
              </a:xfrm>
            </p:grpSpPr>
            <p:sp>
              <p:nvSpPr>
                <p:cNvPr id="26674" name="Rectangle 90"/>
                <p:cNvSpPr>
                  <a:spLocks noChangeArrowheads="1"/>
                </p:cNvSpPr>
                <p:nvPr/>
              </p:nvSpPr>
              <p:spPr bwMode="auto">
                <a:xfrm>
                  <a:off x="1424" y="1027"/>
                  <a:ext cx="414" cy="51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675" name="Group 89"/>
                <p:cNvGrpSpPr>
                  <a:grpSpLocks/>
                </p:cNvGrpSpPr>
                <p:nvPr/>
              </p:nvGrpSpPr>
              <p:grpSpPr bwMode="auto">
                <a:xfrm>
                  <a:off x="1420" y="1027"/>
                  <a:ext cx="418" cy="518"/>
                  <a:chOff x="1420" y="1027"/>
                  <a:chExt cx="418" cy="518"/>
                </a:xfrm>
              </p:grpSpPr>
              <p:sp>
                <p:nvSpPr>
                  <p:cNvPr id="26676" name="Rectangle 34"/>
                  <p:cNvSpPr>
                    <a:spLocks noChangeArrowheads="1"/>
                  </p:cNvSpPr>
                  <p:nvPr/>
                </p:nvSpPr>
                <p:spPr bwMode="auto">
                  <a:xfrm>
                    <a:off x="1420" y="1027"/>
                    <a:ext cx="414" cy="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1600" dirty="0">
                        <a:latin typeface="+mn-lt"/>
                      </a:rPr>
                      <a:t>6-9</a:t>
                    </a:r>
                    <a:endParaRPr lang="en-US" altLang="el-GR" sz="1600" dirty="0">
                      <a:latin typeface="+mn-lt"/>
                    </a:endParaRPr>
                  </a:p>
                  <a:p>
                    <a:pPr algn="ctr">
                      <a:spcBef>
                        <a:spcPct val="0"/>
                      </a:spcBef>
                      <a:buFontTx/>
                      <a:buNone/>
                    </a:pPr>
                    <a:endParaRPr lang="en-US" altLang="el-GR" sz="2000" dirty="0">
                      <a:latin typeface="+mn-lt"/>
                    </a:endParaRPr>
                  </a:p>
                </p:txBody>
              </p:sp>
              <p:sp>
                <p:nvSpPr>
                  <p:cNvPr id="26677" name="Rectangle 88"/>
                  <p:cNvSpPr>
                    <a:spLocks noChangeArrowheads="1"/>
                  </p:cNvSpPr>
                  <p:nvPr/>
                </p:nvSpPr>
                <p:spPr bwMode="auto">
                  <a:xfrm>
                    <a:off x="1424" y="1027"/>
                    <a:ext cx="41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49" name="Group 95"/>
              <p:cNvGrpSpPr>
                <a:grpSpLocks/>
              </p:cNvGrpSpPr>
              <p:nvPr/>
            </p:nvGrpSpPr>
            <p:grpSpPr bwMode="auto">
              <a:xfrm>
                <a:off x="1834" y="1027"/>
                <a:ext cx="418" cy="518"/>
                <a:chOff x="1834" y="1027"/>
                <a:chExt cx="418" cy="518"/>
              </a:xfrm>
            </p:grpSpPr>
            <p:sp>
              <p:nvSpPr>
                <p:cNvPr id="26670" name="Rectangle 94"/>
                <p:cNvSpPr>
                  <a:spLocks noChangeArrowheads="1"/>
                </p:cNvSpPr>
                <p:nvPr/>
              </p:nvSpPr>
              <p:spPr bwMode="auto">
                <a:xfrm>
                  <a:off x="1838" y="1027"/>
                  <a:ext cx="414" cy="51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671" name="Group 93"/>
                <p:cNvGrpSpPr>
                  <a:grpSpLocks/>
                </p:cNvGrpSpPr>
                <p:nvPr/>
              </p:nvGrpSpPr>
              <p:grpSpPr bwMode="auto">
                <a:xfrm>
                  <a:off x="1834" y="1027"/>
                  <a:ext cx="418" cy="518"/>
                  <a:chOff x="1834" y="1027"/>
                  <a:chExt cx="418" cy="518"/>
                </a:xfrm>
              </p:grpSpPr>
              <p:sp>
                <p:nvSpPr>
                  <p:cNvPr id="26672" name="Rectangle 35"/>
                  <p:cNvSpPr>
                    <a:spLocks noChangeArrowheads="1"/>
                  </p:cNvSpPr>
                  <p:nvPr/>
                </p:nvSpPr>
                <p:spPr bwMode="auto">
                  <a:xfrm>
                    <a:off x="1834" y="1027"/>
                    <a:ext cx="414" cy="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1600" dirty="0">
                        <a:latin typeface="+mn-lt"/>
                      </a:rPr>
                      <a:t>9-12</a:t>
                    </a:r>
                    <a:endParaRPr lang="en-US" altLang="el-GR" sz="1600" dirty="0">
                      <a:latin typeface="+mn-lt"/>
                    </a:endParaRPr>
                  </a:p>
                  <a:p>
                    <a:pPr algn="ctr">
                      <a:spcBef>
                        <a:spcPct val="0"/>
                      </a:spcBef>
                      <a:buFontTx/>
                      <a:buNone/>
                    </a:pPr>
                    <a:endParaRPr lang="en-US" altLang="el-GR" sz="2000" dirty="0">
                      <a:latin typeface="+mn-lt"/>
                    </a:endParaRPr>
                  </a:p>
                </p:txBody>
              </p:sp>
              <p:sp>
                <p:nvSpPr>
                  <p:cNvPr id="26673" name="Rectangle 92"/>
                  <p:cNvSpPr>
                    <a:spLocks noChangeArrowheads="1"/>
                  </p:cNvSpPr>
                  <p:nvPr/>
                </p:nvSpPr>
                <p:spPr bwMode="auto">
                  <a:xfrm>
                    <a:off x="1838" y="1027"/>
                    <a:ext cx="41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50" name="Group 99"/>
              <p:cNvGrpSpPr>
                <a:grpSpLocks/>
              </p:cNvGrpSpPr>
              <p:nvPr/>
            </p:nvGrpSpPr>
            <p:grpSpPr bwMode="auto">
              <a:xfrm>
                <a:off x="2244" y="1027"/>
                <a:ext cx="422" cy="518"/>
                <a:chOff x="2244" y="1027"/>
                <a:chExt cx="422" cy="518"/>
              </a:xfrm>
            </p:grpSpPr>
            <p:sp>
              <p:nvSpPr>
                <p:cNvPr id="26666" name="Rectangle 98"/>
                <p:cNvSpPr>
                  <a:spLocks noChangeArrowheads="1"/>
                </p:cNvSpPr>
                <p:nvPr/>
              </p:nvSpPr>
              <p:spPr bwMode="auto">
                <a:xfrm>
                  <a:off x="2252" y="1027"/>
                  <a:ext cx="414" cy="51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667" name="Group 97"/>
                <p:cNvGrpSpPr>
                  <a:grpSpLocks/>
                </p:cNvGrpSpPr>
                <p:nvPr/>
              </p:nvGrpSpPr>
              <p:grpSpPr bwMode="auto">
                <a:xfrm>
                  <a:off x="2244" y="1027"/>
                  <a:ext cx="422" cy="518"/>
                  <a:chOff x="2244" y="1027"/>
                  <a:chExt cx="422" cy="518"/>
                </a:xfrm>
              </p:grpSpPr>
              <p:sp>
                <p:nvSpPr>
                  <p:cNvPr id="26668" name="Rectangle 36"/>
                  <p:cNvSpPr>
                    <a:spLocks noChangeArrowheads="1"/>
                  </p:cNvSpPr>
                  <p:nvPr/>
                </p:nvSpPr>
                <p:spPr bwMode="auto">
                  <a:xfrm>
                    <a:off x="2244" y="1027"/>
                    <a:ext cx="420" cy="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1400" dirty="0">
                        <a:latin typeface="+mn-lt"/>
                      </a:rPr>
                      <a:t>12-15</a:t>
                    </a:r>
                    <a:endParaRPr lang="en-US" altLang="el-GR" sz="1400" dirty="0">
                      <a:latin typeface="+mn-lt"/>
                    </a:endParaRPr>
                  </a:p>
                  <a:p>
                    <a:pPr algn="ctr">
                      <a:spcBef>
                        <a:spcPct val="0"/>
                      </a:spcBef>
                      <a:buFontTx/>
                      <a:buNone/>
                    </a:pPr>
                    <a:endParaRPr lang="en-US" altLang="el-GR" sz="2000" dirty="0">
                      <a:latin typeface="+mn-lt"/>
                    </a:endParaRPr>
                  </a:p>
                </p:txBody>
              </p:sp>
              <p:sp>
                <p:nvSpPr>
                  <p:cNvPr id="26669" name="Rectangle 96"/>
                  <p:cNvSpPr>
                    <a:spLocks noChangeArrowheads="1"/>
                  </p:cNvSpPr>
                  <p:nvPr/>
                </p:nvSpPr>
                <p:spPr bwMode="auto">
                  <a:xfrm>
                    <a:off x="2252" y="1027"/>
                    <a:ext cx="41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51" name="Group 103"/>
              <p:cNvGrpSpPr>
                <a:grpSpLocks/>
              </p:cNvGrpSpPr>
              <p:nvPr/>
            </p:nvGrpSpPr>
            <p:grpSpPr bwMode="auto">
              <a:xfrm>
                <a:off x="2666" y="1027"/>
                <a:ext cx="414" cy="518"/>
                <a:chOff x="2666" y="1027"/>
                <a:chExt cx="414" cy="518"/>
              </a:xfrm>
            </p:grpSpPr>
            <p:sp>
              <p:nvSpPr>
                <p:cNvPr id="26662" name="Rectangle 102"/>
                <p:cNvSpPr>
                  <a:spLocks noChangeArrowheads="1"/>
                </p:cNvSpPr>
                <p:nvPr/>
              </p:nvSpPr>
              <p:spPr bwMode="auto">
                <a:xfrm>
                  <a:off x="2666" y="1027"/>
                  <a:ext cx="414" cy="51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663" name="Group 101"/>
                <p:cNvGrpSpPr>
                  <a:grpSpLocks/>
                </p:cNvGrpSpPr>
                <p:nvPr/>
              </p:nvGrpSpPr>
              <p:grpSpPr bwMode="auto">
                <a:xfrm>
                  <a:off x="2666" y="1027"/>
                  <a:ext cx="414" cy="518"/>
                  <a:chOff x="2666" y="1027"/>
                  <a:chExt cx="414" cy="518"/>
                </a:xfrm>
              </p:grpSpPr>
              <p:sp>
                <p:nvSpPr>
                  <p:cNvPr id="26664" name="Rectangle 37"/>
                  <p:cNvSpPr>
                    <a:spLocks noChangeArrowheads="1"/>
                  </p:cNvSpPr>
                  <p:nvPr/>
                </p:nvSpPr>
                <p:spPr bwMode="auto">
                  <a:xfrm>
                    <a:off x="2670" y="1027"/>
                    <a:ext cx="406" cy="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1600" dirty="0">
                        <a:latin typeface="+mn-lt"/>
                      </a:rPr>
                      <a:t>15-18</a:t>
                    </a:r>
                    <a:endParaRPr lang="en-US" altLang="el-GR" sz="1600" dirty="0">
                      <a:latin typeface="+mn-lt"/>
                    </a:endParaRPr>
                  </a:p>
                  <a:p>
                    <a:pPr algn="ctr">
                      <a:spcBef>
                        <a:spcPct val="0"/>
                      </a:spcBef>
                      <a:buFontTx/>
                      <a:buNone/>
                    </a:pPr>
                    <a:endParaRPr lang="en-US" altLang="el-GR" sz="2000" dirty="0">
                      <a:latin typeface="+mn-lt"/>
                    </a:endParaRPr>
                  </a:p>
                </p:txBody>
              </p:sp>
              <p:sp>
                <p:nvSpPr>
                  <p:cNvPr id="26665" name="Rectangle 100"/>
                  <p:cNvSpPr>
                    <a:spLocks noChangeArrowheads="1"/>
                  </p:cNvSpPr>
                  <p:nvPr/>
                </p:nvSpPr>
                <p:spPr bwMode="auto">
                  <a:xfrm>
                    <a:off x="2666" y="1027"/>
                    <a:ext cx="41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52" name="Group 107"/>
              <p:cNvGrpSpPr>
                <a:grpSpLocks/>
              </p:cNvGrpSpPr>
              <p:nvPr/>
            </p:nvGrpSpPr>
            <p:grpSpPr bwMode="auto">
              <a:xfrm>
                <a:off x="3076" y="1027"/>
                <a:ext cx="428" cy="518"/>
                <a:chOff x="3076" y="1027"/>
                <a:chExt cx="428" cy="518"/>
              </a:xfrm>
            </p:grpSpPr>
            <p:sp>
              <p:nvSpPr>
                <p:cNvPr id="26658" name="Rectangle 106"/>
                <p:cNvSpPr>
                  <a:spLocks noChangeArrowheads="1"/>
                </p:cNvSpPr>
                <p:nvPr/>
              </p:nvSpPr>
              <p:spPr bwMode="auto">
                <a:xfrm>
                  <a:off x="3080" y="1027"/>
                  <a:ext cx="424" cy="51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659" name="Group 105"/>
                <p:cNvGrpSpPr>
                  <a:grpSpLocks/>
                </p:cNvGrpSpPr>
                <p:nvPr/>
              </p:nvGrpSpPr>
              <p:grpSpPr bwMode="auto">
                <a:xfrm>
                  <a:off x="3076" y="1027"/>
                  <a:ext cx="428" cy="518"/>
                  <a:chOff x="3076" y="1027"/>
                  <a:chExt cx="428" cy="518"/>
                </a:xfrm>
              </p:grpSpPr>
              <p:sp>
                <p:nvSpPr>
                  <p:cNvPr id="26660" name="Rectangle 38"/>
                  <p:cNvSpPr>
                    <a:spLocks noChangeArrowheads="1"/>
                  </p:cNvSpPr>
                  <p:nvPr/>
                </p:nvSpPr>
                <p:spPr bwMode="auto">
                  <a:xfrm>
                    <a:off x="3076" y="1027"/>
                    <a:ext cx="424" cy="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1600" dirty="0">
                        <a:latin typeface="+mn-lt"/>
                      </a:rPr>
                      <a:t>18-21</a:t>
                    </a:r>
                    <a:endParaRPr lang="en-US" altLang="el-GR" sz="1600" dirty="0">
                      <a:latin typeface="+mn-lt"/>
                    </a:endParaRPr>
                  </a:p>
                  <a:p>
                    <a:pPr algn="ctr">
                      <a:spcBef>
                        <a:spcPct val="0"/>
                      </a:spcBef>
                      <a:buFontTx/>
                      <a:buNone/>
                    </a:pPr>
                    <a:endParaRPr lang="en-US" altLang="el-GR" sz="2000" dirty="0">
                      <a:latin typeface="+mn-lt"/>
                    </a:endParaRPr>
                  </a:p>
                </p:txBody>
              </p:sp>
              <p:sp>
                <p:nvSpPr>
                  <p:cNvPr id="26661" name="Rectangle 104"/>
                  <p:cNvSpPr>
                    <a:spLocks noChangeArrowheads="1"/>
                  </p:cNvSpPr>
                  <p:nvPr/>
                </p:nvSpPr>
                <p:spPr bwMode="auto">
                  <a:xfrm>
                    <a:off x="3080" y="1027"/>
                    <a:ext cx="42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nvGrpSpPr>
              <p:cNvPr id="26653" name="Group 111"/>
              <p:cNvGrpSpPr>
                <a:grpSpLocks/>
              </p:cNvGrpSpPr>
              <p:nvPr/>
            </p:nvGrpSpPr>
            <p:grpSpPr bwMode="auto">
              <a:xfrm>
                <a:off x="3504" y="1027"/>
                <a:ext cx="424" cy="518"/>
                <a:chOff x="3504" y="1027"/>
                <a:chExt cx="424" cy="518"/>
              </a:xfrm>
            </p:grpSpPr>
            <p:sp>
              <p:nvSpPr>
                <p:cNvPr id="26654" name="Rectangle 110"/>
                <p:cNvSpPr>
                  <a:spLocks noChangeArrowheads="1"/>
                </p:cNvSpPr>
                <p:nvPr/>
              </p:nvSpPr>
              <p:spPr bwMode="auto">
                <a:xfrm>
                  <a:off x="3504" y="1027"/>
                  <a:ext cx="424" cy="51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nvGrpSpPr>
                <p:cNvPr id="26655" name="Group 109"/>
                <p:cNvGrpSpPr>
                  <a:grpSpLocks/>
                </p:cNvGrpSpPr>
                <p:nvPr/>
              </p:nvGrpSpPr>
              <p:grpSpPr bwMode="auto">
                <a:xfrm>
                  <a:off x="3504" y="1027"/>
                  <a:ext cx="424" cy="518"/>
                  <a:chOff x="3504" y="1027"/>
                  <a:chExt cx="424" cy="518"/>
                </a:xfrm>
              </p:grpSpPr>
              <p:sp>
                <p:nvSpPr>
                  <p:cNvPr id="26656" name="Rectangle 39"/>
                  <p:cNvSpPr>
                    <a:spLocks noChangeArrowheads="1"/>
                  </p:cNvSpPr>
                  <p:nvPr/>
                </p:nvSpPr>
                <p:spPr bwMode="auto">
                  <a:xfrm>
                    <a:off x="3508" y="1027"/>
                    <a:ext cx="420" cy="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l-GR" altLang="el-GR" sz="1600" dirty="0">
                        <a:latin typeface="+mn-lt"/>
                      </a:rPr>
                      <a:t>21-24</a:t>
                    </a:r>
                    <a:endParaRPr lang="en-US" altLang="el-GR" sz="1600" dirty="0">
                      <a:latin typeface="+mn-lt"/>
                    </a:endParaRPr>
                  </a:p>
                  <a:p>
                    <a:pPr algn="ctr">
                      <a:spcBef>
                        <a:spcPct val="0"/>
                      </a:spcBef>
                      <a:buFontTx/>
                      <a:buNone/>
                    </a:pPr>
                    <a:endParaRPr lang="en-US" altLang="el-GR" sz="2000" dirty="0">
                      <a:latin typeface="+mn-lt"/>
                    </a:endParaRPr>
                  </a:p>
                </p:txBody>
              </p:sp>
              <p:sp>
                <p:nvSpPr>
                  <p:cNvPr id="26657" name="Rectangle 108"/>
                  <p:cNvSpPr>
                    <a:spLocks noChangeArrowheads="1"/>
                  </p:cNvSpPr>
                  <p:nvPr/>
                </p:nvSpPr>
                <p:spPr bwMode="auto">
                  <a:xfrm>
                    <a:off x="3504" y="1027"/>
                    <a:ext cx="42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grpSp>
        </p:grpSp>
        <p:sp>
          <p:nvSpPr>
            <p:cNvPr id="26635" name="Rectangle 113"/>
            <p:cNvSpPr>
              <a:spLocks noChangeArrowheads="1"/>
            </p:cNvSpPr>
            <p:nvPr/>
          </p:nvSpPr>
          <p:spPr bwMode="auto">
            <a:xfrm>
              <a:off x="-2" y="-2"/>
              <a:ext cx="3932" cy="154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latin typeface="+mn-lt"/>
              </a:endParaRPr>
            </a:p>
          </p:txBody>
        </p:sp>
      </p:grpSp>
      <p:sp>
        <p:nvSpPr>
          <p:cNvPr id="103" name="Title 1"/>
          <p:cNvSpPr>
            <a:spLocks noGrp="1"/>
          </p:cNvSpPr>
          <p:nvPr>
            <p:ph type="title"/>
          </p:nvPr>
        </p:nvSpPr>
        <p:spPr/>
        <p:txBody>
          <a:bodyPr>
            <a:normAutofit/>
          </a:bodyPr>
          <a:lstStyle/>
          <a:p>
            <a:r>
              <a:rPr lang="el-GR" dirty="0"/>
              <a:t>ΑΣΚΗΣΗ ΜΑΓΝΗΤΙΚΗΣ </a:t>
            </a:r>
            <a:r>
              <a:rPr lang="el-GR" dirty="0" smtClean="0"/>
              <a:t>ΚΑΤΑΙΓΙΔΑΣ</a:t>
            </a:r>
            <a:endParaRPr lang="en-US" dirty="0"/>
          </a:p>
        </p:txBody>
      </p:sp>
    </p:spTree>
    <p:extLst>
      <p:ext uri="{BB962C8B-B14F-4D97-AF65-F5344CB8AC3E}">
        <p14:creationId xmlns:p14="http://schemas.microsoft.com/office/powerpoint/2010/main" val="1787099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624818" y="2239736"/>
            <a:ext cx="895350" cy="457200"/>
          </a:xfrm>
          <a:prstGeom prst="rect">
            <a:avLst/>
          </a:prstGeom>
          <a:noFill/>
          <a:ln>
            <a:solidFill>
              <a:schemeClr val="tx1"/>
            </a:solid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l-GR" altLang="el-GR" sz="2400">
                <a:latin typeface="+mn-lt"/>
              </a:rPr>
              <a:t>ΑΡΑ</a:t>
            </a:r>
            <a:r>
              <a:rPr lang="en-GB" altLang="el-GR" sz="2400">
                <a:latin typeface="+mn-lt"/>
              </a:rPr>
              <a:t> </a:t>
            </a:r>
          </a:p>
        </p:txBody>
      </p:sp>
      <p:sp>
        <p:nvSpPr>
          <p:cNvPr id="27651" name="Text Box 3"/>
          <p:cNvSpPr txBox="1">
            <a:spLocks noChangeArrowheads="1"/>
          </p:cNvSpPr>
          <p:nvPr/>
        </p:nvSpPr>
        <p:spPr bwMode="auto">
          <a:xfrm>
            <a:off x="4396468" y="2239736"/>
            <a:ext cx="4495800" cy="457200"/>
          </a:xfrm>
          <a:prstGeom prst="rect">
            <a:avLst/>
          </a:prstGeom>
          <a:noFill/>
          <a:ln>
            <a:solidFill>
              <a:schemeClr val="tx1"/>
            </a:solid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b="1">
                <a:latin typeface="+mn-lt"/>
              </a:rPr>
              <a:t>2/4</a:t>
            </a:r>
            <a:r>
              <a:rPr lang="el-GR" altLang="el-GR" sz="2400">
                <a:latin typeface="+mn-lt"/>
              </a:rPr>
              <a:t>   18-21      Κ=6      ΔΗ=120 γ</a:t>
            </a:r>
            <a:r>
              <a:rPr lang="en-GB" altLang="el-GR" sz="2400">
                <a:latin typeface="+mn-lt"/>
              </a:rPr>
              <a:t> </a:t>
            </a:r>
          </a:p>
        </p:txBody>
      </p:sp>
      <p:sp>
        <p:nvSpPr>
          <p:cNvPr id="27652" name="Text Box 4"/>
          <p:cNvSpPr txBox="1">
            <a:spLocks noChangeArrowheads="1"/>
          </p:cNvSpPr>
          <p:nvPr/>
        </p:nvSpPr>
        <p:spPr bwMode="auto">
          <a:xfrm>
            <a:off x="4348844" y="3258911"/>
            <a:ext cx="4562475" cy="457200"/>
          </a:xfrm>
          <a:prstGeom prst="rect">
            <a:avLst/>
          </a:prstGeom>
          <a:noFill/>
          <a:ln>
            <a:solidFill>
              <a:schemeClr val="tx1"/>
            </a:solid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l-GR" altLang="el-GR" sz="2400" b="1">
                <a:latin typeface="+mn-lt"/>
              </a:rPr>
              <a:t>3/4</a:t>
            </a:r>
            <a:r>
              <a:rPr lang="el-GR" altLang="el-GR" sz="2400">
                <a:latin typeface="+mn-lt"/>
              </a:rPr>
              <a:t>   18-21</a:t>
            </a:r>
            <a:r>
              <a:rPr lang="en-GB" altLang="el-GR" sz="2400">
                <a:latin typeface="+mn-lt"/>
              </a:rPr>
              <a:t> </a:t>
            </a:r>
            <a:r>
              <a:rPr lang="el-GR" altLang="el-GR" sz="2400">
                <a:latin typeface="+mn-lt"/>
              </a:rPr>
              <a:t>      Κ=6      ΔΗ=120 γ</a:t>
            </a:r>
            <a:r>
              <a:rPr lang="en-GB" altLang="el-GR" sz="2400">
                <a:latin typeface="+mn-lt"/>
              </a:rPr>
              <a:t> </a:t>
            </a:r>
          </a:p>
        </p:txBody>
      </p:sp>
      <p:sp>
        <p:nvSpPr>
          <p:cNvPr id="27653" name="Text Box 5"/>
          <p:cNvSpPr txBox="1">
            <a:spLocks noChangeArrowheads="1"/>
          </p:cNvSpPr>
          <p:nvPr/>
        </p:nvSpPr>
        <p:spPr bwMode="auto">
          <a:xfrm>
            <a:off x="7825468" y="4297136"/>
            <a:ext cx="1066800" cy="457200"/>
          </a:xfrm>
          <a:prstGeom prst="rect">
            <a:avLst/>
          </a:prstGeom>
          <a:noFill/>
          <a:ln>
            <a:solidFill>
              <a:schemeClr val="tx1"/>
            </a:solidFill>
          </a:ln>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l-GR" altLang="el-GR" sz="2400">
                <a:latin typeface="+mn-lt"/>
              </a:rPr>
              <a:t>Κ.Ο.Κ</a:t>
            </a:r>
            <a:r>
              <a:rPr lang="en-GB" altLang="el-GR" sz="2400">
                <a:latin typeface="+mn-lt"/>
              </a:rPr>
              <a:t> </a:t>
            </a:r>
          </a:p>
        </p:txBody>
      </p:sp>
      <p:sp>
        <p:nvSpPr>
          <p:cNvPr id="7" name="Title 1"/>
          <p:cNvSpPr>
            <a:spLocks noGrp="1"/>
          </p:cNvSpPr>
          <p:nvPr>
            <p:ph type="title"/>
          </p:nvPr>
        </p:nvSpPr>
        <p:spPr/>
        <p:txBody>
          <a:bodyPr>
            <a:normAutofit/>
          </a:bodyPr>
          <a:lstStyle/>
          <a:p>
            <a:r>
              <a:rPr lang="el-GR" dirty="0"/>
              <a:t>ΑΣΚΗΣΗ ΜΑΓΝΗΤΙΚΗΣ </a:t>
            </a:r>
            <a:r>
              <a:rPr lang="el-GR" dirty="0" smtClean="0"/>
              <a:t>ΚΑΤΑΙΓΙΔΑΣ</a:t>
            </a:r>
            <a:endParaRPr lang="en-US" dirty="0"/>
          </a:p>
        </p:txBody>
      </p:sp>
    </p:spTree>
    <p:extLst>
      <p:ext uri="{BB962C8B-B14F-4D97-AF65-F5344CB8AC3E}">
        <p14:creationId xmlns:p14="http://schemas.microsoft.com/office/powerpoint/2010/main" val="2013616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39863"/>
            <a:ext cx="8229600" cy="3478212"/>
          </a:xfrm>
        </p:spPr>
        <p:txBody>
          <a:bodyPr rtlCol="0">
            <a:normAutofit fontScale="77500" lnSpcReduction="20000"/>
          </a:bodyPr>
          <a:lstStyle/>
          <a:p>
            <a:pPr fontAlgn="auto">
              <a:spcAft>
                <a:spcPts val="0"/>
              </a:spcAft>
              <a:buFont typeface="Arial" pitchFamily="34" charset="0"/>
              <a:buChar char="•"/>
              <a:defRPr/>
            </a:pPr>
            <a:r>
              <a:rPr lang="el-GR" dirty="0" smtClean="0"/>
              <a:t>Το παρόν εκπαιδευτικό υλικό έχει αναπτυχθεί στα πλαίσια του εκπαιδευτικού έργου του διδάσκοντα.</a:t>
            </a:r>
            <a:endParaRPr lang="en-US" dirty="0" smtClean="0"/>
          </a:p>
          <a:p>
            <a:pPr fontAlgn="auto">
              <a:spcAft>
                <a:spcPts val="0"/>
              </a:spcAft>
              <a:buFont typeface="Arial" pitchFamily="34" charset="0"/>
              <a:buChar char="•"/>
              <a:defRPr/>
            </a:pPr>
            <a:r>
              <a:rPr lang="el-GR" dirty="0" smtClean="0"/>
              <a:t>Το έργο «Ανοικτά Ακαδημαϊκά Μαθήματα στο Αριστοτέλειο Πανεπιστήμιο Θεσσαλονίκης» έχει χρηματοδοτήσει μόνο την αναδιαμόρφωση του εκπαιδευτικού υλικού. </a:t>
            </a:r>
          </a:p>
          <a:p>
            <a:pPr fontAlgn="auto">
              <a:spcAft>
                <a:spcPts val="0"/>
              </a:spcAft>
              <a:buFont typeface="Arial" pitchFamily="34" charset="0"/>
              <a:buChar char="•"/>
              <a:defRPr/>
            </a:pPr>
            <a:r>
              <a:rPr lang="el-GR"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n-US" dirty="0" smtClean="0"/>
          </a:p>
          <a:p>
            <a:pPr fontAlgn="auto">
              <a:spcAft>
                <a:spcPts val="0"/>
              </a:spcAft>
              <a:buFont typeface="Arial" pitchFamily="34" charset="0"/>
              <a:buChar char="•"/>
              <a:defRPr/>
            </a:pPr>
            <a:endParaRPr lang="el-GR" dirty="0" smtClean="0"/>
          </a:p>
        </p:txBody>
      </p:sp>
      <p:sp>
        <p:nvSpPr>
          <p:cNvPr id="18436" name="Title 1"/>
          <p:cNvSpPr>
            <a:spLocks noGrp="1"/>
          </p:cNvSpPr>
          <p:nvPr>
            <p:ph type="title"/>
          </p:nvPr>
        </p:nvSpPr>
        <p:spPr bwMode="auto">
          <a:noFill/>
          <a:ln>
            <a:miter lim="800000"/>
            <a:headEnd/>
            <a:tailEnd/>
          </a:ln>
        </p:spPr>
        <p:txBody>
          <a:bodyPr wrap="square" numCol="1" anchorCtr="0" compatLnSpc="1">
            <a:prstTxWarp prst="textNoShape">
              <a:avLst/>
            </a:prstTxWarp>
          </a:bodyPr>
          <a:lstStyle/>
          <a:p>
            <a:r>
              <a:rPr lang="el-GR" smtClean="0"/>
              <a:t>Χρηματοδότηση</a:t>
            </a:r>
          </a:p>
        </p:txBody>
      </p:sp>
      <p:sp>
        <p:nvSpPr>
          <p:cNvPr id="18435" name="Θέση αριθμού διαφάνειας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8783AA-D93E-442E-AFC8-732163ADBBD0}" type="slidenum">
              <a:rPr lang="el-GR">
                <a:solidFill>
                  <a:prstClr val="black"/>
                </a:solidFill>
              </a:rPr>
              <a:pPr fontAlgn="base">
                <a:spcBef>
                  <a:spcPct val="0"/>
                </a:spcBef>
                <a:spcAft>
                  <a:spcPct val="0"/>
                </a:spcAft>
              </a:pPr>
              <a:t>3</a:t>
            </a:fld>
            <a:endParaRPr lang="el-GR">
              <a:solidFill>
                <a:prstClr val="black"/>
              </a:solidFill>
            </a:endParaRPr>
          </a:p>
        </p:txBody>
      </p:sp>
      <p:pic>
        <p:nvPicPr>
          <p:cNvPr id="18437" name="Picture 2" descr="Λογότυπο επιχειρησιακού προγράμματος εκπαίδευσης και δια βίου μάθησης&#10;"/>
          <p:cNvPicPr>
            <a:picLocks noChangeAspect="1" noChangeArrowheads="1"/>
          </p:cNvPicPr>
          <p:nvPr/>
        </p:nvPicPr>
        <p:blipFill>
          <a:blip r:embed="rId4" cstate="print"/>
          <a:srcRect/>
          <a:stretch>
            <a:fillRect/>
          </a:stretch>
        </p:blipFill>
        <p:spPr bwMode="auto">
          <a:xfrm>
            <a:off x="3336925" y="4918075"/>
            <a:ext cx="5518150" cy="13906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50771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Αριστοτέλειο Πανεπιστήμιο </a:t>
            </a:r>
            <a:r>
              <a:rPr lang="el-GR" sz="2000" dirty="0" err="1"/>
              <a:t>Θεσσαλονικης</a:t>
            </a:r>
            <a:r>
              <a:rPr lang="en-US" sz="2000" dirty="0"/>
              <a:t>, </a:t>
            </a:r>
            <a:r>
              <a:rPr lang="el-GR" sz="2000" dirty="0"/>
              <a:t>Παπαζάχος Κωνσταντίνος. </a:t>
            </a:r>
            <a:r>
              <a:rPr lang="el-GR" sz="2000" dirty="0" smtClean="0"/>
              <a:t>Κοντοπούλου Δέσποινα. «</a:t>
            </a:r>
            <a:r>
              <a:rPr lang="el-GR" sz="2000" dirty="0">
                <a:solidFill>
                  <a:prstClr val="black"/>
                </a:solidFill>
              </a:rPr>
              <a:t>Παροδικές Μεταβολές του Μαγνητικού Πεδίου της Γης</a:t>
            </a:r>
            <a:r>
              <a:rPr lang="el-GR" sz="2000" dirty="0" smtClean="0"/>
              <a:t>». </a:t>
            </a:r>
            <a:r>
              <a:rPr lang="el-GR" sz="2000" dirty="0"/>
              <a:t>Έκδοση: 1.0. Θεσσαλονίκη 2014. Διαθέσιμο από τη δικτυακή διεύθυνση: </a:t>
            </a:r>
            <a:r>
              <a:rPr lang="en-US" sz="2000" dirty="0">
                <a:hlinkClick r:id="rId4"/>
              </a:rPr>
              <a:t>http://</a:t>
            </a:r>
            <a:r>
              <a:rPr lang="en-US" sz="2000" dirty="0" smtClean="0">
                <a:hlinkClick r:id="rId4"/>
              </a:rPr>
              <a:t>eclass.auth.gr/courses/OCRS</a:t>
            </a:r>
            <a:r>
              <a:rPr lang="el-GR" sz="2000" smtClean="0">
                <a:hlinkClick r:id="rId4"/>
              </a:rPr>
              <a:t>519</a:t>
            </a:r>
            <a:r>
              <a:rPr lang="en-US" sz="2000" smtClean="0">
                <a:hlinkClick r:id="rId4"/>
              </a:rPr>
              <a:t>/</a:t>
            </a:r>
            <a:r>
              <a:rPr lang="el-GR" sz="2000" dirty="0"/>
              <a:t>.</a:t>
            </a:r>
          </a:p>
          <a:p>
            <a:pPr algn="just"/>
            <a:endParaRPr lang="el-GR" sz="2000" dirty="0"/>
          </a:p>
        </p:txBody>
      </p:sp>
    </p:spTree>
    <p:custDataLst>
      <p:tags r:id="rId1"/>
    </p:custDataLst>
    <p:extLst>
      <p:ext uri="{BB962C8B-B14F-4D97-AF65-F5344CB8AC3E}">
        <p14:creationId xmlns:p14="http://schemas.microsoft.com/office/powerpoint/2010/main" val="61353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rrors.creativecommons.org/presskit/buttons/88x31/png/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672" y="3284985"/>
            <a:ext cx="1689703" cy="5911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0" indent="0">
              <a:buNone/>
            </a:pPr>
            <a:r>
              <a:rPr lang="el-GR" sz="2000" dirty="0"/>
              <a:t>Το παρόν υλικό διατίθεται με τους όρους της άδειας χρήσης Creative </a:t>
            </a:r>
            <a:r>
              <a:rPr lang="el-GR" sz="2000" dirty="0" err="1"/>
              <a:t>Commons</a:t>
            </a:r>
            <a:r>
              <a:rPr lang="el-GR" sz="2000" dirty="0"/>
              <a:t> Αναφορά - Παρόμοια Διανομή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a:p>
            <a:pPr marL="0" indent="0">
              <a:spcBef>
                <a:spcPts val="1800"/>
              </a:spcBef>
              <a:buNone/>
            </a:pPr>
            <a:endParaRPr lang="el-GR" sz="1700" dirty="0">
              <a:latin typeface="Calibri" panose="020F0502020204030204" pitchFamily="34" charset="0"/>
            </a:endParaRPr>
          </a:p>
          <a:p>
            <a:pPr marL="0" indent="0">
              <a:spcBef>
                <a:spcPts val="1800"/>
              </a:spcBef>
              <a:buNone/>
            </a:pPr>
            <a:r>
              <a:rPr lang="el-GR" sz="2000" dirty="0">
                <a:latin typeface="Calibri" panose="020F0502020204030204" pitchFamily="34" charset="0"/>
              </a:rPr>
              <a:t>Ο δικαιούχος μπορεί να παρέχει στον </a:t>
            </a:r>
            <a:r>
              <a:rPr lang="el-GR" sz="2000" dirty="0" err="1">
                <a:latin typeface="Calibri" panose="020F0502020204030204" pitchFamily="34" charset="0"/>
              </a:rPr>
              <a:t>αδειοδόχο</a:t>
            </a:r>
            <a:r>
              <a:rPr lang="el-GR" sz="2000" dirty="0">
                <a:latin typeface="Calibri" panose="020F0502020204030204" pitchFamily="34" charset="0"/>
              </a:rPr>
              <a:t> ξεχωριστή άδεια να χρησιμοποιεί το έργο για εμπορική χρήση, εφόσον αυτό του ζητηθεί.</a:t>
            </a:r>
            <a:r>
              <a:rPr lang="el-GR" sz="2000" dirty="0"/>
              <a:t>     </a:t>
            </a:r>
            <a:r>
              <a:rPr lang="el-GR" sz="2800" dirty="0"/>
              <a:t>          </a:t>
            </a:r>
          </a:p>
          <a:p>
            <a:pPr marL="0" indent="0">
              <a:buNone/>
            </a:pPr>
            <a:endParaRPr lang="el-GR" sz="1400" dirty="0">
              <a:latin typeface="Calibri" panose="020F0502020204030204" pitchFamily="34" charset="0"/>
            </a:endParaRPr>
          </a:p>
          <a:p>
            <a:pPr marL="0" indent="0">
              <a:buNone/>
            </a:pPr>
            <a:endParaRPr lang="el-GR" sz="1400" dirty="0">
              <a:latin typeface="Calibri" panose="020F0502020204030204" pitchFamily="34" charset="0"/>
            </a:endParaRPr>
          </a:p>
          <a:p>
            <a:pPr marL="0" indent="0">
              <a:buNone/>
            </a:pPr>
            <a:r>
              <a:rPr lang="el-GR" sz="1400" dirty="0">
                <a:latin typeface="Calibri" panose="020F0502020204030204" pitchFamily="34" charset="0"/>
              </a:rPr>
              <a:t>[1] </a:t>
            </a:r>
            <a:r>
              <a:rPr lang="el-GR" sz="1400" dirty="0">
                <a:latin typeface="Calibri" panose="020F0502020204030204" pitchFamily="34" charset="0"/>
                <a:hlinkClick r:id="rId5"/>
              </a:rPr>
              <a:t>http://creativecommons.org/licenses/by-</a:t>
            </a:r>
            <a:r>
              <a:rPr lang="en-US" sz="1400" dirty="0" err="1">
                <a:latin typeface="Calibri" panose="020F0502020204030204" pitchFamily="34" charset="0"/>
                <a:hlinkClick r:id="rId5"/>
              </a:rPr>
              <a:t>sa</a:t>
            </a:r>
            <a:r>
              <a:rPr lang="el-GR" sz="1400" dirty="0">
                <a:latin typeface="Calibri" panose="020F0502020204030204" pitchFamily="34" charset="0"/>
                <a:hlinkClick r:id="rId5"/>
              </a:rPr>
              <a:t>/4.0/</a:t>
            </a:r>
            <a:r>
              <a:rPr lang="el-GR" sz="1400" dirty="0">
                <a:latin typeface="Calibri" panose="020F0502020204030204" pitchFamily="34" charset="0"/>
                <a:hlinkClick r:id="rId6"/>
              </a:rPr>
              <a:t> </a:t>
            </a:r>
            <a:endParaRPr lang="el-GR" sz="1400"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Tree>
    <p:custDataLst>
      <p:tags r:id="rId1"/>
    </p:custDataLst>
    <p:extLst>
      <p:ext uri="{BB962C8B-B14F-4D97-AF65-F5344CB8AC3E}">
        <p14:creationId xmlns:p14="http://schemas.microsoft.com/office/powerpoint/2010/main" val="341247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6"/>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dirty="0" smtClean="0"/>
              <a:t>Τέλος Ενότητας</a:t>
            </a:r>
          </a:p>
        </p:txBody>
      </p:sp>
      <p:sp>
        <p:nvSpPr>
          <p:cNvPr id="44035" name="Subtitle 2"/>
          <p:cNvSpPr>
            <a:spLocks noGrp="1"/>
          </p:cNvSpPr>
          <p:nvPr>
            <p:ph type="subTitle" idx="1"/>
          </p:nvPr>
        </p:nvSpPr>
        <p:spPr/>
        <p:txBody>
          <a:bodyPr anchor="b" anchorCtr="0"/>
          <a:lstStyle/>
          <a:p>
            <a:pPr algn="r"/>
            <a:r>
              <a:rPr lang="el-GR" dirty="0" smtClean="0"/>
              <a:t>Επεξεργασία: </a:t>
            </a:r>
            <a:r>
              <a:rPr lang="el-GR" dirty="0" err="1" smtClean="0"/>
              <a:t>Βεντούζη</a:t>
            </a:r>
            <a:r>
              <a:rPr lang="el-GR" dirty="0" smtClean="0"/>
              <a:t> Χρυσάνθη</a:t>
            </a:r>
          </a:p>
          <a:p>
            <a:pPr algn="r"/>
            <a:r>
              <a:rPr lang="el-GR" sz="2400" dirty="0"/>
              <a:t>Θεσσαλονίκη, </a:t>
            </a:r>
            <a:r>
              <a:rPr lang="el-GR" sz="2400" dirty="0" smtClean="0"/>
              <a:t>Δεκέμβριος 2015</a:t>
            </a:r>
            <a:endParaRPr lang="el-GR" sz="2400" dirty="0"/>
          </a:p>
        </p:txBody>
      </p:sp>
      <p:pic>
        <p:nvPicPr>
          <p:cNvPr id="11" name="Picture 17" descr="http://www.lib.umich.edu/files/services/copyright/cc-by-sa.png"/>
          <p:cNvPicPr>
            <a:picLocks noChangeAspect="1" noChangeArrowheads="1"/>
          </p:cNvPicPr>
          <p:nvPr/>
        </p:nvPicPr>
        <p:blipFill>
          <a:blip r:embed="rId4" cstate="print"/>
          <a:srcRect/>
          <a:stretch>
            <a:fillRect/>
          </a:stretch>
        </p:blipFill>
        <p:spPr bwMode="auto">
          <a:xfrm>
            <a:off x="8832304" y="5922963"/>
            <a:ext cx="1584176" cy="554266"/>
          </a:xfrm>
          <a:prstGeom prst="rect">
            <a:avLst/>
          </a:prstGeom>
          <a:noFill/>
        </p:spPr>
      </p:pic>
      <p:pic>
        <p:nvPicPr>
          <p:cNvPr id="12" name="Picture 2" descr="Λογότυπο επιχειρησιακού προγράμματος εκπαίδευσης και δια βίου μάθησης&#10;"/>
          <p:cNvPicPr>
            <a:picLocks noChangeAspect="1" noChangeArrowheads="1"/>
          </p:cNvPicPr>
          <p:nvPr/>
        </p:nvPicPr>
        <p:blipFill>
          <a:blip r:embed="rId5" cstate="print"/>
          <a:srcRect/>
          <a:stretch>
            <a:fillRect/>
          </a:stretch>
        </p:blipFill>
        <p:spPr bwMode="auto">
          <a:xfrm>
            <a:off x="3638550" y="5624513"/>
            <a:ext cx="4914900" cy="12382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7991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custDataLst>
      <p:tags r:id="rId1"/>
    </p:custDataLst>
    <p:extLst>
      <p:ext uri="{BB962C8B-B14F-4D97-AF65-F5344CB8AC3E}">
        <p14:creationId xmlns:p14="http://schemas.microsoft.com/office/powerpoint/2010/main" val="194311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991543" y="1440001"/>
            <a:ext cx="4046791" cy="4751387"/>
          </a:xfrm>
        </p:spPr>
        <p:txBody>
          <a:bodyPr>
            <a:normAutofit/>
          </a:bodyPr>
          <a:lstStyle/>
          <a:p>
            <a:r>
              <a:rPr lang="el-GR" dirty="0" smtClean="0"/>
              <a:t>Πολλά από </a:t>
            </a:r>
            <a:r>
              <a:rPr lang="el-GR" dirty="0"/>
              <a:t>τα σχήματα και όλες οι </a:t>
            </a:r>
            <a:r>
              <a:rPr lang="el-GR" dirty="0" smtClean="0"/>
              <a:t>ασκήσεις στην παρουσίαση αυτή </a:t>
            </a:r>
            <a:r>
              <a:rPr lang="el-GR" dirty="0"/>
              <a:t>προέρχονται από το </a:t>
            </a:r>
            <a:r>
              <a:rPr lang="el-GR" dirty="0" smtClean="0"/>
              <a:t>βιβλίο «Εισαγωγή στη Γεωφυσική</a:t>
            </a:r>
            <a:r>
              <a:rPr lang="el-GR" dirty="0"/>
              <a:t>» </a:t>
            </a:r>
            <a:r>
              <a:rPr lang="el-GR" dirty="0" smtClean="0"/>
              <a:t>των </a:t>
            </a:r>
            <a:r>
              <a:rPr lang="el-GR" dirty="0" err="1"/>
              <a:t>Hugh</a:t>
            </a:r>
            <a:r>
              <a:rPr lang="el-GR" dirty="0"/>
              <a:t> Young των </a:t>
            </a:r>
            <a:r>
              <a:rPr lang="el-GR" altLang="en-US" i="1" dirty="0"/>
              <a:t>Παπαζάχος και Παπαζάχος (2008) </a:t>
            </a:r>
            <a:r>
              <a:rPr lang="el-GR" dirty="0" smtClean="0"/>
              <a:t>Εκδόσεων Ζήτη (Β’ Έκδοση), </a:t>
            </a:r>
            <a:r>
              <a:rPr lang="el-GR" dirty="0"/>
              <a:t>οι οποίες μας επέτρεψαν τη χρήση των σχετικών σχημάτων και </a:t>
            </a:r>
            <a:r>
              <a:rPr lang="el-GR" dirty="0" smtClean="0"/>
              <a:t>ασκήσεων.</a:t>
            </a:r>
            <a:endParaRPr lang="el-GR" dirty="0"/>
          </a:p>
          <a:p>
            <a:endParaRPr lang="en-US" dirty="0"/>
          </a:p>
        </p:txBody>
      </p:sp>
      <p:sp>
        <p:nvSpPr>
          <p:cNvPr id="4" name="Title 3"/>
          <p:cNvSpPr>
            <a:spLocks noGrp="1"/>
          </p:cNvSpPr>
          <p:nvPr>
            <p:ph type="title"/>
          </p:nvPr>
        </p:nvSpPr>
        <p:spPr/>
        <p:txBody>
          <a:bodyPr/>
          <a:lstStyle/>
          <a:p>
            <a:r>
              <a:rPr lang="el-GR" dirty="0"/>
              <a:t>Ενημέρωση</a:t>
            </a:r>
            <a:endParaRPr lang="en-US" dirty="0"/>
          </a:p>
        </p:txBody>
      </p:sp>
      <p:sp>
        <p:nvSpPr>
          <p:cNvPr id="5" name="Slide Number Placeholder 4"/>
          <p:cNvSpPr>
            <a:spLocks noGrp="1"/>
          </p:cNvSpPr>
          <p:nvPr>
            <p:ph type="sldNum" sz="quarter" idx="16"/>
          </p:nvPr>
        </p:nvSpPr>
        <p:spPr/>
        <p:txBody>
          <a:bodyPr/>
          <a:lstStyle/>
          <a:p>
            <a:pPr>
              <a:defRPr/>
            </a:pPr>
            <a:fld id="{32C1643A-8A4E-47A8-9A18-86E9FF0A48E0}" type="slidenum">
              <a:rPr lang="el-GR">
                <a:solidFill>
                  <a:prstClr val="black"/>
                </a:solidFill>
              </a:rPr>
              <a:pPr>
                <a:defRPr/>
              </a:pPr>
              <a:t>4</a:t>
            </a:fld>
            <a:endParaRPr lang="el-GR" dirty="0">
              <a:solidFill>
                <a:prstClr val="black"/>
              </a:solidFill>
            </a:endParaRPr>
          </a:p>
        </p:txBody>
      </p:sp>
      <p:pic>
        <p:nvPicPr>
          <p:cNvPr id="8" name="Content Placeholder 7"/>
          <p:cNvPicPr>
            <a:picLocks noGrp="1" noChangeAspect="1"/>
          </p:cNvPicPr>
          <p:nvPr>
            <p:ph sz="quarter" idx="14"/>
          </p:nvPr>
        </p:nvPicPr>
        <p:blipFill>
          <a:blip r:embed="rId4"/>
          <a:stretch>
            <a:fillRect/>
          </a:stretch>
        </p:blipFill>
        <p:spPr>
          <a:xfrm>
            <a:off x="6582321" y="1315017"/>
            <a:ext cx="3434890" cy="4876234"/>
          </a:xfrm>
          <a:prstGeom prst="rect">
            <a:avLst/>
          </a:prstGeom>
        </p:spPr>
      </p:pic>
    </p:spTree>
    <p:custDataLst>
      <p:tags r:id="rId1"/>
    </p:custDataLst>
    <p:extLst>
      <p:ext uri="{BB962C8B-B14F-4D97-AF65-F5344CB8AC3E}">
        <p14:creationId xmlns:p14="http://schemas.microsoft.com/office/powerpoint/2010/main" val="1447250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ύλεμα διαγώνιας γωνίας του ορθογωνίου"/>
          <p:cNvSpPr/>
          <p:nvPr/>
        </p:nvSpPr>
        <p:spPr>
          <a:xfrm>
            <a:off x="1719135" y="1898180"/>
            <a:ext cx="8715375" cy="1021556"/>
          </a:xfrm>
          <a:prstGeom prst="round2DiagRect">
            <a:avLst/>
          </a:prstGeom>
          <a:noFill/>
          <a:ln>
            <a:solidFill>
              <a:schemeClr val="tx1"/>
            </a:solidFill>
          </a:ln>
        </p:spPr>
        <p:txBody>
          <a:bodyPr>
            <a:spAutoFit/>
          </a:bodyPr>
          <a:lstStyle/>
          <a:p>
            <a:pPr algn="just">
              <a:defRPr/>
            </a:pPr>
            <a:r>
              <a:rPr lang="el-GR" dirty="0">
                <a:solidFill>
                  <a:prstClr val="black"/>
                </a:solidFill>
              </a:rPr>
              <a:t>Τα βασικά αίτια των παροδικών μεταβολών βρίσκονται έξω από τη Γη. </a:t>
            </a:r>
          </a:p>
          <a:p>
            <a:pPr algn="just">
              <a:defRPr/>
            </a:pPr>
            <a:r>
              <a:rPr lang="el-GR" dirty="0">
                <a:solidFill>
                  <a:prstClr val="black"/>
                </a:solidFill>
              </a:rPr>
              <a:t>Οι μεταβολές αυτές οφείλονται κατά τα 2/3 σε κινήσεις ηλεκτρικών φορτίων μέσα στην ιονόσφαιρα και κατά τα 1/3 στα επαγόμενα στην επιφάνεια της Γης </a:t>
            </a:r>
            <a:r>
              <a:rPr lang="el-GR" dirty="0" err="1">
                <a:solidFill>
                  <a:prstClr val="black"/>
                </a:solidFill>
              </a:rPr>
              <a:t>τελλουρικά</a:t>
            </a:r>
            <a:r>
              <a:rPr lang="el-GR" dirty="0">
                <a:solidFill>
                  <a:prstClr val="black"/>
                </a:solidFill>
              </a:rPr>
              <a:t> ρεύματα.</a:t>
            </a:r>
          </a:p>
        </p:txBody>
      </p:sp>
      <p:sp>
        <p:nvSpPr>
          <p:cNvPr id="6" name="5 - Στρογγυλεμένο ορθογώνιο"/>
          <p:cNvSpPr/>
          <p:nvPr/>
        </p:nvSpPr>
        <p:spPr>
          <a:xfrm>
            <a:off x="1942972" y="3671417"/>
            <a:ext cx="2235869" cy="408623"/>
          </a:xfrm>
          <a:prstGeom prst="roundRect">
            <a:avLst/>
          </a:prstGeom>
          <a:noFill/>
          <a:ln>
            <a:solidFill>
              <a:schemeClr val="tx1"/>
            </a:solidFill>
          </a:ln>
        </p:spPr>
        <p:txBody>
          <a:bodyPr wrap="none">
            <a:spAutoFit/>
          </a:bodyPr>
          <a:lstStyle/>
          <a:p>
            <a:pPr>
              <a:defRPr/>
            </a:pPr>
            <a:r>
              <a:rPr lang="el-GR" b="1" dirty="0">
                <a:solidFill>
                  <a:prstClr val="black"/>
                </a:solidFill>
              </a:rPr>
              <a:t>κανονικές μεταβολές</a:t>
            </a:r>
          </a:p>
        </p:txBody>
      </p:sp>
      <p:sp>
        <p:nvSpPr>
          <p:cNvPr id="7" name="6 - Ψαλίδισμα και στρογγύλεμα μίας γωνίας του ορθογωνίου"/>
          <p:cNvSpPr/>
          <p:nvPr/>
        </p:nvSpPr>
        <p:spPr>
          <a:xfrm>
            <a:off x="6505447" y="3612679"/>
            <a:ext cx="3143250" cy="387350"/>
          </a:xfrm>
          <a:prstGeom prst="snipRoundRect">
            <a:avLst/>
          </a:prstGeom>
          <a:noFill/>
          <a:ln>
            <a:solidFill>
              <a:schemeClr val="tx1"/>
            </a:solidFill>
          </a:ln>
        </p:spPr>
        <p:txBody>
          <a:bodyPr>
            <a:spAutoFit/>
          </a:bodyPr>
          <a:lstStyle/>
          <a:p>
            <a:pPr algn="just">
              <a:defRPr/>
            </a:pPr>
            <a:r>
              <a:rPr lang="el-GR" b="1" dirty="0">
                <a:solidFill>
                  <a:prstClr val="black"/>
                </a:solidFill>
              </a:rPr>
              <a:t>μαγνητικά ήσυχες μέρες</a:t>
            </a:r>
            <a:endParaRPr lang="el-GR" dirty="0">
              <a:solidFill>
                <a:prstClr val="black"/>
              </a:solidFill>
            </a:endParaRPr>
          </a:p>
        </p:txBody>
      </p:sp>
      <p:sp>
        <p:nvSpPr>
          <p:cNvPr id="8" name="7 - Δεξιό βέλος"/>
          <p:cNvSpPr/>
          <p:nvPr/>
        </p:nvSpPr>
        <p:spPr>
          <a:xfrm>
            <a:off x="4603622" y="4165130"/>
            <a:ext cx="1718121" cy="733663"/>
          </a:xfrm>
          <a:prstGeom prst="rightArrow">
            <a:avLst/>
          </a:prstGeom>
          <a:noFill/>
          <a:ln>
            <a:solidFill>
              <a:schemeClr val="tx1"/>
            </a:solidFill>
          </a:ln>
        </p:spPr>
        <p:txBody>
          <a:bodyPr wrap="none">
            <a:spAutoFit/>
          </a:bodyPr>
          <a:lstStyle/>
          <a:p>
            <a:pPr>
              <a:defRPr/>
            </a:pPr>
            <a:r>
              <a:rPr lang="el-GR" b="1" dirty="0">
                <a:solidFill>
                  <a:prstClr val="black"/>
                </a:solidFill>
              </a:rPr>
              <a:t>μη περιοδικές</a:t>
            </a:r>
          </a:p>
        </p:txBody>
      </p:sp>
      <p:sp>
        <p:nvSpPr>
          <p:cNvPr id="9" name="8 - Ψαλίδισμα διαγώνιας γωνίας του ορθογωνίου"/>
          <p:cNvSpPr/>
          <p:nvPr/>
        </p:nvSpPr>
        <p:spPr>
          <a:xfrm>
            <a:off x="6505447" y="4314355"/>
            <a:ext cx="3371353" cy="440769"/>
          </a:xfrm>
          <a:prstGeom prst="snip2DiagRect">
            <a:avLst/>
          </a:prstGeom>
          <a:noFill/>
          <a:ln>
            <a:solidFill>
              <a:schemeClr val="tx1"/>
            </a:solidFill>
          </a:ln>
        </p:spPr>
        <p:txBody>
          <a:bodyPr wrap="none">
            <a:spAutoFit/>
          </a:bodyPr>
          <a:lstStyle/>
          <a:p>
            <a:pPr>
              <a:defRPr/>
            </a:pPr>
            <a:r>
              <a:rPr lang="el-GR" b="1" dirty="0">
                <a:solidFill>
                  <a:prstClr val="black"/>
                </a:solidFill>
              </a:rPr>
              <a:t>μαγνητικά διαταραγμένες μέρες</a:t>
            </a:r>
            <a:endParaRPr lang="el-GR" dirty="0">
              <a:solidFill>
                <a:prstClr val="black"/>
              </a:solidFill>
            </a:endParaRPr>
          </a:p>
        </p:txBody>
      </p:sp>
      <p:sp>
        <p:nvSpPr>
          <p:cNvPr id="10" name="9 - Στρογγυλεμένο ορθογώνιο"/>
          <p:cNvSpPr/>
          <p:nvPr/>
        </p:nvSpPr>
        <p:spPr>
          <a:xfrm>
            <a:off x="1719135" y="4314355"/>
            <a:ext cx="2546622" cy="408623"/>
          </a:xfrm>
          <a:prstGeom prst="roundRect">
            <a:avLst/>
          </a:prstGeom>
          <a:noFill/>
          <a:ln>
            <a:solidFill>
              <a:schemeClr val="tx1"/>
            </a:solidFill>
          </a:ln>
        </p:spPr>
        <p:txBody>
          <a:bodyPr wrap="none">
            <a:spAutoFit/>
          </a:bodyPr>
          <a:lstStyle/>
          <a:p>
            <a:pPr>
              <a:defRPr/>
            </a:pPr>
            <a:r>
              <a:rPr lang="el-GR" b="1" dirty="0">
                <a:solidFill>
                  <a:prstClr val="black"/>
                </a:solidFill>
              </a:rPr>
              <a:t>μη κανονικές μεταβολές</a:t>
            </a:r>
          </a:p>
        </p:txBody>
      </p:sp>
      <p:sp>
        <p:nvSpPr>
          <p:cNvPr id="11" name="10 - Δεξιό βέλος"/>
          <p:cNvSpPr/>
          <p:nvPr/>
        </p:nvSpPr>
        <p:spPr>
          <a:xfrm>
            <a:off x="4576635" y="3469805"/>
            <a:ext cx="1785937" cy="733425"/>
          </a:xfrm>
          <a:prstGeom prst="rightArrow">
            <a:avLst/>
          </a:prstGeom>
          <a:noFill/>
          <a:ln>
            <a:solidFill>
              <a:schemeClr val="tx1"/>
            </a:solidFill>
          </a:ln>
        </p:spPr>
        <p:txBody>
          <a:bodyPr>
            <a:spAutoFit/>
          </a:bodyPr>
          <a:lstStyle/>
          <a:p>
            <a:pPr>
              <a:defRPr/>
            </a:pPr>
            <a:r>
              <a:rPr lang="el-GR" b="1" dirty="0">
                <a:solidFill>
                  <a:prstClr val="black"/>
                </a:solidFill>
              </a:rPr>
              <a:t>περιοδικές</a:t>
            </a:r>
          </a:p>
        </p:txBody>
      </p:sp>
      <p:sp>
        <p:nvSpPr>
          <p:cNvPr id="2" name="Title 1"/>
          <p:cNvSpPr>
            <a:spLocks noGrp="1"/>
          </p:cNvSpPr>
          <p:nvPr>
            <p:ph type="title"/>
          </p:nvPr>
        </p:nvSpPr>
        <p:spPr/>
        <p:txBody>
          <a:bodyPr>
            <a:normAutofit fontScale="90000"/>
          </a:bodyPr>
          <a:lstStyle/>
          <a:p>
            <a:r>
              <a:rPr lang="el-GR" dirty="0"/>
              <a:t>Παροδικές Μεταβολές του Μαγνητικού Πεδίου της </a:t>
            </a:r>
            <a:r>
              <a:rPr lang="el-GR" dirty="0" smtClean="0"/>
              <a:t>Γης</a:t>
            </a:r>
            <a:endParaRPr lang="en-US" dirty="0"/>
          </a:p>
        </p:txBody>
      </p:sp>
    </p:spTree>
    <p:extLst>
      <p:ext uri="{BB962C8B-B14F-4D97-AF65-F5344CB8AC3E}">
        <p14:creationId xmlns:p14="http://schemas.microsoft.com/office/powerpoint/2010/main" val="1484395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4 - Ορθογώνιο"/>
          <p:cNvSpPr>
            <a:spLocks noChangeArrowheads="1"/>
          </p:cNvSpPr>
          <p:nvPr/>
        </p:nvSpPr>
        <p:spPr bwMode="auto">
          <a:xfrm>
            <a:off x="194388" y="1317285"/>
            <a:ext cx="118032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l-GR" altLang="el-GR" sz="1800" dirty="0">
                <a:latin typeface="+mn-lt"/>
              </a:rPr>
              <a:t>Με τη χρησιμοποίηση </a:t>
            </a:r>
            <a:r>
              <a:rPr lang="el-GR" altLang="el-GR" sz="1800" dirty="0" err="1">
                <a:latin typeface="+mn-lt"/>
              </a:rPr>
              <a:t>μαγνητογραμμάτων</a:t>
            </a:r>
            <a:r>
              <a:rPr lang="el-GR" altLang="el-GR" sz="1800" dirty="0">
                <a:latin typeface="+mn-lt"/>
              </a:rPr>
              <a:t> αρκετών μαγνητικά ήσυχων ημερών σε ένα σταθμό, μπορούμε να πάρουμε ένα «μέσο» </a:t>
            </a:r>
            <a:r>
              <a:rPr lang="el-GR" altLang="el-GR" sz="1800" dirty="0" err="1">
                <a:latin typeface="+mn-lt"/>
              </a:rPr>
              <a:t>μαγνητόγραμμα</a:t>
            </a:r>
            <a:r>
              <a:rPr lang="el-GR" altLang="el-GR" sz="1800" dirty="0">
                <a:latin typeface="+mn-lt"/>
              </a:rPr>
              <a:t>, που θα είναι εξομαλυμένο, δηλαδή, απαλλαγμένο από τις μη κανονικές μεταβολές της έντασης του πεδίου. Το </a:t>
            </a:r>
            <a:r>
              <a:rPr lang="el-GR" altLang="el-GR" sz="1800" dirty="0" err="1">
                <a:latin typeface="+mn-lt"/>
              </a:rPr>
              <a:t>μαγνητόγραμμα</a:t>
            </a:r>
            <a:r>
              <a:rPr lang="el-GR" altLang="el-GR" sz="1800" dirty="0">
                <a:latin typeface="+mn-lt"/>
              </a:rPr>
              <a:t> αυτό είναι μια ομαλή καμπύλη και δείχνει ότι υπάρχει μια κανονική </a:t>
            </a:r>
            <a:r>
              <a:rPr lang="el-GR" altLang="el-GR" sz="1800" b="1" dirty="0">
                <a:latin typeface="+mn-lt"/>
              </a:rPr>
              <a:t>ημερήσια μεταβολή της έντασης του πεδίου.</a:t>
            </a:r>
            <a:endParaRPr lang="el-GR" altLang="el-GR" sz="1800" dirty="0">
              <a:latin typeface="+mn-lt"/>
            </a:endParaRPr>
          </a:p>
        </p:txBody>
      </p:sp>
      <p:grpSp>
        <p:nvGrpSpPr>
          <p:cNvPr id="4100" name="7 - Ομάδα"/>
          <p:cNvGrpSpPr>
            <a:grpSpLocks/>
          </p:cNvGrpSpPr>
          <p:nvPr/>
        </p:nvGrpSpPr>
        <p:grpSpPr bwMode="auto">
          <a:xfrm>
            <a:off x="3440371" y="2279393"/>
            <a:ext cx="5382694" cy="3457185"/>
            <a:chOff x="1500166" y="2500306"/>
            <a:chExt cx="6215106" cy="3738563"/>
          </a:xfrm>
        </p:grpSpPr>
        <p:sp>
          <p:nvSpPr>
            <p:cNvPr id="7" name="6 - Ορθογώνιο"/>
            <p:cNvSpPr/>
            <p:nvPr/>
          </p:nvSpPr>
          <p:spPr>
            <a:xfrm>
              <a:off x="1500166" y="2500306"/>
              <a:ext cx="6215106" cy="37147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pic>
          <p:nvPicPr>
            <p:cNvPr id="410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166" y="2571744"/>
              <a:ext cx="616267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8 - Ορθογώνιο"/>
          <p:cNvSpPr>
            <a:spLocks noChangeArrowheads="1"/>
          </p:cNvSpPr>
          <p:nvPr/>
        </p:nvSpPr>
        <p:spPr bwMode="auto">
          <a:xfrm>
            <a:off x="765110" y="5736578"/>
            <a:ext cx="110007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l-GR" altLang="el-GR" sz="1600" dirty="0">
                <a:latin typeface="+mn-lt"/>
              </a:rPr>
              <a:t>Κανονική μεταβολή της απόκλισης, </a:t>
            </a:r>
            <a:r>
              <a:rPr lang="el-GR" altLang="el-GR" sz="1600" i="1" dirty="0">
                <a:latin typeface="+mn-lt"/>
              </a:rPr>
              <a:t>D, της οριζόντιας συνιστώσας, H, και </a:t>
            </a:r>
            <a:r>
              <a:rPr lang="el-GR" altLang="el-GR" sz="1600" dirty="0">
                <a:latin typeface="+mn-lt"/>
              </a:rPr>
              <a:t>της κατακόρυφης συνιστώσας, </a:t>
            </a:r>
            <a:r>
              <a:rPr lang="el-GR" altLang="el-GR" sz="1600" i="1" dirty="0">
                <a:latin typeface="+mn-lt"/>
              </a:rPr>
              <a:t>Z, του μαγνητικού πεδίου, σε διάφορους μαγνητικούς </a:t>
            </a:r>
            <a:r>
              <a:rPr lang="el-GR" altLang="el-GR" sz="1600" dirty="0">
                <a:latin typeface="+mn-lt"/>
              </a:rPr>
              <a:t>σταθμούς καταγραφής </a:t>
            </a:r>
            <a:r>
              <a:rPr lang="el-GR" altLang="el-GR" sz="1400" dirty="0">
                <a:latin typeface="+mn-lt"/>
              </a:rPr>
              <a:t>(τροποποιημένο από </a:t>
            </a:r>
            <a:r>
              <a:rPr lang="el-GR" altLang="el-GR" sz="1400" dirty="0" err="1">
                <a:latin typeface="+mn-lt"/>
              </a:rPr>
              <a:t>Campbell</a:t>
            </a:r>
            <a:r>
              <a:rPr lang="el-GR" altLang="el-GR" sz="1400" dirty="0">
                <a:latin typeface="+mn-lt"/>
              </a:rPr>
              <a:t>, 2003).</a:t>
            </a:r>
            <a:endParaRPr lang="el-GR" altLang="el-GR" sz="1600" dirty="0">
              <a:latin typeface="+mn-lt"/>
            </a:endParaRPr>
          </a:p>
        </p:txBody>
      </p:sp>
      <p:sp>
        <p:nvSpPr>
          <p:cNvPr id="2" name="Title 1"/>
          <p:cNvSpPr>
            <a:spLocks noGrp="1"/>
          </p:cNvSpPr>
          <p:nvPr>
            <p:ph type="title"/>
          </p:nvPr>
        </p:nvSpPr>
        <p:spPr/>
        <p:txBody>
          <a:bodyPr>
            <a:normAutofit/>
          </a:bodyPr>
          <a:lstStyle/>
          <a:p>
            <a:r>
              <a:rPr lang="el-GR" dirty="0"/>
              <a:t>Κανονικές </a:t>
            </a:r>
            <a:r>
              <a:rPr lang="el-GR" dirty="0" smtClean="0"/>
              <a:t>μεταβολές</a:t>
            </a:r>
            <a:endParaRPr lang="en-US" dirty="0"/>
          </a:p>
        </p:txBody>
      </p:sp>
    </p:spTree>
    <p:extLst>
      <p:ext uri="{BB962C8B-B14F-4D97-AF65-F5344CB8AC3E}">
        <p14:creationId xmlns:p14="http://schemas.microsoft.com/office/powerpoint/2010/main" val="3854648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 Ορθογώνιο"/>
          <p:cNvSpPr>
            <a:spLocks noChangeArrowheads="1"/>
          </p:cNvSpPr>
          <p:nvPr/>
        </p:nvSpPr>
        <p:spPr bwMode="auto">
          <a:xfrm>
            <a:off x="121293" y="1278200"/>
            <a:ext cx="1193385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l-GR" altLang="el-GR" sz="1800" b="1" dirty="0">
                <a:latin typeface="+mn-lt"/>
              </a:rPr>
              <a:t>Ετήσια μεταβολή της έντασης, </a:t>
            </a:r>
            <a:r>
              <a:rPr lang="el-GR" altLang="el-GR" sz="1800" dirty="0">
                <a:latin typeface="+mn-lt"/>
              </a:rPr>
              <a:t>οφείλεται στο γεγονός ότι κατά την διάρκεια του έτους μεταβάλλεται η διάρκεια της μέρας και το ύψος του Ήλιου.</a:t>
            </a:r>
          </a:p>
        </p:txBody>
      </p:sp>
      <p:sp>
        <p:nvSpPr>
          <p:cNvPr id="5123" name="4 - Ορθογώνιο"/>
          <p:cNvSpPr>
            <a:spLocks noChangeArrowheads="1"/>
          </p:cNvSpPr>
          <p:nvPr/>
        </p:nvSpPr>
        <p:spPr bwMode="auto">
          <a:xfrm>
            <a:off x="121293" y="2916054"/>
            <a:ext cx="119338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l-GR" altLang="el-GR" sz="1800" b="1" dirty="0">
                <a:latin typeface="+mn-lt"/>
              </a:rPr>
              <a:t>Η Ημερήσια μεταβολή </a:t>
            </a:r>
            <a:r>
              <a:rPr lang="el-GR" altLang="el-GR" sz="1800" dirty="0">
                <a:latin typeface="+mn-lt"/>
              </a:rPr>
              <a:t>της έντασης του μαγνητικού πεδίου αποτελείται από δύο συνιστώσες:</a:t>
            </a:r>
          </a:p>
          <a:p>
            <a:pPr eaLnBrk="1" hangingPunct="1">
              <a:spcBef>
                <a:spcPct val="0"/>
              </a:spcBef>
              <a:buFontTx/>
              <a:buBlip>
                <a:blip r:embed="rId2"/>
              </a:buBlip>
            </a:pPr>
            <a:r>
              <a:rPr lang="el-GR" altLang="el-GR" sz="1800" b="1" dirty="0">
                <a:latin typeface="+mn-lt"/>
              </a:rPr>
              <a:t>Ηλιακή συνιστώσα </a:t>
            </a:r>
            <a:r>
              <a:rPr lang="el-GR" altLang="el-GR" sz="1800" b="1" i="1" dirty="0" err="1">
                <a:latin typeface="+mn-lt"/>
              </a:rPr>
              <a:t>S</a:t>
            </a:r>
            <a:r>
              <a:rPr lang="el-GR" altLang="el-GR" sz="1800" b="1" i="1" baseline="-25000" dirty="0" err="1">
                <a:latin typeface="+mn-lt"/>
              </a:rPr>
              <a:t>q</a:t>
            </a:r>
            <a:r>
              <a:rPr lang="el-GR" altLang="el-GR" sz="1800" b="1" i="1" dirty="0">
                <a:latin typeface="+mn-lt"/>
              </a:rPr>
              <a:t> </a:t>
            </a:r>
            <a:r>
              <a:rPr lang="el-GR" altLang="el-GR" sz="1800" i="1" dirty="0">
                <a:latin typeface="+mn-lt"/>
              </a:rPr>
              <a:t>και έχει περίοδο </a:t>
            </a:r>
            <a:r>
              <a:rPr lang="el-GR" altLang="el-GR" sz="1800" b="1" i="1" dirty="0">
                <a:latin typeface="+mn-lt"/>
              </a:rPr>
              <a:t>24</a:t>
            </a:r>
            <a:r>
              <a:rPr lang="el-GR" altLang="el-GR" sz="1800" i="1" dirty="0">
                <a:latin typeface="+mn-lt"/>
              </a:rPr>
              <a:t> ωρών   (</a:t>
            </a:r>
            <a:r>
              <a:rPr lang="el-GR" altLang="el-GR" sz="1800" dirty="0">
                <a:latin typeface="+mn-lt"/>
              </a:rPr>
              <a:t>μέσο πλάτος 30γ)</a:t>
            </a:r>
            <a:endParaRPr lang="el-GR" altLang="el-GR" sz="1800" i="1" dirty="0">
              <a:latin typeface="+mn-lt"/>
            </a:endParaRPr>
          </a:p>
          <a:p>
            <a:pPr algn="just" eaLnBrk="1" hangingPunct="1">
              <a:spcBef>
                <a:spcPct val="0"/>
              </a:spcBef>
              <a:buFontTx/>
              <a:buBlip>
                <a:blip r:embed="rId2"/>
              </a:buBlip>
            </a:pPr>
            <a:r>
              <a:rPr lang="el-GR" altLang="el-GR" sz="1800" b="1" i="1" dirty="0">
                <a:latin typeface="+mn-lt"/>
              </a:rPr>
              <a:t>Σεληνιακή </a:t>
            </a:r>
            <a:r>
              <a:rPr lang="el-GR" altLang="el-GR" sz="1800" b="1" dirty="0">
                <a:latin typeface="+mn-lt"/>
              </a:rPr>
              <a:t>συνιστώσα </a:t>
            </a:r>
            <a:r>
              <a:rPr lang="el-GR" altLang="el-GR" sz="1800" b="1" i="1" dirty="0">
                <a:latin typeface="+mn-lt"/>
              </a:rPr>
              <a:t>S</a:t>
            </a:r>
            <a:r>
              <a:rPr lang="el-GR" altLang="el-GR" sz="1800" b="1" i="1" baseline="-25000" dirty="0">
                <a:latin typeface="+mn-lt"/>
              </a:rPr>
              <a:t>L</a:t>
            </a:r>
            <a:r>
              <a:rPr lang="el-GR" altLang="el-GR" sz="1800" b="1" i="1" dirty="0">
                <a:latin typeface="+mn-lt"/>
              </a:rPr>
              <a:t> </a:t>
            </a:r>
            <a:r>
              <a:rPr lang="el-GR" altLang="el-GR" sz="1800" i="1" dirty="0">
                <a:latin typeface="+mn-lt"/>
              </a:rPr>
              <a:t>και έχει περίοδο </a:t>
            </a:r>
            <a:r>
              <a:rPr lang="el-GR" altLang="el-GR" sz="1800" b="1" i="1" dirty="0">
                <a:latin typeface="+mn-lt"/>
              </a:rPr>
              <a:t>25</a:t>
            </a:r>
            <a:r>
              <a:rPr lang="el-GR" altLang="el-GR" sz="1800" i="1" dirty="0">
                <a:latin typeface="+mn-lt"/>
              </a:rPr>
              <a:t> ωρών </a:t>
            </a:r>
            <a:r>
              <a:rPr lang="el-GR" altLang="el-GR" sz="1800" dirty="0">
                <a:latin typeface="+mn-lt"/>
              </a:rPr>
              <a:t>  (μέσο πλάτος 2γ)</a:t>
            </a:r>
          </a:p>
        </p:txBody>
      </p:sp>
      <p:sp>
        <p:nvSpPr>
          <p:cNvPr id="5124" name="5 - Ορθογώνιο"/>
          <p:cNvSpPr>
            <a:spLocks noChangeArrowheads="1"/>
          </p:cNvSpPr>
          <p:nvPr/>
        </p:nvSpPr>
        <p:spPr bwMode="auto">
          <a:xfrm>
            <a:off x="121293" y="4799225"/>
            <a:ext cx="119338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l-GR" altLang="el-GR" sz="1800" dirty="0">
                <a:latin typeface="+mn-lt"/>
              </a:rPr>
              <a:t>Η ηλιακή συνιστώσα οφείλεται στον </a:t>
            </a:r>
            <a:r>
              <a:rPr lang="el-GR" altLang="el-GR" sz="1800" dirty="0" err="1">
                <a:latin typeface="+mn-lt"/>
              </a:rPr>
              <a:t>εξιονισμό</a:t>
            </a:r>
            <a:r>
              <a:rPr lang="el-GR" altLang="el-GR" sz="1800" dirty="0">
                <a:latin typeface="+mn-lt"/>
              </a:rPr>
              <a:t> της Ιονόσφαιρας από τον ηλιακό άνεμο και στην κίνηση αυτής, λόγω της θέρμανσης και άλλων αιτιών.</a:t>
            </a:r>
          </a:p>
          <a:p>
            <a:pPr algn="just" eaLnBrk="1" hangingPunct="1">
              <a:spcBef>
                <a:spcPct val="0"/>
              </a:spcBef>
              <a:buFontTx/>
              <a:buNone/>
            </a:pPr>
            <a:r>
              <a:rPr lang="el-GR" altLang="el-GR" sz="1800" dirty="0" smtClean="0">
                <a:latin typeface="+mn-lt"/>
              </a:rPr>
              <a:t>Η </a:t>
            </a:r>
            <a:r>
              <a:rPr lang="el-GR" altLang="el-GR" sz="1800" dirty="0">
                <a:latin typeface="+mn-lt"/>
              </a:rPr>
              <a:t>σεληνιακή συνιστώσα οφείλεται στη ρυθμική κίνηση των ηλεκτρικά αγώγιμων στρωμάτων της ανώτερης ατμόσφαιρας, λόγω της έλξης που ασκεί πάνω τους η Σελήνη.</a:t>
            </a:r>
          </a:p>
        </p:txBody>
      </p:sp>
      <p:sp>
        <p:nvSpPr>
          <p:cNvPr id="7" name="6 - Βέλος προς τα κάτω"/>
          <p:cNvSpPr/>
          <p:nvPr/>
        </p:nvSpPr>
        <p:spPr>
          <a:xfrm>
            <a:off x="5465893" y="3885991"/>
            <a:ext cx="1037544" cy="9132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126" name="7 - Ορθογώνιο"/>
          <p:cNvSpPr>
            <a:spLocks noChangeArrowheads="1"/>
          </p:cNvSpPr>
          <p:nvPr/>
        </p:nvSpPr>
        <p:spPr bwMode="auto">
          <a:xfrm>
            <a:off x="121293" y="1992724"/>
            <a:ext cx="119338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l-GR" altLang="el-GR" sz="1800" dirty="0">
                <a:latin typeface="+mn-lt"/>
              </a:rPr>
              <a:t>Παρατηρήθηκε μεταβολή του μαγνητικού πεδίου με τον </a:t>
            </a:r>
            <a:r>
              <a:rPr lang="el-GR" altLang="el-GR" sz="1800" b="1" dirty="0">
                <a:latin typeface="+mn-lt"/>
              </a:rPr>
              <a:t>ενδεκαετή κύκλο των ηλιακών κηλίδων. </a:t>
            </a:r>
            <a:r>
              <a:rPr lang="el-GR" altLang="el-GR" sz="1800" dirty="0">
                <a:latin typeface="+mn-lt"/>
              </a:rPr>
              <a:t>Τα πλάτη των μεταβολών των εντάσεων του πεδίου είναι σχεδόν διπλάσια κατά την εποχή του μέγιστου των ηλιακών κηλίδων από τα πλάτη αυτά κατά το χρόνο κατά τον οποίο ο Ήλιος δεν έχει κηλίδες.</a:t>
            </a:r>
          </a:p>
        </p:txBody>
      </p:sp>
      <p:sp>
        <p:nvSpPr>
          <p:cNvPr id="2" name="Title 1"/>
          <p:cNvSpPr>
            <a:spLocks noGrp="1"/>
          </p:cNvSpPr>
          <p:nvPr>
            <p:ph type="title"/>
          </p:nvPr>
        </p:nvSpPr>
        <p:spPr/>
        <p:txBody>
          <a:bodyPr>
            <a:normAutofit/>
          </a:bodyPr>
          <a:lstStyle/>
          <a:p>
            <a:r>
              <a:rPr lang="el-GR" dirty="0"/>
              <a:t>Κανονικές </a:t>
            </a:r>
            <a:r>
              <a:rPr lang="el-GR" dirty="0" smtClean="0"/>
              <a:t>μεταβολές</a:t>
            </a:r>
            <a:endParaRPr lang="en-US" dirty="0"/>
          </a:p>
        </p:txBody>
      </p:sp>
    </p:spTree>
    <p:extLst>
      <p:ext uri="{BB962C8B-B14F-4D97-AF65-F5344CB8AC3E}">
        <p14:creationId xmlns:p14="http://schemas.microsoft.com/office/powerpoint/2010/main" val="2559124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6 - Ομάδα"/>
          <p:cNvGrpSpPr>
            <a:grpSpLocks/>
          </p:cNvGrpSpPr>
          <p:nvPr/>
        </p:nvGrpSpPr>
        <p:grpSpPr bwMode="auto">
          <a:xfrm>
            <a:off x="7001362" y="2995018"/>
            <a:ext cx="4572000" cy="3286125"/>
            <a:chOff x="428596" y="857232"/>
            <a:chExt cx="6500858" cy="5089841"/>
          </a:xfrm>
        </p:grpSpPr>
        <p:sp>
          <p:nvSpPr>
            <p:cNvPr id="6" name="5 - Ορθογώνιο"/>
            <p:cNvSpPr/>
            <p:nvPr/>
          </p:nvSpPr>
          <p:spPr>
            <a:xfrm>
              <a:off x="428596" y="857232"/>
              <a:ext cx="6500858" cy="507262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pic>
          <p:nvPicPr>
            <p:cNvPr id="615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596" y="928670"/>
              <a:ext cx="6343651" cy="501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7 - Ορθογώνιο"/>
          <p:cNvSpPr>
            <a:spLocks noChangeArrowheads="1"/>
          </p:cNvSpPr>
          <p:nvPr/>
        </p:nvSpPr>
        <p:spPr bwMode="auto">
          <a:xfrm>
            <a:off x="177281" y="1281602"/>
            <a:ext cx="119058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l-GR" altLang="el-GR" sz="1800" dirty="0">
                <a:latin typeface="+mn-lt"/>
              </a:rPr>
              <a:t>Οι μη κανονικές παροδικές μεταβολές της έντασης του μαγνητικού πεδίου της Γης χαρακτηρίζονται με τις τιμές ορισμένου δείκτη </a:t>
            </a:r>
            <a:r>
              <a:rPr lang="el-GR" altLang="el-GR" sz="1800" b="1" i="1" dirty="0">
                <a:latin typeface="+mn-lt"/>
              </a:rPr>
              <a:t>Κ</a:t>
            </a:r>
            <a:r>
              <a:rPr lang="el-GR" altLang="el-GR" sz="1800" i="1" dirty="0">
                <a:latin typeface="+mn-lt"/>
              </a:rPr>
              <a:t>. Αυτές είναι ακέραιοι αριθμοί </a:t>
            </a:r>
            <a:r>
              <a:rPr lang="el-GR" altLang="el-GR" sz="1800" dirty="0">
                <a:latin typeface="+mn-lt"/>
              </a:rPr>
              <a:t>που μεταβάλλονται από </a:t>
            </a:r>
            <a:r>
              <a:rPr lang="el-GR" altLang="el-GR" sz="1800" b="1" dirty="0">
                <a:latin typeface="+mn-lt"/>
              </a:rPr>
              <a:t>0</a:t>
            </a:r>
            <a:r>
              <a:rPr lang="el-GR" altLang="el-GR" sz="1800" dirty="0">
                <a:latin typeface="+mn-lt"/>
              </a:rPr>
              <a:t> μέχρι </a:t>
            </a:r>
            <a:r>
              <a:rPr lang="el-GR" altLang="el-GR" sz="1800" b="1" dirty="0">
                <a:latin typeface="+mn-lt"/>
              </a:rPr>
              <a:t>9</a:t>
            </a:r>
            <a:r>
              <a:rPr lang="el-GR" altLang="el-GR" sz="1800" dirty="0">
                <a:latin typeface="+mn-lt"/>
              </a:rPr>
              <a:t> και εκφράζουν τη μέγιστη απόκλιση της έντασης κατά τη διάρκεια ενός τρίωρου.</a:t>
            </a:r>
          </a:p>
        </p:txBody>
      </p:sp>
      <p:sp>
        <p:nvSpPr>
          <p:cNvPr id="6149" name="8 - Ορθογώνιο"/>
          <p:cNvSpPr>
            <a:spLocks noChangeArrowheads="1"/>
          </p:cNvSpPr>
          <p:nvPr/>
        </p:nvSpPr>
        <p:spPr bwMode="auto">
          <a:xfrm>
            <a:off x="286138" y="2094749"/>
            <a:ext cx="117970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l-GR" altLang="el-GR" sz="1800" dirty="0">
                <a:latin typeface="+mn-lt"/>
              </a:rPr>
              <a:t>Οι μεγάλες μαγνητικές διαταράξεις είναι γνωστές ως </a:t>
            </a:r>
            <a:r>
              <a:rPr lang="el-GR" altLang="el-GR" sz="1800" b="1" dirty="0">
                <a:latin typeface="+mn-lt"/>
              </a:rPr>
              <a:t>μαγνητικές καταιγίδες</a:t>
            </a:r>
            <a:r>
              <a:rPr lang="el-GR" altLang="el-GR" sz="1800" dirty="0">
                <a:latin typeface="+mn-lt"/>
              </a:rPr>
              <a:t> και προσβάλλουν συγχρόνως και τα δύο ημισφαίρια. Οφείλονται σε βροχή φορτισμένων σωματιδίων που εκπέμπονται από τα κέντρα δράσης του Ήλιου. Τα σωματίδια αυτά εκτρέπονται από το μαγνητικό πεδίο της Γης και σχηματίζουν κλειστά ηλεκτρικά ρεύματα</a:t>
            </a:r>
          </a:p>
        </p:txBody>
      </p:sp>
      <p:sp>
        <p:nvSpPr>
          <p:cNvPr id="6150" name="9 - Ορθογώνιο"/>
          <p:cNvSpPr>
            <a:spLocks noChangeArrowheads="1"/>
          </p:cNvSpPr>
          <p:nvPr/>
        </p:nvSpPr>
        <p:spPr bwMode="auto">
          <a:xfrm>
            <a:off x="3033175" y="4034374"/>
            <a:ext cx="38576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l-GR" altLang="el-GR" sz="1400" dirty="0">
                <a:latin typeface="+mn-lt"/>
              </a:rPr>
              <a:t>Παγκόσμια μαγνητική καταιγίδα (Απρίλιος 1965 από 17/06:00 έως 19/06:00) όπως παρατηρήθηκε στη </a:t>
            </a:r>
            <a:r>
              <a:rPr lang="el-GR" altLang="el-GR" sz="1400" i="1" dirty="0">
                <a:latin typeface="+mn-lt"/>
              </a:rPr>
              <a:t>Χ βόρεια μαγνητική συνιστώσα από ένα </a:t>
            </a:r>
            <a:r>
              <a:rPr lang="el-GR" altLang="el-GR" sz="1400" dirty="0">
                <a:latin typeface="+mn-lt"/>
              </a:rPr>
              <a:t>παγκόσμιο δίκτυο μαγνητικών σταθμών: </a:t>
            </a:r>
          </a:p>
          <a:p>
            <a:pPr algn="just" eaLnBrk="1" hangingPunct="1">
              <a:spcBef>
                <a:spcPct val="0"/>
              </a:spcBef>
              <a:buFontTx/>
              <a:buNone/>
            </a:pPr>
            <a:r>
              <a:rPr lang="el-GR" altLang="el-GR" sz="1400" dirty="0">
                <a:latin typeface="+mn-lt"/>
              </a:rPr>
              <a:t>α)Πρωτογενείς καταγραφές και, </a:t>
            </a:r>
          </a:p>
          <a:p>
            <a:pPr algn="just" eaLnBrk="1" hangingPunct="1">
              <a:spcBef>
                <a:spcPct val="0"/>
              </a:spcBef>
              <a:buFontTx/>
              <a:buNone/>
            </a:pPr>
            <a:r>
              <a:rPr lang="el-GR" altLang="el-GR" sz="1400" dirty="0">
                <a:latin typeface="+mn-lt"/>
              </a:rPr>
              <a:t>β) Καταγραφές φιλτραρισμένες γύρω από την περίοδο μίας ώρας (τροποποιημένο από </a:t>
            </a:r>
            <a:r>
              <a:rPr lang="el-GR" altLang="el-GR" sz="1400" dirty="0" err="1">
                <a:latin typeface="+mn-lt"/>
              </a:rPr>
              <a:t>Hermance</a:t>
            </a:r>
            <a:r>
              <a:rPr lang="el-GR" altLang="el-GR" sz="1400" dirty="0">
                <a:latin typeface="+mn-lt"/>
              </a:rPr>
              <a:t>, 1995). Η γραφική κλίμακα αναφέρεται στην τιμή επαγωγής που σημειώνεται δίπλα στο όνομα κάθε μαγνητικού σταθμού.</a:t>
            </a:r>
          </a:p>
        </p:txBody>
      </p:sp>
      <p:sp>
        <p:nvSpPr>
          <p:cNvPr id="2" name="Title 1"/>
          <p:cNvSpPr>
            <a:spLocks noGrp="1"/>
          </p:cNvSpPr>
          <p:nvPr>
            <p:ph type="title"/>
          </p:nvPr>
        </p:nvSpPr>
        <p:spPr/>
        <p:txBody>
          <a:bodyPr>
            <a:normAutofit/>
          </a:bodyPr>
          <a:lstStyle/>
          <a:p>
            <a:r>
              <a:rPr lang="el-GR" dirty="0"/>
              <a:t>Μη κανονικές </a:t>
            </a:r>
            <a:r>
              <a:rPr lang="el-GR" dirty="0" smtClean="0"/>
              <a:t>μεταβολές</a:t>
            </a:r>
            <a:endParaRPr lang="en-US" dirty="0"/>
          </a:p>
        </p:txBody>
      </p:sp>
    </p:spTree>
    <p:extLst>
      <p:ext uri="{BB962C8B-B14F-4D97-AF65-F5344CB8AC3E}">
        <p14:creationId xmlns:p14="http://schemas.microsoft.com/office/powerpoint/2010/main" val="1359145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027" descr="C:\CAPTURE\NDVD_00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962" y="3043725"/>
            <a:ext cx="3719512"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028" descr="C:\CAPTURE\NDVD_01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451" y="1397488"/>
            <a:ext cx="40227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a:t>H</a:t>
            </a:r>
            <a:r>
              <a:rPr lang="el-GR" dirty="0"/>
              <a:t>ΛΙΑΚΟΣ </a:t>
            </a:r>
            <a:r>
              <a:rPr lang="el-GR" dirty="0" smtClean="0"/>
              <a:t>ΑΝΕΜΟΣ</a:t>
            </a:r>
            <a:endParaRPr lang="en-US" dirty="0"/>
          </a:p>
        </p:txBody>
      </p:sp>
    </p:spTree>
    <p:extLst>
      <p:ext uri="{BB962C8B-B14F-4D97-AF65-F5344CB8AC3E}">
        <p14:creationId xmlns:p14="http://schemas.microsoft.com/office/powerpoint/2010/main" val="36289400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4.602"/>
  <p:tag name="ISPRING_CUSTOM_TIMING_USED" val="1"/>
  <p:tag name="ISPRING_SLIDE_ID" val="{295B122A-8B08-4289-BC04-C955A53CCAB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2.598"/>
  <p:tag name="ISPRING_CUSTOM_TIMING_USED" val="1"/>
  <p:tag name="ISPRING_SLIDE_ID" val="{48EBD0AD-1436-4484-8D22-16D88AF2370B}"/>
</p:tagLst>
</file>

<file path=ppt/tags/tag3.xml><?xml version="1.0" encoding="utf-8"?>
<p:tagLst xmlns:a="http://schemas.openxmlformats.org/drawingml/2006/main" xmlns:r="http://schemas.openxmlformats.org/officeDocument/2006/relationships" xmlns:p="http://schemas.openxmlformats.org/presentationml/2006/main">
  <p:tag name="GENSWF_ADVANCE_TIME" val="2.4"/>
  <p:tag name="ISPRING_CUSTOM_TIMING_USED" val="1"/>
  <p:tag name="ISPRING_SLIDE_ID" val="{557B831B-0CCB-4EE3-A482-DE5D7756FE5C}"/>
</p:tagLst>
</file>

<file path=ppt/tags/tag4.xml><?xml version="1.0" encoding="utf-8"?>
<p:tagLst xmlns:a="http://schemas.openxmlformats.org/drawingml/2006/main" xmlns:r="http://schemas.openxmlformats.org/officeDocument/2006/relationships" xmlns:p="http://schemas.openxmlformats.org/presentationml/2006/main">
  <p:tag name="GENSWF_ADVANCE_TIME" val="2527.613"/>
  <p:tag name="ISPRING_CUSTOM_TIMING_USED" val="1"/>
  <p:tag name="ISPRING_SLIDE_ID" val="{458B06B2-D456-4B40-BC78-F2BECBD21BCB}"/>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F1F6B265-4FD5-42A8-8C33-F91BF278EC77}"/>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897ABBFB-9E22-4675-AF51-7FC3410AC352}"/>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E906E85F-4D39-450A-9ED2-D8B3AAB5D2BC}"/>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952B194D-E596-47ED-9CBC-4BF2A0D18C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encourses AUT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1149</Words>
  <Application>Microsoft Office PowerPoint</Application>
  <PresentationFormat>Widescreen</PresentationFormat>
  <Paragraphs>177</Paragraphs>
  <Slides>33</Slides>
  <Notes>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7" baseType="lpstr">
      <vt:lpstr>Arial Unicode MS</vt:lpstr>
      <vt:lpstr>SimSun</vt:lpstr>
      <vt:lpstr>55 Helvetica Roman</vt:lpstr>
      <vt:lpstr>Arial</vt:lpstr>
      <vt:lpstr>Calibri</vt:lpstr>
      <vt:lpstr>Calibri Light</vt:lpstr>
      <vt:lpstr>Century Gothic</vt:lpstr>
      <vt:lpstr>Courier New</vt:lpstr>
      <vt:lpstr>Times New Roman</vt:lpstr>
      <vt:lpstr>Wingdings</vt:lpstr>
      <vt:lpstr>Office Theme</vt:lpstr>
      <vt:lpstr>Opencourses AUTh Template</vt:lpstr>
      <vt:lpstr>Microsoft Equation 3.0</vt:lpstr>
      <vt:lpstr>Equation</vt:lpstr>
      <vt:lpstr>ΕΙΣΑΓΩΓΗ ΣΤΗ ΓΕΩΦΥΣΙΚΗ</vt:lpstr>
      <vt:lpstr>Άδειες Χρήσης</vt:lpstr>
      <vt:lpstr>Χρηματοδότηση</vt:lpstr>
      <vt:lpstr>Ενημέρωση</vt:lpstr>
      <vt:lpstr>Παροδικές Μεταβολές του Μαγνητικού Πεδίου της Γης</vt:lpstr>
      <vt:lpstr>Κανονικές μεταβολές</vt:lpstr>
      <vt:lpstr>Κανονικές μεταβολές</vt:lpstr>
      <vt:lpstr>Μη κανονικές μεταβολές</vt:lpstr>
      <vt:lpstr>HΛΙΑΚΟΣ ΑΝΕΜΟΣ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ΑΣΚΗΣΗ ΜΑΓΝΗΤΙΚΗΣ ΚΑΤΑΙΓΙΔΑΣ</vt:lpstr>
      <vt:lpstr>ΑΣΚΗΣΗ ΜΑΓΝΗΤΙΚΗΣ ΚΑΤΑΙΓΙΔΑΣ</vt:lpstr>
      <vt:lpstr>ΑΣΚΗΣΗ ΜΑΓΝΗΤΙΚΗΣ ΚΑΤΑΙΓΙΔΑΣ</vt:lpstr>
      <vt:lpstr>ΑΣΚΗΣΗ ΜΑΓΝΗΤΙΚΗΣ ΚΑΤΑΙΓΙΔΑΣ</vt:lpstr>
      <vt:lpstr>ΑΣΚΗΣΗ ΜΑΓΝΗΤΙΚΗΣ ΚΑΤΑΙΓΙΔΑΣ</vt:lpstr>
      <vt:lpstr>ΑΣΚΗΣΗ ΜΑΓΝΗΤΙΚΗΣ ΚΑΤΑΙΓΙΔΑΣ</vt:lpstr>
      <vt:lpstr>ΑΣΚΗΣΗ ΜΑΓΝΗΤΙΚΗΣ ΚΑΤΑΙΓΙΔΑΣ</vt:lpstr>
      <vt:lpstr>ΑΣΚΗΣΗ ΜΑΓΝΗΤΙΚΗΣ ΚΑΤΑΙΓΙΔΑΣ</vt:lpstr>
      <vt:lpstr>ΑΣΚΗΣΗ ΜΑΓΝΗΤΙΚΗΣ ΚΑΤΑΙΓΙΔΑΣ</vt:lpstr>
      <vt:lpstr>Σημείωμα Αναφοράς</vt:lpstr>
      <vt:lpstr>Σημείωμα Αδειοδότησης</vt:lpstr>
      <vt:lpstr>Τέλος Ενότητας</vt:lpstr>
      <vt:lpstr>Διατήρηση Σημειωμάτων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ΣΤΗ ΓΕΩΦΥΣΙΚΗ</dc:title>
  <dc:creator>CHRISA VENTOUZI</dc:creator>
  <cp:lastModifiedBy>CHRISA VENTOUZI</cp:lastModifiedBy>
  <cp:revision>9</cp:revision>
  <dcterms:created xsi:type="dcterms:W3CDTF">2015-12-16T12:44:47Z</dcterms:created>
  <dcterms:modified xsi:type="dcterms:W3CDTF">2016-02-17T15:40:56Z</dcterms:modified>
</cp:coreProperties>
</file>