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28"/>
  </p:notesMasterIdLst>
  <p:handoutMasterIdLst>
    <p:handoutMasterId r:id="rId29"/>
  </p:handoutMasterIdLst>
  <p:sldIdLst>
    <p:sldId id="563" r:id="rId2"/>
    <p:sldId id="564" r:id="rId3"/>
    <p:sldId id="565" r:id="rId4"/>
    <p:sldId id="566" r:id="rId5"/>
    <p:sldId id="569" r:id="rId6"/>
    <p:sldId id="570" r:id="rId7"/>
    <p:sldId id="571" r:id="rId8"/>
    <p:sldId id="572" r:id="rId9"/>
    <p:sldId id="573" r:id="rId10"/>
    <p:sldId id="574" r:id="rId11"/>
    <p:sldId id="576" r:id="rId12"/>
    <p:sldId id="579" r:id="rId13"/>
    <p:sldId id="580" r:id="rId14"/>
    <p:sldId id="624" r:id="rId15"/>
    <p:sldId id="583" r:id="rId16"/>
    <p:sldId id="587" r:id="rId17"/>
    <p:sldId id="589" r:id="rId18"/>
    <p:sldId id="590" r:id="rId19"/>
    <p:sldId id="591" r:id="rId20"/>
    <p:sldId id="604" r:id="rId21"/>
    <p:sldId id="610" r:id="rId22"/>
    <p:sldId id="616" r:id="rId23"/>
    <p:sldId id="617" r:id="rId24"/>
    <p:sldId id="618" r:id="rId25"/>
    <p:sldId id="622" r:id="rId26"/>
    <p:sldId id="623" r:id="rId2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48" autoAdjust="0"/>
  </p:normalViewPr>
  <p:slideViewPr>
    <p:cSldViewPr>
      <p:cViewPr varScale="1">
        <p:scale>
          <a:sx n="84" d="100"/>
          <a:sy n="84" d="100"/>
        </p:scale>
        <p:origin x="-168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7200"/>
    </p:cViewPr>
  </p:sorterViewPr>
  <p:notesViewPr>
    <p:cSldViewPr>
      <p:cViewPr varScale="1">
        <p:scale>
          <a:sx n="46" d="100"/>
          <a:sy n="46" d="100"/>
        </p:scale>
        <p:origin x="-1426" y="-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fld id="{384CEB40-884D-E745-8E1C-45D7010350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79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5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5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fld id="{F47EB721-3265-8448-8B66-60792738E4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00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E7D712-F54A-394F-8772-B7A1D0E4E10A}" type="slidenum">
              <a:rPr lang="en-US"/>
              <a:pPr/>
              <a:t>1</a:t>
            </a:fld>
            <a:endParaRPr lang="en-US"/>
          </a:p>
        </p:txBody>
      </p:sp>
      <p:sp>
        <p:nvSpPr>
          <p:cNvPr id="117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79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8375AF-30B5-B845-B7E8-32B90C67CA63}" type="slidenum">
              <a:rPr lang="en-US"/>
              <a:pPr/>
              <a:t>10</a:t>
            </a:fld>
            <a:endParaRPr lang="en-US"/>
          </a:p>
        </p:txBody>
      </p:sp>
      <p:sp>
        <p:nvSpPr>
          <p:cNvPr id="120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0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32F2EB-89A4-1748-B979-73B5350D07DD}" type="slidenum">
              <a:rPr lang="en-US"/>
              <a:pPr/>
              <a:t>11</a:t>
            </a:fld>
            <a:endParaRPr lang="en-US"/>
          </a:p>
        </p:txBody>
      </p:sp>
      <p:sp>
        <p:nvSpPr>
          <p:cNvPr id="120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0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3C8BE2-9895-FF4E-9958-0EAB5795BF7C}" type="slidenum">
              <a:rPr lang="en-US"/>
              <a:pPr/>
              <a:t>12</a:t>
            </a:fld>
            <a:endParaRPr lang="en-US"/>
          </a:p>
        </p:txBody>
      </p:sp>
      <p:sp>
        <p:nvSpPr>
          <p:cNvPr id="1212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1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B9233C-F8C1-F14F-AEB1-ED2827EF1170}" type="slidenum">
              <a:rPr lang="en-US"/>
              <a:pPr/>
              <a:t>13</a:t>
            </a:fld>
            <a:endParaRPr lang="en-US"/>
          </a:p>
        </p:txBody>
      </p:sp>
      <p:sp>
        <p:nvSpPr>
          <p:cNvPr id="121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1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1FA36-8B16-D747-A918-2BCAA31775E4}" type="slidenum">
              <a:rPr lang="en-US"/>
              <a:pPr/>
              <a:t>14</a:t>
            </a:fld>
            <a:endParaRPr lang="en-US"/>
          </a:p>
        </p:txBody>
      </p:sp>
      <p:sp>
        <p:nvSpPr>
          <p:cNvPr id="130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0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A840F1-20C5-A54C-8DCA-27813BB12AD2}" type="slidenum">
              <a:rPr lang="en-US"/>
              <a:pPr/>
              <a:t>15</a:t>
            </a:fld>
            <a:endParaRPr lang="en-US"/>
          </a:p>
        </p:txBody>
      </p:sp>
      <p:sp>
        <p:nvSpPr>
          <p:cNvPr id="122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23C96D-690A-CC4E-8971-CAF8DA85A7B8}" type="slidenum">
              <a:rPr lang="en-US"/>
              <a:pPr/>
              <a:t>16</a:t>
            </a:fld>
            <a:endParaRPr lang="en-US"/>
          </a:p>
        </p:txBody>
      </p:sp>
      <p:sp>
        <p:nvSpPr>
          <p:cNvPr id="122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195CB3-4A9D-0149-AE8C-F3CC167E9487}" type="slidenum">
              <a:rPr lang="en-US"/>
              <a:pPr/>
              <a:t>17</a:t>
            </a:fld>
            <a:endParaRPr lang="en-US"/>
          </a:p>
        </p:txBody>
      </p:sp>
      <p:sp>
        <p:nvSpPr>
          <p:cNvPr id="123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3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BEB13C-5543-C146-A0FE-25921D56A53D}" type="slidenum">
              <a:rPr lang="en-US"/>
              <a:pPr/>
              <a:t>18</a:t>
            </a:fld>
            <a:endParaRPr lang="en-US"/>
          </a:p>
        </p:txBody>
      </p:sp>
      <p:sp>
        <p:nvSpPr>
          <p:cNvPr id="123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3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CE516-D808-BD48-9809-CD02E6CB29EE}" type="slidenum">
              <a:rPr lang="en-US"/>
              <a:pPr/>
              <a:t>19</a:t>
            </a:fld>
            <a:endParaRPr lang="en-US"/>
          </a:p>
        </p:txBody>
      </p:sp>
      <p:sp>
        <p:nvSpPr>
          <p:cNvPr id="123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3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186E6F-E1E7-F544-A992-84E9091E0CE3}" type="slidenum">
              <a:rPr lang="en-US"/>
              <a:pPr/>
              <a:t>2</a:t>
            </a:fld>
            <a:endParaRPr lang="en-US"/>
          </a:p>
        </p:txBody>
      </p:sp>
      <p:sp>
        <p:nvSpPr>
          <p:cNvPr id="118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8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349CF-6D75-4C46-88E2-02FF5FB6C098}" type="slidenum">
              <a:rPr lang="en-US"/>
              <a:pPr/>
              <a:t>20</a:t>
            </a:fld>
            <a:endParaRPr lang="en-US"/>
          </a:p>
        </p:txBody>
      </p:sp>
      <p:sp>
        <p:nvSpPr>
          <p:cNvPr id="1263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6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E83EA6-2D81-3546-A314-91F4DAFC0899}" type="slidenum">
              <a:rPr lang="en-US"/>
              <a:pPr/>
              <a:t>21</a:t>
            </a:fld>
            <a:endParaRPr lang="en-US"/>
          </a:p>
        </p:txBody>
      </p:sp>
      <p:sp>
        <p:nvSpPr>
          <p:cNvPr id="1275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7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DDB04C-5AB2-964B-847E-74174F73A5E9}" type="slidenum">
              <a:rPr lang="en-US"/>
              <a:pPr/>
              <a:t>22</a:t>
            </a:fld>
            <a:endParaRPr lang="en-US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A84ECB-6744-974D-8A3E-409B2399959D}" type="slidenum">
              <a:rPr lang="en-US"/>
              <a:pPr/>
              <a:t>23</a:t>
            </a:fld>
            <a:endParaRPr lang="en-US"/>
          </a:p>
        </p:txBody>
      </p:sp>
      <p:sp>
        <p:nvSpPr>
          <p:cNvPr id="129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9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726266-CC8B-E948-9F4F-218AB7941719}" type="slidenum">
              <a:rPr lang="en-US"/>
              <a:pPr/>
              <a:t>24</a:t>
            </a:fld>
            <a:endParaRPr lang="en-US"/>
          </a:p>
        </p:txBody>
      </p:sp>
      <p:sp>
        <p:nvSpPr>
          <p:cNvPr id="129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9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0C05D7-9B91-B148-993F-1756958ECEF6}" type="slidenum">
              <a:rPr lang="en-US"/>
              <a:pPr/>
              <a:t>25</a:t>
            </a:fld>
            <a:endParaRPr lang="en-US"/>
          </a:p>
        </p:txBody>
      </p:sp>
      <p:sp>
        <p:nvSpPr>
          <p:cNvPr id="130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0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1C94B5-B865-F140-8828-3159170C8609}" type="slidenum">
              <a:rPr lang="en-US"/>
              <a:pPr/>
              <a:t>26</a:t>
            </a:fld>
            <a:endParaRPr lang="en-US"/>
          </a:p>
        </p:txBody>
      </p:sp>
      <p:sp>
        <p:nvSpPr>
          <p:cNvPr id="130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0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896F3A-94AC-5C47-B5F0-3A203C093901}" type="slidenum">
              <a:rPr lang="en-US"/>
              <a:pPr/>
              <a:t>3</a:t>
            </a:fld>
            <a:endParaRPr lang="en-US"/>
          </a:p>
        </p:txBody>
      </p:sp>
      <p:sp>
        <p:nvSpPr>
          <p:cNvPr id="118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8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0D66E6-5494-0848-A6A7-F4C8C2781D89}" type="slidenum">
              <a:rPr lang="en-US"/>
              <a:pPr/>
              <a:t>4</a:t>
            </a:fld>
            <a:endParaRPr lang="en-US"/>
          </a:p>
        </p:txBody>
      </p:sp>
      <p:sp>
        <p:nvSpPr>
          <p:cNvPr id="118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8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FA051-90A2-1A4A-8723-234B7377486C}" type="slidenum">
              <a:rPr lang="en-US"/>
              <a:pPr/>
              <a:t>5</a:t>
            </a:fld>
            <a:endParaRPr lang="en-US"/>
          </a:p>
        </p:txBody>
      </p:sp>
      <p:sp>
        <p:nvSpPr>
          <p:cNvPr id="119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9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C050D8-6D6F-924A-848D-0396817DD237}" type="slidenum">
              <a:rPr lang="en-US"/>
              <a:pPr/>
              <a:t>6</a:t>
            </a:fld>
            <a:endParaRPr lang="en-US"/>
          </a:p>
        </p:txBody>
      </p:sp>
      <p:sp>
        <p:nvSpPr>
          <p:cNvPr id="1193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93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AAE5F3-9D37-A64F-96C4-95F4A84C1C16}" type="slidenum">
              <a:rPr lang="en-US"/>
              <a:pPr/>
              <a:t>7</a:t>
            </a:fld>
            <a:endParaRPr lang="en-US"/>
          </a:p>
        </p:txBody>
      </p:sp>
      <p:sp>
        <p:nvSpPr>
          <p:cNvPr id="1196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96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F5BB9E-827D-264C-A69A-69D810970C29}" type="slidenum">
              <a:rPr lang="en-US"/>
              <a:pPr/>
              <a:t>8</a:t>
            </a:fld>
            <a:endParaRPr lang="en-US"/>
          </a:p>
        </p:txBody>
      </p:sp>
      <p:sp>
        <p:nvSpPr>
          <p:cNvPr id="1198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98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34C5A4-C4A8-7A41-AF72-976136197514}" type="slidenum">
              <a:rPr lang="en-US"/>
              <a:pPr/>
              <a:t>9</a:t>
            </a:fld>
            <a:endParaRPr lang="en-US"/>
          </a:p>
        </p:txBody>
      </p:sp>
      <p:sp>
        <p:nvSpPr>
          <p:cNvPr id="120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0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l-GR" noProof="0" smtClean="0"/>
              <a:t>Click to edit Master title style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charset="0"/>
              <a:buNone/>
              <a:defRPr sz="2800"/>
            </a:lvl1pPr>
          </a:lstStyle>
          <a:p>
            <a:pPr lvl="0"/>
            <a:r>
              <a:rPr lang="el-GR" noProof="0" smtClean="0"/>
              <a:t>Click to edit Master subtitle style</a:t>
            </a:r>
          </a:p>
        </p:txBody>
      </p:sp>
      <p:sp>
        <p:nvSpPr>
          <p:cNvPr id="37171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7171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7171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BFFBDB2-A680-424A-BF1D-AFE539B81FE5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37171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 sz="2400">
              <a:latin typeface="Times New Roman" charset="0"/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5B31D-7C12-A649-ACF7-4E6A9F92D91C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9251371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5ADBF-4455-5249-8FC5-897EF75EFB8A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4222455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CA76C4D3-CEB6-0D4C-A132-1BEE92E90A33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2406657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C316039B-BF57-9642-BCCC-1A5B9CF3885D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5123718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104A3-1D61-B341-9126-7226ACF6B69D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2311441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8515E-6E59-4B46-9EEF-4B1027C3E7AE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0780393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E8A9-1AF4-DC4A-9A49-47A212A474BE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1276649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31442-E4BD-9743-81CA-FEFC6E80E800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0534801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D649F-9B93-9D4A-B4EF-4DBE373D7560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8878719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DCC2BF-02C6-A148-BED8-C0D02DD84EEB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5102956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BC706-8761-B844-83A2-3DB096577F83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161059"/>
      </p:ext>
    </p:extLst>
  </p:cSld>
  <p:clrMapOvr>
    <a:masterClrMapping/>
  </p:clrMapOvr>
  <p:transition xmlns:p14="http://schemas.microsoft.com/office/powerpoint/2010/main"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68FCF-A00F-6B41-ADE8-5FA78F31E94C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7950226"/>
      </p:ext>
    </p:extLst>
  </p:cSld>
  <p:clrMapOvr>
    <a:masterClrMapping/>
  </p:clrMapOvr>
  <p:transition xmlns:p14="http://schemas.microsoft.com/office/powerpoint/2010/main"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title style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37069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 sz="2400">
              <a:latin typeface="Times New Roman" charset="0"/>
            </a:endParaRPr>
          </a:p>
        </p:txBody>
      </p:sp>
      <p:sp>
        <p:nvSpPr>
          <p:cNvPr id="37069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3706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l-GR"/>
          </a:p>
        </p:txBody>
      </p:sp>
      <p:sp>
        <p:nvSpPr>
          <p:cNvPr id="3706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AEE88FA-047D-564C-AB5A-C46068E2CCE5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charset="0"/>
          <a:ea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charset="0"/>
          <a:ea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charset="0"/>
          <a:ea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sz="2600">
          <a:solidFill>
            <a:schemeClr val="tx1"/>
          </a:solidFill>
          <a:latin typeface="+mn-lt"/>
          <a:ea typeface="+mn-ea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o"/>
        <a:defRPr sz="2300">
          <a:solidFill>
            <a:schemeClr val="tx1"/>
          </a:solidFill>
          <a:latin typeface="+mn-lt"/>
          <a:ea typeface="+mn-ea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09600"/>
            <a:ext cx="7920037" cy="1666875"/>
          </a:xfrm>
        </p:spPr>
        <p:txBody>
          <a:bodyPr/>
          <a:lstStyle/>
          <a:p>
            <a:r>
              <a:rPr lang="el-GR" b="1"/>
              <a:t>ΣΚΥΛΟΣ - ΓΑΤΑ</a:t>
            </a:r>
            <a:endParaRPr lang="en-US" b="1"/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765175"/>
            <a:ext cx="7748587" cy="755650"/>
          </a:xfrm>
        </p:spPr>
        <p:txBody>
          <a:bodyPr/>
          <a:lstStyle/>
          <a:p>
            <a:r>
              <a:rPr lang="el-GR"/>
              <a:t>Υπερήλικα ζώα</a:t>
            </a:r>
            <a:endParaRPr lang="en-US"/>
          </a:p>
        </p:txBody>
      </p:sp>
      <p:sp>
        <p:nvSpPr>
          <p:cNvPr id="1201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351837" cy="4248150"/>
          </a:xfrm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ts val="600"/>
              </a:spcBef>
            </a:pPr>
            <a:r>
              <a:rPr lang="el-GR" sz="2000"/>
              <a:t>&gt; 75-80% της αναμενόμενης διάρκειας ζωής</a:t>
            </a:r>
          </a:p>
          <a:p>
            <a:pPr marL="342900" indent="-342900"/>
            <a:r>
              <a:rPr lang="el-GR" sz="2000"/>
              <a:t>βαθμιαία μείωση λειτουργικής ικανότητας οργάνων</a:t>
            </a:r>
          </a:p>
          <a:p>
            <a:pPr marL="342900" indent="-342900"/>
            <a:r>
              <a:rPr lang="el-GR" sz="2000"/>
              <a:t>λεπτομερές ιστορικό (… αντοχή στην άσκηση!!)</a:t>
            </a:r>
          </a:p>
          <a:p>
            <a:pPr marL="342900" indent="-342900"/>
            <a:r>
              <a:rPr lang="el-GR" sz="2000"/>
              <a:t>ακρόαση καρδιάς – πνευμόνων</a:t>
            </a:r>
          </a:p>
          <a:p>
            <a:pPr marL="342900" indent="-342900"/>
            <a:r>
              <a:rPr lang="el-GR" sz="2000"/>
              <a:t>αιματοκρίτης, </a:t>
            </a:r>
            <a:r>
              <a:rPr lang="en-US" sz="2000"/>
              <a:t>TPP, </a:t>
            </a:r>
            <a:r>
              <a:rPr lang="el-GR" sz="2000"/>
              <a:t>BUN, κρεατινίνη</a:t>
            </a:r>
          </a:p>
          <a:p>
            <a:pPr marL="342900" indent="-342900"/>
            <a:r>
              <a:rPr lang="el-GR" sz="2000"/>
              <a:t>όχι μακροχρόνιος περιορισμός υγρών προεγχειρητικά</a:t>
            </a:r>
          </a:p>
          <a:p>
            <a:pPr marL="342900" indent="-342900"/>
            <a:r>
              <a:rPr lang="el-GR" sz="2000"/>
              <a:t>αποφυγή υπότασης – ολιγαιμίας – υποξίας</a:t>
            </a:r>
          </a:p>
          <a:p>
            <a:pPr marL="342900" indent="-342900"/>
            <a:r>
              <a:rPr lang="el-GR" sz="2000"/>
              <a:t>προτιμότερο ισορροπημένες τεχνικές παρά ένα μόνο φάρμακο</a:t>
            </a:r>
          </a:p>
          <a:p>
            <a:pPr marL="342900" indent="-342900"/>
            <a:r>
              <a:rPr lang="el-GR" sz="2000"/>
              <a:t>προτιμότερα φάρμακα για τα οποία υπάρχουν ανταγωνιστές</a:t>
            </a:r>
          </a:p>
          <a:p>
            <a:pPr marL="342900" indent="-342900"/>
            <a:r>
              <a:rPr lang="el-GR" sz="2000"/>
              <a:t>αποφεύγονται φάρμακα που έχουν εκτεταμένο μεταβολισμό</a:t>
            </a:r>
          </a:p>
          <a:p>
            <a:pPr marL="342900" indent="-342900"/>
            <a:endParaRPr lang="en-US" sz="2000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Αναπνευστικό σύστημα</a:t>
            </a:r>
            <a:endParaRPr lang="el-GR"/>
          </a:p>
        </p:txBody>
      </p:sp>
      <p:sp>
        <p:nvSpPr>
          <p:cNvPr id="120525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προ-οξυγόνωση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προνάρκωση με βενζοδιαζεπίνη ή μικρή δόση ακετυλοπρομαζίνης ή οπιοειδούς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σε ζώο επιβαρημένο αποφεύγεται η προνάρκωση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γρήγορη εισαγωγή και </a:t>
            </a:r>
            <a:r>
              <a:rPr lang="el-GR" sz="1800" b="1"/>
              <a:t>άμεση</a:t>
            </a:r>
            <a:r>
              <a:rPr lang="el-GR" sz="1800"/>
              <a:t> εισαγωγή τραχειοσωλήνα (καλή προετοιμασία, λαρυγγοσκόπιο)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αποφεύγεται η ΓΑ αν αδύνατη η τεχνητή αναπνοή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διατήρηση: εισπνευστικό, προποφόλη ή νευροληπταναλγησία (Ο</a:t>
            </a:r>
            <a:r>
              <a:rPr lang="el-GR" sz="1800" baseline="-25000"/>
              <a:t>2</a:t>
            </a:r>
            <a:r>
              <a:rPr lang="el-GR" sz="1800"/>
              <a:t>)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έλεγχος οξυγόνωσης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έλεγχος για υποξία κατά την ανάνηψη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ενδοθωρακικές επεμβάσεις: ΠΟΤΕ αν αδύνατη η τεχνητή αναπνοή</a:t>
            </a:r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Βαλβιδοπάθειες</a:t>
            </a:r>
          </a:p>
        </p:txBody>
      </p:sp>
      <p:sp>
        <p:nvSpPr>
          <p:cNvPr id="121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353425" cy="4319587"/>
          </a:xfrm>
        </p:spPr>
        <p:txBody>
          <a:bodyPr/>
          <a:lstStyle/>
          <a:p>
            <a:pPr marL="342900" indent="-342900">
              <a:lnSpc>
                <a:spcPct val="140000"/>
              </a:lnSpc>
              <a:spcBef>
                <a:spcPts val="600"/>
              </a:spcBef>
              <a:buFont typeface="Wingdings" charset="0"/>
              <a:buChar char="n"/>
            </a:pPr>
            <a:r>
              <a:rPr lang="el-GR" sz="2500" dirty="0"/>
              <a:t>ανεπάρκεια της μιτροειδούς ή της </a:t>
            </a:r>
            <a:r>
              <a:rPr lang="el-GR" sz="2500" dirty="0" err="1"/>
              <a:t>τριγλώχινας</a:t>
            </a:r>
            <a:endParaRPr lang="el-GR" sz="2500" dirty="0"/>
          </a:p>
          <a:p>
            <a:pPr marL="342900" indent="-342900">
              <a:buFont typeface="Wingdings" charset="0"/>
              <a:buChar char="n"/>
            </a:pPr>
            <a:r>
              <a:rPr lang="el-GR" sz="2500" dirty="0"/>
              <a:t>αποφυγή μείωσης του </a:t>
            </a:r>
            <a:r>
              <a:rPr lang="el-GR" sz="2500" dirty="0" err="1"/>
              <a:t>ΚΛΟΑ</a:t>
            </a:r>
            <a:r>
              <a:rPr lang="el-GR" sz="2500" dirty="0"/>
              <a:t> (βραδυκαρδία, μείωση περιφερικής αντίστασης)</a:t>
            </a:r>
          </a:p>
          <a:p>
            <a:pPr marL="342900" indent="-342900">
              <a:buFont typeface="Wingdings" charset="0"/>
              <a:buChar char="n"/>
            </a:pPr>
            <a:r>
              <a:rPr lang="el-GR" sz="2500" dirty="0"/>
              <a:t>χορήγηση υγρών</a:t>
            </a:r>
          </a:p>
          <a:p>
            <a:pPr marL="342900" indent="-342900">
              <a:buFont typeface="Wingdings" charset="0"/>
              <a:buChar char="n"/>
            </a:pPr>
            <a:r>
              <a:rPr lang="el-GR" sz="2500" dirty="0" err="1"/>
              <a:t>προνάρκωση</a:t>
            </a:r>
            <a:r>
              <a:rPr lang="el-GR" sz="2500" dirty="0"/>
              <a:t> με </a:t>
            </a:r>
            <a:r>
              <a:rPr lang="el-GR" sz="2500" dirty="0" err="1"/>
              <a:t>οπιοειδές</a:t>
            </a:r>
            <a:r>
              <a:rPr lang="el-GR" sz="2500" dirty="0"/>
              <a:t> ± </a:t>
            </a:r>
            <a:r>
              <a:rPr lang="el-GR" sz="2500" dirty="0" err="1" smtClean="0"/>
              <a:t>βενζοδιαζεπίνη</a:t>
            </a:r>
            <a:endParaRPr lang="el-GR" sz="2500" dirty="0"/>
          </a:p>
          <a:p>
            <a:pPr marL="342900" indent="-342900">
              <a:buFont typeface="Wingdings" charset="0"/>
              <a:buChar char="n"/>
            </a:pPr>
            <a:r>
              <a:rPr lang="el-GR" sz="2500" dirty="0"/>
              <a:t>εγκατάσταση με </a:t>
            </a:r>
            <a:r>
              <a:rPr lang="el-GR" sz="2500" dirty="0" err="1"/>
              <a:t>οπιοειδές+βενζοδιαζεπίνη</a:t>
            </a:r>
            <a:r>
              <a:rPr lang="el-GR" sz="2500" dirty="0"/>
              <a:t> ή </a:t>
            </a:r>
            <a:r>
              <a:rPr lang="el-GR" sz="2500" dirty="0" err="1"/>
              <a:t>κεταμίνη+βενζοδιαζεπίνη</a:t>
            </a:r>
            <a:endParaRPr lang="el-GR" sz="2500" dirty="0"/>
          </a:p>
          <a:p>
            <a:pPr marL="342900" indent="-342900">
              <a:buFont typeface="Wingdings" charset="0"/>
              <a:buChar char="n"/>
            </a:pPr>
            <a:r>
              <a:rPr lang="el-GR" sz="2500" dirty="0"/>
              <a:t>διατήρηση με </a:t>
            </a:r>
            <a:r>
              <a:rPr lang="el-GR" sz="2500" dirty="0" err="1"/>
              <a:t>νευροληπταναλγητικά</a:t>
            </a:r>
            <a:r>
              <a:rPr lang="el-GR" sz="2500" dirty="0"/>
              <a:t> (διασωλήνωση, Ο</a:t>
            </a:r>
            <a:r>
              <a:rPr lang="el-GR" sz="2500" baseline="-25000" dirty="0"/>
              <a:t>2</a:t>
            </a:r>
            <a:r>
              <a:rPr lang="el-GR" sz="2500" dirty="0"/>
              <a:t>)</a:t>
            </a:r>
            <a:endParaRPr lang="en-US" sz="2500" dirty="0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Μυοκαρδιοπάθειες</a:t>
            </a:r>
          </a:p>
        </p:txBody>
      </p:sp>
      <p:sp>
        <p:nvSpPr>
          <p:cNvPr id="121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Wingdings" charset="0"/>
              <a:buChar char="n"/>
            </a:pPr>
            <a:r>
              <a:rPr lang="el-GR" sz="2300"/>
              <a:t>διατατική ή υπερτροφική (γάτες)</a:t>
            </a:r>
          </a:p>
          <a:p>
            <a:pPr marL="342900" indent="-342900">
              <a:lnSpc>
                <a:spcPct val="120000"/>
              </a:lnSpc>
              <a:buFont typeface="Wingdings" charset="0"/>
              <a:buChar char="n"/>
            </a:pPr>
            <a:r>
              <a:rPr lang="el-GR" sz="2300"/>
              <a:t>όλα τα ενέσιμα αναισθητικά καταστέλλουν το μυοκάρδιο</a:t>
            </a:r>
          </a:p>
          <a:p>
            <a:pPr marL="342900" indent="-342900">
              <a:lnSpc>
                <a:spcPct val="120000"/>
              </a:lnSpc>
              <a:buFont typeface="Wingdings" charset="0"/>
              <a:buChar char="n"/>
            </a:pPr>
            <a:r>
              <a:rPr lang="el-GR" sz="2300"/>
              <a:t>αύξηση HR συχνά οδηγεί σε μείωση του ΚΛΟΑ</a:t>
            </a:r>
          </a:p>
          <a:p>
            <a:pPr marL="342900" indent="-342900">
              <a:lnSpc>
                <a:spcPct val="120000"/>
              </a:lnSpc>
              <a:buFont typeface="Wingdings" charset="0"/>
              <a:buChar char="n"/>
            </a:pPr>
            <a:r>
              <a:rPr lang="el-GR" sz="2300"/>
              <a:t>αποφεύγονται διέγερση, αντιχολινεργικά, κεταμίνη</a:t>
            </a:r>
          </a:p>
          <a:p>
            <a:pPr marL="342900" indent="-342900">
              <a:lnSpc>
                <a:spcPct val="120000"/>
              </a:lnSpc>
              <a:buFont typeface="Wingdings" charset="0"/>
              <a:buChar char="n"/>
            </a:pPr>
            <a:r>
              <a:rPr lang="el-GR" sz="2300"/>
              <a:t>εισπνευστική αναισθησία (προτιμότερο το ισοφλουράνιο)</a:t>
            </a:r>
            <a:endParaRPr lang="en-US" sz="2300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Νεφρική ανεπάρκεια</a:t>
            </a:r>
            <a:r>
              <a:rPr lang="el-GR" sz="3400"/>
              <a:t>:</a:t>
            </a:r>
            <a:br>
              <a:rPr lang="el-GR" sz="3400"/>
            </a:br>
            <a:r>
              <a:rPr lang="el-GR" sz="3400"/>
              <a:t>στόχοι</a:t>
            </a:r>
          </a:p>
        </p:txBody>
      </p:sp>
      <p:sp>
        <p:nvSpPr>
          <p:cNvPr id="130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900"/>
              <a:t>αποφυγή υπότασης (</a:t>
            </a:r>
            <a:r>
              <a:rPr lang="en-US" sz="1900"/>
              <a:t>MAP&gt;60 mmHg)</a:t>
            </a:r>
            <a:r>
              <a:rPr lang="el-GR" sz="1900"/>
              <a:t> (υγρά, δοβουταμίνη</a:t>
            </a:r>
            <a:r>
              <a:rPr lang="en-US" sz="1900"/>
              <a:t>, </a:t>
            </a:r>
            <a:r>
              <a:rPr lang="el-GR" sz="1900"/>
              <a:t>όχι αλοθάνιο, ακετυλοπρομαζίνη</a:t>
            </a:r>
            <a:r>
              <a:rPr lang="en-US" sz="1900"/>
              <a:t>)</a:t>
            </a:r>
            <a:endParaRPr lang="el-GR" sz="190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900"/>
              <a:t>διατήρηση διούρησης (ούρο 1-2 </a:t>
            </a:r>
            <a:r>
              <a:rPr lang="en-US" sz="1900"/>
              <a:t>ml/kg/h)</a:t>
            </a:r>
            <a:endParaRPr lang="el-GR" sz="1900"/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l-GR" sz="1700"/>
              <a:t>χορήγηση ορών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l-GR" sz="1700"/>
              <a:t>διουρητικά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l-GR" sz="1700"/>
              <a:t>δοπαμίνη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l-GR" sz="1700"/>
              <a:t>δεξτρόζη 10%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900"/>
              <a:t>αποφυγή υποξίας-υπερκαπνίας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900"/>
              <a:t>προνάρκωση και αναισθησία με οπιοειδή + βενζοδιαζεπίνες (Ο</a:t>
            </a:r>
            <a:r>
              <a:rPr lang="el-GR" sz="1900" baseline="-25000"/>
              <a:t>2</a:t>
            </a:r>
            <a:r>
              <a:rPr lang="el-GR" sz="1900"/>
              <a:t>)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900"/>
              <a:t>όχι κεταμίνη στη γάτα (βαρβιτουρικό για εισαγωγή, μικρή δόση)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900"/>
              <a:t>διατήρηση με εισπνευστικό</a:t>
            </a:r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Έμφραξη ουρήθρας σε γάτα</a:t>
            </a:r>
          </a:p>
        </p:txBody>
      </p:sp>
      <p:sp>
        <p:nvSpPr>
          <p:cNvPr id="121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73238"/>
            <a:ext cx="8512175" cy="4248150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ηλεκτρολυτικές διαταραχές, αφυδάτωση (υπερκαλιαιμία, αζωθαιμία, οξέωση, υπερφωσφαταιμία)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καλύτερα όχι προνάρκωση (αν χρειάζεται: βενζοδιαζεπίνη)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εγκατάσταση με κεταμίνη (μικρή δόση </a:t>
            </a:r>
            <a:r>
              <a:rPr lang="en-US" sz="2000"/>
              <a:t>iv)</a:t>
            </a:r>
            <a:r>
              <a:rPr lang="el-GR" sz="2000"/>
              <a:t> + διαζεπάμη ή προποφόλη ή saffan (για αποκατάσταση έμφραξης)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αν η αρχική δόση δεν επαρκεί (χρονικά), χορηγείται νέα 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	μικρή δόση του αναισθητικού ή εισπνευστικό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περινεϊκή ουρηθροστομία: πρώτα αποκατάσταση έμφραξης και σταθεροποίηση του ζώου και μετά όχι μεγάλη σημασία το αναισθητικό σχήμα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σε αδυναμία καθετηριασμού της ουρήθρας, κυστοκέντηση</a:t>
            </a:r>
            <a:endParaRPr lang="en-US" sz="2000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7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Ηπατική ανεπάρκεια</a:t>
            </a:r>
            <a:endParaRPr lang="el-GR"/>
          </a:p>
        </p:txBody>
      </p:sp>
      <p:sp>
        <p:nvSpPr>
          <p:cNvPr id="12277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700"/>
              <a:t>εκτίμηση ασθενούς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700"/>
              <a:t>αν φυσιολογικά τα ηπατικά ένζυμα, μάλλον απίθανη η σοβαρή ανεπάρκεια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700"/>
              <a:t>αναβολή της επέμβασης σε ανεπάρκεια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700"/>
              <a:t>στενή παρακολούθηση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700"/>
              <a:t>δεξτρόζη 5% για διατήρηση γλυκόζης σε χρόνια ηπατική νόσο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700"/>
              <a:t>προνάρκωση: πεθιδίνη, βενζοδιαζεπίνη (ατροπίνη αν απαιτείται)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700"/>
              <a:t>ΓΑ με εισπνευστικά (προτιμότερο το ισοφλουράνιο)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700"/>
              <a:t>εισπνευστικά: παροδική αύξηση ηπατικών ενζύμων για 24-48 h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1700"/>
              <a:t>όχι αλοθάνιο σε ζώο που παρουσίασε ίκτερο σε προηγούμενη χορήγηση αλοθανίου</a:t>
            </a:r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Σακχαρώδης διαβήτης</a:t>
            </a:r>
          </a:p>
        </p:txBody>
      </p:sp>
      <p:sp>
        <p:nvSpPr>
          <p:cNvPr id="123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828800"/>
            <a:ext cx="7991475" cy="4264025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προηγούμενη σταθεροποίηση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αναβολή σε περίπτωση κετοξέωσης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μικρός ο κίνδυνος από τον ίδιο το διαβήτη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επέμβαση νωρίς το πρωΐ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αποφυγή:</a:t>
            </a:r>
          </a:p>
          <a:p>
            <a:pPr marL="742950" lvl="1" indent="-28575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υπογλυκαιμίας (εγκεφαλικές βλάβες)</a:t>
            </a:r>
          </a:p>
          <a:p>
            <a:pPr marL="742950" lvl="1" indent="-28575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υπεροσμωτικών καταστάσεων</a:t>
            </a:r>
          </a:p>
          <a:p>
            <a:pPr marL="742950" lvl="1" indent="-28575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οξέωσης</a:t>
            </a:r>
          </a:p>
          <a:p>
            <a:pPr marL="742950" lvl="1" indent="-28575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αφυδάτωσης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 i="1"/>
              <a:t>υπογλυκαιμία</a:t>
            </a:r>
            <a:r>
              <a:rPr lang="el-GR" sz="2000"/>
              <a:t>: συνήθως από μεγάλη δόση ινσουλίνης και ανεπαρκή χορήγηση γλυκόζης  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Σακχαρώδης διαβήτης</a:t>
            </a:r>
          </a:p>
        </p:txBody>
      </p:sp>
      <p:sp>
        <p:nvSpPr>
          <p:cNvPr id="123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07375" cy="4319587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100"/>
              <a:t>αύξηση γλυκόζης: α</a:t>
            </a:r>
            <a:r>
              <a:rPr lang="el-GR" sz="2100" baseline="-25000"/>
              <a:t>2</a:t>
            </a:r>
            <a:r>
              <a:rPr lang="el-GR" sz="2100"/>
              <a:t>-αγωνιστές, κεταμίνη, αλοθάνιο</a:t>
            </a:r>
            <a:r>
              <a:rPr lang="en-US" sz="2100"/>
              <a:t> </a:t>
            </a:r>
            <a:r>
              <a:rPr lang="el-GR" sz="2100"/>
              <a:t>(μικρότερη)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100"/>
              <a:t>χωρίς επίδραση: θειοπεντόνη, Ν</a:t>
            </a:r>
            <a:r>
              <a:rPr lang="el-GR" sz="2100" baseline="-25000"/>
              <a:t>2</a:t>
            </a:r>
            <a:r>
              <a:rPr lang="el-GR" sz="2100"/>
              <a:t>Ο, νευροληπταναλγησία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100"/>
              <a:t>προγραμματισμός</a:t>
            </a:r>
          </a:p>
          <a:p>
            <a:pPr marL="742950" lvl="1" indent="-28575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τροφή μέχρι τα μεσάνυχτα της προηγουμένης</a:t>
            </a:r>
          </a:p>
          <a:p>
            <a:pPr marL="742950" lvl="1" indent="-28575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επέμβαση νωρίς το πρωΐ (περιθώριο για έλεγχο και επάνοδο στο διαιτητικό  πρόγραμμα)</a:t>
            </a:r>
          </a:p>
          <a:p>
            <a:pPr marL="742950" lvl="1" indent="-28575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μέτρηση της γλυκόζης του αίματος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Σακχαρώδης διαβήτης</a:t>
            </a:r>
            <a:r>
              <a:rPr lang="el-GR" sz="3400"/>
              <a:t/>
            </a:r>
            <a:br>
              <a:rPr lang="el-GR" sz="3400"/>
            </a:br>
            <a:r>
              <a:rPr lang="el-GR" sz="3400"/>
              <a:t>(ε</a:t>
            </a:r>
            <a:r>
              <a:rPr lang="en-US" sz="3400"/>
              <a:t>λεγχόμενος</a:t>
            </a:r>
            <a:r>
              <a:rPr lang="el-GR" sz="3400"/>
              <a:t>)</a:t>
            </a:r>
            <a:endParaRPr lang="en-US" sz="3400"/>
          </a:p>
        </p:txBody>
      </p:sp>
      <p:sp>
        <p:nvSpPr>
          <p:cNvPr id="123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294688" cy="4264025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μισή δόση ινσουλίνης sc (1 h πριν)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δεξτρόζη 5% (1 h πριν) 5-10 ml/kg/h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μετρήσεις διεγχειρητικά (κάθε 1-2  ώρες)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μετρήσεις γλυκόζης μετεγχειρητικά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ινσουλίνη </a:t>
            </a:r>
            <a:r>
              <a:rPr lang="en-US" sz="2200"/>
              <a:t>sc</a:t>
            </a:r>
            <a:r>
              <a:rPr lang="el-GR" sz="2200"/>
              <a:t> για διατήρηση γλυκόζης &lt;250 </a:t>
            </a:r>
            <a:r>
              <a:rPr lang="en-US" sz="2200"/>
              <a:t>mg/100 ml,</a:t>
            </a:r>
            <a:r>
              <a:rPr lang="el-GR" sz="2200"/>
              <a:t> μέχρις ότου επανέλθει η όρεξη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μικροεπεμβάσεις: όχι ινσουλίνη, όχι δεξτρόζη</a:t>
            </a:r>
            <a:endParaRPr lang="en-US" sz="2200"/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μη ελεγχόμενος διαβήτης: αναβολή όσο το δυνατόν περισσότερο</a:t>
            </a:r>
            <a:endParaRPr lang="en-US" sz="2200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Ιδιαιτερότητες</a:t>
            </a:r>
            <a:endParaRPr lang="en-GB"/>
          </a:p>
        </p:txBody>
      </p:sp>
      <p:sp>
        <p:nvSpPr>
          <p:cNvPr id="1180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1200"/>
            <a:ext cx="8497887" cy="4111625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</a:pPr>
            <a:r>
              <a:rPr lang="el-GR" sz="2100"/>
              <a:t>σκύλος: γενικά εύκολη ασφαλής (1/870)</a:t>
            </a:r>
            <a:endParaRPr lang="el-GR" sz="2500"/>
          </a:p>
          <a:p>
            <a:pPr marL="342900" indent="-342900">
              <a:lnSpc>
                <a:spcPct val="120000"/>
              </a:lnSpc>
            </a:pPr>
            <a:r>
              <a:rPr lang="el-GR" sz="2100"/>
              <a:t>γάτα: αρκετά προβλήματα (1/550)</a:t>
            </a:r>
            <a:endParaRPr lang="el-GR" sz="2500"/>
          </a:p>
          <a:p>
            <a:pPr marL="742950" lvl="1" indent="-285750">
              <a:lnSpc>
                <a:spcPct val="120000"/>
              </a:lnSpc>
              <a:buSzPct val="80000"/>
            </a:pPr>
            <a:r>
              <a:rPr lang="el-GR" sz="2000"/>
              <a:t>μεγάλη θνησιμότητα</a:t>
            </a:r>
          </a:p>
          <a:p>
            <a:pPr marL="742950" lvl="1" indent="-285750">
              <a:lnSpc>
                <a:spcPct val="120000"/>
              </a:lnSpc>
              <a:buSzPct val="80000"/>
            </a:pPr>
            <a:r>
              <a:rPr lang="el-GR" sz="2000"/>
              <a:t>δύσκολη συγκράτηση, πολύ εύκολα στρεσάρονται</a:t>
            </a:r>
          </a:p>
          <a:p>
            <a:pPr marL="742950" lvl="1" indent="-285750">
              <a:lnSpc>
                <a:spcPct val="120000"/>
              </a:lnSpc>
              <a:buSzPct val="80000"/>
            </a:pPr>
            <a:r>
              <a:rPr lang="el-GR" sz="2000"/>
              <a:t>λόγω του μικρού μεγέθους τους είναι εύκολη η υπερδοσία</a:t>
            </a:r>
          </a:p>
          <a:p>
            <a:pPr marL="742950" lvl="1" indent="-285750">
              <a:lnSpc>
                <a:spcPct val="120000"/>
              </a:lnSpc>
              <a:buSzPct val="80000"/>
            </a:pPr>
            <a:r>
              <a:rPr lang="el-GR" sz="2000"/>
              <a:t>εύκολη απόφραξη τραχείας, λαρυγγόσπασμος</a:t>
            </a:r>
          </a:p>
          <a:p>
            <a:pPr marL="742950" lvl="1" indent="-285750">
              <a:lnSpc>
                <a:spcPct val="120000"/>
              </a:lnSpc>
              <a:buSzPct val="80000"/>
            </a:pPr>
            <a:r>
              <a:rPr lang="el-GR" sz="2000"/>
              <a:t>αυξημένα πνευμονογαστρικά αντανακλαστικά</a:t>
            </a:r>
          </a:p>
          <a:p>
            <a:pPr marL="742950" lvl="1" indent="-285750">
              <a:lnSpc>
                <a:spcPct val="120000"/>
              </a:lnSpc>
              <a:buSzPct val="80000"/>
            </a:pPr>
            <a:r>
              <a:rPr lang="el-GR" sz="2000"/>
              <a:t>υποθερμία</a:t>
            </a:r>
          </a:p>
          <a:p>
            <a:pPr marL="742950" lvl="1" indent="-285750">
              <a:lnSpc>
                <a:spcPct val="120000"/>
              </a:lnSpc>
              <a:buSzPct val="80000"/>
            </a:pPr>
            <a:r>
              <a:rPr lang="el-GR" sz="2000"/>
              <a:t>δεν πρέπει να αντιμετωπίζονται ως μικροί σκύλοι</a:t>
            </a:r>
            <a:endParaRPr lang="en-GB" sz="2000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2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Πυομήτρα</a:t>
            </a:r>
          </a:p>
        </p:txBody>
      </p:sp>
      <p:sp>
        <p:nvSpPr>
          <p:cNvPr id="126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135938" cy="4248150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ηλεκτρολυτικές διαταραχές, αφυδάτωση, ουραιμία, αναιμία, λοίμωξη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πρώτα αποκατάσταση (υγρά), όχι άσκοπη καθυστέρηση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προνάρκωση με οπιοειδές (± βενζοδιαζεπίνη)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αναισθησία προτιμότερο με νευροληπταναλγητικά μίγματα (διασωλήνωση, Ο</a:t>
            </a:r>
            <a:r>
              <a:rPr lang="el-GR" sz="2000" baseline="-25000"/>
              <a:t>2</a:t>
            </a:r>
            <a:r>
              <a:rPr lang="el-GR" sz="2000"/>
              <a:t>) ή εισπνευστικά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προσοχή στη διατήρηση του κυκλοφορούντος όγκου αίματος (</a:t>
            </a:r>
            <a:r>
              <a:rPr lang="en-US" sz="2000"/>
              <a:t>BP)</a:t>
            </a:r>
            <a:endParaRPr lang="el-GR" sz="2000"/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επισκληρίδια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μετεγχειρητικά: συνεχίζεται η χορήγηση υγρών μέχρις ότου εξασφαλιστεί η νεφρική λειτουργία και επανέλθει η όρεξη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000"/>
              <a:t>αντιβιοτικά</a:t>
            </a:r>
            <a:endParaRPr lang="en-US" sz="2000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Καισαρική τομή</a:t>
            </a:r>
          </a:p>
        </p:txBody>
      </p:sp>
      <p:sp>
        <p:nvSpPr>
          <p:cNvPr id="127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064500" cy="4321175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400"/>
              <a:t>καμία τεχνική δεν υπερέχει σαφώς των άλλων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400"/>
              <a:t>όλα τα ενέσιμα αναισθητικά περνούν τον πλακούντα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400"/>
              <a:t>εισπνευστική αναισθησία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400"/>
              <a:t>ηρεμιστικό + επισκληρίδια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400"/>
              <a:t>προποφόλη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400"/>
              <a:t>μικρότερες δυνατές δόσεις</a:t>
            </a:r>
            <a:endParaRPr lang="en-US" sz="2400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Παχυσαρκία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07375" cy="4248150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900"/>
              <a:t>περισσότερο λίπος (περισσότερο φάρμακο σε άλλα όργανα)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900"/>
              <a:t>περιορισμός κινήσεων θωρακικών τοιχωμάτων, διαφράγματος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900"/>
              <a:t>πολλές αναπνοές και μικρό όγκο αναπνοής (μικρός V</a:t>
            </a:r>
            <a:r>
              <a:rPr lang="el-GR" sz="1900" baseline="-25000"/>
              <a:t>min</a:t>
            </a:r>
            <a:r>
              <a:rPr lang="el-GR" sz="1900"/>
              <a:t>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900"/>
              <a:t>μικρόσωμες φυλές/παχύσαρκα, επιρρεπή σε collapsus της τραχείας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900"/>
              <a:t>πιθανή έμφραξη αεροφόρων οδών (ιδίως σε βραχυκεφαλικά)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900"/>
              <a:t>αυξημένος κίνδυνος αναγωγής και εμέτου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900"/>
              <a:t>test άσκησης για πιθανά καρδιοπνευμονικά προβλήματα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900"/>
              <a:t>μικρότερες δόσεις φαρμάκων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900"/>
              <a:t>γρήγορη διασωλήνωση και έλεγχος της αναπνοής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900"/>
              <a:t>πιθανή ανάγκη υποβοήθησης της αναπνοής</a:t>
            </a:r>
            <a:endParaRPr lang="en-US" sz="1900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Ζώα βραχυκεφαλικών φυλών</a:t>
            </a:r>
          </a:p>
        </p:txBody>
      </p:sp>
      <p:sp>
        <p:nvSpPr>
          <p:cNvPr id="128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algn="just">
              <a:lnSpc>
                <a:spcPct val="180000"/>
              </a:lnSpc>
              <a:spcBef>
                <a:spcPts val="600"/>
              </a:spcBef>
            </a:pPr>
            <a:r>
              <a:rPr lang="el-GR" sz="2400"/>
              <a:t>στενοί μυκτήρες</a:t>
            </a:r>
            <a:endParaRPr lang="en-US" sz="2400"/>
          </a:p>
          <a:p>
            <a:pPr marL="342900" indent="-342900" algn="just"/>
            <a:r>
              <a:rPr lang="el-GR" sz="2400"/>
              <a:t>υπερμεγέθης μαλακή υπερώα</a:t>
            </a:r>
            <a:endParaRPr lang="en-US" sz="2400"/>
          </a:p>
          <a:p>
            <a:pPr marL="342900" indent="-342900" algn="just">
              <a:lnSpc>
                <a:spcPct val="110000"/>
              </a:lnSpc>
            </a:pPr>
            <a:r>
              <a:rPr lang="el-GR" sz="2400"/>
              <a:t>εκστροφή των λαρυγγικών κοιλιών</a:t>
            </a:r>
            <a:endParaRPr lang="en-US" sz="2400"/>
          </a:p>
          <a:p>
            <a:pPr marL="342900" indent="-342900" algn="just">
              <a:lnSpc>
                <a:spcPct val="120000"/>
              </a:lnSpc>
            </a:pPr>
            <a:r>
              <a:rPr lang="el-GR" sz="2400"/>
              <a:t>υποπλαστική τραχεία</a:t>
            </a:r>
            <a:endParaRPr lang="en-US" sz="2400"/>
          </a:p>
          <a:p>
            <a:pPr marL="342900" indent="-342900">
              <a:lnSpc>
                <a:spcPct val="120000"/>
              </a:lnSpc>
            </a:pPr>
            <a:r>
              <a:rPr lang="el-GR" sz="2400"/>
              <a:t>η αναπνευστική δυσχέρεια επιδεινώνεται από την αναισθησία, ιδιαίτερα αν είναι και παχύσαρκα</a:t>
            </a:r>
            <a:endParaRPr lang="en-US" sz="2400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Ζώα βραχυκεφαλικών φυλών</a:t>
            </a:r>
          </a:p>
        </p:txBody>
      </p:sp>
      <p:sp>
        <p:nvSpPr>
          <p:cNvPr id="129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ήπια συγκράτηση</a:t>
            </a:r>
            <a:endParaRPr lang="en-US" sz="2200"/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προνάρκωση με ελάχιστη καταστολή αναπνευστικού</a:t>
            </a:r>
            <a:endParaRPr lang="en-US" sz="2200"/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προ-οξυγόνωση</a:t>
            </a:r>
            <a:endParaRPr lang="en-US" sz="2200"/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ταχεία εισαγωγή, άμεση διασωλήνωση (οπωσδήποτε με κατάλληλο λαρυγγοσκόπιο, πεπειραμένος βοηθός)</a:t>
            </a:r>
            <a:endParaRPr lang="en-US" sz="2200"/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υποβοηθούμενη ή ελεγχόμενη αναπνοή</a:t>
            </a:r>
            <a:endParaRPr lang="en-US" sz="2200"/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ταχεία ανάνηψη</a:t>
            </a:r>
            <a:endParaRPr lang="en-US" sz="2200"/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2200"/>
              <a:t>διατήρηση του τραχειοσωλήνα όσο το δυνατόν περισσότερο</a:t>
            </a:r>
            <a:endParaRPr lang="en-US" sz="2200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Διέγερση κατά την ανάνηψη</a:t>
            </a:r>
            <a:endParaRPr lang="en-GB" sz="3400" b="1"/>
          </a:p>
        </p:txBody>
      </p:sp>
      <p:sp>
        <p:nvSpPr>
          <p:cNvPr id="129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294688" cy="4264025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αύξηση κατανάλωσης Ο</a:t>
            </a:r>
            <a:r>
              <a:rPr lang="el-GR" sz="1800" baseline="-25000"/>
              <a:t>2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αυτοτραυματισμός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«διέγερση ανάνηψης»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μετά από νευροληπταναλγησία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μετά από κεταμίνη ή τιλεταμίνη</a:t>
            </a:r>
            <a:endParaRPr lang="el-GR" sz="2600"/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πόνος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υπερπλήρης ουροδόχος κύστη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αντιμετώπιση</a:t>
            </a:r>
          </a:p>
          <a:p>
            <a:pPr marL="742950" lvl="1" indent="-285750">
              <a:lnSpc>
                <a:spcPct val="120000"/>
              </a:lnSpc>
              <a:spcBef>
                <a:spcPct val="0"/>
              </a:spcBef>
              <a:buSzPct val="80000"/>
            </a:pPr>
            <a:r>
              <a:rPr lang="el-GR" sz="2000"/>
              <a:t>μία βενζοδιαζεπίνη</a:t>
            </a:r>
          </a:p>
          <a:p>
            <a:pPr marL="742950" lvl="1" indent="-285750">
              <a:lnSpc>
                <a:spcPct val="120000"/>
              </a:lnSpc>
              <a:spcBef>
                <a:spcPct val="0"/>
              </a:spcBef>
              <a:buSzPct val="80000"/>
            </a:pPr>
            <a:r>
              <a:rPr lang="el-GR" sz="2000"/>
              <a:t>σε πόνος ένα αναλγητικό</a:t>
            </a:r>
          </a:p>
          <a:p>
            <a:pPr marL="742950" lvl="1" indent="-285750">
              <a:lnSpc>
                <a:spcPct val="120000"/>
              </a:lnSpc>
              <a:spcBef>
                <a:spcPct val="0"/>
              </a:spcBef>
              <a:buSzPct val="80000"/>
            </a:pPr>
            <a:r>
              <a:rPr lang="el-GR" sz="2000"/>
              <a:t>αν είναι πολύ έντονη χορηγείται ένα γενικό αναισθητικό</a:t>
            </a:r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Παρατεταμένη ανάνηψη</a:t>
            </a:r>
          </a:p>
        </p:txBody>
      </p:sp>
      <p:sp>
        <p:nvSpPr>
          <p:cNvPr id="130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213"/>
            <a:ext cx="8497888" cy="4392612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0"/>
              </a:spcBef>
              <a:buSzPct val="80000"/>
            </a:pPr>
            <a:r>
              <a:rPr lang="el-GR" sz="2100"/>
              <a:t>αναισθητικά (υπερδοσία, μακρά διάρκεια δράσης)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SzPct val="80000"/>
            </a:pPr>
            <a:r>
              <a:rPr lang="el-GR" sz="2100" b="1"/>
              <a:t>υποθερμία</a:t>
            </a:r>
            <a:r>
              <a:rPr lang="el-GR" sz="2100"/>
              <a:t>, μειωμένος μεταβολισμός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SzPct val="80000"/>
            </a:pPr>
            <a:r>
              <a:rPr lang="el-GR" sz="2100"/>
              <a:t>μειωμένος ΚΛΟΑ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SzPct val="80000"/>
            </a:pPr>
            <a:r>
              <a:rPr lang="el-GR" sz="2100"/>
              <a:t>ηπατική ή νεφρική ανεπάρκεια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SzPct val="80000"/>
            </a:pPr>
            <a:r>
              <a:rPr lang="el-GR" sz="2100"/>
              <a:t>εγκεφαλική βλάβη λόγω υποξίας</a:t>
            </a:r>
            <a:endParaRPr lang="en-US" sz="2100"/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SzPct val="80000"/>
            </a:pPr>
            <a:r>
              <a:rPr lang="el-GR" sz="2100"/>
              <a:t>αντιμετώπιση</a:t>
            </a:r>
          </a:p>
          <a:p>
            <a:pPr marL="742950" lvl="1" indent="-285750">
              <a:lnSpc>
                <a:spcPct val="120000"/>
              </a:lnSpc>
              <a:spcBef>
                <a:spcPct val="0"/>
              </a:spcBef>
              <a:buSzPct val="80000"/>
            </a:pPr>
            <a:r>
              <a:rPr lang="en-US" sz="2000"/>
              <a:t>αναθέρμανση</a:t>
            </a:r>
          </a:p>
          <a:p>
            <a:pPr marL="742950" lvl="1" indent="-285750">
              <a:lnSpc>
                <a:spcPct val="120000"/>
              </a:lnSpc>
              <a:spcBef>
                <a:spcPct val="0"/>
              </a:spcBef>
              <a:buSzPct val="80000"/>
            </a:pPr>
            <a:r>
              <a:rPr lang="en-US" sz="2000"/>
              <a:t>βελτίωση κυκλοφορίας (υγρά, φάρμακα)</a:t>
            </a:r>
          </a:p>
          <a:p>
            <a:pPr marL="742950" lvl="1" indent="-285750">
              <a:lnSpc>
                <a:spcPct val="120000"/>
              </a:lnSpc>
              <a:spcBef>
                <a:spcPct val="0"/>
              </a:spcBef>
              <a:buSzPct val="80000"/>
            </a:pPr>
            <a:r>
              <a:rPr lang="en-US" sz="2000"/>
              <a:t>αποκατάσταση καρδιακού ρυθμού (ατροπίνη, </a:t>
            </a:r>
            <a:r>
              <a:rPr lang="el-GR" sz="2000"/>
              <a:t>ανταγωνιστής)</a:t>
            </a:r>
            <a:endParaRPr lang="en-US" sz="2000"/>
          </a:p>
          <a:p>
            <a:pPr marL="742950" lvl="1" indent="-285750">
              <a:lnSpc>
                <a:spcPct val="120000"/>
              </a:lnSpc>
              <a:spcBef>
                <a:spcPct val="0"/>
              </a:spcBef>
              <a:buSzPct val="80000"/>
            </a:pPr>
            <a:r>
              <a:rPr lang="en-US" sz="2000"/>
              <a:t>ανταγωνιστές</a:t>
            </a:r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Φυλή</a:t>
            </a:r>
            <a:endParaRPr lang="en-GB" b="1">
              <a:solidFill>
                <a:schemeClr val="tx1"/>
              </a:solidFill>
            </a:endParaRPr>
          </a:p>
        </p:txBody>
      </p:sp>
      <p:sp>
        <p:nvSpPr>
          <p:cNvPr id="118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67713" cy="4040188"/>
          </a:xfrm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0"/>
              </a:spcBef>
            </a:pPr>
            <a:r>
              <a:rPr lang="el-GR" sz="2600"/>
              <a:t>Δρόμωνες,</a:t>
            </a:r>
            <a:r>
              <a:rPr lang="en-GB" sz="2600"/>
              <a:t> Boxer, </a:t>
            </a:r>
            <a:r>
              <a:rPr lang="en-US" sz="2600"/>
              <a:t>Sharpei, Chow-Chow</a:t>
            </a:r>
            <a:endParaRPr lang="el-GR" sz="2600"/>
          </a:p>
          <a:p>
            <a:pPr marL="342900" indent="-342900">
              <a:lnSpc>
                <a:spcPct val="130000"/>
              </a:lnSpc>
              <a:spcBef>
                <a:spcPct val="0"/>
              </a:spcBef>
            </a:pPr>
            <a:r>
              <a:rPr lang="el-GR" sz="2600"/>
              <a:t>φυλές </a:t>
            </a:r>
            <a:r>
              <a:rPr lang="ja-JP" altLang="en-GB" sz="2600">
                <a:latin typeface="Arial"/>
              </a:rPr>
              <a:t>“</a:t>
            </a:r>
            <a:r>
              <a:rPr lang="en-GB" sz="2600"/>
              <a:t>toy</a:t>
            </a:r>
            <a:r>
              <a:rPr lang="ja-JP" altLang="en-GB" sz="2600">
                <a:latin typeface="Arial"/>
              </a:rPr>
              <a:t>”</a:t>
            </a:r>
            <a:r>
              <a:rPr lang="el-GR" sz="2600"/>
              <a:t>: υποθερμία, εύκολη η υπερδοσία</a:t>
            </a:r>
          </a:p>
          <a:p>
            <a:pPr marL="342900" indent="-342900">
              <a:lnSpc>
                <a:spcPct val="130000"/>
              </a:lnSpc>
              <a:spcBef>
                <a:spcPct val="0"/>
              </a:spcBef>
            </a:pPr>
            <a:r>
              <a:rPr lang="el-GR" sz="2600"/>
              <a:t>«ευαισθησίες» όχι επιστημονικά τεκμηριωμένες</a:t>
            </a:r>
            <a:endParaRPr lang="en-GB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Φύλο - ηλικία</a:t>
            </a:r>
          </a:p>
        </p:txBody>
      </p:sp>
      <p:sp>
        <p:nvSpPr>
          <p:cNvPr id="118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l-GR"/>
              <a:t>όχι διαφορές μεταξύ των δύο φύλων</a:t>
            </a:r>
            <a:endParaRPr lang="en-US"/>
          </a:p>
          <a:p>
            <a:pPr marL="342900" indent="-342900"/>
            <a:r>
              <a:rPr lang="el-GR"/>
              <a:t>τα πολύ νεαρά και τα υπερήλικα</a:t>
            </a:r>
            <a:r>
              <a:rPr lang="en-US"/>
              <a:t> </a:t>
            </a:r>
            <a:r>
              <a:rPr lang="el-GR"/>
              <a:t>έχουν μειωμένη ικανότητα</a:t>
            </a:r>
            <a:r>
              <a:rPr lang="en-US"/>
              <a:t> </a:t>
            </a:r>
            <a:r>
              <a:rPr lang="el-GR"/>
              <a:t>μεταβολισμού</a:t>
            </a:r>
            <a:r>
              <a:rPr lang="en-US"/>
              <a:t> </a:t>
            </a:r>
            <a:r>
              <a:rPr lang="el-GR"/>
              <a:t>των αναισθητικών φαρμάκων</a:t>
            </a:r>
            <a:endParaRPr lang="en-GB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Επιλογή σχήματος</a:t>
            </a:r>
          </a:p>
        </p:txBody>
      </p:sp>
      <p:sp>
        <p:nvSpPr>
          <p:cNvPr id="119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443913" cy="4192588"/>
          </a:xfrm>
        </p:spPr>
        <p:txBody>
          <a:bodyPr/>
          <a:lstStyle/>
          <a:p>
            <a:pPr marL="342900" indent="-342900">
              <a:lnSpc>
                <a:spcPct val="200000"/>
              </a:lnSpc>
            </a:pPr>
            <a:r>
              <a:rPr lang="en-US" sz="2100"/>
              <a:t>διαθέσιμος εξοπλισμός</a:t>
            </a:r>
          </a:p>
          <a:p>
            <a:pPr marL="342900" indent="-342900"/>
            <a:r>
              <a:rPr lang="en-US" sz="2100"/>
              <a:t>επιδεξιότητα-εμπειρία αναισθησιολόγου/χειρουργού</a:t>
            </a:r>
          </a:p>
          <a:p>
            <a:pPr marL="342900" indent="-342900"/>
            <a:r>
              <a:rPr lang="en-US" sz="2100"/>
              <a:t>ιδιοσυγκρασία ζώου</a:t>
            </a:r>
          </a:p>
          <a:p>
            <a:pPr marL="342900" indent="-342900"/>
            <a:r>
              <a:rPr lang="en-US" sz="2100"/>
              <a:t>είδος - φυλή</a:t>
            </a:r>
          </a:p>
          <a:p>
            <a:pPr marL="342900" indent="-342900"/>
            <a:r>
              <a:rPr lang="en-US" sz="2100"/>
              <a:t>θέση επέμβασης</a:t>
            </a:r>
          </a:p>
          <a:p>
            <a:pPr marL="342900" indent="-342900"/>
            <a:r>
              <a:rPr lang="en-US" sz="2100"/>
              <a:t>φύση επέμβασης</a:t>
            </a:r>
          </a:p>
          <a:p>
            <a:pPr marL="342900" indent="-342900"/>
            <a:r>
              <a:rPr lang="en-US" sz="2100"/>
              <a:t>διάρκεια επέμβασης</a:t>
            </a:r>
          </a:p>
          <a:p>
            <a:pPr marL="342900" indent="-342900"/>
            <a:r>
              <a:rPr lang="en-US" sz="2100"/>
              <a:t>ηλικία ζώου</a:t>
            </a:r>
          </a:p>
          <a:p>
            <a:pPr marL="342900" indent="-342900"/>
            <a:r>
              <a:rPr lang="en-US" sz="2100"/>
              <a:t>κατάσταση υγείας ζώου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543800" cy="990600"/>
          </a:xfrm>
        </p:spPr>
        <p:txBody>
          <a:bodyPr/>
          <a:lstStyle/>
          <a:p>
            <a:r>
              <a:rPr lang="el-GR"/>
              <a:t/>
            </a:r>
            <a:br>
              <a:rPr lang="el-GR"/>
            </a:br>
            <a:r>
              <a:rPr lang="el-GR"/>
              <a:t>Ζώα μικρής ηλικίας</a:t>
            </a:r>
            <a:endParaRPr lang="en-US"/>
          </a:p>
        </p:txBody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80400" cy="4248150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νεογνά: 0-2 εβδομάδες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«βρεφική» ηλικία: 2-6 εβδομάδες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«παιδική» ηλικία: 6-12 εβδομάδες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ανεπαρκή ηπατικά μικροσωματικά ενζυμικά συστήματα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ανεπαρκής νεφρική λειτουργία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σωματικό νερό: 80%</a:t>
            </a:r>
            <a:r>
              <a:rPr lang="en-US" sz="1800"/>
              <a:t> (</a:t>
            </a:r>
            <a:r>
              <a:rPr lang="el-GR" sz="1800"/>
              <a:t>ΕΞΥ 40% # 25%), ευκολότερα αφυδάτωση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μεγάλη σχέση επιφανείας σώματος προς βάρος και υψηλός βασικός μεταβολισμός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λιγότερες κυψελίδες, λιγότερη σουρφακτάνη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μικρός όγκος αίματος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επιρρεπή στην υπογλυκαιμία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διατήρηση ΚΛΟΑ κυρίως με HR (επικίνδυνη η βραδυκαρδία)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</a:pPr>
            <a:r>
              <a:rPr lang="el-GR" sz="1800"/>
              <a:t>περιορισμένη ικανότητα θερμορρύθμισης</a:t>
            </a:r>
            <a:endParaRPr lang="en-US" sz="1800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001000" cy="900113"/>
          </a:xfrm>
        </p:spPr>
        <p:txBody>
          <a:bodyPr/>
          <a:lstStyle/>
          <a:p>
            <a:r>
              <a:rPr lang="el-GR"/>
              <a:t>Ζώα μικρής ηλικίας</a:t>
            </a:r>
            <a:endParaRPr lang="en-US"/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353425" cy="4248150"/>
          </a:xfrm>
        </p:spPr>
        <p:txBody>
          <a:bodyPr/>
          <a:lstStyle/>
          <a:p>
            <a:pPr marL="342900" indent="-342900">
              <a:spcBef>
                <a:spcPts val="600"/>
              </a:spcBef>
            </a:pPr>
            <a:r>
              <a:rPr lang="el-GR" sz="2100"/>
              <a:t>νεογνά με τη μητέρα τους έως την εγκατάσταση</a:t>
            </a:r>
          </a:p>
          <a:p>
            <a:pPr marL="342900" indent="-342900"/>
            <a:r>
              <a:rPr lang="el-GR" sz="2100"/>
              <a:t>αποφεύγονται</a:t>
            </a:r>
          </a:p>
          <a:p>
            <a:pPr marL="742950" lvl="1" indent="-285750"/>
            <a:r>
              <a:rPr lang="el-GR" sz="1900"/>
              <a:t>υψηλές δόσεις (ακριβής ζύγιση, αραιά διαλύματα, μικρές σύριγγες)</a:t>
            </a:r>
          </a:p>
          <a:p>
            <a:pPr marL="742950" lvl="1" indent="-285750"/>
            <a:r>
              <a:rPr lang="el-GR" sz="1900"/>
              <a:t>βίαιοι χειρισμοί</a:t>
            </a:r>
          </a:p>
          <a:p>
            <a:pPr marL="742950" lvl="1" indent="-285750"/>
            <a:r>
              <a:rPr lang="el-GR" sz="1900"/>
              <a:t>μεγάλη αύξηση του νεκρού χώρου</a:t>
            </a:r>
          </a:p>
          <a:p>
            <a:pPr marL="742950" lvl="1" indent="-285750"/>
            <a:r>
              <a:rPr lang="el-GR" sz="1900"/>
              <a:t>μεγάλες αντιστάσεις στην αναπνοή</a:t>
            </a:r>
          </a:p>
          <a:p>
            <a:pPr marL="742950" lvl="1" indent="-285750"/>
            <a:r>
              <a:rPr lang="el-GR" sz="1900"/>
              <a:t>υπερυδάτωση</a:t>
            </a:r>
          </a:p>
          <a:p>
            <a:pPr marL="742950" lvl="1" indent="-285750"/>
            <a:r>
              <a:rPr lang="el-GR" sz="1900"/>
              <a:t>υποθερμία, υπογλυκαιμία, βραδυκαρδία, υποξία, αιμορραγία</a:t>
            </a:r>
            <a:endParaRPr lang="el-GR" sz="1700"/>
          </a:p>
          <a:p>
            <a:pPr marL="342900" indent="-342900"/>
            <a:r>
              <a:rPr lang="el-GR" sz="2100"/>
              <a:t>τοπική αναισθησία</a:t>
            </a:r>
          </a:p>
          <a:p>
            <a:pPr marL="742950" lvl="1" indent="-285750"/>
            <a:r>
              <a:rPr lang="el-GR" sz="1900"/>
              <a:t>αυξημένος κίνδυνος τοξίκωσης (αραιά διαλύματα)</a:t>
            </a:r>
          </a:p>
          <a:p>
            <a:pPr marL="742950" lvl="1" indent="-285750"/>
            <a:r>
              <a:rPr lang="el-GR" sz="1900"/>
              <a:t>καλύτερα ίσως να αποφεύγεται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001000" cy="828675"/>
          </a:xfrm>
        </p:spPr>
        <p:txBody>
          <a:bodyPr/>
          <a:lstStyle/>
          <a:p>
            <a:r>
              <a:rPr lang="el-GR"/>
              <a:t>Ζώα μικρής ηλικίας</a:t>
            </a:r>
            <a:endParaRPr lang="en-US"/>
          </a:p>
        </p:txBody>
      </p:sp>
      <p:sp>
        <p:nvSpPr>
          <p:cNvPr id="1197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5900"/>
            <a:ext cx="8280400" cy="4319588"/>
          </a:xfrm>
        </p:spPr>
        <p:txBody>
          <a:bodyPr/>
          <a:lstStyle/>
          <a:p>
            <a:pPr marL="342900" indent="-342900">
              <a:lnSpc>
                <a:spcPct val="160000"/>
              </a:lnSpc>
              <a:spcBef>
                <a:spcPts val="600"/>
              </a:spcBef>
            </a:pPr>
            <a:r>
              <a:rPr lang="el-GR" sz="2500"/>
              <a:t>προνάρκωση</a:t>
            </a:r>
          </a:p>
          <a:p>
            <a:pPr marL="742950" lvl="1" indent="-285750">
              <a:lnSpc>
                <a:spcPct val="160000"/>
              </a:lnSpc>
              <a:spcBef>
                <a:spcPts val="600"/>
              </a:spcBef>
            </a:pPr>
            <a:r>
              <a:rPr lang="el-GR" sz="2000"/>
              <a:t>0-4 εβδομάδες, συνήθως δεν χρειάζεται</a:t>
            </a:r>
          </a:p>
          <a:p>
            <a:pPr marL="742950" lvl="1" indent="-285750">
              <a:lnSpc>
                <a:spcPct val="160000"/>
              </a:lnSpc>
              <a:spcBef>
                <a:spcPts val="600"/>
              </a:spcBef>
            </a:pPr>
            <a:r>
              <a:rPr lang="el-GR" sz="2000"/>
              <a:t>ατροπίνη, μόνο αν υπάρχει βραδυκαρδία</a:t>
            </a:r>
          </a:p>
          <a:p>
            <a:pPr marL="742950" lvl="1" indent="-285750">
              <a:lnSpc>
                <a:spcPct val="160000"/>
              </a:lnSpc>
              <a:spcBef>
                <a:spcPts val="600"/>
              </a:spcBef>
            </a:pPr>
            <a:r>
              <a:rPr lang="el-GR" sz="2000"/>
              <a:t>οπιοειδή, βενζοδιαζεπίνες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</a:pPr>
            <a:r>
              <a:rPr lang="el-GR" sz="2500"/>
              <a:t>εισαγωγή</a:t>
            </a:r>
          </a:p>
          <a:p>
            <a:pPr marL="742950" lvl="1" indent="-285750">
              <a:lnSpc>
                <a:spcPct val="120000"/>
              </a:lnSpc>
              <a:spcBef>
                <a:spcPts val="600"/>
              </a:spcBef>
            </a:pPr>
            <a:r>
              <a:rPr lang="el-GR" sz="2000"/>
              <a:t>εισπνευστικά (μάσκα, ενυδρείο)</a:t>
            </a:r>
          </a:p>
          <a:p>
            <a:pPr marL="742950" lvl="1" indent="-285750">
              <a:lnSpc>
                <a:spcPct val="120000"/>
              </a:lnSpc>
              <a:spcBef>
                <a:spcPts val="600"/>
              </a:spcBef>
            </a:pPr>
            <a:r>
              <a:rPr lang="el-GR" sz="2000"/>
              <a:t>«παιδική» ηλικία, ίσως λίγο ενέσιμο για να ανεχθούν τη μάσκα</a:t>
            </a:r>
          </a:p>
          <a:p>
            <a:pPr marL="742950" lvl="1" indent="-285750">
              <a:lnSpc>
                <a:spcPct val="120000"/>
              </a:lnSpc>
              <a:spcBef>
                <a:spcPts val="600"/>
              </a:spcBef>
            </a:pPr>
            <a:r>
              <a:rPr lang="el-GR" sz="2000"/>
              <a:t>προποφόλη, θειοπεντόνη (1%, ελάχιστη δυνατή δόση)</a:t>
            </a:r>
            <a:endParaRPr lang="en-US" sz="2000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Ζώα μικρής ηλικίας</a:t>
            </a:r>
          </a:p>
        </p:txBody>
      </p:sp>
      <p:sp>
        <p:nvSpPr>
          <p:cNvPr id="1199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135938" cy="4248150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</a:pPr>
            <a:r>
              <a:rPr lang="el-GR" sz="2100"/>
              <a:t>διατήρηση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</a:pPr>
            <a:r>
              <a:rPr lang="el-GR" sz="1800"/>
              <a:t>εισπνευστικό (Τ-piece, ελαχιστοποίηση νεκρού χώρου)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</a:pPr>
            <a:r>
              <a:rPr lang="el-GR" sz="1800"/>
              <a:t>Ο</a:t>
            </a:r>
            <a:r>
              <a:rPr lang="el-GR" sz="1800" baseline="-25000"/>
              <a:t>2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</a:pPr>
            <a:r>
              <a:rPr lang="el-GR" sz="1800"/>
              <a:t>παιδιατρικό drip (60 σταγόνες/min)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</a:pPr>
            <a:r>
              <a:rPr lang="el-GR" sz="1800"/>
              <a:t>υγρά: 5-10 ml/kg/h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</a:pPr>
            <a:r>
              <a:rPr lang="el-GR" sz="1800"/>
              <a:t>όχι υποθερμία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</a:pPr>
            <a:r>
              <a:rPr lang="el-GR" sz="1800"/>
              <a:t>όχι βραδυκαρδία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</a:pPr>
            <a:r>
              <a:rPr lang="el-GR" sz="1800"/>
              <a:t>όχι υπόπνοια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</a:pPr>
            <a:r>
              <a:rPr lang="el-GR" sz="1800"/>
              <a:t>μετεγχειρητικά αναλγησία (πεθιδίνη 1-2 mg/kg)</a:t>
            </a:r>
            <a:endParaRPr lang="en-US" sz="1800"/>
          </a:p>
        </p:txBody>
      </p:sp>
    </p:spTree>
  </p:cSld>
  <p:clrMapOvr>
    <a:masterClrMapping/>
  </p:clrMapOvr>
  <p:transition xmlns:p14="http://schemas.microsoft.com/office/powerpoint/2010/main">
    <p:pull dir="u"/>
  </p:transition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2107</TotalTime>
  <Words>1282</Words>
  <Application>Microsoft Macintosh PowerPoint</Application>
  <PresentationFormat>On-screen Show (4:3)</PresentationFormat>
  <Paragraphs>251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Profile</vt:lpstr>
      <vt:lpstr>ΣΚΥΛΟΣ - ΓΑΤΑ</vt:lpstr>
      <vt:lpstr>Ιδιαιτερότητες</vt:lpstr>
      <vt:lpstr>Φυλή</vt:lpstr>
      <vt:lpstr>Φύλο - ηλικία</vt:lpstr>
      <vt:lpstr>Επιλογή σχήματος</vt:lpstr>
      <vt:lpstr> Ζώα μικρής ηλικίας</vt:lpstr>
      <vt:lpstr>Ζώα μικρής ηλικίας</vt:lpstr>
      <vt:lpstr>Ζώα μικρής ηλικίας</vt:lpstr>
      <vt:lpstr>Ζώα μικρής ηλικίας</vt:lpstr>
      <vt:lpstr>Υπερήλικα ζώα</vt:lpstr>
      <vt:lpstr>Αναπνευστικό σύστημα</vt:lpstr>
      <vt:lpstr>Βαλβιδοπάθειες</vt:lpstr>
      <vt:lpstr>Μυοκαρδιοπάθειες</vt:lpstr>
      <vt:lpstr>Νεφρική ανεπάρκεια: στόχοι</vt:lpstr>
      <vt:lpstr>Έμφραξη ουρήθρας σε γάτα</vt:lpstr>
      <vt:lpstr>Ηπατική ανεπάρκεια</vt:lpstr>
      <vt:lpstr>Σακχαρώδης διαβήτης</vt:lpstr>
      <vt:lpstr>Σακχαρώδης διαβήτης</vt:lpstr>
      <vt:lpstr>Σακχαρώδης διαβήτης (ελεγχόμενος)</vt:lpstr>
      <vt:lpstr>Πυομήτρα</vt:lpstr>
      <vt:lpstr>Καισαρική τομή</vt:lpstr>
      <vt:lpstr>Παχυσαρκία</vt:lpstr>
      <vt:lpstr>Ζώα βραχυκεφαλικών φυλών</vt:lpstr>
      <vt:lpstr>Ζώα βραχυκεφαλικών φυλών</vt:lpstr>
      <vt:lpstr>Διέγερση κατά την ανάνηψη</vt:lpstr>
      <vt:lpstr>Παρατεταμένη ανάνηψη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ΕΝΕΣΙΜΗ ΑΝΑΙΣΘΗΣΙΑ ΣΚΥΛΟΥ ΚΑΙ ΓΑΤΑΣ</dc:title>
  <dc:creator>Yannis</dc:creator>
  <cp:lastModifiedBy>minas</cp:lastModifiedBy>
  <cp:revision>99</cp:revision>
  <cp:lastPrinted>1999-02-15T12:57:24Z</cp:lastPrinted>
  <dcterms:created xsi:type="dcterms:W3CDTF">1998-12-02T17:53:53Z</dcterms:created>
  <dcterms:modified xsi:type="dcterms:W3CDTF">2014-12-21T11:20:14Z</dcterms:modified>
</cp:coreProperties>
</file>