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7099300" cy="10234613"/>
  <p:defaultTextStyle>
    <a:defPPr>
      <a:defRPr lang="el-GR"/>
    </a:defPPr>
    <a:lvl1pPr marL="0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39817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79635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919452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59271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99091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838906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478726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118543" algn="l" defTabSz="127963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466" y="390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809"/>
            <a:ext cx="8161020" cy="27440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1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8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8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8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76"/>
            <a:ext cx="2160270" cy="109228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76"/>
            <a:ext cx="6320790" cy="109228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9"/>
            <a:ext cx="8161020" cy="2542541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78"/>
            <a:ext cx="8161020" cy="280035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3981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796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4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2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0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89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87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85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0"/>
            <a:ext cx="4240530" cy="844846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0"/>
            <a:ext cx="4240530" cy="844846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8"/>
            <a:ext cx="4242197" cy="119422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39817" indent="0">
              <a:buNone/>
              <a:defRPr sz="2700" b="1"/>
            </a:lvl2pPr>
            <a:lvl3pPr marL="1279635" indent="0">
              <a:buNone/>
              <a:defRPr sz="2400" b="1"/>
            </a:lvl3pPr>
            <a:lvl4pPr marL="1919452" indent="0">
              <a:buNone/>
              <a:defRPr sz="2200" b="1"/>
            </a:lvl4pPr>
            <a:lvl5pPr marL="2559271" indent="0">
              <a:buNone/>
              <a:defRPr sz="2200" b="1"/>
            </a:lvl5pPr>
            <a:lvl6pPr marL="3199091" indent="0">
              <a:buNone/>
              <a:defRPr sz="2200" b="1"/>
            </a:lvl6pPr>
            <a:lvl7pPr marL="3838906" indent="0">
              <a:buNone/>
              <a:defRPr sz="2200" b="1"/>
            </a:lvl7pPr>
            <a:lvl8pPr marL="4478726" indent="0">
              <a:buNone/>
              <a:defRPr sz="2200" b="1"/>
            </a:lvl8pPr>
            <a:lvl9pPr marL="511854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76"/>
            <a:ext cx="4242197" cy="737573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85" y="2865548"/>
            <a:ext cx="4243864" cy="119422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39817" indent="0">
              <a:buNone/>
              <a:defRPr sz="2700" b="1"/>
            </a:lvl2pPr>
            <a:lvl3pPr marL="1279635" indent="0">
              <a:buNone/>
              <a:defRPr sz="2400" b="1"/>
            </a:lvl3pPr>
            <a:lvl4pPr marL="1919452" indent="0">
              <a:buNone/>
              <a:defRPr sz="2200" b="1"/>
            </a:lvl4pPr>
            <a:lvl5pPr marL="2559271" indent="0">
              <a:buNone/>
              <a:defRPr sz="2200" b="1"/>
            </a:lvl5pPr>
            <a:lvl6pPr marL="3199091" indent="0">
              <a:buNone/>
              <a:defRPr sz="2200" b="1"/>
            </a:lvl6pPr>
            <a:lvl7pPr marL="3838906" indent="0">
              <a:buNone/>
              <a:defRPr sz="2200" b="1"/>
            </a:lvl7pPr>
            <a:lvl8pPr marL="4478726" indent="0">
              <a:buNone/>
              <a:defRPr sz="2200" b="1"/>
            </a:lvl8pPr>
            <a:lvl9pPr marL="511854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85" y="4059776"/>
            <a:ext cx="4243864" cy="737573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8" y="509699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705"/>
            <a:ext cx="5367338" cy="10925811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8" y="2678868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817" indent="0">
              <a:buNone/>
              <a:defRPr sz="1700"/>
            </a:lvl2pPr>
            <a:lvl3pPr marL="1279635" indent="0">
              <a:buNone/>
              <a:defRPr sz="1400"/>
            </a:lvl3pPr>
            <a:lvl4pPr marL="1919452" indent="0">
              <a:buNone/>
              <a:defRPr sz="1400"/>
            </a:lvl4pPr>
            <a:lvl5pPr marL="2559271" indent="0">
              <a:buNone/>
              <a:defRPr sz="1400"/>
            </a:lvl5pPr>
            <a:lvl6pPr marL="3199091" indent="0">
              <a:buNone/>
              <a:defRPr sz="1400"/>
            </a:lvl6pPr>
            <a:lvl7pPr marL="3838906" indent="0">
              <a:buNone/>
              <a:defRPr sz="1400"/>
            </a:lvl7pPr>
            <a:lvl8pPr marL="4478726" indent="0">
              <a:buNone/>
              <a:defRPr sz="1400"/>
            </a:lvl8pPr>
            <a:lvl9pPr marL="5118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9"/>
            <a:ext cx="5760720" cy="105791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3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39817" indent="0">
              <a:buNone/>
              <a:defRPr sz="3800"/>
            </a:lvl2pPr>
            <a:lvl3pPr marL="1279635" indent="0">
              <a:buNone/>
              <a:defRPr sz="3200"/>
            </a:lvl3pPr>
            <a:lvl4pPr marL="1919452" indent="0">
              <a:buNone/>
              <a:defRPr sz="2700"/>
            </a:lvl4pPr>
            <a:lvl5pPr marL="2559271" indent="0">
              <a:buNone/>
              <a:defRPr sz="2700"/>
            </a:lvl5pPr>
            <a:lvl6pPr marL="3199091" indent="0">
              <a:buNone/>
              <a:defRPr sz="2700"/>
            </a:lvl6pPr>
            <a:lvl7pPr marL="3838906" indent="0">
              <a:buNone/>
              <a:defRPr sz="2700"/>
            </a:lvl7pPr>
            <a:lvl8pPr marL="4478726" indent="0">
              <a:buNone/>
              <a:defRPr sz="2700"/>
            </a:lvl8pPr>
            <a:lvl9pPr marL="5118543" indent="0">
              <a:buNone/>
              <a:defRPr sz="27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41"/>
            <a:ext cx="5760720" cy="1502411"/>
          </a:xfrm>
        </p:spPr>
        <p:txBody>
          <a:bodyPr/>
          <a:lstStyle>
            <a:lvl1pPr marL="0" indent="0">
              <a:buNone/>
              <a:defRPr sz="2000"/>
            </a:lvl1pPr>
            <a:lvl2pPr marL="639817" indent="0">
              <a:buNone/>
              <a:defRPr sz="1700"/>
            </a:lvl2pPr>
            <a:lvl3pPr marL="1279635" indent="0">
              <a:buNone/>
              <a:defRPr sz="1400"/>
            </a:lvl3pPr>
            <a:lvl4pPr marL="1919452" indent="0">
              <a:buNone/>
              <a:defRPr sz="1400"/>
            </a:lvl4pPr>
            <a:lvl5pPr marL="2559271" indent="0">
              <a:buNone/>
              <a:defRPr sz="1400"/>
            </a:lvl5pPr>
            <a:lvl6pPr marL="3199091" indent="0">
              <a:buNone/>
              <a:defRPr sz="1400"/>
            </a:lvl6pPr>
            <a:lvl7pPr marL="3838906" indent="0">
              <a:buNone/>
              <a:defRPr sz="1400"/>
            </a:lvl7pPr>
            <a:lvl8pPr marL="4478726" indent="0">
              <a:buNone/>
              <a:defRPr sz="1400"/>
            </a:lvl8pPr>
            <a:lvl9pPr marL="5118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1" y="512667"/>
            <a:ext cx="8641080" cy="2133600"/>
          </a:xfrm>
          <a:prstGeom prst="rect">
            <a:avLst/>
          </a:prstGeom>
        </p:spPr>
        <p:txBody>
          <a:bodyPr vert="horz" lIns="127963" tIns="63981" rIns="127963" bIns="6398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987040"/>
            <a:ext cx="8641080" cy="8448469"/>
          </a:xfrm>
          <a:prstGeom prst="rect">
            <a:avLst/>
          </a:prstGeom>
        </p:spPr>
        <p:txBody>
          <a:bodyPr vert="horz" lIns="127963" tIns="63981" rIns="127963" bIns="639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1" y="11865207"/>
            <a:ext cx="2240280" cy="681563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39FF-511D-4780-8DFB-32374E5C8351}" type="datetimeFigureOut">
              <a:rPr lang="el-GR" smtClean="0"/>
              <a:pPr/>
              <a:t>9/7/2013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207"/>
            <a:ext cx="3040380" cy="681563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1" y="11865207"/>
            <a:ext cx="2240280" cy="681563"/>
          </a:xfrm>
          <a:prstGeom prst="rect">
            <a:avLst/>
          </a:prstGeom>
        </p:spPr>
        <p:txBody>
          <a:bodyPr vert="horz" lIns="127963" tIns="63981" rIns="127963" bIns="6398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45E4-492D-4E3F-B539-37513932A9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63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863" indent="-479863" algn="l" defTabSz="127963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704" indent="-399888" algn="l" defTabSz="1279635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546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363" indent="-319908" algn="l" defTabSz="127963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180" indent="-319908" algn="l" defTabSz="127963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518997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58815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8634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8454" indent="-319908" algn="l" defTabSz="127963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817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635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452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271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091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838906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478726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18543" algn="l" defTabSz="127963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 127"/>
          <p:cNvGrpSpPr/>
          <p:nvPr/>
        </p:nvGrpSpPr>
        <p:grpSpPr>
          <a:xfrm>
            <a:off x="408112" y="2080320"/>
            <a:ext cx="8712968" cy="5976078"/>
            <a:chOff x="408112" y="2080320"/>
            <a:chExt cx="8712968" cy="5976078"/>
          </a:xfrm>
        </p:grpSpPr>
        <p:sp>
          <p:nvSpPr>
            <p:cNvPr id="86" name="Rectangle 85"/>
            <p:cNvSpPr/>
            <p:nvPr/>
          </p:nvSpPr>
          <p:spPr>
            <a:xfrm>
              <a:off x="2679130" y="6112768"/>
              <a:ext cx="6441950" cy="194363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679130" y="4888632"/>
              <a:ext cx="6441950" cy="8640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649466" y="2554519"/>
              <a:ext cx="6441950" cy="19740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2924902" y="5136298"/>
              <a:ext cx="905361" cy="3283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ΣΤΟΧΟΙ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224536" y="5141538"/>
              <a:ext cx="1368152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ΠΕΡΙΕΧΟΜΕΝΟ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909463" y="5141538"/>
              <a:ext cx="1423851" cy="32839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none" lIns="91420" tIns="45710" rIns="91420" bIns="45710" rtlCol="0">
              <a:spAutoFit/>
            </a:bodyPr>
            <a:lstStyle/>
            <a:p>
              <a:pPr algn="ctr"/>
              <a:r>
                <a:rPr lang="el-GR" sz="1400" b="1" dirty="0"/>
                <a:t>ΜΕΘΟΔΕΥΣΗ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7680920" y="5149516"/>
              <a:ext cx="1218416" cy="30775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400" b="1" dirty="0" smtClean="0"/>
                <a:t>ΑΞΙΟΛΟΓΗΣΗ</a:t>
              </a:r>
              <a:endParaRPr lang="el-GR" sz="1400" b="1" dirty="0"/>
            </a:p>
          </p:txBody>
        </p:sp>
        <p:cxnSp>
          <p:nvCxnSpPr>
            <p:cNvPr id="152" name="Straight Arrow Connector 151"/>
            <p:cNvCxnSpPr>
              <a:stCxn id="145" idx="3"/>
              <a:endCxn id="146" idx="1"/>
            </p:cNvCxnSpPr>
            <p:nvPr/>
          </p:nvCxnSpPr>
          <p:spPr>
            <a:xfrm flipV="1">
              <a:off x="3830263" y="5295416"/>
              <a:ext cx="394273" cy="508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46" idx="3"/>
              <a:endCxn id="147" idx="1"/>
            </p:cNvCxnSpPr>
            <p:nvPr/>
          </p:nvCxnSpPr>
          <p:spPr>
            <a:xfrm>
              <a:off x="5592688" y="5295416"/>
              <a:ext cx="316775" cy="1032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>
              <a:stCxn id="147" idx="3"/>
              <a:endCxn id="148" idx="1"/>
            </p:cNvCxnSpPr>
            <p:nvPr/>
          </p:nvCxnSpPr>
          <p:spPr>
            <a:xfrm flipV="1">
              <a:off x="7333314" y="5303394"/>
              <a:ext cx="347606" cy="2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887772" y="3239472"/>
              <a:ext cx="993661" cy="64631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Μελέτη </a:t>
              </a:r>
            </a:p>
            <a:p>
              <a:pPr algn="ctr"/>
              <a:r>
                <a:rPr lang="el-GR" sz="1200" b="1" dirty="0" smtClean="0"/>
                <a:t>μαθησιακών</a:t>
              </a:r>
            </a:p>
            <a:p>
              <a:pPr algn="ctr"/>
              <a:r>
                <a:rPr lang="el-GR" sz="1200" b="1" dirty="0" smtClean="0"/>
                <a:t>αναγκών</a:t>
              </a:r>
              <a:endParaRPr lang="el-GR" sz="12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12719" y="6328206"/>
              <a:ext cx="1105770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Ευελιξία στη</a:t>
              </a:r>
            </a:p>
            <a:p>
              <a:pPr algn="ctr"/>
              <a:r>
                <a:rPr lang="el-GR" sz="1050" dirty="0" smtClean="0"/>
                <a:t>στοχοθεσία </a:t>
              </a:r>
            </a:p>
            <a:p>
              <a:pPr algn="ctr"/>
              <a:r>
                <a:rPr lang="el-GR" sz="1050" dirty="0" smtClean="0"/>
                <a:t>βάσει των</a:t>
              </a:r>
            </a:p>
            <a:p>
              <a:pPr algn="ctr"/>
              <a:r>
                <a:rPr lang="el-GR" sz="1050" dirty="0" smtClean="0"/>
                <a:t>αναγκών των επιμέρους</a:t>
              </a:r>
            </a:p>
            <a:p>
              <a:pPr algn="ctr"/>
              <a:r>
                <a:rPr lang="el-GR" sz="1050" dirty="0" smtClean="0"/>
                <a:t>ομάδων αναφοράς</a:t>
              </a:r>
              <a:endParaRPr lang="el-GR" sz="1050" dirty="0"/>
            </a:p>
          </p:txBody>
        </p:sp>
        <p:cxnSp>
          <p:nvCxnSpPr>
            <p:cNvPr id="41" name="Straight Arrow Connector 40"/>
            <p:cNvCxnSpPr>
              <a:stCxn id="38" idx="2"/>
              <a:endCxn id="145" idx="0"/>
            </p:cNvCxnSpPr>
            <p:nvPr/>
          </p:nvCxnSpPr>
          <p:spPr>
            <a:xfrm flipH="1">
              <a:off x="3377583" y="3885783"/>
              <a:ext cx="7020" cy="125051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45" idx="2"/>
              <a:endCxn id="39" idx="0"/>
            </p:cNvCxnSpPr>
            <p:nvPr/>
          </p:nvCxnSpPr>
          <p:spPr>
            <a:xfrm flipH="1">
              <a:off x="3365604" y="5464696"/>
              <a:ext cx="11979" cy="86351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296544" y="3239473"/>
              <a:ext cx="1223654" cy="8309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Προδιαγραφές</a:t>
              </a:r>
            </a:p>
            <a:p>
              <a:pPr algn="ctr"/>
              <a:r>
                <a:rPr lang="el-GR" sz="1200" b="1" dirty="0" smtClean="0"/>
                <a:t>ανάπτυξης</a:t>
              </a:r>
            </a:p>
            <a:p>
              <a:pPr algn="ctr"/>
              <a:r>
                <a:rPr lang="el-GR" sz="1200" b="1" dirty="0" smtClean="0"/>
                <a:t>εκπαιδευτικού υλικού</a:t>
              </a:r>
              <a:endParaRPr lang="el-GR" sz="1200" b="1" dirty="0"/>
            </a:p>
          </p:txBody>
        </p:sp>
        <p:cxnSp>
          <p:nvCxnSpPr>
            <p:cNvPr id="47" name="Straight Arrow Connector 46"/>
            <p:cNvCxnSpPr>
              <a:stCxn id="45" idx="2"/>
              <a:endCxn id="146" idx="0"/>
            </p:cNvCxnSpPr>
            <p:nvPr/>
          </p:nvCxnSpPr>
          <p:spPr>
            <a:xfrm>
              <a:off x="4908371" y="4070450"/>
              <a:ext cx="241" cy="10710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368552" y="6328950"/>
              <a:ext cx="1068714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Επεξεργασία και συγγραφή εκπαιδευτικού υλικού ανά θεματική ενότητα και ανά πρόγραμμα</a:t>
              </a:r>
              <a:endParaRPr lang="el-GR" sz="1050" dirty="0"/>
            </a:p>
          </p:txBody>
        </p:sp>
        <p:cxnSp>
          <p:nvCxnSpPr>
            <p:cNvPr id="50" name="Straight Arrow Connector 49"/>
            <p:cNvCxnSpPr>
              <a:stCxn id="146" idx="2"/>
              <a:endCxn id="48" idx="0"/>
            </p:cNvCxnSpPr>
            <p:nvPr/>
          </p:nvCxnSpPr>
          <p:spPr>
            <a:xfrm flipH="1">
              <a:off x="4902909" y="5449294"/>
              <a:ext cx="5703" cy="87965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680920" y="6419111"/>
              <a:ext cx="1210112" cy="106180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Ανάπτυξη μέσων αξιολόγησης (εσωτερικής και εξωτερικής) βάσει των στόχων οι οποίοι έχουν τεθεί </a:t>
              </a:r>
              <a:endParaRPr lang="el-GR" sz="1050" dirty="0"/>
            </a:p>
          </p:txBody>
        </p:sp>
        <p:cxnSp>
          <p:nvCxnSpPr>
            <p:cNvPr id="59" name="Straight Arrow Connector 58"/>
            <p:cNvCxnSpPr>
              <a:stCxn id="148" idx="2"/>
              <a:endCxn id="57" idx="0"/>
            </p:cNvCxnSpPr>
            <p:nvPr/>
          </p:nvCxnSpPr>
          <p:spPr>
            <a:xfrm flipH="1">
              <a:off x="8285976" y="5457272"/>
              <a:ext cx="4152" cy="961839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085656" y="6328950"/>
              <a:ext cx="1091207" cy="12233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050" dirty="0" smtClean="0"/>
                <a:t>Προσδιορισμός των ενδεδειγμένων εκπαιδευτικών μεθόδων και των τεχνικών διδασκαλίας </a:t>
              </a:r>
              <a:endParaRPr lang="el-GR" sz="1050" dirty="0"/>
            </a:p>
          </p:txBody>
        </p:sp>
        <p:cxnSp>
          <p:nvCxnSpPr>
            <p:cNvPr id="62" name="Straight Arrow Connector 61"/>
            <p:cNvCxnSpPr>
              <a:stCxn id="147" idx="2"/>
              <a:endCxn id="60" idx="0"/>
            </p:cNvCxnSpPr>
            <p:nvPr/>
          </p:nvCxnSpPr>
          <p:spPr>
            <a:xfrm>
              <a:off x="6621389" y="5469936"/>
              <a:ext cx="9871" cy="85901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5997511" y="3228761"/>
              <a:ext cx="1223654" cy="101564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Πλαίσιο μεθόδευσης της εκπαιδευτικής διαδικασίας σε ενηλίκους</a:t>
              </a:r>
              <a:endParaRPr lang="el-GR" sz="1200" b="1" dirty="0"/>
            </a:p>
          </p:txBody>
        </p:sp>
        <p:cxnSp>
          <p:nvCxnSpPr>
            <p:cNvPr id="66" name="Straight Arrow Connector 65"/>
            <p:cNvCxnSpPr>
              <a:stCxn id="64" idx="2"/>
              <a:endCxn id="147" idx="0"/>
            </p:cNvCxnSpPr>
            <p:nvPr/>
          </p:nvCxnSpPr>
          <p:spPr>
            <a:xfrm>
              <a:off x="6609338" y="4244403"/>
              <a:ext cx="12051" cy="89713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>
              <a:stCxn id="57" idx="2"/>
              <a:endCxn id="39" idx="2"/>
            </p:cNvCxnSpPr>
            <p:nvPr/>
          </p:nvCxnSpPr>
          <p:spPr>
            <a:xfrm rot="5400000">
              <a:off x="5790451" y="5056073"/>
              <a:ext cx="70678" cy="4920372"/>
            </a:xfrm>
            <a:prstGeom prst="bentConnector3">
              <a:avLst>
                <a:gd name="adj1" fmla="val 423439"/>
              </a:avLst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39" idx="3"/>
              <a:endCxn id="48" idx="1"/>
            </p:cNvCxnSpPr>
            <p:nvPr/>
          </p:nvCxnSpPr>
          <p:spPr>
            <a:xfrm>
              <a:off x="3918489" y="6939902"/>
              <a:ext cx="450063" cy="74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48" idx="3"/>
              <a:endCxn id="60" idx="1"/>
            </p:cNvCxnSpPr>
            <p:nvPr/>
          </p:nvCxnSpPr>
          <p:spPr>
            <a:xfrm>
              <a:off x="5437266" y="6940646"/>
              <a:ext cx="6483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0" idx="3"/>
              <a:endCxn id="57" idx="1"/>
            </p:cNvCxnSpPr>
            <p:nvPr/>
          </p:nvCxnSpPr>
          <p:spPr>
            <a:xfrm>
              <a:off x="7176863" y="6940646"/>
              <a:ext cx="504057" cy="937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7628150" y="3239473"/>
              <a:ext cx="1276906" cy="83097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200" b="1" dirty="0" smtClean="0"/>
                <a:t>Προϋποθέσεις αποτίμησης και αξιολόγησης των προγραμμάτων   </a:t>
              </a:r>
              <a:endParaRPr lang="el-GR" sz="1200" b="1" dirty="0"/>
            </a:p>
          </p:txBody>
        </p:sp>
        <p:cxnSp>
          <p:nvCxnSpPr>
            <p:cNvPr id="79" name="Straight Arrow Connector 78"/>
            <p:cNvCxnSpPr>
              <a:stCxn id="77" idx="2"/>
              <a:endCxn id="148" idx="0"/>
            </p:cNvCxnSpPr>
            <p:nvPr/>
          </p:nvCxnSpPr>
          <p:spPr>
            <a:xfrm>
              <a:off x="8266603" y="4070450"/>
              <a:ext cx="23525" cy="107906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649466" y="2080320"/>
              <a:ext cx="6441950" cy="33603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600" b="1" dirty="0" smtClean="0"/>
                <a:t>ΠΛΑΙΣΙΟ ΟΡΓΑΝΩΣΗΣ ΕΚΠΑΙΔΕΥΤΙΚΩΝ ΠΡΟΓΡΑΜΜΑΤΩΝ ΓΙΑ ΤΑ Κ.Δ.Β.Μ</a:t>
              </a:r>
              <a:endParaRPr lang="el-GR" sz="16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79514" y="2699159"/>
              <a:ext cx="1001920" cy="3693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Βήμα 1</a:t>
              </a:r>
              <a:r>
                <a:rPr lang="el-GR" sz="1800" b="1" baseline="30000" dirty="0" smtClean="0"/>
                <a:t>ο</a:t>
              </a:r>
              <a:r>
                <a:rPr lang="el-GR" sz="1800" b="1" dirty="0" smtClean="0"/>
                <a:t> </a:t>
              </a:r>
              <a:endParaRPr lang="el-GR" sz="1800" b="1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348996" y="2699159"/>
              <a:ext cx="1202304" cy="3693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Βήμα 2</a:t>
              </a:r>
              <a:r>
                <a:rPr lang="el-GR" sz="1800" b="1" baseline="30000" dirty="0" smtClean="0"/>
                <a:t>ο</a:t>
              </a:r>
              <a:r>
                <a:rPr lang="el-GR" sz="1800" b="1" dirty="0" smtClean="0"/>
                <a:t> </a:t>
              </a:r>
              <a:endParaRPr lang="el-GR" sz="18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018862" y="2699159"/>
              <a:ext cx="1202304" cy="3693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Βήμα 3</a:t>
              </a:r>
              <a:r>
                <a:rPr lang="el-GR" sz="1800" b="1" baseline="30000" dirty="0" smtClean="0"/>
                <a:t>ο</a:t>
              </a:r>
              <a:r>
                <a:rPr lang="el-GR" sz="1800" b="1" dirty="0" smtClean="0"/>
                <a:t> </a:t>
              </a:r>
              <a:endParaRPr lang="el-GR" sz="18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7608912" y="2699159"/>
              <a:ext cx="1202304" cy="36931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Βήμα 4</a:t>
              </a:r>
              <a:r>
                <a:rPr lang="el-GR" sz="1800" b="1" baseline="30000" dirty="0" smtClean="0"/>
                <a:t>ο</a:t>
              </a:r>
              <a:r>
                <a:rPr lang="el-GR" sz="1800" b="1" dirty="0" smtClean="0"/>
                <a:t> </a:t>
              </a:r>
              <a:endParaRPr lang="el-GR" sz="1800" b="1" dirty="0"/>
            </a:p>
          </p:txBody>
        </p:sp>
        <p:cxnSp>
          <p:nvCxnSpPr>
            <p:cNvPr id="88" name="Straight Arrow Connector 87"/>
            <p:cNvCxnSpPr>
              <a:stCxn id="75" idx="3"/>
              <a:endCxn id="78" idx="1"/>
            </p:cNvCxnSpPr>
            <p:nvPr/>
          </p:nvCxnSpPr>
          <p:spPr>
            <a:xfrm>
              <a:off x="3881434" y="2883815"/>
              <a:ext cx="467562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78" idx="3"/>
              <a:endCxn id="82" idx="1"/>
            </p:cNvCxnSpPr>
            <p:nvPr/>
          </p:nvCxnSpPr>
          <p:spPr>
            <a:xfrm>
              <a:off x="5551300" y="2883815"/>
              <a:ext cx="467562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2" idx="3"/>
              <a:endCxn id="83" idx="1"/>
            </p:cNvCxnSpPr>
            <p:nvPr/>
          </p:nvCxnSpPr>
          <p:spPr>
            <a:xfrm>
              <a:off x="7221166" y="2883815"/>
              <a:ext cx="387746" cy="0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08112" y="3378225"/>
              <a:ext cx="1335893" cy="64631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Βήματα και διαδικασίες</a:t>
              </a:r>
              <a:endParaRPr lang="el-GR" sz="1800" b="1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08112" y="4991059"/>
              <a:ext cx="1335893" cy="689661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Δομικά στοιχεία</a:t>
              </a:r>
              <a:endParaRPr lang="el-GR" sz="1800" b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08112" y="6938498"/>
              <a:ext cx="1335893" cy="39408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txBody>
            <a:bodyPr wrap="square" lIns="91420" tIns="45710" rIns="91420" bIns="45710" rtlCol="0">
              <a:spAutoFit/>
            </a:bodyPr>
            <a:lstStyle/>
            <a:p>
              <a:pPr algn="ctr"/>
              <a:r>
                <a:rPr lang="el-GR" sz="1800" b="1" dirty="0" smtClean="0"/>
                <a:t>Δράσεις </a:t>
              </a:r>
              <a:endParaRPr lang="el-GR" sz="1800" b="1" dirty="0"/>
            </a:p>
          </p:txBody>
        </p:sp>
        <p:sp>
          <p:nvSpPr>
            <p:cNvPr id="103" name="Right Arrow 102"/>
            <p:cNvSpPr/>
            <p:nvPr/>
          </p:nvSpPr>
          <p:spPr>
            <a:xfrm>
              <a:off x="1776264" y="3444374"/>
              <a:ext cx="864096" cy="51225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Right Arrow 103"/>
            <p:cNvSpPr/>
            <p:nvPr/>
          </p:nvSpPr>
          <p:spPr>
            <a:xfrm>
              <a:off x="1776264" y="5024452"/>
              <a:ext cx="864096" cy="51225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5" name="Right Arrow 104"/>
            <p:cNvSpPr/>
            <p:nvPr/>
          </p:nvSpPr>
          <p:spPr>
            <a:xfrm>
              <a:off x="1776264" y="6904270"/>
              <a:ext cx="864096" cy="512252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90</Words>
  <Application>Microsoft Office PowerPoint</Application>
  <PresentationFormat>A3 Paper (297x420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Georgios K. Zarifis</dc:creator>
  <cp:lastModifiedBy>Georgios K. Zarifis</cp:lastModifiedBy>
  <cp:revision>62</cp:revision>
  <dcterms:created xsi:type="dcterms:W3CDTF">2013-01-19T22:54:23Z</dcterms:created>
  <dcterms:modified xsi:type="dcterms:W3CDTF">2013-07-09T01:12:55Z</dcterms:modified>
</cp:coreProperties>
</file>