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Lst>
  <p:sldSz cy="5143500" cx="9144000"/>
  <p:notesSz cx="6858000" cy="9144000"/>
  <p:embeddedFontLst>
    <p:embeddedFont>
      <p:font typeface="Montserrat SemiBold"/>
      <p:regular r:id="rId60"/>
      <p:bold r:id="rId61"/>
      <p:italic r:id="rId62"/>
      <p:boldItalic r:id="rId63"/>
    </p:embeddedFont>
    <p:embeddedFont>
      <p:font typeface="Montserrat"/>
      <p:regular r:id="rId64"/>
      <p:bold r:id="rId65"/>
      <p:italic r:id="rId66"/>
      <p:boldItalic r:id="rId67"/>
    </p:embeddedFont>
    <p:embeddedFont>
      <p:font typeface="Fira Sans Extra Condensed Medium"/>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2" roundtripDataSignature="AMtx7mikoN8qkXrwm1R+T/uuTP73VEnA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2" Type="http://customschemas.google.com/relationships/presentationmetadata" Target="metadata"/><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font" Target="fonts/FiraSansExtraCondensedMedium-boldItalic.fntdata"/><Relationship Id="rId70" Type="http://schemas.openxmlformats.org/officeDocument/2006/relationships/font" Target="fonts/FiraSansExtraCondensedMedium-italic.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MontserratSemiBold-italic.fntdata"/><Relationship Id="rId61" Type="http://schemas.openxmlformats.org/officeDocument/2006/relationships/font" Target="fonts/MontserratSemiBold-bold.fntdata"/><Relationship Id="rId20" Type="http://schemas.openxmlformats.org/officeDocument/2006/relationships/slide" Target="slides/slide16.xml"/><Relationship Id="rId64" Type="http://schemas.openxmlformats.org/officeDocument/2006/relationships/font" Target="fonts/Montserrat-regular.fntdata"/><Relationship Id="rId63" Type="http://schemas.openxmlformats.org/officeDocument/2006/relationships/font" Target="fonts/MontserratSemiBold-boldItalic.fntdata"/><Relationship Id="rId22" Type="http://schemas.openxmlformats.org/officeDocument/2006/relationships/slide" Target="slides/slide18.xml"/><Relationship Id="rId66" Type="http://schemas.openxmlformats.org/officeDocument/2006/relationships/font" Target="fonts/Montserrat-italic.fntdata"/><Relationship Id="rId21" Type="http://schemas.openxmlformats.org/officeDocument/2006/relationships/slide" Target="slides/slide17.xml"/><Relationship Id="rId65" Type="http://schemas.openxmlformats.org/officeDocument/2006/relationships/font" Target="fonts/Montserrat-bold.fntdata"/><Relationship Id="rId24" Type="http://schemas.openxmlformats.org/officeDocument/2006/relationships/slide" Target="slides/slide20.xml"/><Relationship Id="rId68" Type="http://schemas.openxmlformats.org/officeDocument/2006/relationships/font" Target="fonts/FiraSansExtraCondensedMedium-regular.fntdata"/><Relationship Id="rId23" Type="http://schemas.openxmlformats.org/officeDocument/2006/relationships/slide" Target="slides/slide19.xml"/><Relationship Id="rId67" Type="http://schemas.openxmlformats.org/officeDocument/2006/relationships/font" Target="fonts/Montserrat-boldItalic.fntdata"/><Relationship Id="rId60" Type="http://schemas.openxmlformats.org/officeDocument/2006/relationships/font" Target="fonts/MontserratSemiBold-regular.fntdata"/><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FiraSansExtraCondensedMedium-bold.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Arbitraire grens!!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1991a1867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g21991a1867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2" name="Google Shape;522;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6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1a482fdae0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g21a482fdae0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228600" rtl="0" algn="l">
              <a:lnSpc>
                <a:spcPct val="100000"/>
              </a:lnSpc>
              <a:spcBef>
                <a:spcPts val="0"/>
              </a:spcBef>
              <a:spcAft>
                <a:spcPts val="0"/>
              </a:spcAft>
              <a:buSzPts val="1100"/>
              <a:buAutoNum type="arabicPeriod"/>
            </a:pPr>
            <a:r>
              <a:rPr lang="en-US"/>
              <a:t>False</a:t>
            </a:r>
            <a:endParaRPr/>
          </a:p>
          <a:p>
            <a:pPr indent="-228600" lvl="0" marL="228600" rtl="0" algn="l">
              <a:lnSpc>
                <a:spcPct val="100000"/>
              </a:lnSpc>
              <a:spcBef>
                <a:spcPts val="0"/>
              </a:spcBef>
              <a:spcAft>
                <a:spcPts val="0"/>
              </a:spcAft>
              <a:buSzPts val="1100"/>
              <a:buAutoNum type="arabicPeriod"/>
            </a:pPr>
            <a:r>
              <a:rPr lang="en-US"/>
              <a:t>True</a:t>
            </a:r>
            <a:endParaRPr/>
          </a:p>
          <a:p>
            <a:pPr indent="-228600" lvl="0" marL="228600" rtl="0" algn="l">
              <a:lnSpc>
                <a:spcPct val="100000"/>
              </a:lnSpc>
              <a:spcBef>
                <a:spcPts val="0"/>
              </a:spcBef>
              <a:spcAft>
                <a:spcPts val="0"/>
              </a:spcAft>
              <a:buSzPts val="1100"/>
              <a:buAutoNum type="arabicPeriod"/>
            </a:pPr>
            <a:r>
              <a:rPr lang="en-US"/>
              <a:t>False</a:t>
            </a:r>
            <a:endParaRPr/>
          </a:p>
          <a:p>
            <a:pPr indent="-228600" lvl="0" marL="228600" rtl="0" algn="l">
              <a:lnSpc>
                <a:spcPct val="100000"/>
              </a:lnSpc>
              <a:spcBef>
                <a:spcPts val="0"/>
              </a:spcBef>
              <a:spcAft>
                <a:spcPts val="0"/>
              </a:spcAft>
              <a:buSzPts val="1100"/>
              <a:buAutoNum type="arabicPeriod"/>
            </a:pPr>
            <a:r>
              <a:rPr lang="en-US"/>
              <a:t>False</a:t>
            </a:r>
            <a:endParaRPr/>
          </a:p>
          <a:p>
            <a:pPr indent="-228600" lvl="0" marL="228600" rtl="0" algn="l">
              <a:lnSpc>
                <a:spcPct val="100000"/>
              </a:lnSpc>
              <a:spcBef>
                <a:spcPts val="0"/>
              </a:spcBef>
              <a:spcAft>
                <a:spcPts val="0"/>
              </a:spcAft>
              <a:buSzPts val="1100"/>
              <a:buAutoNum type="arabicPeriod"/>
            </a:pPr>
            <a:r>
              <a:rPr lang="en-US"/>
              <a:t>True</a:t>
            </a:r>
            <a:endParaRPr/>
          </a:p>
          <a:p>
            <a:pPr indent="-158750" lvl="0" marL="228600" rtl="0" algn="l">
              <a:lnSpc>
                <a:spcPct val="100000"/>
              </a:lnSpc>
              <a:spcBef>
                <a:spcPts val="0"/>
              </a:spcBef>
              <a:spcAft>
                <a:spcPts val="0"/>
              </a:spcAft>
              <a:buSzPts val="1100"/>
              <a:buNone/>
            </a:pPr>
            <a:r>
              <a:t/>
            </a:r>
            <a:endParaRPr/>
          </a:p>
          <a:p>
            <a:pPr indent="-158750" lvl="0" marL="228600" rtl="0" algn="l">
              <a:lnSpc>
                <a:spcPct val="100000"/>
              </a:lnSpc>
              <a:spcBef>
                <a:spcPts val="0"/>
              </a:spcBef>
              <a:spcAft>
                <a:spcPts val="0"/>
              </a:spcAft>
              <a:buSzPts val="1100"/>
              <a:buNone/>
            </a:pPr>
            <a:r>
              <a:t/>
            </a:r>
            <a:endParaRPr/>
          </a:p>
          <a:p>
            <a:pPr indent="-158750" lvl="0" marL="228600" rtl="0" algn="l">
              <a:lnSpc>
                <a:spcPct val="100000"/>
              </a:lnSpc>
              <a:spcBef>
                <a:spcPts val="0"/>
              </a:spcBef>
              <a:spcAft>
                <a:spcPts val="0"/>
              </a:spcAft>
              <a:buSzPts val="1100"/>
              <a:buNone/>
            </a:pPr>
            <a:r>
              <a:t/>
            </a:r>
            <a:endParaRPr/>
          </a:p>
          <a:p>
            <a:pPr indent="-158750" lvl="0" marL="22860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228600" rtl="0" algn="l">
              <a:lnSpc>
                <a:spcPct val="100000"/>
              </a:lnSpc>
              <a:spcBef>
                <a:spcPts val="0"/>
              </a:spcBef>
              <a:spcAft>
                <a:spcPts val="0"/>
              </a:spcAft>
              <a:buSzPts val="1100"/>
              <a:buAutoNum type="arabicPeriod"/>
            </a:pPr>
            <a:r>
              <a:rPr lang="en-US"/>
              <a:t>False</a:t>
            </a:r>
            <a:endParaRPr/>
          </a:p>
          <a:p>
            <a:pPr indent="-228600" lvl="0" marL="228600" rtl="0" algn="l">
              <a:lnSpc>
                <a:spcPct val="100000"/>
              </a:lnSpc>
              <a:spcBef>
                <a:spcPts val="0"/>
              </a:spcBef>
              <a:spcAft>
                <a:spcPts val="0"/>
              </a:spcAft>
              <a:buSzPts val="1100"/>
              <a:buAutoNum type="arabicPeriod"/>
            </a:pPr>
            <a:r>
              <a:rPr lang="en-US"/>
              <a:t>True</a:t>
            </a:r>
            <a:endParaRPr/>
          </a:p>
          <a:p>
            <a:pPr indent="-228600" lvl="0" marL="228600" rtl="0" algn="l">
              <a:lnSpc>
                <a:spcPct val="100000"/>
              </a:lnSpc>
              <a:spcBef>
                <a:spcPts val="0"/>
              </a:spcBef>
              <a:spcAft>
                <a:spcPts val="0"/>
              </a:spcAft>
              <a:buSzPts val="1100"/>
              <a:buAutoNum type="arabicPeriod"/>
            </a:pPr>
            <a:r>
              <a:rPr lang="en-US"/>
              <a:t>False</a:t>
            </a:r>
            <a:endParaRPr/>
          </a:p>
          <a:p>
            <a:pPr indent="-228600" lvl="0" marL="228600" rtl="0" algn="l">
              <a:lnSpc>
                <a:spcPct val="100000"/>
              </a:lnSpc>
              <a:spcBef>
                <a:spcPts val="0"/>
              </a:spcBef>
              <a:spcAft>
                <a:spcPts val="0"/>
              </a:spcAft>
              <a:buSzPts val="1100"/>
              <a:buAutoNum type="arabicPeriod"/>
            </a:pPr>
            <a:r>
              <a:rPr lang="en-US"/>
              <a:t>False</a:t>
            </a:r>
            <a:endParaRPr/>
          </a:p>
          <a:p>
            <a:pPr indent="-228600" lvl="0" marL="228600" rtl="0" algn="l">
              <a:lnSpc>
                <a:spcPct val="100000"/>
              </a:lnSpc>
              <a:spcBef>
                <a:spcPts val="0"/>
              </a:spcBef>
              <a:spcAft>
                <a:spcPts val="0"/>
              </a:spcAft>
              <a:buSzPts val="1100"/>
              <a:buAutoNum type="arabicPeriod"/>
            </a:pPr>
            <a:r>
              <a:rPr lang="en-US"/>
              <a:t>True</a:t>
            </a:r>
            <a:endParaRPr/>
          </a:p>
          <a:p>
            <a:pPr indent="-158750" lvl="0" marL="228600" rtl="0" algn="l">
              <a:lnSpc>
                <a:spcPct val="100000"/>
              </a:lnSpc>
              <a:spcBef>
                <a:spcPts val="0"/>
              </a:spcBef>
              <a:spcAft>
                <a:spcPts val="0"/>
              </a:spcAft>
              <a:buSzPts val="1100"/>
              <a:buNone/>
            </a:pPr>
            <a:r>
              <a:t/>
            </a:r>
            <a:endParaRPr/>
          </a:p>
          <a:p>
            <a:pPr indent="-158750" lvl="0" marL="228600" rtl="0" algn="l">
              <a:lnSpc>
                <a:spcPct val="100000"/>
              </a:lnSpc>
              <a:spcBef>
                <a:spcPts val="0"/>
              </a:spcBef>
              <a:spcAft>
                <a:spcPts val="0"/>
              </a:spcAft>
              <a:buSzPts val="1100"/>
              <a:buNone/>
            </a:pPr>
            <a:r>
              <a:t/>
            </a:r>
            <a:endParaRPr/>
          </a:p>
          <a:p>
            <a:pPr indent="-158750" lvl="0" marL="228600" rtl="0" algn="l">
              <a:lnSpc>
                <a:spcPct val="100000"/>
              </a:lnSpc>
              <a:spcBef>
                <a:spcPts val="0"/>
              </a:spcBef>
              <a:spcAft>
                <a:spcPts val="0"/>
              </a:spcAft>
              <a:buSzPts val="1100"/>
              <a:buNone/>
            </a:pPr>
            <a:r>
              <a:t/>
            </a:r>
            <a:endParaRPr/>
          </a:p>
          <a:p>
            <a:pPr indent="-158750" lvl="0" marL="22860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 name="Google Shape;564;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6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6" name="Google Shape;576;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7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9" name="Google Shape;58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1a482fdae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6" name="Google Shape;596;g21a482fdae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3" name="Google Shape;6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10"/>
          <p:cNvSpPr txBox="1"/>
          <p:nvPr>
            <p:ph type="ctrTitle"/>
          </p:nvPr>
        </p:nvSpPr>
        <p:spPr>
          <a:xfrm>
            <a:off x="1643858" y="1172225"/>
            <a:ext cx="6770700" cy="20526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5200"/>
              <a:buNone/>
              <a:defRPr sz="53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10"/>
          <p:cNvSpPr txBox="1"/>
          <p:nvPr>
            <p:ph idx="1" type="subTitle"/>
          </p:nvPr>
        </p:nvSpPr>
        <p:spPr>
          <a:xfrm>
            <a:off x="1643852" y="3261775"/>
            <a:ext cx="6770700" cy="557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6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10"/>
          <p:cNvSpPr/>
          <p:nvPr/>
        </p:nvSpPr>
        <p:spPr>
          <a:xfrm>
            <a:off x="0" y="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 name="Shape 12"/>
        <p:cNvGrpSpPr/>
        <p:nvPr/>
      </p:nvGrpSpPr>
      <p:grpSpPr>
        <a:xfrm>
          <a:off x="0" y="0"/>
          <a:ext cx="0" cy="0"/>
          <a:chOff x="0" y="0"/>
          <a:chExt cx="0" cy="0"/>
        </a:xfrm>
      </p:grpSpPr>
      <p:sp>
        <p:nvSpPr>
          <p:cNvPr id="13" name="Google Shape;13;p1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Font typeface="Barlow"/>
              <a:buChar char="●"/>
              <a:defRPr sz="1200"/>
            </a:lvl1pPr>
            <a:lvl2pPr indent="-317500" lvl="1" marL="914400" algn="l">
              <a:lnSpc>
                <a:spcPct val="100000"/>
              </a:lnSpc>
              <a:spcBef>
                <a:spcPts val="1600"/>
              </a:spcBef>
              <a:spcAft>
                <a:spcPts val="0"/>
              </a:spcAft>
              <a:buSzPts val="1400"/>
              <a:buFont typeface="Barlow"/>
              <a:buChar char="○"/>
              <a:defRPr sz="1200"/>
            </a:lvl2pPr>
            <a:lvl3pPr indent="-317500" lvl="2" marL="1371600" algn="l">
              <a:lnSpc>
                <a:spcPct val="100000"/>
              </a:lnSpc>
              <a:spcBef>
                <a:spcPts val="1600"/>
              </a:spcBef>
              <a:spcAft>
                <a:spcPts val="0"/>
              </a:spcAft>
              <a:buClr>
                <a:schemeClr val="lt1"/>
              </a:buClr>
              <a:buSzPts val="1400"/>
              <a:buFont typeface="Barlow"/>
              <a:buChar char="■"/>
              <a:defRPr/>
            </a:lvl3pPr>
            <a:lvl4pPr indent="-317500" lvl="3" marL="1828800" algn="l">
              <a:lnSpc>
                <a:spcPct val="100000"/>
              </a:lnSpc>
              <a:spcBef>
                <a:spcPts val="1600"/>
              </a:spcBef>
              <a:spcAft>
                <a:spcPts val="0"/>
              </a:spcAft>
              <a:buClr>
                <a:schemeClr val="lt1"/>
              </a:buClr>
              <a:buSzPts val="1400"/>
              <a:buFont typeface="Barlow"/>
              <a:buChar char="●"/>
              <a:defRPr/>
            </a:lvl4pPr>
            <a:lvl5pPr indent="-317500" lvl="4" marL="2286000" algn="l">
              <a:lnSpc>
                <a:spcPct val="100000"/>
              </a:lnSpc>
              <a:spcBef>
                <a:spcPts val="1600"/>
              </a:spcBef>
              <a:spcAft>
                <a:spcPts val="0"/>
              </a:spcAft>
              <a:buClr>
                <a:schemeClr val="lt1"/>
              </a:buClr>
              <a:buSzPts val="1400"/>
              <a:buFont typeface="Barlow"/>
              <a:buChar char="○"/>
              <a:defRPr/>
            </a:lvl5pPr>
            <a:lvl6pPr indent="-317500" lvl="5" marL="2743200" algn="l">
              <a:lnSpc>
                <a:spcPct val="100000"/>
              </a:lnSpc>
              <a:spcBef>
                <a:spcPts val="1600"/>
              </a:spcBef>
              <a:spcAft>
                <a:spcPts val="0"/>
              </a:spcAft>
              <a:buClr>
                <a:schemeClr val="lt1"/>
              </a:buClr>
              <a:buSzPts val="1400"/>
              <a:buFont typeface="Barlow"/>
              <a:buChar char="■"/>
              <a:defRPr/>
            </a:lvl6pPr>
            <a:lvl7pPr indent="-317500" lvl="6" marL="3200400" algn="l">
              <a:lnSpc>
                <a:spcPct val="100000"/>
              </a:lnSpc>
              <a:spcBef>
                <a:spcPts val="1600"/>
              </a:spcBef>
              <a:spcAft>
                <a:spcPts val="0"/>
              </a:spcAft>
              <a:buClr>
                <a:schemeClr val="lt1"/>
              </a:buClr>
              <a:buSzPts val="1400"/>
              <a:buFont typeface="Barlow"/>
              <a:buChar char="●"/>
              <a:defRPr/>
            </a:lvl7pPr>
            <a:lvl8pPr indent="-317500" lvl="7" marL="3657600" algn="l">
              <a:lnSpc>
                <a:spcPct val="100000"/>
              </a:lnSpc>
              <a:spcBef>
                <a:spcPts val="1600"/>
              </a:spcBef>
              <a:spcAft>
                <a:spcPts val="0"/>
              </a:spcAft>
              <a:buClr>
                <a:schemeClr val="lt1"/>
              </a:buClr>
              <a:buSzPts val="1400"/>
              <a:buFont typeface="Barlow"/>
              <a:buChar char="○"/>
              <a:defRPr/>
            </a:lvl8pPr>
            <a:lvl9pPr indent="-317500" lvl="8" marL="4114800" algn="l">
              <a:lnSpc>
                <a:spcPct val="100000"/>
              </a:lnSpc>
              <a:spcBef>
                <a:spcPts val="1600"/>
              </a:spcBef>
              <a:spcAft>
                <a:spcPts val="1600"/>
              </a:spcAft>
              <a:buClr>
                <a:schemeClr val="lt1"/>
              </a:buClr>
              <a:buSzPts val="1400"/>
              <a:buFont typeface="Barlow"/>
              <a:buChar char="■"/>
              <a:defRPr/>
            </a:lvl9pPr>
          </a:lstStyle>
          <a:p/>
        </p:txBody>
      </p:sp>
      <p:sp>
        <p:nvSpPr>
          <p:cNvPr id="14" name="Google Shape;14;p11"/>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12"/>
          <p:cNvSpPr txBox="1"/>
          <p:nvPr>
            <p:ph type="title"/>
          </p:nvPr>
        </p:nvSpPr>
        <p:spPr>
          <a:xfrm>
            <a:off x="3968425" y="2227050"/>
            <a:ext cx="4462500" cy="841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600"/>
              <a:buNone/>
              <a:defRPr sz="4700">
                <a:solidFill>
                  <a:schemeClr val="accen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12"/>
          <p:cNvSpPr txBox="1"/>
          <p:nvPr>
            <p:ph idx="1" type="subTitle"/>
          </p:nvPr>
        </p:nvSpPr>
        <p:spPr>
          <a:xfrm>
            <a:off x="3968275" y="3045375"/>
            <a:ext cx="4462500" cy="67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8" name="Google Shape;18;p12"/>
          <p:cNvSpPr txBox="1"/>
          <p:nvPr>
            <p:ph idx="2" type="title"/>
          </p:nvPr>
        </p:nvSpPr>
        <p:spPr>
          <a:xfrm>
            <a:off x="3968350" y="1262325"/>
            <a:ext cx="4462500" cy="1141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7200"/>
              <a:buNone/>
              <a:defRPr sz="7200">
                <a:solidFill>
                  <a:schemeClr val="dk2"/>
                </a:solidFill>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19" name="Google Shape;19;p12"/>
          <p:cNvSpPr/>
          <p:nvPr/>
        </p:nvSpPr>
        <p:spPr>
          <a:xfrm flipH="1" rot="10800000">
            <a:off x="1441925" y="2571600"/>
            <a:ext cx="1216200" cy="1592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2"/>
          <p:cNvSpPr/>
          <p:nvPr/>
        </p:nvSpPr>
        <p:spPr>
          <a:xfrm flipH="1" rot="10800000">
            <a:off x="2658125" y="0"/>
            <a:ext cx="12162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21" name="Shape 21"/>
        <p:cNvGrpSpPr/>
        <p:nvPr/>
      </p:nvGrpSpPr>
      <p:grpSpPr>
        <a:xfrm>
          <a:off x="0" y="0"/>
          <a:ext cx="0" cy="0"/>
          <a:chOff x="0" y="0"/>
          <a:chExt cx="0" cy="0"/>
        </a:xfrm>
      </p:grpSpPr>
      <p:sp>
        <p:nvSpPr>
          <p:cNvPr id="22" name="Google Shape;22;p13"/>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23" name="Google Shape;23;p13"/>
          <p:cNvSpPr txBox="1"/>
          <p:nvPr>
            <p:ph idx="2" type="ctrTitle"/>
          </p:nvPr>
        </p:nvSpPr>
        <p:spPr>
          <a:xfrm>
            <a:off x="2310350" y="1446813"/>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24" name="Google Shape;24;p13"/>
          <p:cNvSpPr txBox="1"/>
          <p:nvPr>
            <p:ph idx="3" type="title"/>
          </p:nvPr>
        </p:nvSpPr>
        <p:spPr>
          <a:xfrm>
            <a:off x="717800" y="1521025"/>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25" name="Google Shape;25;p13"/>
          <p:cNvSpPr txBox="1"/>
          <p:nvPr>
            <p:ph idx="1" type="subTitle"/>
          </p:nvPr>
        </p:nvSpPr>
        <p:spPr>
          <a:xfrm>
            <a:off x="2310350" y="1858875"/>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26" name="Google Shape;26;p13"/>
          <p:cNvSpPr txBox="1"/>
          <p:nvPr>
            <p:ph idx="4" type="ctrTitle"/>
          </p:nvPr>
        </p:nvSpPr>
        <p:spPr>
          <a:xfrm>
            <a:off x="6233050" y="1446813"/>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27" name="Google Shape;27;p13"/>
          <p:cNvSpPr txBox="1"/>
          <p:nvPr>
            <p:ph idx="5" type="title"/>
          </p:nvPr>
        </p:nvSpPr>
        <p:spPr>
          <a:xfrm>
            <a:off x="4686400" y="1521025"/>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28" name="Google Shape;28;p13"/>
          <p:cNvSpPr txBox="1"/>
          <p:nvPr>
            <p:ph idx="6" type="subTitle"/>
          </p:nvPr>
        </p:nvSpPr>
        <p:spPr>
          <a:xfrm>
            <a:off x="6275800" y="1858878"/>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29" name="Google Shape;29;p13"/>
          <p:cNvSpPr txBox="1"/>
          <p:nvPr>
            <p:ph idx="7" type="ctrTitle"/>
          </p:nvPr>
        </p:nvSpPr>
        <p:spPr>
          <a:xfrm>
            <a:off x="2310350" y="2868777"/>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30" name="Google Shape;30;p13"/>
          <p:cNvSpPr txBox="1"/>
          <p:nvPr>
            <p:ph idx="8" type="title"/>
          </p:nvPr>
        </p:nvSpPr>
        <p:spPr>
          <a:xfrm>
            <a:off x="717800" y="2960450"/>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31" name="Google Shape;31;p13"/>
          <p:cNvSpPr txBox="1"/>
          <p:nvPr>
            <p:ph idx="9" type="subTitle"/>
          </p:nvPr>
        </p:nvSpPr>
        <p:spPr>
          <a:xfrm>
            <a:off x="2310350" y="3298325"/>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32" name="Google Shape;32;p13"/>
          <p:cNvSpPr txBox="1"/>
          <p:nvPr>
            <p:ph idx="13" type="ctrTitle"/>
          </p:nvPr>
        </p:nvSpPr>
        <p:spPr>
          <a:xfrm>
            <a:off x="6275650" y="2868775"/>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33" name="Google Shape;33;p13"/>
          <p:cNvSpPr txBox="1"/>
          <p:nvPr>
            <p:ph idx="14" type="title"/>
          </p:nvPr>
        </p:nvSpPr>
        <p:spPr>
          <a:xfrm>
            <a:off x="4686400" y="2960450"/>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34" name="Google Shape;34;p13"/>
          <p:cNvSpPr txBox="1"/>
          <p:nvPr>
            <p:ph idx="15" type="subTitle"/>
          </p:nvPr>
        </p:nvSpPr>
        <p:spPr>
          <a:xfrm>
            <a:off x="6275800" y="3298325"/>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35" name="Google Shape;35;p13"/>
          <p:cNvSpPr/>
          <p:nvPr/>
        </p:nvSpPr>
        <p:spPr>
          <a:xfrm>
            <a:off x="50" y="4834275"/>
            <a:ext cx="4572000" cy="309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3"/>
          <p:cNvSpPr/>
          <p:nvPr/>
        </p:nvSpPr>
        <p:spPr>
          <a:xfrm>
            <a:off x="4572000" y="483427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spTree>
      <p:nvGrpSpPr>
        <p:cNvPr id="37" name="Shape 37"/>
        <p:cNvGrpSpPr/>
        <p:nvPr/>
      </p:nvGrpSpPr>
      <p:grpSpPr>
        <a:xfrm>
          <a:off x="0" y="0"/>
          <a:ext cx="0" cy="0"/>
          <a:chOff x="0" y="0"/>
          <a:chExt cx="0" cy="0"/>
        </a:xfrm>
      </p:grpSpPr>
      <p:sp>
        <p:nvSpPr>
          <p:cNvPr id="38" name="Google Shape;38;p15"/>
          <p:cNvSpPr txBox="1"/>
          <p:nvPr>
            <p:ph type="title"/>
          </p:nvPr>
        </p:nvSpPr>
        <p:spPr>
          <a:xfrm>
            <a:off x="2683950" y="3273525"/>
            <a:ext cx="57573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b="1"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15"/>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800"/>
              <a:buFont typeface="Didact Gothic"/>
              <a:buNone/>
              <a:defRPr b="1" sz="2800">
                <a:latin typeface="Montserrat SemiBold"/>
                <a:ea typeface="Montserrat SemiBold"/>
                <a:cs typeface="Montserrat SemiBold"/>
                <a:sym typeface="Montserrat Semi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0" name="Google Shape;40;p15"/>
          <p:cNvSpPr/>
          <p:nvPr/>
        </p:nvSpPr>
        <p:spPr>
          <a:xfrm flipH="1" rot="10800000">
            <a:off x="1216200" y="2571750"/>
            <a:ext cx="1216200" cy="2571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5"/>
          <p:cNvSpPr/>
          <p:nvPr/>
        </p:nvSpPr>
        <p:spPr>
          <a:xfrm flipH="1" rot="10800000">
            <a:off x="0" y="1061825"/>
            <a:ext cx="1216200" cy="15099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9">
    <p:spTree>
      <p:nvGrpSpPr>
        <p:cNvPr id="42" name="Shape 42"/>
        <p:cNvGrpSpPr/>
        <p:nvPr/>
      </p:nvGrpSpPr>
      <p:grpSpPr>
        <a:xfrm>
          <a:off x="0" y="0"/>
          <a:ext cx="0" cy="0"/>
          <a:chOff x="0" y="0"/>
          <a:chExt cx="0" cy="0"/>
        </a:xfrm>
      </p:grpSpPr>
      <p:sp>
        <p:nvSpPr>
          <p:cNvPr id="43" name="Google Shape;43;p17"/>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44" name="Google Shape;44;p17"/>
          <p:cNvSpPr txBox="1"/>
          <p:nvPr>
            <p:ph idx="1" type="subTitle"/>
          </p:nvPr>
        </p:nvSpPr>
        <p:spPr>
          <a:xfrm>
            <a:off x="717800" y="1255775"/>
            <a:ext cx="4631700" cy="339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sz="1400">
                <a:solidFill>
                  <a:schemeClr val="dk1"/>
                </a:solidFill>
              </a:defRPr>
            </a:lvl1pPr>
            <a:lvl2pPr lvl="1" algn="l">
              <a:lnSpc>
                <a:spcPct val="100000"/>
              </a:lnSpc>
              <a:spcBef>
                <a:spcPts val="1600"/>
              </a:spcBef>
              <a:spcAft>
                <a:spcPts val="0"/>
              </a:spcAft>
              <a:buSzPts val="1400"/>
              <a:buChar char="○"/>
              <a:defRPr/>
            </a:lvl2pPr>
            <a:lvl3pPr lvl="2" algn="l">
              <a:lnSpc>
                <a:spcPct val="100000"/>
              </a:lnSpc>
              <a:spcBef>
                <a:spcPts val="1600"/>
              </a:spcBef>
              <a:spcAft>
                <a:spcPts val="0"/>
              </a:spcAft>
              <a:buSzPts val="1400"/>
              <a:buChar char="■"/>
              <a:defRPr/>
            </a:lvl3pPr>
            <a:lvl4pPr lvl="3" algn="l">
              <a:lnSpc>
                <a:spcPct val="100000"/>
              </a:lnSpc>
              <a:spcBef>
                <a:spcPts val="1600"/>
              </a:spcBef>
              <a:spcAft>
                <a:spcPts val="0"/>
              </a:spcAft>
              <a:buSzPts val="1400"/>
              <a:buChar char="●"/>
              <a:defRPr/>
            </a:lvl4pPr>
            <a:lvl5pPr lvl="4" algn="l">
              <a:lnSpc>
                <a:spcPct val="100000"/>
              </a:lnSpc>
              <a:spcBef>
                <a:spcPts val="1600"/>
              </a:spcBef>
              <a:spcAft>
                <a:spcPts val="0"/>
              </a:spcAft>
              <a:buSzPts val="1400"/>
              <a:buChar char="○"/>
              <a:defRPr/>
            </a:lvl5pPr>
            <a:lvl6pPr lvl="5" algn="l">
              <a:lnSpc>
                <a:spcPct val="100000"/>
              </a:lnSpc>
              <a:spcBef>
                <a:spcPts val="1600"/>
              </a:spcBef>
              <a:spcAft>
                <a:spcPts val="0"/>
              </a:spcAft>
              <a:buSzPts val="1400"/>
              <a:buChar char="■"/>
              <a:defRPr/>
            </a:lvl6pPr>
            <a:lvl7pPr lvl="6" algn="l">
              <a:lnSpc>
                <a:spcPct val="100000"/>
              </a:lnSpc>
              <a:spcBef>
                <a:spcPts val="1600"/>
              </a:spcBef>
              <a:spcAft>
                <a:spcPts val="0"/>
              </a:spcAft>
              <a:buSzPts val="1400"/>
              <a:buChar char="●"/>
              <a:defRPr/>
            </a:lvl7pPr>
            <a:lvl8pPr lvl="7" algn="l">
              <a:lnSpc>
                <a:spcPct val="100000"/>
              </a:lnSpc>
              <a:spcBef>
                <a:spcPts val="1600"/>
              </a:spcBef>
              <a:spcAft>
                <a:spcPts val="0"/>
              </a:spcAft>
              <a:buSzPts val="1400"/>
              <a:buChar char="○"/>
              <a:defRPr/>
            </a:lvl8pPr>
            <a:lvl9pPr lvl="8" algn="l">
              <a:lnSpc>
                <a:spcPct val="100000"/>
              </a:lnSpc>
              <a:spcBef>
                <a:spcPts val="1600"/>
              </a:spcBef>
              <a:spcAft>
                <a:spcPts val="1600"/>
              </a:spcAft>
              <a:buSzPts val="1400"/>
              <a:buChar char="■"/>
              <a:defRPr/>
            </a:lvl9pPr>
          </a:lstStyle>
          <a:p/>
        </p:txBody>
      </p:sp>
      <p:sp>
        <p:nvSpPr>
          <p:cNvPr id="45" name="Google Shape;45;p17"/>
          <p:cNvSpPr/>
          <p:nvPr/>
        </p:nvSpPr>
        <p:spPr>
          <a:xfrm>
            <a:off x="7927800" y="257160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spTree>
      <p:nvGrpSpPr>
        <p:cNvPr id="46" name="Shape 46"/>
        <p:cNvGrpSpPr/>
        <p:nvPr/>
      </p:nvGrpSpPr>
      <p:grpSpPr>
        <a:xfrm>
          <a:off x="0" y="0"/>
          <a:ext cx="0" cy="0"/>
          <a:chOff x="0" y="0"/>
          <a:chExt cx="0" cy="0"/>
        </a:xfrm>
      </p:grpSpPr>
      <p:sp>
        <p:nvSpPr>
          <p:cNvPr id="47" name="Google Shape;47;p16"/>
          <p:cNvSpPr txBox="1"/>
          <p:nvPr>
            <p:ph type="title"/>
          </p:nvPr>
        </p:nvSpPr>
        <p:spPr>
          <a:xfrm>
            <a:off x="713225" y="445025"/>
            <a:ext cx="3858900" cy="133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2800"/>
              <a:buNone/>
              <a:defRPr sz="7200">
                <a:solidFill>
                  <a:schemeClr val="accent1"/>
                </a:solidFill>
              </a:defRPr>
            </a:lvl1pPr>
            <a:lvl2pPr lvl="1" algn="l">
              <a:lnSpc>
                <a:spcPct val="100000"/>
              </a:lnSpc>
              <a:spcBef>
                <a:spcPts val="0"/>
              </a:spcBef>
              <a:spcAft>
                <a:spcPts val="0"/>
              </a:spcAft>
              <a:buClr>
                <a:schemeClr val="accent1"/>
              </a:buClr>
              <a:buSzPts val="2800"/>
              <a:buNone/>
              <a:defRPr>
                <a:solidFill>
                  <a:schemeClr val="accent1"/>
                </a:solidFill>
              </a:defRPr>
            </a:lvl2pPr>
            <a:lvl3pPr lvl="2" algn="l">
              <a:lnSpc>
                <a:spcPct val="100000"/>
              </a:lnSpc>
              <a:spcBef>
                <a:spcPts val="0"/>
              </a:spcBef>
              <a:spcAft>
                <a:spcPts val="0"/>
              </a:spcAft>
              <a:buClr>
                <a:schemeClr val="accent1"/>
              </a:buClr>
              <a:buSzPts val="2800"/>
              <a:buNone/>
              <a:defRPr>
                <a:solidFill>
                  <a:schemeClr val="accent1"/>
                </a:solidFill>
              </a:defRPr>
            </a:lvl3pPr>
            <a:lvl4pPr lvl="3" algn="l">
              <a:lnSpc>
                <a:spcPct val="100000"/>
              </a:lnSpc>
              <a:spcBef>
                <a:spcPts val="0"/>
              </a:spcBef>
              <a:spcAft>
                <a:spcPts val="0"/>
              </a:spcAft>
              <a:buClr>
                <a:schemeClr val="accent1"/>
              </a:buClr>
              <a:buSzPts val="2800"/>
              <a:buNone/>
              <a:defRPr>
                <a:solidFill>
                  <a:schemeClr val="accent1"/>
                </a:solidFill>
              </a:defRPr>
            </a:lvl4pPr>
            <a:lvl5pPr lvl="4" algn="l">
              <a:lnSpc>
                <a:spcPct val="100000"/>
              </a:lnSpc>
              <a:spcBef>
                <a:spcPts val="0"/>
              </a:spcBef>
              <a:spcAft>
                <a:spcPts val="0"/>
              </a:spcAft>
              <a:buClr>
                <a:schemeClr val="accent1"/>
              </a:buClr>
              <a:buSzPts val="2800"/>
              <a:buNone/>
              <a:defRPr>
                <a:solidFill>
                  <a:schemeClr val="accent1"/>
                </a:solidFill>
              </a:defRPr>
            </a:lvl5pPr>
            <a:lvl6pPr lvl="5" algn="l">
              <a:lnSpc>
                <a:spcPct val="100000"/>
              </a:lnSpc>
              <a:spcBef>
                <a:spcPts val="0"/>
              </a:spcBef>
              <a:spcAft>
                <a:spcPts val="0"/>
              </a:spcAft>
              <a:buClr>
                <a:schemeClr val="accent1"/>
              </a:buClr>
              <a:buSzPts val="2800"/>
              <a:buNone/>
              <a:defRPr>
                <a:solidFill>
                  <a:schemeClr val="accent1"/>
                </a:solidFill>
              </a:defRPr>
            </a:lvl6pPr>
            <a:lvl7pPr lvl="6" algn="l">
              <a:lnSpc>
                <a:spcPct val="100000"/>
              </a:lnSpc>
              <a:spcBef>
                <a:spcPts val="0"/>
              </a:spcBef>
              <a:spcAft>
                <a:spcPts val="0"/>
              </a:spcAft>
              <a:buClr>
                <a:schemeClr val="accent1"/>
              </a:buClr>
              <a:buSzPts val="2800"/>
              <a:buNone/>
              <a:defRPr>
                <a:solidFill>
                  <a:schemeClr val="accent1"/>
                </a:solidFill>
              </a:defRPr>
            </a:lvl7pPr>
            <a:lvl8pPr lvl="7" algn="l">
              <a:lnSpc>
                <a:spcPct val="100000"/>
              </a:lnSpc>
              <a:spcBef>
                <a:spcPts val="0"/>
              </a:spcBef>
              <a:spcAft>
                <a:spcPts val="0"/>
              </a:spcAft>
              <a:buClr>
                <a:schemeClr val="accent1"/>
              </a:buClr>
              <a:buSzPts val="2800"/>
              <a:buNone/>
              <a:defRPr>
                <a:solidFill>
                  <a:schemeClr val="accent1"/>
                </a:solidFill>
              </a:defRPr>
            </a:lvl8pPr>
            <a:lvl9pPr lvl="8" algn="l">
              <a:lnSpc>
                <a:spcPct val="100000"/>
              </a:lnSpc>
              <a:spcBef>
                <a:spcPts val="0"/>
              </a:spcBef>
              <a:spcAft>
                <a:spcPts val="0"/>
              </a:spcAft>
              <a:buClr>
                <a:schemeClr val="accent1"/>
              </a:buClr>
              <a:buSzPts val="2800"/>
              <a:buNone/>
              <a:defRPr>
                <a:solidFill>
                  <a:schemeClr val="accent1"/>
                </a:solidFill>
              </a:defRPr>
            </a:lvl9pPr>
          </a:lstStyle>
          <a:p/>
        </p:txBody>
      </p:sp>
      <p:sp>
        <p:nvSpPr>
          <p:cNvPr id="48" name="Google Shape;48;p16"/>
          <p:cNvSpPr txBox="1"/>
          <p:nvPr/>
        </p:nvSpPr>
        <p:spPr>
          <a:xfrm>
            <a:off x="713225" y="3485675"/>
            <a:ext cx="3956100" cy="61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100"/>
              <a:buFont typeface="Arial"/>
              <a:buNone/>
            </a:pPr>
            <a:r>
              <a:rPr b="0" i="0" lang="en-US" sz="1100" u="none" cap="none" strike="noStrike">
                <a:solidFill>
                  <a:schemeClr val="accent2"/>
                </a:solidFill>
                <a:latin typeface="Montserrat"/>
                <a:ea typeface="Montserrat"/>
                <a:cs typeface="Montserrat"/>
                <a:sym typeface="Montserrat"/>
              </a:rPr>
              <a:t>CREDITS: This presentation template was created by </a:t>
            </a:r>
            <a:r>
              <a:rPr b="1" i="0" lang="en-US" sz="1100" u="none" cap="none" strike="noStrike">
                <a:solidFill>
                  <a:schemeClr val="accent2"/>
                </a:solidFill>
                <a:uFill>
                  <a:noFill/>
                </a:uFill>
                <a:latin typeface="Montserrat"/>
                <a:ea typeface="Montserrat"/>
                <a:cs typeface="Montserrat"/>
                <a:sym typeface="Montserrat"/>
                <a:hlinkClick r:id="rId2">
                  <a:extLst>
                    <a:ext uri="{A12FA001-AC4F-418D-AE19-62706E023703}">
                      <ahyp:hlinkClr val="tx"/>
                    </a:ext>
                  </a:extLst>
                </a:hlinkClick>
              </a:rPr>
              <a:t>Slidesgo</a:t>
            </a:r>
            <a:r>
              <a:rPr b="0" i="0" lang="en-US" sz="1100" u="none" cap="none" strike="noStrike">
                <a:solidFill>
                  <a:schemeClr val="accent2"/>
                </a:solidFill>
                <a:latin typeface="Montserrat"/>
                <a:ea typeface="Montserrat"/>
                <a:cs typeface="Montserrat"/>
                <a:sym typeface="Montserrat"/>
              </a:rPr>
              <a:t>, including icons by </a:t>
            </a:r>
            <a:r>
              <a:rPr b="1" i="0" lang="en-US" sz="1100" u="none" cap="none" strike="noStrike">
                <a:solidFill>
                  <a:schemeClr val="accent2"/>
                </a:solidFill>
                <a:uFill>
                  <a:noFill/>
                </a:uFill>
                <a:latin typeface="Montserrat"/>
                <a:ea typeface="Montserrat"/>
                <a:cs typeface="Montserrat"/>
                <a:sym typeface="Montserrat"/>
                <a:hlinkClick r:id="rId3">
                  <a:extLst>
                    <a:ext uri="{A12FA001-AC4F-418D-AE19-62706E023703}">
                      <ahyp:hlinkClr val="tx"/>
                    </a:ext>
                  </a:extLst>
                </a:hlinkClick>
              </a:rPr>
              <a:t>Flaticon</a:t>
            </a:r>
            <a:r>
              <a:rPr b="0" i="0" lang="en-US" sz="1100" u="none" cap="none" strike="noStrike">
                <a:solidFill>
                  <a:schemeClr val="accent2"/>
                </a:solidFill>
                <a:latin typeface="Montserrat"/>
                <a:ea typeface="Montserrat"/>
                <a:cs typeface="Montserrat"/>
                <a:sym typeface="Montserrat"/>
              </a:rPr>
              <a:t>, and infographics &amp; images by </a:t>
            </a:r>
            <a:r>
              <a:rPr b="1" i="0" lang="en-US" sz="1100" u="none" cap="none" strike="noStrike">
                <a:solidFill>
                  <a:schemeClr val="accent2"/>
                </a:solidFill>
                <a:uFill>
                  <a:noFill/>
                </a:uFill>
                <a:latin typeface="Montserrat"/>
                <a:ea typeface="Montserrat"/>
                <a:cs typeface="Montserrat"/>
                <a:sym typeface="Montserrat"/>
                <a:hlinkClick r:id="rId4">
                  <a:extLst>
                    <a:ext uri="{A12FA001-AC4F-418D-AE19-62706E023703}">
                      <ahyp:hlinkClr val="tx"/>
                    </a:ext>
                  </a:extLst>
                </a:hlinkClick>
              </a:rPr>
              <a:t>Freepik</a:t>
            </a:r>
            <a:endParaRPr b="1" i="0" sz="1100" u="none" cap="none" strike="noStrike">
              <a:solidFill>
                <a:schemeClr val="accent2"/>
              </a:solidFill>
              <a:latin typeface="Montserrat"/>
              <a:ea typeface="Montserrat"/>
              <a:cs typeface="Montserrat"/>
              <a:sym typeface="Montserrat"/>
            </a:endParaRPr>
          </a:p>
        </p:txBody>
      </p:sp>
      <p:sp>
        <p:nvSpPr>
          <p:cNvPr id="49" name="Google Shape;49;p16"/>
          <p:cNvSpPr/>
          <p:nvPr/>
        </p:nvSpPr>
        <p:spPr>
          <a:xfrm>
            <a:off x="6711600" y="257160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6"/>
          <p:cNvSpPr/>
          <p:nvPr/>
        </p:nvSpPr>
        <p:spPr>
          <a:xfrm>
            <a:off x="7927800" y="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9pPr>
          </a:lstStyle>
          <a:p/>
        </p:txBody>
      </p:sp>
      <p:sp>
        <p:nvSpPr>
          <p:cNvPr id="7" name="Google Shape;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1pPr>
            <a:lvl2pPr indent="-317500" lvl="1" marL="9144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2pPr>
            <a:lvl3pPr indent="-317500" lvl="2" marL="13716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17500" lvl="4" marL="22860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5pPr>
            <a:lvl6pPr indent="-317500" lvl="5" marL="27432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6pPr>
            <a:lvl7pPr indent="-317500" lvl="6" marL="32004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7pPr>
            <a:lvl8pPr indent="-317500" lvl="7" marL="36576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8pPr>
            <a:lvl9pPr indent="-317500" lvl="8" marL="4114800" marR="0" rtl="0" algn="l">
              <a:lnSpc>
                <a:spcPct val="100000"/>
              </a:lnSpc>
              <a:spcBef>
                <a:spcPts val="1600"/>
              </a:spcBef>
              <a:spcAft>
                <a:spcPts val="160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alz.org/alzheimers-dementia/treatments/aducanumab" TargetMode="External"/><Relationship Id="rId4" Type="http://schemas.openxmlformats.org/officeDocument/2006/relationships/hyperlink" Target="https://www.alz.org/alzheimers-dementia/treatments/lecanemab-leqembi" TargetMode="External"/><Relationship Id="rId5" Type="http://schemas.openxmlformats.org/officeDocument/2006/relationships/hyperlink" Target="https://www.alzheimers.org.uk/blog/what-is-donanemab-alzheimers-drug" TargetMode="External"/><Relationship Id="rId6"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2.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5.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2.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8.jp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8.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8.jp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8.jp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8.jp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8.jp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7.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19.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3.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4.png"/><Relationship Id="rId4" Type="http://schemas.openxmlformats.org/officeDocument/2006/relationships/hyperlink" Target="https://doi.org/10.1002/alz.13016" TargetMode="External"/><Relationship Id="rId5" Type="http://schemas.openxmlformats.org/officeDocument/2006/relationships/hyperlink" Target="https://doi.org/10.1016/s0140-6736(20)30367-6" TargetMode="External"/><Relationship Id="rId6" Type="http://schemas.openxmlformats.org/officeDocument/2006/relationships/hyperlink" Target="https://doi.org/10.1101/cshperspect.a008888" TargetMode="External"/><Relationship Id="rId7" Type="http://schemas.openxmlformats.org/officeDocument/2006/relationships/hyperlink" Target="https://doi.org/10.1002/ajmg.b.32699"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hyperlink" Target="https://www.alz.org/" TargetMode="External"/><Relationship Id="rId4" Type="http://schemas.openxmlformats.org/officeDocument/2006/relationships/hyperlink" Target="https://medlineplus.gov/genetics/" TargetMode="External"/><Relationship Id="rId5" Type="http://schemas.openxmlformats.org/officeDocument/2006/relationships/hyperlink" Target="https://www.ncbi.nlm.nih.gov/books/NBK115563/" TargetMode="External"/><Relationship Id="rId6" Type="http://schemas.openxmlformats.org/officeDocument/2006/relationships/hyperlink" Target="https://www.genome.gov/genetics-glossary/Carrier-Screening" TargetMode="External"/><Relationship Id="rId7" Type="http://schemas.openxmlformats.org/officeDocument/2006/relationships/hyperlink" Target="https://www.genome.gov/genetics-glossary/Carrier-Screening" TargetMode="External"/><Relationship Id="rId8"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hyperlink" Target="http://www.genecounsel.eu/" TargetMode="External"/><Relationship Id="rId4" Type="http://schemas.openxmlformats.org/officeDocument/2006/relationships/hyperlink" Target="http://www.genecounsel.e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sp>
        <p:nvSpPr>
          <p:cNvPr id="56" name="Google Shape;56;p1"/>
          <p:cNvSpPr txBox="1"/>
          <p:nvPr>
            <p:ph idx="1" type="subTitle"/>
          </p:nvPr>
        </p:nvSpPr>
        <p:spPr>
          <a:xfrm>
            <a:off x="4991450" y="2743200"/>
            <a:ext cx="3465047" cy="1054544"/>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2800"/>
              <a:buNone/>
            </a:pPr>
            <a:r>
              <a:t/>
            </a:r>
            <a:endParaRPr/>
          </a:p>
          <a:p>
            <a:pPr indent="0" lvl="0" marL="0" rtl="0" algn="r">
              <a:lnSpc>
                <a:spcPct val="100000"/>
              </a:lnSpc>
              <a:spcBef>
                <a:spcPts val="0"/>
              </a:spcBef>
              <a:spcAft>
                <a:spcPts val="0"/>
              </a:spcAft>
              <a:buSzPts val="2800"/>
              <a:buNone/>
            </a:pPr>
            <a:r>
              <a:t/>
            </a:r>
            <a:endParaRPr/>
          </a:p>
        </p:txBody>
      </p:sp>
      <p:pic>
        <p:nvPicPr>
          <p:cNvPr id="57" name="Google Shape;57;p1"/>
          <p:cNvPicPr preferRelativeResize="0"/>
          <p:nvPr/>
        </p:nvPicPr>
        <p:blipFill rotWithShape="1">
          <a:blip r:embed="rId3">
            <a:alphaModFix/>
          </a:blip>
          <a:srcRect b="0" l="0" r="0" t="0"/>
          <a:stretch/>
        </p:blipFill>
        <p:spPr>
          <a:xfrm>
            <a:off x="4615275" y="2588069"/>
            <a:ext cx="3757199" cy="1417200"/>
          </a:xfrm>
          <a:prstGeom prst="rect">
            <a:avLst/>
          </a:prstGeom>
          <a:noFill/>
          <a:ln>
            <a:noFill/>
          </a:ln>
        </p:spPr>
      </p:pic>
      <p:sp>
        <p:nvSpPr>
          <p:cNvPr id="58" name="Google Shape;58;p1"/>
          <p:cNvSpPr txBox="1"/>
          <p:nvPr/>
        </p:nvSpPr>
        <p:spPr>
          <a:xfrm>
            <a:off x="774674" y="1522408"/>
            <a:ext cx="7597800" cy="2131322"/>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b="1" i="0" lang="en-US" sz="3000" u="none" cap="none" strike="noStrike">
                <a:solidFill>
                  <a:schemeClr val="accent1"/>
                </a:solidFill>
                <a:latin typeface="Arial"/>
                <a:ea typeface="Arial"/>
                <a:cs typeface="Arial"/>
                <a:sym typeface="Arial"/>
              </a:rPr>
              <a:t>Unit 2. Theory-basic scientific information</a:t>
            </a:r>
            <a:endParaRPr b="1" i="0" sz="3000" u="none" cap="none" strike="noStrike">
              <a:solidFill>
                <a:schemeClr val="accent1"/>
              </a:solidFill>
              <a:latin typeface="Arial"/>
              <a:ea typeface="Arial"/>
              <a:cs typeface="Arial"/>
              <a:sym typeface="Arial"/>
            </a:endParaRPr>
          </a:p>
          <a:p>
            <a:pPr indent="0" lvl="0" marL="0" marR="0" rtl="0" algn="ctr">
              <a:lnSpc>
                <a:spcPct val="115000"/>
              </a:lnSpc>
              <a:spcBef>
                <a:spcPts val="0"/>
              </a:spcBef>
              <a:spcAft>
                <a:spcPts val="0"/>
              </a:spcAft>
              <a:buNone/>
            </a:pPr>
            <a:r>
              <a:rPr b="1" i="0" lang="en-US" sz="2500" u="none" cap="none" strike="noStrike">
                <a:solidFill>
                  <a:schemeClr val="accent1"/>
                </a:solidFill>
                <a:latin typeface="Arial"/>
                <a:ea typeface="Arial"/>
                <a:cs typeface="Arial"/>
                <a:sym typeface="Arial"/>
              </a:rPr>
              <a:t>Lesson 2.2. Neurodegenerative inherited diseases</a:t>
            </a:r>
            <a:endParaRPr b="1" i="0" sz="2500" u="none" cap="none" strike="noStrike">
              <a:solidFill>
                <a:schemeClr val="accent1"/>
              </a:solidFill>
              <a:latin typeface="Arial"/>
              <a:ea typeface="Arial"/>
              <a:cs typeface="Arial"/>
              <a:sym typeface="Arial"/>
            </a:endParaRPr>
          </a:p>
        </p:txBody>
      </p:sp>
      <p:pic>
        <p:nvPicPr>
          <p:cNvPr descr="Εικόνα που περιέχει λογότυπο&#10;&#10;Περιγραφή που δημιουργήθηκε αυτόματα" id="59" name="Google Shape;59;p1"/>
          <p:cNvPicPr preferRelativeResize="0"/>
          <p:nvPr/>
        </p:nvPicPr>
        <p:blipFill rotWithShape="1">
          <a:blip r:embed="rId4">
            <a:alphaModFix/>
          </a:blip>
          <a:srcRect b="0" l="0" r="0" t="0"/>
          <a:stretch/>
        </p:blipFill>
        <p:spPr>
          <a:xfrm>
            <a:off x="6453111" y="55512"/>
            <a:ext cx="2601407" cy="649180"/>
          </a:xfrm>
          <a:prstGeom prst="rect">
            <a:avLst/>
          </a:prstGeom>
          <a:noFill/>
          <a:ln>
            <a:noFill/>
          </a:ln>
        </p:spPr>
      </p:pic>
      <p:pic>
        <p:nvPicPr>
          <p:cNvPr id="60" name="Google Shape;60;p1"/>
          <p:cNvPicPr preferRelativeResize="0"/>
          <p:nvPr/>
        </p:nvPicPr>
        <p:blipFill rotWithShape="1">
          <a:blip r:embed="rId5">
            <a:alphaModFix/>
          </a:blip>
          <a:srcRect b="0" l="0" r="0" t="0"/>
          <a:stretch/>
        </p:blipFill>
        <p:spPr>
          <a:xfrm>
            <a:off x="811375" y="4342775"/>
            <a:ext cx="7466373" cy="751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3"/>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Alzheimer’s disease (AD)</a:t>
            </a:r>
            <a:endParaRPr>
              <a:latin typeface="Arial"/>
              <a:ea typeface="Arial"/>
              <a:cs typeface="Arial"/>
              <a:sym typeface="Arial"/>
            </a:endParaRPr>
          </a:p>
        </p:txBody>
      </p:sp>
      <p:sp>
        <p:nvSpPr>
          <p:cNvPr id="172" name="Google Shape;172;p23"/>
          <p:cNvSpPr txBox="1"/>
          <p:nvPr/>
        </p:nvSpPr>
        <p:spPr>
          <a:xfrm>
            <a:off x="717800" y="955875"/>
            <a:ext cx="7771659" cy="40664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AD cannot be cured</a:t>
            </a:r>
            <a:endParaRPr b="0" i="0" sz="1400" u="none" cap="none" strike="noStrike">
              <a:solidFill>
                <a:srgbClr val="000000"/>
              </a:solidFill>
              <a:latin typeface="Arial"/>
              <a:ea typeface="Arial"/>
              <a:cs typeface="Arial"/>
              <a:sym typeface="Arial"/>
            </a:endParaRPr>
          </a:p>
        </p:txBody>
      </p:sp>
      <p:sp>
        <p:nvSpPr>
          <p:cNvPr id="173" name="Google Shape;173;p23"/>
          <p:cNvSpPr txBox="1"/>
          <p:nvPr/>
        </p:nvSpPr>
        <p:spPr>
          <a:xfrm>
            <a:off x="1046675" y="1670775"/>
            <a:ext cx="7321500" cy="267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Three anti-amyloid drugs have shown some positive results in clinical results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Aducanumab</a:t>
            </a:r>
            <a:r>
              <a:rPr b="0" i="0" lang="en-US" sz="1400" u="none" cap="none" strike="noStrike">
                <a:solidFill>
                  <a:srgbClr val="000000"/>
                </a:solidFill>
                <a:latin typeface="Arial"/>
                <a:ea typeface="Arial"/>
                <a:cs typeface="Arial"/>
                <a:sym typeface="Arial"/>
              </a:rPr>
              <a:t>: </a:t>
            </a:r>
            <a:r>
              <a:rPr b="0" i="0" lang="en-US" sz="1400" u="sng" cap="none" strike="noStrike">
                <a:solidFill>
                  <a:srgbClr val="000000"/>
                </a:solidFill>
                <a:latin typeface="Arial"/>
                <a:ea typeface="Arial"/>
                <a:cs typeface="Arial"/>
                <a:sym typeface="Arial"/>
                <a:hlinkClick r:id="rId3">
                  <a:extLst>
                    <a:ext uri="{A12FA001-AC4F-418D-AE19-62706E023703}">
                      <ahyp:hlinkClr val="tx"/>
                    </a:ext>
                  </a:extLst>
                </a:hlinkClick>
              </a:rPr>
              <a:t>https://www.alz.org/alzheimers-dementia/treatments/aducanumab</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Lecanemab</a:t>
            </a:r>
            <a:r>
              <a:rPr b="0" i="0" lang="en-US" sz="1400" u="none" cap="none" strike="noStrike">
                <a:solidFill>
                  <a:srgbClr val="000000"/>
                </a:solidFill>
                <a:latin typeface="Arial"/>
                <a:ea typeface="Arial"/>
                <a:cs typeface="Arial"/>
                <a:sym typeface="Arial"/>
              </a:rPr>
              <a:t>: </a:t>
            </a: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https://www.alz.org/alzheimers-dementia/treatments/lecanemab-leqembi</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Donanemab</a:t>
            </a:r>
            <a:r>
              <a:rPr b="0" i="0" lang="en-US" sz="1400" u="none" cap="none" strike="noStrike">
                <a:solidFill>
                  <a:srgbClr val="000000"/>
                </a:solidFill>
                <a:latin typeface="Arial"/>
                <a:ea typeface="Arial"/>
                <a:cs typeface="Arial"/>
                <a:sym typeface="Arial"/>
              </a:rPr>
              <a:t>: </a:t>
            </a: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https://www.alzheimers.org.uk/blog/what-is-donanemab-alzheimers-drug</a:t>
            </a:r>
            <a:r>
              <a:rPr b="0" i="0" lang="en-US" sz="1400" u="none" cap="none" strike="noStrike">
                <a:solidFill>
                  <a:srgbClr val="000000"/>
                </a:solidFill>
                <a:latin typeface="Arial"/>
                <a:ea typeface="Arial"/>
                <a:cs typeface="Arial"/>
                <a:sym typeface="Arial"/>
              </a:rPr>
              <a:t> </a:t>
            </a:r>
            <a:endParaRPr b="1" i="0" sz="1400" u="none" cap="none" strike="noStrike">
              <a:solidFill>
                <a:srgbClr val="000000"/>
              </a:solidFill>
              <a:latin typeface="Arial"/>
              <a:ea typeface="Arial"/>
              <a:cs typeface="Arial"/>
              <a:sym typeface="Arial"/>
            </a:endParaRPr>
          </a:p>
          <a:p>
            <a:pPr indent="-95250" lvl="0" marL="17145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likelihood exists that disease modifying drugs against AD will be approved by the European Medicines Agency (EMA) soon.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0000"/>
              </a:solidFill>
              <a:latin typeface="Arial"/>
              <a:ea typeface="Arial"/>
              <a:cs typeface="Arial"/>
              <a:sym typeface="Arial"/>
            </a:endParaRPr>
          </a:p>
        </p:txBody>
      </p:sp>
      <p:sp>
        <p:nvSpPr>
          <p:cNvPr id="174" name="Google Shape;174;p23"/>
          <p:cNvSpPr txBox="1"/>
          <p:nvPr/>
        </p:nvSpPr>
        <p:spPr>
          <a:xfrm>
            <a:off x="-36334" y="4872827"/>
            <a:ext cx="3942215"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Alzheimer’s association 2023: https://doi.org/10.1002/alz.13016</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175" name="Google Shape;175;p23"/>
          <p:cNvPicPr preferRelativeResize="0"/>
          <p:nvPr/>
        </p:nvPicPr>
        <p:blipFill rotWithShape="1">
          <a:blip r:embed="rId6">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4"/>
          <p:cNvSpPr txBox="1"/>
          <p:nvPr>
            <p:ph type="title"/>
          </p:nvPr>
        </p:nvSpPr>
        <p:spPr>
          <a:xfrm>
            <a:off x="717900" y="337900"/>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Alzheimer’s disease (AD)</a:t>
            </a:r>
            <a:endParaRPr>
              <a:latin typeface="Arial"/>
              <a:ea typeface="Arial"/>
              <a:cs typeface="Arial"/>
              <a:sym typeface="Arial"/>
            </a:endParaRPr>
          </a:p>
        </p:txBody>
      </p:sp>
      <p:sp>
        <p:nvSpPr>
          <p:cNvPr id="181" name="Google Shape;181;p24"/>
          <p:cNvSpPr txBox="1"/>
          <p:nvPr/>
        </p:nvSpPr>
        <p:spPr>
          <a:xfrm>
            <a:off x="717800" y="955875"/>
            <a:ext cx="7771659" cy="40664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Modifiable risk factors</a:t>
            </a:r>
            <a:endParaRPr b="0" i="0" sz="1400" u="none" cap="none" strike="noStrike">
              <a:solidFill>
                <a:srgbClr val="000000"/>
              </a:solidFill>
              <a:latin typeface="Arial"/>
              <a:ea typeface="Arial"/>
              <a:cs typeface="Arial"/>
              <a:sym typeface="Arial"/>
            </a:endParaRPr>
          </a:p>
        </p:txBody>
      </p:sp>
      <p:pic>
        <p:nvPicPr>
          <p:cNvPr id="182" name="Google Shape;182;p24"/>
          <p:cNvPicPr preferRelativeResize="0"/>
          <p:nvPr/>
        </p:nvPicPr>
        <p:blipFill rotWithShape="1">
          <a:blip r:embed="rId3">
            <a:alphaModFix/>
          </a:blip>
          <a:srcRect b="0" l="0" r="0" t="0"/>
          <a:stretch/>
        </p:blipFill>
        <p:spPr>
          <a:xfrm>
            <a:off x="471736" y="844385"/>
            <a:ext cx="2855474" cy="3957504"/>
          </a:xfrm>
          <a:prstGeom prst="rect">
            <a:avLst/>
          </a:prstGeom>
          <a:noFill/>
          <a:ln>
            <a:noFill/>
          </a:ln>
        </p:spPr>
      </p:pic>
      <p:sp>
        <p:nvSpPr>
          <p:cNvPr id="183" name="Google Shape;183;p24"/>
          <p:cNvSpPr txBox="1"/>
          <p:nvPr/>
        </p:nvSpPr>
        <p:spPr>
          <a:xfrm>
            <a:off x="-36334" y="4872827"/>
            <a:ext cx="5148661"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Livingston et al., 2020</a:t>
            </a:r>
            <a:endParaRPr b="0" i="0" sz="1400" u="none" cap="none" strike="noStrike">
              <a:solidFill>
                <a:srgbClr val="000000"/>
              </a:solidFill>
              <a:latin typeface="Arial"/>
              <a:ea typeface="Arial"/>
              <a:cs typeface="Arial"/>
              <a:sym typeface="Arial"/>
            </a:endParaRPr>
          </a:p>
        </p:txBody>
      </p:sp>
      <p:sp>
        <p:nvSpPr>
          <p:cNvPr id="184" name="Google Shape;184;p24"/>
          <p:cNvSpPr txBox="1"/>
          <p:nvPr/>
        </p:nvSpPr>
        <p:spPr>
          <a:xfrm>
            <a:off x="3663825" y="1433450"/>
            <a:ext cx="2540400" cy="12006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Less education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Hearing loss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Traumatic brain injury (TBI)</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Hypertension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Alcohol &gt;21 units per week</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Obesity</a:t>
            </a:r>
            <a:endParaRPr b="0" i="0" sz="1400" u="none" cap="none" strike="noStrike">
              <a:solidFill>
                <a:srgbClr val="000000"/>
              </a:solidFill>
              <a:latin typeface="Arial"/>
              <a:ea typeface="Arial"/>
              <a:cs typeface="Arial"/>
              <a:sym typeface="Arial"/>
            </a:endParaRPr>
          </a:p>
        </p:txBody>
      </p:sp>
      <p:sp>
        <p:nvSpPr>
          <p:cNvPr id="185" name="Google Shape;185;p24"/>
          <p:cNvSpPr txBox="1"/>
          <p:nvPr/>
        </p:nvSpPr>
        <p:spPr>
          <a:xfrm>
            <a:off x="3764409" y="2876080"/>
            <a:ext cx="48189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40% of the total risk can potentially be altered through eliminating these factors!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Three other risk factors for which a percentage reduction could not be determined: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Arial"/>
                <a:ea typeface="Arial"/>
                <a:cs typeface="Arial"/>
                <a:sym typeface="Arial"/>
              </a:rPr>
              <a:t>Lack of sleep or poor sleep quality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Arial"/>
                <a:ea typeface="Arial"/>
                <a:cs typeface="Arial"/>
                <a:sym typeface="Arial"/>
              </a:rPr>
              <a:t>Elevated serum cholesterol</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Arial"/>
                <a:ea typeface="Arial"/>
                <a:cs typeface="Arial"/>
                <a:sym typeface="Arial"/>
              </a:rPr>
              <a:t>Unhealthy diet</a:t>
            </a:r>
            <a:endParaRPr b="0" i="0" sz="1400" u="none" cap="none" strike="noStrike">
              <a:solidFill>
                <a:srgbClr val="000000"/>
              </a:solidFill>
              <a:latin typeface="Arial"/>
              <a:ea typeface="Arial"/>
              <a:cs typeface="Arial"/>
              <a:sym typeface="Arial"/>
            </a:endParaRPr>
          </a:p>
        </p:txBody>
      </p:sp>
      <p:sp>
        <p:nvSpPr>
          <p:cNvPr id="186" name="Google Shape;186;p24"/>
          <p:cNvSpPr txBox="1"/>
          <p:nvPr/>
        </p:nvSpPr>
        <p:spPr>
          <a:xfrm>
            <a:off x="6395975" y="1407800"/>
            <a:ext cx="2267100" cy="12519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Smoking</a:t>
            </a:r>
            <a:endParaRPr b="0" i="0" sz="14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Depression</a:t>
            </a:r>
            <a:endParaRPr b="0" i="0" sz="14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Social isolation</a:t>
            </a:r>
            <a:endParaRPr b="0" i="0" sz="14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Physical inactivity</a:t>
            </a:r>
            <a:endParaRPr b="0" i="0" sz="14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Air pollution</a:t>
            </a:r>
            <a:endParaRPr b="0" i="0" sz="14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Diabetes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187" name="Google Shape;187;p24"/>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25"/>
          <p:cNvPicPr preferRelativeResize="0"/>
          <p:nvPr/>
        </p:nvPicPr>
        <p:blipFill rotWithShape="1">
          <a:blip r:embed="rId3">
            <a:alphaModFix/>
          </a:blip>
          <a:srcRect b="0" l="0" r="0" t="0"/>
          <a:stretch/>
        </p:blipFill>
        <p:spPr>
          <a:xfrm>
            <a:off x="1710114" y="1110883"/>
            <a:ext cx="5723771" cy="3709898"/>
          </a:xfrm>
          <a:prstGeom prst="rect">
            <a:avLst/>
          </a:prstGeom>
          <a:noFill/>
          <a:ln>
            <a:noFill/>
          </a:ln>
        </p:spPr>
      </p:pic>
      <p:sp>
        <p:nvSpPr>
          <p:cNvPr id="193" name="Google Shape;193;p25"/>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Alzheimer’s disease (AD)</a:t>
            </a:r>
            <a:endParaRPr>
              <a:latin typeface="Arial"/>
              <a:ea typeface="Arial"/>
              <a:cs typeface="Arial"/>
              <a:sym typeface="Arial"/>
            </a:endParaRPr>
          </a:p>
        </p:txBody>
      </p:sp>
      <p:sp>
        <p:nvSpPr>
          <p:cNvPr id="194" name="Google Shape;194;p25"/>
          <p:cNvSpPr txBox="1"/>
          <p:nvPr/>
        </p:nvSpPr>
        <p:spPr>
          <a:xfrm>
            <a:off x="309838" y="955875"/>
            <a:ext cx="8762370" cy="40664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Differences in modifiable risk factors between major ethnic groups from New-Zealand</a:t>
            </a:r>
            <a:endParaRPr b="0" i="0" sz="1400" u="none" cap="none" strike="noStrike">
              <a:solidFill>
                <a:srgbClr val="000000"/>
              </a:solidFill>
              <a:latin typeface="Arial"/>
              <a:ea typeface="Arial"/>
              <a:cs typeface="Arial"/>
              <a:sym typeface="Arial"/>
            </a:endParaRPr>
          </a:p>
        </p:txBody>
      </p:sp>
      <p:sp>
        <p:nvSpPr>
          <p:cNvPr id="195" name="Google Shape;195;p25"/>
          <p:cNvSpPr txBox="1"/>
          <p:nvPr/>
        </p:nvSpPr>
        <p:spPr>
          <a:xfrm>
            <a:off x="-36334" y="4872827"/>
            <a:ext cx="5148661"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Ma’u et al., 2021</a:t>
            </a:r>
            <a:endParaRPr b="0" i="0" sz="9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196" name="Google Shape;196;p25"/>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6"/>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Vascular dementia (VaD)</a:t>
            </a:r>
            <a:endParaRPr>
              <a:latin typeface="Arial"/>
              <a:ea typeface="Arial"/>
              <a:cs typeface="Arial"/>
              <a:sym typeface="Arial"/>
            </a:endParaRPr>
          </a:p>
        </p:txBody>
      </p:sp>
      <p:sp>
        <p:nvSpPr>
          <p:cNvPr id="202" name="Google Shape;202;p26"/>
          <p:cNvSpPr txBox="1"/>
          <p:nvPr>
            <p:ph idx="15" type="subTitle"/>
          </p:nvPr>
        </p:nvSpPr>
        <p:spPr>
          <a:xfrm>
            <a:off x="4337501" y="1403125"/>
            <a:ext cx="4718400" cy="302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latin typeface="Arial"/>
                <a:ea typeface="Arial"/>
                <a:cs typeface="Arial"/>
                <a:sym typeface="Arial"/>
              </a:rPr>
              <a:t>First symptoms can occur after:</a:t>
            </a:r>
            <a:endParaRPr>
              <a:latin typeface="Arial"/>
              <a:ea typeface="Arial"/>
              <a:cs typeface="Arial"/>
              <a:sym typeface="Arial"/>
            </a:endParaRPr>
          </a:p>
          <a:p>
            <a:pPr indent="-285750" lvl="0" marL="285750" rtl="0" algn="l">
              <a:lnSpc>
                <a:spcPct val="100000"/>
              </a:lnSpc>
              <a:spcBef>
                <a:spcPts val="0"/>
              </a:spcBef>
              <a:spcAft>
                <a:spcPts val="0"/>
              </a:spcAft>
              <a:buSzPts val="1800"/>
              <a:buFont typeface="Arial"/>
              <a:buChar char="•"/>
            </a:pPr>
            <a:r>
              <a:rPr b="1" lang="en-US">
                <a:latin typeface="Arial"/>
                <a:ea typeface="Arial"/>
                <a:cs typeface="Arial"/>
                <a:sym typeface="Arial"/>
              </a:rPr>
              <a:t>Stroke</a:t>
            </a:r>
            <a:r>
              <a:rPr lang="en-US">
                <a:latin typeface="Arial"/>
                <a:ea typeface="Arial"/>
                <a:cs typeface="Arial"/>
                <a:sym typeface="Arial"/>
              </a:rPr>
              <a:t>: thrombosis or burst of main vessels in the brain</a:t>
            </a:r>
            <a:br>
              <a:rPr lang="en-US">
                <a:latin typeface="Arial"/>
                <a:ea typeface="Arial"/>
                <a:cs typeface="Arial"/>
                <a:sym typeface="Arial"/>
              </a:rPr>
            </a:br>
            <a:r>
              <a:rPr lang="en-US">
                <a:latin typeface="Arial"/>
                <a:ea typeface="Arial"/>
                <a:cs typeface="Arial"/>
                <a:sym typeface="Arial"/>
              </a:rPr>
              <a:t>🡺 </a:t>
            </a:r>
            <a:r>
              <a:rPr i="1" lang="en-US">
                <a:latin typeface="Arial"/>
                <a:ea typeface="Arial"/>
                <a:cs typeface="Arial"/>
                <a:sym typeface="Arial"/>
              </a:rPr>
              <a:t>Sudden changes</a:t>
            </a:r>
            <a:endParaRPr b="1" i="1">
              <a:latin typeface="Arial"/>
              <a:ea typeface="Arial"/>
              <a:cs typeface="Arial"/>
              <a:sym typeface="Arial"/>
            </a:endParaRPr>
          </a:p>
          <a:p>
            <a:pPr indent="-171450" lvl="0" marL="285750" rtl="0" algn="l">
              <a:lnSpc>
                <a:spcPct val="100000"/>
              </a:lnSpc>
              <a:spcBef>
                <a:spcPts val="0"/>
              </a:spcBef>
              <a:spcAft>
                <a:spcPts val="0"/>
              </a:spcAft>
              <a:buSzPts val="1800"/>
              <a:buFont typeface="Arial"/>
              <a:buNone/>
            </a:pPr>
            <a:r>
              <a:t/>
            </a:r>
            <a:endParaRPr b="1" i="1">
              <a:latin typeface="Arial"/>
              <a:ea typeface="Arial"/>
              <a:cs typeface="Arial"/>
              <a:sym typeface="Arial"/>
            </a:endParaRPr>
          </a:p>
          <a:p>
            <a:pPr indent="-285750" lvl="0" marL="285750" rtl="0" algn="l">
              <a:lnSpc>
                <a:spcPct val="100000"/>
              </a:lnSpc>
              <a:spcBef>
                <a:spcPts val="0"/>
              </a:spcBef>
              <a:spcAft>
                <a:spcPts val="0"/>
              </a:spcAft>
              <a:buSzPts val="1800"/>
              <a:buFont typeface="Arial"/>
              <a:buChar char="•"/>
            </a:pPr>
            <a:r>
              <a:rPr b="1" lang="en-US">
                <a:latin typeface="Arial"/>
                <a:ea typeface="Arial"/>
                <a:cs typeface="Arial"/>
                <a:sym typeface="Arial"/>
              </a:rPr>
              <a:t>Small vessel disease</a:t>
            </a:r>
            <a:r>
              <a:rPr lang="en-US">
                <a:latin typeface="Arial"/>
                <a:ea typeface="Arial"/>
                <a:cs typeface="Arial"/>
                <a:sym typeface="Arial"/>
              </a:rPr>
              <a:t>: widespread damage across the brain </a:t>
            </a:r>
            <a:br>
              <a:rPr lang="en-US">
                <a:latin typeface="Arial"/>
                <a:ea typeface="Arial"/>
                <a:cs typeface="Arial"/>
                <a:sym typeface="Arial"/>
              </a:rPr>
            </a:br>
            <a:r>
              <a:rPr lang="en-US">
                <a:latin typeface="Arial"/>
                <a:ea typeface="Arial"/>
                <a:cs typeface="Arial"/>
                <a:sym typeface="Arial"/>
              </a:rPr>
              <a:t>🡺 </a:t>
            </a:r>
            <a:r>
              <a:rPr i="1" lang="en-US">
                <a:latin typeface="Arial"/>
                <a:ea typeface="Arial"/>
                <a:cs typeface="Arial"/>
                <a:sym typeface="Arial"/>
              </a:rPr>
              <a:t>Gradual changes</a:t>
            </a:r>
            <a:endParaRPr i="1">
              <a:latin typeface="Arial"/>
              <a:ea typeface="Arial"/>
              <a:cs typeface="Arial"/>
              <a:sym typeface="Arial"/>
            </a:endParaRPr>
          </a:p>
          <a:p>
            <a:pPr indent="0" lvl="0" marL="0" rtl="0" algn="l">
              <a:lnSpc>
                <a:spcPct val="100000"/>
              </a:lnSpc>
              <a:spcBef>
                <a:spcPts val="0"/>
              </a:spcBef>
              <a:spcAft>
                <a:spcPts val="0"/>
              </a:spcAft>
              <a:buSzPts val="1800"/>
              <a:buNone/>
            </a:pPr>
            <a:r>
              <a:t/>
            </a:r>
            <a:endParaRPr b="1" i="1">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Only 5-10% has VaD alone, it often occurs together with other causes of dementia </a:t>
            </a:r>
            <a:r>
              <a:rPr b="1" lang="en-US">
                <a:latin typeface="Arial"/>
                <a:ea typeface="Arial"/>
                <a:cs typeface="Arial"/>
                <a:sym typeface="Arial"/>
              </a:rPr>
              <a:t>(= mixed dementia)</a:t>
            </a:r>
            <a:br>
              <a:rPr b="1" lang="en-US">
                <a:latin typeface="Arial"/>
                <a:ea typeface="Arial"/>
                <a:cs typeface="Arial"/>
                <a:sym typeface="Arial"/>
              </a:rPr>
            </a:br>
            <a:r>
              <a:rPr b="1" lang="en-US">
                <a:latin typeface="Arial"/>
                <a:ea typeface="Arial"/>
                <a:cs typeface="Arial"/>
                <a:sym typeface="Arial"/>
              </a:rPr>
              <a:t>🡺 </a:t>
            </a:r>
            <a:r>
              <a:rPr lang="en-US">
                <a:latin typeface="Arial"/>
                <a:ea typeface="Arial"/>
                <a:cs typeface="Arial"/>
                <a:sym typeface="Arial"/>
              </a:rPr>
              <a:t>the more so as </a:t>
            </a:r>
            <a:r>
              <a:rPr lang="en-US" u="sng">
                <a:latin typeface="Arial"/>
                <a:ea typeface="Arial"/>
                <a:cs typeface="Arial"/>
                <a:sym typeface="Arial"/>
              </a:rPr>
              <a:t>age</a:t>
            </a:r>
            <a:r>
              <a:rPr lang="en-US">
                <a:latin typeface="Arial"/>
                <a:ea typeface="Arial"/>
                <a:cs typeface="Arial"/>
                <a:sym typeface="Arial"/>
              </a:rPr>
              <a:t> is a risk factor for both AD and stroke</a:t>
            </a:r>
            <a:endParaRPr b="1">
              <a:latin typeface="Arial"/>
              <a:ea typeface="Arial"/>
              <a:cs typeface="Arial"/>
              <a:sym typeface="Arial"/>
            </a:endParaRPr>
          </a:p>
        </p:txBody>
      </p:sp>
      <p:sp>
        <p:nvSpPr>
          <p:cNvPr id="203" name="Google Shape;203;p26"/>
          <p:cNvSpPr txBox="1"/>
          <p:nvPr/>
        </p:nvSpPr>
        <p:spPr>
          <a:xfrm>
            <a:off x="717800" y="955875"/>
            <a:ext cx="7771659" cy="40664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VaD is the second most common cause of dementia</a:t>
            </a:r>
            <a:endParaRPr b="0" i="0" sz="1400" u="none" cap="none" strike="noStrike">
              <a:solidFill>
                <a:srgbClr val="000000"/>
              </a:solidFill>
              <a:latin typeface="Arial"/>
              <a:ea typeface="Arial"/>
              <a:cs typeface="Arial"/>
              <a:sym typeface="Arial"/>
            </a:endParaRPr>
          </a:p>
        </p:txBody>
      </p:sp>
      <p:pic>
        <p:nvPicPr>
          <p:cNvPr descr="Afbeelding met diagram&#10;&#10;Automatisch gegenereerde beschrijving" id="204" name="Google Shape;204;p26"/>
          <p:cNvPicPr preferRelativeResize="0"/>
          <p:nvPr/>
        </p:nvPicPr>
        <p:blipFill rotWithShape="1">
          <a:blip r:embed="rId3">
            <a:alphaModFix/>
          </a:blip>
          <a:srcRect b="0" l="0" r="0" t="0"/>
          <a:stretch/>
        </p:blipFill>
        <p:spPr>
          <a:xfrm>
            <a:off x="366298" y="1637725"/>
            <a:ext cx="3578945" cy="3019012"/>
          </a:xfrm>
          <a:prstGeom prst="rect">
            <a:avLst/>
          </a:prstGeom>
          <a:noFill/>
          <a:ln>
            <a:noFill/>
          </a:ln>
        </p:spPr>
      </p:pic>
      <p:sp>
        <p:nvSpPr>
          <p:cNvPr id="205" name="Google Shape;205;p26"/>
          <p:cNvSpPr txBox="1"/>
          <p:nvPr/>
        </p:nvSpPr>
        <p:spPr>
          <a:xfrm>
            <a:off x="-36334" y="4872827"/>
            <a:ext cx="6289772"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https://www.alz.org/alzheimers-dementia/what-is-dementia/types-of-dementia/vascular-dementia</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206" name="Google Shape;206;p26"/>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7"/>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Vascular dementia (VaD)</a:t>
            </a:r>
            <a:endParaRPr>
              <a:latin typeface="Arial"/>
              <a:ea typeface="Arial"/>
              <a:cs typeface="Arial"/>
              <a:sym typeface="Arial"/>
            </a:endParaRPr>
          </a:p>
        </p:txBody>
      </p:sp>
      <p:sp>
        <p:nvSpPr>
          <p:cNvPr id="212" name="Google Shape;212;p27"/>
          <p:cNvSpPr txBox="1"/>
          <p:nvPr/>
        </p:nvSpPr>
        <p:spPr>
          <a:xfrm>
            <a:off x="717800" y="955875"/>
            <a:ext cx="7771659" cy="40664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Brain damage in VaD due to complications with blood flow</a:t>
            </a:r>
            <a:endParaRPr b="0" i="0" sz="1400" u="none" cap="none" strike="noStrike">
              <a:solidFill>
                <a:srgbClr val="000000"/>
              </a:solidFill>
              <a:latin typeface="Arial"/>
              <a:ea typeface="Arial"/>
              <a:cs typeface="Arial"/>
              <a:sym typeface="Arial"/>
            </a:endParaRPr>
          </a:p>
        </p:txBody>
      </p:sp>
      <p:pic>
        <p:nvPicPr>
          <p:cNvPr descr="Afbeelding met tekst, vectorafbeeldingen&#10;&#10;Automatisch gegenereerde beschrijving" id="213" name="Google Shape;213;p27"/>
          <p:cNvPicPr preferRelativeResize="0"/>
          <p:nvPr/>
        </p:nvPicPr>
        <p:blipFill rotWithShape="1">
          <a:blip r:embed="rId3">
            <a:alphaModFix/>
          </a:blip>
          <a:srcRect b="0" l="0" r="0" t="0"/>
          <a:stretch/>
        </p:blipFill>
        <p:spPr>
          <a:xfrm>
            <a:off x="837567" y="1321019"/>
            <a:ext cx="3285779" cy="3285779"/>
          </a:xfrm>
          <a:prstGeom prst="rect">
            <a:avLst/>
          </a:prstGeom>
          <a:noFill/>
          <a:ln>
            <a:noFill/>
          </a:ln>
        </p:spPr>
      </p:pic>
      <p:sp>
        <p:nvSpPr>
          <p:cNvPr id="214" name="Google Shape;214;p27"/>
          <p:cNvSpPr txBox="1"/>
          <p:nvPr/>
        </p:nvSpPr>
        <p:spPr>
          <a:xfrm>
            <a:off x="4351538" y="1662528"/>
            <a:ext cx="4615500" cy="249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POSSIBLE SYMPTOMS AFTER STROKE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Confusion and disorientation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Trouble speaking or understanding speech</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Difficulty walking and poor balance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Numbness or paralysis on a specific side of the body</a:t>
            </a:r>
            <a:endParaRPr b="0" i="0" sz="1400" u="none" cap="none" strike="noStrike">
              <a:solidFill>
                <a:srgbClr val="000000"/>
              </a:solidFill>
              <a:latin typeface="Arial"/>
              <a:ea typeface="Arial"/>
              <a:cs typeface="Arial"/>
              <a:sym typeface="Arial"/>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POSSIBLE SYMPTOMS AFTER SMALL VESSEL DISEASE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Impaired planning and judgment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Uncontrollable laughter or crying</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Impaired functioning in social settings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Declining ability to pay attention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Difficulty finding words</a:t>
            </a:r>
            <a:endParaRPr b="0" i="0" sz="1400" u="none" cap="none" strike="noStrike">
              <a:solidFill>
                <a:srgbClr val="000000"/>
              </a:solidFill>
              <a:latin typeface="Arial"/>
              <a:ea typeface="Arial"/>
              <a:cs typeface="Arial"/>
              <a:sym typeface="Arial"/>
            </a:endParaRPr>
          </a:p>
        </p:txBody>
      </p:sp>
      <p:sp>
        <p:nvSpPr>
          <p:cNvPr id="215" name="Google Shape;215;p27"/>
          <p:cNvSpPr txBox="1"/>
          <p:nvPr/>
        </p:nvSpPr>
        <p:spPr>
          <a:xfrm>
            <a:off x="-36334" y="4872827"/>
            <a:ext cx="6641174"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https://www.alz.org/alzheimers-dementia/what-is-dementia/types-of-dementia/vascular-dementia</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216" name="Google Shape;216;p27"/>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8"/>
          <p:cNvSpPr txBox="1"/>
          <p:nvPr>
            <p:ph type="title"/>
          </p:nvPr>
        </p:nvSpPr>
        <p:spPr>
          <a:xfrm>
            <a:off x="717800" y="9063"/>
            <a:ext cx="7708200" cy="94681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Parkinson’s disease (PD)</a:t>
            </a:r>
            <a:br>
              <a:rPr lang="en-US">
                <a:latin typeface="Arial"/>
                <a:ea typeface="Arial"/>
                <a:cs typeface="Arial"/>
                <a:sym typeface="Arial"/>
              </a:rPr>
            </a:br>
            <a:r>
              <a:rPr lang="en-US">
                <a:solidFill>
                  <a:srgbClr val="DAE7FF"/>
                </a:solidFill>
                <a:latin typeface="Arial"/>
                <a:ea typeface="Arial"/>
                <a:cs typeface="Arial"/>
                <a:sym typeface="Arial"/>
              </a:rPr>
              <a:t>Dementia with Lewy Bodies (DLB)</a:t>
            </a:r>
            <a:endParaRPr>
              <a:latin typeface="Arial"/>
              <a:ea typeface="Arial"/>
              <a:cs typeface="Arial"/>
              <a:sym typeface="Arial"/>
            </a:endParaRPr>
          </a:p>
        </p:txBody>
      </p:sp>
      <p:pic>
        <p:nvPicPr>
          <p:cNvPr descr="Afbeelding met diagram&#10;&#10;Automatisch gegenereerde beschrijving" id="222" name="Google Shape;222;p28"/>
          <p:cNvPicPr preferRelativeResize="0"/>
          <p:nvPr/>
        </p:nvPicPr>
        <p:blipFill rotWithShape="1">
          <a:blip r:embed="rId3">
            <a:alphaModFix/>
          </a:blip>
          <a:srcRect b="0" l="0" r="0" t="0"/>
          <a:stretch/>
        </p:blipFill>
        <p:spPr>
          <a:xfrm>
            <a:off x="1184032" y="1331749"/>
            <a:ext cx="2305904" cy="3458855"/>
          </a:xfrm>
          <a:prstGeom prst="rect">
            <a:avLst/>
          </a:prstGeom>
          <a:noFill/>
          <a:ln>
            <a:noFill/>
          </a:ln>
        </p:spPr>
      </p:pic>
      <p:sp>
        <p:nvSpPr>
          <p:cNvPr id="223" name="Google Shape;223;p28"/>
          <p:cNvSpPr txBox="1"/>
          <p:nvPr/>
        </p:nvSpPr>
        <p:spPr>
          <a:xfrm>
            <a:off x="717800" y="955875"/>
            <a:ext cx="7771659" cy="40664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Dementia occurring in patients who have PD for at least one year</a:t>
            </a:r>
            <a:endParaRPr b="0" i="0" sz="1400" u="none" cap="none" strike="noStrike">
              <a:solidFill>
                <a:srgbClr val="000000"/>
              </a:solidFill>
              <a:latin typeface="Arial"/>
              <a:ea typeface="Arial"/>
              <a:cs typeface="Arial"/>
              <a:sym typeface="Arial"/>
            </a:endParaRPr>
          </a:p>
        </p:txBody>
      </p:sp>
      <p:sp>
        <p:nvSpPr>
          <p:cNvPr id="224" name="Google Shape;224;p28"/>
          <p:cNvSpPr txBox="1"/>
          <p:nvPr/>
        </p:nvSpPr>
        <p:spPr>
          <a:xfrm>
            <a:off x="4342455" y="1488851"/>
            <a:ext cx="4615500" cy="30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Brain damage located in region responsible for</a:t>
            </a:r>
            <a:r>
              <a:rPr b="1" i="0" lang="en-US" sz="1200" u="none" cap="none" strike="noStrike">
                <a:solidFill>
                  <a:srgbClr val="000000"/>
                </a:solidFill>
                <a:latin typeface="Arial"/>
                <a:ea typeface="Arial"/>
                <a:cs typeface="Arial"/>
                <a:sym typeface="Arial"/>
              </a:rPr>
              <a:t> movement = substantia nigra</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PD is a motor disease with increased risk of developing dementia</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Characterized by abnormal deposition of alpha-synuclein =</a:t>
            </a:r>
            <a:r>
              <a:rPr b="1" i="0" lang="en-US" sz="1200" u="none" cap="none" strike="noStrike">
                <a:solidFill>
                  <a:srgbClr val="000000"/>
                </a:solidFill>
                <a:latin typeface="Arial"/>
                <a:ea typeface="Arial"/>
                <a:cs typeface="Arial"/>
                <a:sym typeface="Arial"/>
              </a:rPr>
              <a:t> Lewy body</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SYMPTOMS PD DEMENTIA</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Memory, concentration and judgment changes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Trouble interpreting visual information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Speech impairment (e.g., muffled)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Visual hallucinations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Delusion (i.e., paranoia)</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Depression, irritability, anxiety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Sleep disturbances</a:t>
            </a:r>
            <a:endParaRPr b="0" i="0" sz="1400" u="none" cap="none" strike="noStrike">
              <a:solidFill>
                <a:srgbClr val="000000"/>
              </a:solidFill>
              <a:latin typeface="Arial"/>
              <a:ea typeface="Arial"/>
              <a:cs typeface="Arial"/>
              <a:sym typeface="Arial"/>
            </a:endParaRPr>
          </a:p>
        </p:txBody>
      </p:sp>
      <p:sp>
        <p:nvSpPr>
          <p:cNvPr id="225" name="Google Shape;225;p28"/>
          <p:cNvSpPr txBox="1"/>
          <p:nvPr/>
        </p:nvSpPr>
        <p:spPr>
          <a:xfrm>
            <a:off x="-36334" y="4872827"/>
            <a:ext cx="687922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https://www.alz.org/alzheimers-dementia/what-is-dementia/types-of-dementia/parkinson-s-disease-dementia</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226" name="Google Shape;226;p28"/>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29"/>
          <p:cNvPicPr preferRelativeResize="0"/>
          <p:nvPr/>
        </p:nvPicPr>
        <p:blipFill rotWithShape="1">
          <a:blip r:embed="rId3">
            <a:alphaModFix/>
          </a:blip>
          <a:srcRect b="0" l="0" r="0" t="0"/>
          <a:stretch/>
        </p:blipFill>
        <p:spPr>
          <a:xfrm>
            <a:off x="717800" y="2010468"/>
            <a:ext cx="2751950" cy="2752478"/>
          </a:xfrm>
          <a:prstGeom prst="rect">
            <a:avLst/>
          </a:prstGeom>
          <a:noFill/>
          <a:ln>
            <a:noFill/>
          </a:ln>
        </p:spPr>
      </p:pic>
      <p:sp>
        <p:nvSpPr>
          <p:cNvPr id="232" name="Google Shape;232;p29"/>
          <p:cNvSpPr txBox="1"/>
          <p:nvPr>
            <p:ph idx="15" type="subTitle"/>
          </p:nvPr>
        </p:nvSpPr>
        <p:spPr>
          <a:xfrm>
            <a:off x="654341" y="1435969"/>
            <a:ext cx="7771659" cy="76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a:latin typeface="Arial"/>
                <a:ea typeface="Arial"/>
                <a:cs typeface="Arial"/>
                <a:sym typeface="Arial"/>
              </a:rPr>
              <a:t>Lewy body: </a:t>
            </a:r>
            <a:r>
              <a:rPr lang="en-US">
                <a:latin typeface="Arial"/>
                <a:ea typeface="Arial"/>
                <a:cs typeface="Arial"/>
                <a:sym typeface="Arial"/>
              </a:rPr>
              <a:t>abnormal deposition of </a:t>
            </a:r>
            <a:r>
              <a:rPr i="1" lang="en-US">
                <a:latin typeface="Arial"/>
                <a:ea typeface="Arial"/>
                <a:cs typeface="Arial"/>
                <a:sym typeface="Arial"/>
              </a:rPr>
              <a:t>alpha-synuclein </a:t>
            </a:r>
            <a:r>
              <a:rPr lang="en-US">
                <a:latin typeface="Arial"/>
                <a:ea typeface="Arial"/>
                <a:cs typeface="Arial"/>
                <a:sym typeface="Arial"/>
              </a:rPr>
              <a:t>in nuclei of neurons</a:t>
            </a:r>
            <a:br>
              <a:rPr lang="en-US">
                <a:latin typeface="Arial"/>
                <a:ea typeface="Arial"/>
                <a:cs typeface="Arial"/>
                <a:sym typeface="Arial"/>
              </a:rPr>
            </a:br>
            <a:r>
              <a:rPr lang="en-US">
                <a:latin typeface="Arial"/>
                <a:ea typeface="Arial"/>
                <a:cs typeface="Arial"/>
                <a:sym typeface="Arial"/>
              </a:rPr>
              <a:t>🡺 Affects brain functioning </a:t>
            </a:r>
            <a:endParaRPr>
              <a:latin typeface="Arial"/>
              <a:ea typeface="Arial"/>
              <a:cs typeface="Arial"/>
              <a:sym typeface="Arial"/>
            </a:endParaRPr>
          </a:p>
        </p:txBody>
      </p:sp>
      <p:sp>
        <p:nvSpPr>
          <p:cNvPr id="233" name="Google Shape;233;p29"/>
          <p:cNvSpPr txBox="1"/>
          <p:nvPr/>
        </p:nvSpPr>
        <p:spPr>
          <a:xfrm>
            <a:off x="717800" y="955875"/>
            <a:ext cx="7771659" cy="40664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DLB is (</a:t>
            </a:r>
            <a:r>
              <a:rPr b="1" i="1" lang="en-US" sz="1400" u="none" cap="none" strike="noStrike">
                <a:solidFill>
                  <a:schemeClr val="accent2"/>
                </a:solidFill>
                <a:latin typeface="Arial"/>
                <a:ea typeface="Arial"/>
                <a:cs typeface="Arial"/>
                <a:sym typeface="Arial"/>
              </a:rPr>
              <a:t>also</a:t>
            </a:r>
            <a:r>
              <a:rPr b="1" i="0" lang="en-US" sz="1400" u="none" cap="none" strike="noStrike">
                <a:solidFill>
                  <a:schemeClr val="accent2"/>
                </a:solidFill>
                <a:latin typeface="Arial"/>
                <a:ea typeface="Arial"/>
                <a:cs typeface="Arial"/>
                <a:sym typeface="Arial"/>
              </a:rPr>
              <a:t>) characterized by “Lewy bodies”</a:t>
            </a:r>
            <a:endParaRPr b="0" i="0" sz="1400" u="none" cap="none" strike="noStrike">
              <a:solidFill>
                <a:srgbClr val="000000"/>
              </a:solidFill>
              <a:latin typeface="Arial"/>
              <a:ea typeface="Arial"/>
              <a:cs typeface="Arial"/>
              <a:sym typeface="Arial"/>
            </a:endParaRPr>
          </a:p>
        </p:txBody>
      </p:sp>
      <p:sp>
        <p:nvSpPr>
          <p:cNvPr id="234" name="Google Shape;234;p29"/>
          <p:cNvSpPr txBox="1"/>
          <p:nvPr/>
        </p:nvSpPr>
        <p:spPr>
          <a:xfrm>
            <a:off x="4351538" y="2339667"/>
            <a:ext cx="46155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400" u="none" cap="none" strike="noStrike">
                <a:solidFill>
                  <a:srgbClr val="000000"/>
                </a:solidFill>
                <a:latin typeface="Arial"/>
                <a:ea typeface="Arial"/>
                <a:cs typeface="Arial"/>
                <a:sym typeface="Arial"/>
              </a:rPr>
              <a:t>SYMPTOMS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1" lang="en-US" sz="1400" u="none" cap="none" strike="noStrike">
                <a:solidFill>
                  <a:srgbClr val="000000"/>
                </a:solidFill>
                <a:latin typeface="Arial"/>
                <a:ea typeface="Arial"/>
                <a:cs typeface="Arial"/>
                <a:sym typeface="Arial"/>
              </a:rPr>
              <a:t>Parkinsonism</a:t>
            </a:r>
            <a:r>
              <a:rPr b="0" i="0" lang="en-US" sz="1400" u="none" cap="none" strike="noStrike">
                <a:solidFill>
                  <a:srgbClr val="000000"/>
                </a:solidFill>
                <a:latin typeface="Arial"/>
                <a:ea typeface="Arial"/>
                <a:cs typeface="Arial"/>
                <a:sym typeface="Arial"/>
              </a:rPr>
              <a:t> (i.e., slow movement, rigidity, tremor)</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Dementia</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Fluctuating cognition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Visual hallucinations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REM sleep behavior disorder</a:t>
            </a:r>
            <a:endParaRPr b="0" i="0" sz="1400" u="none" cap="none" strike="noStrike">
              <a:solidFill>
                <a:srgbClr val="000000"/>
              </a:solidFill>
              <a:latin typeface="Arial"/>
              <a:ea typeface="Arial"/>
              <a:cs typeface="Arial"/>
              <a:sym typeface="Arial"/>
            </a:endParaRPr>
          </a:p>
        </p:txBody>
      </p:sp>
      <p:sp>
        <p:nvSpPr>
          <p:cNvPr id="235" name="Google Shape;235;p29"/>
          <p:cNvSpPr txBox="1"/>
          <p:nvPr>
            <p:ph type="title"/>
          </p:nvPr>
        </p:nvSpPr>
        <p:spPr>
          <a:xfrm>
            <a:off x="717800" y="9063"/>
            <a:ext cx="7708200" cy="94681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solidFill>
                  <a:srgbClr val="DAE7FF"/>
                </a:solidFill>
                <a:latin typeface="Arial"/>
                <a:ea typeface="Arial"/>
                <a:cs typeface="Arial"/>
                <a:sym typeface="Arial"/>
              </a:rPr>
              <a:t>Parkinson’s disease (PD)</a:t>
            </a:r>
            <a:br>
              <a:rPr lang="en-US">
                <a:latin typeface="Arial"/>
                <a:ea typeface="Arial"/>
                <a:cs typeface="Arial"/>
                <a:sym typeface="Arial"/>
              </a:rPr>
            </a:br>
            <a:r>
              <a:rPr lang="en-US">
                <a:latin typeface="Arial"/>
                <a:ea typeface="Arial"/>
                <a:cs typeface="Arial"/>
                <a:sym typeface="Arial"/>
              </a:rPr>
              <a:t>Dementia with Lewy Bodies (DLB)</a:t>
            </a:r>
            <a:endParaRPr>
              <a:latin typeface="Arial"/>
              <a:ea typeface="Arial"/>
              <a:cs typeface="Arial"/>
              <a:sym typeface="Arial"/>
            </a:endParaRPr>
          </a:p>
        </p:txBody>
      </p:sp>
      <p:sp>
        <p:nvSpPr>
          <p:cNvPr id="236" name="Google Shape;236;p29"/>
          <p:cNvSpPr txBox="1"/>
          <p:nvPr/>
        </p:nvSpPr>
        <p:spPr>
          <a:xfrm>
            <a:off x="-36334" y="4872827"/>
            <a:ext cx="6722884"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https://www.alz.org/alzheimers-dementia/what-is-dementia/types-of-dementia/dementia-with-lewy-bodies</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237" name="Google Shape;237;p29"/>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0"/>
          <p:cNvSpPr txBox="1"/>
          <p:nvPr/>
        </p:nvSpPr>
        <p:spPr>
          <a:xfrm>
            <a:off x="717800" y="955875"/>
            <a:ext cx="7771659" cy="40664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How to make the difference?</a:t>
            </a:r>
            <a:endParaRPr b="0" i="0" sz="1400" u="none" cap="none" strike="noStrike">
              <a:solidFill>
                <a:srgbClr val="000000"/>
              </a:solidFill>
              <a:latin typeface="Arial"/>
              <a:ea typeface="Arial"/>
              <a:cs typeface="Arial"/>
              <a:sym typeface="Arial"/>
            </a:endParaRPr>
          </a:p>
        </p:txBody>
      </p:sp>
      <p:sp>
        <p:nvSpPr>
          <p:cNvPr id="243" name="Google Shape;243;p30"/>
          <p:cNvSpPr txBox="1"/>
          <p:nvPr/>
        </p:nvSpPr>
        <p:spPr>
          <a:xfrm>
            <a:off x="4780931" y="2104050"/>
            <a:ext cx="42168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400" u="none" cap="none" strike="noStrike">
                <a:solidFill>
                  <a:srgbClr val="000000"/>
                </a:solidFill>
                <a:latin typeface="Arial"/>
                <a:ea typeface="Arial"/>
                <a:cs typeface="Arial"/>
                <a:sym typeface="Arial"/>
              </a:rPr>
              <a:t>DLB: </a:t>
            </a:r>
            <a:r>
              <a:rPr b="0" i="0" lang="en-US" sz="1400" u="none" cap="none" strike="noStrike">
                <a:solidFill>
                  <a:srgbClr val="000000"/>
                </a:solidFill>
                <a:latin typeface="Arial"/>
                <a:ea typeface="Arial"/>
                <a:cs typeface="Arial"/>
                <a:sym typeface="Arial"/>
              </a:rPr>
              <a:t>When dementia changes occur before, during or within a year of the onset of PD symptoms</a:t>
            </a:r>
            <a:endParaRPr b="1" i="0" sz="1400" u="none" cap="none" strike="noStrike">
              <a:solidFill>
                <a:srgbClr val="000000"/>
              </a:solidFill>
              <a:latin typeface="Arial"/>
              <a:ea typeface="Arial"/>
              <a:cs typeface="Arial"/>
              <a:sym typeface="Arial"/>
            </a:endParaRPr>
          </a:p>
        </p:txBody>
      </p:sp>
      <p:sp>
        <p:nvSpPr>
          <p:cNvPr id="244" name="Google Shape;244;p30"/>
          <p:cNvSpPr txBox="1"/>
          <p:nvPr>
            <p:ph type="title"/>
          </p:nvPr>
        </p:nvSpPr>
        <p:spPr>
          <a:xfrm>
            <a:off x="717800" y="9063"/>
            <a:ext cx="7708200" cy="94681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Parkinson’s disease (PD)</a:t>
            </a:r>
            <a:br>
              <a:rPr lang="en-US">
                <a:latin typeface="Arial"/>
                <a:ea typeface="Arial"/>
                <a:cs typeface="Arial"/>
                <a:sym typeface="Arial"/>
              </a:rPr>
            </a:br>
            <a:r>
              <a:rPr lang="en-US">
                <a:latin typeface="Arial"/>
                <a:ea typeface="Arial"/>
                <a:cs typeface="Arial"/>
                <a:sym typeface="Arial"/>
              </a:rPr>
              <a:t>Dementia with Lewy Bodies (DLB)</a:t>
            </a:r>
            <a:endParaRPr>
              <a:latin typeface="Arial"/>
              <a:ea typeface="Arial"/>
              <a:cs typeface="Arial"/>
              <a:sym typeface="Arial"/>
            </a:endParaRPr>
          </a:p>
        </p:txBody>
      </p:sp>
      <p:sp>
        <p:nvSpPr>
          <p:cNvPr id="245" name="Google Shape;245;p30"/>
          <p:cNvSpPr txBox="1"/>
          <p:nvPr/>
        </p:nvSpPr>
        <p:spPr>
          <a:xfrm>
            <a:off x="182677" y="2104050"/>
            <a:ext cx="42168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400" u="none" cap="none" strike="noStrike">
                <a:solidFill>
                  <a:srgbClr val="000000"/>
                </a:solidFill>
                <a:latin typeface="Arial"/>
                <a:ea typeface="Arial"/>
                <a:cs typeface="Arial"/>
                <a:sym typeface="Arial"/>
              </a:rPr>
              <a:t>PD Dementia: </a:t>
            </a:r>
            <a:r>
              <a:rPr b="0" i="0" lang="en-US" sz="1400" u="none" cap="none" strike="noStrike">
                <a:solidFill>
                  <a:srgbClr val="000000"/>
                </a:solidFill>
                <a:latin typeface="Arial"/>
                <a:ea typeface="Arial"/>
                <a:cs typeface="Arial"/>
                <a:sym typeface="Arial"/>
              </a:rPr>
              <a:t>When dementia changes occur at least one year after the onset of PD symptoms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1" lang="en-US" sz="1400" u="none" cap="none" strike="noStrike">
                <a:solidFill>
                  <a:srgbClr val="000000"/>
                </a:solidFill>
                <a:latin typeface="Arial"/>
                <a:ea typeface="Arial"/>
                <a:cs typeface="Arial"/>
                <a:sym typeface="Arial"/>
              </a:rPr>
              <a:t>Often several years after</a:t>
            </a:r>
            <a:endParaRPr b="0" i="0" sz="1400" u="none" cap="none" strike="noStrike">
              <a:solidFill>
                <a:srgbClr val="000000"/>
              </a:solidFill>
              <a:latin typeface="Arial"/>
              <a:ea typeface="Arial"/>
              <a:cs typeface="Arial"/>
              <a:sym typeface="Arial"/>
            </a:endParaRPr>
          </a:p>
        </p:txBody>
      </p:sp>
      <p:sp>
        <p:nvSpPr>
          <p:cNvPr id="246" name="Google Shape;246;p30"/>
          <p:cNvSpPr txBox="1"/>
          <p:nvPr/>
        </p:nvSpPr>
        <p:spPr>
          <a:xfrm>
            <a:off x="2273255" y="3422743"/>
            <a:ext cx="45084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400" u="none" cap="none" strike="noStrike">
                <a:solidFill>
                  <a:srgbClr val="000000"/>
                </a:solidFill>
                <a:latin typeface="Arial"/>
                <a:ea typeface="Arial"/>
                <a:cs typeface="Arial"/>
                <a:sym typeface="Arial"/>
              </a:rPr>
              <a:t>This is an arbitrary rule and may not be a true representation of how the diseases differ in reality</a:t>
            </a:r>
            <a:endParaRPr b="0" i="0" sz="1400" u="none" cap="none" strike="noStrike">
              <a:solidFill>
                <a:srgbClr val="000000"/>
              </a:solidFill>
              <a:latin typeface="Arial"/>
              <a:ea typeface="Arial"/>
              <a:cs typeface="Arial"/>
              <a:sym typeface="Arial"/>
            </a:endParaRPr>
          </a:p>
        </p:txBody>
      </p:sp>
      <p:sp>
        <p:nvSpPr>
          <p:cNvPr id="247" name="Google Shape;247;p30"/>
          <p:cNvSpPr txBox="1"/>
          <p:nvPr/>
        </p:nvSpPr>
        <p:spPr>
          <a:xfrm>
            <a:off x="-36334" y="4872827"/>
            <a:ext cx="6722884"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https://www.alz.org/alzheimers-dementia/what-is-dementia/types-of-dementia/dementia-with-lewy-bodies</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248" name="Google Shape;248;p30"/>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1"/>
          <p:cNvSpPr txBox="1"/>
          <p:nvPr>
            <p:ph type="title"/>
          </p:nvPr>
        </p:nvSpPr>
        <p:spPr>
          <a:xfrm>
            <a:off x="717799" y="383175"/>
            <a:ext cx="8206874"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Frontotemporal lobar degeneration (FTLD)</a:t>
            </a:r>
            <a:endParaRPr>
              <a:latin typeface="Arial"/>
              <a:ea typeface="Arial"/>
              <a:cs typeface="Arial"/>
              <a:sym typeface="Arial"/>
            </a:endParaRPr>
          </a:p>
        </p:txBody>
      </p:sp>
      <p:pic>
        <p:nvPicPr>
          <p:cNvPr descr="Afbeelding met tekst, Hersenen&#10;&#10;Automatisch gegenereerde beschrijving" id="254" name="Google Shape;254;p31"/>
          <p:cNvPicPr preferRelativeResize="0"/>
          <p:nvPr/>
        </p:nvPicPr>
        <p:blipFill rotWithShape="1">
          <a:blip r:embed="rId3">
            <a:alphaModFix/>
          </a:blip>
          <a:srcRect b="0" l="0" r="0" t="0"/>
          <a:stretch/>
        </p:blipFill>
        <p:spPr>
          <a:xfrm>
            <a:off x="0" y="1242225"/>
            <a:ext cx="3380176" cy="3380176"/>
          </a:xfrm>
          <a:prstGeom prst="rect">
            <a:avLst/>
          </a:prstGeom>
          <a:noFill/>
          <a:ln>
            <a:noFill/>
          </a:ln>
        </p:spPr>
      </p:pic>
      <p:sp>
        <p:nvSpPr>
          <p:cNvPr id="255" name="Google Shape;255;p31"/>
          <p:cNvSpPr txBox="1"/>
          <p:nvPr/>
        </p:nvSpPr>
        <p:spPr>
          <a:xfrm>
            <a:off x="717800" y="955875"/>
            <a:ext cx="7771659"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Brain cells damage in frontal and temporal lobe of the brain leads to loss of function in these areas</a:t>
            </a:r>
            <a:endParaRPr b="0" i="0" sz="1400" u="none" cap="none" strike="noStrike">
              <a:solidFill>
                <a:srgbClr val="000000"/>
              </a:solidFill>
              <a:latin typeface="Arial"/>
              <a:ea typeface="Arial"/>
              <a:cs typeface="Arial"/>
              <a:sym typeface="Arial"/>
            </a:endParaRPr>
          </a:p>
        </p:txBody>
      </p:sp>
      <p:sp>
        <p:nvSpPr>
          <p:cNvPr id="256" name="Google Shape;256;p31"/>
          <p:cNvSpPr txBox="1"/>
          <p:nvPr/>
        </p:nvSpPr>
        <p:spPr>
          <a:xfrm>
            <a:off x="4309149" y="2806679"/>
            <a:ext cx="46155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400" u="none" cap="none" strike="noStrike">
                <a:solidFill>
                  <a:srgbClr val="000000"/>
                </a:solidFill>
                <a:latin typeface="Arial"/>
                <a:ea typeface="Arial"/>
                <a:cs typeface="Arial"/>
                <a:sym typeface="Arial"/>
              </a:rPr>
              <a:t>SYMPTOMS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Language problems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Personality and behavioral changes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Cognitive deficits regarding attention, planning and organization</a:t>
            </a:r>
            <a:endParaRPr b="0" i="0" sz="1400" u="none" cap="none" strike="noStrike">
              <a:solidFill>
                <a:srgbClr val="000000"/>
              </a:solidFill>
              <a:latin typeface="Arial"/>
              <a:ea typeface="Arial"/>
              <a:cs typeface="Arial"/>
              <a:sym typeface="Arial"/>
            </a:endParaRPr>
          </a:p>
        </p:txBody>
      </p:sp>
      <p:sp>
        <p:nvSpPr>
          <p:cNvPr id="257" name="Google Shape;257;p31"/>
          <p:cNvSpPr txBox="1"/>
          <p:nvPr/>
        </p:nvSpPr>
        <p:spPr>
          <a:xfrm>
            <a:off x="-62994" y="4779220"/>
            <a:ext cx="6376888" cy="415498"/>
          </a:xfrm>
          <a:prstGeom prst="rect">
            <a:avLst/>
          </a:prstGeom>
          <a:noFill/>
          <a:ln>
            <a:noFill/>
          </a:ln>
        </p:spPr>
        <p:txBody>
          <a:bodyPr anchorCtr="0" anchor="t" bIns="45700" lIns="91425" spcFirstLastPara="1" rIns="91425" wrap="square" tIns="45700">
            <a:spAutoFit/>
          </a:bodyPr>
          <a:lstStyle/>
          <a:p>
            <a:pPr indent="0" lvl="0" marL="0" marR="50800" rtl="0" algn="l">
              <a:lnSpc>
                <a:spcPct val="100000"/>
              </a:lnSpc>
              <a:spcBef>
                <a:spcPts val="0"/>
              </a:spcBef>
              <a:spcAft>
                <a:spcPts val="0"/>
              </a:spcAft>
              <a:buClr>
                <a:schemeClr val="dk1"/>
              </a:buClr>
              <a:buSzPts val="1100"/>
              <a:buFont typeface="Arial"/>
              <a:buNone/>
            </a:pPr>
            <a:r>
              <a:rPr b="0" i="0" lang="en-US" sz="1050" u="none" cap="none" strike="noStrike">
                <a:solidFill>
                  <a:schemeClr val="lt1"/>
                </a:solidFill>
                <a:latin typeface="Arial"/>
                <a:ea typeface="Arial"/>
                <a:cs typeface="Arial"/>
                <a:sym typeface="Arial"/>
              </a:rPr>
              <a:t>https://www.nia.nih.gov/research/alzheimers-dementia-outreach-recruitment-engagement-resources/frontotemporal-disorders </a:t>
            </a:r>
            <a:endParaRPr b="0" i="0" sz="1400" u="none" cap="none" strike="noStrike">
              <a:solidFill>
                <a:srgbClr val="000000"/>
              </a:solidFill>
              <a:latin typeface="Arial"/>
              <a:ea typeface="Arial"/>
              <a:cs typeface="Arial"/>
              <a:sym typeface="Arial"/>
            </a:endParaRPr>
          </a:p>
        </p:txBody>
      </p:sp>
      <p:sp>
        <p:nvSpPr>
          <p:cNvPr id="258" name="Google Shape;258;p31"/>
          <p:cNvSpPr txBox="1"/>
          <p:nvPr/>
        </p:nvSpPr>
        <p:spPr>
          <a:xfrm>
            <a:off x="4309149" y="2059823"/>
            <a:ext cx="3459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400" u="none" cap="none" strike="noStrike">
                <a:solidFill>
                  <a:srgbClr val="000000"/>
                </a:solidFill>
                <a:latin typeface="Arial"/>
                <a:ea typeface="Arial"/>
                <a:cs typeface="Arial"/>
                <a:sym typeface="Arial"/>
              </a:rPr>
              <a:t>Accumulation of </a:t>
            </a:r>
            <a:r>
              <a:rPr b="1" i="0" lang="en-US" sz="1400" u="none" cap="none" strike="noStrike">
                <a:solidFill>
                  <a:srgbClr val="000000"/>
                </a:solidFill>
                <a:latin typeface="Arial"/>
                <a:ea typeface="Arial"/>
                <a:cs typeface="Arial"/>
                <a:sym typeface="Arial"/>
              </a:rPr>
              <a:t>tau protein </a:t>
            </a:r>
            <a:r>
              <a:rPr b="0" i="0" lang="en-US" sz="1400" u="none" cap="none" strike="noStrike">
                <a:solidFill>
                  <a:srgbClr val="000000"/>
                </a:solidFill>
                <a:latin typeface="Arial"/>
                <a:ea typeface="Arial"/>
                <a:cs typeface="Arial"/>
                <a:sym typeface="Arial"/>
              </a:rPr>
              <a:t>and </a:t>
            </a:r>
            <a:r>
              <a:rPr b="1" i="0" lang="en-US" sz="1400" u="none" cap="none" strike="noStrike">
                <a:solidFill>
                  <a:srgbClr val="000000"/>
                </a:solidFill>
                <a:latin typeface="Arial"/>
                <a:ea typeface="Arial"/>
                <a:cs typeface="Arial"/>
                <a:sym typeface="Arial"/>
              </a:rPr>
              <a:t>TDP-43</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259" name="Google Shape;259;p31"/>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2"/>
          <p:cNvSpPr txBox="1"/>
          <p:nvPr>
            <p:ph type="title"/>
          </p:nvPr>
        </p:nvSpPr>
        <p:spPr>
          <a:xfrm>
            <a:off x="230115" y="383175"/>
            <a:ext cx="8740568"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Frontotemporal lobar degeneration (FTLD)</a:t>
            </a:r>
            <a:endParaRPr>
              <a:latin typeface="Arial"/>
              <a:ea typeface="Arial"/>
              <a:cs typeface="Arial"/>
              <a:sym typeface="Arial"/>
            </a:endParaRPr>
          </a:p>
        </p:txBody>
      </p:sp>
      <p:sp>
        <p:nvSpPr>
          <p:cNvPr id="265" name="Google Shape;265;p32"/>
          <p:cNvSpPr txBox="1"/>
          <p:nvPr/>
        </p:nvSpPr>
        <p:spPr>
          <a:xfrm>
            <a:off x="717800" y="955875"/>
            <a:ext cx="7771659"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Three subtypes of FTLD</a:t>
            </a:r>
            <a:endParaRPr b="0" i="0" sz="1400" u="none" cap="none" strike="noStrike">
              <a:solidFill>
                <a:srgbClr val="000000"/>
              </a:solidFill>
              <a:latin typeface="Arial"/>
              <a:ea typeface="Arial"/>
              <a:cs typeface="Arial"/>
              <a:sym typeface="Arial"/>
            </a:endParaRPr>
          </a:p>
        </p:txBody>
      </p:sp>
      <p:sp>
        <p:nvSpPr>
          <p:cNvPr id="266" name="Google Shape;266;p32"/>
          <p:cNvSpPr txBox="1"/>
          <p:nvPr/>
        </p:nvSpPr>
        <p:spPr>
          <a:xfrm>
            <a:off x="98262" y="1757537"/>
            <a:ext cx="2961300" cy="189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300" u="none" cap="none" strike="noStrike">
                <a:solidFill>
                  <a:srgbClr val="000000"/>
                </a:solidFill>
                <a:latin typeface="Arial"/>
                <a:ea typeface="Arial"/>
                <a:cs typeface="Arial"/>
                <a:sym typeface="Arial"/>
              </a:rPr>
              <a:t>Behavioral variant Frontotemporal Dementia (bvFTD)</a:t>
            </a:r>
            <a:endParaRPr b="0" i="0" sz="13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Changes in personality and behavior</a:t>
            </a:r>
            <a:endParaRPr b="0" i="0" sz="13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Usually people aged 50-60y</a:t>
            </a:r>
            <a:endParaRPr b="0" i="0" sz="13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Brain damage in areas responsible for conduct, judgment, empathy and foresight</a:t>
            </a:r>
            <a:endParaRPr b="0" i="0" sz="1300" u="none" cap="none" strike="noStrike">
              <a:solidFill>
                <a:srgbClr val="000000"/>
              </a:solidFill>
              <a:latin typeface="Arial"/>
              <a:ea typeface="Arial"/>
              <a:cs typeface="Arial"/>
              <a:sym typeface="Arial"/>
            </a:endParaRPr>
          </a:p>
          <a:p>
            <a:pPr indent="-95250" lvl="0" marL="171450" marR="0" rtl="0" algn="l">
              <a:lnSpc>
                <a:spcPct val="100000"/>
              </a:lnSpc>
              <a:spcBef>
                <a:spcPts val="0"/>
              </a:spcBef>
              <a:spcAft>
                <a:spcPts val="0"/>
              </a:spcAft>
              <a:buClr>
                <a:srgbClr val="000000"/>
              </a:buClr>
              <a:buSzPts val="1200"/>
              <a:buFont typeface="Arial"/>
              <a:buNone/>
            </a:pPr>
            <a:r>
              <a:t/>
            </a:r>
            <a:endParaRPr b="0" i="0" sz="1300" u="none" cap="none" strike="noStrike">
              <a:solidFill>
                <a:srgbClr val="000000"/>
              </a:solidFill>
              <a:latin typeface="Arial"/>
              <a:ea typeface="Arial"/>
              <a:cs typeface="Arial"/>
              <a:sym typeface="Arial"/>
            </a:endParaRPr>
          </a:p>
        </p:txBody>
      </p:sp>
      <p:sp>
        <p:nvSpPr>
          <p:cNvPr id="267" name="Google Shape;267;p32"/>
          <p:cNvSpPr txBox="1"/>
          <p:nvPr/>
        </p:nvSpPr>
        <p:spPr>
          <a:xfrm>
            <a:off x="3129452" y="1734701"/>
            <a:ext cx="3024900" cy="269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300" u="none" cap="none" strike="noStrike">
                <a:solidFill>
                  <a:srgbClr val="000000"/>
                </a:solidFill>
                <a:latin typeface="Arial"/>
                <a:ea typeface="Arial"/>
                <a:cs typeface="Arial"/>
                <a:sym typeface="Arial"/>
              </a:rPr>
              <a:t>Primary progressive aphasia (PPA)</a:t>
            </a:r>
            <a:endParaRPr b="0" i="0" sz="13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Affected language ability (speaking, reading, writing and comprehension)</a:t>
            </a:r>
            <a:endParaRPr b="0" i="0" sz="13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Before people turn 65y</a:t>
            </a:r>
            <a:endParaRPr b="0" i="0" sz="13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300"/>
              <a:buFont typeface="Arial"/>
              <a:buChar char="•"/>
            </a:pPr>
            <a:r>
              <a:rPr b="0" i="0" lang="en-US" sz="1300" u="sng" cap="none" strike="noStrike">
                <a:solidFill>
                  <a:srgbClr val="000000"/>
                </a:solidFill>
                <a:latin typeface="Arial"/>
                <a:ea typeface="Arial"/>
                <a:cs typeface="Arial"/>
                <a:sym typeface="Arial"/>
              </a:rPr>
              <a:t>Semantic variant: </a:t>
            </a:r>
            <a:r>
              <a:rPr b="0" i="0" lang="en-US" sz="1300" u="none" cap="none" strike="noStrike">
                <a:solidFill>
                  <a:srgbClr val="000000"/>
                </a:solidFill>
                <a:latin typeface="Arial"/>
                <a:ea typeface="Arial"/>
                <a:cs typeface="Arial"/>
                <a:sym typeface="Arial"/>
              </a:rPr>
              <a:t>no longer able to understand or say words in a sentence</a:t>
            </a:r>
            <a:endParaRPr b="0" i="0" sz="13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300"/>
              <a:buFont typeface="Arial"/>
              <a:buChar char="•"/>
            </a:pPr>
            <a:r>
              <a:rPr b="0" i="0" lang="en-US" sz="1300" u="sng" cap="none" strike="noStrike">
                <a:solidFill>
                  <a:srgbClr val="000000"/>
                </a:solidFill>
                <a:latin typeface="Arial"/>
                <a:ea typeface="Arial"/>
                <a:cs typeface="Arial"/>
                <a:sym typeface="Arial"/>
              </a:rPr>
              <a:t>Nonfluent/agrammatic variant</a:t>
            </a:r>
            <a:r>
              <a:rPr b="0" i="0" lang="en-US" sz="1300" u="none" cap="none" strike="noStrike">
                <a:solidFill>
                  <a:srgbClr val="000000"/>
                </a:solidFill>
                <a:latin typeface="Arial"/>
                <a:ea typeface="Arial"/>
                <a:cs typeface="Arial"/>
                <a:sym typeface="Arial"/>
              </a:rPr>
              <a:t>: no longer using linking words (from, to, such as, …)</a:t>
            </a:r>
            <a:endParaRPr b="0" i="0" sz="13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300"/>
              <a:buFont typeface="Arial"/>
              <a:buChar char="•"/>
            </a:pPr>
            <a:r>
              <a:rPr b="0" i="0" lang="en-US" sz="1300" u="sng" cap="none" strike="noStrike">
                <a:solidFill>
                  <a:srgbClr val="000000"/>
                </a:solidFill>
                <a:latin typeface="Arial"/>
                <a:ea typeface="Arial"/>
                <a:cs typeface="Arial"/>
                <a:sym typeface="Arial"/>
              </a:rPr>
              <a:t>Logopenic variant</a:t>
            </a:r>
            <a:r>
              <a:rPr b="0" i="0" lang="en-US" sz="1300" u="none" cap="none" strike="noStrike">
                <a:solidFill>
                  <a:srgbClr val="000000"/>
                </a:solidFill>
                <a:latin typeface="Arial"/>
                <a:ea typeface="Arial"/>
                <a:cs typeface="Arial"/>
                <a:sym typeface="Arial"/>
              </a:rPr>
              <a:t>: no longer finding the right words, hesitation  </a:t>
            </a:r>
            <a:endParaRPr b="0" i="0" sz="1300" u="sng" cap="none" strike="noStrike">
              <a:solidFill>
                <a:srgbClr val="000000"/>
              </a:solidFill>
              <a:latin typeface="Arial"/>
              <a:ea typeface="Arial"/>
              <a:cs typeface="Arial"/>
              <a:sym typeface="Arial"/>
            </a:endParaRPr>
          </a:p>
        </p:txBody>
      </p:sp>
      <p:sp>
        <p:nvSpPr>
          <p:cNvPr id="268" name="Google Shape;268;p32"/>
          <p:cNvSpPr txBox="1"/>
          <p:nvPr/>
        </p:nvSpPr>
        <p:spPr>
          <a:xfrm>
            <a:off x="6224183" y="1751871"/>
            <a:ext cx="28890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300" u="none" cap="none" strike="noStrike">
                <a:solidFill>
                  <a:srgbClr val="000000"/>
                </a:solidFill>
                <a:latin typeface="Arial"/>
                <a:ea typeface="Arial"/>
                <a:cs typeface="Arial"/>
                <a:sym typeface="Arial"/>
              </a:rPr>
              <a:t>Motor variant</a:t>
            </a:r>
            <a:endParaRPr b="0" i="0" sz="13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300"/>
              <a:buFont typeface="Arial"/>
              <a:buChar char="•"/>
            </a:pPr>
            <a:r>
              <a:rPr b="0" i="0" lang="en-US" sz="1300" u="sng" cap="none" strike="noStrike">
                <a:solidFill>
                  <a:srgbClr val="000000"/>
                </a:solidFill>
                <a:latin typeface="Arial"/>
                <a:ea typeface="Arial"/>
                <a:cs typeface="Arial"/>
                <a:sym typeface="Arial"/>
              </a:rPr>
              <a:t>Amyotrophic lateral sclerosis (ALS):</a:t>
            </a:r>
            <a:r>
              <a:rPr b="0" i="0" lang="en-US" sz="1300" u="none" cap="none" strike="noStrike">
                <a:solidFill>
                  <a:srgbClr val="000000"/>
                </a:solidFill>
                <a:latin typeface="Arial"/>
                <a:ea typeface="Arial"/>
                <a:cs typeface="Arial"/>
                <a:sym typeface="Arial"/>
              </a:rPr>
              <a:t> muscle weakness or wasting</a:t>
            </a:r>
            <a:endParaRPr b="0" i="0" sz="13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300"/>
              <a:buFont typeface="Arial"/>
              <a:buChar char="•"/>
            </a:pPr>
            <a:r>
              <a:rPr b="0" i="0" lang="en-US" sz="1300" u="sng" cap="none" strike="noStrike">
                <a:solidFill>
                  <a:srgbClr val="000000"/>
                </a:solidFill>
                <a:latin typeface="Arial"/>
                <a:ea typeface="Arial"/>
                <a:cs typeface="Arial"/>
                <a:sym typeface="Arial"/>
              </a:rPr>
              <a:t>Corticobasal syndrome</a:t>
            </a:r>
            <a:r>
              <a:rPr b="0" i="0" lang="en-US" sz="1300" u="none" cap="none" strike="noStrike">
                <a:solidFill>
                  <a:srgbClr val="000000"/>
                </a:solidFill>
                <a:latin typeface="Arial"/>
                <a:ea typeface="Arial"/>
                <a:cs typeface="Arial"/>
                <a:sym typeface="Arial"/>
              </a:rPr>
              <a:t>: uncoordinated or stiff arms</a:t>
            </a:r>
            <a:endParaRPr b="0" i="0" sz="13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300"/>
              <a:buFont typeface="Arial"/>
              <a:buChar char="•"/>
            </a:pPr>
            <a:r>
              <a:rPr b="0" i="0" lang="en-US" sz="1300" u="sng" cap="none" strike="noStrike">
                <a:solidFill>
                  <a:srgbClr val="000000"/>
                </a:solidFill>
                <a:latin typeface="Arial"/>
                <a:ea typeface="Arial"/>
                <a:cs typeface="Arial"/>
                <a:sym typeface="Arial"/>
              </a:rPr>
              <a:t>Progressive supranuclear palsy (PSP):</a:t>
            </a:r>
            <a:r>
              <a:rPr b="0" i="0" lang="en-US" sz="1300" u="none" cap="none" strike="noStrike">
                <a:solidFill>
                  <a:srgbClr val="000000"/>
                </a:solidFill>
                <a:latin typeface="Arial"/>
                <a:ea typeface="Arial"/>
                <a:cs typeface="Arial"/>
                <a:sym typeface="Arial"/>
              </a:rPr>
              <a:t> Parkinsonism, but tremor less common and earlier language disability</a:t>
            </a:r>
            <a:endParaRPr b="0" i="0" sz="1300" u="none" cap="none" strike="noStrike">
              <a:solidFill>
                <a:srgbClr val="000000"/>
              </a:solidFill>
              <a:latin typeface="Arial"/>
              <a:ea typeface="Arial"/>
              <a:cs typeface="Arial"/>
              <a:sym typeface="Arial"/>
            </a:endParaRPr>
          </a:p>
        </p:txBody>
      </p:sp>
      <p:sp>
        <p:nvSpPr>
          <p:cNvPr id="269" name="Google Shape;269;p32"/>
          <p:cNvSpPr txBox="1"/>
          <p:nvPr/>
        </p:nvSpPr>
        <p:spPr>
          <a:xfrm>
            <a:off x="-62994" y="4779220"/>
            <a:ext cx="6376888" cy="415498"/>
          </a:xfrm>
          <a:prstGeom prst="rect">
            <a:avLst/>
          </a:prstGeom>
          <a:noFill/>
          <a:ln>
            <a:noFill/>
          </a:ln>
        </p:spPr>
        <p:txBody>
          <a:bodyPr anchorCtr="0" anchor="t" bIns="45700" lIns="91425" spcFirstLastPara="1" rIns="91425" wrap="square" tIns="45700">
            <a:spAutoFit/>
          </a:bodyPr>
          <a:lstStyle/>
          <a:p>
            <a:pPr indent="0" lvl="0" marL="0" marR="50800" rtl="0" algn="l">
              <a:lnSpc>
                <a:spcPct val="100000"/>
              </a:lnSpc>
              <a:spcBef>
                <a:spcPts val="0"/>
              </a:spcBef>
              <a:spcAft>
                <a:spcPts val="0"/>
              </a:spcAft>
              <a:buClr>
                <a:schemeClr val="dk1"/>
              </a:buClr>
              <a:buSzPts val="1100"/>
              <a:buFont typeface="Arial"/>
              <a:buNone/>
            </a:pPr>
            <a:r>
              <a:rPr b="0" i="0" lang="en-US" sz="1050" u="none" cap="none" strike="noStrike">
                <a:solidFill>
                  <a:schemeClr val="lt1"/>
                </a:solidFill>
                <a:latin typeface="Arial"/>
                <a:ea typeface="Arial"/>
                <a:cs typeface="Arial"/>
                <a:sym typeface="Arial"/>
              </a:rPr>
              <a:t>https://www.nia.nih.gov/research/alzheimers-dementia-outreach-recruitment-engagement-resources/frontotemporal-disorders </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270" name="Google Shape;270;p32"/>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g21991a18671_0_0"/>
          <p:cNvSpPr txBox="1"/>
          <p:nvPr>
            <p:ph idx="1" type="body"/>
          </p:nvPr>
        </p:nvSpPr>
        <p:spPr>
          <a:xfrm>
            <a:off x="713225" y="1152475"/>
            <a:ext cx="6547474"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Lesson 2.2 aims to give basic information about the most common neurodegenerative inherited diseases.</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0" lvl="0" marL="0" rtl="0" algn="just">
              <a:lnSpc>
                <a:spcPct val="100000"/>
              </a:lnSpc>
              <a:spcBef>
                <a:spcPts val="0"/>
              </a:spcBef>
              <a:spcAft>
                <a:spcPts val="0"/>
              </a:spcAft>
              <a:buClr>
                <a:schemeClr val="dk1"/>
              </a:buClr>
              <a:buSzPts val="1400"/>
              <a:buNone/>
            </a:pPr>
            <a:r>
              <a:rPr lang="en-US" sz="1400">
                <a:solidFill>
                  <a:schemeClr val="dk1"/>
                </a:solidFill>
                <a:latin typeface="Arial"/>
                <a:ea typeface="Arial"/>
                <a:cs typeface="Arial"/>
                <a:sym typeface="Arial"/>
              </a:rPr>
              <a:t>At the end of this module the users will acquire a set of basic notions on the role of genetics in neurodegenerative disorders that can cause dementia, such as Alzheimer’s disease (AD), Vascular dementia (VaD), Parkinson’s disease (PD), Lewy bodies dementia (LBD), Frontotemporal lobar degeneration (FTLD), Huntington’s disease (HD), and Creutzfeldt-Jakob disease (CJD).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Furthermore, the different types of genetic testing and the current technologies will be briefly discussed.</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p:txBody>
      </p:sp>
      <p:sp>
        <p:nvSpPr>
          <p:cNvPr id="66" name="Google Shape;66;g21991a18671_0_0"/>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2800"/>
              <a:buFont typeface="Arial"/>
              <a:buNone/>
            </a:pPr>
            <a:r>
              <a:rPr lang="en-US" sz="3000">
                <a:latin typeface="Arial"/>
                <a:ea typeface="Arial"/>
                <a:cs typeface="Arial"/>
                <a:sym typeface="Arial"/>
              </a:rPr>
              <a:t>Introduction and Learning Outcomes</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67" name="Google Shape;67;g21991a18671_0_0"/>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pic>
        <p:nvPicPr>
          <p:cNvPr descr="Picture 4" id="68" name="Google Shape;68;g21991a18671_0_0"/>
          <p:cNvPicPr preferRelativeResize="0"/>
          <p:nvPr/>
        </p:nvPicPr>
        <p:blipFill rotWithShape="1">
          <a:blip r:embed="rId4">
            <a:alphaModFix/>
          </a:blip>
          <a:srcRect b="4368" l="25718" r="26226" t="2085"/>
          <a:stretch/>
        </p:blipFill>
        <p:spPr>
          <a:xfrm>
            <a:off x="7117864" y="2411910"/>
            <a:ext cx="1796425" cy="17033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Huntington’s disease (HD)</a:t>
            </a:r>
            <a:endParaRPr>
              <a:latin typeface="Arial"/>
              <a:ea typeface="Arial"/>
              <a:cs typeface="Arial"/>
              <a:sym typeface="Arial"/>
            </a:endParaRPr>
          </a:p>
        </p:txBody>
      </p:sp>
      <p:sp>
        <p:nvSpPr>
          <p:cNvPr id="276" name="Google Shape;276;p4"/>
          <p:cNvSpPr txBox="1"/>
          <p:nvPr/>
        </p:nvSpPr>
        <p:spPr>
          <a:xfrm>
            <a:off x="717800" y="955875"/>
            <a:ext cx="7771659"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HD is a rare monogenic neurodegenerative disease</a:t>
            </a:r>
            <a:endParaRPr b="0" i="0" sz="1400" u="none" cap="none" strike="noStrike">
              <a:solidFill>
                <a:srgbClr val="000000"/>
              </a:solidFill>
              <a:latin typeface="Arial"/>
              <a:ea typeface="Arial"/>
              <a:cs typeface="Arial"/>
              <a:sym typeface="Arial"/>
            </a:endParaRPr>
          </a:p>
        </p:txBody>
      </p:sp>
      <p:sp>
        <p:nvSpPr>
          <p:cNvPr id="277" name="Google Shape;277;p4"/>
          <p:cNvSpPr txBox="1"/>
          <p:nvPr/>
        </p:nvSpPr>
        <p:spPr>
          <a:xfrm>
            <a:off x="4459972" y="2650643"/>
            <a:ext cx="46155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400" u="none" cap="none" strike="noStrike">
                <a:solidFill>
                  <a:srgbClr val="000000"/>
                </a:solidFill>
                <a:latin typeface="Arial"/>
                <a:ea typeface="Arial"/>
                <a:cs typeface="Arial"/>
                <a:sym typeface="Arial"/>
              </a:rPr>
              <a:t>SYMPTOMS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Uncontrolled movement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Decline in thinking and reasoning</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Depression, anxiety, anger, irritability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Obsessive compulsive behavior</a:t>
            </a:r>
            <a:endParaRPr b="0" i="0" sz="1400" u="none" cap="none" strike="noStrike">
              <a:solidFill>
                <a:srgbClr val="000000"/>
              </a:solidFill>
              <a:latin typeface="Arial"/>
              <a:ea typeface="Arial"/>
              <a:cs typeface="Arial"/>
              <a:sym typeface="Arial"/>
            </a:endParaRPr>
          </a:p>
        </p:txBody>
      </p:sp>
      <p:sp>
        <p:nvSpPr>
          <p:cNvPr id="278" name="Google Shape;278;p4"/>
          <p:cNvSpPr txBox="1"/>
          <p:nvPr/>
        </p:nvSpPr>
        <p:spPr>
          <a:xfrm>
            <a:off x="4378788" y="3947170"/>
            <a:ext cx="46155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400" u="none" cap="none" strike="noStrike">
                <a:solidFill>
                  <a:srgbClr val="000000"/>
                </a:solidFill>
                <a:latin typeface="Arial"/>
                <a:ea typeface="Arial"/>
                <a:cs typeface="Arial"/>
                <a:sym typeface="Arial"/>
              </a:rPr>
              <a:t>Symptoms develop between 30 and 50 years old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400" u="none" cap="none" strike="noStrike">
              <a:solidFill>
                <a:srgbClr val="000000"/>
              </a:solidFill>
              <a:latin typeface="Arial"/>
              <a:ea typeface="Arial"/>
              <a:cs typeface="Arial"/>
              <a:sym typeface="Arial"/>
            </a:endParaRPr>
          </a:p>
        </p:txBody>
      </p:sp>
      <p:sp>
        <p:nvSpPr>
          <p:cNvPr id="279" name="Google Shape;279;p4"/>
          <p:cNvSpPr txBox="1"/>
          <p:nvPr/>
        </p:nvSpPr>
        <p:spPr>
          <a:xfrm>
            <a:off x="3765151" y="1679356"/>
            <a:ext cx="48066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400" u="none" cap="none" strike="noStrike">
                <a:solidFill>
                  <a:srgbClr val="000000"/>
                </a:solidFill>
                <a:latin typeface="Arial"/>
                <a:ea typeface="Arial"/>
                <a:cs typeface="Arial"/>
                <a:sym typeface="Arial"/>
              </a:rPr>
              <a:t>A genetic mutation leads to abnormal protein “</a:t>
            </a:r>
            <a:r>
              <a:rPr b="1" i="0" lang="en-US" sz="1400" u="none" cap="none" strike="noStrike">
                <a:solidFill>
                  <a:srgbClr val="000000"/>
                </a:solidFill>
                <a:latin typeface="Arial"/>
                <a:ea typeface="Arial"/>
                <a:cs typeface="Arial"/>
                <a:sym typeface="Arial"/>
              </a:rPr>
              <a:t>huntingtin</a:t>
            </a:r>
            <a:r>
              <a:rPr b="0" i="0" lang="en-US" sz="1400" u="none" cap="none" strike="noStrike">
                <a:solidFill>
                  <a:srgbClr val="000000"/>
                </a:solidFill>
                <a:latin typeface="Arial"/>
                <a:ea typeface="Arial"/>
                <a:cs typeface="Arial"/>
                <a:sym typeface="Arial"/>
              </a:rPr>
              <a:t>”, which causes HD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The role of huntingtin is not yet understood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000000"/>
              </a:solidFill>
              <a:latin typeface="Arial"/>
              <a:ea typeface="Arial"/>
              <a:cs typeface="Arial"/>
              <a:sym typeface="Arial"/>
            </a:endParaRPr>
          </a:p>
        </p:txBody>
      </p:sp>
      <p:pic>
        <p:nvPicPr>
          <p:cNvPr descr="Afbeelding met tekening, tekenfilm, clipart, kleding&#10;&#10;Automatisch gegenereerde beschrijving" id="280" name="Google Shape;280;p4"/>
          <p:cNvPicPr preferRelativeResize="0"/>
          <p:nvPr/>
        </p:nvPicPr>
        <p:blipFill rotWithShape="1">
          <a:blip r:embed="rId3">
            <a:alphaModFix/>
          </a:blip>
          <a:srcRect b="0" l="0" r="0" t="0"/>
          <a:stretch/>
        </p:blipFill>
        <p:spPr>
          <a:xfrm>
            <a:off x="265313" y="1296181"/>
            <a:ext cx="3464144" cy="3464144"/>
          </a:xfrm>
          <a:prstGeom prst="rect">
            <a:avLst/>
          </a:prstGeom>
          <a:noFill/>
          <a:ln>
            <a:noFill/>
          </a:ln>
        </p:spPr>
      </p:pic>
      <p:sp>
        <p:nvSpPr>
          <p:cNvPr id="281" name="Google Shape;281;p4"/>
          <p:cNvSpPr txBox="1"/>
          <p:nvPr/>
        </p:nvSpPr>
        <p:spPr>
          <a:xfrm>
            <a:off x="-36334" y="4872827"/>
            <a:ext cx="6622281"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https://www.alz.org/alzheimers-dementia/what-is-dementia/types-of-dementia/huntington-s-disease</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282" name="Google Shape;282;p4"/>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33"/>
          <p:cNvPicPr preferRelativeResize="0"/>
          <p:nvPr/>
        </p:nvPicPr>
        <p:blipFill rotWithShape="1">
          <a:blip r:embed="rId3">
            <a:alphaModFix/>
          </a:blip>
          <a:srcRect b="0" l="0" r="0" t="0"/>
          <a:stretch/>
        </p:blipFill>
        <p:spPr>
          <a:xfrm>
            <a:off x="4202289" y="1499341"/>
            <a:ext cx="4873976" cy="2836262"/>
          </a:xfrm>
          <a:prstGeom prst="rect">
            <a:avLst/>
          </a:prstGeom>
          <a:noFill/>
          <a:ln>
            <a:noFill/>
          </a:ln>
        </p:spPr>
      </p:pic>
      <p:sp>
        <p:nvSpPr>
          <p:cNvPr id="288" name="Google Shape;288;p33"/>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Huntington’s disease (HD)</a:t>
            </a:r>
            <a:endParaRPr>
              <a:latin typeface="Arial"/>
              <a:ea typeface="Arial"/>
              <a:cs typeface="Arial"/>
              <a:sym typeface="Arial"/>
            </a:endParaRPr>
          </a:p>
        </p:txBody>
      </p:sp>
      <p:sp>
        <p:nvSpPr>
          <p:cNvPr id="289" name="Google Shape;289;p33"/>
          <p:cNvSpPr txBox="1"/>
          <p:nvPr/>
        </p:nvSpPr>
        <p:spPr>
          <a:xfrm>
            <a:off x="717800" y="955875"/>
            <a:ext cx="7771659"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Important considerations regarding HD</a:t>
            </a:r>
            <a:endParaRPr b="0" i="0" sz="1400" u="none" cap="none" strike="noStrike">
              <a:solidFill>
                <a:schemeClr val="accent2"/>
              </a:solidFill>
              <a:latin typeface="Arial"/>
              <a:ea typeface="Arial"/>
              <a:cs typeface="Arial"/>
              <a:sym typeface="Arial"/>
            </a:endParaRPr>
          </a:p>
        </p:txBody>
      </p:sp>
      <p:sp>
        <p:nvSpPr>
          <p:cNvPr id="290" name="Google Shape;290;p33"/>
          <p:cNvSpPr txBox="1"/>
          <p:nvPr/>
        </p:nvSpPr>
        <p:spPr>
          <a:xfrm>
            <a:off x="137366" y="1332531"/>
            <a:ext cx="4489200" cy="3324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400" u="none" cap="none" strike="noStrike">
                <a:solidFill>
                  <a:srgbClr val="000000"/>
                </a:solidFill>
                <a:latin typeface="Arial"/>
                <a:ea typeface="Arial"/>
                <a:cs typeface="Arial"/>
                <a:sym typeface="Arial"/>
              </a:rPr>
              <a:t>FAMILY PLANNING: </a:t>
            </a:r>
            <a:r>
              <a:rPr b="0" i="0" lang="en-US" sz="1400" u="none" cap="none" strike="noStrike">
                <a:solidFill>
                  <a:srgbClr val="000000"/>
                </a:solidFill>
                <a:latin typeface="Arial"/>
                <a:ea typeface="Arial"/>
                <a:cs typeface="Arial"/>
                <a:sym typeface="Arial"/>
              </a:rPr>
              <a:t>available reproductive options to help people make an informed decision</a:t>
            </a:r>
            <a:endParaRPr b="1"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Deciding to get tested</a:t>
            </a:r>
            <a:endParaRPr b="1"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Not having children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Adoption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Natural conception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Sperm or egg donation / surrogate mother</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Preimplantation genetic diagnosis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Prenatal diagnosis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400" u="none" cap="none" strike="noStrike">
                <a:solidFill>
                  <a:srgbClr val="000000"/>
                </a:solidFill>
                <a:latin typeface="Arial"/>
                <a:ea typeface="Arial"/>
                <a:cs typeface="Arial"/>
                <a:sym typeface="Arial"/>
              </a:rPr>
              <a:t>The final decision may be difficult and may be influenced by personal beliefs and opinions of loved ones.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400" u="none" cap="none" strike="noStrike">
                <a:solidFill>
                  <a:srgbClr val="000000"/>
                </a:solidFill>
                <a:latin typeface="Arial"/>
                <a:ea typeface="Arial"/>
                <a:cs typeface="Arial"/>
                <a:sym typeface="Arial"/>
              </a:rPr>
              <a:t>Appropriate counseling is of vital importance!</a:t>
            </a:r>
            <a:endParaRPr b="0" i="0" sz="1400" u="none" cap="none" strike="noStrike">
              <a:solidFill>
                <a:srgbClr val="000000"/>
              </a:solidFill>
              <a:latin typeface="Arial"/>
              <a:ea typeface="Arial"/>
              <a:cs typeface="Arial"/>
              <a:sym typeface="Arial"/>
            </a:endParaRPr>
          </a:p>
        </p:txBody>
      </p:sp>
      <p:sp>
        <p:nvSpPr>
          <p:cNvPr id="291" name="Google Shape;291;p33"/>
          <p:cNvSpPr txBox="1"/>
          <p:nvPr/>
        </p:nvSpPr>
        <p:spPr>
          <a:xfrm>
            <a:off x="-36334" y="4872827"/>
            <a:ext cx="6622281"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https://hopes.stanford.edu/family-planning/</a:t>
            </a:r>
            <a:endParaRPr b="0" i="0" sz="14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292" name="Google Shape;292;p33"/>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4"/>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Creutzfeldt-Jakob Disease (CJD)</a:t>
            </a:r>
            <a:endParaRPr>
              <a:latin typeface="Arial"/>
              <a:ea typeface="Arial"/>
              <a:cs typeface="Arial"/>
              <a:sym typeface="Arial"/>
            </a:endParaRPr>
          </a:p>
        </p:txBody>
      </p:sp>
      <p:sp>
        <p:nvSpPr>
          <p:cNvPr id="298" name="Google Shape;298;p34"/>
          <p:cNvSpPr txBox="1"/>
          <p:nvPr/>
        </p:nvSpPr>
        <p:spPr>
          <a:xfrm>
            <a:off x="717800" y="955875"/>
            <a:ext cx="7771659"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The most common form of a group of diseases called “prion diseases”</a:t>
            </a:r>
            <a:endParaRPr b="0" i="0" sz="1400" u="none" cap="none" strike="noStrike">
              <a:solidFill>
                <a:srgbClr val="000000"/>
              </a:solidFill>
              <a:latin typeface="Arial"/>
              <a:ea typeface="Arial"/>
              <a:cs typeface="Arial"/>
              <a:sym typeface="Arial"/>
            </a:endParaRPr>
          </a:p>
        </p:txBody>
      </p:sp>
      <p:pic>
        <p:nvPicPr>
          <p:cNvPr id="299" name="Google Shape;299;p34"/>
          <p:cNvPicPr preferRelativeResize="0"/>
          <p:nvPr/>
        </p:nvPicPr>
        <p:blipFill rotWithShape="1">
          <a:blip r:embed="rId3">
            <a:alphaModFix/>
          </a:blip>
          <a:srcRect b="0" l="0" r="0" t="0"/>
          <a:stretch/>
        </p:blipFill>
        <p:spPr>
          <a:xfrm>
            <a:off x="70335" y="1528575"/>
            <a:ext cx="4565685" cy="2654749"/>
          </a:xfrm>
          <a:prstGeom prst="rect">
            <a:avLst/>
          </a:prstGeom>
          <a:noFill/>
          <a:ln>
            <a:noFill/>
          </a:ln>
        </p:spPr>
      </p:pic>
      <p:sp>
        <p:nvSpPr>
          <p:cNvPr id="300" name="Google Shape;300;p34"/>
          <p:cNvSpPr txBox="1"/>
          <p:nvPr/>
        </p:nvSpPr>
        <p:spPr>
          <a:xfrm>
            <a:off x="4699170" y="1462975"/>
            <a:ext cx="39270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Prion diseases occur when a “</a:t>
            </a:r>
            <a:r>
              <a:rPr b="1" i="0" lang="en-US" sz="1200" u="none" cap="none" strike="noStrike">
                <a:solidFill>
                  <a:srgbClr val="000000"/>
                </a:solidFill>
                <a:latin typeface="Arial"/>
                <a:ea typeface="Arial"/>
                <a:cs typeface="Arial"/>
                <a:sym typeface="Arial"/>
              </a:rPr>
              <a:t>prion protein</a:t>
            </a:r>
            <a:r>
              <a:rPr b="0" i="0" lang="en-US" sz="12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Starts folding in an abnormal 3D shape (</a:t>
            </a:r>
            <a:r>
              <a:rPr b="0" i="1" lang="en-US" sz="1200" u="none" cap="none" strike="noStrike">
                <a:solidFill>
                  <a:srgbClr val="000000"/>
                </a:solidFill>
                <a:latin typeface="Arial"/>
                <a:ea typeface="Arial"/>
                <a:cs typeface="Arial"/>
                <a:sym typeface="Arial"/>
              </a:rPr>
              <a:t>abnormal quaternary structure</a:t>
            </a:r>
            <a:r>
              <a:rPr b="0" i="0" lang="en-US" sz="12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“Infects” other prion proteins in having the same abnormal structure</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 The process behind this is still not clear</a:t>
            </a:r>
            <a:endParaRPr b="0" i="0" sz="1200" u="none" cap="none" strike="noStrike">
              <a:solidFill>
                <a:srgbClr val="000000"/>
              </a:solidFill>
              <a:latin typeface="Arial"/>
              <a:ea typeface="Arial"/>
              <a:cs typeface="Arial"/>
              <a:sym typeface="Arial"/>
            </a:endParaRPr>
          </a:p>
        </p:txBody>
      </p:sp>
      <p:sp>
        <p:nvSpPr>
          <p:cNvPr id="301" name="Google Shape;301;p34"/>
          <p:cNvSpPr txBox="1"/>
          <p:nvPr/>
        </p:nvSpPr>
        <p:spPr>
          <a:xfrm>
            <a:off x="4723013" y="2912658"/>
            <a:ext cx="39270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SYMPTOMS PROGRESS RAPIDLY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Depression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Agitation, apathy, mood swings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Rapidly worsening confusion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Disorientation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Problems with thinking, memory, planning and judgement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Muscle stiffness, difficulty walking</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Vision problems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02" name="Google Shape;302;p34"/>
          <p:cNvSpPr txBox="1"/>
          <p:nvPr/>
        </p:nvSpPr>
        <p:spPr>
          <a:xfrm>
            <a:off x="-36334" y="4872827"/>
            <a:ext cx="6610946"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https://www.alz.org/alzheimers-dementia/what-is-dementia/types-of-dementia/creutzfeldt-jakob-disease</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303" name="Google Shape;303;p34"/>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64"/>
          <p:cNvSpPr txBox="1"/>
          <p:nvPr/>
        </p:nvSpPr>
        <p:spPr>
          <a:xfrm>
            <a:off x="4886650" y="2411275"/>
            <a:ext cx="4356600" cy="12618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Genetics of </a:t>
            </a:r>
            <a:br>
              <a:rPr b="1" i="1" lang="en-US" sz="2000" u="none" cap="none" strike="noStrike">
                <a:solidFill>
                  <a:schemeClr val="accent1"/>
                </a:solidFill>
                <a:latin typeface="Arial"/>
                <a:ea typeface="Arial"/>
                <a:cs typeface="Arial"/>
                <a:sym typeface="Arial"/>
              </a:rPr>
            </a:br>
            <a:r>
              <a:rPr b="1" i="1" lang="en-US" sz="2000" u="none" cap="none" strike="noStrike">
                <a:solidFill>
                  <a:schemeClr val="accent1"/>
                </a:solidFill>
                <a:latin typeface="Arial"/>
                <a:ea typeface="Arial"/>
                <a:cs typeface="Arial"/>
                <a:sym typeface="Arial"/>
              </a:rPr>
              <a:t>neurodegenerative diseases</a:t>
            </a:r>
            <a:endParaRPr b="1" i="1" sz="2000" u="none" cap="none" strike="noStrike">
              <a:solidFill>
                <a:schemeClr val="accent1"/>
              </a:solidFill>
              <a:latin typeface="Arial"/>
              <a:ea typeface="Arial"/>
              <a:cs typeface="Arial"/>
              <a:sym typeface="Arial"/>
            </a:endParaRPr>
          </a:p>
        </p:txBody>
      </p:sp>
      <p:pic>
        <p:nvPicPr>
          <p:cNvPr descr="Εικόνα που περιέχει λογότυπο&#10;&#10;Περιγραφή που δημιουργήθηκε αυτόματα" id="309" name="Google Shape;309;p64"/>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310" name="Google Shape;310;p64"/>
          <p:cNvGrpSpPr/>
          <p:nvPr/>
        </p:nvGrpSpPr>
        <p:grpSpPr>
          <a:xfrm>
            <a:off x="-4108619" y="349445"/>
            <a:ext cx="5143854" cy="4851272"/>
            <a:chOff x="-2753034" y="-624865"/>
            <a:chExt cx="5143854" cy="4851272"/>
          </a:xfrm>
        </p:grpSpPr>
        <p:sp>
          <p:nvSpPr>
            <p:cNvPr id="311" name="Google Shape;311;p64"/>
            <p:cNvSpPr/>
            <p:nvPr/>
          </p:nvSpPr>
          <p:spPr>
            <a:xfrm>
              <a:off x="-2753034"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64"/>
            <p:cNvSpPr/>
            <p:nvPr/>
          </p:nvSpPr>
          <p:spPr>
            <a:xfrm>
              <a:off x="1114615" y="262580"/>
              <a:ext cx="46468" cy="554061"/>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64"/>
            <p:cNvSpPr txBox="1"/>
            <p:nvPr/>
          </p:nvSpPr>
          <p:spPr>
            <a:xfrm>
              <a:off x="1114615" y="262580"/>
              <a:ext cx="46468" cy="554061"/>
            </a:xfrm>
            <a:prstGeom prst="rect">
              <a:avLst/>
            </a:prstGeom>
            <a:noFill/>
            <a:ln>
              <a:noFill/>
            </a:ln>
          </p:spPr>
          <p:txBody>
            <a:bodyPr anchorCtr="0" anchor="ctr" bIns="76200" lIns="439775" spcFirstLastPara="1" rIns="76200" wrap="square" tIns="76200">
              <a:noAutofit/>
            </a:bodyPr>
            <a:lstStyle/>
            <a:p>
              <a:pPr indent="0" lvl="0" marL="0" marR="0" rtl="0" algn="l">
                <a:lnSpc>
                  <a:spcPct val="9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314" name="Google Shape;314;p64"/>
            <p:cNvSpPr/>
            <p:nvPr/>
          </p:nvSpPr>
          <p:spPr>
            <a:xfrm>
              <a:off x="1380588" y="207628"/>
              <a:ext cx="692576" cy="692576"/>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64"/>
            <p:cNvSpPr/>
            <p:nvPr/>
          </p:nvSpPr>
          <p:spPr>
            <a:xfrm flipH="1">
              <a:off x="1161961" y="1172498"/>
              <a:ext cx="46032" cy="554061"/>
            </a:xfrm>
            <a:prstGeom prst="rect">
              <a:avLst/>
            </a:prstGeom>
            <a:solidFill>
              <a:srgbClr val="5B8DF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64"/>
            <p:cNvSpPr txBox="1"/>
            <p:nvPr/>
          </p:nvSpPr>
          <p:spPr>
            <a:xfrm>
              <a:off x="1161961" y="1172498"/>
              <a:ext cx="46032" cy="554061"/>
            </a:xfrm>
            <a:prstGeom prst="rect">
              <a:avLst/>
            </a:prstGeom>
            <a:noFill/>
            <a:ln>
              <a:noFill/>
            </a:ln>
          </p:spPr>
          <p:txBody>
            <a:bodyPr anchorCtr="0" anchor="ctr" bIns="76200" lIns="439775" spcFirstLastPara="1" rIns="76200" wrap="square" tIns="76200">
              <a:noAutofit/>
            </a:bodyPr>
            <a:lstStyle/>
            <a:p>
              <a:pPr indent="0" lvl="0" marL="0" marR="0" rtl="0" algn="l">
                <a:lnSpc>
                  <a:spcPct val="9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317" name="Google Shape;317;p64"/>
            <p:cNvSpPr/>
            <p:nvPr/>
          </p:nvSpPr>
          <p:spPr>
            <a:xfrm>
              <a:off x="1698244" y="1038864"/>
              <a:ext cx="692576" cy="692576"/>
            </a:xfrm>
            <a:prstGeom prst="ellipse">
              <a:avLst/>
            </a:prstGeom>
            <a:solidFill>
              <a:srgbClr val="5087ED"/>
            </a:solidFill>
            <a:ln cap="flat" cmpd="sng" w="25400">
              <a:solidFill>
                <a:srgbClr val="5B8D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64"/>
            <p:cNvSpPr/>
            <p:nvPr/>
          </p:nvSpPr>
          <p:spPr>
            <a:xfrm>
              <a:off x="955959" y="1965338"/>
              <a:ext cx="49331" cy="554061"/>
            </a:xfrm>
            <a:prstGeom prst="rect">
              <a:avLst/>
            </a:prstGeom>
            <a:solidFill>
              <a:srgbClr val="7AA1F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64"/>
            <p:cNvSpPr txBox="1"/>
            <p:nvPr/>
          </p:nvSpPr>
          <p:spPr>
            <a:xfrm>
              <a:off x="955959" y="1965338"/>
              <a:ext cx="49331" cy="554061"/>
            </a:xfrm>
            <a:prstGeom prst="rect">
              <a:avLst/>
            </a:prstGeom>
            <a:noFill/>
            <a:ln>
              <a:noFill/>
            </a:ln>
          </p:spPr>
          <p:txBody>
            <a:bodyPr anchorCtr="0" anchor="ctr" bIns="76200" lIns="439775" spcFirstLastPara="1" rIns="76200" wrap="square" tIns="76200">
              <a:noAutofit/>
            </a:bodyPr>
            <a:lstStyle/>
            <a:p>
              <a:pPr indent="0" lvl="0" marL="0" marR="0" rtl="0" algn="l">
                <a:lnSpc>
                  <a:spcPct val="9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320" name="Google Shape;320;p64"/>
            <p:cNvSpPr/>
            <p:nvPr/>
          </p:nvSpPr>
          <p:spPr>
            <a:xfrm>
              <a:off x="1698244" y="1870100"/>
              <a:ext cx="692576" cy="692576"/>
            </a:xfrm>
            <a:prstGeom prst="ellipse">
              <a:avLst/>
            </a:prstGeom>
            <a:solidFill>
              <a:schemeClr val="lt1"/>
            </a:solidFill>
            <a:ln cap="flat" cmpd="sng" w="25400">
              <a:solidFill>
                <a:srgbClr val="7AA1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64"/>
            <p:cNvSpPr/>
            <p:nvPr/>
          </p:nvSpPr>
          <p:spPr>
            <a:xfrm>
              <a:off x="513153" y="2765347"/>
              <a:ext cx="48780" cy="554061"/>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64"/>
            <p:cNvSpPr txBox="1"/>
            <p:nvPr/>
          </p:nvSpPr>
          <p:spPr>
            <a:xfrm>
              <a:off x="513153" y="2765347"/>
              <a:ext cx="48780" cy="554061"/>
            </a:xfrm>
            <a:prstGeom prst="rect">
              <a:avLst/>
            </a:prstGeom>
            <a:noFill/>
            <a:ln>
              <a:noFill/>
            </a:ln>
          </p:spPr>
          <p:txBody>
            <a:bodyPr anchorCtr="0" anchor="ctr" bIns="76200" lIns="439775" spcFirstLastPara="1" rIns="76200" wrap="square" tIns="76200">
              <a:noAutofit/>
            </a:bodyPr>
            <a:lstStyle/>
            <a:p>
              <a:pPr indent="0" lvl="0" marL="0" marR="0" rtl="0" algn="l">
                <a:lnSpc>
                  <a:spcPct val="9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323" name="Google Shape;323;p64"/>
            <p:cNvSpPr/>
            <p:nvPr/>
          </p:nvSpPr>
          <p:spPr>
            <a:xfrm>
              <a:off x="1380588" y="2701336"/>
              <a:ext cx="692576" cy="692576"/>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4" name="Google Shape;324;p64"/>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2</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5"/>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Inheritance patterns</a:t>
            </a:r>
            <a:endParaRPr>
              <a:latin typeface="Arial"/>
              <a:ea typeface="Arial"/>
              <a:cs typeface="Arial"/>
              <a:sym typeface="Arial"/>
            </a:endParaRPr>
          </a:p>
        </p:txBody>
      </p:sp>
      <p:sp>
        <p:nvSpPr>
          <p:cNvPr id="330" name="Google Shape;330;p35"/>
          <p:cNvSpPr txBox="1"/>
          <p:nvPr/>
        </p:nvSpPr>
        <p:spPr>
          <a:xfrm>
            <a:off x="4750641" y="1435967"/>
            <a:ext cx="3137827" cy="146165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Heterogeneous inheritance = </a:t>
            </a:r>
            <a:br>
              <a:rPr b="1" i="0" lang="en-US" sz="1400" u="none" cap="none" strike="noStrike">
                <a:solidFill>
                  <a:schemeClr val="accent2"/>
                </a:solidFill>
                <a:latin typeface="Arial"/>
                <a:ea typeface="Arial"/>
                <a:cs typeface="Arial"/>
                <a:sym typeface="Arial"/>
              </a:rPr>
            </a:br>
            <a:r>
              <a:rPr b="1" i="0" lang="en-US" sz="1400" u="none" cap="none" strike="noStrike">
                <a:solidFill>
                  <a:schemeClr val="accent2"/>
                </a:solidFill>
                <a:latin typeface="Arial"/>
                <a:ea typeface="Arial"/>
                <a:cs typeface="Arial"/>
                <a:sym typeface="Arial"/>
              </a:rPr>
              <a:t>Risk genes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Montserrat"/>
              <a:buNone/>
            </a:pPr>
            <a:r>
              <a:t/>
            </a:r>
            <a:endParaRPr b="0" i="0" sz="14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Montserrat"/>
              <a:buNone/>
            </a:pPr>
            <a:r>
              <a:rPr b="0" i="0" lang="en-US" sz="1400" u="none" cap="none" strike="noStrike">
                <a:solidFill>
                  <a:schemeClr val="accent2"/>
                </a:solidFill>
                <a:latin typeface="Arial"/>
                <a:ea typeface="Arial"/>
                <a:cs typeface="Arial"/>
                <a:sym typeface="Arial"/>
              </a:rPr>
              <a:t>Increases the </a:t>
            </a:r>
            <a:r>
              <a:rPr b="0" i="1" lang="en-US" sz="1400" u="none" cap="none" strike="noStrike">
                <a:solidFill>
                  <a:schemeClr val="accent2"/>
                </a:solidFill>
                <a:latin typeface="Arial"/>
                <a:ea typeface="Arial"/>
                <a:cs typeface="Arial"/>
                <a:sym typeface="Arial"/>
              </a:rPr>
              <a:t>chance</a:t>
            </a:r>
            <a:r>
              <a:rPr b="0" i="0" lang="en-US" sz="1400" u="none" cap="none" strike="noStrike">
                <a:solidFill>
                  <a:schemeClr val="accent2"/>
                </a:solidFill>
                <a:latin typeface="Arial"/>
                <a:ea typeface="Arial"/>
                <a:cs typeface="Arial"/>
                <a:sym typeface="Arial"/>
              </a:rPr>
              <a:t> </a:t>
            </a:r>
            <a:r>
              <a:rPr b="0" i="1" lang="en-US" sz="1400" u="none" cap="none" strike="noStrike">
                <a:solidFill>
                  <a:schemeClr val="accent2"/>
                </a:solidFill>
                <a:latin typeface="Arial"/>
                <a:ea typeface="Arial"/>
                <a:cs typeface="Arial"/>
                <a:sym typeface="Arial"/>
              </a:rPr>
              <a:t>of developing the disease</a:t>
            </a:r>
            <a:endParaRPr b="0" i="0" sz="1400" u="none" cap="none" strike="noStrike">
              <a:solidFill>
                <a:schemeClr val="accent2"/>
              </a:solidFill>
              <a:latin typeface="Arial"/>
              <a:ea typeface="Arial"/>
              <a:cs typeface="Arial"/>
              <a:sym typeface="Arial"/>
            </a:endParaRPr>
          </a:p>
        </p:txBody>
      </p:sp>
      <p:sp>
        <p:nvSpPr>
          <p:cNvPr id="331" name="Google Shape;331;p35"/>
          <p:cNvSpPr txBox="1"/>
          <p:nvPr/>
        </p:nvSpPr>
        <p:spPr>
          <a:xfrm>
            <a:off x="654342" y="3297290"/>
            <a:ext cx="3505875" cy="106198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Autosomal dominant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Montserrat"/>
              <a:buNone/>
            </a:pPr>
            <a:r>
              <a:t/>
            </a:r>
            <a:endParaRPr b="1" i="0" sz="14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Montserrat"/>
              <a:buNone/>
            </a:pPr>
            <a:r>
              <a:rPr b="0" i="0" lang="en-US" sz="1400" u="none" cap="none" strike="noStrike">
                <a:solidFill>
                  <a:schemeClr val="dk1"/>
                </a:solidFill>
                <a:latin typeface="Arial"/>
                <a:ea typeface="Arial"/>
                <a:cs typeface="Arial"/>
                <a:sym typeface="Arial"/>
              </a:rPr>
              <a:t>Abnormal gene from </a:t>
            </a:r>
            <a:r>
              <a:rPr b="0" i="1" lang="en-US" sz="1400" u="none" cap="none" strike="noStrike">
                <a:solidFill>
                  <a:schemeClr val="dk1"/>
                </a:solidFill>
                <a:latin typeface="Arial"/>
                <a:ea typeface="Arial"/>
                <a:cs typeface="Arial"/>
                <a:sym typeface="Arial"/>
              </a:rPr>
              <a:t>one</a:t>
            </a:r>
            <a:r>
              <a:rPr b="0" i="0" lang="en-US" sz="1400" u="none" cap="none" strike="noStrike">
                <a:solidFill>
                  <a:schemeClr val="dk1"/>
                </a:solidFill>
                <a:latin typeface="Arial"/>
                <a:ea typeface="Arial"/>
                <a:cs typeface="Arial"/>
                <a:sym typeface="Arial"/>
              </a:rPr>
              <a:t> parent can cause the disease</a:t>
            </a:r>
            <a:endParaRPr b="0" i="0" sz="1400" u="none" cap="none" strike="noStrike">
              <a:solidFill>
                <a:schemeClr val="dk1"/>
              </a:solidFill>
              <a:latin typeface="Arial"/>
              <a:ea typeface="Arial"/>
              <a:cs typeface="Arial"/>
              <a:sym typeface="Arial"/>
            </a:endParaRPr>
          </a:p>
        </p:txBody>
      </p:sp>
      <p:sp>
        <p:nvSpPr>
          <p:cNvPr id="332" name="Google Shape;332;p35"/>
          <p:cNvSpPr txBox="1"/>
          <p:nvPr/>
        </p:nvSpPr>
        <p:spPr>
          <a:xfrm>
            <a:off x="4750641" y="3297289"/>
            <a:ext cx="3273404" cy="106198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Autosomal recessive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Montserrat"/>
              <a:buNone/>
            </a:pPr>
            <a:r>
              <a:t/>
            </a:r>
            <a:endParaRPr b="1" i="0" sz="14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Montserrat"/>
              <a:buNone/>
            </a:pPr>
            <a:r>
              <a:rPr b="0" i="0" lang="en-US" sz="1400" u="none" cap="none" strike="noStrike">
                <a:solidFill>
                  <a:schemeClr val="dk1"/>
                </a:solidFill>
                <a:latin typeface="Arial"/>
                <a:ea typeface="Arial"/>
                <a:cs typeface="Arial"/>
                <a:sym typeface="Arial"/>
              </a:rPr>
              <a:t>Abnormal genes from </a:t>
            </a:r>
            <a:r>
              <a:rPr b="0" i="1" lang="en-US" sz="1400" u="none" cap="none" strike="noStrike">
                <a:solidFill>
                  <a:schemeClr val="dk1"/>
                </a:solidFill>
                <a:latin typeface="Arial"/>
                <a:ea typeface="Arial"/>
                <a:cs typeface="Arial"/>
                <a:sym typeface="Arial"/>
              </a:rPr>
              <a:t>both</a:t>
            </a:r>
            <a:r>
              <a:rPr b="0" i="0" lang="en-US" sz="1400" u="none" cap="none" strike="noStrike">
                <a:solidFill>
                  <a:schemeClr val="dk1"/>
                </a:solidFill>
                <a:latin typeface="Arial"/>
                <a:ea typeface="Arial"/>
                <a:cs typeface="Arial"/>
                <a:sym typeface="Arial"/>
              </a:rPr>
              <a:t> parents can cause the disease</a:t>
            </a:r>
            <a:endParaRPr b="0" i="0" sz="1400" u="none" cap="none" strike="noStrike">
              <a:solidFill>
                <a:schemeClr val="dk1"/>
              </a:solidFill>
              <a:latin typeface="Arial"/>
              <a:ea typeface="Arial"/>
              <a:cs typeface="Arial"/>
              <a:sym typeface="Arial"/>
            </a:endParaRPr>
          </a:p>
        </p:txBody>
      </p:sp>
      <p:pic>
        <p:nvPicPr>
          <p:cNvPr descr="Εικόνα που περιέχει λογότυπο&#10;&#10;Περιγραφή που δημιουργήθηκε αυτόματα" id="333" name="Google Shape;333;p35"/>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sp>
        <p:nvSpPr>
          <p:cNvPr id="334" name="Google Shape;334;p35"/>
          <p:cNvSpPr txBox="1"/>
          <p:nvPr/>
        </p:nvSpPr>
        <p:spPr>
          <a:xfrm>
            <a:off x="654342" y="1435967"/>
            <a:ext cx="3137827" cy="146165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400" u="none" cap="none" strike="noStrike">
                <a:solidFill>
                  <a:srgbClr val="000000"/>
                </a:solidFill>
                <a:latin typeface="Arial"/>
                <a:ea typeface="Arial"/>
                <a:cs typeface="Arial"/>
                <a:sym typeface="Arial"/>
              </a:rPr>
              <a:t>Monogenic inheritance = Deterministic genes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400" u="none" cap="none" strike="noStrike">
                <a:solidFill>
                  <a:srgbClr val="000000"/>
                </a:solidFill>
                <a:latin typeface="Arial"/>
                <a:ea typeface="Arial"/>
                <a:cs typeface="Arial"/>
                <a:sym typeface="Arial"/>
              </a:rPr>
              <a:t>Directly causes a disease and when one inherits the gene mutation, </a:t>
            </a:r>
            <a:r>
              <a:rPr b="0" i="1" lang="en-US" sz="1400" u="none" cap="none" strike="noStrike">
                <a:solidFill>
                  <a:srgbClr val="000000"/>
                </a:solidFill>
                <a:latin typeface="Arial"/>
                <a:ea typeface="Arial"/>
                <a:cs typeface="Arial"/>
                <a:sym typeface="Arial"/>
              </a:rPr>
              <a:t>one will develop the disease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Montserrat"/>
              <a:buNone/>
            </a:pPr>
            <a:r>
              <a:t/>
            </a:r>
            <a:endParaRPr b="0" i="0" sz="1400" u="none" cap="none" strike="noStrike">
              <a:solidFill>
                <a:schemeClr val="accent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6"/>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Alzheimer’s disease (AD)</a:t>
            </a:r>
            <a:endParaRPr>
              <a:latin typeface="Arial"/>
              <a:ea typeface="Arial"/>
              <a:cs typeface="Arial"/>
              <a:sym typeface="Arial"/>
            </a:endParaRPr>
          </a:p>
        </p:txBody>
      </p:sp>
      <p:sp>
        <p:nvSpPr>
          <p:cNvPr id="340" name="Google Shape;340;p36"/>
          <p:cNvSpPr txBox="1"/>
          <p:nvPr/>
        </p:nvSpPr>
        <p:spPr>
          <a:xfrm>
            <a:off x="717800" y="955875"/>
            <a:ext cx="7771659" cy="40664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Genetics of AD</a:t>
            </a:r>
            <a:endParaRPr b="0" i="0" sz="1400" u="none" cap="none" strike="noStrike">
              <a:solidFill>
                <a:srgbClr val="000000"/>
              </a:solidFill>
              <a:latin typeface="Arial"/>
              <a:ea typeface="Arial"/>
              <a:cs typeface="Arial"/>
              <a:sym typeface="Arial"/>
            </a:endParaRPr>
          </a:p>
        </p:txBody>
      </p:sp>
      <p:sp>
        <p:nvSpPr>
          <p:cNvPr id="341" name="Google Shape;341;p36"/>
          <p:cNvSpPr txBox="1"/>
          <p:nvPr/>
        </p:nvSpPr>
        <p:spPr>
          <a:xfrm>
            <a:off x="4282523" y="1399469"/>
            <a:ext cx="4379700" cy="269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300" u="none" cap="none" strike="noStrike">
                <a:solidFill>
                  <a:srgbClr val="000000"/>
                </a:solidFill>
                <a:latin typeface="Arial"/>
                <a:ea typeface="Arial"/>
                <a:cs typeface="Arial"/>
                <a:sym typeface="Arial"/>
              </a:rPr>
              <a:t>Risk genes </a:t>
            </a:r>
            <a:r>
              <a:rPr b="0" i="0" lang="en-US" sz="1300" u="none" cap="none" strike="noStrike">
                <a:solidFill>
                  <a:srgbClr val="000000"/>
                </a:solidFill>
                <a:latin typeface="Arial"/>
                <a:ea typeface="Arial"/>
                <a:cs typeface="Arial"/>
                <a:sym typeface="Arial"/>
              </a:rPr>
              <a:t>increase the </a:t>
            </a:r>
            <a:r>
              <a:rPr b="0" i="1" lang="en-US" sz="1300" u="none" cap="none" strike="noStrike">
                <a:solidFill>
                  <a:srgbClr val="000000"/>
                </a:solidFill>
                <a:latin typeface="Arial"/>
                <a:ea typeface="Arial"/>
                <a:cs typeface="Arial"/>
                <a:sym typeface="Arial"/>
              </a:rPr>
              <a:t>chance</a:t>
            </a:r>
            <a:r>
              <a:rPr b="0" i="0" lang="en-US" sz="1300" u="none" cap="none" strike="noStrike">
                <a:solidFill>
                  <a:srgbClr val="000000"/>
                </a:solidFill>
                <a:latin typeface="Arial"/>
                <a:ea typeface="Arial"/>
                <a:cs typeface="Arial"/>
                <a:sym typeface="Arial"/>
              </a:rPr>
              <a:t> </a:t>
            </a:r>
            <a:r>
              <a:rPr b="0" i="1" lang="en-US" sz="1300" u="none" cap="none" strike="noStrike">
                <a:solidFill>
                  <a:srgbClr val="000000"/>
                </a:solidFill>
                <a:latin typeface="Arial"/>
                <a:ea typeface="Arial"/>
                <a:cs typeface="Arial"/>
                <a:sym typeface="Arial"/>
              </a:rPr>
              <a:t>of developing AD</a:t>
            </a:r>
            <a:endParaRPr b="0" i="0" sz="13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“Sporadic” or “Late-onset” AD</a:t>
            </a:r>
            <a:endParaRPr b="0" i="0" sz="13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APOE-</a:t>
            </a:r>
            <a:r>
              <a:rPr b="0" i="0" lang="en-US" sz="1300" u="none" cap="none" strike="noStrike">
                <a:solidFill>
                  <a:srgbClr val="FF0000"/>
                </a:solidFill>
                <a:latin typeface="Arial"/>
                <a:ea typeface="Arial"/>
                <a:cs typeface="Arial"/>
                <a:sym typeface="Arial"/>
              </a:rPr>
              <a:t> </a:t>
            </a:r>
            <a:r>
              <a:rPr b="0" i="0" lang="en-US" sz="1300" u="none" cap="none" strike="noStrike">
                <a:solidFill>
                  <a:srgbClr val="000000"/>
                </a:solidFill>
                <a:latin typeface="Arial"/>
                <a:ea typeface="Arial"/>
                <a:cs typeface="Arial"/>
                <a:sym typeface="Arial"/>
              </a:rPr>
              <a:t>ε4</a:t>
            </a:r>
            <a:br>
              <a:rPr b="0" i="0" lang="en-US" sz="1300" u="none" cap="none" strike="noStrike">
                <a:solidFill>
                  <a:srgbClr val="000000"/>
                </a:solidFill>
                <a:latin typeface="Arial"/>
                <a:ea typeface="Arial"/>
                <a:cs typeface="Arial"/>
                <a:sym typeface="Arial"/>
              </a:rPr>
            </a:br>
            <a:r>
              <a:rPr b="0" i="0" lang="en-US" sz="1300" u="none" cap="none" strike="noStrike">
                <a:solidFill>
                  <a:srgbClr val="000000"/>
                </a:solidFill>
                <a:latin typeface="Arial"/>
                <a:ea typeface="Arial"/>
                <a:cs typeface="Arial"/>
                <a:sym typeface="Arial"/>
              </a:rPr>
              <a:t>🡺 40-65% of people with AD have one or two copies of APOE- ε4</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300" u="none" cap="none" strike="noStrike">
                <a:solidFill>
                  <a:srgbClr val="000000"/>
                </a:solidFill>
                <a:latin typeface="Arial"/>
                <a:ea typeface="Arial"/>
                <a:cs typeface="Arial"/>
                <a:sym typeface="Arial"/>
              </a:rPr>
              <a:t>Deterministic genes</a:t>
            </a:r>
            <a:r>
              <a:rPr b="0" i="0" lang="en-US" sz="1300" u="none" cap="none" strike="noStrike">
                <a:solidFill>
                  <a:srgbClr val="000000"/>
                </a:solidFill>
                <a:latin typeface="Arial"/>
                <a:ea typeface="Arial"/>
                <a:cs typeface="Arial"/>
                <a:sym typeface="Arial"/>
              </a:rPr>
              <a:t> directly cause a disease and when one inherits the gene mutation, </a:t>
            </a:r>
            <a:r>
              <a:rPr b="0" i="1" lang="en-US" sz="1300" u="none" cap="none" strike="noStrike">
                <a:solidFill>
                  <a:srgbClr val="000000"/>
                </a:solidFill>
                <a:latin typeface="Arial"/>
                <a:ea typeface="Arial"/>
                <a:cs typeface="Arial"/>
                <a:sym typeface="Arial"/>
              </a:rPr>
              <a:t>one will develop AD</a:t>
            </a:r>
            <a:endParaRPr b="0" i="0" sz="13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“Familial” or “Early-onset” AD</a:t>
            </a:r>
            <a:endParaRPr b="0" i="0" sz="13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Symptoms tend to develop </a:t>
            </a:r>
            <a:r>
              <a:rPr b="0" i="1" lang="en-US" sz="1300" u="none" cap="none" strike="noStrike">
                <a:solidFill>
                  <a:srgbClr val="000000"/>
                </a:solidFill>
                <a:latin typeface="Arial"/>
                <a:ea typeface="Arial"/>
                <a:cs typeface="Arial"/>
                <a:sym typeface="Arial"/>
              </a:rPr>
              <a:t>before age of 65</a:t>
            </a:r>
            <a:endParaRPr b="0" i="0" sz="13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APP1, PSEN1, PSEN2</a:t>
            </a:r>
            <a:br>
              <a:rPr b="0" i="0" lang="en-US" sz="1300" u="none" cap="none" strike="noStrike">
                <a:solidFill>
                  <a:srgbClr val="000000"/>
                </a:solidFill>
                <a:latin typeface="Arial"/>
                <a:ea typeface="Arial"/>
                <a:cs typeface="Arial"/>
                <a:sym typeface="Arial"/>
              </a:rPr>
            </a:br>
            <a:r>
              <a:rPr b="0" i="0" lang="en-US" sz="1300" u="none" cap="none" strike="noStrike">
                <a:solidFill>
                  <a:srgbClr val="000000"/>
                </a:solidFill>
                <a:latin typeface="Arial"/>
                <a:ea typeface="Arial"/>
                <a:cs typeface="Arial"/>
                <a:sym typeface="Arial"/>
              </a:rPr>
              <a:t>🡺 1% of AD cases is caused by a genetic mutation in one of these three genes</a:t>
            </a:r>
            <a:endParaRPr b="0" i="0" sz="1300" u="none" cap="none" strike="noStrike">
              <a:solidFill>
                <a:srgbClr val="000000"/>
              </a:solidFill>
              <a:latin typeface="Arial"/>
              <a:ea typeface="Arial"/>
              <a:cs typeface="Arial"/>
              <a:sym typeface="Arial"/>
            </a:endParaRPr>
          </a:p>
        </p:txBody>
      </p:sp>
      <p:pic>
        <p:nvPicPr>
          <p:cNvPr descr="Afbeelding met logo&#10;&#10;Automatisch gegenereerde beschrijving" id="342" name="Google Shape;342;p36"/>
          <p:cNvPicPr preferRelativeResize="0"/>
          <p:nvPr/>
        </p:nvPicPr>
        <p:blipFill rotWithShape="1">
          <a:blip r:embed="rId3">
            <a:alphaModFix/>
          </a:blip>
          <a:srcRect b="0" l="0" r="0" t="0"/>
          <a:stretch/>
        </p:blipFill>
        <p:spPr>
          <a:xfrm rot="-1853814">
            <a:off x="137211" y="2342455"/>
            <a:ext cx="4067356" cy="1427664"/>
          </a:xfrm>
          <a:prstGeom prst="rect">
            <a:avLst/>
          </a:prstGeom>
          <a:noFill/>
          <a:ln>
            <a:noFill/>
          </a:ln>
        </p:spPr>
      </p:pic>
      <p:sp>
        <p:nvSpPr>
          <p:cNvPr id="343" name="Google Shape;343;p36"/>
          <p:cNvSpPr txBox="1"/>
          <p:nvPr/>
        </p:nvSpPr>
        <p:spPr>
          <a:xfrm>
            <a:off x="-36334" y="4872827"/>
            <a:ext cx="3942215"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Alzheimer’s association 2023: https://doi.org/10.1002/alz.13016</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344" name="Google Shape;344;p36"/>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7"/>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Vascular dementia (VaD)</a:t>
            </a:r>
            <a:endParaRPr>
              <a:latin typeface="Arial"/>
              <a:ea typeface="Arial"/>
              <a:cs typeface="Arial"/>
              <a:sym typeface="Arial"/>
            </a:endParaRPr>
          </a:p>
        </p:txBody>
      </p:sp>
      <p:sp>
        <p:nvSpPr>
          <p:cNvPr id="350" name="Google Shape;350;p37"/>
          <p:cNvSpPr txBox="1"/>
          <p:nvPr>
            <p:ph idx="15" type="subTitle"/>
          </p:nvPr>
        </p:nvSpPr>
        <p:spPr>
          <a:xfrm>
            <a:off x="4282523" y="1362517"/>
            <a:ext cx="4223269" cy="282510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1300">
                <a:solidFill>
                  <a:schemeClr val="dk1"/>
                </a:solidFill>
                <a:latin typeface="Arial"/>
                <a:ea typeface="Arial"/>
                <a:cs typeface="Arial"/>
                <a:sym typeface="Arial"/>
              </a:rPr>
              <a:t>Risk genes: </a:t>
            </a:r>
            <a:r>
              <a:rPr lang="en-US" sz="1300">
                <a:latin typeface="Arial"/>
                <a:ea typeface="Arial"/>
                <a:cs typeface="Arial"/>
                <a:sym typeface="Arial"/>
              </a:rPr>
              <a:t>increase the </a:t>
            </a:r>
            <a:r>
              <a:rPr i="1" lang="en-US" sz="1300">
                <a:latin typeface="Arial"/>
                <a:ea typeface="Arial"/>
                <a:cs typeface="Arial"/>
                <a:sym typeface="Arial"/>
              </a:rPr>
              <a:t>chance</a:t>
            </a:r>
            <a:r>
              <a:rPr lang="en-US" sz="1300">
                <a:latin typeface="Arial"/>
                <a:ea typeface="Arial"/>
                <a:cs typeface="Arial"/>
                <a:sym typeface="Arial"/>
              </a:rPr>
              <a:t> </a:t>
            </a:r>
            <a:r>
              <a:rPr i="1" lang="en-US" sz="1300">
                <a:latin typeface="Arial"/>
                <a:ea typeface="Arial"/>
                <a:cs typeface="Arial"/>
                <a:sym typeface="Arial"/>
              </a:rPr>
              <a:t>of developing VaD</a:t>
            </a:r>
            <a:endParaRPr sz="1300">
              <a:latin typeface="Arial"/>
              <a:ea typeface="Arial"/>
              <a:cs typeface="Arial"/>
              <a:sym typeface="Arial"/>
            </a:endParaRPr>
          </a:p>
          <a:p>
            <a:pPr indent="-139700" lvl="0" marL="171450" rtl="0" algn="l">
              <a:lnSpc>
                <a:spcPct val="100000"/>
              </a:lnSpc>
              <a:spcBef>
                <a:spcPts val="0"/>
              </a:spcBef>
              <a:spcAft>
                <a:spcPts val="0"/>
              </a:spcAft>
              <a:buSzPts val="1300"/>
              <a:buFont typeface="Arial"/>
              <a:buChar char="•"/>
            </a:pPr>
            <a:r>
              <a:rPr lang="en-US" sz="1300">
                <a:solidFill>
                  <a:srgbClr val="414042"/>
                </a:solidFill>
                <a:latin typeface="Arial"/>
                <a:ea typeface="Arial"/>
                <a:cs typeface="Arial"/>
                <a:sym typeface="Arial"/>
              </a:rPr>
              <a:t>Research is still ongoing</a:t>
            </a:r>
            <a:endParaRPr sz="1300">
              <a:latin typeface="Arial"/>
              <a:ea typeface="Arial"/>
              <a:cs typeface="Arial"/>
              <a:sym typeface="Arial"/>
            </a:endParaRPr>
          </a:p>
          <a:p>
            <a:pPr indent="0" lvl="0" marL="0" rtl="0" algn="l">
              <a:lnSpc>
                <a:spcPct val="100000"/>
              </a:lnSpc>
              <a:spcBef>
                <a:spcPts val="0"/>
              </a:spcBef>
              <a:spcAft>
                <a:spcPts val="0"/>
              </a:spcAft>
              <a:buSzPts val="1800"/>
              <a:buNone/>
            </a:pPr>
            <a:r>
              <a:t/>
            </a:r>
            <a:endParaRPr b="1" sz="1300">
              <a:latin typeface="Arial"/>
              <a:ea typeface="Arial"/>
              <a:cs typeface="Arial"/>
              <a:sym typeface="Arial"/>
            </a:endParaRPr>
          </a:p>
          <a:p>
            <a:pPr indent="0" lvl="0" marL="0" rtl="0" algn="l">
              <a:lnSpc>
                <a:spcPct val="100000"/>
              </a:lnSpc>
              <a:spcBef>
                <a:spcPts val="0"/>
              </a:spcBef>
              <a:spcAft>
                <a:spcPts val="0"/>
              </a:spcAft>
              <a:buSzPts val="1800"/>
              <a:buNone/>
            </a:pPr>
            <a:r>
              <a:t/>
            </a:r>
            <a:endParaRPr b="1" sz="1300">
              <a:latin typeface="Arial"/>
              <a:ea typeface="Arial"/>
              <a:cs typeface="Arial"/>
              <a:sym typeface="Arial"/>
            </a:endParaRPr>
          </a:p>
          <a:p>
            <a:pPr indent="0" lvl="0" marL="0" rtl="0" algn="l">
              <a:lnSpc>
                <a:spcPct val="100000"/>
              </a:lnSpc>
              <a:spcBef>
                <a:spcPts val="0"/>
              </a:spcBef>
              <a:spcAft>
                <a:spcPts val="0"/>
              </a:spcAft>
              <a:buSzPts val="1800"/>
              <a:buNone/>
            </a:pPr>
            <a:r>
              <a:rPr b="1" lang="en-US" sz="1300">
                <a:latin typeface="Arial"/>
                <a:ea typeface="Arial"/>
                <a:cs typeface="Arial"/>
                <a:sym typeface="Arial"/>
              </a:rPr>
              <a:t>Deterministic genes: </a:t>
            </a:r>
            <a:r>
              <a:rPr lang="en-US" sz="1300">
                <a:latin typeface="Arial"/>
                <a:ea typeface="Arial"/>
                <a:cs typeface="Arial"/>
                <a:sym typeface="Arial"/>
              </a:rPr>
              <a:t>directly cause a disease and when one inherits the gene mutation, </a:t>
            </a:r>
            <a:r>
              <a:rPr i="1" lang="en-US" sz="1300">
                <a:latin typeface="Arial"/>
                <a:ea typeface="Arial"/>
                <a:cs typeface="Arial"/>
                <a:sym typeface="Arial"/>
              </a:rPr>
              <a:t>one will develop VaD</a:t>
            </a:r>
            <a:endParaRPr sz="1300">
              <a:latin typeface="Arial"/>
              <a:ea typeface="Arial"/>
              <a:cs typeface="Arial"/>
              <a:sym typeface="Arial"/>
            </a:endParaRPr>
          </a:p>
          <a:p>
            <a:pPr indent="-139700" lvl="0" marL="171450" rtl="0" algn="l">
              <a:lnSpc>
                <a:spcPct val="100000"/>
              </a:lnSpc>
              <a:spcBef>
                <a:spcPts val="0"/>
              </a:spcBef>
              <a:spcAft>
                <a:spcPts val="0"/>
              </a:spcAft>
              <a:buSzPts val="1300"/>
              <a:buFont typeface="Arial"/>
              <a:buChar char="•"/>
            </a:pPr>
            <a:r>
              <a:rPr lang="en-US" sz="1300">
                <a:solidFill>
                  <a:schemeClr val="dk1"/>
                </a:solidFill>
                <a:latin typeface="Arial"/>
                <a:ea typeface="Arial"/>
                <a:cs typeface="Arial"/>
                <a:sym typeface="Arial"/>
              </a:rPr>
              <a:t>“Familial” VaD: </a:t>
            </a:r>
            <a:r>
              <a:rPr i="0" lang="en-US" sz="1300">
                <a:solidFill>
                  <a:schemeClr val="dk1"/>
                </a:solidFill>
                <a:latin typeface="Arial"/>
                <a:ea typeface="Arial"/>
                <a:cs typeface="Arial"/>
                <a:sym typeface="Arial"/>
              </a:rPr>
              <a:t>cerebral autosomal dominant arteriopathy with subcortical infarcts and leukoencephalopathy (</a:t>
            </a:r>
            <a:r>
              <a:rPr b="1" i="0" lang="en-US" sz="1300">
                <a:solidFill>
                  <a:schemeClr val="dk1"/>
                </a:solidFill>
                <a:latin typeface="Arial"/>
                <a:ea typeface="Arial"/>
                <a:cs typeface="Arial"/>
                <a:sym typeface="Arial"/>
              </a:rPr>
              <a:t>CADASIL</a:t>
            </a:r>
            <a:r>
              <a:rPr i="0" lang="en-US" sz="1300">
                <a:solidFill>
                  <a:schemeClr val="dk1"/>
                </a:solidFill>
                <a:latin typeface="Arial"/>
                <a:ea typeface="Arial"/>
                <a:cs typeface="Arial"/>
                <a:sym typeface="Arial"/>
              </a:rPr>
              <a:t>)</a:t>
            </a:r>
            <a:endParaRPr sz="1300">
              <a:latin typeface="Arial"/>
              <a:ea typeface="Arial"/>
              <a:cs typeface="Arial"/>
              <a:sym typeface="Arial"/>
            </a:endParaRPr>
          </a:p>
          <a:p>
            <a:pPr indent="-139700" lvl="0" marL="171450" rtl="0" algn="l">
              <a:lnSpc>
                <a:spcPct val="100000"/>
              </a:lnSpc>
              <a:spcBef>
                <a:spcPts val="0"/>
              </a:spcBef>
              <a:spcAft>
                <a:spcPts val="0"/>
              </a:spcAft>
              <a:buSzPts val="1300"/>
              <a:buFont typeface="Arial"/>
              <a:buChar char="•"/>
            </a:pPr>
            <a:r>
              <a:rPr i="0" lang="en-US" sz="1300">
                <a:solidFill>
                  <a:schemeClr val="dk1"/>
                </a:solidFill>
                <a:latin typeface="Arial"/>
                <a:ea typeface="Arial"/>
                <a:cs typeface="Arial"/>
                <a:sym typeface="Arial"/>
              </a:rPr>
              <a:t>Symptoms tend to develop earlier than VaD, age of diagnosis at 50 years </a:t>
            </a:r>
            <a:r>
              <a:rPr lang="en-US" sz="1300">
                <a:solidFill>
                  <a:schemeClr val="dk1"/>
                </a:solidFill>
                <a:latin typeface="Arial"/>
                <a:ea typeface="Arial"/>
                <a:cs typeface="Arial"/>
                <a:sym typeface="Arial"/>
              </a:rPr>
              <a:t>old</a:t>
            </a:r>
            <a:endParaRPr i="0" sz="1300">
              <a:solidFill>
                <a:schemeClr val="dk1"/>
              </a:solidFill>
              <a:latin typeface="Arial"/>
              <a:ea typeface="Arial"/>
              <a:cs typeface="Arial"/>
              <a:sym typeface="Arial"/>
            </a:endParaRPr>
          </a:p>
          <a:p>
            <a:pPr indent="-139700" lvl="0" marL="171450" rtl="0" algn="l">
              <a:lnSpc>
                <a:spcPct val="100000"/>
              </a:lnSpc>
              <a:spcBef>
                <a:spcPts val="0"/>
              </a:spcBef>
              <a:spcAft>
                <a:spcPts val="0"/>
              </a:spcAft>
              <a:buSzPts val="1300"/>
              <a:buFont typeface="Arial"/>
              <a:buChar char="•"/>
            </a:pPr>
            <a:r>
              <a:rPr lang="en-US" sz="1300">
                <a:solidFill>
                  <a:schemeClr val="dk1"/>
                </a:solidFill>
                <a:latin typeface="Arial"/>
                <a:ea typeface="Arial"/>
                <a:cs typeface="Arial"/>
                <a:sym typeface="Arial"/>
              </a:rPr>
              <a:t>NOTCH3 gene</a:t>
            </a:r>
            <a:endParaRPr sz="1300">
              <a:latin typeface="Arial"/>
              <a:ea typeface="Arial"/>
              <a:cs typeface="Arial"/>
              <a:sym typeface="Arial"/>
            </a:endParaRPr>
          </a:p>
        </p:txBody>
      </p:sp>
      <p:sp>
        <p:nvSpPr>
          <p:cNvPr id="351" name="Google Shape;351;p37"/>
          <p:cNvSpPr txBox="1"/>
          <p:nvPr/>
        </p:nvSpPr>
        <p:spPr>
          <a:xfrm>
            <a:off x="717800" y="955875"/>
            <a:ext cx="7771659" cy="40664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Genetics of VaD</a:t>
            </a:r>
            <a:endParaRPr b="1" i="0" sz="1400" u="none" cap="none" strike="noStrike">
              <a:solidFill>
                <a:schemeClr val="accent2"/>
              </a:solidFill>
              <a:latin typeface="Arial"/>
              <a:ea typeface="Arial"/>
              <a:cs typeface="Arial"/>
              <a:sym typeface="Arial"/>
            </a:endParaRPr>
          </a:p>
        </p:txBody>
      </p:sp>
      <p:pic>
        <p:nvPicPr>
          <p:cNvPr descr="Afbeelding met logo&#10;&#10;Automatisch gegenereerde beschrijving" id="352" name="Google Shape;352;p37"/>
          <p:cNvPicPr preferRelativeResize="0"/>
          <p:nvPr/>
        </p:nvPicPr>
        <p:blipFill rotWithShape="1">
          <a:blip r:embed="rId3">
            <a:alphaModFix/>
          </a:blip>
          <a:srcRect b="0" l="0" r="0" t="0"/>
          <a:stretch/>
        </p:blipFill>
        <p:spPr>
          <a:xfrm rot="-1853814">
            <a:off x="137211" y="2342455"/>
            <a:ext cx="4067356" cy="1427664"/>
          </a:xfrm>
          <a:prstGeom prst="rect">
            <a:avLst/>
          </a:prstGeom>
          <a:noFill/>
          <a:ln>
            <a:noFill/>
          </a:ln>
        </p:spPr>
      </p:pic>
      <p:sp>
        <p:nvSpPr>
          <p:cNvPr id="353" name="Google Shape;353;p37"/>
          <p:cNvSpPr txBox="1"/>
          <p:nvPr/>
        </p:nvSpPr>
        <p:spPr>
          <a:xfrm>
            <a:off x="-36334" y="4872827"/>
            <a:ext cx="6316222" cy="253916"/>
          </a:xfrm>
          <a:prstGeom prst="rect">
            <a:avLst/>
          </a:prstGeom>
          <a:noFill/>
          <a:ln>
            <a:noFill/>
          </a:ln>
        </p:spPr>
        <p:txBody>
          <a:bodyPr anchorCtr="0" anchor="t" bIns="45700" lIns="91425" spcFirstLastPara="1" rIns="91425" wrap="square" tIns="45700">
            <a:spAutoFit/>
          </a:bodyPr>
          <a:lstStyle/>
          <a:p>
            <a:pPr indent="0" lvl="0" marL="0" marR="50800" rtl="0" algn="l">
              <a:lnSpc>
                <a:spcPct val="100000"/>
              </a:lnSpc>
              <a:spcBef>
                <a:spcPts val="0"/>
              </a:spcBef>
              <a:spcAft>
                <a:spcPts val="0"/>
              </a:spcAft>
              <a:buClr>
                <a:schemeClr val="dk1"/>
              </a:buClr>
              <a:buSzPts val="1100"/>
              <a:buFont typeface="Arial"/>
              <a:buNone/>
            </a:pPr>
            <a:r>
              <a:rPr b="0" i="0" lang="en-US" sz="1050" u="none" cap="none" strike="noStrike">
                <a:solidFill>
                  <a:schemeClr val="lt1"/>
                </a:solidFill>
                <a:latin typeface="Arial"/>
                <a:ea typeface="Arial"/>
                <a:cs typeface="Arial"/>
                <a:sym typeface="Arial"/>
              </a:rPr>
              <a:t>Ikram et al., 2017</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354" name="Google Shape;354;p37"/>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8"/>
          <p:cNvSpPr txBox="1"/>
          <p:nvPr>
            <p:ph idx="15" type="subTitle"/>
          </p:nvPr>
        </p:nvSpPr>
        <p:spPr>
          <a:xfrm>
            <a:off x="4282523" y="1245242"/>
            <a:ext cx="4657800" cy="3320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1200">
                <a:solidFill>
                  <a:schemeClr val="dk1"/>
                </a:solidFill>
                <a:latin typeface="Arial"/>
                <a:ea typeface="Arial"/>
                <a:cs typeface="Arial"/>
                <a:sym typeface="Arial"/>
              </a:rPr>
              <a:t>Risk genes: </a:t>
            </a:r>
            <a:r>
              <a:rPr lang="en-US" sz="1200">
                <a:latin typeface="Arial"/>
                <a:ea typeface="Arial"/>
                <a:cs typeface="Arial"/>
                <a:sym typeface="Arial"/>
              </a:rPr>
              <a:t>increase the </a:t>
            </a:r>
            <a:r>
              <a:rPr i="1" lang="en-US" sz="1200">
                <a:latin typeface="Arial"/>
                <a:ea typeface="Arial"/>
                <a:cs typeface="Arial"/>
                <a:sym typeface="Arial"/>
              </a:rPr>
              <a:t>chance</a:t>
            </a:r>
            <a:r>
              <a:rPr lang="en-US" sz="1200">
                <a:latin typeface="Arial"/>
                <a:ea typeface="Arial"/>
                <a:cs typeface="Arial"/>
                <a:sym typeface="Arial"/>
              </a:rPr>
              <a:t> </a:t>
            </a:r>
            <a:r>
              <a:rPr i="1" lang="en-US" sz="1200">
                <a:latin typeface="Arial"/>
                <a:ea typeface="Arial"/>
                <a:cs typeface="Arial"/>
                <a:sym typeface="Arial"/>
              </a:rPr>
              <a:t>of developing PD</a:t>
            </a:r>
            <a:endParaRPr>
              <a:latin typeface="Arial"/>
              <a:ea typeface="Arial"/>
              <a:cs typeface="Arial"/>
              <a:sym typeface="Arial"/>
            </a:endParaRPr>
          </a:p>
          <a:p>
            <a:pPr indent="-171450" lvl="0" marL="171450" rtl="0" algn="l">
              <a:lnSpc>
                <a:spcPct val="100000"/>
              </a:lnSpc>
              <a:spcBef>
                <a:spcPts val="0"/>
              </a:spcBef>
              <a:spcAft>
                <a:spcPts val="0"/>
              </a:spcAft>
              <a:buSzPts val="1800"/>
              <a:buFont typeface="Arial"/>
              <a:buChar char="•"/>
            </a:pPr>
            <a:r>
              <a:rPr lang="en-US" sz="1200">
                <a:solidFill>
                  <a:srgbClr val="414042"/>
                </a:solidFill>
                <a:latin typeface="Arial"/>
                <a:ea typeface="Arial"/>
                <a:cs typeface="Arial"/>
                <a:sym typeface="Arial"/>
              </a:rPr>
              <a:t>GBA</a:t>
            </a:r>
            <a:endParaRPr sz="1200">
              <a:latin typeface="Arial"/>
              <a:ea typeface="Arial"/>
              <a:cs typeface="Arial"/>
              <a:sym typeface="Arial"/>
            </a:endParaRPr>
          </a:p>
          <a:p>
            <a:pPr indent="0" lvl="0" marL="0" rtl="0" algn="l">
              <a:lnSpc>
                <a:spcPct val="100000"/>
              </a:lnSpc>
              <a:spcBef>
                <a:spcPts val="0"/>
              </a:spcBef>
              <a:spcAft>
                <a:spcPts val="0"/>
              </a:spcAft>
              <a:buSzPts val="1800"/>
              <a:buNone/>
            </a:pPr>
            <a:r>
              <a:t/>
            </a:r>
            <a:endParaRPr b="1" sz="1200">
              <a:latin typeface="Arial"/>
              <a:ea typeface="Arial"/>
              <a:cs typeface="Arial"/>
              <a:sym typeface="Arial"/>
            </a:endParaRPr>
          </a:p>
          <a:p>
            <a:pPr indent="0" lvl="0" marL="0" rtl="0" algn="l">
              <a:lnSpc>
                <a:spcPct val="100000"/>
              </a:lnSpc>
              <a:spcBef>
                <a:spcPts val="0"/>
              </a:spcBef>
              <a:spcAft>
                <a:spcPts val="0"/>
              </a:spcAft>
              <a:buSzPts val="1800"/>
              <a:buNone/>
            </a:pPr>
            <a:r>
              <a:rPr b="1" lang="en-US" sz="1200">
                <a:latin typeface="Arial"/>
                <a:ea typeface="Arial"/>
                <a:cs typeface="Arial"/>
                <a:sym typeface="Arial"/>
              </a:rPr>
              <a:t>Deterministic genes: </a:t>
            </a:r>
            <a:r>
              <a:rPr lang="en-US" sz="1200">
                <a:latin typeface="Arial"/>
                <a:ea typeface="Arial"/>
                <a:cs typeface="Arial"/>
                <a:sym typeface="Arial"/>
              </a:rPr>
              <a:t>directly cause a disease and when one inherits the gene mutation, </a:t>
            </a:r>
            <a:r>
              <a:rPr i="1" lang="en-US" sz="1200">
                <a:latin typeface="Arial"/>
                <a:ea typeface="Arial"/>
                <a:cs typeface="Arial"/>
                <a:sym typeface="Arial"/>
              </a:rPr>
              <a:t>one will develop PD</a:t>
            </a:r>
            <a:endParaRPr>
              <a:latin typeface="Arial"/>
              <a:ea typeface="Arial"/>
              <a:cs typeface="Arial"/>
              <a:sym typeface="Arial"/>
            </a:endParaRPr>
          </a:p>
          <a:p>
            <a:pPr indent="-171450" lvl="0" marL="171450" rtl="0" algn="l">
              <a:lnSpc>
                <a:spcPct val="100000"/>
              </a:lnSpc>
              <a:spcBef>
                <a:spcPts val="0"/>
              </a:spcBef>
              <a:spcAft>
                <a:spcPts val="0"/>
              </a:spcAft>
              <a:buSzPts val="1800"/>
              <a:buFont typeface="Arial"/>
              <a:buChar char="•"/>
            </a:pPr>
            <a:r>
              <a:rPr lang="en-US" sz="1200">
                <a:solidFill>
                  <a:schemeClr val="dk1"/>
                </a:solidFill>
                <a:latin typeface="Arial"/>
                <a:ea typeface="Arial"/>
                <a:cs typeface="Arial"/>
                <a:sym typeface="Arial"/>
              </a:rPr>
              <a:t>Majority of PD is sporadic</a:t>
            </a:r>
            <a:br>
              <a:rPr lang="en-US" sz="1200">
                <a:latin typeface="Arial"/>
                <a:ea typeface="Arial"/>
                <a:cs typeface="Arial"/>
                <a:sym typeface="Arial"/>
              </a:rPr>
            </a:br>
            <a:r>
              <a:rPr lang="en-US" sz="1200">
                <a:latin typeface="Arial"/>
                <a:ea typeface="Arial"/>
                <a:cs typeface="Arial"/>
                <a:sym typeface="Arial"/>
              </a:rPr>
              <a:t>🡺</a:t>
            </a:r>
            <a:r>
              <a:rPr lang="en-US" sz="1200">
                <a:solidFill>
                  <a:schemeClr val="dk1"/>
                </a:solidFill>
                <a:latin typeface="Arial"/>
                <a:ea typeface="Arial"/>
                <a:cs typeface="Arial"/>
                <a:sym typeface="Arial"/>
              </a:rPr>
              <a:t> Only 10% of patients report family history</a:t>
            </a:r>
            <a:endParaRPr b="1" sz="1200">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800"/>
              <a:buFont typeface="Arial"/>
              <a:buChar char="•"/>
            </a:pPr>
            <a:r>
              <a:rPr b="1" lang="en-US" sz="1200">
                <a:solidFill>
                  <a:schemeClr val="dk1"/>
                </a:solidFill>
                <a:latin typeface="Arial"/>
                <a:ea typeface="Arial"/>
                <a:cs typeface="Arial"/>
                <a:sym typeface="Arial"/>
              </a:rPr>
              <a:t>Autosomal</a:t>
            </a:r>
            <a:r>
              <a:rPr lang="en-US" sz="1200">
                <a:solidFill>
                  <a:schemeClr val="dk1"/>
                </a:solidFill>
                <a:latin typeface="Arial"/>
                <a:ea typeface="Arial"/>
                <a:cs typeface="Arial"/>
                <a:sym typeface="Arial"/>
              </a:rPr>
              <a:t> </a:t>
            </a:r>
            <a:r>
              <a:rPr b="1" lang="en-US" sz="1200">
                <a:solidFill>
                  <a:schemeClr val="dk1"/>
                </a:solidFill>
                <a:latin typeface="Arial"/>
                <a:ea typeface="Arial"/>
                <a:cs typeface="Arial"/>
                <a:sym typeface="Arial"/>
              </a:rPr>
              <a:t>dominant</a:t>
            </a:r>
            <a:r>
              <a:rPr lang="en-US" sz="1200">
                <a:solidFill>
                  <a:schemeClr val="dk1"/>
                </a:solidFill>
                <a:latin typeface="Arial"/>
                <a:ea typeface="Arial"/>
                <a:cs typeface="Arial"/>
                <a:sym typeface="Arial"/>
              </a:rPr>
              <a:t>:</a:t>
            </a:r>
            <a:br>
              <a:rPr lang="en-US" sz="1200">
                <a:latin typeface="Arial"/>
                <a:ea typeface="Arial"/>
                <a:cs typeface="Arial"/>
                <a:sym typeface="Arial"/>
              </a:rPr>
            </a:br>
            <a:r>
              <a:rPr lang="en-US" sz="1200">
                <a:solidFill>
                  <a:schemeClr val="dk1"/>
                </a:solidFill>
                <a:latin typeface="Arial"/>
                <a:ea typeface="Arial"/>
                <a:cs typeface="Arial"/>
                <a:sym typeface="Arial"/>
              </a:rPr>
              <a:t>SNCA (PARK1/PARK4)</a:t>
            </a:r>
            <a:br>
              <a:rPr lang="en-US" sz="1200">
                <a:latin typeface="Arial"/>
                <a:ea typeface="Arial"/>
                <a:cs typeface="Arial"/>
                <a:sym typeface="Arial"/>
              </a:rPr>
            </a:br>
            <a:r>
              <a:rPr lang="en-US" sz="1200">
                <a:solidFill>
                  <a:schemeClr val="dk1"/>
                </a:solidFill>
                <a:latin typeface="Arial"/>
                <a:ea typeface="Arial"/>
                <a:cs typeface="Arial"/>
                <a:sym typeface="Arial"/>
              </a:rPr>
              <a:t>LRRK2 (PARK8)</a:t>
            </a:r>
            <a:br>
              <a:rPr lang="en-US" sz="1200">
                <a:latin typeface="Arial"/>
                <a:ea typeface="Arial"/>
                <a:cs typeface="Arial"/>
                <a:sym typeface="Arial"/>
              </a:rPr>
            </a:br>
            <a:r>
              <a:rPr lang="en-US" sz="1200">
                <a:solidFill>
                  <a:schemeClr val="dk1"/>
                </a:solidFill>
                <a:latin typeface="Arial"/>
                <a:ea typeface="Arial"/>
                <a:cs typeface="Arial"/>
                <a:sym typeface="Arial"/>
              </a:rPr>
              <a:t>VPS35 (PARK17)</a:t>
            </a:r>
            <a:endParaRPr sz="1200">
              <a:solidFill>
                <a:schemeClr val="dk1"/>
              </a:solidFill>
              <a:latin typeface="Arial"/>
              <a:ea typeface="Arial"/>
              <a:cs typeface="Arial"/>
              <a:sym typeface="Arial"/>
            </a:endParaRPr>
          </a:p>
          <a:p>
            <a:pPr indent="-171450" lvl="0" marL="171450" rtl="0" algn="l">
              <a:lnSpc>
                <a:spcPct val="100000"/>
              </a:lnSpc>
              <a:spcBef>
                <a:spcPts val="0"/>
              </a:spcBef>
              <a:spcAft>
                <a:spcPts val="0"/>
              </a:spcAft>
              <a:buSzPts val="1800"/>
              <a:buFont typeface="Arial"/>
              <a:buChar char="•"/>
            </a:pPr>
            <a:r>
              <a:rPr b="1" lang="en-US" sz="1200">
                <a:solidFill>
                  <a:schemeClr val="dk1"/>
                </a:solidFill>
                <a:latin typeface="Arial"/>
                <a:ea typeface="Arial"/>
                <a:cs typeface="Arial"/>
                <a:sym typeface="Arial"/>
              </a:rPr>
              <a:t>Autosomal</a:t>
            </a:r>
            <a:r>
              <a:rPr lang="en-US" sz="1200">
                <a:solidFill>
                  <a:schemeClr val="dk1"/>
                </a:solidFill>
                <a:latin typeface="Arial"/>
                <a:ea typeface="Arial"/>
                <a:cs typeface="Arial"/>
                <a:sym typeface="Arial"/>
              </a:rPr>
              <a:t> </a:t>
            </a:r>
            <a:r>
              <a:rPr b="1" lang="en-US" sz="1200">
                <a:solidFill>
                  <a:schemeClr val="dk1"/>
                </a:solidFill>
                <a:latin typeface="Arial"/>
                <a:ea typeface="Arial"/>
                <a:cs typeface="Arial"/>
                <a:sym typeface="Arial"/>
              </a:rPr>
              <a:t>recessive</a:t>
            </a:r>
            <a:r>
              <a:rPr lang="en-US" sz="1200">
                <a:solidFill>
                  <a:schemeClr val="dk1"/>
                </a:solidFill>
                <a:latin typeface="Arial"/>
                <a:ea typeface="Arial"/>
                <a:cs typeface="Arial"/>
                <a:sym typeface="Arial"/>
              </a:rPr>
              <a:t>:</a:t>
            </a:r>
            <a:br>
              <a:rPr lang="en-US" sz="1200">
                <a:latin typeface="Arial"/>
                <a:ea typeface="Arial"/>
                <a:cs typeface="Arial"/>
                <a:sym typeface="Arial"/>
              </a:rPr>
            </a:br>
            <a:r>
              <a:rPr lang="en-US" sz="1200">
                <a:solidFill>
                  <a:schemeClr val="dk1"/>
                </a:solidFill>
                <a:latin typeface="Arial"/>
                <a:ea typeface="Arial"/>
                <a:cs typeface="Arial"/>
                <a:sym typeface="Arial"/>
              </a:rPr>
              <a:t>PRKN (PARK2)</a:t>
            </a:r>
            <a:br>
              <a:rPr lang="en-US" sz="1200">
                <a:latin typeface="Arial"/>
                <a:ea typeface="Arial"/>
                <a:cs typeface="Arial"/>
                <a:sym typeface="Arial"/>
              </a:rPr>
            </a:br>
            <a:r>
              <a:rPr lang="en-US" sz="1200">
                <a:solidFill>
                  <a:schemeClr val="dk1"/>
                </a:solidFill>
                <a:latin typeface="Arial"/>
                <a:ea typeface="Arial"/>
                <a:cs typeface="Arial"/>
                <a:sym typeface="Arial"/>
              </a:rPr>
              <a:t>PINK1 (PARK6)</a:t>
            </a:r>
            <a:br>
              <a:rPr lang="en-US" sz="1200">
                <a:latin typeface="Arial"/>
                <a:ea typeface="Arial"/>
                <a:cs typeface="Arial"/>
                <a:sym typeface="Arial"/>
              </a:rPr>
            </a:br>
            <a:r>
              <a:rPr lang="en-US" sz="1200">
                <a:solidFill>
                  <a:schemeClr val="dk1"/>
                </a:solidFill>
                <a:latin typeface="Arial"/>
                <a:ea typeface="Arial"/>
                <a:cs typeface="Arial"/>
                <a:sym typeface="Arial"/>
              </a:rPr>
              <a:t>DJ-1 (PARK7)</a:t>
            </a:r>
            <a:br>
              <a:rPr lang="en-US" sz="1200">
                <a:latin typeface="Arial"/>
                <a:ea typeface="Arial"/>
                <a:cs typeface="Arial"/>
                <a:sym typeface="Arial"/>
              </a:rPr>
            </a:br>
            <a:r>
              <a:rPr lang="en-US" sz="1200">
                <a:solidFill>
                  <a:schemeClr val="dk1"/>
                </a:solidFill>
                <a:latin typeface="Arial"/>
                <a:ea typeface="Arial"/>
                <a:cs typeface="Arial"/>
                <a:sym typeface="Arial"/>
              </a:rPr>
              <a:t>ATP13A1 (PARK9)</a:t>
            </a:r>
            <a:endParaRPr sz="1200">
              <a:solidFill>
                <a:schemeClr val="dk1"/>
              </a:solidFill>
              <a:latin typeface="Arial"/>
              <a:ea typeface="Arial"/>
              <a:cs typeface="Arial"/>
              <a:sym typeface="Arial"/>
            </a:endParaRPr>
          </a:p>
        </p:txBody>
      </p:sp>
      <p:sp>
        <p:nvSpPr>
          <p:cNvPr id="360" name="Google Shape;360;p38"/>
          <p:cNvSpPr txBox="1"/>
          <p:nvPr/>
        </p:nvSpPr>
        <p:spPr>
          <a:xfrm>
            <a:off x="717800" y="955875"/>
            <a:ext cx="7771800" cy="40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Genetics of PD dementia</a:t>
            </a:r>
            <a:endParaRPr b="0" i="0" sz="1400" u="none" cap="none" strike="noStrike">
              <a:solidFill>
                <a:srgbClr val="000000"/>
              </a:solidFill>
              <a:latin typeface="Arial"/>
              <a:ea typeface="Arial"/>
              <a:cs typeface="Arial"/>
              <a:sym typeface="Arial"/>
            </a:endParaRPr>
          </a:p>
        </p:txBody>
      </p:sp>
      <p:sp>
        <p:nvSpPr>
          <p:cNvPr id="361" name="Google Shape;361;p38"/>
          <p:cNvSpPr txBox="1"/>
          <p:nvPr>
            <p:ph type="title"/>
          </p:nvPr>
        </p:nvSpPr>
        <p:spPr>
          <a:xfrm>
            <a:off x="717800" y="9063"/>
            <a:ext cx="7708200" cy="94681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Parkinson’s disease (PD)</a:t>
            </a:r>
            <a:br>
              <a:rPr lang="en-US">
                <a:latin typeface="Arial"/>
                <a:ea typeface="Arial"/>
                <a:cs typeface="Arial"/>
                <a:sym typeface="Arial"/>
              </a:rPr>
            </a:br>
            <a:r>
              <a:rPr lang="en-US">
                <a:solidFill>
                  <a:srgbClr val="DAE7FF"/>
                </a:solidFill>
                <a:latin typeface="Arial"/>
                <a:ea typeface="Arial"/>
                <a:cs typeface="Arial"/>
                <a:sym typeface="Arial"/>
              </a:rPr>
              <a:t>Dementia with Lewy Bodies (DLB)</a:t>
            </a:r>
            <a:endParaRPr>
              <a:latin typeface="Arial"/>
              <a:ea typeface="Arial"/>
              <a:cs typeface="Arial"/>
              <a:sym typeface="Arial"/>
            </a:endParaRPr>
          </a:p>
        </p:txBody>
      </p:sp>
      <p:pic>
        <p:nvPicPr>
          <p:cNvPr descr="Afbeelding met logo&#10;&#10;Automatisch gegenereerde beschrijving" id="362" name="Google Shape;362;p38"/>
          <p:cNvPicPr preferRelativeResize="0"/>
          <p:nvPr/>
        </p:nvPicPr>
        <p:blipFill rotWithShape="1">
          <a:blip r:embed="rId3">
            <a:alphaModFix/>
          </a:blip>
          <a:srcRect b="0" l="0" r="0" t="0"/>
          <a:stretch/>
        </p:blipFill>
        <p:spPr>
          <a:xfrm rot="-1853814">
            <a:off x="137211" y="2342455"/>
            <a:ext cx="4067356" cy="1427664"/>
          </a:xfrm>
          <a:prstGeom prst="rect">
            <a:avLst/>
          </a:prstGeom>
          <a:noFill/>
          <a:ln>
            <a:noFill/>
          </a:ln>
        </p:spPr>
      </p:pic>
      <p:sp>
        <p:nvSpPr>
          <p:cNvPr id="363" name="Google Shape;363;p38"/>
          <p:cNvSpPr txBox="1"/>
          <p:nvPr/>
        </p:nvSpPr>
        <p:spPr>
          <a:xfrm>
            <a:off x="-36334" y="4872827"/>
            <a:ext cx="5568076" cy="253916"/>
          </a:xfrm>
          <a:prstGeom prst="rect">
            <a:avLst/>
          </a:prstGeom>
          <a:noFill/>
          <a:ln>
            <a:noFill/>
          </a:ln>
        </p:spPr>
        <p:txBody>
          <a:bodyPr anchorCtr="0" anchor="t" bIns="45700" lIns="91425" spcFirstLastPara="1" rIns="91425" wrap="square" tIns="45700">
            <a:spAutoFit/>
          </a:bodyPr>
          <a:lstStyle/>
          <a:p>
            <a:pPr indent="0" lvl="0" marL="0" marR="50800" rtl="0" algn="l">
              <a:lnSpc>
                <a:spcPct val="100000"/>
              </a:lnSpc>
              <a:spcBef>
                <a:spcPts val="0"/>
              </a:spcBef>
              <a:spcAft>
                <a:spcPts val="0"/>
              </a:spcAft>
              <a:buClr>
                <a:schemeClr val="dk1"/>
              </a:buClr>
              <a:buSzPts val="1100"/>
              <a:buFont typeface="Arial"/>
              <a:buNone/>
            </a:pPr>
            <a:r>
              <a:rPr b="0" i="0" lang="en-US" sz="1050" u="none" cap="none" strike="noStrike">
                <a:solidFill>
                  <a:schemeClr val="lt1"/>
                </a:solidFill>
                <a:latin typeface="Arial"/>
                <a:ea typeface="Arial"/>
                <a:cs typeface="Arial"/>
                <a:sym typeface="Arial"/>
              </a:rPr>
              <a:t>Klein &amp; Westenberger. 2012</a:t>
            </a:r>
            <a:endParaRPr b="0" i="0" sz="105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364" name="Google Shape;364;p38"/>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9"/>
          <p:cNvSpPr txBox="1"/>
          <p:nvPr/>
        </p:nvSpPr>
        <p:spPr>
          <a:xfrm>
            <a:off x="717800" y="955875"/>
            <a:ext cx="7771659" cy="40664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Genetics of DLB</a:t>
            </a:r>
            <a:endParaRPr b="0" i="0" sz="1400" u="none" cap="none" strike="noStrike">
              <a:solidFill>
                <a:srgbClr val="000000"/>
              </a:solidFill>
              <a:latin typeface="Arial"/>
              <a:ea typeface="Arial"/>
              <a:cs typeface="Arial"/>
              <a:sym typeface="Arial"/>
            </a:endParaRPr>
          </a:p>
        </p:txBody>
      </p:sp>
      <p:sp>
        <p:nvSpPr>
          <p:cNvPr id="370" name="Google Shape;370;p39"/>
          <p:cNvSpPr txBox="1"/>
          <p:nvPr>
            <p:ph type="title"/>
          </p:nvPr>
        </p:nvSpPr>
        <p:spPr>
          <a:xfrm>
            <a:off x="717800" y="9063"/>
            <a:ext cx="7708200" cy="94681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solidFill>
                  <a:srgbClr val="DAE7FF"/>
                </a:solidFill>
                <a:latin typeface="Arial"/>
                <a:ea typeface="Arial"/>
                <a:cs typeface="Arial"/>
                <a:sym typeface="Arial"/>
              </a:rPr>
              <a:t>Parkinson’s disease (PD)</a:t>
            </a:r>
            <a:br>
              <a:rPr lang="en-US">
                <a:latin typeface="Arial"/>
                <a:ea typeface="Arial"/>
                <a:cs typeface="Arial"/>
                <a:sym typeface="Arial"/>
              </a:rPr>
            </a:br>
            <a:r>
              <a:rPr lang="en-US">
                <a:latin typeface="Arial"/>
                <a:ea typeface="Arial"/>
                <a:cs typeface="Arial"/>
                <a:sym typeface="Arial"/>
              </a:rPr>
              <a:t>Dementia with Lewy Bodies (DLB)</a:t>
            </a:r>
            <a:endParaRPr>
              <a:latin typeface="Arial"/>
              <a:ea typeface="Arial"/>
              <a:cs typeface="Arial"/>
              <a:sym typeface="Arial"/>
            </a:endParaRPr>
          </a:p>
        </p:txBody>
      </p:sp>
      <p:sp>
        <p:nvSpPr>
          <p:cNvPr id="371" name="Google Shape;371;p39"/>
          <p:cNvSpPr txBox="1"/>
          <p:nvPr/>
        </p:nvSpPr>
        <p:spPr>
          <a:xfrm>
            <a:off x="4282523" y="1452844"/>
            <a:ext cx="4647300" cy="213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Montserrat"/>
              <a:buNone/>
            </a:pPr>
            <a:r>
              <a:rPr b="1" i="0" lang="en-US" sz="1400" u="none" cap="none" strike="noStrike">
                <a:solidFill>
                  <a:schemeClr val="dk1"/>
                </a:solidFill>
                <a:latin typeface="Arial"/>
                <a:ea typeface="Arial"/>
                <a:cs typeface="Arial"/>
                <a:sym typeface="Arial"/>
              </a:rPr>
              <a:t>Risk genes: </a:t>
            </a:r>
            <a:r>
              <a:rPr b="0" i="0" lang="en-US" sz="1400" u="none" cap="none" strike="noStrike">
                <a:solidFill>
                  <a:schemeClr val="accent2"/>
                </a:solidFill>
                <a:latin typeface="Arial"/>
                <a:ea typeface="Arial"/>
                <a:cs typeface="Arial"/>
                <a:sym typeface="Arial"/>
              </a:rPr>
              <a:t>increase the </a:t>
            </a:r>
            <a:r>
              <a:rPr b="0" i="1" lang="en-US" sz="1400" u="none" cap="none" strike="noStrike">
                <a:solidFill>
                  <a:schemeClr val="accent2"/>
                </a:solidFill>
                <a:latin typeface="Arial"/>
                <a:ea typeface="Arial"/>
                <a:cs typeface="Arial"/>
                <a:sym typeface="Arial"/>
              </a:rPr>
              <a:t>chance</a:t>
            </a:r>
            <a:r>
              <a:rPr b="0" i="0" lang="en-US" sz="1400" u="none" cap="none" strike="noStrike">
                <a:solidFill>
                  <a:schemeClr val="accent2"/>
                </a:solidFill>
                <a:latin typeface="Arial"/>
                <a:ea typeface="Arial"/>
                <a:cs typeface="Arial"/>
                <a:sym typeface="Arial"/>
              </a:rPr>
              <a:t> </a:t>
            </a:r>
            <a:r>
              <a:rPr b="0" i="1" lang="en-US" sz="1400" u="none" cap="none" strike="noStrike">
                <a:solidFill>
                  <a:schemeClr val="accent2"/>
                </a:solidFill>
                <a:latin typeface="Arial"/>
                <a:ea typeface="Arial"/>
                <a:cs typeface="Arial"/>
                <a:sym typeface="Arial"/>
              </a:rPr>
              <a:t>of developing DLB</a:t>
            </a:r>
            <a:endParaRPr b="0" i="0" sz="1400" u="none" cap="none" strike="noStrike">
              <a:solidFill>
                <a:srgbClr val="000000"/>
              </a:solidFill>
              <a:latin typeface="Arial"/>
              <a:ea typeface="Arial"/>
              <a:cs typeface="Arial"/>
              <a:sym typeface="Arial"/>
            </a:endParaRPr>
          </a:p>
          <a:p>
            <a:pPr indent="-146050" lvl="0" marL="17145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414042"/>
                </a:solidFill>
                <a:latin typeface="Arial"/>
                <a:ea typeface="Arial"/>
                <a:cs typeface="Arial"/>
                <a:sym typeface="Arial"/>
              </a:rPr>
              <a:t>DLB shares overlap with AD and PD genes</a:t>
            </a:r>
            <a:endParaRPr b="0" i="0" sz="1400" u="none" cap="none" strike="noStrike">
              <a:solidFill>
                <a:srgbClr val="000000"/>
              </a:solidFill>
              <a:latin typeface="Arial"/>
              <a:ea typeface="Arial"/>
              <a:cs typeface="Arial"/>
              <a:sym typeface="Arial"/>
            </a:endParaRPr>
          </a:p>
          <a:p>
            <a:pPr indent="-146050" lvl="0" marL="171450" marR="0" rtl="0" algn="l">
              <a:lnSpc>
                <a:spcPct val="100000"/>
              </a:lnSpc>
              <a:spcBef>
                <a:spcPts val="0"/>
              </a:spcBef>
              <a:spcAft>
                <a:spcPts val="0"/>
              </a:spcAft>
              <a:buClr>
                <a:schemeClr val="dk2"/>
              </a:buClr>
              <a:buSzPts val="1400"/>
              <a:buFont typeface="Arial"/>
              <a:buChar char="•"/>
            </a:pPr>
            <a:r>
              <a:rPr b="0" i="0" lang="en-US" sz="1400" u="none" cap="none" strike="noStrike">
                <a:solidFill>
                  <a:srgbClr val="414042"/>
                </a:solidFill>
                <a:latin typeface="Arial"/>
                <a:ea typeface="Arial"/>
                <a:cs typeface="Arial"/>
                <a:sym typeface="Arial"/>
              </a:rPr>
              <a:t>SNCA, GBA, APOE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Montserrat"/>
              <a:buNone/>
            </a:pPr>
            <a:r>
              <a:t/>
            </a:r>
            <a:endParaRPr b="1" i="0" sz="14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Montserrat"/>
              <a:buNone/>
            </a:pPr>
            <a:r>
              <a:t/>
            </a:r>
            <a:endParaRPr b="1" i="0" sz="14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Deterministic genes: </a:t>
            </a:r>
            <a:r>
              <a:rPr b="0" i="0" lang="en-US" sz="1400" u="none" cap="none" strike="noStrike">
                <a:solidFill>
                  <a:schemeClr val="accent2"/>
                </a:solidFill>
                <a:latin typeface="Arial"/>
                <a:ea typeface="Arial"/>
                <a:cs typeface="Arial"/>
                <a:sym typeface="Arial"/>
              </a:rPr>
              <a:t>directly cause a disease and when one inherits the gene mutation, </a:t>
            </a:r>
            <a:r>
              <a:rPr b="0" i="1" lang="en-US" sz="1400" u="none" cap="none" strike="noStrike">
                <a:solidFill>
                  <a:schemeClr val="accent2"/>
                </a:solidFill>
                <a:latin typeface="Arial"/>
                <a:ea typeface="Arial"/>
                <a:cs typeface="Arial"/>
                <a:sym typeface="Arial"/>
              </a:rPr>
              <a:t>one will develop DLB</a:t>
            </a:r>
            <a:endParaRPr b="0" i="0" sz="1400" u="none" cap="none" strike="noStrike">
              <a:solidFill>
                <a:srgbClr val="000000"/>
              </a:solidFill>
              <a:latin typeface="Arial"/>
              <a:ea typeface="Arial"/>
              <a:cs typeface="Arial"/>
              <a:sym typeface="Arial"/>
            </a:endParaRPr>
          </a:p>
          <a:p>
            <a:pPr indent="-146050" lvl="0" marL="171450" marR="0" rtl="0" algn="l">
              <a:lnSpc>
                <a:spcPct val="100000"/>
              </a:lnSpc>
              <a:spcBef>
                <a:spcPts val="0"/>
              </a:spcBef>
              <a:spcAft>
                <a:spcPts val="0"/>
              </a:spcAft>
              <a:buClr>
                <a:schemeClr val="dk2"/>
              </a:buClr>
              <a:buSzPts val="1400"/>
              <a:buFont typeface="Arial"/>
              <a:buChar char="•"/>
            </a:pPr>
            <a:r>
              <a:rPr b="0" i="0" lang="en-US" sz="1400" u="none" cap="none" strike="noStrike">
                <a:solidFill>
                  <a:schemeClr val="accent2"/>
                </a:solidFill>
                <a:latin typeface="Arial"/>
                <a:ea typeface="Arial"/>
                <a:cs typeface="Arial"/>
                <a:sym typeface="Arial"/>
              </a:rPr>
              <a:t>Research is ongoing</a:t>
            </a:r>
            <a:endParaRPr b="0" i="0" sz="1400" u="none" cap="none" strike="noStrike">
              <a:solidFill>
                <a:srgbClr val="000000"/>
              </a:solidFill>
              <a:latin typeface="Arial"/>
              <a:ea typeface="Arial"/>
              <a:cs typeface="Arial"/>
              <a:sym typeface="Arial"/>
            </a:endParaRPr>
          </a:p>
        </p:txBody>
      </p:sp>
      <p:pic>
        <p:nvPicPr>
          <p:cNvPr descr="Afbeelding met logo&#10;&#10;Automatisch gegenereerde beschrijving" id="372" name="Google Shape;372;p39"/>
          <p:cNvPicPr preferRelativeResize="0"/>
          <p:nvPr/>
        </p:nvPicPr>
        <p:blipFill rotWithShape="1">
          <a:blip r:embed="rId3">
            <a:alphaModFix/>
          </a:blip>
          <a:srcRect b="0" l="0" r="0" t="0"/>
          <a:stretch/>
        </p:blipFill>
        <p:spPr>
          <a:xfrm rot="-1853814">
            <a:off x="137211" y="2342455"/>
            <a:ext cx="4067356" cy="1427664"/>
          </a:xfrm>
          <a:prstGeom prst="rect">
            <a:avLst/>
          </a:prstGeom>
          <a:noFill/>
          <a:ln>
            <a:noFill/>
          </a:ln>
        </p:spPr>
      </p:pic>
      <p:sp>
        <p:nvSpPr>
          <p:cNvPr id="373" name="Google Shape;373;p39"/>
          <p:cNvSpPr txBox="1"/>
          <p:nvPr/>
        </p:nvSpPr>
        <p:spPr>
          <a:xfrm>
            <a:off x="-36335" y="4872827"/>
            <a:ext cx="5666317" cy="253916"/>
          </a:xfrm>
          <a:prstGeom prst="rect">
            <a:avLst/>
          </a:prstGeom>
          <a:noFill/>
          <a:ln>
            <a:noFill/>
          </a:ln>
        </p:spPr>
        <p:txBody>
          <a:bodyPr anchorCtr="0" anchor="t" bIns="45700" lIns="91425" spcFirstLastPara="1" rIns="91425" wrap="square" tIns="45700">
            <a:spAutoFit/>
          </a:bodyPr>
          <a:lstStyle/>
          <a:p>
            <a:pPr indent="0" lvl="0" marL="0" marR="5080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Orme, Guerreiro, &amp; Bras. 2018</a:t>
            </a:r>
            <a:endParaRPr b="0" i="0" sz="14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374" name="Google Shape;374;p39"/>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0"/>
          <p:cNvSpPr txBox="1"/>
          <p:nvPr>
            <p:ph type="title"/>
          </p:nvPr>
        </p:nvSpPr>
        <p:spPr>
          <a:xfrm>
            <a:off x="196808" y="383175"/>
            <a:ext cx="8786718"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Frontotemporal lobar degeneration (FTLD)</a:t>
            </a:r>
            <a:endParaRPr>
              <a:latin typeface="Arial"/>
              <a:ea typeface="Arial"/>
              <a:cs typeface="Arial"/>
              <a:sym typeface="Arial"/>
            </a:endParaRPr>
          </a:p>
        </p:txBody>
      </p:sp>
      <p:sp>
        <p:nvSpPr>
          <p:cNvPr id="380" name="Google Shape;380;p40"/>
          <p:cNvSpPr txBox="1"/>
          <p:nvPr>
            <p:ph idx="15" type="subTitle"/>
          </p:nvPr>
        </p:nvSpPr>
        <p:spPr>
          <a:xfrm>
            <a:off x="4282523" y="1471467"/>
            <a:ext cx="4223400" cy="282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1300">
                <a:solidFill>
                  <a:schemeClr val="dk1"/>
                </a:solidFill>
                <a:latin typeface="Arial"/>
                <a:ea typeface="Arial"/>
                <a:cs typeface="Arial"/>
                <a:sym typeface="Arial"/>
              </a:rPr>
              <a:t>Risk genes: </a:t>
            </a:r>
            <a:r>
              <a:rPr lang="en-US" sz="1300">
                <a:latin typeface="Arial"/>
                <a:ea typeface="Arial"/>
                <a:cs typeface="Arial"/>
                <a:sym typeface="Arial"/>
              </a:rPr>
              <a:t>increase the </a:t>
            </a:r>
            <a:r>
              <a:rPr i="1" lang="en-US" sz="1300">
                <a:latin typeface="Arial"/>
                <a:ea typeface="Arial"/>
                <a:cs typeface="Arial"/>
                <a:sym typeface="Arial"/>
              </a:rPr>
              <a:t>chance</a:t>
            </a:r>
            <a:r>
              <a:rPr lang="en-US" sz="1300">
                <a:latin typeface="Arial"/>
                <a:ea typeface="Arial"/>
                <a:cs typeface="Arial"/>
                <a:sym typeface="Arial"/>
              </a:rPr>
              <a:t> </a:t>
            </a:r>
            <a:r>
              <a:rPr i="1" lang="en-US" sz="1300">
                <a:latin typeface="Arial"/>
                <a:ea typeface="Arial"/>
                <a:cs typeface="Arial"/>
                <a:sym typeface="Arial"/>
              </a:rPr>
              <a:t>of developing FTLD</a:t>
            </a:r>
            <a:endParaRPr sz="1300">
              <a:latin typeface="Arial"/>
              <a:ea typeface="Arial"/>
              <a:cs typeface="Arial"/>
              <a:sym typeface="Arial"/>
            </a:endParaRPr>
          </a:p>
          <a:p>
            <a:pPr indent="-139700" lvl="0" marL="171450" rtl="0" algn="l">
              <a:lnSpc>
                <a:spcPct val="100000"/>
              </a:lnSpc>
              <a:spcBef>
                <a:spcPts val="0"/>
              </a:spcBef>
              <a:spcAft>
                <a:spcPts val="0"/>
              </a:spcAft>
              <a:buSzPts val="1300"/>
              <a:buFont typeface="Arial"/>
              <a:buChar char="•"/>
            </a:pPr>
            <a:r>
              <a:rPr lang="en-US" sz="1300">
                <a:latin typeface="Arial"/>
                <a:ea typeface="Arial"/>
                <a:cs typeface="Arial"/>
                <a:sym typeface="Arial"/>
              </a:rPr>
              <a:t>Research ongoing</a:t>
            </a:r>
            <a:endParaRPr sz="1300">
              <a:latin typeface="Arial"/>
              <a:ea typeface="Arial"/>
              <a:cs typeface="Arial"/>
              <a:sym typeface="Arial"/>
            </a:endParaRPr>
          </a:p>
          <a:p>
            <a:pPr indent="0" lvl="0" marL="0" rtl="0" algn="l">
              <a:lnSpc>
                <a:spcPct val="100000"/>
              </a:lnSpc>
              <a:spcBef>
                <a:spcPts val="0"/>
              </a:spcBef>
              <a:spcAft>
                <a:spcPts val="0"/>
              </a:spcAft>
              <a:buSzPts val="1800"/>
              <a:buNone/>
            </a:pPr>
            <a:r>
              <a:t/>
            </a:r>
            <a:endParaRPr i="1" sz="1300">
              <a:latin typeface="Arial"/>
              <a:ea typeface="Arial"/>
              <a:cs typeface="Arial"/>
              <a:sym typeface="Arial"/>
            </a:endParaRPr>
          </a:p>
          <a:p>
            <a:pPr indent="0" lvl="0" marL="0" rtl="0" algn="l">
              <a:lnSpc>
                <a:spcPct val="100000"/>
              </a:lnSpc>
              <a:spcBef>
                <a:spcPts val="0"/>
              </a:spcBef>
              <a:spcAft>
                <a:spcPts val="0"/>
              </a:spcAft>
              <a:buSzPts val="1800"/>
              <a:buNone/>
            </a:pPr>
            <a:r>
              <a:t/>
            </a:r>
            <a:endParaRPr b="1" sz="1300">
              <a:latin typeface="Arial"/>
              <a:ea typeface="Arial"/>
              <a:cs typeface="Arial"/>
              <a:sym typeface="Arial"/>
            </a:endParaRPr>
          </a:p>
          <a:p>
            <a:pPr indent="0" lvl="0" marL="0" rtl="0" algn="l">
              <a:lnSpc>
                <a:spcPct val="100000"/>
              </a:lnSpc>
              <a:spcBef>
                <a:spcPts val="0"/>
              </a:spcBef>
              <a:spcAft>
                <a:spcPts val="0"/>
              </a:spcAft>
              <a:buSzPts val="1800"/>
              <a:buNone/>
            </a:pPr>
            <a:r>
              <a:t/>
            </a:r>
            <a:endParaRPr b="1" sz="1300">
              <a:latin typeface="Arial"/>
              <a:ea typeface="Arial"/>
              <a:cs typeface="Arial"/>
              <a:sym typeface="Arial"/>
            </a:endParaRPr>
          </a:p>
          <a:p>
            <a:pPr indent="0" lvl="0" marL="0" rtl="0" algn="l">
              <a:lnSpc>
                <a:spcPct val="100000"/>
              </a:lnSpc>
              <a:spcBef>
                <a:spcPts val="0"/>
              </a:spcBef>
              <a:spcAft>
                <a:spcPts val="0"/>
              </a:spcAft>
              <a:buSzPts val="1800"/>
              <a:buNone/>
            </a:pPr>
            <a:r>
              <a:rPr b="1" lang="en-US" sz="1300">
                <a:latin typeface="Arial"/>
                <a:ea typeface="Arial"/>
                <a:cs typeface="Arial"/>
                <a:sym typeface="Arial"/>
              </a:rPr>
              <a:t>Deterministic genes: </a:t>
            </a:r>
            <a:r>
              <a:rPr lang="en-US" sz="1300">
                <a:latin typeface="Arial"/>
                <a:ea typeface="Arial"/>
                <a:cs typeface="Arial"/>
                <a:sym typeface="Arial"/>
              </a:rPr>
              <a:t>directly cause a disease and when one inherits the gene mutation, </a:t>
            </a:r>
            <a:r>
              <a:rPr i="1" lang="en-US" sz="1300">
                <a:latin typeface="Arial"/>
                <a:ea typeface="Arial"/>
                <a:cs typeface="Arial"/>
                <a:sym typeface="Arial"/>
              </a:rPr>
              <a:t>one will develop FTLD</a:t>
            </a:r>
            <a:endParaRPr sz="1300">
              <a:latin typeface="Arial"/>
              <a:ea typeface="Arial"/>
              <a:cs typeface="Arial"/>
              <a:sym typeface="Arial"/>
            </a:endParaRPr>
          </a:p>
          <a:p>
            <a:pPr indent="-139700" lvl="0" marL="171450" rtl="0" algn="l">
              <a:lnSpc>
                <a:spcPct val="100000"/>
              </a:lnSpc>
              <a:spcBef>
                <a:spcPts val="0"/>
              </a:spcBef>
              <a:spcAft>
                <a:spcPts val="0"/>
              </a:spcAft>
              <a:buSzPts val="1300"/>
              <a:buFont typeface="Arial"/>
              <a:buChar char="•"/>
            </a:pPr>
            <a:r>
              <a:rPr lang="en-US" sz="1300">
                <a:latin typeface="Arial"/>
                <a:ea typeface="Arial"/>
                <a:cs typeface="Arial"/>
                <a:sym typeface="Arial"/>
              </a:rPr>
              <a:t>Tau (MAPT), GRN, C9ORF72 </a:t>
            </a:r>
            <a:endParaRPr sz="1300">
              <a:latin typeface="Arial"/>
              <a:ea typeface="Arial"/>
              <a:cs typeface="Arial"/>
              <a:sym typeface="Arial"/>
            </a:endParaRPr>
          </a:p>
          <a:p>
            <a:pPr indent="-139700" lvl="1" marL="628650" rtl="0" algn="l">
              <a:lnSpc>
                <a:spcPct val="100000"/>
              </a:lnSpc>
              <a:spcBef>
                <a:spcPts val="0"/>
              </a:spcBef>
              <a:spcAft>
                <a:spcPts val="0"/>
              </a:spcAft>
              <a:buSzPts val="1300"/>
              <a:buFont typeface="Arial"/>
              <a:buChar char="•"/>
            </a:pPr>
            <a:r>
              <a:rPr lang="en-US" sz="1300">
                <a:latin typeface="Arial"/>
                <a:ea typeface="Arial"/>
                <a:cs typeface="Arial"/>
                <a:sym typeface="Arial"/>
              </a:rPr>
              <a:t>C9ORF72 🡺 ALS</a:t>
            </a:r>
            <a:endParaRPr sz="1300">
              <a:latin typeface="Arial"/>
              <a:ea typeface="Arial"/>
              <a:cs typeface="Arial"/>
              <a:sym typeface="Arial"/>
            </a:endParaRPr>
          </a:p>
          <a:p>
            <a:pPr indent="-139700" lvl="0" marL="171450" rtl="0" algn="l">
              <a:lnSpc>
                <a:spcPct val="100000"/>
              </a:lnSpc>
              <a:spcBef>
                <a:spcPts val="0"/>
              </a:spcBef>
              <a:spcAft>
                <a:spcPts val="0"/>
              </a:spcAft>
              <a:buSzPts val="1300"/>
              <a:buFont typeface="Arial"/>
              <a:buChar char="•"/>
            </a:pPr>
            <a:r>
              <a:rPr lang="en-US" sz="1300">
                <a:latin typeface="Arial"/>
                <a:ea typeface="Arial"/>
                <a:cs typeface="Arial"/>
                <a:sym typeface="Arial"/>
              </a:rPr>
              <a:t>VCP, CHMP2B 🡺 rare variants FTLD</a:t>
            </a:r>
            <a:endParaRPr sz="1300">
              <a:latin typeface="Arial"/>
              <a:ea typeface="Arial"/>
              <a:cs typeface="Arial"/>
              <a:sym typeface="Arial"/>
            </a:endParaRPr>
          </a:p>
          <a:p>
            <a:pPr indent="-139700" lvl="0" marL="171450" rtl="0" algn="l">
              <a:lnSpc>
                <a:spcPct val="100000"/>
              </a:lnSpc>
              <a:spcBef>
                <a:spcPts val="0"/>
              </a:spcBef>
              <a:spcAft>
                <a:spcPts val="0"/>
              </a:spcAft>
              <a:buSzPts val="1300"/>
              <a:buFont typeface="Arial"/>
              <a:buChar char="•"/>
            </a:pPr>
            <a:r>
              <a:rPr lang="en-US" sz="1300">
                <a:latin typeface="Arial"/>
                <a:ea typeface="Arial"/>
                <a:cs typeface="Arial"/>
                <a:sym typeface="Arial"/>
              </a:rPr>
              <a:t>TARDBP &amp; FUS 🡺 ALS</a:t>
            </a:r>
            <a:endParaRPr sz="1300">
              <a:latin typeface="Arial"/>
              <a:ea typeface="Arial"/>
              <a:cs typeface="Arial"/>
              <a:sym typeface="Arial"/>
            </a:endParaRPr>
          </a:p>
          <a:p>
            <a:pPr indent="-57150" lvl="0" marL="171450" rtl="0" algn="l">
              <a:lnSpc>
                <a:spcPct val="100000"/>
              </a:lnSpc>
              <a:spcBef>
                <a:spcPts val="0"/>
              </a:spcBef>
              <a:spcAft>
                <a:spcPts val="0"/>
              </a:spcAft>
              <a:buSzPts val="1800"/>
              <a:buFont typeface="Arial"/>
              <a:buNone/>
            </a:pPr>
            <a:r>
              <a:t/>
            </a:r>
            <a:endParaRPr sz="1300">
              <a:latin typeface="Arial"/>
              <a:ea typeface="Arial"/>
              <a:cs typeface="Arial"/>
              <a:sym typeface="Arial"/>
            </a:endParaRPr>
          </a:p>
          <a:p>
            <a:pPr indent="0" lvl="0" marL="0" rtl="0" algn="l">
              <a:lnSpc>
                <a:spcPct val="100000"/>
              </a:lnSpc>
              <a:spcBef>
                <a:spcPts val="0"/>
              </a:spcBef>
              <a:spcAft>
                <a:spcPts val="0"/>
              </a:spcAft>
              <a:buSzPts val="1800"/>
              <a:buNone/>
            </a:pPr>
            <a:r>
              <a:t/>
            </a:r>
            <a:endParaRPr i="1" sz="1300">
              <a:latin typeface="Arial"/>
              <a:ea typeface="Arial"/>
              <a:cs typeface="Arial"/>
              <a:sym typeface="Arial"/>
            </a:endParaRPr>
          </a:p>
        </p:txBody>
      </p:sp>
      <p:sp>
        <p:nvSpPr>
          <p:cNvPr id="381" name="Google Shape;381;p40"/>
          <p:cNvSpPr txBox="1"/>
          <p:nvPr/>
        </p:nvSpPr>
        <p:spPr>
          <a:xfrm>
            <a:off x="686175" y="926700"/>
            <a:ext cx="7771800" cy="40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Genetics of FTLD</a:t>
            </a:r>
            <a:endParaRPr b="0" i="0" sz="1400" u="none" cap="none" strike="noStrike">
              <a:solidFill>
                <a:srgbClr val="000000"/>
              </a:solidFill>
              <a:latin typeface="Arial"/>
              <a:ea typeface="Arial"/>
              <a:cs typeface="Arial"/>
              <a:sym typeface="Arial"/>
            </a:endParaRPr>
          </a:p>
        </p:txBody>
      </p:sp>
      <p:pic>
        <p:nvPicPr>
          <p:cNvPr descr="Afbeelding met logo&#10;&#10;Automatisch gegenereerde beschrijving" id="382" name="Google Shape;382;p40"/>
          <p:cNvPicPr preferRelativeResize="0"/>
          <p:nvPr/>
        </p:nvPicPr>
        <p:blipFill rotWithShape="1">
          <a:blip r:embed="rId3">
            <a:alphaModFix/>
          </a:blip>
          <a:srcRect b="0" l="0" r="0" t="0"/>
          <a:stretch/>
        </p:blipFill>
        <p:spPr>
          <a:xfrm rot="-1853814">
            <a:off x="137211" y="2342455"/>
            <a:ext cx="4067356" cy="1427664"/>
          </a:xfrm>
          <a:prstGeom prst="rect">
            <a:avLst/>
          </a:prstGeom>
          <a:noFill/>
          <a:ln>
            <a:noFill/>
          </a:ln>
        </p:spPr>
      </p:pic>
      <p:sp>
        <p:nvSpPr>
          <p:cNvPr id="383" name="Google Shape;383;p40"/>
          <p:cNvSpPr txBox="1"/>
          <p:nvPr/>
        </p:nvSpPr>
        <p:spPr>
          <a:xfrm>
            <a:off x="-62994" y="4779220"/>
            <a:ext cx="6376888" cy="415498"/>
          </a:xfrm>
          <a:prstGeom prst="rect">
            <a:avLst/>
          </a:prstGeom>
          <a:noFill/>
          <a:ln>
            <a:noFill/>
          </a:ln>
        </p:spPr>
        <p:txBody>
          <a:bodyPr anchorCtr="0" anchor="t" bIns="45700" lIns="91425" spcFirstLastPara="1" rIns="91425" wrap="square" tIns="45700">
            <a:spAutoFit/>
          </a:bodyPr>
          <a:lstStyle/>
          <a:p>
            <a:pPr indent="0" lvl="0" marL="0" marR="50800" rtl="0" algn="l">
              <a:lnSpc>
                <a:spcPct val="100000"/>
              </a:lnSpc>
              <a:spcBef>
                <a:spcPts val="0"/>
              </a:spcBef>
              <a:spcAft>
                <a:spcPts val="0"/>
              </a:spcAft>
              <a:buClr>
                <a:schemeClr val="dk1"/>
              </a:buClr>
              <a:buSzPts val="1100"/>
              <a:buFont typeface="Arial"/>
              <a:buNone/>
            </a:pPr>
            <a:r>
              <a:rPr b="0" i="0" lang="en-US" sz="1050" u="none" cap="none" strike="noStrike">
                <a:solidFill>
                  <a:schemeClr val="lt1"/>
                </a:solidFill>
                <a:latin typeface="Arial"/>
                <a:ea typeface="Arial"/>
                <a:cs typeface="Arial"/>
                <a:sym typeface="Arial"/>
              </a:rPr>
              <a:t>https://www.nia.nih.gov/research/alzheimers-dementia-outreach-recruitment-engagement-resources/frontotemporal-disorders </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384" name="Google Shape;384;p40"/>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5"/>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latin typeface="Arial"/>
                <a:ea typeface="Arial"/>
                <a:cs typeface="Arial"/>
                <a:sym typeface="Arial"/>
              </a:rPr>
              <a:t>Table of contents</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74" name="Google Shape;74;p5"/>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75" name="Google Shape;75;p5"/>
          <p:cNvGrpSpPr/>
          <p:nvPr/>
        </p:nvGrpSpPr>
        <p:grpSpPr>
          <a:xfrm>
            <a:off x="-2547119" y="377342"/>
            <a:ext cx="10119235" cy="4851272"/>
            <a:chOff x="-4071119" y="-624865"/>
            <a:chExt cx="10119235" cy="4851272"/>
          </a:xfrm>
        </p:grpSpPr>
        <p:sp>
          <p:nvSpPr>
            <p:cNvPr id="76" name="Google Shape;76;p5"/>
            <p:cNvSpPr/>
            <p:nvPr/>
          </p:nvSpPr>
          <p:spPr>
            <a:xfrm>
              <a:off x="-4071119"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408792" y="276886"/>
              <a:ext cx="5639324" cy="554061"/>
            </a:xfrm>
            <a:prstGeom prst="rect">
              <a:avLst/>
            </a:prstGeom>
            <a:solidFill>
              <a:srgbClr val="427EE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txBox="1"/>
            <p:nvPr/>
          </p:nvSpPr>
          <p:spPr>
            <a:xfrm>
              <a:off x="408792" y="276886"/>
              <a:ext cx="5639324" cy="554061"/>
            </a:xfrm>
            <a:prstGeom prst="rect">
              <a:avLst/>
            </a:prstGeom>
            <a:noFill/>
            <a:ln>
              <a:noFill/>
            </a:ln>
          </p:spPr>
          <p:txBody>
            <a:bodyPr anchorCtr="0" anchor="ctr" bIns="43175" lIns="439775"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Chapter 1: </a:t>
              </a:r>
              <a:r>
                <a:rPr b="0" i="1" lang="en-US" sz="1700" u="none" cap="none" strike="noStrike">
                  <a:solidFill>
                    <a:schemeClr val="lt1"/>
                  </a:solidFill>
                  <a:latin typeface="Arial"/>
                  <a:ea typeface="Arial"/>
                  <a:cs typeface="Arial"/>
                  <a:sym typeface="Arial"/>
                </a:rPr>
                <a:t>Inheritable neurodegenerative diseases: clinical overview</a:t>
              </a:r>
              <a:endParaRPr b="0" i="0" sz="1700" u="none" cap="none" strike="noStrike">
                <a:solidFill>
                  <a:schemeClr val="lt1"/>
                </a:solidFill>
                <a:latin typeface="Arial"/>
                <a:ea typeface="Arial"/>
                <a:cs typeface="Arial"/>
                <a:sym typeface="Arial"/>
              </a:endParaRPr>
            </a:p>
          </p:txBody>
        </p:sp>
        <p:sp>
          <p:nvSpPr>
            <p:cNvPr id="79" name="Google Shape;79;p5"/>
            <p:cNvSpPr/>
            <p:nvPr/>
          </p:nvSpPr>
          <p:spPr>
            <a:xfrm>
              <a:off x="62504" y="207628"/>
              <a:ext cx="692576" cy="692576"/>
            </a:xfrm>
            <a:prstGeom prst="ellipse">
              <a:avLst/>
            </a:prstGeom>
            <a:solidFill>
              <a:schemeClr val="lt1"/>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726448" y="1108122"/>
              <a:ext cx="5321668" cy="554061"/>
            </a:xfrm>
            <a:prstGeom prst="rect">
              <a:avLst/>
            </a:prstGeom>
            <a:solidFill>
              <a:srgbClr val="5087E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txBox="1"/>
            <p:nvPr/>
          </p:nvSpPr>
          <p:spPr>
            <a:xfrm>
              <a:off x="726448" y="1108122"/>
              <a:ext cx="5321668" cy="554061"/>
            </a:xfrm>
            <a:prstGeom prst="rect">
              <a:avLst/>
            </a:prstGeom>
            <a:noFill/>
            <a:ln>
              <a:noFill/>
            </a:ln>
          </p:spPr>
          <p:txBody>
            <a:bodyPr anchorCtr="0" anchor="ctr" bIns="43175" lIns="439775"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Chapter 2: </a:t>
              </a:r>
              <a:r>
                <a:rPr b="0" i="1" lang="en-US" sz="1700" u="none" cap="none" strike="noStrike">
                  <a:solidFill>
                    <a:schemeClr val="lt1"/>
                  </a:solidFill>
                  <a:latin typeface="Arial"/>
                  <a:ea typeface="Arial"/>
                  <a:cs typeface="Arial"/>
                  <a:sym typeface="Arial"/>
                </a:rPr>
                <a:t>Genetics of neurodegenerative diseases</a:t>
              </a:r>
              <a:endParaRPr b="0" i="0" sz="1700" u="none" cap="none" strike="noStrike">
                <a:solidFill>
                  <a:schemeClr val="lt1"/>
                </a:solidFill>
                <a:latin typeface="Arial"/>
                <a:ea typeface="Arial"/>
                <a:cs typeface="Arial"/>
                <a:sym typeface="Arial"/>
              </a:endParaRPr>
            </a:p>
          </p:txBody>
        </p:sp>
        <p:sp>
          <p:nvSpPr>
            <p:cNvPr id="82" name="Google Shape;82;p5"/>
            <p:cNvSpPr/>
            <p:nvPr/>
          </p:nvSpPr>
          <p:spPr>
            <a:xfrm>
              <a:off x="380160" y="1038864"/>
              <a:ext cx="692576" cy="692576"/>
            </a:xfrm>
            <a:prstGeom prst="ellipse">
              <a:avLst/>
            </a:prstGeom>
            <a:solidFill>
              <a:schemeClr val="lt1"/>
            </a:solidFill>
            <a:ln cap="flat" cmpd="sng" w="25400">
              <a:solidFill>
                <a:srgbClr val="5B8D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
            <p:cNvSpPr/>
            <p:nvPr/>
          </p:nvSpPr>
          <p:spPr>
            <a:xfrm>
              <a:off x="726448" y="1939358"/>
              <a:ext cx="5321668" cy="554061"/>
            </a:xfrm>
            <a:prstGeom prst="rect">
              <a:avLst/>
            </a:prstGeom>
            <a:solidFill>
              <a:srgbClr val="5E8F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
            <p:cNvSpPr txBox="1"/>
            <p:nvPr/>
          </p:nvSpPr>
          <p:spPr>
            <a:xfrm>
              <a:off x="726448" y="1939358"/>
              <a:ext cx="5321668" cy="554061"/>
            </a:xfrm>
            <a:prstGeom prst="rect">
              <a:avLst/>
            </a:prstGeom>
            <a:noFill/>
            <a:ln>
              <a:noFill/>
            </a:ln>
          </p:spPr>
          <p:txBody>
            <a:bodyPr anchorCtr="0" anchor="ctr" bIns="43175" lIns="439775"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Chapter 3: </a:t>
              </a:r>
              <a:r>
                <a:rPr b="0" i="1" lang="en-US" sz="1700" u="none" cap="none" strike="noStrike">
                  <a:solidFill>
                    <a:schemeClr val="lt1"/>
                  </a:solidFill>
                  <a:latin typeface="Arial"/>
                  <a:ea typeface="Arial"/>
                  <a:cs typeface="Arial"/>
                  <a:sym typeface="Arial"/>
                </a:rPr>
                <a:t>Genetic testing for neurodegenerative diseases</a:t>
              </a:r>
              <a:endParaRPr b="0" i="0" sz="1700" u="none" cap="none" strike="noStrike">
                <a:solidFill>
                  <a:schemeClr val="lt1"/>
                </a:solidFill>
                <a:latin typeface="Arial"/>
                <a:ea typeface="Arial"/>
                <a:cs typeface="Arial"/>
                <a:sym typeface="Arial"/>
              </a:endParaRPr>
            </a:p>
          </p:txBody>
        </p:sp>
        <p:sp>
          <p:nvSpPr>
            <p:cNvPr id="85" name="Google Shape;85;p5"/>
            <p:cNvSpPr/>
            <p:nvPr/>
          </p:nvSpPr>
          <p:spPr>
            <a:xfrm>
              <a:off x="380160" y="1870100"/>
              <a:ext cx="692576" cy="692576"/>
            </a:xfrm>
            <a:prstGeom prst="ellipse">
              <a:avLst/>
            </a:prstGeom>
            <a:solidFill>
              <a:schemeClr val="lt1"/>
            </a:solidFill>
            <a:ln cap="flat" cmpd="sng" w="25400">
              <a:solidFill>
                <a:srgbClr val="7AA1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p:nvPr/>
          </p:nvSpPr>
          <p:spPr>
            <a:xfrm>
              <a:off x="408792" y="2770594"/>
              <a:ext cx="5639324" cy="554061"/>
            </a:xfrm>
            <a:prstGeom prst="rect">
              <a:avLst/>
            </a:prstGeom>
            <a:solidFill>
              <a:srgbClr val="6D99F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txBox="1"/>
            <p:nvPr/>
          </p:nvSpPr>
          <p:spPr>
            <a:xfrm>
              <a:off x="408792" y="2770594"/>
              <a:ext cx="5639324" cy="554061"/>
            </a:xfrm>
            <a:prstGeom prst="rect">
              <a:avLst/>
            </a:prstGeom>
            <a:noFill/>
            <a:ln>
              <a:noFill/>
            </a:ln>
          </p:spPr>
          <p:txBody>
            <a:bodyPr anchorCtr="0" anchor="ctr" bIns="43175" lIns="439775"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Chapter 4: </a:t>
              </a:r>
              <a:r>
                <a:rPr b="0" i="1" lang="en-US" sz="1700" u="none" cap="none" strike="noStrike">
                  <a:solidFill>
                    <a:schemeClr val="lt1"/>
                  </a:solidFill>
                  <a:latin typeface="Arial"/>
                  <a:ea typeface="Arial"/>
                  <a:cs typeface="Arial"/>
                  <a:sym typeface="Arial"/>
                </a:rPr>
                <a:t>Technologies for testing</a:t>
              </a:r>
              <a:endParaRPr b="0" i="0" sz="1700" u="none" cap="none" strike="noStrike">
                <a:solidFill>
                  <a:schemeClr val="lt1"/>
                </a:solidFill>
                <a:latin typeface="Arial"/>
                <a:ea typeface="Arial"/>
                <a:cs typeface="Arial"/>
                <a:sym typeface="Arial"/>
              </a:endParaRPr>
            </a:p>
          </p:txBody>
        </p:sp>
        <p:sp>
          <p:nvSpPr>
            <p:cNvPr id="88" name="Google Shape;88;p5"/>
            <p:cNvSpPr/>
            <p:nvPr/>
          </p:nvSpPr>
          <p:spPr>
            <a:xfrm>
              <a:off x="62504" y="2701336"/>
              <a:ext cx="692576" cy="692576"/>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1"/>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Huntington disease (HD)</a:t>
            </a:r>
            <a:endParaRPr>
              <a:latin typeface="Arial"/>
              <a:ea typeface="Arial"/>
              <a:cs typeface="Arial"/>
              <a:sym typeface="Arial"/>
            </a:endParaRPr>
          </a:p>
        </p:txBody>
      </p:sp>
      <p:sp>
        <p:nvSpPr>
          <p:cNvPr id="390" name="Google Shape;390;p41"/>
          <p:cNvSpPr txBox="1"/>
          <p:nvPr>
            <p:ph idx="15" type="subTitle"/>
          </p:nvPr>
        </p:nvSpPr>
        <p:spPr>
          <a:xfrm>
            <a:off x="4282525" y="1362525"/>
            <a:ext cx="4395300" cy="282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1300">
                <a:solidFill>
                  <a:schemeClr val="dk1"/>
                </a:solidFill>
                <a:latin typeface="Arial"/>
                <a:ea typeface="Arial"/>
                <a:cs typeface="Arial"/>
                <a:sym typeface="Arial"/>
              </a:rPr>
              <a:t>Risk genes: </a:t>
            </a:r>
            <a:r>
              <a:rPr lang="en-US" sz="1300">
                <a:latin typeface="Arial"/>
                <a:ea typeface="Arial"/>
                <a:cs typeface="Arial"/>
                <a:sym typeface="Arial"/>
              </a:rPr>
              <a:t>increase the </a:t>
            </a:r>
            <a:r>
              <a:rPr i="1" lang="en-US" sz="1300">
                <a:latin typeface="Arial"/>
                <a:ea typeface="Arial"/>
                <a:cs typeface="Arial"/>
                <a:sym typeface="Arial"/>
              </a:rPr>
              <a:t>chance</a:t>
            </a:r>
            <a:r>
              <a:rPr lang="en-US" sz="1300">
                <a:latin typeface="Arial"/>
                <a:ea typeface="Arial"/>
                <a:cs typeface="Arial"/>
                <a:sym typeface="Arial"/>
              </a:rPr>
              <a:t> </a:t>
            </a:r>
            <a:r>
              <a:rPr i="1" lang="en-US" sz="1300">
                <a:latin typeface="Arial"/>
                <a:ea typeface="Arial"/>
                <a:cs typeface="Arial"/>
                <a:sym typeface="Arial"/>
              </a:rPr>
              <a:t>of developing HD</a:t>
            </a:r>
            <a:endParaRPr sz="1300">
              <a:latin typeface="Arial"/>
              <a:ea typeface="Arial"/>
              <a:cs typeface="Arial"/>
              <a:sym typeface="Arial"/>
            </a:endParaRPr>
          </a:p>
          <a:p>
            <a:pPr indent="-139700" lvl="0" marL="171450" rtl="0" algn="l">
              <a:lnSpc>
                <a:spcPct val="100000"/>
              </a:lnSpc>
              <a:spcBef>
                <a:spcPts val="0"/>
              </a:spcBef>
              <a:spcAft>
                <a:spcPts val="0"/>
              </a:spcAft>
              <a:buSzPts val="1300"/>
              <a:buFont typeface="Arial"/>
              <a:buChar char="•"/>
            </a:pPr>
            <a:r>
              <a:rPr i="1" lang="en-US" sz="1300" u="sng">
                <a:latin typeface="Arial"/>
                <a:ea typeface="Arial"/>
                <a:cs typeface="Arial"/>
                <a:sym typeface="Arial"/>
              </a:rPr>
              <a:t>Not applicable</a:t>
            </a:r>
            <a:endParaRPr sz="1300">
              <a:latin typeface="Arial"/>
              <a:ea typeface="Arial"/>
              <a:cs typeface="Arial"/>
              <a:sym typeface="Arial"/>
            </a:endParaRPr>
          </a:p>
          <a:p>
            <a:pPr indent="0" lvl="0" marL="0" rtl="0" algn="l">
              <a:lnSpc>
                <a:spcPct val="100000"/>
              </a:lnSpc>
              <a:spcBef>
                <a:spcPts val="0"/>
              </a:spcBef>
              <a:spcAft>
                <a:spcPts val="0"/>
              </a:spcAft>
              <a:buSzPts val="1800"/>
              <a:buNone/>
            </a:pPr>
            <a:r>
              <a:t/>
            </a:r>
            <a:endParaRPr b="1" sz="1300">
              <a:latin typeface="Arial"/>
              <a:ea typeface="Arial"/>
              <a:cs typeface="Arial"/>
              <a:sym typeface="Arial"/>
            </a:endParaRPr>
          </a:p>
          <a:p>
            <a:pPr indent="0" lvl="0" marL="0" rtl="0" algn="l">
              <a:lnSpc>
                <a:spcPct val="100000"/>
              </a:lnSpc>
              <a:spcBef>
                <a:spcPts val="0"/>
              </a:spcBef>
              <a:spcAft>
                <a:spcPts val="0"/>
              </a:spcAft>
              <a:buSzPts val="1800"/>
              <a:buNone/>
            </a:pPr>
            <a:r>
              <a:t/>
            </a:r>
            <a:endParaRPr b="1" sz="1300">
              <a:latin typeface="Arial"/>
              <a:ea typeface="Arial"/>
              <a:cs typeface="Arial"/>
              <a:sym typeface="Arial"/>
            </a:endParaRPr>
          </a:p>
          <a:p>
            <a:pPr indent="0" lvl="0" marL="0" rtl="0" algn="l">
              <a:lnSpc>
                <a:spcPct val="100000"/>
              </a:lnSpc>
              <a:spcBef>
                <a:spcPts val="0"/>
              </a:spcBef>
              <a:spcAft>
                <a:spcPts val="0"/>
              </a:spcAft>
              <a:buSzPts val="1800"/>
              <a:buNone/>
            </a:pPr>
            <a:r>
              <a:rPr b="1" lang="en-US" sz="1300">
                <a:latin typeface="Arial"/>
                <a:ea typeface="Arial"/>
                <a:cs typeface="Arial"/>
                <a:sym typeface="Arial"/>
              </a:rPr>
              <a:t>Deterministic genes: </a:t>
            </a:r>
            <a:r>
              <a:rPr lang="en-US" sz="1300">
                <a:latin typeface="Arial"/>
                <a:ea typeface="Arial"/>
                <a:cs typeface="Arial"/>
                <a:sym typeface="Arial"/>
              </a:rPr>
              <a:t>directly cause a disease and when one inherits the gene mutation, </a:t>
            </a:r>
            <a:r>
              <a:rPr i="1" lang="en-US" sz="1300">
                <a:latin typeface="Arial"/>
                <a:ea typeface="Arial"/>
                <a:cs typeface="Arial"/>
                <a:sym typeface="Arial"/>
              </a:rPr>
              <a:t>one will develop HD</a:t>
            </a:r>
            <a:endParaRPr sz="1300">
              <a:latin typeface="Arial"/>
              <a:ea typeface="Arial"/>
              <a:cs typeface="Arial"/>
              <a:sym typeface="Arial"/>
            </a:endParaRPr>
          </a:p>
          <a:p>
            <a:pPr indent="-139700" lvl="0" marL="171450" rtl="0" algn="l">
              <a:lnSpc>
                <a:spcPct val="100000"/>
              </a:lnSpc>
              <a:spcBef>
                <a:spcPts val="0"/>
              </a:spcBef>
              <a:spcAft>
                <a:spcPts val="0"/>
              </a:spcAft>
              <a:buSzPts val="1300"/>
              <a:buFont typeface="Arial"/>
              <a:buChar char="•"/>
            </a:pPr>
            <a:r>
              <a:rPr lang="en-US" sz="1300">
                <a:latin typeface="Arial"/>
                <a:ea typeface="Arial"/>
                <a:cs typeface="Arial"/>
                <a:sym typeface="Arial"/>
              </a:rPr>
              <a:t>CAG repeat on chromosome 4</a:t>
            </a:r>
            <a:br>
              <a:rPr lang="en-US" sz="1300">
                <a:latin typeface="Arial"/>
                <a:ea typeface="Arial"/>
                <a:cs typeface="Arial"/>
                <a:sym typeface="Arial"/>
              </a:rPr>
            </a:br>
            <a:r>
              <a:rPr lang="en-US" sz="1300">
                <a:latin typeface="Arial"/>
                <a:ea typeface="Arial"/>
                <a:cs typeface="Arial"/>
                <a:sym typeface="Arial"/>
              </a:rPr>
              <a:t>🡺 Normal number of repeats at 17 – 20 </a:t>
            </a:r>
            <a:r>
              <a:rPr i="1" lang="en-US" sz="1300">
                <a:latin typeface="Arial"/>
                <a:ea typeface="Arial"/>
                <a:cs typeface="Arial"/>
                <a:sym typeface="Arial"/>
              </a:rPr>
              <a:t>(normal huntingtin protein)</a:t>
            </a:r>
            <a:br>
              <a:rPr lang="en-US" sz="1300">
                <a:latin typeface="Arial"/>
                <a:ea typeface="Arial"/>
                <a:cs typeface="Arial"/>
                <a:sym typeface="Arial"/>
              </a:rPr>
            </a:br>
            <a:r>
              <a:rPr lang="en-US" sz="1300">
                <a:latin typeface="Arial"/>
                <a:ea typeface="Arial"/>
                <a:cs typeface="Arial"/>
                <a:sym typeface="Arial"/>
              </a:rPr>
              <a:t>🡺 People with HD have 40 or more repeats </a:t>
            </a:r>
            <a:r>
              <a:rPr i="1" lang="en-US" sz="1300">
                <a:latin typeface="Arial"/>
                <a:ea typeface="Arial"/>
                <a:cs typeface="Arial"/>
                <a:sym typeface="Arial"/>
              </a:rPr>
              <a:t>(abnormal huntingtin protein)</a:t>
            </a:r>
            <a:br>
              <a:rPr i="1" lang="en-US" sz="1300">
                <a:latin typeface="Arial"/>
                <a:ea typeface="Arial"/>
                <a:cs typeface="Arial"/>
                <a:sym typeface="Arial"/>
              </a:rPr>
            </a:br>
            <a:r>
              <a:rPr lang="en-US" sz="1300">
                <a:latin typeface="Arial"/>
                <a:ea typeface="Arial"/>
                <a:cs typeface="Arial"/>
                <a:sym typeface="Arial"/>
              </a:rPr>
              <a:t>🡺 The longer the repeat, the earlier symptoms will first present themselves</a:t>
            </a:r>
            <a:endParaRPr sz="1300">
              <a:latin typeface="Arial"/>
              <a:ea typeface="Arial"/>
              <a:cs typeface="Arial"/>
              <a:sym typeface="Arial"/>
            </a:endParaRPr>
          </a:p>
        </p:txBody>
      </p:sp>
      <p:sp>
        <p:nvSpPr>
          <p:cNvPr id="391" name="Google Shape;391;p41"/>
          <p:cNvSpPr txBox="1"/>
          <p:nvPr/>
        </p:nvSpPr>
        <p:spPr>
          <a:xfrm>
            <a:off x="717800" y="955875"/>
            <a:ext cx="7771659" cy="40664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Genetics of HD</a:t>
            </a:r>
            <a:endParaRPr b="0" i="0" sz="1400" u="none" cap="none" strike="noStrike">
              <a:solidFill>
                <a:srgbClr val="000000"/>
              </a:solidFill>
              <a:latin typeface="Arial"/>
              <a:ea typeface="Arial"/>
              <a:cs typeface="Arial"/>
              <a:sym typeface="Arial"/>
            </a:endParaRPr>
          </a:p>
        </p:txBody>
      </p:sp>
      <p:pic>
        <p:nvPicPr>
          <p:cNvPr descr="Afbeelding met logo&#10;&#10;Automatisch gegenereerde beschrijving" id="392" name="Google Shape;392;p41"/>
          <p:cNvPicPr preferRelativeResize="0"/>
          <p:nvPr/>
        </p:nvPicPr>
        <p:blipFill rotWithShape="1">
          <a:blip r:embed="rId3">
            <a:alphaModFix/>
          </a:blip>
          <a:srcRect b="0" l="0" r="0" t="0"/>
          <a:stretch/>
        </p:blipFill>
        <p:spPr>
          <a:xfrm rot="-1853814">
            <a:off x="137211" y="2342455"/>
            <a:ext cx="4067356" cy="1427664"/>
          </a:xfrm>
          <a:prstGeom prst="rect">
            <a:avLst/>
          </a:prstGeom>
          <a:noFill/>
          <a:ln>
            <a:noFill/>
          </a:ln>
        </p:spPr>
      </p:pic>
      <p:sp>
        <p:nvSpPr>
          <p:cNvPr id="393" name="Google Shape;393;p41"/>
          <p:cNvSpPr txBox="1"/>
          <p:nvPr/>
        </p:nvSpPr>
        <p:spPr>
          <a:xfrm>
            <a:off x="-36334" y="4872827"/>
            <a:ext cx="5129769" cy="253916"/>
          </a:xfrm>
          <a:prstGeom prst="rect">
            <a:avLst/>
          </a:prstGeom>
          <a:noFill/>
          <a:ln>
            <a:noFill/>
          </a:ln>
        </p:spPr>
        <p:txBody>
          <a:bodyPr anchorCtr="0" anchor="t" bIns="45700" lIns="91425" spcFirstLastPara="1" rIns="91425" wrap="square" tIns="45700">
            <a:spAutoFit/>
          </a:bodyPr>
          <a:lstStyle/>
          <a:p>
            <a:pPr indent="0" lvl="0" marL="0" marR="50800" rtl="0" algn="l">
              <a:lnSpc>
                <a:spcPct val="100000"/>
              </a:lnSpc>
              <a:spcBef>
                <a:spcPts val="0"/>
              </a:spcBef>
              <a:spcAft>
                <a:spcPts val="0"/>
              </a:spcAft>
              <a:buClr>
                <a:schemeClr val="dk1"/>
              </a:buClr>
              <a:buSzPts val="1100"/>
              <a:buFont typeface="Arial"/>
              <a:buNone/>
            </a:pPr>
            <a:r>
              <a:rPr b="0" i="0" lang="en-US" sz="1050" u="none" cap="none" strike="noStrike">
                <a:solidFill>
                  <a:schemeClr val="lt1"/>
                </a:solidFill>
                <a:latin typeface="Arial"/>
                <a:ea typeface="Arial"/>
                <a:cs typeface="Arial"/>
                <a:sym typeface="Arial"/>
              </a:rPr>
              <a:t>McColgan &amp; Tabrizi. 2018</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394" name="Google Shape;394;p41"/>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2"/>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Creutzfeldt Jakob Disease (CJD)</a:t>
            </a:r>
            <a:endParaRPr>
              <a:latin typeface="Arial"/>
              <a:ea typeface="Arial"/>
              <a:cs typeface="Arial"/>
              <a:sym typeface="Arial"/>
            </a:endParaRPr>
          </a:p>
        </p:txBody>
      </p:sp>
      <p:sp>
        <p:nvSpPr>
          <p:cNvPr id="400" name="Google Shape;400;p42"/>
          <p:cNvSpPr txBox="1"/>
          <p:nvPr>
            <p:ph idx="15" type="subTitle"/>
          </p:nvPr>
        </p:nvSpPr>
        <p:spPr>
          <a:xfrm>
            <a:off x="4282523" y="1355949"/>
            <a:ext cx="4486028" cy="2831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1300">
                <a:solidFill>
                  <a:schemeClr val="dk1"/>
                </a:solidFill>
                <a:latin typeface="Arial"/>
                <a:ea typeface="Arial"/>
                <a:cs typeface="Arial"/>
                <a:sym typeface="Arial"/>
              </a:rPr>
              <a:t>Risk genes: </a:t>
            </a:r>
            <a:r>
              <a:rPr lang="en-US" sz="1300">
                <a:latin typeface="Arial"/>
                <a:ea typeface="Arial"/>
                <a:cs typeface="Arial"/>
                <a:sym typeface="Arial"/>
              </a:rPr>
              <a:t>increase the </a:t>
            </a:r>
            <a:r>
              <a:rPr i="1" lang="en-US" sz="1300">
                <a:latin typeface="Arial"/>
                <a:ea typeface="Arial"/>
                <a:cs typeface="Arial"/>
                <a:sym typeface="Arial"/>
              </a:rPr>
              <a:t>chance</a:t>
            </a:r>
            <a:r>
              <a:rPr lang="en-US" sz="1300">
                <a:latin typeface="Arial"/>
                <a:ea typeface="Arial"/>
                <a:cs typeface="Arial"/>
                <a:sym typeface="Arial"/>
              </a:rPr>
              <a:t> </a:t>
            </a:r>
            <a:r>
              <a:rPr i="1" lang="en-US" sz="1300">
                <a:latin typeface="Arial"/>
                <a:ea typeface="Arial"/>
                <a:cs typeface="Arial"/>
                <a:sym typeface="Arial"/>
              </a:rPr>
              <a:t>of developing CJD</a:t>
            </a:r>
            <a:endParaRPr sz="1300">
              <a:latin typeface="Arial"/>
              <a:ea typeface="Arial"/>
              <a:cs typeface="Arial"/>
              <a:sym typeface="Arial"/>
            </a:endParaRPr>
          </a:p>
          <a:p>
            <a:pPr indent="-139700" lvl="0" marL="171450" rtl="0" algn="l">
              <a:lnSpc>
                <a:spcPct val="100000"/>
              </a:lnSpc>
              <a:spcBef>
                <a:spcPts val="0"/>
              </a:spcBef>
              <a:spcAft>
                <a:spcPts val="0"/>
              </a:spcAft>
              <a:buSzPts val="1300"/>
              <a:buFont typeface="Arial"/>
              <a:buChar char="•"/>
            </a:pPr>
            <a:r>
              <a:rPr lang="en-US" sz="1300">
                <a:latin typeface="Arial"/>
                <a:ea typeface="Arial"/>
                <a:cs typeface="Arial"/>
                <a:sym typeface="Arial"/>
              </a:rPr>
              <a:t>PRNP polymorphisms codon 129 and 219, STX6F and GAL3ST1</a:t>
            </a:r>
            <a:br>
              <a:rPr lang="en-US" sz="1300">
                <a:latin typeface="Arial"/>
                <a:ea typeface="Arial"/>
                <a:cs typeface="Arial"/>
                <a:sym typeface="Arial"/>
              </a:rPr>
            </a:br>
            <a:r>
              <a:rPr lang="en-US" sz="1300">
                <a:latin typeface="Arial"/>
                <a:ea typeface="Arial"/>
                <a:cs typeface="Arial"/>
                <a:sym typeface="Arial"/>
              </a:rPr>
              <a:t>🡺 Homozygosity at codon 129: “Sporadic” CJD (85%)</a:t>
            </a:r>
            <a:br>
              <a:rPr b="1" lang="en-US" sz="1300">
                <a:latin typeface="Arial"/>
                <a:ea typeface="Arial"/>
                <a:cs typeface="Arial"/>
                <a:sym typeface="Arial"/>
              </a:rPr>
            </a:br>
            <a:r>
              <a:rPr b="1" lang="en-US" sz="1300">
                <a:latin typeface="Arial"/>
                <a:ea typeface="Arial"/>
                <a:cs typeface="Arial"/>
                <a:sym typeface="Arial"/>
              </a:rPr>
              <a:t>🡺 </a:t>
            </a:r>
            <a:r>
              <a:rPr lang="en-US" sz="1300">
                <a:latin typeface="Arial"/>
                <a:ea typeface="Arial"/>
                <a:cs typeface="Arial"/>
                <a:sym typeface="Arial"/>
              </a:rPr>
              <a:t>Heterozygosity at codon 219: “Acquired” CJD (1%)</a:t>
            </a:r>
            <a:endParaRPr b="1" sz="1300">
              <a:latin typeface="Arial"/>
              <a:ea typeface="Arial"/>
              <a:cs typeface="Arial"/>
              <a:sym typeface="Arial"/>
            </a:endParaRPr>
          </a:p>
          <a:p>
            <a:pPr indent="0" lvl="0" marL="0" rtl="0" algn="l">
              <a:lnSpc>
                <a:spcPct val="100000"/>
              </a:lnSpc>
              <a:spcBef>
                <a:spcPts val="0"/>
              </a:spcBef>
              <a:spcAft>
                <a:spcPts val="0"/>
              </a:spcAft>
              <a:buSzPts val="1800"/>
              <a:buNone/>
            </a:pPr>
            <a:r>
              <a:t/>
            </a:r>
            <a:endParaRPr b="1" sz="1300">
              <a:latin typeface="Arial"/>
              <a:ea typeface="Arial"/>
              <a:cs typeface="Arial"/>
              <a:sym typeface="Arial"/>
            </a:endParaRPr>
          </a:p>
          <a:p>
            <a:pPr indent="0" lvl="0" marL="0" rtl="0" algn="l">
              <a:lnSpc>
                <a:spcPct val="100000"/>
              </a:lnSpc>
              <a:spcBef>
                <a:spcPts val="0"/>
              </a:spcBef>
              <a:spcAft>
                <a:spcPts val="0"/>
              </a:spcAft>
              <a:buSzPts val="1800"/>
              <a:buNone/>
            </a:pPr>
            <a:r>
              <a:rPr b="1" lang="en-US" sz="1300">
                <a:latin typeface="Arial"/>
                <a:ea typeface="Arial"/>
                <a:cs typeface="Arial"/>
                <a:sym typeface="Arial"/>
              </a:rPr>
              <a:t>Deterministic genes: </a:t>
            </a:r>
            <a:r>
              <a:rPr lang="en-US" sz="1300">
                <a:latin typeface="Arial"/>
                <a:ea typeface="Arial"/>
                <a:cs typeface="Arial"/>
                <a:sym typeface="Arial"/>
              </a:rPr>
              <a:t>directly cause a disease and when one inherits the gene mutation, </a:t>
            </a:r>
            <a:r>
              <a:rPr i="1" lang="en-US" sz="1300">
                <a:latin typeface="Arial"/>
                <a:ea typeface="Arial"/>
                <a:cs typeface="Arial"/>
                <a:sym typeface="Arial"/>
              </a:rPr>
              <a:t>one will develop CJD</a:t>
            </a:r>
            <a:endParaRPr sz="1300">
              <a:latin typeface="Arial"/>
              <a:ea typeface="Arial"/>
              <a:cs typeface="Arial"/>
              <a:sym typeface="Arial"/>
            </a:endParaRPr>
          </a:p>
          <a:p>
            <a:pPr indent="-139700" lvl="0" marL="171450" rtl="0" algn="l">
              <a:lnSpc>
                <a:spcPct val="100000"/>
              </a:lnSpc>
              <a:spcBef>
                <a:spcPts val="0"/>
              </a:spcBef>
              <a:spcAft>
                <a:spcPts val="0"/>
              </a:spcAft>
              <a:buSzPts val="1300"/>
              <a:buFont typeface="Arial"/>
              <a:buChar char="•"/>
            </a:pPr>
            <a:r>
              <a:rPr lang="en-US" sz="1300">
                <a:latin typeface="Arial"/>
                <a:ea typeface="Arial"/>
                <a:cs typeface="Arial"/>
                <a:sym typeface="Arial"/>
              </a:rPr>
              <a:t>PRNP mutation:</a:t>
            </a:r>
            <a:r>
              <a:rPr i="1" lang="en-US" sz="1300">
                <a:latin typeface="Arial"/>
                <a:ea typeface="Arial"/>
                <a:cs typeface="Arial"/>
                <a:sym typeface="Arial"/>
              </a:rPr>
              <a:t> </a:t>
            </a:r>
            <a:r>
              <a:rPr lang="en-US" sz="1300">
                <a:latin typeface="Arial"/>
                <a:ea typeface="Arial"/>
                <a:cs typeface="Arial"/>
                <a:sym typeface="Arial"/>
              </a:rPr>
              <a:t>E200K</a:t>
            </a:r>
            <a:br>
              <a:rPr lang="en-US" sz="1300">
                <a:latin typeface="Arial"/>
                <a:ea typeface="Arial"/>
                <a:cs typeface="Arial"/>
                <a:sym typeface="Arial"/>
              </a:rPr>
            </a:br>
            <a:r>
              <a:rPr lang="en-US" sz="1300">
                <a:latin typeface="Arial"/>
                <a:ea typeface="Arial"/>
                <a:cs typeface="Arial"/>
                <a:sym typeface="Arial"/>
              </a:rPr>
              <a:t>🡺 “Genetic” CJD (10-15%)</a:t>
            </a:r>
            <a:endParaRPr sz="1300">
              <a:latin typeface="Arial"/>
              <a:ea typeface="Arial"/>
              <a:cs typeface="Arial"/>
              <a:sym typeface="Arial"/>
            </a:endParaRPr>
          </a:p>
          <a:p>
            <a:pPr indent="0" lvl="0" marL="0" rtl="0" algn="l">
              <a:lnSpc>
                <a:spcPct val="100000"/>
              </a:lnSpc>
              <a:spcBef>
                <a:spcPts val="0"/>
              </a:spcBef>
              <a:spcAft>
                <a:spcPts val="0"/>
              </a:spcAft>
              <a:buSzPts val="1800"/>
              <a:buNone/>
            </a:pPr>
            <a:r>
              <a:t/>
            </a:r>
            <a:endParaRPr i="1" sz="1300">
              <a:latin typeface="Arial"/>
              <a:ea typeface="Arial"/>
              <a:cs typeface="Arial"/>
              <a:sym typeface="Arial"/>
            </a:endParaRPr>
          </a:p>
        </p:txBody>
      </p:sp>
      <p:sp>
        <p:nvSpPr>
          <p:cNvPr id="401" name="Google Shape;401;p42"/>
          <p:cNvSpPr txBox="1"/>
          <p:nvPr/>
        </p:nvSpPr>
        <p:spPr>
          <a:xfrm>
            <a:off x="717800" y="955875"/>
            <a:ext cx="7771659" cy="40664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Genetics of CJD</a:t>
            </a:r>
            <a:endParaRPr b="0" i="0" sz="1400" u="none" cap="none" strike="noStrike">
              <a:solidFill>
                <a:srgbClr val="000000"/>
              </a:solidFill>
              <a:latin typeface="Arial"/>
              <a:ea typeface="Arial"/>
              <a:cs typeface="Arial"/>
              <a:sym typeface="Arial"/>
            </a:endParaRPr>
          </a:p>
        </p:txBody>
      </p:sp>
      <p:pic>
        <p:nvPicPr>
          <p:cNvPr descr="Afbeelding met logo&#10;&#10;Automatisch gegenereerde beschrijving" id="402" name="Google Shape;402;p42"/>
          <p:cNvPicPr preferRelativeResize="0"/>
          <p:nvPr/>
        </p:nvPicPr>
        <p:blipFill rotWithShape="1">
          <a:blip r:embed="rId3">
            <a:alphaModFix/>
          </a:blip>
          <a:srcRect b="0" l="0" r="0" t="0"/>
          <a:stretch/>
        </p:blipFill>
        <p:spPr>
          <a:xfrm rot="-1853814">
            <a:off x="137211" y="2342455"/>
            <a:ext cx="4067356" cy="1427664"/>
          </a:xfrm>
          <a:prstGeom prst="rect">
            <a:avLst/>
          </a:prstGeom>
          <a:noFill/>
          <a:ln>
            <a:noFill/>
          </a:ln>
        </p:spPr>
      </p:pic>
      <p:sp>
        <p:nvSpPr>
          <p:cNvPr id="403" name="Google Shape;403;p42"/>
          <p:cNvSpPr txBox="1"/>
          <p:nvPr/>
        </p:nvSpPr>
        <p:spPr>
          <a:xfrm>
            <a:off x="-36334" y="4872827"/>
            <a:ext cx="6168860" cy="253875"/>
          </a:xfrm>
          <a:prstGeom prst="rect">
            <a:avLst/>
          </a:prstGeom>
          <a:noFill/>
          <a:ln>
            <a:noFill/>
          </a:ln>
        </p:spPr>
        <p:txBody>
          <a:bodyPr anchorCtr="0" anchor="t" bIns="45700" lIns="91425" spcFirstLastPara="1" rIns="91425" wrap="square" tIns="45700">
            <a:spAutoFit/>
          </a:bodyPr>
          <a:lstStyle/>
          <a:p>
            <a:pPr indent="0" lvl="0" marL="0" marR="50800" rtl="0" algn="l">
              <a:lnSpc>
                <a:spcPct val="100000"/>
              </a:lnSpc>
              <a:spcBef>
                <a:spcPts val="0"/>
              </a:spcBef>
              <a:spcAft>
                <a:spcPts val="0"/>
              </a:spcAft>
              <a:buClr>
                <a:schemeClr val="dk1"/>
              </a:buClr>
              <a:buSzPts val="1100"/>
              <a:buFont typeface="Arial"/>
              <a:buNone/>
            </a:pPr>
            <a:r>
              <a:rPr b="0" i="0" lang="en-US" sz="1050" u="none" cap="none" strike="noStrike">
                <a:solidFill>
                  <a:schemeClr val="lt1"/>
                </a:solidFill>
                <a:latin typeface="Arial"/>
                <a:ea typeface="Arial"/>
                <a:cs typeface="Arial"/>
                <a:sym typeface="Arial"/>
              </a:rPr>
              <a:t>Appleby et al., 2022</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404" name="Google Shape;404;p42"/>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5"/>
          <p:cNvSpPr txBox="1"/>
          <p:nvPr/>
        </p:nvSpPr>
        <p:spPr>
          <a:xfrm>
            <a:off x="4886650" y="2411275"/>
            <a:ext cx="4356600" cy="12618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Genetic testing for neurodegenerative diseases</a:t>
            </a:r>
            <a:endParaRPr b="1" i="1" sz="2000" u="none" cap="none" strike="noStrike">
              <a:solidFill>
                <a:schemeClr val="accent1"/>
              </a:solidFill>
              <a:latin typeface="Arial"/>
              <a:ea typeface="Arial"/>
              <a:cs typeface="Arial"/>
              <a:sym typeface="Arial"/>
            </a:endParaRPr>
          </a:p>
        </p:txBody>
      </p:sp>
      <p:pic>
        <p:nvPicPr>
          <p:cNvPr descr="Εικόνα που περιέχει λογότυπο&#10;&#10;Περιγραφή που δημιουργήθηκε αυτόματα" id="410" name="Google Shape;410;p65"/>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411" name="Google Shape;411;p65"/>
          <p:cNvGrpSpPr/>
          <p:nvPr/>
        </p:nvGrpSpPr>
        <p:grpSpPr>
          <a:xfrm>
            <a:off x="-4108619" y="349445"/>
            <a:ext cx="5143854" cy="4851272"/>
            <a:chOff x="-2753034" y="-624865"/>
            <a:chExt cx="5143854" cy="4851272"/>
          </a:xfrm>
        </p:grpSpPr>
        <p:sp>
          <p:nvSpPr>
            <p:cNvPr id="412" name="Google Shape;412;p65"/>
            <p:cNvSpPr/>
            <p:nvPr/>
          </p:nvSpPr>
          <p:spPr>
            <a:xfrm>
              <a:off x="-2753034"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65"/>
            <p:cNvSpPr/>
            <p:nvPr/>
          </p:nvSpPr>
          <p:spPr>
            <a:xfrm>
              <a:off x="1114615" y="262580"/>
              <a:ext cx="46468" cy="554061"/>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65"/>
            <p:cNvSpPr txBox="1"/>
            <p:nvPr/>
          </p:nvSpPr>
          <p:spPr>
            <a:xfrm>
              <a:off x="1114615" y="262580"/>
              <a:ext cx="46468" cy="554061"/>
            </a:xfrm>
            <a:prstGeom prst="rect">
              <a:avLst/>
            </a:prstGeom>
            <a:noFill/>
            <a:ln>
              <a:noFill/>
            </a:ln>
          </p:spPr>
          <p:txBody>
            <a:bodyPr anchorCtr="0" anchor="ctr" bIns="76200" lIns="439775" spcFirstLastPara="1" rIns="76200" wrap="square" tIns="76200">
              <a:noAutofit/>
            </a:bodyPr>
            <a:lstStyle/>
            <a:p>
              <a:pPr indent="0" lvl="0" marL="0" marR="0" rtl="0" algn="l">
                <a:lnSpc>
                  <a:spcPct val="9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415" name="Google Shape;415;p65"/>
            <p:cNvSpPr/>
            <p:nvPr/>
          </p:nvSpPr>
          <p:spPr>
            <a:xfrm>
              <a:off x="1380588" y="207628"/>
              <a:ext cx="692576" cy="692576"/>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65"/>
            <p:cNvSpPr/>
            <p:nvPr/>
          </p:nvSpPr>
          <p:spPr>
            <a:xfrm flipH="1">
              <a:off x="1161961" y="1172498"/>
              <a:ext cx="46032" cy="554061"/>
            </a:xfrm>
            <a:prstGeom prst="rect">
              <a:avLst/>
            </a:prstGeom>
            <a:solidFill>
              <a:srgbClr val="5B8DF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65"/>
            <p:cNvSpPr txBox="1"/>
            <p:nvPr/>
          </p:nvSpPr>
          <p:spPr>
            <a:xfrm>
              <a:off x="1161961" y="1172498"/>
              <a:ext cx="46032" cy="554061"/>
            </a:xfrm>
            <a:prstGeom prst="rect">
              <a:avLst/>
            </a:prstGeom>
            <a:noFill/>
            <a:ln>
              <a:noFill/>
            </a:ln>
          </p:spPr>
          <p:txBody>
            <a:bodyPr anchorCtr="0" anchor="ctr" bIns="76200" lIns="439775" spcFirstLastPara="1" rIns="76200" wrap="square" tIns="76200">
              <a:noAutofit/>
            </a:bodyPr>
            <a:lstStyle/>
            <a:p>
              <a:pPr indent="0" lvl="0" marL="0" marR="0" rtl="0" algn="l">
                <a:lnSpc>
                  <a:spcPct val="9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418" name="Google Shape;418;p65"/>
            <p:cNvSpPr/>
            <p:nvPr/>
          </p:nvSpPr>
          <p:spPr>
            <a:xfrm>
              <a:off x="1698244" y="1038864"/>
              <a:ext cx="692576" cy="692576"/>
            </a:xfrm>
            <a:prstGeom prst="ellipse">
              <a:avLst/>
            </a:prstGeom>
            <a:solidFill>
              <a:srgbClr val="5087ED"/>
            </a:solidFill>
            <a:ln cap="flat" cmpd="sng" w="25400">
              <a:solidFill>
                <a:srgbClr val="5B8D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65"/>
            <p:cNvSpPr/>
            <p:nvPr/>
          </p:nvSpPr>
          <p:spPr>
            <a:xfrm>
              <a:off x="955959" y="1965338"/>
              <a:ext cx="49331" cy="554061"/>
            </a:xfrm>
            <a:prstGeom prst="rect">
              <a:avLst/>
            </a:prstGeom>
            <a:solidFill>
              <a:srgbClr val="7AA1F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65"/>
            <p:cNvSpPr txBox="1"/>
            <p:nvPr/>
          </p:nvSpPr>
          <p:spPr>
            <a:xfrm>
              <a:off x="955959" y="1965338"/>
              <a:ext cx="49331" cy="554061"/>
            </a:xfrm>
            <a:prstGeom prst="rect">
              <a:avLst/>
            </a:prstGeom>
            <a:noFill/>
            <a:ln>
              <a:noFill/>
            </a:ln>
          </p:spPr>
          <p:txBody>
            <a:bodyPr anchorCtr="0" anchor="ctr" bIns="76200" lIns="439775" spcFirstLastPara="1" rIns="76200" wrap="square" tIns="76200">
              <a:noAutofit/>
            </a:bodyPr>
            <a:lstStyle/>
            <a:p>
              <a:pPr indent="0" lvl="0" marL="0" marR="0" rtl="0" algn="l">
                <a:lnSpc>
                  <a:spcPct val="9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421" name="Google Shape;421;p65"/>
            <p:cNvSpPr/>
            <p:nvPr/>
          </p:nvSpPr>
          <p:spPr>
            <a:xfrm>
              <a:off x="1698244" y="1870100"/>
              <a:ext cx="692576" cy="692576"/>
            </a:xfrm>
            <a:prstGeom prst="ellipse">
              <a:avLst/>
            </a:prstGeom>
            <a:solidFill>
              <a:srgbClr val="5E8FF2"/>
            </a:solidFill>
            <a:ln cap="flat" cmpd="sng" w="25400">
              <a:solidFill>
                <a:srgbClr val="7AA1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65"/>
            <p:cNvSpPr/>
            <p:nvPr/>
          </p:nvSpPr>
          <p:spPr>
            <a:xfrm>
              <a:off x="513153" y="2765347"/>
              <a:ext cx="48780" cy="554061"/>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65"/>
            <p:cNvSpPr txBox="1"/>
            <p:nvPr/>
          </p:nvSpPr>
          <p:spPr>
            <a:xfrm>
              <a:off x="513153" y="2765347"/>
              <a:ext cx="48780" cy="554061"/>
            </a:xfrm>
            <a:prstGeom prst="rect">
              <a:avLst/>
            </a:prstGeom>
            <a:noFill/>
            <a:ln>
              <a:noFill/>
            </a:ln>
          </p:spPr>
          <p:txBody>
            <a:bodyPr anchorCtr="0" anchor="ctr" bIns="76200" lIns="439775" spcFirstLastPara="1" rIns="76200" wrap="square" tIns="76200">
              <a:noAutofit/>
            </a:bodyPr>
            <a:lstStyle/>
            <a:p>
              <a:pPr indent="0" lvl="0" marL="0" marR="0" rtl="0" algn="l">
                <a:lnSpc>
                  <a:spcPct val="9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424" name="Google Shape;424;p65"/>
            <p:cNvSpPr/>
            <p:nvPr/>
          </p:nvSpPr>
          <p:spPr>
            <a:xfrm>
              <a:off x="1380588" y="2701336"/>
              <a:ext cx="692576" cy="692576"/>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5" name="Google Shape;425;p65"/>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3</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4"/>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Genetic screening</a:t>
            </a:r>
            <a:endParaRPr>
              <a:latin typeface="Arial"/>
              <a:ea typeface="Arial"/>
              <a:cs typeface="Arial"/>
              <a:sym typeface="Arial"/>
            </a:endParaRPr>
          </a:p>
        </p:txBody>
      </p:sp>
      <p:sp>
        <p:nvSpPr>
          <p:cNvPr id="431" name="Google Shape;431;p44"/>
          <p:cNvSpPr txBox="1"/>
          <p:nvPr>
            <p:ph idx="15" type="subTitle"/>
          </p:nvPr>
        </p:nvSpPr>
        <p:spPr>
          <a:xfrm>
            <a:off x="654341" y="1284883"/>
            <a:ext cx="7778227" cy="315223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latin typeface="Arial"/>
                <a:ea typeface="Arial"/>
                <a:cs typeface="Arial"/>
                <a:sym typeface="Arial"/>
              </a:rPr>
              <a:t>Evaluate an individual’s risk of developing a genetic condition, usually in people who do not have signs or symptoms of a disorder.</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Estimate whether an individual’s risk of having a certain condition is increased (</a:t>
            </a:r>
            <a:r>
              <a:rPr b="1" lang="en-US">
                <a:latin typeface="Arial"/>
                <a:ea typeface="Arial"/>
                <a:cs typeface="Arial"/>
                <a:sym typeface="Arial"/>
              </a:rPr>
              <a:t>positive result</a:t>
            </a:r>
            <a:r>
              <a:rPr lang="en-US">
                <a:latin typeface="Arial"/>
                <a:ea typeface="Arial"/>
                <a:cs typeface="Arial"/>
                <a:sym typeface="Arial"/>
              </a:rPr>
              <a:t>) compared with the risk in other people of a similar population.</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Possibility of false positives or false negatives!</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Having a positive result </a:t>
            </a:r>
            <a:r>
              <a:rPr b="1" lang="en-US">
                <a:latin typeface="Arial"/>
                <a:ea typeface="Arial"/>
                <a:cs typeface="Arial"/>
                <a:sym typeface="Arial"/>
              </a:rPr>
              <a:t>does not mean the individual has the condition</a:t>
            </a:r>
            <a:r>
              <a:rPr lang="en-US">
                <a:latin typeface="Arial"/>
                <a:ea typeface="Arial"/>
                <a:cs typeface="Arial"/>
                <a:sym typeface="Arial"/>
              </a:rPr>
              <a:t>. These tests do not give a conclusive answer but can help guide the next steps such as deciding whether additional diagnostic testing is needed.</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Examples: noninvasive prenatal testing (NIPT)</a:t>
            </a:r>
            <a:endParaRPr>
              <a:latin typeface="Arial"/>
              <a:ea typeface="Arial"/>
              <a:cs typeface="Arial"/>
              <a:sym typeface="Arial"/>
            </a:endParaRPr>
          </a:p>
        </p:txBody>
      </p:sp>
      <p:sp>
        <p:nvSpPr>
          <p:cNvPr id="432" name="Google Shape;432;p44"/>
          <p:cNvSpPr txBox="1"/>
          <p:nvPr/>
        </p:nvSpPr>
        <p:spPr>
          <a:xfrm>
            <a:off x="-36334" y="4872827"/>
            <a:ext cx="5500063"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https://medlineplus.gov/genetics/understanding/testing/differenttests/</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433" name="Google Shape;433;p44"/>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5"/>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Diagnostic testing</a:t>
            </a:r>
            <a:endParaRPr>
              <a:latin typeface="Arial"/>
              <a:ea typeface="Arial"/>
              <a:cs typeface="Arial"/>
              <a:sym typeface="Arial"/>
            </a:endParaRPr>
          </a:p>
        </p:txBody>
      </p:sp>
      <p:sp>
        <p:nvSpPr>
          <p:cNvPr id="439" name="Google Shape;439;p45"/>
          <p:cNvSpPr txBox="1"/>
          <p:nvPr>
            <p:ph idx="15" type="subTitle"/>
          </p:nvPr>
        </p:nvSpPr>
        <p:spPr>
          <a:xfrm>
            <a:off x="654341" y="1284882"/>
            <a:ext cx="7778227" cy="328342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latin typeface="Arial"/>
                <a:ea typeface="Arial"/>
                <a:cs typeface="Arial"/>
                <a:sym typeface="Arial"/>
              </a:rPr>
              <a:t>Used to confirm or rule out a certain suspected diagnosis based on physical signs and symptoms.</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Can be performed before birth or at any time during a person’s life, but is </a:t>
            </a:r>
            <a:r>
              <a:rPr b="1" lang="en-US">
                <a:latin typeface="Arial"/>
                <a:ea typeface="Arial"/>
                <a:cs typeface="Arial"/>
                <a:sym typeface="Arial"/>
              </a:rPr>
              <a:t>not available for all genes or genetic conditions</a:t>
            </a:r>
            <a:endParaRPr b="1">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Can also provide insight on person’s chance of developing or passing on said disease.</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The results of this test can heavily influence a person’s choice about health care and the management of the disorder</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Examples: molecular gene tests, chromosomal tests</a:t>
            </a:r>
            <a:endParaRPr>
              <a:latin typeface="Arial"/>
              <a:ea typeface="Arial"/>
              <a:cs typeface="Arial"/>
              <a:sym typeface="Arial"/>
            </a:endParaRPr>
          </a:p>
        </p:txBody>
      </p:sp>
      <p:sp>
        <p:nvSpPr>
          <p:cNvPr id="440" name="Google Shape;440;p45"/>
          <p:cNvSpPr txBox="1"/>
          <p:nvPr/>
        </p:nvSpPr>
        <p:spPr>
          <a:xfrm>
            <a:off x="-36334" y="4872827"/>
            <a:ext cx="5783451"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https://medlineplus.gov/genetics/understanding/testing/differenttests/</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441" name="Google Shape;441;p45"/>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6"/>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Predictive and Presymptomatic testing</a:t>
            </a:r>
            <a:endParaRPr>
              <a:latin typeface="Arial"/>
              <a:ea typeface="Arial"/>
              <a:cs typeface="Arial"/>
              <a:sym typeface="Arial"/>
            </a:endParaRPr>
          </a:p>
        </p:txBody>
      </p:sp>
      <p:sp>
        <p:nvSpPr>
          <p:cNvPr id="447" name="Google Shape;447;p46"/>
          <p:cNvSpPr txBox="1"/>
          <p:nvPr>
            <p:ph idx="15" type="subTitle"/>
          </p:nvPr>
        </p:nvSpPr>
        <p:spPr>
          <a:xfrm>
            <a:off x="654341" y="1284883"/>
            <a:ext cx="7837347" cy="304713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latin typeface="Arial"/>
                <a:ea typeface="Arial"/>
                <a:cs typeface="Arial"/>
                <a:sym typeface="Arial"/>
              </a:rPr>
              <a:t>Used to detect genetic mutations associated with diseases that often appear at older age and can be helpful for those who have affected family members but do not show any symptoms (yet) themselves.</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b="1" lang="en-US">
                <a:latin typeface="Arial"/>
                <a:ea typeface="Arial"/>
                <a:cs typeface="Arial"/>
                <a:sym typeface="Arial"/>
              </a:rPr>
              <a:t>Predictive:</a:t>
            </a:r>
            <a:r>
              <a:rPr lang="en-US">
                <a:latin typeface="Arial"/>
                <a:ea typeface="Arial"/>
                <a:cs typeface="Arial"/>
                <a:sym typeface="Arial"/>
              </a:rPr>
              <a:t> Can identify genetic mutations that increase a person’s risk of developing a certain disease (</a:t>
            </a:r>
            <a:r>
              <a:rPr b="1" lang="en-US">
                <a:latin typeface="Arial"/>
                <a:ea typeface="Arial"/>
                <a:cs typeface="Arial"/>
                <a:sym typeface="Arial"/>
              </a:rPr>
              <a:t>risk genes</a:t>
            </a:r>
            <a:r>
              <a:rPr lang="en-US">
                <a:latin typeface="Arial"/>
                <a:ea typeface="Arial"/>
                <a:cs typeface="Arial"/>
                <a:sym typeface="Arial"/>
              </a:rPr>
              <a:t>)</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Example: </a:t>
            </a:r>
            <a:r>
              <a:rPr i="1" lang="en-US">
                <a:latin typeface="Arial"/>
                <a:ea typeface="Arial"/>
                <a:cs typeface="Arial"/>
                <a:sym typeface="Arial"/>
              </a:rPr>
              <a:t>APOE </a:t>
            </a:r>
            <a:r>
              <a:rPr lang="en-US">
                <a:latin typeface="Arial"/>
                <a:ea typeface="Arial"/>
                <a:cs typeface="Arial"/>
                <a:sym typeface="Arial"/>
              </a:rPr>
              <a:t>gene AD</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b="1" lang="en-US">
                <a:latin typeface="Arial"/>
                <a:ea typeface="Arial"/>
                <a:cs typeface="Arial"/>
                <a:sym typeface="Arial"/>
              </a:rPr>
              <a:t>Presymptomatic:</a:t>
            </a:r>
            <a:r>
              <a:rPr lang="en-US">
                <a:latin typeface="Arial"/>
                <a:ea typeface="Arial"/>
                <a:cs typeface="Arial"/>
                <a:sym typeface="Arial"/>
              </a:rPr>
              <a:t> Can find out whether a person will develop a genetic disease before any signs of symptoms appear (</a:t>
            </a:r>
            <a:r>
              <a:rPr b="1" lang="en-US">
                <a:latin typeface="Arial"/>
                <a:ea typeface="Arial"/>
                <a:cs typeface="Arial"/>
                <a:sym typeface="Arial"/>
              </a:rPr>
              <a:t>deterministic genes</a:t>
            </a:r>
            <a:r>
              <a:rPr lang="en-US">
                <a:latin typeface="Arial"/>
                <a:ea typeface="Arial"/>
                <a:cs typeface="Arial"/>
                <a:sym typeface="Arial"/>
              </a:rPr>
              <a:t>).</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Example: </a:t>
            </a:r>
            <a:r>
              <a:rPr i="1" lang="en-US">
                <a:latin typeface="Arial"/>
                <a:ea typeface="Arial"/>
                <a:cs typeface="Arial"/>
                <a:sym typeface="Arial"/>
              </a:rPr>
              <a:t>PSEN1</a:t>
            </a:r>
            <a:r>
              <a:rPr lang="en-US">
                <a:latin typeface="Arial"/>
                <a:ea typeface="Arial"/>
                <a:cs typeface="Arial"/>
                <a:sym typeface="Arial"/>
              </a:rPr>
              <a:t> gene AD</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p:txBody>
      </p:sp>
      <p:sp>
        <p:nvSpPr>
          <p:cNvPr id="448" name="Google Shape;448;p46"/>
          <p:cNvSpPr txBox="1"/>
          <p:nvPr/>
        </p:nvSpPr>
        <p:spPr>
          <a:xfrm>
            <a:off x="-36334" y="4872827"/>
            <a:ext cx="3942215"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https://medlineplus.gov/genetics/understanding/testing/uses/</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449" name="Google Shape;449;p46"/>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7"/>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Susceptibility testing</a:t>
            </a:r>
            <a:endParaRPr>
              <a:latin typeface="Arial"/>
              <a:ea typeface="Arial"/>
              <a:cs typeface="Arial"/>
              <a:sym typeface="Arial"/>
            </a:endParaRPr>
          </a:p>
        </p:txBody>
      </p:sp>
      <p:sp>
        <p:nvSpPr>
          <p:cNvPr id="455" name="Google Shape;455;p47"/>
          <p:cNvSpPr txBox="1"/>
          <p:nvPr>
            <p:ph idx="15" type="subTitle"/>
          </p:nvPr>
        </p:nvSpPr>
        <p:spPr>
          <a:xfrm>
            <a:off x="654341" y="1304589"/>
            <a:ext cx="7778227" cy="315375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latin typeface="Arial"/>
                <a:ea typeface="Arial"/>
                <a:cs typeface="Arial"/>
                <a:sym typeface="Arial"/>
              </a:rPr>
              <a:t>A type of genetic test that uses methods, such as polygenic risk scores (</a:t>
            </a:r>
            <a:r>
              <a:rPr b="1" lang="en-US">
                <a:latin typeface="Arial"/>
                <a:ea typeface="Arial"/>
                <a:cs typeface="Arial"/>
                <a:sym typeface="Arial"/>
              </a:rPr>
              <a:t>PRS</a:t>
            </a:r>
            <a:r>
              <a:rPr lang="en-US">
                <a:latin typeface="Arial"/>
                <a:ea typeface="Arial"/>
                <a:cs typeface="Arial"/>
                <a:sym typeface="Arial"/>
              </a:rPr>
              <a:t>), to estimate the relative genetic susceptibility of someone to develop a certain disease.</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PRS can </a:t>
            </a:r>
            <a:r>
              <a:rPr b="1" lang="en-US">
                <a:latin typeface="Arial"/>
                <a:ea typeface="Arial"/>
                <a:cs typeface="Arial"/>
                <a:sym typeface="Arial"/>
              </a:rPr>
              <a:t>identify persons at-risk </a:t>
            </a:r>
            <a:r>
              <a:rPr lang="en-US">
                <a:latin typeface="Arial"/>
                <a:ea typeface="Arial"/>
                <a:cs typeface="Arial"/>
                <a:sym typeface="Arial"/>
              </a:rPr>
              <a:t>and estimate their risk for developing a certain disease by considering effects of genome-wide common variants.</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Difficult to interpret results for complex diseases (such as neurodegenerative diseases, including AD and PD)</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ctr">
              <a:lnSpc>
                <a:spcPct val="100000"/>
              </a:lnSpc>
              <a:spcBef>
                <a:spcPts val="0"/>
              </a:spcBef>
              <a:spcAft>
                <a:spcPts val="0"/>
              </a:spcAft>
              <a:buSzPts val="1800"/>
              <a:buNone/>
            </a:pPr>
            <a:r>
              <a:t/>
            </a:r>
            <a:endParaRPr>
              <a:latin typeface="Arial"/>
              <a:ea typeface="Arial"/>
              <a:cs typeface="Arial"/>
              <a:sym typeface="Arial"/>
            </a:endParaRPr>
          </a:p>
          <a:p>
            <a:pPr indent="0" lvl="0" marL="0" rtl="0" algn="ctr">
              <a:lnSpc>
                <a:spcPct val="100000"/>
              </a:lnSpc>
              <a:spcBef>
                <a:spcPts val="0"/>
              </a:spcBef>
              <a:spcAft>
                <a:spcPts val="0"/>
              </a:spcAft>
              <a:buSzPts val="1800"/>
              <a:buNone/>
            </a:pPr>
            <a:r>
              <a:rPr lang="en-US">
                <a:latin typeface="Arial"/>
                <a:ea typeface="Arial"/>
                <a:cs typeface="Arial"/>
                <a:sym typeface="Arial"/>
              </a:rPr>
              <a:t>Susceptibility testing is mostly probabilistic! </a:t>
            </a:r>
            <a:endParaRPr>
              <a:latin typeface="Arial"/>
              <a:ea typeface="Arial"/>
              <a:cs typeface="Arial"/>
              <a:sym typeface="Arial"/>
            </a:endParaRPr>
          </a:p>
          <a:p>
            <a:pPr indent="0" lvl="0" marL="0" rtl="0" algn="ctr">
              <a:lnSpc>
                <a:spcPct val="100000"/>
              </a:lnSpc>
              <a:spcBef>
                <a:spcPts val="0"/>
              </a:spcBef>
              <a:spcAft>
                <a:spcPts val="0"/>
              </a:spcAft>
              <a:buSzPts val="1800"/>
              <a:buNone/>
            </a:pPr>
            <a:r>
              <a:t/>
            </a:r>
            <a:endParaRPr>
              <a:latin typeface="Arial"/>
              <a:ea typeface="Arial"/>
              <a:cs typeface="Arial"/>
              <a:sym typeface="Arial"/>
            </a:endParaRPr>
          </a:p>
          <a:p>
            <a:pPr indent="0" lvl="0" marL="0" rtl="0" algn="ctr">
              <a:lnSpc>
                <a:spcPct val="100000"/>
              </a:lnSpc>
              <a:spcBef>
                <a:spcPts val="0"/>
              </a:spcBef>
              <a:spcAft>
                <a:spcPts val="0"/>
              </a:spcAft>
              <a:buSzPts val="1800"/>
              <a:buNone/>
            </a:pPr>
            <a:r>
              <a:rPr b="1" lang="en-US">
                <a:latin typeface="Arial"/>
                <a:ea typeface="Arial"/>
                <a:cs typeface="Arial"/>
                <a:sym typeface="Arial"/>
              </a:rPr>
              <a:t>Their accuracy is not yet sufficient for routine clinical practice</a:t>
            </a:r>
            <a:r>
              <a:rPr lang="en-US">
                <a:latin typeface="Arial"/>
                <a:ea typeface="Arial"/>
                <a:cs typeface="Arial"/>
                <a:sym typeface="Arial"/>
              </a:rPr>
              <a:t>.</a:t>
            </a:r>
            <a:endParaRPr>
              <a:latin typeface="Arial"/>
              <a:ea typeface="Arial"/>
              <a:cs typeface="Arial"/>
              <a:sym typeface="Arial"/>
            </a:endParaRPr>
          </a:p>
        </p:txBody>
      </p:sp>
      <p:sp>
        <p:nvSpPr>
          <p:cNvPr id="456" name="Google Shape;456;p47"/>
          <p:cNvSpPr txBox="1"/>
          <p:nvPr/>
        </p:nvSpPr>
        <p:spPr>
          <a:xfrm>
            <a:off x="-36334" y="4872827"/>
            <a:ext cx="7094595" cy="253916"/>
          </a:xfrm>
          <a:prstGeom prst="rect">
            <a:avLst/>
          </a:prstGeom>
          <a:noFill/>
          <a:ln>
            <a:noFill/>
          </a:ln>
        </p:spPr>
        <p:txBody>
          <a:bodyPr anchorCtr="0" anchor="t" bIns="45700" lIns="91425" spcFirstLastPara="1" rIns="91425" wrap="square" tIns="45700">
            <a:spAutoFit/>
          </a:bodyPr>
          <a:lstStyle/>
          <a:p>
            <a:pPr indent="0" lvl="0" marL="0" marR="50800" rtl="0" algn="l">
              <a:lnSpc>
                <a:spcPct val="100000"/>
              </a:lnSpc>
              <a:spcBef>
                <a:spcPts val="0"/>
              </a:spcBef>
              <a:spcAft>
                <a:spcPts val="0"/>
              </a:spcAft>
              <a:buClr>
                <a:schemeClr val="dk1"/>
              </a:buClr>
              <a:buSzPts val="1100"/>
              <a:buFont typeface="Arial"/>
              <a:buNone/>
            </a:pPr>
            <a:r>
              <a:rPr b="0" i="0" lang="en-US" sz="1050" u="none" cap="none" strike="noStrike">
                <a:solidFill>
                  <a:schemeClr val="lt1"/>
                </a:solidFill>
                <a:latin typeface="Arial"/>
                <a:ea typeface="Arial"/>
                <a:cs typeface="Arial"/>
                <a:sym typeface="Arial"/>
              </a:rPr>
              <a:t>De Lara et al., 2019</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457" name="Google Shape;457;p47"/>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8"/>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Pharmacogenetic testing</a:t>
            </a:r>
            <a:endParaRPr>
              <a:latin typeface="Arial"/>
              <a:ea typeface="Arial"/>
              <a:cs typeface="Arial"/>
              <a:sym typeface="Arial"/>
            </a:endParaRPr>
          </a:p>
        </p:txBody>
      </p:sp>
      <p:sp>
        <p:nvSpPr>
          <p:cNvPr id="463" name="Google Shape;463;p48"/>
          <p:cNvSpPr txBox="1"/>
          <p:nvPr>
            <p:ph idx="15" type="subTitle"/>
          </p:nvPr>
        </p:nvSpPr>
        <p:spPr>
          <a:xfrm>
            <a:off x="654341" y="1284883"/>
            <a:ext cx="7778227" cy="286976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latin typeface="Arial"/>
                <a:ea typeface="Arial"/>
                <a:cs typeface="Arial"/>
                <a:sym typeface="Arial"/>
              </a:rPr>
              <a:t>Is </a:t>
            </a:r>
            <a:r>
              <a:rPr b="1" lang="en-US">
                <a:latin typeface="Arial"/>
                <a:ea typeface="Arial"/>
                <a:cs typeface="Arial"/>
                <a:sym typeface="Arial"/>
              </a:rPr>
              <a:t>not the same as genetic testing, </a:t>
            </a:r>
            <a:r>
              <a:rPr lang="en-US">
                <a:latin typeface="Arial"/>
                <a:ea typeface="Arial"/>
                <a:cs typeface="Arial"/>
                <a:sym typeface="Arial"/>
              </a:rPr>
              <a:t>but rather a type of precision medicine, that provides information about your genes to help your health care provider choose the medicine and dosage that are the “best fit” for you.</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These tests use a sample of your saliva, blood or cells swabbed from your cheek.</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The results will describe gene variants that can show how a certain medicine is likely to affect you. </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ctr">
              <a:lnSpc>
                <a:spcPct val="100000"/>
              </a:lnSpc>
              <a:spcBef>
                <a:spcPts val="0"/>
              </a:spcBef>
              <a:spcAft>
                <a:spcPts val="0"/>
              </a:spcAft>
              <a:buSzPts val="1800"/>
              <a:buNone/>
            </a:pPr>
            <a:r>
              <a:rPr b="1" lang="en-US">
                <a:latin typeface="Arial"/>
                <a:ea typeface="Arial"/>
                <a:cs typeface="Arial"/>
                <a:sym typeface="Arial"/>
              </a:rPr>
              <a:t>The results  cannot diagnose or disclose what risk you may pose to develop a certain disease.</a:t>
            </a:r>
            <a:endParaRPr>
              <a:latin typeface="Arial"/>
              <a:ea typeface="Arial"/>
              <a:cs typeface="Arial"/>
              <a:sym typeface="Arial"/>
            </a:endParaRPr>
          </a:p>
        </p:txBody>
      </p:sp>
      <p:sp>
        <p:nvSpPr>
          <p:cNvPr id="464" name="Google Shape;464;p48"/>
          <p:cNvSpPr txBox="1"/>
          <p:nvPr/>
        </p:nvSpPr>
        <p:spPr>
          <a:xfrm>
            <a:off x="-36334" y="4872827"/>
            <a:ext cx="3942215"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https://medlineplus.gov/lab-tests/pharmacogenetic-tests/</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465" name="Google Shape;465;p48"/>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9"/>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Carrier testing</a:t>
            </a:r>
            <a:endParaRPr>
              <a:latin typeface="Arial"/>
              <a:ea typeface="Arial"/>
              <a:cs typeface="Arial"/>
              <a:sym typeface="Arial"/>
            </a:endParaRPr>
          </a:p>
        </p:txBody>
      </p:sp>
      <p:sp>
        <p:nvSpPr>
          <p:cNvPr id="471" name="Google Shape;471;p49"/>
          <p:cNvSpPr txBox="1"/>
          <p:nvPr>
            <p:ph idx="15" type="subTitle"/>
          </p:nvPr>
        </p:nvSpPr>
        <p:spPr>
          <a:xfrm>
            <a:off x="654341" y="1284883"/>
            <a:ext cx="7778227" cy="2724012"/>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Arial"/>
                <a:ea typeface="Arial"/>
                <a:cs typeface="Arial"/>
                <a:sym typeface="Arial"/>
              </a:rPr>
              <a:t>Test to see if someone “</a:t>
            </a:r>
            <a:r>
              <a:rPr b="1" lang="en-US">
                <a:solidFill>
                  <a:schemeClr val="dk1"/>
                </a:solidFill>
                <a:latin typeface="Arial"/>
                <a:ea typeface="Arial"/>
                <a:cs typeface="Arial"/>
                <a:sym typeface="Arial"/>
              </a:rPr>
              <a:t>carries</a:t>
            </a:r>
            <a:r>
              <a:rPr lang="en-US">
                <a:solidFill>
                  <a:schemeClr val="dk1"/>
                </a:solidFill>
                <a:latin typeface="Arial"/>
                <a:ea typeface="Arial"/>
                <a:cs typeface="Arial"/>
                <a:sym typeface="Arial"/>
              </a:rPr>
              <a:t>” a genetic mutation associated with a certain disease or trait</a:t>
            </a:r>
            <a:endParaRPr>
              <a:solidFill>
                <a:schemeClr val="dk1"/>
              </a:solidFill>
              <a:latin typeface="Arial"/>
              <a:ea typeface="Arial"/>
              <a:cs typeface="Arial"/>
              <a:sym typeface="Arial"/>
            </a:endParaRPr>
          </a:p>
          <a:p>
            <a:pPr indent="0" lvl="0" marL="0" rtl="0" algn="l">
              <a:lnSpc>
                <a:spcPct val="115000"/>
              </a:lnSpc>
              <a:spcBef>
                <a:spcPts val="0"/>
              </a:spcBef>
              <a:spcAft>
                <a:spcPts val="0"/>
              </a:spcAft>
              <a:buSzPts val="1100"/>
              <a:buNone/>
            </a:pPr>
            <a:r>
              <a:t/>
            </a:r>
            <a:endParaRPr>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Arial"/>
                <a:ea typeface="Arial"/>
                <a:cs typeface="Arial"/>
                <a:sym typeface="Arial"/>
              </a:rPr>
              <a:t>In case of </a:t>
            </a:r>
            <a:r>
              <a:rPr b="1" lang="en-US">
                <a:solidFill>
                  <a:schemeClr val="dk1"/>
                </a:solidFill>
                <a:latin typeface="Arial"/>
                <a:ea typeface="Arial"/>
                <a:cs typeface="Arial"/>
                <a:sym typeface="Arial"/>
              </a:rPr>
              <a:t>recessively </a:t>
            </a:r>
            <a:r>
              <a:rPr lang="en-US">
                <a:solidFill>
                  <a:schemeClr val="dk1"/>
                </a:solidFill>
                <a:latin typeface="Arial"/>
                <a:ea typeface="Arial"/>
                <a:cs typeface="Arial"/>
                <a:sym typeface="Arial"/>
              </a:rPr>
              <a:t>inherited diseases</a:t>
            </a:r>
            <a:endParaRPr>
              <a:solidFill>
                <a:schemeClr val="dk1"/>
              </a:solidFill>
              <a:latin typeface="Arial"/>
              <a:ea typeface="Arial"/>
              <a:cs typeface="Arial"/>
              <a:sym typeface="Arial"/>
            </a:endParaRPr>
          </a:p>
          <a:p>
            <a:pPr indent="0" lvl="0" marL="0" rtl="0" algn="l">
              <a:lnSpc>
                <a:spcPct val="115000"/>
              </a:lnSpc>
              <a:spcBef>
                <a:spcPts val="0"/>
              </a:spcBef>
              <a:spcAft>
                <a:spcPts val="0"/>
              </a:spcAft>
              <a:buSzPts val="1100"/>
              <a:buNone/>
            </a:pPr>
            <a:r>
              <a:t/>
            </a:r>
            <a:endParaRPr>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Arial"/>
                <a:ea typeface="Arial"/>
                <a:cs typeface="Arial"/>
                <a:sym typeface="Arial"/>
              </a:rPr>
              <a:t>The test can provide information for couples in context of family planning</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p:txBody>
      </p:sp>
      <p:sp>
        <p:nvSpPr>
          <p:cNvPr id="472" name="Google Shape;472;p49"/>
          <p:cNvSpPr txBox="1"/>
          <p:nvPr/>
        </p:nvSpPr>
        <p:spPr>
          <a:xfrm>
            <a:off x="-36334" y="4872827"/>
            <a:ext cx="3942300" cy="2538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n-US" sz="1050">
                <a:solidFill>
                  <a:srgbClr val="FFFFFF"/>
                </a:solidFill>
              </a:rPr>
              <a:t>https://www.genome.gov/genetics-glossary/Carrier-Screening </a:t>
            </a:r>
            <a:endParaRPr sz="1050">
              <a:solidFill>
                <a:schemeClr val="lt1"/>
              </a:solidFill>
            </a:endParaRPr>
          </a:p>
        </p:txBody>
      </p:sp>
      <p:pic>
        <p:nvPicPr>
          <p:cNvPr descr="Εικόνα που περιέχει λογότυπο&#10;&#10;Περιγραφή που δημιουργήθηκε αυτόματα" id="473" name="Google Shape;473;p49"/>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6"/>
          <p:cNvSpPr txBox="1"/>
          <p:nvPr/>
        </p:nvSpPr>
        <p:spPr>
          <a:xfrm>
            <a:off x="4886650" y="2411275"/>
            <a:ext cx="4356600" cy="12618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Technologies for </a:t>
            </a:r>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genetic testing</a:t>
            </a:r>
            <a:endParaRPr b="1" i="1" sz="2000" u="none" cap="none" strike="noStrike">
              <a:solidFill>
                <a:schemeClr val="accent1"/>
              </a:solidFill>
              <a:latin typeface="Arial"/>
              <a:ea typeface="Arial"/>
              <a:cs typeface="Arial"/>
              <a:sym typeface="Arial"/>
            </a:endParaRPr>
          </a:p>
        </p:txBody>
      </p:sp>
      <p:pic>
        <p:nvPicPr>
          <p:cNvPr descr="Εικόνα που περιέχει λογότυπο&#10;&#10;Περιγραφή που δημιουργήθηκε αυτόματα" id="479" name="Google Shape;479;p66"/>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480" name="Google Shape;480;p66"/>
          <p:cNvGrpSpPr/>
          <p:nvPr/>
        </p:nvGrpSpPr>
        <p:grpSpPr>
          <a:xfrm>
            <a:off x="-4108619" y="349445"/>
            <a:ext cx="5143854" cy="4851272"/>
            <a:chOff x="-2753034" y="-624865"/>
            <a:chExt cx="5143854" cy="4851272"/>
          </a:xfrm>
        </p:grpSpPr>
        <p:sp>
          <p:nvSpPr>
            <p:cNvPr id="481" name="Google Shape;481;p66"/>
            <p:cNvSpPr/>
            <p:nvPr/>
          </p:nvSpPr>
          <p:spPr>
            <a:xfrm>
              <a:off x="-2753034"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66"/>
            <p:cNvSpPr/>
            <p:nvPr/>
          </p:nvSpPr>
          <p:spPr>
            <a:xfrm>
              <a:off x="1114615" y="262580"/>
              <a:ext cx="46468" cy="554061"/>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66"/>
            <p:cNvSpPr txBox="1"/>
            <p:nvPr/>
          </p:nvSpPr>
          <p:spPr>
            <a:xfrm>
              <a:off x="1114615" y="262580"/>
              <a:ext cx="46468" cy="554061"/>
            </a:xfrm>
            <a:prstGeom prst="rect">
              <a:avLst/>
            </a:prstGeom>
            <a:noFill/>
            <a:ln>
              <a:noFill/>
            </a:ln>
          </p:spPr>
          <p:txBody>
            <a:bodyPr anchorCtr="0" anchor="ctr" bIns="76200" lIns="439775" spcFirstLastPara="1" rIns="76200" wrap="square" tIns="76200">
              <a:noAutofit/>
            </a:bodyPr>
            <a:lstStyle/>
            <a:p>
              <a:pPr indent="0" lvl="0" marL="0" marR="0" rtl="0" algn="l">
                <a:lnSpc>
                  <a:spcPct val="9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484" name="Google Shape;484;p66"/>
            <p:cNvSpPr/>
            <p:nvPr/>
          </p:nvSpPr>
          <p:spPr>
            <a:xfrm>
              <a:off x="1380588" y="207628"/>
              <a:ext cx="692576" cy="692576"/>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66"/>
            <p:cNvSpPr/>
            <p:nvPr/>
          </p:nvSpPr>
          <p:spPr>
            <a:xfrm flipH="1">
              <a:off x="1161961" y="1172498"/>
              <a:ext cx="46032" cy="554061"/>
            </a:xfrm>
            <a:prstGeom prst="rect">
              <a:avLst/>
            </a:prstGeom>
            <a:solidFill>
              <a:srgbClr val="5B8DF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66"/>
            <p:cNvSpPr txBox="1"/>
            <p:nvPr/>
          </p:nvSpPr>
          <p:spPr>
            <a:xfrm>
              <a:off x="1161961" y="1172498"/>
              <a:ext cx="46032" cy="554061"/>
            </a:xfrm>
            <a:prstGeom prst="rect">
              <a:avLst/>
            </a:prstGeom>
            <a:noFill/>
            <a:ln>
              <a:noFill/>
            </a:ln>
          </p:spPr>
          <p:txBody>
            <a:bodyPr anchorCtr="0" anchor="ctr" bIns="76200" lIns="439775" spcFirstLastPara="1" rIns="76200" wrap="square" tIns="76200">
              <a:noAutofit/>
            </a:bodyPr>
            <a:lstStyle/>
            <a:p>
              <a:pPr indent="0" lvl="0" marL="0" marR="0" rtl="0" algn="l">
                <a:lnSpc>
                  <a:spcPct val="9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487" name="Google Shape;487;p66"/>
            <p:cNvSpPr/>
            <p:nvPr/>
          </p:nvSpPr>
          <p:spPr>
            <a:xfrm>
              <a:off x="1698244" y="1038864"/>
              <a:ext cx="692576" cy="692576"/>
            </a:xfrm>
            <a:prstGeom prst="ellipse">
              <a:avLst/>
            </a:prstGeom>
            <a:solidFill>
              <a:srgbClr val="5087ED"/>
            </a:solidFill>
            <a:ln cap="flat" cmpd="sng" w="25400">
              <a:solidFill>
                <a:srgbClr val="5B8D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66"/>
            <p:cNvSpPr/>
            <p:nvPr/>
          </p:nvSpPr>
          <p:spPr>
            <a:xfrm>
              <a:off x="955959" y="1965338"/>
              <a:ext cx="49331" cy="554061"/>
            </a:xfrm>
            <a:prstGeom prst="rect">
              <a:avLst/>
            </a:prstGeom>
            <a:solidFill>
              <a:srgbClr val="7AA1F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66"/>
            <p:cNvSpPr txBox="1"/>
            <p:nvPr/>
          </p:nvSpPr>
          <p:spPr>
            <a:xfrm>
              <a:off x="955959" y="1965338"/>
              <a:ext cx="49331" cy="554061"/>
            </a:xfrm>
            <a:prstGeom prst="rect">
              <a:avLst/>
            </a:prstGeom>
            <a:noFill/>
            <a:ln>
              <a:noFill/>
            </a:ln>
          </p:spPr>
          <p:txBody>
            <a:bodyPr anchorCtr="0" anchor="ctr" bIns="76200" lIns="439775" spcFirstLastPara="1" rIns="76200" wrap="square" tIns="76200">
              <a:noAutofit/>
            </a:bodyPr>
            <a:lstStyle/>
            <a:p>
              <a:pPr indent="0" lvl="0" marL="0" marR="0" rtl="0" algn="l">
                <a:lnSpc>
                  <a:spcPct val="9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490" name="Google Shape;490;p66"/>
            <p:cNvSpPr/>
            <p:nvPr/>
          </p:nvSpPr>
          <p:spPr>
            <a:xfrm>
              <a:off x="1698244" y="1870100"/>
              <a:ext cx="692576" cy="692576"/>
            </a:xfrm>
            <a:prstGeom prst="ellipse">
              <a:avLst/>
            </a:prstGeom>
            <a:solidFill>
              <a:srgbClr val="5E8FF2"/>
            </a:solidFill>
            <a:ln cap="flat" cmpd="sng" w="25400">
              <a:solidFill>
                <a:srgbClr val="7AA1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66"/>
            <p:cNvSpPr/>
            <p:nvPr/>
          </p:nvSpPr>
          <p:spPr>
            <a:xfrm>
              <a:off x="513153" y="2765347"/>
              <a:ext cx="48780" cy="554061"/>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66"/>
            <p:cNvSpPr txBox="1"/>
            <p:nvPr/>
          </p:nvSpPr>
          <p:spPr>
            <a:xfrm>
              <a:off x="513153" y="2765347"/>
              <a:ext cx="48780" cy="554061"/>
            </a:xfrm>
            <a:prstGeom prst="rect">
              <a:avLst/>
            </a:prstGeom>
            <a:noFill/>
            <a:ln>
              <a:noFill/>
            </a:ln>
          </p:spPr>
          <p:txBody>
            <a:bodyPr anchorCtr="0" anchor="ctr" bIns="76200" lIns="439775" spcFirstLastPara="1" rIns="76200" wrap="square" tIns="76200">
              <a:noAutofit/>
            </a:bodyPr>
            <a:lstStyle/>
            <a:p>
              <a:pPr indent="0" lvl="0" marL="0" marR="0" rtl="0" algn="l">
                <a:lnSpc>
                  <a:spcPct val="9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493" name="Google Shape;493;p66"/>
            <p:cNvSpPr/>
            <p:nvPr/>
          </p:nvSpPr>
          <p:spPr>
            <a:xfrm>
              <a:off x="1380588" y="2701336"/>
              <a:ext cx="692576" cy="692576"/>
            </a:xfrm>
            <a:prstGeom prst="ellipse">
              <a:avLst/>
            </a:prstGeom>
            <a:solidFill>
              <a:srgbClr val="6D99F6"/>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4" name="Google Shape;494;p66"/>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4</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nvSpPr>
        <p:spPr>
          <a:xfrm>
            <a:off x="4886650" y="2411275"/>
            <a:ext cx="4356600" cy="156963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Inheritable </a:t>
            </a:r>
            <a:br>
              <a:rPr b="1" i="1" lang="en-US" sz="2000" u="none" cap="none" strike="noStrike">
                <a:solidFill>
                  <a:schemeClr val="accent1"/>
                </a:solidFill>
                <a:latin typeface="Arial"/>
                <a:ea typeface="Arial"/>
                <a:cs typeface="Arial"/>
                <a:sym typeface="Arial"/>
              </a:rPr>
            </a:br>
            <a:r>
              <a:rPr b="1" i="1" lang="en-US" sz="2000" u="none" cap="none" strike="noStrike">
                <a:solidFill>
                  <a:schemeClr val="accent1"/>
                </a:solidFill>
                <a:latin typeface="Arial"/>
                <a:ea typeface="Arial"/>
                <a:cs typeface="Arial"/>
                <a:sym typeface="Arial"/>
              </a:rPr>
              <a:t>neurodegenerative diseases: clinical overview</a:t>
            </a:r>
            <a:endParaRPr b="1" i="1" sz="2000" u="none" cap="none" strike="noStrike">
              <a:solidFill>
                <a:schemeClr val="accent1"/>
              </a:solidFill>
              <a:latin typeface="Arial"/>
              <a:ea typeface="Arial"/>
              <a:cs typeface="Arial"/>
              <a:sym typeface="Arial"/>
            </a:endParaRPr>
          </a:p>
        </p:txBody>
      </p:sp>
      <p:pic>
        <p:nvPicPr>
          <p:cNvPr descr="Εικόνα που περιέχει λογότυπο&#10;&#10;Περιγραφή που δημιουργήθηκε αυτόματα" id="94" name="Google Shape;94;p14"/>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95" name="Google Shape;95;p14"/>
          <p:cNvGrpSpPr/>
          <p:nvPr/>
        </p:nvGrpSpPr>
        <p:grpSpPr>
          <a:xfrm>
            <a:off x="-4108619" y="349445"/>
            <a:ext cx="5143854" cy="4851272"/>
            <a:chOff x="-2753034" y="-624865"/>
            <a:chExt cx="5143854" cy="4851272"/>
          </a:xfrm>
        </p:grpSpPr>
        <p:sp>
          <p:nvSpPr>
            <p:cNvPr id="96" name="Google Shape;96;p14"/>
            <p:cNvSpPr/>
            <p:nvPr/>
          </p:nvSpPr>
          <p:spPr>
            <a:xfrm>
              <a:off x="-2753034"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p:nvPr/>
          </p:nvSpPr>
          <p:spPr>
            <a:xfrm>
              <a:off x="1114615" y="262580"/>
              <a:ext cx="46468" cy="554061"/>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txBox="1"/>
            <p:nvPr/>
          </p:nvSpPr>
          <p:spPr>
            <a:xfrm>
              <a:off x="1114615" y="262580"/>
              <a:ext cx="46468" cy="554061"/>
            </a:xfrm>
            <a:prstGeom prst="rect">
              <a:avLst/>
            </a:prstGeom>
            <a:noFill/>
            <a:ln>
              <a:noFill/>
            </a:ln>
          </p:spPr>
          <p:txBody>
            <a:bodyPr anchorCtr="0" anchor="ctr" bIns="76200" lIns="439775" spcFirstLastPara="1" rIns="76200" wrap="square" tIns="76200">
              <a:noAutofit/>
            </a:bodyPr>
            <a:lstStyle/>
            <a:p>
              <a:pPr indent="0" lvl="0" marL="0" marR="0" rtl="0" algn="l">
                <a:lnSpc>
                  <a:spcPct val="9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99" name="Google Shape;99;p14"/>
            <p:cNvSpPr/>
            <p:nvPr/>
          </p:nvSpPr>
          <p:spPr>
            <a:xfrm>
              <a:off x="1380588" y="207628"/>
              <a:ext cx="692576" cy="692576"/>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flipH="1">
              <a:off x="1161961" y="1172498"/>
              <a:ext cx="46032" cy="554061"/>
            </a:xfrm>
            <a:prstGeom prst="rect">
              <a:avLst/>
            </a:prstGeom>
            <a:solidFill>
              <a:srgbClr val="5B8DF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txBox="1"/>
            <p:nvPr/>
          </p:nvSpPr>
          <p:spPr>
            <a:xfrm>
              <a:off x="1161961" y="1172498"/>
              <a:ext cx="46032" cy="554061"/>
            </a:xfrm>
            <a:prstGeom prst="rect">
              <a:avLst/>
            </a:prstGeom>
            <a:noFill/>
            <a:ln>
              <a:noFill/>
            </a:ln>
          </p:spPr>
          <p:txBody>
            <a:bodyPr anchorCtr="0" anchor="ctr" bIns="76200" lIns="439775" spcFirstLastPara="1" rIns="76200" wrap="square" tIns="76200">
              <a:noAutofit/>
            </a:bodyPr>
            <a:lstStyle/>
            <a:p>
              <a:pPr indent="0" lvl="0" marL="0" marR="0" rtl="0" algn="l">
                <a:lnSpc>
                  <a:spcPct val="9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102" name="Google Shape;102;p14"/>
            <p:cNvSpPr/>
            <p:nvPr/>
          </p:nvSpPr>
          <p:spPr>
            <a:xfrm>
              <a:off x="1698244" y="1038864"/>
              <a:ext cx="692576" cy="692576"/>
            </a:xfrm>
            <a:prstGeom prst="ellipse">
              <a:avLst/>
            </a:prstGeom>
            <a:solidFill>
              <a:schemeClr val="lt1"/>
            </a:solidFill>
            <a:ln cap="flat" cmpd="sng" w="25400">
              <a:solidFill>
                <a:srgbClr val="5B8D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p:nvPr/>
          </p:nvSpPr>
          <p:spPr>
            <a:xfrm>
              <a:off x="955959" y="1965338"/>
              <a:ext cx="49331" cy="554061"/>
            </a:xfrm>
            <a:prstGeom prst="rect">
              <a:avLst/>
            </a:prstGeom>
            <a:solidFill>
              <a:srgbClr val="7AA1F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txBox="1"/>
            <p:nvPr/>
          </p:nvSpPr>
          <p:spPr>
            <a:xfrm>
              <a:off x="955959" y="1965338"/>
              <a:ext cx="49331" cy="554061"/>
            </a:xfrm>
            <a:prstGeom prst="rect">
              <a:avLst/>
            </a:prstGeom>
            <a:noFill/>
            <a:ln>
              <a:noFill/>
            </a:ln>
          </p:spPr>
          <p:txBody>
            <a:bodyPr anchorCtr="0" anchor="ctr" bIns="76200" lIns="439775" spcFirstLastPara="1" rIns="76200" wrap="square" tIns="76200">
              <a:noAutofit/>
            </a:bodyPr>
            <a:lstStyle/>
            <a:p>
              <a:pPr indent="0" lvl="0" marL="0" marR="0" rtl="0" algn="l">
                <a:lnSpc>
                  <a:spcPct val="9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105" name="Google Shape;105;p14"/>
            <p:cNvSpPr/>
            <p:nvPr/>
          </p:nvSpPr>
          <p:spPr>
            <a:xfrm>
              <a:off x="1698244" y="1870100"/>
              <a:ext cx="692576" cy="692576"/>
            </a:xfrm>
            <a:prstGeom prst="ellipse">
              <a:avLst/>
            </a:prstGeom>
            <a:solidFill>
              <a:schemeClr val="lt1"/>
            </a:solidFill>
            <a:ln cap="flat" cmpd="sng" w="25400">
              <a:solidFill>
                <a:srgbClr val="7AA1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p:nvPr/>
          </p:nvSpPr>
          <p:spPr>
            <a:xfrm>
              <a:off x="513153" y="2765347"/>
              <a:ext cx="48780" cy="554061"/>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txBox="1"/>
            <p:nvPr/>
          </p:nvSpPr>
          <p:spPr>
            <a:xfrm>
              <a:off x="513153" y="2765347"/>
              <a:ext cx="48780" cy="554061"/>
            </a:xfrm>
            <a:prstGeom prst="rect">
              <a:avLst/>
            </a:prstGeom>
            <a:noFill/>
            <a:ln>
              <a:noFill/>
            </a:ln>
          </p:spPr>
          <p:txBody>
            <a:bodyPr anchorCtr="0" anchor="ctr" bIns="76200" lIns="439775" spcFirstLastPara="1" rIns="76200" wrap="square" tIns="76200">
              <a:noAutofit/>
            </a:bodyPr>
            <a:lstStyle/>
            <a:p>
              <a:pPr indent="0" lvl="0" marL="0" marR="0" rtl="0" algn="l">
                <a:lnSpc>
                  <a:spcPct val="9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p:txBody>
        </p:sp>
        <p:sp>
          <p:nvSpPr>
            <p:cNvPr id="108" name="Google Shape;108;p14"/>
            <p:cNvSpPr/>
            <p:nvPr/>
          </p:nvSpPr>
          <p:spPr>
            <a:xfrm>
              <a:off x="1380588" y="2701336"/>
              <a:ext cx="692576" cy="692576"/>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14"/>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1</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1"/>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Three major types</a:t>
            </a:r>
            <a:endParaRPr>
              <a:latin typeface="Arial"/>
              <a:ea typeface="Arial"/>
              <a:cs typeface="Arial"/>
              <a:sym typeface="Arial"/>
            </a:endParaRPr>
          </a:p>
        </p:txBody>
      </p:sp>
      <p:sp>
        <p:nvSpPr>
          <p:cNvPr id="500" name="Google Shape;500;p51"/>
          <p:cNvSpPr txBox="1"/>
          <p:nvPr>
            <p:ph idx="15" type="subTitle"/>
          </p:nvPr>
        </p:nvSpPr>
        <p:spPr>
          <a:xfrm>
            <a:off x="654341" y="1435968"/>
            <a:ext cx="7771659" cy="1997573"/>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SzPts val="1400"/>
              <a:buAutoNum type="arabicPeriod"/>
            </a:pPr>
            <a:r>
              <a:rPr b="1" lang="en-US">
                <a:latin typeface="Arial"/>
                <a:ea typeface="Arial"/>
                <a:cs typeface="Arial"/>
                <a:sym typeface="Arial"/>
              </a:rPr>
              <a:t>Cytogenetic</a:t>
            </a:r>
            <a:br>
              <a:rPr lang="en-US">
                <a:latin typeface="Arial"/>
                <a:ea typeface="Arial"/>
                <a:cs typeface="Arial"/>
                <a:sym typeface="Arial"/>
              </a:rPr>
            </a:br>
            <a:r>
              <a:rPr lang="en-US">
                <a:latin typeface="Arial"/>
                <a:ea typeface="Arial"/>
                <a:cs typeface="Arial"/>
                <a:sym typeface="Arial"/>
              </a:rPr>
              <a:t>To examine whole chromosomes</a:t>
            </a:r>
            <a:endParaRPr>
              <a:latin typeface="Arial"/>
              <a:ea typeface="Arial"/>
              <a:cs typeface="Arial"/>
              <a:sym typeface="Arial"/>
            </a:endParaRPr>
          </a:p>
          <a:p>
            <a:pPr indent="0" lvl="0" marL="457200" rtl="0" algn="l">
              <a:lnSpc>
                <a:spcPct val="100000"/>
              </a:lnSpc>
              <a:spcBef>
                <a:spcPts val="0"/>
              </a:spcBef>
              <a:spcAft>
                <a:spcPts val="0"/>
              </a:spcAft>
              <a:buSzPts val="1800"/>
              <a:buNone/>
            </a:pPr>
            <a:r>
              <a:t/>
            </a:r>
            <a:endParaRPr>
              <a:latin typeface="Arial"/>
              <a:ea typeface="Arial"/>
              <a:cs typeface="Arial"/>
              <a:sym typeface="Arial"/>
            </a:endParaRPr>
          </a:p>
          <a:p>
            <a:pPr indent="-342900" lvl="0" marL="342900" rtl="0" algn="l">
              <a:lnSpc>
                <a:spcPct val="100000"/>
              </a:lnSpc>
              <a:spcBef>
                <a:spcPts val="0"/>
              </a:spcBef>
              <a:spcAft>
                <a:spcPts val="0"/>
              </a:spcAft>
              <a:buSzPts val="1400"/>
              <a:buFont typeface="Arial"/>
              <a:buAutoNum type="arabicPeriod"/>
            </a:pPr>
            <a:r>
              <a:rPr b="1" lang="en-US">
                <a:latin typeface="Arial"/>
                <a:ea typeface="Arial"/>
                <a:cs typeface="Arial"/>
                <a:sym typeface="Arial"/>
              </a:rPr>
              <a:t>Biochemical</a:t>
            </a:r>
            <a:br>
              <a:rPr lang="en-US">
                <a:latin typeface="Arial"/>
                <a:ea typeface="Arial"/>
                <a:cs typeface="Arial"/>
                <a:sym typeface="Arial"/>
              </a:rPr>
            </a:br>
            <a:r>
              <a:rPr lang="en-US">
                <a:latin typeface="Arial"/>
                <a:ea typeface="Arial"/>
                <a:cs typeface="Arial"/>
                <a:sym typeface="Arial"/>
              </a:rPr>
              <a:t>To measure protein produced by genes</a:t>
            </a:r>
            <a:endParaRPr>
              <a:latin typeface="Arial"/>
              <a:ea typeface="Arial"/>
              <a:cs typeface="Arial"/>
              <a:sym typeface="Arial"/>
            </a:endParaRPr>
          </a:p>
          <a:p>
            <a:pPr indent="0" lvl="0" marL="457200" rtl="0" algn="l">
              <a:lnSpc>
                <a:spcPct val="100000"/>
              </a:lnSpc>
              <a:spcBef>
                <a:spcPts val="0"/>
              </a:spcBef>
              <a:spcAft>
                <a:spcPts val="0"/>
              </a:spcAft>
              <a:buSzPts val="1800"/>
              <a:buNone/>
            </a:pPr>
            <a:r>
              <a:t/>
            </a:r>
            <a:endParaRPr>
              <a:latin typeface="Arial"/>
              <a:ea typeface="Arial"/>
              <a:cs typeface="Arial"/>
              <a:sym typeface="Arial"/>
            </a:endParaRPr>
          </a:p>
          <a:p>
            <a:pPr indent="-342900" lvl="0" marL="342900" rtl="0" algn="l">
              <a:lnSpc>
                <a:spcPct val="100000"/>
              </a:lnSpc>
              <a:spcBef>
                <a:spcPts val="0"/>
              </a:spcBef>
              <a:spcAft>
                <a:spcPts val="0"/>
              </a:spcAft>
              <a:buSzPts val="1400"/>
              <a:buFont typeface="Arial"/>
              <a:buAutoNum type="arabicPeriod"/>
            </a:pPr>
            <a:r>
              <a:rPr b="1" lang="en-US">
                <a:latin typeface="Arial"/>
                <a:ea typeface="Arial"/>
                <a:cs typeface="Arial"/>
                <a:sym typeface="Arial"/>
              </a:rPr>
              <a:t>Molecular</a:t>
            </a:r>
            <a:br>
              <a:rPr lang="en-US">
                <a:latin typeface="Arial"/>
                <a:ea typeface="Arial"/>
                <a:cs typeface="Arial"/>
                <a:sym typeface="Arial"/>
              </a:rPr>
            </a:br>
            <a:r>
              <a:rPr lang="en-US">
                <a:latin typeface="Arial"/>
                <a:ea typeface="Arial"/>
                <a:cs typeface="Arial"/>
                <a:sym typeface="Arial"/>
              </a:rPr>
              <a:t>To look for small DNA mutations</a:t>
            </a:r>
            <a:endParaRPr>
              <a:latin typeface="Arial"/>
              <a:ea typeface="Arial"/>
              <a:cs typeface="Arial"/>
              <a:sym typeface="Arial"/>
            </a:endParaRPr>
          </a:p>
        </p:txBody>
      </p:sp>
      <p:sp>
        <p:nvSpPr>
          <p:cNvPr id="501" name="Google Shape;501;p51"/>
          <p:cNvSpPr txBox="1"/>
          <p:nvPr/>
        </p:nvSpPr>
        <p:spPr>
          <a:xfrm>
            <a:off x="-36334" y="4872827"/>
            <a:ext cx="6165081"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https://www.ncbi.nlm.nih.gov/books/NBK115555/#ch2.I24_Types_of_Genetic_Testing</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502" name="Google Shape;502;p51"/>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2"/>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Cytogenetic testing</a:t>
            </a:r>
            <a:endParaRPr>
              <a:latin typeface="Arial"/>
              <a:ea typeface="Arial"/>
              <a:cs typeface="Arial"/>
              <a:sym typeface="Arial"/>
            </a:endParaRPr>
          </a:p>
        </p:txBody>
      </p:sp>
      <p:sp>
        <p:nvSpPr>
          <p:cNvPr id="508" name="Google Shape;508;p52"/>
          <p:cNvSpPr txBox="1"/>
          <p:nvPr>
            <p:ph idx="15" type="subTitle"/>
          </p:nvPr>
        </p:nvSpPr>
        <p:spPr>
          <a:xfrm>
            <a:off x="621496" y="1652745"/>
            <a:ext cx="3764591" cy="224584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latin typeface="Arial"/>
                <a:ea typeface="Arial"/>
                <a:cs typeface="Arial"/>
                <a:sym typeface="Arial"/>
              </a:rPr>
              <a:t>Chromosomes of a human cell can be analyzed under a microscope. </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White blood cells (T lymphocytes)</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Fixation, spreading and staining allows for visualization of distinct bands on each chromosome</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Fluorescent in situ hybridization (</a:t>
            </a:r>
            <a:r>
              <a:rPr b="1" lang="en-US">
                <a:latin typeface="Arial"/>
                <a:ea typeface="Arial"/>
                <a:cs typeface="Arial"/>
                <a:sym typeface="Arial"/>
              </a:rPr>
              <a:t>FISH</a:t>
            </a:r>
            <a:r>
              <a:rPr lang="en-US">
                <a:latin typeface="Arial"/>
                <a:ea typeface="Arial"/>
                <a:cs typeface="Arial"/>
                <a:sym typeface="Arial"/>
              </a:rPr>
              <a:t>)</a:t>
            </a:r>
            <a:endParaRPr>
              <a:latin typeface="Arial"/>
              <a:ea typeface="Arial"/>
              <a:cs typeface="Arial"/>
              <a:sym typeface="Arial"/>
            </a:endParaRPr>
          </a:p>
        </p:txBody>
      </p:sp>
      <p:sp>
        <p:nvSpPr>
          <p:cNvPr id="509" name="Google Shape;509;p52"/>
          <p:cNvSpPr txBox="1"/>
          <p:nvPr/>
        </p:nvSpPr>
        <p:spPr>
          <a:xfrm>
            <a:off x="-36334" y="4872827"/>
            <a:ext cx="6165081"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https://www.ncbi.nlm.nih.gov/books/NBK115548/</a:t>
            </a:r>
            <a:endParaRPr b="0" i="0" sz="1400" u="none" cap="none" strike="noStrike">
              <a:solidFill>
                <a:srgbClr val="000000"/>
              </a:solidFill>
              <a:latin typeface="Arial"/>
              <a:ea typeface="Arial"/>
              <a:cs typeface="Arial"/>
              <a:sym typeface="Arial"/>
            </a:endParaRPr>
          </a:p>
        </p:txBody>
      </p:sp>
      <p:pic>
        <p:nvPicPr>
          <p:cNvPr descr="Afbeelding met diagram, ontwerp&#10;&#10;Automatisch gegenereerde beschrijving" id="510" name="Google Shape;510;p52"/>
          <p:cNvPicPr preferRelativeResize="0"/>
          <p:nvPr/>
        </p:nvPicPr>
        <p:blipFill rotWithShape="1">
          <a:blip r:embed="rId3">
            <a:alphaModFix/>
          </a:blip>
          <a:srcRect b="0" l="0" r="0" t="0"/>
          <a:stretch/>
        </p:blipFill>
        <p:spPr>
          <a:xfrm>
            <a:off x="4527331" y="1258873"/>
            <a:ext cx="4319750" cy="3118428"/>
          </a:xfrm>
          <a:prstGeom prst="rect">
            <a:avLst/>
          </a:prstGeom>
          <a:noFill/>
          <a:ln>
            <a:noFill/>
          </a:ln>
        </p:spPr>
      </p:pic>
      <p:pic>
        <p:nvPicPr>
          <p:cNvPr descr="Εικόνα που περιέχει λογότυπο&#10;&#10;Περιγραφή που δημιουργήθηκε αυτόματα" id="511" name="Google Shape;511;p52"/>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3"/>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Biochemical testing</a:t>
            </a:r>
            <a:endParaRPr>
              <a:latin typeface="Arial"/>
              <a:ea typeface="Arial"/>
              <a:cs typeface="Arial"/>
              <a:sym typeface="Arial"/>
            </a:endParaRPr>
          </a:p>
        </p:txBody>
      </p:sp>
      <p:sp>
        <p:nvSpPr>
          <p:cNvPr id="517" name="Google Shape;517;p53"/>
          <p:cNvSpPr txBox="1"/>
          <p:nvPr>
            <p:ph idx="15" type="subTitle"/>
          </p:nvPr>
        </p:nvSpPr>
        <p:spPr>
          <a:xfrm>
            <a:off x="654341" y="1207369"/>
            <a:ext cx="7771800" cy="3368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800"/>
              <a:buNone/>
            </a:pPr>
            <a:r>
              <a:rPr lang="en-US" sz="1200">
                <a:latin typeface="Arial"/>
                <a:ea typeface="Arial"/>
                <a:cs typeface="Arial"/>
                <a:sym typeface="Arial"/>
              </a:rPr>
              <a:t>Different types of protein and possible malfunction due to genetic mutation. </a:t>
            </a:r>
            <a:endParaRPr sz="1200">
              <a:latin typeface="Arial"/>
              <a:ea typeface="Arial"/>
              <a:cs typeface="Arial"/>
              <a:sym typeface="Arial"/>
            </a:endParaRPr>
          </a:p>
          <a:p>
            <a:pPr indent="0" lvl="0" marL="0" rtl="0" algn="l">
              <a:lnSpc>
                <a:spcPct val="150000"/>
              </a:lnSpc>
              <a:spcBef>
                <a:spcPts val="0"/>
              </a:spcBef>
              <a:spcAft>
                <a:spcPts val="0"/>
              </a:spcAft>
              <a:buSzPts val="1800"/>
              <a:buNone/>
            </a:pPr>
            <a:r>
              <a:rPr lang="en-US" sz="1200">
                <a:latin typeface="Arial"/>
                <a:ea typeface="Arial"/>
                <a:cs typeface="Arial"/>
                <a:sym typeface="Arial"/>
              </a:rPr>
              <a:t>Test can measure </a:t>
            </a:r>
            <a:endParaRPr sz="1200">
              <a:latin typeface="Arial"/>
              <a:ea typeface="Arial"/>
              <a:cs typeface="Arial"/>
              <a:sym typeface="Arial"/>
            </a:endParaRPr>
          </a:p>
          <a:p>
            <a:pPr indent="-285750" lvl="0" marL="285750" rtl="0" algn="l">
              <a:lnSpc>
                <a:spcPct val="150000"/>
              </a:lnSpc>
              <a:spcBef>
                <a:spcPts val="0"/>
              </a:spcBef>
              <a:spcAft>
                <a:spcPts val="0"/>
              </a:spcAft>
              <a:buSzPts val="1200"/>
              <a:buFont typeface="Arial"/>
              <a:buChar char="•"/>
            </a:pPr>
            <a:r>
              <a:rPr lang="en-US" sz="1200">
                <a:latin typeface="Arial"/>
                <a:ea typeface="Arial"/>
                <a:cs typeface="Arial"/>
                <a:sym typeface="Arial"/>
              </a:rPr>
              <a:t>Protein activity: enzymes</a:t>
            </a:r>
            <a:endParaRPr sz="1200">
              <a:latin typeface="Arial"/>
              <a:ea typeface="Arial"/>
              <a:cs typeface="Arial"/>
              <a:sym typeface="Arial"/>
            </a:endParaRPr>
          </a:p>
          <a:p>
            <a:pPr indent="-285750" lvl="0" marL="285750" rtl="0" algn="l">
              <a:lnSpc>
                <a:spcPct val="150000"/>
              </a:lnSpc>
              <a:spcBef>
                <a:spcPts val="0"/>
              </a:spcBef>
              <a:spcAft>
                <a:spcPts val="0"/>
              </a:spcAft>
              <a:buSzPts val="1200"/>
              <a:buFont typeface="Arial"/>
              <a:buChar char="•"/>
            </a:pPr>
            <a:r>
              <a:rPr lang="en-US" sz="1200">
                <a:latin typeface="Arial"/>
                <a:ea typeface="Arial"/>
                <a:cs typeface="Arial"/>
                <a:sym typeface="Arial"/>
              </a:rPr>
              <a:t>Indirect measurement of protein activity: Level of metabolites</a:t>
            </a:r>
            <a:endParaRPr sz="1200">
              <a:latin typeface="Arial"/>
              <a:ea typeface="Arial"/>
              <a:cs typeface="Arial"/>
              <a:sym typeface="Arial"/>
            </a:endParaRPr>
          </a:p>
          <a:p>
            <a:pPr indent="-285750" lvl="0" marL="285750" rtl="0" algn="l">
              <a:lnSpc>
                <a:spcPct val="150000"/>
              </a:lnSpc>
              <a:spcBef>
                <a:spcPts val="0"/>
              </a:spcBef>
              <a:spcAft>
                <a:spcPts val="0"/>
              </a:spcAft>
              <a:buSzPts val="1200"/>
              <a:buFont typeface="Arial"/>
              <a:buChar char="•"/>
            </a:pPr>
            <a:r>
              <a:rPr lang="en-US" sz="1200">
                <a:latin typeface="Arial"/>
                <a:ea typeface="Arial"/>
                <a:cs typeface="Arial"/>
                <a:sym typeface="Arial"/>
              </a:rPr>
              <a:t>Protein structure: Size / quantity of protein</a:t>
            </a:r>
            <a:endParaRPr sz="1200">
              <a:latin typeface="Arial"/>
              <a:ea typeface="Arial"/>
              <a:cs typeface="Arial"/>
              <a:sym typeface="Arial"/>
            </a:endParaRPr>
          </a:p>
          <a:p>
            <a:pPr indent="0" lvl="0" marL="0" rtl="0" algn="l">
              <a:lnSpc>
                <a:spcPct val="150000"/>
              </a:lnSpc>
              <a:spcBef>
                <a:spcPts val="0"/>
              </a:spcBef>
              <a:spcAft>
                <a:spcPts val="0"/>
              </a:spcAft>
              <a:buSzPts val="1800"/>
              <a:buNone/>
            </a:pPr>
            <a:r>
              <a:rPr lang="en-US" sz="1200">
                <a:latin typeface="Arial"/>
                <a:ea typeface="Arial"/>
                <a:cs typeface="Arial"/>
                <a:sym typeface="Arial"/>
              </a:rPr>
              <a:t>Malfunctions can include:</a:t>
            </a:r>
            <a:endParaRPr sz="1200">
              <a:latin typeface="Arial"/>
              <a:ea typeface="Arial"/>
              <a:cs typeface="Arial"/>
              <a:sym typeface="Arial"/>
            </a:endParaRPr>
          </a:p>
          <a:p>
            <a:pPr indent="-285750" lvl="0" marL="285750" rtl="0" algn="l">
              <a:lnSpc>
                <a:spcPct val="150000"/>
              </a:lnSpc>
              <a:spcBef>
                <a:spcPts val="0"/>
              </a:spcBef>
              <a:spcAft>
                <a:spcPts val="0"/>
              </a:spcAft>
              <a:buSzPts val="1200"/>
              <a:buFont typeface="Arial"/>
              <a:buChar char="•"/>
            </a:pPr>
            <a:r>
              <a:rPr lang="en-US" sz="1200">
                <a:latin typeface="Arial"/>
                <a:ea typeface="Arial"/>
                <a:cs typeface="Arial"/>
                <a:sym typeface="Arial"/>
              </a:rPr>
              <a:t>None / too much / too little protein</a:t>
            </a:r>
            <a:endParaRPr sz="1200">
              <a:latin typeface="Arial"/>
              <a:ea typeface="Arial"/>
              <a:cs typeface="Arial"/>
              <a:sym typeface="Arial"/>
            </a:endParaRPr>
          </a:p>
          <a:p>
            <a:pPr indent="-285750" lvl="0" marL="285750" rtl="0" algn="l">
              <a:lnSpc>
                <a:spcPct val="150000"/>
              </a:lnSpc>
              <a:spcBef>
                <a:spcPts val="0"/>
              </a:spcBef>
              <a:spcAft>
                <a:spcPts val="0"/>
              </a:spcAft>
              <a:buSzPts val="1200"/>
              <a:buFont typeface="Arial"/>
              <a:buChar char="•"/>
            </a:pPr>
            <a:r>
              <a:rPr lang="en-US" sz="1200">
                <a:latin typeface="Arial"/>
                <a:ea typeface="Arial"/>
                <a:cs typeface="Arial"/>
                <a:sym typeface="Arial"/>
              </a:rPr>
              <a:t>Misfolded / incorrectly modified / incorrectly assembled protein</a:t>
            </a:r>
            <a:endParaRPr sz="1200">
              <a:latin typeface="Arial"/>
              <a:ea typeface="Arial"/>
              <a:cs typeface="Arial"/>
              <a:sym typeface="Arial"/>
            </a:endParaRPr>
          </a:p>
          <a:p>
            <a:pPr indent="-285750" lvl="0" marL="285750" rtl="0" algn="l">
              <a:lnSpc>
                <a:spcPct val="150000"/>
              </a:lnSpc>
              <a:spcBef>
                <a:spcPts val="0"/>
              </a:spcBef>
              <a:spcAft>
                <a:spcPts val="0"/>
              </a:spcAft>
              <a:buSzPts val="1200"/>
              <a:buFont typeface="Arial"/>
              <a:buChar char="•"/>
            </a:pPr>
            <a:r>
              <a:rPr lang="en-US" sz="1200">
                <a:latin typeface="Arial"/>
                <a:ea typeface="Arial"/>
                <a:cs typeface="Arial"/>
                <a:sym typeface="Arial"/>
              </a:rPr>
              <a:t>Altered active site or other critical region for biochemical reactions</a:t>
            </a:r>
            <a:endParaRPr sz="1200">
              <a:latin typeface="Arial"/>
              <a:ea typeface="Arial"/>
              <a:cs typeface="Arial"/>
              <a:sym typeface="Arial"/>
            </a:endParaRPr>
          </a:p>
          <a:p>
            <a:pPr indent="0" lvl="0" marL="0" rtl="0" algn="l">
              <a:lnSpc>
                <a:spcPct val="150000"/>
              </a:lnSpc>
              <a:spcBef>
                <a:spcPts val="0"/>
              </a:spcBef>
              <a:spcAft>
                <a:spcPts val="0"/>
              </a:spcAft>
              <a:buSzPts val="1800"/>
              <a:buNone/>
            </a:pPr>
            <a:r>
              <a:t/>
            </a:r>
            <a:endParaRPr sz="1200">
              <a:latin typeface="Arial"/>
              <a:ea typeface="Arial"/>
              <a:cs typeface="Arial"/>
              <a:sym typeface="Arial"/>
            </a:endParaRPr>
          </a:p>
          <a:p>
            <a:pPr indent="0" lvl="0" marL="0" rtl="0" algn="l">
              <a:lnSpc>
                <a:spcPct val="150000"/>
              </a:lnSpc>
              <a:spcBef>
                <a:spcPts val="0"/>
              </a:spcBef>
              <a:spcAft>
                <a:spcPts val="0"/>
              </a:spcAft>
              <a:buSzPts val="1800"/>
              <a:buNone/>
            </a:pPr>
            <a:r>
              <a:rPr lang="en-US" sz="1200">
                <a:latin typeface="Arial"/>
                <a:ea typeface="Arial"/>
                <a:cs typeface="Arial"/>
                <a:sym typeface="Arial"/>
              </a:rPr>
              <a:t>High performance liquid chromatography (</a:t>
            </a:r>
            <a:r>
              <a:rPr b="1" lang="en-US" sz="1200">
                <a:latin typeface="Arial"/>
                <a:ea typeface="Arial"/>
                <a:cs typeface="Arial"/>
                <a:sym typeface="Arial"/>
              </a:rPr>
              <a:t>HPLC</a:t>
            </a:r>
            <a:r>
              <a:rPr lang="en-US" sz="1200">
                <a:latin typeface="Arial"/>
                <a:ea typeface="Arial"/>
                <a:cs typeface="Arial"/>
                <a:sym typeface="Arial"/>
              </a:rPr>
              <a:t>)</a:t>
            </a:r>
            <a:br>
              <a:rPr lang="en-US" sz="1200">
                <a:latin typeface="Arial"/>
                <a:ea typeface="Arial"/>
                <a:cs typeface="Arial"/>
                <a:sym typeface="Arial"/>
              </a:rPr>
            </a:br>
            <a:r>
              <a:rPr lang="en-US" sz="1200">
                <a:latin typeface="Arial"/>
                <a:ea typeface="Arial"/>
                <a:cs typeface="Arial"/>
                <a:sym typeface="Arial"/>
              </a:rPr>
              <a:t>Gas chromatography / mass spectrometry (</a:t>
            </a:r>
            <a:r>
              <a:rPr b="1" lang="en-US" sz="1200">
                <a:latin typeface="Arial"/>
                <a:ea typeface="Arial"/>
                <a:cs typeface="Arial"/>
                <a:sym typeface="Arial"/>
              </a:rPr>
              <a:t>GC/MS</a:t>
            </a:r>
            <a:r>
              <a:rPr lang="en-US" sz="1200">
                <a:latin typeface="Arial"/>
                <a:ea typeface="Arial"/>
                <a:cs typeface="Arial"/>
                <a:sym typeface="Arial"/>
              </a:rPr>
              <a:t>)</a:t>
            </a:r>
            <a:endParaRPr sz="1200">
              <a:latin typeface="Arial"/>
              <a:ea typeface="Arial"/>
              <a:cs typeface="Arial"/>
              <a:sym typeface="Arial"/>
            </a:endParaRPr>
          </a:p>
          <a:p>
            <a:pPr indent="0" lvl="0" marL="0" rtl="0" algn="l">
              <a:lnSpc>
                <a:spcPct val="150000"/>
              </a:lnSpc>
              <a:spcBef>
                <a:spcPts val="0"/>
              </a:spcBef>
              <a:spcAft>
                <a:spcPts val="0"/>
              </a:spcAft>
              <a:buSzPts val="1800"/>
              <a:buNone/>
            </a:pPr>
            <a:r>
              <a:rPr lang="en-US" sz="1200">
                <a:latin typeface="Arial"/>
                <a:ea typeface="Arial"/>
                <a:cs typeface="Arial"/>
                <a:sym typeface="Arial"/>
              </a:rPr>
              <a:t>Tandem mass spectrometry (</a:t>
            </a:r>
            <a:r>
              <a:rPr b="1" lang="en-US" sz="1200">
                <a:latin typeface="Arial"/>
                <a:ea typeface="Arial"/>
                <a:cs typeface="Arial"/>
                <a:sym typeface="Arial"/>
              </a:rPr>
              <a:t>MS/MS</a:t>
            </a:r>
            <a:r>
              <a:rPr lang="en-US" sz="1200">
                <a:latin typeface="Arial"/>
                <a:ea typeface="Arial"/>
                <a:cs typeface="Arial"/>
                <a:sym typeface="Arial"/>
              </a:rPr>
              <a:t>)</a:t>
            </a:r>
            <a:endParaRPr sz="1200">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p:txBody>
      </p:sp>
      <p:sp>
        <p:nvSpPr>
          <p:cNvPr id="518" name="Google Shape;518;p53"/>
          <p:cNvSpPr txBox="1"/>
          <p:nvPr/>
        </p:nvSpPr>
        <p:spPr>
          <a:xfrm>
            <a:off x="-36334" y="4872827"/>
            <a:ext cx="6165081"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https://www.ncbi.nlm.nih.gov/books/NBK115548/</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519" name="Google Shape;519;p53"/>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4"/>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Molecular testing</a:t>
            </a:r>
            <a:endParaRPr>
              <a:latin typeface="Arial"/>
              <a:ea typeface="Arial"/>
              <a:cs typeface="Arial"/>
              <a:sym typeface="Arial"/>
            </a:endParaRPr>
          </a:p>
        </p:txBody>
      </p:sp>
      <p:sp>
        <p:nvSpPr>
          <p:cNvPr id="525" name="Google Shape;525;p54"/>
          <p:cNvSpPr txBox="1"/>
          <p:nvPr>
            <p:ph idx="15" type="subTitle"/>
          </p:nvPr>
        </p:nvSpPr>
        <p:spPr>
          <a:xfrm>
            <a:off x="3439582" y="1488521"/>
            <a:ext cx="4992986" cy="300064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a:latin typeface="Arial"/>
                <a:ea typeface="Arial"/>
                <a:cs typeface="Arial"/>
                <a:sym typeface="Arial"/>
              </a:rPr>
              <a:t>DNA analysis when gene sequence is known and may contain small DNA mutations</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Any tissue sample, only requires small amount of sample</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rPr lang="en-US">
                <a:latin typeface="Arial"/>
                <a:ea typeface="Arial"/>
                <a:cs typeface="Arial"/>
                <a:sym typeface="Arial"/>
              </a:rPr>
              <a:t>Methodologies</a:t>
            </a:r>
            <a:endParaRPr>
              <a:latin typeface="Arial"/>
              <a:ea typeface="Arial"/>
              <a:cs typeface="Arial"/>
              <a:sym typeface="Arial"/>
            </a:endParaRPr>
          </a:p>
          <a:p>
            <a:pPr indent="-285750" lvl="0" marL="285750" rtl="0" algn="l">
              <a:lnSpc>
                <a:spcPct val="100000"/>
              </a:lnSpc>
              <a:spcBef>
                <a:spcPts val="0"/>
              </a:spcBef>
              <a:spcAft>
                <a:spcPts val="0"/>
              </a:spcAft>
              <a:buSzPts val="1800"/>
              <a:buFont typeface="Arial"/>
              <a:buChar char="•"/>
            </a:pPr>
            <a:r>
              <a:rPr lang="en-US">
                <a:latin typeface="Arial"/>
                <a:ea typeface="Arial"/>
                <a:cs typeface="Arial"/>
                <a:sym typeface="Arial"/>
              </a:rPr>
              <a:t>Polymerase chain reaction (</a:t>
            </a:r>
            <a:r>
              <a:rPr b="1" lang="en-US">
                <a:latin typeface="Arial"/>
                <a:ea typeface="Arial"/>
                <a:cs typeface="Arial"/>
                <a:sym typeface="Arial"/>
              </a:rPr>
              <a:t>PCR</a:t>
            </a:r>
            <a:r>
              <a:rPr lang="en-US">
                <a:latin typeface="Arial"/>
                <a:ea typeface="Arial"/>
                <a:cs typeface="Arial"/>
                <a:sym typeface="Arial"/>
              </a:rPr>
              <a:t>) assay</a:t>
            </a:r>
            <a:endParaRPr>
              <a:latin typeface="Arial"/>
              <a:ea typeface="Arial"/>
              <a:cs typeface="Arial"/>
              <a:sym typeface="Arial"/>
            </a:endParaRPr>
          </a:p>
          <a:p>
            <a:pPr indent="-285750" lvl="0" marL="285750" rtl="0" algn="l">
              <a:lnSpc>
                <a:spcPct val="100000"/>
              </a:lnSpc>
              <a:spcBef>
                <a:spcPts val="0"/>
              </a:spcBef>
              <a:spcAft>
                <a:spcPts val="0"/>
              </a:spcAft>
              <a:buSzPts val="1800"/>
              <a:buFont typeface="Arial"/>
              <a:buChar char="•"/>
            </a:pPr>
            <a:r>
              <a:rPr lang="en-US">
                <a:latin typeface="Arial"/>
                <a:ea typeface="Arial"/>
                <a:cs typeface="Arial"/>
                <a:sym typeface="Arial"/>
              </a:rPr>
              <a:t>Comparative genomic hybridization (</a:t>
            </a:r>
            <a:r>
              <a:rPr b="1" lang="en-US">
                <a:latin typeface="Arial"/>
                <a:ea typeface="Arial"/>
                <a:cs typeface="Arial"/>
                <a:sym typeface="Arial"/>
              </a:rPr>
              <a:t>CGH</a:t>
            </a:r>
            <a:r>
              <a:rPr lang="en-US">
                <a:latin typeface="Arial"/>
                <a:ea typeface="Arial"/>
                <a:cs typeface="Arial"/>
                <a:sym typeface="Arial"/>
              </a:rPr>
              <a:t>) or chromosomal microarray analysis (</a:t>
            </a:r>
            <a:r>
              <a:rPr b="1" lang="en-US">
                <a:latin typeface="Arial"/>
                <a:ea typeface="Arial"/>
                <a:cs typeface="Arial"/>
                <a:sym typeface="Arial"/>
              </a:rPr>
              <a:t>CMA</a:t>
            </a:r>
            <a:r>
              <a:rPr lang="en-US">
                <a:latin typeface="Arial"/>
                <a:ea typeface="Arial"/>
                <a:cs typeface="Arial"/>
                <a:sym typeface="Arial"/>
              </a:rPr>
              <a:t>)</a:t>
            </a:r>
            <a:endParaRPr>
              <a:latin typeface="Arial"/>
              <a:ea typeface="Arial"/>
              <a:cs typeface="Arial"/>
              <a:sym typeface="Arial"/>
            </a:endParaRPr>
          </a:p>
          <a:p>
            <a:pPr indent="-285750" lvl="0" marL="285750" rtl="0" algn="l">
              <a:lnSpc>
                <a:spcPct val="100000"/>
              </a:lnSpc>
              <a:spcBef>
                <a:spcPts val="0"/>
              </a:spcBef>
              <a:spcAft>
                <a:spcPts val="0"/>
              </a:spcAft>
              <a:buSzPts val="1800"/>
              <a:buFont typeface="Arial"/>
              <a:buChar char="•"/>
            </a:pPr>
            <a:r>
              <a:rPr b="1" lang="en-US">
                <a:latin typeface="Arial"/>
                <a:ea typeface="Arial"/>
                <a:cs typeface="Arial"/>
                <a:sym typeface="Arial"/>
              </a:rPr>
              <a:t>DNA microarray analysis</a:t>
            </a:r>
            <a:endParaRPr>
              <a:latin typeface="Arial"/>
              <a:ea typeface="Arial"/>
              <a:cs typeface="Arial"/>
              <a:sym typeface="Arial"/>
            </a:endParaRPr>
          </a:p>
          <a:p>
            <a:pPr indent="-285750" lvl="0" marL="285750" rtl="0" algn="l">
              <a:lnSpc>
                <a:spcPct val="100000"/>
              </a:lnSpc>
              <a:spcBef>
                <a:spcPts val="0"/>
              </a:spcBef>
              <a:spcAft>
                <a:spcPts val="0"/>
              </a:spcAft>
              <a:buSzPts val="1800"/>
              <a:buFont typeface="Arial"/>
              <a:buChar char="•"/>
            </a:pPr>
            <a:r>
              <a:rPr b="1" lang="en-US">
                <a:latin typeface="Arial"/>
                <a:ea typeface="Arial"/>
                <a:cs typeface="Arial"/>
                <a:sym typeface="Arial"/>
              </a:rPr>
              <a:t>Protein microarray analysis </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a:p>
            <a:pPr indent="0" lvl="0" marL="0" rtl="0" algn="l">
              <a:lnSpc>
                <a:spcPct val="100000"/>
              </a:lnSpc>
              <a:spcBef>
                <a:spcPts val="0"/>
              </a:spcBef>
              <a:spcAft>
                <a:spcPts val="0"/>
              </a:spcAft>
              <a:buSzPts val="1800"/>
              <a:buNone/>
            </a:pPr>
            <a:r>
              <a:t/>
            </a:r>
            <a:endParaRPr>
              <a:latin typeface="Arial"/>
              <a:ea typeface="Arial"/>
              <a:cs typeface="Arial"/>
              <a:sym typeface="Arial"/>
            </a:endParaRPr>
          </a:p>
        </p:txBody>
      </p:sp>
      <p:sp>
        <p:nvSpPr>
          <p:cNvPr id="526" name="Google Shape;526;p54"/>
          <p:cNvSpPr txBox="1"/>
          <p:nvPr/>
        </p:nvSpPr>
        <p:spPr>
          <a:xfrm>
            <a:off x="-36334" y="4872827"/>
            <a:ext cx="6165081"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https://www.ncbi.nlm.nih.gov/books/NBK115548/</a:t>
            </a:r>
            <a:endParaRPr b="0" i="0" sz="1400" u="none" cap="none" strike="noStrike">
              <a:solidFill>
                <a:srgbClr val="000000"/>
              </a:solidFill>
              <a:latin typeface="Arial"/>
              <a:ea typeface="Arial"/>
              <a:cs typeface="Arial"/>
              <a:sym typeface="Arial"/>
            </a:endParaRPr>
          </a:p>
        </p:txBody>
      </p:sp>
      <p:pic>
        <p:nvPicPr>
          <p:cNvPr descr="Afbeelding met tekening, clipart, Graphics, tekenfilm&#10;&#10;Automatisch gegenereerde beschrijving" id="527" name="Google Shape;527;p54"/>
          <p:cNvPicPr preferRelativeResize="0"/>
          <p:nvPr/>
        </p:nvPicPr>
        <p:blipFill rotWithShape="1">
          <a:blip r:embed="rId3">
            <a:alphaModFix/>
          </a:blip>
          <a:srcRect b="0" l="0" r="0" t="0"/>
          <a:stretch/>
        </p:blipFill>
        <p:spPr>
          <a:xfrm>
            <a:off x="119555" y="1434498"/>
            <a:ext cx="3314700" cy="2740900"/>
          </a:xfrm>
          <a:prstGeom prst="rect">
            <a:avLst/>
          </a:prstGeom>
          <a:noFill/>
          <a:ln>
            <a:noFill/>
          </a:ln>
        </p:spPr>
      </p:pic>
      <p:pic>
        <p:nvPicPr>
          <p:cNvPr descr="Εικόνα που περιέχει λογότυπο&#10;&#10;Περιγραφή που δημιουργήθηκε αυτόματα" id="528" name="Google Shape;528;p54"/>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67"/>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Check your understanding!</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g21a482fdae0_0_6"/>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chemeClr val="dk1"/>
              </a:buClr>
              <a:buSzPts val="1100"/>
              <a:buFont typeface="Arial"/>
              <a:buNone/>
            </a:pPr>
            <a:r>
              <a:rPr lang="en-US" sz="2500">
                <a:latin typeface="Arial"/>
                <a:ea typeface="Arial"/>
                <a:cs typeface="Arial"/>
                <a:sym typeface="Arial"/>
              </a:rPr>
              <a:t>Check your understanding!</a:t>
            </a:r>
            <a:endParaRPr sz="2500">
              <a:latin typeface="Arial"/>
              <a:ea typeface="Arial"/>
              <a:cs typeface="Arial"/>
              <a:sym typeface="Arial"/>
            </a:endParaRPr>
          </a:p>
          <a:p>
            <a:pPr indent="0" lvl="0" marL="0" rtl="0" algn="l">
              <a:lnSpc>
                <a:spcPct val="100000"/>
              </a:lnSpc>
              <a:spcBef>
                <a:spcPts val="0"/>
              </a:spcBef>
              <a:spcAft>
                <a:spcPts val="0"/>
              </a:spcAft>
              <a:buSzPts val="2800"/>
              <a:buNone/>
            </a:pPr>
            <a:r>
              <a:t/>
            </a:r>
            <a:endParaRPr sz="2500">
              <a:latin typeface="Arial"/>
              <a:ea typeface="Arial"/>
              <a:cs typeface="Arial"/>
              <a:sym typeface="Arial"/>
            </a:endParaRPr>
          </a:p>
        </p:txBody>
      </p:sp>
      <p:sp>
        <p:nvSpPr>
          <p:cNvPr id="539" name="Google Shape;539;g21a482fdae0_0_6"/>
          <p:cNvSpPr txBox="1"/>
          <p:nvPr>
            <p:ph idx="1" type="subTitle"/>
          </p:nvPr>
        </p:nvSpPr>
        <p:spPr>
          <a:xfrm>
            <a:off x="717799" y="1255775"/>
            <a:ext cx="6582261" cy="3398100"/>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SzPts val="1400"/>
              <a:buFont typeface="Arial"/>
              <a:buAutoNum type="arabicPeriod"/>
            </a:pPr>
            <a:r>
              <a:rPr lang="en-US" sz="1200">
                <a:latin typeface="Arial"/>
                <a:ea typeface="Arial"/>
                <a:cs typeface="Arial"/>
                <a:sym typeface="Arial"/>
              </a:rPr>
              <a:t>Vascular dementia is the most common cause of dementia.</a:t>
            </a:r>
            <a:endParaRPr/>
          </a:p>
          <a:p>
            <a:pPr indent="-304800" lvl="0" marL="457200" rtl="0" algn="l">
              <a:lnSpc>
                <a:spcPct val="150000"/>
              </a:lnSpc>
              <a:spcBef>
                <a:spcPts val="0"/>
              </a:spcBef>
              <a:spcAft>
                <a:spcPts val="0"/>
              </a:spcAft>
              <a:buClr>
                <a:srgbClr val="000043"/>
              </a:buClr>
              <a:buSzPts val="1200"/>
              <a:buFont typeface="Arial"/>
              <a:buAutoNum type="alphaUcPeriod"/>
            </a:pPr>
            <a:r>
              <a:rPr lang="en-US" sz="1200">
                <a:solidFill>
                  <a:srgbClr val="000043"/>
                </a:solidFill>
                <a:latin typeface="Arial"/>
                <a:ea typeface="Arial"/>
                <a:cs typeface="Arial"/>
                <a:sym typeface="Arial"/>
              </a:rPr>
              <a:t>True</a:t>
            </a:r>
            <a:endParaRPr/>
          </a:p>
          <a:p>
            <a:pPr indent="-304800" lvl="0" marL="457200" rtl="0" algn="l">
              <a:lnSpc>
                <a:spcPct val="150000"/>
              </a:lnSpc>
              <a:spcBef>
                <a:spcPts val="0"/>
              </a:spcBef>
              <a:spcAft>
                <a:spcPts val="0"/>
              </a:spcAft>
              <a:buClr>
                <a:srgbClr val="000043"/>
              </a:buClr>
              <a:buSzPts val="1200"/>
              <a:buFont typeface="Arial"/>
              <a:buAutoNum type="alphaUcPeriod"/>
            </a:pPr>
            <a:r>
              <a:rPr lang="en-US" sz="1200">
                <a:solidFill>
                  <a:srgbClr val="000043"/>
                </a:solidFill>
                <a:latin typeface="Arial"/>
                <a:ea typeface="Arial"/>
                <a:cs typeface="Arial"/>
                <a:sym typeface="Arial"/>
              </a:rPr>
              <a:t>False</a:t>
            </a:r>
            <a:endParaRPr sz="1200">
              <a:latin typeface="Arial"/>
              <a:ea typeface="Arial"/>
              <a:cs typeface="Arial"/>
              <a:sym typeface="Arial"/>
            </a:endParaRPr>
          </a:p>
          <a:p>
            <a:pPr indent="-254000" lvl="0" marL="342900" rtl="0" algn="l">
              <a:lnSpc>
                <a:spcPct val="100000"/>
              </a:lnSpc>
              <a:spcBef>
                <a:spcPts val="0"/>
              </a:spcBef>
              <a:spcAft>
                <a:spcPts val="0"/>
              </a:spcAft>
              <a:buSzPts val="1400"/>
              <a:buFont typeface="Arial"/>
              <a:buNone/>
            </a:pPr>
            <a:r>
              <a:t/>
            </a:r>
            <a:endParaRPr sz="1200">
              <a:latin typeface="Arial"/>
              <a:ea typeface="Arial"/>
              <a:cs typeface="Arial"/>
              <a:sym typeface="Arial"/>
            </a:endParaRPr>
          </a:p>
          <a:p>
            <a:pPr indent="-342900" lvl="0" marL="342900" rtl="0" algn="l">
              <a:lnSpc>
                <a:spcPct val="100000"/>
              </a:lnSpc>
              <a:spcBef>
                <a:spcPts val="0"/>
              </a:spcBef>
              <a:spcAft>
                <a:spcPts val="0"/>
              </a:spcAft>
              <a:buSzPts val="1400"/>
              <a:buFont typeface="Arial"/>
              <a:buAutoNum type="arabicPeriod" startAt="2"/>
            </a:pPr>
            <a:r>
              <a:rPr lang="en-US" sz="1200">
                <a:latin typeface="Arial"/>
                <a:ea typeface="Arial"/>
                <a:cs typeface="Arial"/>
                <a:sym typeface="Arial"/>
              </a:rPr>
              <a:t>Huntington’s disease has no risk genes.</a:t>
            </a:r>
            <a:endParaRPr/>
          </a:p>
          <a:p>
            <a:pPr indent="-304800" lvl="0" marL="457200" rtl="0" algn="l">
              <a:lnSpc>
                <a:spcPct val="150000"/>
              </a:lnSpc>
              <a:spcBef>
                <a:spcPts val="0"/>
              </a:spcBef>
              <a:spcAft>
                <a:spcPts val="0"/>
              </a:spcAft>
              <a:buClr>
                <a:srgbClr val="000043"/>
              </a:buClr>
              <a:buSzPts val="1200"/>
              <a:buFont typeface="Arial"/>
              <a:buAutoNum type="alphaUcPeriod"/>
            </a:pPr>
            <a:r>
              <a:rPr lang="en-US" sz="1200">
                <a:solidFill>
                  <a:srgbClr val="000043"/>
                </a:solidFill>
                <a:latin typeface="Arial"/>
                <a:ea typeface="Arial"/>
                <a:cs typeface="Arial"/>
                <a:sym typeface="Arial"/>
              </a:rPr>
              <a:t>True</a:t>
            </a:r>
            <a:endParaRPr/>
          </a:p>
          <a:p>
            <a:pPr indent="-304800" lvl="0" marL="457200" rtl="0" algn="l">
              <a:lnSpc>
                <a:spcPct val="150000"/>
              </a:lnSpc>
              <a:spcBef>
                <a:spcPts val="0"/>
              </a:spcBef>
              <a:spcAft>
                <a:spcPts val="0"/>
              </a:spcAft>
              <a:buClr>
                <a:srgbClr val="000043"/>
              </a:buClr>
              <a:buSzPts val="1200"/>
              <a:buFont typeface="Arial"/>
              <a:buAutoNum type="alphaUcPeriod"/>
            </a:pPr>
            <a:r>
              <a:rPr lang="en-US" sz="1200">
                <a:solidFill>
                  <a:srgbClr val="000043"/>
                </a:solidFill>
                <a:latin typeface="Arial"/>
                <a:ea typeface="Arial"/>
                <a:cs typeface="Arial"/>
                <a:sym typeface="Arial"/>
              </a:rPr>
              <a:t>False</a:t>
            </a:r>
            <a:endParaRPr sz="1200">
              <a:latin typeface="Arial"/>
              <a:ea typeface="Arial"/>
              <a:cs typeface="Arial"/>
              <a:sym typeface="Arial"/>
            </a:endParaRPr>
          </a:p>
          <a:p>
            <a:pPr indent="-254000" lvl="0" marL="342900" rtl="0" algn="l">
              <a:lnSpc>
                <a:spcPct val="100000"/>
              </a:lnSpc>
              <a:spcBef>
                <a:spcPts val="0"/>
              </a:spcBef>
              <a:spcAft>
                <a:spcPts val="0"/>
              </a:spcAft>
              <a:buSzPts val="1400"/>
              <a:buFont typeface="Arial"/>
              <a:buNone/>
            </a:pPr>
            <a:r>
              <a:t/>
            </a:r>
            <a:endParaRPr sz="1200">
              <a:latin typeface="Arial"/>
              <a:ea typeface="Arial"/>
              <a:cs typeface="Arial"/>
              <a:sym typeface="Arial"/>
            </a:endParaRPr>
          </a:p>
          <a:p>
            <a:pPr indent="-342900" lvl="0" marL="342900" rtl="0" algn="l">
              <a:lnSpc>
                <a:spcPct val="100000"/>
              </a:lnSpc>
              <a:spcBef>
                <a:spcPts val="0"/>
              </a:spcBef>
              <a:spcAft>
                <a:spcPts val="0"/>
              </a:spcAft>
              <a:buSzPts val="1400"/>
              <a:buFont typeface="Arial"/>
              <a:buAutoNum type="arabicPeriod" startAt="3"/>
            </a:pPr>
            <a:r>
              <a:rPr lang="en-US" sz="1200">
                <a:latin typeface="Arial"/>
                <a:ea typeface="Arial"/>
                <a:cs typeface="Arial"/>
                <a:sym typeface="Arial"/>
              </a:rPr>
              <a:t>Predictive testing can determine whether a person will develop a genetic disorder before any signs of symptoms appear based on deterministic genes</a:t>
            </a:r>
            <a:endParaRPr/>
          </a:p>
          <a:p>
            <a:pPr indent="-304800" lvl="0" marL="457200" rtl="0" algn="l">
              <a:lnSpc>
                <a:spcPct val="150000"/>
              </a:lnSpc>
              <a:spcBef>
                <a:spcPts val="0"/>
              </a:spcBef>
              <a:spcAft>
                <a:spcPts val="0"/>
              </a:spcAft>
              <a:buClr>
                <a:srgbClr val="000043"/>
              </a:buClr>
              <a:buSzPts val="1200"/>
              <a:buFont typeface="Arial"/>
              <a:buAutoNum type="alphaUcPeriod"/>
            </a:pPr>
            <a:r>
              <a:rPr lang="en-US" sz="1200">
                <a:solidFill>
                  <a:srgbClr val="000043"/>
                </a:solidFill>
                <a:latin typeface="Arial"/>
                <a:ea typeface="Arial"/>
                <a:cs typeface="Arial"/>
                <a:sym typeface="Arial"/>
              </a:rPr>
              <a:t>True</a:t>
            </a:r>
            <a:endParaRPr/>
          </a:p>
          <a:p>
            <a:pPr indent="-304800" lvl="0" marL="457200" rtl="0" algn="l">
              <a:lnSpc>
                <a:spcPct val="150000"/>
              </a:lnSpc>
              <a:spcBef>
                <a:spcPts val="0"/>
              </a:spcBef>
              <a:spcAft>
                <a:spcPts val="0"/>
              </a:spcAft>
              <a:buClr>
                <a:srgbClr val="000043"/>
              </a:buClr>
              <a:buSzPts val="1200"/>
              <a:buFont typeface="Arial"/>
              <a:buAutoNum type="alphaUcPeriod"/>
            </a:pPr>
            <a:r>
              <a:rPr lang="en-US" sz="1200">
                <a:solidFill>
                  <a:srgbClr val="000043"/>
                </a:solidFill>
                <a:latin typeface="Arial"/>
                <a:ea typeface="Arial"/>
                <a:cs typeface="Arial"/>
                <a:sym typeface="Arial"/>
              </a:rPr>
              <a:t>False</a:t>
            </a:r>
            <a:endParaRPr/>
          </a:p>
        </p:txBody>
      </p:sp>
      <p:pic>
        <p:nvPicPr>
          <p:cNvPr descr="Εικόνα που περιέχει λογότυπο&#10;&#10;Περιγραφή που δημιουργήθηκε αυτόματα" id="540" name="Google Shape;540;g21a482fdae0_0_6"/>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68"/>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chemeClr val="dk1"/>
              </a:buClr>
              <a:buSzPts val="1100"/>
              <a:buFont typeface="Arial"/>
              <a:buNone/>
            </a:pPr>
            <a:r>
              <a:rPr lang="en-US" sz="2500">
                <a:latin typeface="Arial"/>
                <a:ea typeface="Arial"/>
                <a:cs typeface="Arial"/>
                <a:sym typeface="Arial"/>
              </a:rPr>
              <a:t>Check your understanding!</a:t>
            </a:r>
            <a:endParaRPr sz="2500">
              <a:latin typeface="Arial"/>
              <a:ea typeface="Arial"/>
              <a:cs typeface="Arial"/>
              <a:sym typeface="Arial"/>
            </a:endParaRPr>
          </a:p>
          <a:p>
            <a:pPr indent="0" lvl="0" marL="0" rtl="0" algn="l">
              <a:lnSpc>
                <a:spcPct val="100000"/>
              </a:lnSpc>
              <a:spcBef>
                <a:spcPts val="0"/>
              </a:spcBef>
              <a:spcAft>
                <a:spcPts val="0"/>
              </a:spcAft>
              <a:buSzPts val="2800"/>
              <a:buNone/>
            </a:pPr>
            <a:r>
              <a:t/>
            </a:r>
            <a:endParaRPr sz="2500">
              <a:latin typeface="Arial"/>
              <a:ea typeface="Arial"/>
              <a:cs typeface="Arial"/>
              <a:sym typeface="Arial"/>
            </a:endParaRPr>
          </a:p>
        </p:txBody>
      </p:sp>
      <p:sp>
        <p:nvSpPr>
          <p:cNvPr id="546" name="Google Shape;546;p68"/>
          <p:cNvSpPr txBox="1"/>
          <p:nvPr>
            <p:ph idx="1" type="subTitle"/>
          </p:nvPr>
        </p:nvSpPr>
        <p:spPr>
          <a:xfrm>
            <a:off x="717799" y="1255775"/>
            <a:ext cx="6582261" cy="3398100"/>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SzPts val="1400"/>
              <a:buFont typeface="Arial"/>
              <a:buAutoNum type="arabicPeriod" startAt="4"/>
            </a:pPr>
            <a:r>
              <a:rPr lang="en-US" sz="1200">
                <a:latin typeface="Arial"/>
                <a:ea typeface="Arial"/>
                <a:cs typeface="Arial"/>
                <a:sym typeface="Arial"/>
              </a:rPr>
              <a:t>PSEN1</a:t>
            </a:r>
            <a:r>
              <a:rPr i="1" lang="en-US" sz="1200">
                <a:latin typeface="Arial"/>
                <a:ea typeface="Arial"/>
                <a:cs typeface="Arial"/>
                <a:sym typeface="Arial"/>
              </a:rPr>
              <a:t> </a:t>
            </a:r>
            <a:r>
              <a:rPr lang="en-US" sz="1200">
                <a:latin typeface="Arial"/>
                <a:ea typeface="Arial"/>
                <a:cs typeface="Arial"/>
                <a:sym typeface="Arial"/>
              </a:rPr>
              <a:t>is a deterministic gene for FTLD</a:t>
            </a:r>
            <a:endParaRPr/>
          </a:p>
          <a:p>
            <a:pPr indent="-304800" lvl="0" marL="457200" rtl="0" algn="l">
              <a:lnSpc>
                <a:spcPct val="150000"/>
              </a:lnSpc>
              <a:spcBef>
                <a:spcPts val="0"/>
              </a:spcBef>
              <a:spcAft>
                <a:spcPts val="0"/>
              </a:spcAft>
              <a:buClr>
                <a:srgbClr val="000043"/>
              </a:buClr>
              <a:buSzPts val="1200"/>
              <a:buFont typeface="Arial"/>
              <a:buAutoNum type="alphaUcPeriod"/>
            </a:pPr>
            <a:r>
              <a:rPr lang="en-US" sz="1200">
                <a:solidFill>
                  <a:srgbClr val="000043"/>
                </a:solidFill>
                <a:latin typeface="Arial"/>
                <a:ea typeface="Arial"/>
                <a:cs typeface="Arial"/>
                <a:sym typeface="Arial"/>
              </a:rPr>
              <a:t>True</a:t>
            </a:r>
            <a:endParaRPr/>
          </a:p>
          <a:p>
            <a:pPr indent="-304800" lvl="0" marL="457200" rtl="0" algn="l">
              <a:lnSpc>
                <a:spcPct val="150000"/>
              </a:lnSpc>
              <a:spcBef>
                <a:spcPts val="0"/>
              </a:spcBef>
              <a:spcAft>
                <a:spcPts val="0"/>
              </a:spcAft>
              <a:buClr>
                <a:srgbClr val="000043"/>
              </a:buClr>
              <a:buSzPts val="1200"/>
              <a:buFont typeface="Arial"/>
              <a:buAutoNum type="alphaUcPeriod"/>
            </a:pPr>
            <a:r>
              <a:rPr lang="en-US" sz="1200">
                <a:solidFill>
                  <a:srgbClr val="000043"/>
                </a:solidFill>
                <a:latin typeface="Arial"/>
                <a:ea typeface="Arial"/>
                <a:cs typeface="Arial"/>
                <a:sym typeface="Arial"/>
              </a:rPr>
              <a:t>False</a:t>
            </a:r>
            <a:endParaRPr/>
          </a:p>
          <a:p>
            <a:pPr indent="0" lvl="0" marL="0" rtl="0" algn="l">
              <a:lnSpc>
                <a:spcPct val="100000"/>
              </a:lnSpc>
              <a:spcBef>
                <a:spcPts val="0"/>
              </a:spcBef>
              <a:spcAft>
                <a:spcPts val="0"/>
              </a:spcAft>
              <a:buSzPts val="1400"/>
              <a:buNone/>
            </a:pPr>
            <a:r>
              <a:t/>
            </a:r>
            <a:endParaRPr i="1"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342900" lvl="0" marL="342900" rtl="0" algn="l">
              <a:lnSpc>
                <a:spcPct val="100000"/>
              </a:lnSpc>
              <a:spcBef>
                <a:spcPts val="0"/>
              </a:spcBef>
              <a:spcAft>
                <a:spcPts val="0"/>
              </a:spcAft>
              <a:buSzPts val="1400"/>
              <a:buFont typeface="Arial"/>
              <a:buAutoNum type="arabicPeriod" startAt="5"/>
            </a:pPr>
            <a:r>
              <a:rPr lang="en-US" sz="1200">
                <a:latin typeface="Arial"/>
                <a:ea typeface="Arial"/>
                <a:cs typeface="Arial"/>
                <a:sym typeface="Arial"/>
              </a:rPr>
              <a:t>Having a positive result at genetic screening does not mean the individual has the condition.</a:t>
            </a:r>
            <a:endParaRPr/>
          </a:p>
          <a:p>
            <a:pPr indent="-304800" lvl="0" marL="457200" rtl="0" algn="l">
              <a:lnSpc>
                <a:spcPct val="150000"/>
              </a:lnSpc>
              <a:spcBef>
                <a:spcPts val="0"/>
              </a:spcBef>
              <a:spcAft>
                <a:spcPts val="0"/>
              </a:spcAft>
              <a:buClr>
                <a:srgbClr val="000043"/>
              </a:buClr>
              <a:buSzPts val="1200"/>
              <a:buFont typeface="Arial"/>
              <a:buAutoNum type="alphaUcPeriod"/>
            </a:pPr>
            <a:r>
              <a:rPr lang="en-US" sz="1200">
                <a:solidFill>
                  <a:srgbClr val="000043"/>
                </a:solidFill>
                <a:latin typeface="Arial"/>
                <a:ea typeface="Arial"/>
                <a:cs typeface="Arial"/>
                <a:sym typeface="Arial"/>
              </a:rPr>
              <a:t>True</a:t>
            </a:r>
            <a:endParaRPr/>
          </a:p>
          <a:p>
            <a:pPr indent="-304800" lvl="0" marL="457200" rtl="0" algn="l">
              <a:lnSpc>
                <a:spcPct val="150000"/>
              </a:lnSpc>
              <a:spcBef>
                <a:spcPts val="0"/>
              </a:spcBef>
              <a:spcAft>
                <a:spcPts val="0"/>
              </a:spcAft>
              <a:buClr>
                <a:srgbClr val="000043"/>
              </a:buClr>
              <a:buSzPts val="1200"/>
              <a:buFont typeface="Arial"/>
              <a:buAutoNum type="alphaUcPeriod"/>
            </a:pPr>
            <a:r>
              <a:rPr lang="en-US" sz="1200">
                <a:solidFill>
                  <a:srgbClr val="000043"/>
                </a:solidFill>
                <a:latin typeface="Arial"/>
                <a:ea typeface="Arial"/>
                <a:cs typeface="Arial"/>
                <a:sym typeface="Arial"/>
              </a:rPr>
              <a:t>False</a:t>
            </a:r>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254000" lvl="0" marL="342900" rtl="0" algn="l">
              <a:lnSpc>
                <a:spcPct val="100000"/>
              </a:lnSpc>
              <a:spcBef>
                <a:spcPts val="0"/>
              </a:spcBef>
              <a:spcAft>
                <a:spcPts val="0"/>
              </a:spcAft>
              <a:buSzPts val="1400"/>
              <a:buFont typeface="Arial"/>
              <a:buNone/>
            </a:pPr>
            <a:r>
              <a:t/>
            </a:r>
            <a:endParaRPr sz="1200">
              <a:latin typeface="Arial"/>
              <a:ea typeface="Arial"/>
              <a:cs typeface="Arial"/>
              <a:sym typeface="Arial"/>
            </a:endParaRPr>
          </a:p>
          <a:p>
            <a:pPr indent="-254000" lvl="0" marL="342900" rtl="0" algn="l">
              <a:lnSpc>
                <a:spcPct val="100000"/>
              </a:lnSpc>
              <a:spcBef>
                <a:spcPts val="0"/>
              </a:spcBef>
              <a:spcAft>
                <a:spcPts val="0"/>
              </a:spcAft>
              <a:buSzPts val="1400"/>
              <a:buFont typeface="Arial"/>
              <a:buNone/>
            </a:pPr>
            <a:r>
              <a:t/>
            </a:r>
            <a:endParaRPr sz="1200">
              <a:latin typeface="Arial"/>
              <a:ea typeface="Arial"/>
              <a:cs typeface="Arial"/>
              <a:sym typeface="Arial"/>
            </a:endParaRPr>
          </a:p>
          <a:p>
            <a:pPr indent="-254000" lvl="0" marL="342900" rtl="0" algn="l">
              <a:lnSpc>
                <a:spcPct val="100000"/>
              </a:lnSpc>
              <a:spcBef>
                <a:spcPts val="0"/>
              </a:spcBef>
              <a:spcAft>
                <a:spcPts val="0"/>
              </a:spcAft>
              <a:buSzPts val="1400"/>
              <a:buFont typeface="Arial"/>
              <a:buNone/>
            </a:pPr>
            <a:r>
              <a:t/>
            </a:r>
            <a:endParaRPr sz="1200">
              <a:latin typeface="Arial"/>
              <a:ea typeface="Arial"/>
              <a:cs typeface="Arial"/>
              <a:sym typeface="Arial"/>
            </a:endParaRPr>
          </a:p>
          <a:p>
            <a:pPr indent="-254000" lvl="0" marL="342900" rtl="0" algn="l">
              <a:lnSpc>
                <a:spcPct val="100000"/>
              </a:lnSpc>
              <a:spcBef>
                <a:spcPts val="0"/>
              </a:spcBef>
              <a:spcAft>
                <a:spcPts val="0"/>
              </a:spcAft>
              <a:buSzPts val="1400"/>
              <a:buFont typeface="Arial"/>
              <a:buNone/>
            </a:pPr>
            <a:r>
              <a:t/>
            </a:r>
            <a:endParaRPr sz="1200">
              <a:latin typeface="Arial"/>
              <a:ea typeface="Arial"/>
              <a:cs typeface="Arial"/>
              <a:sym typeface="Arial"/>
            </a:endParaRPr>
          </a:p>
          <a:p>
            <a:pPr indent="-254000" lvl="0" marL="342900" rtl="0" algn="l">
              <a:lnSpc>
                <a:spcPct val="100000"/>
              </a:lnSpc>
              <a:spcBef>
                <a:spcPts val="0"/>
              </a:spcBef>
              <a:spcAft>
                <a:spcPts val="0"/>
              </a:spcAft>
              <a:buSzPts val="1400"/>
              <a:buFont typeface="Arial"/>
              <a:buNone/>
            </a:pPr>
            <a:r>
              <a:t/>
            </a:r>
            <a:endParaRPr sz="1200">
              <a:latin typeface="Arial"/>
              <a:ea typeface="Arial"/>
              <a:cs typeface="Arial"/>
              <a:sym typeface="Arial"/>
            </a:endParaRPr>
          </a:p>
        </p:txBody>
      </p:sp>
      <p:pic>
        <p:nvPicPr>
          <p:cNvPr descr="Εικόνα που περιέχει λογότυπο&#10;&#10;Περιγραφή που δημιουργήθηκε αυτόματα" id="547" name="Google Shape;547;p68"/>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57"/>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chemeClr val="dk1"/>
              </a:buClr>
              <a:buSzPts val="1100"/>
              <a:buFont typeface="Arial"/>
              <a:buNone/>
            </a:pPr>
            <a:r>
              <a:rPr lang="en-US" sz="2500">
                <a:latin typeface="Arial"/>
                <a:ea typeface="Arial"/>
                <a:cs typeface="Arial"/>
                <a:sym typeface="Arial"/>
              </a:rPr>
              <a:t>Check your understanding!</a:t>
            </a:r>
            <a:endParaRPr sz="2500">
              <a:latin typeface="Arial"/>
              <a:ea typeface="Arial"/>
              <a:cs typeface="Arial"/>
              <a:sym typeface="Arial"/>
            </a:endParaRPr>
          </a:p>
          <a:p>
            <a:pPr indent="0" lvl="0" marL="0" rtl="0" algn="l">
              <a:lnSpc>
                <a:spcPct val="100000"/>
              </a:lnSpc>
              <a:spcBef>
                <a:spcPts val="0"/>
              </a:spcBef>
              <a:spcAft>
                <a:spcPts val="0"/>
              </a:spcAft>
              <a:buSzPts val="2800"/>
              <a:buNone/>
            </a:pPr>
            <a:r>
              <a:t/>
            </a:r>
            <a:endParaRPr sz="2500">
              <a:latin typeface="Arial"/>
              <a:ea typeface="Arial"/>
              <a:cs typeface="Arial"/>
              <a:sym typeface="Arial"/>
            </a:endParaRPr>
          </a:p>
        </p:txBody>
      </p:sp>
      <p:sp>
        <p:nvSpPr>
          <p:cNvPr id="553" name="Google Shape;553;p57"/>
          <p:cNvSpPr txBox="1"/>
          <p:nvPr>
            <p:ph idx="1" type="subTitle"/>
          </p:nvPr>
        </p:nvSpPr>
        <p:spPr>
          <a:xfrm>
            <a:off x="717799" y="1123575"/>
            <a:ext cx="6582261" cy="3793595"/>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200"/>
              <a:buFont typeface="Arial"/>
              <a:buAutoNum type="arabicPeriod"/>
            </a:pPr>
            <a:r>
              <a:rPr lang="en-US" sz="1200">
                <a:solidFill>
                  <a:schemeClr val="accent6"/>
                </a:solidFill>
                <a:latin typeface="Arial"/>
                <a:ea typeface="Arial"/>
                <a:cs typeface="Arial"/>
                <a:sym typeface="Arial"/>
              </a:rPr>
              <a:t>Homozygosity means that ...</a:t>
            </a:r>
            <a:endParaRPr sz="1200">
              <a:solidFill>
                <a:schemeClr val="accent6"/>
              </a:solidFill>
              <a:latin typeface="Arial"/>
              <a:ea typeface="Arial"/>
              <a:cs typeface="Arial"/>
              <a:sym typeface="Arial"/>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There are two different copies / alleles of a gene</a:t>
            </a:r>
            <a:endParaRPr sz="1200">
              <a:solidFill>
                <a:schemeClr val="accent6"/>
              </a:solidFill>
              <a:latin typeface="Arial"/>
              <a:ea typeface="Arial"/>
              <a:cs typeface="Arial"/>
              <a:sym typeface="Arial"/>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There are no copies / alleles of a gene</a:t>
            </a:r>
            <a:endParaRPr sz="1200">
              <a:solidFill>
                <a:schemeClr val="accent6"/>
              </a:solidFill>
              <a:latin typeface="Arial"/>
              <a:ea typeface="Arial"/>
              <a:cs typeface="Arial"/>
              <a:sym typeface="Arial"/>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There are three copies / alleles of a gene</a:t>
            </a:r>
            <a:endParaRPr sz="1200">
              <a:solidFill>
                <a:schemeClr val="accent6"/>
              </a:solidFill>
              <a:latin typeface="Arial"/>
              <a:ea typeface="Arial"/>
              <a:cs typeface="Arial"/>
              <a:sym typeface="Arial"/>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There are two exact copies / alleles of a gene</a:t>
            </a:r>
            <a:endParaRPr sz="1200">
              <a:solidFill>
                <a:schemeClr val="accent6"/>
              </a:solidFill>
              <a:latin typeface="Arial"/>
              <a:ea typeface="Arial"/>
              <a:cs typeface="Arial"/>
              <a:sym typeface="Arial"/>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None of the above</a:t>
            </a:r>
            <a:endParaRPr/>
          </a:p>
          <a:p>
            <a:pPr indent="0" lvl="1" marL="197100" rtl="0" algn="l">
              <a:lnSpc>
                <a:spcPct val="150000"/>
              </a:lnSpc>
              <a:spcBef>
                <a:spcPts val="0"/>
              </a:spcBef>
              <a:spcAft>
                <a:spcPts val="0"/>
              </a:spcAft>
              <a:buClr>
                <a:schemeClr val="dk2"/>
              </a:buClr>
              <a:buSzPts val="1200"/>
              <a:buNone/>
            </a:pPr>
            <a:r>
              <a:t/>
            </a:r>
            <a:endParaRPr sz="1200">
              <a:solidFill>
                <a:schemeClr val="accent6"/>
              </a:solidFill>
              <a:latin typeface="Arial"/>
              <a:ea typeface="Arial"/>
              <a:cs typeface="Arial"/>
              <a:sym typeface="Arial"/>
            </a:endParaRPr>
          </a:p>
          <a:p>
            <a:pPr indent="-228600" lvl="0" marL="228600" rtl="0" algn="l">
              <a:lnSpc>
                <a:spcPct val="150000"/>
              </a:lnSpc>
              <a:spcBef>
                <a:spcPts val="0"/>
              </a:spcBef>
              <a:spcAft>
                <a:spcPts val="0"/>
              </a:spcAft>
              <a:buSzPts val="1200"/>
              <a:buFont typeface="Arial"/>
              <a:buAutoNum type="arabicPeriod"/>
            </a:pPr>
            <a:r>
              <a:rPr lang="en-US" sz="1200">
                <a:solidFill>
                  <a:schemeClr val="accent6"/>
                </a:solidFill>
                <a:latin typeface="Arial"/>
                <a:ea typeface="Arial"/>
                <a:cs typeface="Arial"/>
                <a:sym typeface="Arial"/>
              </a:rPr>
              <a:t>Huntington's disease (HD) is the only neurodegenerative disease characterized by ...</a:t>
            </a:r>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Abnormal protein formation or deposition</a:t>
            </a:r>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Monogenic and fully penetrant inheritance of one genetic mutation and no risk genes</a:t>
            </a:r>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Deterministic genes and risk genes</a:t>
            </a:r>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Cognitive problems</a:t>
            </a:r>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None of the above</a:t>
            </a:r>
            <a:endParaRPr/>
          </a:p>
          <a:p>
            <a:pPr indent="0" lvl="1" marL="197100" rtl="0" algn="l">
              <a:lnSpc>
                <a:spcPct val="150000"/>
              </a:lnSpc>
              <a:spcBef>
                <a:spcPts val="0"/>
              </a:spcBef>
              <a:spcAft>
                <a:spcPts val="0"/>
              </a:spcAft>
              <a:buClr>
                <a:schemeClr val="dk2"/>
              </a:buClr>
              <a:buSzPts val="1200"/>
              <a:buNone/>
            </a:pPr>
            <a:r>
              <a:t/>
            </a:r>
            <a:endParaRPr sz="1200">
              <a:solidFill>
                <a:schemeClr val="accent6"/>
              </a:solidFill>
              <a:latin typeface="Arial"/>
              <a:ea typeface="Arial"/>
              <a:cs typeface="Arial"/>
              <a:sym typeface="Arial"/>
            </a:endParaRPr>
          </a:p>
          <a:p>
            <a:pPr indent="-254000" lvl="0" marL="342900" rtl="0" algn="l">
              <a:lnSpc>
                <a:spcPct val="100000"/>
              </a:lnSpc>
              <a:spcBef>
                <a:spcPts val="0"/>
              </a:spcBef>
              <a:spcAft>
                <a:spcPts val="0"/>
              </a:spcAft>
              <a:buSzPts val="1400"/>
              <a:buFont typeface="Arial"/>
              <a:buNone/>
            </a:pPr>
            <a:r>
              <a:t/>
            </a:r>
            <a:endParaRPr sz="1200">
              <a:solidFill>
                <a:srgbClr val="000000"/>
              </a:solidFill>
              <a:latin typeface="Arial"/>
              <a:ea typeface="Arial"/>
              <a:cs typeface="Arial"/>
              <a:sym typeface="Arial"/>
            </a:endParaRPr>
          </a:p>
          <a:p>
            <a:pPr indent="-254000" lvl="0" marL="342900" rtl="0" algn="l">
              <a:lnSpc>
                <a:spcPct val="100000"/>
              </a:lnSpc>
              <a:spcBef>
                <a:spcPts val="0"/>
              </a:spcBef>
              <a:spcAft>
                <a:spcPts val="0"/>
              </a:spcAft>
              <a:buSzPts val="1400"/>
              <a:buFont typeface="Arial"/>
              <a:buNone/>
            </a:pPr>
            <a:r>
              <a:t/>
            </a:r>
            <a:endParaRPr sz="1200">
              <a:solidFill>
                <a:srgbClr val="000000"/>
              </a:solidFill>
              <a:latin typeface="Arial"/>
              <a:ea typeface="Arial"/>
              <a:cs typeface="Arial"/>
              <a:sym typeface="Arial"/>
            </a:endParaRPr>
          </a:p>
          <a:p>
            <a:pPr indent="-254000" lvl="0" marL="342900" rtl="0" algn="l">
              <a:lnSpc>
                <a:spcPct val="100000"/>
              </a:lnSpc>
              <a:spcBef>
                <a:spcPts val="0"/>
              </a:spcBef>
              <a:spcAft>
                <a:spcPts val="0"/>
              </a:spcAft>
              <a:buSzPts val="1400"/>
              <a:buFont typeface="Arial"/>
              <a:buNone/>
            </a:pPr>
            <a:r>
              <a:t/>
            </a:r>
            <a:endParaRPr sz="1200">
              <a:latin typeface="Arial"/>
              <a:ea typeface="Arial"/>
              <a:cs typeface="Arial"/>
              <a:sym typeface="Arial"/>
            </a:endParaRPr>
          </a:p>
          <a:p>
            <a:pPr indent="-254000" lvl="0" marL="342900" rtl="0" algn="l">
              <a:lnSpc>
                <a:spcPct val="100000"/>
              </a:lnSpc>
              <a:spcBef>
                <a:spcPts val="0"/>
              </a:spcBef>
              <a:spcAft>
                <a:spcPts val="0"/>
              </a:spcAft>
              <a:buSzPts val="1400"/>
              <a:buFont typeface="Arial"/>
              <a:buNone/>
            </a:pPr>
            <a:r>
              <a:t/>
            </a:r>
            <a:endParaRPr sz="1200">
              <a:latin typeface="Arial"/>
              <a:ea typeface="Arial"/>
              <a:cs typeface="Arial"/>
              <a:sym typeface="Arial"/>
            </a:endParaRPr>
          </a:p>
          <a:p>
            <a:pPr indent="-254000" lvl="0" marL="342900" rtl="0" algn="l">
              <a:lnSpc>
                <a:spcPct val="100000"/>
              </a:lnSpc>
              <a:spcBef>
                <a:spcPts val="0"/>
              </a:spcBef>
              <a:spcAft>
                <a:spcPts val="0"/>
              </a:spcAft>
              <a:buSzPts val="1400"/>
              <a:buFont typeface="Arial"/>
              <a:buNone/>
            </a:pPr>
            <a:r>
              <a:t/>
            </a:r>
            <a:endParaRPr sz="1200">
              <a:latin typeface="Arial"/>
              <a:ea typeface="Arial"/>
              <a:cs typeface="Arial"/>
              <a:sym typeface="Arial"/>
            </a:endParaRPr>
          </a:p>
        </p:txBody>
      </p:sp>
      <p:pic>
        <p:nvPicPr>
          <p:cNvPr descr="Εικόνα που περιέχει λογότυπο&#10;&#10;Περιγραφή που δημιουργήθηκε αυτόματα" id="554" name="Google Shape;554;p57"/>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9"/>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chemeClr val="dk1"/>
              </a:buClr>
              <a:buSzPts val="1100"/>
              <a:buFont typeface="Arial"/>
              <a:buNone/>
            </a:pPr>
            <a:r>
              <a:rPr lang="en-US" sz="2500">
                <a:latin typeface="Arial"/>
                <a:ea typeface="Arial"/>
                <a:cs typeface="Arial"/>
                <a:sym typeface="Arial"/>
              </a:rPr>
              <a:t>Check your understanding!</a:t>
            </a:r>
            <a:endParaRPr sz="2500">
              <a:latin typeface="Arial"/>
              <a:ea typeface="Arial"/>
              <a:cs typeface="Arial"/>
              <a:sym typeface="Arial"/>
            </a:endParaRPr>
          </a:p>
          <a:p>
            <a:pPr indent="0" lvl="0" marL="0" rtl="0" algn="l">
              <a:lnSpc>
                <a:spcPct val="100000"/>
              </a:lnSpc>
              <a:spcBef>
                <a:spcPts val="0"/>
              </a:spcBef>
              <a:spcAft>
                <a:spcPts val="0"/>
              </a:spcAft>
              <a:buSzPts val="2800"/>
              <a:buNone/>
            </a:pPr>
            <a:r>
              <a:t/>
            </a:r>
            <a:endParaRPr sz="2500">
              <a:latin typeface="Arial"/>
              <a:ea typeface="Arial"/>
              <a:cs typeface="Arial"/>
              <a:sym typeface="Arial"/>
            </a:endParaRPr>
          </a:p>
        </p:txBody>
      </p:sp>
      <p:sp>
        <p:nvSpPr>
          <p:cNvPr id="560" name="Google Shape;560;p59"/>
          <p:cNvSpPr txBox="1"/>
          <p:nvPr>
            <p:ph idx="1" type="subTitle"/>
          </p:nvPr>
        </p:nvSpPr>
        <p:spPr>
          <a:xfrm>
            <a:off x="717799" y="1123575"/>
            <a:ext cx="7257465" cy="3530300"/>
          </a:xfrm>
          <a:prstGeom prst="rect">
            <a:avLst/>
          </a:prstGeom>
          <a:noFill/>
          <a:ln>
            <a:noFill/>
          </a:ln>
        </p:spPr>
        <p:txBody>
          <a:bodyPr anchorCtr="0" anchor="t" bIns="91425" lIns="91425" spcFirstLastPara="1" rIns="91425" wrap="square" tIns="91425">
            <a:noAutofit/>
          </a:bodyPr>
          <a:lstStyle/>
          <a:p>
            <a:pPr indent="-228600" lvl="0" marL="228600" rtl="0" algn="l">
              <a:lnSpc>
                <a:spcPct val="150000"/>
              </a:lnSpc>
              <a:spcBef>
                <a:spcPts val="0"/>
              </a:spcBef>
              <a:spcAft>
                <a:spcPts val="0"/>
              </a:spcAft>
              <a:buSzPts val="1200"/>
              <a:buFont typeface="Arial"/>
              <a:buAutoNum type="arabicPeriod" startAt="4"/>
            </a:pPr>
            <a:r>
              <a:rPr lang="en-US" sz="1200">
                <a:solidFill>
                  <a:schemeClr val="accent6"/>
                </a:solidFill>
                <a:latin typeface="Arial"/>
                <a:ea typeface="Arial"/>
                <a:cs typeface="Arial"/>
                <a:sym typeface="Arial"/>
              </a:rPr>
              <a:t>Susceptibility testing ....</a:t>
            </a:r>
            <a:endParaRPr sz="1200">
              <a:solidFill>
                <a:schemeClr val="accent6"/>
              </a:solidFill>
              <a:latin typeface="Arial"/>
              <a:ea typeface="Arial"/>
              <a:cs typeface="Arial"/>
              <a:sym typeface="Arial"/>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Estimates the relative risk for developing a disease</a:t>
            </a:r>
            <a:endParaRPr sz="1200">
              <a:solidFill>
                <a:schemeClr val="accent6"/>
              </a:solidFill>
              <a:latin typeface="Arial"/>
              <a:ea typeface="Arial"/>
              <a:cs typeface="Arial"/>
              <a:sym typeface="Arial"/>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Is based on GWAS results</a:t>
            </a:r>
            <a:endParaRPr sz="1200">
              <a:solidFill>
                <a:schemeClr val="accent6"/>
              </a:solidFill>
              <a:latin typeface="Arial"/>
              <a:ea typeface="Arial"/>
              <a:cs typeface="Arial"/>
              <a:sym typeface="Arial"/>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Uses polygenic risk scores (PRS) as a tool</a:t>
            </a:r>
            <a:endParaRPr sz="1200">
              <a:solidFill>
                <a:schemeClr val="accent6"/>
              </a:solidFill>
              <a:latin typeface="Arial"/>
              <a:ea typeface="Arial"/>
              <a:cs typeface="Arial"/>
              <a:sym typeface="Arial"/>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Is not yet implemented in the clinical routine due to hard to interpret results in complex diseases</a:t>
            </a:r>
            <a:endParaRPr sz="1200">
              <a:solidFill>
                <a:schemeClr val="accent6"/>
              </a:solidFill>
              <a:latin typeface="Arial"/>
              <a:ea typeface="Arial"/>
              <a:cs typeface="Arial"/>
              <a:sym typeface="Arial"/>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All of the above</a:t>
            </a:r>
            <a:endParaRPr/>
          </a:p>
          <a:p>
            <a:pPr indent="0" lvl="1" marL="197100" rtl="0" algn="l">
              <a:lnSpc>
                <a:spcPct val="150000"/>
              </a:lnSpc>
              <a:spcBef>
                <a:spcPts val="0"/>
              </a:spcBef>
              <a:spcAft>
                <a:spcPts val="0"/>
              </a:spcAft>
              <a:buClr>
                <a:schemeClr val="dk2"/>
              </a:buClr>
              <a:buSzPts val="1200"/>
              <a:buNone/>
            </a:pPr>
            <a:r>
              <a:t/>
            </a:r>
            <a:endParaRPr sz="1200">
              <a:solidFill>
                <a:schemeClr val="accent6"/>
              </a:solidFill>
              <a:latin typeface="Arial"/>
              <a:ea typeface="Arial"/>
              <a:cs typeface="Arial"/>
              <a:sym typeface="Arial"/>
            </a:endParaRPr>
          </a:p>
          <a:p>
            <a:pPr indent="-228600" lvl="0" marL="228600" rtl="0" algn="l">
              <a:lnSpc>
                <a:spcPct val="150000"/>
              </a:lnSpc>
              <a:spcBef>
                <a:spcPts val="0"/>
              </a:spcBef>
              <a:spcAft>
                <a:spcPts val="0"/>
              </a:spcAft>
              <a:buSzPts val="1200"/>
              <a:buFont typeface="Arial"/>
              <a:buAutoNum type="arabicPeriod" startAt="4"/>
            </a:pPr>
            <a:r>
              <a:rPr lang="en-US" sz="1200">
                <a:solidFill>
                  <a:schemeClr val="accent6"/>
                </a:solidFill>
                <a:latin typeface="Arial"/>
                <a:ea typeface="Arial"/>
                <a:cs typeface="Arial"/>
                <a:sym typeface="Arial"/>
              </a:rPr>
              <a:t>Alzheimer's disease (AD) and other causes of dementia have 15 modifiable risk factors. These include:</a:t>
            </a:r>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Lower education, hearing loss, obesity, smoking and social isolation</a:t>
            </a:r>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Higher education, hearing loss, smoking, social isolation and physical inactivity</a:t>
            </a:r>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Smoking, social isolation, being female, depression and exposure to air pollution</a:t>
            </a:r>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Not smoking, lack of sleep, unhealthy diet, depression and social isolation</a:t>
            </a:r>
            <a:endParaRPr/>
          </a:p>
          <a:p>
            <a:pPr indent="-342900" lvl="1"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Lack of sleep, unhealthy diet, depression, hearing loss and getting older</a:t>
            </a:r>
            <a:endParaRPr/>
          </a:p>
          <a:p>
            <a:pPr indent="0" lvl="1" marL="197100" rtl="0" algn="l">
              <a:lnSpc>
                <a:spcPct val="150000"/>
              </a:lnSpc>
              <a:spcBef>
                <a:spcPts val="0"/>
              </a:spcBef>
              <a:spcAft>
                <a:spcPts val="0"/>
              </a:spcAft>
              <a:buClr>
                <a:schemeClr val="dk2"/>
              </a:buClr>
              <a:buSzPts val="1200"/>
              <a:buNone/>
            </a:pPr>
            <a:r>
              <a:t/>
            </a:r>
            <a:endParaRPr sz="1200">
              <a:solidFill>
                <a:schemeClr val="accent6"/>
              </a:solidFill>
              <a:latin typeface="Arial"/>
              <a:ea typeface="Arial"/>
              <a:cs typeface="Arial"/>
              <a:sym typeface="Arial"/>
            </a:endParaRPr>
          </a:p>
          <a:p>
            <a:pPr indent="-228600" lvl="1" marL="825500" rtl="0" algn="l">
              <a:lnSpc>
                <a:spcPct val="100000"/>
              </a:lnSpc>
              <a:spcBef>
                <a:spcPts val="1600"/>
              </a:spcBef>
              <a:spcAft>
                <a:spcPts val="0"/>
              </a:spcAft>
              <a:buSzPts val="1400"/>
              <a:buFont typeface="Montserrat"/>
              <a:buNone/>
            </a:pPr>
            <a:r>
              <a:t/>
            </a:r>
            <a:endParaRPr sz="1200">
              <a:solidFill>
                <a:srgbClr val="4A8CFF"/>
              </a:solidFill>
              <a:latin typeface="Arial"/>
              <a:ea typeface="Arial"/>
              <a:cs typeface="Arial"/>
              <a:sym typeface="Arial"/>
            </a:endParaRPr>
          </a:p>
          <a:p>
            <a:pPr indent="-254000" lvl="0" marL="342900" rtl="0" algn="l">
              <a:lnSpc>
                <a:spcPct val="100000"/>
              </a:lnSpc>
              <a:spcBef>
                <a:spcPts val="0"/>
              </a:spcBef>
              <a:spcAft>
                <a:spcPts val="0"/>
              </a:spcAft>
              <a:buSzPts val="1400"/>
              <a:buFont typeface="Arial"/>
              <a:buNone/>
            </a:pPr>
            <a:r>
              <a:t/>
            </a:r>
            <a:endParaRPr sz="1200">
              <a:latin typeface="Arial"/>
              <a:ea typeface="Arial"/>
              <a:cs typeface="Arial"/>
              <a:sym typeface="Arial"/>
            </a:endParaRPr>
          </a:p>
          <a:p>
            <a:pPr indent="-254000" lvl="0" marL="342900" rtl="0" algn="l">
              <a:lnSpc>
                <a:spcPct val="100000"/>
              </a:lnSpc>
              <a:spcBef>
                <a:spcPts val="0"/>
              </a:spcBef>
              <a:spcAft>
                <a:spcPts val="0"/>
              </a:spcAft>
              <a:buSzPts val="1400"/>
              <a:buFont typeface="Arial"/>
              <a:buNone/>
            </a:pPr>
            <a:r>
              <a:t/>
            </a:r>
            <a:endParaRPr sz="1200">
              <a:latin typeface="Arial"/>
              <a:ea typeface="Arial"/>
              <a:cs typeface="Arial"/>
              <a:sym typeface="Arial"/>
            </a:endParaRPr>
          </a:p>
          <a:p>
            <a:pPr indent="-254000" lvl="0" marL="342900" rtl="0" algn="l">
              <a:lnSpc>
                <a:spcPct val="100000"/>
              </a:lnSpc>
              <a:spcBef>
                <a:spcPts val="0"/>
              </a:spcBef>
              <a:spcAft>
                <a:spcPts val="0"/>
              </a:spcAft>
              <a:buSzPts val="1400"/>
              <a:buFont typeface="Arial"/>
              <a:buNone/>
            </a:pPr>
            <a:r>
              <a:t/>
            </a:r>
            <a:endParaRPr sz="1200">
              <a:latin typeface="Arial"/>
              <a:ea typeface="Arial"/>
              <a:cs typeface="Arial"/>
              <a:sym typeface="Arial"/>
            </a:endParaRPr>
          </a:p>
        </p:txBody>
      </p:sp>
      <p:pic>
        <p:nvPicPr>
          <p:cNvPr descr="Εικόνα που περιέχει λογότυπο&#10;&#10;Περιγραφή που δημιουργήθηκε αυτόματα" id="561" name="Google Shape;561;p59"/>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61"/>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chemeClr val="dk1"/>
              </a:buClr>
              <a:buSzPts val="1100"/>
              <a:buFont typeface="Arial"/>
              <a:buNone/>
            </a:pPr>
            <a:r>
              <a:rPr lang="en-US" sz="2500">
                <a:latin typeface="Arial"/>
                <a:ea typeface="Arial"/>
                <a:cs typeface="Arial"/>
                <a:sym typeface="Arial"/>
              </a:rPr>
              <a:t>Check your understanding!</a:t>
            </a:r>
            <a:endParaRPr sz="2500">
              <a:latin typeface="Arial"/>
              <a:ea typeface="Arial"/>
              <a:cs typeface="Arial"/>
              <a:sym typeface="Arial"/>
            </a:endParaRPr>
          </a:p>
          <a:p>
            <a:pPr indent="0" lvl="0" marL="0" rtl="0" algn="l">
              <a:lnSpc>
                <a:spcPct val="100000"/>
              </a:lnSpc>
              <a:spcBef>
                <a:spcPts val="0"/>
              </a:spcBef>
              <a:spcAft>
                <a:spcPts val="0"/>
              </a:spcAft>
              <a:buSzPts val="2800"/>
              <a:buNone/>
            </a:pPr>
            <a:r>
              <a:t/>
            </a:r>
            <a:endParaRPr sz="2500">
              <a:latin typeface="Arial"/>
              <a:ea typeface="Arial"/>
              <a:cs typeface="Arial"/>
              <a:sym typeface="Arial"/>
            </a:endParaRPr>
          </a:p>
        </p:txBody>
      </p:sp>
      <p:sp>
        <p:nvSpPr>
          <p:cNvPr id="567" name="Google Shape;567;p61"/>
          <p:cNvSpPr txBox="1"/>
          <p:nvPr>
            <p:ph idx="1" type="subTitle"/>
          </p:nvPr>
        </p:nvSpPr>
        <p:spPr>
          <a:xfrm>
            <a:off x="717799" y="1123575"/>
            <a:ext cx="6582261" cy="3530300"/>
          </a:xfrm>
          <a:prstGeom prst="rect">
            <a:avLst/>
          </a:prstGeom>
          <a:noFill/>
          <a:ln>
            <a:noFill/>
          </a:ln>
        </p:spPr>
        <p:txBody>
          <a:bodyPr anchorCtr="0" anchor="t" bIns="91425" lIns="91425" spcFirstLastPara="1" rIns="91425" wrap="square" tIns="91425">
            <a:noAutofit/>
          </a:bodyPr>
          <a:lstStyle/>
          <a:p>
            <a:pPr indent="-228600" lvl="0" marL="228600" rtl="0" algn="l">
              <a:lnSpc>
                <a:spcPct val="150000"/>
              </a:lnSpc>
              <a:spcBef>
                <a:spcPts val="0"/>
              </a:spcBef>
              <a:spcAft>
                <a:spcPts val="0"/>
              </a:spcAft>
              <a:buSzPts val="1200"/>
              <a:buFont typeface="Arial"/>
              <a:buAutoNum type="arabicPeriod" startAt="5"/>
            </a:pPr>
            <a:r>
              <a:rPr lang="en-US" sz="1200">
                <a:solidFill>
                  <a:schemeClr val="accent6"/>
                </a:solidFill>
                <a:latin typeface="Arial"/>
                <a:ea typeface="Arial"/>
                <a:cs typeface="Arial"/>
                <a:sym typeface="Arial"/>
              </a:rPr>
              <a:t>Polymerase chain reaction (PCR) assay is a technique used for</a:t>
            </a:r>
            <a:endParaRPr sz="1200">
              <a:solidFill>
                <a:schemeClr val="accent6"/>
              </a:solidFill>
              <a:latin typeface="Arial"/>
              <a:ea typeface="Arial"/>
              <a:cs typeface="Arial"/>
              <a:sym typeface="Arial"/>
            </a:endParaRPr>
          </a:p>
          <a:p>
            <a:pPr indent="-342900" lvl="0"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Cytogenetic testing: chromosomes</a:t>
            </a:r>
            <a:endParaRPr sz="1200">
              <a:solidFill>
                <a:schemeClr val="accent6"/>
              </a:solidFill>
              <a:latin typeface="Arial"/>
              <a:ea typeface="Arial"/>
              <a:cs typeface="Arial"/>
              <a:sym typeface="Arial"/>
            </a:endParaRPr>
          </a:p>
          <a:p>
            <a:pPr indent="-342900" lvl="0"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Biochemical testing: proteins</a:t>
            </a:r>
            <a:endParaRPr sz="1200">
              <a:solidFill>
                <a:schemeClr val="accent6"/>
              </a:solidFill>
              <a:latin typeface="Arial"/>
              <a:ea typeface="Arial"/>
              <a:cs typeface="Arial"/>
              <a:sym typeface="Arial"/>
            </a:endParaRPr>
          </a:p>
          <a:p>
            <a:pPr indent="-342900" lvl="0"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Molecular testing: DNA</a:t>
            </a:r>
            <a:endParaRPr sz="1200">
              <a:solidFill>
                <a:schemeClr val="accent6"/>
              </a:solidFill>
              <a:latin typeface="Arial"/>
              <a:ea typeface="Arial"/>
              <a:cs typeface="Arial"/>
              <a:sym typeface="Arial"/>
            </a:endParaRPr>
          </a:p>
          <a:p>
            <a:pPr indent="-342900" lvl="0"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All of the above</a:t>
            </a:r>
            <a:endParaRPr sz="1200">
              <a:solidFill>
                <a:schemeClr val="accent6"/>
              </a:solidFill>
              <a:latin typeface="Arial"/>
              <a:ea typeface="Arial"/>
              <a:cs typeface="Arial"/>
              <a:sym typeface="Arial"/>
            </a:endParaRPr>
          </a:p>
          <a:p>
            <a:pPr indent="-342900" lvl="0" marL="540000" rtl="0" algn="l">
              <a:lnSpc>
                <a:spcPct val="150000"/>
              </a:lnSpc>
              <a:spcBef>
                <a:spcPts val="0"/>
              </a:spcBef>
              <a:spcAft>
                <a:spcPts val="0"/>
              </a:spcAft>
              <a:buClr>
                <a:schemeClr val="accent6"/>
              </a:buClr>
              <a:buSzPts val="1200"/>
              <a:buFont typeface="Arial"/>
              <a:buAutoNum type="alphaUcPeriod"/>
            </a:pPr>
            <a:r>
              <a:rPr lang="en-US" sz="1200">
                <a:solidFill>
                  <a:schemeClr val="accent6"/>
                </a:solidFill>
                <a:latin typeface="Arial"/>
                <a:ea typeface="Arial"/>
                <a:cs typeface="Arial"/>
                <a:sym typeface="Arial"/>
              </a:rPr>
              <a:t>None of the above</a:t>
            </a:r>
            <a:endParaRPr sz="1200">
              <a:solidFill>
                <a:schemeClr val="accent6"/>
              </a:solidFill>
              <a:latin typeface="Arial"/>
              <a:ea typeface="Arial"/>
              <a:cs typeface="Arial"/>
              <a:sym typeface="Arial"/>
            </a:endParaRPr>
          </a:p>
          <a:p>
            <a:pPr indent="-254000" lvl="0" marL="342900" rtl="0" algn="l">
              <a:lnSpc>
                <a:spcPct val="100000"/>
              </a:lnSpc>
              <a:spcBef>
                <a:spcPts val="0"/>
              </a:spcBef>
              <a:spcAft>
                <a:spcPts val="0"/>
              </a:spcAft>
              <a:buSzPts val="1400"/>
              <a:buFont typeface="Arial"/>
              <a:buNone/>
            </a:pPr>
            <a:r>
              <a:t/>
            </a:r>
            <a:endParaRPr sz="1200">
              <a:latin typeface="Arial"/>
              <a:ea typeface="Arial"/>
              <a:cs typeface="Arial"/>
              <a:sym typeface="Arial"/>
            </a:endParaRPr>
          </a:p>
        </p:txBody>
      </p:sp>
      <p:pic>
        <p:nvPicPr>
          <p:cNvPr descr="Εικόνα που περιέχει λογότυπο&#10;&#10;Περιγραφή που δημιουργήθηκε αυτόματα" id="568" name="Google Shape;568;p61"/>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3000">
                <a:latin typeface="Arial"/>
                <a:ea typeface="Arial"/>
                <a:cs typeface="Arial"/>
                <a:sym typeface="Arial"/>
              </a:rPr>
              <a:t>Neurodegeneration</a:t>
            </a:r>
            <a:endParaRPr sz="3000">
              <a:latin typeface="Arial"/>
              <a:ea typeface="Arial"/>
              <a:cs typeface="Arial"/>
              <a:sym typeface="Arial"/>
            </a:endParaRPr>
          </a:p>
        </p:txBody>
      </p:sp>
      <p:sp>
        <p:nvSpPr>
          <p:cNvPr id="115" name="Google Shape;115;p6"/>
          <p:cNvSpPr txBox="1"/>
          <p:nvPr>
            <p:ph idx="15" type="subTitle"/>
          </p:nvPr>
        </p:nvSpPr>
        <p:spPr>
          <a:xfrm>
            <a:off x="717800" y="955875"/>
            <a:ext cx="7771659" cy="767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b="1" lang="en-US">
                <a:latin typeface="Arial"/>
                <a:ea typeface="Arial"/>
                <a:cs typeface="Arial"/>
                <a:sym typeface="Arial"/>
              </a:rPr>
              <a:t>The irreversible damage of brain cells over time, </a:t>
            </a:r>
            <a:br>
              <a:rPr b="1" lang="en-US">
                <a:latin typeface="Arial"/>
                <a:ea typeface="Arial"/>
                <a:cs typeface="Arial"/>
                <a:sym typeface="Arial"/>
              </a:rPr>
            </a:br>
            <a:r>
              <a:rPr b="1" lang="en-US">
                <a:latin typeface="Arial"/>
                <a:ea typeface="Arial"/>
                <a:cs typeface="Arial"/>
                <a:sym typeface="Arial"/>
              </a:rPr>
              <a:t>resulting in neurodegenerative diseases</a:t>
            </a:r>
            <a:endParaRPr>
              <a:latin typeface="Arial"/>
              <a:ea typeface="Arial"/>
              <a:cs typeface="Arial"/>
              <a:sym typeface="Arial"/>
            </a:endParaRPr>
          </a:p>
        </p:txBody>
      </p:sp>
      <p:sp>
        <p:nvSpPr>
          <p:cNvPr id="116" name="Google Shape;116;p6"/>
          <p:cNvSpPr txBox="1"/>
          <p:nvPr/>
        </p:nvSpPr>
        <p:spPr>
          <a:xfrm>
            <a:off x="27250" y="4826660"/>
            <a:ext cx="199533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 </a:t>
            </a:r>
            <a:endParaRPr b="0" i="0" sz="1400" u="none" cap="none" strike="noStrike">
              <a:solidFill>
                <a:srgbClr val="000000"/>
              </a:solidFill>
              <a:latin typeface="Arial"/>
              <a:ea typeface="Arial"/>
              <a:cs typeface="Arial"/>
              <a:sym typeface="Arial"/>
            </a:endParaRPr>
          </a:p>
        </p:txBody>
      </p:sp>
      <p:sp>
        <p:nvSpPr>
          <p:cNvPr id="117" name="Google Shape;117;p6"/>
          <p:cNvSpPr txBox="1"/>
          <p:nvPr/>
        </p:nvSpPr>
        <p:spPr>
          <a:xfrm>
            <a:off x="5219187" y="2047963"/>
            <a:ext cx="36300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Neurodegenerative and cerebrovascular brain diseases lead to irreversible damage to </a:t>
            </a:r>
            <a:r>
              <a:rPr b="1" i="0" lang="en-US" sz="1600" u="none" cap="none" strike="noStrike">
                <a:solidFill>
                  <a:srgbClr val="000000"/>
                </a:solidFill>
                <a:latin typeface="Arial"/>
                <a:ea typeface="Arial"/>
                <a:cs typeface="Arial"/>
                <a:sym typeface="Arial"/>
              </a:rPr>
              <a:t>neurons</a:t>
            </a:r>
            <a:r>
              <a:rPr b="0" i="0" lang="en-US" sz="1600" u="none" cap="none" strike="noStrike">
                <a:solidFill>
                  <a:srgbClr val="000000"/>
                </a:solidFill>
                <a:latin typeface="Arial"/>
                <a:ea typeface="Arial"/>
                <a:cs typeface="Arial"/>
                <a:sym typeface="Arial"/>
              </a:rPr>
              <a:t> and the cortical network, which can cause dementia.</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The symptoms depend on the areas of the brain that are affected</a:t>
            </a:r>
            <a:endParaRPr b="0" i="0" sz="1600" u="none" cap="none" strike="noStrike">
              <a:solidFill>
                <a:srgbClr val="000000"/>
              </a:solidFill>
              <a:latin typeface="Arial"/>
              <a:ea typeface="Arial"/>
              <a:cs typeface="Arial"/>
              <a:sym typeface="Arial"/>
            </a:endParaRPr>
          </a:p>
        </p:txBody>
      </p:sp>
      <p:pic>
        <p:nvPicPr>
          <p:cNvPr descr="Afbeelding met tekening, illustratie, schets, clipart&#10;&#10;Automatisch gegenereerde beschrijving" id="118" name="Google Shape;118;p6"/>
          <p:cNvPicPr preferRelativeResize="0"/>
          <p:nvPr/>
        </p:nvPicPr>
        <p:blipFill rotWithShape="1">
          <a:blip r:embed="rId3">
            <a:alphaModFix/>
          </a:blip>
          <a:srcRect b="0" l="0" r="0" t="0"/>
          <a:stretch/>
        </p:blipFill>
        <p:spPr>
          <a:xfrm>
            <a:off x="314560" y="1686226"/>
            <a:ext cx="4616798" cy="3077865"/>
          </a:xfrm>
          <a:prstGeom prst="rect">
            <a:avLst/>
          </a:prstGeom>
          <a:noFill/>
          <a:ln>
            <a:noFill/>
          </a:ln>
        </p:spPr>
      </p:pic>
      <p:sp>
        <p:nvSpPr>
          <p:cNvPr id="119" name="Google Shape;119;p6"/>
          <p:cNvSpPr txBox="1"/>
          <p:nvPr/>
        </p:nvSpPr>
        <p:spPr>
          <a:xfrm>
            <a:off x="-36334" y="4872827"/>
            <a:ext cx="3942215"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https://www.alz.org/alzheimers-dementia/what-is-dementia</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120" name="Google Shape;120;p6"/>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69"/>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Lesson overview</a:t>
            </a:r>
            <a:br>
              <a:rPr b="1" lang="en-US" sz="4000">
                <a:solidFill>
                  <a:schemeClr val="accent1"/>
                </a:solidFill>
                <a:latin typeface="Arial"/>
                <a:ea typeface="Arial"/>
                <a:cs typeface="Arial"/>
                <a:sym typeface="Arial"/>
              </a:rPr>
            </a:br>
            <a:r>
              <a:rPr b="1" lang="en-US" sz="4000">
                <a:solidFill>
                  <a:schemeClr val="accent1"/>
                </a:solidFill>
                <a:latin typeface="Arial"/>
                <a:ea typeface="Arial"/>
                <a:cs typeface="Arial"/>
                <a:sym typeface="Arial"/>
              </a:rPr>
              <a:t>What’s next?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63"/>
          <p:cNvSpPr txBox="1"/>
          <p:nvPr>
            <p:ph idx="1" type="body"/>
          </p:nvPr>
        </p:nvSpPr>
        <p:spPr>
          <a:xfrm>
            <a:off x="713225" y="1152475"/>
            <a:ext cx="5732452" cy="3416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rPr lang="en-US">
                <a:solidFill>
                  <a:schemeClr val="dk1"/>
                </a:solidFill>
                <a:latin typeface="Arial"/>
                <a:ea typeface="Arial"/>
                <a:cs typeface="Arial"/>
                <a:sym typeface="Arial"/>
              </a:rPr>
              <a:t>You are familiar with the most common inheritable neurodegenerative diseases, their clinical presentation and genetic predisposition. </a:t>
            </a:r>
            <a:endParaRPr>
              <a:solidFill>
                <a:schemeClr val="dk1"/>
              </a:solidFill>
              <a:latin typeface="Arial"/>
              <a:ea typeface="Arial"/>
              <a:cs typeface="Arial"/>
              <a:sym typeface="Arial"/>
            </a:endParaRPr>
          </a:p>
          <a:p>
            <a:pPr indent="0" lvl="0" marL="0" rtl="0" algn="just">
              <a:lnSpc>
                <a:spcPct val="100000"/>
              </a:lnSpc>
              <a:spcBef>
                <a:spcPts val="0"/>
              </a:spcBef>
              <a:spcAft>
                <a:spcPts val="0"/>
              </a:spcAft>
              <a:buSzPts val="1400"/>
              <a:buNone/>
            </a:pPr>
            <a:r>
              <a:rPr lang="en-US">
                <a:solidFill>
                  <a:schemeClr val="dk1"/>
                </a:solidFill>
                <a:latin typeface="Arial"/>
                <a:ea typeface="Arial"/>
                <a:cs typeface="Arial"/>
                <a:sym typeface="Arial"/>
              </a:rPr>
              <a:t>You know the difference between deterministic and risk genes.</a:t>
            </a:r>
            <a:endParaRPr>
              <a:solidFill>
                <a:schemeClr val="dk1"/>
              </a:solidFill>
              <a:latin typeface="Arial"/>
              <a:ea typeface="Arial"/>
              <a:cs typeface="Arial"/>
              <a:sym typeface="Arial"/>
            </a:endParaRPr>
          </a:p>
          <a:p>
            <a:pPr indent="0" lvl="0" marL="0" rtl="0" algn="just">
              <a:lnSpc>
                <a:spcPct val="100000"/>
              </a:lnSpc>
              <a:spcBef>
                <a:spcPts val="0"/>
              </a:spcBef>
              <a:spcAft>
                <a:spcPts val="0"/>
              </a:spcAft>
              <a:buSzPts val="1400"/>
              <a:buNone/>
            </a:pPr>
            <a:r>
              <a:rPr lang="en-US">
                <a:solidFill>
                  <a:schemeClr val="dk1"/>
                </a:solidFill>
                <a:latin typeface="Arial"/>
                <a:ea typeface="Arial"/>
                <a:cs typeface="Arial"/>
                <a:sym typeface="Arial"/>
              </a:rPr>
              <a:t>You know which genetic testing modality is appropriate for a certain setting.</a:t>
            </a:r>
            <a:endParaRPr>
              <a:solidFill>
                <a:schemeClr val="dk1"/>
              </a:solidFill>
              <a:latin typeface="Arial"/>
              <a:ea typeface="Arial"/>
              <a:cs typeface="Arial"/>
              <a:sym typeface="Arial"/>
            </a:endParaRPr>
          </a:p>
          <a:p>
            <a:pPr indent="0" lvl="0" marL="0" rtl="0" algn="just">
              <a:lnSpc>
                <a:spcPct val="100000"/>
              </a:lnSpc>
              <a:spcBef>
                <a:spcPts val="0"/>
              </a:spcBef>
              <a:spcAft>
                <a:spcPts val="0"/>
              </a:spcAft>
              <a:buSzPts val="1400"/>
              <a:buNone/>
            </a:pPr>
            <a:r>
              <a:rPr lang="en-US">
                <a:solidFill>
                  <a:schemeClr val="dk1"/>
                </a:solidFill>
                <a:latin typeface="Arial"/>
                <a:ea typeface="Arial"/>
                <a:cs typeface="Arial"/>
                <a:sym typeface="Arial"/>
              </a:rPr>
              <a:t>You are up to date with the latest technologies for genetic testing.</a:t>
            </a:r>
            <a:endParaRPr/>
          </a:p>
          <a:p>
            <a:pPr indent="0" lvl="0" marL="0" rtl="0" algn="just">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0" lvl="0" marL="0" rtl="0" algn="just">
              <a:lnSpc>
                <a:spcPct val="100000"/>
              </a:lnSpc>
              <a:spcBef>
                <a:spcPts val="0"/>
              </a:spcBef>
              <a:spcAft>
                <a:spcPts val="0"/>
              </a:spcAft>
              <a:buSzPts val="1400"/>
              <a:buNone/>
            </a:pPr>
            <a:r>
              <a:rPr lang="en-US">
                <a:solidFill>
                  <a:schemeClr val="dk1"/>
                </a:solidFill>
                <a:latin typeface="Arial"/>
                <a:ea typeface="Arial"/>
                <a:cs typeface="Arial"/>
                <a:sym typeface="Arial"/>
              </a:rPr>
              <a:t>The next lesson will cover ethical aspects of genetic counseling (GC). This will provide knowledge on ethical principles for healthcare practice, components of informed consent, genetic law and guidelines. More specifically, it will cover:</a:t>
            </a:r>
            <a:endParaRPr/>
          </a:p>
          <a:p>
            <a:pPr indent="0" lvl="0" marL="0" rtl="0" algn="just">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171450" lvl="0" marL="171450" rtl="0" algn="just">
              <a:lnSpc>
                <a:spcPct val="100000"/>
              </a:lnSpc>
              <a:spcBef>
                <a:spcPts val="0"/>
              </a:spcBef>
              <a:spcAft>
                <a:spcPts val="0"/>
              </a:spcAft>
              <a:buClr>
                <a:schemeClr val="dk2"/>
              </a:buClr>
              <a:buSzPts val="1200"/>
              <a:buFont typeface="Arial"/>
              <a:buChar char="•"/>
            </a:pPr>
            <a:r>
              <a:rPr lang="en-US">
                <a:solidFill>
                  <a:schemeClr val="dk1"/>
                </a:solidFill>
                <a:latin typeface="Arial"/>
                <a:ea typeface="Arial"/>
                <a:cs typeface="Arial"/>
                <a:sym typeface="Arial"/>
              </a:rPr>
              <a:t>Legal background</a:t>
            </a:r>
            <a:endParaRPr>
              <a:latin typeface="Arial"/>
              <a:ea typeface="Arial"/>
              <a:cs typeface="Arial"/>
              <a:sym typeface="Arial"/>
            </a:endParaRPr>
          </a:p>
          <a:p>
            <a:pPr indent="-171450" lvl="0" marL="171450" rtl="0" algn="just">
              <a:lnSpc>
                <a:spcPct val="100000"/>
              </a:lnSpc>
              <a:spcBef>
                <a:spcPts val="0"/>
              </a:spcBef>
              <a:spcAft>
                <a:spcPts val="0"/>
              </a:spcAft>
              <a:buClr>
                <a:schemeClr val="dk2"/>
              </a:buClr>
              <a:buSzPts val="1200"/>
              <a:buFont typeface="Arial"/>
              <a:buChar char="•"/>
            </a:pPr>
            <a:r>
              <a:rPr lang="en-US">
                <a:solidFill>
                  <a:schemeClr val="dk1"/>
                </a:solidFill>
                <a:latin typeface="Arial"/>
                <a:ea typeface="Arial"/>
                <a:cs typeface="Arial"/>
                <a:sym typeface="Arial"/>
              </a:rPr>
              <a:t>Ethical frameworks / recommendations</a:t>
            </a:r>
            <a:endParaRPr/>
          </a:p>
          <a:p>
            <a:pPr indent="0" lvl="0" marL="0" rtl="0" algn="just">
              <a:lnSpc>
                <a:spcPct val="100000"/>
              </a:lnSpc>
              <a:spcBef>
                <a:spcPts val="0"/>
              </a:spcBef>
              <a:spcAft>
                <a:spcPts val="0"/>
              </a:spcAft>
              <a:buClr>
                <a:schemeClr val="dk2"/>
              </a:buClr>
              <a:buSzPts val="1200"/>
              <a:buNone/>
            </a:pPr>
            <a:r>
              <a:rPr lang="en-US">
                <a:solidFill>
                  <a:schemeClr val="dk1"/>
                </a:solidFill>
                <a:latin typeface="Arial"/>
                <a:ea typeface="Arial"/>
                <a:cs typeface="Arial"/>
                <a:sym typeface="Arial"/>
              </a:rPr>
              <a:t>     🡺 With a focus on consent and date / sample sharing in international contexts</a:t>
            </a:r>
            <a:endParaRPr>
              <a:latin typeface="Arial"/>
              <a:ea typeface="Arial"/>
              <a:cs typeface="Arial"/>
              <a:sym typeface="Arial"/>
            </a:endParaRPr>
          </a:p>
          <a:p>
            <a:pPr indent="-171450" lvl="0" marL="171450" rtl="0" algn="just">
              <a:lnSpc>
                <a:spcPct val="100000"/>
              </a:lnSpc>
              <a:spcBef>
                <a:spcPts val="0"/>
              </a:spcBef>
              <a:spcAft>
                <a:spcPts val="0"/>
              </a:spcAft>
              <a:buClr>
                <a:schemeClr val="dk2"/>
              </a:buClr>
              <a:buSzPts val="1200"/>
              <a:buFont typeface="Arial"/>
              <a:buChar char="•"/>
            </a:pPr>
            <a:r>
              <a:rPr lang="en-US">
                <a:solidFill>
                  <a:schemeClr val="dk1"/>
                </a:solidFill>
                <a:latin typeface="Arial"/>
                <a:ea typeface="Arial"/>
                <a:cs typeface="Arial"/>
                <a:sym typeface="Arial"/>
              </a:rPr>
              <a:t>Effective implementation of GC</a:t>
            </a:r>
            <a:endParaRPr>
              <a:latin typeface="Arial"/>
              <a:ea typeface="Arial"/>
              <a:cs typeface="Arial"/>
              <a:sym typeface="Arial"/>
            </a:endParaRPr>
          </a:p>
          <a:p>
            <a:pPr indent="0" lvl="0" marL="0" rtl="0" algn="just">
              <a:lnSpc>
                <a:spcPct val="100000"/>
              </a:lnSpc>
              <a:spcBef>
                <a:spcPts val="0"/>
              </a:spcBef>
              <a:spcAft>
                <a:spcPts val="0"/>
              </a:spcAft>
              <a:buClr>
                <a:schemeClr val="dk2"/>
              </a:buClr>
              <a:buSzPts val="1200"/>
              <a:buNone/>
            </a:pPr>
            <a:r>
              <a:rPr lang="en-US">
                <a:solidFill>
                  <a:schemeClr val="dk1"/>
                </a:solidFill>
                <a:latin typeface="Arial"/>
                <a:ea typeface="Arial"/>
                <a:cs typeface="Arial"/>
                <a:sym typeface="Arial"/>
              </a:rPr>
              <a:t>     🡺 Including all General Data Protection Regulations (GDPR).</a:t>
            </a:r>
            <a:endParaRPr>
              <a:latin typeface="Arial"/>
              <a:ea typeface="Arial"/>
              <a:cs typeface="Arial"/>
              <a:sym typeface="Arial"/>
            </a:endParaRPr>
          </a:p>
          <a:p>
            <a:pPr indent="0" lvl="0" marL="0" rtl="0" algn="just">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a:latin typeface="Arial"/>
              <a:ea typeface="Arial"/>
              <a:cs typeface="Arial"/>
              <a:sym typeface="Arial"/>
            </a:endParaRPr>
          </a:p>
          <a:p>
            <a:pPr indent="0" lvl="0" marL="0" rtl="0" algn="just">
              <a:lnSpc>
                <a:spcPct val="100000"/>
              </a:lnSpc>
              <a:spcBef>
                <a:spcPts val="0"/>
              </a:spcBef>
              <a:spcAft>
                <a:spcPts val="0"/>
              </a:spcAft>
              <a:buSzPts val="14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sz="1400">
              <a:latin typeface="Arial"/>
              <a:ea typeface="Arial"/>
              <a:cs typeface="Arial"/>
              <a:sym typeface="Arial"/>
            </a:endParaRPr>
          </a:p>
        </p:txBody>
      </p:sp>
      <p:sp>
        <p:nvSpPr>
          <p:cNvPr id="579" name="Google Shape;579;p63"/>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228600" rtl="0" algn="l">
              <a:lnSpc>
                <a:spcPct val="115000"/>
              </a:lnSpc>
              <a:spcBef>
                <a:spcPts val="0"/>
              </a:spcBef>
              <a:spcAft>
                <a:spcPts val="0"/>
              </a:spcAft>
              <a:buClr>
                <a:schemeClr val="dk1"/>
              </a:buClr>
              <a:buSzPts val="1100"/>
              <a:buFont typeface="Arial"/>
              <a:buNone/>
            </a:pPr>
            <a:r>
              <a:rPr lang="en-US" sz="2500">
                <a:latin typeface="Arial"/>
                <a:ea typeface="Arial"/>
                <a:cs typeface="Arial"/>
                <a:sym typeface="Arial"/>
              </a:rPr>
              <a:t>Lesson Overview – What’s next?</a:t>
            </a:r>
            <a:endParaRPr sz="2500">
              <a:latin typeface="Arial"/>
              <a:ea typeface="Arial"/>
              <a:cs typeface="Arial"/>
              <a:sym typeface="Arial"/>
            </a:endParaRPr>
          </a:p>
        </p:txBody>
      </p:sp>
      <p:pic>
        <p:nvPicPr>
          <p:cNvPr id="580" name="Google Shape;580;p63"/>
          <p:cNvPicPr preferRelativeResize="0"/>
          <p:nvPr/>
        </p:nvPicPr>
        <p:blipFill rotWithShape="1">
          <a:blip r:embed="rId3">
            <a:alphaModFix/>
          </a:blip>
          <a:srcRect b="0" l="0" r="0" t="0"/>
          <a:stretch/>
        </p:blipFill>
        <p:spPr>
          <a:xfrm>
            <a:off x="6502850" y="1646953"/>
            <a:ext cx="2457449" cy="2231708"/>
          </a:xfrm>
          <a:prstGeom prst="rect">
            <a:avLst/>
          </a:prstGeom>
          <a:noFill/>
          <a:ln>
            <a:noFill/>
          </a:ln>
          <a:effectLst>
            <a:outerShdw blurRad="557213" rotWithShape="0" algn="bl" dir="12840000" dist="19050">
              <a:srgbClr val="000000">
                <a:alpha val="47843"/>
              </a:srgbClr>
            </a:outerShdw>
          </a:effectLst>
        </p:spPr>
      </p:pic>
      <p:pic>
        <p:nvPicPr>
          <p:cNvPr descr="Εικόνα που περιέχει λογότυπο&#10;&#10;Περιγραφή που δημιουργήθηκε αυτόματα" id="581" name="Google Shape;581;p63"/>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70"/>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References</a:t>
            </a:r>
            <a:endParaRPr/>
          </a:p>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Additional resources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pic>
        <p:nvPicPr>
          <p:cNvPr descr="Εικόνα που περιέχει λογότυπο&#10;&#10;Περιγραφή που δημιουργήθηκε αυτόματα" id="591" name="Google Shape;591;p8"/>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sp>
        <p:nvSpPr>
          <p:cNvPr id="592" name="Google Shape;592;p8"/>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References</a:t>
            </a:r>
            <a:endParaRPr>
              <a:latin typeface="Arial"/>
              <a:ea typeface="Arial"/>
              <a:cs typeface="Arial"/>
              <a:sym typeface="Arial"/>
            </a:endParaRPr>
          </a:p>
        </p:txBody>
      </p:sp>
      <p:sp>
        <p:nvSpPr>
          <p:cNvPr id="593" name="Google Shape;593;p8"/>
          <p:cNvSpPr txBox="1"/>
          <p:nvPr>
            <p:ph idx="1" type="subTitle"/>
          </p:nvPr>
        </p:nvSpPr>
        <p:spPr>
          <a:xfrm>
            <a:off x="71966" y="922543"/>
            <a:ext cx="8052010" cy="4053211"/>
          </a:xfrm>
          <a:prstGeom prst="rect">
            <a:avLst/>
          </a:prstGeom>
          <a:noFill/>
          <a:ln>
            <a:noFill/>
          </a:ln>
        </p:spPr>
        <p:txBody>
          <a:bodyPr anchorCtr="0" anchor="t" bIns="91425" lIns="91425" spcFirstLastPara="1" rIns="91425" wrap="square" tIns="91425">
            <a:noAutofit/>
          </a:bodyPr>
          <a:lstStyle/>
          <a:p>
            <a:pPr indent="-171450" lvl="0" marL="171450" marR="50800" rtl="0" algn="l">
              <a:lnSpc>
                <a:spcPct val="100000"/>
              </a:lnSpc>
              <a:spcBef>
                <a:spcPts val="600"/>
              </a:spcBef>
              <a:spcAft>
                <a:spcPts val="0"/>
              </a:spcAft>
              <a:buClr>
                <a:schemeClr val="dk2"/>
              </a:buClr>
              <a:buSzPts val="900"/>
              <a:buFont typeface="Arial"/>
              <a:buChar char="•"/>
            </a:pPr>
            <a:r>
              <a:rPr i="0" lang="en-US" sz="900">
                <a:solidFill>
                  <a:schemeClr val="accent6"/>
                </a:solidFill>
                <a:latin typeface="Arial"/>
                <a:ea typeface="Arial"/>
                <a:cs typeface="Arial"/>
                <a:sym typeface="Arial"/>
              </a:rPr>
              <a:t>2023 Alzheimer’s disease facts and figures. (2023) </a:t>
            </a:r>
            <a:r>
              <a:rPr i="1" lang="en-US" sz="900">
                <a:solidFill>
                  <a:schemeClr val="accent6"/>
                </a:solidFill>
                <a:latin typeface="Arial"/>
                <a:ea typeface="Arial"/>
                <a:cs typeface="Arial"/>
                <a:sym typeface="Arial"/>
              </a:rPr>
              <a:t>Alzheimers &amp; Dementia</a:t>
            </a:r>
            <a:r>
              <a:rPr i="0" lang="en-US" sz="900">
                <a:solidFill>
                  <a:schemeClr val="accent6"/>
                </a:solidFill>
                <a:latin typeface="Arial"/>
                <a:ea typeface="Arial"/>
                <a:cs typeface="Arial"/>
                <a:sym typeface="Arial"/>
              </a:rPr>
              <a:t>, 19(4), 1598-1695. </a:t>
            </a:r>
            <a:r>
              <a:rPr i="0" lang="en-US" sz="900" u="sng">
                <a:solidFill>
                  <a:schemeClr val="accent6"/>
                </a:solidFill>
                <a:latin typeface="Arial"/>
                <a:ea typeface="Arial"/>
                <a:cs typeface="Arial"/>
                <a:sym typeface="Arial"/>
                <a:hlinkClick r:id="rId4">
                  <a:extLst>
                    <a:ext uri="{A12FA001-AC4F-418D-AE19-62706E023703}">
                      <ahyp:hlinkClr val="tx"/>
                    </a:ext>
                  </a:extLst>
                </a:hlinkClick>
              </a:rPr>
              <a:t>https://doi.org/10.1002/alz.13016</a:t>
            </a:r>
            <a:r>
              <a:rPr i="0" lang="en-US" sz="900">
                <a:solidFill>
                  <a:schemeClr val="accent6"/>
                </a:solidFill>
                <a:latin typeface="Arial"/>
                <a:ea typeface="Arial"/>
                <a:cs typeface="Arial"/>
                <a:sym typeface="Arial"/>
              </a:rPr>
              <a:t> </a:t>
            </a:r>
            <a:endParaRPr>
              <a:solidFill>
                <a:schemeClr val="accent6"/>
              </a:solidFill>
              <a:latin typeface="Arial"/>
              <a:ea typeface="Arial"/>
              <a:cs typeface="Arial"/>
              <a:sym typeface="Arial"/>
            </a:endParaRPr>
          </a:p>
          <a:p>
            <a:pPr indent="-171450" lvl="0" marL="171450" marR="50800" rtl="0" algn="l">
              <a:lnSpc>
                <a:spcPct val="100000"/>
              </a:lnSpc>
              <a:spcBef>
                <a:spcPts val="600"/>
              </a:spcBef>
              <a:spcAft>
                <a:spcPts val="0"/>
              </a:spcAft>
              <a:buClr>
                <a:schemeClr val="dk2"/>
              </a:buClr>
              <a:buSzPts val="900"/>
              <a:buFont typeface="Arial"/>
              <a:buChar char="•"/>
            </a:pPr>
            <a:r>
              <a:rPr lang="en-US" sz="900">
                <a:solidFill>
                  <a:schemeClr val="accent6"/>
                </a:solidFill>
                <a:latin typeface="Arial"/>
                <a:ea typeface="Arial"/>
                <a:cs typeface="Arial"/>
                <a:sym typeface="Arial"/>
              </a:rPr>
              <a:t>Livingston, G., Huntley, J. M., Sommerlad, A., Ames, D., Ballard, C., Banerjee, S., Brayne, C., Burns, A., Cohen-Mansfield, J., Cooper, C., Costafreda, S. G., Dias, A., Fox, N. C., Gitlin, L. N., Howard, R., Kales, H. C., Kivimäki, M., Larson, E. B., Ogunniyi, A., . . . Mukadam, N. (2020). Dementia prevention, intervention, and care: 2020 report of the Lancet Commission. The Lancet, 396(10248), 413–446. </a:t>
            </a:r>
            <a:r>
              <a:rPr lang="en-US" sz="900" u="sng">
                <a:solidFill>
                  <a:schemeClr val="accent6"/>
                </a:solidFill>
                <a:latin typeface="Arial"/>
                <a:ea typeface="Arial"/>
                <a:cs typeface="Arial"/>
                <a:sym typeface="Arial"/>
                <a:hlinkClick r:id="rId5">
                  <a:extLst>
                    <a:ext uri="{A12FA001-AC4F-418D-AE19-62706E023703}">
                      <ahyp:hlinkClr val="tx"/>
                    </a:ext>
                  </a:extLst>
                </a:hlinkClick>
              </a:rPr>
              <a:t>https://doi.org/10.1016/s0140-6736(20)30367-6</a:t>
            </a:r>
            <a:endParaRPr sz="900">
              <a:solidFill>
                <a:schemeClr val="accent6"/>
              </a:solidFill>
              <a:latin typeface="Arial"/>
              <a:ea typeface="Arial"/>
              <a:cs typeface="Arial"/>
              <a:sym typeface="Arial"/>
            </a:endParaRPr>
          </a:p>
          <a:p>
            <a:pPr indent="-171450" lvl="0" marL="171450" marR="50800" rtl="0" algn="l">
              <a:lnSpc>
                <a:spcPct val="100000"/>
              </a:lnSpc>
              <a:spcBef>
                <a:spcPts val="600"/>
              </a:spcBef>
              <a:spcAft>
                <a:spcPts val="0"/>
              </a:spcAft>
              <a:buClr>
                <a:schemeClr val="dk2"/>
              </a:buClr>
              <a:buSzPts val="900"/>
              <a:buFont typeface="Arial"/>
              <a:buChar char="•"/>
            </a:pPr>
            <a:r>
              <a:rPr lang="en-US" sz="900">
                <a:solidFill>
                  <a:schemeClr val="accent6"/>
                </a:solidFill>
                <a:latin typeface="Arial"/>
                <a:ea typeface="Arial"/>
                <a:cs typeface="Arial"/>
                <a:sym typeface="Arial"/>
              </a:rPr>
              <a:t>Ma’u, E., Cullum, S., Cheung, G., Livingston, G., &amp; Mukadam, N. (2021). Differences in the potential for dementia prevention between major ethnic groups within one country: A cross sectional analysis of population attributable fraction of potentially modifiable risk factors in New Zealand. The Lancet Regional Health - Western Pacific, 13, 100191. https://doi.org/10.1016/j.lanwpc.2021.100191</a:t>
            </a:r>
            <a:endParaRPr>
              <a:solidFill>
                <a:schemeClr val="accent6"/>
              </a:solidFill>
              <a:latin typeface="Arial"/>
              <a:ea typeface="Arial"/>
              <a:cs typeface="Arial"/>
              <a:sym typeface="Arial"/>
            </a:endParaRPr>
          </a:p>
          <a:p>
            <a:pPr indent="-171450" lvl="0" marL="171450" marR="50800" rtl="0" algn="l">
              <a:lnSpc>
                <a:spcPct val="100000"/>
              </a:lnSpc>
              <a:spcBef>
                <a:spcPts val="600"/>
              </a:spcBef>
              <a:spcAft>
                <a:spcPts val="0"/>
              </a:spcAft>
              <a:buClr>
                <a:schemeClr val="dk2"/>
              </a:buClr>
              <a:buSzPts val="900"/>
              <a:buFont typeface="Arial"/>
              <a:buChar char="•"/>
            </a:pPr>
            <a:r>
              <a:rPr lang="en-US" sz="900">
                <a:solidFill>
                  <a:schemeClr val="accent6"/>
                </a:solidFill>
                <a:latin typeface="Arial"/>
                <a:ea typeface="Arial"/>
                <a:cs typeface="Arial"/>
                <a:sym typeface="Arial"/>
              </a:rPr>
              <a:t>Ikram, M. A., Worrall, B. B., Manso-Calderón, R., Jia, J., Schmidt, H., Middleton, L. T., Nacmias, B., Siddiqi, S., &amp; Adams, H. H. (2017). Genetics of vascular dementia – review from the ICVD working group. BMC Medicine, 15(1). https://doi.org/10.1186/s12916-017-0813-9</a:t>
            </a:r>
            <a:endParaRPr>
              <a:solidFill>
                <a:schemeClr val="accent6"/>
              </a:solidFill>
              <a:latin typeface="Arial"/>
              <a:ea typeface="Arial"/>
              <a:cs typeface="Arial"/>
              <a:sym typeface="Arial"/>
            </a:endParaRPr>
          </a:p>
          <a:p>
            <a:pPr indent="-171450" lvl="0" marL="171450" marR="50800" rtl="0" algn="l">
              <a:lnSpc>
                <a:spcPct val="100000"/>
              </a:lnSpc>
              <a:spcBef>
                <a:spcPts val="600"/>
              </a:spcBef>
              <a:spcAft>
                <a:spcPts val="0"/>
              </a:spcAft>
              <a:buClr>
                <a:schemeClr val="dk2"/>
              </a:buClr>
              <a:buSzPts val="900"/>
              <a:buFont typeface="Arial"/>
              <a:buChar char="•"/>
            </a:pPr>
            <a:r>
              <a:rPr lang="en-US" sz="900">
                <a:solidFill>
                  <a:schemeClr val="accent6"/>
                </a:solidFill>
                <a:latin typeface="Arial"/>
                <a:ea typeface="Arial"/>
                <a:cs typeface="Arial"/>
                <a:sym typeface="Arial"/>
              </a:rPr>
              <a:t>Orme, T., Guerreiro, R., &amp; Bras, J. (2018). The Genetics of Dementia with Lewy Bodies: Current Understanding and Future Directions. </a:t>
            </a:r>
            <a:r>
              <a:rPr i="1" lang="en-US" sz="900">
                <a:solidFill>
                  <a:schemeClr val="accent6"/>
                </a:solidFill>
                <a:latin typeface="Arial"/>
                <a:ea typeface="Arial"/>
                <a:cs typeface="Arial"/>
                <a:sym typeface="Arial"/>
              </a:rPr>
              <a:t>Current Neurology and Neuroscience Reports.</a:t>
            </a:r>
            <a:r>
              <a:rPr lang="en-US" sz="900">
                <a:solidFill>
                  <a:schemeClr val="accent6"/>
                </a:solidFill>
                <a:latin typeface="Arial"/>
                <a:ea typeface="Arial"/>
                <a:cs typeface="Arial"/>
                <a:sym typeface="Arial"/>
              </a:rPr>
              <a:t> https://doi.org/10.1007/s11910-018-0874-y</a:t>
            </a:r>
            <a:endParaRPr>
              <a:solidFill>
                <a:schemeClr val="accent6"/>
              </a:solidFill>
              <a:latin typeface="Arial"/>
              <a:ea typeface="Arial"/>
              <a:cs typeface="Arial"/>
              <a:sym typeface="Arial"/>
            </a:endParaRPr>
          </a:p>
          <a:p>
            <a:pPr indent="-171450" lvl="0" marL="171450" marR="50800" rtl="0" algn="l">
              <a:lnSpc>
                <a:spcPct val="100000"/>
              </a:lnSpc>
              <a:spcBef>
                <a:spcPts val="600"/>
              </a:spcBef>
              <a:spcAft>
                <a:spcPts val="0"/>
              </a:spcAft>
              <a:buClr>
                <a:schemeClr val="dk2"/>
              </a:buClr>
              <a:buSzPts val="900"/>
              <a:buFont typeface="Arial"/>
              <a:buChar char="•"/>
            </a:pPr>
            <a:r>
              <a:rPr lang="en-US" sz="900">
                <a:solidFill>
                  <a:schemeClr val="accent6"/>
                </a:solidFill>
                <a:latin typeface="Arial"/>
                <a:ea typeface="Arial"/>
                <a:cs typeface="Arial"/>
                <a:sym typeface="Arial"/>
              </a:rPr>
              <a:t>Klein, C., &amp; Westenberger, A. (2012). Genetics of Parkinson’s Disease. </a:t>
            </a:r>
            <a:r>
              <a:rPr i="1" lang="en-US" sz="900">
                <a:solidFill>
                  <a:schemeClr val="accent6"/>
                </a:solidFill>
                <a:latin typeface="Arial"/>
                <a:ea typeface="Arial"/>
                <a:cs typeface="Arial"/>
                <a:sym typeface="Arial"/>
              </a:rPr>
              <a:t>Cold Spring Harbor Perspectives in Medicine. </a:t>
            </a:r>
            <a:r>
              <a:rPr lang="en-US" sz="900" u="sng">
                <a:solidFill>
                  <a:schemeClr val="accent6"/>
                </a:solidFill>
                <a:latin typeface="Arial"/>
                <a:ea typeface="Arial"/>
                <a:cs typeface="Arial"/>
                <a:sym typeface="Arial"/>
                <a:hlinkClick r:id="rId6">
                  <a:extLst>
                    <a:ext uri="{A12FA001-AC4F-418D-AE19-62706E023703}">
                      <ahyp:hlinkClr val="tx"/>
                    </a:ext>
                  </a:extLst>
                </a:hlinkClick>
              </a:rPr>
              <a:t>https://doi.org/10.1101/cshperspect.a008888</a:t>
            </a:r>
            <a:endParaRPr sz="900">
              <a:solidFill>
                <a:schemeClr val="accent6"/>
              </a:solidFill>
              <a:latin typeface="Arial"/>
              <a:ea typeface="Arial"/>
              <a:cs typeface="Arial"/>
              <a:sym typeface="Arial"/>
            </a:endParaRPr>
          </a:p>
          <a:p>
            <a:pPr indent="-171450" lvl="0" marL="171450" marR="50800" rtl="0" algn="l">
              <a:lnSpc>
                <a:spcPct val="100000"/>
              </a:lnSpc>
              <a:spcBef>
                <a:spcPts val="600"/>
              </a:spcBef>
              <a:spcAft>
                <a:spcPts val="0"/>
              </a:spcAft>
              <a:buClr>
                <a:schemeClr val="dk2"/>
              </a:buClr>
              <a:buSzPts val="900"/>
              <a:buFont typeface="Arial"/>
              <a:buChar char="•"/>
            </a:pPr>
            <a:r>
              <a:rPr lang="en-US" sz="900">
                <a:solidFill>
                  <a:schemeClr val="accent6"/>
                </a:solidFill>
                <a:latin typeface="Arial"/>
                <a:ea typeface="Arial"/>
                <a:cs typeface="Arial"/>
                <a:sym typeface="Arial"/>
              </a:rPr>
              <a:t>Frontotemporal Disorders Information for Patients, Families, and Caregivers. (2019, January 14). </a:t>
            </a:r>
            <a:r>
              <a:rPr i="1" lang="en-US" sz="900">
                <a:solidFill>
                  <a:schemeClr val="accent6"/>
                </a:solidFill>
                <a:latin typeface="Arial"/>
                <a:ea typeface="Arial"/>
                <a:cs typeface="Arial"/>
                <a:sym typeface="Arial"/>
              </a:rPr>
              <a:t>National Institute on Aging</a:t>
            </a:r>
            <a:r>
              <a:rPr lang="en-US" sz="900">
                <a:solidFill>
                  <a:schemeClr val="accent6"/>
                </a:solidFill>
                <a:latin typeface="Arial"/>
                <a:ea typeface="Arial"/>
                <a:cs typeface="Arial"/>
                <a:sym typeface="Arial"/>
              </a:rPr>
              <a:t>. https://www.nia.nih.gov/research/alzheimers-dementia-outreach-recruitment-engagement-resources/frontotemporal-disorders</a:t>
            </a:r>
            <a:endParaRPr>
              <a:solidFill>
                <a:schemeClr val="accent6"/>
              </a:solidFill>
              <a:latin typeface="Arial"/>
              <a:ea typeface="Arial"/>
              <a:cs typeface="Arial"/>
              <a:sym typeface="Arial"/>
            </a:endParaRPr>
          </a:p>
          <a:p>
            <a:pPr indent="-171450" lvl="0" marL="171450" marR="50800" rtl="0" algn="l">
              <a:lnSpc>
                <a:spcPct val="100000"/>
              </a:lnSpc>
              <a:spcBef>
                <a:spcPts val="600"/>
              </a:spcBef>
              <a:spcAft>
                <a:spcPts val="0"/>
              </a:spcAft>
              <a:buClr>
                <a:schemeClr val="dk2"/>
              </a:buClr>
              <a:buSzPts val="900"/>
              <a:buFont typeface="Arial"/>
              <a:buChar char="•"/>
            </a:pPr>
            <a:r>
              <a:rPr lang="en-US" sz="900">
                <a:solidFill>
                  <a:schemeClr val="accent6"/>
                </a:solidFill>
                <a:latin typeface="Arial"/>
                <a:ea typeface="Arial"/>
                <a:cs typeface="Arial"/>
                <a:sym typeface="Arial"/>
              </a:rPr>
              <a:t>McColgan, P., &amp; Tabrizi, S. J. (2018). Huntington’s disease: a clinical review. </a:t>
            </a:r>
            <a:r>
              <a:rPr i="1" lang="en-US" sz="900">
                <a:solidFill>
                  <a:schemeClr val="accent6"/>
                </a:solidFill>
                <a:latin typeface="Arial"/>
                <a:ea typeface="Arial"/>
                <a:cs typeface="Arial"/>
                <a:sym typeface="Arial"/>
              </a:rPr>
              <a:t>European Journal of Neurology</a:t>
            </a:r>
            <a:r>
              <a:rPr lang="en-US" sz="900">
                <a:solidFill>
                  <a:schemeClr val="accent6"/>
                </a:solidFill>
                <a:latin typeface="Arial"/>
                <a:ea typeface="Arial"/>
                <a:cs typeface="Arial"/>
                <a:sym typeface="Arial"/>
              </a:rPr>
              <a:t>, 25(1), 24–34. https://doi.org/10.1111/ene.13413</a:t>
            </a:r>
            <a:endParaRPr>
              <a:solidFill>
                <a:schemeClr val="accent6"/>
              </a:solidFill>
              <a:latin typeface="Arial"/>
              <a:ea typeface="Arial"/>
              <a:cs typeface="Arial"/>
              <a:sym typeface="Arial"/>
            </a:endParaRPr>
          </a:p>
          <a:p>
            <a:pPr indent="-171450" lvl="0" marL="171450" marR="50800" rtl="0" algn="l">
              <a:lnSpc>
                <a:spcPct val="100000"/>
              </a:lnSpc>
              <a:spcBef>
                <a:spcPts val="600"/>
              </a:spcBef>
              <a:spcAft>
                <a:spcPts val="0"/>
              </a:spcAft>
              <a:buClr>
                <a:schemeClr val="dk2"/>
              </a:buClr>
              <a:buSzPts val="900"/>
              <a:buFont typeface="Arial"/>
              <a:buChar char="•"/>
            </a:pPr>
            <a:r>
              <a:rPr lang="en-US" sz="900">
                <a:solidFill>
                  <a:schemeClr val="accent6"/>
                </a:solidFill>
                <a:latin typeface="Arial"/>
                <a:ea typeface="Arial"/>
                <a:cs typeface="Arial"/>
                <a:sym typeface="Arial"/>
              </a:rPr>
              <a:t>Appleby, B. S., Shetty, S., &amp; Elkasaby, M. (2022). Genetic aspects of human prion diseases. </a:t>
            </a:r>
            <a:r>
              <a:rPr i="1" lang="en-US" sz="900">
                <a:solidFill>
                  <a:schemeClr val="accent6"/>
                </a:solidFill>
                <a:latin typeface="Arial"/>
                <a:ea typeface="Arial"/>
                <a:cs typeface="Arial"/>
                <a:sym typeface="Arial"/>
              </a:rPr>
              <a:t>Frontiers in Neurology</a:t>
            </a:r>
            <a:r>
              <a:rPr lang="en-US" sz="900">
                <a:solidFill>
                  <a:schemeClr val="accent6"/>
                </a:solidFill>
                <a:latin typeface="Arial"/>
                <a:ea typeface="Arial"/>
                <a:cs typeface="Arial"/>
                <a:sym typeface="Arial"/>
              </a:rPr>
              <a:t>, 13. https://doi.org/10.3389/fneur.2022.1003056</a:t>
            </a:r>
            <a:endParaRPr>
              <a:solidFill>
                <a:schemeClr val="accent6"/>
              </a:solidFill>
              <a:latin typeface="Arial"/>
              <a:ea typeface="Arial"/>
              <a:cs typeface="Arial"/>
              <a:sym typeface="Arial"/>
            </a:endParaRPr>
          </a:p>
          <a:p>
            <a:pPr indent="-171450" lvl="0" marL="171450" marR="50800" rtl="0" algn="l">
              <a:lnSpc>
                <a:spcPct val="100000"/>
              </a:lnSpc>
              <a:spcBef>
                <a:spcPts val="600"/>
              </a:spcBef>
              <a:spcAft>
                <a:spcPts val="0"/>
              </a:spcAft>
              <a:buClr>
                <a:schemeClr val="dk2"/>
              </a:buClr>
              <a:buSzPts val="900"/>
              <a:buFont typeface="Arial"/>
              <a:buChar char="•"/>
            </a:pPr>
            <a:r>
              <a:rPr lang="en-US" sz="900">
                <a:solidFill>
                  <a:schemeClr val="accent6"/>
                </a:solidFill>
                <a:latin typeface="Arial"/>
                <a:ea typeface="Arial"/>
                <a:cs typeface="Arial"/>
                <a:sym typeface="Arial"/>
              </a:rPr>
              <a:t>De Lara, A. M., Soto-Gómez, L., Núñez-Acosta, E., Saruwatari-Zavala, G., &amp; Rentería, M. E. (2019). Ethical issues in susceptibility genetic testing for late-onset neurodegenerative diseases. </a:t>
            </a:r>
            <a:r>
              <a:rPr i="1" lang="en-US" sz="900">
                <a:solidFill>
                  <a:schemeClr val="accent6"/>
                </a:solidFill>
                <a:latin typeface="Arial"/>
                <a:ea typeface="Arial"/>
                <a:cs typeface="Arial"/>
                <a:sym typeface="Arial"/>
              </a:rPr>
              <a:t>American Journal of Medical Genetics - </a:t>
            </a:r>
            <a:br>
              <a:rPr i="1" lang="en-US" sz="900">
                <a:solidFill>
                  <a:schemeClr val="accent6"/>
                </a:solidFill>
                <a:latin typeface="Arial"/>
                <a:ea typeface="Arial"/>
                <a:cs typeface="Arial"/>
                <a:sym typeface="Arial"/>
              </a:rPr>
            </a:br>
            <a:r>
              <a:rPr i="1" lang="en-US" sz="900">
                <a:solidFill>
                  <a:schemeClr val="accent6"/>
                </a:solidFill>
                <a:latin typeface="Arial"/>
                <a:ea typeface="Arial"/>
                <a:cs typeface="Arial"/>
                <a:sym typeface="Arial"/>
              </a:rPr>
              <a:t>Neuropsychiatric Genetics</a:t>
            </a:r>
            <a:r>
              <a:rPr lang="en-US" sz="900">
                <a:solidFill>
                  <a:schemeClr val="accent6"/>
                </a:solidFill>
                <a:latin typeface="Arial"/>
                <a:ea typeface="Arial"/>
                <a:cs typeface="Arial"/>
                <a:sym typeface="Arial"/>
              </a:rPr>
              <a:t>, 180(8), 609–621. </a:t>
            </a:r>
            <a:r>
              <a:rPr lang="en-US" sz="900" u="sng">
                <a:solidFill>
                  <a:schemeClr val="hlink"/>
                </a:solidFill>
                <a:latin typeface="Arial"/>
                <a:ea typeface="Arial"/>
                <a:cs typeface="Arial"/>
                <a:sym typeface="Arial"/>
                <a:hlinkClick r:id="rId7"/>
              </a:rPr>
              <a:t>https://doi.org/10.1002/ajmg.b.32699</a:t>
            </a:r>
            <a:endParaRPr sz="900">
              <a:solidFill>
                <a:schemeClr val="accent6"/>
              </a:solidFill>
              <a:latin typeface="Arial"/>
              <a:ea typeface="Arial"/>
              <a:cs typeface="Arial"/>
              <a:sym typeface="Arial"/>
            </a:endParaRPr>
          </a:p>
          <a:p>
            <a:pPr indent="-171450" lvl="0" marL="171450" marR="50800" rtl="0" algn="l">
              <a:lnSpc>
                <a:spcPct val="100000"/>
              </a:lnSpc>
              <a:spcBef>
                <a:spcPts val="600"/>
              </a:spcBef>
              <a:spcAft>
                <a:spcPts val="0"/>
              </a:spcAft>
              <a:buClr>
                <a:schemeClr val="accent6"/>
              </a:buClr>
              <a:buSzPts val="900"/>
              <a:buFont typeface="Arial"/>
              <a:buChar char="•"/>
            </a:pPr>
            <a:r>
              <a:t/>
            </a:r>
            <a:endParaRPr sz="900">
              <a:solidFill>
                <a:schemeClr val="accent6"/>
              </a:solidFill>
              <a:latin typeface="Arial"/>
              <a:ea typeface="Arial"/>
              <a:cs typeface="Arial"/>
              <a:sym typeface="Arial"/>
            </a:endParaRPr>
          </a:p>
          <a:p>
            <a:pPr indent="0" lvl="0" marL="0" marR="50800" rtl="0" algn="l">
              <a:lnSpc>
                <a:spcPct val="100000"/>
              </a:lnSpc>
              <a:spcBef>
                <a:spcPts val="600"/>
              </a:spcBef>
              <a:spcAft>
                <a:spcPts val="0"/>
              </a:spcAft>
              <a:buClr>
                <a:schemeClr val="dk1"/>
              </a:buClr>
              <a:buSzPts val="1100"/>
              <a:buFont typeface="Arial"/>
              <a:buNone/>
            </a:pPr>
            <a:r>
              <a:t/>
            </a:r>
            <a:endParaRPr sz="900">
              <a:solidFill>
                <a:schemeClr val="accent6"/>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g21a482fdae0_0_0"/>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p>
            <a:pPr indent="-228600" lvl="0" marL="444500" rtl="0" algn="l">
              <a:lnSpc>
                <a:spcPct val="115000"/>
              </a:lnSpc>
              <a:spcBef>
                <a:spcPts val="0"/>
              </a:spcBef>
              <a:spcAft>
                <a:spcPts val="0"/>
              </a:spcAft>
              <a:buSzPts val="2800"/>
              <a:buNone/>
            </a:pPr>
            <a:r>
              <a:rPr lang="en-US" sz="2500">
                <a:latin typeface="Arial"/>
                <a:ea typeface="Arial"/>
                <a:cs typeface="Arial"/>
                <a:sym typeface="Arial"/>
              </a:rPr>
              <a:t>Additional Resources</a:t>
            </a:r>
            <a:endParaRPr sz="2500">
              <a:latin typeface="Arial"/>
              <a:ea typeface="Arial"/>
              <a:cs typeface="Arial"/>
              <a:sym typeface="Arial"/>
            </a:endParaRPr>
          </a:p>
        </p:txBody>
      </p:sp>
      <p:sp>
        <p:nvSpPr>
          <p:cNvPr id="599" name="Google Shape;599;g21a482fdae0_0_0"/>
          <p:cNvSpPr txBox="1"/>
          <p:nvPr>
            <p:ph idx="1" type="subTitle"/>
          </p:nvPr>
        </p:nvSpPr>
        <p:spPr>
          <a:xfrm>
            <a:off x="717800" y="1255775"/>
            <a:ext cx="7532464" cy="339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a:latin typeface="Arial"/>
                <a:ea typeface="Arial"/>
                <a:cs typeface="Arial"/>
                <a:sym typeface="Arial"/>
              </a:rPr>
              <a:t>Websites:</a:t>
            </a:r>
            <a:endParaRPr/>
          </a:p>
          <a:p>
            <a:pPr indent="-285750" lvl="0" marL="285750" rtl="0" algn="l">
              <a:lnSpc>
                <a:spcPct val="100000"/>
              </a:lnSpc>
              <a:spcBef>
                <a:spcPts val="0"/>
              </a:spcBef>
              <a:spcAft>
                <a:spcPts val="0"/>
              </a:spcAft>
              <a:buSzPts val="1400"/>
              <a:buFont typeface="Arial"/>
              <a:buChar char="•"/>
            </a:pPr>
            <a:r>
              <a:rPr lang="en-US">
                <a:latin typeface="Arial"/>
                <a:ea typeface="Arial"/>
                <a:cs typeface="Arial"/>
                <a:sym typeface="Arial"/>
              </a:rPr>
              <a:t>Alzheimer’s Association: </a:t>
            </a:r>
            <a:r>
              <a:rPr lang="en-US" u="sng">
                <a:solidFill>
                  <a:schemeClr val="hlink"/>
                </a:solidFill>
                <a:latin typeface="Arial"/>
                <a:ea typeface="Arial"/>
                <a:cs typeface="Arial"/>
                <a:sym typeface="Arial"/>
                <a:hlinkClick r:id="rId3"/>
              </a:rPr>
              <a:t>https://www.alz.org/</a:t>
            </a:r>
            <a:r>
              <a:rPr lang="en-US">
                <a:latin typeface="Arial"/>
                <a:ea typeface="Arial"/>
                <a:cs typeface="Arial"/>
                <a:sym typeface="Arial"/>
              </a:rPr>
              <a:t> </a:t>
            </a:r>
            <a:endParaRPr/>
          </a:p>
          <a:p>
            <a:pPr indent="-196850" lvl="0" marL="285750" rtl="0" algn="l">
              <a:lnSpc>
                <a:spcPct val="100000"/>
              </a:lnSpc>
              <a:spcBef>
                <a:spcPts val="0"/>
              </a:spcBef>
              <a:spcAft>
                <a:spcPts val="0"/>
              </a:spcAft>
              <a:buSzPts val="1400"/>
              <a:buFont typeface="Arial"/>
              <a:buNone/>
            </a:pPr>
            <a:r>
              <a:t/>
            </a:r>
            <a:endParaRPr>
              <a:latin typeface="Arial"/>
              <a:ea typeface="Arial"/>
              <a:cs typeface="Arial"/>
              <a:sym typeface="Arial"/>
            </a:endParaRPr>
          </a:p>
          <a:p>
            <a:pPr indent="-285750" lvl="0" marL="285750" rtl="0" algn="l">
              <a:lnSpc>
                <a:spcPct val="100000"/>
              </a:lnSpc>
              <a:spcBef>
                <a:spcPts val="0"/>
              </a:spcBef>
              <a:spcAft>
                <a:spcPts val="0"/>
              </a:spcAft>
              <a:buSzPts val="1400"/>
              <a:buFont typeface="Arial"/>
              <a:buChar char="•"/>
            </a:pPr>
            <a:r>
              <a:rPr lang="en-US">
                <a:latin typeface="Arial"/>
                <a:ea typeface="Arial"/>
                <a:cs typeface="Arial"/>
                <a:sym typeface="Arial"/>
              </a:rPr>
              <a:t>Medline Genetics: </a:t>
            </a:r>
            <a:r>
              <a:rPr lang="en-US" u="sng">
                <a:solidFill>
                  <a:schemeClr val="hlink"/>
                </a:solidFill>
                <a:latin typeface="Arial"/>
                <a:ea typeface="Arial"/>
                <a:cs typeface="Arial"/>
                <a:sym typeface="Arial"/>
                <a:hlinkClick r:id="rId4"/>
              </a:rPr>
              <a:t>https://medlineplus.gov/genetics/</a:t>
            </a:r>
            <a:r>
              <a:rPr lang="en-US">
                <a:latin typeface="Arial"/>
                <a:ea typeface="Arial"/>
                <a:cs typeface="Arial"/>
                <a:sym typeface="Arial"/>
              </a:rPr>
              <a:t> </a:t>
            </a:r>
            <a:endParaRPr/>
          </a:p>
          <a:p>
            <a:pPr indent="-196850" lvl="0" marL="285750" rtl="0" algn="l">
              <a:lnSpc>
                <a:spcPct val="100000"/>
              </a:lnSpc>
              <a:spcBef>
                <a:spcPts val="0"/>
              </a:spcBef>
              <a:spcAft>
                <a:spcPts val="0"/>
              </a:spcAft>
              <a:buSzPts val="1400"/>
              <a:buFont typeface="Arial"/>
              <a:buNone/>
            </a:pPr>
            <a:r>
              <a:t/>
            </a:r>
            <a:endParaRPr>
              <a:latin typeface="Arial"/>
              <a:ea typeface="Arial"/>
              <a:cs typeface="Arial"/>
              <a:sym typeface="Arial"/>
            </a:endParaRPr>
          </a:p>
          <a:p>
            <a:pPr indent="-285750" lvl="0" marL="285750" rtl="0" algn="l">
              <a:lnSpc>
                <a:spcPct val="100000"/>
              </a:lnSpc>
              <a:spcBef>
                <a:spcPts val="0"/>
              </a:spcBef>
              <a:spcAft>
                <a:spcPts val="0"/>
              </a:spcAft>
              <a:buSzPts val="1400"/>
              <a:buFont typeface="Arial"/>
              <a:buChar char="•"/>
            </a:pPr>
            <a:r>
              <a:rPr lang="en-US">
                <a:latin typeface="Arial"/>
                <a:ea typeface="Arial"/>
                <a:cs typeface="Arial"/>
                <a:sym typeface="Arial"/>
              </a:rPr>
              <a:t>NIH – Understanding Genetics: </a:t>
            </a:r>
            <a:r>
              <a:rPr lang="en-US" u="sng">
                <a:solidFill>
                  <a:schemeClr val="hlink"/>
                </a:solidFill>
                <a:latin typeface="Arial"/>
                <a:ea typeface="Arial"/>
                <a:cs typeface="Arial"/>
                <a:sym typeface="Arial"/>
                <a:hlinkClick r:id="rId5"/>
              </a:rPr>
              <a:t>https://www.ncbi.nlm.nih.gov/books/NBK115563/</a:t>
            </a:r>
            <a:endParaRPr>
              <a:latin typeface="Arial"/>
              <a:ea typeface="Arial"/>
              <a:cs typeface="Arial"/>
              <a:sym typeface="Arial"/>
            </a:endParaRPr>
          </a:p>
          <a:p>
            <a:pPr indent="0" lvl="0" marL="457200" rtl="0" algn="l">
              <a:lnSpc>
                <a:spcPct val="100000"/>
              </a:lnSpc>
              <a:spcBef>
                <a:spcPts val="0"/>
              </a:spcBef>
              <a:spcAft>
                <a:spcPts val="0"/>
              </a:spcAft>
              <a:buNone/>
            </a:pPr>
            <a:r>
              <a:t/>
            </a:r>
            <a:endParaRPr>
              <a:latin typeface="Arial"/>
              <a:ea typeface="Arial"/>
              <a:cs typeface="Arial"/>
              <a:sym typeface="Arial"/>
            </a:endParaRPr>
          </a:p>
          <a:p>
            <a:pPr indent="-285750" lvl="0" marL="285750" rtl="0" algn="l">
              <a:lnSpc>
                <a:spcPct val="100000"/>
              </a:lnSpc>
              <a:spcBef>
                <a:spcPts val="0"/>
              </a:spcBef>
              <a:spcAft>
                <a:spcPts val="0"/>
              </a:spcAft>
              <a:buSzPts val="1400"/>
              <a:buFont typeface="Arial"/>
              <a:buChar char="•"/>
            </a:pPr>
            <a:r>
              <a:rPr lang="en-US">
                <a:latin typeface="Arial"/>
                <a:ea typeface="Arial"/>
                <a:cs typeface="Arial"/>
                <a:sym typeface="Arial"/>
              </a:rPr>
              <a:t>National Human Genome Research Institute:</a:t>
            </a:r>
            <a:r>
              <a:rPr lang="en-US" sz="1100">
                <a:uFill>
                  <a:noFill/>
                </a:uFill>
                <a:latin typeface="Calibri"/>
                <a:ea typeface="Calibri"/>
                <a:cs typeface="Calibri"/>
                <a:sym typeface="Calibri"/>
                <a:hlinkClick r:id="rId6"/>
              </a:rPr>
              <a:t> </a:t>
            </a:r>
            <a:r>
              <a:rPr lang="en-US" u="sng">
                <a:solidFill>
                  <a:srgbClr val="1155CC"/>
                </a:solidFill>
                <a:latin typeface="Arial"/>
                <a:ea typeface="Arial"/>
                <a:cs typeface="Arial"/>
                <a:sym typeface="Arial"/>
                <a:hlinkClick r:id="rId7">
                  <a:extLst>
                    <a:ext uri="{A12FA001-AC4F-418D-AE19-62706E023703}">
                      <ahyp:hlinkClr val="tx"/>
                    </a:ext>
                  </a:extLst>
                </a:hlinkClick>
              </a:rPr>
              <a:t>https://www.genome.gov/</a:t>
            </a:r>
            <a:endParaRPr sz="1700">
              <a:latin typeface="Arial"/>
              <a:ea typeface="Arial"/>
              <a:cs typeface="Arial"/>
              <a:sym typeface="Arial"/>
            </a:endParaRPr>
          </a:p>
        </p:txBody>
      </p:sp>
      <p:pic>
        <p:nvPicPr>
          <p:cNvPr descr="Εικόνα που περιέχει λογότυπο&#10;&#10;Περιγραφή που δημιουργήθηκε αυτόματα" id="600" name="Google Shape;600;g21a482fdae0_0_0"/>
          <p:cNvPicPr preferRelativeResize="0"/>
          <p:nvPr/>
        </p:nvPicPr>
        <p:blipFill rotWithShape="1">
          <a:blip r:embed="rId8">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7"/>
          <p:cNvSpPr txBox="1"/>
          <p:nvPr>
            <p:ph type="title"/>
          </p:nvPr>
        </p:nvSpPr>
        <p:spPr>
          <a:xfrm>
            <a:off x="723425" y="485850"/>
            <a:ext cx="5554800" cy="133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5500">
                <a:latin typeface="Arial"/>
                <a:ea typeface="Arial"/>
                <a:cs typeface="Arial"/>
                <a:sym typeface="Arial"/>
              </a:rPr>
              <a:t>Thank you</a:t>
            </a:r>
            <a:endParaRPr sz="5500">
              <a:latin typeface="Arial"/>
              <a:ea typeface="Arial"/>
              <a:cs typeface="Arial"/>
              <a:sym typeface="Arial"/>
            </a:endParaRPr>
          </a:p>
        </p:txBody>
      </p:sp>
      <p:sp>
        <p:nvSpPr>
          <p:cNvPr id="606" name="Google Shape;606;p7"/>
          <p:cNvSpPr txBox="1"/>
          <p:nvPr/>
        </p:nvSpPr>
        <p:spPr>
          <a:xfrm>
            <a:off x="855838" y="1916154"/>
            <a:ext cx="3841200" cy="1296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Visit our website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sng" cap="none" strike="noStrike">
              <a:solidFill>
                <a:schemeClr val="accent2"/>
              </a:solidFill>
              <a:latin typeface="Arial"/>
              <a:ea typeface="Arial"/>
              <a:cs typeface="Arial"/>
              <a:sym typeface="Arial"/>
              <a:hlinkClick r:id="rId3">
                <a:extLst>
                  <a:ext uri="{A12FA001-AC4F-418D-AE19-62706E023703}">
                    <ahyp:hlinkClr val="tx"/>
                  </a:ext>
                </a:extLst>
              </a:hlinkClick>
            </a:endParaRPr>
          </a:p>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accent2"/>
                </a:solidFill>
                <a:latin typeface="Arial"/>
                <a:ea typeface="Arial"/>
                <a:cs typeface="Arial"/>
                <a:sym typeface="Arial"/>
                <a:hlinkClick r:id="rId4">
                  <a:extLst>
                    <a:ext uri="{A12FA001-AC4F-418D-AE19-62706E023703}">
                      <ahyp:hlinkClr val="tx"/>
                    </a:ext>
                  </a:extLst>
                </a:hlinkClick>
              </a:rPr>
              <a:t>http://www.genecounsel.eu/</a:t>
            </a:r>
            <a:endParaRPr b="0" i="0" sz="1400" u="none" cap="none" strike="noStrike">
              <a:solidFill>
                <a:schemeClr val="accent2"/>
              </a:solidFill>
              <a:latin typeface="Arial"/>
              <a:ea typeface="Arial"/>
              <a:cs typeface="Arial"/>
              <a:sym typeface="Arial"/>
            </a:endParaRPr>
          </a:p>
        </p:txBody>
      </p:sp>
      <p:sp>
        <p:nvSpPr>
          <p:cNvPr id="607" name="Google Shape;607;p7"/>
          <p:cNvSpPr/>
          <p:nvPr/>
        </p:nvSpPr>
        <p:spPr>
          <a:xfrm>
            <a:off x="0" y="4803407"/>
            <a:ext cx="6644081" cy="34009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00"/>
              <a:buFont typeface="Arial"/>
              <a:buNone/>
            </a:pPr>
            <a:r>
              <a:rPr b="0" i="1" lang="en-US" sz="700" u="none" cap="none" strike="noStrike">
                <a:solidFill>
                  <a:srgbClr val="000000"/>
                </a:solidFill>
                <a:latin typeface="Montserrat"/>
                <a:ea typeface="Montserrat"/>
                <a:cs typeface="Montserrat"/>
                <a:sym typeface="Montserrat"/>
              </a:rPr>
              <a:t>This project has been funded with support from the European Commission. This presentation reflects the views only of the author, and the Commission cannot be held responsible for any use which may be made of the information contained therein.</a:t>
            </a:r>
            <a:endParaRPr b="0" i="0" sz="7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Parasol met effen opvulling" id="125" name="Google Shape;125;p19"/>
          <p:cNvPicPr preferRelativeResize="0"/>
          <p:nvPr/>
        </p:nvPicPr>
        <p:blipFill rotWithShape="1">
          <a:blip r:embed="rId3">
            <a:alphaModFix/>
          </a:blip>
          <a:srcRect b="0" l="0" r="0" t="0"/>
          <a:stretch/>
        </p:blipFill>
        <p:spPr>
          <a:xfrm>
            <a:off x="2912657" y="1514510"/>
            <a:ext cx="3318485" cy="3318485"/>
          </a:xfrm>
          <a:prstGeom prst="rect">
            <a:avLst/>
          </a:prstGeom>
          <a:noFill/>
          <a:ln>
            <a:noFill/>
          </a:ln>
        </p:spPr>
      </p:pic>
      <p:sp>
        <p:nvSpPr>
          <p:cNvPr id="126" name="Google Shape;126;p19"/>
          <p:cNvSpPr txBox="1"/>
          <p:nvPr/>
        </p:nvSpPr>
        <p:spPr>
          <a:xfrm>
            <a:off x="4738286" y="3848110"/>
            <a:ext cx="1120200" cy="492600"/>
          </a:xfrm>
          <a:prstGeom prst="rect">
            <a:avLst/>
          </a:prstGeom>
          <a:solidFill>
            <a:srgbClr val="DAE7FF"/>
          </a:solid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300" u="none" cap="none" strike="noStrike">
                <a:solidFill>
                  <a:srgbClr val="000000"/>
                </a:solidFill>
                <a:latin typeface="Arial"/>
                <a:ea typeface="Arial"/>
                <a:cs typeface="Arial"/>
                <a:sym typeface="Arial"/>
              </a:rPr>
              <a:t>Mixed dementia</a:t>
            </a:r>
            <a:endParaRPr b="0" i="0" sz="1300" u="none" cap="none" strike="noStrike">
              <a:solidFill>
                <a:srgbClr val="000000"/>
              </a:solidFill>
              <a:latin typeface="Arial"/>
              <a:ea typeface="Arial"/>
              <a:cs typeface="Arial"/>
              <a:sym typeface="Arial"/>
            </a:endParaRPr>
          </a:p>
        </p:txBody>
      </p:sp>
      <p:sp>
        <p:nvSpPr>
          <p:cNvPr id="127" name="Google Shape;127;p19"/>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Dementia</a:t>
            </a:r>
            <a:endParaRPr>
              <a:latin typeface="Arial"/>
              <a:ea typeface="Arial"/>
              <a:cs typeface="Arial"/>
              <a:sym typeface="Arial"/>
            </a:endParaRPr>
          </a:p>
        </p:txBody>
      </p:sp>
      <p:sp>
        <p:nvSpPr>
          <p:cNvPr id="128" name="Google Shape;128;p19"/>
          <p:cNvSpPr txBox="1"/>
          <p:nvPr>
            <p:ph idx="15" type="subTitle"/>
          </p:nvPr>
        </p:nvSpPr>
        <p:spPr>
          <a:xfrm>
            <a:off x="284615" y="955875"/>
            <a:ext cx="8493019" cy="767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b="1" lang="en-US">
                <a:latin typeface="Arial"/>
                <a:ea typeface="Arial"/>
                <a:cs typeface="Arial"/>
                <a:sym typeface="Arial"/>
              </a:rPr>
              <a:t>Dementia is an umbrella term for loss of memory and / or other cognitive functions severe enough to interfere with daily life, caused by many neurodegenerative and vascular brain diseases</a:t>
            </a:r>
            <a:endParaRPr>
              <a:latin typeface="Arial"/>
              <a:ea typeface="Arial"/>
              <a:cs typeface="Arial"/>
              <a:sym typeface="Arial"/>
            </a:endParaRPr>
          </a:p>
        </p:txBody>
      </p:sp>
      <p:sp>
        <p:nvSpPr>
          <p:cNvPr id="129" name="Google Shape;129;p19"/>
          <p:cNvSpPr txBox="1"/>
          <p:nvPr/>
        </p:nvSpPr>
        <p:spPr>
          <a:xfrm>
            <a:off x="3223120" y="3126300"/>
            <a:ext cx="1120200" cy="292500"/>
          </a:xfrm>
          <a:prstGeom prst="rect">
            <a:avLst/>
          </a:prstGeom>
          <a:solidFill>
            <a:srgbClr val="DAE7FF"/>
          </a:solid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300" u="none" cap="none" strike="noStrike">
                <a:solidFill>
                  <a:srgbClr val="000000"/>
                </a:solidFill>
                <a:latin typeface="Arial"/>
                <a:ea typeface="Arial"/>
                <a:cs typeface="Arial"/>
                <a:sym typeface="Arial"/>
              </a:rPr>
              <a:t>Alzheimer’s</a:t>
            </a:r>
            <a:endParaRPr b="0" i="0" sz="1300" u="none" cap="none" strike="noStrike">
              <a:solidFill>
                <a:srgbClr val="000000"/>
              </a:solidFill>
              <a:latin typeface="Arial"/>
              <a:ea typeface="Arial"/>
              <a:cs typeface="Arial"/>
              <a:sym typeface="Arial"/>
            </a:endParaRPr>
          </a:p>
        </p:txBody>
      </p:sp>
      <p:sp>
        <p:nvSpPr>
          <p:cNvPr id="130" name="Google Shape;130;p19"/>
          <p:cNvSpPr txBox="1"/>
          <p:nvPr/>
        </p:nvSpPr>
        <p:spPr>
          <a:xfrm>
            <a:off x="3223119" y="3479649"/>
            <a:ext cx="1120200" cy="292500"/>
          </a:xfrm>
          <a:prstGeom prst="rect">
            <a:avLst/>
          </a:prstGeom>
          <a:solidFill>
            <a:srgbClr val="DAE7FF"/>
          </a:solid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300" u="none" cap="none" strike="noStrike">
                <a:solidFill>
                  <a:srgbClr val="000000"/>
                </a:solidFill>
                <a:latin typeface="Arial"/>
                <a:ea typeface="Arial"/>
                <a:cs typeface="Arial"/>
                <a:sym typeface="Arial"/>
              </a:rPr>
              <a:t>Vascular</a:t>
            </a:r>
            <a:endParaRPr b="0" i="0" sz="1300" u="none" cap="none" strike="noStrike">
              <a:solidFill>
                <a:srgbClr val="000000"/>
              </a:solidFill>
              <a:latin typeface="Arial"/>
              <a:ea typeface="Arial"/>
              <a:cs typeface="Arial"/>
              <a:sym typeface="Arial"/>
            </a:endParaRPr>
          </a:p>
        </p:txBody>
      </p:sp>
      <p:sp>
        <p:nvSpPr>
          <p:cNvPr id="131" name="Google Shape;131;p19"/>
          <p:cNvSpPr txBox="1"/>
          <p:nvPr/>
        </p:nvSpPr>
        <p:spPr>
          <a:xfrm>
            <a:off x="4738286" y="3122340"/>
            <a:ext cx="1120200" cy="292500"/>
          </a:xfrm>
          <a:prstGeom prst="rect">
            <a:avLst/>
          </a:prstGeom>
          <a:solidFill>
            <a:srgbClr val="DAE7FF"/>
          </a:solid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300" u="none" cap="none" strike="noStrike">
                <a:solidFill>
                  <a:srgbClr val="000000"/>
                </a:solidFill>
                <a:latin typeface="Arial"/>
                <a:ea typeface="Arial"/>
                <a:cs typeface="Arial"/>
                <a:sym typeface="Arial"/>
              </a:rPr>
              <a:t>Lewy body</a:t>
            </a:r>
            <a:endParaRPr b="0" i="0" sz="1300" u="none" cap="none" strike="noStrike">
              <a:solidFill>
                <a:srgbClr val="000000"/>
              </a:solidFill>
              <a:latin typeface="Arial"/>
              <a:ea typeface="Arial"/>
              <a:cs typeface="Arial"/>
              <a:sym typeface="Arial"/>
            </a:endParaRPr>
          </a:p>
        </p:txBody>
      </p:sp>
      <p:sp>
        <p:nvSpPr>
          <p:cNvPr id="132" name="Google Shape;132;p19"/>
          <p:cNvSpPr txBox="1"/>
          <p:nvPr/>
        </p:nvSpPr>
        <p:spPr>
          <a:xfrm>
            <a:off x="4738287" y="3479649"/>
            <a:ext cx="1408200" cy="292500"/>
          </a:xfrm>
          <a:prstGeom prst="rect">
            <a:avLst/>
          </a:prstGeom>
          <a:solidFill>
            <a:srgbClr val="DAE7FF"/>
          </a:solid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300" u="none" cap="none" strike="noStrike">
                <a:solidFill>
                  <a:srgbClr val="000000"/>
                </a:solidFill>
                <a:latin typeface="Arial"/>
                <a:ea typeface="Arial"/>
                <a:cs typeface="Arial"/>
                <a:sym typeface="Arial"/>
              </a:rPr>
              <a:t>Frontotemporal</a:t>
            </a:r>
            <a:endParaRPr b="0" i="0" sz="1300" u="none" cap="none" strike="noStrike">
              <a:solidFill>
                <a:srgbClr val="000000"/>
              </a:solidFill>
              <a:latin typeface="Arial"/>
              <a:ea typeface="Arial"/>
              <a:cs typeface="Arial"/>
              <a:sym typeface="Arial"/>
            </a:endParaRPr>
          </a:p>
        </p:txBody>
      </p:sp>
      <p:sp>
        <p:nvSpPr>
          <p:cNvPr id="133" name="Google Shape;133;p19"/>
          <p:cNvSpPr txBox="1"/>
          <p:nvPr/>
        </p:nvSpPr>
        <p:spPr>
          <a:xfrm>
            <a:off x="3223120" y="3848110"/>
            <a:ext cx="887400" cy="908100"/>
          </a:xfrm>
          <a:prstGeom prst="rect">
            <a:avLst/>
          </a:prstGeom>
          <a:solidFill>
            <a:srgbClr val="DAE7FF"/>
          </a:solid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300" u="none" cap="none" strike="noStrike">
                <a:solidFill>
                  <a:srgbClr val="000000"/>
                </a:solidFill>
                <a:latin typeface="Arial"/>
                <a:ea typeface="Arial"/>
                <a:cs typeface="Arial"/>
                <a:sym typeface="Arial"/>
              </a:rPr>
              <a:t>Others: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US" sz="1000" u="none" cap="none" strike="noStrike">
                <a:solidFill>
                  <a:srgbClr val="000000"/>
                </a:solidFill>
                <a:latin typeface="Arial"/>
                <a:ea typeface="Arial"/>
                <a:cs typeface="Arial"/>
                <a:sym typeface="Arial"/>
              </a:rPr>
              <a:t>Parkinson Huntington</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US" sz="1000" u="none" cap="none" strike="noStrike">
                <a:solidFill>
                  <a:srgbClr val="000000"/>
                </a:solidFill>
                <a:latin typeface="Arial"/>
                <a:ea typeface="Arial"/>
                <a:cs typeface="Arial"/>
                <a:sym typeface="Arial"/>
              </a:rPr>
              <a:t>Creutzfeldt-</a:t>
            </a:r>
            <a:br>
              <a:rPr b="0" i="1" lang="en-US" sz="1000" u="none" cap="none" strike="noStrike">
                <a:solidFill>
                  <a:srgbClr val="000000"/>
                </a:solidFill>
                <a:latin typeface="Arial"/>
                <a:ea typeface="Arial"/>
                <a:cs typeface="Arial"/>
                <a:sym typeface="Arial"/>
              </a:rPr>
            </a:br>
            <a:r>
              <a:rPr b="0" i="1" lang="en-US" sz="1000" u="none" cap="none" strike="noStrike">
                <a:solidFill>
                  <a:srgbClr val="000000"/>
                </a:solidFill>
                <a:latin typeface="Arial"/>
                <a:ea typeface="Arial"/>
                <a:cs typeface="Arial"/>
                <a:sym typeface="Arial"/>
              </a:rPr>
              <a:t>Jakob</a:t>
            </a:r>
            <a:endParaRPr b="0" i="0" sz="1300" u="none" cap="none" strike="noStrike">
              <a:solidFill>
                <a:srgbClr val="000000"/>
              </a:solidFill>
              <a:latin typeface="Arial"/>
              <a:ea typeface="Arial"/>
              <a:cs typeface="Arial"/>
              <a:sym typeface="Arial"/>
            </a:endParaRPr>
          </a:p>
        </p:txBody>
      </p:sp>
      <p:sp>
        <p:nvSpPr>
          <p:cNvPr id="134" name="Google Shape;134;p19"/>
          <p:cNvSpPr txBox="1"/>
          <p:nvPr/>
        </p:nvSpPr>
        <p:spPr>
          <a:xfrm>
            <a:off x="27250" y="4826660"/>
            <a:ext cx="199533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 </a:t>
            </a:r>
            <a:endParaRPr b="0" i="0" sz="1400" u="none" cap="none" strike="noStrike">
              <a:solidFill>
                <a:srgbClr val="000000"/>
              </a:solidFill>
              <a:latin typeface="Arial"/>
              <a:ea typeface="Arial"/>
              <a:cs typeface="Arial"/>
              <a:sym typeface="Arial"/>
            </a:endParaRPr>
          </a:p>
        </p:txBody>
      </p:sp>
      <p:sp>
        <p:nvSpPr>
          <p:cNvPr id="135" name="Google Shape;135;p19"/>
          <p:cNvSpPr txBox="1"/>
          <p:nvPr/>
        </p:nvSpPr>
        <p:spPr>
          <a:xfrm>
            <a:off x="-36334" y="4872827"/>
            <a:ext cx="3942215"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https://www.alz.org/alzheimers-dementia/what-is-dementia</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136" name="Google Shape;136;p19"/>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0"/>
          <p:cNvPicPr preferRelativeResize="0"/>
          <p:nvPr/>
        </p:nvPicPr>
        <p:blipFill rotWithShape="1">
          <a:blip r:embed="rId3">
            <a:alphaModFix/>
          </a:blip>
          <a:srcRect b="0" l="0" r="0" t="0"/>
          <a:stretch/>
        </p:blipFill>
        <p:spPr>
          <a:xfrm>
            <a:off x="2312582" y="1366919"/>
            <a:ext cx="4518635" cy="3393406"/>
          </a:xfrm>
          <a:prstGeom prst="rect">
            <a:avLst/>
          </a:prstGeom>
          <a:noFill/>
          <a:ln>
            <a:noFill/>
          </a:ln>
        </p:spPr>
      </p:pic>
      <p:sp>
        <p:nvSpPr>
          <p:cNvPr id="142" name="Google Shape;142;p20"/>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Alzheimer’s disease (AD)</a:t>
            </a:r>
            <a:endParaRPr>
              <a:latin typeface="Arial"/>
              <a:ea typeface="Arial"/>
              <a:cs typeface="Arial"/>
              <a:sym typeface="Arial"/>
            </a:endParaRPr>
          </a:p>
        </p:txBody>
      </p:sp>
      <p:sp>
        <p:nvSpPr>
          <p:cNvPr id="143" name="Google Shape;143;p20"/>
          <p:cNvSpPr txBox="1"/>
          <p:nvPr/>
        </p:nvSpPr>
        <p:spPr>
          <a:xfrm>
            <a:off x="717800" y="955875"/>
            <a:ext cx="7771659" cy="767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AD is the most common cause of dementia (60-70%).</a:t>
            </a:r>
            <a:endParaRPr b="0" i="0" sz="1400" u="none" cap="none" strike="noStrike">
              <a:solidFill>
                <a:srgbClr val="000000"/>
              </a:solidFill>
              <a:latin typeface="Arial"/>
              <a:ea typeface="Arial"/>
              <a:cs typeface="Arial"/>
              <a:sym typeface="Arial"/>
            </a:endParaRPr>
          </a:p>
        </p:txBody>
      </p:sp>
      <p:sp>
        <p:nvSpPr>
          <p:cNvPr id="144" name="Google Shape;144;p20"/>
          <p:cNvSpPr txBox="1"/>
          <p:nvPr/>
        </p:nvSpPr>
        <p:spPr>
          <a:xfrm>
            <a:off x="-36334" y="4872827"/>
            <a:ext cx="3942215"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https://www.alz.org/alzheimers-dementia/what-is-alzheimers</a:t>
            </a:r>
            <a:endParaRPr b="0" i="0" sz="1400" u="none" cap="none" strike="noStrike">
              <a:solidFill>
                <a:srgbClr val="000000"/>
              </a:solidFill>
              <a:latin typeface="Arial"/>
              <a:ea typeface="Arial"/>
              <a:cs typeface="Arial"/>
              <a:sym typeface="Arial"/>
            </a:endParaRPr>
          </a:p>
        </p:txBody>
      </p:sp>
      <p:sp>
        <p:nvSpPr>
          <p:cNvPr id="145" name="Google Shape;145;p20"/>
          <p:cNvSpPr txBox="1"/>
          <p:nvPr/>
        </p:nvSpPr>
        <p:spPr>
          <a:xfrm>
            <a:off x="4107242" y="4365245"/>
            <a:ext cx="1076877" cy="20005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Calibri"/>
                <a:ea typeface="Calibri"/>
                <a:cs typeface="Calibri"/>
                <a:sym typeface="Calibri"/>
              </a:rPr>
              <a:t>confusion with location</a:t>
            </a:r>
            <a:endParaRPr b="0" i="0" sz="1400" u="none" cap="none" strike="noStrike">
              <a:solidFill>
                <a:srgbClr val="000000"/>
              </a:solidFill>
              <a:latin typeface="Arial"/>
              <a:ea typeface="Arial"/>
              <a:cs typeface="Arial"/>
              <a:sym typeface="Arial"/>
            </a:endParaRPr>
          </a:p>
        </p:txBody>
      </p:sp>
      <p:sp>
        <p:nvSpPr>
          <p:cNvPr id="146" name="Google Shape;146;p20"/>
          <p:cNvSpPr txBox="1"/>
          <p:nvPr/>
        </p:nvSpPr>
        <p:spPr>
          <a:xfrm>
            <a:off x="5457430" y="2941867"/>
            <a:ext cx="1076877" cy="20005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Calibri"/>
                <a:ea typeface="Calibri"/>
                <a:cs typeface="Calibri"/>
                <a:sym typeface="Calibri"/>
              </a:rPr>
              <a:t>confusion with time</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147" name="Google Shape;147;p20"/>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Alzheimer’s disease (AD)</a:t>
            </a:r>
            <a:endParaRPr>
              <a:latin typeface="Arial"/>
              <a:ea typeface="Arial"/>
              <a:cs typeface="Arial"/>
              <a:sym typeface="Arial"/>
            </a:endParaRPr>
          </a:p>
        </p:txBody>
      </p:sp>
      <p:sp>
        <p:nvSpPr>
          <p:cNvPr id="153" name="Google Shape;153;p21"/>
          <p:cNvSpPr txBox="1"/>
          <p:nvPr/>
        </p:nvSpPr>
        <p:spPr>
          <a:xfrm>
            <a:off x="717800" y="955875"/>
            <a:ext cx="7771659" cy="767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AD is characterized by abnormal protein deposits in the brain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as well as neurodegeneration</a:t>
            </a:r>
            <a:endParaRPr b="0" i="0" sz="1400" u="none" cap="none" strike="noStrike">
              <a:solidFill>
                <a:srgbClr val="000000"/>
              </a:solidFill>
              <a:latin typeface="Arial"/>
              <a:ea typeface="Arial"/>
              <a:cs typeface="Arial"/>
              <a:sym typeface="Arial"/>
            </a:endParaRPr>
          </a:p>
        </p:txBody>
      </p:sp>
      <p:sp>
        <p:nvSpPr>
          <p:cNvPr id="154" name="Google Shape;154;p21"/>
          <p:cNvSpPr txBox="1"/>
          <p:nvPr/>
        </p:nvSpPr>
        <p:spPr>
          <a:xfrm>
            <a:off x="654540" y="1515992"/>
            <a:ext cx="8310300" cy="109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300" u="none" cap="none" strike="noStrike">
                <a:solidFill>
                  <a:srgbClr val="000000"/>
                </a:solidFill>
                <a:latin typeface="Arial"/>
                <a:ea typeface="Arial"/>
                <a:cs typeface="Arial"/>
                <a:sym typeface="Arial"/>
              </a:rPr>
              <a:t>Neurons are damaged by</a:t>
            </a:r>
            <a:endParaRPr b="0" i="0" sz="13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300"/>
              <a:buFont typeface="Arial"/>
              <a:buChar char="•"/>
            </a:pPr>
            <a:r>
              <a:rPr b="1" i="0" lang="en-US" sz="1300" u="none" cap="none" strike="noStrike">
                <a:solidFill>
                  <a:srgbClr val="000000"/>
                </a:solidFill>
                <a:latin typeface="Arial"/>
                <a:ea typeface="Arial"/>
                <a:cs typeface="Arial"/>
                <a:sym typeface="Arial"/>
              </a:rPr>
              <a:t>Amyloid plaques</a:t>
            </a:r>
            <a:r>
              <a:rPr b="0" i="0" lang="en-US" sz="1300" u="none" cap="none" strike="noStrike">
                <a:solidFill>
                  <a:srgbClr val="000000"/>
                </a:solidFill>
                <a:latin typeface="Arial"/>
                <a:ea typeface="Arial"/>
                <a:cs typeface="Arial"/>
                <a:sym typeface="Arial"/>
              </a:rPr>
              <a:t>: deposits of the beta-amyloid protein that are cast out </a:t>
            </a:r>
            <a:r>
              <a:rPr b="0" i="0" lang="en-US" sz="1300" u="sng" cap="none" strike="noStrike">
                <a:solidFill>
                  <a:srgbClr val="000000"/>
                </a:solidFill>
                <a:latin typeface="Arial"/>
                <a:ea typeface="Arial"/>
                <a:cs typeface="Arial"/>
                <a:sym typeface="Arial"/>
              </a:rPr>
              <a:t>between </a:t>
            </a:r>
            <a:r>
              <a:rPr b="0" i="0" lang="en-US" sz="1300" u="none" cap="none" strike="noStrike">
                <a:solidFill>
                  <a:srgbClr val="000000"/>
                </a:solidFill>
                <a:latin typeface="Arial"/>
                <a:ea typeface="Arial"/>
                <a:cs typeface="Arial"/>
                <a:sym typeface="Arial"/>
              </a:rPr>
              <a:t>the neurons</a:t>
            </a:r>
            <a:endParaRPr b="0" i="0" sz="13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300"/>
              <a:buFont typeface="Arial"/>
              <a:buChar char="•"/>
            </a:pPr>
            <a:r>
              <a:rPr b="1" i="0" lang="en-US" sz="1300" u="none" cap="none" strike="noStrike">
                <a:solidFill>
                  <a:srgbClr val="000000"/>
                </a:solidFill>
                <a:latin typeface="Arial"/>
                <a:ea typeface="Arial"/>
                <a:cs typeface="Arial"/>
                <a:sym typeface="Arial"/>
              </a:rPr>
              <a:t>Neurofibrillary tangles</a:t>
            </a:r>
            <a:r>
              <a:rPr b="0" i="0" lang="en-US" sz="1300" u="none" cap="none" strike="noStrike">
                <a:solidFill>
                  <a:srgbClr val="000000"/>
                </a:solidFill>
                <a:latin typeface="Arial"/>
                <a:ea typeface="Arial"/>
                <a:cs typeface="Arial"/>
                <a:sym typeface="Arial"/>
              </a:rPr>
              <a:t>: fibers from hyperphosphorylated tau protein that build up </a:t>
            </a:r>
            <a:r>
              <a:rPr b="0" i="0" lang="en-US" sz="1300" u="sng" cap="none" strike="noStrike">
                <a:solidFill>
                  <a:srgbClr val="000000"/>
                </a:solidFill>
                <a:latin typeface="Arial"/>
                <a:ea typeface="Arial"/>
                <a:cs typeface="Arial"/>
                <a:sym typeface="Arial"/>
              </a:rPr>
              <a:t>within</a:t>
            </a:r>
            <a:r>
              <a:rPr b="0" i="0" lang="en-US" sz="1300" u="none" cap="none" strike="noStrike">
                <a:solidFill>
                  <a:srgbClr val="000000"/>
                </a:solidFill>
                <a:latin typeface="Arial"/>
                <a:ea typeface="Arial"/>
                <a:cs typeface="Arial"/>
                <a:sym typeface="Arial"/>
              </a:rPr>
              <a:t> the neurons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300" u="none" cap="none" strike="noStrike">
                <a:solidFill>
                  <a:srgbClr val="000000"/>
                </a:solidFill>
                <a:latin typeface="Arial"/>
                <a:ea typeface="Arial"/>
                <a:cs typeface="Arial"/>
                <a:sym typeface="Arial"/>
              </a:rPr>
              <a:t>Resulting in brain volume loss over time</a:t>
            </a:r>
            <a:endParaRPr b="0" i="0" sz="1300" u="none" cap="none" strike="noStrike">
              <a:solidFill>
                <a:srgbClr val="000000"/>
              </a:solidFill>
              <a:latin typeface="Arial"/>
              <a:ea typeface="Arial"/>
              <a:cs typeface="Arial"/>
              <a:sym typeface="Arial"/>
            </a:endParaRPr>
          </a:p>
        </p:txBody>
      </p:sp>
      <p:pic>
        <p:nvPicPr>
          <p:cNvPr descr="Afbeelding met diagram&#10;&#10;Automatisch gegenereerde beschrijving" id="155" name="Google Shape;155;p21"/>
          <p:cNvPicPr preferRelativeResize="0"/>
          <p:nvPr/>
        </p:nvPicPr>
        <p:blipFill rotWithShape="1">
          <a:blip r:embed="rId3">
            <a:alphaModFix/>
          </a:blip>
          <a:srcRect b="0" l="0" r="0" t="0"/>
          <a:stretch/>
        </p:blipFill>
        <p:spPr>
          <a:xfrm>
            <a:off x="1795919" y="2673646"/>
            <a:ext cx="5359913" cy="1863440"/>
          </a:xfrm>
          <a:prstGeom prst="rect">
            <a:avLst/>
          </a:prstGeom>
          <a:noFill/>
          <a:ln>
            <a:noFill/>
          </a:ln>
        </p:spPr>
      </p:pic>
      <p:sp>
        <p:nvSpPr>
          <p:cNvPr id="156" name="Google Shape;156;p21"/>
          <p:cNvSpPr txBox="1"/>
          <p:nvPr/>
        </p:nvSpPr>
        <p:spPr>
          <a:xfrm>
            <a:off x="-36334" y="4872827"/>
            <a:ext cx="3942215"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Alzheimer’s association 2023: https://doi.org/10.1002/alz.13016</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157" name="Google Shape;157;p21"/>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Alzheimer’s disease (AD)</a:t>
            </a:r>
            <a:endParaRPr>
              <a:latin typeface="Arial"/>
              <a:ea typeface="Arial"/>
              <a:cs typeface="Arial"/>
              <a:sym typeface="Arial"/>
            </a:endParaRPr>
          </a:p>
        </p:txBody>
      </p:sp>
      <p:sp>
        <p:nvSpPr>
          <p:cNvPr id="163" name="Google Shape;163;p22"/>
          <p:cNvSpPr txBox="1"/>
          <p:nvPr/>
        </p:nvSpPr>
        <p:spPr>
          <a:xfrm>
            <a:off x="717800" y="955874"/>
            <a:ext cx="7771659" cy="673089"/>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Montserrat"/>
              <a:buNone/>
            </a:pPr>
            <a:r>
              <a:rPr b="1" i="0" lang="en-US" sz="1400" u="none" cap="none" strike="noStrike">
                <a:solidFill>
                  <a:schemeClr val="accent2"/>
                </a:solidFill>
                <a:latin typeface="Arial"/>
                <a:ea typeface="Arial"/>
                <a:cs typeface="Arial"/>
                <a:sym typeface="Arial"/>
              </a:rPr>
              <a:t>AD pathological changes are already happening inside the brain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2"/>
              </a:buClr>
              <a:buSzPts val="1800"/>
              <a:buFont typeface="Montserrat"/>
              <a:buNone/>
            </a:pPr>
            <a:r>
              <a:rPr b="1" i="0" lang="en-US" sz="1400" u="sng" cap="none" strike="noStrike">
                <a:solidFill>
                  <a:schemeClr val="accent2"/>
                </a:solidFill>
                <a:latin typeface="Arial"/>
                <a:ea typeface="Arial"/>
                <a:cs typeface="Arial"/>
                <a:sym typeface="Arial"/>
              </a:rPr>
              <a:t>one to two decades</a:t>
            </a:r>
            <a:r>
              <a:rPr b="1" i="0" lang="en-US" sz="1400" u="none" cap="none" strike="noStrike">
                <a:solidFill>
                  <a:schemeClr val="accent2"/>
                </a:solidFill>
                <a:latin typeface="Arial"/>
                <a:ea typeface="Arial"/>
                <a:cs typeface="Arial"/>
                <a:sym typeface="Arial"/>
              </a:rPr>
              <a:t> before the first symptoms are visible</a:t>
            </a:r>
            <a:endParaRPr b="0" i="0" sz="1400" u="none" cap="none" strike="noStrike">
              <a:solidFill>
                <a:srgbClr val="000000"/>
              </a:solidFill>
              <a:latin typeface="Arial"/>
              <a:ea typeface="Arial"/>
              <a:cs typeface="Arial"/>
              <a:sym typeface="Arial"/>
            </a:endParaRPr>
          </a:p>
        </p:txBody>
      </p:sp>
      <p:pic>
        <p:nvPicPr>
          <p:cNvPr id="164" name="Google Shape;164;p22"/>
          <p:cNvPicPr preferRelativeResize="0"/>
          <p:nvPr/>
        </p:nvPicPr>
        <p:blipFill rotWithShape="1">
          <a:blip r:embed="rId3">
            <a:alphaModFix/>
          </a:blip>
          <a:srcRect b="0" l="0" r="0" t="0"/>
          <a:stretch/>
        </p:blipFill>
        <p:spPr>
          <a:xfrm>
            <a:off x="0" y="1514034"/>
            <a:ext cx="9144000" cy="2991636"/>
          </a:xfrm>
          <a:prstGeom prst="rect">
            <a:avLst/>
          </a:prstGeom>
          <a:noFill/>
          <a:ln>
            <a:noFill/>
          </a:ln>
        </p:spPr>
      </p:pic>
      <p:sp>
        <p:nvSpPr>
          <p:cNvPr id="165" name="Google Shape;165;p22"/>
          <p:cNvSpPr txBox="1"/>
          <p:nvPr/>
        </p:nvSpPr>
        <p:spPr>
          <a:xfrm>
            <a:off x="-36334" y="4872827"/>
            <a:ext cx="3942215"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Arial"/>
                <a:ea typeface="Arial"/>
                <a:cs typeface="Arial"/>
                <a:sym typeface="Arial"/>
              </a:rPr>
              <a:t>Alzheimer’s association 2023: https://doi.org/10.1002/alz.13016</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166" name="Google Shape;166;p22"/>
          <p:cNvPicPr preferRelativeResize="0"/>
          <p:nvPr/>
        </p:nvPicPr>
        <p:blipFill rotWithShape="1">
          <a:blip r:embed="rId4">
            <a:alphaModFix/>
          </a:blip>
          <a:srcRect b="0" l="0" r="0" t="0"/>
          <a:stretch/>
        </p:blipFill>
        <p:spPr>
          <a:xfrm>
            <a:off x="6445677" y="4434862"/>
            <a:ext cx="2601407" cy="6491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MyPc</dc:creator>
</cp:coreProperties>
</file>