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85" r:id="rId2"/>
    <p:sldId id="286" r:id="rId3"/>
    <p:sldId id="287" r:id="rId4"/>
    <p:sldId id="28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9" r:id="rId33"/>
    <p:sldId id="290" r:id="rId34"/>
    <p:sldId id="291" r:id="rId35"/>
    <p:sldId id="292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6FA82-24A3-4538-9BA0-478759905CB5}" type="datetimeFigureOut">
              <a:rPr lang="en-US" smtClean="0"/>
              <a:t>17-Feb-16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84017-896F-40E6-A4E8-34DC60D0D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61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•"/>
            </a:pPr>
            <a:endParaRPr lang="el-GR" smtClean="0">
              <a:solidFill>
                <a:srgbClr val="FF0000"/>
              </a:solidFill>
            </a:endParaRPr>
          </a:p>
        </p:txBody>
      </p:sp>
      <p:sp>
        <p:nvSpPr>
          <p:cNvPr id="4608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DF7863-645E-4CC6-8474-56C8216B595F}" type="slidenum">
              <a:rPr lang="el-G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936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460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l-GR" smtClean="0"/>
              <a:t> </a:t>
            </a:r>
          </a:p>
        </p:txBody>
      </p:sp>
      <p:sp>
        <p:nvSpPr>
          <p:cNvPr id="4710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F317ED-40BD-412C-93AF-82E8B1BBA3E4}" type="slidenum">
              <a:rPr lang="el-G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117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•"/>
            </a:pPr>
            <a:endParaRPr lang="el-GR" smtClean="0"/>
          </a:p>
        </p:txBody>
      </p:sp>
      <p:sp>
        <p:nvSpPr>
          <p:cNvPr id="4813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B794C6-4D55-4568-9BFA-00C68AC37007}" type="slidenum">
              <a:rPr lang="el-G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464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FE152E-94E2-4987-8DBE-C83F77B1FC83}" type="slidenum">
              <a:rPr lang="el-GR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490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379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6320957-E840-4EF7-93D7-A719689AFE48}" type="slidenum">
              <a:rPr lang="el-GR" altLang="en-US"/>
              <a:pPr eaLnBrk="1" hangingPunct="1"/>
              <a:t>5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045422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2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6E8961C-235D-4C20-A61E-0B66A4D1A9A4}" type="slidenum">
              <a:rPr lang="el-GR" altLang="en-US"/>
              <a:pPr eaLnBrk="1" hangingPunct="1"/>
              <a:t>18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648607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0841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722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7270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EEDCA5-D54C-4F21-9F79-8D022D4ED562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3983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:\Opencourses\Brochures\auth_logo_co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34" y="207963"/>
            <a:ext cx="1039284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0"/>
          <p:cNvCxnSpPr/>
          <p:nvPr/>
        </p:nvCxnSpPr>
        <p:spPr>
          <a:xfrm>
            <a:off x="0" y="1266825"/>
            <a:ext cx="12192000" cy="0"/>
          </a:xfrm>
          <a:prstGeom prst="line">
            <a:avLst/>
          </a:prstGeom>
          <a:ln w="50800">
            <a:solidFill>
              <a:srgbClr val="A7A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3"/>
          <p:cNvSpPr txBox="1"/>
          <p:nvPr/>
        </p:nvSpPr>
        <p:spPr>
          <a:xfrm>
            <a:off x="1301752" y="188913"/>
            <a:ext cx="2874433" cy="85725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l-GR" b="1" dirty="0">
                <a:solidFill>
                  <a:prstClr val="black"/>
                </a:solidFill>
                <a:latin typeface="Century Gothic" pitchFamily="34" charset="0"/>
              </a:rPr>
              <a:t>ΑΡΙΣΤΟΤΕΛΕΙΟ</a:t>
            </a:r>
          </a:p>
          <a:p>
            <a:pPr>
              <a:defRPr/>
            </a:pPr>
            <a:r>
              <a:rPr lang="el-GR" b="1" dirty="0">
                <a:solidFill>
                  <a:prstClr val="black"/>
                </a:solidFill>
                <a:latin typeface="Century Gothic" pitchFamily="34" charset="0"/>
              </a:rPr>
              <a:t>ΠΑΝΕΠΙΣΤΗΜΙΟ</a:t>
            </a:r>
          </a:p>
          <a:p>
            <a:pPr>
              <a:defRPr/>
            </a:pPr>
            <a:r>
              <a:rPr lang="el-GR" b="1" dirty="0">
                <a:solidFill>
                  <a:prstClr val="black"/>
                </a:solidFill>
                <a:latin typeface="Century Gothic" pitchFamily="34" charset="0"/>
              </a:rPr>
              <a:t>ΘΕΣΣΑΛΟΝΙΚΗΣ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914400" y="1844826"/>
            <a:ext cx="10363200" cy="15121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911424" y="3501008"/>
            <a:ext cx="10369152" cy="1800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 dirty="0"/>
          </a:p>
        </p:txBody>
      </p:sp>
      <p:pic>
        <p:nvPicPr>
          <p:cNvPr id="7" name="Picture 2" descr="W:\Opencourses\Brochures\Opencources GUne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02" t="3781" r="16829" b="22774"/>
          <a:stretch>
            <a:fillRect/>
          </a:stretch>
        </p:blipFill>
        <p:spPr bwMode="auto">
          <a:xfrm>
            <a:off x="10270067" y="138113"/>
            <a:ext cx="1875367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7728181" y="188640"/>
            <a:ext cx="2471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b="1" dirty="0">
                <a:solidFill>
                  <a:prstClr val="black"/>
                </a:solidFill>
                <a:latin typeface="Century Gothic" pitchFamily="34" charset="0"/>
              </a:rPr>
              <a:t>ΑΝΟΙΧΤΑ</a:t>
            </a:r>
          </a:p>
          <a:p>
            <a:pPr algn="r"/>
            <a:r>
              <a:rPr lang="el-GR" b="1" dirty="0">
                <a:solidFill>
                  <a:prstClr val="black"/>
                </a:solidFill>
                <a:latin typeface="Century Gothic" pitchFamily="34" charset="0"/>
              </a:rPr>
              <a:t>ΑΚΑΔΗΜΑΙΚΑ</a:t>
            </a:r>
          </a:p>
          <a:p>
            <a:pPr algn="r"/>
            <a:r>
              <a:rPr lang="el-GR" b="1" dirty="0">
                <a:solidFill>
                  <a:prstClr val="black"/>
                </a:solidFill>
                <a:latin typeface="Century Gothic" pitchFamily="34" charset="0"/>
              </a:rPr>
              <a:t>ΜΑΘΗΜΑΤΑ</a:t>
            </a:r>
          </a:p>
        </p:txBody>
      </p:sp>
    </p:spTree>
    <p:extLst>
      <p:ext uri="{BB962C8B-B14F-4D97-AF65-F5344CB8AC3E}">
        <p14:creationId xmlns:p14="http://schemas.microsoft.com/office/powerpoint/2010/main" val="157382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κόνα με λεζάντα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0"/>
          <p:cNvCxnSpPr/>
          <p:nvPr/>
        </p:nvCxnSpPr>
        <p:spPr>
          <a:xfrm>
            <a:off x="0" y="1266825"/>
            <a:ext cx="12192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4"/>
          <p:cNvCxnSpPr/>
          <p:nvPr/>
        </p:nvCxnSpPr>
        <p:spPr>
          <a:xfrm>
            <a:off x="0" y="6381750"/>
            <a:ext cx="12192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2389717" y="1440000"/>
            <a:ext cx="7315200" cy="345638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l-GR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2389717" y="5013176"/>
            <a:ext cx="7315200" cy="1224136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Θέση τίτλου 1"/>
          <p:cNvSpPr>
            <a:spLocks noGrp="1"/>
          </p:cNvSpPr>
          <p:nvPr>
            <p:ph type="title"/>
          </p:nvPr>
        </p:nvSpPr>
        <p:spPr>
          <a:xfrm>
            <a:off x="609600" y="2608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0"/>
          </p:nvPr>
        </p:nvSpPr>
        <p:spPr>
          <a:xfrm>
            <a:off x="8737600" y="6456364"/>
            <a:ext cx="2844800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728778E2-04E4-467D-9333-3F987EE3EF1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2" descr="W:\logos\AUTH logo\auth_logo_b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9230" r="9892" b="10804"/>
          <a:stretch/>
        </p:blipFill>
        <p:spPr bwMode="auto">
          <a:xfrm>
            <a:off x="144736" y="6074474"/>
            <a:ext cx="624069" cy="46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817" y="6543366"/>
            <a:ext cx="960107" cy="3146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32500" lnSpcReduction="20000"/>
          </a:bodyPr>
          <a:lstStyle/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75787" y="6308920"/>
            <a:ext cx="3840427" cy="549080"/>
          </a:xfrm>
          <a:prstGeom prst="rect">
            <a:avLst/>
          </a:prstGeom>
        </p:spPr>
        <p:txBody>
          <a:bodyPr vert="horz" wrap="square" lIns="91440" tIns="0" rIns="91440" bIns="0" rtlCol="0" anchor="t">
            <a:noAutofit/>
          </a:bodyPr>
          <a:lstStyle/>
          <a:p>
            <a:pPr algn="ctr">
              <a:lnSpc>
                <a:spcPct val="220000"/>
              </a:lnSpc>
            </a:pPr>
            <a:r>
              <a:rPr lang="el-GR" sz="1000" dirty="0">
                <a:solidFill>
                  <a:prstClr val="black"/>
                </a:solidFill>
              </a:rPr>
              <a:t>Εισαγωγή στη Γεωφυσική</a:t>
            </a:r>
          </a:p>
          <a:p>
            <a:pPr algn="ctr"/>
            <a:r>
              <a:rPr lang="el-GR" sz="1000" dirty="0">
                <a:solidFill>
                  <a:prstClr val="black"/>
                </a:solidFill>
              </a:rPr>
              <a:t>Τμήμα Γεωλογίας</a:t>
            </a:r>
          </a:p>
        </p:txBody>
      </p:sp>
    </p:spTree>
    <p:extLst>
      <p:ext uri="{BB962C8B-B14F-4D97-AF65-F5344CB8AC3E}">
        <p14:creationId xmlns:p14="http://schemas.microsoft.com/office/powerpoint/2010/main" val="3613420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9"/>
          <p:cNvCxnSpPr/>
          <p:nvPr/>
        </p:nvCxnSpPr>
        <p:spPr>
          <a:xfrm>
            <a:off x="0" y="1266825"/>
            <a:ext cx="12192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Θέση τίτλου 1"/>
          <p:cNvSpPr txBox="1">
            <a:spLocks/>
          </p:cNvSpPr>
          <p:nvPr/>
        </p:nvSpPr>
        <p:spPr>
          <a:xfrm>
            <a:off x="609600" y="25400"/>
            <a:ext cx="109728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dirty="0" smtClean="0">
                <a:solidFill>
                  <a:prstClr val="black"/>
                </a:solidFill>
              </a:rPr>
              <a:t>Στυλ κύριου τίτλου</a:t>
            </a:r>
            <a:endParaRPr lang="el-GR" dirty="0">
              <a:solidFill>
                <a:prstClr val="black"/>
              </a:solidFill>
            </a:endParaRPr>
          </a:p>
        </p:txBody>
      </p:sp>
      <p:cxnSp>
        <p:nvCxnSpPr>
          <p:cNvPr id="6" name="Straight Connector 17"/>
          <p:cNvCxnSpPr/>
          <p:nvPr/>
        </p:nvCxnSpPr>
        <p:spPr>
          <a:xfrm>
            <a:off x="0" y="6381750"/>
            <a:ext cx="12192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23392" y="1440000"/>
            <a:ext cx="10972800" cy="4761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0"/>
          </p:nvPr>
        </p:nvSpPr>
        <p:spPr>
          <a:xfrm>
            <a:off x="8737600" y="6456364"/>
            <a:ext cx="2844800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728778E2-04E4-467D-9333-3F987EE3EF1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2" descr="W:\logos\AUTH logo\auth_logo_b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9230" r="9892" b="10804"/>
          <a:stretch/>
        </p:blipFill>
        <p:spPr bwMode="auto">
          <a:xfrm>
            <a:off x="144736" y="6074474"/>
            <a:ext cx="624069" cy="46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817" y="6543366"/>
            <a:ext cx="960107" cy="3146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32500" lnSpcReduction="20000"/>
          </a:bodyPr>
          <a:lstStyle/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75787" y="6308920"/>
            <a:ext cx="3840427" cy="549080"/>
          </a:xfrm>
          <a:prstGeom prst="rect">
            <a:avLst/>
          </a:prstGeom>
        </p:spPr>
        <p:txBody>
          <a:bodyPr vert="horz" wrap="square" lIns="91440" tIns="0" rIns="91440" bIns="0" rtlCol="0" anchor="t">
            <a:noAutofit/>
          </a:bodyPr>
          <a:lstStyle/>
          <a:p>
            <a:pPr algn="ctr">
              <a:lnSpc>
                <a:spcPct val="220000"/>
              </a:lnSpc>
            </a:pPr>
            <a:r>
              <a:rPr lang="el-GR" sz="1000" dirty="0">
                <a:solidFill>
                  <a:prstClr val="black"/>
                </a:solidFill>
              </a:rPr>
              <a:t>Τίτλος Μαθήματος</a:t>
            </a:r>
          </a:p>
          <a:p>
            <a:pPr algn="ctr"/>
            <a:r>
              <a:rPr lang="el-GR" sz="1000" dirty="0">
                <a:solidFill>
                  <a:prstClr val="black"/>
                </a:solidFill>
              </a:rPr>
              <a:t>Τμήμα</a:t>
            </a:r>
          </a:p>
        </p:txBody>
      </p:sp>
    </p:spTree>
    <p:extLst>
      <p:ext uri="{BB962C8B-B14F-4D97-AF65-F5344CB8AC3E}">
        <p14:creationId xmlns:p14="http://schemas.microsoft.com/office/powerpoint/2010/main" val="3383219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 flipV="1">
            <a:off x="662517" y="0"/>
            <a:ext cx="0" cy="685800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0"/>
          <p:cNvCxnSpPr/>
          <p:nvPr/>
        </p:nvCxnSpPr>
        <p:spPr>
          <a:xfrm flipV="1">
            <a:off x="10502900" y="0"/>
            <a:ext cx="0" cy="685800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15413" y="274639"/>
            <a:ext cx="960106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10584000" y="274639"/>
            <a:ext cx="1526400" cy="5851525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0"/>
          </p:nvPr>
        </p:nvSpPr>
        <p:spPr>
          <a:xfrm>
            <a:off x="156634" y="6356351"/>
            <a:ext cx="385233" cy="365125"/>
          </a:xfrm>
        </p:spPr>
        <p:txBody>
          <a:bodyPr vert="vert"/>
          <a:lstStyle>
            <a:lvl1pPr algn="l">
              <a:defRPr smtClean="0">
                <a:solidFill>
                  <a:schemeClr val="tx1"/>
                </a:solidFill>
              </a:defRPr>
            </a:lvl1pPr>
          </a:lstStyle>
          <a:p>
            <a:fld id="{728778E2-04E4-467D-9333-3F987EE3EF1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 rot="5400000">
            <a:off x="134831" y="-162311"/>
            <a:ext cx="720080" cy="1044701"/>
            <a:chOff x="11113" y="6074474"/>
            <a:chExt cx="720080" cy="783526"/>
          </a:xfrm>
        </p:grpSpPr>
        <p:pic>
          <p:nvPicPr>
            <p:cNvPr id="10" name="Picture 2" descr="W:\logos\AUTH logo\auth_logo_bw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64" t="9230" r="9892" b="10804"/>
            <a:stretch/>
          </p:blipFill>
          <p:spPr bwMode="auto">
            <a:xfrm>
              <a:off x="108552" y="6074474"/>
              <a:ext cx="468052" cy="468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 userDrawn="1"/>
          </p:nvSpPr>
          <p:spPr>
            <a:xfrm>
              <a:off x="11113" y="6543366"/>
              <a:ext cx="720080" cy="314634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 fontScale="32500" lnSpcReduction="20000"/>
            </a:bodyPr>
            <a:lstStyle/>
            <a:p>
              <a:r>
                <a:rPr lang="el-GR" dirty="0">
                  <a:solidFill>
                    <a:prstClr val="black"/>
                  </a:solidFill>
                  <a:latin typeface="Century Gothic" pitchFamily="34" charset="0"/>
                  <a:ea typeface="Arial Unicode MS" pitchFamily="34" charset="-128"/>
                  <a:cs typeface="Arial Unicode MS" pitchFamily="34" charset="-128"/>
                </a:rPr>
                <a:t>Αριστοτέλειο</a:t>
              </a:r>
            </a:p>
            <a:p>
              <a:r>
                <a:rPr lang="el-GR" dirty="0">
                  <a:solidFill>
                    <a:prstClr val="black"/>
                  </a:solidFill>
                  <a:latin typeface="Century Gothic" pitchFamily="34" charset="0"/>
                  <a:ea typeface="Arial Unicode MS" pitchFamily="34" charset="-128"/>
                  <a:cs typeface="Arial Unicode MS" pitchFamily="34" charset="-128"/>
                </a:rPr>
                <a:t>Πανεπιστήμιο</a:t>
              </a:r>
            </a:p>
            <a:p>
              <a:r>
                <a:rPr lang="el-GR" dirty="0">
                  <a:solidFill>
                    <a:prstClr val="black"/>
                  </a:solidFill>
                  <a:latin typeface="Century Gothic" pitchFamily="34" charset="0"/>
                  <a:ea typeface="Arial Unicode MS" pitchFamily="34" charset="-128"/>
                  <a:cs typeface="Arial Unicode MS" pitchFamily="34" charset="-128"/>
                </a:rPr>
                <a:t>Θεσσαλονίκης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 rot="5400000">
            <a:off x="-1095695" y="3062947"/>
            <a:ext cx="2880320" cy="732107"/>
          </a:xfrm>
          <a:prstGeom prst="rect">
            <a:avLst/>
          </a:prstGeom>
        </p:spPr>
        <p:txBody>
          <a:bodyPr vert="horz" wrap="square" lIns="91440" tIns="0" rIns="91440" bIns="0" rtlCol="0" anchor="t">
            <a:noAutofit/>
          </a:bodyPr>
          <a:lstStyle/>
          <a:p>
            <a:pPr algn="ctr">
              <a:lnSpc>
                <a:spcPct val="220000"/>
              </a:lnSpc>
            </a:pPr>
            <a:r>
              <a:rPr lang="el-GR" sz="1000" dirty="0">
                <a:solidFill>
                  <a:prstClr val="black"/>
                </a:solidFill>
              </a:rPr>
              <a:t>Τίτλος Μαθήματος</a:t>
            </a:r>
          </a:p>
          <a:p>
            <a:pPr algn="ctr"/>
            <a:r>
              <a:rPr lang="el-GR" sz="1000" dirty="0">
                <a:solidFill>
                  <a:prstClr val="black"/>
                </a:solidFill>
              </a:rPr>
              <a:t>Τμήμα</a:t>
            </a:r>
          </a:p>
        </p:txBody>
      </p:sp>
    </p:spTree>
    <p:extLst>
      <p:ext uri="{BB962C8B-B14F-4D97-AF65-F5344CB8AC3E}">
        <p14:creationId xmlns:p14="http://schemas.microsoft.com/office/powerpoint/2010/main" val="2839415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8"/>
          <p:cNvCxnSpPr/>
          <p:nvPr/>
        </p:nvCxnSpPr>
        <p:spPr>
          <a:xfrm>
            <a:off x="0" y="1266825"/>
            <a:ext cx="12192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6"/>
          <p:cNvCxnSpPr/>
          <p:nvPr/>
        </p:nvCxnSpPr>
        <p:spPr>
          <a:xfrm>
            <a:off x="0" y="6381750"/>
            <a:ext cx="12192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Θέση τίτλου 1"/>
          <p:cNvSpPr>
            <a:spLocks noGrp="1"/>
          </p:cNvSpPr>
          <p:nvPr>
            <p:ph type="title"/>
          </p:nvPr>
        </p:nvSpPr>
        <p:spPr>
          <a:xfrm>
            <a:off x="609600" y="2608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>
          <a:xfrm>
            <a:off x="8737600" y="6456364"/>
            <a:ext cx="2844800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728778E2-04E4-467D-9333-3F987EE3EF1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Picture 2" descr="W:\logos\AUTH logo\auth_logo_b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9230" r="9892" b="10804"/>
          <a:stretch/>
        </p:blipFill>
        <p:spPr bwMode="auto">
          <a:xfrm>
            <a:off x="144736" y="6074474"/>
            <a:ext cx="624069" cy="46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817" y="6543366"/>
            <a:ext cx="960107" cy="3146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32500" lnSpcReduction="20000"/>
          </a:bodyPr>
          <a:lstStyle/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75787" y="6308920"/>
            <a:ext cx="3840427" cy="549080"/>
          </a:xfrm>
          <a:prstGeom prst="rect">
            <a:avLst/>
          </a:prstGeom>
        </p:spPr>
        <p:txBody>
          <a:bodyPr vert="horz" wrap="square" lIns="91440" tIns="0" rIns="91440" bIns="0" rtlCol="0" anchor="t">
            <a:noAutofit/>
          </a:bodyPr>
          <a:lstStyle/>
          <a:p>
            <a:pPr algn="ctr">
              <a:lnSpc>
                <a:spcPct val="220000"/>
              </a:lnSpc>
            </a:pPr>
            <a:r>
              <a:rPr lang="el-GR" sz="1000" dirty="0">
                <a:solidFill>
                  <a:prstClr val="black"/>
                </a:solidFill>
              </a:rPr>
              <a:t>Εισαγωγή στη Γεωφυσική</a:t>
            </a:r>
          </a:p>
          <a:p>
            <a:pPr algn="ctr"/>
            <a:r>
              <a:rPr lang="el-GR" sz="1000" dirty="0">
                <a:solidFill>
                  <a:prstClr val="black"/>
                </a:solidFill>
              </a:rPr>
              <a:t>Τμήμα Γεωλογίας</a:t>
            </a:r>
          </a:p>
        </p:txBody>
      </p:sp>
    </p:spTree>
    <p:extLst>
      <p:ext uri="{BB962C8B-B14F-4D97-AF65-F5344CB8AC3E}">
        <p14:creationId xmlns:p14="http://schemas.microsoft.com/office/powerpoint/2010/main" val="827267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4"/>
          <p:cNvCxnSpPr/>
          <p:nvPr/>
        </p:nvCxnSpPr>
        <p:spPr>
          <a:xfrm>
            <a:off x="0" y="1266825"/>
            <a:ext cx="12192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7"/>
          <p:cNvCxnSpPr/>
          <p:nvPr/>
        </p:nvCxnSpPr>
        <p:spPr>
          <a:xfrm>
            <a:off x="0" y="6381750"/>
            <a:ext cx="12192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>
          <a:xfrm>
            <a:off x="8737600" y="6456364"/>
            <a:ext cx="2844800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728778E2-04E4-467D-9333-3F987EE3EF1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2" descr="W:\logos\AUTH logo\auth_logo_b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9230" r="9892" b="10804"/>
          <a:stretch/>
        </p:blipFill>
        <p:spPr bwMode="auto">
          <a:xfrm>
            <a:off x="144736" y="6074474"/>
            <a:ext cx="624069" cy="46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817" y="6543366"/>
            <a:ext cx="960107" cy="3146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32500" lnSpcReduction="20000"/>
          </a:bodyPr>
          <a:lstStyle/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75787" y="6308920"/>
            <a:ext cx="3840427" cy="549080"/>
          </a:xfrm>
          <a:prstGeom prst="rect">
            <a:avLst/>
          </a:prstGeom>
        </p:spPr>
        <p:txBody>
          <a:bodyPr vert="horz" wrap="square" lIns="91440" tIns="0" rIns="91440" bIns="0" rtlCol="0" anchor="t">
            <a:noAutofit/>
          </a:bodyPr>
          <a:lstStyle/>
          <a:p>
            <a:pPr algn="ctr">
              <a:lnSpc>
                <a:spcPct val="220000"/>
              </a:lnSpc>
            </a:pPr>
            <a:r>
              <a:rPr lang="el-GR" sz="1000" dirty="0">
                <a:solidFill>
                  <a:prstClr val="black"/>
                </a:solidFill>
              </a:rPr>
              <a:t>Εισαγωγή στη Γεωφυσική</a:t>
            </a:r>
          </a:p>
          <a:p>
            <a:pPr algn="ctr"/>
            <a:r>
              <a:rPr lang="el-GR" sz="1000" dirty="0">
                <a:solidFill>
                  <a:prstClr val="black"/>
                </a:solidFill>
              </a:rPr>
              <a:t>Τμήμα Γεωλογίας</a:t>
            </a:r>
          </a:p>
        </p:txBody>
      </p:sp>
    </p:spTree>
    <p:extLst>
      <p:ext uri="{BB962C8B-B14F-4D97-AF65-F5344CB8AC3E}">
        <p14:creationId xmlns:p14="http://schemas.microsoft.com/office/powerpoint/2010/main" val="2348876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8778E2-04E4-467D-9333-3F987EE3EF1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782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59D345-C333-482B-8852-B59197A309BD}" type="datetimeFigureOut">
              <a:rPr lang="en-US">
                <a:solidFill>
                  <a:prstClr val="black"/>
                </a:solidFill>
              </a:rPr>
              <a:pPr/>
              <a:t>17-Feb-16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778E2-04E4-467D-9333-3F987EE3EF1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87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0BDF9-B5FE-4028-9EA3-E8FE87BB4802}" type="datetimeFigureOut">
              <a:rPr lang="el-GR">
                <a:solidFill>
                  <a:prstClr val="black"/>
                </a:solidFill>
              </a:rPr>
              <a:pPr>
                <a:defRPr/>
              </a:pPr>
              <a:t>17/2/2016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8B46F-67E7-46F6-BB35-DAA08CF8DC93}" type="slidenum">
              <a:rPr lang="el-GR" altLang="en-US">
                <a:solidFill>
                  <a:prstClr val="black"/>
                </a:solidFill>
              </a:rPr>
              <a:pPr/>
              <a:t>‹#›</a:t>
            </a:fld>
            <a:endParaRPr lang="el-G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576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986" y="1143000"/>
            <a:ext cx="11074015" cy="42666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Explorers</a:t>
            </a:r>
            <a:r>
              <a:rPr lang="en-US">
                <a:solidFill>
                  <a:prstClr val="black"/>
                </a:solidFill>
                <a:latin typeface="55 Helvetica Roman" pitchFamily="1" charset="0"/>
              </a:rPr>
              <a:t>’</a:t>
            </a:r>
            <a:r>
              <a:rPr lang="en-US">
                <a:solidFill>
                  <a:prstClr val="black"/>
                </a:solidFill>
              </a:rPr>
              <a:t> Guide to the Solar System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B91FCF-D096-499F-B9E5-134A6A299733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451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/>
          <p:cNvCxnSpPr/>
          <p:nvPr/>
        </p:nvCxnSpPr>
        <p:spPr>
          <a:xfrm>
            <a:off x="0" y="1266825"/>
            <a:ext cx="12192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\\ccf2\dfs\winHome\home\apmoneda\My Documents\opencourses\Brochures\Saint APTh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6634" y="206375"/>
            <a:ext cx="1043517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63084" y="3849068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963084" y="234888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Box 3"/>
          <p:cNvSpPr txBox="1"/>
          <p:nvPr/>
        </p:nvSpPr>
        <p:spPr>
          <a:xfrm>
            <a:off x="1301752" y="188913"/>
            <a:ext cx="2874433" cy="85725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l-GR" b="1" dirty="0">
                <a:solidFill>
                  <a:prstClr val="black"/>
                </a:solidFill>
                <a:latin typeface="Century Gothic" pitchFamily="34" charset="0"/>
              </a:rPr>
              <a:t>ΑΡΙΣΤΟΤΕΛΕΙΟ</a:t>
            </a:r>
          </a:p>
          <a:p>
            <a:pPr>
              <a:defRPr/>
            </a:pPr>
            <a:r>
              <a:rPr lang="el-GR" b="1" dirty="0">
                <a:solidFill>
                  <a:prstClr val="black"/>
                </a:solidFill>
                <a:latin typeface="Century Gothic" pitchFamily="34" charset="0"/>
              </a:rPr>
              <a:t>ΠΑΝΕΠΙΣΤΗΜΙΟ</a:t>
            </a:r>
          </a:p>
          <a:p>
            <a:pPr>
              <a:defRPr/>
            </a:pPr>
            <a:r>
              <a:rPr lang="el-GR" b="1" dirty="0">
                <a:solidFill>
                  <a:prstClr val="black"/>
                </a:solidFill>
                <a:latin typeface="Century Gothic" pitchFamily="34" charset="0"/>
              </a:rPr>
              <a:t>ΘΕΣΣΑΛΟΝΙΚΗΣ</a:t>
            </a:r>
          </a:p>
        </p:txBody>
      </p:sp>
    </p:spTree>
    <p:extLst>
      <p:ext uri="{BB962C8B-B14F-4D97-AF65-F5344CB8AC3E}">
        <p14:creationId xmlns:p14="http://schemas.microsoft.com/office/powerpoint/2010/main" val="1385959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9"/>
          <p:cNvCxnSpPr/>
          <p:nvPr/>
        </p:nvCxnSpPr>
        <p:spPr>
          <a:xfrm>
            <a:off x="0" y="1266825"/>
            <a:ext cx="12192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0"/>
          <p:cNvCxnSpPr/>
          <p:nvPr/>
        </p:nvCxnSpPr>
        <p:spPr>
          <a:xfrm>
            <a:off x="0" y="6381750"/>
            <a:ext cx="12192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09600" y="1440000"/>
            <a:ext cx="10972800" cy="476132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31" name="Θέση τίτλου 1"/>
          <p:cNvSpPr>
            <a:spLocks noGrp="1"/>
          </p:cNvSpPr>
          <p:nvPr>
            <p:ph type="title"/>
          </p:nvPr>
        </p:nvSpPr>
        <p:spPr>
          <a:xfrm>
            <a:off x="609600" y="2608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0"/>
          </p:nvPr>
        </p:nvSpPr>
        <p:spPr>
          <a:xfrm>
            <a:off x="8737600" y="6456364"/>
            <a:ext cx="2844800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728778E2-04E4-467D-9333-3F987EE3EF1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1026" name="Picture 2" descr="W:\logos\AUTH logo\auth_logo_b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9230" r="9892" b="10804"/>
          <a:stretch/>
        </p:blipFill>
        <p:spPr bwMode="auto">
          <a:xfrm>
            <a:off x="144736" y="6074474"/>
            <a:ext cx="624069" cy="46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817" y="6543366"/>
            <a:ext cx="960107" cy="3146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32500" lnSpcReduction="20000"/>
          </a:bodyPr>
          <a:lstStyle/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75787" y="6308920"/>
            <a:ext cx="3840427" cy="549080"/>
          </a:xfrm>
          <a:prstGeom prst="rect">
            <a:avLst/>
          </a:prstGeom>
        </p:spPr>
        <p:txBody>
          <a:bodyPr vert="horz" wrap="square" lIns="91440" tIns="0" rIns="91440" bIns="0" rtlCol="0" anchor="t">
            <a:noAutofit/>
          </a:bodyPr>
          <a:lstStyle/>
          <a:p>
            <a:pPr algn="ctr">
              <a:lnSpc>
                <a:spcPct val="220000"/>
              </a:lnSpc>
            </a:pPr>
            <a:r>
              <a:rPr lang="el-GR" sz="1000" dirty="0">
                <a:solidFill>
                  <a:prstClr val="black"/>
                </a:solidFill>
              </a:rPr>
              <a:t>Εισαγωγή στη Γεωφυσική</a:t>
            </a:r>
          </a:p>
          <a:p>
            <a:pPr algn="ctr"/>
            <a:r>
              <a:rPr lang="el-GR" sz="1000" dirty="0">
                <a:solidFill>
                  <a:prstClr val="black"/>
                </a:solidFill>
              </a:rPr>
              <a:t>Τμήμα Γεωλογίας</a:t>
            </a:r>
          </a:p>
        </p:txBody>
      </p:sp>
    </p:spTree>
    <p:extLst>
      <p:ext uri="{BB962C8B-B14F-4D97-AF65-F5344CB8AC3E}">
        <p14:creationId xmlns:p14="http://schemas.microsoft.com/office/powerpoint/2010/main" val="1446302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Περιεχόμενο (Αρίθμιση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9"/>
          <p:cNvCxnSpPr/>
          <p:nvPr/>
        </p:nvCxnSpPr>
        <p:spPr>
          <a:xfrm>
            <a:off x="0" y="1266825"/>
            <a:ext cx="12192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0"/>
          <p:cNvCxnSpPr/>
          <p:nvPr/>
        </p:nvCxnSpPr>
        <p:spPr>
          <a:xfrm>
            <a:off x="0" y="6381750"/>
            <a:ext cx="12192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09600" y="1440000"/>
            <a:ext cx="10972800" cy="4761320"/>
          </a:xfrm>
        </p:spPr>
        <p:txBody>
          <a:bodyPr>
            <a:normAutofit/>
          </a:bodyPr>
          <a:lstStyle>
            <a:lvl1pPr marL="514350" indent="-514350">
              <a:spcBef>
                <a:spcPts val="1200"/>
              </a:spcBef>
              <a:buFont typeface="+mj-lt"/>
              <a:buAutoNum type="arabicPeriod"/>
              <a:defRPr/>
            </a:lvl1pPr>
            <a:lvl2pPr marL="971550" indent="-514350">
              <a:spcBef>
                <a:spcPts val="1200"/>
              </a:spcBef>
              <a:buFont typeface="+mj-lt"/>
              <a:buAutoNum type="romanLcPeriod"/>
              <a:defRPr/>
            </a:lvl2pPr>
            <a:lvl3pPr marL="1371600" indent="-457200">
              <a:spcBef>
                <a:spcPts val="1200"/>
              </a:spcBef>
              <a:buFont typeface="+mj-lt"/>
              <a:buAutoNum type="alphaLcPeriod"/>
              <a:defRPr/>
            </a:lvl3pPr>
            <a:lvl4pPr marL="1828800" indent="-457200">
              <a:spcBef>
                <a:spcPts val="1200"/>
              </a:spcBef>
              <a:buFont typeface="Arial" pitchFamily="34" charset="0"/>
              <a:buChar char="•"/>
              <a:defRPr/>
            </a:lvl4pPr>
            <a:lvl5pPr marL="2286000" indent="-457200">
              <a:spcBef>
                <a:spcPts val="1200"/>
              </a:spcBef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31" name="Θέση τίτλου 1"/>
          <p:cNvSpPr>
            <a:spLocks noGrp="1"/>
          </p:cNvSpPr>
          <p:nvPr>
            <p:ph type="title"/>
          </p:nvPr>
        </p:nvSpPr>
        <p:spPr>
          <a:xfrm>
            <a:off x="609600" y="2608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0"/>
          </p:nvPr>
        </p:nvSpPr>
        <p:spPr>
          <a:xfrm>
            <a:off x="8737600" y="6456364"/>
            <a:ext cx="2844800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728778E2-04E4-467D-9333-3F987EE3EF1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Picture 2" descr="W:\logos\AUTH logo\auth_logo_b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9230" r="9892" b="10804"/>
          <a:stretch/>
        </p:blipFill>
        <p:spPr bwMode="auto">
          <a:xfrm>
            <a:off x="144736" y="6074474"/>
            <a:ext cx="624069" cy="46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817" y="6543366"/>
            <a:ext cx="960107" cy="3146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32500" lnSpcReduction="20000"/>
          </a:bodyPr>
          <a:lstStyle/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75787" y="6308920"/>
            <a:ext cx="3840427" cy="549080"/>
          </a:xfrm>
          <a:prstGeom prst="rect">
            <a:avLst/>
          </a:prstGeom>
        </p:spPr>
        <p:txBody>
          <a:bodyPr vert="horz" wrap="square" lIns="91440" tIns="0" rIns="91440" bIns="0" rtlCol="0" anchor="t">
            <a:noAutofit/>
          </a:bodyPr>
          <a:lstStyle/>
          <a:p>
            <a:pPr algn="ctr">
              <a:lnSpc>
                <a:spcPct val="220000"/>
              </a:lnSpc>
            </a:pPr>
            <a:r>
              <a:rPr lang="el-GR" sz="1000" dirty="0">
                <a:solidFill>
                  <a:prstClr val="black"/>
                </a:solidFill>
              </a:rPr>
              <a:t>Εισαγωγή στη Γεωφυσική</a:t>
            </a:r>
          </a:p>
          <a:p>
            <a:pPr algn="ctr"/>
            <a:r>
              <a:rPr lang="el-GR" sz="1000" dirty="0">
                <a:solidFill>
                  <a:prstClr val="black"/>
                </a:solidFill>
              </a:rPr>
              <a:t>Τμήμα Γεωλογίας</a:t>
            </a:r>
          </a:p>
        </p:txBody>
      </p:sp>
    </p:spTree>
    <p:extLst>
      <p:ext uri="{BB962C8B-B14F-4D97-AF65-F5344CB8AC3E}">
        <p14:creationId xmlns:p14="http://schemas.microsoft.com/office/powerpoint/2010/main" val="3894407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0"/>
          <p:cNvCxnSpPr/>
          <p:nvPr/>
        </p:nvCxnSpPr>
        <p:spPr>
          <a:xfrm>
            <a:off x="0" y="1266825"/>
            <a:ext cx="12192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8"/>
          <p:cNvCxnSpPr/>
          <p:nvPr/>
        </p:nvCxnSpPr>
        <p:spPr>
          <a:xfrm>
            <a:off x="0" y="6381750"/>
            <a:ext cx="12192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09600" y="1440000"/>
            <a:ext cx="5384800" cy="47613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97600" y="1440000"/>
            <a:ext cx="5384800" cy="47613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18" name="Θέση τίτλου 1"/>
          <p:cNvSpPr>
            <a:spLocks noGrp="1"/>
          </p:cNvSpPr>
          <p:nvPr>
            <p:ph type="title"/>
          </p:nvPr>
        </p:nvSpPr>
        <p:spPr>
          <a:xfrm>
            <a:off x="609600" y="2608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0"/>
          </p:nvPr>
        </p:nvSpPr>
        <p:spPr>
          <a:xfrm>
            <a:off x="8737600" y="6456364"/>
            <a:ext cx="2844800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728778E2-04E4-467D-9333-3F987EE3EF1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2" descr="W:\logos\AUTH logo\auth_logo_b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9230" r="9892" b="10804"/>
          <a:stretch/>
        </p:blipFill>
        <p:spPr bwMode="auto">
          <a:xfrm>
            <a:off x="144736" y="6074474"/>
            <a:ext cx="624069" cy="46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817" y="6543366"/>
            <a:ext cx="960107" cy="3146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32500" lnSpcReduction="20000"/>
          </a:bodyPr>
          <a:lstStyle/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75787" y="6308920"/>
            <a:ext cx="3840427" cy="549080"/>
          </a:xfrm>
          <a:prstGeom prst="rect">
            <a:avLst/>
          </a:prstGeom>
        </p:spPr>
        <p:txBody>
          <a:bodyPr vert="horz" wrap="square" lIns="91440" tIns="0" rIns="91440" bIns="0" rtlCol="0" anchor="t">
            <a:noAutofit/>
          </a:bodyPr>
          <a:lstStyle/>
          <a:p>
            <a:pPr algn="ctr">
              <a:lnSpc>
                <a:spcPct val="220000"/>
              </a:lnSpc>
            </a:pPr>
            <a:r>
              <a:rPr lang="el-GR" sz="1000" dirty="0">
                <a:solidFill>
                  <a:prstClr val="black"/>
                </a:solidFill>
              </a:rPr>
              <a:t>Εισαγωγή στη Γεωφυσική</a:t>
            </a:r>
          </a:p>
          <a:p>
            <a:pPr algn="ctr"/>
            <a:r>
              <a:rPr lang="el-GR" sz="1000" dirty="0">
                <a:solidFill>
                  <a:prstClr val="black"/>
                </a:solidFill>
              </a:rPr>
              <a:t>Τμήμα Γεωλογίας</a:t>
            </a:r>
          </a:p>
        </p:txBody>
      </p:sp>
    </p:spTree>
    <p:extLst>
      <p:ext uri="{BB962C8B-B14F-4D97-AF65-F5344CB8AC3E}">
        <p14:creationId xmlns:p14="http://schemas.microsoft.com/office/powerpoint/2010/main" val="2625236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2"/>
          <p:cNvCxnSpPr/>
          <p:nvPr/>
        </p:nvCxnSpPr>
        <p:spPr>
          <a:xfrm>
            <a:off x="0" y="1266825"/>
            <a:ext cx="12192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0"/>
          <p:cNvCxnSpPr/>
          <p:nvPr/>
        </p:nvCxnSpPr>
        <p:spPr>
          <a:xfrm>
            <a:off x="0" y="6381750"/>
            <a:ext cx="12192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9600" y="144000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09600" y="2104656"/>
            <a:ext cx="5386917" cy="41044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93368" y="14400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93368" y="2104656"/>
            <a:ext cx="5389033" cy="41044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0" name="Θέση τίτλου 1"/>
          <p:cNvSpPr>
            <a:spLocks noGrp="1"/>
          </p:cNvSpPr>
          <p:nvPr>
            <p:ph type="title"/>
          </p:nvPr>
        </p:nvSpPr>
        <p:spPr>
          <a:xfrm>
            <a:off x="609600" y="2608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9" name="Θέση αριθμού διαφάνειας 5"/>
          <p:cNvSpPr>
            <a:spLocks noGrp="1"/>
          </p:cNvSpPr>
          <p:nvPr>
            <p:ph type="sldNum" sz="quarter" idx="10"/>
          </p:nvPr>
        </p:nvSpPr>
        <p:spPr>
          <a:xfrm>
            <a:off x="8737600" y="6456364"/>
            <a:ext cx="2844800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728778E2-04E4-467D-9333-3F987EE3EF1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10" name="Picture 2" descr="W:\logos\AUTH logo\auth_logo_b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9230" r="9892" b="10804"/>
          <a:stretch/>
        </p:blipFill>
        <p:spPr bwMode="auto">
          <a:xfrm>
            <a:off x="144736" y="6074474"/>
            <a:ext cx="624069" cy="46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817" y="6543366"/>
            <a:ext cx="960107" cy="3146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32500" lnSpcReduction="20000"/>
          </a:bodyPr>
          <a:lstStyle/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75787" y="6308920"/>
            <a:ext cx="3840427" cy="549080"/>
          </a:xfrm>
          <a:prstGeom prst="rect">
            <a:avLst/>
          </a:prstGeom>
        </p:spPr>
        <p:txBody>
          <a:bodyPr vert="horz" wrap="square" lIns="91440" tIns="0" rIns="91440" bIns="0" rtlCol="0" anchor="t">
            <a:noAutofit/>
          </a:bodyPr>
          <a:lstStyle/>
          <a:p>
            <a:pPr algn="ctr">
              <a:lnSpc>
                <a:spcPct val="220000"/>
              </a:lnSpc>
            </a:pPr>
            <a:r>
              <a:rPr lang="el-GR" sz="1000" dirty="0">
                <a:solidFill>
                  <a:prstClr val="black"/>
                </a:solidFill>
              </a:rPr>
              <a:t>Εισαγωγή στη Γεωφυσική</a:t>
            </a:r>
          </a:p>
          <a:p>
            <a:pPr algn="ctr"/>
            <a:r>
              <a:rPr lang="el-GR" sz="1000" dirty="0">
                <a:solidFill>
                  <a:prstClr val="black"/>
                </a:solidFill>
              </a:rPr>
              <a:t>Τμήμα Γεωλογίας</a:t>
            </a:r>
          </a:p>
        </p:txBody>
      </p:sp>
    </p:spTree>
    <p:extLst>
      <p:ext uri="{BB962C8B-B14F-4D97-AF65-F5344CB8AC3E}">
        <p14:creationId xmlns:p14="http://schemas.microsoft.com/office/powerpoint/2010/main" val="1506426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εριεχόμενο με λεζάντα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0"/>
          <p:cNvCxnSpPr/>
          <p:nvPr/>
        </p:nvCxnSpPr>
        <p:spPr>
          <a:xfrm>
            <a:off x="0" y="1266825"/>
            <a:ext cx="12192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4"/>
          <p:cNvCxnSpPr/>
          <p:nvPr/>
        </p:nvCxnSpPr>
        <p:spPr>
          <a:xfrm>
            <a:off x="0" y="6381750"/>
            <a:ext cx="12192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623392" y="1440000"/>
            <a:ext cx="4033275" cy="475138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847861" y="1440000"/>
            <a:ext cx="6815667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19" name="Θέση τίτλου 1"/>
          <p:cNvSpPr>
            <a:spLocks noGrp="1"/>
          </p:cNvSpPr>
          <p:nvPr>
            <p:ph type="title"/>
          </p:nvPr>
        </p:nvSpPr>
        <p:spPr>
          <a:xfrm>
            <a:off x="609600" y="2608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6"/>
          </p:nvPr>
        </p:nvSpPr>
        <p:spPr>
          <a:xfrm>
            <a:off x="8737600" y="6456364"/>
            <a:ext cx="2844800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728778E2-04E4-467D-9333-3F987EE3EF1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9" name="Picture 2" descr="W:\logos\AUTH logo\auth_logo_b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9230" r="9892" b="10804"/>
          <a:stretch/>
        </p:blipFill>
        <p:spPr bwMode="auto">
          <a:xfrm>
            <a:off x="144736" y="6074474"/>
            <a:ext cx="624069" cy="46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817" y="6543366"/>
            <a:ext cx="960107" cy="3146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32500" lnSpcReduction="20000"/>
          </a:bodyPr>
          <a:lstStyle/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75787" y="6308920"/>
            <a:ext cx="3840427" cy="549080"/>
          </a:xfrm>
          <a:prstGeom prst="rect">
            <a:avLst/>
          </a:prstGeom>
        </p:spPr>
        <p:txBody>
          <a:bodyPr vert="horz" wrap="square" lIns="91440" tIns="0" rIns="91440" bIns="0" rtlCol="0" anchor="t">
            <a:noAutofit/>
          </a:bodyPr>
          <a:lstStyle/>
          <a:p>
            <a:pPr algn="ctr">
              <a:lnSpc>
                <a:spcPct val="220000"/>
              </a:lnSpc>
            </a:pPr>
            <a:r>
              <a:rPr lang="el-GR" sz="1000" dirty="0">
                <a:solidFill>
                  <a:prstClr val="black"/>
                </a:solidFill>
              </a:rPr>
              <a:t>Εισαγωγή στη Γεωφυσική</a:t>
            </a:r>
          </a:p>
          <a:p>
            <a:pPr algn="ctr"/>
            <a:r>
              <a:rPr lang="el-GR" sz="1000" dirty="0">
                <a:solidFill>
                  <a:prstClr val="black"/>
                </a:solidFill>
              </a:rPr>
              <a:t>Τμήμα Γεωλογίας</a:t>
            </a:r>
          </a:p>
        </p:txBody>
      </p:sp>
    </p:spTree>
    <p:extLst>
      <p:ext uri="{BB962C8B-B14F-4D97-AF65-F5344CB8AC3E}">
        <p14:creationId xmlns:p14="http://schemas.microsoft.com/office/powerpoint/2010/main" val="3718905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εριεχόμενο με λεζάντα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0"/>
          <p:cNvCxnSpPr/>
          <p:nvPr/>
        </p:nvCxnSpPr>
        <p:spPr>
          <a:xfrm>
            <a:off x="0" y="1266825"/>
            <a:ext cx="12192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4"/>
          <p:cNvCxnSpPr/>
          <p:nvPr/>
        </p:nvCxnSpPr>
        <p:spPr>
          <a:xfrm>
            <a:off x="0" y="6381750"/>
            <a:ext cx="12192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7549125" y="1440000"/>
            <a:ext cx="4033275" cy="475138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623392" y="1440000"/>
            <a:ext cx="6815667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19" name="Θέση τίτλου 1"/>
          <p:cNvSpPr>
            <a:spLocks noGrp="1"/>
          </p:cNvSpPr>
          <p:nvPr>
            <p:ph type="title"/>
          </p:nvPr>
        </p:nvSpPr>
        <p:spPr>
          <a:xfrm>
            <a:off x="609600" y="2608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6"/>
          </p:nvPr>
        </p:nvSpPr>
        <p:spPr>
          <a:xfrm>
            <a:off x="8737600" y="6456364"/>
            <a:ext cx="2844800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728778E2-04E4-467D-9333-3F987EE3EF1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9" name="Picture 2" descr="W:\logos\AUTH logo\auth_logo_b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9230" r="9892" b="10804"/>
          <a:stretch/>
        </p:blipFill>
        <p:spPr bwMode="auto">
          <a:xfrm>
            <a:off x="144736" y="6074474"/>
            <a:ext cx="624069" cy="46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817" y="6543366"/>
            <a:ext cx="960107" cy="3146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32500" lnSpcReduction="20000"/>
          </a:bodyPr>
          <a:lstStyle/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75787" y="6308920"/>
            <a:ext cx="3840427" cy="549080"/>
          </a:xfrm>
          <a:prstGeom prst="rect">
            <a:avLst/>
          </a:prstGeom>
        </p:spPr>
        <p:txBody>
          <a:bodyPr vert="horz" wrap="square" lIns="91440" tIns="0" rIns="91440" bIns="0" rtlCol="0" anchor="t">
            <a:noAutofit/>
          </a:bodyPr>
          <a:lstStyle/>
          <a:p>
            <a:pPr algn="ctr">
              <a:lnSpc>
                <a:spcPct val="220000"/>
              </a:lnSpc>
            </a:pPr>
            <a:r>
              <a:rPr lang="el-GR" sz="1000" dirty="0">
                <a:solidFill>
                  <a:prstClr val="black"/>
                </a:solidFill>
              </a:rPr>
              <a:t>Τίτλος Μαθήματος</a:t>
            </a:r>
          </a:p>
          <a:p>
            <a:pPr algn="ctr"/>
            <a:r>
              <a:rPr lang="el-GR" sz="1000" dirty="0">
                <a:solidFill>
                  <a:prstClr val="black"/>
                </a:solidFill>
              </a:rPr>
              <a:t>Τμήμα</a:t>
            </a:r>
          </a:p>
        </p:txBody>
      </p:sp>
    </p:spTree>
    <p:extLst>
      <p:ext uri="{BB962C8B-B14F-4D97-AF65-F5344CB8AC3E}">
        <p14:creationId xmlns:p14="http://schemas.microsoft.com/office/powerpoint/2010/main" val="2933573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κόνα με λεζάντα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0"/>
          <p:cNvCxnSpPr/>
          <p:nvPr/>
        </p:nvCxnSpPr>
        <p:spPr>
          <a:xfrm>
            <a:off x="0" y="1266825"/>
            <a:ext cx="12192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4"/>
          <p:cNvCxnSpPr/>
          <p:nvPr/>
        </p:nvCxnSpPr>
        <p:spPr>
          <a:xfrm>
            <a:off x="0" y="6381750"/>
            <a:ext cx="12192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2389717" y="2780928"/>
            <a:ext cx="7315200" cy="345638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l-GR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2389717" y="1440000"/>
            <a:ext cx="7315200" cy="1224136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Θέση τίτλου 1"/>
          <p:cNvSpPr>
            <a:spLocks noGrp="1"/>
          </p:cNvSpPr>
          <p:nvPr>
            <p:ph type="title"/>
          </p:nvPr>
        </p:nvSpPr>
        <p:spPr>
          <a:xfrm>
            <a:off x="609600" y="2608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0"/>
          </p:nvPr>
        </p:nvSpPr>
        <p:spPr>
          <a:xfrm>
            <a:off x="8737600" y="6456364"/>
            <a:ext cx="2844800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728778E2-04E4-467D-9333-3F987EE3EF1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2" descr="W:\logos\AUTH logo\auth_logo_b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9230" r="9892" b="10804"/>
          <a:stretch/>
        </p:blipFill>
        <p:spPr bwMode="auto">
          <a:xfrm>
            <a:off x="144736" y="6074474"/>
            <a:ext cx="624069" cy="46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817" y="6543366"/>
            <a:ext cx="960107" cy="3146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32500" lnSpcReduction="20000"/>
          </a:bodyPr>
          <a:lstStyle/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75787" y="6308920"/>
            <a:ext cx="3840427" cy="549080"/>
          </a:xfrm>
          <a:prstGeom prst="rect">
            <a:avLst/>
          </a:prstGeom>
        </p:spPr>
        <p:txBody>
          <a:bodyPr vert="horz" wrap="square" lIns="91440" tIns="0" rIns="91440" bIns="0" rtlCol="0" anchor="t">
            <a:noAutofit/>
          </a:bodyPr>
          <a:lstStyle/>
          <a:p>
            <a:pPr algn="ctr">
              <a:lnSpc>
                <a:spcPct val="220000"/>
              </a:lnSpc>
            </a:pPr>
            <a:r>
              <a:rPr lang="el-GR" sz="1000" dirty="0">
                <a:solidFill>
                  <a:prstClr val="black"/>
                </a:solidFill>
              </a:rPr>
              <a:t>Εισαγωγή στη Γεωφυσική</a:t>
            </a:r>
          </a:p>
          <a:p>
            <a:pPr algn="ctr"/>
            <a:r>
              <a:rPr lang="el-GR" sz="1000" dirty="0">
                <a:solidFill>
                  <a:prstClr val="black"/>
                </a:solidFill>
              </a:rPr>
              <a:t>Τμήμα Γεωλογίας</a:t>
            </a:r>
          </a:p>
        </p:txBody>
      </p:sp>
    </p:spTree>
    <p:extLst>
      <p:ext uri="{BB962C8B-B14F-4D97-AF65-F5344CB8AC3E}">
        <p14:creationId xmlns:p14="http://schemas.microsoft.com/office/powerpoint/2010/main" val="1175262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609600" y="1547813"/>
            <a:ext cx="10972800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fld id="{728778E2-04E4-467D-9333-3F987EE3EF1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44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F2F2F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5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8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2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hyperlink" Target="http://eclass.auth.gr/courses/OCRS519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hyperlink" Target="http://creativecommons.org/licenses/by/4.0/" TargetMode="External"/><Relationship Id="rId5" Type="http://schemas.openxmlformats.org/officeDocument/2006/relationships/hyperlink" Target="http://creativecommons.org/licenses/by-sa/4.0/" TargetMode="Externa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01" name="Picture 17" descr="http://www.lib.umich.edu/files/services/copyright/cc-by-s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32304" y="5922963"/>
            <a:ext cx="1584176" cy="554266"/>
          </a:xfrm>
          <a:prstGeom prst="rect">
            <a:avLst/>
          </a:prstGeom>
          <a:noFill/>
        </p:spPr>
      </p:pic>
      <p:sp>
        <p:nvSpPr>
          <p:cNvPr id="16386" name="Τίτλος 1"/>
          <p:cNvSpPr>
            <a:spLocks noGrp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l-GR" dirty="0" smtClean="0"/>
              <a:t>ΕΙΣΑΓΩΓΗ ΣΤΗ ΓΕΩΦΥΣΙΚΗ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208214" y="2743200"/>
            <a:ext cx="7775575" cy="3124200"/>
          </a:xfrm>
        </p:spPr>
        <p:txBody>
          <a:bodyPr rtlCol="0">
            <a:normAutofit fontScale="92500" lnSpcReduction="10000"/>
          </a:bodyPr>
          <a:lstStyle/>
          <a:p>
            <a:r>
              <a:rPr lang="el-GR" b="1" dirty="0" smtClean="0"/>
              <a:t>Εργαστήριο</a:t>
            </a:r>
            <a:r>
              <a:rPr lang="el-GR" dirty="0" smtClean="0"/>
              <a:t> </a:t>
            </a:r>
            <a:r>
              <a:rPr lang="el-GR" b="1" dirty="0" smtClean="0"/>
              <a:t>2</a:t>
            </a:r>
            <a:r>
              <a:rPr lang="el-GR" dirty="0" smtClean="0"/>
              <a:t>:</a:t>
            </a:r>
            <a:r>
              <a:rPr lang="en-US" dirty="0" smtClean="0"/>
              <a:t> </a:t>
            </a:r>
            <a:r>
              <a:rPr lang="el-GR" altLang="en-US" sz="2600" dirty="0"/>
              <a:t>Το Πεδίο Βαρύτητας, Οι </a:t>
            </a:r>
            <a:r>
              <a:rPr lang="el-GR" altLang="en-US" sz="2600" dirty="0" err="1"/>
              <a:t>Παλλίροιες</a:t>
            </a:r>
            <a:r>
              <a:rPr lang="el-GR" altLang="en-US" sz="2600" dirty="0"/>
              <a:t> &amp; Οι Γεωφυσικής Σημασίας Κινήσεις Της </a:t>
            </a:r>
            <a:r>
              <a:rPr lang="el-GR" altLang="en-US" sz="2600" dirty="0" smtClean="0"/>
              <a:t>Γης</a:t>
            </a:r>
            <a:endParaRPr lang="el-GR" sz="2900" dirty="0"/>
          </a:p>
          <a:p>
            <a:pPr fontAlgn="auto">
              <a:spcAft>
                <a:spcPts val="0"/>
              </a:spcAft>
              <a:defRPr/>
            </a:pPr>
            <a:endParaRPr lang="el-GR" b="1" dirty="0" smtClean="0"/>
          </a:p>
          <a:p>
            <a:pPr fontAlgn="auto">
              <a:spcAft>
                <a:spcPts val="0"/>
              </a:spcAft>
              <a:defRPr/>
            </a:pPr>
            <a:r>
              <a:rPr lang="el-GR" sz="2500" b="1" dirty="0" smtClean="0"/>
              <a:t>Κοντοπούλου </a:t>
            </a:r>
            <a:r>
              <a:rPr lang="el-GR" sz="2500" b="1" dirty="0"/>
              <a:t>Δέσποινα</a:t>
            </a:r>
          </a:p>
          <a:p>
            <a:pPr fontAlgn="auto">
              <a:spcAft>
                <a:spcPts val="0"/>
              </a:spcAft>
              <a:defRPr/>
            </a:pPr>
            <a:r>
              <a:rPr lang="el-GR" sz="2500" dirty="0"/>
              <a:t>Καθηγήτρια Φυσική Εσωτερικού της Γης, Τομέας Γεωφυσικής</a:t>
            </a:r>
          </a:p>
          <a:p>
            <a:pPr fontAlgn="auto">
              <a:spcAft>
                <a:spcPts val="0"/>
              </a:spcAft>
              <a:defRPr/>
            </a:pPr>
            <a:r>
              <a:rPr lang="el-GR" sz="2500" b="1" dirty="0" smtClean="0"/>
              <a:t>Παπαζάχος Κωνσταντίνος</a:t>
            </a:r>
            <a:r>
              <a:rPr lang="el-GR" sz="2500" dirty="0"/>
              <a:t> </a:t>
            </a:r>
            <a:endParaRPr lang="en-US" sz="2500" dirty="0"/>
          </a:p>
          <a:p>
            <a:pPr fontAlgn="auto">
              <a:spcAft>
                <a:spcPts val="0"/>
              </a:spcAft>
              <a:defRPr/>
            </a:pPr>
            <a:r>
              <a:rPr lang="el-GR" sz="2500" dirty="0" smtClean="0"/>
              <a:t>Καθηγητής Γεωφυσικής, Τομέας Γεωφυσικής</a:t>
            </a:r>
          </a:p>
          <a:p>
            <a:pPr fontAlgn="auto">
              <a:spcAft>
                <a:spcPts val="0"/>
              </a:spcAft>
              <a:defRPr/>
            </a:pPr>
            <a:endParaRPr lang="el-GR" sz="2500" dirty="0" smtClean="0"/>
          </a:p>
        </p:txBody>
      </p:sp>
      <p:pic>
        <p:nvPicPr>
          <p:cNvPr id="16388" name="Picture 2" descr="Λογότυπο επιχειρησιακού προγράμματος εκπαίδευσης και δια βίου μάθησης&#10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8550" y="5624513"/>
            <a:ext cx="49149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AutoShape 11" descr="data:image/jpeg;base64,/9j/4AAQSkZJRgABAQAAAQABAAD/2wCEAAkGBhQSEBUQEBMWFRUVGBsaGRgYFRodGxcfFhcYGCEfGRceICYfHBskHBUXIS8hJCcpLiwsGiIxNTAqNSYrLCkBCQoKDgwOFA8PFykYFBgpKSkpKSkpKSkpKSkpKSkpKSkpKSkpKSkpKSkpKSkpKSkpKSkpKSkpKSkpKSkpKSkpKf/AABEIAHABQgMBIgACEQEDEQH/xAAcAAACAgMBAQAAAAAAAAAAAAAABwYIAQQFAgP/xABIEAABAgMDBwgFCQgBBQEAAAABAgMABBEFEiEGBzFBUWGSExciY3GBkdEWUlShsQgUIzI1QmKDshU0cnOCosHC4SRDdLPxM//EABYBAQEBAAAAAAAAAAAAAAAAAAABAv/EABcRAQEBAQAAAAAAAAAAAAAAAAABESH/2gAMAwEAAhEDEQA/AOXIySrcU7OzzzpQXFJaaSqiW0jEYY44j3k1rhtc00l1vGPKDNL9n/mr+CYmkRlC+aaS63jHlBzTSXW8Y8omkEBC+aaS63jHlBzTSXW8Y8oklsW+xKpvzDiUV0DSpX8KRiYg1qZ5EgkSzBV+JxVP7U4+8QHV5ppLreMeUHNNJdbxjyiHvZ3pw/VSynsQo/qUYGc704PrJZV2oUP0qEF6mHNNJdbxjyg5ppLreMeUcmzM8iSQJlgp/E2qv9qsfeYnNjZQsTSb0u6ldNI0KT/Ek4j4QTqOc00l1vGPKDmmkut4x5RNIICF800l1vGPKDmmkut4x5RNIICF800l1vGPKDmmkut4x5RNIICF800l1vGPKDmmkut4x5RNIICF800l1vGPKDmmkut4x5RMXXQlJUogJAqSTQADWTqEL3KLO4hBKJJAcI/7i6hP9KcCe0074Do800l1vGPKDmlkut4/+Ihcvb9sTpKpcTCxr5Bo3R3pTQd5jYVZtvNdLkp7bghavcAaQXqWc00l1vGPKDmmkut4x5RD7PzpTjCrkwkOgGigtN1Y/qFMe0GGRk3lgxOj6FRCwKqbVgobxtG8QTrj800l1vGPKDmmkut4x5RNIICF800l1vGPKDmmkut4x5RNIICF800l1vGPKDmmkut4x5R28o8rGJJILyukfqoTipXdqG8wtbTzqzbyrkslLQOCQlN5Z7zr7AIHUv5pZLreMeUHNNJdbxjyiJIs63nekG57b9RafiBWPjMW3bElRUwJlCdH0zRunvUmh8YL1M+aaS63jHlBzTSXW8Y8o5eT2d1KiETqAjrGwbv9SDUjtFeyGIw+laQtCgpKhUEGoIOsGCIfzTSXW8Y8oOaaS63jHlE0ggIXzTSXW8Y8oOaaS63jHlE0ggIXzTSXW8Y8o+E9m7blmlzEk8+y80krSoOeqK0NADQ0/wDuiJ3Glbf7q/8Ayl/pMDUdkflEqS0hLrIUsJSFKxF5QAqaDRU1MEJSCK0c2aX7P/NX8ExNIheaX7P/ADV/BMTSIyIhmW+cJEpVhii36Y+q3X1tqvw+OyN3LvK0STHQoXnKhA2U0qI2Cvee+FJkzk4/ac4lhqqlrJUtaqkJFektZ2Y95oNcCRry8tMz8xdQlyYeXsBUe/UEjuAhq5N/JycWErn5jk66W2gFKG4uHog9gVDZyLyGl7MYDUumqjTlHD9dw7zqGxIwHviRRWi8lsw9lJFFNOOb1PLx4bojMzmIspQ6LTiN6Xl/7EiGFBAIjKL5OCkgrkJm/sbeABP5icK9qRCnnrPmrPmLrqHJd5GIrUHtSRgpO8Egxc+OHldkbL2iwWJlFdNxYwW2TrSr4jQdYgE3kLnFEzSXmaJe+6rQlzu1L3aDq2ROYQeWWSL1mTapd2uHSbcAoFprgpOw7RqIhn5vMrvnjFx0/TNABX4xoCu3Ud/bEZsS2CCCIgggggCME0xMZiHZ0bcLEnyaDRT5ubwmlVU7cB3wVDMtcrnJ98SkpeU1eCUpTWryiaA01iugd/Y1M3mY1iWQl+0UpffNDyZxbb3U0LVtJw2DWeX8nzIgBtVqPJBUolDFfugVC1jeTVI3BW2HXGmnIyit5mz5Rcy6KNtAdFIFTUhISkaKkkCIbkLnrYtGa+aKYUwtVeTJWFBd0FRBoBdVQE6xgcY3M5NvWY6y7Zk9OJaWoA4BSlNqFFJJABGw0JFQdVaws83cjZVnzgnJi1GnVN15NKGnQKqBTeUSnYThv04QDwyjyQlZ5FybZS5sVSi0/wAKx0h4xXXOBm4mLGeTMMLUpgq+jdGCkH1XKYA0rjoVjo0RZmy7UamWkvy7iXG1iqVJNQaGniCCKR5tiyW5phyXfSFtuJKVA79Y2EHEHURAJ/IfK5M8x0qB5ugcTt2KG4+490SWEpKocse2FMLODbnJrOpTa6UVwlKu6HXEZoiP5ZZVpkWL+BdXUNp2nafwivfgIkEJW3FO2ra4l2vvOci3sSlJNVHwUo/8QI2chsgpm25lbzq1BpKhyrysSTpuoGgqp3JFNwNjMmcipSQRclWUoOtZxWr+JZx7tG6NvJ+wmpOWblWE3UNppvJ1qO1RNSe2FPnmztOMOmzpBdxaQOWdH1kkitxB1GhBKtONMKGK0crj6U4KUB2kCPSkhQoaEHvBiolk5FWjaAL7LDrwP/cUQAqmmi3CL3cTHuVte0rGmAi89LrGPJrrcUD+A9FQNNI8YB1ZwcyEvNoU9IpTLzGmgwbc3FOhB/EO8awoMk8qHrMmVSs0FBsKKXEHS0qv1kj400jGLCZucvm7VleVSLjrZCXW6/VJ0FJ1pVQkdhGqIR8oLIpLkuLTaSA41RLtPvoUQlJO0pUQOxW6A7LbgUApJBBFQRoIOOEeohGai3C9KKZWaqYIA23FVI8CCOykTeMsiCCCCCNK2/3V/wDlL/SY3Y0rb/dX/wCUv9JgK5QQQRps5s0v2f8Amr+CYmkQvNL9n/mr+CYkOUs2WpOYcGlLS6biRQe8iIySeWtuGanXHQaoBuI2XU4Cnbie+LF5n8iRISCVOJpMP0W4SMUgjoo/pBxG0mK8Zv7GE3acrLrxSp0FQ2pR0yO8JI74uFFaEaK7clwq4ZhkK9Uuor4VrCFzz50HnZlyz5VwtsNG64UGhdWPrAqGNxJwprIJNcKcqwMxk/NSyZkFpsLTeQlxRvKBxBNEkJqMRWAs4lQIqMRGYrzmmXa8rPmUSy6thC7j6Fn6NvVeSs9EKAxASekNRwI+uevOe8qYXZ0osttNdF1STRTitaajEITooNJrXVAPNy3JdKrin2gr1S6gHwrWN1KwRUGoOsRWLJ7MdPzcsmZBaaC03kJcUbygcQSAk3QdIrjujp5rf2vJ2iZVDLq2kLuPtqP0aB6yVnopUB0hQ9IbYBs51MixaNnrQhIL7VVsnXUDFNdigKdtNkVnyStoyk429oSDdWPwqwPhp7RFyoqFnKsgS1rTTKfq8oVJ3ByiwO69SAeoMZjlZKzRckZdw6S0mvcLv+I6sZYEEEEAQo88cyTNMt1wS1e71LUPggQ3IUmeOWImmXKYKau96FqPwWIsWLDZESAZs2UaSKBLDfipIUfeTHcMcPIefD1myjqTUFhvxSkJPvBjuRWlSM6321Ofzf8AVMROGpnpzfvsPv2otbZaeeASkE3xeTrFKfdOuFxYtlKmZlqWbICnlpQkq0ArNBWmrGAsrmJ+xWv43f8A2KhgxF822S7ln2eiUeUhS0qWSUE06aioaQDriUQFcvlFSARaTTqRTlWBeO0oWtNeG6O6JzYj9+VZX6zSD/aIg3yip8LtJppJryTCbw2Fa1qpw3D3xObEYuSzKPVaQP7REqV9LTfuMOr9VCleCSf8Qvfk9yActVTqhXkmVqB2FRSivgpQ74YVpMX2XEeshSfFJH+YXvye58N2qppRpyrK0gbSkpXTwSo90IRYqfU4GlFgIU4B0QskJJ2EgEgHbQxUK2LMmnrSdZcZX86deVVulTeWonDdjW9opjoi4sJ+cz32c3NqcXJO/OG7zRcut3gEqxF69WlRFUzsnJNTUoy0tCG1IQlJQ2SUpoKUBIFe2mJrEFz/AFiodsozBHTl1oUk66OKDZHYbyT3CGPKzKXEJcQapWkKB2hQqPcYXOf+2UtWUWCenMLQkDc2oOE9gupHeIBZZgLVLVrBmvRfbWkjVVA5QHuuKHfFhMqZAPSMyyoVC2XE+KDT30ivGYKzC5a6XQMGG3Fk/wASeTHf0z4GLDZVT4YkZl5RoEMuHwQad9aQFbsz75E44jUponhUnzhvwoMz7BM44vUlojiUnyMN+JWaIIIIiCNK2/3V/wDlL/SY3Y0rb/dX/wCUv9JgK5QQQRps5s0v2f8Amr+CY6mX9f2bM09QeF9McvNL9n/mr+CYkGVEqXZKYbGJU0um8gXh7xEZLTMeB+25e9scp28mqLTRUDN1a4lbVlX14JS6Ao7AuqCT2BVe6LfxWlKrXJM06XK15Vd7bW+a9+mLpNABICaUphTRTVTdSK3Z583LsrNuTrKCqWeUVkpFeSWrFQVsBNSDoxpqgyez9zktLJl1NNPcmkJQtV4EACgCqGiqDDVogLJxTLKkn5/M39PLu17eUVWGPmxmbWtC1FTiXnENKWC+un0RCcAhKD0SaC6KYp012/HPZm5dYmnLQYQVy7xvLKRXklnTeA0JJxCtFSRhhULESwSEJCKXaC7TRSmHupH0iteTefmclZZMsppp4NpuoWq8FAAUAVTBVBhqMbObqcte0bUVNtPLbQpQL66fRXRhcCDVKjQXQMSNNdJgLGRVvPpT9tv09RqvbySf8Ui0kVGzoWsJi15p1P1eUuDeGgG/9YBoZvq/s2Xr6p8L6qRIo5OScsW5GWQdIaTX+oXv8x1oyyIIIIIIh+c+wjMSfKIFVsErprKaUVTsFD3RMIwRARr5PuXAuKst5QBBK2K/eBxUgbwaqHarZDtiq+W+Rzkk8JyUvBq8FAp0sqBqMdITXQdWjZVl5vc+zL6UsWmoMvDAO0o25vVT/wDNX9u8aI023vlD/ZKf/IR+lyEbm7+1pH/yWv1iLLZd5JIteTSwh8ITyiVhaQFg3QoUwIH3tsQvJ75P4lZtiaE4V8i4hy7yVL1xQNK3jStIBvCNO2bYalWHJmYWENtpqon4DaScANZMc3KbLiTkEFU08lJ1IHScVuCBj3mg2kRXjLrODNW0+lhlCkshX0bKcSo+s4daqdyR3khpyinLYthT7gwcc5RY1JbRSieEJSIdcRzInJFMizQ0Ly6FxX+qfwj3nHZSRxGaIS1vNu2Va4mWcKOcs3sIJNUnxUk7jvh0xwsr8lkTzHJnouJqW17DsP4Tr8dUCGlk9bzU7LNzTCgpDgrvSdaTsUDgYSmejNU6H12jJNlxtzpPISKqQrWoJ0lJ0mmg11aIlkbltN2HNKacQS2SOVZVr1XkHUqmg6CNOqlicl8vZO0EBUs8kq1tq6Lia7UH4io3xWlbLAzp2jJNCXZf+jTglC0JVc3JvCoG6tN0ai1WhbM0CeUmXjQVoAlA7gEITjuGMWvm7BlnTV2XZWdNVNIJ8SI+6GmmEdEIaQNgCUj4CAi+bLN8mypUoJC33SFOrGio0JT+FNT2kk7AIb8oHLZKGBZjSgXHaKep9xCSFJSdhUoA9id8bmcDPqxLpUxZ5D7+jlKVab31++rcMNp1QqckclHrSmDNzZUWyoqWtWl1Va0B2bSNAwgJfmpsMsyheWKKfII23E1A8SSeykTePKEAAJSAABQAaABsj1GWRBBBBBGlbf7q/wDyl/pMbsaVt/ur/wDKX+kwFcoIII02c2aX7P8AzV/BMTSF1mzyhlmZK48+22rlFG6pVDQgYxMJfKqUWoIRMtKUo0AC8STqG+IySeWFiGUnHGaUTW8j+FWI8NHdFk802WgtGz0KWqr7NG3RXEkDBf8AUMa7QrZEDy/yQ+esBTdOWbqUfiB0oJ36Rv7TCsyRyqfsucD7VQUm642cAtNcUqGrRp1EVirFw1JBFCKgxxnMi5FS+UVJSxVpvFhuvjdjxkhlnL2kwH5Zeil9B+u2TqUPgdB1R3YK8NMpSkJQAlIwAAoB2AR6IrgYzBAcZ3IuRUvlFSUsVabxYbJ8bsdVlhKEhKEhKRoCQAB2AR9I42VWV0vZzBfml3RoSkYrcPqoTrPuGsiA5mc3LIWbZ7jwI5ZfQZGGK1DTTWEiqj2Aa4q/kzZCpucbZxIUqqz+EYqNeyveY3MuctHrUmy+7UJHRabBqG010Dao6SdZ3AAMfNxkgZRkvOijzoFRrQnSE9p0nuGqCVMQKYDARmOVMZVSjaihcy0lSTQgrxBGox8/TKS9rZ44yjswRxvTKS9rZ44PTKS9rZ44DswRxvTKS9rZ44PTKS9rZ44DrrQCCCAQcCDoNdoiAZRZpW3CXJNQaUfuKqUdx0p7MYlHplJe1s8cHplJe1s8cUK5GStrSiiJflk72HTQ8JB8RH1Wq3XRdUufI0UU46B7zSGZ6ZSXtbPHB6ZSXtTPHBdLey81E06oKmVJaB01VfX4DDxMMjJ3JNiSSQynpH6y1YqV36huEHplJe1s8cHplJe1s8cEdmCON6ZSXtbPHB6ZSXtbPHEHZgjjemUl7WzxwemUl7WzxwHvKDJdidQEvoqR9VYwUmuw7NxwhbWrmmmWlFUstLoGjG4vwOHgYY3plJe1s8cHplJe1s8cULJH7daF1K59I0US46R7jSPDmTFrzZAmOXUNr7poOI18BDQ9MpL2pnjg9MpL2tnjhq6imT2aNCCFzi+UI+4ioR3qwUe6kMFpoJSEpASkCgAFAANQEcn0ykva2eOD0ykva2eOCOzBHG9MpL2tnjg9MpL2tnjiDswRxvTKS9rZ44PTKS9rZ44DsxpW3+6v/wApf6TGn6ZSXtbPHGpa+V0mqXdSmaaJLawAFaSUnCARMEYrBGmmI9JWQQQSCMQRqpHmCAemQmV6Z1i6s0fbACx62q+Nx17D2iNHLjN2marMS9EP6xoS5TbsVv169sKOzLTcl3UvMqKVp0EfAjWDsh0ZIZfMziQhRDb+tB0K3oOvs09umIhRSFozVnzF9pbku8jA0wPYpJwUncQQYbWTfyjqAItCXKiNLjJFT2tqoK9ih2R2rbybl5tN2YbCiNCtCk9ihj3aIgVqZmzUmWfFPVdBH96a/phppuSue2yV0/6koJ1LacFO03ae+MzOeyyUV/6q8diWnDXvu098Id7NTPJ0JbV2Op/2pHlrNZPq0toTvLqP8EmKumHlH8o8UKLPlyDqceIw7G0k+9XdCjtS2Jq0JgLfW4+6rBI09yEjBI3AARNrLzNmoMy+ANaWwT/cqnwid2HkzLyiaS7YSTpUcVq7VH4CgiamoxkPm4TL3ZiaAU9pSjSlvt9ZfuG/THVy6yvTJMUSavuAhA9XVfO4atp7485XZesyaShJDj+pA0J3rOrs0ndphLWnabkw6p55RUtWkn4AagNkBrrcJJJJJOJJOJrtjFYxBFVmsFYxBAZrBWMQQGax0kZNTZAUmVfIIqCGXKEHYaRzIs9lLaNpNWZImyWy4stthYuBVE8immnRjAVqnLOdZIDza2ydAWhSa9lQI9TVlPNJC3WXEJVoUpCkg1FcCRQ4Q+cr7UfVk26bcbQiZWq6ykAXibySk0FQlQF+ujojfHNzdWmi2rKdsWbV9MymrKzibo+oobShVEnakgbYBLSVnuvEpZbW4QKkIQpRA2kAHCPi60pKilQKVA0IIIII1EHQYfEtLDJqxVuLu/P5o3RiDQ4gAHWlCaqO1RprFEO66VKKlElSiSSTUknEknbAeawVjEEBmsFYxBAe22yohKQSSaAAVJJ1AazHSm8lptpHKuyr6EUreU0sAdpIw74Y/wAnVpkzcwV3eXDY5G9sJN8p3/VrTGhO+JMxlFb0lMLXaUsqblSFVDCG1AbCm6L13coaICv1Y2nLKeS2HlNOBs0osoUEmuiiqUxjqmRRP2pyUk2W0TD9EINPowtWOjCiRU9gixdqty023NZPtiimZVu7sBobmG1JS0r+uAqrWCsen2ShRQoUUkkEbCDQjxjxAZrBWMQQGawVjEEBmsFYxBAEEEEAQR6cbKSUqBBBoQRQgjChGox5gCMpVQ1GBEYggJnYGdKZYAQ9R9A9Y0WOxeNe8GJzZ2dOScAvqW0di01HEmop4Qk4IJiwzWVsmr6s0zxgfGkDuVsmn600zxg/CsV5giYYdlo51JJsG4pbp2ITQcSqCnjEHt7OlMvgoZowg+qarPavCn9IEQuCKYypVTU4kxiCCCiCCCAIIIIAggggCLK5Z2ZaL1lyAspTiVhDZXybvJm7yIpU1FRXVFao7TWWk8lISmdmQkAAATDgAAwAAvYCkA9LMlZtiw50ZQOBaSlVwOLStdLmAv41UV3buJIIhN5r5pTdsSZQopJeSk01hZukHcQTHDtK3JiYp84fdepo5RxS6dl4mka0tMqbWlxtSkLSapUkkFJGsEYgwDL+ULNrVaiG1KJShhF1OoXiomg2mg8BshXxs2habr6+UfdW6ugF5xZUaDQKkk0xjWgCCCCAIIIIBg5qMi2LRL6VTDjM00Ati4oJrgcdBV0VXa0NaGGJm9ayganUsz15cqKhanVoVgAaFDgN9RrTTXuiv0vMKQoLbUUqSahSSQQdoIxBjtTWXc+43yTk7MKQRQguqxB1HHEdsA6clrHl1W/aNpt3eQlRS8KXeUU0OVKeyjld6jtjRsPOTYv7T+dNMzSJiYVcU4ul36QpHSHKGiRROgYUhKS1uTDbSmG33UNLrebS4oIVeASbyAaGoABrqEaQOuAYGe7Jn5raq3EijcyOVTsCjgscQJ7FCF9G9aVuTExd+cPuvXa3eUcUu7XTS8TTQPCNGAIIIIAggggCCCCAII3W7EfUApLDpBFQQ2ogg6waYiMwH//Z"/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16397" name="AutoShape 13" descr="data:image/jpeg;base64,/9j/4AAQSkZJRgABAQAAAQABAAD/2wCEAAkGBhQSEBUQEBMWFRUVGBsaGRgYFRodGxcfFhcYGCEfGRceICYfHBskHBUXIS8hJCcpLiwsGiIxNTAqNSYrLCkBCQoKDgwOFA8PFykYFBgpKSkpKSkpKSkpKSkpKSkpKSkpKSkpKSkpKSkpKSkpKSkpKSkpKSkpKSkpKSkpKSkpKf/AABEIAHABQgMBIgACEQEDEQH/xAAcAAACAgMBAQAAAAAAAAAAAAAABwYIAQQFAgP/xABIEAABAgMDBwgFCQgBBQEAAAABAgMABBEFEiEGBzFBUWGSExciY3GBkdEWUlShsQgUIzI1QmKDshU0cnOCosHC4SRDdLPxM//EABYBAQEBAAAAAAAAAAAAAAAAAAABAv/EABcRAQEBAQAAAAAAAAAAAAAAAAABESH/2gAMAwEAAhEDEQA/AOXIySrcU7OzzzpQXFJaaSqiW0jEYY44j3k1rhtc00l1vGPKDNL9n/mr+CYmkRlC+aaS63jHlBzTSXW8Y8omkEBC+aaS63jHlBzTSXW8Y8oklsW+xKpvzDiUV0DSpX8KRiYg1qZ5EgkSzBV+JxVP7U4+8QHV5ppLreMeUHNNJdbxjyiHvZ3pw/VSynsQo/qUYGc704PrJZV2oUP0qEF6mHNNJdbxjyg5ppLreMeUcmzM8iSQJlgp/E2qv9qsfeYnNjZQsTSb0u6ldNI0KT/Ek4j4QTqOc00l1vGPKDmmkut4x5RNIICF800l1vGPKDmmkut4x5RNIICF800l1vGPKDmmkut4x5RNIICF800l1vGPKDmmkut4x5RNIICF800l1vGPKDmmkut4x5RMXXQlJUogJAqSTQADWTqEL3KLO4hBKJJAcI/7i6hP9KcCe0074Do800l1vGPKDmlkut4/+Ihcvb9sTpKpcTCxr5Bo3R3pTQd5jYVZtvNdLkp7bghavcAaQXqWc00l1vGPKDmmkut4x5RD7PzpTjCrkwkOgGigtN1Y/qFMe0GGRk3lgxOj6FRCwKqbVgobxtG8QTrj800l1vGPKDmmkut4x5RNIICF800l1vGPKDmmkut4x5RNIICF800l1vGPKDmmkut4x5R28o8rGJJILyukfqoTipXdqG8wtbTzqzbyrkslLQOCQlN5Z7zr7AIHUv5pZLreMeUHNNJdbxjyiJIs63nekG57b9RafiBWPjMW3bElRUwJlCdH0zRunvUmh8YL1M+aaS63jHlBzTSXW8Y8o5eT2d1KiETqAjrGwbv9SDUjtFeyGIw+laQtCgpKhUEGoIOsGCIfzTSXW8Y8oOaaS63jHlE0ggIXzTSXW8Y8oOaaS63jHlE0ggIXzTSXW8Y8o+E9m7blmlzEk8+y80krSoOeqK0NADQ0/wDuiJ3Glbf7q/8Ayl/pMDUdkflEqS0hLrIUsJSFKxF5QAqaDRU1MEJSCK0c2aX7P/NX8ExNIheaX7P/ADV/BMTSIyIhmW+cJEpVhii36Y+q3X1tqvw+OyN3LvK0STHQoXnKhA2U0qI2Cvee+FJkzk4/ac4lhqqlrJUtaqkJFektZ2Y95oNcCRry8tMz8xdQlyYeXsBUe/UEjuAhq5N/JycWErn5jk66W2gFKG4uHog9gVDZyLyGl7MYDUumqjTlHD9dw7zqGxIwHviRRWi8lsw9lJFFNOOb1PLx4bojMzmIspQ6LTiN6Xl/7EiGFBAIjKL5OCkgrkJm/sbeABP5icK9qRCnnrPmrPmLrqHJd5GIrUHtSRgpO8Egxc+OHldkbL2iwWJlFdNxYwW2TrSr4jQdYgE3kLnFEzSXmaJe+6rQlzu1L3aDq2ROYQeWWSL1mTapd2uHSbcAoFprgpOw7RqIhn5vMrvnjFx0/TNABX4xoCu3Ud/bEZsS2CCCIgggggCME0xMZiHZ0bcLEnyaDRT5ubwmlVU7cB3wVDMtcrnJ98SkpeU1eCUpTWryiaA01iugd/Y1M3mY1iWQl+0UpffNDyZxbb3U0LVtJw2DWeX8nzIgBtVqPJBUolDFfugVC1jeTVI3BW2HXGmnIyit5mz5Rcy6KNtAdFIFTUhISkaKkkCIbkLnrYtGa+aKYUwtVeTJWFBd0FRBoBdVQE6xgcY3M5NvWY6y7Zk9OJaWoA4BSlNqFFJJABGw0JFQdVaws83cjZVnzgnJi1GnVN15NKGnQKqBTeUSnYThv04QDwyjyQlZ5FybZS5sVSi0/wAKx0h4xXXOBm4mLGeTMMLUpgq+jdGCkH1XKYA0rjoVjo0RZmy7UamWkvy7iXG1iqVJNQaGniCCKR5tiyW5phyXfSFtuJKVA79Y2EHEHURAJ/IfK5M8x0qB5ugcTt2KG4+490SWEpKocse2FMLODbnJrOpTa6UVwlKu6HXEZoiP5ZZVpkWL+BdXUNp2nafwivfgIkEJW3FO2ra4l2vvOci3sSlJNVHwUo/8QI2chsgpm25lbzq1BpKhyrysSTpuoGgqp3JFNwNjMmcipSQRclWUoOtZxWr+JZx7tG6NvJ+wmpOWblWE3UNppvJ1qO1RNSe2FPnmztOMOmzpBdxaQOWdH1kkitxB1GhBKtONMKGK0crj6U4KUB2kCPSkhQoaEHvBiolk5FWjaAL7LDrwP/cUQAqmmi3CL3cTHuVte0rGmAi89LrGPJrrcUD+A9FQNNI8YB1ZwcyEvNoU9IpTLzGmgwbc3FOhB/EO8awoMk8qHrMmVSs0FBsKKXEHS0qv1kj400jGLCZucvm7VleVSLjrZCXW6/VJ0FJ1pVQkdhGqIR8oLIpLkuLTaSA41RLtPvoUQlJO0pUQOxW6A7LbgUApJBBFQRoIOOEeohGai3C9KKZWaqYIA23FVI8CCOykTeMsiCCCCCNK2/3V/wDlL/SY3Y0rb/dX/wCUv9JgK5QQQRps5s0v2f8Amr+CYmkQvNL9n/mr+CYkOUs2WpOYcGlLS6biRQe8iIySeWtuGanXHQaoBuI2XU4Cnbie+LF5n8iRISCVOJpMP0W4SMUgjoo/pBxG0mK8Zv7GE3acrLrxSp0FQ2pR0yO8JI74uFFaEaK7clwq4ZhkK9Uuor4VrCFzz50HnZlyz5VwtsNG64UGhdWPrAqGNxJwprIJNcKcqwMxk/NSyZkFpsLTeQlxRvKBxBNEkJqMRWAs4lQIqMRGYrzmmXa8rPmUSy6thC7j6Fn6NvVeSs9EKAxASekNRwI+uevOe8qYXZ0osttNdF1STRTitaajEITooNJrXVAPNy3JdKrin2gr1S6gHwrWN1KwRUGoOsRWLJ7MdPzcsmZBaaC03kJcUbygcQSAk3QdIrjujp5rf2vJ2iZVDLq2kLuPtqP0aB6yVnopUB0hQ9IbYBs51MixaNnrQhIL7VVsnXUDFNdigKdtNkVnyStoyk429oSDdWPwqwPhp7RFyoqFnKsgS1rTTKfq8oVJ3ByiwO69SAeoMZjlZKzRckZdw6S0mvcLv+I6sZYEEEEAQo88cyTNMt1wS1e71LUPggQ3IUmeOWImmXKYKau96FqPwWIsWLDZESAZs2UaSKBLDfipIUfeTHcMcPIefD1myjqTUFhvxSkJPvBjuRWlSM6321Ofzf8AVMROGpnpzfvsPv2otbZaeeASkE3xeTrFKfdOuFxYtlKmZlqWbICnlpQkq0ArNBWmrGAsrmJ+xWv43f8A2KhgxF822S7ln2eiUeUhS0qWSUE06aioaQDriUQFcvlFSARaTTqRTlWBeO0oWtNeG6O6JzYj9+VZX6zSD/aIg3yip8LtJppJryTCbw2Fa1qpw3D3xObEYuSzKPVaQP7REqV9LTfuMOr9VCleCSf8Qvfk9yActVTqhXkmVqB2FRSivgpQ74YVpMX2XEeshSfFJH+YXvye58N2qppRpyrK0gbSkpXTwSo90IRYqfU4GlFgIU4B0QskJJ2EgEgHbQxUK2LMmnrSdZcZX86deVVulTeWonDdjW9opjoi4sJ+cz32c3NqcXJO/OG7zRcut3gEqxF69WlRFUzsnJNTUoy0tCG1IQlJQ2SUpoKUBIFe2mJrEFz/AFiodsozBHTl1oUk66OKDZHYbyT3CGPKzKXEJcQapWkKB2hQqPcYXOf+2UtWUWCenMLQkDc2oOE9gupHeIBZZgLVLVrBmvRfbWkjVVA5QHuuKHfFhMqZAPSMyyoVC2XE+KDT30ivGYKzC5a6XQMGG3Fk/wASeTHf0z4GLDZVT4YkZl5RoEMuHwQad9aQFbsz75E44jUponhUnzhvwoMz7BM44vUlojiUnyMN+JWaIIIIiCNK2/3V/wDlL/SY3Y0rb/dX/wCUv9JgK5QQQRps5s0v2f8Amr+CY6mX9f2bM09QeF9McvNL9n/mr+CYkGVEqXZKYbGJU0um8gXh7xEZLTMeB+25e9scp28mqLTRUDN1a4lbVlX14JS6Ao7AuqCT2BVe6LfxWlKrXJM06XK15Vd7bW+a9+mLpNABICaUphTRTVTdSK3Z583LsrNuTrKCqWeUVkpFeSWrFQVsBNSDoxpqgyez9zktLJl1NNPcmkJQtV4EACgCqGiqDDVogLJxTLKkn5/M39PLu17eUVWGPmxmbWtC1FTiXnENKWC+un0RCcAhKD0SaC6KYp012/HPZm5dYmnLQYQVy7xvLKRXklnTeA0JJxCtFSRhhULESwSEJCKXaC7TRSmHupH0iteTefmclZZMsppp4NpuoWq8FAAUAVTBVBhqMbObqcte0bUVNtPLbQpQL66fRXRhcCDVKjQXQMSNNdJgLGRVvPpT9tv09RqvbySf8Ui0kVGzoWsJi15p1P1eUuDeGgG/9YBoZvq/s2Xr6p8L6qRIo5OScsW5GWQdIaTX+oXv8x1oyyIIIIIIh+c+wjMSfKIFVsErprKaUVTsFD3RMIwRARr5PuXAuKst5QBBK2K/eBxUgbwaqHarZDtiq+W+Rzkk8JyUvBq8FAp0sqBqMdITXQdWjZVl5vc+zL6UsWmoMvDAO0o25vVT/wDNX9u8aI023vlD/ZKf/IR+lyEbm7+1pH/yWv1iLLZd5JIteTSwh8ITyiVhaQFg3QoUwIH3tsQvJ75P4lZtiaE4V8i4hy7yVL1xQNK3jStIBvCNO2bYalWHJmYWENtpqon4DaScANZMc3KbLiTkEFU08lJ1IHScVuCBj3mg2kRXjLrODNW0+lhlCkshX0bKcSo+s4daqdyR3khpyinLYthT7gwcc5RY1JbRSieEJSIdcRzInJFMizQ0Ly6FxX+qfwj3nHZSRxGaIS1vNu2Va4mWcKOcs3sIJNUnxUk7jvh0xwsr8lkTzHJnouJqW17DsP4Tr8dUCGlk9bzU7LNzTCgpDgrvSdaTsUDgYSmejNU6H12jJNlxtzpPISKqQrWoJ0lJ0mmg11aIlkbltN2HNKacQS2SOVZVr1XkHUqmg6CNOqlicl8vZO0EBUs8kq1tq6Lia7UH4io3xWlbLAzp2jJNCXZf+jTglC0JVc3JvCoG6tN0ai1WhbM0CeUmXjQVoAlA7gEITjuGMWvm7BlnTV2XZWdNVNIJ8SI+6GmmEdEIaQNgCUj4CAi+bLN8mypUoJC33SFOrGio0JT+FNT2kk7AIb8oHLZKGBZjSgXHaKep9xCSFJSdhUoA9id8bmcDPqxLpUxZ5D7+jlKVab31++rcMNp1QqckclHrSmDNzZUWyoqWtWl1Va0B2bSNAwgJfmpsMsyheWKKfII23E1A8SSeykTePKEAAJSAABQAaABsj1GWRBBBBBGlbf7q/wDyl/pMbsaVt/ur/wDKX+kwFcoIII02c2aX7P8AzV/BMTSF1mzyhlmZK48+22rlFG6pVDQgYxMJfKqUWoIRMtKUo0AC8STqG+IySeWFiGUnHGaUTW8j+FWI8NHdFk802WgtGz0KWqr7NG3RXEkDBf8AUMa7QrZEDy/yQ+esBTdOWbqUfiB0oJ36Rv7TCsyRyqfsucD7VQUm642cAtNcUqGrRp1EVirFw1JBFCKgxxnMi5FS+UVJSxVpvFhuvjdjxkhlnL2kwH5Zeil9B+u2TqUPgdB1R3YK8NMpSkJQAlIwAAoB2AR6IrgYzBAcZ3IuRUvlFSUsVabxYbJ8bsdVlhKEhKEhKRoCQAB2AR9I42VWV0vZzBfml3RoSkYrcPqoTrPuGsiA5mc3LIWbZ7jwI5ZfQZGGK1DTTWEiqj2Aa4q/kzZCpucbZxIUqqz+EYqNeyveY3MuctHrUmy+7UJHRabBqG010Dao6SdZ3AAMfNxkgZRkvOijzoFRrQnSE9p0nuGqCVMQKYDARmOVMZVSjaihcy0lSTQgrxBGox8/TKS9rZ44yjswRxvTKS9rZ44PTKS9rZ44DswRxvTKS9rZ44PTKS9rZ44DrrQCCCAQcCDoNdoiAZRZpW3CXJNQaUfuKqUdx0p7MYlHplJe1s8cHplJe1s8cUK5GStrSiiJflk72HTQ8JB8RH1Wq3XRdUufI0UU46B7zSGZ6ZSXtbPHB6ZSXtTPHBdLey81E06oKmVJaB01VfX4DDxMMjJ3JNiSSQynpH6y1YqV36huEHplJe1s8cHplJe1s8cEdmCON6ZSXtbPHB6ZSXtbPHEHZgjjemUl7WzxwemUl7WzxwHvKDJdidQEvoqR9VYwUmuw7NxwhbWrmmmWlFUstLoGjG4vwOHgYY3plJe1s8cHplJe1s8cULJH7daF1K59I0US46R7jSPDmTFrzZAmOXUNr7poOI18BDQ9MpL2pnjg9MpL2tnjhq6imT2aNCCFzi+UI+4ioR3qwUe6kMFpoJSEpASkCgAFAANQEcn0ykva2eOD0ykva2eOCOzBHG9MpL2tnjg9MpL2tnjiDswRxvTKS9rZ44PTKS9rZ44DsxpW3+6v/wApf6TGn6ZSXtbPHGpa+V0mqXdSmaaJLawAFaSUnCARMEYrBGmmI9JWQQQSCMQRqpHmCAemQmV6Z1i6s0fbACx62q+Nx17D2iNHLjN2marMS9EP6xoS5TbsVv169sKOzLTcl3UvMqKVp0EfAjWDsh0ZIZfMziQhRDb+tB0K3oOvs09umIhRSFozVnzF9pbku8jA0wPYpJwUncQQYbWTfyjqAItCXKiNLjJFT2tqoK9ih2R2rbybl5tN2YbCiNCtCk9ihj3aIgVqZmzUmWfFPVdBH96a/phppuSue2yV0/6koJ1LacFO03ae+MzOeyyUV/6q8diWnDXvu098Id7NTPJ0JbV2Op/2pHlrNZPq0toTvLqP8EmKumHlH8o8UKLPlyDqceIw7G0k+9XdCjtS2Jq0JgLfW4+6rBI09yEjBI3AARNrLzNmoMy+ANaWwT/cqnwid2HkzLyiaS7YSTpUcVq7VH4CgiamoxkPm4TL3ZiaAU9pSjSlvt9ZfuG/THVy6yvTJMUSavuAhA9XVfO4atp7485XZesyaShJDj+pA0J3rOrs0ndphLWnabkw6p55RUtWkn4AagNkBrrcJJJJJOJJOJrtjFYxBFVmsFYxBAZrBWMQQGax0kZNTZAUmVfIIqCGXKEHYaRzIs9lLaNpNWZImyWy4stthYuBVE8immnRjAVqnLOdZIDza2ydAWhSa9lQI9TVlPNJC3WXEJVoUpCkg1FcCRQ4Q+cr7UfVk26bcbQiZWq6ykAXibySk0FQlQF+ujojfHNzdWmi2rKdsWbV9MymrKzibo+oobShVEnakgbYBLSVnuvEpZbW4QKkIQpRA2kAHCPi60pKilQKVA0IIIII1EHQYfEtLDJqxVuLu/P5o3RiDQ4gAHWlCaqO1RprFEO66VKKlElSiSSTUknEknbAeawVjEEBmsFYxBAe22yohKQSSaAAVJJ1AazHSm8lptpHKuyr6EUreU0sAdpIw74Y/wAnVpkzcwV3eXDY5G9sJN8p3/VrTGhO+JMxlFb0lMLXaUsqblSFVDCG1AbCm6L13coaICv1Y2nLKeS2HlNOBs0osoUEmuiiqUxjqmRRP2pyUk2W0TD9EINPowtWOjCiRU9gixdqty023NZPtiimZVu7sBobmG1JS0r+uAqrWCsen2ShRQoUUkkEbCDQjxjxAZrBWMQQGawVjEEBmsFYxBAEEEEAQR6cbKSUqBBBoQRQgjChGox5gCMpVQ1GBEYggJnYGdKZYAQ9R9A9Y0WOxeNe8GJzZ2dOScAvqW0di01HEmop4Qk4IJiwzWVsmr6s0zxgfGkDuVsmn600zxg/CsV5giYYdlo51JJsG4pbp2ITQcSqCnjEHt7OlMvgoZowg+qarPavCn9IEQuCKYypVTU4kxiCCCiCCCAIIIIAggggCLK5Z2ZaL1lyAspTiVhDZXybvJm7yIpU1FRXVFao7TWWk8lISmdmQkAAATDgAAwAAvYCkA9LMlZtiw50ZQOBaSlVwOLStdLmAv41UV3buJIIhN5r5pTdsSZQopJeSk01hZukHcQTHDtK3JiYp84fdepo5RxS6dl4mka0tMqbWlxtSkLSapUkkFJGsEYgwDL+ULNrVaiG1KJShhF1OoXiomg2mg8BshXxs2habr6+UfdW6ugF5xZUaDQKkk0xjWgCCCCAIIIIBg5qMi2LRL6VTDjM00Ati4oJrgcdBV0VXa0NaGGJm9ayganUsz15cqKhanVoVgAaFDgN9RrTTXuiv0vMKQoLbUUqSahSSQQdoIxBjtTWXc+43yTk7MKQRQguqxB1HHEdsA6clrHl1W/aNpt3eQlRS8KXeUU0OVKeyjld6jtjRsPOTYv7T+dNMzSJiYVcU4ul36QpHSHKGiRROgYUhKS1uTDbSmG33UNLrebS4oIVeASbyAaGoABrqEaQOuAYGe7Jn5raq3EijcyOVTsCjgscQJ7FCF9G9aVuTExd+cPuvXa3eUcUu7XTS8TTQPCNGAIIIIAggggCCCCAII3W7EfUApLDpBFQQ2ogg6waYiMwH//Z"/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16399" name="AutoShape 15" descr="data:image/jpeg;base64,/9j/4AAQSkZJRgABAQAAAQABAAD/2wCEAAkGBhQSEBUQEBMWFRUVGBsaGRgYFRodGxcfFhcYGCEfGRceICYfHBskHBUXIS8hJCcpLiwsGiIxNTAqNSYrLCkBCQoKDgwOFA8PFykYFBgpKSkpKSkpKSkpKSkpKSkpKSkpKSkpKSkpKSkpKSkpKSkpKSkpKSkpKSkpKSkpKSkpKf/AABEIAHABQgMBIgACEQEDEQH/xAAcAAACAgMBAQAAAAAAAAAAAAAABwYIAQQFAgP/xABIEAABAgMDBwgFCQgBBQEAAAABAgMABBEFEiEGBzFBUWGSExciY3GBkdEWUlShsQgUIzI1QmKDshU0cnOCosHC4SRDdLPxM//EABYBAQEBAAAAAAAAAAAAAAAAAAABAv/EABcRAQEBAQAAAAAAAAAAAAAAAAABESH/2gAMAwEAAhEDEQA/AOXIySrcU7OzzzpQXFJaaSqiW0jEYY44j3k1rhtc00l1vGPKDNL9n/mr+CYmkRlC+aaS63jHlBzTSXW8Y8omkEBC+aaS63jHlBzTSXW8Y8oklsW+xKpvzDiUV0DSpX8KRiYg1qZ5EgkSzBV+JxVP7U4+8QHV5ppLreMeUHNNJdbxjyiHvZ3pw/VSynsQo/qUYGc704PrJZV2oUP0qEF6mHNNJdbxjyg5ppLreMeUcmzM8iSQJlgp/E2qv9qsfeYnNjZQsTSb0u6ldNI0KT/Ek4j4QTqOc00l1vGPKDmmkut4x5RNIICF800l1vGPKDmmkut4x5RNIICF800l1vGPKDmmkut4x5RNIICF800l1vGPKDmmkut4x5RNIICF800l1vGPKDmmkut4x5RMXXQlJUogJAqSTQADWTqEL3KLO4hBKJJAcI/7i6hP9KcCe0074Do800l1vGPKDmlkut4/+Ihcvb9sTpKpcTCxr5Bo3R3pTQd5jYVZtvNdLkp7bghavcAaQXqWc00l1vGPKDmmkut4x5RD7PzpTjCrkwkOgGigtN1Y/qFMe0GGRk3lgxOj6FRCwKqbVgobxtG8QTrj800l1vGPKDmmkut4x5RNIICF800l1vGPKDmmkut4x5RNIICF800l1vGPKDmmkut4x5R28o8rGJJILyukfqoTipXdqG8wtbTzqzbyrkslLQOCQlN5Z7zr7AIHUv5pZLreMeUHNNJdbxjyiJIs63nekG57b9RafiBWPjMW3bElRUwJlCdH0zRunvUmh8YL1M+aaS63jHlBzTSXW8Y8o5eT2d1KiETqAjrGwbv9SDUjtFeyGIw+laQtCgpKhUEGoIOsGCIfzTSXW8Y8oOaaS63jHlE0ggIXzTSXW8Y8oOaaS63jHlE0ggIXzTSXW8Y8o+E9m7blmlzEk8+y80krSoOeqK0NADQ0/wDuiJ3Glbf7q/8Ayl/pMDUdkflEqS0hLrIUsJSFKxF5QAqaDRU1MEJSCK0c2aX7P/NX8ExNIheaX7P/ADV/BMTSIyIhmW+cJEpVhii36Y+q3X1tqvw+OyN3LvK0STHQoXnKhA2U0qI2Cvee+FJkzk4/ac4lhqqlrJUtaqkJFektZ2Y95oNcCRry8tMz8xdQlyYeXsBUe/UEjuAhq5N/JycWErn5jk66W2gFKG4uHog9gVDZyLyGl7MYDUumqjTlHD9dw7zqGxIwHviRRWi8lsw9lJFFNOOb1PLx4bojMzmIspQ6LTiN6Xl/7EiGFBAIjKL5OCkgrkJm/sbeABP5icK9qRCnnrPmrPmLrqHJd5GIrUHtSRgpO8Egxc+OHldkbL2iwWJlFdNxYwW2TrSr4jQdYgE3kLnFEzSXmaJe+6rQlzu1L3aDq2ROYQeWWSL1mTapd2uHSbcAoFprgpOw7RqIhn5vMrvnjFx0/TNABX4xoCu3Ud/bEZsS2CCCIgggggCME0xMZiHZ0bcLEnyaDRT5ubwmlVU7cB3wVDMtcrnJ98SkpeU1eCUpTWryiaA01iugd/Y1M3mY1iWQl+0UpffNDyZxbb3U0LVtJw2DWeX8nzIgBtVqPJBUolDFfugVC1jeTVI3BW2HXGmnIyit5mz5Rcy6KNtAdFIFTUhISkaKkkCIbkLnrYtGa+aKYUwtVeTJWFBd0FRBoBdVQE6xgcY3M5NvWY6y7Zk9OJaWoA4BSlNqFFJJABGw0JFQdVaws83cjZVnzgnJi1GnVN15NKGnQKqBTeUSnYThv04QDwyjyQlZ5FybZS5sVSi0/wAKx0h4xXXOBm4mLGeTMMLUpgq+jdGCkH1XKYA0rjoVjo0RZmy7UamWkvy7iXG1iqVJNQaGniCCKR5tiyW5phyXfSFtuJKVA79Y2EHEHURAJ/IfK5M8x0qB5ugcTt2KG4+490SWEpKocse2FMLODbnJrOpTa6UVwlKu6HXEZoiP5ZZVpkWL+BdXUNp2nafwivfgIkEJW3FO2ra4l2vvOci3sSlJNVHwUo/8QI2chsgpm25lbzq1BpKhyrysSTpuoGgqp3JFNwNjMmcipSQRclWUoOtZxWr+JZx7tG6NvJ+wmpOWblWE3UNppvJ1qO1RNSe2FPnmztOMOmzpBdxaQOWdH1kkitxB1GhBKtONMKGK0crj6U4KUB2kCPSkhQoaEHvBiolk5FWjaAL7LDrwP/cUQAqmmi3CL3cTHuVte0rGmAi89LrGPJrrcUD+A9FQNNI8YB1ZwcyEvNoU9IpTLzGmgwbc3FOhB/EO8awoMk8qHrMmVSs0FBsKKXEHS0qv1kj400jGLCZucvm7VleVSLjrZCXW6/VJ0FJ1pVQkdhGqIR8oLIpLkuLTaSA41RLtPvoUQlJO0pUQOxW6A7LbgUApJBBFQRoIOOEeohGai3C9KKZWaqYIA23FVI8CCOykTeMsiCCCCCNK2/3V/wDlL/SY3Y0rb/dX/wCUv9JgK5QQQRps5s0v2f8Amr+CYmkQvNL9n/mr+CYkOUs2WpOYcGlLS6biRQe8iIySeWtuGanXHQaoBuI2XU4Cnbie+LF5n8iRISCVOJpMP0W4SMUgjoo/pBxG0mK8Zv7GE3acrLrxSp0FQ2pR0yO8JI74uFFaEaK7clwq4ZhkK9Uuor4VrCFzz50HnZlyz5VwtsNG64UGhdWPrAqGNxJwprIJNcKcqwMxk/NSyZkFpsLTeQlxRvKBxBNEkJqMRWAs4lQIqMRGYrzmmXa8rPmUSy6thC7j6Fn6NvVeSs9EKAxASekNRwI+uevOe8qYXZ0osttNdF1STRTitaajEITooNJrXVAPNy3JdKrin2gr1S6gHwrWN1KwRUGoOsRWLJ7MdPzcsmZBaaC03kJcUbygcQSAk3QdIrjujp5rf2vJ2iZVDLq2kLuPtqP0aB6yVnopUB0hQ9IbYBs51MixaNnrQhIL7VVsnXUDFNdigKdtNkVnyStoyk429oSDdWPwqwPhp7RFyoqFnKsgS1rTTKfq8oVJ3ByiwO69SAeoMZjlZKzRckZdw6S0mvcLv+I6sZYEEEEAQo88cyTNMt1wS1e71LUPggQ3IUmeOWImmXKYKau96FqPwWIsWLDZESAZs2UaSKBLDfipIUfeTHcMcPIefD1myjqTUFhvxSkJPvBjuRWlSM6321Ofzf8AVMROGpnpzfvsPv2otbZaeeASkE3xeTrFKfdOuFxYtlKmZlqWbICnlpQkq0ArNBWmrGAsrmJ+xWv43f8A2KhgxF822S7ln2eiUeUhS0qWSUE06aioaQDriUQFcvlFSARaTTqRTlWBeO0oWtNeG6O6JzYj9+VZX6zSD/aIg3yip8LtJppJryTCbw2Fa1qpw3D3xObEYuSzKPVaQP7REqV9LTfuMOr9VCleCSf8Qvfk9yActVTqhXkmVqB2FRSivgpQ74YVpMX2XEeshSfFJH+YXvye58N2qppRpyrK0gbSkpXTwSo90IRYqfU4GlFgIU4B0QskJJ2EgEgHbQxUK2LMmnrSdZcZX86deVVulTeWonDdjW9opjoi4sJ+cz32c3NqcXJO/OG7zRcut3gEqxF69WlRFUzsnJNTUoy0tCG1IQlJQ2SUpoKUBIFe2mJrEFz/AFiodsozBHTl1oUk66OKDZHYbyT3CGPKzKXEJcQapWkKB2hQqPcYXOf+2UtWUWCenMLQkDc2oOE9gupHeIBZZgLVLVrBmvRfbWkjVVA5QHuuKHfFhMqZAPSMyyoVC2XE+KDT30ivGYKzC5a6XQMGG3Fk/wASeTHf0z4GLDZVT4YkZl5RoEMuHwQad9aQFbsz75E44jUponhUnzhvwoMz7BM44vUlojiUnyMN+JWaIIIIiCNK2/3V/wDlL/SY3Y0rb/dX/wCUv9JgK5QQQRps5s0v2f8Amr+CY6mX9f2bM09QeF9McvNL9n/mr+CYkGVEqXZKYbGJU0um8gXh7xEZLTMeB+25e9scp28mqLTRUDN1a4lbVlX14JS6Ao7AuqCT2BVe6LfxWlKrXJM06XK15Vd7bW+a9+mLpNABICaUphTRTVTdSK3Z583LsrNuTrKCqWeUVkpFeSWrFQVsBNSDoxpqgyez9zktLJl1NNPcmkJQtV4EACgCqGiqDDVogLJxTLKkn5/M39PLu17eUVWGPmxmbWtC1FTiXnENKWC+un0RCcAhKD0SaC6KYp012/HPZm5dYmnLQYQVy7xvLKRXklnTeA0JJxCtFSRhhULESwSEJCKXaC7TRSmHupH0iteTefmclZZMsppp4NpuoWq8FAAUAVTBVBhqMbObqcte0bUVNtPLbQpQL66fRXRhcCDVKjQXQMSNNdJgLGRVvPpT9tv09RqvbySf8Ui0kVGzoWsJi15p1P1eUuDeGgG/9YBoZvq/s2Xr6p8L6qRIo5OScsW5GWQdIaTX+oXv8x1oyyIIIIIIh+c+wjMSfKIFVsErprKaUVTsFD3RMIwRARr5PuXAuKst5QBBK2K/eBxUgbwaqHarZDtiq+W+Rzkk8JyUvBq8FAp0sqBqMdITXQdWjZVl5vc+zL6UsWmoMvDAO0o25vVT/wDNX9u8aI023vlD/ZKf/IR+lyEbm7+1pH/yWv1iLLZd5JIteTSwh8ITyiVhaQFg3QoUwIH3tsQvJ75P4lZtiaE4V8i4hy7yVL1xQNK3jStIBvCNO2bYalWHJmYWENtpqon4DaScANZMc3KbLiTkEFU08lJ1IHScVuCBj3mg2kRXjLrODNW0+lhlCkshX0bKcSo+s4daqdyR3khpyinLYthT7gwcc5RY1JbRSieEJSIdcRzInJFMizQ0Ly6FxX+qfwj3nHZSRxGaIS1vNu2Va4mWcKOcs3sIJNUnxUk7jvh0xwsr8lkTzHJnouJqW17DsP4Tr8dUCGlk9bzU7LNzTCgpDgrvSdaTsUDgYSmejNU6H12jJNlxtzpPISKqQrWoJ0lJ0mmg11aIlkbltN2HNKacQS2SOVZVr1XkHUqmg6CNOqlicl8vZO0EBUs8kq1tq6Lia7UH4io3xWlbLAzp2jJNCXZf+jTglC0JVc3JvCoG6tN0ai1WhbM0CeUmXjQVoAlA7gEITjuGMWvm7BlnTV2XZWdNVNIJ8SI+6GmmEdEIaQNgCUj4CAi+bLN8mypUoJC33SFOrGio0JT+FNT2kk7AIb8oHLZKGBZjSgXHaKep9xCSFJSdhUoA9id8bmcDPqxLpUxZ5D7+jlKVab31++rcMNp1QqckclHrSmDNzZUWyoqWtWl1Va0B2bSNAwgJfmpsMsyheWKKfII23E1A8SSeykTePKEAAJSAABQAaABsj1GWRBBBBBGlbf7q/wDyl/pMbsaVt/ur/wDKX+kwFcoIII02c2aX7P8AzV/BMTSF1mzyhlmZK48+22rlFG6pVDQgYxMJfKqUWoIRMtKUo0AC8STqG+IySeWFiGUnHGaUTW8j+FWI8NHdFk802WgtGz0KWqr7NG3RXEkDBf8AUMa7QrZEDy/yQ+esBTdOWbqUfiB0oJ36Rv7TCsyRyqfsucD7VQUm642cAtNcUqGrRp1EVirFw1JBFCKgxxnMi5FS+UVJSxVpvFhuvjdjxkhlnL2kwH5Zeil9B+u2TqUPgdB1R3YK8NMpSkJQAlIwAAoB2AR6IrgYzBAcZ3IuRUvlFSUsVabxYbJ8bsdVlhKEhKEhKRoCQAB2AR9I42VWV0vZzBfml3RoSkYrcPqoTrPuGsiA5mc3LIWbZ7jwI5ZfQZGGK1DTTWEiqj2Aa4q/kzZCpucbZxIUqqz+EYqNeyveY3MuctHrUmy+7UJHRabBqG010Dao6SdZ3AAMfNxkgZRkvOijzoFRrQnSE9p0nuGqCVMQKYDARmOVMZVSjaihcy0lSTQgrxBGox8/TKS9rZ44yjswRxvTKS9rZ44PTKS9rZ44DswRxvTKS9rZ44PTKS9rZ44DrrQCCCAQcCDoNdoiAZRZpW3CXJNQaUfuKqUdx0p7MYlHplJe1s8cHplJe1s8cUK5GStrSiiJflk72HTQ8JB8RH1Wq3XRdUufI0UU46B7zSGZ6ZSXtbPHB6ZSXtTPHBdLey81E06oKmVJaB01VfX4DDxMMjJ3JNiSSQynpH6y1YqV36huEHplJe1s8cHplJe1s8cEdmCON6ZSXtbPHB6ZSXtbPHEHZgjjemUl7WzxwemUl7WzxwHvKDJdidQEvoqR9VYwUmuw7NxwhbWrmmmWlFUstLoGjG4vwOHgYY3plJe1s8cHplJe1s8cULJH7daF1K59I0US46R7jSPDmTFrzZAmOXUNr7poOI18BDQ9MpL2pnjg9MpL2tnjhq6imT2aNCCFzi+UI+4ioR3qwUe6kMFpoJSEpASkCgAFAANQEcn0ykva2eOD0ykva2eOCOzBHG9MpL2tnjg9MpL2tnjiDswRxvTKS9rZ44PTKS9rZ44DsxpW3+6v/wApf6TGn6ZSXtbPHGpa+V0mqXdSmaaJLawAFaSUnCARMEYrBGmmI9JWQQQSCMQRqpHmCAemQmV6Z1i6s0fbACx62q+Nx17D2iNHLjN2marMS9EP6xoS5TbsVv169sKOzLTcl3UvMqKVp0EfAjWDsh0ZIZfMziQhRDb+tB0K3oOvs09umIhRSFozVnzF9pbku8jA0wPYpJwUncQQYbWTfyjqAItCXKiNLjJFT2tqoK9ih2R2rbybl5tN2YbCiNCtCk9ihj3aIgVqZmzUmWfFPVdBH96a/phppuSue2yV0/6koJ1LacFO03ae+MzOeyyUV/6q8diWnDXvu098Id7NTPJ0JbV2Op/2pHlrNZPq0toTvLqP8EmKumHlH8o8UKLPlyDqceIw7G0k+9XdCjtS2Jq0JgLfW4+6rBI09yEjBI3AARNrLzNmoMy+ANaWwT/cqnwid2HkzLyiaS7YSTpUcVq7VH4CgiamoxkPm4TL3ZiaAU9pSjSlvt9ZfuG/THVy6yvTJMUSavuAhA9XVfO4atp7485XZesyaShJDj+pA0J3rOrs0ndphLWnabkw6p55RUtWkn4AagNkBrrcJJJJJOJJOJrtjFYxBFVmsFYxBAZrBWMQQGax0kZNTZAUmVfIIqCGXKEHYaRzIs9lLaNpNWZImyWy4stthYuBVE8immnRjAVqnLOdZIDza2ydAWhSa9lQI9TVlPNJC3WXEJVoUpCkg1FcCRQ4Q+cr7UfVk26bcbQiZWq6ykAXibySk0FQlQF+ujojfHNzdWmi2rKdsWbV9MymrKzibo+oobShVEnakgbYBLSVnuvEpZbW4QKkIQpRA2kAHCPi60pKilQKVA0IIIII1EHQYfEtLDJqxVuLu/P5o3RiDQ4gAHWlCaqO1RprFEO66VKKlElSiSSTUknEknbAeawVjEEBmsFYxBAe22yohKQSSaAAVJJ1AazHSm8lptpHKuyr6EUreU0sAdpIw74Y/wAnVpkzcwV3eXDY5G9sJN8p3/VrTGhO+JMxlFb0lMLXaUsqblSFVDCG1AbCm6L13coaICv1Y2nLKeS2HlNOBs0osoUEmuiiqUxjqmRRP2pyUk2W0TD9EINPowtWOjCiRU9gixdqty023NZPtiimZVu7sBobmG1JS0r+uAqrWCsen2ShRQoUUkkEbCDQjxjxAZrBWMQQGawVjEEBmsFYxBAEEEEAQR6cbKSUqBBBoQRQgjChGox5gCMpVQ1GBEYggJnYGdKZYAQ9R9A9Y0WOxeNe8GJzZ2dOScAvqW0di01HEmop4Qk4IJiwzWVsmr6s0zxgfGkDuVsmn600zxg/CsV5giYYdlo51JJsG4pbp2ITQcSqCnjEHt7OlMvgoZowg+qarPavCn9IEQuCKYypVTU4kxiCCCiCCCAIIIIAggggCLK5Z2ZaL1lyAspTiVhDZXybvJm7yIpU1FRXVFao7TWWk8lISmdmQkAAATDgAAwAAvYCkA9LMlZtiw50ZQOBaSlVwOLStdLmAv41UV3buJIIhN5r5pTdsSZQopJeSk01hZukHcQTHDtK3JiYp84fdepo5RxS6dl4mka0tMqbWlxtSkLSapUkkFJGsEYgwDL+ULNrVaiG1KJShhF1OoXiomg2mg8BshXxs2habr6+UfdW6ugF5xZUaDQKkk0xjWgCCCCAIIIIBg5qMi2LRL6VTDjM00Ati4oJrgcdBV0VXa0NaGGJm9ayganUsz15cqKhanVoVgAaFDgN9RrTTXuiv0vMKQoLbUUqSahSSQQdoIxBjtTWXc+43yTk7MKQRQguqxB1HHEdsA6clrHl1W/aNpt3eQlRS8KXeUU0OVKeyjld6jtjRsPOTYv7T+dNMzSJiYVcU4ul36QpHSHKGiRROgYUhKS1uTDbSmG33UNLrebS4oIVeASbyAaGoABrqEaQOuAYGe7Jn5raq3EijcyOVTsCjgscQJ7FCF9G9aVuTExd+cPuvXa3eUcUu7XTS8TTQPCNGAIIIIAggggCCCCAII3W7EfUApLDpBFQQ2ogg6waYiMwH//Z"/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750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139" y="1396829"/>
            <a:ext cx="5001017" cy="486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Άσκηση </a:t>
            </a:r>
            <a:r>
              <a:rPr lang="el-GR" dirty="0" err="1"/>
              <a:t>Βαρυτικών</a:t>
            </a:r>
            <a:r>
              <a:rPr lang="el-GR" dirty="0"/>
              <a:t> Μετρήσεων με Πλοίο στον </a:t>
            </a:r>
            <a:r>
              <a:rPr lang="el-GR" dirty="0" smtClean="0"/>
              <a:t>Ισημερινό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28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7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7997743"/>
              </p:ext>
            </p:extLst>
          </p:nvPr>
        </p:nvGraphicFramePr>
        <p:xfrm>
          <a:off x="4441224" y="2476994"/>
          <a:ext cx="32385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Equation" r:id="rId3" imgW="647419" imgH="203112" progId="Equation.DSMT4">
                  <p:embed/>
                </p:oleObj>
              </mc:Choice>
              <mc:Fallback>
                <p:oleObj name="Equation" r:id="rId3" imgW="64741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1224" y="2476994"/>
                        <a:ext cx="32385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10 - TextBox"/>
          <p:cNvSpPr txBox="1">
            <a:spLocks noChangeArrowheads="1"/>
          </p:cNvSpPr>
          <p:nvPr/>
        </p:nvSpPr>
        <p:spPr bwMode="auto">
          <a:xfrm>
            <a:off x="1836738" y="1294800"/>
            <a:ext cx="8642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Εφαρμογή της </a:t>
            </a:r>
            <a:r>
              <a:rPr lang="el-GR" altLang="en-US" sz="2800" b="1" dirty="0">
                <a:latin typeface="+mn-lt"/>
                <a:cs typeface="Times New Roman" panose="02020603050405020304" pitchFamily="18" charset="0"/>
              </a:rPr>
              <a:t>Μεθόδου Ελαχίστων Τετραγώνων  </a:t>
            </a:r>
            <a:endParaRPr lang="en-US" altLang="en-US" sz="2800" b="1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11272" name="Object 2"/>
          <p:cNvGraphicFramePr>
            <a:graphicFrameLocks noChangeAspect="1"/>
          </p:cNvGraphicFramePr>
          <p:nvPr/>
        </p:nvGraphicFramePr>
        <p:xfrm>
          <a:off x="1836738" y="4133851"/>
          <a:ext cx="4114800" cy="159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Equation" r:id="rId5" imgW="1371600" imgH="533400" progId="Equation.DSMT4">
                  <p:embed/>
                </p:oleObj>
              </mc:Choice>
              <mc:Fallback>
                <p:oleObj name="Equation" r:id="rId5" imgW="13716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6738" y="4133851"/>
                        <a:ext cx="4114800" cy="159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3" name="Object 8"/>
          <p:cNvGraphicFramePr>
            <a:graphicFrameLocks noChangeAspect="1"/>
          </p:cNvGraphicFramePr>
          <p:nvPr/>
        </p:nvGraphicFramePr>
        <p:xfrm>
          <a:off x="7219950" y="4151313"/>
          <a:ext cx="3124200" cy="1293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Equation" r:id="rId7" imgW="1040948" imgH="431613" progId="Equation.DSMT4">
                  <p:embed/>
                </p:oleObj>
              </mc:Choice>
              <mc:Fallback>
                <p:oleObj name="Equation" r:id="rId7" imgW="1040948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9950" y="4151313"/>
                        <a:ext cx="3124200" cy="1293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Άσκηση </a:t>
            </a:r>
            <a:r>
              <a:rPr lang="el-GR" dirty="0" err="1"/>
              <a:t>Βαρυτικών</a:t>
            </a:r>
            <a:r>
              <a:rPr lang="el-GR" dirty="0"/>
              <a:t> Μετρήσεων με Πλοίο στον </a:t>
            </a:r>
            <a:r>
              <a:rPr lang="el-GR" dirty="0" smtClean="0"/>
              <a:t>Ισημερινό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40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365" y="1380053"/>
            <a:ext cx="7140276" cy="485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Άσκηση </a:t>
            </a:r>
            <a:r>
              <a:rPr lang="el-GR" dirty="0" err="1"/>
              <a:t>Βαρυτικών</a:t>
            </a:r>
            <a:r>
              <a:rPr lang="el-GR" dirty="0"/>
              <a:t> Μετρήσεων με Πλοίο στον </a:t>
            </a:r>
            <a:r>
              <a:rPr lang="el-GR" dirty="0" smtClean="0"/>
              <a:t>Ισημερινό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89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10 - TextBox"/>
          <p:cNvSpPr txBox="1">
            <a:spLocks noChangeArrowheads="1"/>
          </p:cNvSpPr>
          <p:nvPr/>
        </p:nvSpPr>
        <p:spPr bwMode="auto">
          <a:xfrm>
            <a:off x="1760538" y="1532731"/>
            <a:ext cx="8642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Προκύπτουν δύο ευθείες με εξισώσεις:</a:t>
            </a:r>
            <a:r>
              <a:rPr lang="el-GR" altLang="en-US" sz="2800" b="1" dirty="0">
                <a:latin typeface="+mn-lt"/>
                <a:cs typeface="Times New Roman" panose="02020603050405020304" pitchFamily="18" charset="0"/>
              </a:rPr>
              <a:t>  </a:t>
            </a:r>
            <a:endParaRPr lang="en-US" altLang="en-US" sz="2800" b="1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1331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914799"/>
              </p:ext>
            </p:extLst>
          </p:nvPr>
        </p:nvGraphicFramePr>
        <p:xfrm>
          <a:off x="2648123" y="2491098"/>
          <a:ext cx="6684963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Equation" r:id="rId3" imgW="1485900" imgH="203200" progId="Equation.DSMT4">
                  <p:embed/>
                </p:oleObj>
              </mc:Choice>
              <mc:Fallback>
                <p:oleObj name="Equation" r:id="rId3" imgW="1485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8123" y="2491098"/>
                        <a:ext cx="6684963" cy="91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5584772"/>
              </p:ext>
            </p:extLst>
          </p:nvPr>
        </p:nvGraphicFramePr>
        <p:xfrm>
          <a:off x="2538413" y="4022880"/>
          <a:ext cx="7086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Equation" r:id="rId5" imgW="1574800" imgH="203200" progId="Equation.DSMT4">
                  <p:embed/>
                </p:oleObj>
              </mc:Choice>
              <mc:Fallback>
                <p:oleObj name="Equation" r:id="rId5" imgW="1574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8413" y="4022880"/>
                        <a:ext cx="70866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Άσκηση </a:t>
            </a:r>
            <a:r>
              <a:rPr lang="el-GR" dirty="0" err="1"/>
              <a:t>Βαρυτικών</a:t>
            </a:r>
            <a:r>
              <a:rPr lang="el-GR" dirty="0"/>
              <a:t> Μετρήσεων με Πλοίο στον </a:t>
            </a:r>
            <a:r>
              <a:rPr lang="el-GR" dirty="0" smtClean="0"/>
              <a:t>Ισημερινό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58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10 - TextBox"/>
          <p:cNvSpPr txBox="1">
            <a:spLocks noChangeArrowheads="1"/>
          </p:cNvSpPr>
          <p:nvPr/>
        </p:nvSpPr>
        <p:spPr bwMode="auto">
          <a:xfrm>
            <a:off x="1774825" y="1311275"/>
            <a:ext cx="864235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Για να βρούμε την ημέρα που το πλοίο </a:t>
            </a:r>
            <a:r>
              <a:rPr lang="el-GR" altLang="en-US" sz="2800" dirty="0" err="1">
                <a:latin typeface="+mn-lt"/>
                <a:cs typeface="Times New Roman" panose="02020603050405020304" pitchFamily="18" charset="0"/>
              </a:rPr>
              <a:t>διέπλευσε</a:t>
            </a:r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 τον Ισημερινό, αρκεί να θέσουμε στις προηγούμενες εξισώσεις το </a:t>
            </a:r>
            <a:r>
              <a:rPr lang="el-GR" altLang="en-US" sz="2800" b="1" i="1" dirty="0">
                <a:latin typeface="+mn-lt"/>
                <a:cs typeface="Times New Roman" panose="02020603050405020304" pitchFamily="18" charset="0"/>
              </a:rPr>
              <a:t>ξ</a:t>
            </a:r>
            <a:r>
              <a:rPr lang="el-GR" altLang="en-US" sz="2800" b="1" dirty="0">
                <a:latin typeface="+mn-lt"/>
                <a:cs typeface="Times New Roman" panose="02020603050405020304" pitchFamily="18" charset="0"/>
              </a:rPr>
              <a:t> = 0 </a:t>
            </a:r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(γεωγραφικό πλάτος ίσο με μηδέν), οπότε:</a:t>
            </a:r>
            <a:r>
              <a:rPr lang="el-GR" altLang="en-US" sz="2800" b="1" dirty="0">
                <a:latin typeface="+mn-lt"/>
                <a:cs typeface="Times New Roman" panose="02020603050405020304" pitchFamily="18" charset="0"/>
              </a:rPr>
              <a:t>  </a:t>
            </a:r>
            <a:endParaRPr lang="en-US" altLang="en-US" sz="2800" b="1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1434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218213"/>
              </p:ext>
            </p:extLst>
          </p:nvPr>
        </p:nvGraphicFramePr>
        <p:xfrm>
          <a:off x="4953000" y="3081681"/>
          <a:ext cx="2286000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3" imgW="507780" imgH="203112" progId="Equation.DSMT4">
                  <p:embed/>
                </p:oleObj>
              </mc:Choice>
              <mc:Fallback>
                <p:oleObj name="Equation" r:id="rId3" imgW="507780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081681"/>
                        <a:ext cx="2286000" cy="91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4" name="10 - TextBox"/>
          <p:cNvSpPr txBox="1">
            <a:spLocks noChangeArrowheads="1"/>
          </p:cNvSpPr>
          <p:nvPr/>
        </p:nvSpPr>
        <p:spPr bwMode="auto">
          <a:xfrm>
            <a:off x="1774825" y="4685184"/>
            <a:ext cx="86423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Επομένως, το πλοίο </a:t>
            </a:r>
            <a:r>
              <a:rPr lang="el-GR" altLang="en-US" sz="2800" dirty="0" err="1">
                <a:latin typeface="+mn-lt"/>
                <a:cs typeface="Times New Roman" panose="02020603050405020304" pitchFamily="18" charset="0"/>
              </a:rPr>
              <a:t>διέπλευσε</a:t>
            </a:r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 τον Ισημερινό στο «0,18» της 9</a:t>
            </a:r>
            <a:r>
              <a:rPr lang="el-GR" altLang="en-US" sz="2800" baseline="30000" dirty="0">
                <a:latin typeface="+mn-lt"/>
                <a:cs typeface="Times New Roman" panose="02020603050405020304" pitchFamily="18" charset="0"/>
              </a:rPr>
              <a:t>ης</a:t>
            </a:r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 μέρας των μετρήσεων.</a:t>
            </a:r>
            <a:r>
              <a:rPr lang="el-GR" altLang="en-US" sz="2800" b="1" dirty="0">
                <a:latin typeface="+mn-lt"/>
                <a:cs typeface="Times New Roman" panose="02020603050405020304" pitchFamily="18" charset="0"/>
              </a:rPr>
              <a:t> </a:t>
            </a:r>
            <a:endParaRPr lang="en-US" altLang="en-US" sz="28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Άσκηση </a:t>
            </a:r>
            <a:r>
              <a:rPr lang="el-GR" dirty="0" err="1"/>
              <a:t>Βαρυτικών</a:t>
            </a:r>
            <a:r>
              <a:rPr lang="el-GR" dirty="0"/>
              <a:t> Μετρήσεων με Πλοίο στον </a:t>
            </a:r>
            <a:r>
              <a:rPr lang="el-GR" dirty="0" smtClean="0"/>
              <a:t>Ισημερινό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33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10 - TextBox"/>
          <p:cNvSpPr txBox="1">
            <a:spLocks noChangeArrowheads="1"/>
          </p:cNvSpPr>
          <p:nvPr/>
        </p:nvSpPr>
        <p:spPr bwMode="auto">
          <a:xfrm>
            <a:off x="1774825" y="1274346"/>
            <a:ext cx="86423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Λαμβάνοντας υπόψη ότι μία μέρα αντιστοιχεί σε 24 ώρες, υπολογίζουμε σε πόσες ώρες αντιστοιχεί το </a:t>
            </a:r>
            <a:r>
              <a:rPr lang="el-GR" altLang="en-US" sz="2800" b="1" dirty="0">
                <a:latin typeface="+mn-lt"/>
                <a:cs typeface="Times New Roman" panose="02020603050405020304" pitchFamily="18" charset="0"/>
              </a:rPr>
              <a:t>0,18</a:t>
            </a:r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 της ημέρας (</a:t>
            </a:r>
            <a:r>
              <a:rPr lang="el-GR" altLang="en-US" sz="2800" b="1" i="1" dirty="0">
                <a:latin typeface="+mn-lt"/>
                <a:cs typeface="Times New Roman" panose="02020603050405020304" pitchFamily="18" charset="0"/>
              </a:rPr>
              <a:t>απλή μέθοδος των τριών</a:t>
            </a:r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).</a:t>
            </a:r>
            <a:r>
              <a:rPr lang="el-GR" altLang="en-US" sz="2800" b="1" dirty="0">
                <a:latin typeface="+mn-lt"/>
                <a:cs typeface="Times New Roman" panose="02020603050405020304" pitchFamily="18" charset="0"/>
              </a:rPr>
              <a:t> </a:t>
            </a:r>
            <a:endParaRPr lang="en-US" altLang="en-US" sz="28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367" name="10 - TextBox"/>
          <p:cNvSpPr txBox="1">
            <a:spLocks noChangeArrowheads="1"/>
          </p:cNvSpPr>
          <p:nvPr/>
        </p:nvSpPr>
        <p:spPr bwMode="auto">
          <a:xfrm>
            <a:off x="1774825" y="3011016"/>
            <a:ext cx="864235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Με επιπλέον αναγωγές για τα λεπτά και τα δευτερόλεπτα της ώρας καταλήγουμε στο ότι το πλοίο </a:t>
            </a:r>
            <a:r>
              <a:rPr lang="el-GR" altLang="en-US" sz="2800" dirty="0" err="1">
                <a:latin typeface="+mn-lt"/>
                <a:cs typeface="Times New Roman" panose="02020603050405020304" pitchFamily="18" charset="0"/>
              </a:rPr>
              <a:t>διέλευσε</a:t>
            </a:r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 από τον Ισημερινό στις:</a:t>
            </a:r>
            <a:r>
              <a:rPr lang="el-GR" altLang="en-US" sz="2800" b="1" dirty="0">
                <a:latin typeface="+mn-lt"/>
                <a:cs typeface="Times New Roman" panose="02020603050405020304" pitchFamily="18" charset="0"/>
              </a:rPr>
              <a:t>  </a:t>
            </a:r>
            <a:endParaRPr lang="en-US" altLang="en-US" sz="2800" b="1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1536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415023"/>
              </p:ext>
            </p:extLst>
          </p:nvPr>
        </p:nvGraphicFramePr>
        <p:xfrm>
          <a:off x="4638675" y="4469607"/>
          <a:ext cx="2914650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3" imgW="647419" imgH="177723" progId="Equation.DSMT4">
                  <p:embed/>
                </p:oleObj>
              </mc:Choice>
              <mc:Fallback>
                <p:oleObj name="Equation" r:id="rId3" imgW="647419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8675" y="4469607"/>
                        <a:ext cx="2914650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9" name="10 - TextBox"/>
          <p:cNvSpPr txBox="1">
            <a:spLocks noChangeArrowheads="1"/>
          </p:cNvSpPr>
          <p:nvPr/>
        </p:nvSpPr>
        <p:spPr bwMode="auto">
          <a:xfrm>
            <a:off x="1774825" y="5374075"/>
            <a:ext cx="8642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της 9</a:t>
            </a:r>
            <a:r>
              <a:rPr lang="el-GR" altLang="en-US" sz="2800" baseline="30000" dirty="0">
                <a:latin typeface="+mn-lt"/>
                <a:cs typeface="Times New Roman" panose="02020603050405020304" pitchFamily="18" charset="0"/>
              </a:rPr>
              <a:t>ης</a:t>
            </a:r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 μέρας.</a:t>
            </a:r>
            <a:endParaRPr lang="en-US" altLang="en-US" sz="28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Άσκηση </a:t>
            </a:r>
            <a:r>
              <a:rPr lang="el-GR" dirty="0" err="1"/>
              <a:t>Βαρυτικών</a:t>
            </a:r>
            <a:r>
              <a:rPr lang="el-GR" dirty="0"/>
              <a:t> Μετρήσεων με Πλοίο στον </a:t>
            </a:r>
            <a:r>
              <a:rPr lang="el-GR" dirty="0" smtClean="0"/>
              <a:t>Ισημερινό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13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10 - TextBox"/>
          <p:cNvSpPr txBox="1">
            <a:spLocks noChangeArrowheads="1"/>
          </p:cNvSpPr>
          <p:nvPr/>
        </p:nvSpPr>
        <p:spPr bwMode="auto">
          <a:xfrm>
            <a:off x="1774825" y="1339466"/>
            <a:ext cx="86423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Η απόλυτη τιμή της κλίσης της ευθείας ελαχίστων τετραγώνων (συντελεστής του </a:t>
            </a:r>
            <a:r>
              <a:rPr lang="en-US" altLang="en-US" sz="2800" b="1" i="1" dirty="0">
                <a:latin typeface="+mn-lt"/>
                <a:cs typeface="Times New Roman" panose="02020603050405020304" pitchFamily="18" charset="0"/>
              </a:rPr>
              <a:t>t</a:t>
            </a:r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) είναι ίση με την ταχύτητα του πλοίου, </a:t>
            </a:r>
            <a:r>
              <a:rPr lang="en-US" altLang="en-US" sz="2800" b="1" i="1" dirty="0">
                <a:latin typeface="+mn-lt"/>
                <a:cs typeface="Times New Roman" panose="02020603050405020304" pitchFamily="18" charset="0"/>
              </a:rPr>
              <a:t>v</a:t>
            </a:r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, επομένως:</a:t>
            </a:r>
            <a:r>
              <a:rPr lang="el-GR" altLang="en-US" sz="2800" b="1" dirty="0">
                <a:latin typeface="+mn-lt"/>
                <a:cs typeface="Times New Roman" panose="02020603050405020304" pitchFamily="18" charset="0"/>
              </a:rPr>
              <a:t> </a:t>
            </a:r>
            <a:endParaRPr lang="en-US" altLang="en-US" sz="2800" b="1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1639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4792532"/>
              </p:ext>
            </p:extLst>
          </p:nvPr>
        </p:nvGraphicFramePr>
        <p:xfrm>
          <a:off x="2447924" y="2985703"/>
          <a:ext cx="7258050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Equation" r:id="rId3" imgW="1612900" imgH="254000" progId="Equation.DSMT4">
                  <p:embed/>
                </p:oleObj>
              </mc:Choice>
              <mc:Fallback>
                <p:oleObj name="Equation" r:id="rId3" imgW="16129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7924" y="2985703"/>
                        <a:ext cx="7258050" cy="1141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2" name="10 - TextBox"/>
          <p:cNvSpPr txBox="1">
            <a:spLocks noChangeArrowheads="1"/>
          </p:cNvSpPr>
          <p:nvPr/>
        </p:nvSpPr>
        <p:spPr bwMode="auto">
          <a:xfrm>
            <a:off x="1774825" y="4127116"/>
            <a:ext cx="86423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Για την μετατροπή των 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rad</a:t>
            </a:r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 σε 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Km</a:t>
            </a:r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, χρησιμοποιούμε τη σχέση:</a:t>
            </a:r>
            <a:endParaRPr lang="en-US" altLang="en-US" sz="2800" b="1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1639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185331"/>
              </p:ext>
            </p:extLst>
          </p:nvPr>
        </p:nvGraphicFramePr>
        <p:xfrm>
          <a:off x="4144168" y="4900098"/>
          <a:ext cx="3865563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Equation" r:id="rId5" imgW="1104900" imgH="393700" progId="Equation.DSMT4">
                  <p:embed/>
                </p:oleObj>
              </mc:Choice>
              <mc:Fallback>
                <p:oleObj name="Equation" r:id="rId5" imgW="1104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4168" y="4900098"/>
                        <a:ext cx="3865563" cy="137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Άσκηση </a:t>
            </a:r>
            <a:r>
              <a:rPr lang="el-GR" dirty="0" err="1"/>
              <a:t>Βαρυτικών</a:t>
            </a:r>
            <a:r>
              <a:rPr lang="el-GR" dirty="0"/>
              <a:t> Μετρήσεων με Πλοίο στον </a:t>
            </a:r>
            <a:r>
              <a:rPr lang="el-GR" dirty="0" smtClean="0"/>
              <a:t>Ισημερινό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07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10 - TextBox"/>
          <p:cNvSpPr txBox="1">
            <a:spLocks noChangeArrowheads="1"/>
          </p:cNvSpPr>
          <p:nvPr/>
        </p:nvSpPr>
        <p:spPr bwMode="auto">
          <a:xfrm>
            <a:off x="1659495" y="1747881"/>
            <a:ext cx="8642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Άρα η ταχύτητα του πλοίου είναι:</a:t>
            </a:r>
            <a:endParaRPr lang="en-US" altLang="en-US" sz="2800" b="1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174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305476"/>
              </p:ext>
            </p:extLst>
          </p:nvPr>
        </p:nvGraphicFramePr>
        <p:xfrm>
          <a:off x="2218295" y="3057568"/>
          <a:ext cx="7486650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Equation" r:id="rId3" imgW="1663700" imgH="203200" progId="Equation.DSMT4">
                  <p:embed/>
                </p:oleObj>
              </mc:Choice>
              <mc:Fallback>
                <p:oleObj name="Equation" r:id="rId3" imgW="1663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8295" y="3057568"/>
                        <a:ext cx="7486650" cy="91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35088"/>
              </p:ext>
            </p:extLst>
          </p:nvPr>
        </p:nvGraphicFramePr>
        <p:xfrm>
          <a:off x="3647045" y="4499018"/>
          <a:ext cx="4629150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Equation" r:id="rId5" imgW="1028254" imgH="203112" progId="Equation.DSMT4">
                  <p:embed/>
                </p:oleObj>
              </mc:Choice>
              <mc:Fallback>
                <p:oleObj name="Equation" r:id="rId5" imgW="1028254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7045" y="4499018"/>
                        <a:ext cx="4629150" cy="91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Άσκηση </a:t>
            </a:r>
            <a:r>
              <a:rPr lang="el-GR" dirty="0" err="1"/>
              <a:t>Βαρυτικών</a:t>
            </a:r>
            <a:r>
              <a:rPr lang="el-GR" dirty="0"/>
              <a:t> Μετρήσεων με Πλοίο στον </a:t>
            </a:r>
            <a:r>
              <a:rPr lang="el-GR" dirty="0" smtClean="0"/>
              <a:t>Ισημερινό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31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10 - TextBox"/>
          <p:cNvSpPr txBox="1">
            <a:spLocks noChangeArrowheads="1"/>
          </p:cNvSpPr>
          <p:nvPr/>
        </p:nvSpPr>
        <p:spPr bwMode="auto">
          <a:xfrm>
            <a:off x="1774825" y="1849095"/>
            <a:ext cx="8642350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l-GR" altLang="en-US" sz="2000" dirty="0">
                <a:latin typeface="+mn-lt"/>
                <a:cs typeface="Times New Roman" panose="02020603050405020304" pitchFamily="18" charset="0"/>
              </a:rPr>
              <a:t>Το Εθνικό Δίκτυο </a:t>
            </a:r>
            <a:r>
              <a:rPr lang="el-GR" altLang="en-US" sz="2000" dirty="0" err="1">
                <a:latin typeface="+mn-lt"/>
                <a:cs typeface="Times New Roman" panose="02020603050405020304" pitchFamily="18" charset="0"/>
              </a:rPr>
              <a:t>Βαρυτικών</a:t>
            </a:r>
            <a:r>
              <a:rPr lang="el-GR" altLang="en-US" sz="2000" dirty="0">
                <a:latin typeface="+mn-lt"/>
                <a:cs typeface="Times New Roman" panose="02020603050405020304" pitchFamily="18" charset="0"/>
              </a:rPr>
              <a:t> Βάσεων της Ελλάδας στην Πελοπόννησο εγκαταστάθηκε και μετρήθηκε για πρώτη φορά από τη Γεωγραφική Υπηρεσία Στρατού (ΓΥΣ) κατά το χρονικό διάστημα Σεπτεμβρίου 1967 – Μαρτίου 1968. Δύο νέοι σταθμοί εγκαταστάθηκαν το 1975. Το ίδιο δίκτυο </a:t>
            </a:r>
            <a:r>
              <a:rPr lang="el-GR" altLang="en-US" sz="2000" dirty="0" err="1">
                <a:latin typeface="+mn-lt"/>
                <a:cs typeface="Times New Roman" panose="02020603050405020304" pitchFamily="18" charset="0"/>
              </a:rPr>
              <a:t>επαναμετρήθηκε</a:t>
            </a:r>
            <a:r>
              <a:rPr lang="el-GR" altLang="en-US" sz="2000" dirty="0">
                <a:latin typeface="+mn-lt"/>
                <a:cs typeface="Times New Roman" panose="02020603050405020304" pitchFamily="18" charset="0"/>
              </a:rPr>
              <a:t> τον Αύγουστο – Σεπτέμβριο 1981 και δεκαοκτώ νέοι σταθμοί εγκαταστάθηκαν. Στο </a:t>
            </a:r>
            <a:r>
              <a:rPr lang="el-GR" altLang="en-US" sz="2000" b="1" i="1" dirty="0">
                <a:latin typeface="+mn-lt"/>
                <a:cs typeface="Times New Roman" panose="02020603050405020304" pitchFamily="18" charset="0"/>
              </a:rPr>
              <a:t>Σχήμα (1)</a:t>
            </a:r>
            <a:r>
              <a:rPr lang="el-GR" altLang="en-US" sz="2000" dirty="0">
                <a:latin typeface="+mn-lt"/>
                <a:cs typeface="Times New Roman" panose="02020603050405020304" pitchFamily="18" charset="0"/>
              </a:rPr>
              <a:t> παρουσιάζονται οι θέσεις των σταθμών. Ανάμεσα στις μετρήσεις παρατηρήθηκαν διαφορές του </a:t>
            </a:r>
            <a:r>
              <a:rPr lang="el-GR" altLang="en-US" sz="2000" dirty="0" err="1">
                <a:latin typeface="+mn-lt"/>
                <a:cs typeface="Times New Roman" panose="02020603050405020304" pitchFamily="18" charset="0"/>
              </a:rPr>
              <a:t>βαρυτικού</a:t>
            </a:r>
            <a:r>
              <a:rPr lang="el-GR" altLang="en-US" sz="2000" dirty="0">
                <a:latin typeface="+mn-lt"/>
                <a:cs typeface="Times New Roman" panose="02020603050405020304" pitchFamily="18" charset="0"/>
              </a:rPr>
              <a:t> πεδίου έως και 130μ</a:t>
            </a:r>
            <a:r>
              <a:rPr lang="en-US" altLang="en-US" sz="2000" dirty="0">
                <a:latin typeface="+mn-lt"/>
                <a:cs typeface="Times New Roman" panose="02020603050405020304" pitchFamily="18" charset="0"/>
              </a:rPr>
              <a:t>gals.</a:t>
            </a:r>
            <a:r>
              <a:rPr lang="el-GR" altLang="en-US" sz="2000" dirty="0">
                <a:latin typeface="+mn-lt"/>
                <a:cs typeface="Times New Roman" panose="02020603050405020304" pitchFamily="18" charset="0"/>
              </a:rPr>
              <a:t> Στον </a:t>
            </a:r>
            <a:r>
              <a:rPr lang="el-GR" altLang="en-US" sz="2000" b="1" i="1" dirty="0">
                <a:latin typeface="+mn-lt"/>
                <a:cs typeface="Times New Roman" panose="02020603050405020304" pitchFamily="18" charset="0"/>
              </a:rPr>
              <a:t>Πίνακα </a:t>
            </a:r>
            <a:r>
              <a:rPr lang="en-US" altLang="en-US" sz="2000" b="1" i="1" dirty="0">
                <a:latin typeface="+mn-lt"/>
                <a:cs typeface="Times New Roman" panose="02020603050405020304" pitchFamily="18" charset="0"/>
              </a:rPr>
              <a:t>I</a:t>
            </a:r>
            <a:r>
              <a:rPr lang="el-GR" altLang="en-US" sz="20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l-GR" altLang="en-US" sz="2000" dirty="0">
                <a:latin typeface="+mn-lt"/>
                <a:cs typeface="Times New Roman" panose="02020603050405020304" pitchFamily="18" charset="0"/>
              </a:rPr>
              <a:t>βλέπουμε τα αποτελέσματα των δύο μετρήσεων του δικτύου. Στην πρώτη στήλη σημειώνεται ο κωδικός του σταθμού ενώ στη δεύτερη και τρίτη στήλη έχουμε τις μετρήσεις βαρύτητας στους διάφορους σταθμούς (διαφορές της έντασης του </a:t>
            </a:r>
            <a:r>
              <a:rPr lang="el-GR" altLang="en-US" sz="2000" dirty="0" err="1">
                <a:latin typeface="+mn-lt"/>
                <a:cs typeface="Times New Roman" panose="02020603050405020304" pitchFamily="18" charset="0"/>
              </a:rPr>
              <a:t>βαρυτικού</a:t>
            </a:r>
            <a:r>
              <a:rPr lang="el-GR" altLang="en-US" sz="2000" dirty="0">
                <a:latin typeface="+mn-lt"/>
                <a:cs typeface="Times New Roman" panose="02020603050405020304" pitchFamily="18" charset="0"/>
              </a:rPr>
              <a:t> πεδίου σε σχέση με το σταθμό των Αθηνών).</a:t>
            </a:r>
            <a:endParaRPr lang="en-US" altLang="en-US" sz="2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Άσκηση </a:t>
            </a:r>
            <a:r>
              <a:rPr lang="el-GR" dirty="0" err="1"/>
              <a:t>Βαρυτικού</a:t>
            </a:r>
            <a:r>
              <a:rPr lang="el-GR" dirty="0"/>
              <a:t> Πεδίου Στην Περιοχή Της </a:t>
            </a:r>
            <a:r>
              <a:rPr lang="el-GR" dirty="0" smtClean="0"/>
              <a:t>Πελοποννήσου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96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0 - TextBox"/>
          <p:cNvSpPr txBox="1">
            <a:spLocks noChangeArrowheads="1"/>
          </p:cNvSpPr>
          <p:nvPr/>
        </p:nvSpPr>
        <p:spPr bwMode="auto">
          <a:xfrm>
            <a:off x="1774825" y="1989138"/>
            <a:ext cx="864235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47675" indent="-447675" algn="just" eaLnBrk="1" hangingPunct="1">
              <a:defRPr/>
            </a:pPr>
            <a:r>
              <a:rPr lang="el-GR" sz="2000" b="1" dirty="0">
                <a:latin typeface="+mn-lt"/>
                <a:cs typeface="Times New Roman" pitchFamily="18" charset="0"/>
              </a:rPr>
              <a:t>Α) </a:t>
            </a:r>
            <a:r>
              <a:rPr lang="el-GR" sz="2000" dirty="0">
                <a:latin typeface="+mn-lt"/>
                <a:cs typeface="Times New Roman" pitchFamily="18" charset="0"/>
              </a:rPr>
              <a:t>Να υπολογίσετε τις διαφορές βαρύτητας σε κάθε σταθμό καθώς και τις αντίστοιχες μεταβολές του υψομέτρου.</a:t>
            </a:r>
          </a:p>
          <a:p>
            <a:pPr algn="just" eaLnBrk="1" hangingPunct="1">
              <a:defRPr/>
            </a:pPr>
            <a:endParaRPr lang="el-GR" sz="2000" dirty="0">
              <a:latin typeface="+mn-lt"/>
              <a:cs typeface="Times New Roman" pitchFamily="18" charset="0"/>
            </a:endParaRPr>
          </a:p>
          <a:p>
            <a:pPr marL="357188" indent="-357188" algn="just" eaLnBrk="1" hangingPunct="1">
              <a:defRPr/>
            </a:pPr>
            <a:r>
              <a:rPr lang="el-GR" sz="2000" b="1" dirty="0">
                <a:latin typeface="+mn-lt"/>
                <a:cs typeface="Times New Roman" pitchFamily="18" charset="0"/>
              </a:rPr>
              <a:t>Β) </a:t>
            </a:r>
            <a:r>
              <a:rPr lang="el-GR" sz="2000" dirty="0">
                <a:latin typeface="+mn-lt"/>
                <a:cs typeface="Times New Roman" pitchFamily="18" charset="0"/>
              </a:rPr>
              <a:t>Να τοποθετήσετε τις τιμές αυτές στο χάρτη του </a:t>
            </a:r>
            <a:r>
              <a:rPr lang="el-GR" sz="2000" b="1" i="1" dirty="0">
                <a:latin typeface="+mn-lt"/>
                <a:cs typeface="Times New Roman" pitchFamily="18" charset="0"/>
              </a:rPr>
              <a:t>Σχήματος (1)</a:t>
            </a:r>
            <a:r>
              <a:rPr lang="el-GR" sz="2000" dirty="0">
                <a:latin typeface="+mn-lt"/>
                <a:cs typeface="Times New Roman" pitchFamily="18" charset="0"/>
              </a:rPr>
              <a:t> και να χαράξετε τις ισοσταθμικές καμπύλες μεταβολής του υψομέτρου ανά 5</a:t>
            </a:r>
            <a:r>
              <a:rPr lang="en-US" sz="2000" dirty="0">
                <a:latin typeface="+mn-lt"/>
                <a:cs typeface="Times New Roman" pitchFamily="18" charset="0"/>
              </a:rPr>
              <a:t>cm</a:t>
            </a:r>
            <a:r>
              <a:rPr lang="el-GR" sz="2000" dirty="0">
                <a:latin typeface="+mn-lt"/>
                <a:cs typeface="Times New Roman" pitchFamily="18" charset="0"/>
              </a:rPr>
              <a:t>.</a:t>
            </a:r>
          </a:p>
          <a:p>
            <a:pPr algn="just" eaLnBrk="1" hangingPunct="1">
              <a:defRPr/>
            </a:pPr>
            <a:endParaRPr lang="el-GR" sz="2000" dirty="0">
              <a:latin typeface="+mn-lt"/>
              <a:cs typeface="Times New Roman" pitchFamily="18" charset="0"/>
            </a:endParaRPr>
          </a:p>
          <a:p>
            <a:pPr marL="357188" indent="-357188" algn="just" eaLnBrk="1" hangingPunct="1">
              <a:defRPr/>
            </a:pPr>
            <a:r>
              <a:rPr lang="el-GR" sz="2000" b="1" dirty="0">
                <a:latin typeface="+mn-lt"/>
                <a:cs typeface="Times New Roman" pitchFamily="18" charset="0"/>
              </a:rPr>
              <a:t>Γ) </a:t>
            </a:r>
            <a:r>
              <a:rPr lang="el-GR" sz="2000" dirty="0">
                <a:latin typeface="+mn-lt"/>
                <a:cs typeface="Times New Roman" pitchFamily="18" charset="0"/>
              </a:rPr>
              <a:t>Για το δίκτυο του 1981 το τυπικό σφάλμα της κάθε μέτρησης δίνεται, μαζί με τη μέτρηση, στην Τρίτη στήλη του </a:t>
            </a:r>
            <a:r>
              <a:rPr lang="el-GR" sz="2000" b="1" i="1" dirty="0">
                <a:latin typeface="+mn-lt"/>
                <a:cs typeface="Times New Roman" pitchFamily="18" charset="0"/>
              </a:rPr>
              <a:t>Πίνακα </a:t>
            </a:r>
            <a:r>
              <a:rPr lang="en-US" sz="2000" b="1" i="1" dirty="0">
                <a:latin typeface="+mn-lt"/>
                <a:cs typeface="Times New Roman" pitchFamily="18" charset="0"/>
              </a:rPr>
              <a:t>I</a:t>
            </a:r>
            <a:r>
              <a:rPr lang="el-GR" sz="2000" dirty="0">
                <a:latin typeface="+mn-lt"/>
                <a:cs typeface="Times New Roman" pitchFamily="18" charset="0"/>
              </a:rPr>
              <a:t>. Για τα δίκτυα του 1967-68 και 1975 το τυπικό σφάλμα της μέτρησης σε κάθε σταθμό εκτιμήθηκε ότι είναι της τάξης των ±20μ</a:t>
            </a:r>
            <a:r>
              <a:rPr lang="en-US" sz="2000" dirty="0">
                <a:latin typeface="+mn-lt"/>
                <a:cs typeface="Times New Roman" pitchFamily="18" charset="0"/>
              </a:rPr>
              <a:t>gals</a:t>
            </a:r>
            <a:r>
              <a:rPr lang="el-GR" sz="2000" dirty="0">
                <a:latin typeface="+mn-lt"/>
                <a:cs typeface="Times New Roman" pitchFamily="18" charset="0"/>
              </a:rPr>
              <a:t>. Να υπολογίσετε το τυπικό σφάλμα της μεταβολής του πεδίου βαρύτητας και του υψομέτρου σε κάθε σταθμό. Με βάση αυτά τα αποτελέσματα να αξιολογήσετε την αξιοπιστία των αποτελεσμάτων.</a:t>
            </a:r>
            <a:endParaRPr lang="en-US" sz="2000" dirty="0">
              <a:latin typeface="+mn-lt"/>
              <a:cs typeface="Times New Roman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Άσκηση </a:t>
            </a:r>
            <a:r>
              <a:rPr lang="el-GR" dirty="0" err="1"/>
              <a:t>Βαρυτικού</a:t>
            </a:r>
            <a:r>
              <a:rPr lang="el-GR" dirty="0"/>
              <a:t> Πεδίου Στην Περιοχή Της </a:t>
            </a:r>
            <a:r>
              <a:rPr lang="el-GR" dirty="0" smtClean="0"/>
              <a:t>Πελοποννήσου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38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7" descr="http://www.lib.umich.edu/files/services/copyright/cc-by-s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2400" y="4941888"/>
            <a:ext cx="1584176" cy="554266"/>
          </a:xfrm>
          <a:prstGeom prst="rect">
            <a:avLst/>
          </a:prstGeom>
          <a:noFill/>
        </p:spPr>
      </p:pic>
      <p:sp>
        <p:nvSpPr>
          <p:cNvPr id="17410" name="Subtitle 8"/>
          <p:cNvSpPr>
            <a:spLocks noGrp="1"/>
          </p:cNvSpPr>
          <p:nvPr>
            <p:ph idx="1"/>
          </p:nvPr>
        </p:nvSpPr>
        <p:spPr>
          <a:xfrm>
            <a:off x="1919536" y="1484784"/>
            <a:ext cx="8229600" cy="4760912"/>
          </a:xfrm>
        </p:spPr>
        <p:txBody>
          <a:bodyPr/>
          <a:lstStyle/>
          <a:p>
            <a:r>
              <a:rPr lang="el-GR" dirty="0" smtClean="0"/>
              <a:t>Το παρόν εκπαιδευτικό υλικό υπόκειται σε</a:t>
            </a:r>
            <a:r>
              <a:rPr lang="en-US" dirty="0" smtClean="0"/>
              <a:t> </a:t>
            </a:r>
            <a:r>
              <a:rPr lang="el-GR" dirty="0" smtClean="0"/>
              <a:t>άδειες χρήσης </a:t>
            </a:r>
            <a:r>
              <a:rPr lang="en-US" dirty="0" smtClean="0"/>
              <a:t>Creative Commons. </a:t>
            </a:r>
          </a:p>
          <a:p>
            <a:r>
              <a:rPr lang="el-GR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sp>
        <p:nvSpPr>
          <p:cNvPr id="17412" name="Title 7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l-GR" smtClean="0"/>
              <a:t>Άδειες Χρήσης</a:t>
            </a:r>
          </a:p>
        </p:txBody>
      </p:sp>
      <p:sp>
        <p:nvSpPr>
          <p:cNvPr id="17411" name="Θέση αριθμού διαφάνειας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500525-0E54-41CE-88AB-DC30D3D1FEFF}" type="slidenum">
              <a:rPr lang="el-G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349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786" y="1293340"/>
            <a:ext cx="7142427" cy="5052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Άσκηση </a:t>
            </a:r>
            <a:r>
              <a:rPr lang="el-GR" dirty="0" err="1"/>
              <a:t>Βαρυτικού</a:t>
            </a:r>
            <a:r>
              <a:rPr lang="el-GR" dirty="0"/>
              <a:t> Πεδίου Στην Περιοχή Της </a:t>
            </a:r>
            <a:r>
              <a:rPr lang="el-GR" dirty="0" smtClean="0"/>
              <a:t>Πελοποννήσου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14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7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236214"/>
              </p:ext>
            </p:extLst>
          </p:nvPr>
        </p:nvGraphicFramePr>
        <p:xfrm>
          <a:off x="3092601" y="1283749"/>
          <a:ext cx="6006798" cy="50841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52636"/>
                <a:gridCol w="1993557"/>
                <a:gridCol w="1960605"/>
              </a:tblGrid>
              <a:tr h="338442">
                <a:tc>
                  <a:txBody>
                    <a:bodyPr/>
                    <a:lstStyle/>
                    <a:p>
                      <a:pPr algn="ctr"/>
                      <a:r>
                        <a:rPr lang="el-GR" sz="14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Κωδικός Θέσης</a:t>
                      </a:r>
                    </a:p>
                  </a:txBody>
                  <a:tcPr marL="91456" marR="91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r>
                        <a:rPr lang="en-US" sz="1400" b="1" i="0" u="none" strike="noStrike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  <a:r>
                        <a:rPr lang="el-GR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(μ</a:t>
                      </a:r>
                      <a:r>
                        <a:rPr lang="en-US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gals)</a:t>
                      </a:r>
                      <a:endParaRPr lang="el-G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56" marR="91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r>
                        <a:rPr lang="en-US" sz="1400" b="1" i="0" u="none" strike="noStrike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  <a:r>
                        <a:rPr lang="el-GR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(μ</a:t>
                      </a:r>
                      <a:r>
                        <a:rPr lang="en-US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gals)</a:t>
                      </a:r>
                      <a:endParaRPr lang="el-GR" sz="14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56" marR="91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39941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+mn-lt"/>
                        </a:rPr>
                        <a:t>ΑΒ2</a:t>
                      </a:r>
                      <a:endParaRPr lang="en-US" sz="1400" dirty="0" smtClean="0">
                        <a:latin typeface="+mn-lt"/>
                      </a:endParaRPr>
                    </a:p>
                  </a:txBody>
                  <a:tcPr marL="91456" marR="91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1489 ±20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56" marR="91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1500 ±21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56" marR="91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941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+mn-lt"/>
                        </a:rPr>
                        <a:t>ΑΒ14</a:t>
                      </a:r>
                      <a:endParaRPr lang="el-GR" sz="1400" dirty="0">
                        <a:latin typeface="+mn-lt"/>
                      </a:endParaRPr>
                    </a:p>
                  </a:txBody>
                  <a:tcPr marL="91456" marR="91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945 ±20</a:t>
                      </a:r>
                    </a:p>
                  </a:txBody>
                  <a:tcPr marL="91456" marR="91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995 ±35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56" marR="91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941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+mn-lt"/>
                        </a:rPr>
                        <a:t>Β3</a:t>
                      </a:r>
                      <a:endParaRPr lang="el-GR" sz="1400" dirty="0">
                        <a:latin typeface="+mn-lt"/>
                      </a:endParaRPr>
                    </a:p>
                  </a:txBody>
                  <a:tcPr marL="91456" marR="91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5309 ±20</a:t>
                      </a:r>
                    </a:p>
                  </a:txBody>
                  <a:tcPr marL="91456" marR="91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5413 ±25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56" marR="91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941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+mn-lt"/>
                        </a:rPr>
                        <a:t>Β15</a:t>
                      </a:r>
                      <a:endParaRPr lang="el-GR" sz="1400" dirty="0">
                        <a:latin typeface="+mn-lt"/>
                      </a:endParaRPr>
                    </a:p>
                  </a:txBody>
                  <a:tcPr marL="91456" marR="91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2081 ±20</a:t>
                      </a:r>
                    </a:p>
                  </a:txBody>
                  <a:tcPr marL="91456" marR="91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2145 ±20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56" marR="91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941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+mn-lt"/>
                        </a:rPr>
                        <a:t>Β16</a:t>
                      </a:r>
                      <a:endParaRPr lang="el-GR" sz="1400" dirty="0">
                        <a:latin typeface="+mn-lt"/>
                      </a:endParaRPr>
                    </a:p>
                  </a:txBody>
                  <a:tcPr marL="91456" marR="91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6439 ±20</a:t>
                      </a:r>
                    </a:p>
                  </a:txBody>
                  <a:tcPr marL="91456" marR="91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6407 ±26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56" marR="91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941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+mn-lt"/>
                        </a:rPr>
                        <a:t>Β22</a:t>
                      </a:r>
                      <a:endParaRPr lang="el-GR" sz="1400" dirty="0">
                        <a:latin typeface="+mn-lt"/>
                      </a:endParaRPr>
                    </a:p>
                  </a:txBody>
                  <a:tcPr marL="91456" marR="91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3181 ±20</a:t>
                      </a:r>
                    </a:p>
                  </a:txBody>
                  <a:tcPr marL="91456" marR="91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3301 ±29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56" marR="91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941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+mn-lt"/>
                        </a:rPr>
                        <a:t>Β27</a:t>
                      </a:r>
                      <a:endParaRPr lang="el-GR" sz="1400" dirty="0">
                        <a:latin typeface="+mn-lt"/>
                      </a:endParaRPr>
                    </a:p>
                  </a:txBody>
                  <a:tcPr marL="91456" marR="91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9990 ±20</a:t>
                      </a:r>
                    </a:p>
                  </a:txBody>
                  <a:tcPr marL="91456" marR="91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10045 ±37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56" marR="91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941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+mn-lt"/>
                        </a:rPr>
                        <a:t>Β30</a:t>
                      </a:r>
                      <a:endParaRPr lang="el-GR" sz="1400" dirty="0">
                        <a:latin typeface="+mn-lt"/>
                      </a:endParaRPr>
                    </a:p>
                  </a:txBody>
                  <a:tcPr marL="91456" marR="91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3530 ±20</a:t>
                      </a:r>
                    </a:p>
                  </a:txBody>
                  <a:tcPr marL="91456" marR="91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3603 ±40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56" marR="91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941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+mn-lt"/>
                        </a:rPr>
                        <a:t>Β33</a:t>
                      </a:r>
                      <a:endParaRPr lang="el-GR" sz="1400" dirty="0">
                        <a:latin typeface="+mn-lt"/>
                      </a:endParaRPr>
                    </a:p>
                  </a:txBody>
                  <a:tcPr marL="91456" marR="91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8566 ±20</a:t>
                      </a:r>
                    </a:p>
                  </a:txBody>
                  <a:tcPr marL="91456" marR="91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8642 ±35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56" marR="91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941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+mn-lt"/>
                        </a:rPr>
                        <a:t>Β35</a:t>
                      </a:r>
                      <a:endParaRPr lang="el-GR" sz="1400" dirty="0">
                        <a:latin typeface="+mn-lt"/>
                      </a:endParaRPr>
                    </a:p>
                  </a:txBody>
                  <a:tcPr marL="91456" marR="91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4312 ±20</a:t>
                      </a:r>
                    </a:p>
                  </a:txBody>
                  <a:tcPr marL="91456" marR="91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4386 ±32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56" marR="91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941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+mn-lt"/>
                        </a:rPr>
                        <a:t>Β38</a:t>
                      </a:r>
                      <a:endParaRPr lang="el-GR" sz="1400" dirty="0">
                        <a:latin typeface="+mn-lt"/>
                      </a:endParaRPr>
                    </a:p>
                  </a:txBody>
                  <a:tcPr marL="91456" marR="91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8416 ±20</a:t>
                      </a:r>
                    </a:p>
                  </a:txBody>
                  <a:tcPr marL="91456" marR="91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8510 ±28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56" marR="91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941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+mn-lt"/>
                        </a:rPr>
                        <a:t>Β49</a:t>
                      </a:r>
                      <a:endParaRPr lang="el-GR" sz="1400" dirty="0">
                        <a:latin typeface="+mn-lt"/>
                      </a:endParaRPr>
                    </a:p>
                  </a:txBody>
                  <a:tcPr marL="91456" marR="91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4081 ±20</a:t>
                      </a:r>
                    </a:p>
                  </a:txBody>
                  <a:tcPr marL="91456" marR="91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4109 ± 24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56" marR="91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941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+mn-lt"/>
                        </a:rPr>
                        <a:t>Β43</a:t>
                      </a:r>
                      <a:endParaRPr lang="el-GR" sz="1400" dirty="0">
                        <a:latin typeface="+mn-lt"/>
                      </a:endParaRPr>
                    </a:p>
                  </a:txBody>
                  <a:tcPr marL="91456" marR="91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7000 ±20</a:t>
                      </a:r>
                    </a:p>
                  </a:txBody>
                  <a:tcPr marL="91456" marR="91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7017 ±25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56" marR="91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941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+mn-lt"/>
                        </a:rPr>
                        <a:t>Β46</a:t>
                      </a:r>
                      <a:endParaRPr lang="el-GR" sz="1400" dirty="0">
                        <a:latin typeface="+mn-lt"/>
                      </a:endParaRPr>
                    </a:p>
                  </a:txBody>
                  <a:tcPr marL="91456" marR="91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1758 ±20</a:t>
                      </a:r>
                    </a:p>
                  </a:txBody>
                  <a:tcPr marL="91456" marR="91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1816 ±23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56" marR="91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941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+mn-lt"/>
                        </a:rPr>
                        <a:t>Β55</a:t>
                      </a:r>
                      <a:endParaRPr lang="el-GR" sz="1400" dirty="0">
                        <a:latin typeface="+mn-lt"/>
                      </a:endParaRPr>
                    </a:p>
                  </a:txBody>
                  <a:tcPr marL="91456" marR="91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1801 ±20</a:t>
                      </a:r>
                    </a:p>
                  </a:txBody>
                  <a:tcPr marL="91456" marR="91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1881 ±27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56" marR="91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941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+mn-lt"/>
                        </a:rPr>
                        <a:t>Β61</a:t>
                      </a:r>
                      <a:endParaRPr lang="el-GR" sz="1400" dirty="0">
                        <a:latin typeface="+mn-lt"/>
                      </a:endParaRPr>
                    </a:p>
                  </a:txBody>
                  <a:tcPr marL="91456" marR="91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2020 ±20</a:t>
                      </a:r>
                    </a:p>
                  </a:txBody>
                  <a:tcPr marL="91456" marR="91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2099 ±38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56" marR="91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941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+mn-lt"/>
                        </a:rPr>
                        <a:t>Β76</a:t>
                      </a:r>
                      <a:endParaRPr lang="el-GR" sz="1400" dirty="0">
                        <a:latin typeface="+mn-lt"/>
                      </a:endParaRPr>
                    </a:p>
                  </a:txBody>
                  <a:tcPr marL="91456" marR="91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3278 ±20</a:t>
                      </a:r>
                    </a:p>
                  </a:txBody>
                  <a:tcPr marL="91456" marR="91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3408 ±40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56" marR="91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941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+mn-lt"/>
                        </a:rPr>
                        <a:t>Β78</a:t>
                      </a:r>
                      <a:endParaRPr lang="el-GR" sz="1400" dirty="0">
                        <a:latin typeface="+mn-lt"/>
                      </a:endParaRPr>
                    </a:p>
                  </a:txBody>
                  <a:tcPr marL="91456" marR="91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87 ±20</a:t>
                      </a:r>
                    </a:p>
                  </a:txBody>
                  <a:tcPr marL="91456" marR="91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155 ±43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56" marR="91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2446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+mn-lt"/>
                        </a:rPr>
                        <a:t>Β79</a:t>
                      </a:r>
                      <a:endParaRPr lang="el-GR" sz="1400" dirty="0">
                        <a:latin typeface="+mn-lt"/>
                      </a:endParaRPr>
                    </a:p>
                  </a:txBody>
                  <a:tcPr marL="91456" marR="91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270 ±20</a:t>
                      </a:r>
                    </a:p>
                  </a:txBody>
                  <a:tcPr marL="91456" marR="91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313 ±46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56" marR="91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3270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+mn-lt"/>
                        </a:rPr>
                        <a:t>Β105</a:t>
                      </a:r>
                      <a:endParaRPr lang="el-GR" sz="1400" dirty="0">
                        <a:latin typeface="+mn-lt"/>
                      </a:endParaRPr>
                    </a:p>
                  </a:txBody>
                  <a:tcPr marL="91456" marR="91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4612 ±20</a:t>
                      </a:r>
                    </a:p>
                  </a:txBody>
                  <a:tcPr marL="91456" marR="91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4710 ±32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56" marR="91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Άσκηση </a:t>
            </a:r>
            <a:r>
              <a:rPr lang="el-GR" dirty="0" err="1"/>
              <a:t>Βαρυτικού</a:t>
            </a:r>
            <a:r>
              <a:rPr lang="el-GR" dirty="0"/>
              <a:t> Πεδίου Στην Περιοχή Της </a:t>
            </a:r>
            <a:r>
              <a:rPr lang="el-GR" dirty="0" smtClean="0"/>
              <a:t>Πελοποννήσου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90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5551607"/>
              </p:ext>
            </p:extLst>
          </p:nvPr>
        </p:nvGraphicFramePr>
        <p:xfrm>
          <a:off x="4764088" y="2407167"/>
          <a:ext cx="262731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Equation" r:id="rId3" imgW="876300" imgH="228600" progId="Equation.DSMT4">
                  <p:embed/>
                </p:oleObj>
              </mc:Choice>
              <mc:Fallback>
                <p:oleObj name="Equation" r:id="rId3" imgW="876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4088" y="2407167"/>
                        <a:ext cx="2627312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5" name="10 - TextBox"/>
          <p:cNvSpPr txBox="1">
            <a:spLocks noChangeArrowheads="1"/>
          </p:cNvSpPr>
          <p:nvPr/>
        </p:nvSpPr>
        <p:spPr bwMode="auto">
          <a:xfrm>
            <a:off x="1774825" y="1453079"/>
            <a:ext cx="86423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12788" indent="-712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 dirty="0">
                <a:latin typeface="+mn-lt"/>
                <a:cs typeface="Times New Roman" panose="02020603050405020304" pitchFamily="18" charset="0"/>
              </a:rPr>
              <a:t>A</a:t>
            </a:r>
            <a:r>
              <a:rPr lang="el-GR" altLang="en-US" sz="2800" b="1" dirty="0">
                <a:latin typeface="+mn-lt"/>
                <a:cs typeface="Times New Roman" panose="02020603050405020304" pitchFamily="18" charset="0"/>
              </a:rPr>
              <a:t>) </a:t>
            </a:r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Οι διαφορές βαρύτητας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(</a:t>
            </a:r>
            <a:r>
              <a:rPr lang="el-GR" altLang="en-US" sz="2800" b="1" dirty="0">
                <a:latin typeface="+mn-lt"/>
                <a:cs typeface="Times New Roman" panose="02020603050405020304" pitchFamily="18" charset="0"/>
              </a:rPr>
              <a:t>Δ</a:t>
            </a:r>
            <a:r>
              <a:rPr lang="en-US" altLang="en-US" sz="2800" b="1" i="1" dirty="0">
                <a:latin typeface="+mn-lt"/>
                <a:cs typeface="Times New Roman" panose="02020603050405020304" pitchFamily="18" charset="0"/>
              </a:rPr>
              <a:t>g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)</a:t>
            </a:r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 για κάθε σταθμό υπολογίζονται από τη σχέση: </a:t>
            </a:r>
            <a:endParaRPr lang="en-US" altLang="en-US" sz="28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2536" name="10 - TextBox"/>
          <p:cNvSpPr txBox="1">
            <a:spLocks noChangeArrowheads="1"/>
          </p:cNvSpPr>
          <p:nvPr/>
        </p:nvSpPr>
        <p:spPr bwMode="auto">
          <a:xfrm>
            <a:off x="1774825" y="3327401"/>
            <a:ext cx="86423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Οι μεταβολές του υψομέτρου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(</a:t>
            </a:r>
            <a:r>
              <a:rPr lang="el-GR" altLang="en-US" sz="2800" b="1" dirty="0">
                <a:latin typeface="+mn-lt"/>
                <a:cs typeface="Times New Roman" panose="02020603050405020304" pitchFamily="18" charset="0"/>
              </a:rPr>
              <a:t>Δ</a:t>
            </a:r>
            <a:r>
              <a:rPr lang="en-US" altLang="en-US" sz="2800" b="1" i="1" dirty="0">
                <a:latin typeface="+mn-lt"/>
                <a:cs typeface="Times New Roman" panose="02020603050405020304" pitchFamily="18" charset="0"/>
              </a:rPr>
              <a:t>h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)</a:t>
            </a:r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 για κάθε θέση υπολογίζονται από τη σχέση: </a:t>
            </a:r>
            <a:endParaRPr lang="en-US" altLang="en-US" sz="2800" b="1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2253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5750049"/>
              </p:ext>
            </p:extLst>
          </p:nvPr>
        </p:nvGraphicFramePr>
        <p:xfrm>
          <a:off x="5049044" y="4419601"/>
          <a:ext cx="20574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Equation" r:id="rId5" imgW="685800" imgH="393700" progId="Equation.DSMT4">
                  <p:embed/>
                </p:oleObj>
              </mc:Choice>
              <mc:Fallback>
                <p:oleObj name="Equation" r:id="rId5" imgW="685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9044" y="4419601"/>
                        <a:ext cx="2057400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8" name="10 - TextBox"/>
          <p:cNvSpPr txBox="1">
            <a:spLocks noChangeArrowheads="1"/>
          </p:cNvSpPr>
          <p:nvPr/>
        </p:nvSpPr>
        <p:spPr bwMode="auto">
          <a:xfrm>
            <a:off x="1774825" y="5600701"/>
            <a:ext cx="8642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l-GR" altLang="en-US" sz="2000" dirty="0">
                <a:latin typeface="+mn-lt"/>
                <a:cs typeface="Times New Roman" panose="02020603050405020304" pitchFamily="18" charset="0"/>
              </a:rPr>
              <a:t>όπου </a:t>
            </a:r>
            <a:r>
              <a:rPr lang="en-US" altLang="en-US" sz="2000" b="1" i="1" dirty="0">
                <a:latin typeface="+mn-lt"/>
                <a:cs typeface="Times New Roman" panose="02020603050405020304" pitchFamily="18" charset="0"/>
              </a:rPr>
              <a:t>k</a:t>
            </a:r>
            <a:r>
              <a:rPr lang="el-GR" altLang="en-US" sz="2000" dirty="0">
                <a:latin typeface="+mn-lt"/>
                <a:cs typeface="Times New Roman" panose="02020603050405020304" pitchFamily="18" charset="0"/>
              </a:rPr>
              <a:t> είναι η βαθμίδα κατακόρυφης μεταβολής της έντασης του πεδίου βαρύτητας και για την άσκηση τη θεωρούμε ίση με </a:t>
            </a:r>
            <a:r>
              <a:rPr lang="el-GR" altLang="en-US" sz="2000" b="1" dirty="0">
                <a:latin typeface="+mn-lt"/>
                <a:cs typeface="Times New Roman" panose="02020603050405020304" pitchFamily="18" charset="0"/>
              </a:rPr>
              <a:t>-3,086μ</a:t>
            </a:r>
            <a:r>
              <a:rPr lang="en-US" altLang="en-US" sz="2000" b="1" dirty="0">
                <a:latin typeface="+mn-lt"/>
                <a:cs typeface="Times New Roman" panose="02020603050405020304" pitchFamily="18" charset="0"/>
              </a:rPr>
              <a:t>gal</a:t>
            </a:r>
            <a:r>
              <a:rPr lang="el-GR" altLang="en-US" sz="2000" b="1" dirty="0">
                <a:latin typeface="+mn-lt"/>
                <a:cs typeface="Times New Roman" panose="02020603050405020304" pitchFamily="18" charset="0"/>
              </a:rPr>
              <a:t>/</a:t>
            </a:r>
            <a:r>
              <a:rPr lang="en-US" altLang="en-US" sz="2000" b="1" dirty="0">
                <a:latin typeface="+mn-lt"/>
                <a:cs typeface="Times New Roman" panose="02020603050405020304" pitchFamily="18" charset="0"/>
              </a:rPr>
              <a:t>cm</a:t>
            </a:r>
            <a:r>
              <a:rPr lang="en-US" altLang="en-US" sz="2000" dirty="0">
                <a:latin typeface="+mn-lt"/>
                <a:cs typeface="Times New Roman" panose="02020603050405020304" pitchFamily="18" charset="0"/>
              </a:rPr>
              <a:t>.</a:t>
            </a:r>
            <a:endParaRPr lang="en-US" altLang="en-US" sz="20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Άσκηση </a:t>
            </a:r>
            <a:r>
              <a:rPr lang="el-GR" dirty="0" err="1"/>
              <a:t>Βαρυτικού</a:t>
            </a:r>
            <a:r>
              <a:rPr lang="el-GR" dirty="0"/>
              <a:t> Πεδίου Στην Περιοχή Της </a:t>
            </a:r>
            <a:r>
              <a:rPr lang="el-GR" dirty="0" smtClean="0"/>
              <a:t>Πελοποννήσου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08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32177"/>
              </p:ext>
            </p:extLst>
          </p:nvPr>
        </p:nvGraphicFramePr>
        <p:xfrm>
          <a:off x="2597386" y="1272781"/>
          <a:ext cx="6997228" cy="512801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57963"/>
                <a:gridCol w="1359243"/>
                <a:gridCol w="1540476"/>
                <a:gridCol w="1202724"/>
                <a:gridCol w="1136822"/>
              </a:tblGrid>
              <a:tr h="698025">
                <a:tc>
                  <a:txBody>
                    <a:bodyPr/>
                    <a:lstStyle/>
                    <a:p>
                      <a:pPr algn="ctr"/>
                      <a:r>
                        <a:rPr lang="el-GR" sz="14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Κωδικός Θέσης</a:t>
                      </a:r>
                    </a:p>
                  </a:txBody>
                  <a:tcPr marL="91432" marR="914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r>
                        <a:rPr lang="en-US" sz="1400" b="1" i="0" u="none" strike="noStrike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  <a:r>
                        <a:rPr lang="el-GR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(μ</a:t>
                      </a:r>
                      <a:r>
                        <a:rPr lang="en-US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gals)</a:t>
                      </a:r>
                      <a:endParaRPr lang="el-G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2" marR="914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r>
                        <a:rPr lang="en-US" sz="1400" b="1" i="0" u="none" strike="noStrike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  <a:r>
                        <a:rPr lang="el-GR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(μ</a:t>
                      </a:r>
                      <a:r>
                        <a:rPr lang="en-US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gals)</a:t>
                      </a:r>
                      <a:endParaRPr lang="el-GR" sz="14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2" marR="914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Δ</a:t>
                      </a:r>
                      <a:r>
                        <a:rPr lang="en-US" sz="14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g</a:t>
                      </a:r>
                      <a:r>
                        <a:rPr lang="el-GR" sz="1400" i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(</a:t>
                      </a:r>
                      <a:r>
                        <a:rPr lang="el-GR" sz="14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μ</a:t>
                      </a:r>
                      <a:r>
                        <a:rPr lang="en-US" sz="14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gals)</a:t>
                      </a:r>
                      <a:endParaRPr lang="el-GR" sz="14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2" marR="914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Δ</a:t>
                      </a:r>
                      <a:r>
                        <a:rPr lang="en-US" sz="14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  <a:r>
                        <a:rPr lang="el-GR" sz="1400" i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(</a:t>
                      </a:r>
                      <a:r>
                        <a:rPr lang="el-GR" sz="14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μ</a:t>
                      </a:r>
                      <a:r>
                        <a:rPr lang="en-US" sz="14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gals)</a:t>
                      </a:r>
                      <a:endParaRPr lang="el-GR" sz="14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2" marR="914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31992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+mn-lt"/>
                        </a:rPr>
                        <a:t>ΑΒ2</a:t>
                      </a:r>
                      <a:endParaRPr lang="en-US" sz="1400" dirty="0" smtClean="0">
                        <a:latin typeface="+mn-lt"/>
                      </a:endParaRP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1489 ±20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1500 ±21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11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3,564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9497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+mn-lt"/>
                        </a:rPr>
                        <a:t>ΑΒ14</a:t>
                      </a:r>
                      <a:endParaRPr lang="el-GR" sz="1400" dirty="0">
                        <a:latin typeface="+mn-lt"/>
                      </a:endParaRP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945 ±20</a:t>
                      </a: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995 ±35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50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16,202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2421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+mn-lt"/>
                        </a:rPr>
                        <a:t>Β3</a:t>
                      </a:r>
                      <a:endParaRPr lang="el-GR" sz="1400" dirty="0">
                        <a:latin typeface="+mn-lt"/>
                      </a:endParaRP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5309 ±20</a:t>
                      </a: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5413 ±25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104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33,701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2422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+mn-lt"/>
                        </a:rPr>
                        <a:t>Β15</a:t>
                      </a:r>
                      <a:endParaRPr lang="el-GR" sz="1400" dirty="0">
                        <a:latin typeface="+mn-lt"/>
                      </a:endParaRP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2081 ±20</a:t>
                      </a: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2145 ±20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3584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+mn-lt"/>
                        </a:rPr>
                        <a:t>Β16</a:t>
                      </a:r>
                      <a:endParaRPr lang="el-GR" sz="1400" dirty="0">
                        <a:latin typeface="+mn-lt"/>
                      </a:endParaRP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6439 ±20</a:t>
                      </a: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6407 ±26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4184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+mn-lt"/>
                        </a:rPr>
                        <a:t>Β22</a:t>
                      </a:r>
                      <a:endParaRPr lang="el-GR" sz="1400" dirty="0">
                        <a:latin typeface="+mn-lt"/>
                      </a:endParaRP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3181 ±20</a:t>
                      </a: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3301 ±29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8898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+mn-lt"/>
                        </a:rPr>
                        <a:t>Β27</a:t>
                      </a:r>
                      <a:endParaRPr lang="el-GR" sz="1400" dirty="0">
                        <a:latin typeface="+mn-lt"/>
                      </a:endParaRP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9990 ±20</a:t>
                      </a: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10045 ±37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5945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+mn-lt"/>
                        </a:rPr>
                        <a:t>Β30</a:t>
                      </a:r>
                      <a:endParaRPr lang="el-GR" sz="1400" dirty="0">
                        <a:latin typeface="+mn-lt"/>
                      </a:endParaRP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3530 ±20</a:t>
                      </a: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3603 ±40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44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+mn-lt"/>
                        </a:rPr>
                        <a:t>Β33</a:t>
                      </a:r>
                      <a:endParaRPr lang="el-GR" sz="1400" dirty="0">
                        <a:latin typeface="+mn-lt"/>
                      </a:endParaRP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8566 ±20</a:t>
                      </a: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8642 ±35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0750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+mn-lt"/>
                        </a:rPr>
                        <a:t>Β35</a:t>
                      </a:r>
                      <a:endParaRPr lang="el-GR" sz="1400" dirty="0">
                        <a:latin typeface="+mn-lt"/>
                      </a:endParaRP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4312 ±20</a:t>
                      </a: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4386 ±32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4183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+mn-lt"/>
                        </a:rPr>
                        <a:t>Β38</a:t>
                      </a:r>
                      <a:endParaRPr lang="el-GR" sz="1400" dirty="0">
                        <a:latin typeface="+mn-lt"/>
                      </a:endParaRP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8416 ±20</a:t>
                      </a: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8510 ±28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5946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+mn-lt"/>
                        </a:rPr>
                        <a:t>Β49</a:t>
                      </a:r>
                      <a:endParaRPr lang="el-GR" sz="1400" dirty="0">
                        <a:latin typeface="+mn-lt"/>
                      </a:endParaRP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4081 ±20</a:t>
                      </a: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4109 ± 24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5008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+mn-lt"/>
                        </a:rPr>
                        <a:t>Β43</a:t>
                      </a:r>
                      <a:endParaRPr lang="el-GR" sz="1400" dirty="0">
                        <a:latin typeface="+mn-lt"/>
                      </a:endParaRP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7000 ±20</a:t>
                      </a: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7017 ±25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5946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+mn-lt"/>
                        </a:rPr>
                        <a:t>Β46</a:t>
                      </a:r>
                      <a:endParaRPr lang="el-GR" sz="1400" dirty="0">
                        <a:latin typeface="+mn-lt"/>
                      </a:endParaRP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1758 ±20</a:t>
                      </a: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1816 ±23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6770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+mn-lt"/>
                        </a:rPr>
                        <a:t>Β55</a:t>
                      </a:r>
                      <a:endParaRPr lang="el-GR" sz="1400" dirty="0">
                        <a:latin typeface="+mn-lt"/>
                      </a:endParaRP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1801 ±20</a:t>
                      </a: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1881 ±27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5831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+mn-lt"/>
                        </a:rPr>
                        <a:t>Β61</a:t>
                      </a:r>
                      <a:endParaRPr lang="el-GR" sz="1400" dirty="0">
                        <a:latin typeface="+mn-lt"/>
                      </a:endParaRP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2020 ±20</a:t>
                      </a: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2099 ±38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5946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+mn-lt"/>
                        </a:rPr>
                        <a:t>Β76</a:t>
                      </a:r>
                      <a:endParaRPr lang="el-GR" sz="1400" dirty="0">
                        <a:latin typeface="+mn-lt"/>
                      </a:endParaRP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3278 ±20</a:t>
                      </a: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3408 ±40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6770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+mn-lt"/>
                        </a:rPr>
                        <a:t>Β78</a:t>
                      </a:r>
                      <a:endParaRPr lang="el-GR" sz="1400" dirty="0">
                        <a:latin typeface="+mn-lt"/>
                      </a:endParaRP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87 ±20</a:t>
                      </a: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155 ±43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7594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+mn-lt"/>
                        </a:rPr>
                        <a:t>Β79</a:t>
                      </a:r>
                      <a:endParaRPr lang="el-GR" sz="1400" dirty="0">
                        <a:latin typeface="+mn-lt"/>
                      </a:endParaRP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270 ±20</a:t>
                      </a: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313 ±46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43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13,934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8418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+mn-lt"/>
                        </a:rPr>
                        <a:t>Β105</a:t>
                      </a:r>
                      <a:endParaRPr lang="el-GR" sz="1400" dirty="0">
                        <a:latin typeface="+mn-lt"/>
                      </a:endParaRP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4612 ±20</a:t>
                      </a: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4710 ±32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98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31,756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32" marR="9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Άσκηση </a:t>
            </a:r>
            <a:r>
              <a:rPr lang="el-GR" dirty="0" err="1"/>
              <a:t>Βαρυτικού</a:t>
            </a:r>
            <a:r>
              <a:rPr lang="el-GR" dirty="0"/>
              <a:t> Πεδίου Στην Περιοχή Της </a:t>
            </a:r>
            <a:r>
              <a:rPr lang="el-GR" dirty="0" smtClean="0"/>
              <a:t>Πελοποννήσου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25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10 - TextBox"/>
          <p:cNvSpPr txBox="1">
            <a:spLocks noChangeArrowheads="1"/>
          </p:cNvSpPr>
          <p:nvPr/>
        </p:nvSpPr>
        <p:spPr bwMode="auto">
          <a:xfrm>
            <a:off x="1692446" y="1757405"/>
            <a:ext cx="86423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7675" indent="-447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l-GR" altLang="en-US" sz="2800" b="1" dirty="0">
                <a:latin typeface="+mn-lt"/>
                <a:cs typeface="Times New Roman" panose="02020603050405020304" pitchFamily="18" charset="0"/>
              </a:rPr>
              <a:t>Β) </a:t>
            </a:r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Οι </a:t>
            </a:r>
            <a:r>
              <a:rPr lang="el-GR" altLang="en-US" sz="2800" dirty="0" err="1">
                <a:latin typeface="+mn-lt"/>
                <a:cs typeface="Times New Roman" panose="02020603050405020304" pitchFamily="18" charset="0"/>
              </a:rPr>
              <a:t>ισοσταθμικές</a:t>
            </a:r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 καμπύλες του </a:t>
            </a:r>
            <a:r>
              <a:rPr lang="el-GR" altLang="en-US" sz="2800" b="1" dirty="0">
                <a:latin typeface="+mn-lt"/>
                <a:cs typeface="Times New Roman" panose="02020603050405020304" pitchFamily="18" charset="0"/>
              </a:rPr>
              <a:t>Δ</a:t>
            </a:r>
            <a:r>
              <a:rPr lang="en-US" altLang="en-US" sz="2800" b="1" i="1" dirty="0">
                <a:latin typeface="+mn-lt"/>
                <a:cs typeface="Times New Roman" panose="02020603050405020304" pitchFamily="18" charset="0"/>
              </a:rPr>
              <a:t>h</a:t>
            </a:r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 είναι καμπύλες όπου κάθε σημείο τους αντιστοιχεί σε μία σταθερή τιμή της μεταβολής του υψομέτρου. </a:t>
            </a:r>
            <a:endParaRPr lang="en-US" altLang="en-US" sz="28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4583" name="10 - TextBox"/>
          <p:cNvSpPr txBox="1">
            <a:spLocks noChangeArrowheads="1"/>
          </p:cNvSpPr>
          <p:nvPr/>
        </p:nvSpPr>
        <p:spPr bwMode="auto">
          <a:xfrm>
            <a:off x="1692446" y="3738605"/>
            <a:ext cx="86423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7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l-GR" altLang="en-US" sz="2800">
                <a:latin typeface="+mn-lt"/>
                <a:cs typeface="Times New Roman" panose="02020603050405020304" pitchFamily="18" charset="0"/>
              </a:rPr>
              <a:t>Τις ισοσταθμικές καμπύλες του </a:t>
            </a:r>
            <a:r>
              <a:rPr lang="el-GR" altLang="en-US" sz="2800" b="1">
                <a:latin typeface="+mn-lt"/>
                <a:cs typeface="Times New Roman" panose="02020603050405020304" pitchFamily="18" charset="0"/>
              </a:rPr>
              <a:t>Δ</a:t>
            </a:r>
            <a:r>
              <a:rPr lang="en-US" altLang="en-US" sz="2800" b="1" i="1">
                <a:latin typeface="+mn-lt"/>
                <a:cs typeface="Times New Roman" panose="02020603050405020304" pitchFamily="18" charset="0"/>
              </a:rPr>
              <a:t>h</a:t>
            </a:r>
            <a:r>
              <a:rPr lang="el-GR" altLang="en-US" sz="2800">
                <a:latin typeface="+mn-lt"/>
                <a:cs typeface="Times New Roman" panose="02020603050405020304" pitchFamily="18" charset="0"/>
              </a:rPr>
              <a:t> τις χαράσουμε ανά 5</a:t>
            </a:r>
            <a:r>
              <a:rPr lang="en-US" altLang="en-US" sz="2800">
                <a:latin typeface="+mn-lt"/>
                <a:cs typeface="Times New Roman" panose="02020603050405020304" pitchFamily="18" charset="0"/>
              </a:rPr>
              <a:t>cm</a:t>
            </a:r>
            <a:r>
              <a:rPr lang="el-GR" altLang="en-US" sz="2800">
                <a:latin typeface="+mn-lt"/>
                <a:cs typeface="Times New Roman" panose="02020603050405020304" pitchFamily="18" charset="0"/>
              </a:rPr>
              <a:t> πάνω στο χάρτη της περιοχής μελέτης. </a:t>
            </a:r>
            <a:endParaRPr lang="en-US" altLang="en-US" sz="28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Άσκηση </a:t>
            </a:r>
            <a:r>
              <a:rPr lang="el-GR" dirty="0" err="1"/>
              <a:t>Βαρυτικού</a:t>
            </a:r>
            <a:r>
              <a:rPr lang="el-GR" dirty="0"/>
              <a:t> Πεδίου Στην Περιοχή Της </a:t>
            </a:r>
            <a:r>
              <a:rPr lang="el-GR" dirty="0" smtClean="0"/>
              <a:t>Πελοποννήσου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98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10 - TextBox"/>
          <p:cNvSpPr txBox="1">
            <a:spLocks noChangeArrowheads="1"/>
          </p:cNvSpPr>
          <p:nvPr/>
        </p:nvSpPr>
        <p:spPr bwMode="auto">
          <a:xfrm>
            <a:off x="370532" y="1517650"/>
            <a:ext cx="8642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7675" indent="-447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l-GR" altLang="en-US" sz="2800" b="1" dirty="0">
                <a:latin typeface="+mn-lt"/>
                <a:cs typeface="Times New Roman" panose="02020603050405020304" pitchFamily="18" charset="0"/>
              </a:rPr>
              <a:t>Β)</a:t>
            </a:r>
            <a:endParaRPr lang="en-US" altLang="en-US" sz="2800" b="1" dirty="0"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25607" name="Group 43"/>
          <p:cNvGrpSpPr>
            <a:grpSpLocks/>
          </p:cNvGrpSpPr>
          <p:nvPr/>
        </p:nvGrpSpPr>
        <p:grpSpPr bwMode="auto">
          <a:xfrm>
            <a:off x="2566045" y="1419225"/>
            <a:ext cx="6753225" cy="4865688"/>
            <a:chOff x="336" y="720"/>
            <a:chExt cx="4254" cy="3065"/>
          </a:xfrm>
        </p:grpSpPr>
        <p:sp>
          <p:nvSpPr>
            <p:cNvPr id="25617" name="Text Box 5"/>
            <p:cNvSpPr txBox="1">
              <a:spLocks noChangeArrowheads="1"/>
            </p:cNvSpPr>
            <p:nvPr/>
          </p:nvSpPr>
          <p:spPr bwMode="auto">
            <a:xfrm>
              <a:off x="2208" y="2016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n-US" b="1"/>
                <a:t>24</a:t>
              </a:r>
              <a:endParaRPr lang="en-GB" altLang="en-US" b="1"/>
            </a:p>
          </p:txBody>
        </p:sp>
        <p:sp>
          <p:nvSpPr>
            <p:cNvPr id="25618" name="Text Box 6"/>
            <p:cNvSpPr txBox="1">
              <a:spLocks noChangeArrowheads="1"/>
            </p:cNvSpPr>
            <p:nvPr/>
          </p:nvSpPr>
          <p:spPr bwMode="auto">
            <a:xfrm>
              <a:off x="2688" y="2016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n-US" b="1"/>
                <a:t>25</a:t>
              </a:r>
              <a:endParaRPr lang="en-GB" altLang="en-US" b="1"/>
            </a:p>
          </p:txBody>
        </p:sp>
        <p:sp>
          <p:nvSpPr>
            <p:cNvPr id="25619" name="Text Box 7"/>
            <p:cNvSpPr txBox="1">
              <a:spLocks noChangeArrowheads="1"/>
            </p:cNvSpPr>
            <p:nvPr/>
          </p:nvSpPr>
          <p:spPr bwMode="auto">
            <a:xfrm>
              <a:off x="2160" y="2592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n-US" b="1"/>
                <a:t>19</a:t>
              </a:r>
              <a:endParaRPr lang="en-GB" altLang="en-US" b="1"/>
            </a:p>
          </p:txBody>
        </p:sp>
        <p:sp>
          <p:nvSpPr>
            <p:cNvPr id="25620" name="Text Box 8"/>
            <p:cNvSpPr txBox="1">
              <a:spLocks noChangeArrowheads="1"/>
            </p:cNvSpPr>
            <p:nvPr/>
          </p:nvSpPr>
          <p:spPr bwMode="auto">
            <a:xfrm>
              <a:off x="1728" y="2352"/>
              <a:ext cx="38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n-US" b="1"/>
                <a:t>18</a:t>
              </a:r>
              <a:endParaRPr lang="en-GB" altLang="en-US" b="1"/>
            </a:p>
          </p:txBody>
        </p:sp>
        <p:sp>
          <p:nvSpPr>
            <p:cNvPr id="25621" name="Rectangle 10"/>
            <p:cNvSpPr>
              <a:spLocks noChangeArrowheads="1"/>
            </p:cNvSpPr>
            <p:nvPr/>
          </p:nvSpPr>
          <p:spPr bwMode="auto">
            <a:xfrm>
              <a:off x="2688" y="2448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n-US" b="1"/>
                <a:t>18</a:t>
              </a:r>
              <a:endParaRPr lang="en-GB" altLang="en-US" b="1"/>
            </a:p>
          </p:txBody>
        </p:sp>
        <p:sp>
          <p:nvSpPr>
            <p:cNvPr id="25622" name="Rectangle 11"/>
            <p:cNvSpPr>
              <a:spLocks noChangeArrowheads="1"/>
            </p:cNvSpPr>
            <p:nvPr/>
          </p:nvSpPr>
          <p:spPr bwMode="auto">
            <a:xfrm>
              <a:off x="2928" y="1584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n-US" b="1"/>
                <a:t>20</a:t>
              </a:r>
              <a:endParaRPr lang="en-GB" altLang="en-US" b="1"/>
            </a:p>
          </p:txBody>
        </p:sp>
        <p:sp>
          <p:nvSpPr>
            <p:cNvPr id="25623" name="Rectangle 12"/>
            <p:cNvSpPr>
              <a:spLocks noChangeArrowheads="1"/>
            </p:cNvSpPr>
            <p:nvPr/>
          </p:nvSpPr>
          <p:spPr bwMode="auto">
            <a:xfrm>
              <a:off x="2352" y="1536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n-US" b="1"/>
                <a:t>17</a:t>
              </a:r>
              <a:endParaRPr lang="en-GB" altLang="en-US" b="1"/>
            </a:p>
          </p:txBody>
        </p:sp>
        <p:sp>
          <p:nvSpPr>
            <p:cNvPr id="25624" name="Rectangle 13"/>
            <p:cNvSpPr>
              <a:spLocks noChangeArrowheads="1"/>
            </p:cNvSpPr>
            <p:nvPr/>
          </p:nvSpPr>
          <p:spPr bwMode="auto">
            <a:xfrm>
              <a:off x="1776" y="1728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n-US" b="1"/>
                <a:t>19</a:t>
              </a:r>
              <a:endParaRPr lang="en-GB" altLang="en-US" b="1"/>
            </a:p>
          </p:txBody>
        </p:sp>
        <p:sp>
          <p:nvSpPr>
            <p:cNvPr id="25625" name="Rectangle 14"/>
            <p:cNvSpPr>
              <a:spLocks noChangeArrowheads="1"/>
            </p:cNvSpPr>
            <p:nvPr/>
          </p:nvSpPr>
          <p:spPr bwMode="auto">
            <a:xfrm>
              <a:off x="3696" y="1824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n-US" b="1"/>
                <a:t>12</a:t>
              </a:r>
              <a:endParaRPr lang="en-GB" altLang="en-US" b="1"/>
            </a:p>
          </p:txBody>
        </p:sp>
        <p:sp>
          <p:nvSpPr>
            <p:cNvPr id="25626" name="Rectangle 15"/>
            <p:cNvSpPr>
              <a:spLocks noChangeArrowheads="1"/>
            </p:cNvSpPr>
            <p:nvPr/>
          </p:nvSpPr>
          <p:spPr bwMode="auto">
            <a:xfrm>
              <a:off x="3456" y="2400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n-US" b="1"/>
                <a:t>13</a:t>
              </a:r>
              <a:endParaRPr lang="en-GB" altLang="en-US" b="1"/>
            </a:p>
          </p:txBody>
        </p:sp>
        <p:sp>
          <p:nvSpPr>
            <p:cNvPr id="25627" name="Rectangle 16"/>
            <p:cNvSpPr>
              <a:spLocks noChangeArrowheads="1"/>
            </p:cNvSpPr>
            <p:nvPr/>
          </p:nvSpPr>
          <p:spPr bwMode="auto">
            <a:xfrm>
              <a:off x="3216" y="1200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n-US" b="1"/>
                <a:t>13</a:t>
              </a:r>
              <a:endParaRPr lang="en-GB" altLang="en-US" b="1"/>
            </a:p>
          </p:txBody>
        </p:sp>
        <p:sp>
          <p:nvSpPr>
            <p:cNvPr id="25628" name="Rectangle 17"/>
            <p:cNvSpPr>
              <a:spLocks noChangeArrowheads="1"/>
            </p:cNvSpPr>
            <p:nvPr/>
          </p:nvSpPr>
          <p:spPr bwMode="auto">
            <a:xfrm>
              <a:off x="2352" y="1152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n-US" b="1"/>
                <a:t>14</a:t>
              </a:r>
              <a:endParaRPr lang="en-GB" altLang="en-US" b="1"/>
            </a:p>
          </p:txBody>
        </p:sp>
        <p:sp>
          <p:nvSpPr>
            <p:cNvPr id="25629" name="Rectangle 18"/>
            <p:cNvSpPr>
              <a:spLocks noChangeArrowheads="1"/>
            </p:cNvSpPr>
            <p:nvPr/>
          </p:nvSpPr>
          <p:spPr bwMode="auto">
            <a:xfrm>
              <a:off x="1536" y="1248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n-US" b="1"/>
                <a:t>12</a:t>
              </a:r>
              <a:endParaRPr lang="en-GB" altLang="en-US" b="1"/>
            </a:p>
          </p:txBody>
        </p:sp>
        <p:sp>
          <p:nvSpPr>
            <p:cNvPr id="25630" name="Rectangle 19"/>
            <p:cNvSpPr>
              <a:spLocks noChangeArrowheads="1"/>
            </p:cNvSpPr>
            <p:nvPr/>
          </p:nvSpPr>
          <p:spPr bwMode="auto">
            <a:xfrm>
              <a:off x="1200" y="1776"/>
              <a:ext cx="27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n-US" b="1"/>
                <a:t>11</a:t>
              </a:r>
              <a:endParaRPr lang="en-GB" altLang="en-US" b="1"/>
            </a:p>
          </p:txBody>
        </p:sp>
        <p:sp>
          <p:nvSpPr>
            <p:cNvPr id="25631" name="Rectangle 20"/>
            <p:cNvSpPr>
              <a:spLocks noChangeArrowheads="1"/>
            </p:cNvSpPr>
            <p:nvPr/>
          </p:nvSpPr>
          <p:spPr bwMode="auto">
            <a:xfrm>
              <a:off x="1008" y="2592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n-US" b="1"/>
                <a:t>12</a:t>
              </a:r>
              <a:endParaRPr lang="en-GB" altLang="en-US" b="1"/>
            </a:p>
          </p:txBody>
        </p:sp>
        <p:sp>
          <p:nvSpPr>
            <p:cNvPr id="25632" name="Rectangle 21"/>
            <p:cNvSpPr>
              <a:spLocks noChangeArrowheads="1"/>
            </p:cNvSpPr>
            <p:nvPr/>
          </p:nvSpPr>
          <p:spPr bwMode="auto">
            <a:xfrm>
              <a:off x="2016" y="3072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n-US" b="1"/>
                <a:t>13</a:t>
              </a:r>
              <a:endParaRPr lang="en-GB" altLang="en-US" b="1"/>
            </a:p>
          </p:txBody>
        </p:sp>
        <p:sp>
          <p:nvSpPr>
            <p:cNvPr id="25633" name="Rectangle 22"/>
            <p:cNvSpPr>
              <a:spLocks noChangeArrowheads="1"/>
            </p:cNvSpPr>
            <p:nvPr/>
          </p:nvSpPr>
          <p:spPr bwMode="auto">
            <a:xfrm>
              <a:off x="2832" y="2880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n-US" b="1"/>
                <a:t>10</a:t>
              </a:r>
              <a:endParaRPr lang="en-GB" altLang="en-US" b="1"/>
            </a:p>
          </p:txBody>
        </p:sp>
        <p:sp>
          <p:nvSpPr>
            <p:cNvPr id="25634" name="Rectangle 23"/>
            <p:cNvSpPr>
              <a:spLocks noChangeArrowheads="1"/>
            </p:cNvSpPr>
            <p:nvPr/>
          </p:nvSpPr>
          <p:spPr bwMode="auto">
            <a:xfrm>
              <a:off x="4128" y="1152"/>
              <a:ext cx="31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n-US" b="1"/>
                <a:t>8.5</a:t>
              </a:r>
              <a:endParaRPr lang="en-GB" altLang="en-US" b="1"/>
            </a:p>
          </p:txBody>
        </p:sp>
        <p:sp>
          <p:nvSpPr>
            <p:cNvPr id="25635" name="Rectangle 24"/>
            <p:cNvSpPr>
              <a:spLocks noChangeArrowheads="1"/>
            </p:cNvSpPr>
            <p:nvPr/>
          </p:nvSpPr>
          <p:spPr bwMode="auto">
            <a:xfrm>
              <a:off x="4080" y="2304"/>
              <a:ext cx="31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n-US" b="1"/>
                <a:t>6.4</a:t>
              </a:r>
              <a:endParaRPr lang="en-GB" altLang="en-US" b="1"/>
            </a:p>
          </p:txBody>
        </p:sp>
        <p:sp>
          <p:nvSpPr>
            <p:cNvPr id="25636" name="Rectangle 25"/>
            <p:cNvSpPr>
              <a:spLocks noChangeArrowheads="1"/>
            </p:cNvSpPr>
            <p:nvPr/>
          </p:nvSpPr>
          <p:spPr bwMode="auto">
            <a:xfrm>
              <a:off x="4272" y="1728"/>
              <a:ext cx="31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n-US" b="1"/>
                <a:t>9.5</a:t>
              </a:r>
              <a:endParaRPr lang="en-GB" altLang="en-US" b="1"/>
            </a:p>
          </p:txBody>
        </p:sp>
        <p:sp>
          <p:nvSpPr>
            <p:cNvPr id="25637" name="Rectangle 26"/>
            <p:cNvSpPr>
              <a:spLocks noChangeArrowheads="1"/>
            </p:cNvSpPr>
            <p:nvPr/>
          </p:nvSpPr>
          <p:spPr bwMode="auto">
            <a:xfrm>
              <a:off x="3312" y="3312"/>
              <a:ext cx="31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n-US" b="1"/>
                <a:t>7.5</a:t>
              </a:r>
              <a:endParaRPr lang="en-GB" altLang="en-US" b="1"/>
            </a:p>
          </p:txBody>
        </p:sp>
        <p:sp>
          <p:nvSpPr>
            <p:cNvPr id="25638" name="Rectangle 27"/>
            <p:cNvSpPr>
              <a:spLocks noChangeArrowheads="1"/>
            </p:cNvSpPr>
            <p:nvPr/>
          </p:nvSpPr>
          <p:spPr bwMode="auto">
            <a:xfrm>
              <a:off x="1056" y="3552"/>
              <a:ext cx="31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n-US" b="1"/>
                <a:t>8.0</a:t>
              </a:r>
              <a:endParaRPr lang="en-GB" altLang="en-US" b="1"/>
            </a:p>
          </p:txBody>
        </p:sp>
        <p:sp>
          <p:nvSpPr>
            <p:cNvPr id="25639" name="Rectangle 28"/>
            <p:cNvSpPr>
              <a:spLocks noChangeArrowheads="1"/>
            </p:cNvSpPr>
            <p:nvPr/>
          </p:nvSpPr>
          <p:spPr bwMode="auto">
            <a:xfrm>
              <a:off x="2928" y="720"/>
              <a:ext cx="31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n-US" b="1"/>
                <a:t>7.5</a:t>
              </a:r>
              <a:endParaRPr lang="en-GB" altLang="en-US" b="1"/>
            </a:p>
          </p:txBody>
        </p:sp>
        <p:sp>
          <p:nvSpPr>
            <p:cNvPr id="25640" name="Rectangle 29"/>
            <p:cNvSpPr>
              <a:spLocks noChangeArrowheads="1"/>
            </p:cNvSpPr>
            <p:nvPr/>
          </p:nvSpPr>
          <p:spPr bwMode="auto">
            <a:xfrm>
              <a:off x="1728" y="720"/>
              <a:ext cx="31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n-US" b="1"/>
                <a:t>6.5</a:t>
              </a:r>
              <a:endParaRPr lang="en-GB" altLang="en-US" b="1"/>
            </a:p>
          </p:txBody>
        </p:sp>
        <p:sp>
          <p:nvSpPr>
            <p:cNvPr id="25641" name="Rectangle 30"/>
            <p:cNvSpPr>
              <a:spLocks noChangeArrowheads="1"/>
            </p:cNvSpPr>
            <p:nvPr/>
          </p:nvSpPr>
          <p:spPr bwMode="auto">
            <a:xfrm>
              <a:off x="768" y="1056"/>
              <a:ext cx="31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n-US" b="1"/>
                <a:t>8.7</a:t>
              </a:r>
              <a:endParaRPr lang="en-GB" altLang="en-US" b="1"/>
            </a:p>
          </p:txBody>
        </p:sp>
        <p:sp>
          <p:nvSpPr>
            <p:cNvPr id="25642" name="Rectangle 31"/>
            <p:cNvSpPr>
              <a:spLocks noChangeArrowheads="1"/>
            </p:cNvSpPr>
            <p:nvPr/>
          </p:nvSpPr>
          <p:spPr bwMode="auto">
            <a:xfrm>
              <a:off x="336" y="1920"/>
              <a:ext cx="31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n-US" b="1"/>
                <a:t>7.5</a:t>
              </a:r>
              <a:endParaRPr lang="en-GB" altLang="en-US" b="1"/>
            </a:p>
          </p:txBody>
        </p:sp>
        <p:sp>
          <p:nvSpPr>
            <p:cNvPr id="25643" name="Rectangle 32"/>
            <p:cNvSpPr>
              <a:spLocks noChangeArrowheads="1"/>
            </p:cNvSpPr>
            <p:nvPr/>
          </p:nvSpPr>
          <p:spPr bwMode="auto">
            <a:xfrm>
              <a:off x="384" y="2928"/>
              <a:ext cx="31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n-US" b="1"/>
                <a:t>7.3</a:t>
              </a:r>
              <a:endParaRPr lang="en-GB" altLang="en-US" b="1"/>
            </a:p>
          </p:txBody>
        </p:sp>
      </p:grpSp>
      <p:grpSp>
        <p:nvGrpSpPr>
          <p:cNvPr id="42" name="Group 38"/>
          <p:cNvGrpSpPr>
            <a:grpSpLocks/>
          </p:cNvGrpSpPr>
          <p:nvPr/>
        </p:nvGrpSpPr>
        <p:grpSpPr bwMode="auto">
          <a:xfrm>
            <a:off x="5283844" y="3387725"/>
            <a:ext cx="1663700" cy="915988"/>
            <a:chOff x="2048" y="1960"/>
            <a:chExt cx="1048" cy="577"/>
          </a:xfrm>
        </p:grpSpPr>
        <p:sp>
          <p:nvSpPr>
            <p:cNvPr id="25615" name="Freeform 33"/>
            <p:cNvSpPr>
              <a:spLocks/>
            </p:cNvSpPr>
            <p:nvPr/>
          </p:nvSpPr>
          <p:spPr bwMode="auto">
            <a:xfrm>
              <a:off x="2048" y="1960"/>
              <a:ext cx="1048" cy="408"/>
            </a:xfrm>
            <a:custGeom>
              <a:avLst/>
              <a:gdLst>
                <a:gd name="T0" fmla="*/ 16 w 1048"/>
                <a:gd name="T1" fmla="*/ 200 h 408"/>
                <a:gd name="T2" fmla="*/ 64 w 1048"/>
                <a:gd name="T3" fmla="*/ 56 h 408"/>
                <a:gd name="T4" fmla="*/ 304 w 1048"/>
                <a:gd name="T5" fmla="*/ 8 h 408"/>
                <a:gd name="T6" fmla="*/ 640 w 1048"/>
                <a:gd name="T7" fmla="*/ 8 h 408"/>
                <a:gd name="T8" fmla="*/ 976 w 1048"/>
                <a:gd name="T9" fmla="*/ 56 h 408"/>
                <a:gd name="T10" fmla="*/ 1024 w 1048"/>
                <a:gd name="T11" fmla="*/ 200 h 408"/>
                <a:gd name="T12" fmla="*/ 1024 w 1048"/>
                <a:gd name="T13" fmla="*/ 296 h 408"/>
                <a:gd name="T14" fmla="*/ 880 w 1048"/>
                <a:gd name="T15" fmla="*/ 392 h 408"/>
                <a:gd name="T16" fmla="*/ 448 w 1048"/>
                <a:gd name="T17" fmla="*/ 392 h 408"/>
                <a:gd name="T18" fmla="*/ 112 w 1048"/>
                <a:gd name="T19" fmla="*/ 392 h 408"/>
                <a:gd name="T20" fmla="*/ 16 w 1048"/>
                <a:gd name="T21" fmla="*/ 296 h 408"/>
                <a:gd name="T22" fmla="*/ 16 w 1048"/>
                <a:gd name="T23" fmla="*/ 200 h 4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48" h="408">
                  <a:moveTo>
                    <a:pt x="16" y="200"/>
                  </a:moveTo>
                  <a:cubicBezTo>
                    <a:pt x="24" y="160"/>
                    <a:pt x="16" y="88"/>
                    <a:pt x="64" y="56"/>
                  </a:cubicBezTo>
                  <a:cubicBezTo>
                    <a:pt x="112" y="24"/>
                    <a:pt x="208" y="16"/>
                    <a:pt x="304" y="8"/>
                  </a:cubicBezTo>
                  <a:cubicBezTo>
                    <a:pt x="400" y="0"/>
                    <a:pt x="528" y="0"/>
                    <a:pt x="640" y="8"/>
                  </a:cubicBezTo>
                  <a:cubicBezTo>
                    <a:pt x="752" y="16"/>
                    <a:pt x="912" y="24"/>
                    <a:pt x="976" y="56"/>
                  </a:cubicBezTo>
                  <a:cubicBezTo>
                    <a:pt x="1040" y="88"/>
                    <a:pt x="1016" y="160"/>
                    <a:pt x="1024" y="200"/>
                  </a:cubicBezTo>
                  <a:cubicBezTo>
                    <a:pt x="1032" y="240"/>
                    <a:pt x="1048" y="264"/>
                    <a:pt x="1024" y="296"/>
                  </a:cubicBezTo>
                  <a:cubicBezTo>
                    <a:pt x="1000" y="328"/>
                    <a:pt x="976" y="376"/>
                    <a:pt x="880" y="392"/>
                  </a:cubicBezTo>
                  <a:cubicBezTo>
                    <a:pt x="784" y="408"/>
                    <a:pt x="576" y="392"/>
                    <a:pt x="448" y="392"/>
                  </a:cubicBezTo>
                  <a:cubicBezTo>
                    <a:pt x="320" y="392"/>
                    <a:pt x="184" y="408"/>
                    <a:pt x="112" y="392"/>
                  </a:cubicBezTo>
                  <a:cubicBezTo>
                    <a:pt x="40" y="376"/>
                    <a:pt x="32" y="328"/>
                    <a:pt x="16" y="296"/>
                  </a:cubicBezTo>
                  <a:cubicBezTo>
                    <a:pt x="0" y="264"/>
                    <a:pt x="8" y="240"/>
                    <a:pt x="16" y="200"/>
                  </a:cubicBezTo>
                  <a:close/>
                </a:path>
              </a:pathLst>
            </a:custGeom>
            <a:noFill/>
            <a:ln w="28575" cmpd="sng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Text Box 36"/>
            <p:cNvSpPr txBox="1">
              <a:spLocks noChangeArrowheads="1"/>
            </p:cNvSpPr>
            <p:nvPr/>
          </p:nvSpPr>
          <p:spPr bwMode="auto">
            <a:xfrm>
              <a:off x="2448" y="2304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b="1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cs typeface="Arial" charset="0"/>
                </a:rPr>
                <a:t>20</a:t>
              </a:r>
              <a:endParaRPr lang="en-GB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45" name="Group 39"/>
          <p:cNvGrpSpPr>
            <a:grpSpLocks/>
          </p:cNvGrpSpPr>
          <p:nvPr/>
        </p:nvGrpSpPr>
        <p:grpSpPr bwMode="auto">
          <a:xfrm>
            <a:off x="4369444" y="2536825"/>
            <a:ext cx="3073400" cy="2757488"/>
            <a:chOff x="1472" y="1424"/>
            <a:chExt cx="1936" cy="1737"/>
          </a:xfrm>
        </p:grpSpPr>
        <p:sp>
          <p:nvSpPr>
            <p:cNvPr id="25613" name="Freeform 35"/>
            <p:cNvSpPr>
              <a:spLocks/>
            </p:cNvSpPr>
            <p:nvPr/>
          </p:nvSpPr>
          <p:spPr bwMode="auto">
            <a:xfrm>
              <a:off x="1472" y="1424"/>
              <a:ext cx="1936" cy="1592"/>
            </a:xfrm>
            <a:custGeom>
              <a:avLst/>
              <a:gdLst>
                <a:gd name="T0" fmla="*/ 208 w 1936"/>
                <a:gd name="T1" fmla="*/ 400 h 1592"/>
                <a:gd name="T2" fmla="*/ 64 w 1936"/>
                <a:gd name="T3" fmla="*/ 688 h 1592"/>
                <a:gd name="T4" fmla="*/ 16 w 1936"/>
                <a:gd name="T5" fmla="*/ 1120 h 1592"/>
                <a:gd name="T6" fmla="*/ 160 w 1936"/>
                <a:gd name="T7" fmla="*/ 1456 h 1592"/>
                <a:gd name="T8" fmla="*/ 544 w 1936"/>
                <a:gd name="T9" fmla="*/ 1552 h 1592"/>
                <a:gd name="T10" fmla="*/ 1120 w 1936"/>
                <a:gd name="T11" fmla="*/ 1552 h 1592"/>
                <a:gd name="T12" fmla="*/ 1648 w 1936"/>
                <a:gd name="T13" fmla="*/ 1312 h 1592"/>
                <a:gd name="T14" fmla="*/ 1840 w 1936"/>
                <a:gd name="T15" fmla="*/ 880 h 1592"/>
                <a:gd name="T16" fmla="*/ 1936 w 1936"/>
                <a:gd name="T17" fmla="*/ 352 h 1592"/>
                <a:gd name="T18" fmla="*/ 1840 w 1936"/>
                <a:gd name="T19" fmla="*/ 112 h 1592"/>
                <a:gd name="T20" fmla="*/ 1504 w 1936"/>
                <a:gd name="T21" fmla="*/ 16 h 1592"/>
                <a:gd name="T22" fmla="*/ 1072 w 1936"/>
                <a:gd name="T23" fmla="*/ 16 h 1592"/>
                <a:gd name="T24" fmla="*/ 640 w 1936"/>
                <a:gd name="T25" fmla="*/ 64 h 1592"/>
                <a:gd name="T26" fmla="*/ 352 w 1936"/>
                <a:gd name="T27" fmla="*/ 208 h 1592"/>
                <a:gd name="T28" fmla="*/ 208 w 1936"/>
                <a:gd name="T29" fmla="*/ 400 h 15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936" h="1592">
                  <a:moveTo>
                    <a:pt x="208" y="400"/>
                  </a:moveTo>
                  <a:cubicBezTo>
                    <a:pt x="160" y="480"/>
                    <a:pt x="96" y="568"/>
                    <a:pt x="64" y="688"/>
                  </a:cubicBezTo>
                  <a:cubicBezTo>
                    <a:pt x="32" y="808"/>
                    <a:pt x="0" y="992"/>
                    <a:pt x="16" y="1120"/>
                  </a:cubicBezTo>
                  <a:cubicBezTo>
                    <a:pt x="32" y="1248"/>
                    <a:pt x="72" y="1384"/>
                    <a:pt x="160" y="1456"/>
                  </a:cubicBezTo>
                  <a:cubicBezTo>
                    <a:pt x="248" y="1528"/>
                    <a:pt x="384" y="1536"/>
                    <a:pt x="544" y="1552"/>
                  </a:cubicBezTo>
                  <a:cubicBezTo>
                    <a:pt x="704" y="1568"/>
                    <a:pt x="936" y="1592"/>
                    <a:pt x="1120" y="1552"/>
                  </a:cubicBezTo>
                  <a:cubicBezTo>
                    <a:pt x="1304" y="1512"/>
                    <a:pt x="1528" y="1424"/>
                    <a:pt x="1648" y="1312"/>
                  </a:cubicBezTo>
                  <a:cubicBezTo>
                    <a:pt x="1768" y="1200"/>
                    <a:pt x="1792" y="1040"/>
                    <a:pt x="1840" y="880"/>
                  </a:cubicBezTo>
                  <a:cubicBezTo>
                    <a:pt x="1888" y="720"/>
                    <a:pt x="1936" y="480"/>
                    <a:pt x="1936" y="352"/>
                  </a:cubicBezTo>
                  <a:cubicBezTo>
                    <a:pt x="1936" y="224"/>
                    <a:pt x="1912" y="168"/>
                    <a:pt x="1840" y="112"/>
                  </a:cubicBezTo>
                  <a:cubicBezTo>
                    <a:pt x="1768" y="56"/>
                    <a:pt x="1632" y="32"/>
                    <a:pt x="1504" y="16"/>
                  </a:cubicBezTo>
                  <a:cubicBezTo>
                    <a:pt x="1376" y="0"/>
                    <a:pt x="1216" y="8"/>
                    <a:pt x="1072" y="16"/>
                  </a:cubicBezTo>
                  <a:cubicBezTo>
                    <a:pt x="928" y="24"/>
                    <a:pt x="760" y="32"/>
                    <a:pt x="640" y="64"/>
                  </a:cubicBezTo>
                  <a:cubicBezTo>
                    <a:pt x="520" y="96"/>
                    <a:pt x="424" y="152"/>
                    <a:pt x="352" y="208"/>
                  </a:cubicBezTo>
                  <a:cubicBezTo>
                    <a:pt x="280" y="264"/>
                    <a:pt x="256" y="320"/>
                    <a:pt x="208" y="400"/>
                  </a:cubicBezTo>
                  <a:close/>
                </a:path>
              </a:pathLst>
            </a:custGeom>
            <a:noFill/>
            <a:ln w="38100" cmpd="sng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 Box 37"/>
            <p:cNvSpPr txBox="1">
              <a:spLocks noChangeArrowheads="1"/>
            </p:cNvSpPr>
            <p:nvPr/>
          </p:nvSpPr>
          <p:spPr bwMode="auto">
            <a:xfrm>
              <a:off x="2496" y="2928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b="1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cs typeface="Arial" charset="0"/>
                </a:rPr>
                <a:t>15</a:t>
              </a:r>
              <a:endParaRPr lang="en-GB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48" name="Group 42"/>
          <p:cNvGrpSpPr>
            <a:grpSpLocks/>
          </p:cNvGrpSpPr>
          <p:nvPr/>
        </p:nvGrpSpPr>
        <p:grpSpPr bwMode="auto">
          <a:xfrm>
            <a:off x="3302644" y="1935163"/>
            <a:ext cx="5194300" cy="4273550"/>
            <a:chOff x="800" y="1045"/>
            <a:chExt cx="3272" cy="2692"/>
          </a:xfrm>
        </p:grpSpPr>
        <p:sp>
          <p:nvSpPr>
            <p:cNvPr id="25611" name="Freeform 40"/>
            <p:cNvSpPr>
              <a:spLocks/>
            </p:cNvSpPr>
            <p:nvPr/>
          </p:nvSpPr>
          <p:spPr bwMode="auto">
            <a:xfrm>
              <a:off x="800" y="1045"/>
              <a:ext cx="3272" cy="2539"/>
            </a:xfrm>
            <a:custGeom>
              <a:avLst/>
              <a:gdLst>
                <a:gd name="T0" fmla="*/ 960 w 3272"/>
                <a:gd name="T1" fmla="*/ 75 h 2539"/>
                <a:gd name="T2" fmla="*/ 1312 w 3272"/>
                <a:gd name="T3" fmla="*/ 11 h 2539"/>
                <a:gd name="T4" fmla="*/ 1696 w 3272"/>
                <a:gd name="T5" fmla="*/ 11 h 2539"/>
                <a:gd name="T6" fmla="*/ 2176 w 3272"/>
                <a:gd name="T7" fmla="*/ 59 h 2539"/>
                <a:gd name="T8" fmla="*/ 2704 w 3272"/>
                <a:gd name="T9" fmla="*/ 155 h 2539"/>
                <a:gd name="T10" fmla="*/ 3184 w 3272"/>
                <a:gd name="T11" fmla="*/ 539 h 2539"/>
                <a:gd name="T12" fmla="*/ 3232 w 3272"/>
                <a:gd name="T13" fmla="*/ 1019 h 2539"/>
                <a:gd name="T14" fmla="*/ 3136 w 3272"/>
                <a:gd name="T15" fmla="*/ 1499 h 2539"/>
                <a:gd name="T16" fmla="*/ 2896 w 3272"/>
                <a:gd name="T17" fmla="*/ 1883 h 2539"/>
                <a:gd name="T18" fmla="*/ 2416 w 3272"/>
                <a:gd name="T19" fmla="*/ 2219 h 2539"/>
                <a:gd name="T20" fmla="*/ 1792 w 3272"/>
                <a:gd name="T21" fmla="*/ 2459 h 2539"/>
                <a:gd name="T22" fmla="*/ 1168 w 3272"/>
                <a:gd name="T23" fmla="*/ 2507 h 2539"/>
                <a:gd name="T24" fmla="*/ 544 w 3272"/>
                <a:gd name="T25" fmla="*/ 2267 h 2539"/>
                <a:gd name="T26" fmla="*/ 160 w 3272"/>
                <a:gd name="T27" fmla="*/ 1931 h 2539"/>
                <a:gd name="T28" fmla="*/ 16 w 3272"/>
                <a:gd name="T29" fmla="*/ 1499 h 2539"/>
                <a:gd name="T30" fmla="*/ 64 w 3272"/>
                <a:gd name="T31" fmla="*/ 923 h 2539"/>
                <a:gd name="T32" fmla="*/ 256 w 3272"/>
                <a:gd name="T33" fmla="*/ 491 h 2539"/>
                <a:gd name="T34" fmla="*/ 592 w 3272"/>
                <a:gd name="T35" fmla="*/ 203 h 2539"/>
                <a:gd name="T36" fmla="*/ 960 w 3272"/>
                <a:gd name="T37" fmla="*/ 75 h 25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272" h="2539">
                  <a:moveTo>
                    <a:pt x="960" y="75"/>
                  </a:moveTo>
                  <a:cubicBezTo>
                    <a:pt x="1080" y="43"/>
                    <a:pt x="1189" y="22"/>
                    <a:pt x="1312" y="11"/>
                  </a:cubicBezTo>
                  <a:cubicBezTo>
                    <a:pt x="1435" y="0"/>
                    <a:pt x="1552" y="3"/>
                    <a:pt x="1696" y="11"/>
                  </a:cubicBezTo>
                  <a:cubicBezTo>
                    <a:pt x="1840" y="19"/>
                    <a:pt x="2008" y="35"/>
                    <a:pt x="2176" y="59"/>
                  </a:cubicBezTo>
                  <a:cubicBezTo>
                    <a:pt x="2344" y="83"/>
                    <a:pt x="2536" y="75"/>
                    <a:pt x="2704" y="155"/>
                  </a:cubicBezTo>
                  <a:cubicBezTo>
                    <a:pt x="2872" y="235"/>
                    <a:pt x="3096" y="395"/>
                    <a:pt x="3184" y="539"/>
                  </a:cubicBezTo>
                  <a:cubicBezTo>
                    <a:pt x="3272" y="683"/>
                    <a:pt x="3240" y="859"/>
                    <a:pt x="3232" y="1019"/>
                  </a:cubicBezTo>
                  <a:cubicBezTo>
                    <a:pt x="3224" y="1179"/>
                    <a:pt x="3192" y="1355"/>
                    <a:pt x="3136" y="1499"/>
                  </a:cubicBezTo>
                  <a:cubicBezTo>
                    <a:pt x="3080" y="1643"/>
                    <a:pt x="3016" y="1763"/>
                    <a:pt x="2896" y="1883"/>
                  </a:cubicBezTo>
                  <a:cubicBezTo>
                    <a:pt x="2776" y="2003"/>
                    <a:pt x="2600" y="2123"/>
                    <a:pt x="2416" y="2219"/>
                  </a:cubicBezTo>
                  <a:cubicBezTo>
                    <a:pt x="2232" y="2315"/>
                    <a:pt x="2000" y="2411"/>
                    <a:pt x="1792" y="2459"/>
                  </a:cubicBezTo>
                  <a:cubicBezTo>
                    <a:pt x="1584" y="2507"/>
                    <a:pt x="1376" y="2539"/>
                    <a:pt x="1168" y="2507"/>
                  </a:cubicBezTo>
                  <a:cubicBezTo>
                    <a:pt x="960" y="2475"/>
                    <a:pt x="712" y="2363"/>
                    <a:pt x="544" y="2267"/>
                  </a:cubicBezTo>
                  <a:cubicBezTo>
                    <a:pt x="376" y="2171"/>
                    <a:pt x="248" y="2059"/>
                    <a:pt x="160" y="1931"/>
                  </a:cubicBezTo>
                  <a:cubicBezTo>
                    <a:pt x="72" y="1803"/>
                    <a:pt x="32" y="1667"/>
                    <a:pt x="16" y="1499"/>
                  </a:cubicBezTo>
                  <a:cubicBezTo>
                    <a:pt x="0" y="1331"/>
                    <a:pt x="24" y="1091"/>
                    <a:pt x="64" y="923"/>
                  </a:cubicBezTo>
                  <a:cubicBezTo>
                    <a:pt x="104" y="755"/>
                    <a:pt x="168" y="611"/>
                    <a:pt x="256" y="491"/>
                  </a:cubicBezTo>
                  <a:cubicBezTo>
                    <a:pt x="344" y="371"/>
                    <a:pt x="475" y="272"/>
                    <a:pt x="592" y="203"/>
                  </a:cubicBezTo>
                  <a:cubicBezTo>
                    <a:pt x="709" y="134"/>
                    <a:pt x="840" y="107"/>
                    <a:pt x="960" y="75"/>
                  </a:cubicBezTo>
                  <a:close/>
                </a:path>
              </a:pathLst>
            </a:custGeom>
            <a:noFill/>
            <a:ln w="38100" cmpd="sng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Text Box 41"/>
            <p:cNvSpPr txBox="1">
              <a:spLocks noChangeArrowheads="1"/>
            </p:cNvSpPr>
            <p:nvPr/>
          </p:nvSpPr>
          <p:spPr bwMode="auto">
            <a:xfrm>
              <a:off x="2400" y="3504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b="1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cs typeface="Arial" charset="0"/>
                </a:rPr>
                <a:t>10</a:t>
              </a:r>
              <a:endParaRPr lang="en-GB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Άσκηση </a:t>
            </a:r>
            <a:r>
              <a:rPr lang="el-GR" dirty="0" err="1"/>
              <a:t>Βαρυτικού</a:t>
            </a:r>
            <a:r>
              <a:rPr lang="el-GR" dirty="0"/>
              <a:t> Πεδίου Στην Περιοχή Της </a:t>
            </a:r>
            <a:r>
              <a:rPr lang="el-GR" dirty="0" smtClean="0"/>
              <a:t>Πελοποννήσου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65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10 - TextBox"/>
          <p:cNvSpPr txBox="1">
            <a:spLocks noChangeArrowheads="1"/>
          </p:cNvSpPr>
          <p:nvPr/>
        </p:nvSpPr>
        <p:spPr bwMode="auto">
          <a:xfrm>
            <a:off x="242587" y="1139569"/>
            <a:ext cx="8642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7675" indent="-447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l-GR" altLang="en-US" sz="2800" b="1" dirty="0">
                <a:latin typeface="+mn-lt"/>
                <a:cs typeface="Times New Roman" panose="02020603050405020304" pitchFamily="18" charset="0"/>
              </a:rPr>
              <a:t>Β)</a:t>
            </a:r>
            <a:endParaRPr lang="en-US" altLang="en-US" sz="2800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6631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476" y="1349769"/>
            <a:ext cx="7028421" cy="497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Άσκηση </a:t>
            </a:r>
            <a:r>
              <a:rPr lang="el-GR" dirty="0" err="1"/>
              <a:t>Βαρυτικού</a:t>
            </a:r>
            <a:r>
              <a:rPr lang="el-GR" dirty="0"/>
              <a:t> Πεδίου Στην Περιοχή Της </a:t>
            </a:r>
            <a:r>
              <a:rPr lang="el-GR" dirty="0" smtClean="0"/>
              <a:t>Πελοποννήσου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32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10 - TextBox"/>
          <p:cNvSpPr txBox="1">
            <a:spLocks noChangeArrowheads="1"/>
          </p:cNvSpPr>
          <p:nvPr/>
        </p:nvSpPr>
        <p:spPr bwMode="auto">
          <a:xfrm>
            <a:off x="324966" y="1263136"/>
            <a:ext cx="8642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7675" indent="-447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l-GR" altLang="en-US" sz="2800" b="1" dirty="0">
                <a:latin typeface="+mn-lt"/>
                <a:cs typeface="Times New Roman" panose="02020603050405020304" pitchFamily="18" charset="0"/>
              </a:rPr>
              <a:t>Β)</a:t>
            </a:r>
            <a:endParaRPr lang="en-US" altLang="en-US" sz="2800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7655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438" y="1364261"/>
            <a:ext cx="7011643" cy="496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Άσκηση </a:t>
            </a:r>
            <a:r>
              <a:rPr lang="el-GR" dirty="0" err="1"/>
              <a:t>Βαρυτικού</a:t>
            </a:r>
            <a:r>
              <a:rPr lang="el-GR" dirty="0"/>
              <a:t> Πεδίου Στην Περιοχή Της </a:t>
            </a:r>
            <a:r>
              <a:rPr lang="el-GR" dirty="0" smtClean="0"/>
              <a:t>Πελοποννήσου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3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10 - TextBox"/>
          <p:cNvSpPr txBox="1">
            <a:spLocks noChangeArrowheads="1"/>
          </p:cNvSpPr>
          <p:nvPr/>
        </p:nvSpPr>
        <p:spPr bwMode="auto">
          <a:xfrm>
            <a:off x="1667733" y="1249577"/>
            <a:ext cx="86423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7675" indent="-447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l-GR" altLang="en-US" sz="2800" b="1" dirty="0">
                <a:latin typeface="+mn-lt"/>
                <a:cs typeface="Times New Roman" panose="02020603050405020304" pitchFamily="18" charset="0"/>
              </a:rPr>
              <a:t>Γ) </a:t>
            </a:r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Το τυπικό σφάλμα, </a:t>
            </a:r>
            <a:r>
              <a:rPr lang="el-GR" altLang="en-US" sz="2800" b="1" i="1" dirty="0">
                <a:latin typeface="+mn-lt"/>
                <a:cs typeface="Times New Roman" panose="02020603050405020304" pitchFamily="18" charset="0"/>
              </a:rPr>
              <a:t>σ</a:t>
            </a:r>
            <a:r>
              <a:rPr lang="en-US" altLang="en-US" sz="2800" b="1" i="1" baseline="-25000" dirty="0">
                <a:latin typeface="+mn-lt"/>
                <a:cs typeface="Times New Roman" panose="02020603050405020304" pitchFamily="18" charset="0"/>
              </a:rPr>
              <a:t>g</a:t>
            </a:r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, των μεταβολών του </a:t>
            </a:r>
            <a:r>
              <a:rPr lang="el-GR" altLang="en-US" sz="2800" dirty="0" err="1">
                <a:latin typeface="+mn-lt"/>
                <a:cs typeface="Times New Roman" panose="02020603050405020304" pitchFamily="18" charset="0"/>
              </a:rPr>
              <a:t>βαρυτικού</a:t>
            </a:r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 πεδίου (</a:t>
            </a:r>
            <a:r>
              <a:rPr lang="el-GR" altLang="en-US" sz="2800" b="1" dirty="0">
                <a:latin typeface="+mn-lt"/>
                <a:cs typeface="Times New Roman" panose="02020603050405020304" pitchFamily="18" charset="0"/>
              </a:rPr>
              <a:t>Δ</a:t>
            </a:r>
            <a:r>
              <a:rPr lang="en-US" altLang="en-US" sz="2800" b="1" i="1" dirty="0">
                <a:latin typeface="+mn-lt"/>
                <a:cs typeface="Times New Roman" panose="02020603050405020304" pitchFamily="18" charset="0"/>
              </a:rPr>
              <a:t>g</a:t>
            </a:r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) υπολογίζεται από τη σχέση: </a:t>
            </a:r>
            <a:endParaRPr lang="en-US" altLang="en-US" sz="2800" b="1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2867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016649"/>
              </p:ext>
            </p:extLst>
          </p:nvPr>
        </p:nvGraphicFramePr>
        <p:xfrm>
          <a:off x="3952146" y="2487034"/>
          <a:ext cx="4037012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Equation" r:id="rId3" imgW="1346200" imgH="292100" progId="Equation.DSMT4">
                  <p:embed/>
                </p:oleObj>
              </mc:Choice>
              <mc:Fallback>
                <p:oleObj name="Equation" r:id="rId3" imgW="13462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146" y="2487034"/>
                        <a:ext cx="4037012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0" name="10 - TextBox"/>
          <p:cNvSpPr txBox="1">
            <a:spLocks noChangeArrowheads="1"/>
          </p:cNvSpPr>
          <p:nvPr/>
        </p:nvSpPr>
        <p:spPr bwMode="auto">
          <a:xfrm>
            <a:off x="1649477" y="3826090"/>
            <a:ext cx="86423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7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Το τυπικό σφάλμα, </a:t>
            </a:r>
            <a:r>
              <a:rPr lang="el-GR" altLang="en-US" sz="2800" b="1" i="1" dirty="0">
                <a:latin typeface="+mn-lt"/>
                <a:cs typeface="Times New Roman" panose="02020603050405020304" pitchFamily="18" charset="0"/>
              </a:rPr>
              <a:t>σ</a:t>
            </a:r>
            <a:r>
              <a:rPr lang="en-US" altLang="en-US" sz="2800" b="1" i="1" baseline="-25000" dirty="0">
                <a:latin typeface="+mn-lt"/>
                <a:cs typeface="Times New Roman" panose="02020603050405020304" pitchFamily="18" charset="0"/>
              </a:rPr>
              <a:t>h</a:t>
            </a:r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, της μεταβολής του υψομέτρου (</a:t>
            </a:r>
            <a:r>
              <a:rPr lang="el-GR" altLang="en-US" sz="2800" b="1" dirty="0">
                <a:latin typeface="+mn-lt"/>
                <a:cs typeface="Times New Roman" panose="02020603050405020304" pitchFamily="18" charset="0"/>
              </a:rPr>
              <a:t>Δ</a:t>
            </a:r>
            <a:r>
              <a:rPr lang="en-US" altLang="en-US" sz="2800" b="1" i="1" dirty="0">
                <a:latin typeface="+mn-lt"/>
                <a:cs typeface="Times New Roman" panose="02020603050405020304" pitchFamily="18" charset="0"/>
              </a:rPr>
              <a:t>h</a:t>
            </a:r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) υπολογίζεται από τη σχέση: </a:t>
            </a:r>
            <a:endParaRPr lang="en-US" altLang="en-US" sz="2800" b="1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2868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718619"/>
              </p:ext>
            </p:extLst>
          </p:nvPr>
        </p:nvGraphicFramePr>
        <p:xfrm>
          <a:off x="4985608" y="4829390"/>
          <a:ext cx="19812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Equation" r:id="rId5" imgW="660400" imgH="419100" progId="Equation.DSMT4">
                  <p:embed/>
                </p:oleObj>
              </mc:Choice>
              <mc:Fallback>
                <p:oleObj name="Equation" r:id="rId5" imgW="6604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5608" y="4829390"/>
                        <a:ext cx="1981200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Άσκηση </a:t>
            </a:r>
            <a:r>
              <a:rPr lang="el-GR" dirty="0" err="1"/>
              <a:t>Βαρυτικού</a:t>
            </a:r>
            <a:r>
              <a:rPr lang="el-GR" dirty="0"/>
              <a:t> Πεδίου Στην Περιοχή Της </a:t>
            </a:r>
            <a:r>
              <a:rPr lang="el-GR" dirty="0" smtClean="0"/>
              <a:t>Πελοποννήσου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96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7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640052"/>
              </p:ext>
            </p:extLst>
          </p:nvPr>
        </p:nvGraphicFramePr>
        <p:xfrm>
          <a:off x="1755991" y="1361081"/>
          <a:ext cx="8135939" cy="496557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51991"/>
                <a:gridCol w="1079992"/>
                <a:gridCol w="1223991"/>
                <a:gridCol w="935993"/>
                <a:gridCol w="1247991"/>
                <a:gridCol w="1247990"/>
                <a:gridCol w="1247991"/>
              </a:tblGrid>
              <a:tr h="698025">
                <a:tc>
                  <a:txBody>
                    <a:bodyPr/>
                    <a:lstStyle/>
                    <a:p>
                      <a:pPr algn="ctr"/>
                      <a:r>
                        <a:rPr lang="el-GR" sz="14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Κωδικός Θέσης</a:t>
                      </a:r>
                    </a:p>
                  </a:txBody>
                  <a:tcPr marL="91444" marR="914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r>
                        <a:rPr lang="en-US" sz="1400" b="1" i="0" u="none" strike="noStrike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  <a:r>
                        <a:rPr lang="el-GR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4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l-GR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(μ</a:t>
                      </a:r>
                      <a:r>
                        <a:rPr lang="en-US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gals)</a:t>
                      </a:r>
                      <a:endParaRPr lang="el-G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4" marR="914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r>
                        <a:rPr lang="en-US" sz="1400" b="1" i="0" u="none" strike="noStrike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  <a:r>
                        <a:rPr lang="el-GR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4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l-GR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(μ</a:t>
                      </a:r>
                      <a:r>
                        <a:rPr lang="en-US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gals)</a:t>
                      </a:r>
                      <a:endParaRPr lang="el-GR" sz="14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4" marR="914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Δ</a:t>
                      </a:r>
                      <a:r>
                        <a:rPr lang="en-US" sz="14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g</a:t>
                      </a:r>
                      <a:endParaRPr lang="en-US" sz="1400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14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(</a:t>
                      </a:r>
                      <a:r>
                        <a:rPr lang="el-GR" sz="14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μ</a:t>
                      </a:r>
                      <a:r>
                        <a:rPr lang="en-US" sz="14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gals)</a:t>
                      </a:r>
                      <a:endParaRPr lang="el-GR" sz="14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4" marR="914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Δ</a:t>
                      </a:r>
                      <a:r>
                        <a:rPr lang="en-US" sz="14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  <a:endParaRPr lang="en-US" sz="1400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14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(</a:t>
                      </a:r>
                      <a:r>
                        <a:rPr lang="el-GR" sz="14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μ</a:t>
                      </a:r>
                      <a:r>
                        <a:rPr lang="en-US" sz="14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gals)</a:t>
                      </a:r>
                      <a:endParaRPr lang="el-GR" sz="14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4" marR="914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σ</a:t>
                      </a:r>
                      <a:r>
                        <a:rPr lang="en-US" sz="1400" i="1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(</a:t>
                      </a:r>
                      <a:r>
                        <a:rPr lang="el-GR" sz="14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μ</a:t>
                      </a:r>
                      <a:r>
                        <a:rPr lang="en-US" sz="14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gals)</a:t>
                      </a:r>
                      <a:endParaRPr lang="el-GR" sz="14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4" marR="914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σ</a:t>
                      </a:r>
                      <a:r>
                        <a:rPr lang="en-US" sz="1400" i="1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(cm)</a:t>
                      </a:r>
                      <a:endParaRPr lang="el-GR" sz="14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4" marR="914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13714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+mn-lt"/>
                        </a:rPr>
                        <a:t>ΑΒ2</a:t>
                      </a:r>
                      <a:endParaRPr lang="en-US" sz="1400" dirty="0" smtClean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1489 ±20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1500 ±21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11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3,564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+mn-lt"/>
                        </a:rPr>
                        <a:t>29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+mn-lt"/>
                        </a:rPr>
                        <a:t>9,397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9470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+mn-lt"/>
                        </a:rPr>
                        <a:t>ΑΒ14</a:t>
                      </a:r>
                      <a:endParaRPr lang="el-GR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945 ±20</a:t>
                      </a: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995 ±35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50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16,202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+mn-lt"/>
                        </a:rPr>
                        <a:t>40,311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+mn-lt"/>
                        </a:rPr>
                        <a:t>13,063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3818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+mn-lt"/>
                        </a:rPr>
                        <a:t>Β3</a:t>
                      </a:r>
                      <a:endParaRPr lang="el-GR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5309 ±20</a:t>
                      </a: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5413 ±25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104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33,701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+mn-lt"/>
                        </a:rPr>
                        <a:t>32,016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+mn-lt"/>
                        </a:rPr>
                        <a:t>10,374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9356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+mn-lt"/>
                        </a:rPr>
                        <a:t>Β15</a:t>
                      </a:r>
                      <a:endParaRPr lang="el-GR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2081 ±20</a:t>
                      </a: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2145 ±20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8417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+mn-lt"/>
                        </a:rPr>
                        <a:t>Β16</a:t>
                      </a:r>
                      <a:endParaRPr lang="el-GR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6439 ±20</a:t>
                      </a: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6407 ±26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1003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+mn-lt"/>
                        </a:rPr>
                        <a:t>Β22</a:t>
                      </a:r>
                      <a:endParaRPr lang="el-GR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3181 ±20</a:t>
                      </a: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3301 ±29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7113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+mn-lt"/>
                        </a:rPr>
                        <a:t>Β27</a:t>
                      </a:r>
                      <a:endParaRPr lang="el-GR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9990 ±20</a:t>
                      </a: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10045 ±37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2651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+mn-lt"/>
                        </a:rPr>
                        <a:t>Β30</a:t>
                      </a:r>
                      <a:endParaRPr lang="el-GR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3530 ±20</a:t>
                      </a: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3603 ±40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8761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+mn-lt"/>
                        </a:rPr>
                        <a:t>Β33</a:t>
                      </a:r>
                      <a:endParaRPr lang="el-GR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8566 ±20</a:t>
                      </a: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8642 ±35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298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+mn-lt"/>
                        </a:rPr>
                        <a:t>Β35</a:t>
                      </a:r>
                      <a:endParaRPr lang="el-GR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4312 ±20</a:t>
                      </a: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4386 ±32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2171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+mn-lt"/>
                        </a:rPr>
                        <a:t>Β38</a:t>
                      </a:r>
                      <a:endParaRPr lang="el-GR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8416 ±20</a:t>
                      </a: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8510 ±28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7708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+mn-lt"/>
                        </a:rPr>
                        <a:t>Β49</a:t>
                      </a:r>
                      <a:endParaRPr lang="el-GR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4081 ±20</a:t>
                      </a: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4109 ± 24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8532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+mn-lt"/>
                        </a:rPr>
                        <a:t>Β43</a:t>
                      </a:r>
                      <a:endParaRPr lang="el-GR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7000 ±20</a:t>
                      </a: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7017 ±25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1118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+mn-lt"/>
                        </a:rPr>
                        <a:t>Β46</a:t>
                      </a:r>
                      <a:endParaRPr lang="el-GR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1758 ±20</a:t>
                      </a: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1816 ±23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1941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+mn-lt"/>
                        </a:rPr>
                        <a:t>Β55</a:t>
                      </a:r>
                      <a:endParaRPr lang="el-GR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1801 ±20</a:t>
                      </a: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1881 ±27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765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+mn-lt"/>
                        </a:rPr>
                        <a:t>Β61</a:t>
                      </a:r>
                      <a:endParaRPr lang="el-GR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2020 ±20</a:t>
                      </a: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2099 ±38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589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+mn-lt"/>
                        </a:rPr>
                        <a:t>Β76</a:t>
                      </a:r>
                      <a:endParaRPr lang="el-GR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3278 ±20</a:t>
                      </a: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3408 ±40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6175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+mn-lt"/>
                        </a:rPr>
                        <a:t>Β78</a:t>
                      </a:r>
                      <a:endParaRPr lang="el-GR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87 ±20</a:t>
                      </a: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155 ±43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6999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+mn-lt"/>
                        </a:rPr>
                        <a:t>Β79</a:t>
                      </a:r>
                      <a:endParaRPr lang="el-GR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270 ±20</a:t>
                      </a: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313 ±46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43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13,934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+mn-lt"/>
                        </a:rPr>
                        <a:t>50,160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+mn-lt"/>
                        </a:rPr>
                        <a:t>16,254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7823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+mn-lt"/>
                        </a:rPr>
                        <a:t>Β105</a:t>
                      </a:r>
                      <a:endParaRPr lang="el-GR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4612 ±20</a:t>
                      </a: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4710 ±32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98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31,756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+mn-lt"/>
                        </a:rPr>
                        <a:t>37,736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+mn-lt"/>
                        </a:rPr>
                        <a:t>12,228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Άσκηση </a:t>
            </a:r>
            <a:r>
              <a:rPr lang="el-GR" dirty="0" err="1"/>
              <a:t>Βαρυτικού</a:t>
            </a:r>
            <a:r>
              <a:rPr lang="el-GR" dirty="0"/>
              <a:t> Πεδίου Στην Περιοχή Της </a:t>
            </a:r>
            <a:r>
              <a:rPr lang="el-GR" dirty="0" smtClean="0"/>
              <a:t>Πελοποννήσου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38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39863"/>
            <a:ext cx="8229600" cy="3478212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Το έργο «Ανοικτά Ακαδημαϊκά Μαθήματα στο Αριστοτέλειο Πανεπιστήμιο Θεσσαλονίκης» έχει χρηματοδοτήσει μόνο την αναδιαμόρφωση του εκπαιδευτικού υλικού.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 smtClean="0"/>
          </a:p>
        </p:txBody>
      </p:sp>
      <p:sp>
        <p:nvSpPr>
          <p:cNvPr id="18436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l-GR" smtClean="0"/>
              <a:t>Χρηματοδότηση</a:t>
            </a:r>
          </a:p>
        </p:txBody>
      </p:sp>
      <p:sp>
        <p:nvSpPr>
          <p:cNvPr id="18435" name="Θέση αριθμού διαφάνειας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8783AA-D93E-442E-AFC8-732163ADBBD0}" type="slidenum">
              <a:rPr lang="el-G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18437" name="Picture 2" descr="Λογότυπο επιχειρησιακού προγράμματος εκπαίδευσης και δια βίου μάθησης&#10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6925" y="4918075"/>
            <a:ext cx="55181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62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10 - TextBox"/>
          <p:cNvSpPr txBox="1">
            <a:spLocks noChangeArrowheads="1"/>
          </p:cNvSpPr>
          <p:nvPr/>
        </p:nvSpPr>
        <p:spPr bwMode="auto">
          <a:xfrm>
            <a:off x="1700684" y="1815071"/>
            <a:ext cx="864235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7675" indent="-447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l-GR" altLang="en-US" sz="2800" b="1" dirty="0">
                <a:latin typeface="+mn-lt"/>
                <a:cs typeface="Times New Roman" panose="02020603050405020304" pitchFamily="18" charset="0"/>
              </a:rPr>
              <a:t>Γ) </a:t>
            </a:r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Όταν οι τιμές των </a:t>
            </a:r>
            <a:r>
              <a:rPr lang="el-GR" altLang="en-US" sz="2800" b="1" i="1" dirty="0">
                <a:latin typeface="+mn-lt"/>
                <a:cs typeface="Times New Roman" panose="02020603050405020304" pitchFamily="18" charset="0"/>
              </a:rPr>
              <a:t>σ</a:t>
            </a:r>
            <a:r>
              <a:rPr lang="en-US" altLang="en-US" sz="2800" b="1" i="1" baseline="-25000" dirty="0">
                <a:latin typeface="+mn-lt"/>
                <a:cs typeface="Times New Roman" panose="02020603050405020304" pitchFamily="18" charset="0"/>
              </a:rPr>
              <a:t>g</a:t>
            </a:r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 και </a:t>
            </a:r>
            <a:r>
              <a:rPr lang="el-GR" altLang="en-US" sz="2800" b="1" i="1" dirty="0">
                <a:latin typeface="+mn-lt"/>
                <a:cs typeface="Times New Roman" panose="02020603050405020304" pitchFamily="18" charset="0"/>
              </a:rPr>
              <a:t>σ</a:t>
            </a:r>
            <a:r>
              <a:rPr lang="en-US" altLang="en-US" sz="2800" b="1" i="1" baseline="-25000" dirty="0">
                <a:latin typeface="+mn-lt"/>
                <a:cs typeface="Times New Roman" panose="02020603050405020304" pitchFamily="18" charset="0"/>
              </a:rPr>
              <a:t>h</a:t>
            </a:r>
            <a:r>
              <a:rPr lang="en-US" altLang="en-US" sz="28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είναι της ίδιας τάξης μεγέθους ή μεγαλύτερες από την υπολογιζόμενη τιμή των </a:t>
            </a:r>
            <a:r>
              <a:rPr lang="el-GR" altLang="en-US" sz="2800" b="1" dirty="0">
                <a:latin typeface="+mn-lt"/>
                <a:cs typeface="Times New Roman" panose="02020603050405020304" pitchFamily="18" charset="0"/>
              </a:rPr>
              <a:t>Δ</a:t>
            </a:r>
            <a:r>
              <a:rPr lang="en-US" altLang="en-US" sz="2800" b="1" i="1" dirty="0">
                <a:latin typeface="+mn-lt"/>
                <a:cs typeface="Times New Roman" panose="02020603050405020304" pitchFamily="18" charset="0"/>
              </a:rPr>
              <a:t>g</a:t>
            </a:r>
            <a:r>
              <a:rPr lang="el-GR" altLang="en-US" sz="28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και </a:t>
            </a:r>
            <a:r>
              <a:rPr lang="el-GR" altLang="en-US" sz="2800" b="1" dirty="0">
                <a:latin typeface="+mn-lt"/>
                <a:cs typeface="Times New Roman" panose="02020603050405020304" pitchFamily="18" charset="0"/>
              </a:rPr>
              <a:t>Δ</a:t>
            </a:r>
            <a:r>
              <a:rPr lang="en-US" altLang="en-US" sz="2800" b="1" i="1" dirty="0">
                <a:latin typeface="+mn-lt"/>
                <a:cs typeface="Times New Roman" panose="02020603050405020304" pitchFamily="18" charset="0"/>
              </a:rPr>
              <a:t>h</a:t>
            </a:r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 αντίστοιχα, τότε τα αποτελέσματα είναι </a:t>
            </a:r>
            <a:r>
              <a:rPr lang="el-GR" altLang="en-US" sz="2800" b="1" dirty="0">
                <a:latin typeface="+mn-lt"/>
                <a:cs typeface="Times New Roman" panose="02020603050405020304" pitchFamily="18" charset="0"/>
              </a:rPr>
              <a:t>αναξιόπιστα</a:t>
            </a:r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. Στην αντίθετη περίπτωση μπορούν να χαρακτηριστούν ως </a:t>
            </a:r>
            <a:r>
              <a:rPr lang="el-GR" altLang="en-US" sz="2800" b="1" dirty="0">
                <a:latin typeface="+mn-lt"/>
                <a:cs typeface="Times New Roman" panose="02020603050405020304" pitchFamily="18" charset="0"/>
              </a:rPr>
              <a:t>αξιόπιστα</a:t>
            </a:r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. </a:t>
            </a:r>
            <a:r>
              <a:rPr lang="el-GR" altLang="en-US" sz="2800" b="1" dirty="0">
                <a:latin typeface="+mn-lt"/>
                <a:cs typeface="Times New Roman" panose="02020603050405020304" pitchFamily="18" charset="0"/>
              </a:rPr>
              <a:t> </a:t>
            </a:r>
            <a:endParaRPr lang="en-US" altLang="en-US" sz="28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Άσκηση </a:t>
            </a:r>
            <a:r>
              <a:rPr lang="el-GR" dirty="0" err="1"/>
              <a:t>Βαρυτικού</a:t>
            </a:r>
            <a:r>
              <a:rPr lang="el-GR" dirty="0"/>
              <a:t> Πεδίου Στην Περιοχή Της </a:t>
            </a:r>
            <a:r>
              <a:rPr lang="el-GR" dirty="0" smtClean="0"/>
              <a:t>Πελοποννήσου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52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0 - TextBox"/>
          <p:cNvSpPr txBox="1">
            <a:spLocks noChangeArrowheads="1"/>
          </p:cNvSpPr>
          <p:nvPr/>
        </p:nvSpPr>
        <p:spPr bwMode="auto">
          <a:xfrm>
            <a:off x="1684210" y="1658552"/>
            <a:ext cx="864235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47675" indent="-447675" algn="just" eaLnBrk="1" hangingPunct="1">
              <a:defRPr/>
            </a:pPr>
            <a:r>
              <a:rPr lang="el-GR" sz="2800" b="1" dirty="0">
                <a:latin typeface="+mn-lt"/>
                <a:cs typeface="Times New Roman" pitchFamily="18" charset="0"/>
              </a:rPr>
              <a:t>Γ) Θετικές ανωμαλίες</a:t>
            </a:r>
            <a:r>
              <a:rPr lang="el-GR" sz="2800" dirty="0">
                <a:latin typeface="+mn-lt"/>
                <a:cs typeface="Times New Roman" pitchFamily="18" charset="0"/>
              </a:rPr>
              <a:t> στο πεδίο βαρύτητας της Γης πιθανόν συνδέονται με λέπτυνση του φλοιού και άνοδο σε ψηλότερους στρωματογραφικούς ορίζοντες πετρω-μάτων με μεγαλύτερη πυκνότητα.</a:t>
            </a:r>
          </a:p>
          <a:p>
            <a:pPr marL="447675" indent="-447675" algn="just" eaLnBrk="1" hangingPunct="1">
              <a:defRPr/>
            </a:pPr>
            <a:endParaRPr lang="el-GR" sz="2800" b="1" dirty="0">
              <a:latin typeface="+mn-lt"/>
              <a:cs typeface="Times New Roman" pitchFamily="18" charset="0"/>
            </a:endParaRPr>
          </a:p>
          <a:p>
            <a:pPr marL="447675" algn="just" eaLnBrk="1" hangingPunct="1">
              <a:defRPr/>
            </a:pPr>
            <a:r>
              <a:rPr lang="el-GR" sz="2800" b="1" dirty="0">
                <a:latin typeface="+mn-lt"/>
                <a:cs typeface="Times New Roman" pitchFamily="18" charset="0"/>
              </a:rPr>
              <a:t>Αρνητικές ανωμαλίες </a:t>
            </a:r>
            <a:r>
              <a:rPr lang="el-GR" sz="2800" dirty="0">
                <a:latin typeface="+mn-lt"/>
                <a:cs typeface="Times New Roman" pitchFamily="18" charset="0"/>
              </a:rPr>
              <a:t>πιθανόν συνδέονται με πάχυνση του φλοιού και ύπαρξη «ρίζας» κάτω από τα τοπογρα-φικά εξογκώματα στη γεωμορφολογία.</a:t>
            </a:r>
            <a:endParaRPr lang="en-US" sz="2800" b="1" dirty="0">
              <a:latin typeface="+mn-lt"/>
              <a:cs typeface="Times New Roman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Άσκηση </a:t>
            </a:r>
            <a:r>
              <a:rPr lang="el-GR" dirty="0" err="1"/>
              <a:t>Βαρυτικού</a:t>
            </a:r>
            <a:r>
              <a:rPr lang="el-GR" dirty="0"/>
              <a:t> Πεδίου Στην Περιοχή Της </a:t>
            </a:r>
            <a:r>
              <a:rPr lang="el-GR" dirty="0" smtClean="0"/>
              <a:t>Πελοποννήσου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36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/>
              <a:t>Copyright</a:t>
            </a:r>
            <a:r>
              <a:rPr lang="el-GR" sz="2000" dirty="0"/>
              <a:t> Αριστοτέλειο Πανεπιστήμιο </a:t>
            </a:r>
            <a:r>
              <a:rPr lang="el-GR" sz="2000" dirty="0" err="1"/>
              <a:t>Θεσσαλονικης</a:t>
            </a:r>
            <a:r>
              <a:rPr lang="en-US" sz="2000" dirty="0"/>
              <a:t>, </a:t>
            </a:r>
            <a:r>
              <a:rPr lang="el-GR" sz="2000" dirty="0"/>
              <a:t>Παπαζάχος Κωνσταντίνος. </a:t>
            </a:r>
            <a:r>
              <a:rPr lang="el-GR" sz="2000" dirty="0" smtClean="0"/>
              <a:t>Κοντοπούλου Δέσποινα. «</a:t>
            </a:r>
            <a:r>
              <a:rPr lang="el-GR" altLang="en-US" sz="2000" dirty="0" smtClean="0"/>
              <a:t>Το </a:t>
            </a:r>
            <a:r>
              <a:rPr lang="el-GR" altLang="en-US" sz="2000" dirty="0"/>
              <a:t>Πεδίο Βαρύτητας, Οι </a:t>
            </a:r>
            <a:r>
              <a:rPr lang="el-GR" altLang="en-US" sz="2000" dirty="0" err="1"/>
              <a:t>Παλλίροιες</a:t>
            </a:r>
            <a:r>
              <a:rPr lang="el-GR" altLang="en-US" sz="2000" dirty="0"/>
              <a:t> &amp; Οι Γεωφυσικής Σημασίας Κινήσεις Της Γης</a:t>
            </a:r>
            <a:r>
              <a:rPr lang="el-GR" sz="2000" dirty="0" smtClean="0"/>
              <a:t>». </a:t>
            </a:r>
            <a:r>
              <a:rPr lang="el-GR" sz="2000" dirty="0"/>
              <a:t>Έκδοση: 1.0. Θεσσαλονίκη 2014. Διαθέσιμο από τη δικτυακή διεύθυνση: </a:t>
            </a:r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eclass.auth.gr/courses/OCRS</a:t>
            </a:r>
            <a:r>
              <a:rPr lang="el-GR" sz="2000" smtClean="0">
                <a:hlinkClick r:id="rId4"/>
              </a:rPr>
              <a:t>519</a:t>
            </a:r>
            <a:r>
              <a:rPr lang="en-US" sz="2000" smtClean="0">
                <a:hlinkClick r:id="rId4"/>
              </a:rPr>
              <a:t>/</a:t>
            </a:r>
            <a:r>
              <a:rPr lang="el-GR" sz="2000" dirty="0"/>
              <a:t>.</a:t>
            </a:r>
          </a:p>
          <a:p>
            <a:pPr algn="just"/>
            <a:endParaRPr lang="el-GR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725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irrors.creativecommons.org/presskit/buttons/88x31/png/by-s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672" y="3284985"/>
            <a:ext cx="1689703" cy="59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Το παρόν υλικό διατίθεται με τους όρους της άδειας χρήσης Creative </a:t>
            </a:r>
            <a:r>
              <a:rPr lang="el-GR" sz="2000" dirty="0" err="1"/>
              <a:t>Commons</a:t>
            </a:r>
            <a:r>
              <a:rPr lang="el-GR" sz="2000" dirty="0"/>
              <a:t> Αναφορά - Παρόμοια Διανομή [1] ή μεταγενέστερη, Διεθνής Έκδοση.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τα οποία εμπεριέχονται σε αυτό και τα οποία αναφέρονται μαζί με τους όρους χρήσης τους στο «Σημείωμα Χρήσης Έργων Τρίτων».  </a:t>
            </a:r>
          </a:p>
          <a:p>
            <a:pPr marL="0" indent="0">
              <a:buNone/>
            </a:pPr>
            <a:endParaRPr lang="el-GR" sz="2000" dirty="0"/>
          </a:p>
          <a:p>
            <a:pPr marL="0" indent="0">
              <a:spcBef>
                <a:spcPts val="1800"/>
              </a:spcBef>
              <a:buNone/>
            </a:pPr>
            <a:endParaRPr lang="el-GR" sz="1700" dirty="0">
              <a:latin typeface="Calibri" panose="020F0502020204030204" pitchFamily="34" charset="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l-GR" sz="2000" dirty="0">
                <a:latin typeface="Calibri" panose="020F0502020204030204" pitchFamily="34" charset="0"/>
              </a:rPr>
              <a:t>Ο δικαιούχος μπορεί να παρέχει στον </a:t>
            </a:r>
            <a:r>
              <a:rPr lang="el-GR" sz="2000" dirty="0" err="1">
                <a:latin typeface="Calibri" panose="020F0502020204030204" pitchFamily="34" charset="0"/>
              </a:rPr>
              <a:t>αδειοδόχο</a:t>
            </a:r>
            <a:r>
              <a:rPr lang="el-GR" sz="2000" dirty="0">
                <a:latin typeface="Calibri" panose="020F0502020204030204" pitchFamily="34" charset="0"/>
              </a:rPr>
              <a:t> ξεχωριστή άδεια να χρησιμοποιεί το έργο για εμπορική χρήση, εφόσον αυτό του ζητηθεί.</a:t>
            </a:r>
            <a:r>
              <a:rPr lang="el-GR" sz="2000" dirty="0"/>
              <a:t>     </a:t>
            </a:r>
            <a:r>
              <a:rPr lang="el-GR" sz="2800" dirty="0"/>
              <a:t>          </a:t>
            </a:r>
          </a:p>
          <a:p>
            <a:pPr marL="0" indent="0">
              <a:buNone/>
            </a:pPr>
            <a:endParaRPr lang="el-GR" sz="1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l-GR" sz="1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sz="1400" dirty="0">
                <a:latin typeface="Calibri" panose="020F0502020204030204" pitchFamily="34" charset="0"/>
              </a:rPr>
              <a:t>[1] </a:t>
            </a:r>
            <a:r>
              <a:rPr lang="el-GR" sz="1400" dirty="0">
                <a:latin typeface="Calibri" panose="020F0502020204030204" pitchFamily="34" charset="0"/>
                <a:hlinkClick r:id="rId5"/>
              </a:rPr>
              <a:t>http://creativecommons.org/licenses/by-</a:t>
            </a:r>
            <a:r>
              <a:rPr lang="en-US" sz="1400" dirty="0" err="1">
                <a:latin typeface="Calibri" panose="020F0502020204030204" pitchFamily="34" charset="0"/>
                <a:hlinkClick r:id="rId5"/>
              </a:rPr>
              <a:t>sa</a:t>
            </a:r>
            <a:r>
              <a:rPr lang="el-GR" sz="1400" dirty="0">
                <a:latin typeface="Calibri" panose="020F0502020204030204" pitchFamily="34" charset="0"/>
                <a:hlinkClick r:id="rId5"/>
              </a:rPr>
              <a:t>/4.0/</a:t>
            </a:r>
            <a:r>
              <a:rPr lang="el-GR" sz="1400" dirty="0">
                <a:latin typeface="Calibri" panose="020F0502020204030204" pitchFamily="34" charset="0"/>
                <a:hlinkClick r:id="rId6"/>
              </a:rPr>
              <a:t> </a:t>
            </a:r>
            <a:endParaRPr lang="el-GR" sz="1400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408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Τίτλος 6"/>
          <p:cNvSpPr>
            <a:spLocks noGrp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l-GR" dirty="0" smtClean="0"/>
              <a:t>Τέλος Ενότητας</a:t>
            </a:r>
          </a:p>
        </p:txBody>
      </p:sp>
      <p:sp>
        <p:nvSpPr>
          <p:cNvPr id="44035" name="Subtitle 2"/>
          <p:cNvSpPr>
            <a:spLocks noGrp="1"/>
          </p:cNvSpPr>
          <p:nvPr>
            <p:ph type="subTitle" idx="1"/>
          </p:nvPr>
        </p:nvSpPr>
        <p:spPr/>
        <p:txBody>
          <a:bodyPr anchor="b" anchorCtr="0"/>
          <a:lstStyle/>
          <a:p>
            <a:pPr algn="r"/>
            <a:r>
              <a:rPr lang="el-GR" dirty="0" smtClean="0"/>
              <a:t>Επεξεργασία: </a:t>
            </a:r>
            <a:r>
              <a:rPr lang="el-GR" dirty="0" err="1" smtClean="0"/>
              <a:t>Βεντούζη</a:t>
            </a:r>
            <a:r>
              <a:rPr lang="el-GR" dirty="0" smtClean="0"/>
              <a:t> Χρυσάνθη</a:t>
            </a:r>
          </a:p>
          <a:p>
            <a:pPr algn="r"/>
            <a:r>
              <a:rPr lang="el-GR" sz="2400" dirty="0"/>
              <a:t>Θεσσαλονίκη, </a:t>
            </a:r>
            <a:r>
              <a:rPr lang="el-GR" sz="2400" dirty="0" smtClean="0"/>
              <a:t>Δεκέμβριος 2015</a:t>
            </a:r>
            <a:endParaRPr lang="el-GR" sz="2400" dirty="0"/>
          </a:p>
        </p:txBody>
      </p:sp>
      <p:pic>
        <p:nvPicPr>
          <p:cNvPr id="11" name="Picture 17" descr="http://www.lib.umich.edu/files/services/copyright/cc-by-s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32304" y="5922963"/>
            <a:ext cx="1584176" cy="554266"/>
          </a:xfrm>
          <a:prstGeom prst="rect">
            <a:avLst/>
          </a:prstGeom>
          <a:noFill/>
        </p:spPr>
      </p:pic>
      <p:pic>
        <p:nvPicPr>
          <p:cNvPr id="12" name="Picture 2" descr="Λογότυπο επιχειρησιακού προγράμματος εκπαίδευσης και δια βίου μάθησης&#10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8550" y="5624513"/>
            <a:ext cx="49149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089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Οποιαδήποτε 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/>
              <a:t>ια</a:t>
            </a:r>
            <a:r>
              <a:rPr lang="en-US" sz="2000" dirty="0" err="1"/>
              <a:t>τήρησης</a:t>
            </a:r>
            <a:r>
              <a:rPr lang="en-US" sz="2000" dirty="0"/>
              <a:t> 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το Σημείωμα Χρήσης Έργων Τρίτων 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49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1991543" y="1440001"/>
            <a:ext cx="4046791" cy="4751387"/>
          </a:xfrm>
        </p:spPr>
        <p:txBody>
          <a:bodyPr>
            <a:normAutofit/>
          </a:bodyPr>
          <a:lstStyle/>
          <a:p>
            <a:r>
              <a:rPr lang="el-GR" dirty="0" smtClean="0"/>
              <a:t>Πολλά από </a:t>
            </a:r>
            <a:r>
              <a:rPr lang="el-GR" dirty="0"/>
              <a:t>τα σχήματα και όλες οι </a:t>
            </a:r>
            <a:r>
              <a:rPr lang="el-GR" dirty="0" smtClean="0"/>
              <a:t>ασκήσεις στην παρουσίαση αυτή </a:t>
            </a:r>
            <a:r>
              <a:rPr lang="el-GR" dirty="0"/>
              <a:t>προέρχονται από το </a:t>
            </a:r>
            <a:r>
              <a:rPr lang="el-GR" dirty="0" smtClean="0"/>
              <a:t>βιβλίο «Εισαγωγή στη Γεωφυσική</a:t>
            </a:r>
            <a:r>
              <a:rPr lang="el-GR" dirty="0"/>
              <a:t>» </a:t>
            </a:r>
            <a:r>
              <a:rPr lang="el-GR" dirty="0" smtClean="0"/>
              <a:t>των </a:t>
            </a:r>
            <a:r>
              <a:rPr lang="el-GR" dirty="0" err="1"/>
              <a:t>Hugh</a:t>
            </a:r>
            <a:r>
              <a:rPr lang="el-GR" dirty="0"/>
              <a:t> Young των </a:t>
            </a:r>
            <a:r>
              <a:rPr lang="el-GR" altLang="en-US" i="1" dirty="0"/>
              <a:t>Παπαζάχος και Παπαζάχος (2008) </a:t>
            </a:r>
            <a:r>
              <a:rPr lang="el-GR" dirty="0" smtClean="0"/>
              <a:t>Εκδόσεων Ζήτη (Β’ Έκδοση), </a:t>
            </a:r>
            <a:r>
              <a:rPr lang="el-GR" dirty="0"/>
              <a:t>οι οποίες μας επέτρεψαν τη χρήση των σχετικών σχημάτων και </a:t>
            </a:r>
            <a:r>
              <a:rPr lang="el-GR" dirty="0" smtClean="0"/>
              <a:t>ασκήσεων.</a:t>
            </a:r>
            <a:endParaRPr lang="el-GR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Ενημέρωση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2C1643A-8A4E-47A8-9A18-86E9FF0A48E0}" type="slidenum">
              <a:rPr lang="el-GR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4"/>
          <a:stretch>
            <a:fillRect/>
          </a:stretch>
        </p:blipFill>
        <p:spPr>
          <a:xfrm>
            <a:off x="6582321" y="1315017"/>
            <a:ext cx="3434890" cy="48762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329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10 - TextBox"/>
          <p:cNvSpPr txBox="1">
            <a:spLocks noChangeArrowheads="1"/>
          </p:cNvSpPr>
          <p:nvPr/>
        </p:nvSpPr>
        <p:spPr bwMode="auto">
          <a:xfrm>
            <a:off x="1774825" y="2357439"/>
            <a:ext cx="50419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l-GR" altLang="en-US" sz="2200" dirty="0">
                <a:latin typeface="+mn-lt"/>
                <a:cs typeface="Times New Roman" panose="02020603050405020304" pitchFamily="18" charset="0"/>
              </a:rPr>
              <a:t>Αν οι ακόλουθες </a:t>
            </a:r>
            <a:r>
              <a:rPr lang="el-GR" altLang="en-US" sz="2200" dirty="0" err="1">
                <a:latin typeface="+mn-lt"/>
                <a:cs typeface="Times New Roman" panose="02020603050405020304" pitchFamily="18" charset="0"/>
              </a:rPr>
              <a:t>βαρυτικές</a:t>
            </a:r>
            <a:r>
              <a:rPr lang="el-GR" altLang="en-US" sz="2200" dirty="0">
                <a:latin typeface="+mn-lt"/>
                <a:cs typeface="Times New Roman" panose="02020603050405020304" pitchFamily="18" charset="0"/>
              </a:rPr>
              <a:t> μετρήσεις πραγματοποιούνταν κάθε μέρα το </a:t>
            </a:r>
            <a:r>
              <a:rPr lang="el-GR" altLang="en-US" sz="2200" b="1" dirty="0">
                <a:latin typeface="+mn-lt"/>
                <a:cs typeface="Times New Roman" panose="02020603050405020304" pitchFamily="18" charset="0"/>
              </a:rPr>
              <a:t>μεσημέρι (12:00) </a:t>
            </a:r>
            <a:r>
              <a:rPr lang="el-GR" altLang="en-US" sz="2200" dirty="0">
                <a:latin typeface="+mn-lt"/>
                <a:cs typeface="Times New Roman" panose="02020603050405020304" pitchFamily="18" charset="0"/>
              </a:rPr>
              <a:t>πάνω σε πλοίο που έπλεε προς Βορρά με σταθερή ταχύτητα, </a:t>
            </a:r>
            <a:r>
              <a:rPr lang="el-GR" altLang="en-US" sz="2200" dirty="0" smtClean="0">
                <a:latin typeface="+mn-lt"/>
                <a:cs typeface="Times New Roman" panose="02020603050405020304" pitchFamily="18" charset="0"/>
              </a:rPr>
              <a:t>ποια </a:t>
            </a:r>
            <a:r>
              <a:rPr lang="el-GR" altLang="en-US" sz="2200" dirty="0">
                <a:latin typeface="+mn-lt"/>
                <a:cs typeface="Times New Roman" panose="02020603050405020304" pitchFamily="18" charset="0"/>
              </a:rPr>
              <a:t>ώρα και μέρα </a:t>
            </a:r>
            <a:r>
              <a:rPr lang="el-GR" altLang="en-US" sz="2200" dirty="0" err="1">
                <a:latin typeface="+mn-lt"/>
                <a:cs typeface="Times New Roman" panose="02020603050405020304" pitchFamily="18" charset="0"/>
              </a:rPr>
              <a:t>διέπλευσε</a:t>
            </a:r>
            <a:r>
              <a:rPr lang="el-GR" altLang="en-US" sz="2200" dirty="0">
                <a:latin typeface="+mn-lt"/>
                <a:cs typeface="Times New Roman" panose="02020603050405020304" pitchFamily="18" charset="0"/>
              </a:rPr>
              <a:t> τον Ισημερινό και </a:t>
            </a:r>
            <a:r>
              <a:rPr lang="el-GR" altLang="en-US" sz="2200" dirty="0" smtClean="0">
                <a:latin typeface="+mn-lt"/>
                <a:cs typeface="Times New Roman" panose="02020603050405020304" pitchFamily="18" charset="0"/>
              </a:rPr>
              <a:t>ποια </a:t>
            </a:r>
            <a:r>
              <a:rPr lang="el-GR" altLang="en-US" sz="2200" dirty="0">
                <a:latin typeface="+mn-lt"/>
                <a:cs typeface="Times New Roman" panose="02020603050405020304" pitchFamily="18" charset="0"/>
              </a:rPr>
              <a:t>ήταν η ταχύτητά του; </a:t>
            </a:r>
            <a:endParaRPr lang="en-US" altLang="en-US" sz="2200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12" name="7 - Πίνακας"/>
          <p:cNvGraphicFramePr>
            <a:graphicFrameLocks noGrp="1"/>
          </p:cNvGraphicFramePr>
          <p:nvPr/>
        </p:nvGraphicFramePr>
        <p:xfrm>
          <a:off x="7464425" y="1295401"/>
          <a:ext cx="2636838" cy="508794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61991"/>
                <a:gridCol w="1274847"/>
              </a:tblGrid>
              <a:tr h="698085">
                <a:tc>
                  <a:txBody>
                    <a:bodyPr/>
                    <a:lstStyle/>
                    <a:p>
                      <a:pPr algn="ctr"/>
                      <a:r>
                        <a:rPr lang="el-GR" sz="1800" baseline="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Ημέρα</a:t>
                      </a:r>
                    </a:p>
                  </a:txBody>
                  <a:tcPr marL="91464" marR="914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i="0" u="none" strike="noStrike" kern="1200" baseline="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γ</a:t>
                      </a:r>
                      <a:r>
                        <a:rPr lang="el-GR" sz="1800" b="1" i="0" u="none" strike="noStrike" kern="1200" baseline="-250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0</a:t>
                      </a:r>
                      <a:r>
                        <a:rPr lang="el-GR" sz="1800" b="1" i="0" u="none" strike="noStrike" kern="1200" baseline="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m/sec</a:t>
                      </a:r>
                      <a:r>
                        <a:rPr lang="en-US" sz="1800" b="1" i="0" u="none" strike="noStrike" kern="1200" baseline="300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)</a:t>
                      </a:r>
                      <a:endParaRPr lang="el-GR" sz="18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 marL="91464" marR="914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74366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1</a:t>
                      </a:r>
                      <a:endParaRPr lang="en-US" sz="1800" dirty="0" smtClean="0"/>
                    </a:p>
                  </a:txBody>
                  <a:tcPr marL="91464" marR="914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9,80222</a:t>
                      </a:r>
                      <a:endParaRPr lang="en-US" sz="1800" dirty="0"/>
                    </a:p>
                  </a:txBody>
                  <a:tcPr marL="91464" marR="914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66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2</a:t>
                      </a:r>
                      <a:endParaRPr lang="el-GR" sz="1800" dirty="0"/>
                    </a:p>
                  </a:txBody>
                  <a:tcPr marL="91464" marR="914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9,79805</a:t>
                      </a:r>
                      <a:endParaRPr lang="en-US" sz="1800" dirty="0"/>
                    </a:p>
                  </a:txBody>
                  <a:tcPr marL="91464" marR="914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66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3</a:t>
                      </a:r>
                      <a:endParaRPr lang="el-GR" sz="1800" dirty="0"/>
                    </a:p>
                  </a:txBody>
                  <a:tcPr marL="91464" marR="914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9,79415</a:t>
                      </a:r>
                      <a:endParaRPr lang="en-US" sz="1800" dirty="0"/>
                    </a:p>
                  </a:txBody>
                  <a:tcPr marL="91464" marR="914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66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4</a:t>
                      </a:r>
                      <a:endParaRPr lang="el-GR" sz="1800" dirty="0"/>
                    </a:p>
                  </a:txBody>
                  <a:tcPr marL="91464" marR="914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9,79059</a:t>
                      </a:r>
                      <a:endParaRPr lang="en-US" sz="1800" dirty="0"/>
                    </a:p>
                  </a:txBody>
                  <a:tcPr marL="91464" marR="914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66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5</a:t>
                      </a:r>
                      <a:endParaRPr lang="el-GR" sz="1800" dirty="0"/>
                    </a:p>
                  </a:txBody>
                  <a:tcPr marL="91464" marR="914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9,78747</a:t>
                      </a:r>
                      <a:endParaRPr lang="en-US" sz="1800" dirty="0"/>
                    </a:p>
                  </a:txBody>
                  <a:tcPr marL="91464" marR="914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66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6</a:t>
                      </a:r>
                      <a:endParaRPr lang="el-GR" sz="1800" dirty="0"/>
                    </a:p>
                  </a:txBody>
                  <a:tcPr marL="91464" marR="914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9,78484</a:t>
                      </a:r>
                      <a:endParaRPr lang="en-US" sz="1800" dirty="0"/>
                    </a:p>
                  </a:txBody>
                  <a:tcPr marL="91464" marR="914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66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7</a:t>
                      </a:r>
                      <a:endParaRPr lang="el-GR" sz="1800" dirty="0"/>
                    </a:p>
                  </a:txBody>
                  <a:tcPr marL="91464" marR="914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9,78278</a:t>
                      </a:r>
                      <a:endParaRPr lang="en-US" sz="1800" dirty="0"/>
                    </a:p>
                  </a:txBody>
                  <a:tcPr marL="91464" marR="914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66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8</a:t>
                      </a:r>
                      <a:endParaRPr lang="el-GR" sz="1800" dirty="0"/>
                    </a:p>
                  </a:txBody>
                  <a:tcPr marL="91464" marR="914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9,78132</a:t>
                      </a:r>
                      <a:endParaRPr lang="en-US" sz="1800" dirty="0"/>
                    </a:p>
                  </a:txBody>
                  <a:tcPr marL="91464" marR="914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66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9</a:t>
                      </a:r>
                      <a:endParaRPr lang="el-GR" sz="1800" dirty="0"/>
                    </a:p>
                  </a:txBody>
                  <a:tcPr marL="91464" marR="914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9,78050</a:t>
                      </a:r>
                      <a:endParaRPr lang="en-US" sz="1800" dirty="0"/>
                    </a:p>
                  </a:txBody>
                  <a:tcPr marL="91464" marR="914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6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  <a:endParaRPr lang="el-GR" sz="1800" dirty="0"/>
                    </a:p>
                  </a:txBody>
                  <a:tcPr marL="91464" marR="914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9,78053</a:t>
                      </a:r>
                      <a:endParaRPr lang="en-US" sz="1800" dirty="0"/>
                    </a:p>
                  </a:txBody>
                  <a:tcPr marL="91464" marR="914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6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11</a:t>
                      </a:r>
                      <a:endParaRPr lang="el-GR" sz="1800" dirty="0"/>
                    </a:p>
                  </a:txBody>
                  <a:tcPr marL="91464" marR="914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9,78083</a:t>
                      </a:r>
                      <a:endParaRPr lang="en-US" sz="1800" dirty="0"/>
                    </a:p>
                  </a:txBody>
                  <a:tcPr marL="91464" marR="914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6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</a:t>
                      </a:r>
                      <a:endParaRPr lang="el-GR" sz="1800" dirty="0"/>
                    </a:p>
                  </a:txBody>
                  <a:tcPr marL="91464" marR="914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9,78197</a:t>
                      </a:r>
                      <a:endParaRPr lang="en-US" sz="1800" dirty="0"/>
                    </a:p>
                  </a:txBody>
                  <a:tcPr marL="91464" marR="914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6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13</a:t>
                      </a:r>
                      <a:endParaRPr lang="el-GR" sz="1800" dirty="0"/>
                    </a:p>
                  </a:txBody>
                  <a:tcPr marL="91464" marR="914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9,78374</a:t>
                      </a:r>
                      <a:endParaRPr lang="en-US" sz="1800" dirty="0"/>
                    </a:p>
                  </a:txBody>
                  <a:tcPr marL="91464" marR="914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6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14</a:t>
                      </a:r>
                      <a:endParaRPr lang="el-GR" sz="1800" dirty="0"/>
                    </a:p>
                  </a:txBody>
                  <a:tcPr marL="91464" marR="914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9,78609</a:t>
                      </a:r>
                      <a:endParaRPr lang="en-US" sz="1800" dirty="0"/>
                    </a:p>
                  </a:txBody>
                  <a:tcPr marL="91464" marR="914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6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15</a:t>
                      </a:r>
                      <a:endParaRPr lang="el-GR" sz="1800" dirty="0"/>
                    </a:p>
                  </a:txBody>
                  <a:tcPr marL="91464" marR="914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9,78897</a:t>
                      </a:r>
                      <a:endParaRPr lang="en-US" sz="1800" dirty="0"/>
                    </a:p>
                  </a:txBody>
                  <a:tcPr marL="91464" marR="914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6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16</a:t>
                      </a:r>
                      <a:endParaRPr lang="el-GR" sz="1800" dirty="0"/>
                    </a:p>
                  </a:txBody>
                  <a:tcPr marL="91464" marR="914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9,79232</a:t>
                      </a:r>
                      <a:endParaRPr lang="en-US" sz="1800" dirty="0"/>
                    </a:p>
                  </a:txBody>
                  <a:tcPr marL="91464" marR="914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Άσκηση </a:t>
            </a:r>
            <a:r>
              <a:rPr lang="el-GR" dirty="0" err="1"/>
              <a:t>Βαρυτικών</a:t>
            </a:r>
            <a:r>
              <a:rPr lang="el-GR" dirty="0"/>
              <a:t> Μετρήσεων με Πλοίο στον </a:t>
            </a:r>
            <a:r>
              <a:rPr lang="el-GR" dirty="0" smtClean="0"/>
              <a:t>Ισημερινό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87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5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2849939"/>
              </p:ext>
            </p:extLst>
          </p:nvPr>
        </p:nvGraphicFramePr>
        <p:xfrm>
          <a:off x="1722438" y="3424967"/>
          <a:ext cx="8729662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3" imgW="3492500" imgH="241300" progId="Equation.DSMT4">
                  <p:embed/>
                </p:oleObj>
              </mc:Choice>
              <mc:Fallback>
                <p:oleObj name="Equation" r:id="rId3" imgW="3492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2438" y="3424967"/>
                        <a:ext cx="8729662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10 - TextBox"/>
          <p:cNvSpPr txBox="1">
            <a:spLocks noChangeArrowheads="1"/>
          </p:cNvSpPr>
          <p:nvPr/>
        </p:nvSpPr>
        <p:spPr bwMode="auto">
          <a:xfrm>
            <a:off x="1766094" y="1633408"/>
            <a:ext cx="86423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Η </a:t>
            </a:r>
            <a:r>
              <a:rPr lang="el-GR" altLang="en-US" sz="2800" b="1" i="1" dirty="0">
                <a:latin typeface="+mn-lt"/>
                <a:cs typeface="Times New Roman" panose="02020603050405020304" pitchFamily="18" charset="0"/>
              </a:rPr>
              <a:t>ένταση</a:t>
            </a:r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 του πεδίου βαρύτητας της Γης, </a:t>
            </a:r>
            <a:r>
              <a:rPr lang="el-GR" altLang="en-US" sz="2800" b="1" i="1" dirty="0">
                <a:latin typeface="+mn-lt"/>
                <a:cs typeface="Times New Roman" panose="02020603050405020304" pitchFamily="18" charset="0"/>
              </a:rPr>
              <a:t>γ</a:t>
            </a:r>
            <a:r>
              <a:rPr lang="el-GR" altLang="en-US" sz="2800" b="1" i="1" baseline="-25000" dirty="0">
                <a:latin typeface="+mn-lt"/>
                <a:cs typeface="Times New Roman" panose="02020603050405020304" pitchFamily="18" charset="0"/>
              </a:rPr>
              <a:t>0</a:t>
            </a:r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, συνδέεται με το </a:t>
            </a:r>
            <a:r>
              <a:rPr lang="el-GR" altLang="en-US" sz="2800" b="1" i="1" dirty="0">
                <a:latin typeface="+mn-lt"/>
                <a:cs typeface="Times New Roman" panose="02020603050405020304" pitchFamily="18" charset="0"/>
              </a:rPr>
              <a:t>γεωγραφικό πλάτος</a:t>
            </a:r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l-GR" altLang="en-US" sz="2800" b="1" i="1" dirty="0">
                <a:latin typeface="+mn-lt"/>
                <a:cs typeface="Times New Roman" panose="02020603050405020304" pitchFamily="18" charset="0"/>
              </a:rPr>
              <a:t>ξ</a:t>
            </a:r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, με τη </a:t>
            </a:r>
            <a:r>
              <a:rPr lang="el-GR" altLang="en-US" sz="2800" b="1" dirty="0">
                <a:latin typeface="+mn-lt"/>
                <a:cs typeface="Times New Roman" panose="02020603050405020304" pitchFamily="18" charset="0"/>
              </a:rPr>
              <a:t>σχέση (6.41)</a:t>
            </a:r>
            <a:endParaRPr lang="en-US" altLang="en-US" sz="28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152" name="10 - TextBox"/>
          <p:cNvSpPr txBox="1">
            <a:spLocks noChangeArrowheads="1"/>
          </p:cNvSpPr>
          <p:nvPr/>
        </p:nvSpPr>
        <p:spPr bwMode="auto">
          <a:xfrm>
            <a:off x="1722438" y="4749071"/>
            <a:ext cx="8642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l-GR" altLang="en-US" sz="2000" dirty="0">
                <a:latin typeface="+mn-lt"/>
                <a:cs typeface="Times New Roman" panose="02020603050405020304" pitchFamily="18" charset="0"/>
              </a:rPr>
              <a:t>όπου οι μονάδες </a:t>
            </a:r>
            <a:r>
              <a:rPr lang="el-GR" altLang="en-US" sz="2000" dirty="0" err="1">
                <a:latin typeface="+mn-lt"/>
                <a:cs typeface="Times New Roman" panose="02020603050405020304" pitchFamily="18" charset="0"/>
              </a:rPr>
              <a:t>μέτρησεις</a:t>
            </a:r>
            <a:r>
              <a:rPr lang="el-GR" altLang="en-US" sz="2000" dirty="0">
                <a:latin typeface="+mn-lt"/>
                <a:cs typeface="Times New Roman" panose="02020603050405020304" pitchFamily="18" charset="0"/>
              </a:rPr>
              <a:t> του </a:t>
            </a:r>
            <a:r>
              <a:rPr lang="el-GR" altLang="en-US" sz="2000" b="1" i="1" dirty="0">
                <a:latin typeface="+mn-lt"/>
                <a:cs typeface="Times New Roman" panose="02020603050405020304" pitchFamily="18" charset="0"/>
              </a:rPr>
              <a:t>γ</a:t>
            </a:r>
            <a:r>
              <a:rPr lang="el-GR" altLang="en-US" sz="2000" b="1" i="1" baseline="-25000" dirty="0">
                <a:latin typeface="+mn-lt"/>
                <a:cs typeface="Times New Roman" panose="02020603050405020304" pitchFamily="18" charset="0"/>
              </a:rPr>
              <a:t>0</a:t>
            </a:r>
            <a:r>
              <a:rPr lang="el-GR" altLang="en-US" sz="2000" dirty="0">
                <a:latin typeface="+mn-lt"/>
                <a:cs typeface="Times New Roman" panose="02020603050405020304" pitchFamily="18" charset="0"/>
              </a:rPr>
              <a:t> είναι σε </a:t>
            </a:r>
            <a:r>
              <a:rPr lang="en-US" altLang="en-US" sz="2000" dirty="0">
                <a:latin typeface="+mn-lt"/>
                <a:cs typeface="Times New Roman" panose="02020603050405020304" pitchFamily="18" charset="0"/>
              </a:rPr>
              <a:t>cm/sec</a:t>
            </a:r>
            <a:r>
              <a:rPr lang="en-US" altLang="en-US" sz="2000" baseline="30000" dirty="0">
                <a:latin typeface="+mn-lt"/>
                <a:cs typeface="Times New Roman" panose="02020603050405020304" pitchFamily="18" charset="0"/>
              </a:rPr>
              <a:t>2</a:t>
            </a:r>
            <a:r>
              <a:rPr lang="en-US" altLang="en-US" sz="2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l-GR" altLang="en-US" sz="2000" dirty="0">
                <a:latin typeface="+mn-lt"/>
                <a:cs typeface="Times New Roman" panose="02020603050405020304" pitchFamily="18" charset="0"/>
              </a:rPr>
              <a:t>και του </a:t>
            </a:r>
            <a:r>
              <a:rPr lang="el-GR" altLang="en-US" sz="2000" b="1" i="1" dirty="0">
                <a:latin typeface="+mn-lt"/>
                <a:cs typeface="Times New Roman" panose="02020603050405020304" pitchFamily="18" charset="0"/>
              </a:rPr>
              <a:t>ξ</a:t>
            </a:r>
            <a:r>
              <a:rPr lang="el-GR" altLang="en-US" sz="2000" dirty="0">
                <a:latin typeface="+mn-lt"/>
                <a:cs typeface="Times New Roman" panose="02020603050405020304" pitchFamily="18" charset="0"/>
              </a:rPr>
              <a:t> σε ακτίνια (</a:t>
            </a:r>
            <a:r>
              <a:rPr lang="en-US" altLang="en-US" sz="2000" dirty="0">
                <a:latin typeface="+mn-lt"/>
                <a:cs typeface="Times New Roman" panose="02020603050405020304" pitchFamily="18" charset="0"/>
              </a:rPr>
              <a:t>rad)</a:t>
            </a:r>
            <a:endParaRPr lang="en-US" altLang="en-US" sz="20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Άσκηση </a:t>
            </a:r>
            <a:r>
              <a:rPr lang="el-GR" dirty="0" err="1"/>
              <a:t>Βαρυτικών</a:t>
            </a:r>
            <a:r>
              <a:rPr lang="el-GR" dirty="0"/>
              <a:t> Μετρήσεων με Πλοίο στον </a:t>
            </a:r>
            <a:r>
              <a:rPr lang="el-GR" dirty="0" smtClean="0"/>
              <a:t>Ισημερινό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21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10 - TextBox"/>
          <p:cNvSpPr txBox="1">
            <a:spLocks noChangeArrowheads="1"/>
          </p:cNvSpPr>
          <p:nvPr/>
        </p:nvSpPr>
        <p:spPr bwMode="auto">
          <a:xfrm>
            <a:off x="1585355" y="1370227"/>
            <a:ext cx="86423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Όταν είμαστε κοντά στον Ισημερινό και οι τιμές του γεωγραφικού πλάτους, </a:t>
            </a:r>
            <a:r>
              <a:rPr lang="el-GR" altLang="en-US" sz="2800" b="1" i="1" dirty="0">
                <a:latin typeface="+mn-lt"/>
                <a:cs typeface="Times New Roman" panose="02020603050405020304" pitchFamily="18" charset="0"/>
              </a:rPr>
              <a:t>ξ</a:t>
            </a:r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, (</a:t>
            </a:r>
            <a:r>
              <a:rPr lang="el-GR" altLang="en-US" sz="2800" dirty="0" err="1">
                <a:latin typeface="+mn-lt"/>
                <a:cs typeface="Times New Roman" panose="02020603050405020304" pitchFamily="18" charset="0"/>
              </a:rPr>
              <a:t>πανω</a:t>
            </a:r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 στο ελλειψοειδές) είναι μικρές τότε μπορούμε να δεχτούμε προσεγγιστικά ότι:</a:t>
            </a:r>
            <a:endParaRPr lang="en-US" altLang="en-US" sz="2800" b="1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717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832353"/>
              </p:ext>
            </p:extLst>
          </p:nvPr>
        </p:nvGraphicFramePr>
        <p:xfrm>
          <a:off x="3187143" y="3196882"/>
          <a:ext cx="199866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3" imgW="571252" imgH="203112" progId="Equation.DSMT4">
                  <p:embed/>
                </p:oleObj>
              </mc:Choice>
              <mc:Fallback>
                <p:oleObj name="Equation" r:id="rId3" imgW="571252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7143" y="3196882"/>
                        <a:ext cx="1998662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3665916"/>
              </p:ext>
            </p:extLst>
          </p:nvPr>
        </p:nvGraphicFramePr>
        <p:xfrm>
          <a:off x="6627256" y="3204820"/>
          <a:ext cx="2532063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5" imgW="723586" imgH="203112" progId="Equation.DSMT4">
                  <p:embed/>
                </p:oleObj>
              </mc:Choice>
              <mc:Fallback>
                <p:oleObj name="Equation" r:id="rId5" imgW="723586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7256" y="3204820"/>
                        <a:ext cx="2532063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7" name="10 - TextBox"/>
          <p:cNvSpPr txBox="1">
            <a:spLocks noChangeArrowheads="1"/>
          </p:cNvSpPr>
          <p:nvPr/>
        </p:nvSpPr>
        <p:spPr bwMode="auto">
          <a:xfrm>
            <a:off x="5546168" y="3268321"/>
            <a:ext cx="71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l-GR" altLang="en-US" sz="2800">
                <a:latin typeface="+mn-lt"/>
                <a:cs typeface="Times New Roman" panose="02020603050405020304" pitchFamily="18" charset="0"/>
              </a:rPr>
              <a:t>και </a:t>
            </a:r>
            <a:endParaRPr lang="en-US" altLang="en-US" sz="28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178" name="10 - TextBox"/>
          <p:cNvSpPr txBox="1">
            <a:spLocks noChangeArrowheads="1"/>
          </p:cNvSpPr>
          <p:nvPr/>
        </p:nvSpPr>
        <p:spPr bwMode="auto">
          <a:xfrm>
            <a:off x="1585355" y="4455771"/>
            <a:ext cx="86423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l-GR" altLang="en-US" sz="2800">
                <a:latin typeface="+mn-lt"/>
                <a:cs typeface="Times New Roman" panose="02020603050405020304" pitchFamily="18" charset="0"/>
              </a:rPr>
              <a:t>Επομένως, η </a:t>
            </a:r>
            <a:r>
              <a:rPr lang="el-GR" altLang="en-US" sz="2800" b="1">
                <a:latin typeface="+mn-lt"/>
                <a:cs typeface="Times New Roman" panose="02020603050405020304" pitchFamily="18" charset="0"/>
              </a:rPr>
              <a:t>σχέση (6.41)</a:t>
            </a:r>
            <a:r>
              <a:rPr lang="el-GR" altLang="en-US" sz="2800">
                <a:latin typeface="+mn-lt"/>
                <a:cs typeface="Times New Roman" panose="02020603050405020304" pitchFamily="18" charset="0"/>
              </a:rPr>
              <a:t>,</a:t>
            </a:r>
            <a:r>
              <a:rPr lang="el-GR" altLang="en-US" sz="2800" b="1">
                <a:latin typeface="+mn-lt"/>
                <a:cs typeface="Times New Roman" panose="02020603050405020304" pitchFamily="18" charset="0"/>
              </a:rPr>
              <a:t> </a:t>
            </a:r>
            <a:r>
              <a:rPr lang="el-GR" altLang="en-US" sz="2800">
                <a:latin typeface="+mn-lt"/>
                <a:cs typeface="Times New Roman" panose="02020603050405020304" pitchFamily="18" charset="0"/>
              </a:rPr>
              <a:t>γίνεται: </a:t>
            </a:r>
            <a:endParaRPr lang="en-US" altLang="en-US" sz="2800" b="1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717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3597184"/>
              </p:ext>
            </p:extLst>
          </p:nvPr>
        </p:nvGraphicFramePr>
        <p:xfrm>
          <a:off x="1534556" y="5287620"/>
          <a:ext cx="870902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Equation" r:id="rId7" imgW="3225800" imgH="279400" progId="Equation.DSMT4">
                  <p:embed/>
                </p:oleObj>
              </mc:Choice>
              <mc:Fallback>
                <p:oleObj name="Equation" r:id="rId7" imgW="32258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4556" y="5287620"/>
                        <a:ext cx="8709025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Άσκηση </a:t>
            </a:r>
            <a:r>
              <a:rPr lang="el-GR" dirty="0" err="1"/>
              <a:t>Βαρυτικών</a:t>
            </a:r>
            <a:r>
              <a:rPr lang="el-GR" dirty="0"/>
              <a:t> Μετρήσεων με Πλοίο στον </a:t>
            </a:r>
            <a:r>
              <a:rPr lang="el-GR" dirty="0" smtClean="0"/>
              <a:t>Ισημερινό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47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10 - TextBox"/>
          <p:cNvSpPr txBox="1">
            <a:spLocks noChangeArrowheads="1"/>
          </p:cNvSpPr>
          <p:nvPr/>
        </p:nvSpPr>
        <p:spPr bwMode="auto">
          <a:xfrm>
            <a:off x="1756569" y="1489330"/>
            <a:ext cx="8642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l-G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Λύνοντας την παραπάνω εξίσωση ως προς </a:t>
            </a:r>
            <a:r>
              <a:rPr lang="el-GR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l-G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έχουμε: 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199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719762"/>
              </p:ext>
            </p:extLst>
          </p:nvPr>
        </p:nvGraphicFramePr>
        <p:xfrm>
          <a:off x="1567657" y="2344993"/>
          <a:ext cx="8983662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3" imgW="4178300" imgH="241300" progId="Equation.DSMT4">
                  <p:embed/>
                </p:oleObj>
              </mc:Choice>
              <mc:Fallback>
                <p:oleObj name="Equation" r:id="rId3" imgW="4178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7657" y="2344993"/>
                        <a:ext cx="8983662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558497"/>
              </p:ext>
            </p:extLst>
          </p:nvPr>
        </p:nvGraphicFramePr>
        <p:xfrm>
          <a:off x="4002088" y="4717150"/>
          <a:ext cx="4151312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Equation" r:id="rId5" imgW="1384300" imgH="469900" progId="Equation.DSMT4">
                  <p:embed/>
                </p:oleObj>
              </mc:Choice>
              <mc:Fallback>
                <p:oleObj name="Equation" r:id="rId5" imgW="13843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2088" y="4717150"/>
                        <a:ext cx="4151312" cy="140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triped Right Arrow 1"/>
          <p:cNvSpPr/>
          <p:nvPr/>
        </p:nvSpPr>
        <p:spPr>
          <a:xfrm rot="5400000">
            <a:off x="5229590" y="3208015"/>
            <a:ext cx="1524000" cy="1163638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Άσκηση </a:t>
            </a:r>
            <a:r>
              <a:rPr lang="el-GR" dirty="0" err="1"/>
              <a:t>Βαρυτικών</a:t>
            </a:r>
            <a:r>
              <a:rPr lang="el-GR" dirty="0"/>
              <a:t> Μετρήσεων με Πλοίο στον </a:t>
            </a:r>
            <a:r>
              <a:rPr lang="el-GR" dirty="0" smtClean="0"/>
              <a:t>Ισημερινό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72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7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694325"/>
              </p:ext>
            </p:extLst>
          </p:nvPr>
        </p:nvGraphicFramePr>
        <p:xfrm>
          <a:off x="2913878" y="1297932"/>
          <a:ext cx="5870123" cy="507482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08057"/>
                <a:gridCol w="1368077"/>
                <a:gridCol w="1414796"/>
                <a:gridCol w="1071106"/>
                <a:gridCol w="1008087"/>
              </a:tblGrid>
              <a:tr h="411388">
                <a:tc rowSpan="2">
                  <a:txBody>
                    <a:bodyPr/>
                    <a:lstStyle/>
                    <a:p>
                      <a:pPr algn="ctr"/>
                      <a:r>
                        <a:rPr lang="el-GR" sz="1800" baseline="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Ημέρα</a:t>
                      </a:r>
                    </a:p>
                  </a:txBody>
                  <a:tcPr marL="91448" marR="914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l-GR" sz="1800" b="1" i="1" u="none" strike="noStrike" kern="1200" baseline="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γ</a:t>
                      </a:r>
                      <a:r>
                        <a:rPr lang="el-GR" sz="1800" b="1" i="1" u="none" strike="noStrike" kern="1200" baseline="-250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0</a:t>
                      </a:r>
                      <a:r>
                        <a:rPr lang="el-GR" sz="1800" b="1" i="0" u="none" strike="noStrike" kern="1200" baseline="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m/sec</a:t>
                      </a:r>
                      <a:r>
                        <a:rPr lang="en-US" sz="1800" b="1" i="0" u="none" strike="noStrike" kern="1200" baseline="300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)</a:t>
                      </a:r>
                      <a:endParaRPr lang="el-GR" sz="18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 marL="91448" marR="914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i="1" u="none" strike="noStrike" kern="1200" baseline="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γ</a:t>
                      </a:r>
                      <a:r>
                        <a:rPr lang="el-GR" sz="1800" b="1" i="1" u="none" strike="noStrike" kern="1200" baseline="-250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0</a:t>
                      </a:r>
                      <a:r>
                        <a:rPr lang="el-GR" sz="1800" b="1" i="0" u="none" strike="noStrike" kern="1200" baseline="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cm/sec</a:t>
                      </a:r>
                      <a:r>
                        <a:rPr lang="en-US" sz="1800" b="1" i="0" u="none" strike="noStrike" kern="1200" baseline="300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)</a:t>
                      </a:r>
                      <a:endParaRPr lang="el-GR" sz="1800" dirty="0" smtClean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 marL="91448" marR="914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sz="1800" i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ξ</a:t>
                      </a:r>
                      <a:r>
                        <a:rPr lang="el-GR" sz="18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 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rad)</a:t>
                      </a:r>
                      <a:endParaRPr lang="el-GR" sz="18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 marL="91448" marR="914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65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(+)</a:t>
                      </a:r>
                      <a:endParaRPr lang="el-GR" sz="18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 marL="91448" marR="914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(-)</a:t>
                      </a:r>
                      <a:endParaRPr lang="el-GR" sz="18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 marL="91448" marR="914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74312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1</a:t>
                      </a:r>
                      <a:endParaRPr lang="en-US" sz="1800" dirty="0" smtClean="0"/>
                    </a:p>
                  </a:txBody>
                  <a:tcPr marL="91448" marR="914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9,80222</a:t>
                      </a:r>
                      <a:endParaRPr lang="en-US" sz="1800" dirty="0"/>
                    </a:p>
                  </a:txBody>
                  <a:tcPr marL="91448" marR="914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980,222</a:t>
                      </a:r>
                      <a:endParaRPr lang="en-US" sz="1800" dirty="0"/>
                    </a:p>
                  </a:txBody>
                  <a:tcPr marL="91448" marR="914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0,65132</a:t>
                      </a:r>
                      <a:endParaRPr lang="en-US" sz="1800" dirty="0"/>
                    </a:p>
                  </a:txBody>
                  <a:tcPr marL="91448" marR="914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-0,65132</a:t>
                      </a:r>
                      <a:endParaRPr lang="en-US" sz="1800" dirty="0"/>
                    </a:p>
                  </a:txBody>
                  <a:tcPr marL="91448" marR="914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12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2</a:t>
                      </a:r>
                      <a:endParaRPr lang="el-GR" sz="1800" dirty="0"/>
                    </a:p>
                  </a:txBody>
                  <a:tcPr marL="91448" marR="914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9,79805</a:t>
                      </a:r>
                      <a:endParaRPr lang="en-US" sz="1800" dirty="0"/>
                    </a:p>
                  </a:txBody>
                  <a:tcPr marL="91448" marR="914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979,805</a:t>
                      </a:r>
                      <a:endParaRPr lang="en-US" sz="1800" dirty="0"/>
                    </a:p>
                  </a:txBody>
                  <a:tcPr marL="91448" marR="914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0,58604</a:t>
                      </a:r>
                      <a:endParaRPr lang="en-US" sz="1800" dirty="0"/>
                    </a:p>
                  </a:txBody>
                  <a:tcPr marL="91448" marR="914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-0,58604</a:t>
                      </a:r>
                      <a:endParaRPr lang="en-US" sz="1800" dirty="0"/>
                    </a:p>
                  </a:txBody>
                  <a:tcPr marL="91448" marR="914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12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3</a:t>
                      </a:r>
                      <a:endParaRPr lang="el-GR" sz="1800" dirty="0"/>
                    </a:p>
                  </a:txBody>
                  <a:tcPr marL="91448" marR="914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9,79415</a:t>
                      </a:r>
                      <a:endParaRPr lang="en-US" sz="1800" dirty="0"/>
                    </a:p>
                  </a:txBody>
                  <a:tcPr marL="91448" marR="914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979,415</a:t>
                      </a:r>
                      <a:endParaRPr lang="en-US" sz="1800" dirty="0"/>
                    </a:p>
                  </a:txBody>
                  <a:tcPr marL="91448" marR="914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0,51760</a:t>
                      </a:r>
                      <a:endParaRPr lang="en-US" sz="1800" dirty="0"/>
                    </a:p>
                  </a:txBody>
                  <a:tcPr marL="91448" marR="914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-0,51760</a:t>
                      </a:r>
                      <a:endParaRPr lang="en-US" sz="1800" dirty="0"/>
                    </a:p>
                  </a:txBody>
                  <a:tcPr marL="91448" marR="914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12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4</a:t>
                      </a:r>
                      <a:endParaRPr lang="el-GR" sz="1800" dirty="0"/>
                    </a:p>
                  </a:txBody>
                  <a:tcPr marL="91448" marR="914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...</a:t>
                      </a:r>
                      <a:endParaRPr lang="en-US" sz="1800" dirty="0"/>
                    </a:p>
                  </a:txBody>
                  <a:tcPr marL="91448" marR="914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...</a:t>
                      </a:r>
                      <a:endParaRPr lang="en-US" sz="1800" dirty="0"/>
                    </a:p>
                  </a:txBody>
                  <a:tcPr marL="91448" marR="914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...</a:t>
                      </a:r>
                      <a:endParaRPr lang="en-US" sz="1800" dirty="0"/>
                    </a:p>
                  </a:txBody>
                  <a:tcPr marL="91448" marR="914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...</a:t>
                      </a:r>
                      <a:endParaRPr lang="en-US" sz="1800" dirty="0"/>
                    </a:p>
                  </a:txBody>
                  <a:tcPr marL="91448" marR="914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12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5</a:t>
                      </a:r>
                      <a:endParaRPr lang="el-GR" sz="1800" dirty="0"/>
                    </a:p>
                  </a:txBody>
                  <a:tcPr marL="91448" marR="914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...</a:t>
                      </a:r>
                      <a:endParaRPr lang="en-US" sz="1800" dirty="0"/>
                    </a:p>
                  </a:txBody>
                  <a:tcPr marL="91448" marR="914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...</a:t>
                      </a:r>
                      <a:endParaRPr lang="en-US" sz="1800" dirty="0"/>
                    </a:p>
                  </a:txBody>
                  <a:tcPr marL="91448" marR="914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...</a:t>
                      </a:r>
                      <a:endParaRPr lang="en-US" sz="1800" dirty="0"/>
                    </a:p>
                  </a:txBody>
                  <a:tcPr marL="91448" marR="914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...</a:t>
                      </a:r>
                      <a:endParaRPr lang="en-US" sz="1800" dirty="0"/>
                    </a:p>
                  </a:txBody>
                  <a:tcPr marL="91448" marR="914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12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6</a:t>
                      </a:r>
                      <a:endParaRPr lang="el-GR" sz="1800" dirty="0"/>
                    </a:p>
                  </a:txBody>
                  <a:tcPr marL="91448" marR="914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...</a:t>
                      </a:r>
                      <a:endParaRPr lang="en-US" sz="1800" dirty="0"/>
                    </a:p>
                  </a:txBody>
                  <a:tcPr marL="91448" marR="914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...</a:t>
                      </a:r>
                      <a:endParaRPr lang="en-US" sz="1800" dirty="0"/>
                    </a:p>
                  </a:txBody>
                  <a:tcPr marL="91448" marR="914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...</a:t>
                      </a:r>
                      <a:endParaRPr lang="en-US" sz="1800" dirty="0"/>
                    </a:p>
                  </a:txBody>
                  <a:tcPr marL="91448" marR="914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...</a:t>
                      </a:r>
                      <a:endParaRPr lang="en-US" sz="1800" dirty="0"/>
                    </a:p>
                  </a:txBody>
                  <a:tcPr marL="91448" marR="914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12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7</a:t>
                      </a:r>
                      <a:endParaRPr lang="el-GR" sz="1800" dirty="0"/>
                    </a:p>
                  </a:txBody>
                  <a:tcPr marL="91448" marR="914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...</a:t>
                      </a:r>
                      <a:endParaRPr lang="en-US" sz="1800" dirty="0"/>
                    </a:p>
                  </a:txBody>
                  <a:tcPr marL="91448" marR="914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...</a:t>
                      </a:r>
                      <a:endParaRPr lang="en-US" sz="1800" dirty="0"/>
                    </a:p>
                  </a:txBody>
                  <a:tcPr marL="91448" marR="914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...</a:t>
                      </a:r>
                      <a:endParaRPr lang="en-US" sz="1800" dirty="0"/>
                    </a:p>
                  </a:txBody>
                  <a:tcPr marL="91448" marR="914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...</a:t>
                      </a:r>
                      <a:endParaRPr lang="en-US" sz="1800" dirty="0"/>
                    </a:p>
                  </a:txBody>
                  <a:tcPr marL="91448" marR="914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12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8</a:t>
                      </a:r>
                      <a:endParaRPr lang="el-GR" sz="1800" dirty="0"/>
                    </a:p>
                  </a:txBody>
                  <a:tcPr marL="91448" marR="914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...</a:t>
                      </a:r>
                      <a:endParaRPr lang="en-US" sz="1800" dirty="0"/>
                    </a:p>
                  </a:txBody>
                  <a:tcPr marL="91448" marR="914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...</a:t>
                      </a:r>
                      <a:endParaRPr lang="en-US" sz="1800" dirty="0"/>
                    </a:p>
                  </a:txBody>
                  <a:tcPr marL="91448" marR="914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...</a:t>
                      </a:r>
                      <a:endParaRPr lang="en-US" sz="1800" dirty="0"/>
                    </a:p>
                  </a:txBody>
                  <a:tcPr marL="91448" marR="914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...</a:t>
                      </a:r>
                      <a:endParaRPr lang="en-US" sz="1800" dirty="0"/>
                    </a:p>
                  </a:txBody>
                  <a:tcPr marL="91448" marR="914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12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9</a:t>
                      </a:r>
                      <a:endParaRPr lang="el-GR" sz="1800" dirty="0"/>
                    </a:p>
                  </a:txBody>
                  <a:tcPr marL="91448" marR="914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...</a:t>
                      </a:r>
                      <a:endParaRPr lang="en-US" sz="1800" dirty="0"/>
                    </a:p>
                  </a:txBody>
                  <a:tcPr marL="91448" marR="914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...</a:t>
                      </a:r>
                      <a:endParaRPr lang="en-US" sz="1800" dirty="0"/>
                    </a:p>
                  </a:txBody>
                  <a:tcPr marL="91448" marR="914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...</a:t>
                      </a:r>
                      <a:endParaRPr lang="en-US" sz="1800" dirty="0"/>
                    </a:p>
                  </a:txBody>
                  <a:tcPr marL="91448" marR="914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...</a:t>
                      </a:r>
                      <a:endParaRPr lang="en-US" sz="1800" dirty="0"/>
                    </a:p>
                  </a:txBody>
                  <a:tcPr marL="91448" marR="914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  <a:endParaRPr lang="el-GR" sz="1800" dirty="0"/>
                    </a:p>
                  </a:txBody>
                  <a:tcPr marL="91448" marR="914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...</a:t>
                      </a:r>
                      <a:endParaRPr lang="en-US" sz="1800" dirty="0"/>
                    </a:p>
                  </a:txBody>
                  <a:tcPr marL="91448" marR="914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...</a:t>
                      </a:r>
                      <a:endParaRPr lang="en-US" sz="1800" dirty="0"/>
                    </a:p>
                  </a:txBody>
                  <a:tcPr marL="91448" marR="914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...</a:t>
                      </a:r>
                      <a:endParaRPr lang="en-US" sz="1800" dirty="0"/>
                    </a:p>
                  </a:txBody>
                  <a:tcPr marL="91448" marR="914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...</a:t>
                      </a:r>
                      <a:endParaRPr lang="en-US" sz="1800" dirty="0"/>
                    </a:p>
                  </a:txBody>
                  <a:tcPr marL="91448" marR="914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11</a:t>
                      </a:r>
                      <a:endParaRPr lang="el-GR" sz="1800" dirty="0"/>
                    </a:p>
                  </a:txBody>
                  <a:tcPr marL="91448" marR="914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...</a:t>
                      </a:r>
                      <a:endParaRPr lang="en-US" sz="1800" dirty="0"/>
                    </a:p>
                  </a:txBody>
                  <a:tcPr marL="91448" marR="914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...</a:t>
                      </a:r>
                      <a:endParaRPr lang="en-US" sz="1800" dirty="0"/>
                    </a:p>
                  </a:txBody>
                  <a:tcPr marL="91448" marR="914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...</a:t>
                      </a:r>
                      <a:endParaRPr lang="en-US" sz="1800" dirty="0"/>
                    </a:p>
                  </a:txBody>
                  <a:tcPr marL="91448" marR="914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...</a:t>
                      </a:r>
                      <a:endParaRPr lang="en-US" sz="1800" dirty="0"/>
                    </a:p>
                  </a:txBody>
                  <a:tcPr marL="91448" marR="914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</a:t>
                      </a:r>
                      <a:endParaRPr lang="el-GR" sz="1800" dirty="0"/>
                    </a:p>
                  </a:txBody>
                  <a:tcPr marL="91448" marR="914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...</a:t>
                      </a:r>
                      <a:endParaRPr lang="en-US" sz="1800" dirty="0"/>
                    </a:p>
                  </a:txBody>
                  <a:tcPr marL="91448" marR="914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...</a:t>
                      </a:r>
                      <a:endParaRPr lang="en-US" sz="1800" dirty="0"/>
                    </a:p>
                  </a:txBody>
                  <a:tcPr marL="91448" marR="914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...</a:t>
                      </a:r>
                      <a:endParaRPr lang="en-US" sz="1800" dirty="0"/>
                    </a:p>
                  </a:txBody>
                  <a:tcPr marL="91448" marR="914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...</a:t>
                      </a:r>
                      <a:endParaRPr lang="en-US" sz="1800" dirty="0"/>
                    </a:p>
                  </a:txBody>
                  <a:tcPr marL="91448" marR="914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13</a:t>
                      </a:r>
                      <a:endParaRPr lang="el-GR" sz="1800" dirty="0"/>
                    </a:p>
                  </a:txBody>
                  <a:tcPr marL="91448" marR="914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...</a:t>
                      </a:r>
                      <a:endParaRPr lang="en-US" sz="1800" dirty="0"/>
                    </a:p>
                  </a:txBody>
                  <a:tcPr marL="91448" marR="914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...</a:t>
                      </a:r>
                      <a:endParaRPr lang="en-US" sz="1800" dirty="0"/>
                    </a:p>
                  </a:txBody>
                  <a:tcPr marL="91448" marR="914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...</a:t>
                      </a:r>
                      <a:endParaRPr lang="en-US" sz="1800" dirty="0"/>
                    </a:p>
                  </a:txBody>
                  <a:tcPr marL="91448" marR="914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...</a:t>
                      </a:r>
                      <a:endParaRPr lang="en-US" sz="1800" dirty="0"/>
                    </a:p>
                  </a:txBody>
                  <a:tcPr marL="91448" marR="914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14</a:t>
                      </a:r>
                      <a:endParaRPr lang="el-GR" sz="1800" dirty="0"/>
                    </a:p>
                  </a:txBody>
                  <a:tcPr marL="91448" marR="914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...</a:t>
                      </a:r>
                      <a:endParaRPr lang="en-US" sz="1800" dirty="0"/>
                    </a:p>
                  </a:txBody>
                  <a:tcPr marL="91448" marR="914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...</a:t>
                      </a:r>
                      <a:endParaRPr lang="en-US" sz="1800" dirty="0"/>
                    </a:p>
                  </a:txBody>
                  <a:tcPr marL="91448" marR="914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...</a:t>
                      </a:r>
                      <a:endParaRPr lang="en-US" sz="1800" dirty="0"/>
                    </a:p>
                  </a:txBody>
                  <a:tcPr marL="91448" marR="914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...</a:t>
                      </a:r>
                      <a:endParaRPr lang="en-US" sz="1800" dirty="0"/>
                    </a:p>
                  </a:txBody>
                  <a:tcPr marL="91448" marR="914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15</a:t>
                      </a:r>
                      <a:endParaRPr lang="el-GR" sz="1800" dirty="0"/>
                    </a:p>
                  </a:txBody>
                  <a:tcPr marL="91448" marR="914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9,78897</a:t>
                      </a:r>
                      <a:endParaRPr lang="en-US" sz="1800" dirty="0"/>
                    </a:p>
                  </a:txBody>
                  <a:tcPr marL="91448" marR="914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978,897</a:t>
                      </a:r>
                      <a:endParaRPr lang="en-US" sz="1800" dirty="0"/>
                    </a:p>
                  </a:txBody>
                  <a:tcPr marL="91448" marR="914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0,40936</a:t>
                      </a:r>
                      <a:endParaRPr lang="en-US" sz="1800" dirty="0"/>
                    </a:p>
                  </a:txBody>
                  <a:tcPr marL="91448" marR="914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-0,40936</a:t>
                      </a:r>
                      <a:endParaRPr lang="en-US" sz="1800" dirty="0"/>
                    </a:p>
                  </a:txBody>
                  <a:tcPr marL="91448" marR="914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16</a:t>
                      </a:r>
                      <a:endParaRPr lang="el-GR" sz="1800" dirty="0"/>
                    </a:p>
                  </a:txBody>
                  <a:tcPr marL="91448" marR="914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9,79232</a:t>
                      </a:r>
                      <a:endParaRPr lang="en-US" sz="1800" dirty="0"/>
                    </a:p>
                  </a:txBody>
                  <a:tcPr marL="91448" marR="914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979,232</a:t>
                      </a:r>
                      <a:endParaRPr lang="en-US" sz="1800" dirty="0"/>
                    </a:p>
                  </a:txBody>
                  <a:tcPr marL="91448" marR="914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0,48215</a:t>
                      </a:r>
                      <a:endParaRPr lang="en-US" sz="1800" dirty="0"/>
                    </a:p>
                  </a:txBody>
                  <a:tcPr marL="91448" marR="914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-0,48215</a:t>
                      </a:r>
                      <a:endParaRPr lang="en-US" sz="1800" dirty="0"/>
                    </a:p>
                  </a:txBody>
                  <a:tcPr marL="91448" marR="914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Άσκηση </a:t>
            </a:r>
            <a:r>
              <a:rPr lang="el-GR" dirty="0" err="1"/>
              <a:t>Βαρυτικών</a:t>
            </a:r>
            <a:r>
              <a:rPr lang="el-GR" dirty="0"/>
              <a:t> Μετρήσεων με Πλοίο στον </a:t>
            </a:r>
            <a:r>
              <a:rPr lang="el-GR" dirty="0" smtClean="0"/>
              <a:t>Ισημερινό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73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4.602"/>
  <p:tag name="ISPRING_CUSTOM_TIMING_USED" val="1"/>
  <p:tag name="ISPRING_SLIDE_ID" val="{295B122A-8B08-4289-BC04-C955A53CCAB0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2.598"/>
  <p:tag name="ISPRING_CUSTOM_TIMING_USED" val="1"/>
  <p:tag name="ISPRING_SLIDE_ID" val="{48EBD0AD-1436-4484-8D22-16D88AF2370B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2.4"/>
  <p:tag name="ISPRING_CUSTOM_TIMING_USED" val="1"/>
  <p:tag name="ISPRING_SLIDE_ID" val="{557B831B-0CCB-4EE3-A482-DE5D7756FE5C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2527.613"/>
  <p:tag name="ISPRING_CUSTOM_TIMING_USED" val="1"/>
  <p:tag name="ISPRING_SLIDE_ID" val="{458B06B2-D456-4B40-BC78-F2BECBD21BCB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F1F6B265-4FD5-42A8-8C33-F91BF278EC77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897ABBFB-9E22-4675-AF51-7FC3410AC352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E906E85F-4D39-450A-9ED2-D8B3AAB5D2BC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952B194D-E596-47ED-9CBC-4BF2A0D18C99}"/>
</p:tagLst>
</file>

<file path=ppt/theme/theme1.xml><?xml version="1.0" encoding="utf-8"?>
<a:theme xmlns:a="http://schemas.openxmlformats.org/drawingml/2006/main" name="Opencourses AUTh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2135</Words>
  <Application>Microsoft Office PowerPoint</Application>
  <PresentationFormat>Widescreen</PresentationFormat>
  <Paragraphs>585</Paragraphs>
  <Slides>35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Arial Unicode MS</vt:lpstr>
      <vt:lpstr>55 Helvetica Roman</vt:lpstr>
      <vt:lpstr>Arial</vt:lpstr>
      <vt:lpstr>Book Antiqua</vt:lpstr>
      <vt:lpstr>Calibri</vt:lpstr>
      <vt:lpstr>Century Gothic</vt:lpstr>
      <vt:lpstr>Courier New</vt:lpstr>
      <vt:lpstr>Times New Roman</vt:lpstr>
      <vt:lpstr>Wingdings</vt:lpstr>
      <vt:lpstr>Opencourses AUTh Template</vt:lpstr>
      <vt:lpstr>Equation</vt:lpstr>
      <vt:lpstr>ΕΙΣΑΓΩΓΗ ΣΤΗ ΓΕΩΦΥΣΙΚΗ</vt:lpstr>
      <vt:lpstr>Άδειες Χρήσης</vt:lpstr>
      <vt:lpstr>Χρηματοδότηση</vt:lpstr>
      <vt:lpstr>Ενημέρωση</vt:lpstr>
      <vt:lpstr>Άσκηση Βαρυτικών Μετρήσεων με Πλοίο στον Ισημερινό</vt:lpstr>
      <vt:lpstr>Άσκηση Βαρυτικών Μετρήσεων με Πλοίο στον Ισημερινό</vt:lpstr>
      <vt:lpstr>Άσκηση Βαρυτικών Μετρήσεων με Πλοίο στον Ισημερινό</vt:lpstr>
      <vt:lpstr>Άσκηση Βαρυτικών Μετρήσεων με Πλοίο στον Ισημερινό</vt:lpstr>
      <vt:lpstr>Άσκηση Βαρυτικών Μετρήσεων με Πλοίο στον Ισημερινό</vt:lpstr>
      <vt:lpstr>Άσκηση Βαρυτικών Μετρήσεων με Πλοίο στον Ισημερινό</vt:lpstr>
      <vt:lpstr>Άσκηση Βαρυτικών Μετρήσεων με Πλοίο στον Ισημερινό</vt:lpstr>
      <vt:lpstr>Άσκηση Βαρυτικών Μετρήσεων με Πλοίο στον Ισημερινό</vt:lpstr>
      <vt:lpstr>Άσκηση Βαρυτικών Μετρήσεων με Πλοίο στον Ισημερινό</vt:lpstr>
      <vt:lpstr>Άσκηση Βαρυτικών Μετρήσεων με Πλοίο στον Ισημερινό</vt:lpstr>
      <vt:lpstr>Άσκηση Βαρυτικών Μετρήσεων με Πλοίο στον Ισημερινό</vt:lpstr>
      <vt:lpstr>Άσκηση Βαρυτικών Μετρήσεων με Πλοίο στον Ισημερινό</vt:lpstr>
      <vt:lpstr>Άσκηση Βαρυτικών Μετρήσεων με Πλοίο στον Ισημερινό</vt:lpstr>
      <vt:lpstr>Άσκηση Βαρυτικού Πεδίου Στην Περιοχή Της Πελοποννήσου</vt:lpstr>
      <vt:lpstr>Άσκηση Βαρυτικού Πεδίου Στην Περιοχή Της Πελοποννήσου</vt:lpstr>
      <vt:lpstr>Άσκηση Βαρυτικού Πεδίου Στην Περιοχή Της Πελοποννήσου</vt:lpstr>
      <vt:lpstr>Άσκηση Βαρυτικού Πεδίου Στην Περιοχή Της Πελοποννήσου</vt:lpstr>
      <vt:lpstr>Άσκηση Βαρυτικού Πεδίου Στην Περιοχή Της Πελοποννήσου</vt:lpstr>
      <vt:lpstr>Άσκηση Βαρυτικού Πεδίου Στην Περιοχή Της Πελοποννήσου</vt:lpstr>
      <vt:lpstr>Άσκηση Βαρυτικού Πεδίου Στην Περιοχή Της Πελοποννήσου</vt:lpstr>
      <vt:lpstr>Άσκηση Βαρυτικού Πεδίου Στην Περιοχή Της Πελοποννήσου</vt:lpstr>
      <vt:lpstr>Άσκηση Βαρυτικού Πεδίου Στην Περιοχή Της Πελοποννήσου</vt:lpstr>
      <vt:lpstr>Άσκηση Βαρυτικού Πεδίου Στην Περιοχή Της Πελοποννήσου</vt:lpstr>
      <vt:lpstr>Άσκηση Βαρυτικού Πεδίου Στην Περιοχή Της Πελοποννήσου</vt:lpstr>
      <vt:lpstr>Άσκηση Βαρυτικού Πεδίου Στην Περιοχή Της Πελοποννήσου</vt:lpstr>
      <vt:lpstr>Άσκηση Βαρυτικού Πεδίου Στην Περιοχή Της Πελοποννήσου</vt:lpstr>
      <vt:lpstr>Άσκηση Βαρυτικού Πεδίου Στην Περιοχή Της Πελοποννήσου</vt:lpstr>
      <vt:lpstr>Σημείωμα Αναφοράς</vt:lpstr>
      <vt:lpstr>Σημείωμα Αδειοδότησης</vt:lpstr>
      <vt:lpstr>Τέλος Ενότητας</vt:lpstr>
      <vt:lpstr>Διατήρηση Σημειωμάτων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ΕΙΣΑΓΩΓΗ ΣΤΗ ΓΕΩΦΥΣΙΚΗ</dc:title>
  <dc:creator>CHRISA VENTOUZI</dc:creator>
  <cp:lastModifiedBy>CHRISA VENTOUZI</cp:lastModifiedBy>
  <cp:revision>8</cp:revision>
  <dcterms:created xsi:type="dcterms:W3CDTF">2015-12-15T12:34:56Z</dcterms:created>
  <dcterms:modified xsi:type="dcterms:W3CDTF">2016-02-17T15:40:15Z</dcterms:modified>
</cp:coreProperties>
</file>