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72" r:id="rId5"/>
  </p:sldMasterIdLst>
  <p:notesMasterIdLst>
    <p:notesMasterId r:id="rId25"/>
  </p:notesMasterIdLst>
  <p:sldIdLst>
    <p:sldId id="359" r:id="rId6"/>
    <p:sldId id="258" r:id="rId7"/>
    <p:sldId id="361" r:id="rId8"/>
    <p:sldId id="401" r:id="rId9"/>
    <p:sldId id="362" r:id="rId10"/>
    <p:sldId id="364" r:id="rId11"/>
    <p:sldId id="403" r:id="rId12"/>
    <p:sldId id="396" r:id="rId13"/>
    <p:sldId id="365" r:id="rId14"/>
    <p:sldId id="367" r:id="rId15"/>
    <p:sldId id="399" r:id="rId16"/>
    <p:sldId id="400" r:id="rId17"/>
    <p:sldId id="404" r:id="rId18"/>
    <p:sldId id="405" r:id="rId19"/>
    <p:sldId id="407" r:id="rId20"/>
    <p:sldId id="406" r:id="rId21"/>
    <p:sldId id="408" r:id="rId22"/>
    <p:sldId id="395" r:id="rId23"/>
    <p:sldId id="39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NHCRUser" initials="U" lastIdx="5" clrIdx="0"/>
  <p:cmAuthor id="2" name="UNHCR" initials="U" lastIdx="0" clrIdx="1">
    <p:extLst>
      <p:ext uri="{19B8F6BF-5375-455C-9EA6-DF929625EA0E}">
        <p15:presenceInfo xmlns:p15="http://schemas.microsoft.com/office/powerpoint/2012/main" userId="UNHCR" providerId="None"/>
      </p:ext>
    </p:extLst>
  </p:cmAuthor>
  <p:cmAuthor id="3" name="Vassilios Avdis" initials="VA" lastIdx="37" clrIdx="2">
    <p:extLst>
      <p:ext uri="{19B8F6BF-5375-455C-9EA6-DF929625EA0E}">
        <p15:presenceInfo xmlns:p15="http://schemas.microsoft.com/office/powerpoint/2012/main" userId="S-1-5-21-2676355427-447894320-4283101651-24967" providerId="AD"/>
      </p:ext>
    </p:extLst>
  </p:cmAuthor>
  <p:cmAuthor id="4" name="GD" initials="GD" lastIdx="5" clrIdx="3">
    <p:extLst>
      <p:ext uri="{19B8F6BF-5375-455C-9EA6-DF929625EA0E}">
        <p15:presenceInfo xmlns:p15="http://schemas.microsoft.com/office/powerpoint/2012/main" userId="GD" providerId="None"/>
      </p:ext>
    </p:extLst>
  </p:cmAuthor>
  <p:cmAuthor id="5" name="Georgios Repanas" initials="GR" lastIdx="1" clrIdx="4">
    <p:extLst>
      <p:ext uri="{19B8F6BF-5375-455C-9EA6-DF929625EA0E}">
        <p15:presenceInfo xmlns:p15="http://schemas.microsoft.com/office/powerpoint/2012/main" userId="S::repanas@unhcr.org::bab581c7-243f-4953-8427-d8563387707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131" autoAdjust="0"/>
    <p:restoredTop sz="72605" autoAdjust="0"/>
  </p:normalViewPr>
  <p:slideViewPr>
    <p:cSldViewPr snapToGrid="0">
      <p:cViewPr varScale="1">
        <p:scale>
          <a:sx n="48" d="100"/>
          <a:sy n="48" d="100"/>
        </p:scale>
        <p:origin x="976" y="40"/>
      </p:cViewPr>
      <p:guideLst/>
    </p:cSldViewPr>
  </p:slideViewPr>
  <p:notesTextViewPr>
    <p:cViewPr>
      <p:scale>
        <a:sx n="1" d="1"/>
        <a:sy n="1" d="1"/>
      </p:scale>
      <p:origin x="0" y="0"/>
    </p:cViewPr>
  </p:notesTextViewPr>
  <p:notesViewPr>
    <p:cSldViewPr snapToGrid="0">
      <p:cViewPr varScale="1">
        <p:scale>
          <a:sx n="51" d="100"/>
          <a:sy n="51" d="100"/>
        </p:scale>
        <p:origin x="2692" y="2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ios Repanas" userId="bab581c7-243f-4953-8427-d8563387707e" providerId="ADAL" clId="{A6969179-131D-4CFC-A1F2-6BCC06D4E3F2}"/>
    <pc:docChg chg="undo custSel modSld">
      <pc:chgData name="Georgios Repanas" userId="bab581c7-243f-4953-8427-d8563387707e" providerId="ADAL" clId="{A6969179-131D-4CFC-A1F2-6BCC06D4E3F2}" dt="2022-04-29T06:25:20.567" v="130" actId="20577"/>
      <pc:docMkLst>
        <pc:docMk/>
      </pc:docMkLst>
      <pc:sldChg chg="modNotesTx">
        <pc:chgData name="Georgios Repanas" userId="bab581c7-243f-4953-8427-d8563387707e" providerId="ADAL" clId="{A6969179-131D-4CFC-A1F2-6BCC06D4E3F2}" dt="2022-04-29T06:16:07.013" v="73" actId="20577"/>
        <pc:sldMkLst>
          <pc:docMk/>
          <pc:sldMk cId="1918290911" sldId="362"/>
        </pc:sldMkLst>
      </pc:sldChg>
      <pc:sldChg chg="modNotesTx">
        <pc:chgData name="Georgios Repanas" userId="bab581c7-243f-4953-8427-d8563387707e" providerId="ADAL" clId="{A6969179-131D-4CFC-A1F2-6BCC06D4E3F2}" dt="2022-04-29T06:21:51.684" v="90" actId="6549"/>
        <pc:sldMkLst>
          <pc:docMk/>
          <pc:sldMk cId="804419757" sldId="364"/>
        </pc:sldMkLst>
      </pc:sldChg>
      <pc:sldChg chg="modNotesTx">
        <pc:chgData name="Georgios Repanas" userId="bab581c7-243f-4953-8427-d8563387707e" providerId="ADAL" clId="{A6969179-131D-4CFC-A1F2-6BCC06D4E3F2}" dt="2022-04-29T06:23:29.724" v="126" actId="6549"/>
        <pc:sldMkLst>
          <pc:docMk/>
          <pc:sldMk cId="2820466070" sldId="367"/>
        </pc:sldMkLst>
      </pc:sldChg>
      <pc:sldChg chg="modNotesTx">
        <pc:chgData name="Georgios Repanas" userId="bab581c7-243f-4953-8427-d8563387707e" providerId="ADAL" clId="{A6969179-131D-4CFC-A1F2-6BCC06D4E3F2}" dt="2022-04-29T06:23:51.017" v="127" actId="6549"/>
        <pc:sldMkLst>
          <pc:docMk/>
          <pc:sldMk cId="3186797573" sldId="399"/>
        </pc:sldMkLst>
      </pc:sldChg>
      <pc:sldChg chg="modNotesTx">
        <pc:chgData name="Georgios Repanas" userId="bab581c7-243f-4953-8427-d8563387707e" providerId="ADAL" clId="{A6969179-131D-4CFC-A1F2-6BCC06D4E3F2}" dt="2022-04-29T06:25:20.567" v="130" actId="20577"/>
        <pc:sldMkLst>
          <pc:docMk/>
          <pc:sldMk cId="1960807991" sldId="400"/>
        </pc:sldMkLst>
      </pc:sldChg>
      <pc:sldChg chg="modNotesTx">
        <pc:chgData name="Georgios Repanas" userId="bab581c7-243f-4953-8427-d8563387707e" providerId="ADAL" clId="{A6969179-131D-4CFC-A1F2-6BCC06D4E3F2}" dt="2022-04-29T06:14:26.225" v="15" actId="20577"/>
        <pc:sldMkLst>
          <pc:docMk/>
          <pc:sldMk cId="657947752" sldId="401"/>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E939BE-7FBD-4B2B-9C43-2F567D58927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CD10B968-8666-4F7E-92A7-4119FE6BDED9}">
      <dgm:prSet custT="1"/>
      <dgm:spPr>
        <a:solidFill>
          <a:schemeClr val="accent1">
            <a:lumMod val="75000"/>
          </a:schemeClr>
        </a:solidFill>
        <a:ln>
          <a:noFill/>
        </a:ln>
      </dgm:spPr>
      <dgm:t>
        <a:bodyPr/>
        <a:lstStyle/>
        <a:p>
          <a:pPr algn="ctr" rtl="0"/>
          <a:r>
            <a:rPr lang="el-GR" sz="3200" b="1" dirty="0"/>
            <a:t>Σχεδιάγραμμα</a:t>
          </a:r>
          <a:r>
            <a:rPr lang="el-GR" sz="4000" b="1" dirty="0"/>
            <a:t> </a:t>
          </a:r>
          <a:r>
            <a:rPr lang="el-GR" sz="3200" b="1" dirty="0"/>
            <a:t>παρουσίασης</a:t>
          </a:r>
          <a:endParaRPr lang="el-GR" sz="4000" b="1" dirty="0"/>
        </a:p>
      </dgm:t>
    </dgm:pt>
    <dgm:pt modelId="{83E73478-317E-4262-9C54-A245BD4A2BDB}" type="parTrans" cxnId="{580B1FD9-580E-4B83-A9C0-61000AF059B8}">
      <dgm:prSet/>
      <dgm:spPr/>
      <dgm:t>
        <a:bodyPr/>
        <a:lstStyle/>
        <a:p>
          <a:endParaRPr lang="el-GR"/>
        </a:p>
      </dgm:t>
    </dgm:pt>
    <dgm:pt modelId="{D4256B11-D7E6-4FE7-9C74-63883822CB3B}" type="sibTrans" cxnId="{580B1FD9-580E-4B83-A9C0-61000AF059B8}">
      <dgm:prSet/>
      <dgm:spPr/>
      <dgm:t>
        <a:bodyPr/>
        <a:lstStyle/>
        <a:p>
          <a:endParaRPr lang="el-GR"/>
        </a:p>
      </dgm:t>
    </dgm:pt>
    <dgm:pt modelId="{035EC24D-E690-4353-84AE-6405E0AA4D65}" type="pres">
      <dgm:prSet presAssocID="{A1E939BE-7FBD-4B2B-9C43-2F567D58927E}" presName="linear" presStyleCnt="0">
        <dgm:presLayoutVars>
          <dgm:animLvl val="lvl"/>
          <dgm:resizeHandles val="exact"/>
        </dgm:presLayoutVars>
      </dgm:prSet>
      <dgm:spPr/>
    </dgm:pt>
    <dgm:pt modelId="{01CE4951-DB4D-4191-9CF1-B0C2B82C7F61}" type="pres">
      <dgm:prSet presAssocID="{CD10B968-8666-4F7E-92A7-4119FE6BDED9}" presName="parentText" presStyleLbl="node1" presStyleIdx="0" presStyleCnt="1">
        <dgm:presLayoutVars>
          <dgm:chMax val="0"/>
          <dgm:bulletEnabled val="1"/>
        </dgm:presLayoutVars>
      </dgm:prSet>
      <dgm:spPr/>
    </dgm:pt>
  </dgm:ptLst>
  <dgm:cxnLst>
    <dgm:cxn modelId="{FD7F01A2-6070-46A2-9ECC-C1F458386138}" type="presOf" srcId="{A1E939BE-7FBD-4B2B-9C43-2F567D58927E}" destId="{035EC24D-E690-4353-84AE-6405E0AA4D65}" srcOrd="0" destOrd="0" presId="urn:microsoft.com/office/officeart/2005/8/layout/vList2"/>
    <dgm:cxn modelId="{580B1FD9-580E-4B83-A9C0-61000AF059B8}" srcId="{A1E939BE-7FBD-4B2B-9C43-2F567D58927E}" destId="{CD10B968-8666-4F7E-92A7-4119FE6BDED9}" srcOrd="0" destOrd="0" parTransId="{83E73478-317E-4262-9C54-A245BD4A2BDB}" sibTransId="{D4256B11-D7E6-4FE7-9C74-63883822CB3B}"/>
    <dgm:cxn modelId="{C98E60F9-9D36-4E3E-92F3-55D30EA6C31C}" type="presOf" srcId="{CD10B968-8666-4F7E-92A7-4119FE6BDED9}" destId="{01CE4951-DB4D-4191-9CF1-B0C2B82C7F61}" srcOrd="0" destOrd="0" presId="urn:microsoft.com/office/officeart/2005/8/layout/vList2"/>
    <dgm:cxn modelId="{20ECE84E-A911-45DC-B741-DD9B0E433718}" type="presParOf" srcId="{035EC24D-E690-4353-84AE-6405E0AA4D65}" destId="{01CE4951-DB4D-4191-9CF1-B0C2B82C7F61}"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402829A-DE5F-4F52-A7B9-775544D3BE9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862A381D-12C0-4CC9-9A73-FF5EA2E1580C}">
      <dgm:prSet/>
      <dgm:spPr>
        <a:solidFill>
          <a:schemeClr val="accent1">
            <a:lumMod val="75000"/>
          </a:schemeClr>
        </a:solidFill>
      </dgm:spPr>
      <dgm:t>
        <a:bodyPr/>
        <a:lstStyle/>
        <a:p>
          <a:pPr rtl="0"/>
          <a:r>
            <a:rPr lang="el-GR" dirty="0"/>
            <a:t>Νομικό Πλαίσιο</a:t>
          </a:r>
        </a:p>
      </dgm:t>
    </dgm:pt>
    <dgm:pt modelId="{5AC61F35-9287-4E65-AA4C-A15006BAE760}" type="parTrans" cxnId="{7DEEC0AC-0D19-4F08-A222-8A297FC7ACBD}">
      <dgm:prSet/>
      <dgm:spPr/>
      <dgm:t>
        <a:bodyPr/>
        <a:lstStyle/>
        <a:p>
          <a:endParaRPr lang="el-GR"/>
        </a:p>
      </dgm:t>
    </dgm:pt>
    <dgm:pt modelId="{6C5D398E-086F-4E6F-B3A5-A0019F2E4E36}" type="sibTrans" cxnId="{7DEEC0AC-0D19-4F08-A222-8A297FC7ACBD}">
      <dgm:prSet/>
      <dgm:spPr/>
      <dgm:t>
        <a:bodyPr/>
        <a:lstStyle/>
        <a:p>
          <a:endParaRPr lang="el-GR"/>
        </a:p>
      </dgm:t>
    </dgm:pt>
    <dgm:pt modelId="{1D720DF2-F6D5-45FE-8881-3B7F9DE20C75}">
      <dgm:prSet/>
      <dgm:spPr>
        <a:solidFill>
          <a:schemeClr val="accent1">
            <a:lumMod val="75000"/>
          </a:schemeClr>
        </a:solidFill>
      </dgm:spPr>
      <dgm:t>
        <a:bodyPr/>
        <a:lstStyle/>
        <a:p>
          <a:r>
            <a:rPr lang="el-GR" dirty="0"/>
            <a:t>Δικαιώματα και παροχές στους αιτούντες άσυλο</a:t>
          </a:r>
        </a:p>
        <a:p>
          <a:r>
            <a:rPr lang="el-GR" dirty="0"/>
            <a:t>Βασικές αρχές</a:t>
          </a:r>
        </a:p>
      </dgm:t>
    </dgm:pt>
    <dgm:pt modelId="{5C253CA9-A0E7-4EA9-9858-C9C10557E78E}" type="parTrans" cxnId="{8BA2C994-5B87-45DF-98C5-86043F6C96C2}">
      <dgm:prSet/>
      <dgm:spPr/>
      <dgm:t>
        <a:bodyPr/>
        <a:lstStyle/>
        <a:p>
          <a:endParaRPr lang="en-US"/>
        </a:p>
      </dgm:t>
    </dgm:pt>
    <dgm:pt modelId="{FAD4058D-47E3-4727-B5F4-B2ABDA81E002}" type="sibTrans" cxnId="{8BA2C994-5B87-45DF-98C5-86043F6C96C2}">
      <dgm:prSet/>
      <dgm:spPr/>
      <dgm:t>
        <a:bodyPr/>
        <a:lstStyle/>
        <a:p>
          <a:endParaRPr lang="en-US"/>
        </a:p>
      </dgm:t>
    </dgm:pt>
    <dgm:pt modelId="{AF5E882C-99B9-4F09-84EC-EFDC01D7183D}">
      <dgm:prSet/>
      <dgm:spPr>
        <a:solidFill>
          <a:schemeClr val="accent1">
            <a:lumMod val="75000"/>
          </a:schemeClr>
        </a:solidFill>
      </dgm:spPr>
      <dgm:t>
        <a:bodyPr/>
        <a:lstStyle/>
        <a:p>
          <a:pPr rtl="0"/>
          <a:r>
            <a:rPr lang="el-GR" dirty="0"/>
            <a:t>Η υποδοχή αιτούντων άσυλο στην Ελλάδα </a:t>
          </a:r>
        </a:p>
        <a:p>
          <a:pPr rtl="0"/>
          <a:r>
            <a:rPr lang="el-GR" dirty="0"/>
            <a:t>Διαδικασία Υποδοχής</a:t>
          </a:r>
          <a:endParaRPr lang="en-US" dirty="0"/>
        </a:p>
        <a:p>
          <a:pPr rtl="0"/>
          <a:endParaRPr lang="el-GR" dirty="0"/>
        </a:p>
      </dgm:t>
    </dgm:pt>
    <dgm:pt modelId="{066A96A8-2725-4CF7-A19A-9A7E9208F730}" type="parTrans" cxnId="{3FBC10D7-461F-4D57-B67C-614E0522FEB9}">
      <dgm:prSet/>
      <dgm:spPr/>
      <dgm:t>
        <a:bodyPr/>
        <a:lstStyle/>
        <a:p>
          <a:endParaRPr lang="en-US"/>
        </a:p>
      </dgm:t>
    </dgm:pt>
    <dgm:pt modelId="{B2B0D895-6275-4D2F-AB79-C644A43D3D2E}" type="sibTrans" cxnId="{3FBC10D7-461F-4D57-B67C-614E0522FEB9}">
      <dgm:prSet/>
      <dgm:spPr/>
      <dgm:t>
        <a:bodyPr/>
        <a:lstStyle/>
        <a:p>
          <a:endParaRPr lang="en-US"/>
        </a:p>
      </dgm:t>
    </dgm:pt>
    <dgm:pt modelId="{E8C8C12E-CC26-4F53-A740-55E21DBC3AAA}" type="pres">
      <dgm:prSet presAssocID="{8402829A-DE5F-4F52-A7B9-775544D3BE99}" presName="linear" presStyleCnt="0">
        <dgm:presLayoutVars>
          <dgm:animLvl val="lvl"/>
          <dgm:resizeHandles val="exact"/>
        </dgm:presLayoutVars>
      </dgm:prSet>
      <dgm:spPr/>
    </dgm:pt>
    <dgm:pt modelId="{1AAD9EAB-C9E1-490A-9752-20AAFA5CB9A5}" type="pres">
      <dgm:prSet presAssocID="{862A381D-12C0-4CC9-9A73-FF5EA2E1580C}" presName="parentText" presStyleLbl="node1" presStyleIdx="0" presStyleCnt="3" custScaleY="34285" custLinFactNeighborX="0" custLinFactNeighborY="63901">
        <dgm:presLayoutVars>
          <dgm:chMax val="0"/>
          <dgm:bulletEnabled val="1"/>
        </dgm:presLayoutVars>
      </dgm:prSet>
      <dgm:spPr/>
    </dgm:pt>
    <dgm:pt modelId="{445FCE70-24D2-4EBD-8A42-754EEBD027E4}" type="pres">
      <dgm:prSet presAssocID="{6C5D398E-086F-4E6F-B3A5-A0019F2E4E36}" presName="spacer" presStyleCnt="0"/>
      <dgm:spPr/>
    </dgm:pt>
    <dgm:pt modelId="{38783AAA-87A7-4890-A912-26EB8E631A8A}" type="pres">
      <dgm:prSet presAssocID="{1D720DF2-F6D5-45FE-8881-3B7F9DE20C75}" presName="parentText" presStyleLbl="node1" presStyleIdx="1" presStyleCnt="3" custScaleY="66928" custLinFactNeighborX="-1697" custLinFactNeighborY="41025">
        <dgm:presLayoutVars>
          <dgm:chMax val="0"/>
          <dgm:bulletEnabled val="1"/>
        </dgm:presLayoutVars>
      </dgm:prSet>
      <dgm:spPr/>
    </dgm:pt>
    <dgm:pt modelId="{047BEE49-6A38-4DD6-A2E2-7674AD4C3305}" type="pres">
      <dgm:prSet presAssocID="{FAD4058D-47E3-4727-B5F4-B2ABDA81E002}" presName="spacer" presStyleCnt="0"/>
      <dgm:spPr/>
    </dgm:pt>
    <dgm:pt modelId="{864944F9-4189-4EA1-B827-B4375A0927F5}" type="pres">
      <dgm:prSet presAssocID="{AF5E882C-99B9-4F09-84EC-EFDC01D7183D}" presName="parentText" presStyleLbl="node1" presStyleIdx="2" presStyleCnt="3" custScaleY="49081" custLinFactY="7737" custLinFactNeighborY="100000">
        <dgm:presLayoutVars>
          <dgm:chMax val="0"/>
          <dgm:bulletEnabled val="1"/>
        </dgm:presLayoutVars>
      </dgm:prSet>
      <dgm:spPr/>
    </dgm:pt>
  </dgm:ptLst>
  <dgm:cxnLst>
    <dgm:cxn modelId="{5BF6863B-BFD8-4B3E-BA36-681BC5E56484}" type="presOf" srcId="{1D720DF2-F6D5-45FE-8881-3B7F9DE20C75}" destId="{38783AAA-87A7-4890-A912-26EB8E631A8A}" srcOrd="0" destOrd="0" presId="urn:microsoft.com/office/officeart/2005/8/layout/vList2"/>
    <dgm:cxn modelId="{8BA2C994-5B87-45DF-98C5-86043F6C96C2}" srcId="{8402829A-DE5F-4F52-A7B9-775544D3BE99}" destId="{1D720DF2-F6D5-45FE-8881-3B7F9DE20C75}" srcOrd="1" destOrd="0" parTransId="{5C253CA9-A0E7-4EA9-9858-C9C10557E78E}" sibTransId="{FAD4058D-47E3-4727-B5F4-B2ABDA81E002}"/>
    <dgm:cxn modelId="{7DEEC0AC-0D19-4F08-A222-8A297FC7ACBD}" srcId="{8402829A-DE5F-4F52-A7B9-775544D3BE99}" destId="{862A381D-12C0-4CC9-9A73-FF5EA2E1580C}" srcOrd="0" destOrd="0" parTransId="{5AC61F35-9287-4E65-AA4C-A15006BAE760}" sibTransId="{6C5D398E-086F-4E6F-B3A5-A0019F2E4E36}"/>
    <dgm:cxn modelId="{33F685B1-90F1-4EE1-8996-C60530215248}" type="presOf" srcId="{8402829A-DE5F-4F52-A7B9-775544D3BE99}" destId="{E8C8C12E-CC26-4F53-A740-55E21DBC3AAA}" srcOrd="0" destOrd="0" presId="urn:microsoft.com/office/officeart/2005/8/layout/vList2"/>
    <dgm:cxn modelId="{5A7D7BC9-9A55-4060-8198-4463211ED4B7}" type="presOf" srcId="{862A381D-12C0-4CC9-9A73-FF5EA2E1580C}" destId="{1AAD9EAB-C9E1-490A-9752-20AAFA5CB9A5}" srcOrd="0" destOrd="0" presId="urn:microsoft.com/office/officeart/2005/8/layout/vList2"/>
    <dgm:cxn modelId="{3FBC10D7-461F-4D57-B67C-614E0522FEB9}" srcId="{8402829A-DE5F-4F52-A7B9-775544D3BE99}" destId="{AF5E882C-99B9-4F09-84EC-EFDC01D7183D}" srcOrd="2" destOrd="0" parTransId="{066A96A8-2725-4CF7-A19A-9A7E9208F730}" sibTransId="{B2B0D895-6275-4D2F-AB79-C644A43D3D2E}"/>
    <dgm:cxn modelId="{99627CEB-CD2C-4E60-9B3A-7B8045AAA200}" type="presOf" srcId="{AF5E882C-99B9-4F09-84EC-EFDC01D7183D}" destId="{864944F9-4189-4EA1-B827-B4375A0927F5}" srcOrd="0" destOrd="0" presId="urn:microsoft.com/office/officeart/2005/8/layout/vList2"/>
    <dgm:cxn modelId="{DBA554E0-8DF1-4FEC-8480-19E4F694C376}" type="presParOf" srcId="{E8C8C12E-CC26-4F53-A740-55E21DBC3AAA}" destId="{1AAD9EAB-C9E1-490A-9752-20AAFA5CB9A5}" srcOrd="0" destOrd="0" presId="urn:microsoft.com/office/officeart/2005/8/layout/vList2"/>
    <dgm:cxn modelId="{5F03A18F-1CD3-4F53-8B84-83D0D1071500}" type="presParOf" srcId="{E8C8C12E-CC26-4F53-A740-55E21DBC3AAA}" destId="{445FCE70-24D2-4EBD-8A42-754EEBD027E4}" srcOrd="1" destOrd="0" presId="urn:microsoft.com/office/officeart/2005/8/layout/vList2"/>
    <dgm:cxn modelId="{52268997-AC74-4023-8890-BE7480E0B64E}" type="presParOf" srcId="{E8C8C12E-CC26-4F53-A740-55E21DBC3AAA}" destId="{38783AAA-87A7-4890-A912-26EB8E631A8A}" srcOrd="2" destOrd="0" presId="urn:microsoft.com/office/officeart/2005/8/layout/vList2"/>
    <dgm:cxn modelId="{73C83E8F-8CBF-419E-B02F-1ED2D7F9575D}" type="presParOf" srcId="{E8C8C12E-CC26-4F53-A740-55E21DBC3AAA}" destId="{047BEE49-6A38-4DD6-A2E2-7674AD4C3305}" srcOrd="3" destOrd="0" presId="urn:microsoft.com/office/officeart/2005/8/layout/vList2"/>
    <dgm:cxn modelId="{8D0FA255-A53F-46B2-8B16-0A159A88B408}" type="presParOf" srcId="{E8C8C12E-CC26-4F53-A740-55E21DBC3AAA}" destId="{864944F9-4189-4EA1-B827-B4375A0927F5}" srcOrd="4"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453949B-ADE0-4ADC-B2C3-6DA939E70F2C}"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18FFE005-A77E-46D9-B013-8575E2E9966F}">
      <dgm:prSet/>
      <dgm:spPr/>
      <dgm:t>
        <a:bodyPr/>
        <a:lstStyle/>
        <a:p>
          <a:r>
            <a:rPr lang="el-GR" b="1"/>
            <a:t>Οδηγία 2013/33 </a:t>
          </a:r>
          <a:r>
            <a:rPr lang="el-GR"/>
            <a:t>του Ευρωπαικού Κοινοβουλίου και Συμβουλίου σχετικά με τις απαιτήσεις για την υποδοχή των αιτούντων Διεθνή Προστασία. ενσωματώθηκε στο εθνικό νομικό πλαίσιο με το ν. 4540/2018 όπως ίσχυε μέχρι 31.12.2019 και με το ν. 4636/2019 με ισχύ από 1.1.2020, όπως τροποποίηθηκε και με το Ν. 4686/2020. </a:t>
          </a:r>
          <a:endParaRPr lang="en-US"/>
        </a:p>
      </dgm:t>
    </dgm:pt>
    <dgm:pt modelId="{D628B503-8E02-487E-9C9D-430D8D36C8B4}" type="parTrans" cxnId="{514B8992-60F7-4EB6-85A9-714CCFA08149}">
      <dgm:prSet/>
      <dgm:spPr/>
      <dgm:t>
        <a:bodyPr/>
        <a:lstStyle/>
        <a:p>
          <a:endParaRPr lang="en-US"/>
        </a:p>
      </dgm:t>
    </dgm:pt>
    <dgm:pt modelId="{3E4E0A22-4288-4B14-A59C-17ECAF2AA67A}" type="sibTrans" cxnId="{514B8992-60F7-4EB6-85A9-714CCFA08149}">
      <dgm:prSet/>
      <dgm:spPr/>
      <dgm:t>
        <a:bodyPr/>
        <a:lstStyle/>
        <a:p>
          <a:endParaRPr lang="en-US"/>
        </a:p>
      </dgm:t>
    </dgm:pt>
    <dgm:pt modelId="{5B59426D-37D5-4ACC-A3C6-1FFCB916AFFC}">
      <dgm:prSet/>
      <dgm:spPr/>
      <dgm:t>
        <a:bodyPr/>
        <a:lstStyle/>
        <a:p>
          <a:r>
            <a:rPr lang="el-GR" b="1"/>
            <a:t>Ν. 4540/2018</a:t>
          </a:r>
          <a:r>
            <a:rPr lang="el-GR"/>
            <a:t>: Προσαρμογή της Ελληνικής Νομοθεσίας προς τις διατάξεις της Οδηγίας 2013/33 ΕΚ, σχετικά με τις απαιτήσεις για την υποδοχή των αιτούντων άσυλο.</a:t>
          </a:r>
          <a:endParaRPr lang="en-US"/>
        </a:p>
      </dgm:t>
    </dgm:pt>
    <dgm:pt modelId="{637D9D66-7293-433C-8BAF-6D4068A6E905}" type="parTrans" cxnId="{150EDA28-13D2-44AE-B2FE-20D3CC722507}">
      <dgm:prSet/>
      <dgm:spPr/>
      <dgm:t>
        <a:bodyPr/>
        <a:lstStyle/>
        <a:p>
          <a:endParaRPr lang="en-US"/>
        </a:p>
      </dgm:t>
    </dgm:pt>
    <dgm:pt modelId="{823A65EF-22B0-44E8-A2A3-6054DE9020FF}" type="sibTrans" cxnId="{150EDA28-13D2-44AE-B2FE-20D3CC722507}">
      <dgm:prSet/>
      <dgm:spPr/>
      <dgm:t>
        <a:bodyPr/>
        <a:lstStyle/>
        <a:p>
          <a:endParaRPr lang="en-US"/>
        </a:p>
      </dgm:t>
    </dgm:pt>
    <dgm:pt modelId="{30CE6AA9-A3CC-46C8-A2CD-26FEB639F930}">
      <dgm:prSet/>
      <dgm:spPr/>
      <dgm:t>
        <a:bodyPr/>
        <a:lstStyle/>
        <a:p>
          <a:r>
            <a:rPr lang="el-GR" b="1"/>
            <a:t>Ν. 4636/2019 </a:t>
          </a:r>
          <a:r>
            <a:rPr lang="el-GR"/>
            <a:t>από 01/01/2020 (άρθρα 39-61) όπως τροποποίηθηκε και με το Ν. 4686/2020.</a:t>
          </a:r>
          <a:endParaRPr lang="en-US"/>
        </a:p>
      </dgm:t>
    </dgm:pt>
    <dgm:pt modelId="{017FCB74-0EED-4BBA-9FFF-D524E1B54250}" type="parTrans" cxnId="{9B1DFD7C-0573-4E62-BAC0-AC395705A18D}">
      <dgm:prSet/>
      <dgm:spPr/>
      <dgm:t>
        <a:bodyPr/>
        <a:lstStyle/>
        <a:p>
          <a:endParaRPr lang="en-US"/>
        </a:p>
      </dgm:t>
    </dgm:pt>
    <dgm:pt modelId="{2B5A703F-AFFD-4AD7-AB7C-39A652729C60}" type="sibTrans" cxnId="{9B1DFD7C-0573-4E62-BAC0-AC395705A18D}">
      <dgm:prSet/>
      <dgm:spPr/>
      <dgm:t>
        <a:bodyPr/>
        <a:lstStyle/>
        <a:p>
          <a:endParaRPr lang="en-US"/>
        </a:p>
      </dgm:t>
    </dgm:pt>
    <dgm:pt modelId="{AA978DCC-748F-4FCF-828D-EF55803631D5}" type="pres">
      <dgm:prSet presAssocID="{D453949B-ADE0-4ADC-B2C3-6DA939E70F2C}" presName="linear" presStyleCnt="0">
        <dgm:presLayoutVars>
          <dgm:animLvl val="lvl"/>
          <dgm:resizeHandles val="exact"/>
        </dgm:presLayoutVars>
      </dgm:prSet>
      <dgm:spPr/>
    </dgm:pt>
    <dgm:pt modelId="{680A7583-0ADF-4C8B-9647-CE706D5D8831}" type="pres">
      <dgm:prSet presAssocID="{18FFE005-A77E-46D9-B013-8575E2E9966F}" presName="parentText" presStyleLbl="node1" presStyleIdx="0" presStyleCnt="3">
        <dgm:presLayoutVars>
          <dgm:chMax val="0"/>
          <dgm:bulletEnabled val="1"/>
        </dgm:presLayoutVars>
      </dgm:prSet>
      <dgm:spPr/>
    </dgm:pt>
    <dgm:pt modelId="{FFB9ABF1-C055-4C52-B639-8D41D40458AB}" type="pres">
      <dgm:prSet presAssocID="{3E4E0A22-4288-4B14-A59C-17ECAF2AA67A}" presName="spacer" presStyleCnt="0"/>
      <dgm:spPr/>
    </dgm:pt>
    <dgm:pt modelId="{237B3220-C0FD-42AA-806A-CD6F6C1BC7BB}" type="pres">
      <dgm:prSet presAssocID="{5B59426D-37D5-4ACC-A3C6-1FFCB916AFFC}" presName="parentText" presStyleLbl="node1" presStyleIdx="1" presStyleCnt="3">
        <dgm:presLayoutVars>
          <dgm:chMax val="0"/>
          <dgm:bulletEnabled val="1"/>
        </dgm:presLayoutVars>
      </dgm:prSet>
      <dgm:spPr/>
    </dgm:pt>
    <dgm:pt modelId="{83F9C520-FF7A-4E3D-9695-91371D1AFB74}" type="pres">
      <dgm:prSet presAssocID="{823A65EF-22B0-44E8-A2A3-6054DE9020FF}" presName="spacer" presStyleCnt="0"/>
      <dgm:spPr/>
    </dgm:pt>
    <dgm:pt modelId="{675CAC26-91C1-4AE4-A251-DB512292A09A}" type="pres">
      <dgm:prSet presAssocID="{30CE6AA9-A3CC-46C8-A2CD-26FEB639F930}" presName="parentText" presStyleLbl="node1" presStyleIdx="2" presStyleCnt="3">
        <dgm:presLayoutVars>
          <dgm:chMax val="0"/>
          <dgm:bulletEnabled val="1"/>
        </dgm:presLayoutVars>
      </dgm:prSet>
      <dgm:spPr/>
    </dgm:pt>
  </dgm:ptLst>
  <dgm:cxnLst>
    <dgm:cxn modelId="{59B01928-067D-4675-BAB1-017642248DB6}" type="presOf" srcId="{30CE6AA9-A3CC-46C8-A2CD-26FEB639F930}" destId="{675CAC26-91C1-4AE4-A251-DB512292A09A}" srcOrd="0" destOrd="0" presId="urn:microsoft.com/office/officeart/2005/8/layout/vList2"/>
    <dgm:cxn modelId="{150EDA28-13D2-44AE-B2FE-20D3CC722507}" srcId="{D453949B-ADE0-4ADC-B2C3-6DA939E70F2C}" destId="{5B59426D-37D5-4ACC-A3C6-1FFCB916AFFC}" srcOrd="1" destOrd="0" parTransId="{637D9D66-7293-433C-8BAF-6D4068A6E905}" sibTransId="{823A65EF-22B0-44E8-A2A3-6054DE9020FF}"/>
    <dgm:cxn modelId="{980E0F73-19B4-447B-B3B1-5C77A07F33E1}" type="presOf" srcId="{18FFE005-A77E-46D9-B013-8575E2E9966F}" destId="{680A7583-0ADF-4C8B-9647-CE706D5D8831}" srcOrd="0" destOrd="0" presId="urn:microsoft.com/office/officeart/2005/8/layout/vList2"/>
    <dgm:cxn modelId="{9B1DFD7C-0573-4E62-BAC0-AC395705A18D}" srcId="{D453949B-ADE0-4ADC-B2C3-6DA939E70F2C}" destId="{30CE6AA9-A3CC-46C8-A2CD-26FEB639F930}" srcOrd="2" destOrd="0" parTransId="{017FCB74-0EED-4BBA-9FFF-D524E1B54250}" sibTransId="{2B5A703F-AFFD-4AD7-AB7C-39A652729C60}"/>
    <dgm:cxn modelId="{514B8992-60F7-4EB6-85A9-714CCFA08149}" srcId="{D453949B-ADE0-4ADC-B2C3-6DA939E70F2C}" destId="{18FFE005-A77E-46D9-B013-8575E2E9966F}" srcOrd="0" destOrd="0" parTransId="{D628B503-8E02-487E-9C9D-430D8D36C8B4}" sibTransId="{3E4E0A22-4288-4B14-A59C-17ECAF2AA67A}"/>
    <dgm:cxn modelId="{0D4E50E0-5BD5-4647-AC02-8C2038FA5E14}" type="presOf" srcId="{D453949B-ADE0-4ADC-B2C3-6DA939E70F2C}" destId="{AA978DCC-748F-4FCF-828D-EF55803631D5}" srcOrd="0" destOrd="0" presId="urn:microsoft.com/office/officeart/2005/8/layout/vList2"/>
    <dgm:cxn modelId="{7B65EEE1-FF31-4C37-A3C7-36373589AAB3}" type="presOf" srcId="{5B59426D-37D5-4ACC-A3C6-1FFCB916AFFC}" destId="{237B3220-C0FD-42AA-806A-CD6F6C1BC7BB}" srcOrd="0" destOrd="0" presId="urn:microsoft.com/office/officeart/2005/8/layout/vList2"/>
    <dgm:cxn modelId="{28F73147-18AC-4DBC-A10D-47B88C6A9758}" type="presParOf" srcId="{AA978DCC-748F-4FCF-828D-EF55803631D5}" destId="{680A7583-0ADF-4C8B-9647-CE706D5D8831}" srcOrd="0" destOrd="0" presId="urn:microsoft.com/office/officeart/2005/8/layout/vList2"/>
    <dgm:cxn modelId="{8264C03D-CB95-4FCB-B4D0-2E735984F396}" type="presParOf" srcId="{AA978DCC-748F-4FCF-828D-EF55803631D5}" destId="{FFB9ABF1-C055-4C52-B639-8D41D40458AB}" srcOrd="1" destOrd="0" presId="urn:microsoft.com/office/officeart/2005/8/layout/vList2"/>
    <dgm:cxn modelId="{529F568E-933C-4277-869D-9FF5B28CEAE8}" type="presParOf" srcId="{AA978DCC-748F-4FCF-828D-EF55803631D5}" destId="{237B3220-C0FD-42AA-806A-CD6F6C1BC7BB}" srcOrd="2" destOrd="0" presId="urn:microsoft.com/office/officeart/2005/8/layout/vList2"/>
    <dgm:cxn modelId="{18E25468-4E62-434B-BE44-7EF04DEE246E}" type="presParOf" srcId="{AA978DCC-748F-4FCF-828D-EF55803631D5}" destId="{83F9C520-FF7A-4E3D-9695-91371D1AFB74}" srcOrd="3" destOrd="0" presId="urn:microsoft.com/office/officeart/2005/8/layout/vList2"/>
    <dgm:cxn modelId="{C7F08ECC-F31C-4590-8B63-970AF8DFF79B}" type="presParOf" srcId="{AA978DCC-748F-4FCF-828D-EF55803631D5}" destId="{675CAC26-91C1-4AE4-A251-DB512292A09A}"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EBBFA3A-EB48-486B-8D3B-F52AC4670B6E}"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77352399-3E31-49E5-AC52-CC76CB29F35D}">
      <dgm:prSet custT="1"/>
      <dgm:spPr/>
      <dgm:t>
        <a:bodyPr/>
        <a:lstStyle/>
        <a:p>
          <a:r>
            <a:rPr lang="el-GR" sz="1800" b="1" dirty="0"/>
            <a:t>Σκοπός</a:t>
          </a:r>
          <a:r>
            <a:rPr lang="el-GR" sz="1800" dirty="0"/>
            <a:t>: Η εξασφάλιση </a:t>
          </a:r>
          <a:r>
            <a:rPr lang="el-GR" sz="1800" b="1" dirty="0"/>
            <a:t>εναρμονισμένων, ποιοτικών πρακτικών</a:t>
          </a:r>
          <a:r>
            <a:rPr lang="el-GR" sz="1800" dirty="0"/>
            <a:t> από τα κράτη μέλη.</a:t>
          </a:r>
          <a:endParaRPr lang="en-US" sz="1800" dirty="0"/>
        </a:p>
      </dgm:t>
    </dgm:pt>
    <dgm:pt modelId="{DB754B48-F5B4-4189-98C5-4CCB97371FB2}" type="parTrans" cxnId="{B97314B5-7BF9-42E7-BDEA-9D31FC55A272}">
      <dgm:prSet/>
      <dgm:spPr/>
      <dgm:t>
        <a:bodyPr/>
        <a:lstStyle/>
        <a:p>
          <a:endParaRPr lang="en-US"/>
        </a:p>
      </dgm:t>
    </dgm:pt>
    <dgm:pt modelId="{4CA685DA-EAAD-4171-9D6E-1BA726EA5E8B}" type="sibTrans" cxnId="{B97314B5-7BF9-42E7-BDEA-9D31FC55A272}">
      <dgm:prSet/>
      <dgm:spPr/>
      <dgm:t>
        <a:bodyPr/>
        <a:lstStyle/>
        <a:p>
          <a:endParaRPr lang="en-US"/>
        </a:p>
      </dgm:t>
    </dgm:pt>
    <dgm:pt modelId="{C6FD572A-762D-414B-B8F1-84822E121ACC}">
      <dgm:prSet custT="1"/>
      <dgm:spPr/>
      <dgm:t>
        <a:bodyPr/>
        <a:lstStyle/>
        <a:p>
          <a:pPr marL="0" lvl="0" indent="0" algn="l" defTabSz="800100">
            <a:lnSpc>
              <a:spcPct val="90000"/>
            </a:lnSpc>
            <a:spcBef>
              <a:spcPct val="0"/>
            </a:spcBef>
            <a:spcAft>
              <a:spcPct val="35000"/>
            </a:spcAft>
            <a:buNone/>
          </a:pPr>
          <a:r>
            <a:rPr lang="el-GR" sz="1800" b="1" kern="1200" dirty="0">
              <a:solidFill>
                <a:srgbClr val="000000">
                  <a:hueOff val="0"/>
                  <a:satOff val="0"/>
                  <a:lumOff val="0"/>
                  <a:alphaOff val="0"/>
                </a:srgbClr>
              </a:solidFill>
              <a:latin typeface="Corbel" panose="020B0503020204020204"/>
              <a:ea typeface="+mn-ea"/>
              <a:cs typeface="+mn-cs"/>
            </a:rPr>
            <a:t>Διασφάλιση πρόσβασης σε</a:t>
          </a:r>
          <a:r>
            <a:rPr lang="el-GR" sz="1800" b="0" kern="1200" dirty="0">
              <a:solidFill>
                <a:srgbClr val="000000">
                  <a:hueOff val="0"/>
                  <a:satOff val="0"/>
                  <a:lumOff val="0"/>
                  <a:alphaOff val="0"/>
                </a:srgbClr>
              </a:solidFill>
              <a:latin typeface="Corbel" panose="020B0503020204020204"/>
              <a:ea typeface="+mn-ea"/>
              <a:cs typeface="+mn-cs"/>
            </a:rPr>
            <a:t>: Στέγαση, φαγητό, ρουχισμό, ιατρική περίθαλψη, εκπαίδευση και στην εργασία κάτω από ορισμένες συνθήκες</a:t>
          </a:r>
          <a:r>
            <a:rPr lang="en-US" sz="1800" b="0" kern="1200" dirty="0">
              <a:solidFill>
                <a:srgbClr val="000000">
                  <a:hueOff val="0"/>
                  <a:satOff val="0"/>
                  <a:lumOff val="0"/>
                  <a:alphaOff val="0"/>
                </a:srgbClr>
              </a:solidFill>
              <a:latin typeface="Corbel" panose="020B0503020204020204"/>
              <a:ea typeface="+mn-ea"/>
              <a:cs typeface="+mn-cs"/>
            </a:rPr>
            <a:t>.</a:t>
          </a:r>
        </a:p>
      </dgm:t>
    </dgm:pt>
    <dgm:pt modelId="{05BF610B-2CAC-48A8-AD30-4A58289459C7}" type="parTrans" cxnId="{FC1BBFFF-4185-4D00-830D-5831DDEBFB65}">
      <dgm:prSet/>
      <dgm:spPr/>
      <dgm:t>
        <a:bodyPr/>
        <a:lstStyle/>
        <a:p>
          <a:endParaRPr lang="en-US"/>
        </a:p>
      </dgm:t>
    </dgm:pt>
    <dgm:pt modelId="{986EE3F9-D1A1-4722-A062-ED763D80DF26}" type="sibTrans" cxnId="{FC1BBFFF-4185-4D00-830D-5831DDEBFB65}">
      <dgm:prSet/>
      <dgm:spPr/>
      <dgm:t>
        <a:bodyPr/>
        <a:lstStyle/>
        <a:p>
          <a:endParaRPr lang="en-US"/>
        </a:p>
      </dgm:t>
    </dgm:pt>
    <dgm:pt modelId="{19A550FD-0494-449D-8C03-6973A74B3CEC}">
      <dgm:prSet custT="1"/>
      <dgm:spPr/>
      <dgm:t>
        <a:bodyPr/>
        <a:lstStyle/>
        <a:p>
          <a:r>
            <a:rPr lang="el-GR" sz="1800" b="1" dirty="0"/>
            <a:t>Έμφαση στα ευάλωτα άτομα </a:t>
          </a:r>
          <a:r>
            <a:rPr lang="el-GR" sz="1800" dirty="0"/>
            <a:t>και ιδιαίτερα στους ασυνόδευτους ανήλικους και τα θύματα βασανιστηρίων. </a:t>
          </a:r>
          <a:endParaRPr lang="en-US" sz="1800" dirty="0"/>
        </a:p>
      </dgm:t>
    </dgm:pt>
    <dgm:pt modelId="{43CEDEEE-26C6-48CF-B9D8-6B724FA12FAB}" type="parTrans" cxnId="{D10410A4-0E30-4DB2-A713-12BAECE22A7E}">
      <dgm:prSet/>
      <dgm:spPr/>
      <dgm:t>
        <a:bodyPr/>
        <a:lstStyle/>
        <a:p>
          <a:endParaRPr lang="en-US"/>
        </a:p>
      </dgm:t>
    </dgm:pt>
    <dgm:pt modelId="{D9614D39-E75B-461F-98D2-45440B1C4F4B}" type="sibTrans" cxnId="{D10410A4-0E30-4DB2-A713-12BAECE22A7E}">
      <dgm:prSet/>
      <dgm:spPr/>
      <dgm:t>
        <a:bodyPr/>
        <a:lstStyle/>
        <a:p>
          <a:endParaRPr lang="en-US"/>
        </a:p>
      </dgm:t>
    </dgm:pt>
    <dgm:pt modelId="{47A263A3-1CD5-47D7-8AEA-A9327ADF2A2F}">
      <dgm:prSet custT="1"/>
      <dgm:spPr/>
      <dgm:t>
        <a:bodyPr/>
        <a:lstStyle/>
        <a:p>
          <a:r>
            <a:rPr lang="el-GR" sz="1800" b="1" dirty="0"/>
            <a:t>Ατομική αξιολόγηση</a:t>
          </a:r>
          <a:r>
            <a:rPr lang="el-GR" sz="1800" dirty="0"/>
            <a:t> της κατάστασης των αιτούντων</a:t>
          </a:r>
          <a:r>
            <a:rPr lang="en-US" sz="1800" dirty="0"/>
            <a:t>. </a:t>
          </a:r>
          <a:r>
            <a:rPr lang="el-GR" sz="1800" dirty="0"/>
            <a:t>Εντοπισμός ιδιαίτερων αναγκών υποδοχής των ευάλωτων προσώπων και </a:t>
          </a:r>
          <a:r>
            <a:rPr lang="el-GR" sz="1800"/>
            <a:t>εξασφάλιση πρόσβαση σε </a:t>
          </a:r>
          <a:r>
            <a:rPr lang="el-GR" sz="1800" dirty="0"/>
            <a:t>ιατροφαρμακευτική φροντίδα και ψυχολογική υποστήριξη. </a:t>
          </a:r>
          <a:endParaRPr lang="en-US" sz="1800" dirty="0"/>
        </a:p>
      </dgm:t>
    </dgm:pt>
    <dgm:pt modelId="{ECB74C1F-FD81-46B0-9DAB-EBC4776E680B}" type="parTrans" cxnId="{48D81F5A-C830-486D-BCDC-6BC53783E37A}">
      <dgm:prSet/>
      <dgm:spPr/>
      <dgm:t>
        <a:bodyPr/>
        <a:lstStyle/>
        <a:p>
          <a:endParaRPr lang="en-US"/>
        </a:p>
      </dgm:t>
    </dgm:pt>
    <dgm:pt modelId="{DD5B64F6-71FD-4DB9-9FCA-565830BFF2A9}" type="sibTrans" cxnId="{48D81F5A-C830-486D-BCDC-6BC53783E37A}">
      <dgm:prSet/>
      <dgm:spPr/>
      <dgm:t>
        <a:bodyPr/>
        <a:lstStyle/>
        <a:p>
          <a:endParaRPr lang="en-US"/>
        </a:p>
      </dgm:t>
    </dgm:pt>
    <dgm:pt modelId="{A75E8BA0-2E31-4512-BD9A-2819B45B9546}">
      <dgm:prSet custT="1"/>
      <dgm:spPr/>
      <dgm:t>
        <a:bodyPr/>
        <a:lstStyle/>
        <a:p>
          <a:r>
            <a:rPr lang="el-GR" sz="1800" dirty="0"/>
            <a:t>Εμπεριέχει και κανόνες σχετικά την με την </a:t>
          </a:r>
          <a:r>
            <a:rPr lang="el-GR" sz="1800" b="1" dirty="0"/>
            <a:t>κράτηση</a:t>
          </a:r>
          <a:r>
            <a:rPr lang="el-GR" sz="1800" dirty="0"/>
            <a:t> των αιτούντων άσυλο</a:t>
          </a:r>
          <a:r>
            <a:rPr lang="el-GR" sz="2800" dirty="0"/>
            <a:t>. </a:t>
          </a:r>
          <a:endParaRPr lang="en-US" sz="2800" dirty="0"/>
        </a:p>
      </dgm:t>
    </dgm:pt>
    <dgm:pt modelId="{E2455C4C-9C97-4E5F-8FCC-AA643E95851D}" type="parTrans" cxnId="{58BE9468-E89F-44E9-9499-312FCAF66F20}">
      <dgm:prSet/>
      <dgm:spPr/>
      <dgm:t>
        <a:bodyPr/>
        <a:lstStyle/>
        <a:p>
          <a:endParaRPr lang="en-US"/>
        </a:p>
      </dgm:t>
    </dgm:pt>
    <dgm:pt modelId="{3A2B756C-FF56-4977-A413-0F092953D548}" type="sibTrans" cxnId="{58BE9468-E89F-44E9-9499-312FCAF66F20}">
      <dgm:prSet/>
      <dgm:spPr/>
      <dgm:t>
        <a:bodyPr/>
        <a:lstStyle/>
        <a:p>
          <a:endParaRPr lang="en-US"/>
        </a:p>
      </dgm:t>
    </dgm:pt>
    <dgm:pt modelId="{19E3752E-091D-4856-8D99-DA04724DAEDA}" type="pres">
      <dgm:prSet presAssocID="{6EBBFA3A-EB48-486B-8D3B-F52AC4670B6E}" presName="vert0" presStyleCnt="0">
        <dgm:presLayoutVars>
          <dgm:dir/>
          <dgm:animOne val="branch"/>
          <dgm:animLvl val="lvl"/>
        </dgm:presLayoutVars>
      </dgm:prSet>
      <dgm:spPr/>
    </dgm:pt>
    <dgm:pt modelId="{F05583EF-9D9D-4E57-B840-1E8884F0082C}" type="pres">
      <dgm:prSet presAssocID="{77352399-3E31-49E5-AC52-CC76CB29F35D}" presName="thickLine" presStyleLbl="alignNode1" presStyleIdx="0" presStyleCnt="5"/>
      <dgm:spPr/>
    </dgm:pt>
    <dgm:pt modelId="{F3007793-F2EA-4A08-8B19-E8A711F7AB0C}" type="pres">
      <dgm:prSet presAssocID="{77352399-3E31-49E5-AC52-CC76CB29F35D}" presName="horz1" presStyleCnt="0"/>
      <dgm:spPr/>
    </dgm:pt>
    <dgm:pt modelId="{CCC17E8E-0648-4965-8774-6AFCF4ECF7E5}" type="pres">
      <dgm:prSet presAssocID="{77352399-3E31-49E5-AC52-CC76CB29F35D}" presName="tx1" presStyleLbl="revTx" presStyleIdx="0" presStyleCnt="5"/>
      <dgm:spPr/>
    </dgm:pt>
    <dgm:pt modelId="{A7937704-6AFD-4173-A878-ECB1E3083DBA}" type="pres">
      <dgm:prSet presAssocID="{77352399-3E31-49E5-AC52-CC76CB29F35D}" presName="vert1" presStyleCnt="0"/>
      <dgm:spPr/>
    </dgm:pt>
    <dgm:pt modelId="{8CB3E3D2-D519-4B3D-82BB-1913DB5B2658}" type="pres">
      <dgm:prSet presAssocID="{C6FD572A-762D-414B-B8F1-84822E121ACC}" presName="thickLine" presStyleLbl="alignNode1" presStyleIdx="1" presStyleCnt="5"/>
      <dgm:spPr/>
    </dgm:pt>
    <dgm:pt modelId="{E8EF5AD9-AF67-4F32-891E-536EB7337819}" type="pres">
      <dgm:prSet presAssocID="{C6FD572A-762D-414B-B8F1-84822E121ACC}" presName="horz1" presStyleCnt="0"/>
      <dgm:spPr/>
    </dgm:pt>
    <dgm:pt modelId="{09BB78C6-EFAC-4B1A-86C1-90258EE17FE8}" type="pres">
      <dgm:prSet presAssocID="{C6FD572A-762D-414B-B8F1-84822E121ACC}" presName="tx1" presStyleLbl="revTx" presStyleIdx="1" presStyleCnt="5"/>
      <dgm:spPr/>
    </dgm:pt>
    <dgm:pt modelId="{A46359BF-6636-4FEC-858A-50F4A8149D50}" type="pres">
      <dgm:prSet presAssocID="{C6FD572A-762D-414B-B8F1-84822E121ACC}" presName="vert1" presStyleCnt="0"/>
      <dgm:spPr/>
    </dgm:pt>
    <dgm:pt modelId="{D09F6A95-4232-4DF9-B24E-EEE38A8DBED3}" type="pres">
      <dgm:prSet presAssocID="{19A550FD-0494-449D-8C03-6973A74B3CEC}" presName="thickLine" presStyleLbl="alignNode1" presStyleIdx="2" presStyleCnt="5"/>
      <dgm:spPr/>
    </dgm:pt>
    <dgm:pt modelId="{E63C2C9C-73A0-4608-B6D9-EE0224C88BF5}" type="pres">
      <dgm:prSet presAssocID="{19A550FD-0494-449D-8C03-6973A74B3CEC}" presName="horz1" presStyleCnt="0"/>
      <dgm:spPr/>
    </dgm:pt>
    <dgm:pt modelId="{4461DDDA-B6F5-48A2-B66C-FA9491042BAE}" type="pres">
      <dgm:prSet presAssocID="{19A550FD-0494-449D-8C03-6973A74B3CEC}" presName="tx1" presStyleLbl="revTx" presStyleIdx="2" presStyleCnt="5"/>
      <dgm:spPr/>
    </dgm:pt>
    <dgm:pt modelId="{B8BC2365-EB0F-44E3-BE11-E842BB0588BD}" type="pres">
      <dgm:prSet presAssocID="{19A550FD-0494-449D-8C03-6973A74B3CEC}" presName="vert1" presStyleCnt="0"/>
      <dgm:spPr/>
    </dgm:pt>
    <dgm:pt modelId="{FEAD5F7C-7824-436F-9FB8-D6E8334FFF3F}" type="pres">
      <dgm:prSet presAssocID="{47A263A3-1CD5-47D7-8AEA-A9327ADF2A2F}" presName="thickLine" presStyleLbl="alignNode1" presStyleIdx="3" presStyleCnt="5"/>
      <dgm:spPr/>
    </dgm:pt>
    <dgm:pt modelId="{6A080AAF-D1F9-40F8-97D9-683BB75D2E73}" type="pres">
      <dgm:prSet presAssocID="{47A263A3-1CD5-47D7-8AEA-A9327ADF2A2F}" presName="horz1" presStyleCnt="0"/>
      <dgm:spPr/>
    </dgm:pt>
    <dgm:pt modelId="{3A88CC23-9075-4EC0-AA77-A2D68CA7108F}" type="pres">
      <dgm:prSet presAssocID="{47A263A3-1CD5-47D7-8AEA-A9327ADF2A2F}" presName="tx1" presStyleLbl="revTx" presStyleIdx="3" presStyleCnt="5"/>
      <dgm:spPr/>
    </dgm:pt>
    <dgm:pt modelId="{D0234BA7-B0F7-40F8-BC0D-B9F134814788}" type="pres">
      <dgm:prSet presAssocID="{47A263A3-1CD5-47D7-8AEA-A9327ADF2A2F}" presName="vert1" presStyleCnt="0"/>
      <dgm:spPr/>
    </dgm:pt>
    <dgm:pt modelId="{CC76BE56-0080-43AD-BD59-9A7A853FA2F4}" type="pres">
      <dgm:prSet presAssocID="{A75E8BA0-2E31-4512-BD9A-2819B45B9546}" presName="thickLine" presStyleLbl="alignNode1" presStyleIdx="4" presStyleCnt="5"/>
      <dgm:spPr/>
    </dgm:pt>
    <dgm:pt modelId="{84C66B28-582E-4E7C-A034-597EB6C72042}" type="pres">
      <dgm:prSet presAssocID="{A75E8BA0-2E31-4512-BD9A-2819B45B9546}" presName="horz1" presStyleCnt="0"/>
      <dgm:spPr/>
    </dgm:pt>
    <dgm:pt modelId="{31800536-AFD8-4871-9B36-8BBBA1D9C70A}" type="pres">
      <dgm:prSet presAssocID="{A75E8BA0-2E31-4512-BD9A-2819B45B9546}" presName="tx1" presStyleLbl="revTx" presStyleIdx="4" presStyleCnt="5"/>
      <dgm:spPr/>
    </dgm:pt>
    <dgm:pt modelId="{5FB65297-010D-434A-81F0-D3A89470AE4C}" type="pres">
      <dgm:prSet presAssocID="{A75E8BA0-2E31-4512-BD9A-2819B45B9546}" presName="vert1" presStyleCnt="0"/>
      <dgm:spPr/>
    </dgm:pt>
  </dgm:ptLst>
  <dgm:cxnLst>
    <dgm:cxn modelId="{349A3F01-C402-4E6D-8FAB-588799EEE63D}" type="presOf" srcId="{A75E8BA0-2E31-4512-BD9A-2819B45B9546}" destId="{31800536-AFD8-4871-9B36-8BBBA1D9C70A}" srcOrd="0" destOrd="0" presId="urn:microsoft.com/office/officeart/2008/layout/LinedList"/>
    <dgm:cxn modelId="{E86BCB33-D4FA-4F5A-B242-7DC90B617AF9}" type="presOf" srcId="{47A263A3-1CD5-47D7-8AEA-A9327ADF2A2F}" destId="{3A88CC23-9075-4EC0-AA77-A2D68CA7108F}" srcOrd="0" destOrd="0" presId="urn:microsoft.com/office/officeart/2008/layout/LinedList"/>
    <dgm:cxn modelId="{58BE9468-E89F-44E9-9499-312FCAF66F20}" srcId="{6EBBFA3A-EB48-486B-8D3B-F52AC4670B6E}" destId="{A75E8BA0-2E31-4512-BD9A-2819B45B9546}" srcOrd="4" destOrd="0" parTransId="{E2455C4C-9C97-4E5F-8FCC-AA643E95851D}" sibTransId="{3A2B756C-FF56-4977-A413-0F092953D548}"/>
    <dgm:cxn modelId="{48D81F5A-C830-486D-BCDC-6BC53783E37A}" srcId="{6EBBFA3A-EB48-486B-8D3B-F52AC4670B6E}" destId="{47A263A3-1CD5-47D7-8AEA-A9327ADF2A2F}" srcOrd="3" destOrd="0" parTransId="{ECB74C1F-FD81-46B0-9DAB-EBC4776E680B}" sibTransId="{DD5B64F6-71FD-4DB9-9FCA-565830BFF2A9}"/>
    <dgm:cxn modelId="{A83F109F-52E7-4891-A26F-C638DB9DF917}" type="presOf" srcId="{6EBBFA3A-EB48-486B-8D3B-F52AC4670B6E}" destId="{19E3752E-091D-4856-8D99-DA04724DAEDA}" srcOrd="0" destOrd="0" presId="urn:microsoft.com/office/officeart/2008/layout/LinedList"/>
    <dgm:cxn modelId="{D10410A4-0E30-4DB2-A713-12BAECE22A7E}" srcId="{6EBBFA3A-EB48-486B-8D3B-F52AC4670B6E}" destId="{19A550FD-0494-449D-8C03-6973A74B3CEC}" srcOrd="2" destOrd="0" parTransId="{43CEDEEE-26C6-48CF-B9D8-6B724FA12FAB}" sibTransId="{D9614D39-E75B-461F-98D2-45440B1C4F4B}"/>
    <dgm:cxn modelId="{B97314B5-7BF9-42E7-BDEA-9D31FC55A272}" srcId="{6EBBFA3A-EB48-486B-8D3B-F52AC4670B6E}" destId="{77352399-3E31-49E5-AC52-CC76CB29F35D}" srcOrd="0" destOrd="0" parTransId="{DB754B48-F5B4-4189-98C5-4CCB97371FB2}" sibTransId="{4CA685DA-EAAD-4171-9D6E-1BA726EA5E8B}"/>
    <dgm:cxn modelId="{C86BB6B5-C1D7-4D69-8E74-F8F72CBFDDEB}" type="presOf" srcId="{77352399-3E31-49E5-AC52-CC76CB29F35D}" destId="{CCC17E8E-0648-4965-8774-6AFCF4ECF7E5}" srcOrd="0" destOrd="0" presId="urn:microsoft.com/office/officeart/2008/layout/LinedList"/>
    <dgm:cxn modelId="{D1930FEB-7267-400A-9483-3D95B04735ED}" type="presOf" srcId="{19A550FD-0494-449D-8C03-6973A74B3CEC}" destId="{4461DDDA-B6F5-48A2-B66C-FA9491042BAE}" srcOrd="0" destOrd="0" presId="urn:microsoft.com/office/officeart/2008/layout/LinedList"/>
    <dgm:cxn modelId="{C434ACF4-E1CD-4FF8-9C45-343C3FE5A991}" type="presOf" srcId="{C6FD572A-762D-414B-B8F1-84822E121ACC}" destId="{09BB78C6-EFAC-4B1A-86C1-90258EE17FE8}" srcOrd="0" destOrd="0" presId="urn:microsoft.com/office/officeart/2008/layout/LinedList"/>
    <dgm:cxn modelId="{FC1BBFFF-4185-4D00-830D-5831DDEBFB65}" srcId="{6EBBFA3A-EB48-486B-8D3B-F52AC4670B6E}" destId="{C6FD572A-762D-414B-B8F1-84822E121ACC}" srcOrd="1" destOrd="0" parTransId="{05BF610B-2CAC-48A8-AD30-4A58289459C7}" sibTransId="{986EE3F9-D1A1-4722-A062-ED763D80DF26}"/>
    <dgm:cxn modelId="{105E9789-DB8E-4185-93DE-E875764BA6AC}" type="presParOf" srcId="{19E3752E-091D-4856-8D99-DA04724DAEDA}" destId="{F05583EF-9D9D-4E57-B840-1E8884F0082C}" srcOrd="0" destOrd="0" presId="urn:microsoft.com/office/officeart/2008/layout/LinedList"/>
    <dgm:cxn modelId="{908AA280-68F3-457A-9FD5-5ED36C24BEFF}" type="presParOf" srcId="{19E3752E-091D-4856-8D99-DA04724DAEDA}" destId="{F3007793-F2EA-4A08-8B19-E8A711F7AB0C}" srcOrd="1" destOrd="0" presId="urn:microsoft.com/office/officeart/2008/layout/LinedList"/>
    <dgm:cxn modelId="{5A452A99-091E-44DE-A16B-643248B4022D}" type="presParOf" srcId="{F3007793-F2EA-4A08-8B19-E8A711F7AB0C}" destId="{CCC17E8E-0648-4965-8774-6AFCF4ECF7E5}" srcOrd="0" destOrd="0" presId="urn:microsoft.com/office/officeart/2008/layout/LinedList"/>
    <dgm:cxn modelId="{6AF2921E-0161-4A6A-841A-252813EB6A8E}" type="presParOf" srcId="{F3007793-F2EA-4A08-8B19-E8A711F7AB0C}" destId="{A7937704-6AFD-4173-A878-ECB1E3083DBA}" srcOrd="1" destOrd="0" presId="urn:microsoft.com/office/officeart/2008/layout/LinedList"/>
    <dgm:cxn modelId="{E6C89078-BDF2-49CD-9481-4D9CC6781F1C}" type="presParOf" srcId="{19E3752E-091D-4856-8D99-DA04724DAEDA}" destId="{8CB3E3D2-D519-4B3D-82BB-1913DB5B2658}" srcOrd="2" destOrd="0" presId="urn:microsoft.com/office/officeart/2008/layout/LinedList"/>
    <dgm:cxn modelId="{E7CCE939-E19F-4082-92D1-C0753365C763}" type="presParOf" srcId="{19E3752E-091D-4856-8D99-DA04724DAEDA}" destId="{E8EF5AD9-AF67-4F32-891E-536EB7337819}" srcOrd="3" destOrd="0" presId="urn:microsoft.com/office/officeart/2008/layout/LinedList"/>
    <dgm:cxn modelId="{73837DE9-2F7A-4403-A174-9BFB11C7474A}" type="presParOf" srcId="{E8EF5AD9-AF67-4F32-891E-536EB7337819}" destId="{09BB78C6-EFAC-4B1A-86C1-90258EE17FE8}" srcOrd="0" destOrd="0" presId="urn:microsoft.com/office/officeart/2008/layout/LinedList"/>
    <dgm:cxn modelId="{07532CE0-00B4-4B2C-B168-A30F821A614F}" type="presParOf" srcId="{E8EF5AD9-AF67-4F32-891E-536EB7337819}" destId="{A46359BF-6636-4FEC-858A-50F4A8149D50}" srcOrd="1" destOrd="0" presId="urn:microsoft.com/office/officeart/2008/layout/LinedList"/>
    <dgm:cxn modelId="{FC6085BB-0A8C-4081-9D99-F6B90378AACA}" type="presParOf" srcId="{19E3752E-091D-4856-8D99-DA04724DAEDA}" destId="{D09F6A95-4232-4DF9-B24E-EEE38A8DBED3}" srcOrd="4" destOrd="0" presId="urn:microsoft.com/office/officeart/2008/layout/LinedList"/>
    <dgm:cxn modelId="{8F85C051-FC0D-432E-80E8-788F07E1EC19}" type="presParOf" srcId="{19E3752E-091D-4856-8D99-DA04724DAEDA}" destId="{E63C2C9C-73A0-4608-B6D9-EE0224C88BF5}" srcOrd="5" destOrd="0" presId="urn:microsoft.com/office/officeart/2008/layout/LinedList"/>
    <dgm:cxn modelId="{B7CBEEA3-2A19-48A2-A9D8-9F9585E63E75}" type="presParOf" srcId="{E63C2C9C-73A0-4608-B6D9-EE0224C88BF5}" destId="{4461DDDA-B6F5-48A2-B66C-FA9491042BAE}" srcOrd="0" destOrd="0" presId="urn:microsoft.com/office/officeart/2008/layout/LinedList"/>
    <dgm:cxn modelId="{3E598D17-E773-4E4E-B7BB-C10D10783455}" type="presParOf" srcId="{E63C2C9C-73A0-4608-B6D9-EE0224C88BF5}" destId="{B8BC2365-EB0F-44E3-BE11-E842BB0588BD}" srcOrd="1" destOrd="0" presId="urn:microsoft.com/office/officeart/2008/layout/LinedList"/>
    <dgm:cxn modelId="{0F19590B-AA75-4E7A-9888-93C58424A5F1}" type="presParOf" srcId="{19E3752E-091D-4856-8D99-DA04724DAEDA}" destId="{FEAD5F7C-7824-436F-9FB8-D6E8334FFF3F}" srcOrd="6" destOrd="0" presId="urn:microsoft.com/office/officeart/2008/layout/LinedList"/>
    <dgm:cxn modelId="{C4878A2D-4E5F-46D7-8614-7BE02B8D663C}" type="presParOf" srcId="{19E3752E-091D-4856-8D99-DA04724DAEDA}" destId="{6A080AAF-D1F9-40F8-97D9-683BB75D2E73}" srcOrd="7" destOrd="0" presId="urn:microsoft.com/office/officeart/2008/layout/LinedList"/>
    <dgm:cxn modelId="{D6A7EA78-4377-44FF-95BA-5234B451668F}" type="presParOf" srcId="{6A080AAF-D1F9-40F8-97D9-683BB75D2E73}" destId="{3A88CC23-9075-4EC0-AA77-A2D68CA7108F}" srcOrd="0" destOrd="0" presId="urn:microsoft.com/office/officeart/2008/layout/LinedList"/>
    <dgm:cxn modelId="{B731E76C-106D-4786-BA9D-2D5D71F02D76}" type="presParOf" srcId="{6A080AAF-D1F9-40F8-97D9-683BB75D2E73}" destId="{D0234BA7-B0F7-40F8-BC0D-B9F134814788}" srcOrd="1" destOrd="0" presId="urn:microsoft.com/office/officeart/2008/layout/LinedList"/>
    <dgm:cxn modelId="{C253347B-8ECA-4F2F-9780-B3C483702AAD}" type="presParOf" srcId="{19E3752E-091D-4856-8D99-DA04724DAEDA}" destId="{CC76BE56-0080-43AD-BD59-9A7A853FA2F4}" srcOrd="8" destOrd="0" presId="urn:microsoft.com/office/officeart/2008/layout/LinedList"/>
    <dgm:cxn modelId="{3DF68BAD-F509-479A-AA7A-3C959E29F5B4}" type="presParOf" srcId="{19E3752E-091D-4856-8D99-DA04724DAEDA}" destId="{84C66B28-582E-4E7C-A034-597EB6C72042}" srcOrd="9" destOrd="0" presId="urn:microsoft.com/office/officeart/2008/layout/LinedList"/>
    <dgm:cxn modelId="{8DD727E1-1623-4832-9725-1F16E5099E72}" type="presParOf" srcId="{84C66B28-582E-4E7C-A034-597EB6C72042}" destId="{31800536-AFD8-4871-9B36-8BBBA1D9C70A}" srcOrd="0" destOrd="0" presId="urn:microsoft.com/office/officeart/2008/layout/LinedList"/>
    <dgm:cxn modelId="{1590C690-BBB6-44DB-9BFF-849F1A637128}" type="presParOf" srcId="{84C66B28-582E-4E7C-A034-597EB6C72042}" destId="{5FB65297-010D-434A-81F0-D3A89470AE4C}"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498962A-0372-403C-AE75-B452C668795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61711C5C-2D0A-4692-A4A2-921810B2BC15}">
      <dgm:prSet/>
      <dgm:spPr/>
      <dgm:t>
        <a:bodyPr/>
        <a:lstStyle/>
        <a:p>
          <a:r>
            <a:rPr lang="en-US"/>
            <a:t>. </a:t>
          </a:r>
          <a:r>
            <a:rPr lang="el-GR" b="1"/>
            <a:t>Το δικαίωμα σε επαρκείς συνθήκες διαβίωσης</a:t>
          </a:r>
          <a:r>
            <a:rPr lang="el-GR"/>
            <a:t>: Εγγύηση διαβίωσης και προστασία φυσικής και ψυχικής υγείας (Ιατροφαρμακευτική περίθαλψη). </a:t>
          </a:r>
          <a:endParaRPr lang="en-US"/>
        </a:p>
      </dgm:t>
    </dgm:pt>
    <dgm:pt modelId="{4040CAE1-BBCE-44ED-9623-27566F1DD3F0}" type="parTrans" cxnId="{6B8E6BF2-BA28-4C49-B0EB-7B2894EFF022}">
      <dgm:prSet/>
      <dgm:spPr/>
      <dgm:t>
        <a:bodyPr/>
        <a:lstStyle/>
        <a:p>
          <a:endParaRPr lang="en-US"/>
        </a:p>
      </dgm:t>
    </dgm:pt>
    <dgm:pt modelId="{9189851C-6A98-40A0-BC95-7EF9E5476B93}" type="sibTrans" cxnId="{6B8E6BF2-BA28-4C49-B0EB-7B2894EFF022}">
      <dgm:prSet/>
      <dgm:spPr/>
      <dgm:t>
        <a:bodyPr/>
        <a:lstStyle/>
        <a:p>
          <a:endParaRPr lang="en-US"/>
        </a:p>
      </dgm:t>
    </dgm:pt>
    <dgm:pt modelId="{9B8DDDA4-0D55-42A8-9886-EF8C0809B748}">
      <dgm:prSet/>
      <dgm:spPr/>
      <dgm:t>
        <a:bodyPr/>
        <a:lstStyle/>
        <a:p>
          <a:r>
            <a:rPr lang="el-GR"/>
            <a:t>. </a:t>
          </a:r>
          <a:r>
            <a:rPr lang="el-GR" b="1"/>
            <a:t>Υλικές συνθήκες υποδοχής</a:t>
          </a:r>
          <a:r>
            <a:rPr lang="el-GR"/>
            <a:t> τέτοιες που εξασφαλίζουν επαρκές βιοτικό επίπεδο, το οποίο διασφαλίζει τη συντήρησή και προστατεύει τη σωματική και την ψυχική υγεία των αιτούντων.</a:t>
          </a:r>
          <a:r>
            <a:rPr lang="en-US"/>
            <a:t> </a:t>
          </a:r>
        </a:p>
      </dgm:t>
    </dgm:pt>
    <dgm:pt modelId="{DA3F96C5-7973-480C-AF11-9CB59BD205A8}" type="parTrans" cxnId="{733A93DC-B81C-4FBB-BEA7-5AC6CE266A27}">
      <dgm:prSet/>
      <dgm:spPr/>
      <dgm:t>
        <a:bodyPr/>
        <a:lstStyle/>
        <a:p>
          <a:endParaRPr lang="en-US"/>
        </a:p>
      </dgm:t>
    </dgm:pt>
    <dgm:pt modelId="{2CCE68F3-714D-41FC-A4E5-1F4ED9059296}" type="sibTrans" cxnId="{733A93DC-B81C-4FBB-BEA7-5AC6CE266A27}">
      <dgm:prSet/>
      <dgm:spPr/>
      <dgm:t>
        <a:bodyPr/>
        <a:lstStyle/>
        <a:p>
          <a:endParaRPr lang="en-US"/>
        </a:p>
      </dgm:t>
    </dgm:pt>
    <dgm:pt modelId="{82871574-DE33-4A29-A7C3-B670438C8751}">
      <dgm:prSet/>
      <dgm:spPr/>
      <dgm:t>
        <a:bodyPr/>
        <a:lstStyle/>
        <a:p>
          <a:r>
            <a:rPr lang="el-GR"/>
            <a:t>. </a:t>
          </a:r>
          <a:r>
            <a:rPr lang="en-US"/>
            <a:t>H </a:t>
          </a:r>
          <a:r>
            <a:rPr lang="el-GR"/>
            <a:t>παροχή πρέπει να ειναι </a:t>
          </a:r>
          <a:r>
            <a:rPr lang="el-GR" b="1"/>
            <a:t>εξειδικευμένη</a:t>
          </a:r>
          <a:r>
            <a:rPr lang="el-GR"/>
            <a:t> με βαση την ευαλωτότητα/ιδιαίτερη ανάγκη του καθε αιτούντος. </a:t>
          </a:r>
          <a:endParaRPr lang="en-US"/>
        </a:p>
      </dgm:t>
    </dgm:pt>
    <dgm:pt modelId="{22EC203A-A09A-485E-BFE6-AF82AF0B0182}" type="parTrans" cxnId="{1F51BDB0-E558-4938-8309-407BB16DBDD0}">
      <dgm:prSet/>
      <dgm:spPr/>
      <dgm:t>
        <a:bodyPr/>
        <a:lstStyle/>
        <a:p>
          <a:endParaRPr lang="en-US"/>
        </a:p>
      </dgm:t>
    </dgm:pt>
    <dgm:pt modelId="{3C4DE62E-9861-4F16-91EE-8816D0CC5EB5}" type="sibTrans" cxnId="{1F51BDB0-E558-4938-8309-407BB16DBDD0}">
      <dgm:prSet/>
      <dgm:spPr/>
      <dgm:t>
        <a:bodyPr/>
        <a:lstStyle/>
        <a:p>
          <a:endParaRPr lang="en-US"/>
        </a:p>
      </dgm:t>
    </dgm:pt>
    <dgm:pt modelId="{A3EAA2AD-EBF5-4DDD-9BAF-2E56A14B7625}">
      <dgm:prSet/>
      <dgm:spPr/>
      <dgm:t>
        <a:bodyPr/>
        <a:lstStyle/>
        <a:p>
          <a:r>
            <a:rPr lang="el-GR"/>
            <a:t>. </a:t>
          </a:r>
          <a:r>
            <a:rPr lang="el-GR" b="1"/>
            <a:t>Το δικαίωμα στο άσυλο</a:t>
          </a:r>
          <a:r>
            <a:rPr lang="el-GR"/>
            <a:t>: Σύνδεση με την ποιότητα συνθηκών υποδοχής-διαβίωσης.</a:t>
          </a:r>
          <a:endParaRPr lang="en-US"/>
        </a:p>
      </dgm:t>
    </dgm:pt>
    <dgm:pt modelId="{DD27D052-CF2A-405A-807C-B01A104AD6F5}" type="parTrans" cxnId="{E7D2DF73-90FB-4FF0-BB6E-B06739648C64}">
      <dgm:prSet/>
      <dgm:spPr/>
      <dgm:t>
        <a:bodyPr/>
        <a:lstStyle/>
        <a:p>
          <a:endParaRPr lang="en-US"/>
        </a:p>
      </dgm:t>
    </dgm:pt>
    <dgm:pt modelId="{408E51C7-8362-44DD-995C-AB407FBD4A46}" type="sibTrans" cxnId="{E7D2DF73-90FB-4FF0-BB6E-B06739648C64}">
      <dgm:prSet/>
      <dgm:spPr/>
      <dgm:t>
        <a:bodyPr/>
        <a:lstStyle/>
        <a:p>
          <a:endParaRPr lang="en-US"/>
        </a:p>
      </dgm:t>
    </dgm:pt>
    <dgm:pt modelId="{A1751F01-701E-462A-B2BE-5522E4655D4C}" type="pres">
      <dgm:prSet presAssocID="{C498962A-0372-403C-AE75-B452C6687951}" presName="linear" presStyleCnt="0">
        <dgm:presLayoutVars>
          <dgm:animLvl val="lvl"/>
          <dgm:resizeHandles val="exact"/>
        </dgm:presLayoutVars>
      </dgm:prSet>
      <dgm:spPr/>
    </dgm:pt>
    <dgm:pt modelId="{658CEF3C-F6AF-4BD3-B30C-4E70254DF2E5}" type="pres">
      <dgm:prSet presAssocID="{61711C5C-2D0A-4692-A4A2-921810B2BC15}" presName="parentText" presStyleLbl="node1" presStyleIdx="0" presStyleCnt="4">
        <dgm:presLayoutVars>
          <dgm:chMax val="0"/>
          <dgm:bulletEnabled val="1"/>
        </dgm:presLayoutVars>
      </dgm:prSet>
      <dgm:spPr/>
    </dgm:pt>
    <dgm:pt modelId="{8DE25895-2911-4F0E-B777-5760AD0B4D07}" type="pres">
      <dgm:prSet presAssocID="{9189851C-6A98-40A0-BC95-7EF9E5476B93}" presName="spacer" presStyleCnt="0"/>
      <dgm:spPr/>
    </dgm:pt>
    <dgm:pt modelId="{B2D03BCE-8DCE-46D6-A0E6-53C26C236BC6}" type="pres">
      <dgm:prSet presAssocID="{9B8DDDA4-0D55-42A8-9886-EF8C0809B748}" presName="parentText" presStyleLbl="node1" presStyleIdx="1" presStyleCnt="4">
        <dgm:presLayoutVars>
          <dgm:chMax val="0"/>
          <dgm:bulletEnabled val="1"/>
        </dgm:presLayoutVars>
      </dgm:prSet>
      <dgm:spPr/>
    </dgm:pt>
    <dgm:pt modelId="{3A506C83-B69C-473D-8F1C-791BCFA96249}" type="pres">
      <dgm:prSet presAssocID="{2CCE68F3-714D-41FC-A4E5-1F4ED9059296}" presName="spacer" presStyleCnt="0"/>
      <dgm:spPr/>
    </dgm:pt>
    <dgm:pt modelId="{24C3E3A2-E55A-4BEE-A279-3A7756388702}" type="pres">
      <dgm:prSet presAssocID="{82871574-DE33-4A29-A7C3-B670438C8751}" presName="parentText" presStyleLbl="node1" presStyleIdx="2" presStyleCnt="4">
        <dgm:presLayoutVars>
          <dgm:chMax val="0"/>
          <dgm:bulletEnabled val="1"/>
        </dgm:presLayoutVars>
      </dgm:prSet>
      <dgm:spPr/>
    </dgm:pt>
    <dgm:pt modelId="{856284AF-CA9C-4416-A6B7-91491BD3C1BA}" type="pres">
      <dgm:prSet presAssocID="{3C4DE62E-9861-4F16-91EE-8816D0CC5EB5}" presName="spacer" presStyleCnt="0"/>
      <dgm:spPr/>
    </dgm:pt>
    <dgm:pt modelId="{355E3BE5-ED38-4503-B1EB-7A2458FE4ABD}" type="pres">
      <dgm:prSet presAssocID="{A3EAA2AD-EBF5-4DDD-9BAF-2E56A14B7625}" presName="parentText" presStyleLbl="node1" presStyleIdx="3" presStyleCnt="4">
        <dgm:presLayoutVars>
          <dgm:chMax val="0"/>
          <dgm:bulletEnabled val="1"/>
        </dgm:presLayoutVars>
      </dgm:prSet>
      <dgm:spPr/>
    </dgm:pt>
  </dgm:ptLst>
  <dgm:cxnLst>
    <dgm:cxn modelId="{AA4E5522-6629-4161-AF9E-0778C40433C5}" type="presOf" srcId="{A3EAA2AD-EBF5-4DDD-9BAF-2E56A14B7625}" destId="{355E3BE5-ED38-4503-B1EB-7A2458FE4ABD}" srcOrd="0" destOrd="0" presId="urn:microsoft.com/office/officeart/2005/8/layout/vList2"/>
    <dgm:cxn modelId="{75244E3B-2187-4D39-93DA-C3FFC0237404}" type="presOf" srcId="{9B8DDDA4-0D55-42A8-9886-EF8C0809B748}" destId="{B2D03BCE-8DCE-46D6-A0E6-53C26C236BC6}" srcOrd="0" destOrd="0" presId="urn:microsoft.com/office/officeart/2005/8/layout/vList2"/>
    <dgm:cxn modelId="{E7D2DF73-90FB-4FF0-BB6E-B06739648C64}" srcId="{C498962A-0372-403C-AE75-B452C6687951}" destId="{A3EAA2AD-EBF5-4DDD-9BAF-2E56A14B7625}" srcOrd="3" destOrd="0" parTransId="{DD27D052-CF2A-405A-807C-B01A104AD6F5}" sibTransId="{408E51C7-8362-44DD-995C-AB407FBD4A46}"/>
    <dgm:cxn modelId="{8618898C-E205-49A4-BDB2-2E260F42D33B}" type="presOf" srcId="{82871574-DE33-4A29-A7C3-B670438C8751}" destId="{24C3E3A2-E55A-4BEE-A279-3A7756388702}" srcOrd="0" destOrd="0" presId="urn:microsoft.com/office/officeart/2005/8/layout/vList2"/>
    <dgm:cxn modelId="{1F51BDB0-E558-4938-8309-407BB16DBDD0}" srcId="{C498962A-0372-403C-AE75-B452C6687951}" destId="{82871574-DE33-4A29-A7C3-B670438C8751}" srcOrd="2" destOrd="0" parTransId="{22EC203A-A09A-485E-BFE6-AF82AF0B0182}" sibTransId="{3C4DE62E-9861-4F16-91EE-8816D0CC5EB5}"/>
    <dgm:cxn modelId="{FD377BC0-1A6A-457F-87BF-68D6CB9C5492}" type="presOf" srcId="{C498962A-0372-403C-AE75-B452C6687951}" destId="{A1751F01-701E-462A-B2BE-5522E4655D4C}" srcOrd="0" destOrd="0" presId="urn:microsoft.com/office/officeart/2005/8/layout/vList2"/>
    <dgm:cxn modelId="{733A93DC-B81C-4FBB-BEA7-5AC6CE266A27}" srcId="{C498962A-0372-403C-AE75-B452C6687951}" destId="{9B8DDDA4-0D55-42A8-9886-EF8C0809B748}" srcOrd="1" destOrd="0" parTransId="{DA3F96C5-7973-480C-AF11-9CB59BD205A8}" sibTransId="{2CCE68F3-714D-41FC-A4E5-1F4ED9059296}"/>
    <dgm:cxn modelId="{6B8E6BF2-BA28-4C49-B0EB-7B2894EFF022}" srcId="{C498962A-0372-403C-AE75-B452C6687951}" destId="{61711C5C-2D0A-4692-A4A2-921810B2BC15}" srcOrd="0" destOrd="0" parTransId="{4040CAE1-BBCE-44ED-9623-27566F1DD3F0}" sibTransId="{9189851C-6A98-40A0-BC95-7EF9E5476B93}"/>
    <dgm:cxn modelId="{2AEA18F7-604D-4482-9CFC-B5E74F0ECE74}" type="presOf" srcId="{61711C5C-2D0A-4692-A4A2-921810B2BC15}" destId="{658CEF3C-F6AF-4BD3-B30C-4E70254DF2E5}" srcOrd="0" destOrd="0" presId="urn:microsoft.com/office/officeart/2005/8/layout/vList2"/>
    <dgm:cxn modelId="{0FDC9C9A-A9F1-4099-968D-549029DB8FDB}" type="presParOf" srcId="{A1751F01-701E-462A-B2BE-5522E4655D4C}" destId="{658CEF3C-F6AF-4BD3-B30C-4E70254DF2E5}" srcOrd="0" destOrd="0" presId="urn:microsoft.com/office/officeart/2005/8/layout/vList2"/>
    <dgm:cxn modelId="{32E2F386-EB97-4008-B37B-23E59245B1C0}" type="presParOf" srcId="{A1751F01-701E-462A-B2BE-5522E4655D4C}" destId="{8DE25895-2911-4F0E-B777-5760AD0B4D07}" srcOrd="1" destOrd="0" presId="urn:microsoft.com/office/officeart/2005/8/layout/vList2"/>
    <dgm:cxn modelId="{482FEDC8-434D-4989-BBDD-0F538E1D6F6C}" type="presParOf" srcId="{A1751F01-701E-462A-B2BE-5522E4655D4C}" destId="{B2D03BCE-8DCE-46D6-A0E6-53C26C236BC6}" srcOrd="2" destOrd="0" presId="urn:microsoft.com/office/officeart/2005/8/layout/vList2"/>
    <dgm:cxn modelId="{A6511542-4B79-4A7E-B8DD-8A3CE49FD7BD}" type="presParOf" srcId="{A1751F01-701E-462A-B2BE-5522E4655D4C}" destId="{3A506C83-B69C-473D-8F1C-791BCFA96249}" srcOrd="3" destOrd="0" presId="urn:microsoft.com/office/officeart/2005/8/layout/vList2"/>
    <dgm:cxn modelId="{6E79F0CF-6DEA-4E4F-8674-E8F51B909001}" type="presParOf" srcId="{A1751F01-701E-462A-B2BE-5522E4655D4C}" destId="{24C3E3A2-E55A-4BEE-A279-3A7756388702}" srcOrd="4" destOrd="0" presId="urn:microsoft.com/office/officeart/2005/8/layout/vList2"/>
    <dgm:cxn modelId="{8381A18A-CDAA-4CF5-9AE8-A856EC6EAD8B}" type="presParOf" srcId="{A1751F01-701E-462A-B2BE-5522E4655D4C}" destId="{856284AF-CA9C-4416-A6B7-91491BD3C1BA}" srcOrd="5" destOrd="0" presId="urn:microsoft.com/office/officeart/2005/8/layout/vList2"/>
    <dgm:cxn modelId="{8913E877-150D-46AD-BD41-C485835B4E2D}" type="presParOf" srcId="{A1751F01-701E-462A-B2BE-5522E4655D4C}" destId="{355E3BE5-ED38-4503-B1EB-7A2458FE4ABD}"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57414E1-969B-4BFA-8A82-B4A2527A56E2}" type="doc">
      <dgm:prSet loTypeId="urn:microsoft.com/office/officeart/2016/7/layout/RepeatingBendingProcessNew" loCatId="process" qsTypeId="urn:microsoft.com/office/officeart/2005/8/quickstyle/simple1" qsCatId="simple" csTypeId="urn:microsoft.com/office/officeart/2005/8/colors/accent1_2" csCatId="accent1"/>
      <dgm:spPr/>
      <dgm:t>
        <a:bodyPr/>
        <a:lstStyle/>
        <a:p>
          <a:endParaRPr lang="en-US"/>
        </a:p>
      </dgm:t>
    </dgm:pt>
    <dgm:pt modelId="{1700E14B-4379-4334-B012-62FD150D8DD0}">
      <dgm:prSet/>
      <dgm:spPr/>
      <dgm:t>
        <a:bodyPr/>
        <a:lstStyle/>
        <a:p>
          <a:r>
            <a:rPr lang="el-GR" b="1"/>
            <a:t>Άρθρο 39 ν. 4636/2019 (τα στάδια της Υποδοχής)</a:t>
          </a:r>
          <a:endParaRPr lang="en-US"/>
        </a:p>
      </dgm:t>
    </dgm:pt>
    <dgm:pt modelId="{93DE553C-FEAE-4E87-BFAE-AFDADB998B14}" type="parTrans" cxnId="{2CF16FB4-8403-4C1F-9DAD-90E70E5F2195}">
      <dgm:prSet/>
      <dgm:spPr/>
      <dgm:t>
        <a:bodyPr/>
        <a:lstStyle/>
        <a:p>
          <a:endParaRPr lang="en-US"/>
        </a:p>
      </dgm:t>
    </dgm:pt>
    <dgm:pt modelId="{58EF796A-EFAF-41C6-BB65-759EB0CE8BA0}" type="sibTrans" cxnId="{2CF16FB4-8403-4C1F-9DAD-90E70E5F2195}">
      <dgm:prSet/>
      <dgm:spPr/>
      <dgm:t>
        <a:bodyPr/>
        <a:lstStyle/>
        <a:p>
          <a:endParaRPr lang="en-US"/>
        </a:p>
      </dgm:t>
    </dgm:pt>
    <dgm:pt modelId="{808D1F34-3271-46C0-8321-BE16CB4B35E8}">
      <dgm:prSet/>
      <dgm:spPr/>
      <dgm:t>
        <a:bodyPr/>
        <a:lstStyle/>
        <a:p>
          <a:r>
            <a:rPr lang="el-GR"/>
            <a:t>1</a:t>
          </a:r>
          <a:r>
            <a:rPr lang="el-GR" baseline="30000"/>
            <a:t>ο</a:t>
          </a:r>
          <a:r>
            <a:rPr lang="el-GR"/>
            <a:t> Στάδιο: Στάδιο ενημέρωσης (Άφιξη στο Κέντρο Υποδοχής μετά τη σύλληψη από Αστυνομία/Λιμενικό- Άμεση παροχή βοήθειας)</a:t>
          </a:r>
          <a:endParaRPr lang="en-US"/>
        </a:p>
      </dgm:t>
    </dgm:pt>
    <dgm:pt modelId="{74630A86-159B-4672-85AC-434F3107BACE}" type="parTrans" cxnId="{B91D0009-CE90-4350-A8DE-4520A9378E36}">
      <dgm:prSet/>
      <dgm:spPr/>
      <dgm:t>
        <a:bodyPr/>
        <a:lstStyle/>
        <a:p>
          <a:endParaRPr lang="en-US"/>
        </a:p>
      </dgm:t>
    </dgm:pt>
    <dgm:pt modelId="{9F387FCB-8196-4B64-951B-C608A30793F1}" type="sibTrans" cxnId="{B91D0009-CE90-4350-A8DE-4520A9378E36}">
      <dgm:prSet/>
      <dgm:spPr/>
      <dgm:t>
        <a:bodyPr/>
        <a:lstStyle/>
        <a:p>
          <a:endParaRPr lang="en-US"/>
        </a:p>
      </dgm:t>
    </dgm:pt>
    <dgm:pt modelId="{DE036E66-9BB0-4213-B852-E4F53404405C}">
      <dgm:prSet/>
      <dgm:spPr/>
      <dgm:t>
        <a:bodyPr/>
        <a:lstStyle/>
        <a:p>
          <a:r>
            <a:rPr lang="el-GR"/>
            <a:t>2</a:t>
          </a:r>
          <a:r>
            <a:rPr lang="el-GR" baseline="30000"/>
            <a:t>ο</a:t>
          </a:r>
          <a:r>
            <a:rPr lang="el-GR"/>
            <a:t> Στάδιο: Στάδιο Υπαγωγής </a:t>
          </a:r>
          <a:r>
            <a:rPr lang="en-GB"/>
            <a:t>(</a:t>
          </a:r>
          <a:r>
            <a:rPr lang="el-GR"/>
            <a:t>Ταυτοποίηση και διαπίστωση υπηκοότητας  - κατάσταση περιορισμού ελευθερίας)</a:t>
          </a:r>
          <a:endParaRPr lang="en-US"/>
        </a:p>
      </dgm:t>
    </dgm:pt>
    <dgm:pt modelId="{8AD7D15F-8A42-4BD2-A82E-CAECB8241836}" type="parTrans" cxnId="{1BD7DF04-C813-4088-AEA4-B4B20EC52A69}">
      <dgm:prSet/>
      <dgm:spPr/>
      <dgm:t>
        <a:bodyPr/>
        <a:lstStyle/>
        <a:p>
          <a:endParaRPr lang="en-US"/>
        </a:p>
      </dgm:t>
    </dgm:pt>
    <dgm:pt modelId="{CCA700E9-F3BF-4A2A-85ED-DDFF6F297B6C}" type="sibTrans" cxnId="{1BD7DF04-C813-4088-AEA4-B4B20EC52A69}">
      <dgm:prSet/>
      <dgm:spPr/>
      <dgm:t>
        <a:bodyPr/>
        <a:lstStyle/>
        <a:p>
          <a:endParaRPr lang="en-US"/>
        </a:p>
      </dgm:t>
    </dgm:pt>
    <dgm:pt modelId="{1E5AB1C9-3D6D-4EBE-99F6-5DB3B327C557}">
      <dgm:prSet/>
      <dgm:spPr/>
      <dgm:t>
        <a:bodyPr/>
        <a:lstStyle/>
        <a:p>
          <a:r>
            <a:rPr lang="el-GR"/>
            <a:t>3</a:t>
          </a:r>
          <a:r>
            <a:rPr lang="el-GR" baseline="30000"/>
            <a:t>ο</a:t>
          </a:r>
          <a:r>
            <a:rPr lang="el-GR"/>
            <a:t> Σταδιο: Στάδιο Καταγραφής και Ιατρικού Ελέγχου</a:t>
          </a:r>
          <a:endParaRPr lang="en-US"/>
        </a:p>
      </dgm:t>
    </dgm:pt>
    <dgm:pt modelId="{BC77FFDA-9C10-45D6-A697-C3A4A1985D2E}" type="parTrans" cxnId="{396A34D0-D432-48D2-8752-2C7263EDA8D2}">
      <dgm:prSet/>
      <dgm:spPr/>
      <dgm:t>
        <a:bodyPr/>
        <a:lstStyle/>
        <a:p>
          <a:endParaRPr lang="en-US"/>
        </a:p>
      </dgm:t>
    </dgm:pt>
    <dgm:pt modelId="{C4D43691-9343-43A5-9FFA-54ECF927DF3E}" type="sibTrans" cxnId="{396A34D0-D432-48D2-8752-2C7263EDA8D2}">
      <dgm:prSet/>
      <dgm:spPr/>
      <dgm:t>
        <a:bodyPr/>
        <a:lstStyle/>
        <a:p>
          <a:endParaRPr lang="en-US"/>
        </a:p>
      </dgm:t>
    </dgm:pt>
    <dgm:pt modelId="{993DA1AB-2502-4120-985A-98EDC4EF3EC4}">
      <dgm:prSet/>
      <dgm:spPr/>
      <dgm:t>
        <a:bodyPr/>
        <a:lstStyle/>
        <a:p>
          <a:r>
            <a:rPr lang="el-GR"/>
            <a:t>4</a:t>
          </a:r>
          <a:r>
            <a:rPr lang="el-GR" baseline="30000"/>
            <a:t>ο</a:t>
          </a:r>
          <a:r>
            <a:rPr lang="el-GR"/>
            <a:t> Σταδιο: Στάδιο παραπομπής σε διαδικασία υπαγωγης σε καθεστώς διεθνούς προστασίας – Καταγραφή του αιτήματος ασύλου</a:t>
          </a:r>
          <a:endParaRPr lang="en-US"/>
        </a:p>
      </dgm:t>
    </dgm:pt>
    <dgm:pt modelId="{364353FC-FEDA-44F6-A744-8E5DD38A2D36}" type="parTrans" cxnId="{79D4541D-8F69-4BF1-B81D-876BC4281687}">
      <dgm:prSet/>
      <dgm:spPr/>
      <dgm:t>
        <a:bodyPr/>
        <a:lstStyle/>
        <a:p>
          <a:endParaRPr lang="en-US"/>
        </a:p>
      </dgm:t>
    </dgm:pt>
    <dgm:pt modelId="{3280CE2B-78A8-4087-BBCE-2A5C9D4AEA19}" type="sibTrans" cxnId="{79D4541D-8F69-4BF1-B81D-876BC4281687}">
      <dgm:prSet/>
      <dgm:spPr/>
      <dgm:t>
        <a:bodyPr/>
        <a:lstStyle/>
        <a:p>
          <a:endParaRPr lang="en-US"/>
        </a:p>
      </dgm:t>
    </dgm:pt>
    <dgm:pt modelId="{BDB4C8CC-09F9-4F97-96E0-228DBDDB3EF6}">
      <dgm:prSet/>
      <dgm:spPr/>
      <dgm:t>
        <a:bodyPr/>
        <a:lstStyle/>
        <a:p>
          <a:r>
            <a:rPr lang="el-GR"/>
            <a:t>5</a:t>
          </a:r>
          <a:r>
            <a:rPr lang="el-GR" baseline="30000"/>
            <a:t>ο</a:t>
          </a:r>
          <a:r>
            <a:rPr lang="el-GR"/>
            <a:t> Στάδιο: Περαιτέρω παραπομπής και μετακίνησης - Ολοκλήρωση καταγραφής και περαιτέρω παραπομπές (στέγαση, άσυλο, επιστροφή, ειδικές υπηρεσίες για ευάλωτες ομάδες, ασυνόδευτα κλπ.</a:t>
          </a:r>
          <a:endParaRPr lang="en-US"/>
        </a:p>
      </dgm:t>
    </dgm:pt>
    <dgm:pt modelId="{67F9C685-8DDB-4940-AF96-F191ED4C8460}" type="parTrans" cxnId="{E842F6B1-AC1A-45A9-95D8-FCC11A33F24A}">
      <dgm:prSet/>
      <dgm:spPr/>
      <dgm:t>
        <a:bodyPr/>
        <a:lstStyle/>
        <a:p>
          <a:endParaRPr lang="en-US"/>
        </a:p>
      </dgm:t>
    </dgm:pt>
    <dgm:pt modelId="{6EED2C56-8473-42AB-94E7-8C6C5D82E05F}" type="sibTrans" cxnId="{E842F6B1-AC1A-45A9-95D8-FCC11A33F24A}">
      <dgm:prSet/>
      <dgm:spPr/>
      <dgm:t>
        <a:bodyPr/>
        <a:lstStyle/>
        <a:p>
          <a:endParaRPr lang="en-US"/>
        </a:p>
      </dgm:t>
    </dgm:pt>
    <dgm:pt modelId="{52F770E2-AA8A-4C22-9BEB-D9ED5A863F51}" type="pres">
      <dgm:prSet presAssocID="{257414E1-969B-4BFA-8A82-B4A2527A56E2}" presName="Name0" presStyleCnt="0">
        <dgm:presLayoutVars>
          <dgm:dir/>
          <dgm:resizeHandles val="exact"/>
        </dgm:presLayoutVars>
      </dgm:prSet>
      <dgm:spPr/>
    </dgm:pt>
    <dgm:pt modelId="{AE57BD84-B065-457E-970A-806727E8D3C3}" type="pres">
      <dgm:prSet presAssocID="{1700E14B-4379-4334-B012-62FD150D8DD0}" presName="node" presStyleLbl="node1" presStyleIdx="0" presStyleCnt="6">
        <dgm:presLayoutVars>
          <dgm:bulletEnabled val="1"/>
        </dgm:presLayoutVars>
      </dgm:prSet>
      <dgm:spPr/>
    </dgm:pt>
    <dgm:pt modelId="{3D771319-C9F5-4FBB-8F2C-7650950B63DD}" type="pres">
      <dgm:prSet presAssocID="{58EF796A-EFAF-41C6-BB65-759EB0CE8BA0}" presName="sibTrans" presStyleLbl="sibTrans1D1" presStyleIdx="0" presStyleCnt="5"/>
      <dgm:spPr/>
    </dgm:pt>
    <dgm:pt modelId="{15DC95D5-27B2-4266-BAE4-2D205716BFF7}" type="pres">
      <dgm:prSet presAssocID="{58EF796A-EFAF-41C6-BB65-759EB0CE8BA0}" presName="connectorText" presStyleLbl="sibTrans1D1" presStyleIdx="0" presStyleCnt="5"/>
      <dgm:spPr/>
    </dgm:pt>
    <dgm:pt modelId="{D668C348-8C9C-47A0-8D83-7C7916CF7B89}" type="pres">
      <dgm:prSet presAssocID="{808D1F34-3271-46C0-8321-BE16CB4B35E8}" presName="node" presStyleLbl="node1" presStyleIdx="1" presStyleCnt="6">
        <dgm:presLayoutVars>
          <dgm:bulletEnabled val="1"/>
        </dgm:presLayoutVars>
      </dgm:prSet>
      <dgm:spPr/>
    </dgm:pt>
    <dgm:pt modelId="{2A5CA9D1-94C3-4C06-92E0-9C68559C4776}" type="pres">
      <dgm:prSet presAssocID="{9F387FCB-8196-4B64-951B-C608A30793F1}" presName="sibTrans" presStyleLbl="sibTrans1D1" presStyleIdx="1" presStyleCnt="5"/>
      <dgm:spPr/>
    </dgm:pt>
    <dgm:pt modelId="{4E0A73AE-D25A-417E-8E12-36C9692BDEC6}" type="pres">
      <dgm:prSet presAssocID="{9F387FCB-8196-4B64-951B-C608A30793F1}" presName="connectorText" presStyleLbl="sibTrans1D1" presStyleIdx="1" presStyleCnt="5"/>
      <dgm:spPr/>
    </dgm:pt>
    <dgm:pt modelId="{15F89E16-07CA-4EAC-86AC-035087AF9944}" type="pres">
      <dgm:prSet presAssocID="{DE036E66-9BB0-4213-B852-E4F53404405C}" presName="node" presStyleLbl="node1" presStyleIdx="2" presStyleCnt="6">
        <dgm:presLayoutVars>
          <dgm:bulletEnabled val="1"/>
        </dgm:presLayoutVars>
      </dgm:prSet>
      <dgm:spPr/>
    </dgm:pt>
    <dgm:pt modelId="{2ED2F003-A346-4479-A8E7-9C84CD4A3F98}" type="pres">
      <dgm:prSet presAssocID="{CCA700E9-F3BF-4A2A-85ED-DDFF6F297B6C}" presName="sibTrans" presStyleLbl="sibTrans1D1" presStyleIdx="2" presStyleCnt="5"/>
      <dgm:spPr/>
    </dgm:pt>
    <dgm:pt modelId="{CCE1CC15-CBEF-4449-ACC6-2DD3F062548B}" type="pres">
      <dgm:prSet presAssocID="{CCA700E9-F3BF-4A2A-85ED-DDFF6F297B6C}" presName="connectorText" presStyleLbl="sibTrans1D1" presStyleIdx="2" presStyleCnt="5"/>
      <dgm:spPr/>
    </dgm:pt>
    <dgm:pt modelId="{B829BEF5-877B-40BC-B598-86417AD27899}" type="pres">
      <dgm:prSet presAssocID="{1E5AB1C9-3D6D-4EBE-99F6-5DB3B327C557}" presName="node" presStyleLbl="node1" presStyleIdx="3" presStyleCnt="6">
        <dgm:presLayoutVars>
          <dgm:bulletEnabled val="1"/>
        </dgm:presLayoutVars>
      </dgm:prSet>
      <dgm:spPr/>
    </dgm:pt>
    <dgm:pt modelId="{3E52B1AF-74DD-453B-B04F-CADBE97BEF3F}" type="pres">
      <dgm:prSet presAssocID="{C4D43691-9343-43A5-9FFA-54ECF927DF3E}" presName="sibTrans" presStyleLbl="sibTrans1D1" presStyleIdx="3" presStyleCnt="5"/>
      <dgm:spPr/>
    </dgm:pt>
    <dgm:pt modelId="{0BFC28C4-E7C3-4961-B650-9E31E3863514}" type="pres">
      <dgm:prSet presAssocID="{C4D43691-9343-43A5-9FFA-54ECF927DF3E}" presName="connectorText" presStyleLbl="sibTrans1D1" presStyleIdx="3" presStyleCnt="5"/>
      <dgm:spPr/>
    </dgm:pt>
    <dgm:pt modelId="{223E2546-37EF-4A3D-ABA8-4C68EC0CA56C}" type="pres">
      <dgm:prSet presAssocID="{993DA1AB-2502-4120-985A-98EDC4EF3EC4}" presName="node" presStyleLbl="node1" presStyleIdx="4" presStyleCnt="6">
        <dgm:presLayoutVars>
          <dgm:bulletEnabled val="1"/>
        </dgm:presLayoutVars>
      </dgm:prSet>
      <dgm:spPr/>
    </dgm:pt>
    <dgm:pt modelId="{F75F4A51-61BF-4C55-AE9A-7BE4B422AD9E}" type="pres">
      <dgm:prSet presAssocID="{3280CE2B-78A8-4087-BBCE-2A5C9D4AEA19}" presName="sibTrans" presStyleLbl="sibTrans1D1" presStyleIdx="4" presStyleCnt="5"/>
      <dgm:spPr/>
    </dgm:pt>
    <dgm:pt modelId="{441ADAA5-3283-4E6B-9007-436498E02DEB}" type="pres">
      <dgm:prSet presAssocID="{3280CE2B-78A8-4087-BBCE-2A5C9D4AEA19}" presName="connectorText" presStyleLbl="sibTrans1D1" presStyleIdx="4" presStyleCnt="5"/>
      <dgm:spPr/>
    </dgm:pt>
    <dgm:pt modelId="{075496C1-0082-4C95-85C0-19AC3721842B}" type="pres">
      <dgm:prSet presAssocID="{BDB4C8CC-09F9-4F97-96E0-228DBDDB3EF6}" presName="node" presStyleLbl="node1" presStyleIdx="5" presStyleCnt="6">
        <dgm:presLayoutVars>
          <dgm:bulletEnabled val="1"/>
        </dgm:presLayoutVars>
      </dgm:prSet>
      <dgm:spPr/>
    </dgm:pt>
  </dgm:ptLst>
  <dgm:cxnLst>
    <dgm:cxn modelId="{1BD7DF04-C813-4088-AEA4-B4B20EC52A69}" srcId="{257414E1-969B-4BFA-8A82-B4A2527A56E2}" destId="{DE036E66-9BB0-4213-B852-E4F53404405C}" srcOrd="2" destOrd="0" parTransId="{8AD7D15F-8A42-4BD2-A82E-CAECB8241836}" sibTransId="{CCA700E9-F3BF-4A2A-85ED-DDFF6F297B6C}"/>
    <dgm:cxn modelId="{B91D0009-CE90-4350-A8DE-4520A9378E36}" srcId="{257414E1-969B-4BFA-8A82-B4A2527A56E2}" destId="{808D1F34-3271-46C0-8321-BE16CB4B35E8}" srcOrd="1" destOrd="0" parTransId="{74630A86-159B-4672-85AC-434F3107BACE}" sibTransId="{9F387FCB-8196-4B64-951B-C608A30793F1}"/>
    <dgm:cxn modelId="{DDC19C16-C5B9-493D-98EE-994EF94A04A3}" type="presOf" srcId="{257414E1-969B-4BFA-8A82-B4A2527A56E2}" destId="{52F770E2-AA8A-4C22-9BEB-D9ED5A863F51}" srcOrd="0" destOrd="0" presId="urn:microsoft.com/office/officeart/2016/7/layout/RepeatingBendingProcessNew"/>
    <dgm:cxn modelId="{79D4541D-8F69-4BF1-B81D-876BC4281687}" srcId="{257414E1-969B-4BFA-8A82-B4A2527A56E2}" destId="{993DA1AB-2502-4120-985A-98EDC4EF3EC4}" srcOrd="4" destOrd="0" parTransId="{364353FC-FEDA-44F6-A744-8E5DD38A2D36}" sibTransId="{3280CE2B-78A8-4087-BBCE-2A5C9D4AEA19}"/>
    <dgm:cxn modelId="{34714220-9C43-4F58-8D60-567260B9B8D0}" type="presOf" srcId="{1E5AB1C9-3D6D-4EBE-99F6-5DB3B327C557}" destId="{B829BEF5-877B-40BC-B598-86417AD27899}" srcOrd="0" destOrd="0" presId="urn:microsoft.com/office/officeart/2016/7/layout/RepeatingBendingProcessNew"/>
    <dgm:cxn modelId="{78423930-CA20-49A6-923E-B2B4F83024EA}" type="presOf" srcId="{58EF796A-EFAF-41C6-BB65-759EB0CE8BA0}" destId="{15DC95D5-27B2-4266-BAE4-2D205716BFF7}" srcOrd="1" destOrd="0" presId="urn:microsoft.com/office/officeart/2016/7/layout/RepeatingBendingProcessNew"/>
    <dgm:cxn modelId="{7DA6F535-A6EC-484F-81B5-D909DF5C3B67}" type="presOf" srcId="{3280CE2B-78A8-4087-BBCE-2A5C9D4AEA19}" destId="{441ADAA5-3283-4E6B-9007-436498E02DEB}" srcOrd="1" destOrd="0" presId="urn:microsoft.com/office/officeart/2016/7/layout/RepeatingBendingProcessNew"/>
    <dgm:cxn modelId="{10160940-C2AC-4202-8B78-E86697E73E95}" type="presOf" srcId="{DE036E66-9BB0-4213-B852-E4F53404405C}" destId="{15F89E16-07CA-4EAC-86AC-035087AF9944}" srcOrd="0" destOrd="0" presId="urn:microsoft.com/office/officeart/2016/7/layout/RepeatingBendingProcessNew"/>
    <dgm:cxn modelId="{740A5659-4E16-4B28-833F-4CA074E10B27}" type="presOf" srcId="{CCA700E9-F3BF-4A2A-85ED-DDFF6F297B6C}" destId="{2ED2F003-A346-4479-A8E7-9C84CD4A3F98}" srcOrd="0" destOrd="0" presId="urn:microsoft.com/office/officeart/2016/7/layout/RepeatingBendingProcessNew"/>
    <dgm:cxn modelId="{BCD6CF86-7F42-49E0-81AC-932FB3F3ACAD}" type="presOf" srcId="{1700E14B-4379-4334-B012-62FD150D8DD0}" destId="{AE57BD84-B065-457E-970A-806727E8D3C3}" srcOrd="0" destOrd="0" presId="urn:microsoft.com/office/officeart/2016/7/layout/RepeatingBendingProcessNew"/>
    <dgm:cxn modelId="{081D8EA9-E023-4B3B-97CF-539A5DD2F3A4}" type="presOf" srcId="{BDB4C8CC-09F9-4F97-96E0-228DBDDB3EF6}" destId="{075496C1-0082-4C95-85C0-19AC3721842B}" srcOrd="0" destOrd="0" presId="urn:microsoft.com/office/officeart/2016/7/layout/RepeatingBendingProcessNew"/>
    <dgm:cxn modelId="{762284AC-2AB6-4D7C-8F2D-9A565F993430}" type="presOf" srcId="{C4D43691-9343-43A5-9FFA-54ECF927DF3E}" destId="{3E52B1AF-74DD-453B-B04F-CADBE97BEF3F}" srcOrd="0" destOrd="0" presId="urn:microsoft.com/office/officeart/2016/7/layout/RepeatingBendingProcessNew"/>
    <dgm:cxn modelId="{417458AD-D6A7-4079-8861-68F6FA24427E}" type="presOf" srcId="{9F387FCB-8196-4B64-951B-C608A30793F1}" destId="{2A5CA9D1-94C3-4C06-92E0-9C68559C4776}" srcOrd="0" destOrd="0" presId="urn:microsoft.com/office/officeart/2016/7/layout/RepeatingBendingProcessNew"/>
    <dgm:cxn modelId="{A2A985AE-DA8C-4B93-9077-AD85D339A218}" type="presOf" srcId="{3280CE2B-78A8-4087-BBCE-2A5C9D4AEA19}" destId="{F75F4A51-61BF-4C55-AE9A-7BE4B422AD9E}" srcOrd="0" destOrd="0" presId="urn:microsoft.com/office/officeart/2016/7/layout/RepeatingBendingProcessNew"/>
    <dgm:cxn modelId="{E842F6B1-AC1A-45A9-95D8-FCC11A33F24A}" srcId="{257414E1-969B-4BFA-8A82-B4A2527A56E2}" destId="{BDB4C8CC-09F9-4F97-96E0-228DBDDB3EF6}" srcOrd="5" destOrd="0" parTransId="{67F9C685-8DDB-4940-AF96-F191ED4C8460}" sibTransId="{6EED2C56-8473-42AB-94E7-8C6C5D82E05F}"/>
    <dgm:cxn modelId="{BD304FB3-8C25-41A0-A334-8D95404CA540}" type="presOf" srcId="{C4D43691-9343-43A5-9FFA-54ECF927DF3E}" destId="{0BFC28C4-E7C3-4961-B650-9E31E3863514}" srcOrd="1" destOrd="0" presId="urn:microsoft.com/office/officeart/2016/7/layout/RepeatingBendingProcessNew"/>
    <dgm:cxn modelId="{2CF16FB4-8403-4C1F-9DAD-90E70E5F2195}" srcId="{257414E1-969B-4BFA-8A82-B4A2527A56E2}" destId="{1700E14B-4379-4334-B012-62FD150D8DD0}" srcOrd="0" destOrd="0" parTransId="{93DE553C-FEAE-4E87-BFAE-AFDADB998B14}" sibTransId="{58EF796A-EFAF-41C6-BB65-759EB0CE8BA0}"/>
    <dgm:cxn modelId="{211AE4BA-B11C-4652-AC85-4FF135BFF83D}" type="presOf" srcId="{808D1F34-3271-46C0-8321-BE16CB4B35E8}" destId="{D668C348-8C9C-47A0-8D83-7C7916CF7B89}" srcOrd="0" destOrd="0" presId="urn:microsoft.com/office/officeart/2016/7/layout/RepeatingBendingProcessNew"/>
    <dgm:cxn modelId="{E2BB3EC0-C242-4025-BB4C-D8159C25ECC7}" type="presOf" srcId="{9F387FCB-8196-4B64-951B-C608A30793F1}" destId="{4E0A73AE-D25A-417E-8E12-36C9692BDEC6}" srcOrd="1" destOrd="0" presId="urn:microsoft.com/office/officeart/2016/7/layout/RepeatingBendingProcessNew"/>
    <dgm:cxn modelId="{396A34D0-D432-48D2-8752-2C7263EDA8D2}" srcId="{257414E1-969B-4BFA-8A82-B4A2527A56E2}" destId="{1E5AB1C9-3D6D-4EBE-99F6-5DB3B327C557}" srcOrd="3" destOrd="0" parTransId="{BC77FFDA-9C10-45D6-A697-C3A4A1985D2E}" sibTransId="{C4D43691-9343-43A5-9FFA-54ECF927DF3E}"/>
    <dgm:cxn modelId="{A832F2E1-7427-4163-965C-0C55E9872183}" type="presOf" srcId="{993DA1AB-2502-4120-985A-98EDC4EF3EC4}" destId="{223E2546-37EF-4A3D-ABA8-4C68EC0CA56C}" srcOrd="0" destOrd="0" presId="urn:microsoft.com/office/officeart/2016/7/layout/RepeatingBendingProcessNew"/>
    <dgm:cxn modelId="{C79C3AE5-8041-4106-B05D-5627D190B82C}" type="presOf" srcId="{CCA700E9-F3BF-4A2A-85ED-DDFF6F297B6C}" destId="{CCE1CC15-CBEF-4449-ACC6-2DD3F062548B}" srcOrd="1" destOrd="0" presId="urn:microsoft.com/office/officeart/2016/7/layout/RepeatingBendingProcessNew"/>
    <dgm:cxn modelId="{30AB71F6-5246-431D-8590-7EF08D48F089}" type="presOf" srcId="{58EF796A-EFAF-41C6-BB65-759EB0CE8BA0}" destId="{3D771319-C9F5-4FBB-8F2C-7650950B63DD}" srcOrd="0" destOrd="0" presId="urn:microsoft.com/office/officeart/2016/7/layout/RepeatingBendingProcessNew"/>
    <dgm:cxn modelId="{93E867D2-D247-4E5D-BF18-819E5B021A14}" type="presParOf" srcId="{52F770E2-AA8A-4C22-9BEB-D9ED5A863F51}" destId="{AE57BD84-B065-457E-970A-806727E8D3C3}" srcOrd="0" destOrd="0" presId="urn:microsoft.com/office/officeart/2016/7/layout/RepeatingBendingProcessNew"/>
    <dgm:cxn modelId="{BECB3F77-304E-4FDE-92C2-9ED314D874A2}" type="presParOf" srcId="{52F770E2-AA8A-4C22-9BEB-D9ED5A863F51}" destId="{3D771319-C9F5-4FBB-8F2C-7650950B63DD}" srcOrd="1" destOrd="0" presId="urn:microsoft.com/office/officeart/2016/7/layout/RepeatingBendingProcessNew"/>
    <dgm:cxn modelId="{40D96998-89F3-48FF-A6A7-F85D5569E431}" type="presParOf" srcId="{3D771319-C9F5-4FBB-8F2C-7650950B63DD}" destId="{15DC95D5-27B2-4266-BAE4-2D205716BFF7}" srcOrd="0" destOrd="0" presId="urn:microsoft.com/office/officeart/2016/7/layout/RepeatingBendingProcessNew"/>
    <dgm:cxn modelId="{4AA5C9E3-252A-49EC-83EA-312C5F945B92}" type="presParOf" srcId="{52F770E2-AA8A-4C22-9BEB-D9ED5A863F51}" destId="{D668C348-8C9C-47A0-8D83-7C7916CF7B89}" srcOrd="2" destOrd="0" presId="urn:microsoft.com/office/officeart/2016/7/layout/RepeatingBendingProcessNew"/>
    <dgm:cxn modelId="{271EAA29-CE62-454B-BABF-3DF6FB3AF0E9}" type="presParOf" srcId="{52F770E2-AA8A-4C22-9BEB-D9ED5A863F51}" destId="{2A5CA9D1-94C3-4C06-92E0-9C68559C4776}" srcOrd="3" destOrd="0" presId="urn:microsoft.com/office/officeart/2016/7/layout/RepeatingBendingProcessNew"/>
    <dgm:cxn modelId="{F00F6129-A4B0-435F-AAEE-899E61D656BB}" type="presParOf" srcId="{2A5CA9D1-94C3-4C06-92E0-9C68559C4776}" destId="{4E0A73AE-D25A-417E-8E12-36C9692BDEC6}" srcOrd="0" destOrd="0" presId="urn:microsoft.com/office/officeart/2016/7/layout/RepeatingBendingProcessNew"/>
    <dgm:cxn modelId="{17D7DE98-ADB9-4F1B-8C74-E7EA45A0DCBC}" type="presParOf" srcId="{52F770E2-AA8A-4C22-9BEB-D9ED5A863F51}" destId="{15F89E16-07CA-4EAC-86AC-035087AF9944}" srcOrd="4" destOrd="0" presId="urn:microsoft.com/office/officeart/2016/7/layout/RepeatingBendingProcessNew"/>
    <dgm:cxn modelId="{282D4807-3A3D-401F-9A49-F3CFE201C23C}" type="presParOf" srcId="{52F770E2-AA8A-4C22-9BEB-D9ED5A863F51}" destId="{2ED2F003-A346-4479-A8E7-9C84CD4A3F98}" srcOrd="5" destOrd="0" presId="urn:microsoft.com/office/officeart/2016/7/layout/RepeatingBendingProcessNew"/>
    <dgm:cxn modelId="{00FE1000-3570-40F8-92E9-7EC653AF4BC4}" type="presParOf" srcId="{2ED2F003-A346-4479-A8E7-9C84CD4A3F98}" destId="{CCE1CC15-CBEF-4449-ACC6-2DD3F062548B}" srcOrd="0" destOrd="0" presId="urn:microsoft.com/office/officeart/2016/7/layout/RepeatingBendingProcessNew"/>
    <dgm:cxn modelId="{2650876D-AF9B-47B0-A1A4-B5BDB6F151F5}" type="presParOf" srcId="{52F770E2-AA8A-4C22-9BEB-D9ED5A863F51}" destId="{B829BEF5-877B-40BC-B598-86417AD27899}" srcOrd="6" destOrd="0" presId="urn:microsoft.com/office/officeart/2016/7/layout/RepeatingBendingProcessNew"/>
    <dgm:cxn modelId="{65801C15-7490-46DF-ADAE-F96AC9DE56CD}" type="presParOf" srcId="{52F770E2-AA8A-4C22-9BEB-D9ED5A863F51}" destId="{3E52B1AF-74DD-453B-B04F-CADBE97BEF3F}" srcOrd="7" destOrd="0" presId="urn:microsoft.com/office/officeart/2016/7/layout/RepeatingBendingProcessNew"/>
    <dgm:cxn modelId="{F239254C-C6E2-4430-B8BB-41897A8BDB29}" type="presParOf" srcId="{3E52B1AF-74DD-453B-B04F-CADBE97BEF3F}" destId="{0BFC28C4-E7C3-4961-B650-9E31E3863514}" srcOrd="0" destOrd="0" presId="urn:microsoft.com/office/officeart/2016/7/layout/RepeatingBendingProcessNew"/>
    <dgm:cxn modelId="{6D614EE6-1510-475A-A13C-DAF91773C0A4}" type="presParOf" srcId="{52F770E2-AA8A-4C22-9BEB-D9ED5A863F51}" destId="{223E2546-37EF-4A3D-ABA8-4C68EC0CA56C}" srcOrd="8" destOrd="0" presId="urn:microsoft.com/office/officeart/2016/7/layout/RepeatingBendingProcessNew"/>
    <dgm:cxn modelId="{44351D4B-A39C-4B54-A0D3-3E667B8842C9}" type="presParOf" srcId="{52F770E2-AA8A-4C22-9BEB-D9ED5A863F51}" destId="{F75F4A51-61BF-4C55-AE9A-7BE4B422AD9E}" srcOrd="9" destOrd="0" presId="urn:microsoft.com/office/officeart/2016/7/layout/RepeatingBendingProcessNew"/>
    <dgm:cxn modelId="{252720C5-BF6C-4D10-B982-4A9C677F07DD}" type="presParOf" srcId="{F75F4A51-61BF-4C55-AE9A-7BE4B422AD9E}" destId="{441ADAA5-3283-4E6B-9007-436498E02DEB}" srcOrd="0" destOrd="0" presId="urn:microsoft.com/office/officeart/2016/7/layout/RepeatingBendingProcessNew"/>
    <dgm:cxn modelId="{83F39756-25CD-4A8F-9D9A-FA2FB8A73859}" type="presParOf" srcId="{52F770E2-AA8A-4C22-9BEB-D9ED5A863F51}" destId="{075496C1-0082-4C95-85C0-19AC3721842B}" srcOrd="10" destOrd="0" presId="urn:microsoft.com/office/officeart/2016/7/layout/RepeatingBending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CE4951-DB4D-4191-9CF1-B0C2B82C7F61}">
      <dsp:nvSpPr>
        <dsp:cNvPr id="0" name=""/>
        <dsp:cNvSpPr/>
      </dsp:nvSpPr>
      <dsp:spPr>
        <a:xfrm>
          <a:off x="0" y="144"/>
          <a:ext cx="10899647" cy="644322"/>
        </a:xfrm>
        <a:prstGeom prst="roundRect">
          <a:avLst/>
        </a:prstGeom>
        <a:solidFill>
          <a:schemeClr val="accent1">
            <a:lumMod val="75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rtl="0">
            <a:lnSpc>
              <a:spcPct val="90000"/>
            </a:lnSpc>
            <a:spcBef>
              <a:spcPct val="0"/>
            </a:spcBef>
            <a:spcAft>
              <a:spcPct val="35000"/>
            </a:spcAft>
            <a:buNone/>
          </a:pPr>
          <a:r>
            <a:rPr lang="el-GR" sz="3200" b="1" kern="1200" dirty="0"/>
            <a:t>Σχεδιάγραμμα</a:t>
          </a:r>
          <a:r>
            <a:rPr lang="el-GR" sz="4000" b="1" kern="1200" dirty="0"/>
            <a:t> </a:t>
          </a:r>
          <a:r>
            <a:rPr lang="el-GR" sz="3200" b="1" kern="1200" dirty="0"/>
            <a:t>παρουσίασης</a:t>
          </a:r>
          <a:endParaRPr lang="el-GR" sz="4000" b="1" kern="1200" dirty="0"/>
        </a:p>
      </dsp:txBody>
      <dsp:txXfrm>
        <a:off x="31453" y="31597"/>
        <a:ext cx="10836741" cy="58141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AD9EAB-C9E1-490A-9752-20AAFA5CB9A5}">
      <dsp:nvSpPr>
        <dsp:cNvPr id="0" name=""/>
        <dsp:cNvSpPr/>
      </dsp:nvSpPr>
      <dsp:spPr>
        <a:xfrm>
          <a:off x="0" y="111788"/>
          <a:ext cx="11467299" cy="1060189"/>
        </a:xfrm>
        <a:prstGeom prst="roundRect">
          <a:avLst/>
        </a:prstGeom>
        <a:solidFill>
          <a:schemeClr val="accent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rtl="0">
            <a:lnSpc>
              <a:spcPct val="90000"/>
            </a:lnSpc>
            <a:spcBef>
              <a:spcPct val="0"/>
            </a:spcBef>
            <a:spcAft>
              <a:spcPct val="35000"/>
            </a:spcAft>
            <a:buNone/>
          </a:pPr>
          <a:r>
            <a:rPr lang="el-GR" sz="2200" kern="1200" dirty="0"/>
            <a:t>Νομικό Πλαίσιο</a:t>
          </a:r>
        </a:p>
      </dsp:txBody>
      <dsp:txXfrm>
        <a:off x="51754" y="163542"/>
        <a:ext cx="11363791" cy="956681"/>
      </dsp:txXfrm>
    </dsp:sp>
    <dsp:sp modelId="{38783AAA-87A7-4890-A912-26EB8E631A8A}">
      <dsp:nvSpPr>
        <dsp:cNvPr id="0" name=""/>
        <dsp:cNvSpPr/>
      </dsp:nvSpPr>
      <dsp:spPr>
        <a:xfrm>
          <a:off x="0" y="1274151"/>
          <a:ext cx="11467299" cy="2069604"/>
        </a:xfrm>
        <a:prstGeom prst="roundRect">
          <a:avLst/>
        </a:prstGeom>
        <a:solidFill>
          <a:schemeClr val="accent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l-GR" sz="2200" kern="1200" dirty="0"/>
            <a:t>Δικαιώματα και παροχές στους αιτούντες άσυλο</a:t>
          </a:r>
        </a:p>
        <a:p>
          <a:pPr marL="0" lvl="0" indent="0" algn="l" defTabSz="977900">
            <a:lnSpc>
              <a:spcPct val="90000"/>
            </a:lnSpc>
            <a:spcBef>
              <a:spcPct val="0"/>
            </a:spcBef>
            <a:spcAft>
              <a:spcPct val="35000"/>
            </a:spcAft>
            <a:buNone/>
          </a:pPr>
          <a:r>
            <a:rPr lang="el-GR" sz="2200" kern="1200" dirty="0"/>
            <a:t>Βασικές αρχές</a:t>
          </a:r>
        </a:p>
      </dsp:txBody>
      <dsp:txXfrm>
        <a:off x="101030" y="1375181"/>
        <a:ext cx="11265239" cy="1867544"/>
      </dsp:txXfrm>
    </dsp:sp>
    <dsp:sp modelId="{864944F9-4189-4EA1-B827-B4375A0927F5}">
      <dsp:nvSpPr>
        <dsp:cNvPr id="0" name=""/>
        <dsp:cNvSpPr/>
      </dsp:nvSpPr>
      <dsp:spPr>
        <a:xfrm>
          <a:off x="0" y="3449018"/>
          <a:ext cx="11467299" cy="1517724"/>
        </a:xfrm>
        <a:prstGeom prst="roundRect">
          <a:avLst/>
        </a:prstGeom>
        <a:solidFill>
          <a:schemeClr val="accent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rtl="0">
            <a:lnSpc>
              <a:spcPct val="90000"/>
            </a:lnSpc>
            <a:spcBef>
              <a:spcPct val="0"/>
            </a:spcBef>
            <a:spcAft>
              <a:spcPct val="35000"/>
            </a:spcAft>
            <a:buNone/>
          </a:pPr>
          <a:r>
            <a:rPr lang="el-GR" sz="2200" kern="1200" dirty="0"/>
            <a:t>Η υποδοχή αιτούντων άσυλο στην Ελλάδα </a:t>
          </a:r>
        </a:p>
        <a:p>
          <a:pPr marL="0" lvl="0" indent="0" algn="l" defTabSz="977900" rtl="0">
            <a:lnSpc>
              <a:spcPct val="90000"/>
            </a:lnSpc>
            <a:spcBef>
              <a:spcPct val="0"/>
            </a:spcBef>
            <a:spcAft>
              <a:spcPct val="35000"/>
            </a:spcAft>
            <a:buNone/>
          </a:pPr>
          <a:r>
            <a:rPr lang="el-GR" sz="2200" kern="1200" dirty="0"/>
            <a:t>Διαδικασία Υποδοχής</a:t>
          </a:r>
          <a:endParaRPr lang="en-US" sz="2200" kern="1200" dirty="0"/>
        </a:p>
        <a:p>
          <a:pPr marL="0" lvl="0" indent="0" algn="l" defTabSz="977900" rtl="0">
            <a:lnSpc>
              <a:spcPct val="90000"/>
            </a:lnSpc>
            <a:spcBef>
              <a:spcPct val="0"/>
            </a:spcBef>
            <a:spcAft>
              <a:spcPct val="35000"/>
            </a:spcAft>
            <a:buNone/>
          </a:pPr>
          <a:endParaRPr lang="el-GR" sz="2200" kern="1200" dirty="0"/>
        </a:p>
      </dsp:txBody>
      <dsp:txXfrm>
        <a:off x="74089" y="3523107"/>
        <a:ext cx="11319121" cy="136954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0A7583-0ADF-4C8B-9647-CE706D5D8831}">
      <dsp:nvSpPr>
        <dsp:cNvPr id="0" name=""/>
        <dsp:cNvSpPr/>
      </dsp:nvSpPr>
      <dsp:spPr>
        <a:xfrm>
          <a:off x="0" y="38070"/>
          <a:ext cx="7315200" cy="164502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l-GR" sz="1900" b="1" kern="1200"/>
            <a:t>Οδηγία 2013/33 </a:t>
          </a:r>
          <a:r>
            <a:rPr lang="el-GR" sz="1900" kern="1200"/>
            <a:t>του Ευρωπαικού Κοινοβουλίου και Συμβουλίου σχετικά με τις απαιτήσεις για την υποδοχή των αιτούντων Διεθνή Προστασία. ενσωματώθηκε στο εθνικό νομικό πλαίσιο με το ν. 4540/2018 όπως ίσχυε μέχρι 31.12.2019 και με το ν. 4636/2019 με ισχύ από 1.1.2020, όπως τροποποίηθηκε και με το Ν. 4686/2020. </a:t>
          </a:r>
          <a:endParaRPr lang="en-US" sz="1900" kern="1200"/>
        </a:p>
      </dsp:txBody>
      <dsp:txXfrm>
        <a:off x="80303" y="118373"/>
        <a:ext cx="7154594" cy="1484414"/>
      </dsp:txXfrm>
    </dsp:sp>
    <dsp:sp modelId="{237B3220-C0FD-42AA-806A-CD6F6C1BC7BB}">
      <dsp:nvSpPr>
        <dsp:cNvPr id="0" name=""/>
        <dsp:cNvSpPr/>
      </dsp:nvSpPr>
      <dsp:spPr>
        <a:xfrm>
          <a:off x="0" y="1737810"/>
          <a:ext cx="7315200" cy="164502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l-GR" sz="1900" b="1" kern="1200"/>
            <a:t>Ν. 4540/2018</a:t>
          </a:r>
          <a:r>
            <a:rPr lang="el-GR" sz="1900" kern="1200"/>
            <a:t>: Προσαρμογή της Ελληνικής Νομοθεσίας προς τις διατάξεις της Οδηγίας 2013/33 ΕΚ, σχετικά με τις απαιτήσεις για την υποδοχή των αιτούντων άσυλο.</a:t>
          </a:r>
          <a:endParaRPr lang="en-US" sz="1900" kern="1200"/>
        </a:p>
      </dsp:txBody>
      <dsp:txXfrm>
        <a:off x="80303" y="1818113"/>
        <a:ext cx="7154594" cy="1484414"/>
      </dsp:txXfrm>
    </dsp:sp>
    <dsp:sp modelId="{675CAC26-91C1-4AE4-A251-DB512292A09A}">
      <dsp:nvSpPr>
        <dsp:cNvPr id="0" name=""/>
        <dsp:cNvSpPr/>
      </dsp:nvSpPr>
      <dsp:spPr>
        <a:xfrm>
          <a:off x="0" y="3437550"/>
          <a:ext cx="7315200" cy="164502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l-GR" sz="1900" b="1" kern="1200"/>
            <a:t>Ν. 4636/2019 </a:t>
          </a:r>
          <a:r>
            <a:rPr lang="el-GR" sz="1900" kern="1200"/>
            <a:t>από 01/01/2020 (άρθρα 39-61) όπως τροποποίηθηκε και με το Ν. 4686/2020.</a:t>
          </a:r>
          <a:endParaRPr lang="en-US" sz="1900" kern="1200"/>
        </a:p>
      </dsp:txBody>
      <dsp:txXfrm>
        <a:off x="80303" y="3517853"/>
        <a:ext cx="7154594" cy="148441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5583EF-9D9D-4E57-B840-1E8884F0082C}">
      <dsp:nvSpPr>
        <dsp:cNvPr id="0" name=""/>
        <dsp:cNvSpPr/>
      </dsp:nvSpPr>
      <dsp:spPr>
        <a:xfrm>
          <a:off x="0" y="625"/>
          <a:ext cx="7315200" cy="0"/>
        </a:xfrm>
        <a:prstGeom prst="line">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CC17E8E-0648-4965-8774-6AFCF4ECF7E5}">
      <dsp:nvSpPr>
        <dsp:cNvPr id="0" name=""/>
        <dsp:cNvSpPr/>
      </dsp:nvSpPr>
      <dsp:spPr>
        <a:xfrm>
          <a:off x="0" y="625"/>
          <a:ext cx="7315200" cy="10238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b="1" kern="1200" dirty="0"/>
            <a:t>Σκοπός</a:t>
          </a:r>
          <a:r>
            <a:rPr lang="el-GR" sz="1800" kern="1200" dirty="0"/>
            <a:t>: Η εξασφάλιση </a:t>
          </a:r>
          <a:r>
            <a:rPr lang="el-GR" sz="1800" b="1" kern="1200" dirty="0"/>
            <a:t>εναρμονισμένων, ποιοτικών πρακτικών</a:t>
          </a:r>
          <a:r>
            <a:rPr lang="el-GR" sz="1800" kern="1200" dirty="0"/>
            <a:t> από τα κράτη μέλη.</a:t>
          </a:r>
          <a:endParaRPr lang="en-US" sz="1800" kern="1200" dirty="0"/>
        </a:p>
      </dsp:txBody>
      <dsp:txXfrm>
        <a:off x="0" y="625"/>
        <a:ext cx="7315200" cy="1023877"/>
      </dsp:txXfrm>
    </dsp:sp>
    <dsp:sp modelId="{8CB3E3D2-D519-4B3D-82BB-1913DB5B2658}">
      <dsp:nvSpPr>
        <dsp:cNvPr id="0" name=""/>
        <dsp:cNvSpPr/>
      </dsp:nvSpPr>
      <dsp:spPr>
        <a:xfrm>
          <a:off x="0" y="1024503"/>
          <a:ext cx="7315200" cy="0"/>
        </a:xfrm>
        <a:prstGeom prst="line">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9BB78C6-EFAC-4B1A-86C1-90258EE17FE8}">
      <dsp:nvSpPr>
        <dsp:cNvPr id="0" name=""/>
        <dsp:cNvSpPr/>
      </dsp:nvSpPr>
      <dsp:spPr>
        <a:xfrm>
          <a:off x="0" y="1024503"/>
          <a:ext cx="7315200" cy="10238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b="1" kern="1200" dirty="0">
              <a:solidFill>
                <a:srgbClr val="000000">
                  <a:hueOff val="0"/>
                  <a:satOff val="0"/>
                  <a:lumOff val="0"/>
                  <a:alphaOff val="0"/>
                </a:srgbClr>
              </a:solidFill>
              <a:latin typeface="Corbel" panose="020B0503020204020204"/>
              <a:ea typeface="+mn-ea"/>
              <a:cs typeface="+mn-cs"/>
            </a:rPr>
            <a:t>Διασφάλιση πρόσβασης σε</a:t>
          </a:r>
          <a:r>
            <a:rPr lang="el-GR" sz="1800" b="0" kern="1200" dirty="0">
              <a:solidFill>
                <a:srgbClr val="000000">
                  <a:hueOff val="0"/>
                  <a:satOff val="0"/>
                  <a:lumOff val="0"/>
                  <a:alphaOff val="0"/>
                </a:srgbClr>
              </a:solidFill>
              <a:latin typeface="Corbel" panose="020B0503020204020204"/>
              <a:ea typeface="+mn-ea"/>
              <a:cs typeface="+mn-cs"/>
            </a:rPr>
            <a:t>: Στέγαση, φαγητό, ρουχισμό, ιατρική περίθαλψη, εκπαίδευση και στην εργασία κάτω από ορισμένες συνθήκες</a:t>
          </a:r>
          <a:r>
            <a:rPr lang="en-US" sz="1800" b="0" kern="1200" dirty="0">
              <a:solidFill>
                <a:srgbClr val="000000">
                  <a:hueOff val="0"/>
                  <a:satOff val="0"/>
                  <a:lumOff val="0"/>
                  <a:alphaOff val="0"/>
                </a:srgbClr>
              </a:solidFill>
              <a:latin typeface="Corbel" panose="020B0503020204020204"/>
              <a:ea typeface="+mn-ea"/>
              <a:cs typeface="+mn-cs"/>
            </a:rPr>
            <a:t>.</a:t>
          </a:r>
        </a:p>
      </dsp:txBody>
      <dsp:txXfrm>
        <a:off x="0" y="1024503"/>
        <a:ext cx="7315200" cy="1023877"/>
      </dsp:txXfrm>
    </dsp:sp>
    <dsp:sp modelId="{D09F6A95-4232-4DF9-B24E-EEE38A8DBED3}">
      <dsp:nvSpPr>
        <dsp:cNvPr id="0" name=""/>
        <dsp:cNvSpPr/>
      </dsp:nvSpPr>
      <dsp:spPr>
        <a:xfrm>
          <a:off x="0" y="2048381"/>
          <a:ext cx="7315200" cy="0"/>
        </a:xfrm>
        <a:prstGeom prst="line">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61DDDA-B6F5-48A2-B66C-FA9491042BAE}">
      <dsp:nvSpPr>
        <dsp:cNvPr id="0" name=""/>
        <dsp:cNvSpPr/>
      </dsp:nvSpPr>
      <dsp:spPr>
        <a:xfrm>
          <a:off x="0" y="2048381"/>
          <a:ext cx="7315200" cy="10238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b="1" kern="1200" dirty="0"/>
            <a:t>Έμφαση στα ευάλωτα άτομα </a:t>
          </a:r>
          <a:r>
            <a:rPr lang="el-GR" sz="1800" kern="1200" dirty="0"/>
            <a:t>και ιδιαίτερα στους ασυνόδευτους ανήλικους και τα θύματα βασανιστηρίων. </a:t>
          </a:r>
          <a:endParaRPr lang="en-US" sz="1800" kern="1200" dirty="0"/>
        </a:p>
      </dsp:txBody>
      <dsp:txXfrm>
        <a:off x="0" y="2048381"/>
        <a:ext cx="7315200" cy="1023877"/>
      </dsp:txXfrm>
    </dsp:sp>
    <dsp:sp modelId="{FEAD5F7C-7824-436F-9FB8-D6E8334FFF3F}">
      <dsp:nvSpPr>
        <dsp:cNvPr id="0" name=""/>
        <dsp:cNvSpPr/>
      </dsp:nvSpPr>
      <dsp:spPr>
        <a:xfrm>
          <a:off x="0" y="3072258"/>
          <a:ext cx="7315200" cy="0"/>
        </a:xfrm>
        <a:prstGeom prst="line">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A88CC23-9075-4EC0-AA77-A2D68CA7108F}">
      <dsp:nvSpPr>
        <dsp:cNvPr id="0" name=""/>
        <dsp:cNvSpPr/>
      </dsp:nvSpPr>
      <dsp:spPr>
        <a:xfrm>
          <a:off x="0" y="3072258"/>
          <a:ext cx="7315200" cy="10238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b="1" kern="1200" dirty="0"/>
            <a:t>Ατομική αξιολόγηση</a:t>
          </a:r>
          <a:r>
            <a:rPr lang="el-GR" sz="1800" kern="1200" dirty="0"/>
            <a:t> της κατάστασης των αιτούντων</a:t>
          </a:r>
          <a:r>
            <a:rPr lang="en-US" sz="1800" kern="1200" dirty="0"/>
            <a:t>. </a:t>
          </a:r>
          <a:r>
            <a:rPr lang="el-GR" sz="1800" kern="1200" dirty="0"/>
            <a:t>Εντοπισμός ιδιαίτερων αναγκών υποδοχής των ευάλωτων προσώπων και </a:t>
          </a:r>
          <a:r>
            <a:rPr lang="el-GR" sz="1800" kern="1200"/>
            <a:t>εξασφάλιση πρόσβαση σε </a:t>
          </a:r>
          <a:r>
            <a:rPr lang="el-GR" sz="1800" kern="1200" dirty="0"/>
            <a:t>ιατροφαρμακευτική φροντίδα και ψυχολογική υποστήριξη. </a:t>
          </a:r>
          <a:endParaRPr lang="en-US" sz="1800" kern="1200" dirty="0"/>
        </a:p>
      </dsp:txBody>
      <dsp:txXfrm>
        <a:off x="0" y="3072258"/>
        <a:ext cx="7315200" cy="1023877"/>
      </dsp:txXfrm>
    </dsp:sp>
    <dsp:sp modelId="{CC76BE56-0080-43AD-BD59-9A7A853FA2F4}">
      <dsp:nvSpPr>
        <dsp:cNvPr id="0" name=""/>
        <dsp:cNvSpPr/>
      </dsp:nvSpPr>
      <dsp:spPr>
        <a:xfrm>
          <a:off x="0" y="4096136"/>
          <a:ext cx="7315200" cy="0"/>
        </a:xfrm>
        <a:prstGeom prst="line">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1800536-AFD8-4871-9B36-8BBBA1D9C70A}">
      <dsp:nvSpPr>
        <dsp:cNvPr id="0" name=""/>
        <dsp:cNvSpPr/>
      </dsp:nvSpPr>
      <dsp:spPr>
        <a:xfrm>
          <a:off x="0" y="4096136"/>
          <a:ext cx="7315200" cy="10238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kern="1200" dirty="0"/>
            <a:t>Εμπεριέχει και κανόνες σχετικά την με την </a:t>
          </a:r>
          <a:r>
            <a:rPr lang="el-GR" sz="1800" b="1" kern="1200" dirty="0"/>
            <a:t>κράτηση</a:t>
          </a:r>
          <a:r>
            <a:rPr lang="el-GR" sz="1800" kern="1200" dirty="0"/>
            <a:t> των αιτούντων άσυλο</a:t>
          </a:r>
          <a:r>
            <a:rPr lang="el-GR" sz="2800" kern="1200" dirty="0"/>
            <a:t>. </a:t>
          </a:r>
          <a:endParaRPr lang="en-US" sz="2800" kern="1200" dirty="0"/>
        </a:p>
      </dsp:txBody>
      <dsp:txXfrm>
        <a:off x="0" y="4096136"/>
        <a:ext cx="7315200" cy="102387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8CEF3C-F6AF-4BD3-B30C-4E70254DF2E5}">
      <dsp:nvSpPr>
        <dsp:cNvPr id="0" name=""/>
        <dsp:cNvSpPr/>
      </dsp:nvSpPr>
      <dsp:spPr>
        <a:xfrm>
          <a:off x="0" y="274319"/>
          <a:ext cx="7315200" cy="109980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 </a:t>
          </a:r>
          <a:r>
            <a:rPr lang="el-GR" sz="2000" b="1" kern="1200"/>
            <a:t>Το δικαίωμα σε επαρκείς συνθήκες διαβίωσης</a:t>
          </a:r>
          <a:r>
            <a:rPr lang="el-GR" sz="2000" kern="1200"/>
            <a:t>: Εγγύηση διαβίωσης και προστασία φυσικής και ψυχικής υγείας (Ιατροφαρμακευτική περίθαλψη). </a:t>
          </a:r>
          <a:endParaRPr lang="en-US" sz="2000" kern="1200"/>
        </a:p>
      </dsp:txBody>
      <dsp:txXfrm>
        <a:off x="53688" y="328007"/>
        <a:ext cx="7207824" cy="992424"/>
      </dsp:txXfrm>
    </dsp:sp>
    <dsp:sp modelId="{B2D03BCE-8DCE-46D6-A0E6-53C26C236BC6}">
      <dsp:nvSpPr>
        <dsp:cNvPr id="0" name=""/>
        <dsp:cNvSpPr/>
      </dsp:nvSpPr>
      <dsp:spPr>
        <a:xfrm>
          <a:off x="0" y="1431719"/>
          <a:ext cx="7315200" cy="109980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l-GR" sz="2000" kern="1200"/>
            <a:t>. </a:t>
          </a:r>
          <a:r>
            <a:rPr lang="el-GR" sz="2000" b="1" kern="1200"/>
            <a:t>Υλικές συνθήκες υποδοχής</a:t>
          </a:r>
          <a:r>
            <a:rPr lang="el-GR" sz="2000" kern="1200"/>
            <a:t> τέτοιες που εξασφαλίζουν επαρκές βιοτικό επίπεδο, το οποίο διασφαλίζει τη συντήρησή και προστατεύει τη σωματική και την ψυχική υγεία των αιτούντων.</a:t>
          </a:r>
          <a:r>
            <a:rPr lang="en-US" sz="2000" kern="1200"/>
            <a:t> </a:t>
          </a:r>
        </a:p>
      </dsp:txBody>
      <dsp:txXfrm>
        <a:off x="53688" y="1485407"/>
        <a:ext cx="7207824" cy="992424"/>
      </dsp:txXfrm>
    </dsp:sp>
    <dsp:sp modelId="{24C3E3A2-E55A-4BEE-A279-3A7756388702}">
      <dsp:nvSpPr>
        <dsp:cNvPr id="0" name=""/>
        <dsp:cNvSpPr/>
      </dsp:nvSpPr>
      <dsp:spPr>
        <a:xfrm>
          <a:off x="0" y="2589120"/>
          <a:ext cx="7315200" cy="109980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l-GR" sz="2000" kern="1200"/>
            <a:t>. </a:t>
          </a:r>
          <a:r>
            <a:rPr lang="en-US" sz="2000" kern="1200"/>
            <a:t>H </a:t>
          </a:r>
          <a:r>
            <a:rPr lang="el-GR" sz="2000" kern="1200"/>
            <a:t>παροχή πρέπει να ειναι </a:t>
          </a:r>
          <a:r>
            <a:rPr lang="el-GR" sz="2000" b="1" kern="1200"/>
            <a:t>εξειδικευμένη</a:t>
          </a:r>
          <a:r>
            <a:rPr lang="el-GR" sz="2000" kern="1200"/>
            <a:t> με βαση την ευαλωτότητα/ιδιαίτερη ανάγκη του καθε αιτούντος. </a:t>
          </a:r>
          <a:endParaRPr lang="en-US" sz="2000" kern="1200"/>
        </a:p>
      </dsp:txBody>
      <dsp:txXfrm>
        <a:off x="53688" y="2642808"/>
        <a:ext cx="7207824" cy="992424"/>
      </dsp:txXfrm>
    </dsp:sp>
    <dsp:sp modelId="{355E3BE5-ED38-4503-B1EB-7A2458FE4ABD}">
      <dsp:nvSpPr>
        <dsp:cNvPr id="0" name=""/>
        <dsp:cNvSpPr/>
      </dsp:nvSpPr>
      <dsp:spPr>
        <a:xfrm>
          <a:off x="0" y="3746520"/>
          <a:ext cx="7315200" cy="109980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l-GR" sz="2000" kern="1200"/>
            <a:t>. </a:t>
          </a:r>
          <a:r>
            <a:rPr lang="el-GR" sz="2000" b="1" kern="1200"/>
            <a:t>Το δικαίωμα στο άσυλο</a:t>
          </a:r>
          <a:r>
            <a:rPr lang="el-GR" sz="2000" kern="1200"/>
            <a:t>: Σύνδεση με την ποιότητα συνθηκών υποδοχής-διαβίωσης.</a:t>
          </a:r>
          <a:endParaRPr lang="en-US" sz="2000" kern="1200"/>
        </a:p>
      </dsp:txBody>
      <dsp:txXfrm>
        <a:off x="53688" y="3800208"/>
        <a:ext cx="7207824" cy="99242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771319-C9F5-4FBB-8F2C-7650950B63DD}">
      <dsp:nvSpPr>
        <dsp:cNvPr id="0" name=""/>
        <dsp:cNvSpPr/>
      </dsp:nvSpPr>
      <dsp:spPr>
        <a:xfrm>
          <a:off x="3395628" y="636843"/>
          <a:ext cx="489742" cy="91440"/>
        </a:xfrm>
        <a:custGeom>
          <a:avLst/>
          <a:gdLst/>
          <a:ahLst/>
          <a:cxnLst/>
          <a:rect l="0" t="0" r="0" b="0"/>
          <a:pathLst>
            <a:path>
              <a:moveTo>
                <a:pt x="0" y="45720"/>
              </a:moveTo>
              <a:lnTo>
                <a:pt x="489742"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627491" y="679959"/>
        <a:ext cx="26017" cy="5208"/>
      </dsp:txXfrm>
    </dsp:sp>
    <dsp:sp modelId="{AE57BD84-B065-457E-970A-806727E8D3C3}">
      <dsp:nvSpPr>
        <dsp:cNvPr id="0" name=""/>
        <dsp:cNvSpPr/>
      </dsp:nvSpPr>
      <dsp:spPr>
        <a:xfrm>
          <a:off x="1135071" y="3856"/>
          <a:ext cx="2262357" cy="1357414"/>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857" tIns="116364" rIns="110857" bIns="116364" numCol="1" spcCol="1270" anchor="ctr" anchorCtr="0">
          <a:noAutofit/>
        </a:bodyPr>
        <a:lstStyle/>
        <a:p>
          <a:pPr marL="0" lvl="0" indent="0" algn="ctr" defTabSz="533400">
            <a:lnSpc>
              <a:spcPct val="90000"/>
            </a:lnSpc>
            <a:spcBef>
              <a:spcPct val="0"/>
            </a:spcBef>
            <a:spcAft>
              <a:spcPct val="35000"/>
            </a:spcAft>
            <a:buNone/>
          </a:pPr>
          <a:r>
            <a:rPr lang="el-GR" sz="1200" b="1" kern="1200"/>
            <a:t>Άρθρο 39 ν. 4636/2019 (τα στάδια της Υποδοχής)</a:t>
          </a:r>
          <a:endParaRPr lang="en-US" sz="1200" kern="1200"/>
        </a:p>
      </dsp:txBody>
      <dsp:txXfrm>
        <a:off x="1135071" y="3856"/>
        <a:ext cx="2262357" cy="1357414"/>
      </dsp:txXfrm>
    </dsp:sp>
    <dsp:sp modelId="{2A5CA9D1-94C3-4C06-92E0-9C68559C4776}">
      <dsp:nvSpPr>
        <dsp:cNvPr id="0" name=""/>
        <dsp:cNvSpPr/>
      </dsp:nvSpPr>
      <dsp:spPr>
        <a:xfrm>
          <a:off x="2266250" y="1359470"/>
          <a:ext cx="2782699" cy="489742"/>
        </a:xfrm>
        <a:custGeom>
          <a:avLst/>
          <a:gdLst/>
          <a:ahLst/>
          <a:cxnLst/>
          <a:rect l="0" t="0" r="0" b="0"/>
          <a:pathLst>
            <a:path>
              <a:moveTo>
                <a:pt x="2782699" y="0"/>
              </a:moveTo>
              <a:lnTo>
                <a:pt x="2782699" y="261971"/>
              </a:lnTo>
              <a:lnTo>
                <a:pt x="0" y="261971"/>
              </a:lnTo>
              <a:lnTo>
                <a:pt x="0" y="489742"/>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586826" y="1601737"/>
        <a:ext cx="141546" cy="5208"/>
      </dsp:txXfrm>
    </dsp:sp>
    <dsp:sp modelId="{D668C348-8C9C-47A0-8D83-7C7916CF7B89}">
      <dsp:nvSpPr>
        <dsp:cNvPr id="0" name=""/>
        <dsp:cNvSpPr/>
      </dsp:nvSpPr>
      <dsp:spPr>
        <a:xfrm>
          <a:off x="3917771" y="3856"/>
          <a:ext cx="2262357" cy="1357414"/>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857" tIns="116364" rIns="110857" bIns="116364" numCol="1" spcCol="1270" anchor="ctr" anchorCtr="0">
          <a:noAutofit/>
        </a:bodyPr>
        <a:lstStyle/>
        <a:p>
          <a:pPr marL="0" lvl="0" indent="0" algn="ctr" defTabSz="533400">
            <a:lnSpc>
              <a:spcPct val="90000"/>
            </a:lnSpc>
            <a:spcBef>
              <a:spcPct val="0"/>
            </a:spcBef>
            <a:spcAft>
              <a:spcPct val="35000"/>
            </a:spcAft>
            <a:buNone/>
          </a:pPr>
          <a:r>
            <a:rPr lang="el-GR" sz="1200" kern="1200"/>
            <a:t>1</a:t>
          </a:r>
          <a:r>
            <a:rPr lang="el-GR" sz="1200" kern="1200" baseline="30000"/>
            <a:t>ο</a:t>
          </a:r>
          <a:r>
            <a:rPr lang="el-GR" sz="1200" kern="1200"/>
            <a:t> Στάδιο: Στάδιο ενημέρωσης (Άφιξη στο Κέντρο Υποδοχής μετά τη σύλληψη από Αστυνομία/Λιμενικό- Άμεση παροχή βοήθειας)</a:t>
          </a:r>
          <a:endParaRPr lang="en-US" sz="1200" kern="1200"/>
        </a:p>
      </dsp:txBody>
      <dsp:txXfrm>
        <a:off x="3917771" y="3856"/>
        <a:ext cx="2262357" cy="1357414"/>
      </dsp:txXfrm>
    </dsp:sp>
    <dsp:sp modelId="{2ED2F003-A346-4479-A8E7-9C84CD4A3F98}">
      <dsp:nvSpPr>
        <dsp:cNvPr id="0" name=""/>
        <dsp:cNvSpPr/>
      </dsp:nvSpPr>
      <dsp:spPr>
        <a:xfrm>
          <a:off x="3395628" y="2514599"/>
          <a:ext cx="489742" cy="91440"/>
        </a:xfrm>
        <a:custGeom>
          <a:avLst/>
          <a:gdLst/>
          <a:ahLst/>
          <a:cxnLst/>
          <a:rect l="0" t="0" r="0" b="0"/>
          <a:pathLst>
            <a:path>
              <a:moveTo>
                <a:pt x="0" y="45720"/>
              </a:moveTo>
              <a:lnTo>
                <a:pt x="489742"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627491" y="2557715"/>
        <a:ext cx="26017" cy="5208"/>
      </dsp:txXfrm>
    </dsp:sp>
    <dsp:sp modelId="{15F89E16-07CA-4EAC-86AC-035087AF9944}">
      <dsp:nvSpPr>
        <dsp:cNvPr id="0" name=""/>
        <dsp:cNvSpPr/>
      </dsp:nvSpPr>
      <dsp:spPr>
        <a:xfrm>
          <a:off x="1135071" y="1881612"/>
          <a:ext cx="2262357" cy="1357414"/>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857" tIns="116364" rIns="110857" bIns="116364" numCol="1" spcCol="1270" anchor="ctr" anchorCtr="0">
          <a:noAutofit/>
        </a:bodyPr>
        <a:lstStyle/>
        <a:p>
          <a:pPr marL="0" lvl="0" indent="0" algn="ctr" defTabSz="533400">
            <a:lnSpc>
              <a:spcPct val="90000"/>
            </a:lnSpc>
            <a:spcBef>
              <a:spcPct val="0"/>
            </a:spcBef>
            <a:spcAft>
              <a:spcPct val="35000"/>
            </a:spcAft>
            <a:buNone/>
          </a:pPr>
          <a:r>
            <a:rPr lang="el-GR" sz="1200" kern="1200"/>
            <a:t>2</a:t>
          </a:r>
          <a:r>
            <a:rPr lang="el-GR" sz="1200" kern="1200" baseline="30000"/>
            <a:t>ο</a:t>
          </a:r>
          <a:r>
            <a:rPr lang="el-GR" sz="1200" kern="1200"/>
            <a:t> Στάδιο: Στάδιο Υπαγωγής </a:t>
          </a:r>
          <a:r>
            <a:rPr lang="en-GB" sz="1200" kern="1200"/>
            <a:t>(</a:t>
          </a:r>
          <a:r>
            <a:rPr lang="el-GR" sz="1200" kern="1200"/>
            <a:t>Ταυτοποίηση και διαπίστωση υπηκοότητας  - κατάσταση περιορισμού ελευθερίας)</a:t>
          </a:r>
          <a:endParaRPr lang="en-US" sz="1200" kern="1200"/>
        </a:p>
      </dsp:txBody>
      <dsp:txXfrm>
        <a:off x="1135071" y="1881612"/>
        <a:ext cx="2262357" cy="1357414"/>
      </dsp:txXfrm>
    </dsp:sp>
    <dsp:sp modelId="{3E52B1AF-74DD-453B-B04F-CADBE97BEF3F}">
      <dsp:nvSpPr>
        <dsp:cNvPr id="0" name=""/>
        <dsp:cNvSpPr/>
      </dsp:nvSpPr>
      <dsp:spPr>
        <a:xfrm>
          <a:off x="2266250" y="3237227"/>
          <a:ext cx="2782699" cy="489742"/>
        </a:xfrm>
        <a:custGeom>
          <a:avLst/>
          <a:gdLst/>
          <a:ahLst/>
          <a:cxnLst/>
          <a:rect l="0" t="0" r="0" b="0"/>
          <a:pathLst>
            <a:path>
              <a:moveTo>
                <a:pt x="2782699" y="0"/>
              </a:moveTo>
              <a:lnTo>
                <a:pt x="2782699" y="261971"/>
              </a:lnTo>
              <a:lnTo>
                <a:pt x="0" y="261971"/>
              </a:lnTo>
              <a:lnTo>
                <a:pt x="0" y="489742"/>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586826" y="3479494"/>
        <a:ext cx="141546" cy="5208"/>
      </dsp:txXfrm>
    </dsp:sp>
    <dsp:sp modelId="{B829BEF5-877B-40BC-B598-86417AD27899}">
      <dsp:nvSpPr>
        <dsp:cNvPr id="0" name=""/>
        <dsp:cNvSpPr/>
      </dsp:nvSpPr>
      <dsp:spPr>
        <a:xfrm>
          <a:off x="3917771" y="1881612"/>
          <a:ext cx="2262357" cy="1357414"/>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857" tIns="116364" rIns="110857" bIns="116364" numCol="1" spcCol="1270" anchor="ctr" anchorCtr="0">
          <a:noAutofit/>
        </a:bodyPr>
        <a:lstStyle/>
        <a:p>
          <a:pPr marL="0" lvl="0" indent="0" algn="ctr" defTabSz="533400">
            <a:lnSpc>
              <a:spcPct val="90000"/>
            </a:lnSpc>
            <a:spcBef>
              <a:spcPct val="0"/>
            </a:spcBef>
            <a:spcAft>
              <a:spcPct val="35000"/>
            </a:spcAft>
            <a:buNone/>
          </a:pPr>
          <a:r>
            <a:rPr lang="el-GR" sz="1200" kern="1200"/>
            <a:t>3</a:t>
          </a:r>
          <a:r>
            <a:rPr lang="el-GR" sz="1200" kern="1200" baseline="30000"/>
            <a:t>ο</a:t>
          </a:r>
          <a:r>
            <a:rPr lang="el-GR" sz="1200" kern="1200"/>
            <a:t> Σταδιο: Στάδιο Καταγραφής και Ιατρικού Ελέγχου</a:t>
          </a:r>
          <a:endParaRPr lang="en-US" sz="1200" kern="1200"/>
        </a:p>
      </dsp:txBody>
      <dsp:txXfrm>
        <a:off x="3917771" y="1881612"/>
        <a:ext cx="2262357" cy="1357414"/>
      </dsp:txXfrm>
    </dsp:sp>
    <dsp:sp modelId="{F75F4A51-61BF-4C55-AE9A-7BE4B422AD9E}">
      <dsp:nvSpPr>
        <dsp:cNvPr id="0" name=""/>
        <dsp:cNvSpPr/>
      </dsp:nvSpPr>
      <dsp:spPr>
        <a:xfrm>
          <a:off x="3395628" y="4392356"/>
          <a:ext cx="489742" cy="91440"/>
        </a:xfrm>
        <a:custGeom>
          <a:avLst/>
          <a:gdLst/>
          <a:ahLst/>
          <a:cxnLst/>
          <a:rect l="0" t="0" r="0" b="0"/>
          <a:pathLst>
            <a:path>
              <a:moveTo>
                <a:pt x="0" y="45720"/>
              </a:moveTo>
              <a:lnTo>
                <a:pt x="489742"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627491" y="4435472"/>
        <a:ext cx="26017" cy="5208"/>
      </dsp:txXfrm>
    </dsp:sp>
    <dsp:sp modelId="{223E2546-37EF-4A3D-ABA8-4C68EC0CA56C}">
      <dsp:nvSpPr>
        <dsp:cNvPr id="0" name=""/>
        <dsp:cNvSpPr/>
      </dsp:nvSpPr>
      <dsp:spPr>
        <a:xfrm>
          <a:off x="1135071" y="3759369"/>
          <a:ext cx="2262357" cy="1357414"/>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857" tIns="116364" rIns="110857" bIns="116364" numCol="1" spcCol="1270" anchor="ctr" anchorCtr="0">
          <a:noAutofit/>
        </a:bodyPr>
        <a:lstStyle/>
        <a:p>
          <a:pPr marL="0" lvl="0" indent="0" algn="ctr" defTabSz="533400">
            <a:lnSpc>
              <a:spcPct val="90000"/>
            </a:lnSpc>
            <a:spcBef>
              <a:spcPct val="0"/>
            </a:spcBef>
            <a:spcAft>
              <a:spcPct val="35000"/>
            </a:spcAft>
            <a:buNone/>
          </a:pPr>
          <a:r>
            <a:rPr lang="el-GR" sz="1200" kern="1200"/>
            <a:t>4</a:t>
          </a:r>
          <a:r>
            <a:rPr lang="el-GR" sz="1200" kern="1200" baseline="30000"/>
            <a:t>ο</a:t>
          </a:r>
          <a:r>
            <a:rPr lang="el-GR" sz="1200" kern="1200"/>
            <a:t> Σταδιο: Στάδιο παραπομπής σε διαδικασία υπαγωγης σε καθεστώς διεθνούς προστασίας – Καταγραφή του αιτήματος ασύλου</a:t>
          </a:r>
          <a:endParaRPr lang="en-US" sz="1200" kern="1200"/>
        </a:p>
      </dsp:txBody>
      <dsp:txXfrm>
        <a:off x="1135071" y="3759369"/>
        <a:ext cx="2262357" cy="1357414"/>
      </dsp:txXfrm>
    </dsp:sp>
    <dsp:sp modelId="{075496C1-0082-4C95-85C0-19AC3721842B}">
      <dsp:nvSpPr>
        <dsp:cNvPr id="0" name=""/>
        <dsp:cNvSpPr/>
      </dsp:nvSpPr>
      <dsp:spPr>
        <a:xfrm>
          <a:off x="3917771" y="3759369"/>
          <a:ext cx="2262357" cy="1357414"/>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857" tIns="116364" rIns="110857" bIns="116364" numCol="1" spcCol="1270" anchor="ctr" anchorCtr="0">
          <a:noAutofit/>
        </a:bodyPr>
        <a:lstStyle/>
        <a:p>
          <a:pPr marL="0" lvl="0" indent="0" algn="ctr" defTabSz="533400">
            <a:lnSpc>
              <a:spcPct val="90000"/>
            </a:lnSpc>
            <a:spcBef>
              <a:spcPct val="0"/>
            </a:spcBef>
            <a:spcAft>
              <a:spcPct val="35000"/>
            </a:spcAft>
            <a:buNone/>
          </a:pPr>
          <a:r>
            <a:rPr lang="el-GR" sz="1200" kern="1200"/>
            <a:t>5</a:t>
          </a:r>
          <a:r>
            <a:rPr lang="el-GR" sz="1200" kern="1200" baseline="30000"/>
            <a:t>ο</a:t>
          </a:r>
          <a:r>
            <a:rPr lang="el-GR" sz="1200" kern="1200"/>
            <a:t> Στάδιο: Περαιτέρω παραπομπής και μετακίνησης - Ολοκλήρωση καταγραφής και περαιτέρω παραπομπές (στέγαση, άσυλο, επιστροφή, ειδικές υπηρεσίες για ευάλωτες ομάδες, ασυνόδευτα κλπ.</a:t>
          </a:r>
          <a:endParaRPr lang="en-US" sz="1200" kern="1200"/>
        </a:p>
      </dsp:txBody>
      <dsp:txXfrm>
        <a:off x="3917771" y="3759369"/>
        <a:ext cx="2262357" cy="135741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047817-0B16-4A3F-845B-CA3D30171B33}" type="datetimeFigureOut">
              <a:rPr lang="en-US" smtClean="0"/>
              <a:t>4/29/2022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F98093-87DC-4348-ABBA-754036FA5A29}" type="slidenum">
              <a:rPr lang="en-US" smtClean="0"/>
              <a:t>‹#›</a:t>
            </a:fld>
            <a:endParaRPr lang="en-US"/>
          </a:p>
        </p:txBody>
      </p:sp>
    </p:spTree>
    <p:extLst>
      <p:ext uri="{BB962C8B-B14F-4D97-AF65-F5344CB8AC3E}">
        <p14:creationId xmlns:p14="http://schemas.microsoft.com/office/powerpoint/2010/main" val="34058168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curia.europa.eu/juris/liste.jsf?num=C-233%252F18&amp;language=en"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refworld.org/pdfid/3bfa81864.pdf" TargetMode="External"/><Relationship Id="rId2" Type="http://schemas.openxmlformats.org/officeDocument/2006/relationships/slide" Target="../slides/slide5.xml"/><Relationship Id="rId1" Type="http://schemas.openxmlformats.org/officeDocument/2006/relationships/notesMaster" Target="../notesMasters/notesMaster1.xml"/><Relationship Id="rId5" Type="http://schemas.openxmlformats.org/officeDocument/2006/relationships/hyperlink" Target="https://www.refworld.org/cases,ECHR,5f0455264.html" TargetMode="External"/><Relationship Id="rId4" Type="http://schemas.openxmlformats.org/officeDocument/2006/relationships/hyperlink" Target="https://www.refworld.org/docid/4c19e7512.html"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migration.gov.gr/wp-content/uploads/2020/06/%CE%9D%CF%8C%CE%BC%CE%BF%CF%82-43752016-%CE%A6%CE%95%CE%9A-51-%CE%91%CE%84-03.04.2016.pdf" TargetMode="External"/><Relationship Id="rId2" Type="http://schemas.openxmlformats.org/officeDocument/2006/relationships/slide" Target="../slides/slide8.xml"/><Relationship Id="rId1" Type="http://schemas.openxmlformats.org/officeDocument/2006/relationships/notesMaster" Target="../notesMasters/notesMaster1.xml"/><Relationship Id="rId5" Type="http://schemas.openxmlformats.org/officeDocument/2006/relationships/hyperlink" Target="https://migration.gov.gr/gas/diadikasia-asyloy/" TargetMode="External"/><Relationship Id="rId4" Type="http://schemas.openxmlformats.org/officeDocument/2006/relationships/hyperlink" Target="https://migration.gov.gr/ris/diadikasies/" TargetMode="Externa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ec.europa.eu/home-affairs/index_en" TargetMode="External"/><Relationship Id="rId2" Type="http://schemas.openxmlformats.org/officeDocument/2006/relationships/slide" Target="../slides/slide9.xml"/><Relationship Id="rId1" Type="http://schemas.openxmlformats.org/officeDocument/2006/relationships/notesMaster" Target="../notesMasters/notesMaster1.xml"/><Relationship Id="rId5" Type="http://schemas.openxmlformats.org/officeDocument/2006/relationships/hyperlink" Target="https://migration.gov.gr/wp-content/uploads/2021/06/ESTIA-PARTNERS.xlsx" TargetMode="External"/><Relationship Id="rId4" Type="http://schemas.openxmlformats.org/officeDocument/2006/relationships/hyperlink" Target="https://migration.gov.gr/ris/"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3A1F6625-7858-AF47-981E-0DDB0296FE62}"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13384245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20000"/>
              </a:lnSpc>
              <a:spcBef>
                <a:spcPts val="0"/>
              </a:spcBef>
              <a:spcAft>
                <a:spcPts val="0"/>
              </a:spcAft>
              <a:buClrTx/>
              <a:buSzTx/>
              <a:buFontTx/>
              <a:buNone/>
              <a:tabLst/>
              <a:defRPr/>
            </a:pPr>
            <a:r>
              <a:rPr lang="el-GR" altLang="en-US" sz="1200" dirty="0"/>
              <a:t>Πρόσβαση στην εργασία (μετά από 6 μήνες από την υποβολή της αίτησης ασύλου), Επαγγελματική κατάρτιση</a:t>
            </a:r>
            <a:r>
              <a:rPr lang="en-US" altLang="en-US" sz="1200" dirty="0"/>
              <a:t> (</a:t>
            </a:r>
            <a:r>
              <a:rPr lang="el-GR" altLang="en-US" sz="1200" dirty="0"/>
              <a:t>πρόγραμμα </a:t>
            </a:r>
            <a:r>
              <a:rPr lang="en-GB" altLang="en-US" sz="1200" dirty="0"/>
              <a:t>ADAMA) </a:t>
            </a:r>
          </a:p>
          <a:p>
            <a:pPr marL="0" marR="0" lvl="0" indent="0" algn="l" defTabSz="914400" rtl="0" eaLnBrk="1" fontAlgn="auto" latinLnBrk="0" hangingPunct="1">
              <a:lnSpc>
                <a:spcPct val="120000"/>
              </a:lnSpc>
              <a:spcBef>
                <a:spcPts val="0"/>
              </a:spcBef>
              <a:spcAft>
                <a:spcPts val="0"/>
              </a:spcAft>
              <a:buClrTx/>
              <a:buSzTx/>
              <a:buFontTx/>
              <a:buNone/>
              <a:tabLst/>
              <a:defRPr/>
            </a:pPr>
            <a:r>
              <a:rPr lang="el-GR" altLang="en-US" sz="1200" dirty="0"/>
              <a:t>- Εκπαίδευση: Προκλήσεις</a:t>
            </a:r>
          </a:p>
          <a:p>
            <a:endParaRPr lang="el-GR"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AF98093-87DC-4348-ABBA-754036FA5A29}" type="slidenum">
              <a:rPr lang="en-US" smtClean="0"/>
              <a:t>10</a:t>
            </a:fld>
            <a:endParaRPr lang="en-US"/>
          </a:p>
        </p:txBody>
      </p:sp>
    </p:spTree>
    <p:extLst>
      <p:ext uri="{BB962C8B-B14F-4D97-AF65-F5344CB8AC3E}">
        <p14:creationId xmlns:p14="http://schemas.microsoft.com/office/powerpoint/2010/main" val="4486991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200" b="0" i="0" u="none" strike="noStrike" kern="1200" baseline="0" dirty="0">
                <a:solidFill>
                  <a:schemeClr val="tx1"/>
                </a:solidFill>
                <a:latin typeface="+mn-lt"/>
                <a:ea typeface="+mn-ea"/>
                <a:cs typeface="+mn-cs"/>
              </a:rPr>
              <a:t>Υπηρεσίες της Ευρωπαϊκής Ένωσης, όπως η Ευρωπαϊκή Υπηρεσία Υποστήριξης για το Άσυλο, ο Ευρωπαϊκός Οργανισμός Συνοριοφυλακής και Ακτοφυλακής και ο Διεθνής Οργανισμός Μετανάστευσης δύνανται να παρέχουν συνδρομή στις διαδικασίες υποδοχής και ταυτοποίησης, στο πλαίσιο των αρμοδιοτήτων τους και σύμφωνα με τον Γενικό Κανονισμό Λειτουργίας</a:t>
            </a:r>
            <a:r>
              <a:rPr lang="el-GR" sz="1200" b="1" i="0" u="none" strike="noStrike" kern="1200" baseline="0" dirty="0">
                <a:solidFill>
                  <a:schemeClr val="tx1"/>
                </a:solidFill>
                <a:latin typeface="+mn-lt"/>
                <a:ea typeface="+mn-ea"/>
                <a:cs typeface="+mn-cs"/>
              </a:rPr>
              <a:t>. Η Ύπατη Αρμοστεία του ΟΗΕ για τους Πρόσφυγες δύναται να παρακολουθεί τις ως άνω διαδικασίες, να παρέχει πληροφορίες στους υπαγόμενους σε διαδικασία υποδοχής και ταυτοποίησης και να παρέχει κάθε συνδρομή, ανάλογα με την εντολή και τις αρμοδιότητές της</a:t>
            </a:r>
            <a:r>
              <a:rPr lang="el-GR" sz="1200" b="0" i="0" u="none" strike="noStrike" kern="1200" baseline="0" dirty="0">
                <a:solidFill>
                  <a:schemeClr val="tx1"/>
                </a:solidFill>
                <a:latin typeface="+mn-lt"/>
                <a:ea typeface="+mn-ea"/>
                <a:cs typeface="+mn-cs"/>
              </a:rPr>
              <a:t>. </a:t>
            </a:r>
            <a:endParaRPr lang="el-GR" dirty="0">
              <a:latin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0" dirty="0">
              <a:solidFill>
                <a:srgbClr val="000000"/>
              </a:solidFill>
              <a:effectLst/>
              <a:latin typeface="var( --e-global-typography-primary-font-family )"/>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l-GR" b="1" i="0" dirty="0">
                <a:solidFill>
                  <a:srgbClr val="000000"/>
                </a:solidFill>
                <a:effectLst/>
                <a:latin typeface="var( --e-global-typography-primary-font-family )"/>
              </a:rPr>
              <a:t>Ταχύρυθμα ναι αλλά όχι σε βάρος των διαδικαστικών εγγυήσεων. </a:t>
            </a:r>
            <a:endParaRPr lang="el-GR" sz="1200" b="0" i="0" u="none" strike="noStrike" kern="1200" baseline="0" dirty="0">
              <a:solidFill>
                <a:schemeClr val="tx1"/>
              </a:solidFill>
              <a:latin typeface="+mn-lt"/>
              <a:ea typeface="+mn-ea"/>
              <a:cs typeface="+mn-cs"/>
            </a:endParaRP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Άρθρο 39</a:t>
            </a:r>
          </a:p>
          <a:p>
            <a:r>
              <a:rPr lang="el-GR" sz="1200" b="0" i="0" u="none" strike="noStrike" kern="1200" baseline="0" dirty="0">
                <a:solidFill>
                  <a:schemeClr val="tx1"/>
                </a:solidFill>
                <a:latin typeface="+mn-lt"/>
                <a:ea typeface="+mn-ea"/>
                <a:cs typeface="+mn-cs"/>
              </a:rPr>
              <a:t>1. Στις διαδικασίες υποδοχής και ταυτοποίησης υποβάλλονται όλοι οι υπήκοοι τρίτων χωρών και οι ανιθαγενείς, που εισέρχονται χωρίς τις νόμιμες διατυπώσεις στη χώρα ή διαμένουν χωρίς τις νόμιμες διατυπώσεις στην Ελλάδα και δεν αποδεικνύουν την ιθαγένεια και την ταυτότητά τους με έγγραφο δημόσιας αρχής. Τα πρόσωπα αυτά οδηγούνται άμεσα με ευθύνη των αστυνομικών ή λιμενικών αρχών που </a:t>
            </a:r>
          </a:p>
          <a:p>
            <a:r>
              <a:rPr lang="el-GR" sz="1200" b="0" i="0" u="none" strike="noStrike" kern="1200" baseline="0" dirty="0">
                <a:solidFill>
                  <a:schemeClr val="tx1"/>
                </a:solidFill>
                <a:latin typeface="+mn-lt"/>
                <a:ea typeface="+mn-ea"/>
                <a:cs typeface="+mn-cs"/>
              </a:rPr>
              <a:t>επιλαμβάνονται αρμοδίως, σε Κέντρο Υποδοχής και Ταυτοποίησης.</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2. Οι διαδικασίες υποδοχής και ταυτοποίησης διακρίνονται σε πέντε (5) στάδια: </a:t>
            </a:r>
          </a:p>
          <a:p>
            <a:endParaRPr lang="en-US" sz="1200" b="0" i="0" u="none" strike="noStrike" kern="1200" baseline="0" dirty="0">
              <a:solidFill>
                <a:schemeClr val="tx1"/>
              </a:solidFill>
              <a:latin typeface="+mn-lt"/>
              <a:ea typeface="+mn-ea"/>
              <a:cs typeface="+mn-cs"/>
            </a:endParaRPr>
          </a:p>
          <a:p>
            <a:r>
              <a:rPr lang="el-GR" sz="1200" b="1" i="0" u="none" strike="noStrike" kern="1200" baseline="0" dirty="0">
                <a:solidFill>
                  <a:schemeClr val="tx1"/>
                </a:solidFill>
                <a:latin typeface="+mn-lt"/>
                <a:ea typeface="+mn-ea"/>
                <a:cs typeface="+mn-cs"/>
              </a:rPr>
              <a:t>Κατά το πρώτο στάδιο</a:t>
            </a:r>
            <a:r>
              <a:rPr lang="el-GR" sz="1200" b="0" i="0" u="none" strike="noStrike" kern="1200" baseline="0" dirty="0">
                <a:solidFill>
                  <a:schemeClr val="tx1"/>
                </a:solidFill>
                <a:latin typeface="+mn-lt"/>
                <a:ea typeface="+mn-ea"/>
                <a:cs typeface="+mn-cs"/>
              </a:rPr>
              <a:t> </a:t>
            </a:r>
            <a:r>
              <a:rPr lang="el-GR" sz="1200" b="1" i="0" u="none" strike="noStrike" kern="1200" baseline="0" dirty="0">
                <a:solidFill>
                  <a:schemeClr val="tx1"/>
                </a:solidFill>
                <a:latin typeface="+mn-lt"/>
                <a:ea typeface="+mn-ea"/>
                <a:cs typeface="+mn-cs"/>
              </a:rPr>
              <a:t>«Ενημέρωσης</a:t>
            </a:r>
            <a:r>
              <a:rPr lang="el-GR" sz="1200" b="0" i="0" u="none" strike="noStrike" kern="1200" baseline="0" dirty="0">
                <a:solidFill>
                  <a:schemeClr val="tx1"/>
                </a:solidFill>
                <a:latin typeface="+mn-lt"/>
                <a:ea typeface="+mn-ea"/>
                <a:cs typeface="+mn-cs"/>
              </a:rPr>
              <a:t>» οι υπήκοοι</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τρίτης χώρας ή ανιθαγενείς ενημερώνονται από το Κλιμάκιο Ενημέρωσης του Κέντρου Υποδοχής και Ταυτοποίησης ή σε περίπτωση μαζικών αφίξεων από προσωπικό της Ελληνικής Αστυνομίας ή του Λιμενικού Σώματος Ελληνικής Ακτοφυλακής ή των Ενόπλων Δυνάμεων, σε γλώσσα που κατανοούν, ή γλωσσα που ευλόγως θεωρείται ότι κατανοουν συμπεριλαμβανομένης και της διεθνούς νοηματικής γλώσσας,  με απλό και προσιτό τρόπο σύμφωνα με την παράγραφο 2 του άρθρου 43 του παρόντος νόμου:</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(α) </a:t>
            </a:r>
            <a:r>
              <a:rPr lang="el-GR" sz="1200" b="1" i="0" u="none" strike="noStrike" kern="1200" baseline="0" dirty="0">
                <a:solidFill>
                  <a:schemeClr val="tx1"/>
                </a:solidFill>
                <a:latin typeface="+mn-lt"/>
                <a:ea typeface="+mn-ea"/>
                <a:cs typeface="+mn-cs"/>
              </a:rPr>
              <a:t>για τα δικαιώματά τους και τις υποχρεώσεις </a:t>
            </a:r>
            <a:r>
              <a:rPr lang="el-GR" sz="1200" b="0" i="0" u="none" strike="noStrike" kern="1200" baseline="0" dirty="0">
                <a:solidFill>
                  <a:schemeClr val="tx1"/>
                </a:solidFill>
                <a:latin typeface="+mn-lt"/>
                <a:ea typeface="+mn-ea"/>
                <a:cs typeface="+mn-cs"/>
              </a:rPr>
              <a:t>τους</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κατά το στάδιο της υποδοχής και τις</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συνέπειες μη τήρησης των υποχρεώσεων αυτών κατά τα ειδικότερα οριζόμενα στην παράγραφο 10 του παρόντος άρθρου και στο</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άρθρο 57 του παρόντος νόμου, (β) για τη μεταφορά τους σε άλλες δομές σύμφωνα με την παράγραφο 7 του παρόντος άρθρου, τους λόγους της μεταφοράς και τις συνέπειες για αυτούς,</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(γ) </a:t>
            </a:r>
            <a:r>
              <a:rPr lang="el-GR" sz="1200" b="1" i="0" u="none" strike="noStrike" kern="1200" baseline="0" dirty="0">
                <a:solidFill>
                  <a:schemeClr val="tx1"/>
                </a:solidFill>
                <a:latin typeface="+mn-lt"/>
                <a:ea typeface="+mn-ea"/>
                <a:cs typeface="+mn-cs"/>
              </a:rPr>
              <a:t>για τη δυνατότητά τους να αιτηθούν διεθνούς προστασίας</a:t>
            </a:r>
            <a:r>
              <a:rPr lang="el-GR" sz="1200" b="0" i="0" u="none" strike="noStrike" kern="1200" baseline="0" dirty="0">
                <a:solidFill>
                  <a:schemeClr val="tx1"/>
                </a:solidFill>
                <a:latin typeface="+mn-lt"/>
                <a:ea typeface="+mn-ea"/>
                <a:cs typeface="+mn-cs"/>
              </a:rPr>
              <a:t>, </a:t>
            </a:r>
            <a:r>
              <a:rPr lang="el-GR" sz="1200" b="1" i="0" u="none" strike="noStrike" kern="1200" baseline="0" dirty="0">
                <a:solidFill>
                  <a:schemeClr val="tx1"/>
                </a:solidFill>
                <a:latin typeface="+mn-lt"/>
                <a:ea typeface="+mn-ea"/>
                <a:cs typeface="+mn-cs"/>
              </a:rPr>
              <a:t>(μια ερωτηση που κανουν  ειναι’’ θα μας επιστρεψουν πίσω;</a:t>
            </a:r>
            <a:r>
              <a:rPr lang="el-GR" sz="1200" b="0" i="0" u="none" strike="noStrike" kern="1200" baseline="0" dirty="0">
                <a:solidFill>
                  <a:schemeClr val="tx1"/>
                </a:solidFill>
                <a:latin typeface="+mn-lt"/>
                <a:ea typeface="+mn-ea"/>
                <a:cs typeface="+mn-cs"/>
              </a:rPr>
              <a:t>΄΄ (δ) για τα δικαιώματά τους και τις υποχρεώσεις τους κατά την διαδικασία εξέτασης της αίτησης διεθνούς προστασίας και τις συνέπειες μη τήρησης των υποχρεώσεων αυτών, ιδίως για το καθήκον συνεργαδίας με τις εθνικες αρχες σε καθε σταδιο της διαδικασιας , καθώς και για τις συνέπειες της παραβίασης ουτου (ε) για τη δυνατότητα υπαγωγής σε πρόγραμμα εθελούσιας επιστροφής, (στ) για τους όρους και τις προϋποθέσεις του εσωτερικού κανονισμού λειτουργίας του Κέντρου,</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(ζ) για τα δικαιώματά τους σύμφωνα με την περίπτωση β’ της παραγράφου 4, (αντιρρήσεις κατά περιορισμού ελευθερίας) (η) για τη διαδικασία χορήγησης δελτίου αιτήσαντος ασύλου σύμφωνα με το δεύτερο εδάφιο της περίπτωσης γ’ της παραγράφου 4. Η ενημερωση ωε προς καποιες διαδικασιες (πχ εθελουσια επιστροφή γίνεται και γραπτα)</a:t>
            </a:r>
          </a:p>
          <a:p>
            <a:endParaRPr lang="el-GR" sz="1200" b="0" i="0" u="none" strike="noStrike" kern="1200" baseline="0" dirty="0">
              <a:solidFill>
                <a:schemeClr val="tx1"/>
              </a:solidFill>
              <a:latin typeface="+mn-lt"/>
              <a:ea typeface="+mn-ea"/>
              <a:cs typeface="+mn-cs"/>
            </a:endParaRPr>
          </a:p>
          <a:p>
            <a:r>
              <a:rPr lang="el-GR" sz="1200" b="1" i="0" u="none" strike="noStrike" kern="1200" baseline="0" dirty="0">
                <a:solidFill>
                  <a:schemeClr val="tx1"/>
                </a:solidFill>
                <a:latin typeface="+mn-lt"/>
                <a:ea typeface="+mn-ea"/>
                <a:cs typeface="+mn-cs"/>
              </a:rPr>
              <a:t>Κατά το δεύτερο στάδιο «Υπαγωγής</a:t>
            </a:r>
            <a:r>
              <a:rPr lang="el-GR" sz="1200" b="0" i="0" u="none" strike="noStrike" kern="1200" baseline="0" dirty="0">
                <a:solidFill>
                  <a:schemeClr val="tx1"/>
                </a:solidFill>
                <a:latin typeface="+mn-lt"/>
                <a:ea typeface="+mn-ea"/>
                <a:cs typeface="+mn-cs"/>
              </a:rPr>
              <a:t>» οι υπήκοοι τρίτων χωρών ή ανιθαγενείς που εισέρχονται στο Κέντρο Υποδοχής και Ταυτοποίησης:</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(α) υπάγονται στις διαδικασίες υποδοχής και ταυτοποίησης, </a:t>
            </a:r>
            <a:r>
              <a:rPr lang="el-GR" sz="1200" b="1" i="0" u="none" strike="noStrike" kern="1200" baseline="0" dirty="0">
                <a:solidFill>
                  <a:schemeClr val="tx1"/>
                </a:solidFill>
                <a:latin typeface="+mn-lt"/>
                <a:ea typeface="+mn-ea"/>
                <a:cs typeface="+mn-cs"/>
              </a:rPr>
              <a:t>τελώντας σε καθεστώς περιορισμού της ελευθερίας τους εντός του Κέντρου, με απόφαση του Διοικητή του,</a:t>
            </a:r>
            <a:r>
              <a:rPr lang="el-GR" sz="1200" b="0" i="0" u="none" strike="noStrike" kern="1200" baseline="0" dirty="0">
                <a:solidFill>
                  <a:schemeClr val="tx1"/>
                </a:solidFill>
                <a:latin typeface="+mn-lt"/>
                <a:ea typeface="+mn-ea"/>
                <a:cs typeface="+mn-cs"/>
              </a:rPr>
              <a:t> η οποία εκδίδεται εντός πέντε (5) ημερών από την είσοδό τους. Εφόσον με την παρέλευση του πενθήμερου</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δεν έχουν ολοκληρωθεί οι ως άνω </a:t>
            </a:r>
            <a:r>
              <a:rPr lang="el-GR" sz="1200" b="0" i="0" u="none" strike="noStrike" kern="1200" baseline="0" dirty="0">
                <a:solidFill>
                  <a:schemeClr val="tx1"/>
                </a:solidFill>
                <a:highlight>
                  <a:srgbClr val="FFFF00"/>
                </a:highlight>
                <a:latin typeface="+mn-lt"/>
                <a:ea typeface="+mn-ea"/>
                <a:cs typeface="+mn-cs"/>
              </a:rPr>
              <a:t>δ</a:t>
            </a:r>
            <a:r>
              <a:rPr lang="el-GR" sz="1200" b="0" i="0" u="none" strike="noStrike" kern="1200" baseline="0" dirty="0">
                <a:solidFill>
                  <a:schemeClr val="tx1"/>
                </a:solidFill>
                <a:latin typeface="+mn-lt"/>
                <a:ea typeface="+mn-ea"/>
                <a:cs typeface="+mn-cs"/>
              </a:rPr>
              <a:t>ιαδικασίες, ο Διοικητής του Κέντρου μπορεί, υπό την επιφύλαξη του άρθρου 46, να αποφασίζει την παράταση του περιορισμού της ελευθερίας των ανωτέρω προσώπων έως την ολοκλήρωση των διαδικασιών αυτών για επιπλέον διάστημα που δεν υπερβαίνει συνολικά τις </a:t>
            </a:r>
            <a:r>
              <a:rPr lang="el-GR" sz="1200" b="1" i="0" u="none" strike="noStrike" kern="1200" baseline="0" dirty="0">
                <a:solidFill>
                  <a:schemeClr val="tx1"/>
                </a:solidFill>
                <a:latin typeface="+mn-lt"/>
                <a:ea typeface="+mn-ea"/>
                <a:cs typeface="+mn-cs"/>
              </a:rPr>
              <a:t>είκοσι πέντε (25) ημέρες </a:t>
            </a:r>
            <a:r>
              <a:rPr lang="el-GR" sz="1200" b="0" i="0" u="none" strike="noStrike" kern="1200" baseline="0" dirty="0">
                <a:solidFill>
                  <a:schemeClr val="tx1"/>
                </a:solidFill>
                <a:latin typeface="+mn-lt"/>
                <a:ea typeface="+mn-ea"/>
                <a:cs typeface="+mn-cs"/>
              </a:rPr>
              <a:t>από την είσοδο στο Κέντρο. </a:t>
            </a:r>
            <a:r>
              <a:rPr lang="el-GR" sz="1200" b="1" i="0" u="none" strike="noStrike" kern="1200" baseline="0" dirty="0">
                <a:solidFill>
                  <a:srgbClr val="FF0000"/>
                </a:solidFill>
                <a:highlight>
                  <a:srgbClr val="FFFF00"/>
                </a:highlight>
                <a:latin typeface="+mn-lt"/>
                <a:ea typeface="+mn-ea"/>
                <a:cs typeface="+mn-cs"/>
              </a:rPr>
              <a:t>Στο πλαίσιο των ως άνω διαδικασιών λαμβάνεται ειδική μέριμνα για τα αναφερόμενα στην περίπτωση δ’ της παραγράφου 5 πρόσωπα που ανήκουν σε ευάλωτες ομάδες και ειδικότερα για τους ασυνόδευτους ανηλίκους. </a:t>
            </a:r>
            <a:r>
              <a:rPr lang="el-GR" sz="1200" b="1" i="0" u="none" strike="noStrike" kern="1200" baseline="0" dirty="0">
                <a:solidFill>
                  <a:schemeClr val="tx1"/>
                </a:solidFill>
                <a:highlight>
                  <a:srgbClr val="FFFF00"/>
                </a:highlight>
                <a:latin typeface="+mn-lt"/>
                <a:ea typeface="+mn-ea"/>
                <a:cs typeface="+mn-cs"/>
              </a:rPr>
              <a:t>Ο περιορισμός της ελευθερίας συνεπάγεται την απαγόρευση εξόδου από το Κέντρο και την παραμονή στους χώρους του σύμφωνα με τους όρους και τις προϋποθέσεις του εσωτερικού κανονισμού λειτουργίας του Κέντρου.</a:t>
            </a:r>
            <a:r>
              <a:rPr lang="el-GR" sz="1200" b="0" i="0" u="none" strike="noStrike" kern="1200" baseline="0" dirty="0">
                <a:solidFill>
                  <a:schemeClr val="tx1"/>
                </a:solidFill>
                <a:highlight>
                  <a:srgbClr val="FFFF00"/>
                </a:highlight>
                <a:latin typeface="+mn-lt"/>
                <a:ea typeface="+mn-ea"/>
                <a:cs typeface="+mn-cs"/>
              </a:rPr>
              <a:t> </a:t>
            </a:r>
            <a:r>
              <a:rPr lang="el-GR" sz="1200" b="0" i="0" u="none" strike="noStrike" kern="1200" baseline="0" dirty="0">
                <a:solidFill>
                  <a:schemeClr val="tx1"/>
                </a:solidFill>
                <a:latin typeface="+mn-lt"/>
                <a:ea typeface="+mn-ea"/>
                <a:cs typeface="+mn-cs"/>
              </a:rPr>
              <a:t>Κατ’ εξαίρεση και για σοβαρούς λόγους υγείας του παραμένοντος στο Κέντρο ή μέλους της οικογένειάς του, ο Διοικητής δύναται να χορηγήσει άδεια προσωρινής εξόδου από τις παραπάνω εγκαταστάσεις. Η απόφαση παράτασης του περιορισμού της ελευθερίας για τις ανάγκες της ολοκλήρωσης των διαδικασιών υποδοχής και ταυτοποίησης κατά τους όρους της περίπτωσης αυτής περιέχει πραγματική και νομική αιτιολόγηση και είναι έγγραφη, (β) ο υπήκοος τρίτης χώρας ή ανιθαγενής που τελεί υπό περιορισμό της ελευθερίας του, παράλληλα με τα δικαιώματα που έχει σύμφωνα με τον Κώδικα Διοικητικής Διαδικασίας, μπορεί να προβάλει και αντιρρήσεις κατά της απόφασης παράτασης του περιορισμού της ελευθερίας του ενώπιον του Προέδρου ή του υπ’ αυτού οριζόμενου Πρωτοδίκη του Διοικητικού Πρωτοδικείου, στην περιφέρεια του οποίου λειτουργεί το Κέντρο. (γ) οι αιτούντες διεθνή προστασία δύνανται να παραμένουν στις εγκαταστάσεις για όσο χρόνο διαρκεί η διαδικασία εξέτασης της αίτησής τους, </a:t>
            </a:r>
            <a:r>
              <a:rPr lang="el-GR" sz="1200" b="1" i="0" u="none" strike="noStrike" kern="1200" baseline="0" dirty="0">
                <a:solidFill>
                  <a:schemeClr val="tx1"/>
                </a:solidFill>
                <a:latin typeface="+mn-lt"/>
                <a:ea typeface="+mn-ea"/>
                <a:cs typeface="+mn-cs"/>
              </a:rPr>
              <a:t>εφόσον το χρονικό διάστημα της παραμονής τους στο Κέντρο δεν υπερβαίνει συνολικά τις είκοσι πέντε (25) ημέρες από την είσοδό τους στο Κέντρο. Αν μετά την παρέλευση του χρονικού αυτού διαστήματος, δεν έχει περατωθεί η εξέταση της αίτησης, αίρεται ο περιορισμός της ελευθερίας </a:t>
            </a:r>
            <a:r>
              <a:rPr lang="el-GR" sz="1200" b="0" i="0" u="none" strike="noStrike" kern="1200" baseline="0" dirty="0">
                <a:solidFill>
                  <a:schemeClr val="tx1"/>
                </a:solidFill>
                <a:latin typeface="+mn-lt"/>
                <a:ea typeface="+mn-ea"/>
                <a:cs typeface="+mn-cs"/>
              </a:rPr>
              <a:t>υπό την επιφύλαξη εφαρμογής των διατάξεων του άρθρου 46 του παρόντος. (κράτηση). </a:t>
            </a:r>
          </a:p>
          <a:p>
            <a:endParaRPr lang="el-GR" sz="1200" b="0" i="0" u="none" strike="noStrike" kern="1200" baseline="0" dirty="0">
              <a:solidFill>
                <a:schemeClr val="tx1"/>
              </a:solidFill>
              <a:latin typeface="+mn-lt"/>
              <a:ea typeface="+mn-ea"/>
              <a:cs typeface="+mn-cs"/>
            </a:endParaRPr>
          </a:p>
          <a:p>
            <a:r>
              <a:rPr lang="el-GR" sz="1200" b="1" i="0" u="none" strike="noStrike" kern="1200" baseline="0" dirty="0">
                <a:solidFill>
                  <a:schemeClr val="tx1"/>
                </a:solidFill>
                <a:latin typeface="+mn-lt"/>
                <a:ea typeface="+mn-ea"/>
                <a:cs typeface="+mn-cs"/>
              </a:rPr>
              <a:t>Το τρίτο στάδιο «Καταγραφής και Ιατρικού Ελέγχου</a:t>
            </a:r>
            <a:r>
              <a:rPr lang="el-GR" sz="1200" b="0" i="0" u="none" strike="noStrike" kern="1200" baseline="0" dirty="0">
                <a:solidFill>
                  <a:schemeClr val="tx1"/>
                </a:solidFill>
                <a:latin typeface="+mn-lt"/>
                <a:ea typeface="+mn-ea"/>
                <a:cs typeface="+mn-cs"/>
              </a:rPr>
              <a:t>» περιλαμβάνει: α) την καταγραφή των προσωπικών στοιχείων τους και τη λήψη και καταχώριση των δακτυλικών αποτυπωμάτων όσων έχουν συμπληρώσει το 14ο έτος της ηλικίας τους, β) την εξακρίβωση της ταυτότητας και της ιθαγένειάς τους, γ) τον ιατρικό τους έλεγχο και την παροχή της τυχόν αναγκαίας περίθαλψης και ψυχοκοινωνικής υποστήριξης,</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δ) </a:t>
            </a:r>
            <a:r>
              <a:rPr lang="el-GR" sz="1200" b="1" i="0" u="none" strike="noStrike" kern="1200" baseline="0" dirty="0">
                <a:solidFill>
                  <a:schemeClr val="tx1"/>
                </a:solidFill>
                <a:latin typeface="+mn-lt"/>
                <a:ea typeface="+mn-ea"/>
                <a:cs typeface="+mn-cs"/>
              </a:rPr>
              <a:t>τη μέριμνα για όσους ανήκουν σε ευάλωτες ομάδες, ώστε να τους παρασχεθεί εξειδικευμένη φροντίδα και προστασία. Ως ευάλωτες ομάδες νοούνται για τις ανάγκες του παρόντος νόμου: οι ανήλικοι ασυνόδευτοι ή μη, άμεσοι συγγενείς θανόντων σε ναυάγια (γονείς,</a:t>
            </a:r>
            <a:r>
              <a:rPr lang="en-US" sz="1200" b="1" i="0" u="none" strike="noStrike" kern="1200" baseline="0" dirty="0">
                <a:solidFill>
                  <a:schemeClr val="tx1"/>
                </a:solidFill>
                <a:latin typeface="+mn-lt"/>
                <a:ea typeface="+mn-ea"/>
                <a:cs typeface="+mn-cs"/>
              </a:rPr>
              <a:t> </a:t>
            </a:r>
            <a:r>
              <a:rPr lang="el-GR" sz="1200" b="1" i="0" u="none" strike="noStrike" kern="1200" baseline="0" dirty="0">
                <a:solidFill>
                  <a:schemeClr val="tx1"/>
                </a:solidFill>
                <a:latin typeface="+mn-lt"/>
                <a:ea typeface="+mn-ea"/>
                <a:cs typeface="+mn-cs"/>
              </a:rPr>
              <a:t>αδέρφια, τέκνα και σύζυγοι), τα άτομα με αναπηρία, οι ηλικιωμένοι, οι εγκυμονούσες, οι μονογονεϊκές οικογένειες με ανήλικα παιδιά, τα θύματα εμπορίας ανθρώπων, τα άτομα με σοβαρές ασθένειες, τα άτομα με νοητική και ψυχική αναπηρία και τα άτομα που έχουν υποστεί βασανιστήρια, βιασμό ή άλλες σοβαρές μορφές ψυχολογικής, σωματικής ή σεξουαλικής βίας, όπως τα θύματα ακρωτηριασμού γεννητικών οργάνων. </a:t>
            </a:r>
            <a:r>
              <a:rPr lang="el-GR" sz="1200" b="0" i="0" u="none" strike="noStrike" kern="1200" baseline="0" dirty="0">
                <a:solidFill>
                  <a:schemeClr val="tx1"/>
                </a:solidFill>
                <a:latin typeface="+mn-lt"/>
                <a:ea typeface="+mn-ea"/>
                <a:cs typeface="+mn-cs"/>
              </a:rPr>
              <a:t>Ειδικότερα, ο Διοικητής του Κέντρου ή της Μονάδας, ύστερα από αιτιολογημένη, σύμφωνα με την παράγραφο 2 του άρθρου 72, εισήγηση του αρμόδιου ιατρικού προσωπικού του Κέντρου </a:t>
            </a:r>
            <a:r>
              <a:rPr lang="el-GR" sz="1200" b="1" i="0" u="none" strike="noStrike" kern="1200" baseline="0" dirty="0">
                <a:solidFill>
                  <a:schemeClr val="tx1"/>
                </a:solidFill>
                <a:latin typeface="+mn-lt"/>
                <a:ea typeface="+mn-ea"/>
                <a:cs typeface="+mn-cs"/>
              </a:rPr>
              <a:t>παραπέμπει τα πρόσωπα που ανήκουν σε ευάλωτες ομάδες</a:t>
            </a:r>
            <a:r>
              <a:rPr lang="en-US" sz="1200" b="1" i="0" u="none" strike="noStrike" kern="1200" baseline="0" dirty="0">
                <a:solidFill>
                  <a:schemeClr val="tx1"/>
                </a:solidFill>
                <a:latin typeface="+mn-lt"/>
                <a:ea typeface="+mn-ea"/>
                <a:cs typeface="+mn-cs"/>
              </a:rPr>
              <a:t> </a:t>
            </a:r>
            <a:r>
              <a:rPr lang="el-GR" sz="1200" b="1" i="0" u="none" strike="noStrike" kern="1200" baseline="0" dirty="0">
                <a:solidFill>
                  <a:schemeClr val="tx1"/>
                </a:solidFill>
                <a:latin typeface="+mn-lt"/>
                <a:ea typeface="+mn-ea"/>
                <a:cs typeface="+mn-cs"/>
              </a:rPr>
              <a:t>στον αρμόδιο κατά περίπτωση δημόσιο φορέα κοινωνικής στήριξης ή προστασίας. </a:t>
            </a:r>
            <a:r>
              <a:rPr lang="el-GR" sz="1200" b="0" i="0" u="none" strike="noStrike" kern="1200" baseline="0" dirty="0">
                <a:solidFill>
                  <a:schemeClr val="tx1"/>
                </a:solidFill>
                <a:latin typeface="+mn-lt"/>
                <a:ea typeface="+mn-ea"/>
                <a:cs typeface="+mn-cs"/>
              </a:rPr>
              <a:t>Αντίγραφο του φακέλου ιατρικού ελέγχου και της ψυχοκοινωνικής υποστήριξης αποστέλλεται στον προϊστάμενο του κατά περίπτωση φορέα στον οποίο διαμένουν ή παραπέμπονται. Σε κάθε περίπτωση διασφαλίζεται η συνέχεια της θεραπευτικής αγωγής στις περιπτώσεις που αυτό απαιτείται</a:t>
            </a:r>
            <a:r>
              <a:rPr lang="el-GR" sz="1200" b="1" i="0" u="none" strike="noStrike" kern="1200" baseline="0" dirty="0">
                <a:solidFill>
                  <a:schemeClr val="tx1"/>
                </a:solidFill>
                <a:latin typeface="+mn-lt"/>
                <a:ea typeface="+mn-ea"/>
                <a:cs typeface="+mn-cs"/>
              </a:rPr>
              <a:t>. Η διαπίστωση ότι ένα άτομο ανήκει σε ευάλωτη ομάδα έχει ως μόνη συνέπεια την άμεση κάλυψη των ιδιαίτερων αναγκών υποδοχής του και την εξεταση του αιτηματος κατ’ απολυτη προτεραιότητα</a:t>
            </a:r>
            <a:r>
              <a:rPr lang="el-GR" sz="1200" b="0" i="0" u="none" strike="noStrike" kern="1200" baseline="0" dirty="0">
                <a:solidFill>
                  <a:schemeClr val="tx1"/>
                </a:solidFill>
                <a:latin typeface="+mn-lt"/>
                <a:ea typeface="+mn-ea"/>
                <a:cs typeface="+mn-cs"/>
              </a:rPr>
              <a:t>,»</a:t>
            </a:r>
            <a:r>
              <a:rPr lang="el-GR" altLang="en-US" sz="1200" dirty="0"/>
              <a:t> με μερικες εξαιρέσεις πχ ανηλικοι στη διαδικασια συνόρων</a:t>
            </a:r>
            <a:endParaRPr lang="en-US" altLang="en-US" sz="1200" dirty="0"/>
          </a:p>
          <a:p>
            <a:r>
              <a:rPr lang="el-GR" sz="1200" kern="1200" dirty="0">
                <a:solidFill>
                  <a:schemeClr val="tx1"/>
                </a:solidFill>
                <a:effectLst/>
                <a:latin typeface="+mn-lt"/>
                <a:ea typeface="+mn-ea"/>
                <a:cs typeface="+mn-cs"/>
              </a:rPr>
              <a:t>Όπως όμως θα δειτε  ο χαρακτηρισμος ενός προσώπου ως ευάλωτου περα από  τις ειδικες συνθηκες υποδοχής όμως παίζει σημαντικό ρόλο και στην παροχή διαδιαστικών εγγυήσεων (κατ’αρθρο 67 όπου τους εξασφαλίζεται επαρκης υποστήριξη Π.χ διαλλειματα κατα τη διαρκεια της συνενεντευξης, επιείκια σε μη μειζονες ανακρίβειες επηρεάζει και τη διαδικασια (ταχυρρυθμη αρθρο 83) . Ενώ σύμφωνα με το Αρθρο 67 3 – </a:t>
            </a:r>
            <a:r>
              <a:rPr lang="el-GR" sz="1200" b="0" i="0" u="none" strike="noStrike" kern="1200" baseline="0" dirty="0">
                <a:solidFill>
                  <a:schemeClr val="tx1"/>
                </a:solidFill>
                <a:latin typeface="+mn-lt"/>
                <a:ea typeface="+mn-ea"/>
                <a:cs typeface="+mn-cs"/>
              </a:rPr>
              <a:t>Όταν η κατάλληλη υποστήριξη του προηγούμενου εδαφίου δεν μπορεί να παρέχεται εντός του πλαισίου των διαδικασιών της παραγράφου 9 του άρθρου 83 και του άρθρου 90 του παρόντος, ιδίως όταν προκύπτει ότι ο αιτών χρήζει ειδικών διαδικαστικών εγγυήσεων συνεπεία βασανισμού, βιασμού ή άλλων σοβαρών μορφών ψυχολογικής, σωματικής ή σεξουαλικής βίας, δεν εφαρμόζεται ή παύει να εφαρμόζεται η διαδικασία των άρθρων αυτών στα πρόσωπα αυτά.- Κανονική διαδικασία.</a:t>
            </a:r>
            <a:r>
              <a:rPr lang="en-US" sz="1200" b="0" i="0" u="none" strike="noStrike" kern="1200" baseline="0" dirty="0">
                <a:solidFill>
                  <a:schemeClr val="tx1"/>
                </a:solidFill>
                <a:latin typeface="+mn-lt"/>
                <a:ea typeface="+mn-ea"/>
                <a:cs typeface="+mn-cs"/>
              </a:rPr>
              <a:t> </a:t>
            </a:r>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Επίσης κατα το στάδι</a:t>
            </a:r>
            <a:r>
              <a:rPr lang="en-US" sz="1200" b="0" i="0" u="none" strike="noStrike" kern="1200" baseline="0" dirty="0">
                <a:solidFill>
                  <a:schemeClr val="tx1"/>
                </a:solidFill>
                <a:latin typeface="+mn-lt"/>
                <a:ea typeface="+mn-ea"/>
                <a:cs typeface="+mn-cs"/>
              </a:rPr>
              <a:t>o</a:t>
            </a:r>
            <a:r>
              <a:rPr lang="el-GR" sz="1200" b="0" i="0" u="none" strike="noStrike" kern="1200" baseline="0" dirty="0">
                <a:solidFill>
                  <a:schemeClr val="tx1"/>
                </a:solidFill>
                <a:latin typeface="+mn-lt"/>
                <a:ea typeface="+mn-ea"/>
                <a:cs typeface="+mn-cs"/>
              </a:rPr>
              <a:t> αυτό:</a:t>
            </a:r>
          </a:p>
          <a:p>
            <a:r>
              <a:rPr lang="el-GR" sz="1200" b="0" i="0" u="none" strike="noStrike" kern="1200" baseline="0" dirty="0">
                <a:solidFill>
                  <a:schemeClr val="tx1"/>
                </a:solidFill>
                <a:latin typeface="+mn-lt"/>
                <a:ea typeface="+mn-ea"/>
                <a:cs typeface="+mn-cs"/>
              </a:rPr>
              <a:t>ε) την ιδιαίτερη μέριμνα για την κάλυψη των ιδιαίτερων αναγκών οικογενειών με παιδιά κάτω των δεκατεσσάρων (14) ετών και ιδίως νηπιακής και βρεφικής ηλικίας, στ) την παραπομπή με απόφαση του Διοικητή του Κέντρου ή της Υπηρεσίας Πρώτης Υποδοχής ή της Υπη-</a:t>
            </a:r>
          </a:p>
          <a:p>
            <a:r>
              <a:rPr lang="el-GR" sz="1200" b="0" i="0" u="none" strike="noStrike" kern="1200" baseline="0" dirty="0">
                <a:solidFill>
                  <a:schemeClr val="tx1"/>
                </a:solidFill>
                <a:latin typeface="+mn-lt"/>
                <a:ea typeface="+mn-ea"/>
                <a:cs typeface="+mn-cs"/>
              </a:rPr>
              <a:t>ρεσίας Ασύλου, σε περίπτωση που ανακύπτει αμφιβολία σχετικά με την ανηλικότητα πολίτη τρίτης χώρας ή ανιθαγενούς, σε διαδικασία διαπίστωσης ανηλικότηταςσύμφωνα με τις διατάξεις της υπ’ αριθμ. 1982/16.2.2016</a:t>
            </a:r>
          </a:p>
          <a:p>
            <a:r>
              <a:rPr lang="el-GR" sz="1200" b="0" i="0" u="none" strike="noStrike" kern="1200" baseline="0" dirty="0">
                <a:solidFill>
                  <a:schemeClr val="tx1"/>
                </a:solidFill>
                <a:latin typeface="+mn-lt"/>
                <a:ea typeface="+mn-ea"/>
                <a:cs typeface="+mn-cs"/>
              </a:rPr>
              <a:t>(Β΄ 335) κοινής υπουργικής απόφασης, όπως κάθε φορά ισχύει. Σε κάθε περίπτωση, μέχρι την έκδοση πορίσματος περί της ηλικίας του, το πρόσωπο θεωρείται ανήλικος και τυγχάνει αντίστοιχης μεταχείρισης. Η διαδικασία του προηγούμενου εδαφίου κινείται σε οποιοδήποτε στάδιο της διαδικασίας και αν ανακύψει αμφιβολία για την ανηλικότητα του προσώπου.</a:t>
            </a:r>
          </a:p>
          <a:p>
            <a:r>
              <a:rPr lang="el-GR" sz="1200" b="1" i="0" u="none" strike="noStrike" kern="1200" baseline="0" dirty="0">
                <a:solidFill>
                  <a:schemeClr val="tx1"/>
                </a:solidFill>
                <a:latin typeface="+mn-lt"/>
                <a:ea typeface="+mn-ea"/>
                <a:cs typeface="+mn-cs"/>
              </a:rPr>
              <a:t>Κατά το τέταρτο στάδιο «Παραπομπής σε διαδικασία</a:t>
            </a:r>
            <a:r>
              <a:rPr lang="en-US" sz="1200" b="1" i="0" u="none" strike="noStrike" kern="1200" baseline="0" dirty="0">
                <a:solidFill>
                  <a:schemeClr val="tx1"/>
                </a:solidFill>
                <a:latin typeface="+mn-lt"/>
                <a:ea typeface="+mn-ea"/>
                <a:cs typeface="+mn-cs"/>
              </a:rPr>
              <a:t>  </a:t>
            </a:r>
            <a:r>
              <a:rPr lang="el-GR" sz="1200" b="1" i="0" u="none" strike="noStrike" kern="1200" baseline="0" dirty="0">
                <a:solidFill>
                  <a:schemeClr val="tx1"/>
                </a:solidFill>
                <a:latin typeface="+mn-lt"/>
                <a:ea typeface="+mn-ea"/>
                <a:cs typeface="+mn-cs"/>
              </a:rPr>
              <a:t>υπαγωγής σε καθεστώς διεθνούς προστασίας»:</a:t>
            </a:r>
          </a:p>
          <a:p>
            <a:r>
              <a:rPr lang="el-GR" sz="1200" b="0" i="0" u="none" strike="noStrike" kern="1200" baseline="0" dirty="0">
                <a:solidFill>
                  <a:schemeClr val="tx1"/>
                </a:solidFill>
                <a:latin typeface="+mn-lt"/>
                <a:ea typeface="+mn-ea"/>
                <a:cs typeface="+mn-cs"/>
              </a:rPr>
              <a:t>α) οι υπήκοοι τρίτης χώρας ή ανιθαγενείς που επιθυμούν να υπαχθούν σε καθεστώς διεθνούς προστασίας παραπέμπονται στο κατά τόπον αρμόδιο Περιφερειακό</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Γραφείο Ασύλου, Κλιμάκιο του οποίου μπορεί να λειτουργεί στο Κέντρο,</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β) η παραλαβή των αιτήσεων και οι συνεντεύξεις των αιτούντων μπορούν να πραγματοποιούνται εντός των</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εγκαταστάσεων του Κέντρου, σε χώρο στον οποίο διασφαλίζεται η εμπιστευτικότητα. Σε κάθε στάδιο τωνδιαδικασιών, η υποβολή αίτησης διεθνούς προστασίας, υποχρεώνει στο διαχωρισμό του αιτούντος από τους</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υπόλοιπους που διαμένουν στο Κέντρο, υπό την επιφύλαξη της παραγράφου 4 του παρόντος άρθρου και την</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παραπομπή του σε κατάλληλες δομές φιλοξενίας,</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γ) κατά την υποβολή των αιτήσεων διεθνούς προστασίας, ιδίως στα σύνορα, Ειδικά Κλιμάκια Ταχείας</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Συνδρομής της Υπηρεσίας Ασύλου, που συγκροτούνται</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με απόφαση του Διευθυντή της Υπηρεσίας Ασύλου και</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αποτελούνται από ικανό αριθμό χειριστών, καθώς και</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διοικητικό προσωπικό της Υπηρεσίας Ασύλου, προβαίνουν σε διαχωρισμό των αιτήσεων ανά χώρα καταγωγής.</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Στη συνέχεια με βάση το σύνολο των προβαλλόμενων κατά την καταγραφή της αίτησης διεθνούς προστασίας</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ισχυρισμών, σύμφωνα με το άρθρο 65 του παρόντος νόμου και των επί αυτών τυχόν προσκομισθέντων στοιχείων σύμφωνα με το άρθρο 4 του παρόντος νόμου, προβαίνουν ανά χώρα καταγωγής σε προτεραιοποίηση της</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εξέτασης των αιτήσεων σύμφωνα με την παράγραφο 7</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του άρθρου 83 του παρόντος νόμου, με ειδική σημείωση</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στο ηλεκτρονικό σύστημα καταγραφής της Υπηρεσίας</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Ασύλου:</a:t>
            </a:r>
          </a:p>
          <a:p>
            <a:r>
              <a:rPr lang="el-GR" sz="1200" b="0" i="0" u="none" strike="noStrike" kern="1200" baseline="0" dirty="0">
                <a:solidFill>
                  <a:schemeClr val="tx1"/>
                </a:solidFill>
                <a:latin typeface="+mn-lt"/>
                <a:ea typeface="+mn-ea"/>
                <a:cs typeface="+mn-cs"/>
              </a:rPr>
              <a:t>1) </a:t>
            </a:r>
            <a:r>
              <a:rPr lang="el-GR" sz="1200" b="1" i="0" u="none" strike="noStrike" kern="1200" baseline="0" dirty="0">
                <a:solidFill>
                  <a:schemeClr val="tx1"/>
                </a:solidFill>
                <a:latin typeface="+mn-lt"/>
                <a:ea typeface="+mn-ea"/>
                <a:cs typeface="+mn-cs"/>
              </a:rPr>
              <a:t>Κατ’ απόλυτη προτεραιότητα</a:t>
            </a:r>
            <a:r>
              <a:rPr lang="el-GR" sz="1200" b="0" i="0" u="none" strike="noStrike" kern="1200" baseline="0" dirty="0">
                <a:solidFill>
                  <a:schemeClr val="tx1"/>
                </a:solidFill>
                <a:latin typeface="+mn-lt"/>
                <a:ea typeface="+mn-ea"/>
                <a:cs typeface="+mn-cs"/>
              </a:rPr>
              <a:t> εξετάζονται αιτήσεις</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διεθνούς προστασίας όταν συντρέχουν οι περιστάσεις</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(αα) της περίπτωσης γ’ της παραγράφου 10 του παρόντος άρθρου, </a:t>
            </a:r>
            <a:r>
              <a:rPr lang="en-US" sz="1200" b="0" i="0" u="none" strike="noStrike" kern="1200" baseline="0" dirty="0">
                <a:solidFill>
                  <a:schemeClr val="tx1"/>
                </a:solidFill>
                <a:latin typeface="+mn-lt"/>
                <a:ea typeface="+mn-ea"/>
                <a:cs typeface="+mn-cs"/>
              </a:rPr>
              <a:t>(</a:t>
            </a:r>
            <a:r>
              <a:rPr lang="el-GR" sz="1200" b="0" i="0" u="none" strike="noStrike" kern="1200" baseline="0" dirty="0">
                <a:solidFill>
                  <a:schemeClr val="tx1"/>
                </a:solidFill>
                <a:latin typeface="+mn-lt"/>
                <a:ea typeface="+mn-ea"/>
                <a:cs typeface="+mn-cs"/>
              </a:rPr>
              <a:t>μη συμμόρφωση</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(ββ) της παραγράφου 8 του άρθρου 46.</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Στις περιπτώσεις αυτές οι αιτήσεις παραπέμπονται προς</a:t>
            </a:r>
          </a:p>
          <a:p>
            <a:r>
              <a:rPr lang="el-GR" sz="1200" b="0" i="0" u="none" strike="noStrike" kern="1200" baseline="0" dirty="0">
                <a:solidFill>
                  <a:schemeClr val="tx1"/>
                </a:solidFill>
                <a:latin typeface="+mn-lt"/>
                <a:ea typeface="+mn-ea"/>
                <a:cs typeface="+mn-cs"/>
              </a:rPr>
              <a:t>περαιτέρω εξέταση άμεσα και η διαδικασία εξέτασης</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ολοκληρώνεται σε</a:t>
            </a:r>
            <a:r>
              <a:rPr lang="en-US" sz="1200" b="0" i="0" u="none" strike="noStrike" kern="1200" baseline="0" dirty="0">
                <a:solidFill>
                  <a:schemeClr val="tx1"/>
                </a:solidFill>
                <a:latin typeface="+mn-lt"/>
                <a:ea typeface="+mn-ea"/>
                <a:cs typeface="+mn-cs"/>
              </a:rPr>
              <a:t> 15</a:t>
            </a:r>
            <a:r>
              <a:rPr lang="el-GR" sz="1200" b="0" i="0" u="none" strike="noStrike" kern="1200" baseline="0" dirty="0">
                <a:solidFill>
                  <a:schemeClr val="tx1"/>
                </a:solidFill>
                <a:latin typeface="+mn-lt"/>
                <a:ea typeface="+mn-ea"/>
                <a:cs typeface="+mn-cs"/>
              </a:rPr>
              <a:t> ημέρες.</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2) </a:t>
            </a:r>
            <a:r>
              <a:rPr lang="el-GR" sz="1200" b="1" i="0" u="none" strike="noStrike" kern="1200" baseline="0" dirty="0">
                <a:solidFill>
                  <a:schemeClr val="tx1"/>
                </a:solidFill>
                <a:latin typeface="+mn-lt"/>
                <a:ea typeface="+mn-ea"/>
                <a:cs typeface="+mn-cs"/>
              </a:rPr>
              <a:t>Κατά προτεραιότητα εξετάζονται αιτήσεις διεθνούς</a:t>
            </a:r>
          </a:p>
          <a:p>
            <a:r>
              <a:rPr lang="el-GR" sz="1200" b="1" i="0" u="none" strike="noStrike" kern="1200" baseline="0" dirty="0">
                <a:solidFill>
                  <a:schemeClr val="tx1"/>
                </a:solidFill>
                <a:latin typeface="+mn-lt"/>
                <a:ea typeface="+mn-ea"/>
                <a:cs typeface="+mn-cs"/>
              </a:rPr>
              <a:t>προστασίας όταν:</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(αα) (ββ) ο αιτών υποβάλλει αίτηση βάσει του άρθρου 90</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(διαδικασία στα σύνορα) του παρόντος άρθρου ευρι-</a:t>
            </a:r>
          </a:p>
          <a:p>
            <a:r>
              <a:rPr lang="el-GR" sz="1200" b="0" i="0" u="none" strike="noStrike" kern="1200" baseline="0" dirty="0">
                <a:solidFill>
                  <a:schemeClr val="tx1"/>
                </a:solidFill>
                <a:latin typeface="+mn-lt"/>
                <a:ea typeface="+mn-ea"/>
                <a:cs typeface="+mn-cs"/>
              </a:rPr>
              <a:t>σκόμενος σε ζώνες διέλευσης λιμένων ή αερολιμένων</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της χώρας,</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(γγ</a:t>
            </a:r>
          </a:p>
          <a:p>
            <a:r>
              <a:rPr lang="el-GR" sz="1200" b="0" i="0" u="none" strike="noStrike" kern="1200" baseline="0" dirty="0">
                <a:solidFill>
                  <a:schemeClr val="tx1"/>
                </a:solidFill>
                <a:latin typeface="+mn-lt"/>
                <a:ea typeface="+mn-ea"/>
                <a:cs typeface="+mn-cs"/>
              </a:rPr>
              <a:t>Κατά το πέμπτο στάδιο της </a:t>
            </a:r>
            <a:r>
              <a:rPr lang="el-GR" sz="1200" b="1" i="0" u="none" strike="noStrike" kern="1200" baseline="0" dirty="0">
                <a:solidFill>
                  <a:schemeClr val="tx1"/>
                </a:solidFill>
                <a:latin typeface="+mn-lt"/>
                <a:ea typeface="+mn-ea"/>
                <a:cs typeface="+mn-cs"/>
              </a:rPr>
              <a:t>«Περαιτέρω παραπομπής και μετακίνησης»:</a:t>
            </a:r>
          </a:p>
          <a:p>
            <a:r>
              <a:rPr lang="el-GR" sz="1200" b="0" i="0" u="none" strike="noStrike" kern="1200" baseline="0" dirty="0">
                <a:solidFill>
                  <a:schemeClr val="tx1"/>
                </a:solidFill>
                <a:latin typeface="+mn-lt"/>
                <a:ea typeface="+mn-ea"/>
                <a:cs typeface="+mn-cs"/>
              </a:rPr>
              <a:t>α) ο Διοικητής του Κέντρου Υποδοχής και Ταυτοποίησης στα σύνορα της χώρας, λόγω επειγουσών αναγκών εξαιτίας αύξησης αφίξεων ή για την προσήκουσα ολοκλήρωση των διαδικασιών των προηγούμενων παραγράφων </a:t>
            </a:r>
            <a:r>
              <a:rPr lang="el-GR" sz="1200" b="1" i="0" u="none" strike="noStrike" kern="1200" baseline="0" dirty="0">
                <a:solidFill>
                  <a:schemeClr val="tx1"/>
                </a:solidFill>
                <a:latin typeface="+mn-lt"/>
                <a:ea typeface="+mn-ea"/>
                <a:cs typeface="+mn-cs"/>
              </a:rPr>
              <a:t>και ιδίως σε περίπτωση προσώπων που</a:t>
            </a:r>
          </a:p>
          <a:p>
            <a:r>
              <a:rPr lang="el-GR" sz="1200" b="1" i="0" u="none" strike="noStrike" kern="1200" baseline="0" dirty="0">
                <a:solidFill>
                  <a:schemeClr val="tx1"/>
                </a:solidFill>
                <a:latin typeface="+mn-lt"/>
                <a:ea typeface="+mn-ea"/>
                <a:cs typeface="+mn-cs"/>
              </a:rPr>
              <a:t>ανήκουν σε ευάλωτες ομάδες, με απόφασή του δύναται να παραπέμπει τον υπήκοο τρίτης χώρας ή ανιθαγενή σε Κέντρα Υποδοχής και Ταυτοποίησης στην ενδοχώρα ή να ορίζει την παραμονή σε άλλες κατάλληλες δομές, για τη συνέχιση και την ολοκλήρωση της διαδικασίας υποδοχής και ταυτοποίησης</a:t>
            </a:r>
            <a:r>
              <a:rPr lang="el-GR" sz="1200" b="0" i="0" u="none" strike="noStrike" kern="1200" baseline="0" dirty="0">
                <a:solidFill>
                  <a:schemeClr val="tx1"/>
                </a:solidFill>
                <a:latin typeface="+mn-lt"/>
                <a:ea typeface="+mn-ea"/>
                <a:cs typeface="+mn-cs"/>
              </a:rPr>
              <a:t>. Κατά τη λήψη της απόφασης λαμβάνονται ιδίως υπόψη η αρχή της οικογενειακής ενότητας και το βέλτιστο συμφέρον του παιδιού. β) ο Διοικητής του Κέντρου Υποδοχής και Ταυτοποίησης με απόφασή του παραπέμπει τους υπηκόους τρίτων χωρών ή ανιθαγενείς, </a:t>
            </a:r>
            <a:r>
              <a:rPr lang="el-GR" sz="1200" b="1" i="0" u="none" strike="noStrike" kern="1200" baseline="0" dirty="0">
                <a:solidFill>
                  <a:schemeClr val="tx1"/>
                </a:solidFill>
                <a:latin typeface="+mn-lt"/>
                <a:ea typeface="+mn-ea"/>
                <a:cs typeface="+mn-cs"/>
              </a:rPr>
              <a:t>οι οποίοι δεν εμπίπτουν στις διατάξεις περί χορήγησης διεθνούς προστασίας </a:t>
            </a:r>
            <a:r>
              <a:rPr lang="el-GR" sz="1200" b="0" i="0" u="none" strike="noStrike" kern="1200" baseline="0" dirty="0">
                <a:solidFill>
                  <a:schemeClr val="tx1"/>
                </a:solidFill>
                <a:latin typeface="+mn-lt"/>
                <a:ea typeface="+mn-ea"/>
                <a:cs typeface="+mn-cs"/>
              </a:rPr>
              <a:t>ή άλλης μορφής προστασίας και οι οποίοι δεν έχουν τίτλο νόμιμης διαμονής στην Ελλάδα ή τους υπηκόους τρίτων χωρών ή ανιθαγενείς των οποίων η αίτηση διεθνούς προστασίας απορρίφθηκε στον πρώτο βαθμό ενόσω παραμένουν στο Κέντρο και δεν έχουν δικαίωμα παραμονής στη</a:t>
            </a:r>
          </a:p>
          <a:p>
            <a:r>
              <a:rPr lang="el-GR" sz="1200" b="0" i="0" u="none" strike="noStrike" kern="1200" baseline="0" dirty="0">
                <a:solidFill>
                  <a:schemeClr val="tx1"/>
                </a:solidFill>
                <a:latin typeface="+mn-lt"/>
                <a:ea typeface="+mn-ea"/>
                <a:cs typeface="+mn-cs"/>
              </a:rPr>
              <a:t>χώρα σύμφωνα με το άρθρο 104, στις αρμόδιες υπηρεσίες για την υπαγωγή σε διαδικασίες επανεισδοχής ή επιστροφής ή απέλασης,</a:t>
            </a:r>
          </a:p>
          <a:p>
            <a:r>
              <a:rPr lang="el-GR" sz="1200" b="0" i="0" u="none" strike="noStrike" kern="1200" baseline="0" dirty="0">
                <a:solidFill>
                  <a:schemeClr val="tx1"/>
                </a:solidFill>
                <a:latin typeface="+mn-lt"/>
                <a:ea typeface="+mn-ea"/>
                <a:cs typeface="+mn-cs"/>
              </a:rPr>
              <a:t>γ) ο Διοικητής του Κέντρου Υποδοχής και Ταυτοποίησης με απόφασή του παραπέμπει τους υπηκόους τρίτης χώρας ή ανιθαγενείς σε βάρος των οποίων έχει εκδοθεί απόφαση κράτησης κατά τα ειδικότερα οριζόμενα στο άρθρο 46 στα Κλειστά Κέντρα Υποδοχής,</a:t>
            </a:r>
          </a:p>
          <a:p>
            <a:r>
              <a:rPr lang="el-GR" sz="1200" b="0" i="0" u="none" strike="noStrike" kern="1200" baseline="0" dirty="0">
                <a:solidFill>
                  <a:schemeClr val="tx1"/>
                </a:solidFill>
                <a:latin typeface="+mn-lt"/>
                <a:ea typeface="+mn-ea"/>
                <a:cs typeface="+mn-cs"/>
              </a:rPr>
              <a:t>δ) ο Διοικητής του Κέντρου Υποδοχής και Ταυτοποίησης παραπέμπει με μέριμνα της Υπηρεσίας Υποδοχής και Ταυτοποίησης τους αιτούντες διεθνή προστασία, μετά την παρέλευση του χρονικού διαστήματος που προβλέπεται στην παράγραφο 4 του παρόντος άρθρου και εφόσον δεν έχει περατωθεί η διαδικασία της εξέτασης της αίτησής τους, σε κατάλληλη δομή για την προσωρινή υποδοχή τους.</a:t>
            </a:r>
          </a:p>
          <a:p>
            <a:r>
              <a:rPr lang="el-GR" sz="1200" b="0" i="0" u="none" strike="noStrike" kern="1200" baseline="0" dirty="0">
                <a:solidFill>
                  <a:schemeClr val="tx1"/>
                </a:solidFill>
                <a:latin typeface="+mn-lt"/>
                <a:ea typeface="+mn-ea"/>
                <a:cs typeface="+mn-cs"/>
              </a:rPr>
              <a:t>8. Καθ’ όλη τη διάρκεια των διαδικασιών υποδοχής και ταυτοποίησης ο Διοικητής και το προσωπικό του Κέντρου μεριμνούν, σύμφωνα με τα προβλεπόμενα ανά περίπτωση, ώστε οι υπήκοοι τρίτων χωρών ή </a:t>
            </a:r>
            <a:r>
              <a:rPr lang="el-GR" sz="1200" b="1" i="0" u="none" strike="noStrike" kern="1200" baseline="0" dirty="0">
                <a:solidFill>
                  <a:schemeClr val="tx1"/>
                </a:solidFill>
                <a:latin typeface="+mn-lt"/>
                <a:ea typeface="+mn-ea"/>
                <a:cs typeface="+mn-cs"/>
              </a:rPr>
              <a:t>ανιθαγενείς: α) να τελούν υπό αξιοπρεπείς συνθήκες διαβίωσης,</a:t>
            </a:r>
          </a:p>
          <a:p>
            <a:r>
              <a:rPr lang="el-GR" sz="1200" b="1" i="0" u="none" strike="noStrike" kern="1200" baseline="0" dirty="0">
                <a:solidFill>
                  <a:schemeClr val="tx1"/>
                </a:solidFill>
                <a:latin typeface="+mn-lt"/>
                <a:ea typeface="+mn-ea"/>
                <a:cs typeface="+mn-cs"/>
              </a:rPr>
              <a:t>β) να διατηρούν την οικογενειακή τους ενότητα, γ) να έχουν πρόσβαση σε επείγουσα υγειονομική περίθαλψη και κάθε απαραίτητη θεραπευτική αγωγή ή ψυχοκοινωνική στήριξη, δ) να τυγχάνουν, εφόσον ανήκουν σε ευάλωτες ομάδες, της κατάλληλης κατά περίπτωση μεταχείρισης, ιδίως εφόσον είναι ασυνόδευτοι ανήλικοι και άτομα με αναπηρία, καθώς και να λαμβάνεται ιδιαίτερη μέριμνα ώστε να εξασφαλίζεται στο μέτρο του δυνατού ότι τα πρόσωπα αυτά παραμένουν στα Κέντρα Υποδοχής και Ταυτοποίησης σε ιδιαίτερους και προσβάσιμους χώρους, μέχρι την ολοκλήρωση των διαδικασιών υποδοχής και ταυτοποίησης, ε) να ενημερώνονται επαρκώς για τα δικαιώματα και τις υποχρεώσεις τους, στ) να έχουν πρόσβαση σε καθοδήγηση και νομική συμβουλή και συνδρομή σχετικά με την κατάστασή τους, ζ) να διατηρούν επαφή με φορείς και οργανώσεις της κοινωνίας των πολιτών που δραστηριοποιούνται στον</a:t>
            </a:r>
          </a:p>
          <a:p>
            <a:r>
              <a:rPr lang="el-GR" sz="1200" b="1" i="0" u="none" strike="noStrike" kern="1200" baseline="0" dirty="0">
                <a:solidFill>
                  <a:schemeClr val="tx1"/>
                </a:solidFill>
                <a:latin typeface="+mn-lt"/>
                <a:ea typeface="+mn-ea"/>
                <a:cs typeface="+mn-cs"/>
              </a:rPr>
              <a:t>τομέα της μετανάστευσης και των δικαιωμάτων του ανθρώπου και παρέχουν νομική ή κοινωνική συνδρομή, η) να έχουν δικαίωμα επικοινωνίας με τους συγγενείς και τα οικεία τους πρόσωπα.</a:t>
            </a:r>
          </a:p>
          <a:p>
            <a:r>
              <a:rPr lang="el-GR" sz="1200" b="1" i="0" u="none" strike="noStrike" kern="1200" baseline="0" dirty="0">
                <a:solidFill>
                  <a:schemeClr val="tx1"/>
                </a:solidFill>
                <a:latin typeface="+mn-lt"/>
                <a:ea typeface="+mn-ea"/>
                <a:cs typeface="+mn-cs"/>
              </a:rPr>
              <a:t>9. </a:t>
            </a:r>
            <a:r>
              <a:rPr lang="el-GR" sz="1200" b="0" i="0" u="none" strike="noStrike" kern="1200" baseline="0" dirty="0">
                <a:solidFill>
                  <a:schemeClr val="tx1"/>
                </a:solidFill>
                <a:latin typeface="+mn-lt"/>
                <a:ea typeface="+mn-ea"/>
                <a:cs typeface="+mn-cs"/>
              </a:rPr>
              <a:t>10. Σε περίπτωση μη συμμόρφωσης πολίτη τρίτης χώρας ή ανιθαγενή: α) προς τους όρους και τις προϋποθέσεις του εσωτερικού κανονισμού λειτουργίας του Κέντρου στο οποίο διαμένει σύμφωνα με την παράγραφο 3 του παρόντος άρθρου, εφαρμόζεται το άρθρο 57, β) προς την απόφαση μεταφοράς προκειμένου να ολοκληρωθεί η διαδικασία υποδοχής και ταυτοποίησης, με</a:t>
            </a:r>
          </a:p>
          <a:p>
            <a:r>
              <a:rPr lang="el-GR" sz="1200" b="0" i="0" u="none" strike="noStrike" kern="1200" baseline="0" dirty="0">
                <a:solidFill>
                  <a:schemeClr val="tx1"/>
                </a:solidFill>
                <a:latin typeface="+mn-lt"/>
                <a:ea typeface="+mn-ea"/>
                <a:cs typeface="+mn-cs"/>
              </a:rPr>
              <a:t>αποτέλεσμα να καθίσταται αντικειμενικά αδύνατη, εξαιτίας της υποκειμενικής συμπεριφοράς του αιτούντος, η υποβολή και εξέταση της αίτησης διεθνούς προστασίας στη δομή που παραμένει, και εφόσον δεν έχει τίτλο νόμιμης διαμονής στην Ελλάδα, με απόφαση του Διοικητή του Κέντρου παραπέμπεται στις αρμόδιες υπηρεσίες για την υπαγωγή του σε διαδικασίες επανεισδοχής ή επι-</a:t>
            </a:r>
          </a:p>
          <a:p>
            <a:r>
              <a:rPr lang="el-GR" sz="1200" b="0" i="0" u="none" strike="noStrike" kern="1200" baseline="0" dirty="0">
                <a:solidFill>
                  <a:schemeClr val="tx1"/>
                </a:solidFill>
                <a:latin typeface="+mn-lt"/>
                <a:ea typeface="+mn-ea"/>
                <a:cs typeface="+mn-cs"/>
              </a:rPr>
              <a:t>στροφής ή απέλασης, κατά τις κείμενες διατάξεις, γ) προς την απόφαση μεταφοράς προκειμένου να ολοκληρωθεί η διαδικασία υποδοχής και ταυτοποίησης, εφόσον έχει ήδη υποβληθεί αίτηση διεθνούς προστασίας, εφαρμόζεται αναλογικά το άρθρο 57 του παρόντος</a:t>
            </a:r>
          </a:p>
          <a:p>
            <a:r>
              <a:rPr lang="el-GR" sz="1200" b="0" i="0" u="none" strike="noStrike" kern="1200" baseline="0" dirty="0">
                <a:solidFill>
                  <a:schemeClr val="tx1"/>
                </a:solidFill>
                <a:latin typeface="+mn-lt"/>
                <a:ea typeface="+mn-ea"/>
                <a:cs typeface="+mn-cs"/>
              </a:rPr>
              <a:t>και αν η μη συμμόρφωση εμποδίζει την απρόσκοπτη ολοκλήρωση των διαδικασιών εξέτασης της αίτησης διεθνούς προστασίας, η υπόθεση εξετάζεται κατά απόλυτη προτεραιότητα εντός είκοσι (20) ημερών σύμφωνα με το</a:t>
            </a:r>
          </a:p>
          <a:p>
            <a:r>
              <a:rPr lang="el-GR" sz="1200" b="0" i="0" u="none" strike="noStrike" kern="1200" baseline="0" dirty="0">
                <a:solidFill>
                  <a:schemeClr val="tx1"/>
                </a:solidFill>
                <a:latin typeface="+mn-lt"/>
                <a:ea typeface="+mn-ea"/>
                <a:cs typeface="+mn-cs"/>
              </a:rPr>
              <a:t>εδάφιο α’ της παραγράφου 7 του άρθρου 83.</a:t>
            </a:r>
          </a:p>
          <a:p>
            <a:endParaRPr lang="el-GR" sz="1200" b="0" i="0" u="none" strike="noStrike" kern="1200" baseline="0" dirty="0">
              <a:solidFill>
                <a:schemeClr val="tx1"/>
              </a:solidFill>
              <a:latin typeface="+mn-lt"/>
              <a:ea typeface="+mn-ea"/>
              <a:cs typeface="+mn-cs"/>
            </a:endParaRPr>
          </a:p>
          <a:p>
            <a:endParaRPr lang="el-GR" sz="1200" b="0" i="0" u="none" strike="noStrike" kern="1200" baseline="0" dirty="0">
              <a:solidFill>
                <a:schemeClr val="tx1"/>
              </a:solidFill>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1AF98093-87DC-4348-ABBA-754036FA5A29}" type="slidenum">
              <a:rPr lang="en-US" smtClean="0"/>
              <a:t>11</a:t>
            </a:fld>
            <a:endParaRPr lang="en-US"/>
          </a:p>
        </p:txBody>
      </p:sp>
    </p:spTree>
    <p:extLst>
      <p:ext uri="{BB962C8B-B14F-4D97-AF65-F5344CB8AC3E}">
        <p14:creationId xmlns:p14="http://schemas.microsoft.com/office/powerpoint/2010/main" val="4787481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l-GR" altLang="en-US" sz="1200" b="1" dirty="0">
                <a:ea typeface="Calibri" panose="020F0502020204030204" pitchFamily="34" charset="0"/>
                <a:cs typeface="Times New Roman" panose="02020603050405020304" pitchFamily="18" charset="0"/>
              </a:rPr>
              <a:t>Άρθρο </a:t>
            </a:r>
            <a:r>
              <a:rPr lang="en-US" altLang="en-US" sz="1200" b="1" dirty="0">
                <a:ea typeface="Calibri" panose="020F0502020204030204" pitchFamily="34" charset="0"/>
                <a:cs typeface="Times New Roman" panose="02020603050405020304" pitchFamily="18" charset="0"/>
              </a:rPr>
              <a:t>51 </a:t>
            </a:r>
            <a:r>
              <a:rPr lang="el-GR" altLang="en-US" sz="1200" b="1" dirty="0">
                <a:ea typeface="Calibri" panose="020F0502020204030204" pitchFamily="34" charset="0"/>
                <a:cs typeface="Times New Roman" panose="02020603050405020304" pitchFamily="18" charset="0"/>
              </a:rPr>
              <a:t>παρ</a:t>
            </a:r>
            <a:r>
              <a:rPr lang="en-US" altLang="en-US" sz="1200" b="1" dirty="0">
                <a:ea typeface="Calibri" panose="020F0502020204030204" pitchFamily="34" charset="0"/>
                <a:cs typeface="Times New Roman" panose="02020603050405020304" pitchFamily="18" charset="0"/>
              </a:rPr>
              <a:t>. 2: </a:t>
            </a:r>
            <a:endParaRPr lang="el-GR" altLang="en-US" sz="1200" b="1" dirty="0">
              <a:ea typeface="Calibri" panose="020F0502020204030204" pitchFamily="34" charset="0"/>
              <a:cs typeface="Times New Roman" panose="02020603050405020304" pitchFamily="18" charset="0"/>
            </a:endParaRPr>
          </a:p>
          <a:p>
            <a:pPr algn="just"/>
            <a:r>
              <a:rPr lang="el-GR" altLang="en-US" sz="1200" b="1" dirty="0">
                <a:ea typeface="Calibri" panose="020F0502020204030204" pitchFamily="34" charset="0"/>
                <a:cs typeface="Times New Roman" panose="02020603050405020304" pitchFamily="18" charset="0"/>
              </a:rPr>
              <a:t>Σχόλια: 1) </a:t>
            </a:r>
            <a:r>
              <a:rPr lang="el-GR" altLang="en-US" sz="1200" b="0" dirty="0">
                <a:ea typeface="Calibri" panose="020F0502020204030204" pitchFamily="34" charset="0"/>
                <a:cs typeface="Times New Roman" panose="02020603050405020304" pitchFamily="18" charset="0"/>
              </a:rPr>
              <a:t>Το άρθ. 20 της Οδηγίας 33/2013/EU  προβλέπει περιπτώσεις περιορισμού των συνθηκών υποδοχής. Η ρύθμιση του άρθρου 51 παρ. 2 δεν προβλέπεται στο παραπάνω άρθρο της Οδηγίας</a:t>
            </a:r>
            <a:r>
              <a:rPr lang="en-US" altLang="en-US" sz="1200" b="0" dirty="0">
                <a:ea typeface="Calibri" panose="020F0502020204030204" pitchFamily="34" charset="0"/>
                <a:cs typeface="Times New Roman" panose="02020603050405020304" pitchFamily="18" charset="0"/>
              </a:rPr>
              <a:t>.</a:t>
            </a:r>
            <a:endParaRPr lang="el-GR" altLang="en-US" sz="1200" b="0" dirty="0">
              <a:ea typeface="Calibri" panose="020F0502020204030204" pitchFamily="34" charset="0"/>
              <a:cs typeface="Times New Roman" panose="02020603050405020304" pitchFamily="18" charset="0"/>
            </a:endParaRPr>
          </a:p>
          <a:p>
            <a:pPr algn="just"/>
            <a:r>
              <a:rPr lang="el-GR" altLang="en-US" sz="1200" b="1" dirty="0">
                <a:ea typeface="Calibri" panose="020F0502020204030204" pitchFamily="34" charset="0"/>
                <a:cs typeface="Times New Roman" panose="02020603050405020304" pitchFamily="18" charset="0"/>
              </a:rPr>
              <a:t>2)</a:t>
            </a:r>
            <a:r>
              <a:rPr lang="el-GR" altLang="en-US" sz="1200" b="0" dirty="0">
                <a:ea typeface="Calibri" panose="020F0502020204030204" pitchFamily="34" charset="0"/>
                <a:cs typeface="Times New Roman" panose="02020603050405020304" pitchFamily="18" charset="0"/>
              </a:rPr>
              <a:t> Δυσκολία να διαπιστωθεί η πρόθεση μη ενσωμάτωσης ως συνέπεια της μη εγγραφής ή μη παρακολούθησης, αφήνοντας μεγάλο περιθώριο εκτίμησης στην αρχή απόφασης.</a:t>
            </a:r>
            <a:endParaRPr lang="en-US" altLang="en-US" sz="1200" b="0" dirty="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l-GR" b="0" dirty="0"/>
              <a:t>Σχετική  </a:t>
            </a:r>
            <a:r>
              <a:rPr lang="el-GR" b="1" dirty="0"/>
              <a:t>απόφαση</a:t>
            </a:r>
            <a:r>
              <a:rPr lang="el-GR" b="0" dirty="0"/>
              <a:t> </a:t>
            </a:r>
            <a:r>
              <a:rPr lang="el-GR" b="1" dirty="0"/>
              <a:t>ΔΕΕ</a:t>
            </a:r>
            <a:r>
              <a:rPr lang="el-GR" b="0" baseline="0" dirty="0"/>
              <a:t> </a:t>
            </a:r>
            <a:r>
              <a:rPr lang="el-GR" b="1" dirty="0"/>
              <a:t>Haqbin (C-233/18), (12 Νοεμβρίου 2019):</a:t>
            </a:r>
            <a:r>
              <a:rPr lang="el-GR" b="0" dirty="0"/>
              <a:t> </a:t>
            </a:r>
            <a:r>
              <a:rPr lang="nl-NL" sz="1200" u="sng" kern="1200" dirty="0">
                <a:solidFill>
                  <a:schemeClr val="tx1"/>
                </a:solidFill>
                <a:effectLst/>
                <a:latin typeface="+mn-lt"/>
                <a:ea typeface="+mn-ea"/>
                <a:cs typeface="+mn-cs"/>
                <a:hlinkClick r:id="rId3"/>
              </a:rPr>
              <a:t>http://curia.europa.eu/juris/liste.jsf?num=C-233%252F18&amp;language=en</a:t>
            </a:r>
            <a:r>
              <a:rPr lang="nl-NL" sz="1200" u="sng" kern="1200" dirty="0">
                <a:solidFill>
                  <a:schemeClr val="tx1"/>
                </a:solidFill>
                <a:effectLst/>
                <a:latin typeface="+mn-lt"/>
                <a:ea typeface="+mn-ea"/>
                <a:cs typeface="+mn-cs"/>
              </a:rPr>
              <a:t> </a:t>
            </a:r>
            <a:r>
              <a:rPr lang="el-GR" b="0" dirty="0"/>
              <a:t>Το άρθρο 20, παράγραφοι 4 και 5, της οδηγίας 2013/33/ΕΕ του Ευρωπαϊκού Κοινοβουλίου και του Συμβουλίου, της 26ης Ιουνίου 2013, σχετικά με τις απαιτήσεις για την υποδοχή των αιτούντων διεθνή προστασία, σε συνδυασμό με το άρθρο 1 του Χάρτη των Θεμελιωδών Δικαιωμάτων της Ευρωπαϊκής Ένωσης, έχει την έννοια ότι </a:t>
            </a:r>
            <a:r>
              <a:rPr lang="el-GR" b="1" dirty="0"/>
              <a:t>ένα κράτος μέλος δεν μπορεί να προβλέπει, μεταξύ των κυρώσεων που δύνανται να επιβληθούν σε αιτούντα σε περίπτωση σοβαρής παράβασης των κανόνων των κέντρων φιλοξενίας καθώς και σε περίπτωση επίδειξης ιδιαίτερα βίαιης συμπεριφοράς, κύρωση συνιστάμενη στην ανάκληση, έστω και προσωρινή, των υλικών συνθηκών υποδοχής</a:t>
            </a:r>
            <a:r>
              <a:rPr lang="el-GR" b="0" dirty="0"/>
              <a:t>, κατά την έννοια του άρθρου 2, στοιχεία στʹ και ζʹ, της οδηγίας αυτής, </a:t>
            </a:r>
            <a:r>
              <a:rPr lang="el-GR" b="1" dirty="0"/>
              <a:t>οι οποίες αφορούν τη στέγαση, την τροφή ή την ένδυση, καθώς μια τέτοια κύρωση θα είχε ως αποτέλεσμα τη στέρηση από τον εν λόγω αιτούντα της δυνατότητας να αντιμετωπίσει τις πλέον στοιχειώδεις ανάγκες του</a:t>
            </a:r>
            <a:r>
              <a:rPr lang="el-GR" b="0" dirty="0"/>
              <a:t>. Η επιβολή άλλων κυρώσεων δυνάμει του ως άνω άρθρου 20, παράγραφος 4, πρέπει, σε κάθε περίπτωση, να πληροί τις προϋποθέσεις της παραγράφου 5 του άρθρου αυτού, ιδίως δε εκείνες που αφορούν τον σεβασμό της αρχής της αναλογικότητας και της ανθρώπινης αξιοπρέπειας. Όταν πρόκειται για ασυνόδευτο ανήλικο, για την επιβολή των κυρώσεων αυτών, πρέπει, βάσει, μεταξύ άλλων, του άρθρου 24 του Χάρτη των Θεμελιωδών Δικαιωμάτων, να λαμβάνεται ιδιαίτερα υπόψη το βέλτιστο συμφέρον του παιδιού.</a:t>
            </a:r>
          </a:p>
          <a:p>
            <a:pPr marL="0" marR="0" lvl="0" indent="0" algn="l" defTabSz="914400" rtl="0" eaLnBrk="1" fontAlgn="auto" latinLnBrk="0" hangingPunct="1">
              <a:lnSpc>
                <a:spcPct val="100000"/>
              </a:lnSpc>
              <a:spcBef>
                <a:spcPts val="0"/>
              </a:spcBef>
              <a:spcAft>
                <a:spcPts val="0"/>
              </a:spcAft>
              <a:buClrTx/>
              <a:buSzTx/>
              <a:buFontTx/>
              <a:buNone/>
              <a:tabLst/>
              <a:defRPr/>
            </a:pPr>
            <a:endParaRPr lang="el-GR" b="0" dirty="0"/>
          </a:p>
        </p:txBody>
      </p:sp>
      <p:sp>
        <p:nvSpPr>
          <p:cNvPr id="4" name="Slide Number Placeholder 3"/>
          <p:cNvSpPr>
            <a:spLocks noGrp="1"/>
          </p:cNvSpPr>
          <p:nvPr>
            <p:ph type="sldNum" sz="quarter" idx="5"/>
          </p:nvPr>
        </p:nvSpPr>
        <p:spPr/>
        <p:txBody>
          <a:bodyPr/>
          <a:lstStyle/>
          <a:p>
            <a:fld id="{1AF98093-87DC-4348-ABBA-754036FA5A29}" type="slidenum">
              <a:rPr lang="en-US" smtClean="0"/>
              <a:t>12</a:t>
            </a:fld>
            <a:endParaRPr lang="en-US"/>
          </a:p>
        </p:txBody>
      </p:sp>
    </p:spTree>
    <p:extLst>
      <p:ext uri="{BB962C8B-B14F-4D97-AF65-F5344CB8AC3E}">
        <p14:creationId xmlns:p14="http://schemas.microsoft.com/office/powerpoint/2010/main" val="9834265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98093-87DC-4348-ABBA-754036FA5A29}" type="slidenum">
              <a:rPr lang="en-US" smtClean="0"/>
              <a:t>14</a:t>
            </a:fld>
            <a:endParaRPr lang="en-US"/>
          </a:p>
        </p:txBody>
      </p:sp>
    </p:spTree>
    <p:extLst>
      <p:ext uri="{BB962C8B-B14F-4D97-AF65-F5344CB8AC3E}">
        <p14:creationId xmlns:p14="http://schemas.microsoft.com/office/powerpoint/2010/main" val="9923440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3A1F6625-7858-AF47-981E-0DDB0296FE62}" type="slidenum">
              <a:rPr lang="en-US" smtClean="0">
                <a:solidFill>
                  <a:prstClr val="black"/>
                </a:solidFill>
              </a:rPr>
              <a:pPr/>
              <a:t>18</a:t>
            </a:fld>
            <a:endParaRPr lang="en-US" dirty="0">
              <a:solidFill>
                <a:prstClr val="black"/>
              </a:solidFill>
            </a:endParaRPr>
          </a:p>
        </p:txBody>
      </p:sp>
    </p:spTree>
    <p:extLst>
      <p:ext uri="{BB962C8B-B14F-4D97-AF65-F5344CB8AC3E}">
        <p14:creationId xmlns:p14="http://schemas.microsoft.com/office/powerpoint/2010/main" val="3774145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98093-87DC-4348-ABBA-754036FA5A29}" type="slidenum">
              <a:rPr lang="en-US" smtClean="0"/>
              <a:t>19</a:t>
            </a:fld>
            <a:endParaRPr lang="en-US"/>
          </a:p>
        </p:txBody>
      </p:sp>
    </p:spTree>
    <p:extLst>
      <p:ext uri="{BB962C8B-B14F-4D97-AF65-F5344CB8AC3E}">
        <p14:creationId xmlns:p14="http://schemas.microsoft.com/office/powerpoint/2010/main" val="41940792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A9AC07F-1AA0-4662-8022-A1B98F63E402}" type="slidenum">
              <a:rPr lang="en-GB" altLang="en-US">
                <a:latin typeface="Times New Roman" panose="02020603050405020304" pitchFamily="18" charset="0"/>
              </a:rPr>
              <a:pPr/>
              <a:t>2</a:t>
            </a:fld>
            <a:endParaRPr lang="en-GB" altLang="en-US">
              <a:latin typeface="Times New Roman" panose="02020603050405020304" pitchFamily="18" charset="0"/>
            </a:endParaRPr>
          </a:p>
        </p:txBody>
      </p:sp>
      <p:sp>
        <p:nvSpPr>
          <p:cNvPr id="6041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2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l-GR" altLang="en-US" dirty="0"/>
              <a:t>Μιλάμε για τις υλικές και μη υλικές συνθηκες και παροχές που είναι υποχρεωμένο να εξασφαλίζει το κράτος στους αιτούντες άσυλο από την είσοδό τους στην χώρα και καθόλη τη διάρκεια της εξέτασης του αιτήματος ασύλου. Αυτές ρυθμίζονται ...</a:t>
            </a:r>
            <a:endParaRPr lang="en-US" altLang="en-US" dirty="0"/>
          </a:p>
        </p:txBody>
      </p:sp>
      <p:sp>
        <p:nvSpPr>
          <p:cNvPr id="60421" name="Header Placeholder 1"/>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l-GR" altLang="en-US"/>
          </a:p>
        </p:txBody>
      </p:sp>
    </p:spTree>
    <p:extLst>
      <p:ext uri="{BB962C8B-B14F-4D97-AF65-F5344CB8AC3E}">
        <p14:creationId xmlns:p14="http://schemas.microsoft.com/office/powerpoint/2010/main" val="18721588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1AF98093-87DC-4348-ABBA-754036FA5A29}" type="slidenum">
              <a:rPr lang="en-US" smtClean="0"/>
              <a:t>3</a:t>
            </a:fld>
            <a:endParaRPr lang="en-US"/>
          </a:p>
        </p:txBody>
      </p:sp>
    </p:spTree>
    <p:extLst>
      <p:ext uri="{BB962C8B-B14F-4D97-AF65-F5344CB8AC3E}">
        <p14:creationId xmlns:p14="http://schemas.microsoft.com/office/powerpoint/2010/main" val="494765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b="1" dirty="0"/>
              <a:t>Οι όροι και οι προϋποθέσεις της κράτησης αιτούντων άσυλο καθώς και η διασφάλιση του σεβασμού των θεμελιωδών δικαιώματων των κρατουμένων αιτούντων άσυλο αποκτούν ιδιαίτερη βαρύτητα, καθώς η κράτηση αφορά σε</a:t>
            </a:r>
            <a:r>
              <a:rPr lang="en-GB" b="1" dirty="0"/>
              <a:t> </a:t>
            </a:r>
            <a:r>
              <a:rPr lang="el-GR" b="1" dirty="0"/>
              <a:t>μεγάλο αριθμό αιτούντων</a:t>
            </a:r>
            <a:r>
              <a:rPr lang="el-GR" dirty="0"/>
              <a:t>.</a:t>
            </a:r>
            <a:endParaRPr lang="en-US" dirty="0"/>
          </a:p>
          <a:p>
            <a:endParaRPr lang="en-US" dirty="0"/>
          </a:p>
        </p:txBody>
      </p:sp>
      <p:sp>
        <p:nvSpPr>
          <p:cNvPr id="4" name="Slide Number Placeholder 3"/>
          <p:cNvSpPr>
            <a:spLocks noGrp="1"/>
          </p:cNvSpPr>
          <p:nvPr>
            <p:ph type="sldNum" sz="quarter" idx="5"/>
          </p:nvPr>
        </p:nvSpPr>
        <p:spPr/>
        <p:txBody>
          <a:bodyPr/>
          <a:lstStyle/>
          <a:p>
            <a:fld id="{1AF98093-87DC-4348-ABBA-754036FA5A29}" type="slidenum">
              <a:rPr lang="en-US" smtClean="0"/>
              <a:t>4</a:t>
            </a:fld>
            <a:endParaRPr lang="en-US"/>
          </a:p>
        </p:txBody>
      </p:sp>
    </p:spTree>
    <p:extLst>
      <p:ext uri="{BB962C8B-B14F-4D97-AF65-F5344CB8AC3E}">
        <p14:creationId xmlns:p14="http://schemas.microsoft.com/office/powerpoint/2010/main" val="34929590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UNHCR, </a:t>
            </a:r>
            <a:r>
              <a:rPr lang="en-GB" sz="1200" i="1" kern="1200" dirty="0">
                <a:solidFill>
                  <a:schemeClr val="tx1"/>
                </a:solidFill>
                <a:effectLst/>
                <a:latin typeface="+mn-lt"/>
                <a:ea typeface="+mn-ea"/>
                <a:cs typeface="+mn-cs"/>
              </a:rPr>
              <a:t>Reception of asylum-seekers, including standards of treatment, in the context of individual asylum systems</a:t>
            </a:r>
            <a:r>
              <a:rPr lang="en-GB" sz="1200" kern="1200" dirty="0">
                <a:solidFill>
                  <a:schemeClr val="tx1"/>
                </a:solidFill>
                <a:effectLst/>
                <a:latin typeface="+mn-lt"/>
                <a:ea typeface="+mn-ea"/>
                <a:cs typeface="+mn-cs"/>
              </a:rPr>
              <a:t>, 4 September 2001(‘UNHCR Note on reception’), </a:t>
            </a:r>
            <a:r>
              <a:rPr lang="en-GB" sz="1200" u="sng" kern="1200" dirty="0">
                <a:solidFill>
                  <a:schemeClr val="tx1"/>
                </a:solidFill>
                <a:effectLst/>
                <a:latin typeface="+mn-lt"/>
                <a:ea typeface="+mn-ea"/>
                <a:cs typeface="+mn-cs"/>
                <a:hlinkClick r:id="rId3"/>
              </a:rPr>
              <a:t>https://www.refworld.org/pdfid/3bfa81864.pdf</a:t>
            </a:r>
            <a:r>
              <a:rPr lang="en-GB" sz="1200" kern="1200" dirty="0">
                <a:solidFill>
                  <a:schemeClr val="tx1"/>
                </a:solidFill>
                <a:effectLst/>
                <a:latin typeface="+mn-lt"/>
                <a:ea typeface="+mn-ea"/>
                <a:cs typeface="+mn-cs"/>
              </a:rPr>
              <a:t>, para. 3.</a:t>
            </a:r>
            <a:endParaRPr lang="el-GR"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UN High Commissioner for Refugees (UNHCR), UNHCR Comments on the Proposal for a Directive of the European Parliament and of the Council laying down standards for the reception of applicants for international protection (recast) – COM (2016) 465, August 2017,  https://www.refworld.org/docid/59a6d6094.html.</a:t>
            </a:r>
            <a:r>
              <a:rPr lang="el-GR"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l-GR" sz="1200" kern="1200" dirty="0">
                <a:solidFill>
                  <a:schemeClr val="tx1"/>
                </a:solidFill>
                <a:effectLst/>
                <a:latin typeface="+mn-lt"/>
                <a:ea typeface="+mn-ea"/>
                <a:cs typeface="+mn-cs"/>
              </a:rPr>
              <a:t>οι επαρκείς συνθήκες υποδοχής αποτέλουν προϋπόθεση για την πρόσβαση και την απρόσκοπτη ασκηση του δικαιώματος στο άσυλο.</a:t>
            </a:r>
          </a:p>
          <a:p>
            <a:pPr marL="0" marR="0" lvl="0" indent="0" algn="l" defTabSz="914400" rtl="0" eaLnBrk="1" fontAlgn="auto" latinLnBrk="0" hangingPunct="1">
              <a:lnSpc>
                <a:spcPct val="100000"/>
              </a:lnSpc>
              <a:spcBef>
                <a:spcPts val="0"/>
              </a:spcBef>
              <a:spcAft>
                <a:spcPts val="0"/>
              </a:spcAft>
              <a:buClrTx/>
              <a:buSzTx/>
              <a:buFontTx/>
              <a:buNone/>
              <a:tabLst/>
              <a:defRPr/>
            </a:pPr>
            <a:r>
              <a:rPr lang="el-GR" sz="1200" b="1" kern="1200" dirty="0">
                <a:solidFill>
                  <a:schemeClr val="tx1"/>
                </a:solidFill>
                <a:effectLst/>
                <a:latin typeface="+mn-lt"/>
                <a:ea typeface="+mn-ea"/>
                <a:cs typeface="+mn-cs"/>
              </a:rPr>
              <a:t>Στις επαρκείς συνθήκες υποδοχής λογίζονται και οι διαδικαστικές εγγυήσεις ιδιαίτερα η πρόσβαση σε δικηγόρο, ο οποίος κρίνεται απαραίτητος για την κατάθεση της προσφυγής καθως για το παραδεκτό της προσφυγής πρεπει να εξειδικεύονται και οι λόγοι προσφυγής</a:t>
            </a:r>
            <a:r>
              <a:rPr lang="el-GR"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l-GR" sz="1200" kern="1200" dirty="0">
                <a:solidFill>
                  <a:schemeClr val="tx1"/>
                </a:solidFill>
                <a:effectLst/>
                <a:latin typeface="+mn-lt"/>
                <a:ea typeface="+mn-ea"/>
                <a:cs typeface="+mn-cs"/>
              </a:rPr>
              <a:t>Σύμφωνα δε με την Υπατη Αρμοστεία και το ΕΔΔΑ, οι ανεπαρκείς συνθήκες υποδοχής σε συνδυασμό με τις μακρές διαδικασίες (οι οποίες σε πολλες περιπτωσεις ξεπερνούν κατά πολύ από τα χρονικά όρια οπως τιθενται στο νομο) και την έλλειψη διαδικαστικών εγγυήσεων (πχ πρόσβαση σε νομική βοήθεια, διερμηνεία) συνιστούν παραβίαση της ΕΣΔΑ (</a:t>
            </a:r>
            <a:r>
              <a:rPr lang="en-GB" sz="1200" kern="1200" dirty="0">
                <a:solidFill>
                  <a:schemeClr val="tx1"/>
                </a:solidFill>
                <a:effectLst/>
                <a:latin typeface="+mn-lt"/>
                <a:ea typeface="+mn-ea"/>
                <a:cs typeface="+mn-cs"/>
              </a:rPr>
              <a:t>UNHCR, </a:t>
            </a:r>
            <a:r>
              <a:rPr lang="en-GB" sz="1200" i="1" kern="1200" dirty="0">
                <a:solidFill>
                  <a:schemeClr val="tx1"/>
                </a:solidFill>
                <a:effectLst/>
                <a:latin typeface="+mn-lt"/>
                <a:ea typeface="+mn-ea"/>
                <a:cs typeface="+mn-cs"/>
              </a:rPr>
              <a:t>UNHCR intervention before the European Court of Human Rights in the case of M.S.S. v. Belgium and Greece</a:t>
            </a:r>
            <a:r>
              <a:rPr lang="en-GB" sz="1200" kern="1200" dirty="0">
                <a:solidFill>
                  <a:schemeClr val="tx1"/>
                </a:solidFill>
                <a:effectLst/>
                <a:latin typeface="+mn-lt"/>
                <a:ea typeface="+mn-ea"/>
                <a:cs typeface="+mn-cs"/>
              </a:rPr>
              <a:t>, June 2010, </a:t>
            </a:r>
            <a:r>
              <a:rPr lang="en-GB" sz="1200" u="sng" kern="1200" dirty="0">
                <a:solidFill>
                  <a:schemeClr val="tx1"/>
                </a:solidFill>
                <a:effectLst/>
                <a:latin typeface="+mn-lt"/>
                <a:ea typeface="+mn-ea"/>
                <a:cs typeface="+mn-cs"/>
                <a:hlinkClick r:id="rId4"/>
              </a:rPr>
              <a:t>https://www.refworld.org/docid/4c19e7512.html</a:t>
            </a:r>
            <a:r>
              <a:rPr lang="en-GB" sz="1200" kern="1200" dirty="0">
                <a:solidFill>
                  <a:schemeClr val="tx1"/>
                </a:solidFill>
                <a:effectLst/>
                <a:latin typeface="+mn-lt"/>
                <a:ea typeface="+mn-ea"/>
                <a:cs typeface="+mn-cs"/>
              </a:rPr>
              <a:t>, para. 3.2.3.</a:t>
            </a:r>
            <a:r>
              <a:rPr lang="el-GR" sz="1200" kern="1200" dirty="0">
                <a:solidFill>
                  <a:schemeClr val="tx1"/>
                </a:solidFill>
                <a:effectLst/>
                <a:latin typeface="+mn-lt"/>
                <a:ea typeface="+mn-ea"/>
                <a:cs typeface="+mn-cs"/>
              </a:rPr>
              <a:t>) αλλά και το ΕΔΔΑ. </a:t>
            </a:r>
            <a:endParaRPr lang="en-US" sz="20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N.H. et </a:t>
            </a:r>
            <a:r>
              <a:rPr lang="en-GB" sz="1200" i="1" kern="1200" dirty="0" err="1">
                <a:solidFill>
                  <a:schemeClr val="tx1"/>
                </a:solidFill>
                <a:effectLst/>
                <a:latin typeface="+mn-lt"/>
                <a:ea typeface="+mn-ea"/>
                <a:cs typeface="+mn-cs"/>
              </a:rPr>
              <a:t>Autres</a:t>
            </a:r>
            <a:r>
              <a:rPr lang="en-GB" sz="1200" i="1" kern="1200" dirty="0">
                <a:solidFill>
                  <a:schemeClr val="tx1"/>
                </a:solidFill>
                <a:effectLst/>
                <a:latin typeface="+mn-lt"/>
                <a:ea typeface="+mn-ea"/>
                <a:cs typeface="+mn-cs"/>
              </a:rPr>
              <a:t> c. France</a:t>
            </a:r>
            <a:r>
              <a:rPr lang="en-GB" sz="1200" kern="1200" dirty="0">
                <a:solidFill>
                  <a:schemeClr val="tx1"/>
                </a:solidFill>
                <a:effectLst/>
                <a:latin typeface="+mn-lt"/>
                <a:ea typeface="+mn-ea"/>
                <a:cs typeface="+mn-cs"/>
              </a:rPr>
              <a:t>, </a:t>
            </a:r>
            <a:r>
              <a:rPr lang="en-GB" sz="1200" u="sng" kern="1200" dirty="0">
                <a:solidFill>
                  <a:schemeClr val="tx1"/>
                </a:solidFill>
                <a:effectLst/>
                <a:latin typeface="+mn-lt"/>
                <a:ea typeface="+mn-ea"/>
                <a:cs typeface="+mn-cs"/>
                <a:hlinkClick r:id="rId5"/>
              </a:rPr>
              <a:t>https://www.refworld.org/cases,ECHR,5f0455264.html</a:t>
            </a:r>
            <a:r>
              <a:rPr lang="en-GB" sz="1200" u="sng" kern="1200" dirty="0">
                <a:solidFill>
                  <a:schemeClr val="tx1"/>
                </a:solidFill>
                <a:effectLst/>
                <a:latin typeface="+mn-lt"/>
                <a:ea typeface="+mn-ea"/>
                <a:cs typeface="+mn-cs"/>
              </a:rPr>
              <a:t> </a:t>
            </a:r>
            <a:endParaRPr lang="en-US" sz="2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1AF98093-87DC-4348-ABBA-754036FA5A29}" type="slidenum">
              <a:rPr lang="en-US" smtClean="0"/>
              <a:t>5</a:t>
            </a:fld>
            <a:endParaRPr lang="en-US"/>
          </a:p>
        </p:txBody>
      </p:sp>
    </p:spTree>
    <p:extLst>
      <p:ext uri="{BB962C8B-B14F-4D97-AF65-F5344CB8AC3E}">
        <p14:creationId xmlns:p14="http://schemas.microsoft.com/office/powerpoint/2010/main" val="28431619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l-GR" sz="1200" kern="1200" dirty="0">
                <a:solidFill>
                  <a:schemeClr val="tx1"/>
                </a:solidFill>
                <a:effectLst/>
                <a:latin typeface="+mn-lt"/>
                <a:ea typeface="+mn-ea"/>
                <a:cs typeface="+mn-cs"/>
              </a:rPr>
              <a:t>Έχει κριθει απο το ΕΔΔΑ ότι η Ελλάδα απέτυχε να παράσχει αξιοπρεπεις συνθηκες υποδοχής κατα παράβαση της ΕΣΔΑ εξαιτιας του υπερπληθυσμού, των φτωχών συνθηκών και της έλλειψης πρόσβασης σε βασικές υπηρεσίες. </a:t>
            </a:r>
          </a:p>
          <a:p>
            <a:pPr marL="0" marR="0" lvl="0" indent="0" algn="l" defTabSz="914400" rtl="0" eaLnBrk="1" fontAlgn="auto" latinLnBrk="0" hangingPunct="1">
              <a:lnSpc>
                <a:spcPct val="100000"/>
              </a:lnSpc>
              <a:spcBef>
                <a:spcPts val="0"/>
              </a:spcBef>
              <a:spcAft>
                <a:spcPts val="0"/>
              </a:spcAft>
              <a:buClrTx/>
              <a:buSzTx/>
              <a:buFontTx/>
              <a:buNone/>
              <a:tabLst/>
              <a:defRPr/>
            </a:pPr>
            <a:r>
              <a:rPr lang="el-GR" sz="1200" kern="1200" dirty="0">
                <a:solidFill>
                  <a:schemeClr val="tx1"/>
                </a:solidFill>
                <a:effectLst/>
                <a:latin typeface="+mn-lt"/>
                <a:ea typeface="+mn-ea"/>
                <a:cs typeface="+mn-cs"/>
              </a:rPr>
              <a:t>Ιδιαίτερη βαρύτητα δίδεται στην ανυπαρξία βλέψεων για βελτίωση των συνθηκών,ενώ οι προσπαθειες που καταβάλει το κρατος για να ανταπεξέλθει στις αναγκες είναι καθοριστικής σημασίας. European Court of Human Rights (‘ECtHR’), M.S.S. vs. Belgium and Greece, https://www.refworld.org/cases,ECHR,4d39bc7f2.html, </a:t>
            </a:r>
          </a:p>
          <a:p>
            <a:endParaRPr lang="en-US" dirty="0"/>
          </a:p>
        </p:txBody>
      </p:sp>
      <p:sp>
        <p:nvSpPr>
          <p:cNvPr id="4" name="Slide Number Placeholder 3"/>
          <p:cNvSpPr>
            <a:spLocks noGrp="1"/>
          </p:cNvSpPr>
          <p:nvPr>
            <p:ph type="sldNum" sz="quarter" idx="5"/>
          </p:nvPr>
        </p:nvSpPr>
        <p:spPr/>
        <p:txBody>
          <a:bodyPr/>
          <a:lstStyle/>
          <a:p>
            <a:fld id="{1AF98093-87DC-4348-ABBA-754036FA5A29}" type="slidenum">
              <a:rPr lang="en-US" smtClean="0"/>
              <a:t>6</a:t>
            </a:fld>
            <a:endParaRPr lang="en-US"/>
          </a:p>
        </p:txBody>
      </p:sp>
    </p:spTree>
    <p:extLst>
      <p:ext uri="{BB962C8B-B14F-4D97-AF65-F5344CB8AC3E}">
        <p14:creationId xmlns:p14="http://schemas.microsoft.com/office/powerpoint/2010/main" val="6682827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p:txBody>
      </p:sp>
      <p:sp>
        <p:nvSpPr>
          <p:cNvPr id="4" name="Slide Number Placeholder 3"/>
          <p:cNvSpPr>
            <a:spLocks noGrp="1"/>
          </p:cNvSpPr>
          <p:nvPr>
            <p:ph type="sldNum" sz="quarter" idx="5"/>
          </p:nvPr>
        </p:nvSpPr>
        <p:spPr/>
        <p:txBody>
          <a:bodyPr/>
          <a:lstStyle/>
          <a:p>
            <a:fld id="{1AF98093-87DC-4348-ABBA-754036FA5A29}" type="slidenum">
              <a:rPr lang="en-US" smtClean="0"/>
              <a:t>7</a:t>
            </a:fld>
            <a:endParaRPr lang="en-US"/>
          </a:p>
        </p:txBody>
      </p:sp>
    </p:spTree>
    <p:extLst>
      <p:ext uri="{BB962C8B-B14F-4D97-AF65-F5344CB8AC3E}">
        <p14:creationId xmlns:p14="http://schemas.microsoft.com/office/powerpoint/2010/main" val="29609428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l-GR" sz="1200" kern="1200" dirty="0">
                <a:solidFill>
                  <a:schemeClr val="tx1"/>
                </a:solidFill>
                <a:effectLst/>
                <a:latin typeface="+mn-lt"/>
                <a:ea typeface="+mn-ea"/>
                <a:cs typeface="+mn-cs"/>
              </a:rPr>
              <a:t>Η Υπηρεσία Υποδοχής και Ταυτοποίησης (όπως μετονομάστηκε από Υπηρεσία Πρώτης Υποδοχής του Ν. 3907/2011) συστάθηκε με το </a:t>
            </a:r>
            <a:r>
              <a:rPr lang="el-GR" sz="1200" u="none" strike="noStrike" kern="1200" dirty="0">
                <a:solidFill>
                  <a:srgbClr val="002060"/>
                </a:solidFill>
                <a:effectLst/>
                <a:latin typeface="+mn-lt"/>
                <a:ea typeface="+mn-ea"/>
                <a:cs typeface="+mn-cs"/>
                <a:hlinkClick r:id="rId3">
                  <a:extLst>
                    <a:ext uri="{A12FA001-AC4F-418D-AE19-62706E023703}">
                      <ahyp:hlinkClr xmlns:ahyp="http://schemas.microsoft.com/office/drawing/2018/hyperlinkcolor" val="tx"/>
                    </a:ext>
                  </a:extLst>
                </a:hlinkClick>
              </a:rPr>
              <a:t>(ΦΕΚ 51/τεύχος Α’/ 03-04-2016)</a:t>
            </a:r>
            <a:r>
              <a:rPr lang="el-GR" sz="1200" kern="1200" dirty="0">
                <a:solidFill>
                  <a:srgbClr val="002060"/>
                </a:solidFill>
                <a:effectLst/>
                <a:latin typeface="+mn-lt"/>
                <a:ea typeface="+mn-ea"/>
                <a:cs typeface="+mn-cs"/>
              </a:rPr>
              <a:t>, </a:t>
            </a:r>
            <a:r>
              <a:rPr lang="el-GR" sz="1200" kern="1200" dirty="0">
                <a:solidFill>
                  <a:schemeClr val="tx1"/>
                </a:solidFill>
                <a:effectLst/>
                <a:latin typeface="+mn-lt"/>
                <a:ea typeface="+mn-ea"/>
                <a:cs typeface="+mn-cs"/>
              </a:rPr>
              <a:t>υπάγεται από τις 20/02/2020 στη Γενική Γραμματεία Υποδοχής Αιτούντων Άσυλο και έχει τοπική αρμοδιότητα που εκτείνεται σε όλη την Επικράτεια. Είναι υπεύθυνη για τις διαδικασίες υποδοχής και ταυτοποίησης των υπηκόων τρίτων χωρών που εισέρχονται στην Ελλάδα χωρίς τις νόμιμες διατυπώσεις. Αποστολή της είναι η δημιουργία αποτελεσματικών και ανθρωπίνων συνθηκών υποδοχής και ταυτοποίησης των υπηκοων τριτων χωρών και/ή οι ανιθαγενείς που εισέρχονται στη χώρα χωρίς τις νόμιμες διατυπώσεις. Η Υπηρεσία Υποδοχής και Ταυτοποίησης (ΥΠ.Υ.Τ.) εφαρμόζει </a:t>
            </a:r>
            <a:r>
              <a:rPr lang="el-GR" sz="1200" u="sng" strike="noStrike" kern="1200" dirty="0">
                <a:solidFill>
                  <a:srgbClr val="002060"/>
                </a:solidFill>
                <a:effectLst/>
                <a:latin typeface="+mn-lt"/>
                <a:ea typeface="+mn-ea"/>
                <a:cs typeface="+mn-cs"/>
                <a:hlinkClick r:id="rId4">
                  <a:extLst>
                    <a:ext uri="{A12FA001-AC4F-418D-AE19-62706E023703}">
                      <ahyp:hlinkClr xmlns:ahyp="http://schemas.microsoft.com/office/drawing/2018/hyperlinkcolor" val="tx"/>
                    </a:ext>
                  </a:extLst>
                </a:hlinkClick>
              </a:rPr>
              <a:t>διαδικασίες</a:t>
            </a:r>
            <a:r>
              <a:rPr lang="el-GR" sz="1200" u="sng" kern="1200" dirty="0">
                <a:solidFill>
                  <a:srgbClr val="002060"/>
                </a:solidFill>
                <a:effectLst/>
                <a:latin typeface="+mn-lt"/>
                <a:ea typeface="+mn-ea"/>
                <a:cs typeface="+mn-cs"/>
              </a:rPr>
              <a:t> </a:t>
            </a:r>
            <a:r>
              <a:rPr lang="el-GR" sz="1200" kern="1200" dirty="0">
                <a:solidFill>
                  <a:schemeClr val="tx1"/>
                </a:solidFill>
                <a:effectLst/>
                <a:latin typeface="+mn-lt"/>
                <a:ea typeface="+mn-ea"/>
                <a:cs typeface="+mn-cs"/>
              </a:rPr>
              <a:t>που περιλαμβάνουν: την καταγραφή, την ταυτοποίηση (εξακρίβωση της ταυτότητας και ιθαγένειας), τον ιατρικό έλεγχο και την ψυχοκοινωνική υποστήριξη καθώς και την υπεύθυνη ενημέρωση των υπηκόων τρίτων χωρών σε σχέση με τα δικαιώματα και τις υποχρεώσεις τους. Είναι υπεύθυνη για την παραπομπή των υπηκοων τρίτων χωρών που επιθυμούν να υποβάλουν </a:t>
            </a:r>
            <a:r>
              <a:rPr lang="el-GR" sz="1200" u="none" strike="noStrike" kern="1200" dirty="0">
                <a:solidFill>
                  <a:srgbClr val="002060"/>
                </a:solidFill>
                <a:effectLst/>
                <a:latin typeface="+mn-lt"/>
                <a:ea typeface="+mn-ea"/>
                <a:cs typeface="+mn-cs"/>
                <a:hlinkClick r:id="rId5">
                  <a:extLst>
                    <a:ext uri="{A12FA001-AC4F-418D-AE19-62706E023703}">
                      <ahyp:hlinkClr xmlns:ahyp="http://schemas.microsoft.com/office/drawing/2018/hyperlinkcolor" val="tx"/>
                    </a:ext>
                  </a:extLst>
                </a:hlinkClick>
              </a:rPr>
              <a:t>αίτηση διεθνούς προστασίας</a:t>
            </a:r>
            <a:r>
              <a:rPr lang="el-GR" sz="1200" u="none" kern="1200" dirty="0">
                <a:solidFill>
                  <a:srgbClr val="002060"/>
                </a:solidFill>
                <a:effectLst/>
                <a:latin typeface="+mn-lt"/>
                <a:ea typeface="+mn-ea"/>
                <a:cs typeface="+mn-cs"/>
              </a:rPr>
              <a:t> </a:t>
            </a:r>
            <a:r>
              <a:rPr lang="el-GR" sz="1200" kern="1200" dirty="0">
                <a:solidFill>
                  <a:schemeClr val="tx1"/>
                </a:solidFill>
                <a:effectLst/>
                <a:latin typeface="+mn-lt"/>
                <a:ea typeface="+mn-ea"/>
                <a:cs typeface="+mn-cs"/>
              </a:rPr>
              <a:t>σε κλιμάκιο της Υπηρεσίας Ασύλου ή στην αρμόδια Περιφερειακή Υπηρεσία Ασύλου.</a:t>
            </a:r>
          </a:p>
          <a:p>
            <a:pPr fontAlgn="base"/>
            <a:r>
              <a:rPr lang="el-GR" sz="1200" kern="1200" dirty="0">
                <a:solidFill>
                  <a:schemeClr val="tx1"/>
                </a:solidFill>
                <a:effectLst/>
                <a:latin typeface="+mn-lt"/>
                <a:ea typeface="+mn-ea"/>
                <a:cs typeface="+mn-cs"/>
              </a:rPr>
              <a:t>Κατά τη διάρκεια των διαδικασιών υποδοχής και ταυτοποίησης οι υπήκοοι τρίτων χωρών διαμένουν σε Κέντρα Υποδοχής και Ταυτοποίησης (Κ.Υ.Τ.) ή σε Δομές. Μετά την ολοκλήρωση των διαδικασιών υποδοχής και ταυτοποίησης, ανάλογα με την περίπτωσή τους, μπορεί να υπαχθούν  σε διαδικασίες επανεισδοχής ή επιστροφής ή απέλασης, να κρατηθούν σε Κλειστά Κέντρα Υποδοχής ή να μεταφερθούν σε Δομές Φιλοξενίας στην ενδοχώρα.</a:t>
            </a:r>
          </a:p>
          <a:p>
            <a:pPr fontAlgn="base"/>
            <a:r>
              <a:rPr lang="el-GR" sz="1200" kern="1200" dirty="0">
                <a:solidFill>
                  <a:schemeClr val="tx1"/>
                </a:solidFill>
                <a:effectLst/>
                <a:latin typeface="+mn-lt"/>
                <a:ea typeface="+mn-ea"/>
                <a:cs typeface="+mn-cs"/>
              </a:rPr>
              <a:t>Η Υπηρεσία Υποδοχής και Ταυτοποίησης συνεργάζεται με Ευρωπαϊκούς και Διεθνείς Οργανισμούς οι οποίοι δραστηριοποιούνται στον χώρο της διαχείρισης των μεταναστευτικών ροών. Ειδικότερα:</a:t>
            </a:r>
          </a:p>
          <a:p>
            <a:pPr fontAlgn="base"/>
            <a:r>
              <a:rPr lang="el-GR" sz="1200" kern="1200" dirty="0">
                <a:solidFill>
                  <a:schemeClr val="tx1"/>
                </a:solidFill>
                <a:effectLst/>
                <a:latin typeface="+mn-lt"/>
                <a:ea typeface="+mn-ea"/>
                <a:cs typeface="+mn-cs"/>
              </a:rPr>
              <a:t>Με την Ύπατη Αρμοστεία Ο.Η.Ε. για τους πρόσφυγες</a:t>
            </a:r>
          </a:p>
          <a:p>
            <a:pPr fontAlgn="base"/>
            <a:r>
              <a:rPr lang="el-GR" sz="1200" kern="1200" dirty="0">
                <a:solidFill>
                  <a:schemeClr val="tx1"/>
                </a:solidFill>
                <a:effectLst/>
                <a:latin typeface="+mn-lt"/>
                <a:ea typeface="+mn-ea"/>
                <a:cs typeface="+mn-cs"/>
              </a:rPr>
              <a:t>Με τον Διεθνή Οργανισμό Μετανάστευσης (Δ.Ο.Μ.) ΜΚΟ </a:t>
            </a:r>
            <a:r>
              <a:rPr lang="en-US" sz="1200" kern="1200" dirty="0">
                <a:solidFill>
                  <a:schemeClr val="tx1"/>
                </a:solidFill>
                <a:effectLst/>
                <a:latin typeface="+mn-lt"/>
                <a:ea typeface="+mn-ea"/>
                <a:cs typeface="+mn-cs"/>
              </a:rPr>
              <a:t>EUAA </a:t>
            </a:r>
            <a:r>
              <a:rPr lang="el-GR" sz="1200" kern="1200" dirty="0">
                <a:solidFill>
                  <a:schemeClr val="tx1"/>
                </a:solidFill>
                <a:effectLst/>
                <a:latin typeface="+mn-lt"/>
                <a:ea typeface="+mn-ea"/>
                <a:cs typeface="+mn-cs"/>
              </a:rPr>
              <a:t>κλπ</a:t>
            </a:r>
          </a:p>
          <a:p>
            <a:endParaRPr lang="en-US" dirty="0"/>
          </a:p>
        </p:txBody>
      </p:sp>
      <p:sp>
        <p:nvSpPr>
          <p:cNvPr id="4" name="Slide Number Placeholder 3"/>
          <p:cNvSpPr>
            <a:spLocks noGrp="1"/>
          </p:cNvSpPr>
          <p:nvPr>
            <p:ph type="sldNum" sz="quarter" idx="5"/>
          </p:nvPr>
        </p:nvSpPr>
        <p:spPr/>
        <p:txBody>
          <a:bodyPr/>
          <a:lstStyle/>
          <a:p>
            <a:fld id="{1AF98093-87DC-4348-ABBA-754036FA5A29}" type="slidenum">
              <a:rPr lang="en-US" smtClean="0"/>
              <a:t>8</a:t>
            </a:fld>
            <a:endParaRPr lang="en-US"/>
          </a:p>
        </p:txBody>
      </p:sp>
    </p:spTree>
    <p:extLst>
      <p:ext uri="{BB962C8B-B14F-4D97-AF65-F5344CB8AC3E}">
        <p14:creationId xmlns:p14="http://schemas.microsoft.com/office/powerpoint/2010/main" val="10086846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2"/>
            <a:endParaRPr lang="en-US" sz="1800" kern="1200" dirty="0">
              <a:solidFill>
                <a:schemeClr val="tx1"/>
              </a:solidFill>
              <a:effectLst/>
              <a:latin typeface="+mn-lt"/>
              <a:ea typeface="+mn-ea"/>
              <a:cs typeface="+mn-cs"/>
            </a:endParaRPr>
          </a:p>
          <a:p>
            <a:pPr fontAlgn="base"/>
            <a:r>
              <a:rPr lang="el-GR" sz="1200" kern="1200" dirty="0">
                <a:solidFill>
                  <a:schemeClr val="tx1"/>
                </a:solidFill>
                <a:effectLst/>
                <a:latin typeface="+mn-lt"/>
                <a:ea typeface="+mn-ea"/>
                <a:cs typeface="+mn-cs"/>
              </a:rPr>
              <a:t>Το εθνικό νομικό σύστημα εγκαθιδρύει την υποχρέωση για την παροχή υλικών συνθηκών που εξασφαλίζουν επαρκείς συνθήκες στους αιτούντες, που εγγυάται τη διαβιωση τους και προστατευουν την φυσική και πνευματική τους υγεία. </a:t>
            </a:r>
            <a:endParaRPr lang="en-US" sz="1200" kern="1200" dirty="0">
              <a:solidFill>
                <a:schemeClr val="tx1"/>
              </a:solidFill>
              <a:effectLst/>
              <a:latin typeface="+mn-lt"/>
              <a:ea typeface="+mn-ea"/>
              <a:cs typeface="+mn-cs"/>
            </a:endParaRPr>
          </a:p>
          <a:p>
            <a:r>
              <a:rPr lang="el-GR" sz="1200" b="1" kern="1200" dirty="0">
                <a:solidFill>
                  <a:schemeClr val="tx1"/>
                </a:solidFill>
                <a:effectLst/>
                <a:latin typeface="+mn-lt"/>
                <a:ea typeface="+mn-ea"/>
                <a:cs typeface="+mn-cs"/>
              </a:rPr>
              <a:t>Όπως εχει κριθεί ή υποχρέωση αυτή υφίσταται ακόμη και όταν εχει εξαντληθεί προσωρινά η διαθεσιμότητα</a:t>
            </a:r>
            <a:r>
              <a:rPr lang="el-GR" sz="1200" kern="1200" dirty="0">
                <a:solidFill>
                  <a:schemeClr val="tx1"/>
                </a:solidFill>
                <a:effectLst/>
                <a:latin typeface="+mn-lt"/>
                <a:ea typeface="+mn-ea"/>
                <a:cs typeface="+mn-cs"/>
              </a:rPr>
              <a:t>. </a:t>
            </a:r>
            <a:endParaRPr lang="en-US" dirty="0"/>
          </a:p>
          <a:p>
            <a:endParaRPr lang="el-GR" sz="1200" kern="1200" dirty="0">
              <a:solidFill>
                <a:schemeClr val="tx1"/>
              </a:solidFill>
              <a:effectLst/>
              <a:latin typeface="+mn-lt"/>
              <a:ea typeface="+mn-ea"/>
              <a:cs typeface="+mn-cs"/>
            </a:endParaRPr>
          </a:p>
          <a:p>
            <a:r>
              <a:rPr lang="el-GR" sz="1200" kern="1200" dirty="0">
                <a:solidFill>
                  <a:schemeClr val="tx1"/>
                </a:solidFill>
                <a:effectLst/>
                <a:latin typeface="+mn-lt"/>
                <a:ea typeface="+mn-ea"/>
                <a:cs typeface="+mn-cs"/>
              </a:rPr>
              <a:t>Οι υλικές συνθήκες περιλαμβάνουν :  </a:t>
            </a:r>
            <a:r>
              <a:rPr lang="el-GR" altLang="en-US" sz="1200" dirty="0"/>
              <a:t>Στέγαση</a:t>
            </a:r>
            <a:r>
              <a:rPr lang="en-US" altLang="en-US" sz="1200" dirty="0"/>
              <a:t> </a:t>
            </a:r>
          </a:p>
          <a:p>
            <a:pPr marL="0" indent="0">
              <a:buNone/>
            </a:pPr>
            <a:endParaRPr lang="el-GR" alt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l-GR" sz="1200" b="0" i="0" u="none" strike="noStrike" kern="1200" baseline="0" dirty="0">
                <a:solidFill>
                  <a:schemeClr val="tx1"/>
                </a:solidFill>
                <a:latin typeface="+mn-lt"/>
                <a:ea typeface="+mn-ea"/>
                <a:cs typeface="+mn-cs"/>
              </a:rPr>
              <a:t>Μπορει να παρέχεται α) χώρο που χρησιμοποιείται προς τον σκοπό της στέγασης των αιτούντων κατά τη διάρκεια της εξέτασης αίτησης διεθνούς προστασίας που ασκείται στα σύνορα ή σε ζώνες διέλευσης, (ΚΥΤ/Ανοιχτές δομές φιλοξενείας) β) κέντρα φιλοξενίας, τα οποία μπορεί να λειτουργούν σε δημόσια ή ιδιωτικά κτίρια κατάλληλα διαμορφωμένα, υπό τη διαχείριση δημόσιων ή ιδιωτικών μη κερδοσκοπικών φορέων ή διεθνών οργανισμών και εξασφαλίζουν κατάλληλο βιοτικό επίπεδο, γ) ιδιωτικές κατοικίες, διαμερίσματα, ξενοδοχεία που μισθώνονται στο πλαίσιο στεγαστικών προγραμμάτων για αιτούντες και υλοποιούνται από δημόσιους ή ιδιωτικούς μη κερδοσκοπικούς φορείς ή διεθνείς οργανισμούς. (αρθρο 56 ν.4636/2019)</a:t>
            </a:r>
          </a:p>
          <a:p>
            <a:pPr marL="0" marR="0" lvl="0" indent="0" algn="l" defTabSz="914400" rtl="0" eaLnBrk="1" fontAlgn="auto" latinLnBrk="0" hangingPunct="1">
              <a:lnSpc>
                <a:spcPct val="100000"/>
              </a:lnSpc>
              <a:spcBef>
                <a:spcPts val="0"/>
              </a:spcBef>
              <a:spcAft>
                <a:spcPts val="0"/>
              </a:spcAft>
              <a:buClrTx/>
              <a:buSzTx/>
              <a:buFontTx/>
              <a:buNone/>
              <a:tabLst/>
              <a:defRPr/>
            </a:pPr>
            <a:endParaRPr lang="el-GR" sz="1200" b="0" i="0" u="none" strike="noStrike" kern="1200" baseline="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l-GR" dirty="0"/>
              <a:t>Σχετικα με την στέγαση, προβλέπεται ότι οι αρχές πρέπει να παίρνουν τα κατάλληλα μέτρα προστάσιας της οικογενειακής ζωής, της ιδιωτικότητας, ενώ λαμβάνονται μετρα για την πρόληψη της βίας και ιδιάίτερα της έμφυλης βίας.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l-GR" sz="1200" b="0" i="0" u="none" strike="noStrike" kern="1200" baseline="0" dirty="0">
              <a:solidFill>
                <a:schemeClr val="tx1"/>
              </a:solidFill>
              <a:latin typeface="+mn-lt"/>
              <a:ea typeface="+mn-ea"/>
              <a:cs typeface="+mn-cs"/>
            </a:endParaRPr>
          </a:p>
          <a:p>
            <a:r>
              <a:rPr lang="el-GR" altLang="en-US" sz="1200" dirty="0"/>
              <a:t>Προβλέπεται:</a:t>
            </a:r>
          </a:p>
          <a:p>
            <a:r>
              <a:rPr lang="el-GR" altLang="en-US" sz="1200" dirty="0"/>
              <a:t>Προστασία οικογενειακής ζωής, ιδιωτικότητα</a:t>
            </a:r>
          </a:p>
          <a:p>
            <a:r>
              <a:rPr lang="el-GR" altLang="en-US" sz="1200" dirty="0"/>
              <a:t>Πρόσβαση σε συγγενείς, δικηγόρους, οργανώσεις</a:t>
            </a:r>
          </a:p>
          <a:p>
            <a:r>
              <a:rPr lang="el-GR" altLang="en-US" sz="1200" dirty="0"/>
              <a:t>Παρέχονται μεταφορές (μόνο όταν είναι απαραίτητο), προσωπικό κατάλληλα καταρτισμένο</a:t>
            </a:r>
          </a:p>
          <a:p>
            <a:endParaRPr lang="el-GR" altLang="en-US" sz="1200" dirty="0"/>
          </a:p>
          <a:p>
            <a:r>
              <a:rPr lang="el-GR" altLang="en-US" sz="1200" dirty="0"/>
              <a:t>Πρόληψη βίας, έμφυλης βίας (προκλήσεις στο σήμερα: Υπερπληθυσμός, διαρκεια διαδικασιων, ελλειπής προσβαση σε υπηρεσίες, εργασία, εκπαίδευση)</a:t>
            </a:r>
          </a:p>
          <a:p>
            <a:endParaRPr lang="en-US" altLang="en-US" sz="1200" dirty="0"/>
          </a:p>
          <a:p>
            <a:endParaRPr lang="el-GR" altLang="en-US" sz="1200" dirty="0"/>
          </a:p>
          <a:p>
            <a:pPr algn="just" fontAlgn="base"/>
            <a:r>
              <a:rPr lang="el-GR" b="0" i="0" dirty="0">
                <a:solidFill>
                  <a:srgbClr val="545454"/>
                </a:solidFill>
                <a:effectLst/>
                <a:latin typeface="Open Sans" panose="020B0606030504020204" pitchFamily="34" charset="0"/>
              </a:rPr>
              <a:t>Το πρόγραμμα ΕΣΤΙΑ ΙΙ χρηματοδοτείται από την Ευρωπαϊκή Επιτροπή (</a:t>
            </a:r>
            <a:r>
              <a:rPr lang="el-GR" b="0" i="0" u="none" strike="noStrike" dirty="0">
                <a:solidFill>
                  <a:srgbClr val="0095EB"/>
                </a:solidFill>
                <a:effectLst/>
                <a:latin typeface="Open Sans" panose="020B0606030504020204" pitchFamily="34" charset="0"/>
                <a:hlinkClick r:id="rId3"/>
              </a:rPr>
              <a:t>DGHOME</a:t>
            </a:r>
            <a:r>
              <a:rPr lang="el-GR" b="0" i="0" dirty="0">
                <a:solidFill>
                  <a:srgbClr val="545454"/>
                </a:solidFill>
                <a:effectLst/>
                <a:latin typeface="Open Sans" panose="020B0606030504020204" pitchFamily="34" charset="0"/>
              </a:rPr>
              <a:t>) και είναι στεγαστικό πρόγραμμα για αιτούντες/αιτούσες διεθνούς προστασίας και τις οικογένειες τους. </a:t>
            </a:r>
            <a:r>
              <a:rPr lang="el-GR" b="0" i="0" u="none" strike="noStrike" dirty="0">
                <a:solidFill>
                  <a:srgbClr val="0095EB"/>
                </a:solidFill>
                <a:effectLst/>
                <a:latin typeface="Open Sans" panose="020B0606030504020204" pitchFamily="34" charset="0"/>
                <a:hlinkClick r:id="rId4"/>
              </a:rPr>
              <a:t>Η Υπηρεσία Υποδοχής και Ταυτοποίησης</a:t>
            </a:r>
            <a:r>
              <a:rPr lang="el-GR" b="0" i="0" dirty="0">
                <a:solidFill>
                  <a:srgbClr val="545454"/>
                </a:solidFill>
                <a:effectLst/>
                <a:latin typeface="Open Sans" panose="020B0606030504020204" pitchFamily="34" charset="0"/>
              </a:rPr>
              <a:t>  του Υπουργείου Μετανάστευσης και Ασύλου υλοποιεί το πρόγραμμα σε συνεργασία με </a:t>
            </a:r>
            <a:r>
              <a:rPr lang="el-GR" b="0" i="0" u="none" strike="noStrike" dirty="0">
                <a:solidFill>
                  <a:srgbClr val="0095EB"/>
                </a:solidFill>
                <a:effectLst/>
                <a:latin typeface="Open Sans" panose="020B0606030504020204" pitchFamily="34" charset="0"/>
                <a:hlinkClick r:id="rId5"/>
              </a:rPr>
              <a:t>εταίρους</a:t>
            </a:r>
            <a:r>
              <a:rPr lang="el-GR" b="0" i="0" dirty="0">
                <a:solidFill>
                  <a:srgbClr val="545454"/>
                </a:solidFill>
                <a:effectLst/>
                <a:latin typeface="Open Sans" panose="020B0606030504020204" pitchFamily="34" charset="0"/>
              </a:rPr>
              <a:t>. Έχει </a:t>
            </a:r>
            <a:r>
              <a:rPr lang="el-GR" sz="1200" b="0" i="0" kern="1200" dirty="0">
                <a:solidFill>
                  <a:schemeClr val="tx1"/>
                </a:solidFill>
                <a:effectLst/>
                <a:latin typeface="+mn-lt"/>
                <a:ea typeface="+mn-ea"/>
                <a:cs typeface="+mn-cs"/>
              </a:rPr>
              <a:t>ως αντικείμενο την παροχή υπηρεσιών στέγασης, και συνοδευτικών της στέγασης υπηρεσιών σε αιτούντες διεθνή προστασία, σύμφωνα με τις επιταγές του ενωσιακού δικαίου. Η στέγαση παρέχεται σε μισθωμένα από το πρόγραμμα διαμερίσματα και κτίρια, στον αστικό ιστό.</a:t>
            </a:r>
          </a:p>
          <a:p>
            <a:pPr fontAlgn="base"/>
            <a:r>
              <a:rPr lang="el-GR" sz="1200" b="0" i="0" kern="1200" dirty="0">
                <a:solidFill>
                  <a:schemeClr val="tx1"/>
                </a:solidFill>
                <a:effectLst/>
                <a:latin typeface="+mn-lt"/>
                <a:ea typeface="+mn-ea"/>
                <a:cs typeface="+mn-cs"/>
              </a:rPr>
              <a:t>Εκτός από τη στέγαση, το πρόγραμμα παρέχει υπηρεσίες που διευκολύνουν την καθημερινότητα των ωφελούμενων, όπως ψυχοκοινωνική υποστήριξη και διερμηνεία, και υπηρεσίες που λειτουργούν θετικά για την κοινωνική τους ενσωμάτωση, όπως την υποστήριξη της πρόσβασης στην εκπαίδευση, και διεκπεραίωση διοικητικών διαδικασιών και συναλλαγών με δημόσιες υπηρεσίες</a:t>
            </a:r>
            <a:r>
              <a:rPr lang="el-GR" dirty="0"/>
              <a:t>).</a:t>
            </a:r>
          </a:p>
          <a:p>
            <a:endParaRPr lang="el-GR" dirty="0"/>
          </a:p>
          <a:p>
            <a:endParaRPr lang="el-GR" sz="1200" b="0" i="0" kern="1200" dirty="0">
              <a:solidFill>
                <a:schemeClr val="tx1"/>
              </a:solidFill>
              <a:effectLst/>
              <a:latin typeface="+mn-lt"/>
              <a:ea typeface="+mn-ea"/>
              <a:cs typeface="+mn-cs"/>
            </a:endParaRPr>
          </a:p>
          <a:p>
            <a:pPr fontAlgn="base"/>
            <a:r>
              <a:rPr lang="el-GR" sz="1200" b="0" i="0" kern="1200" dirty="0">
                <a:solidFill>
                  <a:schemeClr val="tx1"/>
                </a:solidFill>
                <a:effectLst/>
                <a:latin typeface="+mn-lt"/>
                <a:ea typeface="+mn-ea"/>
                <a:cs typeface="+mn-cs"/>
              </a:rPr>
              <a:t>Για την παραπομπή των αιτούντων διεθνή προστασία  σε κατάλληλες δομές φιλοξενίας, λαμβάνεται υπόψη η διαθέσιμη δυναμικότητα και προτεραιοποιούνται τα αιτήματα στέγασης με βάση τον βαθμό ευαλωτότητας.</a:t>
            </a:r>
          </a:p>
        </p:txBody>
      </p:sp>
      <p:sp>
        <p:nvSpPr>
          <p:cNvPr id="4" name="Slide Number Placeholder 3"/>
          <p:cNvSpPr>
            <a:spLocks noGrp="1"/>
          </p:cNvSpPr>
          <p:nvPr>
            <p:ph type="sldNum" sz="quarter" idx="5"/>
          </p:nvPr>
        </p:nvSpPr>
        <p:spPr/>
        <p:txBody>
          <a:bodyPr/>
          <a:lstStyle/>
          <a:p>
            <a:fld id="{1AF98093-87DC-4348-ABBA-754036FA5A29}" type="slidenum">
              <a:rPr lang="en-US" smtClean="0"/>
              <a:t>9</a:t>
            </a:fld>
            <a:endParaRPr lang="en-US"/>
          </a:p>
        </p:txBody>
      </p:sp>
    </p:spTree>
    <p:extLst>
      <p:ext uri="{BB962C8B-B14F-4D97-AF65-F5344CB8AC3E}">
        <p14:creationId xmlns:p14="http://schemas.microsoft.com/office/powerpoint/2010/main" val="35948244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FE8947B-FF00-4A4D-B895-760A325A7CFD}" type="datetimeFigureOut">
              <a:rPr lang="en-US" smtClean="0"/>
              <a:t>4/29/2022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03982C-0BDB-40AE-AD30-09DF6A7DF133}" type="slidenum">
              <a:rPr lang="en-US" smtClean="0"/>
              <a:t>‹#›</a:t>
            </a:fld>
            <a:endParaRPr lang="en-US"/>
          </a:p>
        </p:txBody>
      </p:sp>
    </p:spTree>
    <p:extLst>
      <p:ext uri="{BB962C8B-B14F-4D97-AF65-F5344CB8AC3E}">
        <p14:creationId xmlns:p14="http://schemas.microsoft.com/office/powerpoint/2010/main" val="2255388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FE8947B-FF00-4A4D-B895-760A325A7CFD}" type="datetimeFigureOut">
              <a:rPr lang="en-US" smtClean="0"/>
              <a:t>4/29/2022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03982C-0BDB-40AE-AD30-09DF6A7DF133}" type="slidenum">
              <a:rPr lang="en-US" smtClean="0"/>
              <a:t>‹#›</a:t>
            </a:fld>
            <a:endParaRPr lang="en-US"/>
          </a:p>
        </p:txBody>
      </p:sp>
    </p:spTree>
    <p:extLst>
      <p:ext uri="{BB962C8B-B14F-4D97-AF65-F5344CB8AC3E}">
        <p14:creationId xmlns:p14="http://schemas.microsoft.com/office/powerpoint/2010/main" val="2613482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FE8947B-FF00-4A4D-B895-760A325A7CFD}" type="datetimeFigureOut">
              <a:rPr lang="en-US" smtClean="0"/>
              <a:t>4/29/2022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03982C-0BDB-40AE-AD30-09DF6A7DF133}" type="slidenum">
              <a:rPr lang="en-US" smtClean="0"/>
              <a:t>‹#›</a:t>
            </a:fld>
            <a:endParaRPr lang="en-US"/>
          </a:p>
        </p:txBody>
      </p:sp>
    </p:spTree>
    <p:extLst>
      <p:ext uri="{BB962C8B-B14F-4D97-AF65-F5344CB8AC3E}">
        <p14:creationId xmlns:p14="http://schemas.microsoft.com/office/powerpoint/2010/main" val="2974073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6D173FB-B8E0-A14F-B3F5-81F3B50A42B4}" type="datetime1">
              <a:rPr lang="es-ES" smtClean="0">
                <a:solidFill>
                  <a:srgbClr val="000000">
                    <a:lumMod val="50000"/>
                    <a:lumOff val="50000"/>
                  </a:srgbClr>
                </a:solidFill>
              </a:rPr>
              <a:pPr/>
              <a:t>29/04/2022</a:t>
            </a:fld>
            <a:endParaRPr lang="en-US" dirty="0">
              <a:solidFill>
                <a:srgbClr val="000000">
                  <a:lumMod val="50000"/>
                  <a:lumOff val="50000"/>
                </a:srgbClr>
              </a:solidFill>
            </a:endParaRPr>
          </a:p>
        </p:txBody>
      </p:sp>
      <p:sp>
        <p:nvSpPr>
          <p:cNvPr id="5" name="Footer Placeholder 4"/>
          <p:cNvSpPr>
            <a:spLocks noGrp="1"/>
          </p:cNvSpPr>
          <p:nvPr>
            <p:ph type="ftr" sz="quarter" idx="11"/>
          </p:nvPr>
        </p:nvSpPr>
        <p:spPr/>
        <p:txBody>
          <a:bodyPr/>
          <a:lstStyle/>
          <a:p>
            <a:endParaRPr lang="en-US" dirty="0">
              <a:solidFill>
                <a:srgbClr val="000000">
                  <a:lumMod val="50000"/>
                  <a:lumOff val="50000"/>
                </a:srgbClr>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dirty="0">
                <a:solidFill>
                  <a:srgbClr val="0072BC"/>
                </a:solidFill>
              </a:rPr>
              <a:pPr/>
              <a:t>‹#›</a:t>
            </a:fld>
            <a:endParaRPr lang="en-US" dirty="0">
              <a:solidFill>
                <a:srgbClr val="0072BC"/>
              </a:solidFill>
            </a:endParaRPr>
          </a:p>
        </p:txBody>
      </p:sp>
    </p:spTree>
    <p:extLst>
      <p:ext uri="{BB962C8B-B14F-4D97-AF65-F5344CB8AC3E}">
        <p14:creationId xmlns:p14="http://schemas.microsoft.com/office/powerpoint/2010/main" val="39432894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09BD39-95F5-4B4D-9A83-BB0D1A99B9E9}" type="datetime1">
              <a:rPr lang="es-ES" smtClean="0">
                <a:solidFill>
                  <a:srgbClr val="000000">
                    <a:lumMod val="50000"/>
                    <a:lumOff val="50000"/>
                  </a:srgbClr>
                </a:solidFill>
              </a:rPr>
              <a:pPr/>
              <a:t>29/04/2022</a:t>
            </a:fld>
            <a:endParaRPr lang="en-US" dirty="0">
              <a:solidFill>
                <a:srgbClr val="000000">
                  <a:lumMod val="50000"/>
                  <a:lumOff val="50000"/>
                </a:srgbClr>
              </a:solidFill>
            </a:endParaRPr>
          </a:p>
        </p:txBody>
      </p:sp>
      <p:sp>
        <p:nvSpPr>
          <p:cNvPr id="5" name="Footer Placeholder 4"/>
          <p:cNvSpPr>
            <a:spLocks noGrp="1"/>
          </p:cNvSpPr>
          <p:nvPr>
            <p:ph type="ftr" sz="quarter" idx="11"/>
          </p:nvPr>
        </p:nvSpPr>
        <p:spPr/>
        <p:txBody>
          <a:bodyPr/>
          <a:lstStyle/>
          <a:p>
            <a:endParaRPr lang="en-US" dirty="0">
              <a:solidFill>
                <a:srgbClr val="000000">
                  <a:lumMod val="50000"/>
                  <a:lumOff val="50000"/>
                </a:srgbClr>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dirty="0">
                <a:solidFill>
                  <a:srgbClr val="0072BC"/>
                </a:solidFill>
              </a:rPr>
              <a:pPr/>
              <a:t>‹#›</a:t>
            </a:fld>
            <a:endParaRPr lang="en-US" dirty="0">
              <a:solidFill>
                <a:srgbClr val="0072BC"/>
              </a:solidFill>
            </a:endParaRPr>
          </a:p>
        </p:txBody>
      </p:sp>
    </p:spTree>
    <p:extLst>
      <p:ext uri="{BB962C8B-B14F-4D97-AF65-F5344CB8AC3E}">
        <p14:creationId xmlns:p14="http://schemas.microsoft.com/office/powerpoint/2010/main" val="8450834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DF8CEE-28D8-6E48-8925-A93739A73F4D}" type="datetime1">
              <a:rPr lang="es-ES" smtClean="0">
                <a:solidFill>
                  <a:srgbClr val="000000">
                    <a:lumMod val="50000"/>
                    <a:lumOff val="50000"/>
                  </a:srgbClr>
                </a:solidFill>
              </a:rPr>
              <a:pPr/>
              <a:t>29/04/2022</a:t>
            </a:fld>
            <a:endParaRPr lang="en-US" dirty="0">
              <a:solidFill>
                <a:srgbClr val="000000">
                  <a:lumMod val="50000"/>
                  <a:lumOff val="50000"/>
                </a:srgbClr>
              </a:solidFill>
            </a:endParaRPr>
          </a:p>
        </p:txBody>
      </p:sp>
      <p:sp>
        <p:nvSpPr>
          <p:cNvPr id="5" name="Footer Placeholder 4"/>
          <p:cNvSpPr>
            <a:spLocks noGrp="1"/>
          </p:cNvSpPr>
          <p:nvPr>
            <p:ph type="ftr" sz="quarter" idx="11"/>
          </p:nvPr>
        </p:nvSpPr>
        <p:spPr/>
        <p:txBody>
          <a:bodyPr/>
          <a:lstStyle/>
          <a:p>
            <a:endParaRPr lang="en-US" dirty="0">
              <a:solidFill>
                <a:srgbClr val="000000">
                  <a:lumMod val="50000"/>
                  <a:lumOff val="50000"/>
                </a:srgbClr>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dirty="0">
                <a:solidFill>
                  <a:srgbClr val="0072BC"/>
                </a:solidFill>
              </a:rPr>
              <a:pPr/>
              <a:t>‹#›</a:t>
            </a:fld>
            <a:endParaRPr lang="en-US" dirty="0">
              <a:solidFill>
                <a:srgbClr val="0072BC"/>
              </a:solidFill>
            </a:endParaRPr>
          </a:p>
        </p:txBody>
      </p:sp>
    </p:spTree>
    <p:extLst>
      <p:ext uri="{BB962C8B-B14F-4D97-AF65-F5344CB8AC3E}">
        <p14:creationId xmlns:p14="http://schemas.microsoft.com/office/powerpoint/2010/main" val="7191231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30F049ED-FC4E-D34A-BA71-CCB16227E92C}" type="datetime1">
              <a:rPr lang="es-ES" smtClean="0">
                <a:solidFill>
                  <a:srgbClr val="000000">
                    <a:lumMod val="50000"/>
                    <a:lumOff val="50000"/>
                  </a:srgbClr>
                </a:solidFill>
              </a:rPr>
              <a:pPr/>
              <a:t>29/04/2022</a:t>
            </a:fld>
            <a:endParaRPr lang="en-US" dirty="0">
              <a:solidFill>
                <a:srgbClr val="000000">
                  <a:lumMod val="50000"/>
                  <a:lumOff val="50000"/>
                </a:srgbClr>
              </a:solidFill>
            </a:endParaRPr>
          </a:p>
        </p:txBody>
      </p:sp>
      <p:sp>
        <p:nvSpPr>
          <p:cNvPr id="9" name="Footer Placeholder 8"/>
          <p:cNvSpPr>
            <a:spLocks noGrp="1"/>
          </p:cNvSpPr>
          <p:nvPr>
            <p:ph type="ftr" sz="quarter" idx="11"/>
          </p:nvPr>
        </p:nvSpPr>
        <p:spPr/>
        <p:txBody>
          <a:bodyPr/>
          <a:lstStyle/>
          <a:p>
            <a:endParaRPr lang="en-US" dirty="0">
              <a:solidFill>
                <a:srgbClr val="000000">
                  <a:lumMod val="50000"/>
                  <a:lumOff val="50000"/>
                </a:srgbClr>
              </a:solidFill>
            </a:endParaRPr>
          </a:p>
        </p:txBody>
      </p:sp>
      <p:sp>
        <p:nvSpPr>
          <p:cNvPr id="10" name="Slide Number Placeholder 9"/>
          <p:cNvSpPr>
            <a:spLocks noGrp="1"/>
          </p:cNvSpPr>
          <p:nvPr>
            <p:ph type="sldNum" sz="quarter" idx="12"/>
          </p:nvPr>
        </p:nvSpPr>
        <p:spPr/>
        <p:txBody>
          <a:bodyPr/>
          <a:lstStyle/>
          <a:p>
            <a:fld id="{4FAB73BC-B049-4115-A692-8D63A059BFB8}" type="slidenum">
              <a:rPr lang="en-US" dirty="0">
                <a:solidFill>
                  <a:srgbClr val="0072BC"/>
                </a:solidFill>
              </a:rPr>
              <a:pPr/>
              <a:t>‹#›</a:t>
            </a:fld>
            <a:endParaRPr lang="en-US" dirty="0">
              <a:solidFill>
                <a:srgbClr val="0072BC"/>
              </a:solidFill>
            </a:endParaRPr>
          </a:p>
        </p:txBody>
      </p:sp>
    </p:spTree>
    <p:extLst>
      <p:ext uri="{BB962C8B-B14F-4D97-AF65-F5344CB8AC3E}">
        <p14:creationId xmlns:p14="http://schemas.microsoft.com/office/powerpoint/2010/main" val="31037476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99BF6787-80AC-BD4F-B240-470A5E73C4F9}" type="datetime1">
              <a:rPr lang="es-ES" smtClean="0">
                <a:solidFill>
                  <a:srgbClr val="000000">
                    <a:lumMod val="50000"/>
                    <a:lumOff val="50000"/>
                  </a:srgbClr>
                </a:solidFill>
              </a:rPr>
              <a:pPr/>
              <a:t>29/04/2022</a:t>
            </a:fld>
            <a:endParaRPr lang="en-US" dirty="0">
              <a:solidFill>
                <a:srgbClr val="000000">
                  <a:lumMod val="50000"/>
                  <a:lumOff val="50000"/>
                </a:srgbClr>
              </a:solidFill>
            </a:endParaRPr>
          </a:p>
        </p:txBody>
      </p:sp>
      <p:sp>
        <p:nvSpPr>
          <p:cNvPr id="11" name="Footer Placeholder 10"/>
          <p:cNvSpPr>
            <a:spLocks noGrp="1"/>
          </p:cNvSpPr>
          <p:nvPr>
            <p:ph type="ftr" sz="quarter" idx="11"/>
          </p:nvPr>
        </p:nvSpPr>
        <p:spPr/>
        <p:txBody>
          <a:bodyPr/>
          <a:lstStyle/>
          <a:p>
            <a:endParaRPr lang="en-US" dirty="0">
              <a:solidFill>
                <a:srgbClr val="000000">
                  <a:lumMod val="50000"/>
                  <a:lumOff val="50000"/>
                </a:srgbClr>
              </a:solidFill>
            </a:endParaRPr>
          </a:p>
        </p:txBody>
      </p:sp>
      <p:sp>
        <p:nvSpPr>
          <p:cNvPr id="12" name="Slide Number Placeholder 11"/>
          <p:cNvSpPr>
            <a:spLocks noGrp="1"/>
          </p:cNvSpPr>
          <p:nvPr>
            <p:ph type="sldNum" sz="quarter" idx="12"/>
          </p:nvPr>
        </p:nvSpPr>
        <p:spPr/>
        <p:txBody>
          <a:bodyPr/>
          <a:lstStyle/>
          <a:p>
            <a:fld id="{4FAB73BC-B049-4115-A692-8D63A059BFB8}" type="slidenum">
              <a:rPr lang="en-US" dirty="0">
                <a:solidFill>
                  <a:srgbClr val="0072BC"/>
                </a:solidFill>
              </a:rPr>
              <a:pPr/>
              <a:t>‹#›</a:t>
            </a:fld>
            <a:endParaRPr lang="en-US" dirty="0">
              <a:solidFill>
                <a:srgbClr val="0072BC"/>
              </a:solidFill>
            </a:endParaRPr>
          </a:p>
        </p:txBody>
      </p:sp>
    </p:spTree>
    <p:extLst>
      <p:ext uri="{BB962C8B-B14F-4D97-AF65-F5344CB8AC3E}">
        <p14:creationId xmlns:p14="http://schemas.microsoft.com/office/powerpoint/2010/main" val="19822979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4521634D-14B0-CF42-8663-A5E6A7C0A3DC}" type="datetime1">
              <a:rPr lang="es-ES" smtClean="0">
                <a:solidFill>
                  <a:srgbClr val="000000">
                    <a:lumMod val="50000"/>
                    <a:lumOff val="50000"/>
                  </a:srgbClr>
                </a:solidFill>
              </a:rPr>
              <a:pPr/>
              <a:t>29/04/2022</a:t>
            </a:fld>
            <a:endParaRPr lang="en-US" dirty="0">
              <a:solidFill>
                <a:srgbClr val="000000">
                  <a:lumMod val="50000"/>
                  <a:lumOff val="50000"/>
                </a:srgbClr>
              </a:solidFill>
            </a:endParaRPr>
          </a:p>
        </p:txBody>
      </p:sp>
      <p:sp>
        <p:nvSpPr>
          <p:cNvPr id="7" name="Footer Placeholder 6"/>
          <p:cNvSpPr>
            <a:spLocks noGrp="1"/>
          </p:cNvSpPr>
          <p:nvPr>
            <p:ph type="ftr" sz="quarter" idx="11"/>
          </p:nvPr>
        </p:nvSpPr>
        <p:spPr/>
        <p:txBody>
          <a:bodyPr/>
          <a:lstStyle/>
          <a:p>
            <a:endParaRPr lang="en-US" dirty="0">
              <a:solidFill>
                <a:srgbClr val="000000">
                  <a:lumMod val="50000"/>
                  <a:lumOff val="50000"/>
                </a:srgbClr>
              </a:solidFill>
            </a:endParaRPr>
          </a:p>
        </p:txBody>
      </p:sp>
      <p:sp>
        <p:nvSpPr>
          <p:cNvPr id="8" name="Slide Number Placeholder 7"/>
          <p:cNvSpPr>
            <a:spLocks noGrp="1"/>
          </p:cNvSpPr>
          <p:nvPr>
            <p:ph type="sldNum" sz="quarter" idx="12"/>
          </p:nvPr>
        </p:nvSpPr>
        <p:spPr/>
        <p:txBody>
          <a:bodyPr/>
          <a:lstStyle/>
          <a:p>
            <a:fld id="{4FAB73BC-B049-4115-A692-8D63A059BFB8}" type="slidenum">
              <a:rPr lang="en-US" dirty="0">
                <a:solidFill>
                  <a:srgbClr val="0072BC"/>
                </a:solidFill>
              </a:rPr>
              <a:pPr/>
              <a:t>‹#›</a:t>
            </a:fld>
            <a:endParaRPr lang="en-US" dirty="0">
              <a:solidFill>
                <a:srgbClr val="0072BC"/>
              </a:solidFill>
            </a:endParaRPr>
          </a:p>
        </p:txBody>
      </p:sp>
    </p:spTree>
    <p:extLst>
      <p:ext uri="{BB962C8B-B14F-4D97-AF65-F5344CB8AC3E}">
        <p14:creationId xmlns:p14="http://schemas.microsoft.com/office/powerpoint/2010/main" val="4373235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0F17028-3628-9E4F-A885-2FD394E9CC73}" type="datetime1">
              <a:rPr lang="es-ES" smtClean="0">
                <a:solidFill>
                  <a:srgbClr val="000000">
                    <a:lumMod val="50000"/>
                    <a:lumOff val="50000"/>
                  </a:srgbClr>
                </a:solidFill>
              </a:rPr>
              <a:pPr/>
              <a:t>29/04/2022</a:t>
            </a:fld>
            <a:endParaRPr lang="en-US" dirty="0">
              <a:solidFill>
                <a:srgbClr val="000000">
                  <a:lumMod val="50000"/>
                  <a:lumOff val="50000"/>
                </a:srgbClr>
              </a:solidFill>
            </a:endParaRPr>
          </a:p>
        </p:txBody>
      </p:sp>
      <p:sp>
        <p:nvSpPr>
          <p:cNvPr id="6" name="Footer Placeholder 5"/>
          <p:cNvSpPr>
            <a:spLocks noGrp="1"/>
          </p:cNvSpPr>
          <p:nvPr>
            <p:ph type="ftr" sz="quarter" idx="11"/>
          </p:nvPr>
        </p:nvSpPr>
        <p:spPr/>
        <p:txBody>
          <a:bodyPr/>
          <a:lstStyle/>
          <a:p>
            <a:endParaRPr lang="en-US" dirty="0">
              <a:solidFill>
                <a:srgbClr val="000000">
                  <a:lumMod val="50000"/>
                  <a:lumOff val="50000"/>
                </a:srgbClr>
              </a:solidFill>
            </a:endParaRPr>
          </a:p>
        </p:txBody>
      </p:sp>
      <p:sp>
        <p:nvSpPr>
          <p:cNvPr id="7" name="Slide Number Placeholder 6"/>
          <p:cNvSpPr>
            <a:spLocks noGrp="1"/>
          </p:cNvSpPr>
          <p:nvPr>
            <p:ph type="sldNum" sz="quarter" idx="12"/>
          </p:nvPr>
        </p:nvSpPr>
        <p:spPr/>
        <p:txBody>
          <a:bodyPr/>
          <a:lstStyle/>
          <a:p>
            <a:fld id="{4FAB73BC-B049-4115-A692-8D63A059BFB8}" type="slidenum">
              <a:rPr lang="en-US" dirty="0">
                <a:solidFill>
                  <a:srgbClr val="0072BC"/>
                </a:solidFill>
              </a:rPr>
              <a:pPr/>
              <a:t>‹#›</a:t>
            </a:fld>
            <a:endParaRPr lang="en-US" dirty="0">
              <a:solidFill>
                <a:srgbClr val="0072BC"/>
              </a:solidFill>
            </a:endParaRPr>
          </a:p>
        </p:txBody>
      </p:sp>
    </p:spTree>
    <p:extLst>
      <p:ext uri="{BB962C8B-B14F-4D97-AF65-F5344CB8AC3E}">
        <p14:creationId xmlns:p14="http://schemas.microsoft.com/office/powerpoint/2010/main" val="10936053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D056C37-EB73-6E4C-9FBE-8800EBF7DA80}" type="datetime1">
              <a:rPr lang="es-ES" smtClean="0">
                <a:solidFill>
                  <a:srgbClr val="000000">
                    <a:lumMod val="50000"/>
                    <a:lumOff val="50000"/>
                  </a:srgbClr>
                </a:solidFill>
              </a:rPr>
              <a:pPr/>
              <a:t>29/04/2022</a:t>
            </a:fld>
            <a:endParaRPr lang="en-US" dirty="0">
              <a:solidFill>
                <a:srgbClr val="000000">
                  <a:lumMod val="50000"/>
                  <a:lumOff val="50000"/>
                </a:srgbClr>
              </a:solidFill>
            </a:endParaRPr>
          </a:p>
        </p:txBody>
      </p:sp>
      <p:sp>
        <p:nvSpPr>
          <p:cNvPr id="9" name="Footer Placeholder 8"/>
          <p:cNvSpPr>
            <a:spLocks noGrp="1"/>
          </p:cNvSpPr>
          <p:nvPr>
            <p:ph type="ftr" sz="quarter" idx="11"/>
          </p:nvPr>
        </p:nvSpPr>
        <p:spPr/>
        <p:txBody>
          <a:bodyPr/>
          <a:lstStyle/>
          <a:p>
            <a:endParaRPr lang="en-US" dirty="0">
              <a:solidFill>
                <a:srgbClr val="000000">
                  <a:lumMod val="50000"/>
                  <a:lumOff val="50000"/>
                </a:srgbClr>
              </a:solidFill>
            </a:endParaRPr>
          </a:p>
        </p:txBody>
      </p:sp>
      <p:sp>
        <p:nvSpPr>
          <p:cNvPr id="10" name="Slide Number Placeholder 9"/>
          <p:cNvSpPr>
            <a:spLocks noGrp="1"/>
          </p:cNvSpPr>
          <p:nvPr>
            <p:ph type="sldNum" sz="quarter" idx="12"/>
          </p:nvPr>
        </p:nvSpPr>
        <p:spPr/>
        <p:txBody>
          <a:bodyPr/>
          <a:lstStyle/>
          <a:p>
            <a:fld id="{4FAB73BC-B049-4115-A692-8D63A059BFB8}" type="slidenum">
              <a:rPr lang="en-US" dirty="0">
                <a:solidFill>
                  <a:srgbClr val="0072BC"/>
                </a:solidFill>
              </a:rPr>
              <a:pPr/>
              <a:t>‹#›</a:t>
            </a:fld>
            <a:endParaRPr lang="en-US" dirty="0">
              <a:solidFill>
                <a:srgbClr val="0072BC"/>
              </a:solidFill>
            </a:endParaRPr>
          </a:p>
        </p:txBody>
      </p:sp>
    </p:spTree>
    <p:extLst>
      <p:ext uri="{BB962C8B-B14F-4D97-AF65-F5344CB8AC3E}">
        <p14:creationId xmlns:p14="http://schemas.microsoft.com/office/powerpoint/2010/main" val="2462099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FE8947B-FF00-4A4D-B895-760A325A7CFD}" type="datetimeFigureOut">
              <a:rPr lang="en-US" smtClean="0"/>
              <a:t>4/29/2022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03982C-0BDB-40AE-AD30-09DF6A7DF133}" type="slidenum">
              <a:rPr lang="en-US" smtClean="0"/>
              <a:t>‹#›</a:t>
            </a:fld>
            <a:endParaRPr lang="en-US"/>
          </a:p>
        </p:txBody>
      </p:sp>
    </p:spTree>
    <p:extLst>
      <p:ext uri="{BB962C8B-B14F-4D97-AF65-F5344CB8AC3E}">
        <p14:creationId xmlns:p14="http://schemas.microsoft.com/office/powerpoint/2010/main" val="17427712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1EF07B34-868A-2B4D-A20D-60904BC703FC}" type="datetime1">
              <a:rPr lang="es-ES" smtClean="0">
                <a:solidFill>
                  <a:srgbClr val="000000">
                    <a:lumMod val="50000"/>
                    <a:lumOff val="50000"/>
                  </a:srgbClr>
                </a:solidFill>
              </a:rPr>
              <a:pPr/>
              <a:t>29/04/2022</a:t>
            </a:fld>
            <a:endParaRPr lang="en-US" dirty="0">
              <a:solidFill>
                <a:srgbClr val="000000">
                  <a:lumMod val="50000"/>
                  <a:lumOff val="50000"/>
                </a:srgbClr>
              </a:solidFill>
            </a:endParaRPr>
          </a:p>
        </p:txBody>
      </p:sp>
      <p:sp>
        <p:nvSpPr>
          <p:cNvPr id="9" name="Footer Placeholder 8"/>
          <p:cNvSpPr>
            <a:spLocks noGrp="1"/>
          </p:cNvSpPr>
          <p:nvPr>
            <p:ph type="ftr" sz="quarter" idx="11"/>
          </p:nvPr>
        </p:nvSpPr>
        <p:spPr>
          <a:xfrm>
            <a:off x="3499101" y="6356350"/>
            <a:ext cx="5911517" cy="365125"/>
          </a:xfrm>
        </p:spPr>
        <p:txBody>
          <a:bodyPr/>
          <a:lstStyle/>
          <a:p>
            <a:endParaRPr lang="en-US" dirty="0">
              <a:solidFill>
                <a:srgbClr val="000000">
                  <a:lumMod val="50000"/>
                  <a:lumOff val="50000"/>
                </a:srgbClr>
              </a:solidFill>
            </a:endParaRPr>
          </a:p>
        </p:txBody>
      </p:sp>
      <p:sp>
        <p:nvSpPr>
          <p:cNvPr id="10" name="Slide Number Placeholder 9"/>
          <p:cNvSpPr>
            <a:spLocks noGrp="1"/>
          </p:cNvSpPr>
          <p:nvPr>
            <p:ph type="sldNum" sz="quarter" idx="12"/>
          </p:nvPr>
        </p:nvSpPr>
        <p:spPr/>
        <p:txBody>
          <a:bodyPr/>
          <a:lstStyle/>
          <a:p>
            <a:fld id="{4FAB73BC-B049-4115-A692-8D63A059BFB8}" type="slidenum">
              <a:rPr lang="en-US" dirty="0">
                <a:solidFill>
                  <a:srgbClr val="0072BC"/>
                </a:solidFill>
              </a:rPr>
              <a:pPr/>
              <a:t>‹#›</a:t>
            </a:fld>
            <a:endParaRPr lang="en-US" dirty="0">
              <a:solidFill>
                <a:srgbClr val="0072BC"/>
              </a:solidFill>
            </a:endParaRPr>
          </a:p>
        </p:txBody>
      </p:sp>
    </p:spTree>
    <p:extLst>
      <p:ext uri="{BB962C8B-B14F-4D97-AF65-F5344CB8AC3E}">
        <p14:creationId xmlns:p14="http://schemas.microsoft.com/office/powerpoint/2010/main" val="20456290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2C41F1-C3B3-DB42-ACF5-84CF3816AC63}" type="datetime1">
              <a:rPr lang="es-ES" smtClean="0">
                <a:solidFill>
                  <a:srgbClr val="000000">
                    <a:lumMod val="50000"/>
                    <a:lumOff val="50000"/>
                  </a:srgbClr>
                </a:solidFill>
              </a:rPr>
              <a:pPr/>
              <a:t>29/04/2022</a:t>
            </a:fld>
            <a:endParaRPr lang="en-US" dirty="0">
              <a:solidFill>
                <a:srgbClr val="000000">
                  <a:lumMod val="50000"/>
                  <a:lumOff val="50000"/>
                </a:srgbClr>
              </a:solidFill>
            </a:endParaRPr>
          </a:p>
        </p:txBody>
      </p:sp>
      <p:sp>
        <p:nvSpPr>
          <p:cNvPr id="8" name="Footer Placeholder 7"/>
          <p:cNvSpPr>
            <a:spLocks noGrp="1"/>
          </p:cNvSpPr>
          <p:nvPr>
            <p:ph type="ftr" sz="quarter" idx="11"/>
          </p:nvPr>
        </p:nvSpPr>
        <p:spPr/>
        <p:txBody>
          <a:bodyPr/>
          <a:lstStyle/>
          <a:p>
            <a:endParaRPr lang="en-US" dirty="0">
              <a:solidFill>
                <a:srgbClr val="000000">
                  <a:lumMod val="50000"/>
                  <a:lumOff val="50000"/>
                </a:srgbClr>
              </a:solidFill>
            </a:endParaRPr>
          </a:p>
        </p:txBody>
      </p:sp>
      <p:sp>
        <p:nvSpPr>
          <p:cNvPr id="9" name="Slide Number Placeholder 8"/>
          <p:cNvSpPr>
            <a:spLocks noGrp="1"/>
          </p:cNvSpPr>
          <p:nvPr>
            <p:ph type="sldNum" sz="quarter" idx="12"/>
          </p:nvPr>
        </p:nvSpPr>
        <p:spPr/>
        <p:txBody>
          <a:bodyPr/>
          <a:lstStyle/>
          <a:p>
            <a:fld id="{4FAB73BC-B049-4115-A692-8D63A059BFB8}" type="slidenum">
              <a:rPr lang="en-US" dirty="0">
                <a:solidFill>
                  <a:srgbClr val="0072BC"/>
                </a:solidFill>
              </a:rPr>
              <a:pPr/>
              <a:t>‹#›</a:t>
            </a:fld>
            <a:endParaRPr lang="en-US" dirty="0">
              <a:solidFill>
                <a:srgbClr val="0072BC"/>
              </a:solidFill>
            </a:endParaRPr>
          </a:p>
        </p:txBody>
      </p:sp>
    </p:spTree>
    <p:extLst>
      <p:ext uri="{BB962C8B-B14F-4D97-AF65-F5344CB8AC3E}">
        <p14:creationId xmlns:p14="http://schemas.microsoft.com/office/powerpoint/2010/main" val="42837545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1D46D03-2353-F24A-AFEA-2F9B395D4EEC}" type="datetime1">
              <a:rPr lang="es-ES" smtClean="0">
                <a:solidFill>
                  <a:srgbClr val="000000">
                    <a:lumMod val="50000"/>
                    <a:lumOff val="50000"/>
                  </a:srgbClr>
                </a:solidFill>
              </a:rPr>
              <a:pPr/>
              <a:t>29/04/2022</a:t>
            </a:fld>
            <a:endParaRPr lang="en-US" dirty="0">
              <a:solidFill>
                <a:srgbClr val="000000">
                  <a:lumMod val="50000"/>
                  <a:lumOff val="50000"/>
                </a:srgbClr>
              </a:solidFill>
            </a:endParaRPr>
          </a:p>
        </p:txBody>
      </p:sp>
      <p:sp>
        <p:nvSpPr>
          <p:cNvPr id="8" name="Footer Placeholder 7"/>
          <p:cNvSpPr>
            <a:spLocks noGrp="1"/>
          </p:cNvSpPr>
          <p:nvPr>
            <p:ph type="ftr" sz="quarter" idx="11"/>
          </p:nvPr>
        </p:nvSpPr>
        <p:spPr/>
        <p:txBody>
          <a:bodyPr/>
          <a:lstStyle/>
          <a:p>
            <a:endParaRPr lang="en-US" dirty="0">
              <a:solidFill>
                <a:srgbClr val="000000">
                  <a:lumMod val="50000"/>
                  <a:lumOff val="50000"/>
                </a:srgbClr>
              </a:solidFill>
            </a:endParaRPr>
          </a:p>
        </p:txBody>
      </p:sp>
      <p:sp>
        <p:nvSpPr>
          <p:cNvPr id="9" name="Slide Number Placeholder 8"/>
          <p:cNvSpPr>
            <a:spLocks noGrp="1"/>
          </p:cNvSpPr>
          <p:nvPr>
            <p:ph type="sldNum" sz="quarter" idx="12"/>
          </p:nvPr>
        </p:nvSpPr>
        <p:spPr/>
        <p:txBody>
          <a:bodyPr/>
          <a:lstStyle/>
          <a:p>
            <a:fld id="{4FAB73BC-B049-4115-A692-8D63A059BFB8}" type="slidenum">
              <a:rPr lang="en-US" dirty="0">
                <a:solidFill>
                  <a:srgbClr val="0072BC"/>
                </a:solidFill>
              </a:rPr>
              <a:pPr/>
              <a:t>‹#›</a:t>
            </a:fld>
            <a:endParaRPr lang="en-US" dirty="0">
              <a:solidFill>
                <a:srgbClr val="0072BC"/>
              </a:solidFill>
            </a:endParaRPr>
          </a:p>
        </p:txBody>
      </p:sp>
    </p:spTree>
    <p:extLst>
      <p:ext uri="{BB962C8B-B14F-4D97-AF65-F5344CB8AC3E}">
        <p14:creationId xmlns:p14="http://schemas.microsoft.com/office/powerpoint/2010/main" val="2168625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E8947B-FF00-4A4D-B895-760A325A7CFD}" type="datetimeFigureOut">
              <a:rPr lang="en-US" smtClean="0"/>
              <a:t>4/29/2022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03982C-0BDB-40AE-AD30-09DF6A7DF133}" type="slidenum">
              <a:rPr lang="en-US" smtClean="0"/>
              <a:t>‹#›</a:t>
            </a:fld>
            <a:endParaRPr lang="en-US"/>
          </a:p>
        </p:txBody>
      </p:sp>
    </p:spTree>
    <p:extLst>
      <p:ext uri="{BB962C8B-B14F-4D97-AF65-F5344CB8AC3E}">
        <p14:creationId xmlns:p14="http://schemas.microsoft.com/office/powerpoint/2010/main" val="3557899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FE8947B-FF00-4A4D-B895-760A325A7CFD}" type="datetimeFigureOut">
              <a:rPr lang="en-US" smtClean="0"/>
              <a:t>4/29/2022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03982C-0BDB-40AE-AD30-09DF6A7DF133}" type="slidenum">
              <a:rPr lang="en-US" smtClean="0"/>
              <a:t>‹#›</a:t>
            </a:fld>
            <a:endParaRPr lang="en-US"/>
          </a:p>
        </p:txBody>
      </p:sp>
    </p:spTree>
    <p:extLst>
      <p:ext uri="{BB962C8B-B14F-4D97-AF65-F5344CB8AC3E}">
        <p14:creationId xmlns:p14="http://schemas.microsoft.com/office/powerpoint/2010/main" val="3330509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FE8947B-FF00-4A4D-B895-760A325A7CFD}" type="datetimeFigureOut">
              <a:rPr lang="en-US" smtClean="0"/>
              <a:t>4/29/2022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03982C-0BDB-40AE-AD30-09DF6A7DF133}" type="slidenum">
              <a:rPr lang="en-US" smtClean="0"/>
              <a:t>‹#›</a:t>
            </a:fld>
            <a:endParaRPr lang="en-US"/>
          </a:p>
        </p:txBody>
      </p:sp>
    </p:spTree>
    <p:extLst>
      <p:ext uri="{BB962C8B-B14F-4D97-AF65-F5344CB8AC3E}">
        <p14:creationId xmlns:p14="http://schemas.microsoft.com/office/powerpoint/2010/main" val="318928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FE8947B-FF00-4A4D-B895-760A325A7CFD}" type="datetimeFigureOut">
              <a:rPr lang="en-US" smtClean="0"/>
              <a:t>4/29/2022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03982C-0BDB-40AE-AD30-09DF6A7DF133}" type="slidenum">
              <a:rPr lang="en-US" smtClean="0"/>
              <a:t>‹#›</a:t>
            </a:fld>
            <a:endParaRPr lang="en-US"/>
          </a:p>
        </p:txBody>
      </p:sp>
    </p:spTree>
    <p:extLst>
      <p:ext uri="{BB962C8B-B14F-4D97-AF65-F5344CB8AC3E}">
        <p14:creationId xmlns:p14="http://schemas.microsoft.com/office/powerpoint/2010/main" val="228409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E8947B-FF00-4A4D-B895-760A325A7CFD}" type="datetimeFigureOut">
              <a:rPr lang="en-US" smtClean="0"/>
              <a:t>4/29/2022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03982C-0BDB-40AE-AD30-09DF6A7DF133}" type="slidenum">
              <a:rPr lang="en-US" smtClean="0"/>
              <a:t>‹#›</a:t>
            </a:fld>
            <a:endParaRPr lang="en-US"/>
          </a:p>
        </p:txBody>
      </p:sp>
    </p:spTree>
    <p:extLst>
      <p:ext uri="{BB962C8B-B14F-4D97-AF65-F5344CB8AC3E}">
        <p14:creationId xmlns:p14="http://schemas.microsoft.com/office/powerpoint/2010/main" val="1794153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FE8947B-FF00-4A4D-B895-760A325A7CFD}" type="datetimeFigureOut">
              <a:rPr lang="en-US" smtClean="0"/>
              <a:t>4/29/2022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03982C-0BDB-40AE-AD30-09DF6A7DF133}" type="slidenum">
              <a:rPr lang="en-US" smtClean="0"/>
              <a:t>‹#›</a:t>
            </a:fld>
            <a:endParaRPr lang="en-US"/>
          </a:p>
        </p:txBody>
      </p:sp>
    </p:spTree>
    <p:extLst>
      <p:ext uri="{BB962C8B-B14F-4D97-AF65-F5344CB8AC3E}">
        <p14:creationId xmlns:p14="http://schemas.microsoft.com/office/powerpoint/2010/main" val="3570647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FE8947B-FF00-4A4D-B895-760A325A7CFD}" type="datetimeFigureOut">
              <a:rPr lang="en-US" smtClean="0"/>
              <a:t>4/29/2022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03982C-0BDB-40AE-AD30-09DF6A7DF133}" type="slidenum">
              <a:rPr lang="en-US" smtClean="0"/>
              <a:t>‹#›</a:t>
            </a:fld>
            <a:endParaRPr lang="en-US"/>
          </a:p>
        </p:txBody>
      </p:sp>
    </p:spTree>
    <p:extLst>
      <p:ext uri="{BB962C8B-B14F-4D97-AF65-F5344CB8AC3E}">
        <p14:creationId xmlns:p14="http://schemas.microsoft.com/office/powerpoint/2010/main" val="3870701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E8947B-FF00-4A4D-B895-760A325A7CFD}" type="datetimeFigureOut">
              <a:rPr lang="en-US" smtClean="0"/>
              <a:t>4/29/2022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03982C-0BDB-40AE-AD30-09DF6A7DF133}" type="slidenum">
              <a:rPr lang="en-US" smtClean="0"/>
              <a:t>‹#›</a:t>
            </a:fld>
            <a:endParaRPr lang="en-US"/>
          </a:p>
        </p:txBody>
      </p:sp>
    </p:spTree>
    <p:extLst>
      <p:ext uri="{BB962C8B-B14F-4D97-AF65-F5344CB8AC3E}">
        <p14:creationId xmlns:p14="http://schemas.microsoft.com/office/powerpoint/2010/main" val="37517272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pPr defTabSz="457200"/>
            <a:fld id="{96EA5605-9D6A-924C-98AB-1E9457D38C8C}" type="datetime1">
              <a:rPr lang="es-ES" smtClean="0">
                <a:solidFill>
                  <a:srgbClr val="000000">
                    <a:lumMod val="50000"/>
                    <a:lumOff val="50000"/>
                  </a:srgbClr>
                </a:solidFill>
              </a:rPr>
              <a:pPr defTabSz="457200"/>
              <a:t>29/04/2022</a:t>
            </a:fld>
            <a:endParaRPr lang="en-US" dirty="0">
              <a:solidFill>
                <a:srgbClr val="000000">
                  <a:lumMod val="50000"/>
                  <a:lumOff val="50000"/>
                </a:srgbClr>
              </a:solidFill>
            </a:endParaRPr>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pPr defTabSz="457200"/>
            <a:endParaRPr lang="en-US" dirty="0">
              <a:solidFill>
                <a:srgbClr val="000000">
                  <a:lumMod val="50000"/>
                  <a:lumOff val="50000"/>
                </a:srgbClr>
              </a:solidFill>
            </a:endParaRPr>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pPr defTabSz="457200"/>
            <a:fld id="{4FAB73BC-B049-4115-A692-8D63A059BFB8}" type="slidenum">
              <a:rPr lang="en-US" dirty="0">
                <a:solidFill>
                  <a:srgbClr val="0072BC"/>
                </a:solidFill>
              </a:rPr>
              <a:pPr defTabSz="457200"/>
              <a:t>‹#›</a:t>
            </a:fld>
            <a:endParaRPr lang="en-US" dirty="0">
              <a:solidFill>
                <a:srgbClr val="0072BC"/>
              </a:solidFill>
            </a:endParaRPr>
          </a:p>
        </p:txBody>
      </p:sp>
    </p:spTree>
    <p:extLst>
      <p:ext uri="{BB962C8B-B14F-4D97-AF65-F5344CB8AC3E}">
        <p14:creationId xmlns:p14="http://schemas.microsoft.com/office/powerpoint/2010/main" val="256812227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1.xml"/><Relationship Id="rId1" Type="http://schemas.openxmlformats.org/officeDocument/2006/relationships/slideLayout" Target="../slideLayouts/slideLayout19.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hyperlink" Target="https://www.refworld.org/pdfid/3bfa81864.pdf" TargetMode="External"/><Relationship Id="rId2" Type="http://schemas.openxmlformats.org/officeDocument/2006/relationships/notesSlide" Target="../notesSlides/notesSlide15.xml"/><Relationship Id="rId1" Type="http://schemas.openxmlformats.org/officeDocument/2006/relationships/slideLayout" Target="../slideLayouts/slideLayout13.xml"/><Relationship Id="rId6" Type="http://schemas.openxmlformats.org/officeDocument/2006/relationships/hyperlink" Target="http://curia.europa.eu/juris/liste.jsf?num=C-233%252F18&amp;language=en" TargetMode="External"/><Relationship Id="rId5" Type="http://schemas.openxmlformats.org/officeDocument/2006/relationships/hyperlink" Target="https://www.refworld.org/cases,ECHR,4d39bc7f2.html" TargetMode="External"/><Relationship Id="rId4" Type="http://schemas.openxmlformats.org/officeDocument/2006/relationships/hyperlink" Target="https://www.refworld.org/cases,ECHR,5f0455264.html" TargetMode="External"/></Relationships>
</file>

<file path=ppt/slides/_rels/slide2.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image" Target="../media/image1.png"/><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19.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19.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5.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19.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3.xml"/><Relationship Id="rId4" Type="http://schemas.openxmlformats.org/officeDocument/2006/relationships/hyperlink" Target="https://migration.gov.gr/wp-content/uploads/2020/06/%CE%9D%CF%8C%CE%BC%CE%BF%CF%82-43752016-%CE%A6%CE%95%CE%9A-51-%CE%91%CE%84-03.04.2016.pdf"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009" y="1126435"/>
            <a:ext cx="8286979" cy="3255365"/>
          </a:xfrm>
        </p:spPr>
        <p:txBody>
          <a:bodyPr>
            <a:normAutofit fontScale="90000"/>
          </a:bodyPr>
          <a:lstStyle/>
          <a:p>
            <a:br>
              <a:rPr lang="en-US" sz="2400" b="1" dirty="0">
                <a:latin typeface="Calibri" panose="020F0502020204030204" pitchFamily="34" charset="0"/>
              </a:rPr>
            </a:br>
            <a:br>
              <a:rPr lang="en-US" sz="2400" b="1" dirty="0">
                <a:latin typeface="Calibri" panose="020F0502020204030204" pitchFamily="34" charset="0"/>
              </a:rPr>
            </a:br>
            <a:br>
              <a:rPr lang="en-US" sz="2400" b="1" dirty="0">
                <a:latin typeface="Calibri" panose="020F0502020204030204" pitchFamily="34" charset="0"/>
              </a:rPr>
            </a:br>
            <a:br>
              <a:rPr lang="en-US" sz="2400" b="1" dirty="0">
                <a:latin typeface="Calibri" panose="020F0502020204030204" pitchFamily="34" charset="0"/>
              </a:rPr>
            </a:br>
            <a:br>
              <a:rPr lang="el-GR" sz="2400" b="1" dirty="0">
                <a:latin typeface="Calibri" panose="020F0502020204030204" pitchFamily="34" charset="0"/>
              </a:rPr>
            </a:br>
            <a:br>
              <a:rPr lang="el-GR" sz="2400" b="1" dirty="0">
                <a:latin typeface="Calibri" panose="020F0502020204030204" pitchFamily="34" charset="0"/>
              </a:rPr>
            </a:br>
            <a:br>
              <a:rPr lang="el-GR" sz="2400" b="1" dirty="0">
                <a:latin typeface="Calibri" panose="020F0502020204030204" pitchFamily="34" charset="0"/>
              </a:rPr>
            </a:br>
            <a:r>
              <a:rPr lang="el-GR" sz="3100" b="1" dirty="0">
                <a:latin typeface="Calibri" panose="020F0502020204030204" pitchFamily="34" charset="0"/>
              </a:rPr>
              <a:t>Υποδοχή Αιτούντων Διεθνούς Προστασίας στην Ελλάδα</a:t>
            </a:r>
            <a:br>
              <a:rPr lang="en-US" sz="2400" b="1" dirty="0">
                <a:latin typeface="Calibri" panose="020F0502020204030204" pitchFamily="34" charset="0"/>
              </a:rPr>
            </a:br>
            <a:br>
              <a:rPr lang="el-GR" sz="2400" b="1" dirty="0">
                <a:latin typeface="Calibri" panose="020F0502020204030204" pitchFamily="34" charset="0"/>
              </a:rPr>
            </a:br>
            <a:br>
              <a:rPr lang="en-US" sz="2400" b="1" dirty="0">
                <a:latin typeface="Calibri" panose="020F0502020204030204" pitchFamily="34" charset="0"/>
              </a:rPr>
            </a:br>
            <a:br>
              <a:rPr lang="el-GR" sz="2400" b="1" dirty="0">
                <a:latin typeface="Calibri" panose="020F0502020204030204" pitchFamily="34" charset="0"/>
              </a:rPr>
            </a:br>
            <a:br>
              <a:rPr lang="el-GR" sz="2400" b="1" dirty="0">
                <a:latin typeface="Calibri" panose="020F0502020204030204" pitchFamily="34" charset="0"/>
              </a:rPr>
            </a:br>
            <a:br>
              <a:rPr lang="en-US" sz="2400" b="1" dirty="0">
                <a:latin typeface="Calibri" panose="020F0502020204030204" pitchFamily="34" charset="0"/>
              </a:rPr>
            </a:br>
            <a:br>
              <a:rPr lang="en-US" sz="2400" b="1" dirty="0">
                <a:latin typeface="Calibri" panose="020F0502020204030204" pitchFamily="34" charset="0"/>
              </a:rPr>
            </a:br>
            <a:endParaRPr lang="en-US" sz="2400" dirty="0">
              <a:latin typeface="Calibri" panose="020F0502020204030204" pitchFamily="34" charset="0"/>
            </a:endParaRPr>
          </a:p>
        </p:txBody>
      </p:sp>
      <p:sp>
        <p:nvSpPr>
          <p:cNvPr id="3" name="Subtitle 2"/>
          <p:cNvSpPr>
            <a:spLocks noGrp="1"/>
          </p:cNvSpPr>
          <p:nvPr>
            <p:ph type="subTitle" idx="1"/>
          </p:nvPr>
        </p:nvSpPr>
        <p:spPr/>
        <p:txBody>
          <a:bodyPr>
            <a:normAutofit fontScale="85000" lnSpcReduction="20000"/>
          </a:bodyPr>
          <a:lstStyle/>
          <a:p>
            <a:pPr algn="r">
              <a:lnSpc>
                <a:spcPct val="80000"/>
              </a:lnSpc>
              <a:defRPr/>
            </a:pPr>
            <a:r>
              <a:rPr lang="el-GR" sz="2400" dirty="0"/>
              <a:t>Γεώργιος Ρεπανάς</a:t>
            </a:r>
            <a:endParaRPr lang="en-US" sz="2400" dirty="0"/>
          </a:p>
          <a:p>
            <a:pPr algn="r">
              <a:lnSpc>
                <a:spcPct val="80000"/>
              </a:lnSpc>
              <a:defRPr/>
            </a:pPr>
            <a:r>
              <a:rPr lang="el-GR" sz="2400" dirty="0"/>
              <a:t>Ύπατη Αρμοστεία του Ο.Η.Ε για τους Πρόσφυγες</a:t>
            </a:r>
            <a:endParaRPr lang="en-GB" sz="2400" dirty="0"/>
          </a:p>
          <a:p>
            <a:pPr algn="r">
              <a:lnSpc>
                <a:spcPct val="80000"/>
              </a:lnSpc>
              <a:defRPr/>
            </a:pPr>
            <a:r>
              <a:rPr lang="el-GR" sz="1600" dirty="0"/>
              <a:t>Θεσσαλονίκη, Απρίλιος 2022</a:t>
            </a:r>
          </a:p>
          <a:p>
            <a:endParaRPr lang="en-US" sz="2300" dirty="0"/>
          </a:p>
        </p:txBody>
      </p:sp>
      <p:pic>
        <p:nvPicPr>
          <p:cNvPr id="1026" name="Picture 2" descr="http://womenonthemoveawards.org.uk/wp-content/uploads/2013/10/UNHCR-Horizontal-2-e138175818376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426844" y="6097937"/>
            <a:ext cx="2625671" cy="7600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97327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pPr lvl="0"/>
            <a:br>
              <a:rPr lang="en-US" sz="2400" dirty="0"/>
            </a:br>
            <a:br>
              <a:rPr lang="en-US" sz="2400" dirty="0"/>
            </a:br>
            <a:br>
              <a:rPr lang="en-US" sz="2400" dirty="0"/>
            </a:br>
            <a:br>
              <a:rPr lang="en-US" sz="2400" dirty="0"/>
            </a:br>
            <a:br>
              <a:rPr lang="en-US" sz="2400" dirty="0"/>
            </a:br>
            <a:br>
              <a:rPr lang="el-GR" sz="2400" dirty="0"/>
            </a:br>
            <a:br>
              <a:rPr lang="el-GR" sz="2400" dirty="0"/>
            </a:br>
            <a:endParaRPr lang="en-GB" dirty="0"/>
          </a:p>
        </p:txBody>
      </p:sp>
      <p:sp>
        <p:nvSpPr>
          <p:cNvPr id="6" name="Content Placeholder 5"/>
          <p:cNvSpPr>
            <a:spLocks noGrp="1"/>
          </p:cNvSpPr>
          <p:nvPr>
            <p:ph idx="1"/>
          </p:nvPr>
        </p:nvSpPr>
        <p:spPr>
          <a:xfrm>
            <a:off x="4126330" y="868680"/>
            <a:ext cx="7315200" cy="5120640"/>
          </a:xfrm>
        </p:spPr>
        <p:txBody>
          <a:bodyPr>
            <a:normAutofit fontScale="25000" lnSpcReduction="20000"/>
          </a:bodyPr>
          <a:lstStyle/>
          <a:p>
            <a:pPr marL="0" indent="0">
              <a:buNone/>
            </a:pPr>
            <a:endParaRPr lang="en-US" altLang="en-US" sz="1400" dirty="0"/>
          </a:p>
          <a:p>
            <a:pPr marL="0" indent="0">
              <a:buNone/>
            </a:pPr>
            <a:endParaRPr lang="en-US" altLang="en-US" sz="1400" dirty="0"/>
          </a:p>
          <a:p>
            <a:pPr marL="0" indent="0">
              <a:buNone/>
            </a:pPr>
            <a:endParaRPr lang="en-US" altLang="en-US" sz="1400" dirty="0"/>
          </a:p>
          <a:p>
            <a:pPr marL="0" indent="0">
              <a:buNone/>
            </a:pPr>
            <a:endParaRPr lang="en-US" altLang="en-US" sz="1400" dirty="0"/>
          </a:p>
          <a:p>
            <a:pPr marL="0" indent="0">
              <a:buNone/>
            </a:pPr>
            <a:endParaRPr lang="en-US" altLang="en-US" sz="1400" dirty="0"/>
          </a:p>
          <a:p>
            <a:pPr marL="0" indent="0">
              <a:buNone/>
            </a:pPr>
            <a:endParaRPr lang="en-US" altLang="en-US" sz="1400" dirty="0"/>
          </a:p>
          <a:p>
            <a:pPr marL="0" indent="0">
              <a:buNone/>
            </a:pPr>
            <a:r>
              <a:rPr lang="el-GR" altLang="en-US" sz="5000" dirty="0">
                <a:latin typeface="Calibri" panose="020F0502020204030204" pitchFamily="34" charset="0"/>
                <a:cs typeface="Calibri" panose="020F0502020204030204" pitchFamily="34" charset="0"/>
              </a:rPr>
              <a:t>  </a:t>
            </a:r>
            <a:r>
              <a:rPr lang="el-GR" altLang="en-US" sz="8000" dirty="0">
                <a:latin typeface="Calibri" panose="020F0502020204030204" pitchFamily="34" charset="0"/>
                <a:cs typeface="Calibri" panose="020F0502020204030204" pitchFamily="34" charset="0"/>
              </a:rPr>
              <a:t>Και </a:t>
            </a:r>
            <a:r>
              <a:rPr lang="el-GR" altLang="en-US" sz="8000" b="1" dirty="0">
                <a:latin typeface="Calibri" panose="020F0502020204030204" pitchFamily="34" charset="0"/>
                <a:cs typeface="Calibri" panose="020F0502020204030204" pitchFamily="34" charset="0"/>
              </a:rPr>
              <a:t>μη υλικές </a:t>
            </a:r>
            <a:r>
              <a:rPr lang="el-GR" altLang="en-US" sz="8000" dirty="0">
                <a:latin typeface="Calibri" panose="020F0502020204030204" pitchFamily="34" charset="0"/>
                <a:cs typeface="Calibri" panose="020F0502020204030204" pitchFamily="34" charset="0"/>
              </a:rPr>
              <a:t>συνθήκες υποδοχής</a:t>
            </a:r>
          </a:p>
          <a:p>
            <a:pPr>
              <a:lnSpc>
                <a:spcPct val="120000"/>
              </a:lnSpc>
            </a:pPr>
            <a:r>
              <a:rPr lang="el-GR" altLang="en-US" sz="8000" dirty="0">
                <a:latin typeface="Calibri" panose="020F0502020204030204" pitchFamily="34" charset="0"/>
                <a:cs typeface="Calibri" panose="020F0502020204030204" pitchFamily="34" charset="0"/>
              </a:rPr>
              <a:t>Πρόσβαση στις Δημόσιες Δομές Υγείας και δικαίωμα νοσηλευτικής και ιατροφαρμακευτικής περίθαλψης</a:t>
            </a:r>
          </a:p>
          <a:p>
            <a:pPr>
              <a:lnSpc>
                <a:spcPct val="120000"/>
              </a:lnSpc>
            </a:pPr>
            <a:endParaRPr lang="el-GR" altLang="en-US" sz="8000" dirty="0">
              <a:latin typeface="Calibri" panose="020F0502020204030204" pitchFamily="34" charset="0"/>
              <a:cs typeface="Calibri" panose="020F0502020204030204" pitchFamily="34" charset="0"/>
            </a:endParaRPr>
          </a:p>
          <a:p>
            <a:pPr>
              <a:lnSpc>
                <a:spcPct val="120000"/>
              </a:lnSpc>
            </a:pPr>
            <a:r>
              <a:rPr lang="el-GR" altLang="en-US" sz="8000" dirty="0">
                <a:latin typeface="Calibri" panose="020F0502020204030204" pitchFamily="34" charset="0"/>
                <a:cs typeface="Calibri" panose="020F0502020204030204" pitchFamily="34" charset="0"/>
              </a:rPr>
              <a:t>Εκπαίδευση ανηλίκων και ενηλίκων</a:t>
            </a:r>
          </a:p>
          <a:p>
            <a:pPr>
              <a:lnSpc>
                <a:spcPct val="120000"/>
              </a:lnSpc>
            </a:pPr>
            <a:endParaRPr lang="el-GR" altLang="en-US" sz="8000" dirty="0">
              <a:latin typeface="Calibri" panose="020F0502020204030204" pitchFamily="34" charset="0"/>
              <a:cs typeface="Calibri" panose="020F0502020204030204" pitchFamily="34" charset="0"/>
            </a:endParaRPr>
          </a:p>
          <a:p>
            <a:pPr>
              <a:lnSpc>
                <a:spcPct val="120000"/>
              </a:lnSpc>
            </a:pPr>
            <a:r>
              <a:rPr lang="el-GR" altLang="en-US" sz="8000" dirty="0">
                <a:latin typeface="Calibri" panose="020F0502020204030204" pitchFamily="34" charset="0"/>
                <a:cs typeface="Calibri" panose="020F0502020204030204" pitchFamily="34" charset="0"/>
              </a:rPr>
              <a:t>Πρόσβαση στην εργασία (μετά από 6 μήνες από την υποβολή της αίτησης ασύλου)</a:t>
            </a:r>
          </a:p>
          <a:p>
            <a:pPr>
              <a:lnSpc>
                <a:spcPct val="120000"/>
              </a:lnSpc>
            </a:pPr>
            <a:endParaRPr lang="el-GR" altLang="en-US" sz="8000" dirty="0">
              <a:latin typeface="Calibri" panose="020F0502020204030204" pitchFamily="34" charset="0"/>
              <a:cs typeface="Calibri" panose="020F0502020204030204" pitchFamily="34" charset="0"/>
            </a:endParaRPr>
          </a:p>
          <a:p>
            <a:pPr>
              <a:lnSpc>
                <a:spcPct val="120000"/>
              </a:lnSpc>
            </a:pPr>
            <a:r>
              <a:rPr lang="el-GR" altLang="en-US" sz="8000" dirty="0">
                <a:latin typeface="Calibri" panose="020F0502020204030204" pitchFamily="34" charset="0"/>
                <a:cs typeface="Calibri" panose="020F0502020204030204" pitchFamily="34" charset="0"/>
              </a:rPr>
              <a:t>Επαγγελματική κατάρτιση</a:t>
            </a:r>
          </a:p>
          <a:p>
            <a:pPr marL="0" indent="0">
              <a:buNone/>
            </a:pPr>
            <a:endParaRPr lang="el-GR" sz="1500" kern="0" dirty="0">
              <a:solidFill>
                <a:sysClr val="windowText" lastClr="000000"/>
              </a:solidFill>
            </a:endParaRPr>
          </a:p>
        </p:txBody>
      </p:sp>
      <p:sp>
        <p:nvSpPr>
          <p:cNvPr id="10" name="Text Placeholder 9"/>
          <p:cNvSpPr>
            <a:spLocks noGrp="1"/>
          </p:cNvSpPr>
          <p:nvPr>
            <p:ph type="body" sz="half" idx="2"/>
          </p:nvPr>
        </p:nvSpPr>
        <p:spPr>
          <a:xfrm>
            <a:off x="256032" y="2052536"/>
            <a:ext cx="2834640" cy="3763630"/>
          </a:xfrm>
        </p:spPr>
        <p:txBody>
          <a:bodyPr>
            <a:normAutofit/>
          </a:bodyPr>
          <a:lstStyle/>
          <a:p>
            <a:r>
              <a:rPr lang="el-GR" sz="2400" b="1" dirty="0"/>
              <a:t>Το εθνικό νομικό πλαίσιο σχετικά με την υποδόχη- Η υποδοχή αιτούντων άσυλο στην Ελλάδα </a:t>
            </a:r>
          </a:p>
          <a:p>
            <a:endParaRPr lang="en-US" sz="1800" dirty="0"/>
          </a:p>
          <a:p>
            <a:endParaRPr lang="el-GR" sz="1800" dirty="0"/>
          </a:p>
        </p:txBody>
      </p:sp>
      <p:pic>
        <p:nvPicPr>
          <p:cNvPr id="4" name="Picture 2" descr="http://womenonthemoveawards.org.uk/wp-content/uploads/2013/10/UNHCR-Horizontal-2-e138175818376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151164" y="6218024"/>
            <a:ext cx="1835089" cy="5312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04660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991D3-724D-4B9C-A2AB-9FF9000E7554}"/>
              </a:ext>
            </a:extLst>
          </p:cNvPr>
          <p:cNvSpPr>
            <a:spLocks noGrp="1"/>
          </p:cNvSpPr>
          <p:nvPr>
            <p:ph type="title"/>
          </p:nvPr>
        </p:nvSpPr>
        <p:spPr/>
        <p:txBody>
          <a:bodyPr/>
          <a:lstStyle/>
          <a:p>
            <a:r>
              <a:rPr lang="el-GR" b="1" dirty="0"/>
              <a:t>Το εθνικό νομικό πλαίσιο σχετικά με την υποδόχη</a:t>
            </a:r>
            <a:endParaRPr lang="en-US" dirty="0"/>
          </a:p>
        </p:txBody>
      </p:sp>
      <p:graphicFrame>
        <p:nvGraphicFramePr>
          <p:cNvPr id="10" name="Content Placeholder 2">
            <a:extLst>
              <a:ext uri="{FF2B5EF4-FFF2-40B4-BE49-F238E27FC236}">
                <a16:creationId xmlns:a16="http://schemas.microsoft.com/office/drawing/2014/main" id="{FA7964A3-D839-A645-B8FD-38FC9DFF77D4}"/>
              </a:ext>
            </a:extLst>
          </p:cNvPr>
          <p:cNvGraphicFramePr>
            <a:graphicFrameLocks noGrp="1"/>
          </p:cNvGraphicFramePr>
          <p:nvPr>
            <p:ph idx="1"/>
          </p:nvPr>
        </p:nvGraphicFramePr>
        <p:xfrm>
          <a:off x="3867912" y="868680"/>
          <a:ext cx="7315200" cy="51206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 Placeholder 3">
            <a:extLst>
              <a:ext uri="{FF2B5EF4-FFF2-40B4-BE49-F238E27FC236}">
                <a16:creationId xmlns:a16="http://schemas.microsoft.com/office/drawing/2014/main" id="{91476224-91D2-4135-98E8-3445C72EA137}"/>
              </a:ext>
            </a:extLst>
          </p:cNvPr>
          <p:cNvSpPr>
            <a:spLocks noGrp="1"/>
          </p:cNvSpPr>
          <p:nvPr>
            <p:ph type="body" sz="half" idx="2"/>
          </p:nvPr>
        </p:nvSpPr>
        <p:spPr/>
        <p:txBody>
          <a:bodyPr/>
          <a:lstStyle/>
          <a:p>
            <a:pPr lvl="0">
              <a:buClr>
                <a:srgbClr val="0072BC"/>
              </a:buClr>
            </a:pPr>
            <a:r>
              <a:rPr lang="el-GR" sz="2000" b="1" dirty="0"/>
              <a:t>Διαδικασία Υποδοχής</a:t>
            </a:r>
          </a:p>
          <a:p>
            <a:endParaRPr lang="en-US" dirty="0"/>
          </a:p>
        </p:txBody>
      </p:sp>
    </p:spTree>
    <p:extLst>
      <p:ext uri="{BB962C8B-B14F-4D97-AF65-F5344CB8AC3E}">
        <p14:creationId xmlns:p14="http://schemas.microsoft.com/office/powerpoint/2010/main" val="31867975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36C43-337B-45AA-8A1D-C27131DDDD37}"/>
              </a:ext>
            </a:extLst>
          </p:cNvPr>
          <p:cNvSpPr>
            <a:spLocks noGrp="1"/>
          </p:cNvSpPr>
          <p:nvPr>
            <p:ph type="title"/>
          </p:nvPr>
        </p:nvSpPr>
        <p:spPr/>
        <p:txBody>
          <a:bodyPr>
            <a:normAutofit/>
          </a:bodyPr>
          <a:lstStyle/>
          <a:p>
            <a:r>
              <a:rPr lang="el-GR" sz="2400" b="1" dirty="0"/>
              <a:t>Το εθνικό νομικό πλαίσιο σχετικά με την υποδόχη</a:t>
            </a:r>
            <a:endParaRPr lang="en-US" sz="2400" dirty="0"/>
          </a:p>
        </p:txBody>
      </p:sp>
      <p:sp>
        <p:nvSpPr>
          <p:cNvPr id="3" name="Content Placeholder 2">
            <a:extLst>
              <a:ext uri="{FF2B5EF4-FFF2-40B4-BE49-F238E27FC236}">
                <a16:creationId xmlns:a16="http://schemas.microsoft.com/office/drawing/2014/main" id="{EC84401D-EBEB-4D77-9353-EBDF75DADB8A}"/>
              </a:ext>
            </a:extLst>
          </p:cNvPr>
          <p:cNvSpPr>
            <a:spLocks noGrp="1"/>
          </p:cNvSpPr>
          <p:nvPr>
            <p:ph idx="1"/>
          </p:nvPr>
        </p:nvSpPr>
        <p:spPr/>
        <p:txBody>
          <a:bodyPr>
            <a:normAutofit/>
          </a:bodyPr>
          <a:lstStyle/>
          <a:p>
            <a:pPr algn="just"/>
            <a:r>
              <a:rPr lang="el-GR" altLang="en-US" sz="2400" dirty="0">
                <a:latin typeface="Calibri" panose="020F0502020204030204" pitchFamily="34" charset="0"/>
                <a:ea typeface="Calibri" panose="020F0502020204030204" pitchFamily="34" charset="0"/>
                <a:cs typeface="Calibri" panose="020F0502020204030204" pitchFamily="34" charset="0"/>
              </a:rPr>
              <a:t>Περιορισμός (σύμφωνα με το </a:t>
            </a:r>
            <a:r>
              <a:rPr lang="el-GR" altLang="en-US" sz="2400" b="1" dirty="0">
                <a:latin typeface="Calibri" panose="020F0502020204030204" pitchFamily="34" charset="0"/>
                <a:ea typeface="Calibri" panose="020F0502020204030204" pitchFamily="34" charset="0"/>
                <a:cs typeface="Calibri" panose="020F0502020204030204" pitchFamily="34" charset="0"/>
              </a:rPr>
              <a:t>άρθ. 57 </a:t>
            </a:r>
            <a:r>
              <a:rPr lang="el-GR" altLang="en-US" sz="2400" dirty="0">
                <a:latin typeface="Calibri" panose="020F0502020204030204" pitchFamily="34" charset="0"/>
                <a:ea typeface="Calibri" panose="020F0502020204030204" pitchFamily="34" charset="0"/>
                <a:cs typeface="Calibri" panose="020F0502020204030204" pitchFamily="34" charset="0"/>
              </a:rPr>
              <a:t>του ίδιου νόμου) συνθηκών υποδοχής για τη μη συμμόρφωση με τον εσωτερικό κανονισμό του ΚΥΤ και</a:t>
            </a:r>
            <a:r>
              <a:rPr lang="en-GB" altLang="en-US" sz="2400" dirty="0">
                <a:latin typeface="Calibri" panose="020F0502020204030204" pitchFamily="34" charset="0"/>
                <a:ea typeface="Calibri" panose="020F0502020204030204" pitchFamily="34" charset="0"/>
                <a:cs typeface="Calibri" panose="020F0502020204030204" pitchFamily="34" charset="0"/>
              </a:rPr>
              <a:t> </a:t>
            </a:r>
            <a:r>
              <a:rPr lang="el-GR" altLang="en-US" sz="2400" dirty="0">
                <a:latin typeface="Calibri" panose="020F0502020204030204" pitchFamily="34" charset="0"/>
                <a:ea typeface="Calibri" panose="020F0502020204030204" pitchFamily="34" charset="0"/>
                <a:cs typeface="Calibri" panose="020F0502020204030204" pitchFamily="34" charset="0"/>
              </a:rPr>
              <a:t>με την απόφαση μεταφοράς στην ενδοχώρα (</a:t>
            </a:r>
            <a:r>
              <a:rPr lang="el-GR" altLang="en-US" sz="2400" b="1" dirty="0">
                <a:latin typeface="Calibri" panose="020F0502020204030204" pitchFamily="34" charset="0"/>
                <a:ea typeface="Calibri" panose="020F0502020204030204" pitchFamily="34" charset="0"/>
                <a:cs typeface="Calibri" panose="020F0502020204030204" pitchFamily="34" charset="0"/>
              </a:rPr>
              <a:t>άρθ. </a:t>
            </a:r>
            <a:r>
              <a:rPr lang="en-GB" altLang="en-US" sz="2400" b="1" dirty="0">
                <a:latin typeface="Calibri" panose="020F0502020204030204" pitchFamily="34" charset="0"/>
                <a:ea typeface="Calibri" panose="020F0502020204030204" pitchFamily="34" charset="0"/>
                <a:cs typeface="Calibri" panose="020F0502020204030204" pitchFamily="34" charset="0"/>
              </a:rPr>
              <a:t>39 </a:t>
            </a:r>
            <a:r>
              <a:rPr lang="el-GR" altLang="en-US" sz="2400" b="1" dirty="0">
                <a:latin typeface="Calibri" panose="020F0502020204030204" pitchFamily="34" charset="0"/>
                <a:ea typeface="Calibri" panose="020F0502020204030204" pitchFamily="34" charset="0"/>
                <a:cs typeface="Calibri" panose="020F0502020204030204" pitchFamily="34" charset="0"/>
              </a:rPr>
              <a:t>παρ</a:t>
            </a:r>
            <a:r>
              <a:rPr lang="en-GB" altLang="en-US" sz="2400" dirty="0">
                <a:latin typeface="Calibri" panose="020F0502020204030204" pitchFamily="34" charset="0"/>
                <a:ea typeface="Calibri" panose="020F0502020204030204" pitchFamily="34" charset="0"/>
                <a:cs typeface="Calibri" panose="020F0502020204030204" pitchFamily="34" charset="0"/>
              </a:rPr>
              <a:t>. </a:t>
            </a:r>
            <a:r>
              <a:rPr lang="en-GB" altLang="en-US" sz="2400" b="1" dirty="0">
                <a:latin typeface="Calibri" panose="020F0502020204030204" pitchFamily="34" charset="0"/>
                <a:ea typeface="Calibri" panose="020F0502020204030204" pitchFamily="34" charset="0"/>
                <a:cs typeface="Calibri" panose="020F0502020204030204" pitchFamily="34" charset="0"/>
              </a:rPr>
              <a:t>10</a:t>
            </a:r>
            <a:r>
              <a:rPr lang="el-GR" altLang="en-US" sz="2400" dirty="0">
                <a:latin typeface="Calibri" panose="020F0502020204030204" pitchFamily="34" charset="0"/>
                <a:ea typeface="Calibri" panose="020F0502020204030204" pitchFamily="34" charset="0"/>
                <a:cs typeface="Calibri" panose="020F0502020204030204" pitchFamily="34" charset="0"/>
              </a:rPr>
              <a:t>) και σε περίπτωση που οι ανήλικοι αιτούντες και τα ανήλικα τέκνα αιτούντων δε συμμορφώνονται με την υποχρέωση ένταξης σε μονάδες παροχής εκπαίδευσης και δεν  εγγράφονται ή δεν παρακολουθούν τα σχολικά μαθήματα επειδή </a:t>
            </a:r>
            <a:r>
              <a:rPr lang="el-GR" altLang="en-US" sz="2400" u="sng" dirty="0">
                <a:latin typeface="Calibri" panose="020F0502020204030204" pitchFamily="34" charset="0"/>
                <a:ea typeface="Calibri" panose="020F0502020204030204" pitchFamily="34" charset="0"/>
                <a:cs typeface="Calibri" panose="020F0502020204030204" pitchFamily="34" charset="0"/>
              </a:rPr>
              <a:t>δεν επιθυμούν να ενταχθούν </a:t>
            </a:r>
            <a:r>
              <a:rPr lang="el-GR" altLang="en-US" sz="2400" dirty="0">
                <a:latin typeface="Calibri" panose="020F0502020204030204" pitchFamily="34" charset="0"/>
                <a:ea typeface="Calibri" panose="020F0502020204030204" pitchFamily="34" charset="0"/>
                <a:cs typeface="Calibri" panose="020F0502020204030204" pitchFamily="34" charset="0"/>
              </a:rPr>
              <a:t>στο εκπαιδευτικό σύστημα (Άρθρο </a:t>
            </a:r>
            <a:r>
              <a:rPr lang="en-US" altLang="en-US" sz="2400" dirty="0">
                <a:latin typeface="Calibri" panose="020F0502020204030204" pitchFamily="34" charset="0"/>
                <a:ea typeface="Calibri" panose="020F0502020204030204" pitchFamily="34" charset="0"/>
                <a:cs typeface="Calibri" panose="020F0502020204030204" pitchFamily="34" charset="0"/>
              </a:rPr>
              <a:t>51 </a:t>
            </a:r>
            <a:r>
              <a:rPr lang="el-GR" altLang="en-US" sz="2400" dirty="0">
                <a:latin typeface="Calibri" panose="020F0502020204030204" pitchFamily="34" charset="0"/>
                <a:ea typeface="Calibri" panose="020F0502020204030204" pitchFamily="34" charset="0"/>
                <a:cs typeface="Calibri" panose="020F0502020204030204" pitchFamily="34" charset="0"/>
              </a:rPr>
              <a:t>παρ</a:t>
            </a:r>
            <a:r>
              <a:rPr lang="en-US" altLang="en-US" sz="2400" dirty="0">
                <a:latin typeface="Calibri" panose="020F0502020204030204" pitchFamily="34" charset="0"/>
                <a:ea typeface="Calibri" panose="020F0502020204030204" pitchFamily="34" charset="0"/>
                <a:cs typeface="Calibri" panose="020F0502020204030204" pitchFamily="34" charset="0"/>
              </a:rPr>
              <a:t>. 2</a:t>
            </a:r>
            <a:r>
              <a:rPr lang="el-GR" altLang="en-US" sz="2400" dirty="0">
                <a:latin typeface="Calibri" panose="020F0502020204030204" pitchFamily="34" charset="0"/>
                <a:ea typeface="Calibri" panose="020F0502020204030204" pitchFamily="34" charset="0"/>
                <a:cs typeface="Calibri" panose="020F0502020204030204" pitchFamily="34" charset="0"/>
              </a:rPr>
              <a:t>). </a:t>
            </a:r>
            <a:r>
              <a:rPr lang="el-GR" altLang="en-US" sz="2400" b="1" dirty="0">
                <a:latin typeface="Calibri" panose="020F0502020204030204" pitchFamily="34" charset="0"/>
                <a:ea typeface="Calibri" panose="020F0502020204030204" pitchFamily="34" charset="0"/>
                <a:cs typeface="Calibri" panose="020F0502020204030204" pitchFamily="34" charset="0"/>
              </a:rPr>
              <a:t>Η ρύθμιση αυτή δεν προβλέπεται στο άρθρο 20 της Οδηγίας.</a:t>
            </a:r>
            <a:endParaRPr lang="el-GR" altLang="en-US" sz="2400" dirty="0">
              <a:latin typeface="Calibri" panose="020F0502020204030204" pitchFamily="34" charset="0"/>
              <a:ea typeface="Calibri" panose="020F0502020204030204" pitchFamily="34" charset="0"/>
              <a:cs typeface="Calibri" panose="020F0502020204030204" pitchFamily="34" charset="0"/>
            </a:endParaRPr>
          </a:p>
        </p:txBody>
      </p:sp>
      <p:sp>
        <p:nvSpPr>
          <p:cNvPr id="4" name="Text Placeholder 3">
            <a:extLst>
              <a:ext uri="{FF2B5EF4-FFF2-40B4-BE49-F238E27FC236}">
                <a16:creationId xmlns:a16="http://schemas.microsoft.com/office/drawing/2014/main" id="{03113F9B-EFA5-4DDE-AA9B-04EC4B4ED9FA}"/>
              </a:ext>
            </a:extLst>
          </p:cNvPr>
          <p:cNvSpPr>
            <a:spLocks noGrp="1"/>
          </p:cNvSpPr>
          <p:nvPr>
            <p:ph type="body" sz="half" idx="2"/>
          </p:nvPr>
        </p:nvSpPr>
        <p:spPr/>
        <p:txBody>
          <a:bodyPr>
            <a:normAutofit/>
          </a:bodyPr>
          <a:lstStyle/>
          <a:p>
            <a:r>
              <a:rPr lang="el-GR" sz="2400" b="1" dirty="0">
                <a:latin typeface="Calibri" panose="020F0502020204030204" pitchFamily="34" charset="0"/>
                <a:cs typeface="Calibri" panose="020F0502020204030204" pitchFamily="34" charset="0"/>
              </a:rPr>
              <a:t>Περιορισμός συνθηκών υποδοχής</a:t>
            </a:r>
            <a:endParaRPr lang="en-US"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608079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34" name="Rectangle 134">
            <a:extLst>
              <a:ext uri="{FF2B5EF4-FFF2-40B4-BE49-F238E27FC236}">
                <a16:creationId xmlns:a16="http://schemas.microsoft.com/office/drawing/2014/main" id="{2ABBB681-F4D2-40F2-ACC3-DE0B4B4880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505D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5" name="Rectangle 136">
            <a:extLst>
              <a:ext uri="{FF2B5EF4-FFF2-40B4-BE49-F238E27FC236}">
                <a16:creationId xmlns:a16="http://schemas.microsoft.com/office/drawing/2014/main" id="{09388ED0-1FEF-4E11-B488-BD661D1AC1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58470"/>
            <a:ext cx="11237976" cy="5897880"/>
          </a:xfrm>
          <a:prstGeom prst="rect">
            <a:avLst/>
          </a:pr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image">
            <a:extLst>
              <a:ext uri="{FF2B5EF4-FFF2-40B4-BE49-F238E27FC236}">
                <a16:creationId xmlns:a16="http://schemas.microsoft.com/office/drawing/2014/main" id="{415C65A3-274D-4867-A51D-D6134FB75DF3}"/>
              </a:ext>
            </a:extLst>
          </p:cNvPr>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tretch>
            <a:fillRect/>
          </a:stretch>
        </p:blipFill>
        <p:spPr bwMode="auto">
          <a:xfrm>
            <a:off x="1409820" y="771434"/>
            <a:ext cx="9372361" cy="52719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0271467"/>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2050" name="Picture 2" descr="image">
            <a:extLst>
              <a:ext uri="{FF2B5EF4-FFF2-40B4-BE49-F238E27FC236}">
                <a16:creationId xmlns:a16="http://schemas.microsoft.com/office/drawing/2014/main" id="{CF117137-583E-49BF-B76A-7D578D644394}"/>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143941" y="643467"/>
            <a:ext cx="9904118" cy="55710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8414601"/>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2ABBB681-F4D2-40F2-ACC3-DE0B4B4880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09388ED0-1FEF-4E11-B488-BD661D1AC1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58470"/>
            <a:ext cx="11237976" cy="5897880"/>
          </a:xfrm>
          <a:prstGeom prst="rect">
            <a:avLst/>
          </a:pr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0CFD8471-93D5-4581-9EFC-9C399FC67226}"/>
              </a:ext>
            </a:extLst>
          </p:cNvPr>
          <p:cNvPicPr>
            <a:picLocks noChangeAspect="1"/>
          </p:cNvPicPr>
          <p:nvPr/>
        </p:nvPicPr>
        <p:blipFill>
          <a:blip r:embed="rId2"/>
          <a:stretch>
            <a:fillRect/>
          </a:stretch>
        </p:blipFill>
        <p:spPr>
          <a:xfrm>
            <a:off x="2581365" y="771434"/>
            <a:ext cx="7029270" cy="5271953"/>
          </a:xfrm>
          <a:prstGeom prst="rect">
            <a:avLst/>
          </a:prstGeom>
        </p:spPr>
      </p:pic>
    </p:spTree>
    <p:extLst>
      <p:ext uri="{BB962C8B-B14F-4D97-AF65-F5344CB8AC3E}">
        <p14:creationId xmlns:p14="http://schemas.microsoft.com/office/powerpoint/2010/main" val="118715486"/>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2ABBB681-F4D2-40F2-ACC3-DE0B4B4880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5E54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a:extLst>
              <a:ext uri="{FF2B5EF4-FFF2-40B4-BE49-F238E27FC236}">
                <a16:creationId xmlns:a16="http://schemas.microsoft.com/office/drawing/2014/main" id="{09388ED0-1FEF-4E11-B488-BD661D1AC1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58470"/>
            <a:ext cx="11237976" cy="5897880"/>
          </a:xfrm>
          <a:prstGeom prst="rect">
            <a:avLst/>
          </a:pr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image">
            <a:extLst>
              <a:ext uri="{FF2B5EF4-FFF2-40B4-BE49-F238E27FC236}">
                <a16:creationId xmlns:a16="http://schemas.microsoft.com/office/drawing/2014/main" id="{FFAC7035-98A7-41D2-8DF1-BB1825609B18}"/>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409820" y="771434"/>
            <a:ext cx="9372361" cy="52719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5335041"/>
      </p:ext>
    </p:extLst>
  </p:cSld>
  <p:clrMapOvr>
    <a:overrideClrMapping bg1="dk1" tx1="lt1" bg2="dk2"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ABBB681-F4D2-40F2-ACC3-DE0B4B4880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4244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09388ED0-1FEF-4E11-B488-BD661D1AC1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58470"/>
            <a:ext cx="11237976" cy="5897880"/>
          </a:xfrm>
          <a:prstGeom prst="rect">
            <a:avLst/>
          </a:pr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321450C6-2899-4B4C-90FC-5B6A4B531D5C}"/>
              </a:ext>
            </a:extLst>
          </p:cNvPr>
          <p:cNvPicPr>
            <a:picLocks noChangeAspect="1"/>
          </p:cNvPicPr>
          <p:nvPr/>
        </p:nvPicPr>
        <p:blipFill>
          <a:blip r:embed="rId2"/>
          <a:stretch>
            <a:fillRect/>
          </a:stretch>
        </p:blipFill>
        <p:spPr>
          <a:xfrm>
            <a:off x="2581365" y="771434"/>
            <a:ext cx="7029270" cy="5271953"/>
          </a:xfrm>
          <a:prstGeom prst="rect">
            <a:avLst/>
          </a:prstGeom>
        </p:spPr>
      </p:pic>
    </p:spTree>
    <p:extLst>
      <p:ext uri="{BB962C8B-B14F-4D97-AF65-F5344CB8AC3E}">
        <p14:creationId xmlns:p14="http://schemas.microsoft.com/office/powerpoint/2010/main" val="7607650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009" y="1126536"/>
            <a:ext cx="8286979" cy="3255264"/>
          </a:xfrm>
        </p:spPr>
        <p:txBody>
          <a:bodyPr>
            <a:normAutofit/>
          </a:bodyPr>
          <a:lstStyle/>
          <a:p>
            <a:pPr algn="ctr"/>
            <a:r>
              <a:rPr lang="el-GR" sz="4000" b="1">
                <a:latin typeface="Calibri" panose="020F0502020204030204" pitchFamily="34" charset="0"/>
              </a:rPr>
              <a:t>Ευχαριστώ!</a:t>
            </a:r>
            <a:br>
              <a:rPr lang="en-US" sz="2400" b="1">
                <a:latin typeface="Calibri" panose="020F0502020204030204" pitchFamily="34" charset="0"/>
              </a:rPr>
            </a:br>
            <a:br>
              <a:rPr lang="en-US" sz="2400" b="1">
                <a:latin typeface="Calibri" panose="020F0502020204030204" pitchFamily="34" charset="0"/>
              </a:rPr>
            </a:br>
            <a:endParaRPr lang="en-US" sz="2400" dirty="0">
              <a:latin typeface="Calibri" panose="020F0502020204030204" pitchFamily="34" charset="0"/>
            </a:endParaRPr>
          </a:p>
        </p:txBody>
      </p:sp>
      <p:sp>
        <p:nvSpPr>
          <p:cNvPr id="3" name="Subtitle 2"/>
          <p:cNvSpPr>
            <a:spLocks noGrp="1"/>
          </p:cNvSpPr>
          <p:nvPr>
            <p:ph type="subTitle" idx="1"/>
          </p:nvPr>
        </p:nvSpPr>
        <p:spPr/>
        <p:txBody>
          <a:bodyPr>
            <a:normAutofit fontScale="85000" lnSpcReduction="20000"/>
          </a:bodyPr>
          <a:lstStyle/>
          <a:p>
            <a:pPr algn="r">
              <a:lnSpc>
                <a:spcPct val="80000"/>
              </a:lnSpc>
              <a:defRPr/>
            </a:pPr>
            <a:r>
              <a:rPr lang="el-GR" sz="2400"/>
              <a:t>Γεώργιος Ρεπανάς</a:t>
            </a:r>
            <a:endParaRPr lang="en-US" sz="2400"/>
          </a:p>
          <a:p>
            <a:pPr algn="r">
              <a:lnSpc>
                <a:spcPct val="80000"/>
              </a:lnSpc>
              <a:defRPr/>
            </a:pPr>
            <a:r>
              <a:rPr lang="el-GR" sz="2400"/>
              <a:t>Ύπατη Αρμοστεία του Ο.Η.Ε για τους Πρόσφυγες</a:t>
            </a:r>
            <a:endParaRPr lang="en-GB" sz="2400"/>
          </a:p>
          <a:p>
            <a:pPr algn="r">
              <a:lnSpc>
                <a:spcPct val="80000"/>
              </a:lnSpc>
              <a:defRPr/>
            </a:pPr>
            <a:r>
              <a:rPr lang="el-GR" sz="1600"/>
              <a:t>Θεσσαλονίκη, Απρίλιος 2022</a:t>
            </a:r>
          </a:p>
          <a:p>
            <a:endParaRPr lang="en-US" sz="2300" dirty="0"/>
          </a:p>
        </p:txBody>
      </p:sp>
      <p:pic>
        <p:nvPicPr>
          <p:cNvPr id="1026" name="Picture 2" descr="http://womenonthemoveawards.org.uk/wp-content/uploads/2013/10/UNHCR-Horizontal-2-e138175818376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426844" y="6097937"/>
            <a:ext cx="2625671" cy="7600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48142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20" name="Rectangle 7">
            <a:extLst>
              <a:ext uri="{FF2B5EF4-FFF2-40B4-BE49-F238E27FC236}">
                <a16:creationId xmlns:a16="http://schemas.microsoft.com/office/drawing/2014/main" id="{5DB23C2B-2054-4D8B-9E98-9190F8E05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9">
            <a:extLst>
              <a:ext uri="{FF2B5EF4-FFF2-40B4-BE49-F238E27FC236}">
                <a16:creationId xmlns:a16="http://schemas.microsoft.com/office/drawing/2014/main" id="{8797B5BC-9873-45F9-97D6-298FB5AF08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762000"/>
            <a:ext cx="4208489"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B72B0452-C653-4DDF-A118-E88808672837}"/>
              </a:ext>
            </a:extLst>
          </p:cNvPr>
          <p:cNvSpPr>
            <a:spLocks noGrp="1"/>
          </p:cNvSpPr>
          <p:nvPr>
            <p:ph type="title"/>
          </p:nvPr>
        </p:nvSpPr>
        <p:spPr>
          <a:xfrm>
            <a:off x="494260" y="1683144"/>
            <a:ext cx="2774922" cy="3491712"/>
          </a:xfrm>
        </p:spPr>
        <p:txBody>
          <a:bodyPr>
            <a:normAutofit/>
          </a:bodyPr>
          <a:lstStyle/>
          <a:p>
            <a:r>
              <a:rPr lang="el-GR"/>
              <a:t>ΠΗΓΕΣ - ΝΟΜΟΛΟΓΙΑ</a:t>
            </a:r>
            <a:endParaRPr lang="en-US" dirty="0"/>
          </a:p>
        </p:txBody>
      </p:sp>
      <p:sp>
        <p:nvSpPr>
          <p:cNvPr id="3" name="Content Placeholder 2">
            <a:extLst>
              <a:ext uri="{FF2B5EF4-FFF2-40B4-BE49-F238E27FC236}">
                <a16:creationId xmlns:a16="http://schemas.microsoft.com/office/drawing/2014/main" id="{84E41039-AA8F-410D-845D-D686109AA1F5}"/>
              </a:ext>
            </a:extLst>
          </p:cNvPr>
          <p:cNvSpPr>
            <a:spLocks noGrp="1"/>
          </p:cNvSpPr>
          <p:nvPr>
            <p:ph idx="1"/>
          </p:nvPr>
        </p:nvSpPr>
        <p:spPr>
          <a:xfrm>
            <a:off x="4361606" y="762000"/>
            <a:ext cx="6627377" cy="5334001"/>
          </a:xfrm>
        </p:spPr>
        <p:txBody>
          <a:bodyPr>
            <a:normAutofit/>
          </a:bodyPr>
          <a:lstStyle/>
          <a:p>
            <a:r>
              <a:rPr lang="en-US" sz="1400" dirty="0"/>
              <a:t>European Commission https://ec.europa.eu/home-affairs/what-we-do/policies/asylum/reception-conditions_en</a:t>
            </a:r>
            <a:endParaRPr lang="el-GR" sz="1400" dirty="0"/>
          </a:p>
          <a:p>
            <a:r>
              <a:rPr lang="en-GB" sz="1400" dirty="0"/>
              <a:t>UNHCR, </a:t>
            </a:r>
            <a:r>
              <a:rPr lang="en-GB" sz="1400" i="1" dirty="0"/>
              <a:t>Reception of asylum-seekers, including standards of treatment, in the context of individual asylum systems</a:t>
            </a:r>
            <a:r>
              <a:rPr lang="en-GB" sz="1400" dirty="0"/>
              <a:t>, 4 September 2001(‘UNHCR Note on reception’), </a:t>
            </a:r>
            <a:r>
              <a:rPr lang="en-GB" sz="1400" u="sng" dirty="0">
                <a:hlinkClick r:id="rId3"/>
              </a:rPr>
              <a:t>https://www.refworld.org/pdfid/3bfa81864.pdf</a:t>
            </a:r>
            <a:r>
              <a:rPr lang="en-GB" sz="1400" dirty="0"/>
              <a:t>, para. 3.</a:t>
            </a:r>
            <a:endParaRPr lang="el-GR" sz="1400" dirty="0"/>
          </a:p>
          <a:p>
            <a:r>
              <a:rPr lang="en-US" sz="1400" dirty="0"/>
              <a:t>UN High Commissioner for Refugees (UNHCR), UNHCR Comments on the Proposal for a Directive of the European Parliament and of the Council laying down standards for the reception of applicants for international protection (recast) – COM (2016) 465, August 2017, available at: https://www.refworld.org/docid/59a6d6094.html.</a:t>
            </a:r>
            <a:r>
              <a:rPr lang="el-GR" sz="1400" dirty="0"/>
              <a:t>) </a:t>
            </a:r>
          </a:p>
          <a:p>
            <a:r>
              <a:rPr lang="en-US" sz="1400" dirty="0"/>
              <a:t>European Court of Human Rights (‘ECtHR’) </a:t>
            </a:r>
            <a:r>
              <a:rPr lang="en-GB" sz="1400" i="1" dirty="0"/>
              <a:t>N.H. et </a:t>
            </a:r>
            <a:r>
              <a:rPr lang="en-GB" sz="1400" i="1" dirty="0" err="1"/>
              <a:t>Autres</a:t>
            </a:r>
            <a:r>
              <a:rPr lang="en-GB" sz="1400" i="1" dirty="0"/>
              <a:t> c. France</a:t>
            </a:r>
            <a:r>
              <a:rPr lang="en-GB" sz="1400" dirty="0"/>
              <a:t>, </a:t>
            </a:r>
            <a:r>
              <a:rPr lang="en-GB" sz="1400" u="sng" dirty="0">
                <a:hlinkClick r:id="rId4"/>
              </a:rPr>
              <a:t>https://www.refworld.org/cases,ECHR,5f0455264.html</a:t>
            </a:r>
            <a:r>
              <a:rPr lang="en-GB" sz="1400" u="sng" dirty="0"/>
              <a:t> </a:t>
            </a:r>
            <a:endParaRPr lang="el-GR" sz="1400" u="sng" dirty="0"/>
          </a:p>
          <a:p>
            <a:r>
              <a:rPr lang="en-US" sz="1400" dirty="0"/>
              <a:t>European Court of Human Rights (‘ECtHR’)</a:t>
            </a:r>
            <a:r>
              <a:rPr lang="en-GB" sz="1400" i="1" dirty="0"/>
              <a:t>, M.S.S. v. Belgium and Greece</a:t>
            </a:r>
            <a:r>
              <a:rPr lang="en-GB" sz="1400" dirty="0"/>
              <a:t> (GC)</a:t>
            </a:r>
            <a:r>
              <a:rPr lang="en-GB" sz="1400" i="1" dirty="0"/>
              <a:t>, </a:t>
            </a:r>
            <a:r>
              <a:rPr lang="en-GB" sz="1400" dirty="0"/>
              <a:t>Application No. 30696/0921 January 2011</a:t>
            </a:r>
            <a:r>
              <a:rPr lang="en-US" sz="1400" dirty="0"/>
              <a:t>, </a:t>
            </a:r>
            <a:r>
              <a:rPr lang="en-US" sz="1400" u="sng" dirty="0">
                <a:hlinkClick r:id="rId5"/>
              </a:rPr>
              <a:t>https://www.refworld.org/cases,ECHR,4d39bc7f2.html</a:t>
            </a:r>
            <a:endParaRPr lang="en-US" sz="1400" u="sng" dirty="0"/>
          </a:p>
          <a:p>
            <a:r>
              <a:rPr lang="el-GR" sz="1400" b="1" dirty="0"/>
              <a:t>ΔΕΕ</a:t>
            </a:r>
            <a:r>
              <a:rPr lang="el-GR" sz="1400" dirty="0"/>
              <a:t> </a:t>
            </a:r>
            <a:r>
              <a:rPr lang="el-GR" sz="1400" b="1" dirty="0"/>
              <a:t>Haqbin (C-233/18), (12 Νοεμβρίου 2019): </a:t>
            </a:r>
            <a:r>
              <a:rPr lang="el-GR" sz="1400" dirty="0"/>
              <a:t> </a:t>
            </a:r>
            <a:r>
              <a:rPr lang="nl-NL" sz="1400" u="sng" dirty="0">
                <a:hlinkClick r:id="rId6"/>
              </a:rPr>
              <a:t>http://curia.europa.eu/juris/liste.jsf?num=C-233%252F18&amp;language=en</a:t>
            </a:r>
            <a:r>
              <a:rPr lang="nl-NL" sz="1400" u="sng" dirty="0"/>
              <a:t> </a:t>
            </a:r>
            <a:endParaRPr lang="el-GR" sz="1400" u="sng" dirty="0"/>
          </a:p>
          <a:p>
            <a:r>
              <a:rPr lang="el-GR" sz="1400" dirty="0"/>
              <a:t>Υπουργείο μετανάστευσης και ασύλου: </a:t>
            </a:r>
            <a:r>
              <a:rPr lang="en-US" sz="1400" u="sng" dirty="0"/>
              <a:t>https://migration.gov.gr/</a:t>
            </a:r>
            <a:endParaRPr lang="en-US" sz="1400" dirty="0"/>
          </a:p>
          <a:p>
            <a:endParaRPr lang="el-GR" sz="1400" dirty="0"/>
          </a:p>
          <a:p>
            <a:endParaRPr lang="el-GR" sz="1100" dirty="0"/>
          </a:p>
          <a:p>
            <a:endParaRPr lang="en-US" sz="1100" dirty="0"/>
          </a:p>
        </p:txBody>
      </p:sp>
      <p:sp>
        <p:nvSpPr>
          <p:cNvPr id="22" name="Freeform: Shape 11">
            <a:extLst>
              <a:ext uri="{FF2B5EF4-FFF2-40B4-BE49-F238E27FC236}">
                <a16:creationId xmlns:a16="http://schemas.microsoft.com/office/drawing/2014/main" id="{665C2FCD-09A4-4B4B-AA73-F330DFE917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1190517" y="1056875"/>
            <a:ext cx="100148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06384785"/>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3431506999"/>
              </p:ext>
            </p:extLst>
          </p:nvPr>
        </p:nvGraphicFramePr>
        <p:xfrm>
          <a:off x="585216" y="228600"/>
          <a:ext cx="10899648" cy="6446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Content Placeholder 2"/>
          <p:cNvGraphicFramePr>
            <a:graphicFrameLocks noGrp="1"/>
          </p:cNvGraphicFramePr>
          <p:nvPr>
            <p:ph idx="1"/>
            <p:extLst>
              <p:ext uri="{D42A27DB-BD31-4B8C-83A1-F6EECF244321}">
                <p14:modId xmlns:p14="http://schemas.microsoft.com/office/powerpoint/2010/main" val="2438443442"/>
              </p:ext>
            </p:extLst>
          </p:nvPr>
        </p:nvGraphicFramePr>
        <p:xfrm>
          <a:off x="585216" y="1152938"/>
          <a:ext cx="11467299" cy="496674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2" name="Slide Number Placeholder 1"/>
          <p:cNvSpPr>
            <a:spLocks noGrp="1"/>
          </p:cNvSpPr>
          <p:nvPr>
            <p:ph type="sldNum" sz="quarter" idx="10"/>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DCDAE6C-D955-49E9-9FF3-3E50633E13D4}" type="slidenum">
              <a:rPr lang="en-GB" altLang="en-US">
                <a:solidFill>
                  <a:srgbClr val="FFFFFF"/>
                </a:solidFill>
                <a:latin typeface="Calibri" panose="020F0502020204030204" pitchFamily="34" charset="0"/>
              </a:rPr>
              <a:pPr/>
              <a:t>2</a:t>
            </a:fld>
            <a:endParaRPr lang="en-GB" altLang="en-US">
              <a:solidFill>
                <a:srgbClr val="FFFFFF"/>
              </a:solidFill>
              <a:latin typeface="Calibri" panose="020F0502020204030204" pitchFamily="34" charset="0"/>
            </a:endParaRPr>
          </a:p>
        </p:txBody>
      </p:sp>
      <p:pic>
        <p:nvPicPr>
          <p:cNvPr id="5" name="Picture 2" descr="http://womenonthemoveawards.org.uk/wp-content/uploads/2013/10/UNHCR-Horizontal-2-e1381758183762.pn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9426844" y="6097937"/>
            <a:ext cx="2625671" cy="7600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3838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pPr lvl="0"/>
            <a:br>
              <a:rPr lang="en-US" sz="2400" dirty="0"/>
            </a:br>
            <a:br>
              <a:rPr lang="en-US" sz="2400" dirty="0"/>
            </a:br>
            <a:br>
              <a:rPr lang="en-US" sz="2400" dirty="0"/>
            </a:br>
            <a:br>
              <a:rPr lang="en-US" sz="2400" dirty="0"/>
            </a:br>
            <a:br>
              <a:rPr lang="en-US" sz="2400" dirty="0"/>
            </a:br>
            <a:br>
              <a:rPr lang="el-GR" sz="2400" dirty="0"/>
            </a:br>
            <a:br>
              <a:rPr lang="el-GR" sz="2400" dirty="0"/>
            </a:br>
            <a:endParaRPr lang="en-GB" dirty="0"/>
          </a:p>
        </p:txBody>
      </p:sp>
      <p:graphicFrame>
        <p:nvGraphicFramePr>
          <p:cNvPr id="12" name="Content Placeholder 5">
            <a:extLst>
              <a:ext uri="{FF2B5EF4-FFF2-40B4-BE49-F238E27FC236}">
                <a16:creationId xmlns:a16="http://schemas.microsoft.com/office/drawing/2014/main" id="{16078677-4E5D-E5C3-26F8-BC8CAED245F0}"/>
              </a:ext>
            </a:extLst>
          </p:cNvPr>
          <p:cNvGraphicFramePr>
            <a:graphicFrameLocks noGrp="1"/>
          </p:cNvGraphicFramePr>
          <p:nvPr>
            <p:ph idx="1"/>
          </p:nvPr>
        </p:nvGraphicFramePr>
        <p:xfrm>
          <a:off x="3867912" y="868680"/>
          <a:ext cx="7315200" cy="51206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xt Placeholder 9"/>
          <p:cNvSpPr>
            <a:spLocks noGrp="1"/>
          </p:cNvSpPr>
          <p:nvPr>
            <p:ph type="body" sz="half" idx="2"/>
          </p:nvPr>
        </p:nvSpPr>
        <p:spPr>
          <a:xfrm>
            <a:off x="256032" y="2067526"/>
            <a:ext cx="2834640" cy="3763630"/>
          </a:xfrm>
        </p:spPr>
        <p:txBody>
          <a:bodyPr>
            <a:normAutofit/>
          </a:bodyPr>
          <a:lstStyle/>
          <a:p>
            <a:endParaRPr lang="en-US" sz="2800" b="1" dirty="0"/>
          </a:p>
          <a:p>
            <a:endParaRPr lang="en-US" sz="2800" b="1" dirty="0"/>
          </a:p>
          <a:p>
            <a:r>
              <a:rPr lang="el-GR" sz="2800" b="1" dirty="0"/>
              <a:t>Νομικό Πλαίσιο</a:t>
            </a:r>
          </a:p>
          <a:p>
            <a:endParaRPr lang="en-GB" sz="1800" dirty="0"/>
          </a:p>
        </p:txBody>
      </p:sp>
      <p:pic>
        <p:nvPicPr>
          <p:cNvPr id="4" name="Picture 2" descr="http://womenonthemoveawards.org.uk/wp-content/uploads/2013/10/UNHCR-Horizontal-2-e1381758183762.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0151164" y="6218024"/>
            <a:ext cx="1835089" cy="5312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722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65EFE-F64B-4750-809C-572CE7F48D87}"/>
              </a:ext>
            </a:extLst>
          </p:cNvPr>
          <p:cNvSpPr>
            <a:spLocks noGrp="1"/>
          </p:cNvSpPr>
          <p:nvPr>
            <p:ph type="title"/>
          </p:nvPr>
        </p:nvSpPr>
        <p:spPr/>
        <p:txBody>
          <a:bodyPr/>
          <a:lstStyle/>
          <a:p>
            <a:r>
              <a:rPr lang="el-GR" dirty="0"/>
              <a:t>Η οδηγία 2013/33</a:t>
            </a:r>
            <a:endParaRPr lang="en-US" dirty="0"/>
          </a:p>
        </p:txBody>
      </p:sp>
      <p:graphicFrame>
        <p:nvGraphicFramePr>
          <p:cNvPr id="6" name="Content Placeholder 2">
            <a:extLst>
              <a:ext uri="{FF2B5EF4-FFF2-40B4-BE49-F238E27FC236}">
                <a16:creationId xmlns:a16="http://schemas.microsoft.com/office/drawing/2014/main" id="{808817E0-257E-7092-29E1-33EF7E28EFE2}"/>
              </a:ext>
            </a:extLst>
          </p:cNvPr>
          <p:cNvGraphicFramePr>
            <a:graphicFrameLocks noGrp="1"/>
          </p:cNvGraphicFramePr>
          <p:nvPr>
            <p:ph idx="1"/>
            <p:extLst>
              <p:ext uri="{D42A27DB-BD31-4B8C-83A1-F6EECF244321}">
                <p14:modId xmlns:p14="http://schemas.microsoft.com/office/powerpoint/2010/main" val="4100584724"/>
              </p:ext>
            </p:extLst>
          </p:nvPr>
        </p:nvGraphicFramePr>
        <p:xfrm>
          <a:off x="3867912" y="868680"/>
          <a:ext cx="7315200" cy="51206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 Placeholder 3">
            <a:extLst>
              <a:ext uri="{FF2B5EF4-FFF2-40B4-BE49-F238E27FC236}">
                <a16:creationId xmlns:a16="http://schemas.microsoft.com/office/drawing/2014/main" id="{E75C9A3E-9E2A-4E67-BB57-0F1358F6D9A8}"/>
              </a:ext>
            </a:extLst>
          </p:cNvPr>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657947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pPr lvl="0"/>
            <a:br>
              <a:rPr lang="en-US" sz="2400" dirty="0"/>
            </a:br>
            <a:br>
              <a:rPr lang="en-US" sz="2400" dirty="0"/>
            </a:br>
            <a:br>
              <a:rPr lang="en-US" sz="2400" dirty="0"/>
            </a:br>
            <a:br>
              <a:rPr lang="en-US" sz="2400" dirty="0"/>
            </a:br>
            <a:br>
              <a:rPr lang="en-US" sz="2400" dirty="0"/>
            </a:br>
            <a:br>
              <a:rPr lang="el-GR" sz="2400" dirty="0"/>
            </a:br>
            <a:br>
              <a:rPr lang="el-GR" sz="2400" dirty="0"/>
            </a:br>
            <a:endParaRPr lang="en-GB" dirty="0"/>
          </a:p>
        </p:txBody>
      </p:sp>
      <p:graphicFrame>
        <p:nvGraphicFramePr>
          <p:cNvPr id="12" name="Content Placeholder 5">
            <a:extLst>
              <a:ext uri="{FF2B5EF4-FFF2-40B4-BE49-F238E27FC236}">
                <a16:creationId xmlns:a16="http://schemas.microsoft.com/office/drawing/2014/main" id="{49B480B1-70AE-0104-D739-C49341EFE814}"/>
              </a:ext>
            </a:extLst>
          </p:cNvPr>
          <p:cNvGraphicFramePr>
            <a:graphicFrameLocks noGrp="1"/>
          </p:cNvGraphicFramePr>
          <p:nvPr>
            <p:ph idx="1"/>
          </p:nvPr>
        </p:nvGraphicFramePr>
        <p:xfrm>
          <a:off x="3867912" y="868680"/>
          <a:ext cx="7315200" cy="51206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xt Placeholder 9"/>
          <p:cNvSpPr>
            <a:spLocks noGrp="1"/>
          </p:cNvSpPr>
          <p:nvPr>
            <p:ph type="body" sz="half" idx="2"/>
          </p:nvPr>
        </p:nvSpPr>
        <p:spPr>
          <a:xfrm>
            <a:off x="256032" y="1566153"/>
            <a:ext cx="2834640" cy="4250013"/>
          </a:xfrm>
        </p:spPr>
        <p:txBody>
          <a:bodyPr>
            <a:normAutofit/>
          </a:bodyPr>
          <a:lstStyle/>
          <a:p>
            <a:pPr lvl="0"/>
            <a:endParaRPr lang="el-GR" sz="2400" b="1" dirty="0"/>
          </a:p>
          <a:p>
            <a:pPr lvl="0"/>
            <a:r>
              <a:rPr lang="el-GR" sz="2400" b="1" dirty="0"/>
              <a:t>Δικαιώματα και παροχές στους αιτούντες άσυλο</a:t>
            </a:r>
          </a:p>
          <a:p>
            <a:pPr lvl="0"/>
            <a:r>
              <a:rPr lang="el-GR" sz="2400" b="1" dirty="0"/>
              <a:t>Βασικές αρχές</a:t>
            </a:r>
          </a:p>
          <a:p>
            <a:pPr lvl="0"/>
            <a:endParaRPr lang="en-US" sz="1800" dirty="0"/>
          </a:p>
          <a:p>
            <a:pPr lvl="0"/>
            <a:endParaRPr lang="en-US" sz="1800" dirty="0"/>
          </a:p>
          <a:p>
            <a:pPr lvl="0"/>
            <a:endParaRPr lang="en-US" sz="1800" dirty="0"/>
          </a:p>
          <a:p>
            <a:pPr lvl="0"/>
            <a:endParaRPr lang="el-GR" sz="1800" dirty="0"/>
          </a:p>
        </p:txBody>
      </p:sp>
      <p:pic>
        <p:nvPicPr>
          <p:cNvPr id="4" name="Picture 2" descr="http://womenonthemoveawards.org.uk/wp-content/uploads/2013/10/UNHCR-Horizontal-2-e1381758183762.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0151164" y="6218024"/>
            <a:ext cx="1835089" cy="5312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82909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pPr lvl="0"/>
            <a:br>
              <a:rPr lang="en-US" sz="2400" dirty="0"/>
            </a:br>
            <a:br>
              <a:rPr lang="en-US" sz="2400" dirty="0"/>
            </a:br>
            <a:br>
              <a:rPr lang="en-US" sz="2400" dirty="0"/>
            </a:br>
            <a:br>
              <a:rPr lang="en-US" sz="2400" dirty="0"/>
            </a:br>
            <a:br>
              <a:rPr lang="en-US" sz="2400" dirty="0"/>
            </a:br>
            <a:br>
              <a:rPr lang="el-GR" sz="2400" dirty="0"/>
            </a:br>
            <a:br>
              <a:rPr lang="el-GR" sz="2400" dirty="0"/>
            </a:br>
            <a:endParaRPr lang="en-GB" dirty="0"/>
          </a:p>
        </p:txBody>
      </p:sp>
      <p:sp>
        <p:nvSpPr>
          <p:cNvPr id="6" name="Content Placeholder 5"/>
          <p:cNvSpPr>
            <a:spLocks noGrp="1"/>
          </p:cNvSpPr>
          <p:nvPr>
            <p:ph idx="1"/>
          </p:nvPr>
        </p:nvSpPr>
        <p:spPr>
          <a:xfrm>
            <a:off x="3867912" y="809897"/>
            <a:ext cx="7315200" cy="5290457"/>
          </a:xfrm>
        </p:spPr>
        <p:txBody>
          <a:bodyPr>
            <a:normAutofit/>
          </a:bodyPr>
          <a:lstStyle/>
          <a:p>
            <a:endParaRPr lang="el-GR" b="1" dirty="0">
              <a:latin typeface="Calibri" panose="020F0502020204030204" pitchFamily="34" charset="0"/>
              <a:cs typeface="Calibri" panose="020F0502020204030204" pitchFamily="34" charset="0"/>
            </a:endParaRPr>
          </a:p>
          <a:p>
            <a:r>
              <a:rPr lang="el-GR" b="1" dirty="0">
                <a:latin typeface="Calibri" panose="020F0502020204030204" pitchFamily="34" charset="0"/>
                <a:cs typeface="Calibri" panose="020F0502020204030204" pitchFamily="34" charset="0"/>
              </a:rPr>
              <a:t>Καθορισμός των συνθηκών και διαδικασιών υποδοχής.Οι ιδιαίτερες ανάγκες και οι ευάλωτες ομάδες.</a:t>
            </a:r>
          </a:p>
          <a:p>
            <a:pPr marL="0" indent="0">
              <a:buNone/>
            </a:pPr>
            <a:endParaRPr lang="en-US" dirty="0">
              <a:latin typeface="Calibri" panose="020F0502020204030204" pitchFamily="34" charset="0"/>
              <a:cs typeface="Calibri" panose="020F0502020204030204" pitchFamily="34" charset="0"/>
            </a:endParaRPr>
          </a:p>
          <a:p>
            <a:r>
              <a:rPr lang="el-GR" dirty="0">
                <a:latin typeface="Calibri" panose="020F0502020204030204" pitchFamily="34" charset="0"/>
                <a:cs typeface="Calibri" panose="020F0502020204030204" pitchFamily="34" charset="0"/>
              </a:rPr>
              <a:t>Οι  αιτουντες ασύλο χρήζουν ιδιαίτερης προστασίας καθώς βρίσκονται συχνά σε πολύ ευάλωτη θέση, όμως... </a:t>
            </a:r>
          </a:p>
          <a:p>
            <a:r>
              <a:rPr lang="el-GR" dirty="0">
                <a:latin typeface="Calibri" panose="020F0502020204030204" pitchFamily="34" charset="0"/>
                <a:cs typeface="Calibri" panose="020F0502020204030204" pitchFamily="34" charset="0"/>
              </a:rPr>
              <a:t>Ο κάθε αιτών έχει ειδικότερες ανάγκες που απορρέουν από την ηλικία, το γένος</a:t>
            </a:r>
            <a:r>
              <a:rPr lang="en-GB" dirty="0">
                <a:latin typeface="Calibri" panose="020F0502020204030204" pitchFamily="34" charset="0"/>
                <a:cs typeface="Calibri" panose="020F0502020204030204" pitchFamily="34" charset="0"/>
              </a:rPr>
              <a:t>,</a:t>
            </a:r>
            <a:r>
              <a:rPr lang="el-GR" dirty="0">
                <a:latin typeface="Calibri" panose="020F0502020204030204" pitchFamily="34" charset="0"/>
                <a:cs typeface="Calibri" panose="020F0502020204030204" pitchFamily="34" charset="0"/>
              </a:rPr>
              <a:t> το ιδιαίτερο υπόβαθρό του, τις τραυματικές τους εμπειρίες, την υγεία τους ή άλλους λόγους</a:t>
            </a:r>
            <a:r>
              <a:rPr lang="el-GR" dirty="0"/>
              <a:t>. </a:t>
            </a:r>
          </a:p>
          <a:p>
            <a:r>
              <a:rPr lang="el-GR" dirty="0">
                <a:latin typeface="Calibri" panose="020F0502020204030204" pitchFamily="34" charset="0"/>
                <a:cs typeface="Calibri" panose="020F0502020204030204" pitchFamily="34" charset="0"/>
              </a:rPr>
              <a:t>Οι συνθήκες λοιπόν πρεπει να είναι επαρκείς για όλους, με την έννοια ΄΄οτι πρέπει να σέβονται το γένος, την ηλικία, να παίρνουν υπόψη τις ιδιαίτερες ανάγκες των ευάλωτων ομάδων , το οποίο σημαίνει ότι πρέπει να είναι και προσαρμοσμένες στις ιδιάιτερες ανάγκες των αιτούντων. </a:t>
            </a:r>
          </a:p>
          <a:p>
            <a:endParaRPr lang="el-GR" sz="1500" b="1" kern="0" dirty="0">
              <a:solidFill>
                <a:sysClr val="windowText" lastClr="000000"/>
              </a:solidFill>
            </a:endParaRPr>
          </a:p>
          <a:p>
            <a:endParaRPr lang="el-GR" sz="1500" b="1" kern="0" dirty="0">
              <a:solidFill>
                <a:sysClr val="windowText" lastClr="000000"/>
              </a:solidFill>
            </a:endParaRPr>
          </a:p>
          <a:p>
            <a:endParaRPr lang="el-GR" sz="1500" b="1" kern="0" dirty="0">
              <a:solidFill>
                <a:sysClr val="windowText" lastClr="000000"/>
              </a:solidFill>
            </a:endParaRPr>
          </a:p>
        </p:txBody>
      </p:sp>
      <p:sp>
        <p:nvSpPr>
          <p:cNvPr id="10" name="Text Placeholder 9"/>
          <p:cNvSpPr>
            <a:spLocks noGrp="1"/>
          </p:cNvSpPr>
          <p:nvPr>
            <p:ph type="body" sz="half" idx="2"/>
          </p:nvPr>
        </p:nvSpPr>
        <p:spPr>
          <a:xfrm>
            <a:off x="256032" y="2052536"/>
            <a:ext cx="2834640" cy="3763630"/>
          </a:xfrm>
        </p:spPr>
        <p:txBody>
          <a:bodyPr>
            <a:normAutofit/>
          </a:bodyPr>
          <a:lstStyle/>
          <a:p>
            <a:pPr lvl="0"/>
            <a:r>
              <a:rPr lang="el-GR" sz="2400" b="1" dirty="0"/>
              <a:t>Δικαιώματα και παροχές στους αιτούντες άσυλο</a:t>
            </a:r>
          </a:p>
          <a:p>
            <a:pPr lvl="0"/>
            <a:r>
              <a:rPr lang="el-GR" sz="2400" b="1" dirty="0"/>
              <a:t>Βασικές αρχές</a:t>
            </a:r>
          </a:p>
          <a:p>
            <a:endParaRPr lang="el-GR" sz="1800" dirty="0"/>
          </a:p>
        </p:txBody>
      </p:sp>
      <p:pic>
        <p:nvPicPr>
          <p:cNvPr id="4" name="Picture 2" descr="http://womenonthemoveawards.org.uk/wp-content/uploads/2013/10/UNHCR-Horizontal-2-e138175818376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151164" y="6218024"/>
            <a:ext cx="1835089" cy="5312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4419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408C0-E075-4D18-9A53-7973E25A5B86}"/>
              </a:ext>
            </a:extLst>
          </p:cNvPr>
          <p:cNvSpPr>
            <a:spLocks noGrp="1"/>
          </p:cNvSpPr>
          <p:nvPr>
            <p:ph type="title"/>
          </p:nvPr>
        </p:nvSpPr>
        <p:spPr/>
        <p:txBody>
          <a:bodyPr>
            <a:normAutofit fontScale="90000"/>
          </a:bodyPr>
          <a:lstStyle/>
          <a:p>
            <a:pPr lvl="0"/>
            <a:r>
              <a:rPr lang="el-GR" sz="3200" b="1" dirty="0"/>
              <a:t>Δικαιώματα και παροχές στους αιτούντες άσυλο</a:t>
            </a:r>
            <a:br>
              <a:rPr lang="el-GR" sz="3200" b="1" dirty="0"/>
            </a:br>
            <a:br>
              <a:rPr lang="el-GR" sz="3200" b="1" dirty="0"/>
            </a:br>
            <a:endParaRPr lang="en-US" dirty="0"/>
          </a:p>
        </p:txBody>
      </p:sp>
      <p:sp>
        <p:nvSpPr>
          <p:cNvPr id="3" name="Content Placeholder 2">
            <a:extLst>
              <a:ext uri="{FF2B5EF4-FFF2-40B4-BE49-F238E27FC236}">
                <a16:creationId xmlns:a16="http://schemas.microsoft.com/office/drawing/2014/main" id="{002F677A-F69C-4A77-B4B2-445C147C020A}"/>
              </a:ext>
            </a:extLst>
          </p:cNvPr>
          <p:cNvSpPr>
            <a:spLocks noGrp="1"/>
          </p:cNvSpPr>
          <p:nvPr>
            <p:ph idx="1"/>
          </p:nvPr>
        </p:nvSpPr>
        <p:spPr/>
        <p:txBody>
          <a:bodyPr>
            <a:normAutofit fontScale="25000" lnSpcReduction="20000"/>
          </a:bodyPr>
          <a:lstStyle/>
          <a:p>
            <a:endParaRPr lang="en-US" b="1" kern="0" dirty="0">
              <a:solidFill>
                <a:sysClr val="windowText" lastClr="000000"/>
              </a:solidFill>
            </a:endParaRPr>
          </a:p>
          <a:p>
            <a:pPr marL="0" indent="0">
              <a:buFont typeface="Arial" panose="020B0604020202020204" pitchFamily="34" charset="0"/>
              <a:buNone/>
              <a:defRPr/>
            </a:pPr>
            <a:endParaRPr lang="en-US" sz="2000" u="sng" dirty="0">
              <a:solidFill>
                <a:srgbClr val="000000"/>
              </a:solidFill>
              <a:latin typeface="+mn-lt"/>
            </a:endParaRPr>
          </a:p>
          <a:p>
            <a:pPr marL="0" indent="0">
              <a:buFont typeface="Arial" panose="020B0604020202020204" pitchFamily="34" charset="0"/>
              <a:buNone/>
              <a:defRPr/>
            </a:pPr>
            <a:endParaRPr lang="en-US" sz="2000" u="sng" dirty="0">
              <a:solidFill>
                <a:srgbClr val="000000"/>
              </a:solidFill>
              <a:latin typeface="+mn-lt"/>
            </a:endParaRPr>
          </a:p>
          <a:p>
            <a:pPr marL="0" indent="0">
              <a:buFont typeface="Arial" panose="020B0604020202020204" pitchFamily="34" charset="0"/>
              <a:buNone/>
              <a:defRPr/>
            </a:pPr>
            <a:endParaRPr lang="en-US" u="sng" dirty="0">
              <a:solidFill>
                <a:srgbClr val="000000"/>
              </a:solidFill>
            </a:endParaRPr>
          </a:p>
          <a:p>
            <a:pPr marL="0" indent="0">
              <a:buFont typeface="Arial" panose="020B0604020202020204" pitchFamily="34" charset="0"/>
              <a:buNone/>
              <a:defRPr/>
            </a:pPr>
            <a:endParaRPr lang="en-US" sz="2000" u="sng" dirty="0">
              <a:solidFill>
                <a:srgbClr val="000000"/>
              </a:solidFill>
              <a:latin typeface="+mn-lt"/>
            </a:endParaRPr>
          </a:p>
          <a:p>
            <a:pPr marL="0" indent="0">
              <a:buFont typeface="Arial" panose="020B0604020202020204" pitchFamily="34" charset="0"/>
              <a:buNone/>
              <a:defRPr/>
            </a:pPr>
            <a:endParaRPr lang="en-US" u="sng" dirty="0">
              <a:solidFill>
                <a:srgbClr val="000000"/>
              </a:solidFill>
            </a:endParaRPr>
          </a:p>
          <a:p>
            <a:pPr marL="0" indent="0">
              <a:buFont typeface="Arial" panose="020B0604020202020204" pitchFamily="34" charset="0"/>
              <a:buNone/>
              <a:defRPr/>
            </a:pPr>
            <a:r>
              <a:rPr lang="el-GR" sz="6400" u="sng" dirty="0">
                <a:solidFill>
                  <a:srgbClr val="000000"/>
                </a:solidFill>
                <a:latin typeface="+mn-lt"/>
              </a:rPr>
              <a:t>Παράγραφος 5 (δ)</a:t>
            </a:r>
          </a:p>
          <a:p>
            <a:pPr marL="0" indent="0">
              <a:buFont typeface="Arial" panose="020B0604020202020204" pitchFamily="34" charset="0"/>
              <a:buNone/>
              <a:defRPr/>
            </a:pPr>
            <a:r>
              <a:rPr lang="el-GR" sz="6400" dirty="0">
                <a:solidFill>
                  <a:srgbClr val="000000"/>
                </a:solidFill>
                <a:latin typeface="+mn-lt"/>
              </a:rPr>
              <a:t>«[…]τη μέριμνα για όσους ανήκουν σε ευάλωτες ομάδες, ώστε να τους παρασχεθεί εξειδικευμένη φροντίδα και προστασία. </a:t>
            </a:r>
            <a:endParaRPr lang="en-US" sz="6400" dirty="0">
              <a:solidFill>
                <a:srgbClr val="000000"/>
              </a:solidFill>
              <a:latin typeface="+mn-lt"/>
            </a:endParaRPr>
          </a:p>
          <a:p>
            <a:pPr marL="0" indent="0">
              <a:buFont typeface="Arial" panose="020B0604020202020204" pitchFamily="34" charset="0"/>
              <a:buNone/>
              <a:defRPr/>
            </a:pPr>
            <a:r>
              <a:rPr lang="el-GR" sz="6400" dirty="0">
                <a:solidFill>
                  <a:srgbClr val="000000"/>
                </a:solidFill>
                <a:latin typeface="+mn-lt"/>
              </a:rPr>
              <a:t>Ως ευάλωτες ομάδες νοούνται[…]: </a:t>
            </a:r>
            <a:endParaRPr lang="en-US" sz="6400" dirty="0">
              <a:solidFill>
                <a:srgbClr val="000000"/>
              </a:solidFill>
              <a:latin typeface="+mn-lt"/>
            </a:endParaRPr>
          </a:p>
          <a:p>
            <a:pPr>
              <a:buFont typeface="Wingdings" panose="05000000000000000000" pitchFamily="2" charset="2"/>
              <a:buChar char="Ø"/>
              <a:defRPr/>
            </a:pPr>
            <a:r>
              <a:rPr lang="el-GR" sz="6400" dirty="0">
                <a:solidFill>
                  <a:srgbClr val="000000"/>
                </a:solidFill>
                <a:latin typeface="+mn-lt"/>
              </a:rPr>
              <a:t>οι ανήλικοι ασυνόδευτοι ή μη</a:t>
            </a:r>
            <a:endParaRPr lang="en-US" sz="6400" dirty="0">
              <a:solidFill>
                <a:srgbClr val="000000"/>
              </a:solidFill>
              <a:latin typeface="+mn-lt"/>
            </a:endParaRPr>
          </a:p>
          <a:p>
            <a:pPr>
              <a:buFont typeface="Wingdings" panose="05000000000000000000" pitchFamily="2" charset="2"/>
              <a:buChar char="Ø"/>
              <a:defRPr/>
            </a:pPr>
            <a:r>
              <a:rPr lang="el-GR" sz="6400" dirty="0">
                <a:solidFill>
                  <a:srgbClr val="000000"/>
                </a:solidFill>
                <a:latin typeface="+mn-lt"/>
              </a:rPr>
              <a:t>άμεσοι συγγενείς θανόντων σε ναυάγια (γονείς, αδέρφια, τέκνα και σύζυγοι)</a:t>
            </a:r>
            <a:endParaRPr lang="en-US" sz="6400" dirty="0">
              <a:solidFill>
                <a:srgbClr val="000000"/>
              </a:solidFill>
              <a:latin typeface="+mn-lt"/>
            </a:endParaRPr>
          </a:p>
          <a:p>
            <a:pPr>
              <a:buFont typeface="Wingdings" panose="05000000000000000000" pitchFamily="2" charset="2"/>
              <a:buChar char="Ø"/>
              <a:defRPr/>
            </a:pPr>
            <a:r>
              <a:rPr lang="el-GR" sz="6400" dirty="0">
                <a:solidFill>
                  <a:srgbClr val="000000"/>
                </a:solidFill>
                <a:latin typeface="+mn-lt"/>
              </a:rPr>
              <a:t>τα άτομα με αναπηρία</a:t>
            </a:r>
            <a:endParaRPr lang="en-US" sz="6400" dirty="0">
              <a:solidFill>
                <a:srgbClr val="000000"/>
              </a:solidFill>
              <a:latin typeface="+mn-lt"/>
            </a:endParaRPr>
          </a:p>
          <a:p>
            <a:pPr>
              <a:buFont typeface="Wingdings" panose="05000000000000000000" pitchFamily="2" charset="2"/>
              <a:buChar char="Ø"/>
              <a:defRPr/>
            </a:pPr>
            <a:r>
              <a:rPr lang="el-GR" sz="6400" dirty="0">
                <a:solidFill>
                  <a:srgbClr val="000000"/>
                </a:solidFill>
                <a:latin typeface="+mn-lt"/>
              </a:rPr>
              <a:t>οι ηλικιωμένοι</a:t>
            </a:r>
          </a:p>
          <a:p>
            <a:pPr>
              <a:buFont typeface="Wingdings" panose="05000000000000000000" pitchFamily="2" charset="2"/>
              <a:buChar char="Ø"/>
              <a:defRPr/>
            </a:pPr>
            <a:r>
              <a:rPr lang="el-GR" sz="6400" dirty="0">
                <a:solidFill>
                  <a:srgbClr val="000000"/>
                </a:solidFill>
                <a:latin typeface="+mn-lt"/>
              </a:rPr>
              <a:t>οι εγκυμονούσες</a:t>
            </a:r>
          </a:p>
          <a:p>
            <a:pPr>
              <a:buFont typeface="Wingdings" panose="05000000000000000000" pitchFamily="2" charset="2"/>
              <a:buChar char="Ø"/>
              <a:defRPr/>
            </a:pPr>
            <a:r>
              <a:rPr lang="el-GR" sz="6400" dirty="0">
                <a:solidFill>
                  <a:srgbClr val="000000"/>
                </a:solidFill>
                <a:latin typeface="+mn-lt"/>
              </a:rPr>
              <a:t>οι μονογονεϊκές οικογένειες με ανήλικα παιδιά</a:t>
            </a:r>
          </a:p>
          <a:p>
            <a:pPr>
              <a:buFont typeface="Wingdings" panose="05000000000000000000" pitchFamily="2" charset="2"/>
              <a:buChar char="Ø"/>
              <a:defRPr/>
            </a:pPr>
            <a:r>
              <a:rPr lang="el-GR" sz="6400" dirty="0">
                <a:solidFill>
                  <a:srgbClr val="000000"/>
                </a:solidFill>
                <a:latin typeface="+mn-lt"/>
              </a:rPr>
              <a:t>τα θύματα εμπορίας ανθρώπων</a:t>
            </a:r>
          </a:p>
          <a:p>
            <a:pPr>
              <a:buFont typeface="Wingdings" panose="05000000000000000000" pitchFamily="2" charset="2"/>
              <a:buChar char="Ø"/>
              <a:defRPr/>
            </a:pPr>
            <a:r>
              <a:rPr lang="el-GR" sz="6400" dirty="0">
                <a:solidFill>
                  <a:srgbClr val="000000"/>
                </a:solidFill>
                <a:latin typeface="+mn-lt"/>
              </a:rPr>
              <a:t>τα άτομα με σοβαρές ασθένειες</a:t>
            </a:r>
          </a:p>
          <a:p>
            <a:pPr>
              <a:buFont typeface="Wingdings" panose="05000000000000000000" pitchFamily="2" charset="2"/>
              <a:buChar char="Ø"/>
              <a:defRPr/>
            </a:pPr>
            <a:r>
              <a:rPr lang="el-GR" sz="6400" dirty="0">
                <a:solidFill>
                  <a:srgbClr val="000000"/>
                </a:solidFill>
                <a:latin typeface="+mn-lt"/>
              </a:rPr>
              <a:t>τα άτομα με νοητική και ψυχική αναπηρία και</a:t>
            </a:r>
          </a:p>
          <a:p>
            <a:pPr>
              <a:buFont typeface="Wingdings" panose="05000000000000000000" pitchFamily="2" charset="2"/>
              <a:buChar char="Ø"/>
              <a:defRPr/>
            </a:pPr>
            <a:r>
              <a:rPr lang="el-GR" sz="6400" dirty="0">
                <a:solidFill>
                  <a:srgbClr val="000000"/>
                </a:solidFill>
                <a:latin typeface="+mn-lt"/>
              </a:rPr>
              <a:t> τα άτομα που έχουν υποστεί βασανιστήρια, βιασμό ή άλλες σοβαρές μορφές ψυχολογικής, σωματικής ή σεξουαλικής βίας, όπως τα θύματα ακρωτηριασμού γεννητικών οργάνων. </a:t>
            </a:r>
            <a:endParaRPr lang="el-GR" sz="6400" dirty="0">
              <a:latin typeface="+mn-lt"/>
            </a:endParaRPr>
          </a:p>
          <a:p>
            <a:endParaRPr lang="en-US" sz="4000" b="1" kern="0" dirty="0">
              <a:solidFill>
                <a:sysClr val="windowText" lastClr="000000"/>
              </a:solidFill>
            </a:endParaRPr>
          </a:p>
          <a:p>
            <a:endParaRPr lang="en-US" b="1" kern="0" dirty="0">
              <a:solidFill>
                <a:sysClr val="windowText" lastClr="000000"/>
              </a:solidFill>
            </a:endParaRPr>
          </a:p>
          <a:p>
            <a:endParaRPr lang="en-US" b="1" kern="0" dirty="0">
              <a:solidFill>
                <a:sysClr val="windowText" lastClr="000000"/>
              </a:solidFill>
            </a:endParaRPr>
          </a:p>
          <a:p>
            <a:endParaRPr lang="en-US" b="1" kern="0" dirty="0">
              <a:solidFill>
                <a:sysClr val="windowText" lastClr="000000"/>
              </a:solidFill>
            </a:endParaRPr>
          </a:p>
          <a:p>
            <a:endParaRPr lang="en-US" b="1" kern="0" dirty="0">
              <a:solidFill>
                <a:sysClr val="windowText" lastClr="000000"/>
              </a:solidFill>
            </a:endParaRPr>
          </a:p>
          <a:p>
            <a:endParaRPr lang="el-GR" b="1" kern="0" dirty="0">
              <a:solidFill>
                <a:sysClr val="windowText" lastClr="000000"/>
              </a:solidFill>
            </a:endParaRPr>
          </a:p>
        </p:txBody>
      </p:sp>
      <p:sp>
        <p:nvSpPr>
          <p:cNvPr id="4" name="Text Placeholder 3">
            <a:extLst>
              <a:ext uri="{FF2B5EF4-FFF2-40B4-BE49-F238E27FC236}">
                <a16:creationId xmlns:a16="http://schemas.microsoft.com/office/drawing/2014/main" id="{B88A956D-4B80-46B1-9584-1B1DDF80BE14}"/>
              </a:ext>
            </a:extLst>
          </p:cNvPr>
          <p:cNvSpPr>
            <a:spLocks noGrp="1"/>
          </p:cNvSpPr>
          <p:nvPr>
            <p:ph type="body" sz="half" idx="2"/>
          </p:nvPr>
        </p:nvSpPr>
        <p:spPr/>
        <p:txBody>
          <a:bodyPr/>
          <a:lstStyle/>
          <a:p>
            <a:r>
              <a:rPr kumimoji="0" lang="el-GR" sz="2900" b="1" i="0" u="none" strike="noStrike" kern="1200" cap="none" spc="-60" normalizeH="0" baseline="0" noProof="0" dirty="0">
                <a:ln>
                  <a:noFill/>
                </a:ln>
                <a:solidFill>
                  <a:srgbClr val="FFFFFF"/>
                </a:solidFill>
                <a:effectLst/>
                <a:uLnTx/>
                <a:uFillTx/>
                <a:latin typeface="Corbel" panose="020B0503020204020204"/>
                <a:ea typeface="+mj-ea"/>
                <a:cs typeface="+mj-cs"/>
              </a:rPr>
              <a:t>Βασικές αρχές</a:t>
            </a:r>
            <a:endParaRPr lang="en-US" dirty="0"/>
          </a:p>
        </p:txBody>
      </p:sp>
      <p:pic>
        <p:nvPicPr>
          <p:cNvPr id="6" name="Picture 5">
            <a:extLst>
              <a:ext uri="{FF2B5EF4-FFF2-40B4-BE49-F238E27FC236}">
                <a16:creationId xmlns:a16="http://schemas.microsoft.com/office/drawing/2014/main" id="{07E62B7C-EC41-4E7D-BC4F-965CA8E55C56}"/>
              </a:ext>
            </a:extLst>
          </p:cNvPr>
          <p:cNvPicPr>
            <a:picLocks noChangeAspect="1"/>
          </p:cNvPicPr>
          <p:nvPr/>
        </p:nvPicPr>
        <p:blipFill>
          <a:blip r:embed="rId3"/>
          <a:stretch>
            <a:fillRect/>
          </a:stretch>
        </p:blipFill>
        <p:spPr>
          <a:xfrm>
            <a:off x="5461837" y="341330"/>
            <a:ext cx="4127350" cy="1054699"/>
          </a:xfrm>
          <a:prstGeom prst="rect">
            <a:avLst/>
          </a:prstGeom>
        </p:spPr>
      </p:pic>
    </p:spTree>
    <p:extLst>
      <p:ext uri="{BB962C8B-B14F-4D97-AF65-F5344CB8AC3E}">
        <p14:creationId xmlns:p14="http://schemas.microsoft.com/office/powerpoint/2010/main" val="2639902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4E671-C327-4C76-8F71-63B9FADAC80B}"/>
              </a:ext>
            </a:extLst>
          </p:cNvPr>
          <p:cNvSpPr>
            <a:spLocks noGrp="1"/>
          </p:cNvSpPr>
          <p:nvPr>
            <p:ph type="title"/>
          </p:nvPr>
        </p:nvSpPr>
        <p:spPr/>
        <p:txBody>
          <a:bodyPr/>
          <a:lstStyle/>
          <a:p>
            <a:pPr lvl="0">
              <a:lnSpc>
                <a:spcPct val="100000"/>
              </a:lnSpc>
              <a:spcBef>
                <a:spcPts val="1200"/>
              </a:spcBef>
            </a:pPr>
            <a:r>
              <a:rPr lang="el-GR" sz="2000" b="1" spc="0" dirty="0">
                <a:ea typeface="+mn-ea"/>
                <a:cs typeface="+mn-cs"/>
              </a:rPr>
              <a:t>Το εθνικό νομικό πλαίσιο σχετικά με την υποδόχη - </a:t>
            </a:r>
            <a:br>
              <a:rPr lang="el-GR" sz="2000" b="1" spc="0" dirty="0">
                <a:ea typeface="+mn-ea"/>
                <a:cs typeface="+mn-cs"/>
              </a:rPr>
            </a:br>
            <a:r>
              <a:rPr lang="el-GR" sz="2000" b="1" spc="0" dirty="0">
                <a:ea typeface="+mn-ea"/>
                <a:cs typeface="+mn-cs"/>
              </a:rPr>
              <a:t>Η υποδοχή αιτούντων άσυλο στην Ελλάδα </a:t>
            </a:r>
            <a:br>
              <a:rPr lang="el-GR" sz="2000" b="1" spc="0" dirty="0">
                <a:ea typeface="+mn-ea"/>
                <a:cs typeface="+mn-cs"/>
              </a:rPr>
            </a:br>
            <a:br>
              <a:rPr lang="el-GR" sz="2000" b="1" spc="0" dirty="0">
                <a:ea typeface="+mn-ea"/>
                <a:cs typeface="+mn-cs"/>
              </a:rPr>
            </a:br>
            <a:br>
              <a:rPr lang="el-GR" sz="2000" b="1" spc="0" dirty="0">
                <a:ea typeface="+mn-ea"/>
                <a:cs typeface="+mn-cs"/>
              </a:rPr>
            </a:br>
            <a:br>
              <a:rPr lang="en-US" sz="2000" spc="0" dirty="0">
                <a:ea typeface="+mn-ea"/>
                <a:cs typeface="+mn-cs"/>
              </a:rPr>
            </a:br>
            <a:endParaRPr lang="en-US" dirty="0"/>
          </a:p>
        </p:txBody>
      </p:sp>
      <p:pic>
        <p:nvPicPr>
          <p:cNvPr id="4" name="Content Placeholder 3">
            <a:extLst>
              <a:ext uri="{FF2B5EF4-FFF2-40B4-BE49-F238E27FC236}">
                <a16:creationId xmlns:a16="http://schemas.microsoft.com/office/drawing/2014/main" id="{A3C115AD-FCF8-49B5-9C00-82D11EACA90C}"/>
              </a:ext>
            </a:extLst>
          </p:cNvPr>
          <p:cNvPicPr>
            <a:picLocks noGrp="1" noChangeAspect="1"/>
          </p:cNvPicPr>
          <p:nvPr>
            <p:ph idx="1"/>
          </p:nvPr>
        </p:nvPicPr>
        <p:blipFill>
          <a:blip r:embed="rId3"/>
          <a:stretch>
            <a:fillRect/>
          </a:stretch>
        </p:blipFill>
        <p:spPr>
          <a:xfrm>
            <a:off x="4576997" y="0"/>
            <a:ext cx="6767147" cy="1176630"/>
          </a:xfrm>
          <a:prstGeom prst="rect">
            <a:avLst/>
          </a:prstGeom>
        </p:spPr>
      </p:pic>
      <p:sp>
        <p:nvSpPr>
          <p:cNvPr id="5" name="Rectangle 4">
            <a:extLst>
              <a:ext uri="{FF2B5EF4-FFF2-40B4-BE49-F238E27FC236}">
                <a16:creationId xmlns:a16="http://schemas.microsoft.com/office/drawing/2014/main" id="{A7BCEFCF-BD40-4C14-88A7-0F80E759A4EE}"/>
              </a:ext>
            </a:extLst>
          </p:cNvPr>
          <p:cNvSpPr/>
          <p:nvPr/>
        </p:nvSpPr>
        <p:spPr>
          <a:xfrm>
            <a:off x="4576997" y="956949"/>
            <a:ext cx="6290872" cy="5632311"/>
          </a:xfrm>
          <a:prstGeom prst="rect">
            <a:avLst/>
          </a:prstGeom>
        </p:spPr>
        <p:txBody>
          <a:bodyPr wrap="square">
            <a:spAutoFit/>
          </a:bodyPr>
          <a:lstStyle/>
          <a:p>
            <a:pPr>
              <a:buFontTx/>
              <a:buChar char="-"/>
              <a:defRPr/>
            </a:pPr>
            <a:r>
              <a:rPr lang="el-GR" dirty="0">
                <a:latin typeface="Calibri" panose="020F0502020204030204" pitchFamily="34" charset="0"/>
                <a:cs typeface="Calibri" panose="020F0502020204030204" pitchFamily="34" charset="0"/>
              </a:rPr>
              <a:t>Άρθρο 41, 55 ν. 4636/2019</a:t>
            </a:r>
          </a:p>
          <a:p>
            <a:pPr>
              <a:defRPr/>
            </a:pPr>
            <a:r>
              <a:rPr lang="el-GR" dirty="0">
                <a:latin typeface="Calibri" panose="020F0502020204030204" pitchFamily="34" charset="0"/>
                <a:cs typeface="Calibri" panose="020F0502020204030204" pitchFamily="34" charset="0"/>
              </a:rPr>
              <a:t>«Η αρμόδια αρχή υποδοχής μεριμνά για την παροχή υλικών συνθήκων υποδοχής…»</a:t>
            </a:r>
          </a:p>
          <a:p>
            <a:pPr>
              <a:defRPr/>
            </a:pPr>
            <a:endParaRPr lang="el-GR" dirty="0">
              <a:latin typeface="Calibri" panose="020F0502020204030204" pitchFamily="34" charset="0"/>
              <a:cs typeface="Calibri" panose="020F0502020204030204" pitchFamily="34" charset="0"/>
            </a:endParaRPr>
          </a:p>
          <a:p>
            <a:pPr>
              <a:buFontTx/>
              <a:buChar char="-"/>
              <a:defRPr/>
            </a:pPr>
            <a:r>
              <a:rPr lang="el-GR" dirty="0">
                <a:latin typeface="Calibri" panose="020F0502020204030204" pitchFamily="34" charset="0"/>
                <a:cs typeface="Calibri" panose="020F0502020204030204" pitchFamily="34" charset="0"/>
              </a:rPr>
              <a:t>Υπηρεσία Υποδοχής και Ταυτοποίησης (</a:t>
            </a:r>
            <a:r>
              <a:rPr lang="el-GR" b="1" dirty="0"/>
              <a:t> </a:t>
            </a:r>
            <a:r>
              <a:rPr lang="el-GR" b="1" dirty="0">
                <a:hlinkClick r:id="rId4">
                  <a:extLst>
                    <a:ext uri="{A12FA001-AC4F-418D-AE19-62706E023703}">
                      <ahyp:hlinkClr xmlns:ahyp="http://schemas.microsoft.com/office/drawing/2018/hyperlinkcolor" val="tx"/>
                    </a:ext>
                  </a:extLst>
                </a:hlinkClick>
              </a:rPr>
              <a:t>Ν.4375/2016 </a:t>
            </a:r>
            <a:r>
              <a:rPr lang="el-GR" dirty="0">
                <a:solidFill>
                  <a:srgbClr val="002060"/>
                </a:solidFill>
              </a:rPr>
              <a:t>)</a:t>
            </a:r>
            <a:endParaRPr lang="el-GR" dirty="0">
              <a:latin typeface="Calibri" panose="020F0502020204030204" pitchFamily="34" charset="0"/>
              <a:cs typeface="Calibri" panose="020F0502020204030204" pitchFamily="34" charset="0"/>
            </a:endParaRPr>
          </a:p>
          <a:p>
            <a:pPr>
              <a:defRPr/>
            </a:pPr>
            <a:r>
              <a:rPr lang="el-GR" dirty="0">
                <a:latin typeface="Calibri" panose="020F0502020204030204" pitchFamily="34" charset="0"/>
                <a:cs typeface="Calibri" panose="020F0502020204030204" pitchFamily="34" charset="0"/>
              </a:rPr>
              <a:t>	</a:t>
            </a:r>
            <a:endParaRPr lang="en-US" dirty="0">
              <a:latin typeface="Calibri" panose="020F0502020204030204" pitchFamily="34" charset="0"/>
              <a:cs typeface="Calibri" panose="020F0502020204030204" pitchFamily="34" charset="0"/>
            </a:endParaRPr>
          </a:p>
          <a:p>
            <a:pPr>
              <a:defRPr/>
            </a:pPr>
            <a:r>
              <a:rPr lang="el-GR" sz="1800" kern="1200" dirty="0">
                <a:solidFill>
                  <a:schemeClr val="tx1"/>
                </a:solidFill>
                <a:effectLst/>
                <a:latin typeface="+mn-lt"/>
                <a:ea typeface="+mn-ea"/>
                <a:cs typeface="+mn-cs"/>
              </a:rPr>
              <a:t>Η </a:t>
            </a:r>
            <a:r>
              <a:rPr lang="el-GR" b="1" dirty="0">
                <a:latin typeface="Calibri" panose="020F0502020204030204" pitchFamily="34" charset="0"/>
                <a:cs typeface="Calibri" panose="020F0502020204030204" pitchFamily="34" charset="0"/>
              </a:rPr>
              <a:t>ΥΠ.Υ.Τ. μεριμνά </a:t>
            </a:r>
            <a:r>
              <a:rPr lang="el-GR" dirty="0">
                <a:latin typeface="Calibri" panose="020F0502020204030204" pitchFamily="34" charset="0"/>
                <a:cs typeface="Calibri" panose="020F0502020204030204" pitchFamily="34" charset="0"/>
              </a:rPr>
              <a:t>για (αρθρο 39 παρ. 8 Νόμου 4636/2019):</a:t>
            </a:r>
          </a:p>
          <a:p>
            <a:pPr marL="285750" indent="-285750">
              <a:buFont typeface="Arial" panose="020B0604020202020204" pitchFamily="34" charset="0"/>
              <a:buChar char="•"/>
              <a:defRPr/>
            </a:pPr>
            <a:r>
              <a:rPr lang="el-GR" dirty="0">
                <a:latin typeface="Calibri" panose="020F0502020204030204" pitchFamily="34" charset="0"/>
                <a:cs typeface="Calibri" panose="020F0502020204030204" pitchFamily="34" charset="0"/>
              </a:rPr>
              <a:t>Αξιοπρεπείς συνθήκες διαβίωσης</a:t>
            </a:r>
          </a:p>
          <a:p>
            <a:pPr marL="285750" indent="-285750">
              <a:buFont typeface="Arial" panose="020B0604020202020204" pitchFamily="34" charset="0"/>
              <a:buChar char="•"/>
              <a:defRPr/>
            </a:pPr>
            <a:r>
              <a:rPr lang="el-GR" dirty="0">
                <a:latin typeface="Calibri" panose="020F0502020204030204" pitchFamily="34" charset="0"/>
                <a:cs typeface="Calibri" panose="020F0502020204030204" pitchFamily="34" charset="0"/>
              </a:rPr>
              <a:t>Διατήρηση οικογενειακή ενότητας</a:t>
            </a:r>
          </a:p>
          <a:p>
            <a:pPr marL="285750" indent="-285750">
              <a:buFont typeface="Arial" panose="020B0604020202020204" pitchFamily="34" charset="0"/>
              <a:buChar char="•"/>
              <a:defRPr/>
            </a:pPr>
            <a:r>
              <a:rPr lang="el-GR" dirty="0">
                <a:latin typeface="Calibri" panose="020F0502020204030204" pitchFamily="34" charset="0"/>
                <a:cs typeface="Calibri" panose="020F0502020204030204" pitchFamily="34" charset="0"/>
              </a:rPr>
              <a:t>Πρόσβαση σε άμεση υγειονομική περίθαλψη και κάθε απαραίτητη θεραπευτική αγωγή ή ψυχοκοινωνική στήριξη,</a:t>
            </a:r>
          </a:p>
          <a:p>
            <a:pPr marL="285750" indent="-285750">
              <a:buFont typeface="Arial" panose="020B0604020202020204" pitchFamily="34" charset="0"/>
              <a:buChar char="•"/>
              <a:defRPr/>
            </a:pPr>
            <a:r>
              <a:rPr lang="el-GR" dirty="0">
                <a:latin typeface="Calibri" panose="020F0502020204030204" pitchFamily="34" charset="0"/>
                <a:cs typeface="Calibri" panose="020F0502020204030204" pitchFamily="34" charset="0"/>
              </a:rPr>
              <a:t>Κατάλληλη μεταχείριση για όσους ανήκουν σε ευάλωτες ομάδες, Πρόσβαση σε  νομική καθοδήγηση/συμβουλή, </a:t>
            </a:r>
          </a:p>
          <a:p>
            <a:pPr marL="285750" indent="-285750">
              <a:buFont typeface="Arial" panose="020B0604020202020204" pitchFamily="34" charset="0"/>
              <a:buChar char="•"/>
              <a:defRPr/>
            </a:pPr>
            <a:r>
              <a:rPr lang="el-GR" dirty="0">
                <a:latin typeface="Calibri" panose="020F0502020204030204" pitchFamily="34" charset="0"/>
                <a:cs typeface="Calibri" panose="020F0502020204030204" pitchFamily="34" charset="0"/>
              </a:rPr>
              <a:t>Επαφή με φορείς και οργανώσεις της κοινωνίας των πολιτών που δραστηριοποιούνται στον τομέα της μετανάστευσης και των δικαιωμάτων του ανθρώπου και για</a:t>
            </a:r>
          </a:p>
          <a:p>
            <a:pPr marL="285750" indent="-285750">
              <a:buFont typeface="Arial" panose="020B0604020202020204" pitchFamily="34" charset="0"/>
              <a:buChar char="•"/>
              <a:defRPr/>
            </a:pPr>
            <a:r>
              <a:rPr lang="el-GR" dirty="0">
                <a:latin typeface="Calibri" panose="020F0502020204030204" pitchFamily="34" charset="0"/>
                <a:cs typeface="Calibri" panose="020F0502020204030204" pitchFamily="34" charset="0"/>
              </a:rPr>
              <a:t>Δικαίωμα επικοινωνίας με τους συγγενείς και τα οικεία τους πρόσωπα.</a:t>
            </a:r>
          </a:p>
          <a:p>
            <a:pPr>
              <a:defRPr/>
            </a:pPr>
            <a:endParaRPr lang="en-US" dirty="0">
              <a:latin typeface="Calibri" panose="020F0502020204030204" pitchFamily="34" charset="0"/>
              <a:cs typeface="Calibri" panose="020F0502020204030204" pitchFamily="34" charset="0"/>
            </a:endParaRPr>
          </a:p>
          <a:p>
            <a:pPr>
              <a:defRPr/>
            </a:pPr>
            <a:endParaRPr lang="el-GR" dirty="0"/>
          </a:p>
        </p:txBody>
      </p:sp>
    </p:spTree>
    <p:extLst>
      <p:ext uri="{BB962C8B-B14F-4D97-AF65-F5344CB8AC3E}">
        <p14:creationId xmlns:p14="http://schemas.microsoft.com/office/powerpoint/2010/main" val="3585043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pPr lvl="0"/>
            <a:br>
              <a:rPr lang="en-US" sz="2400" dirty="0"/>
            </a:br>
            <a:br>
              <a:rPr lang="en-US" sz="2400" dirty="0"/>
            </a:br>
            <a:br>
              <a:rPr lang="en-US" sz="2400" dirty="0"/>
            </a:br>
            <a:br>
              <a:rPr lang="en-US" sz="2400" dirty="0"/>
            </a:br>
            <a:br>
              <a:rPr lang="en-US" sz="2400" dirty="0"/>
            </a:br>
            <a:br>
              <a:rPr lang="el-GR" sz="2400" dirty="0"/>
            </a:br>
            <a:br>
              <a:rPr lang="el-GR" sz="2400" dirty="0"/>
            </a:br>
            <a:endParaRPr lang="en-GB" dirty="0"/>
          </a:p>
        </p:txBody>
      </p:sp>
      <p:sp>
        <p:nvSpPr>
          <p:cNvPr id="6" name="Content Placeholder 5"/>
          <p:cNvSpPr>
            <a:spLocks noGrp="1"/>
          </p:cNvSpPr>
          <p:nvPr>
            <p:ph idx="1"/>
          </p:nvPr>
        </p:nvSpPr>
        <p:spPr/>
        <p:txBody>
          <a:bodyPr>
            <a:normAutofit/>
          </a:bodyPr>
          <a:lstStyle/>
          <a:p>
            <a:pPr marL="0" lvl="0" indent="0">
              <a:lnSpc>
                <a:spcPct val="100000"/>
              </a:lnSpc>
              <a:spcBef>
                <a:spcPts val="0"/>
              </a:spcBef>
              <a:buClrTx/>
              <a:buNone/>
            </a:pPr>
            <a:r>
              <a:rPr lang="el-GR" sz="1800" kern="0" dirty="0">
                <a:solidFill>
                  <a:sysClr val="windowText" lastClr="000000"/>
                </a:solidFill>
                <a:latin typeface="Calibri" panose="020F0502020204030204" pitchFamily="34" charset="0"/>
                <a:cs typeface="Calibri" panose="020F0502020204030204" pitchFamily="34" charset="0"/>
              </a:rPr>
              <a:t>Ο νόμος 463</a:t>
            </a:r>
            <a:r>
              <a:rPr lang="en-US" sz="1800" kern="0" dirty="0">
                <a:solidFill>
                  <a:sysClr val="windowText" lastClr="000000"/>
                </a:solidFill>
                <a:latin typeface="Calibri" panose="020F0502020204030204" pitchFamily="34" charset="0"/>
                <a:cs typeface="Calibri" panose="020F0502020204030204" pitchFamily="34" charset="0"/>
              </a:rPr>
              <a:t>6</a:t>
            </a:r>
            <a:r>
              <a:rPr lang="el-GR" sz="1800" kern="0" dirty="0">
                <a:solidFill>
                  <a:sysClr val="windowText" lastClr="000000"/>
                </a:solidFill>
                <a:latin typeface="Calibri" panose="020F0502020204030204" pitchFamily="34" charset="0"/>
                <a:cs typeface="Calibri" panose="020F0502020204030204" pitchFamily="34" charset="0"/>
              </a:rPr>
              <a:t>/2019 ενσωματώνει την οδήγια 2013/33</a:t>
            </a:r>
          </a:p>
          <a:p>
            <a:pPr marL="0" lvl="0" indent="0">
              <a:lnSpc>
                <a:spcPct val="100000"/>
              </a:lnSpc>
              <a:spcBef>
                <a:spcPts val="0"/>
              </a:spcBef>
              <a:buClrTx/>
              <a:buNone/>
            </a:pPr>
            <a:endParaRPr lang="el-GR" sz="1800" kern="0" dirty="0">
              <a:solidFill>
                <a:sysClr val="windowText" lastClr="000000"/>
              </a:solidFill>
              <a:latin typeface="Calibri" panose="020F0502020204030204" pitchFamily="34" charset="0"/>
              <a:cs typeface="Calibri" panose="020F0502020204030204" pitchFamily="34" charset="0"/>
            </a:endParaRPr>
          </a:p>
          <a:p>
            <a:pPr marL="0" lvl="0" indent="0">
              <a:lnSpc>
                <a:spcPct val="100000"/>
              </a:lnSpc>
              <a:spcBef>
                <a:spcPts val="0"/>
              </a:spcBef>
              <a:buClrTx/>
              <a:buNone/>
            </a:pPr>
            <a:r>
              <a:rPr lang="el-GR" sz="1800" kern="0" dirty="0">
                <a:solidFill>
                  <a:sysClr val="windowText" lastClr="000000"/>
                </a:solidFill>
                <a:latin typeface="Calibri" panose="020F0502020204030204" pitchFamily="34" charset="0"/>
                <a:cs typeface="Calibri" panose="020F0502020204030204" pitchFamily="34" charset="0"/>
              </a:rPr>
              <a:t>Και προβλέπει </a:t>
            </a:r>
            <a:r>
              <a:rPr lang="el-GR" sz="1800" b="1" kern="0" dirty="0">
                <a:solidFill>
                  <a:sysClr val="windowText" lastClr="000000"/>
                </a:solidFill>
                <a:latin typeface="Calibri" panose="020F0502020204030204" pitchFamily="34" charset="0"/>
                <a:cs typeface="Calibri" panose="020F0502020204030204" pitchFamily="34" charset="0"/>
              </a:rPr>
              <a:t>υλικές συνθήκες </a:t>
            </a:r>
            <a:r>
              <a:rPr lang="el-GR" sz="1800" kern="0" dirty="0">
                <a:solidFill>
                  <a:sysClr val="windowText" lastClr="000000"/>
                </a:solidFill>
                <a:latin typeface="Calibri" panose="020F0502020204030204" pitchFamily="34" charset="0"/>
                <a:cs typeface="Calibri" panose="020F0502020204030204" pitchFamily="34" charset="0"/>
              </a:rPr>
              <a:t>υποδοχής που περιλαμβάνουν: </a:t>
            </a:r>
          </a:p>
          <a:p>
            <a:pPr>
              <a:buFont typeface="Wingdings" panose="05000000000000000000" pitchFamily="2" charset="2"/>
              <a:buChar char="Ø"/>
            </a:pPr>
            <a:r>
              <a:rPr lang="el-GR" altLang="en-US" sz="1800" b="1" dirty="0">
                <a:latin typeface="Calibri" panose="020F0502020204030204" pitchFamily="34" charset="0"/>
                <a:cs typeface="Calibri" panose="020F0502020204030204" pitchFamily="34" charset="0"/>
              </a:rPr>
              <a:t>Στέγαση (</a:t>
            </a:r>
            <a:r>
              <a:rPr lang="el-GR" sz="1800" dirty="0">
                <a:latin typeface="Calibri" panose="020F0502020204030204" pitchFamily="34" charset="0"/>
                <a:cs typeface="Calibri" panose="020F0502020204030204" pitchFamily="34" charset="0"/>
              </a:rPr>
              <a:t>Κέντρα Υποδοχής και Ταυτοποίησης/Ανοιχτές Δομές Φιλοξενίας/Προσωρινής Υποδοχής/ΕΣΤΙΑ ΙΙ)</a:t>
            </a:r>
            <a:r>
              <a:rPr lang="en-US" altLang="en-US" sz="1800" dirty="0">
                <a:latin typeface="Calibri" panose="020F0502020204030204" pitchFamily="34" charset="0"/>
                <a:cs typeface="Calibri" panose="020F0502020204030204" pitchFamily="34" charset="0"/>
              </a:rPr>
              <a:t> </a:t>
            </a:r>
            <a:r>
              <a:rPr lang="el-GR" altLang="en-US" sz="1800" dirty="0">
                <a:latin typeface="Calibri" panose="020F0502020204030204" pitchFamily="34" charset="0"/>
                <a:cs typeface="Calibri" panose="020F0502020204030204" pitchFamily="34" charset="0"/>
              </a:rPr>
              <a:t>που εξασφαλίζει </a:t>
            </a:r>
          </a:p>
          <a:p>
            <a:r>
              <a:rPr lang="el-GR" altLang="en-US" sz="1800" dirty="0">
                <a:latin typeface="Calibri" panose="020F0502020204030204" pitchFamily="34" charset="0"/>
                <a:cs typeface="Calibri" panose="020F0502020204030204" pitchFamily="34" charset="0"/>
              </a:rPr>
              <a:t>Προστασία οικογενειακής ζωής</a:t>
            </a:r>
          </a:p>
          <a:p>
            <a:r>
              <a:rPr lang="el-GR" altLang="en-US" sz="1800" dirty="0">
                <a:latin typeface="Calibri" panose="020F0502020204030204" pitchFamily="34" charset="0"/>
                <a:cs typeface="Calibri" panose="020F0502020204030204" pitchFamily="34" charset="0"/>
              </a:rPr>
              <a:t>Πρόσβαση σε συγγενείς, δικηγόρους, οργανώσεις</a:t>
            </a:r>
          </a:p>
          <a:p>
            <a:r>
              <a:rPr lang="el-GR" altLang="en-US" sz="1800" dirty="0">
                <a:latin typeface="Calibri" panose="020F0502020204030204" pitchFamily="34" charset="0"/>
                <a:cs typeface="Calibri" panose="020F0502020204030204" pitchFamily="34" charset="0"/>
              </a:rPr>
              <a:t>Μεταφορές μόνο όταν είναι απαραίτητο</a:t>
            </a:r>
          </a:p>
          <a:p>
            <a:r>
              <a:rPr lang="el-GR" altLang="en-US" sz="1800" dirty="0">
                <a:latin typeface="Calibri" panose="020F0502020204030204" pitchFamily="34" charset="0"/>
                <a:cs typeface="Calibri" panose="020F0502020204030204" pitchFamily="34" charset="0"/>
              </a:rPr>
              <a:t>Κατάλληλη κατάρτιση προσωπικού</a:t>
            </a:r>
          </a:p>
          <a:p>
            <a:r>
              <a:rPr lang="el-GR" altLang="en-US" sz="1800" dirty="0">
                <a:latin typeface="Calibri" panose="020F0502020204030204" pitchFamily="34" charset="0"/>
                <a:cs typeface="Calibri" panose="020F0502020204030204" pitchFamily="34" charset="0"/>
              </a:rPr>
              <a:t>Πρόληψη βίας, έμφυλης βίας</a:t>
            </a:r>
          </a:p>
          <a:p>
            <a:pPr>
              <a:buFont typeface="Wingdings" panose="05000000000000000000" pitchFamily="2" charset="2"/>
              <a:buChar char="Ø"/>
            </a:pPr>
            <a:r>
              <a:rPr lang="el-GR" altLang="en-US" sz="1800" b="1" dirty="0">
                <a:latin typeface="Calibri" panose="020F0502020204030204" pitchFamily="34" charset="0"/>
                <a:cs typeface="Calibri" panose="020F0502020204030204" pitchFamily="34" charset="0"/>
              </a:rPr>
              <a:t>Παροχές σε είδος </a:t>
            </a:r>
            <a:r>
              <a:rPr lang="el-GR" altLang="en-US" sz="1800" dirty="0">
                <a:latin typeface="Calibri" panose="020F0502020204030204" pitchFamily="34" charset="0"/>
                <a:cs typeface="Calibri" panose="020F0502020204030204" pitchFamily="34" charset="0"/>
              </a:rPr>
              <a:t>(φαγητό και ρουχισμό) ή/και οικονομικό βοήθημα</a:t>
            </a:r>
          </a:p>
          <a:p>
            <a:pPr marL="0" indent="0">
              <a:buNone/>
            </a:pPr>
            <a:endParaRPr lang="el-GR" altLang="en-US" sz="1600" dirty="0"/>
          </a:p>
          <a:p>
            <a:pPr marL="0" lvl="0" indent="0">
              <a:lnSpc>
                <a:spcPct val="100000"/>
              </a:lnSpc>
              <a:spcBef>
                <a:spcPts val="0"/>
              </a:spcBef>
              <a:buClrTx/>
              <a:buNone/>
            </a:pPr>
            <a:endParaRPr lang="el-GR" sz="1500" kern="0" dirty="0">
              <a:solidFill>
                <a:sysClr val="windowText" lastClr="000000"/>
              </a:solidFill>
            </a:endParaRPr>
          </a:p>
        </p:txBody>
      </p:sp>
      <p:sp>
        <p:nvSpPr>
          <p:cNvPr id="10" name="Text Placeholder 9"/>
          <p:cNvSpPr>
            <a:spLocks noGrp="1"/>
          </p:cNvSpPr>
          <p:nvPr>
            <p:ph type="body" sz="half" idx="2"/>
          </p:nvPr>
        </p:nvSpPr>
        <p:spPr>
          <a:xfrm>
            <a:off x="256032" y="2052536"/>
            <a:ext cx="2834640" cy="3763630"/>
          </a:xfrm>
        </p:spPr>
        <p:txBody>
          <a:bodyPr>
            <a:normAutofit/>
          </a:bodyPr>
          <a:lstStyle/>
          <a:p>
            <a:r>
              <a:rPr lang="el-GR" sz="2000" b="1" dirty="0"/>
              <a:t>Το εθνικό νομικό πλαίσιο σχετικά με την υποδόχη - Η υποδοχή αιτούντων άσυλο στην Ελλάδα </a:t>
            </a:r>
          </a:p>
          <a:p>
            <a:endParaRPr lang="en-US" sz="2000" dirty="0"/>
          </a:p>
          <a:p>
            <a:endParaRPr lang="el-GR" sz="1800" dirty="0"/>
          </a:p>
        </p:txBody>
      </p:sp>
      <p:pic>
        <p:nvPicPr>
          <p:cNvPr id="4" name="Picture 2" descr="http://womenonthemoveawards.org.uk/wp-content/uploads/2013/10/UNHCR-Horizontal-2-e138175818376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151164" y="6218024"/>
            <a:ext cx="1835089" cy="5312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46208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Frame">
  <a:themeElements>
    <a:clrScheme name="Personalizar 1">
      <a:dk1>
        <a:srgbClr val="000000"/>
      </a:dk1>
      <a:lt1>
        <a:srgbClr val="FFFFFF"/>
      </a:lt1>
      <a:dk2>
        <a:srgbClr val="545454"/>
      </a:dk2>
      <a:lt2>
        <a:srgbClr val="BFBFBF"/>
      </a:lt2>
      <a:accent1>
        <a:srgbClr val="0072BC"/>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6B7D25836F67646A98C66F1CDD61673" ma:contentTypeVersion="13" ma:contentTypeDescription="Create a new document." ma:contentTypeScope="" ma:versionID="87fa49b17a87cc85e7d476709a1d9248">
  <xsd:schema xmlns:xsd="http://www.w3.org/2001/XMLSchema" xmlns:xs="http://www.w3.org/2001/XMLSchema" xmlns:p="http://schemas.microsoft.com/office/2006/metadata/properties" xmlns:ns3="1d8ebf77-cd33-4f18-bb2b-d077fe339d9a" xmlns:ns4="6df68d03-0d94-44b1-a9a2-765e7690f201" targetNamespace="http://schemas.microsoft.com/office/2006/metadata/properties" ma:root="true" ma:fieldsID="910090854a1eea0a2a1d0bdf07132dc3" ns3:_="" ns4:_="">
    <xsd:import namespace="1d8ebf77-cd33-4f18-bb2b-d077fe339d9a"/>
    <xsd:import namespace="6df68d03-0d94-44b1-a9a2-765e7690f201"/>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AutoTags" minOccurs="0"/>
                <xsd:element ref="ns4:MediaServiceGenerationTime" minOccurs="0"/>
                <xsd:element ref="ns4:MediaServiceEventHashCode" minOccurs="0"/>
                <xsd:element ref="ns4:MediaServiceOCR" minOccurs="0"/>
                <xsd:element ref="ns4:MediaServiceLocation" minOccurs="0"/>
                <xsd:element ref="ns4: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8ebf77-cd33-4f18-bb2b-d077fe339d9a"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f68d03-0d94-44b1-a9a2-765e7690f201"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ServiceDateTaken" ma:index="20"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659C2DF-6068-4C73-AEBC-903B4CB5A5D7}">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B43BDA23-E6B3-43F1-95A8-9C34F423F0DF}">
  <ds:schemaRefs>
    <ds:schemaRef ds:uri="http://schemas.microsoft.com/sharepoint/v3/contenttype/forms"/>
  </ds:schemaRefs>
</ds:datastoreItem>
</file>

<file path=customXml/itemProps3.xml><?xml version="1.0" encoding="utf-8"?>
<ds:datastoreItem xmlns:ds="http://schemas.openxmlformats.org/officeDocument/2006/customXml" ds:itemID="{21632EC7-7619-4D2F-82EE-573AC0F467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8ebf77-cd33-4f18-bb2b-d077fe339d9a"/>
    <ds:schemaRef ds:uri="6df68d03-0d94-44b1-a9a2-765e7690f20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14015</TotalTime>
  <Words>5512</Words>
  <Application>Microsoft Office PowerPoint</Application>
  <PresentationFormat>Widescreen</PresentationFormat>
  <Paragraphs>239</Paragraphs>
  <Slides>19</Slides>
  <Notes>15</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19</vt:i4>
      </vt:variant>
    </vt:vector>
  </HeadingPairs>
  <TitlesOfParts>
    <vt:vector size="30" baseType="lpstr">
      <vt:lpstr>Arial</vt:lpstr>
      <vt:lpstr>Calibri</vt:lpstr>
      <vt:lpstr>Calibri Light</vt:lpstr>
      <vt:lpstr>Corbel</vt:lpstr>
      <vt:lpstr>Open Sans</vt:lpstr>
      <vt:lpstr>Times New Roman</vt:lpstr>
      <vt:lpstr>var( --e-global-typography-primary-font-family )</vt:lpstr>
      <vt:lpstr>Wingdings</vt:lpstr>
      <vt:lpstr>Wingdings 2</vt:lpstr>
      <vt:lpstr>Office Theme</vt:lpstr>
      <vt:lpstr>1_Frame</vt:lpstr>
      <vt:lpstr>       Υποδοχή Αιτούντων Διεθνούς Προστασίας στην Ελλάδα       </vt:lpstr>
      <vt:lpstr>PowerPoint Presentation</vt:lpstr>
      <vt:lpstr>       </vt:lpstr>
      <vt:lpstr>Η οδηγία 2013/33</vt:lpstr>
      <vt:lpstr>       </vt:lpstr>
      <vt:lpstr>       </vt:lpstr>
      <vt:lpstr>Δικαιώματα και παροχές στους αιτούντες άσυλο  </vt:lpstr>
      <vt:lpstr>Το εθνικό νομικό πλαίσιο σχετικά με την υποδόχη -  Η υποδοχή αιτούντων άσυλο στην Ελλάδα     </vt:lpstr>
      <vt:lpstr>       </vt:lpstr>
      <vt:lpstr>       </vt:lpstr>
      <vt:lpstr>Το εθνικό νομικό πλαίσιο σχετικά με την υποδόχη</vt:lpstr>
      <vt:lpstr>Το εθνικό νομικό πλαίσιο σχετικά με την υποδόχη</vt:lpstr>
      <vt:lpstr>PowerPoint Presentation</vt:lpstr>
      <vt:lpstr>PowerPoint Presentation</vt:lpstr>
      <vt:lpstr>PowerPoint Presentation</vt:lpstr>
      <vt:lpstr>PowerPoint Presentation</vt:lpstr>
      <vt:lpstr>PowerPoint Presentation</vt:lpstr>
      <vt:lpstr>Ευχαριστώ!  </vt:lpstr>
      <vt:lpstr>ΠΗΓΕΣ - ΝΟΜΟΛΟΓΙΑ</vt:lpstr>
    </vt:vector>
  </TitlesOfParts>
  <Company>UNHCR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Διοικητική Μεταχείριση Υπηκόων Τρίτων Χωρών μετά από σύλληψη για παράνομη είσοδο/διαμονή</dc:title>
  <dc:creator>UNHCR</dc:creator>
  <cp:lastModifiedBy>Georgios Repanas</cp:lastModifiedBy>
  <cp:revision>169</cp:revision>
  <dcterms:created xsi:type="dcterms:W3CDTF">2017-04-07T14:19:07Z</dcterms:created>
  <dcterms:modified xsi:type="dcterms:W3CDTF">2022-04-29T06:25:28Z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0x010100C6B7D25836F67646A98C66F1CDD61673</vt:lpwstr>
  </property>
</Properties>
</file>