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80" r:id="rId2"/>
    <p:sldMasterId id="2147483682" r:id="rId3"/>
    <p:sldMasterId id="2147483727" r:id="rId4"/>
    <p:sldMasterId id="2147483784" r:id="rId5"/>
    <p:sldMasterId id="2147483796" r:id="rId6"/>
    <p:sldMasterId id="2147483808" r:id="rId7"/>
    <p:sldMasterId id="2147483820" r:id="rId8"/>
  </p:sldMasterIdLst>
  <p:notesMasterIdLst>
    <p:notesMasterId r:id="rId73"/>
  </p:notesMasterIdLst>
  <p:handoutMasterIdLst>
    <p:handoutMasterId r:id="rId74"/>
  </p:handoutMasterIdLst>
  <p:sldIdLst>
    <p:sldId id="590" r:id="rId9"/>
    <p:sldId id="591" r:id="rId10"/>
    <p:sldId id="592" r:id="rId11"/>
    <p:sldId id="593" r:id="rId12"/>
    <p:sldId id="594" r:id="rId13"/>
    <p:sldId id="595" r:id="rId14"/>
    <p:sldId id="568" r:id="rId15"/>
    <p:sldId id="581" r:id="rId16"/>
    <p:sldId id="545" r:id="rId17"/>
    <p:sldId id="583" r:id="rId18"/>
    <p:sldId id="582" r:id="rId19"/>
    <p:sldId id="547" r:id="rId20"/>
    <p:sldId id="569" r:id="rId21"/>
    <p:sldId id="587" r:id="rId22"/>
    <p:sldId id="576" r:id="rId23"/>
    <p:sldId id="577" r:id="rId24"/>
    <p:sldId id="578" r:id="rId25"/>
    <p:sldId id="584" r:id="rId26"/>
    <p:sldId id="580" r:id="rId27"/>
    <p:sldId id="487" r:id="rId28"/>
    <p:sldId id="588" r:id="rId29"/>
    <p:sldId id="589" r:id="rId30"/>
    <p:sldId id="488" r:id="rId31"/>
    <p:sldId id="489" r:id="rId32"/>
    <p:sldId id="570" r:id="rId33"/>
    <p:sldId id="490" r:id="rId34"/>
    <p:sldId id="549" r:id="rId35"/>
    <p:sldId id="494" r:id="rId36"/>
    <p:sldId id="534" r:id="rId37"/>
    <p:sldId id="564" r:id="rId38"/>
    <p:sldId id="492" r:id="rId39"/>
    <p:sldId id="495" r:id="rId40"/>
    <p:sldId id="567" r:id="rId41"/>
    <p:sldId id="382" r:id="rId42"/>
    <p:sldId id="565" r:id="rId43"/>
    <p:sldId id="566" r:id="rId44"/>
    <p:sldId id="335" r:id="rId45"/>
    <p:sldId id="304" r:id="rId46"/>
    <p:sldId id="532" r:id="rId47"/>
    <p:sldId id="533" r:id="rId48"/>
    <p:sldId id="363" r:id="rId49"/>
    <p:sldId id="517" r:id="rId50"/>
    <p:sldId id="518" r:id="rId51"/>
    <p:sldId id="316" r:id="rId52"/>
    <p:sldId id="383" r:id="rId53"/>
    <p:sldId id="429" r:id="rId54"/>
    <p:sldId id="585" r:id="rId55"/>
    <p:sldId id="520" r:id="rId56"/>
    <p:sldId id="571" r:id="rId57"/>
    <p:sldId id="519" r:id="rId58"/>
    <p:sldId id="586" r:id="rId59"/>
    <p:sldId id="428" r:id="rId60"/>
    <p:sldId id="448" r:id="rId61"/>
    <p:sldId id="521" r:id="rId62"/>
    <p:sldId id="537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</p:sldIdLst>
  <p:sldSz cx="10287000" cy="6858000" type="35mm"/>
  <p:notesSz cx="6858000" cy="9875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3300"/>
    <a:srgbClr val="3333FF"/>
    <a:srgbClr val="CC6600"/>
    <a:srgbClr val="EAEAEA"/>
    <a:srgbClr val="33CCFF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4664" autoAdjust="0"/>
  </p:normalViewPr>
  <p:slideViewPr>
    <p:cSldViewPr>
      <p:cViewPr varScale="1">
        <p:scale>
          <a:sx n="78" d="100"/>
          <a:sy n="78" d="100"/>
        </p:scale>
        <p:origin x="900" y="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13" Type="http://schemas.openxmlformats.org/officeDocument/2006/relationships/slide" Target="slides/slide50.xml"/><Relationship Id="rId3" Type="http://schemas.openxmlformats.org/officeDocument/2006/relationships/slide" Target="slides/slide33.xml"/><Relationship Id="rId7" Type="http://schemas.openxmlformats.org/officeDocument/2006/relationships/slide" Target="slides/slide38.xml"/><Relationship Id="rId12" Type="http://schemas.openxmlformats.org/officeDocument/2006/relationships/slide" Target="slides/slide47.xml"/><Relationship Id="rId17" Type="http://schemas.openxmlformats.org/officeDocument/2006/relationships/slide" Target="slides/slide55.xml"/><Relationship Id="rId2" Type="http://schemas.openxmlformats.org/officeDocument/2006/relationships/slide" Target="slides/slide32.xml"/><Relationship Id="rId16" Type="http://schemas.openxmlformats.org/officeDocument/2006/relationships/slide" Target="slides/slide54.xml"/><Relationship Id="rId1" Type="http://schemas.openxmlformats.org/officeDocument/2006/relationships/slide" Target="slides/slide12.xml"/><Relationship Id="rId6" Type="http://schemas.openxmlformats.org/officeDocument/2006/relationships/slide" Target="slides/slide37.xml"/><Relationship Id="rId11" Type="http://schemas.openxmlformats.org/officeDocument/2006/relationships/slide" Target="slides/slide44.xml"/><Relationship Id="rId5" Type="http://schemas.openxmlformats.org/officeDocument/2006/relationships/slide" Target="slides/slide36.xml"/><Relationship Id="rId15" Type="http://schemas.openxmlformats.org/officeDocument/2006/relationships/slide" Target="slides/slide53.xml"/><Relationship Id="rId10" Type="http://schemas.openxmlformats.org/officeDocument/2006/relationships/slide" Target="slides/slide43.xml"/><Relationship Id="rId4" Type="http://schemas.openxmlformats.org/officeDocument/2006/relationships/slide" Target="slides/slide35.xml"/><Relationship Id="rId9" Type="http://schemas.openxmlformats.org/officeDocument/2006/relationships/slide" Target="slides/slide42.xml"/><Relationship Id="rId14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300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30083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48788"/>
            <a:ext cx="30083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E9838E02-2AF4-493C-8A94-372EB8156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0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4050" y="739775"/>
            <a:ext cx="55530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91063"/>
            <a:ext cx="5029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80D29E43-6EA8-48F5-A2BA-C9ED48035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8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3C88A-4002-4251-9DC9-B65F51643A1A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8350"/>
            <a:ext cx="5595937" cy="37306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18050"/>
            <a:ext cx="5026025" cy="438943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198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4AEDF-605D-4771-8A7D-D454EA2F1C2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0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8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8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7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0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13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1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6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1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4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5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0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69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40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0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3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7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2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6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1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8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918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2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9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0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3C88A-4002-4251-9DC9-B65F51643A1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8350"/>
            <a:ext cx="5595937" cy="37306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18050"/>
            <a:ext cx="5026025" cy="438943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6862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59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6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64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1363"/>
            <a:ext cx="555307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380538"/>
            <a:ext cx="2971800" cy="493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52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56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57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4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58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59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60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61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62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63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64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8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6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C1DB9-A712-4C20-B5AF-1AF6CA82AE4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84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9E43-6EA8-48F5-A2BA-C9ED480359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pic>
        <p:nvPicPr>
          <p:cNvPr id="12" name="AUTh Logo" descr="Αγιος Δημήτριο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7963"/>
            <a:ext cx="8768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ΑΠΘ"/>
          <p:cNvSpPr txBox="1">
            <a:spLocks noChangeArrowheads="1"/>
          </p:cNvSpPr>
          <p:nvPr userDrawn="1"/>
        </p:nvSpPr>
        <p:spPr bwMode="auto">
          <a:xfrm>
            <a:off x="1098353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14" name="Opencourses 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5369" y="138113"/>
            <a:ext cx="158234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pencourses"/>
          <p:cNvSpPr txBox="1">
            <a:spLocks noChangeArrowheads="1"/>
          </p:cNvSpPr>
          <p:nvPr userDrawn="1"/>
        </p:nvSpPr>
        <p:spPr bwMode="auto">
          <a:xfrm>
            <a:off x="6240066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16" name="Grey Line"/>
          <p:cNvCxnSpPr/>
          <p:nvPr userDrawn="1"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5622925"/>
            <a:ext cx="55292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4"/>
            <a:ext cx="178236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4E47-4268-4C26-92C2-C005458C8095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8FD5-C35C-4079-B237-3CDC47C3D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B139-6B66-48DC-9FD4-A7EA4D11060A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23A6-BB45-46D6-AFA0-03A833CF0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44" y="6073775"/>
            <a:ext cx="5268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3" y="6543676"/>
            <a:ext cx="810816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515" y="6308726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6894" y="6456364"/>
            <a:ext cx="6482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F5E89C77-3339-4344-AB0C-9551BFAAFA5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F40F2-B402-4108-86B0-E71768EEE1F1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A2D1-B2FC-4428-A441-1E3A387C6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EAB0-92EC-494A-A502-76B1766DEE0D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FAE3-BD8C-4C09-84EE-728FBF24DF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C58D-B28D-4A0E-A0F1-56A10F62FFE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E800-CC3E-4EB2-890C-199A8E3AF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4241-5D28-4874-A88A-7DAC99E3B315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CA360-0BCF-444E-B944-36FED9D17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FA0F-4988-4BD3-8F6C-67B504370020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399F-A4F9-40A0-993F-233627286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269A-2907-4F88-A8C8-2C1CFEE11BC1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5F6D-1E14-452A-B640-70A302CAE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0BAB-00EB-4FF6-8600-3CCF2D9B18BD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E17C-7FD2-4919-AE08-80CC825E06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00CD-71FE-4ABF-B349-F9CB75E6CAD0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C98B-A118-48AD-9DB7-DAB61B342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FE0C-FB55-47C1-9F68-3B9417F71C3B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4536-268E-4364-B496-8ECF4B18E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6B84-2BEC-427A-AD7B-363CD6F1D497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D734-B950-4FBF-9A77-3CF9D5FAA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FFF58-77AD-4E7F-8E93-257803D9E55A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4039-6974-4976-939A-AC7DF5E39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5BF8-4D6F-45E3-BA8B-4A73A3C3A85B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6E81-31F4-404A-B87B-28699C71F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2BD1-4001-4359-BCE3-969F9732DAB3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5C91-82B5-47A6-A99D-033B9EDA4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3401-47B7-4F30-B582-0150A283899E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561A-EB15-42E4-9FFE-E35FFEB3F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DFD9-4CAC-470E-AC35-64F99E9BA003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BAE3-37E3-4AE6-8650-685D13CD8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CBED-FE5B-4336-B841-ECD9C58F0407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4140-3C9A-4F23-A3DC-F97050FE1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8CDB-7232-4410-B8CD-F75B329A328D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E36A-B503-4972-BB27-460512FA88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A594-83F0-47E2-A32A-57C1FAAFA299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C4D7-B7B9-4CBC-A0B2-8FDD3D1C2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248A-D98D-4AA3-9F01-4A774F688D72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75F7-1299-46B2-9A9D-8C5FD138D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54163-C085-4F8B-B136-AECC675ADE59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2F1F-BE58-4001-9BF0-31FAE20DE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59F7-CDDE-453E-BBCA-3CFACF151194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F9C8-332F-4724-8AEE-3F69A968B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1678-BB45-4BA4-8BB7-D0E909CEC013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7572-AC6E-4C11-A6C0-AFA9AF4D4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4D58-15E1-4A9B-B165-D94BD5274CAC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51E-DA61-4B89-9887-B1364D04C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16A3-A753-4978-A28A-1939F6FB1C76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FC93-310D-41DE-A206-2E084B90F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543051" y="2743200"/>
            <a:ext cx="8013502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7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0" y="6248400"/>
            <a:ext cx="3000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E530-A643-46A9-A826-51AD943C8224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DC774-518C-4733-BE3C-D19627764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685800" y="6248400"/>
            <a:ext cx="609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1235075"/>
            <a:ext cx="10287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79525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665163" y="1279525"/>
            <a:ext cx="96218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0075" y="273050"/>
            <a:ext cx="9172575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0" y="6248400"/>
            <a:ext cx="30003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8522F-FED6-4D6B-8461-8B8B10EE868C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600075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9AB817-525F-4CDF-BD10-2D3E02B1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685800" y="6248400"/>
            <a:ext cx="60991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 bwMode="white">
          <a:xfrm>
            <a:off x="-9525" y="4572000"/>
            <a:ext cx="10287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-9525" y="4664075"/>
            <a:ext cx="16462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1738313" y="4654550"/>
            <a:ext cx="85486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 bwMode="white">
          <a:xfrm>
            <a:off x="1628775" y="0"/>
            <a:ext cx="1127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D5AA23-8277-428E-A113-64136835B164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0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21B2FFA-7B10-41A0-9B5C-97E53B4A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6858000" y="0"/>
            <a:ext cx="3603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6910388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6910388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72350" y="609601"/>
            <a:ext cx="2314575" cy="55165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257925" cy="551656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266-A7BD-44FA-9620-C838CC305165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4E6C-9A9A-4CA5-AD4F-68EFE705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ACA4E15-CF45-4628-BC36-0454DB9D29E7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295C91-82B5-47A6-A99D-033B9EDA4DDD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176E-7364-4073-8182-63E6A0FFD28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5278-AD34-4B1F-A0EB-87DC899D3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FD186D4-652F-4033-A73E-42A5D6CF8A10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12561A-EB15-42E4-9FFE-E35FFEB3FCDE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2A2016E-2FFF-42BD-B343-92F315157BB1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74BAE3-37E3-4AE6-8650-685D13CD88CE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03B49B0-3AE7-4B35-83FB-AB6F65BF411E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3C4140-3C9A-4F23-A3DC-F97050FE193E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FBA004C-CAC8-4920-8012-448B54AF2B42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34CE36A-B503-4972-BB27-460512FA88E5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824874F-AAD2-4A99-A714-8FD1D0F22243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75C4D7-B7B9-4CBC-A0B2-8FDD3D1C2541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695CBBF-8041-4298-89F4-480072B76C9B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5BF2F1F-BE58-4001-9BF0-31FAE20DED11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F7CA329-8E88-45A5-9672-5DF981E097D9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810F9C8-332F-4724-8AEE-3F69A968B34C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76625BA-89DD-4F24-ACE6-9B2EBB53B452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7FA7572-AC6E-4C11-A6C0-AFA9AF4D411E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F79F708-1407-4C7F-9042-B9163695EBE0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7FD51E-DA61-4B89-9887-B1364D04C5C2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4B7AB68-9FF1-4CE5-B5D7-89D29DECF8F1}" type="datetime1">
              <a:rPr lang="en-US" sz="14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545FC93-310D-41DE-A206-2E084B90FCC4}" type="slidenum">
              <a:rPr lang="en-GB" sz="140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7FE7-02A4-4BE1-A5AE-5351550DB81D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83C2-77D8-432E-A26F-04CA38E66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74FB-C312-46C4-B9BC-CA9460E6B2C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0BD-7B53-46BD-B59B-54EF740749D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EA4-7ED7-437B-ABB1-DFD87C20138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1B79-3F46-4651-A340-37D15889151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F4F-FD24-4667-B6A6-D81CFEC92F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7B-1303-4645-A7DE-34E8AA1C3F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1D05-5A5A-4F72-AFFF-93D525B2D0F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4DE-47C7-4130-9827-79704DAB741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AB3-DE30-452E-8EB7-E7879402B9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96F2-B5A3-4066-B10E-37B5927C450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65B1-4E21-419F-9957-D47C71C3115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A453-4929-4F9C-81CE-65DABCA6D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034-EAE6-4B1B-AD09-B1359DB5FFF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3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2BD1-4001-4359-BCE3-969F9732DAB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5C91-82B5-47A6-A99D-033B9EDA4D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26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3401-47B7-4F30-B582-0150A283899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561A-EB15-42E4-9FFE-E35FFEB3FC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3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DFD9-4CAC-470E-AC35-64F99E9BA00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BAE3-37E3-4AE6-8650-685D13CD88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15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CBED-FE5B-4336-B841-ECD9C58F04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4140-3C9A-4F23-A3DC-F97050FE19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4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8CDB-7232-4410-B8CD-F75B329A328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E36A-B503-4972-BB27-460512FA88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08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A594-83F0-47E2-A32A-57C1FAAFA29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C4D7-B7B9-4CBC-A0B2-8FDD3D1C25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142B-0F8F-4724-82BB-D10E033FB620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8F44-5C01-40DE-8C2C-FFF12D18B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54163-C085-4F8B-B136-AECC675ADE5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2F1F-BE58-4001-9BF0-31FAE20DED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63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59F7-CDDE-453E-BBCA-3CFACF1511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F9C8-332F-4724-8AEE-3F69A968B3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13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1678-BB45-4BA4-8BB7-D0E909CEC01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7572-AC6E-4C11-A6C0-AFA9AF4D41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50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4D58-15E1-4A9B-B165-D94BD5274C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51E-DA61-4B89-9887-B1364D04C5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5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16A3-A753-4978-A28A-1939F6FB1C7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FC93-310D-41DE-A206-2E084B90FC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09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476C-2193-425C-AA06-2D8B68CE1CE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8F21-9397-4AE1-A886-E6CAED7CCB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72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00CD-71FE-4ABF-B349-F9CB75E6CAD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C98B-A118-48AD-9DB7-DAB61B342F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93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248A-D98D-4AA3-9F01-4A774F688D7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75F7-1299-46B2-9A9D-8C5FD138DF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04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176E-7364-4073-8182-63E6A0FFD28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5278-AD34-4B1F-A0EB-87DC899D3B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876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7FE7-02A4-4BE1-A5AE-5351550DB8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83C2-77D8-432E-A26F-04CA38E666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B8C3-A2C2-4D46-9C1A-F695B13EA9F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C276-E7AB-4A3F-A00A-0B3F6CDEF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65B1-4E21-419F-9957-D47C71C3115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A453-4929-4F9C-81CE-65DABCA6D4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4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142B-0F8F-4724-82BB-D10E033FB6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8F44-5C01-40DE-8C2C-FFF12D18B3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06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B8C3-A2C2-4D46-9C1A-F695B13EA9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C276-E7AB-4A3F-A00A-0B3F6CDEF2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7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FBD5-C60C-4F8F-8351-6790074B2A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49E4-DD77-47BF-A4E7-7891D9F758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4E47-4268-4C26-92C2-C005458C80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8FD5-C35C-4079-B237-3CDC47C3DC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23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B139-6B66-48DC-9FD4-A7EA4D11060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23A6-BB45-46D6-AFA0-03A833CF0C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FBD5-C60C-4F8F-8351-6790074B2A0C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49E4-DD77-47BF-A4E7-7891D9F75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A2D313-F67F-4C76-A265-B7029C46B692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27AB60-D17B-4AD5-87A8-89CF6A377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83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A6A146-7CA0-4851-AD9A-2C00E36D0796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0C69FD-B21B-4C01-87A0-56C988D344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DB2AC-0204-42BD-BFC4-EEEC0C5FB3F9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96D9DD-9E75-4EA8-BC42-918C23BF5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9172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3686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88975" y="1600200"/>
            <a:ext cx="9172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5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372350" y="6248400"/>
            <a:ext cx="248602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hangingPunct="1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8DBD830A-81EF-46A8-87EA-6CB2BC09EB8B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6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14350" y="6248400"/>
            <a:ext cx="6270625" cy="365125"/>
          </a:xfrm>
          <a:prstGeom prst="rect">
            <a:avLst/>
          </a:prstGeom>
        </p:spPr>
        <p:txBody>
          <a:bodyPr vert="horz" anchor="ctr"/>
          <a:lstStyle>
            <a:lvl1pPr algn="r" eaLnBrk="1" hangingPunct="1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 rot="5400000">
            <a:off x="6771482" y="129381"/>
            <a:ext cx="533400" cy="27463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eaLnBrk="1" hangingPunct="1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0410C0B-DF7C-4BCC-AD2B-EE891184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A144F57-C815-43B0-9D39-74CB4CA7DAAA}" type="datetime1">
              <a:rPr lang="en-US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GB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996D9DD-9E75-4EA8-BC42-918C23BF541A}" type="slidenum">
              <a:rPr lang="en-GB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482887-76A0-4226-81C1-2C211637CA56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32" r:id="rId12"/>
    <p:sldLayoutId id="2147483833" r:id="rId13"/>
    <p:sldLayoutId id="214748383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DB2AC-0204-42BD-BFC4-EEEC0C5FB3F9}" type="datetime1">
              <a:rPr lang="en-US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96D9DD-9E75-4EA8-BC42-918C23BF54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A2D313-F67F-4C76-A265-B7029C46B69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11/30/2016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27AB60-D17B-4AD5-87A8-89CF6A3773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t.slideshare.net/ericleneoliver/anexo-correiomensagem-531371anexocorreiomensagem528226processosbioenergeticosglickcrefosemvideo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onografias.com/trabajos14/adenosin/adenosin.shtml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 rtlCol="0">
            <a:normAutofit fontScale="85000" lnSpcReduction="20000"/>
          </a:bodyPr>
          <a:lstStyle/>
          <a:p>
            <a:r>
              <a:rPr lang="el-GR" b="1" dirty="0" smtClean="0">
                <a:latin typeface="Calibri" pitchFamily="34" charset="0"/>
              </a:rPr>
              <a:t>Ενότητα 10: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sz="3100" dirty="0" smtClean="0">
                <a:latin typeface="Calibri" pitchFamily="34" charset="0"/>
                <a:cs typeface="Calibri" pitchFamily="34" charset="0"/>
              </a:rPr>
              <a:t>Ο ενεργειακός μεταβολισμός - Η αναπνοή</a:t>
            </a:r>
            <a:endParaRPr lang="en-US" sz="31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Γρηγόριος </a:t>
            </a:r>
            <a:r>
              <a:rPr lang="el-GR" dirty="0" err="1" smtClean="0">
                <a:latin typeface="Calibri" pitchFamily="34" charset="0"/>
              </a:rPr>
              <a:t>Διαμαντίδης</a:t>
            </a:r>
            <a:r>
              <a:rPr lang="el-GR" dirty="0" smtClean="0"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88243"/>
              </p:ext>
            </p:extLst>
          </p:nvPr>
        </p:nvGraphicFramePr>
        <p:xfrm>
          <a:off x="174947" y="188641"/>
          <a:ext cx="5004555" cy="198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845"/>
                <a:gridCol w="2483710"/>
              </a:tblGrid>
              <a:tr h="73678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Μορφή ενέργειας</a:t>
                      </a:r>
                      <a:r>
                        <a:rPr lang="el-GR" sz="1600" b="1" baseline="0" dirty="0" smtClean="0"/>
                        <a:t> του περιβάλλοντος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7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Ηλεκτρομαγνητική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Φωτότροφος</a:t>
                      </a:r>
                      <a:endParaRPr lang="el-G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58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Χημική </a:t>
                      </a:r>
                    </a:p>
                    <a:p>
                      <a:pPr algn="ctr"/>
                      <a:r>
                        <a:rPr lang="el-GR" sz="2000" b="1" dirty="0" smtClean="0"/>
                        <a:t>(π.χ.</a:t>
                      </a:r>
                      <a:r>
                        <a:rPr lang="el-GR" sz="2000" b="1" baseline="0" dirty="0" smtClean="0"/>
                        <a:t> </a:t>
                      </a:r>
                      <a:r>
                        <a:rPr lang="el-GR" sz="2000" b="1" baseline="0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2000" b="1" baseline="0" dirty="0" smtClean="0"/>
                        <a:t>)</a:t>
                      </a:r>
                      <a:endParaRPr lang="el-G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Χημειότροφος</a:t>
                      </a:r>
                      <a:endParaRPr lang="el-G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25256"/>
              </p:ext>
            </p:extLst>
          </p:nvPr>
        </p:nvGraphicFramePr>
        <p:xfrm>
          <a:off x="174948" y="4902781"/>
          <a:ext cx="4032448" cy="169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55970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ηλεκτρονίων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3242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Ανόργανα μόρια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Λιθότροφος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799583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2000" b="1" dirty="0" smtClean="0"/>
                        <a:t>(π.χ.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2000" b="1" dirty="0" smtClean="0"/>
                        <a:t>)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Οργανότροφος</a:t>
                      </a:r>
                      <a:endParaRPr lang="el-GR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33931"/>
              </p:ext>
            </p:extLst>
          </p:nvPr>
        </p:nvGraphicFramePr>
        <p:xfrm>
          <a:off x="140393" y="2636912"/>
          <a:ext cx="4427042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521"/>
                <a:gridCol w="2213521"/>
              </a:tblGrid>
              <a:tr h="58921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Πηγή</a:t>
                      </a:r>
                      <a:r>
                        <a:rPr lang="el-GR" sz="1600" b="1" baseline="0" dirty="0" smtClean="0"/>
                        <a:t> άνθρακα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Είδος οργανισμού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4412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</a:t>
                      </a:r>
                      <a:r>
                        <a:rPr lang="en-US" sz="1600" b="1" baseline="-25000" dirty="0" smtClean="0"/>
                        <a:t>2 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l-GR" sz="1600" b="1" baseline="0" dirty="0" smtClean="0"/>
                        <a:t>της ατμόσφαιρας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αυτότροφος</a:t>
                      </a:r>
                      <a:endParaRPr lang="el-GR" sz="1600" b="1" dirty="0"/>
                    </a:p>
                  </a:txBody>
                  <a:tcPr anchor="ctr"/>
                </a:tc>
              </a:tr>
              <a:tr h="8417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Οργανικά μόρια</a:t>
                      </a:r>
                    </a:p>
                    <a:p>
                      <a:pPr algn="ctr"/>
                      <a:r>
                        <a:rPr lang="el-GR" sz="2000" b="1" dirty="0" smtClean="0"/>
                        <a:t>(π.χ.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Γλυκόζη</a:t>
                      </a:r>
                      <a:r>
                        <a:rPr lang="el-GR" sz="2000" b="1" dirty="0" smtClean="0"/>
                        <a:t>)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ΕΤΕΡΟΤΡΟΦΟΣ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9604" y="3879046"/>
            <a:ext cx="3730625" cy="2862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alibri" panose="020F0502020204030204" pitchFamily="34" charset="0"/>
              </a:rPr>
              <a:t>Όλοι οι ζωικοί οργανισμοί, πολλά βακτήρια, και όλοι οι μύκητες, οι ρίζες των φυτών</a:t>
            </a:r>
            <a:endParaRPr lang="el-GR" sz="36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83462" y="1916832"/>
            <a:ext cx="1656181" cy="1458158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79404" y="3374990"/>
            <a:ext cx="2160239" cy="702082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79405" y="3429000"/>
            <a:ext cx="2160238" cy="2664296"/>
          </a:xfrm>
          <a:prstGeom prst="straightConnector1">
            <a:avLst/>
          </a:prstGeom>
          <a:ln w="1524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39896" y="0"/>
            <a:ext cx="4207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</a:rPr>
              <a:t>Οι </a:t>
            </a:r>
            <a:r>
              <a:rPr lang="el-GR" sz="3600" b="1" dirty="0" err="1" smtClean="0">
                <a:latin typeface="Calibri" panose="020F0502020204030204" pitchFamily="34" charset="0"/>
              </a:rPr>
              <a:t>χημειο</a:t>
            </a:r>
            <a:r>
              <a:rPr lang="el-GR" sz="3600" b="1" dirty="0" smtClean="0">
                <a:latin typeface="Calibri" panose="020F0502020204030204" pitchFamily="34" charset="0"/>
              </a:rPr>
              <a:t>-</a:t>
            </a:r>
            <a:r>
              <a:rPr lang="el-GR" sz="3600" b="1" dirty="0" err="1" smtClean="0">
                <a:latin typeface="Calibri" panose="020F0502020204030204" pitchFamily="34" charset="0"/>
              </a:rPr>
              <a:t>οργανότροφοι</a:t>
            </a:r>
            <a:r>
              <a:rPr lang="el-GR" sz="3600" b="1" dirty="0" smtClean="0">
                <a:latin typeface="Calibri" panose="020F0502020204030204" pitchFamily="34" charset="0"/>
              </a:rPr>
              <a:t> οργανισμοί</a:t>
            </a:r>
            <a:endParaRPr lang="el-GR" sz="3600" b="1" dirty="0">
              <a:latin typeface="Calibri" panose="020F0502020204030204" pitchFamily="34" charset="0"/>
            </a:endParaRPr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04" y="1848018"/>
            <a:ext cx="3730625" cy="1878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24 - Ευθύγραμμο βέλος σύνδεσης"/>
          <p:cNvCxnSpPr>
            <a:endCxn id="151561" idx="0"/>
          </p:cNvCxnSpPr>
          <p:nvPr/>
        </p:nvCxnSpPr>
        <p:spPr>
          <a:xfrm flipH="1">
            <a:off x="7950214" y="4510768"/>
            <a:ext cx="342884" cy="59204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25281" y="214290"/>
            <a:ext cx="1800493" cy="10772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+mn-lt"/>
              </a:rPr>
              <a:t>ΕΝΕΡΓΕΙΑ</a:t>
            </a:r>
          </a:p>
          <a:p>
            <a:pPr algn="ctr" eaLnBrk="1" hangingPunct="1"/>
            <a:r>
              <a:rPr lang="el-GR" sz="3200" b="1">
                <a:latin typeface="+mn-lt"/>
              </a:rPr>
              <a:t>ΤΡΟΦΩΝ</a:t>
            </a:r>
            <a:endParaRPr lang="en-GB" sz="3200" b="1">
              <a:latin typeface="+mn-lt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591772" y="3351657"/>
            <a:ext cx="2376264" cy="114298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 b="1" dirty="0" smtClean="0">
                <a:latin typeface="+mn-lt"/>
                <a:ea typeface="Tahoma" pitchFamily="34" charset="0"/>
                <a:cs typeface="Tahoma" pitchFamily="34" charset="0"/>
              </a:rPr>
              <a:t>ΑΝΘΡΑΚΑΣ ΤΡΟΦΩΝ 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6252410" y="5299918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4400" b="1" dirty="0">
                <a:latin typeface="+mn-lt"/>
              </a:rPr>
              <a:t>ΟΡΓΑΝΙΚΗ ΥΛΗ</a:t>
            </a:r>
            <a:endParaRPr lang="en-GB" sz="4400" b="1" dirty="0">
              <a:latin typeface="+mn-lt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6164264" y="5102817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+mn-lt"/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2298956" y="3020877"/>
            <a:ext cx="1822935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 b="1">
                <a:latin typeface="+mn-lt"/>
              </a:rPr>
              <a:t>NADH+H</a:t>
            </a:r>
            <a:r>
              <a:rPr lang="en-GB" sz="3200" b="1" baseline="30000">
                <a:latin typeface="+mn-lt"/>
              </a:rPr>
              <a:t>+</a:t>
            </a:r>
            <a:endParaRPr lang="en-GB" sz="3200" b="1">
              <a:latin typeface="+mn-lt"/>
            </a:endParaRPr>
          </a:p>
        </p:txBody>
      </p:sp>
      <p:cxnSp>
        <p:nvCxnSpPr>
          <p:cNvPr id="151566" name="AutoShape 14"/>
          <p:cNvCxnSpPr>
            <a:cxnSpLocks noChangeShapeType="1"/>
            <a:stCxn id="151563" idx="2"/>
            <a:endCxn id="22" idx="2"/>
          </p:cNvCxnSpPr>
          <p:nvPr/>
        </p:nvCxnSpPr>
        <p:spPr bwMode="auto">
          <a:xfrm>
            <a:off x="3210424" y="3605652"/>
            <a:ext cx="999221" cy="749586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7" name="AutoShape 15"/>
          <p:cNvCxnSpPr>
            <a:cxnSpLocks noChangeShapeType="1"/>
            <a:stCxn id="29" idx="2"/>
            <a:endCxn id="151563" idx="0"/>
          </p:cNvCxnSpPr>
          <p:nvPr/>
        </p:nvCxnSpPr>
        <p:spPr bwMode="auto">
          <a:xfrm>
            <a:off x="2246216" y="1826195"/>
            <a:ext cx="964208" cy="119468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47916" y="4518042"/>
            <a:ext cx="2040943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sz="3200" b="1">
                <a:latin typeface="+mn-lt"/>
              </a:rPr>
              <a:t>ΝΑ</a:t>
            </a:r>
            <a:r>
              <a:rPr lang="en-GB" sz="3200" b="1">
                <a:latin typeface="+mn-lt"/>
              </a:rPr>
              <a:t>DPH+H</a:t>
            </a:r>
            <a:r>
              <a:rPr lang="en-GB" sz="3200" b="1" baseline="30000">
                <a:latin typeface="+mn-lt"/>
              </a:rPr>
              <a:t>+</a:t>
            </a:r>
          </a:p>
        </p:txBody>
      </p:sp>
      <p:cxnSp>
        <p:nvCxnSpPr>
          <p:cNvPr id="151569" name="AutoShape 17"/>
          <p:cNvCxnSpPr>
            <a:cxnSpLocks noChangeShapeType="1"/>
            <a:stCxn id="151568" idx="3"/>
            <a:endCxn id="151561" idx="2"/>
          </p:cNvCxnSpPr>
          <p:nvPr/>
        </p:nvCxnSpPr>
        <p:spPr bwMode="auto">
          <a:xfrm>
            <a:off x="2088859" y="4810430"/>
            <a:ext cx="4075405" cy="111391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0" name="AutoShape 18"/>
          <p:cNvCxnSpPr>
            <a:cxnSpLocks noChangeShapeType="1"/>
            <a:stCxn id="22" idx="4"/>
            <a:endCxn id="151561" idx="2"/>
          </p:cNvCxnSpPr>
          <p:nvPr/>
        </p:nvCxnSpPr>
        <p:spPr bwMode="auto">
          <a:xfrm>
            <a:off x="5102620" y="4998180"/>
            <a:ext cx="1061644" cy="926162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2" name="AutoShape 20"/>
          <p:cNvCxnSpPr>
            <a:cxnSpLocks noChangeShapeType="1"/>
            <a:stCxn id="29" idx="2"/>
            <a:endCxn id="151568" idx="0"/>
          </p:cNvCxnSpPr>
          <p:nvPr/>
        </p:nvCxnSpPr>
        <p:spPr bwMode="auto">
          <a:xfrm flipH="1">
            <a:off x="1068388" y="1826195"/>
            <a:ext cx="1177828" cy="2691847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209645" y="3712296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4958238" y="71869"/>
            <a:ext cx="5297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+mn-lt"/>
                <a:ea typeface="Tahoma" pitchFamily="34" charset="0"/>
                <a:cs typeface="Tahoma" pitchFamily="34" charset="0"/>
              </a:rPr>
              <a:t>Ως προς  το </a:t>
            </a:r>
            <a:r>
              <a:rPr lang="el-GR" b="1" dirty="0" smtClean="0">
                <a:latin typeface="+mn-lt"/>
                <a:ea typeface="Tahoma" pitchFamily="34" charset="0"/>
                <a:cs typeface="Tahoma" pitchFamily="34" charset="0"/>
              </a:rPr>
              <a:t>δότη </a:t>
            </a:r>
            <a:r>
              <a:rPr lang="el-GR" b="1" dirty="0">
                <a:latin typeface="+mn-lt"/>
                <a:ea typeface="Tahoma" pitchFamily="34" charset="0"/>
                <a:cs typeface="Tahoma" pitchFamily="34" charset="0"/>
              </a:rPr>
              <a:t>ηλεκτρονίων: </a:t>
            </a:r>
          </a:p>
          <a:p>
            <a:r>
              <a:rPr lang="el-GR" sz="3200" b="1" dirty="0" err="1" smtClean="0">
                <a:latin typeface="+mn-lt"/>
                <a:ea typeface="Tahoma" pitchFamily="34" charset="0"/>
                <a:cs typeface="Tahoma" pitchFamily="34" charset="0"/>
              </a:rPr>
              <a:t>Χημειότροφοι</a:t>
            </a:r>
            <a:r>
              <a:rPr lang="el-GR" sz="3200" b="1" dirty="0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l-GR" b="1" dirty="0" smtClean="0">
                <a:latin typeface="+mn-lt"/>
                <a:ea typeface="Tahoma" pitchFamily="34" charset="0"/>
                <a:cs typeface="Tahoma" pitchFamily="34" charset="0"/>
              </a:rPr>
              <a:t>Ως προς την ενέργεια: </a:t>
            </a:r>
          </a:p>
          <a:p>
            <a:pPr algn="ctr"/>
            <a:r>
              <a:rPr lang="el-GR" sz="3600" b="1" dirty="0" err="1" smtClean="0">
                <a:latin typeface="+mn-lt"/>
                <a:ea typeface="Tahoma" pitchFamily="34" charset="0"/>
                <a:cs typeface="Tahoma" pitchFamily="34" charset="0"/>
              </a:rPr>
              <a:t>Οργανότροφοι</a:t>
            </a:r>
            <a:endParaRPr lang="el-GR" sz="3600" b="1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b="1" dirty="0" smtClean="0">
                <a:latin typeface="+mn-lt"/>
                <a:ea typeface="Tahoma" pitchFamily="34" charset="0"/>
                <a:cs typeface="Tahoma" pitchFamily="34" charset="0"/>
              </a:rPr>
              <a:t>Ως προς τον άνθρακα:</a:t>
            </a:r>
          </a:p>
          <a:p>
            <a:pPr algn="ctr"/>
            <a:r>
              <a:rPr lang="el-GR" sz="3600" b="1" dirty="0" err="1" smtClean="0">
                <a:latin typeface="+mn-lt"/>
                <a:ea typeface="Tahoma" pitchFamily="34" charset="0"/>
                <a:cs typeface="Tahoma" pitchFamily="34" charset="0"/>
              </a:rPr>
              <a:t>Ετερότροφοι</a:t>
            </a:r>
            <a:r>
              <a:rPr lang="el-GR" sz="3600" b="1" dirty="0" smtClean="0">
                <a:latin typeface="+mn-lt"/>
                <a:ea typeface="Tahoma" pitchFamily="34" charset="0"/>
                <a:cs typeface="Tahoma" pitchFamily="34" charset="0"/>
              </a:rPr>
              <a:t> οργανισμοί</a:t>
            </a:r>
            <a:endParaRPr lang="el-GR" sz="36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02940" y="71869"/>
            <a:ext cx="428655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l-GR" sz="4000" b="1" dirty="0">
                <a:latin typeface="+mn-lt"/>
                <a:ea typeface="Tahoma" pitchFamily="34" charset="0"/>
                <a:cs typeface="Tahoma" pitchFamily="34" charset="0"/>
              </a:rPr>
              <a:t>ΕΝΕΡΓΕΙΑ</a:t>
            </a:r>
          </a:p>
          <a:p>
            <a:pPr algn="ctr" eaLnBrk="1" hangingPunct="1"/>
            <a:r>
              <a:rPr lang="el-GR" sz="4000" b="1" dirty="0" smtClean="0">
                <a:latin typeface="+mn-lt"/>
                <a:ea typeface="Tahoma" pitchFamily="34" charset="0"/>
                <a:cs typeface="Tahoma" pitchFamily="34" charset="0"/>
              </a:rPr>
              <a:t>ΤΡΟΦΩΝ</a:t>
            </a:r>
          </a:p>
          <a:p>
            <a:pPr algn="ctr" eaLnBrk="1" hangingPunct="1"/>
            <a:r>
              <a:rPr lang="el-GR" sz="2800" b="1" dirty="0" smtClean="0">
                <a:latin typeface="+mn-lt"/>
                <a:ea typeface="Tahoma" pitchFamily="34" charset="0"/>
                <a:cs typeface="Tahoma" pitchFamily="34" charset="0"/>
              </a:rPr>
              <a:t>(πρωτεΐνες, λίπη, σάκχαρα)</a:t>
            </a:r>
            <a:endParaRPr lang="en-GB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-372041" y="1826195"/>
            <a:ext cx="6367636" cy="3979069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καταβολισμός</a:t>
            </a:r>
            <a:endParaRPr lang="el-GR" sz="4400" b="1" dirty="0"/>
          </a:p>
        </p:txBody>
      </p:sp>
      <p:sp>
        <p:nvSpPr>
          <p:cNvPr id="19" name="Oval 18"/>
          <p:cNvSpPr/>
          <p:nvPr/>
        </p:nvSpPr>
        <p:spPr>
          <a:xfrm rot="18890779">
            <a:off x="5452113" y="2947057"/>
            <a:ext cx="4664329" cy="3636437"/>
          </a:xfrm>
          <a:prstGeom prst="ellipse">
            <a:avLst/>
          </a:prstGeom>
          <a:solidFill>
            <a:schemeClr val="tx2">
              <a:lumMod val="2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αναβολισμός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8438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-3.33333E-6 L 0.68689 -0.4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2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27" grpId="0"/>
      <p:bldP spid="29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Έλλειψη"/>
          <p:cNvSpPr/>
          <p:nvPr/>
        </p:nvSpPr>
        <p:spPr>
          <a:xfrm>
            <a:off x="3357550" y="5786454"/>
            <a:ext cx="3357586" cy="1071546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ADP </a:t>
            </a:r>
            <a:r>
              <a:rPr lang="el-GR" sz="3200" b="1" dirty="0" smtClean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και 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3200" b="1" baseline="-25000" dirty="0" smtClean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endParaRPr lang="el-GR" sz="3200" b="1" dirty="0">
              <a:solidFill>
                <a:schemeClr val="accent2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209925" y="785794"/>
            <a:ext cx="3181350" cy="1214438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-24"/>
            <a:ext cx="6557962" cy="714375"/>
          </a:xfr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>
            <a:solidFill>
              <a:schemeClr val="tx1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ΚΥΚΛΟΣ ΑΤΡ και ADP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133092" y="928670"/>
            <a:ext cx="146995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Α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Τ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Ρ</a:t>
            </a: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5029200" y="1785927"/>
            <a:ext cx="1079500" cy="4143404"/>
          </a:xfrm>
          <a:prstGeom prst="upArrow">
            <a:avLst>
              <a:gd name="adj1" fmla="val 50000"/>
              <a:gd name="adj2" fmla="val 4207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vert270" wrap="none" anchor="ctr"/>
          <a:lstStyle/>
          <a:p>
            <a:pPr defTabSz="762000">
              <a:defRPr/>
            </a:pPr>
            <a:r>
              <a:rPr lang="el-GR" sz="32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σύνθεση</a:t>
            </a:r>
            <a:endParaRPr lang="en-GB" sz="32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-36" y="2682030"/>
            <a:ext cx="3562350" cy="2247411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4E004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defTabSz="7620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ANABΟΛΙΣΜΟΣ</a:t>
            </a:r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ΚΙΝΗΣΗ</a:t>
            </a: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ΠΡΟΣΛΗΨΗ ΟΥΣΙΩΝ</a:t>
            </a: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ΕΝΕΡΓΟΠΟΙΗΣΗ ΜΟΡΙΩΝ</a:t>
            </a:r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935588" y="4077072"/>
            <a:ext cx="3962400" cy="1508747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defTabSz="762000"/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ΟΞΕΙΔΩΣΗ </a:t>
            </a:r>
            <a:r>
              <a:rPr lang="el-GR" sz="3600" dirty="0" smtClean="0">
                <a:solidFill>
                  <a:schemeClr val="bg1"/>
                </a:solidFill>
                <a:latin typeface="Calibri" pitchFamily="34" charset="0"/>
              </a:rPr>
              <a:t>ΤΡΟΦΩΝ</a:t>
            </a:r>
          </a:p>
          <a:p>
            <a:pPr defTabSz="7620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(αερόβιο και αναερόβιο περιβάλλον)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990600" y="1588229"/>
            <a:ext cx="19812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ΔGo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&gt;0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934200" y="1676400"/>
            <a:ext cx="22098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ΔGo&lt;0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3571864" y="1916832"/>
            <a:ext cx="1077912" cy="4000528"/>
          </a:xfrm>
          <a:prstGeom prst="downArrow">
            <a:avLst>
              <a:gd name="adj1" fmla="val 50000"/>
              <a:gd name="adj2" fmla="val 34039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vert="vert" wrap="none" anchor="ctr"/>
          <a:lstStyle/>
          <a:p>
            <a:pPr>
              <a:defRPr/>
            </a:pPr>
            <a:r>
              <a:rPr lang="el-GR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υδρόλυση</a:t>
            </a:r>
            <a:endParaRPr lang="el-GR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99299" y="3107254"/>
            <a:ext cx="3962400" cy="193963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square" lIns="92075" tIns="46038" rIns="92075" bIns="46038">
            <a:spAutoFit/>
            <a:flatTx/>
          </a:bodyPr>
          <a:lstStyle/>
          <a:p>
            <a:pPr defTabSz="762000"/>
            <a:r>
              <a:rPr lang="el-GR" sz="3600" dirty="0" smtClean="0">
                <a:solidFill>
                  <a:schemeClr val="bg1"/>
                </a:solidFill>
                <a:latin typeface="Calibri" pitchFamily="34" charset="0"/>
              </a:rPr>
              <a:t>ΚΑΤΑΒΟΛΙΣΜΟΣ: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Οξείδωση λ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ιπ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ών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σακχάρων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αμινοξέων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σε αερόβιο περιβάλλον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863580" y="2708920"/>
            <a:ext cx="4033838" cy="1200971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square" lIns="92075" tIns="46038" rIns="92075" bIns="46038">
            <a:spAutoFit/>
            <a:flatTx/>
          </a:bodyPr>
          <a:lstStyle/>
          <a:p>
            <a:pPr defTabSz="762000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ΦΩΤΟ</a:t>
            </a:r>
            <a:r>
              <a:rPr lang="el-GR" sz="3600" dirty="0" smtClean="0">
                <a:solidFill>
                  <a:schemeClr val="bg1"/>
                </a:solidFill>
                <a:latin typeface="Calibri" pitchFamily="34" charset="0"/>
              </a:rPr>
              <a:t>ΧΗΜΙΚΕΣ ΑΝΤΙΔΡΑΣΕΙΣ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7076" y="2420888"/>
            <a:ext cx="3723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ΠΑΡΑΓΩΓΗ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ΑΤΡ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 ΣΤΟΥΣ ΧΗΜΕΙΟΡΓΑΝΟΤΡΟΦΟΥΣ ΟΡΓΑΝΙΣΜΟΥΣ</a:t>
            </a:r>
            <a:b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όπως π.χ. ο άνθρωπος, τα κύτταρα</a:t>
            </a:r>
            <a:b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των ριζών, τα πράσινα φύλλα στο</a:t>
            </a:r>
            <a:b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σκοτάδι</a:t>
            </a:r>
            <a:endParaRPr lang="el-GR" b="1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3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3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3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3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3" grpId="0" animBg="1"/>
      <p:bldP spid="57354" grpId="0"/>
      <p:bldP spid="57355" grpId="0"/>
      <p:bldP spid="176140" grpId="0" animBg="1"/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1438" y="4929198"/>
            <a:ext cx="3071798" cy="114298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ΑΝΘΡΑΚΑΣ ΤΡΟΦΩΝ 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286244" y="5416550"/>
            <a:ext cx="3435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4400" b="1" dirty="0">
                <a:solidFill>
                  <a:schemeClr val="bg1"/>
                </a:solidFill>
                <a:latin typeface="Calibri" pitchFamily="34" charset="0"/>
              </a:rPr>
              <a:t>ΟΡΓΑΝΙΚΗ ΥΛΗ</a:t>
            </a:r>
            <a:endParaRPr lang="en-GB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214806" y="5214950"/>
            <a:ext cx="3571900" cy="1643050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30915" y="2781300"/>
            <a:ext cx="1822935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NADH+H</a:t>
            </a:r>
            <a:r>
              <a:rPr lang="en-GB" sz="3200" b="1" baseline="3000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en-GB" sz="3200" b="1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1566" name="AutoShape 14"/>
          <p:cNvCxnSpPr>
            <a:cxnSpLocks noChangeShapeType="1"/>
            <a:stCxn id="151563" idx="3"/>
            <a:endCxn id="22" idx="2"/>
          </p:cNvCxnSpPr>
          <p:nvPr/>
        </p:nvCxnSpPr>
        <p:spPr bwMode="auto">
          <a:xfrm>
            <a:off x="3653850" y="3073688"/>
            <a:ext cx="775270" cy="569626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67" name="AutoShape 15"/>
          <p:cNvCxnSpPr>
            <a:cxnSpLocks noChangeShapeType="1"/>
            <a:endCxn id="151563" idx="0"/>
          </p:cNvCxnSpPr>
          <p:nvPr/>
        </p:nvCxnSpPr>
        <p:spPr bwMode="auto">
          <a:xfrm rot="16200000" flipH="1">
            <a:off x="1288612" y="1327529"/>
            <a:ext cx="1490686" cy="141685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42372" y="3571876"/>
            <a:ext cx="2040943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sz="3200" b="1">
                <a:solidFill>
                  <a:schemeClr val="bg1"/>
                </a:solidFill>
                <a:latin typeface="Calibri" pitchFamily="34" charset="0"/>
              </a:rPr>
              <a:t>ΝΑ</a:t>
            </a:r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DPH+H</a:t>
            </a:r>
            <a:r>
              <a:rPr lang="en-GB" sz="3200" b="1" baseline="30000">
                <a:solidFill>
                  <a:schemeClr val="bg1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151569" name="AutoShape 17"/>
          <p:cNvCxnSpPr>
            <a:cxnSpLocks noChangeShapeType="1"/>
            <a:stCxn id="151568" idx="3"/>
            <a:endCxn id="151561" idx="0"/>
          </p:cNvCxnSpPr>
          <p:nvPr/>
        </p:nvCxnSpPr>
        <p:spPr bwMode="auto">
          <a:xfrm>
            <a:off x="2183315" y="3864264"/>
            <a:ext cx="3817441" cy="1350686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0" name="AutoShape 18"/>
          <p:cNvCxnSpPr>
            <a:cxnSpLocks noChangeShapeType="1"/>
            <a:stCxn id="22" idx="4"/>
            <a:endCxn id="151561" idx="0"/>
          </p:cNvCxnSpPr>
          <p:nvPr/>
        </p:nvCxnSpPr>
        <p:spPr bwMode="auto">
          <a:xfrm rot="16200000" flipH="1">
            <a:off x="5197078" y="4411272"/>
            <a:ext cx="928694" cy="678661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51572" name="AutoShape 20"/>
          <p:cNvCxnSpPr>
            <a:cxnSpLocks noChangeShapeType="1"/>
            <a:endCxn id="151568" idx="0"/>
          </p:cNvCxnSpPr>
          <p:nvPr/>
        </p:nvCxnSpPr>
        <p:spPr bwMode="auto">
          <a:xfrm rot="5400000">
            <a:off x="103556" y="2349903"/>
            <a:ext cx="2281262" cy="16268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2" name="21 - Έλλειψη"/>
          <p:cNvSpPr/>
          <p:nvPr/>
        </p:nvSpPr>
        <p:spPr>
          <a:xfrm>
            <a:off x="4429120" y="3000372"/>
            <a:ext cx="178595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GB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GB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60 - Ευθύγραμμο βέλος σύνδεσης"/>
          <p:cNvCxnSpPr>
            <a:stCxn id="151559" idx="3"/>
            <a:endCxn id="151561" idx="0"/>
          </p:cNvCxnSpPr>
          <p:nvPr/>
        </p:nvCxnSpPr>
        <p:spPr>
          <a:xfrm flipV="1">
            <a:off x="3143236" y="5214950"/>
            <a:ext cx="2857520" cy="2857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0" y="0"/>
            <a:ext cx="4711452" cy="242088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l-GR" sz="3200" b="1" dirty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3200" b="1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(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οργανικά μόρια</a:t>
            </a:r>
            <a:r>
              <a:rPr lang="el-GR" sz="3200" b="1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3200" b="1" dirty="0">
                <a:solidFill>
                  <a:prstClr val="white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endParaRPr lang="el-GR" sz="3200" b="1" dirty="0">
              <a:solidFill>
                <a:prstClr val="white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4427" y="94001"/>
            <a:ext cx="40770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Τι είναι το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NADH+H</a:t>
            </a:r>
            <a:r>
              <a:rPr lang="en-US" sz="44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και πως συμμετέχει στην παραγωγή της ΑΤΡ;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-28237" y="3674476"/>
            <a:ext cx="6028993" cy="308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Πως η ενέργεια των ηλεκτρονίων του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NADH+H</a:t>
            </a:r>
            <a:r>
              <a:rPr lang="en-US" sz="3200" b="1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αποθηκεύεται στο μόριο της ΑΤΡ;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56" y="-5288"/>
            <a:ext cx="99371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ΣΤΟΝ ΕΝΕΡΓΕΙΑΚΟ ΜΕΤΑΒΟΛΙΣΜΟ ΣΥΜΜΕΤΕΧΟΥΝ ΤΡΕΙΣ ΣΥΜΠΑΡΑΓΟΝΤΕΣ</a:t>
            </a:r>
          </a:p>
          <a:p>
            <a:endParaRPr lang="el-GR" sz="3600" b="1" dirty="0" smtClean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Το </a:t>
            </a: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NAD</a:t>
            </a:r>
            <a:r>
              <a:rPr lang="en-US" sz="4800" b="1" baseline="30000" dirty="0" smtClean="0">
                <a:solidFill>
                  <a:srgbClr val="FFFF66"/>
                </a:solidFill>
                <a:latin typeface="Calibri" panose="020F0502020204030204" pitchFamily="34" charset="0"/>
              </a:rPr>
              <a:t>+</a:t>
            </a: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(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νικοτιναμιδο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-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αδενινο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-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δινουκλεοτίδιο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)</a:t>
            </a:r>
          </a:p>
          <a:p>
            <a:pPr marL="742950" indent="-742950">
              <a:buAutoNum type="arabicPeriod"/>
            </a:pPr>
            <a:endParaRPr lang="en-US" sz="4800" b="1" dirty="0" smtClean="0">
              <a:solidFill>
                <a:srgbClr val="FFFF66"/>
              </a:solidFill>
              <a:latin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T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ο</a:t>
            </a: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FAD (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φλαβινο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-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αδενινο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-</a:t>
            </a:r>
            <a:r>
              <a:rPr lang="el-GR" sz="4800" b="1" dirty="0" err="1" smtClean="0">
                <a:solidFill>
                  <a:srgbClr val="FFFF66"/>
                </a:solidFill>
                <a:latin typeface="Calibri" panose="020F0502020204030204" pitchFamily="34" charset="0"/>
              </a:rPr>
              <a:t>δινουκλεοτίδιο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T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ο</a:t>
            </a: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Συνένζυμο Α (</a:t>
            </a:r>
            <a:r>
              <a:rPr lang="en-US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Co-SH)</a:t>
            </a:r>
            <a:r>
              <a:rPr lang="el-GR" sz="4800" b="1" dirty="0" smtClean="0">
                <a:solidFill>
                  <a:srgbClr val="FFFF66"/>
                </a:solidFill>
                <a:latin typeface="Calibri" panose="020F0502020204030204" pitchFamily="34" charset="0"/>
              </a:rPr>
              <a:t> </a:t>
            </a:r>
            <a:endParaRPr lang="en-US" sz="4800" b="1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24973"/>
              </p:ext>
            </p:extLst>
          </p:nvPr>
        </p:nvGraphicFramePr>
        <p:xfrm>
          <a:off x="134938" y="106363"/>
          <a:ext cx="10175875" cy="667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55" name="MDLDrawObject Class" r:id="rId4" imgW="6505575" imgH="4267110" progId="">
                  <p:embed/>
                </p:oleObj>
              </mc:Choice>
              <mc:Fallback>
                <p:oleObj name="MDLDrawObject Class" r:id="rId4" imgW="6505575" imgH="426711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06363"/>
                        <a:ext cx="10175875" cy="667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22B9A-47F4-4200-9F4B-F56939F74B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84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68921"/>
              </p:ext>
            </p:extLst>
          </p:nvPr>
        </p:nvGraphicFramePr>
        <p:xfrm>
          <a:off x="-274638" y="42863"/>
          <a:ext cx="10779126" cy="665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79" name="MDLDrawObject Class" r:id="rId4" imgW="7086488" imgH="4371844" progId="">
                  <p:embed/>
                </p:oleObj>
              </mc:Choice>
              <mc:Fallback>
                <p:oleObj name="MDLDrawObject Class" r:id="rId4" imgW="7086488" imgH="437184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4638" y="42863"/>
                        <a:ext cx="10779126" cy="665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6353944"/>
            <a:ext cx="792088" cy="50405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GrD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2"/>
          <p:cNvSpPr/>
          <p:nvPr/>
        </p:nvSpPr>
        <p:spPr>
          <a:xfrm>
            <a:off x="462980" y="188640"/>
            <a:ext cx="9361040" cy="6408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ΕΡΩΤΗΜΑ:</a:t>
            </a:r>
          </a:p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Πως η χημική ενέργεια των τροφών αφού εισέλθει στα κύτταρα αποθηκεύεται προσωρινά με τη μορφή των ενεργοποιημένων ηλεκτρονίων στο μόριο του 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NADH+H</a:t>
            </a:r>
            <a:r>
              <a:rPr lang="en-US" sz="3600" b="1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και πως στη συνέχεια αποθηκεύεται στο μόριο της ΑΤΡ;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Έλλειψη 2"/>
          <p:cNvSpPr/>
          <p:nvPr/>
        </p:nvSpPr>
        <p:spPr>
          <a:xfrm>
            <a:off x="102940" y="188640"/>
            <a:ext cx="10184060" cy="6408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Υπενθύμιση:</a:t>
            </a:r>
          </a:p>
          <a:p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Η ενέργεια του περιβάλλοντος ανεξαρτήτου μορφής εισέρχεται στα κύτταρα με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οξειδοαναγωγικές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αντιδράσεις στις οποίες συμμετέχει ένας δότης και </a:t>
            </a: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ένας 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αποδέκτης ηλεκτρονίων. Στους </a:t>
            </a:r>
            <a:r>
              <a:rPr lang="el-GR" sz="3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χημειοργανότροφους</a:t>
            </a:r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οργανισμούς δότης ηλεκτρονίων και ενέργειας είναι τα οργανικά μόρια των τροφών (λίπη, πρωτεΐνες, σάκχαρα).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11287"/>
            <a:ext cx="1028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ΔΟΤΗΣ ΗΛΕΚΤΡΟΝΙΩΝ ΚΑΙ ΕΝΕΡΓΕΙΑΣ: 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3451647"/>
            <a:ext cx="3214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ΠΡΩΤΕΪΝΕΣ</a:t>
            </a:r>
            <a:endParaRPr lang="el-GR" sz="4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864" y="3451647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ΛΙΠΗ</a:t>
            </a:r>
            <a:endParaRPr lang="el-GR" sz="4400" dirty="0"/>
          </a:p>
        </p:txBody>
      </p:sp>
      <p:sp>
        <p:nvSpPr>
          <p:cNvPr id="5" name="4 - Ορθογώνιο"/>
          <p:cNvSpPr/>
          <p:nvPr/>
        </p:nvSpPr>
        <p:spPr>
          <a:xfrm>
            <a:off x="6143632" y="3380209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ΥΔΑΤΑΝΘΡΑΚΕΣ</a:t>
            </a:r>
            <a:endParaRPr lang="el-GR" sz="4400" dirty="0"/>
          </a:p>
        </p:txBody>
      </p:sp>
      <p:cxnSp>
        <p:nvCxnSpPr>
          <p:cNvPr id="7" name="6 - Ευθύγραμμο βέλος σύνδεσης"/>
          <p:cNvCxnSpPr>
            <a:endCxn id="3" idx="0"/>
          </p:cNvCxnSpPr>
          <p:nvPr/>
        </p:nvCxnSpPr>
        <p:spPr>
          <a:xfrm rot="5400000">
            <a:off x="2955698" y="1263845"/>
            <a:ext cx="839442" cy="3536163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endCxn id="4" idx="0"/>
          </p:cNvCxnSpPr>
          <p:nvPr/>
        </p:nvCxnSpPr>
        <p:spPr>
          <a:xfrm rot="5400000">
            <a:off x="4527325" y="2835472"/>
            <a:ext cx="839442" cy="392909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5" idx="0"/>
          </p:cNvCxnSpPr>
          <p:nvPr/>
        </p:nvCxnSpPr>
        <p:spPr>
          <a:xfrm rot="16200000" flipH="1">
            <a:off x="6277555" y="1478149"/>
            <a:ext cx="768004" cy="3036115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3 - Ορθογώνιο"/>
          <p:cNvSpPr/>
          <p:nvPr/>
        </p:nvSpPr>
        <p:spPr>
          <a:xfrm>
            <a:off x="1687116" y="1268760"/>
            <a:ext cx="7632848" cy="144655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ΤΡΟΦΕΣ</a:t>
            </a:r>
          </a:p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(λίπη, πρωτεΐνες, σάκχαρα)</a:t>
            </a:r>
            <a:endParaRPr lang="el-GR" sz="44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607337" y="4221088"/>
            <a:ext cx="2960099" cy="936104"/>
          </a:xfrm>
          <a:prstGeom prst="straightConnector1">
            <a:avLst/>
          </a:prstGeom>
          <a:ln w="7620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4567436" y="4221088"/>
            <a:ext cx="183155" cy="936104"/>
          </a:xfrm>
          <a:prstGeom prst="straightConnector1">
            <a:avLst/>
          </a:prstGeom>
          <a:ln w="7620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4567436" y="4149650"/>
            <a:ext cx="3612179" cy="1007542"/>
          </a:xfrm>
          <a:prstGeom prst="straightConnector1">
            <a:avLst/>
          </a:prstGeom>
          <a:ln w="7620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3 - Ορθογώνιο"/>
          <p:cNvSpPr/>
          <p:nvPr/>
        </p:nvSpPr>
        <p:spPr>
          <a:xfrm>
            <a:off x="1255067" y="5182543"/>
            <a:ext cx="6924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ΥΔΡΟΛΥΤΙΚΗ ΔΙΑΣΠΑΣΗ ΣΕ </a:t>
            </a:r>
            <a:r>
              <a:rPr lang="el-GR" sz="4400" b="1" u="sng" dirty="0" smtClean="0">
                <a:solidFill>
                  <a:schemeClr val="bg1"/>
                </a:solidFill>
                <a:latin typeface="Calibri" pitchFamily="34" charset="0"/>
              </a:rPr>
              <a:t>ΑΚΕΤΥΛΙΑ</a:t>
            </a:r>
            <a:endParaRPr lang="el-GR" sz="4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smtClean="0">
                <a:latin typeface="Calibri" pitchFamily="34" charset="0"/>
              </a:rPr>
              <a:t> </a:t>
            </a:r>
            <a:r>
              <a:rPr lang="el-GR" altLang="el-GR" smtClean="0">
                <a:latin typeface="Calibri" pitchFamily="34" charset="0"/>
              </a:rPr>
              <a:t>άδειες χρήσης </a:t>
            </a:r>
            <a:r>
              <a:rPr lang="en-US" altLang="el-GR" smtClean="0"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smtClean="0"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4941888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24 - Ευθύγραμμο βέλος σύνδεσης"/>
          <p:cNvCxnSpPr>
            <a:stCxn id="4" idx="2"/>
          </p:cNvCxnSpPr>
          <p:nvPr/>
        </p:nvCxnSpPr>
        <p:spPr>
          <a:xfrm>
            <a:off x="4750591" y="3055433"/>
            <a:ext cx="125016" cy="1159385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Ορθογώνιο"/>
          <p:cNvSpPr/>
          <p:nvPr/>
        </p:nvSpPr>
        <p:spPr>
          <a:xfrm>
            <a:off x="0" y="0"/>
            <a:ext cx="1028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ΤΡΟΦΕΣ</a:t>
            </a:r>
            <a:endParaRPr lang="el-GR" sz="4400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2285992"/>
            <a:ext cx="3214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ΠΡΩΤΕΪΝΕΣ</a:t>
            </a:r>
            <a:endParaRPr lang="el-GR" sz="4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864" y="2285992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ΛΙΠΗ</a:t>
            </a:r>
            <a:endParaRPr lang="el-GR" sz="4400" dirty="0"/>
          </a:p>
        </p:txBody>
      </p:sp>
      <p:sp>
        <p:nvSpPr>
          <p:cNvPr id="5" name="4 - Ορθογώνιο"/>
          <p:cNvSpPr/>
          <p:nvPr/>
        </p:nvSpPr>
        <p:spPr>
          <a:xfrm>
            <a:off x="6143632" y="2214554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ΥΔΑΤΑΝΘΡΑΚΕΣ</a:t>
            </a:r>
            <a:endParaRPr lang="el-GR" sz="4400" dirty="0"/>
          </a:p>
        </p:txBody>
      </p:sp>
      <p:cxnSp>
        <p:nvCxnSpPr>
          <p:cNvPr id="7" name="6 - Ευθύγραμμο βέλος σύνδεσης"/>
          <p:cNvCxnSpPr>
            <a:stCxn id="2" idx="2"/>
            <a:endCxn id="3" idx="0"/>
          </p:cNvCxnSpPr>
          <p:nvPr/>
        </p:nvCxnSpPr>
        <p:spPr>
          <a:xfrm flipH="1">
            <a:off x="1607337" y="769441"/>
            <a:ext cx="3536163" cy="1516551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2" idx="2"/>
            <a:endCxn id="4" idx="0"/>
          </p:cNvCxnSpPr>
          <p:nvPr/>
        </p:nvCxnSpPr>
        <p:spPr>
          <a:xfrm flipH="1">
            <a:off x="4750591" y="769441"/>
            <a:ext cx="392909" cy="1516551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stCxn id="2" idx="2"/>
            <a:endCxn id="5" idx="0"/>
          </p:cNvCxnSpPr>
          <p:nvPr/>
        </p:nvCxnSpPr>
        <p:spPr>
          <a:xfrm>
            <a:off x="5143500" y="769441"/>
            <a:ext cx="3036115" cy="1445113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3339709" y="2983995"/>
            <a:ext cx="3214674" cy="76944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διάσπαση</a:t>
            </a:r>
            <a:endParaRPr lang="el-GR" sz="4400" dirty="0"/>
          </a:p>
        </p:txBody>
      </p:sp>
      <p:sp>
        <p:nvSpPr>
          <p:cNvPr id="16" name="15 - Ορθογώνιο"/>
          <p:cNvSpPr/>
          <p:nvPr/>
        </p:nvSpPr>
        <p:spPr>
          <a:xfrm rot="3153377">
            <a:off x="196533" y="3635126"/>
            <a:ext cx="3214674" cy="76944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διάσπαση</a:t>
            </a:r>
            <a:endParaRPr lang="el-GR" sz="4400" dirty="0"/>
          </a:p>
        </p:txBody>
      </p:sp>
      <p:sp>
        <p:nvSpPr>
          <p:cNvPr id="17" name="16 - Ορθογώνιο"/>
          <p:cNvSpPr/>
          <p:nvPr/>
        </p:nvSpPr>
        <p:spPr>
          <a:xfrm rot="18253194">
            <a:off x="6054345" y="3831429"/>
            <a:ext cx="3214674" cy="76944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διάσπαση</a:t>
            </a:r>
            <a:endParaRPr lang="el-GR" sz="4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1423664" y="6021288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ακετύλιο</a:t>
            </a:r>
            <a:endParaRPr lang="el-GR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H="1">
            <a:off x="6766943" y="3019714"/>
            <a:ext cx="1518058" cy="2000264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1255068" y="3124971"/>
            <a:ext cx="1447931" cy="1928826"/>
          </a:xfrm>
          <a:prstGeom prst="straightConnector1">
            <a:avLst/>
          </a:prstGeom>
          <a:ln w="127000">
            <a:solidFill>
              <a:srgbClr val="3333FF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84826"/>
              </p:ext>
            </p:extLst>
          </p:nvPr>
        </p:nvGraphicFramePr>
        <p:xfrm>
          <a:off x="3494095" y="4276997"/>
          <a:ext cx="2649537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7" name="MDLDrawObject Class" r:id="rId4" imgW="1266833" imgH="1142899" progId="">
                  <p:embed/>
                </p:oleObj>
              </mc:Choice>
              <mc:Fallback>
                <p:oleObj name="MDLDrawObject Class" r:id="rId4" imgW="1266833" imgH="1142899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95" y="4276997"/>
                        <a:ext cx="2649537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19075"/>
            <a:ext cx="89900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538" y="4382224"/>
            <a:ext cx="332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l-GR" b="1" dirty="0" err="1" smtClean="0"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προέρχεται από τη διάσπαση των υδατανθράκων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20" y="1"/>
            <a:ext cx="960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8" y="116632"/>
            <a:ext cx="3759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l-GR" sz="3200" b="1" dirty="0" err="1" smtClean="0"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sz="3200" b="1" dirty="0" smtClean="0">
                <a:latin typeface="Calibri" pitchFamily="34" charset="0"/>
                <a:cs typeface="Calibri" pitchFamily="34" charset="0"/>
              </a:rPr>
              <a:t> προέρχεται από τη διάσπαση των λιπαρών οξέων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40043"/>
              </p:ext>
            </p:extLst>
          </p:nvPr>
        </p:nvGraphicFramePr>
        <p:xfrm>
          <a:off x="174948" y="452718"/>
          <a:ext cx="9868015" cy="607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0" name="MDLDrawObject Class" r:id="rId4" imgW="6562802" imgH="4038476" progId="">
                  <p:embed/>
                </p:oleObj>
              </mc:Choice>
              <mc:Fallback>
                <p:oleObj name="MDLDrawObject Class" r:id="rId4" imgW="6562802" imgH="4038476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8" y="452718"/>
                        <a:ext cx="9868015" cy="607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2906" y="2132856"/>
            <a:ext cx="9720262" cy="4392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3660" y="12687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1092" y="583079"/>
            <a:ext cx="5411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«φέρεται» από το συνένζυμο Α (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CoA)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192455"/>
              </p:ext>
            </p:extLst>
          </p:nvPr>
        </p:nvGraphicFramePr>
        <p:xfrm>
          <a:off x="271463" y="287338"/>
          <a:ext cx="9601200" cy="63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5" name="MDLDrawObject Class" r:id="rId4" imgW="7058144" imgH="4638809" progId="">
                  <p:embed/>
                </p:oleObj>
              </mc:Choice>
              <mc:Fallback>
                <p:oleObj name="MDLDrawObject Class" r:id="rId4" imgW="7058144" imgH="4638809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87338"/>
                        <a:ext cx="9601200" cy="631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988" y="332656"/>
            <a:ext cx="9217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4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με τη μορφή του </a:t>
            </a:r>
            <a:r>
              <a:rPr lang="el-GR" sz="4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ακετυλο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CoA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 τη δράση του ενζύμου 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κιτρική </a:t>
            </a:r>
            <a:r>
              <a:rPr lang="el-GR" sz="44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συνθάση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αντιδρά με το </a:t>
            </a:r>
            <a:r>
              <a:rPr lang="el-GR" sz="4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οξαλοξικό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οξύ (αντίδραση συμπύκνωσης) και παράγεται το κιτρικό οξύ, 1</a:t>
            </a:r>
            <a:r>
              <a:rPr lang="el-GR" sz="44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αντίδραση ενός κύκλου αντιδράσεων, γνωστού ως 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κύκλος </a:t>
            </a:r>
            <a:r>
              <a:rPr lang="en-US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Krebs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 ως 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κύκλος των </a:t>
            </a:r>
            <a:r>
              <a:rPr lang="el-GR" sz="44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δικαρβοξυλικών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οξέων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ή ως 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κύκλος των </a:t>
            </a:r>
            <a:r>
              <a:rPr lang="el-GR" sz="44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τρικαρβοξυλικών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οξέων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65796"/>
              </p:ext>
            </p:extLst>
          </p:nvPr>
        </p:nvGraphicFramePr>
        <p:xfrm>
          <a:off x="534988" y="3175"/>
          <a:ext cx="8842375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2" name="MDLDrawObject Class" r:id="rId4" imgW="5476830" imgH="1714618" progId="">
                  <p:embed/>
                </p:oleObj>
              </mc:Choice>
              <mc:Fallback>
                <p:oleObj name="MDLDrawObject Class" r:id="rId4" imgW="5476830" imgH="1714618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175"/>
                        <a:ext cx="8842375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21354"/>
              </p:ext>
            </p:extLst>
          </p:nvPr>
        </p:nvGraphicFramePr>
        <p:xfrm>
          <a:off x="2047156" y="2780928"/>
          <a:ext cx="761616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3" name="MDLDrawObject Class" r:id="rId6" imgW="5057882" imgH="2343023" progId="">
                  <p:embed/>
                </p:oleObj>
              </mc:Choice>
              <mc:Fallback>
                <p:oleObj name="MDLDrawObject Class" r:id="rId6" imgW="5057882" imgH="2343023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156" y="2780928"/>
                        <a:ext cx="7616163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357154" y="0"/>
          <a:ext cx="969478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5" name="MDLDrawObject Class" r:id="rId4" imgW="8428320" imgH="5951520" progId="">
                  <p:embed/>
                </p:oleObj>
              </mc:Choice>
              <mc:Fallback>
                <p:oleObj name="MDLDrawObject Class" r:id="rId4" imgW="8428320" imgH="59515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4" y="0"/>
                        <a:ext cx="969478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 rot="20021402">
            <a:off x="5899110" y="829676"/>
            <a:ext cx="3931845" cy="297678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 rot="270183">
            <a:off x="343068" y="2635138"/>
            <a:ext cx="4843565" cy="26387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 rot="1086237">
            <a:off x="3940390" y="4522802"/>
            <a:ext cx="4843565" cy="29986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 rot="1086237">
            <a:off x="1044313" y="4716491"/>
            <a:ext cx="3735422" cy="23168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 rot="270183">
            <a:off x="5380239" y="3040296"/>
            <a:ext cx="4843565" cy="18002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 rot="1086237">
            <a:off x="1847996" y="1927112"/>
            <a:ext cx="3466777" cy="14451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357154" y="0"/>
          <a:ext cx="969478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3" name="MDLDrawObject Class" r:id="rId4" imgW="8428320" imgH="5951520" progId="">
                  <p:embed/>
                </p:oleObj>
              </mc:Choice>
              <mc:Fallback>
                <p:oleObj name="MDLDrawObject Class" r:id="rId4" imgW="8428320" imgH="59515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4" y="0"/>
                        <a:ext cx="969478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286376" y="4286256"/>
            <a:ext cx="132760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</a:t>
            </a:r>
            <a:r>
              <a:rPr lang="en-US" sz="40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5004" y="2928934"/>
            <a:ext cx="132760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</a:t>
            </a:r>
            <a:r>
              <a:rPr lang="en-US" sz="40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864" y="3714752"/>
            <a:ext cx="164451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FAD</a:t>
            </a:r>
            <a:endParaRPr lang="el-GR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71864" y="2357430"/>
            <a:ext cx="132760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</a:t>
            </a:r>
            <a:r>
              <a:rPr lang="en-US" sz="40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62912"/>
              </p:ext>
            </p:extLst>
          </p:nvPr>
        </p:nvGraphicFramePr>
        <p:xfrm>
          <a:off x="254000" y="-58738"/>
          <a:ext cx="9826625" cy="697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70" name="MDLDrawObject Class" r:id="rId4" imgW="6400838" imgH="4543522" progId="">
                  <p:embed/>
                </p:oleObj>
              </mc:Choice>
              <mc:Fallback>
                <p:oleObj name="MDLDrawObject Class" r:id="rId4" imgW="6400838" imgH="4543522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-58738"/>
                        <a:ext cx="9826625" cy="6975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038713" y="4500409"/>
            <a:ext cx="182293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NADH+H</a:t>
            </a:r>
            <a:r>
              <a:rPr lang="en-US" sz="32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32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467341" y="3060249"/>
            <a:ext cx="182293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NADH+H</a:t>
            </a:r>
            <a:r>
              <a:rPr lang="en-US" sz="32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32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71864" y="3844357"/>
            <a:ext cx="16445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FADH</a:t>
            </a:r>
            <a:r>
              <a:rPr lang="en-US" sz="3200" b="1" baseline="-25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endParaRPr lang="el-GR" sz="32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59324" y="2357430"/>
            <a:ext cx="182293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NADH+H</a:t>
            </a:r>
            <a:r>
              <a:rPr lang="en-US" sz="3200" b="1" baseline="300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l-GR" sz="32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175948" y="3282236"/>
            <a:ext cx="864096" cy="725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95828" y="5520024"/>
            <a:ext cx="864096" cy="725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2" grpId="2" animBg="1"/>
      <p:bldP spid="9" grpId="0" animBg="1"/>
      <p:bldP spid="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0" y="116632"/>
            <a:ext cx="92890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Διαπιστώσεις:</a:t>
            </a:r>
          </a:p>
          <a:p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Α. Τα μόρια του </a:t>
            </a:r>
            <a:r>
              <a:rPr lang="el-GR" sz="3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διοξειδίου του άνθρακα</a:t>
            </a:r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ένα από τα τελικά προϊόντα του κύκλου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Krebs, </a:t>
            </a:r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διαφεύγουν στην ατμόσφαιρα …</a:t>
            </a:r>
          </a:p>
          <a:p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Στους ανώτερους ζωικούς οργανισμούς, όπως εμείς οι άνθρωποι, δεσμεύονται από την αιμοσφαιρίνη, οδηγούνται στους πνεύμονες και από εκεί απομακρύνονται στην ατμόσφαιρα με την εκπνοή μας…</a:t>
            </a:r>
          </a:p>
          <a:p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Β. </a:t>
            </a:r>
            <a:r>
              <a:rPr lang="el-GR" sz="3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Το οξυγόνο του </a:t>
            </a:r>
            <a:r>
              <a:rPr lang="en-US" sz="3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n-US" sz="3400" b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προέρχεται από τις τροφές και δεν σχετίζεται με το οξυγόνο που εισπνέουμε…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42694"/>
              </p:ext>
            </p:extLst>
          </p:nvPr>
        </p:nvGraphicFramePr>
        <p:xfrm>
          <a:off x="212725" y="246063"/>
          <a:ext cx="9863138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5" name="MDLDrawObject Class" r:id="rId4" imgW="5934110" imgH="3829008" progId="">
                  <p:embed/>
                </p:oleObj>
              </mc:Choice>
              <mc:Fallback>
                <p:oleObj name="MDLDrawObject Class" r:id="rId4" imgW="5934110" imgH="3829008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246063"/>
                        <a:ext cx="9863138" cy="636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4469" y="0"/>
            <a:ext cx="701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Σύνοψη κύκλου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KREBS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πρώτες ύλες, τελικά προϊόντα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66181"/>
              </p:ext>
            </p:extLst>
          </p:nvPr>
        </p:nvGraphicFramePr>
        <p:xfrm>
          <a:off x="71402" y="1484313"/>
          <a:ext cx="68262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8" name="MDLDrawObject Class" r:id="rId4" imgW="7925799" imgH="5341495" progId="">
                  <p:embed/>
                </p:oleObj>
              </mc:Choice>
              <mc:Fallback>
                <p:oleObj name="MDLDrawObject Class" r:id="rId4" imgW="7925799" imgH="5341495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2" y="1484313"/>
                        <a:ext cx="68262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087716" y="3410595"/>
            <a:ext cx="1198562" cy="7016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b="1" dirty="0">
                <a:solidFill>
                  <a:srgbClr val="FFFF00"/>
                </a:solidFill>
                <a:latin typeface="Arial" pitchFamily="34" charset="0"/>
              </a:rPr>
              <a:t>ΑΤΡ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-36" y="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ΤΡΟΦΕΣ</a:t>
            </a:r>
            <a:endParaRPr lang="en-GB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96" name="AutoShape 16"/>
          <p:cNvSpPr>
            <a:spLocks noChangeArrowheads="1"/>
          </p:cNvSpPr>
          <p:nvPr/>
        </p:nvSpPr>
        <p:spPr bwMode="auto">
          <a:xfrm>
            <a:off x="500030" y="404813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985498" y="53975"/>
            <a:ext cx="119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4000" b="1" baseline="-25000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54185" y="2708920"/>
            <a:ext cx="119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H</a:t>
            </a:r>
            <a:r>
              <a:rPr lang="en-US" sz="4000" b="1" baseline="-25000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75506" y="4365104"/>
            <a:ext cx="9715569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Στους χημειοργανότροφους οργανισμούς δότης ηλεκτρονίων είναι οι οργανικές ουσίες των τροφών και αποδέκτης των ηλεκτρονίων είναι το οξυγόνο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1173" y="638556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319964" y="755650"/>
            <a:ext cx="467005" cy="195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86078" y="47764"/>
            <a:ext cx="18002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+P</a:t>
            </a:r>
            <a:r>
              <a:rPr lang="en-US" sz="4000" b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GB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519764" y="755650"/>
            <a:ext cx="444710" cy="26549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855468" y="945675"/>
            <a:ext cx="4772025" cy="588962"/>
          </a:xfrm>
          <a:prstGeom prst="rect">
            <a:avLst/>
          </a:prstGeom>
          <a:solidFill>
            <a:srgbClr val="3333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Αναπνευστική αλυσίδα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07396" y="1534637"/>
            <a:ext cx="648072" cy="548485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73036" y="1557338"/>
            <a:ext cx="2102512" cy="1694993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8864" y="1557338"/>
            <a:ext cx="1346604" cy="2349916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855468" y="1557338"/>
            <a:ext cx="46778" cy="1502419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6252" y="1732285"/>
            <a:ext cx="278002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Οξειδωτική </a:t>
            </a:r>
            <a:r>
              <a:rPr lang="el-G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φωσφορυλίωση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5" grpId="0"/>
      <p:bldP spid="16" grpId="0"/>
      <p:bldP spid="28" grpId="0" animBg="1"/>
      <p:bldP spid="2" grpId="0" animBg="1"/>
      <p:bldP spid="23" grpId="0" animBg="1"/>
      <p:bldP spid="3" grpId="0" animBg="1"/>
      <p:bldP spid="1638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98565"/>
              </p:ext>
            </p:extLst>
          </p:nvPr>
        </p:nvGraphicFramePr>
        <p:xfrm>
          <a:off x="71402" y="1484313"/>
          <a:ext cx="68262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37" name="MDLDrawObject Class" r:id="rId4" imgW="7925799" imgH="5341495" progId="">
                  <p:embed/>
                </p:oleObj>
              </mc:Choice>
              <mc:Fallback>
                <p:oleObj name="MDLDrawObject Class" r:id="rId4" imgW="7925799" imgH="5341495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2" y="1484313"/>
                        <a:ext cx="68262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087716" y="3410595"/>
            <a:ext cx="1198562" cy="7016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b="1" dirty="0">
                <a:solidFill>
                  <a:srgbClr val="FFFF00"/>
                </a:solidFill>
                <a:latin typeface="Arial" pitchFamily="34" charset="0"/>
              </a:rPr>
              <a:t>ΑΤΡ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-36" y="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ΤΡΟΦΕΣ</a:t>
            </a:r>
            <a:endParaRPr lang="en-GB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96" name="AutoShape 16"/>
          <p:cNvSpPr>
            <a:spLocks noChangeArrowheads="1"/>
          </p:cNvSpPr>
          <p:nvPr/>
        </p:nvSpPr>
        <p:spPr bwMode="auto">
          <a:xfrm>
            <a:off x="500030" y="404813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985498" y="53975"/>
            <a:ext cx="119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4000" b="1" baseline="-25000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54185" y="2708920"/>
            <a:ext cx="119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H</a:t>
            </a:r>
            <a:r>
              <a:rPr lang="en-US" sz="4000" b="1" baseline="-25000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endParaRPr lang="en-GB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1173" y="638556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319964" y="755650"/>
            <a:ext cx="467005" cy="195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86078" y="47764"/>
            <a:ext cx="18002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+P</a:t>
            </a:r>
            <a:r>
              <a:rPr lang="en-US" sz="4000" b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GB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519764" y="755650"/>
            <a:ext cx="444710" cy="26549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07396" y="1534637"/>
            <a:ext cx="648072" cy="548485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73036" y="1557338"/>
            <a:ext cx="2102512" cy="1694993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8864" y="1557338"/>
            <a:ext cx="1346604" cy="2349916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855468" y="1557338"/>
            <a:ext cx="46778" cy="1502419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6252" y="1732285"/>
            <a:ext cx="278002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Οξειδωτική </a:t>
            </a:r>
            <a:r>
              <a:rPr lang="el-G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φωσφορυλίωση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40280" y="401706"/>
            <a:ext cx="3139718" cy="2143373"/>
          </a:xfrm>
          <a:custGeom>
            <a:avLst/>
            <a:gdLst>
              <a:gd name="connsiteX0" fmla="*/ 2987040 w 3139718"/>
              <a:gd name="connsiteY0" fmla="*/ 843034 h 2473714"/>
              <a:gd name="connsiteX1" fmla="*/ 2880360 w 3139718"/>
              <a:gd name="connsiteY1" fmla="*/ 370594 h 2473714"/>
              <a:gd name="connsiteX2" fmla="*/ 579120 w 3139718"/>
              <a:gd name="connsiteY2" fmla="*/ 126754 h 2473714"/>
              <a:gd name="connsiteX3" fmla="*/ 0 w 3139718"/>
              <a:gd name="connsiteY3" fmla="*/ 2473714 h 24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718" h="2473714">
                <a:moveTo>
                  <a:pt x="2987040" y="843034"/>
                </a:moveTo>
                <a:cubicBezTo>
                  <a:pt x="3134360" y="666504"/>
                  <a:pt x="3281680" y="489974"/>
                  <a:pt x="2880360" y="370594"/>
                </a:cubicBezTo>
                <a:cubicBezTo>
                  <a:pt x="2479040" y="251214"/>
                  <a:pt x="1059180" y="-223766"/>
                  <a:pt x="579120" y="126754"/>
                </a:cubicBezTo>
                <a:cubicBezTo>
                  <a:pt x="99060" y="477274"/>
                  <a:pt x="49530" y="1475494"/>
                  <a:pt x="0" y="2473714"/>
                </a:cubicBezTo>
              </a:path>
            </a:pathLst>
          </a:cu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65960" y="631146"/>
            <a:ext cx="3525685" cy="3026454"/>
          </a:xfrm>
          <a:custGeom>
            <a:avLst/>
            <a:gdLst>
              <a:gd name="connsiteX0" fmla="*/ 3291840 w 3525685"/>
              <a:gd name="connsiteY0" fmla="*/ 542334 h 3026454"/>
              <a:gd name="connsiteX1" fmla="*/ 3398520 w 3525685"/>
              <a:gd name="connsiteY1" fmla="*/ 283254 h 3026454"/>
              <a:gd name="connsiteX2" fmla="*/ 1752600 w 3525685"/>
              <a:gd name="connsiteY2" fmla="*/ 8934 h 3026454"/>
              <a:gd name="connsiteX3" fmla="*/ 822960 w 3525685"/>
              <a:gd name="connsiteY3" fmla="*/ 633774 h 3026454"/>
              <a:gd name="connsiteX4" fmla="*/ 0 w 3525685"/>
              <a:gd name="connsiteY4" fmla="*/ 3026454 h 30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685" h="3026454">
                <a:moveTo>
                  <a:pt x="3291840" y="542334"/>
                </a:moveTo>
                <a:cubicBezTo>
                  <a:pt x="3473450" y="457244"/>
                  <a:pt x="3655060" y="372154"/>
                  <a:pt x="3398520" y="283254"/>
                </a:cubicBezTo>
                <a:cubicBezTo>
                  <a:pt x="3141980" y="194354"/>
                  <a:pt x="2181860" y="-49486"/>
                  <a:pt x="1752600" y="8934"/>
                </a:cubicBezTo>
                <a:cubicBezTo>
                  <a:pt x="1323340" y="67354"/>
                  <a:pt x="1115060" y="130854"/>
                  <a:pt x="822960" y="633774"/>
                </a:cubicBezTo>
                <a:cubicBezTo>
                  <a:pt x="530860" y="1136694"/>
                  <a:pt x="265430" y="2081574"/>
                  <a:pt x="0" y="3026454"/>
                </a:cubicBezTo>
              </a:path>
            </a:pathLst>
          </a:cu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0187" y="401706"/>
            <a:ext cx="3142582" cy="4673214"/>
          </a:xfrm>
          <a:custGeom>
            <a:avLst/>
            <a:gdLst>
              <a:gd name="connsiteX0" fmla="*/ 3076693 w 3142582"/>
              <a:gd name="connsiteY0" fmla="*/ 1146845 h 5215925"/>
              <a:gd name="connsiteX1" fmla="*/ 2985253 w 3142582"/>
              <a:gd name="connsiteY1" fmla="*/ 476285 h 5215925"/>
              <a:gd name="connsiteX2" fmla="*/ 1705093 w 3142582"/>
              <a:gd name="connsiteY2" fmla="*/ 262925 h 5215925"/>
              <a:gd name="connsiteX3" fmla="*/ 28693 w 3142582"/>
              <a:gd name="connsiteY3" fmla="*/ 4301525 h 5215925"/>
              <a:gd name="connsiteX4" fmla="*/ 805933 w 3142582"/>
              <a:gd name="connsiteY4" fmla="*/ 5215925 h 52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582" h="5215925">
                <a:moveTo>
                  <a:pt x="3076693" y="1146845"/>
                </a:moveTo>
                <a:cubicBezTo>
                  <a:pt x="3145273" y="885225"/>
                  <a:pt x="3213853" y="623605"/>
                  <a:pt x="2985253" y="476285"/>
                </a:cubicBezTo>
                <a:cubicBezTo>
                  <a:pt x="2756653" y="328965"/>
                  <a:pt x="2197853" y="-374615"/>
                  <a:pt x="1705093" y="262925"/>
                </a:cubicBezTo>
                <a:cubicBezTo>
                  <a:pt x="1212333" y="900465"/>
                  <a:pt x="178553" y="3476025"/>
                  <a:pt x="28693" y="4301525"/>
                </a:cubicBezTo>
                <a:cubicBezTo>
                  <a:pt x="-121167" y="5127025"/>
                  <a:pt x="342383" y="5171475"/>
                  <a:pt x="805933" y="5215925"/>
                </a:cubicBezTo>
              </a:path>
            </a:pathLst>
          </a:cu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99327" y="532542"/>
            <a:ext cx="2301543" cy="3384138"/>
          </a:xfrm>
          <a:custGeom>
            <a:avLst/>
            <a:gdLst>
              <a:gd name="connsiteX0" fmla="*/ 1902313 w 2301543"/>
              <a:gd name="connsiteY0" fmla="*/ 701898 h 3384138"/>
              <a:gd name="connsiteX1" fmla="*/ 2268073 w 2301543"/>
              <a:gd name="connsiteY1" fmla="*/ 107538 h 3384138"/>
              <a:gd name="connsiteX2" fmla="*/ 1155553 w 2301543"/>
              <a:gd name="connsiteY2" fmla="*/ 61818 h 3384138"/>
              <a:gd name="connsiteX3" fmla="*/ 454513 w 2301543"/>
              <a:gd name="connsiteY3" fmla="*/ 762858 h 3384138"/>
              <a:gd name="connsiteX4" fmla="*/ 12553 w 2301543"/>
              <a:gd name="connsiteY4" fmla="*/ 2103978 h 3384138"/>
              <a:gd name="connsiteX5" fmla="*/ 942193 w 2301543"/>
              <a:gd name="connsiteY5" fmla="*/ 3384138 h 338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543" h="3384138">
                <a:moveTo>
                  <a:pt x="1902313" y="701898"/>
                </a:moveTo>
                <a:cubicBezTo>
                  <a:pt x="2147423" y="458058"/>
                  <a:pt x="2392533" y="214218"/>
                  <a:pt x="2268073" y="107538"/>
                </a:cubicBezTo>
                <a:cubicBezTo>
                  <a:pt x="2143613" y="858"/>
                  <a:pt x="1457813" y="-47402"/>
                  <a:pt x="1155553" y="61818"/>
                </a:cubicBezTo>
                <a:cubicBezTo>
                  <a:pt x="853293" y="171038"/>
                  <a:pt x="645013" y="422498"/>
                  <a:pt x="454513" y="762858"/>
                </a:cubicBezTo>
                <a:cubicBezTo>
                  <a:pt x="264013" y="1103218"/>
                  <a:pt x="-68727" y="1667098"/>
                  <a:pt x="12553" y="2103978"/>
                </a:cubicBezTo>
                <a:cubicBezTo>
                  <a:pt x="93833" y="2540858"/>
                  <a:pt x="518013" y="2962498"/>
                  <a:pt x="942193" y="3384138"/>
                </a:cubicBezTo>
              </a:path>
            </a:pathLst>
          </a:cu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855468" y="945675"/>
            <a:ext cx="4772025" cy="588962"/>
          </a:xfrm>
          <a:prstGeom prst="rect">
            <a:avLst/>
          </a:prstGeom>
          <a:solidFill>
            <a:srgbClr val="3333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Αναπνευστική αλυσίδα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4" name="20 - Ορθογώνιο"/>
          <p:cNvSpPr/>
          <p:nvPr/>
        </p:nvSpPr>
        <p:spPr>
          <a:xfrm>
            <a:off x="30932" y="0"/>
            <a:ext cx="8643962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Μοριακό επίπεδο: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ΑΝΑΠΝΟΗ ΤΟΥ ΚΥΤΤΑΡΟΥ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(παραγωγή ΑΤΡ με κατανάλωση χημικής ενέργειας των τροφών)</a:t>
            </a:r>
          </a:p>
          <a:p>
            <a:pPr algn="ctr"/>
            <a:endParaRPr lang="el-GR" sz="4000" b="1" dirty="0" smtClean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Μακροσκοπικό επίπεδο:</a:t>
            </a:r>
          </a:p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ΑΝΑΠΝΟΗ ΤΟΥ ΟΡΓΑΝΙΣΜΟΥ</a:t>
            </a:r>
          </a:p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(εκπνοή </a:t>
            </a: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4000" b="1" baseline="-25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και εισπνοή οξυγόνου)</a:t>
            </a:r>
            <a:endParaRPr lang="el-GR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mito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79450" y="0"/>
            <a:ext cx="9001125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1012" y="3083431"/>
            <a:ext cx="2403415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Μιτοχόνδριο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98512" y="908720"/>
            <a:ext cx="8763000" cy="4591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l-GR" sz="6000" b="1" dirty="0">
                <a:solidFill>
                  <a:schemeClr val="bg1"/>
                </a:solidFill>
                <a:latin typeface="Calibri" pitchFamily="34" charset="0"/>
              </a:rPr>
              <a:t>ΠΟΥ </a:t>
            </a:r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ΠΡΑΓΜΑΤΟΠΟΙΟΥΝΤΑΙ ΟΙ ΑΝΤΙΔΡΑΣΕΙΣ ΤΟΥ ΚΥΚΛΟΥ Κ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REBS </a:t>
            </a:r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ΚΑΙ ΤΗΣ ΣΥΝΘΕΣΗΣ ΤΗΣ ΑΤΡ</a:t>
            </a:r>
            <a:r>
              <a:rPr lang="el-GR" sz="6000" b="1" dirty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en-GB" sz="6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10"/>
          <p:cNvSpPr>
            <a:spLocks/>
          </p:cNvSpPr>
          <p:nvPr/>
        </p:nvSpPr>
        <p:spPr bwMode="auto">
          <a:xfrm>
            <a:off x="174625" y="476250"/>
            <a:ext cx="10009188" cy="5689600"/>
          </a:xfrm>
          <a:custGeom>
            <a:avLst/>
            <a:gdLst>
              <a:gd name="T0" fmla="*/ 1224 w 6463"/>
              <a:gd name="T1" fmla="*/ 2148 h 2656"/>
              <a:gd name="T2" fmla="*/ 1440 w 6463"/>
              <a:gd name="T3" fmla="*/ 2232 h 2656"/>
              <a:gd name="T4" fmla="*/ 1668 w 6463"/>
              <a:gd name="T5" fmla="*/ 2292 h 2656"/>
              <a:gd name="T6" fmla="*/ 2244 w 6463"/>
              <a:gd name="T7" fmla="*/ 2448 h 2656"/>
              <a:gd name="T8" fmla="*/ 2364 w 6463"/>
              <a:gd name="T9" fmla="*/ 2472 h 2656"/>
              <a:gd name="T10" fmla="*/ 2712 w 6463"/>
              <a:gd name="T11" fmla="*/ 2532 h 2656"/>
              <a:gd name="T12" fmla="*/ 4236 w 6463"/>
              <a:gd name="T13" fmla="*/ 2652 h 2656"/>
              <a:gd name="T14" fmla="*/ 4848 w 6463"/>
              <a:gd name="T15" fmla="*/ 2640 h 2656"/>
              <a:gd name="T16" fmla="*/ 4884 w 6463"/>
              <a:gd name="T17" fmla="*/ 2628 h 2656"/>
              <a:gd name="T18" fmla="*/ 5244 w 6463"/>
              <a:gd name="T19" fmla="*/ 2568 h 2656"/>
              <a:gd name="T20" fmla="*/ 5316 w 6463"/>
              <a:gd name="T21" fmla="*/ 2532 h 2656"/>
              <a:gd name="T22" fmla="*/ 5448 w 6463"/>
              <a:gd name="T23" fmla="*/ 2496 h 2656"/>
              <a:gd name="T24" fmla="*/ 5592 w 6463"/>
              <a:gd name="T25" fmla="*/ 2436 h 2656"/>
              <a:gd name="T26" fmla="*/ 5712 w 6463"/>
              <a:gd name="T27" fmla="*/ 2388 h 2656"/>
              <a:gd name="T28" fmla="*/ 5748 w 6463"/>
              <a:gd name="T29" fmla="*/ 2364 h 2656"/>
              <a:gd name="T30" fmla="*/ 5820 w 6463"/>
              <a:gd name="T31" fmla="*/ 2340 h 2656"/>
              <a:gd name="T32" fmla="*/ 5964 w 6463"/>
              <a:gd name="T33" fmla="*/ 2256 h 2656"/>
              <a:gd name="T34" fmla="*/ 6000 w 6463"/>
              <a:gd name="T35" fmla="*/ 2232 h 2656"/>
              <a:gd name="T36" fmla="*/ 6060 w 6463"/>
              <a:gd name="T37" fmla="*/ 2172 h 2656"/>
              <a:gd name="T38" fmla="*/ 6276 w 6463"/>
              <a:gd name="T39" fmla="*/ 1980 h 2656"/>
              <a:gd name="T40" fmla="*/ 6204 w 6463"/>
              <a:gd name="T41" fmla="*/ 1104 h 2656"/>
              <a:gd name="T42" fmla="*/ 6096 w 6463"/>
              <a:gd name="T43" fmla="*/ 984 h 2656"/>
              <a:gd name="T44" fmla="*/ 6000 w 6463"/>
              <a:gd name="T45" fmla="*/ 924 h 2656"/>
              <a:gd name="T46" fmla="*/ 5700 w 6463"/>
              <a:gd name="T47" fmla="*/ 720 h 2656"/>
              <a:gd name="T48" fmla="*/ 5616 w 6463"/>
              <a:gd name="T49" fmla="*/ 672 h 2656"/>
              <a:gd name="T50" fmla="*/ 5544 w 6463"/>
              <a:gd name="T51" fmla="*/ 660 h 2656"/>
              <a:gd name="T52" fmla="*/ 5364 w 6463"/>
              <a:gd name="T53" fmla="*/ 600 h 2656"/>
              <a:gd name="T54" fmla="*/ 5124 w 6463"/>
              <a:gd name="T55" fmla="*/ 528 h 2656"/>
              <a:gd name="T56" fmla="*/ 5076 w 6463"/>
              <a:gd name="T57" fmla="*/ 504 h 2656"/>
              <a:gd name="T58" fmla="*/ 4836 w 6463"/>
              <a:gd name="T59" fmla="*/ 468 h 2656"/>
              <a:gd name="T60" fmla="*/ 4404 w 6463"/>
              <a:gd name="T61" fmla="*/ 384 h 2656"/>
              <a:gd name="T62" fmla="*/ 3468 w 6463"/>
              <a:gd name="T63" fmla="*/ 276 h 2656"/>
              <a:gd name="T64" fmla="*/ 3084 w 6463"/>
              <a:gd name="T65" fmla="*/ 180 h 2656"/>
              <a:gd name="T66" fmla="*/ 2676 w 6463"/>
              <a:gd name="T67" fmla="*/ 108 h 2656"/>
              <a:gd name="T68" fmla="*/ 2292 w 6463"/>
              <a:gd name="T69" fmla="*/ 60 h 2656"/>
              <a:gd name="T70" fmla="*/ 1956 w 6463"/>
              <a:gd name="T71" fmla="*/ 0 h 2656"/>
              <a:gd name="T72" fmla="*/ 744 w 6463"/>
              <a:gd name="T73" fmla="*/ 36 h 2656"/>
              <a:gd name="T74" fmla="*/ 576 w 6463"/>
              <a:gd name="T75" fmla="*/ 96 h 2656"/>
              <a:gd name="T76" fmla="*/ 372 w 6463"/>
              <a:gd name="T77" fmla="*/ 288 h 2656"/>
              <a:gd name="T78" fmla="*/ 276 w 6463"/>
              <a:gd name="T79" fmla="*/ 372 h 2656"/>
              <a:gd name="T80" fmla="*/ 144 w 6463"/>
              <a:gd name="T81" fmla="*/ 552 h 2656"/>
              <a:gd name="T82" fmla="*/ 0 w 6463"/>
              <a:gd name="T83" fmla="*/ 768 h 2656"/>
              <a:gd name="T84" fmla="*/ 120 w 6463"/>
              <a:gd name="T85" fmla="*/ 888 h 2656"/>
              <a:gd name="T86" fmla="*/ 72 w 6463"/>
              <a:gd name="T87" fmla="*/ 996 h 2656"/>
              <a:gd name="T88" fmla="*/ 84 w 6463"/>
              <a:gd name="T89" fmla="*/ 1320 h 2656"/>
              <a:gd name="T90" fmla="*/ 192 w 6463"/>
              <a:gd name="T91" fmla="*/ 1404 h 2656"/>
              <a:gd name="T92" fmla="*/ 300 w 6463"/>
              <a:gd name="T93" fmla="*/ 1656 h 2656"/>
              <a:gd name="T94" fmla="*/ 348 w 6463"/>
              <a:gd name="T95" fmla="*/ 1716 h 2656"/>
              <a:gd name="T96" fmla="*/ 372 w 6463"/>
              <a:gd name="T97" fmla="*/ 1764 h 2656"/>
              <a:gd name="T98" fmla="*/ 444 w 6463"/>
              <a:gd name="T99" fmla="*/ 1788 h 2656"/>
              <a:gd name="T100" fmla="*/ 516 w 6463"/>
              <a:gd name="T101" fmla="*/ 1848 h 2656"/>
              <a:gd name="T102" fmla="*/ 600 w 6463"/>
              <a:gd name="T103" fmla="*/ 1884 h 2656"/>
              <a:gd name="T104" fmla="*/ 744 w 6463"/>
              <a:gd name="T105" fmla="*/ 1992 h 2656"/>
              <a:gd name="T106" fmla="*/ 960 w 6463"/>
              <a:gd name="T107" fmla="*/ 2100 h 2656"/>
              <a:gd name="T108" fmla="*/ 1092 w 6463"/>
              <a:gd name="T109" fmla="*/ 2136 h 2656"/>
              <a:gd name="T110" fmla="*/ 1236 w 6463"/>
              <a:gd name="T111" fmla="*/ 2184 h 2656"/>
              <a:gd name="T112" fmla="*/ 1392 w 6463"/>
              <a:gd name="T113" fmla="*/ 2208 h 2656"/>
              <a:gd name="T114" fmla="*/ 1452 w 6463"/>
              <a:gd name="T115" fmla="*/ 2220 h 2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63"/>
              <a:gd name="T175" fmla="*/ 0 h 2656"/>
              <a:gd name="T176" fmla="*/ 6463 w 6463"/>
              <a:gd name="T177" fmla="*/ 2656 h 2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63" h="2656">
                <a:moveTo>
                  <a:pt x="1224" y="2148"/>
                </a:moveTo>
                <a:cubicBezTo>
                  <a:pt x="1308" y="2120"/>
                  <a:pt x="1364" y="2204"/>
                  <a:pt x="1440" y="2232"/>
                </a:cubicBezTo>
                <a:cubicBezTo>
                  <a:pt x="1505" y="2256"/>
                  <a:pt x="1602" y="2275"/>
                  <a:pt x="1668" y="2292"/>
                </a:cubicBezTo>
                <a:cubicBezTo>
                  <a:pt x="1862" y="2340"/>
                  <a:pt x="2045" y="2420"/>
                  <a:pt x="2244" y="2448"/>
                </a:cubicBezTo>
                <a:cubicBezTo>
                  <a:pt x="2325" y="2475"/>
                  <a:pt x="2226" y="2444"/>
                  <a:pt x="2364" y="2472"/>
                </a:cubicBezTo>
                <a:cubicBezTo>
                  <a:pt x="2509" y="2501"/>
                  <a:pt x="2559" y="2520"/>
                  <a:pt x="2712" y="2532"/>
                </a:cubicBezTo>
                <a:cubicBezTo>
                  <a:pt x="3208" y="2656"/>
                  <a:pt x="3726" y="2642"/>
                  <a:pt x="4236" y="2652"/>
                </a:cubicBezTo>
                <a:cubicBezTo>
                  <a:pt x="4440" y="2648"/>
                  <a:pt x="4644" y="2648"/>
                  <a:pt x="4848" y="2640"/>
                </a:cubicBezTo>
                <a:cubicBezTo>
                  <a:pt x="4861" y="2640"/>
                  <a:pt x="4872" y="2630"/>
                  <a:pt x="4884" y="2628"/>
                </a:cubicBezTo>
                <a:cubicBezTo>
                  <a:pt x="5004" y="2608"/>
                  <a:pt x="5126" y="2602"/>
                  <a:pt x="5244" y="2568"/>
                </a:cubicBezTo>
                <a:cubicBezTo>
                  <a:pt x="5345" y="2539"/>
                  <a:pt x="5211" y="2577"/>
                  <a:pt x="5316" y="2532"/>
                </a:cubicBezTo>
                <a:cubicBezTo>
                  <a:pt x="5355" y="2515"/>
                  <a:pt x="5407" y="2506"/>
                  <a:pt x="5448" y="2496"/>
                </a:cubicBezTo>
                <a:cubicBezTo>
                  <a:pt x="5493" y="2466"/>
                  <a:pt x="5550" y="2464"/>
                  <a:pt x="5592" y="2436"/>
                </a:cubicBezTo>
                <a:cubicBezTo>
                  <a:pt x="5632" y="2409"/>
                  <a:pt x="5671" y="2409"/>
                  <a:pt x="5712" y="2388"/>
                </a:cubicBezTo>
                <a:cubicBezTo>
                  <a:pt x="5725" y="2382"/>
                  <a:pt x="5735" y="2370"/>
                  <a:pt x="5748" y="2364"/>
                </a:cubicBezTo>
                <a:cubicBezTo>
                  <a:pt x="5771" y="2354"/>
                  <a:pt x="5796" y="2348"/>
                  <a:pt x="5820" y="2340"/>
                </a:cubicBezTo>
                <a:cubicBezTo>
                  <a:pt x="5850" y="2330"/>
                  <a:pt x="5946" y="2268"/>
                  <a:pt x="5964" y="2256"/>
                </a:cubicBezTo>
                <a:cubicBezTo>
                  <a:pt x="5976" y="2248"/>
                  <a:pt x="6000" y="2232"/>
                  <a:pt x="6000" y="2232"/>
                </a:cubicBezTo>
                <a:cubicBezTo>
                  <a:pt x="6049" y="2158"/>
                  <a:pt x="5995" y="2230"/>
                  <a:pt x="6060" y="2172"/>
                </a:cubicBezTo>
                <a:cubicBezTo>
                  <a:pt x="6134" y="2106"/>
                  <a:pt x="6194" y="2035"/>
                  <a:pt x="6276" y="1980"/>
                </a:cubicBezTo>
                <a:cubicBezTo>
                  <a:pt x="6438" y="1737"/>
                  <a:pt x="6463" y="1277"/>
                  <a:pt x="6204" y="1104"/>
                </a:cubicBezTo>
                <a:cubicBezTo>
                  <a:pt x="6158" y="1035"/>
                  <a:pt x="6190" y="1078"/>
                  <a:pt x="6096" y="984"/>
                </a:cubicBezTo>
                <a:cubicBezTo>
                  <a:pt x="6069" y="957"/>
                  <a:pt x="6027" y="951"/>
                  <a:pt x="6000" y="924"/>
                </a:cubicBezTo>
                <a:cubicBezTo>
                  <a:pt x="5913" y="837"/>
                  <a:pt x="5809" y="774"/>
                  <a:pt x="5700" y="720"/>
                </a:cubicBezTo>
                <a:cubicBezTo>
                  <a:pt x="5656" y="698"/>
                  <a:pt x="5669" y="688"/>
                  <a:pt x="5616" y="672"/>
                </a:cubicBezTo>
                <a:cubicBezTo>
                  <a:pt x="5593" y="665"/>
                  <a:pt x="5568" y="665"/>
                  <a:pt x="5544" y="660"/>
                </a:cubicBezTo>
                <a:cubicBezTo>
                  <a:pt x="5484" y="647"/>
                  <a:pt x="5424" y="618"/>
                  <a:pt x="5364" y="600"/>
                </a:cubicBezTo>
                <a:cubicBezTo>
                  <a:pt x="5286" y="577"/>
                  <a:pt x="5200" y="556"/>
                  <a:pt x="5124" y="528"/>
                </a:cubicBezTo>
                <a:cubicBezTo>
                  <a:pt x="5107" y="522"/>
                  <a:pt x="5093" y="508"/>
                  <a:pt x="5076" y="504"/>
                </a:cubicBezTo>
                <a:cubicBezTo>
                  <a:pt x="5002" y="486"/>
                  <a:pt x="4912" y="479"/>
                  <a:pt x="4836" y="468"/>
                </a:cubicBezTo>
                <a:cubicBezTo>
                  <a:pt x="4696" y="421"/>
                  <a:pt x="4550" y="402"/>
                  <a:pt x="4404" y="384"/>
                </a:cubicBezTo>
                <a:cubicBezTo>
                  <a:pt x="4107" y="285"/>
                  <a:pt x="3776" y="287"/>
                  <a:pt x="3468" y="276"/>
                </a:cubicBezTo>
                <a:cubicBezTo>
                  <a:pt x="3339" y="250"/>
                  <a:pt x="3214" y="206"/>
                  <a:pt x="3084" y="180"/>
                </a:cubicBezTo>
                <a:cubicBezTo>
                  <a:pt x="2973" y="125"/>
                  <a:pt x="2790" y="121"/>
                  <a:pt x="2676" y="108"/>
                </a:cubicBezTo>
                <a:cubicBezTo>
                  <a:pt x="2548" y="94"/>
                  <a:pt x="2420" y="76"/>
                  <a:pt x="2292" y="60"/>
                </a:cubicBezTo>
                <a:cubicBezTo>
                  <a:pt x="2194" y="11"/>
                  <a:pt x="2066" y="18"/>
                  <a:pt x="1956" y="0"/>
                </a:cubicBezTo>
                <a:cubicBezTo>
                  <a:pt x="1348" y="8"/>
                  <a:pt x="1220" y="17"/>
                  <a:pt x="744" y="36"/>
                </a:cubicBezTo>
                <a:cubicBezTo>
                  <a:pt x="683" y="51"/>
                  <a:pt x="635" y="81"/>
                  <a:pt x="576" y="96"/>
                </a:cubicBezTo>
                <a:cubicBezTo>
                  <a:pt x="492" y="152"/>
                  <a:pt x="445" y="215"/>
                  <a:pt x="372" y="288"/>
                </a:cubicBezTo>
                <a:cubicBezTo>
                  <a:pt x="339" y="321"/>
                  <a:pt x="321" y="357"/>
                  <a:pt x="276" y="372"/>
                </a:cubicBezTo>
                <a:cubicBezTo>
                  <a:pt x="238" y="429"/>
                  <a:pt x="166" y="487"/>
                  <a:pt x="144" y="552"/>
                </a:cubicBezTo>
                <a:cubicBezTo>
                  <a:pt x="115" y="640"/>
                  <a:pt x="66" y="702"/>
                  <a:pt x="0" y="768"/>
                </a:cubicBezTo>
                <a:cubicBezTo>
                  <a:pt x="18" y="821"/>
                  <a:pt x="74" y="857"/>
                  <a:pt x="120" y="888"/>
                </a:cubicBezTo>
                <a:cubicBezTo>
                  <a:pt x="107" y="927"/>
                  <a:pt x="85" y="957"/>
                  <a:pt x="72" y="996"/>
                </a:cubicBezTo>
                <a:cubicBezTo>
                  <a:pt x="76" y="1104"/>
                  <a:pt x="70" y="1213"/>
                  <a:pt x="84" y="1320"/>
                </a:cubicBezTo>
                <a:cubicBezTo>
                  <a:pt x="90" y="1365"/>
                  <a:pt x="192" y="1404"/>
                  <a:pt x="192" y="1404"/>
                </a:cubicBezTo>
                <a:cubicBezTo>
                  <a:pt x="225" y="1503"/>
                  <a:pt x="242" y="1569"/>
                  <a:pt x="300" y="1656"/>
                </a:cubicBezTo>
                <a:cubicBezTo>
                  <a:pt x="346" y="1726"/>
                  <a:pt x="267" y="1662"/>
                  <a:pt x="348" y="1716"/>
                </a:cubicBezTo>
                <a:cubicBezTo>
                  <a:pt x="356" y="1732"/>
                  <a:pt x="358" y="1753"/>
                  <a:pt x="372" y="1764"/>
                </a:cubicBezTo>
                <a:cubicBezTo>
                  <a:pt x="392" y="1779"/>
                  <a:pt x="420" y="1780"/>
                  <a:pt x="444" y="1788"/>
                </a:cubicBezTo>
                <a:cubicBezTo>
                  <a:pt x="483" y="1801"/>
                  <a:pt x="483" y="1826"/>
                  <a:pt x="516" y="1848"/>
                </a:cubicBezTo>
                <a:cubicBezTo>
                  <a:pt x="541" y="1865"/>
                  <a:pt x="574" y="1869"/>
                  <a:pt x="600" y="1884"/>
                </a:cubicBezTo>
                <a:cubicBezTo>
                  <a:pt x="653" y="1914"/>
                  <a:pt x="684" y="1972"/>
                  <a:pt x="744" y="1992"/>
                </a:cubicBezTo>
                <a:cubicBezTo>
                  <a:pt x="824" y="2019"/>
                  <a:pt x="885" y="2068"/>
                  <a:pt x="960" y="2100"/>
                </a:cubicBezTo>
                <a:cubicBezTo>
                  <a:pt x="1000" y="2117"/>
                  <a:pt x="1050" y="2123"/>
                  <a:pt x="1092" y="2136"/>
                </a:cubicBezTo>
                <a:cubicBezTo>
                  <a:pt x="1140" y="2151"/>
                  <a:pt x="1186" y="2177"/>
                  <a:pt x="1236" y="2184"/>
                </a:cubicBezTo>
                <a:cubicBezTo>
                  <a:pt x="1276" y="2190"/>
                  <a:pt x="1350" y="2200"/>
                  <a:pt x="1392" y="2208"/>
                </a:cubicBezTo>
                <a:cubicBezTo>
                  <a:pt x="1457" y="2221"/>
                  <a:pt x="1420" y="2220"/>
                  <a:pt x="1452" y="2220"/>
                </a:cubicBezTo>
              </a:path>
            </a:pathLst>
          </a:custGeom>
          <a:solidFill>
            <a:srgbClr val="33CCCC"/>
          </a:solidFill>
          <a:ln w="254000">
            <a:solidFill>
              <a:srgbClr val="3333FF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Text Box 1032"/>
          <p:cNvSpPr txBox="1">
            <a:spLocks noChangeArrowheads="1"/>
          </p:cNvSpPr>
          <p:nvPr/>
        </p:nvSpPr>
        <p:spPr bwMode="auto">
          <a:xfrm>
            <a:off x="0" y="0"/>
            <a:ext cx="2710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Calibri" pitchFamily="34" charset="0"/>
              </a:rPr>
              <a:t>ΜΙΤΟΧΟΝΔΡΙΟ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1" name="Freeform 9"/>
          <p:cNvSpPr>
            <a:spLocks/>
          </p:cNvSpPr>
          <p:nvPr/>
        </p:nvSpPr>
        <p:spPr bwMode="auto">
          <a:xfrm rot="423414">
            <a:off x="463550" y="981075"/>
            <a:ext cx="9323388" cy="3951288"/>
          </a:xfrm>
          <a:custGeom>
            <a:avLst/>
            <a:gdLst>
              <a:gd name="T0" fmla="*/ 569 w 5873"/>
              <a:gd name="T1" fmla="*/ 647 h 2489"/>
              <a:gd name="T2" fmla="*/ 701 w 5873"/>
              <a:gd name="T3" fmla="*/ 719 h 2489"/>
              <a:gd name="T4" fmla="*/ 581 w 5873"/>
              <a:gd name="T5" fmla="*/ 419 h 2489"/>
              <a:gd name="T6" fmla="*/ 1961 w 5873"/>
              <a:gd name="T7" fmla="*/ 407 h 2489"/>
              <a:gd name="T8" fmla="*/ 1709 w 5873"/>
              <a:gd name="T9" fmla="*/ 719 h 2489"/>
              <a:gd name="T10" fmla="*/ 1985 w 5873"/>
              <a:gd name="T11" fmla="*/ 695 h 2489"/>
              <a:gd name="T12" fmla="*/ 2189 w 5873"/>
              <a:gd name="T13" fmla="*/ 527 h 2489"/>
              <a:gd name="T14" fmla="*/ 2717 w 5873"/>
              <a:gd name="T15" fmla="*/ 467 h 2489"/>
              <a:gd name="T16" fmla="*/ 2837 w 5873"/>
              <a:gd name="T17" fmla="*/ 539 h 2489"/>
              <a:gd name="T18" fmla="*/ 3005 w 5873"/>
              <a:gd name="T19" fmla="*/ 671 h 2489"/>
              <a:gd name="T20" fmla="*/ 2933 w 5873"/>
              <a:gd name="T21" fmla="*/ 1211 h 2489"/>
              <a:gd name="T22" fmla="*/ 3197 w 5873"/>
              <a:gd name="T23" fmla="*/ 923 h 2489"/>
              <a:gd name="T24" fmla="*/ 3977 w 5873"/>
              <a:gd name="T25" fmla="*/ 575 h 2489"/>
              <a:gd name="T26" fmla="*/ 4553 w 5873"/>
              <a:gd name="T27" fmla="*/ 683 h 2489"/>
              <a:gd name="T28" fmla="*/ 4433 w 5873"/>
              <a:gd name="T29" fmla="*/ 1019 h 2489"/>
              <a:gd name="T30" fmla="*/ 4313 w 5873"/>
              <a:gd name="T31" fmla="*/ 1379 h 2489"/>
              <a:gd name="T32" fmla="*/ 4649 w 5873"/>
              <a:gd name="T33" fmla="*/ 1175 h 2489"/>
              <a:gd name="T34" fmla="*/ 5033 w 5873"/>
              <a:gd name="T35" fmla="*/ 779 h 2489"/>
              <a:gd name="T36" fmla="*/ 5609 w 5873"/>
              <a:gd name="T37" fmla="*/ 911 h 2489"/>
              <a:gd name="T38" fmla="*/ 5429 w 5873"/>
              <a:gd name="T39" fmla="*/ 1223 h 2489"/>
              <a:gd name="T40" fmla="*/ 5849 w 5873"/>
              <a:gd name="T41" fmla="*/ 1571 h 2489"/>
              <a:gd name="T42" fmla="*/ 5861 w 5873"/>
              <a:gd name="T43" fmla="*/ 1751 h 2489"/>
              <a:gd name="T44" fmla="*/ 5729 w 5873"/>
              <a:gd name="T45" fmla="*/ 1871 h 2489"/>
              <a:gd name="T46" fmla="*/ 5477 w 5873"/>
              <a:gd name="T47" fmla="*/ 2063 h 2489"/>
              <a:gd name="T48" fmla="*/ 5141 w 5873"/>
              <a:gd name="T49" fmla="*/ 1799 h 2489"/>
              <a:gd name="T50" fmla="*/ 4817 w 5873"/>
              <a:gd name="T51" fmla="*/ 1571 h 2489"/>
              <a:gd name="T52" fmla="*/ 4937 w 5873"/>
              <a:gd name="T53" fmla="*/ 2123 h 2489"/>
              <a:gd name="T54" fmla="*/ 4493 w 5873"/>
              <a:gd name="T55" fmla="*/ 2291 h 2489"/>
              <a:gd name="T56" fmla="*/ 3329 w 5873"/>
              <a:gd name="T57" fmla="*/ 2231 h 2489"/>
              <a:gd name="T58" fmla="*/ 3581 w 5873"/>
              <a:gd name="T59" fmla="*/ 1943 h 2489"/>
              <a:gd name="T60" fmla="*/ 3653 w 5873"/>
              <a:gd name="T61" fmla="*/ 1535 h 2489"/>
              <a:gd name="T62" fmla="*/ 3161 w 5873"/>
              <a:gd name="T63" fmla="*/ 1991 h 2489"/>
              <a:gd name="T64" fmla="*/ 2417 w 5873"/>
              <a:gd name="T65" fmla="*/ 2207 h 2489"/>
              <a:gd name="T66" fmla="*/ 1793 w 5873"/>
              <a:gd name="T67" fmla="*/ 2063 h 2489"/>
              <a:gd name="T68" fmla="*/ 2045 w 5873"/>
              <a:gd name="T69" fmla="*/ 1691 h 2489"/>
              <a:gd name="T70" fmla="*/ 2153 w 5873"/>
              <a:gd name="T71" fmla="*/ 1571 h 2489"/>
              <a:gd name="T72" fmla="*/ 1997 w 5873"/>
              <a:gd name="T73" fmla="*/ 1319 h 2489"/>
              <a:gd name="T74" fmla="*/ 1529 w 5873"/>
              <a:gd name="T75" fmla="*/ 1703 h 2489"/>
              <a:gd name="T76" fmla="*/ 1229 w 5873"/>
              <a:gd name="T77" fmla="*/ 1919 h 2489"/>
              <a:gd name="T78" fmla="*/ 1001 w 5873"/>
              <a:gd name="T79" fmla="*/ 1727 h 2489"/>
              <a:gd name="T80" fmla="*/ 653 w 5873"/>
              <a:gd name="T81" fmla="*/ 1679 h 2489"/>
              <a:gd name="T82" fmla="*/ 593 w 5873"/>
              <a:gd name="T83" fmla="*/ 1391 h 2489"/>
              <a:gd name="T84" fmla="*/ 209 w 5873"/>
              <a:gd name="T85" fmla="*/ 1403 h 2489"/>
              <a:gd name="T86" fmla="*/ 125 w 5873"/>
              <a:gd name="T87" fmla="*/ 1271 h 2489"/>
              <a:gd name="T88" fmla="*/ 305 w 5873"/>
              <a:gd name="T89" fmla="*/ 491 h 248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73"/>
              <a:gd name="T136" fmla="*/ 0 h 2489"/>
              <a:gd name="T137" fmla="*/ 5873 w 5873"/>
              <a:gd name="T138" fmla="*/ 2489 h 248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73" h="2489">
                <a:moveTo>
                  <a:pt x="425" y="503"/>
                </a:moveTo>
                <a:cubicBezTo>
                  <a:pt x="444" y="561"/>
                  <a:pt x="458" y="541"/>
                  <a:pt x="509" y="575"/>
                </a:cubicBezTo>
                <a:cubicBezTo>
                  <a:pt x="569" y="664"/>
                  <a:pt x="492" y="555"/>
                  <a:pt x="569" y="647"/>
                </a:cubicBezTo>
                <a:cubicBezTo>
                  <a:pt x="578" y="658"/>
                  <a:pt x="581" y="675"/>
                  <a:pt x="593" y="683"/>
                </a:cubicBezTo>
                <a:cubicBezTo>
                  <a:pt x="614" y="696"/>
                  <a:pt x="641" y="699"/>
                  <a:pt x="665" y="707"/>
                </a:cubicBezTo>
                <a:cubicBezTo>
                  <a:pt x="677" y="711"/>
                  <a:pt x="701" y="719"/>
                  <a:pt x="701" y="719"/>
                </a:cubicBezTo>
                <a:cubicBezTo>
                  <a:pt x="763" y="698"/>
                  <a:pt x="759" y="664"/>
                  <a:pt x="737" y="599"/>
                </a:cubicBezTo>
                <a:cubicBezTo>
                  <a:pt x="725" y="564"/>
                  <a:pt x="650" y="504"/>
                  <a:pt x="641" y="491"/>
                </a:cubicBezTo>
                <a:cubicBezTo>
                  <a:pt x="608" y="441"/>
                  <a:pt x="627" y="465"/>
                  <a:pt x="581" y="419"/>
                </a:cubicBezTo>
                <a:cubicBezTo>
                  <a:pt x="510" y="207"/>
                  <a:pt x="1011" y="252"/>
                  <a:pt x="1037" y="251"/>
                </a:cubicBezTo>
                <a:cubicBezTo>
                  <a:pt x="1360" y="215"/>
                  <a:pt x="1854" y="0"/>
                  <a:pt x="2045" y="287"/>
                </a:cubicBezTo>
                <a:cubicBezTo>
                  <a:pt x="2025" y="368"/>
                  <a:pt x="2045" y="323"/>
                  <a:pt x="1961" y="407"/>
                </a:cubicBezTo>
                <a:cubicBezTo>
                  <a:pt x="1900" y="468"/>
                  <a:pt x="1835" y="567"/>
                  <a:pt x="1769" y="611"/>
                </a:cubicBezTo>
                <a:cubicBezTo>
                  <a:pt x="1765" y="623"/>
                  <a:pt x="1763" y="636"/>
                  <a:pt x="1757" y="647"/>
                </a:cubicBezTo>
                <a:cubicBezTo>
                  <a:pt x="1743" y="672"/>
                  <a:pt x="1709" y="719"/>
                  <a:pt x="1709" y="719"/>
                </a:cubicBezTo>
                <a:cubicBezTo>
                  <a:pt x="1713" y="747"/>
                  <a:pt x="1695" y="792"/>
                  <a:pt x="1721" y="803"/>
                </a:cubicBezTo>
                <a:cubicBezTo>
                  <a:pt x="1858" y="858"/>
                  <a:pt x="1881" y="784"/>
                  <a:pt x="1961" y="731"/>
                </a:cubicBezTo>
                <a:cubicBezTo>
                  <a:pt x="1969" y="719"/>
                  <a:pt x="1974" y="704"/>
                  <a:pt x="1985" y="695"/>
                </a:cubicBezTo>
                <a:cubicBezTo>
                  <a:pt x="2007" y="676"/>
                  <a:pt x="2057" y="647"/>
                  <a:pt x="2057" y="647"/>
                </a:cubicBezTo>
                <a:cubicBezTo>
                  <a:pt x="2078" y="615"/>
                  <a:pt x="2085" y="600"/>
                  <a:pt x="2117" y="575"/>
                </a:cubicBezTo>
                <a:cubicBezTo>
                  <a:pt x="2140" y="557"/>
                  <a:pt x="2169" y="547"/>
                  <a:pt x="2189" y="527"/>
                </a:cubicBezTo>
                <a:cubicBezTo>
                  <a:pt x="2253" y="463"/>
                  <a:pt x="2293" y="429"/>
                  <a:pt x="2381" y="407"/>
                </a:cubicBezTo>
                <a:cubicBezTo>
                  <a:pt x="2429" y="411"/>
                  <a:pt x="2477" y="413"/>
                  <a:pt x="2525" y="419"/>
                </a:cubicBezTo>
                <a:cubicBezTo>
                  <a:pt x="2590" y="427"/>
                  <a:pt x="2652" y="456"/>
                  <a:pt x="2717" y="467"/>
                </a:cubicBezTo>
                <a:cubicBezTo>
                  <a:pt x="2733" y="475"/>
                  <a:pt x="2750" y="481"/>
                  <a:pt x="2765" y="491"/>
                </a:cubicBezTo>
                <a:cubicBezTo>
                  <a:pt x="2779" y="501"/>
                  <a:pt x="2787" y="518"/>
                  <a:pt x="2801" y="527"/>
                </a:cubicBezTo>
                <a:cubicBezTo>
                  <a:pt x="2812" y="534"/>
                  <a:pt x="2826" y="533"/>
                  <a:pt x="2837" y="539"/>
                </a:cubicBezTo>
                <a:cubicBezTo>
                  <a:pt x="2866" y="553"/>
                  <a:pt x="2893" y="570"/>
                  <a:pt x="2921" y="587"/>
                </a:cubicBezTo>
                <a:cubicBezTo>
                  <a:pt x="2946" y="602"/>
                  <a:pt x="2993" y="635"/>
                  <a:pt x="2993" y="635"/>
                </a:cubicBezTo>
                <a:cubicBezTo>
                  <a:pt x="2997" y="647"/>
                  <a:pt x="2999" y="660"/>
                  <a:pt x="3005" y="671"/>
                </a:cubicBezTo>
                <a:cubicBezTo>
                  <a:pt x="3011" y="684"/>
                  <a:pt x="3027" y="693"/>
                  <a:pt x="3029" y="707"/>
                </a:cubicBezTo>
                <a:cubicBezTo>
                  <a:pt x="3049" y="886"/>
                  <a:pt x="2792" y="974"/>
                  <a:pt x="2741" y="1127"/>
                </a:cubicBezTo>
                <a:cubicBezTo>
                  <a:pt x="2764" y="1263"/>
                  <a:pt x="2783" y="1223"/>
                  <a:pt x="2933" y="1211"/>
                </a:cubicBezTo>
                <a:cubicBezTo>
                  <a:pt x="2982" y="1175"/>
                  <a:pt x="3032" y="1122"/>
                  <a:pt x="3089" y="1103"/>
                </a:cubicBezTo>
                <a:cubicBezTo>
                  <a:pt x="3121" y="1055"/>
                  <a:pt x="3153" y="1007"/>
                  <a:pt x="3185" y="959"/>
                </a:cubicBezTo>
                <a:cubicBezTo>
                  <a:pt x="3192" y="948"/>
                  <a:pt x="3191" y="934"/>
                  <a:pt x="3197" y="923"/>
                </a:cubicBezTo>
                <a:cubicBezTo>
                  <a:pt x="3243" y="840"/>
                  <a:pt x="3323" y="735"/>
                  <a:pt x="3401" y="683"/>
                </a:cubicBezTo>
                <a:cubicBezTo>
                  <a:pt x="3456" y="601"/>
                  <a:pt x="3549" y="569"/>
                  <a:pt x="3641" y="551"/>
                </a:cubicBezTo>
                <a:cubicBezTo>
                  <a:pt x="3749" y="556"/>
                  <a:pt x="3868" y="551"/>
                  <a:pt x="3977" y="575"/>
                </a:cubicBezTo>
                <a:cubicBezTo>
                  <a:pt x="4037" y="588"/>
                  <a:pt x="4097" y="608"/>
                  <a:pt x="4157" y="623"/>
                </a:cubicBezTo>
                <a:cubicBezTo>
                  <a:pt x="4200" y="634"/>
                  <a:pt x="4242" y="667"/>
                  <a:pt x="4289" y="671"/>
                </a:cubicBezTo>
                <a:cubicBezTo>
                  <a:pt x="4377" y="678"/>
                  <a:pt x="4465" y="679"/>
                  <a:pt x="4553" y="683"/>
                </a:cubicBezTo>
                <a:cubicBezTo>
                  <a:pt x="4569" y="687"/>
                  <a:pt x="4587" y="686"/>
                  <a:pt x="4601" y="695"/>
                </a:cubicBezTo>
                <a:cubicBezTo>
                  <a:pt x="4672" y="742"/>
                  <a:pt x="4602" y="854"/>
                  <a:pt x="4553" y="887"/>
                </a:cubicBezTo>
                <a:cubicBezTo>
                  <a:pt x="4520" y="937"/>
                  <a:pt x="4471" y="971"/>
                  <a:pt x="4433" y="1019"/>
                </a:cubicBezTo>
                <a:cubicBezTo>
                  <a:pt x="4390" y="1074"/>
                  <a:pt x="4380" y="1114"/>
                  <a:pt x="4325" y="1151"/>
                </a:cubicBezTo>
                <a:cubicBezTo>
                  <a:pt x="4318" y="1179"/>
                  <a:pt x="4301" y="1206"/>
                  <a:pt x="4301" y="1235"/>
                </a:cubicBezTo>
                <a:cubicBezTo>
                  <a:pt x="4301" y="1283"/>
                  <a:pt x="4301" y="1332"/>
                  <a:pt x="4313" y="1379"/>
                </a:cubicBezTo>
                <a:cubicBezTo>
                  <a:pt x="4328" y="1435"/>
                  <a:pt x="4452" y="1443"/>
                  <a:pt x="4493" y="1451"/>
                </a:cubicBezTo>
                <a:cubicBezTo>
                  <a:pt x="4557" y="1438"/>
                  <a:pt x="4577" y="1433"/>
                  <a:pt x="4613" y="1379"/>
                </a:cubicBezTo>
                <a:cubicBezTo>
                  <a:pt x="4628" y="1321"/>
                  <a:pt x="4618" y="1219"/>
                  <a:pt x="4649" y="1175"/>
                </a:cubicBezTo>
                <a:cubicBezTo>
                  <a:pt x="4668" y="1147"/>
                  <a:pt x="4721" y="1103"/>
                  <a:pt x="4721" y="1103"/>
                </a:cubicBezTo>
                <a:cubicBezTo>
                  <a:pt x="4761" y="982"/>
                  <a:pt x="4822" y="896"/>
                  <a:pt x="4937" y="839"/>
                </a:cubicBezTo>
                <a:cubicBezTo>
                  <a:pt x="4975" y="782"/>
                  <a:pt x="4947" y="808"/>
                  <a:pt x="5033" y="779"/>
                </a:cubicBezTo>
                <a:cubicBezTo>
                  <a:pt x="5045" y="775"/>
                  <a:pt x="5069" y="767"/>
                  <a:pt x="5069" y="767"/>
                </a:cubicBezTo>
                <a:cubicBezTo>
                  <a:pt x="5192" y="778"/>
                  <a:pt x="5307" y="810"/>
                  <a:pt x="5429" y="827"/>
                </a:cubicBezTo>
                <a:cubicBezTo>
                  <a:pt x="5586" y="893"/>
                  <a:pt x="5530" y="858"/>
                  <a:pt x="5609" y="911"/>
                </a:cubicBezTo>
                <a:cubicBezTo>
                  <a:pt x="5642" y="961"/>
                  <a:pt x="5659" y="1017"/>
                  <a:pt x="5693" y="1067"/>
                </a:cubicBezTo>
                <a:cubicBezTo>
                  <a:pt x="5685" y="1097"/>
                  <a:pt x="5683" y="1129"/>
                  <a:pt x="5657" y="1151"/>
                </a:cubicBezTo>
                <a:cubicBezTo>
                  <a:pt x="5600" y="1198"/>
                  <a:pt x="5496" y="1215"/>
                  <a:pt x="5429" y="1223"/>
                </a:cubicBezTo>
                <a:cubicBezTo>
                  <a:pt x="5398" y="1270"/>
                  <a:pt x="5375" y="1377"/>
                  <a:pt x="5453" y="1391"/>
                </a:cubicBezTo>
                <a:cubicBezTo>
                  <a:pt x="5560" y="1410"/>
                  <a:pt x="5669" y="1412"/>
                  <a:pt x="5777" y="1427"/>
                </a:cubicBezTo>
                <a:cubicBezTo>
                  <a:pt x="5839" y="1520"/>
                  <a:pt x="5816" y="1472"/>
                  <a:pt x="5849" y="1571"/>
                </a:cubicBezTo>
                <a:cubicBezTo>
                  <a:pt x="5853" y="1583"/>
                  <a:pt x="5857" y="1595"/>
                  <a:pt x="5861" y="1607"/>
                </a:cubicBezTo>
                <a:cubicBezTo>
                  <a:pt x="5865" y="1619"/>
                  <a:pt x="5873" y="1643"/>
                  <a:pt x="5873" y="1643"/>
                </a:cubicBezTo>
                <a:cubicBezTo>
                  <a:pt x="5869" y="1679"/>
                  <a:pt x="5873" y="1717"/>
                  <a:pt x="5861" y="1751"/>
                </a:cubicBezTo>
                <a:cubicBezTo>
                  <a:pt x="5856" y="1765"/>
                  <a:pt x="5835" y="1765"/>
                  <a:pt x="5825" y="1775"/>
                </a:cubicBezTo>
                <a:cubicBezTo>
                  <a:pt x="5815" y="1785"/>
                  <a:pt x="5810" y="1800"/>
                  <a:pt x="5801" y="1811"/>
                </a:cubicBezTo>
                <a:cubicBezTo>
                  <a:pt x="5742" y="1881"/>
                  <a:pt x="5790" y="1817"/>
                  <a:pt x="5729" y="1871"/>
                </a:cubicBezTo>
                <a:cubicBezTo>
                  <a:pt x="5606" y="1981"/>
                  <a:pt x="5703" y="1913"/>
                  <a:pt x="5621" y="1967"/>
                </a:cubicBezTo>
                <a:cubicBezTo>
                  <a:pt x="5597" y="2004"/>
                  <a:pt x="5594" y="2017"/>
                  <a:pt x="5549" y="2039"/>
                </a:cubicBezTo>
                <a:cubicBezTo>
                  <a:pt x="5526" y="2050"/>
                  <a:pt x="5477" y="2063"/>
                  <a:pt x="5477" y="2063"/>
                </a:cubicBezTo>
                <a:cubicBezTo>
                  <a:pt x="5446" y="2059"/>
                  <a:pt x="5391" y="2056"/>
                  <a:pt x="5357" y="2039"/>
                </a:cubicBezTo>
                <a:cubicBezTo>
                  <a:pt x="5297" y="2009"/>
                  <a:pt x="5266" y="1946"/>
                  <a:pt x="5213" y="1907"/>
                </a:cubicBezTo>
                <a:cubicBezTo>
                  <a:pt x="5197" y="1860"/>
                  <a:pt x="5163" y="1842"/>
                  <a:pt x="5141" y="1799"/>
                </a:cubicBezTo>
                <a:cubicBezTo>
                  <a:pt x="5103" y="1723"/>
                  <a:pt x="5090" y="1686"/>
                  <a:pt x="5033" y="1619"/>
                </a:cubicBezTo>
                <a:cubicBezTo>
                  <a:pt x="4996" y="1576"/>
                  <a:pt x="4991" y="1541"/>
                  <a:pt x="4937" y="1523"/>
                </a:cubicBezTo>
                <a:cubicBezTo>
                  <a:pt x="4925" y="1526"/>
                  <a:pt x="4834" y="1543"/>
                  <a:pt x="4817" y="1571"/>
                </a:cubicBezTo>
                <a:cubicBezTo>
                  <a:pt x="4804" y="1592"/>
                  <a:pt x="4801" y="1619"/>
                  <a:pt x="4793" y="1643"/>
                </a:cubicBezTo>
                <a:cubicBezTo>
                  <a:pt x="4789" y="1655"/>
                  <a:pt x="4781" y="1679"/>
                  <a:pt x="4781" y="1679"/>
                </a:cubicBezTo>
                <a:cubicBezTo>
                  <a:pt x="4791" y="1863"/>
                  <a:pt x="4782" y="2007"/>
                  <a:pt x="4937" y="2123"/>
                </a:cubicBezTo>
                <a:cubicBezTo>
                  <a:pt x="4951" y="2165"/>
                  <a:pt x="4979" y="2210"/>
                  <a:pt x="4949" y="2255"/>
                </a:cubicBezTo>
                <a:cubicBezTo>
                  <a:pt x="4933" y="2279"/>
                  <a:pt x="4894" y="2277"/>
                  <a:pt x="4865" y="2279"/>
                </a:cubicBezTo>
                <a:cubicBezTo>
                  <a:pt x="4741" y="2286"/>
                  <a:pt x="4617" y="2286"/>
                  <a:pt x="4493" y="2291"/>
                </a:cubicBezTo>
                <a:cubicBezTo>
                  <a:pt x="4413" y="2294"/>
                  <a:pt x="4333" y="2299"/>
                  <a:pt x="4253" y="2303"/>
                </a:cubicBezTo>
                <a:cubicBezTo>
                  <a:pt x="3956" y="2340"/>
                  <a:pt x="3563" y="2489"/>
                  <a:pt x="3341" y="2267"/>
                </a:cubicBezTo>
                <a:cubicBezTo>
                  <a:pt x="3337" y="2255"/>
                  <a:pt x="3329" y="2244"/>
                  <a:pt x="3329" y="2231"/>
                </a:cubicBezTo>
                <a:cubicBezTo>
                  <a:pt x="3329" y="2167"/>
                  <a:pt x="3423" y="2096"/>
                  <a:pt x="3473" y="2063"/>
                </a:cubicBezTo>
                <a:cubicBezTo>
                  <a:pt x="3496" y="1993"/>
                  <a:pt x="3467" y="2057"/>
                  <a:pt x="3521" y="2003"/>
                </a:cubicBezTo>
                <a:cubicBezTo>
                  <a:pt x="3601" y="1923"/>
                  <a:pt x="3485" y="2007"/>
                  <a:pt x="3581" y="1943"/>
                </a:cubicBezTo>
                <a:cubicBezTo>
                  <a:pt x="3633" y="1865"/>
                  <a:pt x="3702" y="1844"/>
                  <a:pt x="3737" y="1739"/>
                </a:cubicBezTo>
                <a:cubicBezTo>
                  <a:pt x="3733" y="1687"/>
                  <a:pt x="3745" y="1631"/>
                  <a:pt x="3725" y="1583"/>
                </a:cubicBezTo>
                <a:cubicBezTo>
                  <a:pt x="3714" y="1556"/>
                  <a:pt x="3653" y="1535"/>
                  <a:pt x="3653" y="1535"/>
                </a:cubicBezTo>
                <a:cubicBezTo>
                  <a:pt x="3475" y="1551"/>
                  <a:pt x="3558" y="1534"/>
                  <a:pt x="3449" y="1607"/>
                </a:cubicBezTo>
                <a:cubicBezTo>
                  <a:pt x="3393" y="1691"/>
                  <a:pt x="3425" y="1663"/>
                  <a:pt x="3365" y="1703"/>
                </a:cubicBezTo>
                <a:cubicBezTo>
                  <a:pt x="3299" y="1802"/>
                  <a:pt x="3227" y="1892"/>
                  <a:pt x="3161" y="1991"/>
                </a:cubicBezTo>
                <a:cubicBezTo>
                  <a:pt x="3135" y="2030"/>
                  <a:pt x="3093" y="2062"/>
                  <a:pt x="3065" y="2099"/>
                </a:cubicBezTo>
                <a:cubicBezTo>
                  <a:pt x="3010" y="2170"/>
                  <a:pt x="3007" y="2214"/>
                  <a:pt x="2921" y="2243"/>
                </a:cubicBezTo>
                <a:cubicBezTo>
                  <a:pt x="2749" y="2229"/>
                  <a:pt x="2593" y="2214"/>
                  <a:pt x="2417" y="2207"/>
                </a:cubicBezTo>
                <a:cubicBezTo>
                  <a:pt x="2327" y="2189"/>
                  <a:pt x="2242" y="2157"/>
                  <a:pt x="2153" y="2135"/>
                </a:cubicBezTo>
                <a:cubicBezTo>
                  <a:pt x="2044" y="2062"/>
                  <a:pt x="2167" y="2135"/>
                  <a:pt x="1877" y="2099"/>
                </a:cubicBezTo>
                <a:cubicBezTo>
                  <a:pt x="1847" y="2095"/>
                  <a:pt x="1822" y="2073"/>
                  <a:pt x="1793" y="2063"/>
                </a:cubicBezTo>
                <a:cubicBezTo>
                  <a:pt x="1699" y="1922"/>
                  <a:pt x="1849" y="1836"/>
                  <a:pt x="1937" y="1763"/>
                </a:cubicBezTo>
                <a:cubicBezTo>
                  <a:pt x="1950" y="1752"/>
                  <a:pt x="1959" y="1736"/>
                  <a:pt x="1973" y="1727"/>
                </a:cubicBezTo>
                <a:cubicBezTo>
                  <a:pt x="1995" y="1712"/>
                  <a:pt x="2023" y="1706"/>
                  <a:pt x="2045" y="1691"/>
                </a:cubicBezTo>
                <a:cubicBezTo>
                  <a:pt x="2053" y="1679"/>
                  <a:pt x="2058" y="1664"/>
                  <a:pt x="2069" y="1655"/>
                </a:cubicBezTo>
                <a:cubicBezTo>
                  <a:pt x="2079" y="1647"/>
                  <a:pt x="2096" y="1652"/>
                  <a:pt x="2105" y="1643"/>
                </a:cubicBezTo>
                <a:cubicBezTo>
                  <a:pt x="2125" y="1623"/>
                  <a:pt x="2153" y="1571"/>
                  <a:pt x="2153" y="1571"/>
                </a:cubicBezTo>
                <a:cubicBezTo>
                  <a:pt x="2145" y="1478"/>
                  <a:pt x="2165" y="1427"/>
                  <a:pt x="2093" y="1379"/>
                </a:cubicBezTo>
                <a:cubicBezTo>
                  <a:pt x="2085" y="1367"/>
                  <a:pt x="2081" y="1351"/>
                  <a:pt x="2069" y="1343"/>
                </a:cubicBezTo>
                <a:cubicBezTo>
                  <a:pt x="2048" y="1330"/>
                  <a:pt x="1997" y="1319"/>
                  <a:pt x="1997" y="1319"/>
                </a:cubicBezTo>
                <a:cubicBezTo>
                  <a:pt x="1969" y="1323"/>
                  <a:pt x="1939" y="1321"/>
                  <a:pt x="1913" y="1331"/>
                </a:cubicBezTo>
                <a:cubicBezTo>
                  <a:pt x="1792" y="1377"/>
                  <a:pt x="1749" y="1516"/>
                  <a:pt x="1649" y="1583"/>
                </a:cubicBezTo>
                <a:cubicBezTo>
                  <a:pt x="1622" y="1665"/>
                  <a:pt x="1588" y="1644"/>
                  <a:pt x="1529" y="1703"/>
                </a:cubicBezTo>
                <a:cubicBezTo>
                  <a:pt x="1494" y="1738"/>
                  <a:pt x="1474" y="1772"/>
                  <a:pt x="1433" y="1799"/>
                </a:cubicBezTo>
                <a:cubicBezTo>
                  <a:pt x="1401" y="1848"/>
                  <a:pt x="1361" y="1899"/>
                  <a:pt x="1313" y="1931"/>
                </a:cubicBezTo>
                <a:cubicBezTo>
                  <a:pt x="1285" y="1927"/>
                  <a:pt x="1255" y="1930"/>
                  <a:pt x="1229" y="1919"/>
                </a:cubicBezTo>
                <a:cubicBezTo>
                  <a:pt x="1200" y="1907"/>
                  <a:pt x="1183" y="1876"/>
                  <a:pt x="1157" y="1859"/>
                </a:cubicBezTo>
                <a:cubicBezTo>
                  <a:pt x="1093" y="1763"/>
                  <a:pt x="1177" y="1879"/>
                  <a:pt x="1097" y="1799"/>
                </a:cubicBezTo>
                <a:cubicBezTo>
                  <a:pt x="1065" y="1767"/>
                  <a:pt x="1053" y="1734"/>
                  <a:pt x="1001" y="1727"/>
                </a:cubicBezTo>
                <a:cubicBezTo>
                  <a:pt x="949" y="1721"/>
                  <a:pt x="897" y="1720"/>
                  <a:pt x="845" y="1715"/>
                </a:cubicBezTo>
                <a:cubicBezTo>
                  <a:pt x="813" y="1712"/>
                  <a:pt x="781" y="1709"/>
                  <a:pt x="749" y="1703"/>
                </a:cubicBezTo>
                <a:cubicBezTo>
                  <a:pt x="717" y="1697"/>
                  <a:pt x="653" y="1679"/>
                  <a:pt x="653" y="1679"/>
                </a:cubicBezTo>
                <a:cubicBezTo>
                  <a:pt x="645" y="1667"/>
                  <a:pt x="640" y="1652"/>
                  <a:pt x="629" y="1643"/>
                </a:cubicBezTo>
                <a:cubicBezTo>
                  <a:pt x="571" y="1596"/>
                  <a:pt x="607" y="1674"/>
                  <a:pt x="581" y="1595"/>
                </a:cubicBezTo>
                <a:cubicBezTo>
                  <a:pt x="597" y="1530"/>
                  <a:pt x="633" y="1459"/>
                  <a:pt x="593" y="1391"/>
                </a:cubicBezTo>
                <a:cubicBezTo>
                  <a:pt x="580" y="1369"/>
                  <a:pt x="521" y="1367"/>
                  <a:pt x="521" y="1367"/>
                </a:cubicBezTo>
                <a:cubicBezTo>
                  <a:pt x="427" y="1376"/>
                  <a:pt x="358" y="1376"/>
                  <a:pt x="281" y="1427"/>
                </a:cubicBezTo>
                <a:cubicBezTo>
                  <a:pt x="257" y="1419"/>
                  <a:pt x="230" y="1416"/>
                  <a:pt x="209" y="1403"/>
                </a:cubicBezTo>
                <a:cubicBezTo>
                  <a:pt x="197" y="1395"/>
                  <a:pt x="195" y="1377"/>
                  <a:pt x="185" y="1367"/>
                </a:cubicBezTo>
                <a:cubicBezTo>
                  <a:pt x="175" y="1357"/>
                  <a:pt x="161" y="1351"/>
                  <a:pt x="149" y="1343"/>
                </a:cubicBezTo>
                <a:cubicBezTo>
                  <a:pt x="141" y="1319"/>
                  <a:pt x="133" y="1295"/>
                  <a:pt x="125" y="1271"/>
                </a:cubicBezTo>
                <a:cubicBezTo>
                  <a:pt x="121" y="1259"/>
                  <a:pt x="113" y="1235"/>
                  <a:pt x="113" y="1235"/>
                </a:cubicBezTo>
                <a:cubicBezTo>
                  <a:pt x="118" y="1032"/>
                  <a:pt x="0" y="758"/>
                  <a:pt x="185" y="635"/>
                </a:cubicBezTo>
                <a:cubicBezTo>
                  <a:pt x="220" y="582"/>
                  <a:pt x="270" y="544"/>
                  <a:pt x="305" y="491"/>
                </a:cubicBezTo>
                <a:cubicBezTo>
                  <a:pt x="329" y="499"/>
                  <a:pt x="353" y="507"/>
                  <a:pt x="377" y="515"/>
                </a:cubicBezTo>
                <a:cubicBezTo>
                  <a:pt x="421" y="530"/>
                  <a:pt x="407" y="538"/>
                  <a:pt x="425" y="503"/>
                </a:cubicBezTo>
                <a:close/>
              </a:path>
            </a:pathLst>
          </a:custGeom>
          <a:solidFill>
            <a:srgbClr val="EAEAEA"/>
          </a:solidFill>
          <a:ln w="190500">
            <a:solidFill>
              <a:srgbClr val="C0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327150" y="2060575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latin typeface="Arial Black" pitchFamily="34" charset="0"/>
                <a:cs typeface="+mn-cs"/>
              </a:rPr>
              <a:t>ΜΗΤΡΑ</a:t>
            </a:r>
            <a:endParaRPr lang="en-GB" sz="3600" b="1" dirty="0">
              <a:latin typeface="Arial Black" pitchFamily="34" charset="0"/>
              <a:cs typeface="+mn-cs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 rot="1321949">
            <a:off x="1182688" y="4292600"/>
            <a:ext cx="4608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 err="1">
                <a:latin typeface="Arial Black" pitchFamily="34" charset="0"/>
                <a:cs typeface="+mn-cs"/>
              </a:rPr>
              <a:t>Ενδομεμβρανικός</a:t>
            </a:r>
            <a:r>
              <a:rPr lang="el-GR" sz="3600" b="1" dirty="0">
                <a:latin typeface="Arial Black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el-GR" sz="3600" b="1" dirty="0">
                <a:latin typeface="Arial Black" pitchFamily="34" charset="0"/>
                <a:cs typeface="+mn-cs"/>
              </a:rPr>
              <a:t>χώρος</a:t>
            </a:r>
            <a:endParaRPr lang="en-GB" sz="3600" b="1" dirty="0">
              <a:latin typeface="Arial Black" pitchFamily="34" charset="0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0" y="6215082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Εξωτερική μεμβράνη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688334" y="214290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Εσωτερική μεμβράνη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rot="5400000">
            <a:off x="6750855" y="750075"/>
            <a:ext cx="1214446" cy="1143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5400000" flipH="1" flipV="1">
            <a:off x="642888" y="5357844"/>
            <a:ext cx="1357322" cy="50003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10"/>
          <p:cNvSpPr>
            <a:spLocks/>
          </p:cNvSpPr>
          <p:nvPr/>
        </p:nvSpPr>
        <p:spPr bwMode="auto">
          <a:xfrm>
            <a:off x="277812" y="525482"/>
            <a:ext cx="10009188" cy="5689600"/>
          </a:xfrm>
          <a:custGeom>
            <a:avLst/>
            <a:gdLst>
              <a:gd name="T0" fmla="*/ 1224 w 6463"/>
              <a:gd name="T1" fmla="*/ 2148 h 2656"/>
              <a:gd name="T2" fmla="*/ 1440 w 6463"/>
              <a:gd name="T3" fmla="*/ 2232 h 2656"/>
              <a:gd name="T4" fmla="*/ 1668 w 6463"/>
              <a:gd name="T5" fmla="*/ 2292 h 2656"/>
              <a:gd name="T6" fmla="*/ 2244 w 6463"/>
              <a:gd name="T7" fmla="*/ 2448 h 2656"/>
              <a:gd name="T8" fmla="*/ 2364 w 6463"/>
              <a:gd name="T9" fmla="*/ 2472 h 2656"/>
              <a:gd name="T10" fmla="*/ 2712 w 6463"/>
              <a:gd name="T11" fmla="*/ 2532 h 2656"/>
              <a:gd name="T12" fmla="*/ 4236 w 6463"/>
              <a:gd name="T13" fmla="*/ 2652 h 2656"/>
              <a:gd name="T14" fmla="*/ 4848 w 6463"/>
              <a:gd name="T15" fmla="*/ 2640 h 2656"/>
              <a:gd name="T16" fmla="*/ 4884 w 6463"/>
              <a:gd name="T17" fmla="*/ 2628 h 2656"/>
              <a:gd name="T18" fmla="*/ 5244 w 6463"/>
              <a:gd name="T19" fmla="*/ 2568 h 2656"/>
              <a:gd name="T20" fmla="*/ 5316 w 6463"/>
              <a:gd name="T21" fmla="*/ 2532 h 2656"/>
              <a:gd name="T22" fmla="*/ 5448 w 6463"/>
              <a:gd name="T23" fmla="*/ 2496 h 2656"/>
              <a:gd name="T24" fmla="*/ 5592 w 6463"/>
              <a:gd name="T25" fmla="*/ 2436 h 2656"/>
              <a:gd name="T26" fmla="*/ 5712 w 6463"/>
              <a:gd name="T27" fmla="*/ 2388 h 2656"/>
              <a:gd name="T28" fmla="*/ 5748 w 6463"/>
              <a:gd name="T29" fmla="*/ 2364 h 2656"/>
              <a:gd name="T30" fmla="*/ 5820 w 6463"/>
              <a:gd name="T31" fmla="*/ 2340 h 2656"/>
              <a:gd name="T32" fmla="*/ 5964 w 6463"/>
              <a:gd name="T33" fmla="*/ 2256 h 2656"/>
              <a:gd name="T34" fmla="*/ 6000 w 6463"/>
              <a:gd name="T35" fmla="*/ 2232 h 2656"/>
              <a:gd name="T36" fmla="*/ 6060 w 6463"/>
              <a:gd name="T37" fmla="*/ 2172 h 2656"/>
              <a:gd name="T38" fmla="*/ 6276 w 6463"/>
              <a:gd name="T39" fmla="*/ 1980 h 2656"/>
              <a:gd name="T40" fmla="*/ 6204 w 6463"/>
              <a:gd name="T41" fmla="*/ 1104 h 2656"/>
              <a:gd name="T42" fmla="*/ 6096 w 6463"/>
              <a:gd name="T43" fmla="*/ 984 h 2656"/>
              <a:gd name="T44" fmla="*/ 6000 w 6463"/>
              <a:gd name="T45" fmla="*/ 924 h 2656"/>
              <a:gd name="T46" fmla="*/ 5700 w 6463"/>
              <a:gd name="T47" fmla="*/ 720 h 2656"/>
              <a:gd name="T48" fmla="*/ 5616 w 6463"/>
              <a:gd name="T49" fmla="*/ 672 h 2656"/>
              <a:gd name="T50" fmla="*/ 5544 w 6463"/>
              <a:gd name="T51" fmla="*/ 660 h 2656"/>
              <a:gd name="T52" fmla="*/ 5364 w 6463"/>
              <a:gd name="T53" fmla="*/ 600 h 2656"/>
              <a:gd name="T54" fmla="*/ 5124 w 6463"/>
              <a:gd name="T55" fmla="*/ 528 h 2656"/>
              <a:gd name="T56" fmla="*/ 5076 w 6463"/>
              <a:gd name="T57" fmla="*/ 504 h 2656"/>
              <a:gd name="T58" fmla="*/ 4836 w 6463"/>
              <a:gd name="T59" fmla="*/ 468 h 2656"/>
              <a:gd name="T60" fmla="*/ 4404 w 6463"/>
              <a:gd name="T61" fmla="*/ 384 h 2656"/>
              <a:gd name="T62" fmla="*/ 3468 w 6463"/>
              <a:gd name="T63" fmla="*/ 276 h 2656"/>
              <a:gd name="T64" fmla="*/ 3084 w 6463"/>
              <a:gd name="T65" fmla="*/ 180 h 2656"/>
              <a:gd name="T66" fmla="*/ 2676 w 6463"/>
              <a:gd name="T67" fmla="*/ 108 h 2656"/>
              <a:gd name="T68" fmla="*/ 2292 w 6463"/>
              <a:gd name="T69" fmla="*/ 60 h 2656"/>
              <a:gd name="T70" fmla="*/ 1956 w 6463"/>
              <a:gd name="T71" fmla="*/ 0 h 2656"/>
              <a:gd name="T72" fmla="*/ 744 w 6463"/>
              <a:gd name="T73" fmla="*/ 36 h 2656"/>
              <a:gd name="T74" fmla="*/ 576 w 6463"/>
              <a:gd name="T75" fmla="*/ 96 h 2656"/>
              <a:gd name="T76" fmla="*/ 372 w 6463"/>
              <a:gd name="T77" fmla="*/ 288 h 2656"/>
              <a:gd name="T78" fmla="*/ 276 w 6463"/>
              <a:gd name="T79" fmla="*/ 372 h 2656"/>
              <a:gd name="T80" fmla="*/ 144 w 6463"/>
              <a:gd name="T81" fmla="*/ 552 h 2656"/>
              <a:gd name="T82" fmla="*/ 0 w 6463"/>
              <a:gd name="T83" fmla="*/ 768 h 2656"/>
              <a:gd name="T84" fmla="*/ 120 w 6463"/>
              <a:gd name="T85" fmla="*/ 888 h 2656"/>
              <a:gd name="T86" fmla="*/ 72 w 6463"/>
              <a:gd name="T87" fmla="*/ 996 h 2656"/>
              <a:gd name="T88" fmla="*/ 84 w 6463"/>
              <a:gd name="T89" fmla="*/ 1320 h 2656"/>
              <a:gd name="T90" fmla="*/ 192 w 6463"/>
              <a:gd name="T91" fmla="*/ 1404 h 2656"/>
              <a:gd name="T92" fmla="*/ 300 w 6463"/>
              <a:gd name="T93" fmla="*/ 1656 h 2656"/>
              <a:gd name="T94" fmla="*/ 348 w 6463"/>
              <a:gd name="T95" fmla="*/ 1716 h 2656"/>
              <a:gd name="T96" fmla="*/ 372 w 6463"/>
              <a:gd name="T97" fmla="*/ 1764 h 2656"/>
              <a:gd name="T98" fmla="*/ 444 w 6463"/>
              <a:gd name="T99" fmla="*/ 1788 h 2656"/>
              <a:gd name="T100" fmla="*/ 516 w 6463"/>
              <a:gd name="T101" fmla="*/ 1848 h 2656"/>
              <a:gd name="T102" fmla="*/ 600 w 6463"/>
              <a:gd name="T103" fmla="*/ 1884 h 2656"/>
              <a:gd name="T104" fmla="*/ 744 w 6463"/>
              <a:gd name="T105" fmla="*/ 1992 h 2656"/>
              <a:gd name="T106" fmla="*/ 960 w 6463"/>
              <a:gd name="T107" fmla="*/ 2100 h 2656"/>
              <a:gd name="T108" fmla="*/ 1092 w 6463"/>
              <a:gd name="T109" fmla="*/ 2136 h 2656"/>
              <a:gd name="T110" fmla="*/ 1236 w 6463"/>
              <a:gd name="T111" fmla="*/ 2184 h 2656"/>
              <a:gd name="T112" fmla="*/ 1392 w 6463"/>
              <a:gd name="T113" fmla="*/ 2208 h 2656"/>
              <a:gd name="T114" fmla="*/ 1452 w 6463"/>
              <a:gd name="T115" fmla="*/ 2220 h 2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63"/>
              <a:gd name="T175" fmla="*/ 0 h 2656"/>
              <a:gd name="T176" fmla="*/ 6463 w 6463"/>
              <a:gd name="T177" fmla="*/ 2656 h 2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63" h="2656">
                <a:moveTo>
                  <a:pt x="1224" y="2148"/>
                </a:moveTo>
                <a:cubicBezTo>
                  <a:pt x="1308" y="2120"/>
                  <a:pt x="1364" y="2204"/>
                  <a:pt x="1440" y="2232"/>
                </a:cubicBezTo>
                <a:cubicBezTo>
                  <a:pt x="1505" y="2256"/>
                  <a:pt x="1602" y="2275"/>
                  <a:pt x="1668" y="2292"/>
                </a:cubicBezTo>
                <a:cubicBezTo>
                  <a:pt x="1862" y="2340"/>
                  <a:pt x="2045" y="2420"/>
                  <a:pt x="2244" y="2448"/>
                </a:cubicBezTo>
                <a:cubicBezTo>
                  <a:pt x="2325" y="2475"/>
                  <a:pt x="2226" y="2444"/>
                  <a:pt x="2364" y="2472"/>
                </a:cubicBezTo>
                <a:cubicBezTo>
                  <a:pt x="2509" y="2501"/>
                  <a:pt x="2559" y="2520"/>
                  <a:pt x="2712" y="2532"/>
                </a:cubicBezTo>
                <a:cubicBezTo>
                  <a:pt x="3208" y="2656"/>
                  <a:pt x="3726" y="2642"/>
                  <a:pt x="4236" y="2652"/>
                </a:cubicBezTo>
                <a:cubicBezTo>
                  <a:pt x="4440" y="2648"/>
                  <a:pt x="4644" y="2648"/>
                  <a:pt x="4848" y="2640"/>
                </a:cubicBezTo>
                <a:cubicBezTo>
                  <a:pt x="4861" y="2640"/>
                  <a:pt x="4872" y="2630"/>
                  <a:pt x="4884" y="2628"/>
                </a:cubicBezTo>
                <a:cubicBezTo>
                  <a:pt x="5004" y="2608"/>
                  <a:pt x="5126" y="2602"/>
                  <a:pt x="5244" y="2568"/>
                </a:cubicBezTo>
                <a:cubicBezTo>
                  <a:pt x="5345" y="2539"/>
                  <a:pt x="5211" y="2577"/>
                  <a:pt x="5316" y="2532"/>
                </a:cubicBezTo>
                <a:cubicBezTo>
                  <a:pt x="5355" y="2515"/>
                  <a:pt x="5407" y="2506"/>
                  <a:pt x="5448" y="2496"/>
                </a:cubicBezTo>
                <a:cubicBezTo>
                  <a:pt x="5493" y="2466"/>
                  <a:pt x="5550" y="2464"/>
                  <a:pt x="5592" y="2436"/>
                </a:cubicBezTo>
                <a:cubicBezTo>
                  <a:pt x="5632" y="2409"/>
                  <a:pt x="5671" y="2409"/>
                  <a:pt x="5712" y="2388"/>
                </a:cubicBezTo>
                <a:cubicBezTo>
                  <a:pt x="5725" y="2382"/>
                  <a:pt x="5735" y="2370"/>
                  <a:pt x="5748" y="2364"/>
                </a:cubicBezTo>
                <a:cubicBezTo>
                  <a:pt x="5771" y="2354"/>
                  <a:pt x="5796" y="2348"/>
                  <a:pt x="5820" y="2340"/>
                </a:cubicBezTo>
                <a:cubicBezTo>
                  <a:pt x="5850" y="2330"/>
                  <a:pt x="5946" y="2268"/>
                  <a:pt x="5964" y="2256"/>
                </a:cubicBezTo>
                <a:cubicBezTo>
                  <a:pt x="5976" y="2248"/>
                  <a:pt x="6000" y="2232"/>
                  <a:pt x="6000" y="2232"/>
                </a:cubicBezTo>
                <a:cubicBezTo>
                  <a:pt x="6049" y="2158"/>
                  <a:pt x="5995" y="2230"/>
                  <a:pt x="6060" y="2172"/>
                </a:cubicBezTo>
                <a:cubicBezTo>
                  <a:pt x="6134" y="2106"/>
                  <a:pt x="6194" y="2035"/>
                  <a:pt x="6276" y="1980"/>
                </a:cubicBezTo>
                <a:cubicBezTo>
                  <a:pt x="6438" y="1737"/>
                  <a:pt x="6463" y="1277"/>
                  <a:pt x="6204" y="1104"/>
                </a:cubicBezTo>
                <a:cubicBezTo>
                  <a:pt x="6158" y="1035"/>
                  <a:pt x="6190" y="1078"/>
                  <a:pt x="6096" y="984"/>
                </a:cubicBezTo>
                <a:cubicBezTo>
                  <a:pt x="6069" y="957"/>
                  <a:pt x="6027" y="951"/>
                  <a:pt x="6000" y="924"/>
                </a:cubicBezTo>
                <a:cubicBezTo>
                  <a:pt x="5913" y="837"/>
                  <a:pt x="5809" y="774"/>
                  <a:pt x="5700" y="720"/>
                </a:cubicBezTo>
                <a:cubicBezTo>
                  <a:pt x="5656" y="698"/>
                  <a:pt x="5669" y="688"/>
                  <a:pt x="5616" y="672"/>
                </a:cubicBezTo>
                <a:cubicBezTo>
                  <a:pt x="5593" y="665"/>
                  <a:pt x="5568" y="665"/>
                  <a:pt x="5544" y="660"/>
                </a:cubicBezTo>
                <a:cubicBezTo>
                  <a:pt x="5484" y="647"/>
                  <a:pt x="5424" y="618"/>
                  <a:pt x="5364" y="600"/>
                </a:cubicBezTo>
                <a:cubicBezTo>
                  <a:pt x="5286" y="577"/>
                  <a:pt x="5200" y="556"/>
                  <a:pt x="5124" y="528"/>
                </a:cubicBezTo>
                <a:cubicBezTo>
                  <a:pt x="5107" y="522"/>
                  <a:pt x="5093" y="508"/>
                  <a:pt x="5076" y="504"/>
                </a:cubicBezTo>
                <a:cubicBezTo>
                  <a:pt x="5002" y="486"/>
                  <a:pt x="4912" y="479"/>
                  <a:pt x="4836" y="468"/>
                </a:cubicBezTo>
                <a:cubicBezTo>
                  <a:pt x="4696" y="421"/>
                  <a:pt x="4550" y="402"/>
                  <a:pt x="4404" y="384"/>
                </a:cubicBezTo>
                <a:cubicBezTo>
                  <a:pt x="4107" y="285"/>
                  <a:pt x="3776" y="287"/>
                  <a:pt x="3468" y="276"/>
                </a:cubicBezTo>
                <a:cubicBezTo>
                  <a:pt x="3339" y="250"/>
                  <a:pt x="3214" y="206"/>
                  <a:pt x="3084" y="180"/>
                </a:cubicBezTo>
                <a:cubicBezTo>
                  <a:pt x="2973" y="125"/>
                  <a:pt x="2790" y="121"/>
                  <a:pt x="2676" y="108"/>
                </a:cubicBezTo>
                <a:cubicBezTo>
                  <a:pt x="2548" y="94"/>
                  <a:pt x="2420" y="76"/>
                  <a:pt x="2292" y="60"/>
                </a:cubicBezTo>
                <a:cubicBezTo>
                  <a:pt x="2194" y="11"/>
                  <a:pt x="2066" y="18"/>
                  <a:pt x="1956" y="0"/>
                </a:cubicBezTo>
                <a:cubicBezTo>
                  <a:pt x="1348" y="8"/>
                  <a:pt x="1220" y="17"/>
                  <a:pt x="744" y="36"/>
                </a:cubicBezTo>
                <a:cubicBezTo>
                  <a:pt x="683" y="51"/>
                  <a:pt x="635" y="81"/>
                  <a:pt x="576" y="96"/>
                </a:cubicBezTo>
                <a:cubicBezTo>
                  <a:pt x="492" y="152"/>
                  <a:pt x="445" y="215"/>
                  <a:pt x="372" y="288"/>
                </a:cubicBezTo>
                <a:cubicBezTo>
                  <a:pt x="339" y="321"/>
                  <a:pt x="321" y="357"/>
                  <a:pt x="276" y="372"/>
                </a:cubicBezTo>
                <a:cubicBezTo>
                  <a:pt x="238" y="429"/>
                  <a:pt x="166" y="487"/>
                  <a:pt x="144" y="552"/>
                </a:cubicBezTo>
                <a:cubicBezTo>
                  <a:pt x="115" y="640"/>
                  <a:pt x="66" y="702"/>
                  <a:pt x="0" y="768"/>
                </a:cubicBezTo>
                <a:cubicBezTo>
                  <a:pt x="18" y="821"/>
                  <a:pt x="74" y="857"/>
                  <a:pt x="120" y="888"/>
                </a:cubicBezTo>
                <a:cubicBezTo>
                  <a:pt x="107" y="927"/>
                  <a:pt x="85" y="957"/>
                  <a:pt x="72" y="996"/>
                </a:cubicBezTo>
                <a:cubicBezTo>
                  <a:pt x="76" y="1104"/>
                  <a:pt x="70" y="1213"/>
                  <a:pt x="84" y="1320"/>
                </a:cubicBezTo>
                <a:cubicBezTo>
                  <a:pt x="90" y="1365"/>
                  <a:pt x="192" y="1404"/>
                  <a:pt x="192" y="1404"/>
                </a:cubicBezTo>
                <a:cubicBezTo>
                  <a:pt x="225" y="1503"/>
                  <a:pt x="242" y="1569"/>
                  <a:pt x="300" y="1656"/>
                </a:cubicBezTo>
                <a:cubicBezTo>
                  <a:pt x="346" y="1726"/>
                  <a:pt x="267" y="1662"/>
                  <a:pt x="348" y="1716"/>
                </a:cubicBezTo>
                <a:cubicBezTo>
                  <a:pt x="356" y="1732"/>
                  <a:pt x="358" y="1753"/>
                  <a:pt x="372" y="1764"/>
                </a:cubicBezTo>
                <a:cubicBezTo>
                  <a:pt x="392" y="1779"/>
                  <a:pt x="420" y="1780"/>
                  <a:pt x="444" y="1788"/>
                </a:cubicBezTo>
                <a:cubicBezTo>
                  <a:pt x="483" y="1801"/>
                  <a:pt x="483" y="1826"/>
                  <a:pt x="516" y="1848"/>
                </a:cubicBezTo>
                <a:cubicBezTo>
                  <a:pt x="541" y="1865"/>
                  <a:pt x="574" y="1869"/>
                  <a:pt x="600" y="1884"/>
                </a:cubicBezTo>
                <a:cubicBezTo>
                  <a:pt x="653" y="1914"/>
                  <a:pt x="684" y="1972"/>
                  <a:pt x="744" y="1992"/>
                </a:cubicBezTo>
                <a:cubicBezTo>
                  <a:pt x="824" y="2019"/>
                  <a:pt x="885" y="2068"/>
                  <a:pt x="960" y="2100"/>
                </a:cubicBezTo>
                <a:cubicBezTo>
                  <a:pt x="1000" y="2117"/>
                  <a:pt x="1050" y="2123"/>
                  <a:pt x="1092" y="2136"/>
                </a:cubicBezTo>
                <a:cubicBezTo>
                  <a:pt x="1140" y="2151"/>
                  <a:pt x="1186" y="2177"/>
                  <a:pt x="1236" y="2184"/>
                </a:cubicBezTo>
                <a:cubicBezTo>
                  <a:pt x="1276" y="2190"/>
                  <a:pt x="1350" y="2200"/>
                  <a:pt x="1392" y="2208"/>
                </a:cubicBezTo>
                <a:cubicBezTo>
                  <a:pt x="1457" y="2221"/>
                  <a:pt x="1420" y="2220"/>
                  <a:pt x="1452" y="2220"/>
                </a:cubicBezTo>
              </a:path>
            </a:pathLst>
          </a:custGeom>
          <a:solidFill>
            <a:srgbClr val="33CCCC"/>
          </a:solidFill>
          <a:ln w="254000">
            <a:solidFill>
              <a:srgbClr val="3333FF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Text Box 1032"/>
          <p:cNvSpPr txBox="1">
            <a:spLocks noChangeArrowheads="1"/>
          </p:cNvSpPr>
          <p:nvPr/>
        </p:nvSpPr>
        <p:spPr bwMode="auto">
          <a:xfrm>
            <a:off x="0" y="0"/>
            <a:ext cx="2710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ΜΙΤΟΧΟΝΔΡΙΟ</a:t>
            </a:r>
            <a:endParaRPr lang="en-GB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531482" y="2060575"/>
            <a:ext cx="1604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>
                <a:latin typeface="Calibri" pitchFamily="34" charset="0"/>
                <a:cs typeface="Calibri" pitchFamily="34" charset="0"/>
              </a:rPr>
              <a:t>ΜΗΤΡΑ</a:t>
            </a:r>
            <a:endParaRPr lang="en-GB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 rot="1321949">
            <a:off x="177631" y="4851224"/>
            <a:ext cx="6063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 err="1" smtClean="0">
                <a:latin typeface="Calibri" pitchFamily="34" charset="0"/>
                <a:cs typeface="Calibri" pitchFamily="34" charset="0"/>
              </a:rPr>
              <a:t>Ενδομεμβρανικός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 χώρος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44075" y="823350"/>
            <a:ext cx="9191727" cy="5010718"/>
          </a:xfrm>
          <a:custGeom>
            <a:avLst/>
            <a:gdLst>
              <a:gd name="connsiteX0" fmla="*/ 448060 w 9191727"/>
              <a:gd name="connsiteY0" fmla="*/ 23581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2688340 w 9191727"/>
              <a:gd name="connsiteY5" fmla="*/ 121117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661420 w 9191727"/>
              <a:gd name="connsiteY34" fmla="*/ 327258 h 4993939"/>
              <a:gd name="connsiteX0" fmla="*/ 448060 w 9191727"/>
              <a:gd name="connsiteY0" fmla="*/ 23581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2688340 w 9191727"/>
              <a:gd name="connsiteY5" fmla="*/ 121117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585220 w 9191727"/>
              <a:gd name="connsiteY34" fmla="*/ 220578 h 4993939"/>
              <a:gd name="connsiteX0" fmla="*/ 448060 w 9191727"/>
              <a:gd name="connsiteY0" fmla="*/ 23581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2688340 w 9191727"/>
              <a:gd name="connsiteY5" fmla="*/ 121117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509020 w 9191727"/>
              <a:gd name="connsiteY34" fmla="*/ 220578 h 4993939"/>
              <a:gd name="connsiteX0" fmla="*/ 448060 w 9191727"/>
              <a:gd name="connsiteY0" fmla="*/ 23581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2688340 w 9191727"/>
              <a:gd name="connsiteY5" fmla="*/ 121117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600460 w 9191727"/>
              <a:gd name="connsiteY34" fmla="*/ 372978 h 4993939"/>
              <a:gd name="connsiteX0" fmla="*/ 600460 w 9191727"/>
              <a:gd name="connsiteY0" fmla="*/ 37297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2688340 w 9191727"/>
              <a:gd name="connsiteY5" fmla="*/ 121117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600460 w 9191727"/>
              <a:gd name="connsiteY34" fmla="*/ 372978 h 4993939"/>
              <a:gd name="connsiteX0" fmla="*/ 600460 w 9191727"/>
              <a:gd name="connsiteY0" fmla="*/ 372978 h 4993939"/>
              <a:gd name="connsiteX1" fmla="*/ 920500 w 9191727"/>
              <a:gd name="connsiteY1" fmla="*/ 510138 h 4993939"/>
              <a:gd name="connsiteX2" fmla="*/ 950980 w 9191727"/>
              <a:gd name="connsiteY2" fmla="*/ 83418 h 4993939"/>
              <a:gd name="connsiteX3" fmla="*/ 2932180 w 9191727"/>
              <a:gd name="connsiteY3" fmla="*/ 52938 h 4993939"/>
              <a:gd name="connsiteX4" fmla="*/ 3313180 w 9191727"/>
              <a:gd name="connsiteY4" fmla="*/ 662538 h 4993939"/>
              <a:gd name="connsiteX5" fmla="*/ 3130300 w 9191727"/>
              <a:gd name="connsiteY5" fmla="*/ 1378818 h 4993939"/>
              <a:gd name="connsiteX6" fmla="*/ 3831340 w 9191727"/>
              <a:gd name="connsiteY6" fmla="*/ 693018 h 4993939"/>
              <a:gd name="connsiteX7" fmla="*/ 4989580 w 9191727"/>
              <a:gd name="connsiteY7" fmla="*/ 540618 h 4993939"/>
              <a:gd name="connsiteX8" fmla="*/ 6345940 w 9191727"/>
              <a:gd name="connsiteY8" fmla="*/ 784458 h 4993939"/>
              <a:gd name="connsiteX9" fmla="*/ 7153660 w 9191727"/>
              <a:gd name="connsiteY9" fmla="*/ 1028298 h 4993939"/>
              <a:gd name="connsiteX10" fmla="*/ 7443220 w 9191727"/>
              <a:gd name="connsiteY10" fmla="*/ 1409298 h 4993939"/>
              <a:gd name="connsiteX11" fmla="*/ 7046980 w 9191727"/>
              <a:gd name="connsiteY11" fmla="*/ 1881738 h 4993939"/>
              <a:gd name="connsiteX12" fmla="*/ 6605020 w 9191727"/>
              <a:gd name="connsiteY12" fmla="*/ 2064618 h 4993939"/>
              <a:gd name="connsiteX13" fmla="*/ 7595620 w 9191727"/>
              <a:gd name="connsiteY13" fmla="*/ 2064618 h 4993939"/>
              <a:gd name="connsiteX14" fmla="*/ 7748020 w 9191727"/>
              <a:gd name="connsiteY14" fmla="*/ 1515978 h 4993939"/>
              <a:gd name="connsiteX15" fmla="*/ 8708140 w 9191727"/>
              <a:gd name="connsiteY15" fmla="*/ 2049378 h 4993939"/>
              <a:gd name="connsiteX16" fmla="*/ 8982460 w 9191727"/>
              <a:gd name="connsiteY16" fmla="*/ 2643738 h 4993939"/>
              <a:gd name="connsiteX17" fmla="*/ 9150100 w 9191727"/>
              <a:gd name="connsiteY17" fmla="*/ 3161898 h 4993939"/>
              <a:gd name="connsiteX18" fmla="*/ 8174740 w 9191727"/>
              <a:gd name="connsiteY18" fmla="*/ 3100938 h 4993939"/>
              <a:gd name="connsiteX19" fmla="*/ 9073900 w 9191727"/>
              <a:gd name="connsiteY19" fmla="*/ 3512418 h 4993939"/>
              <a:gd name="connsiteX20" fmla="*/ 8494780 w 9191727"/>
              <a:gd name="connsiteY20" fmla="*/ 4289658 h 4993939"/>
              <a:gd name="connsiteX21" fmla="*/ 7488940 w 9191727"/>
              <a:gd name="connsiteY21" fmla="*/ 4624938 h 4993939"/>
              <a:gd name="connsiteX22" fmla="*/ 7397500 w 9191727"/>
              <a:gd name="connsiteY22" fmla="*/ 3786738 h 4993939"/>
              <a:gd name="connsiteX23" fmla="*/ 7260340 w 9191727"/>
              <a:gd name="connsiteY23" fmla="*/ 3329538 h 4993939"/>
              <a:gd name="connsiteX24" fmla="*/ 7184140 w 9191727"/>
              <a:gd name="connsiteY24" fmla="*/ 4792578 h 4993939"/>
              <a:gd name="connsiteX25" fmla="*/ 5233420 w 9191727"/>
              <a:gd name="connsiteY25" fmla="*/ 4884018 h 4993939"/>
              <a:gd name="connsiteX26" fmla="*/ 5873500 w 9191727"/>
              <a:gd name="connsiteY26" fmla="*/ 3878178 h 4993939"/>
              <a:gd name="connsiteX27" fmla="*/ 4425700 w 9191727"/>
              <a:gd name="connsiteY27" fmla="*/ 4594458 h 4993939"/>
              <a:gd name="connsiteX28" fmla="*/ 1316740 w 9191727"/>
              <a:gd name="connsiteY28" fmla="*/ 3390498 h 4993939"/>
              <a:gd name="connsiteX29" fmla="*/ 2154940 w 9191727"/>
              <a:gd name="connsiteY29" fmla="*/ 2598018 h 4993939"/>
              <a:gd name="connsiteX30" fmla="*/ 234700 w 9191727"/>
              <a:gd name="connsiteY30" fmla="*/ 3009498 h 4993939"/>
              <a:gd name="connsiteX31" fmla="*/ 36580 w 9191727"/>
              <a:gd name="connsiteY31" fmla="*/ 1942698 h 4993939"/>
              <a:gd name="connsiteX32" fmla="*/ 21340 w 9191727"/>
              <a:gd name="connsiteY32" fmla="*/ 1241658 h 4993939"/>
              <a:gd name="connsiteX33" fmla="*/ 265180 w 9191727"/>
              <a:gd name="connsiteY33" fmla="*/ 494898 h 4993939"/>
              <a:gd name="connsiteX34" fmla="*/ 600460 w 9191727"/>
              <a:gd name="connsiteY34" fmla="*/ 372978 h 4993939"/>
              <a:gd name="connsiteX0" fmla="*/ 600460 w 9191727"/>
              <a:gd name="connsiteY0" fmla="*/ 384074 h 5005035"/>
              <a:gd name="connsiteX1" fmla="*/ 920500 w 9191727"/>
              <a:gd name="connsiteY1" fmla="*/ 521234 h 5005035"/>
              <a:gd name="connsiteX2" fmla="*/ 950980 w 9191727"/>
              <a:gd name="connsiteY2" fmla="*/ 94514 h 5005035"/>
              <a:gd name="connsiteX3" fmla="*/ 2932180 w 9191727"/>
              <a:gd name="connsiteY3" fmla="*/ 64034 h 5005035"/>
              <a:gd name="connsiteX4" fmla="*/ 3023620 w 9191727"/>
              <a:gd name="connsiteY4" fmla="*/ 826034 h 5005035"/>
              <a:gd name="connsiteX5" fmla="*/ 3130300 w 9191727"/>
              <a:gd name="connsiteY5" fmla="*/ 1389914 h 5005035"/>
              <a:gd name="connsiteX6" fmla="*/ 3831340 w 9191727"/>
              <a:gd name="connsiteY6" fmla="*/ 704114 h 5005035"/>
              <a:gd name="connsiteX7" fmla="*/ 4989580 w 9191727"/>
              <a:gd name="connsiteY7" fmla="*/ 551714 h 5005035"/>
              <a:gd name="connsiteX8" fmla="*/ 6345940 w 9191727"/>
              <a:gd name="connsiteY8" fmla="*/ 795554 h 5005035"/>
              <a:gd name="connsiteX9" fmla="*/ 7153660 w 9191727"/>
              <a:gd name="connsiteY9" fmla="*/ 1039394 h 5005035"/>
              <a:gd name="connsiteX10" fmla="*/ 7443220 w 9191727"/>
              <a:gd name="connsiteY10" fmla="*/ 1420394 h 5005035"/>
              <a:gd name="connsiteX11" fmla="*/ 7046980 w 9191727"/>
              <a:gd name="connsiteY11" fmla="*/ 1892834 h 5005035"/>
              <a:gd name="connsiteX12" fmla="*/ 6605020 w 9191727"/>
              <a:gd name="connsiteY12" fmla="*/ 2075714 h 5005035"/>
              <a:gd name="connsiteX13" fmla="*/ 7595620 w 9191727"/>
              <a:gd name="connsiteY13" fmla="*/ 2075714 h 5005035"/>
              <a:gd name="connsiteX14" fmla="*/ 7748020 w 9191727"/>
              <a:gd name="connsiteY14" fmla="*/ 1527074 h 5005035"/>
              <a:gd name="connsiteX15" fmla="*/ 8708140 w 9191727"/>
              <a:gd name="connsiteY15" fmla="*/ 2060474 h 5005035"/>
              <a:gd name="connsiteX16" fmla="*/ 8982460 w 9191727"/>
              <a:gd name="connsiteY16" fmla="*/ 2654834 h 5005035"/>
              <a:gd name="connsiteX17" fmla="*/ 9150100 w 9191727"/>
              <a:gd name="connsiteY17" fmla="*/ 3172994 h 5005035"/>
              <a:gd name="connsiteX18" fmla="*/ 8174740 w 9191727"/>
              <a:gd name="connsiteY18" fmla="*/ 3112034 h 5005035"/>
              <a:gd name="connsiteX19" fmla="*/ 9073900 w 9191727"/>
              <a:gd name="connsiteY19" fmla="*/ 3523514 h 5005035"/>
              <a:gd name="connsiteX20" fmla="*/ 8494780 w 9191727"/>
              <a:gd name="connsiteY20" fmla="*/ 4300754 h 5005035"/>
              <a:gd name="connsiteX21" fmla="*/ 7488940 w 9191727"/>
              <a:gd name="connsiteY21" fmla="*/ 4636034 h 5005035"/>
              <a:gd name="connsiteX22" fmla="*/ 7397500 w 9191727"/>
              <a:gd name="connsiteY22" fmla="*/ 3797834 h 5005035"/>
              <a:gd name="connsiteX23" fmla="*/ 7260340 w 9191727"/>
              <a:gd name="connsiteY23" fmla="*/ 3340634 h 5005035"/>
              <a:gd name="connsiteX24" fmla="*/ 7184140 w 9191727"/>
              <a:gd name="connsiteY24" fmla="*/ 4803674 h 5005035"/>
              <a:gd name="connsiteX25" fmla="*/ 5233420 w 9191727"/>
              <a:gd name="connsiteY25" fmla="*/ 4895114 h 5005035"/>
              <a:gd name="connsiteX26" fmla="*/ 5873500 w 9191727"/>
              <a:gd name="connsiteY26" fmla="*/ 3889274 h 5005035"/>
              <a:gd name="connsiteX27" fmla="*/ 4425700 w 9191727"/>
              <a:gd name="connsiteY27" fmla="*/ 4605554 h 5005035"/>
              <a:gd name="connsiteX28" fmla="*/ 1316740 w 9191727"/>
              <a:gd name="connsiteY28" fmla="*/ 3401594 h 5005035"/>
              <a:gd name="connsiteX29" fmla="*/ 2154940 w 9191727"/>
              <a:gd name="connsiteY29" fmla="*/ 2609114 h 5005035"/>
              <a:gd name="connsiteX30" fmla="*/ 234700 w 9191727"/>
              <a:gd name="connsiteY30" fmla="*/ 3020594 h 5005035"/>
              <a:gd name="connsiteX31" fmla="*/ 36580 w 9191727"/>
              <a:gd name="connsiteY31" fmla="*/ 1953794 h 5005035"/>
              <a:gd name="connsiteX32" fmla="*/ 21340 w 9191727"/>
              <a:gd name="connsiteY32" fmla="*/ 1252754 h 5005035"/>
              <a:gd name="connsiteX33" fmla="*/ 265180 w 9191727"/>
              <a:gd name="connsiteY33" fmla="*/ 505994 h 5005035"/>
              <a:gd name="connsiteX34" fmla="*/ 600460 w 9191727"/>
              <a:gd name="connsiteY34" fmla="*/ 384074 h 5005035"/>
              <a:gd name="connsiteX0" fmla="*/ 600460 w 9191727"/>
              <a:gd name="connsiteY0" fmla="*/ 384074 h 5005035"/>
              <a:gd name="connsiteX1" fmla="*/ 920500 w 9191727"/>
              <a:gd name="connsiteY1" fmla="*/ 521234 h 5005035"/>
              <a:gd name="connsiteX2" fmla="*/ 950980 w 9191727"/>
              <a:gd name="connsiteY2" fmla="*/ 94514 h 5005035"/>
              <a:gd name="connsiteX3" fmla="*/ 2932180 w 9191727"/>
              <a:gd name="connsiteY3" fmla="*/ 64034 h 5005035"/>
              <a:gd name="connsiteX4" fmla="*/ 3023620 w 9191727"/>
              <a:gd name="connsiteY4" fmla="*/ 826034 h 5005035"/>
              <a:gd name="connsiteX5" fmla="*/ 3130300 w 9191727"/>
              <a:gd name="connsiteY5" fmla="*/ 1389914 h 5005035"/>
              <a:gd name="connsiteX6" fmla="*/ 3831340 w 9191727"/>
              <a:gd name="connsiteY6" fmla="*/ 704114 h 5005035"/>
              <a:gd name="connsiteX7" fmla="*/ 4989580 w 9191727"/>
              <a:gd name="connsiteY7" fmla="*/ 551714 h 5005035"/>
              <a:gd name="connsiteX8" fmla="*/ 6345940 w 9191727"/>
              <a:gd name="connsiteY8" fmla="*/ 795554 h 5005035"/>
              <a:gd name="connsiteX9" fmla="*/ 7153660 w 9191727"/>
              <a:gd name="connsiteY9" fmla="*/ 1039394 h 5005035"/>
              <a:gd name="connsiteX10" fmla="*/ 7443220 w 9191727"/>
              <a:gd name="connsiteY10" fmla="*/ 1420394 h 5005035"/>
              <a:gd name="connsiteX11" fmla="*/ 7046980 w 9191727"/>
              <a:gd name="connsiteY11" fmla="*/ 1892834 h 5005035"/>
              <a:gd name="connsiteX12" fmla="*/ 6726940 w 9191727"/>
              <a:gd name="connsiteY12" fmla="*/ 2395754 h 5005035"/>
              <a:gd name="connsiteX13" fmla="*/ 7595620 w 9191727"/>
              <a:gd name="connsiteY13" fmla="*/ 2075714 h 5005035"/>
              <a:gd name="connsiteX14" fmla="*/ 7748020 w 9191727"/>
              <a:gd name="connsiteY14" fmla="*/ 1527074 h 5005035"/>
              <a:gd name="connsiteX15" fmla="*/ 8708140 w 9191727"/>
              <a:gd name="connsiteY15" fmla="*/ 2060474 h 5005035"/>
              <a:gd name="connsiteX16" fmla="*/ 8982460 w 9191727"/>
              <a:gd name="connsiteY16" fmla="*/ 2654834 h 5005035"/>
              <a:gd name="connsiteX17" fmla="*/ 9150100 w 9191727"/>
              <a:gd name="connsiteY17" fmla="*/ 3172994 h 5005035"/>
              <a:gd name="connsiteX18" fmla="*/ 8174740 w 9191727"/>
              <a:gd name="connsiteY18" fmla="*/ 3112034 h 5005035"/>
              <a:gd name="connsiteX19" fmla="*/ 9073900 w 9191727"/>
              <a:gd name="connsiteY19" fmla="*/ 3523514 h 5005035"/>
              <a:gd name="connsiteX20" fmla="*/ 8494780 w 9191727"/>
              <a:gd name="connsiteY20" fmla="*/ 4300754 h 5005035"/>
              <a:gd name="connsiteX21" fmla="*/ 7488940 w 9191727"/>
              <a:gd name="connsiteY21" fmla="*/ 4636034 h 5005035"/>
              <a:gd name="connsiteX22" fmla="*/ 7397500 w 9191727"/>
              <a:gd name="connsiteY22" fmla="*/ 3797834 h 5005035"/>
              <a:gd name="connsiteX23" fmla="*/ 7260340 w 9191727"/>
              <a:gd name="connsiteY23" fmla="*/ 3340634 h 5005035"/>
              <a:gd name="connsiteX24" fmla="*/ 7184140 w 9191727"/>
              <a:gd name="connsiteY24" fmla="*/ 4803674 h 5005035"/>
              <a:gd name="connsiteX25" fmla="*/ 5233420 w 9191727"/>
              <a:gd name="connsiteY25" fmla="*/ 4895114 h 5005035"/>
              <a:gd name="connsiteX26" fmla="*/ 5873500 w 9191727"/>
              <a:gd name="connsiteY26" fmla="*/ 3889274 h 5005035"/>
              <a:gd name="connsiteX27" fmla="*/ 4425700 w 9191727"/>
              <a:gd name="connsiteY27" fmla="*/ 4605554 h 5005035"/>
              <a:gd name="connsiteX28" fmla="*/ 1316740 w 9191727"/>
              <a:gd name="connsiteY28" fmla="*/ 3401594 h 5005035"/>
              <a:gd name="connsiteX29" fmla="*/ 2154940 w 9191727"/>
              <a:gd name="connsiteY29" fmla="*/ 2609114 h 5005035"/>
              <a:gd name="connsiteX30" fmla="*/ 234700 w 9191727"/>
              <a:gd name="connsiteY30" fmla="*/ 3020594 h 5005035"/>
              <a:gd name="connsiteX31" fmla="*/ 36580 w 9191727"/>
              <a:gd name="connsiteY31" fmla="*/ 1953794 h 5005035"/>
              <a:gd name="connsiteX32" fmla="*/ 21340 w 9191727"/>
              <a:gd name="connsiteY32" fmla="*/ 1252754 h 5005035"/>
              <a:gd name="connsiteX33" fmla="*/ 265180 w 9191727"/>
              <a:gd name="connsiteY33" fmla="*/ 505994 h 5005035"/>
              <a:gd name="connsiteX34" fmla="*/ 600460 w 9191727"/>
              <a:gd name="connsiteY34" fmla="*/ 384074 h 5005035"/>
              <a:gd name="connsiteX0" fmla="*/ 600460 w 9191727"/>
              <a:gd name="connsiteY0" fmla="*/ 384074 h 5005035"/>
              <a:gd name="connsiteX1" fmla="*/ 920500 w 9191727"/>
              <a:gd name="connsiteY1" fmla="*/ 521234 h 5005035"/>
              <a:gd name="connsiteX2" fmla="*/ 950980 w 9191727"/>
              <a:gd name="connsiteY2" fmla="*/ 94514 h 5005035"/>
              <a:gd name="connsiteX3" fmla="*/ 2932180 w 9191727"/>
              <a:gd name="connsiteY3" fmla="*/ 64034 h 5005035"/>
              <a:gd name="connsiteX4" fmla="*/ 3023620 w 9191727"/>
              <a:gd name="connsiteY4" fmla="*/ 826034 h 5005035"/>
              <a:gd name="connsiteX5" fmla="*/ 3130300 w 9191727"/>
              <a:gd name="connsiteY5" fmla="*/ 1389914 h 5005035"/>
              <a:gd name="connsiteX6" fmla="*/ 3831340 w 9191727"/>
              <a:gd name="connsiteY6" fmla="*/ 704114 h 5005035"/>
              <a:gd name="connsiteX7" fmla="*/ 4989580 w 9191727"/>
              <a:gd name="connsiteY7" fmla="*/ 551714 h 5005035"/>
              <a:gd name="connsiteX8" fmla="*/ 6345940 w 9191727"/>
              <a:gd name="connsiteY8" fmla="*/ 795554 h 5005035"/>
              <a:gd name="connsiteX9" fmla="*/ 7153660 w 9191727"/>
              <a:gd name="connsiteY9" fmla="*/ 1039394 h 5005035"/>
              <a:gd name="connsiteX10" fmla="*/ 7443220 w 9191727"/>
              <a:gd name="connsiteY10" fmla="*/ 1420394 h 5005035"/>
              <a:gd name="connsiteX11" fmla="*/ 7046980 w 9191727"/>
              <a:gd name="connsiteY11" fmla="*/ 1892834 h 5005035"/>
              <a:gd name="connsiteX12" fmla="*/ 6726940 w 9191727"/>
              <a:gd name="connsiteY12" fmla="*/ 2395754 h 5005035"/>
              <a:gd name="connsiteX13" fmla="*/ 7595620 w 9191727"/>
              <a:gd name="connsiteY13" fmla="*/ 2075714 h 5005035"/>
              <a:gd name="connsiteX14" fmla="*/ 7976620 w 9191727"/>
              <a:gd name="connsiteY14" fmla="*/ 1770914 h 5005035"/>
              <a:gd name="connsiteX15" fmla="*/ 8708140 w 9191727"/>
              <a:gd name="connsiteY15" fmla="*/ 2060474 h 5005035"/>
              <a:gd name="connsiteX16" fmla="*/ 8982460 w 9191727"/>
              <a:gd name="connsiteY16" fmla="*/ 2654834 h 5005035"/>
              <a:gd name="connsiteX17" fmla="*/ 9150100 w 9191727"/>
              <a:gd name="connsiteY17" fmla="*/ 3172994 h 5005035"/>
              <a:gd name="connsiteX18" fmla="*/ 8174740 w 9191727"/>
              <a:gd name="connsiteY18" fmla="*/ 3112034 h 5005035"/>
              <a:gd name="connsiteX19" fmla="*/ 9073900 w 9191727"/>
              <a:gd name="connsiteY19" fmla="*/ 3523514 h 5005035"/>
              <a:gd name="connsiteX20" fmla="*/ 8494780 w 9191727"/>
              <a:gd name="connsiteY20" fmla="*/ 4300754 h 5005035"/>
              <a:gd name="connsiteX21" fmla="*/ 7488940 w 9191727"/>
              <a:gd name="connsiteY21" fmla="*/ 4636034 h 5005035"/>
              <a:gd name="connsiteX22" fmla="*/ 7397500 w 9191727"/>
              <a:gd name="connsiteY22" fmla="*/ 3797834 h 5005035"/>
              <a:gd name="connsiteX23" fmla="*/ 7260340 w 9191727"/>
              <a:gd name="connsiteY23" fmla="*/ 3340634 h 5005035"/>
              <a:gd name="connsiteX24" fmla="*/ 7184140 w 9191727"/>
              <a:gd name="connsiteY24" fmla="*/ 4803674 h 5005035"/>
              <a:gd name="connsiteX25" fmla="*/ 5233420 w 9191727"/>
              <a:gd name="connsiteY25" fmla="*/ 4895114 h 5005035"/>
              <a:gd name="connsiteX26" fmla="*/ 5873500 w 9191727"/>
              <a:gd name="connsiteY26" fmla="*/ 3889274 h 5005035"/>
              <a:gd name="connsiteX27" fmla="*/ 4425700 w 9191727"/>
              <a:gd name="connsiteY27" fmla="*/ 4605554 h 5005035"/>
              <a:gd name="connsiteX28" fmla="*/ 1316740 w 9191727"/>
              <a:gd name="connsiteY28" fmla="*/ 3401594 h 5005035"/>
              <a:gd name="connsiteX29" fmla="*/ 2154940 w 9191727"/>
              <a:gd name="connsiteY29" fmla="*/ 2609114 h 5005035"/>
              <a:gd name="connsiteX30" fmla="*/ 234700 w 9191727"/>
              <a:gd name="connsiteY30" fmla="*/ 3020594 h 5005035"/>
              <a:gd name="connsiteX31" fmla="*/ 36580 w 9191727"/>
              <a:gd name="connsiteY31" fmla="*/ 1953794 h 5005035"/>
              <a:gd name="connsiteX32" fmla="*/ 21340 w 9191727"/>
              <a:gd name="connsiteY32" fmla="*/ 1252754 h 5005035"/>
              <a:gd name="connsiteX33" fmla="*/ 265180 w 9191727"/>
              <a:gd name="connsiteY33" fmla="*/ 505994 h 5005035"/>
              <a:gd name="connsiteX34" fmla="*/ 600460 w 9191727"/>
              <a:gd name="connsiteY34" fmla="*/ 384074 h 5005035"/>
              <a:gd name="connsiteX0" fmla="*/ 600460 w 9191727"/>
              <a:gd name="connsiteY0" fmla="*/ 42294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54940 w 9191727"/>
              <a:gd name="connsiteY29" fmla="*/ 26479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00460 w 9191727"/>
              <a:gd name="connsiteY34" fmla="*/ 422940 h 5043901"/>
              <a:gd name="connsiteX0" fmla="*/ 600460 w 9191727"/>
              <a:gd name="connsiteY0" fmla="*/ 42294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54940 w 9191727"/>
              <a:gd name="connsiteY29" fmla="*/ 26479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798580 w 9191727"/>
              <a:gd name="connsiteY0" fmla="*/ 91062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54940 w 9191727"/>
              <a:gd name="connsiteY29" fmla="*/ 26479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54940 w 9191727"/>
              <a:gd name="connsiteY29" fmla="*/ 26479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43901"/>
              <a:gd name="connsiteX1" fmla="*/ 1392940 w 9191727"/>
              <a:gd name="connsiteY1" fmla="*/ 1261140 h 5043901"/>
              <a:gd name="connsiteX2" fmla="*/ 950980 w 9191727"/>
              <a:gd name="connsiteY2" fmla="*/ 133380 h 5043901"/>
              <a:gd name="connsiteX3" fmla="*/ 2932180 w 9191727"/>
              <a:gd name="connsiteY3" fmla="*/ 102900 h 5043901"/>
              <a:gd name="connsiteX4" fmla="*/ 3023620 w 9191727"/>
              <a:gd name="connsiteY4" fmla="*/ 864900 h 5043901"/>
              <a:gd name="connsiteX5" fmla="*/ 3130300 w 9191727"/>
              <a:gd name="connsiteY5" fmla="*/ 1428780 h 5043901"/>
              <a:gd name="connsiteX6" fmla="*/ 3831340 w 9191727"/>
              <a:gd name="connsiteY6" fmla="*/ 742980 h 5043901"/>
              <a:gd name="connsiteX7" fmla="*/ 4989580 w 9191727"/>
              <a:gd name="connsiteY7" fmla="*/ 590580 h 5043901"/>
              <a:gd name="connsiteX8" fmla="*/ 6345940 w 9191727"/>
              <a:gd name="connsiteY8" fmla="*/ 834420 h 5043901"/>
              <a:gd name="connsiteX9" fmla="*/ 7153660 w 9191727"/>
              <a:gd name="connsiteY9" fmla="*/ 1078260 h 5043901"/>
              <a:gd name="connsiteX10" fmla="*/ 7443220 w 9191727"/>
              <a:gd name="connsiteY10" fmla="*/ 1459260 h 5043901"/>
              <a:gd name="connsiteX11" fmla="*/ 7046980 w 9191727"/>
              <a:gd name="connsiteY11" fmla="*/ 1931700 h 5043901"/>
              <a:gd name="connsiteX12" fmla="*/ 6726940 w 9191727"/>
              <a:gd name="connsiteY12" fmla="*/ 2434620 h 5043901"/>
              <a:gd name="connsiteX13" fmla="*/ 7595620 w 9191727"/>
              <a:gd name="connsiteY13" fmla="*/ 2114580 h 5043901"/>
              <a:gd name="connsiteX14" fmla="*/ 7976620 w 9191727"/>
              <a:gd name="connsiteY14" fmla="*/ 1809780 h 5043901"/>
              <a:gd name="connsiteX15" fmla="*/ 8708140 w 9191727"/>
              <a:gd name="connsiteY15" fmla="*/ 2099340 h 5043901"/>
              <a:gd name="connsiteX16" fmla="*/ 8982460 w 9191727"/>
              <a:gd name="connsiteY16" fmla="*/ 2693700 h 5043901"/>
              <a:gd name="connsiteX17" fmla="*/ 9150100 w 9191727"/>
              <a:gd name="connsiteY17" fmla="*/ 3211860 h 5043901"/>
              <a:gd name="connsiteX18" fmla="*/ 8174740 w 9191727"/>
              <a:gd name="connsiteY18" fmla="*/ 3150900 h 5043901"/>
              <a:gd name="connsiteX19" fmla="*/ 9073900 w 9191727"/>
              <a:gd name="connsiteY19" fmla="*/ 3562380 h 5043901"/>
              <a:gd name="connsiteX20" fmla="*/ 8494780 w 9191727"/>
              <a:gd name="connsiteY20" fmla="*/ 4339620 h 5043901"/>
              <a:gd name="connsiteX21" fmla="*/ 7488940 w 9191727"/>
              <a:gd name="connsiteY21" fmla="*/ 4674900 h 5043901"/>
              <a:gd name="connsiteX22" fmla="*/ 7397500 w 9191727"/>
              <a:gd name="connsiteY22" fmla="*/ 3836700 h 5043901"/>
              <a:gd name="connsiteX23" fmla="*/ 7260340 w 9191727"/>
              <a:gd name="connsiteY23" fmla="*/ 3379500 h 5043901"/>
              <a:gd name="connsiteX24" fmla="*/ 7184140 w 9191727"/>
              <a:gd name="connsiteY24" fmla="*/ 4842540 h 5043901"/>
              <a:gd name="connsiteX25" fmla="*/ 5233420 w 9191727"/>
              <a:gd name="connsiteY25" fmla="*/ 4933980 h 5043901"/>
              <a:gd name="connsiteX26" fmla="*/ 5873500 w 9191727"/>
              <a:gd name="connsiteY26" fmla="*/ 3928140 h 5043901"/>
              <a:gd name="connsiteX27" fmla="*/ 4425700 w 9191727"/>
              <a:gd name="connsiteY27" fmla="*/ 4644420 h 5043901"/>
              <a:gd name="connsiteX28" fmla="*/ 1316740 w 9191727"/>
              <a:gd name="connsiteY28" fmla="*/ 3440460 h 5043901"/>
              <a:gd name="connsiteX29" fmla="*/ 2185420 w 9191727"/>
              <a:gd name="connsiteY29" fmla="*/ 2419380 h 5043901"/>
              <a:gd name="connsiteX30" fmla="*/ 234700 w 9191727"/>
              <a:gd name="connsiteY30" fmla="*/ 3059460 h 5043901"/>
              <a:gd name="connsiteX31" fmla="*/ 36580 w 9191727"/>
              <a:gd name="connsiteY31" fmla="*/ 1992660 h 5043901"/>
              <a:gd name="connsiteX32" fmla="*/ 21340 w 9191727"/>
              <a:gd name="connsiteY32" fmla="*/ 1291620 h 5043901"/>
              <a:gd name="connsiteX33" fmla="*/ 265180 w 9191727"/>
              <a:gd name="connsiteY33" fmla="*/ 544860 h 5043901"/>
              <a:gd name="connsiteX34" fmla="*/ 630940 w 9191727"/>
              <a:gd name="connsiteY34" fmla="*/ 727740 h 5043901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3130300 w 9191727"/>
              <a:gd name="connsiteY5" fmla="*/ 142878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726940 w 9191727"/>
              <a:gd name="connsiteY12" fmla="*/ 243462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726034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3130300 w 9191727"/>
              <a:gd name="connsiteY5" fmla="*/ 142878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726940 w 9191727"/>
              <a:gd name="connsiteY12" fmla="*/ 243462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3130300 w 9191727"/>
              <a:gd name="connsiteY5" fmla="*/ 142878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726940 w 9191727"/>
              <a:gd name="connsiteY12" fmla="*/ 243462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726940 w 9191727"/>
              <a:gd name="connsiteY12" fmla="*/ 243462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9073900 w 9191727"/>
              <a:gd name="connsiteY19" fmla="*/ 356238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8814820 w 9191727"/>
              <a:gd name="connsiteY19" fmla="*/ 362334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  <a:gd name="connsiteX0" fmla="*/ 630940 w 9191727"/>
              <a:gd name="connsiteY0" fmla="*/ 742980 h 5010718"/>
              <a:gd name="connsiteX1" fmla="*/ 1392940 w 9191727"/>
              <a:gd name="connsiteY1" fmla="*/ 1261140 h 5010718"/>
              <a:gd name="connsiteX2" fmla="*/ 950980 w 9191727"/>
              <a:gd name="connsiteY2" fmla="*/ 133380 h 5010718"/>
              <a:gd name="connsiteX3" fmla="*/ 2932180 w 9191727"/>
              <a:gd name="connsiteY3" fmla="*/ 102900 h 5010718"/>
              <a:gd name="connsiteX4" fmla="*/ 3023620 w 9191727"/>
              <a:gd name="connsiteY4" fmla="*/ 864900 h 5010718"/>
              <a:gd name="connsiteX5" fmla="*/ 2673100 w 9191727"/>
              <a:gd name="connsiteY5" fmla="*/ 1764060 h 5010718"/>
              <a:gd name="connsiteX6" fmla="*/ 3831340 w 9191727"/>
              <a:gd name="connsiteY6" fmla="*/ 742980 h 5010718"/>
              <a:gd name="connsiteX7" fmla="*/ 4989580 w 9191727"/>
              <a:gd name="connsiteY7" fmla="*/ 590580 h 5010718"/>
              <a:gd name="connsiteX8" fmla="*/ 6345940 w 9191727"/>
              <a:gd name="connsiteY8" fmla="*/ 834420 h 5010718"/>
              <a:gd name="connsiteX9" fmla="*/ 7153660 w 9191727"/>
              <a:gd name="connsiteY9" fmla="*/ 1078260 h 5010718"/>
              <a:gd name="connsiteX10" fmla="*/ 7443220 w 9191727"/>
              <a:gd name="connsiteY10" fmla="*/ 1459260 h 5010718"/>
              <a:gd name="connsiteX11" fmla="*/ 7046980 w 9191727"/>
              <a:gd name="connsiteY11" fmla="*/ 1931700 h 5010718"/>
              <a:gd name="connsiteX12" fmla="*/ 6528820 w 9191727"/>
              <a:gd name="connsiteY12" fmla="*/ 2708940 h 5010718"/>
              <a:gd name="connsiteX13" fmla="*/ 7595620 w 9191727"/>
              <a:gd name="connsiteY13" fmla="*/ 2114580 h 5010718"/>
              <a:gd name="connsiteX14" fmla="*/ 7976620 w 9191727"/>
              <a:gd name="connsiteY14" fmla="*/ 1809780 h 5010718"/>
              <a:gd name="connsiteX15" fmla="*/ 8708140 w 9191727"/>
              <a:gd name="connsiteY15" fmla="*/ 2099340 h 5010718"/>
              <a:gd name="connsiteX16" fmla="*/ 8982460 w 9191727"/>
              <a:gd name="connsiteY16" fmla="*/ 2693700 h 5010718"/>
              <a:gd name="connsiteX17" fmla="*/ 9150100 w 9191727"/>
              <a:gd name="connsiteY17" fmla="*/ 3211860 h 5010718"/>
              <a:gd name="connsiteX18" fmla="*/ 8174740 w 9191727"/>
              <a:gd name="connsiteY18" fmla="*/ 3150900 h 5010718"/>
              <a:gd name="connsiteX19" fmla="*/ 8814820 w 9191727"/>
              <a:gd name="connsiteY19" fmla="*/ 3623340 h 5010718"/>
              <a:gd name="connsiteX20" fmla="*/ 8494780 w 9191727"/>
              <a:gd name="connsiteY20" fmla="*/ 4339620 h 5010718"/>
              <a:gd name="connsiteX21" fmla="*/ 7488940 w 9191727"/>
              <a:gd name="connsiteY21" fmla="*/ 4674900 h 5010718"/>
              <a:gd name="connsiteX22" fmla="*/ 7397500 w 9191727"/>
              <a:gd name="connsiteY22" fmla="*/ 3836700 h 5010718"/>
              <a:gd name="connsiteX23" fmla="*/ 6772660 w 9191727"/>
              <a:gd name="connsiteY23" fmla="*/ 3379500 h 5010718"/>
              <a:gd name="connsiteX24" fmla="*/ 6894580 w 9191727"/>
              <a:gd name="connsiteY24" fmla="*/ 4766340 h 5010718"/>
              <a:gd name="connsiteX25" fmla="*/ 5233420 w 9191727"/>
              <a:gd name="connsiteY25" fmla="*/ 4933980 h 5010718"/>
              <a:gd name="connsiteX26" fmla="*/ 5873500 w 9191727"/>
              <a:gd name="connsiteY26" fmla="*/ 3928140 h 5010718"/>
              <a:gd name="connsiteX27" fmla="*/ 4425700 w 9191727"/>
              <a:gd name="connsiteY27" fmla="*/ 4644420 h 5010718"/>
              <a:gd name="connsiteX28" fmla="*/ 1316740 w 9191727"/>
              <a:gd name="connsiteY28" fmla="*/ 3440460 h 5010718"/>
              <a:gd name="connsiteX29" fmla="*/ 2185420 w 9191727"/>
              <a:gd name="connsiteY29" fmla="*/ 2419380 h 5010718"/>
              <a:gd name="connsiteX30" fmla="*/ 234700 w 9191727"/>
              <a:gd name="connsiteY30" fmla="*/ 3059460 h 5010718"/>
              <a:gd name="connsiteX31" fmla="*/ 36580 w 9191727"/>
              <a:gd name="connsiteY31" fmla="*/ 1992660 h 5010718"/>
              <a:gd name="connsiteX32" fmla="*/ 21340 w 9191727"/>
              <a:gd name="connsiteY32" fmla="*/ 1291620 h 5010718"/>
              <a:gd name="connsiteX33" fmla="*/ 265180 w 9191727"/>
              <a:gd name="connsiteY33" fmla="*/ 544860 h 5010718"/>
              <a:gd name="connsiteX34" fmla="*/ 630940 w 9191727"/>
              <a:gd name="connsiteY34" fmla="*/ 727740 h 50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91727" h="5010718">
                <a:moveTo>
                  <a:pt x="630940" y="742980"/>
                </a:moveTo>
                <a:cubicBezTo>
                  <a:pt x="825250" y="892840"/>
                  <a:pt x="1217680" y="1637060"/>
                  <a:pt x="1392940" y="1261140"/>
                </a:cubicBezTo>
                <a:cubicBezTo>
                  <a:pt x="1568200" y="885220"/>
                  <a:pt x="694440" y="326420"/>
                  <a:pt x="950980" y="133380"/>
                </a:cubicBezTo>
                <a:cubicBezTo>
                  <a:pt x="1207520" y="-59660"/>
                  <a:pt x="2586740" y="-19020"/>
                  <a:pt x="2932180" y="102900"/>
                </a:cubicBezTo>
                <a:cubicBezTo>
                  <a:pt x="3277620" y="224820"/>
                  <a:pt x="3066800" y="588040"/>
                  <a:pt x="3023620" y="864900"/>
                </a:cubicBezTo>
                <a:cubicBezTo>
                  <a:pt x="2980440" y="1141760"/>
                  <a:pt x="2279400" y="1601500"/>
                  <a:pt x="2673100" y="1764060"/>
                </a:cubicBezTo>
                <a:cubicBezTo>
                  <a:pt x="3066800" y="1926620"/>
                  <a:pt x="3445260" y="938560"/>
                  <a:pt x="3831340" y="742980"/>
                </a:cubicBezTo>
                <a:cubicBezTo>
                  <a:pt x="4217420" y="547400"/>
                  <a:pt x="4570480" y="575340"/>
                  <a:pt x="4989580" y="590580"/>
                </a:cubicBezTo>
                <a:cubicBezTo>
                  <a:pt x="5408680" y="605820"/>
                  <a:pt x="5985260" y="753140"/>
                  <a:pt x="6345940" y="834420"/>
                </a:cubicBezTo>
                <a:cubicBezTo>
                  <a:pt x="6706620" y="915700"/>
                  <a:pt x="6970780" y="974120"/>
                  <a:pt x="7153660" y="1078260"/>
                </a:cubicBezTo>
                <a:cubicBezTo>
                  <a:pt x="7336540" y="1182400"/>
                  <a:pt x="7461000" y="1317020"/>
                  <a:pt x="7443220" y="1459260"/>
                </a:cubicBezTo>
                <a:cubicBezTo>
                  <a:pt x="7425440" y="1601500"/>
                  <a:pt x="7199380" y="1723420"/>
                  <a:pt x="7046980" y="1931700"/>
                </a:cubicBezTo>
                <a:cubicBezTo>
                  <a:pt x="6894580" y="2139980"/>
                  <a:pt x="6193540" y="2449860"/>
                  <a:pt x="6528820" y="2708940"/>
                </a:cubicBezTo>
                <a:cubicBezTo>
                  <a:pt x="6864100" y="2968020"/>
                  <a:pt x="7354320" y="2264440"/>
                  <a:pt x="7595620" y="2114580"/>
                </a:cubicBezTo>
                <a:cubicBezTo>
                  <a:pt x="7836920" y="1964720"/>
                  <a:pt x="7791200" y="1812320"/>
                  <a:pt x="7976620" y="1809780"/>
                </a:cubicBezTo>
                <a:cubicBezTo>
                  <a:pt x="8162040" y="1807240"/>
                  <a:pt x="8540500" y="1952020"/>
                  <a:pt x="8708140" y="2099340"/>
                </a:cubicBezTo>
                <a:cubicBezTo>
                  <a:pt x="8875780" y="2246660"/>
                  <a:pt x="8908800" y="2508280"/>
                  <a:pt x="8982460" y="2693700"/>
                </a:cubicBezTo>
                <a:cubicBezTo>
                  <a:pt x="9056120" y="2879120"/>
                  <a:pt x="9284720" y="3135660"/>
                  <a:pt x="9150100" y="3211860"/>
                </a:cubicBezTo>
                <a:cubicBezTo>
                  <a:pt x="9015480" y="3288060"/>
                  <a:pt x="8230620" y="3082320"/>
                  <a:pt x="8174740" y="3150900"/>
                </a:cubicBezTo>
                <a:cubicBezTo>
                  <a:pt x="8118860" y="3219480"/>
                  <a:pt x="8167120" y="3562380"/>
                  <a:pt x="8814820" y="3623340"/>
                </a:cubicBezTo>
                <a:cubicBezTo>
                  <a:pt x="9462520" y="3684300"/>
                  <a:pt x="8715760" y="4164360"/>
                  <a:pt x="8494780" y="4339620"/>
                </a:cubicBezTo>
                <a:cubicBezTo>
                  <a:pt x="8273800" y="4514880"/>
                  <a:pt x="7671820" y="4758720"/>
                  <a:pt x="7488940" y="4674900"/>
                </a:cubicBezTo>
                <a:cubicBezTo>
                  <a:pt x="7306060" y="4591080"/>
                  <a:pt x="7516880" y="4052600"/>
                  <a:pt x="7397500" y="3836700"/>
                </a:cubicBezTo>
                <a:cubicBezTo>
                  <a:pt x="7278120" y="3620800"/>
                  <a:pt x="6856480" y="3224560"/>
                  <a:pt x="6772660" y="3379500"/>
                </a:cubicBezTo>
                <a:cubicBezTo>
                  <a:pt x="6688840" y="3534440"/>
                  <a:pt x="7151120" y="4507260"/>
                  <a:pt x="6894580" y="4766340"/>
                </a:cubicBezTo>
                <a:cubicBezTo>
                  <a:pt x="6638040" y="5025420"/>
                  <a:pt x="5403600" y="5073680"/>
                  <a:pt x="5233420" y="4933980"/>
                </a:cubicBezTo>
                <a:cubicBezTo>
                  <a:pt x="5063240" y="4794280"/>
                  <a:pt x="6419600" y="4189760"/>
                  <a:pt x="5873500" y="3928140"/>
                </a:cubicBezTo>
                <a:cubicBezTo>
                  <a:pt x="5327400" y="3666520"/>
                  <a:pt x="5185160" y="4725700"/>
                  <a:pt x="4425700" y="4644420"/>
                </a:cubicBezTo>
                <a:cubicBezTo>
                  <a:pt x="3666240" y="4563140"/>
                  <a:pt x="1690120" y="3811300"/>
                  <a:pt x="1316740" y="3440460"/>
                </a:cubicBezTo>
                <a:cubicBezTo>
                  <a:pt x="943360" y="3069620"/>
                  <a:pt x="2335280" y="2863880"/>
                  <a:pt x="2185420" y="2419380"/>
                </a:cubicBezTo>
                <a:cubicBezTo>
                  <a:pt x="2035560" y="1974880"/>
                  <a:pt x="592840" y="3130580"/>
                  <a:pt x="234700" y="3059460"/>
                </a:cubicBezTo>
                <a:cubicBezTo>
                  <a:pt x="-123440" y="2988340"/>
                  <a:pt x="72140" y="2287300"/>
                  <a:pt x="36580" y="1992660"/>
                </a:cubicBezTo>
                <a:cubicBezTo>
                  <a:pt x="1020" y="1698020"/>
                  <a:pt x="-16760" y="1532920"/>
                  <a:pt x="21340" y="1291620"/>
                </a:cubicBezTo>
                <a:cubicBezTo>
                  <a:pt x="59440" y="1050320"/>
                  <a:pt x="163580" y="638840"/>
                  <a:pt x="265180" y="544860"/>
                </a:cubicBezTo>
                <a:cubicBezTo>
                  <a:pt x="366780" y="450880"/>
                  <a:pt x="486160" y="735360"/>
                  <a:pt x="630940" y="727740"/>
                </a:cubicBezTo>
              </a:path>
            </a:pathLst>
          </a:custGeom>
          <a:solidFill>
            <a:schemeClr val="bg1"/>
          </a:solidFill>
          <a:ln w="152400">
            <a:solidFill>
              <a:srgbClr val="C00000"/>
            </a:solidFill>
          </a:ln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75866" y="2360196"/>
            <a:ext cx="1604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latin typeface="Calibri" pitchFamily="34" charset="0"/>
                <a:cs typeface="Calibri" pitchFamily="34" charset="0"/>
              </a:rPr>
              <a:t>ΜΗΤΡΑ</a:t>
            </a:r>
            <a:endParaRPr lang="en-GB" sz="3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flipH="1">
            <a:off x="8743900" y="368977"/>
            <a:ext cx="456500" cy="45437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36337" y="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ΤΡΟΦΕΣ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8210" y="843055"/>
            <a:ext cx="185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Ακετυλο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CoA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63580" y="1304719"/>
            <a:ext cx="1834630" cy="900145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75347" y="2085063"/>
            <a:ext cx="2592289" cy="1716876"/>
          </a:xfrm>
          <a:prstGeom prst="ellipse">
            <a:avLst/>
          </a:prstGeom>
          <a:ln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Αντιδράσεις κύκλου </a:t>
            </a:r>
            <a:r>
              <a:rPr lang="en-US" dirty="0" smtClean="0">
                <a:solidFill>
                  <a:schemeClr val="tx1"/>
                </a:solidFill>
              </a:rPr>
              <a:t>Krebs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>
            <a:stCxn id="7" idx="2"/>
          </p:cNvCxnSpPr>
          <p:nvPr/>
        </p:nvCxnSpPr>
        <p:spPr>
          <a:xfrm rot="10800000" flipV="1">
            <a:off x="3209473" y="2943501"/>
            <a:ext cx="565875" cy="858438"/>
          </a:xfrm>
          <a:prstGeom prst="curvedConnector2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4403124" y="3795633"/>
            <a:ext cx="565875" cy="858438"/>
          </a:xfrm>
          <a:prstGeom prst="curvedConnector2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6"/>
          </p:cNvCxnSpPr>
          <p:nvPr/>
        </p:nvCxnSpPr>
        <p:spPr>
          <a:xfrm>
            <a:off x="6367636" y="2943501"/>
            <a:ext cx="413259" cy="789486"/>
          </a:xfrm>
          <a:prstGeom prst="curvedConnector2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80151" y="3782020"/>
            <a:ext cx="67197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ATP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1655" y="4669752"/>
            <a:ext cx="88293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CO</a:t>
            </a:r>
            <a:r>
              <a:rPr lang="en-US" b="1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8092" y="3732987"/>
            <a:ext cx="1635384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 NADH+H</a:t>
            </a:r>
            <a:r>
              <a:rPr lang="en-US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FADH</a:t>
            </a:r>
            <a:r>
              <a:rPr lang="en-US" b="1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10"/>
          <p:cNvSpPr>
            <a:spLocks/>
          </p:cNvSpPr>
          <p:nvPr/>
        </p:nvSpPr>
        <p:spPr bwMode="auto">
          <a:xfrm>
            <a:off x="174625" y="476250"/>
            <a:ext cx="10009188" cy="5689600"/>
          </a:xfrm>
          <a:custGeom>
            <a:avLst/>
            <a:gdLst>
              <a:gd name="T0" fmla="*/ 1224 w 6463"/>
              <a:gd name="T1" fmla="*/ 2148 h 2656"/>
              <a:gd name="T2" fmla="*/ 1440 w 6463"/>
              <a:gd name="T3" fmla="*/ 2232 h 2656"/>
              <a:gd name="T4" fmla="*/ 1668 w 6463"/>
              <a:gd name="T5" fmla="*/ 2292 h 2656"/>
              <a:gd name="T6" fmla="*/ 2244 w 6463"/>
              <a:gd name="T7" fmla="*/ 2448 h 2656"/>
              <a:gd name="T8" fmla="*/ 2364 w 6463"/>
              <a:gd name="T9" fmla="*/ 2472 h 2656"/>
              <a:gd name="T10" fmla="*/ 2712 w 6463"/>
              <a:gd name="T11" fmla="*/ 2532 h 2656"/>
              <a:gd name="T12" fmla="*/ 4236 w 6463"/>
              <a:gd name="T13" fmla="*/ 2652 h 2656"/>
              <a:gd name="T14" fmla="*/ 4848 w 6463"/>
              <a:gd name="T15" fmla="*/ 2640 h 2656"/>
              <a:gd name="T16" fmla="*/ 4884 w 6463"/>
              <a:gd name="T17" fmla="*/ 2628 h 2656"/>
              <a:gd name="T18" fmla="*/ 5244 w 6463"/>
              <a:gd name="T19" fmla="*/ 2568 h 2656"/>
              <a:gd name="T20" fmla="*/ 5316 w 6463"/>
              <a:gd name="T21" fmla="*/ 2532 h 2656"/>
              <a:gd name="T22" fmla="*/ 5448 w 6463"/>
              <a:gd name="T23" fmla="*/ 2496 h 2656"/>
              <a:gd name="T24" fmla="*/ 5592 w 6463"/>
              <a:gd name="T25" fmla="*/ 2436 h 2656"/>
              <a:gd name="T26" fmla="*/ 5712 w 6463"/>
              <a:gd name="T27" fmla="*/ 2388 h 2656"/>
              <a:gd name="T28" fmla="*/ 5748 w 6463"/>
              <a:gd name="T29" fmla="*/ 2364 h 2656"/>
              <a:gd name="T30" fmla="*/ 5820 w 6463"/>
              <a:gd name="T31" fmla="*/ 2340 h 2656"/>
              <a:gd name="T32" fmla="*/ 5964 w 6463"/>
              <a:gd name="T33" fmla="*/ 2256 h 2656"/>
              <a:gd name="T34" fmla="*/ 6000 w 6463"/>
              <a:gd name="T35" fmla="*/ 2232 h 2656"/>
              <a:gd name="T36" fmla="*/ 6060 w 6463"/>
              <a:gd name="T37" fmla="*/ 2172 h 2656"/>
              <a:gd name="T38" fmla="*/ 6276 w 6463"/>
              <a:gd name="T39" fmla="*/ 1980 h 2656"/>
              <a:gd name="T40" fmla="*/ 6204 w 6463"/>
              <a:gd name="T41" fmla="*/ 1104 h 2656"/>
              <a:gd name="T42" fmla="*/ 6096 w 6463"/>
              <a:gd name="T43" fmla="*/ 984 h 2656"/>
              <a:gd name="T44" fmla="*/ 6000 w 6463"/>
              <a:gd name="T45" fmla="*/ 924 h 2656"/>
              <a:gd name="T46" fmla="*/ 5700 w 6463"/>
              <a:gd name="T47" fmla="*/ 720 h 2656"/>
              <a:gd name="T48" fmla="*/ 5616 w 6463"/>
              <a:gd name="T49" fmla="*/ 672 h 2656"/>
              <a:gd name="T50" fmla="*/ 5544 w 6463"/>
              <a:gd name="T51" fmla="*/ 660 h 2656"/>
              <a:gd name="T52" fmla="*/ 5364 w 6463"/>
              <a:gd name="T53" fmla="*/ 600 h 2656"/>
              <a:gd name="T54" fmla="*/ 5124 w 6463"/>
              <a:gd name="T55" fmla="*/ 528 h 2656"/>
              <a:gd name="T56" fmla="*/ 5076 w 6463"/>
              <a:gd name="T57" fmla="*/ 504 h 2656"/>
              <a:gd name="T58" fmla="*/ 4836 w 6463"/>
              <a:gd name="T59" fmla="*/ 468 h 2656"/>
              <a:gd name="T60" fmla="*/ 4404 w 6463"/>
              <a:gd name="T61" fmla="*/ 384 h 2656"/>
              <a:gd name="T62" fmla="*/ 3468 w 6463"/>
              <a:gd name="T63" fmla="*/ 276 h 2656"/>
              <a:gd name="T64" fmla="*/ 3084 w 6463"/>
              <a:gd name="T65" fmla="*/ 180 h 2656"/>
              <a:gd name="T66" fmla="*/ 2676 w 6463"/>
              <a:gd name="T67" fmla="*/ 108 h 2656"/>
              <a:gd name="T68" fmla="*/ 2292 w 6463"/>
              <a:gd name="T69" fmla="*/ 60 h 2656"/>
              <a:gd name="T70" fmla="*/ 1956 w 6463"/>
              <a:gd name="T71" fmla="*/ 0 h 2656"/>
              <a:gd name="T72" fmla="*/ 744 w 6463"/>
              <a:gd name="T73" fmla="*/ 36 h 2656"/>
              <a:gd name="T74" fmla="*/ 576 w 6463"/>
              <a:gd name="T75" fmla="*/ 96 h 2656"/>
              <a:gd name="T76" fmla="*/ 372 w 6463"/>
              <a:gd name="T77" fmla="*/ 288 h 2656"/>
              <a:gd name="T78" fmla="*/ 276 w 6463"/>
              <a:gd name="T79" fmla="*/ 372 h 2656"/>
              <a:gd name="T80" fmla="*/ 144 w 6463"/>
              <a:gd name="T81" fmla="*/ 552 h 2656"/>
              <a:gd name="T82" fmla="*/ 0 w 6463"/>
              <a:gd name="T83" fmla="*/ 768 h 2656"/>
              <a:gd name="T84" fmla="*/ 120 w 6463"/>
              <a:gd name="T85" fmla="*/ 888 h 2656"/>
              <a:gd name="T86" fmla="*/ 72 w 6463"/>
              <a:gd name="T87" fmla="*/ 996 h 2656"/>
              <a:gd name="T88" fmla="*/ 84 w 6463"/>
              <a:gd name="T89" fmla="*/ 1320 h 2656"/>
              <a:gd name="T90" fmla="*/ 192 w 6463"/>
              <a:gd name="T91" fmla="*/ 1404 h 2656"/>
              <a:gd name="T92" fmla="*/ 300 w 6463"/>
              <a:gd name="T93" fmla="*/ 1656 h 2656"/>
              <a:gd name="T94" fmla="*/ 348 w 6463"/>
              <a:gd name="T95" fmla="*/ 1716 h 2656"/>
              <a:gd name="T96" fmla="*/ 372 w 6463"/>
              <a:gd name="T97" fmla="*/ 1764 h 2656"/>
              <a:gd name="T98" fmla="*/ 444 w 6463"/>
              <a:gd name="T99" fmla="*/ 1788 h 2656"/>
              <a:gd name="T100" fmla="*/ 516 w 6463"/>
              <a:gd name="T101" fmla="*/ 1848 h 2656"/>
              <a:gd name="T102" fmla="*/ 600 w 6463"/>
              <a:gd name="T103" fmla="*/ 1884 h 2656"/>
              <a:gd name="T104" fmla="*/ 744 w 6463"/>
              <a:gd name="T105" fmla="*/ 1992 h 2656"/>
              <a:gd name="T106" fmla="*/ 960 w 6463"/>
              <a:gd name="T107" fmla="*/ 2100 h 2656"/>
              <a:gd name="T108" fmla="*/ 1092 w 6463"/>
              <a:gd name="T109" fmla="*/ 2136 h 2656"/>
              <a:gd name="T110" fmla="*/ 1236 w 6463"/>
              <a:gd name="T111" fmla="*/ 2184 h 2656"/>
              <a:gd name="T112" fmla="*/ 1392 w 6463"/>
              <a:gd name="T113" fmla="*/ 2208 h 2656"/>
              <a:gd name="T114" fmla="*/ 1452 w 6463"/>
              <a:gd name="T115" fmla="*/ 2220 h 2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63"/>
              <a:gd name="T175" fmla="*/ 0 h 2656"/>
              <a:gd name="T176" fmla="*/ 6463 w 6463"/>
              <a:gd name="T177" fmla="*/ 2656 h 2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63" h="2656">
                <a:moveTo>
                  <a:pt x="1224" y="2148"/>
                </a:moveTo>
                <a:cubicBezTo>
                  <a:pt x="1308" y="2120"/>
                  <a:pt x="1364" y="2204"/>
                  <a:pt x="1440" y="2232"/>
                </a:cubicBezTo>
                <a:cubicBezTo>
                  <a:pt x="1505" y="2256"/>
                  <a:pt x="1602" y="2275"/>
                  <a:pt x="1668" y="2292"/>
                </a:cubicBezTo>
                <a:cubicBezTo>
                  <a:pt x="1862" y="2340"/>
                  <a:pt x="2045" y="2420"/>
                  <a:pt x="2244" y="2448"/>
                </a:cubicBezTo>
                <a:cubicBezTo>
                  <a:pt x="2325" y="2475"/>
                  <a:pt x="2226" y="2444"/>
                  <a:pt x="2364" y="2472"/>
                </a:cubicBezTo>
                <a:cubicBezTo>
                  <a:pt x="2509" y="2501"/>
                  <a:pt x="2559" y="2520"/>
                  <a:pt x="2712" y="2532"/>
                </a:cubicBezTo>
                <a:cubicBezTo>
                  <a:pt x="3208" y="2656"/>
                  <a:pt x="3726" y="2642"/>
                  <a:pt x="4236" y="2652"/>
                </a:cubicBezTo>
                <a:cubicBezTo>
                  <a:pt x="4440" y="2648"/>
                  <a:pt x="4644" y="2648"/>
                  <a:pt x="4848" y="2640"/>
                </a:cubicBezTo>
                <a:cubicBezTo>
                  <a:pt x="4861" y="2640"/>
                  <a:pt x="4872" y="2630"/>
                  <a:pt x="4884" y="2628"/>
                </a:cubicBezTo>
                <a:cubicBezTo>
                  <a:pt x="5004" y="2608"/>
                  <a:pt x="5126" y="2602"/>
                  <a:pt x="5244" y="2568"/>
                </a:cubicBezTo>
                <a:cubicBezTo>
                  <a:pt x="5345" y="2539"/>
                  <a:pt x="5211" y="2577"/>
                  <a:pt x="5316" y="2532"/>
                </a:cubicBezTo>
                <a:cubicBezTo>
                  <a:pt x="5355" y="2515"/>
                  <a:pt x="5407" y="2506"/>
                  <a:pt x="5448" y="2496"/>
                </a:cubicBezTo>
                <a:cubicBezTo>
                  <a:pt x="5493" y="2466"/>
                  <a:pt x="5550" y="2464"/>
                  <a:pt x="5592" y="2436"/>
                </a:cubicBezTo>
                <a:cubicBezTo>
                  <a:pt x="5632" y="2409"/>
                  <a:pt x="5671" y="2409"/>
                  <a:pt x="5712" y="2388"/>
                </a:cubicBezTo>
                <a:cubicBezTo>
                  <a:pt x="5725" y="2382"/>
                  <a:pt x="5735" y="2370"/>
                  <a:pt x="5748" y="2364"/>
                </a:cubicBezTo>
                <a:cubicBezTo>
                  <a:pt x="5771" y="2354"/>
                  <a:pt x="5796" y="2348"/>
                  <a:pt x="5820" y="2340"/>
                </a:cubicBezTo>
                <a:cubicBezTo>
                  <a:pt x="5850" y="2330"/>
                  <a:pt x="5946" y="2268"/>
                  <a:pt x="5964" y="2256"/>
                </a:cubicBezTo>
                <a:cubicBezTo>
                  <a:pt x="5976" y="2248"/>
                  <a:pt x="6000" y="2232"/>
                  <a:pt x="6000" y="2232"/>
                </a:cubicBezTo>
                <a:cubicBezTo>
                  <a:pt x="6049" y="2158"/>
                  <a:pt x="5995" y="2230"/>
                  <a:pt x="6060" y="2172"/>
                </a:cubicBezTo>
                <a:cubicBezTo>
                  <a:pt x="6134" y="2106"/>
                  <a:pt x="6194" y="2035"/>
                  <a:pt x="6276" y="1980"/>
                </a:cubicBezTo>
                <a:cubicBezTo>
                  <a:pt x="6438" y="1737"/>
                  <a:pt x="6463" y="1277"/>
                  <a:pt x="6204" y="1104"/>
                </a:cubicBezTo>
                <a:cubicBezTo>
                  <a:pt x="6158" y="1035"/>
                  <a:pt x="6190" y="1078"/>
                  <a:pt x="6096" y="984"/>
                </a:cubicBezTo>
                <a:cubicBezTo>
                  <a:pt x="6069" y="957"/>
                  <a:pt x="6027" y="951"/>
                  <a:pt x="6000" y="924"/>
                </a:cubicBezTo>
                <a:cubicBezTo>
                  <a:pt x="5913" y="837"/>
                  <a:pt x="5809" y="774"/>
                  <a:pt x="5700" y="720"/>
                </a:cubicBezTo>
                <a:cubicBezTo>
                  <a:pt x="5656" y="698"/>
                  <a:pt x="5669" y="688"/>
                  <a:pt x="5616" y="672"/>
                </a:cubicBezTo>
                <a:cubicBezTo>
                  <a:pt x="5593" y="665"/>
                  <a:pt x="5568" y="665"/>
                  <a:pt x="5544" y="660"/>
                </a:cubicBezTo>
                <a:cubicBezTo>
                  <a:pt x="5484" y="647"/>
                  <a:pt x="5424" y="618"/>
                  <a:pt x="5364" y="600"/>
                </a:cubicBezTo>
                <a:cubicBezTo>
                  <a:pt x="5286" y="577"/>
                  <a:pt x="5200" y="556"/>
                  <a:pt x="5124" y="528"/>
                </a:cubicBezTo>
                <a:cubicBezTo>
                  <a:pt x="5107" y="522"/>
                  <a:pt x="5093" y="508"/>
                  <a:pt x="5076" y="504"/>
                </a:cubicBezTo>
                <a:cubicBezTo>
                  <a:pt x="5002" y="486"/>
                  <a:pt x="4912" y="479"/>
                  <a:pt x="4836" y="468"/>
                </a:cubicBezTo>
                <a:cubicBezTo>
                  <a:pt x="4696" y="421"/>
                  <a:pt x="4550" y="402"/>
                  <a:pt x="4404" y="384"/>
                </a:cubicBezTo>
                <a:cubicBezTo>
                  <a:pt x="4107" y="285"/>
                  <a:pt x="3776" y="287"/>
                  <a:pt x="3468" y="276"/>
                </a:cubicBezTo>
                <a:cubicBezTo>
                  <a:pt x="3339" y="250"/>
                  <a:pt x="3214" y="206"/>
                  <a:pt x="3084" y="180"/>
                </a:cubicBezTo>
                <a:cubicBezTo>
                  <a:pt x="2973" y="125"/>
                  <a:pt x="2790" y="121"/>
                  <a:pt x="2676" y="108"/>
                </a:cubicBezTo>
                <a:cubicBezTo>
                  <a:pt x="2548" y="94"/>
                  <a:pt x="2420" y="76"/>
                  <a:pt x="2292" y="60"/>
                </a:cubicBezTo>
                <a:cubicBezTo>
                  <a:pt x="2194" y="11"/>
                  <a:pt x="2066" y="18"/>
                  <a:pt x="1956" y="0"/>
                </a:cubicBezTo>
                <a:cubicBezTo>
                  <a:pt x="1348" y="8"/>
                  <a:pt x="1220" y="17"/>
                  <a:pt x="744" y="36"/>
                </a:cubicBezTo>
                <a:cubicBezTo>
                  <a:pt x="683" y="51"/>
                  <a:pt x="635" y="81"/>
                  <a:pt x="576" y="96"/>
                </a:cubicBezTo>
                <a:cubicBezTo>
                  <a:pt x="492" y="152"/>
                  <a:pt x="445" y="215"/>
                  <a:pt x="372" y="288"/>
                </a:cubicBezTo>
                <a:cubicBezTo>
                  <a:pt x="339" y="321"/>
                  <a:pt x="321" y="357"/>
                  <a:pt x="276" y="372"/>
                </a:cubicBezTo>
                <a:cubicBezTo>
                  <a:pt x="238" y="429"/>
                  <a:pt x="166" y="487"/>
                  <a:pt x="144" y="552"/>
                </a:cubicBezTo>
                <a:cubicBezTo>
                  <a:pt x="115" y="640"/>
                  <a:pt x="66" y="702"/>
                  <a:pt x="0" y="768"/>
                </a:cubicBezTo>
                <a:cubicBezTo>
                  <a:pt x="18" y="821"/>
                  <a:pt x="74" y="857"/>
                  <a:pt x="120" y="888"/>
                </a:cubicBezTo>
                <a:cubicBezTo>
                  <a:pt x="107" y="927"/>
                  <a:pt x="85" y="957"/>
                  <a:pt x="72" y="996"/>
                </a:cubicBezTo>
                <a:cubicBezTo>
                  <a:pt x="76" y="1104"/>
                  <a:pt x="70" y="1213"/>
                  <a:pt x="84" y="1320"/>
                </a:cubicBezTo>
                <a:cubicBezTo>
                  <a:pt x="90" y="1365"/>
                  <a:pt x="192" y="1404"/>
                  <a:pt x="192" y="1404"/>
                </a:cubicBezTo>
                <a:cubicBezTo>
                  <a:pt x="225" y="1503"/>
                  <a:pt x="242" y="1569"/>
                  <a:pt x="300" y="1656"/>
                </a:cubicBezTo>
                <a:cubicBezTo>
                  <a:pt x="346" y="1726"/>
                  <a:pt x="267" y="1662"/>
                  <a:pt x="348" y="1716"/>
                </a:cubicBezTo>
                <a:cubicBezTo>
                  <a:pt x="356" y="1732"/>
                  <a:pt x="358" y="1753"/>
                  <a:pt x="372" y="1764"/>
                </a:cubicBezTo>
                <a:cubicBezTo>
                  <a:pt x="392" y="1779"/>
                  <a:pt x="420" y="1780"/>
                  <a:pt x="444" y="1788"/>
                </a:cubicBezTo>
                <a:cubicBezTo>
                  <a:pt x="483" y="1801"/>
                  <a:pt x="483" y="1826"/>
                  <a:pt x="516" y="1848"/>
                </a:cubicBezTo>
                <a:cubicBezTo>
                  <a:pt x="541" y="1865"/>
                  <a:pt x="574" y="1869"/>
                  <a:pt x="600" y="1884"/>
                </a:cubicBezTo>
                <a:cubicBezTo>
                  <a:pt x="653" y="1914"/>
                  <a:pt x="684" y="1972"/>
                  <a:pt x="744" y="1992"/>
                </a:cubicBezTo>
                <a:cubicBezTo>
                  <a:pt x="824" y="2019"/>
                  <a:pt x="885" y="2068"/>
                  <a:pt x="960" y="2100"/>
                </a:cubicBezTo>
                <a:cubicBezTo>
                  <a:pt x="1000" y="2117"/>
                  <a:pt x="1050" y="2123"/>
                  <a:pt x="1092" y="2136"/>
                </a:cubicBezTo>
                <a:cubicBezTo>
                  <a:pt x="1140" y="2151"/>
                  <a:pt x="1186" y="2177"/>
                  <a:pt x="1236" y="2184"/>
                </a:cubicBezTo>
                <a:cubicBezTo>
                  <a:pt x="1276" y="2190"/>
                  <a:pt x="1350" y="2200"/>
                  <a:pt x="1392" y="2208"/>
                </a:cubicBezTo>
                <a:cubicBezTo>
                  <a:pt x="1457" y="2221"/>
                  <a:pt x="1420" y="2220"/>
                  <a:pt x="1452" y="2220"/>
                </a:cubicBezTo>
              </a:path>
            </a:pathLst>
          </a:custGeom>
          <a:solidFill>
            <a:srgbClr val="33CCCC"/>
          </a:solidFill>
          <a:ln w="254000">
            <a:solidFill>
              <a:srgbClr val="3333FF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Text Box 1032"/>
          <p:cNvSpPr txBox="1">
            <a:spLocks noChangeArrowheads="1"/>
          </p:cNvSpPr>
          <p:nvPr/>
        </p:nvSpPr>
        <p:spPr bwMode="auto">
          <a:xfrm>
            <a:off x="0" y="0"/>
            <a:ext cx="2710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Calibri" pitchFamily="34" charset="0"/>
              </a:rPr>
              <a:t>ΜΙΤΟΧΟΝΔΡΙΟ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1" name="Freeform 9"/>
          <p:cNvSpPr>
            <a:spLocks/>
          </p:cNvSpPr>
          <p:nvPr/>
        </p:nvSpPr>
        <p:spPr bwMode="auto">
          <a:xfrm rot="423414">
            <a:off x="463550" y="981075"/>
            <a:ext cx="9323388" cy="3951288"/>
          </a:xfrm>
          <a:custGeom>
            <a:avLst/>
            <a:gdLst>
              <a:gd name="T0" fmla="*/ 569 w 5873"/>
              <a:gd name="T1" fmla="*/ 647 h 2489"/>
              <a:gd name="T2" fmla="*/ 701 w 5873"/>
              <a:gd name="T3" fmla="*/ 719 h 2489"/>
              <a:gd name="T4" fmla="*/ 581 w 5873"/>
              <a:gd name="T5" fmla="*/ 419 h 2489"/>
              <a:gd name="T6" fmla="*/ 1961 w 5873"/>
              <a:gd name="T7" fmla="*/ 407 h 2489"/>
              <a:gd name="T8" fmla="*/ 1709 w 5873"/>
              <a:gd name="T9" fmla="*/ 719 h 2489"/>
              <a:gd name="T10" fmla="*/ 1985 w 5873"/>
              <a:gd name="T11" fmla="*/ 695 h 2489"/>
              <a:gd name="T12" fmla="*/ 2189 w 5873"/>
              <a:gd name="T13" fmla="*/ 527 h 2489"/>
              <a:gd name="T14" fmla="*/ 2717 w 5873"/>
              <a:gd name="T15" fmla="*/ 467 h 2489"/>
              <a:gd name="T16" fmla="*/ 2837 w 5873"/>
              <a:gd name="T17" fmla="*/ 539 h 2489"/>
              <a:gd name="T18" fmla="*/ 3005 w 5873"/>
              <a:gd name="T19" fmla="*/ 671 h 2489"/>
              <a:gd name="T20" fmla="*/ 2933 w 5873"/>
              <a:gd name="T21" fmla="*/ 1211 h 2489"/>
              <a:gd name="T22" fmla="*/ 3197 w 5873"/>
              <a:gd name="T23" fmla="*/ 923 h 2489"/>
              <a:gd name="T24" fmla="*/ 3977 w 5873"/>
              <a:gd name="T25" fmla="*/ 575 h 2489"/>
              <a:gd name="T26" fmla="*/ 4553 w 5873"/>
              <a:gd name="T27" fmla="*/ 683 h 2489"/>
              <a:gd name="T28" fmla="*/ 4433 w 5873"/>
              <a:gd name="T29" fmla="*/ 1019 h 2489"/>
              <a:gd name="T30" fmla="*/ 4313 w 5873"/>
              <a:gd name="T31" fmla="*/ 1379 h 2489"/>
              <a:gd name="T32" fmla="*/ 4649 w 5873"/>
              <a:gd name="T33" fmla="*/ 1175 h 2489"/>
              <a:gd name="T34" fmla="*/ 5033 w 5873"/>
              <a:gd name="T35" fmla="*/ 779 h 2489"/>
              <a:gd name="T36" fmla="*/ 5609 w 5873"/>
              <a:gd name="T37" fmla="*/ 911 h 2489"/>
              <a:gd name="T38" fmla="*/ 5429 w 5873"/>
              <a:gd name="T39" fmla="*/ 1223 h 2489"/>
              <a:gd name="T40" fmla="*/ 5849 w 5873"/>
              <a:gd name="T41" fmla="*/ 1571 h 2489"/>
              <a:gd name="T42" fmla="*/ 5861 w 5873"/>
              <a:gd name="T43" fmla="*/ 1751 h 2489"/>
              <a:gd name="T44" fmla="*/ 5729 w 5873"/>
              <a:gd name="T45" fmla="*/ 1871 h 2489"/>
              <a:gd name="T46" fmla="*/ 5477 w 5873"/>
              <a:gd name="T47" fmla="*/ 2063 h 2489"/>
              <a:gd name="T48" fmla="*/ 5141 w 5873"/>
              <a:gd name="T49" fmla="*/ 1799 h 2489"/>
              <a:gd name="T50" fmla="*/ 4817 w 5873"/>
              <a:gd name="T51" fmla="*/ 1571 h 2489"/>
              <a:gd name="T52" fmla="*/ 4937 w 5873"/>
              <a:gd name="T53" fmla="*/ 2123 h 2489"/>
              <a:gd name="T54" fmla="*/ 4493 w 5873"/>
              <a:gd name="T55" fmla="*/ 2291 h 2489"/>
              <a:gd name="T56" fmla="*/ 3329 w 5873"/>
              <a:gd name="T57" fmla="*/ 2231 h 2489"/>
              <a:gd name="T58" fmla="*/ 3581 w 5873"/>
              <a:gd name="T59" fmla="*/ 1943 h 2489"/>
              <a:gd name="T60" fmla="*/ 3653 w 5873"/>
              <a:gd name="T61" fmla="*/ 1535 h 2489"/>
              <a:gd name="T62" fmla="*/ 3161 w 5873"/>
              <a:gd name="T63" fmla="*/ 1991 h 2489"/>
              <a:gd name="T64" fmla="*/ 2417 w 5873"/>
              <a:gd name="T65" fmla="*/ 2207 h 2489"/>
              <a:gd name="T66" fmla="*/ 1793 w 5873"/>
              <a:gd name="T67" fmla="*/ 2063 h 2489"/>
              <a:gd name="T68" fmla="*/ 2045 w 5873"/>
              <a:gd name="T69" fmla="*/ 1691 h 2489"/>
              <a:gd name="T70" fmla="*/ 2153 w 5873"/>
              <a:gd name="T71" fmla="*/ 1571 h 2489"/>
              <a:gd name="T72" fmla="*/ 1997 w 5873"/>
              <a:gd name="T73" fmla="*/ 1319 h 2489"/>
              <a:gd name="T74" fmla="*/ 1529 w 5873"/>
              <a:gd name="T75" fmla="*/ 1703 h 2489"/>
              <a:gd name="T76" fmla="*/ 1229 w 5873"/>
              <a:gd name="T77" fmla="*/ 1919 h 2489"/>
              <a:gd name="T78" fmla="*/ 1001 w 5873"/>
              <a:gd name="T79" fmla="*/ 1727 h 2489"/>
              <a:gd name="T80" fmla="*/ 653 w 5873"/>
              <a:gd name="T81" fmla="*/ 1679 h 2489"/>
              <a:gd name="T82" fmla="*/ 593 w 5873"/>
              <a:gd name="T83" fmla="*/ 1391 h 2489"/>
              <a:gd name="T84" fmla="*/ 209 w 5873"/>
              <a:gd name="T85" fmla="*/ 1403 h 2489"/>
              <a:gd name="T86" fmla="*/ 125 w 5873"/>
              <a:gd name="T87" fmla="*/ 1271 h 2489"/>
              <a:gd name="T88" fmla="*/ 305 w 5873"/>
              <a:gd name="T89" fmla="*/ 491 h 248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73"/>
              <a:gd name="T136" fmla="*/ 0 h 2489"/>
              <a:gd name="T137" fmla="*/ 5873 w 5873"/>
              <a:gd name="T138" fmla="*/ 2489 h 248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73" h="2489">
                <a:moveTo>
                  <a:pt x="425" y="503"/>
                </a:moveTo>
                <a:cubicBezTo>
                  <a:pt x="444" y="561"/>
                  <a:pt x="458" y="541"/>
                  <a:pt x="509" y="575"/>
                </a:cubicBezTo>
                <a:cubicBezTo>
                  <a:pt x="569" y="664"/>
                  <a:pt x="492" y="555"/>
                  <a:pt x="569" y="647"/>
                </a:cubicBezTo>
                <a:cubicBezTo>
                  <a:pt x="578" y="658"/>
                  <a:pt x="581" y="675"/>
                  <a:pt x="593" y="683"/>
                </a:cubicBezTo>
                <a:cubicBezTo>
                  <a:pt x="614" y="696"/>
                  <a:pt x="641" y="699"/>
                  <a:pt x="665" y="707"/>
                </a:cubicBezTo>
                <a:cubicBezTo>
                  <a:pt x="677" y="711"/>
                  <a:pt x="701" y="719"/>
                  <a:pt x="701" y="719"/>
                </a:cubicBezTo>
                <a:cubicBezTo>
                  <a:pt x="763" y="698"/>
                  <a:pt x="759" y="664"/>
                  <a:pt x="737" y="599"/>
                </a:cubicBezTo>
                <a:cubicBezTo>
                  <a:pt x="725" y="564"/>
                  <a:pt x="650" y="504"/>
                  <a:pt x="641" y="491"/>
                </a:cubicBezTo>
                <a:cubicBezTo>
                  <a:pt x="608" y="441"/>
                  <a:pt x="627" y="465"/>
                  <a:pt x="581" y="419"/>
                </a:cubicBezTo>
                <a:cubicBezTo>
                  <a:pt x="510" y="207"/>
                  <a:pt x="1011" y="252"/>
                  <a:pt x="1037" y="251"/>
                </a:cubicBezTo>
                <a:cubicBezTo>
                  <a:pt x="1360" y="215"/>
                  <a:pt x="1854" y="0"/>
                  <a:pt x="2045" y="287"/>
                </a:cubicBezTo>
                <a:cubicBezTo>
                  <a:pt x="2025" y="368"/>
                  <a:pt x="2045" y="323"/>
                  <a:pt x="1961" y="407"/>
                </a:cubicBezTo>
                <a:cubicBezTo>
                  <a:pt x="1900" y="468"/>
                  <a:pt x="1835" y="567"/>
                  <a:pt x="1769" y="611"/>
                </a:cubicBezTo>
                <a:cubicBezTo>
                  <a:pt x="1765" y="623"/>
                  <a:pt x="1763" y="636"/>
                  <a:pt x="1757" y="647"/>
                </a:cubicBezTo>
                <a:cubicBezTo>
                  <a:pt x="1743" y="672"/>
                  <a:pt x="1709" y="719"/>
                  <a:pt x="1709" y="719"/>
                </a:cubicBezTo>
                <a:cubicBezTo>
                  <a:pt x="1713" y="747"/>
                  <a:pt x="1695" y="792"/>
                  <a:pt x="1721" y="803"/>
                </a:cubicBezTo>
                <a:cubicBezTo>
                  <a:pt x="1858" y="858"/>
                  <a:pt x="1881" y="784"/>
                  <a:pt x="1961" y="731"/>
                </a:cubicBezTo>
                <a:cubicBezTo>
                  <a:pt x="1969" y="719"/>
                  <a:pt x="1974" y="704"/>
                  <a:pt x="1985" y="695"/>
                </a:cubicBezTo>
                <a:cubicBezTo>
                  <a:pt x="2007" y="676"/>
                  <a:pt x="2057" y="647"/>
                  <a:pt x="2057" y="647"/>
                </a:cubicBezTo>
                <a:cubicBezTo>
                  <a:pt x="2078" y="615"/>
                  <a:pt x="2085" y="600"/>
                  <a:pt x="2117" y="575"/>
                </a:cubicBezTo>
                <a:cubicBezTo>
                  <a:pt x="2140" y="557"/>
                  <a:pt x="2169" y="547"/>
                  <a:pt x="2189" y="527"/>
                </a:cubicBezTo>
                <a:cubicBezTo>
                  <a:pt x="2253" y="463"/>
                  <a:pt x="2293" y="429"/>
                  <a:pt x="2381" y="407"/>
                </a:cubicBezTo>
                <a:cubicBezTo>
                  <a:pt x="2429" y="411"/>
                  <a:pt x="2477" y="413"/>
                  <a:pt x="2525" y="419"/>
                </a:cubicBezTo>
                <a:cubicBezTo>
                  <a:pt x="2590" y="427"/>
                  <a:pt x="2652" y="456"/>
                  <a:pt x="2717" y="467"/>
                </a:cubicBezTo>
                <a:cubicBezTo>
                  <a:pt x="2733" y="475"/>
                  <a:pt x="2750" y="481"/>
                  <a:pt x="2765" y="491"/>
                </a:cubicBezTo>
                <a:cubicBezTo>
                  <a:pt x="2779" y="501"/>
                  <a:pt x="2787" y="518"/>
                  <a:pt x="2801" y="527"/>
                </a:cubicBezTo>
                <a:cubicBezTo>
                  <a:pt x="2812" y="534"/>
                  <a:pt x="2826" y="533"/>
                  <a:pt x="2837" y="539"/>
                </a:cubicBezTo>
                <a:cubicBezTo>
                  <a:pt x="2866" y="553"/>
                  <a:pt x="2893" y="570"/>
                  <a:pt x="2921" y="587"/>
                </a:cubicBezTo>
                <a:cubicBezTo>
                  <a:pt x="2946" y="602"/>
                  <a:pt x="2993" y="635"/>
                  <a:pt x="2993" y="635"/>
                </a:cubicBezTo>
                <a:cubicBezTo>
                  <a:pt x="2997" y="647"/>
                  <a:pt x="2999" y="660"/>
                  <a:pt x="3005" y="671"/>
                </a:cubicBezTo>
                <a:cubicBezTo>
                  <a:pt x="3011" y="684"/>
                  <a:pt x="3027" y="693"/>
                  <a:pt x="3029" y="707"/>
                </a:cubicBezTo>
                <a:cubicBezTo>
                  <a:pt x="3049" y="886"/>
                  <a:pt x="2792" y="974"/>
                  <a:pt x="2741" y="1127"/>
                </a:cubicBezTo>
                <a:cubicBezTo>
                  <a:pt x="2764" y="1263"/>
                  <a:pt x="2783" y="1223"/>
                  <a:pt x="2933" y="1211"/>
                </a:cubicBezTo>
                <a:cubicBezTo>
                  <a:pt x="2982" y="1175"/>
                  <a:pt x="3032" y="1122"/>
                  <a:pt x="3089" y="1103"/>
                </a:cubicBezTo>
                <a:cubicBezTo>
                  <a:pt x="3121" y="1055"/>
                  <a:pt x="3153" y="1007"/>
                  <a:pt x="3185" y="959"/>
                </a:cubicBezTo>
                <a:cubicBezTo>
                  <a:pt x="3192" y="948"/>
                  <a:pt x="3191" y="934"/>
                  <a:pt x="3197" y="923"/>
                </a:cubicBezTo>
                <a:cubicBezTo>
                  <a:pt x="3243" y="840"/>
                  <a:pt x="3323" y="735"/>
                  <a:pt x="3401" y="683"/>
                </a:cubicBezTo>
                <a:cubicBezTo>
                  <a:pt x="3456" y="601"/>
                  <a:pt x="3549" y="569"/>
                  <a:pt x="3641" y="551"/>
                </a:cubicBezTo>
                <a:cubicBezTo>
                  <a:pt x="3749" y="556"/>
                  <a:pt x="3868" y="551"/>
                  <a:pt x="3977" y="575"/>
                </a:cubicBezTo>
                <a:cubicBezTo>
                  <a:pt x="4037" y="588"/>
                  <a:pt x="4097" y="608"/>
                  <a:pt x="4157" y="623"/>
                </a:cubicBezTo>
                <a:cubicBezTo>
                  <a:pt x="4200" y="634"/>
                  <a:pt x="4242" y="667"/>
                  <a:pt x="4289" y="671"/>
                </a:cubicBezTo>
                <a:cubicBezTo>
                  <a:pt x="4377" y="678"/>
                  <a:pt x="4465" y="679"/>
                  <a:pt x="4553" y="683"/>
                </a:cubicBezTo>
                <a:cubicBezTo>
                  <a:pt x="4569" y="687"/>
                  <a:pt x="4587" y="686"/>
                  <a:pt x="4601" y="695"/>
                </a:cubicBezTo>
                <a:cubicBezTo>
                  <a:pt x="4672" y="742"/>
                  <a:pt x="4602" y="854"/>
                  <a:pt x="4553" y="887"/>
                </a:cubicBezTo>
                <a:cubicBezTo>
                  <a:pt x="4520" y="937"/>
                  <a:pt x="4471" y="971"/>
                  <a:pt x="4433" y="1019"/>
                </a:cubicBezTo>
                <a:cubicBezTo>
                  <a:pt x="4390" y="1074"/>
                  <a:pt x="4380" y="1114"/>
                  <a:pt x="4325" y="1151"/>
                </a:cubicBezTo>
                <a:cubicBezTo>
                  <a:pt x="4318" y="1179"/>
                  <a:pt x="4301" y="1206"/>
                  <a:pt x="4301" y="1235"/>
                </a:cubicBezTo>
                <a:cubicBezTo>
                  <a:pt x="4301" y="1283"/>
                  <a:pt x="4301" y="1332"/>
                  <a:pt x="4313" y="1379"/>
                </a:cubicBezTo>
                <a:cubicBezTo>
                  <a:pt x="4328" y="1435"/>
                  <a:pt x="4452" y="1443"/>
                  <a:pt x="4493" y="1451"/>
                </a:cubicBezTo>
                <a:cubicBezTo>
                  <a:pt x="4557" y="1438"/>
                  <a:pt x="4577" y="1433"/>
                  <a:pt x="4613" y="1379"/>
                </a:cubicBezTo>
                <a:cubicBezTo>
                  <a:pt x="4628" y="1321"/>
                  <a:pt x="4618" y="1219"/>
                  <a:pt x="4649" y="1175"/>
                </a:cubicBezTo>
                <a:cubicBezTo>
                  <a:pt x="4668" y="1147"/>
                  <a:pt x="4721" y="1103"/>
                  <a:pt x="4721" y="1103"/>
                </a:cubicBezTo>
                <a:cubicBezTo>
                  <a:pt x="4761" y="982"/>
                  <a:pt x="4822" y="896"/>
                  <a:pt x="4937" y="839"/>
                </a:cubicBezTo>
                <a:cubicBezTo>
                  <a:pt x="4975" y="782"/>
                  <a:pt x="4947" y="808"/>
                  <a:pt x="5033" y="779"/>
                </a:cubicBezTo>
                <a:cubicBezTo>
                  <a:pt x="5045" y="775"/>
                  <a:pt x="5069" y="767"/>
                  <a:pt x="5069" y="767"/>
                </a:cubicBezTo>
                <a:cubicBezTo>
                  <a:pt x="5192" y="778"/>
                  <a:pt x="5307" y="810"/>
                  <a:pt x="5429" y="827"/>
                </a:cubicBezTo>
                <a:cubicBezTo>
                  <a:pt x="5586" y="893"/>
                  <a:pt x="5530" y="858"/>
                  <a:pt x="5609" y="911"/>
                </a:cubicBezTo>
                <a:cubicBezTo>
                  <a:pt x="5642" y="961"/>
                  <a:pt x="5659" y="1017"/>
                  <a:pt x="5693" y="1067"/>
                </a:cubicBezTo>
                <a:cubicBezTo>
                  <a:pt x="5685" y="1097"/>
                  <a:pt x="5683" y="1129"/>
                  <a:pt x="5657" y="1151"/>
                </a:cubicBezTo>
                <a:cubicBezTo>
                  <a:pt x="5600" y="1198"/>
                  <a:pt x="5496" y="1215"/>
                  <a:pt x="5429" y="1223"/>
                </a:cubicBezTo>
                <a:cubicBezTo>
                  <a:pt x="5398" y="1270"/>
                  <a:pt x="5375" y="1377"/>
                  <a:pt x="5453" y="1391"/>
                </a:cubicBezTo>
                <a:cubicBezTo>
                  <a:pt x="5560" y="1410"/>
                  <a:pt x="5669" y="1412"/>
                  <a:pt x="5777" y="1427"/>
                </a:cubicBezTo>
                <a:cubicBezTo>
                  <a:pt x="5839" y="1520"/>
                  <a:pt x="5816" y="1472"/>
                  <a:pt x="5849" y="1571"/>
                </a:cubicBezTo>
                <a:cubicBezTo>
                  <a:pt x="5853" y="1583"/>
                  <a:pt x="5857" y="1595"/>
                  <a:pt x="5861" y="1607"/>
                </a:cubicBezTo>
                <a:cubicBezTo>
                  <a:pt x="5865" y="1619"/>
                  <a:pt x="5873" y="1643"/>
                  <a:pt x="5873" y="1643"/>
                </a:cubicBezTo>
                <a:cubicBezTo>
                  <a:pt x="5869" y="1679"/>
                  <a:pt x="5873" y="1717"/>
                  <a:pt x="5861" y="1751"/>
                </a:cubicBezTo>
                <a:cubicBezTo>
                  <a:pt x="5856" y="1765"/>
                  <a:pt x="5835" y="1765"/>
                  <a:pt x="5825" y="1775"/>
                </a:cubicBezTo>
                <a:cubicBezTo>
                  <a:pt x="5815" y="1785"/>
                  <a:pt x="5810" y="1800"/>
                  <a:pt x="5801" y="1811"/>
                </a:cubicBezTo>
                <a:cubicBezTo>
                  <a:pt x="5742" y="1881"/>
                  <a:pt x="5790" y="1817"/>
                  <a:pt x="5729" y="1871"/>
                </a:cubicBezTo>
                <a:cubicBezTo>
                  <a:pt x="5606" y="1981"/>
                  <a:pt x="5703" y="1913"/>
                  <a:pt x="5621" y="1967"/>
                </a:cubicBezTo>
                <a:cubicBezTo>
                  <a:pt x="5597" y="2004"/>
                  <a:pt x="5594" y="2017"/>
                  <a:pt x="5549" y="2039"/>
                </a:cubicBezTo>
                <a:cubicBezTo>
                  <a:pt x="5526" y="2050"/>
                  <a:pt x="5477" y="2063"/>
                  <a:pt x="5477" y="2063"/>
                </a:cubicBezTo>
                <a:cubicBezTo>
                  <a:pt x="5446" y="2059"/>
                  <a:pt x="5391" y="2056"/>
                  <a:pt x="5357" y="2039"/>
                </a:cubicBezTo>
                <a:cubicBezTo>
                  <a:pt x="5297" y="2009"/>
                  <a:pt x="5266" y="1946"/>
                  <a:pt x="5213" y="1907"/>
                </a:cubicBezTo>
                <a:cubicBezTo>
                  <a:pt x="5197" y="1860"/>
                  <a:pt x="5163" y="1842"/>
                  <a:pt x="5141" y="1799"/>
                </a:cubicBezTo>
                <a:cubicBezTo>
                  <a:pt x="5103" y="1723"/>
                  <a:pt x="5090" y="1686"/>
                  <a:pt x="5033" y="1619"/>
                </a:cubicBezTo>
                <a:cubicBezTo>
                  <a:pt x="4996" y="1576"/>
                  <a:pt x="4991" y="1541"/>
                  <a:pt x="4937" y="1523"/>
                </a:cubicBezTo>
                <a:cubicBezTo>
                  <a:pt x="4925" y="1526"/>
                  <a:pt x="4834" y="1543"/>
                  <a:pt x="4817" y="1571"/>
                </a:cubicBezTo>
                <a:cubicBezTo>
                  <a:pt x="4804" y="1592"/>
                  <a:pt x="4801" y="1619"/>
                  <a:pt x="4793" y="1643"/>
                </a:cubicBezTo>
                <a:cubicBezTo>
                  <a:pt x="4789" y="1655"/>
                  <a:pt x="4781" y="1679"/>
                  <a:pt x="4781" y="1679"/>
                </a:cubicBezTo>
                <a:cubicBezTo>
                  <a:pt x="4791" y="1863"/>
                  <a:pt x="4782" y="2007"/>
                  <a:pt x="4937" y="2123"/>
                </a:cubicBezTo>
                <a:cubicBezTo>
                  <a:pt x="4951" y="2165"/>
                  <a:pt x="4979" y="2210"/>
                  <a:pt x="4949" y="2255"/>
                </a:cubicBezTo>
                <a:cubicBezTo>
                  <a:pt x="4933" y="2279"/>
                  <a:pt x="4894" y="2277"/>
                  <a:pt x="4865" y="2279"/>
                </a:cubicBezTo>
                <a:cubicBezTo>
                  <a:pt x="4741" y="2286"/>
                  <a:pt x="4617" y="2286"/>
                  <a:pt x="4493" y="2291"/>
                </a:cubicBezTo>
                <a:cubicBezTo>
                  <a:pt x="4413" y="2294"/>
                  <a:pt x="4333" y="2299"/>
                  <a:pt x="4253" y="2303"/>
                </a:cubicBezTo>
                <a:cubicBezTo>
                  <a:pt x="3956" y="2340"/>
                  <a:pt x="3563" y="2489"/>
                  <a:pt x="3341" y="2267"/>
                </a:cubicBezTo>
                <a:cubicBezTo>
                  <a:pt x="3337" y="2255"/>
                  <a:pt x="3329" y="2244"/>
                  <a:pt x="3329" y="2231"/>
                </a:cubicBezTo>
                <a:cubicBezTo>
                  <a:pt x="3329" y="2167"/>
                  <a:pt x="3423" y="2096"/>
                  <a:pt x="3473" y="2063"/>
                </a:cubicBezTo>
                <a:cubicBezTo>
                  <a:pt x="3496" y="1993"/>
                  <a:pt x="3467" y="2057"/>
                  <a:pt x="3521" y="2003"/>
                </a:cubicBezTo>
                <a:cubicBezTo>
                  <a:pt x="3601" y="1923"/>
                  <a:pt x="3485" y="2007"/>
                  <a:pt x="3581" y="1943"/>
                </a:cubicBezTo>
                <a:cubicBezTo>
                  <a:pt x="3633" y="1865"/>
                  <a:pt x="3702" y="1844"/>
                  <a:pt x="3737" y="1739"/>
                </a:cubicBezTo>
                <a:cubicBezTo>
                  <a:pt x="3733" y="1687"/>
                  <a:pt x="3745" y="1631"/>
                  <a:pt x="3725" y="1583"/>
                </a:cubicBezTo>
                <a:cubicBezTo>
                  <a:pt x="3714" y="1556"/>
                  <a:pt x="3653" y="1535"/>
                  <a:pt x="3653" y="1535"/>
                </a:cubicBezTo>
                <a:cubicBezTo>
                  <a:pt x="3475" y="1551"/>
                  <a:pt x="3558" y="1534"/>
                  <a:pt x="3449" y="1607"/>
                </a:cubicBezTo>
                <a:cubicBezTo>
                  <a:pt x="3393" y="1691"/>
                  <a:pt x="3425" y="1663"/>
                  <a:pt x="3365" y="1703"/>
                </a:cubicBezTo>
                <a:cubicBezTo>
                  <a:pt x="3299" y="1802"/>
                  <a:pt x="3227" y="1892"/>
                  <a:pt x="3161" y="1991"/>
                </a:cubicBezTo>
                <a:cubicBezTo>
                  <a:pt x="3135" y="2030"/>
                  <a:pt x="3093" y="2062"/>
                  <a:pt x="3065" y="2099"/>
                </a:cubicBezTo>
                <a:cubicBezTo>
                  <a:pt x="3010" y="2170"/>
                  <a:pt x="3007" y="2214"/>
                  <a:pt x="2921" y="2243"/>
                </a:cubicBezTo>
                <a:cubicBezTo>
                  <a:pt x="2749" y="2229"/>
                  <a:pt x="2593" y="2214"/>
                  <a:pt x="2417" y="2207"/>
                </a:cubicBezTo>
                <a:cubicBezTo>
                  <a:pt x="2327" y="2189"/>
                  <a:pt x="2242" y="2157"/>
                  <a:pt x="2153" y="2135"/>
                </a:cubicBezTo>
                <a:cubicBezTo>
                  <a:pt x="2044" y="2062"/>
                  <a:pt x="2167" y="2135"/>
                  <a:pt x="1877" y="2099"/>
                </a:cubicBezTo>
                <a:cubicBezTo>
                  <a:pt x="1847" y="2095"/>
                  <a:pt x="1822" y="2073"/>
                  <a:pt x="1793" y="2063"/>
                </a:cubicBezTo>
                <a:cubicBezTo>
                  <a:pt x="1699" y="1922"/>
                  <a:pt x="1849" y="1836"/>
                  <a:pt x="1937" y="1763"/>
                </a:cubicBezTo>
                <a:cubicBezTo>
                  <a:pt x="1950" y="1752"/>
                  <a:pt x="1959" y="1736"/>
                  <a:pt x="1973" y="1727"/>
                </a:cubicBezTo>
                <a:cubicBezTo>
                  <a:pt x="1995" y="1712"/>
                  <a:pt x="2023" y="1706"/>
                  <a:pt x="2045" y="1691"/>
                </a:cubicBezTo>
                <a:cubicBezTo>
                  <a:pt x="2053" y="1679"/>
                  <a:pt x="2058" y="1664"/>
                  <a:pt x="2069" y="1655"/>
                </a:cubicBezTo>
                <a:cubicBezTo>
                  <a:pt x="2079" y="1647"/>
                  <a:pt x="2096" y="1652"/>
                  <a:pt x="2105" y="1643"/>
                </a:cubicBezTo>
                <a:cubicBezTo>
                  <a:pt x="2125" y="1623"/>
                  <a:pt x="2153" y="1571"/>
                  <a:pt x="2153" y="1571"/>
                </a:cubicBezTo>
                <a:cubicBezTo>
                  <a:pt x="2145" y="1478"/>
                  <a:pt x="2165" y="1427"/>
                  <a:pt x="2093" y="1379"/>
                </a:cubicBezTo>
                <a:cubicBezTo>
                  <a:pt x="2085" y="1367"/>
                  <a:pt x="2081" y="1351"/>
                  <a:pt x="2069" y="1343"/>
                </a:cubicBezTo>
                <a:cubicBezTo>
                  <a:pt x="2048" y="1330"/>
                  <a:pt x="1997" y="1319"/>
                  <a:pt x="1997" y="1319"/>
                </a:cubicBezTo>
                <a:cubicBezTo>
                  <a:pt x="1969" y="1323"/>
                  <a:pt x="1939" y="1321"/>
                  <a:pt x="1913" y="1331"/>
                </a:cubicBezTo>
                <a:cubicBezTo>
                  <a:pt x="1792" y="1377"/>
                  <a:pt x="1749" y="1516"/>
                  <a:pt x="1649" y="1583"/>
                </a:cubicBezTo>
                <a:cubicBezTo>
                  <a:pt x="1622" y="1665"/>
                  <a:pt x="1588" y="1644"/>
                  <a:pt x="1529" y="1703"/>
                </a:cubicBezTo>
                <a:cubicBezTo>
                  <a:pt x="1494" y="1738"/>
                  <a:pt x="1474" y="1772"/>
                  <a:pt x="1433" y="1799"/>
                </a:cubicBezTo>
                <a:cubicBezTo>
                  <a:pt x="1401" y="1848"/>
                  <a:pt x="1361" y="1899"/>
                  <a:pt x="1313" y="1931"/>
                </a:cubicBezTo>
                <a:cubicBezTo>
                  <a:pt x="1285" y="1927"/>
                  <a:pt x="1255" y="1930"/>
                  <a:pt x="1229" y="1919"/>
                </a:cubicBezTo>
                <a:cubicBezTo>
                  <a:pt x="1200" y="1907"/>
                  <a:pt x="1183" y="1876"/>
                  <a:pt x="1157" y="1859"/>
                </a:cubicBezTo>
                <a:cubicBezTo>
                  <a:pt x="1093" y="1763"/>
                  <a:pt x="1177" y="1879"/>
                  <a:pt x="1097" y="1799"/>
                </a:cubicBezTo>
                <a:cubicBezTo>
                  <a:pt x="1065" y="1767"/>
                  <a:pt x="1053" y="1734"/>
                  <a:pt x="1001" y="1727"/>
                </a:cubicBezTo>
                <a:cubicBezTo>
                  <a:pt x="949" y="1721"/>
                  <a:pt x="897" y="1720"/>
                  <a:pt x="845" y="1715"/>
                </a:cubicBezTo>
                <a:cubicBezTo>
                  <a:pt x="813" y="1712"/>
                  <a:pt x="781" y="1709"/>
                  <a:pt x="749" y="1703"/>
                </a:cubicBezTo>
                <a:cubicBezTo>
                  <a:pt x="717" y="1697"/>
                  <a:pt x="653" y="1679"/>
                  <a:pt x="653" y="1679"/>
                </a:cubicBezTo>
                <a:cubicBezTo>
                  <a:pt x="645" y="1667"/>
                  <a:pt x="640" y="1652"/>
                  <a:pt x="629" y="1643"/>
                </a:cubicBezTo>
                <a:cubicBezTo>
                  <a:pt x="571" y="1596"/>
                  <a:pt x="607" y="1674"/>
                  <a:pt x="581" y="1595"/>
                </a:cubicBezTo>
                <a:cubicBezTo>
                  <a:pt x="597" y="1530"/>
                  <a:pt x="633" y="1459"/>
                  <a:pt x="593" y="1391"/>
                </a:cubicBezTo>
                <a:cubicBezTo>
                  <a:pt x="580" y="1369"/>
                  <a:pt x="521" y="1367"/>
                  <a:pt x="521" y="1367"/>
                </a:cubicBezTo>
                <a:cubicBezTo>
                  <a:pt x="427" y="1376"/>
                  <a:pt x="358" y="1376"/>
                  <a:pt x="281" y="1427"/>
                </a:cubicBezTo>
                <a:cubicBezTo>
                  <a:pt x="257" y="1419"/>
                  <a:pt x="230" y="1416"/>
                  <a:pt x="209" y="1403"/>
                </a:cubicBezTo>
                <a:cubicBezTo>
                  <a:pt x="197" y="1395"/>
                  <a:pt x="195" y="1377"/>
                  <a:pt x="185" y="1367"/>
                </a:cubicBezTo>
                <a:cubicBezTo>
                  <a:pt x="175" y="1357"/>
                  <a:pt x="161" y="1351"/>
                  <a:pt x="149" y="1343"/>
                </a:cubicBezTo>
                <a:cubicBezTo>
                  <a:pt x="141" y="1319"/>
                  <a:pt x="133" y="1295"/>
                  <a:pt x="125" y="1271"/>
                </a:cubicBezTo>
                <a:cubicBezTo>
                  <a:pt x="121" y="1259"/>
                  <a:pt x="113" y="1235"/>
                  <a:pt x="113" y="1235"/>
                </a:cubicBezTo>
                <a:cubicBezTo>
                  <a:pt x="118" y="1032"/>
                  <a:pt x="0" y="758"/>
                  <a:pt x="185" y="635"/>
                </a:cubicBezTo>
                <a:cubicBezTo>
                  <a:pt x="220" y="582"/>
                  <a:pt x="270" y="544"/>
                  <a:pt x="305" y="491"/>
                </a:cubicBezTo>
                <a:cubicBezTo>
                  <a:pt x="329" y="499"/>
                  <a:pt x="353" y="507"/>
                  <a:pt x="377" y="515"/>
                </a:cubicBezTo>
                <a:cubicBezTo>
                  <a:pt x="421" y="530"/>
                  <a:pt x="407" y="538"/>
                  <a:pt x="425" y="503"/>
                </a:cubicBezTo>
                <a:close/>
              </a:path>
            </a:pathLst>
          </a:custGeom>
          <a:solidFill>
            <a:srgbClr val="EAEAEA"/>
          </a:solidFill>
          <a:ln w="190500">
            <a:solidFill>
              <a:srgbClr val="C0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327150" y="2060575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>
                <a:latin typeface="Arial Black" pitchFamily="34" charset="0"/>
                <a:cs typeface="+mn-cs"/>
              </a:rPr>
              <a:t>ΜΗΤΡΑ</a:t>
            </a:r>
            <a:endParaRPr lang="en-GB" sz="3600" b="1">
              <a:latin typeface="Arial Black" pitchFamily="34" charset="0"/>
              <a:cs typeface="+mn-cs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 rot="1321949">
            <a:off x="1182688" y="4292600"/>
            <a:ext cx="4608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>
                <a:latin typeface="Arial Black" pitchFamily="34" charset="0"/>
                <a:cs typeface="+mn-cs"/>
              </a:rPr>
              <a:t>Ενδομεμβρανικός </a:t>
            </a:r>
          </a:p>
          <a:p>
            <a:pPr>
              <a:defRPr/>
            </a:pPr>
            <a:r>
              <a:rPr lang="el-GR" sz="3600" b="1">
                <a:latin typeface="Arial Black" pitchFamily="34" charset="0"/>
                <a:cs typeface="+mn-cs"/>
              </a:rPr>
              <a:t>χώρος</a:t>
            </a:r>
            <a:endParaRPr lang="en-GB" sz="3600" b="1">
              <a:latin typeface="Arial Black" pitchFamily="34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 rot="749436">
            <a:off x="5715004" y="4500570"/>
            <a:ext cx="971582" cy="519102"/>
            <a:chOff x="8743950" y="3286125"/>
            <a:chExt cx="1511300" cy="2233613"/>
          </a:xfrm>
        </p:grpSpPr>
        <p:grpSp>
          <p:nvGrpSpPr>
            <p:cNvPr id="12" name="Group 315"/>
            <p:cNvGrpSpPr>
              <a:grpSpLocks/>
            </p:cNvGrpSpPr>
            <p:nvPr/>
          </p:nvGrpSpPr>
          <p:grpSpPr bwMode="auto">
            <a:xfrm flipV="1">
              <a:off x="8743950" y="4437063"/>
              <a:ext cx="431800" cy="1081087"/>
              <a:chOff x="2469" y="3067"/>
              <a:chExt cx="272" cy="681"/>
            </a:xfrm>
          </p:grpSpPr>
          <p:sp>
            <p:nvSpPr>
              <p:cNvPr id="13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4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5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409"/>
            <p:cNvGrpSpPr>
              <a:grpSpLocks/>
            </p:cNvGrpSpPr>
            <p:nvPr/>
          </p:nvGrpSpPr>
          <p:grpSpPr bwMode="auto">
            <a:xfrm>
              <a:off x="8743950" y="3286125"/>
              <a:ext cx="431800" cy="1081088"/>
              <a:chOff x="2469" y="3067"/>
              <a:chExt cx="272" cy="681"/>
            </a:xfrm>
          </p:grpSpPr>
          <p:sp>
            <p:nvSpPr>
              <p:cNvPr id="17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" name="Group 409"/>
            <p:cNvGrpSpPr>
              <a:grpSpLocks/>
            </p:cNvGrpSpPr>
            <p:nvPr/>
          </p:nvGrpSpPr>
          <p:grpSpPr bwMode="auto">
            <a:xfrm>
              <a:off x="9104313" y="3286125"/>
              <a:ext cx="431800" cy="1081088"/>
              <a:chOff x="2469" y="3067"/>
              <a:chExt cx="272" cy="681"/>
            </a:xfrm>
          </p:grpSpPr>
          <p:sp>
            <p:nvSpPr>
              <p:cNvPr id="21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4" name="Group 409"/>
            <p:cNvGrpSpPr>
              <a:grpSpLocks/>
            </p:cNvGrpSpPr>
            <p:nvPr/>
          </p:nvGrpSpPr>
          <p:grpSpPr bwMode="auto">
            <a:xfrm>
              <a:off x="9464675" y="3286125"/>
              <a:ext cx="431800" cy="1081088"/>
              <a:chOff x="2469" y="3067"/>
              <a:chExt cx="272" cy="681"/>
            </a:xfrm>
          </p:grpSpPr>
          <p:sp>
            <p:nvSpPr>
              <p:cNvPr id="25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8" name="Group 409"/>
            <p:cNvGrpSpPr>
              <a:grpSpLocks/>
            </p:cNvGrpSpPr>
            <p:nvPr/>
          </p:nvGrpSpPr>
          <p:grpSpPr bwMode="auto">
            <a:xfrm>
              <a:off x="9823450" y="3286125"/>
              <a:ext cx="431800" cy="1081088"/>
              <a:chOff x="2469" y="3067"/>
              <a:chExt cx="272" cy="681"/>
            </a:xfrm>
          </p:grpSpPr>
          <p:sp>
            <p:nvSpPr>
              <p:cNvPr id="29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2" name="Group 315"/>
            <p:cNvGrpSpPr>
              <a:grpSpLocks/>
            </p:cNvGrpSpPr>
            <p:nvPr/>
          </p:nvGrpSpPr>
          <p:grpSpPr bwMode="auto">
            <a:xfrm flipV="1">
              <a:off x="9104313" y="4438650"/>
              <a:ext cx="431800" cy="1081088"/>
              <a:chOff x="2469" y="3067"/>
              <a:chExt cx="272" cy="681"/>
            </a:xfrm>
          </p:grpSpPr>
          <p:sp>
            <p:nvSpPr>
              <p:cNvPr id="33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34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35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36" name="Group 315"/>
            <p:cNvGrpSpPr>
              <a:grpSpLocks/>
            </p:cNvGrpSpPr>
            <p:nvPr/>
          </p:nvGrpSpPr>
          <p:grpSpPr bwMode="auto">
            <a:xfrm flipV="1">
              <a:off x="9391650" y="4438650"/>
              <a:ext cx="431800" cy="1081088"/>
              <a:chOff x="2469" y="3067"/>
              <a:chExt cx="272" cy="681"/>
            </a:xfrm>
          </p:grpSpPr>
          <p:sp>
            <p:nvSpPr>
              <p:cNvPr id="37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38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39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40" name="Group 315"/>
            <p:cNvGrpSpPr>
              <a:grpSpLocks/>
            </p:cNvGrpSpPr>
            <p:nvPr/>
          </p:nvGrpSpPr>
          <p:grpSpPr bwMode="auto">
            <a:xfrm flipV="1">
              <a:off x="9752013" y="4437063"/>
              <a:ext cx="431800" cy="1081087"/>
              <a:chOff x="2469" y="3067"/>
              <a:chExt cx="272" cy="681"/>
            </a:xfrm>
          </p:grpSpPr>
          <p:sp>
            <p:nvSpPr>
              <p:cNvPr id="41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2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43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 rot="269978">
            <a:off x="6545460" y="4609320"/>
            <a:ext cx="971582" cy="519102"/>
            <a:chOff x="8743950" y="3286125"/>
            <a:chExt cx="1511300" cy="2233613"/>
          </a:xfrm>
        </p:grpSpPr>
        <p:grpSp>
          <p:nvGrpSpPr>
            <p:cNvPr id="46" name="Group 315"/>
            <p:cNvGrpSpPr>
              <a:grpSpLocks/>
            </p:cNvGrpSpPr>
            <p:nvPr/>
          </p:nvGrpSpPr>
          <p:grpSpPr bwMode="auto">
            <a:xfrm flipV="1">
              <a:off x="8743976" y="4437068"/>
              <a:ext cx="431803" cy="1081086"/>
              <a:chOff x="2469" y="3067"/>
              <a:chExt cx="272" cy="681"/>
            </a:xfrm>
          </p:grpSpPr>
          <p:sp>
            <p:nvSpPr>
              <p:cNvPr id="75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7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47" name="Group 409"/>
            <p:cNvGrpSpPr>
              <a:grpSpLocks/>
            </p:cNvGrpSpPr>
            <p:nvPr/>
          </p:nvGrpSpPr>
          <p:grpSpPr bwMode="auto">
            <a:xfrm>
              <a:off x="8743976" y="3286129"/>
              <a:ext cx="431803" cy="1081089"/>
              <a:chOff x="2469" y="3067"/>
              <a:chExt cx="272" cy="681"/>
            </a:xfrm>
          </p:grpSpPr>
          <p:sp>
            <p:nvSpPr>
              <p:cNvPr id="72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8" name="Group 409"/>
            <p:cNvGrpSpPr>
              <a:grpSpLocks/>
            </p:cNvGrpSpPr>
            <p:nvPr/>
          </p:nvGrpSpPr>
          <p:grpSpPr bwMode="auto">
            <a:xfrm>
              <a:off x="9104339" y="3286129"/>
              <a:ext cx="431803" cy="1081089"/>
              <a:chOff x="2469" y="3067"/>
              <a:chExt cx="272" cy="681"/>
            </a:xfrm>
          </p:grpSpPr>
          <p:sp>
            <p:nvSpPr>
              <p:cNvPr id="69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9" name="Group 409"/>
            <p:cNvGrpSpPr>
              <a:grpSpLocks/>
            </p:cNvGrpSpPr>
            <p:nvPr/>
          </p:nvGrpSpPr>
          <p:grpSpPr bwMode="auto">
            <a:xfrm>
              <a:off x="9464701" y="3286129"/>
              <a:ext cx="431803" cy="1081089"/>
              <a:chOff x="2469" y="3067"/>
              <a:chExt cx="272" cy="681"/>
            </a:xfrm>
          </p:grpSpPr>
          <p:sp>
            <p:nvSpPr>
              <p:cNvPr id="66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0" name="Group 409"/>
            <p:cNvGrpSpPr>
              <a:grpSpLocks/>
            </p:cNvGrpSpPr>
            <p:nvPr/>
          </p:nvGrpSpPr>
          <p:grpSpPr bwMode="auto">
            <a:xfrm>
              <a:off x="9823476" y="3286129"/>
              <a:ext cx="431803" cy="1081089"/>
              <a:chOff x="2469" y="3067"/>
              <a:chExt cx="272" cy="681"/>
            </a:xfrm>
          </p:grpSpPr>
          <p:sp>
            <p:nvSpPr>
              <p:cNvPr id="63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1" name="Group 315"/>
            <p:cNvGrpSpPr>
              <a:grpSpLocks/>
            </p:cNvGrpSpPr>
            <p:nvPr/>
          </p:nvGrpSpPr>
          <p:grpSpPr bwMode="auto">
            <a:xfrm flipV="1">
              <a:off x="9104339" y="4438645"/>
              <a:ext cx="431803" cy="1081089"/>
              <a:chOff x="2469" y="3067"/>
              <a:chExt cx="272" cy="681"/>
            </a:xfrm>
          </p:grpSpPr>
          <p:sp>
            <p:nvSpPr>
              <p:cNvPr id="60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61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62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52" name="Group 315"/>
            <p:cNvGrpSpPr>
              <a:grpSpLocks/>
            </p:cNvGrpSpPr>
            <p:nvPr/>
          </p:nvGrpSpPr>
          <p:grpSpPr bwMode="auto">
            <a:xfrm flipV="1">
              <a:off x="9391676" y="4438645"/>
              <a:ext cx="431803" cy="1081089"/>
              <a:chOff x="2469" y="3067"/>
              <a:chExt cx="272" cy="681"/>
            </a:xfrm>
          </p:grpSpPr>
          <p:sp>
            <p:nvSpPr>
              <p:cNvPr id="57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58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59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53" name="Group 315"/>
            <p:cNvGrpSpPr>
              <a:grpSpLocks/>
            </p:cNvGrpSpPr>
            <p:nvPr/>
          </p:nvGrpSpPr>
          <p:grpSpPr bwMode="auto">
            <a:xfrm flipV="1">
              <a:off x="9752039" y="4437068"/>
              <a:ext cx="431803" cy="1081086"/>
              <a:chOff x="2469" y="3067"/>
              <a:chExt cx="272" cy="681"/>
            </a:xfrm>
          </p:grpSpPr>
          <p:sp>
            <p:nvSpPr>
              <p:cNvPr id="54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55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56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7091191" y="4680757"/>
            <a:ext cx="971582" cy="519102"/>
            <a:chOff x="8743950" y="3286125"/>
            <a:chExt cx="1511300" cy="2233613"/>
          </a:xfrm>
        </p:grpSpPr>
        <p:grpSp>
          <p:nvGrpSpPr>
            <p:cNvPr id="79" name="Group 315"/>
            <p:cNvGrpSpPr>
              <a:grpSpLocks/>
            </p:cNvGrpSpPr>
            <p:nvPr/>
          </p:nvGrpSpPr>
          <p:grpSpPr bwMode="auto">
            <a:xfrm flipV="1">
              <a:off x="8743975" y="4437073"/>
              <a:ext cx="431803" cy="1081085"/>
              <a:chOff x="2469" y="3067"/>
              <a:chExt cx="272" cy="681"/>
            </a:xfrm>
          </p:grpSpPr>
          <p:sp>
            <p:nvSpPr>
              <p:cNvPr id="108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09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10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80" name="Group 409"/>
            <p:cNvGrpSpPr>
              <a:grpSpLocks/>
            </p:cNvGrpSpPr>
            <p:nvPr/>
          </p:nvGrpSpPr>
          <p:grpSpPr bwMode="auto">
            <a:xfrm>
              <a:off x="8743975" y="3286133"/>
              <a:ext cx="431803" cy="1081090"/>
              <a:chOff x="2469" y="3067"/>
              <a:chExt cx="272" cy="681"/>
            </a:xfrm>
          </p:grpSpPr>
          <p:sp>
            <p:nvSpPr>
              <p:cNvPr id="105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1" name="Group 409"/>
            <p:cNvGrpSpPr>
              <a:grpSpLocks/>
            </p:cNvGrpSpPr>
            <p:nvPr/>
          </p:nvGrpSpPr>
          <p:grpSpPr bwMode="auto">
            <a:xfrm>
              <a:off x="9104338" y="3286133"/>
              <a:ext cx="431803" cy="1081090"/>
              <a:chOff x="2469" y="3067"/>
              <a:chExt cx="272" cy="681"/>
            </a:xfrm>
          </p:grpSpPr>
          <p:sp>
            <p:nvSpPr>
              <p:cNvPr id="102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2" name="Group 409"/>
            <p:cNvGrpSpPr>
              <a:grpSpLocks/>
            </p:cNvGrpSpPr>
            <p:nvPr/>
          </p:nvGrpSpPr>
          <p:grpSpPr bwMode="auto">
            <a:xfrm>
              <a:off x="9464700" y="3286133"/>
              <a:ext cx="431803" cy="1081090"/>
              <a:chOff x="2469" y="3067"/>
              <a:chExt cx="272" cy="681"/>
            </a:xfrm>
          </p:grpSpPr>
          <p:sp>
            <p:nvSpPr>
              <p:cNvPr id="99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0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3" name="Group 409"/>
            <p:cNvGrpSpPr>
              <a:grpSpLocks/>
            </p:cNvGrpSpPr>
            <p:nvPr/>
          </p:nvGrpSpPr>
          <p:grpSpPr bwMode="auto">
            <a:xfrm>
              <a:off x="9823475" y="3286133"/>
              <a:ext cx="431803" cy="1081090"/>
              <a:chOff x="2469" y="3067"/>
              <a:chExt cx="272" cy="681"/>
            </a:xfrm>
          </p:grpSpPr>
          <p:sp>
            <p:nvSpPr>
              <p:cNvPr id="96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8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4" name="Group 315"/>
            <p:cNvGrpSpPr>
              <a:grpSpLocks/>
            </p:cNvGrpSpPr>
            <p:nvPr/>
          </p:nvGrpSpPr>
          <p:grpSpPr bwMode="auto">
            <a:xfrm flipV="1">
              <a:off x="9104338" y="4438640"/>
              <a:ext cx="431803" cy="1081090"/>
              <a:chOff x="2469" y="3067"/>
              <a:chExt cx="272" cy="681"/>
            </a:xfrm>
          </p:grpSpPr>
          <p:sp>
            <p:nvSpPr>
              <p:cNvPr id="93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94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95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85" name="Group 315"/>
            <p:cNvGrpSpPr>
              <a:grpSpLocks/>
            </p:cNvGrpSpPr>
            <p:nvPr/>
          </p:nvGrpSpPr>
          <p:grpSpPr bwMode="auto">
            <a:xfrm flipV="1">
              <a:off x="9391675" y="4438640"/>
              <a:ext cx="431803" cy="1081090"/>
              <a:chOff x="2469" y="3067"/>
              <a:chExt cx="272" cy="681"/>
            </a:xfrm>
          </p:grpSpPr>
          <p:sp>
            <p:nvSpPr>
              <p:cNvPr id="90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91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92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86" name="Group 315"/>
            <p:cNvGrpSpPr>
              <a:grpSpLocks/>
            </p:cNvGrpSpPr>
            <p:nvPr/>
          </p:nvGrpSpPr>
          <p:grpSpPr bwMode="auto">
            <a:xfrm flipV="1">
              <a:off x="9752038" y="4437073"/>
              <a:ext cx="431803" cy="1081085"/>
              <a:chOff x="2469" y="3067"/>
              <a:chExt cx="272" cy="681"/>
            </a:xfrm>
          </p:grpSpPr>
          <p:sp>
            <p:nvSpPr>
              <p:cNvPr id="87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88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89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 rot="269978">
            <a:off x="6376811" y="4658536"/>
            <a:ext cx="971582" cy="519102"/>
            <a:chOff x="8743950" y="3286125"/>
            <a:chExt cx="1511300" cy="2233613"/>
          </a:xfrm>
        </p:grpSpPr>
        <p:grpSp>
          <p:nvGrpSpPr>
            <p:cNvPr id="112" name="Group 315"/>
            <p:cNvGrpSpPr>
              <a:grpSpLocks/>
            </p:cNvGrpSpPr>
            <p:nvPr/>
          </p:nvGrpSpPr>
          <p:grpSpPr bwMode="auto">
            <a:xfrm flipV="1">
              <a:off x="8743974" y="4437073"/>
              <a:ext cx="431803" cy="1081085"/>
              <a:chOff x="2469" y="3067"/>
              <a:chExt cx="272" cy="681"/>
            </a:xfrm>
          </p:grpSpPr>
          <p:sp>
            <p:nvSpPr>
              <p:cNvPr id="141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42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43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13" name="Group 409"/>
            <p:cNvGrpSpPr>
              <a:grpSpLocks/>
            </p:cNvGrpSpPr>
            <p:nvPr/>
          </p:nvGrpSpPr>
          <p:grpSpPr bwMode="auto">
            <a:xfrm>
              <a:off x="8743974" y="3286133"/>
              <a:ext cx="431803" cy="1081090"/>
              <a:chOff x="2469" y="3067"/>
              <a:chExt cx="272" cy="681"/>
            </a:xfrm>
          </p:grpSpPr>
          <p:sp>
            <p:nvSpPr>
              <p:cNvPr id="138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0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4" name="Group 409"/>
            <p:cNvGrpSpPr>
              <a:grpSpLocks/>
            </p:cNvGrpSpPr>
            <p:nvPr/>
          </p:nvGrpSpPr>
          <p:grpSpPr bwMode="auto">
            <a:xfrm>
              <a:off x="9104337" y="3286133"/>
              <a:ext cx="431803" cy="1081090"/>
              <a:chOff x="2469" y="3067"/>
              <a:chExt cx="272" cy="681"/>
            </a:xfrm>
          </p:grpSpPr>
          <p:sp>
            <p:nvSpPr>
              <p:cNvPr id="135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5" name="Group 409"/>
            <p:cNvGrpSpPr>
              <a:grpSpLocks/>
            </p:cNvGrpSpPr>
            <p:nvPr/>
          </p:nvGrpSpPr>
          <p:grpSpPr bwMode="auto">
            <a:xfrm>
              <a:off x="9464699" y="3286133"/>
              <a:ext cx="431803" cy="1081090"/>
              <a:chOff x="2469" y="3067"/>
              <a:chExt cx="272" cy="681"/>
            </a:xfrm>
          </p:grpSpPr>
          <p:sp>
            <p:nvSpPr>
              <p:cNvPr id="132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6" name="Group 409"/>
            <p:cNvGrpSpPr>
              <a:grpSpLocks/>
            </p:cNvGrpSpPr>
            <p:nvPr/>
          </p:nvGrpSpPr>
          <p:grpSpPr bwMode="auto">
            <a:xfrm>
              <a:off x="9823474" y="3286133"/>
              <a:ext cx="431803" cy="1081090"/>
              <a:chOff x="2469" y="3067"/>
              <a:chExt cx="272" cy="681"/>
            </a:xfrm>
          </p:grpSpPr>
          <p:sp>
            <p:nvSpPr>
              <p:cNvPr id="129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7" name="Group 315"/>
            <p:cNvGrpSpPr>
              <a:grpSpLocks/>
            </p:cNvGrpSpPr>
            <p:nvPr/>
          </p:nvGrpSpPr>
          <p:grpSpPr bwMode="auto">
            <a:xfrm flipV="1">
              <a:off x="9104337" y="4438640"/>
              <a:ext cx="431803" cy="1081090"/>
              <a:chOff x="2469" y="3067"/>
              <a:chExt cx="272" cy="681"/>
            </a:xfrm>
          </p:grpSpPr>
          <p:sp>
            <p:nvSpPr>
              <p:cNvPr id="126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7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8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18" name="Group 315"/>
            <p:cNvGrpSpPr>
              <a:grpSpLocks/>
            </p:cNvGrpSpPr>
            <p:nvPr/>
          </p:nvGrpSpPr>
          <p:grpSpPr bwMode="auto">
            <a:xfrm flipV="1">
              <a:off x="9391674" y="4438640"/>
              <a:ext cx="431803" cy="1081090"/>
              <a:chOff x="2469" y="3067"/>
              <a:chExt cx="272" cy="681"/>
            </a:xfrm>
          </p:grpSpPr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19" name="Group 315"/>
            <p:cNvGrpSpPr>
              <a:grpSpLocks/>
            </p:cNvGrpSpPr>
            <p:nvPr/>
          </p:nvGrpSpPr>
          <p:grpSpPr bwMode="auto">
            <a:xfrm flipV="1">
              <a:off x="9752037" y="4437073"/>
              <a:ext cx="431803" cy="1081085"/>
              <a:chOff x="2469" y="3067"/>
              <a:chExt cx="272" cy="681"/>
            </a:xfrm>
          </p:grpSpPr>
          <p:sp>
            <p:nvSpPr>
              <p:cNvPr id="120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1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22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 rot="712671">
            <a:off x="5662432" y="4537883"/>
            <a:ext cx="971582" cy="519102"/>
            <a:chOff x="8743950" y="3286125"/>
            <a:chExt cx="1511300" cy="2233613"/>
          </a:xfrm>
        </p:grpSpPr>
        <p:grpSp>
          <p:nvGrpSpPr>
            <p:cNvPr id="145" name="Group 315"/>
            <p:cNvGrpSpPr>
              <a:grpSpLocks/>
            </p:cNvGrpSpPr>
            <p:nvPr/>
          </p:nvGrpSpPr>
          <p:grpSpPr bwMode="auto">
            <a:xfrm flipV="1">
              <a:off x="8743973" y="4437073"/>
              <a:ext cx="431803" cy="1081085"/>
              <a:chOff x="2469" y="3067"/>
              <a:chExt cx="272" cy="681"/>
            </a:xfrm>
          </p:grpSpPr>
          <p:sp>
            <p:nvSpPr>
              <p:cNvPr id="174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5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6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46" name="Group 409"/>
            <p:cNvGrpSpPr>
              <a:grpSpLocks/>
            </p:cNvGrpSpPr>
            <p:nvPr/>
          </p:nvGrpSpPr>
          <p:grpSpPr bwMode="auto">
            <a:xfrm>
              <a:off x="8743973" y="3286133"/>
              <a:ext cx="431803" cy="1081090"/>
              <a:chOff x="2469" y="3067"/>
              <a:chExt cx="272" cy="681"/>
            </a:xfrm>
          </p:grpSpPr>
          <p:sp>
            <p:nvSpPr>
              <p:cNvPr id="171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" name="Group 409"/>
            <p:cNvGrpSpPr>
              <a:grpSpLocks/>
            </p:cNvGrpSpPr>
            <p:nvPr/>
          </p:nvGrpSpPr>
          <p:grpSpPr bwMode="auto">
            <a:xfrm>
              <a:off x="9104336" y="3286133"/>
              <a:ext cx="431803" cy="1081090"/>
              <a:chOff x="2469" y="3067"/>
              <a:chExt cx="272" cy="681"/>
            </a:xfrm>
          </p:grpSpPr>
          <p:sp>
            <p:nvSpPr>
              <p:cNvPr id="168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8" name="Group 409"/>
            <p:cNvGrpSpPr>
              <a:grpSpLocks/>
            </p:cNvGrpSpPr>
            <p:nvPr/>
          </p:nvGrpSpPr>
          <p:grpSpPr bwMode="auto">
            <a:xfrm>
              <a:off x="9464698" y="3286133"/>
              <a:ext cx="431803" cy="1081090"/>
              <a:chOff x="2469" y="3067"/>
              <a:chExt cx="272" cy="681"/>
            </a:xfrm>
          </p:grpSpPr>
          <p:sp>
            <p:nvSpPr>
              <p:cNvPr id="165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9" name="Group 409"/>
            <p:cNvGrpSpPr>
              <a:grpSpLocks/>
            </p:cNvGrpSpPr>
            <p:nvPr/>
          </p:nvGrpSpPr>
          <p:grpSpPr bwMode="auto">
            <a:xfrm>
              <a:off x="9823473" y="3286133"/>
              <a:ext cx="431803" cy="1081090"/>
              <a:chOff x="2469" y="3067"/>
              <a:chExt cx="272" cy="681"/>
            </a:xfrm>
          </p:grpSpPr>
          <p:sp>
            <p:nvSpPr>
              <p:cNvPr id="162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3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4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0" name="Group 315"/>
            <p:cNvGrpSpPr>
              <a:grpSpLocks/>
            </p:cNvGrpSpPr>
            <p:nvPr/>
          </p:nvGrpSpPr>
          <p:grpSpPr bwMode="auto">
            <a:xfrm flipV="1">
              <a:off x="9104336" y="4438640"/>
              <a:ext cx="431803" cy="1081090"/>
              <a:chOff x="2469" y="3067"/>
              <a:chExt cx="272" cy="681"/>
            </a:xfrm>
          </p:grpSpPr>
          <p:sp>
            <p:nvSpPr>
              <p:cNvPr id="159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0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1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1" name="Group 315"/>
            <p:cNvGrpSpPr>
              <a:grpSpLocks/>
            </p:cNvGrpSpPr>
            <p:nvPr/>
          </p:nvGrpSpPr>
          <p:grpSpPr bwMode="auto">
            <a:xfrm flipV="1">
              <a:off x="9391673" y="4438640"/>
              <a:ext cx="431803" cy="1081090"/>
              <a:chOff x="2469" y="3067"/>
              <a:chExt cx="272" cy="681"/>
            </a:xfrm>
          </p:grpSpPr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58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2" name="Group 315"/>
            <p:cNvGrpSpPr>
              <a:grpSpLocks/>
            </p:cNvGrpSpPr>
            <p:nvPr/>
          </p:nvGrpSpPr>
          <p:grpSpPr bwMode="auto">
            <a:xfrm flipV="1">
              <a:off x="9752036" y="4437073"/>
              <a:ext cx="431803" cy="1081085"/>
              <a:chOff x="2469" y="3067"/>
              <a:chExt cx="272" cy="681"/>
            </a:xfrm>
          </p:grpSpPr>
          <p:sp>
            <p:nvSpPr>
              <p:cNvPr id="153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54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55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sp>
        <p:nvSpPr>
          <p:cNvPr id="61453" name="Oval 13"/>
          <p:cNvSpPr>
            <a:spLocks noChangeArrowheads="1"/>
          </p:cNvSpPr>
          <p:nvPr/>
        </p:nvSpPr>
        <p:spPr bwMode="auto">
          <a:xfrm rot="291745">
            <a:off x="5503863" y="4292600"/>
            <a:ext cx="2592387" cy="1152525"/>
          </a:xfrm>
          <a:prstGeom prst="ellipse">
            <a:avLst/>
          </a:prstGeom>
          <a:solidFill>
            <a:schemeClr val="accent2">
              <a:lumMod val="75000"/>
              <a:alpha val="59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61459" name="Picture 56" descr="closeTurnedCrista"/>
          <p:cNvPicPr>
            <a:picLocks noChangeAspect="1" noChangeArrowheads="1"/>
          </p:cNvPicPr>
          <p:nvPr/>
        </p:nvPicPr>
        <p:blipFill>
          <a:blip r:embed="rId3" cstate="print"/>
          <a:srcRect b="46300"/>
          <a:stretch>
            <a:fillRect/>
          </a:stretch>
        </p:blipFill>
        <p:spPr bwMode="auto">
          <a:xfrm>
            <a:off x="4643434" y="4000504"/>
            <a:ext cx="4319588" cy="173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pic>
        <p:nvPicPr>
          <p:cNvPr id="61460" name="Picture 57" descr="closeOpenCrista_high"/>
          <p:cNvPicPr>
            <a:picLocks noChangeAspect="1" noChangeArrowheads="1"/>
          </p:cNvPicPr>
          <p:nvPr/>
        </p:nvPicPr>
        <p:blipFill>
          <a:blip r:embed="rId4" cstate="print"/>
          <a:srcRect t="9574" b="23404"/>
          <a:stretch>
            <a:fillRect/>
          </a:stretch>
        </p:blipFill>
        <p:spPr bwMode="auto">
          <a:xfrm>
            <a:off x="4643434" y="3643314"/>
            <a:ext cx="41767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177" name="TextBox 176"/>
          <p:cNvSpPr txBox="1"/>
          <p:nvPr/>
        </p:nvSpPr>
        <p:spPr>
          <a:xfrm>
            <a:off x="0" y="6215082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Εξωτερική μεμβράνη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688334" y="214290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Εσωτερική μεμβράνη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rot="5400000">
            <a:off x="6750855" y="750075"/>
            <a:ext cx="1214446" cy="1143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5400000" flipH="1" flipV="1">
            <a:off x="642888" y="5357844"/>
            <a:ext cx="1357322" cy="50003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895028" y="764704"/>
            <a:ext cx="5472608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Πρωτεϊνικά σύμπλοκα της εσωτερικής μεμβράνης των μιτοχονδρίων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5" name="Straight Arrow Connector 184"/>
          <p:cNvCxnSpPr/>
          <p:nvPr/>
        </p:nvCxnSpPr>
        <p:spPr>
          <a:xfrm rot="16200000" flipH="1">
            <a:off x="3311856" y="2812372"/>
            <a:ext cx="2304256" cy="16653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2" idx="2"/>
          </p:cNvCxnSpPr>
          <p:nvPr/>
        </p:nvCxnSpPr>
        <p:spPr>
          <a:xfrm rot="16200000" flipH="1">
            <a:off x="3720967" y="2429395"/>
            <a:ext cx="2350130" cy="2529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82" idx="2"/>
          </p:cNvCxnSpPr>
          <p:nvPr/>
        </p:nvCxnSpPr>
        <p:spPr>
          <a:xfrm rot="16200000" flipH="1">
            <a:off x="4166082" y="1984280"/>
            <a:ext cx="2468012" cy="35375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3703340" y="2564904"/>
            <a:ext cx="4617632" cy="18199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animBg="1"/>
      <p:bldP spid="1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9"/>
          <p:cNvSpPr txBox="1">
            <a:spLocks noChangeArrowheads="1"/>
          </p:cNvSpPr>
          <p:nvPr/>
        </p:nvSpPr>
        <p:spPr bwMode="auto">
          <a:xfrm rot="-1138906">
            <a:off x="4638675" y="4508500"/>
            <a:ext cx="2000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/>
              <a:t>Κυτόχρωμα</a:t>
            </a:r>
          </a:p>
          <a:p>
            <a:r>
              <a:rPr lang="en-US" sz="2800" b="1"/>
              <a:t>c</a:t>
            </a:r>
            <a:endParaRPr lang="en-GB" sz="2800" b="1"/>
          </a:p>
        </p:txBody>
      </p: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141475" y="1714488"/>
            <a:ext cx="1950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ΣΥΜΠΛΟΚΟ</a:t>
            </a:r>
          </a:p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Ι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45" name="Picture 57" descr="closeOpenCrista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650" y="1700213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61446" name="Line 16"/>
          <p:cNvSpPr>
            <a:spLocks noChangeShapeType="1"/>
          </p:cNvSpPr>
          <p:nvPr/>
        </p:nvSpPr>
        <p:spPr bwMode="auto">
          <a:xfrm>
            <a:off x="1357286" y="2285992"/>
            <a:ext cx="1500199" cy="1143009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47" name="Rectangle 17"/>
          <p:cNvSpPr>
            <a:spLocks noChangeArrowheads="1"/>
          </p:cNvSpPr>
          <p:nvPr/>
        </p:nvSpPr>
        <p:spPr bwMode="auto">
          <a:xfrm>
            <a:off x="3775075" y="260350"/>
            <a:ext cx="2368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ΣΥΜΠΛΟΚΟ</a:t>
            </a:r>
          </a:p>
          <a:p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IV</a:t>
            </a:r>
          </a:p>
        </p:txBody>
      </p:sp>
      <p:sp>
        <p:nvSpPr>
          <p:cNvPr id="61448" name="Text Box 12"/>
          <p:cNvSpPr txBox="1">
            <a:spLocks noChangeArrowheads="1"/>
          </p:cNvSpPr>
          <p:nvPr/>
        </p:nvSpPr>
        <p:spPr bwMode="auto">
          <a:xfrm>
            <a:off x="3268850" y="5516563"/>
            <a:ext cx="1950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ΣΥΜΠΛΟΚΟ</a:t>
            </a:r>
          </a:p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Ι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II</a:t>
            </a:r>
          </a:p>
        </p:txBody>
      </p:sp>
      <p:sp>
        <p:nvSpPr>
          <p:cNvPr id="61449" name="Line 19"/>
          <p:cNvSpPr>
            <a:spLocks noChangeShapeType="1"/>
          </p:cNvSpPr>
          <p:nvPr/>
        </p:nvSpPr>
        <p:spPr bwMode="auto">
          <a:xfrm flipH="1" flipV="1">
            <a:off x="4135438" y="3644900"/>
            <a:ext cx="0" cy="1728788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450" name="Line 20"/>
          <p:cNvSpPr>
            <a:spLocks noChangeShapeType="1"/>
          </p:cNvSpPr>
          <p:nvPr/>
        </p:nvSpPr>
        <p:spPr bwMode="auto">
          <a:xfrm>
            <a:off x="5072063" y="1268413"/>
            <a:ext cx="287337" cy="1800225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94696" y="4941888"/>
            <a:ext cx="20138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chemeClr val="bg1"/>
                </a:solidFill>
                <a:latin typeface="Calibri" pitchFamily="34" charset="0"/>
              </a:rPr>
              <a:t>Κυτόχρωμα </a:t>
            </a: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c</a:t>
            </a:r>
            <a:endParaRPr lang="el-GR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52" name="Line 22"/>
          <p:cNvSpPr>
            <a:spLocks noChangeShapeType="1"/>
          </p:cNvSpPr>
          <p:nvPr/>
        </p:nvSpPr>
        <p:spPr bwMode="auto">
          <a:xfrm flipH="1" flipV="1">
            <a:off x="5214938" y="4005263"/>
            <a:ext cx="720725" cy="936625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428856" y="2786058"/>
            <a:ext cx="3557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3333FF"/>
                </a:solidFill>
                <a:latin typeface="Calibri" pitchFamily="34" charset="0"/>
              </a:rPr>
              <a:t>ΑΝΑΠΝΕΥΣΤΙΚΗ</a:t>
            </a:r>
          </a:p>
          <a:p>
            <a:r>
              <a:rPr lang="el-GR" sz="4000" b="1" dirty="0">
                <a:solidFill>
                  <a:srgbClr val="3333FF"/>
                </a:solidFill>
                <a:latin typeface="Calibri" pitchFamily="34" charset="0"/>
              </a:rPr>
              <a:t>ΑΛΥΣΙΔΑ</a:t>
            </a:r>
            <a:endParaRPr lang="en-GB" sz="40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3214674" y="2857496"/>
            <a:ext cx="615950" cy="676275"/>
          </a:xfrm>
          <a:custGeom>
            <a:avLst/>
            <a:gdLst>
              <a:gd name="T0" fmla="*/ 10 w 388"/>
              <a:gd name="T1" fmla="*/ 108 h 426"/>
              <a:gd name="T2" fmla="*/ 46 w 388"/>
              <a:gd name="T3" fmla="*/ 78 h 426"/>
              <a:gd name="T4" fmla="*/ 76 w 388"/>
              <a:gd name="T5" fmla="*/ 42 h 426"/>
              <a:gd name="T6" fmla="*/ 214 w 388"/>
              <a:gd name="T7" fmla="*/ 12 h 426"/>
              <a:gd name="T8" fmla="*/ 280 w 388"/>
              <a:gd name="T9" fmla="*/ 30 h 426"/>
              <a:gd name="T10" fmla="*/ 316 w 388"/>
              <a:gd name="T11" fmla="*/ 42 h 426"/>
              <a:gd name="T12" fmla="*/ 340 w 388"/>
              <a:gd name="T13" fmla="*/ 108 h 426"/>
              <a:gd name="T14" fmla="*/ 358 w 388"/>
              <a:gd name="T15" fmla="*/ 114 h 426"/>
              <a:gd name="T16" fmla="*/ 370 w 388"/>
              <a:gd name="T17" fmla="*/ 186 h 426"/>
              <a:gd name="T18" fmla="*/ 382 w 388"/>
              <a:gd name="T19" fmla="*/ 222 h 426"/>
              <a:gd name="T20" fmla="*/ 388 w 388"/>
              <a:gd name="T21" fmla="*/ 240 h 426"/>
              <a:gd name="T22" fmla="*/ 382 w 388"/>
              <a:gd name="T23" fmla="*/ 312 h 426"/>
              <a:gd name="T24" fmla="*/ 238 w 388"/>
              <a:gd name="T25" fmla="*/ 426 h 426"/>
              <a:gd name="T26" fmla="*/ 178 w 388"/>
              <a:gd name="T27" fmla="*/ 384 h 426"/>
              <a:gd name="T28" fmla="*/ 118 w 388"/>
              <a:gd name="T29" fmla="*/ 312 h 426"/>
              <a:gd name="T30" fmla="*/ 76 w 388"/>
              <a:gd name="T31" fmla="*/ 228 h 426"/>
              <a:gd name="T32" fmla="*/ 94 w 388"/>
              <a:gd name="T33" fmla="*/ 300 h 426"/>
              <a:gd name="T34" fmla="*/ 52 w 388"/>
              <a:gd name="T35" fmla="*/ 330 h 426"/>
              <a:gd name="T36" fmla="*/ 34 w 388"/>
              <a:gd name="T37" fmla="*/ 312 h 426"/>
              <a:gd name="T38" fmla="*/ 10 w 388"/>
              <a:gd name="T39" fmla="*/ 276 h 426"/>
              <a:gd name="T40" fmla="*/ 10 w 388"/>
              <a:gd name="T41" fmla="*/ 126 h 426"/>
              <a:gd name="T42" fmla="*/ 16 w 388"/>
              <a:gd name="T43" fmla="*/ 108 h 426"/>
              <a:gd name="T44" fmla="*/ 34 w 388"/>
              <a:gd name="T45" fmla="*/ 96 h 426"/>
              <a:gd name="T46" fmla="*/ 10 w 388"/>
              <a:gd name="T47" fmla="*/ 108 h 4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8"/>
              <a:gd name="T73" fmla="*/ 0 h 426"/>
              <a:gd name="T74" fmla="*/ 388 w 388"/>
              <a:gd name="T75" fmla="*/ 426 h 42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8" h="426">
                <a:moveTo>
                  <a:pt x="10" y="108"/>
                </a:moveTo>
                <a:cubicBezTo>
                  <a:pt x="34" y="73"/>
                  <a:pt x="7" y="106"/>
                  <a:pt x="46" y="78"/>
                </a:cubicBezTo>
                <a:cubicBezTo>
                  <a:pt x="104" y="36"/>
                  <a:pt x="29" y="83"/>
                  <a:pt x="76" y="42"/>
                </a:cubicBezTo>
                <a:cubicBezTo>
                  <a:pt x="124" y="0"/>
                  <a:pt x="136" y="17"/>
                  <a:pt x="214" y="12"/>
                </a:cubicBezTo>
                <a:cubicBezTo>
                  <a:pt x="287" y="22"/>
                  <a:pt x="229" y="10"/>
                  <a:pt x="280" y="30"/>
                </a:cubicBezTo>
                <a:cubicBezTo>
                  <a:pt x="292" y="35"/>
                  <a:pt x="316" y="42"/>
                  <a:pt x="316" y="42"/>
                </a:cubicBezTo>
                <a:cubicBezTo>
                  <a:pt x="330" y="64"/>
                  <a:pt x="332" y="95"/>
                  <a:pt x="340" y="108"/>
                </a:cubicBezTo>
                <a:cubicBezTo>
                  <a:pt x="344" y="113"/>
                  <a:pt x="352" y="112"/>
                  <a:pt x="358" y="114"/>
                </a:cubicBezTo>
                <a:cubicBezTo>
                  <a:pt x="374" y="163"/>
                  <a:pt x="350" y="86"/>
                  <a:pt x="370" y="186"/>
                </a:cubicBezTo>
                <a:cubicBezTo>
                  <a:pt x="372" y="198"/>
                  <a:pt x="378" y="210"/>
                  <a:pt x="382" y="222"/>
                </a:cubicBezTo>
                <a:cubicBezTo>
                  <a:pt x="384" y="228"/>
                  <a:pt x="388" y="240"/>
                  <a:pt x="388" y="240"/>
                </a:cubicBezTo>
                <a:cubicBezTo>
                  <a:pt x="386" y="264"/>
                  <a:pt x="387" y="288"/>
                  <a:pt x="382" y="312"/>
                </a:cubicBezTo>
                <a:cubicBezTo>
                  <a:pt x="371" y="368"/>
                  <a:pt x="278" y="400"/>
                  <a:pt x="238" y="426"/>
                </a:cubicBezTo>
                <a:cubicBezTo>
                  <a:pt x="196" y="384"/>
                  <a:pt x="218" y="394"/>
                  <a:pt x="178" y="384"/>
                </a:cubicBezTo>
                <a:cubicBezTo>
                  <a:pt x="156" y="362"/>
                  <a:pt x="135" y="338"/>
                  <a:pt x="118" y="312"/>
                </a:cubicBezTo>
                <a:cubicBezTo>
                  <a:pt x="109" y="277"/>
                  <a:pt x="115" y="241"/>
                  <a:pt x="76" y="228"/>
                </a:cubicBezTo>
                <a:cubicBezTo>
                  <a:pt x="66" y="259"/>
                  <a:pt x="85" y="272"/>
                  <a:pt x="94" y="300"/>
                </a:cubicBezTo>
                <a:cubicBezTo>
                  <a:pt x="87" y="328"/>
                  <a:pt x="82" y="340"/>
                  <a:pt x="52" y="330"/>
                </a:cubicBezTo>
                <a:cubicBezTo>
                  <a:pt x="46" y="324"/>
                  <a:pt x="39" y="319"/>
                  <a:pt x="34" y="312"/>
                </a:cubicBezTo>
                <a:cubicBezTo>
                  <a:pt x="25" y="301"/>
                  <a:pt x="10" y="276"/>
                  <a:pt x="10" y="276"/>
                </a:cubicBezTo>
                <a:cubicBezTo>
                  <a:pt x="5" y="199"/>
                  <a:pt x="0" y="194"/>
                  <a:pt x="10" y="126"/>
                </a:cubicBezTo>
                <a:cubicBezTo>
                  <a:pt x="11" y="120"/>
                  <a:pt x="12" y="113"/>
                  <a:pt x="16" y="108"/>
                </a:cubicBezTo>
                <a:cubicBezTo>
                  <a:pt x="21" y="102"/>
                  <a:pt x="41" y="96"/>
                  <a:pt x="34" y="96"/>
                </a:cubicBezTo>
                <a:cubicBezTo>
                  <a:pt x="25" y="96"/>
                  <a:pt x="18" y="104"/>
                  <a:pt x="10" y="108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FFFF66">
                  <a:alpha val="49001"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C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36" name="Text Box 12"/>
          <p:cNvSpPr txBox="1">
            <a:spLocks noChangeArrowheads="1"/>
          </p:cNvSpPr>
          <p:nvPr/>
        </p:nvSpPr>
        <p:spPr bwMode="auto">
          <a:xfrm>
            <a:off x="1071534" y="285728"/>
            <a:ext cx="1950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ΣΥΜΠΛΟΚΟ</a:t>
            </a:r>
          </a:p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Ι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357418" y="857232"/>
            <a:ext cx="1143009" cy="2286015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3500426" y="3429000"/>
            <a:ext cx="357190" cy="3571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928790" y="3643314"/>
            <a:ext cx="1714512" cy="142876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59514" y="5000636"/>
            <a:ext cx="1917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Ουβικινόνη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CoQ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31" name="Text Box 13"/>
          <p:cNvSpPr txBox="1">
            <a:spLocks noChangeArrowheads="1"/>
          </p:cNvSpPr>
          <p:nvPr/>
        </p:nvSpPr>
        <p:spPr bwMode="auto">
          <a:xfrm>
            <a:off x="2428856" y="2786058"/>
            <a:ext cx="3557384" cy="1323439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>
                <a:latin typeface="Calibri" pitchFamily="34" charset="0"/>
              </a:rPr>
              <a:t>ΑΝΑΠΝΕΥΣΤΙΚΗ</a:t>
            </a:r>
          </a:p>
          <a:p>
            <a:r>
              <a:rPr lang="el-GR" sz="4000" b="1">
                <a:latin typeface="Calibri" pitchFamily="34" charset="0"/>
              </a:rPr>
              <a:t>ΑΛΥΣΙΔΑ</a:t>
            </a:r>
            <a:endParaRPr lang="en-GB" sz="4000" b="1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763680" y="1232756"/>
            <a:ext cx="1440160" cy="1368152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375748" y="476672"/>
            <a:ext cx="2368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ΣΥΜΠΛΟΚΟ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V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35" grpId="0" animBg="1"/>
      <p:bldP spid="17436" grpId="0"/>
      <p:bldP spid="17437" grpId="0" animBg="1"/>
      <p:bldP spid="18" grpId="0" animBg="1"/>
      <p:bldP spid="19" grpId="0" animBg="1"/>
      <p:bldP spid="20" grpId="0"/>
      <p:bldP spid="174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closeOpenCrista_high"/>
          <p:cNvPicPr>
            <a:picLocks noChangeAspect="1" noChangeArrowheads="1"/>
          </p:cNvPicPr>
          <p:nvPr/>
        </p:nvPicPr>
        <p:blipFill>
          <a:blip r:embed="rId3" cstate="print"/>
          <a:srcRect t="12774" b="23404"/>
          <a:stretch>
            <a:fillRect/>
          </a:stretch>
        </p:blipFill>
        <p:spPr bwMode="auto">
          <a:xfrm>
            <a:off x="2071666" y="1928802"/>
            <a:ext cx="6248414" cy="28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3" name="TextBox 2"/>
          <p:cNvSpPr txBox="1"/>
          <p:nvPr/>
        </p:nvSpPr>
        <p:spPr>
          <a:xfrm>
            <a:off x="2376968" y="307181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604" y="307181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0240" y="3000372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000228" y="3000372"/>
            <a:ext cx="3286148" cy="1285884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ενέργεια</a:t>
            </a:r>
            <a:endParaRPr lang="el-GR" dirty="0"/>
          </a:p>
        </p:txBody>
      </p:sp>
      <p:sp>
        <p:nvSpPr>
          <p:cNvPr id="9" name="Explosion 1 8"/>
          <p:cNvSpPr/>
          <p:nvPr/>
        </p:nvSpPr>
        <p:spPr>
          <a:xfrm>
            <a:off x="4286244" y="2928934"/>
            <a:ext cx="3286148" cy="1285884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ενέργεια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0" y="5000636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Ποιός είναι ο δότης ηλεκτρονίων;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202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NADH+H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FADH</a:t>
            </a:r>
            <a:r>
              <a:rPr lang="en-US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361" y="4214818"/>
            <a:ext cx="121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NAD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FAD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4" y="128586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8212" y="-31731"/>
            <a:ext cx="5317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Τα ηλεκτρόνια «ρέουν» διαμέσου των συστατικών της αναπνευστικής αλυσίδας και απελευθερώνεται ενέργεια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7754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14 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75  E" pathEditMode="relative" ptsTypes="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75  E" pathEditMode="relative" ptsTypes="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3" grpId="0"/>
      <p:bldP spid="13" grpId="1"/>
      <p:bldP spid="13" grpId="2"/>
      <p:bldP spid="14" grpId="0"/>
      <p:bldP spid="15" grpId="0"/>
      <p:bldP spid="15" grpId="1"/>
      <p:bldP spid="15" grpId="2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 fontScale="90000"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Ο ενεργειακός μεταβολισμός - </a:t>
            </a:r>
            <a:br>
              <a:rPr lang="el-GR" altLang="el-GR" b="1" dirty="0" smtClean="0">
                <a:latin typeface="Calibri" pitchFamily="34" charset="0"/>
              </a:rPr>
            </a:br>
            <a:r>
              <a:rPr lang="el-GR" altLang="el-GR" b="1" dirty="0" smtClean="0">
                <a:latin typeface="Calibri" pitchFamily="34" charset="0"/>
              </a:rPr>
              <a:t>Η </a:t>
            </a:r>
            <a:r>
              <a:rPr lang="el-GR" altLang="el-GR" b="1" dirty="0" smtClean="0">
                <a:latin typeface="Calibri" pitchFamily="34" charset="0"/>
              </a:rPr>
              <a:t>αερόβιος αναπνοή στους </a:t>
            </a:r>
            <a:r>
              <a:rPr lang="el-GR" altLang="el-GR" b="1" dirty="0" err="1" smtClean="0">
                <a:latin typeface="Calibri" pitchFamily="34" charset="0"/>
              </a:rPr>
              <a:t>χημειοργανότροφους</a:t>
            </a:r>
            <a:r>
              <a:rPr lang="el-GR" altLang="el-GR" b="1" dirty="0" smtClean="0">
                <a:latin typeface="Calibri" pitchFamily="34" charset="0"/>
              </a:rPr>
              <a:t> </a:t>
            </a:r>
            <a:r>
              <a:rPr lang="el-GR" altLang="el-GR" b="1" dirty="0" err="1" smtClean="0">
                <a:latin typeface="Calibri" pitchFamily="34" charset="0"/>
              </a:rPr>
              <a:t>ετερότροφους</a:t>
            </a:r>
            <a:r>
              <a:rPr lang="el-GR" altLang="el-GR" b="1" dirty="0" smtClean="0">
                <a:latin typeface="Calibri" pitchFamily="34" charset="0"/>
              </a:rPr>
              <a:t> οργανισμούς</a:t>
            </a:r>
            <a:endParaRPr lang="el-GR" altLang="el-GR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closeOpenCrista_high"/>
          <p:cNvPicPr>
            <a:picLocks noChangeAspect="1" noChangeArrowheads="1"/>
          </p:cNvPicPr>
          <p:nvPr/>
        </p:nvPicPr>
        <p:blipFill>
          <a:blip r:embed="rId3" cstate="print"/>
          <a:srcRect t="12774" b="23404"/>
          <a:stretch>
            <a:fillRect/>
          </a:stretch>
        </p:blipFill>
        <p:spPr bwMode="auto">
          <a:xfrm>
            <a:off x="2071666" y="1928802"/>
            <a:ext cx="6248414" cy="28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3" name="TextBox 2"/>
          <p:cNvSpPr txBox="1"/>
          <p:nvPr/>
        </p:nvSpPr>
        <p:spPr>
          <a:xfrm>
            <a:off x="2376968" y="307181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604" y="307181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0240" y="3000372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000228" y="3000372"/>
            <a:ext cx="3286148" cy="1285884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ενέργεια</a:t>
            </a:r>
            <a:endParaRPr lang="el-GR" dirty="0"/>
          </a:p>
        </p:txBody>
      </p:sp>
      <p:sp>
        <p:nvSpPr>
          <p:cNvPr id="9" name="Explosion 1 8"/>
          <p:cNvSpPr/>
          <p:nvPr/>
        </p:nvSpPr>
        <p:spPr>
          <a:xfrm>
            <a:off x="4495428" y="2924944"/>
            <a:ext cx="3286148" cy="1285884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ενέργεια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2" y="528638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Ποιός ο τελικός αποδέκτης των ηλεκτρονίων;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202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NADH+H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FADH</a:t>
            </a:r>
            <a:r>
              <a:rPr lang="en-US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361" y="4214818"/>
            <a:ext cx="121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NAD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FAD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4" y="1285860"/>
            <a:ext cx="1119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6000" b="1" baseline="30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endParaRPr lang="el-GR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5954" y="4581128"/>
            <a:ext cx="264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Ο</a:t>
            </a:r>
            <a:r>
              <a:rPr lang="en-US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 (οξυγόνο)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41970" y="4332789"/>
            <a:ext cx="185023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Η</a:t>
            </a:r>
            <a:r>
              <a:rPr lang="el-GR" sz="4000" b="1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Ο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56" y="5157192"/>
            <a:ext cx="97930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Calibri" pitchFamily="34" charset="0"/>
                <a:cs typeface="Calibri" pitchFamily="34" charset="0"/>
              </a:rPr>
              <a:t>Το οξυγόνο της ατμόσφαιρας που εισπνέουμε χρησιμοποιείται ως τελικός αποδέκτης των ηλεκτρονίων στην αναπνευστική αλυσίδα και ανάγεται σε νερό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7754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14 0.2625 " pathEditMode="relative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75  E" pathEditMode="relative" ptsTypes="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75  E" pathEditMode="relative" ptsTypes="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98 0.18889 " pathEditMode="relative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/>
      <p:bldP spid="17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905000"/>
            <a:ext cx="8763000" cy="3200400"/>
          </a:xfrm>
        </p:spPr>
        <p:txBody>
          <a:bodyPr anchor="b"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  <a:latin typeface="Calibri" pitchFamily="34" charset="0"/>
              </a:rPr>
              <a:t>ΠΟΙΑ Η ΤΥΧΗ ΤΗΣ ΕΝΕΡΓΕΙΑΣ</a:t>
            </a:r>
            <a:br>
              <a:rPr lang="el-GR" b="1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smtClean="0">
                <a:solidFill>
                  <a:schemeClr val="bg1"/>
                </a:solidFill>
                <a:latin typeface="Calibri" pitchFamily="34" charset="0"/>
              </a:rPr>
              <a:t>ΠΟΥ ΑΠΕΛΕΥΘΕΡΩΝΕΤΑΙ </a:t>
            </a:r>
            <a:br>
              <a:rPr lang="el-GR" b="1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smtClean="0">
                <a:solidFill>
                  <a:schemeClr val="bg1"/>
                </a:solidFill>
                <a:latin typeface="Calibri" pitchFamily="34" charset="0"/>
              </a:rPr>
              <a:t>ΚΑΤΑ</a:t>
            </a:r>
            <a:br>
              <a:rPr lang="el-GR" b="1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smtClean="0">
                <a:solidFill>
                  <a:schemeClr val="bg1"/>
                </a:solidFill>
                <a:latin typeface="Calibri" pitchFamily="34" charset="0"/>
              </a:rPr>
              <a:t>ΤΗΝ ΚΙΝΗΣΗ ΤΩΝ ΗΛΕΚΤΡΟΝΙΩΝ;</a:t>
            </a:r>
            <a:endParaRPr lang="en-GB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17589" y="349250"/>
            <a:ext cx="27703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latin typeface="Calibri" pitchFamily="34" charset="0"/>
              </a:rPr>
              <a:t>ΕΡΩΤΗΜΑ:</a:t>
            </a:r>
            <a:endParaRPr lang="en-GB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102941" y="4714884"/>
            <a:ext cx="2592287" cy="181588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Χημική ενέργεια</a:t>
            </a:r>
          </a:p>
          <a:p>
            <a:pPr defTabSz="762000"/>
            <a:r>
              <a:rPr lang="el-GR" sz="2800" dirty="0" smtClean="0">
                <a:solidFill>
                  <a:srgbClr val="FFFFFF"/>
                </a:solidFill>
                <a:latin typeface="Calibri" pitchFamily="34" charset="0"/>
              </a:rPr>
              <a:t>τροφών: ενεργοποιημένα ηλεκτρόνια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4517" name="Picture 2" descr="unitMem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819400"/>
            <a:ext cx="3886200" cy="1457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4518" name="Picture 3" descr="unitMem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2819400"/>
            <a:ext cx="5076825" cy="1457325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785782" y="3929066"/>
            <a:ext cx="0" cy="83820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400800" y="4876800"/>
            <a:ext cx="1028700" cy="914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/>
            <a:r>
              <a:rPr lang="el-GR" sz="3200" b="1">
                <a:latin typeface="Arial" pitchFamily="34" charset="0"/>
              </a:rPr>
              <a:t>Ο</a:t>
            </a:r>
            <a:r>
              <a:rPr lang="el-GR" sz="3200" b="1" baseline="-25000">
                <a:latin typeface="Arial" pitchFamily="34" charset="0"/>
              </a:rPr>
              <a:t>2</a:t>
            </a:r>
            <a:endParaRPr lang="en-US" sz="3200" b="1">
              <a:latin typeface="Arial" pitchFamily="34" charset="0"/>
            </a:endParaRPr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267200" y="2667000"/>
            <a:ext cx="1414463" cy="1739900"/>
          </a:xfrm>
          <a:custGeom>
            <a:avLst/>
            <a:gdLst>
              <a:gd name="T0" fmla="*/ 192088 w 648"/>
              <a:gd name="T1" fmla="*/ 50800 h 1096"/>
              <a:gd name="T2" fmla="*/ 1239838 w 648"/>
              <a:gd name="T3" fmla="*/ 127000 h 1096"/>
              <a:gd name="T4" fmla="*/ 1135063 w 648"/>
              <a:gd name="T5" fmla="*/ 812800 h 1096"/>
              <a:gd name="T6" fmla="*/ 1344613 w 648"/>
              <a:gd name="T7" fmla="*/ 1346200 h 1096"/>
              <a:gd name="T8" fmla="*/ 715963 w 648"/>
              <a:gd name="T9" fmla="*/ 1727200 h 1096"/>
              <a:gd name="T10" fmla="*/ 87313 w 648"/>
              <a:gd name="T11" fmla="*/ 1422400 h 1096"/>
              <a:gd name="T12" fmla="*/ 192088 w 648"/>
              <a:gd name="T13" fmla="*/ 812800 h 1096"/>
              <a:gd name="T14" fmla="*/ 87313 w 648"/>
              <a:gd name="T15" fmla="*/ 355600 h 1096"/>
              <a:gd name="T16" fmla="*/ 192088 w 648"/>
              <a:gd name="T17" fmla="*/ 50800 h 10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8"/>
              <a:gd name="T28" fmla="*/ 0 h 1096"/>
              <a:gd name="T29" fmla="*/ 648 w 648"/>
              <a:gd name="T30" fmla="*/ 1096 h 10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8" h="1096">
                <a:moveTo>
                  <a:pt x="88" y="32"/>
                </a:moveTo>
                <a:cubicBezTo>
                  <a:pt x="176" y="8"/>
                  <a:pt x="496" y="0"/>
                  <a:pt x="568" y="80"/>
                </a:cubicBezTo>
                <a:cubicBezTo>
                  <a:pt x="640" y="160"/>
                  <a:pt x="512" y="384"/>
                  <a:pt x="520" y="512"/>
                </a:cubicBezTo>
                <a:cubicBezTo>
                  <a:pt x="528" y="640"/>
                  <a:pt x="648" y="752"/>
                  <a:pt x="616" y="848"/>
                </a:cubicBezTo>
                <a:cubicBezTo>
                  <a:pt x="584" y="944"/>
                  <a:pt x="424" y="1080"/>
                  <a:pt x="328" y="1088"/>
                </a:cubicBezTo>
                <a:cubicBezTo>
                  <a:pt x="232" y="1096"/>
                  <a:pt x="80" y="992"/>
                  <a:pt x="40" y="896"/>
                </a:cubicBezTo>
                <a:cubicBezTo>
                  <a:pt x="0" y="800"/>
                  <a:pt x="88" y="624"/>
                  <a:pt x="88" y="512"/>
                </a:cubicBezTo>
                <a:cubicBezTo>
                  <a:pt x="88" y="400"/>
                  <a:pt x="40" y="304"/>
                  <a:pt x="40" y="224"/>
                </a:cubicBezTo>
                <a:cubicBezTo>
                  <a:pt x="40" y="144"/>
                  <a:pt x="0" y="56"/>
                  <a:pt x="88" y="32"/>
                </a:cubicBezTo>
                <a:close/>
              </a:path>
            </a:pathLst>
          </a:custGeom>
          <a:solidFill>
            <a:srgbClr val="00CCFF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048000" y="228600"/>
            <a:ext cx="2506663" cy="1752600"/>
            <a:chOff x="3024" y="528"/>
            <a:chExt cx="1579" cy="1104"/>
          </a:xfrm>
        </p:grpSpPr>
        <p:sp>
          <p:nvSpPr>
            <p:cNvPr id="64539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64546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47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48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64541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2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3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4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5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8628" name="Freeform 54"/>
          <p:cNvSpPr>
            <a:spLocks/>
          </p:cNvSpPr>
          <p:nvPr/>
        </p:nvSpPr>
        <p:spPr bwMode="auto">
          <a:xfrm>
            <a:off x="1371600" y="3213100"/>
            <a:ext cx="5943600" cy="1816100"/>
          </a:xfrm>
          <a:custGeom>
            <a:avLst/>
            <a:gdLst>
              <a:gd name="T0" fmla="*/ 0 w 3304"/>
              <a:gd name="T1" fmla="*/ 318857 h 1048"/>
              <a:gd name="T2" fmla="*/ 1554259 w 3304"/>
              <a:gd name="T3" fmla="*/ 235677 h 1048"/>
              <a:gd name="T4" fmla="*/ 2331388 w 3304"/>
              <a:gd name="T5" fmla="*/ 485218 h 1048"/>
              <a:gd name="T6" fmla="*/ 3194865 w 3304"/>
              <a:gd name="T7" fmla="*/ 235677 h 1048"/>
              <a:gd name="T8" fmla="*/ 4403733 w 3304"/>
              <a:gd name="T9" fmla="*/ 152497 h 1048"/>
              <a:gd name="T10" fmla="*/ 5180862 w 3304"/>
              <a:gd name="T11" fmla="*/ 152497 h 1048"/>
              <a:gd name="T12" fmla="*/ 5871644 w 3304"/>
              <a:gd name="T13" fmla="*/ 1067479 h 1048"/>
              <a:gd name="T14" fmla="*/ 5612601 w 3304"/>
              <a:gd name="T15" fmla="*/ 1816100 h 10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04"/>
              <a:gd name="T25" fmla="*/ 0 h 1048"/>
              <a:gd name="T26" fmla="*/ 3304 w 3304"/>
              <a:gd name="T27" fmla="*/ 1048 h 10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04" h="1048">
                <a:moveTo>
                  <a:pt x="0" y="184"/>
                </a:moveTo>
                <a:cubicBezTo>
                  <a:pt x="324" y="152"/>
                  <a:pt x="648" y="120"/>
                  <a:pt x="864" y="136"/>
                </a:cubicBezTo>
                <a:cubicBezTo>
                  <a:pt x="1080" y="152"/>
                  <a:pt x="1144" y="280"/>
                  <a:pt x="1296" y="280"/>
                </a:cubicBezTo>
                <a:cubicBezTo>
                  <a:pt x="1448" y="280"/>
                  <a:pt x="1584" y="168"/>
                  <a:pt x="1776" y="136"/>
                </a:cubicBezTo>
                <a:cubicBezTo>
                  <a:pt x="1968" y="104"/>
                  <a:pt x="2264" y="96"/>
                  <a:pt x="2448" y="88"/>
                </a:cubicBezTo>
                <a:cubicBezTo>
                  <a:pt x="2632" y="80"/>
                  <a:pt x="2744" y="0"/>
                  <a:pt x="2880" y="88"/>
                </a:cubicBezTo>
                <a:cubicBezTo>
                  <a:pt x="3016" y="176"/>
                  <a:pt x="3224" y="456"/>
                  <a:pt x="3264" y="616"/>
                </a:cubicBezTo>
                <a:cubicBezTo>
                  <a:pt x="3304" y="776"/>
                  <a:pt x="3212" y="912"/>
                  <a:pt x="3120" y="1048"/>
                </a:cubicBezTo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29" name="Rectangle 69"/>
          <p:cNvSpPr>
            <a:spLocks noChangeArrowheads="1"/>
          </p:cNvSpPr>
          <p:nvPr/>
        </p:nvSpPr>
        <p:spPr bwMode="auto">
          <a:xfrm>
            <a:off x="3276600" y="324485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 baseline="30000">
                <a:latin typeface="Arial" pitchFamily="34" charset="0"/>
              </a:rPr>
              <a:t>-</a:t>
            </a:r>
          </a:p>
        </p:txBody>
      </p:sp>
      <p:sp>
        <p:nvSpPr>
          <p:cNvPr id="64531" name="Text Box 78"/>
          <p:cNvSpPr txBox="1">
            <a:spLocks noChangeArrowheads="1"/>
          </p:cNvSpPr>
          <p:nvPr/>
        </p:nvSpPr>
        <p:spPr bwMode="auto">
          <a:xfrm>
            <a:off x="6888012" y="3000372"/>
            <a:ext cx="325614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333399"/>
                </a:solidFill>
                <a:latin typeface="Calibri" pitchFamily="34" charset="0"/>
              </a:rPr>
              <a:t>ΕΣΩΤΕΡΙΚΗ ΜΕΜΒΡΑΝΗ</a:t>
            </a:r>
          </a:p>
          <a:p>
            <a:r>
              <a:rPr lang="el-GR" b="1">
                <a:solidFill>
                  <a:srgbClr val="333399"/>
                </a:solidFill>
                <a:latin typeface="Calibri" pitchFamily="34" charset="0"/>
              </a:rPr>
              <a:t>ΜΙΤΟΧΟΝΔΡΙΟΥ</a:t>
            </a:r>
            <a:endParaRPr lang="en-GB" b="1">
              <a:latin typeface="Calibri" pitchFamily="34" charset="0"/>
            </a:endParaRPr>
          </a:p>
        </p:txBody>
      </p:sp>
      <p:sp>
        <p:nvSpPr>
          <p:cNvPr id="68615" name="Oval 4"/>
          <p:cNvSpPr>
            <a:spLocks noChangeArrowheads="1"/>
          </p:cNvSpPr>
          <p:nvPr/>
        </p:nvSpPr>
        <p:spPr bwMode="auto">
          <a:xfrm>
            <a:off x="285716" y="3048000"/>
            <a:ext cx="1028700" cy="914400"/>
          </a:xfrm>
          <a:prstGeom prst="ellipse">
            <a:avLst/>
          </a:prstGeom>
          <a:solidFill>
            <a:srgbClr val="CC66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/>
            <a:r>
              <a:rPr lang="en-US" sz="3600" b="1">
                <a:latin typeface="Arial" pitchFamily="34" charset="0"/>
              </a:rPr>
              <a:t>e</a:t>
            </a:r>
            <a:r>
              <a:rPr lang="en-US" sz="3600" b="1" baseline="30000">
                <a:latin typeface="Arial" pitchFamily="34" charset="0"/>
              </a:rPr>
              <a:t>-</a:t>
            </a:r>
            <a:endParaRPr lang="en-US" sz="3600" b="1">
              <a:latin typeface="Arial" pitchFamily="34" charset="0"/>
            </a:endParaRPr>
          </a:p>
        </p:txBody>
      </p:sp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5935588" y="0"/>
            <a:ext cx="41697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Σύμπλοκο της αναπνευστικής αλυσίδας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 flipH="1">
            <a:off x="5359399" y="1071547"/>
            <a:ext cx="1855802" cy="178119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286112" y="51720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962512" y="5172084"/>
            <a:ext cx="830263" cy="1066800"/>
            <a:chOff x="2160" y="960"/>
            <a:chExt cx="523" cy="672"/>
          </a:xfrm>
        </p:grpSpPr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2322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160" y="1152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2322" y="96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276712" y="60102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895712" y="51720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971912" y="55530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3895712" y="47148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4505312" y="50196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6871692" y="1487686"/>
            <a:ext cx="21128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Α</a:t>
            </a:r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</a:rPr>
              <a:t>ντλία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32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</a:rPr>
              <a:t>πρωτονίων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5359523" y="1916831"/>
            <a:ext cx="1872207" cy="93610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49 - Έκρηξη 1"/>
          <p:cNvSpPr/>
          <p:nvPr/>
        </p:nvSpPr>
        <p:spPr>
          <a:xfrm>
            <a:off x="4000492" y="3000372"/>
            <a:ext cx="1857388" cy="92869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-257100" y="1052736"/>
            <a:ext cx="4162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ενέργεια ηλεκτρονίων χρησιμοποιείται για τη μετατόπιση πρωτονίων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49 -0.00209 0.06312 -0.00394 0.09923 -0.00648 C 0.13534 -0.00903 0.18642 -0.01991 0.21636 -0.01551 C 0.2463 -0.01111 0.25417 0.01967 0.27855 0.02014 C 0.30294 0.0206 0.33287 -0.00533 0.36297 -0.0132 C 0.39306 -0.02107 0.42763 -0.02222 0.45926 -0.02662 C 0.49074 -0.03102 0.5284 -0.05093 0.55247 -0.03982 C 0.57686 -0.02871 0.59136 0.01528 0.60448 0.04004 C 0.6176 0.06481 0.62902 0.08634 0.63118 0.10903 C 0.63334 0.13171 0.62392 0.15231 0.61775 0.17569 C 0.61158 0.19907 0.59831 0.23727 0.59414 0.24907 " pathEditMode="relative" ptsTypes="aaaaaaaaaaA">
                                      <p:cBhvr>
                                        <p:cTn id="30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5.92593E-6 C -0.02624 -0.04444 -0.05232 -0.08888 -0.05926 -0.13101 C -0.06621 -0.17314 -0.04229 -0.21735 -0.04151 -0.25323 C -0.04074 -0.28911 -0.05201 -0.31272 -0.05479 -0.34652 C -0.05756 -0.38032 -0.07655 -0.40254 -0.05772 -0.45555 C -0.03889 -0.50856 0.00941 -0.58657 0.05787 -0.66434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9" grpId="0" animBg="1"/>
      <p:bldP spid="64520" grpId="0" animBg="1"/>
      <p:bldP spid="64521" grpId="0" animBg="1"/>
      <p:bldP spid="68628" grpId="0" animBg="1"/>
      <p:bldP spid="64531" grpId="0" animBg="1"/>
      <p:bldP spid="68615" grpId="0" animBg="1"/>
      <p:bldP spid="68615" grpId="1" animBg="1"/>
      <p:bldP spid="68652" grpId="0"/>
      <p:bldP spid="68653" grpId="0" animBg="1"/>
      <p:bldP spid="48" grpId="0"/>
      <p:bldP spid="49" grpId="0" animBg="1"/>
      <p:bldP spid="50" grpId="0" animBg="1"/>
      <p:bldP spid="50" grpId="1" animBg="1"/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0" y="4714884"/>
            <a:ext cx="2697163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l-GR" sz="2800" dirty="0">
                <a:solidFill>
                  <a:srgbClr val="FFFFFF"/>
                </a:solidFill>
                <a:latin typeface="Arial" pitchFamily="34" charset="0"/>
              </a:rPr>
              <a:t>Χημική ενέργεια</a:t>
            </a:r>
          </a:p>
          <a:p>
            <a:pPr defTabSz="762000"/>
            <a:r>
              <a:rPr lang="el-GR" sz="2800" dirty="0">
                <a:solidFill>
                  <a:srgbClr val="FFFFFF"/>
                </a:solidFill>
                <a:latin typeface="Arial" pitchFamily="34" charset="0"/>
              </a:rPr>
              <a:t>τροφών</a:t>
            </a: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64517" name="Picture 2" descr="unitMem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819400"/>
            <a:ext cx="3886200" cy="1457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4518" name="Picture 3" descr="unitMemb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2819400"/>
            <a:ext cx="5076825" cy="1457325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</p:pic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785782" y="3929066"/>
            <a:ext cx="0" cy="83820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429516" y="4572008"/>
            <a:ext cx="1028700" cy="914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/>
            <a:r>
              <a:rPr lang="el-GR" sz="3200" b="1">
                <a:latin typeface="Arial" pitchFamily="34" charset="0"/>
              </a:rPr>
              <a:t>Ο</a:t>
            </a:r>
            <a:r>
              <a:rPr lang="el-GR" sz="3200" b="1" baseline="-25000">
                <a:latin typeface="Arial" pitchFamily="34" charset="0"/>
              </a:rPr>
              <a:t>2</a:t>
            </a:r>
            <a:endParaRPr lang="en-US" sz="3200" b="1">
              <a:latin typeface="Arial" pitchFamily="34" charset="0"/>
            </a:endParaRPr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267200" y="2667000"/>
            <a:ext cx="1414463" cy="1739900"/>
          </a:xfrm>
          <a:custGeom>
            <a:avLst/>
            <a:gdLst>
              <a:gd name="T0" fmla="*/ 192088 w 648"/>
              <a:gd name="T1" fmla="*/ 50800 h 1096"/>
              <a:gd name="T2" fmla="*/ 1239838 w 648"/>
              <a:gd name="T3" fmla="*/ 127000 h 1096"/>
              <a:gd name="T4" fmla="*/ 1135063 w 648"/>
              <a:gd name="T5" fmla="*/ 812800 h 1096"/>
              <a:gd name="T6" fmla="*/ 1344613 w 648"/>
              <a:gd name="T7" fmla="*/ 1346200 h 1096"/>
              <a:gd name="T8" fmla="*/ 715963 w 648"/>
              <a:gd name="T9" fmla="*/ 1727200 h 1096"/>
              <a:gd name="T10" fmla="*/ 87313 w 648"/>
              <a:gd name="T11" fmla="*/ 1422400 h 1096"/>
              <a:gd name="T12" fmla="*/ 192088 w 648"/>
              <a:gd name="T13" fmla="*/ 812800 h 1096"/>
              <a:gd name="T14" fmla="*/ 87313 w 648"/>
              <a:gd name="T15" fmla="*/ 355600 h 1096"/>
              <a:gd name="T16" fmla="*/ 192088 w 648"/>
              <a:gd name="T17" fmla="*/ 50800 h 10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8"/>
              <a:gd name="T28" fmla="*/ 0 h 1096"/>
              <a:gd name="T29" fmla="*/ 648 w 648"/>
              <a:gd name="T30" fmla="*/ 1096 h 10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8" h="1096">
                <a:moveTo>
                  <a:pt x="88" y="32"/>
                </a:moveTo>
                <a:cubicBezTo>
                  <a:pt x="176" y="8"/>
                  <a:pt x="496" y="0"/>
                  <a:pt x="568" y="80"/>
                </a:cubicBezTo>
                <a:cubicBezTo>
                  <a:pt x="640" y="160"/>
                  <a:pt x="512" y="384"/>
                  <a:pt x="520" y="512"/>
                </a:cubicBezTo>
                <a:cubicBezTo>
                  <a:pt x="528" y="640"/>
                  <a:pt x="648" y="752"/>
                  <a:pt x="616" y="848"/>
                </a:cubicBezTo>
                <a:cubicBezTo>
                  <a:pt x="584" y="944"/>
                  <a:pt x="424" y="1080"/>
                  <a:pt x="328" y="1088"/>
                </a:cubicBezTo>
                <a:cubicBezTo>
                  <a:pt x="232" y="1096"/>
                  <a:pt x="80" y="992"/>
                  <a:pt x="40" y="896"/>
                </a:cubicBezTo>
                <a:cubicBezTo>
                  <a:pt x="0" y="800"/>
                  <a:pt x="88" y="624"/>
                  <a:pt x="88" y="512"/>
                </a:cubicBezTo>
                <a:cubicBezTo>
                  <a:pt x="88" y="400"/>
                  <a:pt x="40" y="304"/>
                  <a:pt x="40" y="224"/>
                </a:cubicBezTo>
                <a:cubicBezTo>
                  <a:pt x="40" y="144"/>
                  <a:pt x="0" y="56"/>
                  <a:pt x="88" y="32"/>
                </a:cubicBezTo>
                <a:close/>
              </a:path>
            </a:pathLst>
          </a:custGeom>
          <a:solidFill>
            <a:srgbClr val="00CCFF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048000" y="228600"/>
            <a:ext cx="2506663" cy="1752600"/>
            <a:chOff x="3024" y="528"/>
            <a:chExt cx="1579" cy="1104"/>
          </a:xfrm>
        </p:grpSpPr>
        <p:sp>
          <p:nvSpPr>
            <p:cNvPr id="64539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64546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47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48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64541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2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3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4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545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4529" name="Rectangle 69"/>
          <p:cNvSpPr>
            <a:spLocks noChangeArrowheads="1"/>
          </p:cNvSpPr>
          <p:nvPr/>
        </p:nvSpPr>
        <p:spPr bwMode="auto">
          <a:xfrm>
            <a:off x="3276600" y="324485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1" baseline="30000">
                <a:latin typeface="Arial" pitchFamily="34" charset="0"/>
              </a:rPr>
              <a:t>-</a:t>
            </a:r>
          </a:p>
        </p:txBody>
      </p:sp>
      <p:sp>
        <p:nvSpPr>
          <p:cNvPr id="64531" name="Text Box 78"/>
          <p:cNvSpPr txBox="1">
            <a:spLocks noChangeArrowheads="1"/>
          </p:cNvSpPr>
          <p:nvPr/>
        </p:nvSpPr>
        <p:spPr bwMode="auto">
          <a:xfrm>
            <a:off x="6215070" y="3000372"/>
            <a:ext cx="3814763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333399"/>
                </a:solidFill>
                <a:latin typeface="Arial" pitchFamily="34" charset="0"/>
              </a:rPr>
              <a:t>ΕΣΩΤΕΡΙΚΗ ΜΕΜΒΡΑΝΗ</a:t>
            </a:r>
          </a:p>
          <a:p>
            <a:r>
              <a:rPr lang="el-GR" b="1" dirty="0">
                <a:solidFill>
                  <a:srgbClr val="333399"/>
                </a:solidFill>
                <a:latin typeface="Arial" pitchFamily="34" charset="0"/>
              </a:rPr>
              <a:t>ΜΙΤΟΧΟΝΔΡΙΟΥ</a:t>
            </a:r>
            <a:endParaRPr lang="en-GB" b="1" dirty="0">
              <a:latin typeface="Arial" pitchFamily="34" charset="0"/>
            </a:endParaRPr>
          </a:p>
        </p:txBody>
      </p:sp>
      <p:sp>
        <p:nvSpPr>
          <p:cNvPr id="68615" name="Oval 4"/>
          <p:cNvSpPr>
            <a:spLocks noChangeArrowheads="1"/>
          </p:cNvSpPr>
          <p:nvPr/>
        </p:nvSpPr>
        <p:spPr bwMode="auto">
          <a:xfrm>
            <a:off x="285716" y="3048000"/>
            <a:ext cx="1028700" cy="914400"/>
          </a:xfrm>
          <a:prstGeom prst="ellipse">
            <a:avLst/>
          </a:prstGeom>
          <a:solidFill>
            <a:srgbClr val="CC66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/>
            <a:r>
              <a:rPr lang="en-US" sz="3600" b="1">
                <a:latin typeface="Arial" pitchFamily="34" charset="0"/>
              </a:rPr>
              <a:t>e</a:t>
            </a:r>
            <a:r>
              <a:rPr lang="en-US" sz="3600" b="1" baseline="30000">
                <a:latin typeface="Arial" pitchFamily="34" charset="0"/>
              </a:rPr>
              <a:t>-</a:t>
            </a:r>
            <a:endParaRPr lang="en-US" sz="3600" b="1">
              <a:latin typeface="Arial" pitchFamily="34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357550" y="464344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857748" y="4929198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5357814" y="464344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071930" y="5143512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4214806" y="4572008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Η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5500690" y="214290"/>
            <a:ext cx="2506663" cy="1752600"/>
            <a:chOff x="3024" y="528"/>
            <a:chExt cx="1579" cy="1104"/>
          </a:xfrm>
        </p:grpSpPr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8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9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6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0" name="Group 55"/>
          <p:cNvGrpSpPr>
            <a:grpSpLocks/>
          </p:cNvGrpSpPr>
          <p:nvPr/>
        </p:nvGrpSpPr>
        <p:grpSpPr bwMode="auto">
          <a:xfrm>
            <a:off x="7780337" y="500042"/>
            <a:ext cx="2506663" cy="1752600"/>
            <a:chOff x="3024" y="528"/>
            <a:chExt cx="1579" cy="1104"/>
          </a:xfrm>
        </p:grpSpPr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62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9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63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5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7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1" name="Group 55"/>
          <p:cNvGrpSpPr>
            <a:grpSpLocks/>
          </p:cNvGrpSpPr>
          <p:nvPr/>
        </p:nvGrpSpPr>
        <p:grpSpPr bwMode="auto">
          <a:xfrm>
            <a:off x="1000096" y="857232"/>
            <a:ext cx="2506663" cy="1752600"/>
            <a:chOff x="3024" y="528"/>
            <a:chExt cx="1579" cy="1104"/>
          </a:xfrm>
        </p:grpSpPr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73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79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0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1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6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8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82" name="Group 55"/>
          <p:cNvGrpSpPr>
            <a:grpSpLocks/>
          </p:cNvGrpSpPr>
          <p:nvPr/>
        </p:nvGrpSpPr>
        <p:grpSpPr bwMode="auto">
          <a:xfrm>
            <a:off x="285716" y="357166"/>
            <a:ext cx="2506663" cy="1752600"/>
            <a:chOff x="3024" y="528"/>
            <a:chExt cx="1579" cy="1104"/>
          </a:xfrm>
        </p:grpSpPr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84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90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1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2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85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6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7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8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9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3" name="Group 55"/>
          <p:cNvGrpSpPr>
            <a:grpSpLocks/>
          </p:cNvGrpSpPr>
          <p:nvPr/>
        </p:nvGrpSpPr>
        <p:grpSpPr bwMode="auto">
          <a:xfrm>
            <a:off x="4786310" y="1000108"/>
            <a:ext cx="2506663" cy="1752600"/>
            <a:chOff x="3024" y="528"/>
            <a:chExt cx="1579" cy="1104"/>
          </a:xfrm>
        </p:grpSpPr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95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101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 dirty="0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 dirty="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2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3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/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</a:rPr>
                  <a:t>Η</a:t>
                </a:r>
                <a:r>
                  <a:rPr lang="en-US" baseline="30000">
                    <a:solidFill>
                      <a:schemeClr val="bg1"/>
                    </a:solidFill>
                    <a:latin typeface="Arial Black" pitchFamily="34" charset="0"/>
                  </a:rPr>
                  <a:t>+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96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 dirty="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8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00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Η</a:t>
              </a:r>
              <a:r>
                <a:rPr lang="en-US" baseline="30000">
                  <a:solidFill>
                    <a:schemeClr val="bg1"/>
                  </a:solidFill>
                  <a:latin typeface="Arial Black" pitchFamily="34" charset="0"/>
                </a:rPr>
                <a:t>+</a:t>
              </a:r>
              <a:endParaRPr lang="en-US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04" name="Text Box 91"/>
          <p:cNvSpPr txBox="1">
            <a:spLocks noChangeArrowheads="1"/>
          </p:cNvSpPr>
          <p:nvPr/>
        </p:nvSpPr>
        <p:spPr bwMode="auto">
          <a:xfrm>
            <a:off x="428592" y="5643578"/>
            <a:ext cx="96488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>
                <a:latin typeface="Calibri" pitchFamily="34" charset="0"/>
              </a:rPr>
              <a:t>1ο στάδιο: Ροή ηλεκτρονίων και δημιουργία ηλεκτροχημικής </a:t>
            </a:r>
            <a:r>
              <a:rPr lang="el-GR" sz="2800" b="1" dirty="0" smtClean="0">
                <a:latin typeface="Calibri" pitchFamily="34" charset="0"/>
              </a:rPr>
              <a:t>βαθμίδωσης (διαφορά συγκέντρωσης πρωτονίων)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05" name="Freeform 54"/>
          <p:cNvSpPr>
            <a:spLocks/>
          </p:cNvSpPr>
          <p:nvPr/>
        </p:nvSpPr>
        <p:spPr bwMode="auto">
          <a:xfrm>
            <a:off x="1371600" y="3213100"/>
            <a:ext cx="7486676" cy="1816100"/>
          </a:xfrm>
          <a:custGeom>
            <a:avLst/>
            <a:gdLst>
              <a:gd name="T0" fmla="*/ 0 w 3304"/>
              <a:gd name="T1" fmla="*/ 318857 h 1048"/>
              <a:gd name="T2" fmla="*/ 1554259 w 3304"/>
              <a:gd name="T3" fmla="*/ 235677 h 1048"/>
              <a:gd name="T4" fmla="*/ 2331388 w 3304"/>
              <a:gd name="T5" fmla="*/ 485218 h 1048"/>
              <a:gd name="T6" fmla="*/ 3194865 w 3304"/>
              <a:gd name="T7" fmla="*/ 235677 h 1048"/>
              <a:gd name="T8" fmla="*/ 4403733 w 3304"/>
              <a:gd name="T9" fmla="*/ 152497 h 1048"/>
              <a:gd name="T10" fmla="*/ 5180862 w 3304"/>
              <a:gd name="T11" fmla="*/ 152497 h 1048"/>
              <a:gd name="T12" fmla="*/ 5871644 w 3304"/>
              <a:gd name="T13" fmla="*/ 1067479 h 1048"/>
              <a:gd name="T14" fmla="*/ 5612601 w 3304"/>
              <a:gd name="T15" fmla="*/ 1816100 h 10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04"/>
              <a:gd name="T25" fmla="*/ 0 h 1048"/>
              <a:gd name="T26" fmla="*/ 3304 w 3304"/>
              <a:gd name="T27" fmla="*/ 1048 h 10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04" h="1048">
                <a:moveTo>
                  <a:pt x="0" y="184"/>
                </a:moveTo>
                <a:cubicBezTo>
                  <a:pt x="324" y="152"/>
                  <a:pt x="648" y="120"/>
                  <a:pt x="864" y="136"/>
                </a:cubicBezTo>
                <a:cubicBezTo>
                  <a:pt x="1080" y="152"/>
                  <a:pt x="1144" y="280"/>
                  <a:pt x="1296" y="280"/>
                </a:cubicBezTo>
                <a:cubicBezTo>
                  <a:pt x="1448" y="280"/>
                  <a:pt x="1584" y="168"/>
                  <a:pt x="1776" y="136"/>
                </a:cubicBezTo>
                <a:cubicBezTo>
                  <a:pt x="1968" y="104"/>
                  <a:pt x="2264" y="96"/>
                  <a:pt x="2448" y="88"/>
                </a:cubicBezTo>
                <a:cubicBezTo>
                  <a:pt x="2632" y="80"/>
                  <a:pt x="2744" y="0"/>
                  <a:pt x="2880" y="88"/>
                </a:cubicBezTo>
                <a:cubicBezTo>
                  <a:pt x="3016" y="176"/>
                  <a:pt x="3224" y="456"/>
                  <a:pt x="3264" y="616"/>
                </a:cubicBezTo>
                <a:cubicBezTo>
                  <a:pt x="3304" y="776"/>
                  <a:pt x="3212" y="912"/>
                  <a:pt x="3120" y="1048"/>
                </a:cubicBezTo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06" name="Rectangle 105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30"/>
          <p:cNvGrpSpPr>
            <a:grpSpLocks/>
          </p:cNvGrpSpPr>
          <p:nvPr/>
        </p:nvGrpSpPr>
        <p:grpSpPr bwMode="auto">
          <a:xfrm flipV="1">
            <a:off x="3343275" y="4437063"/>
            <a:ext cx="431800" cy="1081087"/>
            <a:chOff x="2469" y="3067"/>
            <a:chExt cx="272" cy="681"/>
          </a:xfrm>
        </p:grpSpPr>
        <p:sp>
          <p:nvSpPr>
            <p:cNvPr id="65788" name="Freeform 229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9" name="Freeform 6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90" name="Oval 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39" name="Group 231"/>
          <p:cNvGrpSpPr>
            <a:grpSpLocks/>
          </p:cNvGrpSpPr>
          <p:nvPr/>
        </p:nvGrpSpPr>
        <p:grpSpPr bwMode="auto">
          <a:xfrm flipV="1">
            <a:off x="3703638" y="4437063"/>
            <a:ext cx="431800" cy="1081087"/>
            <a:chOff x="2469" y="3067"/>
            <a:chExt cx="272" cy="681"/>
          </a:xfrm>
        </p:grpSpPr>
        <p:sp>
          <p:nvSpPr>
            <p:cNvPr id="65785" name="Freeform 23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6" name="Freeform 23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7" name="Oval 23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0" name="Group 235"/>
          <p:cNvGrpSpPr>
            <a:grpSpLocks/>
          </p:cNvGrpSpPr>
          <p:nvPr/>
        </p:nvGrpSpPr>
        <p:grpSpPr bwMode="auto">
          <a:xfrm flipV="1">
            <a:off x="4062413" y="4437063"/>
            <a:ext cx="431800" cy="1081087"/>
            <a:chOff x="2469" y="3067"/>
            <a:chExt cx="272" cy="681"/>
          </a:xfrm>
        </p:grpSpPr>
        <p:sp>
          <p:nvSpPr>
            <p:cNvPr id="65782" name="Freeform 23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3" name="Freeform 23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4" name="Oval 23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1" name="Group 239"/>
          <p:cNvGrpSpPr>
            <a:grpSpLocks/>
          </p:cNvGrpSpPr>
          <p:nvPr/>
        </p:nvGrpSpPr>
        <p:grpSpPr bwMode="auto">
          <a:xfrm flipV="1">
            <a:off x="4422775" y="4437063"/>
            <a:ext cx="431800" cy="1081087"/>
            <a:chOff x="2469" y="3067"/>
            <a:chExt cx="272" cy="681"/>
          </a:xfrm>
        </p:grpSpPr>
        <p:sp>
          <p:nvSpPr>
            <p:cNvPr id="65779" name="Freeform 24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0" name="Freeform 24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81" name="Oval 24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2" name="Group 243"/>
          <p:cNvGrpSpPr>
            <a:grpSpLocks/>
          </p:cNvGrpSpPr>
          <p:nvPr/>
        </p:nvGrpSpPr>
        <p:grpSpPr bwMode="auto">
          <a:xfrm flipV="1">
            <a:off x="4783138" y="4437063"/>
            <a:ext cx="431800" cy="1081087"/>
            <a:chOff x="2469" y="3067"/>
            <a:chExt cx="272" cy="681"/>
          </a:xfrm>
        </p:grpSpPr>
        <p:sp>
          <p:nvSpPr>
            <p:cNvPr id="65776" name="Freeform 24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7" name="Freeform 24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8" name="Oval 24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3" name="Group 247"/>
          <p:cNvGrpSpPr>
            <a:grpSpLocks/>
          </p:cNvGrpSpPr>
          <p:nvPr/>
        </p:nvGrpSpPr>
        <p:grpSpPr bwMode="auto">
          <a:xfrm flipV="1">
            <a:off x="5143500" y="4437063"/>
            <a:ext cx="431800" cy="1081087"/>
            <a:chOff x="2469" y="3067"/>
            <a:chExt cx="272" cy="681"/>
          </a:xfrm>
        </p:grpSpPr>
        <p:sp>
          <p:nvSpPr>
            <p:cNvPr id="65773" name="Freeform 24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4" name="Freeform 24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5" name="Oval 25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4" name="Group 251"/>
          <p:cNvGrpSpPr>
            <a:grpSpLocks/>
          </p:cNvGrpSpPr>
          <p:nvPr/>
        </p:nvGrpSpPr>
        <p:grpSpPr bwMode="auto">
          <a:xfrm flipV="1">
            <a:off x="5503863" y="4437063"/>
            <a:ext cx="431800" cy="1081087"/>
            <a:chOff x="2469" y="3067"/>
            <a:chExt cx="272" cy="681"/>
          </a:xfrm>
        </p:grpSpPr>
        <p:sp>
          <p:nvSpPr>
            <p:cNvPr id="65770" name="Freeform 25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1" name="Freeform 25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72" name="Oval 25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5" name="Group 255"/>
          <p:cNvGrpSpPr>
            <a:grpSpLocks/>
          </p:cNvGrpSpPr>
          <p:nvPr/>
        </p:nvGrpSpPr>
        <p:grpSpPr bwMode="auto">
          <a:xfrm flipV="1">
            <a:off x="5862638" y="4437063"/>
            <a:ext cx="431800" cy="1081087"/>
            <a:chOff x="2469" y="3067"/>
            <a:chExt cx="272" cy="681"/>
          </a:xfrm>
        </p:grpSpPr>
        <p:sp>
          <p:nvSpPr>
            <p:cNvPr id="65767" name="Freeform 25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8" name="Freeform 25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9" name="Oval 25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6" name="Group 259"/>
          <p:cNvGrpSpPr>
            <a:grpSpLocks/>
          </p:cNvGrpSpPr>
          <p:nvPr/>
        </p:nvGrpSpPr>
        <p:grpSpPr bwMode="auto">
          <a:xfrm flipV="1">
            <a:off x="6223000" y="4437063"/>
            <a:ext cx="431800" cy="1081087"/>
            <a:chOff x="2469" y="3067"/>
            <a:chExt cx="272" cy="681"/>
          </a:xfrm>
        </p:grpSpPr>
        <p:sp>
          <p:nvSpPr>
            <p:cNvPr id="65764" name="Freeform 26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5" name="Freeform 26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6" name="Oval 26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7" name="Group 263"/>
          <p:cNvGrpSpPr>
            <a:grpSpLocks/>
          </p:cNvGrpSpPr>
          <p:nvPr/>
        </p:nvGrpSpPr>
        <p:grpSpPr bwMode="auto">
          <a:xfrm flipV="1">
            <a:off x="6583363" y="4437063"/>
            <a:ext cx="431800" cy="1081087"/>
            <a:chOff x="2469" y="3067"/>
            <a:chExt cx="272" cy="681"/>
          </a:xfrm>
        </p:grpSpPr>
        <p:sp>
          <p:nvSpPr>
            <p:cNvPr id="65761" name="Freeform 26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2" name="Freeform 26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3" name="Oval 26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8" name="Group 267"/>
          <p:cNvGrpSpPr>
            <a:grpSpLocks/>
          </p:cNvGrpSpPr>
          <p:nvPr/>
        </p:nvGrpSpPr>
        <p:grpSpPr bwMode="auto">
          <a:xfrm flipV="1">
            <a:off x="6943725" y="4437063"/>
            <a:ext cx="431800" cy="1081087"/>
            <a:chOff x="2469" y="3067"/>
            <a:chExt cx="272" cy="681"/>
          </a:xfrm>
        </p:grpSpPr>
        <p:sp>
          <p:nvSpPr>
            <p:cNvPr id="65758" name="Freeform 26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9" name="Freeform 26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60" name="Oval 27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49" name="Group 271"/>
          <p:cNvGrpSpPr>
            <a:grpSpLocks/>
          </p:cNvGrpSpPr>
          <p:nvPr/>
        </p:nvGrpSpPr>
        <p:grpSpPr bwMode="auto">
          <a:xfrm flipV="1">
            <a:off x="7304088" y="4437063"/>
            <a:ext cx="431800" cy="1081087"/>
            <a:chOff x="2469" y="3067"/>
            <a:chExt cx="272" cy="681"/>
          </a:xfrm>
        </p:grpSpPr>
        <p:sp>
          <p:nvSpPr>
            <p:cNvPr id="65755" name="Freeform 27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6" name="Freeform 27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7" name="Oval 27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0" name="Group 275"/>
          <p:cNvGrpSpPr>
            <a:grpSpLocks/>
          </p:cNvGrpSpPr>
          <p:nvPr/>
        </p:nvGrpSpPr>
        <p:grpSpPr bwMode="auto">
          <a:xfrm flipV="1">
            <a:off x="2982913" y="4437063"/>
            <a:ext cx="431800" cy="1081087"/>
            <a:chOff x="2469" y="3067"/>
            <a:chExt cx="272" cy="681"/>
          </a:xfrm>
        </p:grpSpPr>
        <p:sp>
          <p:nvSpPr>
            <p:cNvPr id="65752" name="Freeform 27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3" name="Freeform 27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4" name="Oval 27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1" name="Group 279"/>
          <p:cNvGrpSpPr>
            <a:grpSpLocks/>
          </p:cNvGrpSpPr>
          <p:nvPr/>
        </p:nvGrpSpPr>
        <p:grpSpPr bwMode="auto">
          <a:xfrm flipV="1">
            <a:off x="2622550" y="4437063"/>
            <a:ext cx="431800" cy="1081087"/>
            <a:chOff x="2469" y="3067"/>
            <a:chExt cx="272" cy="681"/>
          </a:xfrm>
        </p:grpSpPr>
        <p:sp>
          <p:nvSpPr>
            <p:cNvPr id="65749" name="Freeform 28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0" name="Freeform 28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51" name="Oval 28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2" name="Group 283"/>
          <p:cNvGrpSpPr>
            <a:grpSpLocks/>
          </p:cNvGrpSpPr>
          <p:nvPr/>
        </p:nvGrpSpPr>
        <p:grpSpPr bwMode="auto">
          <a:xfrm flipV="1">
            <a:off x="2190750" y="4437063"/>
            <a:ext cx="431800" cy="1081087"/>
            <a:chOff x="2469" y="3067"/>
            <a:chExt cx="272" cy="681"/>
          </a:xfrm>
        </p:grpSpPr>
        <p:sp>
          <p:nvSpPr>
            <p:cNvPr id="65746" name="Freeform 28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7" name="Freeform 28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8" name="Oval 28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3" name="Group 287"/>
          <p:cNvGrpSpPr>
            <a:grpSpLocks/>
          </p:cNvGrpSpPr>
          <p:nvPr/>
        </p:nvGrpSpPr>
        <p:grpSpPr bwMode="auto">
          <a:xfrm flipV="1">
            <a:off x="1758950" y="4437063"/>
            <a:ext cx="431800" cy="1081087"/>
            <a:chOff x="2469" y="3067"/>
            <a:chExt cx="272" cy="681"/>
          </a:xfrm>
        </p:grpSpPr>
        <p:sp>
          <p:nvSpPr>
            <p:cNvPr id="65743" name="Freeform 28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4" name="Freeform 28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5" name="Oval 29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4" name="Group 291"/>
          <p:cNvGrpSpPr>
            <a:grpSpLocks/>
          </p:cNvGrpSpPr>
          <p:nvPr/>
        </p:nvGrpSpPr>
        <p:grpSpPr bwMode="auto">
          <a:xfrm flipV="1">
            <a:off x="1398588" y="4437063"/>
            <a:ext cx="431800" cy="1081087"/>
            <a:chOff x="2469" y="3067"/>
            <a:chExt cx="272" cy="681"/>
          </a:xfrm>
        </p:grpSpPr>
        <p:sp>
          <p:nvSpPr>
            <p:cNvPr id="65740" name="Freeform 29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1" name="Freeform 29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42" name="Oval 29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5" name="Group 295"/>
          <p:cNvGrpSpPr>
            <a:grpSpLocks/>
          </p:cNvGrpSpPr>
          <p:nvPr/>
        </p:nvGrpSpPr>
        <p:grpSpPr bwMode="auto">
          <a:xfrm flipV="1">
            <a:off x="1039813" y="4437063"/>
            <a:ext cx="431800" cy="1081087"/>
            <a:chOff x="2469" y="3067"/>
            <a:chExt cx="272" cy="681"/>
          </a:xfrm>
        </p:grpSpPr>
        <p:sp>
          <p:nvSpPr>
            <p:cNvPr id="65737" name="Freeform 29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8" name="Freeform 29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9" name="Oval 29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6" name="Group 299"/>
          <p:cNvGrpSpPr>
            <a:grpSpLocks/>
          </p:cNvGrpSpPr>
          <p:nvPr/>
        </p:nvGrpSpPr>
        <p:grpSpPr bwMode="auto">
          <a:xfrm flipV="1">
            <a:off x="679450" y="4438650"/>
            <a:ext cx="431800" cy="1081088"/>
            <a:chOff x="2469" y="3067"/>
            <a:chExt cx="272" cy="681"/>
          </a:xfrm>
        </p:grpSpPr>
        <p:sp>
          <p:nvSpPr>
            <p:cNvPr id="65734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5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6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7" name="Group 303"/>
          <p:cNvGrpSpPr>
            <a:grpSpLocks/>
          </p:cNvGrpSpPr>
          <p:nvPr/>
        </p:nvGrpSpPr>
        <p:grpSpPr bwMode="auto">
          <a:xfrm flipV="1">
            <a:off x="7662863" y="4437063"/>
            <a:ext cx="431800" cy="1081087"/>
            <a:chOff x="2469" y="3067"/>
            <a:chExt cx="272" cy="681"/>
          </a:xfrm>
        </p:grpSpPr>
        <p:sp>
          <p:nvSpPr>
            <p:cNvPr id="65731" name="Freeform 30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2" name="Freeform 30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3" name="Oval 30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8" name="Group 307"/>
          <p:cNvGrpSpPr>
            <a:grpSpLocks/>
          </p:cNvGrpSpPr>
          <p:nvPr/>
        </p:nvGrpSpPr>
        <p:grpSpPr bwMode="auto">
          <a:xfrm flipV="1">
            <a:off x="8023225" y="4437063"/>
            <a:ext cx="431800" cy="1081087"/>
            <a:chOff x="2469" y="3067"/>
            <a:chExt cx="272" cy="681"/>
          </a:xfrm>
        </p:grpSpPr>
        <p:sp>
          <p:nvSpPr>
            <p:cNvPr id="65728" name="Freeform 30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9" name="Freeform 30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30" name="Oval 31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59" name="Group 311"/>
          <p:cNvGrpSpPr>
            <a:grpSpLocks/>
          </p:cNvGrpSpPr>
          <p:nvPr/>
        </p:nvGrpSpPr>
        <p:grpSpPr bwMode="auto">
          <a:xfrm flipV="1">
            <a:off x="8383588" y="4437063"/>
            <a:ext cx="431800" cy="1081087"/>
            <a:chOff x="2469" y="3067"/>
            <a:chExt cx="272" cy="681"/>
          </a:xfrm>
        </p:grpSpPr>
        <p:sp>
          <p:nvSpPr>
            <p:cNvPr id="65725" name="Freeform 31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6" name="Freeform 31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7" name="Oval 31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0" name="Group 315"/>
          <p:cNvGrpSpPr>
            <a:grpSpLocks/>
          </p:cNvGrpSpPr>
          <p:nvPr/>
        </p:nvGrpSpPr>
        <p:grpSpPr bwMode="auto">
          <a:xfrm flipV="1">
            <a:off x="8743950" y="4437063"/>
            <a:ext cx="431800" cy="1081087"/>
            <a:chOff x="2469" y="3067"/>
            <a:chExt cx="272" cy="681"/>
          </a:xfrm>
        </p:grpSpPr>
        <p:sp>
          <p:nvSpPr>
            <p:cNvPr id="65722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3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4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1" name="Group 321"/>
          <p:cNvGrpSpPr>
            <a:grpSpLocks/>
          </p:cNvGrpSpPr>
          <p:nvPr/>
        </p:nvGrpSpPr>
        <p:grpSpPr bwMode="auto">
          <a:xfrm>
            <a:off x="3343275" y="3286125"/>
            <a:ext cx="431800" cy="1081088"/>
            <a:chOff x="2469" y="3067"/>
            <a:chExt cx="272" cy="681"/>
          </a:xfrm>
        </p:grpSpPr>
        <p:sp>
          <p:nvSpPr>
            <p:cNvPr id="65719" name="Freeform 32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0" name="Freeform 32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21" name="Oval 32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2" name="Group 325"/>
          <p:cNvGrpSpPr>
            <a:grpSpLocks/>
          </p:cNvGrpSpPr>
          <p:nvPr/>
        </p:nvGrpSpPr>
        <p:grpSpPr bwMode="auto">
          <a:xfrm>
            <a:off x="3703638" y="3286125"/>
            <a:ext cx="431800" cy="1081088"/>
            <a:chOff x="2469" y="3067"/>
            <a:chExt cx="272" cy="681"/>
          </a:xfrm>
        </p:grpSpPr>
        <p:sp>
          <p:nvSpPr>
            <p:cNvPr id="65716" name="Freeform 32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7" name="Freeform 32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8" name="Oval 32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3" name="Group 329"/>
          <p:cNvGrpSpPr>
            <a:grpSpLocks/>
          </p:cNvGrpSpPr>
          <p:nvPr/>
        </p:nvGrpSpPr>
        <p:grpSpPr bwMode="auto">
          <a:xfrm>
            <a:off x="4062413" y="3286125"/>
            <a:ext cx="431800" cy="1081088"/>
            <a:chOff x="2469" y="3067"/>
            <a:chExt cx="272" cy="681"/>
          </a:xfrm>
        </p:grpSpPr>
        <p:sp>
          <p:nvSpPr>
            <p:cNvPr id="65713" name="Freeform 33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4" name="Freeform 33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5" name="Oval 33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4" name="Group 333"/>
          <p:cNvGrpSpPr>
            <a:grpSpLocks/>
          </p:cNvGrpSpPr>
          <p:nvPr/>
        </p:nvGrpSpPr>
        <p:grpSpPr bwMode="auto">
          <a:xfrm>
            <a:off x="4422775" y="3286125"/>
            <a:ext cx="431800" cy="1081088"/>
            <a:chOff x="2469" y="3067"/>
            <a:chExt cx="272" cy="681"/>
          </a:xfrm>
        </p:grpSpPr>
        <p:sp>
          <p:nvSpPr>
            <p:cNvPr id="65710" name="Freeform 33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1" name="Freeform 33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12" name="Oval 33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5" name="Group 337"/>
          <p:cNvGrpSpPr>
            <a:grpSpLocks/>
          </p:cNvGrpSpPr>
          <p:nvPr/>
        </p:nvGrpSpPr>
        <p:grpSpPr bwMode="auto">
          <a:xfrm>
            <a:off x="4783138" y="3286125"/>
            <a:ext cx="431800" cy="1081088"/>
            <a:chOff x="2469" y="3067"/>
            <a:chExt cx="272" cy="681"/>
          </a:xfrm>
        </p:grpSpPr>
        <p:sp>
          <p:nvSpPr>
            <p:cNvPr id="65707" name="Freeform 33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8" name="Freeform 33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9" name="Oval 34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6" name="Group 341"/>
          <p:cNvGrpSpPr>
            <a:grpSpLocks/>
          </p:cNvGrpSpPr>
          <p:nvPr/>
        </p:nvGrpSpPr>
        <p:grpSpPr bwMode="auto">
          <a:xfrm>
            <a:off x="5143500" y="3286125"/>
            <a:ext cx="431800" cy="1081088"/>
            <a:chOff x="2469" y="3067"/>
            <a:chExt cx="272" cy="681"/>
          </a:xfrm>
        </p:grpSpPr>
        <p:sp>
          <p:nvSpPr>
            <p:cNvPr id="65704" name="Freeform 34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5" name="Freeform 34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6" name="Oval 34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7" name="Group 345"/>
          <p:cNvGrpSpPr>
            <a:grpSpLocks/>
          </p:cNvGrpSpPr>
          <p:nvPr/>
        </p:nvGrpSpPr>
        <p:grpSpPr bwMode="auto">
          <a:xfrm>
            <a:off x="5503863" y="3286125"/>
            <a:ext cx="431800" cy="1081088"/>
            <a:chOff x="2469" y="3067"/>
            <a:chExt cx="272" cy="681"/>
          </a:xfrm>
        </p:grpSpPr>
        <p:sp>
          <p:nvSpPr>
            <p:cNvPr id="65701" name="Freeform 34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2" name="Freeform 34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3" name="Oval 34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8" name="Group 349"/>
          <p:cNvGrpSpPr>
            <a:grpSpLocks/>
          </p:cNvGrpSpPr>
          <p:nvPr/>
        </p:nvGrpSpPr>
        <p:grpSpPr bwMode="auto">
          <a:xfrm>
            <a:off x="5862638" y="3286125"/>
            <a:ext cx="431800" cy="1081088"/>
            <a:chOff x="2469" y="3067"/>
            <a:chExt cx="272" cy="681"/>
          </a:xfrm>
        </p:grpSpPr>
        <p:sp>
          <p:nvSpPr>
            <p:cNvPr id="65698" name="Freeform 35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9" name="Freeform 35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700" name="Oval 35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69" name="Group 353"/>
          <p:cNvGrpSpPr>
            <a:grpSpLocks/>
          </p:cNvGrpSpPr>
          <p:nvPr/>
        </p:nvGrpSpPr>
        <p:grpSpPr bwMode="auto">
          <a:xfrm>
            <a:off x="6223000" y="3286125"/>
            <a:ext cx="431800" cy="1081088"/>
            <a:chOff x="2469" y="3067"/>
            <a:chExt cx="272" cy="681"/>
          </a:xfrm>
        </p:grpSpPr>
        <p:sp>
          <p:nvSpPr>
            <p:cNvPr id="65695" name="Freeform 35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6" name="Freeform 35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7" name="Oval 35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0" name="Group 357"/>
          <p:cNvGrpSpPr>
            <a:grpSpLocks/>
          </p:cNvGrpSpPr>
          <p:nvPr/>
        </p:nvGrpSpPr>
        <p:grpSpPr bwMode="auto">
          <a:xfrm>
            <a:off x="6583363" y="3286125"/>
            <a:ext cx="431800" cy="1081088"/>
            <a:chOff x="2469" y="3067"/>
            <a:chExt cx="272" cy="681"/>
          </a:xfrm>
        </p:grpSpPr>
        <p:sp>
          <p:nvSpPr>
            <p:cNvPr id="65692" name="Freeform 35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3" name="Freeform 35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4" name="Oval 36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1" name="Group 361"/>
          <p:cNvGrpSpPr>
            <a:grpSpLocks/>
          </p:cNvGrpSpPr>
          <p:nvPr/>
        </p:nvGrpSpPr>
        <p:grpSpPr bwMode="auto">
          <a:xfrm>
            <a:off x="6943725" y="3286125"/>
            <a:ext cx="431800" cy="1081088"/>
            <a:chOff x="2469" y="3067"/>
            <a:chExt cx="272" cy="681"/>
          </a:xfrm>
        </p:grpSpPr>
        <p:sp>
          <p:nvSpPr>
            <p:cNvPr id="65689" name="Freeform 36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0" name="Freeform 36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91" name="Oval 36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2" name="Group 365"/>
          <p:cNvGrpSpPr>
            <a:grpSpLocks/>
          </p:cNvGrpSpPr>
          <p:nvPr/>
        </p:nvGrpSpPr>
        <p:grpSpPr bwMode="auto">
          <a:xfrm>
            <a:off x="7304088" y="3286125"/>
            <a:ext cx="431800" cy="1081088"/>
            <a:chOff x="2469" y="3067"/>
            <a:chExt cx="272" cy="681"/>
          </a:xfrm>
        </p:grpSpPr>
        <p:sp>
          <p:nvSpPr>
            <p:cNvPr id="65686" name="Freeform 36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7" name="Freeform 36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8" name="Oval 36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3" name="Group 369"/>
          <p:cNvGrpSpPr>
            <a:grpSpLocks/>
          </p:cNvGrpSpPr>
          <p:nvPr/>
        </p:nvGrpSpPr>
        <p:grpSpPr bwMode="auto">
          <a:xfrm>
            <a:off x="2982913" y="3286125"/>
            <a:ext cx="431800" cy="1081088"/>
            <a:chOff x="2469" y="3067"/>
            <a:chExt cx="272" cy="681"/>
          </a:xfrm>
        </p:grpSpPr>
        <p:sp>
          <p:nvSpPr>
            <p:cNvPr id="65683" name="Freeform 37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4" name="Freeform 37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5" name="Oval 37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4" name="Group 373"/>
          <p:cNvGrpSpPr>
            <a:grpSpLocks/>
          </p:cNvGrpSpPr>
          <p:nvPr/>
        </p:nvGrpSpPr>
        <p:grpSpPr bwMode="auto">
          <a:xfrm>
            <a:off x="2622550" y="3286125"/>
            <a:ext cx="431800" cy="1081088"/>
            <a:chOff x="2469" y="3067"/>
            <a:chExt cx="272" cy="681"/>
          </a:xfrm>
        </p:grpSpPr>
        <p:sp>
          <p:nvSpPr>
            <p:cNvPr id="65680" name="Freeform 37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1" name="Freeform 37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82" name="Oval 37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5" name="Group 377"/>
          <p:cNvGrpSpPr>
            <a:grpSpLocks/>
          </p:cNvGrpSpPr>
          <p:nvPr/>
        </p:nvGrpSpPr>
        <p:grpSpPr bwMode="auto">
          <a:xfrm>
            <a:off x="2190750" y="3286125"/>
            <a:ext cx="431800" cy="1081088"/>
            <a:chOff x="2469" y="3067"/>
            <a:chExt cx="272" cy="681"/>
          </a:xfrm>
        </p:grpSpPr>
        <p:sp>
          <p:nvSpPr>
            <p:cNvPr id="65677" name="Freeform 37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8" name="Freeform 37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9" name="Oval 38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6" name="Group 381"/>
          <p:cNvGrpSpPr>
            <a:grpSpLocks/>
          </p:cNvGrpSpPr>
          <p:nvPr/>
        </p:nvGrpSpPr>
        <p:grpSpPr bwMode="auto">
          <a:xfrm>
            <a:off x="1758950" y="3286125"/>
            <a:ext cx="431800" cy="1081088"/>
            <a:chOff x="2469" y="3067"/>
            <a:chExt cx="272" cy="681"/>
          </a:xfrm>
        </p:grpSpPr>
        <p:sp>
          <p:nvSpPr>
            <p:cNvPr id="65674" name="Freeform 38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5" name="Freeform 38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6" name="Oval 38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7" name="Group 385"/>
          <p:cNvGrpSpPr>
            <a:grpSpLocks/>
          </p:cNvGrpSpPr>
          <p:nvPr/>
        </p:nvGrpSpPr>
        <p:grpSpPr bwMode="auto">
          <a:xfrm>
            <a:off x="1398588" y="3286125"/>
            <a:ext cx="431800" cy="1081088"/>
            <a:chOff x="2469" y="3067"/>
            <a:chExt cx="272" cy="681"/>
          </a:xfrm>
        </p:grpSpPr>
        <p:sp>
          <p:nvSpPr>
            <p:cNvPr id="65671" name="Freeform 38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2" name="Freeform 38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3" name="Oval 38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8" name="Group 389"/>
          <p:cNvGrpSpPr>
            <a:grpSpLocks/>
          </p:cNvGrpSpPr>
          <p:nvPr/>
        </p:nvGrpSpPr>
        <p:grpSpPr bwMode="auto">
          <a:xfrm>
            <a:off x="1039813" y="3286125"/>
            <a:ext cx="431800" cy="1081088"/>
            <a:chOff x="2469" y="3067"/>
            <a:chExt cx="272" cy="681"/>
          </a:xfrm>
        </p:grpSpPr>
        <p:sp>
          <p:nvSpPr>
            <p:cNvPr id="65668" name="Freeform 39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9" name="Freeform 39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70" name="Oval 39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79" name="Group 393"/>
          <p:cNvGrpSpPr>
            <a:grpSpLocks/>
          </p:cNvGrpSpPr>
          <p:nvPr/>
        </p:nvGrpSpPr>
        <p:grpSpPr bwMode="auto">
          <a:xfrm>
            <a:off x="679450" y="3286125"/>
            <a:ext cx="431800" cy="1081088"/>
            <a:chOff x="2469" y="3067"/>
            <a:chExt cx="272" cy="681"/>
          </a:xfrm>
        </p:grpSpPr>
        <p:sp>
          <p:nvSpPr>
            <p:cNvPr id="65665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6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7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0" name="Group 397"/>
          <p:cNvGrpSpPr>
            <a:grpSpLocks/>
          </p:cNvGrpSpPr>
          <p:nvPr/>
        </p:nvGrpSpPr>
        <p:grpSpPr bwMode="auto">
          <a:xfrm>
            <a:off x="7662863" y="3286125"/>
            <a:ext cx="431800" cy="1081088"/>
            <a:chOff x="2469" y="3067"/>
            <a:chExt cx="272" cy="681"/>
          </a:xfrm>
        </p:grpSpPr>
        <p:sp>
          <p:nvSpPr>
            <p:cNvPr id="65662" name="Freeform 39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3" name="Freeform 39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4" name="Oval 40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1" name="Group 401"/>
          <p:cNvGrpSpPr>
            <a:grpSpLocks/>
          </p:cNvGrpSpPr>
          <p:nvPr/>
        </p:nvGrpSpPr>
        <p:grpSpPr bwMode="auto">
          <a:xfrm>
            <a:off x="8023225" y="3286125"/>
            <a:ext cx="431800" cy="1081088"/>
            <a:chOff x="2469" y="3067"/>
            <a:chExt cx="272" cy="681"/>
          </a:xfrm>
        </p:grpSpPr>
        <p:sp>
          <p:nvSpPr>
            <p:cNvPr id="65659" name="Freeform 40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0" name="Freeform 40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61" name="Oval 40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2" name="Group 405"/>
          <p:cNvGrpSpPr>
            <a:grpSpLocks/>
          </p:cNvGrpSpPr>
          <p:nvPr/>
        </p:nvGrpSpPr>
        <p:grpSpPr bwMode="auto">
          <a:xfrm>
            <a:off x="8383588" y="3286125"/>
            <a:ext cx="431800" cy="1081088"/>
            <a:chOff x="2469" y="3067"/>
            <a:chExt cx="272" cy="681"/>
          </a:xfrm>
        </p:grpSpPr>
        <p:sp>
          <p:nvSpPr>
            <p:cNvPr id="65656" name="Freeform 40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7" name="Freeform 40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8" name="Oval 40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3" name="Group 409"/>
          <p:cNvGrpSpPr>
            <a:grpSpLocks/>
          </p:cNvGrpSpPr>
          <p:nvPr/>
        </p:nvGrpSpPr>
        <p:grpSpPr bwMode="auto">
          <a:xfrm>
            <a:off x="8743950" y="3286125"/>
            <a:ext cx="431800" cy="1081088"/>
            <a:chOff x="2469" y="3067"/>
            <a:chExt cx="272" cy="681"/>
          </a:xfrm>
        </p:grpSpPr>
        <p:sp>
          <p:nvSpPr>
            <p:cNvPr id="65653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4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5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4" name="Group 409"/>
          <p:cNvGrpSpPr>
            <a:grpSpLocks/>
          </p:cNvGrpSpPr>
          <p:nvPr/>
        </p:nvGrpSpPr>
        <p:grpSpPr bwMode="auto">
          <a:xfrm>
            <a:off x="9104313" y="3286125"/>
            <a:ext cx="431800" cy="1081088"/>
            <a:chOff x="2469" y="3067"/>
            <a:chExt cx="272" cy="681"/>
          </a:xfrm>
        </p:grpSpPr>
        <p:sp>
          <p:nvSpPr>
            <p:cNvPr id="65650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1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52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5" name="Group 409"/>
          <p:cNvGrpSpPr>
            <a:grpSpLocks/>
          </p:cNvGrpSpPr>
          <p:nvPr/>
        </p:nvGrpSpPr>
        <p:grpSpPr bwMode="auto">
          <a:xfrm>
            <a:off x="9464675" y="3286125"/>
            <a:ext cx="431800" cy="1081088"/>
            <a:chOff x="2469" y="3067"/>
            <a:chExt cx="272" cy="681"/>
          </a:xfrm>
        </p:grpSpPr>
        <p:sp>
          <p:nvSpPr>
            <p:cNvPr id="65647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8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9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6" name="Group 409"/>
          <p:cNvGrpSpPr>
            <a:grpSpLocks/>
          </p:cNvGrpSpPr>
          <p:nvPr/>
        </p:nvGrpSpPr>
        <p:grpSpPr bwMode="auto">
          <a:xfrm>
            <a:off x="9823450" y="3286125"/>
            <a:ext cx="431800" cy="1081088"/>
            <a:chOff x="2469" y="3067"/>
            <a:chExt cx="272" cy="681"/>
          </a:xfrm>
        </p:grpSpPr>
        <p:sp>
          <p:nvSpPr>
            <p:cNvPr id="65644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5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6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7" name="Group 393"/>
          <p:cNvGrpSpPr>
            <a:grpSpLocks/>
          </p:cNvGrpSpPr>
          <p:nvPr/>
        </p:nvGrpSpPr>
        <p:grpSpPr bwMode="auto">
          <a:xfrm>
            <a:off x="319088" y="3214688"/>
            <a:ext cx="431800" cy="1081087"/>
            <a:chOff x="2469" y="3067"/>
            <a:chExt cx="272" cy="681"/>
          </a:xfrm>
        </p:grpSpPr>
        <p:sp>
          <p:nvSpPr>
            <p:cNvPr id="65641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2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3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8" name="Group 393"/>
          <p:cNvGrpSpPr>
            <a:grpSpLocks/>
          </p:cNvGrpSpPr>
          <p:nvPr/>
        </p:nvGrpSpPr>
        <p:grpSpPr bwMode="auto">
          <a:xfrm>
            <a:off x="0" y="3216275"/>
            <a:ext cx="431800" cy="1081088"/>
            <a:chOff x="2469" y="3067"/>
            <a:chExt cx="272" cy="681"/>
          </a:xfrm>
        </p:grpSpPr>
        <p:sp>
          <p:nvSpPr>
            <p:cNvPr id="65638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9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40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89" name="Group 299"/>
          <p:cNvGrpSpPr>
            <a:grpSpLocks/>
          </p:cNvGrpSpPr>
          <p:nvPr/>
        </p:nvGrpSpPr>
        <p:grpSpPr bwMode="auto">
          <a:xfrm flipV="1">
            <a:off x="319088" y="4438650"/>
            <a:ext cx="431800" cy="1081088"/>
            <a:chOff x="2469" y="3067"/>
            <a:chExt cx="272" cy="681"/>
          </a:xfrm>
        </p:grpSpPr>
        <p:sp>
          <p:nvSpPr>
            <p:cNvPr id="65635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6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7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90" name="Group 299"/>
          <p:cNvGrpSpPr>
            <a:grpSpLocks/>
          </p:cNvGrpSpPr>
          <p:nvPr/>
        </p:nvGrpSpPr>
        <p:grpSpPr bwMode="auto">
          <a:xfrm flipV="1">
            <a:off x="0" y="4438650"/>
            <a:ext cx="431800" cy="1081088"/>
            <a:chOff x="2469" y="3067"/>
            <a:chExt cx="272" cy="681"/>
          </a:xfrm>
        </p:grpSpPr>
        <p:sp>
          <p:nvSpPr>
            <p:cNvPr id="65632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3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4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91" name="Group 315"/>
          <p:cNvGrpSpPr>
            <a:grpSpLocks/>
          </p:cNvGrpSpPr>
          <p:nvPr/>
        </p:nvGrpSpPr>
        <p:grpSpPr bwMode="auto">
          <a:xfrm flipV="1">
            <a:off x="9104313" y="4438650"/>
            <a:ext cx="431800" cy="1081088"/>
            <a:chOff x="2469" y="3067"/>
            <a:chExt cx="272" cy="681"/>
          </a:xfrm>
        </p:grpSpPr>
        <p:sp>
          <p:nvSpPr>
            <p:cNvPr id="65629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0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31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92" name="Group 315"/>
          <p:cNvGrpSpPr>
            <a:grpSpLocks/>
          </p:cNvGrpSpPr>
          <p:nvPr/>
        </p:nvGrpSpPr>
        <p:grpSpPr bwMode="auto">
          <a:xfrm flipV="1">
            <a:off x="9391650" y="4438650"/>
            <a:ext cx="431800" cy="1081088"/>
            <a:chOff x="2469" y="3067"/>
            <a:chExt cx="272" cy="681"/>
          </a:xfrm>
        </p:grpSpPr>
        <p:sp>
          <p:nvSpPr>
            <p:cNvPr id="65626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27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28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grpSp>
        <p:nvGrpSpPr>
          <p:cNvPr id="65593" name="Group 315"/>
          <p:cNvGrpSpPr>
            <a:grpSpLocks/>
          </p:cNvGrpSpPr>
          <p:nvPr/>
        </p:nvGrpSpPr>
        <p:grpSpPr bwMode="auto">
          <a:xfrm flipV="1">
            <a:off x="9752013" y="4437063"/>
            <a:ext cx="431800" cy="1081087"/>
            <a:chOff x="2469" y="3067"/>
            <a:chExt cx="272" cy="681"/>
          </a:xfrm>
        </p:grpSpPr>
        <p:sp>
          <p:nvSpPr>
            <p:cNvPr id="65623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24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5625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sp>
        <p:nvSpPr>
          <p:cNvPr id="65595" name="Oval 30"/>
          <p:cNvSpPr>
            <a:spLocks noChangeArrowheads="1"/>
          </p:cNvSpPr>
          <p:nvPr/>
        </p:nvSpPr>
        <p:spPr bwMode="auto">
          <a:xfrm>
            <a:off x="822325" y="5589588"/>
            <a:ext cx="9144000" cy="990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5596" name="Oval 22"/>
          <p:cNvSpPr>
            <a:spLocks noChangeArrowheads="1"/>
          </p:cNvSpPr>
          <p:nvPr/>
        </p:nvSpPr>
        <p:spPr bwMode="auto">
          <a:xfrm>
            <a:off x="1752600" y="1412875"/>
            <a:ext cx="7086600" cy="21336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5597" name="Text Box 2"/>
          <p:cNvSpPr txBox="1">
            <a:spLocks noChangeArrowheads="1"/>
          </p:cNvSpPr>
          <p:nvPr/>
        </p:nvSpPr>
        <p:spPr bwMode="auto">
          <a:xfrm>
            <a:off x="6429384" y="0"/>
            <a:ext cx="3857616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Π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ρωτονι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εγερτική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28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δ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ύν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αμη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: μορφή ενέργειας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5598" name="Picture 4" descr="robotboy"/>
          <p:cNvPicPr>
            <a:picLocks noChangeAspect="1" noChangeArrowheads="1"/>
          </p:cNvPicPr>
          <p:nvPr/>
        </p:nvPicPr>
        <p:blipFill>
          <a:blip r:embed="rId3" cstate="print"/>
          <a:srcRect b="14996"/>
          <a:stretch>
            <a:fillRect/>
          </a:stretch>
        </p:blipFill>
        <p:spPr bwMode="auto">
          <a:xfrm>
            <a:off x="3127375" y="3141663"/>
            <a:ext cx="42497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99" name="Group 6"/>
          <p:cNvGrpSpPr>
            <a:grpSpLocks/>
          </p:cNvGrpSpPr>
          <p:nvPr/>
        </p:nvGrpSpPr>
        <p:grpSpPr bwMode="auto">
          <a:xfrm>
            <a:off x="2667000" y="1981201"/>
            <a:ext cx="5457825" cy="1346201"/>
            <a:chOff x="1776" y="1344"/>
            <a:chExt cx="3438" cy="848"/>
          </a:xfrm>
        </p:grpSpPr>
        <p:sp>
          <p:nvSpPr>
            <p:cNvPr id="65610" name="Text Box 7"/>
            <p:cNvSpPr txBox="1">
              <a:spLocks noChangeArrowheads="1"/>
            </p:cNvSpPr>
            <p:nvPr/>
          </p:nvSpPr>
          <p:spPr bwMode="auto">
            <a:xfrm>
              <a:off x="2112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1" name="Text Box 8"/>
            <p:cNvSpPr txBox="1">
              <a:spLocks noChangeArrowheads="1"/>
            </p:cNvSpPr>
            <p:nvPr/>
          </p:nvSpPr>
          <p:spPr bwMode="auto">
            <a:xfrm>
              <a:off x="316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2" name="Text Box 9"/>
            <p:cNvSpPr txBox="1">
              <a:spLocks noChangeArrowheads="1"/>
            </p:cNvSpPr>
            <p:nvPr/>
          </p:nvSpPr>
          <p:spPr bwMode="auto">
            <a:xfrm>
              <a:off x="2880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3" name="Text Box 10"/>
            <p:cNvSpPr txBox="1">
              <a:spLocks noChangeArrowheads="1"/>
            </p:cNvSpPr>
            <p:nvPr/>
          </p:nvSpPr>
          <p:spPr bwMode="auto">
            <a:xfrm>
              <a:off x="2064" y="182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4" name="Text Box 11"/>
            <p:cNvSpPr txBox="1">
              <a:spLocks noChangeArrowheads="1"/>
            </p:cNvSpPr>
            <p:nvPr/>
          </p:nvSpPr>
          <p:spPr bwMode="auto">
            <a:xfrm>
              <a:off x="1776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5" name="Text Box 12"/>
            <p:cNvSpPr txBox="1">
              <a:spLocks noChangeArrowheads="1"/>
            </p:cNvSpPr>
            <p:nvPr/>
          </p:nvSpPr>
          <p:spPr bwMode="auto">
            <a:xfrm>
              <a:off x="3888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6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7" name="Text Box 14"/>
            <p:cNvSpPr txBox="1">
              <a:spLocks noChangeArrowheads="1"/>
            </p:cNvSpPr>
            <p:nvPr/>
          </p:nvSpPr>
          <p:spPr bwMode="auto">
            <a:xfrm>
              <a:off x="4560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8" name="Text Box 15"/>
            <p:cNvSpPr txBox="1">
              <a:spLocks noChangeArrowheads="1"/>
            </p:cNvSpPr>
            <p:nvPr/>
          </p:nvSpPr>
          <p:spPr bwMode="auto">
            <a:xfrm>
              <a:off x="4320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19" name="Text Box 16"/>
            <p:cNvSpPr txBox="1">
              <a:spLocks noChangeArrowheads="1"/>
            </p:cNvSpPr>
            <p:nvPr/>
          </p:nvSpPr>
          <p:spPr bwMode="auto">
            <a:xfrm>
              <a:off x="484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20" name="Text Box 17"/>
            <p:cNvSpPr txBox="1">
              <a:spLocks noChangeArrowheads="1"/>
            </p:cNvSpPr>
            <p:nvPr/>
          </p:nvSpPr>
          <p:spPr bwMode="auto">
            <a:xfrm>
              <a:off x="4800" y="139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21" name="Text Box 18"/>
            <p:cNvSpPr txBox="1">
              <a:spLocks noChangeArrowheads="1"/>
            </p:cNvSpPr>
            <p:nvPr/>
          </p:nvSpPr>
          <p:spPr bwMode="auto">
            <a:xfrm>
              <a:off x="2496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  <p:sp>
          <p:nvSpPr>
            <p:cNvPr id="65622" name="Text Box 19"/>
            <p:cNvSpPr txBox="1">
              <a:spLocks noChangeArrowheads="1"/>
            </p:cNvSpPr>
            <p:nvPr/>
          </p:nvSpPr>
          <p:spPr bwMode="auto">
            <a:xfrm>
              <a:off x="4224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latin typeface="Calibri" pitchFamily="34" charset="0"/>
                </a:rPr>
                <a:t>Η</a:t>
              </a:r>
              <a:r>
                <a:rPr lang="en-US" sz="3200" b="1" baseline="30000">
                  <a:latin typeface="Calibri" pitchFamily="34" charset="0"/>
                </a:rPr>
                <a:t>+</a:t>
              </a:r>
              <a:endParaRPr lang="en-US" sz="3200" b="1">
                <a:latin typeface="Calibri" pitchFamily="34" charset="0"/>
              </a:endParaRPr>
            </a:p>
          </p:txBody>
        </p:sp>
      </p:grpSp>
      <p:sp>
        <p:nvSpPr>
          <p:cNvPr id="65600" name="Text Box 20"/>
          <p:cNvSpPr txBox="1">
            <a:spLocks noChangeArrowheads="1"/>
          </p:cNvSpPr>
          <p:nvPr/>
        </p:nvSpPr>
        <p:spPr bwMode="auto">
          <a:xfrm>
            <a:off x="3646488" y="4437063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3" name="Text Box 24"/>
          <p:cNvSpPr txBox="1">
            <a:spLocks noChangeArrowheads="1"/>
          </p:cNvSpPr>
          <p:nvPr/>
        </p:nvSpPr>
        <p:spPr bwMode="auto">
          <a:xfrm>
            <a:off x="1143000" y="58674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4" name="Text Box 25"/>
          <p:cNvSpPr txBox="1">
            <a:spLocks noChangeArrowheads="1"/>
          </p:cNvSpPr>
          <p:nvPr/>
        </p:nvSpPr>
        <p:spPr bwMode="auto">
          <a:xfrm>
            <a:off x="2057400" y="55626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5" name="Text Box 26"/>
          <p:cNvSpPr txBox="1">
            <a:spLocks noChangeArrowheads="1"/>
          </p:cNvSpPr>
          <p:nvPr/>
        </p:nvSpPr>
        <p:spPr bwMode="auto">
          <a:xfrm>
            <a:off x="4419600" y="57150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6" name="Text Box 27"/>
          <p:cNvSpPr txBox="1">
            <a:spLocks noChangeArrowheads="1"/>
          </p:cNvSpPr>
          <p:nvPr/>
        </p:nvSpPr>
        <p:spPr bwMode="auto">
          <a:xfrm>
            <a:off x="8153400" y="57912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7" name="Text Box 28"/>
          <p:cNvSpPr txBox="1">
            <a:spLocks noChangeArrowheads="1"/>
          </p:cNvSpPr>
          <p:nvPr/>
        </p:nvSpPr>
        <p:spPr bwMode="auto">
          <a:xfrm>
            <a:off x="8839200" y="58674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latin typeface="Calibri" pitchFamily="34" charset="0"/>
              </a:rPr>
              <a:t>Η</a:t>
            </a:r>
            <a:r>
              <a:rPr lang="en-US" sz="3200" b="1" baseline="30000">
                <a:latin typeface="Calibri" pitchFamily="34" charset="0"/>
              </a:rPr>
              <a:t>+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65608" name="Text Box 31"/>
          <p:cNvSpPr txBox="1">
            <a:spLocks noChangeArrowheads="1"/>
          </p:cNvSpPr>
          <p:nvPr/>
        </p:nvSpPr>
        <p:spPr bwMode="auto">
          <a:xfrm>
            <a:off x="423804" y="4149725"/>
            <a:ext cx="17717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alibri" pitchFamily="34" charset="0"/>
              </a:rPr>
              <a:t>ΜΕΜΒΡΑΝΗ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55" name="254 - Ορθογώνιο"/>
          <p:cNvSpPr/>
          <p:nvPr/>
        </p:nvSpPr>
        <p:spPr>
          <a:xfrm>
            <a:off x="4495869" y="3789040"/>
            <a:ext cx="1953227" cy="954107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Calibri" pitchFamily="34" charset="0"/>
              </a:rPr>
              <a:t>Αντλ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ία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l-GR" sz="2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  <a:latin typeface="Calibri" pitchFamily="34" charset="0"/>
              </a:rPr>
              <a:t>πρωτονίων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l-GR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" name="Text Box 2"/>
          <p:cNvSpPr txBox="1">
            <a:spLocks noChangeArrowheads="1"/>
          </p:cNvSpPr>
          <p:nvPr/>
        </p:nvSpPr>
        <p:spPr bwMode="auto">
          <a:xfrm>
            <a:off x="3276609" y="1608816"/>
            <a:ext cx="385761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3200" b="1" dirty="0" smtClean="0">
                <a:latin typeface="Calibri" pitchFamily="34" charset="0"/>
              </a:rPr>
              <a:t>Πολλά πρωτόνια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57" name="Text Box 2"/>
          <p:cNvSpPr txBox="1">
            <a:spLocks noChangeArrowheads="1"/>
          </p:cNvSpPr>
          <p:nvPr/>
        </p:nvSpPr>
        <p:spPr bwMode="auto">
          <a:xfrm>
            <a:off x="3000360" y="6273249"/>
            <a:ext cx="3857616" cy="5847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Λίγα πρωτόνια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8" name="Text Box 2"/>
          <p:cNvSpPr txBox="1">
            <a:spLocks noChangeArrowheads="1"/>
          </p:cNvSpPr>
          <p:nvPr/>
        </p:nvSpPr>
        <p:spPr bwMode="auto">
          <a:xfrm>
            <a:off x="0" y="0"/>
            <a:ext cx="5864226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Ηλεκτροχημική </a:t>
            </a:r>
            <a:r>
              <a:rPr lang="el-GR" sz="2800" b="1" dirty="0" err="1" smtClean="0">
                <a:solidFill>
                  <a:srgbClr val="FFFF00"/>
                </a:solidFill>
                <a:latin typeface="Calibri" pitchFamily="34" charset="0"/>
              </a:rPr>
              <a:t>βαθμίδωση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 = διαφορά συγκέντρωσης πρωτονίων στις δύο πλευρές της μεμβράνης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9" name="Text Box 91"/>
          <p:cNvSpPr txBox="1">
            <a:spLocks noChangeArrowheads="1"/>
          </p:cNvSpPr>
          <p:nvPr/>
        </p:nvSpPr>
        <p:spPr bwMode="auto">
          <a:xfrm>
            <a:off x="0" y="2132856"/>
            <a:ext cx="197860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latin typeface="Calibri" pitchFamily="34" charset="0"/>
              </a:rPr>
              <a:t>1ο </a:t>
            </a:r>
            <a:r>
              <a:rPr lang="el-GR" sz="2800" b="1" dirty="0" smtClean="0">
                <a:latin typeface="Calibri" pitchFamily="34" charset="0"/>
              </a:rPr>
              <a:t>στάδιο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65601" name="Text Box 21"/>
          <p:cNvSpPr txBox="1">
            <a:spLocks noChangeArrowheads="1"/>
          </p:cNvSpPr>
          <p:nvPr/>
        </p:nvSpPr>
        <p:spPr bwMode="auto">
          <a:xfrm>
            <a:off x="7015708" y="3717032"/>
            <a:ext cx="838691" cy="1200329"/>
          </a:xfrm>
          <a:prstGeom prst="rect">
            <a:avLst/>
          </a:prstGeom>
          <a:solidFill>
            <a:srgbClr val="C00000">
              <a:alpha val="5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72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endParaRPr lang="en-GB" sz="7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7" grpId="0"/>
      <p:bldP spid="256" grpId="0"/>
      <p:bldP spid="257" grpId="0" animBg="1"/>
      <p:bldP spid="2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97" name="Rectangle 2121"/>
          <p:cNvSpPr>
            <a:spLocks noChangeArrowheads="1"/>
          </p:cNvSpPr>
          <p:nvPr/>
        </p:nvSpPr>
        <p:spPr bwMode="auto">
          <a:xfrm>
            <a:off x="0" y="2420938"/>
            <a:ext cx="10287000" cy="443706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GB" b="1" dirty="0">
              <a:latin typeface="Calibri" pitchFamily="34" charset="0"/>
            </a:endParaRPr>
          </a:p>
        </p:txBody>
      </p:sp>
      <p:sp>
        <p:nvSpPr>
          <p:cNvPr id="66563" name="Rectangle 1605"/>
          <p:cNvSpPr>
            <a:spLocks noChangeArrowheads="1"/>
          </p:cNvSpPr>
          <p:nvPr/>
        </p:nvSpPr>
        <p:spPr bwMode="auto">
          <a:xfrm>
            <a:off x="0" y="476672"/>
            <a:ext cx="10287000" cy="19431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2047875" y="1628775"/>
            <a:ext cx="647700" cy="792163"/>
          </a:xfrm>
          <a:custGeom>
            <a:avLst/>
            <a:gdLst>
              <a:gd name="T0" fmla="*/ 0 w 408"/>
              <a:gd name="T1" fmla="*/ 215900 h 499"/>
              <a:gd name="T2" fmla="*/ 215900 w 408"/>
              <a:gd name="T3" fmla="*/ 0 h 499"/>
              <a:gd name="T4" fmla="*/ 358775 w 408"/>
              <a:gd name="T5" fmla="*/ 0 h 499"/>
              <a:gd name="T6" fmla="*/ 647700 w 408"/>
              <a:gd name="T7" fmla="*/ 215900 h 499"/>
              <a:gd name="T8" fmla="*/ 647700 w 408"/>
              <a:gd name="T9" fmla="*/ 576263 h 499"/>
              <a:gd name="T10" fmla="*/ 647700 w 408"/>
              <a:gd name="T11" fmla="*/ 792163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499"/>
              <a:gd name="T20" fmla="*/ 408 w 408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499">
                <a:moveTo>
                  <a:pt x="0" y="136"/>
                </a:moveTo>
                <a:lnTo>
                  <a:pt x="136" y="0"/>
                </a:lnTo>
                <a:lnTo>
                  <a:pt x="226" y="0"/>
                </a:lnTo>
                <a:lnTo>
                  <a:pt x="408" y="136"/>
                </a:lnTo>
                <a:lnTo>
                  <a:pt x="408" y="363"/>
                </a:lnTo>
                <a:lnTo>
                  <a:pt x="408" y="499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b="1">
              <a:latin typeface="Calibri" pitchFamily="34" charset="0"/>
            </a:endParaRPr>
          </a:p>
        </p:txBody>
      </p:sp>
      <p:grpSp>
        <p:nvGrpSpPr>
          <p:cNvPr id="66566" name="Group 576"/>
          <p:cNvGrpSpPr>
            <a:grpSpLocks/>
          </p:cNvGrpSpPr>
          <p:nvPr/>
        </p:nvGrpSpPr>
        <p:grpSpPr bwMode="auto">
          <a:xfrm>
            <a:off x="0" y="2060575"/>
            <a:ext cx="10198100" cy="503238"/>
            <a:chOff x="0" y="3249"/>
            <a:chExt cx="6424" cy="317"/>
          </a:xfrm>
        </p:grpSpPr>
        <p:grpSp>
          <p:nvGrpSpPr>
            <p:cNvPr id="67885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8138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9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40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86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8135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6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7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87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8132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3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4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88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8129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0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31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89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8126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7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8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0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8123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4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5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1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8120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1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22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2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8117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8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9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3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8114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5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6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4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8111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2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3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5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8108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9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10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6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8105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6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7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7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8102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3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4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8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8099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0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101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899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8096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7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8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0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8093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4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5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1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8090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1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92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2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8087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8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9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3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8084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5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6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4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8081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2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3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5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8078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9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80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6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8075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6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7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7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807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8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8069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0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71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09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8066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7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8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0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8063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4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5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1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8060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1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62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2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8057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8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9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3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8054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5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6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4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8051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2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3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5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8048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9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50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6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8045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6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7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7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8042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3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4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8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8039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0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41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19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8036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7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8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0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8033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4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5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1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8030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1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32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2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8027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8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9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3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8024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5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6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4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802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5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801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2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6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801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7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8012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3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4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8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8009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0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11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29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8006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7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8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0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800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1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800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800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2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799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3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799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4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799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5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798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9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6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798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7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798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8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797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8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39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797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0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797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1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797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7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2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796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3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796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4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796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5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795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6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6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795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7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795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948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794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95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grpSp>
        <p:nvGrpSpPr>
          <p:cNvPr id="66567" name="Group 833"/>
          <p:cNvGrpSpPr>
            <a:grpSpLocks/>
          </p:cNvGrpSpPr>
          <p:nvPr/>
        </p:nvGrpSpPr>
        <p:grpSpPr bwMode="auto">
          <a:xfrm>
            <a:off x="88900" y="333375"/>
            <a:ext cx="10198100" cy="503238"/>
            <a:chOff x="0" y="3249"/>
            <a:chExt cx="6424" cy="317"/>
          </a:xfrm>
        </p:grpSpPr>
        <p:grpSp>
          <p:nvGrpSpPr>
            <p:cNvPr id="67629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7882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83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84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0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7879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80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81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1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7876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7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8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2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7873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4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5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3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7870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1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72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4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7867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8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9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5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7864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5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6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6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7861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2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3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7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7858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9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60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8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7855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6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7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39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7852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3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4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0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7849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0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51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1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7846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7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8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2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7843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4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5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3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7840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1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42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4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7837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8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9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5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7834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5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6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6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7831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2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3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7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7828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9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30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8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7825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6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7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49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7822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3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4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0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7819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0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21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1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781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2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7813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4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5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3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7810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1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12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4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7807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8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9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5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7804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5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6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6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7801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2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3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7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7798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9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800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8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7795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6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7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59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7792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3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4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0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7789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0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91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1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7786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7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8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2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7783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4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5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3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7780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1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82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4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7777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8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9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5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7774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5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6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6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7771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2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3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7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7768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9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70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8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7765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6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7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69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7762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3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4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0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7759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0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61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1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7756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7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8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2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7753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4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5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3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7750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1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52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4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774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5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774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6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774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7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773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4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8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773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79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7732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3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4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0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7729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0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31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1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7726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7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8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2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772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3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7720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1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22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4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7717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8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9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5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7714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5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6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6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7711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2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3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7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7708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9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10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8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7705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6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7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89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770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90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769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70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91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769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9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9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692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769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9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9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grpSp>
        <p:nvGrpSpPr>
          <p:cNvPr id="66568" name="Group 1091"/>
          <p:cNvGrpSpPr>
            <a:grpSpLocks/>
          </p:cNvGrpSpPr>
          <p:nvPr/>
        </p:nvGrpSpPr>
        <p:grpSpPr bwMode="auto">
          <a:xfrm>
            <a:off x="201613" y="404813"/>
            <a:ext cx="10198100" cy="503237"/>
            <a:chOff x="0" y="3249"/>
            <a:chExt cx="6424" cy="317"/>
          </a:xfrm>
        </p:grpSpPr>
        <p:grpSp>
          <p:nvGrpSpPr>
            <p:cNvPr id="67373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7626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7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8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4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7623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4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5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5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7620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1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22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6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7617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8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9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7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7614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5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6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8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7611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2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3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79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7608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9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10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0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7605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6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7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1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7602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3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4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2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7599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0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601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3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7596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7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8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4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7593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4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5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5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7590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1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92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6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7587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8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9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7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7584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5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6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8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7581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2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3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89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7578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9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80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0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7575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6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7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1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7572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3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4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2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7569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0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71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3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7566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7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8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4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7563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4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5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5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756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6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6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7557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8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9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7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7554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5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6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8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7551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2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3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399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7548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9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50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0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7545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6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7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1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7542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3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4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2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7539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0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41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3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7536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7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8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4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7533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4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5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5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7530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1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32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6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7527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8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9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7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7524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5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6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8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7521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2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3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09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7518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9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20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0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7515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6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7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1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7512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3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4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2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7509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0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11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3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7506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7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8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4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7503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4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5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5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7500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1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502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6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7497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8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9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7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7494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5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6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8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749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19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748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9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0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748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1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748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2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747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8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3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7476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7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8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4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7473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4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5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5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7470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1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72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6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746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7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7464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5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6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8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7461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2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3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29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7458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9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60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0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7455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6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7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1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7452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3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4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2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7449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0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51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3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744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4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744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5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744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4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436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743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3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43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grpSp>
        <p:nvGrpSpPr>
          <p:cNvPr id="66569" name="Group 1348"/>
          <p:cNvGrpSpPr>
            <a:grpSpLocks/>
          </p:cNvGrpSpPr>
          <p:nvPr/>
        </p:nvGrpSpPr>
        <p:grpSpPr bwMode="auto">
          <a:xfrm>
            <a:off x="30163" y="476250"/>
            <a:ext cx="10198100" cy="503238"/>
            <a:chOff x="0" y="3249"/>
            <a:chExt cx="6424" cy="317"/>
          </a:xfrm>
        </p:grpSpPr>
        <p:grpSp>
          <p:nvGrpSpPr>
            <p:cNvPr id="67117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7370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71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72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18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7367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8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9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19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7364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5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6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0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7361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2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3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1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7358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9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60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2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7355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6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7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3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7352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3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4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4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7349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0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51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5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7346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7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8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6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7343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4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5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7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7340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1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42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8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7337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8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9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29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7334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5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6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0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7331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2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3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1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7328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9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30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2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7325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6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7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3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7322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3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4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4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7319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0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21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5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7316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7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8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6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7313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4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5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7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7310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1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12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8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7307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8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9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39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730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0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7301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2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3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1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7298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9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300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2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7295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6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7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3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7292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3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4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4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7289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0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91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5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7286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7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8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6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7283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4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5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7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7280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1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82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8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7277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8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9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49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7274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5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6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0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7271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2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3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1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7268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9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70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2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7265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6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7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3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7262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3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4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4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7259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0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61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5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7256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7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8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6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7253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4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5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7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7250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1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52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8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7247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8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9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59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7244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5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6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0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7241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2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3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1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7238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9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40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2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723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3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723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4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722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3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5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722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6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722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7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7220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1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22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8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7217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8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9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69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7214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5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6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0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721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1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7208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9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10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2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7205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6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7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3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7202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3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4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4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7199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0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201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5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7196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7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8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6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7193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4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5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7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719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9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8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718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79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718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7180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718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8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grpSp>
        <p:nvGrpSpPr>
          <p:cNvPr id="66570" name="Group 1606"/>
          <p:cNvGrpSpPr>
            <a:grpSpLocks/>
          </p:cNvGrpSpPr>
          <p:nvPr/>
        </p:nvGrpSpPr>
        <p:grpSpPr bwMode="auto">
          <a:xfrm>
            <a:off x="0" y="2133600"/>
            <a:ext cx="10198100" cy="503238"/>
            <a:chOff x="0" y="3249"/>
            <a:chExt cx="6424" cy="317"/>
          </a:xfrm>
        </p:grpSpPr>
        <p:grpSp>
          <p:nvGrpSpPr>
            <p:cNvPr id="66861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7114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15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16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2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7111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12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13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3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7108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9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10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4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7105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6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7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5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7102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3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4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6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7099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0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101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7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7096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7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8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8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7093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4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5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69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7090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1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92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0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7087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8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9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1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7084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5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6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2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7081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2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3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3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7078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9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80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4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7075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6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7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5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7072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3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4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6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7069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0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71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7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7066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7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8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8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7063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4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5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79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7060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1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62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0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7057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8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9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1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7054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5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6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2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7051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2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3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3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704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5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4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7045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6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7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5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7042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3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4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6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7039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0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41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7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7036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7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8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8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7033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4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5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89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7030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1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32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0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7027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8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9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1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7024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5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6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2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7021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2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3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3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7018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9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20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4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7015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6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7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5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7012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3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4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6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7009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0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11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7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7006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7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8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8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7003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4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5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899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7000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1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7002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0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6997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8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9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1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6994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5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6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2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6991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2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3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3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6988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9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90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4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6985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6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7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5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6982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3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4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6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697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8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7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697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8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697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09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697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7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0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696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1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6964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5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6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2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6961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2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3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3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6958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9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60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4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695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5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6952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3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4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6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6949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0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51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7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6946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7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8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8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6943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4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5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19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6940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1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42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20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6937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8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9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21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693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22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693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23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692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2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3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924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692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2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92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grpSp>
        <p:nvGrpSpPr>
          <p:cNvPr id="66571" name="Group 1863"/>
          <p:cNvGrpSpPr>
            <a:grpSpLocks/>
          </p:cNvGrpSpPr>
          <p:nvPr/>
        </p:nvGrpSpPr>
        <p:grpSpPr bwMode="auto">
          <a:xfrm>
            <a:off x="130175" y="2205038"/>
            <a:ext cx="10198100" cy="503237"/>
            <a:chOff x="0" y="3249"/>
            <a:chExt cx="6424" cy="317"/>
          </a:xfrm>
        </p:grpSpPr>
        <p:grpSp>
          <p:nvGrpSpPr>
            <p:cNvPr id="66605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66858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9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60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06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66855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6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7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07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66852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3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4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08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66849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0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51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09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66846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7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8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0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66843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4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5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1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66840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1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42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2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66837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8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9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3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66834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5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6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4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66831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2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3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5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66828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9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30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6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66825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6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7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7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66822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3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4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8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66819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0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21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19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66816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7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8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0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66813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4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5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1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66810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1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12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2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66807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8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9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3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66804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5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6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4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66801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2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3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5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66798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9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800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6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66795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6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7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7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6679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8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66789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0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91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29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66786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7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8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0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66783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4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5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1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66780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1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82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2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66777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8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9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3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66774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5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6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4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66771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2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3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5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66768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9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70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6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66765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6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7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7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66762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3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4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8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66759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0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61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39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66756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7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8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0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66753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4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5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1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66750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1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52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2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66747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8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9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3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66744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5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6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4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6674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5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6673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4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6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6673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7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66732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3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4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8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66729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0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31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49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66726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7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8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0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6672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1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6672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2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2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6671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3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6671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4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6671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5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6670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1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6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6670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7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6670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8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6669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70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59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6669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0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6669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1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6669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9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2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6668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3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6668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4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6668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5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6667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8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6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6667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7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6667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  <p:grpSp>
          <p:nvGrpSpPr>
            <p:cNvPr id="66668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6666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  <p:sp>
            <p:nvSpPr>
              <p:cNvPr id="6667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 b="1">
                  <a:latin typeface="Calibri" pitchFamily="34" charset="0"/>
                </a:endParaRPr>
              </a:p>
            </p:txBody>
          </p:sp>
        </p:grpSp>
      </p:grpSp>
      <p:sp>
        <p:nvSpPr>
          <p:cNvPr id="66572" name="Freeform 6"/>
          <p:cNvSpPr>
            <a:spLocks/>
          </p:cNvSpPr>
          <p:nvPr/>
        </p:nvSpPr>
        <p:spPr bwMode="auto">
          <a:xfrm>
            <a:off x="966788" y="1844675"/>
            <a:ext cx="1041400" cy="1290638"/>
          </a:xfrm>
          <a:custGeom>
            <a:avLst/>
            <a:gdLst>
              <a:gd name="T0" fmla="*/ 146892 w 475"/>
              <a:gd name="T1" fmla="*/ 962025 h 813"/>
              <a:gd name="T2" fmla="*/ 2192 w 475"/>
              <a:gd name="T3" fmla="*/ 733425 h 813"/>
              <a:gd name="T4" fmla="*/ 2192 w 475"/>
              <a:gd name="T5" fmla="*/ 609600 h 813"/>
              <a:gd name="T6" fmla="*/ 41656 w 475"/>
              <a:gd name="T7" fmla="*/ 495300 h 813"/>
              <a:gd name="T8" fmla="*/ 186356 w 475"/>
              <a:gd name="T9" fmla="*/ 190500 h 813"/>
              <a:gd name="T10" fmla="*/ 212665 w 475"/>
              <a:gd name="T11" fmla="*/ 123825 h 813"/>
              <a:gd name="T12" fmla="*/ 252128 w 475"/>
              <a:gd name="T13" fmla="*/ 114300 h 813"/>
              <a:gd name="T14" fmla="*/ 423137 w 475"/>
              <a:gd name="T15" fmla="*/ 47625 h 813"/>
              <a:gd name="T16" fmla="*/ 462601 w 475"/>
              <a:gd name="T17" fmla="*/ 19050 h 813"/>
              <a:gd name="T18" fmla="*/ 541528 w 475"/>
              <a:gd name="T19" fmla="*/ 0 h 813"/>
              <a:gd name="T20" fmla="*/ 752000 w 475"/>
              <a:gd name="T21" fmla="*/ 76200 h 813"/>
              <a:gd name="T22" fmla="*/ 830928 w 475"/>
              <a:gd name="T23" fmla="*/ 114300 h 813"/>
              <a:gd name="T24" fmla="*/ 923009 w 475"/>
              <a:gd name="T25" fmla="*/ 295275 h 813"/>
              <a:gd name="T26" fmla="*/ 1001936 w 475"/>
              <a:gd name="T27" fmla="*/ 419100 h 813"/>
              <a:gd name="T28" fmla="*/ 1015091 w 475"/>
              <a:gd name="T29" fmla="*/ 571500 h 813"/>
              <a:gd name="T30" fmla="*/ 1028245 w 475"/>
              <a:gd name="T31" fmla="*/ 600075 h 813"/>
              <a:gd name="T32" fmla="*/ 1001936 w 475"/>
              <a:gd name="T33" fmla="*/ 657225 h 813"/>
              <a:gd name="T34" fmla="*/ 988782 w 475"/>
              <a:gd name="T35" fmla="*/ 762000 h 813"/>
              <a:gd name="T36" fmla="*/ 909855 w 475"/>
              <a:gd name="T37" fmla="*/ 895350 h 813"/>
              <a:gd name="T38" fmla="*/ 1015091 w 475"/>
              <a:gd name="T39" fmla="*/ 990600 h 813"/>
              <a:gd name="T40" fmla="*/ 962473 w 475"/>
              <a:gd name="T41" fmla="*/ 1152525 h 813"/>
              <a:gd name="T42" fmla="*/ 883546 w 475"/>
              <a:gd name="T43" fmla="*/ 1181100 h 813"/>
              <a:gd name="T44" fmla="*/ 804619 w 475"/>
              <a:gd name="T45" fmla="*/ 1200150 h 813"/>
              <a:gd name="T46" fmla="*/ 633610 w 475"/>
              <a:gd name="T47" fmla="*/ 1257300 h 813"/>
              <a:gd name="T48" fmla="*/ 607301 w 475"/>
              <a:gd name="T49" fmla="*/ 1285875 h 813"/>
              <a:gd name="T50" fmla="*/ 554683 w 475"/>
              <a:gd name="T51" fmla="*/ 1276350 h 813"/>
              <a:gd name="T52" fmla="*/ 370519 w 475"/>
              <a:gd name="T53" fmla="*/ 1266825 h 813"/>
              <a:gd name="T54" fmla="*/ 238974 w 475"/>
              <a:gd name="T55" fmla="*/ 1228725 h 813"/>
              <a:gd name="T56" fmla="*/ 120583 w 475"/>
              <a:gd name="T57" fmla="*/ 1162050 h 813"/>
              <a:gd name="T58" fmla="*/ 54811 w 475"/>
              <a:gd name="T59" fmla="*/ 1076325 h 813"/>
              <a:gd name="T60" fmla="*/ 160047 w 475"/>
              <a:gd name="T61" fmla="*/ 981075 h 813"/>
              <a:gd name="T62" fmla="*/ 173201 w 475"/>
              <a:gd name="T63" fmla="*/ 952500 h 813"/>
              <a:gd name="T64" fmla="*/ 107429 w 475"/>
              <a:gd name="T65" fmla="*/ 885825 h 813"/>
              <a:gd name="T66" fmla="*/ 146892 w 475"/>
              <a:gd name="T67" fmla="*/ 962025 h 8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5"/>
              <a:gd name="T103" fmla="*/ 0 h 813"/>
              <a:gd name="T104" fmla="*/ 475 w 475"/>
              <a:gd name="T105" fmla="*/ 813 h 8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5" h="813">
                <a:moveTo>
                  <a:pt x="67" y="606"/>
                </a:moveTo>
                <a:cubicBezTo>
                  <a:pt x="59" y="560"/>
                  <a:pt x="34" y="495"/>
                  <a:pt x="1" y="462"/>
                </a:cubicBezTo>
                <a:cubicBezTo>
                  <a:pt x="15" y="419"/>
                  <a:pt x="1" y="470"/>
                  <a:pt x="1" y="384"/>
                </a:cubicBezTo>
                <a:cubicBezTo>
                  <a:pt x="1" y="361"/>
                  <a:pt x="12" y="334"/>
                  <a:pt x="19" y="312"/>
                </a:cubicBezTo>
                <a:cubicBezTo>
                  <a:pt x="28" y="205"/>
                  <a:pt x="0" y="162"/>
                  <a:pt x="85" y="120"/>
                </a:cubicBezTo>
                <a:cubicBezTo>
                  <a:pt x="85" y="120"/>
                  <a:pt x="94" y="81"/>
                  <a:pt x="97" y="78"/>
                </a:cubicBezTo>
                <a:cubicBezTo>
                  <a:pt x="101" y="74"/>
                  <a:pt x="109" y="75"/>
                  <a:pt x="115" y="72"/>
                </a:cubicBezTo>
                <a:cubicBezTo>
                  <a:pt x="144" y="56"/>
                  <a:pt x="161" y="41"/>
                  <a:pt x="193" y="30"/>
                </a:cubicBezTo>
                <a:cubicBezTo>
                  <a:pt x="199" y="24"/>
                  <a:pt x="204" y="16"/>
                  <a:pt x="211" y="12"/>
                </a:cubicBezTo>
                <a:cubicBezTo>
                  <a:pt x="222" y="6"/>
                  <a:pt x="247" y="0"/>
                  <a:pt x="247" y="0"/>
                </a:cubicBezTo>
                <a:cubicBezTo>
                  <a:pt x="293" y="13"/>
                  <a:pt x="307" y="20"/>
                  <a:pt x="343" y="48"/>
                </a:cubicBezTo>
                <a:cubicBezTo>
                  <a:pt x="354" y="57"/>
                  <a:pt x="379" y="72"/>
                  <a:pt x="379" y="72"/>
                </a:cubicBezTo>
                <a:cubicBezTo>
                  <a:pt x="403" y="108"/>
                  <a:pt x="397" y="150"/>
                  <a:pt x="421" y="186"/>
                </a:cubicBezTo>
                <a:cubicBezTo>
                  <a:pt x="427" y="229"/>
                  <a:pt x="428" y="235"/>
                  <a:pt x="457" y="264"/>
                </a:cubicBezTo>
                <a:cubicBezTo>
                  <a:pt x="459" y="296"/>
                  <a:pt x="460" y="328"/>
                  <a:pt x="463" y="360"/>
                </a:cubicBezTo>
                <a:cubicBezTo>
                  <a:pt x="464" y="366"/>
                  <a:pt x="470" y="372"/>
                  <a:pt x="469" y="378"/>
                </a:cubicBezTo>
                <a:cubicBezTo>
                  <a:pt x="468" y="391"/>
                  <a:pt x="457" y="414"/>
                  <a:pt x="457" y="414"/>
                </a:cubicBezTo>
                <a:cubicBezTo>
                  <a:pt x="455" y="436"/>
                  <a:pt x="455" y="458"/>
                  <a:pt x="451" y="480"/>
                </a:cubicBezTo>
                <a:cubicBezTo>
                  <a:pt x="445" y="509"/>
                  <a:pt x="424" y="536"/>
                  <a:pt x="415" y="564"/>
                </a:cubicBezTo>
                <a:cubicBezTo>
                  <a:pt x="422" y="611"/>
                  <a:pt x="420" y="613"/>
                  <a:pt x="463" y="624"/>
                </a:cubicBezTo>
                <a:cubicBezTo>
                  <a:pt x="475" y="659"/>
                  <a:pt x="472" y="704"/>
                  <a:pt x="439" y="726"/>
                </a:cubicBezTo>
                <a:cubicBezTo>
                  <a:pt x="428" y="733"/>
                  <a:pt x="415" y="739"/>
                  <a:pt x="403" y="744"/>
                </a:cubicBezTo>
                <a:cubicBezTo>
                  <a:pt x="391" y="749"/>
                  <a:pt x="367" y="756"/>
                  <a:pt x="367" y="756"/>
                </a:cubicBezTo>
                <a:cubicBezTo>
                  <a:pt x="344" y="790"/>
                  <a:pt x="333" y="787"/>
                  <a:pt x="289" y="792"/>
                </a:cubicBezTo>
                <a:cubicBezTo>
                  <a:pt x="285" y="798"/>
                  <a:pt x="284" y="808"/>
                  <a:pt x="277" y="810"/>
                </a:cubicBezTo>
                <a:cubicBezTo>
                  <a:pt x="269" y="813"/>
                  <a:pt x="261" y="805"/>
                  <a:pt x="253" y="804"/>
                </a:cubicBezTo>
                <a:cubicBezTo>
                  <a:pt x="225" y="801"/>
                  <a:pt x="197" y="800"/>
                  <a:pt x="169" y="798"/>
                </a:cubicBezTo>
                <a:cubicBezTo>
                  <a:pt x="148" y="793"/>
                  <a:pt x="126" y="789"/>
                  <a:pt x="109" y="774"/>
                </a:cubicBezTo>
                <a:cubicBezTo>
                  <a:pt x="60" y="731"/>
                  <a:pt x="92" y="744"/>
                  <a:pt x="55" y="732"/>
                </a:cubicBezTo>
                <a:cubicBezTo>
                  <a:pt x="27" y="691"/>
                  <a:pt x="36" y="710"/>
                  <a:pt x="25" y="678"/>
                </a:cubicBezTo>
                <a:cubicBezTo>
                  <a:pt x="32" y="642"/>
                  <a:pt x="43" y="638"/>
                  <a:pt x="73" y="618"/>
                </a:cubicBezTo>
                <a:cubicBezTo>
                  <a:pt x="75" y="612"/>
                  <a:pt x="81" y="606"/>
                  <a:pt x="79" y="600"/>
                </a:cubicBezTo>
                <a:cubicBezTo>
                  <a:pt x="74" y="583"/>
                  <a:pt x="37" y="570"/>
                  <a:pt x="49" y="558"/>
                </a:cubicBezTo>
                <a:cubicBezTo>
                  <a:pt x="49" y="558"/>
                  <a:pt x="67" y="606"/>
                  <a:pt x="67" y="606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46001"/>
                </a:srgbClr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66573" name="Freeform 7"/>
          <p:cNvSpPr>
            <a:spLocks/>
          </p:cNvSpPr>
          <p:nvPr/>
        </p:nvSpPr>
        <p:spPr bwMode="auto">
          <a:xfrm>
            <a:off x="3775075" y="1860550"/>
            <a:ext cx="1008063" cy="1281113"/>
          </a:xfrm>
          <a:custGeom>
            <a:avLst/>
            <a:gdLst>
              <a:gd name="T0" fmla="*/ 52177 w 483"/>
              <a:gd name="T1" fmla="*/ 451096 h 852"/>
              <a:gd name="T2" fmla="*/ 102267 w 483"/>
              <a:gd name="T3" fmla="*/ 261636 h 852"/>
              <a:gd name="T4" fmla="*/ 127312 w 483"/>
              <a:gd name="T5" fmla="*/ 207504 h 852"/>
              <a:gd name="T6" fmla="*/ 227492 w 483"/>
              <a:gd name="T7" fmla="*/ 126307 h 852"/>
              <a:gd name="T8" fmla="*/ 302628 w 483"/>
              <a:gd name="T9" fmla="*/ 90219 h 852"/>
              <a:gd name="T10" fmla="*/ 402808 w 483"/>
              <a:gd name="T11" fmla="*/ 36088 h 852"/>
              <a:gd name="T12" fmla="*/ 515510 w 483"/>
              <a:gd name="T13" fmla="*/ 0 h 852"/>
              <a:gd name="T14" fmla="*/ 765961 w 483"/>
              <a:gd name="T15" fmla="*/ 72175 h 852"/>
              <a:gd name="T16" fmla="*/ 841096 w 483"/>
              <a:gd name="T17" fmla="*/ 198482 h 852"/>
              <a:gd name="T18" fmla="*/ 866141 w 483"/>
              <a:gd name="T19" fmla="*/ 225548 h 852"/>
              <a:gd name="T20" fmla="*/ 916231 w 483"/>
              <a:gd name="T21" fmla="*/ 315767 h 852"/>
              <a:gd name="T22" fmla="*/ 941276 w 483"/>
              <a:gd name="T23" fmla="*/ 369899 h 852"/>
              <a:gd name="T24" fmla="*/ 978844 w 483"/>
              <a:gd name="T25" fmla="*/ 613491 h 852"/>
              <a:gd name="T26" fmla="*/ 953799 w 483"/>
              <a:gd name="T27" fmla="*/ 947302 h 852"/>
              <a:gd name="T28" fmla="*/ 803529 w 483"/>
              <a:gd name="T29" fmla="*/ 1145784 h 852"/>
              <a:gd name="T30" fmla="*/ 728393 w 483"/>
              <a:gd name="T31" fmla="*/ 1226981 h 852"/>
              <a:gd name="T32" fmla="*/ 528033 w 483"/>
              <a:gd name="T33" fmla="*/ 1281113 h 852"/>
              <a:gd name="T34" fmla="*/ 365240 w 483"/>
              <a:gd name="T35" fmla="*/ 1272091 h 852"/>
              <a:gd name="T36" fmla="*/ 177402 w 483"/>
              <a:gd name="T37" fmla="*/ 1091653 h 852"/>
              <a:gd name="T38" fmla="*/ 89745 w 483"/>
              <a:gd name="T39" fmla="*/ 974368 h 852"/>
              <a:gd name="T40" fmla="*/ 64700 w 483"/>
              <a:gd name="T41" fmla="*/ 920236 h 852"/>
              <a:gd name="T42" fmla="*/ 89745 w 483"/>
              <a:gd name="T43" fmla="*/ 433052 h 852"/>
              <a:gd name="T44" fmla="*/ 39655 w 483"/>
              <a:gd name="T45" fmla="*/ 396965 h 8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3"/>
              <a:gd name="T70" fmla="*/ 0 h 852"/>
              <a:gd name="T71" fmla="*/ 483 w 483"/>
              <a:gd name="T72" fmla="*/ 852 h 8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3" h="852">
                <a:moveTo>
                  <a:pt x="25" y="300"/>
                </a:moveTo>
                <a:cubicBezTo>
                  <a:pt x="30" y="246"/>
                  <a:pt x="31" y="220"/>
                  <a:pt x="49" y="174"/>
                </a:cubicBezTo>
                <a:cubicBezTo>
                  <a:pt x="54" y="162"/>
                  <a:pt x="50" y="145"/>
                  <a:pt x="61" y="138"/>
                </a:cubicBezTo>
                <a:cubicBezTo>
                  <a:pt x="83" y="123"/>
                  <a:pt x="90" y="101"/>
                  <a:pt x="109" y="84"/>
                </a:cubicBezTo>
                <a:cubicBezTo>
                  <a:pt x="120" y="75"/>
                  <a:pt x="145" y="60"/>
                  <a:pt x="145" y="60"/>
                </a:cubicBezTo>
                <a:cubicBezTo>
                  <a:pt x="154" y="33"/>
                  <a:pt x="166" y="31"/>
                  <a:pt x="193" y="24"/>
                </a:cubicBezTo>
                <a:cubicBezTo>
                  <a:pt x="209" y="13"/>
                  <a:pt x="247" y="0"/>
                  <a:pt x="247" y="0"/>
                </a:cubicBezTo>
                <a:cubicBezTo>
                  <a:pt x="289" y="8"/>
                  <a:pt x="331" y="24"/>
                  <a:pt x="367" y="48"/>
                </a:cubicBezTo>
                <a:cubicBezTo>
                  <a:pt x="382" y="110"/>
                  <a:pt x="370" y="82"/>
                  <a:pt x="403" y="132"/>
                </a:cubicBezTo>
                <a:cubicBezTo>
                  <a:pt x="407" y="138"/>
                  <a:pt x="415" y="150"/>
                  <a:pt x="415" y="150"/>
                </a:cubicBezTo>
                <a:cubicBezTo>
                  <a:pt x="421" y="174"/>
                  <a:pt x="429" y="188"/>
                  <a:pt x="439" y="210"/>
                </a:cubicBezTo>
                <a:cubicBezTo>
                  <a:pt x="444" y="222"/>
                  <a:pt x="451" y="246"/>
                  <a:pt x="451" y="246"/>
                </a:cubicBezTo>
                <a:cubicBezTo>
                  <a:pt x="456" y="300"/>
                  <a:pt x="464" y="354"/>
                  <a:pt x="469" y="408"/>
                </a:cubicBezTo>
                <a:cubicBezTo>
                  <a:pt x="467" y="482"/>
                  <a:pt x="483" y="561"/>
                  <a:pt x="457" y="630"/>
                </a:cubicBezTo>
                <a:cubicBezTo>
                  <a:pt x="440" y="676"/>
                  <a:pt x="412" y="721"/>
                  <a:pt x="385" y="762"/>
                </a:cubicBezTo>
                <a:cubicBezTo>
                  <a:pt x="374" y="778"/>
                  <a:pt x="366" y="803"/>
                  <a:pt x="349" y="816"/>
                </a:cubicBezTo>
                <a:cubicBezTo>
                  <a:pt x="324" y="836"/>
                  <a:pt x="284" y="844"/>
                  <a:pt x="253" y="852"/>
                </a:cubicBezTo>
                <a:cubicBezTo>
                  <a:pt x="227" y="850"/>
                  <a:pt x="201" y="851"/>
                  <a:pt x="175" y="846"/>
                </a:cubicBezTo>
                <a:cubicBezTo>
                  <a:pt x="146" y="841"/>
                  <a:pt x="94" y="758"/>
                  <a:pt x="85" y="726"/>
                </a:cubicBezTo>
                <a:cubicBezTo>
                  <a:pt x="76" y="696"/>
                  <a:pt x="60" y="674"/>
                  <a:pt x="43" y="648"/>
                </a:cubicBezTo>
                <a:cubicBezTo>
                  <a:pt x="36" y="637"/>
                  <a:pt x="31" y="612"/>
                  <a:pt x="31" y="612"/>
                </a:cubicBezTo>
                <a:cubicBezTo>
                  <a:pt x="29" y="556"/>
                  <a:pt x="0" y="331"/>
                  <a:pt x="43" y="288"/>
                </a:cubicBezTo>
                <a:cubicBezTo>
                  <a:pt x="29" y="266"/>
                  <a:pt x="37" y="273"/>
                  <a:pt x="19" y="264"/>
                </a:cubicBezTo>
              </a:path>
            </a:pathLst>
          </a:custGeom>
          <a:gradFill rotWithShape="0">
            <a:gsLst>
              <a:gs pos="0">
                <a:schemeClr val="accent2">
                  <a:alpha val="62000"/>
                </a:schemeClr>
              </a:gs>
              <a:gs pos="100000">
                <a:srgbClr val="33CCCC">
                  <a:alpha val="81000"/>
                </a:srgbClr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66574" name="Freeform 8"/>
          <p:cNvSpPr>
            <a:spLocks/>
          </p:cNvSpPr>
          <p:nvPr/>
        </p:nvSpPr>
        <p:spPr bwMode="auto">
          <a:xfrm>
            <a:off x="6799263" y="1844675"/>
            <a:ext cx="1295400" cy="1439863"/>
          </a:xfrm>
          <a:custGeom>
            <a:avLst/>
            <a:gdLst>
              <a:gd name="T0" fmla="*/ 438047 w 553"/>
              <a:gd name="T1" fmla="*/ 1234168 h 924"/>
              <a:gd name="T2" fmla="*/ 494266 w 553"/>
              <a:gd name="T3" fmla="*/ 1084572 h 924"/>
              <a:gd name="T4" fmla="*/ 508321 w 553"/>
              <a:gd name="T5" fmla="*/ 1019124 h 924"/>
              <a:gd name="T6" fmla="*/ 592651 w 553"/>
              <a:gd name="T7" fmla="*/ 981725 h 924"/>
              <a:gd name="T8" fmla="*/ 705091 w 553"/>
              <a:gd name="T9" fmla="*/ 934976 h 924"/>
              <a:gd name="T10" fmla="*/ 887806 w 553"/>
              <a:gd name="T11" fmla="*/ 1037823 h 924"/>
              <a:gd name="T12" fmla="*/ 972135 w 553"/>
              <a:gd name="T13" fmla="*/ 1093922 h 924"/>
              <a:gd name="T14" fmla="*/ 1154850 w 553"/>
              <a:gd name="T15" fmla="*/ 1187420 h 924"/>
              <a:gd name="T16" fmla="*/ 1253235 w 553"/>
              <a:gd name="T17" fmla="*/ 1056523 h 924"/>
              <a:gd name="T18" fmla="*/ 1295400 w 553"/>
              <a:gd name="T19" fmla="*/ 906927 h 924"/>
              <a:gd name="T20" fmla="*/ 1267290 w 553"/>
              <a:gd name="T21" fmla="*/ 626434 h 924"/>
              <a:gd name="T22" fmla="*/ 1239180 w 553"/>
              <a:gd name="T23" fmla="*/ 570335 h 924"/>
              <a:gd name="T24" fmla="*/ 1211070 w 553"/>
              <a:gd name="T25" fmla="*/ 495537 h 924"/>
              <a:gd name="T26" fmla="*/ 1126740 w 553"/>
              <a:gd name="T27" fmla="*/ 280493 h 924"/>
              <a:gd name="T28" fmla="*/ 915916 w 553"/>
              <a:gd name="T29" fmla="*/ 74798 h 924"/>
              <a:gd name="T30" fmla="*/ 859696 w 553"/>
              <a:gd name="T31" fmla="*/ 18700 h 924"/>
              <a:gd name="T32" fmla="*/ 775366 w 553"/>
              <a:gd name="T33" fmla="*/ 0 h 924"/>
              <a:gd name="T34" fmla="*/ 466157 w 553"/>
              <a:gd name="T35" fmla="*/ 28049 h 924"/>
              <a:gd name="T36" fmla="*/ 381827 w 553"/>
              <a:gd name="T37" fmla="*/ 112197 h 924"/>
              <a:gd name="T38" fmla="*/ 283442 w 553"/>
              <a:gd name="T39" fmla="*/ 261793 h 924"/>
              <a:gd name="T40" fmla="*/ 185057 w 553"/>
              <a:gd name="T41" fmla="*/ 373990 h 924"/>
              <a:gd name="T42" fmla="*/ 86672 w 553"/>
              <a:gd name="T43" fmla="*/ 617084 h 924"/>
              <a:gd name="T44" fmla="*/ 86672 w 553"/>
              <a:gd name="T45" fmla="*/ 1262218 h 924"/>
              <a:gd name="T46" fmla="*/ 311552 w 553"/>
              <a:gd name="T47" fmla="*/ 1439863 h 924"/>
              <a:gd name="T48" fmla="*/ 409937 w 553"/>
              <a:gd name="T49" fmla="*/ 1327666 h 924"/>
              <a:gd name="T50" fmla="*/ 438047 w 553"/>
              <a:gd name="T51" fmla="*/ 1234168 h 9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3"/>
              <a:gd name="T79" fmla="*/ 0 h 924"/>
              <a:gd name="T80" fmla="*/ 553 w 553"/>
              <a:gd name="T81" fmla="*/ 924 h 9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3" h="924">
                <a:moveTo>
                  <a:pt x="187" y="792"/>
                </a:moveTo>
                <a:cubicBezTo>
                  <a:pt x="198" y="759"/>
                  <a:pt x="191" y="726"/>
                  <a:pt x="211" y="696"/>
                </a:cubicBezTo>
                <a:cubicBezTo>
                  <a:pt x="213" y="682"/>
                  <a:pt x="209" y="666"/>
                  <a:pt x="217" y="654"/>
                </a:cubicBezTo>
                <a:cubicBezTo>
                  <a:pt x="225" y="642"/>
                  <a:pt x="253" y="630"/>
                  <a:pt x="253" y="630"/>
                </a:cubicBezTo>
                <a:cubicBezTo>
                  <a:pt x="262" y="604"/>
                  <a:pt x="275" y="607"/>
                  <a:pt x="301" y="600"/>
                </a:cubicBezTo>
                <a:cubicBezTo>
                  <a:pt x="352" y="617"/>
                  <a:pt x="344" y="627"/>
                  <a:pt x="379" y="666"/>
                </a:cubicBezTo>
                <a:cubicBezTo>
                  <a:pt x="390" y="679"/>
                  <a:pt x="415" y="702"/>
                  <a:pt x="415" y="702"/>
                </a:cubicBezTo>
                <a:cubicBezTo>
                  <a:pt x="428" y="741"/>
                  <a:pt x="455" y="749"/>
                  <a:pt x="493" y="762"/>
                </a:cubicBezTo>
                <a:cubicBezTo>
                  <a:pt x="527" y="739"/>
                  <a:pt x="523" y="715"/>
                  <a:pt x="535" y="678"/>
                </a:cubicBezTo>
                <a:cubicBezTo>
                  <a:pt x="539" y="640"/>
                  <a:pt x="544" y="617"/>
                  <a:pt x="553" y="582"/>
                </a:cubicBezTo>
                <a:cubicBezTo>
                  <a:pt x="552" y="566"/>
                  <a:pt x="550" y="445"/>
                  <a:pt x="541" y="402"/>
                </a:cubicBezTo>
                <a:cubicBezTo>
                  <a:pt x="538" y="390"/>
                  <a:pt x="533" y="378"/>
                  <a:pt x="529" y="366"/>
                </a:cubicBezTo>
                <a:cubicBezTo>
                  <a:pt x="524" y="350"/>
                  <a:pt x="517" y="318"/>
                  <a:pt x="517" y="318"/>
                </a:cubicBezTo>
                <a:cubicBezTo>
                  <a:pt x="512" y="270"/>
                  <a:pt x="508" y="221"/>
                  <a:pt x="481" y="180"/>
                </a:cubicBezTo>
                <a:cubicBezTo>
                  <a:pt x="467" y="124"/>
                  <a:pt x="440" y="81"/>
                  <a:pt x="391" y="48"/>
                </a:cubicBezTo>
                <a:cubicBezTo>
                  <a:pt x="383" y="36"/>
                  <a:pt x="381" y="17"/>
                  <a:pt x="367" y="12"/>
                </a:cubicBezTo>
                <a:cubicBezTo>
                  <a:pt x="355" y="8"/>
                  <a:pt x="331" y="0"/>
                  <a:pt x="331" y="0"/>
                </a:cubicBezTo>
                <a:cubicBezTo>
                  <a:pt x="285" y="5"/>
                  <a:pt x="245" y="13"/>
                  <a:pt x="199" y="18"/>
                </a:cubicBezTo>
                <a:cubicBezTo>
                  <a:pt x="176" y="33"/>
                  <a:pt x="178" y="49"/>
                  <a:pt x="163" y="72"/>
                </a:cubicBezTo>
                <a:cubicBezTo>
                  <a:pt x="157" y="135"/>
                  <a:pt x="165" y="138"/>
                  <a:pt x="121" y="168"/>
                </a:cubicBezTo>
                <a:cubicBezTo>
                  <a:pt x="105" y="192"/>
                  <a:pt x="87" y="213"/>
                  <a:pt x="79" y="240"/>
                </a:cubicBezTo>
                <a:cubicBezTo>
                  <a:pt x="64" y="293"/>
                  <a:pt x="69" y="348"/>
                  <a:pt x="37" y="396"/>
                </a:cubicBezTo>
                <a:cubicBezTo>
                  <a:pt x="0" y="545"/>
                  <a:pt x="26" y="430"/>
                  <a:pt x="37" y="810"/>
                </a:cubicBezTo>
                <a:cubicBezTo>
                  <a:pt x="39" y="875"/>
                  <a:pt x="76" y="905"/>
                  <a:pt x="133" y="924"/>
                </a:cubicBezTo>
                <a:cubicBezTo>
                  <a:pt x="171" y="911"/>
                  <a:pt x="163" y="884"/>
                  <a:pt x="175" y="852"/>
                </a:cubicBezTo>
                <a:cubicBezTo>
                  <a:pt x="186" y="822"/>
                  <a:pt x="196" y="827"/>
                  <a:pt x="187" y="792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53998"/>
                </a:srgbClr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154700" name="Oval 2124"/>
          <p:cNvSpPr>
            <a:spLocks noChangeArrowheads="1"/>
          </p:cNvSpPr>
          <p:nvPr/>
        </p:nvSpPr>
        <p:spPr bwMode="auto">
          <a:xfrm>
            <a:off x="750888" y="2060575"/>
            <a:ext cx="13668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b="1">
                <a:latin typeface="Calibri" pitchFamily="34" charset="0"/>
              </a:rPr>
              <a:t>NAD</a:t>
            </a:r>
            <a:r>
              <a:rPr lang="en-GB" sz="2800" b="1" baseline="30000">
                <a:latin typeface="Calibri" pitchFamily="34" charset="0"/>
              </a:rPr>
              <a:t>+</a:t>
            </a:r>
          </a:p>
        </p:txBody>
      </p:sp>
      <p:sp>
        <p:nvSpPr>
          <p:cNvPr id="154701" name="Oval 2125"/>
          <p:cNvSpPr>
            <a:spLocks noChangeArrowheads="1"/>
          </p:cNvSpPr>
          <p:nvPr/>
        </p:nvSpPr>
        <p:spPr bwMode="auto">
          <a:xfrm>
            <a:off x="1183060" y="3789040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54703" name="Oval 2127"/>
          <p:cNvSpPr>
            <a:spLocks noChangeArrowheads="1"/>
          </p:cNvSpPr>
          <p:nvPr/>
        </p:nvSpPr>
        <p:spPr bwMode="auto">
          <a:xfrm>
            <a:off x="1255713" y="2276475"/>
            <a:ext cx="431800" cy="360363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GB" b="1">
                <a:latin typeface="Calibri" pitchFamily="34" charset="0"/>
              </a:rPr>
              <a:t>2e</a:t>
            </a:r>
            <a:r>
              <a:rPr lang="en-GB" b="1" baseline="30000">
                <a:latin typeface="Calibri" pitchFamily="34" charset="0"/>
              </a:rPr>
              <a:t>-</a:t>
            </a:r>
            <a:endParaRPr lang="en-GB" b="1">
              <a:latin typeface="Calibri" pitchFamily="34" charset="0"/>
            </a:endParaRPr>
          </a:p>
        </p:txBody>
      </p:sp>
      <p:sp>
        <p:nvSpPr>
          <p:cNvPr id="154705" name="Oval 2129"/>
          <p:cNvSpPr>
            <a:spLocks noChangeArrowheads="1"/>
          </p:cNvSpPr>
          <p:nvPr/>
        </p:nvSpPr>
        <p:spPr bwMode="auto">
          <a:xfrm>
            <a:off x="3487738" y="4652963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54706" name="Oval 2130"/>
          <p:cNvSpPr>
            <a:spLocks noChangeArrowheads="1"/>
          </p:cNvSpPr>
          <p:nvPr/>
        </p:nvSpPr>
        <p:spPr bwMode="auto">
          <a:xfrm>
            <a:off x="6583363" y="4005263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66580" name="Oval 2131"/>
          <p:cNvSpPr>
            <a:spLocks noChangeArrowheads="1"/>
          </p:cNvSpPr>
          <p:nvPr/>
        </p:nvSpPr>
        <p:spPr bwMode="auto">
          <a:xfrm>
            <a:off x="8456613" y="1341438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66581" name="Oval 2132"/>
          <p:cNvSpPr>
            <a:spLocks noChangeArrowheads="1"/>
          </p:cNvSpPr>
          <p:nvPr/>
        </p:nvSpPr>
        <p:spPr bwMode="auto">
          <a:xfrm>
            <a:off x="2479675" y="1052513"/>
            <a:ext cx="792163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66582" name="Oval 2137"/>
          <p:cNvSpPr>
            <a:spLocks noChangeArrowheads="1"/>
          </p:cNvSpPr>
          <p:nvPr/>
        </p:nvSpPr>
        <p:spPr bwMode="auto">
          <a:xfrm>
            <a:off x="9494838" y="981075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54716" name="Oval 2140"/>
          <p:cNvSpPr>
            <a:spLocks noChangeArrowheads="1"/>
          </p:cNvSpPr>
          <p:nvPr/>
        </p:nvSpPr>
        <p:spPr bwMode="auto">
          <a:xfrm>
            <a:off x="1039813" y="908050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54717" name="Oval 2141"/>
          <p:cNvSpPr>
            <a:spLocks noChangeArrowheads="1"/>
          </p:cNvSpPr>
          <p:nvPr/>
        </p:nvSpPr>
        <p:spPr bwMode="auto">
          <a:xfrm>
            <a:off x="0" y="4292600"/>
            <a:ext cx="1304925" cy="914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NADH</a:t>
            </a:r>
          </a:p>
        </p:txBody>
      </p:sp>
      <p:sp>
        <p:nvSpPr>
          <p:cNvPr id="154979" name="Oval 2403"/>
          <p:cNvSpPr>
            <a:spLocks noChangeArrowheads="1"/>
          </p:cNvSpPr>
          <p:nvPr/>
        </p:nvSpPr>
        <p:spPr bwMode="auto">
          <a:xfrm>
            <a:off x="6943725" y="1989138"/>
            <a:ext cx="719138" cy="503237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2e</a:t>
            </a:r>
            <a:r>
              <a:rPr lang="en-GB" sz="3200" b="1" baseline="30000">
                <a:latin typeface="Calibri" pitchFamily="34" charset="0"/>
              </a:rPr>
              <a:t>-</a:t>
            </a:r>
            <a:endParaRPr lang="en-GB" sz="3200" b="1">
              <a:latin typeface="Calibri" pitchFamily="34" charset="0"/>
            </a:endParaRPr>
          </a:p>
        </p:txBody>
      </p:sp>
      <p:grpSp>
        <p:nvGrpSpPr>
          <p:cNvPr id="154564" name="Group 2406"/>
          <p:cNvGrpSpPr>
            <a:grpSpLocks/>
          </p:cNvGrpSpPr>
          <p:nvPr/>
        </p:nvGrpSpPr>
        <p:grpSpPr bwMode="auto">
          <a:xfrm>
            <a:off x="5648325" y="981075"/>
            <a:ext cx="1008063" cy="658813"/>
            <a:chOff x="6642" y="1842"/>
            <a:chExt cx="635" cy="415"/>
          </a:xfrm>
        </p:grpSpPr>
        <p:sp>
          <p:nvSpPr>
            <p:cNvPr id="154983" name="Freeform 9"/>
            <p:cNvSpPr>
              <a:spLocks/>
            </p:cNvSpPr>
            <p:nvPr/>
          </p:nvSpPr>
          <p:spPr bwMode="auto">
            <a:xfrm>
              <a:off x="6642" y="1842"/>
              <a:ext cx="635" cy="415"/>
            </a:xfrm>
            <a:custGeom>
              <a:avLst/>
              <a:gdLst>
                <a:gd name="T0" fmla="*/ 10 w 265"/>
                <a:gd name="T1" fmla="*/ 72 h 234"/>
                <a:gd name="T2" fmla="*/ 112 w 265"/>
                <a:gd name="T3" fmla="*/ 0 h 234"/>
                <a:gd name="T4" fmla="*/ 184 w 265"/>
                <a:gd name="T5" fmla="*/ 6 h 234"/>
                <a:gd name="T6" fmla="*/ 202 w 265"/>
                <a:gd name="T7" fmla="*/ 24 h 234"/>
                <a:gd name="T8" fmla="*/ 226 w 265"/>
                <a:gd name="T9" fmla="*/ 30 h 234"/>
                <a:gd name="T10" fmla="*/ 214 w 265"/>
                <a:gd name="T11" fmla="*/ 168 h 234"/>
                <a:gd name="T12" fmla="*/ 130 w 265"/>
                <a:gd name="T13" fmla="*/ 234 h 234"/>
                <a:gd name="T14" fmla="*/ 64 w 265"/>
                <a:gd name="T15" fmla="*/ 198 h 234"/>
                <a:gd name="T16" fmla="*/ 16 w 265"/>
                <a:gd name="T17" fmla="*/ 186 h 234"/>
                <a:gd name="T18" fmla="*/ 10 w 265"/>
                <a:gd name="T19" fmla="*/ 132 h 234"/>
                <a:gd name="T20" fmla="*/ 16 w 265"/>
                <a:gd name="T21" fmla="*/ 90 h 234"/>
                <a:gd name="T22" fmla="*/ 10 w 265"/>
                <a:gd name="T23" fmla="*/ 72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234"/>
                <a:gd name="T38" fmla="*/ 265 w 265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234">
                  <a:moveTo>
                    <a:pt x="10" y="72"/>
                  </a:moveTo>
                  <a:cubicBezTo>
                    <a:pt x="23" y="32"/>
                    <a:pt x="74" y="13"/>
                    <a:pt x="112" y="0"/>
                  </a:cubicBezTo>
                  <a:cubicBezTo>
                    <a:pt x="136" y="2"/>
                    <a:pt x="161" y="0"/>
                    <a:pt x="184" y="6"/>
                  </a:cubicBezTo>
                  <a:cubicBezTo>
                    <a:pt x="192" y="8"/>
                    <a:pt x="195" y="20"/>
                    <a:pt x="202" y="24"/>
                  </a:cubicBezTo>
                  <a:cubicBezTo>
                    <a:pt x="209" y="28"/>
                    <a:pt x="218" y="28"/>
                    <a:pt x="226" y="30"/>
                  </a:cubicBezTo>
                  <a:cubicBezTo>
                    <a:pt x="265" y="69"/>
                    <a:pt x="261" y="137"/>
                    <a:pt x="214" y="168"/>
                  </a:cubicBezTo>
                  <a:cubicBezTo>
                    <a:pt x="188" y="207"/>
                    <a:pt x="175" y="223"/>
                    <a:pt x="130" y="234"/>
                  </a:cubicBezTo>
                  <a:cubicBezTo>
                    <a:pt x="106" y="216"/>
                    <a:pt x="93" y="205"/>
                    <a:pt x="64" y="198"/>
                  </a:cubicBezTo>
                  <a:cubicBezTo>
                    <a:pt x="30" y="221"/>
                    <a:pt x="52" y="198"/>
                    <a:pt x="16" y="186"/>
                  </a:cubicBezTo>
                  <a:cubicBezTo>
                    <a:pt x="2" y="144"/>
                    <a:pt x="0" y="162"/>
                    <a:pt x="10" y="132"/>
                  </a:cubicBezTo>
                  <a:cubicBezTo>
                    <a:pt x="12" y="118"/>
                    <a:pt x="13" y="104"/>
                    <a:pt x="16" y="90"/>
                  </a:cubicBezTo>
                  <a:cubicBezTo>
                    <a:pt x="25" y="52"/>
                    <a:pt x="41" y="41"/>
                    <a:pt x="10" y="72"/>
                  </a:cubicBezTo>
                  <a:close/>
                </a:path>
              </a:pathLst>
            </a:custGeom>
            <a:solidFill>
              <a:srgbClr val="000066"/>
            </a:solidFill>
            <a:ln w="76200">
              <a:solidFill>
                <a:srgbClr val="FFFF66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 b="1">
                <a:latin typeface="Calibri" pitchFamily="34" charset="0"/>
                <a:cs typeface="+mn-cs"/>
              </a:endParaRPr>
            </a:p>
          </p:txBody>
        </p:sp>
        <p:sp>
          <p:nvSpPr>
            <p:cNvPr id="66604" name="Text Box 2408"/>
            <p:cNvSpPr txBox="1">
              <a:spLocks noChangeArrowheads="1"/>
            </p:cNvSpPr>
            <p:nvPr/>
          </p:nvSpPr>
          <p:spPr bwMode="auto">
            <a:xfrm>
              <a:off x="6709" y="1888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Calibri" pitchFamily="34" charset="0"/>
                </a:rPr>
                <a:t>Cyt c</a:t>
              </a:r>
            </a:p>
          </p:txBody>
        </p:sp>
      </p:grpSp>
      <p:sp>
        <p:nvSpPr>
          <p:cNvPr id="154976" name="Oval 2400"/>
          <p:cNvSpPr>
            <a:spLocks noChangeArrowheads="1"/>
          </p:cNvSpPr>
          <p:nvPr/>
        </p:nvSpPr>
        <p:spPr bwMode="auto">
          <a:xfrm>
            <a:off x="2840038" y="2276475"/>
            <a:ext cx="719137" cy="431800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2e</a:t>
            </a:r>
            <a:r>
              <a:rPr lang="en-GB" sz="3200" b="1" baseline="30000">
                <a:latin typeface="Calibri" pitchFamily="34" charset="0"/>
              </a:rPr>
              <a:t>-</a:t>
            </a:r>
            <a:endParaRPr lang="en-GB" sz="3200" b="1">
              <a:latin typeface="Calibri" pitchFamily="34" charset="0"/>
            </a:endParaRPr>
          </a:p>
        </p:txBody>
      </p:sp>
      <p:grpSp>
        <p:nvGrpSpPr>
          <p:cNvPr id="154568" name="Group 2412"/>
          <p:cNvGrpSpPr>
            <a:grpSpLocks/>
          </p:cNvGrpSpPr>
          <p:nvPr/>
        </p:nvGrpSpPr>
        <p:grpSpPr bwMode="auto">
          <a:xfrm>
            <a:off x="4495428" y="1772816"/>
            <a:ext cx="1008062" cy="658812"/>
            <a:chOff x="6687" y="1888"/>
            <a:chExt cx="635" cy="415"/>
          </a:xfrm>
        </p:grpSpPr>
        <p:grpSp>
          <p:nvGrpSpPr>
            <p:cNvPr id="66599" name="Group 2405"/>
            <p:cNvGrpSpPr>
              <a:grpSpLocks/>
            </p:cNvGrpSpPr>
            <p:nvPr/>
          </p:nvGrpSpPr>
          <p:grpSpPr bwMode="auto">
            <a:xfrm>
              <a:off x="6687" y="1888"/>
              <a:ext cx="635" cy="415"/>
              <a:chOff x="6642" y="1842"/>
              <a:chExt cx="635" cy="415"/>
            </a:xfrm>
          </p:grpSpPr>
          <p:sp>
            <p:nvSpPr>
              <p:cNvPr id="81930" name="Freeform 9"/>
              <p:cNvSpPr>
                <a:spLocks/>
              </p:cNvSpPr>
              <p:nvPr/>
            </p:nvSpPr>
            <p:spPr bwMode="auto">
              <a:xfrm>
                <a:off x="6642" y="1842"/>
                <a:ext cx="635" cy="415"/>
              </a:xfrm>
              <a:custGeom>
                <a:avLst/>
                <a:gdLst>
                  <a:gd name="T0" fmla="*/ 10 w 265"/>
                  <a:gd name="T1" fmla="*/ 72 h 234"/>
                  <a:gd name="T2" fmla="*/ 112 w 265"/>
                  <a:gd name="T3" fmla="*/ 0 h 234"/>
                  <a:gd name="T4" fmla="*/ 184 w 265"/>
                  <a:gd name="T5" fmla="*/ 6 h 234"/>
                  <a:gd name="T6" fmla="*/ 202 w 265"/>
                  <a:gd name="T7" fmla="*/ 24 h 234"/>
                  <a:gd name="T8" fmla="*/ 226 w 265"/>
                  <a:gd name="T9" fmla="*/ 30 h 234"/>
                  <a:gd name="T10" fmla="*/ 214 w 265"/>
                  <a:gd name="T11" fmla="*/ 168 h 234"/>
                  <a:gd name="T12" fmla="*/ 130 w 265"/>
                  <a:gd name="T13" fmla="*/ 234 h 234"/>
                  <a:gd name="T14" fmla="*/ 64 w 265"/>
                  <a:gd name="T15" fmla="*/ 198 h 234"/>
                  <a:gd name="T16" fmla="*/ 16 w 265"/>
                  <a:gd name="T17" fmla="*/ 186 h 234"/>
                  <a:gd name="T18" fmla="*/ 10 w 265"/>
                  <a:gd name="T19" fmla="*/ 132 h 234"/>
                  <a:gd name="T20" fmla="*/ 16 w 265"/>
                  <a:gd name="T21" fmla="*/ 90 h 234"/>
                  <a:gd name="T22" fmla="*/ 10 w 265"/>
                  <a:gd name="T23" fmla="*/ 72 h 2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5"/>
                  <a:gd name="T37" fmla="*/ 0 h 234"/>
                  <a:gd name="T38" fmla="*/ 265 w 265"/>
                  <a:gd name="T39" fmla="*/ 234 h 2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5" h="234">
                    <a:moveTo>
                      <a:pt x="10" y="72"/>
                    </a:moveTo>
                    <a:cubicBezTo>
                      <a:pt x="23" y="32"/>
                      <a:pt x="74" y="13"/>
                      <a:pt x="112" y="0"/>
                    </a:cubicBezTo>
                    <a:cubicBezTo>
                      <a:pt x="136" y="2"/>
                      <a:pt x="161" y="0"/>
                      <a:pt x="184" y="6"/>
                    </a:cubicBezTo>
                    <a:cubicBezTo>
                      <a:pt x="192" y="8"/>
                      <a:pt x="195" y="20"/>
                      <a:pt x="202" y="24"/>
                    </a:cubicBezTo>
                    <a:cubicBezTo>
                      <a:pt x="209" y="28"/>
                      <a:pt x="218" y="28"/>
                      <a:pt x="226" y="30"/>
                    </a:cubicBezTo>
                    <a:cubicBezTo>
                      <a:pt x="265" y="69"/>
                      <a:pt x="261" y="137"/>
                      <a:pt x="214" y="168"/>
                    </a:cubicBezTo>
                    <a:cubicBezTo>
                      <a:pt x="188" y="207"/>
                      <a:pt x="175" y="223"/>
                      <a:pt x="130" y="234"/>
                    </a:cubicBezTo>
                    <a:cubicBezTo>
                      <a:pt x="106" y="216"/>
                      <a:pt x="93" y="205"/>
                      <a:pt x="64" y="198"/>
                    </a:cubicBezTo>
                    <a:cubicBezTo>
                      <a:pt x="30" y="221"/>
                      <a:pt x="52" y="198"/>
                      <a:pt x="16" y="186"/>
                    </a:cubicBezTo>
                    <a:cubicBezTo>
                      <a:pt x="2" y="144"/>
                      <a:pt x="0" y="162"/>
                      <a:pt x="10" y="132"/>
                    </a:cubicBezTo>
                    <a:cubicBezTo>
                      <a:pt x="12" y="118"/>
                      <a:pt x="13" y="104"/>
                      <a:pt x="16" y="90"/>
                    </a:cubicBezTo>
                    <a:cubicBezTo>
                      <a:pt x="25" y="52"/>
                      <a:pt x="41" y="41"/>
                      <a:pt x="10" y="72"/>
                    </a:cubicBezTo>
                    <a:close/>
                  </a:path>
                </a:pathLst>
              </a:custGeom>
              <a:solidFill>
                <a:srgbClr val="000066"/>
              </a:solidFill>
              <a:ln w="76200">
                <a:solidFill>
                  <a:srgbClr val="FFFF66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l-GR" b="1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6602" name="Text Box 2404"/>
              <p:cNvSpPr txBox="1">
                <a:spLocks noChangeArrowheads="1"/>
              </p:cNvSpPr>
              <p:nvPr/>
            </p:nvSpPr>
            <p:spPr bwMode="auto">
              <a:xfrm>
                <a:off x="6709" y="1888"/>
                <a:ext cx="50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  <a:latin typeface="Calibri" pitchFamily="34" charset="0"/>
                  </a:rPr>
                  <a:t>Cyt c</a:t>
                </a:r>
              </a:p>
            </p:txBody>
          </p:sp>
        </p:grpSp>
        <p:sp>
          <p:nvSpPr>
            <p:cNvPr id="66600" name="Oval 2402"/>
            <p:cNvSpPr>
              <a:spLocks noChangeArrowheads="1"/>
            </p:cNvSpPr>
            <p:nvPr/>
          </p:nvSpPr>
          <p:spPr bwMode="auto">
            <a:xfrm>
              <a:off x="6778" y="1933"/>
              <a:ext cx="453" cy="317"/>
            </a:xfrm>
            <a:prstGeom prst="ellipse">
              <a:avLst/>
            </a:prstGeom>
            <a:solidFill>
              <a:srgbClr val="CC6600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r>
                <a:rPr lang="en-GB" sz="3200" b="1" dirty="0" smtClean="0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r>
                <a:rPr lang="en-GB" sz="3200" b="1" baseline="30000" dirty="0" smtClean="0">
                  <a:latin typeface="Calibri" pitchFamily="34" charset="0"/>
                </a:rPr>
                <a:t>-</a:t>
              </a:r>
              <a:endParaRPr lang="en-GB" sz="3200" b="1" dirty="0">
                <a:latin typeface="Calibri" pitchFamily="34" charset="0"/>
              </a:endParaRPr>
            </a:p>
          </p:txBody>
        </p:sp>
      </p:grpSp>
      <p:grpSp>
        <p:nvGrpSpPr>
          <p:cNvPr id="154576" name="Group 2409"/>
          <p:cNvGrpSpPr>
            <a:grpSpLocks/>
          </p:cNvGrpSpPr>
          <p:nvPr/>
        </p:nvGrpSpPr>
        <p:grpSpPr bwMode="auto">
          <a:xfrm>
            <a:off x="6727825" y="1844675"/>
            <a:ext cx="1008063" cy="658813"/>
            <a:chOff x="6642" y="1842"/>
            <a:chExt cx="635" cy="415"/>
          </a:xfrm>
        </p:grpSpPr>
        <p:sp>
          <p:nvSpPr>
            <p:cNvPr id="154986" name="Freeform 9"/>
            <p:cNvSpPr>
              <a:spLocks/>
            </p:cNvSpPr>
            <p:nvPr/>
          </p:nvSpPr>
          <p:spPr bwMode="auto">
            <a:xfrm>
              <a:off x="6642" y="1842"/>
              <a:ext cx="635" cy="415"/>
            </a:xfrm>
            <a:custGeom>
              <a:avLst/>
              <a:gdLst>
                <a:gd name="T0" fmla="*/ 10 w 265"/>
                <a:gd name="T1" fmla="*/ 72 h 234"/>
                <a:gd name="T2" fmla="*/ 112 w 265"/>
                <a:gd name="T3" fmla="*/ 0 h 234"/>
                <a:gd name="T4" fmla="*/ 184 w 265"/>
                <a:gd name="T5" fmla="*/ 6 h 234"/>
                <a:gd name="T6" fmla="*/ 202 w 265"/>
                <a:gd name="T7" fmla="*/ 24 h 234"/>
                <a:gd name="T8" fmla="*/ 226 w 265"/>
                <a:gd name="T9" fmla="*/ 30 h 234"/>
                <a:gd name="T10" fmla="*/ 214 w 265"/>
                <a:gd name="T11" fmla="*/ 168 h 234"/>
                <a:gd name="T12" fmla="*/ 130 w 265"/>
                <a:gd name="T13" fmla="*/ 234 h 234"/>
                <a:gd name="T14" fmla="*/ 64 w 265"/>
                <a:gd name="T15" fmla="*/ 198 h 234"/>
                <a:gd name="T16" fmla="*/ 16 w 265"/>
                <a:gd name="T17" fmla="*/ 186 h 234"/>
                <a:gd name="T18" fmla="*/ 10 w 265"/>
                <a:gd name="T19" fmla="*/ 132 h 234"/>
                <a:gd name="T20" fmla="*/ 16 w 265"/>
                <a:gd name="T21" fmla="*/ 90 h 234"/>
                <a:gd name="T22" fmla="*/ 10 w 265"/>
                <a:gd name="T23" fmla="*/ 72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234"/>
                <a:gd name="T38" fmla="*/ 265 w 265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234">
                  <a:moveTo>
                    <a:pt x="10" y="72"/>
                  </a:moveTo>
                  <a:cubicBezTo>
                    <a:pt x="23" y="32"/>
                    <a:pt x="74" y="13"/>
                    <a:pt x="112" y="0"/>
                  </a:cubicBezTo>
                  <a:cubicBezTo>
                    <a:pt x="136" y="2"/>
                    <a:pt x="161" y="0"/>
                    <a:pt x="184" y="6"/>
                  </a:cubicBezTo>
                  <a:cubicBezTo>
                    <a:pt x="192" y="8"/>
                    <a:pt x="195" y="20"/>
                    <a:pt x="202" y="24"/>
                  </a:cubicBezTo>
                  <a:cubicBezTo>
                    <a:pt x="209" y="28"/>
                    <a:pt x="218" y="28"/>
                    <a:pt x="226" y="30"/>
                  </a:cubicBezTo>
                  <a:cubicBezTo>
                    <a:pt x="265" y="69"/>
                    <a:pt x="261" y="137"/>
                    <a:pt x="214" y="168"/>
                  </a:cubicBezTo>
                  <a:cubicBezTo>
                    <a:pt x="188" y="207"/>
                    <a:pt x="175" y="223"/>
                    <a:pt x="130" y="234"/>
                  </a:cubicBezTo>
                  <a:cubicBezTo>
                    <a:pt x="106" y="216"/>
                    <a:pt x="93" y="205"/>
                    <a:pt x="64" y="198"/>
                  </a:cubicBezTo>
                  <a:cubicBezTo>
                    <a:pt x="30" y="221"/>
                    <a:pt x="52" y="198"/>
                    <a:pt x="16" y="186"/>
                  </a:cubicBezTo>
                  <a:cubicBezTo>
                    <a:pt x="2" y="144"/>
                    <a:pt x="0" y="162"/>
                    <a:pt x="10" y="132"/>
                  </a:cubicBezTo>
                  <a:cubicBezTo>
                    <a:pt x="12" y="118"/>
                    <a:pt x="13" y="104"/>
                    <a:pt x="16" y="90"/>
                  </a:cubicBezTo>
                  <a:cubicBezTo>
                    <a:pt x="25" y="52"/>
                    <a:pt x="41" y="41"/>
                    <a:pt x="10" y="72"/>
                  </a:cubicBezTo>
                  <a:close/>
                </a:path>
              </a:pathLst>
            </a:custGeom>
            <a:solidFill>
              <a:srgbClr val="000066"/>
            </a:solidFill>
            <a:ln w="76200">
              <a:solidFill>
                <a:srgbClr val="FFFF66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 b="1">
                <a:latin typeface="Calibri" pitchFamily="34" charset="0"/>
                <a:cs typeface="+mn-cs"/>
              </a:endParaRPr>
            </a:p>
          </p:txBody>
        </p:sp>
        <p:sp>
          <p:nvSpPr>
            <p:cNvPr id="66598" name="Text Box 2411"/>
            <p:cNvSpPr txBox="1">
              <a:spLocks noChangeArrowheads="1"/>
            </p:cNvSpPr>
            <p:nvPr/>
          </p:nvSpPr>
          <p:spPr bwMode="auto">
            <a:xfrm>
              <a:off x="6709" y="1888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Calibri" pitchFamily="34" charset="0"/>
                </a:rPr>
                <a:t>Cyt c</a:t>
              </a:r>
            </a:p>
          </p:txBody>
        </p:sp>
      </p:grpSp>
      <p:sp>
        <p:nvSpPr>
          <p:cNvPr id="154989" name="Oval 2413"/>
          <p:cNvSpPr>
            <a:spLocks noChangeArrowheads="1"/>
          </p:cNvSpPr>
          <p:nvPr/>
        </p:nvSpPr>
        <p:spPr bwMode="auto">
          <a:xfrm>
            <a:off x="7375525" y="2276475"/>
            <a:ext cx="719138" cy="431800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2e</a:t>
            </a:r>
            <a:r>
              <a:rPr lang="en-GB" sz="3200" b="1" baseline="30000">
                <a:latin typeface="Calibri" pitchFamily="34" charset="0"/>
              </a:rPr>
              <a:t>-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54990" name="Oval 2414"/>
          <p:cNvSpPr>
            <a:spLocks noChangeArrowheads="1"/>
          </p:cNvSpPr>
          <p:nvPr/>
        </p:nvSpPr>
        <p:spPr bwMode="auto">
          <a:xfrm>
            <a:off x="8599488" y="4076700"/>
            <a:ext cx="865187" cy="7715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GB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4993" name="Oval 2417"/>
          <p:cNvSpPr>
            <a:spLocks noChangeArrowheads="1"/>
          </p:cNvSpPr>
          <p:nvPr/>
        </p:nvSpPr>
        <p:spPr bwMode="auto">
          <a:xfrm>
            <a:off x="7088188" y="2636838"/>
            <a:ext cx="865187" cy="7715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2H</a:t>
            </a:r>
            <a:r>
              <a:rPr lang="en-GB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593" name="Text Box 2420"/>
          <p:cNvSpPr txBox="1">
            <a:spLocks noChangeArrowheads="1"/>
          </p:cNvSpPr>
          <p:nvPr/>
        </p:nvSpPr>
        <p:spPr bwMode="auto">
          <a:xfrm>
            <a:off x="700659" y="3068638"/>
            <a:ext cx="1464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Σύμπλοκο</a:t>
            </a:r>
          </a:p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Ι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594" name="Text Box 2421"/>
          <p:cNvSpPr txBox="1">
            <a:spLocks noChangeArrowheads="1"/>
          </p:cNvSpPr>
          <p:nvPr/>
        </p:nvSpPr>
        <p:spPr bwMode="auto">
          <a:xfrm>
            <a:off x="7972997" y="2636838"/>
            <a:ext cx="1464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Σύμπλοκο</a:t>
            </a:r>
          </a:p>
          <a:p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Ι</a:t>
            </a: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66595" name="Text Box 2422"/>
          <p:cNvSpPr txBox="1">
            <a:spLocks noChangeArrowheads="1"/>
          </p:cNvSpPr>
          <p:nvPr/>
        </p:nvSpPr>
        <p:spPr bwMode="auto">
          <a:xfrm>
            <a:off x="3580384" y="2997200"/>
            <a:ext cx="1464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Σύμπλοκο</a:t>
            </a:r>
          </a:p>
          <a:p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Ι</a:t>
            </a: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II</a:t>
            </a:r>
          </a:p>
        </p:txBody>
      </p:sp>
      <p:sp>
        <p:nvSpPr>
          <p:cNvPr id="1581" name="Text Box 1585"/>
          <p:cNvSpPr txBox="1">
            <a:spLocks noChangeArrowheads="1"/>
          </p:cNvSpPr>
          <p:nvPr/>
        </p:nvSpPr>
        <p:spPr bwMode="auto">
          <a:xfrm>
            <a:off x="6016936" y="4941168"/>
            <a:ext cx="4270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EAEAEA"/>
                </a:solidFill>
                <a:latin typeface="Calibri" pitchFamily="34" charset="0"/>
              </a:rPr>
              <a:t>ΜΗΤΡΑ ΤΟΥ ΜΙΤΟΧΟΝΔΡΙΟΥ</a:t>
            </a:r>
            <a:endParaRPr lang="en-GB" sz="3600" b="1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582" name="TextBox 1581"/>
          <p:cNvSpPr txBox="1"/>
          <p:nvPr/>
        </p:nvSpPr>
        <p:spPr>
          <a:xfrm>
            <a:off x="5750084" y="6396335"/>
            <a:ext cx="46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EAEAEA"/>
                </a:solidFill>
                <a:latin typeface="Calibri" pitchFamily="34" charset="0"/>
              </a:rPr>
              <a:t>Το </a:t>
            </a:r>
            <a:r>
              <a:rPr lang="en-US" b="1" dirty="0" err="1" smtClean="0">
                <a:solidFill>
                  <a:srgbClr val="EAEAEA"/>
                </a:solidFill>
                <a:latin typeface="Calibri" pitchFamily="34" charset="0"/>
              </a:rPr>
              <a:t>cyt</a:t>
            </a:r>
            <a:r>
              <a:rPr lang="el-GR" b="1" dirty="0" smtClean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EAEAEA"/>
                </a:solidFill>
                <a:latin typeface="Calibri" pitchFamily="34" charset="0"/>
              </a:rPr>
              <a:t>c </a:t>
            </a:r>
            <a:r>
              <a:rPr lang="el-GR" b="1" dirty="0" smtClean="0">
                <a:solidFill>
                  <a:srgbClr val="EAEAEA"/>
                </a:solidFill>
                <a:latin typeface="Calibri" pitchFamily="34" charset="0"/>
              </a:rPr>
              <a:t>μεταφέρει ένα ηλεκτρόνιο</a:t>
            </a:r>
            <a:endParaRPr lang="el-GR" b="1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583" name="TextBox 1582"/>
          <p:cNvSpPr txBox="1"/>
          <p:nvPr/>
        </p:nvSpPr>
        <p:spPr>
          <a:xfrm>
            <a:off x="0" y="5657671"/>
            <a:ext cx="667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Δότης ηλεκτρονίων: το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NADH+H</a:t>
            </a:r>
            <a:r>
              <a:rPr lang="en-US" b="1" baseline="30000" dirty="0" smtClean="0">
                <a:solidFill>
                  <a:srgbClr val="FFFF00"/>
                </a:solidFill>
                <a:latin typeface="Calibri" pitchFamily="34" charset="0"/>
              </a:rPr>
              <a:t>+</a:t>
            </a:r>
            <a:endParaRPr lang="en-US" b="1" baseline="-250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Ροή ηλεκτρονίων , μετατόπιση πρωτονίων και αναγωγή του οξυγόνου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84" name="Rectangle 1583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8 -0.05463 -0.0216 -0.10926 -0.02222 -0.14723 C -0.02284 -0.18519 -0.02068 -0.1963 -0.0037 -0.22778 C 0.01327 -0.25926 0.04645 -0.29769 0.07963 -0.3361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84E-6 -3.7037E-7 C 0.02407 0.02616 0.04815 0.05255 0.06296 0.10162 C 0.07778 0.15069 0.08981 0.24931 0.08889 0.29375 C 0.08796 0.33819 0.07268 0.35347 0.05741 0.36898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97 -0.00995 0.03395 -0.01991 0.04814 -0.01944 C 0.06234 -0.01898 0.07067 0.00139 0.08518 0.00278 C 0.09969 0.00417 0.11975 -0.01204 0.13518 -0.01111 C 0.15061 -0.01018 0.16419 -0.00092 0.17777 0.00833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827E-6 3.7037E-6 C -0.00618 -0.03658 -0.0122 -0.07315 -0.01467 -0.11111 C -0.01713 -0.14885 -0.01497 -0.19283 -0.01497 -0.22732 C -0.01497 -0.26158 -0.01513 -0.29445 -0.01467 -0.3176 C -0.0142 -0.34098 -0.01173 -0.35139 -0.0122 -0.36713 C -0.01266 -0.38311 -0.01513 -0.39815 -0.01744 -0.4132 " pathEditMode="relative" rAng="0" ptsTypes="aaaaaA">
                                      <p:cBhvr>
                                        <p:cTn id="29" dur="5000" fill="hold"/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8 0.00301 C 0.03488 -0.00255 0.06003 -0.00787 0.07423 0.00301 C 0.08858 0.01389 0.08503 0.05949 0.09522 0.06898 C 0.10525 0.07847 0.12932 0.07269 0.13503 0.05949 C 0.14074 0.04653 0.11975 0.0125 0.12932 -0.00949 C 0.13873 -0.03148 0.16528 -0.05185 0.19198 -0.07222 " pathEditMode="relative" rAng="0" ptsTypes="aaaaaA">
                                      <p:cBhvr>
                                        <p:cTn id="45" dur="2000" fill="hold"/>
                                        <p:tgtEl>
                                          <p:spTgt spid="154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642E-6 -1.11111E-6 C -0.0233 -0.04814 -0.0466 -0.09629 -0.04074 -0.13333 C -0.03487 -0.17037 0.02315 -0.18426 0.03519 -0.22222 C 0.04722 -0.26018 0.03179 -0.31064 0.03148 -0.36111 C 0.03118 -0.41157 0.03226 -0.46828 0.03334 -0.525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154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3086E-6 5.55556E-6 C 0.01822 0.02107 0.03643 0.04214 0.02038 0.05834 C 0.00433 0.07454 -0.04598 0.08589 -0.09629 0.09723 " pathEditMode="relative" ptsTypes="aaA">
                                      <p:cBhvr>
                                        <p:cTn id="49" dur="2000" fill="hold"/>
                                        <p:tgtEl>
                                          <p:spTgt spid="154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988E-6 4.44444E-6 C 0.01513 0.01435 0.03025 0.0287 0.0463 0.02778 C 0.06235 0.02685 0.08149 0.00092 0.0963 -0.00556 C 0.11112 -0.01204 0.11976 -0.01389 0.13519 -0.01111 C 0.15062 -0.00833 0.16976 0.00139 0.18889 0.01111 " pathEditMode="relative" ptsTypes="aaaaA">
                                      <p:cBhvr>
                                        <p:cTn id="60" dur="2000" fill="hold"/>
                                        <p:tgtEl>
                                          <p:spTgt spid="154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79E-6 -7.40741E-7 C -0.04105 0.00208 -0.0821 0.00417 -0.09444 -0.01389 C -0.10679 -0.03195 -0.09043 -0.07014 -0.07407 -0.10833 " pathEditMode="relative" ptsTypes="aaA">
                                      <p:cBhvr>
                                        <p:cTn id="72" dur="2000" fill="hold"/>
                                        <p:tgtEl>
                                          <p:spTgt spid="154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05E-6 -6.66667E-6 C -0.02469 -0.03102 -0.04938 -0.06204 -0.04259 -0.08612 C -0.0358 -0.11019 0.02592 -0.11621 0.04074 -0.14445 C 0.05555 -0.17269 0.04753 -0.21714 0.04629 -0.25556 C 0.04506 -0.29399 0.03055 -0.34167 0.03333 -0.37501 C 0.03611 -0.40834 0.04953 -0.43195 0.06296 -0.45556 " pathEditMode="relative" ptsTypes="aaaaaA">
                                      <p:cBhvr>
                                        <p:cTn id="74" dur="2000" fill="hold"/>
                                        <p:tgtEl>
                                          <p:spTgt spid="15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457E-7 3.33333E-6 C -0.04259 0.00023 -0.08518 0.00046 -0.1037 -0.02222 C -0.12222 -0.04491 -0.10432 -0.10185 -0.11111 -0.13611 C -0.1179 -0.17037 -0.13117 -0.19907 -0.14444 -0.22778 " pathEditMode="relative" ptsTypes="aaaA">
                                      <p:cBhvr>
                                        <p:cTn id="87" dur="2000" fill="hold"/>
                                        <p:tgtEl>
                                          <p:spTgt spid="154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88 0.01088 0.06976 0.02176 0.08704 0.04445 C 0.10432 0.06713 0.09074 0.11852 0.10371 0.13611 C 0.11667 0.1537 0.14074 0.15185 0.16482 0.15 " pathEditMode="relative" ptsTypes="aaaA">
                                      <p:cBhvr>
                                        <p:cTn id="101" dur="2000" fill="hold"/>
                                        <p:tgtEl>
                                          <p:spTgt spid="154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00" grpId="0" animBg="1"/>
      <p:bldP spid="154700" grpId="1" animBg="1"/>
      <p:bldP spid="154701" grpId="0" animBg="1"/>
      <p:bldP spid="154701" grpId="1" animBg="1"/>
      <p:bldP spid="154703" grpId="0" animBg="1"/>
      <p:bldP spid="154703" grpId="1" animBg="1"/>
      <p:bldP spid="154703" grpId="2" animBg="1"/>
      <p:bldP spid="154705" grpId="0" animBg="1"/>
      <p:bldP spid="154706" grpId="0" animBg="1"/>
      <p:bldP spid="154716" grpId="0" animBg="1"/>
      <p:bldP spid="154717" grpId="0" animBg="1"/>
      <p:bldP spid="154717" grpId="1" animBg="1"/>
      <p:bldP spid="154717" grpId="2" animBg="1"/>
      <p:bldP spid="154979" grpId="0" animBg="1"/>
      <p:bldP spid="154979" grpId="1" animBg="1"/>
      <p:bldP spid="154976" grpId="0" animBg="1"/>
      <p:bldP spid="154976" grpId="1" animBg="1"/>
      <p:bldP spid="154976" grpId="2" animBg="1"/>
      <p:bldP spid="154989" grpId="0" animBg="1"/>
      <p:bldP spid="154989" grpId="1" animBg="1"/>
      <p:bldP spid="154990" grpId="0" animBg="1"/>
      <p:bldP spid="154990" grpId="1" animBg="1"/>
      <p:bldP spid="154993" grpId="0" animBg="1"/>
      <p:bldP spid="15499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2420938"/>
            <a:ext cx="10287000" cy="4437062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 dirty="0">
              <a:latin typeface="Calibri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549275"/>
            <a:ext cx="10287000" cy="19431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2047875" y="1628775"/>
            <a:ext cx="647700" cy="792163"/>
          </a:xfrm>
          <a:custGeom>
            <a:avLst/>
            <a:gdLst>
              <a:gd name="T0" fmla="*/ 0 w 408"/>
              <a:gd name="T1" fmla="*/ 215900 h 499"/>
              <a:gd name="T2" fmla="*/ 215900 w 408"/>
              <a:gd name="T3" fmla="*/ 0 h 499"/>
              <a:gd name="T4" fmla="*/ 358775 w 408"/>
              <a:gd name="T5" fmla="*/ 0 h 499"/>
              <a:gd name="T6" fmla="*/ 647700 w 408"/>
              <a:gd name="T7" fmla="*/ 215900 h 499"/>
              <a:gd name="T8" fmla="*/ 647700 w 408"/>
              <a:gd name="T9" fmla="*/ 576263 h 499"/>
              <a:gd name="T10" fmla="*/ 647700 w 408"/>
              <a:gd name="T11" fmla="*/ 792163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499"/>
              <a:gd name="T20" fmla="*/ 408 w 408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499">
                <a:moveTo>
                  <a:pt x="0" y="136"/>
                </a:moveTo>
                <a:lnTo>
                  <a:pt x="136" y="0"/>
                </a:lnTo>
                <a:lnTo>
                  <a:pt x="226" y="0"/>
                </a:lnTo>
                <a:lnTo>
                  <a:pt x="408" y="136"/>
                </a:lnTo>
                <a:lnTo>
                  <a:pt x="408" y="363"/>
                </a:lnTo>
                <a:lnTo>
                  <a:pt x="408" y="499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0" y="2060575"/>
            <a:ext cx="10198100" cy="503238"/>
            <a:chOff x="0" y="3249"/>
            <a:chExt cx="6424" cy="317"/>
          </a:xfrm>
        </p:grpSpPr>
        <p:grpSp>
          <p:nvGrpSpPr>
            <p:cNvPr id="71972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2225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6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7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3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2222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3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4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4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2219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0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21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5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2216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7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8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6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2213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4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5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7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2210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1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12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8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2207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8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9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79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2204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5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6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0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2201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2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3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1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2198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9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200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2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2195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6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7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3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2192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3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4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4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2189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0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91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5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2186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7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8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6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2183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4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5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7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2180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1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82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8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217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89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217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0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217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1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216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7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2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216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3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216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4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215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6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5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2156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7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8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6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2153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4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5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7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2150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1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52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8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2147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8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9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999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2144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5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6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0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2141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2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3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1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2138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9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40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2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2135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6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7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3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2132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3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4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4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2129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0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31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5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2126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7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8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6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2123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4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5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7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2120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1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22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8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2117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8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9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09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2114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5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6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0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2111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2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3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1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2108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9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10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2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2105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6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7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3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2102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3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4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4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2099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0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101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5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2096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7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8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6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2093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4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5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7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209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9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8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208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19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208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0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208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1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207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8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2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2075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6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7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3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2072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3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4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4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2069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0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71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5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206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6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2063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4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5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7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2060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1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62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8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2057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8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9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29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2054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5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6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0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2051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2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3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1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2048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9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50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2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204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3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204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4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203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4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2035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203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3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203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grpSp>
        <p:nvGrpSpPr>
          <p:cNvPr id="70663" name="Group 263"/>
          <p:cNvGrpSpPr>
            <a:grpSpLocks/>
          </p:cNvGrpSpPr>
          <p:nvPr/>
        </p:nvGrpSpPr>
        <p:grpSpPr bwMode="auto">
          <a:xfrm>
            <a:off x="88900" y="333375"/>
            <a:ext cx="10198100" cy="503238"/>
            <a:chOff x="0" y="3249"/>
            <a:chExt cx="6424" cy="317"/>
          </a:xfrm>
        </p:grpSpPr>
        <p:grpSp>
          <p:nvGrpSpPr>
            <p:cNvPr id="71716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1969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70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71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17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1966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7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8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18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1963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4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5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19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1960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1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62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0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1957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8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9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1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1954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5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6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2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1951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2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3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3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1948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9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50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4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1945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6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7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5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1942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3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4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6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1939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0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41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7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1936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7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8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8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1933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4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5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29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1930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1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32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0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1927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8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9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1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1924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5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6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2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1921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2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3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3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1918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9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20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4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1915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6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7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5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1912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3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4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6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1909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0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11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7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1906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7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8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8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190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39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1900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1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902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0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1897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8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9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1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1894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5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6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2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1891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2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3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3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1888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9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90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4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1885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6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7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5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1882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3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4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6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1879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0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81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7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1876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7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8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8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1873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4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5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49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1870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1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72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0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1867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8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9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1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1864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5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6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2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1861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2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3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3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1858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9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60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4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1855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6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7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5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1852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3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4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6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1849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0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51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7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1846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7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8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8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1843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4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5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59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1840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1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42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0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1837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8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9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1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183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2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183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3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182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3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4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182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5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182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6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1819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0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21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7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1816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7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8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8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1813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4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5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69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181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1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0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1807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8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9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1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1804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5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6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2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1801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2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3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3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1798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9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800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4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1795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6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7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5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1792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3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4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6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178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9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7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178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8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178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779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178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8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grpSp>
        <p:nvGrpSpPr>
          <p:cNvPr id="70664" name="Group 520"/>
          <p:cNvGrpSpPr>
            <a:grpSpLocks/>
          </p:cNvGrpSpPr>
          <p:nvPr/>
        </p:nvGrpSpPr>
        <p:grpSpPr bwMode="auto">
          <a:xfrm>
            <a:off x="201613" y="404813"/>
            <a:ext cx="10198100" cy="503237"/>
            <a:chOff x="0" y="3249"/>
            <a:chExt cx="6424" cy="317"/>
          </a:xfrm>
        </p:grpSpPr>
        <p:grpSp>
          <p:nvGrpSpPr>
            <p:cNvPr id="71460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1713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14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15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1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1710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11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12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2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1707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8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9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3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1704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5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6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4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1701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2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3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5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1698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9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700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6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1695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6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7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7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1692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3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4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8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1689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0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91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69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1686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7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8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0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1683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4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5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1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1680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1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82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2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1677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8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9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3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1674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5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6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4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1671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2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3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5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1668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9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70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6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1665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6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7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7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1662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3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4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8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1659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0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61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79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1656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7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8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0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1653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4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5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1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1650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1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52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2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164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3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1644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5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6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4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1641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2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3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5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1638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9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40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6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1635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6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7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7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1632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3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4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8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1629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0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31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89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1626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7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8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0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1623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4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5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1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1620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1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22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2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1617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8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9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3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1614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5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6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4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1611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2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3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5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1608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9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10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6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1605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6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7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7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1602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3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4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8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1599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0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601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499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159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0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159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1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159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9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2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1587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8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9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3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1584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5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6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4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1581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2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3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5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157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8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6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157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7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157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8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156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7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09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156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0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1563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4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5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1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1560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1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62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2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1557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8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9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3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155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4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155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5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154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5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6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154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7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1542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3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4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8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1539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0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41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19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1536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7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8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20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153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21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153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3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22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152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2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2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523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152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2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52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grpSp>
        <p:nvGrpSpPr>
          <p:cNvPr id="70665" name="Group 777"/>
          <p:cNvGrpSpPr>
            <a:grpSpLocks/>
          </p:cNvGrpSpPr>
          <p:nvPr/>
        </p:nvGrpSpPr>
        <p:grpSpPr bwMode="auto">
          <a:xfrm>
            <a:off x="30163" y="476250"/>
            <a:ext cx="10198100" cy="503238"/>
            <a:chOff x="0" y="3249"/>
            <a:chExt cx="6424" cy="317"/>
          </a:xfrm>
        </p:grpSpPr>
        <p:grpSp>
          <p:nvGrpSpPr>
            <p:cNvPr id="71204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1457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8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9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05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1454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5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6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06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1451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2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3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07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1448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9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50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08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1445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6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7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09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1442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3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4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0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1439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0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41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1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1436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7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8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2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1433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4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5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3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1430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1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32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4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1427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8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9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5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1424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5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6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6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1421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2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3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7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1418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9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20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8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1415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6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7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19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1412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3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4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0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1409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0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11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1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1406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7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8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2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1403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4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5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3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1400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1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402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4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1397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8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9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5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1394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5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6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6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139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7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1388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9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90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8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1385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6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7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29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1382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3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4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0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1379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0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81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1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1376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7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8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2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1373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4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5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3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1370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1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72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4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1367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8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9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5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1364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5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6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6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1361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2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3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7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1358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9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60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8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1355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6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7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39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1352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3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4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0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1349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0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51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1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1346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7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8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2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1343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4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5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3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1340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1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42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4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1337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8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9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5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1334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5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6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6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1331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2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3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7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1328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9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30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8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1325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6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7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49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132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0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131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2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1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131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2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131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3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131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1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4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1307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8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9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5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1304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5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6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6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1301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2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3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7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129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30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8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1295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6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7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59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1292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3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4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0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1289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0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91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1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1286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7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8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2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1283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4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5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3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1280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1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82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4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127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5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127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6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127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267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126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6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7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grpSp>
        <p:nvGrpSpPr>
          <p:cNvPr id="70666" name="Group 1034"/>
          <p:cNvGrpSpPr>
            <a:grpSpLocks/>
          </p:cNvGrpSpPr>
          <p:nvPr/>
        </p:nvGrpSpPr>
        <p:grpSpPr bwMode="auto">
          <a:xfrm>
            <a:off x="0" y="2133600"/>
            <a:ext cx="10198100" cy="503238"/>
            <a:chOff x="0" y="3249"/>
            <a:chExt cx="6424" cy="317"/>
          </a:xfrm>
        </p:grpSpPr>
        <p:grpSp>
          <p:nvGrpSpPr>
            <p:cNvPr id="70948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1201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02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03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49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1198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9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200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0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1195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6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7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1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1192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3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4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2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1189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0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91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3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1186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7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8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4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1183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4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5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5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1180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1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82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6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1177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8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9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7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1174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5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6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8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1171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2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3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59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1168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9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70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0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1165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6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7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1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1162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3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4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2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1159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0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61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3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1156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7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8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4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1153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4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5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5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1150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1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52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6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1147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8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9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7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1144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5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6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8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1141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2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3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69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1138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9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40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0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113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1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1132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3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4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2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1129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0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31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3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1126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7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8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4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1123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4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5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5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1120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1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22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6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1117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8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9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7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1114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5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6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8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1111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2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3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79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1108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9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10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0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1105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6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7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1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1102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3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4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2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1099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0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101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3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1096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7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8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4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1093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4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5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5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1090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1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92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6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1087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8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9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7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1084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5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6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8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1081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2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3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89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1078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9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80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0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1075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6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7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1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1072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3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4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2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1069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0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71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3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106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4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106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5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106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6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6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105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7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105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8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1051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2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3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999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1048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9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50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0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1045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6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7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1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104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2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1039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0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41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3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1036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7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8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4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1033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4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5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5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1030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1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32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6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1027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8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9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7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1024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5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6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8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102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09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101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1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2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10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101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1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1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1011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101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1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101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grpSp>
        <p:nvGrpSpPr>
          <p:cNvPr id="70667" name="Group 1291"/>
          <p:cNvGrpSpPr>
            <a:grpSpLocks/>
          </p:cNvGrpSpPr>
          <p:nvPr/>
        </p:nvGrpSpPr>
        <p:grpSpPr bwMode="auto">
          <a:xfrm>
            <a:off x="130175" y="2205038"/>
            <a:ext cx="10198100" cy="503237"/>
            <a:chOff x="0" y="3249"/>
            <a:chExt cx="6424" cy="317"/>
          </a:xfrm>
        </p:grpSpPr>
        <p:grpSp>
          <p:nvGrpSpPr>
            <p:cNvPr id="70692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0945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6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7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3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0942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3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4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4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0939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0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41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5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0936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7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8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6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0933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4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5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7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0930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1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32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8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0927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8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9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699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0924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5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6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0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0921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2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3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1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0918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9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20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2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0915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6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7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3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0912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3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4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4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0909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0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11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5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0906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7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8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6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0903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4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5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7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0900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1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902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8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089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09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089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0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089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1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088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9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2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088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3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088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4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087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8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5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0876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7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8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6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0873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4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5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7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0870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1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72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8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0867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8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9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19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0864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5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6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0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0861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2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3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1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0858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9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60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2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0855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6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7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3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0852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3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4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4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0849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0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51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5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0846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7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8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6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0843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4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5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7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0840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1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42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8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0837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8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9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29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0834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5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6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0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0831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2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3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1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0828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9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30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2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0825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6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7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3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0822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3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4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4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0819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0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21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5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0816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7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8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6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0813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4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5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7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081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1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8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080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39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080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0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080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1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079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80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2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0795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6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7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3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0792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3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4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4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0789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0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91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5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078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6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0783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4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5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7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0780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1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82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8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0777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8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9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49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0774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5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6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0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0771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2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3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1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0768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9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70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2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076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3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076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4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075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6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grpSp>
          <p:nvGrpSpPr>
            <p:cNvPr id="70755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075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5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7075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</p:grpSp>
      <p:sp>
        <p:nvSpPr>
          <p:cNvPr id="70668" name="Freeform 6"/>
          <p:cNvSpPr>
            <a:spLocks/>
          </p:cNvSpPr>
          <p:nvPr/>
        </p:nvSpPr>
        <p:spPr bwMode="auto">
          <a:xfrm>
            <a:off x="0" y="1844675"/>
            <a:ext cx="1041400" cy="1290638"/>
          </a:xfrm>
          <a:custGeom>
            <a:avLst/>
            <a:gdLst>
              <a:gd name="T0" fmla="*/ 146892 w 475"/>
              <a:gd name="T1" fmla="*/ 962025 h 813"/>
              <a:gd name="T2" fmla="*/ 2192 w 475"/>
              <a:gd name="T3" fmla="*/ 733425 h 813"/>
              <a:gd name="T4" fmla="*/ 2192 w 475"/>
              <a:gd name="T5" fmla="*/ 609600 h 813"/>
              <a:gd name="T6" fmla="*/ 41656 w 475"/>
              <a:gd name="T7" fmla="*/ 495300 h 813"/>
              <a:gd name="T8" fmla="*/ 186356 w 475"/>
              <a:gd name="T9" fmla="*/ 190500 h 813"/>
              <a:gd name="T10" fmla="*/ 212665 w 475"/>
              <a:gd name="T11" fmla="*/ 123825 h 813"/>
              <a:gd name="T12" fmla="*/ 252128 w 475"/>
              <a:gd name="T13" fmla="*/ 114300 h 813"/>
              <a:gd name="T14" fmla="*/ 423137 w 475"/>
              <a:gd name="T15" fmla="*/ 47625 h 813"/>
              <a:gd name="T16" fmla="*/ 462601 w 475"/>
              <a:gd name="T17" fmla="*/ 19050 h 813"/>
              <a:gd name="T18" fmla="*/ 541528 w 475"/>
              <a:gd name="T19" fmla="*/ 0 h 813"/>
              <a:gd name="T20" fmla="*/ 752000 w 475"/>
              <a:gd name="T21" fmla="*/ 76200 h 813"/>
              <a:gd name="T22" fmla="*/ 830928 w 475"/>
              <a:gd name="T23" fmla="*/ 114300 h 813"/>
              <a:gd name="T24" fmla="*/ 923009 w 475"/>
              <a:gd name="T25" fmla="*/ 295275 h 813"/>
              <a:gd name="T26" fmla="*/ 1001936 w 475"/>
              <a:gd name="T27" fmla="*/ 419100 h 813"/>
              <a:gd name="T28" fmla="*/ 1015091 w 475"/>
              <a:gd name="T29" fmla="*/ 571500 h 813"/>
              <a:gd name="T30" fmla="*/ 1028245 w 475"/>
              <a:gd name="T31" fmla="*/ 600075 h 813"/>
              <a:gd name="T32" fmla="*/ 1001936 w 475"/>
              <a:gd name="T33" fmla="*/ 657225 h 813"/>
              <a:gd name="T34" fmla="*/ 988782 w 475"/>
              <a:gd name="T35" fmla="*/ 762000 h 813"/>
              <a:gd name="T36" fmla="*/ 909855 w 475"/>
              <a:gd name="T37" fmla="*/ 895350 h 813"/>
              <a:gd name="T38" fmla="*/ 1015091 w 475"/>
              <a:gd name="T39" fmla="*/ 990600 h 813"/>
              <a:gd name="T40" fmla="*/ 962473 w 475"/>
              <a:gd name="T41" fmla="*/ 1152525 h 813"/>
              <a:gd name="T42" fmla="*/ 883546 w 475"/>
              <a:gd name="T43" fmla="*/ 1181100 h 813"/>
              <a:gd name="T44" fmla="*/ 804619 w 475"/>
              <a:gd name="T45" fmla="*/ 1200150 h 813"/>
              <a:gd name="T46" fmla="*/ 633610 w 475"/>
              <a:gd name="T47" fmla="*/ 1257300 h 813"/>
              <a:gd name="T48" fmla="*/ 607301 w 475"/>
              <a:gd name="T49" fmla="*/ 1285875 h 813"/>
              <a:gd name="T50" fmla="*/ 554683 w 475"/>
              <a:gd name="T51" fmla="*/ 1276350 h 813"/>
              <a:gd name="T52" fmla="*/ 370519 w 475"/>
              <a:gd name="T53" fmla="*/ 1266825 h 813"/>
              <a:gd name="T54" fmla="*/ 238974 w 475"/>
              <a:gd name="T55" fmla="*/ 1228725 h 813"/>
              <a:gd name="T56" fmla="*/ 120583 w 475"/>
              <a:gd name="T57" fmla="*/ 1162050 h 813"/>
              <a:gd name="T58" fmla="*/ 54811 w 475"/>
              <a:gd name="T59" fmla="*/ 1076325 h 813"/>
              <a:gd name="T60" fmla="*/ 160047 w 475"/>
              <a:gd name="T61" fmla="*/ 981075 h 813"/>
              <a:gd name="T62" fmla="*/ 173201 w 475"/>
              <a:gd name="T63" fmla="*/ 952500 h 813"/>
              <a:gd name="T64" fmla="*/ 107429 w 475"/>
              <a:gd name="T65" fmla="*/ 885825 h 813"/>
              <a:gd name="T66" fmla="*/ 146892 w 475"/>
              <a:gd name="T67" fmla="*/ 962025 h 8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5"/>
              <a:gd name="T103" fmla="*/ 0 h 813"/>
              <a:gd name="T104" fmla="*/ 475 w 475"/>
              <a:gd name="T105" fmla="*/ 813 h 8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5" h="813">
                <a:moveTo>
                  <a:pt x="67" y="606"/>
                </a:moveTo>
                <a:cubicBezTo>
                  <a:pt x="59" y="560"/>
                  <a:pt x="34" y="495"/>
                  <a:pt x="1" y="462"/>
                </a:cubicBezTo>
                <a:cubicBezTo>
                  <a:pt x="15" y="419"/>
                  <a:pt x="1" y="470"/>
                  <a:pt x="1" y="384"/>
                </a:cubicBezTo>
                <a:cubicBezTo>
                  <a:pt x="1" y="361"/>
                  <a:pt x="12" y="334"/>
                  <a:pt x="19" y="312"/>
                </a:cubicBezTo>
                <a:cubicBezTo>
                  <a:pt x="28" y="205"/>
                  <a:pt x="0" y="162"/>
                  <a:pt x="85" y="120"/>
                </a:cubicBezTo>
                <a:cubicBezTo>
                  <a:pt x="85" y="120"/>
                  <a:pt x="94" y="81"/>
                  <a:pt x="97" y="78"/>
                </a:cubicBezTo>
                <a:cubicBezTo>
                  <a:pt x="101" y="74"/>
                  <a:pt x="109" y="75"/>
                  <a:pt x="115" y="72"/>
                </a:cubicBezTo>
                <a:cubicBezTo>
                  <a:pt x="144" y="56"/>
                  <a:pt x="161" y="41"/>
                  <a:pt x="193" y="30"/>
                </a:cubicBezTo>
                <a:cubicBezTo>
                  <a:pt x="199" y="24"/>
                  <a:pt x="204" y="16"/>
                  <a:pt x="211" y="12"/>
                </a:cubicBezTo>
                <a:cubicBezTo>
                  <a:pt x="222" y="6"/>
                  <a:pt x="247" y="0"/>
                  <a:pt x="247" y="0"/>
                </a:cubicBezTo>
                <a:cubicBezTo>
                  <a:pt x="293" y="13"/>
                  <a:pt x="307" y="20"/>
                  <a:pt x="343" y="48"/>
                </a:cubicBezTo>
                <a:cubicBezTo>
                  <a:pt x="354" y="57"/>
                  <a:pt x="379" y="72"/>
                  <a:pt x="379" y="72"/>
                </a:cubicBezTo>
                <a:cubicBezTo>
                  <a:pt x="403" y="108"/>
                  <a:pt x="397" y="150"/>
                  <a:pt x="421" y="186"/>
                </a:cubicBezTo>
                <a:cubicBezTo>
                  <a:pt x="427" y="229"/>
                  <a:pt x="428" y="235"/>
                  <a:pt x="457" y="264"/>
                </a:cubicBezTo>
                <a:cubicBezTo>
                  <a:pt x="459" y="296"/>
                  <a:pt x="460" y="328"/>
                  <a:pt x="463" y="360"/>
                </a:cubicBezTo>
                <a:cubicBezTo>
                  <a:pt x="464" y="366"/>
                  <a:pt x="470" y="372"/>
                  <a:pt x="469" y="378"/>
                </a:cubicBezTo>
                <a:cubicBezTo>
                  <a:pt x="468" y="391"/>
                  <a:pt x="457" y="414"/>
                  <a:pt x="457" y="414"/>
                </a:cubicBezTo>
                <a:cubicBezTo>
                  <a:pt x="455" y="436"/>
                  <a:pt x="455" y="458"/>
                  <a:pt x="451" y="480"/>
                </a:cubicBezTo>
                <a:cubicBezTo>
                  <a:pt x="445" y="509"/>
                  <a:pt x="424" y="536"/>
                  <a:pt x="415" y="564"/>
                </a:cubicBezTo>
                <a:cubicBezTo>
                  <a:pt x="422" y="611"/>
                  <a:pt x="420" y="613"/>
                  <a:pt x="463" y="624"/>
                </a:cubicBezTo>
                <a:cubicBezTo>
                  <a:pt x="475" y="659"/>
                  <a:pt x="472" y="704"/>
                  <a:pt x="439" y="726"/>
                </a:cubicBezTo>
                <a:cubicBezTo>
                  <a:pt x="428" y="733"/>
                  <a:pt x="415" y="739"/>
                  <a:pt x="403" y="744"/>
                </a:cubicBezTo>
                <a:cubicBezTo>
                  <a:pt x="391" y="749"/>
                  <a:pt x="367" y="756"/>
                  <a:pt x="367" y="756"/>
                </a:cubicBezTo>
                <a:cubicBezTo>
                  <a:pt x="344" y="790"/>
                  <a:pt x="333" y="787"/>
                  <a:pt x="289" y="792"/>
                </a:cubicBezTo>
                <a:cubicBezTo>
                  <a:pt x="285" y="798"/>
                  <a:pt x="284" y="808"/>
                  <a:pt x="277" y="810"/>
                </a:cubicBezTo>
                <a:cubicBezTo>
                  <a:pt x="269" y="813"/>
                  <a:pt x="261" y="805"/>
                  <a:pt x="253" y="804"/>
                </a:cubicBezTo>
                <a:cubicBezTo>
                  <a:pt x="225" y="801"/>
                  <a:pt x="197" y="800"/>
                  <a:pt x="169" y="798"/>
                </a:cubicBezTo>
                <a:cubicBezTo>
                  <a:pt x="148" y="793"/>
                  <a:pt x="126" y="789"/>
                  <a:pt x="109" y="774"/>
                </a:cubicBezTo>
                <a:cubicBezTo>
                  <a:pt x="60" y="731"/>
                  <a:pt x="92" y="744"/>
                  <a:pt x="55" y="732"/>
                </a:cubicBezTo>
                <a:cubicBezTo>
                  <a:pt x="27" y="691"/>
                  <a:pt x="36" y="710"/>
                  <a:pt x="25" y="678"/>
                </a:cubicBezTo>
                <a:cubicBezTo>
                  <a:pt x="32" y="642"/>
                  <a:pt x="43" y="638"/>
                  <a:pt x="73" y="618"/>
                </a:cubicBezTo>
                <a:cubicBezTo>
                  <a:pt x="75" y="612"/>
                  <a:pt x="81" y="606"/>
                  <a:pt x="79" y="600"/>
                </a:cubicBezTo>
                <a:cubicBezTo>
                  <a:pt x="74" y="583"/>
                  <a:pt x="37" y="570"/>
                  <a:pt x="49" y="558"/>
                </a:cubicBezTo>
                <a:cubicBezTo>
                  <a:pt x="49" y="558"/>
                  <a:pt x="67" y="606"/>
                  <a:pt x="67" y="606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46001"/>
                </a:srgbClr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0669" name="Freeform 7"/>
          <p:cNvSpPr>
            <a:spLocks/>
          </p:cNvSpPr>
          <p:nvPr/>
        </p:nvSpPr>
        <p:spPr bwMode="auto">
          <a:xfrm>
            <a:off x="3775075" y="1860550"/>
            <a:ext cx="1008063" cy="1281113"/>
          </a:xfrm>
          <a:custGeom>
            <a:avLst/>
            <a:gdLst>
              <a:gd name="T0" fmla="*/ 52177 w 483"/>
              <a:gd name="T1" fmla="*/ 451096 h 852"/>
              <a:gd name="T2" fmla="*/ 102267 w 483"/>
              <a:gd name="T3" fmla="*/ 261636 h 852"/>
              <a:gd name="T4" fmla="*/ 127312 w 483"/>
              <a:gd name="T5" fmla="*/ 207504 h 852"/>
              <a:gd name="T6" fmla="*/ 227492 w 483"/>
              <a:gd name="T7" fmla="*/ 126307 h 852"/>
              <a:gd name="T8" fmla="*/ 302628 w 483"/>
              <a:gd name="T9" fmla="*/ 90219 h 852"/>
              <a:gd name="T10" fmla="*/ 402808 w 483"/>
              <a:gd name="T11" fmla="*/ 36088 h 852"/>
              <a:gd name="T12" fmla="*/ 515510 w 483"/>
              <a:gd name="T13" fmla="*/ 0 h 852"/>
              <a:gd name="T14" fmla="*/ 765961 w 483"/>
              <a:gd name="T15" fmla="*/ 72175 h 852"/>
              <a:gd name="T16" fmla="*/ 841096 w 483"/>
              <a:gd name="T17" fmla="*/ 198482 h 852"/>
              <a:gd name="T18" fmla="*/ 866141 w 483"/>
              <a:gd name="T19" fmla="*/ 225548 h 852"/>
              <a:gd name="T20" fmla="*/ 916231 w 483"/>
              <a:gd name="T21" fmla="*/ 315767 h 852"/>
              <a:gd name="T22" fmla="*/ 941276 w 483"/>
              <a:gd name="T23" fmla="*/ 369899 h 852"/>
              <a:gd name="T24" fmla="*/ 978844 w 483"/>
              <a:gd name="T25" fmla="*/ 613491 h 852"/>
              <a:gd name="T26" fmla="*/ 953799 w 483"/>
              <a:gd name="T27" fmla="*/ 947302 h 852"/>
              <a:gd name="T28" fmla="*/ 803529 w 483"/>
              <a:gd name="T29" fmla="*/ 1145784 h 852"/>
              <a:gd name="T30" fmla="*/ 728393 w 483"/>
              <a:gd name="T31" fmla="*/ 1226981 h 852"/>
              <a:gd name="T32" fmla="*/ 528033 w 483"/>
              <a:gd name="T33" fmla="*/ 1281113 h 852"/>
              <a:gd name="T34" fmla="*/ 365240 w 483"/>
              <a:gd name="T35" fmla="*/ 1272091 h 852"/>
              <a:gd name="T36" fmla="*/ 177402 w 483"/>
              <a:gd name="T37" fmla="*/ 1091653 h 852"/>
              <a:gd name="T38" fmla="*/ 89745 w 483"/>
              <a:gd name="T39" fmla="*/ 974368 h 852"/>
              <a:gd name="T40" fmla="*/ 64700 w 483"/>
              <a:gd name="T41" fmla="*/ 920236 h 852"/>
              <a:gd name="T42" fmla="*/ 89745 w 483"/>
              <a:gd name="T43" fmla="*/ 433052 h 852"/>
              <a:gd name="T44" fmla="*/ 39655 w 483"/>
              <a:gd name="T45" fmla="*/ 396965 h 8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3"/>
              <a:gd name="T70" fmla="*/ 0 h 852"/>
              <a:gd name="T71" fmla="*/ 483 w 483"/>
              <a:gd name="T72" fmla="*/ 852 h 8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3" h="852">
                <a:moveTo>
                  <a:pt x="25" y="300"/>
                </a:moveTo>
                <a:cubicBezTo>
                  <a:pt x="30" y="246"/>
                  <a:pt x="31" y="220"/>
                  <a:pt x="49" y="174"/>
                </a:cubicBezTo>
                <a:cubicBezTo>
                  <a:pt x="54" y="162"/>
                  <a:pt x="50" y="145"/>
                  <a:pt x="61" y="138"/>
                </a:cubicBezTo>
                <a:cubicBezTo>
                  <a:pt x="83" y="123"/>
                  <a:pt x="90" y="101"/>
                  <a:pt x="109" y="84"/>
                </a:cubicBezTo>
                <a:cubicBezTo>
                  <a:pt x="120" y="75"/>
                  <a:pt x="145" y="60"/>
                  <a:pt x="145" y="60"/>
                </a:cubicBezTo>
                <a:cubicBezTo>
                  <a:pt x="154" y="33"/>
                  <a:pt x="166" y="31"/>
                  <a:pt x="193" y="24"/>
                </a:cubicBezTo>
                <a:cubicBezTo>
                  <a:pt x="209" y="13"/>
                  <a:pt x="247" y="0"/>
                  <a:pt x="247" y="0"/>
                </a:cubicBezTo>
                <a:cubicBezTo>
                  <a:pt x="289" y="8"/>
                  <a:pt x="331" y="24"/>
                  <a:pt x="367" y="48"/>
                </a:cubicBezTo>
                <a:cubicBezTo>
                  <a:pt x="382" y="110"/>
                  <a:pt x="370" y="82"/>
                  <a:pt x="403" y="132"/>
                </a:cubicBezTo>
                <a:cubicBezTo>
                  <a:pt x="407" y="138"/>
                  <a:pt x="415" y="150"/>
                  <a:pt x="415" y="150"/>
                </a:cubicBezTo>
                <a:cubicBezTo>
                  <a:pt x="421" y="174"/>
                  <a:pt x="429" y="188"/>
                  <a:pt x="439" y="210"/>
                </a:cubicBezTo>
                <a:cubicBezTo>
                  <a:pt x="444" y="222"/>
                  <a:pt x="451" y="246"/>
                  <a:pt x="451" y="246"/>
                </a:cubicBezTo>
                <a:cubicBezTo>
                  <a:pt x="456" y="300"/>
                  <a:pt x="464" y="354"/>
                  <a:pt x="469" y="408"/>
                </a:cubicBezTo>
                <a:cubicBezTo>
                  <a:pt x="467" y="482"/>
                  <a:pt x="483" y="561"/>
                  <a:pt x="457" y="630"/>
                </a:cubicBezTo>
                <a:cubicBezTo>
                  <a:pt x="440" y="676"/>
                  <a:pt x="412" y="721"/>
                  <a:pt x="385" y="762"/>
                </a:cubicBezTo>
                <a:cubicBezTo>
                  <a:pt x="374" y="778"/>
                  <a:pt x="366" y="803"/>
                  <a:pt x="349" y="816"/>
                </a:cubicBezTo>
                <a:cubicBezTo>
                  <a:pt x="324" y="836"/>
                  <a:pt x="284" y="844"/>
                  <a:pt x="253" y="852"/>
                </a:cubicBezTo>
                <a:cubicBezTo>
                  <a:pt x="227" y="850"/>
                  <a:pt x="201" y="851"/>
                  <a:pt x="175" y="846"/>
                </a:cubicBezTo>
                <a:cubicBezTo>
                  <a:pt x="146" y="841"/>
                  <a:pt x="94" y="758"/>
                  <a:pt x="85" y="726"/>
                </a:cubicBezTo>
                <a:cubicBezTo>
                  <a:pt x="76" y="696"/>
                  <a:pt x="60" y="674"/>
                  <a:pt x="43" y="648"/>
                </a:cubicBezTo>
                <a:cubicBezTo>
                  <a:pt x="36" y="637"/>
                  <a:pt x="31" y="612"/>
                  <a:pt x="31" y="612"/>
                </a:cubicBezTo>
                <a:cubicBezTo>
                  <a:pt x="29" y="556"/>
                  <a:pt x="0" y="331"/>
                  <a:pt x="43" y="288"/>
                </a:cubicBezTo>
                <a:cubicBezTo>
                  <a:pt x="29" y="266"/>
                  <a:pt x="37" y="273"/>
                  <a:pt x="19" y="264"/>
                </a:cubicBezTo>
              </a:path>
            </a:pathLst>
          </a:custGeom>
          <a:gradFill rotWithShape="0">
            <a:gsLst>
              <a:gs pos="0">
                <a:schemeClr val="accent2">
                  <a:alpha val="62000"/>
                </a:schemeClr>
              </a:gs>
              <a:gs pos="100000">
                <a:srgbClr val="33CCCC">
                  <a:alpha val="81000"/>
                </a:srgbClr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0670" name="Freeform 8"/>
          <p:cNvSpPr>
            <a:spLocks/>
          </p:cNvSpPr>
          <p:nvPr/>
        </p:nvSpPr>
        <p:spPr bwMode="auto">
          <a:xfrm>
            <a:off x="6799263" y="1844675"/>
            <a:ext cx="1295400" cy="1439863"/>
          </a:xfrm>
          <a:custGeom>
            <a:avLst/>
            <a:gdLst>
              <a:gd name="T0" fmla="*/ 438047 w 553"/>
              <a:gd name="T1" fmla="*/ 1234168 h 924"/>
              <a:gd name="T2" fmla="*/ 494266 w 553"/>
              <a:gd name="T3" fmla="*/ 1084572 h 924"/>
              <a:gd name="T4" fmla="*/ 508321 w 553"/>
              <a:gd name="T5" fmla="*/ 1019124 h 924"/>
              <a:gd name="T6" fmla="*/ 592651 w 553"/>
              <a:gd name="T7" fmla="*/ 981725 h 924"/>
              <a:gd name="T8" fmla="*/ 705091 w 553"/>
              <a:gd name="T9" fmla="*/ 934976 h 924"/>
              <a:gd name="T10" fmla="*/ 887806 w 553"/>
              <a:gd name="T11" fmla="*/ 1037823 h 924"/>
              <a:gd name="T12" fmla="*/ 972135 w 553"/>
              <a:gd name="T13" fmla="*/ 1093922 h 924"/>
              <a:gd name="T14" fmla="*/ 1154850 w 553"/>
              <a:gd name="T15" fmla="*/ 1187420 h 924"/>
              <a:gd name="T16" fmla="*/ 1253235 w 553"/>
              <a:gd name="T17" fmla="*/ 1056523 h 924"/>
              <a:gd name="T18" fmla="*/ 1295400 w 553"/>
              <a:gd name="T19" fmla="*/ 906927 h 924"/>
              <a:gd name="T20" fmla="*/ 1267290 w 553"/>
              <a:gd name="T21" fmla="*/ 626434 h 924"/>
              <a:gd name="T22" fmla="*/ 1239180 w 553"/>
              <a:gd name="T23" fmla="*/ 570335 h 924"/>
              <a:gd name="T24" fmla="*/ 1211070 w 553"/>
              <a:gd name="T25" fmla="*/ 495537 h 924"/>
              <a:gd name="T26" fmla="*/ 1126740 w 553"/>
              <a:gd name="T27" fmla="*/ 280493 h 924"/>
              <a:gd name="T28" fmla="*/ 915916 w 553"/>
              <a:gd name="T29" fmla="*/ 74798 h 924"/>
              <a:gd name="T30" fmla="*/ 859696 w 553"/>
              <a:gd name="T31" fmla="*/ 18700 h 924"/>
              <a:gd name="T32" fmla="*/ 775366 w 553"/>
              <a:gd name="T33" fmla="*/ 0 h 924"/>
              <a:gd name="T34" fmla="*/ 466157 w 553"/>
              <a:gd name="T35" fmla="*/ 28049 h 924"/>
              <a:gd name="T36" fmla="*/ 381827 w 553"/>
              <a:gd name="T37" fmla="*/ 112197 h 924"/>
              <a:gd name="T38" fmla="*/ 283442 w 553"/>
              <a:gd name="T39" fmla="*/ 261793 h 924"/>
              <a:gd name="T40" fmla="*/ 185057 w 553"/>
              <a:gd name="T41" fmla="*/ 373990 h 924"/>
              <a:gd name="T42" fmla="*/ 86672 w 553"/>
              <a:gd name="T43" fmla="*/ 617084 h 924"/>
              <a:gd name="T44" fmla="*/ 86672 w 553"/>
              <a:gd name="T45" fmla="*/ 1262218 h 924"/>
              <a:gd name="T46" fmla="*/ 311552 w 553"/>
              <a:gd name="T47" fmla="*/ 1439863 h 924"/>
              <a:gd name="T48" fmla="*/ 409937 w 553"/>
              <a:gd name="T49" fmla="*/ 1327666 h 924"/>
              <a:gd name="T50" fmla="*/ 438047 w 553"/>
              <a:gd name="T51" fmla="*/ 1234168 h 9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3"/>
              <a:gd name="T79" fmla="*/ 0 h 924"/>
              <a:gd name="T80" fmla="*/ 553 w 553"/>
              <a:gd name="T81" fmla="*/ 924 h 9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3" h="924">
                <a:moveTo>
                  <a:pt x="187" y="792"/>
                </a:moveTo>
                <a:cubicBezTo>
                  <a:pt x="198" y="759"/>
                  <a:pt x="191" y="726"/>
                  <a:pt x="211" y="696"/>
                </a:cubicBezTo>
                <a:cubicBezTo>
                  <a:pt x="213" y="682"/>
                  <a:pt x="209" y="666"/>
                  <a:pt x="217" y="654"/>
                </a:cubicBezTo>
                <a:cubicBezTo>
                  <a:pt x="225" y="642"/>
                  <a:pt x="253" y="630"/>
                  <a:pt x="253" y="630"/>
                </a:cubicBezTo>
                <a:cubicBezTo>
                  <a:pt x="262" y="604"/>
                  <a:pt x="275" y="607"/>
                  <a:pt x="301" y="600"/>
                </a:cubicBezTo>
                <a:cubicBezTo>
                  <a:pt x="352" y="617"/>
                  <a:pt x="344" y="627"/>
                  <a:pt x="379" y="666"/>
                </a:cubicBezTo>
                <a:cubicBezTo>
                  <a:pt x="390" y="679"/>
                  <a:pt x="415" y="702"/>
                  <a:pt x="415" y="702"/>
                </a:cubicBezTo>
                <a:cubicBezTo>
                  <a:pt x="428" y="741"/>
                  <a:pt x="455" y="749"/>
                  <a:pt x="493" y="762"/>
                </a:cubicBezTo>
                <a:cubicBezTo>
                  <a:pt x="527" y="739"/>
                  <a:pt x="523" y="715"/>
                  <a:pt x="535" y="678"/>
                </a:cubicBezTo>
                <a:cubicBezTo>
                  <a:pt x="539" y="640"/>
                  <a:pt x="544" y="617"/>
                  <a:pt x="553" y="582"/>
                </a:cubicBezTo>
                <a:cubicBezTo>
                  <a:pt x="552" y="566"/>
                  <a:pt x="550" y="445"/>
                  <a:pt x="541" y="402"/>
                </a:cubicBezTo>
                <a:cubicBezTo>
                  <a:pt x="538" y="390"/>
                  <a:pt x="533" y="378"/>
                  <a:pt x="529" y="366"/>
                </a:cubicBezTo>
                <a:cubicBezTo>
                  <a:pt x="524" y="350"/>
                  <a:pt x="517" y="318"/>
                  <a:pt x="517" y="318"/>
                </a:cubicBezTo>
                <a:cubicBezTo>
                  <a:pt x="512" y="270"/>
                  <a:pt x="508" y="221"/>
                  <a:pt x="481" y="180"/>
                </a:cubicBezTo>
                <a:cubicBezTo>
                  <a:pt x="467" y="124"/>
                  <a:pt x="440" y="81"/>
                  <a:pt x="391" y="48"/>
                </a:cubicBezTo>
                <a:cubicBezTo>
                  <a:pt x="383" y="36"/>
                  <a:pt x="381" y="17"/>
                  <a:pt x="367" y="12"/>
                </a:cubicBezTo>
                <a:cubicBezTo>
                  <a:pt x="355" y="8"/>
                  <a:pt x="331" y="0"/>
                  <a:pt x="331" y="0"/>
                </a:cubicBezTo>
                <a:cubicBezTo>
                  <a:pt x="285" y="5"/>
                  <a:pt x="245" y="13"/>
                  <a:pt x="199" y="18"/>
                </a:cubicBezTo>
                <a:cubicBezTo>
                  <a:pt x="176" y="33"/>
                  <a:pt x="178" y="49"/>
                  <a:pt x="163" y="72"/>
                </a:cubicBezTo>
                <a:cubicBezTo>
                  <a:pt x="157" y="135"/>
                  <a:pt x="165" y="138"/>
                  <a:pt x="121" y="168"/>
                </a:cubicBezTo>
                <a:cubicBezTo>
                  <a:pt x="105" y="192"/>
                  <a:pt x="87" y="213"/>
                  <a:pt x="79" y="240"/>
                </a:cubicBezTo>
                <a:cubicBezTo>
                  <a:pt x="64" y="293"/>
                  <a:pt x="69" y="348"/>
                  <a:pt x="37" y="396"/>
                </a:cubicBezTo>
                <a:cubicBezTo>
                  <a:pt x="0" y="545"/>
                  <a:pt x="26" y="430"/>
                  <a:pt x="37" y="810"/>
                </a:cubicBezTo>
                <a:cubicBezTo>
                  <a:pt x="39" y="875"/>
                  <a:pt x="76" y="905"/>
                  <a:pt x="133" y="924"/>
                </a:cubicBezTo>
                <a:cubicBezTo>
                  <a:pt x="171" y="911"/>
                  <a:pt x="163" y="884"/>
                  <a:pt x="175" y="852"/>
                </a:cubicBezTo>
                <a:cubicBezTo>
                  <a:pt x="186" y="822"/>
                  <a:pt x="196" y="827"/>
                  <a:pt x="187" y="792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53998"/>
                </a:srgbClr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0671" name="Oval 1552"/>
          <p:cNvSpPr>
            <a:spLocks noChangeArrowheads="1"/>
          </p:cNvSpPr>
          <p:nvPr/>
        </p:nvSpPr>
        <p:spPr bwMode="auto">
          <a:xfrm>
            <a:off x="1039044" y="4293096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66418" name="Oval 1554"/>
          <p:cNvSpPr>
            <a:spLocks noChangeArrowheads="1"/>
          </p:cNvSpPr>
          <p:nvPr/>
        </p:nvSpPr>
        <p:spPr bwMode="auto">
          <a:xfrm>
            <a:off x="3487738" y="4652963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166419" name="Oval 1555"/>
          <p:cNvSpPr>
            <a:spLocks noChangeArrowheads="1"/>
          </p:cNvSpPr>
          <p:nvPr/>
        </p:nvSpPr>
        <p:spPr bwMode="auto">
          <a:xfrm>
            <a:off x="6583363" y="4005263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70674" name="Oval 1556"/>
          <p:cNvSpPr>
            <a:spLocks noChangeArrowheads="1"/>
          </p:cNvSpPr>
          <p:nvPr/>
        </p:nvSpPr>
        <p:spPr bwMode="auto">
          <a:xfrm>
            <a:off x="8456613" y="1341438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70675" name="Oval 1557"/>
          <p:cNvSpPr>
            <a:spLocks noChangeArrowheads="1"/>
          </p:cNvSpPr>
          <p:nvPr/>
        </p:nvSpPr>
        <p:spPr bwMode="auto">
          <a:xfrm>
            <a:off x="2479675" y="1052513"/>
            <a:ext cx="792163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70676" name="Oval 1558"/>
          <p:cNvSpPr>
            <a:spLocks noChangeArrowheads="1"/>
          </p:cNvSpPr>
          <p:nvPr/>
        </p:nvSpPr>
        <p:spPr bwMode="auto">
          <a:xfrm>
            <a:off x="9494838" y="981075"/>
            <a:ext cx="792162" cy="771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latin typeface="Calibri" pitchFamily="34" charset="0"/>
              </a:rPr>
              <a:t>H</a:t>
            </a:r>
            <a:r>
              <a:rPr lang="en-GB" sz="3200" b="1" baseline="30000">
                <a:latin typeface="Calibri" pitchFamily="34" charset="0"/>
              </a:rPr>
              <a:t>+</a:t>
            </a:r>
            <a:endParaRPr lang="en-GB" sz="3200" b="1">
              <a:latin typeface="Calibri" pitchFamily="34" charset="0"/>
            </a:endParaRPr>
          </a:p>
        </p:txBody>
      </p:sp>
      <p:grpSp>
        <p:nvGrpSpPr>
          <p:cNvPr id="70677" name="Group 1561"/>
          <p:cNvGrpSpPr>
            <a:grpSpLocks/>
          </p:cNvGrpSpPr>
          <p:nvPr/>
        </p:nvGrpSpPr>
        <p:grpSpPr bwMode="auto">
          <a:xfrm>
            <a:off x="4567238" y="1700213"/>
            <a:ext cx="1008062" cy="658812"/>
            <a:chOff x="6642" y="1842"/>
            <a:chExt cx="635" cy="415"/>
          </a:xfrm>
        </p:grpSpPr>
        <p:sp>
          <p:nvSpPr>
            <p:cNvPr id="166426" name="Freeform 9"/>
            <p:cNvSpPr>
              <a:spLocks/>
            </p:cNvSpPr>
            <p:nvPr/>
          </p:nvSpPr>
          <p:spPr bwMode="auto">
            <a:xfrm>
              <a:off x="6642" y="1842"/>
              <a:ext cx="635" cy="415"/>
            </a:xfrm>
            <a:custGeom>
              <a:avLst/>
              <a:gdLst>
                <a:gd name="T0" fmla="*/ 10 w 265"/>
                <a:gd name="T1" fmla="*/ 72 h 234"/>
                <a:gd name="T2" fmla="*/ 112 w 265"/>
                <a:gd name="T3" fmla="*/ 0 h 234"/>
                <a:gd name="T4" fmla="*/ 184 w 265"/>
                <a:gd name="T5" fmla="*/ 6 h 234"/>
                <a:gd name="T6" fmla="*/ 202 w 265"/>
                <a:gd name="T7" fmla="*/ 24 h 234"/>
                <a:gd name="T8" fmla="*/ 226 w 265"/>
                <a:gd name="T9" fmla="*/ 30 h 234"/>
                <a:gd name="T10" fmla="*/ 214 w 265"/>
                <a:gd name="T11" fmla="*/ 168 h 234"/>
                <a:gd name="T12" fmla="*/ 130 w 265"/>
                <a:gd name="T13" fmla="*/ 234 h 234"/>
                <a:gd name="T14" fmla="*/ 64 w 265"/>
                <a:gd name="T15" fmla="*/ 198 h 234"/>
                <a:gd name="T16" fmla="*/ 16 w 265"/>
                <a:gd name="T17" fmla="*/ 186 h 234"/>
                <a:gd name="T18" fmla="*/ 10 w 265"/>
                <a:gd name="T19" fmla="*/ 132 h 234"/>
                <a:gd name="T20" fmla="*/ 16 w 265"/>
                <a:gd name="T21" fmla="*/ 90 h 234"/>
                <a:gd name="T22" fmla="*/ 10 w 265"/>
                <a:gd name="T23" fmla="*/ 72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234"/>
                <a:gd name="T38" fmla="*/ 265 w 265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234">
                  <a:moveTo>
                    <a:pt x="10" y="72"/>
                  </a:moveTo>
                  <a:cubicBezTo>
                    <a:pt x="23" y="32"/>
                    <a:pt x="74" y="13"/>
                    <a:pt x="112" y="0"/>
                  </a:cubicBezTo>
                  <a:cubicBezTo>
                    <a:pt x="136" y="2"/>
                    <a:pt x="161" y="0"/>
                    <a:pt x="184" y="6"/>
                  </a:cubicBezTo>
                  <a:cubicBezTo>
                    <a:pt x="192" y="8"/>
                    <a:pt x="195" y="20"/>
                    <a:pt x="202" y="24"/>
                  </a:cubicBezTo>
                  <a:cubicBezTo>
                    <a:pt x="209" y="28"/>
                    <a:pt x="218" y="28"/>
                    <a:pt x="226" y="30"/>
                  </a:cubicBezTo>
                  <a:cubicBezTo>
                    <a:pt x="265" y="69"/>
                    <a:pt x="261" y="137"/>
                    <a:pt x="214" y="168"/>
                  </a:cubicBezTo>
                  <a:cubicBezTo>
                    <a:pt x="188" y="207"/>
                    <a:pt x="175" y="223"/>
                    <a:pt x="130" y="234"/>
                  </a:cubicBezTo>
                  <a:cubicBezTo>
                    <a:pt x="106" y="216"/>
                    <a:pt x="93" y="205"/>
                    <a:pt x="64" y="198"/>
                  </a:cubicBezTo>
                  <a:cubicBezTo>
                    <a:pt x="30" y="221"/>
                    <a:pt x="52" y="198"/>
                    <a:pt x="16" y="186"/>
                  </a:cubicBezTo>
                  <a:cubicBezTo>
                    <a:pt x="2" y="144"/>
                    <a:pt x="0" y="162"/>
                    <a:pt x="10" y="132"/>
                  </a:cubicBezTo>
                  <a:cubicBezTo>
                    <a:pt x="12" y="118"/>
                    <a:pt x="13" y="104"/>
                    <a:pt x="16" y="90"/>
                  </a:cubicBezTo>
                  <a:cubicBezTo>
                    <a:pt x="25" y="52"/>
                    <a:pt x="41" y="41"/>
                    <a:pt x="10" y="72"/>
                  </a:cubicBezTo>
                  <a:close/>
                </a:path>
              </a:pathLst>
            </a:custGeom>
            <a:solidFill>
              <a:srgbClr val="000066"/>
            </a:solidFill>
            <a:ln w="76200">
              <a:solidFill>
                <a:srgbClr val="FFFF66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Calibri" pitchFamily="34" charset="0"/>
                <a:cs typeface="+mn-cs"/>
              </a:endParaRPr>
            </a:p>
          </p:txBody>
        </p:sp>
        <p:sp>
          <p:nvSpPr>
            <p:cNvPr id="70691" name="Text Box 1563"/>
            <p:cNvSpPr txBox="1">
              <a:spLocks noChangeArrowheads="1"/>
            </p:cNvSpPr>
            <p:nvPr/>
          </p:nvSpPr>
          <p:spPr bwMode="auto">
            <a:xfrm>
              <a:off x="6709" y="1888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Calibri" pitchFamily="34" charset="0"/>
                </a:rPr>
                <a:t>Cyt c</a:t>
              </a:r>
            </a:p>
          </p:txBody>
        </p:sp>
      </p:grpSp>
      <p:sp>
        <p:nvSpPr>
          <p:cNvPr id="166428" name="Oval 1564"/>
          <p:cNvSpPr>
            <a:spLocks noChangeArrowheads="1"/>
          </p:cNvSpPr>
          <p:nvPr/>
        </p:nvSpPr>
        <p:spPr bwMode="auto">
          <a:xfrm>
            <a:off x="8599488" y="4076700"/>
            <a:ext cx="865187" cy="7715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GB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6429" name="Oval 1565"/>
          <p:cNvSpPr>
            <a:spLocks noChangeArrowheads="1"/>
          </p:cNvSpPr>
          <p:nvPr/>
        </p:nvSpPr>
        <p:spPr bwMode="auto">
          <a:xfrm>
            <a:off x="7088188" y="2636838"/>
            <a:ext cx="865187" cy="7715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2H</a:t>
            </a:r>
            <a:r>
              <a:rPr lang="en-GB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en-GB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6450" name="Group 1570"/>
          <p:cNvGrpSpPr>
            <a:grpSpLocks/>
          </p:cNvGrpSpPr>
          <p:nvPr/>
        </p:nvGrpSpPr>
        <p:grpSpPr bwMode="auto">
          <a:xfrm>
            <a:off x="1182688" y="2492375"/>
            <a:ext cx="2016125" cy="1008063"/>
            <a:chOff x="156" y="-924"/>
            <a:chExt cx="1270" cy="635"/>
          </a:xfrm>
        </p:grpSpPr>
        <p:sp>
          <p:nvSpPr>
            <p:cNvPr id="70688" name="Oval 1567"/>
            <p:cNvSpPr>
              <a:spLocks noChangeArrowheads="1"/>
            </p:cNvSpPr>
            <p:nvPr/>
          </p:nvSpPr>
          <p:spPr bwMode="auto">
            <a:xfrm>
              <a:off x="156" y="-879"/>
              <a:ext cx="1089" cy="590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70689" name="Oval 1568"/>
            <p:cNvSpPr>
              <a:spLocks noChangeArrowheads="1"/>
            </p:cNvSpPr>
            <p:nvPr/>
          </p:nvSpPr>
          <p:spPr bwMode="auto">
            <a:xfrm>
              <a:off x="609" y="-924"/>
              <a:ext cx="817" cy="40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r>
                <a:rPr lang="en-GB" b="1">
                  <a:latin typeface="Calibri" pitchFamily="34" charset="0"/>
                </a:rPr>
                <a:t>FADH</a:t>
              </a:r>
              <a:r>
                <a:rPr lang="en-GB" b="1" baseline="-25000">
                  <a:latin typeface="Calibri" pitchFamily="34" charset="0"/>
                </a:rPr>
                <a:t>2</a:t>
              </a:r>
              <a:endParaRPr lang="en-GB" b="1">
                <a:latin typeface="Calibri" pitchFamily="34" charset="0"/>
              </a:endParaRPr>
            </a:p>
          </p:txBody>
        </p:sp>
      </p:grpSp>
      <p:sp>
        <p:nvSpPr>
          <p:cNvPr id="166417" name="Oval 1553"/>
          <p:cNvSpPr>
            <a:spLocks noChangeArrowheads="1"/>
          </p:cNvSpPr>
          <p:nvPr/>
        </p:nvSpPr>
        <p:spPr bwMode="auto">
          <a:xfrm>
            <a:off x="2911475" y="2276475"/>
            <a:ext cx="576263" cy="431800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GB">
                <a:latin typeface="Calibri" pitchFamily="34" charset="0"/>
              </a:rPr>
              <a:t>2e</a:t>
            </a:r>
            <a:r>
              <a:rPr lang="en-GB" baseline="30000">
                <a:latin typeface="Calibri" pitchFamily="34" charset="0"/>
              </a:rPr>
              <a:t>-</a:t>
            </a:r>
            <a:endParaRPr lang="en-GB">
              <a:latin typeface="Calibri" pitchFamily="34" charset="0"/>
            </a:endParaRPr>
          </a:p>
        </p:txBody>
      </p:sp>
      <p:sp>
        <p:nvSpPr>
          <p:cNvPr id="166424" name="Oval 1560"/>
          <p:cNvSpPr>
            <a:spLocks noChangeArrowheads="1"/>
          </p:cNvSpPr>
          <p:nvPr/>
        </p:nvSpPr>
        <p:spPr bwMode="auto">
          <a:xfrm>
            <a:off x="7088188" y="2060575"/>
            <a:ext cx="719137" cy="503238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4e</a:t>
            </a:r>
            <a:r>
              <a:rPr lang="en-GB" sz="3200" b="1" baseline="30000">
                <a:latin typeface="Calibri" pitchFamily="34" charset="0"/>
              </a:rPr>
              <a:t>-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70683" name="Text Box 1575"/>
          <p:cNvSpPr txBox="1">
            <a:spLocks noChangeArrowheads="1"/>
          </p:cNvSpPr>
          <p:nvPr/>
        </p:nvSpPr>
        <p:spPr bwMode="auto">
          <a:xfrm>
            <a:off x="1276922" y="3500438"/>
            <a:ext cx="1464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Σύμπλοκο</a:t>
            </a:r>
          </a:p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ΙΙ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6451" name="Group 1574"/>
          <p:cNvGrpSpPr>
            <a:grpSpLocks/>
          </p:cNvGrpSpPr>
          <p:nvPr/>
        </p:nvGrpSpPr>
        <p:grpSpPr bwMode="auto">
          <a:xfrm>
            <a:off x="1182688" y="2492375"/>
            <a:ext cx="2016125" cy="1008063"/>
            <a:chOff x="1879" y="-970"/>
            <a:chExt cx="1270" cy="635"/>
          </a:xfrm>
        </p:grpSpPr>
        <p:sp>
          <p:nvSpPr>
            <p:cNvPr id="70686" name="Oval 1572"/>
            <p:cNvSpPr>
              <a:spLocks noChangeArrowheads="1"/>
            </p:cNvSpPr>
            <p:nvPr/>
          </p:nvSpPr>
          <p:spPr bwMode="auto">
            <a:xfrm>
              <a:off x="1879" y="-925"/>
              <a:ext cx="1089" cy="590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70687" name="Oval 1573"/>
            <p:cNvSpPr>
              <a:spLocks noChangeArrowheads="1"/>
            </p:cNvSpPr>
            <p:nvPr/>
          </p:nvSpPr>
          <p:spPr bwMode="auto">
            <a:xfrm>
              <a:off x="2332" y="-970"/>
              <a:ext cx="817" cy="40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r>
                <a:rPr lang="en-GB" b="1">
                  <a:latin typeface="Calibri" pitchFamily="34" charset="0"/>
                </a:rPr>
                <a:t>FAD</a:t>
              </a:r>
            </a:p>
          </p:txBody>
        </p:sp>
      </p:grpSp>
      <p:sp>
        <p:nvSpPr>
          <p:cNvPr id="1571" name="Text Box 1585"/>
          <p:cNvSpPr txBox="1">
            <a:spLocks noChangeArrowheads="1"/>
          </p:cNvSpPr>
          <p:nvPr/>
        </p:nvSpPr>
        <p:spPr bwMode="auto">
          <a:xfrm>
            <a:off x="6761735" y="5157192"/>
            <a:ext cx="35252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EAEAEA"/>
                </a:solidFill>
                <a:latin typeface="Calibri" pitchFamily="34" charset="0"/>
              </a:rPr>
              <a:t>ΜΗΤΡΑ ΤΟΥ ΜΙΤΟΧΟΝΔΡΙΟΥ</a:t>
            </a:r>
            <a:endParaRPr lang="en-GB" sz="3600" b="1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1572" name="TextBox 1571"/>
          <p:cNvSpPr txBox="1"/>
          <p:nvPr/>
        </p:nvSpPr>
        <p:spPr>
          <a:xfrm>
            <a:off x="0" y="5657671"/>
            <a:ext cx="667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Δότης ηλεκτρονίων: το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FADH</a:t>
            </a:r>
            <a:r>
              <a:rPr lang="en-US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</a:p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Ροή ηλεκτρονίων , μετατόπιση πρωτονίων και αναγωγή του οξυγόνου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73" name="Rectangle 157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57 -0.00857 0.06914 -0.01713 0.08519 -0.00833 C 0.10124 0.00046 0.08858 0.04583 0.0963 0.05278 C 0.10402 0.05972 0.125 0.05092 0.13148 0.03333 C 0.13797 0.01574 0.12716 -0.03519 0.13519 -0.05278 C 0.14321 -0.07037 0.15124 -0.06806 0.17963 -0.07222 C 0.20803 -0.07639 0.26698 -0.08519 0.30556 -0.07778 C 0.34414 -0.07037 0.39352 -0.03611 0.41111 -0.02778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6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642E-6 -1.11111E-6 C -0.0233 -0.04814 -0.0466 -0.09629 -0.04074 -0.13333 C -0.03487 -0.17037 0.02315 -0.18426 0.03519 -0.22222 C 0.04722 -0.26018 0.03179 -0.31064 0.03148 -0.36111 C 0.03118 -0.41157 0.03226 -0.46828 0.03334 -0.525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6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05E-6 -6.66667E-6 C -0.02469 -0.03102 -0.04938 -0.06204 -0.04259 -0.08612 C -0.0358 -0.11019 0.02592 -0.11621 0.04074 -0.14445 C 0.05555 -0.17269 0.04753 -0.21714 0.04629 -0.25556 C 0.04506 -0.29399 0.03055 -0.34167 0.03333 -0.37501 C 0.03611 -0.40834 0.04953 -0.43195 0.06296 -0.45556 " pathEditMode="relative" ptsTypes="aaaaaA">
                                      <p:cBhvr>
                                        <p:cTn id="24" dur="5000" fill="hold"/>
                                        <p:tgtEl>
                                          <p:spTgt spid="16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457E-7 3.33333E-6 C -0.04259 0.00023 -0.08518 0.00046 -0.1037 -0.02222 C -0.12222 -0.04491 -0.10432 -0.10185 -0.11111 -0.13611 C -0.1179 -0.17037 -0.13117 -0.19907 -0.14444 -0.22778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66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6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88 0.01088 0.06976 0.02176 0.08704 0.04445 C 0.10432 0.06713 0.09074 0.11852 0.10371 0.13611 C 0.11667 0.1537 0.14074 0.15185 0.16482 0.15 " pathEditMode="relative" ptsTypes="aaaA">
                                      <p:cBhvr>
                                        <p:cTn id="47" dur="2000" fill="hold"/>
                                        <p:tgtEl>
                                          <p:spTgt spid="16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6418" grpId="0" animBg="1"/>
      <p:bldP spid="166419" grpId="0" animBg="1"/>
      <p:bldP spid="166428" grpId="0" animBg="1"/>
      <p:bldP spid="166428" grpId="1" animBg="1"/>
      <p:bldP spid="166429" grpId="0" animBg="1"/>
      <p:bldP spid="166429" grpId="1" animBg="1"/>
      <p:bldP spid="166417" grpId="0" animBg="1"/>
      <p:bldP spid="166417" grpId="1" animBg="1"/>
      <p:bldP spid="166417" grpId="2" animBg="1"/>
      <p:bldP spid="166424" grpId="0" animBg="1"/>
      <p:bldP spid="16642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30"/>
          <p:cNvGrpSpPr>
            <a:grpSpLocks/>
          </p:cNvGrpSpPr>
          <p:nvPr/>
        </p:nvGrpSpPr>
        <p:grpSpPr bwMode="auto">
          <a:xfrm flipV="1">
            <a:off x="3343275" y="4437063"/>
            <a:ext cx="431800" cy="1081087"/>
            <a:chOff x="2469" y="3067"/>
            <a:chExt cx="272" cy="681"/>
          </a:xfrm>
        </p:grpSpPr>
        <p:sp>
          <p:nvSpPr>
            <p:cNvPr id="65788" name="Freeform 229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9" name="Freeform 6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90" name="Oval 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39" name="Group 231"/>
          <p:cNvGrpSpPr>
            <a:grpSpLocks/>
          </p:cNvGrpSpPr>
          <p:nvPr/>
        </p:nvGrpSpPr>
        <p:grpSpPr bwMode="auto">
          <a:xfrm flipV="1">
            <a:off x="3703638" y="4437063"/>
            <a:ext cx="431800" cy="1081087"/>
            <a:chOff x="2469" y="3067"/>
            <a:chExt cx="272" cy="681"/>
          </a:xfrm>
        </p:grpSpPr>
        <p:sp>
          <p:nvSpPr>
            <p:cNvPr id="65785" name="Freeform 23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6" name="Freeform 23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7" name="Oval 23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0" name="Group 235"/>
          <p:cNvGrpSpPr>
            <a:grpSpLocks/>
          </p:cNvGrpSpPr>
          <p:nvPr/>
        </p:nvGrpSpPr>
        <p:grpSpPr bwMode="auto">
          <a:xfrm flipV="1">
            <a:off x="4062413" y="4437063"/>
            <a:ext cx="431800" cy="1081087"/>
            <a:chOff x="2469" y="3067"/>
            <a:chExt cx="272" cy="681"/>
          </a:xfrm>
        </p:grpSpPr>
        <p:sp>
          <p:nvSpPr>
            <p:cNvPr id="65782" name="Freeform 23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3" name="Freeform 23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4" name="Oval 23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1" name="Group 239"/>
          <p:cNvGrpSpPr>
            <a:grpSpLocks/>
          </p:cNvGrpSpPr>
          <p:nvPr/>
        </p:nvGrpSpPr>
        <p:grpSpPr bwMode="auto">
          <a:xfrm flipV="1">
            <a:off x="4422775" y="4437063"/>
            <a:ext cx="431800" cy="1081087"/>
            <a:chOff x="2469" y="3067"/>
            <a:chExt cx="272" cy="681"/>
          </a:xfrm>
        </p:grpSpPr>
        <p:sp>
          <p:nvSpPr>
            <p:cNvPr id="65779" name="Freeform 24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0" name="Freeform 24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81" name="Oval 24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2" name="Group 243"/>
          <p:cNvGrpSpPr>
            <a:grpSpLocks/>
          </p:cNvGrpSpPr>
          <p:nvPr/>
        </p:nvGrpSpPr>
        <p:grpSpPr bwMode="auto">
          <a:xfrm flipV="1">
            <a:off x="4783138" y="4437063"/>
            <a:ext cx="431800" cy="1081087"/>
            <a:chOff x="2469" y="3067"/>
            <a:chExt cx="272" cy="681"/>
          </a:xfrm>
        </p:grpSpPr>
        <p:sp>
          <p:nvSpPr>
            <p:cNvPr id="65776" name="Freeform 24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7" name="Freeform 24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8" name="Oval 24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3" name="Group 247"/>
          <p:cNvGrpSpPr>
            <a:grpSpLocks/>
          </p:cNvGrpSpPr>
          <p:nvPr/>
        </p:nvGrpSpPr>
        <p:grpSpPr bwMode="auto">
          <a:xfrm flipV="1">
            <a:off x="5143500" y="4437063"/>
            <a:ext cx="431800" cy="1081087"/>
            <a:chOff x="2469" y="3067"/>
            <a:chExt cx="272" cy="681"/>
          </a:xfrm>
        </p:grpSpPr>
        <p:sp>
          <p:nvSpPr>
            <p:cNvPr id="65773" name="Freeform 24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4" name="Freeform 24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5" name="Oval 25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4" name="Group 251"/>
          <p:cNvGrpSpPr>
            <a:grpSpLocks/>
          </p:cNvGrpSpPr>
          <p:nvPr/>
        </p:nvGrpSpPr>
        <p:grpSpPr bwMode="auto">
          <a:xfrm flipV="1">
            <a:off x="5503863" y="4437063"/>
            <a:ext cx="431800" cy="1081087"/>
            <a:chOff x="2469" y="3067"/>
            <a:chExt cx="272" cy="681"/>
          </a:xfrm>
        </p:grpSpPr>
        <p:sp>
          <p:nvSpPr>
            <p:cNvPr id="65770" name="Freeform 25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1" name="Freeform 25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72" name="Oval 25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5" name="Group 255"/>
          <p:cNvGrpSpPr>
            <a:grpSpLocks/>
          </p:cNvGrpSpPr>
          <p:nvPr/>
        </p:nvGrpSpPr>
        <p:grpSpPr bwMode="auto">
          <a:xfrm flipV="1">
            <a:off x="5862638" y="4437063"/>
            <a:ext cx="431800" cy="1081087"/>
            <a:chOff x="2469" y="3067"/>
            <a:chExt cx="272" cy="681"/>
          </a:xfrm>
        </p:grpSpPr>
        <p:sp>
          <p:nvSpPr>
            <p:cNvPr id="65767" name="Freeform 25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8" name="Freeform 25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9" name="Oval 25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6" name="Group 259"/>
          <p:cNvGrpSpPr>
            <a:grpSpLocks/>
          </p:cNvGrpSpPr>
          <p:nvPr/>
        </p:nvGrpSpPr>
        <p:grpSpPr bwMode="auto">
          <a:xfrm flipV="1">
            <a:off x="6223000" y="4437063"/>
            <a:ext cx="431800" cy="1081087"/>
            <a:chOff x="2469" y="3067"/>
            <a:chExt cx="272" cy="681"/>
          </a:xfrm>
        </p:grpSpPr>
        <p:sp>
          <p:nvSpPr>
            <p:cNvPr id="65764" name="Freeform 26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5" name="Freeform 26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6" name="Oval 26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7" name="Group 263"/>
          <p:cNvGrpSpPr>
            <a:grpSpLocks/>
          </p:cNvGrpSpPr>
          <p:nvPr/>
        </p:nvGrpSpPr>
        <p:grpSpPr bwMode="auto">
          <a:xfrm flipV="1">
            <a:off x="6583363" y="4437063"/>
            <a:ext cx="431800" cy="1081087"/>
            <a:chOff x="2469" y="3067"/>
            <a:chExt cx="272" cy="681"/>
          </a:xfrm>
        </p:grpSpPr>
        <p:sp>
          <p:nvSpPr>
            <p:cNvPr id="65761" name="Freeform 26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2" name="Freeform 26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3" name="Oval 26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8" name="Group 267"/>
          <p:cNvGrpSpPr>
            <a:grpSpLocks/>
          </p:cNvGrpSpPr>
          <p:nvPr/>
        </p:nvGrpSpPr>
        <p:grpSpPr bwMode="auto">
          <a:xfrm flipV="1">
            <a:off x="6943725" y="4437063"/>
            <a:ext cx="431800" cy="1081087"/>
            <a:chOff x="2469" y="3067"/>
            <a:chExt cx="272" cy="681"/>
          </a:xfrm>
        </p:grpSpPr>
        <p:sp>
          <p:nvSpPr>
            <p:cNvPr id="65758" name="Freeform 26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9" name="Freeform 26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60" name="Oval 27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49" name="Group 271"/>
          <p:cNvGrpSpPr>
            <a:grpSpLocks/>
          </p:cNvGrpSpPr>
          <p:nvPr/>
        </p:nvGrpSpPr>
        <p:grpSpPr bwMode="auto">
          <a:xfrm flipV="1">
            <a:off x="7304088" y="4437063"/>
            <a:ext cx="431800" cy="1081087"/>
            <a:chOff x="2469" y="3067"/>
            <a:chExt cx="272" cy="681"/>
          </a:xfrm>
        </p:grpSpPr>
        <p:sp>
          <p:nvSpPr>
            <p:cNvPr id="65755" name="Freeform 27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6" name="Freeform 27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7" name="Oval 27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0" name="Group 275"/>
          <p:cNvGrpSpPr>
            <a:grpSpLocks/>
          </p:cNvGrpSpPr>
          <p:nvPr/>
        </p:nvGrpSpPr>
        <p:grpSpPr bwMode="auto">
          <a:xfrm flipV="1">
            <a:off x="2982913" y="4437063"/>
            <a:ext cx="431800" cy="1081087"/>
            <a:chOff x="2469" y="3067"/>
            <a:chExt cx="272" cy="681"/>
          </a:xfrm>
        </p:grpSpPr>
        <p:sp>
          <p:nvSpPr>
            <p:cNvPr id="65752" name="Freeform 27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3" name="Freeform 27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4" name="Oval 27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1" name="Group 279"/>
          <p:cNvGrpSpPr>
            <a:grpSpLocks/>
          </p:cNvGrpSpPr>
          <p:nvPr/>
        </p:nvGrpSpPr>
        <p:grpSpPr bwMode="auto">
          <a:xfrm flipV="1">
            <a:off x="2622550" y="4437063"/>
            <a:ext cx="431800" cy="1081087"/>
            <a:chOff x="2469" y="3067"/>
            <a:chExt cx="272" cy="681"/>
          </a:xfrm>
        </p:grpSpPr>
        <p:sp>
          <p:nvSpPr>
            <p:cNvPr id="65749" name="Freeform 28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0" name="Freeform 28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51" name="Oval 28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2" name="Group 283"/>
          <p:cNvGrpSpPr>
            <a:grpSpLocks/>
          </p:cNvGrpSpPr>
          <p:nvPr/>
        </p:nvGrpSpPr>
        <p:grpSpPr bwMode="auto">
          <a:xfrm flipV="1">
            <a:off x="2190750" y="4437063"/>
            <a:ext cx="431800" cy="1081087"/>
            <a:chOff x="2469" y="3067"/>
            <a:chExt cx="272" cy="681"/>
          </a:xfrm>
        </p:grpSpPr>
        <p:sp>
          <p:nvSpPr>
            <p:cNvPr id="65746" name="Freeform 28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7" name="Freeform 28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8" name="Oval 28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3" name="Group 287"/>
          <p:cNvGrpSpPr>
            <a:grpSpLocks/>
          </p:cNvGrpSpPr>
          <p:nvPr/>
        </p:nvGrpSpPr>
        <p:grpSpPr bwMode="auto">
          <a:xfrm flipV="1">
            <a:off x="1758950" y="4437063"/>
            <a:ext cx="431800" cy="1081087"/>
            <a:chOff x="2469" y="3067"/>
            <a:chExt cx="272" cy="681"/>
          </a:xfrm>
        </p:grpSpPr>
        <p:sp>
          <p:nvSpPr>
            <p:cNvPr id="65743" name="Freeform 28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4" name="Freeform 28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5" name="Oval 29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4" name="Group 291"/>
          <p:cNvGrpSpPr>
            <a:grpSpLocks/>
          </p:cNvGrpSpPr>
          <p:nvPr/>
        </p:nvGrpSpPr>
        <p:grpSpPr bwMode="auto">
          <a:xfrm flipV="1">
            <a:off x="1398588" y="4437063"/>
            <a:ext cx="431800" cy="1081087"/>
            <a:chOff x="2469" y="3067"/>
            <a:chExt cx="272" cy="681"/>
          </a:xfrm>
        </p:grpSpPr>
        <p:sp>
          <p:nvSpPr>
            <p:cNvPr id="65740" name="Freeform 29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1" name="Freeform 29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42" name="Oval 29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5" name="Group 295"/>
          <p:cNvGrpSpPr>
            <a:grpSpLocks/>
          </p:cNvGrpSpPr>
          <p:nvPr/>
        </p:nvGrpSpPr>
        <p:grpSpPr bwMode="auto">
          <a:xfrm flipV="1">
            <a:off x="1039813" y="4437063"/>
            <a:ext cx="431800" cy="1081087"/>
            <a:chOff x="2469" y="3067"/>
            <a:chExt cx="272" cy="681"/>
          </a:xfrm>
        </p:grpSpPr>
        <p:sp>
          <p:nvSpPr>
            <p:cNvPr id="65737" name="Freeform 29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8" name="Freeform 29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9" name="Oval 29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6" name="Group 299"/>
          <p:cNvGrpSpPr>
            <a:grpSpLocks/>
          </p:cNvGrpSpPr>
          <p:nvPr/>
        </p:nvGrpSpPr>
        <p:grpSpPr bwMode="auto">
          <a:xfrm flipV="1">
            <a:off x="679450" y="4438650"/>
            <a:ext cx="431800" cy="1081088"/>
            <a:chOff x="2469" y="3067"/>
            <a:chExt cx="272" cy="681"/>
          </a:xfrm>
        </p:grpSpPr>
        <p:sp>
          <p:nvSpPr>
            <p:cNvPr id="65734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5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6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7" name="Group 303"/>
          <p:cNvGrpSpPr>
            <a:grpSpLocks/>
          </p:cNvGrpSpPr>
          <p:nvPr/>
        </p:nvGrpSpPr>
        <p:grpSpPr bwMode="auto">
          <a:xfrm flipV="1">
            <a:off x="7662863" y="4437063"/>
            <a:ext cx="431800" cy="1081087"/>
            <a:chOff x="2469" y="3067"/>
            <a:chExt cx="272" cy="681"/>
          </a:xfrm>
        </p:grpSpPr>
        <p:sp>
          <p:nvSpPr>
            <p:cNvPr id="65731" name="Freeform 30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2" name="Freeform 30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3" name="Oval 30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8" name="Group 307"/>
          <p:cNvGrpSpPr>
            <a:grpSpLocks/>
          </p:cNvGrpSpPr>
          <p:nvPr/>
        </p:nvGrpSpPr>
        <p:grpSpPr bwMode="auto">
          <a:xfrm flipV="1">
            <a:off x="8023225" y="4437063"/>
            <a:ext cx="431800" cy="1081087"/>
            <a:chOff x="2469" y="3067"/>
            <a:chExt cx="272" cy="681"/>
          </a:xfrm>
        </p:grpSpPr>
        <p:sp>
          <p:nvSpPr>
            <p:cNvPr id="65728" name="Freeform 30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9" name="Freeform 30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30" name="Oval 31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59" name="Group 311"/>
          <p:cNvGrpSpPr>
            <a:grpSpLocks/>
          </p:cNvGrpSpPr>
          <p:nvPr/>
        </p:nvGrpSpPr>
        <p:grpSpPr bwMode="auto">
          <a:xfrm flipV="1">
            <a:off x="8383588" y="4437063"/>
            <a:ext cx="431800" cy="1081087"/>
            <a:chOff x="2469" y="3067"/>
            <a:chExt cx="272" cy="681"/>
          </a:xfrm>
        </p:grpSpPr>
        <p:sp>
          <p:nvSpPr>
            <p:cNvPr id="65725" name="Freeform 31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6" name="Freeform 31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7" name="Oval 31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0" name="Group 315"/>
          <p:cNvGrpSpPr>
            <a:grpSpLocks/>
          </p:cNvGrpSpPr>
          <p:nvPr/>
        </p:nvGrpSpPr>
        <p:grpSpPr bwMode="auto">
          <a:xfrm flipV="1">
            <a:off x="8743950" y="4437063"/>
            <a:ext cx="431800" cy="1081087"/>
            <a:chOff x="2469" y="3067"/>
            <a:chExt cx="272" cy="681"/>
          </a:xfrm>
        </p:grpSpPr>
        <p:sp>
          <p:nvSpPr>
            <p:cNvPr id="65722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3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4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1" name="Group 321"/>
          <p:cNvGrpSpPr>
            <a:grpSpLocks/>
          </p:cNvGrpSpPr>
          <p:nvPr/>
        </p:nvGrpSpPr>
        <p:grpSpPr bwMode="auto">
          <a:xfrm>
            <a:off x="3343275" y="3286125"/>
            <a:ext cx="431800" cy="1081088"/>
            <a:chOff x="2469" y="3067"/>
            <a:chExt cx="272" cy="681"/>
          </a:xfrm>
        </p:grpSpPr>
        <p:sp>
          <p:nvSpPr>
            <p:cNvPr id="65719" name="Freeform 32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0" name="Freeform 32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21" name="Oval 32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2" name="Group 325"/>
          <p:cNvGrpSpPr>
            <a:grpSpLocks/>
          </p:cNvGrpSpPr>
          <p:nvPr/>
        </p:nvGrpSpPr>
        <p:grpSpPr bwMode="auto">
          <a:xfrm>
            <a:off x="3703638" y="3286125"/>
            <a:ext cx="431800" cy="1081088"/>
            <a:chOff x="2469" y="3067"/>
            <a:chExt cx="272" cy="681"/>
          </a:xfrm>
        </p:grpSpPr>
        <p:sp>
          <p:nvSpPr>
            <p:cNvPr id="65716" name="Freeform 32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7" name="Freeform 32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8" name="Oval 32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3" name="Group 329"/>
          <p:cNvGrpSpPr>
            <a:grpSpLocks/>
          </p:cNvGrpSpPr>
          <p:nvPr/>
        </p:nvGrpSpPr>
        <p:grpSpPr bwMode="auto">
          <a:xfrm>
            <a:off x="4062413" y="3286125"/>
            <a:ext cx="431800" cy="1081088"/>
            <a:chOff x="2469" y="3067"/>
            <a:chExt cx="272" cy="681"/>
          </a:xfrm>
        </p:grpSpPr>
        <p:sp>
          <p:nvSpPr>
            <p:cNvPr id="65713" name="Freeform 33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4" name="Freeform 33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5" name="Oval 33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4" name="Group 333"/>
          <p:cNvGrpSpPr>
            <a:grpSpLocks/>
          </p:cNvGrpSpPr>
          <p:nvPr/>
        </p:nvGrpSpPr>
        <p:grpSpPr bwMode="auto">
          <a:xfrm>
            <a:off x="4422775" y="3286125"/>
            <a:ext cx="431800" cy="1081088"/>
            <a:chOff x="2469" y="3067"/>
            <a:chExt cx="272" cy="681"/>
          </a:xfrm>
        </p:grpSpPr>
        <p:sp>
          <p:nvSpPr>
            <p:cNvPr id="65710" name="Freeform 33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1" name="Freeform 33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12" name="Oval 33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5" name="Group 337"/>
          <p:cNvGrpSpPr>
            <a:grpSpLocks/>
          </p:cNvGrpSpPr>
          <p:nvPr/>
        </p:nvGrpSpPr>
        <p:grpSpPr bwMode="auto">
          <a:xfrm>
            <a:off x="4783138" y="3286125"/>
            <a:ext cx="431800" cy="1081088"/>
            <a:chOff x="2469" y="3067"/>
            <a:chExt cx="272" cy="681"/>
          </a:xfrm>
        </p:grpSpPr>
        <p:sp>
          <p:nvSpPr>
            <p:cNvPr id="65707" name="Freeform 33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8" name="Freeform 33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9" name="Oval 34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6" name="Group 341"/>
          <p:cNvGrpSpPr>
            <a:grpSpLocks/>
          </p:cNvGrpSpPr>
          <p:nvPr/>
        </p:nvGrpSpPr>
        <p:grpSpPr bwMode="auto">
          <a:xfrm>
            <a:off x="5143500" y="3286125"/>
            <a:ext cx="431800" cy="1081088"/>
            <a:chOff x="2469" y="3067"/>
            <a:chExt cx="272" cy="681"/>
          </a:xfrm>
        </p:grpSpPr>
        <p:sp>
          <p:nvSpPr>
            <p:cNvPr id="65704" name="Freeform 34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5" name="Freeform 34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6" name="Oval 34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7" name="Group 345"/>
          <p:cNvGrpSpPr>
            <a:grpSpLocks/>
          </p:cNvGrpSpPr>
          <p:nvPr/>
        </p:nvGrpSpPr>
        <p:grpSpPr bwMode="auto">
          <a:xfrm>
            <a:off x="5503863" y="3286125"/>
            <a:ext cx="431800" cy="1081088"/>
            <a:chOff x="2469" y="3067"/>
            <a:chExt cx="272" cy="681"/>
          </a:xfrm>
        </p:grpSpPr>
        <p:sp>
          <p:nvSpPr>
            <p:cNvPr id="65701" name="Freeform 34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2" name="Freeform 34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3" name="Oval 34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8" name="Group 349"/>
          <p:cNvGrpSpPr>
            <a:grpSpLocks/>
          </p:cNvGrpSpPr>
          <p:nvPr/>
        </p:nvGrpSpPr>
        <p:grpSpPr bwMode="auto">
          <a:xfrm>
            <a:off x="5862638" y="3286125"/>
            <a:ext cx="431800" cy="1081088"/>
            <a:chOff x="2469" y="3067"/>
            <a:chExt cx="272" cy="681"/>
          </a:xfrm>
        </p:grpSpPr>
        <p:sp>
          <p:nvSpPr>
            <p:cNvPr id="65698" name="Freeform 35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9" name="Freeform 35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700" name="Oval 35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69" name="Group 353"/>
          <p:cNvGrpSpPr>
            <a:grpSpLocks/>
          </p:cNvGrpSpPr>
          <p:nvPr/>
        </p:nvGrpSpPr>
        <p:grpSpPr bwMode="auto">
          <a:xfrm>
            <a:off x="6223000" y="3286125"/>
            <a:ext cx="431800" cy="1081088"/>
            <a:chOff x="2469" y="3067"/>
            <a:chExt cx="272" cy="681"/>
          </a:xfrm>
        </p:grpSpPr>
        <p:sp>
          <p:nvSpPr>
            <p:cNvPr id="65695" name="Freeform 35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6" name="Freeform 35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7" name="Oval 35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0" name="Group 357"/>
          <p:cNvGrpSpPr>
            <a:grpSpLocks/>
          </p:cNvGrpSpPr>
          <p:nvPr/>
        </p:nvGrpSpPr>
        <p:grpSpPr bwMode="auto">
          <a:xfrm>
            <a:off x="6583363" y="3286125"/>
            <a:ext cx="431800" cy="1081088"/>
            <a:chOff x="2469" y="3067"/>
            <a:chExt cx="272" cy="681"/>
          </a:xfrm>
        </p:grpSpPr>
        <p:sp>
          <p:nvSpPr>
            <p:cNvPr id="65692" name="Freeform 35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3" name="Freeform 35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4" name="Oval 36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1" name="Group 361"/>
          <p:cNvGrpSpPr>
            <a:grpSpLocks/>
          </p:cNvGrpSpPr>
          <p:nvPr/>
        </p:nvGrpSpPr>
        <p:grpSpPr bwMode="auto">
          <a:xfrm>
            <a:off x="6943725" y="3286125"/>
            <a:ext cx="431800" cy="1081088"/>
            <a:chOff x="2469" y="3067"/>
            <a:chExt cx="272" cy="681"/>
          </a:xfrm>
        </p:grpSpPr>
        <p:sp>
          <p:nvSpPr>
            <p:cNvPr id="65689" name="Freeform 36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0" name="Freeform 36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91" name="Oval 36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2" name="Group 365"/>
          <p:cNvGrpSpPr>
            <a:grpSpLocks/>
          </p:cNvGrpSpPr>
          <p:nvPr/>
        </p:nvGrpSpPr>
        <p:grpSpPr bwMode="auto">
          <a:xfrm>
            <a:off x="7304088" y="3286125"/>
            <a:ext cx="431800" cy="1081088"/>
            <a:chOff x="2469" y="3067"/>
            <a:chExt cx="272" cy="681"/>
          </a:xfrm>
        </p:grpSpPr>
        <p:sp>
          <p:nvSpPr>
            <p:cNvPr id="65686" name="Freeform 36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7" name="Freeform 36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8" name="Oval 36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3" name="Group 369"/>
          <p:cNvGrpSpPr>
            <a:grpSpLocks/>
          </p:cNvGrpSpPr>
          <p:nvPr/>
        </p:nvGrpSpPr>
        <p:grpSpPr bwMode="auto">
          <a:xfrm>
            <a:off x="2982913" y="3286125"/>
            <a:ext cx="431800" cy="1081088"/>
            <a:chOff x="2469" y="3067"/>
            <a:chExt cx="272" cy="681"/>
          </a:xfrm>
        </p:grpSpPr>
        <p:sp>
          <p:nvSpPr>
            <p:cNvPr id="65683" name="Freeform 37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4" name="Freeform 37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5" name="Oval 37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4" name="Group 373"/>
          <p:cNvGrpSpPr>
            <a:grpSpLocks/>
          </p:cNvGrpSpPr>
          <p:nvPr/>
        </p:nvGrpSpPr>
        <p:grpSpPr bwMode="auto">
          <a:xfrm>
            <a:off x="2622550" y="3286125"/>
            <a:ext cx="431800" cy="1081088"/>
            <a:chOff x="2469" y="3067"/>
            <a:chExt cx="272" cy="681"/>
          </a:xfrm>
        </p:grpSpPr>
        <p:sp>
          <p:nvSpPr>
            <p:cNvPr id="65680" name="Freeform 37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1" name="Freeform 37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82" name="Oval 37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5" name="Group 377"/>
          <p:cNvGrpSpPr>
            <a:grpSpLocks/>
          </p:cNvGrpSpPr>
          <p:nvPr/>
        </p:nvGrpSpPr>
        <p:grpSpPr bwMode="auto">
          <a:xfrm>
            <a:off x="2190750" y="3286125"/>
            <a:ext cx="431800" cy="1081088"/>
            <a:chOff x="2469" y="3067"/>
            <a:chExt cx="272" cy="681"/>
          </a:xfrm>
        </p:grpSpPr>
        <p:sp>
          <p:nvSpPr>
            <p:cNvPr id="65677" name="Freeform 37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8" name="Freeform 37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9" name="Oval 38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6" name="Group 381"/>
          <p:cNvGrpSpPr>
            <a:grpSpLocks/>
          </p:cNvGrpSpPr>
          <p:nvPr/>
        </p:nvGrpSpPr>
        <p:grpSpPr bwMode="auto">
          <a:xfrm>
            <a:off x="1758950" y="3286125"/>
            <a:ext cx="431800" cy="1081088"/>
            <a:chOff x="2469" y="3067"/>
            <a:chExt cx="272" cy="681"/>
          </a:xfrm>
        </p:grpSpPr>
        <p:sp>
          <p:nvSpPr>
            <p:cNvPr id="65674" name="Freeform 38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5" name="Freeform 38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6" name="Oval 38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7" name="Group 385"/>
          <p:cNvGrpSpPr>
            <a:grpSpLocks/>
          </p:cNvGrpSpPr>
          <p:nvPr/>
        </p:nvGrpSpPr>
        <p:grpSpPr bwMode="auto">
          <a:xfrm>
            <a:off x="1398588" y="3286125"/>
            <a:ext cx="431800" cy="1081088"/>
            <a:chOff x="2469" y="3067"/>
            <a:chExt cx="272" cy="681"/>
          </a:xfrm>
        </p:grpSpPr>
        <p:sp>
          <p:nvSpPr>
            <p:cNvPr id="65671" name="Freeform 38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2" name="Freeform 38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3" name="Oval 38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8" name="Group 389"/>
          <p:cNvGrpSpPr>
            <a:grpSpLocks/>
          </p:cNvGrpSpPr>
          <p:nvPr/>
        </p:nvGrpSpPr>
        <p:grpSpPr bwMode="auto">
          <a:xfrm>
            <a:off x="1039813" y="3286125"/>
            <a:ext cx="431800" cy="1081088"/>
            <a:chOff x="2469" y="3067"/>
            <a:chExt cx="272" cy="681"/>
          </a:xfrm>
        </p:grpSpPr>
        <p:sp>
          <p:nvSpPr>
            <p:cNvPr id="65668" name="Freeform 39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9" name="Freeform 39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70" name="Oval 39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79" name="Group 393"/>
          <p:cNvGrpSpPr>
            <a:grpSpLocks/>
          </p:cNvGrpSpPr>
          <p:nvPr/>
        </p:nvGrpSpPr>
        <p:grpSpPr bwMode="auto">
          <a:xfrm>
            <a:off x="679450" y="3286125"/>
            <a:ext cx="431800" cy="1081088"/>
            <a:chOff x="2469" y="3067"/>
            <a:chExt cx="272" cy="681"/>
          </a:xfrm>
        </p:grpSpPr>
        <p:sp>
          <p:nvSpPr>
            <p:cNvPr id="65665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6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7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0" name="Group 397"/>
          <p:cNvGrpSpPr>
            <a:grpSpLocks/>
          </p:cNvGrpSpPr>
          <p:nvPr/>
        </p:nvGrpSpPr>
        <p:grpSpPr bwMode="auto">
          <a:xfrm>
            <a:off x="7662863" y="3286125"/>
            <a:ext cx="431800" cy="1081088"/>
            <a:chOff x="2469" y="3067"/>
            <a:chExt cx="272" cy="681"/>
          </a:xfrm>
        </p:grpSpPr>
        <p:sp>
          <p:nvSpPr>
            <p:cNvPr id="65662" name="Freeform 39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3" name="Freeform 39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4" name="Oval 40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1" name="Group 401"/>
          <p:cNvGrpSpPr>
            <a:grpSpLocks/>
          </p:cNvGrpSpPr>
          <p:nvPr/>
        </p:nvGrpSpPr>
        <p:grpSpPr bwMode="auto">
          <a:xfrm>
            <a:off x="8023225" y="3286125"/>
            <a:ext cx="431800" cy="1081088"/>
            <a:chOff x="2469" y="3067"/>
            <a:chExt cx="272" cy="681"/>
          </a:xfrm>
        </p:grpSpPr>
        <p:sp>
          <p:nvSpPr>
            <p:cNvPr id="65659" name="Freeform 40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0" name="Freeform 40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61" name="Oval 40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2" name="Group 405"/>
          <p:cNvGrpSpPr>
            <a:grpSpLocks/>
          </p:cNvGrpSpPr>
          <p:nvPr/>
        </p:nvGrpSpPr>
        <p:grpSpPr bwMode="auto">
          <a:xfrm>
            <a:off x="8383588" y="3286125"/>
            <a:ext cx="431800" cy="1081088"/>
            <a:chOff x="2469" y="3067"/>
            <a:chExt cx="272" cy="681"/>
          </a:xfrm>
        </p:grpSpPr>
        <p:sp>
          <p:nvSpPr>
            <p:cNvPr id="65656" name="Freeform 40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7" name="Freeform 40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8" name="Oval 40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3" name="Group 409"/>
          <p:cNvGrpSpPr>
            <a:grpSpLocks/>
          </p:cNvGrpSpPr>
          <p:nvPr/>
        </p:nvGrpSpPr>
        <p:grpSpPr bwMode="auto">
          <a:xfrm>
            <a:off x="8743950" y="3286125"/>
            <a:ext cx="431800" cy="1081088"/>
            <a:chOff x="2469" y="3067"/>
            <a:chExt cx="272" cy="681"/>
          </a:xfrm>
        </p:grpSpPr>
        <p:sp>
          <p:nvSpPr>
            <p:cNvPr id="65653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4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5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4" name="Group 409"/>
          <p:cNvGrpSpPr>
            <a:grpSpLocks/>
          </p:cNvGrpSpPr>
          <p:nvPr/>
        </p:nvGrpSpPr>
        <p:grpSpPr bwMode="auto">
          <a:xfrm>
            <a:off x="9104313" y="3286125"/>
            <a:ext cx="431800" cy="1081088"/>
            <a:chOff x="2469" y="3067"/>
            <a:chExt cx="272" cy="681"/>
          </a:xfrm>
        </p:grpSpPr>
        <p:sp>
          <p:nvSpPr>
            <p:cNvPr id="65650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1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52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5" name="Group 409"/>
          <p:cNvGrpSpPr>
            <a:grpSpLocks/>
          </p:cNvGrpSpPr>
          <p:nvPr/>
        </p:nvGrpSpPr>
        <p:grpSpPr bwMode="auto">
          <a:xfrm>
            <a:off x="9464675" y="3286125"/>
            <a:ext cx="431800" cy="1081088"/>
            <a:chOff x="2469" y="3067"/>
            <a:chExt cx="272" cy="681"/>
          </a:xfrm>
        </p:grpSpPr>
        <p:sp>
          <p:nvSpPr>
            <p:cNvPr id="65647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8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9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6" name="Group 409"/>
          <p:cNvGrpSpPr>
            <a:grpSpLocks/>
          </p:cNvGrpSpPr>
          <p:nvPr/>
        </p:nvGrpSpPr>
        <p:grpSpPr bwMode="auto">
          <a:xfrm>
            <a:off x="9823450" y="3286125"/>
            <a:ext cx="431800" cy="1081088"/>
            <a:chOff x="2469" y="3067"/>
            <a:chExt cx="272" cy="681"/>
          </a:xfrm>
        </p:grpSpPr>
        <p:sp>
          <p:nvSpPr>
            <p:cNvPr id="65644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5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6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7" name="Group 393"/>
          <p:cNvGrpSpPr>
            <a:grpSpLocks/>
          </p:cNvGrpSpPr>
          <p:nvPr/>
        </p:nvGrpSpPr>
        <p:grpSpPr bwMode="auto">
          <a:xfrm>
            <a:off x="319088" y="3214688"/>
            <a:ext cx="431800" cy="1081087"/>
            <a:chOff x="2469" y="3067"/>
            <a:chExt cx="272" cy="681"/>
          </a:xfrm>
        </p:grpSpPr>
        <p:sp>
          <p:nvSpPr>
            <p:cNvPr id="65641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2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3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8" name="Group 393"/>
          <p:cNvGrpSpPr>
            <a:grpSpLocks/>
          </p:cNvGrpSpPr>
          <p:nvPr/>
        </p:nvGrpSpPr>
        <p:grpSpPr bwMode="auto">
          <a:xfrm>
            <a:off x="0" y="3216275"/>
            <a:ext cx="431800" cy="1081088"/>
            <a:chOff x="2469" y="3067"/>
            <a:chExt cx="272" cy="681"/>
          </a:xfrm>
        </p:grpSpPr>
        <p:sp>
          <p:nvSpPr>
            <p:cNvPr id="65638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9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40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89" name="Group 299"/>
          <p:cNvGrpSpPr>
            <a:grpSpLocks/>
          </p:cNvGrpSpPr>
          <p:nvPr/>
        </p:nvGrpSpPr>
        <p:grpSpPr bwMode="auto">
          <a:xfrm flipV="1">
            <a:off x="319088" y="4438650"/>
            <a:ext cx="431800" cy="1081088"/>
            <a:chOff x="2469" y="3067"/>
            <a:chExt cx="272" cy="681"/>
          </a:xfrm>
        </p:grpSpPr>
        <p:sp>
          <p:nvSpPr>
            <p:cNvPr id="65635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6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7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90" name="Group 299"/>
          <p:cNvGrpSpPr>
            <a:grpSpLocks/>
          </p:cNvGrpSpPr>
          <p:nvPr/>
        </p:nvGrpSpPr>
        <p:grpSpPr bwMode="auto">
          <a:xfrm flipV="1">
            <a:off x="0" y="4438650"/>
            <a:ext cx="431800" cy="1081088"/>
            <a:chOff x="2469" y="3067"/>
            <a:chExt cx="272" cy="681"/>
          </a:xfrm>
        </p:grpSpPr>
        <p:sp>
          <p:nvSpPr>
            <p:cNvPr id="65632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3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4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91" name="Group 315"/>
          <p:cNvGrpSpPr>
            <a:grpSpLocks/>
          </p:cNvGrpSpPr>
          <p:nvPr/>
        </p:nvGrpSpPr>
        <p:grpSpPr bwMode="auto">
          <a:xfrm flipV="1">
            <a:off x="9104313" y="4438650"/>
            <a:ext cx="431800" cy="1081088"/>
            <a:chOff x="2469" y="3067"/>
            <a:chExt cx="272" cy="681"/>
          </a:xfrm>
        </p:grpSpPr>
        <p:sp>
          <p:nvSpPr>
            <p:cNvPr id="65629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0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31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92" name="Group 315"/>
          <p:cNvGrpSpPr>
            <a:grpSpLocks/>
          </p:cNvGrpSpPr>
          <p:nvPr/>
        </p:nvGrpSpPr>
        <p:grpSpPr bwMode="auto">
          <a:xfrm flipV="1">
            <a:off x="9391650" y="4438650"/>
            <a:ext cx="431800" cy="1081088"/>
            <a:chOff x="2469" y="3067"/>
            <a:chExt cx="272" cy="681"/>
          </a:xfrm>
        </p:grpSpPr>
        <p:sp>
          <p:nvSpPr>
            <p:cNvPr id="65626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7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8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5593" name="Group 315"/>
          <p:cNvGrpSpPr>
            <a:grpSpLocks/>
          </p:cNvGrpSpPr>
          <p:nvPr/>
        </p:nvGrpSpPr>
        <p:grpSpPr bwMode="auto">
          <a:xfrm flipV="1">
            <a:off x="9752013" y="4437063"/>
            <a:ext cx="431800" cy="1081087"/>
            <a:chOff x="2469" y="3067"/>
            <a:chExt cx="272" cy="681"/>
          </a:xfrm>
        </p:grpSpPr>
        <p:sp>
          <p:nvSpPr>
            <p:cNvPr id="65623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4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5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l-GR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5595" name="Oval 30"/>
          <p:cNvSpPr>
            <a:spLocks noChangeArrowheads="1"/>
          </p:cNvSpPr>
          <p:nvPr/>
        </p:nvSpPr>
        <p:spPr bwMode="auto">
          <a:xfrm>
            <a:off x="822325" y="5589588"/>
            <a:ext cx="9144000" cy="990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96" name="Oval 22"/>
          <p:cNvSpPr>
            <a:spLocks noChangeArrowheads="1"/>
          </p:cNvSpPr>
          <p:nvPr/>
        </p:nvSpPr>
        <p:spPr bwMode="auto">
          <a:xfrm>
            <a:off x="1752600" y="1412875"/>
            <a:ext cx="7086600" cy="213360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97" name="Text Box 2"/>
          <p:cNvSpPr txBox="1">
            <a:spLocks noChangeArrowheads="1"/>
          </p:cNvSpPr>
          <p:nvPr/>
        </p:nvSpPr>
        <p:spPr bwMode="auto">
          <a:xfrm>
            <a:off x="6429384" y="0"/>
            <a:ext cx="3857616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Π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ρωτονι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εγερτική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28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δ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ύν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αμη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: μορφή ενέργειας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5598" name="Picture 4" descr="robotboy"/>
          <p:cNvPicPr>
            <a:picLocks noChangeAspect="1" noChangeArrowheads="1"/>
          </p:cNvPicPr>
          <p:nvPr/>
        </p:nvPicPr>
        <p:blipFill>
          <a:blip r:embed="rId3" cstate="print"/>
          <a:srcRect b="14996"/>
          <a:stretch>
            <a:fillRect/>
          </a:stretch>
        </p:blipFill>
        <p:spPr bwMode="auto">
          <a:xfrm>
            <a:off x="3127375" y="3141663"/>
            <a:ext cx="42497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99" name="Group 6"/>
          <p:cNvGrpSpPr>
            <a:grpSpLocks/>
          </p:cNvGrpSpPr>
          <p:nvPr/>
        </p:nvGrpSpPr>
        <p:grpSpPr bwMode="auto">
          <a:xfrm>
            <a:off x="2667000" y="1981201"/>
            <a:ext cx="5457825" cy="1346201"/>
            <a:chOff x="1776" y="1344"/>
            <a:chExt cx="3438" cy="848"/>
          </a:xfrm>
        </p:grpSpPr>
        <p:sp>
          <p:nvSpPr>
            <p:cNvPr id="65610" name="Text Box 7"/>
            <p:cNvSpPr txBox="1">
              <a:spLocks noChangeArrowheads="1"/>
            </p:cNvSpPr>
            <p:nvPr/>
          </p:nvSpPr>
          <p:spPr bwMode="auto">
            <a:xfrm>
              <a:off x="2112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1" name="Text Box 8"/>
            <p:cNvSpPr txBox="1">
              <a:spLocks noChangeArrowheads="1"/>
            </p:cNvSpPr>
            <p:nvPr/>
          </p:nvSpPr>
          <p:spPr bwMode="auto">
            <a:xfrm>
              <a:off x="316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2" name="Text Box 9"/>
            <p:cNvSpPr txBox="1">
              <a:spLocks noChangeArrowheads="1"/>
            </p:cNvSpPr>
            <p:nvPr/>
          </p:nvSpPr>
          <p:spPr bwMode="auto">
            <a:xfrm>
              <a:off x="2880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3" name="Text Box 10"/>
            <p:cNvSpPr txBox="1">
              <a:spLocks noChangeArrowheads="1"/>
            </p:cNvSpPr>
            <p:nvPr/>
          </p:nvSpPr>
          <p:spPr bwMode="auto">
            <a:xfrm>
              <a:off x="2064" y="182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4" name="Text Box 11"/>
            <p:cNvSpPr txBox="1">
              <a:spLocks noChangeArrowheads="1"/>
            </p:cNvSpPr>
            <p:nvPr/>
          </p:nvSpPr>
          <p:spPr bwMode="auto">
            <a:xfrm>
              <a:off x="1776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5" name="Text Box 12"/>
            <p:cNvSpPr txBox="1">
              <a:spLocks noChangeArrowheads="1"/>
            </p:cNvSpPr>
            <p:nvPr/>
          </p:nvSpPr>
          <p:spPr bwMode="auto">
            <a:xfrm>
              <a:off x="3888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6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7" name="Text Box 14"/>
            <p:cNvSpPr txBox="1">
              <a:spLocks noChangeArrowheads="1"/>
            </p:cNvSpPr>
            <p:nvPr/>
          </p:nvSpPr>
          <p:spPr bwMode="auto">
            <a:xfrm>
              <a:off x="4560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8" name="Text Box 15"/>
            <p:cNvSpPr txBox="1">
              <a:spLocks noChangeArrowheads="1"/>
            </p:cNvSpPr>
            <p:nvPr/>
          </p:nvSpPr>
          <p:spPr bwMode="auto">
            <a:xfrm>
              <a:off x="4320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19" name="Text Box 16"/>
            <p:cNvSpPr txBox="1">
              <a:spLocks noChangeArrowheads="1"/>
            </p:cNvSpPr>
            <p:nvPr/>
          </p:nvSpPr>
          <p:spPr bwMode="auto">
            <a:xfrm>
              <a:off x="484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0" name="Text Box 17"/>
            <p:cNvSpPr txBox="1">
              <a:spLocks noChangeArrowheads="1"/>
            </p:cNvSpPr>
            <p:nvPr/>
          </p:nvSpPr>
          <p:spPr bwMode="auto">
            <a:xfrm>
              <a:off x="4800" y="139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1" name="Text Box 18"/>
            <p:cNvSpPr txBox="1">
              <a:spLocks noChangeArrowheads="1"/>
            </p:cNvSpPr>
            <p:nvPr/>
          </p:nvSpPr>
          <p:spPr bwMode="auto">
            <a:xfrm>
              <a:off x="2496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5622" name="Text Box 19"/>
            <p:cNvSpPr txBox="1">
              <a:spLocks noChangeArrowheads="1"/>
            </p:cNvSpPr>
            <p:nvPr/>
          </p:nvSpPr>
          <p:spPr bwMode="auto">
            <a:xfrm>
              <a:off x="4224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3200" b="1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5600" name="Text Box 20"/>
          <p:cNvSpPr txBox="1">
            <a:spLocks noChangeArrowheads="1"/>
          </p:cNvSpPr>
          <p:nvPr/>
        </p:nvSpPr>
        <p:spPr bwMode="auto">
          <a:xfrm>
            <a:off x="3646488" y="4437063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3" name="Text Box 24"/>
          <p:cNvSpPr txBox="1">
            <a:spLocks noChangeArrowheads="1"/>
          </p:cNvSpPr>
          <p:nvPr/>
        </p:nvSpPr>
        <p:spPr bwMode="auto">
          <a:xfrm>
            <a:off x="1143000" y="58674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4" name="Text Box 25"/>
          <p:cNvSpPr txBox="1">
            <a:spLocks noChangeArrowheads="1"/>
          </p:cNvSpPr>
          <p:nvPr/>
        </p:nvSpPr>
        <p:spPr bwMode="auto">
          <a:xfrm>
            <a:off x="2057400" y="55626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5" name="Text Box 26"/>
          <p:cNvSpPr txBox="1">
            <a:spLocks noChangeArrowheads="1"/>
          </p:cNvSpPr>
          <p:nvPr/>
        </p:nvSpPr>
        <p:spPr bwMode="auto">
          <a:xfrm>
            <a:off x="4419600" y="57150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6" name="Text Box 27"/>
          <p:cNvSpPr txBox="1">
            <a:spLocks noChangeArrowheads="1"/>
          </p:cNvSpPr>
          <p:nvPr/>
        </p:nvSpPr>
        <p:spPr bwMode="auto">
          <a:xfrm>
            <a:off x="8153400" y="57912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7" name="Text Box 28"/>
          <p:cNvSpPr txBox="1">
            <a:spLocks noChangeArrowheads="1"/>
          </p:cNvSpPr>
          <p:nvPr/>
        </p:nvSpPr>
        <p:spPr bwMode="auto">
          <a:xfrm>
            <a:off x="8839200" y="5867400"/>
            <a:ext cx="58060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Η</a:t>
            </a:r>
            <a:r>
              <a:rPr lang="en-US" sz="32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8" name="Text Box 31"/>
          <p:cNvSpPr txBox="1">
            <a:spLocks noChangeArrowheads="1"/>
          </p:cNvSpPr>
          <p:nvPr/>
        </p:nvSpPr>
        <p:spPr bwMode="auto">
          <a:xfrm>
            <a:off x="423804" y="4149725"/>
            <a:ext cx="17717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itchFamily="34" charset="0"/>
              </a:rPr>
              <a:t>ΜΕΜΒΡΑΝΗ</a:t>
            </a:r>
            <a:endParaRPr lang="en-GB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5" name="254 - Ορθογώνιο"/>
          <p:cNvSpPr/>
          <p:nvPr/>
        </p:nvSpPr>
        <p:spPr>
          <a:xfrm>
            <a:off x="3559175" y="3789040"/>
            <a:ext cx="3101976" cy="954107"/>
          </a:xfrm>
          <a:prstGeom prst="rect">
            <a:avLst/>
          </a:prstGeom>
          <a:solidFill>
            <a:srgbClr val="C00000">
              <a:alpha val="56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Αντλ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</a:rPr>
              <a:t>ία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πρωτονίων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" name="Text Box 2"/>
          <p:cNvSpPr txBox="1">
            <a:spLocks noChangeArrowheads="1"/>
          </p:cNvSpPr>
          <p:nvPr/>
        </p:nvSpPr>
        <p:spPr bwMode="auto">
          <a:xfrm>
            <a:off x="3276609" y="1608816"/>
            <a:ext cx="385761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Πολλά πρωτόνια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7" name="Text Box 2"/>
          <p:cNvSpPr txBox="1">
            <a:spLocks noChangeArrowheads="1"/>
          </p:cNvSpPr>
          <p:nvPr/>
        </p:nvSpPr>
        <p:spPr bwMode="auto">
          <a:xfrm>
            <a:off x="3000360" y="6273249"/>
            <a:ext cx="3857616" cy="5847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Λίγα πρωτόνια</a:t>
            </a:r>
            <a:endParaRPr lang="en-US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8" name="Text Box 2"/>
          <p:cNvSpPr txBox="1">
            <a:spLocks noChangeArrowheads="1"/>
          </p:cNvSpPr>
          <p:nvPr/>
        </p:nvSpPr>
        <p:spPr bwMode="auto">
          <a:xfrm>
            <a:off x="0" y="0"/>
            <a:ext cx="5864226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Ηλεκτροχημική </a:t>
            </a:r>
            <a:r>
              <a:rPr lang="el-GR" sz="2800" b="1" dirty="0" err="1" smtClean="0">
                <a:solidFill>
                  <a:srgbClr val="FFFF00"/>
                </a:solidFill>
                <a:latin typeface="Calibri" pitchFamily="34" charset="0"/>
              </a:rPr>
              <a:t>βαθμίδωση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 = διαφορά συγκέντρωσης πρωτονίων στις δύο πλευρές της μεμβράνης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9" name="Text Box 91"/>
          <p:cNvSpPr txBox="1">
            <a:spLocks noChangeArrowheads="1"/>
          </p:cNvSpPr>
          <p:nvPr/>
        </p:nvSpPr>
        <p:spPr bwMode="auto">
          <a:xfrm>
            <a:off x="0" y="2132856"/>
            <a:ext cx="197860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1ο </a:t>
            </a:r>
            <a:r>
              <a:rPr lang="el-GR" sz="2800" b="1" dirty="0" smtClean="0">
                <a:solidFill>
                  <a:srgbClr val="000000"/>
                </a:solidFill>
                <a:latin typeface="Calibri" pitchFamily="34" charset="0"/>
              </a:rPr>
              <a:t>στάδιο</a:t>
            </a: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601" name="Text Box 21"/>
          <p:cNvSpPr txBox="1">
            <a:spLocks noChangeArrowheads="1"/>
          </p:cNvSpPr>
          <p:nvPr/>
        </p:nvSpPr>
        <p:spPr bwMode="auto">
          <a:xfrm>
            <a:off x="7015708" y="3717032"/>
            <a:ext cx="838691" cy="1200329"/>
          </a:xfrm>
          <a:prstGeom prst="rect">
            <a:avLst/>
          </a:prstGeom>
          <a:solidFill>
            <a:srgbClr val="C00000">
              <a:alpha val="5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sz="7200" b="1" baseline="300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en-GB" sz="7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1" name="Text Box 2"/>
          <p:cNvSpPr txBox="1">
            <a:spLocks noChangeArrowheads="1"/>
          </p:cNvSpPr>
          <p:nvPr/>
        </p:nvSpPr>
        <p:spPr bwMode="auto">
          <a:xfrm>
            <a:off x="2268538" y="3775343"/>
            <a:ext cx="6783072" cy="1323439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/>
            <a:r>
              <a:rPr lang="el-GR" sz="4000" b="1" dirty="0" smtClean="0">
                <a:solidFill>
                  <a:srgbClr val="FFFFFF"/>
                </a:solidFill>
                <a:latin typeface="Calibri" pitchFamily="34" charset="0"/>
              </a:rPr>
              <a:t>Που χρησιμοποιείται η </a:t>
            </a:r>
            <a:r>
              <a:rPr lang="el-GR" sz="4000" b="1" dirty="0" err="1" smtClean="0">
                <a:solidFill>
                  <a:srgbClr val="FFFFFF"/>
                </a:solidFill>
                <a:latin typeface="Calibri" pitchFamily="34" charset="0"/>
              </a:rPr>
              <a:t>πρωτονιοεγερτική</a:t>
            </a:r>
            <a:r>
              <a:rPr lang="el-GR" sz="4000" b="1" dirty="0" smtClean="0">
                <a:solidFill>
                  <a:srgbClr val="FFFFFF"/>
                </a:solidFill>
                <a:latin typeface="Calibri" pitchFamily="34" charset="0"/>
              </a:rPr>
              <a:t> δύναμη;</a:t>
            </a:r>
            <a:endParaRPr lang="en-US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409"/>
          <p:cNvGrpSpPr>
            <a:grpSpLocks/>
          </p:cNvGrpSpPr>
          <p:nvPr/>
        </p:nvGrpSpPr>
        <p:grpSpPr bwMode="auto">
          <a:xfrm>
            <a:off x="9855200" y="1857364"/>
            <a:ext cx="431800" cy="1081088"/>
            <a:chOff x="2469" y="3067"/>
            <a:chExt cx="272" cy="681"/>
          </a:xfrm>
        </p:grpSpPr>
        <p:sp>
          <p:nvSpPr>
            <p:cNvPr id="441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2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3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44" name="Group 393"/>
          <p:cNvGrpSpPr>
            <a:grpSpLocks/>
          </p:cNvGrpSpPr>
          <p:nvPr/>
        </p:nvGrpSpPr>
        <p:grpSpPr bwMode="auto">
          <a:xfrm>
            <a:off x="285716" y="1714488"/>
            <a:ext cx="431800" cy="1081088"/>
            <a:chOff x="2469" y="3067"/>
            <a:chExt cx="272" cy="681"/>
          </a:xfrm>
        </p:grpSpPr>
        <p:sp>
          <p:nvSpPr>
            <p:cNvPr id="445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6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7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48" name="Group 299"/>
          <p:cNvGrpSpPr>
            <a:grpSpLocks/>
          </p:cNvGrpSpPr>
          <p:nvPr/>
        </p:nvGrpSpPr>
        <p:grpSpPr bwMode="auto">
          <a:xfrm flipV="1">
            <a:off x="214278" y="2857496"/>
            <a:ext cx="431800" cy="1081088"/>
            <a:chOff x="2469" y="3067"/>
            <a:chExt cx="272" cy="681"/>
          </a:xfrm>
        </p:grpSpPr>
        <p:sp>
          <p:nvSpPr>
            <p:cNvPr id="449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1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52" name="Group 315"/>
          <p:cNvGrpSpPr>
            <a:grpSpLocks/>
          </p:cNvGrpSpPr>
          <p:nvPr/>
        </p:nvGrpSpPr>
        <p:grpSpPr bwMode="auto">
          <a:xfrm flipV="1">
            <a:off x="9786970" y="3000372"/>
            <a:ext cx="431800" cy="1081087"/>
            <a:chOff x="2469" y="3067"/>
            <a:chExt cx="272" cy="681"/>
          </a:xfrm>
        </p:grpSpPr>
        <p:sp>
          <p:nvSpPr>
            <p:cNvPr id="453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4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5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56" name="Group 6"/>
          <p:cNvGrpSpPr>
            <a:grpSpLocks/>
          </p:cNvGrpSpPr>
          <p:nvPr/>
        </p:nvGrpSpPr>
        <p:grpSpPr bwMode="auto">
          <a:xfrm>
            <a:off x="2667000" y="1981201"/>
            <a:ext cx="5457825" cy="1346201"/>
            <a:chOff x="1776" y="1344"/>
            <a:chExt cx="3438" cy="848"/>
          </a:xfrm>
        </p:grpSpPr>
        <p:sp>
          <p:nvSpPr>
            <p:cNvPr id="457" name="Text Box 7"/>
            <p:cNvSpPr txBox="1">
              <a:spLocks noChangeArrowheads="1"/>
            </p:cNvSpPr>
            <p:nvPr/>
          </p:nvSpPr>
          <p:spPr bwMode="auto">
            <a:xfrm>
              <a:off x="2112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8" name="Text Box 8"/>
            <p:cNvSpPr txBox="1">
              <a:spLocks noChangeArrowheads="1"/>
            </p:cNvSpPr>
            <p:nvPr/>
          </p:nvSpPr>
          <p:spPr bwMode="auto">
            <a:xfrm>
              <a:off x="316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9" name="Text Box 9"/>
            <p:cNvSpPr txBox="1">
              <a:spLocks noChangeArrowheads="1"/>
            </p:cNvSpPr>
            <p:nvPr/>
          </p:nvSpPr>
          <p:spPr bwMode="auto">
            <a:xfrm>
              <a:off x="2880" y="1488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0" name="Text Box 10"/>
            <p:cNvSpPr txBox="1">
              <a:spLocks noChangeArrowheads="1"/>
            </p:cNvSpPr>
            <p:nvPr/>
          </p:nvSpPr>
          <p:spPr bwMode="auto">
            <a:xfrm>
              <a:off x="2064" y="182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" name="Text Box 11"/>
            <p:cNvSpPr txBox="1">
              <a:spLocks noChangeArrowheads="1"/>
            </p:cNvSpPr>
            <p:nvPr/>
          </p:nvSpPr>
          <p:spPr bwMode="auto">
            <a:xfrm>
              <a:off x="1776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2" name="Text Box 12"/>
            <p:cNvSpPr txBox="1">
              <a:spLocks noChangeArrowheads="1"/>
            </p:cNvSpPr>
            <p:nvPr/>
          </p:nvSpPr>
          <p:spPr bwMode="auto">
            <a:xfrm>
              <a:off x="3888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4" name="Text Box 14"/>
            <p:cNvSpPr txBox="1">
              <a:spLocks noChangeArrowheads="1"/>
            </p:cNvSpPr>
            <p:nvPr/>
          </p:nvSpPr>
          <p:spPr bwMode="auto">
            <a:xfrm>
              <a:off x="4560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5" name="Text Box 15"/>
            <p:cNvSpPr txBox="1">
              <a:spLocks noChangeArrowheads="1"/>
            </p:cNvSpPr>
            <p:nvPr/>
          </p:nvSpPr>
          <p:spPr bwMode="auto">
            <a:xfrm>
              <a:off x="4320" y="1344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6" name="Text Box 16"/>
            <p:cNvSpPr txBox="1">
              <a:spLocks noChangeArrowheads="1"/>
            </p:cNvSpPr>
            <p:nvPr/>
          </p:nvSpPr>
          <p:spPr bwMode="auto">
            <a:xfrm>
              <a:off x="4848" y="177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7" name="Text Box 17"/>
            <p:cNvSpPr txBox="1">
              <a:spLocks noChangeArrowheads="1"/>
            </p:cNvSpPr>
            <p:nvPr/>
          </p:nvSpPr>
          <p:spPr bwMode="auto">
            <a:xfrm>
              <a:off x="4800" y="139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8" name="Text Box 18"/>
            <p:cNvSpPr txBox="1">
              <a:spLocks noChangeArrowheads="1"/>
            </p:cNvSpPr>
            <p:nvPr/>
          </p:nvSpPr>
          <p:spPr bwMode="auto">
            <a:xfrm>
              <a:off x="2496" y="1536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9" name="Text Box 19"/>
            <p:cNvSpPr txBox="1">
              <a:spLocks noChangeArrowheads="1"/>
            </p:cNvSpPr>
            <p:nvPr/>
          </p:nvSpPr>
          <p:spPr bwMode="auto">
            <a:xfrm>
              <a:off x="4224" y="1632"/>
              <a:ext cx="36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 dirty="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70" name="259 - Ομάδα"/>
          <p:cNvGrpSpPr/>
          <p:nvPr/>
        </p:nvGrpSpPr>
        <p:grpSpPr>
          <a:xfrm>
            <a:off x="638236" y="1785918"/>
            <a:ext cx="9577390" cy="2214585"/>
            <a:chOff x="319113" y="3214680"/>
            <a:chExt cx="9577390" cy="2428898"/>
          </a:xfrm>
        </p:grpSpPr>
        <p:grpSp>
          <p:nvGrpSpPr>
            <p:cNvPr id="471" name="Group 230"/>
            <p:cNvGrpSpPr>
              <a:grpSpLocks/>
            </p:cNvGrpSpPr>
            <p:nvPr/>
          </p:nvGrpSpPr>
          <p:grpSpPr bwMode="auto">
            <a:xfrm flipV="1">
              <a:off x="3343300" y="4437073"/>
              <a:ext cx="431803" cy="1081085"/>
              <a:chOff x="2469" y="3067"/>
              <a:chExt cx="272" cy="681"/>
            </a:xfrm>
          </p:grpSpPr>
          <p:sp>
            <p:nvSpPr>
              <p:cNvPr id="678" name="Freeform 2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9" name="Freeform 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80" name="Oval 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2" name="Group 231"/>
            <p:cNvGrpSpPr>
              <a:grpSpLocks/>
            </p:cNvGrpSpPr>
            <p:nvPr/>
          </p:nvGrpSpPr>
          <p:grpSpPr bwMode="auto">
            <a:xfrm flipV="1">
              <a:off x="3703663" y="4437073"/>
              <a:ext cx="431803" cy="1081085"/>
              <a:chOff x="2469" y="3067"/>
              <a:chExt cx="272" cy="681"/>
            </a:xfrm>
          </p:grpSpPr>
          <p:sp>
            <p:nvSpPr>
              <p:cNvPr id="675" name="Freeform 23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6" name="Freeform 23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7" name="Oval 23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3" name="Group 235"/>
            <p:cNvGrpSpPr>
              <a:grpSpLocks/>
            </p:cNvGrpSpPr>
            <p:nvPr/>
          </p:nvGrpSpPr>
          <p:grpSpPr bwMode="auto">
            <a:xfrm flipV="1">
              <a:off x="4062438" y="4437073"/>
              <a:ext cx="431803" cy="1081085"/>
              <a:chOff x="2469" y="3067"/>
              <a:chExt cx="272" cy="681"/>
            </a:xfrm>
          </p:grpSpPr>
          <p:sp>
            <p:nvSpPr>
              <p:cNvPr id="672" name="Freeform 23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3" name="Freeform 23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4" name="Oval 23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4" name="Group 239"/>
            <p:cNvGrpSpPr>
              <a:grpSpLocks/>
            </p:cNvGrpSpPr>
            <p:nvPr/>
          </p:nvGrpSpPr>
          <p:grpSpPr bwMode="auto">
            <a:xfrm flipV="1">
              <a:off x="4422800" y="4437073"/>
              <a:ext cx="431803" cy="1081085"/>
              <a:chOff x="2469" y="3067"/>
              <a:chExt cx="272" cy="681"/>
            </a:xfrm>
          </p:grpSpPr>
          <p:sp>
            <p:nvSpPr>
              <p:cNvPr id="669" name="Freeform 24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0" name="Freeform 24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71" name="Oval 24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5" name="Group 243"/>
            <p:cNvGrpSpPr>
              <a:grpSpLocks/>
            </p:cNvGrpSpPr>
            <p:nvPr/>
          </p:nvGrpSpPr>
          <p:grpSpPr bwMode="auto">
            <a:xfrm flipV="1">
              <a:off x="4783163" y="4437073"/>
              <a:ext cx="431803" cy="1081085"/>
              <a:chOff x="2469" y="3067"/>
              <a:chExt cx="272" cy="681"/>
            </a:xfrm>
          </p:grpSpPr>
          <p:sp>
            <p:nvSpPr>
              <p:cNvPr id="666" name="Freeform 24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7" name="Freeform 24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8" name="Oval 24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6" name="Group 247"/>
            <p:cNvGrpSpPr>
              <a:grpSpLocks/>
            </p:cNvGrpSpPr>
            <p:nvPr/>
          </p:nvGrpSpPr>
          <p:grpSpPr bwMode="auto">
            <a:xfrm flipV="1">
              <a:off x="5143525" y="4437073"/>
              <a:ext cx="431803" cy="1081085"/>
              <a:chOff x="2469" y="3067"/>
              <a:chExt cx="272" cy="681"/>
            </a:xfrm>
          </p:grpSpPr>
          <p:sp>
            <p:nvSpPr>
              <p:cNvPr id="663" name="Freeform 24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4" name="Freeform 24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5" name="Oval 25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7" name="Group 251"/>
            <p:cNvGrpSpPr>
              <a:grpSpLocks/>
            </p:cNvGrpSpPr>
            <p:nvPr/>
          </p:nvGrpSpPr>
          <p:grpSpPr bwMode="auto">
            <a:xfrm flipV="1">
              <a:off x="5503888" y="4437073"/>
              <a:ext cx="431803" cy="1081085"/>
              <a:chOff x="2469" y="3067"/>
              <a:chExt cx="272" cy="681"/>
            </a:xfrm>
          </p:grpSpPr>
          <p:sp>
            <p:nvSpPr>
              <p:cNvPr id="660" name="Freeform 25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1" name="Freeform 25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2" name="Oval 25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8" name="Group 255"/>
            <p:cNvGrpSpPr>
              <a:grpSpLocks/>
            </p:cNvGrpSpPr>
            <p:nvPr/>
          </p:nvGrpSpPr>
          <p:grpSpPr bwMode="auto">
            <a:xfrm flipV="1">
              <a:off x="5862663" y="4437073"/>
              <a:ext cx="431803" cy="1081085"/>
              <a:chOff x="2469" y="3067"/>
              <a:chExt cx="272" cy="681"/>
            </a:xfrm>
          </p:grpSpPr>
          <p:sp>
            <p:nvSpPr>
              <p:cNvPr id="657" name="Freeform 25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8" name="Freeform 25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9" name="Oval 25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79" name="Group 259"/>
            <p:cNvGrpSpPr>
              <a:grpSpLocks/>
            </p:cNvGrpSpPr>
            <p:nvPr/>
          </p:nvGrpSpPr>
          <p:grpSpPr bwMode="auto">
            <a:xfrm flipV="1">
              <a:off x="6223025" y="4437073"/>
              <a:ext cx="431803" cy="1081085"/>
              <a:chOff x="2469" y="3067"/>
              <a:chExt cx="272" cy="681"/>
            </a:xfrm>
          </p:grpSpPr>
          <p:sp>
            <p:nvSpPr>
              <p:cNvPr id="654" name="Freeform 26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5" name="Freeform 26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6" name="Oval 26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0" name="Group 263"/>
            <p:cNvGrpSpPr>
              <a:grpSpLocks/>
            </p:cNvGrpSpPr>
            <p:nvPr/>
          </p:nvGrpSpPr>
          <p:grpSpPr bwMode="auto">
            <a:xfrm flipV="1">
              <a:off x="6583388" y="4437073"/>
              <a:ext cx="431803" cy="1081085"/>
              <a:chOff x="2469" y="3067"/>
              <a:chExt cx="272" cy="681"/>
            </a:xfrm>
          </p:grpSpPr>
          <p:sp>
            <p:nvSpPr>
              <p:cNvPr id="651" name="Freeform 26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2" name="Freeform 26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3" name="Oval 26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1" name="Group 267"/>
            <p:cNvGrpSpPr>
              <a:grpSpLocks/>
            </p:cNvGrpSpPr>
            <p:nvPr/>
          </p:nvGrpSpPr>
          <p:grpSpPr bwMode="auto">
            <a:xfrm flipV="1">
              <a:off x="6943750" y="4437073"/>
              <a:ext cx="431803" cy="1081085"/>
              <a:chOff x="2469" y="3067"/>
              <a:chExt cx="272" cy="681"/>
            </a:xfrm>
          </p:grpSpPr>
          <p:sp>
            <p:nvSpPr>
              <p:cNvPr id="648" name="Freeform 26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9" name="Freeform 26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50" name="Oval 27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2" name="Group 271"/>
            <p:cNvGrpSpPr>
              <a:grpSpLocks/>
            </p:cNvGrpSpPr>
            <p:nvPr/>
          </p:nvGrpSpPr>
          <p:grpSpPr bwMode="auto">
            <a:xfrm flipV="1">
              <a:off x="7304113" y="4437073"/>
              <a:ext cx="431803" cy="1081085"/>
              <a:chOff x="2469" y="3067"/>
              <a:chExt cx="272" cy="681"/>
            </a:xfrm>
          </p:grpSpPr>
          <p:sp>
            <p:nvSpPr>
              <p:cNvPr id="645" name="Freeform 27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6" name="Freeform 27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7" name="Oval 27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3" name="Group 275"/>
            <p:cNvGrpSpPr>
              <a:grpSpLocks/>
            </p:cNvGrpSpPr>
            <p:nvPr/>
          </p:nvGrpSpPr>
          <p:grpSpPr bwMode="auto">
            <a:xfrm flipV="1">
              <a:off x="2982938" y="4437073"/>
              <a:ext cx="431803" cy="1081085"/>
              <a:chOff x="2469" y="3067"/>
              <a:chExt cx="272" cy="681"/>
            </a:xfrm>
          </p:grpSpPr>
          <p:sp>
            <p:nvSpPr>
              <p:cNvPr id="642" name="Freeform 27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3" name="Freeform 27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4" name="Oval 27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4" name="Group 279"/>
            <p:cNvGrpSpPr>
              <a:grpSpLocks/>
            </p:cNvGrpSpPr>
            <p:nvPr/>
          </p:nvGrpSpPr>
          <p:grpSpPr bwMode="auto">
            <a:xfrm flipV="1">
              <a:off x="2622575" y="4437073"/>
              <a:ext cx="431803" cy="1081085"/>
              <a:chOff x="2469" y="3067"/>
              <a:chExt cx="272" cy="681"/>
            </a:xfrm>
          </p:grpSpPr>
          <p:sp>
            <p:nvSpPr>
              <p:cNvPr id="639" name="Freeform 28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0" name="Freeform 28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41" name="Oval 28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5" name="Group 283"/>
            <p:cNvGrpSpPr>
              <a:grpSpLocks/>
            </p:cNvGrpSpPr>
            <p:nvPr/>
          </p:nvGrpSpPr>
          <p:grpSpPr bwMode="auto">
            <a:xfrm flipV="1">
              <a:off x="2190775" y="4437073"/>
              <a:ext cx="431803" cy="1081085"/>
              <a:chOff x="2469" y="3067"/>
              <a:chExt cx="272" cy="681"/>
            </a:xfrm>
          </p:grpSpPr>
          <p:sp>
            <p:nvSpPr>
              <p:cNvPr id="636" name="Freeform 28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7" name="Freeform 28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8" name="Oval 28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6" name="Group 287"/>
            <p:cNvGrpSpPr>
              <a:grpSpLocks/>
            </p:cNvGrpSpPr>
            <p:nvPr/>
          </p:nvGrpSpPr>
          <p:grpSpPr bwMode="auto">
            <a:xfrm flipV="1">
              <a:off x="1758975" y="4437073"/>
              <a:ext cx="431803" cy="1081085"/>
              <a:chOff x="2469" y="3067"/>
              <a:chExt cx="272" cy="681"/>
            </a:xfrm>
          </p:grpSpPr>
          <p:sp>
            <p:nvSpPr>
              <p:cNvPr id="633" name="Freeform 28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4" name="Freeform 28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5" name="Oval 29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7" name="Group 291"/>
            <p:cNvGrpSpPr>
              <a:grpSpLocks/>
            </p:cNvGrpSpPr>
            <p:nvPr/>
          </p:nvGrpSpPr>
          <p:grpSpPr bwMode="auto">
            <a:xfrm flipV="1">
              <a:off x="1398613" y="4437073"/>
              <a:ext cx="431803" cy="1081085"/>
              <a:chOff x="2469" y="3067"/>
              <a:chExt cx="272" cy="681"/>
            </a:xfrm>
          </p:grpSpPr>
          <p:sp>
            <p:nvSpPr>
              <p:cNvPr id="630" name="Freeform 29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1" name="Freeform 29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32" name="Oval 29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8" name="Group 295"/>
            <p:cNvGrpSpPr>
              <a:grpSpLocks/>
            </p:cNvGrpSpPr>
            <p:nvPr/>
          </p:nvGrpSpPr>
          <p:grpSpPr bwMode="auto">
            <a:xfrm flipV="1">
              <a:off x="1039838" y="4437073"/>
              <a:ext cx="431803" cy="1081085"/>
              <a:chOff x="2469" y="3067"/>
              <a:chExt cx="272" cy="681"/>
            </a:xfrm>
          </p:grpSpPr>
          <p:sp>
            <p:nvSpPr>
              <p:cNvPr id="627" name="Freeform 29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8" name="Freeform 29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9" name="Oval 29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9" name="Group 299"/>
            <p:cNvGrpSpPr>
              <a:grpSpLocks/>
            </p:cNvGrpSpPr>
            <p:nvPr/>
          </p:nvGrpSpPr>
          <p:grpSpPr bwMode="auto">
            <a:xfrm flipV="1">
              <a:off x="679475" y="4438640"/>
              <a:ext cx="431803" cy="1081090"/>
              <a:chOff x="2469" y="3067"/>
              <a:chExt cx="272" cy="681"/>
            </a:xfrm>
          </p:grpSpPr>
          <p:sp>
            <p:nvSpPr>
              <p:cNvPr id="624" name="Freeform 30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5" name="Freeform 30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6" name="Oval 30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0" name="Group 303"/>
            <p:cNvGrpSpPr>
              <a:grpSpLocks/>
            </p:cNvGrpSpPr>
            <p:nvPr/>
          </p:nvGrpSpPr>
          <p:grpSpPr bwMode="auto">
            <a:xfrm flipV="1">
              <a:off x="7662888" y="4437073"/>
              <a:ext cx="431803" cy="1081085"/>
              <a:chOff x="2469" y="3067"/>
              <a:chExt cx="272" cy="681"/>
            </a:xfrm>
          </p:grpSpPr>
          <p:sp>
            <p:nvSpPr>
              <p:cNvPr id="621" name="Freeform 30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2" name="Freeform 30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3" name="Oval 30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1" name="Group 307"/>
            <p:cNvGrpSpPr>
              <a:grpSpLocks/>
            </p:cNvGrpSpPr>
            <p:nvPr/>
          </p:nvGrpSpPr>
          <p:grpSpPr bwMode="auto">
            <a:xfrm flipV="1">
              <a:off x="8023250" y="4437073"/>
              <a:ext cx="431803" cy="1081085"/>
              <a:chOff x="2469" y="3067"/>
              <a:chExt cx="272" cy="681"/>
            </a:xfrm>
          </p:grpSpPr>
          <p:sp>
            <p:nvSpPr>
              <p:cNvPr id="618" name="Freeform 30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9" name="Freeform 30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0" name="Oval 31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2" name="Group 311"/>
            <p:cNvGrpSpPr>
              <a:grpSpLocks/>
            </p:cNvGrpSpPr>
            <p:nvPr/>
          </p:nvGrpSpPr>
          <p:grpSpPr bwMode="auto">
            <a:xfrm flipV="1">
              <a:off x="8383613" y="4437073"/>
              <a:ext cx="431803" cy="1081085"/>
              <a:chOff x="2469" y="3067"/>
              <a:chExt cx="272" cy="681"/>
            </a:xfrm>
          </p:grpSpPr>
          <p:sp>
            <p:nvSpPr>
              <p:cNvPr id="615" name="Freeform 31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6" name="Freeform 31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7" name="Oval 31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3" name="Group 315"/>
            <p:cNvGrpSpPr>
              <a:grpSpLocks/>
            </p:cNvGrpSpPr>
            <p:nvPr/>
          </p:nvGrpSpPr>
          <p:grpSpPr bwMode="auto">
            <a:xfrm flipV="1">
              <a:off x="8743975" y="4437073"/>
              <a:ext cx="431803" cy="1081085"/>
              <a:chOff x="2469" y="3067"/>
              <a:chExt cx="272" cy="681"/>
            </a:xfrm>
          </p:grpSpPr>
          <p:sp>
            <p:nvSpPr>
              <p:cNvPr id="612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3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4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4" name="Group 321"/>
            <p:cNvGrpSpPr>
              <a:grpSpLocks/>
            </p:cNvGrpSpPr>
            <p:nvPr/>
          </p:nvGrpSpPr>
          <p:grpSpPr bwMode="auto">
            <a:xfrm>
              <a:off x="3343300" y="3286133"/>
              <a:ext cx="431803" cy="1081090"/>
              <a:chOff x="2469" y="3067"/>
              <a:chExt cx="272" cy="681"/>
            </a:xfrm>
          </p:grpSpPr>
          <p:sp>
            <p:nvSpPr>
              <p:cNvPr id="609" name="Freeform 3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0" name="Freeform 3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1" name="Oval 3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5" name="Group 325"/>
            <p:cNvGrpSpPr>
              <a:grpSpLocks/>
            </p:cNvGrpSpPr>
            <p:nvPr/>
          </p:nvGrpSpPr>
          <p:grpSpPr bwMode="auto">
            <a:xfrm>
              <a:off x="3703663" y="3286133"/>
              <a:ext cx="431803" cy="1081090"/>
              <a:chOff x="2469" y="3067"/>
              <a:chExt cx="272" cy="681"/>
            </a:xfrm>
          </p:grpSpPr>
          <p:sp>
            <p:nvSpPr>
              <p:cNvPr id="606" name="Freeform 3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" name="Freeform 3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8" name="Oval 3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6" name="Group 329"/>
            <p:cNvGrpSpPr>
              <a:grpSpLocks/>
            </p:cNvGrpSpPr>
            <p:nvPr/>
          </p:nvGrpSpPr>
          <p:grpSpPr bwMode="auto">
            <a:xfrm>
              <a:off x="4062438" y="3286133"/>
              <a:ext cx="431803" cy="1081090"/>
              <a:chOff x="2469" y="3067"/>
              <a:chExt cx="272" cy="681"/>
            </a:xfrm>
          </p:grpSpPr>
          <p:sp>
            <p:nvSpPr>
              <p:cNvPr id="603" name="Freeform 3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4" name="Freeform 3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" name="Oval 3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7" name="Group 333"/>
            <p:cNvGrpSpPr>
              <a:grpSpLocks/>
            </p:cNvGrpSpPr>
            <p:nvPr/>
          </p:nvGrpSpPr>
          <p:grpSpPr bwMode="auto">
            <a:xfrm>
              <a:off x="4422800" y="3286133"/>
              <a:ext cx="431803" cy="1081090"/>
              <a:chOff x="2469" y="3067"/>
              <a:chExt cx="272" cy="681"/>
            </a:xfrm>
          </p:grpSpPr>
          <p:sp>
            <p:nvSpPr>
              <p:cNvPr id="600" name="Freeform 3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1" name="Freeform 3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2" name="Oval 3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8" name="Group 337"/>
            <p:cNvGrpSpPr>
              <a:grpSpLocks/>
            </p:cNvGrpSpPr>
            <p:nvPr/>
          </p:nvGrpSpPr>
          <p:grpSpPr bwMode="auto">
            <a:xfrm>
              <a:off x="4783163" y="3286133"/>
              <a:ext cx="431803" cy="1081090"/>
              <a:chOff x="2469" y="3067"/>
              <a:chExt cx="272" cy="681"/>
            </a:xfrm>
          </p:grpSpPr>
          <p:sp>
            <p:nvSpPr>
              <p:cNvPr id="597" name="Freeform 3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8" name="Freeform 3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9" name="Oval 3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99" name="Group 341"/>
            <p:cNvGrpSpPr>
              <a:grpSpLocks/>
            </p:cNvGrpSpPr>
            <p:nvPr/>
          </p:nvGrpSpPr>
          <p:grpSpPr bwMode="auto">
            <a:xfrm>
              <a:off x="5143525" y="3286133"/>
              <a:ext cx="431803" cy="1081090"/>
              <a:chOff x="2469" y="3067"/>
              <a:chExt cx="272" cy="681"/>
            </a:xfrm>
          </p:grpSpPr>
          <p:sp>
            <p:nvSpPr>
              <p:cNvPr id="594" name="Freeform 3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5" name="Freeform 3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6" name="Oval 3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0" name="Group 345"/>
            <p:cNvGrpSpPr>
              <a:grpSpLocks/>
            </p:cNvGrpSpPr>
            <p:nvPr/>
          </p:nvGrpSpPr>
          <p:grpSpPr bwMode="auto">
            <a:xfrm>
              <a:off x="5503888" y="3286133"/>
              <a:ext cx="431803" cy="1081090"/>
              <a:chOff x="2469" y="3067"/>
              <a:chExt cx="272" cy="681"/>
            </a:xfrm>
          </p:grpSpPr>
          <p:sp>
            <p:nvSpPr>
              <p:cNvPr id="591" name="Freeform 3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2" name="Freeform 3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3" name="Oval 3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1" name="Group 349"/>
            <p:cNvGrpSpPr>
              <a:grpSpLocks/>
            </p:cNvGrpSpPr>
            <p:nvPr/>
          </p:nvGrpSpPr>
          <p:grpSpPr bwMode="auto">
            <a:xfrm>
              <a:off x="5862663" y="3286133"/>
              <a:ext cx="431803" cy="1081090"/>
              <a:chOff x="2469" y="3067"/>
              <a:chExt cx="272" cy="681"/>
            </a:xfrm>
          </p:grpSpPr>
          <p:sp>
            <p:nvSpPr>
              <p:cNvPr id="588" name="Freeform 3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9" name="Freeform 3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90" name="Oval 3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2" name="Group 353"/>
            <p:cNvGrpSpPr>
              <a:grpSpLocks/>
            </p:cNvGrpSpPr>
            <p:nvPr/>
          </p:nvGrpSpPr>
          <p:grpSpPr bwMode="auto">
            <a:xfrm>
              <a:off x="6223025" y="3286133"/>
              <a:ext cx="431803" cy="1081090"/>
              <a:chOff x="2469" y="3067"/>
              <a:chExt cx="272" cy="681"/>
            </a:xfrm>
          </p:grpSpPr>
          <p:sp>
            <p:nvSpPr>
              <p:cNvPr id="585" name="Freeform 3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6" name="Freeform 3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7" name="Oval 3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3" name="Group 357"/>
            <p:cNvGrpSpPr>
              <a:grpSpLocks/>
            </p:cNvGrpSpPr>
            <p:nvPr/>
          </p:nvGrpSpPr>
          <p:grpSpPr bwMode="auto">
            <a:xfrm>
              <a:off x="6583388" y="3286133"/>
              <a:ext cx="431803" cy="1081090"/>
              <a:chOff x="2469" y="3067"/>
              <a:chExt cx="272" cy="681"/>
            </a:xfrm>
          </p:grpSpPr>
          <p:sp>
            <p:nvSpPr>
              <p:cNvPr id="582" name="Freeform 3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" name="Freeform 3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4" name="Oval 3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4" name="Group 361"/>
            <p:cNvGrpSpPr>
              <a:grpSpLocks/>
            </p:cNvGrpSpPr>
            <p:nvPr/>
          </p:nvGrpSpPr>
          <p:grpSpPr bwMode="auto">
            <a:xfrm>
              <a:off x="6943750" y="3286133"/>
              <a:ext cx="431803" cy="1081090"/>
              <a:chOff x="2469" y="3067"/>
              <a:chExt cx="272" cy="681"/>
            </a:xfrm>
          </p:grpSpPr>
          <p:sp>
            <p:nvSpPr>
              <p:cNvPr id="579" name="Freeform 3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0" name="Freeform 3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1" name="Oval 3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5" name="Group 365"/>
            <p:cNvGrpSpPr>
              <a:grpSpLocks/>
            </p:cNvGrpSpPr>
            <p:nvPr/>
          </p:nvGrpSpPr>
          <p:grpSpPr bwMode="auto">
            <a:xfrm>
              <a:off x="7304113" y="3286133"/>
              <a:ext cx="431803" cy="1081090"/>
              <a:chOff x="2469" y="3067"/>
              <a:chExt cx="272" cy="681"/>
            </a:xfrm>
          </p:grpSpPr>
          <p:sp>
            <p:nvSpPr>
              <p:cNvPr id="576" name="Freeform 3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7" name="Freeform 3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8" name="Oval 3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6" name="Group 369"/>
            <p:cNvGrpSpPr>
              <a:grpSpLocks/>
            </p:cNvGrpSpPr>
            <p:nvPr/>
          </p:nvGrpSpPr>
          <p:grpSpPr bwMode="auto">
            <a:xfrm>
              <a:off x="2982938" y="3286133"/>
              <a:ext cx="431803" cy="1081090"/>
              <a:chOff x="2469" y="3067"/>
              <a:chExt cx="272" cy="681"/>
            </a:xfrm>
          </p:grpSpPr>
          <p:sp>
            <p:nvSpPr>
              <p:cNvPr id="573" name="Freeform 3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4" name="Freeform 3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5" name="Oval 3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7" name="Group 373"/>
            <p:cNvGrpSpPr>
              <a:grpSpLocks/>
            </p:cNvGrpSpPr>
            <p:nvPr/>
          </p:nvGrpSpPr>
          <p:grpSpPr bwMode="auto">
            <a:xfrm>
              <a:off x="2622575" y="3286133"/>
              <a:ext cx="431803" cy="1081090"/>
              <a:chOff x="2469" y="3067"/>
              <a:chExt cx="272" cy="681"/>
            </a:xfrm>
          </p:grpSpPr>
          <p:sp>
            <p:nvSpPr>
              <p:cNvPr id="570" name="Freeform 3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1" name="Freeform 3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72" name="Oval 3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8" name="Group 377"/>
            <p:cNvGrpSpPr>
              <a:grpSpLocks/>
            </p:cNvGrpSpPr>
            <p:nvPr/>
          </p:nvGrpSpPr>
          <p:grpSpPr bwMode="auto">
            <a:xfrm>
              <a:off x="2190775" y="3286133"/>
              <a:ext cx="431803" cy="1081090"/>
              <a:chOff x="2469" y="3067"/>
              <a:chExt cx="272" cy="681"/>
            </a:xfrm>
          </p:grpSpPr>
          <p:sp>
            <p:nvSpPr>
              <p:cNvPr id="567" name="Freeform 3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8" name="Freeform 3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9" name="Oval 3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09" name="Group 381"/>
            <p:cNvGrpSpPr>
              <a:grpSpLocks/>
            </p:cNvGrpSpPr>
            <p:nvPr/>
          </p:nvGrpSpPr>
          <p:grpSpPr bwMode="auto">
            <a:xfrm>
              <a:off x="1758975" y="3286133"/>
              <a:ext cx="431803" cy="1081090"/>
              <a:chOff x="2469" y="3067"/>
              <a:chExt cx="272" cy="681"/>
            </a:xfrm>
          </p:grpSpPr>
          <p:sp>
            <p:nvSpPr>
              <p:cNvPr id="564" name="Freeform 3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5" name="Freeform 3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6" name="Oval 3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0" name="Group 385"/>
            <p:cNvGrpSpPr>
              <a:grpSpLocks/>
            </p:cNvGrpSpPr>
            <p:nvPr/>
          </p:nvGrpSpPr>
          <p:grpSpPr bwMode="auto">
            <a:xfrm>
              <a:off x="1398613" y="3286133"/>
              <a:ext cx="431803" cy="1081090"/>
              <a:chOff x="2469" y="3067"/>
              <a:chExt cx="272" cy="681"/>
            </a:xfrm>
          </p:grpSpPr>
          <p:sp>
            <p:nvSpPr>
              <p:cNvPr id="561" name="Freeform 3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2" name="Freeform 3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3" name="Oval 3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1" name="Group 389"/>
            <p:cNvGrpSpPr>
              <a:grpSpLocks/>
            </p:cNvGrpSpPr>
            <p:nvPr/>
          </p:nvGrpSpPr>
          <p:grpSpPr bwMode="auto">
            <a:xfrm>
              <a:off x="1039838" y="3286133"/>
              <a:ext cx="431803" cy="1081090"/>
              <a:chOff x="2469" y="3067"/>
              <a:chExt cx="272" cy="681"/>
            </a:xfrm>
          </p:grpSpPr>
          <p:sp>
            <p:nvSpPr>
              <p:cNvPr id="558" name="Freeform 3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9" name="Freeform 3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60" name="Oval 3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2" name="Group 393"/>
            <p:cNvGrpSpPr>
              <a:grpSpLocks/>
            </p:cNvGrpSpPr>
            <p:nvPr/>
          </p:nvGrpSpPr>
          <p:grpSpPr bwMode="auto">
            <a:xfrm>
              <a:off x="679475" y="3286133"/>
              <a:ext cx="431803" cy="1081090"/>
              <a:chOff x="2469" y="3067"/>
              <a:chExt cx="272" cy="681"/>
            </a:xfrm>
          </p:grpSpPr>
          <p:sp>
            <p:nvSpPr>
              <p:cNvPr id="555" name="Freeform 3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6" name="Freeform 3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7" name="Oval 3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3" name="Group 397"/>
            <p:cNvGrpSpPr>
              <a:grpSpLocks/>
            </p:cNvGrpSpPr>
            <p:nvPr/>
          </p:nvGrpSpPr>
          <p:grpSpPr bwMode="auto">
            <a:xfrm>
              <a:off x="7662888" y="3286133"/>
              <a:ext cx="431803" cy="1081090"/>
              <a:chOff x="2469" y="3067"/>
              <a:chExt cx="272" cy="681"/>
            </a:xfrm>
          </p:grpSpPr>
          <p:sp>
            <p:nvSpPr>
              <p:cNvPr id="552" name="Freeform 3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3" name="Freeform 3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4" name="Oval 4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4" name="Group 401"/>
            <p:cNvGrpSpPr>
              <a:grpSpLocks/>
            </p:cNvGrpSpPr>
            <p:nvPr/>
          </p:nvGrpSpPr>
          <p:grpSpPr bwMode="auto">
            <a:xfrm>
              <a:off x="8023250" y="3286133"/>
              <a:ext cx="431803" cy="1081090"/>
              <a:chOff x="2469" y="3067"/>
              <a:chExt cx="272" cy="681"/>
            </a:xfrm>
          </p:grpSpPr>
          <p:sp>
            <p:nvSpPr>
              <p:cNvPr id="549" name="Freeform 40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0" name="Freeform 40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51" name="Oval 40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5" name="Group 405"/>
            <p:cNvGrpSpPr>
              <a:grpSpLocks/>
            </p:cNvGrpSpPr>
            <p:nvPr/>
          </p:nvGrpSpPr>
          <p:grpSpPr bwMode="auto">
            <a:xfrm>
              <a:off x="8383613" y="3286133"/>
              <a:ext cx="431803" cy="1081090"/>
              <a:chOff x="2469" y="3067"/>
              <a:chExt cx="272" cy="681"/>
            </a:xfrm>
          </p:grpSpPr>
          <p:sp>
            <p:nvSpPr>
              <p:cNvPr id="546" name="Freeform 40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7" name="Freeform 40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8" name="Oval 40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6" name="Group 409"/>
            <p:cNvGrpSpPr>
              <a:grpSpLocks/>
            </p:cNvGrpSpPr>
            <p:nvPr/>
          </p:nvGrpSpPr>
          <p:grpSpPr bwMode="auto">
            <a:xfrm>
              <a:off x="8743975" y="3286133"/>
              <a:ext cx="431803" cy="1081090"/>
              <a:chOff x="2469" y="3067"/>
              <a:chExt cx="272" cy="681"/>
            </a:xfrm>
          </p:grpSpPr>
          <p:sp>
            <p:nvSpPr>
              <p:cNvPr id="543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4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5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7" name="Group 409"/>
            <p:cNvGrpSpPr>
              <a:grpSpLocks/>
            </p:cNvGrpSpPr>
            <p:nvPr/>
          </p:nvGrpSpPr>
          <p:grpSpPr bwMode="auto">
            <a:xfrm>
              <a:off x="9104338" y="3286133"/>
              <a:ext cx="431803" cy="1081090"/>
              <a:chOff x="2469" y="3067"/>
              <a:chExt cx="272" cy="681"/>
            </a:xfrm>
          </p:grpSpPr>
          <p:sp>
            <p:nvSpPr>
              <p:cNvPr id="540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1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2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8" name="Group 409"/>
            <p:cNvGrpSpPr>
              <a:grpSpLocks/>
            </p:cNvGrpSpPr>
            <p:nvPr/>
          </p:nvGrpSpPr>
          <p:grpSpPr bwMode="auto">
            <a:xfrm>
              <a:off x="9464700" y="3286133"/>
              <a:ext cx="431803" cy="1081090"/>
              <a:chOff x="2469" y="3067"/>
              <a:chExt cx="272" cy="681"/>
            </a:xfrm>
          </p:grpSpPr>
          <p:sp>
            <p:nvSpPr>
              <p:cNvPr id="537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8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9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19" name="Group 393"/>
            <p:cNvGrpSpPr>
              <a:grpSpLocks/>
            </p:cNvGrpSpPr>
            <p:nvPr/>
          </p:nvGrpSpPr>
          <p:grpSpPr bwMode="auto">
            <a:xfrm>
              <a:off x="319113" y="3214680"/>
              <a:ext cx="431803" cy="1081085"/>
              <a:chOff x="2469" y="3067"/>
              <a:chExt cx="272" cy="681"/>
            </a:xfrm>
          </p:grpSpPr>
          <p:sp>
            <p:nvSpPr>
              <p:cNvPr id="534" name="Freeform 3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5" name="Freeform 3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6" name="Oval 3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20" name="Group 299"/>
            <p:cNvGrpSpPr>
              <a:grpSpLocks/>
            </p:cNvGrpSpPr>
            <p:nvPr/>
          </p:nvGrpSpPr>
          <p:grpSpPr bwMode="auto">
            <a:xfrm flipV="1">
              <a:off x="319113" y="4438640"/>
              <a:ext cx="431803" cy="1081090"/>
              <a:chOff x="2469" y="3067"/>
              <a:chExt cx="272" cy="681"/>
            </a:xfrm>
          </p:grpSpPr>
          <p:sp>
            <p:nvSpPr>
              <p:cNvPr id="531" name="Freeform 30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2" name="Freeform 30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3" name="Oval 30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21" name="Group 315"/>
            <p:cNvGrpSpPr>
              <a:grpSpLocks/>
            </p:cNvGrpSpPr>
            <p:nvPr/>
          </p:nvGrpSpPr>
          <p:grpSpPr bwMode="auto">
            <a:xfrm flipV="1">
              <a:off x="9104338" y="4438640"/>
              <a:ext cx="431803" cy="1081090"/>
              <a:chOff x="2469" y="3067"/>
              <a:chExt cx="272" cy="681"/>
            </a:xfrm>
          </p:grpSpPr>
          <p:sp>
            <p:nvSpPr>
              <p:cNvPr id="528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29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30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22" name="Group 315"/>
            <p:cNvGrpSpPr>
              <a:grpSpLocks/>
            </p:cNvGrpSpPr>
            <p:nvPr/>
          </p:nvGrpSpPr>
          <p:grpSpPr bwMode="auto">
            <a:xfrm flipV="1">
              <a:off x="9391675" y="4438640"/>
              <a:ext cx="431803" cy="1081090"/>
              <a:chOff x="2469" y="3067"/>
              <a:chExt cx="272" cy="681"/>
            </a:xfrm>
          </p:grpSpPr>
          <p:sp>
            <p:nvSpPr>
              <p:cNvPr id="525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26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27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23" name="Text Box 20"/>
            <p:cNvSpPr txBox="1">
              <a:spLocks noChangeArrowheads="1"/>
            </p:cNvSpPr>
            <p:nvPr/>
          </p:nvSpPr>
          <p:spPr bwMode="auto">
            <a:xfrm>
              <a:off x="3646488" y="4437063"/>
              <a:ext cx="580608" cy="641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Calibri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4" name="Freeform 10"/>
            <p:cNvSpPr>
              <a:spLocks/>
            </p:cNvSpPr>
            <p:nvPr/>
          </p:nvSpPr>
          <p:spPr bwMode="auto">
            <a:xfrm>
              <a:off x="3571865" y="3286124"/>
              <a:ext cx="1143008" cy="2357454"/>
            </a:xfrm>
            <a:custGeom>
              <a:avLst/>
              <a:gdLst>
                <a:gd name="T0" fmla="*/ 192088 w 648"/>
                <a:gd name="T1" fmla="*/ 50800 h 1096"/>
                <a:gd name="T2" fmla="*/ 1239838 w 648"/>
                <a:gd name="T3" fmla="*/ 127000 h 1096"/>
                <a:gd name="T4" fmla="*/ 1135063 w 648"/>
                <a:gd name="T5" fmla="*/ 812800 h 1096"/>
                <a:gd name="T6" fmla="*/ 1344613 w 648"/>
                <a:gd name="T7" fmla="*/ 1346200 h 1096"/>
                <a:gd name="T8" fmla="*/ 715963 w 648"/>
                <a:gd name="T9" fmla="*/ 1727200 h 1096"/>
                <a:gd name="T10" fmla="*/ 87313 w 648"/>
                <a:gd name="T11" fmla="*/ 1422400 h 1096"/>
                <a:gd name="T12" fmla="*/ 192088 w 648"/>
                <a:gd name="T13" fmla="*/ 812800 h 1096"/>
                <a:gd name="T14" fmla="*/ 87313 w 648"/>
                <a:gd name="T15" fmla="*/ 355600 h 1096"/>
                <a:gd name="T16" fmla="*/ 192088 w 648"/>
                <a:gd name="T17" fmla="*/ 50800 h 1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1096"/>
                <a:gd name="T29" fmla="*/ 648 w 648"/>
                <a:gd name="T30" fmla="*/ 1096 h 1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1096">
                  <a:moveTo>
                    <a:pt x="88" y="32"/>
                  </a:moveTo>
                  <a:cubicBezTo>
                    <a:pt x="176" y="8"/>
                    <a:pt x="496" y="0"/>
                    <a:pt x="568" y="80"/>
                  </a:cubicBezTo>
                  <a:cubicBezTo>
                    <a:pt x="640" y="160"/>
                    <a:pt x="512" y="384"/>
                    <a:pt x="520" y="512"/>
                  </a:cubicBezTo>
                  <a:cubicBezTo>
                    <a:pt x="528" y="640"/>
                    <a:pt x="648" y="752"/>
                    <a:pt x="616" y="848"/>
                  </a:cubicBezTo>
                  <a:cubicBezTo>
                    <a:pt x="584" y="944"/>
                    <a:pt x="424" y="1080"/>
                    <a:pt x="328" y="1088"/>
                  </a:cubicBezTo>
                  <a:cubicBezTo>
                    <a:pt x="232" y="1096"/>
                    <a:pt x="80" y="992"/>
                    <a:pt x="40" y="896"/>
                  </a:cubicBezTo>
                  <a:cubicBezTo>
                    <a:pt x="0" y="800"/>
                    <a:pt x="88" y="624"/>
                    <a:pt x="88" y="512"/>
                  </a:cubicBezTo>
                  <a:cubicBezTo>
                    <a:pt x="88" y="400"/>
                    <a:pt x="40" y="304"/>
                    <a:pt x="40" y="224"/>
                  </a:cubicBezTo>
                  <a:cubicBezTo>
                    <a:pt x="40" y="144"/>
                    <a:pt x="0" y="56"/>
                    <a:pt x="88" y="32"/>
                  </a:cubicBezTo>
                  <a:close/>
                </a:path>
              </a:pathLst>
            </a:custGeom>
            <a:solidFill>
              <a:srgbClr val="00CCFF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86" name="685 - Ελεύθερη σχεδίαση"/>
          <p:cNvSpPr/>
          <p:nvPr/>
        </p:nvSpPr>
        <p:spPr>
          <a:xfrm rot="9749127">
            <a:off x="6166718" y="1949036"/>
            <a:ext cx="2070287" cy="3320866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gradFill flip="none" rotWithShape="1">
            <a:gsLst>
              <a:gs pos="83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63000">
                <a:srgbClr val="92D050"/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 prst="angle"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grpSp>
        <p:nvGrpSpPr>
          <p:cNvPr id="687" name="Group 230"/>
          <p:cNvGrpSpPr>
            <a:grpSpLocks/>
          </p:cNvGrpSpPr>
          <p:nvPr/>
        </p:nvGrpSpPr>
        <p:grpSpPr bwMode="auto">
          <a:xfrm flipV="1">
            <a:off x="3533766" y="2868299"/>
            <a:ext cx="431803" cy="822474"/>
            <a:chOff x="2469" y="3067"/>
            <a:chExt cx="272" cy="681"/>
          </a:xfrm>
        </p:grpSpPr>
        <p:sp>
          <p:nvSpPr>
            <p:cNvPr id="688" name="Freeform 229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89" name="Freeform 6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0" name="Oval 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91" name="Group 239"/>
          <p:cNvGrpSpPr>
            <a:grpSpLocks/>
          </p:cNvGrpSpPr>
          <p:nvPr/>
        </p:nvGrpSpPr>
        <p:grpSpPr bwMode="auto">
          <a:xfrm flipV="1">
            <a:off x="4613266" y="2868299"/>
            <a:ext cx="431803" cy="822474"/>
            <a:chOff x="2469" y="3067"/>
            <a:chExt cx="272" cy="681"/>
          </a:xfrm>
        </p:grpSpPr>
        <p:sp>
          <p:nvSpPr>
            <p:cNvPr id="692" name="Freeform 24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3" name="Freeform 24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4" name="Oval 24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95" name="Group 243"/>
          <p:cNvGrpSpPr>
            <a:grpSpLocks/>
          </p:cNvGrpSpPr>
          <p:nvPr/>
        </p:nvGrpSpPr>
        <p:grpSpPr bwMode="auto">
          <a:xfrm flipV="1">
            <a:off x="4973629" y="2868299"/>
            <a:ext cx="431803" cy="822474"/>
            <a:chOff x="2469" y="3067"/>
            <a:chExt cx="272" cy="681"/>
          </a:xfrm>
        </p:grpSpPr>
        <p:sp>
          <p:nvSpPr>
            <p:cNvPr id="696" name="Freeform 24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7" name="Freeform 24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98" name="Oval 24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99" name="Group 247"/>
          <p:cNvGrpSpPr>
            <a:grpSpLocks/>
          </p:cNvGrpSpPr>
          <p:nvPr/>
        </p:nvGrpSpPr>
        <p:grpSpPr bwMode="auto">
          <a:xfrm flipV="1">
            <a:off x="5333991" y="2868299"/>
            <a:ext cx="431803" cy="822474"/>
            <a:chOff x="2469" y="3067"/>
            <a:chExt cx="272" cy="681"/>
          </a:xfrm>
        </p:grpSpPr>
        <p:sp>
          <p:nvSpPr>
            <p:cNvPr id="700" name="Freeform 24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1" name="Freeform 24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2" name="Oval 25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03" name="Group 251"/>
          <p:cNvGrpSpPr>
            <a:grpSpLocks/>
          </p:cNvGrpSpPr>
          <p:nvPr/>
        </p:nvGrpSpPr>
        <p:grpSpPr bwMode="auto">
          <a:xfrm flipV="1">
            <a:off x="5694354" y="2868299"/>
            <a:ext cx="431803" cy="822474"/>
            <a:chOff x="2469" y="3067"/>
            <a:chExt cx="272" cy="681"/>
          </a:xfrm>
        </p:grpSpPr>
        <p:sp>
          <p:nvSpPr>
            <p:cNvPr id="704" name="Freeform 25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5" name="Freeform 25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" name="Oval 25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07" name="Group 255"/>
          <p:cNvGrpSpPr>
            <a:grpSpLocks/>
          </p:cNvGrpSpPr>
          <p:nvPr/>
        </p:nvGrpSpPr>
        <p:grpSpPr bwMode="auto">
          <a:xfrm flipV="1">
            <a:off x="6053129" y="2868299"/>
            <a:ext cx="431803" cy="822474"/>
            <a:chOff x="2469" y="3067"/>
            <a:chExt cx="272" cy="681"/>
          </a:xfrm>
        </p:grpSpPr>
        <p:sp>
          <p:nvSpPr>
            <p:cNvPr id="708" name="Freeform 25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9" name="Freeform 25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0" name="Oval 25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11" name="Group 259"/>
          <p:cNvGrpSpPr>
            <a:grpSpLocks/>
          </p:cNvGrpSpPr>
          <p:nvPr/>
        </p:nvGrpSpPr>
        <p:grpSpPr bwMode="auto">
          <a:xfrm flipV="1">
            <a:off x="6413491" y="2868299"/>
            <a:ext cx="431803" cy="822474"/>
            <a:chOff x="2469" y="3067"/>
            <a:chExt cx="272" cy="681"/>
          </a:xfrm>
        </p:grpSpPr>
        <p:sp>
          <p:nvSpPr>
            <p:cNvPr id="712" name="Freeform 26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3" name="Freeform 26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4" name="Oval 26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27" name="Group 275"/>
          <p:cNvGrpSpPr>
            <a:grpSpLocks/>
          </p:cNvGrpSpPr>
          <p:nvPr/>
        </p:nvGrpSpPr>
        <p:grpSpPr bwMode="auto">
          <a:xfrm flipV="1">
            <a:off x="3173404" y="2868299"/>
            <a:ext cx="431803" cy="822474"/>
            <a:chOff x="2469" y="3067"/>
            <a:chExt cx="272" cy="681"/>
          </a:xfrm>
        </p:grpSpPr>
        <p:sp>
          <p:nvSpPr>
            <p:cNvPr id="728" name="Freeform 27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29" name="Freeform 27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0" name="Oval 27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31" name="Group 279"/>
          <p:cNvGrpSpPr>
            <a:grpSpLocks/>
          </p:cNvGrpSpPr>
          <p:nvPr/>
        </p:nvGrpSpPr>
        <p:grpSpPr bwMode="auto">
          <a:xfrm flipV="1">
            <a:off x="2813041" y="2868299"/>
            <a:ext cx="431803" cy="822474"/>
            <a:chOff x="2469" y="3067"/>
            <a:chExt cx="272" cy="681"/>
          </a:xfrm>
        </p:grpSpPr>
        <p:sp>
          <p:nvSpPr>
            <p:cNvPr id="732" name="Freeform 28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3" name="Freeform 28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4" name="Oval 28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35" name="Group 283"/>
          <p:cNvGrpSpPr>
            <a:grpSpLocks/>
          </p:cNvGrpSpPr>
          <p:nvPr/>
        </p:nvGrpSpPr>
        <p:grpSpPr bwMode="auto">
          <a:xfrm flipV="1">
            <a:off x="2381241" y="2868299"/>
            <a:ext cx="431803" cy="822474"/>
            <a:chOff x="2469" y="3067"/>
            <a:chExt cx="272" cy="681"/>
          </a:xfrm>
        </p:grpSpPr>
        <p:sp>
          <p:nvSpPr>
            <p:cNvPr id="736" name="Freeform 28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7" name="Freeform 28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8" name="Oval 28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39" name="Group 287"/>
          <p:cNvGrpSpPr>
            <a:grpSpLocks/>
          </p:cNvGrpSpPr>
          <p:nvPr/>
        </p:nvGrpSpPr>
        <p:grpSpPr bwMode="auto">
          <a:xfrm flipV="1">
            <a:off x="1949441" y="2868299"/>
            <a:ext cx="431803" cy="822474"/>
            <a:chOff x="2469" y="3067"/>
            <a:chExt cx="272" cy="681"/>
          </a:xfrm>
        </p:grpSpPr>
        <p:sp>
          <p:nvSpPr>
            <p:cNvPr id="740" name="Freeform 28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1" name="Freeform 28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2" name="Oval 29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43" name="Group 291"/>
          <p:cNvGrpSpPr>
            <a:grpSpLocks/>
          </p:cNvGrpSpPr>
          <p:nvPr/>
        </p:nvGrpSpPr>
        <p:grpSpPr bwMode="auto">
          <a:xfrm flipV="1">
            <a:off x="1589079" y="2868299"/>
            <a:ext cx="431803" cy="822474"/>
            <a:chOff x="2469" y="3067"/>
            <a:chExt cx="272" cy="681"/>
          </a:xfrm>
        </p:grpSpPr>
        <p:sp>
          <p:nvSpPr>
            <p:cNvPr id="744" name="Freeform 29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5" name="Freeform 29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6" name="Oval 29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47" name="Group 295"/>
          <p:cNvGrpSpPr>
            <a:grpSpLocks/>
          </p:cNvGrpSpPr>
          <p:nvPr/>
        </p:nvGrpSpPr>
        <p:grpSpPr bwMode="auto">
          <a:xfrm flipV="1">
            <a:off x="1230304" y="2868299"/>
            <a:ext cx="431803" cy="822474"/>
            <a:chOff x="2469" y="3067"/>
            <a:chExt cx="272" cy="681"/>
          </a:xfrm>
        </p:grpSpPr>
        <p:sp>
          <p:nvSpPr>
            <p:cNvPr id="748" name="Freeform 29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9" name="Freeform 29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0" name="Oval 29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51" name="Group 299"/>
          <p:cNvGrpSpPr>
            <a:grpSpLocks/>
          </p:cNvGrpSpPr>
          <p:nvPr/>
        </p:nvGrpSpPr>
        <p:grpSpPr bwMode="auto">
          <a:xfrm flipV="1">
            <a:off x="869941" y="2869491"/>
            <a:ext cx="431803" cy="822477"/>
            <a:chOff x="2469" y="3067"/>
            <a:chExt cx="272" cy="681"/>
          </a:xfrm>
        </p:grpSpPr>
        <p:sp>
          <p:nvSpPr>
            <p:cNvPr id="752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3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4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55" name="Group 303"/>
          <p:cNvGrpSpPr>
            <a:grpSpLocks/>
          </p:cNvGrpSpPr>
          <p:nvPr/>
        </p:nvGrpSpPr>
        <p:grpSpPr bwMode="auto">
          <a:xfrm flipV="1">
            <a:off x="7853354" y="2868299"/>
            <a:ext cx="431803" cy="822474"/>
            <a:chOff x="2469" y="3067"/>
            <a:chExt cx="272" cy="681"/>
          </a:xfrm>
        </p:grpSpPr>
        <p:sp>
          <p:nvSpPr>
            <p:cNvPr id="756" name="Freeform 30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7" name="Freeform 30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58" name="Oval 30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59" name="Group 307"/>
          <p:cNvGrpSpPr>
            <a:grpSpLocks/>
          </p:cNvGrpSpPr>
          <p:nvPr/>
        </p:nvGrpSpPr>
        <p:grpSpPr bwMode="auto">
          <a:xfrm flipV="1">
            <a:off x="8213716" y="2868299"/>
            <a:ext cx="431803" cy="822474"/>
            <a:chOff x="2469" y="3067"/>
            <a:chExt cx="272" cy="681"/>
          </a:xfrm>
        </p:grpSpPr>
        <p:sp>
          <p:nvSpPr>
            <p:cNvPr id="760" name="Freeform 30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1" name="Freeform 30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2" name="Oval 31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63" name="Group 311"/>
          <p:cNvGrpSpPr>
            <a:grpSpLocks/>
          </p:cNvGrpSpPr>
          <p:nvPr/>
        </p:nvGrpSpPr>
        <p:grpSpPr bwMode="auto">
          <a:xfrm flipV="1">
            <a:off x="8574079" y="2868299"/>
            <a:ext cx="431803" cy="822474"/>
            <a:chOff x="2469" y="3067"/>
            <a:chExt cx="272" cy="681"/>
          </a:xfrm>
        </p:grpSpPr>
        <p:sp>
          <p:nvSpPr>
            <p:cNvPr id="764" name="Freeform 31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5" name="Freeform 31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6" name="Oval 31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67" name="Group 315"/>
          <p:cNvGrpSpPr>
            <a:grpSpLocks/>
          </p:cNvGrpSpPr>
          <p:nvPr/>
        </p:nvGrpSpPr>
        <p:grpSpPr bwMode="auto">
          <a:xfrm flipV="1">
            <a:off x="8934441" y="2868299"/>
            <a:ext cx="431803" cy="822474"/>
            <a:chOff x="2469" y="3067"/>
            <a:chExt cx="272" cy="681"/>
          </a:xfrm>
        </p:grpSpPr>
        <p:sp>
          <p:nvSpPr>
            <p:cNvPr id="768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69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0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71" name="Group 321"/>
          <p:cNvGrpSpPr>
            <a:grpSpLocks/>
          </p:cNvGrpSpPr>
          <p:nvPr/>
        </p:nvGrpSpPr>
        <p:grpSpPr bwMode="auto">
          <a:xfrm>
            <a:off x="3533766" y="1992680"/>
            <a:ext cx="431803" cy="822477"/>
            <a:chOff x="2469" y="3067"/>
            <a:chExt cx="272" cy="681"/>
          </a:xfrm>
        </p:grpSpPr>
        <p:sp>
          <p:nvSpPr>
            <p:cNvPr id="772" name="Freeform 32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3" name="Freeform 32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4" name="Oval 32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75" name="Group 333"/>
          <p:cNvGrpSpPr>
            <a:grpSpLocks/>
          </p:cNvGrpSpPr>
          <p:nvPr/>
        </p:nvGrpSpPr>
        <p:grpSpPr bwMode="auto">
          <a:xfrm>
            <a:off x="4613266" y="1992680"/>
            <a:ext cx="431803" cy="822477"/>
            <a:chOff x="2469" y="3067"/>
            <a:chExt cx="272" cy="681"/>
          </a:xfrm>
        </p:grpSpPr>
        <p:sp>
          <p:nvSpPr>
            <p:cNvPr id="776" name="Freeform 33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7" name="Freeform 33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78" name="Oval 33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79" name="Group 337"/>
          <p:cNvGrpSpPr>
            <a:grpSpLocks/>
          </p:cNvGrpSpPr>
          <p:nvPr/>
        </p:nvGrpSpPr>
        <p:grpSpPr bwMode="auto">
          <a:xfrm>
            <a:off x="4973629" y="1992680"/>
            <a:ext cx="431803" cy="822477"/>
            <a:chOff x="2469" y="3067"/>
            <a:chExt cx="272" cy="681"/>
          </a:xfrm>
        </p:grpSpPr>
        <p:sp>
          <p:nvSpPr>
            <p:cNvPr id="780" name="Freeform 33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1" name="Freeform 33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2" name="Oval 34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83" name="Group 341"/>
          <p:cNvGrpSpPr>
            <a:grpSpLocks/>
          </p:cNvGrpSpPr>
          <p:nvPr/>
        </p:nvGrpSpPr>
        <p:grpSpPr bwMode="auto">
          <a:xfrm>
            <a:off x="5333991" y="1992680"/>
            <a:ext cx="431803" cy="822477"/>
            <a:chOff x="2469" y="3067"/>
            <a:chExt cx="272" cy="681"/>
          </a:xfrm>
        </p:grpSpPr>
        <p:sp>
          <p:nvSpPr>
            <p:cNvPr id="784" name="Freeform 34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5" name="Freeform 34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6" name="Oval 34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87" name="Group 345"/>
          <p:cNvGrpSpPr>
            <a:grpSpLocks/>
          </p:cNvGrpSpPr>
          <p:nvPr/>
        </p:nvGrpSpPr>
        <p:grpSpPr bwMode="auto">
          <a:xfrm>
            <a:off x="5694354" y="1992680"/>
            <a:ext cx="431803" cy="822477"/>
            <a:chOff x="2469" y="3067"/>
            <a:chExt cx="272" cy="681"/>
          </a:xfrm>
        </p:grpSpPr>
        <p:sp>
          <p:nvSpPr>
            <p:cNvPr id="788" name="Freeform 34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89" name="Freeform 34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0" name="Oval 34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91" name="Group 349"/>
          <p:cNvGrpSpPr>
            <a:grpSpLocks/>
          </p:cNvGrpSpPr>
          <p:nvPr/>
        </p:nvGrpSpPr>
        <p:grpSpPr bwMode="auto">
          <a:xfrm>
            <a:off x="6053129" y="1992680"/>
            <a:ext cx="431803" cy="822477"/>
            <a:chOff x="2469" y="3067"/>
            <a:chExt cx="272" cy="681"/>
          </a:xfrm>
        </p:grpSpPr>
        <p:sp>
          <p:nvSpPr>
            <p:cNvPr id="792" name="Freeform 35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3" name="Freeform 35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4" name="Oval 35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95" name="Group 353"/>
          <p:cNvGrpSpPr>
            <a:grpSpLocks/>
          </p:cNvGrpSpPr>
          <p:nvPr/>
        </p:nvGrpSpPr>
        <p:grpSpPr bwMode="auto">
          <a:xfrm>
            <a:off x="6413491" y="1992680"/>
            <a:ext cx="431803" cy="822477"/>
            <a:chOff x="2469" y="3067"/>
            <a:chExt cx="272" cy="681"/>
          </a:xfrm>
        </p:grpSpPr>
        <p:sp>
          <p:nvSpPr>
            <p:cNvPr id="796" name="Freeform 35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7" name="Freeform 35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" name="Oval 35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11" name="Group 369"/>
          <p:cNvGrpSpPr>
            <a:grpSpLocks/>
          </p:cNvGrpSpPr>
          <p:nvPr/>
        </p:nvGrpSpPr>
        <p:grpSpPr bwMode="auto">
          <a:xfrm>
            <a:off x="3173404" y="1992680"/>
            <a:ext cx="431803" cy="822477"/>
            <a:chOff x="2469" y="3067"/>
            <a:chExt cx="272" cy="681"/>
          </a:xfrm>
        </p:grpSpPr>
        <p:sp>
          <p:nvSpPr>
            <p:cNvPr id="812" name="Freeform 37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3" name="Freeform 37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4" name="Oval 37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15" name="Group 373"/>
          <p:cNvGrpSpPr>
            <a:grpSpLocks/>
          </p:cNvGrpSpPr>
          <p:nvPr/>
        </p:nvGrpSpPr>
        <p:grpSpPr bwMode="auto">
          <a:xfrm>
            <a:off x="2813041" y="1992680"/>
            <a:ext cx="431803" cy="822477"/>
            <a:chOff x="2469" y="3067"/>
            <a:chExt cx="272" cy="681"/>
          </a:xfrm>
        </p:grpSpPr>
        <p:sp>
          <p:nvSpPr>
            <p:cNvPr id="816" name="Freeform 37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7" name="Freeform 37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8" name="Oval 37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19" name="Group 377"/>
          <p:cNvGrpSpPr>
            <a:grpSpLocks/>
          </p:cNvGrpSpPr>
          <p:nvPr/>
        </p:nvGrpSpPr>
        <p:grpSpPr bwMode="auto">
          <a:xfrm>
            <a:off x="2381241" y="1992680"/>
            <a:ext cx="431803" cy="822477"/>
            <a:chOff x="2469" y="3067"/>
            <a:chExt cx="272" cy="681"/>
          </a:xfrm>
        </p:grpSpPr>
        <p:sp>
          <p:nvSpPr>
            <p:cNvPr id="820" name="Freeform 37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1" name="Freeform 37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2" name="Oval 38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23" name="Group 381"/>
          <p:cNvGrpSpPr>
            <a:grpSpLocks/>
          </p:cNvGrpSpPr>
          <p:nvPr/>
        </p:nvGrpSpPr>
        <p:grpSpPr bwMode="auto">
          <a:xfrm>
            <a:off x="1949441" y="1992680"/>
            <a:ext cx="431803" cy="822477"/>
            <a:chOff x="2469" y="3067"/>
            <a:chExt cx="272" cy="681"/>
          </a:xfrm>
        </p:grpSpPr>
        <p:sp>
          <p:nvSpPr>
            <p:cNvPr id="824" name="Freeform 38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5" name="Freeform 38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6" name="Oval 38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27" name="Group 385"/>
          <p:cNvGrpSpPr>
            <a:grpSpLocks/>
          </p:cNvGrpSpPr>
          <p:nvPr/>
        </p:nvGrpSpPr>
        <p:grpSpPr bwMode="auto">
          <a:xfrm>
            <a:off x="1589079" y="1992680"/>
            <a:ext cx="431803" cy="822477"/>
            <a:chOff x="2469" y="3067"/>
            <a:chExt cx="272" cy="681"/>
          </a:xfrm>
        </p:grpSpPr>
        <p:sp>
          <p:nvSpPr>
            <p:cNvPr id="828" name="Freeform 38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9" name="Freeform 38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0" name="Oval 38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31" name="Group 389"/>
          <p:cNvGrpSpPr>
            <a:grpSpLocks/>
          </p:cNvGrpSpPr>
          <p:nvPr/>
        </p:nvGrpSpPr>
        <p:grpSpPr bwMode="auto">
          <a:xfrm>
            <a:off x="1230304" y="1992680"/>
            <a:ext cx="431803" cy="822477"/>
            <a:chOff x="2469" y="3067"/>
            <a:chExt cx="272" cy="681"/>
          </a:xfrm>
        </p:grpSpPr>
        <p:sp>
          <p:nvSpPr>
            <p:cNvPr id="832" name="Freeform 39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3" name="Freeform 39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4" name="Oval 39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35" name="Group 393"/>
          <p:cNvGrpSpPr>
            <a:grpSpLocks/>
          </p:cNvGrpSpPr>
          <p:nvPr/>
        </p:nvGrpSpPr>
        <p:grpSpPr bwMode="auto">
          <a:xfrm>
            <a:off x="869941" y="1992680"/>
            <a:ext cx="431803" cy="822477"/>
            <a:chOff x="2469" y="3067"/>
            <a:chExt cx="272" cy="681"/>
          </a:xfrm>
        </p:grpSpPr>
        <p:sp>
          <p:nvSpPr>
            <p:cNvPr id="836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7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8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39" name="Group 397"/>
          <p:cNvGrpSpPr>
            <a:grpSpLocks/>
          </p:cNvGrpSpPr>
          <p:nvPr/>
        </p:nvGrpSpPr>
        <p:grpSpPr bwMode="auto">
          <a:xfrm>
            <a:off x="7853354" y="1992680"/>
            <a:ext cx="431803" cy="822477"/>
            <a:chOff x="2469" y="3067"/>
            <a:chExt cx="272" cy="681"/>
          </a:xfrm>
        </p:grpSpPr>
        <p:sp>
          <p:nvSpPr>
            <p:cNvPr id="840" name="Freeform 39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1" name="Freeform 39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2" name="Oval 40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43" name="Group 401"/>
          <p:cNvGrpSpPr>
            <a:grpSpLocks/>
          </p:cNvGrpSpPr>
          <p:nvPr/>
        </p:nvGrpSpPr>
        <p:grpSpPr bwMode="auto">
          <a:xfrm>
            <a:off x="8213716" y="1992680"/>
            <a:ext cx="431803" cy="822477"/>
            <a:chOff x="2469" y="3067"/>
            <a:chExt cx="272" cy="681"/>
          </a:xfrm>
        </p:grpSpPr>
        <p:sp>
          <p:nvSpPr>
            <p:cNvPr id="844" name="Freeform 40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5" name="Freeform 40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6" name="Oval 40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47" name="Group 405"/>
          <p:cNvGrpSpPr>
            <a:grpSpLocks/>
          </p:cNvGrpSpPr>
          <p:nvPr/>
        </p:nvGrpSpPr>
        <p:grpSpPr bwMode="auto">
          <a:xfrm>
            <a:off x="8574079" y="1992680"/>
            <a:ext cx="431803" cy="822477"/>
            <a:chOff x="2469" y="3067"/>
            <a:chExt cx="272" cy="681"/>
          </a:xfrm>
        </p:grpSpPr>
        <p:sp>
          <p:nvSpPr>
            <p:cNvPr id="848" name="Freeform 40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9" name="Freeform 40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0" name="Oval 40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51" name="Group 409"/>
          <p:cNvGrpSpPr>
            <a:grpSpLocks/>
          </p:cNvGrpSpPr>
          <p:nvPr/>
        </p:nvGrpSpPr>
        <p:grpSpPr bwMode="auto">
          <a:xfrm>
            <a:off x="8934441" y="1992680"/>
            <a:ext cx="431803" cy="822477"/>
            <a:chOff x="2469" y="3067"/>
            <a:chExt cx="272" cy="681"/>
          </a:xfrm>
        </p:grpSpPr>
        <p:sp>
          <p:nvSpPr>
            <p:cNvPr id="852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3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4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55" name="Group 409"/>
          <p:cNvGrpSpPr>
            <a:grpSpLocks/>
          </p:cNvGrpSpPr>
          <p:nvPr/>
        </p:nvGrpSpPr>
        <p:grpSpPr bwMode="auto">
          <a:xfrm>
            <a:off x="9294804" y="1992680"/>
            <a:ext cx="431803" cy="822477"/>
            <a:chOff x="2469" y="3067"/>
            <a:chExt cx="272" cy="681"/>
          </a:xfrm>
        </p:grpSpPr>
        <p:sp>
          <p:nvSpPr>
            <p:cNvPr id="856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7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8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59" name="Group 409"/>
          <p:cNvGrpSpPr>
            <a:grpSpLocks/>
          </p:cNvGrpSpPr>
          <p:nvPr/>
        </p:nvGrpSpPr>
        <p:grpSpPr bwMode="auto">
          <a:xfrm>
            <a:off x="9655166" y="1992680"/>
            <a:ext cx="431803" cy="822477"/>
            <a:chOff x="2469" y="3067"/>
            <a:chExt cx="272" cy="681"/>
          </a:xfrm>
        </p:grpSpPr>
        <p:sp>
          <p:nvSpPr>
            <p:cNvPr id="860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1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2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63" name="Group 393"/>
          <p:cNvGrpSpPr>
            <a:grpSpLocks/>
          </p:cNvGrpSpPr>
          <p:nvPr/>
        </p:nvGrpSpPr>
        <p:grpSpPr bwMode="auto">
          <a:xfrm>
            <a:off x="509579" y="1938320"/>
            <a:ext cx="431803" cy="822474"/>
            <a:chOff x="2469" y="3067"/>
            <a:chExt cx="272" cy="681"/>
          </a:xfrm>
        </p:grpSpPr>
        <p:sp>
          <p:nvSpPr>
            <p:cNvPr id="864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5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6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67" name="Group 299"/>
          <p:cNvGrpSpPr>
            <a:grpSpLocks/>
          </p:cNvGrpSpPr>
          <p:nvPr/>
        </p:nvGrpSpPr>
        <p:grpSpPr bwMode="auto">
          <a:xfrm flipV="1">
            <a:off x="509579" y="2869491"/>
            <a:ext cx="431803" cy="822477"/>
            <a:chOff x="2469" y="3067"/>
            <a:chExt cx="272" cy="681"/>
          </a:xfrm>
        </p:grpSpPr>
        <p:sp>
          <p:nvSpPr>
            <p:cNvPr id="868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9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0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71" name="Group 315"/>
          <p:cNvGrpSpPr>
            <a:grpSpLocks/>
          </p:cNvGrpSpPr>
          <p:nvPr/>
        </p:nvGrpSpPr>
        <p:grpSpPr bwMode="auto">
          <a:xfrm flipV="1">
            <a:off x="9294804" y="2869491"/>
            <a:ext cx="431803" cy="822477"/>
            <a:chOff x="2469" y="3067"/>
            <a:chExt cx="272" cy="681"/>
          </a:xfrm>
        </p:grpSpPr>
        <p:sp>
          <p:nvSpPr>
            <p:cNvPr id="872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3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4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75" name="Group 315"/>
          <p:cNvGrpSpPr>
            <a:grpSpLocks/>
          </p:cNvGrpSpPr>
          <p:nvPr/>
        </p:nvGrpSpPr>
        <p:grpSpPr bwMode="auto">
          <a:xfrm flipV="1">
            <a:off x="9582141" y="2869491"/>
            <a:ext cx="431803" cy="822477"/>
            <a:chOff x="2469" y="3067"/>
            <a:chExt cx="272" cy="681"/>
          </a:xfrm>
        </p:grpSpPr>
        <p:sp>
          <p:nvSpPr>
            <p:cNvPr id="876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7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78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82" name="881 - TextBox"/>
          <p:cNvSpPr txBox="1"/>
          <p:nvPr/>
        </p:nvSpPr>
        <p:spPr>
          <a:xfrm>
            <a:off x="6145555" y="6150114"/>
            <a:ext cx="3031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ΑΤΡ </a:t>
            </a:r>
            <a:r>
              <a:rPr lang="el-GR" sz="4000" b="1" dirty="0" err="1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συνθάση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84" name="883 - Βέλος προς τα επάνω"/>
          <p:cNvSpPr/>
          <p:nvPr/>
        </p:nvSpPr>
        <p:spPr>
          <a:xfrm>
            <a:off x="7072326" y="5357826"/>
            <a:ext cx="714380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85" name="Text Box 31"/>
          <p:cNvSpPr txBox="1">
            <a:spLocks noChangeArrowheads="1"/>
          </p:cNvSpPr>
          <p:nvPr/>
        </p:nvSpPr>
        <p:spPr bwMode="auto">
          <a:xfrm>
            <a:off x="240478" y="2357430"/>
            <a:ext cx="2932213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kern="1200" dirty="0">
                <a:solidFill>
                  <a:schemeClr val="bg1"/>
                </a:solidFill>
                <a:latin typeface="Calibri" pitchFamily="34" charset="0"/>
              </a:rPr>
              <a:t>Εσωτερική μεμβράνη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kern="1200" dirty="0">
                <a:solidFill>
                  <a:schemeClr val="bg1"/>
                </a:solidFill>
                <a:latin typeface="Calibri" pitchFamily="34" charset="0"/>
              </a:rPr>
              <a:t>μιτοχονδρίου</a:t>
            </a:r>
            <a:endParaRPr lang="en-GB" sz="2400" b="1" kern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86" name="Text Box 31"/>
          <p:cNvSpPr txBox="1">
            <a:spLocks noChangeArrowheads="1"/>
          </p:cNvSpPr>
          <p:nvPr/>
        </p:nvSpPr>
        <p:spPr bwMode="auto">
          <a:xfrm>
            <a:off x="683076" y="351518"/>
            <a:ext cx="44109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 err="1" smtClean="0">
                <a:solidFill>
                  <a:srgbClr val="FFFF00"/>
                </a:solidFill>
                <a:latin typeface="Calibri" pitchFamily="34" charset="0"/>
              </a:rPr>
              <a:t>Ενδομεμβρανικός</a:t>
            </a:r>
            <a:r>
              <a:rPr lang="el-GR" sz="3200" b="1" kern="1200" dirty="0" smtClean="0">
                <a:solidFill>
                  <a:srgbClr val="FFFF00"/>
                </a:solidFill>
                <a:latin typeface="Calibri" pitchFamily="34" charset="0"/>
              </a:rPr>
              <a:t> χώρος</a:t>
            </a:r>
            <a:endParaRPr lang="el-GR" sz="3200" b="1" kern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srgbClr val="FFFF00"/>
                </a:solidFill>
                <a:latin typeface="Calibri" pitchFamily="34" charset="0"/>
              </a:rPr>
              <a:t>μιτοχονδρίου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87" name="Text Box 31"/>
          <p:cNvSpPr txBox="1">
            <a:spLocks noChangeArrowheads="1"/>
          </p:cNvSpPr>
          <p:nvPr/>
        </p:nvSpPr>
        <p:spPr bwMode="auto">
          <a:xfrm>
            <a:off x="1344478" y="4714884"/>
            <a:ext cx="2499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 smtClean="0">
                <a:solidFill>
                  <a:srgbClr val="FFFF00"/>
                </a:solidFill>
                <a:latin typeface="Calibri" pitchFamily="34" charset="0"/>
              </a:rPr>
              <a:t>ΜΗΤΡΑ</a:t>
            </a:r>
            <a:endParaRPr lang="el-GR" sz="3200" b="1" kern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srgbClr val="FFFF00"/>
                </a:solidFill>
                <a:latin typeface="Calibri" pitchFamily="34" charset="0"/>
              </a:rPr>
              <a:t>μιτοχονδρίου</a:t>
            </a:r>
            <a:endParaRPr lang="en-GB" sz="32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56" y="332656"/>
            <a:ext cx="9721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Τα πρωτόνια που συσσωρεύονται στον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ενδομεμβρανικό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χώρο του μιτοχονδρίου «επιζητούν» να επιστρέψουν στη μήτρα από όπου αντλήθηκαν για να αποκατασταθεί η ισορροπία συγκέντρωσής τους στις δύο πλευρές της μεμβράνης του μιτοχονδρίου. Η επιστροφή τους πραγματοποιείται διαμέσου του ενζύμου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ΑΤΡ-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συνθάση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και παρέχουν την ενέργειά τους για τη σύνθεση της ΑΤΡ με πρώτες ύλες την Α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DP 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και το ανόργανο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ορθοφωσφορικό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ιόν (-ΡΟ</a:t>
            </a:r>
            <a:r>
              <a:rPr lang="el-GR" sz="3600" b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l-GR" sz="36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σε σύντμηση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3600" b="1" baseline="-25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).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 (1)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marL="457200" indent="-457200"/>
            <a:r>
              <a:rPr lang="el-GR" sz="2800" dirty="0" smtClean="0">
                <a:latin typeface="+mj-lt"/>
                <a:cs typeface="Calibri" pitchFamily="34" charset="0"/>
              </a:rPr>
              <a:t>Η αερόβιος αναπνοή.</a:t>
            </a:r>
          </a:p>
          <a:p>
            <a:pPr marL="457200" indent="-457200"/>
            <a:r>
              <a:rPr lang="en-US" sz="2800" dirty="0" smtClean="0">
                <a:latin typeface="+mj-lt"/>
                <a:cs typeface="Calibri" pitchFamily="34" charset="0"/>
              </a:rPr>
              <a:t>T</a:t>
            </a:r>
            <a:r>
              <a:rPr lang="el-GR" sz="2800" dirty="0" smtClean="0">
                <a:latin typeface="+mj-lt"/>
                <a:cs typeface="Calibri" pitchFamily="34" charset="0"/>
              </a:rPr>
              <a:t>ο </a:t>
            </a:r>
            <a:r>
              <a:rPr lang="el-GR" sz="2800" dirty="0" err="1" smtClean="0">
                <a:latin typeface="+mj-lt"/>
                <a:cs typeface="Calibri" pitchFamily="34" charset="0"/>
              </a:rPr>
              <a:t>ακετύλιο</a:t>
            </a:r>
            <a:r>
              <a:rPr lang="el-GR" sz="2800" dirty="0" smtClean="0">
                <a:latin typeface="+mj-lt"/>
                <a:cs typeface="Calibri" pitchFamily="34" charset="0"/>
              </a:rPr>
              <a:t> και το </a:t>
            </a:r>
            <a:r>
              <a:rPr lang="el-GR" sz="2800" dirty="0" err="1" smtClean="0">
                <a:latin typeface="+mj-lt"/>
                <a:cs typeface="Calibri" pitchFamily="34" charset="0"/>
              </a:rPr>
              <a:t>ακετυλοσυνενζυμο</a:t>
            </a:r>
            <a:r>
              <a:rPr lang="el-GR" sz="2800" dirty="0" smtClean="0">
                <a:latin typeface="+mj-lt"/>
                <a:cs typeface="Calibri" pitchFamily="34" charset="0"/>
              </a:rPr>
              <a:t>-Α: πηγές και η τύχη του.</a:t>
            </a:r>
          </a:p>
          <a:p>
            <a:pPr marL="457200" indent="-457200"/>
            <a:r>
              <a:rPr lang="el-GR" sz="2800" dirty="0" smtClean="0">
                <a:latin typeface="+mj-lt"/>
                <a:cs typeface="Calibri" pitchFamily="34" charset="0"/>
              </a:rPr>
              <a:t>Ο κύκλος </a:t>
            </a:r>
            <a:r>
              <a:rPr lang="en-US" sz="2800" dirty="0" smtClean="0">
                <a:latin typeface="+mj-lt"/>
                <a:cs typeface="Calibri" pitchFamily="34" charset="0"/>
              </a:rPr>
              <a:t>Krebs.</a:t>
            </a:r>
          </a:p>
          <a:p>
            <a:pPr marL="914400" lvl="1" indent="-457200"/>
            <a:r>
              <a:rPr lang="el-GR" sz="2600" dirty="0" smtClean="0">
                <a:latin typeface="+mj-lt"/>
                <a:cs typeface="Calibri" pitchFamily="34" charset="0"/>
              </a:rPr>
              <a:t>Πρώτες ύλες </a:t>
            </a:r>
          </a:p>
          <a:p>
            <a:pPr marL="914400" lvl="1" indent="-457200"/>
            <a:r>
              <a:rPr lang="el-GR" sz="2600" dirty="0" smtClean="0">
                <a:latin typeface="+mj-lt"/>
                <a:cs typeface="Calibri" pitchFamily="34" charset="0"/>
              </a:rPr>
              <a:t>Τελικά προϊόντα των αντιδράσεων.</a:t>
            </a:r>
          </a:p>
          <a:p>
            <a:pPr marL="457200" indent="-457200"/>
            <a:r>
              <a:rPr lang="el-GR" sz="2800" dirty="0" smtClean="0">
                <a:latin typeface="+mj-lt"/>
                <a:cs typeface="Calibri" pitchFamily="34" charset="0"/>
              </a:rPr>
              <a:t>Οι </a:t>
            </a:r>
            <a:r>
              <a:rPr lang="el-GR" sz="2800" dirty="0" err="1" smtClean="0">
                <a:latin typeface="+mj-lt"/>
                <a:cs typeface="Calibri" pitchFamily="34" charset="0"/>
              </a:rPr>
              <a:t>οξειδοαναγωγικές</a:t>
            </a:r>
            <a:r>
              <a:rPr lang="el-GR" sz="2800" dirty="0" smtClean="0">
                <a:latin typeface="+mj-lt"/>
                <a:cs typeface="Calibri" pitchFamily="34" charset="0"/>
              </a:rPr>
              <a:t> αντιδράσεις του κύκλου </a:t>
            </a:r>
            <a:r>
              <a:rPr lang="en-US" sz="2800" dirty="0" smtClean="0">
                <a:latin typeface="+mj-lt"/>
                <a:cs typeface="Calibri" pitchFamily="34" charset="0"/>
              </a:rPr>
              <a:t>Krebs. </a:t>
            </a:r>
            <a:r>
              <a:rPr lang="el-GR" sz="2800" dirty="0" smtClean="0">
                <a:latin typeface="+mj-lt"/>
                <a:cs typeface="Calibri" pitchFamily="34" charset="0"/>
              </a:rPr>
              <a:t> </a:t>
            </a:r>
          </a:p>
          <a:p>
            <a:pPr marL="914400" lvl="1" indent="-457200"/>
            <a:r>
              <a:rPr lang="el-GR" sz="2600" dirty="0" smtClean="0">
                <a:latin typeface="+mj-lt"/>
                <a:cs typeface="Calibri" pitchFamily="34" charset="0"/>
              </a:rPr>
              <a:t>Ρόλος του </a:t>
            </a:r>
            <a:r>
              <a:rPr lang="en-US" sz="2600" dirty="0" smtClean="0">
                <a:latin typeface="+mj-lt"/>
                <a:cs typeface="Calibri" pitchFamily="34" charset="0"/>
              </a:rPr>
              <a:t>NAD</a:t>
            </a:r>
            <a:r>
              <a:rPr lang="en-US" sz="2600" baseline="30000" dirty="0" smtClean="0">
                <a:latin typeface="+mj-lt"/>
                <a:cs typeface="Calibri" pitchFamily="34" charset="0"/>
              </a:rPr>
              <a:t>+</a:t>
            </a:r>
            <a:r>
              <a:rPr lang="en-US" sz="2600" dirty="0" smtClean="0">
                <a:latin typeface="+mj-lt"/>
                <a:cs typeface="Calibri" pitchFamily="34" charset="0"/>
              </a:rPr>
              <a:t> </a:t>
            </a:r>
            <a:r>
              <a:rPr lang="el-GR" sz="2600" dirty="0" smtClean="0">
                <a:latin typeface="+mj-lt"/>
                <a:cs typeface="Calibri" pitchFamily="34" charset="0"/>
              </a:rPr>
              <a:t>και του </a:t>
            </a:r>
            <a:r>
              <a:rPr lang="en-US" sz="2600" dirty="0" smtClean="0">
                <a:latin typeface="+mj-lt"/>
                <a:cs typeface="Calibri" pitchFamily="34" charset="0"/>
              </a:rPr>
              <a:t>FAD</a:t>
            </a:r>
            <a:r>
              <a:rPr lang="el-GR" sz="2600" dirty="0" smtClean="0">
                <a:latin typeface="+mj-lt"/>
                <a:cs typeface="Calibri" pitchFamily="34" charset="0"/>
              </a:rPr>
              <a:t>.</a:t>
            </a:r>
          </a:p>
          <a:p>
            <a:endParaRPr lang="el-GR" sz="2800" dirty="0" smtClean="0">
              <a:latin typeface="+mj-lt"/>
            </a:endParaRPr>
          </a:p>
          <a:p>
            <a:endParaRPr lang="el-GR" altLang="el-GR" sz="2800" dirty="0" smtClean="0">
              <a:latin typeface="+mj-lt"/>
            </a:endParaRPr>
          </a:p>
          <a:p>
            <a:pPr marL="1028700" lvl="1" indent="-571500"/>
            <a:endParaRPr lang="el-GR" altLang="el-GR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2800" dirty="0" smtClean="0">
              <a:latin typeface="+mj-lt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9"/>
          <p:cNvGrpSpPr>
            <a:grpSpLocks/>
          </p:cNvGrpSpPr>
          <p:nvPr/>
        </p:nvGrpSpPr>
        <p:grpSpPr bwMode="auto">
          <a:xfrm>
            <a:off x="9855200" y="1857364"/>
            <a:ext cx="431800" cy="1081088"/>
            <a:chOff x="2469" y="3067"/>
            <a:chExt cx="272" cy="681"/>
          </a:xfrm>
        </p:grpSpPr>
        <p:sp>
          <p:nvSpPr>
            <p:cNvPr id="65644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45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46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393"/>
          <p:cNvGrpSpPr>
            <a:grpSpLocks/>
          </p:cNvGrpSpPr>
          <p:nvPr/>
        </p:nvGrpSpPr>
        <p:grpSpPr bwMode="auto">
          <a:xfrm>
            <a:off x="285716" y="1714488"/>
            <a:ext cx="431800" cy="1081088"/>
            <a:chOff x="2469" y="3067"/>
            <a:chExt cx="272" cy="681"/>
          </a:xfrm>
        </p:grpSpPr>
        <p:sp>
          <p:nvSpPr>
            <p:cNvPr id="65638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39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40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299"/>
          <p:cNvGrpSpPr>
            <a:grpSpLocks/>
          </p:cNvGrpSpPr>
          <p:nvPr/>
        </p:nvGrpSpPr>
        <p:grpSpPr bwMode="auto">
          <a:xfrm flipV="1">
            <a:off x="214278" y="2857496"/>
            <a:ext cx="431800" cy="1081088"/>
            <a:chOff x="2469" y="3067"/>
            <a:chExt cx="272" cy="681"/>
          </a:xfrm>
        </p:grpSpPr>
        <p:sp>
          <p:nvSpPr>
            <p:cNvPr id="65632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33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34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315"/>
          <p:cNvGrpSpPr>
            <a:grpSpLocks/>
          </p:cNvGrpSpPr>
          <p:nvPr/>
        </p:nvGrpSpPr>
        <p:grpSpPr bwMode="auto">
          <a:xfrm flipV="1">
            <a:off x="9786970" y="3000372"/>
            <a:ext cx="431800" cy="1081087"/>
            <a:chOff x="2469" y="3067"/>
            <a:chExt cx="272" cy="681"/>
          </a:xfrm>
        </p:grpSpPr>
        <p:sp>
          <p:nvSpPr>
            <p:cNvPr id="65623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24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625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67000" y="1981200"/>
            <a:ext cx="5510213" cy="1341438"/>
            <a:chOff x="1776" y="1344"/>
            <a:chExt cx="3471" cy="845"/>
          </a:xfrm>
        </p:grpSpPr>
        <p:sp>
          <p:nvSpPr>
            <p:cNvPr id="65610" name="Text Box 7"/>
            <p:cNvSpPr txBox="1">
              <a:spLocks noChangeArrowheads="1"/>
            </p:cNvSpPr>
            <p:nvPr/>
          </p:nvSpPr>
          <p:spPr bwMode="auto">
            <a:xfrm>
              <a:off x="2112" y="1488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1" name="Text Box 8"/>
            <p:cNvSpPr txBox="1">
              <a:spLocks noChangeArrowheads="1"/>
            </p:cNvSpPr>
            <p:nvPr/>
          </p:nvSpPr>
          <p:spPr bwMode="auto">
            <a:xfrm>
              <a:off x="3168" y="1776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2" name="Text Box 9"/>
            <p:cNvSpPr txBox="1">
              <a:spLocks noChangeArrowheads="1"/>
            </p:cNvSpPr>
            <p:nvPr/>
          </p:nvSpPr>
          <p:spPr bwMode="auto">
            <a:xfrm>
              <a:off x="2880" y="1488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3" name="Text Box 10"/>
            <p:cNvSpPr txBox="1">
              <a:spLocks noChangeArrowheads="1"/>
            </p:cNvSpPr>
            <p:nvPr/>
          </p:nvSpPr>
          <p:spPr bwMode="auto">
            <a:xfrm>
              <a:off x="2064" y="1824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4" name="Text Box 11"/>
            <p:cNvSpPr txBox="1">
              <a:spLocks noChangeArrowheads="1"/>
            </p:cNvSpPr>
            <p:nvPr/>
          </p:nvSpPr>
          <p:spPr bwMode="auto">
            <a:xfrm>
              <a:off x="1776" y="1632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5" name="Text Box 12"/>
            <p:cNvSpPr txBox="1">
              <a:spLocks noChangeArrowheads="1"/>
            </p:cNvSpPr>
            <p:nvPr/>
          </p:nvSpPr>
          <p:spPr bwMode="auto">
            <a:xfrm>
              <a:off x="3888" y="1536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6" name="Text Box 13"/>
            <p:cNvSpPr txBox="1">
              <a:spLocks noChangeArrowheads="1"/>
            </p:cNvSpPr>
            <p:nvPr/>
          </p:nvSpPr>
          <p:spPr bwMode="auto">
            <a:xfrm>
              <a:off x="3504" y="1344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7" name="Text Box 14"/>
            <p:cNvSpPr txBox="1">
              <a:spLocks noChangeArrowheads="1"/>
            </p:cNvSpPr>
            <p:nvPr/>
          </p:nvSpPr>
          <p:spPr bwMode="auto">
            <a:xfrm>
              <a:off x="4560" y="1632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8" name="Text Box 15"/>
            <p:cNvSpPr txBox="1">
              <a:spLocks noChangeArrowheads="1"/>
            </p:cNvSpPr>
            <p:nvPr/>
          </p:nvSpPr>
          <p:spPr bwMode="auto">
            <a:xfrm>
              <a:off x="4320" y="1344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19" name="Text Box 16"/>
            <p:cNvSpPr txBox="1">
              <a:spLocks noChangeArrowheads="1"/>
            </p:cNvSpPr>
            <p:nvPr/>
          </p:nvSpPr>
          <p:spPr bwMode="auto">
            <a:xfrm>
              <a:off x="4848" y="1776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20" name="Text Box 17"/>
            <p:cNvSpPr txBox="1">
              <a:spLocks noChangeArrowheads="1"/>
            </p:cNvSpPr>
            <p:nvPr/>
          </p:nvSpPr>
          <p:spPr bwMode="auto">
            <a:xfrm>
              <a:off x="4800" y="1392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21" name="Text Box 18"/>
            <p:cNvSpPr txBox="1">
              <a:spLocks noChangeArrowheads="1"/>
            </p:cNvSpPr>
            <p:nvPr/>
          </p:nvSpPr>
          <p:spPr bwMode="auto">
            <a:xfrm>
              <a:off x="2496" y="1536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622" name="Text Box 19"/>
            <p:cNvSpPr txBox="1">
              <a:spLocks noChangeArrowheads="1"/>
            </p:cNvSpPr>
            <p:nvPr/>
          </p:nvSpPr>
          <p:spPr bwMode="auto">
            <a:xfrm>
              <a:off x="4224" y="1632"/>
              <a:ext cx="399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5603" name="Text Box 24"/>
          <p:cNvSpPr txBox="1">
            <a:spLocks noChangeArrowheads="1"/>
          </p:cNvSpPr>
          <p:nvPr/>
        </p:nvSpPr>
        <p:spPr bwMode="auto">
          <a:xfrm>
            <a:off x="1143000" y="5867400"/>
            <a:ext cx="6334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Η</a:t>
            </a:r>
            <a:r>
              <a:rPr lang="en-US" sz="3200" b="1" kern="1200" baseline="30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lang="en-US" sz="32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604" name="Text Box 25"/>
          <p:cNvSpPr txBox="1">
            <a:spLocks noChangeArrowheads="1"/>
          </p:cNvSpPr>
          <p:nvPr/>
        </p:nvSpPr>
        <p:spPr bwMode="auto">
          <a:xfrm>
            <a:off x="2057400" y="5562600"/>
            <a:ext cx="6334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Η</a:t>
            </a:r>
            <a:r>
              <a:rPr lang="en-US" sz="3200" b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lang="en-US" sz="32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605" name="Text Box 26"/>
          <p:cNvSpPr txBox="1">
            <a:spLocks noChangeArrowheads="1"/>
          </p:cNvSpPr>
          <p:nvPr/>
        </p:nvSpPr>
        <p:spPr bwMode="auto">
          <a:xfrm>
            <a:off x="4419600" y="5715000"/>
            <a:ext cx="6334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Η</a:t>
            </a:r>
            <a:r>
              <a:rPr lang="en-US" sz="3200" b="1" kern="1200" baseline="30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lang="en-US" sz="32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606" name="Text Box 27"/>
          <p:cNvSpPr txBox="1">
            <a:spLocks noChangeArrowheads="1"/>
          </p:cNvSpPr>
          <p:nvPr/>
        </p:nvSpPr>
        <p:spPr bwMode="auto">
          <a:xfrm>
            <a:off x="8153400" y="5791200"/>
            <a:ext cx="64152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Η</a:t>
            </a:r>
            <a:r>
              <a:rPr lang="en-US" sz="3200" b="1" kern="1200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  <a:endParaRPr lang="en-US" sz="3200" b="1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259 - Ομάδα"/>
          <p:cNvGrpSpPr/>
          <p:nvPr/>
        </p:nvGrpSpPr>
        <p:grpSpPr>
          <a:xfrm>
            <a:off x="638211" y="1785926"/>
            <a:ext cx="9577387" cy="2214578"/>
            <a:chOff x="319088" y="3214688"/>
            <a:chExt cx="9577387" cy="2428890"/>
          </a:xfrm>
        </p:grpSpPr>
        <p:grpSp>
          <p:nvGrpSpPr>
            <p:cNvPr id="8" name="Group 230"/>
            <p:cNvGrpSpPr>
              <a:grpSpLocks/>
            </p:cNvGrpSpPr>
            <p:nvPr/>
          </p:nvGrpSpPr>
          <p:grpSpPr bwMode="auto">
            <a:xfrm flipV="1">
              <a:off x="3343275" y="4437063"/>
              <a:ext cx="431800" cy="1081087"/>
              <a:chOff x="2469" y="3067"/>
              <a:chExt cx="272" cy="681"/>
            </a:xfrm>
          </p:grpSpPr>
          <p:sp>
            <p:nvSpPr>
              <p:cNvPr id="65788" name="Freeform 2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9" name="Freeform 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90" name="Oval 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9" name="Group 231"/>
            <p:cNvGrpSpPr>
              <a:grpSpLocks/>
            </p:cNvGrpSpPr>
            <p:nvPr/>
          </p:nvGrpSpPr>
          <p:grpSpPr bwMode="auto">
            <a:xfrm flipV="1">
              <a:off x="3703638" y="4437063"/>
              <a:ext cx="431800" cy="1081087"/>
              <a:chOff x="2469" y="3067"/>
              <a:chExt cx="272" cy="681"/>
            </a:xfrm>
          </p:grpSpPr>
          <p:sp>
            <p:nvSpPr>
              <p:cNvPr id="65785" name="Freeform 23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6" name="Freeform 23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7" name="Oval 23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0" name="Group 235"/>
            <p:cNvGrpSpPr>
              <a:grpSpLocks/>
            </p:cNvGrpSpPr>
            <p:nvPr/>
          </p:nvGrpSpPr>
          <p:grpSpPr bwMode="auto">
            <a:xfrm flipV="1">
              <a:off x="4062413" y="4437063"/>
              <a:ext cx="431800" cy="1081087"/>
              <a:chOff x="2469" y="3067"/>
              <a:chExt cx="272" cy="681"/>
            </a:xfrm>
          </p:grpSpPr>
          <p:sp>
            <p:nvSpPr>
              <p:cNvPr id="65782" name="Freeform 23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3" name="Freeform 23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4" name="Oval 23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1" name="Group 239"/>
            <p:cNvGrpSpPr>
              <a:grpSpLocks/>
            </p:cNvGrpSpPr>
            <p:nvPr/>
          </p:nvGrpSpPr>
          <p:grpSpPr bwMode="auto">
            <a:xfrm flipV="1">
              <a:off x="4422775" y="4437063"/>
              <a:ext cx="431800" cy="1081087"/>
              <a:chOff x="2469" y="3067"/>
              <a:chExt cx="272" cy="681"/>
            </a:xfrm>
          </p:grpSpPr>
          <p:sp>
            <p:nvSpPr>
              <p:cNvPr id="65779" name="Freeform 24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0" name="Freeform 24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1" name="Oval 24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2" name="Group 243"/>
            <p:cNvGrpSpPr>
              <a:grpSpLocks/>
            </p:cNvGrpSpPr>
            <p:nvPr/>
          </p:nvGrpSpPr>
          <p:grpSpPr bwMode="auto">
            <a:xfrm flipV="1">
              <a:off x="4783138" y="4437063"/>
              <a:ext cx="431800" cy="1081087"/>
              <a:chOff x="2469" y="3067"/>
              <a:chExt cx="272" cy="681"/>
            </a:xfrm>
          </p:grpSpPr>
          <p:sp>
            <p:nvSpPr>
              <p:cNvPr id="65776" name="Freeform 24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7" name="Freeform 24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8" name="Oval 24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3" name="Group 247"/>
            <p:cNvGrpSpPr>
              <a:grpSpLocks/>
            </p:cNvGrpSpPr>
            <p:nvPr/>
          </p:nvGrpSpPr>
          <p:grpSpPr bwMode="auto">
            <a:xfrm flipV="1">
              <a:off x="5143500" y="4437063"/>
              <a:ext cx="431800" cy="1081087"/>
              <a:chOff x="2469" y="3067"/>
              <a:chExt cx="272" cy="681"/>
            </a:xfrm>
          </p:grpSpPr>
          <p:sp>
            <p:nvSpPr>
              <p:cNvPr id="65773" name="Freeform 24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4" name="Freeform 24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5" name="Oval 25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4" name="Group 251"/>
            <p:cNvGrpSpPr>
              <a:grpSpLocks/>
            </p:cNvGrpSpPr>
            <p:nvPr/>
          </p:nvGrpSpPr>
          <p:grpSpPr bwMode="auto">
            <a:xfrm flipV="1">
              <a:off x="5503863" y="4437063"/>
              <a:ext cx="431800" cy="1081087"/>
              <a:chOff x="2469" y="3067"/>
              <a:chExt cx="272" cy="681"/>
            </a:xfrm>
          </p:grpSpPr>
          <p:sp>
            <p:nvSpPr>
              <p:cNvPr id="65770" name="Freeform 25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1" name="Freeform 25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2" name="Oval 25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5" name="Group 255"/>
            <p:cNvGrpSpPr>
              <a:grpSpLocks/>
            </p:cNvGrpSpPr>
            <p:nvPr/>
          </p:nvGrpSpPr>
          <p:grpSpPr bwMode="auto">
            <a:xfrm flipV="1">
              <a:off x="5862638" y="4437063"/>
              <a:ext cx="431800" cy="1081087"/>
              <a:chOff x="2469" y="3067"/>
              <a:chExt cx="272" cy="681"/>
            </a:xfrm>
          </p:grpSpPr>
          <p:sp>
            <p:nvSpPr>
              <p:cNvPr id="65767" name="Freeform 25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8" name="Freeform 25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9" name="Oval 25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6" name="Group 259"/>
            <p:cNvGrpSpPr>
              <a:grpSpLocks/>
            </p:cNvGrpSpPr>
            <p:nvPr/>
          </p:nvGrpSpPr>
          <p:grpSpPr bwMode="auto">
            <a:xfrm flipV="1">
              <a:off x="6223000" y="4437063"/>
              <a:ext cx="431800" cy="1081087"/>
              <a:chOff x="2469" y="3067"/>
              <a:chExt cx="272" cy="681"/>
            </a:xfrm>
          </p:grpSpPr>
          <p:sp>
            <p:nvSpPr>
              <p:cNvPr id="65764" name="Freeform 26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5" name="Freeform 26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6" name="Oval 26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7" name="Group 263"/>
            <p:cNvGrpSpPr>
              <a:grpSpLocks/>
            </p:cNvGrpSpPr>
            <p:nvPr/>
          </p:nvGrpSpPr>
          <p:grpSpPr bwMode="auto">
            <a:xfrm flipV="1">
              <a:off x="6583363" y="4437063"/>
              <a:ext cx="431800" cy="1081087"/>
              <a:chOff x="2469" y="3067"/>
              <a:chExt cx="272" cy="681"/>
            </a:xfrm>
          </p:grpSpPr>
          <p:sp>
            <p:nvSpPr>
              <p:cNvPr id="65761" name="Freeform 26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2" name="Freeform 26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3" name="Oval 26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8" name="Group 267"/>
            <p:cNvGrpSpPr>
              <a:grpSpLocks/>
            </p:cNvGrpSpPr>
            <p:nvPr/>
          </p:nvGrpSpPr>
          <p:grpSpPr bwMode="auto">
            <a:xfrm flipV="1">
              <a:off x="6943725" y="4437063"/>
              <a:ext cx="431800" cy="1081087"/>
              <a:chOff x="2469" y="3067"/>
              <a:chExt cx="272" cy="681"/>
            </a:xfrm>
          </p:grpSpPr>
          <p:sp>
            <p:nvSpPr>
              <p:cNvPr id="65758" name="Freeform 26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9" name="Freeform 26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0" name="Oval 27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9" name="Group 271"/>
            <p:cNvGrpSpPr>
              <a:grpSpLocks/>
            </p:cNvGrpSpPr>
            <p:nvPr/>
          </p:nvGrpSpPr>
          <p:grpSpPr bwMode="auto">
            <a:xfrm flipV="1">
              <a:off x="7304088" y="4437063"/>
              <a:ext cx="431800" cy="1081087"/>
              <a:chOff x="2469" y="3067"/>
              <a:chExt cx="272" cy="681"/>
            </a:xfrm>
          </p:grpSpPr>
          <p:sp>
            <p:nvSpPr>
              <p:cNvPr id="65755" name="Freeform 27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6" name="Freeform 27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7" name="Oval 27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0" name="Group 275"/>
            <p:cNvGrpSpPr>
              <a:grpSpLocks/>
            </p:cNvGrpSpPr>
            <p:nvPr/>
          </p:nvGrpSpPr>
          <p:grpSpPr bwMode="auto">
            <a:xfrm flipV="1">
              <a:off x="2982913" y="4437063"/>
              <a:ext cx="431800" cy="1081087"/>
              <a:chOff x="2469" y="3067"/>
              <a:chExt cx="272" cy="681"/>
            </a:xfrm>
          </p:grpSpPr>
          <p:sp>
            <p:nvSpPr>
              <p:cNvPr id="65752" name="Freeform 27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3" name="Freeform 27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4" name="Oval 27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1" name="Group 279"/>
            <p:cNvGrpSpPr>
              <a:grpSpLocks/>
            </p:cNvGrpSpPr>
            <p:nvPr/>
          </p:nvGrpSpPr>
          <p:grpSpPr bwMode="auto">
            <a:xfrm flipV="1">
              <a:off x="2622550" y="4437063"/>
              <a:ext cx="431800" cy="1081087"/>
              <a:chOff x="2469" y="3067"/>
              <a:chExt cx="272" cy="681"/>
            </a:xfrm>
          </p:grpSpPr>
          <p:sp>
            <p:nvSpPr>
              <p:cNvPr id="65749" name="Freeform 28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0" name="Freeform 28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1" name="Oval 28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2" name="Group 283"/>
            <p:cNvGrpSpPr>
              <a:grpSpLocks/>
            </p:cNvGrpSpPr>
            <p:nvPr/>
          </p:nvGrpSpPr>
          <p:grpSpPr bwMode="auto">
            <a:xfrm flipV="1">
              <a:off x="2190750" y="4437063"/>
              <a:ext cx="431800" cy="1081087"/>
              <a:chOff x="2469" y="3067"/>
              <a:chExt cx="272" cy="681"/>
            </a:xfrm>
          </p:grpSpPr>
          <p:sp>
            <p:nvSpPr>
              <p:cNvPr id="65746" name="Freeform 28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7" name="Freeform 28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8" name="Oval 28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3" name="Group 287"/>
            <p:cNvGrpSpPr>
              <a:grpSpLocks/>
            </p:cNvGrpSpPr>
            <p:nvPr/>
          </p:nvGrpSpPr>
          <p:grpSpPr bwMode="auto">
            <a:xfrm flipV="1">
              <a:off x="1758950" y="4437063"/>
              <a:ext cx="431800" cy="1081087"/>
              <a:chOff x="2469" y="3067"/>
              <a:chExt cx="272" cy="681"/>
            </a:xfrm>
          </p:grpSpPr>
          <p:sp>
            <p:nvSpPr>
              <p:cNvPr id="65743" name="Freeform 28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4" name="Freeform 28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5" name="Oval 29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4" name="Group 291"/>
            <p:cNvGrpSpPr>
              <a:grpSpLocks/>
            </p:cNvGrpSpPr>
            <p:nvPr/>
          </p:nvGrpSpPr>
          <p:grpSpPr bwMode="auto">
            <a:xfrm flipV="1">
              <a:off x="1398588" y="4437063"/>
              <a:ext cx="431800" cy="1081087"/>
              <a:chOff x="2469" y="3067"/>
              <a:chExt cx="272" cy="681"/>
            </a:xfrm>
          </p:grpSpPr>
          <p:sp>
            <p:nvSpPr>
              <p:cNvPr id="65740" name="Freeform 29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1" name="Freeform 29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2" name="Oval 29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5" name="Group 295"/>
            <p:cNvGrpSpPr>
              <a:grpSpLocks/>
            </p:cNvGrpSpPr>
            <p:nvPr/>
          </p:nvGrpSpPr>
          <p:grpSpPr bwMode="auto">
            <a:xfrm flipV="1">
              <a:off x="1039813" y="4437063"/>
              <a:ext cx="431800" cy="1081087"/>
              <a:chOff x="2469" y="3067"/>
              <a:chExt cx="272" cy="681"/>
            </a:xfrm>
          </p:grpSpPr>
          <p:sp>
            <p:nvSpPr>
              <p:cNvPr id="65737" name="Freeform 29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8" name="Freeform 29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9" name="Oval 29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flipV="1">
              <a:off x="679450" y="4438650"/>
              <a:ext cx="431800" cy="1081088"/>
              <a:chOff x="2469" y="3067"/>
              <a:chExt cx="272" cy="681"/>
            </a:xfrm>
          </p:grpSpPr>
          <p:sp>
            <p:nvSpPr>
              <p:cNvPr id="65734" name="Freeform 30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5" name="Freeform 30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6" name="Oval 30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7" name="Group 303"/>
            <p:cNvGrpSpPr>
              <a:grpSpLocks/>
            </p:cNvGrpSpPr>
            <p:nvPr/>
          </p:nvGrpSpPr>
          <p:grpSpPr bwMode="auto">
            <a:xfrm flipV="1">
              <a:off x="7662863" y="4437063"/>
              <a:ext cx="431800" cy="1081087"/>
              <a:chOff x="2469" y="3067"/>
              <a:chExt cx="272" cy="681"/>
            </a:xfrm>
          </p:grpSpPr>
          <p:sp>
            <p:nvSpPr>
              <p:cNvPr id="65731" name="Freeform 30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2" name="Freeform 30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3" name="Oval 30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8" name="Group 307"/>
            <p:cNvGrpSpPr>
              <a:grpSpLocks/>
            </p:cNvGrpSpPr>
            <p:nvPr/>
          </p:nvGrpSpPr>
          <p:grpSpPr bwMode="auto">
            <a:xfrm flipV="1">
              <a:off x="8023225" y="4437063"/>
              <a:ext cx="431800" cy="1081087"/>
              <a:chOff x="2469" y="3067"/>
              <a:chExt cx="272" cy="681"/>
            </a:xfrm>
          </p:grpSpPr>
          <p:sp>
            <p:nvSpPr>
              <p:cNvPr id="65728" name="Freeform 30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9" name="Freeform 30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0" name="Oval 31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9" name="Group 311"/>
            <p:cNvGrpSpPr>
              <a:grpSpLocks/>
            </p:cNvGrpSpPr>
            <p:nvPr/>
          </p:nvGrpSpPr>
          <p:grpSpPr bwMode="auto">
            <a:xfrm flipV="1">
              <a:off x="8383588" y="4437063"/>
              <a:ext cx="431800" cy="1081087"/>
              <a:chOff x="2469" y="3067"/>
              <a:chExt cx="272" cy="681"/>
            </a:xfrm>
          </p:grpSpPr>
          <p:sp>
            <p:nvSpPr>
              <p:cNvPr id="65725" name="Freeform 31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6" name="Freeform 31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7" name="Oval 31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30" name="Group 315"/>
            <p:cNvGrpSpPr>
              <a:grpSpLocks/>
            </p:cNvGrpSpPr>
            <p:nvPr/>
          </p:nvGrpSpPr>
          <p:grpSpPr bwMode="auto">
            <a:xfrm flipV="1">
              <a:off x="8743950" y="4437063"/>
              <a:ext cx="431800" cy="1081087"/>
              <a:chOff x="2469" y="3067"/>
              <a:chExt cx="272" cy="681"/>
            </a:xfrm>
          </p:grpSpPr>
          <p:sp>
            <p:nvSpPr>
              <p:cNvPr id="65722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3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4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31" name="Group 321"/>
            <p:cNvGrpSpPr>
              <a:grpSpLocks/>
            </p:cNvGrpSpPr>
            <p:nvPr/>
          </p:nvGrpSpPr>
          <p:grpSpPr bwMode="auto">
            <a:xfrm>
              <a:off x="3343275" y="3286125"/>
              <a:ext cx="431800" cy="1081088"/>
              <a:chOff x="2469" y="3067"/>
              <a:chExt cx="272" cy="681"/>
            </a:xfrm>
          </p:grpSpPr>
          <p:sp>
            <p:nvSpPr>
              <p:cNvPr id="65719" name="Freeform 3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0" name="Freeform 3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1" name="Oval 3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68" name="Group 325"/>
            <p:cNvGrpSpPr>
              <a:grpSpLocks/>
            </p:cNvGrpSpPr>
            <p:nvPr/>
          </p:nvGrpSpPr>
          <p:grpSpPr bwMode="auto">
            <a:xfrm>
              <a:off x="3703638" y="3286125"/>
              <a:ext cx="431800" cy="1081088"/>
              <a:chOff x="2469" y="3067"/>
              <a:chExt cx="272" cy="681"/>
            </a:xfrm>
          </p:grpSpPr>
          <p:sp>
            <p:nvSpPr>
              <p:cNvPr id="65716" name="Freeform 3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7" name="Freeform 3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8" name="Oval 3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69" name="Group 329"/>
            <p:cNvGrpSpPr>
              <a:grpSpLocks/>
            </p:cNvGrpSpPr>
            <p:nvPr/>
          </p:nvGrpSpPr>
          <p:grpSpPr bwMode="auto">
            <a:xfrm>
              <a:off x="4062413" y="3286125"/>
              <a:ext cx="431800" cy="1081088"/>
              <a:chOff x="2469" y="3067"/>
              <a:chExt cx="272" cy="681"/>
            </a:xfrm>
          </p:grpSpPr>
          <p:sp>
            <p:nvSpPr>
              <p:cNvPr id="65713" name="Freeform 3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4" name="Freeform 3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5" name="Oval 3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0" name="Group 333"/>
            <p:cNvGrpSpPr>
              <a:grpSpLocks/>
            </p:cNvGrpSpPr>
            <p:nvPr/>
          </p:nvGrpSpPr>
          <p:grpSpPr bwMode="auto">
            <a:xfrm>
              <a:off x="4422775" y="3286125"/>
              <a:ext cx="431800" cy="1081088"/>
              <a:chOff x="2469" y="3067"/>
              <a:chExt cx="272" cy="681"/>
            </a:xfrm>
          </p:grpSpPr>
          <p:sp>
            <p:nvSpPr>
              <p:cNvPr id="65710" name="Freeform 3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1" name="Freeform 3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2" name="Oval 3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1" name="Group 337"/>
            <p:cNvGrpSpPr>
              <a:grpSpLocks/>
            </p:cNvGrpSpPr>
            <p:nvPr/>
          </p:nvGrpSpPr>
          <p:grpSpPr bwMode="auto">
            <a:xfrm>
              <a:off x="4783138" y="3286125"/>
              <a:ext cx="431800" cy="1081088"/>
              <a:chOff x="2469" y="3067"/>
              <a:chExt cx="272" cy="681"/>
            </a:xfrm>
          </p:grpSpPr>
          <p:sp>
            <p:nvSpPr>
              <p:cNvPr id="65707" name="Freeform 3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8" name="Freeform 3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9" name="Oval 3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2" name="Group 341"/>
            <p:cNvGrpSpPr>
              <a:grpSpLocks/>
            </p:cNvGrpSpPr>
            <p:nvPr/>
          </p:nvGrpSpPr>
          <p:grpSpPr bwMode="auto">
            <a:xfrm>
              <a:off x="5143500" y="3286125"/>
              <a:ext cx="431800" cy="1081088"/>
              <a:chOff x="2469" y="3067"/>
              <a:chExt cx="272" cy="681"/>
            </a:xfrm>
          </p:grpSpPr>
          <p:sp>
            <p:nvSpPr>
              <p:cNvPr id="65704" name="Freeform 3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5" name="Freeform 3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6" name="Oval 3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3" name="Group 345"/>
            <p:cNvGrpSpPr>
              <a:grpSpLocks/>
            </p:cNvGrpSpPr>
            <p:nvPr/>
          </p:nvGrpSpPr>
          <p:grpSpPr bwMode="auto">
            <a:xfrm>
              <a:off x="5503863" y="3286125"/>
              <a:ext cx="431800" cy="1081088"/>
              <a:chOff x="2469" y="3067"/>
              <a:chExt cx="272" cy="681"/>
            </a:xfrm>
          </p:grpSpPr>
          <p:sp>
            <p:nvSpPr>
              <p:cNvPr id="65701" name="Freeform 3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2" name="Freeform 3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3" name="Oval 3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4" name="Group 349"/>
            <p:cNvGrpSpPr>
              <a:grpSpLocks/>
            </p:cNvGrpSpPr>
            <p:nvPr/>
          </p:nvGrpSpPr>
          <p:grpSpPr bwMode="auto">
            <a:xfrm>
              <a:off x="5862638" y="3286125"/>
              <a:ext cx="431800" cy="1081088"/>
              <a:chOff x="2469" y="3067"/>
              <a:chExt cx="272" cy="681"/>
            </a:xfrm>
          </p:grpSpPr>
          <p:sp>
            <p:nvSpPr>
              <p:cNvPr id="65698" name="Freeform 3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9" name="Freeform 3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0" name="Oval 3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5" name="Group 353"/>
            <p:cNvGrpSpPr>
              <a:grpSpLocks/>
            </p:cNvGrpSpPr>
            <p:nvPr/>
          </p:nvGrpSpPr>
          <p:grpSpPr bwMode="auto">
            <a:xfrm>
              <a:off x="6223000" y="3286125"/>
              <a:ext cx="431800" cy="1081088"/>
              <a:chOff x="2469" y="3067"/>
              <a:chExt cx="272" cy="681"/>
            </a:xfrm>
          </p:grpSpPr>
          <p:sp>
            <p:nvSpPr>
              <p:cNvPr id="65695" name="Freeform 3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6" name="Freeform 3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7" name="Oval 3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6" name="Group 357"/>
            <p:cNvGrpSpPr>
              <a:grpSpLocks/>
            </p:cNvGrpSpPr>
            <p:nvPr/>
          </p:nvGrpSpPr>
          <p:grpSpPr bwMode="auto">
            <a:xfrm>
              <a:off x="6583363" y="3286125"/>
              <a:ext cx="431800" cy="1081088"/>
              <a:chOff x="2469" y="3067"/>
              <a:chExt cx="272" cy="681"/>
            </a:xfrm>
          </p:grpSpPr>
          <p:sp>
            <p:nvSpPr>
              <p:cNvPr id="65692" name="Freeform 3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3" name="Freeform 3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4" name="Oval 3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7" name="Group 361"/>
            <p:cNvGrpSpPr>
              <a:grpSpLocks/>
            </p:cNvGrpSpPr>
            <p:nvPr/>
          </p:nvGrpSpPr>
          <p:grpSpPr bwMode="auto">
            <a:xfrm>
              <a:off x="6943725" y="3286125"/>
              <a:ext cx="431800" cy="1081088"/>
              <a:chOff x="2469" y="3067"/>
              <a:chExt cx="272" cy="681"/>
            </a:xfrm>
          </p:grpSpPr>
          <p:sp>
            <p:nvSpPr>
              <p:cNvPr id="65689" name="Freeform 3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0" name="Freeform 3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1" name="Oval 3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8" name="Group 365"/>
            <p:cNvGrpSpPr>
              <a:grpSpLocks/>
            </p:cNvGrpSpPr>
            <p:nvPr/>
          </p:nvGrpSpPr>
          <p:grpSpPr bwMode="auto">
            <a:xfrm>
              <a:off x="7304088" y="3286125"/>
              <a:ext cx="431800" cy="1081088"/>
              <a:chOff x="2469" y="3067"/>
              <a:chExt cx="272" cy="681"/>
            </a:xfrm>
          </p:grpSpPr>
          <p:sp>
            <p:nvSpPr>
              <p:cNvPr id="65686" name="Freeform 3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7" name="Freeform 3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8" name="Oval 3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79" name="Group 369"/>
            <p:cNvGrpSpPr>
              <a:grpSpLocks/>
            </p:cNvGrpSpPr>
            <p:nvPr/>
          </p:nvGrpSpPr>
          <p:grpSpPr bwMode="auto">
            <a:xfrm>
              <a:off x="2982913" y="3286125"/>
              <a:ext cx="431800" cy="1081088"/>
              <a:chOff x="2469" y="3067"/>
              <a:chExt cx="272" cy="681"/>
            </a:xfrm>
          </p:grpSpPr>
          <p:sp>
            <p:nvSpPr>
              <p:cNvPr id="65683" name="Freeform 3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4" name="Freeform 3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5" name="Oval 3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0" name="Group 373"/>
            <p:cNvGrpSpPr>
              <a:grpSpLocks/>
            </p:cNvGrpSpPr>
            <p:nvPr/>
          </p:nvGrpSpPr>
          <p:grpSpPr bwMode="auto">
            <a:xfrm>
              <a:off x="2622550" y="3286125"/>
              <a:ext cx="431800" cy="1081088"/>
              <a:chOff x="2469" y="3067"/>
              <a:chExt cx="272" cy="681"/>
            </a:xfrm>
          </p:grpSpPr>
          <p:sp>
            <p:nvSpPr>
              <p:cNvPr id="65680" name="Freeform 3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1" name="Freeform 3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2" name="Oval 3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1" name="Group 377"/>
            <p:cNvGrpSpPr>
              <a:grpSpLocks/>
            </p:cNvGrpSpPr>
            <p:nvPr/>
          </p:nvGrpSpPr>
          <p:grpSpPr bwMode="auto">
            <a:xfrm>
              <a:off x="2190750" y="3286125"/>
              <a:ext cx="431800" cy="1081088"/>
              <a:chOff x="2469" y="3067"/>
              <a:chExt cx="272" cy="681"/>
            </a:xfrm>
          </p:grpSpPr>
          <p:sp>
            <p:nvSpPr>
              <p:cNvPr id="65677" name="Freeform 3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8" name="Freeform 3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9" name="Oval 3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2" name="Group 381"/>
            <p:cNvGrpSpPr>
              <a:grpSpLocks/>
            </p:cNvGrpSpPr>
            <p:nvPr/>
          </p:nvGrpSpPr>
          <p:grpSpPr bwMode="auto">
            <a:xfrm>
              <a:off x="1758950" y="3286125"/>
              <a:ext cx="431800" cy="1081088"/>
              <a:chOff x="2469" y="3067"/>
              <a:chExt cx="272" cy="681"/>
            </a:xfrm>
          </p:grpSpPr>
          <p:sp>
            <p:nvSpPr>
              <p:cNvPr id="65674" name="Freeform 3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5" name="Freeform 3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6" name="Oval 3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3" name="Group 385"/>
            <p:cNvGrpSpPr>
              <a:grpSpLocks/>
            </p:cNvGrpSpPr>
            <p:nvPr/>
          </p:nvGrpSpPr>
          <p:grpSpPr bwMode="auto">
            <a:xfrm>
              <a:off x="1398588" y="3286125"/>
              <a:ext cx="431800" cy="1081088"/>
              <a:chOff x="2469" y="3067"/>
              <a:chExt cx="272" cy="681"/>
            </a:xfrm>
          </p:grpSpPr>
          <p:sp>
            <p:nvSpPr>
              <p:cNvPr id="65671" name="Freeform 3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2" name="Freeform 3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3" name="Oval 3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4" name="Group 389"/>
            <p:cNvGrpSpPr>
              <a:grpSpLocks/>
            </p:cNvGrpSpPr>
            <p:nvPr/>
          </p:nvGrpSpPr>
          <p:grpSpPr bwMode="auto">
            <a:xfrm>
              <a:off x="1039813" y="3286125"/>
              <a:ext cx="431800" cy="1081088"/>
              <a:chOff x="2469" y="3067"/>
              <a:chExt cx="272" cy="681"/>
            </a:xfrm>
          </p:grpSpPr>
          <p:sp>
            <p:nvSpPr>
              <p:cNvPr id="65668" name="Freeform 3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9" name="Freeform 3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0" name="Oval 3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5" name="Group 393"/>
            <p:cNvGrpSpPr>
              <a:grpSpLocks/>
            </p:cNvGrpSpPr>
            <p:nvPr/>
          </p:nvGrpSpPr>
          <p:grpSpPr bwMode="auto">
            <a:xfrm>
              <a:off x="679450" y="3286125"/>
              <a:ext cx="431800" cy="1081088"/>
              <a:chOff x="2469" y="3067"/>
              <a:chExt cx="272" cy="681"/>
            </a:xfrm>
          </p:grpSpPr>
          <p:sp>
            <p:nvSpPr>
              <p:cNvPr id="65665" name="Freeform 3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6" name="Freeform 3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7" name="Oval 3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6" name="Group 397"/>
            <p:cNvGrpSpPr>
              <a:grpSpLocks/>
            </p:cNvGrpSpPr>
            <p:nvPr/>
          </p:nvGrpSpPr>
          <p:grpSpPr bwMode="auto">
            <a:xfrm>
              <a:off x="7662863" y="3286125"/>
              <a:ext cx="431800" cy="1081088"/>
              <a:chOff x="2469" y="3067"/>
              <a:chExt cx="272" cy="681"/>
            </a:xfrm>
          </p:grpSpPr>
          <p:sp>
            <p:nvSpPr>
              <p:cNvPr id="65662" name="Freeform 3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3" name="Freeform 3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4" name="Oval 4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7" name="Group 401"/>
            <p:cNvGrpSpPr>
              <a:grpSpLocks/>
            </p:cNvGrpSpPr>
            <p:nvPr/>
          </p:nvGrpSpPr>
          <p:grpSpPr bwMode="auto">
            <a:xfrm>
              <a:off x="8023225" y="3286125"/>
              <a:ext cx="431800" cy="1081088"/>
              <a:chOff x="2469" y="3067"/>
              <a:chExt cx="272" cy="681"/>
            </a:xfrm>
          </p:grpSpPr>
          <p:sp>
            <p:nvSpPr>
              <p:cNvPr id="65659" name="Freeform 40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0" name="Freeform 40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1" name="Oval 40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8" name="Group 405"/>
            <p:cNvGrpSpPr>
              <a:grpSpLocks/>
            </p:cNvGrpSpPr>
            <p:nvPr/>
          </p:nvGrpSpPr>
          <p:grpSpPr bwMode="auto">
            <a:xfrm>
              <a:off x="8383588" y="3286125"/>
              <a:ext cx="431800" cy="1081088"/>
              <a:chOff x="2469" y="3067"/>
              <a:chExt cx="272" cy="681"/>
            </a:xfrm>
          </p:grpSpPr>
          <p:sp>
            <p:nvSpPr>
              <p:cNvPr id="65656" name="Freeform 40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7" name="Freeform 40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8" name="Oval 40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89" name="Group 409"/>
            <p:cNvGrpSpPr>
              <a:grpSpLocks/>
            </p:cNvGrpSpPr>
            <p:nvPr/>
          </p:nvGrpSpPr>
          <p:grpSpPr bwMode="auto">
            <a:xfrm>
              <a:off x="8743950" y="3286125"/>
              <a:ext cx="431800" cy="1081088"/>
              <a:chOff x="2469" y="3067"/>
              <a:chExt cx="272" cy="681"/>
            </a:xfrm>
          </p:grpSpPr>
          <p:sp>
            <p:nvSpPr>
              <p:cNvPr id="65653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4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5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0" name="Group 409"/>
            <p:cNvGrpSpPr>
              <a:grpSpLocks/>
            </p:cNvGrpSpPr>
            <p:nvPr/>
          </p:nvGrpSpPr>
          <p:grpSpPr bwMode="auto">
            <a:xfrm>
              <a:off x="9104313" y="3286125"/>
              <a:ext cx="431800" cy="1081088"/>
              <a:chOff x="2469" y="3067"/>
              <a:chExt cx="272" cy="681"/>
            </a:xfrm>
          </p:grpSpPr>
          <p:sp>
            <p:nvSpPr>
              <p:cNvPr id="65650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1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2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1" name="Group 409"/>
            <p:cNvGrpSpPr>
              <a:grpSpLocks/>
            </p:cNvGrpSpPr>
            <p:nvPr/>
          </p:nvGrpSpPr>
          <p:grpSpPr bwMode="auto">
            <a:xfrm>
              <a:off x="9464675" y="3286125"/>
              <a:ext cx="431800" cy="1081088"/>
              <a:chOff x="2469" y="3067"/>
              <a:chExt cx="272" cy="681"/>
            </a:xfrm>
          </p:grpSpPr>
          <p:sp>
            <p:nvSpPr>
              <p:cNvPr id="65647" name="Freeform 4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48" name="Freeform 4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49" name="Oval 4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2" name="Group 393"/>
            <p:cNvGrpSpPr>
              <a:grpSpLocks/>
            </p:cNvGrpSpPr>
            <p:nvPr/>
          </p:nvGrpSpPr>
          <p:grpSpPr bwMode="auto">
            <a:xfrm>
              <a:off x="319088" y="3214688"/>
              <a:ext cx="431800" cy="1081087"/>
              <a:chOff x="2469" y="3067"/>
              <a:chExt cx="272" cy="681"/>
            </a:xfrm>
          </p:grpSpPr>
          <p:sp>
            <p:nvSpPr>
              <p:cNvPr id="65641" name="Freeform 3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42" name="Freeform 3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43" name="Oval 3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3" name="Group 299"/>
            <p:cNvGrpSpPr>
              <a:grpSpLocks/>
            </p:cNvGrpSpPr>
            <p:nvPr/>
          </p:nvGrpSpPr>
          <p:grpSpPr bwMode="auto">
            <a:xfrm flipV="1">
              <a:off x="319088" y="4438650"/>
              <a:ext cx="431800" cy="1081088"/>
              <a:chOff x="2469" y="3067"/>
              <a:chExt cx="272" cy="681"/>
            </a:xfrm>
          </p:grpSpPr>
          <p:sp>
            <p:nvSpPr>
              <p:cNvPr id="65635" name="Freeform 30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36" name="Freeform 30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37" name="Oval 30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5" name="Group 315"/>
            <p:cNvGrpSpPr>
              <a:grpSpLocks/>
            </p:cNvGrpSpPr>
            <p:nvPr/>
          </p:nvGrpSpPr>
          <p:grpSpPr bwMode="auto">
            <a:xfrm flipV="1">
              <a:off x="9104313" y="4438650"/>
              <a:ext cx="431800" cy="1081088"/>
              <a:chOff x="2469" y="3067"/>
              <a:chExt cx="272" cy="681"/>
            </a:xfrm>
          </p:grpSpPr>
          <p:sp>
            <p:nvSpPr>
              <p:cNvPr id="65629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30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31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5596" name="Group 315"/>
            <p:cNvGrpSpPr>
              <a:grpSpLocks/>
            </p:cNvGrpSpPr>
            <p:nvPr/>
          </p:nvGrpSpPr>
          <p:grpSpPr bwMode="auto">
            <a:xfrm flipV="1">
              <a:off x="9391650" y="4438650"/>
              <a:ext cx="431800" cy="1081088"/>
              <a:chOff x="2469" y="3067"/>
              <a:chExt cx="272" cy="681"/>
            </a:xfrm>
          </p:grpSpPr>
          <p:sp>
            <p:nvSpPr>
              <p:cNvPr id="65626" name="Freeform 31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27" name="Freeform 31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28" name="Oval 31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600" name="Text Box 20"/>
            <p:cNvSpPr txBox="1">
              <a:spLocks noChangeArrowheads="1"/>
            </p:cNvSpPr>
            <p:nvPr/>
          </p:nvSpPr>
          <p:spPr bwMode="auto">
            <a:xfrm>
              <a:off x="3646488" y="4437063"/>
              <a:ext cx="633412" cy="5794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3200" b="1" kern="1200" baseline="300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+</a:t>
              </a:r>
              <a:endParaRPr lang="en-US" sz="32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9" name="Freeform 10"/>
            <p:cNvSpPr>
              <a:spLocks/>
            </p:cNvSpPr>
            <p:nvPr/>
          </p:nvSpPr>
          <p:spPr bwMode="auto">
            <a:xfrm>
              <a:off x="3571865" y="3286124"/>
              <a:ext cx="1143008" cy="2357454"/>
            </a:xfrm>
            <a:custGeom>
              <a:avLst/>
              <a:gdLst>
                <a:gd name="T0" fmla="*/ 192088 w 648"/>
                <a:gd name="T1" fmla="*/ 50800 h 1096"/>
                <a:gd name="T2" fmla="*/ 1239838 w 648"/>
                <a:gd name="T3" fmla="*/ 127000 h 1096"/>
                <a:gd name="T4" fmla="*/ 1135063 w 648"/>
                <a:gd name="T5" fmla="*/ 812800 h 1096"/>
                <a:gd name="T6" fmla="*/ 1344613 w 648"/>
                <a:gd name="T7" fmla="*/ 1346200 h 1096"/>
                <a:gd name="T8" fmla="*/ 715963 w 648"/>
                <a:gd name="T9" fmla="*/ 1727200 h 1096"/>
                <a:gd name="T10" fmla="*/ 87313 w 648"/>
                <a:gd name="T11" fmla="*/ 1422400 h 1096"/>
                <a:gd name="T12" fmla="*/ 192088 w 648"/>
                <a:gd name="T13" fmla="*/ 812800 h 1096"/>
                <a:gd name="T14" fmla="*/ 87313 w 648"/>
                <a:gd name="T15" fmla="*/ 355600 h 1096"/>
                <a:gd name="T16" fmla="*/ 192088 w 648"/>
                <a:gd name="T17" fmla="*/ 50800 h 1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1096"/>
                <a:gd name="T29" fmla="*/ 648 w 648"/>
                <a:gd name="T30" fmla="*/ 1096 h 1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1096">
                  <a:moveTo>
                    <a:pt x="88" y="32"/>
                  </a:moveTo>
                  <a:cubicBezTo>
                    <a:pt x="176" y="8"/>
                    <a:pt x="496" y="0"/>
                    <a:pt x="568" y="80"/>
                  </a:cubicBezTo>
                  <a:cubicBezTo>
                    <a:pt x="640" y="160"/>
                    <a:pt x="512" y="384"/>
                    <a:pt x="520" y="512"/>
                  </a:cubicBezTo>
                  <a:cubicBezTo>
                    <a:pt x="528" y="640"/>
                    <a:pt x="648" y="752"/>
                    <a:pt x="616" y="848"/>
                  </a:cubicBezTo>
                  <a:cubicBezTo>
                    <a:pt x="584" y="944"/>
                    <a:pt x="424" y="1080"/>
                    <a:pt x="328" y="1088"/>
                  </a:cubicBezTo>
                  <a:cubicBezTo>
                    <a:pt x="232" y="1096"/>
                    <a:pt x="80" y="992"/>
                    <a:pt x="40" y="896"/>
                  </a:cubicBezTo>
                  <a:cubicBezTo>
                    <a:pt x="0" y="800"/>
                    <a:pt x="88" y="624"/>
                    <a:pt x="88" y="512"/>
                  </a:cubicBezTo>
                  <a:cubicBezTo>
                    <a:pt x="88" y="400"/>
                    <a:pt x="40" y="304"/>
                    <a:pt x="40" y="224"/>
                  </a:cubicBezTo>
                  <a:cubicBezTo>
                    <a:pt x="40" y="144"/>
                    <a:pt x="0" y="56"/>
                    <a:pt x="88" y="32"/>
                  </a:cubicBezTo>
                  <a:close/>
                </a:path>
              </a:pathLst>
            </a:custGeom>
            <a:solidFill>
              <a:srgbClr val="00CCFF"/>
            </a:solidFill>
            <a:ln w="12700">
              <a:noFill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5598" name="Group 55"/>
          <p:cNvGrpSpPr>
            <a:grpSpLocks/>
          </p:cNvGrpSpPr>
          <p:nvPr/>
        </p:nvGrpSpPr>
        <p:grpSpPr bwMode="auto">
          <a:xfrm>
            <a:off x="3048000" y="14286"/>
            <a:ext cx="2506663" cy="1752600"/>
            <a:chOff x="3024" y="528"/>
            <a:chExt cx="1579" cy="1104"/>
          </a:xfrm>
        </p:grpSpPr>
        <p:sp>
          <p:nvSpPr>
            <p:cNvPr id="262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5599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269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0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1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64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5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6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7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8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76" name="Text Box 28"/>
          <p:cNvSpPr txBox="1">
            <a:spLocks noChangeArrowheads="1"/>
          </p:cNvSpPr>
          <p:nvPr/>
        </p:nvSpPr>
        <p:spPr bwMode="auto">
          <a:xfrm>
            <a:off x="6110290" y="45717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7" name="Text Box 37"/>
          <p:cNvSpPr txBox="1">
            <a:spLocks noChangeArrowheads="1"/>
          </p:cNvSpPr>
          <p:nvPr/>
        </p:nvSpPr>
        <p:spPr bwMode="auto">
          <a:xfrm>
            <a:off x="6186490" y="83817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8" name="Text Box 46"/>
          <p:cNvSpPr txBox="1">
            <a:spLocks noChangeArrowheads="1"/>
          </p:cNvSpPr>
          <p:nvPr/>
        </p:nvSpPr>
        <p:spPr bwMode="auto">
          <a:xfrm>
            <a:off x="6110290" y="-2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9" name="Text Box 47"/>
          <p:cNvSpPr txBox="1">
            <a:spLocks noChangeArrowheads="1"/>
          </p:cNvSpPr>
          <p:nvPr/>
        </p:nvSpPr>
        <p:spPr bwMode="auto">
          <a:xfrm>
            <a:off x="6719890" y="30477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5601" name="Group 55"/>
          <p:cNvGrpSpPr>
            <a:grpSpLocks/>
          </p:cNvGrpSpPr>
          <p:nvPr/>
        </p:nvGrpSpPr>
        <p:grpSpPr bwMode="auto">
          <a:xfrm>
            <a:off x="2214542" y="428604"/>
            <a:ext cx="2506663" cy="1752600"/>
            <a:chOff x="3024" y="528"/>
            <a:chExt cx="1579" cy="1104"/>
          </a:xfrm>
        </p:grpSpPr>
        <p:sp>
          <p:nvSpPr>
            <p:cNvPr id="284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5602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291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2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3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86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7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8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9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0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5609" name="Group 55"/>
          <p:cNvGrpSpPr>
            <a:grpSpLocks/>
          </p:cNvGrpSpPr>
          <p:nvPr/>
        </p:nvGrpSpPr>
        <p:grpSpPr bwMode="auto">
          <a:xfrm>
            <a:off x="285716" y="142852"/>
            <a:ext cx="2506663" cy="1752600"/>
            <a:chOff x="3024" y="528"/>
            <a:chExt cx="1579" cy="1104"/>
          </a:xfrm>
        </p:grpSpPr>
        <p:sp>
          <p:nvSpPr>
            <p:cNvPr id="295" name="Text Box 21"/>
            <p:cNvSpPr txBox="1">
              <a:spLocks noChangeArrowheads="1"/>
            </p:cNvSpPr>
            <p:nvPr/>
          </p:nvSpPr>
          <p:spPr bwMode="auto">
            <a:xfrm>
              <a:off x="3024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56" name="Group 41"/>
            <p:cNvGrpSpPr>
              <a:grpSpLocks/>
            </p:cNvGrpSpPr>
            <p:nvPr/>
          </p:nvGrpSpPr>
          <p:grpSpPr bwMode="auto">
            <a:xfrm>
              <a:off x="4080" y="816"/>
              <a:ext cx="523" cy="672"/>
              <a:chOff x="2160" y="960"/>
              <a:chExt cx="523" cy="672"/>
            </a:xfrm>
          </p:grpSpPr>
          <p:sp>
            <p:nvSpPr>
              <p:cNvPr id="302" name="Text Box 19"/>
              <p:cNvSpPr txBox="1">
                <a:spLocks noChangeArrowheads="1"/>
              </p:cNvSpPr>
              <p:nvPr/>
            </p:nvSpPr>
            <p:spPr bwMode="auto">
              <a:xfrm>
                <a:off x="2322" y="1344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 dirty="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3" name="Text Box 20"/>
              <p:cNvSpPr txBox="1">
                <a:spLocks noChangeArrowheads="1"/>
              </p:cNvSpPr>
              <p:nvPr/>
            </p:nvSpPr>
            <p:spPr bwMode="auto">
              <a:xfrm>
                <a:off x="2160" y="1152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4" name="Text Box 23"/>
              <p:cNvSpPr txBox="1">
                <a:spLocks noChangeArrowheads="1"/>
              </p:cNvSpPr>
              <p:nvPr/>
            </p:nvSpPr>
            <p:spPr bwMode="auto">
              <a:xfrm>
                <a:off x="2322" y="960"/>
                <a:ext cx="36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l" defTabSz="7620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kern="12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Η</a:t>
                </a:r>
                <a:r>
                  <a:rPr lang="en-US" sz="2400" kern="1200" baseline="30000">
                    <a:solidFill>
                      <a:srgbClr val="FFFFFF"/>
                    </a:solidFill>
                    <a:latin typeface="Arial Black" pitchFamily="34" charset="0"/>
                    <a:ea typeface="+mn-ea"/>
                    <a:cs typeface="Arial" pitchFamily="34" charset="0"/>
                  </a:rPr>
                  <a:t>+</a:t>
                </a:r>
                <a:endPara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97" name="Text Box 24"/>
            <p:cNvSpPr txBox="1">
              <a:spLocks noChangeArrowheads="1"/>
            </p:cNvSpPr>
            <p:nvPr/>
          </p:nvSpPr>
          <p:spPr bwMode="auto">
            <a:xfrm>
              <a:off x="3648" y="1344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 dirty="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8" name="Text Box 28"/>
            <p:cNvSpPr txBox="1">
              <a:spLocks noChangeArrowheads="1"/>
            </p:cNvSpPr>
            <p:nvPr/>
          </p:nvSpPr>
          <p:spPr bwMode="auto">
            <a:xfrm>
              <a:off x="3408" y="81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9" name="Text Box 37"/>
            <p:cNvSpPr txBox="1">
              <a:spLocks noChangeArrowheads="1"/>
            </p:cNvSpPr>
            <p:nvPr/>
          </p:nvSpPr>
          <p:spPr bwMode="auto">
            <a:xfrm>
              <a:off x="3456" y="1056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0" name="Text Box 46"/>
            <p:cNvSpPr txBox="1">
              <a:spLocks noChangeArrowheads="1"/>
            </p:cNvSpPr>
            <p:nvPr/>
          </p:nvSpPr>
          <p:spPr bwMode="auto">
            <a:xfrm>
              <a:off x="3408" y="528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1" name="Text Box 47"/>
            <p:cNvSpPr txBox="1">
              <a:spLocks noChangeArrowheads="1"/>
            </p:cNvSpPr>
            <p:nvPr/>
          </p:nvSpPr>
          <p:spPr bwMode="auto">
            <a:xfrm>
              <a:off x="3792" y="720"/>
              <a:ext cx="3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Η</a:t>
              </a:r>
              <a:r>
                <a:rPr lang="en-US" sz="2400" kern="1200" baseline="30000">
                  <a:solidFill>
                    <a:srgbClr val="FFFFFF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+</a:t>
              </a:r>
              <a:endParaRPr lang="en-US" sz="2400" kern="120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5" name="Text Box 21"/>
          <p:cNvSpPr txBox="1">
            <a:spLocks noChangeArrowheads="1"/>
          </p:cNvSpPr>
          <p:nvPr/>
        </p:nvSpPr>
        <p:spPr bwMode="auto">
          <a:xfrm>
            <a:off x="1285848" y="4214818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6" name="Text Box 24"/>
          <p:cNvSpPr txBox="1">
            <a:spLocks noChangeArrowheads="1"/>
          </p:cNvSpPr>
          <p:nvPr/>
        </p:nvSpPr>
        <p:spPr bwMode="auto">
          <a:xfrm>
            <a:off x="2786046" y="4500570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7" name="Text Box 28"/>
          <p:cNvSpPr txBox="1">
            <a:spLocks noChangeArrowheads="1"/>
          </p:cNvSpPr>
          <p:nvPr/>
        </p:nvSpPr>
        <p:spPr bwMode="auto">
          <a:xfrm>
            <a:off x="3286112" y="4214818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8" name="Text Box 37"/>
          <p:cNvSpPr txBox="1">
            <a:spLocks noChangeArrowheads="1"/>
          </p:cNvSpPr>
          <p:nvPr/>
        </p:nvSpPr>
        <p:spPr bwMode="auto">
          <a:xfrm>
            <a:off x="2000228" y="47148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Text Box 46"/>
          <p:cNvSpPr txBox="1">
            <a:spLocks noChangeArrowheads="1"/>
          </p:cNvSpPr>
          <p:nvPr/>
        </p:nvSpPr>
        <p:spPr bwMode="auto">
          <a:xfrm>
            <a:off x="3714740" y="4714884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0" name="309 - Ελεύθερη σχεδίαση"/>
          <p:cNvSpPr/>
          <p:nvPr/>
        </p:nvSpPr>
        <p:spPr>
          <a:xfrm rot="9749127">
            <a:off x="6238156" y="1949036"/>
            <a:ext cx="2070287" cy="3320866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257" name="Group 230"/>
          <p:cNvGrpSpPr>
            <a:grpSpLocks/>
          </p:cNvGrpSpPr>
          <p:nvPr/>
        </p:nvGrpSpPr>
        <p:grpSpPr bwMode="auto">
          <a:xfrm flipV="1">
            <a:off x="3533766" y="2868299"/>
            <a:ext cx="431803" cy="822474"/>
            <a:chOff x="2469" y="3067"/>
            <a:chExt cx="272" cy="681"/>
          </a:xfrm>
        </p:grpSpPr>
        <p:sp>
          <p:nvSpPr>
            <p:cNvPr id="519" name="Freeform 229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20" name="Freeform 6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21" name="Oval 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0" name="Group 239"/>
          <p:cNvGrpSpPr>
            <a:grpSpLocks/>
          </p:cNvGrpSpPr>
          <p:nvPr/>
        </p:nvGrpSpPr>
        <p:grpSpPr bwMode="auto">
          <a:xfrm flipV="1">
            <a:off x="4613266" y="2868299"/>
            <a:ext cx="431803" cy="822474"/>
            <a:chOff x="2469" y="3067"/>
            <a:chExt cx="272" cy="681"/>
          </a:xfrm>
        </p:grpSpPr>
        <p:sp>
          <p:nvSpPr>
            <p:cNvPr id="510" name="Freeform 24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11" name="Freeform 24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12" name="Oval 24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1" name="Group 243"/>
          <p:cNvGrpSpPr>
            <a:grpSpLocks/>
          </p:cNvGrpSpPr>
          <p:nvPr/>
        </p:nvGrpSpPr>
        <p:grpSpPr bwMode="auto">
          <a:xfrm flipV="1">
            <a:off x="4973629" y="2868299"/>
            <a:ext cx="431803" cy="822474"/>
            <a:chOff x="2469" y="3067"/>
            <a:chExt cx="272" cy="681"/>
          </a:xfrm>
        </p:grpSpPr>
        <p:sp>
          <p:nvSpPr>
            <p:cNvPr id="507" name="Freeform 24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8" name="Freeform 24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9" name="Oval 24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3" name="Group 247"/>
          <p:cNvGrpSpPr>
            <a:grpSpLocks/>
          </p:cNvGrpSpPr>
          <p:nvPr/>
        </p:nvGrpSpPr>
        <p:grpSpPr bwMode="auto">
          <a:xfrm flipV="1">
            <a:off x="5333991" y="2868299"/>
            <a:ext cx="431803" cy="822474"/>
            <a:chOff x="2469" y="3067"/>
            <a:chExt cx="272" cy="681"/>
          </a:xfrm>
        </p:grpSpPr>
        <p:sp>
          <p:nvSpPr>
            <p:cNvPr id="504" name="Freeform 24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5" name="Freeform 24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6" name="Oval 25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2" name="Group 251"/>
          <p:cNvGrpSpPr>
            <a:grpSpLocks/>
          </p:cNvGrpSpPr>
          <p:nvPr/>
        </p:nvGrpSpPr>
        <p:grpSpPr bwMode="auto">
          <a:xfrm flipV="1">
            <a:off x="5694354" y="2868299"/>
            <a:ext cx="431803" cy="822474"/>
            <a:chOff x="2469" y="3067"/>
            <a:chExt cx="272" cy="681"/>
          </a:xfrm>
        </p:grpSpPr>
        <p:sp>
          <p:nvSpPr>
            <p:cNvPr id="501" name="Freeform 25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2" name="Freeform 25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3" name="Oval 25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4" name="Group 255"/>
          <p:cNvGrpSpPr>
            <a:grpSpLocks/>
          </p:cNvGrpSpPr>
          <p:nvPr/>
        </p:nvGrpSpPr>
        <p:grpSpPr bwMode="auto">
          <a:xfrm flipV="1">
            <a:off x="6053129" y="2868299"/>
            <a:ext cx="431803" cy="822474"/>
            <a:chOff x="2469" y="3067"/>
            <a:chExt cx="272" cy="681"/>
          </a:xfrm>
        </p:grpSpPr>
        <p:sp>
          <p:nvSpPr>
            <p:cNvPr id="498" name="Freeform 25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9" name="Freeform 25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0" name="Oval 25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83" name="Group 259"/>
          <p:cNvGrpSpPr>
            <a:grpSpLocks/>
          </p:cNvGrpSpPr>
          <p:nvPr/>
        </p:nvGrpSpPr>
        <p:grpSpPr bwMode="auto">
          <a:xfrm flipV="1">
            <a:off x="6413491" y="2868299"/>
            <a:ext cx="431803" cy="822474"/>
            <a:chOff x="2469" y="3067"/>
            <a:chExt cx="272" cy="681"/>
          </a:xfrm>
        </p:grpSpPr>
        <p:sp>
          <p:nvSpPr>
            <p:cNvPr id="495" name="Freeform 26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6" name="Freeform 26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7" name="Oval 26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85" name="Group 263"/>
          <p:cNvGrpSpPr>
            <a:grpSpLocks/>
          </p:cNvGrpSpPr>
          <p:nvPr/>
        </p:nvGrpSpPr>
        <p:grpSpPr bwMode="auto">
          <a:xfrm flipV="1">
            <a:off x="6773854" y="2868299"/>
            <a:ext cx="431803" cy="822474"/>
            <a:chOff x="2469" y="3067"/>
            <a:chExt cx="272" cy="681"/>
          </a:xfrm>
        </p:grpSpPr>
        <p:sp>
          <p:nvSpPr>
            <p:cNvPr id="492" name="Freeform 26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3" name="Freeform 26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4" name="Oval 26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5791" name="Group 267"/>
          <p:cNvGrpSpPr>
            <a:grpSpLocks/>
          </p:cNvGrpSpPr>
          <p:nvPr/>
        </p:nvGrpSpPr>
        <p:grpSpPr bwMode="auto">
          <a:xfrm flipV="1">
            <a:off x="7143764" y="2857496"/>
            <a:ext cx="431803" cy="822474"/>
            <a:chOff x="2469" y="3067"/>
            <a:chExt cx="272" cy="681"/>
          </a:xfrm>
        </p:grpSpPr>
        <p:sp>
          <p:nvSpPr>
            <p:cNvPr id="489" name="Freeform 26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0" name="Freeform 26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1" name="Oval 27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94" name="Group 271"/>
          <p:cNvGrpSpPr>
            <a:grpSpLocks/>
          </p:cNvGrpSpPr>
          <p:nvPr/>
        </p:nvGrpSpPr>
        <p:grpSpPr bwMode="auto">
          <a:xfrm flipV="1">
            <a:off x="7494579" y="2868299"/>
            <a:ext cx="431803" cy="822474"/>
            <a:chOff x="2469" y="3067"/>
            <a:chExt cx="272" cy="681"/>
          </a:xfrm>
        </p:grpSpPr>
        <p:sp>
          <p:nvSpPr>
            <p:cNvPr id="486" name="Freeform 27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7" name="Freeform 27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8" name="Oval 27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96" name="Group 275"/>
          <p:cNvGrpSpPr>
            <a:grpSpLocks/>
          </p:cNvGrpSpPr>
          <p:nvPr/>
        </p:nvGrpSpPr>
        <p:grpSpPr bwMode="auto">
          <a:xfrm flipV="1">
            <a:off x="3173404" y="2868299"/>
            <a:ext cx="431803" cy="822474"/>
            <a:chOff x="2469" y="3067"/>
            <a:chExt cx="272" cy="681"/>
          </a:xfrm>
        </p:grpSpPr>
        <p:sp>
          <p:nvSpPr>
            <p:cNvPr id="483" name="Freeform 27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4" name="Freeform 27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5" name="Oval 27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1" name="Group 279"/>
          <p:cNvGrpSpPr>
            <a:grpSpLocks/>
          </p:cNvGrpSpPr>
          <p:nvPr/>
        </p:nvGrpSpPr>
        <p:grpSpPr bwMode="auto">
          <a:xfrm flipV="1">
            <a:off x="2813041" y="2868299"/>
            <a:ext cx="431803" cy="822474"/>
            <a:chOff x="2469" y="3067"/>
            <a:chExt cx="272" cy="681"/>
          </a:xfrm>
        </p:grpSpPr>
        <p:sp>
          <p:nvSpPr>
            <p:cNvPr id="480" name="Freeform 28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1" name="Freeform 28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2" name="Oval 28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2" name="Group 283"/>
          <p:cNvGrpSpPr>
            <a:grpSpLocks/>
          </p:cNvGrpSpPr>
          <p:nvPr/>
        </p:nvGrpSpPr>
        <p:grpSpPr bwMode="auto">
          <a:xfrm flipV="1">
            <a:off x="2381241" y="2868299"/>
            <a:ext cx="431803" cy="822474"/>
            <a:chOff x="2469" y="3067"/>
            <a:chExt cx="272" cy="681"/>
          </a:xfrm>
        </p:grpSpPr>
        <p:sp>
          <p:nvSpPr>
            <p:cNvPr id="477" name="Freeform 28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8" name="Freeform 28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9" name="Oval 28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3" name="Group 287"/>
          <p:cNvGrpSpPr>
            <a:grpSpLocks/>
          </p:cNvGrpSpPr>
          <p:nvPr/>
        </p:nvGrpSpPr>
        <p:grpSpPr bwMode="auto">
          <a:xfrm flipV="1">
            <a:off x="1949441" y="2868299"/>
            <a:ext cx="431803" cy="822474"/>
            <a:chOff x="2469" y="3067"/>
            <a:chExt cx="272" cy="681"/>
          </a:xfrm>
        </p:grpSpPr>
        <p:sp>
          <p:nvSpPr>
            <p:cNvPr id="474" name="Freeform 28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5" name="Freeform 28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6" name="Oval 29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4" name="Group 291"/>
          <p:cNvGrpSpPr>
            <a:grpSpLocks/>
          </p:cNvGrpSpPr>
          <p:nvPr/>
        </p:nvGrpSpPr>
        <p:grpSpPr bwMode="auto">
          <a:xfrm flipV="1">
            <a:off x="1589079" y="2868299"/>
            <a:ext cx="431803" cy="822474"/>
            <a:chOff x="2469" y="3067"/>
            <a:chExt cx="272" cy="681"/>
          </a:xfrm>
        </p:grpSpPr>
        <p:sp>
          <p:nvSpPr>
            <p:cNvPr id="471" name="Freeform 29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2" name="Freeform 29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3" name="Oval 29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5" name="Group 295"/>
          <p:cNvGrpSpPr>
            <a:grpSpLocks/>
          </p:cNvGrpSpPr>
          <p:nvPr/>
        </p:nvGrpSpPr>
        <p:grpSpPr bwMode="auto">
          <a:xfrm flipV="1">
            <a:off x="1230304" y="2868299"/>
            <a:ext cx="431803" cy="822474"/>
            <a:chOff x="2469" y="3067"/>
            <a:chExt cx="272" cy="681"/>
          </a:xfrm>
        </p:grpSpPr>
        <p:sp>
          <p:nvSpPr>
            <p:cNvPr id="468" name="Freeform 29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9" name="Freeform 29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0" name="Oval 29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6" name="Group 299"/>
          <p:cNvGrpSpPr>
            <a:grpSpLocks/>
          </p:cNvGrpSpPr>
          <p:nvPr/>
        </p:nvGrpSpPr>
        <p:grpSpPr bwMode="auto">
          <a:xfrm flipV="1">
            <a:off x="869941" y="2869491"/>
            <a:ext cx="431803" cy="822477"/>
            <a:chOff x="2469" y="3067"/>
            <a:chExt cx="272" cy="681"/>
          </a:xfrm>
        </p:grpSpPr>
        <p:sp>
          <p:nvSpPr>
            <p:cNvPr id="465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6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7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7" name="Group 303"/>
          <p:cNvGrpSpPr>
            <a:grpSpLocks/>
          </p:cNvGrpSpPr>
          <p:nvPr/>
        </p:nvGrpSpPr>
        <p:grpSpPr bwMode="auto">
          <a:xfrm flipV="1">
            <a:off x="7853354" y="2868299"/>
            <a:ext cx="431803" cy="822474"/>
            <a:chOff x="2469" y="3067"/>
            <a:chExt cx="272" cy="681"/>
          </a:xfrm>
        </p:grpSpPr>
        <p:sp>
          <p:nvSpPr>
            <p:cNvPr id="462" name="Freeform 30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3" name="Freeform 30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4" name="Oval 30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8" name="Group 307"/>
          <p:cNvGrpSpPr>
            <a:grpSpLocks/>
          </p:cNvGrpSpPr>
          <p:nvPr/>
        </p:nvGrpSpPr>
        <p:grpSpPr bwMode="auto">
          <a:xfrm flipV="1">
            <a:off x="8213716" y="2868299"/>
            <a:ext cx="431803" cy="822474"/>
            <a:chOff x="2469" y="3067"/>
            <a:chExt cx="272" cy="681"/>
          </a:xfrm>
        </p:grpSpPr>
        <p:sp>
          <p:nvSpPr>
            <p:cNvPr id="459" name="Freeform 30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0" name="Freeform 30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1" name="Oval 31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19" name="Group 311"/>
          <p:cNvGrpSpPr>
            <a:grpSpLocks/>
          </p:cNvGrpSpPr>
          <p:nvPr/>
        </p:nvGrpSpPr>
        <p:grpSpPr bwMode="auto">
          <a:xfrm flipV="1">
            <a:off x="8574079" y="2868299"/>
            <a:ext cx="431803" cy="822474"/>
            <a:chOff x="2469" y="3067"/>
            <a:chExt cx="272" cy="681"/>
          </a:xfrm>
        </p:grpSpPr>
        <p:sp>
          <p:nvSpPr>
            <p:cNvPr id="456" name="Freeform 31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7" name="Freeform 31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8" name="Oval 31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2" name="Group 315"/>
          <p:cNvGrpSpPr>
            <a:grpSpLocks/>
          </p:cNvGrpSpPr>
          <p:nvPr/>
        </p:nvGrpSpPr>
        <p:grpSpPr bwMode="auto">
          <a:xfrm flipV="1">
            <a:off x="8934441" y="2868299"/>
            <a:ext cx="431803" cy="822474"/>
            <a:chOff x="2469" y="3067"/>
            <a:chExt cx="272" cy="681"/>
          </a:xfrm>
        </p:grpSpPr>
        <p:sp>
          <p:nvSpPr>
            <p:cNvPr id="453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4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5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3" name="Group 321"/>
          <p:cNvGrpSpPr>
            <a:grpSpLocks/>
          </p:cNvGrpSpPr>
          <p:nvPr/>
        </p:nvGrpSpPr>
        <p:grpSpPr bwMode="auto">
          <a:xfrm>
            <a:off x="3533766" y="1992680"/>
            <a:ext cx="431803" cy="822477"/>
            <a:chOff x="2469" y="3067"/>
            <a:chExt cx="272" cy="681"/>
          </a:xfrm>
        </p:grpSpPr>
        <p:sp>
          <p:nvSpPr>
            <p:cNvPr id="450" name="Freeform 32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1" name="Freeform 32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2" name="Oval 32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4" name="Group 333"/>
          <p:cNvGrpSpPr>
            <a:grpSpLocks/>
          </p:cNvGrpSpPr>
          <p:nvPr/>
        </p:nvGrpSpPr>
        <p:grpSpPr bwMode="auto">
          <a:xfrm>
            <a:off x="4613266" y="1992680"/>
            <a:ext cx="431803" cy="822477"/>
            <a:chOff x="2469" y="3067"/>
            <a:chExt cx="272" cy="681"/>
          </a:xfrm>
        </p:grpSpPr>
        <p:sp>
          <p:nvSpPr>
            <p:cNvPr id="441" name="Freeform 33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42" name="Freeform 33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43" name="Oval 33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5" name="Group 337"/>
          <p:cNvGrpSpPr>
            <a:grpSpLocks/>
          </p:cNvGrpSpPr>
          <p:nvPr/>
        </p:nvGrpSpPr>
        <p:grpSpPr bwMode="auto">
          <a:xfrm>
            <a:off x="4973629" y="1992680"/>
            <a:ext cx="431803" cy="822477"/>
            <a:chOff x="2469" y="3067"/>
            <a:chExt cx="272" cy="681"/>
          </a:xfrm>
        </p:grpSpPr>
        <p:sp>
          <p:nvSpPr>
            <p:cNvPr id="438" name="Freeform 33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9" name="Freeform 33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40" name="Oval 34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6" name="Group 341"/>
          <p:cNvGrpSpPr>
            <a:grpSpLocks/>
          </p:cNvGrpSpPr>
          <p:nvPr/>
        </p:nvGrpSpPr>
        <p:grpSpPr bwMode="auto">
          <a:xfrm>
            <a:off x="5333991" y="1992680"/>
            <a:ext cx="431803" cy="822477"/>
            <a:chOff x="2469" y="3067"/>
            <a:chExt cx="272" cy="681"/>
          </a:xfrm>
        </p:grpSpPr>
        <p:sp>
          <p:nvSpPr>
            <p:cNvPr id="435" name="Freeform 34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6" name="Freeform 34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7" name="Oval 34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7" name="Group 345"/>
          <p:cNvGrpSpPr>
            <a:grpSpLocks/>
          </p:cNvGrpSpPr>
          <p:nvPr/>
        </p:nvGrpSpPr>
        <p:grpSpPr bwMode="auto">
          <a:xfrm>
            <a:off x="5694354" y="1992680"/>
            <a:ext cx="431803" cy="822477"/>
            <a:chOff x="2469" y="3067"/>
            <a:chExt cx="272" cy="681"/>
          </a:xfrm>
        </p:grpSpPr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4" name="Oval 34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8" name="Group 349"/>
          <p:cNvGrpSpPr>
            <a:grpSpLocks/>
          </p:cNvGrpSpPr>
          <p:nvPr/>
        </p:nvGrpSpPr>
        <p:grpSpPr bwMode="auto">
          <a:xfrm>
            <a:off x="6053129" y="1992680"/>
            <a:ext cx="431803" cy="822477"/>
            <a:chOff x="2469" y="3067"/>
            <a:chExt cx="272" cy="681"/>
          </a:xfrm>
        </p:grpSpPr>
        <p:sp>
          <p:nvSpPr>
            <p:cNvPr id="429" name="Freeform 35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0" name="Freeform 35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1" name="Oval 35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9" name="Group 353"/>
          <p:cNvGrpSpPr>
            <a:grpSpLocks/>
          </p:cNvGrpSpPr>
          <p:nvPr/>
        </p:nvGrpSpPr>
        <p:grpSpPr bwMode="auto">
          <a:xfrm>
            <a:off x="6413491" y="1992680"/>
            <a:ext cx="431803" cy="822477"/>
            <a:chOff x="2469" y="3067"/>
            <a:chExt cx="272" cy="681"/>
          </a:xfrm>
        </p:grpSpPr>
        <p:sp>
          <p:nvSpPr>
            <p:cNvPr id="426" name="Freeform 35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7" name="Freeform 35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8" name="Oval 35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0" name="Group 357"/>
          <p:cNvGrpSpPr>
            <a:grpSpLocks/>
          </p:cNvGrpSpPr>
          <p:nvPr/>
        </p:nvGrpSpPr>
        <p:grpSpPr bwMode="auto">
          <a:xfrm>
            <a:off x="6773854" y="1992680"/>
            <a:ext cx="431803" cy="822477"/>
            <a:chOff x="2469" y="3067"/>
            <a:chExt cx="272" cy="681"/>
          </a:xfrm>
        </p:grpSpPr>
        <p:sp>
          <p:nvSpPr>
            <p:cNvPr id="423" name="Freeform 35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4" name="Freeform 35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5" name="Oval 36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1" name="Group 361"/>
          <p:cNvGrpSpPr>
            <a:grpSpLocks/>
          </p:cNvGrpSpPr>
          <p:nvPr/>
        </p:nvGrpSpPr>
        <p:grpSpPr bwMode="auto">
          <a:xfrm>
            <a:off x="7143764" y="2000240"/>
            <a:ext cx="431803" cy="822477"/>
            <a:chOff x="2469" y="3067"/>
            <a:chExt cx="272" cy="681"/>
          </a:xfrm>
        </p:grpSpPr>
        <p:sp>
          <p:nvSpPr>
            <p:cNvPr id="420" name="Freeform 36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1" name="Freeform 36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22" name="Oval 36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2" name="Group 365"/>
          <p:cNvGrpSpPr>
            <a:grpSpLocks/>
          </p:cNvGrpSpPr>
          <p:nvPr/>
        </p:nvGrpSpPr>
        <p:grpSpPr bwMode="auto">
          <a:xfrm>
            <a:off x="7494579" y="1992680"/>
            <a:ext cx="431803" cy="822477"/>
            <a:chOff x="2469" y="3067"/>
            <a:chExt cx="272" cy="681"/>
          </a:xfrm>
        </p:grpSpPr>
        <p:sp>
          <p:nvSpPr>
            <p:cNvPr id="417" name="Freeform 36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8" name="Freeform 36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9" name="Oval 36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3" name="Group 369"/>
          <p:cNvGrpSpPr>
            <a:grpSpLocks/>
          </p:cNvGrpSpPr>
          <p:nvPr/>
        </p:nvGrpSpPr>
        <p:grpSpPr bwMode="auto">
          <a:xfrm>
            <a:off x="3173404" y="1992680"/>
            <a:ext cx="431803" cy="822477"/>
            <a:chOff x="2469" y="3067"/>
            <a:chExt cx="272" cy="681"/>
          </a:xfrm>
        </p:grpSpPr>
        <p:sp>
          <p:nvSpPr>
            <p:cNvPr id="414" name="Freeform 37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5" name="Freeform 37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6" name="Oval 37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4" name="Group 373"/>
          <p:cNvGrpSpPr>
            <a:grpSpLocks/>
          </p:cNvGrpSpPr>
          <p:nvPr/>
        </p:nvGrpSpPr>
        <p:grpSpPr bwMode="auto">
          <a:xfrm>
            <a:off x="2813041" y="1992680"/>
            <a:ext cx="431803" cy="822477"/>
            <a:chOff x="2469" y="3067"/>
            <a:chExt cx="272" cy="681"/>
          </a:xfrm>
        </p:grpSpPr>
        <p:sp>
          <p:nvSpPr>
            <p:cNvPr id="411" name="Freeform 37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2" name="Freeform 37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3" name="Oval 37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5" name="Group 377"/>
          <p:cNvGrpSpPr>
            <a:grpSpLocks/>
          </p:cNvGrpSpPr>
          <p:nvPr/>
        </p:nvGrpSpPr>
        <p:grpSpPr bwMode="auto">
          <a:xfrm>
            <a:off x="2381241" y="1992680"/>
            <a:ext cx="431803" cy="822477"/>
            <a:chOff x="2469" y="3067"/>
            <a:chExt cx="272" cy="681"/>
          </a:xfrm>
        </p:grpSpPr>
        <p:sp>
          <p:nvSpPr>
            <p:cNvPr id="408" name="Freeform 37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9" name="Freeform 37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10" name="Oval 38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4" name="Group 381"/>
          <p:cNvGrpSpPr>
            <a:grpSpLocks/>
          </p:cNvGrpSpPr>
          <p:nvPr/>
        </p:nvGrpSpPr>
        <p:grpSpPr bwMode="auto">
          <a:xfrm>
            <a:off x="1949441" y="1992680"/>
            <a:ext cx="431803" cy="822477"/>
            <a:chOff x="2469" y="3067"/>
            <a:chExt cx="272" cy="681"/>
          </a:xfrm>
        </p:grpSpPr>
        <p:sp>
          <p:nvSpPr>
            <p:cNvPr id="405" name="Freeform 38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6" name="Freeform 38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7" name="Oval 38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5" name="Group 385"/>
          <p:cNvGrpSpPr>
            <a:grpSpLocks/>
          </p:cNvGrpSpPr>
          <p:nvPr/>
        </p:nvGrpSpPr>
        <p:grpSpPr bwMode="auto">
          <a:xfrm>
            <a:off x="1589079" y="1992680"/>
            <a:ext cx="431803" cy="822477"/>
            <a:chOff x="2469" y="3067"/>
            <a:chExt cx="272" cy="681"/>
          </a:xfrm>
        </p:grpSpPr>
        <p:sp>
          <p:nvSpPr>
            <p:cNvPr id="402" name="Freeform 38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3" name="Freeform 38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4" name="Oval 38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6" name="Group 389"/>
          <p:cNvGrpSpPr>
            <a:grpSpLocks/>
          </p:cNvGrpSpPr>
          <p:nvPr/>
        </p:nvGrpSpPr>
        <p:grpSpPr bwMode="auto">
          <a:xfrm>
            <a:off x="1230304" y="1992680"/>
            <a:ext cx="431803" cy="822477"/>
            <a:chOff x="2469" y="3067"/>
            <a:chExt cx="272" cy="681"/>
          </a:xfrm>
        </p:grpSpPr>
        <p:sp>
          <p:nvSpPr>
            <p:cNvPr id="399" name="Freeform 39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0" name="Freeform 39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01" name="Oval 39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7" name="Group 393"/>
          <p:cNvGrpSpPr>
            <a:grpSpLocks/>
          </p:cNvGrpSpPr>
          <p:nvPr/>
        </p:nvGrpSpPr>
        <p:grpSpPr bwMode="auto">
          <a:xfrm>
            <a:off x="869941" y="1992680"/>
            <a:ext cx="431803" cy="822477"/>
            <a:chOff x="2469" y="3067"/>
            <a:chExt cx="272" cy="681"/>
          </a:xfrm>
        </p:grpSpPr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8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8" name="Group 397"/>
          <p:cNvGrpSpPr>
            <a:grpSpLocks/>
          </p:cNvGrpSpPr>
          <p:nvPr/>
        </p:nvGrpSpPr>
        <p:grpSpPr bwMode="auto">
          <a:xfrm>
            <a:off x="7853354" y="1992680"/>
            <a:ext cx="431803" cy="822477"/>
            <a:chOff x="2469" y="3067"/>
            <a:chExt cx="272" cy="681"/>
          </a:xfrm>
        </p:grpSpPr>
        <p:sp>
          <p:nvSpPr>
            <p:cNvPr id="393" name="Freeform 398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4" name="Freeform 399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5" name="Oval 400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49" name="Group 401"/>
          <p:cNvGrpSpPr>
            <a:grpSpLocks/>
          </p:cNvGrpSpPr>
          <p:nvPr/>
        </p:nvGrpSpPr>
        <p:grpSpPr bwMode="auto">
          <a:xfrm>
            <a:off x="8213716" y="1992680"/>
            <a:ext cx="431803" cy="822477"/>
            <a:chOff x="2469" y="3067"/>
            <a:chExt cx="272" cy="681"/>
          </a:xfrm>
        </p:grpSpPr>
        <p:sp>
          <p:nvSpPr>
            <p:cNvPr id="390" name="Freeform 402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1" name="Freeform 403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92" name="Oval 404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3" name="Group 405"/>
          <p:cNvGrpSpPr>
            <a:grpSpLocks/>
          </p:cNvGrpSpPr>
          <p:nvPr/>
        </p:nvGrpSpPr>
        <p:grpSpPr bwMode="auto">
          <a:xfrm>
            <a:off x="8574079" y="1992680"/>
            <a:ext cx="431803" cy="822477"/>
            <a:chOff x="2469" y="3067"/>
            <a:chExt cx="272" cy="681"/>
          </a:xfrm>
        </p:grpSpPr>
        <p:sp>
          <p:nvSpPr>
            <p:cNvPr id="387" name="Freeform 40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8" name="Freeform 40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9" name="Oval 40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4" name="Group 409"/>
          <p:cNvGrpSpPr>
            <a:grpSpLocks/>
          </p:cNvGrpSpPr>
          <p:nvPr/>
        </p:nvGrpSpPr>
        <p:grpSpPr bwMode="auto">
          <a:xfrm>
            <a:off x="8934441" y="1992680"/>
            <a:ext cx="431803" cy="822477"/>
            <a:chOff x="2469" y="3067"/>
            <a:chExt cx="272" cy="681"/>
          </a:xfrm>
        </p:grpSpPr>
        <p:sp>
          <p:nvSpPr>
            <p:cNvPr id="384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5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6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5" name="Group 409"/>
          <p:cNvGrpSpPr>
            <a:grpSpLocks/>
          </p:cNvGrpSpPr>
          <p:nvPr/>
        </p:nvGrpSpPr>
        <p:grpSpPr bwMode="auto">
          <a:xfrm>
            <a:off x="9294804" y="1992680"/>
            <a:ext cx="431803" cy="822477"/>
            <a:chOff x="2469" y="3067"/>
            <a:chExt cx="272" cy="681"/>
          </a:xfrm>
        </p:grpSpPr>
        <p:sp>
          <p:nvSpPr>
            <p:cNvPr id="381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2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3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6" name="Group 409"/>
          <p:cNvGrpSpPr>
            <a:grpSpLocks/>
          </p:cNvGrpSpPr>
          <p:nvPr/>
        </p:nvGrpSpPr>
        <p:grpSpPr bwMode="auto">
          <a:xfrm>
            <a:off x="9655166" y="1992680"/>
            <a:ext cx="431803" cy="822477"/>
            <a:chOff x="2469" y="3067"/>
            <a:chExt cx="272" cy="681"/>
          </a:xfrm>
        </p:grpSpPr>
        <p:sp>
          <p:nvSpPr>
            <p:cNvPr id="378" name="Freeform 41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9" name="Freeform 41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80" name="Oval 41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7" name="Group 393"/>
          <p:cNvGrpSpPr>
            <a:grpSpLocks/>
          </p:cNvGrpSpPr>
          <p:nvPr/>
        </p:nvGrpSpPr>
        <p:grpSpPr bwMode="auto">
          <a:xfrm>
            <a:off x="509579" y="1938320"/>
            <a:ext cx="431803" cy="822474"/>
            <a:chOff x="2469" y="3067"/>
            <a:chExt cx="272" cy="681"/>
          </a:xfrm>
        </p:grpSpPr>
        <p:sp>
          <p:nvSpPr>
            <p:cNvPr id="375" name="Freeform 394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6" name="Freeform 395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7" name="Oval 396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18" name="Group 299"/>
          <p:cNvGrpSpPr>
            <a:grpSpLocks/>
          </p:cNvGrpSpPr>
          <p:nvPr/>
        </p:nvGrpSpPr>
        <p:grpSpPr bwMode="auto">
          <a:xfrm flipV="1">
            <a:off x="509579" y="2869491"/>
            <a:ext cx="431803" cy="822477"/>
            <a:chOff x="2469" y="3067"/>
            <a:chExt cx="272" cy="681"/>
          </a:xfrm>
        </p:grpSpPr>
        <p:sp>
          <p:nvSpPr>
            <p:cNvPr id="372" name="Freeform 300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3" name="Freeform 301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4" name="Oval 302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2" name="Group 315"/>
          <p:cNvGrpSpPr>
            <a:grpSpLocks/>
          </p:cNvGrpSpPr>
          <p:nvPr/>
        </p:nvGrpSpPr>
        <p:grpSpPr bwMode="auto">
          <a:xfrm flipV="1">
            <a:off x="9294804" y="2869491"/>
            <a:ext cx="431803" cy="822477"/>
            <a:chOff x="2469" y="3067"/>
            <a:chExt cx="272" cy="681"/>
          </a:xfrm>
        </p:grpSpPr>
        <p:sp>
          <p:nvSpPr>
            <p:cNvPr id="369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0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71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23" name="Group 315"/>
          <p:cNvGrpSpPr>
            <a:grpSpLocks/>
          </p:cNvGrpSpPr>
          <p:nvPr/>
        </p:nvGrpSpPr>
        <p:grpSpPr bwMode="auto">
          <a:xfrm flipV="1">
            <a:off x="9582141" y="2869491"/>
            <a:ext cx="431803" cy="822477"/>
            <a:chOff x="2469" y="3067"/>
            <a:chExt cx="272" cy="681"/>
          </a:xfrm>
        </p:grpSpPr>
        <p:sp>
          <p:nvSpPr>
            <p:cNvPr id="366" name="Freeform 316"/>
            <p:cNvSpPr>
              <a:spLocks/>
            </p:cNvSpPr>
            <p:nvPr/>
          </p:nvSpPr>
          <p:spPr bwMode="auto">
            <a:xfrm>
              <a:off x="2651" y="3249"/>
              <a:ext cx="45" cy="499"/>
            </a:xfrm>
            <a:custGeom>
              <a:avLst/>
              <a:gdLst>
                <a:gd name="T0" fmla="*/ 0 w 45"/>
                <a:gd name="T1" fmla="*/ 0 h 499"/>
                <a:gd name="T2" fmla="*/ 45 w 45"/>
                <a:gd name="T3" fmla="*/ 272 h 499"/>
                <a:gd name="T4" fmla="*/ 0 w 45"/>
                <a:gd name="T5" fmla="*/ 499 h 499"/>
                <a:gd name="T6" fmla="*/ 0 60000 65536"/>
                <a:gd name="T7" fmla="*/ 0 60000 65536"/>
                <a:gd name="T8" fmla="*/ 0 60000 65536"/>
                <a:gd name="T9" fmla="*/ 0 w 45"/>
                <a:gd name="T10" fmla="*/ 0 h 499"/>
                <a:gd name="T11" fmla="*/ 45 w 45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99">
                  <a:moveTo>
                    <a:pt x="0" y="0"/>
                  </a:moveTo>
                  <a:cubicBezTo>
                    <a:pt x="22" y="94"/>
                    <a:pt x="45" y="189"/>
                    <a:pt x="45" y="272"/>
                  </a:cubicBezTo>
                  <a:cubicBezTo>
                    <a:pt x="45" y="355"/>
                    <a:pt x="22" y="427"/>
                    <a:pt x="0" y="499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67" name="Freeform 317"/>
            <p:cNvSpPr>
              <a:spLocks/>
            </p:cNvSpPr>
            <p:nvPr/>
          </p:nvSpPr>
          <p:spPr bwMode="auto">
            <a:xfrm flipH="1">
              <a:off x="2518" y="3224"/>
              <a:ext cx="42" cy="520"/>
            </a:xfrm>
            <a:custGeom>
              <a:avLst/>
              <a:gdLst>
                <a:gd name="T0" fmla="*/ 42 w 45"/>
                <a:gd name="T1" fmla="*/ 0 h 635"/>
                <a:gd name="T2" fmla="*/ 0 w 45"/>
                <a:gd name="T3" fmla="*/ 148 h 635"/>
                <a:gd name="T4" fmla="*/ 42 w 45"/>
                <a:gd name="T5" fmla="*/ 260 h 635"/>
                <a:gd name="T6" fmla="*/ 0 w 45"/>
                <a:gd name="T7" fmla="*/ 371 h 635"/>
                <a:gd name="T8" fmla="*/ 42 w 45"/>
                <a:gd name="T9" fmla="*/ 52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35"/>
                <a:gd name="T17" fmla="*/ 45 w 45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35">
                  <a:moveTo>
                    <a:pt x="45" y="0"/>
                  </a:moveTo>
                  <a:cubicBezTo>
                    <a:pt x="22" y="64"/>
                    <a:pt x="0" y="128"/>
                    <a:pt x="0" y="181"/>
                  </a:cubicBezTo>
                  <a:cubicBezTo>
                    <a:pt x="0" y="234"/>
                    <a:pt x="45" y="272"/>
                    <a:pt x="45" y="317"/>
                  </a:cubicBezTo>
                  <a:cubicBezTo>
                    <a:pt x="45" y="362"/>
                    <a:pt x="0" y="400"/>
                    <a:pt x="0" y="453"/>
                  </a:cubicBezTo>
                  <a:cubicBezTo>
                    <a:pt x="0" y="506"/>
                    <a:pt x="38" y="605"/>
                    <a:pt x="45" y="635"/>
                  </a:cubicBezTo>
                </a:path>
              </a:pathLst>
            </a:custGeom>
            <a:noFill/>
            <a:ln w="76200">
              <a:solidFill>
                <a:srgbClr val="3333CC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68" name="Oval 318"/>
            <p:cNvSpPr>
              <a:spLocks noChangeArrowheads="1"/>
            </p:cNvSpPr>
            <p:nvPr/>
          </p:nvSpPr>
          <p:spPr bwMode="auto">
            <a:xfrm>
              <a:off x="2469" y="3067"/>
              <a:ext cx="272" cy="23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r="100000" b="100000"/>
              </a:path>
            </a:gradFill>
            <a:ln w="38100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5608" name="Text Box 31"/>
          <p:cNvSpPr txBox="1">
            <a:spLocks noChangeArrowheads="1"/>
          </p:cNvSpPr>
          <p:nvPr/>
        </p:nvSpPr>
        <p:spPr bwMode="auto">
          <a:xfrm>
            <a:off x="0" y="2571744"/>
            <a:ext cx="330193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Εσωτερική μεμβράνη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μιτοχονδρίου</a:t>
            </a:r>
            <a:endParaRPr lang="en-GB" sz="24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8" name="Text Box 2"/>
          <p:cNvSpPr txBox="1">
            <a:spLocks noChangeArrowheads="1"/>
          </p:cNvSpPr>
          <p:nvPr/>
        </p:nvSpPr>
        <p:spPr bwMode="auto">
          <a:xfrm>
            <a:off x="0" y="0"/>
            <a:ext cx="350046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srgbClr val="FFFF00"/>
                </a:solidFill>
                <a:latin typeface="Calibri" pitchFamily="34" charset="0"/>
              </a:rPr>
              <a:t>Ηλεκτροχημική </a:t>
            </a:r>
            <a:r>
              <a:rPr lang="el-GR" sz="3200" b="1" kern="1200" dirty="0" err="1">
                <a:solidFill>
                  <a:srgbClr val="FFFF00"/>
                </a:solidFill>
                <a:latin typeface="Calibri" pitchFamily="34" charset="0"/>
              </a:rPr>
              <a:t>βαθμίδωση</a:t>
            </a:r>
            <a:endParaRPr lang="en-US" sz="32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5597" name="Text Box 2"/>
          <p:cNvSpPr txBox="1">
            <a:spLocks noChangeArrowheads="1"/>
          </p:cNvSpPr>
          <p:nvPr/>
        </p:nvSpPr>
        <p:spPr bwMode="auto">
          <a:xfrm>
            <a:off x="6786538" y="0"/>
            <a:ext cx="350046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 err="1">
                <a:solidFill>
                  <a:srgbClr val="FFFF00"/>
                </a:solidFill>
                <a:latin typeface="Calibri" pitchFamily="34" charset="0"/>
              </a:rPr>
              <a:t>πρωτονιεγερτική</a:t>
            </a:r>
            <a:r>
              <a:rPr lang="en-US" sz="3200" b="1" kern="1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3200" b="1" kern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 err="1">
                <a:solidFill>
                  <a:srgbClr val="FFFF00"/>
                </a:solidFill>
                <a:latin typeface="Calibri" pitchFamily="34" charset="0"/>
              </a:rPr>
              <a:t>δύναμη</a:t>
            </a:r>
            <a:endParaRPr lang="en-US" sz="3200" b="1" kern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5" name="Text Box 24"/>
          <p:cNvSpPr txBox="1">
            <a:spLocks noChangeArrowheads="1"/>
          </p:cNvSpPr>
          <p:nvPr/>
        </p:nvSpPr>
        <p:spPr bwMode="auto">
          <a:xfrm>
            <a:off x="6491290" y="129537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24" name="Group 41"/>
          <p:cNvGrpSpPr>
            <a:grpSpLocks/>
          </p:cNvGrpSpPr>
          <p:nvPr/>
        </p:nvGrpSpPr>
        <p:grpSpPr bwMode="auto">
          <a:xfrm>
            <a:off x="7177088" y="457177"/>
            <a:ext cx="784225" cy="1071563"/>
            <a:chOff x="2160" y="960"/>
            <a:chExt cx="494" cy="675"/>
          </a:xfrm>
        </p:grpSpPr>
        <p:sp>
          <p:nvSpPr>
            <p:cNvPr id="280" name="Text Box 19"/>
            <p:cNvSpPr txBox="1">
              <a:spLocks noChangeArrowheads="1"/>
            </p:cNvSpPr>
            <p:nvPr/>
          </p:nvSpPr>
          <p:spPr bwMode="auto">
            <a:xfrm>
              <a:off x="2322" y="1344"/>
              <a:ext cx="332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 dirty="0">
                  <a:solidFill>
                    <a:srgbClr val="FFFFFF"/>
                  </a:solidFill>
                  <a:latin typeface="+mn-lt"/>
                </a:rPr>
                <a:t>Η</a:t>
              </a:r>
              <a:r>
                <a:rPr lang="en-US" sz="2400" b="1" kern="1200" baseline="30000" dirty="0">
                  <a:solidFill>
                    <a:srgbClr val="FFFFFF"/>
                  </a:solidFill>
                  <a:latin typeface="+mn-lt"/>
                </a:rPr>
                <a:t>+</a:t>
              </a:r>
              <a:endParaRPr lang="en-US" sz="2400" b="1" kern="12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1" name="Text Box 20"/>
            <p:cNvSpPr txBox="1">
              <a:spLocks noChangeArrowheads="1"/>
            </p:cNvSpPr>
            <p:nvPr/>
          </p:nvSpPr>
          <p:spPr bwMode="auto">
            <a:xfrm>
              <a:off x="2160" y="1152"/>
              <a:ext cx="332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FFFFFF"/>
                  </a:solidFill>
                  <a:latin typeface="+mn-lt"/>
                </a:rPr>
                <a:t>Η</a:t>
              </a:r>
              <a:r>
                <a:rPr lang="en-US" sz="2400" b="1" kern="1200" baseline="30000">
                  <a:solidFill>
                    <a:srgbClr val="FFFFFF"/>
                  </a:solidFill>
                  <a:latin typeface="+mn-lt"/>
                </a:rPr>
                <a:t>+</a:t>
              </a:r>
              <a:endParaRPr lang="en-US" sz="2400" b="1" kern="12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2" name="Text Box 23"/>
            <p:cNvSpPr txBox="1">
              <a:spLocks noChangeArrowheads="1"/>
            </p:cNvSpPr>
            <p:nvPr/>
          </p:nvSpPr>
          <p:spPr bwMode="auto">
            <a:xfrm>
              <a:off x="2322" y="960"/>
              <a:ext cx="332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7620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FFFFFF"/>
                  </a:solidFill>
                  <a:latin typeface="+mn-lt"/>
                </a:rPr>
                <a:t>Η</a:t>
              </a:r>
              <a:r>
                <a:rPr lang="en-US" sz="2400" b="1" kern="1200" baseline="30000">
                  <a:solidFill>
                    <a:srgbClr val="FFFFFF"/>
                  </a:solidFill>
                  <a:latin typeface="+mn-lt"/>
                </a:rPr>
                <a:t>+</a:t>
              </a:r>
              <a:endParaRPr lang="en-US" sz="2400" b="1" kern="12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73" name="Text Box 21"/>
          <p:cNvSpPr txBox="1">
            <a:spLocks noChangeArrowheads="1"/>
          </p:cNvSpPr>
          <p:nvPr/>
        </p:nvSpPr>
        <p:spPr bwMode="auto">
          <a:xfrm>
            <a:off x="5500690" y="457176"/>
            <a:ext cx="57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defTabSz="7620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Η</a:t>
            </a:r>
            <a:r>
              <a:rPr lang="en-US" sz="2400" kern="1200" baseline="300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+</a:t>
            </a:r>
            <a:endParaRPr lang="en-US" sz="2400" kern="1200" dirty="0">
              <a:solidFill>
                <a:srgbClr val="FFFFFF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33" name="Freeform 78"/>
          <p:cNvSpPr>
            <a:spLocks/>
          </p:cNvSpPr>
          <p:nvPr/>
        </p:nvSpPr>
        <p:spPr bwMode="auto">
          <a:xfrm>
            <a:off x="6151563" y="4318000"/>
            <a:ext cx="2808287" cy="406400"/>
          </a:xfrm>
          <a:custGeom>
            <a:avLst/>
            <a:gdLst>
              <a:gd name="T0" fmla="*/ 0 w 1769"/>
              <a:gd name="T1" fmla="*/ 406400 h 256"/>
              <a:gd name="T2" fmla="*/ 1008062 w 1769"/>
              <a:gd name="T3" fmla="*/ 47625 h 256"/>
              <a:gd name="T4" fmla="*/ 2160587 w 1769"/>
              <a:gd name="T5" fmla="*/ 119062 h 256"/>
              <a:gd name="T6" fmla="*/ 2808287 w 1769"/>
              <a:gd name="T7" fmla="*/ 40640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769"/>
              <a:gd name="T13" fmla="*/ 0 h 256"/>
              <a:gd name="T14" fmla="*/ 1769 w 1769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9" h="256">
                <a:moveTo>
                  <a:pt x="0" y="256"/>
                </a:moveTo>
                <a:cubicBezTo>
                  <a:pt x="204" y="158"/>
                  <a:pt x="408" y="60"/>
                  <a:pt x="635" y="30"/>
                </a:cubicBezTo>
                <a:cubicBezTo>
                  <a:pt x="862" y="0"/>
                  <a:pt x="1172" y="37"/>
                  <a:pt x="1361" y="75"/>
                </a:cubicBezTo>
                <a:cubicBezTo>
                  <a:pt x="1550" y="113"/>
                  <a:pt x="1659" y="184"/>
                  <a:pt x="1769" y="256"/>
                </a:cubicBezTo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34" name="Text Box 79"/>
          <p:cNvSpPr txBox="1">
            <a:spLocks noChangeArrowheads="1"/>
          </p:cNvSpPr>
          <p:nvPr/>
        </p:nvSpPr>
        <p:spPr bwMode="auto">
          <a:xfrm>
            <a:off x="5218841" y="3933825"/>
            <a:ext cx="1002197" cy="1200329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kern="1200">
                <a:solidFill>
                  <a:srgbClr val="CC66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en-GB" sz="3600" b="1" kern="1200">
                <a:solidFill>
                  <a:srgbClr val="CC66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l-GR" sz="3600" b="1" kern="1200">
                <a:solidFill>
                  <a:srgbClr val="CC66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Ρ</a:t>
            </a:r>
            <a:endParaRPr lang="en-GB" sz="3600" b="1" kern="1200">
              <a:solidFill>
                <a:srgbClr val="CC66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kern="1200">
                <a:solidFill>
                  <a:srgbClr val="CC66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+P</a:t>
            </a:r>
            <a:r>
              <a:rPr lang="en-GB" sz="3600" b="1" kern="1200" baseline="-25000">
                <a:solidFill>
                  <a:srgbClr val="CC66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endParaRPr lang="en-GB" sz="3600" b="1" kern="1200">
              <a:solidFill>
                <a:srgbClr val="CC66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5" name="Text Box 79"/>
          <p:cNvSpPr txBox="1">
            <a:spLocks noChangeArrowheads="1"/>
          </p:cNvSpPr>
          <p:nvPr/>
        </p:nvSpPr>
        <p:spPr bwMode="auto">
          <a:xfrm>
            <a:off x="9074625" y="4581525"/>
            <a:ext cx="1057982" cy="769441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 kern="1200" dirty="0">
                <a:solidFill>
                  <a:srgbClr val="C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ΑΤΡ</a:t>
            </a:r>
            <a:endParaRPr lang="en-GB" sz="4400" b="1" kern="1200" dirty="0">
              <a:solidFill>
                <a:srgbClr val="C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5" name="Text Box 74"/>
          <p:cNvSpPr txBox="1">
            <a:spLocks noChangeArrowheads="1"/>
          </p:cNvSpPr>
          <p:nvPr/>
        </p:nvSpPr>
        <p:spPr bwMode="auto">
          <a:xfrm>
            <a:off x="-112713" y="4868863"/>
            <a:ext cx="63357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		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2ο στάδιο: </a:t>
            </a:r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		</a:t>
            </a:r>
          </a:p>
          <a:p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επιστροφή πρωτονίων στο χώρο από όπου αντλήθηκαν και η σύνθεση ΑΤΡ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57E-6 4.81481E-6 C 0.02006 0.00347 0.04012 0.00717 0.05324 0.01574 C 0.06635 0.0243 0.07561 0.02592 0.07839 0.05115 C 0.08117 0.07639 0.07345 0.1162 0.06959 0.16666 C 0.06574 0.21713 0.05679 0.2949 0.05478 0.35347 C 0.05277 0.41203 0.04861 0.47037 0.05771 0.51782 C 0.06682 0.56528 0.08811 0.60162 0.10956 0.63796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8.14815E-6 C -0.01219 0.02084 -0.02423 0.0419 -0.02515 0.06436 C -0.02608 0.08681 -0.00879 0.09885 -0.00586 0.13542 C -0.00293 0.172 -0.00463 0.2294 -0.0074 0.2845 C -0.01018 0.33959 -0.01898 0.40788 -0.02222 0.46667 C -0.02546 0.52524 -0.00524 0.59862 -0.02669 0.63774 C -0.04814 0.67663 -0.09969 0.6882 -0.15108 0.70001 " pathEditMode="relative" ptsTypes="aaaaaaA">
                                      <p:cBhvr>
                                        <p:cTn id="22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1.85185E-6 C 0.04166 0.01389 0.08333 0.02778 0.11265 0.05556 C 0.14197 0.08334 0.16728 0.10695 0.17639 0.16667 C 0.18549 0.22639 0.1716 0.3463 0.16744 0.4132 C 0.16327 0.48009 0.15571 0.50903 0.15108 0.56875 C 0.14645 0.62847 0.1429 0.69977 0.13935 0.77107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258" grpId="0"/>
      <p:bldP spid="65597" grpId="0"/>
      <p:bldP spid="275" grpId="0"/>
      <p:bldP spid="273" grpId="0"/>
      <p:bldP spid="733" grpId="0" animBg="1"/>
      <p:bldP spid="733" grpId="1" animBg="1"/>
      <p:bldP spid="734" grpId="0" animBg="1"/>
      <p:bldP spid="735" grpId="0" animBg="1"/>
      <p:bldP spid="5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Έλλειψη"/>
          <p:cNvSpPr/>
          <p:nvPr/>
        </p:nvSpPr>
        <p:spPr>
          <a:xfrm>
            <a:off x="3357550" y="5786454"/>
            <a:ext cx="3357586" cy="1071546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33399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ADP </a:t>
            </a:r>
            <a:r>
              <a:rPr lang="el-GR" sz="3200" b="1" dirty="0" smtClean="0">
                <a:solidFill>
                  <a:srgbClr val="333399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και </a:t>
            </a:r>
            <a:r>
              <a:rPr lang="en-US" sz="3200" b="1" dirty="0" smtClean="0">
                <a:solidFill>
                  <a:srgbClr val="333399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3200" b="1" baseline="-25000" dirty="0" smtClean="0">
                <a:solidFill>
                  <a:srgbClr val="333399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</a:t>
            </a:r>
            <a:endParaRPr lang="el-GR" sz="3200" b="1" dirty="0">
              <a:solidFill>
                <a:srgbClr val="333399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209925" y="785794"/>
            <a:ext cx="3181350" cy="1214438"/>
          </a:xfrm>
          <a:prstGeom prst="star16">
            <a:avLst>
              <a:gd name="adj" fmla="val 37500"/>
            </a:avLst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-24"/>
            <a:ext cx="6557962" cy="714375"/>
          </a:xfr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flat">
            <a:solidFill>
              <a:schemeClr val="tx1"/>
            </a:solidFill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ΚΥΚΛΟΣ ΑΤΡ και ADP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133092" y="928670"/>
            <a:ext cx="146995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/>
              </a:rPr>
              <a:t>Α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/>
              </a:rPr>
              <a:t>Τ</a:t>
            </a:r>
            <a:r>
              <a:rPr lang="el-G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/>
              </a:rPr>
              <a:t>Ρ</a:t>
            </a: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5029200" y="1785927"/>
            <a:ext cx="1079500" cy="4143404"/>
          </a:xfrm>
          <a:prstGeom prst="upArrow">
            <a:avLst>
              <a:gd name="adj1" fmla="val 50000"/>
              <a:gd name="adj2" fmla="val 42079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vert270" wrap="none" anchor="ctr"/>
          <a:lstStyle/>
          <a:p>
            <a:pPr defTabSz="762000">
              <a:defRPr/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σύνθεση</a:t>
            </a:r>
            <a:endParaRPr lang="en-GB" sz="32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-36" y="2682030"/>
            <a:ext cx="3562350" cy="2247411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4E004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defTabSz="7620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ANABΟΛΙΣΜΟΣ</a:t>
            </a:r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ΚΙΝΗΣΗ</a:t>
            </a: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ΠΡΟΣΛΗΨΗ ΟΥΣΙΩΝ</a:t>
            </a:r>
          </a:p>
          <a:p>
            <a:pPr defTabSz="762000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ΕΝΕΡΓΟΠΟΙΗΣΗ ΜΟΡΙΩΝ</a:t>
            </a:r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935588" y="4077072"/>
            <a:ext cx="3962400" cy="1508747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lIns="92075" tIns="46038" rIns="92075" bIns="46038">
            <a:spAutoFit/>
            <a:flatTx/>
          </a:bodyPr>
          <a:lstStyle/>
          <a:p>
            <a:pPr defTabSz="762000"/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ΟΞΕΙΔΩΣΗ </a:t>
            </a:r>
            <a:r>
              <a:rPr lang="el-GR" sz="3600" dirty="0" smtClean="0">
                <a:solidFill>
                  <a:srgbClr val="FFFFFF"/>
                </a:solidFill>
                <a:latin typeface="Calibri" pitchFamily="34" charset="0"/>
              </a:rPr>
              <a:t>ΤΡΟΦΩΝ</a:t>
            </a:r>
          </a:p>
          <a:p>
            <a:pPr defTabSz="762000"/>
            <a:r>
              <a:rPr lang="el-GR" sz="2800" dirty="0" smtClean="0">
                <a:solidFill>
                  <a:srgbClr val="FFFFFF"/>
                </a:solidFill>
                <a:latin typeface="Calibri" pitchFamily="34" charset="0"/>
              </a:rPr>
              <a:t>(αερόβιο και αναερόβιο περιβάλλον)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990600" y="1588229"/>
            <a:ext cx="19812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 dirty="0" err="1">
                <a:solidFill>
                  <a:srgbClr val="FFFFFF"/>
                </a:solidFill>
                <a:latin typeface="Calibri" pitchFamily="34" charset="0"/>
              </a:rPr>
              <a:t>ΔGo</a:t>
            </a: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&gt;0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934200" y="1676400"/>
            <a:ext cx="2209800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ΔGo&lt;0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3571864" y="1916832"/>
            <a:ext cx="1077912" cy="4000528"/>
          </a:xfrm>
          <a:prstGeom prst="downArrow">
            <a:avLst>
              <a:gd name="adj1" fmla="val 50000"/>
              <a:gd name="adj2" fmla="val 34039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vert="vert" wrap="none" anchor="ctr"/>
          <a:lstStyle/>
          <a:p>
            <a:pPr>
              <a:defRPr/>
            </a:pPr>
            <a:r>
              <a:rPr lang="el-GR" sz="4000" b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υδρόλυση</a:t>
            </a:r>
            <a:endParaRPr lang="el-GR" sz="40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99299" y="3107254"/>
            <a:ext cx="3962400" cy="193963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square" lIns="92075" tIns="46038" rIns="92075" bIns="46038">
            <a:spAutoFit/>
            <a:flatTx/>
          </a:bodyPr>
          <a:lstStyle/>
          <a:p>
            <a:pPr defTabSz="762000"/>
            <a:r>
              <a:rPr lang="el-GR" sz="3600" dirty="0" smtClean="0">
                <a:solidFill>
                  <a:srgbClr val="FFFFFF"/>
                </a:solidFill>
                <a:latin typeface="Calibri" pitchFamily="34" charset="0"/>
              </a:rPr>
              <a:t>ΚΑΤΑΒΟΛΙΣΜΟΣ: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  <a:p>
            <a:pPr defTabSz="762000"/>
            <a:r>
              <a:rPr lang="el-GR" sz="2800" dirty="0" smtClean="0">
                <a:solidFill>
                  <a:srgbClr val="FFFFFF"/>
                </a:solidFill>
                <a:latin typeface="Calibri" pitchFamily="34" charset="0"/>
              </a:rPr>
              <a:t>Οξείδωση λ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ιπ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</a:rPr>
              <a:t>ών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,</a:t>
            </a: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</a:rPr>
              <a:t>σακχάρων</a:t>
            </a: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</a:rPr>
              <a:t>αμινοξέων</a:t>
            </a:r>
            <a:r>
              <a:rPr lang="el-GR" sz="2800" dirty="0" smtClean="0">
                <a:solidFill>
                  <a:srgbClr val="FFFFFF"/>
                </a:solidFill>
                <a:latin typeface="Calibri" pitchFamily="34" charset="0"/>
              </a:rPr>
              <a:t> σε αερόβιο περιβάλλον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3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5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2000240"/>
            <a:ext cx="10287000" cy="485776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549275"/>
            <a:ext cx="10287000" cy="19431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74756" name="3 - Θέση αριθμού διαφάνειας"/>
          <p:cNvSpPr txBox="1">
            <a:spLocks noGrp="1"/>
          </p:cNvSpPr>
          <p:nvPr/>
        </p:nvSpPr>
        <p:spPr bwMode="auto">
          <a:xfrm>
            <a:off x="0" y="6248400"/>
            <a:ext cx="600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fld id="{3BD3C1F7-4BB1-415B-8927-A9D737E11923}" type="slidenum">
              <a:rPr lang="en-US" sz="1400" b="1">
                <a:solidFill>
                  <a:schemeClr val="tx2"/>
                </a:solidFill>
              </a:rPr>
              <a:pPr eaLnBrk="1" hangingPunct="1"/>
              <a:t>52</a:t>
            </a:fld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74758" name="Freeform 5"/>
          <p:cNvSpPr>
            <a:spLocks/>
          </p:cNvSpPr>
          <p:nvPr/>
        </p:nvSpPr>
        <p:spPr bwMode="auto">
          <a:xfrm>
            <a:off x="2047875" y="1628775"/>
            <a:ext cx="647700" cy="792163"/>
          </a:xfrm>
          <a:custGeom>
            <a:avLst/>
            <a:gdLst>
              <a:gd name="T0" fmla="*/ 0 w 408"/>
              <a:gd name="T1" fmla="*/ 215900 h 499"/>
              <a:gd name="T2" fmla="*/ 215900 w 408"/>
              <a:gd name="T3" fmla="*/ 0 h 499"/>
              <a:gd name="T4" fmla="*/ 358775 w 408"/>
              <a:gd name="T5" fmla="*/ 0 h 499"/>
              <a:gd name="T6" fmla="*/ 647700 w 408"/>
              <a:gd name="T7" fmla="*/ 215900 h 499"/>
              <a:gd name="T8" fmla="*/ 647700 w 408"/>
              <a:gd name="T9" fmla="*/ 576263 h 499"/>
              <a:gd name="T10" fmla="*/ 647700 w 408"/>
              <a:gd name="T11" fmla="*/ 792163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499"/>
              <a:gd name="T20" fmla="*/ 408 w 408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499">
                <a:moveTo>
                  <a:pt x="0" y="136"/>
                </a:moveTo>
                <a:lnTo>
                  <a:pt x="136" y="0"/>
                </a:lnTo>
                <a:lnTo>
                  <a:pt x="226" y="0"/>
                </a:lnTo>
                <a:lnTo>
                  <a:pt x="408" y="136"/>
                </a:lnTo>
                <a:lnTo>
                  <a:pt x="408" y="363"/>
                </a:lnTo>
                <a:lnTo>
                  <a:pt x="408" y="499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4759" name="Group 12"/>
          <p:cNvGrpSpPr>
            <a:grpSpLocks/>
          </p:cNvGrpSpPr>
          <p:nvPr/>
        </p:nvGrpSpPr>
        <p:grpSpPr bwMode="auto">
          <a:xfrm>
            <a:off x="0" y="2060575"/>
            <a:ext cx="10198100" cy="503238"/>
            <a:chOff x="0" y="3249"/>
            <a:chExt cx="6424" cy="317"/>
          </a:xfrm>
        </p:grpSpPr>
        <p:grpSp>
          <p:nvGrpSpPr>
            <p:cNvPr id="76080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6333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34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35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1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6330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31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32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2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6327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8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9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3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6324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5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6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4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6321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2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3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5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6318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9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20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6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6315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6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7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7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6312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3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4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8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6309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0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11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89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6306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7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8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0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6303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4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5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1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6300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1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302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2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6297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8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9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3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6294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5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6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4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6291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2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3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5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6288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9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90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6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6285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6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7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7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6282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3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4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8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6279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0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81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099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6276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7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8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00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6273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4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5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01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6270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1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72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02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626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6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26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03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6264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65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66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4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6261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62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63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5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6258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9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60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6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6255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6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7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7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6252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3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4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8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6249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0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51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09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6246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7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8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0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6243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4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5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1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6240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1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42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2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6237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8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9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3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6234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5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6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4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6231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2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3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5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6228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9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30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6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6225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6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7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7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6222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3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4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8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6219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0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21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19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621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0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621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1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621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1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2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6207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8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9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3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6204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5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6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4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6201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2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3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5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619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20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6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619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7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619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8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618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9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29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618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8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8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30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6183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84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85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1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6180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81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82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2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6177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78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79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3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617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7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7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4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617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7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7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35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616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6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7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36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616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6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6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37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6162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63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64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8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6159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60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61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39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6156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57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58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40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615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5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5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41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615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5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15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142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614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4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4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6143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614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4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14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4760" name="Group 269"/>
          <p:cNvGrpSpPr>
            <a:grpSpLocks/>
          </p:cNvGrpSpPr>
          <p:nvPr/>
        </p:nvGrpSpPr>
        <p:grpSpPr bwMode="auto">
          <a:xfrm>
            <a:off x="88900" y="333375"/>
            <a:ext cx="10198100" cy="503238"/>
            <a:chOff x="0" y="3249"/>
            <a:chExt cx="6424" cy="317"/>
          </a:xfrm>
        </p:grpSpPr>
        <p:grpSp>
          <p:nvGrpSpPr>
            <p:cNvPr id="75824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6077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8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9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25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6074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5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6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26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6071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2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3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27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6068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9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70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28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6065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6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7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29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6062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3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4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0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6059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0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61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1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6056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7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8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2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6053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4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5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3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6050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1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52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4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6047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8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9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5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6044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5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6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6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6041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2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3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7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6038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9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40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8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6035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6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7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39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6032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3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4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0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6029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0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31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1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6026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7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8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2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6023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4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5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3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6020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1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22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4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6017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8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9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5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6014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5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6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6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601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601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47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6008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9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10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48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6005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6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7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49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6002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3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4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0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5999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0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001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1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5996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7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8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2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5993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4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5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3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5990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1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92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4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5987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8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9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5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5984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5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6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6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5981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2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3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7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5978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9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80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8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5975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6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7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59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5972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3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4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0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5969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0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71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1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5966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7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8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2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5963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4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5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3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5960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1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62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4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5957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8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9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5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5954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5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6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6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5951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2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3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7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5948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9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50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8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5945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6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7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69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594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0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593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4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1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593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2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593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3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593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3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4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5927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8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9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75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5924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5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6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76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5921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2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3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77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591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1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2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78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5915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6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7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79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5912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3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4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80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5909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0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911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81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5906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7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8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82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5903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4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5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83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5900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1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902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84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589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9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9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85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589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9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89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886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5891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92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93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887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5888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89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90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4761" name="Group 526"/>
          <p:cNvGrpSpPr>
            <a:grpSpLocks/>
          </p:cNvGrpSpPr>
          <p:nvPr/>
        </p:nvGrpSpPr>
        <p:grpSpPr bwMode="auto">
          <a:xfrm>
            <a:off x="201613" y="404813"/>
            <a:ext cx="10198100" cy="503237"/>
            <a:chOff x="0" y="3249"/>
            <a:chExt cx="6424" cy="317"/>
          </a:xfrm>
        </p:grpSpPr>
        <p:grpSp>
          <p:nvGrpSpPr>
            <p:cNvPr id="75568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5821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22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23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69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5818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9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20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0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5815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6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7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1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5812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3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4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2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5809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0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11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3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5806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7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8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4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5803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4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5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5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5800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1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802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6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5797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8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9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7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5794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5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6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8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5791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2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3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79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5788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9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90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0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5785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6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7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1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5782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3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4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2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5779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0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81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3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5776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7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8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4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5773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4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5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5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5770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1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72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6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5767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8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9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7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5764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5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6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8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5761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2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3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89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5758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59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60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90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575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5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75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591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5752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53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54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2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5749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50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51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3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5746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7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8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4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5743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4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5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5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5740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1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42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6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5737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8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9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7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5734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5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6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8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5731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2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3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599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5728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9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30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0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5725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6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7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1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5722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3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4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2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5719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0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21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3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5716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7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8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4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5713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4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5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5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5710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1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12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6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5707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8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9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7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5704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5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6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8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5701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2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3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09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5698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9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700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0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5695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6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7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1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5692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3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4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2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5689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0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91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3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568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4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568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5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568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8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6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567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7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7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7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567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7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7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18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5671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72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73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19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5668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69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70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0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5665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66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67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1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566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6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6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2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5659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60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61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23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5656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57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58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24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5653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54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55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25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5650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51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52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6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5647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48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49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7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5644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45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46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28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564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4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4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29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563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3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64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630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5635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36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37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631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563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3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63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4762" name="Group 783"/>
          <p:cNvGrpSpPr>
            <a:grpSpLocks/>
          </p:cNvGrpSpPr>
          <p:nvPr/>
        </p:nvGrpSpPr>
        <p:grpSpPr bwMode="auto">
          <a:xfrm>
            <a:off x="30163" y="476250"/>
            <a:ext cx="10198100" cy="503238"/>
            <a:chOff x="0" y="3249"/>
            <a:chExt cx="6424" cy="317"/>
          </a:xfrm>
        </p:grpSpPr>
        <p:grpSp>
          <p:nvGrpSpPr>
            <p:cNvPr id="75312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5565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6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7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3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5562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3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4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4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5559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0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61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5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5556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7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8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6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5553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4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5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7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5550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1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52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8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5547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8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9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19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5544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5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6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0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5541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2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3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1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5538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9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40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2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5535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6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7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3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5532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3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4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4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5529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0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31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5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5526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7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8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6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5523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4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5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7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5520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1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22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8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551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29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551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0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551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1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550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1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2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550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3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550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4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549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50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35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5496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7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8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36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5493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4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5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37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5490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1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92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38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5487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8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9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39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5484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5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6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0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5481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2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3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1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5478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9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80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2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5475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6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7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3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5472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3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4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4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5469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0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71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5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5466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7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8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6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5463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4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5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7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5460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1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62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8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5457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8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9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49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5454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5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6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0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5451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2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3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1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5448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9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50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2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5445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6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7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3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5442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3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4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4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5439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0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41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5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5436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7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8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6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5433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4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5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7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543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3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8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542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59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542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0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542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1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541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1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2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2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5415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6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7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63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5412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3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4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64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5409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0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11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65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540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0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40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66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5403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04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05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7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5400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01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402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8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5397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98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99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69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5394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95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96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70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5391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92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93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71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5388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89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90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72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538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8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8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73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538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8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38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374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537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8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8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375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5376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77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78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4763" name="Group 1040"/>
          <p:cNvGrpSpPr>
            <a:grpSpLocks/>
          </p:cNvGrpSpPr>
          <p:nvPr/>
        </p:nvGrpSpPr>
        <p:grpSpPr bwMode="auto">
          <a:xfrm>
            <a:off x="0" y="2133600"/>
            <a:ext cx="10198100" cy="503238"/>
            <a:chOff x="0" y="3249"/>
            <a:chExt cx="6424" cy="317"/>
          </a:xfrm>
        </p:grpSpPr>
        <p:grpSp>
          <p:nvGrpSpPr>
            <p:cNvPr id="75056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5309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10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11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57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5306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7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8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58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5303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4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5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59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5300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1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302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0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5297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8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9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1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5294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5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6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2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5291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2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3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3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5288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9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90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4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5285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6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7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5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5282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3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4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6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5279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0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81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7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5276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7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8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8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5273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4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5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69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5270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1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72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0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5267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8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9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1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5264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5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6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2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5261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2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3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3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5258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9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60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4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5255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6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7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5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5252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3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4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6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5249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0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51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7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5246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47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48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8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524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4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24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079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5240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41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42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0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5237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8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9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1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5234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5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6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2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5231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2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3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3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5228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9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30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4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5225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6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7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5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5222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3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4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6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5219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0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21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7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5216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7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8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8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5213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4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5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89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5210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1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12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0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5207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8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9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1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5204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5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6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2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5201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2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3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3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5198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9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200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4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5195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6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7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5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5192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3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4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6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5189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0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91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7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5186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7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8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8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5183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4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5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099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5180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1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82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0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5177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8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9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1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517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2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517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3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516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6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7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4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516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6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6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5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516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6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6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06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5159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60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61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07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5156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7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8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08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5153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4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5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09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515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5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10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5147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8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9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11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5144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5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6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12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5141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2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43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13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5138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39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40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14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5135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36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37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15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5132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33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34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16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512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3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3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17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512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2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12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5118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5123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24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25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5119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5120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21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122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4764" name="Group 1297"/>
          <p:cNvGrpSpPr>
            <a:grpSpLocks/>
          </p:cNvGrpSpPr>
          <p:nvPr/>
        </p:nvGrpSpPr>
        <p:grpSpPr bwMode="auto">
          <a:xfrm>
            <a:off x="130175" y="2205038"/>
            <a:ext cx="10198100" cy="503237"/>
            <a:chOff x="0" y="3249"/>
            <a:chExt cx="6424" cy="317"/>
          </a:xfrm>
        </p:grpSpPr>
        <p:grpSp>
          <p:nvGrpSpPr>
            <p:cNvPr id="74800" name="Group 416"/>
            <p:cNvGrpSpPr>
              <a:grpSpLocks/>
            </p:cNvGrpSpPr>
            <p:nvPr/>
          </p:nvGrpSpPr>
          <p:grpSpPr bwMode="auto">
            <a:xfrm flipV="1">
              <a:off x="2055" y="3412"/>
              <a:ext cx="236" cy="153"/>
              <a:chOff x="2469" y="3067"/>
              <a:chExt cx="272" cy="681"/>
            </a:xfrm>
          </p:grpSpPr>
          <p:sp>
            <p:nvSpPr>
              <p:cNvPr id="75053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54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55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1" name="Group 420"/>
            <p:cNvGrpSpPr>
              <a:grpSpLocks/>
            </p:cNvGrpSpPr>
            <p:nvPr/>
          </p:nvGrpSpPr>
          <p:grpSpPr bwMode="auto">
            <a:xfrm flipV="1">
              <a:off x="2251" y="3412"/>
              <a:ext cx="236" cy="153"/>
              <a:chOff x="2469" y="3067"/>
              <a:chExt cx="272" cy="681"/>
            </a:xfrm>
          </p:grpSpPr>
          <p:sp>
            <p:nvSpPr>
              <p:cNvPr id="75050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51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52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2" name="Group 424"/>
            <p:cNvGrpSpPr>
              <a:grpSpLocks/>
            </p:cNvGrpSpPr>
            <p:nvPr/>
          </p:nvGrpSpPr>
          <p:grpSpPr bwMode="auto">
            <a:xfrm flipV="1">
              <a:off x="2447" y="3412"/>
              <a:ext cx="236" cy="153"/>
              <a:chOff x="2469" y="3067"/>
              <a:chExt cx="272" cy="681"/>
            </a:xfrm>
          </p:grpSpPr>
          <p:sp>
            <p:nvSpPr>
              <p:cNvPr id="75047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8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9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3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75044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5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6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4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75041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2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3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5" name="Group 436"/>
            <p:cNvGrpSpPr>
              <a:grpSpLocks/>
            </p:cNvGrpSpPr>
            <p:nvPr/>
          </p:nvGrpSpPr>
          <p:grpSpPr bwMode="auto">
            <a:xfrm flipV="1">
              <a:off x="3036" y="3412"/>
              <a:ext cx="236" cy="153"/>
              <a:chOff x="2469" y="3067"/>
              <a:chExt cx="272" cy="681"/>
            </a:xfrm>
          </p:grpSpPr>
          <p:sp>
            <p:nvSpPr>
              <p:cNvPr id="75038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9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40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6" name="Group 440"/>
            <p:cNvGrpSpPr>
              <a:grpSpLocks/>
            </p:cNvGrpSpPr>
            <p:nvPr/>
          </p:nvGrpSpPr>
          <p:grpSpPr bwMode="auto">
            <a:xfrm flipV="1">
              <a:off x="3233" y="3412"/>
              <a:ext cx="236" cy="153"/>
              <a:chOff x="2469" y="3067"/>
              <a:chExt cx="272" cy="681"/>
            </a:xfrm>
          </p:grpSpPr>
          <p:sp>
            <p:nvSpPr>
              <p:cNvPr id="75035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6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7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7" name="Group 444"/>
            <p:cNvGrpSpPr>
              <a:grpSpLocks/>
            </p:cNvGrpSpPr>
            <p:nvPr/>
          </p:nvGrpSpPr>
          <p:grpSpPr bwMode="auto">
            <a:xfrm flipV="1">
              <a:off x="3429" y="3412"/>
              <a:ext cx="236" cy="153"/>
              <a:chOff x="2469" y="3067"/>
              <a:chExt cx="272" cy="681"/>
            </a:xfrm>
          </p:grpSpPr>
          <p:sp>
            <p:nvSpPr>
              <p:cNvPr id="75032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3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4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8" name="Group 448"/>
            <p:cNvGrpSpPr>
              <a:grpSpLocks/>
            </p:cNvGrpSpPr>
            <p:nvPr/>
          </p:nvGrpSpPr>
          <p:grpSpPr bwMode="auto">
            <a:xfrm flipV="1">
              <a:off x="3626" y="3412"/>
              <a:ext cx="236" cy="153"/>
              <a:chOff x="2469" y="3067"/>
              <a:chExt cx="272" cy="681"/>
            </a:xfrm>
          </p:grpSpPr>
          <p:sp>
            <p:nvSpPr>
              <p:cNvPr id="75029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0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31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09" name="Group 452"/>
            <p:cNvGrpSpPr>
              <a:grpSpLocks/>
            </p:cNvGrpSpPr>
            <p:nvPr/>
          </p:nvGrpSpPr>
          <p:grpSpPr bwMode="auto">
            <a:xfrm flipV="1">
              <a:off x="3823" y="3412"/>
              <a:ext cx="234" cy="153"/>
              <a:chOff x="2469" y="3067"/>
              <a:chExt cx="272" cy="681"/>
            </a:xfrm>
          </p:grpSpPr>
          <p:sp>
            <p:nvSpPr>
              <p:cNvPr id="75026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7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8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0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75023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4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5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1" name="Group 460"/>
            <p:cNvGrpSpPr>
              <a:grpSpLocks/>
            </p:cNvGrpSpPr>
            <p:nvPr/>
          </p:nvGrpSpPr>
          <p:grpSpPr bwMode="auto">
            <a:xfrm flipV="1">
              <a:off x="4215" y="3412"/>
              <a:ext cx="236" cy="153"/>
              <a:chOff x="2469" y="3067"/>
              <a:chExt cx="272" cy="681"/>
            </a:xfrm>
          </p:grpSpPr>
          <p:sp>
            <p:nvSpPr>
              <p:cNvPr id="75020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1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22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2" name="Group 464"/>
            <p:cNvGrpSpPr>
              <a:grpSpLocks/>
            </p:cNvGrpSpPr>
            <p:nvPr/>
          </p:nvGrpSpPr>
          <p:grpSpPr bwMode="auto">
            <a:xfrm flipV="1">
              <a:off x="1858" y="3412"/>
              <a:ext cx="236" cy="153"/>
              <a:chOff x="2469" y="3067"/>
              <a:chExt cx="272" cy="681"/>
            </a:xfrm>
          </p:grpSpPr>
          <p:sp>
            <p:nvSpPr>
              <p:cNvPr id="75017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8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9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3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75014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5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6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4" name="Group 472"/>
            <p:cNvGrpSpPr>
              <a:grpSpLocks/>
            </p:cNvGrpSpPr>
            <p:nvPr/>
          </p:nvGrpSpPr>
          <p:grpSpPr bwMode="auto">
            <a:xfrm flipV="1">
              <a:off x="1426" y="3412"/>
              <a:ext cx="236" cy="153"/>
              <a:chOff x="2469" y="3067"/>
              <a:chExt cx="272" cy="681"/>
            </a:xfrm>
          </p:grpSpPr>
          <p:sp>
            <p:nvSpPr>
              <p:cNvPr id="75011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2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3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5" name="Group 476"/>
            <p:cNvGrpSpPr>
              <a:grpSpLocks/>
            </p:cNvGrpSpPr>
            <p:nvPr/>
          </p:nvGrpSpPr>
          <p:grpSpPr bwMode="auto">
            <a:xfrm flipV="1">
              <a:off x="1190" y="3412"/>
              <a:ext cx="236" cy="153"/>
              <a:chOff x="2469" y="3067"/>
              <a:chExt cx="272" cy="681"/>
            </a:xfrm>
          </p:grpSpPr>
          <p:sp>
            <p:nvSpPr>
              <p:cNvPr id="75008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9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10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6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75005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6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7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7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75002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3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4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8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74999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0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5001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19" name="Group 492"/>
            <p:cNvGrpSpPr>
              <a:grpSpLocks/>
            </p:cNvGrpSpPr>
            <p:nvPr/>
          </p:nvGrpSpPr>
          <p:grpSpPr bwMode="auto">
            <a:xfrm flipV="1">
              <a:off x="4411" y="3412"/>
              <a:ext cx="236" cy="153"/>
              <a:chOff x="2469" y="3067"/>
              <a:chExt cx="272" cy="681"/>
            </a:xfrm>
          </p:grpSpPr>
          <p:sp>
            <p:nvSpPr>
              <p:cNvPr id="74996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7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8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20" name="Group 496"/>
            <p:cNvGrpSpPr>
              <a:grpSpLocks/>
            </p:cNvGrpSpPr>
            <p:nvPr/>
          </p:nvGrpSpPr>
          <p:grpSpPr bwMode="auto">
            <a:xfrm flipV="1">
              <a:off x="4608" y="3412"/>
              <a:ext cx="236" cy="153"/>
              <a:chOff x="2469" y="3067"/>
              <a:chExt cx="272" cy="681"/>
            </a:xfrm>
          </p:grpSpPr>
          <p:sp>
            <p:nvSpPr>
              <p:cNvPr id="74993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4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5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21" name="Group 500"/>
            <p:cNvGrpSpPr>
              <a:grpSpLocks/>
            </p:cNvGrpSpPr>
            <p:nvPr/>
          </p:nvGrpSpPr>
          <p:grpSpPr bwMode="auto">
            <a:xfrm flipV="1">
              <a:off x="4804" y="3412"/>
              <a:ext cx="236" cy="153"/>
              <a:chOff x="2469" y="3067"/>
              <a:chExt cx="272" cy="681"/>
            </a:xfrm>
          </p:grpSpPr>
          <p:sp>
            <p:nvSpPr>
              <p:cNvPr id="74990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1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92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22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7498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8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8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23" name="Group 509"/>
            <p:cNvGrpSpPr>
              <a:grpSpLocks/>
            </p:cNvGrpSpPr>
            <p:nvPr/>
          </p:nvGrpSpPr>
          <p:grpSpPr bwMode="auto">
            <a:xfrm>
              <a:off x="2055" y="3249"/>
              <a:ext cx="236" cy="153"/>
              <a:chOff x="2469" y="3067"/>
              <a:chExt cx="272" cy="681"/>
            </a:xfrm>
          </p:grpSpPr>
          <p:sp>
            <p:nvSpPr>
              <p:cNvPr id="74984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85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86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4" name="Group 513"/>
            <p:cNvGrpSpPr>
              <a:grpSpLocks/>
            </p:cNvGrpSpPr>
            <p:nvPr/>
          </p:nvGrpSpPr>
          <p:grpSpPr bwMode="auto">
            <a:xfrm>
              <a:off x="2251" y="3249"/>
              <a:ext cx="236" cy="153"/>
              <a:chOff x="2469" y="3067"/>
              <a:chExt cx="272" cy="681"/>
            </a:xfrm>
          </p:grpSpPr>
          <p:sp>
            <p:nvSpPr>
              <p:cNvPr id="74981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82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83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5" name="Group 517"/>
            <p:cNvGrpSpPr>
              <a:grpSpLocks/>
            </p:cNvGrpSpPr>
            <p:nvPr/>
          </p:nvGrpSpPr>
          <p:grpSpPr bwMode="auto">
            <a:xfrm>
              <a:off x="2447" y="3249"/>
              <a:ext cx="236" cy="153"/>
              <a:chOff x="2469" y="3067"/>
              <a:chExt cx="272" cy="681"/>
            </a:xfrm>
          </p:grpSpPr>
          <p:sp>
            <p:nvSpPr>
              <p:cNvPr id="74978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9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80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6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74975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6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7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7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74972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3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4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8" name="Group 529"/>
            <p:cNvGrpSpPr>
              <a:grpSpLocks/>
            </p:cNvGrpSpPr>
            <p:nvPr/>
          </p:nvGrpSpPr>
          <p:grpSpPr bwMode="auto">
            <a:xfrm>
              <a:off x="3036" y="3249"/>
              <a:ext cx="236" cy="153"/>
              <a:chOff x="2469" y="3067"/>
              <a:chExt cx="272" cy="681"/>
            </a:xfrm>
          </p:grpSpPr>
          <p:sp>
            <p:nvSpPr>
              <p:cNvPr id="74969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0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71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29" name="Group 533"/>
            <p:cNvGrpSpPr>
              <a:grpSpLocks/>
            </p:cNvGrpSpPr>
            <p:nvPr/>
          </p:nvGrpSpPr>
          <p:grpSpPr bwMode="auto">
            <a:xfrm>
              <a:off x="3233" y="3249"/>
              <a:ext cx="236" cy="153"/>
              <a:chOff x="2469" y="3067"/>
              <a:chExt cx="272" cy="681"/>
            </a:xfrm>
          </p:grpSpPr>
          <p:sp>
            <p:nvSpPr>
              <p:cNvPr id="74966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7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8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0" name="Group 537"/>
            <p:cNvGrpSpPr>
              <a:grpSpLocks/>
            </p:cNvGrpSpPr>
            <p:nvPr/>
          </p:nvGrpSpPr>
          <p:grpSpPr bwMode="auto">
            <a:xfrm>
              <a:off x="3429" y="3249"/>
              <a:ext cx="236" cy="153"/>
              <a:chOff x="2469" y="3067"/>
              <a:chExt cx="272" cy="681"/>
            </a:xfrm>
          </p:grpSpPr>
          <p:sp>
            <p:nvSpPr>
              <p:cNvPr id="74963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4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5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1" name="Group 541"/>
            <p:cNvGrpSpPr>
              <a:grpSpLocks/>
            </p:cNvGrpSpPr>
            <p:nvPr/>
          </p:nvGrpSpPr>
          <p:grpSpPr bwMode="auto">
            <a:xfrm>
              <a:off x="3626" y="3249"/>
              <a:ext cx="236" cy="153"/>
              <a:chOff x="2469" y="3067"/>
              <a:chExt cx="272" cy="681"/>
            </a:xfrm>
          </p:grpSpPr>
          <p:sp>
            <p:nvSpPr>
              <p:cNvPr id="74960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1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62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2" name="Group 545"/>
            <p:cNvGrpSpPr>
              <a:grpSpLocks/>
            </p:cNvGrpSpPr>
            <p:nvPr/>
          </p:nvGrpSpPr>
          <p:grpSpPr bwMode="auto">
            <a:xfrm>
              <a:off x="3823" y="3249"/>
              <a:ext cx="234" cy="153"/>
              <a:chOff x="2469" y="3067"/>
              <a:chExt cx="272" cy="681"/>
            </a:xfrm>
          </p:grpSpPr>
          <p:sp>
            <p:nvSpPr>
              <p:cNvPr id="74957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8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9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3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74954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5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6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4" name="Group 553"/>
            <p:cNvGrpSpPr>
              <a:grpSpLocks/>
            </p:cNvGrpSpPr>
            <p:nvPr/>
          </p:nvGrpSpPr>
          <p:grpSpPr bwMode="auto">
            <a:xfrm>
              <a:off x="4215" y="3249"/>
              <a:ext cx="236" cy="153"/>
              <a:chOff x="2469" y="3067"/>
              <a:chExt cx="272" cy="681"/>
            </a:xfrm>
          </p:grpSpPr>
          <p:sp>
            <p:nvSpPr>
              <p:cNvPr id="74951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2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3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5" name="Group 557"/>
            <p:cNvGrpSpPr>
              <a:grpSpLocks/>
            </p:cNvGrpSpPr>
            <p:nvPr/>
          </p:nvGrpSpPr>
          <p:grpSpPr bwMode="auto">
            <a:xfrm>
              <a:off x="1858" y="3249"/>
              <a:ext cx="236" cy="153"/>
              <a:chOff x="2469" y="3067"/>
              <a:chExt cx="272" cy="681"/>
            </a:xfrm>
          </p:grpSpPr>
          <p:sp>
            <p:nvSpPr>
              <p:cNvPr id="74948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9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50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6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74945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6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7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7" name="Group 565"/>
            <p:cNvGrpSpPr>
              <a:grpSpLocks/>
            </p:cNvGrpSpPr>
            <p:nvPr/>
          </p:nvGrpSpPr>
          <p:grpSpPr bwMode="auto">
            <a:xfrm>
              <a:off x="1426" y="3249"/>
              <a:ext cx="236" cy="153"/>
              <a:chOff x="2469" y="3067"/>
              <a:chExt cx="272" cy="681"/>
            </a:xfrm>
          </p:grpSpPr>
          <p:sp>
            <p:nvSpPr>
              <p:cNvPr id="74942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3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4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8" name="Group 569"/>
            <p:cNvGrpSpPr>
              <a:grpSpLocks/>
            </p:cNvGrpSpPr>
            <p:nvPr/>
          </p:nvGrpSpPr>
          <p:grpSpPr bwMode="auto">
            <a:xfrm>
              <a:off x="1190" y="3249"/>
              <a:ext cx="236" cy="153"/>
              <a:chOff x="2469" y="3067"/>
              <a:chExt cx="272" cy="681"/>
            </a:xfrm>
          </p:grpSpPr>
          <p:sp>
            <p:nvSpPr>
              <p:cNvPr id="74939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0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41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39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7493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0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7493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1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7493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3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2" name="Group 585"/>
            <p:cNvGrpSpPr>
              <a:grpSpLocks/>
            </p:cNvGrpSpPr>
            <p:nvPr/>
          </p:nvGrpSpPr>
          <p:grpSpPr bwMode="auto">
            <a:xfrm>
              <a:off x="4411" y="3249"/>
              <a:ext cx="236" cy="153"/>
              <a:chOff x="2469" y="3067"/>
              <a:chExt cx="272" cy="681"/>
            </a:xfrm>
          </p:grpSpPr>
          <p:sp>
            <p:nvSpPr>
              <p:cNvPr id="74927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8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9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3" name="Group 589"/>
            <p:cNvGrpSpPr>
              <a:grpSpLocks/>
            </p:cNvGrpSpPr>
            <p:nvPr/>
          </p:nvGrpSpPr>
          <p:grpSpPr bwMode="auto">
            <a:xfrm>
              <a:off x="4608" y="3249"/>
              <a:ext cx="236" cy="153"/>
              <a:chOff x="2469" y="3067"/>
              <a:chExt cx="272" cy="681"/>
            </a:xfrm>
          </p:grpSpPr>
          <p:sp>
            <p:nvSpPr>
              <p:cNvPr id="74924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5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6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4" name="Group 593"/>
            <p:cNvGrpSpPr>
              <a:grpSpLocks/>
            </p:cNvGrpSpPr>
            <p:nvPr/>
          </p:nvGrpSpPr>
          <p:grpSpPr bwMode="auto">
            <a:xfrm>
              <a:off x="4804" y="3249"/>
              <a:ext cx="236" cy="153"/>
              <a:chOff x="2469" y="3067"/>
              <a:chExt cx="272" cy="681"/>
            </a:xfrm>
          </p:grpSpPr>
          <p:sp>
            <p:nvSpPr>
              <p:cNvPr id="74921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2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3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5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7491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2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6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7491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7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74912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3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4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8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74909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0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11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49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74906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07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908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50" name="Group 492"/>
            <p:cNvGrpSpPr>
              <a:grpSpLocks/>
            </p:cNvGrpSpPr>
            <p:nvPr/>
          </p:nvGrpSpPr>
          <p:grpSpPr bwMode="auto">
            <a:xfrm flipV="1">
              <a:off x="5227" y="3413"/>
              <a:ext cx="236" cy="153"/>
              <a:chOff x="2469" y="3067"/>
              <a:chExt cx="272" cy="681"/>
            </a:xfrm>
          </p:grpSpPr>
          <p:sp>
            <p:nvSpPr>
              <p:cNvPr id="74903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04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05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1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74900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01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902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2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74897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98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99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3" name="Group 504"/>
            <p:cNvGrpSpPr>
              <a:grpSpLocks/>
            </p:cNvGrpSpPr>
            <p:nvPr/>
          </p:nvGrpSpPr>
          <p:grpSpPr bwMode="auto">
            <a:xfrm flipV="1">
              <a:off x="5816" y="3413"/>
              <a:ext cx="236" cy="153"/>
              <a:chOff x="2469" y="3067"/>
              <a:chExt cx="272" cy="681"/>
            </a:xfrm>
          </p:grpSpPr>
          <p:sp>
            <p:nvSpPr>
              <p:cNvPr id="7489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9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9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4" name="Group 573"/>
            <p:cNvGrpSpPr>
              <a:grpSpLocks/>
            </p:cNvGrpSpPr>
            <p:nvPr/>
          </p:nvGrpSpPr>
          <p:grpSpPr bwMode="auto">
            <a:xfrm>
              <a:off x="393" y="3249"/>
              <a:ext cx="234" cy="153"/>
              <a:chOff x="2469" y="3067"/>
              <a:chExt cx="272" cy="681"/>
            </a:xfrm>
          </p:grpSpPr>
          <p:sp>
            <p:nvSpPr>
              <p:cNvPr id="7489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9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9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55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7488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8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9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56" name="Group 581"/>
            <p:cNvGrpSpPr>
              <a:grpSpLocks/>
            </p:cNvGrpSpPr>
            <p:nvPr/>
          </p:nvGrpSpPr>
          <p:grpSpPr bwMode="auto">
            <a:xfrm>
              <a:off x="0" y="3249"/>
              <a:ext cx="236" cy="153"/>
              <a:chOff x="2469" y="3067"/>
              <a:chExt cx="272" cy="681"/>
            </a:xfrm>
          </p:grpSpPr>
          <p:sp>
            <p:nvSpPr>
              <p:cNvPr id="7488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8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8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57" name="Group 480"/>
            <p:cNvGrpSpPr>
              <a:grpSpLocks/>
            </p:cNvGrpSpPr>
            <p:nvPr/>
          </p:nvGrpSpPr>
          <p:grpSpPr bwMode="auto">
            <a:xfrm flipV="1">
              <a:off x="410" y="3413"/>
              <a:ext cx="234" cy="153"/>
              <a:chOff x="2469" y="3067"/>
              <a:chExt cx="272" cy="681"/>
            </a:xfrm>
          </p:grpSpPr>
          <p:sp>
            <p:nvSpPr>
              <p:cNvPr id="74882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83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84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8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74879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80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81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59" name="Group 488"/>
            <p:cNvGrpSpPr>
              <a:grpSpLocks/>
            </p:cNvGrpSpPr>
            <p:nvPr/>
          </p:nvGrpSpPr>
          <p:grpSpPr bwMode="auto">
            <a:xfrm flipV="1">
              <a:off x="17" y="3413"/>
              <a:ext cx="236" cy="153"/>
              <a:chOff x="2469" y="3067"/>
              <a:chExt cx="272" cy="681"/>
            </a:xfrm>
          </p:grpSpPr>
          <p:sp>
            <p:nvSpPr>
              <p:cNvPr id="74876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77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78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60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7487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7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7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61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7487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7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87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4862" name="Group 504"/>
            <p:cNvGrpSpPr>
              <a:grpSpLocks/>
            </p:cNvGrpSpPr>
            <p:nvPr/>
          </p:nvGrpSpPr>
          <p:grpSpPr bwMode="auto">
            <a:xfrm flipV="1">
              <a:off x="6007" y="3413"/>
              <a:ext cx="236" cy="153"/>
              <a:chOff x="2469" y="3067"/>
              <a:chExt cx="272" cy="681"/>
            </a:xfrm>
          </p:grpSpPr>
          <p:sp>
            <p:nvSpPr>
              <p:cNvPr id="74867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68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69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74863" name="Group 504"/>
            <p:cNvGrpSpPr>
              <a:grpSpLocks/>
            </p:cNvGrpSpPr>
            <p:nvPr/>
          </p:nvGrpSpPr>
          <p:grpSpPr bwMode="auto">
            <a:xfrm flipV="1">
              <a:off x="6188" y="3413"/>
              <a:ext cx="236" cy="153"/>
              <a:chOff x="2469" y="3067"/>
              <a:chExt cx="272" cy="681"/>
            </a:xfrm>
          </p:grpSpPr>
          <p:sp>
            <p:nvSpPr>
              <p:cNvPr id="74864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65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74866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sp>
        <p:nvSpPr>
          <p:cNvPr id="74765" name="Freeform 6"/>
          <p:cNvSpPr>
            <a:spLocks/>
          </p:cNvSpPr>
          <p:nvPr/>
        </p:nvSpPr>
        <p:spPr bwMode="auto">
          <a:xfrm>
            <a:off x="966788" y="1844675"/>
            <a:ext cx="1041400" cy="1290638"/>
          </a:xfrm>
          <a:custGeom>
            <a:avLst/>
            <a:gdLst>
              <a:gd name="T0" fmla="*/ 146892 w 475"/>
              <a:gd name="T1" fmla="*/ 962025 h 813"/>
              <a:gd name="T2" fmla="*/ 2192 w 475"/>
              <a:gd name="T3" fmla="*/ 733425 h 813"/>
              <a:gd name="T4" fmla="*/ 2192 w 475"/>
              <a:gd name="T5" fmla="*/ 609600 h 813"/>
              <a:gd name="T6" fmla="*/ 41656 w 475"/>
              <a:gd name="T7" fmla="*/ 495300 h 813"/>
              <a:gd name="T8" fmla="*/ 186356 w 475"/>
              <a:gd name="T9" fmla="*/ 190500 h 813"/>
              <a:gd name="T10" fmla="*/ 212665 w 475"/>
              <a:gd name="T11" fmla="*/ 123825 h 813"/>
              <a:gd name="T12" fmla="*/ 252128 w 475"/>
              <a:gd name="T13" fmla="*/ 114300 h 813"/>
              <a:gd name="T14" fmla="*/ 423137 w 475"/>
              <a:gd name="T15" fmla="*/ 47625 h 813"/>
              <a:gd name="T16" fmla="*/ 462601 w 475"/>
              <a:gd name="T17" fmla="*/ 19050 h 813"/>
              <a:gd name="T18" fmla="*/ 541528 w 475"/>
              <a:gd name="T19" fmla="*/ 0 h 813"/>
              <a:gd name="T20" fmla="*/ 752000 w 475"/>
              <a:gd name="T21" fmla="*/ 76200 h 813"/>
              <a:gd name="T22" fmla="*/ 830928 w 475"/>
              <a:gd name="T23" fmla="*/ 114300 h 813"/>
              <a:gd name="T24" fmla="*/ 923009 w 475"/>
              <a:gd name="T25" fmla="*/ 295275 h 813"/>
              <a:gd name="T26" fmla="*/ 1001936 w 475"/>
              <a:gd name="T27" fmla="*/ 419100 h 813"/>
              <a:gd name="T28" fmla="*/ 1015091 w 475"/>
              <a:gd name="T29" fmla="*/ 571500 h 813"/>
              <a:gd name="T30" fmla="*/ 1028245 w 475"/>
              <a:gd name="T31" fmla="*/ 600075 h 813"/>
              <a:gd name="T32" fmla="*/ 1001936 w 475"/>
              <a:gd name="T33" fmla="*/ 657225 h 813"/>
              <a:gd name="T34" fmla="*/ 988782 w 475"/>
              <a:gd name="T35" fmla="*/ 762000 h 813"/>
              <a:gd name="T36" fmla="*/ 909855 w 475"/>
              <a:gd name="T37" fmla="*/ 895350 h 813"/>
              <a:gd name="T38" fmla="*/ 1015091 w 475"/>
              <a:gd name="T39" fmla="*/ 990600 h 813"/>
              <a:gd name="T40" fmla="*/ 962473 w 475"/>
              <a:gd name="T41" fmla="*/ 1152525 h 813"/>
              <a:gd name="T42" fmla="*/ 883546 w 475"/>
              <a:gd name="T43" fmla="*/ 1181100 h 813"/>
              <a:gd name="T44" fmla="*/ 804619 w 475"/>
              <a:gd name="T45" fmla="*/ 1200150 h 813"/>
              <a:gd name="T46" fmla="*/ 633610 w 475"/>
              <a:gd name="T47" fmla="*/ 1257300 h 813"/>
              <a:gd name="T48" fmla="*/ 607301 w 475"/>
              <a:gd name="T49" fmla="*/ 1285875 h 813"/>
              <a:gd name="T50" fmla="*/ 554683 w 475"/>
              <a:gd name="T51" fmla="*/ 1276350 h 813"/>
              <a:gd name="T52" fmla="*/ 370519 w 475"/>
              <a:gd name="T53" fmla="*/ 1266825 h 813"/>
              <a:gd name="T54" fmla="*/ 238974 w 475"/>
              <a:gd name="T55" fmla="*/ 1228725 h 813"/>
              <a:gd name="T56" fmla="*/ 120583 w 475"/>
              <a:gd name="T57" fmla="*/ 1162050 h 813"/>
              <a:gd name="T58" fmla="*/ 54811 w 475"/>
              <a:gd name="T59" fmla="*/ 1076325 h 813"/>
              <a:gd name="T60" fmla="*/ 160047 w 475"/>
              <a:gd name="T61" fmla="*/ 981075 h 813"/>
              <a:gd name="T62" fmla="*/ 173201 w 475"/>
              <a:gd name="T63" fmla="*/ 952500 h 813"/>
              <a:gd name="T64" fmla="*/ 107429 w 475"/>
              <a:gd name="T65" fmla="*/ 885825 h 813"/>
              <a:gd name="T66" fmla="*/ 146892 w 475"/>
              <a:gd name="T67" fmla="*/ 962025 h 8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5"/>
              <a:gd name="T103" fmla="*/ 0 h 813"/>
              <a:gd name="T104" fmla="*/ 475 w 475"/>
              <a:gd name="T105" fmla="*/ 813 h 8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5" h="813">
                <a:moveTo>
                  <a:pt x="67" y="606"/>
                </a:moveTo>
                <a:cubicBezTo>
                  <a:pt x="59" y="560"/>
                  <a:pt x="34" y="495"/>
                  <a:pt x="1" y="462"/>
                </a:cubicBezTo>
                <a:cubicBezTo>
                  <a:pt x="15" y="419"/>
                  <a:pt x="1" y="470"/>
                  <a:pt x="1" y="384"/>
                </a:cubicBezTo>
                <a:cubicBezTo>
                  <a:pt x="1" y="361"/>
                  <a:pt x="12" y="334"/>
                  <a:pt x="19" y="312"/>
                </a:cubicBezTo>
                <a:cubicBezTo>
                  <a:pt x="28" y="205"/>
                  <a:pt x="0" y="162"/>
                  <a:pt x="85" y="120"/>
                </a:cubicBezTo>
                <a:cubicBezTo>
                  <a:pt x="85" y="120"/>
                  <a:pt x="94" y="81"/>
                  <a:pt x="97" y="78"/>
                </a:cubicBezTo>
                <a:cubicBezTo>
                  <a:pt x="101" y="74"/>
                  <a:pt x="109" y="75"/>
                  <a:pt x="115" y="72"/>
                </a:cubicBezTo>
                <a:cubicBezTo>
                  <a:pt x="144" y="56"/>
                  <a:pt x="161" y="41"/>
                  <a:pt x="193" y="30"/>
                </a:cubicBezTo>
                <a:cubicBezTo>
                  <a:pt x="199" y="24"/>
                  <a:pt x="204" y="16"/>
                  <a:pt x="211" y="12"/>
                </a:cubicBezTo>
                <a:cubicBezTo>
                  <a:pt x="222" y="6"/>
                  <a:pt x="247" y="0"/>
                  <a:pt x="247" y="0"/>
                </a:cubicBezTo>
                <a:cubicBezTo>
                  <a:pt x="293" y="13"/>
                  <a:pt x="307" y="20"/>
                  <a:pt x="343" y="48"/>
                </a:cubicBezTo>
                <a:cubicBezTo>
                  <a:pt x="354" y="57"/>
                  <a:pt x="379" y="72"/>
                  <a:pt x="379" y="72"/>
                </a:cubicBezTo>
                <a:cubicBezTo>
                  <a:pt x="403" y="108"/>
                  <a:pt x="397" y="150"/>
                  <a:pt x="421" y="186"/>
                </a:cubicBezTo>
                <a:cubicBezTo>
                  <a:pt x="427" y="229"/>
                  <a:pt x="428" y="235"/>
                  <a:pt x="457" y="264"/>
                </a:cubicBezTo>
                <a:cubicBezTo>
                  <a:pt x="459" y="296"/>
                  <a:pt x="460" y="328"/>
                  <a:pt x="463" y="360"/>
                </a:cubicBezTo>
                <a:cubicBezTo>
                  <a:pt x="464" y="366"/>
                  <a:pt x="470" y="372"/>
                  <a:pt x="469" y="378"/>
                </a:cubicBezTo>
                <a:cubicBezTo>
                  <a:pt x="468" y="391"/>
                  <a:pt x="457" y="414"/>
                  <a:pt x="457" y="414"/>
                </a:cubicBezTo>
                <a:cubicBezTo>
                  <a:pt x="455" y="436"/>
                  <a:pt x="455" y="458"/>
                  <a:pt x="451" y="480"/>
                </a:cubicBezTo>
                <a:cubicBezTo>
                  <a:pt x="445" y="509"/>
                  <a:pt x="424" y="536"/>
                  <a:pt x="415" y="564"/>
                </a:cubicBezTo>
                <a:cubicBezTo>
                  <a:pt x="422" y="611"/>
                  <a:pt x="420" y="613"/>
                  <a:pt x="463" y="624"/>
                </a:cubicBezTo>
                <a:cubicBezTo>
                  <a:pt x="475" y="659"/>
                  <a:pt x="472" y="704"/>
                  <a:pt x="439" y="726"/>
                </a:cubicBezTo>
                <a:cubicBezTo>
                  <a:pt x="428" y="733"/>
                  <a:pt x="415" y="739"/>
                  <a:pt x="403" y="744"/>
                </a:cubicBezTo>
                <a:cubicBezTo>
                  <a:pt x="391" y="749"/>
                  <a:pt x="367" y="756"/>
                  <a:pt x="367" y="756"/>
                </a:cubicBezTo>
                <a:cubicBezTo>
                  <a:pt x="344" y="790"/>
                  <a:pt x="333" y="787"/>
                  <a:pt x="289" y="792"/>
                </a:cubicBezTo>
                <a:cubicBezTo>
                  <a:pt x="285" y="798"/>
                  <a:pt x="284" y="808"/>
                  <a:pt x="277" y="810"/>
                </a:cubicBezTo>
                <a:cubicBezTo>
                  <a:pt x="269" y="813"/>
                  <a:pt x="261" y="805"/>
                  <a:pt x="253" y="804"/>
                </a:cubicBezTo>
                <a:cubicBezTo>
                  <a:pt x="225" y="801"/>
                  <a:pt x="197" y="800"/>
                  <a:pt x="169" y="798"/>
                </a:cubicBezTo>
                <a:cubicBezTo>
                  <a:pt x="148" y="793"/>
                  <a:pt x="126" y="789"/>
                  <a:pt x="109" y="774"/>
                </a:cubicBezTo>
                <a:cubicBezTo>
                  <a:pt x="60" y="731"/>
                  <a:pt x="92" y="744"/>
                  <a:pt x="55" y="732"/>
                </a:cubicBezTo>
                <a:cubicBezTo>
                  <a:pt x="27" y="691"/>
                  <a:pt x="36" y="710"/>
                  <a:pt x="25" y="678"/>
                </a:cubicBezTo>
                <a:cubicBezTo>
                  <a:pt x="32" y="642"/>
                  <a:pt x="43" y="638"/>
                  <a:pt x="73" y="618"/>
                </a:cubicBezTo>
                <a:cubicBezTo>
                  <a:pt x="75" y="612"/>
                  <a:pt x="81" y="606"/>
                  <a:pt x="79" y="600"/>
                </a:cubicBezTo>
                <a:cubicBezTo>
                  <a:pt x="74" y="583"/>
                  <a:pt x="37" y="570"/>
                  <a:pt x="49" y="558"/>
                </a:cubicBezTo>
                <a:cubicBezTo>
                  <a:pt x="49" y="558"/>
                  <a:pt x="67" y="606"/>
                  <a:pt x="67" y="606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46001"/>
                </a:srgbClr>
              </a:gs>
              <a:gs pos="100000">
                <a:srgbClr val="76762F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74766" name="Freeform 7"/>
          <p:cNvSpPr>
            <a:spLocks/>
          </p:cNvSpPr>
          <p:nvPr/>
        </p:nvSpPr>
        <p:spPr bwMode="auto">
          <a:xfrm>
            <a:off x="2479675" y="1844675"/>
            <a:ext cx="1008063" cy="1281113"/>
          </a:xfrm>
          <a:custGeom>
            <a:avLst/>
            <a:gdLst>
              <a:gd name="T0" fmla="*/ 52177 w 483"/>
              <a:gd name="T1" fmla="*/ 451096 h 852"/>
              <a:gd name="T2" fmla="*/ 102267 w 483"/>
              <a:gd name="T3" fmla="*/ 261636 h 852"/>
              <a:gd name="T4" fmla="*/ 127312 w 483"/>
              <a:gd name="T5" fmla="*/ 207504 h 852"/>
              <a:gd name="T6" fmla="*/ 227492 w 483"/>
              <a:gd name="T7" fmla="*/ 126307 h 852"/>
              <a:gd name="T8" fmla="*/ 302628 w 483"/>
              <a:gd name="T9" fmla="*/ 90219 h 852"/>
              <a:gd name="T10" fmla="*/ 402808 w 483"/>
              <a:gd name="T11" fmla="*/ 36088 h 852"/>
              <a:gd name="T12" fmla="*/ 515510 w 483"/>
              <a:gd name="T13" fmla="*/ 0 h 852"/>
              <a:gd name="T14" fmla="*/ 765961 w 483"/>
              <a:gd name="T15" fmla="*/ 72175 h 852"/>
              <a:gd name="T16" fmla="*/ 841096 w 483"/>
              <a:gd name="T17" fmla="*/ 198482 h 852"/>
              <a:gd name="T18" fmla="*/ 866141 w 483"/>
              <a:gd name="T19" fmla="*/ 225548 h 852"/>
              <a:gd name="T20" fmla="*/ 916231 w 483"/>
              <a:gd name="T21" fmla="*/ 315767 h 852"/>
              <a:gd name="T22" fmla="*/ 941276 w 483"/>
              <a:gd name="T23" fmla="*/ 369899 h 852"/>
              <a:gd name="T24" fmla="*/ 978844 w 483"/>
              <a:gd name="T25" fmla="*/ 613491 h 852"/>
              <a:gd name="T26" fmla="*/ 953799 w 483"/>
              <a:gd name="T27" fmla="*/ 947302 h 852"/>
              <a:gd name="T28" fmla="*/ 803529 w 483"/>
              <a:gd name="T29" fmla="*/ 1145784 h 852"/>
              <a:gd name="T30" fmla="*/ 728393 w 483"/>
              <a:gd name="T31" fmla="*/ 1226981 h 852"/>
              <a:gd name="T32" fmla="*/ 528033 w 483"/>
              <a:gd name="T33" fmla="*/ 1281113 h 852"/>
              <a:gd name="T34" fmla="*/ 365240 w 483"/>
              <a:gd name="T35" fmla="*/ 1272091 h 852"/>
              <a:gd name="T36" fmla="*/ 177402 w 483"/>
              <a:gd name="T37" fmla="*/ 1091653 h 852"/>
              <a:gd name="T38" fmla="*/ 89745 w 483"/>
              <a:gd name="T39" fmla="*/ 974368 h 852"/>
              <a:gd name="T40" fmla="*/ 64700 w 483"/>
              <a:gd name="T41" fmla="*/ 920236 h 852"/>
              <a:gd name="T42" fmla="*/ 89745 w 483"/>
              <a:gd name="T43" fmla="*/ 433052 h 852"/>
              <a:gd name="T44" fmla="*/ 39655 w 483"/>
              <a:gd name="T45" fmla="*/ 396965 h 8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3"/>
              <a:gd name="T70" fmla="*/ 0 h 852"/>
              <a:gd name="T71" fmla="*/ 483 w 483"/>
              <a:gd name="T72" fmla="*/ 852 h 8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3" h="852">
                <a:moveTo>
                  <a:pt x="25" y="300"/>
                </a:moveTo>
                <a:cubicBezTo>
                  <a:pt x="30" y="246"/>
                  <a:pt x="31" y="220"/>
                  <a:pt x="49" y="174"/>
                </a:cubicBezTo>
                <a:cubicBezTo>
                  <a:pt x="54" y="162"/>
                  <a:pt x="50" y="145"/>
                  <a:pt x="61" y="138"/>
                </a:cubicBezTo>
                <a:cubicBezTo>
                  <a:pt x="83" y="123"/>
                  <a:pt x="90" y="101"/>
                  <a:pt x="109" y="84"/>
                </a:cubicBezTo>
                <a:cubicBezTo>
                  <a:pt x="120" y="75"/>
                  <a:pt x="145" y="60"/>
                  <a:pt x="145" y="60"/>
                </a:cubicBezTo>
                <a:cubicBezTo>
                  <a:pt x="154" y="33"/>
                  <a:pt x="166" y="31"/>
                  <a:pt x="193" y="24"/>
                </a:cubicBezTo>
                <a:cubicBezTo>
                  <a:pt x="209" y="13"/>
                  <a:pt x="247" y="0"/>
                  <a:pt x="247" y="0"/>
                </a:cubicBezTo>
                <a:cubicBezTo>
                  <a:pt x="289" y="8"/>
                  <a:pt x="331" y="24"/>
                  <a:pt x="367" y="48"/>
                </a:cubicBezTo>
                <a:cubicBezTo>
                  <a:pt x="382" y="110"/>
                  <a:pt x="370" y="82"/>
                  <a:pt x="403" y="132"/>
                </a:cubicBezTo>
                <a:cubicBezTo>
                  <a:pt x="407" y="138"/>
                  <a:pt x="415" y="150"/>
                  <a:pt x="415" y="150"/>
                </a:cubicBezTo>
                <a:cubicBezTo>
                  <a:pt x="421" y="174"/>
                  <a:pt x="429" y="188"/>
                  <a:pt x="439" y="210"/>
                </a:cubicBezTo>
                <a:cubicBezTo>
                  <a:pt x="444" y="222"/>
                  <a:pt x="451" y="246"/>
                  <a:pt x="451" y="246"/>
                </a:cubicBezTo>
                <a:cubicBezTo>
                  <a:pt x="456" y="300"/>
                  <a:pt x="464" y="354"/>
                  <a:pt x="469" y="408"/>
                </a:cubicBezTo>
                <a:cubicBezTo>
                  <a:pt x="467" y="482"/>
                  <a:pt x="483" y="561"/>
                  <a:pt x="457" y="630"/>
                </a:cubicBezTo>
                <a:cubicBezTo>
                  <a:pt x="440" y="676"/>
                  <a:pt x="412" y="721"/>
                  <a:pt x="385" y="762"/>
                </a:cubicBezTo>
                <a:cubicBezTo>
                  <a:pt x="374" y="778"/>
                  <a:pt x="366" y="803"/>
                  <a:pt x="349" y="816"/>
                </a:cubicBezTo>
                <a:cubicBezTo>
                  <a:pt x="324" y="836"/>
                  <a:pt x="284" y="844"/>
                  <a:pt x="253" y="852"/>
                </a:cubicBezTo>
                <a:cubicBezTo>
                  <a:pt x="227" y="850"/>
                  <a:pt x="201" y="851"/>
                  <a:pt x="175" y="846"/>
                </a:cubicBezTo>
                <a:cubicBezTo>
                  <a:pt x="146" y="841"/>
                  <a:pt x="94" y="758"/>
                  <a:pt x="85" y="726"/>
                </a:cubicBezTo>
                <a:cubicBezTo>
                  <a:pt x="76" y="696"/>
                  <a:pt x="60" y="674"/>
                  <a:pt x="43" y="648"/>
                </a:cubicBezTo>
                <a:cubicBezTo>
                  <a:pt x="36" y="637"/>
                  <a:pt x="31" y="612"/>
                  <a:pt x="31" y="612"/>
                </a:cubicBezTo>
                <a:cubicBezTo>
                  <a:pt x="29" y="556"/>
                  <a:pt x="0" y="331"/>
                  <a:pt x="43" y="288"/>
                </a:cubicBezTo>
                <a:cubicBezTo>
                  <a:pt x="29" y="266"/>
                  <a:pt x="37" y="273"/>
                  <a:pt x="19" y="264"/>
                </a:cubicBezTo>
              </a:path>
            </a:pathLst>
          </a:custGeom>
          <a:gradFill rotWithShape="0">
            <a:gsLst>
              <a:gs pos="0">
                <a:schemeClr val="accent2">
                  <a:alpha val="62000"/>
                </a:schemeClr>
              </a:gs>
              <a:gs pos="100000">
                <a:srgbClr val="33CCCC">
                  <a:alpha val="81000"/>
                </a:srgbClr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74767" name="Freeform 8"/>
          <p:cNvSpPr>
            <a:spLocks/>
          </p:cNvSpPr>
          <p:nvPr/>
        </p:nvSpPr>
        <p:spPr bwMode="auto">
          <a:xfrm>
            <a:off x="4351338" y="1844675"/>
            <a:ext cx="1295400" cy="1439863"/>
          </a:xfrm>
          <a:custGeom>
            <a:avLst/>
            <a:gdLst>
              <a:gd name="T0" fmla="*/ 438047 w 553"/>
              <a:gd name="T1" fmla="*/ 1234168 h 924"/>
              <a:gd name="T2" fmla="*/ 494266 w 553"/>
              <a:gd name="T3" fmla="*/ 1084572 h 924"/>
              <a:gd name="T4" fmla="*/ 508321 w 553"/>
              <a:gd name="T5" fmla="*/ 1019124 h 924"/>
              <a:gd name="T6" fmla="*/ 592651 w 553"/>
              <a:gd name="T7" fmla="*/ 981725 h 924"/>
              <a:gd name="T8" fmla="*/ 705091 w 553"/>
              <a:gd name="T9" fmla="*/ 934976 h 924"/>
              <a:gd name="T10" fmla="*/ 887806 w 553"/>
              <a:gd name="T11" fmla="*/ 1037823 h 924"/>
              <a:gd name="T12" fmla="*/ 972135 w 553"/>
              <a:gd name="T13" fmla="*/ 1093922 h 924"/>
              <a:gd name="T14" fmla="*/ 1154850 w 553"/>
              <a:gd name="T15" fmla="*/ 1187420 h 924"/>
              <a:gd name="T16" fmla="*/ 1253235 w 553"/>
              <a:gd name="T17" fmla="*/ 1056523 h 924"/>
              <a:gd name="T18" fmla="*/ 1295400 w 553"/>
              <a:gd name="T19" fmla="*/ 906927 h 924"/>
              <a:gd name="T20" fmla="*/ 1267290 w 553"/>
              <a:gd name="T21" fmla="*/ 626434 h 924"/>
              <a:gd name="T22" fmla="*/ 1239180 w 553"/>
              <a:gd name="T23" fmla="*/ 570335 h 924"/>
              <a:gd name="T24" fmla="*/ 1211070 w 553"/>
              <a:gd name="T25" fmla="*/ 495537 h 924"/>
              <a:gd name="T26" fmla="*/ 1126740 w 553"/>
              <a:gd name="T27" fmla="*/ 280493 h 924"/>
              <a:gd name="T28" fmla="*/ 915916 w 553"/>
              <a:gd name="T29" fmla="*/ 74798 h 924"/>
              <a:gd name="T30" fmla="*/ 859696 w 553"/>
              <a:gd name="T31" fmla="*/ 18700 h 924"/>
              <a:gd name="T32" fmla="*/ 775366 w 553"/>
              <a:gd name="T33" fmla="*/ 0 h 924"/>
              <a:gd name="T34" fmla="*/ 466157 w 553"/>
              <a:gd name="T35" fmla="*/ 28049 h 924"/>
              <a:gd name="T36" fmla="*/ 381827 w 553"/>
              <a:gd name="T37" fmla="*/ 112197 h 924"/>
              <a:gd name="T38" fmla="*/ 283442 w 553"/>
              <a:gd name="T39" fmla="*/ 261793 h 924"/>
              <a:gd name="T40" fmla="*/ 185057 w 553"/>
              <a:gd name="T41" fmla="*/ 373990 h 924"/>
              <a:gd name="T42" fmla="*/ 86672 w 553"/>
              <a:gd name="T43" fmla="*/ 617084 h 924"/>
              <a:gd name="T44" fmla="*/ 86672 w 553"/>
              <a:gd name="T45" fmla="*/ 1262218 h 924"/>
              <a:gd name="T46" fmla="*/ 311552 w 553"/>
              <a:gd name="T47" fmla="*/ 1439863 h 924"/>
              <a:gd name="T48" fmla="*/ 409937 w 553"/>
              <a:gd name="T49" fmla="*/ 1327666 h 924"/>
              <a:gd name="T50" fmla="*/ 438047 w 553"/>
              <a:gd name="T51" fmla="*/ 1234168 h 9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3"/>
              <a:gd name="T79" fmla="*/ 0 h 924"/>
              <a:gd name="T80" fmla="*/ 553 w 553"/>
              <a:gd name="T81" fmla="*/ 924 h 9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3" h="924">
                <a:moveTo>
                  <a:pt x="187" y="792"/>
                </a:moveTo>
                <a:cubicBezTo>
                  <a:pt x="198" y="759"/>
                  <a:pt x="191" y="726"/>
                  <a:pt x="211" y="696"/>
                </a:cubicBezTo>
                <a:cubicBezTo>
                  <a:pt x="213" y="682"/>
                  <a:pt x="209" y="666"/>
                  <a:pt x="217" y="654"/>
                </a:cubicBezTo>
                <a:cubicBezTo>
                  <a:pt x="225" y="642"/>
                  <a:pt x="253" y="630"/>
                  <a:pt x="253" y="630"/>
                </a:cubicBezTo>
                <a:cubicBezTo>
                  <a:pt x="262" y="604"/>
                  <a:pt x="275" y="607"/>
                  <a:pt x="301" y="600"/>
                </a:cubicBezTo>
                <a:cubicBezTo>
                  <a:pt x="352" y="617"/>
                  <a:pt x="344" y="627"/>
                  <a:pt x="379" y="666"/>
                </a:cubicBezTo>
                <a:cubicBezTo>
                  <a:pt x="390" y="679"/>
                  <a:pt x="415" y="702"/>
                  <a:pt x="415" y="702"/>
                </a:cubicBezTo>
                <a:cubicBezTo>
                  <a:pt x="428" y="741"/>
                  <a:pt x="455" y="749"/>
                  <a:pt x="493" y="762"/>
                </a:cubicBezTo>
                <a:cubicBezTo>
                  <a:pt x="527" y="739"/>
                  <a:pt x="523" y="715"/>
                  <a:pt x="535" y="678"/>
                </a:cubicBezTo>
                <a:cubicBezTo>
                  <a:pt x="539" y="640"/>
                  <a:pt x="544" y="617"/>
                  <a:pt x="553" y="582"/>
                </a:cubicBezTo>
                <a:cubicBezTo>
                  <a:pt x="552" y="566"/>
                  <a:pt x="550" y="445"/>
                  <a:pt x="541" y="402"/>
                </a:cubicBezTo>
                <a:cubicBezTo>
                  <a:pt x="538" y="390"/>
                  <a:pt x="533" y="378"/>
                  <a:pt x="529" y="366"/>
                </a:cubicBezTo>
                <a:cubicBezTo>
                  <a:pt x="524" y="350"/>
                  <a:pt x="517" y="318"/>
                  <a:pt x="517" y="318"/>
                </a:cubicBezTo>
                <a:cubicBezTo>
                  <a:pt x="512" y="270"/>
                  <a:pt x="508" y="221"/>
                  <a:pt x="481" y="180"/>
                </a:cubicBezTo>
                <a:cubicBezTo>
                  <a:pt x="467" y="124"/>
                  <a:pt x="440" y="81"/>
                  <a:pt x="391" y="48"/>
                </a:cubicBezTo>
                <a:cubicBezTo>
                  <a:pt x="383" y="36"/>
                  <a:pt x="381" y="17"/>
                  <a:pt x="367" y="12"/>
                </a:cubicBezTo>
                <a:cubicBezTo>
                  <a:pt x="355" y="8"/>
                  <a:pt x="331" y="0"/>
                  <a:pt x="331" y="0"/>
                </a:cubicBezTo>
                <a:cubicBezTo>
                  <a:pt x="285" y="5"/>
                  <a:pt x="245" y="13"/>
                  <a:pt x="199" y="18"/>
                </a:cubicBezTo>
                <a:cubicBezTo>
                  <a:pt x="176" y="33"/>
                  <a:pt x="178" y="49"/>
                  <a:pt x="163" y="72"/>
                </a:cubicBezTo>
                <a:cubicBezTo>
                  <a:pt x="157" y="135"/>
                  <a:pt x="165" y="138"/>
                  <a:pt x="121" y="168"/>
                </a:cubicBezTo>
                <a:cubicBezTo>
                  <a:pt x="105" y="192"/>
                  <a:pt x="87" y="213"/>
                  <a:pt x="79" y="240"/>
                </a:cubicBezTo>
                <a:cubicBezTo>
                  <a:pt x="64" y="293"/>
                  <a:pt x="69" y="348"/>
                  <a:pt x="37" y="396"/>
                </a:cubicBezTo>
                <a:cubicBezTo>
                  <a:pt x="0" y="545"/>
                  <a:pt x="26" y="430"/>
                  <a:pt x="37" y="810"/>
                </a:cubicBezTo>
                <a:cubicBezTo>
                  <a:pt x="39" y="875"/>
                  <a:pt x="76" y="905"/>
                  <a:pt x="133" y="924"/>
                </a:cubicBezTo>
                <a:cubicBezTo>
                  <a:pt x="171" y="911"/>
                  <a:pt x="163" y="884"/>
                  <a:pt x="175" y="852"/>
                </a:cubicBezTo>
                <a:cubicBezTo>
                  <a:pt x="186" y="822"/>
                  <a:pt x="196" y="827"/>
                  <a:pt x="187" y="792"/>
                </a:cubicBezTo>
                <a:close/>
              </a:path>
            </a:pathLst>
          </a:custGeom>
          <a:gradFill rotWithShape="1">
            <a:gsLst>
              <a:gs pos="0">
                <a:srgbClr val="FFFF66">
                  <a:alpha val="53998"/>
                </a:srgbClr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74768" name="Oval 1558"/>
          <p:cNvSpPr>
            <a:spLocks noChangeArrowheads="1"/>
          </p:cNvSpPr>
          <p:nvPr/>
        </p:nvSpPr>
        <p:spPr bwMode="auto">
          <a:xfrm>
            <a:off x="750888" y="13414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grpSp>
        <p:nvGrpSpPr>
          <p:cNvPr id="74769" name="Group 1567"/>
          <p:cNvGrpSpPr>
            <a:grpSpLocks/>
          </p:cNvGrpSpPr>
          <p:nvPr/>
        </p:nvGrpSpPr>
        <p:grpSpPr bwMode="auto">
          <a:xfrm>
            <a:off x="3487738" y="1628775"/>
            <a:ext cx="1008062" cy="658813"/>
            <a:chOff x="6642" y="1842"/>
            <a:chExt cx="635" cy="415"/>
          </a:xfrm>
        </p:grpSpPr>
        <p:sp>
          <p:nvSpPr>
            <p:cNvPr id="164384" name="Freeform 9"/>
            <p:cNvSpPr>
              <a:spLocks/>
            </p:cNvSpPr>
            <p:nvPr/>
          </p:nvSpPr>
          <p:spPr bwMode="auto">
            <a:xfrm>
              <a:off x="6642" y="1842"/>
              <a:ext cx="635" cy="415"/>
            </a:xfrm>
            <a:custGeom>
              <a:avLst/>
              <a:gdLst>
                <a:gd name="T0" fmla="*/ 10 w 265"/>
                <a:gd name="T1" fmla="*/ 72 h 234"/>
                <a:gd name="T2" fmla="*/ 112 w 265"/>
                <a:gd name="T3" fmla="*/ 0 h 234"/>
                <a:gd name="T4" fmla="*/ 184 w 265"/>
                <a:gd name="T5" fmla="*/ 6 h 234"/>
                <a:gd name="T6" fmla="*/ 202 w 265"/>
                <a:gd name="T7" fmla="*/ 24 h 234"/>
                <a:gd name="T8" fmla="*/ 226 w 265"/>
                <a:gd name="T9" fmla="*/ 30 h 234"/>
                <a:gd name="T10" fmla="*/ 214 w 265"/>
                <a:gd name="T11" fmla="*/ 168 h 234"/>
                <a:gd name="T12" fmla="*/ 130 w 265"/>
                <a:gd name="T13" fmla="*/ 234 h 234"/>
                <a:gd name="T14" fmla="*/ 64 w 265"/>
                <a:gd name="T15" fmla="*/ 198 h 234"/>
                <a:gd name="T16" fmla="*/ 16 w 265"/>
                <a:gd name="T17" fmla="*/ 186 h 234"/>
                <a:gd name="T18" fmla="*/ 10 w 265"/>
                <a:gd name="T19" fmla="*/ 132 h 234"/>
                <a:gd name="T20" fmla="*/ 16 w 265"/>
                <a:gd name="T21" fmla="*/ 90 h 234"/>
                <a:gd name="T22" fmla="*/ 10 w 265"/>
                <a:gd name="T23" fmla="*/ 72 h 2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5"/>
                <a:gd name="T37" fmla="*/ 0 h 234"/>
                <a:gd name="T38" fmla="*/ 265 w 265"/>
                <a:gd name="T39" fmla="*/ 234 h 2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5" h="234">
                  <a:moveTo>
                    <a:pt x="10" y="72"/>
                  </a:moveTo>
                  <a:cubicBezTo>
                    <a:pt x="23" y="32"/>
                    <a:pt x="74" y="13"/>
                    <a:pt x="112" y="0"/>
                  </a:cubicBezTo>
                  <a:cubicBezTo>
                    <a:pt x="136" y="2"/>
                    <a:pt x="161" y="0"/>
                    <a:pt x="184" y="6"/>
                  </a:cubicBezTo>
                  <a:cubicBezTo>
                    <a:pt x="192" y="8"/>
                    <a:pt x="195" y="20"/>
                    <a:pt x="202" y="24"/>
                  </a:cubicBezTo>
                  <a:cubicBezTo>
                    <a:pt x="209" y="28"/>
                    <a:pt x="218" y="28"/>
                    <a:pt x="226" y="30"/>
                  </a:cubicBezTo>
                  <a:cubicBezTo>
                    <a:pt x="265" y="69"/>
                    <a:pt x="261" y="137"/>
                    <a:pt x="214" y="168"/>
                  </a:cubicBezTo>
                  <a:cubicBezTo>
                    <a:pt x="188" y="207"/>
                    <a:pt x="175" y="223"/>
                    <a:pt x="130" y="234"/>
                  </a:cubicBezTo>
                  <a:cubicBezTo>
                    <a:pt x="106" y="216"/>
                    <a:pt x="93" y="205"/>
                    <a:pt x="64" y="198"/>
                  </a:cubicBezTo>
                  <a:cubicBezTo>
                    <a:pt x="30" y="221"/>
                    <a:pt x="52" y="198"/>
                    <a:pt x="16" y="186"/>
                  </a:cubicBezTo>
                  <a:cubicBezTo>
                    <a:pt x="2" y="144"/>
                    <a:pt x="0" y="162"/>
                    <a:pt x="10" y="132"/>
                  </a:cubicBezTo>
                  <a:cubicBezTo>
                    <a:pt x="12" y="118"/>
                    <a:pt x="13" y="104"/>
                    <a:pt x="16" y="90"/>
                  </a:cubicBezTo>
                  <a:cubicBezTo>
                    <a:pt x="25" y="52"/>
                    <a:pt x="41" y="41"/>
                    <a:pt x="10" y="72"/>
                  </a:cubicBezTo>
                  <a:close/>
                </a:path>
              </a:pathLst>
            </a:custGeom>
            <a:solidFill>
              <a:srgbClr val="000066"/>
            </a:solidFill>
            <a:ln w="76200">
              <a:solidFill>
                <a:srgbClr val="FFFF66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cs typeface="+mn-cs"/>
              </a:endParaRPr>
            </a:p>
          </p:txBody>
        </p:sp>
        <p:sp>
          <p:nvSpPr>
            <p:cNvPr id="74799" name="Text Box 1569"/>
            <p:cNvSpPr txBox="1">
              <a:spLocks noChangeArrowheads="1"/>
            </p:cNvSpPr>
            <p:nvPr/>
          </p:nvSpPr>
          <p:spPr bwMode="auto">
            <a:xfrm>
              <a:off x="6687" y="1888"/>
              <a:ext cx="5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Cyt c</a:t>
              </a:r>
            </a:p>
          </p:txBody>
        </p:sp>
      </p:grpSp>
      <p:sp>
        <p:nvSpPr>
          <p:cNvPr id="74770" name="Oval 1573"/>
          <p:cNvSpPr>
            <a:spLocks noChangeArrowheads="1"/>
          </p:cNvSpPr>
          <p:nvPr/>
        </p:nvSpPr>
        <p:spPr bwMode="auto">
          <a:xfrm>
            <a:off x="1039813" y="11255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1" name="Oval 1574"/>
          <p:cNvSpPr>
            <a:spLocks noChangeArrowheads="1"/>
          </p:cNvSpPr>
          <p:nvPr/>
        </p:nvSpPr>
        <p:spPr bwMode="auto">
          <a:xfrm>
            <a:off x="1758950" y="13414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2" name="Oval 1575"/>
          <p:cNvSpPr>
            <a:spLocks noChangeArrowheads="1"/>
          </p:cNvSpPr>
          <p:nvPr/>
        </p:nvSpPr>
        <p:spPr bwMode="auto">
          <a:xfrm>
            <a:off x="2406650" y="10525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3" name="Oval 1576"/>
          <p:cNvSpPr>
            <a:spLocks noChangeArrowheads="1"/>
          </p:cNvSpPr>
          <p:nvPr/>
        </p:nvSpPr>
        <p:spPr bwMode="auto">
          <a:xfrm>
            <a:off x="2840038" y="12684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4" name="Oval 1577"/>
          <p:cNvSpPr>
            <a:spLocks noChangeArrowheads="1"/>
          </p:cNvSpPr>
          <p:nvPr/>
        </p:nvSpPr>
        <p:spPr bwMode="auto">
          <a:xfrm>
            <a:off x="3487738" y="11255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5" name="Oval 1578"/>
          <p:cNvSpPr>
            <a:spLocks noChangeArrowheads="1"/>
          </p:cNvSpPr>
          <p:nvPr/>
        </p:nvSpPr>
        <p:spPr bwMode="auto">
          <a:xfrm>
            <a:off x="4206875" y="10525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6" name="Oval 1579"/>
          <p:cNvSpPr>
            <a:spLocks noChangeArrowheads="1"/>
          </p:cNvSpPr>
          <p:nvPr/>
        </p:nvSpPr>
        <p:spPr bwMode="auto">
          <a:xfrm>
            <a:off x="4351338" y="12684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164396" name="Oval 1580"/>
          <p:cNvSpPr>
            <a:spLocks noChangeArrowheads="1"/>
          </p:cNvSpPr>
          <p:nvPr/>
        </p:nvSpPr>
        <p:spPr bwMode="auto">
          <a:xfrm>
            <a:off x="4783138" y="10525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8" name="Oval 1581"/>
          <p:cNvSpPr>
            <a:spLocks noChangeArrowheads="1"/>
          </p:cNvSpPr>
          <p:nvPr/>
        </p:nvSpPr>
        <p:spPr bwMode="auto">
          <a:xfrm>
            <a:off x="0" y="908050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79" name="Oval 1582"/>
          <p:cNvSpPr>
            <a:spLocks noChangeArrowheads="1"/>
          </p:cNvSpPr>
          <p:nvPr/>
        </p:nvSpPr>
        <p:spPr bwMode="auto">
          <a:xfrm>
            <a:off x="5287963" y="13414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0" name="Oval 1583"/>
          <p:cNvSpPr>
            <a:spLocks noChangeArrowheads="1"/>
          </p:cNvSpPr>
          <p:nvPr/>
        </p:nvSpPr>
        <p:spPr bwMode="auto">
          <a:xfrm>
            <a:off x="5935663" y="10525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164400" name="Oval 1584"/>
          <p:cNvSpPr>
            <a:spLocks noChangeArrowheads="1"/>
          </p:cNvSpPr>
          <p:nvPr/>
        </p:nvSpPr>
        <p:spPr bwMode="auto">
          <a:xfrm>
            <a:off x="6007100" y="14843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2" name="Oval 1586"/>
          <p:cNvSpPr>
            <a:spLocks noChangeArrowheads="1"/>
          </p:cNvSpPr>
          <p:nvPr/>
        </p:nvSpPr>
        <p:spPr bwMode="auto">
          <a:xfrm>
            <a:off x="1831132" y="3284984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dirty="0">
                <a:latin typeface="Arial Black" pitchFamily="34" charset="0"/>
              </a:rPr>
              <a:t>H</a:t>
            </a:r>
            <a:r>
              <a:rPr lang="en-GB" sz="3200" baseline="30000" dirty="0">
                <a:latin typeface="Arial Black" pitchFamily="34" charset="0"/>
              </a:rPr>
              <a:t>+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74783" name="Oval 1587"/>
          <p:cNvSpPr>
            <a:spLocks noChangeArrowheads="1"/>
          </p:cNvSpPr>
          <p:nvPr/>
        </p:nvSpPr>
        <p:spPr bwMode="auto">
          <a:xfrm>
            <a:off x="2767236" y="3717032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dirty="0">
                <a:latin typeface="Arial Black" pitchFamily="34" charset="0"/>
              </a:rPr>
              <a:t>H</a:t>
            </a:r>
            <a:r>
              <a:rPr lang="en-GB" sz="3200" baseline="30000" dirty="0">
                <a:latin typeface="Arial Black" pitchFamily="34" charset="0"/>
              </a:rPr>
              <a:t>+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74784" name="Oval 1590"/>
          <p:cNvSpPr>
            <a:spLocks noChangeArrowheads="1"/>
          </p:cNvSpPr>
          <p:nvPr/>
        </p:nvSpPr>
        <p:spPr bwMode="auto">
          <a:xfrm>
            <a:off x="390972" y="314096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 dirty="0">
                <a:latin typeface="Arial Black" pitchFamily="34" charset="0"/>
              </a:rPr>
              <a:t>H</a:t>
            </a:r>
            <a:r>
              <a:rPr lang="en-GB" sz="3200" baseline="30000" dirty="0">
                <a:latin typeface="Arial Black" pitchFamily="34" charset="0"/>
              </a:rPr>
              <a:t>+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74785" name="Oval 1591"/>
          <p:cNvSpPr>
            <a:spLocks noChangeArrowheads="1"/>
          </p:cNvSpPr>
          <p:nvPr/>
        </p:nvSpPr>
        <p:spPr bwMode="auto">
          <a:xfrm>
            <a:off x="3559175" y="30686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6" name="Oval 1592"/>
          <p:cNvSpPr>
            <a:spLocks noChangeArrowheads="1"/>
          </p:cNvSpPr>
          <p:nvPr/>
        </p:nvSpPr>
        <p:spPr bwMode="auto">
          <a:xfrm>
            <a:off x="1398588" y="908050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7" name="Oval 1593"/>
          <p:cNvSpPr>
            <a:spLocks noChangeArrowheads="1"/>
          </p:cNvSpPr>
          <p:nvPr/>
        </p:nvSpPr>
        <p:spPr bwMode="auto">
          <a:xfrm>
            <a:off x="0" y="15573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8" name="Oval 1594"/>
          <p:cNvSpPr>
            <a:spLocks noChangeArrowheads="1"/>
          </p:cNvSpPr>
          <p:nvPr/>
        </p:nvSpPr>
        <p:spPr bwMode="auto">
          <a:xfrm>
            <a:off x="319088" y="1052513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89" name="Freeform 12"/>
          <p:cNvSpPr>
            <a:spLocks/>
          </p:cNvSpPr>
          <p:nvPr/>
        </p:nvSpPr>
        <p:spPr bwMode="auto">
          <a:xfrm>
            <a:off x="7880350" y="2276475"/>
            <a:ext cx="646113" cy="1439863"/>
          </a:xfrm>
          <a:custGeom>
            <a:avLst/>
            <a:gdLst>
              <a:gd name="T0" fmla="*/ 275548 w 408"/>
              <a:gd name="T1" fmla="*/ 0 h 840"/>
              <a:gd name="T2" fmla="*/ 161528 w 408"/>
              <a:gd name="T3" fmla="*/ 71993 h 840"/>
              <a:gd name="T4" fmla="*/ 66512 w 408"/>
              <a:gd name="T5" fmla="*/ 246834 h 840"/>
              <a:gd name="T6" fmla="*/ 57010 w 408"/>
              <a:gd name="T7" fmla="*/ 349681 h 840"/>
              <a:gd name="T8" fmla="*/ 38007 w 408"/>
              <a:gd name="T9" fmla="*/ 411389 h 840"/>
              <a:gd name="T10" fmla="*/ 28505 w 408"/>
              <a:gd name="T11" fmla="*/ 442244 h 840"/>
              <a:gd name="T12" fmla="*/ 0 w 408"/>
              <a:gd name="T13" fmla="*/ 647938 h 840"/>
              <a:gd name="T14" fmla="*/ 19003 w 408"/>
              <a:gd name="T15" fmla="*/ 1151890 h 840"/>
              <a:gd name="T16" fmla="*/ 47508 w 408"/>
              <a:gd name="T17" fmla="*/ 1162175 h 840"/>
              <a:gd name="T18" fmla="*/ 66512 w 408"/>
              <a:gd name="T19" fmla="*/ 1193029 h 840"/>
              <a:gd name="T20" fmla="*/ 180532 w 408"/>
              <a:gd name="T21" fmla="*/ 1429578 h 840"/>
              <a:gd name="T22" fmla="*/ 247043 w 408"/>
              <a:gd name="T23" fmla="*/ 1409009 h 840"/>
              <a:gd name="T24" fmla="*/ 304053 w 408"/>
              <a:gd name="T25" fmla="*/ 1439863 h 840"/>
              <a:gd name="T26" fmla="*/ 437077 w 408"/>
              <a:gd name="T27" fmla="*/ 1429578 h 840"/>
              <a:gd name="T28" fmla="*/ 522591 w 408"/>
              <a:gd name="T29" fmla="*/ 1295877 h 840"/>
              <a:gd name="T30" fmla="*/ 579601 w 408"/>
              <a:gd name="T31" fmla="*/ 1100467 h 840"/>
              <a:gd name="T32" fmla="*/ 608106 w 408"/>
              <a:gd name="T33" fmla="*/ 997619 h 840"/>
              <a:gd name="T34" fmla="*/ 646113 w 408"/>
              <a:gd name="T35" fmla="*/ 750786 h 840"/>
              <a:gd name="T36" fmla="*/ 636611 w 408"/>
              <a:gd name="T37" fmla="*/ 555376 h 840"/>
              <a:gd name="T38" fmla="*/ 617608 w 408"/>
              <a:gd name="T39" fmla="*/ 493667 h 840"/>
              <a:gd name="T40" fmla="*/ 608106 w 408"/>
              <a:gd name="T41" fmla="*/ 462813 h 840"/>
              <a:gd name="T42" fmla="*/ 560598 w 408"/>
              <a:gd name="T43" fmla="*/ 277688 h 840"/>
              <a:gd name="T44" fmla="*/ 541595 w 408"/>
              <a:gd name="T45" fmla="*/ 143986 h 840"/>
              <a:gd name="T46" fmla="*/ 484585 w 408"/>
              <a:gd name="T47" fmla="*/ 102847 h 840"/>
              <a:gd name="T48" fmla="*/ 256545 w 408"/>
              <a:gd name="T49" fmla="*/ 10285 h 840"/>
              <a:gd name="T50" fmla="*/ 313555 w 408"/>
              <a:gd name="T51" fmla="*/ 51424 h 8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8"/>
              <a:gd name="T79" fmla="*/ 0 h 840"/>
              <a:gd name="T80" fmla="*/ 408 w 408"/>
              <a:gd name="T81" fmla="*/ 840 h 8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8" h="840">
                <a:moveTo>
                  <a:pt x="174" y="0"/>
                </a:moveTo>
                <a:cubicBezTo>
                  <a:pt x="141" y="11"/>
                  <a:pt x="145" y="31"/>
                  <a:pt x="102" y="42"/>
                </a:cubicBezTo>
                <a:cubicBezTo>
                  <a:pt x="80" y="75"/>
                  <a:pt x="64" y="111"/>
                  <a:pt x="42" y="144"/>
                </a:cubicBezTo>
                <a:cubicBezTo>
                  <a:pt x="40" y="164"/>
                  <a:pt x="40" y="184"/>
                  <a:pt x="36" y="204"/>
                </a:cubicBezTo>
                <a:cubicBezTo>
                  <a:pt x="34" y="216"/>
                  <a:pt x="28" y="228"/>
                  <a:pt x="24" y="240"/>
                </a:cubicBezTo>
                <a:cubicBezTo>
                  <a:pt x="22" y="246"/>
                  <a:pt x="18" y="258"/>
                  <a:pt x="18" y="258"/>
                </a:cubicBezTo>
                <a:cubicBezTo>
                  <a:pt x="14" y="313"/>
                  <a:pt x="11" y="332"/>
                  <a:pt x="0" y="378"/>
                </a:cubicBezTo>
                <a:cubicBezTo>
                  <a:pt x="4" y="476"/>
                  <a:pt x="2" y="574"/>
                  <a:pt x="12" y="672"/>
                </a:cubicBezTo>
                <a:cubicBezTo>
                  <a:pt x="13" y="678"/>
                  <a:pt x="25" y="674"/>
                  <a:pt x="30" y="678"/>
                </a:cubicBezTo>
                <a:cubicBezTo>
                  <a:pt x="36" y="683"/>
                  <a:pt x="38" y="690"/>
                  <a:pt x="42" y="696"/>
                </a:cubicBezTo>
                <a:cubicBezTo>
                  <a:pt x="52" y="764"/>
                  <a:pt x="67" y="787"/>
                  <a:pt x="114" y="834"/>
                </a:cubicBezTo>
                <a:cubicBezTo>
                  <a:pt x="128" y="830"/>
                  <a:pt x="142" y="820"/>
                  <a:pt x="156" y="822"/>
                </a:cubicBezTo>
                <a:cubicBezTo>
                  <a:pt x="169" y="824"/>
                  <a:pt x="179" y="836"/>
                  <a:pt x="192" y="840"/>
                </a:cubicBezTo>
                <a:cubicBezTo>
                  <a:pt x="220" y="838"/>
                  <a:pt x="248" y="839"/>
                  <a:pt x="276" y="834"/>
                </a:cubicBezTo>
                <a:cubicBezTo>
                  <a:pt x="315" y="827"/>
                  <a:pt x="288" y="770"/>
                  <a:pt x="330" y="756"/>
                </a:cubicBezTo>
                <a:cubicBezTo>
                  <a:pt x="355" y="718"/>
                  <a:pt x="358" y="687"/>
                  <a:pt x="366" y="642"/>
                </a:cubicBezTo>
                <a:cubicBezTo>
                  <a:pt x="370" y="621"/>
                  <a:pt x="384" y="582"/>
                  <a:pt x="384" y="582"/>
                </a:cubicBezTo>
                <a:cubicBezTo>
                  <a:pt x="388" y="512"/>
                  <a:pt x="376" y="486"/>
                  <a:pt x="408" y="438"/>
                </a:cubicBezTo>
                <a:cubicBezTo>
                  <a:pt x="406" y="400"/>
                  <a:pt x="407" y="362"/>
                  <a:pt x="402" y="324"/>
                </a:cubicBezTo>
                <a:cubicBezTo>
                  <a:pt x="400" y="311"/>
                  <a:pt x="394" y="300"/>
                  <a:pt x="390" y="288"/>
                </a:cubicBezTo>
                <a:cubicBezTo>
                  <a:pt x="388" y="282"/>
                  <a:pt x="384" y="270"/>
                  <a:pt x="384" y="270"/>
                </a:cubicBezTo>
                <a:cubicBezTo>
                  <a:pt x="379" y="228"/>
                  <a:pt x="377" y="196"/>
                  <a:pt x="354" y="162"/>
                </a:cubicBezTo>
                <a:cubicBezTo>
                  <a:pt x="348" y="136"/>
                  <a:pt x="354" y="107"/>
                  <a:pt x="342" y="84"/>
                </a:cubicBezTo>
                <a:cubicBezTo>
                  <a:pt x="335" y="71"/>
                  <a:pt x="318" y="68"/>
                  <a:pt x="306" y="60"/>
                </a:cubicBezTo>
                <a:cubicBezTo>
                  <a:pt x="263" y="31"/>
                  <a:pt x="213" y="16"/>
                  <a:pt x="162" y="6"/>
                </a:cubicBezTo>
                <a:cubicBezTo>
                  <a:pt x="174" y="14"/>
                  <a:pt x="198" y="30"/>
                  <a:pt x="198" y="30"/>
                </a:cubicBezTo>
              </a:path>
            </a:pathLst>
          </a:custGeom>
          <a:solidFill>
            <a:srgbClr val="CC6600"/>
          </a:solidFill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4790" name="Picture 5" descr="ΑΤΡσυνθάση"/>
          <p:cNvPicPr>
            <a:picLocks noChangeAspect="1" noChangeArrowheads="1"/>
          </p:cNvPicPr>
          <p:nvPr/>
        </p:nvPicPr>
        <p:blipFill>
          <a:blip r:embed="rId3" cstate="print"/>
          <a:srcRect l="30708" t="16412" r="33301"/>
          <a:stretch>
            <a:fillRect/>
          </a:stretch>
        </p:blipFill>
        <p:spPr bwMode="auto">
          <a:xfrm>
            <a:off x="7304088" y="1989138"/>
            <a:ext cx="1527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13" name="Oval 1597"/>
          <p:cNvSpPr>
            <a:spLocks noChangeArrowheads="1"/>
          </p:cNvSpPr>
          <p:nvPr/>
        </p:nvSpPr>
        <p:spPr bwMode="auto">
          <a:xfrm>
            <a:off x="7929582" y="3786190"/>
            <a:ext cx="914400" cy="914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>
                <a:solidFill>
                  <a:schemeClr val="bg1"/>
                </a:solidFill>
                <a:latin typeface="Arial Black" pitchFamily="34" charset="0"/>
              </a:rPr>
              <a:t>ATP</a:t>
            </a:r>
          </a:p>
        </p:txBody>
      </p:sp>
      <p:sp>
        <p:nvSpPr>
          <p:cNvPr id="164401" name="Oval 1585"/>
          <p:cNvSpPr>
            <a:spLocks noChangeArrowheads="1"/>
          </p:cNvSpPr>
          <p:nvPr/>
        </p:nvSpPr>
        <p:spPr bwMode="auto">
          <a:xfrm>
            <a:off x="6438900" y="1125538"/>
            <a:ext cx="647700" cy="482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3200">
                <a:latin typeface="Arial Black" pitchFamily="34" charset="0"/>
              </a:rPr>
              <a:t>H</a:t>
            </a:r>
            <a:r>
              <a:rPr lang="en-GB" sz="3200" baseline="30000">
                <a:latin typeface="Arial Black" pitchFamily="34" charset="0"/>
              </a:rPr>
              <a:t>+</a:t>
            </a:r>
            <a:endParaRPr lang="en-GB" sz="3200">
              <a:latin typeface="Arial Black" pitchFamily="34" charset="0"/>
            </a:endParaRPr>
          </a:p>
        </p:txBody>
      </p:sp>
      <p:sp>
        <p:nvSpPr>
          <p:cNvPr id="74796" name="Text Box 1602"/>
          <p:cNvSpPr txBox="1">
            <a:spLocks noChangeArrowheads="1"/>
          </p:cNvSpPr>
          <p:nvPr/>
        </p:nvSpPr>
        <p:spPr bwMode="auto">
          <a:xfrm>
            <a:off x="136525" y="6216650"/>
            <a:ext cx="655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sz="3600" b="1">
                <a:latin typeface="Arial" pitchFamily="34" charset="0"/>
              </a:rPr>
              <a:t>ΜΗΤΡΑ ΤΟΥ ΜΙΤΟΧΟΝΔΡΙΟΥ</a:t>
            </a:r>
            <a:endParaRPr lang="en-GB" sz="3600" b="1">
              <a:latin typeface="Arial" pitchFamily="34" charset="0"/>
            </a:endParaRPr>
          </a:p>
        </p:txBody>
      </p:sp>
      <p:sp>
        <p:nvSpPr>
          <p:cNvPr id="164422" name="Text Box 1606"/>
          <p:cNvSpPr txBox="1">
            <a:spLocks noChangeArrowheads="1"/>
          </p:cNvSpPr>
          <p:nvPr/>
        </p:nvSpPr>
        <p:spPr bwMode="auto">
          <a:xfrm>
            <a:off x="-41275" y="6165850"/>
            <a:ext cx="69135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l-GR" sz="3600" b="1">
                <a:latin typeface="Arial" pitchFamily="34" charset="0"/>
              </a:rPr>
              <a:t>ΟΞΕΙΔΩΤΙΚΗ ΦΩΣΦΟΡΥΛΙΩΣΗ</a:t>
            </a:r>
            <a:endParaRPr lang="en-GB" sz="3600" b="1">
              <a:latin typeface="Arial" pitchFamily="34" charset="0"/>
            </a:endParaRPr>
          </a:p>
        </p:txBody>
      </p:sp>
      <p:grpSp>
        <p:nvGrpSpPr>
          <p:cNvPr id="1584" name="Group 1040"/>
          <p:cNvGrpSpPr>
            <a:grpSpLocks/>
          </p:cNvGrpSpPr>
          <p:nvPr/>
        </p:nvGrpSpPr>
        <p:grpSpPr bwMode="auto">
          <a:xfrm>
            <a:off x="152400" y="2286000"/>
            <a:ext cx="10198100" cy="503238"/>
            <a:chOff x="0" y="3249"/>
            <a:chExt cx="6424" cy="317"/>
          </a:xfrm>
        </p:grpSpPr>
        <p:grpSp>
          <p:nvGrpSpPr>
            <p:cNvPr id="1585" name="Group 416"/>
            <p:cNvGrpSpPr>
              <a:grpSpLocks/>
            </p:cNvGrpSpPr>
            <p:nvPr/>
          </p:nvGrpSpPr>
          <p:grpSpPr bwMode="auto">
            <a:xfrm flipV="1">
              <a:off x="2046" y="3412"/>
              <a:ext cx="235" cy="153"/>
              <a:chOff x="2469" y="3067"/>
              <a:chExt cx="272" cy="681"/>
            </a:xfrm>
          </p:grpSpPr>
          <p:sp>
            <p:nvSpPr>
              <p:cNvPr id="1838" name="Freeform 41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9" name="Freeform 41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40" name="Oval 41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86" name="Group 420"/>
            <p:cNvGrpSpPr>
              <a:grpSpLocks/>
            </p:cNvGrpSpPr>
            <p:nvPr/>
          </p:nvGrpSpPr>
          <p:grpSpPr bwMode="auto">
            <a:xfrm flipV="1">
              <a:off x="2242" y="3412"/>
              <a:ext cx="235" cy="153"/>
              <a:chOff x="2469" y="3067"/>
              <a:chExt cx="272" cy="681"/>
            </a:xfrm>
          </p:grpSpPr>
          <p:sp>
            <p:nvSpPr>
              <p:cNvPr id="1835" name="Freeform 42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6" name="Freeform 42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7" name="Oval 42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87" name="Group 424"/>
            <p:cNvGrpSpPr>
              <a:grpSpLocks/>
            </p:cNvGrpSpPr>
            <p:nvPr/>
          </p:nvGrpSpPr>
          <p:grpSpPr bwMode="auto">
            <a:xfrm flipV="1">
              <a:off x="2438" y="3412"/>
              <a:ext cx="235" cy="153"/>
              <a:chOff x="2469" y="3067"/>
              <a:chExt cx="272" cy="681"/>
            </a:xfrm>
          </p:grpSpPr>
          <p:sp>
            <p:nvSpPr>
              <p:cNvPr id="1832" name="Freeform 42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3" name="Freeform 42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4" name="Oval 42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88" name="Group 428"/>
            <p:cNvGrpSpPr>
              <a:grpSpLocks/>
            </p:cNvGrpSpPr>
            <p:nvPr/>
          </p:nvGrpSpPr>
          <p:grpSpPr bwMode="auto">
            <a:xfrm flipV="1">
              <a:off x="2644" y="3412"/>
              <a:ext cx="235" cy="153"/>
              <a:chOff x="2469" y="3067"/>
              <a:chExt cx="272" cy="681"/>
            </a:xfrm>
          </p:grpSpPr>
          <p:sp>
            <p:nvSpPr>
              <p:cNvPr id="1829" name="Freeform 42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0" name="Freeform 43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31" name="Oval 43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89" name="Group 432"/>
            <p:cNvGrpSpPr>
              <a:grpSpLocks/>
            </p:cNvGrpSpPr>
            <p:nvPr/>
          </p:nvGrpSpPr>
          <p:grpSpPr bwMode="auto">
            <a:xfrm flipV="1">
              <a:off x="2841" y="3412"/>
              <a:ext cx="235" cy="153"/>
              <a:chOff x="2469" y="3067"/>
              <a:chExt cx="272" cy="681"/>
            </a:xfrm>
          </p:grpSpPr>
          <p:sp>
            <p:nvSpPr>
              <p:cNvPr id="1826" name="Freeform 43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7" name="Freeform 43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8" name="Oval 43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0" name="Group 436"/>
            <p:cNvGrpSpPr>
              <a:grpSpLocks/>
            </p:cNvGrpSpPr>
            <p:nvPr/>
          </p:nvGrpSpPr>
          <p:grpSpPr bwMode="auto">
            <a:xfrm flipV="1">
              <a:off x="3027" y="3412"/>
              <a:ext cx="235" cy="153"/>
              <a:chOff x="2469" y="3067"/>
              <a:chExt cx="272" cy="681"/>
            </a:xfrm>
          </p:grpSpPr>
          <p:sp>
            <p:nvSpPr>
              <p:cNvPr id="1823" name="Freeform 43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4" name="Freeform 43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5" name="Oval 43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1" name="Group 440"/>
            <p:cNvGrpSpPr>
              <a:grpSpLocks/>
            </p:cNvGrpSpPr>
            <p:nvPr/>
          </p:nvGrpSpPr>
          <p:grpSpPr bwMode="auto">
            <a:xfrm flipV="1">
              <a:off x="3224" y="3412"/>
              <a:ext cx="235" cy="153"/>
              <a:chOff x="2469" y="3067"/>
              <a:chExt cx="272" cy="681"/>
            </a:xfrm>
          </p:grpSpPr>
          <p:sp>
            <p:nvSpPr>
              <p:cNvPr id="1820" name="Freeform 44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1" name="Freeform 44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22" name="Oval 44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2" name="Group 444"/>
            <p:cNvGrpSpPr>
              <a:grpSpLocks/>
            </p:cNvGrpSpPr>
            <p:nvPr/>
          </p:nvGrpSpPr>
          <p:grpSpPr bwMode="auto">
            <a:xfrm flipV="1">
              <a:off x="3420" y="3412"/>
              <a:ext cx="235" cy="153"/>
              <a:chOff x="2469" y="3067"/>
              <a:chExt cx="272" cy="681"/>
            </a:xfrm>
          </p:grpSpPr>
          <p:sp>
            <p:nvSpPr>
              <p:cNvPr id="1817" name="Freeform 44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8" name="Freeform 44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9" name="Oval 44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3" name="Group 448"/>
            <p:cNvGrpSpPr>
              <a:grpSpLocks/>
            </p:cNvGrpSpPr>
            <p:nvPr/>
          </p:nvGrpSpPr>
          <p:grpSpPr bwMode="auto">
            <a:xfrm flipV="1">
              <a:off x="3617" y="3412"/>
              <a:ext cx="235" cy="153"/>
              <a:chOff x="2469" y="3067"/>
              <a:chExt cx="272" cy="681"/>
            </a:xfrm>
          </p:grpSpPr>
          <p:sp>
            <p:nvSpPr>
              <p:cNvPr id="1814" name="Freeform 44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5" name="Freeform 45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6" name="Oval 45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4" name="Group 452"/>
            <p:cNvGrpSpPr>
              <a:grpSpLocks/>
            </p:cNvGrpSpPr>
            <p:nvPr/>
          </p:nvGrpSpPr>
          <p:grpSpPr bwMode="auto">
            <a:xfrm flipV="1">
              <a:off x="3832" y="3412"/>
              <a:ext cx="235" cy="153"/>
              <a:chOff x="2469" y="3067"/>
              <a:chExt cx="272" cy="681"/>
            </a:xfrm>
          </p:grpSpPr>
          <p:sp>
            <p:nvSpPr>
              <p:cNvPr id="1811" name="Freeform 45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2" name="Freeform 45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3" name="Oval 45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5" name="Group 456"/>
            <p:cNvGrpSpPr>
              <a:grpSpLocks/>
            </p:cNvGrpSpPr>
            <p:nvPr/>
          </p:nvGrpSpPr>
          <p:grpSpPr bwMode="auto">
            <a:xfrm flipV="1">
              <a:off x="4019" y="3412"/>
              <a:ext cx="235" cy="153"/>
              <a:chOff x="2469" y="3067"/>
              <a:chExt cx="272" cy="681"/>
            </a:xfrm>
          </p:grpSpPr>
          <p:sp>
            <p:nvSpPr>
              <p:cNvPr id="1808" name="Freeform 45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9" name="Freeform 45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10" name="Oval 45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6" name="Group 460"/>
            <p:cNvGrpSpPr>
              <a:grpSpLocks/>
            </p:cNvGrpSpPr>
            <p:nvPr/>
          </p:nvGrpSpPr>
          <p:grpSpPr bwMode="auto">
            <a:xfrm flipV="1">
              <a:off x="4206" y="3412"/>
              <a:ext cx="235" cy="153"/>
              <a:chOff x="2469" y="3067"/>
              <a:chExt cx="272" cy="681"/>
            </a:xfrm>
          </p:grpSpPr>
          <p:sp>
            <p:nvSpPr>
              <p:cNvPr id="1805" name="Freeform 46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6" name="Freeform 46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7" name="Oval 46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7" name="Group 464"/>
            <p:cNvGrpSpPr>
              <a:grpSpLocks/>
            </p:cNvGrpSpPr>
            <p:nvPr/>
          </p:nvGrpSpPr>
          <p:grpSpPr bwMode="auto">
            <a:xfrm flipV="1">
              <a:off x="1849" y="3412"/>
              <a:ext cx="235" cy="153"/>
              <a:chOff x="2469" y="3067"/>
              <a:chExt cx="272" cy="681"/>
            </a:xfrm>
          </p:grpSpPr>
          <p:sp>
            <p:nvSpPr>
              <p:cNvPr id="1802" name="Freeform 46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3" name="Freeform 46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4" name="Oval 46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8" name="Group 468"/>
            <p:cNvGrpSpPr>
              <a:grpSpLocks/>
            </p:cNvGrpSpPr>
            <p:nvPr/>
          </p:nvGrpSpPr>
          <p:grpSpPr bwMode="auto">
            <a:xfrm flipV="1">
              <a:off x="1662" y="3412"/>
              <a:ext cx="235" cy="153"/>
              <a:chOff x="2469" y="3067"/>
              <a:chExt cx="272" cy="681"/>
            </a:xfrm>
          </p:grpSpPr>
          <p:sp>
            <p:nvSpPr>
              <p:cNvPr id="1799" name="Freeform 46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0" name="Freeform 47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801" name="Oval 47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599" name="Group 472"/>
            <p:cNvGrpSpPr>
              <a:grpSpLocks/>
            </p:cNvGrpSpPr>
            <p:nvPr/>
          </p:nvGrpSpPr>
          <p:grpSpPr bwMode="auto">
            <a:xfrm flipV="1">
              <a:off x="1417" y="3412"/>
              <a:ext cx="235" cy="153"/>
              <a:chOff x="2469" y="3067"/>
              <a:chExt cx="272" cy="681"/>
            </a:xfrm>
          </p:grpSpPr>
          <p:sp>
            <p:nvSpPr>
              <p:cNvPr id="1796" name="Freeform 47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7" name="Freeform 47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8" name="Oval 47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0" name="Group 476"/>
            <p:cNvGrpSpPr>
              <a:grpSpLocks/>
            </p:cNvGrpSpPr>
            <p:nvPr/>
          </p:nvGrpSpPr>
          <p:grpSpPr bwMode="auto">
            <a:xfrm flipV="1">
              <a:off x="1181" y="3412"/>
              <a:ext cx="235" cy="153"/>
              <a:chOff x="2469" y="3067"/>
              <a:chExt cx="272" cy="681"/>
            </a:xfrm>
          </p:grpSpPr>
          <p:sp>
            <p:nvSpPr>
              <p:cNvPr id="1793" name="Freeform 47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4" name="Freeform 47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5" name="Oval 47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1" name="Group 480"/>
            <p:cNvGrpSpPr>
              <a:grpSpLocks/>
            </p:cNvGrpSpPr>
            <p:nvPr/>
          </p:nvGrpSpPr>
          <p:grpSpPr bwMode="auto">
            <a:xfrm flipV="1">
              <a:off x="994" y="3412"/>
              <a:ext cx="235" cy="153"/>
              <a:chOff x="2469" y="3067"/>
              <a:chExt cx="272" cy="681"/>
            </a:xfrm>
          </p:grpSpPr>
          <p:sp>
            <p:nvSpPr>
              <p:cNvPr id="1790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1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92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2" name="Group 484"/>
            <p:cNvGrpSpPr>
              <a:grpSpLocks/>
            </p:cNvGrpSpPr>
            <p:nvPr/>
          </p:nvGrpSpPr>
          <p:grpSpPr bwMode="auto">
            <a:xfrm flipV="1">
              <a:off x="799" y="3412"/>
              <a:ext cx="235" cy="153"/>
              <a:chOff x="2469" y="3067"/>
              <a:chExt cx="272" cy="681"/>
            </a:xfrm>
          </p:grpSpPr>
          <p:sp>
            <p:nvSpPr>
              <p:cNvPr id="1787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8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9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3" name="Group 488"/>
            <p:cNvGrpSpPr>
              <a:grpSpLocks/>
            </p:cNvGrpSpPr>
            <p:nvPr/>
          </p:nvGrpSpPr>
          <p:grpSpPr bwMode="auto">
            <a:xfrm flipV="1">
              <a:off x="602" y="3412"/>
              <a:ext cx="235" cy="153"/>
              <a:chOff x="2469" y="3067"/>
              <a:chExt cx="272" cy="681"/>
            </a:xfrm>
          </p:grpSpPr>
          <p:sp>
            <p:nvSpPr>
              <p:cNvPr id="1784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5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6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4" name="Group 492"/>
            <p:cNvGrpSpPr>
              <a:grpSpLocks/>
            </p:cNvGrpSpPr>
            <p:nvPr/>
          </p:nvGrpSpPr>
          <p:grpSpPr bwMode="auto">
            <a:xfrm flipV="1">
              <a:off x="4402" y="3412"/>
              <a:ext cx="235" cy="153"/>
              <a:chOff x="2469" y="3067"/>
              <a:chExt cx="272" cy="681"/>
            </a:xfrm>
          </p:grpSpPr>
          <p:sp>
            <p:nvSpPr>
              <p:cNvPr id="1781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2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3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5" name="Group 496"/>
            <p:cNvGrpSpPr>
              <a:grpSpLocks/>
            </p:cNvGrpSpPr>
            <p:nvPr/>
          </p:nvGrpSpPr>
          <p:grpSpPr bwMode="auto">
            <a:xfrm flipV="1">
              <a:off x="4599" y="3412"/>
              <a:ext cx="235" cy="153"/>
              <a:chOff x="2469" y="3067"/>
              <a:chExt cx="272" cy="681"/>
            </a:xfrm>
          </p:grpSpPr>
          <p:sp>
            <p:nvSpPr>
              <p:cNvPr id="1778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79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80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6" name="Group 500"/>
            <p:cNvGrpSpPr>
              <a:grpSpLocks/>
            </p:cNvGrpSpPr>
            <p:nvPr/>
          </p:nvGrpSpPr>
          <p:grpSpPr bwMode="auto">
            <a:xfrm flipV="1">
              <a:off x="4795" y="3412"/>
              <a:ext cx="235" cy="153"/>
              <a:chOff x="2469" y="3067"/>
              <a:chExt cx="272" cy="681"/>
            </a:xfrm>
          </p:grpSpPr>
          <p:sp>
            <p:nvSpPr>
              <p:cNvPr id="1775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76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77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7" name="Group 504"/>
            <p:cNvGrpSpPr>
              <a:grpSpLocks/>
            </p:cNvGrpSpPr>
            <p:nvPr/>
          </p:nvGrpSpPr>
          <p:grpSpPr bwMode="auto">
            <a:xfrm flipV="1">
              <a:off x="5001" y="3412"/>
              <a:ext cx="235" cy="153"/>
              <a:chOff x="2469" y="3067"/>
              <a:chExt cx="272" cy="681"/>
            </a:xfrm>
          </p:grpSpPr>
          <p:sp>
            <p:nvSpPr>
              <p:cNvPr id="177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7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77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08" name="Group 509"/>
            <p:cNvGrpSpPr>
              <a:grpSpLocks/>
            </p:cNvGrpSpPr>
            <p:nvPr/>
          </p:nvGrpSpPr>
          <p:grpSpPr bwMode="auto">
            <a:xfrm>
              <a:off x="2046" y="3249"/>
              <a:ext cx="235" cy="153"/>
              <a:chOff x="2469" y="3067"/>
              <a:chExt cx="272" cy="681"/>
            </a:xfrm>
          </p:grpSpPr>
          <p:sp>
            <p:nvSpPr>
              <p:cNvPr id="1769" name="Freeform 51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70" name="Freeform 51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71" name="Oval 51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09" name="Group 513"/>
            <p:cNvGrpSpPr>
              <a:grpSpLocks/>
            </p:cNvGrpSpPr>
            <p:nvPr/>
          </p:nvGrpSpPr>
          <p:grpSpPr bwMode="auto">
            <a:xfrm>
              <a:off x="2242" y="3249"/>
              <a:ext cx="235" cy="153"/>
              <a:chOff x="2469" y="3067"/>
              <a:chExt cx="272" cy="681"/>
            </a:xfrm>
          </p:grpSpPr>
          <p:sp>
            <p:nvSpPr>
              <p:cNvPr id="1766" name="Freeform 51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7" name="Freeform 51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8" name="Oval 51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0" name="Group 517"/>
            <p:cNvGrpSpPr>
              <a:grpSpLocks/>
            </p:cNvGrpSpPr>
            <p:nvPr/>
          </p:nvGrpSpPr>
          <p:grpSpPr bwMode="auto">
            <a:xfrm>
              <a:off x="2438" y="3249"/>
              <a:ext cx="235" cy="153"/>
              <a:chOff x="2469" y="3067"/>
              <a:chExt cx="272" cy="681"/>
            </a:xfrm>
          </p:grpSpPr>
          <p:sp>
            <p:nvSpPr>
              <p:cNvPr id="1763" name="Freeform 51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4" name="Freeform 51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5" name="Oval 52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1" name="Group 521"/>
            <p:cNvGrpSpPr>
              <a:grpSpLocks/>
            </p:cNvGrpSpPr>
            <p:nvPr/>
          </p:nvGrpSpPr>
          <p:grpSpPr bwMode="auto">
            <a:xfrm>
              <a:off x="2644" y="3249"/>
              <a:ext cx="235" cy="153"/>
              <a:chOff x="2469" y="3067"/>
              <a:chExt cx="272" cy="681"/>
            </a:xfrm>
          </p:grpSpPr>
          <p:sp>
            <p:nvSpPr>
              <p:cNvPr id="1760" name="Freeform 52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1" name="Freeform 52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2" name="Oval 52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2" name="Group 525"/>
            <p:cNvGrpSpPr>
              <a:grpSpLocks/>
            </p:cNvGrpSpPr>
            <p:nvPr/>
          </p:nvGrpSpPr>
          <p:grpSpPr bwMode="auto">
            <a:xfrm>
              <a:off x="2841" y="3249"/>
              <a:ext cx="235" cy="153"/>
              <a:chOff x="2469" y="3067"/>
              <a:chExt cx="272" cy="681"/>
            </a:xfrm>
          </p:grpSpPr>
          <p:sp>
            <p:nvSpPr>
              <p:cNvPr id="1757" name="Freeform 52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8" name="Freeform 52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9" name="Oval 52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3" name="Group 529"/>
            <p:cNvGrpSpPr>
              <a:grpSpLocks/>
            </p:cNvGrpSpPr>
            <p:nvPr/>
          </p:nvGrpSpPr>
          <p:grpSpPr bwMode="auto">
            <a:xfrm>
              <a:off x="3027" y="3249"/>
              <a:ext cx="235" cy="153"/>
              <a:chOff x="2469" y="3067"/>
              <a:chExt cx="272" cy="681"/>
            </a:xfrm>
          </p:grpSpPr>
          <p:sp>
            <p:nvSpPr>
              <p:cNvPr id="1754" name="Freeform 53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5" name="Freeform 53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6" name="Oval 53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4" name="Group 533"/>
            <p:cNvGrpSpPr>
              <a:grpSpLocks/>
            </p:cNvGrpSpPr>
            <p:nvPr/>
          </p:nvGrpSpPr>
          <p:grpSpPr bwMode="auto">
            <a:xfrm>
              <a:off x="3224" y="3249"/>
              <a:ext cx="235" cy="153"/>
              <a:chOff x="2469" y="3067"/>
              <a:chExt cx="272" cy="681"/>
            </a:xfrm>
          </p:grpSpPr>
          <p:sp>
            <p:nvSpPr>
              <p:cNvPr id="1751" name="Freeform 53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2" name="Freeform 53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3" name="Oval 53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5" name="Group 537"/>
            <p:cNvGrpSpPr>
              <a:grpSpLocks/>
            </p:cNvGrpSpPr>
            <p:nvPr/>
          </p:nvGrpSpPr>
          <p:grpSpPr bwMode="auto">
            <a:xfrm>
              <a:off x="3420" y="3249"/>
              <a:ext cx="235" cy="153"/>
              <a:chOff x="2469" y="3067"/>
              <a:chExt cx="272" cy="681"/>
            </a:xfrm>
          </p:grpSpPr>
          <p:sp>
            <p:nvSpPr>
              <p:cNvPr id="1748" name="Freeform 53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9" name="Freeform 53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0" name="Oval 54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6" name="Group 541"/>
            <p:cNvGrpSpPr>
              <a:grpSpLocks/>
            </p:cNvGrpSpPr>
            <p:nvPr/>
          </p:nvGrpSpPr>
          <p:grpSpPr bwMode="auto">
            <a:xfrm>
              <a:off x="3617" y="3249"/>
              <a:ext cx="235" cy="153"/>
              <a:chOff x="2469" y="3067"/>
              <a:chExt cx="272" cy="681"/>
            </a:xfrm>
          </p:grpSpPr>
          <p:sp>
            <p:nvSpPr>
              <p:cNvPr id="1745" name="Freeform 54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6" name="Freeform 54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7" name="Oval 54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7" name="Group 545"/>
            <p:cNvGrpSpPr>
              <a:grpSpLocks/>
            </p:cNvGrpSpPr>
            <p:nvPr/>
          </p:nvGrpSpPr>
          <p:grpSpPr bwMode="auto">
            <a:xfrm>
              <a:off x="3832" y="3249"/>
              <a:ext cx="235" cy="153"/>
              <a:chOff x="2469" y="3067"/>
              <a:chExt cx="272" cy="681"/>
            </a:xfrm>
          </p:grpSpPr>
          <p:sp>
            <p:nvSpPr>
              <p:cNvPr id="1742" name="Freeform 54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3" name="Freeform 54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4" name="Oval 54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8" name="Group 549"/>
            <p:cNvGrpSpPr>
              <a:grpSpLocks/>
            </p:cNvGrpSpPr>
            <p:nvPr/>
          </p:nvGrpSpPr>
          <p:grpSpPr bwMode="auto">
            <a:xfrm>
              <a:off x="4019" y="3249"/>
              <a:ext cx="235" cy="153"/>
              <a:chOff x="2469" y="3067"/>
              <a:chExt cx="272" cy="681"/>
            </a:xfrm>
          </p:grpSpPr>
          <p:sp>
            <p:nvSpPr>
              <p:cNvPr id="1739" name="Freeform 55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0" name="Freeform 55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1" name="Oval 55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19" name="Group 553"/>
            <p:cNvGrpSpPr>
              <a:grpSpLocks/>
            </p:cNvGrpSpPr>
            <p:nvPr/>
          </p:nvGrpSpPr>
          <p:grpSpPr bwMode="auto">
            <a:xfrm>
              <a:off x="4206" y="3249"/>
              <a:ext cx="235" cy="153"/>
              <a:chOff x="2469" y="3067"/>
              <a:chExt cx="272" cy="681"/>
            </a:xfrm>
          </p:grpSpPr>
          <p:sp>
            <p:nvSpPr>
              <p:cNvPr id="1736" name="Freeform 55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7" name="Freeform 55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8" name="Oval 55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0" name="Group 557"/>
            <p:cNvGrpSpPr>
              <a:grpSpLocks/>
            </p:cNvGrpSpPr>
            <p:nvPr/>
          </p:nvGrpSpPr>
          <p:grpSpPr bwMode="auto">
            <a:xfrm>
              <a:off x="1849" y="3249"/>
              <a:ext cx="235" cy="153"/>
              <a:chOff x="2469" y="3067"/>
              <a:chExt cx="272" cy="681"/>
            </a:xfrm>
          </p:grpSpPr>
          <p:sp>
            <p:nvSpPr>
              <p:cNvPr id="1733" name="Freeform 55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4" name="Freeform 55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5" name="Oval 56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1" name="Group 561"/>
            <p:cNvGrpSpPr>
              <a:grpSpLocks/>
            </p:cNvGrpSpPr>
            <p:nvPr/>
          </p:nvGrpSpPr>
          <p:grpSpPr bwMode="auto">
            <a:xfrm>
              <a:off x="1662" y="3249"/>
              <a:ext cx="235" cy="153"/>
              <a:chOff x="2469" y="3067"/>
              <a:chExt cx="272" cy="681"/>
            </a:xfrm>
          </p:grpSpPr>
          <p:sp>
            <p:nvSpPr>
              <p:cNvPr id="1730" name="Freeform 56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1" name="Freeform 56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2" name="Oval 56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2" name="Group 565"/>
            <p:cNvGrpSpPr>
              <a:grpSpLocks/>
            </p:cNvGrpSpPr>
            <p:nvPr/>
          </p:nvGrpSpPr>
          <p:grpSpPr bwMode="auto">
            <a:xfrm>
              <a:off x="1417" y="3249"/>
              <a:ext cx="235" cy="153"/>
              <a:chOff x="2469" y="3067"/>
              <a:chExt cx="272" cy="681"/>
            </a:xfrm>
          </p:grpSpPr>
          <p:sp>
            <p:nvSpPr>
              <p:cNvPr id="1727" name="Freeform 56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8" name="Freeform 56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9" name="Oval 56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3" name="Group 569"/>
            <p:cNvGrpSpPr>
              <a:grpSpLocks/>
            </p:cNvGrpSpPr>
            <p:nvPr/>
          </p:nvGrpSpPr>
          <p:grpSpPr bwMode="auto">
            <a:xfrm>
              <a:off x="1181" y="3249"/>
              <a:ext cx="235" cy="153"/>
              <a:chOff x="2469" y="3067"/>
              <a:chExt cx="272" cy="681"/>
            </a:xfrm>
          </p:grpSpPr>
          <p:sp>
            <p:nvSpPr>
              <p:cNvPr id="1724" name="Freeform 57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5" name="Freeform 57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6" name="Oval 57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4" name="Group 573"/>
            <p:cNvGrpSpPr>
              <a:grpSpLocks/>
            </p:cNvGrpSpPr>
            <p:nvPr/>
          </p:nvGrpSpPr>
          <p:grpSpPr bwMode="auto">
            <a:xfrm>
              <a:off x="994" y="3249"/>
              <a:ext cx="235" cy="153"/>
              <a:chOff x="2469" y="3067"/>
              <a:chExt cx="272" cy="681"/>
            </a:xfrm>
          </p:grpSpPr>
          <p:sp>
            <p:nvSpPr>
              <p:cNvPr id="1721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2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3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5" name="Group 577"/>
            <p:cNvGrpSpPr>
              <a:grpSpLocks/>
            </p:cNvGrpSpPr>
            <p:nvPr/>
          </p:nvGrpSpPr>
          <p:grpSpPr bwMode="auto">
            <a:xfrm>
              <a:off x="799" y="3249"/>
              <a:ext cx="235" cy="153"/>
              <a:chOff x="2469" y="3067"/>
              <a:chExt cx="272" cy="681"/>
            </a:xfrm>
          </p:grpSpPr>
          <p:sp>
            <p:nvSpPr>
              <p:cNvPr id="1718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9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20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6" name="Group 581"/>
            <p:cNvGrpSpPr>
              <a:grpSpLocks/>
            </p:cNvGrpSpPr>
            <p:nvPr/>
          </p:nvGrpSpPr>
          <p:grpSpPr bwMode="auto">
            <a:xfrm>
              <a:off x="602" y="3249"/>
              <a:ext cx="235" cy="153"/>
              <a:chOff x="2469" y="3067"/>
              <a:chExt cx="272" cy="681"/>
            </a:xfrm>
          </p:grpSpPr>
          <p:sp>
            <p:nvSpPr>
              <p:cNvPr id="1715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6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7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7" name="Group 585"/>
            <p:cNvGrpSpPr>
              <a:grpSpLocks/>
            </p:cNvGrpSpPr>
            <p:nvPr/>
          </p:nvGrpSpPr>
          <p:grpSpPr bwMode="auto">
            <a:xfrm>
              <a:off x="4402" y="3249"/>
              <a:ext cx="235" cy="153"/>
              <a:chOff x="2469" y="3067"/>
              <a:chExt cx="272" cy="681"/>
            </a:xfrm>
          </p:grpSpPr>
          <p:sp>
            <p:nvSpPr>
              <p:cNvPr id="1712" name="Freeform 586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3" name="Freeform 587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4" name="Oval 588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8" name="Group 589"/>
            <p:cNvGrpSpPr>
              <a:grpSpLocks/>
            </p:cNvGrpSpPr>
            <p:nvPr/>
          </p:nvGrpSpPr>
          <p:grpSpPr bwMode="auto">
            <a:xfrm>
              <a:off x="4599" y="3249"/>
              <a:ext cx="235" cy="153"/>
              <a:chOff x="2469" y="3067"/>
              <a:chExt cx="272" cy="681"/>
            </a:xfrm>
          </p:grpSpPr>
          <p:sp>
            <p:nvSpPr>
              <p:cNvPr id="1709" name="Freeform 590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0" name="Freeform 591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11" name="Oval 592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29" name="Group 593"/>
            <p:cNvGrpSpPr>
              <a:grpSpLocks/>
            </p:cNvGrpSpPr>
            <p:nvPr/>
          </p:nvGrpSpPr>
          <p:grpSpPr bwMode="auto">
            <a:xfrm>
              <a:off x="4795" y="3249"/>
              <a:ext cx="235" cy="153"/>
              <a:chOff x="2469" y="3067"/>
              <a:chExt cx="272" cy="681"/>
            </a:xfrm>
          </p:grpSpPr>
          <p:sp>
            <p:nvSpPr>
              <p:cNvPr id="1706" name="Freeform 59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7" name="Freeform 59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8" name="Oval 59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0" name="Group 597"/>
            <p:cNvGrpSpPr>
              <a:grpSpLocks/>
            </p:cNvGrpSpPr>
            <p:nvPr/>
          </p:nvGrpSpPr>
          <p:grpSpPr bwMode="auto">
            <a:xfrm>
              <a:off x="5001" y="3249"/>
              <a:ext cx="235" cy="153"/>
              <a:chOff x="2469" y="3067"/>
              <a:chExt cx="272" cy="681"/>
            </a:xfrm>
          </p:grpSpPr>
          <p:sp>
            <p:nvSpPr>
              <p:cNvPr id="1703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4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5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1" name="Group 597"/>
            <p:cNvGrpSpPr>
              <a:grpSpLocks/>
            </p:cNvGrpSpPr>
            <p:nvPr/>
          </p:nvGrpSpPr>
          <p:grpSpPr bwMode="auto">
            <a:xfrm>
              <a:off x="5194" y="3249"/>
              <a:ext cx="235" cy="153"/>
              <a:chOff x="2469" y="3067"/>
              <a:chExt cx="272" cy="681"/>
            </a:xfrm>
          </p:grpSpPr>
          <p:sp>
            <p:nvSpPr>
              <p:cNvPr id="1700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1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02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2" name="Group 597"/>
            <p:cNvGrpSpPr>
              <a:grpSpLocks/>
            </p:cNvGrpSpPr>
            <p:nvPr/>
          </p:nvGrpSpPr>
          <p:grpSpPr bwMode="auto">
            <a:xfrm>
              <a:off x="5409" y="3249"/>
              <a:ext cx="235" cy="153"/>
              <a:chOff x="2469" y="3067"/>
              <a:chExt cx="272" cy="681"/>
            </a:xfrm>
          </p:grpSpPr>
          <p:sp>
            <p:nvSpPr>
              <p:cNvPr id="1697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8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9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3" name="Group 597"/>
            <p:cNvGrpSpPr>
              <a:grpSpLocks/>
            </p:cNvGrpSpPr>
            <p:nvPr/>
          </p:nvGrpSpPr>
          <p:grpSpPr bwMode="auto">
            <a:xfrm>
              <a:off x="5580" y="3249"/>
              <a:ext cx="235" cy="153"/>
              <a:chOff x="2469" y="3067"/>
              <a:chExt cx="272" cy="681"/>
            </a:xfrm>
          </p:grpSpPr>
          <p:sp>
            <p:nvSpPr>
              <p:cNvPr id="1694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5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6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4" name="Group 597"/>
            <p:cNvGrpSpPr>
              <a:grpSpLocks/>
            </p:cNvGrpSpPr>
            <p:nvPr/>
          </p:nvGrpSpPr>
          <p:grpSpPr bwMode="auto">
            <a:xfrm>
              <a:off x="5780" y="3249"/>
              <a:ext cx="235" cy="153"/>
              <a:chOff x="2469" y="3067"/>
              <a:chExt cx="272" cy="681"/>
            </a:xfrm>
          </p:grpSpPr>
          <p:sp>
            <p:nvSpPr>
              <p:cNvPr id="1691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2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93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35" name="Group 492"/>
            <p:cNvGrpSpPr>
              <a:grpSpLocks/>
            </p:cNvGrpSpPr>
            <p:nvPr/>
          </p:nvGrpSpPr>
          <p:grpSpPr bwMode="auto">
            <a:xfrm flipV="1">
              <a:off x="5218" y="3413"/>
              <a:ext cx="235" cy="153"/>
              <a:chOff x="2469" y="3067"/>
              <a:chExt cx="272" cy="681"/>
            </a:xfrm>
          </p:grpSpPr>
          <p:sp>
            <p:nvSpPr>
              <p:cNvPr id="1688" name="Freeform 493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9" name="Freeform 494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90" name="Oval 495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36" name="Group 496"/>
            <p:cNvGrpSpPr>
              <a:grpSpLocks/>
            </p:cNvGrpSpPr>
            <p:nvPr/>
          </p:nvGrpSpPr>
          <p:grpSpPr bwMode="auto">
            <a:xfrm flipV="1">
              <a:off x="5424" y="3413"/>
              <a:ext cx="235" cy="153"/>
              <a:chOff x="2469" y="3067"/>
              <a:chExt cx="272" cy="681"/>
            </a:xfrm>
          </p:grpSpPr>
          <p:sp>
            <p:nvSpPr>
              <p:cNvPr id="1685" name="Freeform 497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6" name="Freeform 498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7" name="Oval 499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37" name="Group 500"/>
            <p:cNvGrpSpPr>
              <a:grpSpLocks/>
            </p:cNvGrpSpPr>
            <p:nvPr/>
          </p:nvGrpSpPr>
          <p:grpSpPr bwMode="auto">
            <a:xfrm flipV="1">
              <a:off x="5620" y="3413"/>
              <a:ext cx="235" cy="153"/>
              <a:chOff x="2469" y="3067"/>
              <a:chExt cx="272" cy="681"/>
            </a:xfrm>
          </p:grpSpPr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4" name="Oval 50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38" name="Group 504"/>
            <p:cNvGrpSpPr>
              <a:grpSpLocks/>
            </p:cNvGrpSpPr>
            <p:nvPr/>
          </p:nvGrpSpPr>
          <p:grpSpPr bwMode="auto">
            <a:xfrm flipV="1">
              <a:off x="5807" y="3413"/>
              <a:ext cx="235" cy="153"/>
              <a:chOff x="2469" y="3067"/>
              <a:chExt cx="272" cy="681"/>
            </a:xfrm>
          </p:grpSpPr>
          <p:sp>
            <p:nvSpPr>
              <p:cNvPr id="167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8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39" name="Group 573"/>
            <p:cNvGrpSpPr>
              <a:grpSpLocks/>
            </p:cNvGrpSpPr>
            <p:nvPr/>
          </p:nvGrpSpPr>
          <p:grpSpPr bwMode="auto">
            <a:xfrm>
              <a:off x="402" y="3249"/>
              <a:ext cx="235" cy="153"/>
              <a:chOff x="2469" y="3067"/>
              <a:chExt cx="272" cy="681"/>
            </a:xfrm>
          </p:grpSpPr>
          <p:sp>
            <p:nvSpPr>
              <p:cNvPr id="1676" name="Freeform 574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7" name="Freeform 575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8" name="Oval 576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40" name="Group 577"/>
            <p:cNvGrpSpPr>
              <a:grpSpLocks/>
            </p:cNvGrpSpPr>
            <p:nvPr/>
          </p:nvGrpSpPr>
          <p:grpSpPr bwMode="auto">
            <a:xfrm>
              <a:off x="197" y="3249"/>
              <a:ext cx="235" cy="153"/>
              <a:chOff x="2469" y="3067"/>
              <a:chExt cx="272" cy="681"/>
            </a:xfrm>
          </p:grpSpPr>
          <p:sp>
            <p:nvSpPr>
              <p:cNvPr id="1673" name="Freeform 57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4" name="Freeform 57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5" name="Oval 58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41" name="Group 581"/>
            <p:cNvGrpSpPr>
              <a:grpSpLocks/>
            </p:cNvGrpSpPr>
            <p:nvPr/>
          </p:nvGrpSpPr>
          <p:grpSpPr bwMode="auto">
            <a:xfrm>
              <a:off x="-9" y="3249"/>
              <a:ext cx="235" cy="153"/>
              <a:chOff x="2469" y="3067"/>
              <a:chExt cx="272" cy="681"/>
            </a:xfrm>
          </p:grpSpPr>
          <p:sp>
            <p:nvSpPr>
              <p:cNvPr id="1670" name="Freeform 582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1" name="Freeform 583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72" name="Oval 584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42" name="Group 480"/>
            <p:cNvGrpSpPr>
              <a:grpSpLocks/>
            </p:cNvGrpSpPr>
            <p:nvPr/>
          </p:nvGrpSpPr>
          <p:grpSpPr bwMode="auto">
            <a:xfrm flipV="1">
              <a:off x="419" y="3413"/>
              <a:ext cx="235" cy="153"/>
              <a:chOff x="2469" y="3067"/>
              <a:chExt cx="272" cy="681"/>
            </a:xfrm>
          </p:grpSpPr>
          <p:sp>
            <p:nvSpPr>
              <p:cNvPr id="1667" name="Freeform 481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8" name="Freeform 482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9" name="Oval 483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43" name="Group 484"/>
            <p:cNvGrpSpPr>
              <a:grpSpLocks/>
            </p:cNvGrpSpPr>
            <p:nvPr/>
          </p:nvGrpSpPr>
          <p:grpSpPr bwMode="auto">
            <a:xfrm flipV="1">
              <a:off x="214" y="3413"/>
              <a:ext cx="235" cy="153"/>
              <a:chOff x="2469" y="3067"/>
              <a:chExt cx="272" cy="681"/>
            </a:xfrm>
          </p:grpSpPr>
          <p:sp>
            <p:nvSpPr>
              <p:cNvPr id="1664" name="Freeform 48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5" name="Freeform 48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6" name="Oval 48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44" name="Group 488"/>
            <p:cNvGrpSpPr>
              <a:grpSpLocks/>
            </p:cNvGrpSpPr>
            <p:nvPr/>
          </p:nvGrpSpPr>
          <p:grpSpPr bwMode="auto">
            <a:xfrm flipV="1">
              <a:off x="8" y="3413"/>
              <a:ext cx="235" cy="153"/>
              <a:chOff x="2469" y="3067"/>
              <a:chExt cx="272" cy="681"/>
            </a:xfrm>
          </p:grpSpPr>
          <p:sp>
            <p:nvSpPr>
              <p:cNvPr id="1661" name="Freeform 489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2" name="Freeform 490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63" name="Oval 491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45" name="Group 597"/>
            <p:cNvGrpSpPr>
              <a:grpSpLocks/>
            </p:cNvGrpSpPr>
            <p:nvPr/>
          </p:nvGrpSpPr>
          <p:grpSpPr bwMode="auto">
            <a:xfrm>
              <a:off x="5962" y="3249"/>
              <a:ext cx="235" cy="153"/>
              <a:chOff x="2469" y="3067"/>
              <a:chExt cx="272" cy="681"/>
            </a:xfrm>
          </p:grpSpPr>
          <p:sp>
            <p:nvSpPr>
              <p:cNvPr id="1658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9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60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46" name="Group 597"/>
            <p:cNvGrpSpPr>
              <a:grpSpLocks/>
            </p:cNvGrpSpPr>
            <p:nvPr/>
          </p:nvGrpSpPr>
          <p:grpSpPr bwMode="auto">
            <a:xfrm>
              <a:off x="6188" y="3249"/>
              <a:ext cx="235" cy="153"/>
              <a:chOff x="2469" y="3067"/>
              <a:chExt cx="272" cy="681"/>
            </a:xfrm>
          </p:grpSpPr>
          <p:sp>
            <p:nvSpPr>
              <p:cNvPr id="1655" name="Freeform 598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6" name="Freeform 599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7" name="Oval 600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47" name="Group 504"/>
            <p:cNvGrpSpPr>
              <a:grpSpLocks/>
            </p:cNvGrpSpPr>
            <p:nvPr/>
          </p:nvGrpSpPr>
          <p:grpSpPr bwMode="auto">
            <a:xfrm flipV="1">
              <a:off x="5998" y="3413"/>
              <a:ext cx="235" cy="153"/>
              <a:chOff x="2469" y="3067"/>
              <a:chExt cx="272" cy="681"/>
            </a:xfrm>
          </p:grpSpPr>
          <p:sp>
            <p:nvSpPr>
              <p:cNvPr id="1652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53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54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  <p:grpSp>
          <p:nvGrpSpPr>
            <p:cNvPr id="1648" name="Group 504"/>
            <p:cNvGrpSpPr>
              <a:grpSpLocks/>
            </p:cNvGrpSpPr>
            <p:nvPr/>
          </p:nvGrpSpPr>
          <p:grpSpPr bwMode="auto">
            <a:xfrm flipV="1">
              <a:off x="6179" y="3413"/>
              <a:ext cx="235" cy="153"/>
              <a:chOff x="2469" y="3067"/>
              <a:chExt cx="272" cy="681"/>
            </a:xfrm>
          </p:grpSpPr>
          <p:sp>
            <p:nvSpPr>
              <p:cNvPr id="1649" name="Freeform 505"/>
              <p:cNvSpPr>
                <a:spLocks/>
              </p:cNvSpPr>
              <p:nvPr/>
            </p:nvSpPr>
            <p:spPr bwMode="auto">
              <a:xfrm>
                <a:off x="2651" y="3249"/>
                <a:ext cx="45" cy="499"/>
              </a:xfrm>
              <a:custGeom>
                <a:avLst/>
                <a:gdLst>
                  <a:gd name="T0" fmla="*/ 0 w 45"/>
                  <a:gd name="T1" fmla="*/ 0 h 499"/>
                  <a:gd name="T2" fmla="*/ 45 w 45"/>
                  <a:gd name="T3" fmla="*/ 272 h 499"/>
                  <a:gd name="T4" fmla="*/ 0 w 45"/>
                  <a:gd name="T5" fmla="*/ 499 h 49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99"/>
                  <a:gd name="T11" fmla="*/ 45 w 45"/>
                  <a:gd name="T12" fmla="*/ 499 h 4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99">
                    <a:moveTo>
                      <a:pt x="0" y="0"/>
                    </a:moveTo>
                    <a:cubicBezTo>
                      <a:pt x="22" y="94"/>
                      <a:pt x="45" y="189"/>
                      <a:pt x="45" y="272"/>
                    </a:cubicBezTo>
                    <a:cubicBezTo>
                      <a:pt x="45" y="355"/>
                      <a:pt x="22" y="427"/>
                      <a:pt x="0" y="49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50" name="Freeform 506"/>
              <p:cNvSpPr>
                <a:spLocks/>
              </p:cNvSpPr>
              <p:nvPr/>
            </p:nvSpPr>
            <p:spPr bwMode="auto">
              <a:xfrm flipH="1">
                <a:off x="2518" y="3224"/>
                <a:ext cx="42" cy="520"/>
              </a:xfrm>
              <a:custGeom>
                <a:avLst/>
                <a:gdLst>
                  <a:gd name="T0" fmla="*/ 42 w 45"/>
                  <a:gd name="T1" fmla="*/ 0 h 635"/>
                  <a:gd name="T2" fmla="*/ 0 w 45"/>
                  <a:gd name="T3" fmla="*/ 148 h 635"/>
                  <a:gd name="T4" fmla="*/ 42 w 45"/>
                  <a:gd name="T5" fmla="*/ 260 h 635"/>
                  <a:gd name="T6" fmla="*/ 0 w 45"/>
                  <a:gd name="T7" fmla="*/ 371 h 635"/>
                  <a:gd name="T8" fmla="*/ 42 w 45"/>
                  <a:gd name="T9" fmla="*/ 52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35"/>
                  <a:gd name="T17" fmla="*/ 45 w 4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35">
                    <a:moveTo>
                      <a:pt x="45" y="0"/>
                    </a:moveTo>
                    <a:cubicBezTo>
                      <a:pt x="22" y="64"/>
                      <a:pt x="0" y="128"/>
                      <a:pt x="0" y="181"/>
                    </a:cubicBezTo>
                    <a:cubicBezTo>
                      <a:pt x="0" y="234"/>
                      <a:pt x="45" y="272"/>
                      <a:pt x="45" y="317"/>
                    </a:cubicBezTo>
                    <a:cubicBezTo>
                      <a:pt x="45" y="362"/>
                      <a:pt x="0" y="400"/>
                      <a:pt x="0" y="453"/>
                    </a:cubicBezTo>
                    <a:cubicBezTo>
                      <a:pt x="0" y="506"/>
                      <a:pt x="38" y="605"/>
                      <a:pt x="45" y="635"/>
                    </a:cubicBezTo>
                  </a:path>
                </a:pathLst>
              </a:custGeom>
              <a:noFill/>
              <a:ln w="762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  <p:sp>
            <p:nvSpPr>
              <p:cNvPr id="1651" name="Oval 507"/>
              <p:cNvSpPr>
                <a:spLocks noChangeArrowheads="1"/>
              </p:cNvSpPr>
              <p:nvPr/>
            </p:nvSpPr>
            <p:spPr bwMode="auto">
              <a:xfrm>
                <a:off x="2469" y="3067"/>
                <a:ext cx="272" cy="2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r="100000" b="100000"/>
                </a:path>
              </a:gradFill>
              <a:ln w="381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l-GR"/>
              </a:p>
            </p:txBody>
          </p:sp>
        </p:grpSp>
      </p:grpSp>
      <p:sp>
        <p:nvSpPr>
          <p:cNvPr id="1841" name="1840 - TextBox"/>
          <p:cNvSpPr txBox="1"/>
          <p:nvPr/>
        </p:nvSpPr>
        <p:spPr>
          <a:xfrm>
            <a:off x="8072458" y="1142984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ΑΤΡ </a:t>
            </a:r>
            <a:r>
              <a:rPr lang="el-G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συνθάση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43" name="1842 - Ευθύγραμμο βέλος σύνδεσης"/>
          <p:cNvCxnSpPr>
            <a:stCxn id="1841" idx="2"/>
          </p:cNvCxnSpPr>
          <p:nvPr/>
        </p:nvCxnSpPr>
        <p:spPr>
          <a:xfrm rot="5400000">
            <a:off x="8648506" y="1528668"/>
            <a:ext cx="467029" cy="61899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415" name="Oval 1599"/>
          <p:cNvSpPr>
            <a:spLocks noChangeArrowheads="1"/>
          </p:cNvSpPr>
          <p:nvPr/>
        </p:nvSpPr>
        <p:spPr bwMode="auto">
          <a:xfrm>
            <a:off x="4999038" y="3429000"/>
            <a:ext cx="914400" cy="914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>
                <a:solidFill>
                  <a:schemeClr val="bg1"/>
                </a:solidFill>
                <a:latin typeface="Arial Black" pitchFamily="34" charset="0"/>
              </a:rPr>
              <a:t>ADP</a:t>
            </a:r>
          </a:p>
        </p:txBody>
      </p:sp>
      <p:sp>
        <p:nvSpPr>
          <p:cNvPr id="164417" name="Oval 1601"/>
          <p:cNvSpPr>
            <a:spLocks noChangeArrowheads="1"/>
          </p:cNvSpPr>
          <p:nvPr/>
        </p:nvSpPr>
        <p:spPr bwMode="auto">
          <a:xfrm>
            <a:off x="5719763" y="4508500"/>
            <a:ext cx="649287" cy="482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>
                <a:latin typeface="Arial Black" pitchFamily="34" charset="0"/>
              </a:rPr>
              <a:t>P</a:t>
            </a:r>
            <a:r>
              <a:rPr lang="en-GB" baseline="-25000">
                <a:latin typeface="Arial Black" pitchFamily="34" charset="0"/>
              </a:rPr>
              <a:t>i</a:t>
            </a:r>
            <a:endParaRPr lang="en-GB">
              <a:latin typeface="Arial Black" pitchFamily="34" charset="0"/>
            </a:endParaRPr>
          </a:p>
        </p:txBody>
      </p:sp>
      <p:sp>
        <p:nvSpPr>
          <p:cNvPr id="1842" name="Text Box 74"/>
          <p:cNvSpPr txBox="1">
            <a:spLocks noChangeArrowheads="1"/>
          </p:cNvSpPr>
          <p:nvPr/>
        </p:nvSpPr>
        <p:spPr bwMode="auto">
          <a:xfrm>
            <a:off x="0" y="4005064"/>
            <a:ext cx="58635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		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2ο στάδιο: </a:t>
            </a:r>
            <a:r>
              <a:rPr lang="en-GB" sz="3200" b="1" dirty="0">
                <a:solidFill>
                  <a:srgbClr val="FFFF00"/>
                </a:solidFill>
                <a:latin typeface="Calibri" pitchFamily="34" charset="0"/>
              </a:rPr>
              <a:t>		</a:t>
            </a:r>
          </a:p>
          <a:p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επιστροφή πρωτονίων στο χώρο από όπου αντλήθηκαν και η σύνθεση ΑΤΡ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9259E-6 -6.66667E-6 C 0.02793 -0.00302 0.05586 -0.00603 0.07778 0.00277 C 0.09969 0.01157 0.12376 0.02129 0.13148 0.05277 C 0.13919 0.08425 0.12438 0.14212 0.12407 0.19166 C 0.12376 0.2412 0.13117 0.31249 0.12963 0.34999 C 0.12808 0.38749 0.13148 0.38194 0.11481 0.41666 C 0.09815 0.45138 0.06389 0.50485 0.02963 0.55833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64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457E-6 3.33333E-6 C 0.01682 -0.02848 0.03395 -0.05695 0.04923 -0.05556 C 0.06435 -0.05417 0.07176 -0.01111 0.0909 0.00833 C 0.10988 0.02777 0.14306 0.0625 0.16343 0.06111 C 0.18395 0.05972 0.19923 0.02986 0.21466 3.33333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6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3 0.00926 0.04167 0.01852 0.07407 0 C 0.10648 -0.01852 0.17253 -0.09028 0.19445 -0.11111 C 0.21636 -0.13195 0.21096 -0.12847 0.20556 -0.125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6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136E-6 2.59259E-6 C 0.03781 -0.00996 0.07561 -0.01991 0.10185 -0.02222 C 0.12808 -0.02454 0.14475 -0.03009 0.1574 -0.01389 C 0.17006 0.00231 0.175 0.04259 0.17778 0.075 C 0.18055 0.10741 0.17438 0.14583 0.17407 0.18055 C 0.17376 0.21528 0.17592 0.2537 0.17592 0.28333 C 0.17592 0.31296 0.17901 0.32037 0.17407 0.35833 C 0.16913 0.39629 0.15771 0.4537 0.14629 0.51111 " pathEditMode="relative" ptsTypes="aaaaaaaA">
                                      <p:cBhvr>
                                        <p:cTn id="24" dur="2000" fill="hold"/>
                                        <p:tgtEl>
                                          <p:spTgt spid="164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89 -0.00833 0.08179 -0.01666 0.1037 0.01112 C 0.12561 0.03889 0.12654 0.11667 0.13148 0.16667 C 0.13642 0.21667 0.13518 0.26945 0.13333 0.31112 C 0.13148 0.35278 0.13734 0.37639 0.12037 0.41667 C 0.10339 0.45695 0.06744 0.50487 0.03148 0.55278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64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716E-6 -5.92593E-6 C 0.02547 0.00995 0.05093 0.0199 0.08704 0.02499 C 0.12315 0.03009 0.1821 0.02314 0.21667 0.03055 C 0.25124 0.03796 0.28087 0.03425 0.29445 0.06944 C 0.30803 0.10462 0.29815 0.19397 0.29815 0.24166 C 0.29815 0.28935 0.29476 0.32222 0.29445 0.35555 C 0.29414 0.38888 0.29229 0.38935 0.2963 0.44166 C 0.30031 0.49397 0.30942 0.58171 0.31852 0.66944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164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4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4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25 -0.01181 0.0645 -0.02361 0.08889 0 C 0.11327 0.02361 0.14043 0.10324 0.14629 0.14166 C 0.15216 0.18009 0.13811 0.20532 0.12407 0.23055 " pathEditMode="relative" ptsTypes="aaaA">
                                      <p:cBhvr>
                                        <p:cTn id="40" dur="2000" fill="hold"/>
                                        <p:tgtEl>
                                          <p:spTgt spid="16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96" grpId="0" animBg="1"/>
      <p:bldP spid="164400" grpId="0" animBg="1"/>
      <p:bldP spid="164413" grpId="0" animBg="1"/>
      <p:bldP spid="164413" grpId="1" animBg="1"/>
      <p:bldP spid="164401" grpId="0" animBg="1"/>
      <p:bldP spid="164401" grpId="1" animBg="1"/>
      <p:bldP spid="164422" grpId="0" animBg="1"/>
      <p:bldP spid="164415" grpId="0" animBg="1"/>
      <p:bldP spid="164415" grpId="1" animBg="1"/>
      <p:bldP spid="164415" grpId="2" animBg="1"/>
      <p:bldP spid="164417" grpId="0" animBg="1"/>
      <p:bldP spid="164417" grpId="1" animBg="1"/>
      <p:bldP spid="164417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3 - Θέση αριθμού διαφάνειας"/>
          <p:cNvSpPr txBox="1">
            <a:spLocks noGrp="1"/>
          </p:cNvSpPr>
          <p:nvPr/>
        </p:nvSpPr>
        <p:spPr bwMode="auto">
          <a:xfrm>
            <a:off x="0" y="6248400"/>
            <a:ext cx="600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fld id="{29B7A6A6-12BA-41EA-8B65-2AFBBC96147C}" type="slidenum">
              <a:rPr lang="en-US" sz="1400" b="1">
                <a:solidFill>
                  <a:schemeClr val="tx2"/>
                </a:solidFill>
                <a:latin typeface="Calibri" pitchFamily="34" charset="0"/>
              </a:rPr>
              <a:pPr eaLnBrk="1" hangingPunct="1"/>
              <a:t>53</a:t>
            </a:fld>
            <a:endParaRPr lang="en-US" sz="1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Freeform 2"/>
          <p:cNvSpPr>
            <a:spLocks/>
          </p:cNvSpPr>
          <p:nvPr/>
        </p:nvSpPr>
        <p:spPr bwMode="auto">
          <a:xfrm>
            <a:off x="534988" y="558800"/>
            <a:ext cx="9359900" cy="5942034"/>
          </a:xfrm>
          <a:custGeom>
            <a:avLst/>
            <a:gdLst>
              <a:gd name="T0" fmla="*/ 728662 w 5894"/>
              <a:gd name="T1" fmla="*/ 4360863 h 3868"/>
              <a:gd name="T2" fmla="*/ 819150 w 5894"/>
              <a:gd name="T3" fmla="*/ 4933950 h 3868"/>
              <a:gd name="T4" fmla="*/ 2055813 w 5894"/>
              <a:gd name="T5" fmla="*/ 5310188 h 3868"/>
              <a:gd name="T6" fmla="*/ 3660775 w 5894"/>
              <a:gd name="T7" fmla="*/ 6032500 h 3868"/>
              <a:gd name="T8" fmla="*/ 5413375 w 5894"/>
              <a:gd name="T9" fmla="*/ 5956300 h 3868"/>
              <a:gd name="T10" fmla="*/ 7242176 w 5894"/>
              <a:gd name="T11" fmla="*/ 5956300 h 3868"/>
              <a:gd name="T12" fmla="*/ 7954963 w 5894"/>
              <a:gd name="T13" fmla="*/ 4970463 h 3868"/>
              <a:gd name="T14" fmla="*/ 8564563 w 5894"/>
              <a:gd name="T15" fmla="*/ 4306888 h 3868"/>
              <a:gd name="T16" fmla="*/ 9120188 w 5894"/>
              <a:gd name="T17" fmla="*/ 4144963 h 3868"/>
              <a:gd name="T18" fmla="*/ 9299575 w 5894"/>
              <a:gd name="T19" fmla="*/ 3289301 h 3868"/>
              <a:gd name="T20" fmla="*/ 8778875 w 5894"/>
              <a:gd name="T21" fmla="*/ 2316163 h 3868"/>
              <a:gd name="T22" fmla="*/ 8528050 w 5894"/>
              <a:gd name="T23" fmla="*/ 2011363 h 3868"/>
              <a:gd name="T24" fmla="*/ 8062913 w 5894"/>
              <a:gd name="T25" fmla="*/ 1546225 h 3868"/>
              <a:gd name="T26" fmla="*/ 7416801 w 5894"/>
              <a:gd name="T27" fmla="*/ 703263 h 3868"/>
              <a:gd name="T28" fmla="*/ 6022975 w 5894"/>
              <a:gd name="T29" fmla="*/ 88900 h 3868"/>
              <a:gd name="T30" fmla="*/ 4781550 w 5894"/>
              <a:gd name="T31" fmla="*/ 165100 h 3868"/>
              <a:gd name="T32" fmla="*/ 3203575 w 5894"/>
              <a:gd name="T33" fmla="*/ 433388 h 3868"/>
              <a:gd name="T34" fmla="*/ 2790825 w 5894"/>
              <a:gd name="T35" fmla="*/ 936625 h 3868"/>
              <a:gd name="T36" fmla="*/ 1751013 w 5894"/>
              <a:gd name="T37" fmla="*/ 882650 h 3868"/>
              <a:gd name="T38" fmla="*/ 1016000 w 5894"/>
              <a:gd name="T39" fmla="*/ 882650 h 3868"/>
              <a:gd name="T40" fmla="*/ 657225 w 5894"/>
              <a:gd name="T41" fmla="*/ 1150938 h 3868"/>
              <a:gd name="T42" fmla="*/ 334962 w 5894"/>
              <a:gd name="T43" fmla="*/ 1330325 h 3868"/>
              <a:gd name="T44" fmla="*/ 244475 w 5894"/>
              <a:gd name="T45" fmla="*/ 1420813 h 3868"/>
              <a:gd name="T46" fmla="*/ 244475 w 5894"/>
              <a:gd name="T47" fmla="*/ 1778000 h 3868"/>
              <a:gd name="T48" fmla="*/ 192087 w 5894"/>
              <a:gd name="T49" fmla="*/ 2155825 h 3868"/>
              <a:gd name="T50" fmla="*/ 244475 w 5894"/>
              <a:gd name="T51" fmla="*/ 2711450 h 3868"/>
              <a:gd name="T52" fmla="*/ 101600 w 5894"/>
              <a:gd name="T53" fmla="*/ 3213100 h 3868"/>
              <a:gd name="T54" fmla="*/ 12700 w 5894"/>
              <a:gd name="T55" fmla="*/ 3535363 h 3868"/>
              <a:gd name="T56" fmla="*/ 173037 w 5894"/>
              <a:gd name="T57" fmla="*/ 3984626 h 3868"/>
              <a:gd name="T58" fmla="*/ 728662 w 5894"/>
              <a:gd name="T59" fmla="*/ 4360863 h 38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94"/>
              <a:gd name="T91" fmla="*/ 0 h 3868"/>
              <a:gd name="T92" fmla="*/ 5894 w 5894"/>
              <a:gd name="T93" fmla="*/ 3868 h 3868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079 w 5894"/>
              <a:gd name="connsiteY12" fmla="*/ 921 h 3815"/>
              <a:gd name="connsiteX13" fmla="*/ 4672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07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79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777 w 5894"/>
              <a:gd name="connsiteY11" fmla="*/ 1214 h 3815"/>
              <a:gd name="connsiteX12" fmla="*/ 579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789 w 5894"/>
              <a:gd name="connsiteY11" fmla="*/ 1402 h 3815"/>
              <a:gd name="connsiteX12" fmla="*/ 5777 w 5894"/>
              <a:gd name="connsiteY12" fmla="*/ 1214 h 3815"/>
              <a:gd name="connsiteX13" fmla="*/ 5799 w 5894"/>
              <a:gd name="connsiteY13" fmla="*/ 921 h 3815"/>
              <a:gd name="connsiteX14" fmla="*/ 5707 w 5894"/>
              <a:gd name="connsiteY14" fmla="*/ 390 h 3815"/>
              <a:gd name="connsiteX15" fmla="*/ 4980 w 5894"/>
              <a:gd name="connsiteY15" fmla="*/ 64 h 3815"/>
              <a:gd name="connsiteX16" fmla="*/ 3794 w 5894"/>
              <a:gd name="connsiteY16" fmla="*/ 3 h 3815"/>
              <a:gd name="connsiteX17" fmla="*/ 3012 w 5894"/>
              <a:gd name="connsiteY17" fmla="*/ 51 h 3815"/>
              <a:gd name="connsiteX18" fmla="*/ 2018 w 5894"/>
              <a:gd name="connsiteY18" fmla="*/ 220 h 3815"/>
              <a:gd name="connsiteX19" fmla="*/ 1758 w 5894"/>
              <a:gd name="connsiteY19" fmla="*/ 537 h 3815"/>
              <a:gd name="connsiteX20" fmla="*/ 1103 w 5894"/>
              <a:gd name="connsiteY20" fmla="*/ 503 h 3815"/>
              <a:gd name="connsiteX21" fmla="*/ 640 w 5894"/>
              <a:gd name="connsiteY21" fmla="*/ 503 h 3815"/>
              <a:gd name="connsiteX22" fmla="*/ 414 w 5894"/>
              <a:gd name="connsiteY22" fmla="*/ 672 h 3815"/>
              <a:gd name="connsiteX23" fmla="*/ 211 w 5894"/>
              <a:gd name="connsiteY23" fmla="*/ 785 h 3815"/>
              <a:gd name="connsiteX24" fmla="*/ 154 w 5894"/>
              <a:gd name="connsiteY24" fmla="*/ 842 h 3815"/>
              <a:gd name="connsiteX25" fmla="*/ 154 w 5894"/>
              <a:gd name="connsiteY25" fmla="*/ 1067 h 3815"/>
              <a:gd name="connsiteX26" fmla="*/ 121 w 5894"/>
              <a:gd name="connsiteY26" fmla="*/ 1305 h 3815"/>
              <a:gd name="connsiteX27" fmla="*/ 154 w 5894"/>
              <a:gd name="connsiteY27" fmla="*/ 1655 h 3815"/>
              <a:gd name="connsiteX28" fmla="*/ 64 w 5894"/>
              <a:gd name="connsiteY28" fmla="*/ 1971 h 3815"/>
              <a:gd name="connsiteX29" fmla="*/ 8 w 5894"/>
              <a:gd name="connsiteY29" fmla="*/ 2174 h 3815"/>
              <a:gd name="connsiteX30" fmla="*/ 109 w 5894"/>
              <a:gd name="connsiteY30" fmla="*/ 2457 h 3815"/>
              <a:gd name="connsiteX31" fmla="*/ 459 w 5894"/>
              <a:gd name="connsiteY31" fmla="*/ 2694 h 3815"/>
              <a:gd name="connsiteX0" fmla="*/ 459 w 5922"/>
              <a:gd name="connsiteY0" fmla="*/ 2694 h 3815"/>
              <a:gd name="connsiteX1" fmla="*/ 516 w 5922"/>
              <a:gd name="connsiteY1" fmla="*/ 3055 h 3815"/>
              <a:gd name="connsiteX2" fmla="*/ 1295 w 5922"/>
              <a:gd name="connsiteY2" fmla="*/ 3292 h 3815"/>
              <a:gd name="connsiteX3" fmla="*/ 2306 w 5922"/>
              <a:gd name="connsiteY3" fmla="*/ 3747 h 3815"/>
              <a:gd name="connsiteX4" fmla="*/ 3410 w 5922"/>
              <a:gd name="connsiteY4" fmla="*/ 3699 h 3815"/>
              <a:gd name="connsiteX5" fmla="*/ 4562 w 5922"/>
              <a:gd name="connsiteY5" fmla="*/ 3699 h 3815"/>
              <a:gd name="connsiteX6" fmla="*/ 5011 w 5922"/>
              <a:gd name="connsiteY6" fmla="*/ 3078 h 3815"/>
              <a:gd name="connsiteX7" fmla="*/ 5395 w 5922"/>
              <a:gd name="connsiteY7" fmla="*/ 2660 h 3815"/>
              <a:gd name="connsiteX8" fmla="*/ 5745 w 5922"/>
              <a:gd name="connsiteY8" fmla="*/ 2558 h 3815"/>
              <a:gd name="connsiteX9" fmla="*/ 5858 w 5922"/>
              <a:gd name="connsiteY9" fmla="*/ 2019 h 3815"/>
              <a:gd name="connsiteX10" fmla="*/ 5530 w 5922"/>
              <a:gd name="connsiteY10" fmla="*/ 1406 h 3815"/>
              <a:gd name="connsiteX11" fmla="*/ 5879 w 5922"/>
              <a:gd name="connsiteY11" fmla="*/ 1668 h 3815"/>
              <a:gd name="connsiteX12" fmla="*/ 5789 w 5922"/>
              <a:gd name="connsiteY12" fmla="*/ 1402 h 3815"/>
              <a:gd name="connsiteX13" fmla="*/ 5777 w 5922"/>
              <a:gd name="connsiteY13" fmla="*/ 1214 h 3815"/>
              <a:gd name="connsiteX14" fmla="*/ 5799 w 5922"/>
              <a:gd name="connsiteY14" fmla="*/ 921 h 3815"/>
              <a:gd name="connsiteX15" fmla="*/ 5707 w 5922"/>
              <a:gd name="connsiteY15" fmla="*/ 390 h 3815"/>
              <a:gd name="connsiteX16" fmla="*/ 4980 w 5922"/>
              <a:gd name="connsiteY16" fmla="*/ 64 h 3815"/>
              <a:gd name="connsiteX17" fmla="*/ 3794 w 5922"/>
              <a:gd name="connsiteY17" fmla="*/ 3 h 3815"/>
              <a:gd name="connsiteX18" fmla="*/ 3012 w 5922"/>
              <a:gd name="connsiteY18" fmla="*/ 51 h 3815"/>
              <a:gd name="connsiteX19" fmla="*/ 2018 w 5922"/>
              <a:gd name="connsiteY19" fmla="*/ 220 h 3815"/>
              <a:gd name="connsiteX20" fmla="*/ 1758 w 5922"/>
              <a:gd name="connsiteY20" fmla="*/ 537 h 3815"/>
              <a:gd name="connsiteX21" fmla="*/ 1103 w 5922"/>
              <a:gd name="connsiteY21" fmla="*/ 503 h 3815"/>
              <a:gd name="connsiteX22" fmla="*/ 640 w 5922"/>
              <a:gd name="connsiteY22" fmla="*/ 503 h 3815"/>
              <a:gd name="connsiteX23" fmla="*/ 414 w 5922"/>
              <a:gd name="connsiteY23" fmla="*/ 672 h 3815"/>
              <a:gd name="connsiteX24" fmla="*/ 211 w 5922"/>
              <a:gd name="connsiteY24" fmla="*/ 785 h 3815"/>
              <a:gd name="connsiteX25" fmla="*/ 154 w 5922"/>
              <a:gd name="connsiteY25" fmla="*/ 842 h 3815"/>
              <a:gd name="connsiteX26" fmla="*/ 154 w 5922"/>
              <a:gd name="connsiteY26" fmla="*/ 1067 h 3815"/>
              <a:gd name="connsiteX27" fmla="*/ 121 w 5922"/>
              <a:gd name="connsiteY27" fmla="*/ 1305 h 3815"/>
              <a:gd name="connsiteX28" fmla="*/ 154 w 5922"/>
              <a:gd name="connsiteY28" fmla="*/ 1655 h 3815"/>
              <a:gd name="connsiteX29" fmla="*/ 64 w 5922"/>
              <a:gd name="connsiteY29" fmla="*/ 1971 h 3815"/>
              <a:gd name="connsiteX30" fmla="*/ 8 w 5922"/>
              <a:gd name="connsiteY30" fmla="*/ 2174 h 3815"/>
              <a:gd name="connsiteX31" fmla="*/ 109 w 5922"/>
              <a:gd name="connsiteY31" fmla="*/ 2457 h 3815"/>
              <a:gd name="connsiteX32" fmla="*/ 459 w 5922"/>
              <a:gd name="connsiteY32" fmla="*/ 2694 h 3815"/>
              <a:gd name="connsiteX0" fmla="*/ 459 w 5896"/>
              <a:gd name="connsiteY0" fmla="*/ 2694 h 3815"/>
              <a:gd name="connsiteX1" fmla="*/ 516 w 5896"/>
              <a:gd name="connsiteY1" fmla="*/ 3055 h 3815"/>
              <a:gd name="connsiteX2" fmla="*/ 1295 w 5896"/>
              <a:gd name="connsiteY2" fmla="*/ 3292 h 3815"/>
              <a:gd name="connsiteX3" fmla="*/ 2306 w 5896"/>
              <a:gd name="connsiteY3" fmla="*/ 3747 h 3815"/>
              <a:gd name="connsiteX4" fmla="*/ 3410 w 5896"/>
              <a:gd name="connsiteY4" fmla="*/ 3699 h 3815"/>
              <a:gd name="connsiteX5" fmla="*/ 4562 w 5896"/>
              <a:gd name="connsiteY5" fmla="*/ 3699 h 3815"/>
              <a:gd name="connsiteX6" fmla="*/ 5011 w 5896"/>
              <a:gd name="connsiteY6" fmla="*/ 3078 h 3815"/>
              <a:gd name="connsiteX7" fmla="*/ 5395 w 5896"/>
              <a:gd name="connsiteY7" fmla="*/ 2660 h 3815"/>
              <a:gd name="connsiteX8" fmla="*/ 5745 w 5896"/>
              <a:gd name="connsiteY8" fmla="*/ 2558 h 3815"/>
              <a:gd name="connsiteX9" fmla="*/ 5858 w 5896"/>
              <a:gd name="connsiteY9" fmla="*/ 2019 h 3815"/>
              <a:gd name="connsiteX10" fmla="*/ 5890 w 5896"/>
              <a:gd name="connsiteY10" fmla="*/ 1819 h 3815"/>
              <a:gd name="connsiteX11" fmla="*/ 5879 w 5896"/>
              <a:gd name="connsiteY11" fmla="*/ 1668 h 3815"/>
              <a:gd name="connsiteX12" fmla="*/ 5789 w 5896"/>
              <a:gd name="connsiteY12" fmla="*/ 1402 h 3815"/>
              <a:gd name="connsiteX13" fmla="*/ 5777 w 5896"/>
              <a:gd name="connsiteY13" fmla="*/ 1214 h 3815"/>
              <a:gd name="connsiteX14" fmla="*/ 5799 w 5896"/>
              <a:gd name="connsiteY14" fmla="*/ 921 h 3815"/>
              <a:gd name="connsiteX15" fmla="*/ 5707 w 5896"/>
              <a:gd name="connsiteY15" fmla="*/ 390 h 3815"/>
              <a:gd name="connsiteX16" fmla="*/ 4980 w 5896"/>
              <a:gd name="connsiteY16" fmla="*/ 64 h 3815"/>
              <a:gd name="connsiteX17" fmla="*/ 3794 w 5896"/>
              <a:gd name="connsiteY17" fmla="*/ 3 h 3815"/>
              <a:gd name="connsiteX18" fmla="*/ 3012 w 5896"/>
              <a:gd name="connsiteY18" fmla="*/ 51 h 3815"/>
              <a:gd name="connsiteX19" fmla="*/ 2018 w 5896"/>
              <a:gd name="connsiteY19" fmla="*/ 220 h 3815"/>
              <a:gd name="connsiteX20" fmla="*/ 1758 w 5896"/>
              <a:gd name="connsiteY20" fmla="*/ 537 h 3815"/>
              <a:gd name="connsiteX21" fmla="*/ 1103 w 5896"/>
              <a:gd name="connsiteY21" fmla="*/ 503 h 3815"/>
              <a:gd name="connsiteX22" fmla="*/ 640 w 5896"/>
              <a:gd name="connsiteY22" fmla="*/ 503 h 3815"/>
              <a:gd name="connsiteX23" fmla="*/ 414 w 5896"/>
              <a:gd name="connsiteY23" fmla="*/ 672 h 3815"/>
              <a:gd name="connsiteX24" fmla="*/ 211 w 5896"/>
              <a:gd name="connsiteY24" fmla="*/ 785 h 3815"/>
              <a:gd name="connsiteX25" fmla="*/ 154 w 5896"/>
              <a:gd name="connsiteY25" fmla="*/ 842 h 3815"/>
              <a:gd name="connsiteX26" fmla="*/ 154 w 5896"/>
              <a:gd name="connsiteY26" fmla="*/ 1067 h 3815"/>
              <a:gd name="connsiteX27" fmla="*/ 121 w 5896"/>
              <a:gd name="connsiteY27" fmla="*/ 1305 h 3815"/>
              <a:gd name="connsiteX28" fmla="*/ 154 w 5896"/>
              <a:gd name="connsiteY28" fmla="*/ 1655 h 3815"/>
              <a:gd name="connsiteX29" fmla="*/ 64 w 5896"/>
              <a:gd name="connsiteY29" fmla="*/ 1971 h 3815"/>
              <a:gd name="connsiteX30" fmla="*/ 8 w 5896"/>
              <a:gd name="connsiteY30" fmla="*/ 2174 h 3815"/>
              <a:gd name="connsiteX31" fmla="*/ 109 w 5896"/>
              <a:gd name="connsiteY31" fmla="*/ 2457 h 3815"/>
              <a:gd name="connsiteX32" fmla="*/ 459 w 5896"/>
              <a:gd name="connsiteY32" fmla="*/ 2694 h 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96" h="3815">
                <a:moveTo>
                  <a:pt x="459" y="2694"/>
                </a:moveTo>
                <a:cubicBezTo>
                  <a:pt x="527" y="2794"/>
                  <a:pt x="377" y="2955"/>
                  <a:pt x="516" y="3055"/>
                </a:cubicBezTo>
                <a:cubicBezTo>
                  <a:pt x="655" y="3155"/>
                  <a:pt x="997" y="3177"/>
                  <a:pt x="1295" y="3292"/>
                </a:cubicBezTo>
                <a:cubicBezTo>
                  <a:pt x="1593" y="3407"/>
                  <a:pt x="1954" y="3679"/>
                  <a:pt x="2306" y="3747"/>
                </a:cubicBezTo>
                <a:cubicBezTo>
                  <a:pt x="2658" y="3815"/>
                  <a:pt x="3034" y="3707"/>
                  <a:pt x="3410" y="3699"/>
                </a:cubicBezTo>
                <a:cubicBezTo>
                  <a:pt x="3786" y="3691"/>
                  <a:pt x="4295" y="3803"/>
                  <a:pt x="4562" y="3699"/>
                </a:cubicBezTo>
                <a:cubicBezTo>
                  <a:pt x="4829" y="3595"/>
                  <a:pt x="4872" y="3251"/>
                  <a:pt x="5011" y="3078"/>
                </a:cubicBezTo>
                <a:cubicBezTo>
                  <a:pt x="5150" y="2905"/>
                  <a:pt x="5273" y="2747"/>
                  <a:pt x="5395" y="2660"/>
                </a:cubicBezTo>
                <a:cubicBezTo>
                  <a:pt x="5517" y="2573"/>
                  <a:pt x="5668" y="2665"/>
                  <a:pt x="5745" y="2558"/>
                </a:cubicBezTo>
                <a:cubicBezTo>
                  <a:pt x="5822" y="2451"/>
                  <a:pt x="5834" y="2142"/>
                  <a:pt x="5858" y="2019"/>
                </a:cubicBezTo>
                <a:cubicBezTo>
                  <a:pt x="5882" y="1896"/>
                  <a:pt x="5887" y="1877"/>
                  <a:pt x="5890" y="1819"/>
                </a:cubicBezTo>
                <a:cubicBezTo>
                  <a:pt x="5893" y="1761"/>
                  <a:pt x="5896" y="1737"/>
                  <a:pt x="5879" y="1668"/>
                </a:cubicBezTo>
                <a:cubicBezTo>
                  <a:pt x="5862" y="1599"/>
                  <a:pt x="5806" y="1478"/>
                  <a:pt x="5789" y="1402"/>
                </a:cubicBezTo>
                <a:cubicBezTo>
                  <a:pt x="5772" y="1326"/>
                  <a:pt x="5775" y="1294"/>
                  <a:pt x="5777" y="1214"/>
                </a:cubicBezTo>
                <a:cubicBezTo>
                  <a:pt x="5779" y="1134"/>
                  <a:pt x="5811" y="1058"/>
                  <a:pt x="5799" y="921"/>
                </a:cubicBezTo>
                <a:cubicBezTo>
                  <a:pt x="5787" y="784"/>
                  <a:pt x="5843" y="533"/>
                  <a:pt x="5707" y="390"/>
                </a:cubicBezTo>
                <a:cubicBezTo>
                  <a:pt x="5571" y="247"/>
                  <a:pt x="5299" y="128"/>
                  <a:pt x="4980" y="64"/>
                </a:cubicBezTo>
                <a:cubicBezTo>
                  <a:pt x="4661" y="0"/>
                  <a:pt x="4122" y="5"/>
                  <a:pt x="3794" y="3"/>
                </a:cubicBezTo>
                <a:cubicBezTo>
                  <a:pt x="3466" y="1"/>
                  <a:pt x="3308" y="15"/>
                  <a:pt x="3012" y="51"/>
                </a:cubicBezTo>
                <a:cubicBezTo>
                  <a:pt x="2716" y="87"/>
                  <a:pt x="2227" y="139"/>
                  <a:pt x="2018" y="220"/>
                </a:cubicBezTo>
                <a:cubicBezTo>
                  <a:pt x="1809" y="301"/>
                  <a:pt x="1911" y="490"/>
                  <a:pt x="1758" y="537"/>
                </a:cubicBezTo>
                <a:cubicBezTo>
                  <a:pt x="1605" y="584"/>
                  <a:pt x="1289" y="509"/>
                  <a:pt x="1103" y="503"/>
                </a:cubicBezTo>
                <a:cubicBezTo>
                  <a:pt x="917" y="497"/>
                  <a:pt x="755" y="475"/>
                  <a:pt x="640" y="503"/>
                </a:cubicBezTo>
                <a:cubicBezTo>
                  <a:pt x="525" y="531"/>
                  <a:pt x="486" y="625"/>
                  <a:pt x="414" y="672"/>
                </a:cubicBezTo>
                <a:cubicBezTo>
                  <a:pt x="342" y="719"/>
                  <a:pt x="254" y="757"/>
                  <a:pt x="211" y="785"/>
                </a:cubicBezTo>
                <a:cubicBezTo>
                  <a:pt x="168" y="813"/>
                  <a:pt x="164" y="795"/>
                  <a:pt x="154" y="842"/>
                </a:cubicBezTo>
                <a:cubicBezTo>
                  <a:pt x="144" y="889"/>
                  <a:pt x="159" y="990"/>
                  <a:pt x="154" y="1067"/>
                </a:cubicBezTo>
                <a:cubicBezTo>
                  <a:pt x="149" y="1144"/>
                  <a:pt x="121" y="1207"/>
                  <a:pt x="121" y="1305"/>
                </a:cubicBezTo>
                <a:cubicBezTo>
                  <a:pt x="121" y="1403"/>
                  <a:pt x="164" y="1544"/>
                  <a:pt x="154" y="1655"/>
                </a:cubicBezTo>
                <a:cubicBezTo>
                  <a:pt x="144" y="1766"/>
                  <a:pt x="88" y="1884"/>
                  <a:pt x="64" y="1971"/>
                </a:cubicBezTo>
                <a:cubicBezTo>
                  <a:pt x="40" y="2058"/>
                  <a:pt x="0" y="2093"/>
                  <a:pt x="8" y="2174"/>
                </a:cubicBezTo>
                <a:cubicBezTo>
                  <a:pt x="16" y="2255"/>
                  <a:pt x="34" y="2370"/>
                  <a:pt x="109" y="2457"/>
                </a:cubicBezTo>
                <a:cubicBezTo>
                  <a:pt x="184" y="2544"/>
                  <a:pt x="391" y="2594"/>
                  <a:pt x="459" y="2694"/>
                </a:cubicBezTo>
                <a:close/>
              </a:path>
            </a:pathLst>
          </a:custGeom>
          <a:solidFill>
            <a:srgbClr val="CCECFF"/>
          </a:solidFill>
          <a:ln w="127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15365" name="Freeform 3"/>
          <p:cNvSpPr>
            <a:spLocks/>
          </p:cNvSpPr>
          <p:nvPr/>
        </p:nvSpPr>
        <p:spPr bwMode="auto">
          <a:xfrm>
            <a:off x="606425" y="836613"/>
            <a:ext cx="8669338" cy="4638675"/>
          </a:xfrm>
          <a:custGeom>
            <a:avLst/>
            <a:gdLst>
              <a:gd name="T0" fmla="*/ 8004175 w 5392"/>
              <a:gd name="T1" fmla="*/ 3524250 h 2922"/>
              <a:gd name="T2" fmla="*/ 8518525 w 5392"/>
              <a:gd name="T3" fmla="*/ 2936875 h 2922"/>
              <a:gd name="T4" fmla="*/ 7753350 w 5392"/>
              <a:gd name="T5" fmla="*/ 1857375 h 2922"/>
              <a:gd name="T6" fmla="*/ 7377113 w 5392"/>
              <a:gd name="T7" fmla="*/ 1479550 h 2922"/>
              <a:gd name="T8" fmla="*/ 6929438 w 5392"/>
              <a:gd name="T9" fmla="*/ 1157288 h 2922"/>
              <a:gd name="T10" fmla="*/ 6049962 w 5392"/>
              <a:gd name="T11" fmla="*/ 385762 h 2922"/>
              <a:gd name="T12" fmla="*/ 4041775 w 5392"/>
              <a:gd name="T13" fmla="*/ 117475 h 2922"/>
              <a:gd name="T14" fmla="*/ 2608262 w 5392"/>
              <a:gd name="T15" fmla="*/ 1085850 h 2922"/>
              <a:gd name="T16" fmla="*/ 2105025 w 5392"/>
              <a:gd name="T17" fmla="*/ 852488 h 2922"/>
              <a:gd name="T18" fmla="*/ 1317625 w 5392"/>
              <a:gd name="T19" fmla="*/ 923925 h 2922"/>
              <a:gd name="T20" fmla="*/ 708025 w 5392"/>
              <a:gd name="T21" fmla="*/ 1085850 h 2922"/>
              <a:gd name="T22" fmla="*/ 509588 w 5392"/>
              <a:gd name="T23" fmla="*/ 1641475 h 2922"/>
              <a:gd name="T24" fmla="*/ 509588 w 5392"/>
              <a:gd name="T25" fmla="*/ 2538412 h 2922"/>
              <a:gd name="T26" fmla="*/ 212725 w 5392"/>
              <a:gd name="T27" fmla="*/ 3394075 h 2922"/>
              <a:gd name="T28" fmla="*/ 1782763 w 5392"/>
              <a:gd name="T29" fmla="*/ 4473575 h 2922"/>
              <a:gd name="T30" fmla="*/ 2930525 w 5392"/>
              <a:gd name="T31" fmla="*/ 4384675 h 2922"/>
              <a:gd name="T32" fmla="*/ 4543425 w 5392"/>
              <a:gd name="T33" fmla="*/ 4313238 h 2922"/>
              <a:gd name="T34" fmla="*/ 5565775 w 5392"/>
              <a:gd name="T35" fmla="*/ 4421188 h 2922"/>
              <a:gd name="T36" fmla="*/ 6856413 w 5392"/>
              <a:gd name="T37" fmla="*/ 4313238 h 2922"/>
              <a:gd name="T38" fmla="*/ 7718425 w 5392"/>
              <a:gd name="T39" fmla="*/ 3990975 h 2922"/>
              <a:gd name="T40" fmla="*/ 8004175 w 5392"/>
              <a:gd name="T41" fmla="*/ 3524250 h 29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92"/>
              <a:gd name="T64" fmla="*/ 0 h 2922"/>
              <a:gd name="T65" fmla="*/ 5392 w 5392"/>
              <a:gd name="T66" fmla="*/ 2922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4365 w 5392"/>
              <a:gd name="connsiteY4" fmla="*/ 729 h 2922"/>
              <a:gd name="connsiteX5" fmla="*/ 4910 w 5392"/>
              <a:gd name="connsiteY5" fmla="*/ 181 h 2922"/>
              <a:gd name="connsiteX6" fmla="*/ 3811 w 5392"/>
              <a:gd name="connsiteY6" fmla="*/ 243 h 2922"/>
              <a:gd name="connsiteX7" fmla="*/ 2546 w 5392"/>
              <a:gd name="connsiteY7" fmla="*/ 74 h 2922"/>
              <a:gd name="connsiteX8" fmla="*/ 1643 w 5392"/>
              <a:gd name="connsiteY8" fmla="*/ 684 h 2922"/>
              <a:gd name="connsiteX9" fmla="*/ 1326 w 5392"/>
              <a:gd name="connsiteY9" fmla="*/ 537 h 2922"/>
              <a:gd name="connsiteX10" fmla="*/ 830 w 5392"/>
              <a:gd name="connsiteY10" fmla="*/ 582 h 2922"/>
              <a:gd name="connsiteX11" fmla="*/ 446 w 5392"/>
              <a:gd name="connsiteY11" fmla="*/ 684 h 2922"/>
              <a:gd name="connsiteX12" fmla="*/ 321 w 5392"/>
              <a:gd name="connsiteY12" fmla="*/ 1034 h 2922"/>
              <a:gd name="connsiteX13" fmla="*/ 321 w 5392"/>
              <a:gd name="connsiteY13" fmla="*/ 1599 h 2922"/>
              <a:gd name="connsiteX14" fmla="*/ 134 w 5392"/>
              <a:gd name="connsiteY14" fmla="*/ 2138 h 2922"/>
              <a:gd name="connsiteX15" fmla="*/ 1123 w 5392"/>
              <a:gd name="connsiteY15" fmla="*/ 2818 h 2922"/>
              <a:gd name="connsiteX16" fmla="*/ 1846 w 5392"/>
              <a:gd name="connsiteY16" fmla="*/ 2762 h 2922"/>
              <a:gd name="connsiteX17" fmla="*/ 2862 w 5392"/>
              <a:gd name="connsiteY17" fmla="*/ 2717 h 2922"/>
              <a:gd name="connsiteX18" fmla="*/ 3506 w 5392"/>
              <a:gd name="connsiteY18" fmla="*/ 2785 h 2922"/>
              <a:gd name="connsiteX19" fmla="*/ 4319 w 5392"/>
              <a:gd name="connsiteY19" fmla="*/ 2717 h 2922"/>
              <a:gd name="connsiteX20" fmla="*/ 4862 w 5392"/>
              <a:gd name="connsiteY20" fmla="*/ 2514 h 2922"/>
              <a:gd name="connsiteX21" fmla="*/ 5042 w 5392"/>
              <a:gd name="connsiteY21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4365 w 5392"/>
              <a:gd name="connsiteY5" fmla="*/ 729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5310 w 5392"/>
              <a:gd name="connsiteY5" fmla="*/ 504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506"/>
              <a:gd name="connsiteY0" fmla="*/ 2220 h 2922"/>
              <a:gd name="connsiteX1" fmla="*/ 5366 w 5506"/>
              <a:gd name="connsiteY1" fmla="*/ 1850 h 2922"/>
              <a:gd name="connsiteX2" fmla="*/ 4884 w 5506"/>
              <a:gd name="connsiteY2" fmla="*/ 1170 h 2922"/>
              <a:gd name="connsiteX3" fmla="*/ 5457 w 5506"/>
              <a:gd name="connsiteY3" fmla="*/ 1112 h 2922"/>
              <a:gd name="connsiteX4" fmla="*/ 5180 w 5506"/>
              <a:gd name="connsiteY4" fmla="*/ 798 h 2922"/>
              <a:gd name="connsiteX5" fmla="*/ 5310 w 5506"/>
              <a:gd name="connsiteY5" fmla="*/ 504 h 2922"/>
              <a:gd name="connsiteX6" fmla="*/ 4910 w 5506"/>
              <a:gd name="connsiteY6" fmla="*/ 181 h 2922"/>
              <a:gd name="connsiteX7" fmla="*/ 3811 w 5506"/>
              <a:gd name="connsiteY7" fmla="*/ 243 h 2922"/>
              <a:gd name="connsiteX8" fmla="*/ 2546 w 5506"/>
              <a:gd name="connsiteY8" fmla="*/ 74 h 2922"/>
              <a:gd name="connsiteX9" fmla="*/ 1643 w 5506"/>
              <a:gd name="connsiteY9" fmla="*/ 684 h 2922"/>
              <a:gd name="connsiteX10" fmla="*/ 1326 w 5506"/>
              <a:gd name="connsiteY10" fmla="*/ 537 h 2922"/>
              <a:gd name="connsiteX11" fmla="*/ 830 w 5506"/>
              <a:gd name="connsiteY11" fmla="*/ 582 h 2922"/>
              <a:gd name="connsiteX12" fmla="*/ 446 w 5506"/>
              <a:gd name="connsiteY12" fmla="*/ 684 h 2922"/>
              <a:gd name="connsiteX13" fmla="*/ 321 w 5506"/>
              <a:gd name="connsiteY13" fmla="*/ 1034 h 2922"/>
              <a:gd name="connsiteX14" fmla="*/ 321 w 5506"/>
              <a:gd name="connsiteY14" fmla="*/ 1599 h 2922"/>
              <a:gd name="connsiteX15" fmla="*/ 134 w 5506"/>
              <a:gd name="connsiteY15" fmla="*/ 2138 h 2922"/>
              <a:gd name="connsiteX16" fmla="*/ 1123 w 5506"/>
              <a:gd name="connsiteY16" fmla="*/ 2818 h 2922"/>
              <a:gd name="connsiteX17" fmla="*/ 1846 w 5506"/>
              <a:gd name="connsiteY17" fmla="*/ 2762 h 2922"/>
              <a:gd name="connsiteX18" fmla="*/ 2862 w 5506"/>
              <a:gd name="connsiteY18" fmla="*/ 2717 h 2922"/>
              <a:gd name="connsiteX19" fmla="*/ 3506 w 5506"/>
              <a:gd name="connsiteY19" fmla="*/ 2785 h 2922"/>
              <a:gd name="connsiteX20" fmla="*/ 4319 w 5506"/>
              <a:gd name="connsiteY20" fmla="*/ 2717 h 2922"/>
              <a:gd name="connsiteX21" fmla="*/ 4862 w 5506"/>
              <a:gd name="connsiteY21" fmla="*/ 2514 h 2922"/>
              <a:gd name="connsiteX22" fmla="*/ 5042 w 5506"/>
              <a:gd name="connsiteY22" fmla="*/ 2220 h 2922"/>
              <a:gd name="connsiteX0" fmla="*/ 5042 w 5461"/>
              <a:gd name="connsiteY0" fmla="*/ 2220 h 2922"/>
              <a:gd name="connsiteX1" fmla="*/ 5366 w 5461"/>
              <a:gd name="connsiteY1" fmla="*/ 1850 h 2922"/>
              <a:gd name="connsiteX2" fmla="*/ 5154 w 5461"/>
              <a:gd name="connsiteY2" fmla="*/ 1485 h 2922"/>
              <a:gd name="connsiteX3" fmla="*/ 5457 w 5461"/>
              <a:gd name="connsiteY3" fmla="*/ 1112 h 2922"/>
              <a:gd name="connsiteX4" fmla="*/ 5180 w 5461"/>
              <a:gd name="connsiteY4" fmla="*/ 798 h 2922"/>
              <a:gd name="connsiteX5" fmla="*/ 5310 w 5461"/>
              <a:gd name="connsiteY5" fmla="*/ 504 h 2922"/>
              <a:gd name="connsiteX6" fmla="*/ 4910 w 5461"/>
              <a:gd name="connsiteY6" fmla="*/ 181 h 2922"/>
              <a:gd name="connsiteX7" fmla="*/ 3811 w 5461"/>
              <a:gd name="connsiteY7" fmla="*/ 243 h 2922"/>
              <a:gd name="connsiteX8" fmla="*/ 2546 w 5461"/>
              <a:gd name="connsiteY8" fmla="*/ 74 h 2922"/>
              <a:gd name="connsiteX9" fmla="*/ 1643 w 5461"/>
              <a:gd name="connsiteY9" fmla="*/ 684 h 2922"/>
              <a:gd name="connsiteX10" fmla="*/ 1326 w 5461"/>
              <a:gd name="connsiteY10" fmla="*/ 537 h 2922"/>
              <a:gd name="connsiteX11" fmla="*/ 830 w 5461"/>
              <a:gd name="connsiteY11" fmla="*/ 582 h 2922"/>
              <a:gd name="connsiteX12" fmla="*/ 446 w 5461"/>
              <a:gd name="connsiteY12" fmla="*/ 684 h 2922"/>
              <a:gd name="connsiteX13" fmla="*/ 321 w 5461"/>
              <a:gd name="connsiteY13" fmla="*/ 1034 h 2922"/>
              <a:gd name="connsiteX14" fmla="*/ 321 w 5461"/>
              <a:gd name="connsiteY14" fmla="*/ 1599 h 2922"/>
              <a:gd name="connsiteX15" fmla="*/ 134 w 5461"/>
              <a:gd name="connsiteY15" fmla="*/ 2138 h 2922"/>
              <a:gd name="connsiteX16" fmla="*/ 1123 w 5461"/>
              <a:gd name="connsiteY16" fmla="*/ 2818 h 2922"/>
              <a:gd name="connsiteX17" fmla="*/ 1846 w 5461"/>
              <a:gd name="connsiteY17" fmla="*/ 2762 h 2922"/>
              <a:gd name="connsiteX18" fmla="*/ 2862 w 5461"/>
              <a:gd name="connsiteY18" fmla="*/ 2717 h 2922"/>
              <a:gd name="connsiteX19" fmla="*/ 3506 w 5461"/>
              <a:gd name="connsiteY19" fmla="*/ 2785 h 2922"/>
              <a:gd name="connsiteX20" fmla="*/ 4319 w 5461"/>
              <a:gd name="connsiteY20" fmla="*/ 2717 h 2922"/>
              <a:gd name="connsiteX21" fmla="*/ 4862 w 5461"/>
              <a:gd name="connsiteY21" fmla="*/ 2514 h 2922"/>
              <a:gd name="connsiteX22" fmla="*/ 5042 w 5461"/>
              <a:gd name="connsiteY22" fmla="*/ 2220 h 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61" h="2922">
                <a:moveTo>
                  <a:pt x="5042" y="2220"/>
                </a:moveTo>
                <a:cubicBezTo>
                  <a:pt x="5126" y="2109"/>
                  <a:pt x="5347" y="1972"/>
                  <a:pt x="5366" y="1850"/>
                </a:cubicBezTo>
                <a:cubicBezTo>
                  <a:pt x="5385" y="1728"/>
                  <a:pt x="5139" y="1608"/>
                  <a:pt x="5154" y="1485"/>
                </a:cubicBezTo>
                <a:cubicBezTo>
                  <a:pt x="5169" y="1362"/>
                  <a:pt x="5453" y="1226"/>
                  <a:pt x="5457" y="1112"/>
                </a:cubicBezTo>
                <a:cubicBezTo>
                  <a:pt x="5461" y="998"/>
                  <a:pt x="5205" y="899"/>
                  <a:pt x="5180" y="798"/>
                </a:cubicBezTo>
                <a:cubicBezTo>
                  <a:pt x="5156" y="697"/>
                  <a:pt x="5355" y="607"/>
                  <a:pt x="5310" y="504"/>
                </a:cubicBezTo>
                <a:cubicBezTo>
                  <a:pt x="5265" y="401"/>
                  <a:pt x="5160" y="224"/>
                  <a:pt x="4910" y="181"/>
                </a:cubicBezTo>
                <a:cubicBezTo>
                  <a:pt x="4660" y="138"/>
                  <a:pt x="4205" y="261"/>
                  <a:pt x="3811" y="243"/>
                </a:cubicBezTo>
                <a:cubicBezTo>
                  <a:pt x="3417" y="225"/>
                  <a:pt x="2907" y="0"/>
                  <a:pt x="2546" y="74"/>
                </a:cubicBezTo>
                <a:cubicBezTo>
                  <a:pt x="2185" y="148"/>
                  <a:pt x="1846" y="607"/>
                  <a:pt x="1643" y="684"/>
                </a:cubicBezTo>
                <a:cubicBezTo>
                  <a:pt x="1440" y="761"/>
                  <a:pt x="1461" y="554"/>
                  <a:pt x="1326" y="537"/>
                </a:cubicBezTo>
                <a:cubicBezTo>
                  <a:pt x="1191" y="520"/>
                  <a:pt x="977" y="558"/>
                  <a:pt x="830" y="582"/>
                </a:cubicBezTo>
                <a:cubicBezTo>
                  <a:pt x="683" y="606"/>
                  <a:pt x="531" y="609"/>
                  <a:pt x="446" y="684"/>
                </a:cubicBezTo>
                <a:cubicBezTo>
                  <a:pt x="361" y="759"/>
                  <a:pt x="342" y="882"/>
                  <a:pt x="321" y="1034"/>
                </a:cubicBezTo>
                <a:cubicBezTo>
                  <a:pt x="300" y="1186"/>
                  <a:pt x="352" y="1415"/>
                  <a:pt x="321" y="1599"/>
                </a:cubicBezTo>
                <a:cubicBezTo>
                  <a:pt x="290" y="1783"/>
                  <a:pt x="0" y="1935"/>
                  <a:pt x="134" y="2138"/>
                </a:cubicBezTo>
                <a:cubicBezTo>
                  <a:pt x="268" y="2341"/>
                  <a:pt x="838" y="2714"/>
                  <a:pt x="1123" y="2818"/>
                </a:cubicBezTo>
                <a:cubicBezTo>
                  <a:pt x="1408" y="2922"/>
                  <a:pt x="1556" y="2779"/>
                  <a:pt x="1846" y="2762"/>
                </a:cubicBezTo>
                <a:cubicBezTo>
                  <a:pt x="2136" y="2745"/>
                  <a:pt x="2585" y="2713"/>
                  <a:pt x="2862" y="2717"/>
                </a:cubicBezTo>
                <a:cubicBezTo>
                  <a:pt x="3139" y="2721"/>
                  <a:pt x="3263" y="2785"/>
                  <a:pt x="3506" y="2785"/>
                </a:cubicBezTo>
                <a:cubicBezTo>
                  <a:pt x="3749" y="2785"/>
                  <a:pt x="4093" y="2762"/>
                  <a:pt x="4319" y="2717"/>
                </a:cubicBezTo>
                <a:cubicBezTo>
                  <a:pt x="4545" y="2672"/>
                  <a:pt x="4742" y="2597"/>
                  <a:pt x="4862" y="2514"/>
                </a:cubicBezTo>
                <a:cubicBezTo>
                  <a:pt x="4982" y="2431"/>
                  <a:pt x="4958" y="2331"/>
                  <a:pt x="5042" y="2220"/>
                </a:cubicBezTo>
                <a:close/>
              </a:path>
            </a:pathLst>
          </a:custGeom>
          <a:solidFill>
            <a:srgbClr val="FFFF00"/>
          </a:solidFill>
          <a:ln w="2540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1">
              <a:latin typeface="Calibri" pitchFamily="34" charset="0"/>
            </a:endParaRPr>
          </a:p>
        </p:txBody>
      </p:sp>
      <p:sp>
        <p:nvSpPr>
          <p:cNvPr id="190472" name="Text Box 10"/>
          <p:cNvSpPr txBox="1">
            <a:spLocks noChangeArrowheads="1"/>
          </p:cNvSpPr>
          <p:nvPr/>
        </p:nvSpPr>
        <p:spPr bwMode="auto">
          <a:xfrm>
            <a:off x="4348672" y="1500174"/>
            <a:ext cx="3754233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ΜΗΤΡΑ ΜΙΤΟΧΟΝΔΡΙΟΥ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7429516" y="5715016"/>
            <a:ext cx="60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74" name="Text Box 16"/>
          <p:cNvSpPr txBox="1">
            <a:spLocks noChangeArrowheads="1"/>
          </p:cNvSpPr>
          <p:nvPr/>
        </p:nvSpPr>
        <p:spPr bwMode="auto">
          <a:xfrm>
            <a:off x="5630870" y="535782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3487738" y="5373688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latin typeface="Calibri" pitchFamily="34" charset="0"/>
              </a:rPr>
              <a:t>H</a:t>
            </a:r>
            <a:r>
              <a:rPr lang="en-US" sz="2800" b="1" baseline="30000">
                <a:latin typeface="Calibri" pitchFamily="34" charset="0"/>
              </a:rPr>
              <a:t>+</a:t>
            </a:r>
            <a:endParaRPr lang="en-GB" sz="2800" b="1">
              <a:latin typeface="Calibri" pitchFamily="34" charset="0"/>
            </a:endParaRP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5060953" y="5429264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4489450" y="535782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2" name="Text Box 44"/>
          <p:cNvSpPr txBox="1">
            <a:spLocks noChangeArrowheads="1"/>
          </p:cNvSpPr>
          <p:nvPr/>
        </p:nvSpPr>
        <p:spPr bwMode="auto">
          <a:xfrm>
            <a:off x="4267200" y="3505200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3" name="Text Box 45"/>
          <p:cNvSpPr txBox="1">
            <a:spLocks noChangeArrowheads="1"/>
          </p:cNvSpPr>
          <p:nvPr/>
        </p:nvSpPr>
        <p:spPr bwMode="auto">
          <a:xfrm>
            <a:off x="5029200" y="3505200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4" name="Text Box 46"/>
          <p:cNvSpPr txBox="1">
            <a:spLocks noChangeArrowheads="1"/>
          </p:cNvSpPr>
          <p:nvPr/>
        </p:nvSpPr>
        <p:spPr bwMode="auto">
          <a:xfrm>
            <a:off x="5503863" y="3284538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5" name="Text Box 48"/>
          <p:cNvSpPr txBox="1">
            <a:spLocks noChangeArrowheads="1"/>
          </p:cNvSpPr>
          <p:nvPr/>
        </p:nvSpPr>
        <p:spPr bwMode="auto">
          <a:xfrm>
            <a:off x="8858276" y="4071942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5385" name="Text Box 9"/>
          <p:cNvSpPr txBox="1">
            <a:spLocks noChangeArrowheads="1"/>
          </p:cNvSpPr>
          <p:nvPr/>
        </p:nvSpPr>
        <p:spPr bwMode="auto">
          <a:xfrm>
            <a:off x="8929714" y="5357826"/>
            <a:ext cx="601447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en-US" sz="3200" b="1" baseline="-2500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GB" sz="32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0503" name="Oval 39"/>
          <p:cNvSpPr>
            <a:spLocks noChangeArrowheads="1"/>
          </p:cNvSpPr>
          <p:nvPr/>
        </p:nvSpPr>
        <p:spPr bwMode="auto">
          <a:xfrm>
            <a:off x="4286244" y="4929198"/>
            <a:ext cx="500066" cy="42862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b="1" dirty="0">
                <a:latin typeface="Calibri" pitchFamily="34" charset="0"/>
              </a:rPr>
              <a:t>e</a:t>
            </a:r>
            <a:r>
              <a:rPr lang="en-GB" sz="2800" b="1" baseline="30000" dirty="0">
                <a:latin typeface="Calibri" pitchFamily="34" charset="0"/>
              </a:rPr>
              <a:t>-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57094" y="0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ΤΡΟΦΕΣ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32 - Βέλος προς τα κάτω"/>
          <p:cNvSpPr/>
          <p:nvPr/>
        </p:nvSpPr>
        <p:spPr>
          <a:xfrm rot="20334697">
            <a:off x="1272447" y="536195"/>
            <a:ext cx="500066" cy="160694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35" name="34 - Έλλειψη"/>
          <p:cNvSpPr/>
          <p:nvPr/>
        </p:nvSpPr>
        <p:spPr>
          <a:xfrm>
            <a:off x="1142972" y="2214554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REBS</a:t>
            </a:r>
            <a:endParaRPr lang="en-US" b="1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000096" y="2000240"/>
            <a:ext cx="2218877" cy="932083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l-GR" sz="3600" b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ακετύλιο</a:t>
            </a:r>
            <a:endParaRPr lang="en-US" sz="36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0502" name="Oval 38"/>
          <p:cNvSpPr>
            <a:spLocks noChangeArrowheads="1"/>
          </p:cNvSpPr>
          <p:nvPr/>
        </p:nvSpPr>
        <p:spPr bwMode="auto">
          <a:xfrm>
            <a:off x="2285980" y="3214686"/>
            <a:ext cx="1584325" cy="863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b="1" dirty="0">
                <a:latin typeface="Calibri" pitchFamily="34" charset="0"/>
              </a:rPr>
              <a:t>FADH</a:t>
            </a:r>
            <a:r>
              <a:rPr lang="en-GB" b="1" baseline="-25000" dirty="0">
                <a:latin typeface="Calibri" pitchFamily="34" charset="0"/>
              </a:rPr>
              <a:t>2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90500" name="Oval 36"/>
          <p:cNvSpPr>
            <a:spLocks noChangeArrowheads="1"/>
          </p:cNvSpPr>
          <p:nvPr/>
        </p:nvSpPr>
        <p:spPr bwMode="auto">
          <a:xfrm>
            <a:off x="928658" y="3571876"/>
            <a:ext cx="1944688" cy="1079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b="1" dirty="0" smtClean="0">
                <a:latin typeface="Calibri" pitchFamily="34" charset="0"/>
              </a:rPr>
              <a:t>3NADH+H</a:t>
            </a:r>
            <a:r>
              <a:rPr lang="en-GB" b="1" baseline="30000" dirty="0">
                <a:latin typeface="Calibri" pitchFamily="34" charset="0"/>
              </a:rPr>
              <a:t>+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8" name="37 - Έλλειψη"/>
          <p:cNvSpPr/>
          <p:nvPr/>
        </p:nvSpPr>
        <p:spPr>
          <a:xfrm>
            <a:off x="2786046" y="2500306"/>
            <a:ext cx="1428724" cy="928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ATP</a:t>
            </a:r>
            <a:endParaRPr lang="en-GB" sz="3200" b="1" dirty="0" smtClean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grpSp>
        <p:nvGrpSpPr>
          <p:cNvPr id="39" name="38 - Ομάδα"/>
          <p:cNvGrpSpPr/>
          <p:nvPr/>
        </p:nvGrpSpPr>
        <p:grpSpPr>
          <a:xfrm rot="266185">
            <a:off x="4429120" y="4929198"/>
            <a:ext cx="1714512" cy="500066"/>
            <a:chOff x="2643170" y="1142984"/>
            <a:chExt cx="1143008" cy="50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39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41" name="40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42" name="41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43" name="42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44" name="43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46" name="45 - Έλλειψη"/>
          <p:cNvSpPr/>
          <p:nvPr/>
        </p:nvSpPr>
        <p:spPr>
          <a:xfrm>
            <a:off x="714344" y="3071810"/>
            <a:ext cx="1714476" cy="64294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2CO</a:t>
            </a:r>
            <a:r>
              <a:rPr lang="en-US" sz="3200" b="1" baseline="-250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2</a:t>
            </a:r>
            <a:endParaRPr lang="en-GB" sz="3200" b="1" dirty="0" smtClean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215202" y="535782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7858144" y="5143512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auto">
          <a:xfrm>
            <a:off x="4786310" y="4786322"/>
            <a:ext cx="500066" cy="42862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b="1" dirty="0">
                <a:latin typeface="Calibri" pitchFamily="34" charset="0"/>
              </a:rPr>
              <a:t>e</a:t>
            </a:r>
            <a:r>
              <a:rPr lang="en-GB" sz="2800" b="1" baseline="30000" dirty="0">
                <a:latin typeface="Calibri" pitchFamily="34" charset="0"/>
              </a:rPr>
              <a:t>-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929318" y="5286388"/>
            <a:ext cx="861133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8001020" y="214311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500426" y="1928802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643566" y="2571744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500822" y="4071942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2357418" y="4572008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60" name="59 - Ελεύθερη σχεδίαση"/>
          <p:cNvSpPr/>
          <p:nvPr/>
        </p:nvSpPr>
        <p:spPr>
          <a:xfrm rot="19199610">
            <a:off x="7296808" y="4325206"/>
            <a:ext cx="782217" cy="1205372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gradFill flip="none" rotWithShape="1">
            <a:gsLst>
              <a:gs pos="83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63000">
                <a:srgbClr val="92D050"/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 prst="angle"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1" name="60 - Ελεύθερη σχεδίαση"/>
          <p:cNvSpPr/>
          <p:nvPr/>
        </p:nvSpPr>
        <p:spPr>
          <a:xfrm rot="14218462">
            <a:off x="8256940" y="2696884"/>
            <a:ext cx="782217" cy="1205372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gradFill flip="none" rotWithShape="1">
            <a:gsLst>
              <a:gs pos="83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63000">
                <a:srgbClr val="92D050"/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 prst="angle"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82412" y="0"/>
            <a:ext cx="2704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ΑΝΑΠΝΟΗ</a:t>
            </a:r>
            <a:endParaRPr lang="el-G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279404" y="4797152"/>
            <a:ext cx="2088232" cy="720080"/>
          </a:xfrm>
          <a:prstGeom prst="roundRect">
            <a:avLst/>
          </a:prstGeom>
          <a:solidFill>
            <a:schemeClr val="tx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3" name="Straight Arrow Connector 52"/>
          <p:cNvCxnSpPr/>
          <p:nvPr/>
        </p:nvCxnSpPr>
        <p:spPr>
          <a:xfrm rot="10800000" flipV="1">
            <a:off x="2191172" y="5301208"/>
            <a:ext cx="2664296" cy="86409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6956" y="5661248"/>
            <a:ext cx="236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Αναπνευστική αλυσίδα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15508" y="2132856"/>
            <a:ext cx="236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</a:rPr>
              <a:t>ΑΤΡ-συνθάση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66" name="Straight Arrow Connector 65"/>
          <p:cNvCxnSpPr>
            <a:stCxn id="64" idx="2"/>
            <a:endCxn id="60" idx="2"/>
          </p:cNvCxnSpPr>
          <p:nvPr/>
        </p:nvCxnSpPr>
        <p:spPr>
          <a:xfrm rot="16200000" flipH="1">
            <a:off x="5944520" y="3048190"/>
            <a:ext cx="1853695" cy="946355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2"/>
          </p:cNvCxnSpPr>
          <p:nvPr/>
        </p:nvCxnSpPr>
        <p:spPr>
          <a:xfrm rot="16200000" flipH="1">
            <a:off x="6973787" y="2018924"/>
            <a:ext cx="762471" cy="191366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405 0.05879 -0.12794 0.11759 -0.14075 0.17569 C -0.15355 0.23379 -0.11528 0.29143 -0.07701 0.34907 " pathEditMode="relative" ptsTypes="a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93 0.04237 0.10602 0.08473 0.13935 0.10209 C 0.17269 0.11945 0.18627 0.11181 0.2 0.1044 " pathEditMode="relative" ptsTypes="aaA">
                                      <p:cBhvr>
                                        <p:cTn id="68" dur="2000" fill="hold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3727 0.01126 0.07454 0.03843 0.09329 C 0.06559 0.11204 0.13781 0.09815 0.16296 0.11319 C 0.18812 0.12824 0.18873 0.15625 0.18951 0.18426 " pathEditMode="relative" ptsTypes="aaaA">
                                      <p:cBhvr>
                                        <p:cTn id="70" dur="2000" fill="hold"/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-0.00463 0.05 -0.00926 0.06513 -0.0088 C 0.08025 -0.00834 0.08272 0.00347 0.09044 0.00231 C 0.09815 0.00115 0.10355 -0.01575 0.11112 -0.01551 C 0.11868 -0.01528 0.12562 -0.00625 0.13627 0.00439 C 0.14692 0.01504 0.16081 0.03194 0.17485 0.04884 " pathEditMode="relative" ptsTypes="aaaaaA">
                                      <p:cBhvr>
                                        <p:cTn id="83" dur="2000" fill="hold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41 0.01435 0.01898 0.02893 0.02963 0.02893 C 0.04028 0.02893 0.05309 -0.00185 0.06373 0 C 0.07438 0.00185 0.08256 0.02824 0.09336 0.04004 C 0.10417 0.05185 0.11651 0.06157 0.12886 0.07129 " pathEditMode="relative" ptsTypes="aaa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4 0.05023 -0.02747 0.1007 -0.07408 0.09769 C -0.12068 0.09468 -0.20031 0.03843 -0.27994 -0.01782 " pathEditMode="relative" ptsTypes="aaA">
                                      <p:cBhvr>
                                        <p:cTn id="91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1 0.03171 0.00417 0.06342 -0.02808 0.07569 C -0.06034 0.08796 -0.12716 0.08055 -0.19398 0.07338 " pathEditMode="relative" ptsTypes="a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1.85185E-6 C -0.00478 0.02523 -0.00941 0.05046 -0.00602 0.07778 C -0.00262 0.10509 0.0233 0.13426 0.02068 0.16458 C 0.01806 0.19491 -0.00216 0.22755 -0.02222 0.26019 " pathEditMode="relative" ptsTypes="aaaA">
                                      <p:cBhvr>
                                        <p:cTn id="100" dur="2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85185E-6 C -0.00386 0.04051 -0.00771 0.08102 -0.00741 0.11112 C -0.0071 0.14121 0.00355 0.15556 0.00154 0.1801 C -0.00046 0.20463 -0.02515 0.23241 -0.01929 0.25787 C -0.01342 0.28334 0.01173 0.30834 0.03704 0.33334 " pathEditMode="relative" ptsTypes="aaaaA">
                                      <p:cBhvr>
                                        <p:cTn id="102" dur="2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7.40741E-6 C 0.01049 0.03564 0.02099 0.07152 0.02376 0.10671 C 0.02654 0.14189 0.03241 0.17407 0.01636 0.21111 C 0.00031 0.24814 -0.03611 0.28842 -0.07253 0.32893 " pathEditMode="relative" ptsTypes="aaaA">
                                      <p:cBhvr>
                                        <p:cTn id="104" dur="2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2" grpId="0"/>
      <p:bldP spid="190483" grpId="0"/>
      <p:bldP spid="190484" grpId="0"/>
      <p:bldP spid="15385" grpId="0" animBg="1"/>
      <p:bldP spid="15385" grpId="1" animBg="1"/>
      <p:bldP spid="190503" grpId="0" animBg="1"/>
      <p:bldP spid="190503" grpId="1" animBg="1"/>
      <p:bldP spid="32" grpId="0"/>
      <p:bldP spid="33" grpId="0" animBg="1"/>
      <p:bldP spid="35" grpId="0" animBg="1"/>
      <p:bldP spid="35" grpId="1" animBg="1"/>
      <p:bldP spid="34" grpId="0"/>
      <p:bldP spid="190502" grpId="0" animBg="1"/>
      <p:bldP spid="190502" grpId="1" animBg="1"/>
      <p:bldP spid="190500" grpId="0" animBg="1"/>
      <p:bldP spid="190500" grpId="1" animBg="1"/>
      <p:bldP spid="38" grpId="0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4" grpId="0"/>
      <p:bldP spid="54" grpId="1"/>
      <p:bldP spid="64" grpId="0"/>
      <p:bldP spid="6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3 - Θέση αριθμού διαφάνειας"/>
          <p:cNvSpPr txBox="1">
            <a:spLocks noGrp="1"/>
          </p:cNvSpPr>
          <p:nvPr/>
        </p:nvSpPr>
        <p:spPr bwMode="auto">
          <a:xfrm>
            <a:off x="0" y="6248400"/>
            <a:ext cx="600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fld id="{29B7A6A6-12BA-41EA-8B65-2AFBBC96147C}" type="slidenum">
              <a:rPr lang="en-US" sz="1400" b="1">
                <a:solidFill>
                  <a:schemeClr val="tx2"/>
                </a:solidFill>
                <a:latin typeface="Calibri" pitchFamily="34" charset="0"/>
              </a:rPr>
              <a:pPr eaLnBrk="1" hangingPunct="1"/>
              <a:t>54</a:t>
            </a:fld>
            <a:endParaRPr lang="en-US" sz="1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4" name="Freeform 2"/>
          <p:cNvSpPr>
            <a:spLocks/>
          </p:cNvSpPr>
          <p:nvPr/>
        </p:nvSpPr>
        <p:spPr bwMode="auto">
          <a:xfrm>
            <a:off x="534988" y="558800"/>
            <a:ext cx="9359900" cy="5942034"/>
          </a:xfrm>
          <a:custGeom>
            <a:avLst/>
            <a:gdLst>
              <a:gd name="T0" fmla="*/ 728662 w 5894"/>
              <a:gd name="T1" fmla="*/ 4360863 h 3868"/>
              <a:gd name="T2" fmla="*/ 819150 w 5894"/>
              <a:gd name="T3" fmla="*/ 4933950 h 3868"/>
              <a:gd name="T4" fmla="*/ 2055813 w 5894"/>
              <a:gd name="T5" fmla="*/ 5310188 h 3868"/>
              <a:gd name="T6" fmla="*/ 3660775 w 5894"/>
              <a:gd name="T7" fmla="*/ 6032500 h 3868"/>
              <a:gd name="T8" fmla="*/ 5413375 w 5894"/>
              <a:gd name="T9" fmla="*/ 5956300 h 3868"/>
              <a:gd name="T10" fmla="*/ 7242176 w 5894"/>
              <a:gd name="T11" fmla="*/ 5956300 h 3868"/>
              <a:gd name="T12" fmla="*/ 7954963 w 5894"/>
              <a:gd name="T13" fmla="*/ 4970463 h 3868"/>
              <a:gd name="T14" fmla="*/ 8564563 w 5894"/>
              <a:gd name="T15" fmla="*/ 4306888 h 3868"/>
              <a:gd name="T16" fmla="*/ 9120188 w 5894"/>
              <a:gd name="T17" fmla="*/ 4144963 h 3868"/>
              <a:gd name="T18" fmla="*/ 9299575 w 5894"/>
              <a:gd name="T19" fmla="*/ 3289301 h 3868"/>
              <a:gd name="T20" fmla="*/ 8778875 w 5894"/>
              <a:gd name="T21" fmla="*/ 2316163 h 3868"/>
              <a:gd name="T22" fmla="*/ 8528050 w 5894"/>
              <a:gd name="T23" fmla="*/ 2011363 h 3868"/>
              <a:gd name="T24" fmla="*/ 8062913 w 5894"/>
              <a:gd name="T25" fmla="*/ 1546225 h 3868"/>
              <a:gd name="T26" fmla="*/ 7416801 w 5894"/>
              <a:gd name="T27" fmla="*/ 703263 h 3868"/>
              <a:gd name="T28" fmla="*/ 6022975 w 5894"/>
              <a:gd name="T29" fmla="*/ 88900 h 3868"/>
              <a:gd name="T30" fmla="*/ 4781550 w 5894"/>
              <a:gd name="T31" fmla="*/ 165100 h 3868"/>
              <a:gd name="T32" fmla="*/ 3203575 w 5894"/>
              <a:gd name="T33" fmla="*/ 433388 h 3868"/>
              <a:gd name="T34" fmla="*/ 2790825 w 5894"/>
              <a:gd name="T35" fmla="*/ 936625 h 3868"/>
              <a:gd name="T36" fmla="*/ 1751013 w 5894"/>
              <a:gd name="T37" fmla="*/ 882650 h 3868"/>
              <a:gd name="T38" fmla="*/ 1016000 w 5894"/>
              <a:gd name="T39" fmla="*/ 882650 h 3868"/>
              <a:gd name="T40" fmla="*/ 657225 w 5894"/>
              <a:gd name="T41" fmla="*/ 1150938 h 3868"/>
              <a:gd name="T42" fmla="*/ 334962 w 5894"/>
              <a:gd name="T43" fmla="*/ 1330325 h 3868"/>
              <a:gd name="T44" fmla="*/ 244475 w 5894"/>
              <a:gd name="T45" fmla="*/ 1420813 h 3868"/>
              <a:gd name="T46" fmla="*/ 244475 w 5894"/>
              <a:gd name="T47" fmla="*/ 1778000 h 3868"/>
              <a:gd name="T48" fmla="*/ 192087 w 5894"/>
              <a:gd name="T49" fmla="*/ 2155825 h 3868"/>
              <a:gd name="T50" fmla="*/ 244475 w 5894"/>
              <a:gd name="T51" fmla="*/ 2711450 h 3868"/>
              <a:gd name="T52" fmla="*/ 101600 w 5894"/>
              <a:gd name="T53" fmla="*/ 3213100 h 3868"/>
              <a:gd name="T54" fmla="*/ 12700 w 5894"/>
              <a:gd name="T55" fmla="*/ 3535363 h 3868"/>
              <a:gd name="T56" fmla="*/ 173037 w 5894"/>
              <a:gd name="T57" fmla="*/ 3984626 h 3868"/>
              <a:gd name="T58" fmla="*/ 728662 w 5894"/>
              <a:gd name="T59" fmla="*/ 4360863 h 38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94"/>
              <a:gd name="T91" fmla="*/ 0 h 3868"/>
              <a:gd name="T92" fmla="*/ 5894 w 5894"/>
              <a:gd name="T93" fmla="*/ 3868 h 3868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079 w 5894"/>
              <a:gd name="connsiteY12" fmla="*/ 921 h 3815"/>
              <a:gd name="connsiteX13" fmla="*/ 4672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07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372 w 5894"/>
              <a:gd name="connsiteY11" fmla="*/ 1214 h 3815"/>
              <a:gd name="connsiteX12" fmla="*/ 579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777 w 5894"/>
              <a:gd name="connsiteY11" fmla="*/ 1214 h 3815"/>
              <a:gd name="connsiteX12" fmla="*/ 5799 w 5894"/>
              <a:gd name="connsiteY12" fmla="*/ 921 h 3815"/>
              <a:gd name="connsiteX13" fmla="*/ 5707 w 5894"/>
              <a:gd name="connsiteY13" fmla="*/ 390 h 3815"/>
              <a:gd name="connsiteX14" fmla="*/ 4980 w 5894"/>
              <a:gd name="connsiteY14" fmla="*/ 64 h 3815"/>
              <a:gd name="connsiteX15" fmla="*/ 3794 w 5894"/>
              <a:gd name="connsiteY15" fmla="*/ 3 h 3815"/>
              <a:gd name="connsiteX16" fmla="*/ 3012 w 5894"/>
              <a:gd name="connsiteY16" fmla="*/ 51 h 3815"/>
              <a:gd name="connsiteX17" fmla="*/ 2018 w 5894"/>
              <a:gd name="connsiteY17" fmla="*/ 220 h 3815"/>
              <a:gd name="connsiteX18" fmla="*/ 1758 w 5894"/>
              <a:gd name="connsiteY18" fmla="*/ 537 h 3815"/>
              <a:gd name="connsiteX19" fmla="*/ 1103 w 5894"/>
              <a:gd name="connsiteY19" fmla="*/ 503 h 3815"/>
              <a:gd name="connsiteX20" fmla="*/ 640 w 5894"/>
              <a:gd name="connsiteY20" fmla="*/ 503 h 3815"/>
              <a:gd name="connsiteX21" fmla="*/ 414 w 5894"/>
              <a:gd name="connsiteY21" fmla="*/ 672 h 3815"/>
              <a:gd name="connsiteX22" fmla="*/ 211 w 5894"/>
              <a:gd name="connsiteY22" fmla="*/ 785 h 3815"/>
              <a:gd name="connsiteX23" fmla="*/ 154 w 5894"/>
              <a:gd name="connsiteY23" fmla="*/ 842 h 3815"/>
              <a:gd name="connsiteX24" fmla="*/ 154 w 5894"/>
              <a:gd name="connsiteY24" fmla="*/ 1067 h 3815"/>
              <a:gd name="connsiteX25" fmla="*/ 121 w 5894"/>
              <a:gd name="connsiteY25" fmla="*/ 1305 h 3815"/>
              <a:gd name="connsiteX26" fmla="*/ 154 w 5894"/>
              <a:gd name="connsiteY26" fmla="*/ 1655 h 3815"/>
              <a:gd name="connsiteX27" fmla="*/ 64 w 5894"/>
              <a:gd name="connsiteY27" fmla="*/ 1971 h 3815"/>
              <a:gd name="connsiteX28" fmla="*/ 8 w 5894"/>
              <a:gd name="connsiteY28" fmla="*/ 2174 h 3815"/>
              <a:gd name="connsiteX29" fmla="*/ 109 w 5894"/>
              <a:gd name="connsiteY29" fmla="*/ 2457 h 3815"/>
              <a:gd name="connsiteX30" fmla="*/ 459 w 5894"/>
              <a:gd name="connsiteY30" fmla="*/ 2694 h 3815"/>
              <a:gd name="connsiteX0" fmla="*/ 459 w 5894"/>
              <a:gd name="connsiteY0" fmla="*/ 2694 h 3815"/>
              <a:gd name="connsiteX1" fmla="*/ 516 w 5894"/>
              <a:gd name="connsiteY1" fmla="*/ 3055 h 3815"/>
              <a:gd name="connsiteX2" fmla="*/ 1295 w 5894"/>
              <a:gd name="connsiteY2" fmla="*/ 3292 h 3815"/>
              <a:gd name="connsiteX3" fmla="*/ 2306 w 5894"/>
              <a:gd name="connsiteY3" fmla="*/ 3747 h 3815"/>
              <a:gd name="connsiteX4" fmla="*/ 3410 w 5894"/>
              <a:gd name="connsiteY4" fmla="*/ 3699 h 3815"/>
              <a:gd name="connsiteX5" fmla="*/ 4562 w 5894"/>
              <a:gd name="connsiteY5" fmla="*/ 3699 h 3815"/>
              <a:gd name="connsiteX6" fmla="*/ 5011 w 5894"/>
              <a:gd name="connsiteY6" fmla="*/ 3078 h 3815"/>
              <a:gd name="connsiteX7" fmla="*/ 5395 w 5894"/>
              <a:gd name="connsiteY7" fmla="*/ 2660 h 3815"/>
              <a:gd name="connsiteX8" fmla="*/ 5745 w 5894"/>
              <a:gd name="connsiteY8" fmla="*/ 2558 h 3815"/>
              <a:gd name="connsiteX9" fmla="*/ 5858 w 5894"/>
              <a:gd name="connsiteY9" fmla="*/ 2019 h 3815"/>
              <a:gd name="connsiteX10" fmla="*/ 5530 w 5894"/>
              <a:gd name="connsiteY10" fmla="*/ 1406 h 3815"/>
              <a:gd name="connsiteX11" fmla="*/ 5789 w 5894"/>
              <a:gd name="connsiteY11" fmla="*/ 1402 h 3815"/>
              <a:gd name="connsiteX12" fmla="*/ 5777 w 5894"/>
              <a:gd name="connsiteY12" fmla="*/ 1214 h 3815"/>
              <a:gd name="connsiteX13" fmla="*/ 5799 w 5894"/>
              <a:gd name="connsiteY13" fmla="*/ 921 h 3815"/>
              <a:gd name="connsiteX14" fmla="*/ 5707 w 5894"/>
              <a:gd name="connsiteY14" fmla="*/ 390 h 3815"/>
              <a:gd name="connsiteX15" fmla="*/ 4980 w 5894"/>
              <a:gd name="connsiteY15" fmla="*/ 64 h 3815"/>
              <a:gd name="connsiteX16" fmla="*/ 3794 w 5894"/>
              <a:gd name="connsiteY16" fmla="*/ 3 h 3815"/>
              <a:gd name="connsiteX17" fmla="*/ 3012 w 5894"/>
              <a:gd name="connsiteY17" fmla="*/ 51 h 3815"/>
              <a:gd name="connsiteX18" fmla="*/ 2018 w 5894"/>
              <a:gd name="connsiteY18" fmla="*/ 220 h 3815"/>
              <a:gd name="connsiteX19" fmla="*/ 1758 w 5894"/>
              <a:gd name="connsiteY19" fmla="*/ 537 h 3815"/>
              <a:gd name="connsiteX20" fmla="*/ 1103 w 5894"/>
              <a:gd name="connsiteY20" fmla="*/ 503 h 3815"/>
              <a:gd name="connsiteX21" fmla="*/ 640 w 5894"/>
              <a:gd name="connsiteY21" fmla="*/ 503 h 3815"/>
              <a:gd name="connsiteX22" fmla="*/ 414 w 5894"/>
              <a:gd name="connsiteY22" fmla="*/ 672 h 3815"/>
              <a:gd name="connsiteX23" fmla="*/ 211 w 5894"/>
              <a:gd name="connsiteY23" fmla="*/ 785 h 3815"/>
              <a:gd name="connsiteX24" fmla="*/ 154 w 5894"/>
              <a:gd name="connsiteY24" fmla="*/ 842 h 3815"/>
              <a:gd name="connsiteX25" fmla="*/ 154 w 5894"/>
              <a:gd name="connsiteY25" fmla="*/ 1067 h 3815"/>
              <a:gd name="connsiteX26" fmla="*/ 121 w 5894"/>
              <a:gd name="connsiteY26" fmla="*/ 1305 h 3815"/>
              <a:gd name="connsiteX27" fmla="*/ 154 w 5894"/>
              <a:gd name="connsiteY27" fmla="*/ 1655 h 3815"/>
              <a:gd name="connsiteX28" fmla="*/ 64 w 5894"/>
              <a:gd name="connsiteY28" fmla="*/ 1971 h 3815"/>
              <a:gd name="connsiteX29" fmla="*/ 8 w 5894"/>
              <a:gd name="connsiteY29" fmla="*/ 2174 h 3815"/>
              <a:gd name="connsiteX30" fmla="*/ 109 w 5894"/>
              <a:gd name="connsiteY30" fmla="*/ 2457 h 3815"/>
              <a:gd name="connsiteX31" fmla="*/ 459 w 5894"/>
              <a:gd name="connsiteY31" fmla="*/ 2694 h 3815"/>
              <a:gd name="connsiteX0" fmla="*/ 459 w 5922"/>
              <a:gd name="connsiteY0" fmla="*/ 2694 h 3815"/>
              <a:gd name="connsiteX1" fmla="*/ 516 w 5922"/>
              <a:gd name="connsiteY1" fmla="*/ 3055 h 3815"/>
              <a:gd name="connsiteX2" fmla="*/ 1295 w 5922"/>
              <a:gd name="connsiteY2" fmla="*/ 3292 h 3815"/>
              <a:gd name="connsiteX3" fmla="*/ 2306 w 5922"/>
              <a:gd name="connsiteY3" fmla="*/ 3747 h 3815"/>
              <a:gd name="connsiteX4" fmla="*/ 3410 w 5922"/>
              <a:gd name="connsiteY4" fmla="*/ 3699 h 3815"/>
              <a:gd name="connsiteX5" fmla="*/ 4562 w 5922"/>
              <a:gd name="connsiteY5" fmla="*/ 3699 h 3815"/>
              <a:gd name="connsiteX6" fmla="*/ 5011 w 5922"/>
              <a:gd name="connsiteY6" fmla="*/ 3078 h 3815"/>
              <a:gd name="connsiteX7" fmla="*/ 5395 w 5922"/>
              <a:gd name="connsiteY7" fmla="*/ 2660 h 3815"/>
              <a:gd name="connsiteX8" fmla="*/ 5745 w 5922"/>
              <a:gd name="connsiteY8" fmla="*/ 2558 h 3815"/>
              <a:gd name="connsiteX9" fmla="*/ 5858 w 5922"/>
              <a:gd name="connsiteY9" fmla="*/ 2019 h 3815"/>
              <a:gd name="connsiteX10" fmla="*/ 5530 w 5922"/>
              <a:gd name="connsiteY10" fmla="*/ 1406 h 3815"/>
              <a:gd name="connsiteX11" fmla="*/ 5879 w 5922"/>
              <a:gd name="connsiteY11" fmla="*/ 1668 h 3815"/>
              <a:gd name="connsiteX12" fmla="*/ 5789 w 5922"/>
              <a:gd name="connsiteY12" fmla="*/ 1402 h 3815"/>
              <a:gd name="connsiteX13" fmla="*/ 5777 w 5922"/>
              <a:gd name="connsiteY13" fmla="*/ 1214 h 3815"/>
              <a:gd name="connsiteX14" fmla="*/ 5799 w 5922"/>
              <a:gd name="connsiteY14" fmla="*/ 921 h 3815"/>
              <a:gd name="connsiteX15" fmla="*/ 5707 w 5922"/>
              <a:gd name="connsiteY15" fmla="*/ 390 h 3815"/>
              <a:gd name="connsiteX16" fmla="*/ 4980 w 5922"/>
              <a:gd name="connsiteY16" fmla="*/ 64 h 3815"/>
              <a:gd name="connsiteX17" fmla="*/ 3794 w 5922"/>
              <a:gd name="connsiteY17" fmla="*/ 3 h 3815"/>
              <a:gd name="connsiteX18" fmla="*/ 3012 w 5922"/>
              <a:gd name="connsiteY18" fmla="*/ 51 h 3815"/>
              <a:gd name="connsiteX19" fmla="*/ 2018 w 5922"/>
              <a:gd name="connsiteY19" fmla="*/ 220 h 3815"/>
              <a:gd name="connsiteX20" fmla="*/ 1758 w 5922"/>
              <a:gd name="connsiteY20" fmla="*/ 537 h 3815"/>
              <a:gd name="connsiteX21" fmla="*/ 1103 w 5922"/>
              <a:gd name="connsiteY21" fmla="*/ 503 h 3815"/>
              <a:gd name="connsiteX22" fmla="*/ 640 w 5922"/>
              <a:gd name="connsiteY22" fmla="*/ 503 h 3815"/>
              <a:gd name="connsiteX23" fmla="*/ 414 w 5922"/>
              <a:gd name="connsiteY23" fmla="*/ 672 h 3815"/>
              <a:gd name="connsiteX24" fmla="*/ 211 w 5922"/>
              <a:gd name="connsiteY24" fmla="*/ 785 h 3815"/>
              <a:gd name="connsiteX25" fmla="*/ 154 w 5922"/>
              <a:gd name="connsiteY25" fmla="*/ 842 h 3815"/>
              <a:gd name="connsiteX26" fmla="*/ 154 w 5922"/>
              <a:gd name="connsiteY26" fmla="*/ 1067 h 3815"/>
              <a:gd name="connsiteX27" fmla="*/ 121 w 5922"/>
              <a:gd name="connsiteY27" fmla="*/ 1305 h 3815"/>
              <a:gd name="connsiteX28" fmla="*/ 154 w 5922"/>
              <a:gd name="connsiteY28" fmla="*/ 1655 h 3815"/>
              <a:gd name="connsiteX29" fmla="*/ 64 w 5922"/>
              <a:gd name="connsiteY29" fmla="*/ 1971 h 3815"/>
              <a:gd name="connsiteX30" fmla="*/ 8 w 5922"/>
              <a:gd name="connsiteY30" fmla="*/ 2174 h 3815"/>
              <a:gd name="connsiteX31" fmla="*/ 109 w 5922"/>
              <a:gd name="connsiteY31" fmla="*/ 2457 h 3815"/>
              <a:gd name="connsiteX32" fmla="*/ 459 w 5922"/>
              <a:gd name="connsiteY32" fmla="*/ 2694 h 3815"/>
              <a:gd name="connsiteX0" fmla="*/ 459 w 5896"/>
              <a:gd name="connsiteY0" fmla="*/ 2694 h 3815"/>
              <a:gd name="connsiteX1" fmla="*/ 516 w 5896"/>
              <a:gd name="connsiteY1" fmla="*/ 3055 h 3815"/>
              <a:gd name="connsiteX2" fmla="*/ 1295 w 5896"/>
              <a:gd name="connsiteY2" fmla="*/ 3292 h 3815"/>
              <a:gd name="connsiteX3" fmla="*/ 2306 w 5896"/>
              <a:gd name="connsiteY3" fmla="*/ 3747 h 3815"/>
              <a:gd name="connsiteX4" fmla="*/ 3410 w 5896"/>
              <a:gd name="connsiteY4" fmla="*/ 3699 h 3815"/>
              <a:gd name="connsiteX5" fmla="*/ 4562 w 5896"/>
              <a:gd name="connsiteY5" fmla="*/ 3699 h 3815"/>
              <a:gd name="connsiteX6" fmla="*/ 5011 w 5896"/>
              <a:gd name="connsiteY6" fmla="*/ 3078 h 3815"/>
              <a:gd name="connsiteX7" fmla="*/ 5395 w 5896"/>
              <a:gd name="connsiteY7" fmla="*/ 2660 h 3815"/>
              <a:gd name="connsiteX8" fmla="*/ 5745 w 5896"/>
              <a:gd name="connsiteY8" fmla="*/ 2558 h 3815"/>
              <a:gd name="connsiteX9" fmla="*/ 5858 w 5896"/>
              <a:gd name="connsiteY9" fmla="*/ 2019 h 3815"/>
              <a:gd name="connsiteX10" fmla="*/ 5890 w 5896"/>
              <a:gd name="connsiteY10" fmla="*/ 1819 h 3815"/>
              <a:gd name="connsiteX11" fmla="*/ 5879 w 5896"/>
              <a:gd name="connsiteY11" fmla="*/ 1668 h 3815"/>
              <a:gd name="connsiteX12" fmla="*/ 5789 w 5896"/>
              <a:gd name="connsiteY12" fmla="*/ 1402 h 3815"/>
              <a:gd name="connsiteX13" fmla="*/ 5777 w 5896"/>
              <a:gd name="connsiteY13" fmla="*/ 1214 h 3815"/>
              <a:gd name="connsiteX14" fmla="*/ 5799 w 5896"/>
              <a:gd name="connsiteY14" fmla="*/ 921 h 3815"/>
              <a:gd name="connsiteX15" fmla="*/ 5707 w 5896"/>
              <a:gd name="connsiteY15" fmla="*/ 390 h 3815"/>
              <a:gd name="connsiteX16" fmla="*/ 4980 w 5896"/>
              <a:gd name="connsiteY16" fmla="*/ 64 h 3815"/>
              <a:gd name="connsiteX17" fmla="*/ 3794 w 5896"/>
              <a:gd name="connsiteY17" fmla="*/ 3 h 3815"/>
              <a:gd name="connsiteX18" fmla="*/ 3012 w 5896"/>
              <a:gd name="connsiteY18" fmla="*/ 51 h 3815"/>
              <a:gd name="connsiteX19" fmla="*/ 2018 w 5896"/>
              <a:gd name="connsiteY19" fmla="*/ 220 h 3815"/>
              <a:gd name="connsiteX20" fmla="*/ 1758 w 5896"/>
              <a:gd name="connsiteY20" fmla="*/ 537 h 3815"/>
              <a:gd name="connsiteX21" fmla="*/ 1103 w 5896"/>
              <a:gd name="connsiteY21" fmla="*/ 503 h 3815"/>
              <a:gd name="connsiteX22" fmla="*/ 640 w 5896"/>
              <a:gd name="connsiteY22" fmla="*/ 503 h 3815"/>
              <a:gd name="connsiteX23" fmla="*/ 414 w 5896"/>
              <a:gd name="connsiteY23" fmla="*/ 672 h 3815"/>
              <a:gd name="connsiteX24" fmla="*/ 211 w 5896"/>
              <a:gd name="connsiteY24" fmla="*/ 785 h 3815"/>
              <a:gd name="connsiteX25" fmla="*/ 154 w 5896"/>
              <a:gd name="connsiteY25" fmla="*/ 842 h 3815"/>
              <a:gd name="connsiteX26" fmla="*/ 154 w 5896"/>
              <a:gd name="connsiteY26" fmla="*/ 1067 h 3815"/>
              <a:gd name="connsiteX27" fmla="*/ 121 w 5896"/>
              <a:gd name="connsiteY27" fmla="*/ 1305 h 3815"/>
              <a:gd name="connsiteX28" fmla="*/ 154 w 5896"/>
              <a:gd name="connsiteY28" fmla="*/ 1655 h 3815"/>
              <a:gd name="connsiteX29" fmla="*/ 64 w 5896"/>
              <a:gd name="connsiteY29" fmla="*/ 1971 h 3815"/>
              <a:gd name="connsiteX30" fmla="*/ 8 w 5896"/>
              <a:gd name="connsiteY30" fmla="*/ 2174 h 3815"/>
              <a:gd name="connsiteX31" fmla="*/ 109 w 5896"/>
              <a:gd name="connsiteY31" fmla="*/ 2457 h 3815"/>
              <a:gd name="connsiteX32" fmla="*/ 459 w 5896"/>
              <a:gd name="connsiteY32" fmla="*/ 2694 h 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96" h="3815">
                <a:moveTo>
                  <a:pt x="459" y="2694"/>
                </a:moveTo>
                <a:cubicBezTo>
                  <a:pt x="527" y="2794"/>
                  <a:pt x="377" y="2955"/>
                  <a:pt x="516" y="3055"/>
                </a:cubicBezTo>
                <a:cubicBezTo>
                  <a:pt x="655" y="3155"/>
                  <a:pt x="997" y="3177"/>
                  <a:pt x="1295" y="3292"/>
                </a:cubicBezTo>
                <a:cubicBezTo>
                  <a:pt x="1593" y="3407"/>
                  <a:pt x="1954" y="3679"/>
                  <a:pt x="2306" y="3747"/>
                </a:cubicBezTo>
                <a:cubicBezTo>
                  <a:pt x="2658" y="3815"/>
                  <a:pt x="3034" y="3707"/>
                  <a:pt x="3410" y="3699"/>
                </a:cubicBezTo>
                <a:cubicBezTo>
                  <a:pt x="3786" y="3691"/>
                  <a:pt x="4295" y="3803"/>
                  <a:pt x="4562" y="3699"/>
                </a:cubicBezTo>
                <a:cubicBezTo>
                  <a:pt x="4829" y="3595"/>
                  <a:pt x="4872" y="3251"/>
                  <a:pt x="5011" y="3078"/>
                </a:cubicBezTo>
                <a:cubicBezTo>
                  <a:pt x="5150" y="2905"/>
                  <a:pt x="5273" y="2747"/>
                  <a:pt x="5395" y="2660"/>
                </a:cubicBezTo>
                <a:cubicBezTo>
                  <a:pt x="5517" y="2573"/>
                  <a:pt x="5668" y="2665"/>
                  <a:pt x="5745" y="2558"/>
                </a:cubicBezTo>
                <a:cubicBezTo>
                  <a:pt x="5822" y="2451"/>
                  <a:pt x="5834" y="2142"/>
                  <a:pt x="5858" y="2019"/>
                </a:cubicBezTo>
                <a:cubicBezTo>
                  <a:pt x="5882" y="1896"/>
                  <a:pt x="5887" y="1877"/>
                  <a:pt x="5890" y="1819"/>
                </a:cubicBezTo>
                <a:cubicBezTo>
                  <a:pt x="5893" y="1761"/>
                  <a:pt x="5896" y="1737"/>
                  <a:pt x="5879" y="1668"/>
                </a:cubicBezTo>
                <a:cubicBezTo>
                  <a:pt x="5862" y="1599"/>
                  <a:pt x="5806" y="1478"/>
                  <a:pt x="5789" y="1402"/>
                </a:cubicBezTo>
                <a:cubicBezTo>
                  <a:pt x="5772" y="1326"/>
                  <a:pt x="5775" y="1294"/>
                  <a:pt x="5777" y="1214"/>
                </a:cubicBezTo>
                <a:cubicBezTo>
                  <a:pt x="5779" y="1134"/>
                  <a:pt x="5811" y="1058"/>
                  <a:pt x="5799" y="921"/>
                </a:cubicBezTo>
                <a:cubicBezTo>
                  <a:pt x="5787" y="784"/>
                  <a:pt x="5843" y="533"/>
                  <a:pt x="5707" y="390"/>
                </a:cubicBezTo>
                <a:cubicBezTo>
                  <a:pt x="5571" y="247"/>
                  <a:pt x="5299" y="128"/>
                  <a:pt x="4980" y="64"/>
                </a:cubicBezTo>
                <a:cubicBezTo>
                  <a:pt x="4661" y="0"/>
                  <a:pt x="4122" y="5"/>
                  <a:pt x="3794" y="3"/>
                </a:cubicBezTo>
                <a:cubicBezTo>
                  <a:pt x="3466" y="1"/>
                  <a:pt x="3308" y="15"/>
                  <a:pt x="3012" y="51"/>
                </a:cubicBezTo>
                <a:cubicBezTo>
                  <a:pt x="2716" y="87"/>
                  <a:pt x="2227" y="139"/>
                  <a:pt x="2018" y="220"/>
                </a:cubicBezTo>
                <a:cubicBezTo>
                  <a:pt x="1809" y="301"/>
                  <a:pt x="1911" y="490"/>
                  <a:pt x="1758" y="537"/>
                </a:cubicBezTo>
                <a:cubicBezTo>
                  <a:pt x="1605" y="584"/>
                  <a:pt x="1289" y="509"/>
                  <a:pt x="1103" y="503"/>
                </a:cubicBezTo>
                <a:cubicBezTo>
                  <a:pt x="917" y="497"/>
                  <a:pt x="755" y="475"/>
                  <a:pt x="640" y="503"/>
                </a:cubicBezTo>
                <a:cubicBezTo>
                  <a:pt x="525" y="531"/>
                  <a:pt x="486" y="625"/>
                  <a:pt x="414" y="672"/>
                </a:cubicBezTo>
                <a:cubicBezTo>
                  <a:pt x="342" y="719"/>
                  <a:pt x="254" y="757"/>
                  <a:pt x="211" y="785"/>
                </a:cubicBezTo>
                <a:cubicBezTo>
                  <a:pt x="168" y="813"/>
                  <a:pt x="164" y="795"/>
                  <a:pt x="154" y="842"/>
                </a:cubicBezTo>
                <a:cubicBezTo>
                  <a:pt x="144" y="889"/>
                  <a:pt x="159" y="990"/>
                  <a:pt x="154" y="1067"/>
                </a:cubicBezTo>
                <a:cubicBezTo>
                  <a:pt x="149" y="1144"/>
                  <a:pt x="121" y="1207"/>
                  <a:pt x="121" y="1305"/>
                </a:cubicBezTo>
                <a:cubicBezTo>
                  <a:pt x="121" y="1403"/>
                  <a:pt x="164" y="1544"/>
                  <a:pt x="154" y="1655"/>
                </a:cubicBezTo>
                <a:cubicBezTo>
                  <a:pt x="144" y="1766"/>
                  <a:pt x="88" y="1884"/>
                  <a:pt x="64" y="1971"/>
                </a:cubicBezTo>
                <a:cubicBezTo>
                  <a:pt x="40" y="2058"/>
                  <a:pt x="0" y="2093"/>
                  <a:pt x="8" y="2174"/>
                </a:cubicBezTo>
                <a:cubicBezTo>
                  <a:pt x="16" y="2255"/>
                  <a:pt x="34" y="2370"/>
                  <a:pt x="109" y="2457"/>
                </a:cubicBezTo>
                <a:cubicBezTo>
                  <a:pt x="184" y="2544"/>
                  <a:pt x="391" y="2594"/>
                  <a:pt x="459" y="2694"/>
                </a:cubicBezTo>
                <a:close/>
              </a:path>
            </a:pathLst>
          </a:custGeom>
          <a:solidFill>
            <a:srgbClr val="CCECFF"/>
          </a:solidFill>
          <a:ln w="1270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5" name="Freeform 3"/>
          <p:cNvSpPr>
            <a:spLocks/>
          </p:cNvSpPr>
          <p:nvPr/>
        </p:nvSpPr>
        <p:spPr bwMode="auto">
          <a:xfrm>
            <a:off x="606425" y="836613"/>
            <a:ext cx="7800047" cy="4638675"/>
          </a:xfrm>
          <a:custGeom>
            <a:avLst/>
            <a:gdLst>
              <a:gd name="T0" fmla="*/ 8004175 w 5392"/>
              <a:gd name="T1" fmla="*/ 3524250 h 2922"/>
              <a:gd name="T2" fmla="*/ 8518525 w 5392"/>
              <a:gd name="T3" fmla="*/ 2936875 h 2922"/>
              <a:gd name="T4" fmla="*/ 7753350 w 5392"/>
              <a:gd name="T5" fmla="*/ 1857375 h 2922"/>
              <a:gd name="T6" fmla="*/ 7377113 w 5392"/>
              <a:gd name="T7" fmla="*/ 1479550 h 2922"/>
              <a:gd name="T8" fmla="*/ 6929438 w 5392"/>
              <a:gd name="T9" fmla="*/ 1157288 h 2922"/>
              <a:gd name="T10" fmla="*/ 6049962 w 5392"/>
              <a:gd name="T11" fmla="*/ 385762 h 2922"/>
              <a:gd name="T12" fmla="*/ 4041775 w 5392"/>
              <a:gd name="T13" fmla="*/ 117475 h 2922"/>
              <a:gd name="T14" fmla="*/ 2608262 w 5392"/>
              <a:gd name="T15" fmla="*/ 1085850 h 2922"/>
              <a:gd name="T16" fmla="*/ 2105025 w 5392"/>
              <a:gd name="T17" fmla="*/ 852488 h 2922"/>
              <a:gd name="T18" fmla="*/ 1317625 w 5392"/>
              <a:gd name="T19" fmla="*/ 923925 h 2922"/>
              <a:gd name="T20" fmla="*/ 708025 w 5392"/>
              <a:gd name="T21" fmla="*/ 1085850 h 2922"/>
              <a:gd name="T22" fmla="*/ 509588 w 5392"/>
              <a:gd name="T23" fmla="*/ 1641475 h 2922"/>
              <a:gd name="T24" fmla="*/ 509588 w 5392"/>
              <a:gd name="T25" fmla="*/ 2538412 h 2922"/>
              <a:gd name="T26" fmla="*/ 212725 w 5392"/>
              <a:gd name="T27" fmla="*/ 3394075 h 2922"/>
              <a:gd name="T28" fmla="*/ 1782763 w 5392"/>
              <a:gd name="T29" fmla="*/ 4473575 h 2922"/>
              <a:gd name="T30" fmla="*/ 2930525 w 5392"/>
              <a:gd name="T31" fmla="*/ 4384675 h 2922"/>
              <a:gd name="T32" fmla="*/ 4543425 w 5392"/>
              <a:gd name="T33" fmla="*/ 4313238 h 2922"/>
              <a:gd name="T34" fmla="*/ 5565775 w 5392"/>
              <a:gd name="T35" fmla="*/ 4421188 h 2922"/>
              <a:gd name="T36" fmla="*/ 6856413 w 5392"/>
              <a:gd name="T37" fmla="*/ 4313238 h 2922"/>
              <a:gd name="T38" fmla="*/ 7718425 w 5392"/>
              <a:gd name="T39" fmla="*/ 3990975 h 2922"/>
              <a:gd name="T40" fmla="*/ 8004175 w 5392"/>
              <a:gd name="T41" fmla="*/ 3524250 h 29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92"/>
              <a:gd name="T64" fmla="*/ 0 h 2922"/>
              <a:gd name="T65" fmla="*/ 5392 w 5392"/>
              <a:gd name="T66" fmla="*/ 2922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4365 w 5392"/>
              <a:gd name="connsiteY4" fmla="*/ 729 h 2922"/>
              <a:gd name="connsiteX5" fmla="*/ 4910 w 5392"/>
              <a:gd name="connsiteY5" fmla="*/ 181 h 2922"/>
              <a:gd name="connsiteX6" fmla="*/ 3811 w 5392"/>
              <a:gd name="connsiteY6" fmla="*/ 243 h 2922"/>
              <a:gd name="connsiteX7" fmla="*/ 2546 w 5392"/>
              <a:gd name="connsiteY7" fmla="*/ 74 h 2922"/>
              <a:gd name="connsiteX8" fmla="*/ 1643 w 5392"/>
              <a:gd name="connsiteY8" fmla="*/ 684 h 2922"/>
              <a:gd name="connsiteX9" fmla="*/ 1326 w 5392"/>
              <a:gd name="connsiteY9" fmla="*/ 537 h 2922"/>
              <a:gd name="connsiteX10" fmla="*/ 830 w 5392"/>
              <a:gd name="connsiteY10" fmla="*/ 582 h 2922"/>
              <a:gd name="connsiteX11" fmla="*/ 446 w 5392"/>
              <a:gd name="connsiteY11" fmla="*/ 684 h 2922"/>
              <a:gd name="connsiteX12" fmla="*/ 321 w 5392"/>
              <a:gd name="connsiteY12" fmla="*/ 1034 h 2922"/>
              <a:gd name="connsiteX13" fmla="*/ 321 w 5392"/>
              <a:gd name="connsiteY13" fmla="*/ 1599 h 2922"/>
              <a:gd name="connsiteX14" fmla="*/ 134 w 5392"/>
              <a:gd name="connsiteY14" fmla="*/ 2138 h 2922"/>
              <a:gd name="connsiteX15" fmla="*/ 1123 w 5392"/>
              <a:gd name="connsiteY15" fmla="*/ 2818 h 2922"/>
              <a:gd name="connsiteX16" fmla="*/ 1846 w 5392"/>
              <a:gd name="connsiteY16" fmla="*/ 2762 h 2922"/>
              <a:gd name="connsiteX17" fmla="*/ 2862 w 5392"/>
              <a:gd name="connsiteY17" fmla="*/ 2717 h 2922"/>
              <a:gd name="connsiteX18" fmla="*/ 3506 w 5392"/>
              <a:gd name="connsiteY18" fmla="*/ 2785 h 2922"/>
              <a:gd name="connsiteX19" fmla="*/ 4319 w 5392"/>
              <a:gd name="connsiteY19" fmla="*/ 2717 h 2922"/>
              <a:gd name="connsiteX20" fmla="*/ 4862 w 5392"/>
              <a:gd name="connsiteY20" fmla="*/ 2514 h 2922"/>
              <a:gd name="connsiteX21" fmla="*/ 5042 w 5392"/>
              <a:gd name="connsiteY21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4365 w 5392"/>
              <a:gd name="connsiteY5" fmla="*/ 729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5310 w 5392"/>
              <a:gd name="connsiteY5" fmla="*/ 504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506"/>
              <a:gd name="connsiteY0" fmla="*/ 2220 h 2922"/>
              <a:gd name="connsiteX1" fmla="*/ 5366 w 5506"/>
              <a:gd name="connsiteY1" fmla="*/ 1850 h 2922"/>
              <a:gd name="connsiteX2" fmla="*/ 4884 w 5506"/>
              <a:gd name="connsiteY2" fmla="*/ 1170 h 2922"/>
              <a:gd name="connsiteX3" fmla="*/ 5457 w 5506"/>
              <a:gd name="connsiteY3" fmla="*/ 1112 h 2922"/>
              <a:gd name="connsiteX4" fmla="*/ 5180 w 5506"/>
              <a:gd name="connsiteY4" fmla="*/ 798 h 2922"/>
              <a:gd name="connsiteX5" fmla="*/ 5310 w 5506"/>
              <a:gd name="connsiteY5" fmla="*/ 504 h 2922"/>
              <a:gd name="connsiteX6" fmla="*/ 4910 w 5506"/>
              <a:gd name="connsiteY6" fmla="*/ 181 h 2922"/>
              <a:gd name="connsiteX7" fmla="*/ 3811 w 5506"/>
              <a:gd name="connsiteY7" fmla="*/ 243 h 2922"/>
              <a:gd name="connsiteX8" fmla="*/ 2546 w 5506"/>
              <a:gd name="connsiteY8" fmla="*/ 74 h 2922"/>
              <a:gd name="connsiteX9" fmla="*/ 1643 w 5506"/>
              <a:gd name="connsiteY9" fmla="*/ 684 h 2922"/>
              <a:gd name="connsiteX10" fmla="*/ 1326 w 5506"/>
              <a:gd name="connsiteY10" fmla="*/ 537 h 2922"/>
              <a:gd name="connsiteX11" fmla="*/ 830 w 5506"/>
              <a:gd name="connsiteY11" fmla="*/ 582 h 2922"/>
              <a:gd name="connsiteX12" fmla="*/ 446 w 5506"/>
              <a:gd name="connsiteY12" fmla="*/ 684 h 2922"/>
              <a:gd name="connsiteX13" fmla="*/ 321 w 5506"/>
              <a:gd name="connsiteY13" fmla="*/ 1034 h 2922"/>
              <a:gd name="connsiteX14" fmla="*/ 321 w 5506"/>
              <a:gd name="connsiteY14" fmla="*/ 1599 h 2922"/>
              <a:gd name="connsiteX15" fmla="*/ 134 w 5506"/>
              <a:gd name="connsiteY15" fmla="*/ 2138 h 2922"/>
              <a:gd name="connsiteX16" fmla="*/ 1123 w 5506"/>
              <a:gd name="connsiteY16" fmla="*/ 2818 h 2922"/>
              <a:gd name="connsiteX17" fmla="*/ 1846 w 5506"/>
              <a:gd name="connsiteY17" fmla="*/ 2762 h 2922"/>
              <a:gd name="connsiteX18" fmla="*/ 2862 w 5506"/>
              <a:gd name="connsiteY18" fmla="*/ 2717 h 2922"/>
              <a:gd name="connsiteX19" fmla="*/ 3506 w 5506"/>
              <a:gd name="connsiteY19" fmla="*/ 2785 h 2922"/>
              <a:gd name="connsiteX20" fmla="*/ 4319 w 5506"/>
              <a:gd name="connsiteY20" fmla="*/ 2717 h 2922"/>
              <a:gd name="connsiteX21" fmla="*/ 4862 w 5506"/>
              <a:gd name="connsiteY21" fmla="*/ 2514 h 2922"/>
              <a:gd name="connsiteX22" fmla="*/ 5042 w 5506"/>
              <a:gd name="connsiteY22" fmla="*/ 2220 h 2922"/>
              <a:gd name="connsiteX0" fmla="*/ 5042 w 5461"/>
              <a:gd name="connsiteY0" fmla="*/ 2220 h 2922"/>
              <a:gd name="connsiteX1" fmla="*/ 5366 w 5461"/>
              <a:gd name="connsiteY1" fmla="*/ 1850 h 2922"/>
              <a:gd name="connsiteX2" fmla="*/ 5154 w 5461"/>
              <a:gd name="connsiteY2" fmla="*/ 1485 h 2922"/>
              <a:gd name="connsiteX3" fmla="*/ 5457 w 5461"/>
              <a:gd name="connsiteY3" fmla="*/ 1112 h 2922"/>
              <a:gd name="connsiteX4" fmla="*/ 5180 w 5461"/>
              <a:gd name="connsiteY4" fmla="*/ 798 h 2922"/>
              <a:gd name="connsiteX5" fmla="*/ 5310 w 5461"/>
              <a:gd name="connsiteY5" fmla="*/ 504 h 2922"/>
              <a:gd name="connsiteX6" fmla="*/ 4910 w 5461"/>
              <a:gd name="connsiteY6" fmla="*/ 181 h 2922"/>
              <a:gd name="connsiteX7" fmla="*/ 3811 w 5461"/>
              <a:gd name="connsiteY7" fmla="*/ 243 h 2922"/>
              <a:gd name="connsiteX8" fmla="*/ 2546 w 5461"/>
              <a:gd name="connsiteY8" fmla="*/ 74 h 2922"/>
              <a:gd name="connsiteX9" fmla="*/ 1643 w 5461"/>
              <a:gd name="connsiteY9" fmla="*/ 684 h 2922"/>
              <a:gd name="connsiteX10" fmla="*/ 1326 w 5461"/>
              <a:gd name="connsiteY10" fmla="*/ 537 h 2922"/>
              <a:gd name="connsiteX11" fmla="*/ 830 w 5461"/>
              <a:gd name="connsiteY11" fmla="*/ 582 h 2922"/>
              <a:gd name="connsiteX12" fmla="*/ 446 w 5461"/>
              <a:gd name="connsiteY12" fmla="*/ 684 h 2922"/>
              <a:gd name="connsiteX13" fmla="*/ 321 w 5461"/>
              <a:gd name="connsiteY13" fmla="*/ 1034 h 2922"/>
              <a:gd name="connsiteX14" fmla="*/ 321 w 5461"/>
              <a:gd name="connsiteY14" fmla="*/ 1599 h 2922"/>
              <a:gd name="connsiteX15" fmla="*/ 134 w 5461"/>
              <a:gd name="connsiteY15" fmla="*/ 2138 h 2922"/>
              <a:gd name="connsiteX16" fmla="*/ 1123 w 5461"/>
              <a:gd name="connsiteY16" fmla="*/ 2818 h 2922"/>
              <a:gd name="connsiteX17" fmla="*/ 1846 w 5461"/>
              <a:gd name="connsiteY17" fmla="*/ 2762 h 2922"/>
              <a:gd name="connsiteX18" fmla="*/ 2862 w 5461"/>
              <a:gd name="connsiteY18" fmla="*/ 2717 h 2922"/>
              <a:gd name="connsiteX19" fmla="*/ 3506 w 5461"/>
              <a:gd name="connsiteY19" fmla="*/ 2785 h 2922"/>
              <a:gd name="connsiteX20" fmla="*/ 4319 w 5461"/>
              <a:gd name="connsiteY20" fmla="*/ 2717 h 2922"/>
              <a:gd name="connsiteX21" fmla="*/ 4862 w 5461"/>
              <a:gd name="connsiteY21" fmla="*/ 2514 h 2922"/>
              <a:gd name="connsiteX22" fmla="*/ 5042 w 5461"/>
              <a:gd name="connsiteY22" fmla="*/ 2220 h 2922"/>
              <a:gd name="connsiteX0" fmla="*/ 5042 w 5495"/>
              <a:gd name="connsiteY0" fmla="*/ 2220 h 2922"/>
              <a:gd name="connsiteX1" fmla="*/ 5366 w 5495"/>
              <a:gd name="connsiteY1" fmla="*/ 1850 h 2922"/>
              <a:gd name="connsiteX2" fmla="*/ 5406 w 5495"/>
              <a:gd name="connsiteY2" fmla="*/ 1485 h 2922"/>
              <a:gd name="connsiteX3" fmla="*/ 5457 w 5495"/>
              <a:gd name="connsiteY3" fmla="*/ 1112 h 2922"/>
              <a:gd name="connsiteX4" fmla="*/ 5180 w 5495"/>
              <a:gd name="connsiteY4" fmla="*/ 798 h 2922"/>
              <a:gd name="connsiteX5" fmla="*/ 5310 w 5495"/>
              <a:gd name="connsiteY5" fmla="*/ 504 h 2922"/>
              <a:gd name="connsiteX6" fmla="*/ 4910 w 5495"/>
              <a:gd name="connsiteY6" fmla="*/ 181 h 2922"/>
              <a:gd name="connsiteX7" fmla="*/ 3811 w 5495"/>
              <a:gd name="connsiteY7" fmla="*/ 243 h 2922"/>
              <a:gd name="connsiteX8" fmla="*/ 2546 w 5495"/>
              <a:gd name="connsiteY8" fmla="*/ 74 h 2922"/>
              <a:gd name="connsiteX9" fmla="*/ 1643 w 5495"/>
              <a:gd name="connsiteY9" fmla="*/ 684 h 2922"/>
              <a:gd name="connsiteX10" fmla="*/ 1326 w 5495"/>
              <a:gd name="connsiteY10" fmla="*/ 537 h 2922"/>
              <a:gd name="connsiteX11" fmla="*/ 830 w 5495"/>
              <a:gd name="connsiteY11" fmla="*/ 582 h 2922"/>
              <a:gd name="connsiteX12" fmla="*/ 446 w 5495"/>
              <a:gd name="connsiteY12" fmla="*/ 684 h 2922"/>
              <a:gd name="connsiteX13" fmla="*/ 321 w 5495"/>
              <a:gd name="connsiteY13" fmla="*/ 1034 h 2922"/>
              <a:gd name="connsiteX14" fmla="*/ 321 w 5495"/>
              <a:gd name="connsiteY14" fmla="*/ 1599 h 2922"/>
              <a:gd name="connsiteX15" fmla="*/ 134 w 5495"/>
              <a:gd name="connsiteY15" fmla="*/ 2138 h 2922"/>
              <a:gd name="connsiteX16" fmla="*/ 1123 w 5495"/>
              <a:gd name="connsiteY16" fmla="*/ 2818 h 2922"/>
              <a:gd name="connsiteX17" fmla="*/ 1846 w 5495"/>
              <a:gd name="connsiteY17" fmla="*/ 2762 h 2922"/>
              <a:gd name="connsiteX18" fmla="*/ 2862 w 5495"/>
              <a:gd name="connsiteY18" fmla="*/ 2717 h 2922"/>
              <a:gd name="connsiteX19" fmla="*/ 3506 w 5495"/>
              <a:gd name="connsiteY19" fmla="*/ 2785 h 2922"/>
              <a:gd name="connsiteX20" fmla="*/ 4319 w 5495"/>
              <a:gd name="connsiteY20" fmla="*/ 2717 h 2922"/>
              <a:gd name="connsiteX21" fmla="*/ 4862 w 5495"/>
              <a:gd name="connsiteY21" fmla="*/ 2514 h 2922"/>
              <a:gd name="connsiteX22" fmla="*/ 5042 w 5495"/>
              <a:gd name="connsiteY22" fmla="*/ 2220 h 2922"/>
              <a:gd name="connsiteX0" fmla="*/ 5042 w 5495"/>
              <a:gd name="connsiteY0" fmla="*/ 2220 h 2922"/>
              <a:gd name="connsiteX1" fmla="*/ 5366 w 5495"/>
              <a:gd name="connsiteY1" fmla="*/ 1850 h 2922"/>
              <a:gd name="connsiteX2" fmla="*/ 5406 w 5495"/>
              <a:gd name="connsiteY2" fmla="*/ 1485 h 2922"/>
              <a:gd name="connsiteX3" fmla="*/ 5457 w 5495"/>
              <a:gd name="connsiteY3" fmla="*/ 1112 h 2922"/>
              <a:gd name="connsiteX4" fmla="*/ 5180 w 5495"/>
              <a:gd name="connsiteY4" fmla="*/ 798 h 2922"/>
              <a:gd name="connsiteX5" fmla="*/ 5378 w 5495"/>
              <a:gd name="connsiteY5" fmla="*/ 779 h 2922"/>
              <a:gd name="connsiteX6" fmla="*/ 5310 w 5495"/>
              <a:gd name="connsiteY6" fmla="*/ 504 h 2922"/>
              <a:gd name="connsiteX7" fmla="*/ 4910 w 5495"/>
              <a:gd name="connsiteY7" fmla="*/ 181 h 2922"/>
              <a:gd name="connsiteX8" fmla="*/ 3811 w 5495"/>
              <a:gd name="connsiteY8" fmla="*/ 243 h 2922"/>
              <a:gd name="connsiteX9" fmla="*/ 2546 w 5495"/>
              <a:gd name="connsiteY9" fmla="*/ 74 h 2922"/>
              <a:gd name="connsiteX10" fmla="*/ 1643 w 5495"/>
              <a:gd name="connsiteY10" fmla="*/ 684 h 2922"/>
              <a:gd name="connsiteX11" fmla="*/ 1326 w 5495"/>
              <a:gd name="connsiteY11" fmla="*/ 537 h 2922"/>
              <a:gd name="connsiteX12" fmla="*/ 830 w 5495"/>
              <a:gd name="connsiteY12" fmla="*/ 582 h 2922"/>
              <a:gd name="connsiteX13" fmla="*/ 446 w 5495"/>
              <a:gd name="connsiteY13" fmla="*/ 684 h 2922"/>
              <a:gd name="connsiteX14" fmla="*/ 321 w 5495"/>
              <a:gd name="connsiteY14" fmla="*/ 1034 h 2922"/>
              <a:gd name="connsiteX15" fmla="*/ 321 w 5495"/>
              <a:gd name="connsiteY15" fmla="*/ 1599 h 2922"/>
              <a:gd name="connsiteX16" fmla="*/ 134 w 5495"/>
              <a:gd name="connsiteY16" fmla="*/ 2138 h 2922"/>
              <a:gd name="connsiteX17" fmla="*/ 1123 w 5495"/>
              <a:gd name="connsiteY17" fmla="*/ 2818 h 2922"/>
              <a:gd name="connsiteX18" fmla="*/ 1846 w 5495"/>
              <a:gd name="connsiteY18" fmla="*/ 2762 h 2922"/>
              <a:gd name="connsiteX19" fmla="*/ 2862 w 5495"/>
              <a:gd name="connsiteY19" fmla="*/ 2717 h 2922"/>
              <a:gd name="connsiteX20" fmla="*/ 3506 w 5495"/>
              <a:gd name="connsiteY20" fmla="*/ 2785 h 2922"/>
              <a:gd name="connsiteX21" fmla="*/ 4319 w 5495"/>
              <a:gd name="connsiteY21" fmla="*/ 2717 h 2922"/>
              <a:gd name="connsiteX22" fmla="*/ 4862 w 5495"/>
              <a:gd name="connsiteY22" fmla="*/ 2514 h 2922"/>
              <a:gd name="connsiteX23" fmla="*/ 5042 w 5495"/>
              <a:gd name="connsiteY23" fmla="*/ 2220 h 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95" h="2922">
                <a:moveTo>
                  <a:pt x="5042" y="2220"/>
                </a:moveTo>
                <a:cubicBezTo>
                  <a:pt x="5126" y="2109"/>
                  <a:pt x="5305" y="1973"/>
                  <a:pt x="5366" y="1850"/>
                </a:cubicBezTo>
                <a:cubicBezTo>
                  <a:pt x="5427" y="1728"/>
                  <a:pt x="5391" y="1608"/>
                  <a:pt x="5406" y="1485"/>
                </a:cubicBezTo>
                <a:cubicBezTo>
                  <a:pt x="5421" y="1362"/>
                  <a:pt x="5495" y="1226"/>
                  <a:pt x="5457" y="1112"/>
                </a:cubicBezTo>
                <a:cubicBezTo>
                  <a:pt x="5419" y="998"/>
                  <a:pt x="5193" y="853"/>
                  <a:pt x="5180" y="798"/>
                </a:cubicBezTo>
                <a:cubicBezTo>
                  <a:pt x="5167" y="743"/>
                  <a:pt x="5356" y="828"/>
                  <a:pt x="5378" y="779"/>
                </a:cubicBezTo>
                <a:cubicBezTo>
                  <a:pt x="5400" y="730"/>
                  <a:pt x="5388" y="604"/>
                  <a:pt x="5310" y="504"/>
                </a:cubicBezTo>
                <a:cubicBezTo>
                  <a:pt x="5232" y="404"/>
                  <a:pt x="5160" y="224"/>
                  <a:pt x="4910" y="181"/>
                </a:cubicBezTo>
                <a:cubicBezTo>
                  <a:pt x="4660" y="138"/>
                  <a:pt x="4205" y="261"/>
                  <a:pt x="3811" y="243"/>
                </a:cubicBezTo>
                <a:cubicBezTo>
                  <a:pt x="3417" y="225"/>
                  <a:pt x="2907" y="0"/>
                  <a:pt x="2546" y="74"/>
                </a:cubicBezTo>
                <a:cubicBezTo>
                  <a:pt x="2185" y="148"/>
                  <a:pt x="1846" y="607"/>
                  <a:pt x="1643" y="684"/>
                </a:cubicBezTo>
                <a:cubicBezTo>
                  <a:pt x="1440" y="761"/>
                  <a:pt x="1461" y="554"/>
                  <a:pt x="1326" y="537"/>
                </a:cubicBezTo>
                <a:cubicBezTo>
                  <a:pt x="1191" y="520"/>
                  <a:pt x="977" y="558"/>
                  <a:pt x="830" y="582"/>
                </a:cubicBezTo>
                <a:cubicBezTo>
                  <a:pt x="683" y="606"/>
                  <a:pt x="531" y="609"/>
                  <a:pt x="446" y="684"/>
                </a:cubicBezTo>
                <a:cubicBezTo>
                  <a:pt x="361" y="759"/>
                  <a:pt x="342" y="882"/>
                  <a:pt x="321" y="1034"/>
                </a:cubicBezTo>
                <a:cubicBezTo>
                  <a:pt x="300" y="1186"/>
                  <a:pt x="352" y="1415"/>
                  <a:pt x="321" y="1599"/>
                </a:cubicBezTo>
                <a:cubicBezTo>
                  <a:pt x="290" y="1783"/>
                  <a:pt x="0" y="1935"/>
                  <a:pt x="134" y="2138"/>
                </a:cubicBezTo>
                <a:cubicBezTo>
                  <a:pt x="268" y="2341"/>
                  <a:pt x="838" y="2714"/>
                  <a:pt x="1123" y="2818"/>
                </a:cubicBezTo>
                <a:cubicBezTo>
                  <a:pt x="1408" y="2922"/>
                  <a:pt x="1556" y="2779"/>
                  <a:pt x="1846" y="2762"/>
                </a:cubicBezTo>
                <a:cubicBezTo>
                  <a:pt x="2136" y="2745"/>
                  <a:pt x="2585" y="2713"/>
                  <a:pt x="2862" y="2717"/>
                </a:cubicBezTo>
                <a:cubicBezTo>
                  <a:pt x="3139" y="2721"/>
                  <a:pt x="3263" y="2785"/>
                  <a:pt x="3506" y="2785"/>
                </a:cubicBezTo>
                <a:cubicBezTo>
                  <a:pt x="3749" y="2785"/>
                  <a:pt x="4093" y="2762"/>
                  <a:pt x="4319" y="2717"/>
                </a:cubicBezTo>
                <a:cubicBezTo>
                  <a:pt x="4545" y="2672"/>
                  <a:pt x="4742" y="2597"/>
                  <a:pt x="4862" y="2514"/>
                </a:cubicBezTo>
                <a:cubicBezTo>
                  <a:pt x="4982" y="2431"/>
                  <a:pt x="4958" y="2331"/>
                  <a:pt x="5042" y="2220"/>
                </a:cubicBezTo>
                <a:close/>
              </a:path>
            </a:pathLst>
          </a:custGeom>
          <a:solidFill>
            <a:srgbClr val="FFFF00"/>
          </a:solidFill>
          <a:ln w="2540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7429516" y="5715016"/>
            <a:ext cx="60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74" name="Text Box 16"/>
          <p:cNvSpPr txBox="1">
            <a:spLocks noChangeArrowheads="1"/>
          </p:cNvSpPr>
          <p:nvPr/>
        </p:nvSpPr>
        <p:spPr bwMode="auto">
          <a:xfrm>
            <a:off x="5630870" y="535782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5060953" y="5429264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2" name="Text Box 44"/>
          <p:cNvSpPr txBox="1">
            <a:spLocks noChangeArrowheads="1"/>
          </p:cNvSpPr>
          <p:nvPr/>
        </p:nvSpPr>
        <p:spPr bwMode="auto">
          <a:xfrm>
            <a:off x="4267200" y="3505200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3" name="Text Box 45"/>
          <p:cNvSpPr txBox="1">
            <a:spLocks noChangeArrowheads="1"/>
          </p:cNvSpPr>
          <p:nvPr/>
        </p:nvSpPr>
        <p:spPr bwMode="auto">
          <a:xfrm>
            <a:off x="5029200" y="3505200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90484" name="Text Box 46"/>
          <p:cNvSpPr txBox="1">
            <a:spLocks noChangeArrowheads="1"/>
          </p:cNvSpPr>
          <p:nvPr/>
        </p:nvSpPr>
        <p:spPr bwMode="auto">
          <a:xfrm>
            <a:off x="5503863" y="3284538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15385" name="Text Box 9"/>
          <p:cNvSpPr txBox="1">
            <a:spLocks noChangeArrowheads="1"/>
          </p:cNvSpPr>
          <p:nvPr/>
        </p:nvSpPr>
        <p:spPr bwMode="auto">
          <a:xfrm>
            <a:off x="8929714" y="5357826"/>
            <a:ext cx="601447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en-US" sz="3200" b="1" baseline="-2500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GB" sz="32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0503" name="Oval 39"/>
          <p:cNvSpPr>
            <a:spLocks noChangeArrowheads="1"/>
          </p:cNvSpPr>
          <p:nvPr/>
        </p:nvSpPr>
        <p:spPr bwMode="auto">
          <a:xfrm>
            <a:off x="4286244" y="4929198"/>
            <a:ext cx="500066" cy="42862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dirty="0">
                <a:latin typeface="Calibri" pitchFamily="34" charset="0"/>
              </a:rPr>
              <a:t>e</a:t>
            </a:r>
            <a:r>
              <a:rPr lang="en-GB" sz="2800" baseline="30000" dirty="0">
                <a:latin typeface="Calibri" pitchFamily="34" charset="0"/>
              </a:rPr>
              <a:t>-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0" y="0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ΤΡΟΦΕΣ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32 - Βέλος προς τα κάτω"/>
          <p:cNvSpPr/>
          <p:nvPr/>
        </p:nvSpPr>
        <p:spPr>
          <a:xfrm rot="20334697">
            <a:off x="1272447" y="536195"/>
            <a:ext cx="500066" cy="160694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" name="34 - Έλλειψη"/>
          <p:cNvSpPr/>
          <p:nvPr/>
        </p:nvSpPr>
        <p:spPr>
          <a:xfrm>
            <a:off x="1142972" y="2214554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CREBS</a:t>
            </a:r>
            <a:endParaRPr lang="en-US" b="1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000096" y="2000240"/>
            <a:ext cx="2218877" cy="932083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l-GR" sz="3600" b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ακετύλιο</a:t>
            </a:r>
            <a:endParaRPr lang="en-US" sz="36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0502" name="Oval 38"/>
          <p:cNvSpPr>
            <a:spLocks noChangeArrowheads="1"/>
          </p:cNvSpPr>
          <p:nvPr/>
        </p:nvSpPr>
        <p:spPr bwMode="auto">
          <a:xfrm>
            <a:off x="2285980" y="3214686"/>
            <a:ext cx="1584325" cy="863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dirty="0">
                <a:latin typeface="Calibri" pitchFamily="34" charset="0"/>
              </a:rPr>
              <a:t>FADH</a:t>
            </a:r>
            <a:r>
              <a:rPr lang="en-GB" baseline="-25000" dirty="0">
                <a:latin typeface="Calibri" pitchFamily="34" charset="0"/>
              </a:rPr>
              <a:t>2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90500" name="Oval 36"/>
          <p:cNvSpPr>
            <a:spLocks noChangeArrowheads="1"/>
          </p:cNvSpPr>
          <p:nvPr/>
        </p:nvSpPr>
        <p:spPr bwMode="auto">
          <a:xfrm>
            <a:off x="928658" y="3571876"/>
            <a:ext cx="1944688" cy="1079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dirty="0" smtClean="0">
                <a:latin typeface="Calibri" pitchFamily="34" charset="0"/>
              </a:rPr>
              <a:t>3NADH+H</a:t>
            </a:r>
            <a:r>
              <a:rPr lang="en-GB" baseline="30000" dirty="0">
                <a:latin typeface="Calibri" pitchFamily="34" charset="0"/>
              </a:rPr>
              <a:t>+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8" name="37 - Έλλειψη"/>
          <p:cNvSpPr/>
          <p:nvPr/>
        </p:nvSpPr>
        <p:spPr>
          <a:xfrm>
            <a:off x="2786046" y="2500306"/>
            <a:ext cx="1428724" cy="928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ATP</a:t>
            </a:r>
            <a:endParaRPr lang="en-GB" sz="3200" b="1" dirty="0" smtClean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grpSp>
        <p:nvGrpSpPr>
          <p:cNvPr id="2" name="38 - Ομάδα"/>
          <p:cNvGrpSpPr/>
          <p:nvPr/>
        </p:nvGrpSpPr>
        <p:grpSpPr>
          <a:xfrm rot="266185">
            <a:off x="4429120" y="4929198"/>
            <a:ext cx="1714512" cy="500066"/>
            <a:chOff x="2643170" y="1142984"/>
            <a:chExt cx="1143008" cy="5000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39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1" name="40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2" name="41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3" name="42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4" name="43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45" name="44 - Ελεύθερη σχεδίαση"/>
          <p:cNvSpPr/>
          <p:nvPr/>
        </p:nvSpPr>
        <p:spPr>
          <a:xfrm rot="14218462">
            <a:off x="7653280" y="2342180"/>
            <a:ext cx="782217" cy="1205372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gradFill flip="none" rotWithShape="1">
            <a:gsLst>
              <a:gs pos="83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63000">
                <a:srgbClr val="92D050"/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 prst="angle"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45 - Έλλειψη"/>
          <p:cNvSpPr/>
          <p:nvPr/>
        </p:nvSpPr>
        <p:spPr>
          <a:xfrm>
            <a:off x="714344" y="3071810"/>
            <a:ext cx="1714476" cy="64294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2CO</a:t>
            </a:r>
            <a:r>
              <a:rPr lang="en-US" sz="3200" b="1" baseline="-25000" dirty="0" smtClean="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rPr>
              <a:t>2</a:t>
            </a:r>
            <a:endParaRPr lang="en-GB" sz="3200" b="1" dirty="0" smtClean="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215202" y="535782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7858144" y="5143512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auto">
          <a:xfrm>
            <a:off x="4786310" y="4786322"/>
            <a:ext cx="500066" cy="42862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r>
              <a:rPr lang="en-GB" sz="2800" dirty="0">
                <a:latin typeface="Calibri" pitchFamily="34" charset="0"/>
              </a:rPr>
              <a:t>e</a:t>
            </a:r>
            <a:r>
              <a:rPr lang="en-GB" sz="2800" baseline="30000" dirty="0">
                <a:latin typeface="Calibri" pitchFamily="34" charset="0"/>
              </a:rPr>
              <a:t>-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929318" y="5286388"/>
            <a:ext cx="861133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" name="50 - Έλλειψη"/>
          <p:cNvSpPr/>
          <p:nvPr/>
        </p:nvSpPr>
        <p:spPr>
          <a:xfrm>
            <a:off x="5715004" y="1357298"/>
            <a:ext cx="121444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ADP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2" name="51 - Έλλειψη"/>
          <p:cNvSpPr/>
          <p:nvPr/>
        </p:nvSpPr>
        <p:spPr>
          <a:xfrm>
            <a:off x="6715136" y="2571744"/>
            <a:ext cx="164307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ATP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52 - Έλλειψη"/>
          <p:cNvSpPr/>
          <p:nvPr/>
        </p:nvSpPr>
        <p:spPr>
          <a:xfrm>
            <a:off x="6286508" y="3714752"/>
            <a:ext cx="785818" cy="500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P</a:t>
            </a:r>
            <a:r>
              <a:rPr lang="en-US" b="1" baseline="-25000" dirty="0" smtClean="0">
                <a:latin typeface="Calibri" pitchFamily="34" charset="0"/>
              </a:rPr>
              <a:t>i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642906" y="857232"/>
            <a:ext cx="7800047" cy="4638675"/>
          </a:xfrm>
          <a:custGeom>
            <a:avLst/>
            <a:gdLst>
              <a:gd name="T0" fmla="*/ 8004175 w 5392"/>
              <a:gd name="T1" fmla="*/ 3524250 h 2922"/>
              <a:gd name="T2" fmla="*/ 8518525 w 5392"/>
              <a:gd name="T3" fmla="*/ 2936875 h 2922"/>
              <a:gd name="T4" fmla="*/ 7753350 w 5392"/>
              <a:gd name="T5" fmla="*/ 1857375 h 2922"/>
              <a:gd name="T6" fmla="*/ 7377113 w 5392"/>
              <a:gd name="T7" fmla="*/ 1479550 h 2922"/>
              <a:gd name="T8" fmla="*/ 6929438 w 5392"/>
              <a:gd name="T9" fmla="*/ 1157288 h 2922"/>
              <a:gd name="T10" fmla="*/ 6049962 w 5392"/>
              <a:gd name="T11" fmla="*/ 385762 h 2922"/>
              <a:gd name="T12" fmla="*/ 4041775 w 5392"/>
              <a:gd name="T13" fmla="*/ 117475 h 2922"/>
              <a:gd name="T14" fmla="*/ 2608262 w 5392"/>
              <a:gd name="T15" fmla="*/ 1085850 h 2922"/>
              <a:gd name="T16" fmla="*/ 2105025 w 5392"/>
              <a:gd name="T17" fmla="*/ 852488 h 2922"/>
              <a:gd name="T18" fmla="*/ 1317625 w 5392"/>
              <a:gd name="T19" fmla="*/ 923925 h 2922"/>
              <a:gd name="T20" fmla="*/ 708025 w 5392"/>
              <a:gd name="T21" fmla="*/ 1085850 h 2922"/>
              <a:gd name="T22" fmla="*/ 509588 w 5392"/>
              <a:gd name="T23" fmla="*/ 1641475 h 2922"/>
              <a:gd name="T24" fmla="*/ 509588 w 5392"/>
              <a:gd name="T25" fmla="*/ 2538412 h 2922"/>
              <a:gd name="T26" fmla="*/ 212725 w 5392"/>
              <a:gd name="T27" fmla="*/ 3394075 h 2922"/>
              <a:gd name="T28" fmla="*/ 1782763 w 5392"/>
              <a:gd name="T29" fmla="*/ 4473575 h 2922"/>
              <a:gd name="T30" fmla="*/ 2930525 w 5392"/>
              <a:gd name="T31" fmla="*/ 4384675 h 2922"/>
              <a:gd name="T32" fmla="*/ 4543425 w 5392"/>
              <a:gd name="T33" fmla="*/ 4313238 h 2922"/>
              <a:gd name="T34" fmla="*/ 5565775 w 5392"/>
              <a:gd name="T35" fmla="*/ 4421188 h 2922"/>
              <a:gd name="T36" fmla="*/ 6856413 w 5392"/>
              <a:gd name="T37" fmla="*/ 4313238 h 2922"/>
              <a:gd name="T38" fmla="*/ 7718425 w 5392"/>
              <a:gd name="T39" fmla="*/ 3990975 h 2922"/>
              <a:gd name="T40" fmla="*/ 8004175 w 5392"/>
              <a:gd name="T41" fmla="*/ 3524250 h 29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92"/>
              <a:gd name="T64" fmla="*/ 0 h 2922"/>
              <a:gd name="T65" fmla="*/ 5392 w 5392"/>
              <a:gd name="T66" fmla="*/ 2922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4365 w 5392"/>
              <a:gd name="connsiteY4" fmla="*/ 729 h 2922"/>
              <a:gd name="connsiteX5" fmla="*/ 4910 w 5392"/>
              <a:gd name="connsiteY5" fmla="*/ 181 h 2922"/>
              <a:gd name="connsiteX6" fmla="*/ 3811 w 5392"/>
              <a:gd name="connsiteY6" fmla="*/ 243 h 2922"/>
              <a:gd name="connsiteX7" fmla="*/ 2546 w 5392"/>
              <a:gd name="connsiteY7" fmla="*/ 74 h 2922"/>
              <a:gd name="connsiteX8" fmla="*/ 1643 w 5392"/>
              <a:gd name="connsiteY8" fmla="*/ 684 h 2922"/>
              <a:gd name="connsiteX9" fmla="*/ 1326 w 5392"/>
              <a:gd name="connsiteY9" fmla="*/ 537 h 2922"/>
              <a:gd name="connsiteX10" fmla="*/ 830 w 5392"/>
              <a:gd name="connsiteY10" fmla="*/ 582 h 2922"/>
              <a:gd name="connsiteX11" fmla="*/ 446 w 5392"/>
              <a:gd name="connsiteY11" fmla="*/ 684 h 2922"/>
              <a:gd name="connsiteX12" fmla="*/ 321 w 5392"/>
              <a:gd name="connsiteY12" fmla="*/ 1034 h 2922"/>
              <a:gd name="connsiteX13" fmla="*/ 321 w 5392"/>
              <a:gd name="connsiteY13" fmla="*/ 1599 h 2922"/>
              <a:gd name="connsiteX14" fmla="*/ 134 w 5392"/>
              <a:gd name="connsiteY14" fmla="*/ 2138 h 2922"/>
              <a:gd name="connsiteX15" fmla="*/ 1123 w 5392"/>
              <a:gd name="connsiteY15" fmla="*/ 2818 h 2922"/>
              <a:gd name="connsiteX16" fmla="*/ 1846 w 5392"/>
              <a:gd name="connsiteY16" fmla="*/ 2762 h 2922"/>
              <a:gd name="connsiteX17" fmla="*/ 2862 w 5392"/>
              <a:gd name="connsiteY17" fmla="*/ 2717 h 2922"/>
              <a:gd name="connsiteX18" fmla="*/ 3506 w 5392"/>
              <a:gd name="connsiteY18" fmla="*/ 2785 h 2922"/>
              <a:gd name="connsiteX19" fmla="*/ 4319 w 5392"/>
              <a:gd name="connsiteY19" fmla="*/ 2717 h 2922"/>
              <a:gd name="connsiteX20" fmla="*/ 4862 w 5392"/>
              <a:gd name="connsiteY20" fmla="*/ 2514 h 2922"/>
              <a:gd name="connsiteX21" fmla="*/ 5042 w 5392"/>
              <a:gd name="connsiteY21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4365 w 5392"/>
              <a:gd name="connsiteY5" fmla="*/ 729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392"/>
              <a:gd name="connsiteY0" fmla="*/ 2220 h 2922"/>
              <a:gd name="connsiteX1" fmla="*/ 5366 w 5392"/>
              <a:gd name="connsiteY1" fmla="*/ 1850 h 2922"/>
              <a:gd name="connsiteX2" fmla="*/ 4884 w 5392"/>
              <a:gd name="connsiteY2" fmla="*/ 1170 h 2922"/>
              <a:gd name="connsiteX3" fmla="*/ 4647 w 5392"/>
              <a:gd name="connsiteY3" fmla="*/ 932 h 2922"/>
              <a:gd name="connsiteX4" fmla="*/ 5180 w 5392"/>
              <a:gd name="connsiteY4" fmla="*/ 798 h 2922"/>
              <a:gd name="connsiteX5" fmla="*/ 5310 w 5392"/>
              <a:gd name="connsiteY5" fmla="*/ 504 h 2922"/>
              <a:gd name="connsiteX6" fmla="*/ 4910 w 5392"/>
              <a:gd name="connsiteY6" fmla="*/ 181 h 2922"/>
              <a:gd name="connsiteX7" fmla="*/ 3811 w 5392"/>
              <a:gd name="connsiteY7" fmla="*/ 243 h 2922"/>
              <a:gd name="connsiteX8" fmla="*/ 2546 w 5392"/>
              <a:gd name="connsiteY8" fmla="*/ 74 h 2922"/>
              <a:gd name="connsiteX9" fmla="*/ 1643 w 5392"/>
              <a:gd name="connsiteY9" fmla="*/ 684 h 2922"/>
              <a:gd name="connsiteX10" fmla="*/ 1326 w 5392"/>
              <a:gd name="connsiteY10" fmla="*/ 537 h 2922"/>
              <a:gd name="connsiteX11" fmla="*/ 830 w 5392"/>
              <a:gd name="connsiteY11" fmla="*/ 582 h 2922"/>
              <a:gd name="connsiteX12" fmla="*/ 446 w 5392"/>
              <a:gd name="connsiteY12" fmla="*/ 684 h 2922"/>
              <a:gd name="connsiteX13" fmla="*/ 321 w 5392"/>
              <a:gd name="connsiteY13" fmla="*/ 1034 h 2922"/>
              <a:gd name="connsiteX14" fmla="*/ 321 w 5392"/>
              <a:gd name="connsiteY14" fmla="*/ 1599 h 2922"/>
              <a:gd name="connsiteX15" fmla="*/ 134 w 5392"/>
              <a:gd name="connsiteY15" fmla="*/ 2138 h 2922"/>
              <a:gd name="connsiteX16" fmla="*/ 1123 w 5392"/>
              <a:gd name="connsiteY16" fmla="*/ 2818 h 2922"/>
              <a:gd name="connsiteX17" fmla="*/ 1846 w 5392"/>
              <a:gd name="connsiteY17" fmla="*/ 2762 h 2922"/>
              <a:gd name="connsiteX18" fmla="*/ 2862 w 5392"/>
              <a:gd name="connsiteY18" fmla="*/ 2717 h 2922"/>
              <a:gd name="connsiteX19" fmla="*/ 3506 w 5392"/>
              <a:gd name="connsiteY19" fmla="*/ 2785 h 2922"/>
              <a:gd name="connsiteX20" fmla="*/ 4319 w 5392"/>
              <a:gd name="connsiteY20" fmla="*/ 2717 h 2922"/>
              <a:gd name="connsiteX21" fmla="*/ 4862 w 5392"/>
              <a:gd name="connsiteY21" fmla="*/ 2514 h 2922"/>
              <a:gd name="connsiteX22" fmla="*/ 5042 w 5392"/>
              <a:gd name="connsiteY22" fmla="*/ 2220 h 2922"/>
              <a:gd name="connsiteX0" fmla="*/ 5042 w 5506"/>
              <a:gd name="connsiteY0" fmla="*/ 2220 h 2922"/>
              <a:gd name="connsiteX1" fmla="*/ 5366 w 5506"/>
              <a:gd name="connsiteY1" fmla="*/ 1850 h 2922"/>
              <a:gd name="connsiteX2" fmla="*/ 4884 w 5506"/>
              <a:gd name="connsiteY2" fmla="*/ 1170 h 2922"/>
              <a:gd name="connsiteX3" fmla="*/ 5457 w 5506"/>
              <a:gd name="connsiteY3" fmla="*/ 1112 h 2922"/>
              <a:gd name="connsiteX4" fmla="*/ 5180 w 5506"/>
              <a:gd name="connsiteY4" fmla="*/ 798 h 2922"/>
              <a:gd name="connsiteX5" fmla="*/ 5310 w 5506"/>
              <a:gd name="connsiteY5" fmla="*/ 504 h 2922"/>
              <a:gd name="connsiteX6" fmla="*/ 4910 w 5506"/>
              <a:gd name="connsiteY6" fmla="*/ 181 h 2922"/>
              <a:gd name="connsiteX7" fmla="*/ 3811 w 5506"/>
              <a:gd name="connsiteY7" fmla="*/ 243 h 2922"/>
              <a:gd name="connsiteX8" fmla="*/ 2546 w 5506"/>
              <a:gd name="connsiteY8" fmla="*/ 74 h 2922"/>
              <a:gd name="connsiteX9" fmla="*/ 1643 w 5506"/>
              <a:gd name="connsiteY9" fmla="*/ 684 h 2922"/>
              <a:gd name="connsiteX10" fmla="*/ 1326 w 5506"/>
              <a:gd name="connsiteY10" fmla="*/ 537 h 2922"/>
              <a:gd name="connsiteX11" fmla="*/ 830 w 5506"/>
              <a:gd name="connsiteY11" fmla="*/ 582 h 2922"/>
              <a:gd name="connsiteX12" fmla="*/ 446 w 5506"/>
              <a:gd name="connsiteY12" fmla="*/ 684 h 2922"/>
              <a:gd name="connsiteX13" fmla="*/ 321 w 5506"/>
              <a:gd name="connsiteY13" fmla="*/ 1034 h 2922"/>
              <a:gd name="connsiteX14" fmla="*/ 321 w 5506"/>
              <a:gd name="connsiteY14" fmla="*/ 1599 h 2922"/>
              <a:gd name="connsiteX15" fmla="*/ 134 w 5506"/>
              <a:gd name="connsiteY15" fmla="*/ 2138 h 2922"/>
              <a:gd name="connsiteX16" fmla="*/ 1123 w 5506"/>
              <a:gd name="connsiteY16" fmla="*/ 2818 h 2922"/>
              <a:gd name="connsiteX17" fmla="*/ 1846 w 5506"/>
              <a:gd name="connsiteY17" fmla="*/ 2762 h 2922"/>
              <a:gd name="connsiteX18" fmla="*/ 2862 w 5506"/>
              <a:gd name="connsiteY18" fmla="*/ 2717 h 2922"/>
              <a:gd name="connsiteX19" fmla="*/ 3506 w 5506"/>
              <a:gd name="connsiteY19" fmla="*/ 2785 h 2922"/>
              <a:gd name="connsiteX20" fmla="*/ 4319 w 5506"/>
              <a:gd name="connsiteY20" fmla="*/ 2717 h 2922"/>
              <a:gd name="connsiteX21" fmla="*/ 4862 w 5506"/>
              <a:gd name="connsiteY21" fmla="*/ 2514 h 2922"/>
              <a:gd name="connsiteX22" fmla="*/ 5042 w 5506"/>
              <a:gd name="connsiteY22" fmla="*/ 2220 h 2922"/>
              <a:gd name="connsiteX0" fmla="*/ 5042 w 5461"/>
              <a:gd name="connsiteY0" fmla="*/ 2220 h 2922"/>
              <a:gd name="connsiteX1" fmla="*/ 5366 w 5461"/>
              <a:gd name="connsiteY1" fmla="*/ 1850 h 2922"/>
              <a:gd name="connsiteX2" fmla="*/ 5154 w 5461"/>
              <a:gd name="connsiteY2" fmla="*/ 1485 h 2922"/>
              <a:gd name="connsiteX3" fmla="*/ 5457 w 5461"/>
              <a:gd name="connsiteY3" fmla="*/ 1112 h 2922"/>
              <a:gd name="connsiteX4" fmla="*/ 5180 w 5461"/>
              <a:gd name="connsiteY4" fmla="*/ 798 h 2922"/>
              <a:gd name="connsiteX5" fmla="*/ 5310 w 5461"/>
              <a:gd name="connsiteY5" fmla="*/ 504 h 2922"/>
              <a:gd name="connsiteX6" fmla="*/ 4910 w 5461"/>
              <a:gd name="connsiteY6" fmla="*/ 181 h 2922"/>
              <a:gd name="connsiteX7" fmla="*/ 3811 w 5461"/>
              <a:gd name="connsiteY7" fmla="*/ 243 h 2922"/>
              <a:gd name="connsiteX8" fmla="*/ 2546 w 5461"/>
              <a:gd name="connsiteY8" fmla="*/ 74 h 2922"/>
              <a:gd name="connsiteX9" fmla="*/ 1643 w 5461"/>
              <a:gd name="connsiteY9" fmla="*/ 684 h 2922"/>
              <a:gd name="connsiteX10" fmla="*/ 1326 w 5461"/>
              <a:gd name="connsiteY10" fmla="*/ 537 h 2922"/>
              <a:gd name="connsiteX11" fmla="*/ 830 w 5461"/>
              <a:gd name="connsiteY11" fmla="*/ 582 h 2922"/>
              <a:gd name="connsiteX12" fmla="*/ 446 w 5461"/>
              <a:gd name="connsiteY12" fmla="*/ 684 h 2922"/>
              <a:gd name="connsiteX13" fmla="*/ 321 w 5461"/>
              <a:gd name="connsiteY13" fmla="*/ 1034 h 2922"/>
              <a:gd name="connsiteX14" fmla="*/ 321 w 5461"/>
              <a:gd name="connsiteY14" fmla="*/ 1599 h 2922"/>
              <a:gd name="connsiteX15" fmla="*/ 134 w 5461"/>
              <a:gd name="connsiteY15" fmla="*/ 2138 h 2922"/>
              <a:gd name="connsiteX16" fmla="*/ 1123 w 5461"/>
              <a:gd name="connsiteY16" fmla="*/ 2818 h 2922"/>
              <a:gd name="connsiteX17" fmla="*/ 1846 w 5461"/>
              <a:gd name="connsiteY17" fmla="*/ 2762 h 2922"/>
              <a:gd name="connsiteX18" fmla="*/ 2862 w 5461"/>
              <a:gd name="connsiteY18" fmla="*/ 2717 h 2922"/>
              <a:gd name="connsiteX19" fmla="*/ 3506 w 5461"/>
              <a:gd name="connsiteY19" fmla="*/ 2785 h 2922"/>
              <a:gd name="connsiteX20" fmla="*/ 4319 w 5461"/>
              <a:gd name="connsiteY20" fmla="*/ 2717 h 2922"/>
              <a:gd name="connsiteX21" fmla="*/ 4862 w 5461"/>
              <a:gd name="connsiteY21" fmla="*/ 2514 h 2922"/>
              <a:gd name="connsiteX22" fmla="*/ 5042 w 5461"/>
              <a:gd name="connsiteY22" fmla="*/ 2220 h 2922"/>
              <a:gd name="connsiteX0" fmla="*/ 5042 w 5495"/>
              <a:gd name="connsiteY0" fmla="*/ 2220 h 2922"/>
              <a:gd name="connsiteX1" fmla="*/ 5366 w 5495"/>
              <a:gd name="connsiteY1" fmla="*/ 1850 h 2922"/>
              <a:gd name="connsiteX2" fmla="*/ 5406 w 5495"/>
              <a:gd name="connsiteY2" fmla="*/ 1485 h 2922"/>
              <a:gd name="connsiteX3" fmla="*/ 5457 w 5495"/>
              <a:gd name="connsiteY3" fmla="*/ 1112 h 2922"/>
              <a:gd name="connsiteX4" fmla="*/ 5180 w 5495"/>
              <a:gd name="connsiteY4" fmla="*/ 798 h 2922"/>
              <a:gd name="connsiteX5" fmla="*/ 5310 w 5495"/>
              <a:gd name="connsiteY5" fmla="*/ 504 h 2922"/>
              <a:gd name="connsiteX6" fmla="*/ 4910 w 5495"/>
              <a:gd name="connsiteY6" fmla="*/ 181 h 2922"/>
              <a:gd name="connsiteX7" fmla="*/ 3811 w 5495"/>
              <a:gd name="connsiteY7" fmla="*/ 243 h 2922"/>
              <a:gd name="connsiteX8" fmla="*/ 2546 w 5495"/>
              <a:gd name="connsiteY8" fmla="*/ 74 h 2922"/>
              <a:gd name="connsiteX9" fmla="*/ 1643 w 5495"/>
              <a:gd name="connsiteY9" fmla="*/ 684 h 2922"/>
              <a:gd name="connsiteX10" fmla="*/ 1326 w 5495"/>
              <a:gd name="connsiteY10" fmla="*/ 537 h 2922"/>
              <a:gd name="connsiteX11" fmla="*/ 830 w 5495"/>
              <a:gd name="connsiteY11" fmla="*/ 582 h 2922"/>
              <a:gd name="connsiteX12" fmla="*/ 446 w 5495"/>
              <a:gd name="connsiteY12" fmla="*/ 684 h 2922"/>
              <a:gd name="connsiteX13" fmla="*/ 321 w 5495"/>
              <a:gd name="connsiteY13" fmla="*/ 1034 h 2922"/>
              <a:gd name="connsiteX14" fmla="*/ 321 w 5495"/>
              <a:gd name="connsiteY14" fmla="*/ 1599 h 2922"/>
              <a:gd name="connsiteX15" fmla="*/ 134 w 5495"/>
              <a:gd name="connsiteY15" fmla="*/ 2138 h 2922"/>
              <a:gd name="connsiteX16" fmla="*/ 1123 w 5495"/>
              <a:gd name="connsiteY16" fmla="*/ 2818 h 2922"/>
              <a:gd name="connsiteX17" fmla="*/ 1846 w 5495"/>
              <a:gd name="connsiteY17" fmla="*/ 2762 h 2922"/>
              <a:gd name="connsiteX18" fmla="*/ 2862 w 5495"/>
              <a:gd name="connsiteY18" fmla="*/ 2717 h 2922"/>
              <a:gd name="connsiteX19" fmla="*/ 3506 w 5495"/>
              <a:gd name="connsiteY19" fmla="*/ 2785 h 2922"/>
              <a:gd name="connsiteX20" fmla="*/ 4319 w 5495"/>
              <a:gd name="connsiteY20" fmla="*/ 2717 h 2922"/>
              <a:gd name="connsiteX21" fmla="*/ 4862 w 5495"/>
              <a:gd name="connsiteY21" fmla="*/ 2514 h 2922"/>
              <a:gd name="connsiteX22" fmla="*/ 5042 w 5495"/>
              <a:gd name="connsiteY22" fmla="*/ 2220 h 2922"/>
              <a:gd name="connsiteX0" fmla="*/ 5042 w 5495"/>
              <a:gd name="connsiteY0" fmla="*/ 2220 h 2922"/>
              <a:gd name="connsiteX1" fmla="*/ 5366 w 5495"/>
              <a:gd name="connsiteY1" fmla="*/ 1850 h 2922"/>
              <a:gd name="connsiteX2" fmla="*/ 5406 w 5495"/>
              <a:gd name="connsiteY2" fmla="*/ 1485 h 2922"/>
              <a:gd name="connsiteX3" fmla="*/ 5457 w 5495"/>
              <a:gd name="connsiteY3" fmla="*/ 1112 h 2922"/>
              <a:gd name="connsiteX4" fmla="*/ 5180 w 5495"/>
              <a:gd name="connsiteY4" fmla="*/ 798 h 2922"/>
              <a:gd name="connsiteX5" fmla="*/ 5378 w 5495"/>
              <a:gd name="connsiteY5" fmla="*/ 779 h 2922"/>
              <a:gd name="connsiteX6" fmla="*/ 5310 w 5495"/>
              <a:gd name="connsiteY6" fmla="*/ 504 h 2922"/>
              <a:gd name="connsiteX7" fmla="*/ 4910 w 5495"/>
              <a:gd name="connsiteY7" fmla="*/ 181 h 2922"/>
              <a:gd name="connsiteX8" fmla="*/ 3811 w 5495"/>
              <a:gd name="connsiteY8" fmla="*/ 243 h 2922"/>
              <a:gd name="connsiteX9" fmla="*/ 2546 w 5495"/>
              <a:gd name="connsiteY9" fmla="*/ 74 h 2922"/>
              <a:gd name="connsiteX10" fmla="*/ 1643 w 5495"/>
              <a:gd name="connsiteY10" fmla="*/ 684 h 2922"/>
              <a:gd name="connsiteX11" fmla="*/ 1326 w 5495"/>
              <a:gd name="connsiteY11" fmla="*/ 537 h 2922"/>
              <a:gd name="connsiteX12" fmla="*/ 830 w 5495"/>
              <a:gd name="connsiteY12" fmla="*/ 582 h 2922"/>
              <a:gd name="connsiteX13" fmla="*/ 446 w 5495"/>
              <a:gd name="connsiteY13" fmla="*/ 684 h 2922"/>
              <a:gd name="connsiteX14" fmla="*/ 321 w 5495"/>
              <a:gd name="connsiteY14" fmla="*/ 1034 h 2922"/>
              <a:gd name="connsiteX15" fmla="*/ 321 w 5495"/>
              <a:gd name="connsiteY15" fmla="*/ 1599 h 2922"/>
              <a:gd name="connsiteX16" fmla="*/ 134 w 5495"/>
              <a:gd name="connsiteY16" fmla="*/ 2138 h 2922"/>
              <a:gd name="connsiteX17" fmla="*/ 1123 w 5495"/>
              <a:gd name="connsiteY17" fmla="*/ 2818 h 2922"/>
              <a:gd name="connsiteX18" fmla="*/ 1846 w 5495"/>
              <a:gd name="connsiteY18" fmla="*/ 2762 h 2922"/>
              <a:gd name="connsiteX19" fmla="*/ 2862 w 5495"/>
              <a:gd name="connsiteY19" fmla="*/ 2717 h 2922"/>
              <a:gd name="connsiteX20" fmla="*/ 3506 w 5495"/>
              <a:gd name="connsiteY20" fmla="*/ 2785 h 2922"/>
              <a:gd name="connsiteX21" fmla="*/ 4319 w 5495"/>
              <a:gd name="connsiteY21" fmla="*/ 2717 h 2922"/>
              <a:gd name="connsiteX22" fmla="*/ 4862 w 5495"/>
              <a:gd name="connsiteY22" fmla="*/ 2514 h 2922"/>
              <a:gd name="connsiteX23" fmla="*/ 5042 w 5495"/>
              <a:gd name="connsiteY23" fmla="*/ 2220 h 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95" h="2922">
                <a:moveTo>
                  <a:pt x="5042" y="2220"/>
                </a:moveTo>
                <a:cubicBezTo>
                  <a:pt x="5126" y="2109"/>
                  <a:pt x="5305" y="1973"/>
                  <a:pt x="5366" y="1850"/>
                </a:cubicBezTo>
                <a:cubicBezTo>
                  <a:pt x="5427" y="1728"/>
                  <a:pt x="5391" y="1608"/>
                  <a:pt x="5406" y="1485"/>
                </a:cubicBezTo>
                <a:cubicBezTo>
                  <a:pt x="5421" y="1362"/>
                  <a:pt x="5495" y="1226"/>
                  <a:pt x="5457" y="1112"/>
                </a:cubicBezTo>
                <a:cubicBezTo>
                  <a:pt x="5419" y="998"/>
                  <a:pt x="5193" y="853"/>
                  <a:pt x="5180" y="798"/>
                </a:cubicBezTo>
                <a:cubicBezTo>
                  <a:pt x="5167" y="743"/>
                  <a:pt x="5356" y="828"/>
                  <a:pt x="5378" y="779"/>
                </a:cubicBezTo>
                <a:cubicBezTo>
                  <a:pt x="5400" y="730"/>
                  <a:pt x="5388" y="604"/>
                  <a:pt x="5310" y="504"/>
                </a:cubicBezTo>
                <a:cubicBezTo>
                  <a:pt x="5232" y="404"/>
                  <a:pt x="5160" y="224"/>
                  <a:pt x="4910" y="181"/>
                </a:cubicBezTo>
                <a:cubicBezTo>
                  <a:pt x="4660" y="138"/>
                  <a:pt x="4205" y="261"/>
                  <a:pt x="3811" y="243"/>
                </a:cubicBezTo>
                <a:cubicBezTo>
                  <a:pt x="3417" y="225"/>
                  <a:pt x="2907" y="0"/>
                  <a:pt x="2546" y="74"/>
                </a:cubicBezTo>
                <a:cubicBezTo>
                  <a:pt x="2185" y="148"/>
                  <a:pt x="1846" y="607"/>
                  <a:pt x="1643" y="684"/>
                </a:cubicBezTo>
                <a:cubicBezTo>
                  <a:pt x="1440" y="761"/>
                  <a:pt x="1461" y="554"/>
                  <a:pt x="1326" y="537"/>
                </a:cubicBezTo>
                <a:cubicBezTo>
                  <a:pt x="1191" y="520"/>
                  <a:pt x="977" y="558"/>
                  <a:pt x="830" y="582"/>
                </a:cubicBezTo>
                <a:cubicBezTo>
                  <a:pt x="683" y="606"/>
                  <a:pt x="531" y="609"/>
                  <a:pt x="446" y="684"/>
                </a:cubicBezTo>
                <a:cubicBezTo>
                  <a:pt x="361" y="759"/>
                  <a:pt x="342" y="882"/>
                  <a:pt x="321" y="1034"/>
                </a:cubicBezTo>
                <a:cubicBezTo>
                  <a:pt x="300" y="1186"/>
                  <a:pt x="352" y="1415"/>
                  <a:pt x="321" y="1599"/>
                </a:cubicBezTo>
                <a:cubicBezTo>
                  <a:pt x="290" y="1783"/>
                  <a:pt x="0" y="1935"/>
                  <a:pt x="134" y="2138"/>
                </a:cubicBezTo>
                <a:cubicBezTo>
                  <a:pt x="268" y="2341"/>
                  <a:pt x="838" y="2714"/>
                  <a:pt x="1123" y="2818"/>
                </a:cubicBezTo>
                <a:cubicBezTo>
                  <a:pt x="1408" y="2922"/>
                  <a:pt x="1556" y="2779"/>
                  <a:pt x="1846" y="2762"/>
                </a:cubicBezTo>
                <a:cubicBezTo>
                  <a:pt x="2136" y="2745"/>
                  <a:pt x="2585" y="2713"/>
                  <a:pt x="2862" y="2717"/>
                </a:cubicBezTo>
                <a:cubicBezTo>
                  <a:pt x="3139" y="2721"/>
                  <a:pt x="3263" y="2785"/>
                  <a:pt x="3506" y="2785"/>
                </a:cubicBezTo>
                <a:cubicBezTo>
                  <a:pt x="3749" y="2785"/>
                  <a:pt x="4093" y="2762"/>
                  <a:pt x="4319" y="2717"/>
                </a:cubicBezTo>
                <a:cubicBezTo>
                  <a:pt x="4545" y="2672"/>
                  <a:pt x="4742" y="2597"/>
                  <a:pt x="4862" y="2514"/>
                </a:cubicBezTo>
                <a:cubicBezTo>
                  <a:pt x="4982" y="2431"/>
                  <a:pt x="4958" y="2331"/>
                  <a:pt x="5042" y="2220"/>
                </a:cubicBezTo>
                <a:close/>
              </a:path>
            </a:pathLst>
          </a:custGeom>
          <a:noFill/>
          <a:ln w="254000">
            <a:solidFill>
              <a:schemeClr val="accent2">
                <a:alpha val="66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8501086" y="1071546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9144028" y="3286124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8072458" y="4357694"/>
            <a:ext cx="52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latin typeface="Calibri" pitchFamily="34" charset="0"/>
              </a:rPr>
              <a:t>H</a:t>
            </a:r>
            <a:r>
              <a:rPr lang="en-US" sz="2800" b="1" baseline="30000" dirty="0">
                <a:latin typeface="Calibri" pitchFamily="34" charset="0"/>
              </a:rPr>
              <a:t>+</a:t>
            </a:r>
            <a:endParaRPr lang="en-GB" sz="2800" b="1" dirty="0">
              <a:latin typeface="Calibri" pitchFamily="34" charset="0"/>
            </a:endParaRPr>
          </a:p>
        </p:txBody>
      </p:sp>
      <p:grpSp>
        <p:nvGrpSpPr>
          <p:cNvPr id="61" name="60 - Ομάδα"/>
          <p:cNvGrpSpPr/>
          <p:nvPr/>
        </p:nvGrpSpPr>
        <p:grpSpPr>
          <a:xfrm>
            <a:off x="3487738" y="642918"/>
            <a:ext cx="5899850" cy="5253990"/>
            <a:chOff x="3487738" y="642918"/>
            <a:chExt cx="5899850" cy="5253990"/>
          </a:xfrm>
        </p:grpSpPr>
        <p:sp>
          <p:nvSpPr>
            <p:cNvPr id="15371" name="Text Box 17"/>
            <p:cNvSpPr txBox="1">
              <a:spLocks noChangeArrowheads="1"/>
            </p:cNvSpPr>
            <p:nvPr/>
          </p:nvSpPr>
          <p:spPr bwMode="auto">
            <a:xfrm>
              <a:off x="3487738" y="5373688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  <p:sp>
          <p:nvSpPr>
            <p:cNvPr id="15373" name="Text Box 19"/>
            <p:cNvSpPr txBox="1">
              <a:spLocks noChangeArrowheads="1"/>
            </p:cNvSpPr>
            <p:nvPr/>
          </p:nvSpPr>
          <p:spPr bwMode="auto">
            <a:xfrm>
              <a:off x="4489450" y="5357826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  <p:sp>
          <p:nvSpPr>
            <p:cNvPr id="190485" name="Text Box 48"/>
            <p:cNvSpPr txBox="1">
              <a:spLocks noChangeArrowheads="1"/>
            </p:cNvSpPr>
            <p:nvPr/>
          </p:nvSpPr>
          <p:spPr bwMode="auto">
            <a:xfrm>
              <a:off x="8858276" y="4071942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8715400" y="2000240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7715268" y="642918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  <p:sp>
          <p:nvSpPr>
            <p:cNvPr id="60" name="Text Box 48"/>
            <p:cNvSpPr txBox="1">
              <a:spLocks noChangeArrowheads="1"/>
            </p:cNvSpPr>
            <p:nvPr/>
          </p:nvSpPr>
          <p:spPr bwMode="auto">
            <a:xfrm>
              <a:off x="8429648" y="3714752"/>
              <a:ext cx="529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latin typeface="Calibri" pitchFamily="34" charset="0"/>
                </a:rPr>
                <a:t>H</a:t>
              </a:r>
              <a:r>
                <a:rPr lang="en-US" sz="2800" b="1" baseline="30000" dirty="0">
                  <a:latin typeface="Calibri" pitchFamily="34" charset="0"/>
                </a:rPr>
                <a:t>+</a:t>
              </a:r>
              <a:endParaRPr lang="en-GB" sz="2800" b="1" dirty="0"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857037" y="0"/>
            <a:ext cx="83990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Σύνθεση ΑΤΡ σύμφωνα με τη χημειοσμωτική θεωρία του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Mitchell</a:t>
            </a:r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405 0.05879 -0.12794 0.11759 -0.14075 0.17569 C -0.15355 0.23379 -0.11528 0.29143 -0.07701 0.34907 " pathEditMode="relative" ptsTypes="a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93 0.04237 0.10602 0.08473 0.13935 0.10209 C 0.17269 0.11945 0.18627 0.11181 0.2 0.1044 " pathEditMode="relative" ptsTypes="aaA">
                                      <p:cBhvr>
                                        <p:cTn id="26" dur="2000" fill="hold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3727 0.01126 0.07454 0.03843 0.09329 C 0.06559 0.11204 0.13781 0.09815 0.16296 0.11319 C 0.18812 0.12824 0.18873 0.15625 0.18951 0.18426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-0.00463 0.05 -0.00926 0.06513 -0.0088 C 0.08025 -0.00834 0.08272 0.00347 0.09044 0.00231 C 0.09815 0.00115 0.10355 -0.01575 0.11112 -0.01551 C 0.11868 -0.01528 0.12562 -0.00625 0.13627 0.00439 C 0.14692 0.01504 0.16081 0.03194 0.17485 0.04884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41 0.01435 0.01898 0.02893 0.02963 0.02893 C 0.04028 0.02893 0.05309 -0.00185 0.06373 0 C 0.07438 0.00185 0.08256 0.02824 0.09336 0.04004 C 0.10417 0.05185 0.11651 0.06157 0.12886 0.07129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4 0.05023 -0.02747 0.1007 -0.07408 0.09769 C -0.12068 0.09468 -0.20031 0.03843 -0.27994 -0.01782 " pathEditMode="relative" ptsTypes="aaA">
                                      <p:cBhvr>
                                        <p:cTn id="43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1 0.03171 0.00417 0.06342 -0.02808 0.07569 C -0.06034 0.08796 -0.12716 0.08055 -0.19398 0.07338 " pathEditMode="relative" ptsTypes="a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1.85185E-6 C -0.00478 0.02523 -0.00941 0.05046 -0.00602 0.07778 C -0.00262 0.10509 0.0233 0.13426 0.02068 0.16458 C 0.01806 0.19491 -0.00216 0.22755 -0.02222 0.26019 " pathEditMode="relative" ptsTypes="aaaA">
                                      <p:cBhvr>
                                        <p:cTn id="49" dur="2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85185E-6 C -0.00386 0.04051 -0.00771 0.08102 -0.00741 0.11112 C -0.0071 0.14121 0.00355 0.15556 0.00154 0.1801 C -0.00046 0.20463 -0.02515 0.23241 -0.01929 0.25787 C -0.01342 0.28334 0.01173 0.30834 0.03704 0.33334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7.40741E-6 C 0.01049 0.03564 0.02099 0.07152 0.02376 0.10671 C 0.02654 0.14189 0.03241 0.17407 0.01636 0.21111 C 0.00031 0.24814 -0.03611 0.28842 -0.07253 0.32893 " pathEditMode="relative" ptsTypes="aaaA">
                                      <p:cBhvr>
                                        <p:cTn id="53" dur="2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11111E-6 C -0.00339 -0.04583 -0.00679 -0.09167 -0.02376 -0.10671 C -0.04074 -0.12176 -0.06559 -0.09537 -0.10216 -0.09097 C -0.13873 -0.08657 -0.20988 -0.09468 -0.2429 -0.07986 C -0.27592 -0.06505 -0.29105 -0.01551 -0.30077 -0.00208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6543E-6 7.40741E-7 C -0.00817 -0.04977 -0.01635 -0.0993 8.76543E-6 -0.13565 C 0.01636 -0.17199 0.08272 -0.18333 0.09784 -0.21782 C 0.11297 -0.25231 0.10124 -0.31713 0.09044 -0.34236 C 0.07963 -0.36759 0.05479 -0.36875 0.03257 -0.36898 C 0.01034 -0.36921 -0.00879 -0.34051 -0.0429 -0.34444 C -0.077 -0.34838 -0.12453 -0.37083 -0.17191 -0.39329 " pathEditMode="relative" ptsTypes="aaaaa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14E-6 -2.22222E-6 C -0.0105 0.03588 -0.02099 0.07199 -0.01034 0.10649 C 0.00031 0.14098 0.06944 0.18565 0.06373 0.20649 C 0.05802 0.22732 0.02098 0.22292 -0.04445 0.23102 C -0.10988 0.23912 -0.21945 0.24723 -0.32886 0.25556 " pathEditMode="relative" ptsTypes="aaaaA">
                                      <p:cBhvr>
                                        <p:cTn id="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8 0.03958 0.00231 0.07917 0.02083 0.09352 C 0.03935 0.10787 0.0912 0.06643 0.11111 0.0868 C 0.13102 0.10717 0.1358 0.16134 0.14074 0.21574 " pathEditMode="relative" ptsTypes="aaaA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1 0.00439 0.06157 0.00879 0.08009 -0.00672 C 0.09861 -0.02223 0.10586 -0.07848 0.11111 -0.09329 " pathEditMode="relative" ptsTypes="aaA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8 0.0125 C -0.04846 -0.00116 -0.11945 -0.01481 -0.17562 -0.02361 C -0.23195 -0.03241 -0.27346 -0.03657 -0.31482 -0.04051 " pathEditMode="relative" rAng="0" ptsTypes="aaA">
                                      <p:cBhvr>
                                        <p:cTn id="9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90482" grpId="0"/>
      <p:bldP spid="190483" grpId="0"/>
      <p:bldP spid="190484" grpId="0"/>
      <p:bldP spid="15385" grpId="0" animBg="1"/>
      <p:bldP spid="15385" grpId="1" animBg="1"/>
      <p:bldP spid="190503" grpId="0" animBg="1"/>
      <p:bldP spid="190503" grpId="1" animBg="1"/>
      <p:bldP spid="32" grpId="0"/>
      <p:bldP spid="33" grpId="0" animBg="1"/>
      <p:bldP spid="35" grpId="0" animBg="1"/>
      <p:bldP spid="35" grpId="1" animBg="1"/>
      <p:bldP spid="34" grpId="0"/>
      <p:bldP spid="190502" grpId="0" animBg="1"/>
      <p:bldP spid="190502" grpId="1" animBg="1"/>
      <p:bldP spid="190500" grpId="0" animBg="1"/>
      <p:bldP spid="190500" grpId="1" animBg="1"/>
      <p:bldP spid="38" grpId="0" animBg="1"/>
      <p:bldP spid="45" grpId="0" animBg="1"/>
      <p:bldP spid="46" grpId="0" animBg="1"/>
      <p:bldP spid="46" grpId="1" animBg="1"/>
      <p:bldP spid="48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/>
      <p:bldP spid="5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4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21986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 bwMode="auto">
          <a:xfrm>
            <a:off x="0" y="0"/>
            <a:ext cx="10287000" cy="21431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ΤΡΟΦΕΣ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ΠΡΩΤΕΪΝΕΣ-ΛΙΠΗ-ΣΑΚΧΑΡΑ</a:t>
            </a:r>
            <a:endParaRPr kumimoji="0" lang="el-G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- Βέλος προς τα κάτω"/>
          <p:cNvSpPr/>
          <p:nvPr/>
        </p:nvSpPr>
        <p:spPr bwMode="auto">
          <a:xfrm>
            <a:off x="4071930" y="1500174"/>
            <a:ext cx="642942" cy="642942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403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66" y="1476375"/>
            <a:ext cx="61341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8490" y="4509120"/>
            <a:ext cx="261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Σύνοψη των αντιδράσεων της αναπνοής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44" y="1484784"/>
            <a:ext cx="8578850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Σχηματική απεικόνιση των τριών σταδίων διάσπασης των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μακρομορίων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προέρχεται από τη διάσπαση των υδατανθράκων.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University Studio Press.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Σχηματική απεικόνιση των τριών σταδίων διάσπασης των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μακρομορίων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ακετύλιο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προέρχεται από τη διάσπαση των λιπαρών οξέων.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University Studio Press.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Μιτοχόνδριο.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http://pt.slideshare.net/ericleneoliver/anexo-correiomensagem-531371anexocorreiomensagem528226processosbioenergeticosglickcrefosemvideos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4: Πρωτεϊνικά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σύμπλοκα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της εσωτερικής μεμβράνης των μιτοχονδρίων.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http://www.monografias.com/trabajos14/adenosin/adenosin.shtml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NAD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+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και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NADH+H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Φλαβινο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αδενινο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δινουκλεοτίδιο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FAD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3: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Ακετυλοσυνένζυμο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Α.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4: Σχηματική απεικόνιση του κύκλου του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Krebs.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5: Σχηματική απεικόνιση μιτοχονδρίου.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1ο στάδιο: Ροή ηλεκτρονίων και δημιουργία ηλεκτροχημικής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βαθμίδωσης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(διαφορά συγκέντρωσης πρωτονίων).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 Ηλεκτροχημική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βαθμίδωση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8: Μήτρα του μιτοχονδρίου.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Γρ. 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9: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Ενδομεμβρανικός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χώρος μιτοχονδρίου.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10: Οξειδωτική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φωσφορυλίωση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11: Μήτρα μιτοχονδρίου.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 (2)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5"/>
            </a:pPr>
            <a:r>
              <a:rPr lang="el-GR" sz="2800" dirty="0" smtClean="0">
                <a:latin typeface="+mj-lt"/>
                <a:cs typeface="Calibri" pitchFamily="34" charset="0"/>
              </a:rPr>
              <a:t>Η αναπνευστική αλυσίδα: δομή και λειτουργία της.</a:t>
            </a:r>
          </a:p>
          <a:p>
            <a:pPr marL="457200" indent="-457200">
              <a:buAutoNum type="arabicPeriod" startAt="5"/>
            </a:pPr>
            <a:r>
              <a:rPr lang="el-GR" sz="2800" dirty="0" smtClean="0">
                <a:latin typeface="+mj-lt"/>
                <a:cs typeface="Calibri" pitchFamily="34" charset="0"/>
              </a:rPr>
              <a:t>Η </a:t>
            </a:r>
            <a:r>
              <a:rPr lang="el-GR" sz="2800" dirty="0" err="1" smtClean="0">
                <a:latin typeface="+mj-lt"/>
                <a:cs typeface="Calibri" pitchFamily="34" charset="0"/>
              </a:rPr>
              <a:t>χημειοωσμωτική</a:t>
            </a:r>
            <a:r>
              <a:rPr lang="el-GR" sz="2800" dirty="0" smtClean="0">
                <a:latin typeface="+mj-lt"/>
                <a:cs typeface="Calibri" pitchFamily="34" charset="0"/>
              </a:rPr>
              <a:t> θεωρία του </a:t>
            </a:r>
            <a:r>
              <a:rPr lang="en-US" sz="2800" dirty="0" err="1" smtClean="0">
                <a:latin typeface="+mj-lt"/>
                <a:cs typeface="Calibri" pitchFamily="34" charset="0"/>
              </a:rPr>
              <a:t>Mitcell</a:t>
            </a:r>
            <a:r>
              <a:rPr lang="el-GR" sz="2800" dirty="0" smtClean="0">
                <a:latin typeface="+mj-lt"/>
                <a:cs typeface="Calibri" pitchFamily="34" charset="0"/>
              </a:rPr>
              <a:t>  και ο μηχανισμός παραγωγής της ΑΤΡ</a:t>
            </a:r>
            <a:r>
              <a:rPr lang="en-US" sz="2800" dirty="0" smtClean="0">
                <a:latin typeface="+mj-lt"/>
                <a:cs typeface="Calibri" pitchFamily="34" charset="0"/>
              </a:rPr>
              <a:t>.</a:t>
            </a:r>
          </a:p>
          <a:p>
            <a:pPr marL="914400" lvl="1" indent="-457200"/>
            <a:r>
              <a:rPr lang="en-US" sz="2600" dirty="0" smtClean="0">
                <a:latin typeface="+mj-lt"/>
                <a:cs typeface="Calibri" pitchFamily="34" charset="0"/>
              </a:rPr>
              <a:t>H</a:t>
            </a:r>
            <a:r>
              <a:rPr lang="el-GR" sz="2600" dirty="0" smtClean="0">
                <a:latin typeface="+mj-lt"/>
                <a:cs typeface="Calibri" pitchFamily="34" charset="0"/>
              </a:rPr>
              <a:t> </a:t>
            </a:r>
            <a:r>
              <a:rPr lang="el-GR" sz="2600" dirty="0" err="1" smtClean="0">
                <a:latin typeface="+mj-lt"/>
                <a:cs typeface="Calibri" pitchFamily="34" charset="0"/>
              </a:rPr>
              <a:t>πρωτονιοεγερτική</a:t>
            </a:r>
            <a:r>
              <a:rPr lang="el-GR" sz="2600" dirty="0" smtClean="0">
                <a:latin typeface="+mj-lt"/>
                <a:cs typeface="Calibri" pitchFamily="34" charset="0"/>
              </a:rPr>
              <a:t> δύναμη</a:t>
            </a:r>
            <a:r>
              <a:rPr lang="en-US" sz="2600" dirty="0" smtClean="0">
                <a:latin typeface="+mj-lt"/>
                <a:cs typeface="Calibri" pitchFamily="34" charset="0"/>
              </a:rPr>
              <a:t>.</a:t>
            </a:r>
          </a:p>
          <a:p>
            <a:pPr marL="914400" lvl="1" indent="-457200"/>
            <a:r>
              <a:rPr lang="en-US" sz="2600" dirty="0" smtClean="0">
                <a:latin typeface="+mj-lt"/>
                <a:cs typeface="Calibri" pitchFamily="34" charset="0"/>
              </a:rPr>
              <a:t>T</a:t>
            </a:r>
            <a:r>
              <a:rPr lang="el-GR" sz="2600" dirty="0" smtClean="0">
                <a:latin typeface="+mj-lt"/>
                <a:cs typeface="Calibri" pitchFamily="34" charset="0"/>
              </a:rPr>
              <a:t>ο </a:t>
            </a:r>
            <a:r>
              <a:rPr lang="el-GR" sz="2600" dirty="0" err="1" smtClean="0">
                <a:latin typeface="+mj-lt"/>
                <a:cs typeface="Calibri" pitchFamily="34" charset="0"/>
              </a:rPr>
              <a:t>ενζυμικό</a:t>
            </a:r>
            <a:r>
              <a:rPr lang="el-GR" sz="2600" dirty="0" smtClean="0">
                <a:latin typeface="+mj-lt"/>
                <a:cs typeface="Calibri" pitchFamily="34" charset="0"/>
              </a:rPr>
              <a:t> </a:t>
            </a:r>
            <a:r>
              <a:rPr lang="el-GR" sz="2600" dirty="0" err="1" smtClean="0">
                <a:latin typeface="+mj-lt"/>
                <a:cs typeface="Calibri" pitchFamily="34" charset="0"/>
              </a:rPr>
              <a:t>σύμπλοκο</a:t>
            </a:r>
            <a:r>
              <a:rPr lang="el-GR" sz="2600" dirty="0" smtClean="0">
                <a:latin typeface="+mj-lt"/>
                <a:cs typeface="Calibri" pitchFamily="34" charset="0"/>
              </a:rPr>
              <a:t> ΑΤΡ-</a:t>
            </a:r>
            <a:r>
              <a:rPr lang="el-GR" sz="2600" dirty="0" err="1" smtClean="0">
                <a:latin typeface="+mj-lt"/>
                <a:cs typeface="Calibri" pitchFamily="34" charset="0"/>
              </a:rPr>
              <a:t>συνθάση</a:t>
            </a:r>
            <a:r>
              <a:rPr lang="el-GR" sz="2600" dirty="0" smtClean="0">
                <a:latin typeface="+mj-lt"/>
                <a:cs typeface="Calibri" pitchFamily="34" charset="0"/>
              </a:rPr>
              <a:t> </a:t>
            </a:r>
            <a:r>
              <a:rPr lang="en-US" sz="2600" dirty="0" smtClean="0">
                <a:latin typeface="+mj-lt"/>
                <a:cs typeface="Calibri" pitchFamily="34" charset="0"/>
              </a:rPr>
              <a:t>.</a:t>
            </a:r>
          </a:p>
          <a:p>
            <a:pPr marL="914400" lvl="1" indent="-457200"/>
            <a:r>
              <a:rPr lang="en-US" sz="2600" dirty="0" smtClean="0">
                <a:latin typeface="+mj-lt"/>
                <a:cs typeface="Calibri" pitchFamily="34" charset="0"/>
              </a:rPr>
              <a:t>H</a:t>
            </a:r>
            <a:r>
              <a:rPr lang="el-GR" sz="2600" dirty="0" smtClean="0">
                <a:latin typeface="+mj-lt"/>
                <a:cs typeface="Calibri" pitchFamily="34" charset="0"/>
              </a:rPr>
              <a:t> οξειδωτική </a:t>
            </a:r>
            <a:r>
              <a:rPr lang="el-GR" sz="2600" dirty="0" err="1" smtClean="0">
                <a:latin typeface="+mj-lt"/>
                <a:cs typeface="Calibri" pitchFamily="34" charset="0"/>
              </a:rPr>
              <a:t>φωσφορυλίωση</a:t>
            </a:r>
            <a:r>
              <a:rPr lang="en-US" sz="2600" dirty="0" smtClean="0">
                <a:latin typeface="+mj-lt"/>
                <a:cs typeface="Calibri" pitchFamily="34" charset="0"/>
              </a:rPr>
              <a:t>.</a:t>
            </a:r>
            <a:endParaRPr lang="el-GR" sz="2600" dirty="0" smtClean="0">
              <a:latin typeface="+mj-lt"/>
              <a:cs typeface="Calibri" pitchFamily="34" charset="0"/>
            </a:endParaRPr>
          </a:p>
          <a:p>
            <a:pPr marL="457200" indent="-457200">
              <a:buAutoNum type="arabicPeriod" startAt="5"/>
            </a:pPr>
            <a:r>
              <a:rPr lang="el-GR" sz="2800" dirty="0" smtClean="0">
                <a:latin typeface="+mj-lt"/>
                <a:cs typeface="Calibri" pitchFamily="34" charset="0"/>
              </a:rPr>
              <a:t>Οι αντιδράσεις στις οποίες συμμετέχει το οξυγόνο που εισπνέουμε και η τύχη του.</a:t>
            </a:r>
          </a:p>
          <a:p>
            <a:pPr marL="457200" indent="-457200">
              <a:buAutoNum type="arabicPeriod" startAt="5"/>
            </a:pP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buFont typeface="+mj-lt"/>
              <a:buAutoNum type="arabicPeriod" startAt="6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6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6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6"/>
            </a:pPr>
            <a:endParaRPr lang="el-GR" altLang="el-GR" sz="2800" dirty="0" smtClean="0">
              <a:latin typeface="+mj-lt"/>
            </a:endParaRPr>
          </a:p>
          <a:p>
            <a:pPr>
              <a:buFont typeface="Calibri" pitchFamily="34" charset="0"/>
              <a:buAutoNum type="arabicPeriod" startAt="6"/>
            </a:pPr>
            <a:endParaRPr lang="el-GR" altLang="el-GR" sz="2800" dirty="0" smtClean="0">
              <a:latin typeface="+mj-lt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6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 ενεργειακός μεταβολισμός - Η αναπνοή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0" y="404664"/>
            <a:ext cx="9481172" cy="59093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Ο ενεργειακός μεταβολισμός στους </a:t>
            </a:r>
            <a:r>
              <a:rPr lang="el-GR" sz="5400" b="1" dirty="0" err="1" smtClean="0">
                <a:latin typeface="Calibri" pitchFamily="34" charset="0"/>
                <a:cs typeface="Calibri" pitchFamily="34" charset="0"/>
              </a:rPr>
              <a:t>χημειο-οργανότροφους</a:t>
            </a:r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5400" b="1" dirty="0" err="1" smtClean="0">
                <a:latin typeface="Calibri" pitchFamily="34" charset="0"/>
                <a:cs typeface="Calibri" pitchFamily="34" charset="0"/>
              </a:rPr>
              <a:t>ετερότροφους</a:t>
            </a:r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 οργανισμούς</a:t>
            </a:r>
          </a:p>
          <a:p>
            <a:endParaRPr lang="el-GR" sz="5400" b="1" dirty="0">
              <a:latin typeface="Calibri" pitchFamily="34" charset="0"/>
              <a:cs typeface="Calibri" pitchFamily="34" charset="0"/>
            </a:endParaRPr>
          </a:p>
          <a:p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Η ΑΕΡΟΒΙΟΣ ΑΝΑΠΝΟΗ:</a:t>
            </a:r>
          </a:p>
          <a:p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Ο κύκλος 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KREBS</a:t>
            </a:r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 και</a:t>
            </a:r>
            <a:endParaRPr lang="en-US" sz="5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5400" b="1" dirty="0">
                <a:latin typeface="Calibri" pitchFamily="34" charset="0"/>
                <a:cs typeface="Calibri" pitchFamily="34" charset="0"/>
              </a:rPr>
              <a:t>H</a:t>
            </a:r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 οξειδωτική </a:t>
            </a:r>
            <a:r>
              <a:rPr lang="el-GR" sz="5400" b="1" dirty="0" err="1" smtClean="0">
                <a:latin typeface="Calibri" pitchFamily="34" charset="0"/>
                <a:cs typeface="Calibri" pitchFamily="34" charset="0"/>
              </a:rPr>
              <a:t>φωσφορυλίωση</a:t>
            </a:r>
            <a:endParaRPr lang="en-US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902" y="6313974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/>
                <a:latin typeface="Calibri" panose="020F0502020204030204" pitchFamily="34" charset="0"/>
              </a:rPr>
              <a:t>σελ. 193-196</a:t>
            </a:r>
            <a:endParaRPr lang="el-GR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0" y="908720"/>
            <a:ext cx="9289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Στόχος ενότητας: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Η αερόβιος αναπνοή.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ακετύλιο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και το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ακετυλοσυνενζυμο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-Α: πηγές και η τύχη του.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 κύκλος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Krebs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οι πρώτες ύλες και τα τελικά προϊόντα των αντιδράσεων </a:t>
            </a:r>
            <a:r>
              <a:rPr lang="el-GR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κύκλου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Krebs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οξειδοαναγωγικές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αντιδράσεις του κύκλου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Krebs.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Ο ρόλος του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NAD</a:t>
            </a:r>
            <a:r>
              <a:rPr lang="en-US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και του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FAD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Η αναπνευστική αλυσίδα: δομή και λειτουργία της …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χημειοωσμωτική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θεωρία του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Mitcell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και ο μηχανισμός παραγωγής της ΑΤΡ: η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πρωτονιοεγερτική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δύναμη, το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ενζυμικό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σύμπλοκο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ΑΤΡ-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συνθάση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και η οξειδωτική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φωσφορυλίωση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…</a:t>
            </a:r>
          </a:p>
          <a:p>
            <a:pPr marL="457200" indent="-457200" algn="l">
              <a:buFont typeface="+mj-lt"/>
              <a:buAutoNum type="arabicPeriod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Οι αντιδράσεις στις οποίες συμμετέχει το οξυγόνο που εισπνέουμε και η τύχη του.</a:t>
            </a:r>
          </a:p>
        </p:txBody>
      </p:sp>
    </p:spTree>
    <p:extLst>
      <p:ext uri="{BB962C8B-B14F-4D97-AF65-F5344CB8AC3E}">
        <p14:creationId xmlns:p14="http://schemas.microsoft.com/office/powerpoint/2010/main" val="34208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2" y="188640"/>
            <a:ext cx="46085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ΕΝΕΡΓΕΙΑ ΤΟΥ ΠΕΡΙΒΑΛΛΟΝΤΟΣ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935588" y="2492896"/>
            <a:ext cx="3744416" cy="144398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FFFF00"/>
                </a:solidFill>
                <a:latin typeface="Calibri"/>
                <a:cs typeface="+mn-cs"/>
              </a:rPr>
              <a:t>ATP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FFFF00"/>
                </a:solidFill>
                <a:latin typeface="Calibri"/>
                <a:cs typeface="+mn-cs"/>
              </a:rPr>
              <a:t>NAD</a:t>
            </a:r>
            <a:r>
              <a:rPr lang="el-GR" sz="4400" b="1">
                <a:solidFill>
                  <a:srgbClr val="FFFF00"/>
                </a:solidFill>
                <a:latin typeface="Calibri"/>
                <a:cs typeface="+mn-cs"/>
              </a:rPr>
              <a:t>Ρ</a:t>
            </a:r>
            <a:r>
              <a:rPr lang="en-US" sz="4400" b="1">
                <a:solidFill>
                  <a:srgbClr val="FFFF00"/>
                </a:solidFill>
                <a:latin typeface="Calibri"/>
                <a:cs typeface="+mn-cs"/>
              </a:rPr>
              <a:t>H</a:t>
            </a:r>
            <a:r>
              <a:rPr lang="el-GR" sz="4400" b="1">
                <a:solidFill>
                  <a:srgbClr val="FFFF00"/>
                </a:solidFill>
                <a:latin typeface="Calibri"/>
                <a:cs typeface="+mn-cs"/>
              </a:rPr>
              <a:t>+Η</a:t>
            </a:r>
            <a:r>
              <a:rPr lang="el-GR" sz="4400" b="1" baseline="30000">
                <a:solidFill>
                  <a:srgbClr val="FFFF00"/>
                </a:solidFill>
                <a:latin typeface="Calibri"/>
                <a:cs typeface="+mn-cs"/>
              </a:rPr>
              <a:t>+</a:t>
            </a:r>
            <a:endParaRPr lang="en-US" sz="32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3783898" y="404664"/>
            <a:ext cx="2295706" cy="811213"/>
          </a:xfrm>
          <a:prstGeom prst="rightArrow">
            <a:avLst>
              <a:gd name="adj1" fmla="val 50000"/>
              <a:gd name="adj2" fmla="val 4471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Είσοδος στα κύτταρα</a:t>
            </a:r>
            <a:endParaRPr lang="el-GR" sz="1800" b="1" dirty="0">
              <a:solidFill>
                <a:prstClr val="white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44463" y="4221163"/>
            <a:ext cx="10039350" cy="255454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prstClr val="white"/>
                </a:solidFill>
                <a:latin typeface="Calibri"/>
                <a:cs typeface="+mn-cs"/>
              </a:rPr>
              <a:t>Κυτταρικές εργασίες: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prstClr val="white"/>
                </a:solidFill>
                <a:latin typeface="Calibri"/>
                <a:cs typeface="+mn-cs"/>
              </a:rPr>
              <a:t>βιοσύνθεση μορίων (με βάση κάποια πηγή άνθρακα), μηχανική εργασία, οσμωτική ισορροπία, μεταφορά γενετικού υλικού, κ.ά.</a:t>
            </a:r>
            <a:endParaRPr lang="el-GR" sz="40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6143632" y="1196752"/>
            <a:ext cx="3429024" cy="1296144"/>
          </a:xfrm>
          <a:prstGeom prst="downArrow">
            <a:avLst>
              <a:gd name="adj1" fmla="val 60517"/>
              <a:gd name="adj2" fmla="val 52946"/>
            </a:avLst>
          </a:prstGeom>
          <a:solidFill>
            <a:schemeClr val="accent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αποθήκευση</a:t>
            </a:r>
            <a:endParaRPr lang="el-GR" sz="2000" b="1" dirty="0">
              <a:solidFill>
                <a:prstClr val="white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5575300" y="188640"/>
            <a:ext cx="471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>
                <a:solidFill>
                  <a:srgbClr val="FFFF00"/>
                </a:solidFill>
                <a:latin typeface="Calibri"/>
                <a:ea typeface="Tahoma" pitchFamily="34" charset="0"/>
                <a:cs typeface="Tahoma" pitchFamily="34" charset="0"/>
              </a:rPr>
              <a:t>ΟΞΕΙΔΟΑΝΑΓΩΓΙΚΕΣ ΑΝΤΙΔΡΑΣΕΙΣ</a:t>
            </a:r>
            <a:endParaRPr lang="en-GB" sz="3200" b="1" dirty="0">
              <a:solidFill>
                <a:srgbClr val="FFFF00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 rot="5400000">
            <a:off x="8975726" y="3341687"/>
            <a:ext cx="1511300" cy="822325"/>
          </a:xfrm>
          <a:prstGeom prst="rightArrow">
            <a:avLst>
              <a:gd name="adj1" fmla="val 50000"/>
              <a:gd name="adj2" fmla="val 45946"/>
            </a:avLst>
          </a:prstGeom>
          <a:solidFill>
            <a:schemeClr val="accent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horz" wrap="none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χρήση</a:t>
            </a:r>
            <a:endParaRPr lang="el-GR" sz="2000" b="1" dirty="0">
              <a:solidFill>
                <a:prstClr val="white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196752"/>
            <a:ext cx="3384376" cy="280831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ΧΗΜΙΚΗ ΕΝΕΡΓΕΙΑ ΤΡΟΦΩΝ 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(οργανικά </a:t>
            </a:r>
            <a:r>
              <a:rPr lang="el-GR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και ανόργανα μόρια)</a:t>
            </a:r>
            <a:r>
              <a:rPr lang="en-US" sz="2800" b="1" dirty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l-GR" sz="28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7196" y="1124744"/>
            <a:ext cx="2376264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ΗΛΙΑΚΗ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800" b="1" dirty="0">
                <a:solidFill>
                  <a:prstClr val="white">
                    <a:lumMod val="95000"/>
                  </a:prstClr>
                </a:solidFill>
                <a:ea typeface="Tahoma" pitchFamily="34" charset="0"/>
                <a:cs typeface="Tahoma" pitchFamily="34" charset="0"/>
              </a:rPr>
              <a:t>ΕΝΕΡΓΕΙΑ</a:t>
            </a:r>
            <a:endParaRPr lang="en-GB" sz="2800" b="1" dirty="0">
              <a:solidFill>
                <a:prstClr val="white">
                  <a:lumMod val="95000"/>
                </a:prst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8_Διάμεσο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21479</TotalTime>
  <Words>2636</Words>
  <Application>Microsoft Office PowerPoint</Application>
  <PresentationFormat>35mm Slides</PresentationFormat>
  <Paragraphs>816</Paragraphs>
  <Slides>64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Arial Unicode MS</vt:lpstr>
      <vt:lpstr>Arial</vt:lpstr>
      <vt:lpstr>Arial Black</vt:lpstr>
      <vt:lpstr>Calibri</vt:lpstr>
      <vt:lpstr>Century Gothic</vt:lpstr>
      <vt:lpstr>Courier New</vt:lpstr>
      <vt:lpstr>Lucida Sans Unicode</vt:lpstr>
      <vt:lpstr>Tahoma</vt:lpstr>
      <vt:lpstr>Times New Roman</vt:lpstr>
      <vt:lpstr>Tw Cen MT</vt:lpstr>
      <vt:lpstr>Victorian LET</vt:lpstr>
      <vt:lpstr>Wingdings</vt:lpstr>
      <vt:lpstr>Wingdings 2</vt:lpstr>
      <vt:lpstr>Default Design</vt:lpstr>
      <vt:lpstr>1_Default Design</vt:lpstr>
      <vt:lpstr>3_Default Design</vt:lpstr>
      <vt:lpstr>8_Διάμεσος</vt:lpstr>
      <vt:lpstr>4_Default Design</vt:lpstr>
      <vt:lpstr>1_Office Theme</vt:lpstr>
      <vt:lpstr>5_Default Design</vt:lpstr>
      <vt:lpstr>2_Default Design</vt:lpstr>
      <vt:lpstr>MDLDrawObject Class</vt:lpstr>
      <vt:lpstr>Βιοχημεία</vt:lpstr>
      <vt:lpstr>Άδειες Χρήσης</vt:lpstr>
      <vt:lpstr>Χρηματοδότηση</vt:lpstr>
      <vt:lpstr>Ο ενεργειακός μεταβολισμός -  Η αερόβιος αναπνοή στους χημειοργανότροφους ετερότροφους οργανισμούς</vt:lpstr>
      <vt:lpstr>Περιεχόμενα ενότητας (1)</vt:lpstr>
      <vt:lpstr>Περιεχόμενα ενότητας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ΚΥΚΛΟΣ ΑΤΡ και ADP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ΠΟΙΑ Η ΤΥΧΗ ΤΗΣ ΕΝΕΡΓΕΙΑΣ ΠΟΥ ΑΠΕΛΕΥΘΕΡΩΝΕΤΑΙ  ΚΑΤΑ ΤΗΝ ΚΙΝΗΣΗ ΤΩΝ ΗΛΕΚΤΡΟΝΙΩΝ;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ΚΥΚΛΟΣ ΑΤΡ και ADP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Company>AUTH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Catabolic and Anabolic pathways</dc:title>
  <dc:creator>diamantidis</dc:creator>
  <cp:lastModifiedBy>Grigorios Diamantidis</cp:lastModifiedBy>
  <cp:revision>380</cp:revision>
  <cp:lastPrinted>1998-11-04T13:17:58Z</cp:lastPrinted>
  <dcterms:created xsi:type="dcterms:W3CDTF">1998-06-02T05:40:12Z</dcterms:created>
  <dcterms:modified xsi:type="dcterms:W3CDTF">2016-11-30T08:33:52Z</dcterms:modified>
</cp:coreProperties>
</file>