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0" r:id="rId3"/>
  </p:sldMasterIdLst>
  <p:notesMasterIdLst>
    <p:notesMasterId r:id="rId54"/>
  </p:notesMasterIdLst>
  <p:sldIdLst>
    <p:sldId id="487" r:id="rId4"/>
    <p:sldId id="488" r:id="rId5"/>
    <p:sldId id="489" r:id="rId6"/>
    <p:sldId id="490" r:id="rId7"/>
    <p:sldId id="491" r:id="rId8"/>
    <p:sldId id="478" r:id="rId9"/>
    <p:sldId id="482" r:id="rId10"/>
    <p:sldId id="483" r:id="rId11"/>
    <p:sldId id="472" r:id="rId12"/>
    <p:sldId id="484" r:id="rId13"/>
    <p:sldId id="410" r:id="rId14"/>
    <p:sldId id="444" r:id="rId15"/>
    <p:sldId id="462" r:id="rId16"/>
    <p:sldId id="418" r:id="rId17"/>
    <p:sldId id="445" r:id="rId18"/>
    <p:sldId id="446" r:id="rId19"/>
    <p:sldId id="451" r:id="rId20"/>
    <p:sldId id="473" r:id="rId21"/>
    <p:sldId id="485" r:id="rId22"/>
    <p:sldId id="452" r:id="rId23"/>
    <p:sldId id="454" r:id="rId24"/>
    <p:sldId id="455" r:id="rId25"/>
    <p:sldId id="456" r:id="rId26"/>
    <p:sldId id="457" r:id="rId27"/>
    <p:sldId id="458" r:id="rId28"/>
    <p:sldId id="411" r:id="rId29"/>
    <p:sldId id="401" r:id="rId30"/>
    <p:sldId id="465" r:id="rId31"/>
    <p:sldId id="449" r:id="rId32"/>
    <p:sldId id="460" r:id="rId33"/>
    <p:sldId id="470" r:id="rId34"/>
    <p:sldId id="412" r:id="rId35"/>
    <p:sldId id="486" r:id="rId36"/>
    <p:sldId id="425" r:id="rId37"/>
    <p:sldId id="468" r:id="rId38"/>
    <p:sldId id="469" r:id="rId39"/>
    <p:sldId id="402" r:id="rId40"/>
    <p:sldId id="416" r:id="rId41"/>
    <p:sldId id="426" r:id="rId42"/>
    <p:sldId id="424" r:id="rId43"/>
    <p:sldId id="405" r:id="rId44"/>
    <p:sldId id="493" r:id="rId45"/>
    <p:sldId id="494" r:id="rId46"/>
    <p:sldId id="495" r:id="rId47"/>
    <p:sldId id="496" r:id="rId48"/>
    <p:sldId id="497" r:id="rId49"/>
    <p:sldId id="498" r:id="rId50"/>
    <p:sldId id="499" r:id="rId51"/>
    <p:sldId id="500" r:id="rId52"/>
    <p:sldId id="501" r:id="rId53"/>
  </p:sldIdLst>
  <p:sldSz cx="10287000" cy="6858000" type="35mm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00CC99"/>
    <a:srgbClr val="FFCCFF"/>
    <a:srgbClr val="333399"/>
    <a:srgbClr val="00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90" d="100"/>
          <a:sy n="90" d="100"/>
        </p:scale>
        <p:origin x="-396" y="750"/>
      </p:cViewPr>
      <p:guideLst>
        <p:guide orient="horz" pos="2160"/>
        <p:guide pos="32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E46F88-2F21-4ED3-BFC5-1FD1BA1A1712}" type="datetimeFigureOut">
              <a:rPr lang="el-GR"/>
              <a:pPr>
                <a:defRPr/>
              </a:pPr>
              <a:t>2/8/2016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B4CED6-6023-423C-A3E7-C93B132532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41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9318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7A264-BF92-4980-9DDB-BE85AFB70337}" type="slidenum">
              <a:rPr lang="el-GR" altLang="el-GR" smtClean="0">
                <a:cs typeface="Arial" charset="0"/>
              </a:rPr>
              <a:pPr/>
              <a:t>1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7284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322E1-3D96-4CE7-A75A-97A1EEAE62D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22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362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2000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10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5801CD-5CFC-414C-8303-81A431D0591A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55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867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774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300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36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942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77CAD-60C0-4FDF-848C-F01CA4F183A4}" type="slidenum">
              <a:rPr lang="el-GR" altLang="el-GR" smtClean="0">
                <a:cs typeface="Arial" charset="0"/>
              </a:rPr>
              <a:pPr/>
              <a:t>2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0377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089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732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5801CD-5CFC-414C-8303-81A431D0591A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87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99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2681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1E64-9013-4504-A8F4-DC9C7B599DB2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214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863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8642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322E1-3D96-4CE7-A75A-97A1EEAE62D5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16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/>
          </a:p>
        </p:txBody>
      </p:sp>
      <p:sp>
        <p:nvSpPr>
          <p:cNvPr id="9523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061D0-E470-458A-B6EE-73D092089D14}" type="slidenum">
              <a:rPr lang="el-GR" altLang="el-GR" smtClean="0">
                <a:cs typeface="Arial" charset="0"/>
              </a:rPr>
              <a:pPr/>
              <a:t>3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266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4675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E2DCC2-8205-4B51-8A74-DDEE8B3CBEF1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87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E2DCC2-8205-4B51-8A74-DDEE8B3CBEF1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69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322E1-3D96-4CE7-A75A-97A1EEAE62D5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13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750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31E64-9013-4504-A8F4-DC9C7B599DB2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56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42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E4DBB4-6A53-41DB-93F9-9D58EF0E29F6}" type="slidenum">
              <a:rPr lang="el-GR" altLang="el-GR">
                <a:latin typeface="Calibri" panose="020F0502020204030204" pitchFamily="34" charset="0"/>
              </a:rPr>
              <a:pPr eaLnBrk="1" hangingPunct="1"/>
              <a:t>43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38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9626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B845C-2644-4190-AAF2-3059CEE75E09}" type="slidenum">
              <a:rPr lang="el-GR" altLang="el-GR" smtClean="0">
                <a:cs typeface="Arial" charset="0"/>
              </a:rPr>
              <a:pPr/>
              <a:t>4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45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1CBA1-8CEE-47E4-B04D-4C8526D24BF9}" type="slidenum">
              <a:rPr lang="el-GR" altLang="el-GR">
                <a:latin typeface="Calibri" panose="020F0502020204030204" pitchFamily="34" charset="0"/>
              </a:rPr>
              <a:pPr eaLnBrk="1" hangingPunct="1"/>
              <a:t>46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81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1FC21-51F0-4970-81AF-99DE36A257A5}" type="slidenum">
              <a:rPr lang="el-GR" altLang="el-GR">
                <a:latin typeface="Calibri" panose="020F0502020204030204" pitchFamily="34" charset="0"/>
              </a:rPr>
              <a:pPr eaLnBrk="1" hangingPunct="1"/>
              <a:t>47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99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00222A-8066-4E34-94A1-FBD24592FE89}" type="slidenum">
              <a:rPr lang="el-GR" altLang="el-GR">
                <a:latin typeface="Calibri" panose="020F0502020204030204" pitchFamily="34" charset="0"/>
              </a:rPr>
              <a:pPr eaLnBrk="1" hangingPunct="1"/>
              <a:t>48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58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B55C0-497E-4146-8CEF-4928244DB956}" type="slidenum">
              <a:rPr lang="el-GR" altLang="el-GR">
                <a:latin typeface="Calibri" panose="020F0502020204030204" pitchFamily="34" charset="0"/>
              </a:rPr>
              <a:pPr eaLnBrk="1" hangingPunct="1"/>
              <a:t>49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43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A2992A-7B1C-4910-8443-82F4947C267B}" type="slidenum">
              <a:rPr lang="el-GR" altLang="el-GR">
                <a:latin typeface="Calibri" panose="020F0502020204030204" pitchFamily="34" charset="0"/>
              </a:rPr>
              <a:pPr eaLnBrk="1" hangingPunct="1"/>
              <a:t>50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9728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FF0B7-6009-4353-A3A4-BEF2D0D21334}" type="slidenum">
              <a:rPr lang="el-GR" altLang="el-GR" smtClean="0">
                <a:cs typeface="Arial" charset="0"/>
              </a:rPr>
              <a:pPr/>
              <a:t>5</a:t>
            </a:fld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75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5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4CED6-6023-423C-A3E7-C93B1325322C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077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460B1E-38C6-42A7-B0D5-6CCFAAFC3ECC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113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E91C3-CE19-4D2C-B492-A99CFD25C8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70236-B2FF-416A-8D26-DF82A3E2A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F4F6A-234B-427E-9603-80079BA9A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2A54A-7D49-41D8-BEA2-11DE178037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E91C3-CE19-4D2C-B492-A99CFD25C8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014E-2BC7-44DF-9E5A-1BA37EFF5D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2F059-19B9-462D-82F4-768E2B19E3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1069-7AE1-4CFE-B4F3-62F7A71A0C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6F62-1AE3-46E3-A766-97DC15C455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E16CC-976B-43E5-9CF9-F6AC48CBCE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64ED-EE7F-4231-AD6B-778EA9A98C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014E-2BC7-44DF-9E5A-1BA37EFF5D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3AB66-BE6B-4607-83CA-7AC520C7E2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7063-D7F8-4E4F-B7D4-185C1ABAE2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70236-B2FF-416A-8D26-DF82A3E2A4B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F4F6A-234B-427E-9603-80079BA9A6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2A54A-7D49-41D8-BEA2-11DE178037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21444" y="6073775"/>
            <a:ext cx="52685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2503" y="6543676"/>
            <a:ext cx="810816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sz="18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sz="18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sz="18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515" y="6308726"/>
            <a:ext cx="7775972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latin typeface="Calibri" pitchFamily="34" charset="0"/>
                <a:cs typeface="Arial" charset="0"/>
              </a:rPr>
              <a:t>Βιοχημεία</a:t>
            </a:r>
            <a:endParaRPr lang="el-GR" sz="1000" dirty="0">
              <a:latin typeface="Calibri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latin typeface="Calibri" pitchFamily="34" charset="0"/>
                <a:cs typeface="Arial" charset="0"/>
              </a:rPr>
              <a:t>Τμήμα Γεωπονίας</a:t>
            </a:r>
            <a:endParaRPr lang="el-GR" sz="1000" dirty="0">
              <a:latin typeface="Calibri" pitchFamily="34" charset="0"/>
              <a:cs typeface="Arial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6894" y="6456364"/>
            <a:ext cx="648296" cy="365125"/>
          </a:xfrm>
        </p:spPr>
        <p:txBody>
          <a:bodyPr/>
          <a:lstStyle>
            <a:lvl1pPr>
              <a:defRPr/>
            </a:lvl1pPr>
          </a:lstStyle>
          <a:p>
            <a:fld id="{F5E89C77-3339-4344-AB0C-9551BFAAFA51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10" name="AUTh"/>
          <p:cNvSpPr txBox="1"/>
          <p:nvPr userDrawn="1"/>
        </p:nvSpPr>
        <p:spPr>
          <a:xfrm>
            <a:off x="164903" y="6499051"/>
            <a:ext cx="810816" cy="3143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el-GR" sz="6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sz="6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sz="6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Course Title"/>
          <p:cNvSpPr txBox="1">
            <a:spLocks noChangeArrowheads="1"/>
          </p:cNvSpPr>
          <p:nvPr userDrawn="1"/>
        </p:nvSpPr>
        <p:spPr bwMode="auto">
          <a:xfrm>
            <a:off x="1407915" y="6264101"/>
            <a:ext cx="7775972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5899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4" y="207963"/>
            <a:ext cx="87689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353" y="188913"/>
            <a:ext cx="2425303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781" r="16829" b="22774"/>
          <a:stretch>
            <a:fillRect/>
          </a:stretch>
        </p:blipFill>
        <p:spPr bwMode="auto">
          <a:xfrm>
            <a:off x="8665369" y="138113"/>
            <a:ext cx="1582341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0066" y="188913"/>
            <a:ext cx="2425303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ΜΑΘΗΜΑΤΑ</a:t>
            </a:r>
            <a:endParaRPr lang="el-GR" sz="18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69" y="5622925"/>
            <a:ext cx="552926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22964"/>
            <a:ext cx="1782366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525" y="1844826"/>
            <a:ext cx="874395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014" y="3501008"/>
            <a:ext cx="874897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5654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pic>
        <p:nvPicPr>
          <p:cNvPr id="7" name="AUTh Logo" descr="Αγιος Δημήτριος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207963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ΑΠΘ"/>
          <p:cNvSpPr txBox="1">
            <a:spLocks noChangeArrowheads="1"/>
          </p:cNvSpPr>
          <p:nvPr userDrawn="1"/>
        </p:nvSpPr>
        <p:spPr bwMode="auto">
          <a:xfrm>
            <a:off x="1098550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b="0" dirty="0">
                <a:solidFill>
                  <a:schemeClr val="bg1"/>
                </a:solidFill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b="0" dirty="0">
                <a:solidFill>
                  <a:schemeClr val="bg1"/>
                </a:solidFill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b="0" dirty="0">
                <a:solidFill>
                  <a:schemeClr val="bg1"/>
                </a:solidFill>
                <a:latin typeface="Century Gothic" pitchFamily="34" charset="0"/>
              </a:rPr>
              <a:t>ΘΕΣΣΑΛΟΝΙΚΗΣ</a:t>
            </a:r>
          </a:p>
        </p:txBody>
      </p:sp>
      <p:pic>
        <p:nvPicPr>
          <p:cNvPr id="9" name="Opencourses Logo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8666163" y="138113"/>
            <a:ext cx="15811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pencourses"/>
          <p:cNvSpPr txBox="1">
            <a:spLocks noChangeArrowheads="1"/>
          </p:cNvSpPr>
          <p:nvPr userDrawn="1"/>
        </p:nvSpPr>
        <p:spPr bwMode="auto">
          <a:xfrm>
            <a:off x="6240463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b="0" dirty="0" smtClean="0">
                <a:solidFill>
                  <a:schemeClr val="bg1"/>
                </a:solidFill>
                <a:latin typeface="Century Gothic" pitchFamily="34" charset="0"/>
              </a:rPr>
              <a:t>ΑΝΟΙΚΤΑ</a:t>
            </a:r>
          </a:p>
          <a:p>
            <a:pPr algn="r">
              <a:defRPr/>
            </a:pPr>
            <a:r>
              <a:rPr lang="el-GR" sz="1800" b="0" dirty="0" smtClean="0">
                <a:solidFill>
                  <a:schemeClr val="bg1"/>
                </a:solidFill>
                <a:latin typeface="Century Gothic" pitchFamily="34" charset="0"/>
              </a:rPr>
              <a:t>ΑΚΑΔΗΜΑΪΚΑ</a:t>
            </a:r>
          </a:p>
          <a:p>
            <a:pPr algn="r">
              <a:defRPr/>
            </a:pPr>
            <a:r>
              <a:rPr lang="el-GR" sz="1800" b="0" dirty="0" smtClean="0">
                <a:solidFill>
                  <a:schemeClr val="bg1"/>
                </a:solidFill>
                <a:latin typeface="Century Gothic" pitchFamily="34" charset="0"/>
              </a:rPr>
              <a:t>ΜΑΘΗΜΑΤΑ</a:t>
            </a:r>
            <a:endParaRPr lang="el-GR" sz="1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1" name="Grey Line"/>
          <p:cNvCxnSpPr/>
          <p:nvPr userDrawn="1"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rey Line"/>
          <p:cNvCxnSpPr/>
          <p:nvPr userDrawn="1"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663" y="5622925"/>
            <a:ext cx="55292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922963"/>
            <a:ext cx="17827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052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014E-2BC7-44DF-9E5A-1BA37EFF5D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56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2F059-19B9-462D-82F4-768E2B19E3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5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2F059-19B9-462D-82F4-768E2B19E3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1069-7AE1-4CFE-B4F3-62F7A71A0C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18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6F62-1AE3-46E3-A766-97DC15C455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93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E16CC-976B-43E5-9CF9-F6AC48CBCE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54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64ED-EE7F-4231-AD6B-778EA9A98C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58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3AB66-BE6B-4607-83CA-7AC520C7E2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86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7063-D7F8-4E4F-B7D4-185C1ABAE2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53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70236-B2FF-416A-8D26-DF82A3E2A4B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27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F4F6A-234B-427E-9603-80079BA9A6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18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2A54A-7D49-41D8-BEA2-11DE178037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88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8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0" y="6543675"/>
            <a:ext cx="811213" cy="31432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713" y="6308725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latin typeface="Calibri" pitchFamily="34" charset="0"/>
              </a:rPr>
              <a:t>Βιοχημεία</a:t>
            </a:r>
            <a:endParaRPr lang="el-GR" sz="1000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latin typeface="Calibri" pitchFamily="34" charset="0"/>
              </a:rPr>
              <a:t>Τμήμα Γεωπονίας</a:t>
            </a:r>
            <a:endParaRPr lang="el-GR" sz="1000" dirty="0">
              <a:latin typeface="Calibri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3"/>
            <a:ext cx="647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8AFC-DE87-486F-A23F-02B1A7A8508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" name="AUTh"/>
          <p:cNvSpPr txBox="1"/>
          <p:nvPr userDrawn="1"/>
        </p:nvSpPr>
        <p:spPr>
          <a:xfrm>
            <a:off x="30932" y="6525344"/>
            <a:ext cx="811213" cy="3143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el-GR" sz="600" b="1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sz="600" b="1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sz="600" b="1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Course Title"/>
          <p:cNvSpPr txBox="1">
            <a:spLocks noChangeArrowheads="1"/>
          </p:cNvSpPr>
          <p:nvPr userDrawn="1"/>
        </p:nvSpPr>
        <p:spPr bwMode="auto">
          <a:xfrm>
            <a:off x="1408113" y="6264101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1069-7AE1-4CFE-B4F3-62F7A71A0C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8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83815" y="6525344"/>
            <a:ext cx="811213" cy="31432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 userDrawn="1"/>
        </p:nvSpPr>
        <p:spPr bwMode="auto">
          <a:xfrm>
            <a:off x="1255713" y="6308725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latin typeface="Calibri" pitchFamily="34" charset="0"/>
              </a:rPr>
              <a:t>Βιοχημεία</a:t>
            </a:r>
            <a:endParaRPr lang="el-GR" sz="1000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latin typeface="Calibri" pitchFamily="34" charset="0"/>
              </a:rPr>
              <a:t>Τμήμα Γεωπονίας</a:t>
            </a:r>
            <a:endParaRPr lang="el-GR" sz="1000" dirty="0">
              <a:latin typeface="Calibri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3"/>
            <a:ext cx="647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7ADFBA-4407-413B-AE8D-F20EBEE07DA7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" name="AUTh"/>
          <p:cNvSpPr txBox="1"/>
          <p:nvPr userDrawn="1"/>
        </p:nvSpPr>
        <p:spPr>
          <a:xfrm>
            <a:off x="30932" y="6525344"/>
            <a:ext cx="811213" cy="3143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el-GR" sz="600" b="1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sz="600" b="1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sz="600" b="1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Course Title"/>
          <p:cNvSpPr txBox="1">
            <a:spLocks noChangeArrowheads="1"/>
          </p:cNvSpPr>
          <p:nvPr userDrawn="1"/>
        </p:nvSpPr>
        <p:spPr bwMode="auto">
          <a:xfrm>
            <a:off x="1408113" y="6264101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b="1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6F62-1AE3-46E3-A766-97DC15C455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E16CC-976B-43E5-9CF9-F6AC48CBCE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64ED-EE7F-4231-AD6B-778EA9A98C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3AB66-BE6B-4607-83CA-7AC520C7E2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7063-D7F8-4E4F-B7D4-185C1ABAE2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09B56E-FDEC-4E12-8E35-4ACA39F397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09B56E-FDEC-4E12-8E35-4ACA39F397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15" r:id="rId13"/>
    <p:sldLayoutId id="2147483716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09B56E-FDEC-4E12-8E35-4ACA39F397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AnimDNA/Transcript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AnimDNA/Transcription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DNA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geneticsrus.org/Genes/genes1.php" TargetMode="External"/><Relationship Id="rId4" Type="http://schemas.openxmlformats.org/officeDocument/2006/relationships/hyperlink" Target="http://www.mun.ca/biology/scarr/bio4241_molecularapparatus.ht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ualsprinter.com/canon-i-sensys-mf5840dn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urses.auth.gr/courses/OCRS508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1512888"/>
          </a:xfrm>
        </p:spPr>
        <p:txBody>
          <a:bodyPr anchor="t"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Βιοχημεία</a:t>
            </a:r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1255713" y="3500438"/>
            <a:ext cx="7775575" cy="18002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Ενότητα 7: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Η μεταγραφή  του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endParaRPr lang="en-US" sz="3100" dirty="0">
              <a:solidFill>
                <a:schemeClr val="bg1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Γρηγόριος </a:t>
            </a:r>
            <a:r>
              <a:rPr lang="el-GR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, Καθηγητής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Τμήμα Γεωπονίας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577989"/>
              </p:ext>
            </p:extLst>
          </p:nvPr>
        </p:nvGraphicFramePr>
        <p:xfrm>
          <a:off x="0" y="44624"/>
          <a:ext cx="448627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0" name="MDLDrawObject Class" r:id="rId3" imgW="4486147" imgH="3010029" progId="">
                  <p:embed/>
                </p:oleObj>
              </mc:Choice>
              <mc:Fallback>
                <p:oleObj name="MDLDrawObject Class" r:id="rId3" imgW="4486147" imgH="3010029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624"/>
                        <a:ext cx="4486275" cy="300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197196"/>
              </p:ext>
            </p:extLst>
          </p:nvPr>
        </p:nvGraphicFramePr>
        <p:xfrm>
          <a:off x="5126285" y="28800"/>
          <a:ext cx="505777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1" name="MDLDrawObject Class" r:id="rId5" imgW="5057882" imgH="3048090" progId="">
                  <p:embed/>
                </p:oleObj>
              </mc:Choice>
              <mc:Fallback>
                <p:oleObj name="MDLDrawObject Class" r:id="rId5" imgW="5057882" imgH="304809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285" y="28800"/>
                        <a:ext cx="5057775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517333"/>
              </p:ext>
            </p:extLst>
          </p:nvPr>
        </p:nvGraphicFramePr>
        <p:xfrm>
          <a:off x="244475" y="3675063"/>
          <a:ext cx="408622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2" name="MDLDrawObject Class" r:id="rId7" imgW="4086095" imgH="3066985" progId="">
                  <p:embed/>
                </p:oleObj>
              </mc:Choice>
              <mc:Fallback>
                <p:oleObj name="MDLDrawObject Class" r:id="rId7" imgW="4086095" imgH="3066985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3675063"/>
                        <a:ext cx="408622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289822"/>
              </p:ext>
            </p:extLst>
          </p:nvPr>
        </p:nvGraphicFramePr>
        <p:xfrm>
          <a:off x="6326435" y="3674318"/>
          <a:ext cx="385762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3" name="MDLDrawObject Class" r:id="rId9" imgW="3857725" imgH="3066985" progId="">
                  <p:embed/>
                </p:oleObj>
              </mc:Choice>
              <mc:Fallback>
                <p:oleObj name="MDLDrawObject Class" r:id="rId9" imgW="3857725" imgH="3066985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435" y="3674318"/>
                        <a:ext cx="385762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6996" y="2924944"/>
            <a:ext cx="9296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RNA</a:t>
            </a:r>
            <a:r>
              <a:rPr lang="el-GR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 γραμμικό πολυμερές κυρίως τεσσάρων </a:t>
            </a:r>
            <a:r>
              <a:rPr lang="el-GR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ριβο</a:t>
            </a:r>
            <a:r>
              <a:rPr lang="el-GR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el-GR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νουκλεοτιδίων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012" y="1902797"/>
            <a:ext cx="8712968" cy="304698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solidFill>
                  <a:schemeClr val="bg1"/>
                </a:solidFill>
                <a:latin typeface="Calibri" pitchFamily="34" charset="0"/>
              </a:rPr>
              <a:t>Μεταγράφεται ολόκληρο το μόριο 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</a:rPr>
              <a:t>DNA (</a:t>
            </a:r>
            <a:r>
              <a:rPr lang="el-GR" sz="4800" b="1" dirty="0" smtClean="0">
                <a:solidFill>
                  <a:schemeClr val="bg1"/>
                </a:solidFill>
                <a:latin typeface="Calibri" pitchFamily="34" charset="0"/>
              </a:rPr>
              <a:t>ολόκληρο το χρωμόσωμα) ή μόνον ορισμένα τμήματά του;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 sz="4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143" y="4949785"/>
            <a:ext cx="10072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Που χρησιμοποιούνται τα νεοσχηματιζόμενα μόρια </a:t>
            </a:r>
            <a:r>
              <a:rPr lang="en-US" sz="4400" b="1" dirty="0" smtClean="0">
                <a:solidFill>
                  <a:srgbClr val="FFFF00"/>
                </a:solidFill>
                <a:latin typeface="Calibri" pitchFamily="34" charset="0"/>
              </a:rPr>
              <a:t>RNA</a:t>
            </a:r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;</a:t>
            </a:r>
            <a:r>
              <a:rPr lang="en-US" sz="4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el-GR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000" y="260648"/>
            <a:ext cx="907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Πως επιτυγχάνεται η </a:t>
            </a:r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μεταγραφή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δηλαδή η σύνθεση νέων 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 μορίων;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18964" y="188640"/>
            <a:ext cx="9217023" cy="1323439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ΑΠΑΙΤΟΥΜΕΝΑ ΥΛΙΚΑ &amp; «ΕΡΓΑΛΕΙΑ»</a:t>
            </a:r>
          </a:p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 για τη σύνθεση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 μορίων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 sz="4000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0972" y="1628800"/>
            <a:ext cx="9391972" cy="501675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buFontTx/>
              <a:buAutoNum type="arabicPeriod"/>
            </a:pP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ΕΝΕΡΓΟΠΟΙΗΜΕΝΕΣ ΠΡΩΤΕΣ ΥΛΕΣ 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(=τριφωσφορυλιωμένα ριβονουκλεοζίδια)</a:t>
            </a:r>
          </a:p>
          <a:p>
            <a:pPr marL="457200" indent="-457200" algn="ctr">
              <a:buFontTx/>
              <a:buAutoNum type="arabicPeriod"/>
            </a:pP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ΕΝΖΥΜΑ ΠΟΛΥΜΕΡΙΣΜΟΥ 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(=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DNA 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κατευθυνόμενη 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RNA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l-GR" sz="4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πολυμεράση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)</a:t>
            </a:r>
          </a:p>
          <a:p>
            <a:pPr marL="457200" indent="-457200" algn="ctr">
              <a:buFontTx/>
              <a:buAutoNum type="arabicPeriod"/>
            </a:pP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ΠΛΗΡΟΦΟΡΙΕΣ 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(=ένας από τους δύο κλώνους του 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DNA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)</a:t>
            </a: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</a:t>
            </a:r>
          </a:p>
          <a:p>
            <a:pPr marL="457200" indent="-457200" algn="ctr">
              <a:buFontTx/>
              <a:buAutoNum type="arabicPeriod"/>
            </a:pP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ΠΟΙΚΙΛΑ ΑΛΛΑ ΜΟΡΙΑΚΑ ΕΡΓΑΛΕΙΑ</a:t>
            </a:r>
            <a:endParaRPr lang="en-GB" sz="40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3245632" cy="107721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FF99"/>
                </a:solidFill>
                <a:latin typeface="Calibri" pitchFamily="34" charset="0"/>
                <a:cs typeface="Arial" charset="0"/>
              </a:rPr>
              <a:t>Ενεργοποιημένο</a:t>
            </a:r>
          </a:p>
          <a:p>
            <a:r>
              <a:rPr lang="el-GR" sz="3200" b="1" dirty="0" err="1">
                <a:solidFill>
                  <a:srgbClr val="FFFF99"/>
                </a:solidFill>
                <a:latin typeface="Calibri" pitchFamily="34" charset="0"/>
                <a:cs typeface="Arial" charset="0"/>
              </a:rPr>
              <a:t>ριβονουκλεοτίδιο</a:t>
            </a:r>
            <a:endParaRPr lang="el-GR" sz="3200" b="1" dirty="0">
              <a:solidFill>
                <a:srgbClr val="FFFF99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823020" y="692696"/>
          <a:ext cx="9212914" cy="511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11" name="MDLDrawObject Class" r:id="rId4" imgW="6826680" imgH="3781800" progId="">
                  <p:embed/>
                </p:oleObj>
              </mc:Choice>
              <mc:Fallback>
                <p:oleObj name="MDLDrawObject Class" r:id="rId4" imgW="6826680" imgH="37818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020" y="692696"/>
                        <a:ext cx="9212914" cy="5112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573016"/>
            <a:ext cx="468052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solidFill>
                  <a:srgbClr val="FFFF99"/>
                </a:solidFill>
                <a:latin typeface="Calibri" pitchFamily="34" charset="0"/>
                <a:cs typeface="Arial" charset="0"/>
              </a:rPr>
              <a:t>ΑΤΡ </a:t>
            </a:r>
            <a:endParaRPr lang="en-US" sz="5400" b="1" dirty="0" smtClean="0">
              <a:solidFill>
                <a:srgbClr val="FFFF99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el-GR" sz="28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τριφωσφορική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l-GR" sz="28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αδενοσίνη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:</a:t>
            </a:r>
          </a:p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Το ενεργειακό νόμισμα όλων των οργανισμών αλλά και ενεργοποιημένη δομική μονάδα του 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RNA</a:t>
            </a:r>
            <a:endParaRPr lang="el-GR" sz="28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620" y="620688"/>
            <a:ext cx="3528392" cy="252028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Calibri" pitchFamily="34" charset="0"/>
              </a:rPr>
              <a:t>αδενίνη</a:t>
            </a:r>
            <a:endParaRPr lang="el-GR" sz="4000" dirty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rot="19983031">
            <a:off x="5143500" y="2996952"/>
            <a:ext cx="4464496" cy="2736304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  <a:latin typeface="Calibri" pitchFamily="34" charset="0"/>
              </a:rPr>
              <a:t>ριβόζη</a:t>
            </a:r>
            <a:endParaRPr lang="el-GR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8516" y="1306251"/>
            <a:ext cx="5262368" cy="2463391"/>
          </a:xfrm>
          <a:custGeom>
            <a:avLst/>
            <a:gdLst>
              <a:gd name="connsiteX0" fmla="*/ 0 w 5262368"/>
              <a:gd name="connsiteY0" fmla="*/ 605676 h 2463391"/>
              <a:gd name="connsiteX1" fmla="*/ 0 w 5262368"/>
              <a:gd name="connsiteY1" fmla="*/ 605676 h 2463391"/>
              <a:gd name="connsiteX2" fmla="*/ 133004 w 5262368"/>
              <a:gd name="connsiteY2" fmla="*/ 522549 h 2463391"/>
              <a:gd name="connsiteX3" fmla="*/ 182880 w 5262368"/>
              <a:gd name="connsiteY3" fmla="*/ 505924 h 2463391"/>
              <a:gd name="connsiteX4" fmla="*/ 232757 w 5262368"/>
              <a:gd name="connsiteY4" fmla="*/ 472673 h 2463391"/>
              <a:gd name="connsiteX5" fmla="*/ 332509 w 5262368"/>
              <a:gd name="connsiteY5" fmla="*/ 439422 h 2463391"/>
              <a:gd name="connsiteX6" fmla="*/ 382386 w 5262368"/>
              <a:gd name="connsiteY6" fmla="*/ 406171 h 2463391"/>
              <a:gd name="connsiteX7" fmla="*/ 482139 w 5262368"/>
              <a:gd name="connsiteY7" fmla="*/ 372920 h 2463391"/>
              <a:gd name="connsiteX8" fmla="*/ 598517 w 5262368"/>
              <a:gd name="connsiteY8" fmla="*/ 323044 h 2463391"/>
              <a:gd name="connsiteX9" fmla="*/ 665019 w 5262368"/>
              <a:gd name="connsiteY9" fmla="*/ 289793 h 2463391"/>
              <a:gd name="connsiteX10" fmla="*/ 831273 w 5262368"/>
              <a:gd name="connsiteY10" fmla="*/ 256542 h 2463391"/>
              <a:gd name="connsiteX11" fmla="*/ 964277 w 5262368"/>
              <a:gd name="connsiteY11" fmla="*/ 223291 h 2463391"/>
              <a:gd name="connsiteX12" fmla="*/ 1097280 w 5262368"/>
              <a:gd name="connsiteY12" fmla="*/ 190040 h 2463391"/>
              <a:gd name="connsiteX13" fmla="*/ 1147157 w 5262368"/>
              <a:gd name="connsiteY13" fmla="*/ 173414 h 2463391"/>
              <a:gd name="connsiteX14" fmla="*/ 1330037 w 5262368"/>
              <a:gd name="connsiteY14" fmla="*/ 140164 h 2463391"/>
              <a:gd name="connsiteX15" fmla="*/ 1529542 w 5262368"/>
              <a:gd name="connsiteY15" fmla="*/ 106913 h 2463391"/>
              <a:gd name="connsiteX16" fmla="*/ 1645920 w 5262368"/>
              <a:gd name="connsiteY16" fmla="*/ 90287 h 2463391"/>
              <a:gd name="connsiteX17" fmla="*/ 1695797 w 5262368"/>
              <a:gd name="connsiteY17" fmla="*/ 73662 h 2463391"/>
              <a:gd name="connsiteX18" fmla="*/ 1945179 w 5262368"/>
              <a:gd name="connsiteY18" fmla="*/ 40411 h 2463391"/>
              <a:gd name="connsiteX19" fmla="*/ 2028306 w 5262368"/>
              <a:gd name="connsiteY19" fmla="*/ 23785 h 2463391"/>
              <a:gd name="connsiteX20" fmla="*/ 2161309 w 5262368"/>
              <a:gd name="connsiteY20" fmla="*/ 7160 h 2463391"/>
              <a:gd name="connsiteX21" fmla="*/ 2660073 w 5262368"/>
              <a:gd name="connsiteY21" fmla="*/ 40411 h 2463391"/>
              <a:gd name="connsiteX22" fmla="*/ 2926080 w 5262368"/>
              <a:gd name="connsiteY22" fmla="*/ 73662 h 2463391"/>
              <a:gd name="connsiteX23" fmla="*/ 3075709 w 5262368"/>
              <a:gd name="connsiteY23" fmla="*/ 90287 h 2463391"/>
              <a:gd name="connsiteX24" fmla="*/ 3241964 w 5262368"/>
              <a:gd name="connsiteY24" fmla="*/ 123538 h 2463391"/>
              <a:gd name="connsiteX25" fmla="*/ 3308466 w 5262368"/>
              <a:gd name="connsiteY25" fmla="*/ 140164 h 2463391"/>
              <a:gd name="connsiteX26" fmla="*/ 3491346 w 5262368"/>
              <a:gd name="connsiteY26" fmla="*/ 156789 h 2463391"/>
              <a:gd name="connsiteX27" fmla="*/ 3574473 w 5262368"/>
              <a:gd name="connsiteY27" fmla="*/ 173414 h 2463391"/>
              <a:gd name="connsiteX28" fmla="*/ 3674226 w 5262368"/>
              <a:gd name="connsiteY28" fmla="*/ 190040 h 2463391"/>
              <a:gd name="connsiteX29" fmla="*/ 3823855 w 5262368"/>
              <a:gd name="connsiteY29" fmla="*/ 223291 h 2463391"/>
              <a:gd name="connsiteX30" fmla="*/ 3973484 w 5262368"/>
              <a:gd name="connsiteY30" fmla="*/ 239916 h 2463391"/>
              <a:gd name="connsiteX31" fmla="*/ 4156364 w 5262368"/>
              <a:gd name="connsiteY31" fmla="*/ 273167 h 2463391"/>
              <a:gd name="connsiteX32" fmla="*/ 4206240 w 5262368"/>
              <a:gd name="connsiteY32" fmla="*/ 289793 h 2463391"/>
              <a:gd name="connsiteX33" fmla="*/ 4289368 w 5262368"/>
              <a:gd name="connsiteY33" fmla="*/ 306418 h 2463391"/>
              <a:gd name="connsiteX34" fmla="*/ 4389120 w 5262368"/>
              <a:gd name="connsiteY34" fmla="*/ 339669 h 2463391"/>
              <a:gd name="connsiteX35" fmla="*/ 4438997 w 5262368"/>
              <a:gd name="connsiteY35" fmla="*/ 356294 h 2463391"/>
              <a:gd name="connsiteX36" fmla="*/ 4488873 w 5262368"/>
              <a:gd name="connsiteY36" fmla="*/ 372920 h 2463391"/>
              <a:gd name="connsiteX37" fmla="*/ 4605251 w 5262368"/>
              <a:gd name="connsiteY37" fmla="*/ 406171 h 2463391"/>
              <a:gd name="connsiteX38" fmla="*/ 4655128 w 5262368"/>
              <a:gd name="connsiteY38" fmla="*/ 439422 h 2463391"/>
              <a:gd name="connsiteX39" fmla="*/ 4688379 w 5262368"/>
              <a:gd name="connsiteY39" fmla="*/ 489298 h 2463391"/>
              <a:gd name="connsiteX40" fmla="*/ 4738255 w 5262368"/>
              <a:gd name="connsiteY40" fmla="*/ 505924 h 2463391"/>
              <a:gd name="connsiteX41" fmla="*/ 4788131 w 5262368"/>
              <a:gd name="connsiteY41" fmla="*/ 539174 h 2463391"/>
              <a:gd name="connsiteX42" fmla="*/ 4804757 w 5262368"/>
              <a:gd name="connsiteY42" fmla="*/ 589051 h 2463391"/>
              <a:gd name="connsiteX43" fmla="*/ 4904509 w 5262368"/>
              <a:gd name="connsiteY43" fmla="*/ 655553 h 2463391"/>
              <a:gd name="connsiteX44" fmla="*/ 4954386 w 5262368"/>
              <a:gd name="connsiteY44" fmla="*/ 755305 h 2463391"/>
              <a:gd name="connsiteX45" fmla="*/ 5004262 w 5262368"/>
              <a:gd name="connsiteY45" fmla="*/ 788556 h 2463391"/>
              <a:gd name="connsiteX46" fmla="*/ 5020888 w 5262368"/>
              <a:gd name="connsiteY46" fmla="*/ 838433 h 2463391"/>
              <a:gd name="connsiteX47" fmla="*/ 5087389 w 5262368"/>
              <a:gd name="connsiteY47" fmla="*/ 938185 h 2463391"/>
              <a:gd name="connsiteX48" fmla="*/ 5137266 w 5262368"/>
              <a:gd name="connsiteY48" fmla="*/ 1037938 h 2463391"/>
              <a:gd name="connsiteX49" fmla="*/ 5203768 w 5262368"/>
              <a:gd name="connsiteY49" fmla="*/ 1187567 h 2463391"/>
              <a:gd name="connsiteX50" fmla="*/ 5170517 w 5262368"/>
              <a:gd name="connsiteY50" fmla="*/ 1237444 h 2463391"/>
              <a:gd name="connsiteX51" fmla="*/ 5187142 w 5262368"/>
              <a:gd name="connsiteY51" fmla="*/ 1287320 h 2463391"/>
              <a:gd name="connsiteX52" fmla="*/ 5237019 w 5262368"/>
              <a:gd name="connsiteY52" fmla="*/ 1403698 h 2463391"/>
              <a:gd name="connsiteX53" fmla="*/ 5237019 w 5262368"/>
              <a:gd name="connsiteY53" fmla="*/ 1603204 h 2463391"/>
              <a:gd name="connsiteX54" fmla="*/ 5220393 w 5262368"/>
              <a:gd name="connsiteY54" fmla="*/ 1702956 h 2463391"/>
              <a:gd name="connsiteX55" fmla="*/ 5153891 w 5262368"/>
              <a:gd name="connsiteY55" fmla="*/ 1802709 h 2463391"/>
              <a:gd name="connsiteX56" fmla="*/ 5087389 w 5262368"/>
              <a:gd name="connsiteY56" fmla="*/ 1902462 h 2463391"/>
              <a:gd name="connsiteX57" fmla="*/ 5054139 w 5262368"/>
              <a:gd name="connsiteY57" fmla="*/ 1952338 h 2463391"/>
              <a:gd name="connsiteX58" fmla="*/ 4954386 w 5262368"/>
              <a:gd name="connsiteY58" fmla="*/ 2035465 h 2463391"/>
              <a:gd name="connsiteX59" fmla="*/ 4921135 w 5262368"/>
              <a:gd name="connsiteY59" fmla="*/ 2085342 h 2463391"/>
              <a:gd name="connsiteX60" fmla="*/ 4871259 w 5262368"/>
              <a:gd name="connsiteY60" fmla="*/ 2101967 h 2463391"/>
              <a:gd name="connsiteX61" fmla="*/ 4738255 w 5262368"/>
              <a:gd name="connsiteY61" fmla="*/ 2151844 h 2463391"/>
              <a:gd name="connsiteX62" fmla="*/ 4688379 w 5262368"/>
              <a:gd name="connsiteY62" fmla="*/ 2185094 h 2463391"/>
              <a:gd name="connsiteX63" fmla="*/ 4621877 w 5262368"/>
              <a:gd name="connsiteY63" fmla="*/ 2201720 h 2463391"/>
              <a:gd name="connsiteX64" fmla="*/ 4472248 w 5262368"/>
              <a:gd name="connsiteY64" fmla="*/ 2251596 h 2463391"/>
              <a:gd name="connsiteX65" fmla="*/ 4355869 w 5262368"/>
              <a:gd name="connsiteY65" fmla="*/ 2284847 h 2463391"/>
              <a:gd name="connsiteX66" fmla="*/ 4272742 w 5262368"/>
              <a:gd name="connsiteY66" fmla="*/ 2301473 h 2463391"/>
              <a:gd name="connsiteX67" fmla="*/ 4206240 w 5262368"/>
              <a:gd name="connsiteY67" fmla="*/ 2318098 h 2463391"/>
              <a:gd name="connsiteX68" fmla="*/ 3973484 w 5262368"/>
              <a:gd name="connsiteY68" fmla="*/ 2351349 h 2463391"/>
              <a:gd name="connsiteX69" fmla="*/ 3923608 w 5262368"/>
              <a:gd name="connsiteY69" fmla="*/ 2367974 h 2463391"/>
              <a:gd name="connsiteX70" fmla="*/ 3857106 w 5262368"/>
              <a:gd name="connsiteY70" fmla="*/ 2384600 h 2463391"/>
              <a:gd name="connsiteX71" fmla="*/ 3773979 w 5262368"/>
              <a:gd name="connsiteY71" fmla="*/ 2417851 h 2463391"/>
              <a:gd name="connsiteX72" fmla="*/ 3541222 w 5262368"/>
              <a:gd name="connsiteY72" fmla="*/ 2434476 h 2463391"/>
              <a:gd name="connsiteX73" fmla="*/ 3408219 w 5262368"/>
              <a:gd name="connsiteY73" fmla="*/ 2434476 h 2463391"/>
              <a:gd name="connsiteX74" fmla="*/ 3225339 w 5262368"/>
              <a:gd name="connsiteY74" fmla="*/ 2417851 h 2463391"/>
              <a:gd name="connsiteX75" fmla="*/ 3075709 w 5262368"/>
              <a:gd name="connsiteY75" fmla="*/ 2401225 h 2463391"/>
              <a:gd name="connsiteX76" fmla="*/ 2693324 w 5262368"/>
              <a:gd name="connsiteY76" fmla="*/ 2367974 h 2463391"/>
              <a:gd name="connsiteX77" fmla="*/ 2593571 w 5262368"/>
              <a:gd name="connsiteY77" fmla="*/ 2351349 h 2463391"/>
              <a:gd name="connsiteX78" fmla="*/ 2294313 w 5262368"/>
              <a:gd name="connsiteY78" fmla="*/ 2318098 h 2463391"/>
              <a:gd name="connsiteX79" fmla="*/ 2144684 w 5262368"/>
              <a:gd name="connsiteY79" fmla="*/ 2284847 h 2463391"/>
              <a:gd name="connsiteX80" fmla="*/ 2061557 w 5262368"/>
              <a:gd name="connsiteY80" fmla="*/ 2268222 h 2463391"/>
              <a:gd name="connsiteX81" fmla="*/ 1695797 w 5262368"/>
              <a:gd name="connsiteY81" fmla="*/ 2234971 h 2463391"/>
              <a:gd name="connsiteX82" fmla="*/ 1529542 w 5262368"/>
              <a:gd name="connsiteY82" fmla="*/ 2218345 h 2463391"/>
              <a:gd name="connsiteX83" fmla="*/ 1313411 w 5262368"/>
              <a:gd name="connsiteY83" fmla="*/ 2185094 h 2463391"/>
              <a:gd name="connsiteX84" fmla="*/ 1180408 w 5262368"/>
              <a:gd name="connsiteY84" fmla="*/ 2151844 h 2463391"/>
              <a:gd name="connsiteX85" fmla="*/ 1113906 w 5262368"/>
              <a:gd name="connsiteY85" fmla="*/ 2135218 h 2463391"/>
              <a:gd name="connsiteX86" fmla="*/ 1064029 w 5262368"/>
              <a:gd name="connsiteY86" fmla="*/ 2118593 h 2463391"/>
              <a:gd name="connsiteX87" fmla="*/ 931026 w 5262368"/>
              <a:gd name="connsiteY87" fmla="*/ 2085342 h 2463391"/>
              <a:gd name="connsiteX88" fmla="*/ 881149 w 5262368"/>
              <a:gd name="connsiteY88" fmla="*/ 2052091 h 2463391"/>
              <a:gd name="connsiteX89" fmla="*/ 748146 w 5262368"/>
              <a:gd name="connsiteY89" fmla="*/ 2018840 h 2463391"/>
              <a:gd name="connsiteX90" fmla="*/ 698269 w 5262368"/>
              <a:gd name="connsiteY90" fmla="*/ 2002214 h 2463391"/>
              <a:gd name="connsiteX91" fmla="*/ 581891 w 5262368"/>
              <a:gd name="connsiteY91" fmla="*/ 1952338 h 2463391"/>
              <a:gd name="connsiteX92" fmla="*/ 465513 w 5262368"/>
              <a:gd name="connsiteY92" fmla="*/ 1835960 h 2463391"/>
              <a:gd name="connsiteX93" fmla="*/ 349135 w 5262368"/>
              <a:gd name="connsiteY93" fmla="*/ 1702956 h 2463391"/>
              <a:gd name="connsiteX94" fmla="*/ 315884 w 5262368"/>
              <a:gd name="connsiteY94" fmla="*/ 1653080 h 2463391"/>
              <a:gd name="connsiteX95" fmla="*/ 282633 w 5262368"/>
              <a:gd name="connsiteY95" fmla="*/ 1603204 h 2463391"/>
              <a:gd name="connsiteX96" fmla="*/ 232757 w 5262368"/>
              <a:gd name="connsiteY96" fmla="*/ 1453574 h 2463391"/>
              <a:gd name="connsiteX97" fmla="*/ 216131 w 5262368"/>
              <a:gd name="connsiteY97" fmla="*/ 1403698 h 2463391"/>
              <a:gd name="connsiteX98" fmla="*/ 199506 w 5262368"/>
              <a:gd name="connsiteY98" fmla="*/ 1303945 h 2463391"/>
              <a:gd name="connsiteX99" fmla="*/ 166255 w 5262368"/>
              <a:gd name="connsiteY99" fmla="*/ 1204193 h 2463391"/>
              <a:gd name="connsiteX100" fmla="*/ 166255 w 5262368"/>
              <a:gd name="connsiteY100" fmla="*/ 1087814 h 2463391"/>
              <a:gd name="connsiteX101" fmla="*/ 199506 w 5262368"/>
              <a:gd name="connsiteY101" fmla="*/ 921560 h 2463391"/>
              <a:gd name="connsiteX102" fmla="*/ 266008 w 5262368"/>
              <a:gd name="connsiteY102" fmla="*/ 821807 h 2463391"/>
              <a:gd name="connsiteX103" fmla="*/ 299259 w 5262368"/>
              <a:gd name="connsiteY103" fmla="*/ 771931 h 2463391"/>
              <a:gd name="connsiteX104" fmla="*/ 349135 w 5262368"/>
              <a:gd name="connsiteY104" fmla="*/ 738680 h 2463391"/>
              <a:gd name="connsiteX105" fmla="*/ 415637 w 5262368"/>
              <a:gd name="connsiteY105" fmla="*/ 655553 h 2463391"/>
              <a:gd name="connsiteX106" fmla="*/ 482139 w 5262368"/>
              <a:gd name="connsiteY106" fmla="*/ 589051 h 2463391"/>
              <a:gd name="connsiteX107" fmla="*/ 581891 w 5262368"/>
              <a:gd name="connsiteY107" fmla="*/ 539174 h 2463391"/>
              <a:gd name="connsiteX108" fmla="*/ 648393 w 5262368"/>
              <a:gd name="connsiteY108" fmla="*/ 505924 h 2463391"/>
              <a:gd name="connsiteX109" fmla="*/ 648393 w 5262368"/>
              <a:gd name="connsiteY109" fmla="*/ 505924 h 2463391"/>
              <a:gd name="connsiteX0" fmla="*/ 0 w 5262368"/>
              <a:gd name="connsiteY0" fmla="*/ 605676 h 2463391"/>
              <a:gd name="connsiteX1" fmla="*/ 8480 w 5262368"/>
              <a:gd name="connsiteY1" fmla="*/ 970621 h 2463391"/>
              <a:gd name="connsiteX2" fmla="*/ 133004 w 5262368"/>
              <a:gd name="connsiteY2" fmla="*/ 522549 h 2463391"/>
              <a:gd name="connsiteX3" fmla="*/ 182880 w 5262368"/>
              <a:gd name="connsiteY3" fmla="*/ 505924 h 2463391"/>
              <a:gd name="connsiteX4" fmla="*/ 232757 w 5262368"/>
              <a:gd name="connsiteY4" fmla="*/ 472673 h 2463391"/>
              <a:gd name="connsiteX5" fmla="*/ 332509 w 5262368"/>
              <a:gd name="connsiteY5" fmla="*/ 439422 h 2463391"/>
              <a:gd name="connsiteX6" fmla="*/ 382386 w 5262368"/>
              <a:gd name="connsiteY6" fmla="*/ 406171 h 2463391"/>
              <a:gd name="connsiteX7" fmla="*/ 482139 w 5262368"/>
              <a:gd name="connsiteY7" fmla="*/ 372920 h 2463391"/>
              <a:gd name="connsiteX8" fmla="*/ 598517 w 5262368"/>
              <a:gd name="connsiteY8" fmla="*/ 323044 h 2463391"/>
              <a:gd name="connsiteX9" fmla="*/ 665019 w 5262368"/>
              <a:gd name="connsiteY9" fmla="*/ 289793 h 2463391"/>
              <a:gd name="connsiteX10" fmla="*/ 831273 w 5262368"/>
              <a:gd name="connsiteY10" fmla="*/ 256542 h 2463391"/>
              <a:gd name="connsiteX11" fmla="*/ 964277 w 5262368"/>
              <a:gd name="connsiteY11" fmla="*/ 223291 h 2463391"/>
              <a:gd name="connsiteX12" fmla="*/ 1097280 w 5262368"/>
              <a:gd name="connsiteY12" fmla="*/ 190040 h 2463391"/>
              <a:gd name="connsiteX13" fmla="*/ 1147157 w 5262368"/>
              <a:gd name="connsiteY13" fmla="*/ 173414 h 2463391"/>
              <a:gd name="connsiteX14" fmla="*/ 1330037 w 5262368"/>
              <a:gd name="connsiteY14" fmla="*/ 140164 h 2463391"/>
              <a:gd name="connsiteX15" fmla="*/ 1529542 w 5262368"/>
              <a:gd name="connsiteY15" fmla="*/ 106913 h 2463391"/>
              <a:gd name="connsiteX16" fmla="*/ 1645920 w 5262368"/>
              <a:gd name="connsiteY16" fmla="*/ 90287 h 2463391"/>
              <a:gd name="connsiteX17" fmla="*/ 1695797 w 5262368"/>
              <a:gd name="connsiteY17" fmla="*/ 73662 h 2463391"/>
              <a:gd name="connsiteX18" fmla="*/ 1945179 w 5262368"/>
              <a:gd name="connsiteY18" fmla="*/ 40411 h 2463391"/>
              <a:gd name="connsiteX19" fmla="*/ 2028306 w 5262368"/>
              <a:gd name="connsiteY19" fmla="*/ 23785 h 2463391"/>
              <a:gd name="connsiteX20" fmla="*/ 2161309 w 5262368"/>
              <a:gd name="connsiteY20" fmla="*/ 7160 h 2463391"/>
              <a:gd name="connsiteX21" fmla="*/ 2660073 w 5262368"/>
              <a:gd name="connsiteY21" fmla="*/ 40411 h 2463391"/>
              <a:gd name="connsiteX22" fmla="*/ 2926080 w 5262368"/>
              <a:gd name="connsiteY22" fmla="*/ 73662 h 2463391"/>
              <a:gd name="connsiteX23" fmla="*/ 3075709 w 5262368"/>
              <a:gd name="connsiteY23" fmla="*/ 90287 h 2463391"/>
              <a:gd name="connsiteX24" fmla="*/ 3241964 w 5262368"/>
              <a:gd name="connsiteY24" fmla="*/ 123538 h 2463391"/>
              <a:gd name="connsiteX25" fmla="*/ 3308466 w 5262368"/>
              <a:gd name="connsiteY25" fmla="*/ 140164 h 2463391"/>
              <a:gd name="connsiteX26" fmla="*/ 3491346 w 5262368"/>
              <a:gd name="connsiteY26" fmla="*/ 156789 h 2463391"/>
              <a:gd name="connsiteX27" fmla="*/ 3574473 w 5262368"/>
              <a:gd name="connsiteY27" fmla="*/ 173414 h 2463391"/>
              <a:gd name="connsiteX28" fmla="*/ 3674226 w 5262368"/>
              <a:gd name="connsiteY28" fmla="*/ 190040 h 2463391"/>
              <a:gd name="connsiteX29" fmla="*/ 3823855 w 5262368"/>
              <a:gd name="connsiteY29" fmla="*/ 223291 h 2463391"/>
              <a:gd name="connsiteX30" fmla="*/ 3973484 w 5262368"/>
              <a:gd name="connsiteY30" fmla="*/ 239916 h 2463391"/>
              <a:gd name="connsiteX31" fmla="*/ 4156364 w 5262368"/>
              <a:gd name="connsiteY31" fmla="*/ 273167 h 2463391"/>
              <a:gd name="connsiteX32" fmla="*/ 4206240 w 5262368"/>
              <a:gd name="connsiteY32" fmla="*/ 289793 h 2463391"/>
              <a:gd name="connsiteX33" fmla="*/ 4289368 w 5262368"/>
              <a:gd name="connsiteY33" fmla="*/ 306418 h 2463391"/>
              <a:gd name="connsiteX34" fmla="*/ 4389120 w 5262368"/>
              <a:gd name="connsiteY34" fmla="*/ 339669 h 2463391"/>
              <a:gd name="connsiteX35" fmla="*/ 4438997 w 5262368"/>
              <a:gd name="connsiteY35" fmla="*/ 356294 h 2463391"/>
              <a:gd name="connsiteX36" fmla="*/ 4488873 w 5262368"/>
              <a:gd name="connsiteY36" fmla="*/ 372920 h 2463391"/>
              <a:gd name="connsiteX37" fmla="*/ 4605251 w 5262368"/>
              <a:gd name="connsiteY37" fmla="*/ 406171 h 2463391"/>
              <a:gd name="connsiteX38" fmla="*/ 4655128 w 5262368"/>
              <a:gd name="connsiteY38" fmla="*/ 439422 h 2463391"/>
              <a:gd name="connsiteX39" fmla="*/ 4688379 w 5262368"/>
              <a:gd name="connsiteY39" fmla="*/ 489298 h 2463391"/>
              <a:gd name="connsiteX40" fmla="*/ 4738255 w 5262368"/>
              <a:gd name="connsiteY40" fmla="*/ 505924 h 2463391"/>
              <a:gd name="connsiteX41" fmla="*/ 4788131 w 5262368"/>
              <a:gd name="connsiteY41" fmla="*/ 539174 h 2463391"/>
              <a:gd name="connsiteX42" fmla="*/ 4804757 w 5262368"/>
              <a:gd name="connsiteY42" fmla="*/ 589051 h 2463391"/>
              <a:gd name="connsiteX43" fmla="*/ 4904509 w 5262368"/>
              <a:gd name="connsiteY43" fmla="*/ 655553 h 2463391"/>
              <a:gd name="connsiteX44" fmla="*/ 4954386 w 5262368"/>
              <a:gd name="connsiteY44" fmla="*/ 755305 h 2463391"/>
              <a:gd name="connsiteX45" fmla="*/ 5004262 w 5262368"/>
              <a:gd name="connsiteY45" fmla="*/ 788556 h 2463391"/>
              <a:gd name="connsiteX46" fmla="*/ 5020888 w 5262368"/>
              <a:gd name="connsiteY46" fmla="*/ 838433 h 2463391"/>
              <a:gd name="connsiteX47" fmla="*/ 5087389 w 5262368"/>
              <a:gd name="connsiteY47" fmla="*/ 938185 h 2463391"/>
              <a:gd name="connsiteX48" fmla="*/ 5137266 w 5262368"/>
              <a:gd name="connsiteY48" fmla="*/ 1037938 h 2463391"/>
              <a:gd name="connsiteX49" fmla="*/ 5203768 w 5262368"/>
              <a:gd name="connsiteY49" fmla="*/ 1187567 h 2463391"/>
              <a:gd name="connsiteX50" fmla="*/ 5170517 w 5262368"/>
              <a:gd name="connsiteY50" fmla="*/ 1237444 h 2463391"/>
              <a:gd name="connsiteX51" fmla="*/ 5187142 w 5262368"/>
              <a:gd name="connsiteY51" fmla="*/ 1287320 h 2463391"/>
              <a:gd name="connsiteX52" fmla="*/ 5237019 w 5262368"/>
              <a:gd name="connsiteY52" fmla="*/ 1403698 h 2463391"/>
              <a:gd name="connsiteX53" fmla="*/ 5237019 w 5262368"/>
              <a:gd name="connsiteY53" fmla="*/ 1603204 h 2463391"/>
              <a:gd name="connsiteX54" fmla="*/ 5220393 w 5262368"/>
              <a:gd name="connsiteY54" fmla="*/ 1702956 h 2463391"/>
              <a:gd name="connsiteX55" fmla="*/ 5153891 w 5262368"/>
              <a:gd name="connsiteY55" fmla="*/ 1802709 h 2463391"/>
              <a:gd name="connsiteX56" fmla="*/ 5087389 w 5262368"/>
              <a:gd name="connsiteY56" fmla="*/ 1902462 h 2463391"/>
              <a:gd name="connsiteX57" fmla="*/ 5054139 w 5262368"/>
              <a:gd name="connsiteY57" fmla="*/ 1952338 h 2463391"/>
              <a:gd name="connsiteX58" fmla="*/ 4954386 w 5262368"/>
              <a:gd name="connsiteY58" fmla="*/ 2035465 h 2463391"/>
              <a:gd name="connsiteX59" fmla="*/ 4921135 w 5262368"/>
              <a:gd name="connsiteY59" fmla="*/ 2085342 h 2463391"/>
              <a:gd name="connsiteX60" fmla="*/ 4871259 w 5262368"/>
              <a:gd name="connsiteY60" fmla="*/ 2101967 h 2463391"/>
              <a:gd name="connsiteX61" fmla="*/ 4738255 w 5262368"/>
              <a:gd name="connsiteY61" fmla="*/ 2151844 h 2463391"/>
              <a:gd name="connsiteX62" fmla="*/ 4688379 w 5262368"/>
              <a:gd name="connsiteY62" fmla="*/ 2185094 h 2463391"/>
              <a:gd name="connsiteX63" fmla="*/ 4621877 w 5262368"/>
              <a:gd name="connsiteY63" fmla="*/ 2201720 h 2463391"/>
              <a:gd name="connsiteX64" fmla="*/ 4472248 w 5262368"/>
              <a:gd name="connsiteY64" fmla="*/ 2251596 h 2463391"/>
              <a:gd name="connsiteX65" fmla="*/ 4355869 w 5262368"/>
              <a:gd name="connsiteY65" fmla="*/ 2284847 h 2463391"/>
              <a:gd name="connsiteX66" fmla="*/ 4272742 w 5262368"/>
              <a:gd name="connsiteY66" fmla="*/ 2301473 h 2463391"/>
              <a:gd name="connsiteX67" fmla="*/ 4206240 w 5262368"/>
              <a:gd name="connsiteY67" fmla="*/ 2318098 h 2463391"/>
              <a:gd name="connsiteX68" fmla="*/ 3973484 w 5262368"/>
              <a:gd name="connsiteY68" fmla="*/ 2351349 h 2463391"/>
              <a:gd name="connsiteX69" fmla="*/ 3923608 w 5262368"/>
              <a:gd name="connsiteY69" fmla="*/ 2367974 h 2463391"/>
              <a:gd name="connsiteX70" fmla="*/ 3857106 w 5262368"/>
              <a:gd name="connsiteY70" fmla="*/ 2384600 h 2463391"/>
              <a:gd name="connsiteX71" fmla="*/ 3773979 w 5262368"/>
              <a:gd name="connsiteY71" fmla="*/ 2417851 h 2463391"/>
              <a:gd name="connsiteX72" fmla="*/ 3541222 w 5262368"/>
              <a:gd name="connsiteY72" fmla="*/ 2434476 h 2463391"/>
              <a:gd name="connsiteX73" fmla="*/ 3408219 w 5262368"/>
              <a:gd name="connsiteY73" fmla="*/ 2434476 h 2463391"/>
              <a:gd name="connsiteX74" fmla="*/ 3225339 w 5262368"/>
              <a:gd name="connsiteY74" fmla="*/ 2417851 h 2463391"/>
              <a:gd name="connsiteX75" fmla="*/ 3075709 w 5262368"/>
              <a:gd name="connsiteY75" fmla="*/ 2401225 h 2463391"/>
              <a:gd name="connsiteX76" fmla="*/ 2693324 w 5262368"/>
              <a:gd name="connsiteY76" fmla="*/ 2367974 h 2463391"/>
              <a:gd name="connsiteX77" fmla="*/ 2593571 w 5262368"/>
              <a:gd name="connsiteY77" fmla="*/ 2351349 h 2463391"/>
              <a:gd name="connsiteX78" fmla="*/ 2294313 w 5262368"/>
              <a:gd name="connsiteY78" fmla="*/ 2318098 h 2463391"/>
              <a:gd name="connsiteX79" fmla="*/ 2144684 w 5262368"/>
              <a:gd name="connsiteY79" fmla="*/ 2284847 h 2463391"/>
              <a:gd name="connsiteX80" fmla="*/ 2061557 w 5262368"/>
              <a:gd name="connsiteY80" fmla="*/ 2268222 h 2463391"/>
              <a:gd name="connsiteX81" fmla="*/ 1695797 w 5262368"/>
              <a:gd name="connsiteY81" fmla="*/ 2234971 h 2463391"/>
              <a:gd name="connsiteX82" fmla="*/ 1529542 w 5262368"/>
              <a:gd name="connsiteY82" fmla="*/ 2218345 h 2463391"/>
              <a:gd name="connsiteX83" fmla="*/ 1313411 w 5262368"/>
              <a:gd name="connsiteY83" fmla="*/ 2185094 h 2463391"/>
              <a:gd name="connsiteX84" fmla="*/ 1180408 w 5262368"/>
              <a:gd name="connsiteY84" fmla="*/ 2151844 h 2463391"/>
              <a:gd name="connsiteX85" fmla="*/ 1113906 w 5262368"/>
              <a:gd name="connsiteY85" fmla="*/ 2135218 h 2463391"/>
              <a:gd name="connsiteX86" fmla="*/ 1064029 w 5262368"/>
              <a:gd name="connsiteY86" fmla="*/ 2118593 h 2463391"/>
              <a:gd name="connsiteX87" fmla="*/ 931026 w 5262368"/>
              <a:gd name="connsiteY87" fmla="*/ 2085342 h 2463391"/>
              <a:gd name="connsiteX88" fmla="*/ 881149 w 5262368"/>
              <a:gd name="connsiteY88" fmla="*/ 2052091 h 2463391"/>
              <a:gd name="connsiteX89" fmla="*/ 748146 w 5262368"/>
              <a:gd name="connsiteY89" fmla="*/ 2018840 h 2463391"/>
              <a:gd name="connsiteX90" fmla="*/ 698269 w 5262368"/>
              <a:gd name="connsiteY90" fmla="*/ 2002214 h 2463391"/>
              <a:gd name="connsiteX91" fmla="*/ 581891 w 5262368"/>
              <a:gd name="connsiteY91" fmla="*/ 1952338 h 2463391"/>
              <a:gd name="connsiteX92" fmla="*/ 465513 w 5262368"/>
              <a:gd name="connsiteY92" fmla="*/ 1835960 h 2463391"/>
              <a:gd name="connsiteX93" fmla="*/ 349135 w 5262368"/>
              <a:gd name="connsiteY93" fmla="*/ 1702956 h 2463391"/>
              <a:gd name="connsiteX94" fmla="*/ 315884 w 5262368"/>
              <a:gd name="connsiteY94" fmla="*/ 1653080 h 2463391"/>
              <a:gd name="connsiteX95" fmla="*/ 282633 w 5262368"/>
              <a:gd name="connsiteY95" fmla="*/ 1603204 h 2463391"/>
              <a:gd name="connsiteX96" fmla="*/ 232757 w 5262368"/>
              <a:gd name="connsiteY96" fmla="*/ 1453574 h 2463391"/>
              <a:gd name="connsiteX97" fmla="*/ 216131 w 5262368"/>
              <a:gd name="connsiteY97" fmla="*/ 1403698 h 2463391"/>
              <a:gd name="connsiteX98" fmla="*/ 199506 w 5262368"/>
              <a:gd name="connsiteY98" fmla="*/ 1303945 h 2463391"/>
              <a:gd name="connsiteX99" fmla="*/ 166255 w 5262368"/>
              <a:gd name="connsiteY99" fmla="*/ 1204193 h 2463391"/>
              <a:gd name="connsiteX100" fmla="*/ 166255 w 5262368"/>
              <a:gd name="connsiteY100" fmla="*/ 1087814 h 2463391"/>
              <a:gd name="connsiteX101" fmla="*/ 199506 w 5262368"/>
              <a:gd name="connsiteY101" fmla="*/ 921560 h 2463391"/>
              <a:gd name="connsiteX102" fmla="*/ 266008 w 5262368"/>
              <a:gd name="connsiteY102" fmla="*/ 821807 h 2463391"/>
              <a:gd name="connsiteX103" fmla="*/ 299259 w 5262368"/>
              <a:gd name="connsiteY103" fmla="*/ 771931 h 2463391"/>
              <a:gd name="connsiteX104" fmla="*/ 349135 w 5262368"/>
              <a:gd name="connsiteY104" fmla="*/ 738680 h 2463391"/>
              <a:gd name="connsiteX105" fmla="*/ 415637 w 5262368"/>
              <a:gd name="connsiteY105" fmla="*/ 655553 h 2463391"/>
              <a:gd name="connsiteX106" fmla="*/ 482139 w 5262368"/>
              <a:gd name="connsiteY106" fmla="*/ 589051 h 2463391"/>
              <a:gd name="connsiteX107" fmla="*/ 581891 w 5262368"/>
              <a:gd name="connsiteY107" fmla="*/ 539174 h 2463391"/>
              <a:gd name="connsiteX108" fmla="*/ 648393 w 5262368"/>
              <a:gd name="connsiteY108" fmla="*/ 505924 h 2463391"/>
              <a:gd name="connsiteX109" fmla="*/ 648393 w 5262368"/>
              <a:gd name="connsiteY109" fmla="*/ 505924 h 246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262368" h="2463391">
                <a:moveTo>
                  <a:pt x="0" y="605676"/>
                </a:moveTo>
                <a:lnTo>
                  <a:pt x="8480" y="970621"/>
                </a:lnTo>
                <a:cubicBezTo>
                  <a:pt x="52815" y="942912"/>
                  <a:pt x="87106" y="547584"/>
                  <a:pt x="133004" y="522549"/>
                </a:cubicBezTo>
                <a:cubicBezTo>
                  <a:pt x="148389" y="514157"/>
                  <a:pt x="167205" y="513761"/>
                  <a:pt x="182880" y="505924"/>
                </a:cubicBezTo>
                <a:cubicBezTo>
                  <a:pt x="200752" y="496988"/>
                  <a:pt x="214498" y="480788"/>
                  <a:pt x="232757" y="472673"/>
                </a:cubicBezTo>
                <a:cubicBezTo>
                  <a:pt x="264785" y="458438"/>
                  <a:pt x="332509" y="439422"/>
                  <a:pt x="332509" y="439422"/>
                </a:cubicBezTo>
                <a:cubicBezTo>
                  <a:pt x="349135" y="428338"/>
                  <a:pt x="364127" y="414286"/>
                  <a:pt x="382386" y="406171"/>
                </a:cubicBezTo>
                <a:cubicBezTo>
                  <a:pt x="414415" y="391936"/>
                  <a:pt x="482139" y="372920"/>
                  <a:pt x="482139" y="372920"/>
                </a:cubicBezTo>
                <a:cubicBezTo>
                  <a:pt x="583215" y="305536"/>
                  <a:pt x="475822" y="369054"/>
                  <a:pt x="598517" y="323044"/>
                </a:cubicBezTo>
                <a:cubicBezTo>
                  <a:pt x="621723" y="314342"/>
                  <a:pt x="642239" y="299556"/>
                  <a:pt x="665019" y="289793"/>
                </a:cubicBezTo>
                <a:cubicBezTo>
                  <a:pt x="723056" y="264919"/>
                  <a:pt x="762424" y="266377"/>
                  <a:pt x="831273" y="256542"/>
                </a:cubicBezTo>
                <a:cubicBezTo>
                  <a:pt x="926621" y="224758"/>
                  <a:pt x="833870" y="253385"/>
                  <a:pt x="964277" y="223291"/>
                </a:cubicBezTo>
                <a:cubicBezTo>
                  <a:pt x="1008806" y="213015"/>
                  <a:pt x="1053926" y="204491"/>
                  <a:pt x="1097280" y="190040"/>
                </a:cubicBezTo>
                <a:cubicBezTo>
                  <a:pt x="1113906" y="184498"/>
                  <a:pt x="1130155" y="177664"/>
                  <a:pt x="1147157" y="173414"/>
                </a:cubicBezTo>
                <a:cubicBezTo>
                  <a:pt x="1193627" y="161796"/>
                  <a:pt x="1285572" y="147575"/>
                  <a:pt x="1330037" y="140164"/>
                </a:cubicBezTo>
                <a:cubicBezTo>
                  <a:pt x="1431411" y="106371"/>
                  <a:pt x="1351357" y="129186"/>
                  <a:pt x="1529542" y="106913"/>
                </a:cubicBezTo>
                <a:cubicBezTo>
                  <a:pt x="1568426" y="102052"/>
                  <a:pt x="1607127" y="95829"/>
                  <a:pt x="1645920" y="90287"/>
                </a:cubicBezTo>
                <a:cubicBezTo>
                  <a:pt x="1662546" y="84745"/>
                  <a:pt x="1678612" y="77099"/>
                  <a:pt x="1695797" y="73662"/>
                </a:cubicBezTo>
                <a:cubicBezTo>
                  <a:pt x="1751809" y="62460"/>
                  <a:pt x="1892550" y="48508"/>
                  <a:pt x="1945179" y="40411"/>
                </a:cubicBezTo>
                <a:cubicBezTo>
                  <a:pt x="1973108" y="36114"/>
                  <a:pt x="2000377" y="28082"/>
                  <a:pt x="2028306" y="23785"/>
                </a:cubicBezTo>
                <a:cubicBezTo>
                  <a:pt x="2072466" y="16991"/>
                  <a:pt x="2116975" y="12702"/>
                  <a:pt x="2161309" y="7160"/>
                </a:cubicBezTo>
                <a:cubicBezTo>
                  <a:pt x="2327564" y="18244"/>
                  <a:pt x="2498424" y="0"/>
                  <a:pt x="2660073" y="40411"/>
                </a:cubicBezTo>
                <a:cubicBezTo>
                  <a:pt x="2797168" y="74684"/>
                  <a:pt x="2686709" y="50865"/>
                  <a:pt x="2926080" y="73662"/>
                </a:cubicBezTo>
                <a:cubicBezTo>
                  <a:pt x="2976037" y="78420"/>
                  <a:pt x="3025833" y="84745"/>
                  <a:pt x="3075709" y="90287"/>
                </a:cubicBezTo>
                <a:cubicBezTo>
                  <a:pt x="3230177" y="128905"/>
                  <a:pt x="3038144" y="82774"/>
                  <a:pt x="3241964" y="123538"/>
                </a:cubicBezTo>
                <a:cubicBezTo>
                  <a:pt x="3264370" y="128019"/>
                  <a:pt x="3285817" y="137144"/>
                  <a:pt x="3308466" y="140164"/>
                </a:cubicBezTo>
                <a:cubicBezTo>
                  <a:pt x="3369140" y="148254"/>
                  <a:pt x="3430386" y="151247"/>
                  <a:pt x="3491346" y="156789"/>
                </a:cubicBezTo>
                <a:lnTo>
                  <a:pt x="3574473" y="173414"/>
                </a:lnTo>
                <a:cubicBezTo>
                  <a:pt x="3607639" y="179444"/>
                  <a:pt x="3641171" y="183429"/>
                  <a:pt x="3674226" y="190040"/>
                </a:cubicBezTo>
                <a:cubicBezTo>
                  <a:pt x="3764962" y="208187"/>
                  <a:pt x="3722255" y="208777"/>
                  <a:pt x="3823855" y="223291"/>
                </a:cubicBezTo>
                <a:cubicBezTo>
                  <a:pt x="3873534" y="230388"/>
                  <a:pt x="3923608" y="234374"/>
                  <a:pt x="3973484" y="239916"/>
                </a:cubicBezTo>
                <a:cubicBezTo>
                  <a:pt x="4170627" y="289203"/>
                  <a:pt x="3858518" y="213597"/>
                  <a:pt x="4156364" y="273167"/>
                </a:cubicBezTo>
                <a:cubicBezTo>
                  <a:pt x="4173548" y="276604"/>
                  <a:pt x="4189239" y="285543"/>
                  <a:pt x="4206240" y="289793"/>
                </a:cubicBezTo>
                <a:cubicBezTo>
                  <a:pt x="4233654" y="296647"/>
                  <a:pt x="4262106" y="298983"/>
                  <a:pt x="4289368" y="306418"/>
                </a:cubicBezTo>
                <a:cubicBezTo>
                  <a:pt x="4323182" y="315640"/>
                  <a:pt x="4355869" y="328585"/>
                  <a:pt x="4389120" y="339669"/>
                </a:cubicBezTo>
                <a:lnTo>
                  <a:pt x="4438997" y="356294"/>
                </a:lnTo>
                <a:cubicBezTo>
                  <a:pt x="4455622" y="361836"/>
                  <a:pt x="4471872" y="368670"/>
                  <a:pt x="4488873" y="372920"/>
                </a:cubicBezTo>
                <a:cubicBezTo>
                  <a:pt x="4510187" y="378248"/>
                  <a:pt x="4581395" y="394243"/>
                  <a:pt x="4605251" y="406171"/>
                </a:cubicBezTo>
                <a:cubicBezTo>
                  <a:pt x="4623123" y="415107"/>
                  <a:pt x="4638502" y="428338"/>
                  <a:pt x="4655128" y="439422"/>
                </a:cubicBezTo>
                <a:cubicBezTo>
                  <a:pt x="4666212" y="456047"/>
                  <a:pt x="4672776" y="476816"/>
                  <a:pt x="4688379" y="489298"/>
                </a:cubicBezTo>
                <a:cubicBezTo>
                  <a:pt x="4702063" y="500246"/>
                  <a:pt x="4722580" y="498087"/>
                  <a:pt x="4738255" y="505924"/>
                </a:cubicBezTo>
                <a:cubicBezTo>
                  <a:pt x="4756127" y="514860"/>
                  <a:pt x="4771506" y="528091"/>
                  <a:pt x="4788131" y="539174"/>
                </a:cubicBezTo>
                <a:cubicBezTo>
                  <a:pt x="4793673" y="555800"/>
                  <a:pt x="4792365" y="576659"/>
                  <a:pt x="4804757" y="589051"/>
                </a:cubicBezTo>
                <a:cubicBezTo>
                  <a:pt x="4833015" y="617309"/>
                  <a:pt x="4904509" y="655553"/>
                  <a:pt x="4904509" y="655553"/>
                </a:cubicBezTo>
                <a:cubicBezTo>
                  <a:pt x="4918031" y="696118"/>
                  <a:pt x="4922157" y="723076"/>
                  <a:pt x="4954386" y="755305"/>
                </a:cubicBezTo>
                <a:cubicBezTo>
                  <a:pt x="4968515" y="769434"/>
                  <a:pt x="4987637" y="777472"/>
                  <a:pt x="5004262" y="788556"/>
                </a:cubicBezTo>
                <a:cubicBezTo>
                  <a:pt x="5009804" y="805182"/>
                  <a:pt x="5012377" y="823113"/>
                  <a:pt x="5020888" y="838433"/>
                </a:cubicBezTo>
                <a:cubicBezTo>
                  <a:pt x="5040295" y="873366"/>
                  <a:pt x="5074752" y="900274"/>
                  <a:pt x="5087389" y="938185"/>
                </a:cubicBezTo>
                <a:cubicBezTo>
                  <a:pt x="5117872" y="1029633"/>
                  <a:pt x="5085699" y="947696"/>
                  <a:pt x="5137266" y="1037938"/>
                </a:cubicBezTo>
                <a:cubicBezTo>
                  <a:pt x="5168330" y="1092300"/>
                  <a:pt x="5180017" y="1128189"/>
                  <a:pt x="5203768" y="1187567"/>
                </a:cubicBezTo>
                <a:cubicBezTo>
                  <a:pt x="5192684" y="1204193"/>
                  <a:pt x="5173802" y="1217734"/>
                  <a:pt x="5170517" y="1237444"/>
                </a:cubicBezTo>
                <a:cubicBezTo>
                  <a:pt x="5167636" y="1254730"/>
                  <a:pt x="5182328" y="1270470"/>
                  <a:pt x="5187142" y="1287320"/>
                </a:cubicBezTo>
                <a:cubicBezTo>
                  <a:pt x="5213981" y="1381257"/>
                  <a:pt x="5186400" y="1327770"/>
                  <a:pt x="5237019" y="1403698"/>
                </a:cubicBezTo>
                <a:cubicBezTo>
                  <a:pt x="5260608" y="1592415"/>
                  <a:pt x="5262368" y="1476459"/>
                  <a:pt x="5237019" y="1603204"/>
                </a:cubicBezTo>
                <a:cubicBezTo>
                  <a:pt x="5230408" y="1636259"/>
                  <a:pt x="5233358" y="1671840"/>
                  <a:pt x="5220393" y="1702956"/>
                </a:cubicBezTo>
                <a:cubicBezTo>
                  <a:pt x="5205023" y="1739845"/>
                  <a:pt x="5153891" y="1802709"/>
                  <a:pt x="5153891" y="1802709"/>
                </a:cubicBezTo>
                <a:cubicBezTo>
                  <a:pt x="5124674" y="1890362"/>
                  <a:pt x="5156577" y="1819436"/>
                  <a:pt x="5087389" y="1902462"/>
                </a:cubicBezTo>
                <a:cubicBezTo>
                  <a:pt x="5074597" y="1917812"/>
                  <a:pt x="5066931" y="1936988"/>
                  <a:pt x="5054139" y="1952338"/>
                </a:cubicBezTo>
                <a:cubicBezTo>
                  <a:pt x="5014138" y="2000339"/>
                  <a:pt x="5003425" y="2002772"/>
                  <a:pt x="4954386" y="2035465"/>
                </a:cubicBezTo>
                <a:cubicBezTo>
                  <a:pt x="4943302" y="2052091"/>
                  <a:pt x="4936738" y="2072860"/>
                  <a:pt x="4921135" y="2085342"/>
                </a:cubicBezTo>
                <a:cubicBezTo>
                  <a:pt x="4907451" y="2096290"/>
                  <a:pt x="4886934" y="2094130"/>
                  <a:pt x="4871259" y="2101967"/>
                </a:cubicBezTo>
                <a:cubicBezTo>
                  <a:pt x="4757097" y="2159047"/>
                  <a:pt x="4898636" y="2119767"/>
                  <a:pt x="4738255" y="2151844"/>
                </a:cubicBezTo>
                <a:cubicBezTo>
                  <a:pt x="4721630" y="2162927"/>
                  <a:pt x="4706744" y="2177223"/>
                  <a:pt x="4688379" y="2185094"/>
                </a:cubicBezTo>
                <a:cubicBezTo>
                  <a:pt x="4667377" y="2194095"/>
                  <a:pt x="4643716" y="2195000"/>
                  <a:pt x="4621877" y="2201720"/>
                </a:cubicBezTo>
                <a:cubicBezTo>
                  <a:pt x="4571628" y="2217181"/>
                  <a:pt x="4522124" y="2234971"/>
                  <a:pt x="4472248" y="2251596"/>
                </a:cubicBezTo>
                <a:cubicBezTo>
                  <a:pt x="4416696" y="2270113"/>
                  <a:pt x="4418509" y="2270927"/>
                  <a:pt x="4355869" y="2284847"/>
                </a:cubicBezTo>
                <a:cubicBezTo>
                  <a:pt x="4328284" y="2290977"/>
                  <a:pt x="4300327" y="2295343"/>
                  <a:pt x="4272742" y="2301473"/>
                </a:cubicBezTo>
                <a:cubicBezTo>
                  <a:pt x="4250437" y="2306430"/>
                  <a:pt x="4228646" y="2313617"/>
                  <a:pt x="4206240" y="2318098"/>
                </a:cubicBezTo>
                <a:cubicBezTo>
                  <a:pt x="4126323" y="2334081"/>
                  <a:pt x="4055232" y="2341131"/>
                  <a:pt x="3973484" y="2351349"/>
                </a:cubicBezTo>
                <a:cubicBezTo>
                  <a:pt x="3956859" y="2356891"/>
                  <a:pt x="3940458" y="2363160"/>
                  <a:pt x="3923608" y="2367974"/>
                </a:cubicBezTo>
                <a:cubicBezTo>
                  <a:pt x="3901638" y="2374251"/>
                  <a:pt x="3878783" y="2377374"/>
                  <a:pt x="3857106" y="2384600"/>
                </a:cubicBezTo>
                <a:cubicBezTo>
                  <a:pt x="3828794" y="2394037"/>
                  <a:pt x="3803457" y="2413197"/>
                  <a:pt x="3773979" y="2417851"/>
                </a:cubicBezTo>
                <a:cubicBezTo>
                  <a:pt x="3697147" y="2429982"/>
                  <a:pt x="3618808" y="2428934"/>
                  <a:pt x="3541222" y="2434476"/>
                </a:cubicBezTo>
                <a:cubicBezTo>
                  <a:pt x="3425565" y="2463391"/>
                  <a:pt x="3523875" y="2449897"/>
                  <a:pt x="3408219" y="2434476"/>
                </a:cubicBezTo>
                <a:cubicBezTo>
                  <a:pt x="3347545" y="2426386"/>
                  <a:pt x="3286247" y="2423942"/>
                  <a:pt x="3225339" y="2417851"/>
                </a:cubicBezTo>
                <a:cubicBezTo>
                  <a:pt x="3175404" y="2412858"/>
                  <a:pt x="3125586" y="2406767"/>
                  <a:pt x="3075709" y="2401225"/>
                </a:cubicBezTo>
                <a:cubicBezTo>
                  <a:pt x="2914749" y="2347573"/>
                  <a:pt x="3080086" y="2397725"/>
                  <a:pt x="2693324" y="2367974"/>
                </a:cubicBezTo>
                <a:cubicBezTo>
                  <a:pt x="2659714" y="2365389"/>
                  <a:pt x="2627050" y="2355288"/>
                  <a:pt x="2593571" y="2351349"/>
                </a:cubicBezTo>
                <a:cubicBezTo>
                  <a:pt x="2136395" y="2297565"/>
                  <a:pt x="2621903" y="2364898"/>
                  <a:pt x="2294313" y="2318098"/>
                </a:cubicBezTo>
                <a:cubicBezTo>
                  <a:pt x="2206374" y="2288786"/>
                  <a:pt x="2273424" y="2308254"/>
                  <a:pt x="2144684" y="2284847"/>
                </a:cubicBezTo>
                <a:cubicBezTo>
                  <a:pt x="2116882" y="2279792"/>
                  <a:pt x="2089642" y="2271343"/>
                  <a:pt x="2061557" y="2268222"/>
                </a:cubicBezTo>
                <a:cubicBezTo>
                  <a:pt x="1939883" y="2254703"/>
                  <a:pt x="1817612" y="2247153"/>
                  <a:pt x="1695797" y="2234971"/>
                </a:cubicBezTo>
                <a:lnTo>
                  <a:pt x="1529542" y="2218345"/>
                </a:lnTo>
                <a:cubicBezTo>
                  <a:pt x="1344603" y="2172112"/>
                  <a:pt x="1638943" y="2242541"/>
                  <a:pt x="1313411" y="2185094"/>
                </a:cubicBezTo>
                <a:cubicBezTo>
                  <a:pt x="1268408" y="2177152"/>
                  <a:pt x="1224742" y="2162928"/>
                  <a:pt x="1180408" y="2151844"/>
                </a:cubicBezTo>
                <a:cubicBezTo>
                  <a:pt x="1158241" y="2146302"/>
                  <a:pt x="1135583" y="2142443"/>
                  <a:pt x="1113906" y="2135218"/>
                </a:cubicBezTo>
                <a:cubicBezTo>
                  <a:pt x="1097280" y="2129676"/>
                  <a:pt x="1081031" y="2122843"/>
                  <a:pt x="1064029" y="2118593"/>
                </a:cubicBezTo>
                <a:lnTo>
                  <a:pt x="931026" y="2085342"/>
                </a:lnTo>
                <a:cubicBezTo>
                  <a:pt x="914400" y="2074258"/>
                  <a:pt x="899927" y="2058920"/>
                  <a:pt x="881149" y="2052091"/>
                </a:cubicBezTo>
                <a:cubicBezTo>
                  <a:pt x="838202" y="2036474"/>
                  <a:pt x="791500" y="2033291"/>
                  <a:pt x="748146" y="2018840"/>
                </a:cubicBezTo>
                <a:cubicBezTo>
                  <a:pt x="731520" y="2013298"/>
                  <a:pt x="713944" y="2010051"/>
                  <a:pt x="698269" y="2002214"/>
                </a:cubicBezTo>
                <a:cubicBezTo>
                  <a:pt x="583455" y="1944808"/>
                  <a:pt x="720296" y="1986940"/>
                  <a:pt x="581891" y="1952338"/>
                </a:cubicBezTo>
                <a:cubicBezTo>
                  <a:pt x="505668" y="1838004"/>
                  <a:pt x="553301" y="1865222"/>
                  <a:pt x="465513" y="1835960"/>
                </a:cubicBezTo>
                <a:cubicBezTo>
                  <a:pt x="382386" y="1780541"/>
                  <a:pt x="426721" y="1819335"/>
                  <a:pt x="349135" y="1702956"/>
                </a:cubicBezTo>
                <a:lnTo>
                  <a:pt x="315884" y="1653080"/>
                </a:lnTo>
                <a:lnTo>
                  <a:pt x="282633" y="1603204"/>
                </a:lnTo>
                <a:lnTo>
                  <a:pt x="232757" y="1453574"/>
                </a:lnTo>
                <a:lnTo>
                  <a:pt x="216131" y="1403698"/>
                </a:lnTo>
                <a:cubicBezTo>
                  <a:pt x="210589" y="1370447"/>
                  <a:pt x="207682" y="1336648"/>
                  <a:pt x="199506" y="1303945"/>
                </a:cubicBezTo>
                <a:cubicBezTo>
                  <a:pt x="191005" y="1269942"/>
                  <a:pt x="166255" y="1204193"/>
                  <a:pt x="166255" y="1204193"/>
                </a:cubicBezTo>
                <a:cubicBezTo>
                  <a:pt x="218227" y="996298"/>
                  <a:pt x="166255" y="1254772"/>
                  <a:pt x="166255" y="1087814"/>
                </a:cubicBezTo>
                <a:cubicBezTo>
                  <a:pt x="166255" y="1079461"/>
                  <a:pt x="188519" y="943533"/>
                  <a:pt x="199506" y="921560"/>
                </a:cubicBezTo>
                <a:cubicBezTo>
                  <a:pt x="217378" y="885816"/>
                  <a:pt x="243841" y="855058"/>
                  <a:pt x="266008" y="821807"/>
                </a:cubicBezTo>
                <a:cubicBezTo>
                  <a:pt x="277092" y="805182"/>
                  <a:pt x="282634" y="783015"/>
                  <a:pt x="299259" y="771931"/>
                </a:cubicBezTo>
                <a:lnTo>
                  <a:pt x="349135" y="738680"/>
                </a:lnTo>
                <a:cubicBezTo>
                  <a:pt x="390923" y="613314"/>
                  <a:pt x="329693" y="762984"/>
                  <a:pt x="415637" y="655553"/>
                </a:cubicBezTo>
                <a:cubicBezTo>
                  <a:pt x="480124" y="574944"/>
                  <a:pt x="373316" y="625324"/>
                  <a:pt x="482139" y="589051"/>
                </a:cubicBezTo>
                <a:cubicBezTo>
                  <a:pt x="577982" y="525155"/>
                  <a:pt x="485532" y="580470"/>
                  <a:pt x="581891" y="539174"/>
                </a:cubicBezTo>
                <a:cubicBezTo>
                  <a:pt x="604671" y="529411"/>
                  <a:pt x="648393" y="505924"/>
                  <a:pt x="648393" y="505924"/>
                </a:cubicBezTo>
                <a:lnTo>
                  <a:pt x="648393" y="505924"/>
                </a:lnTo>
              </a:path>
            </a:pathLst>
          </a:custGeom>
          <a:solidFill>
            <a:srgbClr val="C0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Τριφωσφορική ομάδα</a:t>
            </a:r>
            <a:endParaRPr lang="el-GR" sz="4000" b="1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2335188" y="692150"/>
          <a:ext cx="7802562" cy="620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05" name="MDLDrawObject Class" r:id="rId4" imgW="7220880" imgH="5735880" progId="">
                  <p:embed/>
                </p:oleObj>
              </mc:Choice>
              <mc:Fallback>
                <p:oleObj name="MDLDrawObject Class" r:id="rId4" imgW="7220880" imgH="573588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188" y="692150"/>
                        <a:ext cx="7802562" cy="620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Line 9"/>
          <p:cNvSpPr>
            <a:spLocks noChangeShapeType="1"/>
          </p:cNvSpPr>
          <p:nvPr/>
        </p:nvSpPr>
        <p:spPr bwMode="auto">
          <a:xfrm flipH="1" flipV="1">
            <a:off x="5215508" y="3429000"/>
            <a:ext cx="576064" cy="1224136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0" y="2204864"/>
            <a:ext cx="3631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Η δράση της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l-GR" sz="3600" b="1" dirty="0" err="1" smtClean="0">
                <a:solidFill>
                  <a:schemeClr val="bg1"/>
                </a:solidFill>
                <a:latin typeface="Calibri" pitchFamily="34" charset="0"/>
              </a:rPr>
              <a:t>πολυμεράσης</a:t>
            </a:r>
            <a:endParaRPr lang="el-GR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Το ένζυμο καταλύει τη δημιουργία </a:t>
            </a:r>
            <a:r>
              <a:rPr lang="el-GR" b="1" dirty="0" err="1" smtClean="0">
                <a:solidFill>
                  <a:schemeClr val="bg1"/>
                </a:solidFill>
                <a:latin typeface="Calibri" pitchFamily="34" charset="0"/>
              </a:rPr>
              <a:t>εστερικού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 δεσμού μεταξύ ενός 3’-ΟΗ και μιας φωσφορικής ομάδας ενός </a:t>
            </a:r>
            <a:r>
              <a:rPr lang="el-GR" b="1" dirty="0" err="1" smtClean="0">
                <a:solidFill>
                  <a:schemeClr val="bg1"/>
                </a:solidFill>
                <a:latin typeface="Calibri" pitchFamily="34" charset="0"/>
              </a:rPr>
              <a:t>νουκλεοτιδίου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1615108" y="764704"/>
          <a:ext cx="7785505" cy="572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06" name="MDLDrawObject Class" r:id="rId6" imgW="7779960" imgH="5710680" progId="">
                  <p:embed/>
                </p:oleObj>
              </mc:Choice>
              <mc:Fallback>
                <p:oleObj name="MDLDrawObject Class" r:id="rId6" imgW="7779960" imgH="571068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108" y="764704"/>
                        <a:ext cx="7785505" cy="5724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36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0243" name="Object 2"/>
          <p:cNvGraphicFramePr>
            <a:graphicFrameLocks noChangeAspect="1"/>
          </p:cNvGraphicFramePr>
          <p:nvPr/>
        </p:nvGraphicFramePr>
        <p:xfrm>
          <a:off x="119063" y="952401"/>
          <a:ext cx="5199062" cy="506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207" name="MDLDrawObject Class" r:id="rId4" imgW="7513200" imgH="7309440" progId="">
                  <p:embed/>
                </p:oleObj>
              </mc:Choice>
              <mc:Fallback>
                <p:oleObj name="MDLDrawObject Class" r:id="rId4" imgW="7513200" imgH="7309440" progId="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52401"/>
                        <a:ext cx="5199062" cy="50688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16200000" flipH="1">
            <a:off x="1759124" y="4077072"/>
            <a:ext cx="864096" cy="28803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036" y="558924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Calibri" pitchFamily="34" charset="0"/>
              </a:rPr>
              <a:t>Ενεργοποιημένο νουκλεοτίδιο</a:t>
            </a:r>
            <a:endParaRPr lang="el-G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964" y="6926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Calibri" pitchFamily="34" charset="0"/>
              </a:rPr>
              <a:t>Αλυσίδα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endParaRPr lang="el-G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7317" y="5903893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Η δράση της </a:t>
            </a:r>
            <a:endParaRPr lang="en-US" sz="28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RNA 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πολυμεράσης</a:t>
            </a:r>
            <a:endParaRPr lang="el-GR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650244" name="Object 4"/>
          <p:cNvGraphicFramePr>
            <a:graphicFrameLocks noChangeAspect="1"/>
          </p:cNvGraphicFramePr>
          <p:nvPr/>
        </p:nvGraphicFramePr>
        <p:xfrm>
          <a:off x="5162550" y="0"/>
          <a:ext cx="5124450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208" name="MDLDrawObject Class" r:id="rId6" imgW="6839280" imgH="6256080" progId="">
                  <p:embed/>
                </p:oleObj>
              </mc:Choice>
              <mc:Fallback>
                <p:oleObj name="MDLDrawObject Class" r:id="rId6" imgW="6839280" imgH="6256080" progId="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0"/>
                        <a:ext cx="5124450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2335188" y="3140968"/>
            <a:ext cx="4392488" cy="832185"/>
          </a:xfrm>
          <a:custGeom>
            <a:avLst/>
            <a:gdLst>
              <a:gd name="connsiteX0" fmla="*/ 0 w 3934326"/>
              <a:gd name="connsiteY0" fmla="*/ 832185 h 832185"/>
              <a:gd name="connsiteX1" fmla="*/ 1022684 w 3934326"/>
              <a:gd name="connsiteY1" fmla="*/ 134353 h 832185"/>
              <a:gd name="connsiteX2" fmla="*/ 2622884 w 3934326"/>
              <a:gd name="connsiteY2" fmla="*/ 26069 h 832185"/>
              <a:gd name="connsiteX3" fmla="*/ 3934326 w 3934326"/>
              <a:gd name="connsiteY3" fmla="*/ 230606 h 83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326" h="832185">
                <a:moveTo>
                  <a:pt x="0" y="832185"/>
                </a:moveTo>
                <a:cubicBezTo>
                  <a:pt x="292768" y="550445"/>
                  <a:pt x="585537" y="268706"/>
                  <a:pt x="1022684" y="134353"/>
                </a:cubicBezTo>
                <a:cubicBezTo>
                  <a:pt x="1459831" y="0"/>
                  <a:pt x="2137610" y="10027"/>
                  <a:pt x="2622884" y="26069"/>
                </a:cubicBezTo>
                <a:cubicBezTo>
                  <a:pt x="3108158" y="42111"/>
                  <a:pt x="3521242" y="136358"/>
                  <a:pt x="3934326" y="230606"/>
                </a:cubicBezTo>
              </a:path>
            </a:pathLst>
          </a:cu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8383860" y="4221088"/>
            <a:ext cx="504056" cy="360040"/>
          </a:xfrm>
          <a:prstGeom prst="ellipse">
            <a:avLst/>
          </a:prstGeom>
          <a:solidFill>
            <a:schemeClr val="accent2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Freeform 18"/>
          <p:cNvSpPr/>
          <p:nvPr/>
        </p:nvSpPr>
        <p:spPr>
          <a:xfrm rot="597673">
            <a:off x="2308157" y="3416959"/>
            <a:ext cx="3654414" cy="838491"/>
          </a:xfrm>
          <a:custGeom>
            <a:avLst/>
            <a:gdLst>
              <a:gd name="connsiteX0" fmla="*/ 0 w 3934326"/>
              <a:gd name="connsiteY0" fmla="*/ 832185 h 832185"/>
              <a:gd name="connsiteX1" fmla="*/ 1022684 w 3934326"/>
              <a:gd name="connsiteY1" fmla="*/ 134353 h 832185"/>
              <a:gd name="connsiteX2" fmla="*/ 2622884 w 3934326"/>
              <a:gd name="connsiteY2" fmla="*/ 26069 h 832185"/>
              <a:gd name="connsiteX3" fmla="*/ 3934326 w 3934326"/>
              <a:gd name="connsiteY3" fmla="*/ 230606 h 832185"/>
              <a:gd name="connsiteX0" fmla="*/ 0 w 3934326"/>
              <a:gd name="connsiteY0" fmla="*/ 1024634 h 1024634"/>
              <a:gd name="connsiteX1" fmla="*/ 1142364 w 3934326"/>
              <a:gd name="connsiteY1" fmla="*/ 134353 h 1024634"/>
              <a:gd name="connsiteX2" fmla="*/ 2622884 w 3934326"/>
              <a:gd name="connsiteY2" fmla="*/ 218518 h 1024634"/>
              <a:gd name="connsiteX3" fmla="*/ 3934326 w 3934326"/>
              <a:gd name="connsiteY3" fmla="*/ 423055 h 1024634"/>
              <a:gd name="connsiteX0" fmla="*/ 0 w 3934326"/>
              <a:gd name="connsiteY0" fmla="*/ 1192213 h 1192213"/>
              <a:gd name="connsiteX1" fmla="*/ 1142364 w 3934326"/>
              <a:gd name="connsiteY1" fmla="*/ 301932 h 1192213"/>
              <a:gd name="connsiteX2" fmla="*/ 2363539 w 3934326"/>
              <a:gd name="connsiteY2" fmla="*/ 14027 h 1192213"/>
              <a:gd name="connsiteX3" fmla="*/ 2622884 w 3934326"/>
              <a:gd name="connsiteY3" fmla="*/ 386097 h 1192213"/>
              <a:gd name="connsiteX4" fmla="*/ 3934326 w 3934326"/>
              <a:gd name="connsiteY4" fmla="*/ 590634 h 1192213"/>
              <a:gd name="connsiteX0" fmla="*/ 0 w 3934326"/>
              <a:gd name="connsiteY0" fmla="*/ 1198935 h 1198935"/>
              <a:gd name="connsiteX1" fmla="*/ 1142364 w 3934326"/>
              <a:gd name="connsiteY1" fmla="*/ 308654 h 1198935"/>
              <a:gd name="connsiteX2" fmla="*/ 2363539 w 3934326"/>
              <a:gd name="connsiteY2" fmla="*/ 20749 h 1198935"/>
              <a:gd name="connsiteX3" fmla="*/ 3014341 w 3934326"/>
              <a:gd name="connsiteY3" fmla="*/ 184160 h 1198935"/>
              <a:gd name="connsiteX4" fmla="*/ 3934326 w 3934326"/>
              <a:gd name="connsiteY4" fmla="*/ 597356 h 1198935"/>
              <a:gd name="connsiteX0" fmla="*/ -1 w 3932707"/>
              <a:gd name="connsiteY0" fmla="*/ 1211289 h 1211289"/>
              <a:gd name="connsiteX1" fmla="*/ 1140745 w 3932707"/>
              <a:gd name="connsiteY1" fmla="*/ 308654 h 1211289"/>
              <a:gd name="connsiteX2" fmla="*/ 2361920 w 3932707"/>
              <a:gd name="connsiteY2" fmla="*/ 20749 h 1211289"/>
              <a:gd name="connsiteX3" fmla="*/ 3012722 w 3932707"/>
              <a:gd name="connsiteY3" fmla="*/ 184160 h 1211289"/>
              <a:gd name="connsiteX4" fmla="*/ 3932707 w 3932707"/>
              <a:gd name="connsiteY4" fmla="*/ 597356 h 121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2707" h="1211289">
                <a:moveTo>
                  <a:pt x="-1" y="1211289"/>
                </a:moveTo>
                <a:cubicBezTo>
                  <a:pt x="292767" y="929549"/>
                  <a:pt x="703598" y="443007"/>
                  <a:pt x="1140745" y="308654"/>
                </a:cubicBezTo>
                <a:cubicBezTo>
                  <a:pt x="1501943" y="161265"/>
                  <a:pt x="2049924" y="41498"/>
                  <a:pt x="2361920" y="20749"/>
                </a:cubicBezTo>
                <a:cubicBezTo>
                  <a:pt x="2673916" y="0"/>
                  <a:pt x="2750924" y="88059"/>
                  <a:pt x="3012722" y="184160"/>
                </a:cubicBezTo>
                <a:cubicBezTo>
                  <a:pt x="3274520" y="280261"/>
                  <a:pt x="3519623" y="503108"/>
                  <a:pt x="3932707" y="597356"/>
                </a:cubicBezTo>
              </a:path>
            </a:pathLst>
          </a:cu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50245" name="Object 5"/>
          <p:cNvGraphicFramePr>
            <a:graphicFrameLocks noChangeAspect="1"/>
          </p:cNvGraphicFramePr>
          <p:nvPr/>
        </p:nvGraphicFramePr>
        <p:xfrm>
          <a:off x="5215508" y="4005064"/>
          <a:ext cx="20574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209" name="MDLDrawObject Class" r:id="rId8" imgW="2746080" imgH="1611720" progId="">
                  <p:embed/>
                </p:oleObj>
              </mc:Choice>
              <mc:Fallback>
                <p:oleObj name="MDLDrawObject Class" r:id="rId8" imgW="2746080" imgH="161172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508" y="4005064"/>
                        <a:ext cx="205740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27876" y="450912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3’</a:t>
            </a:r>
            <a:endParaRPr lang="el-G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5468" y="18864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5’</a:t>
            </a:r>
            <a:endParaRPr lang="el-G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1532" y="18864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Calibri" pitchFamily="34" charset="0"/>
              </a:rPr>
              <a:t>Αλυσίδα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endParaRPr lang="el-G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8131832" y="4833156"/>
            <a:ext cx="648072" cy="1440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87716" y="515719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Σε αυτό το υδροξύλιο μπορεί να πολυμεριστεί ένα νέο ριβονουκλεοτίδιο</a:t>
            </a:r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5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5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  <p:bldP spid="22" grpId="0"/>
      <p:bldP spid="23" grpId="0"/>
      <p:bldP spid="16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028" y="620688"/>
            <a:ext cx="8572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Ποιός υποδεικνύει στην 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RNA-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πολυμεράση με ποιά σειρά θα προσθέτει τα ριβονουκλεοτίδια στη νεοσχηματιζόμενη αλυσίδα 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;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4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Μια υφιστάμενη αλυσίδα (κλώνος) του </a:t>
            </a:r>
            <a:r>
              <a:rPr lang="en-US" sz="4400" b="1" dirty="0" smtClean="0">
                <a:solidFill>
                  <a:srgbClr val="FFFF00"/>
                </a:solidFill>
                <a:latin typeface="Calibri" pitchFamily="34" charset="0"/>
              </a:rPr>
              <a:t>DNA</a:t>
            </a:r>
            <a:endParaRPr lang="el-GR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1794" name="Object 2"/>
          <p:cNvGraphicFramePr>
            <a:graphicFrameLocks noChangeAspect="1"/>
          </p:cNvGraphicFramePr>
          <p:nvPr/>
        </p:nvGraphicFramePr>
        <p:xfrm>
          <a:off x="174948" y="159650"/>
          <a:ext cx="4104456" cy="669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34" name="MDLDrawObject Class" r:id="rId4" imgW="3419640" imgH="5571000" progId="">
                  <p:embed/>
                </p:oleObj>
              </mc:Choice>
              <mc:Fallback>
                <p:oleObj name="MDLDrawObject Class" r:id="rId4" imgW="3419640" imgH="557100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8" y="159650"/>
                        <a:ext cx="4104456" cy="669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79404" y="0"/>
            <a:ext cx="56886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πολυμεράση αναγνωρίζει με τη βοήθεια πολλών παραγόντων (ονομάζονται </a:t>
            </a: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</a:rPr>
              <a:t>μεταγραφικοί παράγοντες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), σε κάποιες περιπτώσεις και την παράλληλη βοήθεια τμημάτων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, μια ειδική περιοχή του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 που κατά κανόνα προηγείται του τμήματος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που θα μεταγραφεί, την </a:t>
            </a: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</a:rPr>
              <a:t>προαγωγό περιοχή 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latin typeface="Calibri" pitchFamily="34" charset="0"/>
              </a:rPr>
              <a:t>promotor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στη οποία συνδέεται...</a:t>
            </a:r>
            <a:endParaRPr lang="el-G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Pie 4"/>
          <p:cNvSpPr/>
          <p:nvPr/>
        </p:nvSpPr>
        <p:spPr>
          <a:xfrm rot="7729708">
            <a:off x="6295513" y="3378773"/>
            <a:ext cx="3744416" cy="3456384"/>
          </a:xfrm>
          <a:prstGeom prst="pie">
            <a:avLst/>
          </a:prstGeom>
          <a:solidFill>
            <a:schemeClr val="accent2">
              <a:lumMod val="75000"/>
              <a:alpha val="55000"/>
            </a:schemeClr>
          </a:solidFill>
          <a:ln w="53340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ΝΑ πολυμεράση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769 -0.39838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3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" y="0"/>
            <a:ext cx="66907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3700" y="802447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Έναρξη της μεταγραφής:</a:t>
            </a:r>
          </a:p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Μια απολύτως ελεγχόμενη διαδικασία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4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προμοτερ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34642" t="40384" b="43979"/>
          <a:stretch>
            <a:fillRect/>
          </a:stretch>
        </p:blipFill>
        <p:spPr bwMode="auto">
          <a:xfrm>
            <a:off x="0" y="1484313"/>
            <a:ext cx="4813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προμοτερ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61049" t="40384" b="43979"/>
          <a:stretch>
            <a:fillRect/>
          </a:stretch>
        </p:blipFill>
        <p:spPr bwMode="auto">
          <a:xfrm>
            <a:off x="4783138" y="1484313"/>
            <a:ext cx="28686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προμοτερ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61049" t="40384" b="43979"/>
          <a:stretch>
            <a:fillRect/>
          </a:stretch>
        </p:blipFill>
        <p:spPr bwMode="auto">
          <a:xfrm>
            <a:off x="6511925" y="1484313"/>
            <a:ext cx="28686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προμοτερ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34642" t="40384" r="48738" b="43979"/>
          <a:stretch>
            <a:fillRect/>
          </a:stretch>
        </p:blipFill>
        <p:spPr bwMode="auto">
          <a:xfrm>
            <a:off x="9063038" y="1484313"/>
            <a:ext cx="1223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767236" y="2348880"/>
            <a:ext cx="5472608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Μεταγράψιμη περιοχή 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DNA</a:t>
            </a:r>
            <a:endParaRPr lang="en-GB" sz="32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1484784"/>
            <a:ext cx="1928790" cy="830997"/>
          </a:xfrm>
          <a:prstGeom prst="rect">
            <a:avLst/>
          </a:prstGeom>
          <a:solidFill>
            <a:schemeClr val="tx2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προαγωγός </a:t>
            </a:r>
            <a:endParaRPr lang="en-US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el-GR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περιοχή </a:t>
            </a:r>
            <a:endParaRPr lang="en-GB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191172" y="0"/>
            <a:ext cx="3559629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ΕΝΑΡΞΗ ΜΕΤΑΓΡΑΦΗΣ</a:t>
            </a:r>
            <a:endParaRPr lang="en-GB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1903413" y="2349500"/>
            <a:ext cx="2159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50" name="Text Box 14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1870890" y="3461122"/>
            <a:ext cx="7112048" cy="317009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Το ένζυμο </a:t>
            </a:r>
            <a:r>
              <a:rPr lang="en-GB" sz="4000" b="1" dirty="0" smtClean="0">
                <a:solidFill>
                  <a:srgbClr val="FFFF00"/>
                </a:solidFill>
                <a:latin typeface="Calibri" pitchFamily="34" charset="0"/>
              </a:rPr>
              <a:t>RNA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-</a:t>
            </a:r>
            <a:r>
              <a:rPr lang="el-GR" sz="4000" b="1" dirty="0" err="1" smtClean="0">
                <a:solidFill>
                  <a:srgbClr val="FFFF00"/>
                </a:solidFill>
                <a:latin typeface="Calibri" pitchFamily="34" charset="0"/>
              </a:rPr>
              <a:t>πολυμεράση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 αναγνωρίζει και συνδέεται σε μια ορισμένη περιοχή του 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DNA, 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την αποκαλούμενη «προαγωγός περιοχή»</a:t>
            </a:r>
            <a:endParaRPr lang="en-GB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2119164" y="548680"/>
            <a:ext cx="144016" cy="100858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889549" y="0"/>
            <a:ext cx="2397451" cy="95410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ΤΕΡΜΑΤΙΣΜΟΣ</a:t>
            </a:r>
          </a:p>
          <a:p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ΜΕΤΑΓΡΑΦΗΣ</a:t>
            </a:r>
            <a:endParaRPr lang="en-GB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7951812" y="980728"/>
            <a:ext cx="1080120" cy="64854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255068" y="2492896"/>
            <a:ext cx="615822" cy="968226"/>
          </a:xfrm>
          <a:prstGeom prst="straightConnector1">
            <a:avLst/>
          </a:prstGeom>
          <a:ln w="152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6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chemeClr val="bg1"/>
                </a:solidFill>
                <a:latin typeface="Calibri" pitchFamily="34" charset="0"/>
              </a:rPr>
              <a:t>Άδειες Χρήσης</a:t>
            </a:r>
          </a:p>
        </p:txBody>
      </p:sp>
      <p:sp>
        <p:nvSpPr>
          <p:cNvPr id="24579" name="Περιεχόμενο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υπόκειται σε</a:t>
            </a:r>
            <a:r>
              <a:rPr lang="en-US" altLang="el-GR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smtClean="0">
                <a:solidFill>
                  <a:schemeClr val="bg1"/>
                </a:solidFill>
                <a:latin typeface="Calibri" pitchFamily="34" charset="0"/>
              </a:rPr>
              <a:t>άδειες χρήσης </a:t>
            </a:r>
            <a:r>
              <a:rPr lang="en-US" altLang="el-GR" smtClean="0">
                <a:solidFill>
                  <a:schemeClr val="bg1"/>
                </a:solidFill>
                <a:latin typeface="Calibri" pitchFamily="34" charset="0"/>
              </a:rPr>
              <a:t>Creative Commons. </a:t>
            </a:r>
          </a:p>
          <a:p>
            <a:pPr eaLnBrk="1" hangingPunct="1"/>
            <a:r>
              <a:rPr lang="el-GR" altLang="el-GR" smtClean="0">
                <a:solidFill>
                  <a:schemeClr val="bg1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4580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4941888"/>
            <a:ext cx="1584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0F8832-CF15-4B71-8B73-B7A46F0E12BE}" type="slidenum">
              <a:rPr lang="el-GR" altLang="el-GR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/>
              <a:t>2</a:t>
            </a:fld>
            <a:endParaRPr lang="el-GR" altLang="el-GR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2821" name="Object 5"/>
          <p:cNvGraphicFramePr>
            <a:graphicFrameLocks noChangeAspect="1"/>
          </p:cNvGraphicFramePr>
          <p:nvPr/>
        </p:nvGraphicFramePr>
        <p:xfrm>
          <a:off x="58738" y="-68263"/>
          <a:ext cx="8177212" cy="698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62" name="MDLDrawObject Class" r:id="rId4" imgW="6737760" imgH="5748480" progId="">
                  <p:embed/>
                </p:oleObj>
              </mc:Choice>
              <mc:Fallback>
                <p:oleObj name="MDLDrawObject Class" r:id="rId4" imgW="6737760" imgH="57484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-68263"/>
                        <a:ext cx="8177212" cy="6988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e 5"/>
          <p:cNvSpPr/>
          <p:nvPr/>
        </p:nvSpPr>
        <p:spPr>
          <a:xfrm rot="5588694">
            <a:off x="2479889" y="329334"/>
            <a:ext cx="2721779" cy="2577709"/>
          </a:xfrm>
          <a:prstGeom prst="pie">
            <a:avLst>
              <a:gd name="adj1" fmla="val 1868078"/>
              <a:gd name="adj2" fmla="val 16200000"/>
            </a:avLst>
          </a:prstGeom>
          <a:solidFill>
            <a:schemeClr val="accent2">
              <a:lumMod val="75000"/>
              <a:alpha val="55000"/>
            </a:schemeClr>
          </a:solidFill>
          <a:ln w="53340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894512" y="404664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……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πολυμεράση αρχίζει και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“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διαβάζει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”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 τα νουκλεοτίδια του ενός από τους δύο κλώνους του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DNA (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του κλώνου 3’ προς 5’)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..</a:t>
            </a:r>
            <a:endParaRPr lang="el-G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Pie 7"/>
          <p:cNvSpPr/>
          <p:nvPr/>
        </p:nvSpPr>
        <p:spPr>
          <a:xfrm rot="4628445">
            <a:off x="4110329" y="2512236"/>
            <a:ext cx="2513011" cy="3124215"/>
          </a:xfrm>
          <a:prstGeom prst="pie">
            <a:avLst>
              <a:gd name="adj1" fmla="val 1125410"/>
              <a:gd name="adj2" fmla="val 16200000"/>
            </a:avLst>
          </a:prstGeom>
          <a:solidFill>
            <a:schemeClr val="accent2">
              <a:lumMod val="75000"/>
              <a:alpha val="55000"/>
            </a:schemeClr>
          </a:solidFill>
          <a:ln w="53340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191172" y="5733256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……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πολυμεράση ανοίγει την έλικα του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endParaRPr lang="el-G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3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2 -0.08241 C 0.06709 0.06296 0.1405 0.20833 0.17351 0.27268 C 0.20666 0.33704 0.19895 0.32014 0.19155 0.30324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21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2821" name="Object 5"/>
          <p:cNvGraphicFramePr>
            <a:graphicFrameLocks noChangeAspect="1"/>
          </p:cNvGraphicFramePr>
          <p:nvPr/>
        </p:nvGraphicFramePr>
        <p:xfrm>
          <a:off x="0" y="-108695"/>
          <a:ext cx="7945437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44" name="MDLDrawObject Class" r:id="rId4" imgW="6546960" imgH="5634360" progId="">
                  <p:embed/>
                </p:oleObj>
              </mc:Choice>
              <mc:Fallback>
                <p:oleObj name="MDLDrawObject Class" r:id="rId4" imgW="6546960" imgH="563436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08695"/>
                        <a:ext cx="7945437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3" name="Object 3"/>
          <p:cNvGraphicFramePr>
            <a:graphicFrameLocks noChangeAspect="1"/>
          </p:cNvGraphicFramePr>
          <p:nvPr/>
        </p:nvGraphicFramePr>
        <p:xfrm>
          <a:off x="364579" y="-97583"/>
          <a:ext cx="7515225" cy="683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45" name="MDLDrawObject Class" r:id="rId6" imgW="6203880" imgH="5634360" progId="">
                  <p:embed/>
                </p:oleObj>
              </mc:Choice>
              <mc:Fallback>
                <p:oleObj name="MDLDrawObject Class" r:id="rId6" imgW="6203880" imgH="56343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79" y="-97583"/>
                        <a:ext cx="7515225" cy="6838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94512" y="404664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……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πολυμεράση τοποθετεί απέναντι από τη κυτοσίνη τη γουανίνη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..</a:t>
            </a:r>
            <a:endParaRPr lang="el-G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Pie 7"/>
          <p:cNvSpPr/>
          <p:nvPr/>
        </p:nvSpPr>
        <p:spPr>
          <a:xfrm rot="4628445">
            <a:off x="3394991" y="2254550"/>
            <a:ext cx="2673177" cy="3780097"/>
          </a:xfrm>
          <a:prstGeom prst="pie">
            <a:avLst>
              <a:gd name="adj1" fmla="val 2231461"/>
              <a:gd name="adj2" fmla="val 16200000"/>
            </a:avLst>
          </a:prstGeom>
          <a:solidFill>
            <a:schemeClr val="accent2">
              <a:lumMod val="75000"/>
              <a:alpha val="55000"/>
            </a:schemeClr>
          </a:solidFill>
          <a:ln w="53340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3843" name="Object 3"/>
          <p:cNvGraphicFramePr>
            <a:graphicFrameLocks noChangeAspect="1"/>
          </p:cNvGraphicFramePr>
          <p:nvPr/>
        </p:nvGraphicFramePr>
        <p:xfrm>
          <a:off x="0" y="0"/>
          <a:ext cx="7515225" cy="683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30" name="MDLDrawObject Class" r:id="rId4" imgW="6203880" imgH="5634360" progId="">
                  <p:embed/>
                </p:oleObj>
              </mc:Choice>
              <mc:Fallback>
                <p:oleObj name="MDLDrawObject Class" r:id="rId4" imgW="6203880" imgH="563436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515225" cy="6838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94512" y="404664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……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πολυμεράση τοποθετεί απέναντι από τη κυτοσίνη τη γουανίνη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..</a:t>
            </a:r>
            <a:endParaRPr lang="el-G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4628445">
            <a:off x="3138712" y="2398566"/>
            <a:ext cx="2673177" cy="3780097"/>
          </a:xfrm>
          <a:custGeom>
            <a:avLst/>
            <a:gdLst>
              <a:gd name="connsiteX0" fmla="*/ 2313264 w 2673177"/>
              <a:gd name="connsiteY0" fmla="*/ 3180337 h 3780097"/>
              <a:gd name="connsiteX1" fmla="*/ 391757 w 2673177"/>
              <a:gd name="connsiteY1" fmla="*/ 3226909 h 3780097"/>
              <a:gd name="connsiteX2" fmla="*/ 32509 w 2673177"/>
              <a:gd name="connsiteY2" fmla="*/ 1475731 h 3780097"/>
              <a:gd name="connsiteX3" fmla="*/ 1336591 w 2673177"/>
              <a:gd name="connsiteY3" fmla="*/ -1 h 3780097"/>
              <a:gd name="connsiteX4" fmla="*/ 1336589 w 2673177"/>
              <a:gd name="connsiteY4" fmla="*/ 1890049 h 3780097"/>
              <a:gd name="connsiteX5" fmla="*/ 2313264 w 2673177"/>
              <a:gd name="connsiteY5" fmla="*/ 3180337 h 378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3177" h="3780097">
                <a:moveTo>
                  <a:pt x="2313264" y="3180337"/>
                </a:moveTo>
                <a:cubicBezTo>
                  <a:pt x="1797283" y="3961331"/>
                  <a:pt x="926362" y="3982439"/>
                  <a:pt x="391757" y="3226909"/>
                </a:cubicBezTo>
                <a:cubicBezTo>
                  <a:pt x="67644" y="2768857"/>
                  <a:pt x="-67940" y="2107946"/>
                  <a:pt x="32509" y="1475731"/>
                </a:cubicBezTo>
                <a:cubicBezTo>
                  <a:pt x="169579" y="613025"/>
                  <a:pt x="711302" y="-2"/>
                  <a:pt x="1336591" y="-1"/>
                </a:cubicBezTo>
                <a:cubicBezTo>
                  <a:pt x="1336590" y="630016"/>
                  <a:pt x="1336590" y="1260032"/>
                  <a:pt x="1336589" y="1890049"/>
                </a:cubicBezTo>
                <a:lnTo>
                  <a:pt x="2313264" y="3180337"/>
                </a:lnTo>
                <a:close/>
              </a:path>
            </a:pathLst>
          </a:custGeom>
          <a:solidFill>
            <a:schemeClr val="accent2">
              <a:lumMod val="75000"/>
              <a:alpha val="55000"/>
            </a:schemeClr>
          </a:solidFill>
          <a:ln w="53340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894512" y="191683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……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και απέναντι από τη θυμίνη την αδενίνη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..</a:t>
            </a:r>
            <a:endParaRPr lang="el-G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229E-6 -1.48148E-6 L 0.04396 0.0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4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3843" name="Object 3"/>
          <p:cNvGraphicFramePr>
            <a:graphicFrameLocks noChangeAspect="1"/>
          </p:cNvGraphicFramePr>
          <p:nvPr/>
        </p:nvGraphicFramePr>
        <p:xfrm>
          <a:off x="0" y="0"/>
          <a:ext cx="7515225" cy="683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53" name="MDLDrawObject Class" r:id="rId4" imgW="6203880" imgH="5634360" progId="">
                  <p:embed/>
                </p:oleObj>
              </mc:Choice>
              <mc:Fallback>
                <p:oleObj name="MDLDrawObject Class" r:id="rId4" imgW="6203880" imgH="563436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515225" cy="6838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>
          <a:xfrm rot="5796125">
            <a:off x="3464712" y="3235580"/>
            <a:ext cx="2673177" cy="3780097"/>
          </a:xfrm>
          <a:custGeom>
            <a:avLst/>
            <a:gdLst>
              <a:gd name="connsiteX0" fmla="*/ 2313264 w 2673177"/>
              <a:gd name="connsiteY0" fmla="*/ 3180337 h 3780097"/>
              <a:gd name="connsiteX1" fmla="*/ 391757 w 2673177"/>
              <a:gd name="connsiteY1" fmla="*/ 3226909 h 3780097"/>
              <a:gd name="connsiteX2" fmla="*/ 32509 w 2673177"/>
              <a:gd name="connsiteY2" fmla="*/ 1475731 h 3780097"/>
              <a:gd name="connsiteX3" fmla="*/ 1336591 w 2673177"/>
              <a:gd name="connsiteY3" fmla="*/ -1 h 3780097"/>
              <a:gd name="connsiteX4" fmla="*/ 1336589 w 2673177"/>
              <a:gd name="connsiteY4" fmla="*/ 1890049 h 3780097"/>
              <a:gd name="connsiteX5" fmla="*/ 2313264 w 2673177"/>
              <a:gd name="connsiteY5" fmla="*/ 3180337 h 378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3177" h="3780097">
                <a:moveTo>
                  <a:pt x="2313264" y="3180337"/>
                </a:moveTo>
                <a:cubicBezTo>
                  <a:pt x="1797283" y="3961331"/>
                  <a:pt x="926362" y="3982439"/>
                  <a:pt x="391757" y="3226909"/>
                </a:cubicBezTo>
                <a:cubicBezTo>
                  <a:pt x="67644" y="2768857"/>
                  <a:pt x="-67940" y="2107946"/>
                  <a:pt x="32509" y="1475731"/>
                </a:cubicBezTo>
                <a:cubicBezTo>
                  <a:pt x="169579" y="613025"/>
                  <a:pt x="711302" y="-2"/>
                  <a:pt x="1336591" y="-1"/>
                </a:cubicBezTo>
                <a:cubicBezTo>
                  <a:pt x="1336590" y="630016"/>
                  <a:pt x="1336590" y="1260032"/>
                  <a:pt x="1336589" y="1890049"/>
                </a:cubicBezTo>
                <a:lnTo>
                  <a:pt x="2313264" y="3180337"/>
                </a:lnTo>
                <a:close/>
              </a:path>
            </a:pathLst>
          </a:custGeom>
          <a:solidFill>
            <a:schemeClr val="accent2">
              <a:lumMod val="75000"/>
              <a:alpha val="55000"/>
            </a:schemeClr>
          </a:solidFill>
          <a:ln w="53340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894512" y="191683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……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και απέναντι από την αδενίνη πολυμερίζει την ουρακίλη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..</a:t>
            </a:r>
            <a:endParaRPr lang="el-G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819E-6 -9.89824E-7 L 0.05431 0.09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4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3843" name="Object 3"/>
          <p:cNvGraphicFramePr>
            <a:graphicFrameLocks noChangeAspect="1"/>
          </p:cNvGraphicFramePr>
          <p:nvPr/>
        </p:nvGraphicFramePr>
        <p:xfrm>
          <a:off x="318964" y="0"/>
          <a:ext cx="9577064" cy="686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77" name="MDLDrawObject Class" r:id="rId4" imgW="9725040" imgH="6954120" progId="">
                  <p:embed/>
                </p:oleObj>
              </mc:Choice>
              <mc:Fallback>
                <p:oleObj name="MDLDrawObject Class" r:id="rId4" imgW="9725040" imgH="695412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64" y="0"/>
                        <a:ext cx="9577064" cy="6861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>
          <a:xfrm rot="5796125">
            <a:off x="4325930" y="-345018"/>
            <a:ext cx="2673177" cy="3780097"/>
          </a:xfrm>
          <a:custGeom>
            <a:avLst/>
            <a:gdLst>
              <a:gd name="connsiteX0" fmla="*/ 2313264 w 2673177"/>
              <a:gd name="connsiteY0" fmla="*/ 3180337 h 3780097"/>
              <a:gd name="connsiteX1" fmla="*/ 391757 w 2673177"/>
              <a:gd name="connsiteY1" fmla="*/ 3226909 h 3780097"/>
              <a:gd name="connsiteX2" fmla="*/ 32509 w 2673177"/>
              <a:gd name="connsiteY2" fmla="*/ 1475731 h 3780097"/>
              <a:gd name="connsiteX3" fmla="*/ 1336591 w 2673177"/>
              <a:gd name="connsiteY3" fmla="*/ -1 h 3780097"/>
              <a:gd name="connsiteX4" fmla="*/ 1336589 w 2673177"/>
              <a:gd name="connsiteY4" fmla="*/ 1890049 h 3780097"/>
              <a:gd name="connsiteX5" fmla="*/ 2313264 w 2673177"/>
              <a:gd name="connsiteY5" fmla="*/ 3180337 h 378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3177" h="3780097">
                <a:moveTo>
                  <a:pt x="2313264" y="3180337"/>
                </a:moveTo>
                <a:cubicBezTo>
                  <a:pt x="1797283" y="3961331"/>
                  <a:pt x="926362" y="3982439"/>
                  <a:pt x="391757" y="3226909"/>
                </a:cubicBezTo>
                <a:cubicBezTo>
                  <a:pt x="67644" y="2768857"/>
                  <a:pt x="-67940" y="2107946"/>
                  <a:pt x="32509" y="1475731"/>
                </a:cubicBezTo>
                <a:cubicBezTo>
                  <a:pt x="169579" y="613025"/>
                  <a:pt x="711302" y="-2"/>
                  <a:pt x="1336591" y="-1"/>
                </a:cubicBezTo>
                <a:cubicBezTo>
                  <a:pt x="1336590" y="630016"/>
                  <a:pt x="1336590" y="1260032"/>
                  <a:pt x="1336589" y="1890049"/>
                </a:cubicBezTo>
                <a:lnTo>
                  <a:pt x="2313264" y="3180337"/>
                </a:lnTo>
                <a:close/>
              </a:path>
            </a:pathLst>
          </a:custGeom>
          <a:solidFill>
            <a:schemeClr val="accent2">
              <a:lumMod val="75000"/>
              <a:alpha val="55000"/>
            </a:schemeClr>
          </a:solidFill>
          <a:ln w="53340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551212" y="407707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Ο πολυμερισμός προχωρεί στην κατεύθυνση 5’ προς 3’</a:t>
            </a: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Ο κλώνος εκμαγείο διαβάζεται στην κατεύθυνση 3’ προς 5’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5788" y="2132856"/>
            <a:ext cx="2304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Κλώνος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που μεταγράφεται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1332" y="2708920"/>
            <a:ext cx="230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endParaRPr lang="el-G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1.48148E-6 L 0.3625 0.6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3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3843" name="Object 3"/>
          <p:cNvGraphicFramePr>
            <a:graphicFrameLocks noChangeAspect="1"/>
          </p:cNvGraphicFramePr>
          <p:nvPr/>
        </p:nvGraphicFramePr>
        <p:xfrm>
          <a:off x="-36513" y="119063"/>
          <a:ext cx="10290176" cy="662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1" name="MDLDrawObject Class" r:id="rId4" imgW="10449720" imgH="6712920" progId="">
                  <p:embed/>
                </p:oleObj>
              </mc:Choice>
              <mc:Fallback>
                <p:oleObj name="MDLDrawObject Class" r:id="rId4" imgW="10449720" imgH="671292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19063"/>
                        <a:ext cx="10290176" cy="662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23420" y="1556792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Το πρωτογενές μετάγραφο, το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μόριο αμέσως μετά τη μεταγραφή, είναι πανομοιότυπο με τον κλώνο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που δεν έχει μεταγραφεί, μόνο που στη θέση της θυμίνης απαντά η ουρακίλη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15108" y="4581128"/>
            <a:ext cx="3168352" cy="504056"/>
          </a:xfrm>
          <a:prstGeom prst="ellipse">
            <a:avLst/>
          </a:prstGeom>
          <a:solidFill>
            <a:schemeClr val="accent1">
              <a:alpha val="36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1687116" y="1484784"/>
            <a:ext cx="3168352" cy="504056"/>
          </a:xfrm>
          <a:prstGeom prst="ellipse">
            <a:avLst/>
          </a:prstGeom>
          <a:solidFill>
            <a:schemeClr val="accent1">
              <a:alpha val="36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9884" y="1614109"/>
            <a:ext cx="1471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Κλώνος εκμαγείο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516" y="2803287"/>
            <a:ext cx="183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Κωδικεύων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κλώνος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 bwMode="auto">
          <a:xfrm rot="16200000" flipH="1">
            <a:off x="35692" y="1250132"/>
            <a:ext cx="785818" cy="1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71468" y="928670"/>
            <a:ext cx="16632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μεταγραφή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18" y="1785926"/>
            <a:ext cx="76120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ea typeface="Batang" pitchFamily="18" charset="-127"/>
                <a:cs typeface="JasmineUPC" pitchFamily="18" charset="-34"/>
              </a:rPr>
              <a:t>5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ea typeface="Batang" pitchFamily="18" charset="-127"/>
                <a:cs typeface="JasmineUPC" pitchFamily="18" charset="-34"/>
              </a:rPr>
              <a:t>’-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ea typeface="Batang" pitchFamily="18" charset="-127"/>
                <a:cs typeface="JasmineUPC" pitchFamily="18" charset="-34"/>
              </a:rPr>
              <a:t>AUG UUG AAC ACC ACG GGG CGG GCG CCC UUU AGC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ea typeface="Batang" pitchFamily="18" charset="-127"/>
                <a:cs typeface="JasmineUPC" pitchFamily="18" charset="-34"/>
              </a:rPr>
              <a:t>-3’</a:t>
            </a:r>
            <a:endParaRPr lang="el-GR" b="1" dirty="0">
              <a:solidFill>
                <a:srgbClr val="FFFF00"/>
              </a:solidFill>
              <a:latin typeface="Calibri" pitchFamily="34" charset="0"/>
              <a:ea typeface="Batang" pitchFamily="18" charset="-127"/>
              <a:cs typeface="JasmineUPC" pitchFamily="18" charset="-34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2408714" y="214290"/>
            <a:ext cx="7457342" cy="747417"/>
            <a:chOff x="3204612" y="142852"/>
            <a:chExt cx="7457342" cy="747417"/>
          </a:xfrm>
        </p:grpSpPr>
        <p:sp>
          <p:nvSpPr>
            <p:cNvPr id="7" name="TextBox 6"/>
            <p:cNvSpPr txBox="1"/>
            <p:nvPr/>
          </p:nvSpPr>
          <p:spPr>
            <a:xfrm>
              <a:off x="3204612" y="428604"/>
              <a:ext cx="73956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ea typeface="Batang" pitchFamily="18" charset="-127"/>
                  <a:cs typeface="JasmineUPC" pitchFamily="18" charset="-34"/>
                </a:rPr>
                <a:t>3</a:t>
              </a:r>
              <a:r>
                <a:rPr lang="el-GR" b="1" dirty="0" smtClean="0">
                  <a:solidFill>
                    <a:schemeClr val="bg1"/>
                  </a:solidFill>
                  <a:latin typeface="Calibri" pitchFamily="34" charset="0"/>
                  <a:ea typeface="Batang" pitchFamily="18" charset="-127"/>
                  <a:cs typeface="JasmineUPC" pitchFamily="18" charset="-34"/>
                </a:rPr>
                <a:t>’-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ea typeface="Batang" pitchFamily="18" charset="-127"/>
                  <a:cs typeface="JasmineUPC" pitchFamily="18" charset="-34"/>
                </a:rPr>
                <a:t>ΤΑC AAC TTG TGG TGC  CCC  GCC  CGC GGG AAA TCG</a:t>
              </a:r>
              <a:r>
                <a:rPr lang="el-GR" b="1" dirty="0" smtClean="0">
                  <a:solidFill>
                    <a:schemeClr val="bg1"/>
                  </a:solidFill>
                  <a:latin typeface="Calibri" pitchFamily="34" charset="0"/>
                  <a:ea typeface="Batang" pitchFamily="18" charset="-127"/>
                  <a:cs typeface="JasmineUPC" pitchFamily="18" charset="-34"/>
                </a:rPr>
                <a:t>-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ea typeface="Batang" pitchFamily="18" charset="-127"/>
                  <a:cs typeface="JasmineUPC" pitchFamily="18" charset="-34"/>
                </a:rPr>
                <a:t>5</a:t>
              </a:r>
              <a:r>
                <a:rPr lang="el-GR" b="1" dirty="0" smtClean="0">
                  <a:solidFill>
                    <a:schemeClr val="bg1"/>
                  </a:solidFill>
                  <a:latin typeface="Calibri" pitchFamily="34" charset="0"/>
                  <a:ea typeface="Batang" pitchFamily="18" charset="-127"/>
                  <a:cs typeface="JasmineUPC" pitchFamily="18" charset="-34"/>
                </a:rPr>
                <a:t>’</a:t>
              </a:r>
              <a:endParaRPr lang="el-GR" b="1" dirty="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JasmineUPC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24790" y="142852"/>
              <a:ext cx="74371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ea typeface="Batang" pitchFamily="18" charset="-127"/>
                  <a:cs typeface="JasmineUPC" pitchFamily="18" charset="-34"/>
                </a:rPr>
                <a:t>5</a:t>
              </a:r>
              <a:r>
                <a:rPr lang="el-GR" b="1" dirty="0" smtClean="0">
                  <a:solidFill>
                    <a:schemeClr val="bg1"/>
                  </a:solidFill>
                  <a:latin typeface="Calibri" pitchFamily="34" charset="0"/>
                  <a:ea typeface="Batang" pitchFamily="18" charset="-127"/>
                  <a:cs typeface="JasmineUPC" pitchFamily="18" charset="-34"/>
                </a:rPr>
                <a:t>’-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ea typeface="Batang" pitchFamily="18" charset="-127"/>
                  <a:cs typeface="JasmineUPC" pitchFamily="18" charset="-34"/>
                </a:rPr>
                <a:t>ATG TTG AAC ACC ACG GGG CGG GCG CCC  TTT  AGC</a:t>
              </a:r>
              <a:r>
                <a:rPr lang="el-GR" b="1" dirty="0" smtClean="0">
                  <a:solidFill>
                    <a:schemeClr val="bg1"/>
                  </a:solidFill>
                  <a:latin typeface="Calibri" pitchFamily="34" charset="0"/>
                  <a:ea typeface="Batang" pitchFamily="18" charset="-127"/>
                  <a:cs typeface="JasmineUPC" pitchFamily="18" charset="-34"/>
                </a:rPr>
                <a:t>-3’</a:t>
              </a:r>
              <a:endParaRPr lang="el-GR" b="1" dirty="0">
                <a:solidFill>
                  <a:schemeClr val="bg1"/>
                </a:solidFill>
                <a:latin typeface="Calibri" pitchFamily="34" charset="0"/>
                <a:ea typeface="Batang" pitchFamily="18" charset="-127"/>
                <a:cs typeface="JasmineUPC" pitchFamily="18" charset="-34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 rot="16200000" flipH="1">
            <a:off x="5607856" y="1379898"/>
            <a:ext cx="785818" cy="1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1785914" y="1324261"/>
            <a:ext cx="7457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kern="0" dirty="0" smtClean="0">
                <a:solidFill>
                  <a:srgbClr val="FFFF00"/>
                </a:solidFill>
                <a:latin typeface="Calibri" pitchFamily="34" charset="0"/>
                <a:ea typeface="Batang" pitchFamily="18" charset="-127"/>
              </a:rPr>
              <a:t>RNA</a:t>
            </a:r>
            <a:endParaRPr lang="el-GR" sz="2400" b="1" kern="0" dirty="0" smtClean="0">
              <a:solidFill>
                <a:srgbClr val="FFFF00"/>
              </a:solidFill>
              <a:latin typeface="Calibri" pitchFamily="34" charset="0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5914" y="357166"/>
            <a:ext cx="67037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Batang" pitchFamily="18" charset="-127"/>
              </a:rPr>
              <a:t>DNA</a:t>
            </a:r>
            <a:endParaRPr lang="el-GR" sz="2000" b="1" dirty="0">
              <a:solidFill>
                <a:schemeClr val="bg1"/>
              </a:solidFill>
              <a:latin typeface="Calibri" pitchFamily="34" charset="0"/>
              <a:ea typeface="Batang" pitchFamily="18" charset="-127"/>
            </a:endParaRPr>
          </a:p>
        </p:txBody>
      </p:sp>
      <p:pic>
        <p:nvPicPr>
          <p:cNvPr id="12" name="Picture 4" descr="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12909"/>
          <a:stretch>
            <a:fillRect/>
          </a:stretch>
        </p:blipFill>
        <p:spPr bwMode="auto">
          <a:xfrm>
            <a:off x="174948" y="2420888"/>
            <a:ext cx="9794554" cy="43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42860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4305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RNA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προμοτερ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34642" t="40384" b="43979"/>
          <a:stretch>
            <a:fillRect/>
          </a:stretch>
        </p:blipFill>
        <p:spPr bwMode="auto">
          <a:xfrm>
            <a:off x="0" y="1484313"/>
            <a:ext cx="4813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προμοτερ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61049" t="40384" b="43979"/>
          <a:stretch>
            <a:fillRect/>
          </a:stretch>
        </p:blipFill>
        <p:spPr bwMode="auto">
          <a:xfrm>
            <a:off x="4783138" y="1484313"/>
            <a:ext cx="28686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προμοτερ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61049" t="40384" b="43979"/>
          <a:stretch>
            <a:fillRect/>
          </a:stretch>
        </p:blipFill>
        <p:spPr bwMode="auto">
          <a:xfrm>
            <a:off x="6511925" y="1484313"/>
            <a:ext cx="28686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προμοτερ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34642" t="40384" r="48738" b="43979"/>
          <a:stretch>
            <a:fillRect/>
          </a:stretch>
        </p:blipFill>
        <p:spPr bwMode="auto">
          <a:xfrm>
            <a:off x="9063038" y="1484313"/>
            <a:ext cx="1223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767236" y="2348880"/>
            <a:ext cx="5472608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Μεταγράψιμη περιοχή 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DNA</a:t>
            </a:r>
            <a:endParaRPr lang="en-GB" sz="32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1484784"/>
            <a:ext cx="1928790" cy="830997"/>
          </a:xfrm>
          <a:prstGeom prst="rect">
            <a:avLst/>
          </a:prstGeom>
          <a:solidFill>
            <a:schemeClr val="tx2">
              <a:alpha val="6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προαγωγός </a:t>
            </a:r>
            <a:endParaRPr lang="en-US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el-GR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περιοχή </a:t>
            </a:r>
            <a:endParaRPr lang="en-GB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191172" y="97468"/>
            <a:ext cx="3559629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ΕΝΑΡΞΗ ΜΕΤΑΓΡΑΦΗΣ</a:t>
            </a:r>
            <a:endParaRPr lang="en-GB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1903413" y="2349500"/>
            <a:ext cx="2159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81000" y="4373563"/>
            <a:ext cx="8425705" cy="5847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5’</a:t>
            </a:r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G-G-G-C-G-U-U-U-A-U-G-C-G-C-U-A-A-G-U-A-C</a:t>
            </a:r>
            <a:endParaRPr lang="en-GB" sz="32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462979" y="2205038"/>
            <a:ext cx="1440433" cy="2160066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>
            <a:off x="8743901" y="1989138"/>
            <a:ext cx="287388" cy="244797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50" name="Text Box 14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0" y="4857760"/>
            <a:ext cx="1353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Calibri" pitchFamily="34" charset="0"/>
              </a:rPr>
              <a:t>R N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132" y="5301208"/>
            <a:ext cx="670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5400" b="1" dirty="0" smtClean="0">
                <a:solidFill>
                  <a:schemeClr val="bg1"/>
                </a:solidFill>
                <a:latin typeface="Calibri" pitchFamily="34" charset="0"/>
              </a:rPr>
              <a:t>Τι ορίζεται ως γονίδιο;</a:t>
            </a:r>
            <a:endParaRPr lang="el-GR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1959896" y="548680"/>
            <a:ext cx="303284" cy="1080591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807796" y="26621"/>
            <a:ext cx="2397451" cy="95410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ΤΕΡΜΑΤΙΣΜΟΣ</a:t>
            </a:r>
          </a:p>
          <a:p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ΜΕΤΑΓΡΑΦΗΣ</a:t>
            </a:r>
            <a:endParaRPr lang="en-GB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7951812" y="980728"/>
            <a:ext cx="1080120" cy="64854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012" y="764704"/>
            <a:ext cx="89599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Άρα κατά τη ΜΕΤΑΓΡΑΦΗ </a:t>
            </a:r>
          </a:p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δεν μεταγράφεται σε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ολόκληρο το μόριο του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αλλά μόνον ορισμένα τμήματά του...τα γονίδιά του</a:t>
            </a:r>
          </a:p>
          <a:p>
            <a:pPr algn="ctr"/>
            <a:endParaRPr lang="el-GR" sz="4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Σε τι χρησιμεύουν τα υπόλοιπα τμήματα τού 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DNA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; Οι αποκαλούμενες «</a:t>
            </a: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άχρηστες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» ακολουθίες;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020" y="54868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</a:rPr>
              <a:t>DNA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-κατευθυνόμενη 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</a:rPr>
              <a:t>RNA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-</a:t>
            </a:r>
            <a:r>
              <a:rPr lang="el-GR" sz="3600" b="1" dirty="0" err="1" smtClean="0">
                <a:solidFill>
                  <a:srgbClr val="FFFF00"/>
                </a:solidFill>
                <a:latin typeface="Calibri" pitchFamily="34" charset="0"/>
              </a:rPr>
              <a:t>πολυμεράση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pPr algn="ctr"/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Το φωτοτυπικό μηχάνημα των κυττάρων</a:t>
            </a:r>
            <a:endParaRPr lang="el-G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74137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127276" y="2329373"/>
            <a:ext cx="3456384" cy="433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636912"/>
            <a:ext cx="3074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Τμήμα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πρωτότυπο έγγραφο)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5708" y="2708920"/>
            <a:ext cx="310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μόριο</a:t>
            </a: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έγγραφο προς χρήση)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91172" y="2708920"/>
            <a:ext cx="1728192" cy="4320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>
            <a:off x="5719564" y="2924944"/>
            <a:ext cx="1152128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Χρηματοδότηση</a:t>
            </a:r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34782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«Ανοικτά Ακαδημαϊκά Μαθήματα στο Αριστοτέλειο Πανεπιστήμιο Θεσσαλονίκης» έχει χρηματοδοτήσει μόνο τη αναδιαμόρφωση του εκπαιδευτικού υλικού. </a:t>
            </a:r>
          </a:p>
          <a:p>
            <a:pPr eaLnBrk="1" hangingPunct="1"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4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4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373EEA-2B3B-4231-85A6-76F07BC0D303}" type="slidenum">
              <a:rPr lang="el-GR" altLang="el-GR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/>
              <a:t>3</a:t>
            </a:fld>
            <a:endParaRPr lang="el-GR" altLang="el-GR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9437857B-3B08-41AE-B27B-73F8F44D2770}" type="slidenum">
              <a:rPr lang="el-GR" sz="1800" b="1" smtClean="0">
                <a:solidFill>
                  <a:schemeClr val="bg1"/>
                </a:solidFill>
                <a:latin typeface="Calibri" pitchFamily="34" charset="0"/>
              </a:rPr>
              <a:pPr/>
              <a:t>30</a:t>
            </a:fld>
            <a:endParaRPr lang="el-GR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3220" y="980728"/>
            <a:ext cx="3744416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 μόρια: </a:t>
            </a:r>
          </a:p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ποικίλες βιολογικές δράσεις</a:t>
            </a:r>
            <a:endParaRPr lang="el-G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5028" y="116632"/>
            <a:ext cx="86409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chemeClr val="bg1"/>
                </a:solidFill>
                <a:latin typeface="Calibri" pitchFamily="34" charset="0"/>
              </a:rPr>
              <a:t>Μεταγραφή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: σύνθεση μιας αλυσίδας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με τη δράση της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RNA-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πολυμεράσης και τις «υποδείξεις» ενός κλώνου του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rot="10800000" flipV="1">
            <a:off x="1831132" y="2500306"/>
            <a:ext cx="2669426" cy="8566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74948" y="2852936"/>
            <a:ext cx="2071702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Το μεταφορικό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RNA, </a:t>
            </a:r>
            <a:r>
              <a:rPr lang="en-US" sz="1800" b="1" u="sng" dirty="0" err="1" smtClean="0">
                <a:solidFill>
                  <a:srgbClr val="FFFF00"/>
                </a:solidFill>
                <a:latin typeface="Calibri" pitchFamily="34" charset="0"/>
              </a:rPr>
              <a:t>tRNA</a:t>
            </a:r>
            <a:endParaRPr lang="el-GR" sz="1800" b="1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Ένα είδος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που χρησιμοποιείται για την ενεργοποίηση και τη μεταφορά των αμινοξέων στα ριβοσώματα, καθώς και ως </a:t>
            </a:r>
            <a:r>
              <a:rPr lang="el-GR" sz="1800" b="1" dirty="0" smtClean="0">
                <a:solidFill>
                  <a:srgbClr val="FFFF00"/>
                </a:solidFill>
                <a:latin typeface="Calibri" pitchFamily="34" charset="0"/>
              </a:rPr>
              <a:t> μεταφραστής. </a:t>
            </a:r>
            <a:endParaRPr lang="el-GR" sz="1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36" name="Straight Arrow Connector 35"/>
          <p:cNvCxnSpPr>
            <a:endCxn id="38" idx="0"/>
          </p:cNvCxnSpPr>
          <p:nvPr/>
        </p:nvCxnSpPr>
        <p:spPr bwMode="auto">
          <a:xfrm rot="5400000">
            <a:off x="3507458" y="2651920"/>
            <a:ext cx="1144717" cy="8414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623220" y="3645024"/>
            <a:ext cx="2071702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Το ριβοσωμικό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RNA, </a:t>
            </a:r>
            <a:r>
              <a:rPr lang="en-US" sz="1800" b="1" u="sng" dirty="0" err="1" smtClean="0">
                <a:solidFill>
                  <a:srgbClr val="FFFF00"/>
                </a:solidFill>
                <a:latin typeface="Calibri" pitchFamily="34" charset="0"/>
              </a:rPr>
              <a:t>rRNA</a:t>
            </a:r>
            <a:endParaRPr lang="el-GR" sz="1800" b="1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Ένα είδος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που χρησιμοποιείται ως δομικό και λειτουργικό συστατικό των ριβοσωμάτων,  οργανιδίων όπου συντίθενται οι πρωτεϊνες</a:t>
            </a:r>
            <a:endParaRPr lang="el-GR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4500558" y="2500306"/>
            <a:ext cx="1435030" cy="12887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999484" y="3717032"/>
            <a:ext cx="265973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Το αγγελιοφόρο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RNA, </a:t>
            </a:r>
            <a:r>
              <a:rPr lang="en-US" sz="1800" b="1" u="sng" dirty="0" smtClean="0">
                <a:solidFill>
                  <a:srgbClr val="FFFF00"/>
                </a:solidFill>
                <a:latin typeface="Calibri" pitchFamily="34" charset="0"/>
              </a:rPr>
              <a:t>mRNA</a:t>
            </a:r>
            <a:endParaRPr lang="el-GR" sz="1800" b="1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Ένα είδος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που χρησιμοποιείται ως εκμαγείο για τη σύνθεση της πολυπεπτιδικής αλυσίδας, μεταφέρει τις γενετικές πληροφορίες από τον πυρήνα στο </a:t>
            </a:r>
            <a:r>
              <a:rPr lang="el-GR" sz="1800" b="1" dirty="0" err="1" smtClean="0">
                <a:solidFill>
                  <a:schemeClr val="bg1"/>
                </a:solidFill>
                <a:latin typeface="Calibri" pitchFamily="34" charset="0"/>
              </a:rPr>
              <a:t>ριβόσωμα</a:t>
            </a:r>
            <a:endParaRPr lang="el-GR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23820" y="2636912"/>
            <a:ext cx="2071702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Το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μίκρο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RNA, </a:t>
            </a:r>
            <a:r>
              <a:rPr lang="en-US" sz="1800" b="1" u="sng" dirty="0" err="1" smtClean="0">
                <a:solidFill>
                  <a:srgbClr val="FFFF00"/>
                </a:solidFill>
                <a:latin typeface="Calibri" pitchFamily="34" charset="0"/>
              </a:rPr>
              <a:t>miRNA</a:t>
            </a:r>
            <a:endParaRPr lang="el-GR" sz="1800" b="1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Ένα είδος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που δρα ως καταστολέας της έκφρασης ορισμένων γονιδίων (συνδέεται σε συμπληρωματικά μόρια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mRNA </a:t>
            </a:r>
            <a:r>
              <a:rPr lang="el-GR" sz="1800" b="1" dirty="0" smtClean="0">
                <a:solidFill>
                  <a:schemeClr val="bg1"/>
                </a:solidFill>
                <a:latin typeface="Calibri" pitchFamily="34" charset="0"/>
              </a:rPr>
              <a:t>τα οποία υδρολύονται πριν χρησιμοποιηθούν ως εκμαγεία)</a:t>
            </a:r>
            <a:endParaRPr lang="el-GR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4500558" y="2500306"/>
            <a:ext cx="3883302" cy="5686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7836" y="1390569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Σελ. 160-164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/>
      <p:bldP spid="38" grpId="0"/>
      <p:bldP spid="42" grpId="0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64" y="0"/>
            <a:ext cx="964907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Το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μίκρο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800" b="1" u="sng" dirty="0" err="1" smtClean="0">
                <a:solidFill>
                  <a:srgbClr val="FFFF00"/>
                </a:solidFill>
                <a:latin typeface="Calibri" pitchFamily="34" charset="0"/>
              </a:rPr>
              <a:t>miRNA</a:t>
            </a:r>
            <a:r>
              <a:rPr lang="el-GR" sz="2800" b="1" u="sng" dirty="0" smtClean="0">
                <a:solidFill>
                  <a:srgbClr val="FFFF00"/>
                </a:solidFill>
                <a:latin typeface="Calibri" pitchFamily="34" charset="0"/>
              </a:rPr>
              <a:t>)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: Μετα-μεταγραφικοί καταστολείς της έκφρασης γονιδίων που σχετίζονται με την κυτταρική διαφοροποίηση και την ανάπτυξη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988" y="1556792"/>
            <a:ext cx="92170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1111052" y="1556792"/>
            <a:ext cx="2016224" cy="2880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latin typeface="Calibri" pitchFamily="34" charset="0"/>
              </a:rPr>
              <a:t>γονίδιο</a:t>
            </a:r>
            <a:endParaRPr lang="el-GR" sz="1800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3660" y="1556792"/>
            <a:ext cx="201622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solidFill>
                  <a:schemeClr val="tx1"/>
                </a:solidFill>
                <a:latin typeface="Calibri" pitchFamily="34" charset="0"/>
              </a:rPr>
              <a:t>γονίδιο</a:t>
            </a:r>
            <a:endParaRPr lang="el-GR" sz="1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903140" y="1916832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Down Arrow 6"/>
          <p:cNvSpPr/>
          <p:nvPr/>
        </p:nvSpPr>
        <p:spPr>
          <a:xfrm>
            <a:off x="7303740" y="1916832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46956" y="112474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DNA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964" y="2564904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mRNA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3540" y="2564904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miRNA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5068" y="2636912"/>
            <a:ext cx="2016224" cy="2880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6511652" y="2636912"/>
            <a:ext cx="201622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8" name="Group 17"/>
          <p:cNvGrpSpPr/>
          <p:nvPr/>
        </p:nvGrpSpPr>
        <p:grpSpPr>
          <a:xfrm>
            <a:off x="823020" y="3645024"/>
            <a:ext cx="3024336" cy="821705"/>
            <a:chOff x="751012" y="3645024"/>
            <a:chExt cx="3024336" cy="821705"/>
          </a:xfrm>
        </p:grpSpPr>
        <p:sp>
          <p:nvSpPr>
            <p:cNvPr id="14" name="Rectangle 13"/>
            <p:cNvSpPr/>
            <p:nvPr/>
          </p:nvSpPr>
          <p:spPr>
            <a:xfrm>
              <a:off x="1759124" y="3717032"/>
              <a:ext cx="2016224" cy="2880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59124" y="4077072"/>
              <a:ext cx="2016224" cy="2880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1012" y="4005064"/>
              <a:ext cx="1071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  <a:latin typeface="Calibri" pitchFamily="34" charset="0"/>
                </a:rPr>
                <a:t>miRNA</a:t>
              </a:r>
              <a:endParaRPr lang="el-GR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3020" y="3645024"/>
              <a:ext cx="995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Calibri" pitchFamily="34" charset="0"/>
                </a:rPr>
                <a:t>mRNA</a:t>
              </a:r>
              <a:endParaRPr lang="el-GR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6200000" flipH="1">
            <a:off x="2047156" y="3284984"/>
            <a:ext cx="432048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2"/>
            <a:endCxn id="15" idx="3"/>
          </p:cNvCxnSpPr>
          <p:nvPr/>
        </p:nvCxnSpPr>
        <p:spPr>
          <a:xfrm rot="5400000">
            <a:off x="5035488" y="1736812"/>
            <a:ext cx="1296144" cy="36724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528834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Δίκλωνο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RNA 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(συμπληρωματικότητα νουκλεοτιδίων μεταξύ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mRNA 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και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miRNA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>
          <a:xfrm rot="5400000" flipH="1" flipV="1">
            <a:off x="1678084" y="4415212"/>
            <a:ext cx="851228" cy="89502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43300" y="4919008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To 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mRNA 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μόριο δεν μπορεί να χρησιμοποιηθεί ως εκμαγείο για τη σύνθεση πρωτεϊνης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199284" y="587727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TextBox 31"/>
          <p:cNvSpPr txBox="1"/>
          <p:nvPr/>
        </p:nvSpPr>
        <p:spPr>
          <a:xfrm>
            <a:off x="6439644" y="400506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Σιωπή γονιδίων</a:t>
            </a:r>
          </a:p>
        </p:txBody>
      </p:sp>
      <p:sp>
        <p:nvSpPr>
          <p:cNvPr id="33" name="Right Arrow 32"/>
          <p:cNvSpPr/>
          <p:nvPr/>
        </p:nvSpPr>
        <p:spPr>
          <a:xfrm rot="19083009">
            <a:off x="6177060" y="5264328"/>
            <a:ext cx="1293384" cy="289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ectangle 33"/>
          <p:cNvSpPr/>
          <p:nvPr/>
        </p:nvSpPr>
        <p:spPr>
          <a:xfrm>
            <a:off x="7452314" y="5445224"/>
            <a:ext cx="2731746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Τεχνολογία 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RNA 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παρέμβασης (</a:t>
            </a: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</a:rPr>
              <a:t>RNAi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)</a:t>
            </a:r>
            <a:endParaRPr lang="el-GR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 animBg="1"/>
      <p:bldP spid="13" grpId="0" animBg="1"/>
      <p:bldP spid="27" grpId="0"/>
      <p:bldP spid="30" grpId="0"/>
      <p:bldP spid="31" grpId="0" animBg="1"/>
      <p:bldP spid="32" grpId="0"/>
      <p:bldP spid="33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972" y="260648"/>
            <a:ext cx="9649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Όλα τα νεοσυντιθέμενα μόρια 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sz="4400" b="1" dirty="0" smtClean="0">
                <a:solidFill>
                  <a:srgbClr val="FFFF00"/>
                </a:solidFill>
                <a:latin typeface="Calibri" pitchFamily="34" charset="0"/>
              </a:rPr>
              <a:t>πρωτογενή μετάγραφα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) χρησιμοποιούνται ως έχουν ή αυτά υπόκεινται σε επεξεργασία;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 sz="4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sz="4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Ορισμένα πρωτογενή μετάγραφα (</a:t>
            </a: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4400" b="1" dirty="0" smtClean="0">
                <a:solidFill>
                  <a:schemeClr val="bg1"/>
                </a:solidFill>
                <a:latin typeface="Calibri" pitchFamily="34" charset="0"/>
              </a:rPr>
              <a:t>μόρια) επεξεργάζονται προτού εγκαταλείψουν τον πυρήνα και εξέλθουν στο κυτόπλασμα</a:t>
            </a:r>
            <a:endParaRPr lang="el-G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100" y="134076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ΕΠΕΞΕΡΓΑΣΙΑ ΤΩΝ ΠΡΩΤΟΓΕΝΩΝ ΜΕΤΑΓΡΑΦΩΝ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19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07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4342184" y="127923"/>
            <a:ext cx="5841876" cy="66134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2980" y="0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Σύνθεση και επεξεργασία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μορίων</a:t>
            </a:r>
            <a:endParaRPr 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956" y="4221088"/>
            <a:ext cx="3919364" cy="2554545"/>
          </a:xfrm>
          <a:prstGeom prst="rect">
            <a:avLst/>
          </a:prstGeom>
          <a:noFill/>
          <a:ln>
            <a:solidFill>
              <a:schemeClr val="accent3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</a:rPr>
              <a:t>Στάδιο Γ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: Μάτισμα (απομάκρυνση των εσωνίων και συρραφή των εξωνίων)</a:t>
            </a:r>
            <a:endParaRPr lang="el-G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844824"/>
            <a:ext cx="4279404" cy="1077218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</a:rPr>
              <a:t>Στάδιο Α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: προσθήκη καλύπτρας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996952"/>
            <a:ext cx="4351412" cy="107721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</a:rPr>
              <a:t>Στάδιο Β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: προσθήκη ουράς πολυαδενίνης</a:t>
            </a:r>
          </a:p>
        </p:txBody>
      </p:sp>
      <p:sp>
        <p:nvSpPr>
          <p:cNvPr id="10" name="Down Arrow 9"/>
          <p:cNvSpPr/>
          <p:nvPr/>
        </p:nvSpPr>
        <p:spPr>
          <a:xfrm>
            <a:off x="5143500" y="1340768"/>
            <a:ext cx="360040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Down Arrow 10"/>
          <p:cNvSpPr/>
          <p:nvPr/>
        </p:nvSpPr>
        <p:spPr>
          <a:xfrm>
            <a:off x="8671892" y="2852936"/>
            <a:ext cx="360040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Down Arrow 11"/>
          <p:cNvSpPr/>
          <p:nvPr/>
        </p:nvSpPr>
        <p:spPr>
          <a:xfrm>
            <a:off x="6079604" y="5229200"/>
            <a:ext cx="360040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Down Arrow 12"/>
          <p:cNvSpPr/>
          <p:nvPr/>
        </p:nvSpPr>
        <p:spPr>
          <a:xfrm>
            <a:off x="6511652" y="5877272"/>
            <a:ext cx="360040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851912" y="5768712"/>
            <a:ext cx="125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Calibri" panose="020F0502020204030204" pitchFamily="34" charset="0"/>
              </a:rPr>
              <a:t>Σελ. 353-354</a:t>
            </a:r>
            <a:endParaRPr lang="el-GR" sz="1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64" y="404664"/>
            <a:ext cx="96490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Τα τμήματα του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που μεταγράφονται σε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αλλά στη συνέχεια απομακρύνονται κατά τη διαδικασία του ματίσματος του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ονομάζονται </a:t>
            </a:r>
            <a:r>
              <a:rPr lang="el-GR" sz="5400" dirty="0" smtClean="0">
                <a:solidFill>
                  <a:srgbClr val="FFFF00"/>
                </a:solidFill>
                <a:latin typeface="Calibri" pitchFamily="34" charset="0"/>
              </a:rPr>
              <a:t>εσώνια</a:t>
            </a:r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5400" dirty="0" err="1" smtClean="0">
                <a:solidFill>
                  <a:srgbClr val="FFFF00"/>
                </a:solidFill>
                <a:latin typeface="Calibri" pitchFamily="34" charset="0"/>
              </a:rPr>
              <a:t>introns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 και θεωρούνται ως «</a:t>
            </a:r>
            <a:r>
              <a:rPr lang="el-GR" sz="5400" dirty="0" smtClean="0">
                <a:solidFill>
                  <a:srgbClr val="FFFF00"/>
                </a:solidFill>
                <a:latin typeface="Calibri" pitchFamily="34" charset="0"/>
              </a:rPr>
              <a:t>άχρηστες</a:t>
            </a:r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» ακολουθίες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endParaRPr lang="el-GR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64" y="0"/>
            <a:ext cx="96490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Τα τμήματα του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που μεταγράφονται σε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και κατά τη διαδικασία του ματίσματος συρράπτονται και απαντούν στο τελικό ώριμο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μόριο ονομάζονται </a:t>
            </a:r>
            <a:r>
              <a:rPr lang="el-GR" sz="5400" dirty="0" smtClean="0">
                <a:solidFill>
                  <a:srgbClr val="FFFF00"/>
                </a:solidFill>
                <a:latin typeface="Calibri" pitchFamily="34" charset="0"/>
              </a:rPr>
              <a:t>εξώνια 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5400" dirty="0" err="1" smtClean="0">
                <a:solidFill>
                  <a:srgbClr val="FFFF00"/>
                </a:solidFill>
                <a:latin typeface="Calibri" pitchFamily="34" charset="0"/>
              </a:rPr>
              <a:t>exons</a:t>
            </a: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sz="5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l-GR" sz="5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sz="5400" dirty="0" smtClean="0">
                <a:solidFill>
                  <a:schemeClr val="bg1"/>
                </a:solidFill>
                <a:latin typeface="Calibri" pitchFamily="34" charset="0"/>
              </a:rPr>
              <a:t>Τι ορίζεται ως γονίδιο-μωσαϊκό;</a:t>
            </a:r>
            <a:endParaRPr lang="el-GR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55068" y="836712"/>
            <a:ext cx="8124340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5’-U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C-C-G-A-U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-U-C-G-G-U-U-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A-U-A-G-C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-C-G-A-U-U-3’</a:t>
            </a:r>
            <a:endParaRPr lang="en-GB" sz="2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432012" y="836712"/>
            <a:ext cx="2199641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U-C-G-G-U-U</a:t>
            </a:r>
            <a:endParaRPr lang="en-GB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927476" y="4869160"/>
            <a:ext cx="50714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Το ώριμο 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RNA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εξέρχεται στο κυτόπλασμα</a:t>
            </a:r>
            <a:endParaRPr lang="en-GB" sz="32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903140" y="836712"/>
            <a:ext cx="1689886" cy="52322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C-C-G-A-U</a:t>
            </a:r>
            <a:endParaRPr lang="en-GB" sz="2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503540" y="836712"/>
            <a:ext cx="1717137" cy="5232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A-U-A-G-C</a:t>
            </a:r>
            <a:endParaRPr lang="en-GB" sz="2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943700" y="2492896"/>
            <a:ext cx="35452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Τα εσώνια (ιντρόνια) απομακρύνονται</a:t>
            </a:r>
            <a:endParaRPr lang="en-GB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71402" y="71414"/>
            <a:ext cx="5989460" cy="6463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Επεξεργασία </a:t>
            </a: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RNA</a:t>
            </a:r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: το μάτισμα</a:t>
            </a:r>
            <a:endParaRPr lang="en-GB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0" y="4797152"/>
            <a:ext cx="42481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0" y="4149080"/>
            <a:ext cx="1498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πυρήνας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0" y="4869160"/>
            <a:ext cx="2076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κυτόπλασμα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482112" y="1412776"/>
            <a:ext cx="3804888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Πρωτογενές μετάγραφο</a:t>
            </a:r>
            <a:endParaRPr lang="en-GB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183060" y="836712"/>
            <a:ext cx="805029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5’-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U</a:t>
            </a:r>
            <a:endParaRPr lang="en-GB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7303740" y="836712"/>
            <a:ext cx="223009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C-G-A-U-U-3’</a:t>
            </a:r>
            <a:endParaRPr lang="en-GB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75148" y="836712"/>
            <a:ext cx="1512168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ectangle 29"/>
          <p:cNvSpPr/>
          <p:nvPr/>
        </p:nvSpPr>
        <p:spPr>
          <a:xfrm>
            <a:off x="5575548" y="836712"/>
            <a:ext cx="1656184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3055268" y="1556792"/>
            <a:ext cx="936104" cy="86409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991372" y="1412776"/>
            <a:ext cx="2232248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199284" y="2492896"/>
            <a:ext cx="168514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Εσώνια</a:t>
            </a:r>
          </a:p>
          <a:p>
            <a:pPr algn="ctr"/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(ιντρόνια)</a:t>
            </a:r>
            <a:endParaRPr lang="en-GB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2119164" y="1556792"/>
            <a:ext cx="2592288" cy="1512168"/>
          </a:xfrm>
          <a:prstGeom prst="straightConnector1">
            <a:avLst/>
          </a:prstGeom>
          <a:ln w="76200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1039044" y="1988840"/>
            <a:ext cx="1728192" cy="432048"/>
          </a:xfrm>
          <a:prstGeom prst="straightConnector1">
            <a:avLst/>
          </a:prstGeom>
          <a:ln w="76200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2119164" y="1340768"/>
            <a:ext cx="5904656" cy="1728192"/>
          </a:xfrm>
          <a:prstGeom prst="straightConnector1">
            <a:avLst/>
          </a:prstGeom>
          <a:ln w="76200"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255068" y="3068960"/>
            <a:ext cx="123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Εξώνια</a:t>
            </a:r>
            <a:endParaRPr lang="el-GR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5215508" y="4797152"/>
            <a:ext cx="5071492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0" y="3049796"/>
            <a:ext cx="3924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Τα εξώνια συρράπτονται</a:t>
            </a:r>
            <a:endParaRPr lang="el-GR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2695228" y="6021288"/>
            <a:ext cx="618470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5’-U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U-C-G-G-U-U-C-G-A-U-U-3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’</a:t>
            </a:r>
            <a:endParaRPr lang="en-GB" sz="36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4495428" y="4365104"/>
            <a:ext cx="43204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30932" y="6381328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8427E-6 2.77556E-17 C 0.14206 0.06728 0.28428 0.13457 0.33641 0.1822 C 0.38855 0.23006 0.31667 0.26936 0.31251 0.28694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14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385E-6 3.93064E-6 C 0.09224 0.04208 0.18463 0.08416 0.21842 0.11398 C 0.25235 0.14381 0.20561 0.16832 0.20299 0.17919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89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1 2.77556E-17 C -0.00756 0.09017 -0.0111 0.18035 -0.00308 0.25087 C 0.00509 0.32162 0.02499 0.37225 0.04504 0.42335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12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8 2.77556E-17 C 0.01944 0.07908 0.0381 0.15838 0.01975 0.22913 C 0.00155 0.29965 -0.05352 0.36139 -0.10859 0.42335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212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4 2.77556E-17 C -0.02607 0.07584 -0.03764 0.15237 -0.0762 0.2074 C -0.11461 0.26243 -0.20978 0.2941 -0.24449 0.33017 C -0.27904 0.36601 -0.28228 0.39445 -0.2849 0.4233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12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4" grpId="0" animBg="1"/>
      <p:bldP spid="40964" grpId="1" animBg="1"/>
      <p:bldP spid="40965" grpId="0"/>
      <p:bldP spid="40966" grpId="0" animBg="1"/>
      <p:bldP spid="40966" grpId="1" animBg="1"/>
      <p:bldP spid="40967" grpId="0" animBg="1"/>
      <p:bldP spid="40967" grpId="1" animBg="1"/>
      <p:bldP spid="40969" grpId="0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5" grpId="0" animBg="1"/>
      <p:bldP spid="35" grpId="1" animBg="1"/>
      <p:bldP spid="42" grpId="0"/>
      <p:bldP spid="42" grpId="1"/>
      <p:bldP spid="44" grpId="0"/>
      <p:bldP spid="47" grpId="0" animBg="1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95028" y="1628800"/>
            <a:ext cx="8124340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5’-U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C-C-G-A-U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-U-C-G-G-U-U-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A-U-A-G-C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-C-G-A-U-U-3’</a:t>
            </a:r>
            <a:endParaRPr lang="en-GB" sz="2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2840" y="4357694"/>
            <a:ext cx="4865434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5’-U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U-C-G-G-U-U-C-G-A-U-U-3’</a:t>
            </a:r>
            <a:endParaRPr lang="en-GB" sz="2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2840" y="4857760"/>
            <a:ext cx="32639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Ώριμο </a:t>
            </a:r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RNA (1)</a:t>
            </a:r>
            <a:endParaRPr lang="en-GB" sz="4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543100" y="2996952"/>
            <a:ext cx="16898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C-C-G-A-U</a:t>
            </a:r>
            <a:endParaRPr lang="en-GB" sz="2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071666" y="3571876"/>
            <a:ext cx="171713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A-U-A-G-C</a:t>
            </a:r>
            <a:endParaRPr lang="en-GB" sz="2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423420" y="2204864"/>
            <a:ext cx="0" cy="1928826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79004" y="188640"/>
            <a:ext cx="824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ΕΠΕΞΕΡΓΑΣΙΑ </a:t>
            </a: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RNA</a:t>
            </a:r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: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Εναλλακτικό μάτισμα</a:t>
            </a:r>
            <a:endParaRPr lang="en-GB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0" y="908720"/>
            <a:ext cx="1539204" cy="7078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mRNA</a:t>
            </a:r>
            <a:endParaRPr lang="en-GB" sz="4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3236998" y="2311166"/>
            <a:ext cx="1296144" cy="10835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000492" y="5429264"/>
            <a:ext cx="6286508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5’-U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U-C-G-G-U-U-</a:t>
            </a: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A-U-A-G-C-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C-G-A-U-U</a:t>
            </a:r>
            <a:endParaRPr lang="en-GB" sz="2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4927476" y="2132856"/>
            <a:ext cx="1944216" cy="316835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rot="16200000" flipH="1">
            <a:off x="5467536" y="1592796"/>
            <a:ext cx="1440160" cy="25202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7447756" y="3429000"/>
            <a:ext cx="16898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C-C-G-A-U</a:t>
            </a:r>
            <a:endParaRPr lang="en-GB" sz="2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786442" y="6000768"/>
            <a:ext cx="32639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Ώριμο </a:t>
            </a:r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RNA (2)</a:t>
            </a:r>
            <a:endParaRPr lang="en-GB" sz="4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9444" y="2708920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latin typeface="Calibri" pitchFamily="34" charset="0"/>
              </a:rPr>
              <a:t>ή</a:t>
            </a:r>
            <a:endParaRPr lang="el-GR" sz="4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87116" y="1628800"/>
            <a:ext cx="1512168" cy="504056"/>
          </a:xfrm>
          <a:prstGeom prst="rect">
            <a:avLst/>
          </a:prstGeom>
          <a:solidFill>
            <a:schemeClr val="accent4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543100" y="2996952"/>
            <a:ext cx="1656184" cy="504056"/>
          </a:xfrm>
          <a:prstGeom prst="rect">
            <a:avLst/>
          </a:prstGeom>
          <a:solidFill>
            <a:schemeClr val="accent4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ectangle 34"/>
          <p:cNvSpPr/>
          <p:nvPr/>
        </p:nvSpPr>
        <p:spPr>
          <a:xfrm>
            <a:off x="5143500" y="1628800"/>
            <a:ext cx="1656184" cy="504056"/>
          </a:xfrm>
          <a:prstGeom prst="rect">
            <a:avLst/>
          </a:prstGeom>
          <a:solidFill>
            <a:srgbClr val="C0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ectangle 35"/>
          <p:cNvSpPr/>
          <p:nvPr/>
        </p:nvSpPr>
        <p:spPr>
          <a:xfrm>
            <a:off x="2119164" y="3573016"/>
            <a:ext cx="1656184" cy="504056"/>
          </a:xfrm>
          <a:prstGeom prst="rect">
            <a:avLst/>
          </a:prstGeom>
          <a:solidFill>
            <a:srgbClr val="C0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ectangle 36"/>
          <p:cNvSpPr/>
          <p:nvPr/>
        </p:nvSpPr>
        <p:spPr>
          <a:xfrm>
            <a:off x="6655668" y="5445224"/>
            <a:ext cx="1656184" cy="504056"/>
          </a:xfrm>
          <a:prstGeom prst="rect">
            <a:avLst/>
          </a:prstGeom>
          <a:solidFill>
            <a:srgbClr val="C0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ectangle 37"/>
          <p:cNvSpPr/>
          <p:nvPr/>
        </p:nvSpPr>
        <p:spPr>
          <a:xfrm>
            <a:off x="7447756" y="3429000"/>
            <a:ext cx="1728192" cy="504056"/>
          </a:xfrm>
          <a:prstGeom prst="rect">
            <a:avLst/>
          </a:prstGeom>
          <a:solidFill>
            <a:schemeClr val="accent4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  <p:bldP spid="40968" grpId="0" animBg="1"/>
      <p:bldP spid="28" grpId="0" animBg="1"/>
      <p:bldP spid="29" grpId="0" animBg="1"/>
      <p:bldP spid="33" grpId="0" animBg="1"/>
      <p:bldP spid="34" grpId="0"/>
      <p:bldP spid="22" grpId="0"/>
      <p:bldP spid="31" grpId="0" animBg="1"/>
      <p:bldP spid="31" grpId="1" animBg="1"/>
      <p:bldP spid="32" grpId="0" animBg="1"/>
      <p:bldP spid="32" grpId="1" animBg="1"/>
      <p:bldP spid="32" grpId="2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14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504056" y="1436147"/>
            <a:ext cx="8743900" cy="53772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4988" y="0"/>
            <a:ext cx="9361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Εναλλακτικό μάτισμα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Μεταγράφεται το ίδιο τμήμα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αλλά «παράγονται» διαφορετικά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μόρια</a:t>
            </a:r>
            <a:endParaRPr lang="el-G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2089150"/>
          </a:xfrm>
        </p:spPr>
        <p:txBody>
          <a:bodyPr anchor="t"/>
          <a:lstStyle/>
          <a:p>
            <a:pPr eaLnBrk="1" hangingPunct="1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Η μεταγραφή  του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972" y="188640"/>
            <a:ext cx="9649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Εκπληκτική ανακάλυψη</a:t>
            </a: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Οι αντιδράσεις του ματίσματος καταλύονται από τα ίδια τα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μόρια που υφίστανται επεξεργασία.</a:t>
            </a:r>
          </a:p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Τα 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μόρια με καταλυτικές ικανότητες ονομάζονται 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ριβόζυμα ή ριβοένζυμα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solidFill>
                  <a:srgbClr val="C00000"/>
                </a:solidFill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964" y="4581128"/>
            <a:ext cx="9721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Η ανακάλυψη των ριβόζυμων: απάντηση στο ερώτημα «</a:t>
            </a:r>
            <a:r>
              <a:rPr lang="el-GR" sz="4000" b="1" dirty="0" smtClean="0">
                <a:solidFill>
                  <a:schemeClr val="bg1"/>
                </a:solidFill>
                <a:latin typeface="Calibri" pitchFamily="34" charset="0"/>
              </a:rPr>
              <a:t>Η κότα έκανε το αβγό ή το αβγό την κότα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;»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06" y="0"/>
            <a:ext cx="1285884" cy="500042"/>
          </a:xfrm>
          <a:noFill/>
          <a:ln>
            <a:noFill/>
          </a:ln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endParaRPr lang="en-GB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72351" y="5959449"/>
            <a:ext cx="2400300" cy="476250"/>
          </a:xfrm>
          <a:ln>
            <a:noFill/>
          </a:ln>
        </p:spPr>
        <p:txBody>
          <a:bodyPr/>
          <a:lstStyle/>
          <a:p>
            <a:fld id="{0AE1BE09-5CC4-496B-AD56-A18BCB304FA4}" type="slidenum">
              <a:rPr lang="el-GR" sz="2400" smtClean="0">
                <a:solidFill>
                  <a:schemeClr val="bg1"/>
                </a:solidFill>
                <a:latin typeface="Calibri" pitchFamily="34" charset="0"/>
              </a:rPr>
              <a:pPr/>
              <a:t>41</a:t>
            </a:fld>
            <a:endParaRPr lang="el-GR" sz="24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>
            <a:off x="4179087" y="1250117"/>
            <a:ext cx="1357322" cy="1588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92574" y="1571588"/>
            <a:ext cx="18938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kern="0" dirty="0">
                <a:solidFill>
                  <a:schemeClr val="bg1"/>
                </a:solidFill>
                <a:latin typeface="Calibri" pitchFamily="34" charset="0"/>
              </a:rPr>
              <a:t>RNA</a:t>
            </a:r>
            <a:endParaRPr lang="en-GB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645024"/>
            <a:ext cx="226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kern="0" dirty="0" err="1">
                <a:solidFill>
                  <a:schemeClr val="bg1"/>
                </a:solidFill>
                <a:latin typeface="Calibri" pitchFamily="34" charset="0"/>
              </a:rPr>
              <a:t>tRNA</a:t>
            </a:r>
            <a:endParaRPr lang="el-GR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Μεταφορέας 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αμινοξέων</a:t>
            </a: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ΜΕΤΑΦΡΑΣΤΗΣ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GB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95228" y="3366120"/>
            <a:ext cx="2109892" cy="114300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kern="0" dirty="0" err="1">
                <a:solidFill>
                  <a:schemeClr val="bg1"/>
                </a:solidFill>
                <a:latin typeface="Calibri" pitchFamily="34" charset="0"/>
              </a:rPr>
              <a:t>rRNA</a:t>
            </a:r>
            <a:endParaRPr lang="el-GR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l-GR" b="1" kern="0" dirty="0">
                <a:solidFill>
                  <a:schemeClr val="bg1"/>
                </a:solidFill>
                <a:latin typeface="Calibri" pitchFamily="34" charset="0"/>
              </a:rPr>
              <a:t>Συστατικό ριβοσωμάτων</a:t>
            </a:r>
            <a:endParaRPr lang="en-GB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429253" y="3857628"/>
            <a:ext cx="23574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kern="0" dirty="0">
                <a:solidFill>
                  <a:schemeClr val="bg1"/>
                </a:solidFill>
                <a:latin typeface="Calibri" pitchFamily="34" charset="0"/>
              </a:rPr>
              <a:t>mRNA</a:t>
            </a:r>
            <a:endParaRPr lang="el-GR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sz="1600" b="1" kern="0" dirty="0">
                <a:solidFill>
                  <a:schemeClr val="bg1"/>
                </a:solidFill>
                <a:latin typeface="Calibri" pitchFamily="34" charset="0"/>
              </a:rPr>
              <a:t>Αγγελιοφόρος </a:t>
            </a:r>
          </a:p>
          <a:p>
            <a:pPr algn="ctr"/>
            <a:r>
              <a:rPr lang="el-GR" sz="1600" b="1" kern="0" dirty="0">
                <a:solidFill>
                  <a:schemeClr val="bg1"/>
                </a:solidFill>
                <a:latin typeface="Calibri" pitchFamily="34" charset="0"/>
              </a:rPr>
              <a:t>(πληροφορίες για τη σύνθεση των πρωτεϊνών)</a:t>
            </a:r>
            <a:endParaRPr lang="en-GB" sz="1600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GB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107416" y="2071686"/>
            <a:ext cx="22510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kern="0" dirty="0" err="1">
                <a:solidFill>
                  <a:schemeClr val="bg1"/>
                </a:solidFill>
                <a:latin typeface="Calibri" pitchFamily="34" charset="0"/>
              </a:rPr>
              <a:t>miRNA</a:t>
            </a:r>
            <a:endParaRPr lang="en-GB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5" y="714358"/>
            <a:ext cx="41554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Μεταγραφή γονιδίων του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DNA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1500162" y="2500282"/>
            <a:ext cx="3286148" cy="114300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3924482" y="2567172"/>
            <a:ext cx="928718" cy="79493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786310" y="2500282"/>
            <a:ext cx="1500198" cy="1214446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714873" y="2500306"/>
            <a:ext cx="3929090" cy="14287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5430046" y="5643578"/>
            <a:ext cx="1570842" cy="794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86508" y="5214952"/>
            <a:ext cx="16897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μετάφραση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43567" y="6324923"/>
            <a:ext cx="14032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πρωτεΐνη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687116" y="4293096"/>
            <a:ext cx="4385078" cy="13504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571997" y="4357694"/>
            <a:ext cx="1500198" cy="11430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 flipV="1">
            <a:off x="7143764" y="2928934"/>
            <a:ext cx="2000264" cy="8572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4500558" y="2285992"/>
            <a:ext cx="714380" cy="57150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l-GR" sz="3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7962795" y="3284984"/>
            <a:ext cx="23242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b="1" kern="0" dirty="0">
                <a:solidFill>
                  <a:schemeClr val="bg1"/>
                </a:solidFill>
                <a:latin typeface="Calibri" pitchFamily="34" charset="0"/>
              </a:rPr>
              <a:t>έλεγχος διαθεσιμότητας </a:t>
            </a:r>
            <a:r>
              <a:rPr lang="en-US" b="1" kern="0" dirty="0">
                <a:solidFill>
                  <a:schemeClr val="bg1"/>
                </a:solidFill>
                <a:latin typeface="Calibri" pitchFamily="34" charset="0"/>
              </a:rPr>
              <a:t>mRNA</a:t>
            </a:r>
            <a:endParaRPr lang="en-GB" b="1" kern="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GB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278" y="142852"/>
            <a:ext cx="3849102" cy="224676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Σύνοψη βιολογικής δράσης του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και 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των 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 μορίων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έκφραση των </a:t>
            </a:r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γονιδίων</a:t>
            </a:r>
          </a:p>
        </p:txBody>
      </p:sp>
      <p:sp>
        <p:nvSpPr>
          <p:cNvPr id="24" name="Freeform 23"/>
          <p:cNvSpPr/>
          <p:nvPr/>
        </p:nvSpPr>
        <p:spPr bwMode="auto">
          <a:xfrm>
            <a:off x="4228622" y="38101"/>
            <a:ext cx="4820543" cy="6819900"/>
          </a:xfrm>
          <a:custGeom>
            <a:avLst/>
            <a:gdLst>
              <a:gd name="connsiteX0" fmla="*/ 38578 w 4820543"/>
              <a:gd name="connsiteY0" fmla="*/ 76200 h 6880497"/>
              <a:gd name="connsiteX1" fmla="*/ 38578 w 4820543"/>
              <a:gd name="connsiteY1" fmla="*/ 76200 h 6880497"/>
              <a:gd name="connsiteX2" fmla="*/ 19528 w 4820543"/>
              <a:gd name="connsiteY2" fmla="*/ 685800 h 6880497"/>
              <a:gd name="connsiteX3" fmla="*/ 478 w 4820543"/>
              <a:gd name="connsiteY3" fmla="*/ 742950 h 6880497"/>
              <a:gd name="connsiteX4" fmla="*/ 38578 w 4820543"/>
              <a:gd name="connsiteY4" fmla="*/ 1485900 h 6880497"/>
              <a:gd name="connsiteX5" fmla="*/ 38578 w 4820543"/>
              <a:gd name="connsiteY5" fmla="*/ 2228850 h 6880497"/>
              <a:gd name="connsiteX6" fmla="*/ 152878 w 4820543"/>
              <a:gd name="connsiteY6" fmla="*/ 2457450 h 6880497"/>
              <a:gd name="connsiteX7" fmla="*/ 190978 w 4820543"/>
              <a:gd name="connsiteY7" fmla="*/ 2514600 h 6880497"/>
              <a:gd name="connsiteX8" fmla="*/ 229078 w 4820543"/>
              <a:gd name="connsiteY8" fmla="*/ 2571750 h 6880497"/>
              <a:gd name="connsiteX9" fmla="*/ 248128 w 4820543"/>
              <a:gd name="connsiteY9" fmla="*/ 2628900 h 6880497"/>
              <a:gd name="connsiteX10" fmla="*/ 286228 w 4820543"/>
              <a:gd name="connsiteY10" fmla="*/ 2686050 h 6880497"/>
              <a:gd name="connsiteX11" fmla="*/ 324328 w 4820543"/>
              <a:gd name="connsiteY11" fmla="*/ 2762250 h 6880497"/>
              <a:gd name="connsiteX12" fmla="*/ 362428 w 4820543"/>
              <a:gd name="connsiteY12" fmla="*/ 2819400 h 6880497"/>
              <a:gd name="connsiteX13" fmla="*/ 419578 w 4820543"/>
              <a:gd name="connsiteY13" fmla="*/ 2933700 h 6880497"/>
              <a:gd name="connsiteX14" fmla="*/ 476728 w 4820543"/>
              <a:gd name="connsiteY14" fmla="*/ 2990850 h 6880497"/>
              <a:gd name="connsiteX15" fmla="*/ 514828 w 4820543"/>
              <a:gd name="connsiteY15" fmla="*/ 3048000 h 6880497"/>
              <a:gd name="connsiteX16" fmla="*/ 629128 w 4820543"/>
              <a:gd name="connsiteY16" fmla="*/ 3162300 h 6880497"/>
              <a:gd name="connsiteX17" fmla="*/ 705328 w 4820543"/>
              <a:gd name="connsiteY17" fmla="*/ 3257550 h 6880497"/>
              <a:gd name="connsiteX18" fmla="*/ 781528 w 4820543"/>
              <a:gd name="connsiteY18" fmla="*/ 3371850 h 6880497"/>
              <a:gd name="connsiteX19" fmla="*/ 838678 w 4820543"/>
              <a:gd name="connsiteY19" fmla="*/ 3429000 h 6880497"/>
              <a:gd name="connsiteX20" fmla="*/ 876778 w 4820543"/>
              <a:gd name="connsiteY20" fmla="*/ 3486150 h 6880497"/>
              <a:gd name="connsiteX21" fmla="*/ 933928 w 4820543"/>
              <a:gd name="connsiteY21" fmla="*/ 3524250 h 6880497"/>
              <a:gd name="connsiteX22" fmla="*/ 1048228 w 4820543"/>
              <a:gd name="connsiteY22" fmla="*/ 3638550 h 6880497"/>
              <a:gd name="connsiteX23" fmla="*/ 1124428 w 4820543"/>
              <a:gd name="connsiteY23" fmla="*/ 3752850 h 6880497"/>
              <a:gd name="connsiteX24" fmla="*/ 1143478 w 4820543"/>
              <a:gd name="connsiteY24" fmla="*/ 3810000 h 6880497"/>
              <a:gd name="connsiteX25" fmla="*/ 1181578 w 4820543"/>
              <a:gd name="connsiteY25" fmla="*/ 3867150 h 6880497"/>
              <a:gd name="connsiteX26" fmla="*/ 1219678 w 4820543"/>
              <a:gd name="connsiteY26" fmla="*/ 3981450 h 6880497"/>
              <a:gd name="connsiteX27" fmla="*/ 1238728 w 4820543"/>
              <a:gd name="connsiteY27" fmla="*/ 4038600 h 6880497"/>
              <a:gd name="connsiteX28" fmla="*/ 1257778 w 4820543"/>
              <a:gd name="connsiteY28" fmla="*/ 4095750 h 6880497"/>
              <a:gd name="connsiteX29" fmla="*/ 1276828 w 4820543"/>
              <a:gd name="connsiteY29" fmla="*/ 4171950 h 6880497"/>
              <a:gd name="connsiteX30" fmla="*/ 1219678 w 4820543"/>
              <a:gd name="connsiteY30" fmla="*/ 4419600 h 6880497"/>
              <a:gd name="connsiteX31" fmla="*/ 1200628 w 4820543"/>
              <a:gd name="connsiteY31" fmla="*/ 4476750 h 6880497"/>
              <a:gd name="connsiteX32" fmla="*/ 1238728 w 4820543"/>
              <a:gd name="connsiteY32" fmla="*/ 4819650 h 6880497"/>
              <a:gd name="connsiteX33" fmla="*/ 1276828 w 4820543"/>
              <a:gd name="connsiteY33" fmla="*/ 4876800 h 6880497"/>
              <a:gd name="connsiteX34" fmla="*/ 1333978 w 4820543"/>
              <a:gd name="connsiteY34" fmla="*/ 4914900 h 6880497"/>
              <a:gd name="connsiteX35" fmla="*/ 1429228 w 4820543"/>
              <a:gd name="connsiteY35" fmla="*/ 5010150 h 6880497"/>
              <a:gd name="connsiteX36" fmla="*/ 1486378 w 4820543"/>
              <a:gd name="connsiteY36" fmla="*/ 5067300 h 6880497"/>
              <a:gd name="connsiteX37" fmla="*/ 1600678 w 4820543"/>
              <a:gd name="connsiteY37" fmla="*/ 5143500 h 6880497"/>
              <a:gd name="connsiteX38" fmla="*/ 1657828 w 4820543"/>
              <a:gd name="connsiteY38" fmla="*/ 5181600 h 6880497"/>
              <a:gd name="connsiteX39" fmla="*/ 1772128 w 4820543"/>
              <a:gd name="connsiteY39" fmla="*/ 5295900 h 6880497"/>
              <a:gd name="connsiteX40" fmla="*/ 1829278 w 4820543"/>
              <a:gd name="connsiteY40" fmla="*/ 5353050 h 6880497"/>
              <a:gd name="connsiteX41" fmla="*/ 1848328 w 4820543"/>
              <a:gd name="connsiteY41" fmla="*/ 5410200 h 6880497"/>
              <a:gd name="connsiteX42" fmla="*/ 1905478 w 4820543"/>
              <a:gd name="connsiteY42" fmla="*/ 5467350 h 6880497"/>
              <a:gd name="connsiteX43" fmla="*/ 1886428 w 4820543"/>
              <a:gd name="connsiteY43" fmla="*/ 5581650 h 6880497"/>
              <a:gd name="connsiteX44" fmla="*/ 1867378 w 4820543"/>
              <a:gd name="connsiteY44" fmla="*/ 5638800 h 6880497"/>
              <a:gd name="connsiteX45" fmla="*/ 1810228 w 4820543"/>
              <a:gd name="connsiteY45" fmla="*/ 5657850 h 6880497"/>
              <a:gd name="connsiteX46" fmla="*/ 1695928 w 4820543"/>
              <a:gd name="connsiteY46" fmla="*/ 5676900 h 6880497"/>
              <a:gd name="connsiteX47" fmla="*/ 1600678 w 4820543"/>
              <a:gd name="connsiteY47" fmla="*/ 5695950 h 6880497"/>
              <a:gd name="connsiteX48" fmla="*/ 1543528 w 4820543"/>
              <a:gd name="connsiteY48" fmla="*/ 5734050 h 6880497"/>
              <a:gd name="connsiteX49" fmla="*/ 1448278 w 4820543"/>
              <a:gd name="connsiteY49" fmla="*/ 5905500 h 6880497"/>
              <a:gd name="connsiteX50" fmla="*/ 1410178 w 4820543"/>
              <a:gd name="connsiteY50" fmla="*/ 5962650 h 6880497"/>
              <a:gd name="connsiteX51" fmla="*/ 1372078 w 4820543"/>
              <a:gd name="connsiteY51" fmla="*/ 6076950 h 6880497"/>
              <a:gd name="connsiteX52" fmla="*/ 1353028 w 4820543"/>
              <a:gd name="connsiteY52" fmla="*/ 6134100 h 6880497"/>
              <a:gd name="connsiteX53" fmla="*/ 1333978 w 4820543"/>
              <a:gd name="connsiteY53" fmla="*/ 6191250 h 6880497"/>
              <a:gd name="connsiteX54" fmla="*/ 1353028 w 4820543"/>
              <a:gd name="connsiteY54" fmla="*/ 6515100 h 6880497"/>
              <a:gd name="connsiteX55" fmla="*/ 1429228 w 4820543"/>
              <a:gd name="connsiteY55" fmla="*/ 6686550 h 6880497"/>
              <a:gd name="connsiteX56" fmla="*/ 1562578 w 4820543"/>
              <a:gd name="connsiteY56" fmla="*/ 6743700 h 6880497"/>
              <a:gd name="connsiteX57" fmla="*/ 1714978 w 4820543"/>
              <a:gd name="connsiteY57" fmla="*/ 6781800 h 6880497"/>
              <a:gd name="connsiteX58" fmla="*/ 1791178 w 4820543"/>
              <a:gd name="connsiteY58" fmla="*/ 6800850 h 6880497"/>
              <a:gd name="connsiteX59" fmla="*/ 1943578 w 4820543"/>
              <a:gd name="connsiteY59" fmla="*/ 6819900 h 6880497"/>
              <a:gd name="connsiteX60" fmla="*/ 2362678 w 4820543"/>
              <a:gd name="connsiteY60" fmla="*/ 6819900 h 6880497"/>
              <a:gd name="connsiteX61" fmla="*/ 2572228 w 4820543"/>
              <a:gd name="connsiteY61" fmla="*/ 6838950 h 6880497"/>
              <a:gd name="connsiteX62" fmla="*/ 2781778 w 4820543"/>
              <a:gd name="connsiteY62" fmla="*/ 6762750 h 6880497"/>
              <a:gd name="connsiteX63" fmla="*/ 2838928 w 4820543"/>
              <a:gd name="connsiteY63" fmla="*/ 6648450 h 6880497"/>
              <a:gd name="connsiteX64" fmla="*/ 2800828 w 4820543"/>
              <a:gd name="connsiteY64" fmla="*/ 6457950 h 6880497"/>
              <a:gd name="connsiteX65" fmla="*/ 2762728 w 4820543"/>
              <a:gd name="connsiteY65" fmla="*/ 6400800 h 6880497"/>
              <a:gd name="connsiteX66" fmla="*/ 2705578 w 4820543"/>
              <a:gd name="connsiteY66" fmla="*/ 6362700 h 6880497"/>
              <a:gd name="connsiteX67" fmla="*/ 2667478 w 4820543"/>
              <a:gd name="connsiteY67" fmla="*/ 6305550 h 6880497"/>
              <a:gd name="connsiteX68" fmla="*/ 2610328 w 4820543"/>
              <a:gd name="connsiteY68" fmla="*/ 6248400 h 6880497"/>
              <a:gd name="connsiteX69" fmla="*/ 2591278 w 4820543"/>
              <a:gd name="connsiteY69" fmla="*/ 6172200 h 6880497"/>
              <a:gd name="connsiteX70" fmla="*/ 2610328 w 4820543"/>
              <a:gd name="connsiteY70" fmla="*/ 5867400 h 6880497"/>
              <a:gd name="connsiteX71" fmla="*/ 2781778 w 4820543"/>
              <a:gd name="connsiteY71" fmla="*/ 5810250 h 6880497"/>
              <a:gd name="connsiteX72" fmla="*/ 2838928 w 4820543"/>
              <a:gd name="connsiteY72" fmla="*/ 5791200 h 6880497"/>
              <a:gd name="connsiteX73" fmla="*/ 3334228 w 4820543"/>
              <a:gd name="connsiteY73" fmla="*/ 5753100 h 6880497"/>
              <a:gd name="connsiteX74" fmla="*/ 3505678 w 4820543"/>
              <a:gd name="connsiteY74" fmla="*/ 5715000 h 6880497"/>
              <a:gd name="connsiteX75" fmla="*/ 3639028 w 4820543"/>
              <a:gd name="connsiteY75" fmla="*/ 5657850 h 6880497"/>
              <a:gd name="connsiteX76" fmla="*/ 3753328 w 4820543"/>
              <a:gd name="connsiteY76" fmla="*/ 5619750 h 6880497"/>
              <a:gd name="connsiteX77" fmla="*/ 3791428 w 4820543"/>
              <a:gd name="connsiteY77" fmla="*/ 5562600 h 6880497"/>
              <a:gd name="connsiteX78" fmla="*/ 3753328 w 4820543"/>
              <a:gd name="connsiteY78" fmla="*/ 5353050 h 6880497"/>
              <a:gd name="connsiteX79" fmla="*/ 3715228 w 4820543"/>
              <a:gd name="connsiteY79" fmla="*/ 5257800 h 6880497"/>
              <a:gd name="connsiteX80" fmla="*/ 3677128 w 4820543"/>
              <a:gd name="connsiteY80" fmla="*/ 5200650 h 6880497"/>
              <a:gd name="connsiteX81" fmla="*/ 3619978 w 4820543"/>
              <a:gd name="connsiteY81" fmla="*/ 5086350 h 6880497"/>
              <a:gd name="connsiteX82" fmla="*/ 3429478 w 4820543"/>
              <a:gd name="connsiteY82" fmla="*/ 4972050 h 6880497"/>
              <a:gd name="connsiteX83" fmla="*/ 3315178 w 4820543"/>
              <a:gd name="connsiteY83" fmla="*/ 4933950 h 6880497"/>
              <a:gd name="connsiteX84" fmla="*/ 3486628 w 4820543"/>
              <a:gd name="connsiteY84" fmla="*/ 4857750 h 6880497"/>
              <a:gd name="connsiteX85" fmla="*/ 3581878 w 4820543"/>
              <a:gd name="connsiteY85" fmla="*/ 4781550 h 6880497"/>
              <a:gd name="connsiteX86" fmla="*/ 3639028 w 4820543"/>
              <a:gd name="connsiteY86" fmla="*/ 4667250 h 6880497"/>
              <a:gd name="connsiteX87" fmla="*/ 3619978 w 4820543"/>
              <a:gd name="connsiteY87" fmla="*/ 4514850 h 6880497"/>
              <a:gd name="connsiteX88" fmla="*/ 3543778 w 4820543"/>
              <a:gd name="connsiteY88" fmla="*/ 4343400 h 6880497"/>
              <a:gd name="connsiteX89" fmla="*/ 3467578 w 4820543"/>
              <a:gd name="connsiteY89" fmla="*/ 4267200 h 6880497"/>
              <a:gd name="connsiteX90" fmla="*/ 3353278 w 4820543"/>
              <a:gd name="connsiteY90" fmla="*/ 4191000 h 6880497"/>
              <a:gd name="connsiteX91" fmla="*/ 3296128 w 4820543"/>
              <a:gd name="connsiteY91" fmla="*/ 4152900 h 6880497"/>
              <a:gd name="connsiteX92" fmla="*/ 3258028 w 4820543"/>
              <a:gd name="connsiteY92" fmla="*/ 4095750 h 6880497"/>
              <a:gd name="connsiteX93" fmla="*/ 3143728 w 4820543"/>
              <a:gd name="connsiteY93" fmla="*/ 4038600 h 6880497"/>
              <a:gd name="connsiteX94" fmla="*/ 3105628 w 4820543"/>
              <a:gd name="connsiteY94" fmla="*/ 3981450 h 6880497"/>
              <a:gd name="connsiteX95" fmla="*/ 3048478 w 4820543"/>
              <a:gd name="connsiteY95" fmla="*/ 3962400 h 6880497"/>
              <a:gd name="connsiteX96" fmla="*/ 2934178 w 4820543"/>
              <a:gd name="connsiteY96" fmla="*/ 3886200 h 6880497"/>
              <a:gd name="connsiteX97" fmla="*/ 2934178 w 4820543"/>
              <a:gd name="connsiteY97" fmla="*/ 3886200 h 6880497"/>
              <a:gd name="connsiteX98" fmla="*/ 2819878 w 4820543"/>
              <a:gd name="connsiteY98" fmla="*/ 3790950 h 6880497"/>
              <a:gd name="connsiteX99" fmla="*/ 2724628 w 4820543"/>
              <a:gd name="connsiteY99" fmla="*/ 3695700 h 6880497"/>
              <a:gd name="connsiteX100" fmla="*/ 2629378 w 4820543"/>
              <a:gd name="connsiteY100" fmla="*/ 3600450 h 6880497"/>
              <a:gd name="connsiteX101" fmla="*/ 2591278 w 4820543"/>
              <a:gd name="connsiteY101" fmla="*/ 3543300 h 6880497"/>
              <a:gd name="connsiteX102" fmla="*/ 2419828 w 4820543"/>
              <a:gd name="connsiteY102" fmla="*/ 3390900 h 6880497"/>
              <a:gd name="connsiteX103" fmla="*/ 2324578 w 4820543"/>
              <a:gd name="connsiteY103" fmla="*/ 3295650 h 6880497"/>
              <a:gd name="connsiteX104" fmla="*/ 2267428 w 4820543"/>
              <a:gd name="connsiteY104" fmla="*/ 3219450 h 6880497"/>
              <a:gd name="connsiteX105" fmla="*/ 2191228 w 4820543"/>
              <a:gd name="connsiteY105" fmla="*/ 3162300 h 6880497"/>
              <a:gd name="connsiteX106" fmla="*/ 2095978 w 4820543"/>
              <a:gd name="connsiteY106" fmla="*/ 3067050 h 6880497"/>
              <a:gd name="connsiteX107" fmla="*/ 1962628 w 4820543"/>
              <a:gd name="connsiteY107" fmla="*/ 2933700 h 6880497"/>
              <a:gd name="connsiteX108" fmla="*/ 1886428 w 4820543"/>
              <a:gd name="connsiteY108" fmla="*/ 2857500 h 6880497"/>
              <a:gd name="connsiteX109" fmla="*/ 1753078 w 4820543"/>
              <a:gd name="connsiteY109" fmla="*/ 2781300 h 6880497"/>
              <a:gd name="connsiteX110" fmla="*/ 1638778 w 4820543"/>
              <a:gd name="connsiteY110" fmla="*/ 2743200 h 6880497"/>
              <a:gd name="connsiteX111" fmla="*/ 1448278 w 4820543"/>
              <a:gd name="connsiteY111" fmla="*/ 2686050 h 6880497"/>
              <a:gd name="connsiteX112" fmla="*/ 1391128 w 4820543"/>
              <a:gd name="connsiteY112" fmla="*/ 2667000 h 6880497"/>
              <a:gd name="connsiteX113" fmla="*/ 1333978 w 4820543"/>
              <a:gd name="connsiteY113" fmla="*/ 2628900 h 6880497"/>
              <a:gd name="connsiteX114" fmla="*/ 1124428 w 4820543"/>
              <a:gd name="connsiteY114" fmla="*/ 2571750 h 6880497"/>
              <a:gd name="connsiteX115" fmla="*/ 1067278 w 4820543"/>
              <a:gd name="connsiteY115" fmla="*/ 2533650 h 6880497"/>
              <a:gd name="connsiteX116" fmla="*/ 1010128 w 4820543"/>
              <a:gd name="connsiteY116" fmla="*/ 2419350 h 6880497"/>
              <a:gd name="connsiteX117" fmla="*/ 991078 w 4820543"/>
              <a:gd name="connsiteY117" fmla="*/ 2228850 h 6880497"/>
              <a:gd name="connsiteX118" fmla="*/ 1029178 w 4820543"/>
              <a:gd name="connsiteY118" fmla="*/ 1924050 h 6880497"/>
              <a:gd name="connsiteX119" fmla="*/ 1067278 w 4820543"/>
              <a:gd name="connsiteY119" fmla="*/ 1695450 h 6880497"/>
              <a:gd name="connsiteX120" fmla="*/ 1086328 w 4820543"/>
              <a:gd name="connsiteY120" fmla="*/ 1543050 h 6880497"/>
              <a:gd name="connsiteX121" fmla="*/ 1105378 w 4820543"/>
              <a:gd name="connsiteY121" fmla="*/ 1447800 h 6880497"/>
              <a:gd name="connsiteX122" fmla="*/ 1181578 w 4820543"/>
              <a:gd name="connsiteY122" fmla="*/ 1276350 h 6880497"/>
              <a:gd name="connsiteX123" fmla="*/ 1429228 w 4820543"/>
              <a:gd name="connsiteY123" fmla="*/ 1219200 h 6880497"/>
              <a:gd name="connsiteX124" fmla="*/ 1657828 w 4820543"/>
              <a:gd name="connsiteY124" fmla="*/ 1200150 h 6880497"/>
              <a:gd name="connsiteX125" fmla="*/ 2381728 w 4820543"/>
              <a:gd name="connsiteY125" fmla="*/ 1219200 h 6880497"/>
              <a:gd name="connsiteX126" fmla="*/ 2724628 w 4820543"/>
              <a:gd name="connsiteY126" fmla="*/ 1276350 h 6880497"/>
              <a:gd name="connsiteX127" fmla="*/ 2915128 w 4820543"/>
              <a:gd name="connsiteY127" fmla="*/ 1295400 h 6880497"/>
              <a:gd name="connsiteX128" fmla="*/ 3296128 w 4820543"/>
              <a:gd name="connsiteY128" fmla="*/ 1276350 h 6880497"/>
              <a:gd name="connsiteX129" fmla="*/ 3391378 w 4820543"/>
              <a:gd name="connsiteY129" fmla="*/ 1257300 h 6880497"/>
              <a:gd name="connsiteX130" fmla="*/ 3696178 w 4820543"/>
              <a:gd name="connsiteY130" fmla="*/ 1238250 h 6880497"/>
              <a:gd name="connsiteX131" fmla="*/ 4077178 w 4820543"/>
              <a:gd name="connsiteY131" fmla="*/ 1200150 h 6880497"/>
              <a:gd name="connsiteX132" fmla="*/ 4153378 w 4820543"/>
              <a:gd name="connsiteY132" fmla="*/ 1181100 h 6880497"/>
              <a:gd name="connsiteX133" fmla="*/ 4286728 w 4820543"/>
              <a:gd name="connsiteY133" fmla="*/ 1162050 h 6880497"/>
              <a:gd name="connsiteX134" fmla="*/ 4534378 w 4820543"/>
              <a:gd name="connsiteY134" fmla="*/ 1123950 h 6880497"/>
              <a:gd name="connsiteX135" fmla="*/ 4591528 w 4820543"/>
              <a:gd name="connsiteY135" fmla="*/ 1104900 h 6880497"/>
              <a:gd name="connsiteX136" fmla="*/ 4724878 w 4820543"/>
              <a:gd name="connsiteY136" fmla="*/ 1066800 h 6880497"/>
              <a:gd name="connsiteX137" fmla="*/ 4782028 w 4820543"/>
              <a:gd name="connsiteY137" fmla="*/ 1028700 h 6880497"/>
              <a:gd name="connsiteX138" fmla="*/ 4820128 w 4820543"/>
              <a:gd name="connsiteY138" fmla="*/ 971550 h 6880497"/>
              <a:gd name="connsiteX139" fmla="*/ 4782028 w 4820543"/>
              <a:gd name="connsiteY139" fmla="*/ 838200 h 6880497"/>
              <a:gd name="connsiteX140" fmla="*/ 4724878 w 4820543"/>
              <a:gd name="connsiteY140" fmla="*/ 800100 h 6880497"/>
              <a:gd name="connsiteX141" fmla="*/ 4686778 w 4820543"/>
              <a:gd name="connsiteY141" fmla="*/ 742950 h 6880497"/>
              <a:gd name="connsiteX142" fmla="*/ 4553428 w 4820543"/>
              <a:gd name="connsiteY142" fmla="*/ 685800 h 6880497"/>
              <a:gd name="connsiteX143" fmla="*/ 4458178 w 4820543"/>
              <a:gd name="connsiteY143" fmla="*/ 647700 h 6880497"/>
              <a:gd name="connsiteX144" fmla="*/ 4305778 w 4820543"/>
              <a:gd name="connsiteY144" fmla="*/ 609600 h 6880497"/>
              <a:gd name="connsiteX145" fmla="*/ 3639028 w 4820543"/>
              <a:gd name="connsiteY145" fmla="*/ 628650 h 6880497"/>
              <a:gd name="connsiteX146" fmla="*/ 3296128 w 4820543"/>
              <a:gd name="connsiteY146" fmla="*/ 666750 h 6880497"/>
              <a:gd name="connsiteX147" fmla="*/ 2915128 w 4820543"/>
              <a:gd name="connsiteY147" fmla="*/ 647700 h 6880497"/>
              <a:gd name="connsiteX148" fmla="*/ 2819878 w 4820543"/>
              <a:gd name="connsiteY148" fmla="*/ 628650 h 6880497"/>
              <a:gd name="connsiteX149" fmla="*/ 2457928 w 4820543"/>
              <a:gd name="connsiteY149" fmla="*/ 609600 h 6880497"/>
              <a:gd name="connsiteX150" fmla="*/ 1829278 w 4820543"/>
              <a:gd name="connsiteY150" fmla="*/ 628650 h 6880497"/>
              <a:gd name="connsiteX151" fmla="*/ 1467328 w 4820543"/>
              <a:gd name="connsiteY151" fmla="*/ 666750 h 6880497"/>
              <a:gd name="connsiteX152" fmla="*/ 1181578 w 4820543"/>
              <a:gd name="connsiteY152" fmla="*/ 609600 h 6880497"/>
              <a:gd name="connsiteX153" fmla="*/ 1143478 w 4820543"/>
              <a:gd name="connsiteY153" fmla="*/ 552450 h 6880497"/>
              <a:gd name="connsiteX154" fmla="*/ 1124428 w 4820543"/>
              <a:gd name="connsiteY154" fmla="*/ 495300 h 6880497"/>
              <a:gd name="connsiteX155" fmla="*/ 1143478 w 4820543"/>
              <a:gd name="connsiteY155" fmla="*/ 323850 h 6880497"/>
              <a:gd name="connsiteX156" fmla="*/ 1162528 w 4820543"/>
              <a:gd name="connsiteY156" fmla="*/ 228600 h 6880497"/>
              <a:gd name="connsiteX157" fmla="*/ 1143478 w 4820543"/>
              <a:gd name="connsiteY157" fmla="*/ 171450 h 6880497"/>
              <a:gd name="connsiteX158" fmla="*/ 1105378 w 4820543"/>
              <a:gd name="connsiteY158" fmla="*/ 114300 h 6880497"/>
              <a:gd name="connsiteX159" fmla="*/ 819628 w 4820543"/>
              <a:gd name="connsiteY159" fmla="*/ 19050 h 6880497"/>
              <a:gd name="connsiteX160" fmla="*/ 667228 w 4820543"/>
              <a:gd name="connsiteY160" fmla="*/ 0 h 6880497"/>
              <a:gd name="connsiteX161" fmla="*/ 552928 w 4820543"/>
              <a:gd name="connsiteY161" fmla="*/ 19050 h 6880497"/>
              <a:gd name="connsiteX162" fmla="*/ 400528 w 4820543"/>
              <a:gd name="connsiteY162" fmla="*/ 38100 h 6880497"/>
              <a:gd name="connsiteX163" fmla="*/ 400528 w 4820543"/>
              <a:gd name="connsiteY163" fmla="*/ 38100 h 688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820543" h="6880497">
                <a:moveTo>
                  <a:pt x="38578" y="76200"/>
                </a:moveTo>
                <a:lnTo>
                  <a:pt x="38578" y="76200"/>
                </a:lnTo>
                <a:cubicBezTo>
                  <a:pt x="32228" y="279400"/>
                  <a:pt x="31126" y="482832"/>
                  <a:pt x="19528" y="685800"/>
                </a:cubicBezTo>
                <a:cubicBezTo>
                  <a:pt x="18382" y="705848"/>
                  <a:pt x="0" y="722875"/>
                  <a:pt x="478" y="742950"/>
                </a:cubicBezTo>
                <a:cubicBezTo>
                  <a:pt x="6381" y="990855"/>
                  <a:pt x="38578" y="1485900"/>
                  <a:pt x="38578" y="1485900"/>
                </a:cubicBezTo>
                <a:cubicBezTo>
                  <a:pt x="28503" y="1737782"/>
                  <a:pt x="1176" y="1979500"/>
                  <a:pt x="38578" y="2228850"/>
                </a:cubicBezTo>
                <a:cubicBezTo>
                  <a:pt x="53843" y="2330618"/>
                  <a:pt x="96946" y="2373553"/>
                  <a:pt x="152878" y="2457450"/>
                </a:cubicBezTo>
                <a:lnTo>
                  <a:pt x="190978" y="2514600"/>
                </a:lnTo>
                <a:cubicBezTo>
                  <a:pt x="203678" y="2533650"/>
                  <a:pt x="221838" y="2550030"/>
                  <a:pt x="229078" y="2571750"/>
                </a:cubicBezTo>
                <a:cubicBezTo>
                  <a:pt x="235428" y="2590800"/>
                  <a:pt x="239148" y="2610939"/>
                  <a:pt x="248128" y="2628900"/>
                </a:cubicBezTo>
                <a:cubicBezTo>
                  <a:pt x="258367" y="2649378"/>
                  <a:pt x="274869" y="2666171"/>
                  <a:pt x="286228" y="2686050"/>
                </a:cubicBezTo>
                <a:cubicBezTo>
                  <a:pt x="300317" y="2710706"/>
                  <a:pt x="310239" y="2737594"/>
                  <a:pt x="324328" y="2762250"/>
                </a:cubicBezTo>
                <a:cubicBezTo>
                  <a:pt x="335687" y="2782129"/>
                  <a:pt x="352189" y="2798922"/>
                  <a:pt x="362428" y="2819400"/>
                </a:cubicBezTo>
                <a:cubicBezTo>
                  <a:pt x="405386" y="2905317"/>
                  <a:pt x="351335" y="2851808"/>
                  <a:pt x="419578" y="2933700"/>
                </a:cubicBezTo>
                <a:cubicBezTo>
                  <a:pt x="436825" y="2954396"/>
                  <a:pt x="459481" y="2970154"/>
                  <a:pt x="476728" y="2990850"/>
                </a:cubicBezTo>
                <a:cubicBezTo>
                  <a:pt x="491385" y="3008439"/>
                  <a:pt x="499617" y="3030888"/>
                  <a:pt x="514828" y="3048000"/>
                </a:cubicBezTo>
                <a:cubicBezTo>
                  <a:pt x="550625" y="3088272"/>
                  <a:pt x="629128" y="3162300"/>
                  <a:pt x="629128" y="3162300"/>
                </a:cubicBezTo>
                <a:cubicBezTo>
                  <a:pt x="672028" y="3290999"/>
                  <a:pt x="612532" y="3151498"/>
                  <a:pt x="705328" y="3257550"/>
                </a:cubicBezTo>
                <a:cubicBezTo>
                  <a:pt x="735481" y="3292011"/>
                  <a:pt x="749149" y="3339471"/>
                  <a:pt x="781528" y="3371850"/>
                </a:cubicBezTo>
                <a:cubicBezTo>
                  <a:pt x="800578" y="3390900"/>
                  <a:pt x="821431" y="3408304"/>
                  <a:pt x="838678" y="3429000"/>
                </a:cubicBezTo>
                <a:cubicBezTo>
                  <a:pt x="853335" y="3446589"/>
                  <a:pt x="860589" y="3469961"/>
                  <a:pt x="876778" y="3486150"/>
                </a:cubicBezTo>
                <a:cubicBezTo>
                  <a:pt x="892967" y="3502339"/>
                  <a:pt x="917739" y="3508061"/>
                  <a:pt x="933928" y="3524250"/>
                </a:cubicBezTo>
                <a:cubicBezTo>
                  <a:pt x="1075702" y="3666024"/>
                  <a:pt x="913543" y="3548760"/>
                  <a:pt x="1048228" y="3638550"/>
                </a:cubicBezTo>
                <a:cubicBezTo>
                  <a:pt x="1093524" y="3774439"/>
                  <a:pt x="1029296" y="3610152"/>
                  <a:pt x="1124428" y="3752850"/>
                </a:cubicBezTo>
                <a:cubicBezTo>
                  <a:pt x="1135567" y="3769558"/>
                  <a:pt x="1134498" y="3792039"/>
                  <a:pt x="1143478" y="3810000"/>
                </a:cubicBezTo>
                <a:cubicBezTo>
                  <a:pt x="1153717" y="3830478"/>
                  <a:pt x="1172279" y="3846228"/>
                  <a:pt x="1181578" y="3867150"/>
                </a:cubicBezTo>
                <a:cubicBezTo>
                  <a:pt x="1197889" y="3903850"/>
                  <a:pt x="1206978" y="3943350"/>
                  <a:pt x="1219678" y="3981450"/>
                </a:cubicBezTo>
                <a:lnTo>
                  <a:pt x="1238728" y="4038600"/>
                </a:lnTo>
                <a:cubicBezTo>
                  <a:pt x="1245078" y="4057650"/>
                  <a:pt x="1252908" y="4076269"/>
                  <a:pt x="1257778" y="4095750"/>
                </a:cubicBezTo>
                <a:lnTo>
                  <a:pt x="1276828" y="4171950"/>
                </a:lnTo>
                <a:cubicBezTo>
                  <a:pt x="1252098" y="4345057"/>
                  <a:pt x="1271977" y="4262703"/>
                  <a:pt x="1219678" y="4419600"/>
                </a:cubicBezTo>
                <a:lnTo>
                  <a:pt x="1200628" y="4476750"/>
                </a:lnTo>
                <a:cubicBezTo>
                  <a:pt x="1203008" y="4512452"/>
                  <a:pt x="1193278" y="4728750"/>
                  <a:pt x="1238728" y="4819650"/>
                </a:cubicBezTo>
                <a:cubicBezTo>
                  <a:pt x="1248967" y="4840128"/>
                  <a:pt x="1260639" y="4860611"/>
                  <a:pt x="1276828" y="4876800"/>
                </a:cubicBezTo>
                <a:cubicBezTo>
                  <a:pt x="1293017" y="4892989"/>
                  <a:pt x="1314928" y="4902200"/>
                  <a:pt x="1333978" y="4914900"/>
                </a:cubicBezTo>
                <a:cubicBezTo>
                  <a:pt x="1403828" y="5019675"/>
                  <a:pt x="1333978" y="4930775"/>
                  <a:pt x="1429228" y="5010150"/>
                </a:cubicBezTo>
                <a:cubicBezTo>
                  <a:pt x="1449924" y="5027397"/>
                  <a:pt x="1465112" y="5050760"/>
                  <a:pt x="1486378" y="5067300"/>
                </a:cubicBezTo>
                <a:cubicBezTo>
                  <a:pt x="1522523" y="5095413"/>
                  <a:pt x="1562578" y="5118100"/>
                  <a:pt x="1600678" y="5143500"/>
                </a:cubicBezTo>
                <a:cubicBezTo>
                  <a:pt x="1619728" y="5156200"/>
                  <a:pt x="1641639" y="5165411"/>
                  <a:pt x="1657828" y="5181600"/>
                </a:cubicBezTo>
                <a:lnTo>
                  <a:pt x="1772128" y="5295900"/>
                </a:lnTo>
                <a:lnTo>
                  <a:pt x="1829278" y="5353050"/>
                </a:lnTo>
                <a:cubicBezTo>
                  <a:pt x="1835628" y="5372100"/>
                  <a:pt x="1837189" y="5393492"/>
                  <a:pt x="1848328" y="5410200"/>
                </a:cubicBezTo>
                <a:cubicBezTo>
                  <a:pt x="1863272" y="5432616"/>
                  <a:pt x="1899634" y="5441051"/>
                  <a:pt x="1905478" y="5467350"/>
                </a:cubicBezTo>
                <a:cubicBezTo>
                  <a:pt x="1913857" y="5505056"/>
                  <a:pt x="1894807" y="5543944"/>
                  <a:pt x="1886428" y="5581650"/>
                </a:cubicBezTo>
                <a:cubicBezTo>
                  <a:pt x="1882072" y="5601252"/>
                  <a:pt x="1881577" y="5624601"/>
                  <a:pt x="1867378" y="5638800"/>
                </a:cubicBezTo>
                <a:cubicBezTo>
                  <a:pt x="1853179" y="5652999"/>
                  <a:pt x="1829830" y="5653494"/>
                  <a:pt x="1810228" y="5657850"/>
                </a:cubicBezTo>
                <a:cubicBezTo>
                  <a:pt x="1772522" y="5666229"/>
                  <a:pt x="1733931" y="5669990"/>
                  <a:pt x="1695928" y="5676900"/>
                </a:cubicBezTo>
                <a:cubicBezTo>
                  <a:pt x="1664071" y="5682692"/>
                  <a:pt x="1632428" y="5689600"/>
                  <a:pt x="1600678" y="5695950"/>
                </a:cubicBezTo>
                <a:cubicBezTo>
                  <a:pt x="1581628" y="5708650"/>
                  <a:pt x="1558605" y="5716820"/>
                  <a:pt x="1543528" y="5734050"/>
                </a:cubicBezTo>
                <a:cubicBezTo>
                  <a:pt x="1403376" y="5894223"/>
                  <a:pt x="1504968" y="5792119"/>
                  <a:pt x="1448278" y="5905500"/>
                </a:cubicBezTo>
                <a:cubicBezTo>
                  <a:pt x="1438039" y="5925978"/>
                  <a:pt x="1419477" y="5941728"/>
                  <a:pt x="1410178" y="5962650"/>
                </a:cubicBezTo>
                <a:cubicBezTo>
                  <a:pt x="1393867" y="5999350"/>
                  <a:pt x="1384778" y="6038850"/>
                  <a:pt x="1372078" y="6076950"/>
                </a:cubicBezTo>
                <a:lnTo>
                  <a:pt x="1353028" y="6134100"/>
                </a:lnTo>
                <a:lnTo>
                  <a:pt x="1333978" y="6191250"/>
                </a:lnTo>
                <a:cubicBezTo>
                  <a:pt x="1340328" y="6299200"/>
                  <a:pt x="1339042" y="6407872"/>
                  <a:pt x="1353028" y="6515100"/>
                </a:cubicBezTo>
                <a:cubicBezTo>
                  <a:pt x="1358687" y="6558485"/>
                  <a:pt x="1391473" y="6648795"/>
                  <a:pt x="1429228" y="6686550"/>
                </a:cubicBezTo>
                <a:cubicBezTo>
                  <a:pt x="1475629" y="6732951"/>
                  <a:pt x="1501369" y="6726212"/>
                  <a:pt x="1562578" y="6743700"/>
                </a:cubicBezTo>
                <a:cubicBezTo>
                  <a:pt x="1741295" y="6794762"/>
                  <a:pt x="1453547" y="6723704"/>
                  <a:pt x="1714978" y="6781800"/>
                </a:cubicBezTo>
                <a:cubicBezTo>
                  <a:pt x="1740536" y="6787480"/>
                  <a:pt x="1765353" y="6796546"/>
                  <a:pt x="1791178" y="6800850"/>
                </a:cubicBezTo>
                <a:cubicBezTo>
                  <a:pt x="1841677" y="6809266"/>
                  <a:pt x="1892778" y="6813550"/>
                  <a:pt x="1943578" y="6819900"/>
                </a:cubicBezTo>
                <a:cubicBezTo>
                  <a:pt x="2125370" y="6880497"/>
                  <a:pt x="1920359" y="6819900"/>
                  <a:pt x="2362678" y="6819900"/>
                </a:cubicBezTo>
                <a:cubicBezTo>
                  <a:pt x="2432816" y="6819900"/>
                  <a:pt x="2502378" y="6832600"/>
                  <a:pt x="2572228" y="6838950"/>
                </a:cubicBezTo>
                <a:cubicBezTo>
                  <a:pt x="2616407" y="6826328"/>
                  <a:pt x="2735781" y="6801081"/>
                  <a:pt x="2781778" y="6762750"/>
                </a:cubicBezTo>
                <a:cubicBezTo>
                  <a:pt x="2815866" y="6734343"/>
                  <a:pt x="2825926" y="6687457"/>
                  <a:pt x="2838928" y="6648450"/>
                </a:cubicBezTo>
                <a:cubicBezTo>
                  <a:pt x="2831908" y="6599307"/>
                  <a:pt x="2827427" y="6511148"/>
                  <a:pt x="2800828" y="6457950"/>
                </a:cubicBezTo>
                <a:cubicBezTo>
                  <a:pt x="2790589" y="6437472"/>
                  <a:pt x="2778917" y="6416989"/>
                  <a:pt x="2762728" y="6400800"/>
                </a:cubicBezTo>
                <a:cubicBezTo>
                  <a:pt x="2746539" y="6384611"/>
                  <a:pt x="2724628" y="6375400"/>
                  <a:pt x="2705578" y="6362700"/>
                </a:cubicBezTo>
                <a:cubicBezTo>
                  <a:pt x="2692878" y="6343650"/>
                  <a:pt x="2682135" y="6323139"/>
                  <a:pt x="2667478" y="6305550"/>
                </a:cubicBezTo>
                <a:cubicBezTo>
                  <a:pt x="2650231" y="6284854"/>
                  <a:pt x="2623694" y="6271791"/>
                  <a:pt x="2610328" y="6248400"/>
                </a:cubicBezTo>
                <a:cubicBezTo>
                  <a:pt x="2597338" y="6225668"/>
                  <a:pt x="2597628" y="6197600"/>
                  <a:pt x="2591278" y="6172200"/>
                </a:cubicBezTo>
                <a:cubicBezTo>
                  <a:pt x="2597628" y="6070600"/>
                  <a:pt x="2573432" y="5962276"/>
                  <a:pt x="2610328" y="5867400"/>
                </a:cubicBezTo>
                <a:lnTo>
                  <a:pt x="2781778" y="5810250"/>
                </a:lnTo>
                <a:cubicBezTo>
                  <a:pt x="2800828" y="5803900"/>
                  <a:pt x="2819049" y="5794040"/>
                  <a:pt x="2838928" y="5791200"/>
                </a:cubicBezTo>
                <a:cubicBezTo>
                  <a:pt x="3091881" y="5755064"/>
                  <a:pt x="2927439" y="5774510"/>
                  <a:pt x="3334228" y="5753100"/>
                </a:cubicBezTo>
                <a:cubicBezTo>
                  <a:pt x="3378128" y="5745783"/>
                  <a:pt x="3458781" y="5738448"/>
                  <a:pt x="3505678" y="5715000"/>
                </a:cubicBezTo>
                <a:cubicBezTo>
                  <a:pt x="3671906" y="5631886"/>
                  <a:pt x="3440793" y="5717321"/>
                  <a:pt x="3639028" y="5657850"/>
                </a:cubicBezTo>
                <a:cubicBezTo>
                  <a:pt x="3677495" y="5646310"/>
                  <a:pt x="3753328" y="5619750"/>
                  <a:pt x="3753328" y="5619750"/>
                </a:cubicBezTo>
                <a:cubicBezTo>
                  <a:pt x="3766028" y="5600700"/>
                  <a:pt x="3789355" y="5585401"/>
                  <a:pt x="3791428" y="5562600"/>
                </a:cubicBezTo>
                <a:cubicBezTo>
                  <a:pt x="3797643" y="5494237"/>
                  <a:pt x="3777681" y="5417991"/>
                  <a:pt x="3753328" y="5353050"/>
                </a:cubicBezTo>
                <a:cubicBezTo>
                  <a:pt x="3741321" y="5321031"/>
                  <a:pt x="3730521" y="5288386"/>
                  <a:pt x="3715228" y="5257800"/>
                </a:cubicBezTo>
                <a:cubicBezTo>
                  <a:pt x="3704989" y="5237322"/>
                  <a:pt x="3687367" y="5221128"/>
                  <a:pt x="3677128" y="5200650"/>
                </a:cubicBezTo>
                <a:cubicBezTo>
                  <a:pt x="3651461" y="5149315"/>
                  <a:pt x="3668507" y="5128813"/>
                  <a:pt x="3619978" y="5086350"/>
                </a:cubicBezTo>
                <a:cubicBezTo>
                  <a:pt x="3582315" y="5053395"/>
                  <a:pt x="3484452" y="4994040"/>
                  <a:pt x="3429478" y="4972050"/>
                </a:cubicBezTo>
                <a:cubicBezTo>
                  <a:pt x="3392190" y="4957135"/>
                  <a:pt x="3315178" y="4933950"/>
                  <a:pt x="3315178" y="4933950"/>
                </a:cubicBezTo>
                <a:cubicBezTo>
                  <a:pt x="3451198" y="4888610"/>
                  <a:pt x="3396062" y="4918127"/>
                  <a:pt x="3486628" y="4857750"/>
                </a:cubicBezTo>
                <a:cubicBezTo>
                  <a:pt x="3595817" y="4693966"/>
                  <a:pt x="3450427" y="4886710"/>
                  <a:pt x="3581878" y="4781550"/>
                </a:cubicBezTo>
                <a:cubicBezTo>
                  <a:pt x="3615450" y="4754693"/>
                  <a:pt x="3626479" y="4704898"/>
                  <a:pt x="3639028" y="4667250"/>
                </a:cubicBezTo>
                <a:cubicBezTo>
                  <a:pt x="3632678" y="4616450"/>
                  <a:pt x="3630705" y="4564909"/>
                  <a:pt x="3619978" y="4514850"/>
                </a:cubicBezTo>
                <a:cubicBezTo>
                  <a:pt x="3606315" y="4451089"/>
                  <a:pt x="3586097" y="4392772"/>
                  <a:pt x="3543778" y="4343400"/>
                </a:cubicBezTo>
                <a:cubicBezTo>
                  <a:pt x="3520401" y="4316127"/>
                  <a:pt x="3495628" y="4289640"/>
                  <a:pt x="3467578" y="4267200"/>
                </a:cubicBezTo>
                <a:cubicBezTo>
                  <a:pt x="3431822" y="4238595"/>
                  <a:pt x="3391378" y="4216400"/>
                  <a:pt x="3353278" y="4191000"/>
                </a:cubicBezTo>
                <a:lnTo>
                  <a:pt x="3296128" y="4152900"/>
                </a:lnTo>
                <a:cubicBezTo>
                  <a:pt x="3283428" y="4133850"/>
                  <a:pt x="3274217" y="4111939"/>
                  <a:pt x="3258028" y="4095750"/>
                </a:cubicBezTo>
                <a:cubicBezTo>
                  <a:pt x="3221099" y="4058821"/>
                  <a:pt x="3190209" y="4054094"/>
                  <a:pt x="3143728" y="4038600"/>
                </a:cubicBezTo>
                <a:cubicBezTo>
                  <a:pt x="3131028" y="4019550"/>
                  <a:pt x="3123506" y="3995753"/>
                  <a:pt x="3105628" y="3981450"/>
                </a:cubicBezTo>
                <a:cubicBezTo>
                  <a:pt x="3089948" y="3968906"/>
                  <a:pt x="3066031" y="3972152"/>
                  <a:pt x="3048478" y="3962400"/>
                </a:cubicBezTo>
                <a:cubicBezTo>
                  <a:pt x="3008450" y="3940162"/>
                  <a:pt x="2972278" y="3911600"/>
                  <a:pt x="2934178" y="3886200"/>
                </a:cubicBezTo>
                <a:lnTo>
                  <a:pt x="2934178" y="3886200"/>
                </a:lnTo>
                <a:cubicBezTo>
                  <a:pt x="2860839" y="3812861"/>
                  <a:pt x="2899444" y="3843994"/>
                  <a:pt x="2819878" y="3790950"/>
                </a:cubicBezTo>
                <a:cubicBezTo>
                  <a:pt x="2718278" y="3638550"/>
                  <a:pt x="2851628" y="3822700"/>
                  <a:pt x="2724628" y="3695700"/>
                </a:cubicBezTo>
                <a:cubicBezTo>
                  <a:pt x="2597628" y="3568700"/>
                  <a:pt x="2781778" y="3702050"/>
                  <a:pt x="2629378" y="3600450"/>
                </a:cubicBezTo>
                <a:cubicBezTo>
                  <a:pt x="2616678" y="3581400"/>
                  <a:pt x="2607467" y="3559489"/>
                  <a:pt x="2591278" y="3543300"/>
                </a:cubicBezTo>
                <a:cubicBezTo>
                  <a:pt x="2476755" y="3428777"/>
                  <a:pt x="2579831" y="3630904"/>
                  <a:pt x="2419828" y="3390900"/>
                </a:cubicBezTo>
                <a:cubicBezTo>
                  <a:pt x="2318228" y="3238500"/>
                  <a:pt x="2451578" y="3422650"/>
                  <a:pt x="2324578" y="3295650"/>
                </a:cubicBezTo>
                <a:cubicBezTo>
                  <a:pt x="2302127" y="3273199"/>
                  <a:pt x="2289879" y="3241901"/>
                  <a:pt x="2267428" y="3219450"/>
                </a:cubicBezTo>
                <a:cubicBezTo>
                  <a:pt x="2244977" y="3196999"/>
                  <a:pt x="2213679" y="3184751"/>
                  <a:pt x="2191228" y="3162300"/>
                </a:cubicBezTo>
                <a:cubicBezTo>
                  <a:pt x="2064228" y="3035300"/>
                  <a:pt x="2248378" y="3168650"/>
                  <a:pt x="2095978" y="3067050"/>
                </a:cubicBezTo>
                <a:cubicBezTo>
                  <a:pt x="2008639" y="2936042"/>
                  <a:pt x="2063219" y="2967230"/>
                  <a:pt x="1962628" y="2933700"/>
                </a:cubicBezTo>
                <a:cubicBezTo>
                  <a:pt x="1926342" y="2824843"/>
                  <a:pt x="1973514" y="2915557"/>
                  <a:pt x="1886428" y="2857500"/>
                </a:cubicBezTo>
                <a:cubicBezTo>
                  <a:pt x="1727620" y="2751628"/>
                  <a:pt x="1936216" y="2836241"/>
                  <a:pt x="1753078" y="2781300"/>
                </a:cubicBezTo>
                <a:cubicBezTo>
                  <a:pt x="1714611" y="2769760"/>
                  <a:pt x="1677740" y="2752940"/>
                  <a:pt x="1638778" y="2743200"/>
                </a:cubicBezTo>
                <a:cubicBezTo>
                  <a:pt x="1523616" y="2714410"/>
                  <a:pt x="1587416" y="2732429"/>
                  <a:pt x="1448278" y="2686050"/>
                </a:cubicBezTo>
                <a:cubicBezTo>
                  <a:pt x="1429228" y="2679700"/>
                  <a:pt x="1407836" y="2678139"/>
                  <a:pt x="1391128" y="2667000"/>
                </a:cubicBezTo>
                <a:cubicBezTo>
                  <a:pt x="1372078" y="2654300"/>
                  <a:pt x="1354900" y="2638199"/>
                  <a:pt x="1333978" y="2628900"/>
                </a:cubicBezTo>
                <a:cubicBezTo>
                  <a:pt x="1254878" y="2593744"/>
                  <a:pt x="1205915" y="2588047"/>
                  <a:pt x="1124428" y="2571750"/>
                </a:cubicBezTo>
                <a:cubicBezTo>
                  <a:pt x="1105378" y="2559050"/>
                  <a:pt x="1083467" y="2549839"/>
                  <a:pt x="1067278" y="2533650"/>
                </a:cubicBezTo>
                <a:cubicBezTo>
                  <a:pt x="1030349" y="2496721"/>
                  <a:pt x="1025622" y="2465831"/>
                  <a:pt x="1010128" y="2419350"/>
                </a:cubicBezTo>
                <a:cubicBezTo>
                  <a:pt x="1003778" y="2355850"/>
                  <a:pt x="988625" y="2292620"/>
                  <a:pt x="991078" y="2228850"/>
                </a:cubicBezTo>
                <a:cubicBezTo>
                  <a:pt x="995013" y="2126535"/>
                  <a:pt x="1012345" y="2025048"/>
                  <a:pt x="1029178" y="1924050"/>
                </a:cubicBezTo>
                <a:cubicBezTo>
                  <a:pt x="1041878" y="1847850"/>
                  <a:pt x="1057696" y="1772105"/>
                  <a:pt x="1067278" y="1695450"/>
                </a:cubicBezTo>
                <a:cubicBezTo>
                  <a:pt x="1073628" y="1644650"/>
                  <a:pt x="1078543" y="1593650"/>
                  <a:pt x="1086328" y="1543050"/>
                </a:cubicBezTo>
                <a:cubicBezTo>
                  <a:pt x="1091251" y="1511048"/>
                  <a:pt x="1096859" y="1479038"/>
                  <a:pt x="1105378" y="1447800"/>
                </a:cubicBezTo>
                <a:cubicBezTo>
                  <a:pt x="1119525" y="1395927"/>
                  <a:pt x="1138983" y="1318945"/>
                  <a:pt x="1181578" y="1276350"/>
                </a:cubicBezTo>
                <a:cubicBezTo>
                  <a:pt x="1250637" y="1207291"/>
                  <a:pt x="1330756" y="1228152"/>
                  <a:pt x="1429228" y="1219200"/>
                </a:cubicBezTo>
                <a:lnTo>
                  <a:pt x="1657828" y="1200150"/>
                </a:lnTo>
                <a:lnTo>
                  <a:pt x="2381728" y="1219200"/>
                </a:lnTo>
                <a:cubicBezTo>
                  <a:pt x="3053351" y="1247184"/>
                  <a:pt x="2158294" y="1219717"/>
                  <a:pt x="2724628" y="1276350"/>
                </a:cubicBezTo>
                <a:lnTo>
                  <a:pt x="2915128" y="1295400"/>
                </a:lnTo>
                <a:cubicBezTo>
                  <a:pt x="3042128" y="1289050"/>
                  <a:pt x="3169374" y="1286490"/>
                  <a:pt x="3296128" y="1276350"/>
                </a:cubicBezTo>
                <a:cubicBezTo>
                  <a:pt x="3328404" y="1273768"/>
                  <a:pt x="3359145" y="1260370"/>
                  <a:pt x="3391378" y="1257300"/>
                </a:cubicBezTo>
                <a:cubicBezTo>
                  <a:pt x="3492718" y="1247649"/>
                  <a:pt x="3594578" y="1244600"/>
                  <a:pt x="3696178" y="1238250"/>
                </a:cubicBezTo>
                <a:cubicBezTo>
                  <a:pt x="3992877" y="1188800"/>
                  <a:pt x="3553931" y="1258289"/>
                  <a:pt x="4077178" y="1200150"/>
                </a:cubicBezTo>
                <a:cubicBezTo>
                  <a:pt x="4103200" y="1197259"/>
                  <a:pt x="4127619" y="1185784"/>
                  <a:pt x="4153378" y="1181100"/>
                </a:cubicBezTo>
                <a:cubicBezTo>
                  <a:pt x="4197555" y="1173068"/>
                  <a:pt x="4242438" y="1169432"/>
                  <a:pt x="4286728" y="1162050"/>
                </a:cubicBezTo>
                <a:cubicBezTo>
                  <a:pt x="4548540" y="1118415"/>
                  <a:pt x="4165866" y="1170014"/>
                  <a:pt x="4534378" y="1123950"/>
                </a:cubicBezTo>
                <a:cubicBezTo>
                  <a:pt x="4553428" y="1117600"/>
                  <a:pt x="4572220" y="1110417"/>
                  <a:pt x="4591528" y="1104900"/>
                </a:cubicBezTo>
                <a:cubicBezTo>
                  <a:pt x="4620012" y="1096762"/>
                  <a:pt x="4694428" y="1082025"/>
                  <a:pt x="4724878" y="1066800"/>
                </a:cubicBezTo>
                <a:cubicBezTo>
                  <a:pt x="4745356" y="1056561"/>
                  <a:pt x="4762978" y="1041400"/>
                  <a:pt x="4782028" y="1028700"/>
                </a:cubicBezTo>
                <a:cubicBezTo>
                  <a:pt x="4794728" y="1009650"/>
                  <a:pt x="4816890" y="994215"/>
                  <a:pt x="4820128" y="971550"/>
                </a:cubicBezTo>
                <a:cubicBezTo>
                  <a:pt x="4820543" y="968646"/>
                  <a:pt x="4790693" y="849032"/>
                  <a:pt x="4782028" y="838200"/>
                </a:cubicBezTo>
                <a:cubicBezTo>
                  <a:pt x="4767725" y="820322"/>
                  <a:pt x="4743928" y="812800"/>
                  <a:pt x="4724878" y="800100"/>
                </a:cubicBezTo>
                <a:cubicBezTo>
                  <a:pt x="4712178" y="781050"/>
                  <a:pt x="4702967" y="759139"/>
                  <a:pt x="4686778" y="742950"/>
                </a:cubicBezTo>
                <a:cubicBezTo>
                  <a:pt x="4636553" y="692725"/>
                  <a:pt x="4619009" y="707660"/>
                  <a:pt x="4553428" y="685800"/>
                </a:cubicBezTo>
                <a:cubicBezTo>
                  <a:pt x="4520987" y="674986"/>
                  <a:pt x="4490862" y="657756"/>
                  <a:pt x="4458178" y="647700"/>
                </a:cubicBezTo>
                <a:cubicBezTo>
                  <a:pt x="4408130" y="632301"/>
                  <a:pt x="4305778" y="609600"/>
                  <a:pt x="4305778" y="609600"/>
                </a:cubicBezTo>
                <a:lnTo>
                  <a:pt x="3639028" y="628650"/>
                </a:lnTo>
                <a:cubicBezTo>
                  <a:pt x="3389064" y="638853"/>
                  <a:pt x="3446206" y="629231"/>
                  <a:pt x="3296128" y="666750"/>
                </a:cubicBezTo>
                <a:cubicBezTo>
                  <a:pt x="3169128" y="660400"/>
                  <a:pt x="3041882" y="657840"/>
                  <a:pt x="2915128" y="647700"/>
                </a:cubicBezTo>
                <a:cubicBezTo>
                  <a:pt x="2882852" y="645118"/>
                  <a:pt x="2852145" y="631339"/>
                  <a:pt x="2819878" y="628650"/>
                </a:cubicBezTo>
                <a:cubicBezTo>
                  <a:pt x="2699478" y="618617"/>
                  <a:pt x="2578578" y="615950"/>
                  <a:pt x="2457928" y="609600"/>
                </a:cubicBezTo>
                <a:lnTo>
                  <a:pt x="1829278" y="628650"/>
                </a:lnTo>
                <a:cubicBezTo>
                  <a:pt x="1717620" y="633725"/>
                  <a:pt x="1580656" y="652584"/>
                  <a:pt x="1467328" y="666750"/>
                </a:cubicBezTo>
                <a:cubicBezTo>
                  <a:pt x="1362583" y="658021"/>
                  <a:pt x="1258433" y="686455"/>
                  <a:pt x="1181578" y="609600"/>
                </a:cubicBezTo>
                <a:cubicBezTo>
                  <a:pt x="1165389" y="593411"/>
                  <a:pt x="1153717" y="572928"/>
                  <a:pt x="1143478" y="552450"/>
                </a:cubicBezTo>
                <a:cubicBezTo>
                  <a:pt x="1134498" y="534489"/>
                  <a:pt x="1130778" y="514350"/>
                  <a:pt x="1124428" y="495300"/>
                </a:cubicBezTo>
                <a:cubicBezTo>
                  <a:pt x="1130778" y="438150"/>
                  <a:pt x="1135346" y="380774"/>
                  <a:pt x="1143478" y="323850"/>
                </a:cubicBezTo>
                <a:cubicBezTo>
                  <a:pt x="1148057" y="291797"/>
                  <a:pt x="1162528" y="260979"/>
                  <a:pt x="1162528" y="228600"/>
                </a:cubicBezTo>
                <a:cubicBezTo>
                  <a:pt x="1162528" y="208520"/>
                  <a:pt x="1152458" y="189411"/>
                  <a:pt x="1143478" y="171450"/>
                </a:cubicBezTo>
                <a:cubicBezTo>
                  <a:pt x="1133239" y="150972"/>
                  <a:pt x="1122608" y="129377"/>
                  <a:pt x="1105378" y="114300"/>
                </a:cubicBezTo>
                <a:cubicBezTo>
                  <a:pt x="986345" y="10147"/>
                  <a:pt x="982451" y="38206"/>
                  <a:pt x="819628" y="19050"/>
                </a:cubicBezTo>
                <a:lnTo>
                  <a:pt x="667228" y="0"/>
                </a:lnTo>
                <a:cubicBezTo>
                  <a:pt x="629128" y="6350"/>
                  <a:pt x="591165" y="13588"/>
                  <a:pt x="552928" y="19050"/>
                </a:cubicBezTo>
                <a:cubicBezTo>
                  <a:pt x="502247" y="26290"/>
                  <a:pt x="400528" y="38100"/>
                  <a:pt x="400528" y="38100"/>
                </a:cubicBezTo>
                <a:lnTo>
                  <a:pt x="400528" y="38100"/>
                </a:lnTo>
              </a:path>
            </a:pathLst>
          </a:custGeom>
          <a:solidFill>
            <a:srgbClr val="FFFF00">
              <a:alpha val="41176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l-GR" sz="3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(1/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578850" cy="476091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Εικόνες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1: Τρισδιάστατη απεικόνιση του μοντέλου ελικοειδούς δομής ενός τμήματος DNA.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https://el.wikipedia.org/wiki/DNA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2: Έναρξη της μεταγραφής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4"/>
              </a:rPr>
              <a:t>http://www.mun.ca/biology/scarr/bio4241_molecularapparatus.htm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3: Η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μεταγράψιμη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περιοχή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βρίσκεται μεταξύ της προαγωγού περιοχής και του σημείου τερματισμού της μεταγραφής.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5"/>
              </a:rPr>
              <a:t>http://www.geneticsrus.org/Genes/genes1.php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(2/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578850" cy="476091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4: Μεταγραφή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2007. Εισαγωγή στη Βιοχημεία. 3η Έκδοση. Θεσσαλονίκη: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University Studio Press.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5: Φωτοτυπικό μηχάνημα.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http://www.manualsprinter.com/canon-i-sensys-mf5840dn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6: Σύνθεση και επεξεργασία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μορίων.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2007. Εισαγωγή στη Βιοχημεία. 3η Έκδοση. Θεσσαλονίκη: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University Studio Press.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7: Εναλλακτικό μάτισμα.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2007. Εισαγωγή στη Βιοχημεία. 3η Έκδοση. Θεσσαλονίκη: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University Studio Press.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Σχήματα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1: 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: γραμμικό πολυμερές κυρίως τεσσάρων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ριβο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νουκλεοτιδίων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2: Ενεργοποιημένο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ριβονουκλεοτίδιο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3,4: Η δράση της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πολυμεράσης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5: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πολυμεράση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6: Άνοιγμα της έλικας του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από την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πολυμεράση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40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7: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Κωδικεύων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κλώνος – Κλώνος εκμαγείο.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8: Σύνοψη βιολογικής δράσης του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και των 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μορίων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η έκφραση των γονιδίων.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 sz="2400" dirty="0" err="1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Αναφοράς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dirty="0" err="1">
                <a:solidFill>
                  <a:schemeClr val="bg1"/>
                </a:solidFill>
                <a:latin typeface="Calibri" pitchFamily="34" charset="0"/>
              </a:rPr>
              <a:t>Copyright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 Αριστοτέλειο Πανεπιστήμιο Θεσσαλονίκης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Γρηγόριος Διαμαντίδης. «Βιοχημεία. 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Η μεταγραφή  του </a:t>
            </a:r>
            <a:r>
              <a:rPr lang="en-US" altLang="el-GR" sz="2000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.».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Έκδοση: 1.0. Θεσσαλονίκη 2014. Διαθέσιμο από τη δικτυακή διεύθυνση: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  <a:hlinkClick r:id="rId3"/>
              </a:rPr>
              <a:t>https://opencourses.auth.gr/courses/OCRS508</a:t>
            </a:r>
            <a:r>
              <a:rPr lang="en-US" altLang="el-GR" sz="20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/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84539"/>
            <a:ext cx="16891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παρόν υλικό διατίθεται με τους όρους της άδειας χρήσης Creative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Commons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κ.λ.π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l-GR" sz="17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αδειοδόχο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ξεχωριστή άδεια να χρησιμοποιεί το έργο για εμπορική χρήση, εφόσον αυτό του ζητηθεί.    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          </a:t>
            </a: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[1] 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http://creativecommons.org/licenses/by-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  <a:hlinkClick r:id="rId4"/>
              </a:rPr>
              <a:t>sa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/4.0/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5"/>
              </a:rPr>
              <a:t> </a:t>
            </a: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957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</a:t>
            </a:r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</a:rPr>
              <a:t>Αδειοδότησης</a:t>
            </a: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Τίτλος"/>
          <p:cNvSpPr>
            <a:spLocks noGrp="1"/>
          </p:cNvSpPr>
          <p:nvPr>
            <p:ph type="ctrTitle"/>
          </p:nvPr>
        </p:nvSpPr>
        <p:spPr bwMode="auto">
          <a:xfrm>
            <a:off x="12573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Τέλος ενότητας</a:t>
            </a:r>
          </a:p>
        </p:txBody>
      </p:sp>
      <p:sp>
        <p:nvSpPr>
          <p:cNvPr id="113667" name="Υπότιτλος"/>
          <p:cNvSpPr>
            <a:spLocks noGrp="1"/>
          </p:cNvSpPr>
          <p:nvPr>
            <p:ph type="subTitle" idx="1"/>
          </p:nvPr>
        </p:nvSpPr>
        <p:spPr>
          <a:xfrm>
            <a:off x="1255714" y="3500439"/>
            <a:ext cx="7775575" cy="1800225"/>
          </a:xfrm>
        </p:spPr>
        <p:txBody>
          <a:bodyPr/>
          <a:lstStyle/>
          <a:p>
            <a:pPr algn="r"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Επεξεργασία: Χρυσάνθη Χαρατσάρη</a:t>
            </a:r>
            <a:b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Θεσσαλονίκη, Εαρινό εξάμηνο 2014-2015</a:t>
            </a:r>
          </a:p>
        </p:txBody>
      </p:sp>
    </p:spTree>
    <p:extLst>
      <p:ext uri="{BB962C8B-B14F-4D97-AF65-F5344CB8AC3E}">
        <p14:creationId xmlns:p14="http://schemas.microsoft.com/office/powerpoint/2010/main" val="294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 bwMode="auto">
          <a:xfrm>
            <a:off x="1293813" y="3849689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4400" dirty="0">
                <a:solidFill>
                  <a:schemeClr val="bg1"/>
                </a:solidFill>
                <a:latin typeface="Calibri" pitchFamily="34" charset="0"/>
              </a:rPr>
              <a:t>Σημειώματα</a:t>
            </a:r>
          </a:p>
        </p:txBody>
      </p:sp>
      <p:sp>
        <p:nvSpPr>
          <p:cNvPr id="114691" name="Text Placeholder 4"/>
          <p:cNvSpPr>
            <a:spLocks noGrp="1"/>
          </p:cNvSpPr>
          <p:nvPr>
            <p:ph type="body" idx="1"/>
          </p:nvPr>
        </p:nvSpPr>
        <p:spPr>
          <a:xfrm>
            <a:off x="1293813" y="2349500"/>
            <a:ext cx="7772400" cy="1500188"/>
          </a:xfrm>
        </p:spPr>
        <p:txBody>
          <a:bodyPr/>
          <a:lstStyle/>
          <a:p>
            <a:pPr eaLnBrk="1" hangingPunct="1"/>
            <a:endParaRPr lang="el-GR" altLang="el-GR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Περιεχόμενα ενότητας</a:t>
            </a:r>
            <a:r>
              <a:rPr lang="en-US" altLang="el-G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5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 marL="457200" indent="-457200"/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Η μεταγραφή: οι μεταγραφικοί παράγοντες και η προαγωγός περιοχή.</a:t>
            </a:r>
          </a:p>
          <a:p>
            <a:pPr marL="457200" indent="-457200"/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Σύνθεση νέων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μορίων. </a:t>
            </a:r>
          </a:p>
          <a:p>
            <a:pPr marL="457200" indent="-457200"/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Το ένζυμο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κατευθυνόμενη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πολυμεράση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457200" indent="-457200"/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Είδη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tRNA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, mRNA,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rRNA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miRNA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 και ο βιολογικός τους ρόλος.</a:t>
            </a:r>
          </a:p>
          <a:p>
            <a:pPr marL="457200" indent="-457200"/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Η ωρίμανση των πρωτογενών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μετάγραφων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: τα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εσώνια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 και τα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εξώνια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/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Το εναλλακτικό μάτισμα.</a:t>
            </a:r>
          </a:p>
        </p:txBody>
      </p:sp>
      <p:sp>
        <p:nvSpPr>
          <p:cNvPr id="27652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0B3D66-8D74-4B52-AB09-DE0287080E68}" type="slidenum">
              <a:rPr lang="el-GR" altLang="el-GR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pPr/>
              <a:t>5</a:t>
            </a:fld>
            <a:endParaRPr lang="el-GR" altLang="el-GR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Οποιαδήποτε 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Αναφοράς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Αδειοδότησης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δήλωση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Δ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ια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τήρησης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Σημειωμάτων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Σημείωμα Χρήσης Έργων Τρίτων (εφόσον υπάρχει)</a:t>
            </a:r>
          </a:p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μαζί με τους συνοδευόμενους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</a:rPr>
              <a:t>υπερσυνδέσμους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429" y="1124744"/>
            <a:ext cx="645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Η ΜΕΤΑΓΡΑΦΗ ΤΟΥ </a:t>
            </a:r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DNA</a:t>
            </a:r>
            <a:endParaRPr lang="el-GR" sz="40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044" y="2852936"/>
            <a:ext cx="8353569" cy="1877437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DNA</a:t>
            </a:r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</a:t>
            </a:r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 RNA 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 </a:t>
            </a:r>
            <a:r>
              <a:rPr lang="el-GR" sz="5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ΠΡΩΤΕΪΝΕΣ</a:t>
            </a:r>
          </a:p>
          <a:p>
            <a:r>
              <a:rPr lang="el-GR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	</a:t>
            </a:r>
            <a:r>
              <a:rPr lang="el-GR" sz="3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  <a:sym typeface="Symbol"/>
              </a:rPr>
              <a:t>μεταγραφή  </a:t>
            </a:r>
          </a:p>
        </p:txBody>
      </p:sp>
    </p:spTree>
    <p:extLst>
      <p:ext uri="{BB962C8B-B14F-4D97-AF65-F5344CB8AC3E}">
        <p14:creationId xmlns:p14="http://schemas.microsoft.com/office/powerpoint/2010/main" val="665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778" y="548680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Στόχος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της ενότητας: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Η μεταγραφή: οι μεταγραφικοί παράγοντες και η προαγωγός περιοχή.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Σύνθεση νέων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μορίων. Το ένζυμο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κατευθυνόμενη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RNA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3600" b="1" dirty="0" err="1" smtClean="0">
                <a:solidFill>
                  <a:schemeClr val="bg1"/>
                </a:solidFill>
                <a:latin typeface="Calibri" pitchFamily="34" charset="0"/>
              </a:rPr>
              <a:t>πολυμεράση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600" b="1" dirty="0">
                <a:solidFill>
                  <a:schemeClr val="bg1"/>
                </a:solidFill>
                <a:latin typeface="Calibri" pitchFamily="34" charset="0"/>
              </a:rPr>
              <a:t>Είδη 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RNA </a:t>
            </a:r>
            <a:r>
              <a:rPr lang="el-GR" sz="36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Calibri" pitchFamily="34" charset="0"/>
              </a:rPr>
              <a:t>tRNA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, mRNA, </a:t>
            </a:r>
            <a:r>
              <a:rPr lang="en-US" sz="3600" b="1" dirty="0" err="1">
                <a:solidFill>
                  <a:schemeClr val="bg1"/>
                </a:solidFill>
                <a:latin typeface="Calibri" pitchFamily="34" charset="0"/>
              </a:rPr>
              <a:t>rRNA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, miRNA)</a:t>
            </a:r>
            <a:r>
              <a:rPr lang="el-GR" sz="3600" b="1" dirty="0">
                <a:solidFill>
                  <a:schemeClr val="bg1"/>
                </a:solidFill>
                <a:latin typeface="Calibri" pitchFamily="34" charset="0"/>
              </a:rPr>
              <a:t> και ο βιολογικός τους ρόλος.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Η ωρίμανση των πρωτογενών </a:t>
            </a:r>
            <a:r>
              <a:rPr lang="el-GR" sz="3600" b="1" dirty="0" err="1" smtClean="0">
                <a:solidFill>
                  <a:schemeClr val="bg1"/>
                </a:solidFill>
                <a:latin typeface="Calibri" pitchFamily="34" charset="0"/>
              </a:rPr>
              <a:t>μετάγραφων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: τα </a:t>
            </a:r>
            <a:r>
              <a:rPr lang="el-GR" sz="3600" b="1" dirty="0" err="1" smtClean="0">
                <a:solidFill>
                  <a:schemeClr val="bg1"/>
                </a:solidFill>
                <a:latin typeface="Calibri" pitchFamily="34" charset="0"/>
              </a:rPr>
              <a:t>εσώνια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 και τα </a:t>
            </a:r>
            <a:r>
              <a:rPr lang="el-GR" sz="3600" b="1" dirty="0" err="1" smtClean="0">
                <a:solidFill>
                  <a:schemeClr val="bg1"/>
                </a:solidFill>
                <a:latin typeface="Calibri" pitchFamily="34" charset="0"/>
              </a:rPr>
              <a:t>εξώνια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Το εναλλακτικό μάτισμα.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i="1" dirty="0" err="1" smtClean="0">
                <a:ln w="11430"/>
                <a:latin typeface="Calibri" pitchFamily="34" charset="0"/>
              </a:rPr>
              <a:t>GrD</a:t>
            </a:r>
            <a:endParaRPr lang="en-US" sz="2400" b="1" i="1" cap="none" spc="0" dirty="0">
              <a:ln w="11430"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84" y="260648"/>
            <a:ext cx="91450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 smtClean="0">
                <a:solidFill>
                  <a:schemeClr val="bg1"/>
                </a:solidFill>
                <a:latin typeface="Calibri" pitchFamily="34" charset="0"/>
              </a:rPr>
              <a:t>Με ποιο τρόπο οι πληροφορίες του  </a:t>
            </a:r>
            <a:r>
              <a:rPr lang="en-US" sz="6600" dirty="0" smtClean="0">
                <a:solidFill>
                  <a:schemeClr val="bg1"/>
                </a:solidFill>
                <a:latin typeface="Calibri" pitchFamily="34" charset="0"/>
              </a:rPr>
              <a:t>DNA </a:t>
            </a:r>
            <a:r>
              <a:rPr lang="el-GR" sz="6600" dirty="0" smtClean="0">
                <a:solidFill>
                  <a:schemeClr val="bg1"/>
                </a:solidFill>
                <a:latin typeface="Calibri" pitchFamily="34" charset="0"/>
              </a:rPr>
              <a:t>«περνούν» στις πρωτεΐνες; Πως «συνδέονται» </a:t>
            </a:r>
            <a:r>
              <a:rPr lang="el-GR" sz="6600" dirty="0" err="1" smtClean="0">
                <a:solidFill>
                  <a:schemeClr val="bg1"/>
                </a:solidFill>
                <a:latin typeface="Calibri" pitchFamily="34" charset="0"/>
              </a:rPr>
              <a:t>νουκλεϊκά</a:t>
            </a:r>
            <a:r>
              <a:rPr lang="el-GR" sz="6600" dirty="0" smtClean="0">
                <a:solidFill>
                  <a:schemeClr val="bg1"/>
                </a:solidFill>
                <a:latin typeface="Calibri" pitchFamily="34" charset="0"/>
              </a:rPr>
              <a:t> οξέα και πρωτεΐνες;</a:t>
            </a:r>
            <a:endParaRPr lang="el-GR" sz="6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906" name="Object 5"/>
          <p:cNvGraphicFramePr>
            <a:graphicFrameLocks noChangeAspect="1"/>
          </p:cNvGraphicFramePr>
          <p:nvPr/>
        </p:nvGraphicFramePr>
        <p:xfrm>
          <a:off x="7095802" y="143718"/>
          <a:ext cx="3016250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85" name="PHOTO-PAINT" r:id="rId4" imgW="1892063" imgH="4139683" progId="CorelPHOTOPAINT.Image.15">
                  <p:embed/>
                </p:oleObj>
              </mc:Choice>
              <mc:Fallback>
                <p:oleObj name="PHOTO-PAINT" r:id="rId4" imgW="1892063" imgH="4139683" progId="CorelPHOTOPAINT.Image.15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802" y="143718"/>
                        <a:ext cx="3016250" cy="659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940" y="237038"/>
            <a:ext cx="68716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rgbClr val="FFFFFF"/>
                </a:solidFill>
                <a:latin typeface="Calibri" pitchFamily="34" charset="0"/>
              </a:rPr>
              <a:t>Η συγκεκριμένη δομή του μορίου του </a:t>
            </a:r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DNA</a:t>
            </a:r>
            <a:r>
              <a:rPr lang="en-US" sz="40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l-GR" sz="4000" dirty="0" smtClean="0">
                <a:solidFill>
                  <a:srgbClr val="FFFFFF"/>
                </a:solidFill>
                <a:latin typeface="Calibri" pitchFamily="34" charset="0"/>
              </a:rPr>
              <a:t>επιτρέπει: </a:t>
            </a:r>
          </a:p>
          <a:p>
            <a:pPr marL="742950" indent="-742950" algn="ctr">
              <a:buFontTx/>
              <a:buAutoNum type="arabicPeriod"/>
            </a:pPr>
            <a:r>
              <a:rPr lang="el-GR" sz="4000" dirty="0" smtClean="0">
                <a:solidFill>
                  <a:srgbClr val="FFFFFF"/>
                </a:solidFill>
                <a:latin typeface="Calibri" pitchFamily="34" charset="0"/>
              </a:rPr>
              <a:t>Την επιδιόρθωσή του σε περίπτωση που αυτό «πληγωθεί»... </a:t>
            </a:r>
          </a:p>
          <a:p>
            <a:pPr marL="742950" indent="-742950" algn="ctr">
              <a:buFontTx/>
              <a:buAutoNum type="arabicPeriod"/>
            </a:pPr>
            <a:r>
              <a:rPr lang="el-GR" sz="4000" dirty="0" smtClean="0">
                <a:solidFill>
                  <a:schemeClr val="bg1"/>
                </a:solidFill>
                <a:latin typeface="Calibri" pitchFamily="34" charset="0"/>
              </a:rPr>
              <a:t>Την πιστή αναπαραγωγή του</a:t>
            </a:r>
          </a:p>
          <a:p>
            <a:pPr marL="742950" indent="-742950" algn="ctr">
              <a:buFontTx/>
              <a:buAutoNum type="arabicPeriod"/>
            </a:pPr>
            <a:r>
              <a:rPr lang="el-GR" sz="4000" dirty="0" smtClean="0">
                <a:solidFill>
                  <a:srgbClr val="FFFF00"/>
                </a:solidFill>
                <a:latin typeface="Calibri" pitchFamily="34" charset="0"/>
              </a:rPr>
              <a:t>Την αποθήκευση των πληροφοριών για τη σύνθεση των πρωτεϊνών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i="1" dirty="0" err="1" smtClean="0">
                <a:ln w="11430"/>
                <a:solidFill>
                  <a:srgbClr val="000000"/>
                </a:solidFill>
                <a:latin typeface="Calibri" pitchFamily="34" charset="0"/>
              </a:rPr>
              <a:t>GrD</a:t>
            </a:r>
            <a:endParaRPr lang="en-US" b="1" i="1" dirty="0">
              <a:ln w="11430"/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10497</TotalTime>
  <Words>1949</Words>
  <Application>Microsoft Office PowerPoint</Application>
  <PresentationFormat>Διαφάνειες 35 χιλ.</PresentationFormat>
  <Paragraphs>329</Paragraphs>
  <Slides>50</Slides>
  <Notes>45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50</vt:i4>
      </vt:variant>
    </vt:vector>
  </HeadingPairs>
  <TitlesOfParts>
    <vt:vector size="55" baseType="lpstr">
      <vt:lpstr>Default Design</vt:lpstr>
      <vt:lpstr>3_Default Design</vt:lpstr>
      <vt:lpstr>1_Default Design</vt:lpstr>
      <vt:lpstr>PHOTO-PAINT</vt:lpstr>
      <vt:lpstr>MDLDrawObject Class</vt:lpstr>
      <vt:lpstr>Βιοχημεία</vt:lpstr>
      <vt:lpstr>Άδειες Χρήσης</vt:lpstr>
      <vt:lpstr>Χρηματοδότηση</vt:lpstr>
      <vt:lpstr>Η μεταγραφή  του DNA</vt:lpstr>
      <vt:lpstr>Περιεχόμενα ενότητας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DNA</vt:lpstr>
      <vt:lpstr>Σημείωμα Χρήσης Έργων Τρίτων (1/4)</vt:lpstr>
      <vt:lpstr>Σημείωμα Χρήσης Έργων Τρίτων (2/4)</vt:lpstr>
      <vt:lpstr>Σημείωμα Χρήσης Έργων Τρίτων (3/4)</vt:lpstr>
      <vt:lpstr>Σημείωμα Χρήσης Έργων Τρίτων (4/4)</vt:lpstr>
      <vt:lpstr>Σημείωμα Αναφοράς</vt:lpstr>
      <vt:lpstr>Σημείωμα Αδειοδότησης</vt:lpstr>
      <vt:lpstr>Τέλος ενότητας</vt:lpstr>
      <vt:lpstr>Σημειώματα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και RNA ΓΡΑΜΜΙΚΑ ΠΟΛΥΜΕΡΗ ΤΩΝ  ΝΟΥΚΛΕΟΤΙΔΙΩΝ</dc:title>
  <dc:creator>Διαμαντίδης Γρηγόριος</dc:creator>
  <cp:lastModifiedBy>Diamantidis Greg</cp:lastModifiedBy>
  <cp:revision>173</cp:revision>
  <dcterms:created xsi:type="dcterms:W3CDTF">2002-01-10T17:16:59Z</dcterms:created>
  <dcterms:modified xsi:type="dcterms:W3CDTF">2016-08-02T07:19:50Z</dcterms:modified>
</cp:coreProperties>
</file>