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40"/>
  </p:notesMasterIdLst>
  <p:handoutMasterIdLst>
    <p:handoutMasterId r:id="rId41"/>
  </p:handoutMasterIdLst>
  <p:sldIdLst>
    <p:sldId id="495" r:id="rId2"/>
    <p:sldId id="496" r:id="rId3"/>
    <p:sldId id="497" r:id="rId4"/>
    <p:sldId id="498" r:id="rId5"/>
    <p:sldId id="499" r:id="rId6"/>
    <p:sldId id="500" r:id="rId7"/>
    <p:sldId id="501" r:id="rId8"/>
    <p:sldId id="502" r:id="rId9"/>
    <p:sldId id="503" r:id="rId10"/>
    <p:sldId id="506" r:id="rId11"/>
    <p:sldId id="507" r:id="rId12"/>
    <p:sldId id="508" r:id="rId13"/>
    <p:sldId id="509" r:id="rId14"/>
    <p:sldId id="510" r:id="rId15"/>
    <p:sldId id="513" r:id="rId16"/>
    <p:sldId id="514" r:id="rId17"/>
    <p:sldId id="515" r:id="rId18"/>
    <p:sldId id="517" r:id="rId19"/>
    <p:sldId id="518" r:id="rId20"/>
    <p:sldId id="519" r:id="rId21"/>
    <p:sldId id="520" r:id="rId22"/>
    <p:sldId id="524" r:id="rId23"/>
    <p:sldId id="525" r:id="rId24"/>
    <p:sldId id="526" r:id="rId25"/>
    <p:sldId id="527" r:id="rId26"/>
    <p:sldId id="532" r:id="rId27"/>
    <p:sldId id="533" r:id="rId28"/>
    <p:sldId id="534" r:id="rId29"/>
    <p:sldId id="536" r:id="rId30"/>
    <p:sldId id="541" r:id="rId31"/>
    <p:sldId id="542" r:id="rId32"/>
    <p:sldId id="543" r:id="rId33"/>
    <p:sldId id="544" r:id="rId34"/>
    <p:sldId id="545" r:id="rId35"/>
    <p:sldId id="549" r:id="rId36"/>
    <p:sldId id="550" r:id="rId37"/>
    <p:sldId id="555" r:id="rId38"/>
    <p:sldId id="559" r:id="rId3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48" autoAdjust="0"/>
  </p:normalViewPr>
  <p:slideViewPr>
    <p:cSldViewPr>
      <p:cViewPr varScale="1">
        <p:scale>
          <a:sx n="84" d="100"/>
          <a:sy n="84" d="100"/>
        </p:scale>
        <p:origin x="-1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7200"/>
    </p:cViewPr>
  </p:sorterViewPr>
  <p:notesViewPr>
    <p:cSldViewPr>
      <p:cViewPr varScale="1">
        <p:scale>
          <a:sx n="46" d="100"/>
          <a:sy n="46" d="100"/>
        </p:scale>
        <p:origin x="-1426" y="-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fld id="{927EF62B-654F-DB4C-8785-238B3F16B8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63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5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fld id="{BCD3488E-EC0F-A14A-9E97-7448689D69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459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5709C7-60D9-F04D-B7B0-A92ADCA8C1A0}" type="slidenum">
              <a:rPr lang="en-US"/>
              <a:pPr/>
              <a:t>1</a:t>
            </a:fld>
            <a:endParaRPr lang="en-US"/>
          </a:p>
        </p:txBody>
      </p:sp>
      <p:sp>
        <p:nvSpPr>
          <p:cNvPr id="104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D88CCC-6B8B-E248-8582-52921302D3AD}" type="slidenum">
              <a:rPr lang="en-US"/>
              <a:pPr/>
              <a:t>10</a:t>
            </a:fld>
            <a:endParaRPr lang="en-US"/>
          </a:p>
        </p:txBody>
      </p:sp>
      <p:sp>
        <p:nvSpPr>
          <p:cNvPr id="106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6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753C9-23E1-B446-B8B4-DABBA68FB734}" type="slidenum">
              <a:rPr lang="en-US"/>
              <a:pPr/>
              <a:t>11</a:t>
            </a:fld>
            <a:endParaRPr lang="en-US"/>
          </a:p>
        </p:txBody>
      </p:sp>
      <p:sp>
        <p:nvSpPr>
          <p:cNvPr id="106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6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A9B33A-5479-5F4D-BD6B-950C7EFC0303}" type="slidenum">
              <a:rPr lang="en-US"/>
              <a:pPr/>
              <a:t>12</a:t>
            </a:fld>
            <a:endParaRPr lang="en-US"/>
          </a:p>
        </p:txBody>
      </p:sp>
      <p:sp>
        <p:nvSpPr>
          <p:cNvPr id="106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6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A599A6-2FB8-4244-8E7A-46E3F8D22CE3}" type="slidenum">
              <a:rPr lang="en-US"/>
              <a:pPr/>
              <a:t>13</a:t>
            </a:fld>
            <a:endParaRPr lang="en-US"/>
          </a:p>
        </p:txBody>
      </p:sp>
      <p:sp>
        <p:nvSpPr>
          <p:cNvPr id="106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6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B7C372-6571-534D-8B10-16144A11BD69}" type="slidenum">
              <a:rPr lang="en-US"/>
              <a:pPr/>
              <a:t>14</a:t>
            </a:fld>
            <a:endParaRPr lang="en-US"/>
          </a:p>
        </p:txBody>
      </p:sp>
      <p:sp>
        <p:nvSpPr>
          <p:cNvPr id="107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D0F973-4739-BB4D-953E-264204B7A0EF}" type="slidenum">
              <a:rPr lang="en-US"/>
              <a:pPr/>
              <a:t>15</a:t>
            </a:fld>
            <a:endParaRPr lang="en-US"/>
          </a:p>
        </p:txBody>
      </p:sp>
      <p:sp>
        <p:nvSpPr>
          <p:cNvPr id="107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68A628-3BC2-A949-BA5D-D2B84685A485}" type="slidenum">
              <a:rPr lang="en-US"/>
              <a:pPr/>
              <a:t>16</a:t>
            </a:fld>
            <a:endParaRPr lang="en-US"/>
          </a:p>
        </p:txBody>
      </p:sp>
      <p:sp>
        <p:nvSpPr>
          <p:cNvPr id="107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58781D-C8E5-994D-BD84-FD0D0581217E}" type="slidenum">
              <a:rPr lang="en-US"/>
              <a:pPr/>
              <a:t>17</a:t>
            </a:fld>
            <a:endParaRPr lang="en-US"/>
          </a:p>
        </p:txBody>
      </p:sp>
      <p:sp>
        <p:nvSpPr>
          <p:cNvPr id="108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8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5AE496-5072-554E-B0F1-A4144DBEF727}" type="slidenum">
              <a:rPr lang="en-US"/>
              <a:pPr/>
              <a:t>18</a:t>
            </a:fld>
            <a:endParaRPr lang="en-US"/>
          </a:p>
        </p:txBody>
      </p:sp>
      <p:sp>
        <p:nvSpPr>
          <p:cNvPr id="108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CA6669-FBF9-DA47-80B6-854101BD0D09}" type="slidenum">
              <a:rPr lang="en-US"/>
              <a:pPr/>
              <a:t>19</a:t>
            </a:fld>
            <a:endParaRPr lang="en-US"/>
          </a:p>
        </p:txBody>
      </p:sp>
      <p:sp>
        <p:nvSpPr>
          <p:cNvPr id="108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8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159896-1DD7-3E44-A198-4E92F61A327F}" type="slidenum">
              <a:rPr lang="en-US"/>
              <a:pPr/>
              <a:t>2</a:t>
            </a:fld>
            <a:endParaRPr lang="en-US"/>
          </a:p>
        </p:txBody>
      </p:sp>
      <p:sp>
        <p:nvSpPr>
          <p:cNvPr id="104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CDC115-6CA3-654D-AD2C-E806D6685E85}" type="slidenum">
              <a:rPr lang="en-US"/>
              <a:pPr/>
              <a:t>20</a:t>
            </a:fld>
            <a:endParaRPr lang="en-US"/>
          </a:p>
        </p:txBody>
      </p:sp>
      <p:sp>
        <p:nvSpPr>
          <p:cNvPr id="108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EF566C-5D98-434A-960C-80132E848AE4}" type="slidenum">
              <a:rPr lang="en-US"/>
              <a:pPr/>
              <a:t>21</a:t>
            </a:fld>
            <a:endParaRPr lang="en-US"/>
          </a:p>
        </p:txBody>
      </p:sp>
      <p:sp>
        <p:nvSpPr>
          <p:cNvPr id="109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F6C235-37A0-2B4E-812D-DFCD19E54D1C}" type="slidenum">
              <a:rPr lang="en-US"/>
              <a:pPr/>
              <a:t>22</a:t>
            </a:fld>
            <a:endParaRPr lang="en-US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9B2119-F159-0749-9A57-8A7655797399}" type="slidenum">
              <a:rPr lang="en-US"/>
              <a:pPr/>
              <a:t>23</a:t>
            </a:fld>
            <a:endParaRPr lang="en-US"/>
          </a:p>
        </p:txBody>
      </p:sp>
      <p:sp>
        <p:nvSpPr>
          <p:cNvPr id="110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29B282-D721-9242-AA19-9EE16A083B7A}" type="slidenum">
              <a:rPr lang="en-US"/>
              <a:pPr/>
              <a:t>24</a:t>
            </a:fld>
            <a:endParaRPr lang="en-US"/>
          </a:p>
        </p:txBody>
      </p:sp>
      <p:sp>
        <p:nvSpPr>
          <p:cNvPr id="110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526E92-FFFA-A149-B54E-B83ADBE694E4}" type="slidenum">
              <a:rPr lang="en-US"/>
              <a:pPr/>
              <a:t>25</a:t>
            </a:fld>
            <a:endParaRPr lang="en-US"/>
          </a:p>
        </p:txBody>
      </p:sp>
      <p:sp>
        <p:nvSpPr>
          <p:cNvPr id="110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4709E3-7FED-7E42-B7A8-C3A43BF4181A}" type="slidenum">
              <a:rPr lang="en-US"/>
              <a:pPr/>
              <a:t>26</a:t>
            </a:fld>
            <a:endParaRPr lang="en-US"/>
          </a:p>
        </p:txBody>
      </p:sp>
      <p:sp>
        <p:nvSpPr>
          <p:cNvPr id="1116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16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881E09-62F1-7941-88F2-E8E2FC075030}" type="slidenum">
              <a:rPr lang="en-US"/>
              <a:pPr/>
              <a:t>27</a:t>
            </a:fld>
            <a:endParaRPr lang="en-US"/>
          </a:p>
        </p:txBody>
      </p:sp>
      <p:sp>
        <p:nvSpPr>
          <p:cNvPr id="111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3FF00E-DF7D-C248-8D20-2587D07D0387}" type="slidenum">
              <a:rPr lang="en-US"/>
              <a:pPr/>
              <a:t>28</a:t>
            </a:fld>
            <a:endParaRPr lang="en-US"/>
          </a:p>
        </p:txBody>
      </p:sp>
      <p:sp>
        <p:nvSpPr>
          <p:cNvPr id="1120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0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8AE3B-DABE-8549-BF7D-348D56E2E84E}" type="slidenum">
              <a:rPr lang="en-US"/>
              <a:pPr/>
              <a:t>29</a:t>
            </a:fld>
            <a:endParaRPr lang="en-US"/>
          </a:p>
        </p:txBody>
      </p:sp>
      <p:sp>
        <p:nvSpPr>
          <p:cNvPr id="1124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460AC1-3ED6-5B4D-AFA1-8618BF134992}" type="slidenum">
              <a:rPr lang="en-US"/>
              <a:pPr/>
              <a:t>3</a:t>
            </a:fld>
            <a:endParaRPr lang="en-US"/>
          </a:p>
        </p:txBody>
      </p:sp>
      <p:sp>
        <p:nvSpPr>
          <p:cNvPr id="104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65EB3C-8778-544A-9E0E-CCD88CF79E5D}" type="slidenum">
              <a:rPr lang="en-US"/>
              <a:pPr/>
              <a:t>30</a:t>
            </a:fld>
            <a:endParaRPr lang="en-US"/>
          </a:p>
        </p:txBody>
      </p:sp>
      <p:sp>
        <p:nvSpPr>
          <p:cNvPr id="113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3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1DA9AD-56FB-4348-B3BE-FD7381F041E3}" type="slidenum">
              <a:rPr lang="en-US"/>
              <a:pPr/>
              <a:t>31</a:t>
            </a:fld>
            <a:endParaRPr lang="en-US"/>
          </a:p>
        </p:txBody>
      </p:sp>
      <p:sp>
        <p:nvSpPr>
          <p:cNvPr id="113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3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901F69-7ED3-2A45-8D43-6D81D4337745}" type="slidenum">
              <a:rPr lang="en-US"/>
              <a:pPr/>
              <a:t>32</a:t>
            </a:fld>
            <a:endParaRPr lang="en-US"/>
          </a:p>
        </p:txBody>
      </p:sp>
      <p:sp>
        <p:nvSpPr>
          <p:cNvPr id="113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3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1C6534-55C3-E84C-AFE2-1E2009B8BB91}" type="slidenum">
              <a:rPr lang="en-US"/>
              <a:pPr/>
              <a:t>33</a:t>
            </a:fld>
            <a:endParaRPr lang="en-US"/>
          </a:p>
        </p:txBody>
      </p:sp>
      <p:sp>
        <p:nvSpPr>
          <p:cNvPr id="1140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40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59999D-FDD0-E447-BB26-14B2F854E82D}" type="slidenum">
              <a:rPr lang="en-US"/>
              <a:pPr/>
              <a:t>34</a:t>
            </a:fld>
            <a:endParaRPr lang="en-US"/>
          </a:p>
        </p:txBody>
      </p:sp>
      <p:sp>
        <p:nvSpPr>
          <p:cNvPr id="114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4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C0D107-BDE7-F449-8FED-EE0AEC931271}" type="slidenum">
              <a:rPr lang="en-US"/>
              <a:pPr/>
              <a:t>35</a:t>
            </a:fld>
            <a:endParaRPr lang="en-US"/>
          </a:p>
        </p:txBody>
      </p:sp>
      <p:sp>
        <p:nvSpPr>
          <p:cNvPr id="115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5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945ACA-990D-5B4B-BBE7-6C2BC87B4C70}" type="slidenum">
              <a:rPr lang="en-US"/>
              <a:pPr/>
              <a:t>36</a:t>
            </a:fld>
            <a:endParaRPr lang="en-US"/>
          </a:p>
        </p:txBody>
      </p:sp>
      <p:sp>
        <p:nvSpPr>
          <p:cNvPr id="1153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5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230070-74FB-7144-A400-0501B2936C1D}" type="slidenum">
              <a:rPr lang="en-US"/>
              <a:pPr/>
              <a:t>37</a:t>
            </a:fld>
            <a:endParaRPr lang="en-US"/>
          </a:p>
        </p:txBody>
      </p:sp>
      <p:sp>
        <p:nvSpPr>
          <p:cNvPr id="116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6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6040EE-CDD9-8042-B99C-BEBC4776A441}" type="slidenum">
              <a:rPr lang="en-US"/>
              <a:pPr/>
              <a:t>38</a:t>
            </a:fld>
            <a:endParaRPr lang="en-US"/>
          </a:p>
        </p:txBody>
      </p:sp>
      <p:sp>
        <p:nvSpPr>
          <p:cNvPr id="117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7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C8A3B6-30B3-9745-8876-D77E3B7CFAD5}" type="slidenum">
              <a:rPr lang="en-US"/>
              <a:pPr/>
              <a:t>4</a:t>
            </a:fld>
            <a:endParaRPr lang="en-US"/>
          </a:p>
        </p:txBody>
      </p:sp>
      <p:sp>
        <p:nvSpPr>
          <p:cNvPr id="104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FB49A-644D-E947-8F16-2F1D02BEC49F}" type="slidenum">
              <a:rPr lang="en-US"/>
              <a:pPr/>
              <a:t>5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DAB5BB-0B46-BE43-ABBE-6DD9D155714E}" type="slidenum">
              <a:rPr lang="en-US"/>
              <a:pPr/>
              <a:t>6</a:t>
            </a:fld>
            <a:endParaRPr lang="en-US"/>
          </a:p>
        </p:txBody>
      </p:sp>
      <p:sp>
        <p:nvSpPr>
          <p:cNvPr id="105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62DEF9-B414-944E-97DE-14F767DA7F5C}" type="slidenum">
              <a:rPr lang="en-US"/>
              <a:pPr/>
              <a:t>7</a:t>
            </a:fld>
            <a:endParaRPr lang="en-US"/>
          </a:p>
        </p:txBody>
      </p:sp>
      <p:sp>
        <p:nvSpPr>
          <p:cNvPr id="105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F1FF7E-CD0F-474D-BDD5-C722E4252B65}" type="slidenum">
              <a:rPr lang="en-US"/>
              <a:pPr/>
              <a:t>8</a:t>
            </a:fld>
            <a:endParaRPr lang="en-US"/>
          </a:p>
        </p:txBody>
      </p:sp>
      <p:sp>
        <p:nvSpPr>
          <p:cNvPr id="105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CA3F4E-B5F8-A145-ACB0-E59CE31A22D0}" type="slidenum">
              <a:rPr lang="en-US"/>
              <a:pPr/>
              <a:t>9</a:t>
            </a:fld>
            <a:endParaRPr lang="en-US"/>
          </a:p>
        </p:txBody>
      </p:sp>
      <p:sp>
        <p:nvSpPr>
          <p:cNvPr id="105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l-GR" noProof="0" smtClean="0"/>
              <a:t>Click to edit Master title style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charset="0"/>
              <a:buNone/>
              <a:defRPr sz="2800"/>
            </a:lvl1pPr>
          </a:lstStyle>
          <a:p>
            <a:pPr lvl="0"/>
            <a:r>
              <a:rPr lang="el-GR" noProof="0" smtClean="0"/>
              <a:t>Click to edit Master subtitle style</a:t>
            </a:r>
          </a:p>
        </p:txBody>
      </p:sp>
      <p:sp>
        <p:nvSpPr>
          <p:cNvPr id="37171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7171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7171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F691A3E-F538-FA45-BCD2-B1DF50B06F94}" type="slidenum">
              <a:rPr lang="el-GR"/>
              <a:pPr/>
              <a:t>‹#›</a:t>
            </a:fld>
            <a:endParaRPr lang="el-GR"/>
          </a:p>
        </p:txBody>
      </p:sp>
      <p:sp>
        <p:nvSpPr>
          <p:cNvPr id="37171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charset="0"/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E9B3B-5D51-3B4E-9BBB-41503E6C759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4096859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4FC6BF-2FE3-4541-BE1B-ADCE9B929743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1633443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F2AC89B3-6F0E-F444-AB0C-990422BB5384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2870446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50A34E26-C00A-F74D-A11B-C99E39577DD0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0924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79B84-21DD-0F4F-A1C0-FBC7A60948A2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9290691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09814-55BB-7D4F-9FDE-2A146F28C7B7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667477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8AF81-C165-7B4B-BCD1-ACF5DB28CA40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60243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0F5E3B-1B50-114F-BAF9-85C0C7CF8F25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8060886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0E7EF-E387-AF41-AA97-B41611766B08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8727444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5D1B-BE9C-4640-BAEC-E86203490607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9351725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4D4CA-D7AC-A94F-B8DE-A7F161F66D22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7860211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7443C-7F1C-F84D-BD8F-9964622C1F0E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282750"/>
      </p:ext>
    </p:extLst>
  </p:cSld>
  <p:clrMapOvr>
    <a:masterClrMapping/>
  </p:clrMapOvr>
  <p:transition xmlns:p14="http://schemas.microsoft.com/office/powerpoint/2010/main"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title style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37069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charset="0"/>
            </a:endParaRPr>
          </a:p>
        </p:txBody>
      </p:sp>
      <p:sp>
        <p:nvSpPr>
          <p:cNvPr id="37069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9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3706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l-GR"/>
          </a:p>
        </p:txBody>
      </p:sp>
      <p:sp>
        <p:nvSpPr>
          <p:cNvPr id="37069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6A05E3-44AA-A749-B7F7-72C0984D902C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2300">
          <a:solidFill>
            <a:schemeClr val="tx1"/>
          </a:solidFill>
          <a:latin typeface="+mn-lt"/>
          <a:ea typeface="+mn-ea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836613"/>
            <a:ext cx="8610600" cy="973137"/>
          </a:xfrm>
        </p:spPr>
        <p:txBody>
          <a:bodyPr/>
          <a:lstStyle/>
          <a:p>
            <a:pPr algn="ctr"/>
            <a:r>
              <a:rPr lang="el-GR" sz="3600" b="1"/>
              <a:t>Περιεγχειρητική αναλγησία</a:t>
            </a:r>
            <a:endParaRPr lang="en-GB" sz="3600" b="1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1890" name="Picture 2" descr="analgesia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0"/>
            <a:ext cx="59817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9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όλες οι διεργασίες εξελίσσονται, αλλά ΟΧΙ επεξεργασία = ΟΧΙ αντίληψη</a:t>
            </a:r>
          </a:p>
          <a:p>
            <a:r>
              <a:rPr lang="el-GR"/>
              <a:t>επάνοδος συνείδησης</a:t>
            </a:r>
          </a:p>
          <a:p>
            <a:r>
              <a:rPr lang="el-GR"/>
              <a:t>πόνος ισχυρότερος, πιο επίμονος</a:t>
            </a:r>
            <a:endParaRPr lang="en-GB"/>
          </a:p>
        </p:txBody>
      </p:sp>
      <p:sp>
        <p:nvSpPr>
          <p:cNvPr id="10639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Αναισθησία: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Ευαισθητοποίηση</a:t>
            </a:r>
          </a:p>
        </p:txBody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κεντρική</a:t>
            </a:r>
          </a:p>
          <a:p>
            <a:pPr lvl="1"/>
            <a:r>
              <a:rPr lang="el-GR"/>
              <a:t>αλλωδυνία</a:t>
            </a:r>
          </a:p>
          <a:p>
            <a:pPr lvl="1"/>
            <a:r>
              <a:rPr lang="el-GR"/>
              <a:t>υπεραλγησία</a:t>
            </a:r>
          </a:p>
          <a:p>
            <a:pPr lvl="1"/>
            <a:r>
              <a:rPr lang="el-GR"/>
              <a:t>δευτερογενής υπεραλγησία</a:t>
            </a:r>
          </a:p>
          <a:p>
            <a:r>
              <a:rPr lang="el-GR"/>
              <a:t>περιφερική</a:t>
            </a:r>
          </a:p>
          <a:p>
            <a:r>
              <a:rPr lang="el-GR"/>
              <a:t>«προληπτική» αναλγησία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Ο πόνος διακρίνεται σε:</a:t>
            </a:r>
          </a:p>
        </p:txBody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φυσιολογικό</a:t>
            </a:r>
          </a:p>
          <a:p>
            <a:r>
              <a:rPr lang="el-GR"/>
              <a:t>κλινικό</a:t>
            </a:r>
          </a:p>
          <a:p>
            <a:pPr lvl="1"/>
            <a:r>
              <a:rPr lang="el-GR"/>
              <a:t>φλεγμονώδη</a:t>
            </a:r>
          </a:p>
          <a:p>
            <a:pPr lvl="1"/>
            <a:r>
              <a:rPr lang="el-GR"/>
              <a:t>νευροπαθολογικό</a:t>
            </a:r>
          </a:p>
          <a:p>
            <a:r>
              <a:rPr lang="el-GR"/>
              <a:t>οξύ</a:t>
            </a:r>
          </a:p>
          <a:p>
            <a:r>
              <a:rPr lang="el-GR"/>
              <a:t>χρόνιο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08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200000"/>
              </a:lnSpc>
            </a:pPr>
            <a:r>
              <a:rPr lang="el-GR" sz="3600" b="1">
                <a:solidFill>
                  <a:srgbClr val="FFFF00"/>
                </a:solidFill>
                <a:latin typeface="Tahoma" charset="0"/>
              </a:rPr>
              <a:t>  </a:t>
            </a:r>
            <a:endParaRPr lang="en-US" sz="280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10700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Πόνος</a:t>
            </a:r>
            <a:endParaRPr lang="en-GB"/>
          </a:p>
        </p:txBody>
      </p:sp>
      <p:sp>
        <p:nvSpPr>
          <p:cNvPr id="107008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σωματικός</a:t>
            </a:r>
          </a:p>
          <a:p>
            <a:pPr lvl="1"/>
            <a:r>
              <a:rPr lang="el-GR"/>
              <a:t>ερέθισμα μηχανικό, χημικό, θερμικό</a:t>
            </a:r>
          </a:p>
          <a:p>
            <a:pPr lvl="1"/>
            <a:r>
              <a:rPr lang="el-GR"/>
              <a:t>οξύς, εντοπισμένος</a:t>
            </a:r>
          </a:p>
          <a:p>
            <a:r>
              <a:rPr lang="el-GR"/>
              <a:t>σπλαγχνικός</a:t>
            </a:r>
          </a:p>
          <a:p>
            <a:pPr lvl="1"/>
            <a:r>
              <a:rPr lang="el-GR"/>
              <a:t>μηχανικό, χημικό, δευτερογενές από υποξία</a:t>
            </a:r>
          </a:p>
          <a:p>
            <a:pPr lvl="1"/>
            <a:r>
              <a:rPr lang="el-GR"/>
              <a:t>αμβλύς, ασαφής</a:t>
            </a:r>
          </a:p>
          <a:p>
            <a:pPr lvl="1"/>
            <a:r>
              <a:rPr lang="el-GR"/>
              <a:t>συχνά «αναγόμενος»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33375"/>
            <a:ext cx="8229600" cy="1143000"/>
          </a:xfrm>
        </p:spPr>
        <p:txBody>
          <a:bodyPr/>
          <a:lstStyle/>
          <a:p>
            <a:r>
              <a:rPr lang="el-GR"/>
              <a:t>Μέτρηση πόνου-Κλίμακες</a:t>
            </a:r>
            <a:endParaRPr lang="en-GB"/>
          </a:p>
        </p:txBody>
      </p:sp>
      <p:sp>
        <p:nvSpPr>
          <p:cNvPr id="107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αριθμητική (</a:t>
            </a:r>
            <a:r>
              <a:rPr lang="en-US"/>
              <a:t>NRS)</a:t>
            </a:r>
            <a:endParaRPr lang="el-GR"/>
          </a:p>
          <a:p>
            <a:r>
              <a:rPr lang="el-GR"/>
              <a:t>οπτική αναλογική</a:t>
            </a:r>
            <a:r>
              <a:rPr lang="en-US"/>
              <a:t> (VAS)</a:t>
            </a:r>
            <a:endParaRPr lang="el-GR"/>
          </a:p>
          <a:p>
            <a:r>
              <a:rPr lang="el-GR"/>
              <a:t>περιγραφική</a:t>
            </a:r>
            <a:r>
              <a:rPr lang="en-US"/>
              <a:t> (SDS)</a:t>
            </a:r>
            <a:endParaRPr lang="el-GR"/>
          </a:p>
          <a:p>
            <a:r>
              <a:rPr lang="el-GR"/>
              <a:t>πολυπαραγοντική</a:t>
            </a:r>
            <a:r>
              <a:rPr lang="en-US"/>
              <a:t> (MFPS)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33375"/>
            <a:ext cx="7924800" cy="1223963"/>
          </a:xfrm>
        </p:spPr>
        <p:txBody>
          <a:bodyPr/>
          <a:lstStyle/>
          <a:p>
            <a:r>
              <a:rPr lang="el-GR"/>
              <a:t>Αναμενόμενη ένταση πόνου</a:t>
            </a:r>
            <a:endParaRPr lang="en-GB"/>
          </a:p>
        </p:txBody>
      </p:sp>
      <p:sp>
        <p:nvSpPr>
          <p:cNvPr id="107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απουσία-ελαφρός</a:t>
            </a:r>
          </a:p>
          <a:p>
            <a:pPr lvl="1">
              <a:lnSpc>
                <a:spcPct val="90000"/>
              </a:lnSpc>
            </a:pPr>
            <a:r>
              <a:rPr lang="el-GR" sz="2200"/>
              <a:t>ακτινογράφηση, κλινική εξέταση (όχι πάντα)</a:t>
            </a:r>
          </a:p>
          <a:p>
            <a:pPr>
              <a:lnSpc>
                <a:spcPct val="90000"/>
              </a:lnSpc>
            </a:pPr>
            <a:r>
              <a:rPr lang="el-GR" sz="2600"/>
              <a:t>ελαφρός-μέτριος</a:t>
            </a:r>
          </a:p>
          <a:p>
            <a:pPr lvl="1">
              <a:lnSpc>
                <a:spcPct val="90000"/>
              </a:lnSpc>
            </a:pPr>
            <a:r>
              <a:rPr lang="el-GR" sz="2200"/>
              <a:t>διάνοιξη αποστήματος, αφαίρεση ήλου, ορχεκτομή, ΩΥΕ, λαπαροτομή</a:t>
            </a:r>
          </a:p>
          <a:p>
            <a:pPr>
              <a:lnSpc>
                <a:spcPct val="90000"/>
              </a:lnSpc>
            </a:pPr>
            <a:r>
              <a:rPr lang="el-GR" sz="2600"/>
              <a:t>μέτριος-έντονος</a:t>
            </a:r>
          </a:p>
          <a:p>
            <a:pPr lvl="1">
              <a:lnSpc>
                <a:spcPct val="90000"/>
              </a:lnSpc>
            </a:pPr>
            <a:r>
              <a:rPr lang="el-GR" sz="2200"/>
              <a:t>εγκαύματα, αιματηρή ανάταξη κατάγματος, χιαστός, ονυχεκτομή, θωρακοτομή, εκτομή ακουστικού πόρου</a:t>
            </a:r>
          </a:p>
          <a:p>
            <a:pPr>
              <a:lnSpc>
                <a:spcPct val="90000"/>
              </a:lnSpc>
            </a:pPr>
            <a:r>
              <a:rPr lang="el-GR" sz="2600"/>
              <a:t>βασανιστικός</a:t>
            </a:r>
          </a:p>
          <a:p>
            <a:pPr lvl="1">
              <a:lnSpc>
                <a:spcPct val="90000"/>
              </a:lnSpc>
            </a:pPr>
            <a:r>
              <a:rPr lang="el-GR" sz="2200"/>
              <a:t>ακρωτηριασμός</a:t>
            </a:r>
            <a:endParaRPr lang="en-GB" sz="2200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Θεραπεία</a:t>
            </a:r>
            <a:endParaRPr lang="en-GB"/>
          </a:p>
        </p:txBody>
      </p:sp>
      <p:sp>
        <p:nvSpPr>
          <p:cNvPr id="108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λόγοι</a:t>
            </a:r>
          </a:p>
          <a:p>
            <a:pPr lvl="1"/>
            <a:r>
              <a:rPr lang="el-GR"/>
              <a:t>ανθρωπιστικοί</a:t>
            </a:r>
          </a:p>
          <a:p>
            <a:pPr lvl="1"/>
            <a:r>
              <a:rPr lang="el-GR"/>
              <a:t>νομικοί</a:t>
            </a:r>
          </a:p>
          <a:p>
            <a:pPr lvl="1"/>
            <a:r>
              <a:rPr lang="el-GR"/>
              <a:t>ιατρικοί</a:t>
            </a:r>
          </a:p>
          <a:p>
            <a:pPr lvl="2"/>
            <a:r>
              <a:rPr lang="el-GR">
                <a:solidFill>
                  <a:schemeClr val="tx2"/>
                </a:solidFill>
              </a:rPr>
              <a:t>έκκριση κατεχολαμινών</a:t>
            </a:r>
          </a:p>
          <a:p>
            <a:pPr lvl="2"/>
            <a:r>
              <a:rPr lang="el-GR">
                <a:solidFill>
                  <a:schemeClr val="tx2"/>
                </a:solidFill>
              </a:rPr>
              <a:t>επιτάχυνση επούλωσης</a:t>
            </a:r>
          </a:p>
          <a:p>
            <a:pPr lvl="2"/>
            <a:r>
              <a:rPr lang="el-GR">
                <a:solidFill>
                  <a:schemeClr val="tx2"/>
                </a:solidFill>
              </a:rPr>
              <a:t>επάνοδος φυσιολογικής λειτουργίας</a:t>
            </a:r>
            <a:endParaRPr lang="en-GB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Γενικές αρχές</a:t>
            </a:r>
            <a:endParaRPr lang="en-GB"/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πρόληψη ή ελαχιστοποίηση πόνου</a:t>
            </a:r>
          </a:p>
          <a:p>
            <a:pPr>
              <a:lnSpc>
                <a:spcPct val="90000"/>
              </a:lnSpc>
            </a:pPr>
            <a:r>
              <a:rPr lang="el-GR" sz="2600"/>
              <a:t>όσο το δυνατόν νωρίτερα</a:t>
            </a:r>
          </a:p>
          <a:p>
            <a:pPr>
              <a:lnSpc>
                <a:spcPct val="90000"/>
              </a:lnSpc>
            </a:pPr>
            <a:r>
              <a:rPr lang="el-GR" sz="2600"/>
              <a:t>συνδυασμός φαρμάκων</a:t>
            </a:r>
          </a:p>
          <a:p>
            <a:pPr>
              <a:lnSpc>
                <a:spcPct val="90000"/>
              </a:lnSpc>
            </a:pPr>
            <a:r>
              <a:rPr lang="el-GR" sz="2600"/>
              <a:t>σχετική η αξία των μεταβολών συμπεριφοράς</a:t>
            </a:r>
          </a:p>
          <a:p>
            <a:pPr>
              <a:lnSpc>
                <a:spcPct val="90000"/>
              </a:lnSpc>
            </a:pPr>
            <a:r>
              <a:rPr lang="el-GR" sz="2600"/>
              <a:t>όχι ως μέθοδος συγκράτησης</a:t>
            </a:r>
          </a:p>
          <a:p>
            <a:pPr>
              <a:lnSpc>
                <a:spcPct val="90000"/>
              </a:lnSpc>
            </a:pPr>
            <a:r>
              <a:rPr lang="el-GR" sz="2600"/>
              <a:t>μη διακόπτετε τη θεραπεία απότομα, μόνο γιατί το ζώο δείχνει ότι δεν πονάει</a:t>
            </a:r>
          </a:p>
          <a:p>
            <a:pPr>
              <a:lnSpc>
                <a:spcPct val="90000"/>
              </a:lnSpc>
            </a:pPr>
            <a:r>
              <a:rPr lang="el-GR" sz="2600"/>
              <a:t>ο πόνος δεν είναι ο μόνος στρεσικός παράγοντας κατά την παραμονή του ζώου στην κλινική</a:t>
            </a:r>
            <a:endParaRPr lang="en-GB" sz="2600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Υποστηρικτική φροντίδα</a:t>
            </a:r>
            <a:endParaRPr lang="en-GB"/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θεραπεία υποκείμενης νόσου</a:t>
            </a:r>
          </a:p>
          <a:p>
            <a:r>
              <a:rPr lang="el-GR"/>
              <a:t>φροντίδα τραυματισμένων περιοχών</a:t>
            </a:r>
          </a:p>
          <a:p>
            <a:r>
              <a:rPr lang="el-GR"/>
              <a:t>μείωση φλεγμονής/οιδήματος</a:t>
            </a:r>
          </a:p>
          <a:p>
            <a:r>
              <a:rPr lang="el-GR"/>
              <a:t>κένωση κύστης</a:t>
            </a:r>
          </a:p>
          <a:p>
            <a:r>
              <a:rPr lang="el-GR"/>
              <a:t>οξυγόνο</a:t>
            </a:r>
          </a:p>
          <a:p>
            <a:r>
              <a:rPr lang="el-GR"/>
              <a:t>τροφή/νερό</a:t>
            </a:r>
          </a:p>
          <a:p>
            <a:r>
              <a:rPr lang="el-GR"/>
              <a:t>φροντίδα-άνετη διαβίωση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Τι είναι ο πόνος;</a:t>
            </a:r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αίσθημα</a:t>
            </a:r>
          </a:p>
          <a:p>
            <a:r>
              <a:rPr lang="el-GR"/>
              <a:t>συναισθηματική εμπειρία</a:t>
            </a:r>
          </a:p>
          <a:p>
            <a:r>
              <a:rPr lang="el-GR"/>
              <a:t>αντίληψη</a:t>
            </a:r>
          </a:p>
          <a:p>
            <a:r>
              <a:rPr lang="el-GR"/>
              <a:t>σχετίζεται με δυνητική ή πραγματική καταστροφή ιστών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Αναλγητικά φάρμακα</a:t>
            </a:r>
            <a:endParaRPr lang="en-GB"/>
          </a:p>
        </p:txBody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οπιοειδή</a:t>
            </a:r>
          </a:p>
          <a:p>
            <a:r>
              <a:rPr lang="el-GR"/>
              <a:t>μη στεροειδή αντιφλεγμονώδη</a:t>
            </a:r>
          </a:p>
          <a:p>
            <a:r>
              <a:rPr lang="el-GR"/>
              <a:t>α</a:t>
            </a:r>
            <a:r>
              <a:rPr lang="el-GR" baseline="-25000"/>
              <a:t>2</a:t>
            </a:r>
            <a:r>
              <a:rPr lang="el-GR"/>
              <a:t>-αγωνιστές</a:t>
            </a:r>
          </a:p>
          <a:p>
            <a:r>
              <a:rPr lang="el-GR"/>
              <a:t>τοπικά αναισθητικά</a:t>
            </a:r>
          </a:p>
          <a:p>
            <a:r>
              <a:rPr lang="el-GR"/>
              <a:t>διάφορα</a:t>
            </a:r>
          </a:p>
          <a:p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Οπιοειδή </a:t>
            </a:r>
            <a:r>
              <a:rPr lang="el-GR" sz="2700"/>
              <a:t>(ναρκωτικά αναλγητικά)</a:t>
            </a:r>
            <a:endParaRPr lang="en-GB" sz="2700"/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Όπιον (</a:t>
            </a:r>
            <a:r>
              <a:rPr lang="el-GR" i="1"/>
              <a:t>οπός=</a:t>
            </a:r>
            <a:r>
              <a:rPr lang="el-GR"/>
              <a:t>χυμός): ο χυμός της παπαρούνας </a:t>
            </a:r>
            <a:r>
              <a:rPr lang="en-US" i="1"/>
              <a:t>Papaver somniferum</a:t>
            </a:r>
            <a:endParaRPr lang="el-GR" i="1"/>
          </a:p>
          <a:p>
            <a:pPr marL="342900" indent="-342900"/>
            <a:r>
              <a:rPr lang="el-GR"/>
              <a:t>γνωστά εδώ και χιλιετίες</a:t>
            </a:r>
            <a:endParaRPr lang="en-US"/>
          </a:p>
          <a:p>
            <a:pPr marL="342900" indent="-342900"/>
            <a:r>
              <a:rPr lang="el-GR"/>
              <a:t>τα φάρμακα επιλογής σε οξύ έντονο πόνο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Φαρμακολογικές ιδιότητες</a:t>
            </a:r>
            <a:br>
              <a:rPr lang="el-GR"/>
            </a:br>
            <a:r>
              <a:rPr lang="el-GR" sz="2700"/>
              <a:t>(αναπνευστικό)</a:t>
            </a:r>
            <a:endParaRPr lang="en-GB" sz="2700"/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 b="1"/>
              <a:t>καταστολή</a:t>
            </a:r>
          </a:p>
          <a:p>
            <a:pPr marL="342900" indent="-342900"/>
            <a:r>
              <a:rPr lang="el-GR"/>
              <a:t>μείωση του αερισμού των πνευμόνων</a:t>
            </a:r>
          </a:p>
          <a:p>
            <a:pPr marL="342900" indent="-342900"/>
            <a:r>
              <a:rPr lang="el-GR"/>
              <a:t>στην κλινική πράξη δεν είναι σοβαρό πρόβλημα (ισχυρά οπιοειδή)</a:t>
            </a:r>
            <a:endParaRPr lang="en-GB"/>
          </a:p>
        </p:txBody>
      </p:sp>
      <p:sp>
        <p:nvSpPr>
          <p:cNvPr id="1098756" name="Text Box 4"/>
          <p:cNvSpPr txBox="1">
            <a:spLocks noChangeArrowheads="1"/>
          </p:cNvSpPr>
          <p:nvPr/>
        </p:nvSpPr>
        <p:spPr bwMode="auto">
          <a:xfrm>
            <a:off x="7696200" y="0"/>
            <a:ext cx="1447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οπιοειδή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Φαρμακολογικές ιδιότητες</a:t>
            </a:r>
            <a:br>
              <a:rPr lang="el-GR"/>
            </a:br>
            <a:r>
              <a:rPr lang="el-GR" sz="2700"/>
              <a:t>(κυκλοφορικό)</a:t>
            </a:r>
            <a:endParaRPr lang="en-GB" sz="2700"/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βραδυκαρδία (ατροπίνη)</a:t>
            </a:r>
          </a:p>
          <a:p>
            <a:pPr marL="342900" indent="-342900"/>
            <a:r>
              <a:rPr lang="el-GR"/>
              <a:t>ελαφρά υπόταση</a:t>
            </a:r>
          </a:p>
          <a:p>
            <a:pPr marL="742950" lvl="1" indent="-285750"/>
            <a:r>
              <a:rPr lang="el-GR"/>
              <a:t>κεντρική (αναστολή τόνου συμπαθητικού)</a:t>
            </a:r>
          </a:p>
          <a:p>
            <a:pPr marL="742950" lvl="1" indent="-285750"/>
            <a:r>
              <a:rPr lang="el-GR"/>
              <a:t>περιφερική (έκλυση ισταμίνης)</a:t>
            </a:r>
            <a:endParaRPr lang="en-GB"/>
          </a:p>
        </p:txBody>
      </p:sp>
      <p:sp>
        <p:nvSpPr>
          <p:cNvPr id="1100804" name="Text Box 4"/>
          <p:cNvSpPr txBox="1">
            <a:spLocks noChangeArrowheads="1"/>
          </p:cNvSpPr>
          <p:nvPr/>
        </p:nvSpPr>
        <p:spPr bwMode="auto">
          <a:xfrm>
            <a:off x="7696200" y="0"/>
            <a:ext cx="1447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οπιοειδή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Φαρμακολογικές ιδιότητες</a:t>
            </a:r>
            <a:br>
              <a:rPr lang="el-GR"/>
            </a:br>
            <a:r>
              <a:rPr lang="el-GR" sz="2700"/>
              <a:t>(πεπτικό)</a:t>
            </a:r>
            <a:endParaRPr lang="en-GB" sz="2700"/>
          </a:p>
        </p:txBody>
      </p:sp>
      <p:sp>
        <p:nvSpPr>
          <p:cNvPr id="110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αύξηση τόνου λείων μυϊκών ινών</a:t>
            </a:r>
          </a:p>
          <a:p>
            <a:pPr marL="342900" indent="-342900"/>
            <a:r>
              <a:rPr lang="el-GR"/>
              <a:t>αύξηση τόνου σφιγκτήρων</a:t>
            </a:r>
          </a:p>
          <a:p>
            <a:pPr marL="342900" indent="-342900"/>
            <a:r>
              <a:rPr lang="el-GR"/>
              <a:t>μείωση περίσταλσης</a:t>
            </a:r>
          </a:p>
          <a:p>
            <a:pPr marL="342900" indent="-342900"/>
            <a:r>
              <a:rPr lang="el-GR"/>
              <a:t>έμετος (μορφίνη)</a:t>
            </a:r>
          </a:p>
          <a:p>
            <a:pPr marL="342900" indent="-342900"/>
            <a:r>
              <a:rPr lang="el-GR"/>
              <a:t>αντιεμετική δράση (βουτορφανόλη)</a:t>
            </a:r>
          </a:p>
          <a:p>
            <a:pPr marL="342900" indent="-342900"/>
            <a:r>
              <a:rPr lang="el-GR"/>
              <a:t>σπασμολυτική δράση (πεθιδίνη)</a:t>
            </a:r>
            <a:endParaRPr lang="en-GB"/>
          </a:p>
        </p:txBody>
      </p:sp>
      <p:sp>
        <p:nvSpPr>
          <p:cNvPr id="1102852" name="Text Box 4"/>
          <p:cNvSpPr txBox="1">
            <a:spLocks noChangeArrowheads="1"/>
          </p:cNvSpPr>
          <p:nvPr/>
        </p:nvSpPr>
        <p:spPr bwMode="auto">
          <a:xfrm>
            <a:off x="7696200" y="0"/>
            <a:ext cx="1447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οπιοειδή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Φαρμακολογικές ιδιότητες</a:t>
            </a:r>
            <a:br>
              <a:rPr lang="el-GR"/>
            </a:br>
            <a:r>
              <a:rPr lang="el-GR" sz="2700"/>
              <a:t>(ΚΝΣ, συμπεριφορά)</a:t>
            </a:r>
            <a:endParaRPr lang="en-GB" sz="2700"/>
          </a:p>
        </p:txBody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σκύλος: καταστολή-ηρέμηση</a:t>
            </a:r>
          </a:p>
          <a:p>
            <a:pPr marL="342900" indent="-342900"/>
            <a:r>
              <a:rPr lang="el-GR"/>
              <a:t>γάτα: ηρέμηση, ιδιαίτερα όταν πονάει</a:t>
            </a:r>
          </a:p>
          <a:p>
            <a:pPr marL="742950" lvl="1" indent="-285750"/>
            <a:r>
              <a:rPr lang="el-GR"/>
              <a:t>αναφορές σε μανιακή διέγερση ύστερα από χορήγηση μορφίνης</a:t>
            </a:r>
            <a:r>
              <a:rPr lang="en-US"/>
              <a:t> (</a:t>
            </a:r>
            <a:r>
              <a:rPr lang="el-GR"/>
              <a:t>πολύ μεγάλες δόσεις)</a:t>
            </a:r>
          </a:p>
          <a:p>
            <a:pPr marL="342900" indent="-342900"/>
            <a:r>
              <a:rPr lang="el-GR"/>
              <a:t>η ανοχή και η εξάρτηση δεν αποτελούν προβλήματα στην κτηνιατρική</a:t>
            </a:r>
            <a:endParaRPr lang="en-GB"/>
          </a:p>
        </p:txBody>
      </p:sp>
      <p:sp>
        <p:nvSpPr>
          <p:cNvPr id="1104900" name="Text Box 4"/>
          <p:cNvSpPr txBox="1">
            <a:spLocks noChangeArrowheads="1"/>
          </p:cNvSpPr>
          <p:nvPr/>
        </p:nvSpPr>
        <p:spPr bwMode="auto">
          <a:xfrm>
            <a:off x="7696200" y="0"/>
            <a:ext cx="1447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οπιοειδή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Φάρμακα</a:t>
            </a:r>
            <a:br>
              <a:rPr lang="el-GR"/>
            </a:br>
            <a:r>
              <a:rPr lang="el-GR" sz="2700"/>
              <a:t>(μ-αγωνιστές)</a:t>
            </a:r>
            <a:endParaRPr lang="en-GB" sz="2700"/>
          </a:p>
        </p:txBody>
      </p:sp>
      <p:sp>
        <p:nvSpPr>
          <p:cNvPr id="111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 b="1"/>
              <a:t>μορφίνη</a:t>
            </a:r>
          </a:p>
          <a:p>
            <a:pPr marL="342900" indent="-342900"/>
            <a:r>
              <a:rPr lang="el-GR" b="1"/>
              <a:t>πεθιδίνη</a:t>
            </a:r>
          </a:p>
          <a:p>
            <a:pPr marL="342900" indent="-342900"/>
            <a:r>
              <a:rPr lang="el-GR"/>
              <a:t>οξυμορφόνη</a:t>
            </a:r>
          </a:p>
          <a:p>
            <a:pPr marL="342900" indent="-342900"/>
            <a:r>
              <a:rPr lang="el-GR"/>
              <a:t>μεθαδόνη</a:t>
            </a:r>
          </a:p>
          <a:p>
            <a:pPr marL="342900" indent="-342900"/>
            <a:endParaRPr lang="en-GB"/>
          </a:p>
        </p:txBody>
      </p:sp>
      <p:sp>
        <p:nvSpPr>
          <p:cNvPr id="1115140" name="Text Box 4"/>
          <p:cNvSpPr txBox="1">
            <a:spLocks noChangeArrowheads="1"/>
          </p:cNvSpPr>
          <p:nvPr/>
        </p:nvSpPr>
        <p:spPr bwMode="auto">
          <a:xfrm>
            <a:off x="7696200" y="0"/>
            <a:ext cx="1447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οπιοειδή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Φάρμακα</a:t>
            </a:r>
            <a:br>
              <a:rPr lang="el-GR"/>
            </a:br>
            <a:r>
              <a:rPr lang="el-GR" sz="2700"/>
              <a:t>(μ-αγωνιστές)</a:t>
            </a:r>
            <a:endParaRPr lang="en-GB" sz="2700"/>
          </a:p>
        </p:txBody>
      </p:sp>
      <p:sp>
        <p:nvSpPr>
          <p:cNvPr id="111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 b="1"/>
              <a:t>φεντανύλη</a:t>
            </a:r>
          </a:p>
          <a:p>
            <a:pPr marL="342900" indent="-342900"/>
            <a:r>
              <a:rPr lang="el-GR"/>
              <a:t>αλφεντανίλη</a:t>
            </a:r>
          </a:p>
          <a:p>
            <a:pPr marL="342900" indent="-342900"/>
            <a:r>
              <a:rPr lang="el-GR"/>
              <a:t>σουφεντανίλη</a:t>
            </a:r>
          </a:p>
          <a:p>
            <a:pPr marL="342900" indent="-342900"/>
            <a:r>
              <a:rPr lang="el-GR"/>
              <a:t>ρεμιφεντανίλη</a:t>
            </a:r>
            <a:endParaRPr lang="en-GB"/>
          </a:p>
        </p:txBody>
      </p:sp>
      <p:sp>
        <p:nvSpPr>
          <p:cNvPr id="1117188" name="Text Box 4"/>
          <p:cNvSpPr txBox="1">
            <a:spLocks noChangeArrowheads="1"/>
          </p:cNvSpPr>
          <p:nvPr/>
        </p:nvSpPr>
        <p:spPr bwMode="auto">
          <a:xfrm>
            <a:off x="7696200" y="0"/>
            <a:ext cx="1447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οπιοειδή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Φάρμακα</a:t>
            </a:r>
            <a:br>
              <a:rPr lang="el-GR"/>
            </a:br>
            <a:r>
              <a:rPr lang="el-GR" sz="2700"/>
              <a:t>(μικτά)</a:t>
            </a:r>
            <a:endParaRPr lang="en-GB" sz="2700"/>
          </a:p>
        </p:txBody>
      </p:sp>
      <p:sp>
        <p:nvSpPr>
          <p:cNvPr id="111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βουπρενορφίνη</a:t>
            </a:r>
          </a:p>
          <a:p>
            <a:pPr marL="742950" lvl="1" indent="-285750"/>
            <a:r>
              <a:rPr lang="el-GR"/>
              <a:t>μερικός μ-αγωνιστής</a:t>
            </a:r>
          </a:p>
          <a:p>
            <a:pPr marL="342900" indent="-342900"/>
            <a:r>
              <a:rPr lang="el-GR" b="1"/>
              <a:t>βουτορφανόλη</a:t>
            </a:r>
          </a:p>
          <a:p>
            <a:pPr marL="742950" lvl="1" indent="-285750"/>
            <a:r>
              <a:rPr lang="el-GR"/>
              <a:t>μ-ανταγωνιστής/κ-αγωνιστής</a:t>
            </a:r>
            <a:endParaRPr lang="en-GB"/>
          </a:p>
        </p:txBody>
      </p:sp>
      <p:sp>
        <p:nvSpPr>
          <p:cNvPr id="1119236" name="Text Box 4"/>
          <p:cNvSpPr txBox="1">
            <a:spLocks noChangeArrowheads="1"/>
          </p:cNvSpPr>
          <p:nvPr/>
        </p:nvSpPr>
        <p:spPr bwMode="auto">
          <a:xfrm>
            <a:off x="7696200" y="0"/>
            <a:ext cx="1447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οπιοειδή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Μη Στεροειδή Αντιφλεγμονώδη Φάρμακα (ΜΣΑΦ)</a:t>
            </a:r>
            <a:endParaRPr lang="en-GB" sz="3400"/>
          </a:p>
        </p:txBody>
      </p:sp>
      <p:sp>
        <p:nvSpPr>
          <p:cNvPr id="112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μεγάλη κατηγορία ετερογενών οργανικών οξέων</a:t>
            </a:r>
          </a:p>
          <a:p>
            <a:pPr marL="342900" indent="-342900"/>
            <a:r>
              <a:rPr lang="el-GR"/>
              <a:t>δρουν αναστέλλοντας τις κυκλο-οξυγονάσες </a:t>
            </a:r>
            <a:r>
              <a:rPr lang="en-US"/>
              <a:t>(COX)</a:t>
            </a:r>
          </a:p>
          <a:p>
            <a:pPr marL="342900" indent="-342900"/>
            <a:r>
              <a:rPr lang="el-GR"/>
              <a:t>δράσεις</a:t>
            </a:r>
          </a:p>
          <a:p>
            <a:pPr marL="742950" lvl="1" indent="-285750"/>
            <a:r>
              <a:rPr lang="el-GR"/>
              <a:t>αντιφλεγμονώδης</a:t>
            </a:r>
          </a:p>
          <a:p>
            <a:pPr marL="742950" lvl="1" indent="-285750"/>
            <a:r>
              <a:rPr lang="el-GR"/>
              <a:t>αναλγητική (περιφερικά, κεντρικά)</a:t>
            </a:r>
          </a:p>
          <a:p>
            <a:pPr marL="742950" lvl="1" indent="-285750"/>
            <a:r>
              <a:rPr lang="el-GR"/>
              <a:t>αντιπυρετική (κεντρικά)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4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ο άνθρωπος ΑΙΣΘΑΝΕΤΑΙ τον πόνο </a:t>
            </a:r>
          </a:p>
          <a:p>
            <a:r>
              <a:rPr lang="el-GR"/>
              <a:t>σαφείς ενδείξεις και για τα ζώα</a:t>
            </a:r>
          </a:p>
          <a:p>
            <a:pPr lvl="1"/>
            <a:r>
              <a:rPr lang="el-GR"/>
              <a:t>παρόμοια φυσιολογία - φαρμακολογία </a:t>
            </a:r>
          </a:p>
          <a:p>
            <a:pPr lvl="1"/>
            <a:r>
              <a:rPr lang="el-GR"/>
              <a:t>παρόμοιες αντιδράσεις σε ερεθίσματα </a:t>
            </a:r>
          </a:p>
          <a:p>
            <a:pPr lvl="1"/>
            <a:r>
              <a:rPr lang="el-GR"/>
              <a:t>δεν επαναλαμβάνουν κάτι που προκάλεσε πόνο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Κλινική χρήση</a:t>
            </a:r>
            <a:br>
              <a:rPr lang="el-GR"/>
            </a:br>
            <a:r>
              <a:rPr lang="el-GR" sz="2700"/>
              <a:t>(προσοχή στη χορήγηση)</a:t>
            </a:r>
            <a:endParaRPr lang="en-GB" sz="2700"/>
          </a:p>
        </p:txBody>
      </p:sp>
      <p:sp>
        <p:nvSpPr>
          <p:cNvPr id="113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διαταραχές πηκτικότητας (ασπιρίνη)</a:t>
            </a:r>
          </a:p>
          <a:p>
            <a:pPr marL="342900" indent="-342900"/>
            <a:r>
              <a:rPr lang="el-GR"/>
              <a:t>εγκυμοσύνη</a:t>
            </a:r>
          </a:p>
          <a:p>
            <a:pPr marL="342900" indent="-342900"/>
            <a:r>
              <a:rPr lang="el-GR"/>
              <a:t>μαζί με κορτικοστεροειδή</a:t>
            </a:r>
          </a:p>
          <a:p>
            <a:pPr marL="342900" indent="-342900"/>
            <a:endParaRPr lang="en-GB"/>
          </a:p>
        </p:txBody>
      </p:sp>
      <p:sp>
        <p:nvSpPr>
          <p:cNvPr id="1133572" name="Text Box 4"/>
          <p:cNvSpPr txBox="1">
            <a:spLocks noChangeArrowheads="1"/>
          </p:cNvSpPr>
          <p:nvPr/>
        </p:nvSpPr>
        <p:spPr bwMode="auto">
          <a:xfrm>
            <a:off x="8077200" y="0"/>
            <a:ext cx="1066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ΜΣΑΦ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Φάρμακα</a:t>
            </a:r>
            <a:endParaRPr lang="en-GB" sz="2700"/>
          </a:p>
        </p:txBody>
      </p:sp>
      <p:sp>
        <p:nvSpPr>
          <p:cNvPr id="1135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ασπιρίνη (ακετυλοσαλικυλικό οξύ)</a:t>
            </a:r>
          </a:p>
          <a:p>
            <a:pPr marL="342900" indent="-342900"/>
            <a:r>
              <a:rPr lang="el-GR"/>
              <a:t>φενυλοβουταζόνη</a:t>
            </a:r>
          </a:p>
          <a:p>
            <a:pPr marL="342900" indent="-342900"/>
            <a:r>
              <a:rPr lang="el-GR"/>
              <a:t>διπυρόνη</a:t>
            </a:r>
          </a:p>
          <a:p>
            <a:pPr marL="342900" indent="-342900"/>
            <a:r>
              <a:rPr lang="el-GR"/>
              <a:t>φλουνιξίνη</a:t>
            </a:r>
          </a:p>
          <a:p>
            <a:pPr marL="342900" indent="-342900"/>
            <a:r>
              <a:rPr lang="el-GR"/>
              <a:t>κετοπροφένη</a:t>
            </a:r>
          </a:p>
          <a:p>
            <a:pPr marL="342900" indent="-342900"/>
            <a:r>
              <a:rPr lang="el-GR"/>
              <a:t>βεδαπροφένη</a:t>
            </a:r>
          </a:p>
          <a:p>
            <a:pPr marL="342900" indent="-342900"/>
            <a:r>
              <a:rPr lang="el-GR"/>
              <a:t>τολφεναμικό οξύ</a:t>
            </a:r>
            <a:endParaRPr lang="en-US"/>
          </a:p>
          <a:p>
            <a:pPr marL="342900" indent="-342900"/>
            <a:r>
              <a:rPr lang="el-GR"/>
              <a:t>τεποξαλίνη</a:t>
            </a:r>
            <a:endParaRPr lang="en-GB"/>
          </a:p>
        </p:txBody>
      </p:sp>
      <p:sp>
        <p:nvSpPr>
          <p:cNvPr id="1135620" name="Text Box 4"/>
          <p:cNvSpPr txBox="1">
            <a:spLocks noChangeArrowheads="1"/>
          </p:cNvSpPr>
          <p:nvPr/>
        </p:nvSpPr>
        <p:spPr bwMode="auto">
          <a:xfrm>
            <a:off x="8077200" y="0"/>
            <a:ext cx="1066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ΜΣΑΦ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Φάρμακα</a:t>
            </a:r>
            <a:endParaRPr lang="en-GB" sz="2700"/>
          </a:p>
        </p:txBody>
      </p:sp>
      <p:sp>
        <p:nvSpPr>
          <p:cNvPr id="113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609725"/>
            <a:ext cx="8001000" cy="4267200"/>
          </a:xfrm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l-GR" sz="2600"/>
              <a:t>καρπροφένη</a:t>
            </a:r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ασθενής αναστολέας </a:t>
            </a:r>
            <a:r>
              <a:rPr lang="en-US" sz="2200"/>
              <a:t>COX-2 </a:t>
            </a:r>
            <a:r>
              <a:rPr lang="el-GR" sz="2200"/>
              <a:t>(δρα και κεντρικά;)</a:t>
            </a:r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άριστη αντιφλεγμονώδης δράση</a:t>
            </a:r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ισχυρή αναλγητική δράση (οπιοειδή!)</a:t>
            </a:r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οξύς-χρόνιος πόνος (αρθροπάθειες)</a:t>
            </a:r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προληπτική αναλγησία</a:t>
            </a:r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το ασφαλέστερο</a:t>
            </a:r>
          </a:p>
          <a:p>
            <a:pPr marL="342900" indent="-342900">
              <a:lnSpc>
                <a:spcPct val="90000"/>
              </a:lnSpc>
            </a:pPr>
            <a:r>
              <a:rPr lang="el-GR" sz="2600"/>
              <a:t>μελοξικάμη</a:t>
            </a:r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ισχυρός αναστολέας </a:t>
            </a:r>
            <a:r>
              <a:rPr lang="en-US" sz="2200"/>
              <a:t>COX-2</a:t>
            </a:r>
            <a:endParaRPr lang="el-GR" sz="2200"/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ισχυρή αναλγητική δράση</a:t>
            </a:r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προληπτική αναλγησία</a:t>
            </a:r>
          </a:p>
          <a:p>
            <a:pPr marL="742950" lvl="1" indent="-285750">
              <a:lnSpc>
                <a:spcPct val="90000"/>
              </a:lnSpc>
            </a:pPr>
            <a:r>
              <a:rPr lang="el-GR" sz="2200"/>
              <a:t>αρκετά ασφαλές</a:t>
            </a:r>
            <a:endParaRPr lang="en-GB" sz="2200"/>
          </a:p>
        </p:txBody>
      </p:sp>
      <p:sp>
        <p:nvSpPr>
          <p:cNvPr id="1137668" name="Text Box 4"/>
          <p:cNvSpPr txBox="1">
            <a:spLocks noChangeArrowheads="1"/>
          </p:cNvSpPr>
          <p:nvPr/>
        </p:nvSpPr>
        <p:spPr bwMode="auto">
          <a:xfrm>
            <a:off x="8077200" y="0"/>
            <a:ext cx="1066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ΜΣΑΦ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α</a:t>
            </a:r>
            <a:r>
              <a:rPr lang="el-GR" sz="3400" baseline="-20000"/>
              <a:t>2</a:t>
            </a:r>
            <a:r>
              <a:rPr lang="el-GR" sz="3400"/>
              <a:t>-Αγωνιστές</a:t>
            </a:r>
            <a:endParaRPr lang="en-GB" sz="3400"/>
          </a:p>
        </p:txBody>
      </p:sp>
      <p:sp>
        <p:nvSpPr>
          <p:cNvPr id="113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συνδέονται με τους α</a:t>
            </a:r>
            <a:r>
              <a:rPr lang="el-GR" baseline="-20000"/>
              <a:t>2</a:t>
            </a:r>
            <a:r>
              <a:rPr lang="el-GR"/>
              <a:t>-αδρενεργικούς υποδοχείς</a:t>
            </a:r>
          </a:p>
          <a:p>
            <a:pPr marL="342900" indent="-342900"/>
            <a:r>
              <a:rPr lang="el-GR"/>
              <a:t>οι α</a:t>
            </a:r>
            <a:r>
              <a:rPr lang="el-GR" baseline="-20000"/>
              <a:t>2</a:t>
            </a:r>
            <a:r>
              <a:rPr lang="el-GR"/>
              <a:t>-υποδοχείς βρίσκονται στο ΚΝΣ αλλά και στην περιφέρεια</a:t>
            </a:r>
          </a:p>
          <a:p>
            <a:pPr marL="342900" indent="-342900"/>
            <a:r>
              <a:rPr lang="el-GR"/>
              <a:t>υπάρχουν και α</a:t>
            </a:r>
            <a:r>
              <a:rPr lang="el-GR" baseline="-20000"/>
              <a:t>2</a:t>
            </a:r>
            <a:r>
              <a:rPr lang="el-GR"/>
              <a:t>-ανταγωνιστές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Φαρμακολογικές ιδιότητες</a:t>
            </a:r>
            <a:endParaRPr lang="en-GB"/>
          </a:p>
        </p:txBody>
      </p:sp>
      <p:sp>
        <p:nvSpPr>
          <p:cNvPr id="114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628775"/>
            <a:ext cx="8001000" cy="4267200"/>
          </a:xfrm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l-GR"/>
              <a:t>ΚΝΣ</a:t>
            </a:r>
          </a:p>
          <a:p>
            <a:pPr marL="742950" lvl="1" indent="-285750">
              <a:lnSpc>
                <a:spcPct val="90000"/>
              </a:lnSpc>
            </a:pPr>
            <a:r>
              <a:rPr lang="el-GR"/>
              <a:t>ηρέμηση</a:t>
            </a:r>
          </a:p>
          <a:p>
            <a:pPr marL="742950" lvl="1" indent="-285750">
              <a:lnSpc>
                <a:spcPct val="90000"/>
              </a:lnSpc>
            </a:pPr>
            <a:r>
              <a:rPr lang="el-GR"/>
              <a:t>αναλγησία (ιδίως σπλαχνική)</a:t>
            </a:r>
          </a:p>
          <a:p>
            <a:pPr marL="342900" indent="-342900">
              <a:lnSpc>
                <a:spcPct val="90000"/>
              </a:lnSpc>
            </a:pPr>
            <a:r>
              <a:rPr lang="el-GR"/>
              <a:t>κυκλοφορικό</a:t>
            </a:r>
          </a:p>
          <a:p>
            <a:pPr marL="742950" lvl="1" indent="-285750">
              <a:lnSpc>
                <a:spcPct val="90000"/>
              </a:lnSpc>
            </a:pPr>
            <a:r>
              <a:rPr lang="el-GR"/>
              <a:t>σημαντική καταστολή</a:t>
            </a:r>
          </a:p>
          <a:p>
            <a:pPr marL="742950" lvl="1" indent="-285750">
              <a:lnSpc>
                <a:spcPct val="90000"/>
              </a:lnSpc>
            </a:pPr>
            <a:r>
              <a:rPr lang="el-GR"/>
              <a:t>βραδυκαρδία</a:t>
            </a:r>
          </a:p>
          <a:p>
            <a:pPr marL="742950" lvl="1" indent="-285750">
              <a:lnSpc>
                <a:spcPct val="90000"/>
              </a:lnSpc>
            </a:pPr>
            <a:r>
              <a:rPr lang="el-GR"/>
              <a:t>μείωση ΚΛΟΑ</a:t>
            </a:r>
          </a:p>
          <a:p>
            <a:pPr marL="742950" lvl="1" indent="-285750">
              <a:lnSpc>
                <a:spcPct val="90000"/>
              </a:lnSpc>
            </a:pPr>
            <a:r>
              <a:rPr lang="el-GR"/>
              <a:t>κολποκοιλιακός αποκλεισμός</a:t>
            </a:r>
          </a:p>
          <a:p>
            <a:pPr marL="742950" lvl="1" indent="-285750">
              <a:lnSpc>
                <a:spcPct val="90000"/>
              </a:lnSpc>
            </a:pPr>
            <a:r>
              <a:rPr lang="el-GR"/>
              <a:t>περιφερική αγγειοσύσπαση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l-GR"/>
              <a:t>	(υπέρταση </a:t>
            </a:r>
            <a:r>
              <a:rPr lang="el-GR">
                <a:sym typeface="Wingdings" charset="0"/>
              </a:rPr>
              <a:t></a:t>
            </a:r>
            <a:r>
              <a:rPr lang="el-GR"/>
              <a:t> υπόταση)</a:t>
            </a:r>
            <a:endParaRPr lang="en-GB"/>
          </a:p>
        </p:txBody>
      </p:sp>
      <p:sp>
        <p:nvSpPr>
          <p:cNvPr id="1141764" name="Text Box 4"/>
          <p:cNvSpPr txBox="1">
            <a:spLocks noChangeArrowheads="1"/>
          </p:cNvSpPr>
          <p:nvPr/>
        </p:nvSpPr>
        <p:spPr bwMode="auto">
          <a:xfrm>
            <a:off x="7086600" y="0"/>
            <a:ext cx="20574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α</a:t>
            </a:r>
            <a:r>
              <a:rPr lang="el-GR" sz="2000" b="1" baseline="-20000">
                <a:effectLst>
                  <a:outerShdw blurRad="38100" dist="38100" dir="2700000" algn="tl">
                    <a:srgbClr val="DDDDDD"/>
                  </a:outerShdw>
                </a:effectLst>
              </a:rPr>
              <a:t>2</a:t>
            </a: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-αγωνιστές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Κλινική χρήση</a:t>
            </a:r>
            <a:br>
              <a:rPr lang="el-GR"/>
            </a:br>
            <a:r>
              <a:rPr lang="el-GR" sz="2700"/>
              <a:t>(προσοχή στη χορήγηση)</a:t>
            </a:r>
            <a:endParaRPr lang="en-GB" sz="2700"/>
          </a:p>
        </p:txBody>
      </p:sp>
      <p:sp>
        <p:nvSpPr>
          <p:cNvPr id="114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επιβαρημένα ζώα</a:t>
            </a:r>
          </a:p>
          <a:p>
            <a:pPr marL="342900" indent="-342900"/>
            <a:r>
              <a:rPr lang="el-GR"/>
              <a:t>πολύ νεαρά</a:t>
            </a:r>
          </a:p>
          <a:p>
            <a:pPr marL="342900" indent="-342900"/>
            <a:r>
              <a:rPr lang="el-GR"/>
              <a:t>υπερήλικα</a:t>
            </a:r>
            <a:endParaRPr lang="en-GB"/>
          </a:p>
        </p:txBody>
      </p:sp>
      <p:sp>
        <p:nvSpPr>
          <p:cNvPr id="1149956" name="Text Box 4"/>
          <p:cNvSpPr txBox="1">
            <a:spLocks noChangeArrowheads="1"/>
          </p:cNvSpPr>
          <p:nvPr/>
        </p:nvSpPr>
        <p:spPr bwMode="auto">
          <a:xfrm>
            <a:off x="7086600" y="0"/>
            <a:ext cx="20574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α</a:t>
            </a:r>
            <a:r>
              <a:rPr lang="el-GR" sz="2000" b="1" baseline="-20000">
                <a:effectLst>
                  <a:outerShdw blurRad="38100" dist="38100" dir="2700000" algn="tl">
                    <a:srgbClr val="DDDDDD"/>
                  </a:outerShdw>
                </a:effectLst>
              </a:rPr>
              <a:t>2</a:t>
            </a: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-αγωνιστές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Φάρμακα</a:t>
            </a:r>
            <a:endParaRPr lang="en-GB" sz="2700"/>
          </a:p>
        </p:txBody>
      </p:sp>
      <p:sp>
        <p:nvSpPr>
          <p:cNvPr id="115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μεδετομιδίνη</a:t>
            </a:r>
          </a:p>
          <a:p>
            <a:pPr marL="342900" indent="-342900"/>
            <a:r>
              <a:rPr lang="el-GR"/>
              <a:t>ξυλαζίνη</a:t>
            </a:r>
          </a:p>
          <a:p>
            <a:pPr marL="342900" indent="-342900"/>
            <a:r>
              <a:rPr lang="el-GR"/>
              <a:t>ρομιφιδίνη</a:t>
            </a:r>
          </a:p>
          <a:p>
            <a:pPr marL="342900" indent="-342900"/>
            <a:r>
              <a:rPr lang="el-GR"/>
              <a:t>α</a:t>
            </a:r>
            <a:r>
              <a:rPr lang="el-GR" baseline="-20000"/>
              <a:t>2</a:t>
            </a:r>
            <a:r>
              <a:rPr lang="el-GR"/>
              <a:t>-ανταγωνιστές</a:t>
            </a:r>
          </a:p>
          <a:p>
            <a:pPr marL="742950" lvl="1" indent="-285750"/>
            <a:r>
              <a:rPr lang="el-GR"/>
              <a:t>ατιπαμεζόλη</a:t>
            </a:r>
          </a:p>
          <a:p>
            <a:pPr marL="742950" lvl="1" indent="-285750"/>
            <a:r>
              <a:rPr lang="el-GR"/>
              <a:t>υοχιμβίνη</a:t>
            </a:r>
            <a:endParaRPr lang="en-GB"/>
          </a:p>
        </p:txBody>
      </p:sp>
      <p:sp>
        <p:nvSpPr>
          <p:cNvPr id="1152004" name="Text Box 4"/>
          <p:cNvSpPr txBox="1">
            <a:spLocks noChangeArrowheads="1"/>
          </p:cNvSpPr>
          <p:nvPr/>
        </p:nvSpPr>
        <p:spPr bwMode="auto">
          <a:xfrm>
            <a:off x="7086600" y="0"/>
            <a:ext cx="20574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α</a:t>
            </a:r>
            <a:r>
              <a:rPr lang="el-GR" sz="2000" b="1" baseline="-20000">
                <a:effectLst>
                  <a:outerShdw blurRad="38100" dist="38100" dir="2700000" algn="tl">
                    <a:srgbClr val="DDDDDD"/>
                  </a:outerShdw>
                </a:effectLst>
              </a:rPr>
              <a:t>2</a:t>
            </a: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-αγωνιστές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Φάρμακα</a:t>
            </a:r>
            <a:endParaRPr lang="en-GB" sz="2700"/>
          </a:p>
        </p:txBody>
      </p:sp>
      <p:sp>
        <p:nvSpPr>
          <p:cNvPr id="116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λιδοκαΐνη (λιγνοκαΐνη)</a:t>
            </a:r>
          </a:p>
          <a:p>
            <a:pPr marL="342900" indent="-342900"/>
            <a:r>
              <a:rPr lang="el-GR"/>
              <a:t>βουπιβακαΐνη (λεβο-)</a:t>
            </a:r>
          </a:p>
          <a:p>
            <a:pPr marL="342900" indent="-342900"/>
            <a:r>
              <a:rPr lang="el-GR"/>
              <a:t>ροπιβακαΐνη</a:t>
            </a:r>
          </a:p>
          <a:p>
            <a:pPr marL="342900" indent="-342900"/>
            <a:r>
              <a:rPr lang="el-GR"/>
              <a:t>λιδοκαΐνη-πριλοκαΐνη 1:1 </a:t>
            </a:r>
            <a:r>
              <a:rPr lang="en-US"/>
              <a:t>(EMLA)</a:t>
            </a:r>
            <a:endParaRPr lang="en-GB"/>
          </a:p>
        </p:txBody>
      </p:sp>
      <p:sp>
        <p:nvSpPr>
          <p:cNvPr id="1162244" name="Text Box 4"/>
          <p:cNvSpPr txBox="1">
            <a:spLocks noChangeArrowheads="1"/>
          </p:cNvSpPr>
          <p:nvPr/>
        </p:nvSpPr>
        <p:spPr bwMode="auto">
          <a:xfrm>
            <a:off x="6172200" y="0"/>
            <a:ext cx="2971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l-GR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τοπικά αναισθητικά</a:t>
            </a:r>
            <a:endParaRPr lang="en-GB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Προληπτική αναλγησία</a:t>
            </a:r>
            <a:endParaRPr lang="en-GB"/>
          </a:p>
        </p:txBody>
      </p:sp>
      <p:sp>
        <p:nvSpPr>
          <p:cNvPr id="117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η χρήση αναλγητικών φαρμάκων πριν από το επώδυνο ερέθισμα</a:t>
            </a:r>
          </a:p>
          <a:p>
            <a:pPr marL="342900" indent="-342900"/>
            <a:r>
              <a:rPr lang="el-GR"/>
              <a:t>καλύτερη μετεγχειρητική αναλγησία</a:t>
            </a:r>
          </a:p>
          <a:p>
            <a:pPr marL="342900" indent="-342900"/>
            <a:r>
              <a:rPr lang="el-GR" u="sng"/>
              <a:t>δε σημαίνει πως δε χρειάζεται μετεγχειρητική αναλγησία</a:t>
            </a:r>
          </a:p>
          <a:p>
            <a:pPr marL="342900" indent="-342900"/>
            <a:r>
              <a:rPr lang="el-GR"/>
              <a:t>βρίσκει καλύτερη εφαρμογή στον μετεγχειρητικό πόνο</a:t>
            </a:r>
          </a:p>
          <a:p>
            <a:pPr marL="342900" indent="-342900"/>
            <a:r>
              <a:rPr lang="el-GR"/>
              <a:t>κεταμίνη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 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686800" cy="4017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δεν έχουμε αποδείξεις για το αν και πώς τα ζώα αντιλαμβάνονται τον πόνο</a:t>
            </a:r>
          </a:p>
          <a:p>
            <a:pPr>
              <a:lnSpc>
                <a:spcPct val="90000"/>
              </a:lnSpc>
            </a:pPr>
            <a:r>
              <a:rPr lang="el-GR"/>
              <a:t>έχουμε αρκετές ενδείξεις ότι τα ζώα αντιλαμβάνονται τον πόνο όπως περίπου και ο άνθρωπος (τουλάχιστον τα ανώτερα θηλαστικά)</a:t>
            </a:r>
          </a:p>
          <a:p>
            <a:pPr>
              <a:lnSpc>
                <a:spcPct val="90000"/>
              </a:lnSpc>
            </a:pPr>
            <a:r>
              <a:rPr lang="el-GR"/>
              <a:t>δεν έχουμε ενδείξεις ότι τα ζώα δεν πονούν</a:t>
            </a:r>
          </a:p>
          <a:p>
            <a:pPr>
              <a:lnSpc>
                <a:spcPct val="90000"/>
              </a:lnSpc>
            </a:pPr>
            <a:r>
              <a:rPr lang="el-GR"/>
              <a:t>έχουμε αρκετές ενδείξεις ότι ο πόνος προκαλεί ταλαιπωρία στα ζώα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Πόνος</a:t>
            </a:r>
            <a:endParaRPr lang="en-GB"/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προστατευτικός μηχανισμός</a:t>
            </a:r>
          </a:p>
          <a:p>
            <a:r>
              <a:rPr lang="el-GR"/>
              <a:t>έμμεσα βλάβες χειρουργικού τραύματος</a:t>
            </a:r>
          </a:p>
          <a:p>
            <a:r>
              <a:rPr lang="el-GR"/>
              <a:t>παρενέργειες αναλγητικών</a:t>
            </a:r>
          </a:p>
          <a:p>
            <a:endParaRPr lang="el-GR"/>
          </a:p>
          <a:p>
            <a:endParaRPr lang="el-GR"/>
          </a:p>
          <a:p>
            <a:pPr algn="r">
              <a:buFont typeface="Wingdings" charset="0"/>
              <a:buNone/>
            </a:pPr>
            <a:r>
              <a:rPr lang="el-GR"/>
              <a:t>Ωστόσο…… 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σπάνια προβλήματα</a:t>
            </a:r>
          </a:p>
          <a:p>
            <a:pPr lvl="1"/>
            <a:r>
              <a:rPr lang="el-GR"/>
              <a:t>ακινητοποίηση</a:t>
            </a:r>
          </a:p>
          <a:p>
            <a:pPr lvl="1"/>
            <a:r>
              <a:rPr lang="el-GR"/>
              <a:t>περιποίηση-επίδεση</a:t>
            </a:r>
          </a:p>
          <a:p>
            <a:r>
              <a:rPr lang="el-GR"/>
              <a:t>ηρεμιστικά (περιορισμός κινητικότητας)</a:t>
            </a:r>
          </a:p>
          <a:p>
            <a:r>
              <a:rPr lang="el-GR"/>
              <a:t>επαρκής εφαρμογή κανόνων χειρουργικής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 </a:t>
            </a:r>
          </a:p>
        </p:txBody>
      </p:sp>
      <p:sp>
        <p:nvSpPr>
          <p:cNvPr id="105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44675"/>
            <a:ext cx="8686800" cy="3565525"/>
          </a:xfrm>
        </p:spPr>
        <p:txBody>
          <a:bodyPr/>
          <a:lstStyle/>
          <a:p>
            <a:r>
              <a:rPr lang="el-GR" sz="2600"/>
              <a:t>ο πόνος φυσιολογικά προστατεύει τις τραυματισμένες περιοχές</a:t>
            </a:r>
          </a:p>
          <a:p>
            <a:r>
              <a:rPr lang="el-GR" sz="2600"/>
              <a:t>η κατάργησή του μπορεί να προκαλέσει σοβαρά προβλήματα</a:t>
            </a:r>
          </a:p>
          <a:p>
            <a:r>
              <a:rPr lang="el-GR" sz="2600"/>
              <a:t>απαραίτητη η περιποίηση/περίδεση του τραύματος και πιθανώς η ηρέμηση του ζώου</a:t>
            </a:r>
          </a:p>
          <a:p>
            <a:r>
              <a:rPr lang="el-GR" sz="2600"/>
              <a:t>ο πόνος μπορεί να έχει αρκετές «παρενέργειες»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άγχος – ταλαιπωρία</a:t>
            </a:r>
          </a:p>
          <a:p>
            <a:pPr>
              <a:lnSpc>
                <a:spcPct val="90000"/>
              </a:lnSpc>
            </a:pPr>
            <a:r>
              <a:rPr lang="el-GR" sz="2600"/>
              <a:t>αυξημένη αντίδραση στο στρες</a:t>
            </a:r>
          </a:p>
          <a:p>
            <a:pPr>
              <a:lnSpc>
                <a:spcPct val="90000"/>
              </a:lnSpc>
            </a:pPr>
            <a:r>
              <a:rPr lang="el-GR" sz="2600"/>
              <a:t>επιβράδυνση ανάνηψης, αύξηση νοσηρότητας</a:t>
            </a:r>
          </a:p>
          <a:p>
            <a:pPr>
              <a:lnSpc>
                <a:spcPct val="90000"/>
              </a:lnSpc>
            </a:pPr>
            <a:r>
              <a:rPr lang="el-GR" sz="2600"/>
              <a:t>μείωση όρεξης, απώλεια βάρους</a:t>
            </a:r>
          </a:p>
          <a:p>
            <a:pPr>
              <a:lnSpc>
                <a:spcPct val="90000"/>
              </a:lnSpc>
            </a:pPr>
            <a:r>
              <a:rPr lang="el-GR" sz="2600"/>
              <a:t>αύξηση καταβολισμού (μείωση επούλωσης)</a:t>
            </a:r>
          </a:p>
          <a:p>
            <a:pPr>
              <a:lnSpc>
                <a:spcPct val="90000"/>
              </a:lnSpc>
            </a:pPr>
            <a:r>
              <a:rPr lang="el-GR" sz="2600"/>
              <a:t>υπαερισμός (υποξία, υπερκαπνία)</a:t>
            </a:r>
          </a:p>
          <a:p>
            <a:pPr>
              <a:lnSpc>
                <a:spcPct val="90000"/>
              </a:lnSpc>
            </a:pPr>
            <a:r>
              <a:rPr lang="el-GR" sz="2600"/>
              <a:t>αυτοτραυματισμός</a:t>
            </a:r>
          </a:p>
          <a:p>
            <a:pPr>
              <a:lnSpc>
                <a:spcPct val="90000"/>
              </a:lnSpc>
            </a:pPr>
            <a:r>
              <a:rPr lang="el-GR" sz="2600" b="1" u="sng"/>
              <a:t>κεντρική ευαισθητοποίηση</a:t>
            </a:r>
          </a:p>
          <a:p>
            <a:pPr>
              <a:lnSpc>
                <a:spcPct val="90000"/>
              </a:lnSpc>
            </a:pPr>
            <a:r>
              <a:rPr lang="el-GR" sz="2600"/>
              <a:t>χρόνιος πόνος</a:t>
            </a:r>
            <a:endParaRPr lang="en-GB" sz="2600"/>
          </a:p>
        </p:txBody>
      </p:sp>
      <p:sp>
        <p:nvSpPr>
          <p:cNvPr id="105369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4">
              <a:lnSpc>
                <a:spcPct val="160000"/>
              </a:lnSpc>
            </a:pPr>
            <a:endParaRPr lang="el-GR" sz="2800">
              <a:solidFill>
                <a:srgbClr val="FFFF00"/>
              </a:solidFill>
              <a:latin typeface="Times New Roman" charset="0"/>
            </a:endParaRPr>
          </a:p>
        </p:txBody>
      </p:sp>
      <p:sp>
        <p:nvSpPr>
          <p:cNvPr id="1053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4200"/>
              <a:t>Επιπτώσεις</a:t>
            </a:r>
            <a:endParaRPr lang="en-GB" sz="4200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Φυσιολογία του πόνου</a:t>
            </a:r>
            <a:endParaRPr lang="en-GB"/>
          </a:p>
        </p:txBody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επώδυνα ερεθίσματα</a:t>
            </a:r>
          </a:p>
          <a:p>
            <a:r>
              <a:rPr lang="el-GR"/>
              <a:t>διέγερση υποδοχέων πόνου</a:t>
            </a:r>
          </a:p>
          <a:p>
            <a:r>
              <a:rPr lang="el-GR"/>
              <a:t>ώσεις σε νωτιαίο μυελό ή γέφυρα</a:t>
            </a:r>
          </a:p>
          <a:p>
            <a:r>
              <a:rPr lang="el-GR"/>
              <a:t>θάλαμος</a:t>
            </a:r>
          </a:p>
          <a:p>
            <a:r>
              <a:rPr lang="el-GR"/>
              <a:t>σωματοαισθητική περιοχή φλοιού</a:t>
            </a:r>
          </a:p>
          <a:p>
            <a:r>
              <a:rPr lang="el-GR"/>
              <a:t>επεξεργασία</a:t>
            </a:r>
          </a:p>
          <a:p>
            <a:r>
              <a:rPr lang="el-GR"/>
              <a:t>αίσθηση πόνου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2087</TotalTime>
  <Words>878</Words>
  <Application>Microsoft Macintosh PowerPoint</Application>
  <PresentationFormat>On-screen Show (4:3)</PresentationFormat>
  <Paragraphs>284</Paragraphs>
  <Slides>38</Slides>
  <Notes>38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Profile</vt:lpstr>
      <vt:lpstr>Περιεγχειρητική αναλγησία</vt:lpstr>
      <vt:lpstr>Τι είναι ο πόνος;</vt:lpstr>
      <vt:lpstr>PowerPoint Presentation</vt:lpstr>
      <vt:lpstr> </vt:lpstr>
      <vt:lpstr>Πόνος</vt:lpstr>
      <vt:lpstr>PowerPoint Presentation</vt:lpstr>
      <vt:lpstr> </vt:lpstr>
      <vt:lpstr>Επιπτώσεις</vt:lpstr>
      <vt:lpstr>Φυσιολογία του πόνου</vt:lpstr>
      <vt:lpstr>PowerPoint Presentation</vt:lpstr>
      <vt:lpstr>Αναισθησία:</vt:lpstr>
      <vt:lpstr>Ευαισθητοποίηση</vt:lpstr>
      <vt:lpstr>Ο πόνος διακρίνεται σε:</vt:lpstr>
      <vt:lpstr>Πόνος</vt:lpstr>
      <vt:lpstr>Μέτρηση πόνου-Κλίμακες</vt:lpstr>
      <vt:lpstr>Αναμενόμενη ένταση πόνου</vt:lpstr>
      <vt:lpstr>Θεραπεία</vt:lpstr>
      <vt:lpstr>Γενικές αρχές</vt:lpstr>
      <vt:lpstr>Υποστηρικτική φροντίδα</vt:lpstr>
      <vt:lpstr>Αναλγητικά φάρμακα</vt:lpstr>
      <vt:lpstr>Οπιοειδή (ναρκωτικά αναλγητικά)</vt:lpstr>
      <vt:lpstr>Φαρμακολογικές ιδιότητες (αναπνευστικό)</vt:lpstr>
      <vt:lpstr>Φαρμακολογικές ιδιότητες (κυκλοφορικό)</vt:lpstr>
      <vt:lpstr>Φαρμακολογικές ιδιότητες (πεπτικό)</vt:lpstr>
      <vt:lpstr>Φαρμακολογικές ιδιότητες (ΚΝΣ, συμπεριφορά)</vt:lpstr>
      <vt:lpstr>Φάρμακα (μ-αγωνιστές)</vt:lpstr>
      <vt:lpstr>Φάρμακα (μ-αγωνιστές)</vt:lpstr>
      <vt:lpstr>Φάρμακα (μικτά)</vt:lpstr>
      <vt:lpstr>Μη Στεροειδή Αντιφλεγμονώδη Φάρμακα (ΜΣΑΦ)</vt:lpstr>
      <vt:lpstr>Κλινική χρήση (προσοχή στη χορήγηση)</vt:lpstr>
      <vt:lpstr>Φάρμακα</vt:lpstr>
      <vt:lpstr>Φάρμακα</vt:lpstr>
      <vt:lpstr>α2-Αγωνιστές</vt:lpstr>
      <vt:lpstr>Φαρμακολογικές ιδιότητες</vt:lpstr>
      <vt:lpstr>Κλινική χρήση (προσοχή στη χορήγηση)</vt:lpstr>
      <vt:lpstr>Φάρμακα</vt:lpstr>
      <vt:lpstr>Φάρμακα</vt:lpstr>
      <vt:lpstr>Προληπτική αναλγησία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ΕΝΕΣΙΜΗ ΑΝΑΙΣΘΗΣΙΑ ΣΚΥΛΟΥ ΚΑΙ ΓΑΤΑΣ</dc:title>
  <dc:creator>Yannis</dc:creator>
  <cp:lastModifiedBy>minas</cp:lastModifiedBy>
  <cp:revision>99</cp:revision>
  <cp:lastPrinted>1999-02-15T12:57:24Z</cp:lastPrinted>
  <dcterms:created xsi:type="dcterms:W3CDTF">1998-12-02T17:53:53Z</dcterms:created>
  <dcterms:modified xsi:type="dcterms:W3CDTF">2014-12-21T11:21:30Z</dcterms:modified>
</cp:coreProperties>
</file>