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8" r:id="rId4"/>
  </p:sldMasterIdLst>
  <p:notesMasterIdLst>
    <p:notesMasterId r:id="rId77"/>
  </p:notesMasterIdLst>
  <p:sldIdLst>
    <p:sldId id="519" r:id="rId5"/>
    <p:sldId id="520" r:id="rId6"/>
    <p:sldId id="521" r:id="rId7"/>
    <p:sldId id="522" r:id="rId8"/>
    <p:sldId id="523" r:id="rId9"/>
    <p:sldId id="535" r:id="rId10"/>
    <p:sldId id="516" r:id="rId11"/>
    <p:sldId id="517" r:id="rId12"/>
    <p:sldId id="515" r:id="rId13"/>
    <p:sldId id="506" r:id="rId14"/>
    <p:sldId id="437" r:id="rId15"/>
    <p:sldId id="358" r:id="rId16"/>
    <p:sldId id="354" r:id="rId17"/>
    <p:sldId id="438" r:id="rId18"/>
    <p:sldId id="439" r:id="rId19"/>
    <p:sldId id="359" r:id="rId20"/>
    <p:sldId id="414" r:id="rId21"/>
    <p:sldId id="436" r:id="rId22"/>
    <p:sldId id="440" r:id="rId23"/>
    <p:sldId id="441" r:id="rId24"/>
    <p:sldId id="442" r:id="rId25"/>
    <p:sldId id="451" r:id="rId26"/>
    <p:sldId id="450" r:id="rId27"/>
    <p:sldId id="360" r:id="rId28"/>
    <p:sldId id="429" r:id="rId29"/>
    <p:sldId id="430" r:id="rId30"/>
    <p:sldId id="507" r:id="rId31"/>
    <p:sldId id="508" r:id="rId32"/>
    <p:sldId id="321" r:id="rId33"/>
    <p:sldId id="322" r:id="rId34"/>
    <p:sldId id="415" r:id="rId35"/>
    <p:sldId id="449" r:id="rId36"/>
    <p:sldId id="518" r:id="rId37"/>
    <p:sldId id="443" r:id="rId38"/>
    <p:sldId id="325" r:id="rId39"/>
    <p:sldId id="444" r:id="rId40"/>
    <p:sldId id="326" r:id="rId41"/>
    <p:sldId id="331" r:id="rId42"/>
    <p:sldId id="431" r:id="rId43"/>
    <p:sldId id="338" r:id="rId44"/>
    <p:sldId id="432" r:id="rId45"/>
    <p:sldId id="342" r:id="rId46"/>
    <p:sldId id="509" r:id="rId47"/>
    <p:sldId id="488" r:id="rId48"/>
    <p:sldId id="511" r:id="rId49"/>
    <p:sldId id="496" r:id="rId50"/>
    <p:sldId id="492" r:id="rId51"/>
    <p:sldId id="489" r:id="rId52"/>
    <p:sldId id="494" r:id="rId53"/>
    <p:sldId id="497" r:id="rId54"/>
    <p:sldId id="459" r:id="rId55"/>
    <p:sldId id="495" r:id="rId56"/>
    <p:sldId id="501" r:id="rId57"/>
    <p:sldId id="498" r:id="rId58"/>
    <p:sldId id="468" r:id="rId59"/>
    <p:sldId id="512" r:id="rId60"/>
    <p:sldId id="503" r:id="rId61"/>
    <p:sldId id="471" r:id="rId62"/>
    <p:sldId id="472" r:id="rId63"/>
    <p:sldId id="473" r:id="rId64"/>
    <p:sldId id="499" r:id="rId65"/>
    <p:sldId id="524" r:id="rId66"/>
    <p:sldId id="525" r:id="rId67"/>
    <p:sldId id="526" r:id="rId68"/>
    <p:sldId id="527" r:id="rId69"/>
    <p:sldId id="528" r:id="rId70"/>
    <p:sldId id="529" r:id="rId71"/>
    <p:sldId id="530" r:id="rId72"/>
    <p:sldId id="531" r:id="rId73"/>
    <p:sldId id="532" r:id="rId74"/>
    <p:sldId id="533" r:id="rId75"/>
    <p:sldId id="534" r:id="rId76"/>
  </p:sldIdLst>
  <p:sldSz cx="10287000" cy="6858000" type="35mm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82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364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54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727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909" algn="l" defTabSz="914364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091" algn="l" defTabSz="914364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272" algn="l" defTabSz="914364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454" algn="l" defTabSz="914364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A50021"/>
    <a:srgbClr val="FFFF00"/>
    <a:srgbClr val="000066"/>
    <a:srgbClr val="339933"/>
    <a:srgbClr val="FFCCFF"/>
    <a:srgbClr val="00CC00"/>
    <a:srgbClr val="00CC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7" d="100"/>
          <a:sy n="77" d="100"/>
        </p:scale>
        <p:origin x="-804" y="-72"/>
      </p:cViewPr>
      <p:guideLst>
        <p:guide orient="horz" pos="2160"/>
        <p:guide pos="32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7E46F88-2F21-4ED3-BFC5-1FD1BA1A1712}" type="datetimeFigureOut">
              <a:rPr lang="el-GR"/>
              <a:pPr>
                <a:defRPr/>
              </a:pPr>
              <a:t>2/8/2016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3B4CED6-6023-423C-A3E7-C93B132532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2693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1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1228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907B1-DEC7-4145-911A-F319E588ED1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altLang="el-GR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31E64-9013-4504-A8F4-DC9C7B599DB2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66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31E64-9013-4504-A8F4-DC9C7B599DB2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5468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67522-9DD2-4A96-BE2D-D695DA6A8A39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93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277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2634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31E64-9013-4504-A8F4-DC9C7B599DB2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7783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67522-9DD2-4A96-BE2D-D695DA6A8A39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1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CB526-F0AE-4497-821D-316CBCFE34F4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02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6570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525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390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1478E3-9138-4552-AB5C-178C59160EFD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altLang="el-GR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6177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9826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0280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31E64-9013-4504-A8F4-DC9C7B599DB2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766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9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59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40B9FB-4652-4201-8246-30C631C95115}" type="slidenum">
              <a:rPr lang="el-GR" smtClean="0"/>
              <a:pPr/>
              <a:t>29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4182078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82B9AD-6955-4C34-A385-D434307C847A}" type="slidenum">
              <a:rPr lang="el-GR" smtClean="0"/>
              <a:pPr/>
              <a:t>30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238129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8905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731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/>
          </a:p>
        </p:txBody>
      </p:sp>
      <p:sp>
        <p:nvSpPr>
          <p:cNvPr id="12493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7171A-F9B5-44CE-8214-EA169C6AB008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altLang="el-GR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6747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1A10B4-8D5E-436F-9AF7-5BE9BC8F83AF}" type="slidenum">
              <a:rPr lang="el-GR" smtClean="0"/>
              <a:pPr/>
              <a:t>35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278180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1A10B4-8D5E-436F-9AF7-5BE9BC8F83AF}" type="slidenum">
              <a:rPr lang="el-GR" smtClean="0"/>
              <a:pPr/>
              <a:t>36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88028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E70861-694B-4B9C-AD8B-44753C1EC089}" type="slidenum">
              <a:rPr lang="el-GR" smtClean="0"/>
              <a:pPr/>
              <a:t>37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605574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1D70C4-4C62-4624-A98B-7D68CBC2FF50}" type="slidenum">
              <a:rPr lang="el-GR" smtClean="0"/>
              <a:pPr/>
              <a:t>38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498382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891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D7F1C2-522F-4BEA-8B0A-16F7B6946390}" type="slidenum">
              <a:rPr lang="el-GR" smtClean="0"/>
              <a:pPr/>
              <a:t>40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32537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CB438-DBED-471C-993C-68B2061C1CE8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8117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6AFFA2-A8E4-4B86-92F7-F43C6384358F}" type="slidenum">
              <a:rPr lang="el-GR" smtClean="0"/>
              <a:pPr/>
              <a:t>42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3565567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31E64-9013-4504-A8F4-DC9C7B599DB2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824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595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62B448-9C14-452E-80B0-9C457E063E19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altLang="el-GR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122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795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80798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14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75688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2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052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2502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09163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58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698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921FE-18D3-4D3F-A8EB-D7D6BA7C835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l-GR" altLang="el-GR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82387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7971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805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796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322E1-3D96-4CE7-A75A-97A1EEAE62D5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7910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980A41-19EE-4305-B90A-58E57B4FBDFA}" type="slidenum">
              <a:rPr lang="el-GR" altLang="el-GR">
                <a:latin typeface="Calibri" panose="020F0502020204030204" pitchFamily="34" charset="0"/>
              </a:rPr>
              <a:pPr eaLnBrk="1" hangingPunct="1"/>
              <a:t>62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57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E4DBB4-6A53-41DB-93F9-9D58EF0E29F6}" type="slidenum">
              <a:rPr lang="el-GR" altLang="el-GR">
                <a:latin typeface="Calibri" panose="020F0502020204030204" pitchFamily="34" charset="0"/>
              </a:rPr>
              <a:pPr eaLnBrk="1" hangingPunct="1"/>
              <a:t>63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380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E4DBB4-6A53-41DB-93F9-9D58EF0E29F6}" type="slidenum">
              <a:rPr lang="el-GR" altLang="el-GR">
                <a:latin typeface="Calibri" panose="020F0502020204030204" pitchFamily="34" charset="0"/>
              </a:rPr>
              <a:pPr eaLnBrk="1" hangingPunct="1"/>
              <a:t>64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380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E4DBB4-6A53-41DB-93F9-9D58EF0E29F6}" type="slidenum">
              <a:rPr lang="el-GR" altLang="el-GR">
                <a:latin typeface="Calibri" panose="020F0502020204030204" pitchFamily="34" charset="0"/>
              </a:rPr>
              <a:pPr eaLnBrk="1" hangingPunct="1"/>
              <a:t>65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380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4DF88-268B-43D6-A367-0B78BBA3CC7F}" type="slidenum">
              <a:rPr lang="el-GR" altLang="el-GR">
                <a:latin typeface="Calibri" panose="020F0502020204030204" pitchFamily="34" charset="0"/>
              </a:rPr>
              <a:pPr eaLnBrk="1" hangingPunct="1"/>
              <a:t>66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698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921FE-18D3-4D3F-A8EB-D7D6BA7C835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l-GR" altLang="el-GR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4DF88-268B-43D6-A367-0B78BBA3CC7F}" type="slidenum">
              <a:rPr lang="el-GR" altLang="el-GR">
                <a:latin typeface="Calibri" panose="020F0502020204030204" pitchFamily="34" charset="0"/>
              </a:rPr>
              <a:pPr eaLnBrk="1" hangingPunct="1"/>
              <a:t>67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8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21CBA1-8CEE-47E4-B04D-4C8526D24BF9}" type="slidenum">
              <a:rPr lang="el-GR" altLang="el-GR">
                <a:latin typeface="Calibri" panose="020F0502020204030204" pitchFamily="34" charset="0"/>
              </a:rPr>
              <a:pPr eaLnBrk="1" hangingPunct="1"/>
              <a:t>68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81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F1FC21-51F0-4970-81AF-99DE36A257A5}" type="slidenum">
              <a:rPr lang="el-GR" altLang="el-GR">
                <a:latin typeface="Calibri" panose="020F0502020204030204" pitchFamily="34" charset="0"/>
              </a:rPr>
              <a:pPr eaLnBrk="1" hangingPunct="1"/>
              <a:t>69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99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460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00222A-8066-4E34-94A1-FBD24592FE89}" type="slidenum">
              <a:rPr lang="el-GR" altLang="el-GR">
                <a:latin typeface="Calibri" panose="020F0502020204030204" pitchFamily="34" charset="0"/>
              </a:rPr>
              <a:pPr eaLnBrk="1" hangingPunct="1"/>
              <a:t>70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358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2B55C0-497E-4146-8CEF-4928244DB956}" type="slidenum">
              <a:rPr lang="el-GR" altLang="el-GR">
                <a:latin typeface="Calibri" panose="020F0502020204030204" pitchFamily="34" charset="0"/>
              </a:rPr>
              <a:pPr eaLnBrk="1" hangingPunct="1"/>
              <a:t>71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43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A2992A-7B1C-4910-8443-82F4947C267B}" type="slidenum">
              <a:rPr lang="el-GR" altLang="el-GR">
                <a:latin typeface="Calibri" panose="020F0502020204030204" pitchFamily="34" charset="0"/>
              </a:rPr>
              <a:pPr eaLnBrk="1" hangingPunct="1"/>
              <a:t>72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4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019058-3BB8-408B-A3B3-74AE8DF60F74}" type="slidenum">
              <a:rPr lang="el-GR" smtClean="0"/>
              <a:pPr/>
              <a:t>8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61111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24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4CED6-6023-423C-A3E7-C93B1325322C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5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E91C3-CE19-4D2C-B492-A99CFD25C8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70236-B2FF-416A-8D26-DF82A3E2A4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F4F6A-234B-427E-9603-80079BA9A6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2A54A-7D49-41D8-BEA2-11DE178037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2" y="19812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2" y="41148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5DCF3463-B159-48FF-88ED-C1E27A6FFFB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Th Logo" descr="Αγιος Δημήτρι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207963"/>
            <a:ext cx="8763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ΑΠΘ"/>
          <p:cNvSpPr txBox="1">
            <a:spLocks noChangeArrowheads="1"/>
          </p:cNvSpPr>
          <p:nvPr/>
        </p:nvSpPr>
        <p:spPr bwMode="auto">
          <a:xfrm>
            <a:off x="1098550" y="188913"/>
            <a:ext cx="2425700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ΑΡΙΣΤΟΤΕΛΕΙΟ</a:t>
            </a:r>
          </a:p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ΠΑΝΕΠΙΣΤΗΜΙΟ</a:t>
            </a:r>
          </a:p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ΘΕΣΣΑΛΟΝΙΚΗΣ</a:t>
            </a:r>
          </a:p>
        </p:txBody>
      </p:sp>
      <p:pic>
        <p:nvPicPr>
          <p:cNvPr id="6" name="Opencourse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02" t="3781" r="16829" b="22774"/>
          <a:stretch>
            <a:fillRect/>
          </a:stretch>
        </p:blipFill>
        <p:spPr bwMode="auto">
          <a:xfrm>
            <a:off x="8666163" y="138113"/>
            <a:ext cx="158115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pencourses"/>
          <p:cNvSpPr txBox="1">
            <a:spLocks noChangeArrowheads="1"/>
          </p:cNvSpPr>
          <p:nvPr userDrawn="1"/>
        </p:nvSpPr>
        <p:spPr bwMode="auto">
          <a:xfrm>
            <a:off x="6240463" y="188913"/>
            <a:ext cx="2425700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ΑΝΟΙΚΤΑ</a:t>
            </a:r>
          </a:p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ΑΚΑΔΗΜΑΪΚΑ</a:t>
            </a:r>
          </a:p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ΜΑΘΗΜΑΤΑ</a:t>
            </a:r>
            <a:endParaRPr lang="el-G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8" name="Grey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A7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663" y="5622925"/>
            <a:ext cx="552926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ttp://www.lib.umich.edu/files/services/copyright/cc-by-sa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5922963"/>
            <a:ext cx="17827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"/>
          <p:cNvSpPr>
            <a:spLocks noGrp="1"/>
          </p:cNvSpPr>
          <p:nvPr>
            <p:ph type="ctrTitle"/>
          </p:nvPr>
        </p:nvSpPr>
        <p:spPr>
          <a:xfrm>
            <a:off x="771525" y="1844826"/>
            <a:ext cx="8743950" cy="15121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Υπότιτλος"/>
          <p:cNvSpPr>
            <a:spLocks noGrp="1"/>
          </p:cNvSpPr>
          <p:nvPr>
            <p:ph type="subTitle" idx="1"/>
          </p:nvPr>
        </p:nvSpPr>
        <p:spPr>
          <a:xfrm>
            <a:off x="769014" y="3501008"/>
            <a:ext cx="8748972" cy="18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d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d line"/>
          <p:cNvCxnSpPr/>
          <p:nvPr/>
        </p:nvCxnSpPr>
        <p:spPr>
          <a:xfrm>
            <a:off x="0" y="6381750"/>
            <a:ext cx="10287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Th Logo" descr="W:\logos\AUTH logo\auth_logo_bw.jpg"/>
          <p:cNvPicPr>
            <a:picLocks noChangeAspect="1" noChangeArrowheads="1"/>
          </p:cNvPicPr>
          <p:nvPr/>
        </p:nvPicPr>
        <p:blipFill>
          <a:blip r:embed="rId2" cstate="print"/>
          <a:srcRect l="10464" t="9230" r="9892" b="10805"/>
          <a:stretch>
            <a:fillRect/>
          </a:stretch>
        </p:blipFill>
        <p:spPr bwMode="auto">
          <a:xfrm>
            <a:off x="122238" y="6073775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h"/>
          <p:cNvSpPr txBox="1"/>
          <p:nvPr/>
        </p:nvSpPr>
        <p:spPr>
          <a:xfrm>
            <a:off x="12700" y="6543675"/>
            <a:ext cx="811213" cy="31432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Course Title"/>
          <p:cNvSpPr txBox="1">
            <a:spLocks noChangeArrowheads="1"/>
          </p:cNvSpPr>
          <p:nvPr/>
        </p:nvSpPr>
        <p:spPr bwMode="auto">
          <a:xfrm>
            <a:off x="1255713" y="6308725"/>
            <a:ext cx="7775575" cy="549275"/>
          </a:xfrm>
          <a:prstGeom prst="rect">
            <a:avLst/>
          </a:prstGeom>
          <a:noFill/>
          <a:ln>
            <a:noFill/>
          </a:ln>
          <a:extLst/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Βιοχημεία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Τμήμα Γεωπονίας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Τίτλος"/>
          <p:cNvSpPr>
            <a:spLocks noGrp="1"/>
          </p:cNvSpPr>
          <p:nvPr>
            <p:ph type="title"/>
          </p:nvPr>
        </p:nvSpPr>
        <p:spPr>
          <a:xfrm>
            <a:off x="514350" y="26082"/>
            <a:ext cx="92583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Περιεχόμενα"/>
          <p:cNvSpPr>
            <a:spLocks noGrp="1"/>
          </p:cNvSpPr>
          <p:nvPr>
            <p:ph idx="1"/>
          </p:nvPr>
        </p:nvSpPr>
        <p:spPr>
          <a:xfrm>
            <a:off x="514350" y="1440000"/>
            <a:ext cx="9258300" cy="476132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Αριθμός διαφάνειας"/>
          <p:cNvSpPr>
            <a:spLocks noGrp="1"/>
          </p:cNvSpPr>
          <p:nvPr>
            <p:ph type="sldNum" sz="quarter" idx="10"/>
          </p:nvPr>
        </p:nvSpPr>
        <p:spPr>
          <a:xfrm>
            <a:off x="9437688" y="6456363"/>
            <a:ext cx="6477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C5D88F8-B973-4495-9C19-FF1981103BFC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 (Αρίθμιση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d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d Line"/>
          <p:cNvCxnSpPr/>
          <p:nvPr/>
        </p:nvCxnSpPr>
        <p:spPr>
          <a:xfrm>
            <a:off x="0" y="6381750"/>
            <a:ext cx="10287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Th Logo" descr="W:\logos\AUTH logo\auth_logo_bw.jpg"/>
          <p:cNvPicPr>
            <a:picLocks noChangeAspect="1" noChangeArrowheads="1"/>
          </p:cNvPicPr>
          <p:nvPr/>
        </p:nvPicPr>
        <p:blipFill>
          <a:blip r:embed="rId2" cstate="print"/>
          <a:srcRect l="10464" t="9230" r="9892" b="10805"/>
          <a:stretch>
            <a:fillRect/>
          </a:stretch>
        </p:blipFill>
        <p:spPr bwMode="auto">
          <a:xfrm>
            <a:off x="122238" y="6073775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h"/>
          <p:cNvSpPr txBox="1"/>
          <p:nvPr/>
        </p:nvSpPr>
        <p:spPr>
          <a:xfrm>
            <a:off x="12700" y="6543675"/>
            <a:ext cx="811213" cy="31432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Course Title"/>
          <p:cNvSpPr txBox="1">
            <a:spLocks noChangeArrowheads="1"/>
          </p:cNvSpPr>
          <p:nvPr userDrawn="1"/>
        </p:nvSpPr>
        <p:spPr bwMode="auto">
          <a:xfrm>
            <a:off x="1255713" y="6308725"/>
            <a:ext cx="7775575" cy="549275"/>
          </a:xfrm>
          <a:prstGeom prst="rect">
            <a:avLst/>
          </a:prstGeom>
          <a:noFill/>
          <a:ln>
            <a:noFill/>
          </a:ln>
          <a:extLst/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Βιοχημεία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Τμήμα Γεωπονίας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Τίτλος"/>
          <p:cNvSpPr>
            <a:spLocks noGrp="1"/>
          </p:cNvSpPr>
          <p:nvPr>
            <p:ph type="title"/>
          </p:nvPr>
        </p:nvSpPr>
        <p:spPr>
          <a:xfrm>
            <a:off x="514350" y="26082"/>
            <a:ext cx="92583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Περιεχομένα"/>
          <p:cNvSpPr>
            <a:spLocks noGrp="1"/>
          </p:cNvSpPr>
          <p:nvPr>
            <p:ph idx="1"/>
          </p:nvPr>
        </p:nvSpPr>
        <p:spPr>
          <a:xfrm>
            <a:off x="514350" y="1440000"/>
            <a:ext cx="9258300" cy="4761320"/>
          </a:xfrm>
        </p:spPr>
        <p:txBody>
          <a:bodyPr>
            <a:normAutofit/>
          </a:bodyPr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/>
            </a:lvl1pPr>
            <a:lvl2pPr marL="971550" indent="-514350">
              <a:spcBef>
                <a:spcPts val="1200"/>
              </a:spcBef>
              <a:buFont typeface="+mj-lt"/>
              <a:buAutoNum type="romanLcPeriod"/>
              <a:defRPr/>
            </a:lvl2pPr>
            <a:lvl3pPr marL="1371600" indent="-457200">
              <a:spcBef>
                <a:spcPts val="1200"/>
              </a:spcBef>
              <a:buFont typeface="+mj-lt"/>
              <a:buAutoNum type="alphaLcPeriod"/>
              <a:defRPr/>
            </a:lvl3pPr>
            <a:lvl4pPr marL="1828800" indent="-457200">
              <a:spcBef>
                <a:spcPts val="1200"/>
              </a:spcBef>
              <a:buFont typeface="Arial" pitchFamily="34" charset="0"/>
              <a:buChar char="•"/>
              <a:defRPr/>
            </a:lvl4pPr>
            <a:lvl5pPr marL="2286000" indent="-457200">
              <a:spcBef>
                <a:spcPts val="1200"/>
              </a:spcBef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Αριθμός διαφάνειας"/>
          <p:cNvSpPr>
            <a:spLocks noGrp="1"/>
          </p:cNvSpPr>
          <p:nvPr>
            <p:ph type="sldNum" sz="quarter" idx="10"/>
          </p:nvPr>
        </p:nvSpPr>
        <p:spPr>
          <a:xfrm>
            <a:off x="9437688" y="6456363"/>
            <a:ext cx="6477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EBEE68B-4062-4C1A-AC60-1261B1F31876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40181-1FE7-4B9B-93C6-637D7660790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1BE09-5CC4-496B-AD56-A18BCB304FA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12BF6-FCCA-42A2-BBB9-DCE9BAE1A0C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5014E-2BC7-44DF-9E5A-1BA37EFF5D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1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1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1A29-79C1-43E1-A8CA-3C5A8693E8D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887C8-CB4D-462E-948A-341A1DA3916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31502-A5AD-4D59-8873-F607966B59A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857B-3B08-41AE-B27B-73F8F44D277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49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C27C9-DBBF-4C62-B0C8-771DB0621F6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C7CF9-415B-456D-9338-0D88C43535E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E1FE9-26D6-4A3D-AF2C-ACDB19DD195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274639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70383-7109-46E4-AC7B-8192F3BD5D3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9"/>
            <a:ext cx="92583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1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GrD</a:t>
            </a: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1"/>
          </a:xfrm>
        </p:spPr>
        <p:txBody>
          <a:bodyPr/>
          <a:lstStyle>
            <a:lvl1pPr>
              <a:defRPr/>
            </a:lvl1pPr>
          </a:lstStyle>
          <a:p>
            <a:fld id="{B558D874-1109-4459-8420-75B0E3F4292A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E91C3-CE19-4D2C-B492-A99CFD25C8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F059-19B9-462D-82F4-768E2B19E3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5014E-2BC7-44DF-9E5A-1BA37EFF5DD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F059-19B9-462D-82F4-768E2B19E39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91069-7AE1-4CFE-B4F3-62F7A71A0CC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6F62-1AE3-46E3-A766-97DC15C4556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E16CC-976B-43E5-9CF9-F6AC48CBCEF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4ED-EE7F-4231-AD6B-778EA9A98C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49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AB66-BE6B-4607-83CA-7AC520C7E29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7063-D7F8-4E4F-B7D4-185C1ABAE2F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70236-B2FF-416A-8D26-DF82A3E2A4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F4F6A-234B-427E-9603-80079BA9A61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91069-7AE1-4CFE-B4F3-62F7A71A0C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2A54A-7D49-41D8-BEA2-11DE178037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E91C3-CE19-4D2C-B492-A99CFD25C8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2099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5014E-2BC7-44DF-9E5A-1BA37EFF5DD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3369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F059-19B9-462D-82F4-768E2B19E39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8167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91069-7AE1-4CFE-B4F3-62F7A71A0CC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9593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6F62-1AE3-46E3-A766-97DC15C4556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939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E16CC-976B-43E5-9CF9-F6AC48CBCEF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7278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4ED-EE7F-4231-AD6B-778EA9A98C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7532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49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AB66-BE6B-4607-83CA-7AC520C7E29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0112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7063-D7F8-4E4F-B7D4-185C1ABAE2F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514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6F62-1AE3-46E3-A766-97DC15C455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70236-B2FF-416A-8D26-DF82A3E2A4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378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F4F6A-234B-427E-9603-80079BA9A61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4390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2A54A-7D49-41D8-BEA2-11DE178037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322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E16CC-976B-43E5-9CF9-F6AC48CBCE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4ED-EE7F-4231-AD6B-778EA9A98C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49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AB66-BE6B-4607-83CA-7AC520C7E2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7063-D7F8-4E4F-B7D4-185C1ABAE2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F09B56E-FDEC-4E12-8E35-4ACA39F397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  <p:sldLayoutId id="2147483701" r:id="rId14"/>
    <p:sldLayoutId id="2147483702" r:id="rId15"/>
    <p:sldLayoutId id="21474837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7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1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 charset="0"/>
              </a:rPr>
              <a:t>GrD</a:t>
            </a: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DF3FA24-E87F-4123-90C9-81E461EDC78C}" type="slidenum">
              <a:rPr lang="el-GR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l-GR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87" indent="-34288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54" indent="-22859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36" indent="-22859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17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F09B56E-FDEC-4E12-8E35-4ACA39F3973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F09B56E-FDEC-4E12-8E35-4ACA39F3973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3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../AnimDNA/Translation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DNA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myshared.ru/slide/398569/" TargetMode="External"/><Relationship Id="rId5" Type="http://schemas.openxmlformats.org/officeDocument/2006/relationships/hyperlink" Target="http://creationwiki.org/Ribosome" TargetMode="External"/><Relationship Id="rId4" Type="http://schemas.openxmlformats.org/officeDocument/2006/relationships/hyperlink" Target="https://en.wikipedia.org/wiki/File:Ribosome_mRNA_translation_en.sv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ns.ulatina.ac.cr/~carugaga/biolgen/figuras/page_01.htm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slideplayer.com/slide/5811867/" TargetMode="External"/><Relationship Id="rId4" Type="http://schemas.openxmlformats.org/officeDocument/2006/relationships/hyperlink" Target="http://slideplayer.com/slide/6460891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animalsfacts.com/weird-animals-3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nlm.nih.gov/medlineplus/magazine/issues/winter11/articles/winter11pg17.html" TargetMode="External"/><Relationship Id="rId4" Type="http://schemas.openxmlformats.org/officeDocument/2006/relationships/hyperlink" Target="http://www.medicinenet.com/sickle_cell/article.htm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ourses.auth.gr/courses/OCRS508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hyperlink" Target="http://creativecommons.org/licenses/by-sa/4.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Τίτλος"/>
          <p:cNvSpPr>
            <a:spLocks noGrp="1"/>
          </p:cNvSpPr>
          <p:nvPr>
            <p:ph type="ctrTitle"/>
          </p:nvPr>
        </p:nvSpPr>
        <p:spPr>
          <a:xfrm>
            <a:off x="1257300" y="1844675"/>
            <a:ext cx="7772400" cy="1512888"/>
          </a:xfrm>
        </p:spPr>
        <p:txBody>
          <a:bodyPr anchor="t"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Βιοχημεία</a:t>
            </a:r>
          </a:p>
        </p:txBody>
      </p:sp>
      <p:sp>
        <p:nvSpPr>
          <p:cNvPr id="3" name="Υπότιτλος"/>
          <p:cNvSpPr>
            <a:spLocks noGrp="1"/>
          </p:cNvSpPr>
          <p:nvPr>
            <p:ph type="subTitle" idx="1"/>
          </p:nvPr>
        </p:nvSpPr>
        <p:spPr>
          <a:xfrm>
            <a:off x="1255713" y="3500438"/>
            <a:ext cx="7775575" cy="1800225"/>
          </a:xfrm>
        </p:spPr>
        <p:txBody>
          <a:bodyPr rtlCol="0">
            <a:normAutofit fontScale="70000" lnSpcReduction="20000"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Ενότητα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8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1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Η μετάφραση: Η σύνθεση των πρωτεϊνών, </a:t>
            </a:r>
          </a:p>
          <a:p>
            <a:r>
              <a:rPr lang="el-GR" sz="31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μεταλλάξεις και οι συνέπειες.</a:t>
            </a:r>
            <a:endParaRPr lang="en-US" sz="3100" dirty="0">
              <a:solidFill>
                <a:schemeClr val="bg1"/>
              </a:solidFill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Γρηγόριος </a:t>
            </a:r>
            <a:r>
              <a:rPr lang="el-GR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, Καθηγητής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Τμήμα Γεωπονίας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906" name="Object 5"/>
          <p:cNvGraphicFramePr>
            <a:graphicFrameLocks noChangeAspect="1"/>
          </p:cNvGraphicFramePr>
          <p:nvPr/>
        </p:nvGraphicFramePr>
        <p:xfrm>
          <a:off x="7095803" y="143717"/>
          <a:ext cx="3016250" cy="6597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1" name="CorelPhotoPaint.Image.10" r:id="rId4" imgW="1892063" imgH="4139683" progId="CorelPhotoPaint.Image.10">
                  <p:embed/>
                </p:oleObj>
              </mc:Choice>
              <mc:Fallback>
                <p:oleObj name="CorelPhotoPaint.Image.10" r:id="rId4" imgW="1892063" imgH="4139683" progId="CorelPhotoPaint.Image.10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5803" y="143717"/>
                        <a:ext cx="3016250" cy="6597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940" y="237039"/>
            <a:ext cx="6871692" cy="624786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dirty="0">
                <a:solidFill>
                  <a:srgbClr val="FFFFFF"/>
                </a:solidFill>
                <a:latin typeface="Calibri" pitchFamily="34" charset="0"/>
              </a:rPr>
              <a:t>Η συγκεκριμένη δομή του μορίου του </a:t>
            </a:r>
            <a:r>
              <a:rPr lang="en-US" sz="4000" b="1" dirty="0">
                <a:solidFill>
                  <a:srgbClr val="FFFF00"/>
                </a:solidFill>
                <a:latin typeface="Calibri" pitchFamily="34" charset="0"/>
              </a:rPr>
              <a:t>DNA</a:t>
            </a:r>
            <a:r>
              <a:rPr lang="en-US" sz="4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l-GR" sz="4000" dirty="0">
                <a:solidFill>
                  <a:srgbClr val="FFFFFF"/>
                </a:solidFill>
                <a:latin typeface="Calibri" pitchFamily="34" charset="0"/>
              </a:rPr>
              <a:t>επιτρέπει: </a:t>
            </a:r>
          </a:p>
          <a:p>
            <a:pPr marL="742920" indent="-742920" algn="ctr">
              <a:buFontTx/>
              <a:buAutoNum type="arabicPeriod"/>
            </a:pPr>
            <a:r>
              <a:rPr lang="el-GR" sz="4000" dirty="0">
                <a:solidFill>
                  <a:srgbClr val="FFFFFF"/>
                </a:solidFill>
                <a:latin typeface="Calibri" pitchFamily="34" charset="0"/>
              </a:rPr>
              <a:t>Την επιδιόρθωσή του σε περίπτωση που αυτό «πληγωθεί»... </a:t>
            </a:r>
          </a:p>
          <a:p>
            <a:pPr marL="742920" indent="-742920" algn="ctr">
              <a:buFontTx/>
              <a:buAutoNum type="arabicPeriod"/>
            </a:pPr>
            <a:r>
              <a:rPr lang="el-GR" sz="4000" dirty="0">
                <a:solidFill>
                  <a:srgbClr val="FFFF00"/>
                </a:solidFill>
                <a:latin typeface="Calibri" pitchFamily="34" charset="0"/>
              </a:rPr>
              <a:t>Την πιστή αναπαραγωγή του</a:t>
            </a:r>
          </a:p>
          <a:p>
            <a:pPr marL="742920" indent="-742920" algn="ctr">
              <a:buFontTx/>
              <a:buAutoNum type="arabicPeriod"/>
            </a:pPr>
            <a:r>
              <a:rPr lang="el-GR" sz="4000" dirty="0">
                <a:solidFill>
                  <a:srgbClr val="FFFFFF"/>
                </a:solidFill>
                <a:latin typeface="Calibri" pitchFamily="34" charset="0"/>
              </a:rPr>
              <a:t>Την αποθήκευση των πληροφοριών για τη σύνθεση των πρωτεϊνών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 smtClean="0">
                <a:ln w="11430"/>
                <a:solidFill>
                  <a:srgbClr val="000000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51012" y="4479306"/>
            <a:ext cx="5904656" cy="2190055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 bwMode="auto">
          <a:xfrm>
            <a:off x="2030215" y="38102"/>
            <a:ext cx="4512058" cy="2175789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               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3200" b="1" dirty="0" smtClean="0">
                <a:latin typeface="Arial" charset="0"/>
                <a:cs typeface="Arial" charset="0"/>
              </a:rPr>
              <a:t>Πυρήνας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429254" y="4392128"/>
            <a:ext cx="4512058" cy="2175789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                 	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3200" b="1" dirty="0">
              <a:latin typeface="Arial" charset="0"/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	</a:t>
            </a:r>
            <a:r>
              <a:rPr kumimoji="0" lang="el-GR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ριβόσωμα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14806" y="0"/>
            <a:ext cx="1285884" cy="500043"/>
          </a:xfrm>
          <a:noFill/>
          <a:ln>
            <a:noFill/>
          </a:ln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DNA</a:t>
            </a:r>
            <a:endParaRPr lang="en-GB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rot="5400000">
            <a:off x="4179086" y="1250116"/>
            <a:ext cx="1357323" cy="1589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592" y="3467797"/>
            <a:ext cx="18938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0" dirty="0" err="1">
                <a:solidFill>
                  <a:schemeClr val="bg1"/>
                </a:solidFill>
                <a:latin typeface="Calibri" pitchFamily="34" charset="0"/>
              </a:rPr>
              <a:t>tRNA</a:t>
            </a:r>
            <a:endParaRPr lang="el-GR" b="1" kern="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sz="1600" b="1" dirty="0">
                <a:solidFill>
                  <a:schemeClr val="bg1"/>
                </a:solidFill>
                <a:latin typeface="Calibri" pitchFamily="34" charset="0"/>
              </a:rPr>
              <a:t>Μεταφορέας </a:t>
            </a:r>
            <a:r>
              <a:rPr lang="el-GR" sz="1600" b="1" dirty="0" smtClean="0">
                <a:solidFill>
                  <a:schemeClr val="bg1"/>
                </a:solidFill>
                <a:latin typeface="Calibri" pitchFamily="34" charset="0"/>
              </a:rPr>
              <a:t>αμινοξέων και μεταφραστής</a:t>
            </a:r>
            <a:endParaRPr lang="el-G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71798" y="3286100"/>
            <a:ext cx="1893868" cy="1143000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err="1">
                <a:solidFill>
                  <a:schemeClr val="bg1"/>
                </a:solidFill>
                <a:latin typeface="Calibri" pitchFamily="34" charset="0"/>
              </a:rPr>
              <a:t>rRNA</a:t>
            </a:r>
            <a:endParaRPr lang="el-GR" b="1" kern="0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l-GR" sz="1600" b="1" kern="0" dirty="0" smtClean="0">
                <a:solidFill>
                  <a:schemeClr val="bg1"/>
                </a:solidFill>
                <a:latin typeface="Calibri" pitchFamily="34" charset="0"/>
              </a:rPr>
              <a:t>Δομικό και λειτουργικό συστατικό </a:t>
            </a:r>
            <a:r>
              <a:rPr lang="el-GR" sz="1600" b="1" kern="0" dirty="0">
                <a:solidFill>
                  <a:schemeClr val="bg1"/>
                </a:solidFill>
                <a:latin typeface="Calibri" pitchFamily="34" charset="0"/>
              </a:rPr>
              <a:t>ριβοσωμάτων</a:t>
            </a:r>
            <a:endParaRPr lang="en-GB" sz="1600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429254" y="3857628"/>
            <a:ext cx="23574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0" dirty="0">
                <a:solidFill>
                  <a:schemeClr val="bg1"/>
                </a:solidFill>
                <a:latin typeface="Calibri" pitchFamily="34" charset="0"/>
              </a:rPr>
              <a:t>mRNA</a:t>
            </a:r>
            <a:endParaRPr lang="el-GR" b="1" kern="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sz="1600" b="1" kern="0" dirty="0">
                <a:solidFill>
                  <a:schemeClr val="bg1"/>
                </a:solidFill>
                <a:latin typeface="Calibri" pitchFamily="34" charset="0"/>
              </a:rPr>
              <a:t>Αγγελιοφόρος </a:t>
            </a:r>
          </a:p>
          <a:p>
            <a:pPr algn="ctr"/>
            <a:r>
              <a:rPr lang="el-GR" sz="1600" b="1" kern="0" dirty="0">
                <a:solidFill>
                  <a:schemeClr val="bg1"/>
                </a:solidFill>
                <a:latin typeface="Calibri" pitchFamily="34" charset="0"/>
              </a:rPr>
              <a:t>(πληροφορίες για τη σύνθεση των πρωτεϊνών)</a:t>
            </a:r>
            <a:endParaRPr lang="en-GB" sz="1600" b="1" kern="0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defRPr/>
            </a:pPr>
            <a:endParaRPr lang="en-GB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107416" y="2071687"/>
            <a:ext cx="22510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err="1">
                <a:solidFill>
                  <a:schemeClr val="bg1"/>
                </a:solidFill>
                <a:latin typeface="Calibri" pitchFamily="34" charset="0"/>
              </a:rPr>
              <a:t>miRNA</a:t>
            </a:r>
            <a:endParaRPr lang="en-GB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7" y="714359"/>
            <a:ext cx="4155488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Calibri" pitchFamily="34" charset="0"/>
              </a:rPr>
              <a:t>Μεταγραφή γονιδίων του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DNA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1500163" y="2500283"/>
            <a:ext cx="3286148" cy="11430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>
            <a:off x="4107637" y="2678890"/>
            <a:ext cx="857280" cy="50006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786311" y="2500282"/>
            <a:ext cx="1500198" cy="1214447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714873" y="2500307"/>
            <a:ext cx="3929090" cy="1428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5400000">
            <a:off x="5430046" y="5643578"/>
            <a:ext cx="1570843" cy="794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286508" y="5214953"/>
            <a:ext cx="1689750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Calibri" pitchFamily="34" charset="0"/>
              </a:rPr>
              <a:t>μετάφραση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43568" y="6324925"/>
            <a:ext cx="1403261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Calibri" pitchFamily="34" charset="0"/>
              </a:rPr>
              <a:t>πρωτεΐνη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2000229" y="4214819"/>
            <a:ext cx="4071966" cy="14287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571998" y="4357695"/>
            <a:ext cx="1500198" cy="11430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10800000" flipV="1">
            <a:off x="7143764" y="2928935"/>
            <a:ext cx="2000264" cy="8572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4500558" y="2285992"/>
            <a:ext cx="714380" cy="57150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endParaRPr lang="el-GR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7643830" y="3214687"/>
            <a:ext cx="192882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 b="1" kern="0" dirty="0">
                <a:solidFill>
                  <a:schemeClr val="bg1"/>
                </a:solidFill>
                <a:latin typeface="Calibri" pitchFamily="34" charset="0"/>
              </a:rPr>
              <a:t>έλεγχος διαθεσιμότητας </a:t>
            </a:r>
            <a:r>
              <a:rPr lang="en-US" sz="1600" b="1" kern="0" dirty="0">
                <a:solidFill>
                  <a:schemeClr val="bg1"/>
                </a:solidFill>
                <a:latin typeface="Calibri" pitchFamily="34" charset="0"/>
              </a:rPr>
              <a:t>mRNA</a:t>
            </a:r>
            <a:endParaRPr lang="en-GB" sz="1600" b="1" kern="0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0302" y="5055676"/>
            <a:ext cx="3705086" cy="181587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Σύνοψη βιολογικής δράσης του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DNA </a:t>
            </a:r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και των 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RNA</a:t>
            </a:r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 μορίων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η έκφραση γονιδίων</a:t>
            </a:r>
          </a:p>
        </p:txBody>
      </p:sp>
      <p:sp>
        <p:nvSpPr>
          <p:cNvPr id="24" name="Freeform 23"/>
          <p:cNvSpPr/>
          <p:nvPr/>
        </p:nvSpPr>
        <p:spPr bwMode="auto">
          <a:xfrm>
            <a:off x="4228624" y="38102"/>
            <a:ext cx="4820543" cy="6819900"/>
          </a:xfrm>
          <a:custGeom>
            <a:avLst/>
            <a:gdLst>
              <a:gd name="connsiteX0" fmla="*/ 38578 w 4820543"/>
              <a:gd name="connsiteY0" fmla="*/ 76200 h 6880497"/>
              <a:gd name="connsiteX1" fmla="*/ 38578 w 4820543"/>
              <a:gd name="connsiteY1" fmla="*/ 76200 h 6880497"/>
              <a:gd name="connsiteX2" fmla="*/ 19528 w 4820543"/>
              <a:gd name="connsiteY2" fmla="*/ 685800 h 6880497"/>
              <a:gd name="connsiteX3" fmla="*/ 478 w 4820543"/>
              <a:gd name="connsiteY3" fmla="*/ 742950 h 6880497"/>
              <a:gd name="connsiteX4" fmla="*/ 38578 w 4820543"/>
              <a:gd name="connsiteY4" fmla="*/ 1485900 h 6880497"/>
              <a:gd name="connsiteX5" fmla="*/ 38578 w 4820543"/>
              <a:gd name="connsiteY5" fmla="*/ 2228850 h 6880497"/>
              <a:gd name="connsiteX6" fmla="*/ 152878 w 4820543"/>
              <a:gd name="connsiteY6" fmla="*/ 2457450 h 6880497"/>
              <a:gd name="connsiteX7" fmla="*/ 190978 w 4820543"/>
              <a:gd name="connsiteY7" fmla="*/ 2514600 h 6880497"/>
              <a:gd name="connsiteX8" fmla="*/ 229078 w 4820543"/>
              <a:gd name="connsiteY8" fmla="*/ 2571750 h 6880497"/>
              <a:gd name="connsiteX9" fmla="*/ 248128 w 4820543"/>
              <a:gd name="connsiteY9" fmla="*/ 2628900 h 6880497"/>
              <a:gd name="connsiteX10" fmla="*/ 286228 w 4820543"/>
              <a:gd name="connsiteY10" fmla="*/ 2686050 h 6880497"/>
              <a:gd name="connsiteX11" fmla="*/ 324328 w 4820543"/>
              <a:gd name="connsiteY11" fmla="*/ 2762250 h 6880497"/>
              <a:gd name="connsiteX12" fmla="*/ 362428 w 4820543"/>
              <a:gd name="connsiteY12" fmla="*/ 2819400 h 6880497"/>
              <a:gd name="connsiteX13" fmla="*/ 419578 w 4820543"/>
              <a:gd name="connsiteY13" fmla="*/ 2933700 h 6880497"/>
              <a:gd name="connsiteX14" fmla="*/ 476728 w 4820543"/>
              <a:gd name="connsiteY14" fmla="*/ 2990850 h 6880497"/>
              <a:gd name="connsiteX15" fmla="*/ 514828 w 4820543"/>
              <a:gd name="connsiteY15" fmla="*/ 3048000 h 6880497"/>
              <a:gd name="connsiteX16" fmla="*/ 629128 w 4820543"/>
              <a:gd name="connsiteY16" fmla="*/ 3162300 h 6880497"/>
              <a:gd name="connsiteX17" fmla="*/ 705328 w 4820543"/>
              <a:gd name="connsiteY17" fmla="*/ 3257550 h 6880497"/>
              <a:gd name="connsiteX18" fmla="*/ 781528 w 4820543"/>
              <a:gd name="connsiteY18" fmla="*/ 3371850 h 6880497"/>
              <a:gd name="connsiteX19" fmla="*/ 838678 w 4820543"/>
              <a:gd name="connsiteY19" fmla="*/ 3429000 h 6880497"/>
              <a:gd name="connsiteX20" fmla="*/ 876778 w 4820543"/>
              <a:gd name="connsiteY20" fmla="*/ 3486150 h 6880497"/>
              <a:gd name="connsiteX21" fmla="*/ 933928 w 4820543"/>
              <a:gd name="connsiteY21" fmla="*/ 3524250 h 6880497"/>
              <a:gd name="connsiteX22" fmla="*/ 1048228 w 4820543"/>
              <a:gd name="connsiteY22" fmla="*/ 3638550 h 6880497"/>
              <a:gd name="connsiteX23" fmla="*/ 1124428 w 4820543"/>
              <a:gd name="connsiteY23" fmla="*/ 3752850 h 6880497"/>
              <a:gd name="connsiteX24" fmla="*/ 1143478 w 4820543"/>
              <a:gd name="connsiteY24" fmla="*/ 3810000 h 6880497"/>
              <a:gd name="connsiteX25" fmla="*/ 1181578 w 4820543"/>
              <a:gd name="connsiteY25" fmla="*/ 3867150 h 6880497"/>
              <a:gd name="connsiteX26" fmla="*/ 1219678 w 4820543"/>
              <a:gd name="connsiteY26" fmla="*/ 3981450 h 6880497"/>
              <a:gd name="connsiteX27" fmla="*/ 1238728 w 4820543"/>
              <a:gd name="connsiteY27" fmla="*/ 4038600 h 6880497"/>
              <a:gd name="connsiteX28" fmla="*/ 1257778 w 4820543"/>
              <a:gd name="connsiteY28" fmla="*/ 4095750 h 6880497"/>
              <a:gd name="connsiteX29" fmla="*/ 1276828 w 4820543"/>
              <a:gd name="connsiteY29" fmla="*/ 4171950 h 6880497"/>
              <a:gd name="connsiteX30" fmla="*/ 1219678 w 4820543"/>
              <a:gd name="connsiteY30" fmla="*/ 4419600 h 6880497"/>
              <a:gd name="connsiteX31" fmla="*/ 1200628 w 4820543"/>
              <a:gd name="connsiteY31" fmla="*/ 4476750 h 6880497"/>
              <a:gd name="connsiteX32" fmla="*/ 1238728 w 4820543"/>
              <a:gd name="connsiteY32" fmla="*/ 4819650 h 6880497"/>
              <a:gd name="connsiteX33" fmla="*/ 1276828 w 4820543"/>
              <a:gd name="connsiteY33" fmla="*/ 4876800 h 6880497"/>
              <a:gd name="connsiteX34" fmla="*/ 1333978 w 4820543"/>
              <a:gd name="connsiteY34" fmla="*/ 4914900 h 6880497"/>
              <a:gd name="connsiteX35" fmla="*/ 1429228 w 4820543"/>
              <a:gd name="connsiteY35" fmla="*/ 5010150 h 6880497"/>
              <a:gd name="connsiteX36" fmla="*/ 1486378 w 4820543"/>
              <a:gd name="connsiteY36" fmla="*/ 5067300 h 6880497"/>
              <a:gd name="connsiteX37" fmla="*/ 1600678 w 4820543"/>
              <a:gd name="connsiteY37" fmla="*/ 5143500 h 6880497"/>
              <a:gd name="connsiteX38" fmla="*/ 1657828 w 4820543"/>
              <a:gd name="connsiteY38" fmla="*/ 5181600 h 6880497"/>
              <a:gd name="connsiteX39" fmla="*/ 1772128 w 4820543"/>
              <a:gd name="connsiteY39" fmla="*/ 5295900 h 6880497"/>
              <a:gd name="connsiteX40" fmla="*/ 1829278 w 4820543"/>
              <a:gd name="connsiteY40" fmla="*/ 5353050 h 6880497"/>
              <a:gd name="connsiteX41" fmla="*/ 1848328 w 4820543"/>
              <a:gd name="connsiteY41" fmla="*/ 5410200 h 6880497"/>
              <a:gd name="connsiteX42" fmla="*/ 1905478 w 4820543"/>
              <a:gd name="connsiteY42" fmla="*/ 5467350 h 6880497"/>
              <a:gd name="connsiteX43" fmla="*/ 1886428 w 4820543"/>
              <a:gd name="connsiteY43" fmla="*/ 5581650 h 6880497"/>
              <a:gd name="connsiteX44" fmla="*/ 1867378 w 4820543"/>
              <a:gd name="connsiteY44" fmla="*/ 5638800 h 6880497"/>
              <a:gd name="connsiteX45" fmla="*/ 1810228 w 4820543"/>
              <a:gd name="connsiteY45" fmla="*/ 5657850 h 6880497"/>
              <a:gd name="connsiteX46" fmla="*/ 1695928 w 4820543"/>
              <a:gd name="connsiteY46" fmla="*/ 5676900 h 6880497"/>
              <a:gd name="connsiteX47" fmla="*/ 1600678 w 4820543"/>
              <a:gd name="connsiteY47" fmla="*/ 5695950 h 6880497"/>
              <a:gd name="connsiteX48" fmla="*/ 1543528 w 4820543"/>
              <a:gd name="connsiteY48" fmla="*/ 5734050 h 6880497"/>
              <a:gd name="connsiteX49" fmla="*/ 1448278 w 4820543"/>
              <a:gd name="connsiteY49" fmla="*/ 5905500 h 6880497"/>
              <a:gd name="connsiteX50" fmla="*/ 1410178 w 4820543"/>
              <a:gd name="connsiteY50" fmla="*/ 5962650 h 6880497"/>
              <a:gd name="connsiteX51" fmla="*/ 1372078 w 4820543"/>
              <a:gd name="connsiteY51" fmla="*/ 6076950 h 6880497"/>
              <a:gd name="connsiteX52" fmla="*/ 1353028 w 4820543"/>
              <a:gd name="connsiteY52" fmla="*/ 6134100 h 6880497"/>
              <a:gd name="connsiteX53" fmla="*/ 1333978 w 4820543"/>
              <a:gd name="connsiteY53" fmla="*/ 6191250 h 6880497"/>
              <a:gd name="connsiteX54" fmla="*/ 1353028 w 4820543"/>
              <a:gd name="connsiteY54" fmla="*/ 6515100 h 6880497"/>
              <a:gd name="connsiteX55" fmla="*/ 1429228 w 4820543"/>
              <a:gd name="connsiteY55" fmla="*/ 6686550 h 6880497"/>
              <a:gd name="connsiteX56" fmla="*/ 1562578 w 4820543"/>
              <a:gd name="connsiteY56" fmla="*/ 6743700 h 6880497"/>
              <a:gd name="connsiteX57" fmla="*/ 1714978 w 4820543"/>
              <a:gd name="connsiteY57" fmla="*/ 6781800 h 6880497"/>
              <a:gd name="connsiteX58" fmla="*/ 1791178 w 4820543"/>
              <a:gd name="connsiteY58" fmla="*/ 6800850 h 6880497"/>
              <a:gd name="connsiteX59" fmla="*/ 1943578 w 4820543"/>
              <a:gd name="connsiteY59" fmla="*/ 6819900 h 6880497"/>
              <a:gd name="connsiteX60" fmla="*/ 2362678 w 4820543"/>
              <a:gd name="connsiteY60" fmla="*/ 6819900 h 6880497"/>
              <a:gd name="connsiteX61" fmla="*/ 2572228 w 4820543"/>
              <a:gd name="connsiteY61" fmla="*/ 6838950 h 6880497"/>
              <a:gd name="connsiteX62" fmla="*/ 2781778 w 4820543"/>
              <a:gd name="connsiteY62" fmla="*/ 6762750 h 6880497"/>
              <a:gd name="connsiteX63" fmla="*/ 2838928 w 4820543"/>
              <a:gd name="connsiteY63" fmla="*/ 6648450 h 6880497"/>
              <a:gd name="connsiteX64" fmla="*/ 2800828 w 4820543"/>
              <a:gd name="connsiteY64" fmla="*/ 6457950 h 6880497"/>
              <a:gd name="connsiteX65" fmla="*/ 2762728 w 4820543"/>
              <a:gd name="connsiteY65" fmla="*/ 6400800 h 6880497"/>
              <a:gd name="connsiteX66" fmla="*/ 2705578 w 4820543"/>
              <a:gd name="connsiteY66" fmla="*/ 6362700 h 6880497"/>
              <a:gd name="connsiteX67" fmla="*/ 2667478 w 4820543"/>
              <a:gd name="connsiteY67" fmla="*/ 6305550 h 6880497"/>
              <a:gd name="connsiteX68" fmla="*/ 2610328 w 4820543"/>
              <a:gd name="connsiteY68" fmla="*/ 6248400 h 6880497"/>
              <a:gd name="connsiteX69" fmla="*/ 2591278 w 4820543"/>
              <a:gd name="connsiteY69" fmla="*/ 6172200 h 6880497"/>
              <a:gd name="connsiteX70" fmla="*/ 2610328 w 4820543"/>
              <a:gd name="connsiteY70" fmla="*/ 5867400 h 6880497"/>
              <a:gd name="connsiteX71" fmla="*/ 2781778 w 4820543"/>
              <a:gd name="connsiteY71" fmla="*/ 5810250 h 6880497"/>
              <a:gd name="connsiteX72" fmla="*/ 2838928 w 4820543"/>
              <a:gd name="connsiteY72" fmla="*/ 5791200 h 6880497"/>
              <a:gd name="connsiteX73" fmla="*/ 3334228 w 4820543"/>
              <a:gd name="connsiteY73" fmla="*/ 5753100 h 6880497"/>
              <a:gd name="connsiteX74" fmla="*/ 3505678 w 4820543"/>
              <a:gd name="connsiteY74" fmla="*/ 5715000 h 6880497"/>
              <a:gd name="connsiteX75" fmla="*/ 3639028 w 4820543"/>
              <a:gd name="connsiteY75" fmla="*/ 5657850 h 6880497"/>
              <a:gd name="connsiteX76" fmla="*/ 3753328 w 4820543"/>
              <a:gd name="connsiteY76" fmla="*/ 5619750 h 6880497"/>
              <a:gd name="connsiteX77" fmla="*/ 3791428 w 4820543"/>
              <a:gd name="connsiteY77" fmla="*/ 5562600 h 6880497"/>
              <a:gd name="connsiteX78" fmla="*/ 3753328 w 4820543"/>
              <a:gd name="connsiteY78" fmla="*/ 5353050 h 6880497"/>
              <a:gd name="connsiteX79" fmla="*/ 3715228 w 4820543"/>
              <a:gd name="connsiteY79" fmla="*/ 5257800 h 6880497"/>
              <a:gd name="connsiteX80" fmla="*/ 3677128 w 4820543"/>
              <a:gd name="connsiteY80" fmla="*/ 5200650 h 6880497"/>
              <a:gd name="connsiteX81" fmla="*/ 3619978 w 4820543"/>
              <a:gd name="connsiteY81" fmla="*/ 5086350 h 6880497"/>
              <a:gd name="connsiteX82" fmla="*/ 3429478 w 4820543"/>
              <a:gd name="connsiteY82" fmla="*/ 4972050 h 6880497"/>
              <a:gd name="connsiteX83" fmla="*/ 3315178 w 4820543"/>
              <a:gd name="connsiteY83" fmla="*/ 4933950 h 6880497"/>
              <a:gd name="connsiteX84" fmla="*/ 3486628 w 4820543"/>
              <a:gd name="connsiteY84" fmla="*/ 4857750 h 6880497"/>
              <a:gd name="connsiteX85" fmla="*/ 3581878 w 4820543"/>
              <a:gd name="connsiteY85" fmla="*/ 4781550 h 6880497"/>
              <a:gd name="connsiteX86" fmla="*/ 3639028 w 4820543"/>
              <a:gd name="connsiteY86" fmla="*/ 4667250 h 6880497"/>
              <a:gd name="connsiteX87" fmla="*/ 3619978 w 4820543"/>
              <a:gd name="connsiteY87" fmla="*/ 4514850 h 6880497"/>
              <a:gd name="connsiteX88" fmla="*/ 3543778 w 4820543"/>
              <a:gd name="connsiteY88" fmla="*/ 4343400 h 6880497"/>
              <a:gd name="connsiteX89" fmla="*/ 3467578 w 4820543"/>
              <a:gd name="connsiteY89" fmla="*/ 4267200 h 6880497"/>
              <a:gd name="connsiteX90" fmla="*/ 3353278 w 4820543"/>
              <a:gd name="connsiteY90" fmla="*/ 4191000 h 6880497"/>
              <a:gd name="connsiteX91" fmla="*/ 3296128 w 4820543"/>
              <a:gd name="connsiteY91" fmla="*/ 4152900 h 6880497"/>
              <a:gd name="connsiteX92" fmla="*/ 3258028 w 4820543"/>
              <a:gd name="connsiteY92" fmla="*/ 4095750 h 6880497"/>
              <a:gd name="connsiteX93" fmla="*/ 3143728 w 4820543"/>
              <a:gd name="connsiteY93" fmla="*/ 4038600 h 6880497"/>
              <a:gd name="connsiteX94" fmla="*/ 3105628 w 4820543"/>
              <a:gd name="connsiteY94" fmla="*/ 3981450 h 6880497"/>
              <a:gd name="connsiteX95" fmla="*/ 3048478 w 4820543"/>
              <a:gd name="connsiteY95" fmla="*/ 3962400 h 6880497"/>
              <a:gd name="connsiteX96" fmla="*/ 2934178 w 4820543"/>
              <a:gd name="connsiteY96" fmla="*/ 3886200 h 6880497"/>
              <a:gd name="connsiteX97" fmla="*/ 2934178 w 4820543"/>
              <a:gd name="connsiteY97" fmla="*/ 3886200 h 6880497"/>
              <a:gd name="connsiteX98" fmla="*/ 2819878 w 4820543"/>
              <a:gd name="connsiteY98" fmla="*/ 3790950 h 6880497"/>
              <a:gd name="connsiteX99" fmla="*/ 2724628 w 4820543"/>
              <a:gd name="connsiteY99" fmla="*/ 3695700 h 6880497"/>
              <a:gd name="connsiteX100" fmla="*/ 2629378 w 4820543"/>
              <a:gd name="connsiteY100" fmla="*/ 3600450 h 6880497"/>
              <a:gd name="connsiteX101" fmla="*/ 2591278 w 4820543"/>
              <a:gd name="connsiteY101" fmla="*/ 3543300 h 6880497"/>
              <a:gd name="connsiteX102" fmla="*/ 2419828 w 4820543"/>
              <a:gd name="connsiteY102" fmla="*/ 3390900 h 6880497"/>
              <a:gd name="connsiteX103" fmla="*/ 2324578 w 4820543"/>
              <a:gd name="connsiteY103" fmla="*/ 3295650 h 6880497"/>
              <a:gd name="connsiteX104" fmla="*/ 2267428 w 4820543"/>
              <a:gd name="connsiteY104" fmla="*/ 3219450 h 6880497"/>
              <a:gd name="connsiteX105" fmla="*/ 2191228 w 4820543"/>
              <a:gd name="connsiteY105" fmla="*/ 3162300 h 6880497"/>
              <a:gd name="connsiteX106" fmla="*/ 2095978 w 4820543"/>
              <a:gd name="connsiteY106" fmla="*/ 3067050 h 6880497"/>
              <a:gd name="connsiteX107" fmla="*/ 1962628 w 4820543"/>
              <a:gd name="connsiteY107" fmla="*/ 2933700 h 6880497"/>
              <a:gd name="connsiteX108" fmla="*/ 1886428 w 4820543"/>
              <a:gd name="connsiteY108" fmla="*/ 2857500 h 6880497"/>
              <a:gd name="connsiteX109" fmla="*/ 1753078 w 4820543"/>
              <a:gd name="connsiteY109" fmla="*/ 2781300 h 6880497"/>
              <a:gd name="connsiteX110" fmla="*/ 1638778 w 4820543"/>
              <a:gd name="connsiteY110" fmla="*/ 2743200 h 6880497"/>
              <a:gd name="connsiteX111" fmla="*/ 1448278 w 4820543"/>
              <a:gd name="connsiteY111" fmla="*/ 2686050 h 6880497"/>
              <a:gd name="connsiteX112" fmla="*/ 1391128 w 4820543"/>
              <a:gd name="connsiteY112" fmla="*/ 2667000 h 6880497"/>
              <a:gd name="connsiteX113" fmla="*/ 1333978 w 4820543"/>
              <a:gd name="connsiteY113" fmla="*/ 2628900 h 6880497"/>
              <a:gd name="connsiteX114" fmla="*/ 1124428 w 4820543"/>
              <a:gd name="connsiteY114" fmla="*/ 2571750 h 6880497"/>
              <a:gd name="connsiteX115" fmla="*/ 1067278 w 4820543"/>
              <a:gd name="connsiteY115" fmla="*/ 2533650 h 6880497"/>
              <a:gd name="connsiteX116" fmla="*/ 1010128 w 4820543"/>
              <a:gd name="connsiteY116" fmla="*/ 2419350 h 6880497"/>
              <a:gd name="connsiteX117" fmla="*/ 991078 w 4820543"/>
              <a:gd name="connsiteY117" fmla="*/ 2228850 h 6880497"/>
              <a:gd name="connsiteX118" fmla="*/ 1029178 w 4820543"/>
              <a:gd name="connsiteY118" fmla="*/ 1924050 h 6880497"/>
              <a:gd name="connsiteX119" fmla="*/ 1067278 w 4820543"/>
              <a:gd name="connsiteY119" fmla="*/ 1695450 h 6880497"/>
              <a:gd name="connsiteX120" fmla="*/ 1086328 w 4820543"/>
              <a:gd name="connsiteY120" fmla="*/ 1543050 h 6880497"/>
              <a:gd name="connsiteX121" fmla="*/ 1105378 w 4820543"/>
              <a:gd name="connsiteY121" fmla="*/ 1447800 h 6880497"/>
              <a:gd name="connsiteX122" fmla="*/ 1181578 w 4820543"/>
              <a:gd name="connsiteY122" fmla="*/ 1276350 h 6880497"/>
              <a:gd name="connsiteX123" fmla="*/ 1429228 w 4820543"/>
              <a:gd name="connsiteY123" fmla="*/ 1219200 h 6880497"/>
              <a:gd name="connsiteX124" fmla="*/ 1657828 w 4820543"/>
              <a:gd name="connsiteY124" fmla="*/ 1200150 h 6880497"/>
              <a:gd name="connsiteX125" fmla="*/ 2381728 w 4820543"/>
              <a:gd name="connsiteY125" fmla="*/ 1219200 h 6880497"/>
              <a:gd name="connsiteX126" fmla="*/ 2724628 w 4820543"/>
              <a:gd name="connsiteY126" fmla="*/ 1276350 h 6880497"/>
              <a:gd name="connsiteX127" fmla="*/ 2915128 w 4820543"/>
              <a:gd name="connsiteY127" fmla="*/ 1295400 h 6880497"/>
              <a:gd name="connsiteX128" fmla="*/ 3296128 w 4820543"/>
              <a:gd name="connsiteY128" fmla="*/ 1276350 h 6880497"/>
              <a:gd name="connsiteX129" fmla="*/ 3391378 w 4820543"/>
              <a:gd name="connsiteY129" fmla="*/ 1257300 h 6880497"/>
              <a:gd name="connsiteX130" fmla="*/ 3696178 w 4820543"/>
              <a:gd name="connsiteY130" fmla="*/ 1238250 h 6880497"/>
              <a:gd name="connsiteX131" fmla="*/ 4077178 w 4820543"/>
              <a:gd name="connsiteY131" fmla="*/ 1200150 h 6880497"/>
              <a:gd name="connsiteX132" fmla="*/ 4153378 w 4820543"/>
              <a:gd name="connsiteY132" fmla="*/ 1181100 h 6880497"/>
              <a:gd name="connsiteX133" fmla="*/ 4286728 w 4820543"/>
              <a:gd name="connsiteY133" fmla="*/ 1162050 h 6880497"/>
              <a:gd name="connsiteX134" fmla="*/ 4534378 w 4820543"/>
              <a:gd name="connsiteY134" fmla="*/ 1123950 h 6880497"/>
              <a:gd name="connsiteX135" fmla="*/ 4591528 w 4820543"/>
              <a:gd name="connsiteY135" fmla="*/ 1104900 h 6880497"/>
              <a:gd name="connsiteX136" fmla="*/ 4724878 w 4820543"/>
              <a:gd name="connsiteY136" fmla="*/ 1066800 h 6880497"/>
              <a:gd name="connsiteX137" fmla="*/ 4782028 w 4820543"/>
              <a:gd name="connsiteY137" fmla="*/ 1028700 h 6880497"/>
              <a:gd name="connsiteX138" fmla="*/ 4820128 w 4820543"/>
              <a:gd name="connsiteY138" fmla="*/ 971550 h 6880497"/>
              <a:gd name="connsiteX139" fmla="*/ 4782028 w 4820543"/>
              <a:gd name="connsiteY139" fmla="*/ 838200 h 6880497"/>
              <a:gd name="connsiteX140" fmla="*/ 4724878 w 4820543"/>
              <a:gd name="connsiteY140" fmla="*/ 800100 h 6880497"/>
              <a:gd name="connsiteX141" fmla="*/ 4686778 w 4820543"/>
              <a:gd name="connsiteY141" fmla="*/ 742950 h 6880497"/>
              <a:gd name="connsiteX142" fmla="*/ 4553428 w 4820543"/>
              <a:gd name="connsiteY142" fmla="*/ 685800 h 6880497"/>
              <a:gd name="connsiteX143" fmla="*/ 4458178 w 4820543"/>
              <a:gd name="connsiteY143" fmla="*/ 647700 h 6880497"/>
              <a:gd name="connsiteX144" fmla="*/ 4305778 w 4820543"/>
              <a:gd name="connsiteY144" fmla="*/ 609600 h 6880497"/>
              <a:gd name="connsiteX145" fmla="*/ 3639028 w 4820543"/>
              <a:gd name="connsiteY145" fmla="*/ 628650 h 6880497"/>
              <a:gd name="connsiteX146" fmla="*/ 3296128 w 4820543"/>
              <a:gd name="connsiteY146" fmla="*/ 666750 h 6880497"/>
              <a:gd name="connsiteX147" fmla="*/ 2915128 w 4820543"/>
              <a:gd name="connsiteY147" fmla="*/ 647700 h 6880497"/>
              <a:gd name="connsiteX148" fmla="*/ 2819878 w 4820543"/>
              <a:gd name="connsiteY148" fmla="*/ 628650 h 6880497"/>
              <a:gd name="connsiteX149" fmla="*/ 2457928 w 4820543"/>
              <a:gd name="connsiteY149" fmla="*/ 609600 h 6880497"/>
              <a:gd name="connsiteX150" fmla="*/ 1829278 w 4820543"/>
              <a:gd name="connsiteY150" fmla="*/ 628650 h 6880497"/>
              <a:gd name="connsiteX151" fmla="*/ 1467328 w 4820543"/>
              <a:gd name="connsiteY151" fmla="*/ 666750 h 6880497"/>
              <a:gd name="connsiteX152" fmla="*/ 1181578 w 4820543"/>
              <a:gd name="connsiteY152" fmla="*/ 609600 h 6880497"/>
              <a:gd name="connsiteX153" fmla="*/ 1143478 w 4820543"/>
              <a:gd name="connsiteY153" fmla="*/ 552450 h 6880497"/>
              <a:gd name="connsiteX154" fmla="*/ 1124428 w 4820543"/>
              <a:gd name="connsiteY154" fmla="*/ 495300 h 6880497"/>
              <a:gd name="connsiteX155" fmla="*/ 1143478 w 4820543"/>
              <a:gd name="connsiteY155" fmla="*/ 323850 h 6880497"/>
              <a:gd name="connsiteX156" fmla="*/ 1162528 w 4820543"/>
              <a:gd name="connsiteY156" fmla="*/ 228600 h 6880497"/>
              <a:gd name="connsiteX157" fmla="*/ 1143478 w 4820543"/>
              <a:gd name="connsiteY157" fmla="*/ 171450 h 6880497"/>
              <a:gd name="connsiteX158" fmla="*/ 1105378 w 4820543"/>
              <a:gd name="connsiteY158" fmla="*/ 114300 h 6880497"/>
              <a:gd name="connsiteX159" fmla="*/ 819628 w 4820543"/>
              <a:gd name="connsiteY159" fmla="*/ 19050 h 6880497"/>
              <a:gd name="connsiteX160" fmla="*/ 667228 w 4820543"/>
              <a:gd name="connsiteY160" fmla="*/ 0 h 6880497"/>
              <a:gd name="connsiteX161" fmla="*/ 552928 w 4820543"/>
              <a:gd name="connsiteY161" fmla="*/ 19050 h 6880497"/>
              <a:gd name="connsiteX162" fmla="*/ 400528 w 4820543"/>
              <a:gd name="connsiteY162" fmla="*/ 38100 h 6880497"/>
              <a:gd name="connsiteX163" fmla="*/ 400528 w 4820543"/>
              <a:gd name="connsiteY163" fmla="*/ 38100 h 688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820543" h="6880497">
                <a:moveTo>
                  <a:pt x="38578" y="76200"/>
                </a:moveTo>
                <a:lnTo>
                  <a:pt x="38578" y="76200"/>
                </a:lnTo>
                <a:cubicBezTo>
                  <a:pt x="32228" y="279400"/>
                  <a:pt x="31126" y="482832"/>
                  <a:pt x="19528" y="685800"/>
                </a:cubicBezTo>
                <a:cubicBezTo>
                  <a:pt x="18382" y="705848"/>
                  <a:pt x="0" y="722875"/>
                  <a:pt x="478" y="742950"/>
                </a:cubicBezTo>
                <a:cubicBezTo>
                  <a:pt x="6381" y="990855"/>
                  <a:pt x="38578" y="1485900"/>
                  <a:pt x="38578" y="1485900"/>
                </a:cubicBezTo>
                <a:cubicBezTo>
                  <a:pt x="28503" y="1737782"/>
                  <a:pt x="1176" y="1979500"/>
                  <a:pt x="38578" y="2228850"/>
                </a:cubicBezTo>
                <a:cubicBezTo>
                  <a:pt x="53843" y="2330618"/>
                  <a:pt x="96946" y="2373553"/>
                  <a:pt x="152878" y="2457450"/>
                </a:cubicBezTo>
                <a:lnTo>
                  <a:pt x="190978" y="2514600"/>
                </a:lnTo>
                <a:cubicBezTo>
                  <a:pt x="203678" y="2533650"/>
                  <a:pt x="221838" y="2550030"/>
                  <a:pt x="229078" y="2571750"/>
                </a:cubicBezTo>
                <a:cubicBezTo>
                  <a:pt x="235428" y="2590800"/>
                  <a:pt x="239148" y="2610939"/>
                  <a:pt x="248128" y="2628900"/>
                </a:cubicBezTo>
                <a:cubicBezTo>
                  <a:pt x="258367" y="2649378"/>
                  <a:pt x="274869" y="2666171"/>
                  <a:pt x="286228" y="2686050"/>
                </a:cubicBezTo>
                <a:cubicBezTo>
                  <a:pt x="300317" y="2710706"/>
                  <a:pt x="310239" y="2737594"/>
                  <a:pt x="324328" y="2762250"/>
                </a:cubicBezTo>
                <a:cubicBezTo>
                  <a:pt x="335687" y="2782129"/>
                  <a:pt x="352189" y="2798922"/>
                  <a:pt x="362428" y="2819400"/>
                </a:cubicBezTo>
                <a:cubicBezTo>
                  <a:pt x="405386" y="2905317"/>
                  <a:pt x="351335" y="2851808"/>
                  <a:pt x="419578" y="2933700"/>
                </a:cubicBezTo>
                <a:cubicBezTo>
                  <a:pt x="436825" y="2954396"/>
                  <a:pt x="459481" y="2970154"/>
                  <a:pt x="476728" y="2990850"/>
                </a:cubicBezTo>
                <a:cubicBezTo>
                  <a:pt x="491385" y="3008439"/>
                  <a:pt x="499617" y="3030888"/>
                  <a:pt x="514828" y="3048000"/>
                </a:cubicBezTo>
                <a:cubicBezTo>
                  <a:pt x="550625" y="3088272"/>
                  <a:pt x="629128" y="3162300"/>
                  <a:pt x="629128" y="3162300"/>
                </a:cubicBezTo>
                <a:cubicBezTo>
                  <a:pt x="672028" y="3290999"/>
                  <a:pt x="612532" y="3151498"/>
                  <a:pt x="705328" y="3257550"/>
                </a:cubicBezTo>
                <a:cubicBezTo>
                  <a:pt x="735481" y="3292011"/>
                  <a:pt x="749149" y="3339471"/>
                  <a:pt x="781528" y="3371850"/>
                </a:cubicBezTo>
                <a:cubicBezTo>
                  <a:pt x="800578" y="3390900"/>
                  <a:pt x="821431" y="3408304"/>
                  <a:pt x="838678" y="3429000"/>
                </a:cubicBezTo>
                <a:cubicBezTo>
                  <a:pt x="853335" y="3446589"/>
                  <a:pt x="860589" y="3469961"/>
                  <a:pt x="876778" y="3486150"/>
                </a:cubicBezTo>
                <a:cubicBezTo>
                  <a:pt x="892967" y="3502339"/>
                  <a:pt x="917739" y="3508061"/>
                  <a:pt x="933928" y="3524250"/>
                </a:cubicBezTo>
                <a:cubicBezTo>
                  <a:pt x="1075702" y="3666024"/>
                  <a:pt x="913543" y="3548760"/>
                  <a:pt x="1048228" y="3638550"/>
                </a:cubicBezTo>
                <a:cubicBezTo>
                  <a:pt x="1093524" y="3774439"/>
                  <a:pt x="1029296" y="3610152"/>
                  <a:pt x="1124428" y="3752850"/>
                </a:cubicBezTo>
                <a:cubicBezTo>
                  <a:pt x="1135567" y="3769558"/>
                  <a:pt x="1134498" y="3792039"/>
                  <a:pt x="1143478" y="3810000"/>
                </a:cubicBezTo>
                <a:cubicBezTo>
                  <a:pt x="1153717" y="3830478"/>
                  <a:pt x="1172279" y="3846228"/>
                  <a:pt x="1181578" y="3867150"/>
                </a:cubicBezTo>
                <a:cubicBezTo>
                  <a:pt x="1197889" y="3903850"/>
                  <a:pt x="1206978" y="3943350"/>
                  <a:pt x="1219678" y="3981450"/>
                </a:cubicBezTo>
                <a:lnTo>
                  <a:pt x="1238728" y="4038600"/>
                </a:lnTo>
                <a:cubicBezTo>
                  <a:pt x="1245078" y="4057650"/>
                  <a:pt x="1252908" y="4076269"/>
                  <a:pt x="1257778" y="4095750"/>
                </a:cubicBezTo>
                <a:lnTo>
                  <a:pt x="1276828" y="4171950"/>
                </a:lnTo>
                <a:cubicBezTo>
                  <a:pt x="1252098" y="4345057"/>
                  <a:pt x="1271977" y="4262703"/>
                  <a:pt x="1219678" y="4419600"/>
                </a:cubicBezTo>
                <a:lnTo>
                  <a:pt x="1200628" y="4476750"/>
                </a:lnTo>
                <a:cubicBezTo>
                  <a:pt x="1203008" y="4512452"/>
                  <a:pt x="1193278" y="4728750"/>
                  <a:pt x="1238728" y="4819650"/>
                </a:cubicBezTo>
                <a:cubicBezTo>
                  <a:pt x="1248967" y="4840128"/>
                  <a:pt x="1260639" y="4860611"/>
                  <a:pt x="1276828" y="4876800"/>
                </a:cubicBezTo>
                <a:cubicBezTo>
                  <a:pt x="1293017" y="4892989"/>
                  <a:pt x="1314928" y="4902200"/>
                  <a:pt x="1333978" y="4914900"/>
                </a:cubicBezTo>
                <a:cubicBezTo>
                  <a:pt x="1403828" y="5019675"/>
                  <a:pt x="1333978" y="4930775"/>
                  <a:pt x="1429228" y="5010150"/>
                </a:cubicBezTo>
                <a:cubicBezTo>
                  <a:pt x="1449924" y="5027397"/>
                  <a:pt x="1465112" y="5050760"/>
                  <a:pt x="1486378" y="5067300"/>
                </a:cubicBezTo>
                <a:cubicBezTo>
                  <a:pt x="1522523" y="5095413"/>
                  <a:pt x="1562578" y="5118100"/>
                  <a:pt x="1600678" y="5143500"/>
                </a:cubicBezTo>
                <a:cubicBezTo>
                  <a:pt x="1619728" y="5156200"/>
                  <a:pt x="1641639" y="5165411"/>
                  <a:pt x="1657828" y="5181600"/>
                </a:cubicBezTo>
                <a:lnTo>
                  <a:pt x="1772128" y="5295900"/>
                </a:lnTo>
                <a:lnTo>
                  <a:pt x="1829278" y="5353050"/>
                </a:lnTo>
                <a:cubicBezTo>
                  <a:pt x="1835628" y="5372100"/>
                  <a:pt x="1837189" y="5393492"/>
                  <a:pt x="1848328" y="5410200"/>
                </a:cubicBezTo>
                <a:cubicBezTo>
                  <a:pt x="1863272" y="5432616"/>
                  <a:pt x="1899634" y="5441051"/>
                  <a:pt x="1905478" y="5467350"/>
                </a:cubicBezTo>
                <a:cubicBezTo>
                  <a:pt x="1913857" y="5505056"/>
                  <a:pt x="1894807" y="5543944"/>
                  <a:pt x="1886428" y="5581650"/>
                </a:cubicBezTo>
                <a:cubicBezTo>
                  <a:pt x="1882072" y="5601252"/>
                  <a:pt x="1881577" y="5624601"/>
                  <a:pt x="1867378" y="5638800"/>
                </a:cubicBezTo>
                <a:cubicBezTo>
                  <a:pt x="1853179" y="5652999"/>
                  <a:pt x="1829830" y="5653494"/>
                  <a:pt x="1810228" y="5657850"/>
                </a:cubicBezTo>
                <a:cubicBezTo>
                  <a:pt x="1772522" y="5666229"/>
                  <a:pt x="1733931" y="5669990"/>
                  <a:pt x="1695928" y="5676900"/>
                </a:cubicBezTo>
                <a:cubicBezTo>
                  <a:pt x="1664071" y="5682692"/>
                  <a:pt x="1632428" y="5689600"/>
                  <a:pt x="1600678" y="5695950"/>
                </a:cubicBezTo>
                <a:cubicBezTo>
                  <a:pt x="1581628" y="5708650"/>
                  <a:pt x="1558605" y="5716820"/>
                  <a:pt x="1543528" y="5734050"/>
                </a:cubicBezTo>
                <a:cubicBezTo>
                  <a:pt x="1403376" y="5894223"/>
                  <a:pt x="1504968" y="5792119"/>
                  <a:pt x="1448278" y="5905500"/>
                </a:cubicBezTo>
                <a:cubicBezTo>
                  <a:pt x="1438039" y="5925978"/>
                  <a:pt x="1419477" y="5941728"/>
                  <a:pt x="1410178" y="5962650"/>
                </a:cubicBezTo>
                <a:cubicBezTo>
                  <a:pt x="1393867" y="5999350"/>
                  <a:pt x="1384778" y="6038850"/>
                  <a:pt x="1372078" y="6076950"/>
                </a:cubicBezTo>
                <a:lnTo>
                  <a:pt x="1353028" y="6134100"/>
                </a:lnTo>
                <a:lnTo>
                  <a:pt x="1333978" y="6191250"/>
                </a:lnTo>
                <a:cubicBezTo>
                  <a:pt x="1340328" y="6299200"/>
                  <a:pt x="1339042" y="6407872"/>
                  <a:pt x="1353028" y="6515100"/>
                </a:cubicBezTo>
                <a:cubicBezTo>
                  <a:pt x="1358687" y="6558485"/>
                  <a:pt x="1391473" y="6648795"/>
                  <a:pt x="1429228" y="6686550"/>
                </a:cubicBezTo>
                <a:cubicBezTo>
                  <a:pt x="1475629" y="6732951"/>
                  <a:pt x="1501369" y="6726212"/>
                  <a:pt x="1562578" y="6743700"/>
                </a:cubicBezTo>
                <a:cubicBezTo>
                  <a:pt x="1741295" y="6794762"/>
                  <a:pt x="1453547" y="6723704"/>
                  <a:pt x="1714978" y="6781800"/>
                </a:cubicBezTo>
                <a:cubicBezTo>
                  <a:pt x="1740536" y="6787480"/>
                  <a:pt x="1765353" y="6796546"/>
                  <a:pt x="1791178" y="6800850"/>
                </a:cubicBezTo>
                <a:cubicBezTo>
                  <a:pt x="1841677" y="6809266"/>
                  <a:pt x="1892778" y="6813550"/>
                  <a:pt x="1943578" y="6819900"/>
                </a:cubicBezTo>
                <a:cubicBezTo>
                  <a:pt x="2125370" y="6880497"/>
                  <a:pt x="1920359" y="6819900"/>
                  <a:pt x="2362678" y="6819900"/>
                </a:cubicBezTo>
                <a:cubicBezTo>
                  <a:pt x="2432816" y="6819900"/>
                  <a:pt x="2502378" y="6832600"/>
                  <a:pt x="2572228" y="6838950"/>
                </a:cubicBezTo>
                <a:cubicBezTo>
                  <a:pt x="2616407" y="6826328"/>
                  <a:pt x="2735781" y="6801081"/>
                  <a:pt x="2781778" y="6762750"/>
                </a:cubicBezTo>
                <a:cubicBezTo>
                  <a:pt x="2815866" y="6734343"/>
                  <a:pt x="2825926" y="6687457"/>
                  <a:pt x="2838928" y="6648450"/>
                </a:cubicBezTo>
                <a:cubicBezTo>
                  <a:pt x="2831908" y="6599307"/>
                  <a:pt x="2827427" y="6511148"/>
                  <a:pt x="2800828" y="6457950"/>
                </a:cubicBezTo>
                <a:cubicBezTo>
                  <a:pt x="2790589" y="6437472"/>
                  <a:pt x="2778917" y="6416989"/>
                  <a:pt x="2762728" y="6400800"/>
                </a:cubicBezTo>
                <a:cubicBezTo>
                  <a:pt x="2746539" y="6384611"/>
                  <a:pt x="2724628" y="6375400"/>
                  <a:pt x="2705578" y="6362700"/>
                </a:cubicBezTo>
                <a:cubicBezTo>
                  <a:pt x="2692878" y="6343650"/>
                  <a:pt x="2682135" y="6323139"/>
                  <a:pt x="2667478" y="6305550"/>
                </a:cubicBezTo>
                <a:cubicBezTo>
                  <a:pt x="2650231" y="6284854"/>
                  <a:pt x="2623694" y="6271791"/>
                  <a:pt x="2610328" y="6248400"/>
                </a:cubicBezTo>
                <a:cubicBezTo>
                  <a:pt x="2597338" y="6225668"/>
                  <a:pt x="2597628" y="6197600"/>
                  <a:pt x="2591278" y="6172200"/>
                </a:cubicBezTo>
                <a:cubicBezTo>
                  <a:pt x="2597628" y="6070600"/>
                  <a:pt x="2573432" y="5962276"/>
                  <a:pt x="2610328" y="5867400"/>
                </a:cubicBezTo>
                <a:lnTo>
                  <a:pt x="2781778" y="5810250"/>
                </a:lnTo>
                <a:cubicBezTo>
                  <a:pt x="2800828" y="5803900"/>
                  <a:pt x="2819049" y="5794040"/>
                  <a:pt x="2838928" y="5791200"/>
                </a:cubicBezTo>
                <a:cubicBezTo>
                  <a:pt x="3091881" y="5755064"/>
                  <a:pt x="2927439" y="5774510"/>
                  <a:pt x="3334228" y="5753100"/>
                </a:cubicBezTo>
                <a:cubicBezTo>
                  <a:pt x="3378128" y="5745783"/>
                  <a:pt x="3458781" y="5738448"/>
                  <a:pt x="3505678" y="5715000"/>
                </a:cubicBezTo>
                <a:cubicBezTo>
                  <a:pt x="3671906" y="5631886"/>
                  <a:pt x="3440793" y="5717321"/>
                  <a:pt x="3639028" y="5657850"/>
                </a:cubicBezTo>
                <a:cubicBezTo>
                  <a:pt x="3677495" y="5646310"/>
                  <a:pt x="3753328" y="5619750"/>
                  <a:pt x="3753328" y="5619750"/>
                </a:cubicBezTo>
                <a:cubicBezTo>
                  <a:pt x="3766028" y="5600700"/>
                  <a:pt x="3789355" y="5585401"/>
                  <a:pt x="3791428" y="5562600"/>
                </a:cubicBezTo>
                <a:cubicBezTo>
                  <a:pt x="3797643" y="5494237"/>
                  <a:pt x="3777681" y="5417991"/>
                  <a:pt x="3753328" y="5353050"/>
                </a:cubicBezTo>
                <a:cubicBezTo>
                  <a:pt x="3741321" y="5321031"/>
                  <a:pt x="3730521" y="5288386"/>
                  <a:pt x="3715228" y="5257800"/>
                </a:cubicBezTo>
                <a:cubicBezTo>
                  <a:pt x="3704989" y="5237322"/>
                  <a:pt x="3687367" y="5221128"/>
                  <a:pt x="3677128" y="5200650"/>
                </a:cubicBezTo>
                <a:cubicBezTo>
                  <a:pt x="3651461" y="5149315"/>
                  <a:pt x="3668507" y="5128813"/>
                  <a:pt x="3619978" y="5086350"/>
                </a:cubicBezTo>
                <a:cubicBezTo>
                  <a:pt x="3582315" y="5053395"/>
                  <a:pt x="3484452" y="4994040"/>
                  <a:pt x="3429478" y="4972050"/>
                </a:cubicBezTo>
                <a:cubicBezTo>
                  <a:pt x="3392190" y="4957135"/>
                  <a:pt x="3315178" y="4933950"/>
                  <a:pt x="3315178" y="4933950"/>
                </a:cubicBezTo>
                <a:cubicBezTo>
                  <a:pt x="3451198" y="4888610"/>
                  <a:pt x="3396062" y="4918127"/>
                  <a:pt x="3486628" y="4857750"/>
                </a:cubicBezTo>
                <a:cubicBezTo>
                  <a:pt x="3595817" y="4693966"/>
                  <a:pt x="3450427" y="4886710"/>
                  <a:pt x="3581878" y="4781550"/>
                </a:cubicBezTo>
                <a:cubicBezTo>
                  <a:pt x="3615450" y="4754693"/>
                  <a:pt x="3626479" y="4704898"/>
                  <a:pt x="3639028" y="4667250"/>
                </a:cubicBezTo>
                <a:cubicBezTo>
                  <a:pt x="3632678" y="4616450"/>
                  <a:pt x="3630705" y="4564909"/>
                  <a:pt x="3619978" y="4514850"/>
                </a:cubicBezTo>
                <a:cubicBezTo>
                  <a:pt x="3606315" y="4451089"/>
                  <a:pt x="3586097" y="4392772"/>
                  <a:pt x="3543778" y="4343400"/>
                </a:cubicBezTo>
                <a:cubicBezTo>
                  <a:pt x="3520401" y="4316127"/>
                  <a:pt x="3495628" y="4289640"/>
                  <a:pt x="3467578" y="4267200"/>
                </a:cubicBezTo>
                <a:cubicBezTo>
                  <a:pt x="3431822" y="4238595"/>
                  <a:pt x="3391378" y="4216400"/>
                  <a:pt x="3353278" y="4191000"/>
                </a:cubicBezTo>
                <a:lnTo>
                  <a:pt x="3296128" y="4152900"/>
                </a:lnTo>
                <a:cubicBezTo>
                  <a:pt x="3283428" y="4133850"/>
                  <a:pt x="3274217" y="4111939"/>
                  <a:pt x="3258028" y="4095750"/>
                </a:cubicBezTo>
                <a:cubicBezTo>
                  <a:pt x="3221099" y="4058821"/>
                  <a:pt x="3190209" y="4054094"/>
                  <a:pt x="3143728" y="4038600"/>
                </a:cubicBezTo>
                <a:cubicBezTo>
                  <a:pt x="3131028" y="4019550"/>
                  <a:pt x="3123506" y="3995753"/>
                  <a:pt x="3105628" y="3981450"/>
                </a:cubicBezTo>
                <a:cubicBezTo>
                  <a:pt x="3089948" y="3968906"/>
                  <a:pt x="3066031" y="3972152"/>
                  <a:pt x="3048478" y="3962400"/>
                </a:cubicBezTo>
                <a:cubicBezTo>
                  <a:pt x="3008450" y="3940162"/>
                  <a:pt x="2972278" y="3911600"/>
                  <a:pt x="2934178" y="3886200"/>
                </a:cubicBezTo>
                <a:lnTo>
                  <a:pt x="2934178" y="3886200"/>
                </a:lnTo>
                <a:cubicBezTo>
                  <a:pt x="2860839" y="3812861"/>
                  <a:pt x="2899444" y="3843994"/>
                  <a:pt x="2819878" y="3790950"/>
                </a:cubicBezTo>
                <a:cubicBezTo>
                  <a:pt x="2718278" y="3638550"/>
                  <a:pt x="2851628" y="3822700"/>
                  <a:pt x="2724628" y="3695700"/>
                </a:cubicBezTo>
                <a:cubicBezTo>
                  <a:pt x="2597628" y="3568700"/>
                  <a:pt x="2781778" y="3702050"/>
                  <a:pt x="2629378" y="3600450"/>
                </a:cubicBezTo>
                <a:cubicBezTo>
                  <a:pt x="2616678" y="3581400"/>
                  <a:pt x="2607467" y="3559489"/>
                  <a:pt x="2591278" y="3543300"/>
                </a:cubicBezTo>
                <a:cubicBezTo>
                  <a:pt x="2476755" y="3428777"/>
                  <a:pt x="2579831" y="3630904"/>
                  <a:pt x="2419828" y="3390900"/>
                </a:cubicBezTo>
                <a:cubicBezTo>
                  <a:pt x="2318228" y="3238500"/>
                  <a:pt x="2451578" y="3422650"/>
                  <a:pt x="2324578" y="3295650"/>
                </a:cubicBezTo>
                <a:cubicBezTo>
                  <a:pt x="2302127" y="3273199"/>
                  <a:pt x="2289879" y="3241901"/>
                  <a:pt x="2267428" y="3219450"/>
                </a:cubicBezTo>
                <a:cubicBezTo>
                  <a:pt x="2244977" y="3196999"/>
                  <a:pt x="2213679" y="3184751"/>
                  <a:pt x="2191228" y="3162300"/>
                </a:cubicBezTo>
                <a:cubicBezTo>
                  <a:pt x="2064228" y="3035300"/>
                  <a:pt x="2248378" y="3168650"/>
                  <a:pt x="2095978" y="3067050"/>
                </a:cubicBezTo>
                <a:cubicBezTo>
                  <a:pt x="2008639" y="2936042"/>
                  <a:pt x="2063219" y="2967230"/>
                  <a:pt x="1962628" y="2933700"/>
                </a:cubicBezTo>
                <a:cubicBezTo>
                  <a:pt x="1926342" y="2824843"/>
                  <a:pt x="1973514" y="2915557"/>
                  <a:pt x="1886428" y="2857500"/>
                </a:cubicBezTo>
                <a:cubicBezTo>
                  <a:pt x="1727620" y="2751628"/>
                  <a:pt x="1936216" y="2836241"/>
                  <a:pt x="1753078" y="2781300"/>
                </a:cubicBezTo>
                <a:cubicBezTo>
                  <a:pt x="1714611" y="2769760"/>
                  <a:pt x="1677740" y="2752940"/>
                  <a:pt x="1638778" y="2743200"/>
                </a:cubicBezTo>
                <a:cubicBezTo>
                  <a:pt x="1523616" y="2714410"/>
                  <a:pt x="1587416" y="2732429"/>
                  <a:pt x="1448278" y="2686050"/>
                </a:cubicBezTo>
                <a:cubicBezTo>
                  <a:pt x="1429228" y="2679700"/>
                  <a:pt x="1407836" y="2678139"/>
                  <a:pt x="1391128" y="2667000"/>
                </a:cubicBezTo>
                <a:cubicBezTo>
                  <a:pt x="1372078" y="2654300"/>
                  <a:pt x="1354900" y="2638199"/>
                  <a:pt x="1333978" y="2628900"/>
                </a:cubicBezTo>
                <a:cubicBezTo>
                  <a:pt x="1254878" y="2593744"/>
                  <a:pt x="1205915" y="2588047"/>
                  <a:pt x="1124428" y="2571750"/>
                </a:cubicBezTo>
                <a:cubicBezTo>
                  <a:pt x="1105378" y="2559050"/>
                  <a:pt x="1083467" y="2549839"/>
                  <a:pt x="1067278" y="2533650"/>
                </a:cubicBezTo>
                <a:cubicBezTo>
                  <a:pt x="1030349" y="2496721"/>
                  <a:pt x="1025622" y="2465831"/>
                  <a:pt x="1010128" y="2419350"/>
                </a:cubicBezTo>
                <a:cubicBezTo>
                  <a:pt x="1003778" y="2355850"/>
                  <a:pt x="988625" y="2292620"/>
                  <a:pt x="991078" y="2228850"/>
                </a:cubicBezTo>
                <a:cubicBezTo>
                  <a:pt x="995013" y="2126535"/>
                  <a:pt x="1012345" y="2025048"/>
                  <a:pt x="1029178" y="1924050"/>
                </a:cubicBezTo>
                <a:cubicBezTo>
                  <a:pt x="1041878" y="1847850"/>
                  <a:pt x="1057696" y="1772105"/>
                  <a:pt x="1067278" y="1695450"/>
                </a:cubicBezTo>
                <a:cubicBezTo>
                  <a:pt x="1073628" y="1644650"/>
                  <a:pt x="1078543" y="1593650"/>
                  <a:pt x="1086328" y="1543050"/>
                </a:cubicBezTo>
                <a:cubicBezTo>
                  <a:pt x="1091251" y="1511048"/>
                  <a:pt x="1096859" y="1479038"/>
                  <a:pt x="1105378" y="1447800"/>
                </a:cubicBezTo>
                <a:cubicBezTo>
                  <a:pt x="1119525" y="1395927"/>
                  <a:pt x="1138983" y="1318945"/>
                  <a:pt x="1181578" y="1276350"/>
                </a:cubicBezTo>
                <a:cubicBezTo>
                  <a:pt x="1250637" y="1207291"/>
                  <a:pt x="1330756" y="1228152"/>
                  <a:pt x="1429228" y="1219200"/>
                </a:cubicBezTo>
                <a:lnTo>
                  <a:pt x="1657828" y="1200150"/>
                </a:lnTo>
                <a:lnTo>
                  <a:pt x="2381728" y="1219200"/>
                </a:lnTo>
                <a:cubicBezTo>
                  <a:pt x="3053351" y="1247184"/>
                  <a:pt x="2158294" y="1219717"/>
                  <a:pt x="2724628" y="1276350"/>
                </a:cubicBezTo>
                <a:lnTo>
                  <a:pt x="2915128" y="1295400"/>
                </a:lnTo>
                <a:cubicBezTo>
                  <a:pt x="3042128" y="1289050"/>
                  <a:pt x="3169374" y="1286490"/>
                  <a:pt x="3296128" y="1276350"/>
                </a:cubicBezTo>
                <a:cubicBezTo>
                  <a:pt x="3328404" y="1273768"/>
                  <a:pt x="3359145" y="1260370"/>
                  <a:pt x="3391378" y="1257300"/>
                </a:cubicBezTo>
                <a:cubicBezTo>
                  <a:pt x="3492718" y="1247649"/>
                  <a:pt x="3594578" y="1244600"/>
                  <a:pt x="3696178" y="1238250"/>
                </a:cubicBezTo>
                <a:cubicBezTo>
                  <a:pt x="3992877" y="1188800"/>
                  <a:pt x="3553931" y="1258289"/>
                  <a:pt x="4077178" y="1200150"/>
                </a:cubicBezTo>
                <a:cubicBezTo>
                  <a:pt x="4103200" y="1197259"/>
                  <a:pt x="4127619" y="1185784"/>
                  <a:pt x="4153378" y="1181100"/>
                </a:cubicBezTo>
                <a:cubicBezTo>
                  <a:pt x="4197555" y="1173068"/>
                  <a:pt x="4242438" y="1169432"/>
                  <a:pt x="4286728" y="1162050"/>
                </a:cubicBezTo>
                <a:cubicBezTo>
                  <a:pt x="4548540" y="1118415"/>
                  <a:pt x="4165866" y="1170014"/>
                  <a:pt x="4534378" y="1123950"/>
                </a:cubicBezTo>
                <a:cubicBezTo>
                  <a:pt x="4553428" y="1117600"/>
                  <a:pt x="4572220" y="1110417"/>
                  <a:pt x="4591528" y="1104900"/>
                </a:cubicBezTo>
                <a:cubicBezTo>
                  <a:pt x="4620012" y="1096762"/>
                  <a:pt x="4694428" y="1082025"/>
                  <a:pt x="4724878" y="1066800"/>
                </a:cubicBezTo>
                <a:cubicBezTo>
                  <a:pt x="4745356" y="1056561"/>
                  <a:pt x="4762978" y="1041400"/>
                  <a:pt x="4782028" y="1028700"/>
                </a:cubicBezTo>
                <a:cubicBezTo>
                  <a:pt x="4794728" y="1009650"/>
                  <a:pt x="4816890" y="994215"/>
                  <a:pt x="4820128" y="971550"/>
                </a:cubicBezTo>
                <a:cubicBezTo>
                  <a:pt x="4820543" y="968646"/>
                  <a:pt x="4790693" y="849032"/>
                  <a:pt x="4782028" y="838200"/>
                </a:cubicBezTo>
                <a:cubicBezTo>
                  <a:pt x="4767725" y="820322"/>
                  <a:pt x="4743928" y="812800"/>
                  <a:pt x="4724878" y="800100"/>
                </a:cubicBezTo>
                <a:cubicBezTo>
                  <a:pt x="4712178" y="781050"/>
                  <a:pt x="4702967" y="759139"/>
                  <a:pt x="4686778" y="742950"/>
                </a:cubicBezTo>
                <a:cubicBezTo>
                  <a:pt x="4636553" y="692725"/>
                  <a:pt x="4619009" y="707660"/>
                  <a:pt x="4553428" y="685800"/>
                </a:cubicBezTo>
                <a:cubicBezTo>
                  <a:pt x="4520987" y="674986"/>
                  <a:pt x="4490862" y="657756"/>
                  <a:pt x="4458178" y="647700"/>
                </a:cubicBezTo>
                <a:cubicBezTo>
                  <a:pt x="4408130" y="632301"/>
                  <a:pt x="4305778" y="609600"/>
                  <a:pt x="4305778" y="609600"/>
                </a:cubicBezTo>
                <a:lnTo>
                  <a:pt x="3639028" y="628650"/>
                </a:lnTo>
                <a:cubicBezTo>
                  <a:pt x="3389064" y="638853"/>
                  <a:pt x="3446206" y="629231"/>
                  <a:pt x="3296128" y="666750"/>
                </a:cubicBezTo>
                <a:cubicBezTo>
                  <a:pt x="3169128" y="660400"/>
                  <a:pt x="3041882" y="657840"/>
                  <a:pt x="2915128" y="647700"/>
                </a:cubicBezTo>
                <a:cubicBezTo>
                  <a:pt x="2882852" y="645118"/>
                  <a:pt x="2852145" y="631339"/>
                  <a:pt x="2819878" y="628650"/>
                </a:cubicBezTo>
                <a:cubicBezTo>
                  <a:pt x="2699478" y="618617"/>
                  <a:pt x="2578578" y="615950"/>
                  <a:pt x="2457928" y="609600"/>
                </a:cubicBezTo>
                <a:lnTo>
                  <a:pt x="1829278" y="628650"/>
                </a:lnTo>
                <a:cubicBezTo>
                  <a:pt x="1717620" y="633725"/>
                  <a:pt x="1580656" y="652584"/>
                  <a:pt x="1467328" y="666750"/>
                </a:cubicBezTo>
                <a:cubicBezTo>
                  <a:pt x="1362583" y="658021"/>
                  <a:pt x="1258433" y="686455"/>
                  <a:pt x="1181578" y="609600"/>
                </a:cubicBezTo>
                <a:cubicBezTo>
                  <a:pt x="1165389" y="593411"/>
                  <a:pt x="1153717" y="572928"/>
                  <a:pt x="1143478" y="552450"/>
                </a:cubicBezTo>
                <a:cubicBezTo>
                  <a:pt x="1134498" y="534489"/>
                  <a:pt x="1130778" y="514350"/>
                  <a:pt x="1124428" y="495300"/>
                </a:cubicBezTo>
                <a:cubicBezTo>
                  <a:pt x="1130778" y="438150"/>
                  <a:pt x="1135346" y="380774"/>
                  <a:pt x="1143478" y="323850"/>
                </a:cubicBezTo>
                <a:cubicBezTo>
                  <a:pt x="1148057" y="291797"/>
                  <a:pt x="1162528" y="260979"/>
                  <a:pt x="1162528" y="228600"/>
                </a:cubicBezTo>
                <a:cubicBezTo>
                  <a:pt x="1162528" y="208520"/>
                  <a:pt x="1152458" y="189411"/>
                  <a:pt x="1143478" y="171450"/>
                </a:cubicBezTo>
                <a:cubicBezTo>
                  <a:pt x="1133239" y="150972"/>
                  <a:pt x="1122608" y="129377"/>
                  <a:pt x="1105378" y="114300"/>
                </a:cubicBezTo>
                <a:cubicBezTo>
                  <a:pt x="986345" y="10147"/>
                  <a:pt x="982451" y="38206"/>
                  <a:pt x="819628" y="19050"/>
                </a:cubicBezTo>
                <a:lnTo>
                  <a:pt x="667228" y="0"/>
                </a:lnTo>
                <a:cubicBezTo>
                  <a:pt x="629128" y="6350"/>
                  <a:pt x="591165" y="13588"/>
                  <a:pt x="552928" y="19050"/>
                </a:cubicBezTo>
                <a:cubicBezTo>
                  <a:pt x="502247" y="26290"/>
                  <a:pt x="400528" y="38100"/>
                  <a:pt x="400528" y="38100"/>
                </a:cubicBezTo>
                <a:lnTo>
                  <a:pt x="400528" y="38100"/>
                </a:lnTo>
              </a:path>
            </a:pathLst>
          </a:custGeom>
          <a:solidFill>
            <a:srgbClr val="FFFF00">
              <a:alpha val="41176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l-G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19364" y="1988840"/>
            <a:ext cx="18938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>
                <a:solidFill>
                  <a:schemeClr val="bg1"/>
                </a:solidFill>
                <a:latin typeface="Calibri" pitchFamily="34" charset="0"/>
              </a:rPr>
              <a:t>RNA</a:t>
            </a:r>
            <a:endParaRPr lang="en-GB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5139" y="1483073"/>
            <a:ext cx="1865319" cy="120032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Επεξεργασία πρωτογενών </a:t>
            </a:r>
            <a:r>
              <a:rPr lang="el-GR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μετάγραφων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6480" y="0"/>
            <a:ext cx="1893868" cy="1143000"/>
          </a:xfrm>
          <a:noFill/>
          <a:ln>
            <a:noFill/>
          </a:ln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DNA</a:t>
            </a:r>
            <a:endParaRPr lang="en-GB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86700" y="6381749"/>
            <a:ext cx="2400300" cy="476251"/>
          </a:xfrm>
          <a:ln>
            <a:noFill/>
          </a:ln>
        </p:spPr>
        <p:txBody>
          <a:bodyPr/>
          <a:lstStyle/>
          <a:p>
            <a:fld id="{0AE1BE09-5CC4-496B-AD56-A18BCB304FA4}" type="slidenum">
              <a:rPr lang="el-GR" sz="2400">
                <a:solidFill>
                  <a:schemeClr val="bg1"/>
                </a:solidFill>
                <a:latin typeface="Calibri" pitchFamily="34" charset="0"/>
              </a:rPr>
              <a:pPr/>
              <a:t>12</a:t>
            </a:fld>
            <a:endParaRPr lang="el-GR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5" name="Straight Arrow Connector 4"/>
          <p:cNvCxnSpPr>
            <a:endCxn id="32" idx="0"/>
          </p:cNvCxnSpPr>
          <p:nvPr/>
        </p:nvCxnSpPr>
        <p:spPr bwMode="auto">
          <a:xfrm rot="16200000" flipH="1">
            <a:off x="499222" y="1215230"/>
            <a:ext cx="1275055" cy="41618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4948" y="2780929"/>
            <a:ext cx="2357454" cy="121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Αγγελιοφόρος </a:t>
            </a:r>
          </a:p>
          <a:p>
            <a:pPr algn="ctr"/>
            <a:r>
              <a:rPr lang="el-GR" sz="1600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(πληροφορίες για τη σύνθεση των πρωτεϊνών)</a:t>
            </a:r>
            <a:endParaRPr lang="en-GB" sz="1600" kern="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algn="ctr" defTabSz="914364">
              <a:defRPr/>
            </a:pPr>
            <a:endParaRPr lang="en-GB" b="1" kern="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5" y="1000108"/>
            <a:ext cx="1912118" cy="523216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μεταγραφή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246956" y="4653136"/>
            <a:ext cx="2160240" cy="158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365511" y="4365105"/>
            <a:ext cx="1942190" cy="523216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μετάφραση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972" y="5733257"/>
            <a:ext cx="1764193" cy="58477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alibri" pitchFamily="34" charset="0"/>
              </a:rPr>
              <a:t>πρωτεΐνη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390973" y="2060848"/>
            <a:ext cx="1907736" cy="792088"/>
          </a:xfrm>
          <a:prstGeom prst="ellipse">
            <a:avLst/>
          </a:prstGeom>
          <a:solidFill>
            <a:srgbClr val="7575D1">
              <a:alpha val="23922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latin typeface="Calibri" pitchFamily="34" charset="0"/>
              </a:rPr>
              <a:t>mRNA</a:t>
            </a:r>
            <a:endParaRPr lang="el-GR" sz="3200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6046" y="1714489"/>
            <a:ext cx="7612076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5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’-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AUG UUG AAC ACC ACG GGG CGG GCG CCC UUU AGC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-3’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3204612" y="214290"/>
            <a:ext cx="7115390" cy="583646"/>
            <a:chOff x="3204612" y="214290"/>
            <a:chExt cx="7115390" cy="583645"/>
          </a:xfrm>
        </p:grpSpPr>
        <p:sp>
          <p:nvSpPr>
            <p:cNvPr id="34" name="TextBox 33"/>
            <p:cNvSpPr txBox="1"/>
            <p:nvPr/>
          </p:nvSpPr>
          <p:spPr>
            <a:xfrm>
              <a:off x="3204612" y="428604"/>
              <a:ext cx="7082388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3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’-ΤΑ</a:t>
              </a:r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C AAC TTG TGG TGC CCC GCC CGC GGG AAA TCG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-</a:t>
              </a:r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5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24790" y="214290"/>
              <a:ext cx="7095212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5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’-</a:t>
              </a:r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ATG TTG AAC ACC ACG GGG CGG GCG CCC TTT AGC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-3’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 rot="16200000" flipH="1">
            <a:off x="6107921" y="1178694"/>
            <a:ext cx="785819" cy="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286113" y="5714093"/>
            <a:ext cx="7018452" cy="523216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Met-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Leu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Asn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Thr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Thr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Gly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Arg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-Ala-Pro-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Phe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-Ser</a:t>
            </a:r>
            <a:endParaRPr lang="el-GR" sz="2800" b="1" dirty="0">
              <a:solidFill>
                <a:srgbClr val="FFFF00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86051" y="1285861"/>
            <a:ext cx="1133637" cy="523216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sz="2800" b="1" kern="0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mRNA</a:t>
            </a:r>
            <a:endParaRPr lang="el-GR" sz="2800" b="1" kern="0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1734" y="285728"/>
            <a:ext cx="750518" cy="400105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DNA</a:t>
            </a:r>
            <a:endParaRPr lang="el-GR" sz="20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rot="5400000">
            <a:off x="1750988" y="3964784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5400000">
            <a:off x="2465368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rot="5400000">
            <a:off x="3036873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rot="5400000">
            <a:off x="3679815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rot="5400000">
            <a:off x="4251319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5400000">
            <a:off x="4894261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rot="5400000">
            <a:off x="5535615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5400000">
            <a:off x="6180145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rot="5400000">
            <a:off x="6680211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>
            <a:off x="7321564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5400000">
            <a:off x="7964506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sp>
        <p:nvSpPr>
          <p:cNvPr id="57" name="Rectangle 2"/>
          <p:cNvSpPr txBox="1">
            <a:spLocks noChangeArrowheads="1"/>
          </p:cNvSpPr>
          <p:nvPr/>
        </p:nvSpPr>
        <p:spPr bwMode="auto">
          <a:xfrm>
            <a:off x="3857616" y="2714621"/>
            <a:ext cx="5786478" cy="178595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b="1" kern="0" dirty="0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  <a:t>Μετάφραση</a:t>
            </a:r>
            <a:r>
              <a:rPr lang="el-GR" b="1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: σε κάθε τρία νουκλεοτίδια του </a:t>
            </a:r>
            <a:r>
              <a:rPr lang="en-US" b="1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mRNA</a:t>
            </a:r>
            <a:r>
              <a:rPr lang="el-GR" b="1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(σε κάθε κωδικόνιο) αντιστοιχεί </a:t>
            </a:r>
            <a:r>
              <a:rPr lang="el-GR" b="1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σ</a:t>
            </a:r>
            <a:r>
              <a:rPr lang="el-GR" b="1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ε ένα αμινοξύ που ενσωματώνεται στην πολυπεπτιδική αλυσίδα </a:t>
            </a:r>
            <a:r>
              <a:rPr lang="en-US" b="1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endParaRPr lang="en-GB" b="1" kern="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Down Arrow 32"/>
          <p:cNvSpPr/>
          <p:nvPr/>
        </p:nvSpPr>
        <p:spPr bwMode="auto">
          <a:xfrm>
            <a:off x="5143501" y="2132856"/>
            <a:ext cx="2016224" cy="3600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endParaRPr lang="el-GR" sz="3200" b="1" dirty="0">
              <a:latin typeface="Arial" charset="0"/>
              <a:cs typeface="Arial" charset="0"/>
            </a:endParaRPr>
          </a:p>
          <a:p>
            <a:pPr algn="ctr" defTabSz="914364"/>
            <a:endParaRPr lang="el-GR" sz="3200" b="1" dirty="0">
              <a:latin typeface="Arial" charset="0"/>
              <a:cs typeface="Arial" charset="0"/>
            </a:endParaRPr>
          </a:p>
          <a:p>
            <a:pPr algn="ctr" defTabSz="914364"/>
            <a:r>
              <a:rPr lang="el-GR" sz="9600" b="1" dirty="0"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3559325" y="5949280"/>
            <a:ext cx="6408712" cy="7200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r>
              <a:rPr lang="el-GR" sz="3200" b="1" dirty="0">
                <a:latin typeface="Arial" charset="0"/>
                <a:cs typeface="Arial" charset="0"/>
              </a:rPr>
              <a:t>Αλληλουχία αμινοξέων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135" y="6320563"/>
            <a:ext cx="1928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Calibri" panose="020F0502020204030204" pitchFamily="34" charset="0"/>
              </a:rPr>
              <a:t>Σελ. 353-354</a:t>
            </a:r>
            <a:endParaRPr lang="el-G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4" dur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  <p:bldP spid="9" grpId="0"/>
      <p:bldP spid="11" grpId="0"/>
      <p:bldP spid="22" grpId="0"/>
      <p:bldP spid="23" grpId="0"/>
      <p:bldP spid="32" grpId="0" animBg="1"/>
      <p:bldP spid="25" grpId="0"/>
      <p:bldP spid="39" grpId="0"/>
      <p:bldP spid="40" grpId="0"/>
      <p:bldP spid="41" grpId="0"/>
      <p:bldP spid="57" grpId="0" animBg="1"/>
      <p:bldP spid="33" grpId="0" animBg="1"/>
      <p:bldP spid="33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571468" y="1892311"/>
            <a:ext cx="1223962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/>
            <a:r>
              <a:rPr lang="el-GR" sz="1800" b="1" dirty="0">
                <a:solidFill>
                  <a:srgbClr val="C00000"/>
                </a:solidFill>
                <a:latin typeface="Calibri" pitchFamily="34" charset="0"/>
              </a:rPr>
              <a:t>ΑΑ1</a:t>
            </a:r>
            <a:endParaRPr lang="en-GB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rot="941035" flipV="1">
            <a:off x="3348006" y="2020898"/>
            <a:ext cx="360363" cy="288925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rot="941035">
            <a:off x="4819620" y="2035185"/>
            <a:ext cx="504825" cy="0"/>
          </a:xfrm>
          <a:prstGeom prst="line">
            <a:avLst/>
          </a:prstGeom>
          <a:noFill/>
          <a:ln w="76200">
            <a:solidFill>
              <a:srgbClr val="00B0F0"/>
            </a:solidFill>
            <a:prstDash val="sysDash"/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2154206" y="2035185"/>
            <a:ext cx="1223963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/>
            <a:r>
              <a:rPr lang="el-GR" sz="1800" b="1">
                <a:solidFill>
                  <a:srgbClr val="C00000"/>
                </a:solidFill>
                <a:latin typeface="Calibri" pitchFamily="34" charset="0"/>
              </a:rPr>
              <a:t>ΑΑ2</a:t>
            </a:r>
            <a:endParaRPr lang="en-GB" sz="1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3667093" y="1819285"/>
            <a:ext cx="1223962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/>
            <a:r>
              <a:rPr lang="el-GR" sz="1800" b="1" dirty="0">
                <a:solidFill>
                  <a:srgbClr val="C00000"/>
                </a:solidFill>
                <a:latin typeface="Calibri" pitchFamily="34" charset="0"/>
              </a:rPr>
              <a:t>ΑΑ3</a:t>
            </a:r>
            <a:endParaRPr lang="en-GB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rot="941035">
            <a:off x="1722406" y="2179647"/>
            <a:ext cx="504825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5251418" y="1892311"/>
            <a:ext cx="1223962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/>
            <a:r>
              <a:rPr lang="el-GR" sz="1800" b="1" dirty="0">
                <a:solidFill>
                  <a:srgbClr val="C00000"/>
                </a:solidFill>
                <a:latin typeface="Calibri" pitchFamily="34" charset="0"/>
              </a:rPr>
              <a:t>ΑΑ4</a:t>
            </a:r>
            <a:endParaRPr lang="en-GB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rot="941035" flipV="1">
            <a:off x="6453156" y="2051060"/>
            <a:ext cx="504825" cy="146051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6907181" y="1892311"/>
            <a:ext cx="1223963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/>
            <a:r>
              <a:rPr lang="el-GR" sz="1800" b="1" dirty="0">
                <a:solidFill>
                  <a:srgbClr val="C00000"/>
                </a:solidFill>
                <a:latin typeface="Calibri" pitchFamily="34" charset="0"/>
              </a:rPr>
              <a:t>ΑΑ5</a:t>
            </a:r>
            <a:endParaRPr lang="en-GB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rot="941035" flipV="1">
            <a:off x="8059707" y="1819286"/>
            <a:ext cx="360363" cy="288925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 rot="-1512274">
            <a:off x="8275606" y="1460511"/>
            <a:ext cx="1223963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/>
            <a:r>
              <a:rPr lang="el-GR" sz="1800" b="1" dirty="0">
                <a:solidFill>
                  <a:srgbClr val="C00000"/>
                </a:solidFill>
                <a:latin typeface="Calibri" pitchFamily="34" charset="0"/>
              </a:rPr>
              <a:t>ΑΑ6</a:t>
            </a:r>
            <a:endParaRPr lang="en-GB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530694" y="523885"/>
            <a:ext cx="32886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Πεπτιδικοί δεσμοί</a:t>
            </a:r>
            <a:endParaRPr lang="en-GB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219168" y="379423"/>
            <a:ext cx="1764962" cy="58477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αμινοξέα</a:t>
            </a:r>
            <a:endParaRPr lang="en-GB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091" name="AutoShape 19"/>
          <p:cNvCxnSpPr>
            <a:cxnSpLocks noChangeShapeType="1"/>
            <a:stCxn id="3090" idx="2"/>
            <a:endCxn id="3076" idx="0"/>
          </p:cNvCxnSpPr>
          <p:nvPr/>
        </p:nvCxnSpPr>
        <p:spPr bwMode="auto">
          <a:xfrm rot="5400000">
            <a:off x="1178491" y="969152"/>
            <a:ext cx="928117" cy="918200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00B0F0"/>
            </a:solidFill>
            <a:round/>
            <a:headEnd/>
            <a:tailEnd type="arrow" w="med" len="med"/>
          </a:ln>
          <a:effectLst/>
        </p:spPr>
      </p:cxnSp>
      <p:cxnSp>
        <p:nvCxnSpPr>
          <p:cNvPr id="3092" name="AutoShape 20"/>
          <p:cNvCxnSpPr>
            <a:cxnSpLocks noChangeShapeType="1"/>
            <a:stCxn id="3090" idx="2"/>
          </p:cNvCxnSpPr>
          <p:nvPr/>
        </p:nvCxnSpPr>
        <p:spPr bwMode="auto">
          <a:xfrm rot="16200000" flipH="1">
            <a:off x="1814682" y="1251160"/>
            <a:ext cx="986853" cy="412919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00B0F0"/>
            </a:solidFill>
            <a:round/>
            <a:headEnd/>
            <a:tailEnd type="arrow" w="med" len="med"/>
          </a:ln>
          <a:effectLst/>
        </p:spPr>
      </p:cxnSp>
      <p:cxnSp>
        <p:nvCxnSpPr>
          <p:cNvPr id="3093" name="AutoShape 21"/>
          <p:cNvCxnSpPr>
            <a:cxnSpLocks noChangeShapeType="1"/>
          </p:cNvCxnSpPr>
          <p:nvPr/>
        </p:nvCxnSpPr>
        <p:spPr bwMode="auto">
          <a:xfrm rot="16200000" flipH="1">
            <a:off x="2850324" y="764393"/>
            <a:ext cx="1127125" cy="1077913"/>
          </a:xfrm>
          <a:prstGeom prst="curvedConnector3">
            <a:avLst>
              <a:gd name="adj1" fmla="val -19861"/>
            </a:avLst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  <a:effectLst/>
        </p:spPr>
      </p:cxnSp>
      <p:cxnSp>
        <p:nvCxnSpPr>
          <p:cNvPr id="3094" name="AutoShape 22"/>
          <p:cNvCxnSpPr>
            <a:cxnSpLocks noChangeShapeType="1"/>
          </p:cNvCxnSpPr>
          <p:nvPr/>
        </p:nvCxnSpPr>
        <p:spPr bwMode="auto">
          <a:xfrm rot="10800000" flipV="1">
            <a:off x="5106956" y="1171586"/>
            <a:ext cx="1081088" cy="720725"/>
          </a:xfrm>
          <a:prstGeom prst="curvedConnector3">
            <a:avLst>
              <a:gd name="adj1" fmla="val 102935"/>
            </a:avLst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3095" name="AutoShape 23"/>
          <p:cNvCxnSpPr>
            <a:cxnSpLocks noChangeShapeType="1"/>
            <a:stCxn id="3088" idx="2"/>
          </p:cNvCxnSpPr>
          <p:nvPr/>
        </p:nvCxnSpPr>
        <p:spPr bwMode="auto">
          <a:xfrm rot="16200000" flipH="1">
            <a:off x="5969093" y="1314581"/>
            <a:ext cx="856677" cy="444825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096" name="AutoShape 24"/>
          <p:cNvCxnSpPr>
            <a:cxnSpLocks noChangeShapeType="1"/>
            <a:stCxn id="3088" idx="3"/>
          </p:cNvCxnSpPr>
          <p:nvPr/>
        </p:nvCxnSpPr>
        <p:spPr bwMode="auto">
          <a:xfrm>
            <a:off x="7819343" y="816271"/>
            <a:ext cx="240364" cy="931578"/>
          </a:xfrm>
          <a:prstGeom prst="curvedConnector2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3098" name="Line 26"/>
          <p:cNvSpPr>
            <a:spLocks noChangeShapeType="1"/>
          </p:cNvSpPr>
          <p:nvPr/>
        </p:nvSpPr>
        <p:spPr bwMode="auto">
          <a:xfrm>
            <a:off x="787369" y="3043247"/>
            <a:ext cx="86407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>
            <a:off x="787368" y="2540011"/>
            <a:ext cx="0" cy="5032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>
            <a:off x="9428130" y="2540011"/>
            <a:ext cx="0" cy="5032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4387818" y="2619377"/>
            <a:ext cx="863600" cy="2571768"/>
          </a:xfrm>
          <a:prstGeom prst="upArrow">
            <a:avLst>
              <a:gd name="adj1" fmla="val 50000"/>
              <a:gd name="adj2" fmla="val 271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lIns="91436" tIns="45718" rIns="91436" bIns="45718" anchor="ctr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 flipH="1" flipV="1">
            <a:off x="1255069" y="2348881"/>
            <a:ext cx="612246" cy="2134999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 flipH="1" flipV="1">
            <a:off x="2659030" y="2468573"/>
            <a:ext cx="612262" cy="2040548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895028" y="4653136"/>
            <a:ext cx="7913687" cy="12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6" name="Freeform 34"/>
          <p:cNvSpPr>
            <a:spLocks/>
          </p:cNvSpPr>
          <p:nvPr/>
        </p:nvSpPr>
        <p:spPr bwMode="auto">
          <a:xfrm>
            <a:off x="1327076" y="4509121"/>
            <a:ext cx="1319213" cy="444500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noFill/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8" name="Freeform 36"/>
          <p:cNvSpPr>
            <a:spLocks/>
          </p:cNvSpPr>
          <p:nvPr/>
        </p:nvSpPr>
        <p:spPr bwMode="auto">
          <a:xfrm>
            <a:off x="2623221" y="4509121"/>
            <a:ext cx="1081087" cy="444500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noFill/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5246659" y="2405065"/>
            <a:ext cx="4333294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Πολυπεπτιδική αλυσίδα</a:t>
            </a:r>
            <a:endParaRPr lang="en-GB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615108" y="4725144"/>
            <a:ext cx="1080120" cy="18002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r>
              <a:rPr lang="el-GR" sz="1400" b="1" dirty="0">
                <a:latin typeface="Calibri" pitchFamily="34" charset="0"/>
                <a:cs typeface="Arial" charset="0"/>
              </a:rPr>
              <a:t>Κωδικόνιο </a:t>
            </a:r>
            <a:r>
              <a:rPr lang="el-GR" sz="4400" b="1" dirty="0">
                <a:latin typeface="Calibri" pitchFamily="34" charset="0"/>
                <a:cs typeface="Arial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2695229" y="4725144"/>
            <a:ext cx="1080120" cy="1800200"/>
          </a:xfrm>
          <a:prstGeom prst="roundRect">
            <a:avLst/>
          </a:prstGeom>
          <a:solidFill>
            <a:srgbClr val="FFC0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r>
              <a:rPr lang="el-GR" sz="1400" b="1" dirty="0">
                <a:latin typeface="Calibri" pitchFamily="34" charset="0"/>
                <a:cs typeface="Arial" charset="0"/>
              </a:rPr>
              <a:t>Κωδικόνιο </a:t>
            </a:r>
            <a:r>
              <a:rPr lang="el-GR" sz="4400" b="1" dirty="0"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3775349" y="4725144"/>
            <a:ext cx="1080120" cy="1800200"/>
          </a:xfrm>
          <a:prstGeom prst="roundRect">
            <a:avLst/>
          </a:prstGeom>
          <a:solidFill>
            <a:srgbClr val="00CC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r>
              <a:rPr lang="el-GR" sz="1400" b="1" dirty="0">
                <a:latin typeface="Calibri" pitchFamily="34" charset="0"/>
                <a:cs typeface="Arial" charset="0"/>
              </a:rPr>
              <a:t>Κωδικόνιο </a:t>
            </a:r>
            <a:r>
              <a:rPr lang="el-GR" sz="4400" b="1" dirty="0">
                <a:latin typeface="Calibri" pitchFamily="34" charset="0"/>
                <a:cs typeface="Arial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4855468" y="4725144"/>
            <a:ext cx="1080120" cy="1800200"/>
          </a:xfrm>
          <a:prstGeom prst="roundRect">
            <a:avLst/>
          </a:prstGeom>
          <a:solidFill>
            <a:schemeClr val="accent5">
              <a:lumMod val="25000"/>
              <a:alpha val="5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r>
              <a:rPr lang="el-GR" sz="1400" b="1" dirty="0">
                <a:latin typeface="Calibri" pitchFamily="34" charset="0"/>
                <a:cs typeface="Arial" charset="0"/>
              </a:rPr>
              <a:t>Κωδικόνιο </a:t>
            </a:r>
            <a:r>
              <a:rPr lang="el-GR" sz="4400" b="1" dirty="0">
                <a:latin typeface="Calibri" pitchFamily="34" charset="0"/>
                <a:cs typeface="Arial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5935589" y="4725144"/>
            <a:ext cx="1080120" cy="1800200"/>
          </a:xfrm>
          <a:prstGeom prst="roundRect">
            <a:avLst/>
          </a:prstGeom>
          <a:solidFill>
            <a:srgbClr val="C000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r>
              <a:rPr lang="el-GR" sz="1400" b="1" dirty="0">
                <a:latin typeface="Calibri" pitchFamily="34" charset="0"/>
                <a:cs typeface="Arial" charset="0"/>
              </a:rPr>
              <a:t>Κωδικόνιο </a:t>
            </a:r>
            <a:r>
              <a:rPr lang="el-GR" sz="4400" b="1" dirty="0">
                <a:latin typeface="Calibri" pitchFamily="34" charset="0"/>
                <a:cs typeface="Arial" charset="0"/>
              </a:rPr>
              <a:t>5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7015709" y="4725144"/>
            <a:ext cx="1080120" cy="1800200"/>
          </a:xfrm>
          <a:prstGeom prst="roundRect">
            <a:avLst/>
          </a:prstGeom>
          <a:solidFill>
            <a:schemeClr val="tx2">
              <a:lumMod val="85000"/>
              <a:lumOff val="15000"/>
              <a:alpha val="5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endParaRPr lang="el-GR" sz="1400" b="1" dirty="0">
              <a:latin typeface="Calibri" pitchFamily="34" charset="0"/>
              <a:cs typeface="Arial" charset="0"/>
            </a:endParaRPr>
          </a:p>
          <a:p>
            <a:pPr algn="ctr" defTabSz="914364"/>
            <a:r>
              <a:rPr lang="el-GR" sz="1400" b="1" dirty="0">
                <a:latin typeface="Calibri" pitchFamily="34" charset="0"/>
                <a:cs typeface="Arial" charset="0"/>
              </a:rPr>
              <a:t>Κωδικόνιο </a:t>
            </a:r>
            <a:r>
              <a:rPr lang="el-GR" sz="4400" b="1" dirty="0">
                <a:latin typeface="Calibri" pitchFamily="34" charset="0"/>
                <a:cs typeface="Arial" charset="0"/>
              </a:rPr>
              <a:t>6</a:t>
            </a: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H="1" flipV="1">
            <a:off x="4279404" y="2204864"/>
            <a:ext cx="0" cy="2232248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9" name="Freeform 36"/>
          <p:cNvSpPr>
            <a:spLocks/>
          </p:cNvSpPr>
          <p:nvPr/>
        </p:nvSpPr>
        <p:spPr bwMode="auto">
          <a:xfrm>
            <a:off x="3775348" y="4437113"/>
            <a:ext cx="1081087" cy="444500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noFill/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 flipV="1">
            <a:off x="5431532" y="2348880"/>
            <a:ext cx="432048" cy="2232248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 flipV="1">
            <a:off x="6511652" y="2348880"/>
            <a:ext cx="1008113" cy="216024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2" name="Line 37"/>
          <p:cNvSpPr>
            <a:spLocks noChangeShapeType="1"/>
          </p:cNvSpPr>
          <p:nvPr/>
        </p:nvSpPr>
        <p:spPr bwMode="auto">
          <a:xfrm flipV="1">
            <a:off x="7519765" y="2060848"/>
            <a:ext cx="1224136" cy="2448272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3" name="Freeform 36"/>
          <p:cNvSpPr>
            <a:spLocks/>
          </p:cNvSpPr>
          <p:nvPr/>
        </p:nvSpPr>
        <p:spPr bwMode="auto">
          <a:xfrm>
            <a:off x="4855468" y="4509121"/>
            <a:ext cx="1081087" cy="444500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noFill/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" name="Freeform 36"/>
          <p:cNvSpPr>
            <a:spLocks/>
          </p:cNvSpPr>
          <p:nvPr/>
        </p:nvSpPr>
        <p:spPr bwMode="auto">
          <a:xfrm>
            <a:off x="5935589" y="4509121"/>
            <a:ext cx="1081087" cy="444500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noFill/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5" name="Freeform 36"/>
          <p:cNvSpPr>
            <a:spLocks/>
          </p:cNvSpPr>
          <p:nvPr/>
        </p:nvSpPr>
        <p:spPr bwMode="auto">
          <a:xfrm>
            <a:off x="7015708" y="4509121"/>
            <a:ext cx="1081087" cy="444500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noFill/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5071493" y="3287886"/>
            <a:ext cx="4714872" cy="1077214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3200" b="1" u="sng" dirty="0">
                <a:solidFill>
                  <a:schemeClr val="bg1"/>
                </a:solidFill>
                <a:latin typeface="Calibri" pitchFamily="34" charset="0"/>
              </a:rPr>
              <a:t>Μετάφραση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 με βάση το λεξικό των κυττάρων</a:t>
            </a:r>
            <a:endParaRPr lang="en-GB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83060" y="3212976"/>
            <a:ext cx="3096344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Τρία νουκλεοτίδια του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mRNA 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κωδικοποιούν ένα αμινοξύ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80" grpId="0" animBg="1"/>
      <p:bldP spid="3102" grpId="0" animBg="1"/>
      <p:bldP spid="3107" grpId="0" animBg="1"/>
      <p:bldP spid="3109" grpId="0" animBg="1"/>
      <p:bldP spid="3106" grpId="0" animBg="1"/>
      <p:bldP spid="310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097" grpId="0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20942" y="-27383"/>
            <a:ext cx="9964107" cy="65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ΑΡΑ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…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Η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ακολουθία των 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νουκλεοτιδίων του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DNA 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που </a:t>
            </a:r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μεταγράφεται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 σε ακολουθία νουκλεοτιδίων των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RNA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 μορίων, ένα είδος των οποίων, το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mRNA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μεταφράζεται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 με βάση το λεξικό των κυττάρων σε αλληλουχία αμινοξέων στην πολυπεπτιδική αλυσίδα, αλληλουχία που καθορίζει την μορφή (δομή) και άρα και δράση της πρωτεΐνης, </a:t>
            </a:r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ονομάζεται</a:t>
            </a: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4400" b="1" dirty="0">
                <a:solidFill>
                  <a:srgbClr val="FFFF00"/>
                </a:solidFill>
                <a:latin typeface="Calibri" pitchFamily="34" charset="0"/>
              </a:rPr>
              <a:t>γενετική πληροφορία</a:t>
            </a:r>
            <a:r>
              <a:rPr lang="el-GR" sz="4400" b="1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algn="ctr"/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sz="4400" b="1" dirty="0">
                <a:solidFill>
                  <a:srgbClr val="FFFF00"/>
                </a:solidFill>
                <a:latin typeface="Calibri" pitchFamily="34" charset="0"/>
              </a:rPr>
              <a:t>Η γενετική πληροφορία δεν είναι ύλη αυτή καθεαυτή αλλά ένα είδος μορφής</a:t>
            </a:r>
            <a:r>
              <a:rPr lang="en-US" sz="4400" b="1" dirty="0">
                <a:solidFill>
                  <a:srgbClr val="FFFF00"/>
                </a:solidFill>
                <a:latin typeface="Calibri" pitchFamily="34" charset="0"/>
              </a:rPr>
              <a:t> …</a:t>
            </a:r>
            <a:endParaRPr lang="en-GB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74949" y="692697"/>
            <a:ext cx="9937104" cy="563230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Οι γενετικές πληροφορίες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δηλαδή η </a:t>
            </a:r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</a:rPr>
              <a:t>ακολουθία βάσεων, συνεχής 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ή </a:t>
            </a:r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</a:rPr>
              <a:t>διακοπτόμενη, 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τμήματος ή τμημάτων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</a:rPr>
              <a:t>DNA) “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μεταφράζονται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 σε αμινοξέα που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</a:rPr>
              <a:t>“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δένονται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 το ένα δίπλα στο άλλο (</a:t>
            </a:r>
            <a:r>
              <a:rPr lang="el-GR" sz="4000" b="1" dirty="0" err="1">
                <a:solidFill>
                  <a:schemeClr val="bg1"/>
                </a:solidFill>
                <a:latin typeface="Calibri" pitchFamily="34" charset="0"/>
              </a:rPr>
              <a:t>πρωτοταγής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 δομή της </a:t>
            </a:r>
            <a:r>
              <a:rPr lang="el-GR" sz="4000" b="1" dirty="0" err="1">
                <a:solidFill>
                  <a:schemeClr val="bg1"/>
                </a:solidFill>
                <a:latin typeface="Calibri" pitchFamily="34" charset="0"/>
              </a:rPr>
              <a:t>πολυπεπτιδικής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 αλυσίδας) με βάση το λεξικό των κυττάρων...</a:t>
            </a:r>
          </a:p>
          <a:p>
            <a:pPr algn="ctr"/>
            <a:endParaRPr lang="el-GR" sz="40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Ποιό είναι αυτό το κυτταρικό λεξικό και πως ονομάζεται;</a:t>
            </a:r>
            <a:endParaRPr lang="en-GB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-23940" y="44625"/>
            <a:ext cx="3223224" cy="320087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2800" b="1" dirty="0">
                <a:latin typeface="Calibri" pitchFamily="34" charset="0"/>
              </a:rPr>
              <a:t>ΛΕΞΙΚΟ ΤΩΝ ΚΥΤΤΑΡΩΝ: </a:t>
            </a:r>
          </a:p>
          <a:p>
            <a:pPr algn="ctr"/>
            <a:r>
              <a:rPr lang="el-GR" sz="2800" b="1" dirty="0">
                <a:latin typeface="Calibri" pitchFamily="34" charset="0"/>
              </a:rPr>
              <a:t>Ο ΓΕΝΕΤΙΚΟΣ ΚΩΔΙΚΑΣ</a:t>
            </a:r>
          </a:p>
          <a:p>
            <a:pPr algn="ctr"/>
            <a:endParaRPr lang="el-GR" sz="1800" b="1" dirty="0">
              <a:latin typeface="Calibri" pitchFamily="34" charset="0"/>
            </a:endParaRPr>
          </a:p>
          <a:p>
            <a:pPr algn="ctr"/>
            <a:r>
              <a:rPr lang="el-GR" sz="1800" b="1" dirty="0">
                <a:latin typeface="Calibri" pitchFamily="34" charset="0"/>
              </a:rPr>
              <a:t>Σύνολο κανόνων αντιστοίχισης των κωδικονίων (τρεις διαδοχικές βάσεις του </a:t>
            </a:r>
            <a:r>
              <a:rPr lang="en-US" sz="1800" b="1" dirty="0">
                <a:latin typeface="Calibri" pitchFamily="34" charset="0"/>
              </a:rPr>
              <a:t>mRNA</a:t>
            </a:r>
            <a:r>
              <a:rPr lang="el-GR" sz="1800" b="1" dirty="0">
                <a:latin typeface="Calibri" pitchFamily="34" charset="0"/>
              </a:rPr>
              <a:t>)</a:t>
            </a:r>
            <a:r>
              <a:rPr lang="en-US" sz="1800" b="1" dirty="0">
                <a:latin typeface="Calibri" pitchFamily="34" charset="0"/>
              </a:rPr>
              <a:t> </a:t>
            </a:r>
            <a:r>
              <a:rPr lang="el-GR" sz="1800" b="1" dirty="0">
                <a:latin typeface="Calibri" pitchFamily="34" charset="0"/>
              </a:rPr>
              <a:t>σε αμινοξέα </a:t>
            </a:r>
            <a:endParaRPr lang="en-GB" sz="1800" b="1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7857B-3B08-41AE-B27B-73F8F44D2770}" type="slidenum">
              <a:rPr lang="el-GR" smtClean="0"/>
              <a:pPr/>
              <a:t>16</a:t>
            </a:fld>
            <a:endParaRPr lang="el-GR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15236" y="0"/>
          <a:ext cx="6968824" cy="6786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103"/>
                <a:gridCol w="871103"/>
                <a:gridCol w="871103"/>
                <a:gridCol w="871103"/>
                <a:gridCol w="871103"/>
                <a:gridCol w="871103"/>
                <a:gridCol w="871103"/>
                <a:gridCol w="871103"/>
              </a:tblGrid>
              <a:tr h="515535">
                <a:tc rowSpan="6">
                  <a:txBody>
                    <a:bodyPr/>
                    <a:lstStyle/>
                    <a:p>
                      <a:pPr algn="ctr"/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r>
                        <a:rPr lang="el-GR" sz="15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βάση (5’ άκρο του κωδικονίου)</a:t>
                      </a:r>
                      <a:endParaRPr lang="el-GR" sz="1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l-GR" sz="15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βάση (η μεσαία βάση του κωδικονίου)</a:t>
                      </a:r>
                      <a:endParaRPr lang="el-GR" sz="1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515535"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l-GR" sz="1500" b="1" dirty="0" smtClean="0">
                          <a:latin typeface="Calibri" pitchFamily="34" charset="0"/>
                        </a:rPr>
                        <a:t>3</a:t>
                      </a:r>
                      <a:r>
                        <a:rPr lang="el-GR" sz="1500" b="1" baseline="30000" dirty="0" smtClean="0">
                          <a:latin typeface="Calibri" pitchFamily="34" charset="0"/>
                        </a:rPr>
                        <a:t>η</a:t>
                      </a:r>
                      <a:r>
                        <a:rPr lang="el-GR" sz="1500" b="1" dirty="0" smtClean="0">
                          <a:latin typeface="Calibri" pitchFamily="34" charset="0"/>
                        </a:rPr>
                        <a:t> βάση (το 3’ άκρο του κωδικονίου)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60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U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  <a:endParaRPr lang="el-GR" sz="15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Trp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54660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C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Gln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33114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A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Met</a:t>
                      </a:r>
                      <a:endParaRPr lang="el-GR" sz="15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Lys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Lys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33114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G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7000" y="3573017"/>
            <a:ext cx="1500724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5’-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CAC-3’</a:t>
            </a: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κωδικόνιο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111052" y="4437112"/>
            <a:ext cx="504056" cy="8640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747" y="5301208"/>
            <a:ext cx="1219236" cy="12003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His</a:t>
            </a: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Αμινοξύ</a:t>
            </a:r>
            <a:endParaRPr lang="en-US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ιστιδίνη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35389" y="3284984"/>
            <a:ext cx="792088" cy="576064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727677" y="476672"/>
            <a:ext cx="792088" cy="576064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527876" y="3140968"/>
            <a:ext cx="720080" cy="216024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99685" y="3140968"/>
            <a:ext cx="720080" cy="288032"/>
          </a:xfrm>
          <a:prstGeom prst="ellipse">
            <a:avLst/>
          </a:prstGeom>
          <a:solidFill>
            <a:srgbClr val="000066">
              <a:alpha val="4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03940" y="6806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>
                <a:latin typeface="Calibri" panose="020F0502020204030204" pitchFamily="34" charset="0"/>
              </a:rPr>
              <a:t>Σελ. 364</a:t>
            </a:r>
            <a:endParaRPr lang="el-GR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Line 35"/>
          <p:cNvSpPr>
            <a:spLocks noChangeShapeType="1"/>
          </p:cNvSpPr>
          <p:nvPr/>
        </p:nvSpPr>
        <p:spPr bwMode="auto">
          <a:xfrm flipH="1" flipV="1">
            <a:off x="428592" y="2968639"/>
            <a:ext cx="720725" cy="2447925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 flipH="1" flipV="1">
            <a:off x="1714475" y="3000373"/>
            <a:ext cx="649287" cy="2376487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" y="5548336"/>
            <a:ext cx="7913687" cy="12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6" name="Freeform 34"/>
          <p:cNvSpPr>
            <a:spLocks/>
          </p:cNvSpPr>
          <p:nvPr/>
        </p:nvSpPr>
        <p:spPr bwMode="auto">
          <a:xfrm>
            <a:off x="615545" y="5373217"/>
            <a:ext cx="1071572" cy="905457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solidFill>
            <a:schemeClr val="tx2">
              <a:lumMod val="50000"/>
              <a:lumOff val="50000"/>
              <a:alpha val="43000"/>
            </a:schemeClr>
          </a:solidFill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8" name="Freeform 36"/>
          <p:cNvSpPr>
            <a:spLocks/>
          </p:cNvSpPr>
          <p:nvPr/>
        </p:nvSpPr>
        <p:spPr bwMode="auto">
          <a:xfrm rot="243881">
            <a:off x="1770234" y="5356806"/>
            <a:ext cx="1068001" cy="887423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solidFill>
            <a:schemeClr val="tx1">
              <a:lumMod val="85000"/>
              <a:lumOff val="15000"/>
              <a:alpha val="71000"/>
            </a:schemeClr>
          </a:solidFill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754166"/>
              </p:ext>
            </p:extLst>
          </p:nvPr>
        </p:nvGraphicFramePr>
        <p:xfrm>
          <a:off x="4639447" y="0"/>
          <a:ext cx="5576160" cy="5873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020"/>
                <a:gridCol w="697020"/>
                <a:gridCol w="697020"/>
                <a:gridCol w="697020"/>
                <a:gridCol w="697020"/>
                <a:gridCol w="697020"/>
                <a:gridCol w="697020"/>
                <a:gridCol w="697020"/>
              </a:tblGrid>
              <a:tr h="457200">
                <a:tc rowSpan="6">
                  <a:txBody>
                    <a:bodyPr/>
                    <a:lstStyle/>
                    <a:p>
                      <a:pPr algn="ctr"/>
                      <a:r>
                        <a:rPr lang="el-GR" sz="27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r>
                        <a:rPr lang="el-GR" sz="27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27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βάση (5’ άκρο του κωδικονίου)</a:t>
                      </a:r>
                      <a:endParaRPr lang="el-GR" sz="27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l-GR" sz="24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βάση (η μεσαία βάση του κωδικονίου)</a:t>
                      </a:r>
                      <a:endParaRPr lang="el-GR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52819"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l-GR" sz="2700" b="1" dirty="0" smtClean="0">
                          <a:latin typeface="Calibri" pitchFamily="34" charset="0"/>
                        </a:rPr>
                        <a:t>3</a:t>
                      </a:r>
                      <a:r>
                        <a:rPr lang="el-GR" sz="2700" b="1" baseline="30000" dirty="0" smtClean="0">
                          <a:latin typeface="Calibri" pitchFamily="34" charset="0"/>
                        </a:rPr>
                        <a:t>η</a:t>
                      </a:r>
                      <a:r>
                        <a:rPr lang="el-GR" sz="2700" b="1" dirty="0" smtClean="0">
                          <a:latin typeface="Calibri" pitchFamily="34" charset="0"/>
                        </a:rPr>
                        <a:t> βάση (το 3’ άκρο του κωδικονίου)</a:t>
                      </a:r>
                      <a:endParaRPr lang="el-GR" sz="2700" b="1" dirty="0"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946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U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  <a:endParaRPr lang="el-GR" sz="15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Trp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4946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C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Gln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4946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A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Met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Lys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Lys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49463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G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Freeform 36"/>
          <p:cNvSpPr>
            <a:spLocks/>
          </p:cNvSpPr>
          <p:nvPr/>
        </p:nvSpPr>
        <p:spPr bwMode="auto">
          <a:xfrm rot="243881">
            <a:off x="2855157" y="5394403"/>
            <a:ext cx="1064600" cy="916899"/>
          </a:xfrm>
          <a:custGeom>
            <a:avLst/>
            <a:gdLst/>
            <a:ahLst/>
            <a:cxnLst>
              <a:cxn ang="0">
                <a:pos x="15" y="280"/>
              </a:cxn>
              <a:cxn ang="0">
                <a:pos x="15" y="144"/>
              </a:cxn>
              <a:cxn ang="0">
                <a:pos x="106" y="54"/>
              </a:cxn>
              <a:cxn ang="0">
                <a:pos x="242" y="8"/>
              </a:cxn>
              <a:cxn ang="0">
                <a:pos x="332" y="8"/>
              </a:cxn>
              <a:cxn ang="0">
                <a:pos x="468" y="8"/>
              </a:cxn>
              <a:cxn ang="0">
                <a:pos x="650" y="8"/>
              </a:cxn>
              <a:cxn ang="0">
                <a:pos x="741" y="54"/>
              </a:cxn>
              <a:cxn ang="0">
                <a:pos x="786" y="144"/>
              </a:cxn>
              <a:cxn ang="0">
                <a:pos x="831" y="235"/>
              </a:cxn>
            </a:cxnLst>
            <a:rect l="0" t="0" r="r" b="b"/>
            <a:pathLst>
              <a:path w="831" h="280">
                <a:moveTo>
                  <a:pt x="15" y="280"/>
                </a:moveTo>
                <a:cubicBezTo>
                  <a:pt x="7" y="231"/>
                  <a:pt x="0" y="182"/>
                  <a:pt x="15" y="144"/>
                </a:cubicBezTo>
                <a:cubicBezTo>
                  <a:pt x="30" y="106"/>
                  <a:pt x="68" y="77"/>
                  <a:pt x="106" y="54"/>
                </a:cubicBezTo>
                <a:cubicBezTo>
                  <a:pt x="144" y="31"/>
                  <a:pt x="204" y="16"/>
                  <a:pt x="242" y="8"/>
                </a:cubicBezTo>
                <a:cubicBezTo>
                  <a:pt x="280" y="0"/>
                  <a:pt x="294" y="8"/>
                  <a:pt x="332" y="8"/>
                </a:cubicBezTo>
                <a:cubicBezTo>
                  <a:pt x="370" y="8"/>
                  <a:pt x="415" y="8"/>
                  <a:pt x="468" y="8"/>
                </a:cubicBezTo>
                <a:cubicBezTo>
                  <a:pt x="521" y="8"/>
                  <a:pt x="605" y="0"/>
                  <a:pt x="650" y="8"/>
                </a:cubicBezTo>
                <a:cubicBezTo>
                  <a:pt x="695" y="16"/>
                  <a:pt x="718" y="31"/>
                  <a:pt x="741" y="54"/>
                </a:cubicBezTo>
                <a:cubicBezTo>
                  <a:pt x="764" y="77"/>
                  <a:pt x="771" y="114"/>
                  <a:pt x="786" y="144"/>
                </a:cubicBezTo>
                <a:cubicBezTo>
                  <a:pt x="801" y="174"/>
                  <a:pt x="824" y="220"/>
                  <a:pt x="831" y="235"/>
                </a:cubicBezTo>
              </a:path>
            </a:pathLst>
          </a:custGeom>
          <a:solidFill>
            <a:srgbClr val="00B050">
              <a:alpha val="46000"/>
            </a:srgbClr>
          </a:solidFill>
          <a:ln w="76200" cmpd="sng">
            <a:solidFill>
              <a:srgbClr val="00B0F0"/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 flipH="1" flipV="1">
            <a:off x="2857483" y="3000373"/>
            <a:ext cx="577850" cy="2376487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 lIns="91436" tIns="45718" rIns="91436" bIns="45718"/>
          <a:lstStyle/>
          <a:p>
            <a:endParaRPr lang="el-GR" sz="1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79" y="2500307"/>
            <a:ext cx="615545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Cys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7" name="Straight Connector 36"/>
          <p:cNvCxnSpPr>
            <a:stCxn id="35" idx="3"/>
            <a:endCxn id="41" idx="1"/>
          </p:cNvCxnSpPr>
          <p:nvPr/>
        </p:nvCxnSpPr>
        <p:spPr bwMode="auto">
          <a:xfrm>
            <a:off x="829824" y="2731138"/>
            <a:ext cx="598901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428725" y="2500307"/>
            <a:ext cx="61105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Thr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99121" y="2500307"/>
            <a:ext cx="65914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Asn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000229" y="2786059"/>
            <a:ext cx="59889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42842" y="1198497"/>
            <a:ext cx="1643073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chemeClr val="bg1"/>
                </a:solidFill>
                <a:latin typeface="Calibri" pitchFamily="34" charset="0"/>
              </a:rPr>
              <a:t>Πεπτιδικός δεσμός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 rot="16200000" flipH="1">
            <a:off x="607186" y="2107398"/>
            <a:ext cx="785819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1428726" y="1270505"/>
            <a:ext cx="1643073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chemeClr val="bg1"/>
                </a:solidFill>
                <a:latin typeface="Calibri" pitchFamily="34" charset="0"/>
              </a:rPr>
              <a:t>Πεπτιδικός δεσμός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 rot="16200000" flipH="1">
            <a:off x="1893070" y="2250274"/>
            <a:ext cx="785819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Oval 24"/>
          <p:cNvSpPr/>
          <p:nvPr/>
        </p:nvSpPr>
        <p:spPr bwMode="auto">
          <a:xfrm>
            <a:off x="5395529" y="1728084"/>
            <a:ext cx="558062" cy="576064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141232" y="855211"/>
            <a:ext cx="670024" cy="484808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851911" y="1285622"/>
            <a:ext cx="576064" cy="378851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181179" y="1321627"/>
            <a:ext cx="576064" cy="306843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395529" y="4077072"/>
            <a:ext cx="558062" cy="576064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677007" y="747778"/>
            <a:ext cx="792088" cy="504056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8720357" y="3533298"/>
            <a:ext cx="792088" cy="432048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640569" y="3569302"/>
            <a:ext cx="792088" cy="360040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7373168" y="783684"/>
            <a:ext cx="792088" cy="504056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8743899" y="3573016"/>
            <a:ext cx="792088" cy="432048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381484" y="3536440"/>
            <a:ext cx="775456" cy="396044"/>
          </a:xfrm>
          <a:prstGeom prst="ellipse">
            <a:avLst/>
          </a:prstGeom>
          <a:solidFill>
            <a:schemeClr val="tx2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1700809"/>
            <a:ext cx="4639444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Νεοσχηματιζόμενη πολυπεπτιδική αλυσίδα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04" y="33291"/>
            <a:ext cx="459614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latin typeface="Calibri" panose="020F0502020204030204" pitchFamily="34" charset="0"/>
              </a:rPr>
              <a:t>Η ανάγνωση του γενετικού κώδικα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3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4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autoRev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5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7" grpId="0" animBg="1"/>
      <p:bldP spid="3109" grpId="0" animBg="1"/>
      <p:bldP spid="3106" grpId="0" animBg="1"/>
      <p:bldP spid="3108" grpId="0" animBg="1"/>
      <p:bldP spid="33" grpId="0" animBg="1"/>
      <p:bldP spid="34" grpId="0" animBg="1"/>
      <p:bldP spid="35" grpId="0"/>
      <p:bldP spid="41" grpId="0"/>
      <p:bldP spid="44" grpId="0"/>
      <p:bldP spid="48" grpId="0"/>
      <p:bldP spid="48" grpId="1"/>
      <p:bldP spid="51" grpId="0"/>
      <p:bldP spid="51" grpId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6" grpId="0" animBg="1"/>
      <p:bldP spid="36" grpId="1" animBg="1"/>
      <p:bldP spid="36" grpId="2" animBg="1"/>
      <p:bldP spid="36" grpId="3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88520-66A2-480B-8999-5D1AB9E15CD9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Rectangle 27"/>
          <p:cNvSpPr>
            <a:spLocks noChangeArrowheads="1"/>
          </p:cNvSpPr>
          <p:nvPr/>
        </p:nvSpPr>
        <p:spPr bwMode="auto">
          <a:xfrm>
            <a:off x="4419600" y="4038600"/>
            <a:ext cx="1143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3600">
              <a:solidFill>
                <a:srgbClr val="000000"/>
              </a:solidFill>
              <a:latin typeface="Arial Black" pitchFamily="34" charset="0"/>
            </a:endParaRP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904875" y="0"/>
          <a:ext cx="75692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92" name="MDLDrawObject Class" r:id="rId4" imgW="5364720" imgH="4314600" progId="">
                  <p:embed/>
                </p:oleObj>
              </mc:Choice>
              <mc:Fallback>
                <p:oleObj name="MDLDrawObject Class" r:id="rId4" imgW="5364720" imgH="4314600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0"/>
                        <a:ext cx="7569200" cy="6096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571500" y="1428751"/>
            <a:ext cx="1579270" cy="46166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αμινοξύ 1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6858000" y="1357314"/>
            <a:ext cx="1579270" cy="46166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αμινοξύ 2</a:t>
            </a:r>
          </a:p>
        </p:txBody>
      </p:sp>
      <p:sp>
        <p:nvSpPr>
          <p:cNvPr id="13319" name="WordArt 26"/>
          <p:cNvSpPr>
            <a:spLocks noChangeArrowheads="1" noChangeShapeType="1" noTextEdit="1"/>
          </p:cNvSpPr>
          <p:nvPr/>
        </p:nvSpPr>
        <p:spPr bwMode="auto">
          <a:xfrm>
            <a:off x="2119313" y="6308726"/>
            <a:ext cx="5543550" cy="322263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i="1" kern="1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ΠΕΠΤΙΔΙΚΟΣ ΔΕΣΜΟΣ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81381"/>
              </p:ext>
            </p:extLst>
          </p:nvPr>
        </p:nvGraphicFramePr>
        <p:xfrm>
          <a:off x="4135388" y="-46770"/>
          <a:ext cx="5760640" cy="6860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720080"/>
                <a:gridCol w="720080"/>
                <a:gridCol w="720080"/>
                <a:gridCol w="720080"/>
                <a:gridCol w="720080"/>
                <a:gridCol w="720080"/>
                <a:gridCol w="720080"/>
              </a:tblGrid>
              <a:tr h="776343">
                <a:tc rowSpan="6">
                  <a:txBody>
                    <a:bodyPr/>
                    <a:lstStyle/>
                    <a:p>
                      <a:pPr algn="ctr"/>
                      <a:r>
                        <a:rPr lang="el-GR" sz="27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r>
                        <a:rPr lang="el-GR" sz="27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27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βάση (5’ άκρο του κωδικονίου)</a:t>
                      </a:r>
                      <a:endParaRPr lang="el-GR" sz="27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l-GR" sz="20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βάση (η μεσαία βάση του κωδικονίου)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1684"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</a:t>
                      </a:r>
                      <a:endParaRPr lang="el-GR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</a:t>
                      </a:r>
                      <a:endParaRPr lang="el-GR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</a:t>
                      </a:r>
                      <a:endParaRPr lang="el-GR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l-GR" sz="2700" b="1" dirty="0" smtClean="0">
                          <a:latin typeface="Calibri" pitchFamily="34" charset="0"/>
                        </a:rPr>
                        <a:t>3</a:t>
                      </a:r>
                      <a:r>
                        <a:rPr lang="el-GR" sz="2700" b="1" baseline="30000" dirty="0" smtClean="0">
                          <a:latin typeface="Calibri" pitchFamily="34" charset="0"/>
                        </a:rPr>
                        <a:t>η</a:t>
                      </a:r>
                      <a:r>
                        <a:rPr lang="el-GR" sz="2700" b="1" dirty="0" smtClean="0">
                          <a:latin typeface="Calibri" pitchFamily="34" charset="0"/>
                        </a:rPr>
                        <a:t> βάση (το 3’ άκρο του κωδικονίου)</a:t>
                      </a:r>
                      <a:endParaRPr lang="el-GR" sz="2700" b="1" dirty="0"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319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U</a:t>
                      </a:r>
                      <a:endParaRPr lang="el-GR" sz="32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Ser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  <a:endParaRPr lang="el-GR" sz="18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Trp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64514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C</a:t>
                      </a:r>
                      <a:endParaRPr lang="el-GR" sz="32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Pro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Gln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Gln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64514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A</a:t>
                      </a:r>
                      <a:endParaRPr lang="el-GR" sz="32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Met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Thr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Lys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Lys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64514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Calibri" pitchFamily="34" charset="0"/>
                        </a:rPr>
                        <a:t>G</a:t>
                      </a:r>
                      <a:endParaRPr lang="el-GR" sz="32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Val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Ala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Glu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Glu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latin typeface="Calibri" pitchFamily="34" charset="0"/>
                        </a:rPr>
                        <a:t>Gly</a:t>
                      </a:r>
                      <a:endParaRPr lang="el-GR" sz="18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4052" y="476672"/>
            <a:ext cx="3600399" cy="569386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Η σύνθεση της πολυπεπτιδικής αλυσίδας ξεκινά πάντοτε με το αμινοξύ </a:t>
            </a:r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μεθειονίνη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 (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Met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)</a:t>
            </a:r>
          </a:p>
          <a:p>
            <a:pPr algn="ctr"/>
            <a:endParaRPr lang="en-US" sz="2800" b="1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Αρα το 1</a:t>
            </a:r>
            <a:r>
              <a:rPr lang="el-GR" sz="2800" b="1" baseline="30000" dirty="0">
                <a:solidFill>
                  <a:srgbClr val="FFFF00"/>
                </a:solidFill>
                <a:latin typeface="Calibri" pitchFamily="34" charset="0"/>
              </a:rPr>
              <a:t>ο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 κωδικόνιο του 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mRNA 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που μεταφράζεται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και σηματοδοτεί την έναρξη της μετάφρασης είναι το κωδικόνιο </a:t>
            </a:r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5’-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AUG-3’</a:t>
            </a:r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5569072" y="4966689"/>
            <a:ext cx="792088" cy="504056"/>
          </a:xfrm>
          <a:prstGeom prst="ellipse">
            <a:avLst/>
          </a:prstGeom>
          <a:solidFill>
            <a:schemeClr val="tx2">
              <a:alpha val="49000"/>
            </a:scheme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53490" y="5218717"/>
            <a:ext cx="504056" cy="158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63527" y="1192846"/>
            <a:ext cx="1589" cy="370585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6"/>
          </p:cNvCxnSpPr>
          <p:nvPr/>
        </p:nvCxnSpPr>
        <p:spPr>
          <a:xfrm flipH="1" flipV="1">
            <a:off x="6361161" y="5218718"/>
            <a:ext cx="2367264" cy="1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Άδειες Χρήσης</a:t>
            </a:r>
          </a:p>
        </p:txBody>
      </p:sp>
      <p:sp>
        <p:nvSpPr>
          <p:cNvPr id="62467" name="Περιεχόμενο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pPr eaLnBrk="1" hangingPunct="1"/>
            <a:r>
              <a:rPr lang="el-GR" altLang="el-GR" smtClean="0">
                <a:solidFill>
                  <a:schemeClr val="bg1"/>
                </a:solidFill>
                <a:latin typeface="Calibri" pitchFamily="34" charset="0"/>
              </a:rPr>
              <a:t>Το παρόν εκπαιδευτικό υλικό υπόκειται σε</a:t>
            </a:r>
            <a:r>
              <a:rPr lang="en-US" altLang="el-GR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altLang="el-GR" smtClean="0">
                <a:solidFill>
                  <a:schemeClr val="bg1"/>
                </a:solidFill>
                <a:latin typeface="Calibri" pitchFamily="34" charset="0"/>
              </a:rPr>
              <a:t>άδειες χρήσης </a:t>
            </a:r>
            <a:r>
              <a:rPr lang="en-US" altLang="el-GR" smtClean="0">
                <a:solidFill>
                  <a:schemeClr val="bg1"/>
                </a:solidFill>
                <a:latin typeface="Calibri" pitchFamily="34" charset="0"/>
              </a:rPr>
              <a:t>Creative Commons. </a:t>
            </a:r>
          </a:p>
          <a:p>
            <a:pPr eaLnBrk="1" hangingPunct="1"/>
            <a:r>
              <a:rPr lang="el-GR" altLang="el-GR" smtClean="0">
                <a:solidFill>
                  <a:schemeClr val="bg1"/>
                </a:solidFill>
                <a:latin typeface="Calibri" pitchFamily="34" charset="0"/>
              </a:rPr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62468" name="Άδεια χρήσης" descr="Αδεια χρήσης Αναφορά, παρόμοι διανομή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4941888"/>
            <a:ext cx="1584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D0FB431-A75C-4B6A-946D-02F0A8332B52}" type="slidenum">
              <a:rPr lang="el-GR" altLang="el-GR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pPr/>
              <a:t>2</a:t>
            </a:fld>
            <a:endParaRPr lang="el-GR" altLang="el-GR" smtClean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256981"/>
              </p:ext>
            </p:extLst>
          </p:nvPr>
        </p:nvGraphicFramePr>
        <p:xfrm>
          <a:off x="4171387" y="116632"/>
          <a:ext cx="6115608" cy="6607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451"/>
                <a:gridCol w="764451"/>
                <a:gridCol w="764451"/>
                <a:gridCol w="764451"/>
                <a:gridCol w="764451"/>
                <a:gridCol w="764451"/>
                <a:gridCol w="764451"/>
                <a:gridCol w="764451"/>
              </a:tblGrid>
              <a:tr h="497840">
                <a:tc rowSpan="6">
                  <a:txBody>
                    <a:bodyPr/>
                    <a:lstStyle/>
                    <a:p>
                      <a:pPr algn="ctr"/>
                      <a:r>
                        <a:rPr lang="el-GR" sz="27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r>
                        <a:rPr lang="el-GR" sz="27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27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βάση (5’ άκρο του κωδικονίου)</a:t>
                      </a:r>
                      <a:endParaRPr lang="el-GR" sz="27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l-GR" sz="20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βάση (η μεσαία βάση του κωδικονίου)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542404"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</a:t>
                      </a:r>
                      <a:endParaRPr lang="el-GR" sz="2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</a:t>
                      </a:r>
                      <a:endParaRPr lang="el-GR" sz="2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2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l-GR" sz="2700" b="1" dirty="0" smtClean="0">
                          <a:latin typeface="Calibri" pitchFamily="34" charset="0"/>
                        </a:rPr>
                        <a:t>3</a:t>
                      </a:r>
                      <a:r>
                        <a:rPr lang="el-GR" sz="2700" b="1" baseline="30000" dirty="0" smtClean="0">
                          <a:latin typeface="Calibri" pitchFamily="34" charset="0"/>
                        </a:rPr>
                        <a:t>η</a:t>
                      </a:r>
                      <a:r>
                        <a:rPr lang="el-GR" sz="2700" b="1" dirty="0" smtClean="0">
                          <a:latin typeface="Calibri" pitchFamily="34" charset="0"/>
                        </a:rPr>
                        <a:t> βάση (το 3’ άκρο του κωδικονίου)</a:t>
                      </a:r>
                      <a:endParaRPr lang="el-GR" sz="2700" b="1" dirty="0">
                        <a:latin typeface="Calibri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920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Ser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21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21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  <a:endParaRPr lang="el-GR" sz="21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Trp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391920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Pro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Gln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Gln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391920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Met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Thr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Lys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Lys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391920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Val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Ala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Glu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Glu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21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100" b="1" dirty="0" err="1" smtClean="0">
                          <a:latin typeface="Calibri" pitchFamily="34" charset="0"/>
                        </a:rPr>
                        <a:t>Gly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2100" b="1" dirty="0" smtClean="0">
                          <a:latin typeface="Calibri" pitchFamily="34" charset="0"/>
                        </a:rPr>
                        <a:t>G</a:t>
                      </a:r>
                      <a:endParaRPr lang="el-GR" sz="2100" b="1" dirty="0"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934" y="68627"/>
            <a:ext cx="4464496" cy="375487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Η σύνθεση της πολυπεπτιδικής αλυσίδας </a:t>
            </a:r>
            <a:r>
              <a:rPr lang="el-GR" sz="3400" b="1" dirty="0">
                <a:solidFill>
                  <a:schemeClr val="bg1"/>
                </a:solidFill>
                <a:latin typeface="Calibri" pitchFamily="34" charset="0"/>
              </a:rPr>
              <a:t>τερματίζεται</a:t>
            </a:r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 όταν η «μεταφραστική μηχανή» διαβάσει ένα από τα τρία </a:t>
            </a:r>
            <a:r>
              <a:rPr lang="en-US" sz="3400" b="1" dirty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el-GR" sz="3400" b="1" dirty="0">
                <a:solidFill>
                  <a:schemeClr val="bg1"/>
                </a:solidFill>
                <a:latin typeface="Calibri" pitchFamily="34" charset="0"/>
              </a:rPr>
              <a:t>ΤΟΡ </a:t>
            </a:r>
            <a:r>
              <a:rPr lang="el-GR" sz="3400" b="1" dirty="0" err="1">
                <a:solidFill>
                  <a:srgbClr val="FFFF00"/>
                </a:solidFill>
                <a:latin typeface="Calibri" pitchFamily="34" charset="0"/>
              </a:rPr>
              <a:t>κωδικόνια</a:t>
            </a:r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:</a:t>
            </a:r>
            <a:endParaRPr lang="en-US" sz="3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942" y="4384079"/>
            <a:ext cx="4464496" cy="6155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Το 5’-</a:t>
            </a:r>
            <a:r>
              <a:rPr lang="en-US" sz="3400" b="1" dirty="0">
                <a:solidFill>
                  <a:srgbClr val="FFFF00"/>
                </a:solidFill>
                <a:latin typeface="Calibri" pitchFamily="34" charset="0"/>
              </a:rPr>
              <a:t>UA</a:t>
            </a:r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Α</a:t>
            </a:r>
            <a:endParaRPr lang="en-US" sz="3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942" y="5176167"/>
            <a:ext cx="4464496" cy="6155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ή το 5’-</a:t>
            </a:r>
            <a:r>
              <a:rPr lang="en-US" sz="3400" b="1" dirty="0">
                <a:solidFill>
                  <a:srgbClr val="FFFF00"/>
                </a:solidFill>
                <a:latin typeface="Calibri" pitchFamily="34" charset="0"/>
              </a:rPr>
              <a:t>UAG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942" y="6112271"/>
            <a:ext cx="4464496" cy="6155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ή το 5’-</a:t>
            </a:r>
            <a:r>
              <a:rPr lang="en-US" sz="3400" b="1" dirty="0">
                <a:solidFill>
                  <a:srgbClr val="FFFF00"/>
                </a:solidFill>
                <a:latin typeface="Calibri" pitchFamily="34" charset="0"/>
              </a:rPr>
              <a:t>UGA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7249734" y="1880175"/>
            <a:ext cx="648072" cy="288032"/>
          </a:xfrm>
          <a:prstGeom prst="ellipse">
            <a:avLst/>
          </a:prstGeom>
          <a:solidFill>
            <a:schemeClr val="tx2">
              <a:alpha val="49000"/>
            </a:scheme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249734" y="2250811"/>
            <a:ext cx="648072" cy="288032"/>
          </a:xfrm>
          <a:prstGeom prst="ellipse">
            <a:avLst/>
          </a:prstGeom>
          <a:solidFill>
            <a:schemeClr val="tx2">
              <a:alpha val="49000"/>
            </a:scheme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952810" y="1903643"/>
            <a:ext cx="648072" cy="288032"/>
          </a:xfrm>
          <a:prstGeom prst="ellipse">
            <a:avLst/>
          </a:prstGeom>
          <a:solidFill>
            <a:schemeClr val="tx2">
              <a:alpha val="49000"/>
            </a:scheme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defTabSz="914364"/>
            <a:endParaRPr lang="el-GR" sz="3200" b="1"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  <p:bldP spid="13" grpId="1" animBg="1"/>
      <p:bldP spid="13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802872"/>
              </p:ext>
            </p:extLst>
          </p:nvPr>
        </p:nvGraphicFramePr>
        <p:xfrm>
          <a:off x="4819463" y="476673"/>
          <a:ext cx="5325272" cy="535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59"/>
                <a:gridCol w="665659"/>
                <a:gridCol w="665659"/>
                <a:gridCol w="665659"/>
                <a:gridCol w="665659"/>
                <a:gridCol w="665659"/>
                <a:gridCol w="665659"/>
                <a:gridCol w="665659"/>
              </a:tblGrid>
              <a:tr h="361571">
                <a:tc rowSpan="6">
                  <a:txBody>
                    <a:bodyPr/>
                    <a:lstStyle/>
                    <a:p>
                      <a:pPr algn="ctr"/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r>
                        <a:rPr lang="el-GR" sz="15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βάση (5’ άκρο του κωδικονίου)</a:t>
                      </a:r>
                      <a:endParaRPr lang="el-GR" sz="1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l-GR" sz="15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η</a:t>
                      </a:r>
                      <a:r>
                        <a:rPr lang="el-GR" sz="1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βάση (η μεσαία βάση του κωδικονίου)</a:t>
                      </a:r>
                      <a:endParaRPr lang="el-GR" sz="1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47471"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</a:t>
                      </a:r>
                      <a:endParaRPr lang="el-GR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l-GR" sz="1500" b="1" dirty="0" smtClean="0">
                          <a:latin typeface="Calibri" pitchFamily="34" charset="0"/>
                        </a:rPr>
                        <a:t>3</a:t>
                      </a:r>
                      <a:r>
                        <a:rPr lang="el-GR" sz="1500" b="1" baseline="30000" dirty="0" smtClean="0">
                          <a:latin typeface="Calibri" pitchFamily="34" charset="0"/>
                        </a:rPr>
                        <a:t>η</a:t>
                      </a:r>
                      <a:r>
                        <a:rPr lang="el-GR" sz="1500" b="1" dirty="0" smtClean="0">
                          <a:latin typeface="Calibri" pitchFamily="34" charset="0"/>
                        </a:rPr>
                        <a:t> βάση (το 3’ άκρο του κωδικονίου)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888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U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Phe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Tyr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  <a:endParaRPr lang="el-GR" sz="15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Cys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STOP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Trp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35888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C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Leu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Pro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His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Gln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35888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A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Ile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Met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Thr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Asn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Lys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Lys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Ser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Arg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35888"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Calibri" pitchFamily="34" charset="0"/>
                        </a:rPr>
                        <a:t>G</a:t>
                      </a:r>
                      <a:endParaRPr lang="el-GR" sz="28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Val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Ala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Asp</a:t>
                      </a: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Glu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Glu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n-US" sz="15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US" sz="1500" b="1" dirty="0" err="1" smtClean="0">
                          <a:latin typeface="Calibri" pitchFamily="34" charset="0"/>
                        </a:rPr>
                        <a:t>Gly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U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C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500" b="1" dirty="0" smtClean="0">
                          <a:latin typeface="Calibri" pitchFamily="34" charset="0"/>
                        </a:rPr>
                        <a:t>G</a:t>
                      </a:r>
                      <a:endParaRPr lang="el-GR" sz="1500" b="1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943" y="461571"/>
            <a:ext cx="4860539" cy="584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Πολλά κωδικόνια που διαφέρουν μόνον ως προς την 3</a:t>
            </a:r>
            <a:r>
              <a:rPr lang="el-GR" sz="3400" b="1" baseline="30000" dirty="0">
                <a:solidFill>
                  <a:srgbClr val="FFFF00"/>
                </a:solidFill>
                <a:latin typeface="Calibri" pitchFamily="34" charset="0"/>
              </a:rPr>
              <a:t>η</a:t>
            </a:r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 βάση τους κωδικοποιούν το ίδιο αμινοξύ:</a:t>
            </a:r>
          </a:p>
          <a:p>
            <a:pPr algn="ctr"/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ο </a:t>
            </a:r>
            <a:r>
              <a:rPr lang="el-GR" sz="3400" b="1" dirty="0">
                <a:solidFill>
                  <a:schemeClr val="bg1"/>
                </a:solidFill>
                <a:latin typeface="Calibri" pitchFamily="34" charset="0"/>
              </a:rPr>
              <a:t>γενετικός κώδικας </a:t>
            </a:r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είναι </a:t>
            </a:r>
            <a:r>
              <a:rPr lang="el-GR" sz="3400" b="1" dirty="0">
                <a:solidFill>
                  <a:schemeClr val="bg1"/>
                </a:solidFill>
                <a:latin typeface="Calibri" pitchFamily="34" charset="0"/>
              </a:rPr>
              <a:t>εκφυλισμένος</a:t>
            </a:r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  καθώς </a:t>
            </a:r>
            <a:r>
              <a:rPr lang="el-GR" sz="3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</a:rPr>
              <a:t>περισσότερα του ενός κωδικόνια </a:t>
            </a:r>
            <a:r>
              <a:rPr lang="el-GR" sz="3400" b="1" dirty="0">
                <a:solidFill>
                  <a:srgbClr val="FFFF00"/>
                </a:solidFill>
                <a:latin typeface="Calibri" pitchFamily="34" charset="0"/>
              </a:rPr>
              <a:t>αντιστοιχούν σε </a:t>
            </a:r>
            <a:r>
              <a:rPr lang="el-GR" sz="3400" b="1" dirty="0">
                <a:solidFill>
                  <a:srgbClr val="FFCCFF"/>
                </a:solidFill>
                <a:latin typeface="Calibri" pitchFamily="34" charset="0"/>
              </a:rPr>
              <a:t>ένα και μοναδικό αμινοξύ</a:t>
            </a:r>
            <a:endParaRPr lang="en-US" sz="3400" b="1" dirty="0">
              <a:solidFill>
                <a:srgbClr val="FFCC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883487" y="2409516"/>
            <a:ext cx="504056" cy="1152128"/>
          </a:xfrm>
          <a:prstGeom prst="ellipse">
            <a:avLst/>
          </a:prstGeom>
          <a:solidFill>
            <a:schemeClr val="accent2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4" name="Right Arrow 13"/>
          <p:cNvSpPr/>
          <p:nvPr/>
        </p:nvSpPr>
        <p:spPr>
          <a:xfrm>
            <a:off x="6133610" y="2996952"/>
            <a:ext cx="792088" cy="288032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5" name="Down Arrow 14"/>
          <p:cNvSpPr/>
          <p:nvPr/>
        </p:nvSpPr>
        <p:spPr>
          <a:xfrm>
            <a:off x="7087716" y="1208753"/>
            <a:ext cx="216024" cy="1368152"/>
          </a:xfrm>
          <a:prstGeom prst="down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6" name="Right Arrow 15"/>
          <p:cNvSpPr/>
          <p:nvPr/>
        </p:nvSpPr>
        <p:spPr>
          <a:xfrm rot="10800000">
            <a:off x="7411753" y="2852936"/>
            <a:ext cx="1471735" cy="288032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9" name="Down Arrow 18"/>
          <p:cNvSpPr/>
          <p:nvPr/>
        </p:nvSpPr>
        <p:spPr>
          <a:xfrm>
            <a:off x="7087715" y="1304765"/>
            <a:ext cx="216024" cy="3468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20" name="Rectangle 19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9031E-6 -3.7037E-7 L 0.00355 0.325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162E-6 -3.7037E-7 L 3.78162E-6 0.3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936E-6 -3.7037E-6 L -0.00354 0.336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100" y="3573017"/>
            <a:ext cx="7612076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5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’-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AUG UUG AAC ACC ACG GGG CGG GCG CCC UUU AGC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-3’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005" y="3212977"/>
            <a:ext cx="995777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mRNA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grpSp>
        <p:nvGrpSpPr>
          <p:cNvPr id="5" name="Group 7"/>
          <p:cNvGrpSpPr/>
          <p:nvPr/>
        </p:nvGrpSpPr>
        <p:grpSpPr>
          <a:xfrm>
            <a:off x="1399084" y="1052736"/>
            <a:ext cx="7464544" cy="675978"/>
            <a:chOff x="1327076" y="1916832"/>
            <a:chExt cx="7464544" cy="675979"/>
          </a:xfrm>
        </p:grpSpPr>
        <p:sp>
          <p:nvSpPr>
            <p:cNvPr id="6" name="TextBox 5"/>
            <p:cNvSpPr txBox="1"/>
            <p:nvPr/>
          </p:nvSpPr>
          <p:spPr>
            <a:xfrm>
              <a:off x="1327076" y="2131145"/>
              <a:ext cx="7464544" cy="46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3</a:t>
              </a:r>
              <a:r>
                <a:rPr lang="el-GR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’-ΤΑ</a:t>
              </a:r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C  AAC TTG TGG TGC CCC  GCC  CGC GGG AAA TCG</a:t>
              </a:r>
              <a:r>
                <a:rPr lang="el-GR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-</a:t>
              </a:r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5</a:t>
              </a:r>
              <a:r>
                <a:rPr lang="el-GR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’</a:t>
              </a:r>
              <a:endParaRPr lang="el-GR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47254" y="1916832"/>
              <a:ext cx="7437164" cy="46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5</a:t>
              </a:r>
              <a:r>
                <a:rPr lang="el-GR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’-</a:t>
              </a:r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ATG TTG AAC ACC ACG GGG CGG GCG CCC  TTT  AGC</a:t>
              </a:r>
              <a:r>
                <a:rPr lang="el-GR" b="1" dirty="0" smtClean="0">
                  <a:solidFill>
                    <a:srgbClr val="FFFF00"/>
                  </a:solidFill>
                  <a:latin typeface="Calibri" pitchFamily="34" charset="0"/>
                  <a:ea typeface="Batang" pitchFamily="18" charset="-127"/>
                </a:rPr>
                <a:t>-3’</a:t>
              </a:r>
              <a:endParaRPr lang="el-GR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endParaRPr>
            </a:p>
          </p:txBody>
        </p:sp>
      </p:grpSp>
      <p:sp>
        <p:nvSpPr>
          <p:cNvPr id="9" name="Up Arrow 8"/>
          <p:cNvSpPr/>
          <p:nvPr/>
        </p:nvSpPr>
        <p:spPr>
          <a:xfrm>
            <a:off x="4351412" y="1700808"/>
            <a:ext cx="360041" cy="18722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4639444" y="2204865"/>
            <a:ext cx="4824536" cy="830993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Ασφαλής πρόβλεψη της ακολουθίας νουκλεοτιδίων στο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DNA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11" name="Up Arrow 10"/>
          <p:cNvSpPr/>
          <p:nvPr/>
        </p:nvSpPr>
        <p:spPr>
          <a:xfrm rot="10800000">
            <a:off x="4351412" y="4005064"/>
            <a:ext cx="360041" cy="1440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1975148" y="5445225"/>
            <a:ext cx="7018452" cy="523216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Met-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Leu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Asn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Thr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Thr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Gly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Arg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-Ala-Pro-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Phe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-Ser</a:t>
            </a:r>
            <a:endParaRPr lang="el-GR" sz="2800" b="1" dirty="0">
              <a:solidFill>
                <a:srgbClr val="FFFF00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1453" y="4149081"/>
            <a:ext cx="3528392" cy="830993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Ασφαλής πρόβλεψη της αλληλουχίας αμινοξέων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8001349" cy="830993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Συνέπειες του εκφυλισμού του γενετικού κώδικα..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Α. Όταν είναι γνωστή η ακολουθία νουκλεοτιδίων στο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mRNA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100" y="3573017"/>
            <a:ext cx="7612076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5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’-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AUG UUG AAC ACC ACG GGG CGG GCG CCC UUU AGC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-3’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" y="2132857"/>
            <a:ext cx="995777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mRNA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7437" y="1556793"/>
            <a:ext cx="3672408" cy="830993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Πρόβλεψη της ακολουθίας νουκλεοτιδίων στο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 mRNA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11" name="Up Arrow 10"/>
          <p:cNvSpPr/>
          <p:nvPr/>
        </p:nvSpPr>
        <p:spPr>
          <a:xfrm rot="10800000">
            <a:off x="4351412" y="1340768"/>
            <a:ext cx="360041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74948" y="836712"/>
          <a:ext cx="9900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Met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Cys</a:t>
                      </a:r>
                      <a:endParaRPr lang="el-GR" sz="2400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</a:rPr>
                        <a:t>Asn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Thr</a:t>
                      </a:r>
                      <a:endParaRPr lang="el-GR" sz="2400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</a:rPr>
                        <a:t>Thr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Gly</a:t>
                      </a:r>
                      <a:endParaRPr lang="el-GR" sz="24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</a:rPr>
                        <a:t>Trp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Lys</a:t>
                      </a:r>
                      <a:endParaRPr lang="el-GR" sz="2400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Tyr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Phe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</a:rPr>
                        <a:t>Glu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" y="1"/>
            <a:ext cx="10013311" cy="830993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Συνέπειες του εκφυλισμού του γενετικού κώδικα..</a:t>
            </a:r>
          </a:p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Β. Όταν είναι γνωστή η αλληλουχία αμινοξέων στην πολυπεπτιδική αλυσίδα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74948" y="2564904"/>
          <a:ext cx="9900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155448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AUG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UGU</a:t>
                      </a:r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UGC</a:t>
                      </a:r>
                      <a:endParaRPr lang="el-GR" sz="2400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AAC</a:t>
                      </a:r>
                    </a:p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AAU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ACC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ACU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ACA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ACG</a:t>
                      </a:r>
                      <a:endParaRPr lang="el-GR" sz="2400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ACC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ACU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ACA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ACG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GGU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GGA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GGG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GGC</a:t>
                      </a:r>
                      <a:endParaRPr lang="el-GR" sz="24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UGG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AAA</a:t>
                      </a:r>
                    </a:p>
                    <a:p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AAG</a:t>
                      </a:r>
                      <a:endParaRPr lang="el-GR" sz="2400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UAU</a:t>
                      </a:r>
                    </a:p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UAC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UUU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UUC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GAA</a:t>
                      </a:r>
                    </a:p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GAG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4948" y="5661248"/>
          <a:ext cx="9900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TAC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ATG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AC ?</a:t>
                      </a:r>
                    </a:p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TG ?</a:t>
                      </a:r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TT ?</a:t>
                      </a:r>
                    </a:p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AA?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TG</a:t>
                      </a:r>
                      <a:r>
                        <a:rPr lang="en-US" sz="2400" baseline="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?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 ?</a:t>
                      </a:r>
                      <a:endParaRPr lang="el-GR" sz="2400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TG ?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AC ?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 CC ?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GG ?</a:t>
                      </a:r>
                      <a:endParaRPr lang="el-GR" sz="24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ACC</a:t>
                      </a:r>
                    </a:p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TGG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TT ?</a:t>
                      </a:r>
                    </a:p>
                    <a:p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AA?</a:t>
                      </a:r>
                      <a:endParaRPr lang="el-GR" sz="2400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AT ?</a:t>
                      </a:r>
                    </a:p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TA ?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AA ?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TT ?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CT ?</a:t>
                      </a:r>
                    </a:p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GA?</a:t>
                      </a:r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" y="5085185"/>
            <a:ext cx="766548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DNA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20" name="Up Arrow 19"/>
          <p:cNvSpPr/>
          <p:nvPr/>
        </p:nvSpPr>
        <p:spPr>
          <a:xfrm rot="10800000">
            <a:off x="4423420" y="4293096"/>
            <a:ext cx="360041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4783460" y="4437113"/>
            <a:ext cx="3672408" cy="1200325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Αβέβαιη </a:t>
            </a:r>
            <a:r>
              <a:rPr lang="el-GR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π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ρόβλεψη της ακολουθίας νουκλεοτιδίων στο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  DNA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5" grpId="0"/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8922" y="357167"/>
            <a:ext cx="3786215" cy="1938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ΓΕΝΕΤΙΚΟΣ ΚΩΔΙΚΑΣ: </a:t>
            </a:r>
          </a:p>
          <a:p>
            <a:pPr algn="ctr"/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σύνολο κανόνων αντιστοίχισης των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“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λέξεων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”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του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DNA 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σε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“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λέξεις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”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 των πρωτεϊνών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endParaRPr lang="el-GR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06" y="149346"/>
            <a:ext cx="1357322" cy="70788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itchFamily="34" charset="0"/>
              </a:rPr>
              <a:t>DNA</a:t>
            </a:r>
            <a:endParaRPr lang="el-GR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5202" y="77909"/>
            <a:ext cx="2571768" cy="70788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solidFill>
                  <a:srgbClr val="FFC000"/>
                </a:solidFill>
                <a:latin typeface="Calibri" pitchFamily="34" charset="0"/>
              </a:rPr>
              <a:t>πρωτεΐνες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822295" y="1250142"/>
            <a:ext cx="927900" cy="7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8037533" y="1177910"/>
            <a:ext cx="927900" cy="7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15202" y="1643051"/>
            <a:ext cx="2643206" cy="36932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rgbClr val="FFC000"/>
                </a:solidFill>
                <a:latin typeface="Calibri" pitchFamily="34" charset="0"/>
              </a:rPr>
              <a:t>ΑΛΦΑΒΗΤΟ ΠΡΩΤΕΪΝΩΝ</a:t>
            </a:r>
            <a:endParaRPr lang="el-GR" sz="20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643051"/>
            <a:ext cx="2643206" cy="1015659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chemeClr val="bg1"/>
                </a:solidFill>
                <a:latin typeface="Calibri" pitchFamily="34" charset="0"/>
              </a:rPr>
              <a:t>ΑΛΦΑΒΗΤΟ </a:t>
            </a:r>
            <a:r>
              <a:rPr lang="en-US" sz="1800" b="1" dirty="0">
                <a:solidFill>
                  <a:schemeClr val="bg1"/>
                </a:solidFill>
                <a:latin typeface="Calibri" pitchFamily="34" charset="0"/>
              </a:rPr>
              <a:t>DNA &amp; RNA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: Τα νουκλεοτίδια</a:t>
            </a: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Α, Τ (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U)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C, G</a:t>
            </a:r>
            <a:endParaRPr lang="el-G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>
            <a:off x="822295" y="3106735"/>
            <a:ext cx="927900" cy="7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0" y="3571877"/>
            <a:ext cx="2643206" cy="1015659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chemeClr val="bg1"/>
                </a:solidFill>
                <a:latin typeface="Calibri" pitchFamily="34" charset="0"/>
              </a:rPr>
              <a:t>ΛΕΞΕΙΣ </a:t>
            </a:r>
            <a:r>
              <a:rPr lang="en-US" sz="1800" b="1" dirty="0">
                <a:solidFill>
                  <a:schemeClr val="bg1"/>
                </a:solidFill>
                <a:latin typeface="Calibri" pitchFamily="34" charset="0"/>
              </a:rPr>
              <a:t>DNA &amp; RNA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 (τα κωδικόνια):</a:t>
            </a: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Π.χ. 5’-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AGC</a:t>
            </a:r>
            <a:endParaRPr lang="el-G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86640" y="3214687"/>
            <a:ext cx="2643206" cy="984881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rgbClr val="FFC000"/>
                </a:solidFill>
                <a:latin typeface="Calibri" pitchFamily="34" charset="0"/>
              </a:rPr>
              <a:t>Λέξεις πρωτεϊνών (τα αμινοξέα)</a:t>
            </a:r>
            <a:r>
              <a:rPr lang="el-GR" sz="2000" b="1" dirty="0">
                <a:solidFill>
                  <a:srgbClr val="FFC000"/>
                </a:solidFill>
                <a:latin typeface="Calibri" pitchFamily="34" charset="0"/>
              </a:rPr>
              <a:t>:</a:t>
            </a:r>
          </a:p>
          <a:p>
            <a:pPr algn="ctr"/>
            <a:r>
              <a:rPr lang="el-GR" sz="2000" b="1" dirty="0">
                <a:solidFill>
                  <a:srgbClr val="FFC000"/>
                </a:solidFill>
                <a:latin typeface="Calibri" pitchFamily="34" charset="0"/>
              </a:rPr>
              <a:t>Π.χ. σερίνη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>
            <a:off x="750858" y="4964123"/>
            <a:ext cx="927900" cy="7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5400000">
            <a:off x="8037533" y="4678371"/>
            <a:ext cx="927900" cy="7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0" y="5429265"/>
            <a:ext cx="2643206" cy="1015659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chemeClr val="bg1"/>
                </a:solidFill>
                <a:latin typeface="Calibri" pitchFamily="34" charset="0"/>
              </a:rPr>
              <a:t>Πολλά 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</a:rPr>
              <a:t>τα κωδικόνια στη σειρά αποτελούν ένα ΓΟΝΙΔΙΟ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72326" y="5214951"/>
            <a:ext cx="3012723" cy="1323435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rgbClr val="FFC000"/>
                </a:solidFill>
                <a:latin typeface="Calibri" pitchFamily="34" charset="0"/>
              </a:rPr>
              <a:t>Πολλά </a:t>
            </a:r>
            <a:r>
              <a:rPr lang="el-GR" sz="2000" b="1" dirty="0">
                <a:solidFill>
                  <a:srgbClr val="FFC000"/>
                </a:solidFill>
                <a:latin typeface="Calibri" pitchFamily="34" charset="0"/>
              </a:rPr>
              <a:t>αμινοξέα στη σειρά αποτελούν μια ΠΟΛΥΠΕΠΤΙΔΙΚΗ ΑΛΥΣΙΔΑ </a:t>
            </a:r>
          </a:p>
          <a:p>
            <a:pPr algn="ctr"/>
            <a:r>
              <a:rPr lang="el-GR" sz="2000" b="1" dirty="0">
                <a:solidFill>
                  <a:srgbClr val="FFC000"/>
                </a:solidFill>
                <a:latin typeface="Calibri" pitchFamily="34" charset="0"/>
              </a:rPr>
              <a:t>(μια πρωτεΐνη)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143237" y="3929067"/>
            <a:ext cx="4500594" cy="15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714609" y="5715017"/>
            <a:ext cx="4286280" cy="1588"/>
          </a:xfrm>
          <a:prstGeom prst="straightConnector1">
            <a:avLst/>
          </a:prstGeom>
          <a:solidFill>
            <a:schemeClr val="accent1"/>
          </a:solidFill>
          <a:ln w="203200" cap="flat" cmpd="sng" algn="ctr">
            <a:solidFill>
              <a:schemeClr val="bg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7894260" y="2678504"/>
            <a:ext cx="1214447" cy="7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5" grpId="0"/>
      <p:bldP spid="16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778" y="1628800"/>
            <a:ext cx="9095041" cy="34163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7200" dirty="0">
                <a:solidFill>
                  <a:schemeClr val="bg1"/>
                </a:solidFill>
                <a:latin typeface="Calibri" pitchFamily="34" charset="0"/>
              </a:rPr>
              <a:t>Τι ορίζεται ως γονίδιο;</a:t>
            </a:r>
          </a:p>
          <a:p>
            <a:pPr algn="ctr"/>
            <a:r>
              <a:rPr lang="el-GR" sz="7200" dirty="0">
                <a:solidFill>
                  <a:schemeClr val="bg1"/>
                </a:solidFill>
                <a:latin typeface="Calibri" pitchFamily="34" charset="0"/>
              </a:rPr>
              <a:t>Ποια η μοριακή του φύση;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223620" cy="648072"/>
          </a:xfrm>
        </p:spPr>
        <p:txBody>
          <a:bodyPr/>
          <a:lstStyle/>
          <a:p>
            <a:pPr algn="l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ΟΡΙΣΜΟΙ του ΓΟΝΙΔΙΟΥ</a:t>
            </a:r>
            <a:endParaRPr lang="en-GB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10287000" cy="5328592"/>
          </a:xfrm>
        </p:spPr>
        <p:txBody>
          <a:bodyPr/>
          <a:lstStyle/>
          <a:p>
            <a:pPr algn="ctr">
              <a:buNone/>
            </a:pPr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1</a:t>
            </a:r>
            <a:r>
              <a:rPr lang="el-GR" sz="4000" b="1" baseline="30000" dirty="0">
                <a:solidFill>
                  <a:srgbClr val="FFFF00"/>
                </a:solidFill>
                <a:latin typeface="Calibri" pitchFamily="34" charset="0"/>
              </a:rPr>
              <a:t>ος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 ορισμός του ΓΟΝΙΔΙΟΥ.</a:t>
            </a:r>
          </a:p>
          <a:p>
            <a:pPr algn="ctr">
              <a:buNone/>
            </a:pPr>
            <a:r>
              <a:rPr lang="el-GR" sz="4000" b="1" dirty="0">
                <a:solidFill>
                  <a:schemeClr val="bg1"/>
                </a:solidFill>
                <a:latin typeface="Calibri" pitchFamily="34" charset="0"/>
              </a:rPr>
              <a:t> Η θεμελιώδης λειτουργική μονάδα της κληρονομικότητας  που καταλαμβάνει μια θέση, ένα τόπο στο χρωμόσωμα και απαντά σε ποικίλες εναλλακτικές μορφές (αλληλόμορφα) συνεισφέροντας στην φαινοτυπική ποικιλομορφία των ατόμων ενός πληθυσμού.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32006" y="6396337"/>
            <a:ext cx="180612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Συνεζίζεται...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56" y="476672"/>
            <a:ext cx="9649072" cy="575542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7" indent="-342887" algn="ctr" eaLnBrk="0" hangingPunct="0">
              <a:spcBef>
                <a:spcPct val="20000"/>
              </a:spcBef>
            </a:pPr>
            <a:r>
              <a:rPr lang="el-GR" sz="4000" b="1" kern="0" dirty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l-GR" sz="4000" b="1" kern="0" baseline="30000" dirty="0">
                <a:solidFill>
                  <a:srgbClr val="FFFFFF"/>
                </a:solidFill>
                <a:latin typeface="Calibri" pitchFamily="34" charset="0"/>
              </a:rPr>
              <a:t>ος</a:t>
            </a:r>
            <a:r>
              <a:rPr lang="el-GR" sz="4000" b="1" kern="0" dirty="0">
                <a:solidFill>
                  <a:srgbClr val="FFFFFF"/>
                </a:solidFill>
                <a:latin typeface="Calibri" pitchFamily="34" charset="0"/>
              </a:rPr>
              <a:t> ορισμός του ΓΟΝΙΔΙΟΥ. </a:t>
            </a:r>
          </a:p>
          <a:p>
            <a:pPr marL="342887" indent="-342887" algn="ctr" eaLnBrk="0" hangingPunct="0">
              <a:spcBef>
                <a:spcPct val="20000"/>
              </a:spcBef>
            </a:pPr>
            <a:r>
              <a:rPr lang="el-GR" sz="4000" b="1" kern="0" dirty="0">
                <a:solidFill>
                  <a:srgbClr val="FFFF00"/>
                </a:solidFill>
                <a:latin typeface="Calibri" pitchFamily="34" charset="0"/>
              </a:rPr>
              <a:t>Κάθε </a:t>
            </a:r>
            <a:r>
              <a:rPr lang="el-GR" sz="4000" b="1" kern="0" dirty="0" err="1">
                <a:solidFill>
                  <a:srgbClr val="FFFF00"/>
                </a:solidFill>
                <a:latin typeface="Calibri" pitchFamily="34" charset="0"/>
              </a:rPr>
              <a:t>προσδιορίσιμη</a:t>
            </a:r>
            <a:r>
              <a:rPr lang="el-GR" sz="4000" b="1" kern="0" dirty="0">
                <a:solidFill>
                  <a:srgbClr val="FFFF00"/>
                </a:solidFill>
                <a:latin typeface="Calibri" pitchFamily="34" charset="0"/>
              </a:rPr>
              <a:t> ακολουθία </a:t>
            </a:r>
            <a:r>
              <a:rPr lang="en-GB" sz="4000" b="1" kern="0" dirty="0">
                <a:solidFill>
                  <a:srgbClr val="FFFF00"/>
                </a:solidFill>
                <a:latin typeface="Calibri" pitchFamily="34" charset="0"/>
              </a:rPr>
              <a:t>DNA </a:t>
            </a:r>
            <a:r>
              <a:rPr lang="el-GR" sz="4000" b="1" kern="0" dirty="0">
                <a:solidFill>
                  <a:srgbClr val="FFFF00"/>
                </a:solidFill>
                <a:latin typeface="Calibri" pitchFamily="34" charset="0"/>
              </a:rPr>
              <a:t>συνεχής ή αποτελούμενη από τμήματα διάσπαρτα στο </a:t>
            </a:r>
            <a:r>
              <a:rPr lang="el-GR" sz="4000" b="1" kern="0" dirty="0" err="1">
                <a:solidFill>
                  <a:srgbClr val="FFFF00"/>
                </a:solidFill>
                <a:latin typeface="Calibri" pitchFamily="34" charset="0"/>
              </a:rPr>
              <a:t>γονιδίωμα</a:t>
            </a:r>
            <a:r>
              <a:rPr lang="el-GR" sz="4000" b="1" kern="0" dirty="0">
                <a:solidFill>
                  <a:srgbClr val="FFFF00"/>
                </a:solidFill>
                <a:latin typeface="Calibri" pitchFamily="34" charset="0"/>
              </a:rPr>
              <a:t> που αντιστοιχεί σε μια μονάδα κληρονομικότητας και η οποία συνδυαζόμενη με άλλες ρυθμιστικές ακολουθίες </a:t>
            </a:r>
            <a:r>
              <a:rPr lang="el-GR" sz="4000" b="1" kern="0" dirty="0">
                <a:solidFill>
                  <a:schemeClr val="bg1"/>
                </a:solidFill>
                <a:latin typeface="Calibri" pitchFamily="34" charset="0"/>
              </a:rPr>
              <a:t>μεταγράφεται</a:t>
            </a:r>
            <a:r>
              <a:rPr lang="el-GR" sz="4000" b="1" kern="0" dirty="0">
                <a:solidFill>
                  <a:srgbClr val="FFFF00"/>
                </a:solidFill>
                <a:latin typeface="Calibri" pitchFamily="34" charset="0"/>
              </a:rPr>
              <a:t> σε </a:t>
            </a:r>
            <a:r>
              <a:rPr lang="en-GB" sz="4000" b="1" kern="0" dirty="0" smtClean="0">
                <a:solidFill>
                  <a:srgbClr val="FFFF00"/>
                </a:solidFill>
                <a:latin typeface="Calibri" pitchFamily="34" charset="0"/>
              </a:rPr>
              <a:t>RNA</a:t>
            </a:r>
            <a:r>
              <a:rPr lang="el-GR" sz="4000" b="1" kern="0" dirty="0" smtClean="0">
                <a:solidFill>
                  <a:srgbClr val="FFFF00"/>
                </a:solidFill>
                <a:latin typeface="Calibri" pitchFamily="34" charset="0"/>
              </a:rPr>
              <a:t> μόρια </a:t>
            </a:r>
            <a:r>
              <a:rPr lang="el-GR" sz="4000" b="1" kern="0" dirty="0">
                <a:solidFill>
                  <a:srgbClr val="FFFF00"/>
                </a:solidFill>
                <a:latin typeface="Calibri" pitchFamily="34" charset="0"/>
              </a:rPr>
              <a:t>, ένα είδος των </a:t>
            </a:r>
            <a:r>
              <a:rPr lang="el-GR" sz="4000" b="1" kern="0" dirty="0" smtClean="0">
                <a:solidFill>
                  <a:srgbClr val="FFFF00"/>
                </a:solidFill>
                <a:latin typeface="Calibri" pitchFamily="34" charset="0"/>
              </a:rPr>
              <a:t>οποίων, το </a:t>
            </a:r>
            <a:r>
              <a:rPr lang="en-US" sz="4000" b="1" kern="0" dirty="0" smtClean="0">
                <a:solidFill>
                  <a:srgbClr val="FFFF00"/>
                </a:solidFill>
                <a:latin typeface="Calibri" pitchFamily="34" charset="0"/>
              </a:rPr>
              <a:t>mRNA,</a:t>
            </a:r>
            <a:r>
              <a:rPr lang="el-GR" sz="4000" b="1" kern="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4000" b="1" kern="0" dirty="0">
                <a:solidFill>
                  <a:schemeClr val="bg1"/>
                </a:solidFill>
                <a:latin typeface="Calibri" pitchFamily="34" charset="0"/>
              </a:rPr>
              <a:t>μεταφράζεται</a:t>
            </a:r>
            <a:r>
              <a:rPr lang="el-GR" sz="4000" b="1" kern="0" dirty="0">
                <a:solidFill>
                  <a:srgbClr val="FFFF00"/>
                </a:solidFill>
                <a:latin typeface="Calibri" pitchFamily="34" charset="0"/>
              </a:rPr>
              <a:t> σε πρωτεΐνες.</a:t>
            </a:r>
            <a:endParaRPr lang="en-GB" sz="4000" b="1" kern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2006" y="6396337"/>
            <a:ext cx="1837418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Συνεχίζεται...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288" y="116632"/>
            <a:ext cx="9646415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Η ΜΕΤΑΦΡΑΣΤΙΚΗ ΜΗΧΑΝΗ ΤΩΝ ΚΥΤΤΑΡΩΝ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996" y="5345922"/>
            <a:ext cx="8876531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Η ΜΕΤΑΦΡΑΣΗ: </a:t>
            </a:r>
          </a:p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από το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mRNA 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στις πρωτεΐνες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44" y="848442"/>
            <a:ext cx="7340302" cy="517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304" y="-7797"/>
            <a:ext cx="9601200" cy="940520"/>
          </a:xfrm>
        </p:spPr>
        <p:txBody>
          <a:bodyPr/>
          <a:lstStyle/>
          <a:p>
            <a:pPr eaLnBrk="1" hangingPunct="1"/>
            <a:r>
              <a:rPr lang="el-GR" sz="3600" b="1" dirty="0">
                <a:solidFill>
                  <a:srgbClr val="FFFF00"/>
                </a:solidFill>
                <a:latin typeface="Calibri" pitchFamily="34" charset="0"/>
              </a:rPr>
              <a:t>ΣΥΝΘΕΣΗ ΠΡΩΤΕΪΝΗΣ: 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Η ΜΕΤΑΦΡΑΣΗ</a:t>
            </a:r>
            <a:endParaRPr lang="en-GB" sz="4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942" y="644690"/>
            <a:ext cx="10045116" cy="6213307"/>
          </a:xfrm>
        </p:spPr>
        <p:txBody>
          <a:bodyPr/>
          <a:lstStyle/>
          <a:p>
            <a:pPr marL="609576" indent="-609576" algn="ctr" eaLnBrk="1" hangingPunct="1">
              <a:buNone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ΑΠΑΙΤΟΥΝΤΑΙ</a:t>
            </a:r>
          </a:p>
          <a:p>
            <a:pPr marL="609576" indent="-609576" algn="ctr" eaLnBrk="1" hangingPunct="1">
              <a:buFont typeface="Wingdings" pitchFamily="2" charset="2"/>
              <a:buChar char="q"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ΡΙΒΟΣΩΜΑΤΑ (</a:t>
            </a:r>
            <a:r>
              <a:rPr lang="en-US" sz="3600" b="1" dirty="0" err="1" smtClean="0">
                <a:solidFill>
                  <a:schemeClr val="bg1"/>
                </a:solidFill>
                <a:latin typeface="Calibri" pitchFamily="34" charset="0"/>
              </a:rPr>
              <a:t>rRNA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+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πρωτεΐνες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: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οι πάγκοι εργασίας)</a:t>
            </a:r>
          </a:p>
          <a:p>
            <a:pPr marL="609576" indent="-609576" algn="ctr" eaLnBrk="1" hangingPunct="1">
              <a:buFont typeface="Wingdings" pitchFamily="2" charset="2"/>
              <a:buChar char="v"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ΠΛΗΡΟΦΟΡΙΕΣ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(mRNA)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  <a:p>
            <a:pPr marL="609576" indent="-609576" algn="ctr" eaLnBrk="1" hangingPunct="1">
              <a:buBlip>
                <a:blip r:embed="rId3"/>
              </a:buBlip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ΕΝΕΡΓΟΠΟΙΗΜΕΝΕΣ ΔΟΜΙΚΕΣ ΜΟΝΑΔΕΣ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ενεργοποιημένα αμινοξέα: </a:t>
            </a:r>
            <a:r>
              <a:rPr lang="el-GR" sz="3600" b="1" dirty="0" err="1" smtClean="0">
                <a:solidFill>
                  <a:schemeClr val="bg1"/>
                </a:solidFill>
                <a:latin typeface="Calibri" pitchFamily="34" charset="0"/>
              </a:rPr>
              <a:t>αμινοξέα+ενέργεια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  <a:p>
            <a:pPr marL="609576" indent="-609576" algn="ctr" eaLnBrk="1" hangingPunct="1">
              <a:buFont typeface="Wingdings" pitchFamily="2" charset="2"/>
              <a:buChar char="Ø"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ΜΕΤΑΦΟΡΕΑΣ ΑΜΙΝΟΞΕΩΝ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και ΜΕΤΑΦΡΑΣΤΗΣ: (</a:t>
            </a:r>
            <a:r>
              <a:rPr lang="en-US" sz="3600" b="1" dirty="0" err="1">
                <a:solidFill>
                  <a:schemeClr val="bg1"/>
                </a:solidFill>
                <a:latin typeface="Calibri" pitchFamily="34" charset="0"/>
              </a:rPr>
              <a:t>tRNA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marL="609576" indent="-609576" algn="ctr" eaLnBrk="1" hangingPunct="1">
              <a:buBlip>
                <a:blip r:embed="rId4"/>
              </a:buBlip>
            </a:pP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ΜΗΧΑΝΙΣΜΟΙ 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ΕΛΕΓΧΟΥ</a:t>
            </a:r>
            <a:endParaRPr lang="en-GB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7" dur="indefinite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8" dur="indefinite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9" dur="indefinite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3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smtClean="0">
                <a:solidFill>
                  <a:schemeClr val="bg1"/>
                </a:solidFill>
                <a:latin typeface="Calibri" pitchFamily="34" charset="0"/>
              </a:rPr>
              <a:t>Χρηματοδότηση</a:t>
            </a:r>
          </a:p>
        </p:txBody>
      </p:sp>
      <p:sp>
        <p:nvSpPr>
          <p:cNvPr id="3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347821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παρόν εκπαιδευτικό υλικό έχει αναπτυχθεί στα πλαίσια του εκπαιδευτικού έργου του διδάσκοντα.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έργο «Ανοικτά Ακαδημαϊκά Μαθήματα στο Αριστοτέλειο Πανεπιστήμιο Θεσσαλονίκης» έχει χρηματοδοτήσει μόνο τη αναδιαμόρφωση του εκπαιδευτικού υλικού.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3492" name="ΕΣΠΑ Logo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425" y="4918075"/>
            <a:ext cx="55181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1C200E1-359A-4426-901B-C5BF141D2246}" type="slidenum">
              <a:rPr lang="el-GR" altLang="el-GR" smtClean="0">
                <a:latin typeface="Calibri" pitchFamily="34" charset="0"/>
                <a:cs typeface="Arial" charset="0"/>
              </a:rPr>
              <a:pPr/>
              <a:t>3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735014" y="1670049"/>
          <a:ext cx="4930775" cy="4351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6" name="PHOTO-PAINT" r:id="rId4" imgW="4219048" imgH="3723810" progId="CorelPHOTOPAINT.Image.15">
                  <p:embed/>
                </p:oleObj>
              </mc:Choice>
              <mc:Fallback>
                <p:oleObj name="PHOTO-PAINT" r:id="rId4" imgW="4219048" imgH="3723810" progId="CorelPHOTOPAINT.Image.15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36000" contrast="5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4" y="1670049"/>
                        <a:ext cx="4930775" cy="4351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327150" y="4954589"/>
            <a:ext cx="4176713" cy="107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/>
            <a:r>
              <a:rPr lang="el-GR" sz="3200" b="1" dirty="0">
                <a:latin typeface="Calibri" pitchFamily="34" charset="0"/>
              </a:rPr>
              <a:t>Ριβοσωμάτια</a:t>
            </a:r>
          </a:p>
          <a:p>
            <a:pPr algn="ctr"/>
            <a:r>
              <a:rPr lang="el-GR" sz="3200" b="1" dirty="0">
                <a:latin typeface="Calibri" pitchFamily="34" charset="0"/>
              </a:rPr>
              <a:t>(πρωτεΐνες και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u="sng" dirty="0" err="1">
                <a:latin typeface="Calibri" pitchFamily="34" charset="0"/>
              </a:rPr>
              <a:t>rRNA</a:t>
            </a:r>
            <a:r>
              <a:rPr lang="en-US" sz="3200" b="1" dirty="0">
                <a:latin typeface="Calibri" pitchFamily="34" charset="0"/>
              </a:rPr>
              <a:t>)</a:t>
            </a:r>
            <a:endParaRPr lang="en-GB" sz="3200" b="1" dirty="0">
              <a:latin typeface="Calibri" pitchFamily="34" charset="0"/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95713" y="228601"/>
            <a:ext cx="10070345" cy="107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rial" charset="0"/>
              </a:rPr>
              <a:t>ΡΙΒΟΣΩΜΑΤΑ: Οι πάγκοι εργασίας αποτελούνται από μόρια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</a:rPr>
              <a:t>rRNA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l-GR" sz="3200" b="1" dirty="0">
                <a:solidFill>
                  <a:schemeClr val="bg1"/>
                </a:solidFill>
                <a:latin typeface="Arial" charset="0"/>
              </a:rPr>
              <a:t>και πρωτεΐνες</a:t>
            </a:r>
            <a:endParaRPr lang="en-GB" sz="3200" b="1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2048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556608"/>
              </p:ext>
            </p:extLst>
          </p:nvPr>
        </p:nvGraphicFramePr>
        <p:xfrm>
          <a:off x="7246938" y="2970450"/>
          <a:ext cx="21209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7" name="PHOTO-PAINT" r:id="rId6" imgW="3163830" imgH="3808484" progId="CorelPHOTOPAINT.Image.15">
                  <p:embed/>
                </p:oleObj>
              </mc:Choice>
              <mc:Fallback>
                <p:oleObj name="PHOTO-PAINT" r:id="rId6" imgW="3163830" imgH="3808484" progId="CorelPHOTOPAINT.Image.15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30000"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6938" y="2970450"/>
                        <a:ext cx="21209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109629" y="1370014"/>
            <a:ext cx="2158981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b="1" dirty="0">
                <a:solidFill>
                  <a:srgbClr val="FFFF00"/>
                </a:solidFill>
                <a:latin typeface="Arial" charset="0"/>
              </a:rPr>
              <a:t>Σχηματική</a:t>
            </a:r>
          </a:p>
          <a:p>
            <a:pPr algn="ctr"/>
            <a:r>
              <a:rPr lang="el-GR" b="1" dirty="0">
                <a:solidFill>
                  <a:srgbClr val="FFFF00"/>
                </a:solidFill>
                <a:latin typeface="Arial" charset="0"/>
              </a:rPr>
              <a:t>Παράσταση</a:t>
            </a:r>
          </a:p>
          <a:p>
            <a:pPr algn="ctr"/>
            <a:r>
              <a:rPr lang="el-GR" b="1" dirty="0">
                <a:solidFill>
                  <a:srgbClr val="FFFF00"/>
                </a:solidFill>
                <a:latin typeface="Arial" charset="0"/>
              </a:rPr>
              <a:t>ριβοσώματος</a:t>
            </a:r>
            <a:endParaRPr lang="en-GB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6515100" y="4570649"/>
            <a:ext cx="771525" cy="91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l-GR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8315325" y="5104049"/>
            <a:ext cx="0" cy="838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l-GR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804295" y="5637450"/>
            <a:ext cx="1915324" cy="83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  <a:latin typeface="Arial" charset="0"/>
              </a:rPr>
              <a:t>Υπομονάδα</a:t>
            </a:r>
          </a:p>
          <a:p>
            <a:pPr algn="ctr"/>
            <a:r>
              <a:rPr lang="el-GR" b="1">
                <a:solidFill>
                  <a:srgbClr val="FFFF00"/>
                </a:solidFill>
                <a:latin typeface="Arial" charset="0"/>
              </a:rPr>
              <a:t>30 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S</a:t>
            </a:r>
            <a:endParaRPr lang="en-GB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896620" y="5866050"/>
            <a:ext cx="1915324" cy="83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  <a:latin typeface="Arial" charset="0"/>
              </a:rPr>
              <a:t>Υπομονάδα</a:t>
            </a:r>
          </a:p>
          <a:p>
            <a:pPr algn="ctr"/>
            <a:r>
              <a:rPr lang="en-US" b="1">
                <a:solidFill>
                  <a:srgbClr val="FFFF00"/>
                </a:solidFill>
                <a:latin typeface="Arial" charset="0"/>
              </a:rPr>
              <a:t>60</a:t>
            </a:r>
            <a:r>
              <a:rPr lang="el-GR" b="1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S</a:t>
            </a:r>
            <a:endParaRPr lang="en-GB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3" y="4500569"/>
            <a:ext cx="7913687" cy="12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4803" y="500043"/>
            <a:ext cx="10264148" cy="317009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ΠΛΗΡΟΦΟΡΙΕΣ</a:t>
            </a:r>
            <a:r>
              <a:rPr lang="el-GR" sz="4000" dirty="0">
                <a:solidFill>
                  <a:schemeClr val="bg1"/>
                </a:solidFill>
                <a:latin typeface="Calibri" pitchFamily="34" charset="0"/>
              </a:rPr>
              <a:t>: </a:t>
            </a:r>
          </a:p>
          <a:p>
            <a:pPr algn="ctr"/>
            <a:r>
              <a:rPr lang="el-GR" sz="4000" dirty="0">
                <a:solidFill>
                  <a:schemeClr val="bg1"/>
                </a:solidFill>
                <a:latin typeface="Calibri" pitchFamily="34" charset="0"/>
              </a:rPr>
              <a:t>Η πρωτοταγής δομή του </a:t>
            </a:r>
            <a:r>
              <a:rPr lang="en-US" sz="4000" b="1" dirty="0">
                <a:solidFill>
                  <a:srgbClr val="FFFF00"/>
                </a:solidFill>
                <a:latin typeface="Calibri" pitchFamily="34" charset="0"/>
              </a:rPr>
              <a:t>mRNA</a:t>
            </a:r>
          </a:p>
          <a:p>
            <a:pPr algn="ctr"/>
            <a:r>
              <a:rPr lang="el-GR" sz="4000" dirty="0">
                <a:solidFill>
                  <a:schemeClr val="bg1"/>
                </a:solidFill>
                <a:latin typeface="Calibri" pitchFamily="34" charset="0"/>
              </a:rPr>
              <a:t>κάθε τρία νουκλεοτίδια στη σειρά</a:t>
            </a:r>
          </a:p>
          <a:p>
            <a:pPr algn="ctr"/>
            <a:r>
              <a:rPr lang="el-GR" sz="4000" dirty="0">
                <a:solidFill>
                  <a:schemeClr val="bg1"/>
                </a:solidFill>
                <a:latin typeface="Calibri" pitchFamily="34" charset="0"/>
              </a:rPr>
              <a:t>= </a:t>
            </a:r>
          </a:p>
          <a:p>
            <a:pPr algn="ctr"/>
            <a:r>
              <a:rPr lang="el-GR" sz="4000" dirty="0">
                <a:solidFill>
                  <a:schemeClr val="bg1"/>
                </a:solidFill>
                <a:latin typeface="Calibri" pitchFamily="34" charset="0"/>
              </a:rPr>
              <a:t>ΜΙΑ ΠΛΗΡΗΣ ΕΛΑΧΙΣΤΗ ΓΕΝΕΤΙΚΗ ΠΛΗΡΟΦΟΡΙΑ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7352" y="4214817"/>
            <a:ext cx="928694" cy="1643075"/>
          </a:xfrm>
          <a:prstGeom prst="rect">
            <a:avLst/>
          </a:prstGeom>
          <a:solidFill>
            <a:srgbClr val="00CC99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2928922" y="4214817"/>
            <a:ext cx="1000132" cy="1643075"/>
          </a:xfrm>
          <a:prstGeom prst="rect">
            <a:avLst/>
          </a:prstGeom>
          <a:solidFill>
            <a:srgbClr val="00CC99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4071930" y="4214817"/>
            <a:ext cx="928694" cy="1643075"/>
          </a:xfrm>
          <a:prstGeom prst="rect">
            <a:avLst/>
          </a:prstGeom>
          <a:solidFill>
            <a:srgbClr val="00CC99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5143500" y="4214817"/>
            <a:ext cx="1000132" cy="1643075"/>
          </a:xfrm>
          <a:prstGeom prst="rect">
            <a:avLst/>
          </a:prstGeom>
          <a:solidFill>
            <a:srgbClr val="00CC99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6286508" y="4214817"/>
            <a:ext cx="1000132" cy="1643075"/>
          </a:xfrm>
          <a:prstGeom prst="rect">
            <a:avLst/>
          </a:prstGeom>
          <a:solidFill>
            <a:srgbClr val="00CC99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7358078" y="4214817"/>
            <a:ext cx="1000132" cy="1643075"/>
          </a:xfrm>
          <a:prstGeom prst="rect">
            <a:avLst/>
          </a:prstGeom>
          <a:solidFill>
            <a:srgbClr val="00CC99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4389594" y="6286521"/>
            <a:ext cx="146827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κωδικόνια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4" idx="2"/>
          </p:cNvCxnSpPr>
          <p:nvPr/>
        </p:nvCxnSpPr>
        <p:spPr>
          <a:xfrm rot="16200000" flipH="1">
            <a:off x="2839624" y="5339966"/>
            <a:ext cx="642943" cy="167879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2"/>
          </p:cNvCxnSpPr>
          <p:nvPr/>
        </p:nvCxnSpPr>
        <p:spPr>
          <a:xfrm rot="16200000" flipH="1">
            <a:off x="3536145" y="5750736"/>
            <a:ext cx="571504" cy="78581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</p:cNvCxnSpPr>
          <p:nvPr/>
        </p:nvCxnSpPr>
        <p:spPr>
          <a:xfrm rot="16200000" flipH="1">
            <a:off x="4375540" y="6018628"/>
            <a:ext cx="500067" cy="17859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rot="5400000">
            <a:off x="5143500" y="5857892"/>
            <a:ext cx="500067" cy="50006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</p:cNvCxnSpPr>
          <p:nvPr/>
        </p:nvCxnSpPr>
        <p:spPr>
          <a:xfrm rot="5400000">
            <a:off x="6000756" y="5572140"/>
            <a:ext cx="500067" cy="10715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2"/>
          </p:cNvCxnSpPr>
          <p:nvPr/>
        </p:nvCxnSpPr>
        <p:spPr>
          <a:xfrm rot="5400000">
            <a:off x="6715136" y="5357826"/>
            <a:ext cx="642943" cy="164307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55011"/>
              </p:ext>
            </p:extLst>
          </p:nvPr>
        </p:nvGraphicFramePr>
        <p:xfrm>
          <a:off x="0" y="3663801"/>
          <a:ext cx="10112054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4008"/>
                <a:gridCol w="1189654"/>
                <a:gridCol w="673614"/>
                <a:gridCol w="4233710"/>
                <a:gridCol w="662834"/>
                <a:gridCol w="898588"/>
                <a:gridCol w="1189646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5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καλύπτρα</a:t>
                      </a:r>
                      <a:endParaRPr lang="el-GR" sz="1500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5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Calibri" pitchFamily="34" charset="0"/>
                        </a:rPr>
                        <a:t>AUG</a:t>
                      </a:r>
                      <a:endParaRPr lang="el-GR" sz="15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5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Calibri" pitchFamily="34" charset="0"/>
                        </a:rPr>
                        <a:t>UAA</a:t>
                      </a:r>
                      <a:endParaRPr lang="el-GR" sz="15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5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Calibri" pitchFamily="34" charset="0"/>
                        </a:rPr>
                        <a:t>AAAAA</a:t>
                      </a:r>
                      <a:r>
                        <a:rPr lang="el-GR" sz="1500" dirty="0" smtClean="0">
                          <a:latin typeface="Calibri" pitchFamily="34" charset="0"/>
                        </a:rPr>
                        <a:t>ΑΑ</a:t>
                      </a:r>
                      <a:endParaRPr lang="el-GR" sz="15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" y="3159746"/>
            <a:ext cx="116954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5’-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άκρο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9925" y="4095850"/>
            <a:ext cx="116954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’-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άκρο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5155" y="117789"/>
            <a:ext cx="8712968" cy="954103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800" b="1" dirty="0">
                <a:latin typeface="Calibri" pitchFamily="34" charset="0"/>
              </a:rPr>
              <a:t>Τοπογραφία ενός ώριμου μορίου </a:t>
            </a:r>
            <a:r>
              <a:rPr lang="en-US" sz="2800" b="1" dirty="0">
                <a:latin typeface="Calibri" pitchFamily="34" charset="0"/>
              </a:rPr>
              <a:t>mRNA </a:t>
            </a:r>
            <a:r>
              <a:rPr lang="el-GR" sz="2800" b="1" dirty="0">
                <a:latin typeface="Calibri" pitchFamily="34" charset="0"/>
              </a:rPr>
              <a:t>ευκαρυωτικού κυττάρου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967036" y="4383881"/>
            <a:ext cx="1152128" cy="28803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1903140" y="2799705"/>
            <a:ext cx="936104" cy="864096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935" y="4935943"/>
            <a:ext cx="2664296" cy="187743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900" b="1" dirty="0">
                <a:solidFill>
                  <a:schemeClr val="bg1"/>
                </a:solidFill>
                <a:latin typeface="Calibri" pitchFamily="34" charset="0"/>
              </a:rPr>
              <a:t>Ακολουθία νουκλεοτιδίων που δεν μεταφράζονται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75747" y="4935943"/>
            <a:ext cx="2726789" cy="187743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900" b="1" dirty="0">
                <a:solidFill>
                  <a:schemeClr val="bg1"/>
                </a:solidFill>
                <a:latin typeface="Calibri" pitchFamily="34" charset="0"/>
              </a:rPr>
              <a:t>Ακολουθία νουκλεοτιδίων που δεν μεταφράζονται</a:t>
            </a:r>
          </a:p>
        </p:txBody>
      </p:sp>
      <p:cxnSp>
        <p:nvCxnSpPr>
          <p:cNvPr id="22" name="Straight Arrow Connector 21"/>
          <p:cNvCxnSpPr>
            <a:endCxn id="13" idx="0"/>
          </p:cNvCxnSpPr>
          <p:nvPr/>
        </p:nvCxnSpPr>
        <p:spPr>
          <a:xfrm>
            <a:off x="8599884" y="3711808"/>
            <a:ext cx="139258" cy="122413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6799684" y="2799705"/>
            <a:ext cx="936104" cy="864096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9004" y="1335542"/>
            <a:ext cx="2191172" cy="143115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900" b="1" dirty="0">
                <a:solidFill>
                  <a:schemeClr val="bg1"/>
                </a:solidFill>
                <a:latin typeface="Calibri" pitchFamily="34" charset="0"/>
              </a:rPr>
              <a:t>Κωδικόνιο έναρξης της μετάφρασης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86528" y="1335542"/>
            <a:ext cx="2740233" cy="143115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900" b="1" dirty="0">
                <a:solidFill>
                  <a:schemeClr val="bg1"/>
                </a:solidFill>
                <a:latin typeface="Calibri" pitchFamily="34" charset="0"/>
              </a:rPr>
              <a:t>Κωδικόνιο τερματισμού της μετάφρασης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9067142" y="3411773"/>
            <a:ext cx="504851" cy="794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342784" y="2127630"/>
            <a:ext cx="1944216" cy="98488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900" b="1" dirty="0">
                <a:solidFill>
                  <a:schemeClr val="bg1"/>
                </a:solidFill>
                <a:latin typeface="Calibri" pitchFamily="34" charset="0"/>
              </a:rPr>
              <a:t>Ουρά αδενίνης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43300" y="3543788"/>
            <a:ext cx="3672408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800" b="1" dirty="0">
                <a:latin typeface="Calibri" pitchFamily="34" charset="0"/>
              </a:rPr>
              <a:t>Τμήμα κωδικονίων</a:t>
            </a: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191172" y="4455889"/>
            <a:ext cx="57606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479205" y="4455890"/>
            <a:ext cx="576064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839244" y="4210250"/>
            <a:ext cx="3672408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Μεταφραζόμενο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τμήμα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5269" y="3130128"/>
            <a:ext cx="3672408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κατεύθυνση μετάφρασης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695228" y="3375770"/>
            <a:ext cx="576064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7087716" y="4455889"/>
            <a:ext cx="57606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721214" y="4439492"/>
            <a:ext cx="576064" cy="1588"/>
          </a:xfrm>
          <a:prstGeom prst="straightConnector1">
            <a:avLst/>
          </a:prstGeom>
          <a:ln w="762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052" y="1340768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Στάδια σύνθεσης μιας </a:t>
            </a:r>
            <a:r>
              <a:rPr lang="el-GR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πολυπεπτιδικής</a:t>
            </a:r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αλυσίδας</a:t>
            </a:r>
            <a:endParaRPr lang="el-GR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22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7474" name="Object 2"/>
          <p:cNvGraphicFramePr>
            <a:graphicFrameLocks noChangeAspect="1"/>
          </p:cNvGraphicFramePr>
          <p:nvPr/>
        </p:nvGraphicFramePr>
        <p:xfrm>
          <a:off x="462981" y="260648"/>
          <a:ext cx="3925887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40" name="MDLDrawObject Class" r:id="rId4" imgW="2466360" imgH="1751400" progId="">
                  <p:embed/>
                </p:oleObj>
              </mc:Choice>
              <mc:Fallback>
                <p:oleObj name="MDLDrawObject Class" r:id="rId4" imgW="2466360" imgH="1751400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81" y="260648"/>
                        <a:ext cx="3925887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67436" y="1052737"/>
            <a:ext cx="696016" cy="132343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8000" dirty="0">
                <a:solidFill>
                  <a:srgbClr val="FFFF00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7557" y="476673"/>
            <a:ext cx="4104456" cy="25545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8000" dirty="0">
                <a:solidFill>
                  <a:srgbClr val="FFFF00"/>
                </a:solidFill>
                <a:latin typeface="Calibri" pitchFamily="34" charset="0"/>
              </a:rPr>
              <a:t>Ενέργεια (ΑΤΡ)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87317" y="2924944"/>
            <a:ext cx="1440160" cy="136815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4963481" y="2960948"/>
            <a:ext cx="1728192" cy="93610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8965" y="4149081"/>
            <a:ext cx="9649072" cy="23698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Σύνδεση του ενεργοποιημένου αμινοξέος στο </a:t>
            </a:r>
            <a:r>
              <a:rPr lang="en-US" sz="4000" b="1" dirty="0" err="1">
                <a:solidFill>
                  <a:schemeClr val="bg1"/>
                </a:solidFill>
                <a:latin typeface="Calibri" pitchFamily="34" charset="0"/>
              </a:rPr>
              <a:t>tRNA</a:t>
            </a:r>
            <a:r>
              <a:rPr lang="en-US" sz="40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μόριο (μεταφορέας ενεργοποιημένων αμινοξέων)</a:t>
            </a:r>
          </a:p>
          <a:p>
            <a:pPr algn="ctr"/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Υπεύθυνο ένζυμο: αμινοακυλο-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</a:rPr>
              <a:t>tRNA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συνθετάση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tRNA-ελλ"/>
          <p:cNvPicPr>
            <a:picLocks noChangeAspect="1" noChangeArrowheads="1"/>
          </p:cNvPicPr>
          <p:nvPr/>
        </p:nvPicPr>
        <p:blipFill>
          <a:blip r:embed="rId4" cstate="print">
            <a:lum bright="-18000" contrast="18000"/>
          </a:blip>
          <a:srcRect l="25591"/>
          <a:stretch>
            <a:fillRect/>
          </a:stretch>
        </p:blipFill>
        <p:spPr bwMode="auto">
          <a:xfrm>
            <a:off x="3559176" y="80963"/>
            <a:ext cx="6697663" cy="675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1" y="1989139"/>
          <a:ext cx="355600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6" name="PHOTO-PAINT" r:id="rId5" imgW="2946032" imgH="2565079" progId="CorelPHOTOPAINT.Image.15">
                  <p:embed/>
                </p:oleObj>
              </mc:Choice>
              <mc:Fallback>
                <p:oleObj name="PHOTO-PAINT" r:id="rId5" imgW="2946032" imgH="2565079" progId="CorelPHOTOPAINT.Image.15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989139"/>
                        <a:ext cx="355600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554089" y="4787901"/>
            <a:ext cx="3395473" cy="107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sz="3200" b="1" i="1" dirty="0" err="1">
                <a:latin typeface="Arial Unicode MS" pitchFamily="34" charset="-128"/>
              </a:rPr>
              <a:t>αμινοάκυλο</a:t>
            </a:r>
            <a:r>
              <a:rPr lang="el-GR" sz="3200" b="1" i="1" dirty="0">
                <a:latin typeface="Arial Unicode MS" pitchFamily="34" charset="-128"/>
              </a:rPr>
              <a:t>-</a:t>
            </a:r>
            <a:r>
              <a:rPr lang="en-US" sz="3200" b="1" i="1" dirty="0" err="1">
                <a:latin typeface="Arial Unicode MS" pitchFamily="34" charset="-128"/>
              </a:rPr>
              <a:t>tRNA</a:t>
            </a:r>
            <a:endParaRPr lang="en-US" sz="3200" b="1" i="1" dirty="0">
              <a:latin typeface="Arial Unicode MS" pitchFamily="34" charset="-128"/>
            </a:endParaRPr>
          </a:p>
          <a:p>
            <a:pPr algn="ctr"/>
            <a:r>
              <a:rPr lang="el-GR" sz="3200" b="1" i="1" dirty="0" err="1">
                <a:latin typeface="Arial Unicode MS" pitchFamily="34" charset="-128"/>
              </a:rPr>
              <a:t>συνθετάση</a:t>
            </a:r>
            <a:endParaRPr lang="el-GR" sz="3200" b="1" i="1" dirty="0">
              <a:latin typeface="Arial Unicode MS" pitchFamily="34" charset="-128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50889" y="549277"/>
            <a:ext cx="1189741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GB" sz="3600" b="1" dirty="0" err="1">
                <a:solidFill>
                  <a:srgbClr val="FFFF00"/>
                </a:solidFill>
                <a:latin typeface="Calibri" pitchFamily="34" charset="0"/>
              </a:rPr>
              <a:t>tRNA</a:t>
            </a:r>
            <a:endParaRPr lang="en-GB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59324" y="6309320"/>
            <a:ext cx="244827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3631333" y="6309320"/>
            <a:ext cx="2376264" cy="43204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11652" y="4293096"/>
            <a:ext cx="3456384" cy="2088232"/>
          </a:xfrm>
          <a:prstGeom prst="rect">
            <a:avLst/>
          </a:prstGeom>
          <a:gradFill flip="none" rotWithShape="1">
            <a:gsLst>
              <a:gs pos="38000">
                <a:schemeClr val="tx2">
                  <a:lumMod val="50000"/>
                  <a:lumOff val="50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44000">
                <a:schemeClr val="accent5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 rot="584309">
            <a:off x="7801976" y="980728"/>
            <a:ext cx="1739831" cy="936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1" name="Freeform 10"/>
          <p:cNvSpPr/>
          <p:nvPr/>
        </p:nvSpPr>
        <p:spPr>
          <a:xfrm>
            <a:off x="3669957" y="1480837"/>
            <a:ext cx="4290197" cy="4870536"/>
          </a:xfrm>
          <a:custGeom>
            <a:avLst/>
            <a:gdLst>
              <a:gd name="connsiteX0" fmla="*/ 1445740 w 4290196"/>
              <a:gd name="connsiteY0" fmla="*/ 4400979 h 4870536"/>
              <a:gd name="connsiteX1" fmla="*/ 1458097 w 4290196"/>
              <a:gd name="connsiteY1" fmla="*/ 4351552 h 4870536"/>
              <a:gd name="connsiteX2" fmla="*/ 1445740 w 4290196"/>
              <a:gd name="connsiteY2" fmla="*/ 4314482 h 4870536"/>
              <a:gd name="connsiteX3" fmla="*/ 1458097 w 4290196"/>
              <a:gd name="connsiteY3" fmla="*/ 4252698 h 4870536"/>
              <a:gd name="connsiteX4" fmla="*/ 1495167 w 4290196"/>
              <a:gd name="connsiteY4" fmla="*/ 4178558 h 4870536"/>
              <a:gd name="connsiteX5" fmla="*/ 1507524 w 4290196"/>
              <a:gd name="connsiteY5" fmla="*/ 4141487 h 4870536"/>
              <a:gd name="connsiteX6" fmla="*/ 1495167 w 4290196"/>
              <a:gd name="connsiteY6" fmla="*/ 4017920 h 4870536"/>
              <a:gd name="connsiteX7" fmla="*/ 1519881 w 4290196"/>
              <a:gd name="connsiteY7" fmla="*/ 3881995 h 4870536"/>
              <a:gd name="connsiteX8" fmla="*/ 1544594 w 4290196"/>
              <a:gd name="connsiteY8" fmla="*/ 3807855 h 4870536"/>
              <a:gd name="connsiteX9" fmla="*/ 1556951 w 4290196"/>
              <a:gd name="connsiteY9" fmla="*/ 3758428 h 4870536"/>
              <a:gd name="connsiteX10" fmla="*/ 1532238 w 4290196"/>
              <a:gd name="connsiteY10" fmla="*/ 3684287 h 4870536"/>
              <a:gd name="connsiteX11" fmla="*/ 1519881 w 4290196"/>
              <a:gd name="connsiteY11" fmla="*/ 3634860 h 4870536"/>
              <a:gd name="connsiteX12" fmla="*/ 1495167 w 4290196"/>
              <a:gd name="connsiteY12" fmla="*/ 3560720 h 4870536"/>
              <a:gd name="connsiteX13" fmla="*/ 1470454 w 4290196"/>
              <a:gd name="connsiteY13" fmla="*/ 3523649 h 4870536"/>
              <a:gd name="connsiteX14" fmla="*/ 1507524 w 4290196"/>
              <a:gd name="connsiteY14" fmla="*/ 3375368 h 4870536"/>
              <a:gd name="connsiteX15" fmla="*/ 1556951 w 4290196"/>
              <a:gd name="connsiteY15" fmla="*/ 3301228 h 4870536"/>
              <a:gd name="connsiteX16" fmla="*/ 1606378 w 4290196"/>
              <a:gd name="connsiteY16" fmla="*/ 3214731 h 4870536"/>
              <a:gd name="connsiteX17" fmla="*/ 1618735 w 4290196"/>
              <a:gd name="connsiteY17" fmla="*/ 3165304 h 4870536"/>
              <a:gd name="connsiteX18" fmla="*/ 1594021 w 4290196"/>
              <a:gd name="connsiteY18" fmla="*/ 3054093 h 4870536"/>
              <a:gd name="connsiteX19" fmla="*/ 1556951 w 4290196"/>
              <a:gd name="connsiteY19" fmla="*/ 3017022 h 4870536"/>
              <a:gd name="connsiteX20" fmla="*/ 1532238 w 4290196"/>
              <a:gd name="connsiteY20" fmla="*/ 2893455 h 4870536"/>
              <a:gd name="connsiteX21" fmla="*/ 1569308 w 4290196"/>
              <a:gd name="connsiteY21" fmla="*/ 2769887 h 4870536"/>
              <a:gd name="connsiteX22" fmla="*/ 1581665 w 4290196"/>
              <a:gd name="connsiteY22" fmla="*/ 2732817 h 4870536"/>
              <a:gd name="connsiteX23" fmla="*/ 1594021 w 4290196"/>
              <a:gd name="connsiteY23" fmla="*/ 2695747 h 4870536"/>
              <a:gd name="connsiteX24" fmla="*/ 1618735 w 4290196"/>
              <a:gd name="connsiteY24" fmla="*/ 2658677 h 4870536"/>
              <a:gd name="connsiteX25" fmla="*/ 1655805 w 4290196"/>
              <a:gd name="connsiteY25" fmla="*/ 2584536 h 4870536"/>
              <a:gd name="connsiteX26" fmla="*/ 1692875 w 4290196"/>
              <a:gd name="connsiteY26" fmla="*/ 2559822 h 4870536"/>
              <a:gd name="connsiteX27" fmla="*/ 1705232 w 4290196"/>
              <a:gd name="connsiteY27" fmla="*/ 2522752 h 4870536"/>
              <a:gd name="connsiteX28" fmla="*/ 1779373 w 4290196"/>
              <a:gd name="connsiteY28" fmla="*/ 2473325 h 4870536"/>
              <a:gd name="connsiteX29" fmla="*/ 1816443 w 4290196"/>
              <a:gd name="connsiteY29" fmla="*/ 2436255 h 4870536"/>
              <a:gd name="connsiteX30" fmla="*/ 1853513 w 4290196"/>
              <a:gd name="connsiteY30" fmla="*/ 2423898 h 4870536"/>
              <a:gd name="connsiteX31" fmla="*/ 1915297 w 4290196"/>
              <a:gd name="connsiteY31" fmla="*/ 2374471 h 4870536"/>
              <a:gd name="connsiteX32" fmla="*/ 1989438 w 4290196"/>
              <a:gd name="connsiteY32" fmla="*/ 2325044 h 4870536"/>
              <a:gd name="connsiteX33" fmla="*/ 2026508 w 4290196"/>
              <a:gd name="connsiteY33" fmla="*/ 2250904 h 4870536"/>
              <a:gd name="connsiteX34" fmla="*/ 2063578 w 4290196"/>
              <a:gd name="connsiteY34" fmla="*/ 2164406 h 4870536"/>
              <a:gd name="connsiteX35" fmla="*/ 2051221 w 4290196"/>
              <a:gd name="connsiteY35" fmla="*/ 2127336 h 4870536"/>
              <a:gd name="connsiteX36" fmla="*/ 2038865 w 4290196"/>
              <a:gd name="connsiteY36" fmla="*/ 2003768 h 4870536"/>
              <a:gd name="connsiteX37" fmla="*/ 2001794 w 4290196"/>
              <a:gd name="connsiteY37" fmla="*/ 1966698 h 4870536"/>
              <a:gd name="connsiteX38" fmla="*/ 1977081 w 4290196"/>
              <a:gd name="connsiteY38" fmla="*/ 1917271 h 4870536"/>
              <a:gd name="connsiteX39" fmla="*/ 1940011 w 4290196"/>
              <a:gd name="connsiteY39" fmla="*/ 1904914 h 4870536"/>
              <a:gd name="connsiteX40" fmla="*/ 1927654 w 4290196"/>
              <a:gd name="connsiteY40" fmla="*/ 1867844 h 4870536"/>
              <a:gd name="connsiteX41" fmla="*/ 1853513 w 4290196"/>
              <a:gd name="connsiteY41" fmla="*/ 1830774 h 4870536"/>
              <a:gd name="connsiteX42" fmla="*/ 1816443 w 4290196"/>
              <a:gd name="connsiteY42" fmla="*/ 1806060 h 4870536"/>
              <a:gd name="connsiteX43" fmla="*/ 1742302 w 4290196"/>
              <a:gd name="connsiteY43" fmla="*/ 1781347 h 4870536"/>
              <a:gd name="connsiteX44" fmla="*/ 1655805 w 4290196"/>
              <a:gd name="connsiteY44" fmla="*/ 1744277 h 4870536"/>
              <a:gd name="connsiteX45" fmla="*/ 1618735 w 4290196"/>
              <a:gd name="connsiteY45" fmla="*/ 1719563 h 4870536"/>
              <a:gd name="connsiteX46" fmla="*/ 1594021 w 4290196"/>
              <a:gd name="connsiteY46" fmla="*/ 1682493 h 4870536"/>
              <a:gd name="connsiteX47" fmla="*/ 1631092 w 4290196"/>
              <a:gd name="connsiteY47" fmla="*/ 1583639 h 4870536"/>
              <a:gd name="connsiteX48" fmla="*/ 1705232 w 4290196"/>
              <a:gd name="connsiteY48" fmla="*/ 1558925 h 4870536"/>
              <a:gd name="connsiteX49" fmla="*/ 1804086 w 4290196"/>
              <a:gd name="connsiteY49" fmla="*/ 1497141 h 4870536"/>
              <a:gd name="connsiteX50" fmla="*/ 1841157 w 4290196"/>
              <a:gd name="connsiteY50" fmla="*/ 1484785 h 4870536"/>
              <a:gd name="connsiteX51" fmla="*/ 1878227 w 4290196"/>
              <a:gd name="connsiteY51" fmla="*/ 1460071 h 4870536"/>
              <a:gd name="connsiteX52" fmla="*/ 1915297 w 4290196"/>
              <a:gd name="connsiteY52" fmla="*/ 1447714 h 4870536"/>
              <a:gd name="connsiteX53" fmla="*/ 1940011 w 4290196"/>
              <a:gd name="connsiteY53" fmla="*/ 1410644 h 4870536"/>
              <a:gd name="connsiteX54" fmla="*/ 1977081 w 4290196"/>
              <a:gd name="connsiteY54" fmla="*/ 1385931 h 4870536"/>
              <a:gd name="connsiteX55" fmla="*/ 2001794 w 4290196"/>
              <a:gd name="connsiteY55" fmla="*/ 1348860 h 4870536"/>
              <a:gd name="connsiteX56" fmla="*/ 2038865 w 4290196"/>
              <a:gd name="connsiteY56" fmla="*/ 1336504 h 4870536"/>
              <a:gd name="connsiteX57" fmla="*/ 2051221 w 4290196"/>
              <a:gd name="connsiteY57" fmla="*/ 1274720 h 4870536"/>
              <a:gd name="connsiteX58" fmla="*/ 2063578 w 4290196"/>
              <a:gd name="connsiteY58" fmla="*/ 1237649 h 4870536"/>
              <a:gd name="connsiteX59" fmla="*/ 2150075 w 4290196"/>
              <a:gd name="connsiteY59" fmla="*/ 1200579 h 4870536"/>
              <a:gd name="connsiteX60" fmla="*/ 2248929 w 4290196"/>
              <a:gd name="connsiteY60" fmla="*/ 1212936 h 4870536"/>
              <a:gd name="connsiteX61" fmla="*/ 2286000 w 4290196"/>
              <a:gd name="connsiteY61" fmla="*/ 1225293 h 4870536"/>
              <a:gd name="connsiteX62" fmla="*/ 2298357 w 4290196"/>
              <a:gd name="connsiteY62" fmla="*/ 1262363 h 4870536"/>
              <a:gd name="connsiteX63" fmla="*/ 2335427 w 4290196"/>
              <a:gd name="connsiteY63" fmla="*/ 1287077 h 4870536"/>
              <a:gd name="connsiteX64" fmla="*/ 2397211 w 4290196"/>
              <a:gd name="connsiteY64" fmla="*/ 1348860 h 4870536"/>
              <a:gd name="connsiteX65" fmla="*/ 2471351 w 4290196"/>
              <a:gd name="connsiteY65" fmla="*/ 1410644 h 4870536"/>
              <a:gd name="connsiteX66" fmla="*/ 2496065 w 4290196"/>
              <a:gd name="connsiteY66" fmla="*/ 1447714 h 4870536"/>
              <a:gd name="connsiteX67" fmla="*/ 2570205 w 4290196"/>
              <a:gd name="connsiteY67" fmla="*/ 1472428 h 4870536"/>
              <a:gd name="connsiteX68" fmla="*/ 2656702 w 4290196"/>
              <a:gd name="connsiteY68" fmla="*/ 1447714 h 4870536"/>
              <a:gd name="connsiteX69" fmla="*/ 2730843 w 4290196"/>
              <a:gd name="connsiteY69" fmla="*/ 1398287 h 4870536"/>
              <a:gd name="connsiteX70" fmla="*/ 2842054 w 4290196"/>
              <a:gd name="connsiteY70" fmla="*/ 1299433 h 4870536"/>
              <a:gd name="connsiteX71" fmla="*/ 2866767 w 4290196"/>
              <a:gd name="connsiteY71" fmla="*/ 1262363 h 4870536"/>
              <a:gd name="connsiteX72" fmla="*/ 2879124 w 4290196"/>
              <a:gd name="connsiteY72" fmla="*/ 1225293 h 4870536"/>
              <a:gd name="connsiteX73" fmla="*/ 2903838 w 4290196"/>
              <a:gd name="connsiteY73" fmla="*/ 1175866 h 4870536"/>
              <a:gd name="connsiteX74" fmla="*/ 2916194 w 4290196"/>
              <a:gd name="connsiteY74" fmla="*/ 1101725 h 4870536"/>
              <a:gd name="connsiteX75" fmla="*/ 2977978 w 4290196"/>
              <a:gd name="connsiteY75" fmla="*/ 1052298 h 4870536"/>
              <a:gd name="connsiteX76" fmla="*/ 3052119 w 4290196"/>
              <a:gd name="connsiteY76" fmla="*/ 1015228 h 4870536"/>
              <a:gd name="connsiteX77" fmla="*/ 3101546 w 4290196"/>
              <a:gd name="connsiteY77" fmla="*/ 978158 h 4870536"/>
              <a:gd name="connsiteX78" fmla="*/ 3150973 w 4290196"/>
              <a:gd name="connsiteY78" fmla="*/ 904017 h 4870536"/>
              <a:gd name="connsiteX79" fmla="*/ 3200400 w 4290196"/>
              <a:gd name="connsiteY79" fmla="*/ 792806 h 4870536"/>
              <a:gd name="connsiteX80" fmla="*/ 3237470 w 4290196"/>
              <a:gd name="connsiteY80" fmla="*/ 755736 h 4870536"/>
              <a:gd name="connsiteX81" fmla="*/ 3262184 w 4290196"/>
              <a:gd name="connsiteY81" fmla="*/ 718666 h 4870536"/>
              <a:gd name="connsiteX82" fmla="*/ 3361038 w 4290196"/>
              <a:gd name="connsiteY82" fmla="*/ 669239 h 4870536"/>
              <a:gd name="connsiteX83" fmla="*/ 3398108 w 4290196"/>
              <a:gd name="connsiteY83" fmla="*/ 619812 h 4870536"/>
              <a:gd name="connsiteX84" fmla="*/ 3422821 w 4290196"/>
              <a:gd name="connsiteY84" fmla="*/ 570385 h 4870536"/>
              <a:gd name="connsiteX85" fmla="*/ 3459892 w 4290196"/>
              <a:gd name="connsiteY85" fmla="*/ 533314 h 4870536"/>
              <a:gd name="connsiteX86" fmla="*/ 3521675 w 4290196"/>
              <a:gd name="connsiteY86" fmla="*/ 471531 h 4870536"/>
              <a:gd name="connsiteX87" fmla="*/ 3583459 w 4290196"/>
              <a:gd name="connsiteY87" fmla="*/ 459174 h 4870536"/>
              <a:gd name="connsiteX88" fmla="*/ 3731740 w 4290196"/>
              <a:gd name="connsiteY88" fmla="*/ 434460 h 4870536"/>
              <a:gd name="connsiteX89" fmla="*/ 3830594 w 4290196"/>
              <a:gd name="connsiteY89" fmla="*/ 446817 h 4870536"/>
              <a:gd name="connsiteX90" fmla="*/ 3867665 w 4290196"/>
              <a:gd name="connsiteY90" fmla="*/ 459174 h 4870536"/>
              <a:gd name="connsiteX91" fmla="*/ 3892378 w 4290196"/>
              <a:gd name="connsiteY91" fmla="*/ 496244 h 4870536"/>
              <a:gd name="connsiteX92" fmla="*/ 3941805 w 4290196"/>
              <a:gd name="connsiteY92" fmla="*/ 508601 h 4870536"/>
              <a:gd name="connsiteX93" fmla="*/ 4040659 w 4290196"/>
              <a:gd name="connsiteY93" fmla="*/ 558028 h 4870536"/>
              <a:gd name="connsiteX94" fmla="*/ 4151870 w 4290196"/>
              <a:gd name="connsiteY94" fmla="*/ 545671 h 4870536"/>
              <a:gd name="connsiteX95" fmla="*/ 4201297 w 4290196"/>
              <a:gd name="connsiteY95" fmla="*/ 483887 h 4870536"/>
              <a:gd name="connsiteX96" fmla="*/ 4226011 w 4290196"/>
              <a:gd name="connsiteY96" fmla="*/ 434460 h 4870536"/>
              <a:gd name="connsiteX97" fmla="*/ 4238367 w 4290196"/>
              <a:gd name="connsiteY97" fmla="*/ 397390 h 4870536"/>
              <a:gd name="connsiteX98" fmla="*/ 4287794 w 4290196"/>
              <a:gd name="connsiteY98" fmla="*/ 310893 h 4870536"/>
              <a:gd name="connsiteX99" fmla="*/ 4275438 w 4290196"/>
              <a:gd name="connsiteY99" fmla="*/ 273822 h 4870536"/>
              <a:gd name="connsiteX100" fmla="*/ 4287794 w 4290196"/>
              <a:gd name="connsiteY100" fmla="*/ 224395 h 4870536"/>
              <a:gd name="connsiteX101" fmla="*/ 4263081 w 4290196"/>
              <a:gd name="connsiteY101" fmla="*/ 187325 h 4870536"/>
              <a:gd name="connsiteX102" fmla="*/ 4238367 w 4290196"/>
              <a:gd name="connsiteY102" fmla="*/ 113185 h 4870536"/>
              <a:gd name="connsiteX103" fmla="*/ 4188940 w 4290196"/>
              <a:gd name="connsiteY103" fmla="*/ 76114 h 4870536"/>
              <a:gd name="connsiteX104" fmla="*/ 4065373 w 4290196"/>
              <a:gd name="connsiteY104" fmla="*/ 39044 h 4870536"/>
              <a:gd name="connsiteX105" fmla="*/ 4028302 w 4290196"/>
              <a:gd name="connsiteY105" fmla="*/ 26687 h 4870536"/>
              <a:gd name="connsiteX106" fmla="*/ 3941805 w 4290196"/>
              <a:gd name="connsiteY106" fmla="*/ 14331 h 4870536"/>
              <a:gd name="connsiteX107" fmla="*/ 3867665 w 4290196"/>
              <a:gd name="connsiteY107" fmla="*/ 1974 h 4870536"/>
              <a:gd name="connsiteX108" fmla="*/ 3595816 w 4290196"/>
              <a:gd name="connsiteY108" fmla="*/ 14331 h 4870536"/>
              <a:gd name="connsiteX109" fmla="*/ 3558746 w 4290196"/>
              <a:gd name="connsiteY109" fmla="*/ 51401 h 4870536"/>
              <a:gd name="connsiteX110" fmla="*/ 3509319 w 4290196"/>
              <a:gd name="connsiteY110" fmla="*/ 125541 h 4870536"/>
              <a:gd name="connsiteX111" fmla="*/ 3496962 w 4290196"/>
              <a:gd name="connsiteY111" fmla="*/ 236752 h 4870536"/>
              <a:gd name="connsiteX112" fmla="*/ 3385751 w 4290196"/>
              <a:gd name="connsiteY112" fmla="*/ 323249 h 4870536"/>
              <a:gd name="connsiteX113" fmla="*/ 3299254 w 4290196"/>
              <a:gd name="connsiteY113" fmla="*/ 298536 h 4870536"/>
              <a:gd name="connsiteX114" fmla="*/ 3249827 w 4290196"/>
              <a:gd name="connsiteY114" fmla="*/ 286179 h 4870536"/>
              <a:gd name="connsiteX115" fmla="*/ 3175686 w 4290196"/>
              <a:gd name="connsiteY115" fmla="*/ 261466 h 4870536"/>
              <a:gd name="connsiteX116" fmla="*/ 3138616 w 4290196"/>
              <a:gd name="connsiteY116" fmla="*/ 236752 h 4870536"/>
              <a:gd name="connsiteX117" fmla="*/ 2916194 w 4290196"/>
              <a:gd name="connsiteY117" fmla="*/ 212039 h 4870536"/>
              <a:gd name="connsiteX118" fmla="*/ 2842054 w 4290196"/>
              <a:gd name="connsiteY118" fmla="*/ 187325 h 4870536"/>
              <a:gd name="connsiteX119" fmla="*/ 2631989 w 4290196"/>
              <a:gd name="connsiteY119" fmla="*/ 162612 h 4870536"/>
              <a:gd name="connsiteX120" fmla="*/ 2421924 w 4290196"/>
              <a:gd name="connsiteY120" fmla="*/ 187325 h 4870536"/>
              <a:gd name="connsiteX121" fmla="*/ 2347784 w 4290196"/>
              <a:gd name="connsiteY121" fmla="*/ 212039 h 4870536"/>
              <a:gd name="connsiteX122" fmla="*/ 2298357 w 4290196"/>
              <a:gd name="connsiteY122" fmla="*/ 224395 h 4870536"/>
              <a:gd name="connsiteX123" fmla="*/ 2174789 w 4290196"/>
              <a:gd name="connsiteY123" fmla="*/ 298536 h 4870536"/>
              <a:gd name="connsiteX124" fmla="*/ 2162432 w 4290196"/>
              <a:gd name="connsiteY124" fmla="*/ 335606 h 4870536"/>
              <a:gd name="connsiteX125" fmla="*/ 2100648 w 4290196"/>
              <a:gd name="connsiteY125" fmla="*/ 286179 h 4870536"/>
              <a:gd name="connsiteX126" fmla="*/ 2088292 w 4290196"/>
              <a:gd name="connsiteY126" fmla="*/ 249109 h 4870536"/>
              <a:gd name="connsiteX127" fmla="*/ 2051221 w 4290196"/>
              <a:gd name="connsiteY127" fmla="*/ 236752 h 4870536"/>
              <a:gd name="connsiteX128" fmla="*/ 1977081 w 4290196"/>
              <a:gd name="connsiteY128" fmla="*/ 199682 h 4870536"/>
              <a:gd name="connsiteX129" fmla="*/ 1952367 w 4290196"/>
              <a:gd name="connsiteY129" fmla="*/ 162612 h 4870536"/>
              <a:gd name="connsiteX130" fmla="*/ 1878227 w 4290196"/>
              <a:gd name="connsiteY130" fmla="*/ 137898 h 4870536"/>
              <a:gd name="connsiteX131" fmla="*/ 1791729 w 4290196"/>
              <a:gd name="connsiteY131" fmla="*/ 100828 h 4870536"/>
              <a:gd name="connsiteX132" fmla="*/ 1754659 w 4290196"/>
              <a:gd name="connsiteY132" fmla="*/ 76114 h 4870536"/>
              <a:gd name="connsiteX133" fmla="*/ 1507524 w 4290196"/>
              <a:gd name="connsiteY133" fmla="*/ 100828 h 4870536"/>
              <a:gd name="connsiteX134" fmla="*/ 1470454 w 4290196"/>
              <a:gd name="connsiteY134" fmla="*/ 125541 h 4870536"/>
              <a:gd name="connsiteX135" fmla="*/ 1433384 w 4290196"/>
              <a:gd name="connsiteY135" fmla="*/ 162612 h 4870536"/>
              <a:gd name="connsiteX136" fmla="*/ 1396313 w 4290196"/>
              <a:gd name="connsiteY136" fmla="*/ 174968 h 4870536"/>
              <a:gd name="connsiteX137" fmla="*/ 1322173 w 4290196"/>
              <a:gd name="connsiteY137" fmla="*/ 212039 h 4870536"/>
              <a:gd name="connsiteX138" fmla="*/ 1235675 w 4290196"/>
              <a:gd name="connsiteY138" fmla="*/ 249109 h 4870536"/>
              <a:gd name="connsiteX139" fmla="*/ 1112108 w 4290196"/>
              <a:gd name="connsiteY139" fmla="*/ 360320 h 4870536"/>
              <a:gd name="connsiteX140" fmla="*/ 1000897 w 4290196"/>
              <a:gd name="connsiteY140" fmla="*/ 347963 h 4870536"/>
              <a:gd name="connsiteX141" fmla="*/ 926757 w 4290196"/>
              <a:gd name="connsiteY141" fmla="*/ 298536 h 4870536"/>
              <a:gd name="connsiteX142" fmla="*/ 840259 w 4290196"/>
              <a:gd name="connsiteY142" fmla="*/ 249109 h 4870536"/>
              <a:gd name="connsiteX143" fmla="*/ 803189 w 4290196"/>
              <a:gd name="connsiteY143" fmla="*/ 224395 h 4870536"/>
              <a:gd name="connsiteX144" fmla="*/ 642551 w 4290196"/>
              <a:gd name="connsiteY144" fmla="*/ 199682 h 4870536"/>
              <a:gd name="connsiteX145" fmla="*/ 395416 w 4290196"/>
              <a:gd name="connsiteY145" fmla="*/ 224395 h 4870536"/>
              <a:gd name="connsiteX146" fmla="*/ 247135 w 4290196"/>
              <a:gd name="connsiteY146" fmla="*/ 249109 h 4870536"/>
              <a:gd name="connsiteX147" fmla="*/ 185351 w 4290196"/>
              <a:gd name="connsiteY147" fmla="*/ 273822 h 4870536"/>
              <a:gd name="connsiteX148" fmla="*/ 111211 w 4290196"/>
              <a:gd name="connsiteY148" fmla="*/ 298536 h 4870536"/>
              <a:gd name="connsiteX149" fmla="*/ 86497 w 4290196"/>
              <a:gd name="connsiteY149" fmla="*/ 335606 h 4870536"/>
              <a:gd name="connsiteX150" fmla="*/ 37070 w 4290196"/>
              <a:gd name="connsiteY150" fmla="*/ 347963 h 4870536"/>
              <a:gd name="connsiteX151" fmla="*/ 12357 w 4290196"/>
              <a:gd name="connsiteY151" fmla="*/ 422104 h 4870536"/>
              <a:gd name="connsiteX152" fmla="*/ 0 w 4290196"/>
              <a:gd name="connsiteY152" fmla="*/ 459174 h 4870536"/>
              <a:gd name="connsiteX153" fmla="*/ 12357 w 4290196"/>
              <a:gd name="connsiteY153" fmla="*/ 496244 h 4870536"/>
              <a:gd name="connsiteX154" fmla="*/ 74140 w 4290196"/>
              <a:gd name="connsiteY154" fmla="*/ 570385 h 4870536"/>
              <a:gd name="connsiteX155" fmla="*/ 98854 w 4290196"/>
              <a:gd name="connsiteY155" fmla="*/ 656882 h 4870536"/>
              <a:gd name="connsiteX156" fmla="*/ 111211 w 4290196"/>
              <a:gd name="connsiteY156" fmla="*/ 718666 h 4870536"/>
              <a:gd name="connsiteX157" fmla="*/ 135924 w 4290196"/>
              <a:gd name="connsiteY157" fmla="*/ 768093 h 4870536"/>
              <a:gd name="connsiteX158" fmla="*/ 148281 w 4290196"/>
              <a:gd name="connsiteY158" fmla="*/ 805163 h 4870536"/>
              <a:gd name="connsiteX159" fmla="*/ 197708 w 4290196"/>
              <a:gd name="connsiteY159" fmla="*/ 879304 h 4870536"/>
              <a:gd name="connsiteX160" fmla="*/ 222421 w 4290196"/>
              <a:gd name="connsiteY160" fmla="*/ 928731 h 4870536"/>
              <a:gd name="connsiteX161" fmla="*/ 271848 w 4290196"/>
              <a:gd name="connsiteY161" fmla="*/ 1002871 h 4870536"/>
              <a:gd name="connsiteX162" fmla="*/ 247135 w 4290196"/>
              <a:gd name="connsiteY162" fmla="*/ 1163509 h 4870536"/>
              <a:gd name="connsiteX163" fmla="*/ 222421 w 4290196"/>
              <a:gd name="connsiteY163" fmla="*/ 1250006 h 4870536"/>
              <a:gd name="connsiteX164" fmla="*/ 197708 w 4290196"/>
              <a:gd name="connsiteY164" fmla="*/ 1287077 h 4870536"/>
              <a:gd name="connsiteX165" fmla="*/ 185351 w 4290196"/>
              <a:gd name="connsiteY165" fmla="*/ 1324147 h 4870536"/>
              <a:gd name="connsiteX166" fmla="*/ 160638 w 4290196"/>
              <a:gd name="connsiteY166" fmla="*/ 1373574 h 4870536"/>
              <a:gd name="connsiteX167" fmla="*/ 123567 w 4290196"/>
              <a:gd name="connsiteY167" fmla="*/ 1447714 h 4870536"/>
              <a:gd name="connsiteX168" fmla="*/ 98854 w 4290196"/>
              <a:gd name="connsiteY168" fmla="*/ 1521855 h 4870536"/>
              <a:gd name="connsiteX169" fmla="*/ 86497 w 4290196"/>
              <a:gd name="connsiteY169" fmla="*/ 1558925 h 4870536"/>
              <a:gd name="connsiteX170" fmla="*/ 111211 w 4290196"/>
              <a:gd name="connsiteY170" fmla="*/ 1633066 h 4870536"/>
              <a:gd name="connsiteX171" fmla="*/ 160638 w 4290196"/>
              <a:gd name="connsiteY171" fmla="*/ 1719563 h 4870536"/>
              <a:gd name="connsiteX172" fmla="*/ 197708 w 4290196"/>
              <a:gd name="connsiteY172" fmla="*/ 1793704 h 4870536"/>
              <a:gd name="connsiteX173" fmla="*/ 234778 w 4290196"/>
              <a:gd name="connsiteY173" fmla="*/ 1830774 h 4870536"/>
              <a:gd name="connsiteX174" fmla="*/ 259492 w 4290196"/>
              <a:gd name="connsiteY174" fmla="*/ 1867844 h 4870536"/>
              <a:gd name="connsiteX175" fmla="*/ 333632 w 4290196"/>
              <a:gd name="connsiteY175" fmla="*/ 1917271 h 4870536"/>
              <a:gd name="connsiteX176" fmla="*/ 370702 w 4290196"/>
              <a:gd name="connsiteY176" fmla="*/ 1941985 h 4870536"/>
              <a:gd name="connsiteX177" fmla="*/ 407773 w 4290196"/>
              <a:gd name="connsiteY177" fmla="*/ 1966698 h 4870536"/>
              <a:gd name="connsiteX178" fmla="*/ 481913 w 4290196"/>
              <a:gd name="connsiteY178" fmla="*/ 2003768 h 4870536"/>
              <a:gd name="connsiteX179" fmla="*/ 506627 w 4290196"/>
              <a:gd name="connsiteY179" fmla="*/ 2040839 h 4870536"/>
              <a:gd name="connsiteX180" fmla="*/ 531340 w 4290196"/>
              <a:gd name="connsiteY180" fmla="*/ 2090266 h 4870536"/>
              <a:gd name="connsiteX181" fmla="*/ 568411 w 4290196"/>
              <a:gd name="connsiteY181" fmla="*/ 2127336 h 4870536"/>
              <a:gd name="connsiteX182" fmla="*/ 617838 w 4290196"/>
              <a:gd name="connsiteY182" fmla="*/ 2201477 h 4870536"/>
              <a:gd name="connsiteX183" fmla="*/ 642551 w 4290196"/>
              <a:gd name="connsiteY183" fmla="*/ 2238547 h 4870536"/>
              <a:gd name="connsiteX184" fmla="*/ 654908 w 4290196"/>
              <a:gd name="connsiteY184" fmla="*/ 2275617 h 4870536"/>
              <a:gd name="connsiteX185" fmla="*/ 704335 w 4290196"/>
              <a:gd name="connsiteY185" fmla="*/ 2386828 h 4870536"/>
              <a:gd name="connsiteX186" fmla="*/ 716692 w 4290196"/>
              <a:gd name="connsiteY186" fmla="*/ 2423898 h 4870536"/>
              <a:gd name="connsiteX187" fmla="*/ 667265 w 4290196"/>
              <a:gd name="connsiteY187" fmla="*/ 2522752 h 4870536"/>
              <a:gd name="connsiteX188" fmla="*/ 630194 w 4290196"/>
              <a:gd name="connsiteY188" fmla="*/ 2547466 h 4870536"/>
              <a:gd name="connsiteX189" fmla="*/ 593124 w 4290196"/>
              <a:gd name="connsiteY189" fmla="*/ 2559822 h 4870536"/>
              <a:gd name="connsiteX190" fmla="*/ 506627 w 4290196"/>
              <a:gd name="connsiteY190" fmla="*/ 2621606 h 4870536"/>
              <a:gd name="connsiteX191" fmla="*/ 481913 w 4290196"/>
              <a:gd name="connsiteY191" fmla="*/ 2671033 h 4870536"/>
              <a:gd name="connsiteX192" fmla="*/ 432486 w 4290196"/>
              <a:gd name="connsiteY192" fmla="*/ 2745174 h 4870536"/>
              <a:gd name="connsiteX193" fmla="*/ 407773 w 4290196"/>
              <a:gd name="connsiteY193" fmla="*/ 2782244 h 4870536"/>
              <a:gd name="connsiteX194" fmla="*/ 383059 w 4290196"/>
              <a:gd name="connsiteY194" fmla="*/ 2831671 h 4870536"/>
              <a:gd name="connsiteX195" fmla="*/ 358346 w 4290196"/>
              <a:gd name="connsiteY195" fmla="*/ 2905812 h 4870536"/>
              <a:gd name="connsiteX196" fmla="*/ 370702 w 4290196"/>
              <a:gd name="connsiteY196" fmla="*/ 3041736 h 4870536"/>
              <a:gd name="connsiteX197" fmla="*/ 383059 w 4290196"/>
              <a:gd name="connsiteY197" fmla="*/ 3091163 h 4870536"/>
              <a:gd name="connsiteX198" fmla="*/ 469557 w 4290196"/>
              <a:gd name="connsiteY198" fmla="*/ 3128233 h 4870536"/>
              <a:gd name="connsiteX199" fmla="*/ 543697 w 4290196"/>
              <a:gd name="connsiteY199" fmla="*/ 3177660 h 4870536"/>
              <a:gd name="connsiteX200" fmla="*/ 580767 w 4290196"/>
              <a:gd name="connsiteY200" fmla="*/ 3202374 h 4870536"/>
              <a:gd name="connsiteX201" fmla="*/ 654908 w 4290196"/>
              <a:gd name="connsiteY201" fmla="*/ 3276514 h 4870536"/>
              <a:gd name="connsiteX202" fmla="*/ 716692 w 4290196"/>
              <a:gd name="connsiteY202" fmla="*/ 3387725 h 4870536"/>
              <a:gd name="connsiteX203" fmla="*/ 766119 w 4290196"/>
              <a:gd name="connsiteY203" fmla="*/ 3461866 h 4870536"/>
              <a:gd name="connsiteX204" fmla="*/ 803189 w 4290196"/>
              <a:gd name="connsiteY204" fmla="*/ 3498936 h 4870536"/>
              <a:gd name="connsiteX205" fmla="*/ 790832 w 4290196"/>
              <a:gd name="connsiteY205" fmla="*/ 3560720 h 4870536"/>
              <a:gd name="connsiteX206" fmla="*/ 729048 w 4290196"/>
              <a:gd name="connsiteY206" fmla="*/ 3622504 h 4870536"/>
              <a:gd name="connsiteX207" fmla="*/ 691978 w 4290196"/>
              <a:gd name="connsiteY207" fmla="*/ 3659574 h 4870536"/>
              <a:gd name="connsiteX208" fmla="*/ 654908 w 4290196"/>
              <a:gd name="connsiteY208" fmla="*/ 3684287 h 4870536"/>
              <a:gd name="connsiteX209" fmla="*/ 617838 w 4290196"/>
              <a:gd name="connsiteY209" fmla="*/ 3721358 h 4870536"/>
              <a:gd name="connsiteX210" fmla="*/ 531340 w 4290196"/>
              <a:gd name="connsiteY210" fmla="*/ 3770785 h 4870536"/>
              <a:gd name="connsiteX211" fmla="*/ 494270 w 4290196"/>
              <a:gd name="connsiteY211" fmla="*/ 3795498 h 4870536"/>
              <a:gd name="connsiteX212" fmla="*/ 444843 w 4290196"/>
              <a:gd name="connsiteY212" fmla="*/ 3844925 h 4870536"/>
              <a:gd name="connsiteX213" fmla="*/ 383059 w 4290196"/>
              <a:gd name="connsiteY213" fmla="*/ 3931422 h 4870536"/>
              <a:gd name="connsiteX214" fmla="*/ 370702 w 4290196"/>
              <a:gd name="connsiteY214" fmla="*/ 3968493 h 4870536"/>
              <a:gd name="connsiteX215" fmla="*/ 481913 w 4290196"/>
              <a:gd name="connsiteY215" fmla="*/ 4042633 h 4870536"/>
              <a:gd name="connsiteX216" fmla="*/ 518984 w 4290196"/>
              <a:gd name="connsiteY216" fmla="*/ 4067347 h 4870536"/>
              <a:gd name="connsiteX217" fmla="*/ 543697 w 4290196"/>
              <a:gd name="connsiteY217" fmla="*/ 4104417 h 4870536"/>
              <a:gd name="connsiteX218" fmla="*/ 580767 w 4290196"/>
              <a:gd name="connsiteY218" fmla="*/ 4129131 h 4870536"/>
              <a:gd name="connsiteX219" fmla="*/ 667265 w 4290196"/>
              <a:gd name="connsiteY219" fmla="*/ 4203271 h 4870536"/>
              <a:gd name="connsiteX220" fmla="*/ 729048 w 4290196"/>
              <a:gd name="connsiteY220" fmla="*/ 4314482 h 4870536"/>
              <a:gd name="connsiteX221" fmla="*/ 766119 w 4290196"/>
              <a:gd name="connsiteY221" fmla="*/ 4339195 h 4870536"/>
              <a:gd name="connsiteX222" fmla="*/ 840259 w 4290196"/>
              <a:gd name="connsiteY222" fmla="*/ 4400979 h 4870536"/>
              <a:gd name="connsiteX223" fmla="*/ 864973 w 4290196"/>
              <a:gd name="connsiteY223" fmla="*/ 4450406 h 4870536"/>
              <a:gd name="connsiteX224" fmla="*/ 840259 w 4290196"/>
              <a:gd name="connsiteY224" fmla="*/ 4549260 h 4870536"/>
              <a:gd name="connsiteX225" fmla="*/ 827902 w 4290196"/>
              <a:gd name="connsiteY225" fmla="*/ 4648114 h 4870536"/>
              <a:gd name="connsiteX226" fmla="*/ 840259 w 4290196"/>
              <a:gd name="connsiteY226" fmla="*/ 4722255 h 4870536"/>
              <a:gd name="connsiteX227" fmla="*/ 877329 w 4290196"/>
              <a:gd name="connsiteY227" fmla="*/ 4759325 h 4870536"/>
              <a:gd name="connsiteX228" fmla="*/ 939113 w 4290196"/>
              <a:gd name="connsiteY228" fmla="*/ 4821109 h 4870536"/>
              <a:gd name="connsiteX229" fmla="*/ 1037967 w 4290196"/>
              <a:gd name="connsiteY229" fmla="*/ 4845822 h 4870536"/>
              <a:gd name="connsiteX230" fmla="*/ 1112108 w 4290196"/>
              <a:gd name="connsiteY230" fmla="*/ 4870536 h 4870536"/>
              <a:gd name="connsiteX231" fmla="*/ 1149178 w 4290196"/>
              <a:gd name="connsiteY231" fmla="*/ 4858179 h 4870536"/>
              <a:gd name="connsiteX232" fmla="*/ 1309816 w 4290196"/>
              <a:gd name="connsiteY232" fmla="*/ 4833466 h 4870536"/>
              <a:gd name="connsiteX233" fmla="*/ 1445740 w 4290196"/>
              <a:gd name="connsiteY233" fmla="*/ 4808752 h 4870536"/>
              <a:gd name="connsiteX234" fmla="*/ 1495167 w 4290196"/>
              <a:gd name="connsiteY234" fmla="*/ 4796395 h 4870536"/>
              <a:gd name="connsiteX235" fmla="*/ 1532238 w 4290196"/>
              <a:gd name="connsiteY235" fmla="*/ 4771682 h 4870536"/>
              <a:gd name="connsiteX236" fmla="*/ 1594021 w 4290196"/>
              <a:gd name="connsiteY236" fmla="*/ 4709898 h 4870536"/>
              <a:gd name="connsiteX237" fmla="*/ 1556951 w 4290196"/>
              <a:gd name="connsiteY237" fmla="*/ 4573974 h 4870536"/>
              <a:gd name="connsiteX238" fmla="*/ 1544594 w 4290196"/>
              <a:gd name="connsiteY238" fmla="*/ 4536904 h 4870536"/>
              <a:gd name="connsiteX239" fmla="*/ 1495167 w 4290196"/>
              <a:gd name="connsiteY239" fmla="*/ 4462763 h 4870536"/>
              <a:gd name="connsiteX240" fmla="*/ 1445740 w 4290196"/>
              <a:gd name="connsiteY240" fmla="*/ 4388622 h 4870536"/>
              <a:gd name="connsiteX241" fmla="*/ 1421027 w 4290196"/>
              <a:gd name="connsiteY241" fmla="*/ 4351552 h 487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4290196" h="4870536">
                <a:moveTo>
                  <a:pt x="1445740" y="4400979"/>
                </a:moveTo>
                <a:cubicBezTo>
                  <a:pt x="1449859" y="4384503"/>
                  <a:pt x="1458097" y="4368535"/>
                  <a:pt x="1458097" y="4351552"/>
                </a:cubicBezTo>
                <a:cubicBezTo>
                  <a:pt x="1458097" y="4338527"/>
                  <a:pt x="1445740" y="4327507"/>
                  <a:pt x="1445740" y="4314482"/>
                </a:cubicBezTo>
                <a:cubicBezTo>
                  <a:pt x="1445740" y="4293479"/>
                  <a:pt x="1453003" y="4273073"/>
                  <a:pt x="1458097" y="4252698"/>
                </a:cubicBezTo>
                <a:cubicBezTo>
                  <a:pt x="1473627" y="4190581"/>
                  <a:pt x="1464966" y="4238960"/>
                  <a:pt x="1495167" y="4178558"/>
                </a:cubicBezTo>
                <a:cubicBezTo>
                  <a:pt x="1500992" y="4166908"/>
                  <a:pt x="1503405" y="4153844"/>
                  <a:pt x="1507524" y="4141487"/>
                </a:cubicBezTo>
                <a:cubicBezTo>
                  <a:pt x="1503405" y="4100298"/>
                  <a:pt x="1495167" y="4059314"/>
                  <a:pt x="1495167" y="4017920"/>
                </a:cubicBezTo>
                <a:cubicBezTo>
                  <a:pt x="1495167" y="3986008"/>
                  <a:pt x="1509066" y="3918046"/>
                  <a:pt x="1519881" y="3881995"/>
                </a:cubicBezTo>
                <a:cubicBezTo>
                  <a:pt x="1527366" y="3857044"/>
                  <a:pt x="1538276" y="3833127"/>
                  <a:pt x="1544594" y="3807855"/>
                </a:cubicBezTo>
                <a:lnTo>
                  <a:pt x="1556951" y="3758428"/>
                </a:lnTo>
                <a:cubicBezTo>
                  <a:pt x="1548713" y="3733714"/>
                  <a:pt x="1538556" y="3709560"/>
                  <a:pt x="1532238" y="3684287"/>
                </a:cubicBezTo>
                <a:cubicBezTo>
                  <a:pt x="1528119" y="3667811"/>
                  <a:pt x="1524761" y="3651126"/>
                  <a:pt x="1519881" y="3634860"/>
                </a:cubicBezTo>
                <a:cubicBezTo>
                  <a:pt x="1512395" y="3609908"/>
                  <a:pt x="1509617" y="3582395"/>
                  <a:pt x="1495167" y="3560720"/>
                </a:cubicBezTo>
                <a:lnTo>
                  <a:pt x="1470454" y="3523649"/>
                </a:lnTo>
                <a:cubicBezTo>
                  <a:pt x="1476630" y="3486593"/>
                  <a:pt x="1485768" y="3408002"/>
                  <a:pt x="1507524" y="3375368"/>
                </a:cubicBezTo>
                <a:lnTo>
                  <a:pt x="1556951" y="3301228"/>
                </a:lnTo>
                <a:cubicBezTo>
                  <a:pt x="1577439" y="3270496"/>
                  <a:pt x="1592938" y="3250570"/>
                  <a:pt x="1606378" y="3214731"/>
                </a:cubicBezTo>
                <a:cubicBezTo>
                  <a:pt x="1612341" y="3198830"/>
                  <a:pt x="1614616" y="3181780"/>
                  <a:pt x="1618735" y="3165304"/>
                </a:cubicBezTo>
                <a:cubicBezTo>
                  <a:pt x="1617239" y="3156331"/>
                  <a:pt x="1607541" y="3074374"/>
                  <a:pt x="1594021" y="3054093"/>
                </a:cubicBezTo>
                <a:cubicBezTo>
                  <a:pt x="1584328" y="3039553"/>
                  <a:pt x="1569308" y="3029379"/>
                  <a:pt x="1556951" y="3017022"/>
                </a:cubicBezTo>
                <a:cubicBezTo>
                  <a:pt x="1541733" y="2971370"/>
                  <a:pt x="1532238" y="2950254"/>
                  <a:pt x="1532238" y="2893455"/>
                </a:cubicBezTo>
                <a:cubicBezTo>
                  <a:pt x="1532238" y="2874776"/>
                  <a:pt x="1567868" y="2774206"/>
                  <a:pt x="1569308" y="2769887"/>
                </a:cubicBezTo>
                <a:lnTo>
                  <a:pt x="1581665" y="2732817"/>
                </a:lnTo>
                <a:cubicBezTo>
                  <a:pt x="1585784" y="2720460"/>
                  <a:pt x="1586796" y="2706584"/>
                  <a:pt x="1594021" y="2695747"/>
                </a:cubicBezTo>
                <a:lnTo>
                  <a:pt x="1618735" y="2658677"/>
                </a:lnTo>
                <a:cubicBezTo>
                  <a:pt x="1628785" y="2628527"/>
                  <a:pt x="1631852" y="2608490"/>
                  <a:pt x="1655805" y="2584536"/>
                </a:cubicBezTo>
                <a:cubicBezTo>
                  <a:pt x="1666306" y="2574035"/>
                  <a:pt x="1680518" y="2568060"/>
                  <a:pt x="1692875" y="2559822"/>
                </a:cubicBezTo>
                <a:cubicBezTo>
                  <a:pt x="1696994" y="2547465"/>
                  <a:pt x="1696022" y="2531962"/>
                  <a:pt x="1705232" y="2522752"/>
                </a:cubicBezTo>
                <a:cubicBezTo>
                  <a:pt x="1726235" y="2501750"/>
                  <a:pt x="1758370" y="2494328"/>
                  <a:pt x="1779373" y="2473325"/>
                </a:cubicBezTo>
                <a:cubicBezTo>
                  <a:pt x="1791730" y="2460968"/>
                  <a:pt x="1801903" y="2445948"/>
                  <a:pt x="1816443" y="2436255"/>
                </a:cubicBezTo>
                <a:cubicBezTo>
                  <a:pt x="1827281" y="2429030"/>
                  <a:pt x="1841156" y="2428017"/>
                  <a:pt x="1853513" y="2423898"/>
                </a:cubicBezTo>
                <a:cubicBezTo>
                  <a:pt x="1899177" y="2355404"/>
                  <a:pt x="1852101" y="2409580"/>
                  <a:pt x="1915297" y="2374471"/>
                </a:cubicBezTo>
                <a:cubicBezTo>
                  <a:pt x="1941261" y="2360046"/>
                  <a:pt x="1989438" y="2325044"/>
                  <a:pt x="1989438" y="2325044"/>
                </a:cubicBezTo>
                <a:cubicBezTo>
                  <a:pt x="2036929" y="2253807"/>
                  <a:pt x="1995814" y="2322524"/>
                  <a:pt x="2026508" y="2250904"/>
                </a:cubicBezTo>
                <a:cubicBezTo>
                  <a:pt x="2072314" y="2144023"/>
                  <a:pt x="2034600" y="2251341"/>
                  <a:pt x="2063578" y="2164406"/>
                </a:cubicBezTo>
                <a:cubicBezTo>
                  <a:pt x="2059459" y="2152049"/>
                  <a:pt x="2053202" y="2140210"/>
                  <a:pt x="2051221" y="2127336"/>
                </a:cubicBezTo>
                <a:cubicBezTo>
                  <a:pt x="2044927" y="2086423"/>
                  <a:pt x="2051039" y="2043332"/>
                  <a:pt x="2038865" y="2003768"/>
                </a:cubicBezTo>
                <a:cubicBezTo>
                  <a:pt x="2033726" y="1987066"/>
                  <a:pt x="2014151" y="1979055"/>
                  <a:pt x="2001794" y="1966698"/>
                </a:cubicBezTo>
                <a:cubicBezTo>
                  <a:pt x="1993556" y="1950222"/>
                  <a:pt x="1990106" y="1930296"/>
                  <a:pt x="1977081" y="1917271"/>
                </a:cubicBezTo>
                <a:cubicBezTo>
                  <a:pt x="1967871" y="1908061"/>
                  <a:pt x="1949221" y="1914124"/>
                  <a:pt x="1940011" y="1904914"/>
                </a:cubicBezTo>
                <a:cubicBezTo>
                  <a:pt x="1930801" y="1895704"/>
                  <a:pt x="1935791" y="1878015"/>
                  <a:pt x="1927654" y="1867844"/>
                </a:cubicBezTo>
                <a:cubicBezTo>
                  <a:pt x="1910233" y="1846068"/>
                  <a:pt x="1877933" y="1838914"/>
                  <a:pt x="1853513" y="1830774"/>
                </a:cubicBezTo>
                <a:cubicBezTo>
                  <a:pt x="1841156" y="1822536"/>
                  <a:pt x="1830014" y="1812092"/>
                  <a:pt x="1816443" y="1806060"/>
                </a:cubicBezTo>
                <a:cubicBezTo>
                  <a:pt x="1792638" y="1795480"/>
                  <a:pt x="1742302" y="1781347"/>
                  <a:pt x="1742302" y="1781347"/>
                </a:cubicBezTo>
                <a:cubicBezTo>
                  <a:pt x="1649235" y="1719301"/>
                  <a:pt x="1767515" y="1792153"/>
                  <a:pt x="1655805" y="1744277"/>
                </a:cubicBezTo>
                <a:cubicBezTo>
                  <a:pt x="1642155" y="1738427"/>
                  <a:pt x="1631092" y="1727801"/>
                  <a:pt x="1618735" y="1719563"/>
                </a:cubicBezTo>
                <a:cubicBezTo>
                  <a:pt x="1610497" y="1707206"/>
                  <a:pt x="1596121" y="1697195"/>
                  <a:pt x="1594021" y="1682493"/>
                </a:cubicBezTo>
                <a:cubicBezTo>
                  <a:pt x="1591770" y="1666735"/>
                  <a:pt x="1619474" y="1592353"/>
                  <a:pt x="1631092" y="1583639"/>
                </a:cubicBezTo>
                <a:cubicBezTo>
                  <a:pt x="1651932" y="1568009"/>
                  <a:pt x="1705232" y="1558925"/>
                  <a:pt x="1705232" y="1558925"/>
                </a:cubicBezTo>
                <a:cubicBezTo>
                  <a:pt x="1744396" y="1500181"/>
                  <a:pt x="1715858" y="1526550"/>
                  <a:pt x="1804086" y="1497141"/>
                </a:cubicBezTo>
                <a:lnTo>
                  <a:pt x="1841157" y="1484785"/>
                </a:lnTo>
                <a:cubicBezTo>
                  <a:pt x="1853514" y="1476547"/>
                  <a:pt x="1864944" y="1466713"/>
                  <a:pt x="1878227" y="1460071"/>
                </a:cubicBezTo>
                <a:cubicBezTo>
                  <a:pt x="1889877" y="1454246"/>
                  <a:pt x="1905126" y="1455851"/>
                  <a:pt x="1915297" y="1447714"/>
                </a:cubicBezTo>
                <a:cubicBezTo>
                  <a:pt x="1926894" y="1438437"/>
                  <a:pt x="1929510" y="1421145"/>
                  <a:pt x="1940011" y="1410644"/>
                </a:cubicBezTo>
                <a:cubicBezTo>
                  <a:pt x="1950512" y="1400143"/>
                  <a:pt x="1964724" y="1394169"/>
                  <a:pt x="1977081" y="1385931"/>
                </a:cubicBezTo>
                <a:cubicBezTo>
                  <a:pt x="1985319" y="1373574"/>
                  <a:pt x="1990197" y="1358137"/>
                  <a:pt x="2001794" y="1348860"/>
                </a:cubicBezTo>
                <a:cubicBezTo>
                  <a:pt x="2011965" y="1340723"/>
                  <a:pt x="2031640" y="1347342"/>
                  <a:pt x="2038865" y="1336504"/>
                </a:cubicBezTo>
                <a:cubicBezTo>
                  <a:pt x="2050515" y="1319029"/>
                  <a:pt x="2046127" y="1295095"/>
                  <a:pt x="2051221" y="1274720"/>
                </a:cubicBezTo>
                <a:cubicBezTo>
                  <a:pt x="2054380" y="1262083"/>
                  <a:pt x="2054368" y="1246859"/>
                  <a:pt x="2063578" y="1237649"/>
                </a:cubicBezTo>
                <a:cubicBezTo>
                  <a:pt x="2078846" y="1222381"/>
                  <a:pt x="2127922" y="1207963"/>
                  <a:pt x="2150075" y="1200579"/>
                </a:cubicBezTo>
                <a:cubicBezTo>
                  <a:pt x="2183026" y="1204698"/>
                  <a:pt x="2216257" y="1206996"/>
                  <a:pt x="2248929" y="1212936"/>
                </a:cubicBezTo>
                <a:cubicBezTo>
                  <a:pt x="2261744" y="1215266"/>
                  <a:pt x="2276790" y="1216083"/>
                  <a:pt x="2286000" y="1225293"/>
                </a:cubicBezTo>
                <a:cubicBezTo>
                  <a:pt x="2295210" y="1234503"/>
                  <a:pt x="2290220" y="1252192"/>
                  <a:pt x="2298357" y="1262363"/>
                </a:cubicBezTo>
                <a:cubicBezTo>
                  <a:pt x="2307634" y="1273960"/>
                  <a:pt x="2323070" y="1278839"/>
                  <a:pt x="2335427" y="1287077"/>
                </a:cubicBezTo>
                <a:cubicBezTo>
                  <a:pt x="2380736" y="1355041"/>
                  <a:pt x="2335425" y="1297372"/>
                  <a:pt x="2397211" y="1348860"/>
                </a:cubicBezTo>
                <a:cubicBezTo>
                  <a:pt x="2492359" y="1428150"/>
                  <a:pt x="2379308" y="1349283"/>
                  <a:pt x="2471351" y="1410644"/>
                </a:cubicBezTo>
                <a:cubicBezTo>
                  <a:pt x="2479589" y="1423001"/>
                  <a:pt x="2483471" y="1439843"/>
                  <a:pt x="2496065" y="1447714"/>
                </a:cubicBezTo>
                <a:cubicBezTo>
                  <a:pt x="2518156" y="1461521"/>
                  <a:pt x="2570205" y="1472428"/>
                  <a:pt x="2570205" y="1472428"/>
                </a:cubicBezTo>
                <a:cubicBezTo>
                  <a:pt x="2581840" y="1469519"/>
                  <a:pt x="2642197" y="1455772"/>
                  <a:pt x="2656702" y="1447714"/>
                </a:cubicBezTo>
                <a:cubicBezTo>
                  <a:pt x="2682666" y="1433289"/>
                  <a:pt x="2709840" y="1419289"/>
                  <a:pt x="2730843" y="1398287"/>
                </a:cubicBezTo>
                <a:cubicBezTo>
                  <a:pt x="2815485" y="1313646"/>
                  <a:pt x="2775904" y="1343534"/>
                  <a:pt x="2842054" y="1299433"/>
                </a:cubicBezTo>
                <a:cubicBezTo>
                  <a:pt x="2850292" y="1287076"/>
                  <a:pt x="2860126" y="1275646"/>
                  <a:pt x="2866767" y="1262363"/>
                </a:cubicBezTo>
                <a:cubicBezTo>
                  <a:pt x="2872592" y="1250713"/>
                  <a:pt x="2873993" y="1237265"/>
                  <a:pt x="2879124" y="1225293"/>
                </a:cubicBezTo>
                <a:cubicBezTo>
                  <a:pt x="2886380" y="1208362"/>
                  <a:pt x="2895600" y="1192342"/>
                  <a:pt x="2903838" y="1175866"/>
                </a:cubicBezTo>
                <a:cubicBezTo>
                  <a:pt x="2907957" y="1151152"/>
                  <a:pt x="2908271" y="1125494"/>
                  <a:pt x="2916194" y="1101725"/>
                </a:cubicBezTo>
                <a:cubicBezTo>
                  <a:pt x="2932857" y="1051734"/>
                  <a:pt x="2940217" y="1071179"/>
                  <a:pt x="2977978" y="1052298"/>
                </a:cubicBezTo>
                <a:cubicBezTo>
                  <a:pt x="3073791" y="1004391"/>
                  <a:pt x="2958942" y="1046287"/>
                  <a:pt x="3052119" y="1015228"/>
                </a:cubicBezTo>
                <a:cubicBezTo>
                  <a:pt x="3068595" y="1002871"/>
                  <a:pt x="3087864" y="993551"/>
                  <a:pt x="3101546" y="978158"/>
                </a:cubicBezTo>
                <a:cubicBezTo>
                  <a:pt x="3121279" y="955958"/>
                  <a:pt x="3150973" y="904017"/>
                  <a:pt x="3150973" y="904017"/>
                </a:cubicBezTo>
                <a:cubicBezTo>
                  <a:pt x="3168933" y="850135"/>
                  <a:pt x="3167763" y="831970"/>
                  <a:pt x="3200400" y="792806"/>
                </a:cubicBezTo>
                <a:cubicBezTo>
                  <a:pt x="3211587" y="779381"/>
                  <a:pt x="3226283" y="769161"/>
                  <a:pt x="3237470" y="755736"/>
                </a:cubicBezTo>
                <a:cubicBezTo>
                  <a:pt x="3246977" y="744327"/>
                  <a:pt x="3251683" y="729167"/>
                  <a:pt x="3262184" y="718666"/>
                </a:cubicBezTo>
                <a:cubicBezTo>
                  <a:pt x="3286864" y="693986"/>
                  <a:pt x="3331535" y="681040"/>
                  <a:pt x="3361038" y="669239"/>
                </a:cubicBezTo>
                <a:cubicBezTo>
                  <a:pt x="3373395" y="652763"/>
                  <a:pt x="3387193" y="637276"/>
                  <a:pt x="3398108" y="619812"/>
                </a:cubicBezTo>
                <a:cubicBezTo>
                  <a:pt x="3407871" y="604192"/>
                  <a:pt x="3412114" y="585374"/>
                  <a:pt x="3422821" y="570385"/>
                </a:cubicBezTo>
                <a:cubicBezTo>
                  <a:pt x="3432978" y="556165"/>
                  <a:pt x="3448705" y="546739"/>
                  <a:pt x="3459892" y="533314"/>
                </a:cubicBezTo>
                <a:cubicBezTo>
                  <a:pt x="3487352" y="500362"/>
                  <a:pt x="3477739" y="488007"/>
                  <a:pt x="3521675" y="471531"/>
                </a:cubicBezTo>
                <a:cubicBezTo>
                  <a:pt x="3541340" y="464157"/>
                  <a:pt x="3562776" y="462824"/>
                  <a:pt x="3583459" y="459174"/>
                </a:cubicBezTo>
                <a:lnTo>
                  <a:pt x="3731740" y="434460"/>
                </a:lnTo>
                <a:cubicBezTo>
                  <a:pt x="3764691" y="438579"/>
                  <a:pt x="3797922" y="440877"/>
                  <a:pt x="3830594" y="446817"/>
                </a:cubicBezTo>
                <a:cubicBezTo>
                  <a:pt x="3843409" y="449147"/>
                  <a:pt x="3857494" y="451037"/>
                  <a:pt x="3867665" y="459174"/>
                </a:cubicBezTo>
                <a:cubicBezTo>
                  <a:pt x="3879262" y="468451"/>
                  <a:pt x="3880021" y="488006"/>
                  <a:pt x="3892378" y="496244"/>
                </a:cubicBezTo>
                <a:cubicBezTo>
                  <a:pt x="3906508" y="505664"/>
                  <a:pt x="3925694" y="503231"/>
                  <a:pt x="3941805" y="508601"/>
                </a:cubicBezTo>
                <a:cubicBezTo>
                  <a:pt x="4002266" y="528754"/>
                  <a:pt x="3995251" y="527755"/>
                  <a:pt x="4040659" y="558028"/>
                </a:cubicBezTo>
                <a:cubicBezTo>
                  <a:pt x="4077729" y="553909"/>
                  <a:pt x="4115685" y="554717"/>
                  <a:pt x="4151870" y="545671"/>
                </a:cubicBezTo>
                <a:cubicBezTo>
                  <a:pt x="4196418" y="534534"/>
                  <a:pt x="4187190" y="516802"/>
                  <a:pt x="4201297" y="483887"/>
                </a:cubicBezTo>
                <a:cubicBezTo>
                  <a:pt x="4208553" y="466956"/>
                  <a:pt x="4218755" y="451391"/>
                  <a:pt x="4226011" y="434460"/>
                </a:cubicBezTo>
                <a:cubicBezTo>
                  <a:pt x="4231142" y="422488"/>
                  <a:pt x="4233236" y="409362"/>
                  <a:pt x="4238367" y="397390"/>
                </a:cubicBezTo>
                <a:cubicBezTo>
                  <a:pt x="4257178" y="353497"/>
                  <a:pt x="4262977" y="348120"/>
                  <a:pt x="4287794" y="310893"/>
                </a:cubicBezTo>
                <a:cubicBezTo>
                  <a:pt x="4283675" y="298536"/>
                  <a:pt x="4275438" y="286847"/>
                  <a:pt x="4275438" y="273822"/>
                </a:cubicBezTo>
                <a:cubicBezTo>
                  <a:pt x="4275438" y="256839"/>
                  <a:pt x="4290196" y="241207"/>
                  <a:pt x="4287794" y="224395"/>
                </a:cubicBezTo>
                <a:cubicBezTo>
                  <a:pt x="4285694" y="209693"/>
                  <a:pt x="4269113" y="200896"/>
                  <a:pt x="4263081" y="187325"/>
                </a:cubicBezTo>
                <a:cubicBezTo>
                  <a:pt x="4252501" y="163520"/>
                  <a:pt x="4259207" y="128815"/>
                  <a:pt x="4238367" y="113185"/>
                </a:cubicBezTo>
                <a:cubicBezTo>
                  <a:pt x="4221891" y="100828"/>
                  <a:pt x="4207360" y="85324"/>
                  <a:pt x="4188940" y="76114"/>
                </a:cubicBezTo>
                <a:cubicBezTo>
                  <a:pt x="4149791" y="56540"/>
                  <a:pt x="4106757" y="50868"/>
                  <a:pt x="4065373" y="39044"/>
                </a:cubicBezTo>
                <a:cubicBezTo>
                  <a:pt x="4052849" y="35466"/>
                  <a:pt x="4041074" y="29241"/>
                  <a:pt x="4028302" y="26687"/>
                </a:cubicBezTo>
                <a:cubicBezTo>
                  <a:pt x="3999743" y="20975"/>
                  <a:pt x="3970591" y="18760"/>
                  <a:pt x="3941805" y="14331"/>
                </a:cubicBezTo>
                <a:cubicBezTo>
                  <a:pt x="3917042" y="10521"/>
                  <a:pt x="3892378" y="6093"/>
                  <a:pt x="3867665" y="1974"/>
                </a:cubicBezTo>
                <a:cubicBezTo>
                  <a:pt x="3777049" y="6093"/>
                  <a:pt x="3685387" y="0"/>
                  <a:pt x="3595816" y="14331"/>
                </a:cubicBezTo>
                <a:cubicBezTo>
                  <a:pt x="3578561" y="17092"/>
                  <a:pt x="3569475" y="37607"/>
                  <a:pt x="3558746" y="51401"/>
                </a:cubicBezTo>
                <a:cubicBezTo>
                  <a:pt x="3540511" y="74846"/>
                  <a:pt x="3509319" y="125541"/>
                  <a:pt x="3509319" y="125541"/>
                </a:cubicBezTo>
                <a:cubicBezTo>
                  <a:pt x="3505200" y="162611"/>
                  <a:pt x="3512735" y="202953"/>
                  <a:pt x="3496962" y="236752"/>
                </a:cubicBezTo>
                <a:cubicBezTo>
                  <a:pt x="3466253" y="302557"/>
                  <a:pt x="3436360" y="306380"/>
                  <a:pt x="3385751" y="323249"/>
                </a:cubicBezTo>
                <a:cubicBezTo>
                  <a:pt x="3231286" y="284635"/>
                  <a:pt x="3423304" y="333980"/>
                  <a:pt x="3299254" y="298536"/>
                </a:cubicBezTo>
                <a:cubicBezTo>
                  <a:pt x="3282925" y="293870"/>
                  <a:pt x="3266094" y="291059"/>
                  <a:pt x="3249827" y="286179"/>
                </a:cubicBezTo>
                <a:cubicBezTo>
                  <a:pt x="3224875" y="278694"/>
                  <a:pt x="3175686" y="261466"/>
                  <a:pt x="3175686" y="261466"/>
                </a:cubicBezTo>
                <a:cubicBezTo>
                  <a:pt x="3163329" y="253228"/>
                  <a:pt x="3152944" y="240660"/>
                  <a:pt x="3138616" y="236752"/>
                </a:cubicBezTo>
                <a:cubicBezTo>
                  <a:pt x="3118357" y="231227"/>
                  <a:pt x="2923631" y="212783"/>
                  <a:pt x="2916194" y="212039"/>
                </a:cubicBezTo>
                <a:cubicBezTo>
                  <a:pt x="2891481" y="203801"/>
                  <a:pt x="2867842" y="191009"/>
                  <a:pt x="2842054" y="187325"/>
                </a:cubicBezTo>
                <a:cubicBezTo>
                  <a:pt x="2714578" y="169114"/>
                  <a:pt x="2784538" y="177866"/>
                  <a:pt x="2631989" y="162612"/>
                </a:cubicBezTo>
                <a:cubicBezTo>
                  <a:pt x="2584312" y="166946"/>
                  <a:pt x="2478601" y="173156"/>
                  <a:pt x="2421924" y="187325"/>
                </a:cubicBezTo>
                <a:cubicBezTo>
                  <a:pt x="2396652" y="193643"/>
                  <a:pt x="2373057" y="205721"/>
                  <a:pt x="2347784" y="212039"/>
                </a:cubicBezTo>
                <a:lnTo>
                  <a:pt x="2298357" y="224395"/>
                </a:lnTo>
                <a:cubicBezTo>
                  <a:pt x="2208889" y="284040"/>
                  <a:pt x="2250782" y="260539"/>
                  <a:pt x="2174789" y="298536"/>
                </a:cubicBezTo>
                <a:cubicBezTo>
                  <a:pt x="2170670" y="310893"/>
                  <a:pt x="2174082" y="329781"/>
                  <a:pt x="2162432" y="335606"/>
                </a:cubicBezTo>
                <a:cubicBezTo>
                  <a:pt x="2132590" y="350527"/>
                  <a:pt x="2108282" y="297630"/>
                  <a:pt x="2100648" y="286179"/>
                </a:cubicBezTo>
                <a:cubicBezTo>
                  <a:pt x="2096529" y="273822"/>
                  <a:pt x="2097502" y="258319"/>
                  <a:pt x="2088292" y="249109"/>
                </a:cubicBezTo>
                <a:cubicBezTo>
                  <a:pt x="2079082" y="239899"/>
                  <a:pt x="2062871" y="242577"/>
                  <a:pt x="2051221" y="236752"/>
                </a:cubicBezTo>
                <a:cubicBezTo>
                  <a:pt x="1955402" y="188843"/>
                  <a:pt x="2070261" y="230743"/>
                  <a:pt x="1977081" y="199682"/>
                </a:cubicBezTo>
                <a:cubicBezTo>
                  <a:pt x="1968843" y="187325"/>
                  <a:pt x="1964961" y="170483"/>
                  <a:pt x="1952367" y="162612"/>
                </a:cubicBezTo>
                <a:cubicBezTo>
                  <a:pt x="1930276" y="148805"/>
                  <a:pt x="1901527" y="149548"/>
                  <a:pt x="1878227" y="137898"/>
                </a:cubicBezTo>
                <a:cubicBezTo>
                  <a:pt x="1817150" y="107360"/>
                  <a:pt x="1846275" y="119010"/>
                  <a:pt x="1791729" y="100828"/>
                </a:cubicBezTo>
                <a:cubicBezTo>
                  <a:pt x="1779372" y="92590"/>
                  <a:pt x="1769489" y="76895"/>
                  <a:pt x="1754659" y="76114"/>
                </a:cubicBezTo>
                <a:cubicBezTo>
                  <a:pt x="1621665" y="69114"/>
                  <a:pt x="1600007" y="77707"/>
                  <a:pt x="1507524" y="100828"/>
                </a:cubicBezTo>
                <a:cubicBezTo>
                  <a:pt x="1495167" y="109066"/>
                  <a:pt x="1481863" y="116034"/>
                  <a:pt x="1470454" y="125541"/>
                </a:cubicBezTo>
                <a:cubicBezTo>
                  <a:pt x="1457029" y="136728"/>
                  <a:pt x="1447924" y="152919"/>
                  <a:pt x="1433384" y="162612"/>
                </a:cubicBezTo>
                <a:cubicBezTo>
                  <a:pt x="1422546" y="169837"/>
                  <a:pt x="1408670" y="170849"/>
                  <a:pt x="1396313" y="174968"/>
                </a:cubicBezTo>
                <a:cubicBezTo>
                  <a:pt x="1290089" y="245786"/>
                  <a:pt x="1424478" y="160887"/>
                  <a:pt x="1322173" y="212039"/>
                </a:cubicBezTo>
                <a:cubicBezTo>
                  <a:pt x="1236839" y="254705"/>
                  <a:pt x="1338541" y="223392"/>
                  <a:pt x="1235675" y="249109"/>
                </a:cubicBezTo>
                <a:cubicBezTo>
                  <a:pt x="1138677" y="346107"/>
                  <a:pt x="1183105" y="312988"/>
                  <a:pt x="1112108" y="360320"/>
                </a:cubicBezTo>
                <a:cubicBezTo>
                  <a:pt x="1075038" y="356201"/>
                  <a:pt x="1036281" y="359758"/>
                  <a:pt x="1000897" y="347963"/>
                </a:cubicBezTo>
                <a:cubicBezTo>
                  <a:pt x="972719" y="338570"/>
                  <a:pt x="951470" y="315012"/>
                  <a:pt x="926757" y="298536"/>
                </a:cubicBezTo>
                <a:cubicBezTo>
                  <a:pt x="836435" y="238321"/>
                  <a:pt x="950007" y="311822"/>
                  <a:pt x="840259" y="249109"/>
                </a:cubicBezTo>
                <a:cubicBezTo>
                  <a:pt x="827365" y="241741"/>
                  <a:pt x="817278" y="229091"/>
                  <a:pt x="803189" y="224395"/>
                </a:cubicBezTo>
                <a:cubicBezTo>
                  <a:pt x="790338" y="220111"/>
                  <a:pt x="649207" y="200633"/>
                  <a:pt x="642551" y="199682"/>
                </a:cubicBezTo>
                <a:cubicBezTo>
                  <a:pt x="544135" y="207884"/>
                  <a:pt x="487943" y="210516"/>
                  <a:pt x="395416" y="224395"/>
                </a:cubicBezTo>
                <a:cubicBezTo>
                  <a:pt x="345862" y="231828"/>
                  <a:pt x="247135" y="249109"/>
                  <a:pt x="247135" y="249109"/>
                </a:cubicBezTo>
                <a:cubicBezTo>
                  <a:pt x="226540" y="257347"/>
                  <a:pt x="206197" y="266242"/>
                  <a:pt x="185351" y="273822"/>
                </a:cubicBezTo>
                <a:cubicBezTo>
                  <a:pt x="160869" y="282724"/>
                  <a:pt x="111211" y="298536"/>
                  <a:pt x="111211" y="298536"/>
                </a:cubicBezTo>
                <a:cubicBezTo>
                  <a:pt x="102973" y="310893"/>
                  <a:pt x="98854" y="327368"/>
                  <a:pt x="86497" y="335606"/>
                </a:cubicBezTo>
                <a:cubicBezTo>
                  <a:pt x="72366" y="345026"/>
                  <a:pt x="48122" y="335069"/>
                  <a:pt x="37070" y="347963"/>
                </a:cubicBezTo>
                <a:cubicBezTo>
                  <a:pt x="20117" y="367742"/>
                  <a:pt x="20595" y="397390"/>
                  <a:pt x="12357" y="422104"/>
                </a:cubicBezTo>
                <a:lnTo>
                  <a:pt x="0" y="459174"/>
                </a:lnTo>
                <a:cubicBezTo>
                  <a:pt x="4119" y="471531"/>
                  <a:pt x="5132" y="485406"/>
                  <a:pt x="12357" y="496244"/>
                </a:cubicBezTo>
                <a:cubicBezTo>
                  <a:pt x="67016" y="578232"/>
                  <a:pt x="33711" y="489525"/>
                  <a:pt x="74140" y="570385"/>
                </a:cubicBezTo>
                <a:cubicBezTo>
                  <a:pt x="82397" y="586899"/>
                  <a:pt x="95686" y="642627"/>
                  <a:pt x="98854" y="656882"/>
                </a:cubicBezTo>
                <a:cubicBezTo>
                  <a:pt x="103410" y="677384"/>
                  <a:pt x="104569" y="698741"/>
                  <a:pt x="111211" y="718666"/>
                </a:cubicBezTo>
                <a:cubicBezTo>
                  <a:pt x="117036" y="736141"/>
                  <a:pt x="128668" y="751162"/>
                  <a:pt x="135924" y="768093"/>
                </a:cubicBezTo>
                <a:cubicBezTo>
                  <a:pt x="141055" y="780065"/>
                  <a:pt x="141955" y="793777"/>
                  <a:pt x="148281" y="805163"/>
                </a:cubicBezTo>
                <a:cubicBezTo>
                  <a:pt x="162706" y="831127"/>
                  <a:pt x="184425" y="852738"/>
                  <a:pt x="197708" y="879304"/>
                </a:cubicBezTo>
                <a:cubicBezTo>
                  <a:pt x="205946" y="895780"/>
                  <a:pt x="212944" y="912936"/>
                  <a:pt x="222421" y="928731"/>
                </a:cubicBezTo>
                <a:cubicBezTo>
                  <a:pt x="237702" y="954200"/>
                  <a:pt x="271848" y="1002871"/>
                  <a:pt x="271848" y="1002871"/>
                </a:cubicBezTo>
                <a:cubicBezTo>
                  <a:pt x="251976" y="1201607"/>
                  <a:pt x="274540" y="1067595"/>
                  <a:pt x="247135" y="1163509"/>
                </a:cubicBezTo>
                <a:cubicBezTo>
                  <a:pt x="241855" y="1181988"/>
                  <a:pt x="232298" y="1230252"/>
                  <a:pt x="222421" y="1250006"/>
                </a:cubicBezTo>
                <a:cubicBezTo>
                  <a:pt x="215779" y="1263289"/>
                  <a:pt x="204350" y="1273794"/>
                  <a:pt x="197708" y="1287077"/>
                </a:cubicBezTo>
                <a:cubicBezTo>
                  <a:pt x="191883" y="1298727"/>
                  <a:pt x="190482" y="1312175"/>
                  <a:pt x="185351" y="1324147"/>
                </a:cubicBezTo>
                <a:cubicBezTo>
                  <a:pt x="178095" y="1341078"/>
                  <a:pt x="167894" y="1356643"/>
                  <a:pt x="160638" y="1373574"/>
                </a:cubicBezTo>
                <a:cubicBezTo>
                  <a:pt x="129945" y="1445192"/>
                  <a:pt x="171058" y="1376479"/>
                  <a:pt x="123567" y="1447714"/>
                </a:cubicBezTo>
                <a:lnTo>
                  <a:pt x="98854" y="1521855"/>
                </a:lnTo>
                <a:lnTo>
                  <a:pt x="86497" y="1558925"/>
                </a:lnTo>
                <a:cubicBezTo>
                  <a:pt x="94735" y="1583639"/>
                  <a:pt x="96761" y="1611391"/>
                  <a:pt x="111211" y="1633066"/>
                </a:cubicBezTo>
                <a:cubicBezTo>
                  <a:pt x="136028" y="1670293"/>
                  <a:pt x="141827" y="1675670"/>
                  <a:pt x="160638" y="1719563"/>
                </a:cubicBezTo>
                <a:cubicBezTo>
                  <a:pt x="180308" y="1765461"/>
                  <a:pt x="162784" y="1751795"/>
                  <a:pt x="197708" y="1793704"/>
                </a:cubicBezTo>
                <a:cubicBezTo>
                  <a:pt x="208895" y="1807129"/>
                  <a:pt x="223591" y="1817349"/>
                  <a:pt x="234778" y="1830774"/>
                </a:cubicBezTo>
                <a:cubicBezTo>
                  <a:pt x="244285" y="1842183"/>
                  <a:pt x="248315" y="1858065"/>
                  <a:pt x="259492" y="1867844"/>
                </a:cubicBezTo>
                <a:cubicBezTo>
                  <a:pt x="281845" y="1887403"/>
                  <a:pt x="308919" y="1900795"/>
                  <a:pt x="333632" y="1917271"/>
                </a:cubicBezTo>
                <a:lnTo>
                  <a:pt x="370702" y="1941985"/>
                </a:lnTo>
                <a:cubicBezTo>
                  <a:pt x="383059" y="1950223"/>
                  <a:pt x="393684" y="1962002"/>
                  <a:pt x="407773" y="1966698"/>
                </a:cubicBezTo>
                <a:cubicBezTo>
                  <a:pt x="458932" y="1983751"/>
                  <a:pt x="434005" y="1971830"/>
                  <a:pt x="481913" y="2003768"/>
                </a:cubicBezTo>
                <a:cubicBezTo>
                  <a:pt x="490151" y="2016125"/>
                  <a:pt x="499259" y="2027944"/>
                  <a:pt x="506627" y="2040839"/>
                </a:cubicBezTo>
                <a:cubicBezTo>
                  <a:pt x="515766" y="2056832"/>
                  <a:pt x="520633" y="2075277"/>
                  <a:pt x="531340" y="2090266"/>
                </a:cubicBezTo>
                <a:cubicBezTo>
                  <a:pt x="541497" y="2104486"/>
                  <a:pt x="557682" y="2113542"/>
                  <a:pt x="568411" y="2127336"/>
                </a:cubicBezTo>
                <a:cubicBezTo>
                  <a:pt x="586646" y="2150781"/>
                  <a:pt x="601362" y="2176763"/>
                  <a:pt x="617838" y="2201477"/>
                </a:cubicBezTo>
                <a:cubicBezTo>
                  <a:pt x="626076" y="2213834"/>
                  <a:pt x="637855" y="2224458"/>
                  <a:pt x="642551" y="2238547"/>
                </a:cubicBezTo>
                <a:cubicBezTo>
                  <a:pt x="646670" y="2250904"/>
                  <a:pt x="649083" y="2263967"/>
                  <a:pt x="654908" y="2275617"/>
                </a:cubicBezTo>
                <a:cubicBezTo>
                  <a:pt x="713653" y="2393107"/>
                  <a:pt x="640575" y="2195551"/>
                  <a:pt x="704335" y="2386828"/>
                </a:cubicBezTo>
                <a:lnTo>
                  <a:pt x="716692" y="2423898"/>
                </a:lnTo>
                <a:cubicBezTo>
                  <a:pt x="704893" y="2453395"/>
                  <a:pt x="691942" y="2498075"/>
                  <a:pt x="667265" y="2522752"/>
                </a:cubicBezTo>
                <a:cubicBezTo>
                  <a:pt x="656764" y="2533253"/>
                  <a:pt x="643477" y="2540824"/>
                  <a:pt x="630194" y="2547466"/>
                </a:cubicBezTo>
                <a:cubicBezTo>
                  <a:pt x="618544" y="2553291"/>
                  <a:pt x="605481" y="2555703"/>
                  <a:pt x="593124" y="2559822"/>
                </a:cubicBezTo>
                <a:cubicBezTo>
                  <a:pt x="575762" y="2571397"/>
                  <a:pt x="516843" y="2609688"/>
                  <a:pt x="506627" y="2621606"/>
                </a:cubicBezTo>
                <a:cubicBezTo>
                  <a:pt x="494639" y="2635592"/>
                  <a:pt x="491390" y="2655238"/>
                  <a:pt x="481913" y="2671033"/>
                </a:cubicBezTo>
                <a:cubicBezTo>
                  <a:pt x="466631" y="2696502"/>
                  <a:pt x="448962" y="2720460"/>
                  <a:pt x="432486" y="2745174"/>
                </a:cubicBezTo>
                <a:cubicBezTo>
                  <a:pt x="424248" y="2757531"/>
                  <a:pt x="414415" y="2768961"/>
                  <a:pt x="407773" y="2782244"/>
                </a:cubicBezTo>
                <a:cubicBezTo>
                  <a:pt x="399535" y="2798720"/>
                  <a:pt x="389900" y="2814568"/>
                  <a:pt x="383059" y="2831671"/>
                </a:cubicBezTo>
                <a:cubicBezTo>
                  <a:pt x="373384" y="2855858"/>
                  <a:pt x="358346" y="2905812"/>
                  <a:pt x="358346" y="2905812"/>
                </a:cubicBezTo>
                <a:cubicBezTo>
                  <a:pt x="362465" y="2951120"/>
                  <a:pt x="364689" y="2996640"/>
                  <a:pt x="370702" y="3041736"/>
                </a:cubicBezTo>
                <a:cubicBezTo>
                  <a:pt x="372946" y="3058570"/>
                  <a:pt x="373639" y="3077032"/>
                  <a:pt x="383059" y="3091163"/>
                </a:cubicBezTo>
                <a:cubicBezTo>
                  <a:pt x="400127" y="3116765"/>
                  <a:pt x="444754" y="3122033"/>
                  <a:pt x="469557" y="3128233"/>
                </a:cubicBezTo>
                <a:lnTo>
                  <a:pt x="543697" y="3177660"/>
                </a:lnTo>
                <a:cubicBezTo>
                  <a:pt x="556054" y="3185898"/>
                  <a:pt x="570266" y="3191873"/>
                  <a:pt x="580767" y="3202374"/>
                </a:cubicBezTo>
                <a:lnTo>
                  <a:pt x="654908" y="3276514"/>
                </a:lnTo>
                <a:cubicBezTo>
                  <a:pt x="676658" y="3341763"/>
                  <a:pt x="660039" y="3302746"/>
                  <a:pt x="716692" y="3387725"/>
                </a:cubicBezTo>
                <a:cubicBezTo>
                  <a:pt x="716694" y="3387727"/>
                  <a:pt x="766118" y="3461865"/>
                  <a:pt x="766119" y="3461866"/>
                </a:cubicBezTo>
                <a:lnTo>
                  <a:pt x="803189" y="3498936"/>
                </a:lnTo>
                <a:cubicBezTo>
                  <a:pt x="799070" y="3519531"/>
                  <a:pt x="798206" y="3541055"/>
                  <a:pt x="790832" y="3560720"/>
                </a:cubicBezTo>
                <a:cubicBezTo>
                  <a:pt x="774356" y="3604655"/>
                  <a:pt x="762000" y="3595044"/>
                  <a:pt x="729048" y="3622504"/>
                </a:cubicBezTo>
                <a:cubicBezTo>
                  <a:pt x="715623" y="3633691"/>
                  <a:pt x="705403" y="3648387"/>
                  <a:pt x="691978" y="3659574"/>
                </a:cubicBezTo>
                <a:cubicBezTo>
                  <a:pt x="680569" y="3669081"/>
                  <a:pt x="666317" y="3674780"/>
                  <a:pt x="654908" y="3684287"/>
                </a:cubicBezTo>
                <a:cubicBezTo>
                  <a:pt x="641483" y="3695474"/>
                  <a:pt x="631263" y="3710171"/>
                  <a:pt x="617838" y="3721358"/>
                </a:cubicBezTo>
                <a:cubicBezTo>
                  <a:pt x="585002" y="3748721"/>
                  <a:pt x="569786" y="3748816"/>
                  <a:pt x="531340" y="3770785"/>
                </a:cubicBezTo>
                <a:cubicBezTo>
                  <a:pt x="518446" y="3778153"/>
                  <a:pt x="506627" y="3787260"/>
                  <a:pt x="494270" y="3795498"/>
                </a:cubicBezTo>
                <a:cubicBezTo>
                  <a:pt x="466387" y="3879144"/>
                  <a:pt x="505676" y="3794230"/>
                  <a:pt x="444843" y="3844925"/>
                </a:cubicBezTo>
                <a:cubicBezTo>
                  <a:pt x="433350" y="3854502"/>
                  <a:pt x="394327" y="3914520"/>
                  <a:pt x="383059" y="3931422"/>
                </a:cubicBezTo>
                <a:cubicBezTo>
                  <a:pt x="378940" y="3943779"/>
                  <a:pt x="363131" y="3957894"/>
                  <a:pt x="370702" y="3968493"/>
                </a:cubicBezTo>
                <a:cubicBezTo>
                  <a:pt x="370703" y="3968494"/>
                  <a:pt x="463377" y="4030276"/>
                  <a:pt x="481913" y="4042633"/>
                </a:cubicBezTo>
                <a:lnTo>
                  <a:pt x="518984" y="4067347"/>
                </a:lnTo>
                <a:cubicBezTo>
                  <a:pt x="527222" y="4079704"/>
                  <a:pt x="533196" y="4093916"/>
                  <a:pt x="543697" y="4104417"/>
                </a:cubicBezTo>
                <a:cubicBezTo>
                  <a:pt x="554198" y="4114918"/>
                  <a:pt x="568682" y="4120499"/>
                  <a:pt x="580767" y="4129131"/>
                </a:cubicBezTo>
                <a:cubicBezTo>
                  <a:pt x="636250" y="4168762"/>
                  <a:pt x="622356" y="4158363"/>
                  <a:pt x="667265" y="4203271"/>
                </a:cubicBezTo>
                <a:cubicBezTo>
                  <a:pt x="680141" y="4241901"/>
                  <a:pt x="692628" y="4290203"/>
                  <a:pt x="729048" y="4314482"/>
                </a:cubicBezTo>
                <a:cubicBezTo>
                  <a:pt x="741405" y="4322720"/>
                  <a:pt x="754710" y="4329688"/>
                  <a:pt x="766119" y="4339195"/>
                </a:cubicBezTo>
                <a:cubicBezTo>
                  <a:pt x="861267" y="4418485"/>
                  <a:pt x="748216" y="4339618"/>
                  <a:pt x="840259" y="4400979"/>
                </a:cubicBezTo>
                <a:cubicBezTo>
                  <a:pt x="848497" y="4417455"/>
                  <a:pt x="864973" y="4431986"/>
                  <a:pt x="864973" y="4450406"/>
                </a:cubicBezTo>
                <a:cubicBezTo>
                  <a:pt x="864973" y="4484371"/>
                  <a:pt x="846519" y="4515876"/>
                  <a:pt x="840259" y="4549260"/>
                </a:cubicBezTo>
                <a:cubicBezTo>
                  <a:pt x="834139" y="4581899"/>
                  <a:pt x="832021" y="4615163"/>
                  <a:pt x="827902" y="4648114"/>
                </a:cubicBezTo>
                <a:cubicBezTo>
                  <a:pt x="832021" y="4672828"/>
                  <a:pt x="830083" y="4699360"/>
                  <a:pt x="840259" y="4722255"/>
                </a:cubicBezTo>
                <a:cubicBezTo>
                  <a:pt x="847356" y="4738224"/>
                  <a:pt x="866142" y="4745900"/>
                  <a:pt x="877329" y="4759325"/>
                </a:cubicBezTo>
                <a:cubicBezTo>
                  <a:pt x="904190" y="4791558"/>
                  <a:pt x="895777" y="4805350"/>
                  <a:pt x="939113" y="4821109"/>
                </a:cubicBezTo>
                <a:cubicBezTo>
                  <a:pt x="971033" y="4832716"/>
                  <a:pt x="1005745" y="4835081"/>
                  <a:pt x="1037967" y="4845822"/>
                </a:cubicBezTo>
                <a:lnTo>
                  <a:pt x="1112108" y="4870536"/>
                </a:lnTo>
                <a:cubicBezTo>
                  <a:pt x="1124465" y="4866417"/>
                  <a:pt x="1136463" y="4861005"/>
                  <a:pt x="1149178" y="4858179"/>
                </a:cubicBezTo>
                <a:cubicBezTo>
                  <a:pt x="1183865" y="4850471"/>
                  <a:pt x="1277776" y="4838395"/>
                  <a:pt x="1309816" y="4833466"/>
                </a:cubicBezTo>
                <a:cubicBezTo>
                  <a:pt x="1353409" y="4826760"/>
                  <a:pt x="1402362" y="4818392"/>
                  <a:pt x="1445740" y="4808752"/>
                </a:cubicBezTo>
                <a:cubicBezTo>
                  <a:pt x="1462318" y="4805068"/>
                  <a:pt x="1478691" y="4800514"/>
                  <a:pt x="1495167" y="4796395"/>
                </a:cubicBezTo>
                <a:cubicBezTo>
                  <a:pt x="1507524" y="4788157"/>
                  <a:pt x="1521737" y="4782183"/>
                  <a:pt x="1532238" y="4771682"/>
                </a:cubicBezTo>
                <a:cubicBezTo>
                  <a:pt x="1614624" y="4689298"/>
                  <a:pt x="1495159" y="4775808"/>
                  <a:pt x="1594021" y="4709898"/>
                </a:cubicBezTo>
                <a:cubicBezTo>
                  <a:pt x="1576556" y="4622570"/>
                  <a:pt x="1588307" y="4668039"/>
                  <a:pt x="1556951" y="4573974"/>
                </a:cubicBezTo>
                <a:cubicBezTo>
                  <a:pt x="1552832" y="4561617"/>
                  <a:pt x="1551819" y="4547742"/>
                  <a:pt x="1544594" y="4536904"/>
                </a:cubicBezTo>
                <a:lnTo>
                  <a:pt x="1495167" y="4462763"/>
                </a:lnTo>
                <a:lnTo>
                  <a:pt x="1445740" y="4388622"/>
                </a:lnTo>
                <a:lnTo>
                  <a:pt x="1421027" y="4351552"/>
                </a:lnTo>
              </a:path>
            </a:pathLst>
          </a:custGeom>
          <a:solidFill>
            <a:schemeClr val="accent2">
              <a:lumMod val="50000"/>
            </a:schemeClr>
          </a:solidFill>
          <a:effectLst>
            <a:outerShdw dist="50800" dir="5400000" sx="93000" sy="93000" algn="ctr" rotWithShape="0">
              <a:schemeClr val="accent5">
                <a:lumMod val="50000"/>
                <a:alpha val="82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r>
              <a:rPr lang="el-GR" dirty="0" smtClean="0"/>
              <a:t>          </a:t>
            </a:r>
            <a:r>
              <a:rPr lang="en-US" sz="3200" b="1" dirty="0" err="1">
                <a:latin typeface="Calibri" pitchFamily="34" charset="0"/>
              </a:rPr>
              <a:t>tRNA</a:t>
            </a:r>
            <a:endParaRPr lang="el-GR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tRNA-ελλ"/>
          <p:cNvPicPr>
            <a:picLocks noChangeAspect="1" noChangeArrowheads="1"/>
          </p:cNvPicPr>
          <p:nvPr/>
        </p:nvPicPr>
        <p:blipFill>
          <a:blip r:embed="rId3" cstate="print">
            <a:lum bright="-18000" contrast="18000"/>
          </a:blip>
          <a:srcRect l="25591"/>
          <a:stretch>
            <a:fillRect/>
          </a:stretch>
        </p:blipFill>
        <p:spPr bwMode="auto">
          <a:xfrm>
            <a:off x="3559176" y="80963"/>
            <a:ext cx="6697663" cy="675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554089" y="4787901"/>
            <a:ext cx="3395473" cy="107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sz="3200" b="1" i="1">
                <a:latin typeface="Arial Unicode MS" pitchFamily="34" charset="-128"/>
              </a:rPr>
              <a:t>αμινοάκυλο-</a:t>
            </a:r>
            <a:r>
              <a:rPr lang="en-US" sz="3200" b="1" i="1">
                <a:latin typeface="Arial Unicode MS" pitchFamily="34" charset="-128"/>
              </a:rPr>
              <a:t>tRNA</a:t>
            </a:r>
          </a:p>
          <a:p>
            <a:pPr algn="ctr"/>
            <a:r>
              <a:rPr lang="el-GR" sz="3200" b="1" i="1">
                <a:latin typeface="Arial Unicode MS" pitchFamily="34" charset="-128"/>
              </a:rPr>
              <a:t>συνθετάση</a:t>
            </a:r>
          </a:p>
        </p:txBody>
      </p:sp>
      <p:sp>
        <p:nvSpPr>
          <p:cNvPr id="6" name="Rectangle 5"/>
          <p:cNvSpPr/>
          <p:nvPr/>
        </p:nvSpPr>
        <p:spPr>
          <a:xfrm>
            <a:off x="9535988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6634"/>
            <a:ext cx="3562856" cy="64222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400" dirty="0">
                <a:solidFill>
                  <a:schemeClr val="bg1"/>
                </a:solidFill>
                <a:latin typeface="Calibri" pitchFamily="34" charset="0"/>
              </a:rPr>
              <a:t>Με το </a:t>
            </a:r>
            <a:r>
              <a:rPr lang="en-US" sz="3400" dirty="0" err="1">
                <a:solidFill>
                  <a:schemeClr val="bg1"/>
                </a:solidFill>
                <a:latin typeface="Calibri" pitchFamily="34" charset="0"/>
              </a:rPr>
              <a:t>tRNA</a:t>
            </a:r>
            <a:r>
              <a:rPr lang="en-US" sz="3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400" dirty="0">
                <a:solidFill>
                  <a:schemeClr val="bg1"/>
                </a:solidFill>
                <a:latin typeface="Calibri" pitchFamily="34" charset="0"/>
              </a:rPr>
              <a:t>επιτυγχάνεται η μετάφραση:</a:t>
            </a:r>
          </a:p>
          <a:p>
            <a:pPr algn="ctr"/>
            <a:endParaRPr lang="el-GR" sz="34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sz="3400" dirty="0">
                <a:solidFill>
                  <a:schemeClr val="bg1"/>
                </a:solidFill>
                <a:latin typeface="Calibri" pitchFamily="34" charset="0"/>
              </a:rPr>
              <a:t>Το </a:t>
            </a:r>
            <a:r>
              <a:rPr lang="el-GR" sz="3400" dirty="0">
                <a:solidFill>
                  <a:srgbClr val="FFFF00"/>
                </a:solidFill>
                <a:latin typeface="Calibri" pitchFamily="34" charset="0"/>
              </a:rPr>
              <a:t>αντικωδικόνιο</a:t>
            </a:r>
            <a:r>
              <a:rPr lang="el-GR" sz="3400" dirty="0">
                <a:solidFill>
                  <a:schemeClr val="bg1"/>
                </a:solidFill>
                <a:latin typeface="Calibri" pitchFamily="34" charset="0"/>
              </a:rPr>
              <a:t> «διαβάζει» το </a:t>
            </a:r>
            <a:r>
              <a:rPr lang="el-GR" sz="3400" dirty="0">
                <a:solidFill>
                  <a:srgbClr val="FFFF00"/>
                </a:solidFill>
                <a:latin typeface="Calibri" pitchFamily="34" charset="0"/>
              </a:rPr>
              <a:t>κωδικόνιο</a:t>
            </a:r>
            <a:r>
              <a:rPr lang="el-GR" sz="3400" dirty="0">
                <a:solidFill>
                  <a:schemeClr val="bg1"/>
                </a:solidFill>
                <a:latin typeface="Calibri" pitchFamily="34" charset="0"/>
              </a:rPr>
              <a:t> του </a:t>
            </a:r>
            <a:r>
              <a:rPr lang="en-US" sz="3400" dirty="0">
                <a:solidFill>
                  <a:schemeClr val="bg1"/>
                </a:solidFill>
                <a:latin typeface="Calibri" pitchFamily="34" charset="0"/>
              </a:rPr>
              <a:t>mRNA </a:t>
            </a:r>
            <a:r>
              <a:rPr lang="el-GR" sz="3400" dirty="0">
                <a:solidFill>
                  <a:schemeClr val="bg1"/>
                </a:solidFill>
                <a:latin typeface="Calibri" pitchFamily="34" charset="0"/>
              </a:rPr>
              <a:t>και το </a:t>
            </a:r>
            <a:r>
              <a:rPr lang="el-GR" sz="3400" dirty="0">
                <a:solidFill>
                  <a:srgbClr val="FFFF00"/>
                </a:solidFill>
                <a:latin typeface="Calibri" pitchFamily="34" charset="0"/>
              </a:rPr>
              <a:t>μεταφράζει</a:t>
            </a:r>
            <a:r>
              <a:rPr lang="el-GR" sz="3400" dirty="0">
                <a:solidFill>
                  <a:schemeClr val="bg1"/>
                </a:solidFill>
                <a:latin typeface="Calibri" pitchFamily="34" charset="0"/>
              </a:rPr>
              <a:t> στο αμινοξύ με το οποίο είναι φορτισμένο</a:t>
            </a:r>
          </a:p>
        </p:txBody>
      </p:sp>
      <p:sp>
        <p:nvSpPr>
          <p:cNvPr id="8" name="Rectangle 7"/>
          <p:cNvSpPr/>
          <p:nvPr/>
        </p:nvSpPr>
        <p:spPr>
          <a:xfrm>
            <a:off x="3631333" y="6309320"/>
            <a:ext cx="23762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  <a:latin typeface="Calibri" pitchFamily="34" charset="0"/>
              </a:rPr>
              <a:t>αντικωδικόνιο</a:t>
            </a:r>
            <a:endParaRPr lang="el-GR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11652" y="4797152"/>
            <a:ext cx="3456384" cy="10801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231734" y="5013178"/>
            <a:ext cx="1891856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GB" sz="3600" b="1" dirty="0" err="1">
                <a:latin typeface="Calibri" pitchFamily="34" charset="0"/>
              </a:rPr>
              <a:t>tRNA</a:t>
            </a:r>
            <a:r>
              <a:rPr lang="el-GR" sz="3600" b="1" dirty="0">
                <a:latin typeface="Calibri" pitchFamily="34" charset="0"/>
              </a:rPr>
              <a:t>-ΑΑ</a:t>
            </a:r>
            <a:endParaRPr lang="en-GB" sz="36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rans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" y="0"/>
            <a:ext cx="3610917" cy="52321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l-GR" sz="2800" b="1" dirty="0" smtClean="0">
                <a:latin typeface="Calibri" pitchFamily="34" charset="0"/>
              </a:rPr>
              <a:t>1. Έναρξη </a:t>
            </a:r>
            <a:r>
              <a:rPr lang="el-GR" sz="2800" b="1" dirty="0">
                <a:latin typeface="Calibri" pitchFamily="34" charset="0"/>
              </a:rPr>
              <a:t>μετάφρασης</a:t>
            </a:r>
            <a:endParaRPr lang="en-GB" sz="2800" b="1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9445" y="2276872"/>
            <a:ext cx="496855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l-GR" dirty="0" smtClean="0">
                <a:latin typeface="Calibri" pitchFamily="34" charset="0"/>
              </a:rPr>
              <a:t>Ζευγάρωμα αντικωδικονίου του </a:t>
            </a:r>
            <a:r>
              <a:rPr lang="en-US" dirty="0" err="1" smtClean="0">
                <a:latin typeface="Calibri" pitchFamily="34" charset="0"/>
              </a:rPr>
              <a:t>tRNA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με το κωδικόνιο </a:t>
            </a:r>
            <a:r>
              <a:rPr lang="en-US" dirty="0" smtClean="0">
                <a:latin typeface="Calibri" pitchFamily="34" charset="0"/>
              </a:rPr>
              <a:t>AUG </a:t>
            </a:r>
            <a:r>
              <a:rPr lang="el-GR" dirty="0" smtClean="0">
                <a:latin typeface="Calibri" pitchFamily="34" charset="0"/>
              </a:rPr>
              <a:t>του </a:t>
            </a:r>
            <a:r>
              <a:rPr lang="en-US" dirty="0" smtClean="0">
                <a:latin typeface="Calibri" pitchFamily="34" charset="0"/>
              </a:rPr>
              <a:t>mRNA</a:t>
            </a:r>
            <a:endParaRPr lang="el-GR" dirty="0">
              <a:latin typeface="Calibri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3042680">
            <a:off x="4261432" y="2504531"/>
            <a:ext cx="360040" cy="682403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ranslation3-ελλ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b="7455"/>
          <a:stretch>
            <a:fillRect/>
          </a:stretch>
        </p:blipFill>
        <p:spPr bwMode="auto">
          <a:xfrm>
            <a:off x="1285875" y="611189"/>
            <a:ext cx="9001125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-243636" y="38101"/>
            <a:ext cx="6130837" cy="10772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sz="3200" b="1" dirty="0" smtClean="0">
                <a:latin typeface="Calibri" pitchFamily="34" charset="0"/>
              </a:rPr>
              <a:t>2. Επιμήκυνση </a:t>
            </a:r>
            <a:r>
              <a:rPr lang="el-GR" sz="3200" b="1" dirty="0">
                <a:latin typeface="Calibri" pitchFamily="34" charset="0"/>
              </a:rPr>
              <a:t>της </a:t>
            </a:r>
            <a:r>
              <a:rPr lang="el-GR" sz="3200" b="1" dirty="0" err="1">
                <a:latin typeface="Calibri" pitchFamily="34" charset="0"/>
              </a:rPr>
              <a:t>πολυπεπτιδικής</a:t>
            </a:r>
            <a:endParaRPr lang="el-GR" sz="3200" b="1" dirty="0">
              <a:latin typeface="Calibri" pitchFamily="34" charset="0"/>
            </a:endParaRPr>
          </a:p>
          <a:p>
            <a:pPr algn="ctr"/>
            <a:r>
              <a:rPr lang="el-GR" sz="3200" b="1" dirty="0">
                <a:latin typeface="Calibri" pitchFamily="34" charset="0"/>
              </a:rPr>
              <a:t>αλυσίδας</a:t>
            </a:r>
            <a:endParaRPr lang="en-GB" sz="3200" b="1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27677" y="620688"/>
            <a:ext cx="2736304" cy="504056"/>
          </a:xfrm>
          <a:prstGeom prst="rect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l-GR" sz="3200" b="1" dirty="0">
                <a:latin typeface="Calibri" pitchFamily="34" charset="0"/>
              </a:rPr>
              <a:t>αντικωδικόνιο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5709" y="4581128"/>
            <a:ext cx="2016224" cy="504056"/>
          </a:xfrm>
          <a:prstGeom prst="rect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l-GR" sz="3200" b="1" dirty="0">
                <a:latin typeface="Calibri" pitchFamily="34" charset="0"/>
              </a:rPr>
              <a:t>κωδικόνιο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13046" y="428604"/>
            <a:ext cx="1005932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2783" y="-27384"/>
            <a:ext cx="6130837" cy="10772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sz="3200" b="1" dirty="0" smtClean="0">
                <a:latin typeface="Calibri" pitchFamily="34" charset="0"/>
              </a:rPr>
              <a:t>2. Επιμήκυνση </a:t>
            </a:r>
            <a:r>
              <a:rPr lang="el-GR" sz="3200" b="1" dirty="0">
                <a:latin typeface="Calibri" pitchFamily="34" charset="0"/>
              </a:rPr>
              <a:t>της </a:t>
            </a:r>
            <a:r>
              <a:rPr lang="el-GR" sz="3200" b="1" dirty="0" err="1">
                <a:latin typeface="Calibri" pitchFamily="34" charset="0"/>
              </a:rPr>
              <a:t>πολυπεπτιδικής</a:t>
            </a:r>
            <a:endParaRPr lang="el-GR" sz="3200" b="1" dirty="0">
              <a:latin typeface="Calibri" pitchFamily="34" charset="0"/>
            </a:endParaRPr>
          </a:p>
          <a:p>
            <a:pPr algn="ctr"/>
            <a:r>
              <a:rPr lang="el-GR" sz="3200" b="1" dirty="0">
                <a:latin typeface="Calibri" pitchFamily="34" charset="0"/>
              </a:rPr>
              <a:t>αλυσίδας</a:t>
            </a:r>
            <a:endParaRPr lang="en-GB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Τίτλος"/>
          <p:cNvSpPr>
            <a:spLocks noGrp="1"/>
          </p:cNvSpPr>
          <p:nvPr>
            <p:ph type="ctrTitle"/>
          </p:nvPr>
        </p:nvSpPr>
        <p:spPr>
          <a:xfrm>
            <a:off x="1257300" y="1844675"/>
            <a:ext cx="7772400" cy="2089150"/>
          </a:xfrm>
        </p:spPr>
        <p:txBody>
          <a:bodyPr anchor="t"/>
          <a:lstStyle/>
          <a:p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Η μετάφραση: Η σύνθεση των πρωτεϊνών, </a:t>
            </a:r>
            <a:b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οι μεταλλάξεις και οι συνέπειες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ranslatio-stop-ελ"/>
          <p:cNvPicPr>
            <a:picLocks noChangeAspect="1" noChangeArrowheads="1"/>
          </p:cNvPicPr>
          <p:nvPr/>
        </p:nvPicPr>
        <p:blipFill>
          <a:blip r:embed="rId3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606425" y="133350"/>
            <a:ext cx="8929688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7636" y="3501008"/>
            <a:ext cx="25922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b="1" dirty="0" smtClean="0">
                <a:latin typeface="Calibri" pitchFamily="34" charset="0"/>
              </a:rPr>
              <a:t>STOP </a:t>
            </a:r>
            <a:r>
              <a:rPr lang="el-GR" b="1" dirty="0" smtClean="0">
                <a:latin typeface="Calibri" pitchFamily="34" charset="0"/>
              </a:rPr>
              <a:t>κωδικόνιο</a:t>
            </a:r>
            <a:endParaRPr lang="el-GR" b="1" dirty="0">
              <a:latin typeface="Calibri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731" y="8747"/>
            <a:ext cx="5190837" cy="58477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sz="3200" b="1" dirty="0" smtClean="0">
                <a:latin typeface="Calibri" pitchFamily="34" charset="0"/>
              </a:rPr>
              <a:t>3. Τερματισμός της σύνθεσης</a:t>
            </a:r>
            <a:endParaRPr lang="en-GB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8710646" y="1600201"/>
            <a:ext cx="107272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1800" i="1" dirty="0">
                <a:latin typeface="Arial" charset="0"/>
              </a:rPr>
              <a:t>αμινοξέα</a:t>
            </a:r>
            <a:endParaRPr lang="en-GB" sz="1800" i="1" dirty="0">
              <a:latin typeface="Arial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686551" y="2847974"/>
            <a:ext cx="120570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1800" i="1" dirty="0">
                <a:latin typeface="Arial" charset="0"/>
              </a:rPr>
              <a:t>πρωτεΐνες</a:t>
            </a:r>
            <a:endParaRPr lang="en-GB" sz="1800" i="1" dirty="0">
              <a:latin typeface="Arial" charset="0"/>
            </a:endParaRP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7286625" y="3429001"/>
            <a:ext cx="2205660" cy="83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>
                <a:latin typeface="Arial" charset="0"/>
              </a:rPr>
              <a:t>Πολυπεπτιδική</a:t>
            </a:r>
          </a:p>
          <a:p>
            <a:r>
              <a:rPr lang="el-GR">
                <a:latin typeface="Arial" charset="0"/>
              </a:rPr>
              <a:t>αλυσίδα</a:t>
            </a:r>
            <a:endParaRPr lang="en-GB">
              <a:latin typeface="Arial" charset="0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913732" y="5301209"/>
            <a:ext cx="147148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n-US" sz="1800">
                <a:latin typeface="Arial" charset="0"/>
              </a:rPr>
              <a:t>RNA</a:t>
            </a:r>
          </a:p>
          <a:p>
            <a:r>
              <a:rPr lang="el-GR" sz="1800">
                <a:latin typeface="Arial" charset="0"/>
              </a:rPr>
              <a:t>πολυμεράση</a:t>
            </a:r>
            <a:endParaRPr lang="en-GB" sz="1800">
              <a:latin typeface="Arial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214676" y="4800601"/>
            <a:ext cx="119211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1800" i="1" dirty="0">
                <a:latin typeface="Arial" charset="0"/>
              </a:rPr>
              <a:t>κωδικόνιο</a:t>
            </a:r>
            <a:endParaRPr lang="en-GB" sz="1800" i="1" dirty="0">
              <a:latin typeface="Arial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600826" y="4648201"/>
            <a:ext cx="1593698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>
                <a:latin typeface="Arial" charset="0"/>
              </a:rPr>
              <a:t>Ριβόσωμα</a:t>
            </a:r>
            <a:endParaRPr lang="en-GB">
              <a:latin typeface="Arial" charset="0"/>
            </a:endParaRP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1114425" y="3048001"/>
            <a:ext cx="1458981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1800" i="1">
                <a:latin typeface="Arial" charset="0"/>
              </a:rPr>
              <a:t>Ριβο</a:t>
            </a:r>
          </a:p>
          <a:p>
            <a:r>
              <a:rPr lang="el-GR" sz="1800" i="1">
                <a:latin typeface="Arial" charset="0"/>
              </a:rPr>
              <a:t>νουκλεοτίδια</a:t>
            </a:r>
            <a:endParaRPr lang="en-GB" sz="1800" i="1">
              <a:latin typeface="Arial" charset="0"/>
            </a:endParaRP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2428856" y="214291"/>
            <a:ext cx="2949838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b="1" dirty="0">
                <a:latin typeface="Calibri" pitchFamily="34" charset="0"/>
              </a:rPr>
              <a:t>ΣΥΝΘΕΣΗ ΠΡΩΤΕΪΝΗΣ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019" y="2348881"/>
            <a:ext cx="8784977" cy="23083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ΘΕΜΑ: Σε τι ενέργειες προβαίνει το κύτταρο ή προβαίνουν τα κύτταρα ενός οργανισμού για τη σύνθεση μιας </a:t>
            </a:r>
            <a:r>
              <a:rPr lang="el-GR" sz="3600" b="1" dirty="0" err="1">
                <a:solidFill>
                  <a:schemeClr val="bg1"/>
                </a:solidFill>
                <a:latin typeface="Calibri" pitchFamily="34" charset="0"/>
              </a:rPr>
              <a:t>πολυπεπτιδικής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 αλυσίδας (μιας πρωτεΐνης);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rotein copy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-61912" y="0"/>
            <a:ext cx="10348913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0" y="0"/>
            <a:ext cx="1928790" cy="12003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l-GR" b="1" dirty="0" smtClean="0">
                <a:latin typeface="Arial Unicode MS" pitchFamily="34" charset="-128"/>
              </a:rPr>
              <a:t>Μεταγραφή και Μετάφραση</a:t>
            </a:r>
            <a:endParaRPr lang="el-GR" b="1" dirty="0">
              <a:latin typeface="Arial Unicode MS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3050" y="224777"/>
            <a:ext cx="8088873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Οι μεταλλάξεις και οι συνέπειες τους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21" y="1319143"/>
            <a:ext cx="5184576" cy="537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9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6480" y="0"/>
            <a:ext cx="1893868" cy="1143000"/>
          </a:xfrm>
          <a:noFill/>
          <a:ln>
            <a:noFill/>
          </a:ln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DNA</a:t>
            </a:r>
            <a:endParaRPr lang="en-GB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86700" y="6381749"/>
            <a:ext cx="2400300" cy="476251"/>
          </a:xfrm>
          <a:ln>
            <a:noFill/>
          </a:ln>
        </p:spPr>
        <p:txBody>
          <a:bodyPr/>
          <a:lstStyle/>
          <a:p>
            <a:fld id="{0AE1BE09-5CC4-496B-AD56-A18BCB304FA4}" type="slidenum">
              <a:rPr lang="el-GR" sz="2400">
                <a:solidFill>
                  <a:schemeClr val="bg1"/>
                </a:solidFill>
                <a:latin typeface="Calibri" pitchFamily="34" charset="0"/>
              </a:rPr>
              <a:pPr/>
              <a:t>44</a:t>
            </a:fld>
            <a:endParaRPr lang="el-GR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5" name="Straight Arrow Connector 4"/>
          <p:cNvCxnSpPr>
            <a:endCxn id="32" idx="0"/>
          </p:cNvCxnSpPr>
          <p:nvPr/>
        </p:nvCxnSpPr>
        <p:spPr bwMode="auto">
          <a:xfrm rot="16200000" flipH="1">
            <a:off x="499222" y="1215230"/>
            <a:ext cx="1275055" cy="41618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4948" y="2780929"/>
            <a:ext cx="2357454" cy="121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Αγγελιοφόρος </a:t>
            </a:r>
          </a:p>
          <a:p>
            <a:pPr algn="ctr"/>
            <a:r>
              <a:rPr lang="el-GR" sz="1600" kern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(πληροφορίες για τη σύνθεση των πρωτεϊνών)</a:t>
            </a:r>
            <a:endParaRPr lang="en-GB" sz="1600" kern="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algn="ctr" defTabSz="914364">
              <a:defRPr/>
            </a:pPr>
            <a:endParaRPr lang="en-GB" b="1" kern="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5" y="1000108"/>
            <a:ext cx="1912118" cy="523216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μεταγραφή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246956" y="4653136"/>
            <a:ext cx="2160240" cy="158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365511" y="4365105"/>
            <a:ext cx="1942190" cy="523216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μετάφραση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972" y="5733257"/>
            <a:ext cx="1764193" cy="58477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alibri" pitchFamily="34" charset="0"/>
              </a:rPr>
              <a:t>πρωτεΐνη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390973" y="2060848"/>
            <a:ext cx="1907736" cy="792088"/>
          </a:xfrm>
          <a:prstGeom prst="ellipse">
            <a:avLst/>
          </a:prstGeom>
          <a:solidFill>
            <a:srgbClr val="7575D1">
              <a:alpha val="23922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latin typeface="Calibri" pitchFamily="34" charset="0"/>
              </a:rPr>
              <a:t>mRNA</a:t>
            </a:r>
            <a:endParaRPr lang="el-GR" sz="3200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6046" y="1714489"/>
            <a:ext cx="7612076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5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’-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AUG UUG AAC ACC ACG GGG CGG GCG CCC UUU AGC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-3’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3204612" y="214290"/>
            <a:ext cx="7115390" cy="583646"/>
            <a:chOff x="3204612" y="214290"/>
            <a:chExt cx="7115390" cy="583645"/>
          </a:xfrm>
        </p:grpSpPr>
        <p:sp>
          <p:nvSpPr>
            <p:cNvPr id="34" name="TextBox 33"/>
            <p:cNvSpPr txBox="1"/>
            <p:nvPr/>
          </p:nvSpPr>
          <p:spPr>
            <a:xfrm>
              <a:off x="3204612" y="428604"/>
              <a:ext cx="7082388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3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’-ΤΑ</a:t>
              </a:r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C AAC TTG TGG TGC CCC GCC CGC GGG AAA TCG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-</a:t>
              </a:r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5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24790" y="214290"/>
              <a:ext cx="7095212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5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’-</a:t>
              </a:r>
              <a:r>
                <a:rPr lang="en-US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ATG TTG AAC ACC ACG GGG CGG GCG CCC TTT AGC</a:t>
              </a:r>
              <a:r>
                <a:rPr lang="el-GR" sz="1800" b="1" dirty="0">
                  <a:solidFill>
                    <a:schemeClr val="bg1"/>
                  </a:solidFill>
                  <a:latin typeface="Batang" pitchFamily="18" charset="-127"/>
                  <a:ea typeface="Batang" pitchFamily="18" charset="-127"/>
                </a:rPr>
                <a:t>-3’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 rot="16200000" flipH="1">
            <a:off x="6107921" y="1178694"/>
            <a:ext cx="785819" cy="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286113" y="5714093"/>
            <a:ext cx="7018452" cy="523216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Met-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Leu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Asn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Thr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Thr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Gly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Arg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-Ala-Pro-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Phe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ea typeface="Batang" pitchFamily="18" charset="-127"/>
              </a:rPr>
              <a:t>-Ser</a:t>
            </a:r>
            <a:endParaRPr lang="el-GR" sz="2800" b="1" dirty="0">
              <a:solidFill>
                <a:srgbClr val="FFFF00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86051" y="1285861"/>
            <a:ext cx="1133637" cy="523216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sz="2800" b="1" kern="0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mRNA</a:t>
            </a:r>
            <a:endParaRPr lang="el-GR" sz="2800" b="1" kern="0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1734" y="285728"/>
            <a:ext cx="750518" cy="400105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DNA</a:t>
            </a:r>
            <a:endParaRPr lang="el-GR" sz="20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rot="5400000">
            <a:off x="1750988" y="3964784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5400000">
            <a:off x="2465368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rot="5400000">
            <a:off x="3036873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rot="5400000">
            <a:off x="3679815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rot="5400000">
            <a:off x="4251319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5400000">
            <a:off x="4894261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rot="5400000">
            <a:off x="5535615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5400000">
            <a:off x="6180145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rot="5400000">
            <a:off x="6680211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>
            <a:off x="7321564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5400000">
            <a:off x="7964506" y="3963991"/>
            <a:ext cx="3643339" cy="1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Dot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62098" y="2924946"/>
            <a:ext cx="7324902" cy="13234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Τι θα συμβεί εάν τροποποιηθεί η ακολουθία των βάσεων του </a:t>
            </a:r>
            <a:r>
              <a:rPr lang="en-US" sz="4000" b="1" dirty="0">
                <a:solidFill>
                  <a:srgbClr val="FFFF00"/>
                </a:solidFill>
                <a:latin typeface="Calibri" pitchFamily="34" charset="0"/>
              </a:rPr>
              <a:t>DNA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20944" y="2852936"/>
            <a:ext cx="2349261" cy="480053"/>
            <a:chOff x="1043608" y="1923678"/>
            <a:chExt cx="2088232" cy="360040"/>
          </a:xfrm>
          <a:solidFill>
            <a:schemeClr val="accent2"/>
          </a:solidFill>
        </p:grpSpPr>
        <p:grpSp>
          <p:nvGrpSpPr>
            <p:cNvPr id="10" name="Group 9"/>
            <p:cNvGrpSpPr/>
            <p:nvPr/>
          </p:nvGrpSpPr>
          <p:grpSpPr>
            <a:xfrm>
              <a:off x="104360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ectangle 4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40364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735182" y="1923678"/>
              <a:ext cx="360040" cy="360040"/>
              <a:chOff x="1043608" y="1923678"/>
              <a:chExt cx="360040" cy="360040"/>
            </a:xfrm>
            <a:grpFill/>
          </p:grpSpPr>
          <p:sp>
            <p:nvSpPr>
              <p:cNvPr id="16" name="Rectangle 15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  <a:endParaRPr lang="en-US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205172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41176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77180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-228139" y="-44041"/>
            <a:ext cx="3184397" cy="193898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Παράδειγμα δημιουργίας μετάλλαξης</a:t>
            </a:r>
          </a:p>
        </p:txBody>
      </p:sp>
      <p:grpSp>
        <p:nvGrpSpPr>
          <p:cNvPr id="27" name="Group 26"/>
          <p:cNvGrpSpPr/>
          <p:nvPr/>
        </p:nvGrpSpPr>
        <p:grpSpPr>
          <a:xfrm rot="10800000">
            <a:off x="120943" y="3429000"/>
            <a:ext cx="2349261" cy="480053"/>
            <a:chOff x="1043608" y="1923678"/>
            <a:chExt cx="2088232" cy="360040"/>
          </a:xfrm>
          <a:solidFill>
            <a:srgbClr val="00B0F0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104360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40364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735182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05172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>
                <a:scene3d>
                  <a:camera prst="orthographicFront">
                    <a:rot lat="21598863" lon="21573886" rev="21301143"/>
                  </a:camera>
                  <a:lightRig rig="threePt" dir="t"/>
                </a:scene3d>
              </a:bodyPr>
              <a:lstStyle/>
              <a:p>
                <a:pPr algn="ctr"/>
                <a:endParaRPr lang="en-US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41176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77180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6" name="Rectangle 45"/>
          <p:cNvSpPr/>
          <p:nvPr/>
        </p:nvSpPr>
        <p:spPr>
          <a:xfrm>
            <a:off x="923652" y="3402287"/>
            <a:ext cx="417166" cy="480131"/>
          </a:xfrm>
          <a:prstGeom prst="rect">
            <a:avLst/>
          </a:prstGeom>
        </p:spPr>
        <p:txBody>
          <a:bodyPr wrap="none" lIns="109728" tIns="54864" rIns="109728" bIns="54864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939822" y="3935767"/>
            <a:ext cx="192413" cy="1165943"/>
          </a:xfrm>
          <a:custGeom>
            <a:avLst/>
            <a:gdLst>
              <a:gd name="connsiteX0" fmla="*/ 0 w 171034"/>
              <a:gd name="connsiteY0" fmla="*/ 587022 h 587022"/>
              <a:gd name="connsiteX1" fmla="*/ 146756 w 171034"/>
              <a:gd name="connsiteY1" fmla="*/ 135467 h 587022"/>
              <a:gd name="connsiteX2" fmla="*/ 169333 w 171034"/>
              <a:gd name="connsiteY2" fmla="*/ 0 h 58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034" h="587022">
                <a:moveTo>
                  <a:pt x="0" y="587022"/>
                </a:moveTo>
                <a:cubicBezTo>
                  <a:pt x="59267" y="410163"/>
                  <a:pt x="118534" y="233304"/>
                  <a:pt x="146756" y="135467"/>
                </a:cubicBezTo>
                <a:cubicBezTo>
                  <a:pt x="174978" y="37630"/>
                  <a:pt x="172155" y="18815"/>
                  <a:pt x="169333" y="0"/>
                </a:cubicBezTo>
              </a:path>
            </a:pathLst>
          </a:custGeom>
          <a:noFill/>
          <a:ln w="571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3880580" y="1848134"/>
            <a:ext cx="2349261" cy="480053"/>
            <a:chOff x="1043608" y="1923678"/>
            <a:chExt cx="2088232" cy="360040"/>
          </a:xfrm>
          <a:solidFill>
            <a:schemeClr val="accent2"/>
          </a:solidFill>
        </p:grpSpPr>
        <p:grpSp>
          <p:nvGrpSpPr>
            <p:cNvPr id="51" name="Group 50"/>
            <p:cNvGrpSpPr/>
            <p:nvPr/>
          </p:nvGrpSpPr>
          <p:grpSpPr>
            <a:xfrm>
              <a:off x="104360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40364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735182" y="1923678"/>
              <a:ext cx="360040" cy="360040"/>
              <a:chOff x="1043608" y="1923678"/>
              <a:chExt cx="360040" cy="360040"/>
            </a:xfrm>
            <a:grpFill/>
          </p:grpSpPr>
          <p:sp>
            <p:nvSpPr>
              <p:cNvPr id="63" name="Rectangle 62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  <a:endParaRPr lang="en-US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205172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241176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77180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47176" name="Group 647175"/>
          <p:cNvGrpSpPr/>
          <p:nvPr/>
        </p:nvGrpSpPr>
        <p:grpSpPr>
          <a:xfrm>
            <a:off x="3880578" y="2397486"/>
            <a:ext cx="2349261" cy="506767"/>
            <a:chOff x="3449403" y="1798113"/>
            <a:chExt cx="2088232" cy="380075"/>
          </a:xfrm>
          <a:solidFill>
            <a:schemeClr val="accent6">
              <a:lumMod val="50000"/>
            </a:schemeClr>
          </a:solidFill>
        </p:grpSpPr>
        <p:grpSp>
          <p:nvGrpSpPr>
            <p:cNvPr id="69" name="Group 68"/>
            <p:cNvGrpSpPr/>
            <p:nvPr/>
          </p:nvGrpSpPr>
          <p:grpSpPr>
            <a:xfrm rot="10800000">
              <a:off x="3449403" y="1818148"/>
              <a:ext cx="2088232" cy="360040"/>
              <a:chOff x="1043608" y="1923678"/>
              <a:chExt cx="2088232" cy="360040"/>
            </a:xfrm>
            <a:grpFill/>
          </p:grpSpPr>
          <p:grpSp>
            <p:nvGrpSpPr>
              <p:cNvPr id="70" name="Group 69"/>
              <p:cNvGrpSpPr/>
              <p:nvPr/>
            </p:nvGrpSpPr>
            <p:grpSpPr>
              <a:xfrm>
                <a:off x="104360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Rectangle 86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140364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84" name="Straight Connector 83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1735182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Rectangle 82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05172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Rectangle 80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>
                  <a:scene3d>
                    <a:camera prst="orthographicFront">
                      <a:rot lat="21598863" lon="21573886" rev="21301143"/>
                    </a:camera>
                    <a:lightRig rig="threePt" dir="t"/>
                  </a:scene3d>
                </a:bodyPr>
                <a:lstStyle/>
                <a:p>
                  <a:pPr algn="ctr"/>
                  <a:endParaRPr lang="en-US" b="1" dirty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241176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277180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ectangle 76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8" name="Rectangle 87"/>
            <p:cNvSpPr/>
            <p:nvPr/>
          </p:nvSpPr>
          <p:spPr>
            <a:xfrm>
              <a:off x="4179337" y="1798113"/>
              <a:ext cx="337984" cy="34624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G</a:t>
              </a:r>
              <a:endPara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847354" y="3909054"/>
            <a:ext cx="2349261" cy="480053"/>
            <a:chOff x="1043608" y="1923678"/>
            <a:chExt cx="2088232" cy="360040"/>
          </a:xfrm>
          <a:solidFill>
            <a:srgbClr val="C00000"/>
          </a:solidFill>
        </p:grpSpPr>
        <p:grpSp>
          <p:nvGrpSpPr>
            <p:cNvPr id="90" name="Group 89"/>
            <p:cNvGrpSpPr/>
            <p:nvPr/>
          </p:nvGrpSpPr>
          <p:grpSpPr>
            <a:xfrm>
              <a:off x="104360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06" name="Straight Connector 105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tangle 106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40364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104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735182" y="1923678"/>
              <a:ext cx="360040" cy="360040"/>
              <a:chOff x="1043608" y="1923678"/>
              <a:chExt cx="360040" cy="360040"/>
            </a:xfrm>
            <a:grpFill/>
          </p:grpSpPr>
          <p:sp>
            <p:nvSpPr>
              <p:cNvPr id="102" name="Rectangle 101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rPr>
                  <a:t>T</a:t>
                </a:r>
                <a:endParaRPr lang="en-US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>
              <a:off x="205172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241176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277180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647168" name="Straight Arrow Connector 647167"/>
          <p:cNvCxnSpPr/>
          <p:nvPr/>
        </p:nvCxnSpPr>
        <p:spPr>
          <a:xfrm flipV="1">
            <a:off x="2470205" y="2328189"/>
            <a:ext cx="1296143" cy="76477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2470205" y="3665685"/>
            <a:ext cx="1296142" cy="72342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7177" name="Group 647176"/>
          <p:cNvGrpSpPr/>
          <p:nvPr/>
        </p:nvGrpSpPr>
        <p:grpSpPr>
          <a:xfrm>
            <a:off x="3847353" y="4458405"/>
            <a:ext cx="2349261" cy="1222811"/>
            <a:chOff x="3419869" y="3343803"/>
            <a:chExt cx="2088232" cy="917108"/>
          </a:xfrm>
          <a:solidFill>
            <a:srgbClr val="00B0F0"/>
          </a:solidFill>
        </p:grpSpPr>
        <p:sp>
          <p:nvSpPr>
            <p:cNvPr id="47" name="TextBox 46"/>
            <p:cNvSpPr txBox="1"/>
            <p:nvPr/>
          </p:nvSpPr>
          <p:spPr>
            <a:xfrm>
              <a:off x="4057453" y="3865149"/>
              <a:ext cx="57451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en-US" b="1" baseline="-2500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 rot="10800000">
              <a:off x="3419869" y="3363838"/>
              <a:ext cx="2088232" cy="360040"/>
              <a:chOff x="1043608" y="1923678"/>
              <a:chExt cx="2088232" cy="360040"/>
            </a:xfrm>
            <a:grpFill/>
          </p:grpSpPr>
          <p:grpSp>
            <p:nvGrpSpPr>
              <p:cNvPr id="109" name="Group 108"/>
              <p:cNvGrpSpPr/>
              <p:nvPr/>
            </p:nvGrpSpPr>
            <p:grpSpPr>
              <a:xfrm>
                <a:off x="104360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Rectangle 125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140364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Rectangle 123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1735182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Rectangle 121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205172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Rectangle 119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>
                  <a:scene3d>
                    <a:camera prst="orthographicFront">
                      <a:rot lat="21598863" lon="21573886" rev="21301143"/>
                    </a:camera>
                    <a:lightRig rig="threePt" dir="t"/>
                  </a:scene3d>
                </a:bodyPr>
                <a:lstStyle/>
                <a:p>
                  <a:pPr algn="ctr"/>
                  <a:endParaRPr lang="en-US" b="1" dirty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241176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Rectangle 117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277180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Rectangle 115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27" name="Rectangle 126"/>
            <p:cNvSpPr/>
            <p:nvPr/>
          </p:nvSpPr>
          <p:spPr>
            <a:xfrm>
              <a:off x="4149803" y="3343803"/>
              <a:ext cx="337984" cy="34624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G</a:t>
              </a:r>
              <a:endPara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7172" name="Minus 647171"/>
            <p:cNvSpPr/>
            <p:nvPr/>
          </p:nvSpPr>
          <p:spPr>
            <a:xfrm flipH="1">
              <a:off x="4302610" y="3343803"/>
              <a:ext cx="45719" cy="917108"/>
            </a:xfrm>
            <a:prstGeom prst="mathMinu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77498" y="4941168"/>
            <a:ext cx="1987662" cy="12187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en-US" b="1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(Μεθυλίωση </a:t>
            </a:r>
            <a:r>
              <a:rPr lang="el-GR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γουανίνης</a:t>
            </a:r>
            <a:r>
              <a:rPr lang="el-GR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2405956" y="5563223"/>
            <a:ext cx="5265584" cy="10341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Η 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DNA-</a:t>
            </a:r>
            <a:r>
              <a:rPr lang="el-GR" sz="20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πολυμεράση</a:t>
            </a:r>
            <a:r>
              <a:rPr lang="el-G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κατά την αντιγραφή απέναντι από τη μεθυλιωμένη </a:t>
            </a:r>
            <a:r>
              <a:rPr lang="el-GR" sz="20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γουανίνη</a:t>
            </a:r>
            <a:r>
              <a:rPr lang="el-G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τοποθετεί τη </a:t>
            </a:r>
            <a:r>
              <a:rPr lang="el-GR" sz="20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θυμίνη</a:t>
            </a:r>
            <a:endParaRPr lang="en-US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-4019" y="2088161"/>
            <a:ext cx="135859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3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DNA</a:t>
            </a:r>
          </a:p>
        </p:txBody>
      </p:sp>
      <p:cxnSp>
        <p:nvCxnSpPr>
          <p:cNvPr id="176" name="Straight Arrow Connector 175"/>
          <p:cNvCxnSpPr/>
          <p:nvPr/>
        </p:nvCxnSpPr>
        <p:spPr>
          <a:xfrm flipV="1">
            <a:off x="6263742" y="3286639"/>
            <a:ext cx="1296143" cy="76477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6263742" y="4603459"/>
            <a:ext cx="1296142" cy="72342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7559884" y="2088162"/>
            <a:ext cx="2349261" cy="480053"/>
            <a:chOff x="1043608" y="1923678"/>
            <a:chExt cx="2088232" cy="360040"/>
          </a:xfrm>
          <a:solidFill>
            <a:srgbClr val="FF0000"/>
          </a:solidFill>
        </p:grpSpPr>
        <p:grpSp>
          <p:nvGrpSpPr>
            <p:cNvPr id="179" name="Group 178"/>
            <p:cNvGrpSpPr/>
            <p:nvPr/>
          </p:nvGrpSpPr>
          <p:grpSpPr>
            <a:xfrm>
              <a:off x="104360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95" name="Straight Connector 194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Rectangle 195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140364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93" name="Straight Connector 192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Rectangle 193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1735182" y="1923678"/>
              <a:ext cx="360040" cy="360040"/>
              <a:chOff x="1043608" y="1923678"/>
              <a:chExt cx="360040" cy="360040"/>
            </a:xfrm>
            <a:grpFill/>
          </p:grpSpPr>
          <p:sp>
            <p:nvSpPr>
              <p:cNvPr id="191" name="Rectangle 190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rPr>
                  <a:t>A</a:t>
                </a:r>
                <a:endParaRPr lang="en-US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92" name="Straight Connector 191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/>
          </p:nvGrpSpPr>
          <p:grpSpPr>
            <a:xfrm>
              <a:off x="205172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89" name="Straight Connector 188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Rectangle 189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241176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87" name="Straight Connector 186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Rectangle 187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277180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185" name="Straight Connector 184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Rectangle 185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47179" name="Group 647178"/>
          <p:cNvGrpSpPr/>
          <p:nvPr/>
        </p:nvGrpSpPr>
        <p:grpSpPr>
          <a:xfrm>
            <a:off x="7559883" y="2637514"/>
            <a:ext cx="2349261" cy="506767"/>
            <a:chOff x="6719896" y="1978134"/>
            <a:chExt cx="2088232" cy="380075"/>
          </a:xfrm>
          <a:solidFill>
            <a:srgbClr val="C00000"/>
          </a:solidFill>
        </p:grpSpPr>
        <p:grpSp>
          <p:nvGrpSpPr>
            <p:cNvPr id="197" name="Group 196"/>
            <p:cNvGrpSpPr/>
            <p:nvPr/>
          </p:nvGrpSpPr>
          <p:grpSpPr>
            <a:xfrm rot="10800000">
              <a:off x="6719896" y="1998169"/>
              <a:ext cx="2088232" cy="360040"/>
              <a:chOff x="1043608" y="1923678"/>
              <a:chExt cx="2088232" cy="360040"/>
            </a:xfrm>
            <a:grpFill/>
          </p:grpSpPr>
          <p:grpSp>
            <p:nvGrpSpPr>
              <p:cNvPr id="198" name="Group 197"/>
              <p:cNvGrpSpPr/>
              <p:nvPr/>
            </p:nvGrpSpPr>
            <p:grpSpPr>
              <a:xfrm>
                <a:off x="104360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5" name="Rectangle 214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140364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3" name="Rectangle 212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>
                <a:off x="1735182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Rectangle 210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>
                <a:off x="205172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Rectangle 208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>
                  <a:scene3d>
                    <a:camera prst="orthographicFront">
                      <a:rot lat="21598863" lon="21573886" rev="21301143"/>
                    </a:camera>
                    <a:lightRig rig="threePt" dir="t"/>
                  </a:scene3d>
                </a:bodyPr>
                <a:lstStyle/>
                <a:p>
                  <a:pPr algn="ctr"/>
                  <a:endParaRPr lang="en-US" b="1" dirty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241176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Rectangle 206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>
                <a:off x="277180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Rectangle 204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16" name="Rectangle 215"/>
            <p:cNvSpPr/>
            <p:nvPr/>
          </p:nvSpPr>
          <p:spPr>
            <a:xfrm>
              <a:off x="7469066" y="1978134"/>
              <a:ext cx="299512" cy="34624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T</a:t>
              </a:r>
              <a:endPara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7640894" y="4758603"/>
            <a:ext cx="2349261" cy="480053"/>
            <a:chOff x="1043608" y="1923678"/>
            <a:chExt cx="2088232" cy="360040"/>
          </a:xfrm>
          <a:solidFill>
            <a:srgbClr val="A50021"/>
          </a:solidFill>
        </p:grpSpPr>
        <p:grpSp>
          <p:nvGrpSpPr>
            <p:cNvPr id="218" name="Group 217"/>
            <p:cNvGrpSpPr/>
            <p:nvPr/>
          </p:nvGrpSpPr>
          <p:grpSpPr>
            <a:xfrm>
              <a:off x="104360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234" name="Straight Connector 23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Rectangle 234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1403648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232" name="Straight Connector 231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" name="Rectangle 232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0" name="Group 219"/>
            <p:cNvGrpSpPr/>
            <p:nvPr/>
          </p:nvGrpSpPr>
          <p:grpSpPr>
            <a:xfrm>
              <a:off x="1735182" y="1923678"/>
              <a:ext cx="360040" cy="360040"/>
              <a:chOff x="1043608" y="1923678"/>
              <a:chExt cx="360040" cy="360040"/>
            </a:xfrm>
            <a:grpFill/>
          </p:grpSpPr>
          <p:sp>
            <p:nvSpPr>
              <p:cNvPr id="230" name="Rectangle 229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rPr>
                  <a:t>T</a:t>
                </a:r>
                <a:endParaRPr lang="en-US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231" name="Straight Connector 230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Group 220"/>
            <p:cNvGrpSpPr/>
            <p:nvPr/>
          </p:nvGrpSpPr>
          <p:grpSpPr>
            <a:xfrm>
              <a:off x="205172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228" name="Straight Connector 227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Rectangle 228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241176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226" name="Straight Connector 225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Rectangle 226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3" name="Group 222"/>
            <p:cNvGrpSpPr/>
            <p:nvPr/>
          </p:nvGrpSpPr>
          <p:grpSpPr>
            <a:xfrm>
              <a:off x="2771800" y="1923678"/>
              <a:ext cx="360040" cy="360040"/>
              <a:chOff x="1043608" y="1923678"/>
              <a:chExt cx="360040" cy="360040"/>
            </a:xfrm>
            <a:grpFill/>
          </p:grpSpPr>
          <p:cxnSp>
            <p:nvCxnSpPr>
              <p:cNvPr id="224" name="Straight Connector 223"/>
              <p:cNvCxnSpPr/>
              <p:nvPr/>
            </p:nvCxnSpPr>
            <p:spPr>
              <a:xfrm>
                <a:off x="1043608" y="1923678"/>
                <a:ext cx="360040" cy="0"/>
              </a:xfrm>
              <a:prstGeom prst="line">
                <a:avLst/>
              </a:prstGeom>
              <a:grpFill/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Rectangle 224"/>
              <p:cNvSpPr/>
              <p:nvPr/>
            </p:nvSpPr>
            <p:spPr>
              <a:xfrm>
                <a:off x="1115616" y="1923678"/>
                <a:ext cx="216024" cy="360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47178" name="Group 647177"/>
          <p:cNvGrpSpPr/>
          <p:nvPr/>
        </p:nvGrpSpPr>
        <p:grpSpPr>
          <a:xfrm>
            <a:off x="7640893" y="5307085"/>
            <a:ext cx="2349261" cy="1222811"/>
            <a:chOff x="6791905" y="3980314"/>
            <a:chExt cx="2088232" cy="917108"/>
          </a:xfrm>
          <a:solidFill>
            <a:srgbClr val="00B0F0"/>
          </a:solidFill>
        </p:grpSpPr>
        <p:grpSp>
          <p:nvGrpSpPr>
            <p:cNvPr id="236" name="Group 235"/>
            <p:cNvGrpSpPr/>
            <p:nvPr/>
          </p:nvGrpSpPr>
          <p:grpSpPr>
            <a:xfrm rot="10800000">
              <a:off x="6791905" y="4001000"/>
              <a:ext cx="2088232" cy="360040"/>
              <a:chOff x="1043608" y="1923678"/>
              <a:chExt cx="2088232" cy="360040"/>
            </a:xfrm>
            <a:grpFill/>
          </p:grpSpPr>
          <p:grpSp>
            <p:nvGrpSpPr>
              <p:cNvPr id="237" name="Group 236"/>
              <p:cNvGrpSpPr/>
              <p:nvPr/>
            </p:nvGrpSpPr>
            <p:grpSpPr>
              <a:xfrm>
                <a:off x="104360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4" name="Rectangle 253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8" name="Group 237"/>
              <p:cNvGrpSpPr/>
              <p:nvPr/>
            </p:nvGrpSpPr>
            <p:grpSpPr>
              <a:xfrm>
                <a:off x="1403648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2" name="Rectangle 251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9" name="Group 238"/>
              <p:cNvGrpSpPr/>
              <p:nvPr/>
            </p:nvGrpSpPr>
            <p:grpSpPr>
              <a:xfrm>
                <a:off x="1735182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49" name="Straight Connector 248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Rectangle 249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0" name="Group 239"/>
              <p:cNvGrpSpPr/>
              <p:nvPr/>
            </p:nvGrpSpPr>
            <p:grpSpPr>
              <a:xfrm>
                <a:off x="205172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Rectangle 247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>
                  <a:scene3d>
                    <a:camera prst="orthographicFront">
                      <a:rot lat="21598863" lon="21573886" rev="21301143"/>
                    </a:camera>
                    <a:lightRig rig="threePt" dir="t"/>
                  </a:scene3d>
                </a:bodyPr>
                <a:lstStyle/>
                <a:p>
                  <a:pPr algn="ctr"/>
                  <a:endParaRPr lang="en-US" b="1" dirty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241" name="Group 240"/>
              <p:cNvGrpSpPr/>
              <p:nvPr/>
            </p:nvGrpSpPr>
            <p:grpSpPr>
              <a:xfrm>
                <a:off x="241176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45" name="Straight Connector 244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" name="Rectangle 245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2" name="Group 241"/>
              <p:cNvGrpSpPr/>
              <p:nvPr/>
            </p:nvGrpSpPr>
            <p:grpSpPr>
              <a:xfrm>
                <a:off x="2771800" y="1923678"/>
                <a:ext cx="360040" cy="360040"/>
                <a:chOff x="1043608" y="1923678"/>
                <a:chExt cx="360040" cy="360040"/>
              </a:xfrm>
              <a:grpFill/>
            </p:grpSpPr>
            <p:cxnSp>
              <p:nvCxnSpPr>
                <p:cNvPr id="243" name="Straight Connector 242"/>
                <p:cNvCxnSpPr/>
                <p:nvPr/>
              </p:nvCxnSpPr>
              <p:spPr>
                <a:xfrm>
                  <a:off x="1043608" y="1923678"/>
                  <a:ext cx="360040" cy="0"/>
                </a:xfrm>
                <a:prstGeom prst="line">
                  <a:avLst/>
                </a:prstGeom>
                <a:grpFill/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Rectangle 243"/>
                <p:cNvSpPr/>
                <p:nvPr/>
              </p:nvSpPr>
              <p:spPr>
                <a:xfrm>
                  <a:off x="1115616" y="1923678"/>
                  <a:ext cx="216024" cy="3600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55" name="Rectangle 254"/>
            <p:cNvSpPr/>
            <p:nvPr/>
          </p:nvSpPr>
          <p:spPr>
            <a:xfrm>
              <a:off x="7521839" y="3980965"/>
              <a:ext cx="337984" cy="34624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G</a:t>
              </a:r>
              <a:endPara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" name="Minus 255"/>
            <p:cNvSpPr/>
            <p:nvPr/>
          </p:nvSpPr>
          <p:spPr>
            <a:xfrm flipH="1">
              <a:off x="7690831" y="3980314"/>
              <a:ext cx="45719" cy="917108"/>
            </a:xfrm>
            <a:prstGeom prst="mathMinu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7411471" y="4497312"/>
              <a:ext cx="57451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en-US" b="1" baseline="-2500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47173" name="TextBox 647172"/>
          <p:cNvSpPr txBox="1"/>
          <p:nvPr/>
        </p:nvSpPr>
        <p:spPr>
          <a:xfrm rot="20152511">
            <a:off x="2356176" y="2157417"/>
            <a:ext cx="1620252" cy="480131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αντιγραφή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 rot="1594981">
            <a:off x="2425536" y="3561725"/>
            <a:ext cx="1620252" cy="480131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αντιγραφή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0" name="TextBox 259"/>
          <p:cNvSpPr txBox="1"/>
          <p:nvPr/>
        </p:nvSpPr>
        <p:spPr>
          <a:xfrm rot="1594981">
            <a:off x="6186962" y="4518535"/>
            <a:ext cx="1620252" cy="480131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αντιγραφή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 rot="20152511">
            <a:off x="5983425" y="3198674"/>
            <a:ext cx="1620252" cy="480131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αντιγραφή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7174" name="Oval 647173"/>
          <p:cNvSpPr/>
          <p:nvPr/>
        </p:nvSpPr>
        <p:spPr>
          <a:xfrm>
            <a:off x="8334886" y="1761449"/>
            <a:ext cx="437115" cy="1554153"/>
          </a:xfrm>
          <a:prstGeom prst="ellipse">
            <a:avLst/>
          </a:prstGeom>
          <a:solidFill>
            <a:schemeClr val="accent6">
              <a:alpha val="28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7383087" y="129091"/>
            <a:ext cx="223367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Μεταλλαγμένο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7175" name="Down Arrow 647174"/>
          <p:cNvSpPr/>
          <p:nvPr/>
        </p:nvSpPr>
        <p:spPr>
          <a:xfrm>
            <a:off x="8386845" y="1057539"/>
            <a:ext cx="275096" cy="580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58" name="TextBox 257"/>
          <p:cNvSpPr txBox="1"/>
          <p:nvPr/>
        </p:nvSpPr>
        <p:spPr>
          <a:xfrm>
            <a:off x="3961587" y="129091"/>
            <a:ext cx="223367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Υγειές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2" name="Down Arrow 261"/>
          <p:cNvSpPr/>
          <p:nvPr/>
        </p:nvSpPr>
        <p:spPr>
          <a:xfrm>
            <a:off x="4852686" y="1046469"/>
            <a:ext cx="275096" cy="580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47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47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4" accel="98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500" fill="hold"/>
                                            <p:tgtEl>
                                              <p:spTgt spid="64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500" fill="hold"/>
                                            <p:tgtEl>
                                              <p:spTgt spid="64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accel="9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47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47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173" grpId="0"/>
          <p:bldP spid="174" grpId="0"/>
          <p:bldP spid="647173" grpId="0"/>
          <p:bldP spid="259" grpId="0"/>
          <p:bldP spid="260" grpId="0"/>
          <p:bldP spid="261" grpId="0"/>
          <p:bldP spid="647174" grpId="0" animBg="1"/>
          <p:bldP spid="263" grpId="0"/>
          <p:bldP spid="647175" grpId="0" animBg="1"/>
          <p:bldP spid="258" grpId="0"/>
          <p:bldP spid="2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47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47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4" accel="9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4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4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accel="9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47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47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173" grpId="0"/>
          <p:bldP spid="174" grpId="0"/>
          <p:bldP spid="647173" grpId="0"/>
          <p:bldP spid="259" grpId="0"/>
          <p:bldP spid="260" grpId="0"/>
          <p:bldP spid="261" grpId="0"/>
          <p:bldP spid="647174" grpId="0" animBg="1"/>
          <p:bldP spid="263" grpId="0"/>
          <p:bldP spid="647175" grpId="0" animBg="1"/>
          <p:bldP spid="258" grpId="0"/>
          <p:bldP spid="262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8681"/>
            <a:ext cx="10040045" cy="2554541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Παράδειγμα...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 </a:t>
            </a:r>
            <a:endParaRPr lang="el-GR" sz="4000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Μετάλλαξη στο γονίδιο που κωδικοποιεί μια πολυπεπτιδική αλυσίδα (τη </a:t>
            </a:r>
            <a:r>
              <a:rPr lang="el-GR" sz="4000" b="1" i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β</a:t>
            </a:r>
            <a:r>
              <a:rPr lang="el-GR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-υπομονάδα) της αιμοσφαιρίνης...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1332" y="1268760"/>
            <a:ext cx="3857625" cy="35814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</p:pic>
      <p:graphicFrame>
        <p:nvGraphicFramePr>
          <p:cNvPr id="3092" name="Object 20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47147408"/>
              </p:ext>
            </p:extLst>
          </p:nvPr>
        </p:nvGraphicFramePr>
        <p:xfrm>
          <a:off x="240353" y="2301929"/>
          <a:ext cx="3390980" cy="3206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92" name="MDLDrawObject Class" r:id="rId5" imgW="2326320" imgH="2195280" progId="">
                  <p:embed/>
                </p:oleObj>
              </mc:Choice>
              <mc:Fallback>
                <p:oleObj name="MDLDrawObject Class" r:id="rId5" imgW="2326320" imgH="2195280" progId="">
                  <p:embed/>
                  <p:pic>
                    <p:nvPicPr>
                      <p:cNvPr id="0" name="Picture 6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53" y="2301929"/>
                        <a:ext cx="3390980" cy="320622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711701" y="3789364"/>
            <a:ext cx="392731" cy="5206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5" tIns="44448" rIns="90485" bIns="44448">
            <a:spAutoFit/>
          </a:bodyPr>
          <a:lstStyle/>
          <a:p>
            <a:pPr eaLnBrk="0" hangingPunct="0"/>
            <a:r>
              <a:rPr lang="el-GR" sz="2800" b="1" i="1" dirty="0">
                <a:latin typeface="Calibri" pitchFamily="34" charset="0"/>
              </a:rPr>
              <a:t>α</a:t>
            </a:r>
            <a:endParaRPr lang="en-US" sz="2800" b="1" i="1" dirty="0">
              <a:latin typeface="Calibri" pitchFamily="34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607000" y="5650409"/>
            <a:ext cx="2869175" cy="83099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Γλουταμικό οξύ (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Glu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(υδρόφιλο αμινοξύ)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5864226" y="1628776"/>
            <a:ext cx="392731" cy="5206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5" tIns="44448" rIns="90485" bIns="44448">
            <a:spAutoFit/>
          </a:bodyPr>
          <a:lstStyle/>
          <a:p>
            <a:pPr eaLnBrk="0" hangingPunct="0"/>
            <a:r>
              <a:rPr lang="el-GR" sz="2800" b="1" i="1" dirty="0">
                <a:latin typeface="Calibri" pitchFamily="34" charset="0"/>
              </a:rPr>
              <a:t>α</a:t>
            </a:r>
            <a:endParaRPr lang="en-US" sz="2800" b="1" i="1" dirty="0">
              <a:latin typeface="Calibri" pitchFamily="34" charset="0"/>
            </a:endParaRPr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6080126" y="3068639"/>
            <a:ext cx="378304" cy="5206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5" tIns="44448" rIns="90485" bIns="44448">
            <a:spAutoFit/>
          </a:bodyPr>
          <a:lstStyle/>
          <a:p>
            <a:pPr eaLnBrk="0" hangingPunct="0"/>
            <a:r>
              <a:rPr lang="el-GR" sz="2800" b="1" i="1" dirty="0">
                <a:latin typeface="Calibri" pitchFamily="34" charset="0"/>
              </a:rPr>
              <a:t>β</a:t>
            </a:r>
            <a:endParaRPr lang="en-US" sz="2800" b="1" i="1" dirty="0">
              <a:latin typeface="Calibri" pitchFamily="34" charset="0"/>
            </a:endParaRP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4638676" y="2276476"/>
            <a:ext cx="378304" cy="5206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5" tIns="44448" rIns="90485" bIns="44448">
            <a:spAutoFit/>
          </a:bodyPr>
          <a:lstStyle/>
          <a:p>
            <a:pPr eaLnBrk="0" hangingPunct="0"/>
            <a:r>
              <a:rPr lang="el-GR" sz="2800" b="1" i="1" dirty="0">
                <a:latin typeface="Calibri" pitchFamily="34" charset="0"/>
              </a:rPr>
              <a:t>β</a:t>
            </a:r>
            <a:endParaRPr lang="en-US" sz="2800" b="1" i="1" dirty="0">
              <a:latin typeface="Calibri" pitchFamily="34" charset="0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-257099" y="-27384"/>
            <a:ext cx="40846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/>
          <a:lstStyle/>
          <a:p>
            <a:pPr marL="342887" indent="-342887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Στην 6η θέση της </a:t>
            </a:r>
            <a:r>
              <a:rPr lang="el-GR" sz="2800" b="1" i="1" dirty="0">
                <a:solidFill>
                  <a:srgbClr val="FFFF00"/>
                </a:solidFill>
                <a:latin typeface="Calibri" pitchFamily="34" charset="0"/>
              </a:rPr>
              <a:t>β 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υπομονάδας της αιμοσφαιρίνης 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</a:rPr>
              <a:t>Hb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)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 βρίσκεται το αμινοξύ γλουταμικό οξύ. </a:t>
            </a:r>
            <a:endParaRPr lang="en-US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6202363" y="68627"/>
            <a:ext cx="40846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/>
          <a:lstStyle/>
          <a:p>
            <a:pPr marL="342887" indent="-342887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Η αιμοσφαιρίνη αποτελείται από 4 πολυπεπτιδικές αλυσίδες (υπομονάδες) ανά δύο όμοιες. </a:t>
            </a:r>
            <a:endParaRPr lang="en-US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703341" y="6093296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414419" y="5445224"/>
            <a:ext cx="2800400" cy="1200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To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Glu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 κωδικοποιείται από δύο κωδικόνια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75749" y="602128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8167836" y="5517232"/>
            <a:ext cx="1584176" cy="1200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5’-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GAA</a:t>
            </a:r>
            <a:endParaRPr lang="el-GR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ή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5’-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GAG</a:t>
            </a:r>
            <a:endParaRPr lang="el-GR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5" name="Picture 2" descr="normalRBC"/>
          <p:cNvPicPr>
            <a:picLocks noChangeAspect="1" noChangeArrowheads="1"/>
          </p:cNvPicPr>
          <p:nvPr/>
        </p:nvPicPr>
        <p:blipFill>
          <a:blip r:embed="rId7" cstate="print"/>
          <a:srcRect l="49795" r="11436" b="63916"/>
          <a:stretch>
            <a:fillRect/>
          </a:stretch>
        </p:blipFill>
        <p:spPr bwMode="auto">
          <a:xfrm>
            <a:off x="7694712" y="3501008"/>
            <a:ext cx="2592288" cy="140858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7807796" y="3573017"/>
            <a:ext cx="2263181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latin typeface="Calibri" pitchFamily="34" charset="0"/>
              </a:rPr>
              <a:t>Μορφή αιμοσφαιρίων που περιέχουν την αιμοσφαιρίνη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16200000" flipH="1">
            <a:off x="5827576" y="1736813"/>
            <a:ext cx="2520280" cy="1728192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359524" y="3933056"/>
            <a:ext cx="2592288" cy="936104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animBg="1"/>
      <p:bldP spid="3099" grpId="0"/>
      <p:bldP spid="21" grpId="0" animBg="1"/>
      <p:bldP spid="22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3831433"/>
            <a:ext cx="995777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mRNA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74948" y="5085184"/>
          <a:ext cx="99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Glu</a:t>
                      </a:r>
                      <a:endParaRPr lang="el-GR" sz="28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"/>
            <a:ext cx="8316884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Μετάλλαξη στο γονίδιο της β-υπομονάδας της αιμοσφαιρίνης..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4948" y="1556792"/>
          <a:ext cx="99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C A </a:t>
                      </a:r>
                      <a:r>
                        <a:rPr lang="en-US" sz="2800" dirty="0" err="1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</a:t>
                      </a:r>
                      <a:endParaRPr lang="en-US" sz="2800" dirty="0" smtClean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5657672"/>
            <a:ext cx="3559325" cy="1200325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Πολυπεπτιδική αλυσίδα</a:t>
            </a:r>
            <a:endParaRPr lang="en-US" b="1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β-υπομονάδα της αιμοσφαιρίνης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20" name="Up Arrow 19"/>
          <p:cNvSpPr/>
          <p:nvPr/>
        </p:nvSpPr>
        <p:spPr>
          <a:xfrm rot="10800000">
            <a:off x="4927475" y="2564904"/>
            <a:ext cx="360041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4948" y="2060848"/>
          <a:ext cx="99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G T </a:t>
                      </a:r>
                      <a:r>
                        <a:rPr lang="en-US" sz="2800" dirty="0" err="1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T</a:t>
                      </a:r>
                      <a:endParaRPr lang="en-US" sz="2800" dirty="0" smtClean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" y="2564905"/>
            <a:ext cx="420300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3’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" y="1095129"/>
            <a:ext cx="420300" cy="461661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5’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74948" y="3356992"/>
          <a:ext cx="99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C A </a:t>
                      </a:r>
                      <a:r>
                        <a:rPr lang="en-US" sz="2800" dirty="0" err="1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</a:t>
                      </a:r>
                      <a:endParaRPr lang="en-US" sz="2800" dirty="0" smtClean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400" dirty="0"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047157" y="836713"/>
            <a:ext cx="1157681" cy="707882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DNA</a:t>
            </a:r>
            <a:endParaRPr lang="el-GR" sz="4000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25" name="Up Arrow 24"/>
          <p:cNvSpPr/>
          <p:nvPr/>
        </p:nvSpPr>
        <p:spPr>
          <a:xfrm rot="10800000">
            <a:off x="4927475" y="4005064"/>
            <a:ext cx="360041" cy="936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26" name="TextBox 25"/>
          <p:cNvSpPr txBox="1"/>
          <p:nvPr/>
        </p:nvSpPr>
        <p:spPr>
          <a:xfrm>
            <a:off x="4999484" y="2041684"/>
            <a:ext cx="288032" cy="523216"/>
          </a:xfrm>
          <a:prstGeom prst="rect">
            <a:avLst/>
          </a:prstGeom>
          <a:solidFill>
            <a:schemeClr val="accent3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Calibri" pitchFamily="34" charset="0"/>
              </a:rPr>
              <a:t>A</a:t>
            </a:r>
            <a:endParaRPr lang="el-GR" sz="28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99484" y="1556792"/>
            <a:ext cx="288032" cy="523216"/>
          </a:xfrm>
          <a:prstGeom prst="rect">
            <a:avLst/>
          </a:prstGeom>
          <a:solidFill>
            <a:schemeClr val="accent3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Calibri" pitchFamily="34" charset="0"/>
              </a:rPr>
              <a:t>T</a:t>
            </a:r>
            <a:endParaRPr lang="el-GR" sz="28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99484" y="3356993"/>
            <a:ext cx="288032" cy="523216"/>
          </a:xfrm>
          <a:prstGeom prst="rect">
            <a:avLst/>
          </a:prstGeom>
          <a:solidFill>
            <a:schemeClr val="accent3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Calibri" pitchFamily="34" charset="0"/>
              </a:rPr>
              <a:t>U</a:t>
            </a:r>
            <a:endParaRPr lang="el-GR" sz="28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1453" y="5085185"/>
            <a:ext cx="864096" cy="523216"/>
          </a:xfrm>
          <a:prstGeom prst="rect">
            <a:avLst/>
          </a:prstGeom>
          <a:solidFill>
            <a:schemeClr val="accent3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Calibri" pitchFamily="34" charset="0"/>
              </a:rPr>
              <a:t>Val</a:t>
            </a:r>
            <a:endParaRPr lang="el-GR" sz="28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47756" y="5661249"/>
            <a:ext cx="2839244" cy="954103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Μεταλλαγμένη αλυσίδα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99484" y="2852937"/>
            <a:ext cx="1800200" cy="36932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18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Μεταγραφή</a:t>
            </a:r>
          </a:p>
        </p:txBody>
      </p:sp>
      <p:cxnSp>
        <p:nvCxnSpPr>
          <p:cNvPr id="33" name="Straight Arrow Connector 32"/>
          <p:cNvCxnSpPr>
            <a:stCxn id="26" idx="3"/>
          </p:cNvCxnSpPr>
          <p:nvPr/>
        </p:nvCxnSpPr>
        <p:spPr>
          <a:xfrm flipV="1">
            <a:off x="5287516" y="1052738"/>
            <a:ext cx="2304257" cy="1250554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591772" y="332657"/>
            <a:ext cx="2448272" cy="1077214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Σημειακή μετάλλαξη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27675" y="476672"/>
            <a:ext cx="3559325" cy="1938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latin typeface="Calibri" pitchFamily="34" charset="0"/>
                <a:ea typeface="Batang" pitchFamily="18" charset="-127"/>
              </a:rPr>
              <a:t>παρανοηματική μετάλλαξη: μετατροπή του «φυσικού» κωδικονίου σε κωδικόνιο άλλου αμινοξέος</a:t>
            </a:r>
            <a:endParaRPr lang="el-GR" b="1" dirty="0">
              <a:latin typeface="Calibri" pitchFamily="34" charset="0"/>
              <a:ea typeface="Batang" pitchFamily="18" charset="-127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5400000" flipH="1" flipV="1">
            <a:off x="4928270" y="5876478"/>
            <a:ext cx="432048" cy="158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135389" y="6027005"/>
            <a:ext cx="2016224" cy="830993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Υδρόφιλο αμινοξύ</a:t>
            </a:r>
            <a:endParaRPr lang="el-GR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03340" y="5949281"/>
            <a:ext cx="2952329" cy="830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latin typeface="Calibri" pitchFamily="34" charset="0"/>
                <a:ea typeface="Batang" pitchFamily="18" charset="-127"/>
              </a:rPr>
              <a:t>Βαλίνη</a:t>
            </a:r>
          </a:p>
          <a:p>
            <a:pPr algn="ctr"/>
            <a:r>
              <a:rPr lang="el-GR" b="1" dirty="0" smtClean="0">
                <a:latin typeface="Calibri" pitchFamily="34" charset="0"/>
                <a:ea typeface="Batang" pitchFamily="18" charset="-127"/>
              </a:rPr>
              <a:t>Υδρόφοβο αμινοξύ</a:t>
            </a:r>
            <a:endParaRPr lang="el-GR" b="1" dirty="0">
              <a:latin typeface="Calibri" pitchFamily="34" charset="0"/>
              <a:ea typeface="Batang" pitchFamily="18" charset="-127"/>
            </a:endParaRPr>
          </a:p>
        </p:txBody>
      </p:sp>
      <p:graphicFrame>
        <p:nvGraphicFramePr>
          <p:cNvPr id="643074" name="Object 3"/>
          <p:cNvGraphicFramePr>
            <a:graphicFrameLocks noChangeAspect="1"/>
          </p:cNvGraphicFramePr>
          <p:nvPr/>
        </p:nvGraphicFramePr>
        <p:xfrm>
          <a:off x="1543100" y="2708921"/>
          <a:ext cx="2479676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62" name="ISIS/Draw Sketch" r:id="rId4" imgW="1799549" imgH="1411661" progId="">
                  <p:embed/>
                </p:oleObj>
              </mc:Choice>
              <mc:Fallback>
                <p:oleObj name="ISIS/Draw Sketch" r:id="rId4" imgW="1799549" imgH="1411661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100" y="2708921"/>
                        <a:ext cx="2479676" cy="19415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Arrow Connector 40"/>
          <p:cNvCxnSpPr/>
          <p:nvPr/>
        </p:nvCxnSpPr>
        <p:spPr>
          <a:xfrm rot="10800000">
            <a:off x="3703340" y="4221088"/>
            <a:ext cx="1152128" cy="93610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Αντικείμενο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78695"/>
              </p:ext>
            </p:extLst>
          </p:nvPr>
        </p:nvGraphicFramePr>
        <p:xfrm>
          <a:off x="7018309" y="2684171"/>
          <a:ext cx="2373663" cy="2241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63" name="MDLDrawObject Class" r:id="rId6" imgW="1580225" imgH="1493985" progId="">
                  <p:embed/>
                </p:oleObj>
              </mc:Choice>
              <mc:Fallback>
                <p:oleObj name="MDLDrawObject Class" r:id="rId6" imgW="1580225" imgH="1493985" progId="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8309" y="2684171"/>
                        <a:ext cx="2373663" cy="224163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Ευθύγραμμο βέλος σύνδεσης 4"/>
          <p:cNvCxnSpPr/>
          <p:nvPr/>
        </p:nvCxnSpPr>
        <p:spPr>
          <a:xfrm flipV="1">
            <a:off x="5287516" y="4293094"/>
            <a:ext cx="1512168" cy="86409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/>
      <p:bldP spid="30" grpId="1"/>
      <p:bldP spid="34" grpId="0"/>
      <p:bldP spid="35" grpId="0" animBg="1"/>
      <p:bldP spid="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3280" y="2111701"/>
            <a:ext cx="4104456" cy="47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2008" y="116632"/>
            <a:ext cx="9968036" cy="181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Τα </a:t>
            </a:r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ΕΡΥΘΡΟΚΥΤΤΑΡΑ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 (αιμοσφαίρια) αλλάζουν μορφή (μορφή δρεπανιού) εξαιτίας της σημειακής μετάλλαξης στο κωδικόνιο που κωδικοποιεί το γλουταμικό οξύ (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</a:rPr>
              <a:t>Glu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)</a:t>
            </a:r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 και στην πολυπεπτιδική αλυσίδα ενσωματώνεται το αμινοξύ βαλίνη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 (Val)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71293" y="6334784"/>
            <a:ext cx="3600401" cy="52321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Υγιές αιμοσφαίριο</a:t>
            </a:r>
            <a:endParaRPr lang="en-GB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011151" y="3472387"/>
            <a:ext cx="2304257" cy="57606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2009" y="4463055"/>
            <a:ext cx="3199284" cy="181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2800" b="1" dirty="0">
                <a:solidFill>
                  <a:srgbClr val="FFFF00"/>
                </a:solidFill>
                <a:latin typeface="Calibri" pitchFamily="34" charset="0"/>
              </a:rPr>
              <a:t>Ασθένεια εξαιτίας της μετάλλαξης: δρεπανοκυτταρική αναιμία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-329108" y="2420889"/>
            <a:ext cx="3600401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Calibri" pitchFamily="34" charset="0"/>
              </a:rPr>
              <a:t>Αιμοσφαίριο με μορφή δρεπανιού</a:t>
            </a:r>
            <a:endParaRPr lang="en-GB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215508" y="5661248"/>
            <a:ext cx="288034" cy="617685"/>
          </a:xfrm>
          <a:prstGeom prst="straightConnector1">
            <a:avLst/>
          </a:prstGeom>
          <a:ln w="762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6146" name="Picture 2" descr="http://upload.wikimedia.org/wikipedia/commons/a/ac/Sickle_cell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05" y="2111702"/>
            <a:ext cx="2963109" cy="474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Περιεχόμενα ενότητας (1)</a:t>
            </a:r>
          </a:p>
        </p:txBody>
      </p:sp>
      <p:sp>
        <p:nvSpPr>
          <p:cNvPr id="65539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pPr marL="457200" indent="-457200"/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Οι γενετικές πληροφορίες και η μετάφρασή τους σε αλληλουχία αμινοξέων στις πρωτεΐνες.</a:t>
            </a:r>
          </a:p>
          <a:p>
            <a:pPr marL="457200" indent="-457200"/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 Ο γενετικός κώδικας και η ανάγνωσή του. </a:t>
            </a:r>
          </a:p>
          <a:p>
            <a:pPr marL="457200" indent="-457200"/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Τα </a:t>
            </a:r>
            <a:r>
              <a:rPr lang="el-GR" sz="3000" dirty="0" err="1" smtClean="0">
                <a:solidFill>
                  <a:schemeClr val="bg1"/>
                </a:solidFill>
                <a:latin typeface="Calibri" pitchFamily="34" charset="0"/>
              </a:rPr>
              <a:t>κωδικόνια</a:t>
            </a:r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 και τα </a:t>
            </a:r>
            <a:r>
              <a:rPr lang="el-GR" sz="3000" dirty="0" err="1" smtClean="0">
                <a:solidFill>
                  <a:schemeClr val="bg1"/>
                </a:solidFill>
                <a:latin typeface="Calibri" pitchFamily="34" charset="0"/>
              </a:rPr>
              <a:t>αντικωδικόνια</a:t>
            </a:r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marL="457200" indent="-457200"/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 Στάδια σύνθεσης της </a:t>
            </a:r>
            <a:r>
              <a:rPr lang="el-GR" sz="3000" dirty="0" err="1" smtClean="0">
                <a:solidFill>
                  <a:schemeClr val="bg1"/>
                </a:solidFill>
                <a:latin typeface="Calibri" pitchFamily="34" charset="0"/>
              </a:rPr>
              <a:t>πολυπεπτιδικής</a:t>
            </a:r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 αλυσίδας.</a:t>
            </a:r>
          </a:p>
          <a:p>
            <a:pPr marL="457200" indent="-457200"/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 Οι μεταλλάξεις.</a:t>
            </a:r>
          </a:p>
          <a:p>
            <a:pPr marL="914400" lvl="1" indent="-457200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Αίτια </a:t>
            </a:r>
          </a:p>
          <a:p>
            <a:pPr marL="914400" lvl="1" indent="-457200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Συνέπειες.</a:t>
            </a:r>
          </a:p>
          <a:p>
            <a:pPr>
              <a:buFont typeface="Calibri" pitchFamily="34" charset="0"/>
              <a:buAutoNum type="arabicPeriod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40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88A48A-DBBD-4C93-8B44-CDAB91A6D54C}" type="slidenum">
              <a:rPr lang="el-GR" altLang="el-GR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pPr/>
              <a:t>5</a:t>
            </a:fld>
            <a:endParaRPr lang="el-GR" altLang="el-GR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16" y="2204866"/>
            <a:ext cx="10040045" cy="1323435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Άλλα υποθετικά παραδείγματα των συνεπειών μιας μετάλλαξης...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ea typeface="Batang" pitchFamily="18" charset="-127"/>
              </a:rPr>
              <a:t> </a:t>
            </a:r>
            <a:endParaRPr lang="el-GR" sz="4000" b="1" dirty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6956" y="332656"/>
          <a:ext cx="63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5’ATG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TTC</a:t>
                      </a:r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TCA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</a:t>
                      </a:r>
                      <a:r>
                        <a:rPr lang="el-GR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C</a:t>
                      </a:r>
                      <a:r>
                        <a:rPr lang="el-GR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GGT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ATT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…..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46956" y="836712"/>
          <a:ext cx="63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3’TAC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AAG</a:t>
                      </a:r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AGC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</a:t>
                      </a:r>
                      <a:r>
                        <a:rPr lang="el-GR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</a:t>
                      </a:r>
                      <a:r>
                        <a:rPr lang="el-GR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CCA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TAA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…..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4948" y="2852936"/>
          <a:ext cx="63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5’AUG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UUC</a:t>
                      </a:r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UCA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U</a:t>
                      </a:r>
                      <a:r>
                        <a:rPr lang="el-GR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C</a:t>
                      </a:r>
                      <a:r>
                        <a:rPr lang="el-GR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GGU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AUU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…..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4948" y="4797152"/>
          <a:ext cx="630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  <a:gridCol w="900000"/>
                <a:gridCol w="900000"/>
                <a:gridCol w="900000"/>
              </a:tblGrid>
              <a:tr h="518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Met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Phe</a:t>
                      </a:r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Ser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Ser</a:t>
                      </a:r>
                      <a:endParaRPr lang="el-GR" sz="2400" dirty="0" smtClean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Gly</a:t>
                      </a:r>
                      <a:endParaRPr lang="el-GR" sz="24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Ile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…..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2911251" y="1556792"/>
            <a:ext cx="360041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1" name="Down Arrow 10"/>
          <p:cNvSpPr/>
          <p:nvPr/>
        </p:nvSpPr>
        <p:spPr>
          <a:xfrm>
            <a:off x="2911251" y="3573016"/>
            <a:ext cx="360041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246957" y="1340769"/>
            <a:ext cx="766548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DNA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949" y="2420889"/>
            <a:ext cx="99577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mRNA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949" y="5373217"/>
            <a:ext cx="2160240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Πολυπεπτιδική αλυσίδα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71292" y="332656"/>
            <a:ext cx="288032" cy="1027276"/>
            <a:chOff x="3631332" y="1484784"/>
            <a:chExt cx="288032" cy="1027276"/>
          </a:xfrm>
        </p:grpSpPr>
        <p:sp>
          <p:nvSpPr>
            <p:cNvPr id="15" name="TextBox 14"/>
            <p:cNvSpPr txBox="1"/>
            <p:nvPr/>
          </p:nvSpPr>
          <p:spPr>
            <a:xfrm>
              <a:off x="3631332" y="1484784"/>
              <a:ext cx="288032" cy="52322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Calibri" pitchFamily="34" charset="0"/>
                </a:rPr>
                <a:t>A</a:t>
              </a:r>
              <a:endParaRPr lang="el-GR" sz="2800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1332" y="1988840"/>
              <a:ext cx="288032" cy="52322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b="1" dirty="0">
                  <a:solidFill>
                    <a:srgbClr val="000066"/>
                  </a:solidFill>
                  <a:latin typeface="Calibri" pitchFamily="34" charset="0"/>
                </a:rPr>
                <a:t>Τ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99284" y="2852937"/>
            <a:ext cx="288032" cy="523216"/>
          </a:xfrm>
          <a:prstGeom prst="rect">
            <a:avLst/>
          </a:prstGeom>
          <a:solidFill>
            <a:schemeClr val="accent3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800" b="1" dirty="0">
                <a:solidFill>
                  <a:srgbClr val="000066"/>
                </a:solidFill>
                <a:latin typeface="Calibri" pitchFamily="34" charset="0"/>
              </a:rPr>
              <a:t>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11253" y="4839545"/>
            <a:ext cx="864096" cy="461661"/>
          </a:xfrm>
          <a:prstGeom prst="rect">
            <a:avLst/>
          </a:prstGeom>
          <a:solidFill>
            <a:srgbClr val="C00000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66"/>
                </a:solidFill>
                <a:latin typeface="Calibri" pitchFamily="34" charset="0"/>
              </a:rPr>
              <a:t>STOP</a:t>
            </a:r>
            <a:endParaRPr lang="el-GR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7716" y="332656"/>
            <a:ext cx="2808312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Αντικατάσταση του ζεύγους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C-G 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από το ζεύγος Α-Τ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74948" y="4797152"/>
          <a:ext cx="3600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900000"/>
                <a:gridCol w="900000"/>
                <a:gridCol w="900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Met</a:t>
                      </a:r>
                      <a:endParaRPr lang="el-GR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Phe</a:t>
                      </a:r>
                      <a:endParaRPr lang="el-GR" sz="24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Ser</a:t>
                      </a:r>
                      <a:endParaRPr lang="el-GR" sz="24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STOP</a:t>
                      </a:r>
                      <a:endParaRPr lang="el-GR" sz="24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063380" y="5589240"/>
            <a:ext cx="4032448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Πρώιμη διακοπή της σύνθεσης της πολυπεπτιδικής αλυσίδας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415308" y="5229200"/>
            <a:ext cx="1224136" cy="648072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83261" y="1772817"/>
            <a:ext cx="216024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Μεταγραφή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55268" y="3645025"/>
            <a:ext cx="3384376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Μετάφραση με βάση το γενετικό κώδικα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27675" y="3284984"/>
            <a:ext cx="3559325" cy="156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latin typeface="Calibri" pitchFamily="34" charset="0"/>
                <a:ea typeface="Batang" pitchFamily="18" charset="-127"/>
              </a:rPr>
              <a:t>Μη νοηματική μετάλλαξη: μετατροπή του «φυσικού» κωδικονίου σε κωδικόνιο </a:t>
            </a:r>
            <a:r>
              <a:rPr lang="en-US" b="1" dirty="0" smtClean="0">
                <a:latin typeface="Calibri" pitchFamily="34" charset="0"/>
                <a:ea typeface="Batang" pitchFamily="18" charset="-127"/>
              </a:rPr>
              <a:t>STOP</a:t>
            </a:r>
            <a:endParaRPr lang="el-GR" b="1" dirty="0">
              <a:latin typeface="Calibri" pitchFamily="34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/>
      <p:bldP spid="24" grpId="0"/>
      <p:bldP spid="27" grpId="0"/>
      <p:bldP spid="28" grpId="0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247000" y="836712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5’ATG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TTC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G  TC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AT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C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AGG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TAT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T…..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5247000" y="1196752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3’TAC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AAG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C  AG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TAG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TCC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ATA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A…..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88640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5’ATG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TTC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TCA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C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GGT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ATT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548680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3’TAC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AAG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AGC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T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CCA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TAA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2204864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5’AUG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UUC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UCA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U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C</a:t>
                      </a:r>
                      <a:r>
                        <a:rPr lang="el-GR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GGU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AUU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2407196" y="1052736"/>
            <a:ext cx="360041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1" name="Down Arrow 10"/>
          <p:cNvSpPr/>
          <p:nvPr/>
        </p:nvSpPr>
        <p:spPr>
          <a:xfrm>
            <a:off x="2407196" y="2636912"/>
            <a:ext cx="360041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1" y="980729"/>
            <a:ext cx="766548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DNA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" y="2564905"/>
            <a:ext cx="99577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mRNA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221089"/>
            <a:ext cx="2160240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Πολυπεπτιδική αλυσίδα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27676" y="836713"/>
            <a:ext cx="288032" cy="729372"/>
            <a:chOff x="1471092" y="1196752"/>
            <a:chExt cx="288032" cy="729372"/>
          </a:xfrm>
        </p:grpSpPr>
        <p:sp>
          <p:nvSpPr>
            <p:cNvPr id="15" name="TextBox 14"/>
            <p:cNvSpPr txBox="1"/>
            <p:nvPr/>
          </p:nvSpPr>
          <p:spPr>
            <a:xfrm>
              <a:off x="1471092" y="1196752"/>
              <a:ext cx="288032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66"/>
                  </a:solidFill>
                  <a:latin typeface="Calibri" pitchFamily="34" charset="0"/>
                </a:rPr>
                <a:t>G</a:t>
              </a:r>
              <a:endParaRPr lang="el-GR" sz="1800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71092" y="1556792"/>
              <a:ext cx="288032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66"/>
                  </a:solidFill>
                  <a:latin typeface="Calibri" pitchFamily="34" charset="0"/>
                </a:rPr>
                <a:t>C</a:t>
              </a:r>
              <a:endParaRPr lang="el-GR" sz="1800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75547" y="1"/>
            <a:ext cx="3600401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Προσθήκη ενός  ζεύγους, π.χ. 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C-G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47950" y="4652342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95228" y="980729"/>
            <a:ext cx="1800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Μεταγραφή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23220" y="2780929"/>
            <a:ext cx="201622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Μετάφραση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63180" y="5288340"/>
            <a:ext cx="5832648" cy="1446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2200" b="1" dirty="0">
                <a:latin typeface="Calibri" pitchFamily="34" charset="0"/>
                <a:ea typeface="Batang" pitchFamily="18" charset="-127"/>
              </a:rPr>
              <a:t>Μετάλλαξη μετατόπισης αναγνωστικού πλαισίου με την προσθήκη ενός ζεύγους:</a:t>
            </a:r>
          </a:p>
          <a:p>
            <a:pPr algn="ctr"/>
            <a:r>
              <a:rPr lang="el-GR" sz="2200" b="1" dirty="0">
                <a:latin typeface="Calibri" pitchFamily="34" charset="0"/>
                <a:ea typeface="Batang" pitchFamily="18" charset="-127"/>
              </a:rPr>
              <a:t> σύνθεση πολυπεπτιδικής αλυσίδας με άλλη πρωτοταγή δομή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327076" y="1052737"/>
            <a:ext cx="288032" cy="729372"/>
            <a:chOff x="1471092" y="1196752"/>
            <a:chExt cx="288032" cy="729372"/>
          </a:xfrm>
        </p:grpSpPr>
        <p:sp>
          <p:nvSpPr>
            <p:cNvPr id="33" name="TextBox 32"/>
            <p:cNvSpPr txBox="1"/>
            <p:nvPr/>
          </p:nvSpPr>
          <p:spPr>
            <a:xfrm>
              <a:off x="1471092" y="1196752"/>
              <a:ext cx="288032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66"/>
                  </a:solidFill>
                  <a:latin typeface="Calibri" pitchFamily="34" charset="0"/>
                </a:rPr>
                <a:t>G</a:t>
              </a:r>
              <a:endParaRPr lang="el-GR" sz="1800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71092" y="1556792"/>
              <a:ext cx="288032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66"/>
                  </a:solidFill>
                  <a:latin typeface="Calibri" pitchFamily="34" charset="0"/>
                </a:rPr>
                <a:t>C</a:t>
              </a:r>
              <a:endParaRPr lang="el-GR" sz="1800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</p:grp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0" y="3789040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Met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Phe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Ser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Ser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Gly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Ile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" name="Down Arrow 36"/>
          <p:cNvSpPr/>
          <p:nvPr/>
        </p:nvSpPr>
        <p:spPr>
          <a:xfrm>
            <a:off x="7375747" y="1628800"/>
            <a:ext cx="360041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38" name="TextBox 37"/>
          <p:cNvSpPr txBox="1"/>
          <p:nvPr/>
        </p:nvSpPr>
        <p:spPr>
          <a:xfrm>
            <a:off x="7663780" y="1844825"/>
            <a:ext cx="1800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Μεταγραφή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5143500" y="2708920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5’AUG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UUC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GUC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AUC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AGG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UAU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" name="Down Arrow 39"/>
          <p:cNvSpPr/>
          <p:nvPr/>
        </p:nvSpPr>
        <p:spPr>
          <a:xfrm>
            <a:off x="7303739" y="3140968"/>
            <a:ext cx="360041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41" name="TextBox 40"/>
          <p:cNvSpPr txBox="1"/>
          <p:nvPr/>
        </p:nvSpPr>
        <p:spPr>
          <a:xfrm>
            <a:off x="7591773" y="3356993"/>
            <a:ext cx="201622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Μετάφραση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5247000" y="4365104"/>
          <a:ext cx="5040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Met</a:t>
                      </a:r>
                      <a:endParaRPr lang="el-GR" sz="19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Phe</a:t>
                      </a:r>
                      <a:endParaRPr lang="el-GR" sz="1900" dirty="0" smtClean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Val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Ile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accent6"/>
                          </a:solidFill>
                          <a:latin typeface="Calibri" pitchFamily="34" charset="0"/>
                        </a:rPr>
                        <a:t>Arg</a:t>
                      </a:r>
                      <a:endParaRPr lang="el-GR" sz="1900" dirty="0" smtClean="0">
                        <a:solidFill>
                          <a:schemeClr val="accent6"/>
                        </a:solidFill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Tyr</a:t>
                      </a:r>
                    </a:p>
                  </a:txBody>
                  <a:tcPr marL="54000" marR="54000" anchor="ctr" anchorCtr="1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Calibri" pitchFamily="34" charset="0"/>
                        </a:rPr>
                        <a:t>…..</a:t>
                      </a:r>
                      <a:endParaRPr lang="el-GR" sz="1900" dirty="0" smtClean="0">
                        <a:latin typeface="Calibri" pitchFamily="34" charset="0"/>
                      </a:endParaRPr>
                    </a:p>
                  </a:txBody>
                  <a:tcPr marL="54000" marR="54000" anchor="ctr" anchorCtr="1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3" name="Straight Arrow Connector 42"/>
          <p:cNvCxnSpPr/>
          <p:nvPr/>
        </p:nvCxnSpPr>
        <p:spPr>
          <a:xfrm rot="5400000">
            <a:off x="1399878" y="4652342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2768030" y="4652342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3488110" y="4652342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7304534" y="5228406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6656462" y="5228406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8024614" y="5228406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8744694" y="5228406"/>
            <a:ext cx="864096" cy="1589"/>
          </a:xfrm>
          <a:prstGeom prst="straightConnector1">
            <a:avLst/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7681E-6 -3.98844E-6 L 0.00015 -0.126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7" grpId="0" animBg="1"/>
      <p:bldP spid="38" grpId="0"/>
      <p:bldP spid="40" grpId="0" animBg="1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ads2"/>
          <p:cNvPicPr>
            <a:picLocks noChangeAspect="1" noChangeArrowheads="1"/>
          </p:cNvPicPr>
          <p:nvPr/>
        </p:nvPicPr>
        <p:blipFill>
          <a:blip r:embed="rId3" cstate="print"/>
          <a:srcRect l="2780" t="27612" r="17494" b="41420"/>
          <a:stretch>
            <a:fillRect/>
          </a:stretch>
        </p:blipFill>
        <p:spPr bwMode="auto">
          <a:xfrm>
            <a:off x="-41076" y="90489"/>
            <a:ext cx="10287000" cy="5499100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87931" y="5592142"/>
            <a:ext cx="10212147" cy="107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Από την εφημερίδα </a:t>
            </a:r>
          </a:p>
          <a:p>
            <a:r>
              <a:rPr lang="el-GR" sz="3200" b="1" dirty="0">
                <a:solidFill>
                  <a:srgbClr val="FFFF00"/>
                </a:solidFill>
                <a:latin typeface="Calibri" pitchFamily="34" charset="0"/>
              </a:rPr>
              <a:t>«Το Κύτταρο, Τα Κηπευτικά στην Ελλάδα και στον Κόσμο» 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964" y="164638"/>
            <a:ext cx="9721080" cy="23083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514330" indent="-514330" algn="ctr"/>
            <a:r>
              <a:rPr lang="el-GR" sz="3600" b="1" dirty="0">
                <a:solidFill>
                  <a:srgbClr val="FFFF00"/>
                </a:solidFill>
                <a:latin typeface="Calibri" pitchFamily="34" charset="0"/>
              </a:rPr>
              <a:t>Μετάλλαξη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pPr marL="514330" indent="-514330" algn="ctr"/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 μόνιμη τροποποίηση της πρωτοταγούς δομής του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DNA 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που μεταβιβάζεται στην επόμενη γενεά κυττάρων...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964" y="2852937"/>
            <a:ext cx="9721080" cy="34163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514330" indent="-514330" algn="ctr"/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Οι </a:t>
            </a:r>
            <a:r>
              <a:rPr lang="el-GR" sz="3600" b="1" dirty="0">
                <a:solidFill>
                  <a:srgbClr val="FFFF00"/>
                </a:solidFill>
                <a:latin typeface="Calibri" pitchFamily="34" charset="0"/>
              </a:rPr>
              <a:t>μεταλλάξεις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 (μαζί με άλλες διευθετήσεις του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DNA) 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συνεισφέρουν στη διαφορετικότητα των ατόμων ενός πληθυσμού και αποτελούν τη χημική βάση πάνω στην οποία στηρίζεται η </a:t>
            </a:r>
            <a:r>
              <a:rPr lang="el-GR" sz="3600" b="1" dirty="0">
                <a:solidFill>
                  <a:srgbClr val="FFFF00"/>
                </a:solidFill>
                <a:latin typeface="Calibri" pitchFamily="34" charset="0"/>
              </a:rPr>
              <a:t>φυσική επιλογή 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και εξασφαλίζεται η ποικιλομορφία και η εξέλιξη των ειδών...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989" y="345050"/>
            <a:ext cx="9145016" cy="70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l-GR" sz="4000" b="1" dirty="0">
                <a:latin typeface="Calibri" pitchFamily="34" charset="0"/>
                <a:ea typeface="Batang" pitchFamily="18" charset="-127"/>
              </a:rPr>
              <a:t>Ποιός προκαλεί τις μεταλλάξεις;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604797"/>
            <a:ext cx="10287000" cy="452431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514330" indent="-514330" algn="ctr">
              <a:buFont typeface="+mj-lt"/>
              <a:buAutoNum type="arabicPeriod"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Τα λάθη αντιγραφής του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DNA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...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  <a:p>
            <a:pPr marL="514330" indent="-514330" algn="ctr">
              <a:buFont typeface="+mj-lt"/>
              <a:buAutoNum type="arabicPeriod"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Οι ιοί (ρετρο-ιοί, π.χ, ο ιός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HIV)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 που ενσωματώνουν το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DNA 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 τους στο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DNA 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του ξενιστή τους...</a:t>
            </a:r>
          </a:p>
          <a:p>
            <a:pPr marL="514330" indent="-514330" algn="ctr">
              <a:buFont typeface="+mj-lt"/>
              <a:buAutoNum type="arabicPeriod"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Οι γενοτοξικές ουσίες (τα </a:t>
            </a:r>
            <a:r>
              <a:rPr lang="el-GR" sz="3600" b="1" dirty="0" err="1">
                <a:solidFill>
                  <a:schemeClr val="bg1"/>
                </a:solidFill>
                <a:latin typeface="Calibri" pitchFamily="34" charset="0"/>
              </a:rPr>
              <a:t>μεταλλαξιγόνα</a:t>
            </a: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)... Οι ενεργές μορφές οξυγόνου...</a:t>
            </a:r>
          </a:p>
          <a:p>
            <a:pPr marL="514330" indent="-514330" algn="ctr">
              <a:buFont typeface="+mj-lt"/>
              <a:buAutoNum type="arabicPeriod"/>
            </a:pPr>
            <a:r>
              <a:rPr lang="el-GR" sz="3600" b="1" dirty="0">
                <a:solidFill>
                  <a:schemeClr val="bg1"/>
                </a:solidFill>
                <a:latin typeface="Calibri" pitchFamily="34" charset="0"/>
              </a:rPr>
              <a:t> Η υπεριώδης ακτινοβολία και γενικότερα κάθε ισχυρή ηλεκτρομαγνητική ακτινοβολία...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390283" y="2085786"/>
            <a:ext cx="9640071" cy="307149"/>
            <a:chOff x="395536" y="2053356"/>
            <a:chExt cx="8568952" cy="23036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95536" y="2067694"/>
              <a:ext cx="85689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53955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1835696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298957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4283968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558011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6876256" y="2053356"/>
              <a:ext cx="1152128" cy="216024"/>
              <a:chOff x="539552" y="2067694"/>
              <a:chExt cx="1152128" cy="216024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774035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/>
        </p:nvGrpSpPr>
        <p:grpSpPr>
          <a:xfrm rot="10800000">
            <a:off x="471292" y="2469828"/>
            <a:ext cx="9640071" cy="307149"/>
            <a:chOff x="395536" y="2053356"/>
            <a:chExt cx="8568952" cy="230362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95536" y="2067694"/>
              <a:ext cx="8568952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53955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1835696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298957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4283968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558011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6876256" y="2053356"/>
              <a:ext cx="1152128" cy="216024"/>
              <a:chOff x="539552" y="2067694"/>
              <a:chExt cx="1152128" cy="216024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7740352" y="2067694"/>
              <a:ext cx="1152128" cy="216024"/>
              <a:chOff x="539552" y="2067694"/>
              <a:chExt cx="1152128" cy="216024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68356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53955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82758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97160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115616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59632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403648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547664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691680" y="2067694"/>
                <a:ext cx="0" cy="216024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9" name="TextBox 148"/>
          <p:cNvSpPr txBox="1"/>
          <p:nvPr/>
        </p:nvSpPr>
        <p:spPr>
          <a:xfrm>
            <a:off x="-17200" y="1153745"/>
            <a:ext cx="926920" cy="557076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DNA</a:t>
            </a:r>
          </a:p>
        </p:txBody>
      </p:sp>
      <p:sp>
        <p:nvSpPr>
          <p:cNvPr id="150" name="Oval 149"/>
          <p:cNvSpPr/>
          <p:nvPr/>
        </p:nvSpPr>
        <p:spPr>
          <a:xfrm>
            <a:off x="1458162" y="1768866"/>
            <a:ext cx="648072" cy="12481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306606" y="1768865"/>
            <a:ext cx="324036" cy="124813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786342" y="1838039"/>
            <a:ext cx="140445" cy="124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5847722" y="1831981"/>
            <a:ext cx="537227" cy="124813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76493" y="1864875"/>
            <a:ext cx="256816" cy="1248139"/>
          </a:xfrm>
          <a:prstGeom prst="ellipse">
            <a:avLst/>
          </a:prstGeom>
          <a:solidFill>
            <a:schemeClr val="accent2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9851944" y="1768866"/>
            <a:ext cx="256816" cy="1248139"/>
          </a:xfrm>
          <a:prstGeom prst="ellipse">
            <a:avLst/>
          </a:prstGeom>
          <a:solidFill>
            <a:schemeClr val="accent2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-78797" y="3113014"/>
            <a:ext cx="1536959" cy="480131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τελομερές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8791117" y="2980587"/>
            <a:ext cx="1536959" cy="480131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l-GR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τελομερές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-85921" y="4412052"/>
            <a:ext cx="2498742" cy="195745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Πληροφοριακά τμήματα για τη σύνθεση 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tRNA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rRNA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-miRNA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και άλλα είδη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RNA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0" name="Straight Arrow Connector 159"/>
          <p:cNvCxnSpPr>
            <a:stCxn id="150" idx="4"/>
          </p:cNvCxnSpPr>
          <p:nvPr/>
        </p:nvCxnSpPr>
        <p:spPr>
          <a:xfrm flipH="1">
            <a:off x="1362391" y="3017005"/>
            <a:ext cx="419807" cy="134124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4286262" y="5143302"/>
            <a:ext cx="2498742" cy="158812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κεντρομερές</a:t>
            </a:r>
            <a:endParaRPr lang="el-GR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(σύνδεση ομόλογων χρωμοσωμάτων)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5" name="Straight Arrow Connector 164"/>
          <p:cNvCxnSpPr>
            <a:endCxn id="164" idx="0"/>
          </p:cNvCxnSpPr>
          <p:nvPr/>
        </p:nvCxnSpPr>
        <p:spPr>
          <a:xfrm>
            <a:off x="4894991" y="3220652"/>
            <a:ext cx="640642" cy="19226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2266027" y="3929726"/>
            <a:ext cx="2498742" cy="12187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Πληροφοριακά τμήματα για τη σύνθεση 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mRNA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8" name="Straight Arrow Connector 167"/>
          <p:cNvCxnSpPr/>
          <p:nvPr/>
        </p:nvCxnSpPr>
        <p:spPr>
          <a:xfrm flipV="1">
            <a:off x="3487316" y="3113014"/>
            <a:ext cx="0" cy="81671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3" idx="4"/>
          </p:cNvCxnSpPr>
          <p:nvPr/>
        </p:nvCxnSpPr>
        <p:spPr>
          <a:xfrm>
            <a:off x="6116336" y="3080120"/>
            <a:ext cx="592648" cy="78268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6076644" y="3862801"/>
            <a:ext cx="2498742" cy="12187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Μεταθετά γενετικά στοιχεία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transposons)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8026702" y="1749748"/>
            <a:ext cx="140445" cy="1248139"/>
          </a:xfrm>
          <a:prstGeom prst="ellipse">
            <a:avLst/>
          </a:prstGeom>
          <a:solidFill>
            <a:schemeClr val="accent4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cxnSp>
        <p:nvCxnSpPr>
          <p:cNvPr id="172" name="Straight Arrow Connector 171"/>
          <p:cNvCxnSpPr/>
          <p:nvPr/>
        </p:nvCxnSpPr>
        <p:spPr>
          <a:xfrm>
            <a:off x="8096924" y="3055254"/>
            <a:ext cx="880313" cy="260599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7843111" y="5525841"/>
            <a:ext cx="2498742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ψευτογονίδια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306606" y="147879"/>
            <a:ext cx="2498742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«άχρηστα» τμήματα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0" name="Straight Arrow Connector 179"/>
          <p:cNvCxnSpPr/>
          <p:nvPr/>
        </p:nvCxnSpPr>
        <p:spPr>
          <a:xfrm flipH="1">
            <a:off x="894648" y="932439"/>
            <a:ext cx="3511604" cy="117246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H="1">
            <a:off x="2524880" y="997342"/>
            <a:ext cx="1881372" cy="123246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>
            <a:off x="4000983" y="997342"/>
            <a:ext cx="405269" cy="119327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>
            <a:off x="4555977" y="1055648"/>
            <a:ext cx="816248" cy="119327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179" idx="2"/>
          </p:cNvCxnSpPr>
          <p:nvPr/>
        </p:nvCxnSpPr>
        <p:spPr>
          <a:xfrm>
            <a:off x="4555977" y="997342"/>
            <a:ext cx="2397148" cy="119327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>
            <a:off x="4764769" y="1055648"/>
            <a:ext cx="4212468" cy="107006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7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34989" y="1484786"/>
            <a:ext cx="9033108" cy="41549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l-GR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Ποιά η σχέση του </a:t>
            </a:r>
            <a:r>
              <a:rPr lang="el-GR" sz="4400" b="1" dirty="0">
                <a:solidFill>
                  <a:srgbClr val="FFFF00"/>
                </a:solidFill>
                <a:latin typeface="Arial" charset="0"/>
                <a:cs typeface="Arial" charset="0"/>
              </a:rPr>
              <a:t>ΓΟΝΟΤΥΠΟΥ</a:t>
            </a:r>
            <a:r>
              <a:rPr lang="el-GR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(σύνολο και ταυτότητα των γονιδίων του) και </a:t>
            </a:r>
          </a:p>
          <a:p>
            <a:pPr algn="ctr"/>
            <a:r>
              <a:rPr lang="el-GR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του </a:t>
            </a:r>
            <a:r>
              <a:rPr lang="el-GR" sz="4400" b="1" dirty="0">
                <a:solidFill>
                  <a:srgbClr val="FFFF00"/>
                </a:solidFill>
                <a:latin typeface="Arial" charset="0"/>
                <a:cs typeface="Arial" charset="0"/>
              </a:rPr>
              <a:t>ΦΑΙΝΟΤΥΠΟΥ</a:t>
            </a:r>
            <a:r>
              <a:rPr lang="el-GR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el-GR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χαρακτηριστικά γνωρίσματα) ενός </a:t>
            </a:r>
            <a:r>
              <a:rPr lang="el-GR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ατόμου;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μετάλλαξη-ελ"/>
          <p:cNvPicPr>
            <a:picLocks noChangeAspect="1" noChangeArrowheads="1"/>
          </p:cNvPicPr>
          <p:nvPr/>
        </p:nvPicPr>
        <p:blipFill>
          <a:blip r:embed="rId3" cstate="print"/>
          <a:srcRect l="37396" t="21667" r="41336" b="16365"/>
          <a:stretch>
            <a:fillRect/>
          </a:stretch>
        </p:blipFill>
        <p:spPr bwMode="auto">
          <a:xfrm rot="18592561">
            <a:off x="2276393" y="512724"/>
            <a:ext cx="3076575" cy="5976937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74538" y="116634"/>
            <a:ext cx="2850709" cy="70788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γονότυπος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871693" y="5877274"/>
            <a:ext cx="3078335" cy="70788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sz="4000" b="1">
                <a:solidFill>
                  <a:schemeClr val="tx2"/>
                </a:solidFill>
                <a:latin typeface="Arial" charset="0"/>
                <a:cs typeface="Arial" charset="0"/>
              </a:rPr>
              <a:t>φαινότυπος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4949" y="836713"/>
            <a:ext cx="3008572" cy="461661"/>
          </a:xfrm>
          <a:prstGeom prst="rect">
            <a:avLst/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Έκφραση γονιδίων</a:t>
            </a:r>
            <a:endParaRPr lang="el-GR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783422" y="71413"/>
            <a:ext cx="3360738" cy="56938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36" tIns="45718" rIns="91436" bIns="45718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  <a:latin typeface="Arial" charset="0"/>
                <a:cs typeface="Arial" charset="0"/>
              </a:rPr>
              <a:t>Σύνολο των γνωρισμάτων ενός ατόμου ως αποτέλεσμα της ‘εκφρασης των γονιδίων, της αλληλοεπίδρασής τους  με το περιβάλλον και τελικώς το αποτέλεσμα της δράσης των πρωτεϊνών</a:t>
            </a:r>
          </a:p>
        </p:txBody>
      </p:sp>
      <p:sp>
        <p:nvSpPr>
          <p:cNvPr id="8" name="Down Arrow 7"/>
          <p:cNvSpPr/>
          <p:nvPr/>
        </p:nvSpPr>
        <p:spPr>
          <a:xfrm rot="18548103">
            <a:off x="1120895" y="876939"/>
            <a:ext cx="720080" cy="129614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1111052" y="1196752"/>
            <a:ext cx="5184576" cy="4896544"/>
          </a:xfrm>
          <a:prstGeom prst="ellipse">
            <a:avLst/>
          </a:prstGeom>
          <a:solidFill>
            <a:srgbClr val="000066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l-GR" sz="5400" b="1" dirty="0">
                <a:latin typeface="Calibri" pitchFamily="34" charset="0"/>
              </a:rPr>
              <a:t>περιβάλλον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955E-6 4.68208E-6 L 0.52431 0.665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3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29921 -0.07375 C -0.26108 -0.01942 -0.16366 -0.0763 -0.0826 -0.20532 C -0.01575 -0.30451 0.01744 -0.41503 -0.00433 -0.44855 C -0.02748 -0.48023 -0.10098 -0.42659 -0.16613 -0.32347 C -0.19824 -0.27006 -0.22449 -0.21826 -0.23792 -0.17271 C -0.25722 -0.10959 -0.25753 -0.05757 -0.23777 -0.02982 C -0.2265 -0.01526 -0.2109 -0.00925 -0.19253 -0.0111 C -0.15023 -0.01988 -0.09341 -0.06982 -0.04323 -0.14844 C 0.01683 -0.23745 0.04662 -0.33757 0.02671 -0.36485 C 0.00602 -0.3963 -0.05929 -0.3452 -0.1195 -0.25549 C -0.14837 -0.20855 -0.17138 -0.16162 -0.18527 -0.12046 C -0.2004 -0.06312 -0.2001 -0.01202 -0.18327 0.00994 C -0.174 0.02359 -0.15856 0.02798 -0.14204 0.02705 C -0.10499 0.01734 -0.05311 -0.02497 -0.00741 -0.09526 C 0.04647 -0.17873 0.07194 -0.26751 0.05388 -0.29318 C 0.03643 -0.32023 -0.02193 -0.2756 -0.07565 -0.19237 C -0.10329 -0.1526 -0.12444 -0.10867 -0.13556 -0.07098 C -0.15023 -0.01988 -0.14992 0.02151 -0.13293 0.0444 C -0.12537 0.05549 -0.11147 0.06081 -0.09727 0.05989 C -0.06423 0.05156 -0.01729 0.01341 0.0247 -0.04901 C 0.07102 -0.12578 0.09634 -0.20439 0.07889 -0.22821 C 0.06222 -0.2511 0.0105 -0.21271 -0.03829 -0.13849 C -0.06114 -0.10081 -0.07982 -0.06104 -0.09079 -0.02797 C -0.10499 0.01734 -0.10345 0.05711 -0.09063 0.07792 C -0.08276 0.08902 -0.06963 0.09064 -0.05744 0.08763 C -0.02671 0.08416 0.01544 0.0474 0.05141 -0.01017 C 0.09433 -0.0756 0.11749 -0.14682 0.10221 -0.16786 C 0.08754 -0.19098 0.03952 -0.15352 -0.0034 -0.08832 C -0.02455 -0.05387 -0.04246 -0.01919 -0.04987 0.01179 C -0.06423 0.05156 -0.06284 0.08763 -0.05049 0.10497 C -0.04246 0.11515 -0.0332 0.11838 -0.02131 0.117 C 0.00741 0.11214 0.04354 0.08 0.0775 0.03029 C 0.11626 -0.03352 0.1371 -0.09526 0.12336 -0.11399 C 0.10993 -0.1348 0.06778 -0.10196 0.02748 -0.04208 C 0.0088 -0.01133 -0.00587 0.01827 -0.01405 0.04509 C -0.02517 0.08278 -0.02532 0.11376 -0.01313 0.13064 C -0.00649 0.13873 0.00123 0.14127 0.01281 0.13989 C 0.03751 0.13734 0.07009 0.10775 0.10066 0.06174 C 0.13663 0.00833 0.15439 -0.04925 0.14034 -0.0689 C 0.12938 -0.08347 0.09109 -0.05734 0.05681 -0.00138 C 0.03798 0.0252 0.02547 0.05572 0.01698 0.07838 C 0.00741 0.11214 0.00741 0.13942 0.01852 0.15538 C 0.02439 0.16347 0.03242 0.1644 0.04137 0.16278 C 0.06422 0.15815 0.0951 0.13179 0.1212 0.09341 C 0.15408 0.04347 0.16952 -0.01017 0.15918 -0.02428 C 0.14605 -0.04115 0.1124 -0.01295 0.08059 0.03376 C 0.06592 0.05781 0.0528 0.08416 0.04724 0.10729 C 0.03751 0.13734 0.0369 0.16278 0.04786 0.17619 C 0.05172 0.18312 0.06037 0.18382 0.06932 0.18312 C 0.08831 0.17966 0.11595 0.15769 0.13972 0.11862 C 0.16859 0.07584 0.18357 0.02844 0.17261 0.01318 C 0.16319 0.0007 0.13262 0.02405 0.10483 0.06937 C 0.09016 0.0874 0.07905 0.11283 0.07148 0.13203 C 0.06577 0.16046 0.06623 0.18359 0.0738 0.19353 C 0.07874 0.2 0.08584 0.20278 0.09263 0.20046 C 0.11147 0.19723 0.13494 0.17781 0.15825 0.14405 C 0.18326 0.10243 0.1953 0.05966 0.18758 0.04879 C 0.17817 0.0363 0.1496 0.05688 0.12428 0.09757 C 0.11193 0.11769 0.10236 0.13804 0.09788 0.15492 C 0.08831 0.17966 0.0897 0.2 0.09804 0.20994 C 0.10082 0.21434 0.10761 0.21781 0.11394 0.21734 C 0.13139 0.21619 0.15269 0.19492 0.17292 0.16694 C 0.19608 0.12879 0.20688 0.09133 0.19978 0.08023 C 0.19036 0.06867 0.16674 0.08902 0.14266 0.12231 C 0.13123 0.14104 0.12289 0.16093 0.11888 0.17642 C 0.11147 0.19723 0.11054 0.21688 0.11842 0.22682 C 0.12181 0.23075 0.12768 0.23168 0.13324 0.23145 " pathEditMode="relative" rAng="-2852976" ptsTypes="fffffffffffffffffffffffffffffffffffffffffffffffffffffffffffffffffff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0" y="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6" grpId="1" animBg="1"/>
      <p:bldP spid="10248" grpId="0" animBg="1"/>
      <p:bldP spid="10249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es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4166"/>
          <a:stretch>
            <a:fillRect/>
          </a:stretch>
        </p:blipFill>
        <p:spPr>
          <a:xfrm>
            <a:off x="515594" y="20070"/>
            <a:ext cx="9414253" cy="6766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Περιεχόμενα ενότητας (2)</a:t>
            </a:r>
          </a:p>
        </p:txBody>
      </p:sp>
      <p:sp>
        <p:nvSpPr>
          <p:cNvPr id="65539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6"/>
            </a:pPr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Τοπογραφία του μορίου του </a:t>
            </a:r>
            <a:r>
              <a:rPr lang="en-US" sz="3000" dirty="0" smtClean="0">
                <a:solidFill>
                  <a:schemeClr val="bg1"/>
                </a:solidFill>
                <a:latin typeface="Calibri" pitchFamily="34" charset="0"/>
              </a:rPr>
              <a:t>mRNA </a:t>
            </a:r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και του </a:t>
            </a:r>
            <a:r>
              <a:rPr lang="en-US" sz="3000" dirty="0" smtClean="0">
                <a:solidFill>
                  <a:schemeClr val="bg1"/>
                </a:solidFill>
                <a:latin typeface="Calibri" pitchFamily="34" charset="0"/>
              </a:rPr>
              <a:t>DNA (</a:t>
            </a:r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του χρωμοσώματος).</a:t>
            </a:r>
          </a:p>
          <a:p>
            <a:pPr>
              <a:buFont typeface="+mj-lt"/>
              <a:buAutoNum type="arabicPeriod" startAt="6"/>
            </a:pPr>
            <a:r>
              <a:rPr lang="el-GR" sz="3000" dirty="0" smtClean="0">
                <a:solidFill>
                  <a:schemeClr val="bg1"/>
                </a:solidFill>
                <a:latin typeface="Calibri" pitchFamily="34" charset="0"/>
              </a:rPr>
              <a:t> Η μοριακή ταυτότητα των γονιδίων.</a:t>
            </a:r>
          </a:p>
          <a:p>
            <a:pPr marL="914400" lvl="1" indent="-457200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 Ορισμοί του γονιδίου.</a:t>
            </a:r>
          </a:p>
          <a:p>
            <a:pPr marL="914400" lvl="1" indent="-457200"/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Σύνδεση γονότυπου και </a:t>
            </a:r>
            <a:r>
              <a:rPr lang="el-GR" dirty="0" err="1" smtClean="0">
                <a:solidFill>
                  <a:schemeClr val="bg1"/>
                </a:solidFill>
                <a:latin typeface="Calibri" pitchFamily="34" charset="0"/>
              </a:rPr>
              <a:t>φαινότυπου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Calibri" pitchFamily="34" charset="0"/>
              <a:buAutoNum type="arabicPeriod" startAt="8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 startAt="8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 startAt="8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 startAt="8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 startAt="8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 startAt="8"/>
            </a:pPr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40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88A48A-DBBD-4C93-8B44-CDAB91A6D54C}" type="slidenum">
              <a:rPr lang="el-GR" altLang="el-GR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pPr/>
              <a:t>6</a:t>
            </a:fld>
            <a:endParaRPr lang="el-GR" altLang="el-GR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e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79004" y="44625"/>
            <a:ext cx="8964488" cy="6723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511652" cy="648072"/>
          </a:xfrm>
        </p:spPr>
        <p:txBody>
          <a:bodyPr/>
          <a:lstStyle/>
          <a:p>
            <a:pPr algn="l"/>
            <a:r>
              <a:rPr lang="el-GR" sz="2400" b="1" dirty="0">
                <a:solidFill>
                  <a:schemeClr val="bg1"/>
                </a:solidFill>
                <a:latin typeface="Calibri" pitchFamily="34" charset="0"/>
              </a:rPr>
              <a:t>συνέχεια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..τα ΓΟΝΙΔΙΑ...</a:t>
            </a:r>
            <a:endParaRPr lang="en-GB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696"/>
            <a:ext cx="10287000" cy="5976664"/>
          </a:xfrm>
        </p:spPr>
        <p:txBody>
          <a:bodyPr/>
          <a:lstStyle/>
          <a:p>
            <a:pPr algn="ctr"/>
            <a:r>
              <a:rPr lang="el-GR" sz="2400" b="1" dirty="0">
                <a:solidFill>
                  <a:srgbClr val="FFFF00"/>
                </a:solidFill>
                <a:latin typeface="Calibri" pitchFamily="34" charset="0"/>
              </a:rPr>
              <a:t>Εμπεριέχουν την ικανότητα αντιγραφής τους και παραγωγής σχεδόν πανομοιότυπων αντιτύπων τους...αυτά διαφέρουν μεταξύ τους ελάχιστα (εξαιτίας των μεταλλάξεων και άλλων διευθετήσεών τους) και στις διαφορές αυτές οφείλεται η διαφορετικότητα κάθε ατόμου ενός πληθυσμού ενός είδους οργανισμού.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Calibri" pitchFamily="34" charset="0"/>
              </a:rPr>
              <a:t>Είναι ένα είδος προγράμματων ή συνταγών ή σχεδίων δομής και δράσης (λειτουργίας) των οργανισμών...που αυτά «χρησιμοποιούν» για την παραγωγή των αντιτύπων τους (τα γονίδια είναι αθάνατα αλλά οι οργανισμοί είναι θνητοί)...</a:t>
            </a:r>
          </a:p>
          <a:p>
            <a:pPr algn="ctr"/>
            <a:r>
              <a:rPr lang="el-GR" sz="2400" b="1" dirty="0">
                <a:solidFill>
                  <a:srgbClr val="FFFF00"/>
                </a:solidFill>
                <a:latin typeface="Calibri" pitchFamily="34" charset="0"/>
              </a:rPr>
              <a:t>Η αλληλοεπίδρασή τους με το περιβάλλον καθορίζει το φαινότυπο του ατόμου...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Calibri" pitchFamily="34" charset="0"/>
              </a:rPr>
              <a:t>Εξασφαλίζουν την διαιώνισή τους σε βάρος των ανταγωνιστών τους διαμέσου των επιδράσεών τους στο φαινότυπο ο οποίος καθορίζει την ικανότητα προσαρμογής κάθε ατόμου ενός πληθυσμού στις δεδομένες συνθήκες του περιβάλλοντος</a:t>
            </a:r>
            <a:r>
              <a:rPr lang="el-GR" sz="2400" b="1" dirty="0" smtClean="0">
                <a:solidFill>
                  <a:schemeClr val="bg1"/>
                </a:solidFill>
                <a:latin typeface="Calibri" pitchFamily="34" charset="0"/>
              </a:rPr>
              <a:t>... </a:t>
            </a:r>
            <a:endParaRPr lang="el-GR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l-GR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el-GR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en-GB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(1/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578850" cy="4760912"/>
          </a:xfrm>
        </p:spPr>
        <p:txBody>
          <a:bodyPr>
            <a:no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Το Έργο αυτό κάνει χρήση των ακόλουθων έργων: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Εικόνες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1: Τρισδιάστατη απεικόνιση του μοντέλου ελικοειδούς δομής ενός τμήματος DNA.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https://el.wikipedia.org/wiki/DNA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2: Λεξικό των κυττάρων: ο γενετικός κώδικας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3: Η μεταφραστική μηχανή των κυττάρων.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https://en.wikipedia.org/wiki/File:Ribosome_mRNA_translation_en.svg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4: Ριβοσωμάτια.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5"/>
              </a:rPr>
              <a:t>http://creationwiki.org/Ribosome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5: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tRNA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6"/>
              </a:rPr>
              <a:t>http://www.myshared.ru/slide/398569/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(2/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578850" cy="4760912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: Το μόριο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tRNA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«φορτισμένο» με ένα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αμινοξύ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http://ns.ulatina.ac.cr/~carugaga/biolgen/figuras/page_01.htm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7: Έναρξη μετάφρασης.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http://slideplayer.com/slide/6460891/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8: Επιμήκυνση της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πολυπεπτιδικής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αλυσίδας.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http://slideplayer.com/slide/6460891/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9: Τα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ριβοσώματα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είναι η μηχανή σύνθεσης πρωτεΐνης.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5"/>
              </a:rPr>
              <a:t>http://slideplayer.com/slide/5811867/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10: Τερματισμός της σύνθεσης.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http://slideplayer.com/slide/6460891/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2"/>
            <a:ext cx="8578850" cy="494146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11: Μεταγραφή και μετάφραση.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2007. Εισαγωγή στη Βιοχημεία. 3η Έκδοση. Θεσσαλονίκη: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University Studio Press.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12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: Οι μεταλλάξεις και οι συνέπειές τους.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http://www.allanimalsfacts.com/weird-animals-3/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13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: Υγιή αιμοσφαίρια και αιμοσφαίρια με μορφή δρεπανιού.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http://www.medicinenet.com/sickle_cell/article.htm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14: Α: τομή υγιούς ερυθρού αιμοσφαιρίου και Β: τομή δρεπανοκυτταρικού ερυθρού αιμοσφαιρίου.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5"/>
              </a:rPr>
              <a:t>https://www.nlm.nih.gov/medlineplus/magazine/issues/winter11/articles/winter11pg17.html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None/>
              <a:defRPr/>
            </a:pP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578850" cy="4760912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15: Αγελάδες παράγουν γάλα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light.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Εφημερίδα «Το Κύτταρο, Τα Κηπευτικά στην Ελλάδα και στον Κόσμο».</a:t>
            </a:r>
            <a:endParaRPr lang="el-GR" sz="23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Εικόνα 16: Άρθρο σε εφημερίδα σχετικά με το πώς ο τόπος και το κλίμα επηρεάζουν τα γονίδια. Εφημερίδα «Τα Νέα» (Απρίλιος 2009).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l-GR" sz="23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Εικόνα 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7: Άρθρο σε εφημερίδα που αφορά την εξέλιξη των γονιδίων. Εφημερίδα «Τα Νέα» (Απρίλιος 2009).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l-GR" sz="23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5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Το Έργο αυτό κάνει χρήση των ακόλουθων έργων: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Σχήματα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1: Σύνοψη βιολογικής δράσης του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DNA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και των 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RNA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μορίων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η έκφραση των γονιδίων.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2: Ο μηχανισμός της μετάφρασης.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3: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Πεπτιδικός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δεσμός.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Γρ. 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4: Σχηματική παράσταση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ριβοσώματος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5: Παράδειγμα δημιουργίας μετάλλαξης.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6: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Μορφή αιμοσφαιρίων που περιέχουν την αιμοσφαιρίνη.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7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: Μετάλλαξη στο γονίδιο της β-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υπομονάδας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της αιμοσφαιρίνης.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8: Μη νοηματική μετάλλαξη.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l-GR" sz="2400" dirty="0" err="1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Αναφοράς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r>
              <a:rPr lang="el-GR" altLang="el-GR" sz="2000" dirty="0" err="1">
                <a:solidFill>
                  <a:schemeClr val="bg1"/>
                </a:solidFill>
                <a:latin typeface="Calibri" pitchFamily="34" charset="0"/>
              </a:rPr>
              <a:t>Copyright</a:t>
            </a:r>
            <a:r>
              <a:rPr lang="el-GR" altLang="el-GR" sz="2000" dirty="0">
                <a:solidFill>
                  <a:schemeClr val="bg1"/>
                </a:solidFill>
                <a:latin typeface="Calibri" pitchFamily="34" charset="0"/>
              </a:rPr>
              <a:t> Αριστοτέλειο Πανεπιστήμιο Θεσσαλονίκης</a:t>
            </a:r>
            <a:r>
              <a:rPr lang="en-US" altLang="el-GR" sz="2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l-GR" altLang="el-GR" sz="2000" dirty="0">
                <a:solidFill>
                  <a:schemeClr val="bg1"/>
                </a:solidFill>
                <a:latin typeface="Calibri" pitchFamily="34" charset="0"/>
              </a:rPr>
              <a:t>Γρηγόριος Διαμαντίδης. «Βιοχημεία. </a:t>
            </a:r>
            <a:r>
              <a:rPr lang="el-G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Η μετάφραση: Η σύνθεση των πρωτεϊνών, οι μεταλλάξεις και οι συνέπειες</a:t>
            </a:r>
            <a:r>
              <a:rPr lang="el-GR" altLang="el-GR" sz="2000" dirty="0" smtClean="0">
                <a:solidFill>
                  <a:schemeClr val="bg1"/>
                </a:solidFill>
                <a:latin typeface="Calibri" pitchFamily="34" charset="0"/>
              </a:rPr>
              <a:t>.». </a:t>
            </a:r>
            <a:r>
              <a:rPr lang="el-GR" altLang="el-GR" sz="2000" dirty="0">
                <a:solidFill>
                  <a:schemeClr val="bg1"/>
                </a:solidFill>
                <a:latin typeface="Calibri" pitchFamily="34" charset="0"/>
              </a:rPr>
              <a:t>Έκδοση: 1.0. Θεσσαλονίκη 2014. Διαθέσιμο από τη δικτυακή διεύθυνση:</a:t>
            </a:r>
            <a:r>
              <a:rPr lang="en-US" altLang="el-GR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altLang="el-GR" sz="20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https://opencourses.auth.gr/courses/OCRS508</a:t>
            </a:r>
            <a:r>
              <a:rPr lang="en-US" altLang="el-GR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/</a:t>
            </a:r>
            <a:r>
              <a:rPr lang="el-GR" altLang="el-GR" sz="20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l-GR" alt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l-GR" alt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mirrors.creativecommons.org/presskit/buttons/88x31/png/by-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284539"/>
            <a:ext cx="1689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Το παρόν υλικό διατίθεται με τους όρους της άδειας χρήσης Creative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Commons</a:t>
            </a: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 Αναφορά - Παρόμοια Διανομή [1] ή μεταγενέστερη, Διεθνής Έκδοση. Εξαιρούνται τα αυτοτελή έργα τρίτων π.χ. φωτογραφίες, διαγράμματα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κ.λ.π</a:t>
            </a: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., τα οποία εμπεριέχονται σε αυτό και τα οποία αναφέρονται μαζί με τους όρους χρήσης τους στο «Σημείωμα Χρήσης Έργων Τρίτων».  </a:t>
            </a:r>
          </a:p>
          <a:p>
            <a:pPr marL="0" indent="0">
              <a:buNone/>
              <a:defRPr/>
            </a:pP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spcBef>
                <a:spcPts val="1800"/>
              </a:spcBef>
              <a:buNone/>
              <a:defRPr/>
            </a:pPr>
            <a:endParaRPr lang="el-GR" sz="17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Ο δικαιούχος μπορεί να παρέχει στον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αδειοδόχο</a:t>
            </a: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 ξεχωριστή άδεια να χρησιμοποιεί το έργο για εμπορική χρήση, εφόσον αυτό του ζητηθεί.     </a:t>
            </a:r>
            <a:r>
              <a:rPr lang="el-GR" sz="2800" dirty="0">
                <a:solidFill>
                  <a:schemeClr val="bg1"/>
                </a:solidFill>
                <a:latin typeface="Calibri" pitchFamily="34" charset="0"/>
              </a:rPr>
              <a:t>          </a:t>
            </a:r>
          </a:p>
          <a:p>
            <a:pPr marL="0" indent="0">
              <a:buNone/>
              <a:defRPr/>
            </a:pPr>
            <a:endParaRPr lang="el-GR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buNone/>
              <a:defRPr/>
            </a:pPr>
            <a:endParaRPr lang="el-GR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buNone/>
              <a:defRPr/>
            </a:pPr>
            <a:r>
              <a:rPr lang="el-GR" sz="1400" dirty="0">
                <a:solidFill>
                  <a:schemeClr val="bg1"/>
                </a:solidFill>
                <a:latin typeface="Calibri" pitchFamily="34" charset="0"/>
              </a:rPr>
              <a:t>[1] </a:t>
            </a:r>
            <a:r>
              <a:rPr lang="el-GR" sz="1400" dirty="0">
                <a:solidFill>
                  <a:schemeClr val="bg1"/>
                </a:solidFill>
                <a:latin typeface="Calibri" pitchFamily="34" charset="0"/>
                <a:hlinkClick r:id="rId4"/>
              </a:rPr>
              <a:t>http://creativecommons.org/licenses/by-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hlinkClick r:id="rId4"/>
              </a:rPr>
              <a:t>sa</a:t>
            </a:r>
            <a:r>
              <a:rPr lang="el-GR" sz="1400" dirty="0">
                <a:solidFill>
                  <a:schemeClr val="bg1"/>
                </a:solidFill>
                <a:latin typeface="Calibri" pitchFamily="34" charset="0"/>
                <a:hlinkClick r:id="rId4"/>
              </a:rPr>
              <a:t>/4.0/</a:t>
            </a:r>
            <a:r>
              <a:rPr lang="el-GR" sz="1400" dirty="0">
                <a:solidFill>
                  <a:schemeClr val="bg1"/>
                </a:solidFill>
                <a:latin typeface="Calibri" pitchFamily="34" charset="0"/>
                <a:hlinkClick r:id="rId5"/>
              </a:rPr>
              <a:t> </a:t>
            </a:r>
            <a:endParaRPr lang="el-G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9572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</a:t>
            </a:r>
            <a:r>
              <a:rPr lang="el-GR" altLang="el-GR" b="1" dirty="0" err="1" smtClean="0">
                <a:solidFill>
                  <a:schemeClr val="bg1"/>
                </a:solidFill>
                <a:latin typeface="Calibri" pitchFamily="34" charset="0"/>
              </a:rPr>
              <a:t>Αδειοδότησης</a:t>
            </a:r>
            <a:endParaRPr lang="el-GR" altLang="el-GR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232" y="764704"/>
            <a:ext cx="6459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Η ΜΕΤΑΦΡΑΣΗ: Η ΣΥΝΘΕΣΗ ΤΩΝ ΠΡΩΤΕΪΝΩΝ</a:t>
            </a:r>
          </a:p>
          <a:p>
            <a:pPr algn="ctr"/>
            <a:r>
              <a:rPr lang="el-GR" sz="4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ΟΙ ΜΕΤΑΛΛΑΞΕΙΣ ΚΑΙ ΟΙ ΣΥΝΕΠΕΙΕΣ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956" y="4509120"/>
            <a:ext cx="9793087" cy="1877437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DNA</a:t>
            </a:r>
            <a:r>
              <a:rPr lang="en-US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</a:t>
            </a:r>
            <a:r>
              <a:rPr lang="en-US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 RNA  </a:t>
            </a:r>
            <a:r>
              <a:rPr lang="el-GR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ΠΡΩΤΕΪΝΕΣ</a:t>
            </a:r>
          </a:p>
          <a:p>
            <a:r>
              <a:rPr lang="el-GR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Symbol"/>
              </a:rPr>
              <a:t>	</a:t>
            </a:r>
            <a:r>
              <a:rPr lang="el-GR" sz="36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  <a:sym typeface="Symbol"/>
              </a:rPr>
              <a:t>μεταγραφή       μετάφραση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956" y="4313450"/>
            <a:ext cx="3274553" cy="256490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Τίτλος"/>
          <p:cNvSpPr>
            <a:spLocks noGrp="1"/>
          </p:cNvSpPr>
          <p:nvPr>
            <p:ph type="ctrTitle"/>
          </p:nvPr>
        </p:nvSpPr>
        <p:spPr bwMode="auto">
          <a:xfrm>
            <a:off x="1257300" y="1844675"/>
            <a:ext cx="7772400" cy="151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Τέλος ενότητας</a:t>
            </a:r>
          </a:p>
        </p:txBody>
      </p:sp>
      <p:sp>
        <p:nvSpPr>
          <p:cNvPr id="113667" name="Υπότιτλος"/>
          <p:cNvSpPr>
            <a:spLocks noGrp="1"/>
          </p:cNvSpPr>
          <p:nvPr>
            <p:ph type="subTitle" idx="1"/>
          </p:nvPr>
        </p:nvSpPr>
        <p:spPr>
          <a:xfrm>
            <a:off x="1255714" y="3500439"/>
            <a:ext cx="7775575" cy="1800225"/>
          </a:xfrm>
        </p:spPr>
        <p:txBody>
          <a:bodyPr/>
          <a:lstStyle/>
          <a:p>
            <a:pPr algn="r" eaLnBrk="1" hangingPunct="1"/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Επεξεργασία: Χρυσάνθη Χαρατσάρη</a:t>
            </a:r>
            <a:b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Θεσσαλονίκη, Εαρινό εξάμηνο 2014-2015</a:t>
            </a:r>
          </a:p>
        </p:txBody>
      </p:sp>
    </p:spTree>
    <p:extLst>
      <p:ext uri="{BB962C8B-B14F-4D97-AF65-F5344CB8AC3E}">
        <p14:creationId xmlns:p14="http://schemas.microsoft.com/office/powerpoint/2010/main" val="2947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3"/>
          <p:cNvSpPr>
            <a:spLocks noGrp="1"/>
          </p:cNvSpPr>
          <p:nvPr>
            <p:ph type="title"/>
          </p:nvPr>
        </p:nvSpPr>
        <p:spPr bwMode="auto">
          <a:xfrm>
            <a:off x="1293813" y="3849689"/>
            <a:ext cx="7772400" cy="136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sz="4400">
                <a:solidFill>
                  <a:schemeClr val="bg1"/>
                </a:solidFill>
                <a:latin typeface="Calibri" pitchFamily="34" charset="0"/>
              </a:rPr>
              <a:t>Σημειώματα</a:t>
            </a:r>
          </a:p>
        </p:txBody>
      </p:sp>
      <p:sp>
        <p:nvSpPr>
          <p:cNvPr id="114691" name="Text Placeholder 4"/>
          <p:cNvSpPr>
            <a:spLocks noGrp="1"/>
          </p:cNvSpPr>
          <p:nvPr>
            <p:ph type="body" idx="1"/>
          </p:nvPr>
        </p:nvSpPr>
        <p:spPr>
          <a:xfrm>
            <a:off x="1293813" y="2349500"/>
            <a:ext cx="7772400" cy="1500188"/>
          </a:xfrm>
        </p:spPr>
        <p:txBody>
          <a:bodyPr/>
          <a:lstStyle/>
          <a:p>
            <a:pPr eaLnBrk="1" hangingPunct="1"/>
            <a:endParaRPr lang="el-GR" altLang="el-GR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Διατήρηση Σημειωμάτων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Οποιαδήποτε αναπαραγωγή ή διασκευή του υλικού θα πρέπει να συμπεριλαμβάνει: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τ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ο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Σημείωμ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α Αναφοράς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τ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ο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Σημείωμ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α Αδειοδότησης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τ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η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δήλωση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Δ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ια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τήρησης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Σημειωμάτων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το Σημείωμα Χρήσης Έργων Τρίτων (εφόσον υπάρχει)</a:t>
            </a:r>
          </a:p>
          <a:p>
            <a:pPr marL="0" indent="0"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μαζί με τους συνοδευόμενους </a:t>
            </a:r>
            <a:r>
              <a:rPr lang="el-GR" sz="2400" dirty="0" err="1">
                <a:solidFill>
                  <a:schemeClr val="bg1"/>
                </a:solidFill>
                <a:latin typeface="Calibri" pitchFamily="34" charset="0"/>
              </a:rPr>
              <a:t>υπερσυνδέσμους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1685" y="68627"/>
            <a:ext cx="10112375" cy="6063194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marL="457182" indent="-457182" algn="ctr"/>
            <a:r>
              <a:rPr lang="el-GR" sz="48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ΚΕΝΤΡΙΚΟ ΔΟΓΜΑ ΤΗΣ ΒΙΟΛΟΓΙΑΣ</a:t>
            </a:r>
          </a:p>
          <a:p>
            <a:pPr marL="457182" indent="-457182"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ΡΟΗΣ ΠΛΗΡΟΦΟΡΙΩΝ </a:t>
            </a:r>
          </a:p>
          <a:p>
            <a:pPr marL="457182" indent="-457182" algn="ctr"/>
            <a:r>
              <a:rPr lang="el-GR" sz="4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ΣΤΟΥΣ ΟΡΓΑΝΙΣΜΟΥΣ</a:t>
            </a:r>
          </a:p>
          <a:p>
            <a:pPr marL="457182" indent="-457182" algn="ctr"/>
            <a:r>
              <a:rPr lang="en-US" sz="72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DNA</a:t>
            </a:r>
            <a:r>
              <a:rPr lang="en-US" sz="4000" b="1" dirty="0">
                <a:latin typeface="Calibri" pitchFamily="34" charset="0"/>
                <a:cs typeface="Arial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4000" b="1" dirty="0">
                <a:latin typeface="Calibri" pitchFamily="34" charset="0"/>
                <a:cs typeface="Arial" charset="0"/>
              </a:rPr>
              <a:t> </a:t>
            </a:r>
            <a:r>
              <a:rPr lang="en-US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RNA</a:t>
            </a:r>
            <a:r>
              <a:rPr lang="en-US" sz="4000" b="1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4000" b="1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ΠΡΩΤΕΪΝΕΣ</a:t>
            </a:r>
          </a:p>
          <a:p>
            <a:pPr marL="457182" indent="-457182"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Εξαιρέσεις</a:t>
            </a:r>
            <a:r>
              <a:rPr lang="el-GR" sz="4000" b="1" dirty="0">
                <a:latin typeface="Calibri" pitchFamily="34" charset="0"/>
                <a:cs typeface="Arial" charset="0"/>
              </a:rPr>
              <a:t>:</a:t>
            </a:r>
          </a:p>
          <a:p>
            <a:pPr marL="457182" indent="-457182" algn="ctr">
              <a:buFontTx/>
              <a:buAutoNum type="arabicPeriod"/>
            </a:pPr>
            <a:r>
              <a:rPr lang="el-GR" sz="4000" b="1" dirty="0">
                <a:latin typeface="Calibri" pitchFamily="34" charset="0"/>
                <a:cs typeface="Arial" charset="0"/>
              </a:rPr>
              <a:t> </a:t>
            </a:r>
            <a:endParaRPr lang="el-GR" sz="4000" b="1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en-US" sz="6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RNA</a:t>
            </a:r>
            <a:r>
              <a:rPr lang="en-US" sz="4000" b="1" dirty="0" smtClean="0">
                <a:solidFill>
                  <a:srgbClr val="99FF33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b="1" dirty="0">
                <a:solidFill>
                  <a:srgbClr val="99FF33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l-GR" sz="4000" b="1" dirty="0">
                <a:solidFill>
                  <a:srgbClr val="99FF33"/>
                </a:solidFill>
                <a:latin typeface="Calibri" pitchFamily="34" charset="0"/>
                <a:cs typeface="Arial" charset="0"/>
              </a:rPr>
              <a:t>ΠΡΩΤΕΪΝΕΣ</a:t>
            </a:r>
          </a:p>
          <a:p>
            <a:pPr marL="457182" indent="-457182" algn="ctr">
              <a:buFontTx/>
              <a:buAutoNum type="arabicPeriod"/>
            </a:pPr>
            <a:r>
              <a:rPr lang="el-GR" sz="4000" b="1" dirty="0">
                <a:latin typeface="Calibri" pitchFamily="34" charset="0"/>
                <a:cs typeface="Arial" charset="0"/>
              </a:rPr>
              <a:t> 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RNA</a:t>
            </a:r>
            <a:r>
              <a:rPr lang="en-US" sz="4000" b="1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4000" b="1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DNA</a:t>
            </a:r>
            <a:r>
              <a:rPr lang="en-US" sz="4000" b="1" dirty="0">
                <a:latin typeface="Calibri" pitchFamily="34" charset="0"/>
                <a:cs typeface="Arial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4000" b="1" dirty="0">
                <a:latin typeface="Calibri" pitchFamily="34" charset="0"/>
                <a:cs typeface="Arial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DNA/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RNA</a:t>
            </a:r>
            <a:r>
              <a:rPr lang="en-US" sz="4000" b="1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4000" b="1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40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ΠΡΩΤΕΪΝΕΣ</a:t>
            </a:r>
            <a:endParaRPr lang="en-GB" sz="4000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96337"/>
            <a:ext cx="751012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i="1" dirty="0" err="1">
                <a:ln w="11430"/>
                <a:solidFill>
                  <a:schemeClr val="bg1"/>
                </a:solidFill>
                <a:latin typeface="Calibri" pitchFamily="34" charset="0"/>
              </a:rPr>
              <a:t>GrD</a:t>
            </a:r>
            <a:endParaRPr lang="en-US" b="1" i="1" dirty="0">
              <a:ln w="11430"/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Arc 3"/>
          <p:cNvSpPr/>
          <p:nvPr/>
        </p:nvSpPr>
        <p:spPr>
          <a:xfrm>
            <a:off x="1471092" y="1628800"/>
            <a:ext cx="1512168" cy="1240328"/>
          </a:xfrm>
          <a:prstGeom prst="arc">
            <a:avLst>
              <a:gd name="adj1" fmla="val 10494647"/>
              <a:gd name="adj2" fmla="val 1295481"/>
            </a:avLst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>
            <a:off x="3106621" y="4005064"/>
            <a:ext cx="1512168" cy="908196"/>
          </a:xfrm>
          <a:prstGeom prst="arc">
            <a:avLst>
              <a:gd name="adj1" fmla="val 10349893"/>
              <a:gd name="adj2" fmla="val 2277233"/>
            </a:avLst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967036" y="4725144"/>
            <a:ext cx="1512168" cy="908196"/>
          </a:xfrm>
          <a:prstGeom prst="arc">
            <a:avLst>
              <a:gd name="adj1" fmla="val 9701986"/>
              <a:gd name="adj2" fmla="val 3633559"/>
            </a:avLst>
          </a:prstGeom>
          <a:ln w="762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996" y="764704"/>
            <a:ext cx="9417800" cy="550919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Στόχος της ενότητας: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Οι γενετικές πληροφορίες και η μετάφρασή τους σε αλληλουχία αμινοξέων στις πρωτεΐνες...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Ο 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γενετικός κώδικας και η ανάγνωσή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του. Τα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κωδικόνια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και τα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αντικωδικόνια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Στάδια σύνθεσης της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πολυπεπτιδικής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αλυσίδας…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Οι μεταλλάξεις: αίτια και 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οι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συνέπειες...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Τοπογραφία του μορίου του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mRNA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και του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DNA (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του χρωμοσώματος)…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Η μοριακή ταυτότητα των γονιδίων: ορισμοί του γονιδίου…Σύνδεση γονότυπου </a:t>
            </a:r>
            <a:r>
              <a:rPr lang="el-GR" sz="3200" b="1" dirty="0">
                <a:solidFill>
                  <a:schemeClr val="bg1"/>
                </a:solidFill>
                <a:latin typeface="Calibri" pitchFamily="34" charset="0"/>
              </a:rPr>
              <a:t>και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</a:rPr>
              <a:t>φαινότυπου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...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19587</TotalTime>
  <Words>3679</Words>
  <Application>Microsoft Office PowerPoint</Application>
  <PresentationFormat>Διαφάνειες 35 χιλ.</PresentationFormat>
  <Paragraphs>1215</Paragraphs>
  <Slides>72</Slides>
  <Notes>65</Notes>
  <HiddenSlides>1</HiddenSlides>
  <MMClips>0</MMClips>
  <ScaleCrop>false</ScaleCrop>
  <HeadingPairs>
    <vt:vector size="6" baseType="variant">
      <vt:variant>
        <vt:lpstr>Θέμα</vt:lpstr>
      </vt:variant>
      <vt:variant>
        <vt:i4>4</vt:i4>
      </vt:variant>
      <vt:variant>
        <vt:lpstr>Ενσωματωμένοι διακομιστές OLE</vt:lpstr>
      </vt:variant>
      <vt:variant>
        <vt:i4>4</vt:i4>
      </vt:variant>
      <vt:variant>
        <vt:lpstr>Τίτλοι διαφανειών</vt:lpstr>
      </vt:variant>
      <vt:variant>
        <vt:i4>72</vt:i4>
      </vt:variant>
    </vt:vector>
  </HeadingPairs>
  <TitlesOfParts>
    <vt:vector size="80" baseType="lpstr">
      <vt:lpstr>Default Design</vt:lpstr>
      <vt:lpstr>1_Default Design</vt:lpstr>
      <vt:lpstr>2_Default Design</vt:lpstr>
      <vt:lpstr>3_Default Design</vt:lpstr>
      <vt:lpstr>CorelPhotoPaint.Image.10</vt:lpstr>
      <vt:lpstr>MDLDrawObject Class</vt:lpstr>
      <vt:lpstr>PHOTO-PAINT</vt:lpstr>
      <vt:lpstr>ISIS/Draw Sketch</vt:lpstr>
      <vt:lpstr>Βιοχημεία</vt:lpstr>
      <vt:lpstr>Άδειες Χρήσης</vt:lpstr>
      <vt:lpstr>Χρηματοδότηση</vt:lpstr>
      <vt:lpstr>Η μετάφραση: Η σύνθεση των πρωτεϊνών,  οι μεταλλάξεις και οι συνέπειες</vt:lpstr>
      <vt:lpstr>Περιεχόμενα ενότητας (1)</vt:lpstr>
      <vt:lpstr>Περιεχόμενα ενότητας (2)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DNA</vt:lpstr>
      <vt:lpstr>DNA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ΟΡΙΣΜΟΙ του ΓΟΝΙΔΙΟΥ</vt:lpstr>
      <vt:lpstr>Παρουσίαση του PowerPoint</vt:lpstr>
      <vt:lpstr>Παρουσίαση του PowerPoint</vt:lpstr>
      <vt:lpstr>ΣΥΝΘΕΣΗ ΠΡΩΤΕΪΝΗΣ: Η ΜΕΤΑΦΡΑΣΗ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DNA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συνέχεια..τα ΓΟΝΙΔΙΑ...</vt:lpstr>
      <vt:lpstr>Σημείωμα Χρήσης Έργων Τρίτων (1/6)</vt:lpstr>
      <vt:lpstr>Σημείωμα Χρήσης Έργων Τρίτων (2/6)</vt:lpstr>
      <vt:lpstr>Σημείωμα Χρήσης Έργων Τρίτων (3/6)</vt:lpstr>
      <vt:lpstr>Σημείωμα Χρήσης Έργων Τρίτων (4/6)</vt:lpstr>
      <vt:lpstr>Σημείωμα Χρήσης Έργων Τρίτων (5/6)</vt:lpstr>
      <vt:lpstr>Σημείωμα Χρήσης Έργων Τρίτων (6/6)</vt:lpstr>
      <vt:lpstr>Σημείωμα Αναφοράς</vt:lpstr>
      <vt:lpstr>Σημείωμα Αδειοδότησης</vt:lpstr>
      <vt:lpstr>Τέλος ενότητας</vt:lpstr>
      <vt:lpstr>Σημειώματα</vt:lpstr>
      <vt:lpstr>Διατήρηση Σημειωμάτων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και RNA ΓΡΑΜΜΙΚΑ ΠΟΛΥΜΕΡΗ ΤΩΝ  ΝΟΥΚΛΕΟΤΙΔΙΩΝ</dc:title>
  <dc:creator>Διαμαντίδης Γρηγόριος</dc:creator>
  <cp:lastModifiedBy>Diamantidis Greg</cp:lastModifiedBy>
  <cp:revision>222</cp:revision>
  <dcterms:created xsi:type="dcterms:W3CDTF">2002-01-10T17:16:59Z</dcterms:created>
  <dcterms:modified xsi:type="dcterms:W3CDTF">2016-08-02T07:21:51Z</dcterms:modified>
</cp:coreProperties>
</file>