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8" r:id="rId2"/>
    <p:sldId id="269" r:id="rId3"/>
    <p:sldId id="270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87379-5EF4-4270-BEDC-6E6DE3C06091}" type="datetimeFigureOut">
              <a:rPr lang="en-US" smtClean="0"/>
              <a:t>17-Feb-16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ED4BD-FFE9-49C5-A168-4779222C4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5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DF7863-645E-4CC6-8474-56C8216B595F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96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471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F317ED-40BD-412C-93AF-82E8B1BBA3E4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07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481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B794C6-4D55-4568-9BFA-00C68AC37007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96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FE152E-94E2-4987-8DBE-C83F77B1FC83}" type="slidenum">
              <a:rPr lang="el-GR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80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0314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7796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727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EEDCA5-D54C-4F21-9F79-8D022D4ED56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905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75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:\Opencourses\Brochures\auth_logo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34" y="207963"/>
            <a:ext cx="1039284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A7A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/>
          <p:cNvSpPr txBox="1"/>
          <p:nvPr/>
        </p:nvSpPr>
        <p:spPr>
          <a:xfrm>
            <a:off x="1301752" y="188913"/>
            <a:ext cx="2874433" cy="85725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ΑΡΙΣΤΟΤΕΛΕΙΟ</a:t>
            </a:r>
          </a:p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ΠΑΝΕΠΙΣΤΗΜΙΟ</a:t>
            </a:r>
          </a:p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ΘΕΣΣΑΛΟΝΙΚΗΣ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1844826"/>
            <a:ext cx="10363200" cy="1512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1424" y="3501008"/>
            <a:ext cx="10369152" cy="18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  <p:pic>
        <p:nvPicPr>
          <p:cNvPr id="7" name="Picture 2" descr="W:\Opencourses\Brochures\Opencources GUne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2" t="3781" r="16829" b="22774"/>
          <a:stretch>
            <a:fillRect/>
          </a:stretch>
        </p:blipFill>
        <p:spPr bwMode="auto">
          <a:xfrm>
            <a:off x="10270067" y="138113"/>
            <a:ext cx="187536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7728181" y="188640"/>
            <a:ext cx="2471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ΑΝΟΙΧΤΑ</a:t>
            </a:r>
          </a:p>
          <a:p>
            <a:pPr algn="r"/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ΑΚΑΔΗΜΑΙΚΑ</a:t>
            </a:r>
          </a:p>
          <a:p>
            <a:pPr algn="r"/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ΜΑΘΗΜΑΤΑ</a:t>
            </a:r>
          </a:p>
        </p:txBody>
      </p:sp>
    </p:spTree>
    <p:extLst>
      <p:ext uri="{BB962C8B-B14F-4D97-AF65-F5344CB8AC3E}">
        <p14:creationId xmlns:p14="http://schemas.microsoft.com/office/powerpoint/2010/main" val="151384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1440000"/>
            <a:ext cx="73152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013176"/>
            <a:ext cx="7315200" cy="122413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249591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τίτλου 1"/>
          <p:cNvSpPr txBox="1">
            <a:spLocks/>
          </p:cNvSpPr>
          <p:nvPr/>
        </p:nvSpPr>
        <p:spPr>
          <a:xfrm>
            <a:off x="609600" y="25400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dirty="0" smtClean="0">
                <a:solidFill>
                  <a:prstClr val="black"/>
                </a:solidFill>
              </a:rPr>
              <a:t>Στυλ κύριου τίτλου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3392" y="1440000"/>
            <a:ext cx="10972800" cy="4761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Τίτλος Μαθήματος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</a:t>
            </a:r>
          </a:p>
        </p:txBody>
      </p:sp>
    </p:spTree>
    <p:extLst>
      <p:ext uri="{BB962C8B-B14F-4D97-AF65-F5344CB8AC3E}">
        <p14:creationId xmlns:p14="http://schemas.microsoft.com/office/powerpoint/2010/main" val="780396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 flipV="1">
            <a:off x="662517" y="0"/>
            <a:ext cx="0" cy="685800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0"/>
          <p:cNvCxnSpPr/>
          <p:nvPr/>
        </p:nvCxnSpPr>
        <p:spPr>
          <a:xfrm flipV="1">
            <a:off x="10502900" y="0"/>
            <a:ext cx="0" cy="685800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15413" y="274639"/>
            <a:ext cx="960106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584000" y="274639"/>
            <a:ext cx="1526400" cy="5851525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156634" y="6356351"/>
            <a:ext cx="385233" cy="365125"/>
          </a:xfrm>
        </p:spPr>
        <p:txBody>
          <a:bodyPr vert="vert"/>
          <a:lstStyle>
            <a:lvl1pPr algn="l"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 rot="5400000">
            <a:off x="134831" y="-162311"/>
            <a:ext cx="720080" cy="1044701"/>
            <a:chOff x="11113" y="6074474"/>
            <a:chExt cx="720080" cy="783526"/>
          </a:xfrm>
        </p:grpSpPr>
        <p:pic>
          <p:nvPicPr>
            <p:cNvPr id="10" name="Picture 2" descr="W:\logos\AUTH logo\auth_logo_bw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4" t="9230" r="9892" b="10804"/>
            <a:stretch/>
          </p:blipFill>
          <p:spPr bwMode="auto">
            <a:xfrm>
              <a:off x="108552" y="6074474"/>
              <a:ext cx="468052" cy="46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11113" y="6543366"/>
              <a:ext cx="720080" cy="31463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32500" lnSpcReduction="20000"/>
            </a:bodyPr>
            <a:lstStyle/>
            <a:p>
              <a:r>
                <a:rPr lang="el-GR" dirty="0">
                  <a:solidFill>
                    <a:prstClr val="black"/>
                  </a:solidFill>
                  <a:latin typeface="Century Gothic" pitchFamily="34" charset="0"/>
                  <a:ea typeface="Arial Unicode MS" pitchFamily="34" charset="-128"/>
                  <a:cs typeface="Arial Unicode MS" pitchFamily="34" charset="-128"/>
                </a:rPr>
                <a:t>Αριστοτέλειο</a:t>
              </a:r>
            </a:p>
            <a:p>
              <a:r>
                <a:rPr lang="el-GR" dirty="0">
                  <a:solidFill>
                    <a:prstClr val="black"/>
                  </a:solidFill>
                  <a:latin typeface="Century Gothic" pitchFamily="34" charset="0"/>
                  <a:ea typeface="Arial Unicode MS" pitchFamily="34" charset="-128"/>
                  <a:cs typeface="Arial Unicode MS" pitchFamily="34" charset="-128"/>
                </a:rPr>
                <a:t>Πανεπιστήμιο</a:t>
              </a:r>
            </a:p>
            <a:p>
              <a:r>
                <a:rPr lang="el-GR" dirty="0">
                  <a:solidFill>
                    <a:prstClr val="black"/>
                  </a:solidFill>
                  <a:latin typeface="Century Gothic" pitchFamily="34" charset="0"/>
                  <a:ea typeface="Arial Unicode MS" pitchFamily="34" charset="-128"/>
                  <a:cs typeface="Arial Unicode MS" pitchFamily="34" charset="-128"/>
                </a:rPr>
                <a:t>Θεσσαλονίκης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 rot="5400000">
            <a:off x="-1095695" y="3062947"/>
            <a:ext cx="2880320" cy="732107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Τίτλος Μαθήματος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</a:t>
            </a:r>
          </a:p>
        </p:txBody>
      </p:sp>
    </p:spTree>
    <p:extLst>
      <p:ext uri="{BB962C8B-B14F-4D97-AF65-F5344CB8AC3E}">
        <p14:creationId xmlns:p14="http://schemas.microsoft.com/office/powerpoint/2010/main" val="3189598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6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1923206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7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291573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8778E2-04E4-467D-9333-3F987EE3EF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9D345-C333-482B-8852-B59197A309BD}" type="datetimeFigureOut">
              <a:rPr lang="en-US">
                <a:solidFill>
                  <a:prstClr val="black"/>
                </a:solidFill>
              </a:rPr>
              <a:pPr/>
              <a:t>17-Feb-16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7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0BDF9-B5FE-4028-9EA3-E8FE87BB4802}" type="datetimeFigureOut">
              <a:rPr lang="el-GR">
                <a:solidFill>
                  <a:prstClr val="black"/>
                </a:solidFill>
              </a:rPr>
              <a:pPr>
                <a:defRPr/>
              </a:pPr>
              <a:t>17/2/2016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8B46F-67E7-46F6-BB35-DAA08CF8DC93}" type="slidenum">
              <a:rPr lang="el-GR" altLang="en-US">
                <a:solidFill>
                  <a:prstClr val="black"/>
                </a:solidFill>
              </a:rPr>
              <a:pPr/>
              <a:t>‹#›</a:t>
            </a:fld>
            <a:endParaRPr lang="el-G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5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986" y="1143000"/>
            <a:ext cx="11074015" cy="426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Explorers</a:t>
            </a:r>
            <a:r>
              <a:rPr lang="en-US">
                <a:solidFill>
                  <a:prstClr val="black"/>
                </a:solidFill>
                <a:latin typeface="55 Helvetica Roman" pitchFamily="1" charset="0"/>
              </a:rPr>
              <a:t>’</a:t>
            </a:r>
            <a:r>
              <a:rPr lang="en-US">
                <a:solidFill>
                  <a:prstClr val="black"/>
                </a:solidFill>
              </a:rPr>
              <a:t> Guide to the Solar System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B91FCF-D096-499F-B9E5-134A6A29973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63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\\ccf2\dfs\winHome\home\apmoneda\My Documents\opencourses\Brochures\Saint APT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634" y="206375"/>
            <a:ext cx="1043517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3849068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34888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301752" y="188913"/>
            <a:ext cx="2874433" cy="85725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ΑΡΙΣΤΟΤΕΛΕΙΟ</a:t>
            </a:r>
          </a:p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ΠΑΝΕΠΙΣΤΗΜΙΟ</a:t>
            </a:r>
          </a:p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ΘΕΣΣΑΛΟΝΙΚΗΣ</a:t>
            </a:r>
          </a:p>
        </p:txBody>
      </p:sp>
    </p:spTree>
    <p:extLst>
      <p:ext uri="{BB962C8B-B14F-4D97-AF65-F5344CB8AC3E}">
        <p14:creationId xmlns:p14="http://schemas.microsoft.com/office/powerpoint/2010/main" val="322720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0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9600" y="1440000"/>
            <a:ext cx="10972800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31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3412526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Περιεχόμενο (Αρίθμιση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0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9600" y="1440000"/>
            <a:ext cx="10972800" cy="4761320"/>
          </a:xfrm>
        </p:spPr>
        <p:txBody>
          <a:bodyPr>
            <a:normAutofit/>
          </a:bodyPr>
          <a:lstStyle>
            <a:lvl1pPr marL="514350" indent="-514350">
              <a:spcBef>
                <a:spcPts val="1200"/>
              </a:spcBef>
              <a:buFont typeface="+mj-lt"/>
              <a:buAutoNum type="arabicPeriod"/>
              <a:defRPr/>
            </a:lvl1pPr>
            <a:lvl2pPr marL="971550" indent="-514350">
              <a:spcBef>
                <a:spcPts val="1200"/>
              </a:spcBef>
              <a:buFont typeface="+mj-lt"/>
              <a:buAutoNum type="romanLcPeriod"/>
              <a:defRPr/>
            </a:lvl2pPr>
            <a:lvl3pPr marL="1371600" indent="-457200">
              <a:spcBef>
                <a:spcPts val="1200"/>
              </a:spcBef>
              <a:buFont typeface="+mj-lt"/>
              <a:buAutoNum type="alphaLcPeriod"/>
              <a:defRPr/>
            </a:lvl3pPr>
            <a:lvl4pPr marL="1828800" indent="-457200">
              <a:spcBef>
                <a:spcPts val="1200"/>
              </a:spcBef>
              <a:buFont typeface="Arial" pitchFamily="34" charset="0"/>
              <a:buChar char="•"/>
              <a:defRPr/>
            </a:lvl4pPr>
            <a:lvl5pPr marL="2286000" indent="-457200">
              <a:spcBef>
                <a:spcPts val="1200"/>
              </a:spcBef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31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2860664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440000"/>
            <a:ext cx="5384800" cy="4761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440000"/>
            <a:ext cx="5384800" cy="4761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18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42511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0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4400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104656"/>
            <a:ext cx="5386917" cy="41044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4400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104656"/>
            <a:ext cx="5389033" cy="41044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2802880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623392" y="1440000"/>
            <a:ext cx="4033275" cy="4751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847861" y="1440000"/>
            <a:ext cx="6815667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19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6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335784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7549125" y="1440000"/>
            <a:ext cx="4033275" cy="4751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23392" y="1440000"/>
            <a:ext cx="6815667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19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6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Τίτλος Μαθήματος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</a:t>
            </a:r>
          </a:p>
        </p:txBody>
      </p:sp>
    </p:spTree>
    <p:extLst>
      <p:ext uri="{BB962C8B-B14F-4D97-AF65-F5344CB8AC3E}">
        <p14:creationId xmlns:p14="http://schemas.microsoft.com/office/powerpoint/2010/main" val="3246812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2780928"/>
            <a:ext cx="73152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1440000"/>
            <a:ext cx="7315200" cy="122413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3737869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609600" y="1547813"/>
            <a:ext cx="109728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3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F2F2F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hyperlink" Target="http://eclass.auth.gr/courses/OCRS519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1" name="Picture 17" descr="http://www.lib.umich.edu/files/services/copyright/cc-by-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2304" y="5922963"/>
            <a:ext cx="1584176" cy="554266"/>
          </a:xfrm>
          <a:prstGeom prst="rect">
            <a:avLst/>
          </a:prstGeom>
          <a:noFill/>
        </p:spPr>
      </p:pic>
      <p:sp>
        <p:nvSpPr>
          <p:cNvPr id="16386" name="Τίτλος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dirty="0" smtClean="0"/>
              <a:t>ΕΙΣΑΓΩΓΗ ΣΤΗ ΓΕΩΦΥΣΙΚΗ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208214" y="2743200"/>
            <a:ext cx="7775575" cy="3124200"/>
          </a:xfrm>
        </p:spPr>
        <p:txBody>
          <a:bodyPr rtlCol="0">
            <a:normAutofit/>
          </a:bodyPr>
          <a:lstStyle/>
          <a:p>
            <a:r>
              <a:rPr lang="el-GR" b="1" dirty="0" smtClean="0"/>
              <a:t>Εργαστήριο</a:t>
            </a:r>
            <a:r>
              <a:rPr lang="el-GR" dirty="0" smtClean="0"/>
              <a:t> </a:t>
            </a:r>
            <a:r>
              <a:rPr lang="el-GR" b="1" dirty="0" smtClean="0"/>
              <a:t>7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sz="2800" dirty="0" smtClean="0">
                <a:solidFill>
                  <a:prstClr val="black"/>
                </a:solidFill>
              </a:rPr>
              <a:t>Θερμότητα του εσωτερικού της Γης</a:t>
            </a:r>
            <a:endParaRPr lang="el-GR" sz="23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l-GR" sz="2300" b="1" dirty="0" smtClean="0"/>
              <a:t>Κοντοπούλου </a:t>
            </a:r>
            <a:r>
              <a:rPr lang="el-GR" sz="2300" b="1" dirty="0"/>
              <a:t>Δέσποινα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300" dirty="0"/>
              <a:t>Καθηγήτρια Φυσική Εσωτερικού της Γης, Τομέας Γεωφυσικής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300" b="1" dirty="0" smtClean="0"/>
              <a:t>Παπαζάχος Κωνσταντίνος</a:t>
            </a:r>
            <a:r>
              <a:rPr lang="el-GR" sz="2300" dirty="0"/>
              <a:t> </a:t>
            </a:r>
            <a:endParaRPr lang="en-US" sz="2300" dirty="0"/>
          </a:p>
          <a:p>
            <a:pPr fontAlgn="auto">
              <a:spcAft>
                <a:spcPts val="0"/>
              </a:spcAft>
              <a:defRPr/>
            </a:pPr>
            <a:r>
              <a:rPr lang="el-GR" sz="2300" dirty="0" smtClean="0"/>
              <a:t>Καθηγητής Γεωφυσικής, Τομέας Γεωφυσικής</a:t>
            </a:r>
          </a:p>
        </p:txBody>
      </p:sp>
      <p:pic>
        <p:nvPicPr>
          <p:cNvPr id="16388" name="Picture 2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8550" y="5624513"/>
            <a:ext cx="4914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AutoShape 11" descr="data:image/jpeg;base64,/9j/4AAQSkZJRgABAQAAAQABAAD/2wCEAAkGBhQSEBUQEBMWFRUVGBsaGRgYFRodGxcfFhcYGCEfGRceICYfHBskHBUXIS8hJCcpLiwsGiIxNTAqNSYrLCkBCQoKDgwOFA8PFykYFBgpKSkpKSkpKSkpKSkpKSkpKSkpKSkpKSkpKSkpKSkpKSkpKSkpKSkpKSkpKSkpKSkpKf/AABEIAHABQgMBIgACEQEDEQH/xAAcAAACAgMBAQAAAAAAAAAAAAAABwYIAQQFAgP/xABIEAABAgMDBwgFCQgBBQEAAAABAgMABBEFEiEGBzFBUWGSExciY3GBkdEWUlShsQgUIzI1QmKDshU0cnOCosHC4SRDdLPxM//EABYBAQEBAAAAAAAAAAAAAAAAAAABAv/EABcRAQEBAQAAAAAAAAAAAAAAAAABESH/2gAMAwEAAhEDEQA/AOXIySrcU7OzzzpQXFJaaSqiW0jEYY44j3k1rhtc00l1vGPKDNL9n/mr+CYmkRlC+aaS63jHlBzTSXW8Y8omkEBC+aaS63jHlBzTSXW8Y8oklsW+xKpvzDiUV0DSpX8KRiYg1qZ5EgkSzBV+JxVP7U4+8QHV5ppLreMeUHNNJdbxjyiHvZ3pw/VSynsQo/qUYGc704PrJZV2oUP0qEF6mHNNJdbxjyg5ppLreMeUcmzM8iSQJlgp/E2qv9qsfeYnNjZQsTSb0u6ldNI0KT/Ek4j4QTqOc00l1vGPKDmmkut4x5RNIICF800l1vGPKDmmkut4x5RNIICF800l1vGPKDmmkut4x5RNIICF800l1vGPKDmmkut4x5RNIICF800l1vGPKDmmkut4x5RMXXQlJUogJAqSTQADWTqEL3KLO4hBKJJAcI/7i6hP9KcCe0074Do800l1vGPKDmlkut4/+Ihcvb9sTpKpcTCxr5Bo3R3pTQd5jYVZtvNdLkp7bghavcAaQXqWc00l1vGPKDmmkut4x5RD7PzpTjCrkwkOgGigtN1Y/qFMe0GGRk3lgxOj6FRCwKqbVgobxtG8QTrj800l1vGPKDmmkut4x5RNIICF800l1vGPKDmmkut4x5RNIICF800l1vGPKDmmkut4x5R28o8rGJJILyukfqoTipXdqG8wtbTzqzbyrkslLQOCQlN5Z7zr7AIHUv5pZLreMeUHNNJdbxjyiJIs63nekG57b9RafiBWPjMW3bElRUwJlCdH0zRunvUmh8YL1M+aaS63jHlBzTSXW8Y8o5eT2d1KiETqAjrGwbv9SDUjtFeyGIw+laQtCgpKhUEGoIOsGCIfzTSXW8Y8oOaaS63jHlE0ggIXzTSXW8Y8oOaaS63jHlE0ggIXzTSXW8Y8o+E9m7blmlzEk8+y80krSoOeqK0NADQ0/wDuiJ3Glbf7q/8Ayl/pMDUdkflEqS0hLrIUsJSFKxF5QAqaDRU1MEJSCK0c2aX7P/NX8ExNIheaX7P/ADV/BMTSIyIhmW+cJEpVhii36Y+q3X1tqvw+OyN3LvK0STHQoXnKhA2U0qI2Cvee+FJkzk4/ac4lhqqlrJUtaqkJFektZ2Y95oNcCRry8tMz8xdQlyYeXsBUe/UEjuAhq5N/JycWErn5jk66W2gFKG4uHog9gVDZyLyGl7MYDUumqjTlHD9dw7zqGxIwHviRRWi8lsw9lJFFNOOb1PLx4bojMzmIspQ6LTiN6Xl/7EiGFBAIjKL5OCkgrkJm/sbeABP5icK9qRCnnrPmrPmLrqHJd5GIrUHtSRgpO8Egxc+OHldkbL2iwWJlFdNxYwW2TrSr4jQdYgE3kLnFEzSXmaJe+6rQlzu1L3aDq2ROYQeWWSL1mTapd2uHSbcAoFprgpOw7RqIhn5vMrvnjFx0/TNABX4xoCu3Ud/bEZsS2CCCIgggggCME0xMZiHZ0bcLEnyaDRT5ubwmlVU7cB3wVDMtcrnJ98SkpeU1eCUpTWryiaA01iugd/Y1M3mY1iWQl+0UpffNDyZxbb3U0LVtJw2DWeX8nzIgBtVqPJBUolDFfugVC1jeTVI3BW2HXGmnIyit5mz5Rcy6KNtAdFIFTUhISkaKkkCIbkLnrYtGa+aKYUwtVeTJWFBd0FRBoBdVQE6xgcY3M5NvWY6y7Zk9OJaWoA4BSlNqFFJJABGw0JFQdVaws83cjZVnzgnJi1GnVN15NKGnQKqBTeUSnYThv04QDwyjyQlZ5FybZS5sVSi0/wAKx0h4xXXOBm4mLGeTMMLUpgq+jdGCkH1XKYA0rjoVjo0RZmy7UamWkvy7iXG1iqVJNQaGniCCKR5tiyW5phyXfSFtuJKVA79Y2EHEHURAJ/IfK5M8x0qB5ugcTt2KG4+490SWEpKocse2FMLODbnJrOpTa6UVwlKu6HXEZoiP5ZZVpkWL+BdXUNp2nafwivfgIkEJW3FO2ra4l2vvOci3sSlJNVHwUo/8QI2chsgpm25lbzq1BpKhyrysSTpuoGgqp3JFNwNjMmcipSQRclWUoOtZxWr+JZx7tG6NvJ+wmpOWblWE3UNppvJ1qO1RNSe2FPnmztOMOmzpBdxaQOWdH1kkitxB1GhBKtONMKGK0crj6U4KUB2kCPSkhQoaEHvBiolk5FWjaAL7LDrwP/cUQAqmmi3CL3cTHuVte0rGmAi89LrGPJrrcUD+A9FQNNI8YB1ZwcyEvNoU9IpTLzGmgwbc3FOhB/EO8awoMk8qHrMmVSs0FBsKKXEHS0qv1kj400jGLCZucvm7VleVSLjrZCXW6/VJ0FJ1pVQkdhGqIR8oLIpLkuLTaSA41RLtPvoUQlJO0pUQOxW6A7LbgUApJBBFQRoIOOEeohGai3C9KKZWaqYIA23FVI8CCOykTeMsiCCCCCNK2/3V/wDlL/SY3Y0rb/dX/wCUv9JgK5QQQRps5s0v2f8Amr+CYmkQvNL9n/mr+CYkOUs2WpOYcGlLS6biRQe8iIySeWtuGanXHQaoBuI2XU4Cnbie+LF5n8iRISCVOJpMP0W4SMUgjoo/pBxG0mK8Zv7GE3acrLrxSp0FQ2pR0yO8JI74uFFaEaK7clwq4ZhkK9Uuor4VrCFzz50HnZlyz5VwtsNG64UGhdWPrAqGNxJwprIJNcKcqwMxk/NSyZkFpsLTeQlxRvKBxBNEkJqMRWAs4lQIqMRGYrzmmXa8rPmUSy6thC7j6Fn6NvVeSs9EKAxASekNRwI+uevOe8qYXZ0osttNdF1STRTitaajEITooNJrXVAPNy3JdKrin2gr1S6gHwrWN1KwRUGoOsRWLJ7MdPzcsmZBaaC03kJcUbygcQSAk3QdIrjujp5rf2vJ2iZVDLq2kLuPtqP0aB6yVnopUB0hQ9IbYBs51MixaNnrQhIL7VVsnXUDFNdigKdtNkVnyStoyk429oSDdWPwqwPhp7RFyoqFnKsgS1rTTKfq8oVJ3ByiwO69SAeoMZjlZKzRckZdw6S0mvcLv+I6sZYEEEEAQo88cyTNMt1wS1e71LUPggQ3IUmeOWImmXKYKau96FqPwWIsWLDZESAZs2UaSKBLDfipIUfeTHcMcPIefD1myjqTUFhvxSkJPvBjuRWlSM6321Ofzf8AVMROGpnpzfvsPv2otbZaeeASkE3xeTrFKfdOuFxYtlKmZlqWbICnlpQkq0ArNBWmrGAsrmJ+xWv43f8A2KhgxF822S7ln2eiUeUhS0qWSUE06aioaQDriUQFcvlFSARaTTqRTlWBeO0oWtNeG6O6JzYj9+VZX6zSD/aIg3yip8LtJppJryTCbw2Fa1qpw3D3xObEYuSzKPVaQP7REqV9LTfuMOr9VCleCSf8Qvfk9yActVTqhXkmVqB2FRSivgpQ74YVpMX2XEeshSfFJH+YXvye58N2qppRpyrK0gbSkpXTwSo90IRYqfU4GlFgIU4B0QskJJ2EgEgHbQxUK2LMmnrSdZcZX86deVVulTeWonDdjW9opjoi4sJ+cz32c3NqcXJO/OG7zRcut3gEqxF69WlRFUzsnJNTUoy0tCG1IQlJQ2SUpoKUBIFe2mJrEFz/AFiodsozBHTl1oUk66OKDZHYbyT3CGPKzKXEJcQapWkKB2hQqPcYXOf+2UtWUWCenMLQkDc2oOE9gupHeIBZZgLVLVrBmvRfbWkjVVA5QHuuKHfFhMqZAPSMyyoVC2XE+KDT30ivGYKzC5a6XQMGG3Fk/wASeTHf0z4GLDZVT4YkZl5RoEMuHwQad9aQFbsz75E44jUponhUnzhvwoMz7BM44vUlojiUnyMN+JWaIIIIiCNK2/3V/wDlL/SY3Y0rb/dX/wCUv9JgK5QQQRps5s0v2f8Amr+CY6mX9f2bM09QeF9McvNL9n/mr+CYkGVEqXZKYbGJU0um8gXh7xEZLTMeB+25e9scp28mqLTRUDN1a4lbVlX14JS6Ao7AuqCT2BVe6LfxWlKrXJM06XK15Vd7bW+a9+mLpNABICaUphTRTVTdSK3Z583LsrNuTrKCqWeUVkpFeSWrFQVsBNSDoxpqgyez9zktLJl1NNPcmkJQtV4EACgCqGiqDDVogLJxTLKkn5/M39PLu17eUVWGPmxmbWtC1FTiXnENKWC+un0RCcAhKD0SaC6KYp012/HPZm5dYmnLQYQVy7xvLKRXklnTeA0JJxCtFSRhhULESwSEJCKXaC7TRSmHupH0iteTefmclZZMsppp4NpuoWq8FAAUAVTBVBhqMbObqcte0bUVNtPLbQpQL66fRXRhcCDVKjQXQMSNNdJgLGRVvPpT9tv09RqvbySf8Ui0kVGzoWsJi15p1P1eUuDeGgG/9YBoZvq/s2Xr6p8L6qRIo5OScsW5GWQdIaTX+oXv8x1oyyIIIIIIh+c+wjMSfKIFVsErprKaUVTsFD3RMIwRARr5PuXAuKst5QBBK2K/eBxUgbwaqHarZDtiq+W+Rzkk8JyUvBq8FAp0sqBqMdITXQdWjZVl5vc+zL6UsWmoMvDAO0o25vVT/wDNX9u8aI023vlD/ZKf/IR+lyEbm7+1pH/yWv1iLLZd5JIteTSwh8ITyiVhaQFg3QoUwIH3tsQvJ75P4lZtiaE4V8i4hy7yVL1xQNK3jStIBvCNO2bYalWHJmYWENtpqon4DaScANZMc3KbLiTkEFU08lJ1IHScVuCBj3mg2kRXjLrODNW0+lhlCkshX0bKcSo+s4daqdyR3khpyinLYthT7gwcc5RY1JbRSieEJSIdcRzInJFMizQ0Ly6FxX+qfwj3nHZSRxGaIS1vNu2Va4mWcKOcs3sIJNUnxUk7jvh0xwsr8lkTzHJnouJqW17DsP4Tr8dUCGlk9bzU7LNzTCgpDgrvSdaTsUDgYSmejNU6H12jJNlxtzpPISKqQrWoJ0lJ0mmg11aIlkbltN2HNKacQS2SOVZVr1XkHUqmg6CNOqlicl8vZO0EBUs8kq1tq6Lia7UH4io3xWlbLAzp2jJNCXZf+jTglC0JVc3JvCoG6tN0ai1WhbM0CeUmXjQVoAlA7gEITjuGMWvm7BlnTV2XZWdNVNIJ8SI+6GmmEdEIaQNgCUj4CAi+bLN8mypUoJC33SFOrGio0JT+FNT2kk7AIb8oHLZKGBZjSgXHaKep9xCSFJSdhUoA9id8bmcDPqxLpUxZ5D7+jlKVab31++rcMNp1QqckclHrSmDNzZUWyoqWtWl1Va0B2bSNAwgJfmpsMsyheWKKfII23E1A8SSeykTePKEAAJSAABQAaABsj1GWRBBBBBGlbf7q/wDyl/pMbsaVt/ur/wDKX+kwFcoIII02c2aX7P8AzV/BMTSF1mzyhlmZK48+22rlFG6pVDQgYxMJfKqUWoIRMtKUo0AC8STqG+IySeWFiGUnHGaUTW8j+FWI8NHdFk802WgtGz0KWqr7NG3RXEkDBf8AUMa7QrZEDy/yQ+esBTdOWbqUfiB0oJ36Rv7TCsyRyqfsucD7VQUm642cAtNcUqGrRp1EVirFw1JBFCKgxxnMi5FS+UVJSxVpvFhuvjdjxkhlnL2kwH5Zeil9B+u2TqUPgdB1R3YK8NMpSkJQAlIwAAoB2AR6IrgYzBAcZ3IuRUvlFSUsVabxYbJ8bsdVlhKEhKEhKRoCQAB2AR9I42VWV0vZzBfml3RoSkYrcPqoTrPuGsiA5mc3LIWbZ7jwI5ZfQZGGK1DTTWEiqj2Aa4q/kzZCpucbZxIUqqz+EYqNeyveY3MuctHrUmy+7UJHRabBqG010Dao6SdZ3AAMfNxkgZRkvOijzoFRrQnSE9p0nuGqCVMQKYDARmOVMZVSjaihcy0lSTQgrxBGox8/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+UI+4ioR3qwUe6kMFpoJSEpASkCgAFAANQEcn0ykva2eOD0ykva2eOCOzBHG9MpL2tnjg9MpL2tnjiDswRxvTKS9rZ44PTKS9rZ44DsxpW3+6v/wApf6TGn6ZSXtbPHGpa+V0mqXdSmaaJLawAFaSUnCARMEYrBGmmI9JWQQQSCMQRqpHmCAemQmV6Z1i6s0fbACx62q+Nx17D2iNHLjN2marMS9EP6xoS5TbsVv169sKOzLTcl3UvMqKVp0EfAjWDsh0ZIZfMziQhRDb+tB0K3oOvs09umIhRSFozVnzF9pbku8jA0wPYpJwUncQQYbWTfyjqAItCXKiNLjJFT2tqoK9ih2R2rbybl5tN2YbCiNCtCk9ihj3aIgVqZmzUmWfFPVdBH96a/phppuSue2yV0/6koJ1LacFO03ae+MzOeyyUV/6q8diWnDXvu098Id7NTPJ0JbV2Op/2pHlrNZPq0toTvLqP8EmKumHlH8o8UKLPlyDqceIw7G0k+9XdCjtS2Jq0JgLfW4+6rBI09yEjBI3AARNrLzNmoMy+ANaWwT/cqnwid2HkzLyiaS7YSTpUcVq7VH4CgiamoxkPm4TL3ZiaAU9pSjSlvt9ZfuG/THVy6yvTJMUSavuAhA9XVfO4atp7485XZesyaShJDj+pA0J3rOrs0ndphLWnabkw6p55RUtWkn4AagNkBrrcJJJJJOJJOJrtjFYxBFVmsFYxBAZrBWMQQGax0kZNTZAUmVfIIqCGXKEHYaRzIs9lLaNpNWZImyWy4stthYuBVE8immnRjAVqnLOdZIDza2ydAWhSa9lQI9TVlPNJC3WXEJVoUpCkg1FcCRQ4Q+cr7UfVk26bcbQiZWq6ykAXibySk0FQlQF+ujojfHNzdWmi2rKdsWbV9MymrKzibo+oobShVEnakgbYBLSVnuvEpZbW4QKkIQpRA2kAHCPi60pKilQKVA0IIIII1EHQYfEtLDJqxVuLu/P5o3RiDQ4gAHWlCaqO1RprFEO66VKKlElSiSSTUknEknbAeawVjEEBmsFYxBAe22yohKQSSaAAVJJ1AazHSm8lptpHKuyr6EUreU0sAdpIw74Y/wAnVpkzcwV3eXDY5G9sJN8p3/VrTGhO+JMxlFb0lMLXaUsqblSFVDCG1AbCm6L13coaICv1Y2nLKeS2HlNOBs0osoUEmuiiqUxjqmRRP2pyUk2W0TD9EINPowtWOjCiRU9gixdqty023NZPtiimZVu7sBobmG1JS0r+uAqrWCsen2ShRQoUUkkEbCDQjxjxAZrBWMQQGawVjEEBmsFYxBAEEEEAQR6cbKSUqBBBoQRQgjChGox5gCMpVQ1GBEYggJnYGdKZYAQ9R9A9Y0WOxeNe8GJzZ2dOScAvqW0di01HEmop4Qk4IJiwzWVsmr6s0zxgfGkDuVsmn600zxg/CsV5giYYdlo51JJsG4pbp2ITQcSqCnjEHt7OlMvgoZowg+qarPavCn9IEQuCKYypVTU4kxiCCCiCCCAIIIIAggggCLK5Z2ZaL1lyAspTiVhDZXybvJm7yIpU1FRXVFao7TWWk8lISmdmQkAAATDgAAwAAvYCkA9LMlZtiw50ZQOBaSlVwOLStdLmAv41UV3buJIIhN5r5pTdsSZQopJeSk01hZukHcQTHDtK3JiYp84fdepo5RxS6dl4mka0tMqbWlxtSkLSapUkkFJGsEYgwDL+ULNrVaiG1KJShhF1OoXiomg2mg8BshXxs2habr6+UfdW6ugF5xZUaDQKkk0xjWgCCCCAIIIIBg5qMi2LRL6VTDjM00Ati4oJrgcdBV0VXa0NaGGJm9ayganUsz15cqKhanVoVgAaFDgN9RrTTXuiv0vMKQoLbUUqSahSSQQdoIxBjtTWXc+43yTk7MKQRQguqxB1HHEdsA6clrHl1W/aNpt3eQlRS8KXeUU0OVKeyjld6jtjRsPOTYv7T+dNMzSJiYVcU4ul36QpHSHKGiRROgYUhKS1uTDbSmG33UNLrebS4oIVeASbyAaGoABrqEaQOuAYGe7Jn5raq3EijcyOVTsCjgscQJ7FCF9G9aVuTExd+cPuvXa3eUcUu7XTS8TTQPCNGAIIIIAggggCCCCAII3W7EfUApLDpBFQQ2ogg6waYiMwH//Z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6397" name="AutoShape 13" descr="data:image/jpeg;base64,/9j/4AAQSkZJRgABAQAAAQABAAD/2wCEAAkGBhQSEBUQEBMWFRUVGBsaGRgYFRodGxcfFhcYGCEfGRceICYfHBskHBUXIS8hJCcpLiwsGiIxNTAqNSYrLCkBCQoKDgwOFA8PFykYFBgpKSkpKSkpKSkpKSkpKSkpKSkpKSkpKSkpKSkpKSkpKSkpKSkpKSkpKSkpKSkpKSkpKf/AABEIAHABQgMBIgACEQEDEQH/xAAcAAACAgMBAQAAAAAAAAAAAAAABwYIAQQFAgP/xABIEAABAgMDBwgFCQgBBQEAAAABAgMABBEFEiEGBzFBUWGSExciY3GBkdEWUlShsQgUIzI1QmKDshU0cnOCosHC4SRDdLPxM//EABYBAQEBAAAAAAAAAAAAAAAAAAABAv/EABcRAQEBAQAAAAAAAAAAAAAAAAABESH/2gAMAwEAAhEDEQA/AOXIySrcU7OzzzpQXFJaaSqiW0jEYY44j3k1rhtc00l1vGPKDNL9n/mr+CYmkRlC+aaS63jHlBzTSXW8Y8omkEBC+aaS63jHlBzTSXW8Y8oklsW+xKpvzDiUV0DSpX8KRiYg1qZ5EgkSzBV+JxVP7U4+8QHV5ppLreMeUHNNJdbxjyiHvZ3pw/VSynsQo/qUYGc704PrJZV2oUP0qEF6mHNNJdbxjyg5ppLreMeUcmzM8iSQJlgp/E2qv9qsfeYnNjZQsTSb0u6ldNI0KT/Ek4j4QTqOc00l1vGPKDmmkut4x5RNIICF800l1vGPKDmmkut4x5RNIICF800l1vGPKDmmkut4x5RNIICF800l1vGPKDmmkut4x5RNIICF800l1vGPKDmmkut4x5RMXXQlJUogJAqSTQADWTqEL3KLO4hBKJJAcI/7i6hP9KcCe0074Do800l1vGPKDmlkut4/+Ihcvb9sTpKpcTCxr5Bo3R3pTQd5jYVZtvNdLkp7bghavcAaQXqWc00l1vGPKDmmkut4x5RD7PzpTjCrkwkOgGigtN1Y/qFMe0GGRk3lgxOj6FRCwKqbVgobxtG8QTrj800l1vGPKDmmkut4x5RNIICF800l1vGPKDmmkut4x5RNIICF800l1vGPKDmmkut4x5R28o8rGJJILyukfqoTipXdqG8wtbTzqzbyrkslLQOCQlN5Z7zr7AIHUv5pZLreMeUHNNJdbxjyiJIs63nekG57b9RafiBWPjMW3bElRUwJlCdH0zRunvUmh8YL1M+aaS63jHlBzTSXW8Y8o5eT2d1KiETqAjrGwbv9SDUjtFeyGIw+laQtCgpKhUEGoIOsGCIfzTSXW8Y8oOaaS63jHlE0ggIXzTSXW8Y8oOaaS63jHlE0ggIXzTSXW8Y8o+E9m7blmlzEk8+y80krSoOeqK0NADQ0/wDuiJ3Glbf7q/8Ayl/pMDUdkflEqS0hLrIUsJSFKxF5QAqaDRU1MEJSCK0c2aX7P/NX8ExNIheaX7P/ADV/BMTSIyIhmW+cJEpVhii36Y+q3X1tqvw+OyN3LvK0STHQoXnKhA2U0qI2Cvee+FJkzk4/ac4lhqqlrJUtaqkJFektZ2Y95oNcCRry8tMz8xdQlyYeXsBUe/UEjuAhq5N/JycWErn5jk66W2gFKG4uHog9gVDZyLyGl7MYDUumqjTlHD9dw7zqGxIwHviRRWi8lsw9lJFFNOOb1PLx4bojMzmIspQ6LTiN6Xl/7EiGFBAIjKL5OCkgrkJm/sbeABP5icK9qRCnnrPmrPmLrqHJd5GIrUHtSRgpO8Egxc+OHldkbL2iwWJlFdNxYwW2TrSr4jQdYgE3kLnFEzSXmaJe+6rQlzu1L3aDq2ROYQeWWSL1mTapd2uHSbcAoFprgpOw7RqIhn5vMrvnjFx0/TNABX4xoCu3Ud/bEZsS2CCCIgggggCME0xMZiHZ0bcLEnyaDRT5ubwmlVU7cB3wVDMtcrnJ98SkpeU1eCUpTWryiaA01iugd/Y1M3mY1iWQl+0UpffNDyZxbb3U0LVtJw2DWeX8nzIgBtVqPJBUolDFfugVC1jeTVI3BW2HXGmnIyit5mz5Rcy6KNtAdFIFTUhISkaKkkCIbkLnrYtGa+aKYUwtVeTJWFBd0FRBoBdVQE6xgcY3M5NvWY6y7Zk9OJaWoA4BSlNqFFJJABGw0JFQdVaws83cjZVnzgnJi1GnVN15NKGnQKqBTeUSnYThv04QDwyjyQlZ5FybZS5sVSi0/wAKx0h4xXXOBm4mLGeTMMLUpgq+jdGCkH1XKYA0rjoVjo0RZmy7UamWkvy7iXG1iqVJNQaGniCCKR5tiyW5phyXfSFtuJKVA79Y2EHEHURAJ/IfK5M8x0qB5ugcTt2KG4+490SWEpKocse2FMLODbnJrOpTa6UVwlKu6HXEZoiP5ZZVpkWL+BdXUNp2nafwivfgIkEJW3FO2ra4l2vvOci3sSlJNVHwUo/8QI2chsgpm25lbzq1BpKhyrysSTpuoGgqp3JFNwNjMmcipSQRclWUoOtZxWr+JZx7tG6NvJ+wmpOWblWE3UNppvJ1qO1RNSe2FPnmztOMOmzpBdxaQOWdH1kkitxB1GhBKtONMKGK0crj6U4KUB2kCPSkhQoaEHvBiolk5FWjaAL7LDrwP/cUQAqmmi3CL3cTHuVte0rGmAi89LrGPJrrcUD+A9FQNNI8YB1ZwcyEvNoU9IpTLzGmgwbc3FOhB/EO8awoMk8qHrMmVSs0FBsKKXEHS0qv1kj400jGLCZucvm7VleVSLjrZCXW6/VJ0FJ1pVQkdhGqIR8oLIpLkuLTaSA41RLtPvoUQlJO0pUQOxW6A7LbgUApJBBFQRoIOOEeohGai3C9KKZWaqYIA23FVI8CCOykTeMsiCCCCCNK2/3V/wDlL/SY3Y0rb/dX/wCUv9JgK5QQQRps5s0v2f8Amr+CYmkQvNL9n/mr+CYkOUs2WpOYcGlLS6biRQe8iIySeWtuGanXHQaoBuI2XU4Cnbie+LF5n8iRISCVOJpMP0W4SMUgjoo/pBxG0mK8Zv7GE3acrLrxSp0FQ2pR0yO8JI74uFFaEaK7clwq4ZhkK9Uuor4VrCFzz50HnZlyz5VwtsNG64UGhdWPrAqGNxJwprIJNcKcqwMxk/NSyZkFpsLTeQlxRvKBxBNEkJqMRWAs4lQIqMRGYrzmmXa8rPmUSy6thC7j6Fn6NvVeSs9EKAxASekNRwI+uevOe8qYXZ0osttNdF1STRTitaajEITooNJrXVAPNy3JdKrin2gr1S6gHwrWN1KwRUGoOsRWLJ7MdPzcsmZBaaC03kJcUbygcQSAk3QdIrjujp5rf2vJ2iZVDLq2kLuPtqP0aB6yVnopUB0hQ9IbYBs51MixaNnrQhIL7VVsnXUDFNdigKdtNkVnyStoyk429oSDdWPwqwPhp7RFyoqFnKsgS1rTTKfq8oVJ3ByiwO69SAeoMZjlZKzRckZdw6S0mvcLv+I6sZYEEEEAQo88cyTNMt1wS1e71LUPggQ3IUmeOWImmXKYKau96FqPwWIsWLDZESAZs2UaSKBLDfipIUfeTHcMcPIefD1myjqTUFhvxSkJPvBjuRWlSM6321Ofzf8AVMROGpnpzfvsPv2otbZaeeASkE3xeTrFKfdOuFxYtlKmZlqWbICnlpQkq0ArNBWmrGAsrmJ+xWv43f8A2KhgxF822S7ln2eiUeUhS0qWSUE06aioaQDriUQFcvlFSARaTTqRTlWBeO0oWtNeG6O6JzYj9+VZX6zSD/aIg3yip8LtJppJryTCbw2Fa1qpw3D3xObEYuSzKPVaQP7REqV9LTfuMOr9VCleCSf8Qvfk9yActVTqhXkmVqB2FRSivgpQ74YVpMX2XEeshSfFJH+YXvye58N2qppRpyrK0gbSkpXTwSo90IRYqfU4GlFgIU4B0QskJJ2EgEgHbQxUK2LMmnrSdZcZX86deVVulTeWonDdjW9opjoi4sJ+cz32c3NqcXJO/OG7zRcut3gEqxF69WlRFUzsnJNTUoy0tCG1IQlJQ2SUpoKUBIFe2mJrEFz/AFiodsozBHTl1oUk66OKDZHYbyT3CGPKzKXEJcQapWkKB2hQqPcYXOf+2UtWUWCenMLQkDc2oOE9gupHeIBZZgLVLVrBmvRfbWkjVVA5QHuuKHfFhMqZAPSMyyoVC2XE+KDT30ivGYKzC5a6XQMGG3Fk/wASeTHf0z4GLDZVT4YkZl5RoEMuHwQad9aQFbsz75E44jUponhUnzhvwoMz7BM44vUlojiUnyMN+JWaIIIIiCNK2/3V/wDlL/SY3Y0rb/dX/wCUv9JgK5QQQRps5s0v2f8Amr+CY6mX9f2bM09QeF9McvNL9n/mr+CYkGVEqXZKYbGJU0um8gXh7xEZLTMeB+25e9scp28mqLTRUDN1a4lbVlX14JS6Ao7AuqCT2BVe6LfxWlKrXJM06XK15Vd7bW+a9+mLpNABICaUphTRTVTdSK3Z583LsrNuTrKCqWeUVkpFeSWrFQVsBNSDoxpqgyez9zktLJl1NNPcmkJQtV4EACgCqGiqDDVogLJxTLKkn5/M39PLu17eUVWGPmxmbWtC1FTiXnENKWC+un0RCcAhKD0SaC6KYp012/HPZm5dYmnLQYQVy7xvLKRXklnTeA0JJxCtFSRhhULESwSEJCKXaC7TRSmHupH0iteTefmclZZMsppp4NpuoWq8FAAUAVTBVBhqMbObqcte0bUVNtPLbQpQL66fRXRhcCDVKjQXQMSNNdJgLGRVvPpT9tv09RqvbySf8Ui0kVGzoWsJi15p1P1eUuDeGgG/9YBoZvq/s2Xr6p8L6qRIo5OScsW5GWQdIaTX+oXv8x1oyyIIIIIIh+c+wjMSfKIFVsErprKaUVTsFD3RMIwRARr5PuXAuKst5QBBK2K/eBxUgbwaqHarZDtiq+W+Rzkk8JyUvBq8FAp0sqBqMdITXQdWjZVl5vc+zL6UsWmoMvDAO0o25vVT/wDNX9u8aI023vlD/ZKf/IR+lyEbm7+1pH/yWv1iLLZd5JIteTSwh8ITyiVhaQFg3QoUwIH3tsQvJ75P4lZtiaE4V8i4hy7yVL1xQNK3jStIBvCNO2bYalWHJmYWENtpqon4DaScANZMc3KbLiTkEFU08lJ1IHScVuCBj3mg2kRXjLrODNW0+lhlCkshX0bKcSo+s4daqdyR3khpyinLYthT7gwcc5RY1JbRSieEJSIdcRzInJFMizQ0Ly6FxX+qfwj3nHZSRxGaIS1vNu2Va4mWcKOcs3sIJNUnxUk7jvh0xwsr8lkTzHJnouJqW17DsP4Tr8dUCGlk9bzU7LNzTCgpDgrvSdaTsUDgYSmejNU6H12jJNlxtzpPISKqQrWoJ0lJ0mmg11aIlkbltN2HNKacQS2SOVZVr1XkHUqmg6CNOqlicl8vZO0EBUs8kq1tq6Lia7UH4io3xWlbLAzp2jJNCXZf+jTglC0JVc3JvCoG6tN0ai1WhbM0CeUmXjQVoAlA7gEITjuGMWvm7BlnTV2XZWdNVNIJ8SI+6GmmEdEIaQNgCUj4CAi+bLN8mypUoJC33SFOrGio0JT+FNT2kk7AIb8oHLZKGBZjSgXHaKep9xCSFJSdhUoA9id8bmcDPqxLpUxZ5D7+jlKVab31++rcMNp1QqckclHrSmDNzZUWyoqWtWl1Va0B2bSNAwgJfmpsMsyheWKKfII23E1A8SSeykTePKEAAJSAABQAaABsj1GWRBBBBBGlbf7q/wDyl/pMbsaVt/ur/wDKX+kwFcoIII02c2aX7P8AzV/BMTSF1mzyhlmZK48+22rlFG6pVDQgYxMJfKqUWoIRMtKUo0AC8STqG+IySeWFiGUnHGaUTW8j+FWI8NHdFk802WgtGz0KWqr7NG3RXEkDBf8AUMa7QrZEDy/yQ+esBTdOWbqUfiB0oJ36Rv7TCsyRyqfsucD7VQUm642cAtNcUqGrRp1EVirFw1JBFCKgxxnMi5FS+UVJSxVpvFhuvjdjxkhlnL2kwH5Zeil9B+u2TqUPgdB1R3YK8NMpSkJQAlIwAAoB2AR6IrgYzBAcZ3IuRUvlFSUsVabxYbJ8bsdVlhKEhKEhKRoCQAB2AR9I42VWV0vZzBfml3RoSkYrcPqoTrPuGsiA5mc3LIWbZ7jwI5ZfQZGGK1DTTWEiqj2Aa4q/kzZCpucbZxIUqqz+EYqNeyveY3MuctHrUmy+7UJHRabBqG010Dao6SdZ3AAMfNxkgZRkvOijzoFRrQnSE9p0nuGqCVMQKYDARmOVMZVSjaihcy0lSTQgrxBGox8/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+UI+4ioR3qwUe6kMFpoJSEpASkCgAFAANQEcn0ykva2eOD0ykva2eOCOzBHG9MpL2tnjg9MpL2tnjiDswRxvTKS9rZ44PTKS9rZ44DsxpW3+6v/wApf6TGn6ZSXtbPHGpa+V0mqXdSmaaJLawAFaSUnCARMEYrBGmmI9JWQQQSCMQRqpHmCAemQmV6Z1i6s0fbACx62q+Nx17D2iNHLjN2marMS9EP6xoS5TbsVv169sKOzLTcl3UvMqKVp0EfAjWDsh0ZIZfMziQhRDb+tB0K3oOvs09umIhRSFozVnzF9pbku8jA0wPYpJwUncQQYbWTfyjqAItCXKiNLjJFT2tqoK9ih2R2rbybl5tN2YbCiNCtCk9ihj3aIgVqZmzUmWfFPVdBH96a/phppuSue2yV0/6koJ1LacFO03ae+MzOeyyUV/6q8diWnDXvu098Id7NTPJ0JbV2Op/2pHlrNZPq0toTvLqP8EmKumHlH8o8UKLPlyDqceIw7G0k+9XdCjtS2Jq0JgLfW4+6rBI09yEjBI3AARNrLzNmoMy+ANaWwT/cqnwid2HkzLyiaS7YSTpUcVq7VH4CgiamoxkPm4TL3ZiaAU9pSjSlvt9ZfuG/THVy6yvTJMUSavuAhA9XVfO4atp7485XZesyaShJDj+pA0J3rOrs0ndphLWnabkw6p55RUtWkn4AagNkBrrcJJJJJOJJOJrtjFYxBFVmsFYxBAZrBWMQQGax0kZNTZAUmVfIIqCGXKEHYaRzIs9lLaNpNWZImyWy4stthYuBVE8immnRjAVqnLOdZIDza2ydAWhSa9lQI9TVlPNJC3WXEJVoUpCkg1FcCRQ4Q+cr7UfVk26bcbQiZWq6ykAXibySk0FQlQF+ujojfHNzdWmi2rKdsWbV9MymrKzibo+oobShVEnakgbYBLSVnuvEpZbW4QKkIQpRA2kAHCPi60pKilQKVA0IIIII1EHQYfEtLDJqxVuLu/P5o3RiDQ4gAHWlCaqO1RprFEO66VKKlElSiSSTUknEknbAeawVjEEBmsFYxBAe22yohKQSSaAAVJJ1AazHSm8lptpHKuyr6EUreU0sAdpIw74Y/wAnVpkzcwV3eXDY5G9sJN8p3/VrTGhO+JMxlFb0lMLXaUsqblSFVDCG1AbCm6L13coaICv1Y2nLKeS2HlNOBs0osoUEmuiiqUxjqmRRP2pyUk2W0TD9EINPowtWOjCiRU9gixdqty023NZPtiimZVu7sBobmG1JS0r+uAqrWCsen2ShRQoUUkkEbCDQjxjxAZrBWMQQGawVjEEBmsFYxBAEEEEAQR6cbKSUqBBBoQRQgjChGox5gCMpVQ1GBEYggJnYGdKZYAQ9R9A9Y0WOxeNe8GJzZ2dOScAvqW0di01HEmop4Qk4IJiwzWVsmr6s0zxgfGkDuVsmn600zxg/CsV5giYYdlo51JJsG4pbp2ITQcSqCnjEHt7OlMvgoZowg+qarPavCn9IEQuCKYypVTU4kxiCCCiCCCAIIIIAggggCLK5Z2ZaL1lyAspTiVhDZXybvJm7yIpU1FRXVFao7TWWk8lISmdmQkAAATDgAAwAAvYCkA9LMlZtiw50ZQOBaSlVwOLStdLmAv41UV3buJIIhN5r5pTdsSZQopJeSk01hZukHcQTHDtK3JiYp84fdepo5RxS6dl4mka0tMqbWlxtSkLSapUkkFJGsEYgwDL+ULNrVaiG1KJShhF1OoXiomg2mg8BshXxs2habr6+UfdW6ugF5xZUaDQKkk0xjWgCCCCAIIIIBg5qMi2LRL6VTDjM00Ati4oJrgcdBV0VXa0NaGGJm9ayganUsz15cqKhanVoVgAaFDgN9RrTTXuiv0vMKQoLbUUqSahSSQQdoIxBjtTWXc+43yTk7MKQRQguqxB1HHEdsA6clrHl1W/aNpt3eQlRS8KXeUU0OVKeyjld6jtjRsPOTYv7T+dNMzSJiYVcU4ul36QpHSHKGiRROgYUhKS1uTDbSmG33UNLrebS4oIVeASbyAaGoABrqEaQOuAYGe7Jn5raq3EijcyOVTsCjgscQJ7FCF9G9aVuTExd+cPuvXa3eUcUu7XTS8TTQPCNGAIIIIAggggCCCCAII3W7EfUApLDpBFQQ2ogg6waYiMwH//Z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6399" name="AutoShape 15" descr="data:image/jpeg;base64,/9j/4AAQSkZJRgABAQAAAQABAAD/2wCEAAkGBhQSEBUQEBMWFRUVGBsaGRgYFRodGxcfFhcYGCEfGRceICYfHBskHBUXIS8hJCcpLiwsGiIxNTAqNSYrLCkBCQoKDgwOFA8PFykYFBgpKSkpKSkpKSkpKSkpKSkpKSkpKSkpKSkpKSkpKSkpKSkpKSkpKSkpKSkpKSkpKSkpKf/AABEIAHABQgMBIgACEQEDEQH/xAAcAAACAgMBAQAAAAAAAAAAAAAABwYIAQQFAgP/xABIEAABAgMDBwgFCQgBBQEAAAABAgMABBEFEiEGBzFBUWGSExciY3GBkdEWUlShsQgUIzI1QmKDshU0cnOCosHC4SRDdLPxM//EABYBAQEBAAAAAAAAAAAAAAAAAAABAv/EABcRAQEBAQAAAAAAAAAAAAAAAAABESH/2gAMAwEAAhEDEQA/AOXIySrcU7OzzzpQXFJaaSqiW0jEYY44j3k1rhtc00l1vGPKDNL9n/mr+CYmkRlC+aaS63jHlBzTSXW8Y8omkEBC+aaS63jHlBzTSXW8Y8oklsW+xKpvzDiUV0DSpX8KRiYg1qZ5EgkSzBV+JxVP7U4+8QHV5ppLreMeUHNNJdbxjyiHvZ3pw/VSynsQo/qUYGc704PrJZV2oUP0qEF6mHNNJdbxjyg5ppLreMeUcmzM8iSQJlgp/E2qv9qsfeYnNjZQsTSb0u6ldNI0KT/Ek4j4QTqOc00l1vGPKDmmkut4x5RNIICF800l1vGPKDmmkut4x5RNIICF800l1vGPKDmmkut4x5RNIICF800l1vGPKDmmkut4x5RNIICF800l1vGPKDmmkut4x5RMXXQlJUogJAqSTQADWTqEL3KLO4hBKJJAcI/7i6hP9KcCe0074Do800l1vGPKDmlkut4/+Ihcvb9sTpKpcTCxr5Bo3R3pTQd5jYVZtvNdLkp7bghavcAaQXqWc00l1vGPKDmmkut4x5RD7PzpTjCrkwkOgGigtN1Y/qFMe0GGRk3lgxOj6FRCwKqbVgobxtG8QTrj800l1vGPKDmmkut4x5RNIICF800l1vGPKDmmkut4x5RNIICF800l1vGPKDmmkut4x5R28o8rGJJILyukfqoTipXdqG8wtbTzqzbyrkslLQOCQlN5Z7zr7AIHUv5pZLreMeUHNNJdbxjyiJIs63nekG57b9RafiBWPjMW3bElRUwJlCdH0zRunvUmh8YL1M+aaS63jHlBzTSXW8Y8o5eT2d1KiETqAjrGwbv9SDUjtFeyGIw+laQtCgpKhUEGoIOsGCIfzTSXW8Y8oOaaS63jHlE0ggIXzTSXW8Y8oOaaS63jHlE0ggIXzTSXW8Y8o+E9m7blmlzEk8+y80krSoOeqK0NADQ0/wDuiJ3Glbf7q/8Ayl/pMDUdkflEqS0hLrIUsJSFKxF5QAqaDRU1MEJSCK0c2aX7P/NX8ExNIheaX7P/ADV/BMTSIyIhmW+cJEpVhii36Y+q3X1tqvw+OyN3LvK0STHQoXnKhA2U0qI2Cvee+FJkzk4/ac4lhqqlrJUtaqkJFektZ2Y95oNcCRry8tMz8xdQlyYeXsBUe/UEjuAhq5N/JycWErn5jk66W2gFKG4uHog9gVDZyLyGl7MYDUumqjTlHD9dw7zqGxIwHviRRWi8lsw9lJFFNOOb1PLx4bojMzmIspQ6LTiN6Xl/7EiGFBAIjKL5OCkgrkJm/sbeABP5icK9qRCnnrPmrPmLrqHJd5GIrUHtSRgpO8Egxc+OHldkbL2iwWJlFdNxYwW2TrSr4jQdYgE3kLnFEzSXmaJe+6rQlzu1L3aDq2ROYQeWWSL1mTapd2uHSbcAoFprgpOw7RqIhn5vMrvnjFx0/TNABX4xoCu3Ud/bEZsS2CCCIgggggCME0xMZiHZ0bcLEnyaDRT5ubwmlVU7cB3wVDMtcrnJ98SkpeU1eCUpTWryiaA01iugd/Y1M3mY1iWQl+0UpffNDyZxbb3U0LVtJw2DWeX8nzIgBtVqPJBUolDFfugVC1jeTVI3BW2HXGmnIyit5mz5Rcy6KNtAdFIFTUhISkaKkkCIbkLnrYtGa+aKYUwtVeTJWFBd0FRBoBdVQE6xgcY3M5NvWY6y7Zk9OJaWoA4BSlNqFFJJABGw0JFQdVaws83cjZVnzgnJi1GnVN15NKGnQKqBTeUSnYThv04QDwyjyQlZ5FybZS5sVSi0/wAKx0h4xXXOBm4mLGeTMMLUpgq+jdGCkH1XKYA0rjoVjo0RZmy7UamWkvy7iXG1iqVJNQaGniCCKR5tiyW5phyXfSFtuJKVA79Y2EHEHURAJ/IfK5M8x0qB5ugcTt2KG4+490SWEpKocse2FMLODbnJrOpTa6UVwlKu6HXEZoiP5ZZVpkWL+BdXUNp2nafwivfgIkEJW3FO2ra4l2vvOci3sSlJNVHwUo/8QI2chsgpm25lbzq1BpKhyrysSTpuoGgqp3JFNwNjMmcipSQRclWUoOtZxWr+JZx7tG6NvJ+wmpOWblWE3UNppvJ1qO1RNSe2FPnmztOMOmzpBdxaQOWdH1kkitxB1GhBKtONMKGK0crj6U4KUB2kCPSkhQoaEHvBiolk5FWjaAL7LDrwP/cUQAqmmi3CL3cTHuVte0rGmAi89LrGPJrrcUD+A9FQNNI8YB1ZwcyEvNoU9IpTLzGmgwbc3FOhB/EO8awoMk8qHrMmVSs0FBsKKXEHS0qv1kj400jGLCZucvm7VleVSLjrZCXW6/VJ0FJ1pVQkdhGqIR8oLIpLkuLTaSA41RLtPvoUQlJO0pUQOxW6A7LbgUApJBBFQRoIOOEeohGai3C9KKZWaqYIA23FVI8CCOykTeMsiCCCCCNK2/3V/wDlL/SY3Y0rb/dX/wCUv9JgK5QQQRps5s0v2f8Amr+CYmkQvNL9n/mr+CYkOUs2WpOYcGlLS6biRQe8iIySeWtuGanXHQaoBuI2XU4Cnbie+LF5n8iRISCVOJpMP0W4SMUgjoo/pBxG0mK8Zv7GE3acrLrxSp0FQ2pR0yO8JI74uFFaEaK7clwq4ZhkK9Uuor4VrCFzz50HnZlyz5VwtsNG64UGhdWPrAqGNxJwprIJNcKcqwMxk/NSyZkFpsLTeQlxRvKBxBNEkJqMRWAs4lQIqMRGYrzmmXa8rPmUSy6thC7j6Fn6NvVeSs9EKAxASekNRwI+uevOe8qYXZ0osttNdF1STRTitaajEITooNJrXVAPNy3JdKrin2gr1S6gHwrWN1KwRUGoOsRWLJ7MdPzcsmZBaaC03kJcUbygcQSAk3QdIrjujp5rf2vJ2iZVDLq2kLuPtqP0aB6yVnopUB0hQ9IbYBs51MixaNnrQhIL7VVsnXUDFNdigKdtNkVnyStoyk429oSDdWPwqwPhp7RFyoqFnKsgS1rTTKfq8oVJ3ByiwO69SAeoMZjlZKzRckZdw6S0mvcLv+I6sZYEEEEAQo88cyTNMt1wS1e71LUPggQ3IUmeOWImmXKYKau96FqPwWIsWLDZESAZs2UaSKBLDfipIUfeTHcMcPIefD1myjqTUFhvxSkJPvBjuRWlSM6321Ofzf8AVMROGpnpzfvsPv2otbZaeeASkE3xeTrFKfdOuFxYtlKmZlqWbICnlpQkq0ArNBWmrGAsrmJ+xWv43f8A2KhgxF822S7ln2eiUeUhS0qWSUE06aioaQDriUQFcvlFSARaTTqRTlWBeO0oWtNeG6O6JzYj9+VZX6zSD/aIg3yip8LtJppJryTCbw2Fa1qpw3D3xObEYuSzKPVaQP7REqV9LTfuMOr9VCleCSf8Qvfk9yActVTqhXkmVqB2FRSivgpQ74YVpMX2XEeshSfFJH+YXvye58N2qppRpyrK0gbSkpXTwSo90IRYqfU4GlFgIU4B0QskJJ2EgEgHbQxUK2LMmnrSdZcZX86deVVulTeWonDdjW9opjoi4sJ+cz32c3NqcXJO/OG7zRcut3gEqxF69WlRFUzsnJNTUoy0tCG1IQlJQ2SUpoKUBIFe2mJrEFz/AFiodsozBHTl1oUk66OKDZHYbyT3CGPKzKXEJcQapWkKB2hQqPcYXOf+2UtWUWCenMLQkDc2oOE9gupHeIBZZgLVLVrBmvRfbWkjVVA5QHuuKHfFhMqZAPSMyyoVC2XE+KDT30ivGYKzC5a6XQMGG3Fk/wASeTHf0z4GLDZVT4YkZl5RoEMuHwQad9aQFbsz75E44jUponhUnzhvwoMz7BM44vUlojiUnyMN+JWaIIIIiCNK2/3V/wDlL/SY3Y0rb/dX/wCUv9JgK5QQQRps5s0v2f8Amr+CY6mX9f2bM09QeF9McvNL9n/mr+CYkGVEqXZKYbGJU0um8gXh7xEZLTMeB+25e9scp28mqLTRUDN1a4lbVlX14JS6Ao7AuqCT2BVe6LfxWlKrXJM06XK15Vd7bW+a9+mLpNABICaUphTRTVTdSK3Z583LsrNuTrKCqWeUVkpFeSWrFQVsBNSDoxpqgyez9zktLJl1NNPcmkJQtV4EACgCqGiqDDVogLJxTLKkn5/M39PLu17eUVWGPmxmbWtC1FTiXnENKWC+un0RCcAhKD0SaC6KYp012/HPZm5dYmnLQYQVy7xvLKRXklnTeA0JJxCtFSRhhULESwSEJCKXaC7TRSmHupH0iteTefmclZZMsppp4NpuoWq8FAAUAVTBVBhqMbObqcte0bUVNtPLbQpQL66fRXRhcCDVKjQXQMSNNdJgLGRVvPpT9tv09RqvbySf8Ui0kVGzoWsJi15p1P1eUuDeGgG/9YBoZvq/s2Xr6p8L6qRIo5OScsW5GWQdIaTX+oXv8x1oyyIIIIIIh+c+wjMSfKIFVsErprKaUVTsFD3RMIwRARr5PuXAuKst5QBBK2K/eBxUgbwaqHarZDtiq+W+Rzkk8JyUvBq8FAp0sqBqMdITXQdWjZVl5vc+zL6UsWmoMvDAO0o25vVT/wDNX9u8aI023vlD/ZKf/IR+lyEbm7+1pH/yWv1iLLZd5JIteTSwh8ITyiVhaQFg3QoUwIH3tsQvJ75P4lZtiaE4V8i4hy7yVL1xQNK3jStIBvCNO2bYalWHJmYWENtpqon4DaScANZMc3KbLiTkEFU08lJ1IHScVuCBj3mg2kRXjLrODNW0+lhlCkshX0bKcSo+s4daqdyR3khpyinLYthT7gwcc5RY1JbRSieEJSIdcRzInJFMizQ0Ly6FxX+qfwj3nHZSRxGaIS1vNu2Va4mWcKOcs3sIJNUnxUk7jvh0xwsr8lkTzHJnouJqW17DsP4Tr8dUCGlk9bzU7LNzTCgpDgrvSdaTsUDgYSmejNU6H12jJNlxtzpPISKqQrWoJ0lJ0mmg11aIlkbltN2HNKacQS2SOVZVr1XkHUqmg6CNOqlicl8vZO0EBUs8kq1tq6Lia7UH4io3xWlbLAzp2jJNCXZf+jTglC0JVc3JvCoG6tN0ai1WhbM0CeUmXjQVoAlA7gEITjuGMWvm7BlnTV2XZWdNVNIJ8SI+6GmmEdEIaQNgCUj4CAi+bLN8mypUoJC33SFOrGio0JT+FNT2kk7AIb8oHLZKGBZjSgXHaKep9xCSFJSdhUoA9id8bmcDPqxLpUxZ5D7+jlKVab31++rcMNp1QqckclHrSmDNzZUWyoqWtWl1Va0B2bSNAwgJfmpsMsyheWKKfII23E1A8SSeykTePKEAAJSAABQAaABsj1GWRBBBBBGlbf7q/wDyl/pMbsaVt/ur/wDKX+kwFcoIII02c2aX7P8AzV/BMTSF1mzyhlmZK48+22rlFG6pVDQgYxMJfKqUWoIRMtKUo0AC8STqG+IySeWFiGUnHGaUTW8j+FWI8NHdFk802WgtGz0KWqr7NG3RXEkDBf8AUMa7QrZEDy/yQ+esBTdOWbqUfiB0oJ36Rv7TCsyRyqfsucD7VQUm642cAtNcUqGrRp1EVirFw1JBFCKgxxnMi5FS+UVJSxVpvFhuvjdjxkhlnL2kwH5Zeil9B+u2TqUPgdB1R3YK8NMpSkJQAlIwAAoB2AR6IrgYzBAcZ3IuRUvlFSUsVabxYbJ8bsdVlhKEhKEhKRoCQAB2AR9I42VWV0vZzBfml3RoSkYrcPqoTrPuGsiA5mc3LIWbZ7jwI5ZfQZGGK1DTTWEiqj2Aa4q/kzZCpucbZxIUqqz+EYqNeyveY3MuctHrUmy+7UJHRabBqG010Dao6SdZ3AAMfNxkgZRkvOijzoFRrQnSE9p0nuGqCVMQKYDARmOVMZVSjaihcy0lSTQgrxBGox8/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+UI+4ioR3qwUe6kMFpoJSEpASkCgAFAANQEcn0ykva2eOD0ykva2eOCOzBHG9MpL2tnjg9MpL2tnjiDswRxvTKS9rZ44PTKS9rZ44DsxpW3+6v/wApf6TGn6ZSXtbPHGpa+V0mqXdSmaaJLawAFaSUnCARMEYrBGmmI9JWQQQSCMQRqpHmCAemQmV6Z1i6s0fbACx62q+Nx17D2iNHLjN2marMS9EP6xoS5TbsVv169sKOzLTcl3UvMqKVp0EfAjWDsh0ZIZfMziQhRDb+tB0K3oOvs09umIhRSFozVnzF9pbku8jA0wPYpJwUncQQYbWTfyjqAItCXKiNLjJFT2tqoK9ih2R2rbybl5tN2YbCiNCtCk9ihj3aIgVqZmzUmWfFPVdBH96a/phppuSue2yV0/6koJ1LacFO03ae+MzOeyyUV/6q8diWnDXvu098Id7NTPJ0JbV2Op/2pHlrNZPq0toTvLqP8EmKumHlH8o8UKLPlyDqceIw7G0k+9XdCjtS2Jq0JgLfW4+6rBI09yEjBI3AARNrLzNmoMy+ANaWwT/cqnwid2HkzLyiaS7YSTpUcVq7VH4CgiamoxkPm4TL3ZiaAU9pSjSlvt9ZfuG/THVy6yvTJMUSavuAhA9XVfO4atp7485XZesyaShJDj+pA0J3rOrs0ndphLWnabkw6p55RUtWkn4AagNkBrrcJJJJJOJJOJrtjFYxBFVmsFYxBAZrBWMQQGax0kZNTZAUmVfIIqCGXKEHYaRzIs9lLaNpNWZImyWy4stthYuBVE8immnRjAVqnLOdZIDza2ydAWhSa9lQI9TVlPNJC3WXEJVoUpCkg1FcCRQ4Q+cr7UfVk26bcbQiZWq6ykAXibySk0FQlQF+ujojfHNzdWmi2rKdsWbV9MymrKzibo+oobShVEnakgbYBLSVnuvEpZbW4QKkIQpRA2kAHCPi60pKilQKVA0IIIII1EHQYfEtLDJqxVuLu/P5o3RiDQ4gAHWlCaqO1RprFEO66VKKlElSiSSTUknEknbAeawVjEEBmsFYxBAe22yohKQSSaAAVJJ1AazHSm8lptpHKuyr6EUreU0sAdpIw74Y/wAnVpkzcwV3eXDY5G9sJN8p3/VrTGhO+JMxlFb0lMLXaUsqblSFVDCG1AbCm6L13coaICv1Y2nLKeS2HlNOBs0osoUEmuiiqUxjqmRRP2pyUk2W0TD9EINPowtWOjCiRU9gixdqty023NZPtiimZVu7sBobmG1JS0r+uAqrWCsen2ShRQoUUkkEbCDQjxjxAZrBWMQQGawVjEEBmsFYxBAEEEEAQR6cbKSUqBBBoQRQgjChGox5gCMpVQ1GBEYggJnYGdKZYAQ9R9A9Y0WOxeNe8GJzZ2dOScAvqW0di01HEmop4Qk4IJiwzWVsmr6s0zxgfGkDuVsmn600zxg/CsV5giYYdlo51JJsG4pbp2ITQcSqCnjEHt7OlMvgoZowg+qarPavCn9IEQuCKYypVTU4kxiCCCiCCCAIIIIAggggCLK5Z2ZaL1lyAspTiVhDZXybvJm7yIpU1FRXVFao7TWWk8lISmdmQkAAATDgAAwAAvYCkA9LMlZtiw50ZQOBaSlVwOLStdLmAv41UV3buJIIhN5r5pTdsSZQopJeSk01hZukHcQTHDtK3JiYp84fdepo5RxS6dl4mka0tMqbWlxtSkLSapUkkFJGsEYgwDL+ULNrVaiG1KJShhF1OoXiomg2mg8BshXxs2habr6+UfdW6ugF5xZUaDQKkk0xjWgCCCCAIIIIBg5qMi2LRL6VTDjM00Ati4oJrgcdBV0VXa0NaGGJm9ayganUsz15cqKhanVoVgAaFDgN9RrTTXuiv0vMKQoLbUUqSahSSQQdoIxBjtTWXc+43yTk7MKQRQguqxB1HHEdsA6clrHl1W/aNpt3eQlRS8KXeUU0OVKeyjld6jtjRsPOTYv7T+dNMzSJiYVcU4ul36QpHSHKGiRROgYUhKS1uTDbSmG33UNLrebS4oIVeASbyAaGoABrqEaQOuAYGe7Jn5raq3EijcyOVTsCjgscQJ7FCF9G9aVuTExd+cPuvXa3eUcUu7XTS8TTQPCNGAIIIIAggggCCCCAII3W7EfUApLDpBFQQ2ogg6waYiMwH//Z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50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352303" y="1524553"/>
            <a:ext cx="7653337" cy="20145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dirty="0">
                <a:latin typeface="+mn-lt"/>
              </a:rPr>
              <a:t>Από τον ορισμό της πυκνότητας προκύπτει ότι</a:t>
            </a:r>
            <a:r>
              <a:rPr lang="en-US" altLang="en-US" dirty="0">
                <a:latin typeface="+mn-lt"/>
              </a:rPr>
              <a:t>:</a:t>
            </a:r>
          </a:p>
          <a:p>
            <a:pPr eaLnBrk="1" hangingPunct="1"/>
            <a:endParaRPr lang="en-US" altLang="en-US" dirty="0">
              <a:latin typeface="+mn-lt"/>
            </a:endParaRPr>
          </a:p>
          <a:p>
            <a:pPr eaLnBrk="1" hangingPunct="1"/>
            <a:endParaRPr lang="en-US" altLang="en-US" dirty="0">
              <a:latin typeface="+mn-lt"/>
            </a:endParaRPr>
          </a:p>
          <a:p>
            <a:pPr eaLnBrk="1" hangingPunct="1"/>
            <a:r>
              <a:rPr lang="en-US" altLang="en-US" dirty="0">
                <a:latin typeface="+mn-lt"/>
              </a:rPr>
              <a:t>                                                                                                  (3)</a:t>
            </a:r>
          </a:p>
          <a:p>
            <a:pPr eaLnBrk="1" hangingPunct="1"/>
            <a:endParaRPr lang="en-US" altLang="en-US" dirty="0">
              <a:latin typeface="+mn-lt"/>
            </a:endParaRPr>
          </a:p>
          <a:p>
            <a:pPr eaLnBrk="1" hangingPunct="1"/>
            <a:endParaRPr lang="en-US" altLang="en-US" dirty="0">
              <a:latin typeface="+mn-lt"/>
            </a:endParaRPr>
          </a:p>
          <a:p>
            <a:pPr eaLnBrk="1" hangingPunct="1"/>
            <a:endParaRPr lang="el-GR" altLang="en-US" dirty="0">
              <a:latin typeface="+mn-lt"/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006570"/>
              </p:ext>
            </p:extLst>
          </p:nvPr>
        </p:nvGraphicFramePr>
        <p:xfrm>
          <a:off x="4604964" y="2153202"/>
          <a:ext cx="2808288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1066680" imgH="419040" progId="Equation.DSMT4">
                  <p:embed/>
                </p:oleObj>
              </mc:Choice>
              <mc:Fallback>
                <p:oleObj name="Equation" r:id="rId3" imgW="1066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4964" y="2153202"/>
                        <a:ext cx="2808288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821479" y="3729200"/>
            <a:ext cx="8696325" cy="2563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>
                <a:latin typeface="+mn-lt"/>
              </a:rPr>
              <a:t>Ισχύει όμως η σχέση</a:t>
            </a:r>
            <a:r>
              <a:rPr lang="en-US" altLang="en-US">
                <a:latin typeface="+mn-lt"/>
              </a:rPr>
              <a:t> 4.51:</a:t>
            </a:r>
          </a:p>
          <a:p>
            <a:pPr eaLnBrk="1" hangingPunct="1"/>
            <a:endParaRPr lang="en-US" altLang="en-US">
              <a:latin typeface="+mn-lt"/>
            </a:endParaRPr>
          </a:p>
          <a:p>
            <a:pPr eaLnBrk="1" hangingPunct="1"/>
            <a:endParaRPr lang="en-US" altLang="en-US">
              <a:latin typeface="+mn-lt"/>
            </a:endParaRPr>
          </a:p>
          <a:p>
            <a:pPr eaLnBrk="1" hangingPunct="1"/>
            <a:endParaRPr lang="en-US" altLang="en-US">
              <a:latin typeface="+mn-lt"/>
            </a:endParaRPr>
          </a:p>
          <a:p>
            <a:pPr eaLnBrk="1" hangingPunct="1"/>
            <a:endParaRPr lang="en-US" altLang="en-US">
              <a:latin typeface="+mn-lt"/>
            </a:endParaRPr>
          </a:p>
          <a:p>
            <a:pPr eaLnBrk="1" hangingPunct="1"/>
            <a:endParaRPr lang="en-US" altLang="en-US">
              <a:latin typeface="+mn-lt"/>
            </a:endParaRPr>
          </a:p>
          <a:p>
            <a:pPr eaLnBrk="1" hangingPunct="1"/>
            <a:endParaRPr lang="en-US" altLang="en-US">
              <a:latin typeface="+mn-lt"/>
            </a:endParaRPr>
          </a:p>
          <a:p>
            <a:pPr eaLnBrk="1" hangingPunct="1"/>
            <a:endParaRPr lang="en-US" altLang="en-US">
              <a:latin typeface="+mn-lt"/>
            </a:endParaRPr>
          </a:p>
          <a:p>
            <a:pPr eaLnBrk="1" hangingPunct="1"/>
            <a:endParaRPr lang="el-GR" altLang="en-US">
              <a:latin typeface="+mn-lt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255014"/>
              </p:ext>
            </p:extLst>
          </p:nvPr>
        </p:nvGraphicFramePr>
        <p:xfrm>
          <a:off x="2181842" y="4665825"/>
          <a:ext cx="8137525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5" imgW="3009600" imgH="444240" progId="Equation.DSMT4">
                  <p:embed/>
                </p:oleObj>
              </mc:Choice>
              <mc:Fallback>
                <p:oleObj name="Equation" r:id="rId5" imgW="30096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842" y="4665825"/>
                        <a:ext cx="8137525" cy="120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Άσκηση 4.7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Text Box 4"/>
              <p:cNvSpPr txBox="1">
                <a:spLocks noChangeArrowheads="1"/>
              </p:cNvSpPr>
              <p:nvPr/>
            </p:nvSpPr>
            <p:spPr bwMode="auto">
              <a:xfrm>
                <a:off x="830424" y="1608463"/>
                <a:ext cx="10627567" cy="4532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l-GR" sz="2000" dirty="0" smtClean="0"/>
                  <a:t>Αν </a:t>
                </a:r>
                <a:r>
                  <a:rPr lang="el-GR" sz="2000" dirty="0"/>
                  <a:t>υποτεθεί ότι το υλικό αποτελείται από </a:t>
                </a:r>
                <a:r>
                  <a:rPr lang="el-GR" sz="2000" b="1" dirty="0" err="1"/>
                  <a:t>ολιβίνη</a:t>
                </a:r>
                <a:r>
                  <a:rPr lang="el-GR" sz="2000" dirty="0"/>
                  <a:t>, η ειδική ηλεκτρική αγωγιμότητα εκφράζεται σε </a:t>
                </a:r>
                <a:r>
                  <a:rPr lang="en-US" sz="2000" dirty="0"/>
                  <a:t>ohm</a:t>
                </a:r>
                <a:r>
                  <a:rPr lang="el-GR" sz="2000" baseline="30000" dirty="0"/>
                  <a:t>-1</a:t>
                </a:r>
                <a:r>
                  <a:rPr lang="en-US" sz="2000" dirty="0"/>
                  <a:t>m</a:t>
                </a:r>
                <a:r>
                  <a:rPr lang="el-GR" sz="2000" baseline="30000" dirty="0"/>
                  <a:t>-1</a:t>
                </a:r>
                <a:r>
                  <a:rPr lang="el-GR" sz="2000" dirty="0"/>
                  <a:t> και η ποσότητα ΚΤ σε </a:t>
                </a:r>
                <a:r>
                  <a:rPr lang="en-US" sz="2000" dirty="0"/>
                  <a:t>eV</a:t>
                </a:r>
                <a:r>
                  <a:rPr lang="el-GR" sz="2000" dirty="0"/>
                  <a:t>, τότε, οι σταθερές του τύπου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𝐾𝑇</m:t>
                            </m:r>
                          </m:den>
                        </m:f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𝐾𝑇</m:t>
                            </m:r>
                          </m:den>
                        </m:f>
                      </m:sup>
                    </m:sSup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000" dirty="0" smtClean="0"/>
                  <a:t>(</a:t>
                </a:r>
                <a:r>
                  <a:rPr lang="el-GR" sz="2000" dirty="0"/>
                  <a:t>4.19) έχουν τιμές σ</a:t>
                </a:r>
                <a:r>
                  <a:rPr lang="el-GR" sz="2000" baseline="-25000" dirty="0"/>
                  <a:t>1</a:t>
                </a:r>
                <a:r>
                  <a:rPr lang="el-GR" sz="2000" dirty="0"/>
                  <a:t> = 55, Ε</a:t>
                </a:r>
                <a:r>
                  <a:rPr lang="el-GR" sz="2000" baseline="-25000" dirty="0"/>
                  <a:t>1</a:t>
                </a:r>
                <a:r>
                  <a:rPr lang="el-GR" sz="2000" dirty="0"/>
                  <a:t> = 1,84, σ</a:t>
                </a:r>
                <a:r>
                  <a:rPr lang="el-GR" sz="2000" baseline="-25000" dirty="0"/>
                  <a:t>2</a:t>
                </a:r>
                <a:r>
                  <a:rPr lang="el-GR" sz="2000" dirty="0"/>
                  <a:t> = 4*107, Ε</a:t>
                </a:r>
                <a:r>
                  <a:rPr lang="el-GR" sz="2000" baseline="-25000" dirty="0"/>
                  <a:t>2</a:t>
                </a:r>
                <a:r>
                  <a:rPr lang="el-GR" sz="2000" dirty="0"/>
                  <a:t> = 2,7. </a:t>
                </a:r>
              </a:p>
              <a:p>
                <a:pPr algn="just">
                  <a:defRPr/>
                </a:pPr>
                <a:r>
                  <a:rPr lang="el-GR" sz="2000" dirty="0"/>
                  <a:t>Όταν το υλικό αποτελείται από </a:t>
                </a:r>
                <a:r>
                  <a:rPr lang="el-GR" sz="2000" dirty="0" err="1"/>
                  <a:t>περιδοτίτη</a:t>
                </a:r>
                <a:r>
                  <a:rPr lang="el-GR" sz="2000" dirty="0"/>
                  <a:t> οι σταθερές αυτές έχουν τιμές σ</a:t>
                </a:r>
                <a:r>
                  <a:rPr lang="el-GR" sz="2000" baseline="-25000" dirty="0"/>
                  <a:t>1</a:t>
                </a:r>
                <a:r>
                  <a:rPr lang="el-GR" sz="2000" dirty="0"/>
                  <a:t> = 3,8, Ε</a:t>
                </a:r>
                <a:r>
                  <a:rPr lang="el-GR" sz="2000" baseline="-25000" dirty="0"/>
                  <a:t>1</a:t>
                </a:r>
                <a:r>
                  <a:rPr lang="el-GR" sz="2000" dirty="0"/>
                  <a:t> = 1,62, σ</a:t>
                </a:r>
                <a:r>
                  <a:rPr lang="el-GR" sz="2000" baseline="-25000" dirty="0"/>
                  <a:t>2</a:t>
                </a:r>
                <a:r>
                  <a:rPr lang="el-GR" sz="2000" dirty="0"/>
                  <a:t> = 107, Ε</a:t>
                </a:r>
                <a:r>
                  <a:rPr lang="el-GR" sz="2000" baseline="-25000" dirty="0"/>
                  <a:t>2</a:t>
                </a:r>
                <a:r>
                  <a:rPr lang="el-GR" sz="2000" dirty="0"/>
                  <a:t> = 2,3. </a:t>
                </a:r>
              </a:p>
              <a:p>
                <a:pPr algn="just">
                  <a:defRPr/>
                </a:pPr>
                <a:r>
                  <a:rPr lang="el-GR" sz="2000" b="1" dirty="0"/>
                  <a:t>(Α)</a:t>
                </a:r>
                <a:r>
                  <a:rPr lang="el-GR" sz="2000" dirty="0"/>
                  <a:t> Να υπολογισθεί η ειδική ηλεκτρική αγωγιμότητα </a:t>
                </a:r>
                <a:r>
                  <a:rPr lang="el-GR" sz="2000" b="1" dirty="0"/>
                  <a:t>σ</a:t>
                </a:r>
                <a:r>
                  <a:rPr lang="el-GR" sz="2000" dirty="0"/>
                  <a:t> σε συνάρτηση με τη θερμοκρασία </a:t>
                </a:r>
                <a:r>
                  <a:rPr lang="el-GR" sz="2000" b="1" dirty="0"/>
                  <a:t>Τ</a:t>
                </a:r>
                <a:r>
                  <a:rPr lang="el-GR" sz="2000" dirty="0"/>
                  <a:t> ( για τιμές μεταξύ 1000</a:t>
                </a:r>
                <a:r>
                  <a:rPr lang="el-GR" sz="2000" baseline="30000" dirty="0"/>
                  <a:t>ο</a:t>
                </a:r>
                <a:r>
                  <a:rPr lang="en-US" sz="2000" dirty="0"/>
                  <a:t>C</a:t>
                </a:r>
                <a:r>
                  <a:rPr lang="el-GR" sz="2000" dirty="0"/>
                  <a:t> και 3000</a:t>
                </a:r>
                <a:r>
                  <a:rPr lang="el-GR" sz="2000" baseline="30000" dirty="0"/>
                  <a:t>ο</a:t>
                </a:r>
                <a:r>
                  <a:rPr lang="en-US" sz="2000" dirty="0"/>
                  <a:t>C</a:t>
                </a:r>
                <a:r>
                  <a:rPr lang="el-GR" sz="2000" dirty="0"/>
                  <a:t>) για τα δύο αυτά υλικά και να γίνουν κατόπιν οι αντίστοιχες γραφικές παραστάσεις. </a:t>
                </a:r>
              </a:p>
              <a:p>
                <a:pPr algn="just">
                  <a:defRPr/>
                </a:pPr>
                <a:r>
                  <a:rPr lang="el-GR" sz="2000" b="1" dirty="0"/>
                  <a:t>(Β)</a:t>
                </a:r>
                <a:r>
                  <a:rPr lang="el-GR" sz="2000" dirty="0"/>
                  <a:t> Να χρησιμοποιηθούν αυτές καθώς και η καμπύλη του σχήματος 4.18 (παλιό) για να υπολογισθεί η θερμοκρασία σε συνάρτηση με το βάθος μέσα στο μανδύα. </a:t>
                </a:r>
              </a:p>
              <a:p>
                <a:pPr algn="just">
                  <a:defRPr/>
                </a:pPr>
                <a:endParaRPr lang="el-GR" sz="2000" dirty="0"/>
              </a:p>
              <a:p>
                <a:pPr algn="just">
                  <a:defRPr/>
                </a:pPr>
                <a:r>
                  <a:rPr lang="el-GR" sz="2000" dirty="0"/>
                  <a:t>Δίνεται ότι Κ = 1,3805*10</a:t>
                </a:r>
                <a:r>
                  <a:rPr lang="el-GR" sz="2000" baseline="30000" dirty="0"/>
                  <a:t>-16</a:t>
                </a:r>
                <a:r>
                  <a:rPr lang="el-GR" sz="2000" dirty="0"/>
                  <a:t> </a:t>
                </a:r>
                <a:r>
                  <a:rPr lang="en-US" sz="2000" dirty="0"/>
                  <a:t>erg/K </a:t>
                </a:r>
                <a:r>
                  <a:rPr lang="el-GR" sz="2000" dirty="0"/>
                  <a:t>και ότι 1</a:t>
                </a:r>
                <a:r>
                  <a:rPr lang="en-US" sz="2000" dirty="0"/>
                  <a:t>eV</a:t>
                </a:r>
                <a:r>
                  <a:rPr lang="el-GR" sz="2000" dirty="0"/>
                  <a:t> = 1,602*10</a:t>
                </a:r>
                <a:r>
                  <a:rPr lang="el-GR" sz="2000" baseline="30000" dirty="0"/>
                  <a:t>-12</a:t>
                </a:r>
                <a:r>
                  <a:rPr lang="el-GR" sz="2000" dirty="0"/>
                  <a:t> </a:t>
                </a:r>
                <a:r>
                  <a:rPr lang="en-US" sz="2000" dirty="0"/>
                  <a:t>erg.</a:t>
                </a:r>
                <a:endParaRPr lang="el-GR" sz="2000" dirty="0"/>
              </a:p>
              <a:p>
                <a:pPr algn="just">
                  <a:defRPr/>
                </a:pPr>
                <a:endParaRPr lang="el-GR" sz="2000" dirty="0"/>
              </a:p>
              <a:p>
                <a:pPr algn="just">
                  <a:defRPr/>
                </a:pPr>
                <a:endParaRPr lang="el-GR" sz="2000" dirty="0"/>
              </a:p>
            </p:txBody>
          </p:sp>
        </mc:Choice>
        <mc:Fallback xmlns="">
          <p:sp>
            <p:nvSpPr>
              <p:cNvPr id="205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0424" y="1608463"/>
                <a:ext cx="10627567" cy="4532138"/>
              </a:xfrm>
              <a:prstGeom prst="rect">
                <a:avLst/>
              </a:prstGeom>
              <a:blipFill rotWithShape="0">
                <a:blip r:embed="rId2"/>
                <a:stretch>
                  <a:fillRect l="-573" t="-808" r="-57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Προσδιορισμός θερμοκρασίας στο μανδύα της Γης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97476" y="1396572"/>
            <a:ext cx="113926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b="1" dirty="0">
                <a:latin typeface="+mn-lt"/>
              </a:rPr>
              <a:t>Για την επίλυση της άσκησης, χρειάζεται αρχικά να μετατρέψω τις μονάδες του </a:t>
            </a:r>
            <a:r>
              <a:rPr lang="el-GR" altLang="en-US" b="1" dirty="0" smtClean="0">
                <a:latin typeface="+mn-lt"/>
              </a:rPr>
              <a:t>Κ</a:t>
            </a:r>
            <a:endParaRPr lang="en-US" altLang="en-US" b="1" dirty="0">
              <a:latin typeface="+mn-lt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731835" y="1359722"/>
            <a:ext cx="2567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latin typeface="+mn-lt"/>
                <a:cs typeface="Times New Roman" panose="02020603050405020304" pitchFamily="18" charset="0"/>
              </a:rPr>
              <a:t>K</a:t>
            </a:r>
            <a:r>
              <a:rPr lang="el-GR" altLang="en-US" sz="1400" b="1" dirty="0">
                <a:latin typeface="+mn-lt"/>
              </a:rPr>
              <a:t>=</a:t>
            </a:r>
            <a:r>
              <a:rPr lang="en-US" altLang="en-US" sz="1400" b="1" dirty="0">
                <a:latin typeface="+mn-lt"/>
                <a:cs typeface="Times New Roman" panose="02020603050405020304" pitchFamily="18" charset="0"/>
              </a:rPr>
              <a:t>  1.3805 * 10</a:t>
            </a:r>
            <a:r>
              <a:rPr lang="en-US" altLang="en-US" sz="1400" b="1" baseline="30000" dirty="0">
                <a:latin typeface="+mn-lt"/>
                <a:cs typeface="Times New Roman" panose="02020603050405020304" pitchFamily="18" charset="0"/>
              </a:rPr>
              <a:t>-16</a:t>
            </a:r>
            <a:r>
              <a:rPr lang="en-US" altLang="en-US" sz="1400" b="1" dirty="0">
                <a:latin typeface="+mn-lt"/>
                <a:cs typeface="Times New Roman" panose="02020603050405020304" pitchFamily="18" charset="0"/>
              </a:rPr>
              <a:t>  erg/</a:t>
            </a:r>
            <a:r>
              <a:rPr lang="en-US" altLang="en-US" sz="1400" b="1" baseline="30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altLang="en-US" sz="1400" b="1" dirty="0">
                <a:latin typeface="+mn-lt"/>
                <a:cs typeface="Times New Roman" panose="02020603050405020304" pitchFamily="18" charset="0"/>
              </a:rPr>
              <a:t>K</a:t>
            </a:r>
            <a:endParaRPr lang="el-GR" altLang="en-US" sz="900" b="1" dirty="0">
              <a:latin typeface="+mn-lt"/>
            </a:endParaRPr>
          </a:p>
          <a:p>
            <a:r>
              <a:rPr lang="en-US" altLang="en-US" sz="1400" b="1" dirty="0">
                <a:latin typeface="+mn-lt"/>
                <a:cs typeface="Times New Roman" panose="02020603050405020304" pitchFamily="18" charset="0"/>
              </a:rPr>
              <a:t>1  eV = 1.602 * 10</a:t>
            </a:r>
            <a:r>
              <a:rPr lang="en-US" altLang="en-US" sz="1400" b="1" baseline="30000" dirty="0">
                <a:latin typeface="+mn-lt"/>
                <a:cs typeface="Times New Roman" panose="02020603050405020304" pitchFamily="18" charset="0"/>
              </a:rPr>
              <a:t>-12</a:t>
            </a:r>
            <a:r>
              <a:rPr lang="en-US" altLang="en-US" sz="1400" b="1" dirty="0">
                <a:latin typeface="+mn-lt"/>
                <a:cs typeface="Times New Roman" panose="02020603050405020304" pitchFamily="18" charset="0"/>
              </a:rPr>
              <a:t>  erg              </a:t>
            </a:r>
            <a:endParaRPr lang="en-US" altLang="en-US" dirty="0">
              <a:latin typeface="+mn-lt"/>
            </a:endParaRPr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878589"/>
              </p:ext>
            </p:extLst>
          </p:nvPr>
        </p:nvGraphicFramePr>
        <p:xfrm>
          <a:off x="4142597" y="2081403"/>
          <a:ext cx="51117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2145369" imgH="393529" progId="Equation.DSMT4">
                  <p:embed/>
                </p:oleObj>
              </mc:Choice>
              <mc:Fallback>
                <p:oleObj name="Equation" r:id="rId3" imgW="214536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2597" y="2081403"/>
                        <a:ext cx="5111750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1524001" y="28823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14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969321"/>
              </p:ext>
            </p:extLst>
          </p:nvPr>
        </p:nvGraphicFramePr>
        <p:xfrm>
          <a:off x="2208213" y="3213101"/>
          <a:ext cx="4392612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5" imgW="965160" imgH="342720" progId="Equation.DSMT4">
                  <p:embed/>
                </p:oleObj>
              </mc:Choice>
              <mc:Fallback>
                <p:oleObj name="Equation" r:id="rId5" imgW="9651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213101"/>
                        <a:ext cx="4392612" cy="156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7535864" y="4076700"/>
            <a:ext cx="2160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1600" b="1">
                <a:solidFill>
                  <a:schemeClr val="bg1"/>
                </a:solidFill>
                <a:latin typeface="Garamond" panose="02020404030301010803" pitchFamily="18" charset="0"/>
              </a:rPr>
              <a:t>Σχέση 4.19 (παλιό 5.9)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703389" y="4652963"/>
            <a:ext cx="799147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400" b="1" i="1">
                <a:sym typeface="Symbol" pitchFamily="18" charset="2"/>
              </a:rPr>
              <a:t>                               </a:t>
            </a:r>
            <a:r>
              <a:rPr lang="el-GR" sz="2400" b="1" i="1">
                <a:sym typeface="Symbol" pitchFamily="18" charset="2"/>
              </a:rPr>
              <a:t>                       </a:t>
            </a:r>
          </a:p>
          <a:p>
            <a:pPr>
              <a:spcBef>
                <a:spcPct val="50000"/>
              </a:spcBef>
              <a:defRPr/>
            </a:pPr>
            <a:r>
              <a:rPr lang="el-GR" sz="1400" b="1" i="1"/>
              <a:t>ΗΛΕΚΤ. ΑΓΩΓ. ΑΠΟ ΗΛΕΚΤΡΟΝΙΑ           ΗΛΕΚΤ. ΑΓΩΓ. ΑΠΟ  ΙΟΝΤΑ</a:t>
            </a:r>
            <a:r>
              <a:rPr lang="el-GR" sz="1400" i="1"/>
              <a:t> 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600825" y="4558705"/>
            <a:ext cx="5289328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b="1" i="1" dirty="0"/>
              <a:t>σ1    σ2       Σταθερές του υλικού</a:t>
            </a:r>
          </a:p>
          <a:p>
            <a:pPr>
              <a:defRPr/>
            </a:pPr>
            <a:r>
              <a:rPr lang="el-GR" b="1" i="1" dirty="0"/>
              <a:t>Ε1   Ε2      Ενέργειες Διέγερσης   (εξάρτηση </a:t>
            </a:r>
            <a:r>
              <a:rPr lang="el-GR" b="1" i="1" dirty="0" smtClean="0"/>
              <a:t>από </a:t>
            </a:r>
            <a:r>
              <a:rPr lang="el-GR" b="1" i="1" dirty="0"/>
              <a:t>το υλικό) (σε </a:t>
            </a:r>
            <a:r>
              <a:rPr lang="en-US" b="1" i="1" dirty="0"/>
              <a:t>eV</a:t>
            </a:r>
            <a:r>
              <a:rPr lang="el-GR" b="1" i="1" dirty="0"/>
              <a:t>)</a:t>
            </a:r>
          </a:p>
          <a:p>
            <a:pPr>
              <a:defRPr/>
            </a:pPr>
            <a:r>
              <a:rPr lang="el-GR" b="1" i="1" dirty="0"/>
              <a:t>Κ :           Σταθερά  του </a:t>
            </a:r>
            <a:r>
              <a:rPr lang="en-US" b="1" i="1" dirty="0"/>
              <a:t>BOLTZMANN</a:t>
            </a:r>
          </a:p>
          <a:p>
            <a:pPr>
              <a:defRPr/>
            </a:pPr>
            <a:r>
              <a:rPr lang="en-US" b="1" i="1" dirty="0"/>
              <a:t>T:</a:t>
            </a:r>
            <a:r>
              <a:rPr lang="el-GR" b="1" i="1" dirty="0"/>
              <a:t>             Θερμοκρασία (σε </a:t>
            </a:r>
            <a:r>
              <a:rPr lang="el-GR" b="1" i="1" dirty="0">
                <a:sym typeface="Euclid Symbol" pitchFamily="18" charset="2"/>
              </a:rPr>
              <a:t></a:t>
            </a:r>
            <a:r>
              <a:rPr lang="el-GR" b="1" i="1" dirty="0"/>
              <a:t>Κ)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2396825" y="2416318"/>
            <a:ext cx="1114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b="1" dirty="0" smtClean="0">
                <a:latin typeface="+mn-lt"/>
              </a:rPr>
              <a:t>Άρα είναι</a:t>
            </a:r>
            <a:endParaRPr lang="en-US" altLang="en-US" b="1" dirty="0">
              <a:latin typeface="+mn-l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Προσδιορισμός θερμοκρασίας στο μανδύα της Γης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704684" y="1344111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b="1" dirty="0">
                <a:latin typeface="+mn-lt"/>
              </a:rPr>
              <a:t>Οι τιμές των σ1 , σ2  , Ε1 , Ε2 όπως δίνονται από την άσκηση είναι</a:t>
            </a:r>
            <a:r>
              <a:rPr lang="en-US" altLang="en-US" b="1" dirty="0">
                <a:latin typeface="+mn-lt"/>
              </a:rPr>
              <a:t>:</a:t>
            </a:r>
            <a:endParaRPr lang="el-GR" altLang="en-US" b="1" dirty="0">
              <a:latin typeface="+mn-lt"/>
            </a:endParaRPr>
          </a:p>
        </p:txBody>
      </p:sp>
      <p:graphicFrame>
        <p:nvGraphicFramePr>
          <p:cNvPr id="410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96175"/>
              </p:ext>
            </p:extLst>
          </p:nvPr>
        </p:nvGraphicFramePr>
        <p:xfrm>
          <a:off x="2487775" y="1918439"/>
          <a:ext cx="7200900" cy="1190854"/>
        </p:xfrm>
        <a:graphic>
          <a:graphicData uri="http://schemas.openxmlformats.org/drawingml/2006/table">
            <a:tbl>
              <a:tblPr/>
              <a:tblGrid>
                <a:gridCol w="1439862"/>
                <a:gridCol w="1441450"/>
                <a:gridCol w="1438275"/>
                <a:gridCol w="1441450"/>
                <a:gridCol w="1439863"/>
              </a:tblGrid>
              <a:tr h="517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el-G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r>
                        <a:rPr kumimoji="0" lang="el-G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el-G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r>
                        <a:rPr kumimoji="0" lang="el-G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A0A0"/>
                    </a:solidFill>
                  </a:tcPr>
                </a:tc>
              </a:tr>
              <a:tr h="3363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ΟΛΙΒΙΝΗΣ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1.84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4*10</a:t>
                      </a:r>
                      <a:r>
                        <a:rPr kumimoji="0" lang="el-G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63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ΠΕΡΙΔΟΤΙΤΗΣ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.8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1.62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l-GR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111968" y="3213100"/>
            <a:ext cx="119525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/>
              <a:t>Y</a:t>
            </a:r>
            <a:r>
              <a:rPr lang="el-GR" b="1" dirty="0" err="1"/>
              <a:t>πολογίζ</a:t>
            </a:r>
            <a:r>
              <a:rPr lang="en-US" b="1" dirty="0"/>
              <a:t>o</a:t>
            </a:r>
            <a:r>
              <a:rPr lang="el-GR" b="1" dirty="0" err="1"/>
              <a:t>υμε</a:t>
            </a:r>
            <a:r>
              <a:rPr lang="el-GR" b="1" dirty="0"/>
              <a:t> τις τιμές της ειδικής ηλεκτρικής αγωγιμότητας</a:t>
            </a:r>
            <a:r>
              <a:rPr lang="el-GR" dirty="0"/>
              <a:t> </a:t>
            </a:r>
            <a:r>
              <a:rPr lang="el-GR" b="1" dirty="0"/>
              <a:t>σ</a:t>
            </a:r>
            <a:r>
              <a:rPr lang="el-GR" dirty="0"/>
              <a:t> </a:t>
            </a:r>
            <a:r>
              <a:rPr lang="el-GR" b="1" dirty="0"/>
              <a:t>για τιμές θερμοκρασίας από 1000</a:t>
            </a:r>
            <a:r>
              <a:rPr lang="el-GR" b="1" baseline="30000" dirty="0"/>
              <a:t>ο</a:t>
            </a:r>
            <a:r>
              <a:rPr lang="en-US" b="1" dirty="0"/>
              <a:t>C</a:t>
            </a:r>
            <a:r>
              <a:rPr lang="el-GR" b="1" dirty="0"/>
              <a:t> έως 3000</a:t>
            </a:r>
            <a:r>
              <a:rPr lang="el-GR" b="1" baseline="30000" dirty="0"/>
              <a:t>ο</a:t>
            </a:r>
            <a:r>
              <a:rPr lang="en-US" b="1" dirty="0"/>
              <a:t>C </a:t>
            </a:r>
            <a:r>
              <a:rPr lang="el-GR" b="1" dirty="0"/>
              <a:t> (ανά 500 βαθμούς Κελσίου) τόσο για τον</a:t>
            </a:r>
            <a:r>
              <a:rPr lang="el-GR" dirty="0"/>
              <a:t> </a:t>
            </a:r>
            <a:r>
              <a:rPr lang="el-GR" b="1" i="1" dirty="0" err="1"/>
              <a:t>ολιβίνη</a:t>
            </a:r>
            <a:r>
              <a:rPr lang="el-GR" b="1" dirty="0"/>
              <a:t>, όσο και για τον</a:t>
            </a:r>
            <a:r>
              <a:rPr lang="el-GR" dirty="0"/>
              <a:t> </a:t>
            </a:r>
            <a:r>
              <a:rPr lang="el-GR" b="1" i="1" dirty="0" err="1"/>
              <a:t>περιδοτίτη</a:t>
            </a:r>
            <a:r>
              <a:rPr lang="en-US" b="1" dirty="0"/>
              <a:t>:</a:t>
            </a:r>
            <a:r>
              <a:rPr lang="el-GR" dirty="0"/>
              <a:t> </a:t>
            </a:r>
          </a:p>
        </p:txBody>
      </p:sp>
      <p:graphicFrame>
        <p:nvGraphicFramePr>
          <p:cNvPr id="412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302252"/>
              </p:ext>
            </p:extLst>
          </p:nvPr>
        </p:nvGraphicFramePr>
        <p:xfrm>
          <a:off x="1631157" y="4067046"/>
          <a:ext cx="8640762" cy="20115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44687"/>
                <a:gridCol w="1943100"/>
                <a:gridCol w="2305050"/>
                <a:gridCol w="2447925"/>
              </a:tblGrid>
              <a:tr h="335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Θερμοκρασία (</a:t>
                      </a:r>
                      <a:r>
                        <a:rPr kumimoji="0" 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ο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Θερμοκρασία (Κ)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 </a:t>
                      </a:r>
                      <a:r>
                        <a:rPr kumimoji="0" lang="el-G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Ολιβίνη</a:t>
                      </a: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Ohm</a:t>
                      </a:r>
                      <a:r>
                        <a:rPr kumimoji="0" 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en-US" sz="16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σ Περιδοτίτη</a:t>
                      </a: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Ohm</a:t>
                      </a:r>
                      <a:r>
                        <a:rPr kumimoji="0" lang="en-US" sz="16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en-US" sz="16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/>
                </a:tc>
              </a:tr>
              <a:tr h="335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1273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1,34E</a:t>
                      </a:r>
                      <a:r>
                        <a:rPr kumimoji="0" lang="el-GR" sz="16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-02</a:t>
                      </a:r>
                      <a:endParaRPr kumimoji="0" lang="el-GR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1,02E</a:t>
                      </a:r>
                      <a:r>
                        <a:rPr kumimoji="0" lang="el-GR" sz="16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-02</a:t>
                      </a:r>
                      <a:endParaRPr kumimoji="0" lang="el-GR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b" horzOverflow="overflow"/>
                </a:tc>
              </a:tr>
              <a:tr h="335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1500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b" horzOverflow="overflow"/>
                </a:tc>
              </a:tr>
              <a:tr h="335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b" horzOverflow="overflow"/>
                </a:tc>
              </a:tr>
              <a:tr h="335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2500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b" horzOverflow="overflow"/>
                </a:tc>
              </a:tr>
              <a:tr h="335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3000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b" horzOverflow="overflow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Προσδιορισμός θερμοκρασίας στο μανδύα της Γης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9248" y="1269353"/>
            <a:ext cx="117659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/>
              <a:t>Χαρτογραφούμε τις τιμές των (σ) και για τα 2 υλικά σε συνάρτηση με τις τιμές των θ</a:t>
            </a:r>
            <a:r>
              <a:rPr lang="el-GR" b="1" dirty="0">
                <a:sym typeface="Euclid Symbol" pitchFamily="18" charset="2"/>
              </a:rPr>
              <a:t></a:t>
            </a:r>
            <a:r>
              <a:rPr lang="el-GR" b="1" dirty="0"/>
              <a:t> Κ σε καρτεσιανό διάγραμμα.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1524001" y="1525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839552"/>
              </p:ext>
            </p:extLst>
          </p:nvPr>
        </p:nvGraphicFramePr>
        <p:xfrm>
          <a:off x="3148012" y="2081148"/>
          <a:ext cx="6048375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hart" r:id="rId3" imgW="5972093" imgH="3600304" progId="Excel.Chart.8">
                  <p:embed/>
                </p:oleObj>
              </mc:Choice>
              <mc:Fallback>
                <p:oleObj name="Chart" r:id="rId3" imgW="5972093" imgH="360030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2" y="2081148"/>
                        <a:ext cx="6048375" cy="348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Προσδιορισμός θερμοκρασίας στο μανδύα της Γης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9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160367"/>
              </p:ext>
            </p:extLst>
          </p:nvPr>
        </p:nvGraphicFramePr>
        <p:xfrm>
          <a:off x="673068" y="3852959"/>
          <a:ext cx="8642350" cy="2000250"/>
        </p:xfrm>
        <a:graphic>
          <a:graphicData uri="http://schemas.openxmlformats.org/drawingml/2006/table">
            <a:tbl>
              <a:tblPr/>
              <a:tblGrid>
                <a:gridCol w="1630362"/>
                <a:gridCol w="1957388"/>
                <a:gridCol w="1466850"/>
                <a:gridCol w="2130425"/>
                <a:gridCol w="145732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Θερμοκρασία (</a:t>
                      </a:r>
                      <a:r>
                        <a:rPr kumimoji="0" lang="el-GR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ο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</a:t>
                      </a: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 </a:t>
                      </a:r>
                      <a:r>
                        <a:rPr kumimoji="0" lang="el-G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Ολιβίνη</a:t>
                      </a: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Ohm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Βάθος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km)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 </a:t>
                      </a:r>
                      <a:r>
                        <a:rPr kumimoji="0" lang="el-G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Περιδοτίτη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Ohm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Βάθος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km)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1,34E</a:t>
                      </a:r>
                      <a:r>
                        <a:rPr kumimoji="0" lang="el-G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-02</a:t>
                      </a:r>
                      <a:endParaRPr kumimoji="0" lang="el-GR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460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1,02E</a:t>
                      </a:r>
                      <a:r>
                        <a:rPr kumimoji="0" lang="el-GR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-02</a:t>
                      </a:r>
                      <a:endParaRPr kumimoji="0" lang="el-GR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420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1500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2500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3000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358" name="Text Box 48"/>
          <p:cNvSpPr txBox="1">
            <a:spLocks noChangeArrowheads="1"/>
          </p:cNvSpPr>
          <p:nvPr/>
        </p:nvSpPr>
        <p:spPr bwMode="auto">
          <a:xfrm>
            <a:off x="601631" y="3213100"/>
            <a:ext cx="7273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b="1" dirty="0">
                <a:latin typeface="+mn-lt"/>
              </a:rPr>
              <a:t>Τέλος, υπολογίζονται οι</a:t>
            </a:r>
            <a:r>
              <a:rPr lang="en-US" altLang="en-US" b="1" dirty="0">
                <a:latin typeface="+mn-lt"/>
              </a:rPr>
              <a:t> </a:t>
            </a:r>
            <a:r>
              <a:rPr lang="el-GR" altLang="en-US" b="1" dirty="0">
                <a:latin typeface="+mn-lt"/>
              </a:rPr>
              <a:t>παρακάτω τιμές</a:t>
            </a:r>
            <a:r>
              <a:rPr lang="en-US" altLang="en-US" b="1" dirty="0">
                <a:latin typeface="+mn-lt"/>
              </a:rPr>
              <a:t>:</a:t>
            </a:r>
            <a:endParaRPr lang="el-GR" altLang="en-US" b="1" dirty="0">
              <a:latin typeface="+mn-lt"/>
            </a:endParaRPr>
          </a:p>
        </p:txBody>
      </p:sp>
      <p:pic>
        <p:nvPicPr>
          <p:cNvPr id="13359" name="Picture 49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856" y="1347789"/>
            <a:ext cx="26082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601631" y="1603377"/>
            <a:ext cx="87852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/>
              <a:t>Για τον υπολογισμό του βάθους σε κάθε περίπτωση θερμοκρασίας χρησιμοποιείται το σχήμα 4.18 (παλιό). </a:t>
            </a:r>
          </a:p>
          <a:p>
            <a:pPr>
              <a:spcBef>
                <a:spcPct val="50000"/>
              </a:spcBef>
              <a:defRPr/>
            </a:pPr>
            <a:r>
              <a:rPr lang="el-GR" b="1" i="1" u="sng" dirty="0"/>
              <a:t>Παρατήρηση:</a:t>
            </a:r>
            <a:r>
              <a:rPr lang="el-GR" b="1" i="1" dirty="0"/>
              <a:t> στο σχήμα χρησιμοποιείται για τις τιμές του σ η</a:t>
            </a:r>
            <a:r>
              <a:rPr lang="el-GR" i="1" dirty="0"/>
              <a:t> </a:t>
            </a:r>
            <a:r>
              <a:rPr lang="el-GR" b="1" i="1" dirty="0"/>
              <a:t>δεξιά</a:t>
            </a:r>
            <a:r>
              <a:rPr lang="el-GR" i="1" dirty="0"/>
              <a:t> κάθετη στήλη στην οποία οι μονάδες δίνονται σε </a:t>
            </a:r>
            <a:r>
              <a:rPr lang="en-US" i="1" dirty="0"/>
              <a:t>Ohm</a:t>
            </a:r>
            <a:r>
              <a:rPr lang="el-GR" i="1" baseline="50000" dirty="0"/>
              <a:t>-1</a:t>
            </a:r>
            <a:r>
              <a:rPr lang="en-US" i="1" dirty="0"/>
              <a:t>m</a:t>
            </a:r>
            <a:r>
              <a:rPr lang="el-GR" i="1" baseline="50000" dirty="0"/>
              <a:t>-1</a:t>
            </a:r>
            <a:r>
              <a:rPr lang="en-US" i="1" dirty="0"/>
              <a:t> .</a:t>
            </a:r>
            <a:r>
              <a:rPr lang="el-GR" dirty="0"/>
              <a:t>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Προσδιορισμός θερμοκρασίας στο μανδύα της Γης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Αριστοτέλειο Πανεπιστήμιο </a:t>
            </a:r>
            <a:r>
              <a:rPr lang="el-GR" sz="2000" dirty="0" err="1"/>
              <a:t>Θεσσαλονικης</a:t>
            </a:r>
            <a:r>
              <a:rPr lang="en-US" sz="2000" dirty="0"/>
              <a:t>, </a:t>
            </a:r>
            <a:r>
              <a:rPr lang="el-GR" sz="2000" dirty="0"/>
              <a:t>Παπαζάχος Κωνσταντίνος. </a:t>
            </a:r>
            <a:r>
              <a:rPr lang="el-GR" sz="2000" dirty="0" smtClean="0"/>
              <a:t>Κοντοπούλου Δέσποινα. «</a:t>
            </a:r>
            <a:r>
              <a:rPr lang="el-GR" sz="2000" dirty="0">
                <a:solidFill>
                  <a:prstClr val="black"/>
                </a:solidFill>
              </a:rPr>
              <a:t>Θερμότητα του εσωτερικού της Γης</a:t>
            </a:r>
            <a:r>
              <a:rPr lang="el-GR" sz="2000" dirty="0" smtClean="0"/>
              <a:t>». </a:t>
            </a:r>
            <a:r>
              <a:rPr lang="el-GR" sz="2000" dirty="0"/>
              <a:t>Έκδοση: 1.0. Θεσσαλονίκη 2014. Διαθέσιμο από τη δικτυακή διεύθυνση: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eclass.auth.gr/courses/OCRS</a:t>
            </a:r>
            <a:r>
              <a:rPr lang="el-GR" sz="2000" smtClean="0">
                <a:hlinkClick r:id="rId4"/>
              </a:rPr>
              <a:t>519</a:t>
            </a:r>
            <a:r>
              <a:rPr lang="en-US" sz="2000" smtClean="0">
                <a:hlinkClick r:id="rId4"/>
              </a:rPr>
              <a:t>/</a:t>
            </a:r>
            <a:r>
              <a:rPr lang="el-GR" sz="2000" dirty="0"/>
              <a:t>.</a:t>
            </a:r>
          </a:p>
          <a:p>
            <a:pPr algn="just"/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0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72" y="3284985"/>
            <a:ext cx="1689703" cy="59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υλικό διατίθεται με τους όρους της άδειας χρήσης Creative </a:t>
            </a:r>
            <a:r>
              <a:rPr lang="el-GR" sz="2000" dirty="0" err="1"/>
              <a:t>Commons</a:t>
            </a:r>
            <a:r>
              <a:rPr lang="el-GR" sz="2000" dirty="0"/>
              <a:t> Αναφορά - Παρόμοια Διανομή [1] ή μεταγενέστερη, Διεθνής Έκδοση.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τα οποία εμπεριέχονται σε αυτό και τα οποία αναφέρονται μαζί με τους όρους χρήσης τους στο «Σημείωμα Χρήσης Έργων Τρίτων».  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spcBef>
                <a:spcPts val="1800"/>
              </a:spcBef>
              <a:buNone/>
            </a:pPr>
            <a:endParaRPr lang="el-GR" sz="1700" dirty="0">
              <a:latin typeface="Calibri" panose="020F050202020403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l-GR" sz="2000" dirty="0">
                <a:latin typeface="Calibri" panose="020F0502020204030204" pitchFamily="34" charset="0"/>
              </a:rPr>
              <a:t>Ο δικαιούχος μπορεί να παρέχει στον </a:t>
            </a:r>
            <a:r>
              <a:rPr lang="el-GR" sz="2000" dirty="0" err="1">
                <a:latin typeface="Calibri" panose="020F0502020204030204" pitchFamily="34" charset="0"/>
              </a:rPr>
              <a:t>αδειοδόχο</a:t>
            </a:r>
            <a:r>
              <a:rPr lang="el-GR" sz="2000" dirty="0">
                <a:latin typeface="Calibri" panose="020F0502020204030204" pitchFamily="34" charset="0"/>
              </a:rPr>
              <a:t> ξεχωριστή άδεια να χρησιμοποιεί το έργο για εμπορική χρήση, εφόσον αυτό του ζητηθεί.</a:t>
            </a:r>
            <a:r>
              <a:rPr lang="el-GR" sz="2000" dirty="0"/>
              <a:t>     </a:t>
            </a:r>
            <a:r>
              <a:rPr lang="el-GR" sz="2800" dirty="0"/>
              <a:t>          </a:t>
            </a:r>
          </a:p>
          <a:p>
            <a:pPr marL="0" indent="0">
              <a:buNone/>
            </a:pPr>
            <a:endParaRPr lang="el-GR" sz="1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1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1400" dirty="0">
                <a:latin typeface="Calibri" panose="020F0502020204030204" pitchFamily="34" charset="0"/>
              </a:rPr>
              <a:t>[1] </a:t>
            </a:r>
            <a:r>
              <a:rPr lang="el-GR" sz="1400" dirty="0">
                <a:latin typeface="Calibri" panose="020F0502020204030204" pitchFamily="34" charset="0"/>
                <a:hlinkClick r:id="rId5"/>
              </a:rPr>
              <a:t>http://creativecommons.org/licenses/by-</a:t>
            </a:r>
            <a:r>
              <a:rPr lang="en-US" sz="1400" dirty="0" err="1">
                <a:latin typeface="Calibri" panose="020F0502020204030204" pitchFamily="34" charset="0"/>
                <a:hlinkClick r:id="rId5"/>
              </a:rPr>
              <a:t>sa</a:t>
            </a:r>
            <a:r>
              <a:rPr lang="el-GR" sz="1400" dirty="0">
                <a:latin typeface="Calibri" panose="020F0502020204030204" pitchFamily="34" charset="0"/>
                <a:hlinkClick r:id="rId5"/>
              </a:rPr>
              <a:t>/4.0/</a:t>
            </a:r>
            <a:r>
              <a:rPr lang="el-GR" sz="1400" dirty="0">
                <a:latin typeface="Calibri" panose="020F0502020204030204" pitchFamily="34" charset="0"/>
                <a:hlinkClick r:id="rId6"/>
              </a:rPr>
              <a:t> </a:t>
            </a:r>
            <a:endParaRPr lang="el-GR" sz="14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68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Τίτλος 6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dirty="0" smtClean="0"/>
              <a:t>Τέλος Ενότητας</a:t>
            </a:r>
          </a:p>
        </p:txBody>
      </p:sp>
      <p:sp>
        <p:nvSpPr>
          <p:cNvPr id="44035" name="Subtitle 2"/>
          <p:cNvSpPr>
            <a:spLocks noGrp="1"/>
          </p:cNvSpPr>
          <p:nvPr>
            <p:ph type="subTitle" idx="1"/>
          </p:nvPr>
        </p:nvSpPr>
        <p:spPr/>
        <p:txBody>
          <a:bodyPr anchor="b" anchorCtr="0"/>
          <a:lstStyle/>
          <a:p>
            <a:pPr algn="r"/>
            <a:r>
              <a:rPr lang="el-GR" dirty="0" smtClean="0"/>
              <a:t>Επεξεργασία: </a:t>
            </a:r>
            <a:r>
              <a:rPr lang="el-GR" dirty="0" err="1" smtClean="0"/>
              <a:t>Βεντούζη</a:t>
            </a:r>
            <a:r>
              <a:rPr lang="el-GR" dirty="0" smtClean="0"/>
              <a:t> Χρυσάνθη</a:t>
            </a:r>
          </a:p>
          <a:p>
            <a:pPr algn="r"/>
            <a:r>
              <a:rPr lang="el-GR" sz="2400" dirty="0"/>
              <a:t>Θεσσαλονίκη, </a:t>
            </a:r>
            <a:r>
              <a:rPr lang="el-GR" sz="2400" dirty="0" smtClean="0"/>
              <a:t>Δεκέμβριος 2015</a:t>
            </a:r>
            <a:endParaRPr lang="el-GR" sz="2400" dirty="0"/>
          </a:p>
        </p:txBody>
      </p:sp>
      <p:pic>
        <p:nvPicPr>
          <p:cNvPr id="11" name="Picture 17" descr="http://www.lib.umich.edu/files/services/copyright/cc-by-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2304" y="5922963"/>
            <a:ext cx="1584176" cy="554266"/>
          </a:xfrm>
          <a:prstGeom prst="rect">
            <a:avLst/>
          </a:prstGeom>
          <a:noFill/>
        </p:spPr>
      </p:pic>
      <p:pic>
        <p:nvPicPr>
          <p:cNvPr id="12" name="Picture 2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8550" y="5624513"/>
            <a:ext cx="4914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394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37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http://www.lib.umich.edu/files/services/copyright/cc-by-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2400" y="4941888"/>
            <a:ext cx="1584176" cy="554266"/>
          </a:xfrm>
          <a:prstGeom prst="rect">
            <a:avLst/>
          </a:prstGeom>
          <a:noFill/>
        </p:spPr>
      </p:pic>
      <p:sp>
        <p:nvSpPr>
          <p:cNvPr id="17410" name="Subtitle 8"/>
          <p:cNvSpPr>
            <a:spLocks noGrp="1"/>
          </p:cNvSpPr>
          <p:nvPr>
            <p:ph idx="1"/>
          </p:nvPr>
        </p:nvSpPr>
        <p:spPr>
          <a:xfrm>
            <a:off x="1919536" y="1484784"/>
            <a:ext cx="8229600" cy="4760912"/>
          </a:xfrm>
        </p:spPr>
        <p:txBody>
          <a:bodyPr/>
          <a:lstStyle/>
          <a:p>
            <a:r>
              <a:rPr lang="el-GR" dirty="0" smtClean="0"/>
              <a:t>Το παρόν εκπαιδευτικό υλικό υπόκειται σε</a:t>
            </a:r>
            <a:r>
              <a:rPr lang="en-US" dirty="0" smtClean="0"/>
              <a:t> </a:t>
            </a:r>
            <a:r>
              <a:rPr lang="el-GR" dirty="0" smtClean="0"/>
              <a:t>άδειες χρήσης </a:t>
            </a:r>
            <a:r>
              <a:rPr lang="en-US" dirty="0" smtClean="0"/>
              <a:t>Creative Commons. </a:t>
            </a:r>
          </a:p>
          <a:p>
            <a:r>
              <a:rPr lang="el-GR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17412" name="Title 7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Άδειες Χρήσης</a:t>
            </a:r>
          </a:p>
        </p:txBody>
      </p:sp>
      <p:sp>
        <p:nvSpPr>
          <p:cNvPr id="17411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500525-0E54-41CE-88AB-DC30D3D1FEFF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29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39863"/>
            <a:ext cx="8229600" cy="347821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Το έργο «Ανοικτά Ακαδημαϊκά Μαθήματα στο Αριστοτέλειο Πανεπιστήμιο Θεσσαλονίκης» έχει χρηματοδοτήσει μόνο την αναδιαμόρφωση του εκπαιδευτικού υλικού.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</p:txBody>
      </p:sp>
      <p:sp>
        <p:nvSpPr>
          <p:cNvPr id="1843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Χρηματοδότηση</a:t>
            </a:r>
          </a:p>
        </p:txBody>
      </p:sp>
      <p:sp>
        <p:nvSpPr>
          <p:cNvPr id="18435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8783AA-D93E-442E-AFC8-732163ADBBD0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8437" name="Picture 2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6925" y="4918075"/>
            <a:ext cx="55181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057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991543" y="1440001"/>
            <a:ext cx="4046791" cy="4751387"/>
          </a:xfrm>
        </p:spPr>
        <p:txBody>
          <a:bodyPr>
            <a:normAutofit/>
          </a:bodyPr>
          <a:lstStyle/>
          <a:p>
            <a:r>
              <a:rPr lang="el-GR" dirty="0" smtClean="0"/>
              <a:t>Πολλά από </a:t>
            </a:r>
            <a:r>
              <a:rPr lang="el-GR" dirty="0"/>
              <a:t>τα σχήματα και όλες οι </a:t>
            </a:r>
            <a:r>
              <a:rPr lang="el-GR" dirty="0" smtClean="0"/>
              <a:t>ασκήσεις στην παρουσίαση αυτή </a:t>
            </a:r>
            <a:r>
              <a:rPr lang="el-GR" dirty="0"/>
              <a:t>προέρχονται από το </a:t>
            </a:r>
            <a:r>
              <a:rPr lang="el-GR" dirty="0" smtClean="0"/>
              <a:t>βιβλίο «Εισαγωγή στη Γεωφυσική</a:t>
            </a:r>
            <a:r>
              <a:rPr lang="el-GR" dirty="0"/>
              <a:t>» </a:t>
            </a:r>
            <a:r>
              <a:rPr lang="el-GR" dirty="0" smtClean="0"/>
              <a:t>των </a:t>
            </a:r>
            <a:r>
              <a:rPr lang="el-GR" dirty="0" err="1"/>
              <a:t>Hugh</a:t>
            </a:r>
            <a:r>
              <a:rPr lang="el-GR" dirty="0"/>
              <a:t> Young των </a:t>
            </a:r>
            <a:r>
              <a:rPr lang="el-GR" altLang="en-US" i="1" dirty="0"/>
              <a:t>Παπαζάχος και Παπαζάχος (2008) </a:t>
            </a:r>
            <a:r>
              <a:rPr lang="el-GR" dirty="0" smtClean="0"/>
              <a:t>Εκδόσεων Ζήτη (Β’ Έκδοση), </a:t>
            </a:r>
            <a:r>
              <a:rPr lang="el-GR" dirty="0"/>
              <a:t>οι οποίες μας επέτρεψαν τη χρήση των σχετικών σχημάτων και </a:t>
            </a:r>
            <a:r>
              <a:rPr lang="el-GR" dirty="0" smtClean="0"/>
              <a:t>ασκήσεων.</a:t>
            </a:r>
            <a:endParaRPr lang="el-GR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Ενημέρωση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2C1643A-8A4E-47A8-9A18-86E9FF0A48E0}" type="slidenum">
              <a:rPr lang="el-GR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6582321" y="1315017"/>
            <a:ext cx="3434890" cy="4876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831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69485" y="1484313"/>
            <a:ext cx="903605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Δίνεται ο ακόλουθος πίνακας μετρήσεων της θερμοκρασίας, </a:t>
            </a:r>
            <a:r>
              <a:rPr lang="el-GR" i="1" dirty="0"/>
              <a:t>θ</a:t>
            </a:r>
            <a:r>
              <a:rPr lang="el-GR" dirty="0"/>
              <a:t>, σε συνάρτηση με το βάθος, </a:t>
            </a:r>
            <a:r>
              <a:rPr lang="el-GR" i="1" dirty="0"/>
              <a:t>h</a:t>
            </a:r>
            <a:r>
              <a:rPr lang="el-GR" dirty="0"/>
              <a:t>, σε ορισμένο τόπο.		</a:t>
            </a:r>
            <a:endParaRPr lang="el-GR" b="1" i="1" dirty="0"/>
          </a:p>
          <a:p>
            <a:pPr>
              <a:defRPr/>
            </a:pPr>
            <a:endParaRPr lang="el-GR" b="1" i="1" dirty="0"/>
          </a:p>
          <a:p>
            <a:pPr>
              <a:defRPr/>
            </a:pPr>
            <a:endParaRPr lang="el-GR" b="1" i="1" dirty="0"/>
          </a:p>
          <a:p>
            <a:pPr>
              <a:defRPr/>
            </a:pPr>
            <a:endParaRPr lang="el-GR" b="1" i="1" dirty="0"/>
          </a:p>
          <a:p>
            <a:pPr>
              <a:defRPr/>
            </a:pPr>
            <a:endParaRPr lang="el-GR" b="1" i="1" dirty="0"/>
          </a:p>
          <a:p>
            <a:pPr>
              <a:defRPr/>
            </a:pPr>
            <a:endParaRPr lang="el-GR" b="1" i="1" dirty="0"/>
          </a:p>
          <a:p>
            <a:pPr>
              <a:defRPr/>
            </a:pPr>
            <a:endParaRPr lang="el-GR" b="1" i="1" dirty="0"/>
          </a:p>
          <a:p>
            <a:pPr>
              <a:defRPr/>
            </a:pPr>
            <a:endParaRPr lang="el-GR" b="1" i="1" dirty="0"/>
          </a:p>
          <a:p>
            <a:pPr algn="ctr">
              <a:defRPr/>
            </a:pPr>
            <a:r>
              <a:rPr lang="el-GR" dirty="0"/>
              <a:t> </a:t>
            </a:r>
            <a:r>
              <a:rPr lang="el-GR" dirty="0" err="1"/>
              <a:t>Aπό</a:t>
            </a:r>
            <a:r>
              <a:rPr lang="el-GR" dirty="0"/>
              <a:t> δείγμα υλικού που λήφθηκε στον τόπο αυτό βρέθηκε ότι το υλικό αποτελείται κυρίως από γρανίτη, του οποίου ο συντελεστής θερμικής αγωγιμότητας είναι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 algn="ctr">
              <a:defRPr/>
            </a:pPr>
            <a:r>
              <a:rPr lang="en-US" b="1" i="1" dirty="0"/>
              <a:t>k</a:t>
            </a:r>
            <a:r>
              <a:rPr lang="el-GR" b="1" dirty="0"/>
              <a:t>=3</a:t>
            </a:r>
            <a:r>
              <a:rPr lang="en-US" b="1" dirty="0"/>
              <a:t> </a:t>
            </a:r>
            <a:r>
              <a:rPr lang="el-GR" b="1" dirty="0"/>
              <a:t>W/(</a:t>
            </a:r>
            <a:r>
              <a:rPr lang="el-GR" b="1" dirty="0" err="1"/>
              <a:t>m·K</a:t>
            </a:r>
            <a:r>
              <a:rPr lang="el-GR" b="1" dirty="0"/>
              <a:t>)</a:t>
            </a:r>
            <a:r>
              <a:rPr lang="el-GR" dirty="0"/>
              <a:t> </a:t>
            </a:r>
          </a:p>
          <a:p>
            <a:pPr algn="ctr">
              <a:defRPr/>
            </a:pPr>
            <a:r>
              <a:rPr lang="el-GR" dirty="0"/>
              <a:t>Να γίνει γραφική παράσταση της θερμοκρασίας σε συνάρτηση με το βάθος και να υπολογισθεί η θερμοβαθμίδα με εφαρμογή της μεθόδου των ελαχίστων τετραγώνων. Να χρησιμοποιηθεί αυτή η τιμή της θερμοβαθμίδας για τον υπολογισμό της </a:t>
            </a:r>
            <a:r>
              <a:rPr lang="el-GR" b="1" dirty="0"/>
              <a:t>ροής θερμότητας</a:t>
            </a:r>
            <a:r>
              <a:rPr lang="el-GR" dirty="0"/>
              <a:t> σ’ αυτόν τον τόπο.</a:t>
            </a:r>
          </a:p>
        </p:txBody>
      </p:sp>
      <p:graphicFrame>
        <p:nvGraphicFramePr>
          <p:cNvPr id="822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604793"/>
              </p:ext>
            </p:extLst>
          </p:nvPr>
        </p:nvGraphicFramePr>
        <p:xfrm>
          <a:off x="5038512" y="2406951"/>
          <a:ext cx="1728787" cy="1828800"/>
        </p:xfrm>
        <a:graphic>
          <a:graphicData uri="http://schemas.openxmlformats.org/drawingml/2006/table">
            <a:tbl>
              <a:tblPr/>
              <a:tblGrid>
                <a:gridCol w="922337"/>
                <a:gridCol w="80645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 charset="0"/>
                          <a:cs typeface="Times New Roman" pitchFamily="18" charset="0"/>
                        </a:rPr>
                        <a:t> (m)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 charset="0"/>
                          <a:cs typeface="Times New Roman" pitchFamily="18" charset="0"/>
                        </a:rPr>
                        <a:t>Θ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 charset="0"/>
                          <a:cs typeface="Times New Roman" pitchFamily="18" charset="0"/>
                        </a:rPr>
                        <a:t>°C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143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 charset="0"/>
                          <a:cs typeface="Times New Roman" pitchFamily="18" charset="0"/>
                        </a:rPr>
                        <a:t>400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 charset="0"/>
                          <a:cs typeface="Times New Roman" pitchFamily="18" charset="0"/>
                        </a:rPr>
                        <a:t>500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 charset="0"/>
                          <a:cs typeface="Times New Roman" pitchFamily="18" charset="0"/>
                        </a:rPr>
                        <a:t>600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 charset="0"/>
                          <a:cs typeface="Times New Roman" pitchFamily="18" charset="0"/>
                        </a:rPr>
                        <a:t>700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 charset="0"/>
                          <a:cs typeface="Times New Roman" pitchFamily="18" charset="0"/>
                        </a:rPr>
                        <a:t>800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 charset="0"/>
                          <a:cs typeface="Times New Roman" pitchFamily="18" charset="0"/>
                        </a:rPr>
                        <a:t>27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 charset="0"/>
                          <a:cs typeface="Times New Roman" pitchFamily="18" charset="0"/>
                        </a:rPr>
                        <a:t>30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 charset="0"/>
                          <a:cs typeface="Times New Roman" pitchFamily="18" charset="0"/>
                        </a:rPr>
                        <a:t>32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 charset="0"/>
                          <a:cs typeface="Times New Roman" pitchFamily="18" charset="0"/>
                        </a:rPr>
                        <a:t>37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 charset="0"/>
                          <a:cs typeface="Times New Roman" pitchFamily="18" charset="0"/>
                        </a:rPr>
                        <a:t>41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Άσκηση 4.7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0980" y="1372008"/>
            <a:ext cx="1129003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b="1" dirty="0"/>
              <a:t>Χαρτογραφούμε τις τιμές του πίνακα και εφαρμόζουμε τη </a:t>
            </a:r>
            <a:r>
              <a:rPr lang="el-GR" b="1" u="sng" dirty="0"/>
              <a:t>μέθοδο ελαχίστων τετραγώνων</a:t>
            </a:r>
            <a:r>
              <a:rPr lang="el-GR" b="1" dirty="0"/>
              <a:t> οπότε υπολογίζουμε μία ευθεία της μορφής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sz="2000" b="1" i="1" dirty="0" smtClean="0"/>
              <a:t>y=</a:t>
            </a:r>
            <a:r>
              <a:rPr lang="en-US" sz="2000" b="1" i="1" dirty="0" err="1" smtClean="0"/>
              <a:t>bx+a</a:t>
            </a:r>
            <a:endParaRPr lang="el-GR" sz="2000" i="1" dirty="0"/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1791867" y="2349501"/>
            <a:ext cx="5040313" cy="3744912"/>
            <a:chOff x="839" y="1298"/>
            <a:chExt cx="3175" cy="2359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839" y="1298"/>
              <a:ext cx="3175" cy="23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031" name="Picture 5" descr="Sx_L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389"/>
              <a:ext cx="2676" cy="2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7445376" y="3441183"/>
            <a:ext cx="2971800" cy="2563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b="1" dirty="0">
                <a:latin typeface="+mn-lt"/>
              </a:rPr>
              <a:t>Η θερμοβαθμίδα είναι ίση με την κλίση της ευθείας, επομένως</a:t>
            </a:r>
            <a:r>
              <a:rPr lang="en-US" altLang="en-US" b="1" dirty="0">
                <a:latin typeface="+mn-lt"/>
              </a:rPr>
              <a:t>:</a:t>
            </a:r>
          </a:p>
          <a:p>
            <a:pPr eaLnBrk="1" hangingPunct="1"/>
            <a:endParaRPr lang="en-US" altLang="en-US" b="1" dirty="0">
              <a:latin typeface="+mn-lt"/>
            </a:endParaRPr>
          </a:p>
          <a:p>
            <a:pPr eaLnBrk="1" hangingPunct="1"/>
            <a:endParaRPr lang="en-US" altLang="en-US" dirty="0">
              <a:latin typeface="+mn-lt"/>
            </a:endParaRPr>
          </a:p>
          <a:p>
            <a:pPr eaLnBrk="1" hangingPunct="1"/>
            <a:endParaRPr lang="en-US" altLang="en-US" dirty="0">
              <a:latin typeface="+mn-lt"/>
            </a:endParaRPr>
          </a:p>
          <a:p>
            <a:pPr eaLnBrk="1" hangingPunct="1"/>
            <a:endParaRPr lang="en-US" altLang="en-US" dirty="0">
              <a:latin typeface="+mn-lt"/>
            </a:endParaRPr>
          </a:p>
          <a:p>
            <a:pPr eaLnBrk="1" hangingPunct="1"/>
            <a:endParaRPr lang="en-US" altLang="en-US" dirty="0">
              <a:latin typeface="+mn-lt"/>
            </a:endParaRPr>
          </a:p>
          <a:p>
            <a:pPr eaLnBrk="1" hangingPunct="1"/>
            <a:endParaRPr lang="el-GR" altLang="en-US" dirty="0">
              <a:latin typeface="+mn-lt"/>
            </a:endParaRP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980963"/>
              </p:ext>
            </p:extLst>
          </p:nvPr>
        </p:nvGraphicFramePr>
        <p:xfrm>
          <a:off x="7589839" y="4528620"/>
          <a:ext cx="2519363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876240" imgH="393480" progId="Equation.DSMT4">
                  <p:embed/>
                </p:oleObj>
              </mc:Choice>
              <mc:Fallback>
                <p:oleObj name="Equation" r:id="rId4" imgW="876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839" y="4528620"/>
                        <a:ext cx="2519363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Άσκηση 4.7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1793487" y="1840788"/>
            <a:ext cx="8443913" cy="2289175"/>
            <a:chOff x="146" y="313"/>
            <a:chExt cx="5319" cy="1442"/>
          </a:xfrm>
        </p:grpSpPr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146" y="313"/>
              <a:ext cx="5319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b="1" dirty="0"/>
                <a:t>Από το νόμο του </a:t>
              </a:r>
              <a:r>
                <a:rPr lang="en-US" b="1" dirty="0"/>
                <a:t>Fourier</a:t>
              </a:r>
              <a:r>
                <a:rPr lang="el-GR" b="1" dirty="0"/>
                <a:t> (4.6) προκύπτει επίσης ότι η ροή θερμότητας υπολογίζεται από τη σχέση</a:t>
              </a:r>
              <a:r>
                <a:rPr lang="en-US" b="1" dirty="0"/>
                <a:t>:</a:t>
              </a:r>
            </a:p>
            <a:p>
              <a:pPr algn="ctr">
                <a:defRPr/>
              </a:pPr>
              <a:endParaRPr lang="en-US" b="1" dirty="0"/>
            </a:p>
            <a:p>
              <a:pPr>
                <a:defRPr/>
              </a:pPr>
              <a:endParaRPr lang="en-US" dirty="0"/>
            </a:p>
            <a:p>
              <a:pPr>
                <a:defRPr/>
              </a:pPr>
              <a:endParaRPr lang="en-US" dirty="0"/>
            </a:p>
            <a:p>
              <a:pPr>
                <a:defRPr/>
              </a:pPr>
              <a:endParaRPr lang="en-US" dirty="0"/>
            </a:p>
            <a:p>
              <a:pPr>
                <a:defRPr/>
              </a:pPr>
              <a:endParaRPr lang="en-US" dirty="0"/>
            </a:p>
            <a:p>
              <a:pPr>
                <a:defRPr/>
              </a:pPr>
              <a:endParaRPr lang="el-GR" dirty="0"/>
            </a:p>
          </p:txBody>
        </p:sp>
        <p:graphicFrame>
          <p:nvGraphicFramePr>
            <p:cNvPr id="2050" name="Object 5"/>
            <p:cNvGraphicFramePr>
              <a:graphicFrameLocks noChangeAspect="1"/>
            </p:cNvGraphicFramePr>
            <p:nvPr/>
          </p:nvGraphicFramePr>
          <p:xfrm>
            <a:off x="1202" y="879"/>
            <a:ext cx="2540" cy="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Equation" r:id="rId3" imgW="1396800" imgH="393480" progId="Equation.DSMT4">
                    <p:embed/>
                  </p:oleObj>
                </mc:Choice>
                <mc:Fallback>
                  <p:oleObj name="Equation" r:id="rId3" imgW="13968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879"/>
                          <a:ext cx="2540" cy="7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Άσκηση 4.7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97353" y="2330442"/>
            <a:ext cx="308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b="1" dirty="0" smtClean="0"/>
              <a:t>Να </a:t>
            </a:r>
            <a:r>
              <a:rPr lang="el-GR" b="1" dirty="0"/>
              <a:t>αποδειχθεί η σχέση (4.52</a:t>
            </a:r>
            <a:r>
              <a:rPr lang="el-GR" b="1" dirty="0" smtClean="0"/>
              <a:t>)</a:t>
            </a:r>
            <a:endParaRPr lang="el-GR" b="1" dirty="0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290169"/>
              </p:ext>
            </p:extLst>
          </p:nvPr>
        </p:nvGraphicFramePr>
        <p:xfrm>
          <a:off x="4254922" y="2099157"/>
          <a:ext cx="3024188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977760" imgH="457200" progId="Equation.DSMT4">
                  <p:embed/>
                </p:oleObj>
              </mc:Choice>
              <mc:Fallback>
                <p:oleObj name="Equation" r:id="rId3" imgW="9777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922" y="2099157"/>
                        <a:ext cx="3024188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7559741" y="3145875"/>
            <a:ext cx="366850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l-GR" dirty="0"/>
              <a:t> α</a:t>
            </a:r>
            <a:r>
              <a:rPr lang="en-US" dirty="0"/>
              <a:t> : </a:t>
            </a:r>
            <a:r>
              <a:rPr lang="el-GR" dirty="0"/>
              <a:t>συντελεστής θερμικής διαστολής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7559741" y="3717375"/>
            <a:ext cx="405136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C</a:t>
            </a:r>
            <a:r>
              <a:rPr lang="en-US" baseline="-25000" dirty="0"/>
              <a:t>P</a:t>
            </a:r>
            <a:r>
              <a:rPr lang="el-GR" dirty="0"/>
              <a:t> :ειδική θερμότητα υπό σταθερή πίεση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7559740" y="4288875"/>
            <a:ext cx="3220112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l-GR" dirty="0"/>
              <a:t>Τ : θερμοκρασία (σε βαθμούς Κ)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7559741" y="5347737"/>
            <a:ext cx="126874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 </a:t>
            </a:r>
            <a:r>
              <a:rPr lang="el-GR" dirty="0"/>
              <a:t>:εντροπία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7559740" y="5919237"/>
            <a:ext cx="960584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 </a:t>
            </a:r>
            <a:r>
              <a:rPr lang="el-GR" dirty="0"/>
              <a:t>:πίεση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7559740" y="4788937"/>
            <a:ext cx="2502736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l-GR" dirty="0"/>
              <a:t>ρ :πυκνότητα του υλικού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Άσκηση 4.7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976957"/>
              </p:ext>
            </p:extLst>
          </p:nvPr>
        </p:nvGraphicFramePr>
        <p:xfrm>
          <a:off x="3597146" y="1422993"/>
          <a:ext cx="432117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1905000" imgH="444500" progId="Equation.DSMT4">
                  <p:embed/>
                </p:oleObj>
              </mc:Choice>
              <mc:Fallback>
                <p:oleObj name="Equation" r:id="rId3" imgW="1905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146" y="1422993"/>
                        <a:ext cx="4321175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842393"/>
              </p:ext>
            </p:extLst>
          </p:nvPr>
        </p:nvGraphicFramePr>
        <p:xfrm>
          <a:off x="3273295" y="2796513"/>
          <a:ext cx="4968875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5" imgW="2171700" imgH="457200" progId="Equation.DSMT4">
                  <p:embed/>
                </p:oleObj>
              </mc:Choice>
              <mc:Fallback>
                <p:oleObj name="Equation" r:id="rId5" imgW="2171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295" y="2796513"/>
                        <a:ext cx="4968875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- Ορθογώνιο"/>
          <p:cNvSpPr/>
          <p:nvPr/>
        </p:nvSpPr>
        <p:spPr>
          <a:xfrm>
            <a:off x="121298" y="4201783"/>
            <a:ext cx="1182188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l-GR" dirty="0">
                <a:solidFill>
                  <a:schemeClr val="tx1"/>
                </a:solidFill>
              </a:rPr>
              <a:t>Ο </a:t>
            </a:r>
            <a:r>
              <a:rPr lang="el-GR" b="1" dirty="0">
                <a:solidFill>
                  <a:schemeClr val="tx1"/>
                </a:solidFill>
              </a:rPr>
              <a:t>συντελεστής θερμικής διαστολής, α, του υλικού εκφράζει </a:t>
            </a:r>
            <a:r>
              <a:rPr lang="el-GR" b="1" dirty="0" smtClean="0">
                <a:solidFill>
                  <a:schemeClr val="tx1"/>
                </a:solidFill>
              </a:rPr>
              <a:t>την </a:t>
            </a:r>
            <a:r>
              <a:rPr lang="el-GR" dirty="0" smtClean="0">
                <a:solidFill>
                  <a:schemeClr val="tx1"/>
                </a:solidFill>
              </a:rPr>
              <a:t>ανοιγμένη </a:t>
            </a:r>
            <a:r>
              <a:rPr lang="el-GR" dirty="0">
                <a:solidFill>
                  <a:schemeClr val="tx1"/>
                </a:solidFill>
              </a:rPr>
              <a:t>μεταβολή του όγκου του υλικού ανά μονάδα θερμοκρασίας και μετριέται σε Κ</a:t>
            </a:r>
            <a:r>
              <a:rPr lang="el-GR" baseline="30000" dirty="0">
                <a:solidFill>
                  <a:schemeClr val="tx1"/>
                </a:solidFill>
              </a:rPr>
              <a:t>-1</a:t>
            </a:r>
            <a:r>
              <a:rPr lang="el-G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121298" y="5087184"/>
            <a:ext cx="11821886" cy="9233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l-GR" b="1" dirty="0">
                <a:solidFill>
                  <a:schemeClr val="tx1"/>
                </a:solidFill>
              </a:rPr>
              <a:t>Η ειδική θερμότητα, C, εκφράζει τη θερμότητα που απαιτείται ώστε μία </a:t>
            </a:r>
            <a:r>
              <a:rPr lang="el-GR" dirty="0">
                <a:solidFill>
                  <a:schemeClr val="tx1"/>
                </a:solidFill>
              </a:rPr>
              <a:t>μονάδα μάζας ενός υλικού να αυξήσει τη θερμοκρασία της κατά μία μονάδα. Η αύξηση αυτή μπορεί να γίνει υπό σταθερή πίεση, οπότε η ειδική θερμότητα συμβολίζεται ως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P</a:t>
            </a:r>
            <a:r>
              <a:rPr lang="el-GR" baseline="-25000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ή διατηρώντας σταθερό τον όγκο οπότε η ειδική θερμότητα συμβολίζεται ως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V</a:t>
            </a:r>
            <a:r>
              <a:rPr lang="el-GR" dirty="0">
                <a:solidFill>
                  <a:schemeClr val="tx1"/>
                </a:solidFill>
              </a:rPr>
              <a:t>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30547" y="1819512"/>
            <a:ext cx="423246" cy="32657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 smtClean="0"/>
              <a:t>(1)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453793" y="3061496"/>
            <a:ext cx="423246" cy="32657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 smtClean="0"/>
              <a:t>(2)</a:t>
            </a:r>
            <a:endParaRPr lang="en-US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Άσκηση 4.7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.602"/>
  <p:tag name="ISPRING_CUSTOM_TIMING_USED" val="1"/>
  <p:tag name="ISPRING_SLIDE_ID" val="{295B122A-8B08-4289-BC04-C955A53CCAB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.598"/>
  <p:tag name="ISPRING_CUSTOM_TIMING_USED" val="1"/>
  <p:tag name="ISPRING_SLIDE_ID" val="{48EBD0AD-1436-4484-8D22-16D88AF2370B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.4"/>
  <p:tag name="ISPRING_CUSTOM_TIMING_USED" val="1"/>
  <p:tag name="ISPRING_SLIDE_ID" val="{557B831B-0CCB-4EE3-A482-DE5D7756FE5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527.613"/>
  <p:tag name="ISPRING_CUSTOM_TIMING_USED" val="1"/>
  <p:tag name="ISPRING_SLIDE_ID" val="{458B06B2-D456-4B40-BC78-F2BECBD21BCB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F1F6B265-4FD5-42A8-8C33-F91BF278EC7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897ABBFB-9E22-4675-AF51-7FC3410AC35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E906E85F-4D39-450A-9ED2-D8B3AAB5D2B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952B194D-E596-47ED-9CBC-4BF2A0D18C99}"/>
</p:tagLst>
</file>

<file path=ppt/theme/theme1.xml><?xml version="1.0" encoding="utf-8"?>
<a:theme xmlns:a="http://schemas.openxmlformats.org/drawingml/2006/main" name="Opencourses AUTh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969</Words>
  <Application>Microsoft Office PowerPoint</Application>
  <PresentationFormat>Widescreen</PresentationFormat>
  <Paragraphs>179</Paragraphs>
  <Slides>19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 Unicode MS</vt:lpstr>
      <vt:lpstr>55 Helvetica Roman</vt:lpstr>
      <vt:lpstr>Arial</vt:lpstr>
      <vt:lpstr>Calibri</vt:lpstr>
      <vt:lpstr>Cambria Math</vt:lpstr>
      <vt:lpstr>Century Gothic</vt:lpstr>
      <vt:lpstr>Courier New</vt:lpstr>
      <vt:lpstr>Euclid Symbol</vt:lpstr>
      <vt:lpstr>Garamond</vt:lpstr>
      <vt:lpstr>Minion Pro</vt:lpstr>
      <vt:lpstr>Symbol</vt:lpstr>
      <vt:lpstr>Times New Roman</vt:lpstr>
      <vt:lpstr>Wingdings</vt:lpstr>
      <vt:lpstr>Opencourses AUTh Template</vt:lpstr>
      <vt:lpstr>Equation</vt:lpstr>
      <vt:lpstr>Chart</vt:lpstr>
      <vt:lpstr>ΕΙΣΑΓΩΓΗ ΣΤΗ ΓΕΩΦΥΣΙΚΗ</vt:lpstr>
      <vt:lpstr>Άδειες Χρήσης</vt:lpstr>
      <vt:lpstr>Χρηματοδότηση</vt:lpstr>
      <vt:lpstr>Ενημέρωση</vt:lpstr>
      <vt:lpstr>Άσκηση 4.7</vt:lpstr>
      <vt:lpstr>Άσκηση 4.7</vt:lpstr>
      <vt:lpstr>Άσκηση 4.7</vt:lpstr>
      <vt:lpstr>Άσκηση 4.7</vt:lpstr>
      <vt:lpstr>Άσκηση 4.7</vt:lpstr>
      <vt:lpstr>Άσκηση 4.7</vt:lpstr>
      <vt:lpstr>Προσδιορισμός θερμοκρασίας στο μανδύα της Γης</vt:lpstr>
      <vt:lpstr>Προσδιορισμός θερμοκρασίας στο μανδύα της Γης</vt:lpstr>
      <vt:lpstr>Προσδιορισμός θερμοκρασίας στο μανδύα της Γης</vt:lpstr>
      <vt:lpstr>Προσδιορισμός θερμοκρασίας στο μανδύα της Γης</vt:lpstr>
      <vt:lpstr>Προσδιορισμός θερμοκρασίας στο μανδύα της Γης</vt:lpstr>
      <vt:lpstr>Σημείωμα Αναφοράς</vt:lpstr>
      <vt:lpstr>Σημείωμα Αδειοδότησης</vt:lpstr>
      <vt:lpstr>Τέλος Ενότητας</vt:lpstr>
      <vt:lpstr>Διατήρηση Σημειωμάτων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ΣΤΗ ΓΕΩΦΥΣΙΚΗ</dc:title>
  <dc:creator>CHRISA VENTOUZI</dc:creator>
  <cp:lastModifiedBy>CHRISA VENTOUZI</cp:lastModifiedBy>
  <cp:revision>6</cp:revision>
  <dcterms:created xsi:type="dcterms:W3CDTF">2015-12-16T13:54:06Z</dcterms:created>
  <dcterms:modified xsi:type="dcterms:W3CDTF">2016-02-17T15:41:05Z</dcterms:modified>
</cp:coreProperties>
</file>